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3" r:id="rId5"/>
    <p:sldId id="384" r:id="rId6"/>
    <p:sldId id="399" r:id="rId7"/>
    <p:sldId id="401" r:id="rId8"/>
    <p:sldId id="390" r:id="rId9"/>
    <p:sldId id="391" r:id="rId10"/>
    <p:sldId id="400" r:id="rId11"/>
    <p:sldId id="395" r:id="rId12"/>
    <p:sldId id="398" r:id="rId13"/>
    <p:sldId id="394" r:id="rId14"/>
    <p:sldId id="392" r:id="rId15"/>
    <p:sldId id="396" r:id="rId16"/>
    <p:sldId id="393" r:id="rId17"/>
    <p:sldId id="397" r:id="rId18"/>
    <p:sldId id="406" r:id="rId19"/>
    <p:sldId id="358" r:id="rId20"/>
    <p:sldId id="386" r:id="rId21"/>
    <p:sldId id="387" r:id="rId22"/>
    <p:sldId id="388" r:id="rId23"/>
    <p:sldId id="389" r:id="rId24"/>
    <p:sldId id="381" r:id="rId25"/>
    <p:sldId id="402" r:id="rId26"/>
    <p:sldId id="403" r:id="rId27"/>
    <p:sldId id="404" r:id="rId28"/>
    <p:sldId id="405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31368" autoAdjust="0"/>
    <p:restoredTop sz="96407" autoAdjust="0"/>
  </p:normalViewPr>
  <p:slideViewPr>
    <p:cSldViewPr snapToGrid="0" showGuides="1">
      <p:cViewPr>
        <p:scale>
          <a:sx n="108" d="100"/>
          <a:sy n="108" d="100"/>
        </p:scale>
        <p:origin x="-2032" y="-124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6/14/19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6/14/19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MQXFAP1b Coil Images - June 14,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MQXFAP1b Coil Images - June 14,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MQXFAP1b Coil Images - June 14,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MQXFAP1b Coil Images - June 14,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MQXFAP1b Coil Images - June 14,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MQXFAP1b Coil Images - June 14, 2019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MQXFAP1b Coil Images - June 14, 2019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MQXFAP1b</a:t>
            </a:r>
            <a:r>
              <a:rPr lang="en-GB" alt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Quench Antenna</a:t>
            </a:r>
            <a:br>
              <a:rPr lang="en-GB" alt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and </a:t>
            </a:r>
            <a:r>
              <a:rPr lang="en-GB" alt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Coil </a:t>
            </a:r>
            <a:r>
              <a:rPr lang="en-GB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Images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et al.</a:t>
            </a:r>
          </a:p>
          <a:p>
            <a:r>
              <a:rPr lang="en-US" i="1" dirty="0"/>
              <a:t>6/14/2019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Pre-MQXFAP1b Coil Images (P02 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pic>
        <p:nvPicPr>
          <p:cNvPr id="8" name="Content Placeholder 7" descr="IMG_6446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1293612" y="796732"/>
            <a:ext cx="2891762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 cracks/</a:t>
            </a:r>
            <a:r>
              <a:rPr lang="en-US" dirty="0" err="1">
                <a:solidFill>
                  <a:srgbClr val="FF0000"/>
                </a:solidFill>
              </a:rPr>
              <a:t>delamination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visible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054755" y="1794629"/>
            <a:ext cx="1017603" cy="36284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261956" y="2697851"/>
            <a:ext cx="2753064" cy="2129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Pre-MQXFAP1b Coil Images (P04 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pic>
        <p:nvPicPr>
          <p:cNvPr id="7" name="Content Placeholder 6" descr="IMG_6477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030699" y="1001831"/>
            <a:ext cx="2891762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 cracks/</a:t>
            </a:r>
            <a:r>
              <a:rPr lang="en-US" dirty="0" err="1">
                <a:solidFill>
                  <a:srgbClr val="FF0000"/>
                </a:solidFill>
              </a:rPr>
              <a:t>delamination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visible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2067" y="1672349"/>
            <a:ext cx="1798426" cy="61529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428945" y="2686019"/>
            <a:ext cx="2429635" cy="32340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 rot="5400000">
            <a:off x="3735792" y="1367252"/>
            <a:ext cx="1459878" cy="202169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Pre-MQXFAP1b Coil Images (P04 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pic>
        <p:nvPicPr>
          <p:cNvPr id="8" name="Content Placeholder 7" descr="IMG_6497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Pre-MQXFAP1b Coil Images (P06 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pic>
        <p:nvPicPr>
          <p:cNvPr id="8" name="Content Placeholder 7" descr="IMG_6503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Pre-MQXFAP1b Coil Images (P06 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pic>
        <p:nvPicPr>
          <p:cNvPr id="7" name="Content Placeholder 6" descr="IMG_6525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 Coil P03 Images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IMG_4527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 Coil Images of Coil P03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57506" y="1050395"/>
            <a:ext cx="4187377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Non-Transition Side (NTS) Wedge Gap</a:t>
            </a:r>
          </a:p>
          <a:p>
            <a:r>
              <a:rPr lang="en-US" dirty="0">
                <a:solidFill>
                  <a:srgbClr val="FF0000"/>
                </a:solidFill>
              </a:rPr>
              <a:t>~285 mm from coil 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2579" y="5576824"/>
            <a:ext cx="3520352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Transition Side (TS) Wedge Gap</a:t>
            </a:r>
          </a:p>
          <a:p>
            <a:r>
              <a:rPr lang="en-US" dirty="0">
                <a:solidFill>
                  <a:srgbClr val="FF0000"/>
                </a:solidFill>
              </a:rPr>
              <a:t>~285 mm from coil end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427926" y="2328329"/>
            <a:ext cx="1388361" cy="1735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4530468" y="4856467"/>
            <a:ext cx="1325259" cy="2366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04DA8E-EAA4-5F45-911C-954814F52FF3}"/>
              </a:ext>
            </a:extLst>
          </p:cNvPr>
          <p:cNvSpPr txBox="1"/>
          <p:nvPr/>
        </p:nvSpPr>
        <p:spPr>
          <a:xfrm>
            <a:off x="1353192" y="4767793"/>
            <a:ext cx="1044281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VTA03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180CF9-CBA1-9348-B857-B71906465C6B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875333" y="3662069"/>
            <a:ext cx="1857459" cy="1105724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CAA8D5-76ED-7441-9733-DCB33AC7AA3B}"/>
              </a:ext>
            </a:extLst>
          </p:cNvPr>
          <p:cNvSpPr txBox="1"/>
          <p:nvPr/>
        </p:nvSpPr>
        <p:spPr>
          <a:xfrm>
            <a:off x="5379582" y="5022826"/>
            <a:ext cx="1144033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VTA04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E25878-3F0C-E846-AEA9-2051707D37C0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5379582" y="4108965"/>
            <a:ext cx="572017" cy="913861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E139B7-A0A2-1E4A-8F9D-9A9A24942117}"/>
              </a:ext>
            </a:extLst>
          </p:cNvPr>
          <p:cNvSpPr txBox="1"/>
          <p:nvPr/>
        </p:nvSpPr>
        <p:spPr>
          <a:xfrm>
            <a:off x="5951599" y="4501252"/>
            <a:ext cx="1144033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VTA05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636527-C028-EF41-8827-8FFE311BEA23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5411280" y="3403648"/>
            <a:ext cx="1112336" cy="1097604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629760-60C0-9948-B69C-B84016B02840}"/>
              </a:ext>
            </a:extLst>
          </p:cNvPr>
          <p:cNvSpPr txBox="1"/>
          <p:nvPr/>
        </p:nvSpPr>
        <p:spPr>
          <a:xfrm>
            <a:off x="8046603" y="5392158"/>
            <a:ext cx="1144033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VTA08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680A19-2A7A-BF44-91C9-10614FC4614E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532000" y="3881336"/>
            <a:ext cx="86620" cy="1510822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D0B4DA-550C-624C-8C14-9CA2A5A198BB}"/>
              </a:ext>
            </a:extLst>
          </p:cNvPr>
          <p:cNvCxnSpPr>
            <a:cxnSpLocks/>
          </p:cNvCxnSpPr>
          <p:nvPr/>
        </p:nvCxnSpPr>
        <p:spPr>
          <a:xfrm>
            <a:off x="7821038" y="3881336"/>
            <a:ext cx="62257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A21226-602A-454C-93E7-98828823A5E4}"/>
              </a:ext>
            </a:extLst>
          </p:cNvPr>
          <p:cNvSpPr txBox="1"/>
          <p:nvPr/>
        </p:nvSpPr>
        <p:spPr>
          <a:xfrm>
            <a:off x="151644" y="3971067"/>
            <a:ext cx="1044281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VTA02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AA5860-EDCB-904C-AE47-653E8B107CB3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673785" y="2669059"/>
            <a:ext cx="873339" cy="1302008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IMG_4533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 Coil Images of Coil P03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89533" y="951139"/>
            <a:ext cx="2650109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NTS Wedge Gap</a:t>
            </a:r>
          </a:p>
          <a:p>
            <a:r>
              <a:rPr lang="en-US" dirty="0">
                <a:solidFill>
                  <a:srgbClr val="FF0000"/>
                </a:solidFill>
              </a:rPr>
              <a:t>~1138 mm from coil 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7376" y="5419051"/>
            <a:ext cx="2667242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TS Wedge Gap</a:t>
            </a:r>
          </a:p>
          <a:p>
            <a:r>
              <a:rPr lang="en-US" dirty="0">
                <a:solidFill>
                  <a:srgbClr val="FF0000"/>
                </a:solidFill>
              </a:rPr>
              <a:t>~1295 mm from coil end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859953" y="2229073"/>
            <a:ext cx="1388361" cy="1735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075265" y="4698694"/>
            <a:ext cx="1325259" cy="2366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4539.jpeg"/>
          <p:cNvPicPr>
            <a:picLocks noChangeAspect="1"/>
          </p:cNvPicPr>
          <p:nvPr/>
        </p:nvPicPr>
        <p:blipFill>
          <a:blip r:embed="rId2"/>
          <a:srcRect l="38014" r="3667"/>
          <a:stretch>
            <a:fillRect/>
          </a:stretch>
        </p:blipFill>
        <p:spPr>
          <a:xfrm>
            <a:off x="4739565" y="1219567"/>
            <a:ext cx="3818214" cy="4910328"/>
          </a:xfrm>
          <a:prstGeom prst="rect">
            <a:avLst/>
          </a:prstGeom>
        </p:spPr>
      </p:pic>
      <p:pic>
        <p:nvPicPr>
          <p:cNvPr id="12" name="Content Placeholder 11" descr="IMG_4538.jpeg"/>
          <p:cNvPicPr>
            <a:picLocks noGrp="1" noChangeAspect="1"/>
          </p:cNvPicPr>
          <p:nvPr>
            <p:ph idx="1"/>
          </p:nvPr>
        </p:nvPicPr>
        <p:blipFill>
          <a:blip r:embed="rId3"/>
          <a:srcRect l="41398" r="-254"/>
          <a:stretch>
            <a:fillRect/>
          </a:stretch>
        </p:blipFill>
        <p:spPr>
          <a:xfrm>
            <a:off x="647436" y="1219200"/>
            <a:ext cx="3851416" cy="4906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 Coil Images of Coil P03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68774" y="952378"/>
            <a:ext cx="2667242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NTS Wedge Gap</a:t>
            </a:r>
          </a:p>
          <a:p>
            <a:r>
              <a:rPr lang="en-US" dirty="0">
                <a:solidFill>
                  <a:srgbClr val="FF0000"/>
                </a:solidFill>
              </a:rPr>
              <a:t>~2143 mm from coil 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1533" y="5493342"/>
            <a:ext cx="2667242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TS Wedge Gap</a:t>
            </a:r>
          </a:p>
          <a:p>
            <a:r>
              <a:rPr lang="en-US" dirty="0">
                <a:solidFill>
                  <a:srgbClr val="FF0000"/>
                </a:solidFill>
              </a:rPr>
              <a:t>~2290 mm from coil end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039194" y="2230312"/>
            <a:ext cx="1388361" cy="1735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789422" y="4772985"/>
            <a:ext cx="1325259" cy="2366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IMG_4545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 Coil Images of Coil P03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20872" y="1043201"/>
            <a:ext cx="2667242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NTS Wedge Gap</a:t>
            </a:r>
          </a:p>
          <a:p>
            <a:r>
              <a:rPr lang="en-US" dirty="0">
                <a:solidFill>
                  <a:srgbClr val="FF0000"/>
                </a:solidFill>
              </a:rPr>
              <a:t>~3140 mm from coil 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0103" y="5434763"/>
            <a:ext cx="2731374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TS Wedge Gap</a:t>
            </a:r>
          </a:p>
          <a:p>
            <a:r>
              <a:rPr lang="en-US" dirty="0">
                <a:solidFill>
                  <a:srgbClr val="FF0000"/>
                </a:solidFill>
              </a:rPr>
              <a:t>~ 3290 mm from coil end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691292" y="2321135"/>
            <a:ext cx="1388361" cy="1735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767992" y="4714406"/>
            <a:ext cx="1325259" cy="2366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Quench Antenna locations and wedge gaps</a:t>
            </a:r>
            <a:endParaRPr lang="en-US" dirty="0" smtClean="0"/>
          </a:p>
          <a:p>
            <a:r>
              <a:rPr lang="en-US" dirty="0" smtClean="0"/>
              <a:t>Pre-MQXFAP1b assembly Coil Images</a:t>
            </a:r>
          </a:p>
          <a:p>
            <a:r>
              <a:rPr lang="en-US" dirty="0" smtClean="0"/>
              <a:t>Virgin </a:t>
            </a:r>
            <a:r>
              <a:rPr lang="en-US" dirty="0"/>
              <a:t>Coil Images of Coil </a:t>
            </a:r>
            <a:r>
              <a:rPr lang="en-US" dirty="0" smtClean="0"/>
              <a:t>P03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IMG_455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 Coil Images of Coil P03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48375" y="1086826"/>
            <a:ext cx="2667242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NTS Wedge Gap</a:t>
            </a:r>
          </a:p>
          <a:p>
            <a:r>
              <a:rPr lang="en-US" dirty="0">
                <a:solidFill>
                  <a:srgbClr val="FF0000"/>
                </a:solidFill>
              </a:rPr>
              <a:t>~4148 mm from coil 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1896" y="5453553"/>
            <a:ext cx="2603109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TS Wedge Gap</a:t>
            </a:r>
          </a:p>
          <a:p>
            <a:r>
              <a:rPr lang="en-US" dirty="0">
                <a:solidFill>
                  <a:srgbClr val="FF0000"/>
                </a:solidFill>
              </a:rPr>
              <a:t>~4148mm from coil end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618795" y="2364760"/>
            <a:ext cx="1388361" cy="1735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689785" y="4733196"/>
            <a:ext cx="1325259" cy="2366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2F57AA-1222-424C-927B-9B191D189865}"/>
              </a:ext>
            </a:extLst>
          </p:cNvPr>
          <p:cNvSpPr txBox="1"/>
          <p:nvPr/>
        </p:nvSpPr>
        <p:spPr>
          <a:xfrm>
            <a:off x="3360509" y="5111379"/>
            <a:ext cx="1144033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VTA07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76E294-828F-CC41-A3DA-C450CF3284C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932526" y="3966519"/>
            <a:ext cx="1084317" cy="114486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526E2A-2C96-0449-8C34-CFDAC2921522}"/>
              </a:ext>
            </a:extLst>
          </p:cNvPr>
          <p:cNvSpPr txBox="1"/>
          <p:nvPr/>
        </p:nvSpPr>
        <p:spPr>
          <a:xfrm>
            <a:off x="2746556" y="4562577"/>
            <a:ext cx="1144033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VTA06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D1862A-97AC-524E-8222-FE0CAD927186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3318573" y="3447535"/>
            <a:ext cx="1549989" cy="1115042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CBCF8D-694D-2F4C-8925-D215DC0E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8BE432-C60C-8C47-A5AD-83DCCF0D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Quench Antenna array shown based on preliminary understanding of its location during both MQXFAP2 and MQXFAP1 tests</a:t>
            </a:r>
            <a:endParaRPr lang="en-US" dirty="0" smtClean="0"/>
          </a:p>
          <a:p>
            <a:pPr lvl="1"/>
            <a:r>
              <a:rPr lang="en-US" dirty="0" smtClean="0"/>
              <a:t>These were </a:t>
            </a:r>
            <a:r>
              <a:rPr lang="en-US" dirty="0" smtClean="0"/>
              <a:t>combined with</a:t>
            </a:r>
            <a:r>
              <a:rPr lang="en-US" dirty="0" smtClean="0"/>
              <a:t> wedge </a:t>
            </a:r>
            <a:r>
              <a:rPr lang="en-US" dirty="0"/>
              <a:t>and spacer gap locations in Coil </a:t>
            </a:r>
            <a:r>
              <a:rPr lang="en-US" dirty="0" smtClean="0"/>
              <a:t>P03</a:t>
            </a:r>
          </a:p>
          <a:p>
            <a:r>
              <a:rPr lang="en-US" dirty="0"/>
              <a:t>Significant cracking and delamination of epoxy was observed in Coil P03 after the MQXFAP1 test</a:t>
            </a:r>
          </a:p>
          <a:p>
            <a:pPr lvl="1"/>
            <a:r>
              <a:rPr lang="en-US" dirty="0"/>
              <a:t>RE region had evidence of more “interface” cracking than seen in the LE</a:t>
            </a:r>
          </a:p>
          <a:p>
            <a:pPr lvl="1"/>
            <a:r>
              <a:rPr lang="en-US" dirty="0"/>
              <a:t>Virgin P03 appears to have significant bubbles in the RE region</a:t>
            </a:r>
            <a:endParaRPr lang="en-US" dirty="0" smtClean="0"/>
          </a:p>
          <a:p>
            <a:pPr lvl="1"/>
            <a:r>
              <a:rPr lang="en-US" dirty="0" smtClean="0"/>
              <a:t>Coils </a:t>
            </a:r>
            <a:r>
              <a:rPr lang="en-US" dirty="0"/>
              <a:t>P02 and P04 showed minimal epoxy cracking and/or delamination of traces after MQXFAP1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81A7E6-C828-914A-BEC6-3A80A19E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E32B7-068D-014D-9D8E-45A76749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792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MQXFAP1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MQXFAP1_QuenchLo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0" y="1033672"/>
            <a:ext cx="8709476" cy="526499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0364BB-C9EB-C540-B7FD-0FF337D40200}"/>
              </a:ext>
            </a:extLst>
          </p:cNvPr>
          <p:cNvSpPr txBox="1"/>
          <p:nvPr/>
        </p:nvSpPr>
        <p:spPr>
          <a:xfrm>
            <a:off x="1192497" y="1868728"/>
            <a:ext cx="2750111" cy="107721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Notes: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P03 quenches appeared in pole turns and/or transition (VTA08 was lost)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P03 VTA08 Virgin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pic>
        <p:nvPicPr>
          <p:cNvPr id="9" name="Content Placeholder 8" descr="IMG_4529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P03 VTA08, Pre-MQXFAP1b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0364BB-C9EB-C540-B7FD-0FF337D40200}"/>
              </a:ext>
            </a:extLst>
          </p:cNvPr>
          <p:cNvSpPr txBox="1"/>
          <p:nvPr/>
        </p:nvSpPr>
        <p:spPr>
          <a:xfrm>
            <a:off x="1192497" y="1868728"/>
            <a:ext cx="2750111" cy="107721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Notes: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P03 quenches appeared in pole turns and/or transition (VTA08 was lost)</a:t>
            </a:r>
          </a:p>
        </p:txBody>
      </p:sp>
      <p:pic>
        <p:nvPicPr>
          <p:cNvPr id="10" name="Content Placeholder 9" descr="IMG_6453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P03 Wedge Gaps and Possible QA Location </a:t>
            </a:r>
            <a:br>
              <a:rPr lang="en-US" dirty="0"/>
            </a:br>
            <a:r>
              <a:rPr lang="en-US" dirty="0"/>
              <a:t>based on MQXFAP2 placement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pic>
        <p:nvPicPr>
          <p:cNvPr id="8" name="Content Placeholder 7" descr="SU-1008-1369 qxfa qxfp2.jpg"/>
          <p:cNvPicPr>
            <a:picLocks noGrp="1" noChangeAspect="1"/>
          </p:cNvPicPr>
          <p:nvPr>
            <p:ph idx="1"/>
          </p:nvPr>
        </p:nvPicPr>
        <p:blipFill>
          <a:blip r:embed="rId2"/>
          <a:srcRect t="3416" b="-3448"/>
          <a:stretch>
            <a:fillRect/>
          </a:stretch>
        </p:blipFill>
        <p:spPr>
          <a:xfrm>
            <a:off x="0" y="2293879"/>
            <a:ext cx="9144000" cy="1438990"/>
          </a:xfrm>
        </p:spPr>
      </p:pic>
      <p:sp>
        <p:nvSpPr>
          <p:cNvPr id="9" name="TextBox 8"/>
          <p:cNvSpPr txBox="1"/>
          <p:nvPr/>
        </p:nvSpPr>
        <p:spPr>
          <a:xfrm>
            <a:off x="111499" y="1742440"/>
            <a:ext cx="1541934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Wedge-Spacer Gap</a:t>
            </a: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rot="16200000" flipH="1">
            <a:off x="588435" y="2313470"/>
            <a:ext cx="848594" cy="2605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559155" y="2906027"/>
            <a:ext cx="211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805445" y="3097869"/>
            <a:ext cx="211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027639" y="3043994"/>
            <a:ext cx="250321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44345" y="1182890"/>
            <a:ext cx="1566006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Non Transition Side 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Wedge Gap</a:t>
            </a:r>
          </a:p>
        </p:txBody>
      </p:sp>
      <p:cxnSp>
        <p:nvCxnSpPr>
          <p:cNvPr id="28" name="Straight Arrow Connector 27"/>
          <p:cNvCxnSpPr>
            <a:cxnSpLocks/>
            <a:stCxn id="27" idx="2"/>
          </p:cNvCxnSpPr>
          <p:nvPr/>
        </p:nvCxnSpPr>
        <p:spPr>
          <a:xfrm>
            <a:off x="2127348" y="1644555"/>
            <a:ext cx="497931" cy="110915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46698" y="1636608"/>
            <a:ext cx="1201676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Transition Side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Wedge Gap</a:t>
            </a: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 flipH="1">
            <a:off x="2912543" y="2098273"/>
            <a:ext cx="34993" cy="8671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375255" y="2906029"/>
            <a:ext cx="211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621545" y="3097871"/>
            <a:ext cx="211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49998" y="1361443"/>
            <a:ext cx="1353631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NTS Wedge Gap</a:t>
            </a:r>
          </a:p>
        </p:txBody>
      </p:sp>
      <p:cxnSp>
        <p:nvCxnSpPr>
          <p:cNvPr id="40" name="Straight Arrow Connector 39"/>
          <p:cNvCxnSpPr>
            <a:stCxn id="39" idx="2"/>
          </p:cNvCxnSpPr>
          <p:nvPr/>
        </p:nvCxnSpPr>
        <p:spPr>
          <a:xfrm rot="16200000" flipH="1">
            <a:off x="3695195" y="1970061"/>
            <a:ext cx="1119525" cy="4562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62798" y="1636610"/>
            <a:ext cx="1242498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TS Wedge Gap</a:t>
            </a:r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>
          <a:xfrm rot="5400000">
            <a:off x="4230444" y="2411798"/>
            <a:ext cx="1051793" cy="554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191355" y="2906031"/>
            <a:ext cx="211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437645" y="3097873"/>
            <a:ext cx="211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66098" y="1361445"/>
            <a:ext cx="1353631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NTS Wedge Gap</a:t>
            </a: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>
          <a:xfrm rot="16200000" flipH="1">
            <a:off x="5511295" y="1970062"/>
            <a:ext cx="1111056" cy="4478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78898" y="1636612"/>
            <a:ext cx="1242498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TS Wedge Gap</a:t>
            </a: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 rot="5400000">
            <a:off x="6046544" y="2411800"/>
            <a:ext cx="1051793" cy="554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25100" y="1446107"/>
            <a:ext cx="1541934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Wedge-Spacer Gap</a:t>
            </a:r>
          </a:p>
        </p:txBody>
      </p:sp>
      <p:cxnSp>
        <p:nvCxnSpPr>
          <p:cNvPr id="53" name="Straight Arrow Connector 52"/>
          <p:cNvCxnSpPr>
            <a:stCxn id="52" idx="2"/>
          </p:cNvCxnSpPr>
          <p:nvPr/>
        </p:nvCxnSpPr>
        <p:spPr>
          <a:xfrm rot="5400000">
            <a:off x="7478187" y="2267086"/>
            <a:ext cx="1161861" cy="73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7898340" y="3043994"/>
            <a:ext cx="250321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076699" y="2902723"/>
            <a:ext cx="7867228" cy="989966"/>
            <a:chOff x="1076699" y="3417123"/>
            <a:chExt cx="7867228" cy="989966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8596840" y="3558396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8507940" y="3558399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8419040" y="3558402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8330140" y="3558404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7555440" y="3558407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6792381" y="3558411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6026148" y="3558414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5264148" y="3554183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514848" y="3549952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3736973" y="3545721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978148" y="3541490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2215089" y="3545725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1423455" y="3549960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1335615" y="3552052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1249890" y="3552055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1160990" y="3552057"/>
              <a:ext cx="250321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076699" y="4130090"/>
              <a:ext cx="663688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8000"/>
                  </a:solidFill>
                </a:rPr>
                <a:t>QA 1-4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78564" y="4130090"/>
              <a:ext cx="526857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8000"/>
                  </a:solidFill>
                </a:rPr>
                <a:t>QA 5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843739" y="4130090"/>
              <a:ext cx="526857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8000"/>
                  </a:solidFill>
                </a:rPr>
                <a:t>QA 6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08914" y="4130090"/>
              <a:ext cx="526857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8000"/>
                  </a:solidFill>
                </a:rPr>
                <a:t>QA 7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374089" y="4130090"/>
              <a:ext cx="526857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8000"/>
                  </a:solidFill>
                </a:rPr>
                <a:t>QA 8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39264" y="4130090"/>
              <a:ext cx="526857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8000"/>
                  </a:solidFill>
                </a:rPr>
                <a:t>QA 9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61647" y="4130090"/>
              <a:ext cx="612442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8000"/>
                  </a:solidFill>
                </a:rPr>
                <a:t>QA 10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632532" y="4130090"/>
              <a:ext cx="601021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8000"/>
                  </a:solidFill>
                </a:rPr>
                <a:t>QA 11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91997" y="4130090"/>
              <a:ext cx="612442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8000"/>
                  </a:solidFill>
                </a:rPr>
                <a:t>QA 12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109068" y="4130090"/>
              <a:ext cx="834859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8000"/>
                  </a:solidFill>
                </a:rPr>
                <a:t>QA 13-16</a:t>
              </a:r>
            </a:p>
          </p:txBody>
        </p:sp>
      </p:grpSp>
      <p:pic>
        <p:nvPicPr>
          <p:cNvPr id="84" name="Picture 83" descr="image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383" y="3989414"/>
            <a:ext cx="5113622" cy="2514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5" name="Straight Arrow Connector 84"/>
          <p:cNvCxnSpPr>
            <a:stCxn id="89" idx="1"/>
          </p:cNvCxnSpPr>
          <p:nvPr/>
        </p:nvCxnSpPr>
        <p:spPr>
          <a:xfrm rot="16200000" flipV="1">
            <a:off x="2128285" y="3272978"/>
            <a:ext cx="836706" cy="20067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3472328" y="4661752"/>
            <a:ext cx="530494" cy="2250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92" idx="1"/>
          </p:cNvCxnSpPr>
          <p:nvPr/>
        </p:nvCxnSpPr>
        <p:spPr>
          <a:xfrm rot="16200000" flipV="1">
            <a:off x="4573192" y="4011037"/>
            <a:ext cx="761990" cy="4237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 rot="1807631">
            <a:off x="4901835" y="4670533"/>
            <a:ext cx="912309" cy="4906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>
            <a:stCxn id="102" idx="7"/>
          </p:cNvCxnSpPr>
          <p:nvPr/>
        </p:nvCxnSpPr>
        <p:spPr>
          <a:xfrm rot="5400000" flipH="1" flipV="1">
            <a:off x="7141138" y="3511904"/>
            <a:ext cx="719349" cy="14437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 rot="1147702">
            <a:off x="5192475" y="4299006"/>
            <a:ext cx="1833551" cy="494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6617914" y="1910621"/>
            <a:ext cx="1422159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QXFP Coil Length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126214" y="1840353"/>
            <a:ext cx="1017786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QXFA Coil Length (ref)</a:t>
            </a:r>
          </a:p>
        </p:txBody>
      </p:sp>
      <p:cxnSp>
        <p:nvCxnSpPr>
          <p:cNvPr id="109" name="Straight Arrow Connector 108"/>
          <p:cNvCxnSpPr>
            <a:stCxn id="107" idx="2"/>
          </p:cNvCxnSpPr>
          <p:nvPr/>
        </p:nvCxnSpPr>
        <p:spPr>
          <a:xfrm rot="16200000" flipH="1">
            <a:off x="7229984" y="2286630"/>
            <a:ext cx="746069" cy="548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8" idx="2"/>
          </p:cNvCxnSpPr>
          <p:nvPr/>
        </p:nvCxnSpPr>
        <p:spPr>
          <a:xfrm rot="5400000">
            <a:off x="8121093" y="2540236"/>
            <a:ext cx="752233" cy="2757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0" y="4174797"/>
            <a:ext cx="2166421" cy="830997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8000"/>
                </a:solidFill>
              </a:rPr>
              <a:t>Quench Antenna positions based on presumed location from MQXFAP2 test campaign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319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P03 Wedge Gaps and Possible QA Location </a:t>
            </a:r>
            <a:br>
              <a:rPr lang="en-US" dirty="0"/>
            </a:br>
            <a:r>
              <a:rPr lang="en-US" dirty="0"/>
              <a:t>based on MQXFAP1 placement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pic>
        <p:nvPicPr>
          <p:cNvPr id="8" name="Content Placeholder 7" descr="SU-1008-1369 qxfa qxfp2.jpg"/>
          <p:cNvPicPr>
            <a:picLocks noGrp="1" noChangeAspect="1"/>
          </p:cNvPicPr>
          <p:nvPr>
            <p:ph idx="1"/>
          </p:nvPr>
        </p:nvPicPr>
        <p:blipFill>
          <a:blip r:embed="rId2"/>
          <a:srcRect t="3416" b="-3448"/>
          <a:stretch>
            <a:fillRect/>
          </a:stretch>
        </p:blipFill>
        <p:spPr>
          <a:xfrm>
            <a:off x="0" y="2293879"/>
            <a:ext cx="9144000" cy="1438990"/>
          </a:xfrm>
        </p:spPr>
      </p:pic>
      <p:sp>
        <p:nvSpPr>
          <p:cNvPr id="9" name="TextBox 8"/>
          <p:cNvSpPr txBox="1"/>
          <p:nvPr/>
        </p:nvSpPr>
        <p:spPr>
          <a:xfrm>
            <a:off x="111499" y="1742440"/>
            <a:ext cx="1541934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Wedge-Spacer Gap</a:t>
            </a: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rot="16200000" flipH="1">
            <a:off x="588435" y="2313470"/>
            <a:ext cx="848594" cy="2605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559155" y="2906027"/>
            <a:ext cx="211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805445" y="3097869"/>
            <a:ext cx="211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027639" y="3043994"/>
            <a:ext cx="250321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33898" y="1361441"/>
            <a:ext cx="1353631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NTS Wedge Gap</a:t>
            </a: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rot="16200000" flipH="1">
            <a:off x="1872744" y="1976410"/>
            <a:ext cx="1132227" cy="4562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46698" y="1636608"/>
            <a:ext cx="1242498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TS Wedge Gap</a:t>
            </a: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 rot="5400000">
            <a:off x="2414344" y="2411796"/>
            <a:ext cx="1051793" cy="554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375255" y="2906029"/>
            <a:ext cx="211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621545" y="3097871"/>
            <a:ext cx="211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49998" y="1361443"/>
            <a:ext cx="1353631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NTS Wedge Gap</a:t>
            </a:r>
          </a:p>
        </p:txBody>
      </p:sp>
      <p:cxnSp>
        <p:nvCxnSpPr>
          <p:cNvPr id="40" name="Straight Arrow Connector 39"/>
          <p:cNvCxnSpPr>
            <a:stCxn id="39" idx="2"/>
          </p:cNvCxnSpPr>
          <p:nvPr/>
        </p:nvCxnSpPr>
        <p:spPr>
          <a:xfrm rot="16200000" flipH="1">
            <a:off x="3695195" y="1970061"/>
            <a:ext cx="1119525" cy="4562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62798" y="1636610"/>
            <a:ext cx="1242498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TS Wedge Gap</a:t>
            </a:r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>
          <a:xfrm rot="5400000">
            <a:off x="4230444" y="2411798"/>
            <a:ext cx="1051793" cy="554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191355" y="2906031"/>
            <a:ext cx="211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437645" y="3097873"/>
            <a:ext cx="211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66098" y="1361445"/>
            <a:ext cx="1353631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NTS Wedge Gap</a:t>
            </a: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>
          <a:xfrm rot="16200000" flipH="1">
            <a:off x="5511295" y="1970062"/>
            <a:ext cx="1111056" cy="4478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78898" y="1636612"/>
            <a:ext cx="1242498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TS Wedge Gap</a:t>
            </a: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 rot="5400000">
            <a:off x="6046544" y="2411800"/>
            <a:ext cx="1051793" cy="554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25100" y="1446107"/>
            <a:ext cx="1541934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Wedge-Spacer Gap</a:t>
            </a:r>
          </a:p>
        </p:txBody>
      </p:sp>
      <p:cxnSp>
        <p:nvCxnSpPr>
          <p:cNvPr id="53" name="Straight Arrow Connector 52"/>
          <p:cNvCxnSpPr>
            <a:stCxn id="52" idx="2"/>
          </p:cNvCxnSpPr>
          <p:nvPr/>
        </p:nvCxnSpPr>
        <p:spPr>
          <a:xfrm rot="5400000">
            <a:off x="7478187" y="2267086"/>
            <a:ext cx="1161861" cy="73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7898340" y="3043994"/>
            <a:ext cx="250321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2"/>
          <p:cNvGrpSpPr/>
          <p:nvPr/>
        </p:nvGrpSpPr>
        <p:grpSpPr>
          <a:xfrm>
            <a:off x="719779" y="2902723"/>
            <a:ext cx="7867228" cy="989966"/>
            <a:chOff x="1076699" y="3417123"/>
            <a:chExt cx="7867228" cy="989966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8596840" y="3558396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8507940" y="3558399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8419040" y="3558402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8330140" y="3558404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7555440" y="3558407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6792381" y="3558411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6026148" y="3558414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5264148" y="3554183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514848" y="3549952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3736973" y="3545721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978148" y="3541490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2215089" y="3545725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1423455" y="3549960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1335615" y="3552052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1249890" y="3552055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1160990" y="3552057"/>
              <a:ext cx="250321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076699" y="4130090"/>
              <a:ext cx="663688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QA 1-4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78564" y="4130090"/>
              <a:ext cx="526857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QA 5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843739" y="4130090"/>
              <a:ext cx="526857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QA 6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08914" y="4130090"/>
              <a:ext cx="526857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QA 7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374089" y="4130090"/>
              <a:ext cx="526857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QA 8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39264" y="4130090"/>
              <a:ext cx="526857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QA 9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61647" y="4130090"/>
              <a:ext cx="612442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QA 10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632532" y="4130090"/>
              <a:ext cx="601021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QA 11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91997" y="4130090"/>
              <a:ext cx="612442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QA 12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109068" y="4130090"/>
              <a:ext cx="834859" cy="276999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QA 13-16</a:t>
              </a:r>
            </a:p>
          </p:txBody>
        </p:sp>
      </p:grpSp>
      <p:pic>
        <p:nvPicPr>
          <p:cNvPr id="84" name="Picture 83" descr="image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63" y="3989415"/>
            <a:ext cx="5113622" cy="2514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5" name="Straight Arrow Connector 84"/>
          <p:cNvCxnSpPr>
            <a:stCxn id="89" idx="1"/>
          </p:cNvCxnSpPr>
          <p:nvPr/>
        </p:nvCxnSpPr>
        <p:spPr>
          <a:xfrm rot="16200000" flipV="1">
            <a:off x="1754765" y="3272979"/>
            <a:ext cx="836706" cy="20067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3098808" y="4661753"/>
            <a:ext cx="530494" cy="2250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92" idx="1"/>
          </p:cNvCxnSpPr>
          <p:nvPr/>
        </p:nvCxnSpPr>
        <p:spPr>
          <a:xfrm rot="16200000" flipV="1">
            <a:off x="4199672" y="4011038"/>
            <a:ext cx="761990" cy="4237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 rot="1807631">
            <a:off x="4528315" y="4670534"/>
            <a:ext cx="912309" cy="4906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>
            <a:stCxn id="102" idx="7"/>
          </p:cNvCxnSpPr>
          <p:nvPr/>
        </p:nvCxnSpPr>
        <p:spPr>
          <a:xfrm rot="5400000" flipH="1" flipV="1">
            <a:off x="6767618" y="3511905"/>
            <a:ext cx="719349" cy="14437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 rot="1147702">
            <a:off x="4818955" y="4299007"/>
            <a:ext cx="1833551" cy="494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6617914" y="1910621"/>
            <a:ext cx="1422159" cy="27699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QXFP Coil Length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126214" y="1840353"/>
            <a:ext cx="1017786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QXFA Coil Length (ref)</a:t>
            </a:r>
          </a:p>
        </p:txBody>
      </p:sp>
      <p:cxnSp>
        <p:nvCxnSpPr>
          <p:cNvPr id="109" name="Straight Arrow Connector 108"/>
          <p:cNvCxnSpPr>
            <a:stCxn id="107" idx="2"/>
          </p:cNvCxnSpPr>
          <p:nvPr/>
        </p:nvCxnSpPr>
        <p:spPr>
          <a:xfrm rot="16200000" flipH="1">
            <a:off x="7229984" y="2286630"/>
            <a:ext cx="746069" cy="548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8" idx="2"/>
          </p:cNvCxnSpPr>
          <p:nvPr/>
        </p:nvCxnSpPr>
        <p:spPr>
          <a:xfrm rot="5400000">
            <a:off x="8121093" y="2540236"/>
            <a:ext cx="752233" cy="2757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0" y="4174797"/>
            <a:ext cx="2166421" cy="830997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E56E05"/>
                </a:solidFill>
              </a:rPr>
              <a:t>Quench Antenna positions based on presumed location 100 mm from MQXFAP2 test campaign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721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Pre-MQXFAP1b Coil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Pre-MQXFAP1b Coil Images (P03 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pic>
        <p:nvPicPr>
          <p:cNvPr id="8" name="Content Placeholder 7" descr="IMG_645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064009" y="993943"/>
            <a:ext cx="2287476" cy="923330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Significant cracks/</a:t>
            </a:r>
            <a:r>
              <a:rPr lang="en-US" dirty="0" err="1">
                <a:solidFill>
                  <a:srgbClr val="FF0000"/>
                </a:solidFill>
              </a:rPr>
              <a:t>delamination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visible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450476" y="2137787"/>
            <a:ext cx="938726" cy="59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17980" y="3293423"/>
            <a:ext cx="2753064" cy="1419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0966" y="1150538"/>
            <a:ext cx="2082528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Visible “Interface” crack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1818089" y="2536130"/>
            <a:ext cx="1782784" cy="5521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46000" y="5006304"/>
            <a:ext cx="2287476" cy="923330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VTA03 (was lost during MQXFAP1 testing)</a:t>
            </a:r>
          </a:p>
        </p:txBody>
      </p:sp>
      <p:cxnSp>
        <p:nvCxnSpPr>
          <p:cNvPr id="22" name="Straight Arrow Connector 21"/>
          <p:cNvCxnSpPr>
            <a:cxnSpLocks/>
            <a:stCxn id="21" idx="0"/>
          </p:cNvCxnSpPr>
          <p:nvPr/>
        </p:nvCxnSpPr>
        <p:spPr>
          <a:xfrm flipV="1">
            <a:off x="2489738" y="3867665"/>
            <a:ext cx="1069008" cy="1138639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3628350"/>
            <a:ext cx="1144033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VTA02</a:t>
            </a: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rot="5400000" flipH="1" flipV="1">
            <a:off x="554328" y="2762861"/>
            <a:ext cx="883178" cy="847801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60931" y="5421543"/>
            <a:ext cx="1144033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VTA04</a:t>
            </a:r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rot="16200000" flipV="1">
            <a:off x="5058292" y="4446887"/>
            <a:ext cx="1153906" cy="795406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30413" y="4721993"/>
            <a:ext cx="1144033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VTA05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rot="5400000" flipH="1" flipV="1">
            <a:off x="4352333" y="3931442"/>
            <a:ext cx="1140648" cy="440454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IMG_6460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Pre-MQXFAP1b Coil Images (P03 ~2150 mm)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89337" y="1134982"/>
            <a:ext cx="2667242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NTS Wedge Gap</a:t>
            </a:r>
          </a:p>
          <a:p>
            <a:r>
              <a:rPr lang="en-US" dirty="0">
                <a:solidFill>
                  <a:srgbClr val="FF0000"/>
                </a:solidFill>
              </a:rPr>
              <a:t>~2143 mm from coil 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1655" y="5592944"/>
            <a:ext cx="2667242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TS Wedge Gap</a:t>
            </a:r>
          </a:p>
          <a:p>
            <a:r>
              <a:rPr lang="en-US" dirty="0">
                <a:solidFill>
                  <a:srgbClr val="FF0000"/>
                </a:solidFill>
              </a:rPr>
              <a:t>~2290 mm from coil end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159757" y="2412916"/>
            <a:ext cx="1388361" cy="1735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6179544" y="4872587"/>
            <a:ext cx="1325259" cy="2366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Pre-MQXFAP1b Coil Images (P03 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pic>
        <p:nvPicPr>
          <p:cNvPr id="7" name="Content Placeholder 6" descr="IMG_6470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1380378" y="1270038"/>
            <a:ext cx="2744971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Significant </a:t>
            </a:r>
            <a:r>
              <a:rPr lang="en-US" dirty="0" err="1">
                <a:solidFill>
                  <a:srgbClr val="FF0000"/>
                </a:solidFill>
              </a:rPr>
              <a:t>delamination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visible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478547" y="1940551"/>
            <a:ext cx="2981611" cy="141991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042905" y="2216663"/>
            <a:ext cx="1404140" cy="4259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39026" y="1643313"/>
            <a:ext cx="2346628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Significant “Interface” cracking evident</a:t>
            </a:r>
          </a:p>
        </p:txBody>
      </p:sp>
      <p:cxnSp>
        <p:nvCxnSpPr>
          <p:cNvPr id="11" name="Straight Arrow Connector 10"/>
          <p:cNvCxnSpPr>
            <a:cxnSpLocks/>
            <a:stCxn id="10" idx="2"/>
          </p:cNvCxnSpPr>
          <p:nvPr/>
        </p:nvCxnSpPr>
        <p:spPr>
          <a:xfrm flipH="1">
            <a:off x="6633690" y="2289644"/>
            <a:ext cx="978650" cy="14889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10" idx="1"/>
          </p:cNvCxnSpPr>
          <p:nvPr/>
        </p:nvCxnSpPr>
        <p:spPr>
          <a:xfrm flipH="1">
            <a:off x="5174438" y="1966479"/>
            <a:ext cx="1264588" cy="179629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10" idx="1"/>
          </p:cNvCxnSpPr>
          <p:nvPr/>
        </p:nvCxnSpPr>
        <p:spPr>
          <a:xfrm flipH="1">
            <a:off x="4622288" y="1966479"/>
            <a:ext cx="1816738" cy="18278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10" idx="2"/>
          </p:cNvCxnSpPr>
          <p:nvPr/>
        </p:nvCxnSpPr>
        <p:spPr>
          <a:xfrm flipH="1">
            <a:off x="6326066" y="2289644"/>
            <a:ext cx="1286274" cy="14731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921403" y="2747340"/>
            <a:ext cx="2614544" cy="62253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06761" y="5389990"/>
            <a:ext cx="1144033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VTA07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rot="16200000" flipV="1">
            <a:off x="3804122" y="4415334"/>
            <a:ext cx="1153906" cy="795406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81589" y="4824543"/>
            <a:ext cx="1144033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VTA06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rot="5400000" flipH="1" flipV="1">
            <a:off x="3068182" y="3993825"/>
            <a:ext cx="1116143" cy="545294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Pre-MQXFAP1b Coil Images (P02 LE)</a:t>
            </a:r>
          </a:p>
        </p:txBody>
      </p:sp>
      <p:pic>
        <p:nvPicPr>
          <p:cNvPr id="6" name="Content Placeholder 5" descr="IMG_6425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4" r="-10514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MQXFAP1b Coil Images - June 14, 2019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30699" y="1001831"/>
            <a:ext cx="2891762" cy="64633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 cracks/</a:t>
            </a:r>
            <a:r>
              <a:rPr lang="en-US" dirty="0" err="1">
                <a:solidFill>
                  <a:srgbClr val="FF0000"/>
                </a:solidFill>
              </a:rPr>
              <a:t>delamination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visible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791842" y="1999728"/>
            <a:ext cx="1017603" cy="36284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999043" y="2902950"/>
            <a:ext cx="2753064" cy="2129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40060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dcmitype/"/>
    <ds:schemaRef ds:uri="8946e33d-fd2f-4ae4-8ee9-d90c129cdf9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46959</TotalTime>
  <Words>855</Words>
  <Application>Microsoft Macintosh PowerPoint</Application>
  <PresentationFormat>On-screen Show (4:3)</PresentationFormat>
  <Paragraphs>183</Paragraphs>
  <Slides>25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Thème Office</vt:lpstr>
      <vt:lpstr>MQXFAP1b Quench Antenna and Coil Images</vt:lpstr>
      <vt:lpstr>Outline</vt:lpstr>
      <vt:lpstr>P03 Wedge Gaps and Possible QA Location  based on MQXFAP2 placement</vt:lpstr>
      <vt:lpstr>P03 Wedge Gaps and Possible QA Location  based on MQXFAP1 placement</vt:lpstr>
      <vt:lpstr>Pre-MQXFAP1b Coil Images</vt:lpstr>
      <vt:lpstr>Pre-MQXFAP1b Coil Images (P03 LE)</vt:lpstr>
      <vt:lpstr>Pre-MQXFAP1b Coil Images (P03 ~2150 mm)</vt:lpstr>
      <vt:lpstr>Pre-MQXFAP1b Coil Images (P03 RE)</vt:lpstr>
      <vt:lpstr>Pre-MQXFAP1b Coil Images (P02 LE)</vt:lpstr>
      <vt:lpstr>Pre-MQXFAP1b Coil Images (P02 RE)</vt:lpstr>
      <vt:lpstr>Pre-MQXFAP1b Coil Images (P04 LE)</vt:lpstr>
      <vt:lpstr>Pre-MQXFAP1b Coil Images (P04 RE)</vt:lpstr>
      <vt:lpstr>Pre-MQXFAP1b Coil Images (P06 LE)</vt:lpstr>
      <vt:lpstr>Pre-MQXFAP1b Coil Images (P06 RE)</vt:lpstr>
      <vt:lpstr>Virgin Coil P03 Images</vt:lpstr>
      <vt:lpstr>Virgin Coil Images of Coil P03</vt:lpstr>
      <vt:lpstr>Virgin Coil Images of Coil P03</vt:lpstr>
      <vt:lpstr>Virgin Coil Images of Coil P03</vt:lpstr>
      <vt:lpstr>Virgin Coil Images of Coil P03</vt:lpstr>
      <vt:lpstr>Virgin Coil Images of Coil P03</vt:lpstr>
      <vt:lpstr>Summary</vt:lpstr>
      <vt:lpstr>Additional Info</vt:lpstr>
      <vt:lpstr>MQXFAP1 Training</vt:lpstr>
      <vt:lpstr>Coil P03 VTA08 Virgin</vt:lpstr>
      <vt:lpstr>Coil P03 VTA08, Pre-MQXFAP1b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193</cp:revision>
  <cp:lastPrinted>2017-05-11T15:20:58Z</cp:lastPrinted>
  <dcterms:created xsi:type="dcterms:W3CDTF">2019-06-14T14:22:18Z</dcterms:created>
  <dcterms:modified xsi:type="dcterms:W3CDTF">2019-06-14T14:47:39Z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