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423" r:id="rId2"/>
    <p:sldId id="445" r:id="rId3"/>
    <p:sldId id="447" r:id="rId4"/>
    <p:sldId id="439" r:id="rId5"/>
    <p:sldId id="426" r:id="rId6"/>
    <p:sldId id="428" r:id="rId7"/>
    <p:sldId id="429" r:id="rId8"/>
    <p:sldId id="442" r:id="rId9"/>
    <p:sldId id="449" r:id="rId10"/>
    <p:sldId id="45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64" autoAdjust="0"/>
    <p:restoredTop sz="94660"/>
  </p:normalViewPr>
  <p:slideViewPr>
    <p:cSldViewPr snapToGrid="0">
      <p:cViewPr varScale="1">
        <p:scale>
          <a:sx n="91" d="100"/>
          <a:sy n="91" d="100"/>
        </p:scale>
        <p:origin x="138" y="3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EB2699-639B-4F82-B439-AAC1043713FB}" type="datetimeFigureOut">
              <a:rPr lang="en-US" smtClean="0"/>
              <a:t>6/20/2019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1DB49C-4708-45C1-9169-C131C424D2B2}" type="slidenum">
              <a:rPr lang="en-US" smtClean="0"/>
              <a:t>‹#›</a:t>
            </a:fld>
            <a:endParaRPr lang="en-US"/>
          </a:p>
        </p:txBody>
      </p:sp>
    </p:spTree>
    <p:extLst>
      <p:ext uri="{BB962C8B-B14F-4D97-AF65-F5344CB8AC3E}">
        <p14:creationId xmlns:p14="http://schemas.microsoft.com/office/powerpoint/2010/main" val="658057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F0EB0-6C3F-4E90-8A32-1AE0EEACAD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4570E32-417F-400A-A003-AD5FA409F3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0279ED-E02E-4127-903D-1928495A3A43}"/>
              </a:ext>
            </a:extLst>
          </p:cNvPr>
          <p:cNvSpPr>
            <a:spLocks noGrp="1"/>
          </p:cNvSpPr>
          <p:nvPr>
            <p:ph type="dt" sz="half" idx="10"/>
          </p:nvPr>
        </p:nvSpPr>
        <p:spPr/>
        <p:txBody>
          <a:bodyPr/>
          <a:lstStyle/>
          <a:p>
            <a:fld id="{9B72C7A1-9CED-4688-AF45-9238E7F5D6A2}" type="datetimeFigureOut">
              <a:rPr lang="en-US" smtClean="0"/>
              <a:t>6/20/2019</a:t>
            </a:fld>
            <a:endParaRPr lang="en-US"/>
          </a:p>
        </p:txBody>
      </p:sp>
      <p:sp>
        <p:nvSpPr>
          <p:cNvPr id="5" name="Footer Placeholder 4">
            <a:extLst>
              <a:ext uri="{FF2B5EF4-FFF2-40B4-BE49-F238E27FC236}">
                <a16:creationId xmlns:a16="http://schemas.microsoft.com/office/drawing/2014/main" id="{99E8ED4E-9453-45E6-80E4-D789A185A1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C2CB2A-D187-45F6-8935-2E8D2AFEA73F}"/>
              </a:ext>
            </a:extLst>
          </p:cNvPr>
          <p:cNvSpPr>
            <a:spLocks noGrp="1"/>
          </p:cNvSpPr>
          <p:nvPr>
            <p:ph type="sldNum" sz="quarter" idx="12"/>
          </p:nvPr>
        </p:nvSpPr>
        <p:spPr/>
        <p:txBody>
          <a:bodyPr/>
          <a:lstStyle/>
          <a:p>
            <a:fld id="{FC1EC676-79F5-4C6C-B712-C6E9987E7835}" type="slidenum">
              <a:rPr lang="en-US" smtClean="0"/>
              <a:t>‹#›</a:t>
            </a:fld>
            <a:endParaRPr lang="en-US"/>
          </a:p>
        </p:txBody>
      </p:sp>
    </p:spTree>
    <p:extLst>
      <p:ext uri="{BB962C8B-B14F-4D97-AF65-F5344CB8AC3E}">
        <p14:creationId xmlns:p14="http://schemas.microsoft.com/office/powerpoint/2010/main" val="198910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B782D-F6A1-4756-A688-76983DD121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220F8C3-D064-4E8A-BEE7-048DD471578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2E2A53-9517-4167-A3D0-4AEA828F186E}"/>
              </a:ext>
            </a:extLst>
          </p:cNvPr>
          <p:cNvSpPr>
            <a:spLocks noGrp="1"/>
          </p:cNvSpPr>
          <p:nvPr>
            <p:ph type="dt" sz="half" idx="10"/>
          </p:nvPr>
        </p:nvSpPr>
        <p:spPr/>
        <p:txBody>
          <a:bodyPr/>
          <a:lstStyle/>
          <a:p>
            <a:fld id="{9B72C7A1-9CED-4688-AF45-9238E7F5D6A2}" type="datetimeFigureOut">
              <a:rPr lang="en-US" smtClean="0"/>
              <a:t>6/20/2019</a:t>
            </a:fld>
            <a:endParaRPr lang="en-US"/>
          </a:p>
        </p:txBody>
      </p:sp>
      <p:sp>
        <p:nvSpPr>
          <p:cNvPr id="5" name="Footer Placeholder 4">
            <a:extLst>
              <a:ext uri="{FF2B5EF4-FFF2-40B4-BE49-F238E27FC236}">
                <a16:creationId xmlns:a16="http://schemas.microsoft.com/office/drawing/2014/main" id="{F7D26410-0B10-4450-85B5-AD1D9CCC25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2B2893-23A9-447C-BC7C-C934435B8176}"/>
              </a:ext>
            </a:extLst>
          </p:cNvPr>
          <p:cNvSpPr>
            <a:spLocks noGrp="1"/>
          </p:cNvSpPr>
          <p:nvPr>
            <p:ph type="sldNum" sz="quarter" idx="12"/>
          </p:nvPr>
        </p:nvSpPr>
        <p:spPr/>
        <p:txBody>
          <a:bodyPr/>
          <a:lstStyle/>
          <a:p>
            <a:fld id="{FC1EC676-79F5-4C6C-B712-C6E9987E7835}" type="slidenum">
              <a:rPr lang="en-US" smtClean="0"/>
              <a:t>‹#›</a:t>
            </a:fld>
            <a:endParaRPr lang="en-US"/>
          </a:p>
        </p:txBody>
      </p:sp>
    </p:spTree>
    <p:extLst>
      <p:ext uri="{BB962C8B-B14F-4D97-AF65-F5344CB8AC3E}">
        <p14:creationId xmlns:p14="http://schemas.microsoft.com/office/powerpoint/2010/main" val="2473199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928049-E1E5-4E8B-A540-2A515A6BDA4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697F4C-41D0-498C-A08F-B71483D66AD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5ECA1B-1865-4D5F-BE0E-A8F9FB51A477}"/>
              </a:ext>
            </a:extLst>
          </p:cNvPr>
          <p:cNvSpPr>
            <a:spLocks noGrp="1"/>
          </p:cNvSpPr>
          <p:nvPr>
            <p:ph type="dt" sz="half" idx="10"/>
          </p:nvPr>
        </p:nvSpPr>
        <p:spPr/>
        <p:txBody>
          <a:bodyPr/>
          <a:lstStyle/>
          <a:p>
            <a:fld id="{9B72C7A1-9CED-4688-AF45-9238E7F5D6A2}" type="datetimeFigureOut">
              <a:rPr lang="en-US" smtClean="0"/>
              <a:t>6/20/2019</a:t>
            </a:fld>
            <a:endParaRPr lang="en-US"/>
          </a:p>
        </p:txBody>
      </p:sp>
      <p:sp>
        <p:nvSpPr>
          <p:cNvPr id="5" name="Footer Placeholder 4">
            <a:extLst>
              <a:ext uri="{FF2B5EF4-FFF2-40B4-BE49-F238E27FC236}">
                <a16:creationId xmlns:a16="http://schemas.microsoft.com/office/drawing/2014/main" id="{2D4432E8-5930-46AE-BBAE-C0DB1E84C4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DAB1A2-0368-4AA8-8CDB-856B7BD07B9F}"/>
              </a:ext>
            </a:extLst>
          </p:cNvPr>
          <p:cNvSpPr>
            <a:spLocks noGrp="1"/>
          </p:cNvSpPr>
          <p:nvPr>
            <p:ph type="sldNum" sz="quarter" idx="12"/>
          </p:nvPr>
        </p:nvSpPr>
        <p:spPr/>
        <p:txBody>
          <a:bodyPr/>
          <a:lstStyle/>
          <a:p>
            <a:fld id="{FC1EC676-79F5-4C6C-B712-C6E9987E7835}" type="slidenum">
              <a:rPr lang="en-US" smtClean="0"/>
              <a:t>‹#›</a:t>
            </a:fld>
            <a:endParaRPr lang="en-US"/>
          </a:p>
        </p:txBody>
      </p:sp>
    </p:spTree>
    <p:extLst>
      <p:ext uri="{BB962C8B-B14F-4D97-AF65-F5344CB8AC3E}">
        <p14:creationId xmlns:p14="http://schemas.microsoft.com/office/powerpoint/2010/main" val="2253580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ED626-D484-4D2E-AF64-2EE7AC028F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D01DE2-D95C-4104-A862-99846DB3749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D2C842-9C04-4C6F-858D-BC390275DD63}"/>
              </a:ext>
            </a:extLst>
          </p:cNvPr>
          <p:cNvSpPr>
            <a:spLocks noGrp="1"/>
          </p:cNvSpPr>
          <p:nvPr>
            <p:ph type="dt" sz="half" idx="10"/>
          </p:nvPr>
        </p:nvSpPr>
        <p:spPr/>
        <p:txBody>
          <a:bodyPr/>
          <a:lstStyle/>
          <a:p>
            <a:fld id="{9B72C7A1-9CED-4688-AF45-9238E7F5D6A2}" type="datetimeFigureOut">
              <a:rPr lang="en-US" smtClean="0"/>
              <a:t>6/20/2019</a:t>
            </a:fld>
            <a:endParaRPr lang="en-US"/>
          </a:p>
        </p:txBody>
      </p:sp>
      <p:sp>
        <p:nvSpPr>
          <p:cNvPr id="5" name="Footer Placeholder 4">
            <a:extLst>
              <a:ext uri="{FF2B5EF4-FFF2-40B4-BE49-F238E27FC236}">
                <a16:creationId xmlns:a16="http://schemas.microsoft.com/office/drawing/2014/main" id="{DC506026-365B-43F1-A7A9-374C36598E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553F34-E9D0-46BD-BB28-C3EF35DB11AE}"/>
              </a:ext>
            </a:extLst>
          </p:cNvPr>
          <p:cNvSpPr>
            <a:spLocks noGrp="1"/>
          </p:cNvSpPr>
          <p:nvPr>
            <p:ph type="sldNum" sz="quarter" idx="12"/>
          </p:nvPr>
        </p:nvSpPr>
        <p:spPr/>
        <p:txBody>
          <a:bodyPr/>
          <a:lstStyle/>
          <a:p>
            <a:fld id="{FC1EC676-79F5-4C6C-B712-C6E9987E7835}" type="slidenum">
              <a:rPr lang="en-US" smtClean="0"/>
              <a:t>‹#›</a:t>
            </a:fld>
            <a:endParaRPr lang="en-US"/>
          </a:p>
        </p:txBody>
      </p:sp>
    </p:spTree>
    <p:extLst>
      <p:ext uri="{BB962C8B-B14F-4D97-AF65-F5344CB8AC3E}">
        <p14:creationId xmlns:p14="http://schemas.microsoft.com/office/powerpoint/2010/main" val="3822219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58035-315E-43C3-BE88-49052825A2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30A11C-F10D-4573-B719-347AF80CBC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E27BDB5-B26F-4B58-A1B7-24643942BA2D}"/>
              </a:ext>
            </a:extLst>
          </p:cNvPr>
          <p:cNvSpPr>
            <a:spLocks noGrp="1"/>
          </p:cNvSpPr>
          <p:nvPr>
            <p:ph type="dt" sz="half" idx="10"/>
          </p:nvPr>
        </p:nvSpPr>
        <p:spPr/>
        <p:txBody>
          <a:bodyPr/>
          <a:lstStyle/>
          <a:p>
            <a:fld id="{9B72C7A1-9CED-4688-AF45-9238E7F5D6A2}" type="datetimeFigureOut">
              <a:rPr lang="en-US" smtClean="0"/>
              <a:t>6/20/2019</a:t>
            </a:fld>
            <a:endParaRPr lang="en-US"/>
          </a:p>
        </p:txBody>
      </p:sp>
      <p:sp>
        <p:nvSpPr>
          <p:cNvPr id="5" name="Footer Placeholder 4">
            <a:extLst>
              <a:ext uri="{FF2B5EF4-FFF2-40B4-BE49-F238E27FC236}">
                <a16:creationId xmlns:a16="http://schemas.microsoft.com/office/drawing/2014/main" id="{4C2EF066-887A-4F50-B314-6F29C6F16F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D0A275-4773-4F87-B1AD-0C7D191E8E49}"/>
              </a:ext>
            </a:extLst>
          </p:cNvPr>
          <p:cNvSpPr>
            <a:spLocks noGrp="1"/>
          </p:cNvSpPr>
          <p:nvPr>
            <p:ph type="sldNum" sz="quarter" idx="12"/>
          </p:nvPr>
        </p:nvSpPr>
        <p:spPr/>
        <p:txBody>
          <a:bodyPr/>
          <a:lstStyle/>
          <a:p>
            <a:fld id="{FC1EC676-79F5-4C6C-B712-C6E9987E7835}" type="slidenum">
              <a:rPr lang="en-US" smtClean="0"/>
              <a:t>‹#›</a:t>
            </a:fld>
            <a:endParaRPr lang="en-US"/>
          </a:p>
        </p:txBody>
      </p:sp>
    </p:spTree>
    <p:extLst>
      <p:ext uri="{BB962C8B-B14F-4D97-AF65-F5344CB8AC3E}">
        <p14:creationId xmlns:p14="http://schemas.microsoft.com/office/powerpoint/2010/main" val="1778866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16935-2E91-4E04-9574-F9377F2C64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39B58D-82BA-494F-9C36-6FBF7D72C5A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9878C3-C8FF-44C9-864C-8218F8D1B7E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DBB630-9173-45FE-9A08-7C9C63252337}"/>
              </a:ext>
            </a:extLst>
          </p:cNvPr>
          <p:cNvSpPr>
            <a:spLocks noGrp="1"/>
          </p:cNvSpPr>
          <p:nvPr>
            <p:ph type="dt" sz="half" idx="10"/>
          </p:nvPr>
        </p:nvSpPr>
        <p:spPr/>
        <p:txBody>
          <a:bodyPr/>
          <a:lstStyle/>
          <a:p>
            <a:fld id="{9B72C7A1-9CED-4688-AF45-9238E7F5D6A2}" type="datetimeFigureOut">
              <a:rPr lang="en-US" smtClean="0"/>
              <a:t>6/20/2019</a:t>
            </a:fld>
            <a:endParaRPr lang="en-US"/>
          </a:p>
        </p:txBody>
      </p:sp>
      <p:sp>
        <p:nvSpPr>
          <p:cNvPr id="6" name="Footer Placeholder 5">
            <a:extLst>
              <a:ext uri="{FF2B5EF4-FFF2-40B4-BE49-F238E27FC236}">
                <a16:creationId xmlns:a16="http://schemas.microsoft.com/office/drawing/2014/main" id="{73697340-C5A1-452E-A334-C46B75E052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73270E-83CD-4AA1-8AC8-52972ECABFDD}"/>
              </a:ext>
            </a:extLst>
          </p:cNvPr>
          <p:cNvSpPr>
            <a:spLocks noGrp="1"/>
          </p:cNvSpPr>
          <p:nvPr>
            <p:ph type="sldNum" sz="quarter" idx="12"/>
          </p:nvPr>
        </p:nvSpPr>
        <p:spPr/>
        <p:txBody>
          <a:bodyPr/>
          <a:lstStyle/>
          <a:p>
            <a:fld id="{FC1EC676-79F5-4C6C-B712-C6E9987E7835}" type="slidenum">
              <a:rPr lang="en-US" smtClean="0"/>
              <a:t>‹#›</a:t>
            </a:fld>
            <a:endParaRPr lang="en-US"/>
          </a:p>
        </p:txBody>
      </p:sp>
    </p:spTree>
    <p:extLst>
      <p:ext uri="{BB962C8B-B14F-4D97-AF65-F5344CB8AC3E}">
        <p14:creationId xmlns:p14="http://schemas.microsoft.com/office/powerpoint/2010/main" val="2770384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4668A-7864-4A00-90CD-EA2617D264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6DB557F-98BE-4271-912A-B3569B3269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6455F35-FBA5-4A08-B7CF-DA503F8CD52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DEAF6A-3203-4338-B120-70770360CB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04611C8-940B-4C9F-80C3-131B0CDE382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3F3A90-AF4D-450F-BC14-AB5BB56303A5}"/>
              </a:ext>
            </a:extLst>
          </p:cNvPr>
          <p:cNvSpPr>
            <a:spLocks noGrp="1"/>
          </p:cNvSpPr>
          <p:nvPr>
            <p:ph type="dt" sz="half" idx="10"/>
          </p:nvPr>
        </p:nvSpPr>
        <p:spPr/>
        <p:txBody>
          <a:bodyPr/>
          <a:lstStyle/>
          <a:p>
            <a:fld id="{9B72C7A1-9CED-4688-AF45-9238E7F5D6A2}" type="datetimeFigureOut">
              <a:rPr lang="en-US" smtClean="0"/>
              <a:t>6/20/2019</a:t>
            </a:fld>
            <a:endParaRPr lang="en-US"/>
          </a:p>
        </p:txBody>
      </p:sp>
      <p:sp>
        <p:nvSpPr>
          <p:cNvPr id="8" name="Footer Placeholder 7">
            <a:extLst>
              <a:ext uri="{FF2B5EF4-FFF2-40B4-BE49-F238E27FC236}">
                <a16:creationId xmlns:a16="http://schemas.microsoft.com/office/drawing/2014/main" id="{CB2AE8D0-0061-47FB-BDAC-BAAA916ABB9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BCA9B77-85AE-4750-8896-FCE89B7C6328}"/>
              </a:ext>
            </a:extLst>
          </p:cNvPr>
          <p:cNvSpPr>
            <a:spLocks noGrp="1"/>
          </p:cNvSpPr>
          <p:nvPr>
            <p:ph type="sldNum" sz="quarter" idx="12"/>
          </p:nvPr>
        </p:nvSpPr>
        <p:spPr/>
        <p:txBody>
          <a:bodyPr/>
          <a:lstStyle/>
          <a:p>
            <a:fld id="{FC1EC676-79F5-4C6C-B712-C6E9987E7835}" type="slidenum">
              <a:rPr lang="en-US" smtClean="0"/>
              <a:t>‹#›</a:t>
            </a:fld>
            <a:endParaRPr lang="en-US"/>
          </a:p>
        </p:txBody>
      </p:sp>
    </p:spTree>
    <p:extLst>
      <p:ext uri="{BB962C8B-B14F-4D97-AF65-F5344CB8AC3E}">
        <p14:creationId xmlns:p14="http://schemas.microsoft.com/office/powerpoint/2010/main" val="2723063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349BD-AF43-4D97-BF60-BAABBF3A48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5D18836-8D9C-41A6-8F96-234E943A175A}"/>
              </a:ext>
            </a:extLst>
          </p:cNvPr>
          <p:cNvSpPr>
            <a:spLocks noGrp="1"/>
          </p:cNvSpPr>
          <p:nvPr>
            <p:ph type="dt" sz="half" idx="10"/>
          </p:nvPr>
        </p:nvSpPr>
        <p:spPr/>
        <p:txBody>
          <a:bodyPr/>
          <a:lstStyle/>
          <a:p>
            <a:fld id="{9B72C7A1-9CED-4688-AF45-9238E7F5D6A2}" type="datetimeFigureOut">
              <a:rPr lang="en-US" smtClean="0"/>
              <a:t>6/20/2019</a:t>
            </a:fld>
            <a:endParaRPr lang="en-US"/>
          </a:p>
        </p:txBody>
      </p:sp>
      <p:sp>
        <p:nvSpPr>
          <p:cNvPr id="4" name="Footer Placeholder 3">
            <a:extLst>
              <a:ext uri="{FF2B5EF4-FFF2-40B4-BE49-F238E27FC236}">
                <a16:creationId xmlns:a16="http://schemas.microsoft.com/office/drawing/2014/main" id="{1E162C0B-565E-4423-AFA1-FC24866F5AC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BC0D5BD-753F-4B1B-93DA-C952037A0B6E}"/>
              </a:ext>
            </a:extLst>
          </p:cNvPr>
          <p:cNvSpPr>
            <a:spLocks noGrp="1"/>
          </p:cNvSpPr>
          <p:nvPr>
            <p:ph type="sldNum" sz="quarter" idx="12"/>
          </p:nvPr>
        </p:nvSpPr>
        <p:spPr/>
        <p:txBody>
          <a:bodyPr/>
          <a:lstStyle/>
          <a:p>
            <a:fld id="{FC1EC676-79F5-4C6C-B712-C6E9987E7835}" type="slidenum">
              <a:rPr lang="en-US" smtClean="0"/>
              <a:t>‹#›</a:t>
            </a:fld>
            <a:endParaRPr lang="en-US"/>
          </a:p>
        </p:txBody>
      </p:sp>
    </p:spTree>
    <p:extLst>
      <p:ext uri="{BB962C8B-B14F-4D97-AF65-F5344CB8AC3E}">
        <p14:creationId xmlns:p14="http://schemas.microsoft.com/office/powerpoint/2010/main" val="1272518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E86242-52D9-40CB-817E-2FA75ACE1D2C}"/>
              </a:ext>
            </a:extLst>
          </p:cNvPr>
          <p:cNvSpPr>
            <a:spLocks noGrp="1"/>
          </p:cNvSpPr>
          <p:nvPr>
            <p:ph type="dt" sz="half" idx="10"/>
          </p:nvPr>
        </p:nvSpPr>
        <p:spPr/>
        <p:txBody>
          <a:bodyPr/>
          <a:lstStyle/>
          <a:p>
            <a:fld id="{9B72C7A1-9CED-4688-AF45-9238E7F5D6A2}" type="datetimeFigureOut">
              <a:rPr lang="en-US" smtClean="0"/>
              <a:t>6/20/2019</a:t>
            </a:fld>
            <a:endParaRPr lang="en-US"/>
          </a:p>
        </p:txBody>
      </p:sp>
      <p:sp>
        <p:nvSpPr>
          <p:cNvPr id="3" name="Footer Placeholder 2">
            <a:extLst>
              <a:ext uri="{FF2B5EF4-FFF2-40B4-BE49-F238E27FC236}">
                <a16:creationId xmlns:a16="http://schemas.microsoft.com/office/drawing/2014/main" id="{BE5C85C4-9D2D-45F2-880B-78CEFA010F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DFA9DF-1DB8-4CBA-A6C3-D789820B0BEE}"/>
              </a:ext>
            </a:extLst>
          </p:cNvPr>
          <p:cNvSpPr>
            <a:spLocks noGrp="1"/>
          </p:cNvSpPr>
          <p:nvPr>
            <p:ph type="sldNum" sz="quarter" idx="12"/>
          </p:nvPr>
        </p:nvSpPr>
        <p:spPr/>
        <p:txBody>
          <a:bodyPr/>
          <a:lstStyle/>
          <a:p>
            <a:fld id="{FC1EC676-79F5-4C6C-B712-C6E9987E7835}" type="slidenum">
              <a:rPr lang="en-US" smtClean="0"/>
              <a:t>‹#›</a:t>
            </a:fld>
            <a:endParaRPr lang="en-US"/>
          </a:p>
        </p:txBody>
      </p:sp>
    </p:spTree>
    <p:extLst>
      <p:ext uri="{BB962C8B-B14F-4D97-AF65-F5344CB8AC3E}">
        <p14:creationId xmlns:p14="http://schemas.microsoft.com/office/powerpoint/2010/main" val="3758205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EA40B-973F-4D7B-BD02-8995C4E2AF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80F32E6-D831-4C10-A185-508D3AAF94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43A6DA-9C52-4A03-895C-51040CAFE8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1D1DF41-655A-4EBE-8AC9-0B1B8A8A463D}"/>
              </a:ext>
            </a:extLst>
          </p:cNvPr>
          <p:cNvSpPr>
            <a:spLocks noGrp="1"/>
          </p:cNvSpPr>
          <p:nvPr>
            <p:ph type="dt" sz="half" idx="10"/>
          </p:nvPr>
        </p:nvSpPr>
        <p:spPr/>
        <p:txBody>
          <a:bodyPr/>
          <a:lstStyle/>
          <a:p>
            <a:fld id="{9B72C7A1-9CED-4688-AF45-9238E7F5D6A2}" type="datetimeFigureOut">
              <a:rPr lang="en-US" smtClean="0"/>
              <a:t>6/20/2019</a:t>
            </a:fld>
            <a:endParaRPr lang="en-US"/>
          </a:p>
        </p:txBody>
      </p:sp>
      <p:sp>
        <p:nvSpPr>
          <p:cNvPr id="6" name="Footer Placeholder 5">
            <a:extLst>
              <a:ext uri="{FF2B5EF4-FFF2-40B4-BE49-F238E27FC236}">
                <a16:creationId xmlns:a16="http://schemas.microsoft.com/office/drawing/2014/main" id="{F2D8272E-0934-4A12-A271-C38C3AD9D6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B3CAF0-FA75-46B5-9E2E-2E8DDC793176}"/>
              </a:ext>
            </a:extLst>
          </p:cNvPr>
          <p:cNvSpPr>
            <a:spLocks noGrp="1"/>
          </p:cNvSpPr>
          <p:nvPr>
            <p:ph type="sldNum" sz="quarter" idx="12"/>
          </p:nvPr>
        </p:nvSpPr>
        <p:spPr/>
        <p:txBody>
          <a:bodyPr/>
          <a:lstStyle/>
          <a:p>
            <a:fld id="{FC1EC676-79F5-4C6C-B712-C6E9987E7835}" type="slidenum">
              <a:rPr lang="en-US" smtClean="0"/>
              <a:t>‹#›</a:t>
            </a:fld>
            <a:endParaRPr lang="en-US"/>
          </a:p>
        </p:txBody>
      </p:sp>
    </p:spTree>
    <p:extLst>
      <p:ext uri="{BB962C8B-B14F-4D97-AF65-F5344CB8AC3E}">
        <p14:creationId xmlns:p14="http://schemas.microsoft.com/office/powerpoint/2010/main" val="118144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3E961-0A61-4E4B-81B0-7C886CC557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199E30-8ED1-42A1-9990-FF3079204E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14E6D70-283C-489F-9E5D-9B039C2C9E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7AB8630-4FA8-4D6C-AE65-064A5DEDE3CD}"/>
              </a:ext>
            </a:extLst>
          </p:cNvPr>
          <p:cNvSpPr>
            <a:spLocks noGrp="1"/>
          </p:cNvSpPr>
          <p:nvPr>
            <p:ph type="dt" sz="half" idx="10"/>
          </p:nvPr>
        </p:nvSpPr>
        <p:spPr/>
        <p:txBody>
          <a:bodyPr/>
          <a:lstStyle/>
          <a:p>
            <a:fld id="{9B72C7A1-9CED-4688-AF45-9238E7F5D6A2}" type="datetimeFigureOut">
              <a:rPr lang="en-US" smtClean="0"/>
              <a:t>6/20/2019</a:t>
            </a:fld>
            <a:endParaRPr lang="en-US"/>
          </a:p>
        </p:txBody>
      </p:sp>
      <p:sp>
        <p:nvSpPr>
          <p:cNvPr id="6" name="Footer Placeholder 5">
            <a:extLst>
              <a:ext uri="{FF2B5EF4-FFF2-40B4-BE49-F238E27FC236}">
                <a16:creationId xmlns:a16="http://schemas.microsoft.com/office/drawing/2014/main" id="{67169332-2BA8-4668-ACA9-2EE0AB6FE2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88FC19-8EBF-46FC-9909-B9578F61E75F}"/>
              </a:ext>
            </a:extLst>
          </p:cNvPr>
          <p:cNvSpPr>
            <a:spLocks noGrp="1"/>
          </p:cNvSpPr>
          <p:nvPr>
            <p:ph type="sldNum" sz="quarter" idx="12"/>
          </p:nvPr>
        </p:nvSpPr>
        <p:spPr/>
        <p:txBody>
          <a:bodyPr/>
          <a:lstStyle/>
          <a:p>
            <a:fld id="{FC1EC676-79F5-4C6C-B712-C6E9987E7835}" type="slidenum">
              <a:rPr lang="en-US" smtClean="0"/>
              <a:t>‹#›</a:t>
            </a:fld>
            <a:endParaRPr lang="en-US"/>
          </a:p>
        </p:txBody>
      </p:sp>
    </p:spTree>
    <p:extLst>
      <p:ext uri="{BB962C8B-B14F-4D97-AF65-F5344CB8AC3E}">
        <p14:creationId xmlns:p14="http://schemas.microsoft.com/office/powerpoint/2010/main" val="1388822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1C5E65-525B-46DF-B834-5101A6488F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2A2E6C-6B7D-4EA0-9F84-B663A795E1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4BD552-BC9A-40DF-96D2-C0FD0FD70C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72C7A1-9CED-4688-AF45-9238E7F5D6A2}" type="datetimeFigureOut">
              <a:rPr lang="en-US" smtClean="0"/>
              <a:t>6/20/2019</a:t>
            </a:fld>
            <a:endParaRPr lang="en-US"/>
          </a:p>
        </p:txBody>
      </p:sp>
      <p:sp>
        <p:nvSpPr>
          <p:cNvPr id="5" name="Footer Placeholder 4">
            <a:extLst>
              <a:ext uri="{FF2B5EF4-FFF2-40B4-BE49-F238E27FC236}">
                <a16:creationId xmlns:a16="http://schemas.microsoft.com/office/drawing/2014/main" id="{1F67DE0B-F681-4B46-90E9-FB35429326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2382867-C0F6-4FE5-996D-8E4D9861A2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1EC676-79F5-4C6C-B712-C6E9987E7835}" type="slidenum">
              <a:rPr lang="en-US" smtClean="0"/>
              <a:t>‹#›</a:t>
            </a:fld>
            <a:endParaRPr lang="en-US"/>
          </a:p>
        </p:txBody>
      </p:sp>
    </p:spTree>
    <p:extLst>
      <p:ext uri="{BB962C8B-B14F-4D97-AF65-F5344CB8AC3E}">
        <p14:creationId xmlns:p14="http://schemas.microsoft.com/office/powerpoint/2010/main" val="3098948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539B5-5E0C-4A08-BBBD-92AAE693448A}"/>
              </a:ext>
            </a:extLst>
          </p:cNvPr>
          <p:cNvSpPr>
            <a:spLocks noGrp="1"/>
          </p:cNvSpPr>
          <p:nvPr>
            <p:ph type="title"/>
          </p:nvPr>
        </p:nvSpPr>
        <p:spPr>
          <a:xfrm>
            <a:off x="25311" y="39942"/>
            <a:ext cx="10515600" cy="1325563"/>
          </a:xfrm>
        </p:spPr>
        <p:txBody>
          <a:bodyPr>
            <a:normAutofit/>
          </a:bodyPr>
          <a:lstStyle/>
          <a:p>
            <a:r>
              <a:rPr lang="en-US" sz="3200" dirty="0">
                <a:latin typeface="+mn-lt"/>
              </a:rPr>
              <a:t>Quench Antennas (QA)</a:t>
            </a:r>
          </a:p>
        </p:txBody>
      </p:sp>
      <p:sp>
        <p:nvSpPr>
          <p:cNvPr id="3" name="Content Placeholder 2">
            <a:extLst>
              <a:ext uri="{FF2B5EF4-FFF2-40B4-BE49-F238E27FC236}">
                <a16:creationId xmlns:a16="http://schemas.microsoft.com/office/drawing/2014/main" id="{30339FA0-F552-432E-B646-6927863AA1AF}"/>
              </a:ext>
            </a:extLst>
          </p:cNvPr>
          <p:cNvSpPr>
            <a:spLocks noGrp="1"/>
          </p:cNvSpPr>
          <p:nvPr>
            <p:ph idx="1"/>
          </p:nvPr>
        </p:nvSpPr>
        <p:spPr>
          <a:xfrm>
            <a:off x="1415935" y="1564322"/>
            <a:ext cx="4524703" cy="2494504"/>
          </a:xfrm>
        </p:spPr>
        <p:txBody>
          <a:bodyPr>
            <a:noAutofit/>
          </a:bodyPr>
          <a:lstStyle/>
          <a:p>
            <a:r>
              <a:rPr lang="en-US" sz="1800" dirty="0"/>
              <a:t>Inductive stationary pickup loops to detect magnetic transients </a:t>
            </a:r>
          </a:p>
          <a:p>
            <a:r>
              <a:rPr lang="en-US" sz="1800" dirty="0"/>
              <a:t>Diagnostic for determining quench start location and development. </a:t>
            </a:r>
          </a:p>
          <a:p>
            <a:r>
              <a:rPr lang="en-US" sz="1800" dirty="0"/>
              <a:t>Have worked well for longitudinal localization of quench.</a:t>
            </a:r>
          </a:p>
          <a:p>
            <a:endParaRPr lang="en-US" sz="1800" dirty="0"/>
          </a:p>
          <a:p>
            <a:pPr marL="0" indent="0">
              <a:buNone/>
            </a:pPr>
            <a:endParaRPr lang="en-US" sz="1800" dirty="0"/>
          </a:p>
        </p:txBody>
      </p:sp>
      <p:sp>
        <p:nvSpPr>
          <p:cNvPr id="4" name="Slide Number Placeholder 3">
            <a:extLst>
              <a:ext uri="{FF2B5EF4-FFF2-40B4-BE49-F238E27FC236}">
                <a16:creationId xmlns:a16="http://schemas.microsoft.com/office/drawing/2014/main" id="{B42965C1-368F-48A5-A509-48190C8AC035}"/>
              </a:ext>
            </a:extLst>
          </p:cNvPr>
          <p:cNvSpPr>
            <a:spLocks noGrp="1"/>
          </p:cNvSpPr>
          <p:nvPr>
            <p:ph type="sldNum" sz="quarter" idx="12"/>
          </p:nvPr>
        </p:nvSpPr>
        <p:spPr/>
        <p:txBody>
          <a:bodyPr/>
          <a:lstStyle/>
          <a:p>
            <a:fld id="{D260E43B-7F43-FA45-AAB7-E054FD6CC4E3}" type="slidenum">
              <a:rPr lang="en-US" smtClean="0"/>
              <a:t>1</a:t>
            </a:fld>
            <a:endParaRPr lang="en-US" dirty="0"/>
          </a:p>
        </p:txBody>
      </p:sp>
      <p:cxnSp>
        <p:nvCxnSpPr>
          <p:cNvPr id="7" name="Straight Arrow Connector 6">
            <a:extLst>
              <a:ext uri="{FF2B5EF4-FFF2-40B4-BE49-F238E27FC236}">
                <a16:creationId xmlns:a16="http://schemas.microsoft.com/office/drawing/2014/main" id="{E10A44C7-5AB8-46BE-902C-B9AE32A1D250}"/>
              </a:ext>
            </a:extLst>
          </p:cNvPr>
          <p:cNvCxnSpPr>
            <a:cxnSpLocks/>
          </p:cNvCxnSpPr>
          <p:nvPr/>
        </p:nvCxnSpPr>
        <p:spPr>
          <a:xfrm flipV="1">
            <a:off x="10653486" y="3336321"/>
            <a:ext cx="0" cy="51639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3" name="Picture 12">
            <a:extLst>
              <a:ext uri="{FF2B5EF4-FFF2-40B4-BE49-F238E27FC236}">
                <a16:creationId xmlns:a16="http://schemas.microsoft.com/office/drawing/2014/main" id="{A0DBB3B7-C0FE-4C92-951C-B56255F205EF}"/>
              </a:ext>
            </a:extLst>
          </p:cNvPr>
          <p:cNvPicPr>
            <a:picLocks noChangeAspect="1"/>
          </p:cNvPicPr>
          <p:nvPr/>
        </p:nvPicPr>
        <p:blipFill rotWithShape="1">
          <a:blip r:embed="rId2"/>
          <a:srcRect l="18515" t="406" r="22383" b="4192"/>
          <a:stretch/>
        </p:blipFill>
        <p:spPr>
          <a:xfrm>
            <a:off x="520241" y="3990875"/>
            <a:ext cx="2525295" cy="2292910"/>
          </a:xfrm>
          <a:prstGeom prst="rect">
            <a:avLst/>
          </a:prstGeom>
        </p:spPr>
      </p:pic>
      <p:sp>
        <p:nvSpPr>
          <p:cNvPr id="14" name="TextBox 13">
            <a:extLst>
              <a:ext uri="{FF2B5EF4-FFF2-40B4-BE49-F238E27FC236}">
                <a16:creationId xmlns:a16="http://schemas.microsoft.com/office/drawing/2014/main" id="{17C4B33E-CB82-4CC7-AFF6-29E4A79710D5}"/>
              </a:ext>
            </a:extLst>
          </p:cNvPr>
          <p:cNvSpPr txBox="1"/>
          <p:nvPr/>
        </p:nvSpPr>
        <p:spPr>
          <a:xfrm>
            <a:off x="3273976" y="4146961"/>
            <a:ext cx="1507336" cy="276999"/>
          </a:xfrm>
          <a:prstGeom prst="rect">
            <a:avLst/>
          </a:prstGeom>
          <a:noFill/>
        </p:spPr>
        <p:txBody>
          <a:bodyPr wrap="none" rtlCol="0">
            <a:spAutoFit/>
          </a:bodyPr>
          <a:lstStyle/>
          <a:p>
            <a:r>
              <a:rPr lang="en-US" sz="1200" dirty="0"/>
              <a:t>Original rigid version</a:t>
            </a:r>
          </a:p>
        </p:txBody>
      </p:sp>
      <p:sp>
        <p:nvSpPr>
          <p:cNvPr id="15" name="TextBox 14">
            <a:extLst>
              <a:ext uri="{FF2B5EF4-FFF2-40B4-BE49-F238E27FC236}">
                <a16:creationId xmlns:a16="http://schemas.microsoft.com/office/drawing/2014/main" id="{99F0117D-3ABB-43EF-A6E1-1E45ACD447A0}"/>
              </a:ext>
            </a:extLst>
          </p:cNvPr>
          <p:cNvSpPr txBox="1"/>
          <p:nvPr/>
        </p:nvSpPr>
        <p:spPr>
          <a:xfrm>
            <a:off x="3298850" y="4780645"/>
            <a:ext cx="1598006" cy="646331"/>
          </a:xfrm>
          <a:prstGeom prst="rect">
            <a:avLst/>
          </a:prstGeom>
          <a:noFill/>
        </p:spPr>
        <p:txBody>
          <a:bodyPr wrap="square" rtlCol="0">
            <a:spAutoFit/>
          </a:bodyPr>
          <a:lstStyle/>
          <a:p>
            <a:r>
              <a:rPr lang="en-US" sz="1200" dirty="0"/>
              <a:t>Original flex version</a:t>
            </a:r>
          </a:p>
          <a:p>
            <a:r>
              <a:rPr lang="en-US" sz="1200" dirty="0"/>
              <a:t>(tested last year– data sample at right)</a:t>
            </a:r>
          </a:p>
        </p:txBody>
      </p:sp>
      <p:sp>
        <p:nvSpPr>
          <p:cNvPr id="17" name="TextBox 16">
            <a:extLst>
              <a:ext uri="{FF2B5EF4-FFF2-40B4-BE49-F238E27FC236}">
                <a16:creationId xmlns:a16="http://schemas.microsoft.com/office/drawing/2014/main" id="{82FCA3DC-9249-49A1-9DFE-B752819E6B5B}"/>
              </a:ext>
            </a:extLst>
          </p:cNvPr>
          <p:cNvSpPr txBox="1"/>
          <p:nvPr/>
        </p:nvSpPr>
        <p:spPr>
          <a:xfrm>
            <a:off x="3290383" y="5783661"/>
            <a:ext cx="1598006" cy="461665"/>
          </a:xfrm>
          <a:prstGeom prst="rect">
            <a:avLst/>
          </a:prstGeom>
          <a:noFill/>
        </p:spPr>
        <p:txBody>
          <a:bodyPr wrap="square" rtlCol="0">
            <a:spAutoFit/>
          </a:bodyPr>
          <a:lstStyle/>
          <a:p>
            <a:r>
              <a:rPr lang="en-US" sz="1200" dirty="0"/>
              <a:t>Latest flex version (Nov 2018)</a:t>
            </a:r>
          </a:p>
        </p:txBody>
      </p:sp>
      <p:sp>
        <p:nvSpPr>
          <p:cNvPr id="12" name="Content Placeholder 2">
            <a:extLst>
              <a:ext uri="{FF2B5EF4-FFF2-40B4-BE49-F238E27FC236}">
                <a16:creationId xmlns:a16="http://schemas.microsoft.com/office/drawing/2014/main" id="{44EFE5CA-943B-4F2E-89B1-707397BA59C1}"/>
              </a:ext>
            </a:extLst>
          </p:cNvPr>
          <p:cNvSpPr txBox="1">
            <a:spLocks/>
          </p:cNvSpPr>
          <p:nvPr/>
        </p:nvSpPr>
        <p:spPr>
          <a:xfrm>
            <a:off x="6096000" y="4889944"/>
            <a:ext cx="5465379" cy="17508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dirty="0"/>
              <a:t>Latest version of QA</a:t>
            </a:r>
          </a:p>
          <a:p>
            <a:pPr lvl="1"/>
            <a:r>
              <a:rPr lang="en-US" sz="1200" dirty="0"/>
              <a:t>80 mm track length (105 mm overall)</a:t>
            </a:r>
          </a:p>
          <a:p>
            <a:pPr lvl="1"/>
            <a:r>
              <a:rPr lang="en-US" sz="1200" dirty="0"/>
              <a:t>Track width 7.8 mm, overall width 33 mm</a:t>
            </a:r>
          </a:p>
          <a:p>
            <a:pPr lvl="1"/>
            <a:r>
              <a:rPr lang="en-US" sz="1200" dirty="0"/>
              <a:t>Thickness 0.125 mm</a:t>
            </a:r>
          </a:p>
          <a:p>
            <a:pPr lvl="1"/>
            <a:r>
              <a:rPr lang="en-US" sz="1200" dirty="0">
                <a:sym typeface="Wingdings" panose="05000000000000000000" pitchFamily="2" charset="2"/>
              </a:rPr>
              <a:t>4 loops of 18 turns, 2 layers</a:t>
            </a:r>
          </a:p>
          <a:p>
            <a:pPr lvl="1"/>
            <a:r>
              <a:rPr lang="en-US" sz="1200" dirty="0">
                <a:sym typeface="Wingdings" panose="05000000000000000000" pitchFamily="2" charset="2"/>
              </a:rPr>
              <a:t>Can be used as 4 individual tracks, or ‘Jumpers’ can be connected to combine loops so that signals ‘buck’ dipole or dipole + quadrupole main fields.</a:t>
            </a:r>
            <a:endParaRPr lang="en-US" dirty="0"/>
          </a:p>
        </p:txBody>
      </p:sp>
      <p:cxnSp>
        <p:nvCxnSpPr>
          <p:cNvPr id="8" name="Straight Arrow Connector 7">
            <a:extLst>
              <a:ext uri="{FF2B5EF4-FFF2-40B4-BE49-F238E27FC236}">
                <a16:creationId xmlns:a16="http://schemas.microsoft.com/office/drawing/2014/main" id="{B2B59DDD-ECF7-4424-8E7C-85D68BB1299E}"/>
              </a:ext>
            </a:extLst>
          </p:cNvPr>
          <p:cNvCxnSpPr>
            <a:stCxn id="17" idx="3"/>
            <a:endCxn id="12" idx="1"/>
          </p:cNvCxnSpPr>
          <p:nvPr/>
        </p:nvCxnSpPr>
        <p:spPr>
          <a:xfrm flipV="1">
            <a:off x="4888389" y="5765363"/>
            <a:ext cx="1207611" cy="2491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CDA92B38-68D0-43A2-9D98-1DBC77EA7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8890" y="422591"/>
            <a:ext cx="4300396" cy="3568284"/>
          </a:xfrm>
          <a:prstGeom prst="rect">
            <a:avLst/>
          </a:prstGeom>
        </p:spPr>
      </p:pic>
      <p:cxnSp>
        <p:nvCxnSpPr>
          <p:cNvPr id="18" name="Straight Arrow Connector 17">
            <a:extLst>
              <a:ext uri="{FF2B5EF4-FFF2-40B4-BE49-F238E27FC236}">
                <a16:creationId xmlns:a16="http://schemas.microsoft.com/office/drawing/2014/main" id="{D64F69B7-56EA-462C-9340-A541C5D93EE0}"/>
              </a:ext>
            </a:extLst>
          </p:cNvPr>
          <p:cNvCxnSpPr>
            <a:cxnSpLocks/>
          </p:cNvCxnSpPr>
          <p:nvPr/>
        </p:nvCxnSpPr>
        <p:spPr>
          <a:xfrm flipV="1">
            <a:off x="10078189" y="3758912"/>
            <a:ext cx="0" cy="51639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759F1062-5193-4964-BB2B-8335443D02A7}"/>
              </a:ext>
            </a:extLst>
          </p:cNvPr>
          <p:cNvSpPr txBox="1"/>
          <p:nvPr/>
        </p:nvSpPr>
        <p:spPr>
          <a:xfrm>
            <a:off x="9778486" y="4192293"/>
            <a:ext cx="1048696" cy="830997"/>
          </a:xfrm>
          <a:prstGeom prst="rect">
            <a:avLst/>
          </a:prstGeom>
          <a:noFill/>
        </p:spPr>
        <p:txBody>
          <a:bodyPr wrap="square" rtlCol="0">
            <a:spAutoFit/>
          </a:bodyPr>
          <a:lstStyle/>
          <a:p>
            <a:r>
              <a:rPr lang="en-US" sz="1600" dirty="0">
                <a:solidFill>
                  <a:srgbClr val="203BE2"/>
                </a:solidFill>
              </a:rPr>
              <a:t>Quench detection trigger</a:t>
            </a:r>
          </a:p>
        </p:txBody>
      </p:sp>
    </p:spTree>
    <p:extLst>
      <p:ext uri="{BB962C8B-B14F-4D97-AF65-F5344CB8AC3E}">
        <p14:creationId xmlns:p14="http://schemas.microsoft.com/office/powerpoint/2010/main" val="962284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F9A743-9C1D-4E83-9282-DFD361A3DA65}"/>
              </a:ext>
            </a:extLst>
          </p:cNvPr>
          <p:cNvSpPr txBox="1"/>
          <p:nvPr/>
        </p:nvSpPr>
        <p:spPr>
          <a:xfrm>
            <a:off x="346841" y="367862"/>
            <a:ext cx="7316683" cy="5355312"/>
          </a:xfrm>
          <a:prstGeom prst="rect">
            <a:avLst/>
          </a:prstGeom>
          <a:noFill/>
        </p:spPr>
        <p:txBody>
          <a:bodyPr wrap="none" rtlCol="0">
            <a:spAutoFit/>
          </a:bodyPr>
          <a:lstStyle/>
          <a:p>
            <a:r>
              <a:rPr lang="en-US" dirty="0"/>
              <a:t>A 1 meter prototype could be built and tested during next short model test. </a:t>
            </a:r>
          </a:p>
          <a:p>
            <a:endParaRPr lang="en-US" dirty="0"/>
          </a:p>
          <a:p>
            <a:endParaRPr lang="en-US" dirty="0"/>
          </a:p>
          <a:p>
            <a:r>
              <a:rPr lang="en-US" dirty="0"/>
              <a:t>Need:</a:t>
            </a:r>
          </a:p>
          <a:p>
            <a:pPr marL="742950" lvl="1" indent="-285750">
              <a:buFont typeface="Arial" panose="020B0604020202020204" pitchFamily="34" charset="0"/>
              <a:buChar char="•"/>
            </a:pPr>
            <a:r>
              <a:rPr lang="en-US" dirty="0"/>
              <a:t>Flex PCB array </a:t>
            </a:r>
          </a:p>
          <a:p>
            <a:pPr marL="742950" lvl="1" indent="-285750">
              <a:buFont typeface="Arial" panose="020B0604020202020204" pitchFamily="34" charset="0"/>
              <a:buChar char="•"/>
            </a:pPr>
            <a:r>
              <a:rPr lang="en-US" dirty="0"/>
              <a:t>PCBs which are used to create ribbon cable probes.</a:t>
            </a:r>
          </a:p>
          <a:p>
            <a:pPr marL="742950" lvl="1" indent="-285750">
              <a:buFont typeface="Arial" panose="020B0604020202020204" pitchFamily="34" charset="0"/>
              <a:buChar char="•"/>
            </a:pPr>
            <a:r>
              <a:rPr lang="en-US" dirty="0"/>
              <a:t>Cabling, etc.</a:t>
            </a:r>
          </a:p>
          <a:p>
            <a:pPr marL="742950" lvl="1" indent="-285750">
              <a:buFont typeface="Arial" panose="020B0604020202020204" pitchFamily="34" charset="0"/>
              <a:buChar char="•"/>
            </a:pPr>
            <a:r>
              <a:rPr lang="en-US" dirty="0"/>
              <a:t>Data acquisition channels?</a:t>
            </a:r>
          </a:p>
          <a:p>
            <a:pPr marL="742950" lvl="1" indent="-285750">
              <a:buFont typeface="Arial" panose="020B0604020202020204" pitchFamily="34" charset="0"/>
              <a:buChar char="•"/>
            </a:pPr>
            <a:r>
              <a:rPr lang="en-US" dirty="0"/>
              <a:t>Design, assembly, testing, etc.</a:t>
            </a:r>
          </a:p>
          <a:p>
            <a:pPr lvl="1"/>
            <a:endParaRPr lang="en-US" dirty="0"/>
          </a:p>
          <a:p>
            <a:r>
              <a:rPr lang="en-US" dirty="0"/>
              <a:t>Costs:</a:t>
            </a:r>
          </a:p>
          <a:p>
            <a:pPr marL="742950" lvl="1" indent="-285750">
              <a:buFont typeface="Arial" panose="020B0604020202020204" pitchFamily="34" charset="0"/>
              <a:buChar char="•"/>
            </a:pPr>
            <a:r>
              <a:rPr lang="en-US" dirty="0"/>
              <a:t>PCBs ~$5k</a:t>
            </a:r>
          </a:p>
          <a:p>
            <a:pPr marL="742950" lvl="1" indent="-285750">
              <a:buFont typeface="Arial" panose="020B0604020202020204" pitchFamily="34" charset="0"/>
              <a:buChar char="•"/>
            </a:pPr>
            <a:r>
              <a:rPr lang="en-US" dirty="0"/>
              <a:t>Structure ~$5k</a:t>
            </a:r>
          </a:p>
          <a:p>
            <a:pPr marL="742950" lvl="1" indent="-285750">
              <a:buFont typeface="Arial" panose="020B0604020202020204" pitchFamily="34" charset="0"/>
              <a:buChar char="•"/>
            </a:pPr>
            <a:r>
              <a:rPr lang="en-US" dirty="0"/>
              <a:t>Cabling $1k</a:t>
            </a:r>
          </a:p>
          <a:p>
            <a:pPr marL="742950" lvl="1" indent="-285750">
              <a:buFont typeface="Arial" panose="020B0604020202020204" pitchFamily="34" charset="0"/>
              <a:buChar char="•"/>
            </a:pPr>
            <a:r>
              <a:rPr lang="en-US" dirty="0"/>
              <a:t>Data </a:t>
            </a:r>
            <a:r>
              <a:rPr lang="en-US" dirty="0" err="1"/>
              <a:t>acq</a:t>
            </a:r>
            <a:r>
              <a:rPr lang="en-US" dirty="0"/>
              <a:t> $30k (?) (could use existing </a:t>
            </a:r>
            <a:r>
              <a:rPr lang="en-US" dirty="0" err="1"/>
              <a:t>daq</a:t>
            </a:r>
            <a:r>
              <a:rPr lang="en-US" dirty="0"/>
              <a:t> channels for 1m test?)</a:t>
            </a:r>
          </a:p>
          <a:p>
            <a:pPr marL="742950" lvl="1" indent="-285750">
              <a:buFont typeface="Arial" panose="020B0604020202020204" pitchFamily="34" charset="0"/>
              <a:buChar char="•"/>
            </a:pPr>
            <a:r>
              <a:rPr lang="en-US" dirty="0"/>
              <a:t>electrical tech </a:t>
            </a:r>
          </a:p>
          <a:p>
            <a:pPr marL="742950" lvl="1" indent="-285750">
              <a:buFont typeface="Arial" panose="020B0604020202020204" pitchFamily="34" charset="0"/>
              <a:buChar char="•"/>
            </a:pPr>
            <a:r>
              <a:rPr lang="en-US" dirty="0"/>
              <a:t>mech tech</a:t>
            </a:r>
          </a:p>
          <a:p>
            <a:pPr marL="742950" lvl="1" indent="-285750">
              <a:buFont typeface="Arial" panose="020B0604020202020204" pitchFamily="34" charset="0"/>
              <a:buChar char="•"/>
            </a:pPr>
            <a:r>
              <a:rPr lang="en-US" dirty="0"/>
              <a:t>engineer/physicist </a:t>
            </a:r>
          </a:p>
          <a:p>
            <a:endParaRPr lang="en-US" dirty="0"/>
          </a:p>
        </p:txBody>
      </p:sp>
    </p:spTree>
    <p:extLst>
      <p:ext uri="{BB962C8B-B14F-4D97-AF65-F5344CB8AC3E}">
        <p14:creationId xmlns:p14="http://schemas.microsoft.com/office/powerpoint/2010/main" val="2384713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BFC6D8-F8CF-4674-8FD7-5A6FF44DD53F}"/>
              </a:ext>
            </a:extLst>
          </p:cNvPr>
          <p:cNvSpPr txBox="1"/>
          <p:nvPr/>
        </p:nvSpPr>
        <p:spPr>
          <a:xfrm>
            <a:off x="1734053" y="381696"/>
            <a:ext cx="8420926" cy="1200329"/>
          </a:xfrm>
          <a:prstGeom prst="rect">
            <a:avLst/>
          </a:prstGeom>
          <a:noFill/>
        </p:spPr>
        <p:txBody>
          <a:bodyPr wrap="square" rtlCol="0">
            <a:spAutoFit/>
          </a:bodyPr>
          <a:lstStyle/>
          <a:p>
            <a:r>
              <a:rPr lang="en-US" sz="2400" dirty="0"/>
              <a:t>During quench, current redistributes in cable – magnetic field changes slightly. How much change is detected depends on dB/</a:t>
            </a:r>
            <a:r>
              <a:rPr lang="en-US" sz="2400" dirty="0" err="1"/>
              <a:t>dt</a:t>
            </a:r>
            <a:r>
              <a:rPr lang="en-US" sz="2400" dirty="0"/>
              <a:t>, geometry, number of turns of device, etc.</a:t>
            </a:r>
          </a:p>
        </p:txBody>
      </p:sp>
      <p:grpSp>
        <p:nvGrpSpPr>
          <p:cNvPr id="12" name="Group 11">
            <a:extLst>
              <a:ext uri="{FF2B5EF4-FFF2-40B4-BE49-F238E27FC236}">
                <a16:creationId xmlns:a16="http://schemas.microsoft.com/office/drawing/2014/main" id="{A72E3C07-B776-4073-A73C-4F5189DFA4DF}"/>
              </a:ext>
            </a:extLst>
          </p:cNvPr>
          <p:cNvGrpSpPr/>
          <p:nvPr/>
        </p:nvGrpSpPr>
        <p:grpSpPr>
          <a:xfrm>
            <a:off x="3086216" y="1804349"/>
            <a:ext cx="6260984" cy="4817671"/>
            <a:chOff x="2789499" y="2193831"/>
            <a:chExt cx="4690461" cy="3726068"/>
          </a:xfrm>
        </p:grpSpPr>
        <p:pic>
          <p:nvPicPr>
            <p:cNvPr id="3" name="Picture 2" descr="3 Single aperture cross-section the LHC dipole superconducting coil. 6-bloc">
              <a:extLst>
                <a:ext uri="{FF2B5EF4-FFF2-40B4-BE49-F238E27FC236}">
                  <a16:creationId xmlns:a16="http://schemas.microsoft.com/office/drawing/2014/main" id="{472843FA-BE5A-4007-8249-92F40B444D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9499" y="2193831"/>
              <a:ext cx="4690461" cy="372606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CCA63A98-A8A1-48DB-B7FC-54819E65B338}"/>
                </a:ext>
              </a:extLst>
            </p:cNvPr>
            <p:cNvCxnSpPr/>
            <p:nvPr/>
          </p:nvCxnSpPr>
          <p:spPr>
            <a:xfrm>
              <a:off x="4930815" y="4051139"/>
              <a:ext cx="41668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5F07D490-67FA-4800-AB87-FE31CDE960A1}"/>
                </a:ext>
              </a:extLst>
            </p:cNvPr>
            <p:cNvCxnSpPr>
              <a:cxnSpLocks/>
            </p:cNvCxnSpPr>
            <p:nvPr/>
          </p:nvCxnSpPr>
          <p:spPr>
            <a:xfrm>
              <a:off x="4016415" y="3958541"/>
              <a:ext cx="312517" cy="11575"/>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 name="TextBox 12">
            <a:extLst>
              <a:ext uri="{FF2B5EF4-FFF2-40B4-BE49-F238E27FC236}">
                <a16:creationId xmlns:a16="http://schemas.microsoft.com/office/drawing/2014/main" id="{45D77004-FB2F-4EAD-B0F6-56E97A3E9FCF}"/>
              </a:ext>
            </a:extLst>
          </p:cNvPr>
          <p:cNvSpPr txBox="1"/>
          <p:nvPr/>
        </p:nvSpPr>
        <p:spPr>
          <a:xfrm>
            <a:off x="1056261" y="2852741"/>
            <a:ext cx="2650602" cy="1215338"/>
          </a:xfrm>
          <a:prstGeom prst="rect">
            <a:avLst/>
          </a:prstGeom>
          <a:noFill/>
        </p:spPr>
        <p:txBody>
          <a:bodyPr wrap="square" rtlCol="0">
            <a:spAutoFit/>
          </a:bodyPr>
          <a:lstStyle/>
          <a:p>
            <a:r>
              <a:rPr lang="en-US" dirty="0"/>
              <a:t>Quench event (fast current redistribution (large </a:t>
            </a:r>
            <a:r>
              <a:rPr lang="en-US" dirty="0" err="1"/>
              <a:t>dI</a:t>
            </a:r>
            <a:r>
              <a:rPr lang="en-US" dirty="0"/>
              <a:t>/</a:t>
            </a:r>
            <a:r>
              <a:rPr lang="en-US" dirty="0" err="1"/>
              <a:t>dt</a:t>
            </a:r>
            <a:r>
              <a:rPr lang="en-US" dirty="0"/>
              <a:t>) as current redistributes in strand)</a:t>
            </a:r>
          </a:p>
        </p:txBody>
      </p:sp>
      <p:cxnSp>
        <p:nvCxnSpPr>
          <p:cNvPr id="15" name="Straight Arrow Connector 14">
            <a:extLst>
              <a:ext uri="{FF2B5EF4-FFF2-40B4-BE49-F238E27FC236}">
                <a16:creationId xmlns:a16="http://schemas.microsoft.com/office/drawing/2014/main" id="{80C26C74-37B7-45CC-9192-3D6ADF1B26A4}"/>
              </a:ext>
            </a:extLst>
          </p:cNvPr>
          <p:cNvCxnSpPr>
            <a:cxnSpLocks/>
          </p:cNvCxnSpPr>
          <p:nvPr/>
        </p:nvCxnSpPr>
        <p:spPr>
          <a:xfrm>
            <a:off x="3656313" y="3491712"/>
            <a:ext cx="1067631" cy="5763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71D48E80-0C9B-4504-9459-FFCFCEFA53B4}"/>
              </a:ext>
            </a:extLst>
          </p:cNvPr>
          <p:cNvSpPr txBox="1"/>
          <p:nvPr/>
        </p:nvSpPr>
        <p:spPr>
          <a:xfrm>
            <a:off x="8283228" y="5249648"/>
            <a:ext cx="1768626" cy="369332"/>
          </a:xfrm>
          <a:prstGeom prst="rect">
            <a:avLst/>
          </a:prstGeom>
          <a:noFill/>
        </p:spPr>
        <p:txBody>
          <a:bodyPr wrap="none" rtlCol="0">
            <a:spAutoFit/>
          </a:bodyPr>
          <a:lstStyle/>
          <a:p>
            <a:r>
              <a:rPr lang="en-US" dirty="0"/>
              <a:t>Quench Antenna</a:t>
            </a:r>
          </a:p>
        </p:txBody>
      </p:sp>
      <p:cxnSp>
        <p:nvCxnSpPr>
          <p:cNvPr id="35" name="Straight Arrow Connector 34">
            <a:extLst>
              <a:ext uri="{FF2B5EF4-FFF2-40B4-BE49-F238E27FC236}">
                <a16:creationId xmlns:a16="http://schemas.microsoft.com/office/drawing/2014/main" id="{D911FDF3-D2AF-4666-B6DB-4EE60D8BEAA0}"/>
              </a:ext>
            </a:extLst>
          </p:cNvPr>
          <p:cNvCxnSpPr>
            <a:stCxn id="33" idx="1"/>
          </p:cNvCxnSpPr>
          <p:nvPr/>
        </p:nvCxnSpPr>
        <p:spPr>
          <a:xfrm flipH="1" flipV="1">
            <a:off x="6500726" y="4326319"/>
            <a:ext cx="1782502" cy="1107995"/>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FB945BCA-873D-4DC8-BCFD-4B2A6217CE52}"/>
              </a:ext>
            </a:extLst>
          </p:cNvPr>
          <p:cNvGrpSpPr/>
          <p:nvPr/>
        </p:nvGrpSpPr>
        <p:grpSpPr>
          <a:xfrm>
            <a:off x="4787191" y="3349235"/>
            <a:ext cx="1488470" cy="1437689"/>
            <a:chOff x="9987208" y="2357070"/>
            <a:chExt cx="1488470" cy="1437689"/>
          </a:xfrm>
        </p:grpSpPr>
        <p:sp>
          <p:nvSpPr>
            <p:cNvPr id="37" name="Arc 36">
              <a:extLst>
                <a:ext uri="{FF2B5EF4-FFF2-40B4-BE49-F238E27FC236}">
                  <a16:creationId xmlns:a16="http://schemas.microsoft.com/office/drawing/2014/main" id="{1ABCBA44-5E79-4364-AA45-B3DF6AE43715}"/>
                </a:ext>
              </a:extLst>
            </p:cNvPr>
            <p:cNvSpPr/>
            <p:nvPr/>
          </p:nvSpPr>
          <p:spPr>
            <a:xfrm rot="17948060">
              <a:off x="10065772" y="2550936"/>
              <a:ext cx="1012520" cy="1049959"/>
            </a:xfrm>
            <a:prstGeom prst="arc">
              <a:avLst>
                <a:gd name="adj1" fmla="val 16200000"/>
                <a:gd name="adj2" fmla="val 1218639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Arc 37">
              <a:extLst>
                <a:ext uri="{FF2B5EF4-FFF2-40B4-BE49-F238E27FC236}">
                  <a16:creationId xmlns:a16="http://schemas.microsoft.com/office/drawing/2014/main" id="{6494C460-E836-4145-8FE7-EC1BDD1CDA7C}"/>
                </a:ext>
              </a:extLst>
            </p:cNvPr>
            <p:cNvSpPr/>
            <p:nvPr/>
          </p:nvSpPr>
          <p:spPr>
            <a:xfrm rot="17948060">
              <a:off x="10012598" y="2331680"/>
              <a:ext cx="1437689" cy="1488470"/>
            </a:xfrm>
            <a:prstGeom prst="arc">
              <a:avLst>
                <a:gd name="adj1" fmla="val 16200000"/>
                <a:gd name="adj2" fmla="val 1218639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Arc 38">
              <a:extLst>
                <a:ext uri="{FF2B5EF4-FFF2-40B4-BE49-F238E27FC236}">
                  <a16:creationId xmlns:a16="http://schemas.microsoft.com/office/drawing/2014/main" id="{3FE65805-C85B-4BF7-8C04-6698E587D334}"/>
                </a:ext>
              </a:extLst>
            </p:cNvPr>
            <p:cNvSpPr/>
            <p:nvPr/>
          </p:nvSpPr>
          <p:spPr>
            <a:xfrm rot="17948060">
              <a:off x="10168490" y="2829477"/>
              <a:ext cx="497650" cy="492874"/>
            </a:xfrm>
            <a:prstGeom prst="arc">
              <a:avLst>
                <a:gd name="adj1" fmla="val 16200000"/>
                <a:gd name="adj2" fmla="val 1218639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6BA7C287-EFF4-4785-819C-D5240927B508}"/>
                  </a:ext>
                </a:extLst>
              </p:cNvPr>
              <p:cNvSpPr txBox="1"/>
              <p:nvPr/>
            </p:nvSpPr>
            <p:spPr>
              <a:xfrm>
                <a:off x="110005" y="5708017"/>
                <a:ext cx="4264501" cy="768287"/>
              </a:xfrm>
              <a:prstGeom prst="rect">
                <a:avLst/>
              </a:prstGeom>
              <a:noFill/>
            </p:spPr>
            <p:txBody>
              <a:bodyPr wrap="none" rtlCol="0">
                <a:spAutoFit/>
              </a:bodyPr>
              <a:lstStyle/>
              <a:p>
                <a:r>
                  <a:rPr lang="en-US" b="0" dirty="0"/>
                  <a:t>Flux</a:t>
                </a:r>
                <a:r>
                  <a:rPr lang="en-US" dirty="0"/>
                  <a:t> change at antenna is </a:t>
                </a:r>
                <a14:m>
                  <m:oMath xmlns:m="http://schemas.openxmlformats.org/officeDocument/2006/math">
                    <m:r>
                      <a:rPr lang="en-US" b="0" i="1" smtClean="0">
                        <a:latin typeface="Cambria Math" panose="02040503050406030204" pitchFamily="18" charset="0"/>
                      </a:rPr>
                      <m:t>𝑑</m:t>
                    </m:r>
                    <m:r>
                      <a:rPr lang="en-US" b="0" i="1" smtClean="0">
                        <a:latin typeface="Cambria Math" panose="02040503050406030204" pitchFamily="18" charset="0"/>
                        <a:ea typeface="Cambria Math" panose="02040503050406030204" pitchFamily="18" charset="0"/>
                      </a:rPr>
                      <m:t>𝜑</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𝑑𝐵</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𝐴</m:t>
                    </m:r>
                  </m:oMath>
                </a14:m>
                <a:endParaRPr lang="en-US" b="0" dirty="0">
                  <a:ea typeface="Cambria Math" panose="02040503050406030204" pitchFamily="18" charset="0"/>
                </a:endParaRPr>
              </a:p>
              <a:p>
                <a:r>
                  <a:rPr lang="en-US" dirty="0"/>
                  <a:t>Voltage on antenna is </a:t>
                </a:r>
                <a14:m>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𝑑</m:t>
                        </m:r>
                        <m:r>
                          <a:rPr lang="en-US" b="0" i="1" smtClean="0">
                            <a:latin typeface="Cambria Math" panose="02040503050406030204" pitchFamily="18" charset="0"/>
                            <a:ea typeface="Cambria Math" panose="02040503050406030204" pitchFamily="18" charset="0"/>
                          </a:rPr>
                          <m:t>𝜑</m:t>
                        </m:r>
                      </m:num>
                      <m:den>
                        <m:r>
                          <a:rPr lang="en-US" b="0" i="1" smtClean="0">
                            <a:latin typeface="Cambria Math" panose="02040503050406030204" pitchFamily="18" charset="0"/>
                          </a:rPr>
                          <m:t>𝑑𝑡</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𝑑𝐵</m:t>
                        </m:r>
                      </m:num>
                      <m:den>
                        <m:r>
                          <a:rPr lang="en-US" b="0" i="1" smtClean="0">
                            <a:latin typeface="Cambria Math" panose="02040503050406030204" pitchFamily="18" charset="0"/>
                          </a:rPr>
                          <m:t>𝑑𝑡</m:t>
                        </m:r>
                      </m:den>
                    </m:f>
                    <m:r>
                      <a:rPr lang="en-US" b="0" i="1" smtClean="0">
                        <a:latin typeface="Cambria Math" panose="02040503050406030204" pitchFamily="18" charset="0"/>
                      </a:rPr>
                      <m:t>∗</m:t>
                    </m:r>
                    <m:r>
                      <a:rPr lang="en-US" b="0" i="1" smtClean="0">
                        <a:latin typeface="Cambria Math" panose="02040503050406030204" pitchFamily="18" charset="0"/>
                      </a:rPr>
                      <m:t>𝐴</m:t>
                    </m:r>
                  </m:oMath>
                </a14:m>
                <a:endParaRPr lang="en-US" dirty="0"/>
              </a:p>
            </p:txBody>
          </p:sp>
        </mc:Choice>
        <mc:Fallback xmlns="">
          <p:sp>
            <p:nvSpPr>
              <p:cNvPr id="42" name="TextBox 41">
                <a:extLst>
                  <a:ext uri="{FF2B5EF4-FFF2-40B4-BE49-F238E27FC236}">
                    <a16:creationId xmlns:a16="http://schemas.microsoft.com/office/drawing/2014/main" id="{6BA7C287-EFF4-4785-819C-D5240927B508}"/>
                  </a:ext>
                </a:extLst>
              </p:cNvPr>
              <p:cNvSpPr txBox="1">
                <a:spLocks noRot="1" noChangeAspect="1" noMove="1" noResize="1" noEditPoints="1" noAdjustHandles="1" noChangeArrowheads="1" noChangeShapeType="1" noTextEdit="1"/>
              </p:cNvSpPr>
              <p:nvPr/>
            </p:nvSpPr>
            <p:spPr>
              <a:xfrm>
                <a:off x="110005" y="5708017"/>
                <a:ext cx="4264501" cy="768287"/>
              </a:xfrm>
              <a:prstGeom prst="rect">
                <a:avLst/>
              </a:prstGeom>
              <a:blipFill>
                <a:blip r:embed="rId3"/>
                <a:stretch>
                  <a:fillRect l="-1143" t="-3968" b="-4762"/>
                </a:stretch>
              </a:blipFill>
            </p:spPr>
            <p:txBody>
              <a:bodyPr/>
              <a:lstStyle/>
              <a:p>
                <a:r>
                  <a:rPr lang="en-US">
                    <a:noFill/>
                  </a:rPr>
                  <a:t> </a:t>
                </a:r>
              </a:p>
            </p:txBody>
          </p:sp>
        </mc:Fallback>
      </mc:AlternateContent>
    </p:spTree>
    <p:extLst>
      <p:ext uri="{BB962C8B-B14F-4D97-AF65-F5344CB8AC3E}">
        <p14:creationId xmlns:p14="http://schemas.microsoft.com/office/powerpoint/2010/main" val="3600348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6B653D-5DEF-452E-A274-2311184DC877}"/>
              </a:ext>
            </a:extLst>
          </p:cNvPr>
          <p:cNvSpPr txBox="1"/>
          <p:nvPr/>
        </p:nvSpPr>
        <p:spPr>
          <a:xfrm>
            <a:off x="1132115" y="890697"/>
            <a:ext cx="9107622" cy="4431983"/>
          </a:xfrm>
          <a:prstGeom prst="rect">
            <a:avLst/>
          </a:prstGeom>
          <a:noFill/>
        </p:spPr>
        <p:txBody>
          <a:bodyPr wrap="square" rtlCol="0">
            <a:spAutoFit/>
          </a:bodyPr>
          <a:lstStyle/>
          <a:p>
            <a:r>
              <a:rPr lang="en-US" sz="2400" dirty="0"/>
              <a:t>So far, QA used mostly for </a:t>
            </a:r>
            <a:r>
              <a:rPr lang="en-US" sz="2400" dirty="0">
                <a:solidFill>
                  <a:srgbClr val="0070C0"/>
                </a:solidFill>
              </a:rPr>
              <a:t>longitudinal quench detection </a:t>
            </a:r>
            <a:r>
              <a:rPr lang="en-US" sz="2400" dirty="0"/>
              <a:t>– series of QA along length of magnet, can detect which shows a signal first</a:t>
            </a:r>
          </a:p>
          <a:p>
            <a:endParaRPr lang="en-US" sz="2400" dirty="0"/>
          </a:p>
          <a:p>
            <a:r>
              <a:rPr lang="en-US" sz="2400" dirty="0"/>
              <a:t>Would like to make progress on getting more spatial resolution on start localization </a:t>
            </a:r>
            <a:r>
              <a:rPr lang="en-US" sz="2400" dirty="0">
                <a:solidFill>
                  <a:srgbClr val="00B050"/>
                </a:solidFill>
              </a:rPr>
              <a:t>longitudinally as well as azimuthally </a:t>
            </a:r>
            <a:r>
              <a:rPr lang="en-US" sz="2400" dirty="0"/>
              <a:t>and possibly also track the propagation.</a:t>
            </a:r>
          </a:p>
          <a:p>
            <a:endParaRPr lang="en-US" sz="2400" dirty="0"/>
          </a:p>
          <a:p>
            <a:pPr marL="742950" lvl="1" indent="-285750">
              <a:buFont typeface="Arial" panose="020B0604020202020204" pitchFamily="34" charset="0"/>
              <a:buChar char="•"/>
            </a:pPr>
            <a:r>
              <a:rPr lang="en-US" sz="2400" u="sng" dirty="0">
                <a:solidFill>
                  <a:srgbClr val="C00000"/>
                </a:solidFill>
              </a:rPr>
              <a:t>QA grid array</a:t>
            </a:r>
            <a:r>
              <a:rPr lang="en-US" sz="2400" dirty="0"/>
              <a:t>: crossed flexible PCBs that can be applied over region to obtain pixelated  view of quench</a:t>
            </a:r>
          </a:p>
          <a:p>
            <a:pPr marL="742950" lvl="1" indent="-285750">
              <a:buFont typeface="Arial" panose="020B0604020202020204" pitchFamily="34" charset="0"/>
              <a:buChar char="•"/>
            </a:pPr>
            <a:r>
              <a:rPr lang="en-US" sz="2400" u="sng" dirty="0">
                <a:solidFill>
                  <a:srgbClr val="C00000"/>
                </a:solidFill>
              </a:rPr>
              <a:t>Magnetic measurements probe array</a:t>
            </a:r>
            <a:r>
              <a:rPr lang="en-US" sz="2400" dirty="0"/>
              <a:t>: multi-vertex probe and deconvolution analysis to determine radius and angle from probe </a:t>
            </a:r>
          </a:p>
          <a:p>
            <a:endParaRPr lang="en-US" dirty="0"/>
          </a:p>
        </p:txBody>
      </p:sp>
    </p:spTree>
    <p:extLst>
      <p:ext uri="{BB962C8B-B14F-4D97-AF65-F5344CB8AC3E}">
        <p14:creationId xmlns:p14="http://schemas.microsoft.com/office/powerpoint/2010/main" val="620472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5BB058-E2CC-4824-8D74-726AFEE55DA2}"/>
              </a:ext>
            </a:extLst>
          </p:cNvPr>
          <p:cNvSpPr>
            <a:spLocks noGrp="1"/>
          </p:cNvSpPr>
          <p:nvPr>
            <p:ph idx="1"/>
          </p:nvPr>
        </p:nvSpPr>
        <p:spPr>
          <a:xfrm>
            <a:off x="954986" y="886925"/>
            <a:ext cx="9827126" cy="2340763"/>
          </a:xfrm>
        </p:spPr>
        <p:txBody>
          <a:bodyPr>
            <a:normAutofit fontScale="85000" lnSpcReduction="10000"/>
          </a:bodyPr>
          <a:lstStyle/>
          <a:p>
            <a:r>
              <a:rPr lang="en-US" dirty="0"/>
              <a:t>Flex QA can be </a:t>
            </a:r>
            <a:r>
              <a:rPr lang="en-US" dirty="0">
                <a:solidFill>
                  <a:srgbClr val="0070C0"/>
                </a:solidFill>
              </a:rPr>
              <a:t>installed within magnet </a:t>
            </a:r>
            <a:r>
              <a:rPr lang="en-US" dirty="0"/>
              <a:t>- on the “trace” layer which has heaters and wiring – brought out with instrumentation wires on trace (can be soldered directly to pads on trace – still to be worked out).</a:t>
            </a:r>
          </a:p>
          <a:p>
            <a:r>
              <a:rPr lang="en-US" dirty="0"/>
              <a:t>Or can be </a:t>
            </a:r>
            <a:r>
              <a:rPr lang="en-US" dirty="0">
                <a:solidFill>
                  <a:srgbClr val="0070C0"/>
                </a:solidFill>
              </a:rPr>
              <a:t>installed within aperture </a:t>
            </a:r>
            <a:r>
              <a:rPr lang="en-US" dirty="0"/>
              <a:t>(within WBT or on outer surface of WBT)</a:t>
            </a:r>
          </a:p>
          <a:p>
            <a:r>
              <a:rPr lang="en-US" dirty="0"/>
              <a:t>Can be put between layers for detecting outer (or multiple) layer quenches.</a:t>
            </a:r>
          </a:p>
          <a:p>
            <a:r>
              <a:rPr lang="en-US" dirty="0"/>
              <a:t>Arrays are crossed for localizing quenches in greater detail</a:t>
            </a:r>
          </a:p>
        </p:txBody>
      </p:sp>
      <p:sp>
        <p:nvSpPr>
          <p:cNvPr id="4" name="Slide Number Placeholder 3">
            <a:extLst>
              <a:ext uri="{FF2B5EF4-FFF2-40B4-BE49-F238E27FC236}">
                <a16:creationId xmlns:a16="http://schemas.microsoft.com/office/drawing/2014/main" id="{4512261B-11C6-4C43-B2FE-63B27E03C08B}"/>
              </a:ext>
            </a:extLst>
          </p:cNvPr>
          <p:cNvSpPr>
            <a:spLocks noGrp="1"/>
          </p:cNvSpPr>
          <p:nvPr>
            <p:ph type="sldNum" sz="quarter" idx="12"/>
          </p:nvPr>
        </p:nvSpPr>
        <p:spPr/>
        <p:txBody>
          <a:bodyPr/>
          <a:lstStyle/>
          <a:p>
            <a:fld id="{D260E43B-7F43-FA45-AAB7-E054FD6CC4E3}" type="slidenum">
              <a:rPr lang="en-US" smtClean="0"/>
              <a:t>4</a:t>
            </a:fld>
            <a:endParaRPr lang="en-US" dirty="0"/>
          </a:p>
        </p:txBody>
      </p:sp>
      <p:sp>
        <p:nvSpPr>
          <p:cNvPr id="5" name="TextBox 4">
            <a:extLst>
              <a:ext uri="{FF2B5EF4-FFF2-40B4-BE49-F238E27FC236}">
                <a16:creationId xmlns:a16="http://schemas.microsoft.com/office/drawing/2014/main" id="{F452FFBF-42E9-446E-82CF-75073874C680}"/>
              </a:ext>
            </a:extLst>
          </p:cNvPr>
          <p:cNvSpPr txBox="1"/>
          <p:nvPr/>
        </p:nvSpPr>
        <p:spPr>
          <a:xfrm>
            <a:off x="319314" y="203200"/>
            <a:ext cx="3178499" cy="523220"/>
          </a:xfrm>
          <a:prstGeom prst="rect">
            <a:avLst/>
          </a:prstGeom>
          <a:noFill/>
        </p:spPr>
        <p:txBody>
          <a:bodyPr wrap="none" rtlCol="0">
            <a:spAutoFit/>
          </a:bodyPr>
          <a:lstStyle/>
          <a:p>
            <a:r>
              <a:rPr lang="en-US" sz="2800" dirty="0"/>
              <a:t>Grid array approach:</a:t>
            </a:r>
          </a:p>
        </p:txBody>
      </p:sp>
      <p:grpSp>
        <p:nvGrpSpPr>
          <p:cNvPr id="7" name="Group 6">
            <a:extLst>
              <a:ext uri="{FF2B5EF4-FFF2-40B4-BE49-F238E27FC236}">
                <a16:creationId xmlns:a16="http://schemas.microsoft.com/office/drawing/2014/main" id="{41C2B7A0-710A-4CAA-BA3C-3B269D522771}"/>
              </a:ext>
            </a:extLst>
          </p:cNvPr>
          <p:cNvGrpSpPr/>
          <p:nvPr/>
        </p:nvGrpSpPr>
        <p:grpSpPr>
          <a:xfrm>
            <a:off x="2337879" y="3331675"/>
            <a:ext cx="6843020" cy="2920688"/>
            <a:chOff x="2337879" y="3331675"/>
            <a:chExt cx="6843020" cy="2920688"/>
          </a:xfrm>
        </p:grpSpPr>
        <p:pic>
          <p:nvPicPr>
            <p:cNvPr id="6" name="Picture 5">
              <a:extLst>
                <a:ext uri="{FF2B5EF4-FFF2-40B4-BE49-F238E27FC236}">
                  <a16:creationId xmlns:a16="http://schemas.microsoft.com/office/drawing/2014/main" id="{40363B78-2062-472D-9128-9E927F0B647A}"/>
                </a:ext>
              </a:extLst>
            </p:cNvPr>
            <p:cNvPicPr>
              <a:picLocks noChangeAspect="1"/>
            </p:cNvPicPr>
            <p:nvPr/>
          </p:nvPicPr>
          <p:blipFill>
            <a:blip r:embed="rId2"/>
            <a:stretch>
              <a:fillRect/>
            </a:stretch>
          </p:blipFill>
          <p:spPr>
            <a:xfrm>
              <a:off x="2337879" y="3331675"/>
              <a:ext cx="6843020" cy="2920688"/>
            </a:xfrm>
            <a:prstGeom prst="rect">
              <a:avLst/>
            </a:prstGeom>
            <a:ln>
              <a:solidFill>
                <a:schemeClr val="tx1"/>
              </a:solidFill>
            </a:ln>
          </p:spPr>
        </p:pic>
        <p:sp>
          <p:nvSpPr>
            <p:cNvPr id="2" name="TextBox 1">
              <a:extLst>
                <a:ext uri="{FF2B5EF4-FFF2-40B4-BE49-F238E27FC236}">
                  <a16:creationId xmlns:a16="http://schemas.microsoft.com/office/drawing/2014/main" id="{BDA20507-1951-41B7-9EC9-6729488440D4}"/>
                </a:ext>
              </a:extLst>
            </p:cNvPr>
            <p:cNvSpPr txBox="1"/>
            <p:nvPr/>
          </p:nvSpPr>
          <p:spPr>
            <a:xfrm>
              <a:off x="8459227" y="5986320"/>
              <a:ext cx="721672" cy="246221"/>
            </a:xfrm>
            <a:prstGeom prst="rect">
              <a:avLst/>
            </a:prstGeom>
            <a:noFill/>
            <a:ln>
              <a:solidFill>
                <a:schemeClr val="tx1"/>
              </a:solidFill>
            </a:ln>
          </p:spPr>
          <p:txBody>
            <a:bodyPr wrap="none" rtlCol="0">
              <a:spAutoFit/>
            </a:bodyPr>
            <a:lstStyle/>
            <a:p>
              <a:r>
                <a:rPr lang="en-US" sz="1000" dirty="0"/>
                <a:t>S. Stoynev</a:t>
              </a:r>
            </a:p>
          </p:txBody>
        </p:sp>
      </p:grpSp>
    </p:spTree>
    <p:extLst>
      <p:ext uri="{BB962C8B-B14F-4D97-AF65-F5344CB8AC3E}">
        <p14:creationId xmlns:p14="http://schemas.microsoft.com/office/powerpoint/2010/main" val="676021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2E82AA-3230-447E-8377-B31D40DD87C9}"/>
              </a:ext>
            </a:extLst>
          </p:cNvPr>
          <p:cNvSpPr>
            <a:spLocks noGrp="1"/>
          </p:cNvSpPr>
          <p:nvPr>
            <p:ph idx="1"/>
          </p:nvPr>
        </p:nvSpPr>
        <p:spPr>
          <a:xfrm>
            <a:off x="635000" y="998311"/>
            <a:ext cx="10515600" cy="4351338"/>
          </a:xfrm>
        </p:spPr>
        <p:txBody>
          <a:bodyPr>
            <a:normAutofit/>
          </a:bodyPr>
          <a:lstStyle/>
          <a:p>
            <a:r>
              <a:rPr lang="en-US" dirty="0"/>
              <a:t>Features of QA grid (depending on density of grid)</a:t>
            </a:r>
          </a:p>
          <a:p>
            <a:pPr lvl="1"/>
            <a:r>
              <a:rPr lang="en-US" dirty="0"/>
              <a:t>Determine localization more precisely axially </a:t>
            </a:r>
          </a:p>
          <a:p>
            <a:pPr lvl="1"/>
            <a:r>
              <a:rPr lang="en-US" dirty="0"/>
              <a:t>Localize also in azimuth</a:t>
            </a:r>
          </a:p>
          <a:p>
            <a:pPr lvl="1"/>
            <a:r>
              <a:rPr lang="en-US" dirty="0"/>
              <a:t>Can be used in ‘mirror magnet’ (no aperture) single coil tests</a:t>
            </a:r>
          </a:p>
          <a:p>
            <a:pPr lvl="1"/>
            <a:r>
              <a:rPr lang="en-US" dirty="0"/>
              <a:t>Can be installed in aperture, but also between layers – perhaps detect outer layer quenches</a:t>
            </a:r>
          </a:p>
          <a:p>
            <a:r>
              <a:rPr lang="en-US" dirty="0"/>
              <a:t>Disadvantage</a:t>
            </a:r>
          </a:p>
          <a:p>
            <a:pPr lvl="1"/>
            <a:r>
              <a:rPr lang="en-US" dirty="0"/>
              <a:t>May have lots of channels for fine and/or extensive coverage</a:t>
            </a:r>
          </a:p>
          <a:p>
            <a:pPr lvl="1"/>
            <a:endParaRPr lang="en-US" dirty="0"/>
          </a:p>
        </p:txBody>
      </p:sp>
      <p:sp>
        <p:nvSpPr>
          <p:cNvPr id="4" name="Slide Number Placeholder 3">
            <a:extLst>
              <a:ext uri="{FF2B5EF4-FFF2-40B4-BE49-F238E27FC236}">
                <a16:creationId xmlns:a16="http://schemas.microsoft.com/office/drawing/2014/main" id="{DEE21DE2-6DB0-4B6B-8688-C696FBA4FFAC}"/>
              </a:ext>
            </a:extLst>
          </p:cNvPr>
          <p:cNvSpPr>
            <a:spLocks noGrp="1"/>
          </p:cNvSpPr>
          <p:nvPr>
            <p:ph type="sldNum" sz="quarter" idx="12"/>
          </p:nvPr>
        </p:nvSpPr>
        <p:spPr/>
        <p:txBody>
          <a:bodyPr/>
          <a:lstStyle/>
          <a:p>
            <a:fld id="{D260E43B-7F43-FA45-AAB7-E054FD6CC4E3}" type="slidenum">
              <a:rPr lang="en-US" smtClean="0"/>
              <a:t>5</a:t>
            </a:fld>
            <a:endParaRPr lang="en-US" dirty="0"/>
          </a:p>
        </p:txBody>
      </p:sp>
    </p:spTree>
    <p:extLst>
      <p:ext uri="{BB962C8B-B14F-4D97-AF65-F5344CB8AC3E}">
        <p14:creationId xmlns:p14="http://schemas.microsoft.com/office/powerpoint/2010/main" val="2139772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4778D0-1AD1-4381-B988-594CEED496EE}"/>
              </a:ext>
            </a:extLst>
          </p:cNvPr>
          <p:cNvSpPr>
            <a:spLocks noGrp="1"/>
          </p:cNvSpPr>
          <p:nvPr>
            <p:ph idx="1"/>
          </p:nvPr>
        </p:nvSpPr>
        <p:spPr>
          <a:xfrm>
            <a:off x="838200" y="1847850"/>
            <a:ext cx="10515600" cy="4351338"/>
          </a:xfrm>
        </p:spPr>
        <p:txBody>
          <a:bodyPr>
            <a:normAutofit/>
          </a:bodyPr>
          <a:lstStyle/>
          <a:p>
            <a:r>
              <a:rPr lang="en-US" sz="2000" dirty="0"/>
              <a:t>Stationary coil which can be used for quench detection</a:t>
            </a:r>
          </a:p>
          <a:p>
            <a:r>
              <a:rPr lang="en-US" sz="2000" dirty="0" err="1"/>
              <a:t>Multivertex</a:t>
            </a:r>
            <a:r>
              <a:rPr lang="en-US" sz="2000" dirty="0"/>
              <a:t> (MV) system of (bucked, radial) PCB probes </a:t>
            </a:r>
            <a:r>
              <a:rPr lang="en-US" sz="2000" dirty="0">
                <a:solidFill>
                  <a:srgbClr val="0070C0"/>
                </a:solidFill>
              </a:rPr>
              <a:t>used in aperture </a:t>
            </a:r>
            <a:r>
              <a:rPr lang="en-US" sz="2000" dirty="0"/>
              <a:t>(trying 8, but can be higher number).</a:t>
            </a:r>
          </a:p>
        </p:txBody>
      </p:sp>
      <p:sp>
        <p:nvSpPr>
          <p:cNvPr id="4" name="Slide Number Placeholder 3">
            <a:extLst>
              <a:ext uri="{FF2B5EF4-FFF2-40B4-BE49-F238E27FC236}">
                <a16:creationId xmlns:a16="http://schemas.microsoft.com/office/drawing/2014/main" id="{7ADEDB69-EB1E-45D5-BF3A-259129B0D9D7}"/>
              </a:ext>
            </a:extLst>
          </p:cNvPr>
          <p:cNvSpPr>
            <a:spLocks noGrp="1"/>
          </p:cNvSpPr>
          <p:nvPr>
            <p:ph type="sldNum" sz="quarter" idx="12"/>
          </p:nvPr>
        </p:nvSpPr>
        <p:spPr/>
        <p:txBody>
          <a:bodyPr/>
          <a:lstStyle/>
          <a:p>
            <a:fld id="{D260E43B-7F43-FA45-AAB7-E054FD6CC4E3}" type="slidenum">
              <a:rPr lang="en-US" smtClean="0"/>
              <a:t>6</a:t>
            </a:fld>
            <a:endParaRPr lang="en-US" dirty="0"/>
          </a:p>
        </p:txBody>
      </p:sp>
      <p:sp useBgFill="1">
        <p:nvSpPr>
          <p:cNvPr id="18" name="TextBox 17">
            <a:extLst>
              <a:ext uri="{FF2B5EF4-FFF2-40B4-BE49-F238E27FC236}">
                <a16:creationId xmlns:a16="http://schemas.microsoft.com/office/drawing/2014/main" id="{D90A2C3E-B444-40E5-BE42-B6D0A5EE5137}"/>
              </a:ext>
            </a:extLst>
          </p:cNvPr>
          <p:cNvSpPr txBox="1"/>
          <p:nvPr/>
        </p:nvSpPr>
        <p:spPr>
          <a:xfrm>
            <a:off x="5082847" y="3966608"/>
            <a:ext cx="2285502" cy="738664"/>
          </a:xfrm>
          <a:prstGeom prst="rect">
            <a:avLst/>
          </a:prstGeom>
        </p:spPr>
        <p:txBody>
          <a:bodyPr wrap="square" rtlCol="0">
            <a:spAutoFit/>
          </a:bodyPr>
          <a:lstStyle/>
          <a:p>
            <a:r>
              <a:rPr lang="en-US" sz="1400" dirty="0"/>
              <a:t>Each PCB has radial bucking of dipole and quadrupole at level &gt; 100</a:t>
            </a:r>
          </a:p>
        </p:txBody>
      </p:sp>
      <p:sp>
        <p:nvSpPr>
          <p:cNvPr id="19" name="TextBox 18">
            <a:extLst>
              <a:ext uri="{FF2B5EF4-FFF2-40B4-BE49-F238E27FC236}">
                <a16:creationId xmlns:a16="http://schemas.microsoft.com/office/drawing/2014/main" id="{1E0F2EAB-E1B6-4023-88BB-C8C8BE030BCC}"/>
              </a:ext>
            </a:extLst>
          </p:cNvPr>
          <p:cNvSpPr txBox="1"/>
          <p:nvPr/>
        </p:nvSpPr>
        <p:spPr>
          <a:xfrm>
            <a:off x="319314" y="203200"/>
            <a:ext cx="5213350" cy="523220"/>
          </a:xfrm>
          <a:prstGeom prst="rect">
            <a:avLst/>
          </a:prstGeom>
          <a:noFill/>
        </p:spPr>
        <p:txBody>
          <a:bodyPr wrap="none" rtlCol="0">
            <a:spAutoFit/>
          </a:bodyPr>
          <a:lstStyle/>
          <a:p>
            <a:r>
              <a:rPr lang="en-US" sz="2800" dirty="0"/>
              <a:t>Mag. Meas. probe array approach:</a:t>
            </a:r>
          </a:p>
        </p:txBody>
      </p:sp>
      <p:sp>
        <p:nvSpPr>
          <p:cNvPr id="23" name="TextBox 22">
            <a:extLst>
              <a:ext uri="{FF2B5EF4-FFF2-40B4-BE49-F238E27FC236}">
                <a16:creationId xmlns:a16="http://schemas.microsoft.com/office/drawing/2014/main" id="{0E428849-F044-4CF2-BAD2-2F9F8203D685}"/>
              </a:ext>
            </a:extLst>
          </p:cNvPr>
          <p:cNvSpPr txBox="1"/>
          <p:nvPr/>
        </p:nvSpPr>
        <p:spPr>
          <a:xfrm>
            <a:off x="6903226" y="4875445"/>
            <a:ext cx="4450574" cy="1015663"/>
          </a:xfrm>
          <a:prstGeom prst="rect">
            <a:avLst/>
          </a:prstGeom>
          <a:solidFill>
            <a:srgbClr val="FFC000"/>
          </a:solidFill>
        </p:spPr>
        <p:txBody>
          <a:bodyPr wrap="square" rtlCol="0">
            <a:spAutoFit/>
          </a:bodyPr>
          <a:lstStyle/>
          <a:p>
            <a:r>
              <a:rPr lang="en-US" sz="2000" u="sng" dirty="0">
                <a:solidFill>
                  <a:srgbClr val="0070C0"/>
                </a:solidFill>
              </a:rPr>
              <a:t>Radial configuration of QA probes</a:t>
            </a:r>
            <a:br>
              <a:rPr lang="en-US" sz="2000" u="sng" dirty="0"/>
            </a:br>
            <a:r>
              <a:rPr lang="en-US" sz="2000" dirty="0"/>
              <a:t>(can be either rigid or flex PCBs mounted on stiff radial supports)</a:t>
            </a:r>
          </a:p>
        </p:txBody>
      </p:sp>
      <p:sp>
        <p:nvSpPr>
          <p:cNvPr id="24" name="Title 1">
            <a:extLst>
              <a:ext uri="{FF2B5EF4-FFF2-40B4-BE49-F238E27FC236}">
                <a16:creationId xmlns:a16="http://schemas.microsoft.com/office/drawing/2014/main" id="{6763F35B-74EA-43F9-9AA5-4BC5E0BDE6D6}"/>
              </a:ext>
            </a:extLst>
          </p:cNvPr>
          <p:cNvSpPr>
            <a:spLocks noGrp="1"/>
          </p:cNvSpPr>
          <p:nvPr>
            <p:ph type="title"/>
          </p:nvPr>
        </p:nvSpPr>
        <p:spPr>
          <a:xfrm>
            <a:off x="838200" y="862319"/>
            <a:ext cx="10515600" cy="1325563"/>
          </a:xfrm>
        </p:spPr>
        <p:txBody>
          <a:bodyPr>
            <a:normAutofit/>
          </a:bodyPr>
          <a:lstStyle/>
          <a:p>
            <a:r>
              <a:rPr lang="en-US" sz="2800" dirty="0">
                <a:latin typeface="+mn-lt"/>
              </a:rPr>
              <a:t>‘Rigid’ MV magnetic </a:t>
            </a:r>
            <a:r>
              <a:rPr lang="en-US" sz="2800" dirty="0" err="1">
                <a:latin typeface="+mn-lt"/>
              </a:rPr>
              <a:t>meas</a:t>
            </a:r>
            <a:r>
              <a:rPr lang="en-US" sz="2800" dirty="0">
                <a:latin typeface="+mn-lt"/>
              </a:rPr>
              <a:t> array</a:t>
            </a:r>
          </a:p>
        </p:txBody>
      </p:sp>
      <p:pic>
        <p:nvPicPr>
          <p:cNvPr id="25" name="Picture 24">
            <a:extLst>
              <a:ext uri="{FF2B5EF4-FFF2-40B4-BE49-F238E27FC236}">
                <a16:creationId xmlns:a16="http://schemas.microsoft.com/office/drawing/2014/main" id="{B75A4EA5-8C8F-43FD-8865-55EAF7BBC9E9}"/>
              </a:ext>
            </a:extLst>
          </p:cNvPr>
          <p:cNvPicPr>
            <a:picLocks noChangeAspect="1"/>
          </p:cNvPicPr>
          <p:nvPr/>
        </p:nvPicPr>
        <p:blipFill rotWithShape="1">
          <a:blip r:embed="rId2">
            <a:extLst>
              <a:ext uri="{28A0092B-C50C-407E-A947-70E740481C1C}">
                <a14:useLocalDpi xmlns:a14="http://schemas.microsoft.com/office/drawing/2010/main" val="0"/>
              </a:ext>
            </a:extLst>
          </a:blip>
          <a:srcRect t="10776" r="211" b="22374"/>
          <a:stretch/>
        </p:blipFill>
        <p:spPr>
          <a:xfrm>
            <a:off x="1975944" y="3088860"/>
            <a:ext cx="2655459" cy="3162518"/>
          </a:xfrm>
          <a:prstGeom prst="rect">
            <a:avLst/>
          </a:prstGeom>
        </p:spPr>
      </p:pic>
      <p:sp>
        <p:nvSpPr>
          <p:cNvPr id="2" name="TextBox 1">
            <a:extLst>
              <a:ext uri="{FF2B5EF4-FFF2-40B4-BE49-F238E27FC236}">
                <a16:creationId xmlns:a16="http://schemas.microsoft.com/office/drawing/2014/main" id="{E5A3078D-3461-415E-96BF-485FC0782F3A}"/>
              </a:ext>
            </a:extLst>
          </p:cNvPr>
          <p:cNvSpPr txBox="1"/>
          <p:nvPr/>
        </p:nvSpPr>
        <p:spPr>
          <a:xfrm>
            <a:off x="100098" y="4413780"/>
            <a:ext cx="1650124" cy="1477328"/>
          </a:xfrm>
          <a:prstGeom prst="rect">
            <a:avLst/>
          </a:prstGeom>
          <a:noFill/>
        </p:spPr>
        <p:txBody>
          <a:bodyPr wrap="square" rtlCol="0">
            <a:spAutoFit/>
          </a:bodyPr>
          <a:lstStyle/>
          <a:p>
            <a:r>
              <a:rPr lang="en-US" dirty="0"/>
              <a:t>Prototype MV array currently being tested for field quality measurements</a:t>
            </a:r>
          </a:p>
        </p:txBody>
      </p:sp>
    </p:spTree>
    <p:extLst>
      <p:ext uri="{BB962C8B-B14F-4D97-AF65-F5344CB8AC3E}">
        <p14:creationId xmlns:p14="http://schemas.microsoft.com/office/powerpoint/2010/main" val="3544477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3EF32-7117-4C85-8B49-A3BE2701C8EF}"/>
              </a:ext>
            </a:extLst>
          </p:cNvPr>
          <p:cNvSpPr>
            <a:spLocks noGrp="1"/>
          </p:cNvSpPr>
          <p:nvPr>
            <p:ph type="title"/>
          </p:nvPr>
        </p:nvSpPr>
        <p:spPr>
          <a:xfrm>
            <a:off x="344712" y="170299"/>
            <a:ext cx="11397345" cy="1325563"/>
          </a:xfrm>
        </p:spPr>
        <p:txBody>
          <a:bodyPr>
            <a:normAutofit/>
          </a:bodyPr>
          <a:lstStyle/>
          <a:p>
            <a:r>
              <a:rPr lang="en-US" sz="2800" dirty="0">
                <a:latin typeface="+mn-lt"/>
              </a:rPr>
              <a:t>How to use MV probes to detect quench </a:t>
            </a:r>
            <a:br>
              <a:rPr lang="en-US" sz="2800" dirty="0">
                <a:latin typeface="+mn-lt"/>
              </a:rPr>
            </a:br>
            <a:r>
              <a:rPr lang="en-US" sz="2800" dirty="0">
                <a:latin typeface="+mn-lt"/>
              </a:rPr>
              <a:t>(both Radial and Tangential configurations):</a:t>
            </a:r>
            <a:br>
              <a:rPr lang="en-US" sz="2800" dirty="0">
                <a:latin typeface="+mn-lt"/>
              </a:rPr>
            </a:br>
            <a:endParaRPr lang="en-US" sz="2800" dirty="0">
              <a:latin typeface="+mn-lt"/>
            </a:endParaRPr>
          </a:p>
        </p:txBody>
      </p:sp>
      <p:sp>
        <p:nvSpPr>
          <p:cNvPr id="3" name="Content Placeholder 2">
            <a:extLst>
              <a:ext uri="{FF2B5EF4-FFF2-40B4-BE49-F238E27FC236}">
                <a16:creationId xmlns:a16="http://schemas.microsoft.com/office/drawing/2014/main" id="{E9821B86-81F7-40B0-815E-495BA4E35658}"/>
              </a:ext>
            </a:extLst>
          </p:cNvPr>
          <p:cNvSpPr>
            <a:spLocks noGrp="1"/>
          </p:cNvSpPr>
          <p:nvPr>
            <p:ph idx="1"/>
          </p:nvPr>
        </p:nvSpPr>
        <p:spPr>
          <a:xfrm>
            <a:off x="1752600" y="1278374"/>
            <a:ext cx="8229600" cy="4525963"/>
          </a:xfrm>
        </p:spPr>
        <p:txBody>
          <a:bodyPr>
            <a:normAutofit fontScale="92500" lnSpcReduction="10000"/>
          </a:bodyPr>
          <a:lstStyle/>
          <a:p>
            <a:r>
              <a:rPr lang="en-US" sz="2400" dirty="0"/>
              <a:t>Simultaneous sampling at 10-100kHz.</a:t>
            </a:r>
          </a:p>
          <a:p>
            <a:r>
              <a:rPr lang="en-US" sz="2400" dirty="0"/>
              <a:t>Quench event detected as field disturbance in all coils (or some subset if mounted between layers)</a:t>
            </a:r>
          </a:p>
          <a:p>
            <a:r>
              <a:rPr lang="en-US" sz="2400" dirty="0"/>
              <a:t>May be able to locate quench in azimuth and radius by solving for voltage response of set of probes*</a:t>
            </a:r>
          </a:p>
          <a:p>
            <a:pPr lvl="1"/>
            <a:r>
              <a:rPr lang="en-US" dirty="0"/>
              <a:t>Model the field distortions picked-up by the quench antenna as being produced by a current line parallel to the z-axis and moving along z.</a:t>
            </a:r>
          </a:p>
          <a:p>
            <a:pPr lvl="1"/>
            <a:r>
              <a:rPr lang="en-US" dirty="0"/>
              <a:t>Write parameterized expressions for the response of various vertices to the flux change based on angle, radial distance, etc.</a:t>
            </a:r>
          </a:p>
          <a:p>
            <a:pPr lvl="1"/>
            <a:r>
              <a:rPr lang="en-US" dirty="0"/>
              <a:t>Consider first order terms and solve for radius, angle, velocity direction</a:t>
            </a:r>
          </a:p>
          <a:p>
            <a:r>
              <a:rPr lang="en-US" sz="2400" dirty="0"/>
              <a:t>Longitude quench location found by having multiple sets of MV antennas</a:t>
            </a:r>
          </a:p>
          <a:p>
            <a:endParaRPr lang="en-US" dirty="0"/>
          </a:p>
        </p:txBody>
      </p:sp>
      <p:sp>
        <p:nvSpPr>
          <p:cNvPr id="4" name="Slide Number Placeholder 3">
            <a:extLst>
              <a:ext uri="{FF2B5EF4-FFF2-40B4-BE49-F238E27FC236}">
                <a16:creationId xmlns:a16="http://schemas.microsoft.com/office/drawing/2014/main" id="{DCC2A4C7-D730-4890-A3A7-BEFDA7D94D37}"/>
              </a:ext>
            </a:extLst>
          </p:cNvPr>
          <p:cNvSpPr>
            <a:spLocks noGrp="1"/>
          </p:cNvSpPr>
          <p:nvPr>
            <p:ph type="sldNum" sz="quarter" idx="12"/>
          </p:nvPr>
        </p:nvSpPr>
        <p:spPr/>
        <p:txBody>
          <a:bodyPr/>
          <a:lstStyle/>
          <a:p>
            <a:fld id="{D260E43B-7F43-FA45-AAB7-E054FD6CC4E3}" type="slidenum">
              <a:rPr lang="en-US" smtClean="0"/>
              <a:t>7</a:t>
            </a:fld>
            <a:endParaRPr lang="en-US" dirty="0"/>
          </a:p>
        </p:txBody>
      </p:sp>
      <p:sp>
        <p:nvSpPr>
          <p:cNvPr id="5" name="TextBox 4">
            <a:extLst>
              <a:ext uri="{FF2B5EF4-FFF2-40B4-BE49-F238E27FC236}">
                <a16:creationId xmlns:a16="http://schemas.microsoft.com/office/drawing/2014/main" id="{03120A70-5DA0-4AEF-ABC6-3EB7B561B302}"/>
              </a:ext>
            </a:extLst>
          </p:cNvPr>
          <p:cNvSpPr txBox="1"/>
          <p:nvPr/>
        </p:nvSpPr>
        <p:spPr>
          <a:xfrm>
            <a:off x="859972" y="6261913"/>
            <a:ext cx="7020640" cy="276999"/>
          </a:xfrm>
          <a:prstGeom prst="rect">
            <a:avLst/>
          </a:prstGeom>
          <a:noFill/>
        </p:spPr>
        <p:txBody>
          <a:bodyPr wrap="none" rtlCol="0">
            <a:spAutoFit/>
          </a:bodyPr>
          <a:lstStyle/>
          <a:p>
            <a:r>
              <a:rPr lang="en-US" sz="1200" b="1" dirty="0"/>
              <a:t>* Following idea of T. </a:t>
            </a:r>
            <a:r>
              <a:rPr lang="en-US" sz="1200" b="1" dirty="0" err="1"/>
              <a:t>Ogitsu</a:t>
            </a:r>
            <a:r>
              <a:rPr lang="en-US" sz="1200" b="1" dirty="0"/>
              <a:t>, et al., “</a:t>
            </a:r>
            <a:r>
              <a:rPr lang="en-US" sz="1200" b="1" i="1" dirty="0"/>
              <a:t>Quench Antennas for Superconducting Particle Accelerator Magnets”</a:t>
            </a:r>
          </a:p>
        </p:txBody>
      </p:sp>
    </p:spTree>
    <p:extLst>
      <p:ext uri="{BB962C8B-B14F-4D97-AF65-F5344CB8AC3E}">
        <p14:creationId xmlns:p14="http://schemas.microsoft.com/office/powerpoint/2010/main" val="1546835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C2A4C7-D730-4890-A3A7-BEFDA7D94D37}"/>
              </a:ext>
            </a:extLst>
          </p:cNvPr>
          <p:cNvSpPr>
            <a:spLocks noGrp="1"/>
          </p:cNvSpPr>
          <p:nvPr>
            <p:ph type="sldNum" sz="quarter" idx="12"/>
          </p:nvPr>
        </p:nvSpPr>
        <p:spPr/>
        <p:txBody>
          <a:bodyPr/>
          <a:lstStyle/>
          <a:p>
            <a:fld id="{D260E43B-7F43-FA45-AAB7-E054FD6CC4E3}" type="slidenum">
              <a:rPr lang="en-US" smtClean="0"/>
              <a:t>8</a:t>
            </a:fld>
            <a:endParaRPr lang="en-US" dirty="0"/>
          </a:p>
        </p:txBody>
      </p:sp>
      <p:pic>
        <p:nvPicPr>
          <p:cNvPr id="8" name="Picture 7">
            <a:extLst>
              <a:ext uri="{FF2B5EF4-FFF2-40B4-BE49-F238E27FC236}">
                <a16:creationId xmlns:a16="http://schemas.microsoft.com/office/drawing/2014/main" id="{01603BE6-8367-4329-AD91-37A730625577}"/>
              </a:ext>
            </a:extLst>
          </p:cNvPr>
          <p:cNvPicPr>
            <a:picLocks noChangeAspect="1"/>
          </p:cNvPicPr>
          <p:nvPr/>
        </p:nvPicPr>
        <p:blipFill>
          <a:blip r:embed="rId2"/>
          <a:stretch>
            <a:fillRect/>
          </a:stretch>
        </p:blipFill>
        <p:spPr>
          <a:xfrm>
            <a:off x="7416800" y="0"/>
            <a:ext cx="4075974" cy="4297599"/>
          </a:xfrm>
          <a:prstGeom prst="rect">
            <a:avLst/>
          </a:prstGeom>
        </p:spPr>
      </p:pic>
      <p:pic>
        <p:nvPicPr>
          <p:cNvPr id="9" name="Picture 8">
            <a:extLst>
              <a:ext uri="{FF2B5EF4-FFF2-40B4-BE49-F238E27FC236}">
                <a16:creationId xmlns:a16="http://schemas.microsoft.com/office/drawing/2014/main" id="{AA34593F-4161-4AF9-80D1-B5C145DA4CB9}"/>
              </a:ext>
            </a:extLst>
          </p:cNvPr>
          <p:cNvPicPr>
            <a:picLocks noChangeAspect="1"/>
          </p:cNvPicPr>
          <p:nvPr/>
        </p:nvPicPr>
        <p:blipFill>
          <a:blip r:embed="rId3"/>
          <a:stretch>
            <a:fillRect/>
          </a:stretch>
        </p:blipFill>
        <p:spPr>
          <a:xfrm>
            <a:off x="1929596" y="1151319"/>
            <a:ext cx="4628659" cy="3398520"/>
          </a:xfrm>
          <a:prstGeom prst="rect">
            <a:avLst/>
          </a:prstGeom>
        </p:spPr>
      </p:pic>
      <p:sp>
        <p:nvSpPr>
          <p:cNvPr id="10" name="TextBox 9">
            <a:extLst>
              <a:ext uri="{FF2B5EF4-FFF2-40B4-BE49-F238E27FC236}">
                <a16:creationId xmlns:a16="http://schemas.microsoft.com/office/drawing/2014/main" id="{190B1066-4212-4F87-BB91-1E278B6DEB2E}"/>
              </a:ext>
            </a:extLst>
          </p:cNvPr>
          <p:cNvSpPr txBox="1"/>
          <p:nvPr/>
        </p:nvSpPr>
        <p:spPr>
          <a:xfrm>
            <a:off x="128427" y="781987"/>
            <a:ext cx="7772962" cy="369332"/>
          </a:xfrm>
          <a:prstGeom prst="rect">
            <a:avLst/>
          </a:prstGeom>
          <a:noFill/>
        </p:spPr>
        <p:txBody>
          <a:bodyPr wrap="none" rtlCol="0">
            <a:spAutoFit/>
          </a:bodyPr>
          <a:lstStyle/>
          <a:p>
            <a:r>
              <a:rPr lang="en-US" dirty="0"/>
              <a:t>Example of quench location results with 4 multipole coils from T. </a:t>
            </a:r>
            <a:r>
              <a:rPr lang="en-US" dirty="0" err="1"/>
              <a:t>Ogitsu</a:t>
            </a:r>
            <a:r>
              <a:rPr lang="en-US" dirty="0"/>
              <a:t> paper </a:t>
            </a:r>
          </a:p>
        </p:txBody>
      </p:sp>
      <p:sp>
        <p:nvSpPr>
          <p:cNvPr id="3" name="Oval 2">
            <a:extLst>
              <a:ext uri="{FF2B5EF4-FFF2-40B4-BE49-F238E27FC236}">
                <a16:creationId xmlns:a16="http://schemas.microsoft.com/office/drawing/2014/main" id="{38CE9E95-59BF-425E-904D-2986E33A8694}"/>
              </a:ext>
            </a:extLst>
          </p:cNvPr>
          <p:cNvSpPr/>
          <p:nvPr/>
        </p:nvSpPr>
        <p:spPr>
          <a:xfrm>
            <a:off x="3522568" y="1606674"/>
            <a:ext cx="870858" cy="197138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6956DE3-5C34-4706-B254-CDB1618FA5B8}"/>
              </a:ext>
            </a:extLst>
          </p:cNvPr>
          <p:cNvSpPr txBox="1"/>
          <p:nvPr/>
        </p:nvSpPr>
        <p:spPr>
          <a:xfrm>
            <a:off x="128427" y="2170170"/>
            <a:ext cx="1801169" cy="1200329"/>
          </a:xfrm>
          <a:prstGeom prst="rect">
            <a:avLst/>
          </a:prstGeom>
          <a:solidFill>
            <a:srgbClr val="FFC000"/>
          </a:solidFill>
        </p:spPr>
        <p:txBody>
          <a:bodyPr wrap="square" rtlCol="0">
            <a:spAutoFit/>
          </a:bodyPr>
          <a:lstStyle/>
          <a:p>
            <a:r>
              <a:rPr lang="en-US" dirty="0"/>
              <a:t>The response of four quench antennas to quench event. </a:t>
            </a:r>
          </a:p>
        </p:txBody>
      </p:sp>
      <p:sp>
        <p:nvSpPr>
          <p:cNvPr id="11" name="TextBox 10">
            <a:extLst>
              <a:ext uri="{FF2B5EF4-FFF2-40B4-BE49-F238E27FC236}">
                <a16:creationId xmlns:a16="http://schemas.microsoft.com/office/drawing/2014/main" id="{9D6C97B6-D96B-4A2B-8CBE-38EAB0433925}"/>
              </a:ext>
            </a:extLst>
          </p:cNvPr>
          <p:cNvSpPr txBox="1"/>
          <p:nvPr/>
        </p:nvSpPr>
        <p:spPr>
          <a:xfrm>
            <a:off x="7416800" y="4325257"/>
            <a:ext cx="4325257" cy="2072587"/>
          </a:xfrm>
          <a:prstGeom prst="rect">
            <a:avLst/>
          </a:prstGeom>
          <a:solidFill>
            <a:srgbClr val="FFC000"/>
          </a:solidFill>
        </p:spPr>
        <p:txBody>
          <a:bodyPr wrap="square" rtlCol="0">
            <a:spAutoFit/>
          </a:bodyPr>
          <a:lstStyle/>
          <a:p>
            <a:r>
              <a:rPr lang="en-US" dirty="0"/>
              <a:t>Based on the geometry and a simple model of quench development, the quench location in radius and azimuth, and its direction of motion are solved for. The various arrows are different time slices in the region circled on the left-hand plot – and so shows the consistency/uncertainty </a:t>
            </a:r>
          </a:p>
        </p:txBody>
      </p:sp>
      <p:sp>
        <p:nvSpPr>
          <p:cNvPr id="7" name="TextBox 6">
            <a:extLst>
              <a:ext uri="{FF2B5EF4-FFF2-40B4-BE49-F238E27FC236}">
                <a16:creationId xmlns:a16="http://schemas.microsoft.com/office/drawing/2014/main" id="{689F3191-98CA-49CE-A0A2-5C72B1D2F3FB}"/>
              </a:ext>
            </a:extLst>
          </p:cNvPr>
          <p:cNvSpPr txBox="1"/>
          <p:nvPr/>
        </p:nvSpPr>
        <p:spPr>
          <a:xfrm>
            <a:off x="128427" y="301904"/>
            <a:ext cx="5246308" cy="523220"/>
          </a:xfrm>
          <a:prstGeom prst="rect">
            <a:avLst/>
          </a:prstGeom>
          <a:noFill/>
        </p:spPr>
        <p:txBody>
          <a:bodyPr wrap="none" rtlCol="0">
            <a:spAutoFit/>
          </a:bodyPr>
          <a:lstStyle/>
          <a:p>
            <a:r>
              <a:rPr lang="en-US" sz="2800" dirty="0"/>
              <a:t>Using MV probes to detect quench</a:t>
            </a:r>
          </a:p>
        </p:txBody>
      </p:sp>
    </p:spTree>
    <p:extLst>
      <p:ext uri="{BB962C8B-B14F-4D97-AF65-F5344CB8AC3E}">
        <p14:creationId xmlns:p14="http://schemas.microsoft.com/office/powerpoint/2010/main" val="4184128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AB1F3B-CA2F-460C-BF87-D95071AC2AE1}"/>
              </a:ext>
            </a:extLst>
          </p:cNvPr>
          <p:cNvSpPr txBox="1"/>
          <p:nvPr/>
        </p:nvSpPr>
        <p:spPr>
          <a:xfrm>
            <a:off x="462455" y="672661"/>
            <a:ext cx="4792717" cy="3416320"/>
          </a:xfrm>
          <a:prstGeom prst="rect">
            <a:avLst/>
          </a:prstGeom>
          <a:noFill/>
        </p:spPr>
        <p:txBody>
          <a:bodyPr wrap="square" rtlCol="0">
            <a:spAutoFit/>
          </a:bodyPr>
          <a:lstStyle/>
          <a:p>
            <a:r>
              <a:rPr lang="en-US" dirty="0"/>
              <a:t>Proposal for MQXF would be to have “full-length” MV array of DQ bucked ribbon cable probes </a:t>
            </a:r>
          </a:p>
          <a:p>
            <a:endParaRPr lang="en-US" dirty="0"/>
          </a:p>
          <a:p>
            <a:pPr algn="ctr"/>
            <a:r>
              <a:rPr lang="en-US" dirty="0"/>
              <a:t>PLUS</a:t>
            </a:r>
          </a:p>
          <a:p>
            <a:br>
              <a:rPr lang="en-US" dirty="0"/>
            </a:br>
            <a:r>
              <a:rPr lang="en-US" dirty="0"/>
              <a:t>Diagonal wrap of short QA flex </a:t>
            </a:r>
            <a:r>
              <a:rPr lang="en-US" dirty="0" err="1"/>
              <a:t>pcbs</a:t>
            </a:r>
            <a:r>
              <a:rPr lang="en-US" dirty="0"/>
              <a:t> covering the MV cylinder</a:t>
            </a:r>
          </a:p>
          <a:p>
            <a:endParaRPr lang="en-US" dirty="0"/>
          </a:p>
          <a:p>
            <a:endParaRPr lang="en-US" dirty="0"/>
          </a:p>
          <a:p>
            <a:r>
              <a:rPr lang="en-US" dirty="0">
                <a:sym typeface="Wingdings" panose="05000000000000000000" pitchFamily="2" charset="2"/>
              </a:rPr>
              <a:t> MV  array would give angular and radial position of quench, and the flex PCBs would provide longitudinal resolution of about 75mm</a:t>
            </a:r>
            <a:endParaRPr lang="en-US" dirty="0"/>
          </a:p>
        </p:txBody>
      </p:sp>
      <p:pic>
        <p:nvPicPr>
          <p:cNvPr id="1026" name="Picture 2" descr="https://lh3.googleusercontent.com/GGs_DcX9szIrSRV7X0SnnFUL3YCcDeK6KfxO7t7Hp8rT0BNTKlckXv5U4gTp28A6BB49kFPjIwri5D0rEaKJLSSyJVWU75-Ii24LgImmeLRKU9CRXlPjpk96k-jTiYGcYwy8D1NFaUNmbiiPAK1ToH45Ffp_7b-avW4QsFYvO4G0GV8HUxxWDQuE7KlKmmuR6KZqf7G1q9zgJheeBmlNBWjgJGNSnbnIRv8Iperfo4hUsVhx0n-GYoI2arC2aFcqYADm9xmB9XPv-rw31Xvyj59O1cDOGv6UQBeG6rgW1hyWavqoLXiASLPaR_g8WNkboGDgI92u8yEFWafu_K33WR-04m0TSMf_I2GMU7mOgXB3KCiUzI6HNWeNgPucjTtQy6b2H7RhIaWoGzriheFDRQtu8fY5mBa3_Ttz-CzRz0Al_2-31lJ-MhDi5792TjNMtLrO910YTIl3KUJnr1KAjxyEwps1fHXXl9F3uXWfkfEBru6SfUAbVm2D_TZiI8wuu6BdwtXQ2YJlbvsxM8GwwnRVhTmu-NxGfrRrQ947faG_oVo-ryFDkmAy9qL1Z_eMEuETfCUunPhpwVuv7yul3g0-ePf5g35eSJoRlWZ0MDt9hmv1_prmRhnaN2HX2m1oIzPeN7NrctQfRArSOyeOxw1pDhyRwMM=w614-h818-no">
            <a:extLst>
              <a:ext uri="{FF2B5EF4-FFF2-40B4-BE49-F238E27FC236}">
                <a16:creationId xmlns:a16="http://schemas.microsoft.com/office/drawing/2014/main" id="{B5A7AB0A-B0E6-4D39-8215-2308F9EF44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4886" y="557047"/>
            <a:ext cx="4012094" cy="53445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EB297C6-E396-40B3-B4C8-2116885FDBCF}"/>
              </a:ext>
            </a:extLst>
          </p:cNvPr>
          <p:cNvSpPr txBox="1"/>
          <p:nvPr/>
        </p:nvSpPr>
        <p:spPr>
          <a:xfrm>
            <a:off x="141427" y="4550979"/>
            <a:ext cx="5899161" cy="1477328"/>
          </a:xfrm>
          <a:prstGeom prst="rect">
            <a:avLst/>
          </a:prstGeom>
          <a:noFill/>
        </p:spPr>
        <p:txBody>
          <a:bodyPr wrap="square" rtlCol="0">
            <a:spAutoFit/>
          </a:bodyPr>
          <a:lstStyle/>
          <a:p>
            <a:r>
              <a:rPr lang="en-US" dirty="0"/>
              <a:t>A parameterization for the QA layout suggests that we need ~20 flex QA channels per meter for 75mm resolution </a:t>
            </a:r>
          </a:p>
          <a:p>
            <a:endParaRPr lang="en-US" dirty="0"/>
          </a:p>
          <a:p>
            <a:r>
              <a:rPr lang="en-US" dirty="0"/>
              <a:t>The MV array would need at least 8 channels over the full length (unless we segment the probe in e.g. 1m lengths, etc.)</a:t>
            </a:r>
          </a:p>
        </p:txBody>
      </p:sp>
      <p:sp>
        <p:nvSpPr>
          <p:cNvPr id="4" name="TextBox 3">
            <a:extLst>
              <a:ext uri="{FF2B5EF4-FFF2-40B4-BE49-F238E27FC236}">
                <a16:creationId xmlns:a16="http://schemas.microsoft.com/office/drawing/2014/main" id="{6E3F3C0C-EAD5-45C8-927C-3858EF717220}"/>
              </a:ext>
            </a:extLst>
          </p:cNvPr>
          <p:cNvSpPr txBox="1"/>
          <p:nvPr/>
        </p:nvSpPr>
        <p:spPr>
          <a:xfrm>
            <a:off x="10757801" y="5009759"/>
            <a:ext cx="1292772" cy="1477328"/>
          </a:xfrm>
          <a:prstGeom prst="rect">
            <a:avLst/>
          </a:prstGeom>
          <a:noFill/>
        </p:spPr>
        <p:txBody>
          <a:bodyPr wrap="square" rtlCol="0">
            <a:spAutoFit/>
          </a:bodyPr>
          <a:lstStyle/>
          <a:p>
            <a:r>
              <a:rPr lang="en-US" dirty="0"/>
              <a:t>PCBs create bucked loops from the ribbon cable</a:t>
            </a:r>
          </a:p>
        </p:txBody>
      </p:sp>
    </p:spTree>
    <p:extLst>
      <p:ext uri="{BB962C8B-B14F-4D97-AF65-F5344CB8AC3E}">
        <p14:creationId xmlns:p14="http://schemas.microsoft.com/office/powerpoint/2010/main" val="36144587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1872</TotalTime>
  <Words>903</Words>
  <Application>Microsoft Office PowerPoint</Application>
  <PresentationFormat>Widescreen</PresentationFormat>
  <Paragraphs>94</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Cambria Math</vt:lpstr>
      <vt:lpstr>Wingdings</vt:lpstr>
      <vt:lpstr>Office Theme</vt:lpstr>
      <vt:lpstr>Quench Antennas (QA)</vt:lpstr>
      <vt:lpstr>PowerPoint Presentation</vt:lpstr>
      <vt:lpstr>PowerPoint Presentation</vt:lpstr>
      <vt:lpstr>PowerPoint Presentation</vt:lpstr>
      <vt:lpstr>PowerPoint Presentation</vt:lpstr>
      <vt:lpstr>‘Rigid’ MV magnetic meas array</vt:lpstr>
      <vt:lpstr>How to use MV probes to detect quench  (both Radial and Tangential configurations):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 J. Dimarco x2672,3700,3630 08451N</dc:creator>
  <cp:lastModifiedBy>E. J. Dimarco x2672,3700,3630 08451N</cp:lastModifiedBy>
  <cp:revision>41</cp:revision>
  <dcterms:created xsi:type="dcterms:W3CDTF">2019-02-06T21:10:53Z</dcterms:created>
  <dcterms:modified xsi:type="dcterms:W3CDTF">2019-06-20T19:16:54Z</dcterms:modified>
</cp:coreProperties>
</file>