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25"/>
  </p:notesMasterIdLst>
  <p:handoutMasterIdLst>
    <p:handoutMasterId r:id="rId26"/>
  </p:handoutMasterIdLst>
  <p:sldIdLst>
    <p:sldId id="265" r:id="rId3"/>
    <p:sldId id="281" r:id="rId4"/>
    <p:sldId id="278" r:id="rId5"/>
    <p:sldId id="266" r:id="rId6"/>
    <p:sldId id="267" r:id="rId7"/>
    <p:sldId id="268" r:id="rId8"/>
    <p:sldId id="279" r:id="rId9"/>
    <p:sldId id="269" r:id="rId10"/>
    <p:sldId id="270" r:id="rId11"/>
    <p:sldId id="271" r:id="rId12"/>
    <p:sldId id="277" r:id="rId13"/>
    <p:sldId id="272" r:id="rId14"/>
    <p:sldId id="273" r:id="rId15"/>
    <p:sldId id="276" r:id="rId16"/>
    <p:sldId id="275" r:id="rId17"/>
    <p:sldId id="274" r:id="rId18"/>
    <p:sldId id="280" r:id="rId19"/>
    <p:sldId id="286" r:id="rId20"/>
    <p:sldId id="282" r:id="rId21"/>
    <p:sldId id="285" r:id="rId22"/>
    <p:sldId id="284" r:id="rId23"/>
    <p:sldId id="283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15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6/27/2019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6/27/2019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6/27/2019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6/27/2019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6/27/2019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6/27/2019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AD63FCB-C847-421A-A82C-644CA8D55BDB}" type="datetime1">
              <a:rPr lang="en-US" altLang="en-US"/>
              <a:pPr/>
              <a:t>6/27/2019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0E092C4-48F6-48C5-B2B3-815670E99CE7}" type="datetime1">
              <a:rPr lang="en-US" altLang="en-US"/>
              <a:pPr/>
              <a:t>6/27/2019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D380D08-F2CA-47D3-B2B9-BCFDF76A6561}" type="datetime1">
              <a:rPr lang="en-US" altLang="en-US"/>
              <a:pPr/>
              <a:t>6/27/2019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866E9CA-C242-476E-AC96-726DAD61F4C9}" type="datetime1">
              <a:rPr lang="en-US" altLang="en-US"/>
              <a:pPr/>
              <a:t>6/27/2019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594D8DC-1801-43BE-B437-DF92E32BA858}" type="datetime1">
              <a:rPr lang="en-US" altLang="en-US"/>
              <a:pPr/>
              <a:t>6/27/2019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478486A-2EA2-4759-824C-EE1AD3861CE4}" type="datetime1">
              <a:rPr lang="en-US" altLang="en-US"/>
              <a:pPr/>
              <a:t>6/27/2019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2x2 Prototype Pressure Test FEA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Sai Manohari Kancharla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First presentation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20</a:t>
            </a:r>
            <a:r>
              <a:rPr lang="en-US" altLang="en-US" baseline="30000" dirty="0">
                <a:latin typeface="Helvetica" panose="020B0604020202020204" pitchFamily="34" charset="0"/>
                <a:ea typeface="Geneva" pitchFamily="121" charset="-128"/>
              </a:rPr>
              <a:t>th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 June 2019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99066B53-892F-4FA9-8733-259EF91B9A16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4937" r="4937"/>
          <a:stretch>
            <a:fillRect/>
          </a:stretch>
        </p:blipFill>
        <p:spPr>
          <a:xfrm>
            <a:off x="270545" y="361950"/>
            <a:ext cx="8700851" cy="4369742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770631-5BA5-4310-BB8E-E3EF56027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997AA-3EB8-4931-B38D-3A7E2091167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E092C4-48F6-48C5-B2B3-815670E99CE7}" type="datetime1">
              <a:rPr lang="en-US" altLang="en-US" smtClean="0"/>
              <a:pPr/>
              <a:t>6/27/2019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9E09E-F054-4601-A5CC-1FD01EB4D4B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5AF92-1EC0-4570-B218-3FBA9B0ACBC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BC038B-CA57-479E-BFA9-9E819877A5DF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3636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3FA07-5459-4FCD-ABFB-B81F4B0C61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1574" y="112810"/>
            <a:ext cx="8700851" cy="1091259"/>
          </a:xfrm>
        </p:spPr>
        <p:txBody>
          <a:bodyPr anchor="ctr"/>
          <a:lstStyle/>
          <a:p>
            <a:pPr algn="ctr"/>
            <a:r>
              <a:rPr lang="en-US" sz="2400" dirty="0"/>
              <a:t>TOP FLANGE ONLY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ABF0B-24A1-40F5-AC16-13067D27165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E092C4-48F6-48C5-B2B3-815670E99CE7}" type="datetime1">
              <a:rPr lang="en-US" altLang="en-US" smtClean="0"/>
              <a:pPr/>
              <a:t>6/27/2019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0E5CB-2570-4FA8-84A8-30FF5332625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B96D0-2D63-444E-B350-C2D03568D4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BC038B-CA57-479E-BFA9-9E819877A5DF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6B9BD-0744-42DA-AC03-0876795582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80" r="38021"/>
          <a:stretch/>
        </p:blipFill>
        <p:spPr>
          <a:xfrm>
            <a:off x="33556" y="1296443"/>
            <a:ext cx="4572000" cy="41393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500685-C879-4169-B580-ADB0E0151F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58" r="37643"/>
          <a:stretch/>
        </p:blipFill>
        <p:spPr>
          <a:xfrm>
            <a:off x="4521666" y="1296443"/>
            <a:ext cx="4572000" cy="413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33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E725BFE-E582-4183-A7D5-1B3A6022AB43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4937" r="4937"/>
          <a:stretch>
            <a:fillRect/>
          </a:stretch>
        </p:blipFill>
        <p:spPr>
          <a:xfrm>
            <a:off x="224073" y="1209239"/>
            <a:ext cx="8700851" cy="4369742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716A3-7364-4DA9-9A70-77641B59AA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1574" y="274578"/>
            <a:ext cx="8700851" cy="498463"/>
          </a:xfrm>
        </p:spPr>
        <p:txBody>
          <a:bodyPr/>
          <a:lstStyle/>
          <a:p>
            <a:r>
              <a:rPr lang="en-US" dirty="0"/>
              <a:t>Deformation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70F89-0CF7-4E8C-9603-B66727A7D27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E092C4-48F6-48C5-B2B3-815670E99CE7}" type="datetime1">
              <a:rPr lang="en-US" altLang="en-US" smtClean="0"/>
              <a:pPr/>
              <a:t>6/27/2019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C55E-CF7F-4831-A880-698F3395547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6A7DA-D370-466B-B3FE-D1A8214ECB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BC038B-CA57-479E-BFA9-9E819877A5DF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908EEC-81D2-4634-8578-6C32BB5E8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658" y="1209239"/>
            <a:ext cx="1905266" cy="32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26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69588CA-CBB1-43E2-BE44-1F904ED1055A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4937" r="4937"/>
          <a:stretch>
            <a:fillRect/>
          </a:stretch>
        </p:blipFill>
        <p:spPr>
          <a:xfrm>
            <a:off x="224073" y="1351852"/>
            <a:ext cx="8700851" cy="4369742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09C44-9D7E-4CDB-8A14-3EE6B7A10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9076" y="309114"/>
            <a:ext cx="8700851" cy="498463"/>
          </a:xfrm>
        </p:spPr>
        <p:txBody>
          <a:bodyPr/>
          <a:lstStyle/>
          <a:p>
            <a:r>
              <a:rPr lang="en-US" dirty="0"/>
              <a:t>Deformation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2A103-78AC-46E5-85B7-D4A4B8908E7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E092C4-48F6-48C5-B2B3-815670E99CE7}" type="datetime1">
              <a:rPr lang="en-US" altLang="en-US" smtClean="0"/>
              <a:pPr/>
              <a:t>6/27/2019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B1F19-B3FD-4F3A-824A-7DEC6100ED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2A73C-336B-4AC6-9431-D86849E093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BC038B-CA57-479E-BFA9-9E819877A5DF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11E6B9-DA08-4C5F-B337-D53C37784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661" y="1351852"/>
            <a:ext cx="1905266" cy="32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78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A0F750B-FE4C-4A22-A57A-E3A6EF3FAAE5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4937" r="4937"/>
          <a:stretch>
            <a:fillRect/>
          </a:stretch>
        </p:blipFill>
        <p:spPr>
          <a:xfrm>
            <a:off x="224073" y="1284740"/>
            <a:ext cx="8700851" cy="4369742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177E26-6BED-4F58-94E1-E49C182FE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1574" y="246530"/>
            <a:ext cx="8700851" cy="493061"/>
          </a:xfrm>
        </p:spPr>
        <p:txBody>
          <a:bodyPr/>
          <a:lstStyle/>
          <a:p>
            <a:r>
              <a:rPr lang="en-US" dirty="0"/>
              <a:t>Stress Plot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8DCAA-DE31-4A1F-81D1-29B18B6F5FD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E092C4-48F6-48C5-B2B3-815670E99CE7}" type="datetime1">
              <a:rPr lang="en-US" altLang="en-US" smtClean="0"/>
              <a:pPr/>
              <a:t>6/27/2019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526EF-80EF-4AFC-9703-29EB7670DA2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37FD0-FA4B-4859-868C-CDBEE7330EC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BC038B-CA57-479E-BFA9-9E819877A5DF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ABDADB-C7C5-4008-ADDC-529B2274D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289" y="1284740"/>
            <a:ext cx="2038635" cy="32103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D3BD02-47DF-41ED-93A6-0EF64E25E2F4}"/>
              </a:ext>
            </a:extLst>
          </p:cNvPr>
          <p:cNvSpPr txBox="1"/>
          <p:nvPr/>
        </p:nvSpPr>
        <p:spPr>
          <a:xfrm>
            <a:off x="2843868" y="708234"/>
            <a:ext cx="3120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63 MPa       130 MPa      </a:t>
            </a:r>
          </a:p>
        </p:txBody>
      </p:sp>
    </p:spTree>
    <p:extLst>
      <p:ext uri="{BB962C8B-B14F-4D97-AF65-F5344CB8AC3E}">
        <p14:creationId xmlns:p14="http://schemas.microsoft.com/office/powerpoint/2010/main" val="4202238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C5D0200-7275-499E-9DFE-667381065B28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4937" r="4937"/>
          <a:stretch>
            <a:fillRect/>
          </a:stretch>
        </p:blipFill>
        <p:spPr>
          <a:xfrm>
            <a:off x="219075" y="1049848"/>
            <a:ext cx="8700851" cy="4369742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C3D55-28A2-41B0-848A-5B879D2A1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9074" y="272341"/>
            <a:ext cx="8700851" cy="459505"/>
          </a:xfrm>
        </p:spPr>
        <p:txBody>
          <a:bodyPr/>
          <a:lstStyle/>
          <a:p>
            <a:r>
              <a:rPr lang="en-US" dirty="0"/>
              <a:t>Stress plot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83799-44AE-4970-AF04-9FAF973C48B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E092C4-48F6-48C5-B2B3-815670E99CE7}" type="datetime1">
              <a:rPr lang="en-US" altLang="en-US" smtClean="0"/>
              <a:pPr/>
              <a:t>6/27/2019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3C4E1-634C-4297-9571-3D1E97DD6B1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6D626-3C10-49C3-9A32-19CE73FF018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BC038B-CA57-479E-BFA9-9E819877A5DF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9637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D282F1F-8443-420E-A384-14D0A6AAA25C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4937" r="4937"/>
          <a:stretch>
            <a:fillRect/>
          </a:stretch>
        </p:blipFill>
        <p:spPr>
          <a:xfrm>
            <a:off x="228600" y="932401"/>
            <a:ext cx="8700851" cy="4369742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7089C-BFE7-4B28-8354-74A3445F45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" y="285214"/>
            <a:ext cx="8700851" cy="434338"/>
          </a:xfrm>
        </p:spPr>
        <p:txBody>
          <a:bodyPr/>
          <a:lstStyle/>
          <a:p>
            <a:r>
              <a:rPr lang="en-US" dirty="0"/>
              <a:t>Stress Plot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649B9-4A5A-4FE5-ADED-BA01DD8665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E092C4-48F6-48C5-B2B3-815670E99CE7}" type="datetime1">
              <a:rPr lang="en-US" altLang="en-US" smtClean="0"/>
              <a:pPr/>
              <a:t>6/27/2019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4B634-994C-4071-8A96-33FAD8CCACB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D3303-C5A5-42B3-A81E-7A984058D1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BC038B-CA57-479E-BFA9-9E819877A5DF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1F8DFA-F101-4087-9862-5F37AE2DF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816" y="932401"/>
            <a:ext cx="2038635" cy="321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40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4731A-D8DD-4AA1-B684-A133C036D70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E092C4-48F6-48C5-B2B3-815670E99CE7}" type="datetime1">
              <a:rPr lang="en-US" altLang="en-US" smtClean="0"/>
              <a:pPr/>
              <a:t>6/27/2019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08628-E178-4356-B5FC-6435C5455CD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CCC68-13BD-47F0-BA7C-E98E9ACA64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BC038B-CA57-479E-BFA9-9E819877A5DF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C5E190-6A50-4055-8914-495A6D4EACBC}"/>
              </a:ext>
            </a:extLst>
          </p:cNvPr>
          <p:cNvSpPr/>
          <p:nvPr/>
        </p:nvSpPr>
        <p:spPr>
          <a:xfrm>
            <a:off x="411061" y="1241572"/>
            <a:ext cx="8335423" cy="1860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16.7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ksi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Max. allowable stress of 304SS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for temp not exceeding 100 F. Table 1A Pg. 84 BPVC II_D_C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16.7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ksi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= 115 MPa</a:t>
            </a:r>
          </a:p>
        </p:txBody>
      </p:sp>
    </p:spTree>
    <p:extLst>
      <p:ext uri="{BB962C8B-B14F-4D97-AF65-F5344CB8AC3E}">
        <p14:creationId xmlns:p14="http://schemas.microsoft.com/office/powerpoint/2010/main" val="2015375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F457E-D082-4E84-9F8A-9A0F61530B0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E092C4-48F6-48C5-B2B3-815670E99CE7}" type="datetime1">
              <a:rPr lang="en-US" altLang="en-US" smtClean="0"/>
              <a:pPr/>
              <a:t>6/27/2019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8C3A0-3D96-436D-A5C3-D4590617C4B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13E0E-D932-44E1-BA68-4ACF2B882F4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BC038B-CA57-479E-BFA9-9E819877A5DF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1C1A515-3DFC-47A9-BD87-916518EEBC8B}"/>
              </a:ext>
            </a:extLst>
          </p:cNvPr>
          <p:cNvSpPr txBox="1">
            <a:spLocks/>
          </p:cNvSpPr>
          <p:nvPr/>
        </p:nvSpPr>
        <p:spPr>
          <a:xfrm>
            <a:off x="301710" y="1682221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7F7F7F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7F7F7F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rgbClr val="7F7F7F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rgbClr val="7F7F7F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Revision 1 :</a:t>
            </a:r>
          </a:p>
          <a:p>
            <a:r>
              <a:rPr lang="en-US" dirty="0"/>
              <a:t>Apply loads on sides of vacuum pockets, underneath blind flanges. Symmetry BC to 1/8</a:t>
            </a:r>
            <a:r>
              <a:rPr lang="en-US" baseline="30000" dirty="0"/>
              <a:t>th</a:t>
            </a:r>
            <a:r>
              <a:rPr lang="en-US" dirty="0"/>
              <a:t> model. </a:t>
            </a:r>
          </a:p>
        </p:txBody>
      </p:sp>
    </p:spTree>
    <p:extLst>
      <p:ext uri="{BB962C8B-B14F-4D97-AF65-F5344CB8AC3E}">
        <p14:creationId xmlns:p14="http://schemas.microsoft.com/office/powerpoint/2010/main" val="1691478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E9A02-FB3D-467F-BEF4-3E480361D1B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E092C4-48F6-48C5-B2B3-815670E99CE7}" type="datetime1">
              <a:rPr lang="en-US" altLang="en-US" smtClean="0"/>
              <a:pPr/>
              <a:t>6/27/2019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9E1D4-9A12-49C0-9AAE-B3810C308D1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38B12-9616-4497-8FEB-2D324DDB85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BC038B-CA57-479E-BFA9-9E819877A5DF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77BE262-E7D4-4BC0-B272-8D24E2C66A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772"/>
          <a:stretch/>
        </p:blipFill>
        <p:spPr>
          <a:xfrm>
            <a:off x="4817059" y="101669"/>
            <a:ext cx="4145954" cy="444456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7D9395-9B32-4F32-9670-F279C4DFC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1574" y="118922"/>
            <a:ext cx="3203113" cy="1091259"/>
          </a:xfrm>
        </p:spPr>
        <p:txBody>
          <a:bodyPr/>
          <a:lstStyle/>
          <a:p>
            <a:r>
              <a:rPr lang="en-US" dirty="0"/>
              <a:t>1/8</a:t>
            </a:r>
            <a:r>
              <a:rPr lang="en-US" baseline="30000" dirty="0"/>
              <a:t>th</a:t>
            </a:r>
            <a:r>
              <a:rPr lang="en-US" dirty="0"/>
              <a:t> Model Deflection:</a:t>
            </a:r>
          </a:p>
          <a:p>
            <a:r>
              <a:rPr lang="en-US" dirty="0"/>
              <a:t>Comparison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D26B361E-CA41-4C12-A1D9-2FE9FA160D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613"/>
          <a:stretch/>
        </p:blipFill>
        <p:spPr>
          <a:xfrm>
            <a:off x="287323" y="1898947"/>
            <a:ext cx="4284677" cy="39273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AB1742-339F-4CB0-99E3-A0406B11CC74}"/>
              </a:ext>
            </a:extLst>
          </p:cNvPr>
          <p:cNvSpPr txBox="1"/>
          <p:nvPr/>
        </p:nvSpPr>
        <p:spPr>
          <a:xfrm>
            <a:off x="6003985" y="664551"/>
            <a:ext cx="755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2509498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BC855-33B1-4680-8042-9E0E1986C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18941-D40D-42C8-938C-00F61435C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Revisions: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Apply loads on sides of vacuum pockets, underneath blind flanges. Change outer shell to Al material. Symmetry BC to 1/8</a:t>
            </a:r>
            <a:r>
              <a:rPr lang="en-US" baseline="30000" dirty="0"/>
              <a:t>th</a:t>
            </a:r>
            <a:r>
              <a:rPr lang="en-US" dirty="0"/>
              <a:t> model.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0E3C2-8939-4C8D-A3B6-618252D41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6/27/2019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B9F77-B0C4-486E-A7DB-462CBD989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4A8D6-477E-412C-BBE4-4263C63CC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449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B75C77-F5D2-4255-B67D-64DEA5FF0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1574" y="198477"/>
            <a:ext cx="4152017" cy="974715"/>
          </a:xfrm>
        </p:spPr>
        <p:txBody>
          <a:bodyPr/>
          <a:lstStyle/>
          <a:p>
            <a:r>
              <a:rPr lang="en-US" dirty="0"/>
              <a:t>1/8</a:t>
            </a:r>
            <a:r>
              <a:rPr lang="en-US" baseline="30000" dirty="0"/>
              <a:t>th</a:t>
            </a:r>
            <a:r>
              <a:rPr lang="en-US" dirty="0"/>
              <a:t> Model Stress:</a:t>
            </a:r>
          </a:p>
          <a:p>
            <a:r>
              <a:rPr lang="en-US" dirty="0"/>
              <a:t>Comparison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4A491-529A-4F80-80E8-C622D8878E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E092C4-48F6-48C5-B2B3-815670E99CE7}" type="datetime1">
              <a:rPr lang="en-US" altLang="en-US" smtClean="0"/>
              <a:pPr/>
              <a:t>6/27/2019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12C2A-B2B7-42F5-840D-7144D4BD5EE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092B8-3F97-4704-AF05-A415B079DC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BC038B-CA57-479E-BFA9-9E819877A5DF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6228E8-E90C-4864-90EE-622C7A976A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772"/>
          <a:stretch/>
        </p:blipFill>
        <p:spPr>
          <a:xfrm>
            <a:off x="4846362" y="198476"/>
            <a:ext cx="4079689" cy="43735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993543-0583-4328-90C1-0F35B5B8D4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264"/>
          <a:stretch/>
        </p:blipFill>
        <p:spPr>
          <a:xfrm>
            <a:off x="221574" y="1836587"/>
            <a:ext cx="4273565" cy="4139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03FFF7-47BC-4D50-B671-5633F5608DAB}"/>
              </a:ext>
            </a:extLst>
          </p:cNvPr>
          <p:cNvSpPr txBox="1"/>
          <p:nvPr/>
        </p:nvSpPr>
        <p:spPr>
          <a:xfrm>
            <a:off x="6072281" y="685834"/>
            <a:ext cx="755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1594623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B7019-8277-410B-91CB-611CC56D0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9076" y="101600"/>
            <a:ext cx="2705279" cy="1091259"/>
          </a:xfrm>
        </p:spPr>
        <p:txBody>
          <a:bodyPr/>
          <a:lstStyle/>
          <a:p>
            <a:r>
              <a:rPr lang="en-US" dirty="0"/>
              <a:t>Top Flange Deflection:</a:t>
            </a:r>
          </a:p>
          <a:p>
            <a:r>
              <a:rPr lang="en-US" dirty="0"/>
              <a:t>Comparison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D8CA5-F398-46EC-899E-3F2B6F915B8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E092C4-48F6-48C5-B2B3-815670E99CE7}" type="datetime1">
              <a:rPr lang="en-US" altLang="en-US" smtClean="0"/>
              <a:pPr/>
              <a:t>6/27/2019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6926E-1C1D-4195-88EC-A05698E3207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86975-451D-499B-9031-E7C777F317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BC038B-CA57-479E-BFA9-9E819877A5DF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C1B538-5326-4244-ACE5-BBED990910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075"/>
          <a:stretch/>
        </p:blipFill>
        <p:spPr>
          <a:xfrm>
            <a:off x="3656984" y="-3783"/>
            <a:ext cx="5487016" cy="3885669"/>
          </a:xfrm>
          <a:prstGeom prst="rect">
            <a:avLst/>
          </a:prstGeom>
        </p:spPr>
      </p:pic>
      <p:pic>
        <p:nvPicPr>
          <p:cNvPr id="9" name="Picture Placeholder 7">
            <a:extLst>
              <a:ext uri="{FF2B5EF4-FFF2-40B4-BE49-F238E27FC236}">
                <a16:creationId xmlns:a16="http://schemas.microsoft.com/office/drawing/2014/main" id="{7EA6FA16-A726-4CFA-BC99-D17D7C44DAA6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3"/>
          <a:srcRect l="336" r="38366"/>
          <a:stretch/>
        </p:blipFill>
        <p:spPr>
          <a:xfrm>
            <a:off x="0" y="2667624"/>
            <a:ext cx="5089585" cy="3758233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88A8D9E-003B-412D-8016-9E0FEF93DDB7}"/>
              </a:ext>
            </a:extLst>
          </p:cNvPr>
          <p:cNvSpPr txBox="1"/>
          <p:nvPr/>
        </p:nvSpPr>
        <p:spPr>
          <a:xfrm>
            <a:off x="4569501" y="25790"/>
            <a:ext cx="824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New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5539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788447-3683-45EC-9CF1-8EABF047E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678" y="69"/>
            <a:ext cx="3191988" cy="1091259"/>
          </a:xfrm>
        </p:spPr>
        <p:txBody>
          <a:bodyPr/>
          <a:lstStyle/>
          <a:p>
            <a:r>
              <a:rPr lang="en-US" dirty="0"/>
              <a:t>Top Flange Stress:</a:t>
            </a:r>
          </a:p>
          <a:p>
            <a:r>
              <a:rPr lang="en-US" dirty="0"/>
              <a:t>Comparison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34CFF-7D23-4814-A3C1-917FAFA726F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E092C4-48F6-48C5-B2B3-815670E99CE7}" type="datetime1">
              <a:rPr lang="en-US" altLang="en-US" smtClean="0"/>
              <a:pPr/>
              <a:t>6/27/2019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7EBD6-77BD-4FCE-A57E-4D0538981B8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07C89-B687-43FC-AB94-35BBFAAF39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BC038B-CA57-479E-BFA9-9E819877A5DF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8AD383-EEB1-4BF0-87AC-B56D26B66E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943"/>
          <a:stretch/>
        </p:blipFill>
        <p:spPr>
          <a:xfrm>
            <a:off x="3785308" y="1"/>
            <a:ext cx="5358691" cy="3786995"/>
          </a:xfrm>
          <a:prstGeom prst="rect">
            <a:avLst/>
          </a:prstGeom>
        </p:spPr>
      </p:pic>
      <p:pic>
        <p:nvPicPr>
          <p:cNvPr id="15" name="Picture Placeholder 7">
            <a:extLst>
              <a:ext uri="{FF2B5EF4-FFF2-40B4-BE49-F238E27FC236}">
                <a16:creationId xmlns:a16="http://schemas.microsoft.com/office/drawing/2014/main" id="{BD2E2234-82C0-4ED8-B22C-B016D9CCF4D7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3"/>
          <a:srcRect l="-65" r="44403"/>
          <a:stretch/>
        </p:blipFill>
        <p:spPr>
          <a:xfrm>
            <a:off x="1" y="2304791"/>
            <a:ext cx="4942936" cy="4019466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F9B1B28-3E82-486E-A3BB-F47BE7E39761}"/>
              </a:ext>
            </a:extLst>
          </p:cNvPr>
          <p:cNvSpPr txBox="1"/>
          <p:nvPr/>
        </p:nvSpPr>
        <p:spPr>
          <a:xfrm>
            <a:off x="4572000" y="369841"/>
            <a:ext cx="755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4135289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0B24A-29E9-40A8-A2E9-49BB3C5C7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1/8 Model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EDB1BF9-0CBA-4C47-BA66-98C5570353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157" r="35371"/>
          <a:stretch/>
        </p:blipFill>
        <p:spPr>
          <a:xfrm>
            <a:off x="3021144" y="1129358"/>
            <a:ext cx="2818702" cy="392595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0A01D-B4B8-469B-AD57-6327D20DD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6/27/2019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562F0-91D0-4ED3-8B00-534D899E9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F0C9A-9D29-4DEA-8314-88A05AF70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718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Boundary Conditions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512EB0C3-861A-49E3-95D4-73F06B6FD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3493"/>
          <a:stretch/>
        </p:blipFill>
        <p:spPr bwMode="auto">
          <a:xfrm>
            <a:off x="0" y="1477195"/>
            <a:ext cx="4998523" cy="34023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6/27/2019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Presenter | Presentation Title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054F76-9323-412B-8C68-A03FAE5DDB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791"/>
          <a:stretch/>
        </p:blipFill>
        <p:spPr>
          <a:xfrm>
            <a:off x="3783435" y="1477195"/>
            <a:ext cx="5195179" cy="38422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86ECC2C6-EBFA-49AE-9E77-B58E2B7EAC67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 rotWithShape="1">
          <a:blip r:embed="rId2"/>
          <a:srcRect r="58518"/>
          <a:stretch/>
        </p:blipFill>
        <p:spPr bwMode="auto">
          <a:xfrm>
            <a:off x="0" y="1234115"/>
            <a:ext cx="3598877" cy="3927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Date Placeholder 6"/>
          <p:cNvSpPr>
            <a:spLocks noGrp="1"/>
          </p:cNvSpPr>
          <p:nvPr>
            <p:ph type="dt" sz="quarter" idx="1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FC989388-6A8B-4527-A0DF-C8A7637E0C2C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6/27/2019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5603" name="Footer Placeholder 7"/>
          <p:cNvSpPr>
            <a:spLocks noGrp="1"/>
          </p:cNvSpPr>
          <p:nvPr>
            <p:ph type="ftr" sz="quarter" idx="1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Presenter | Presentation Title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16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EE3222A-B585-474B-B973-7A492478E925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016AD5-1CEF-4DFF-B075-FA22089170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0642"/>
          <a:stretch/>
        </p:blipFill>
        <p:spPr>
          <a:xfrm>
            <a:off x="2772561" y="1234115"/>
            <a:ext cx="3598877" cy="41393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61AA4D-8634-4983-998A-4E781396EA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3258"/>
          <a:stretch/>
        </p:blipFill>
        <p:spPr>
          <a:xfrm>
            <a:off x="5784354" y="1234114"/>
            <a:ext cx="3359646" cy="41393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ED79C8-A85F-4814-B0FD-0EA5688C4C5E}"/>
              </a:ext>
            </a:extLst>
          </p:cNvPr>
          <p:cNvSpPr txBox="1"/>
          <p:nvPr/>
        </p:nvSpPr>
        <p:spPr>
          <a:xfrm>
            <a:off x="452437" y="5419289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 PSI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75DE30-E3D6-4C06-8871-D6B420DCB4FE}"/>
              </a:ext>
            </a:extLst>
          </p:cNvPr>
          <p:cNvSpPr txBox="1"/>
          <p:nvPr/>
        </p:nvSpPr>
        <p:spPr>
          <a:xfrm>
            <a:off x="3129093" y="5419288"/>
            <a:ext cx="1241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 PSI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AA5843-9A2A-4DB5-BE89-77C69C2E220F}"/>
              </a:ext>
            </a:extLst>
          </p:cNvPr>
          <p:cNvSpPr txBox="1"/>
          <p:nvPr/>
        </p:nvSpPr>
        <p:spPr>
          <a:xfrm>
            <a:off x="6222606" y="5427678"/>
            <a:ext cx="1241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 PSI</a:t>
            </a:r>
          </a:p>
        </p:txBody>
      </p:sp>
      <p:sp>
        <p:nvSpPr>
          <p:cNvPr id="15" name="Title 28">
            <a:extLst>
              <a:ext uri="{FF2B5EF4-FFF2-40B4-BE49-F238E27FC236}">
                <a16:creationId xmlns:a16="http://schemas.microsoft.com/office/drawing/2014/main" id="{14658AF4-3AC5-47CC-8364-852ED8C69A3F}"/>
              </a:ext>
            </a:extLst>
          </p:cNvPr>
          <p:cNvSpPr txBox="1">
            <a:spLocks/>
          </p:cNvSpPr>
          <p:nvPr/>
        </p:nvSpPr>
        <p:spPr bwMode="auto">
          <a:xfrm>
            <a:off x="228600" y="103188"/>
            <a:ext cx="8686800" cy="64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Helvetica" panose="020B0604020202020204" pitchFamily="34" charset="0"/>
                <a:ea typeface="Geneva" pitchFamily="121" charset="-128"/>
              </a:rPr>
              <a:t>Load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D4AB473-EAD3-4D88-B848-A909F80AFB24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 rotWithShape="1">
          <a:blip r:embed="rId2"/>
          <a:srcRect r="50613"/>
          <a:stretch/>
        </p:blipFill>
        <p:spPr>
          <a:xfrm>
            <a:off x="228600" y="1232738"/>
            <a:ext cx="4284677" cy="3927387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24D019-CFA6-4201-97E3-D5B545FBF11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AD63FCB-C847-421A-A82C-644CA8D55BDB}" type="datetime1">
              <a:rPr lang="en-US" altLang="en-US" smtClean="0"/>
              <a:pPr/>
              <a:t>6/27/2019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062D53-E5FE-456A-98A4-155C1D0C7B8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98DBE7-8415-47B6-ADA6-4D7083E329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1519E6-F709-4990-B973-B339820CA70B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B7C8E8-5E12-494F-B612-C01C1A4024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264"/>
          <a:stretch/>
        </p:blipFill>
        <p:spPr>
          <a:xfrm>
            <a:off x="4513277" y="1232738"/>
            <a:ext cx="4273565" cy="41393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BB07D2-902A-40FD-96DA-63691EADB734}"/>
              </a:ext>
            </a:extLst>
          </p:cNvPr>
          <p:cNvSpPr txBox="1"/>
          <p:nvPr/>
        </p:nvSpPr>
        <p:spPr>
          <a:xfrm>
            <a:off x="5008228" y="5662569"/>
            <a:ext cx="3598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58 MPa  175 MPa  460 MPa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FD8B8E-4353-4802-885F-FA15C5445869}"/>
              </a:ext>
            </a:extLst>
          </p:cNvPr>
          <p:cNvSpPr txBox="1"/>
          <p:nvPr/>
        </p:nvSpPr>
        <p:spPr>
          <a:xfrm>
            <a:off x="583909" y="5662569"/>
            <a:ext cx="3562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mm 8 mm 25 mm 28 mm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2AEF19-C14E-4BCC-B29A-7F4764C463E5}"/>
              </a:ext>
            </a:extLst>
          </p:cNvPr>
          <p:cNvSpPr txBox="1"/>
          <p:nvPr/>
        </p:nvSpPr>
        <p:spPr>
          <a:xfrm>
            <a:off x="1459684" y="805343"/>
            <a:ext cx="221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Deflection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A6C89A-400C-457E-9347-7CA2C7496F2B}"/>
              </a:ext>
            </a:extLst>
          </p:cNvPr>
          <p:cNvSpPr txBox="1"/>
          <p:nvPr/>
        </p:nvSpPr>
        <p:spPr>
          <a:xfrm>
            <a:off x="5651067" y="796240"/>
            <a:ext cx="230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Equivalent Stress</a:t>
            </a:r>
          </a:p>
        </p:txBody>
      </p:sp>
    </p:spTree>
    <p:extLst>
      <p:ext uri="{BB962C8B-B14F-4D97-AF65-F5344CB8AC3E}">
        <p14:creationId xmlns:p14="http://schemas.microsoft.com/office/powerpoint/2010/main" val="3823047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EA345-CB65-491B-B461-3E115A4E7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6073" y="160325"/>
            <a:ext cx="8700851" cy="628240"/>
          </a:xfrm>
        </p:spPr>
        <p:txBody>
          <a:bodyPr anchor="ctr"/>
          <a:lstStyle/>
          <a:p>
            <a:pPr algn="ctr"/>
            <a:r>
              <a:rPr lang="en-US" sz="2400" dirty="0"/>
              <a:t>Full Model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28298-3813-4A38-B9AF-30FA20CA995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E092C4-48F6-48C5-B2B3-815670E99CE7}" type="datetime1">
              <a:rPr lang="en-US" altLang="en-US" smtClean="0"/>
              <a:pPr/>
              <a:t>6/27/2019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4153D-095F-4C8C-9F29-FE9DFA2968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FE155-7AE6-4904-92E0-2523024262E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BC038B-CA57-479E-BFA9-9E819877A5DF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83F4BC-EB67-46FE-BD36-DC7AC75DDC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64" r="21651"/>
          <a:stretch/>
        </p:blipFill>
        <p:spPr>
          <a:xfrm>
            <a:off x="2399251" y="1157971"/>
            <a:ext cx="4689446" cy="413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39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9DD20587-DCBB-496D-9547-C55BB944F7A1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4937" r="4937"/>
          <a:stretch>
            <a:fillRect/>
          </a:stretch>
        </p:blipFill>
        <p:spPr>
          <a:xfrm>
            <a:off x="228600" y="949179"/>
            <a:ext cx="8700851" cy="4369742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077FD-1277-4725-9E6C-666B381DFC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" y="318770"/>
            <a:ext cx="8700851" cy="467894"/>
          </a:xfrm>
        </p:spPr>
        <p:txBody>
          <a:bodyPr/>
          <a:lstStyle/>
          <a:p>
            <a:r>
              <a:rPr lang="en-US" dirty="0"/>
              <a:t>Boundary Condition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D968F-74DE-4C08-927C-30B09B07714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E092C4-48F6-48C5-B2B3-815670E99CE7}" type="datetime1">
              <a:rPr lang="en-US" altLang="en-US" smtClean="0"/>
              <a:pPr/>
              <a:t>6/27/2019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0842E-1EBA-4855-B38B-99DBCCB53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4B21E-82D8-44FA-8059-E201C58C70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BC038B-CA57-479E-BFA9-9E819877A5DF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203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B57B2ED-ECE7-49AA-82BB-DB47FA2BF774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/>
          <a:srcRect l="96" r="39425"/>
          <a:stretch/>
        </p:blipFill>
        <p:spPr>
          <a:xfrm>
            <a:off x="0" y="0"/>
            <a:ext cx="5159229" cy="386119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6F76F-A2E0-49F9-A7A8-29CFFCC00BA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E092C4-48F6-48C5-B2B3-815670E99CE7}" type="datetime1">
              <a:rPr lang="en-US" altLang="en-US" smtClean="0"/>
              <a:pPr/>
              <a:t>6/27/2019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AF2E8-3D09-4147-9FFD-770DA0B5AD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D0BE9-9EB1-41E8-B74B-69D60A301C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BC038B-CA57-479E-BFA9-9E819877A5DF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8B3DED-A56B-46BE-A32F-D7C5FCFA7D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879"/>
          <a:stretch/>
        </p:blipFill>
        <p:spPr>
          <a:xfrm>
            <a:off x="4068661" y="2937246"/>
            <a:ext cx="5075339" cy="36985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92987B-CBC4-4586-9FB8-3B2B0235135A}"/>
              </a:ext>
            </a:extLst>
          </p:cNvPr>
          <p:cNvSpPr txBox="1"/>
          <p:nvPr/>
        </p:nvSpPr>
        <p:spPr>
          <a:xfrm>
            <a:off x="5394121" y="721453"/>
            <a:ext cx="1769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Deformation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1FD195-ED82-4997-ADCB-9B9E8BA18262}"/>
              </a:ext>
            </a:extLst>
          </p:cNvPr>
          <p:cNvSpPr txBox="1"/>
          <p:nvPr/>
        </p:nvSpPr>
        <p:spPr>
          <a:xfrm>
            <a:off x="956345" y="4786498"/>
            <a:ext cx="994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Stress </a:t>
            </a:r>
          </a:p>
        </p:txBody>
      </p:sp>
    </p:spTree>
    <p:extLst>
      <p:ext uri="{BB962C8B-B14F-4D97-AF65-F5344CB8AC3E}">
        <p14:creationId xmlns:p14="http://schemas.microsoft.com/office/powerpoint/2010/main" val="545892228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1513</TotalTime>
  <Words>292</Words>
  <Application>Microsoft Office PowerPoint</Application>
  <PresentationFormat>On-screen Show (4:3)</PresentationFormat>
  <Paragraphs>107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MS PGothic</vt:lpstr>
      <vt:lpstr>MS PGothic</vt:lpstr>
      <vt:lpstr>Arial</vt:lpstr>
      <vt:lpstr>Calibri</vt:lpstr>
      <vt:lpstr>Geneva</vt:lpstr>
      <vt:lpstr>Helvetica</vt:lpstr>
      <vt:lpstr>Times New Roman</vt:lpstr>
      <vt:lpstr>FNAL_TemplateMac_060514</vt:lpstr>
      <vt:lpstr>Fermilab: Footer Only</vt:lpstr>
      <vt:lpstr>2x2 Prototype Pressure Test FEA</vt:lpstr>
      <vt:lpstr>PowerPoint Presentation</vt:lpstr>
      <vt:lpstr>1/8 Model </vt:lpstr>
      <vt:lpstr>Boundary Conditions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Sai Manohari Kancharla</dc:creator>
  <cp:lastModifiedBy>Sai Manohari Kancharla</cp:lastModifiedBy>
  <cp:revision>24</cp:revision>
  <cp:lastPrinted>2014-01-20T19:40:21Z</cp:lastPrinted>
  <dcterms:created xsi:type="dcterms:W3CDTF">2019-06-20T13:38:36Z</dcterms:created>
  <dcterms:modified xsi:type="dcterms:W3CDTF">2019-06-27T17:07:06Z</dcterms:modified>
</cp:coreProperties>
</file>