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3" r:id="rId5"/>
    <p:sldId id="431" r:id="rId6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2F74B74-FDE4-4FF4-BBDE-D2AA16774B34}">
          <p14:sldIdLst>
            <p14:sldId id="263"/>
          </p14:sldIdLst>
        </p14:section>
        <p14:section name="Summary" id="{D4D16D94-BCC6-4406-B33C-D39983AD6A78}">
          <p14:sldIdLst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AD5"/>
    <a:srgbClr val="9BBB59"/>
    <a:srgbClr val="FFE699"/>
    <a:srgbClr val="FFFF00"/>
    <a:srgbClr val="8064A2"/>
    <a:srgbClr val="C0504D"/>
    <a:srgbClr val="4F81BD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5" autoAdjust="0"/>
    <p:restoredTop sz="96407" autoAdjust="0"/>
  </p:normalViewPr>
  <p:slideViewPr>
    <p:cSldViewPr snapToObjects="1" showGuides="1">
      <p:cViewPr varScale="1">
        <p:scale>
          <a:sx n="113" d="100"/>
          <a:sy n="113" d="100"/>
        </p:scale>
        <p:origin x="1062" y="102"/>
      </p:cViewPr>
      <p:guideLst>
        <p:guide orient="horz" pos="4080"/>
        <p:guide pos="2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29/10/2019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29/10/2019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Review of MQXFA03 Coils and Shims – 2019 03 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Review of MQXFA03 Coils and Shims – 2019 03 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Review of MQXFA03 Coils and Shims – 2019 03 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Review of MQXFA03 Coils and Shims – 2019 03 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Review of MQXFA03 Coils and Shims – 2019 03 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Review of MQXFA03 Coils and Shims – 2019 03 14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Review of MQXFA03 Coils and Shims – 2019 03 14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5" y="2634656"/>
            <a:ext cx="7200000" cy="1658439"/>
          </a:xfrm>
        </p:spPr>
        <p:txBody>
          <a:bodyPr/>
          <a:lstStyle/>
          <a:p>
            <a:r>
              <a:rPr lang="en-US" sz="3600" dirty="0"/>
              <a:t>MQXFA03 SSL</a:t>
            </a:r>
            <a:br>
              <a:rPr lang="en-US" sz="3600" dirty="0"/>
            </a:br>
            <a:r>
              <a:rPr lang="en-US" sz="3600" b="0" dirty="0"/>
              <a:t>updated after 109-204 swap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650879"/>
            <a:ext cx="6480000" cy="149810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Lance Cooley – FSU (302.2.02 L3)</a:t>
            </a:r>
          </a:p>
          <a:p>
            <a:r>
              <a:rPr lang="en-GB" dirty="0"/>
              <a:t>Vito Lombardo – FNAL (302.2.02 CAM)</a:t>
            </a:r>
          </a:p>
          <a:p>
            <a:r>
              <a:rPr lang="en-GB" dirty="0"/>
              <a:t>Ian Pong – </a:t>
            </a:r>
            <a:r>
              <a:rPr lang="en-GB" dirty="0">
                <a:sym typeface="Wingdings" panose="05000000000000000000" pitchFamily="2" charset="2"/>
              </a:rPr>
              <a:t>LBNL (302.2.03 L3 and CAM)</a:t>
            </a:r>
          </a:p>
          <a:p>
            <a:r>
              <a:rPr lang="en-GB" dirty="0">
                <a:sym typeface="Wingdings" panose="05000000000000000000" pitchFamily="2" charset="2"/>
              </a:rPr>
              <a:t>Charlie Sanabria – LBNL (302.2.03 L3 and CAM Deputy)</a:t>
            </a:r>
          </a:p>
          <a:p>
            <a:r>
              <a:rPr lang="en-GB" dirty="0">
                <a:sym typeface="Wingdings" panose="05000000000000000000" pitchFamily="2" charset="2"/>
              </a:rPr>
              <a:t>Jonathan Lee – LBNL Intern Student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17537" y="6388100"/>
            <a:ext cx="4650367" cy="36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FDCA1C4-9514-7B4F-976F-D92F7E296653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629484"/>
              </p:ext>
            </p:extLst>
          </p:nvPr>
        </p:nvGraphicFramePr>
        <p:xfrm>
          <a:off x="182928" y="1045642"/>
          <a:ext cx="8800642" cy="2121926"/>
        </p:xfrm>
        <a:graphic>
          <a:graphicData uri="http://schemas.openxmlformats.org/drawingml/2006/table">
            <a:tbl>
              <a:tblPr firstRow="1"/>
              <a:tblGrid>
                <a:gridCol w="1284602">
                  <a:extLst>
                    <a:ext uri="{9D8B030D-6E8A-4147-A177-3AD203B41FA5}">
                      <a16:colId xmlns:a16="http://schemas.microsoft.com/office/drawing/2014/main" val="282391787"/>
                    </a:ext>
                  </a:extLst>
                </a:gridCol>
                <a:gridCol w="1238930">
                  <a:extLst>
                    <a:ext uri="{9D8B030D-6E8A-4147-A177-3AD203B41FA5}">
                      <a16:colId xmlns:a16="http://schemas.microsoft.com/office/drawing/2014/main" val="367007386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506082449"/>
                    </a:ext>
                  </a:extLst>
                </a:gridCol>
                <a:gridCol w="1238930">
                  <a:extLst>
                    <a:ext uri="{9D8B030D-6E8A-4147-A177-3AD203B41FA5}">
                      <a16:colId xmlns:a16="http://schemas.microsoft.com/office/drawing/2014/main" val="3703907328"/>
                    </a:ext>
                  </a:extLst>
                </a:gridCol>
                <a:gridCol w="1238930">
                  <a:extLst>
                    <a:ext uri="{9D8B030D-6E8A-4147-A177-3AD203B41FA5}">
                      <a16:colId xmlns:a16="http://schemas.microsoft.com/office/drawing/2014/main" val="3061905489"/>
                    </a:ext>
                  </a:extLst>
                </a:gridCol>
                <a:gridCol w="1238930">
                  <a:extLst>
                    <a:ext uri="{9D8B030D-6E8A-4147-A177-3AD203B41FA5}">
                      <a16:colId xmlns:a16="http://schemas.microsoft.com/office/drawing/2014/main" val="320293217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001771235"/>
                    </a:ext>
                  </a:extLst>
                </a:gridCol>
              </a:tblGrid>
              <a:tr h="6387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/>
                        <a:t>Coil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SSL field</a:t>
                      </a:r>
                    </a:p>
                    <a:p>
                      <a:pPr algn="ctr"/>
                      <a:r>
                        <a:rPr lang="en-US" dirty="0"/>
                        <a:t>(T)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SSL current</a:t>
                      </a:r>
                    </a:p>
                    <a:p>
                      <a:pPr algn="ctr"/>
                      <a:r>
                        <a:rPr lang="en-US" dirty="0"/>
                        <a:t>(kA)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i="1" dirty="0"/>
                        <a:t>I</a:t>
                      </a:r>
                      <a:r>
                        <a:rPr lang="en-US" baseline="-25000" dirty="0"/>
                        <a:t>OP</a:t>
                      </a:r>
                      <a:r>
                        <a:rPr lang="en-US" dirty="0"/>
                        <a:t>/</a:t>
                      </a:r>
                      <a:r>
                        <a:rPr lang="en-US" i="1" dirty="0"/>
                        <a:t>I</a:t>
                      </a:r>
                      <a:r>
                        <a:rPr lang="en-US" baseline="-25000" dirty="0"/>
                        <a:t>SSL</a:t>
                      </a:r>
                    </a:p>
                    <a:p>
                      <a:pPr algn="ctr"/>
                      <a:r>
                        <a:rPr lang="en-US" baseline="0" dirty="0"/>
                        <a:t>(%)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T margin</a:t>
                      </a:r>
                    </a:p>
                    <a:p>
                      <a:pPr algn="ctr"/>
                      <a:r>
                        <a:rPr lang="en-US" dirty="0"/>
                        <a:t>(K)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Cable </a:t>
                      </a:r>
                      <a:r>
                        <a:rPr lang="en-US" i="1" dirty="0"/>
                        <a:t>I</a:t>
                      </a:r>
                      <a:r>
                        <a:rPr lang="en-US" baseline="-25000" dirty="0"/>
                        <a:t>C</a:t>
                      </a:r>
                    </a:p>
                    <a:p>
                      <a:pPr algn="ctr"/>
                      <a:r>
                        <a:rPr lang="en-US" baseline="0" dirty="0"/>
                        <a:t>(kA)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i="1" dirty="0"/>
                        <a:t>I</a:t>
                      </a:r>
                      <a:r>
                        <a:rPr lang="en-US" baseline="-25000" dirty="0"/>
                        <a:t>OP</a:t>
                      </a:r>
                      <a:r>
                        <a:rPr lang="en-US" dirty="0"/>
                        <a:t>/</a:t>
                      </a:r>
                      <a:r>
                        <a:rPr lang="en-US" i="1" dirty="0"/>
                        <a:t>I</a:t>
                      </a:r>
                      <a:r>
                        <a:rPr lang="en-US" baseline="-25000" dirty="0"/>
                        <a:t>C</a:t>
                      </a:r>
                    </a:p>
                    <a:p>
                      <a:pPr algn="ctr"/>
                      <a:r>
                        <a:rPr lang="en-US" baseline="0" dirty="0"/>
                        <a:t>(%)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44961"/>
                  </a:ext>
                </a:extLst>
              </a:tr>
              <a:tr h="3716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QXFA204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15.0   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22.1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74.5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42.5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38.7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19660"/>
                  </a:ext>
                </a:extLst>
              </a:tr>
              <a:tr h="37005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QXFA110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15.19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22.34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73.7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5.3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43.19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38.1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5317"/>
                  </a:ext>
                </a:extLst>
              </a:tr>
              <a:tr h="37005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b="0" dirty="0">
                          <a:solidFill>
                            <a:schemeClr val="tx2"/>
                          </a:solidFill>
                        </a:rPr>
                        <a:t>QXFA202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15.49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22.82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72.2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45.78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36.0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049089"/>
                  </a:ext>
                </a:extLst>
              </a:tr>
              <a:tr h="37005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QXFA111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15.08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22.18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74.3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5.3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42.29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38.9</a:t>
                      </a:r>
                    </a:p>
                  </a:txBody>
                  <a:tcPr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97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6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141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8946e33d-fd2f-4ae4-8ee9-d90c129cdf9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39449</TotalTime>
  <Words>103</Words>
  <Application>Microsoft Office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MQXFA03 SSL updated after 109-204 swap </vt:lpstr>
      <vt:lpstr>Summary of Data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 x2297 12326N</cp:lastModifiedBy>
  <cp:revision>982</cp:revision>
  <cp:lastPrinted>2019-03-08T19:01:54Z</cp:lastPrinted>
  <dcterms:created xsi:type="dcterms:W3CDTF">2016-03-23T12:58:39Z</dcterms:created>
  <dcterms:modified xsi:type="dcterms:W3CDTF">2019-10-29T19:33:58Z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