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3"/>
  </p:notesMasterIdLst>
  <p:sldIdLst>
    <p:sldId id="283" r:id="rId2"/>
    <p:sldId id="262" r:id="rId3"/>
    <p:sldId id="257" r:id="rId4"/>
    <p:sldId id="263" r:id="rId5"/>
    <p:sldId id="265" r:id="rId6"/>
    <p:sldId id="266" r:id="rId7"/>
    <p:sldId id="267" r:id="rId8"/>
    <p:sldId id="273" r:id="rId9"/>
    <p:sldId id="276" r:id="rId10"/>
    <p:sldId id="275" r:id="rId11"/>
    <p:sldId id="28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145" cy="464205"/>
          </a:xfrm>
          <a:prstGeom prst="rect">
            <a:avLst/>
          </a:prstGeom>
        </p:spPr>
        <p:txBody>
          <a:bodyPr vert="horz" lIns="88115" tIns="44058" rIns="88115" bIns="44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15" tIns="44058" rIns="88115" bIns="4405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5" tIns="44058" rIns="88115" bIns="44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16100"/>
            <a:ext cx="5607711" cy="4182457"/>
          </a:xfrm>
          <a:prstGeom prst="rect">
            <a:avLst/>
          </a:prstGeom>
        </p:spPr>
        <p:txBody>
          <a:bodyPr vert="horz" lIns="88115" tIns="44058" rIns="88115" bIns="440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1"/>
            <a:ext cx="3038145" cy="464205"/>
          </a:xfrm>
          <a:prstGeom prst="rect">
            <a:avLst/>
          </a:prstGeom>
        </p:spPr>
        <p:txBody>
          <a:bodyPr vert="horz" lIns="88115" tIns="44058" rIns="88115" bIns="44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15" tIns="44058" rIns="88115" bIns="4405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8852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58852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March 14,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2" descr="C:\Users\jesses\Documents\BNL Logo XSmall.jpg">
            <a:extLst>
              <a:ext uri="{FF2B5EF4-FFF2-40B4-BE49-F238E27FC236}">
                <a16:creationId xmlns:a16="http://schemas.microsoft.com/office/drawing/2014/main" id="{70D97DE3-B20D-4687-8F3D-B4A2BE2ED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7206"/>
            <a:ext cx="1407311" cy="5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MQXFA03 Coil Review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Coil QXFA204</a:t>
            </a: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Henry M. Hocker, Jr.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June 27, 2019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 Coils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9507A-7143-4969-A37B-A104089A6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sz="2000" dirty="0"/>
              <a:t>Coil size comparison: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BD2AC-E32A-4ADE-BE93-5BE10C7D3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028450"/>
            <a:ext cx="4292463" cy="300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DC08E9-8A66-4696-ACF1-EA5BB6C13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31" y="2028450"/>
            <a:ext cx="4387769" cy="306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9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98" y="1066800"/>
            <a:ext cx="7920000" cy="4906963"/>
          </a:xfrm>
        </p:spPr>
        <p:txBody>
          <a:bodyPr>
            <a:normAutofit/>
          </a:bodyPr>
          <a:lstStyle/>
          <a:p>
            <a:r>
              <a:rPr lang="en-US" sz="1800" dirty="0"/>
              <a:t>DRs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Small number of issues with supplied parts – Addressed via replacement.</a:t>
            </a:r>
          </a:p>
          <a:p>
            <a:pPr lvl="1"/>
            <a:r>
              <a:rPr lang="en-US" sz="1800" dirty="0"/>
              <a:t>Conductor abrasions noted in a number of places during cable inspection</a:t>
            </a:r>
          </a:p>
          <a:p>
            <a:pPr lvl="1"/>
            <a:r>
              <a:rPr lang="en-US" sz="1800" dirty="0"/>
              <a:t>Overall coil length out of range (low side)</a:t>
            </a:r>
          </a:p>
          <a:p>
            <a:pPr lvl="1"/>
            <a:endParaRPr lang="en-US" sz="1800" dirty="0"/>
          </a:p>
          <a:p>
            <a:r>
              <a:rPr lang="en-US" sz="2200" dirty="0"/>
              <a:t>R value slightly outside range listed in doc 521 v12.</a:t>
            </a:r>
          </a:p>
          <a:p>
            <a:pPr lvl="1"/>
            <a:endParaRPr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6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5400"/>
            <a:ext cx="6703200" cy="42672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Notes / photos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Reaction plots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Electrical Data</a:t>
            </a:r>
          </a:p>
          <a:p>
            <a:r>
              <a:rPr lang="en-US" sz="2400" dirty="0">
                <a:solidFill>
                  <a:schemeClr val="tx1"/>
                </a:solidFill>
              </a:rPr>
              <a:t>CMM</a:t>
            </a:r>
          </a:p>
          <a:p>
            <a:r>
              <a:rPr lang="en-US" sz="2400" dirty="0">
                <a:solidFill>
                  <a:schemeClr val="tx1"/>
                </a:solidFill>
              </a:rPr>
              <a:t>DRs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Prior to change for B6 adjustment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4 layers glass on pole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10 mil G11 shims on midplane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Pole gaps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1.8 mm after reaction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Lead / Wire length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2.6 m coil leads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1 m coil tap wires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4.5 m splice tap wires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1 m quench heater wires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Coil length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4525.1 mm overall length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March 14,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0724D-B3F5-46AF-9D06-DBDD8F6A8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3579000" cy="2014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4B7386-9C2F-4B2C-9E1D-62AEF417B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75118"/>
            <a:ext cx="3810000" cy="203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62F0F-A739-479C-8535-5B63A9567B98}"/>
              </a:ext>
            </a:extLst>
          </p:cNvPr>
          <p:cNvSpPr txBox="1"/>
          <p:nvPr/>
        </p:nvSpPr>
        <p:spPr>
          <a:xfrm>
            <a:off x="3438687" y="3048000"/>
            <a:ext cx="1283313" cy="189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/>
              <a:t>Tap Wires A01 &amp; B01 are attached to the leads (not connected in the wiring pocket, as they will be from now 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March 14,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84F73-26FE-4B10-AC9C-E7C13E1E7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3" y="564628"/>
            <a:ext cx="3826957" cy="2834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05441F-99CE-4E38-9393-31D3BD3CB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1" y="542615"/>
            <a:ext cx="3851412" cy="283464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909391" y="759695"/>
            <a:ext cx="1905000" cy="1005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Reaction Cycle:</a:t>
            </a:r>
          </a:p>
          <a:p>
            <a:pPr marL="0" indent="0" algn="ctr">
              <a:buNone/>
            </a:pPr>
            <a:r>
              <a:rPr lang="en-US" sz="1200" dirty="0"/>
              <a:t>48 Hours at 210 C</a:t>
            </a:r>
          </a:p>
          <a:p>
            <a:pPr marL="0" indent="0" algn="ctr">
              <a:buNone/>
            </a:pPr>
            <a:r>
              <a:rPr lang="en-US" sz="1200" dirty="0"/>
              <a:t>48 hours at 400 C</a:t>
            </a:r>
          </a:p>
          <a:p>
            <a:pPr marL="0" indent="0" algn="ctr">
              <a:buNone/>
            </a:pPr>
            <a:r>
              <a:rPr lang="en-US" sz="1200" dirty="0"/>
              <a:t>50 hours at 665 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181296-D953-4A1E-BBE1-4B16700A5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3399268"/>
            <a:ext cx="3864366" cy="28346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1BF6FE-F135-4C39-88EE-6D18BE5449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91" y="3399268"/>
            <a:ext cx="3860842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</p:spTree>
    <p:extLst>
      <p:ext uri="{BB962C8B-B14F-4D97-AF65-F5344CB8AC3E}">
        <p14:creationId xmlns:p14="http://schemas.microsoft.com/office/powerpoint/2010/main" val="149814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628B3-013C-41EF-9E59-D2713BB27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08775"/>
            <a:ext cx="6781800" cy="5491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1433DA-64F5-4A51-B60E-B58B3955E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00000"/>
            <a:ext cx="3632952" cy="12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FFB6E-5FB0-47AA-86F5-B240E5B0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9" y="1219200"/>
            <a:ext cx="818538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0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8C433-226D-483C-9BC9-55A3DCA40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2" y="1676400"/>
            <a:ext cx="440776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89AA5-8118-47DD-A344-CD4096723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47" y="1676400"/>
            <a:ext cx="440678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B4A8B-CCC6-4BCC-A5D3-A74364A5E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sz="1600" dirty="0"/>
              <a:t>Faro arm coil size measurements:</a:t>
            </a:r>
          </a:p>
          <a:p>
            <a:pPr lvl="1"/>
            <a:r>
              <a:rPr lang="en-US" sz="1200" dirty="0"/>
              <a:t>Primary best fit to coil OD, secondary to keyway (midplane where no keyway).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5616" y="5105400"/>
            <a:ext cx="2357784" cy="121040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Nominal Coil Dimensions: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Outer Radius = 113.376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</a:t>
            </a:r>
            <a:r>
              <a:rPr lang="en-US" sz="1200" dirty="0" err="1">
                <a:solidFill>
                  <a:prstClr val="black"/>
                </a:solidFill>
              </a:rPr>
              <a:t>Midplane</a:t>
            </a:r>
            <a:r>
              <a:rPr lang="en-US" sz="1200" dirty="0">
                <a:solidFill>
                  <a:prstClr val="black"/>
                </a:solidFill>
              </a:rPr>
              <a:t> offset = .125 mm</a:t>
            </a:r>
          </a:p>
          <a:p>
            <a:endParaRPr lang="en-US" sz="6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Keyway Width = 14.00 mm</a:t>
            </a:r>
          </a:p>
        </p:txBody>
      </p:sp>
      <p:pic>
        <p:nvPicPr>
          <p:cNvPr id="11" name="Picture 3" descr="C:\Users\jesses\Documents\PrintScreen Files\cmm label sk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72" y="5054015"/>
            <a:ext cx="2414922" cy="12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48EAFF-6DB5-4D4B-BB06-EBD23101A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7366"/>
            <a:ext cx="4456305" cy="31089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453584-30AD-4771-94AC-6D22E7CE5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" y="1853288"/>
            <a:ext cx="4468131" cy="31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9">
            <a:extLst>
              <a:ext uri="{FF2B5EF4-FFF2-40B4-BE49-F238E27FC236}">
                <a16:creationId xmlns:a16="http://schemas.microsoft.com/office/drawing/2014/main" id="{2F493566-DB34-4249-A2B6-839938CA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69" y="4344537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8">
            <a:extLst>
              <a:ext uri="{FF2B5EF4-FFF2-40B4-BE49-F238E27FC236}">
                <a16:creationId xmlns:a16="http://schemas.microsoft.com/office/drawing/2014/main" id="{F047C497-3A6A-4DD9-BF6D-F2C4FC30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40" y="4374738"/>
            <a:ext cx="3122800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>
            <a:extLst>
              <a:ext uri="{FF2B5EF4-FFF2-40B4-BE49-F238E27FC236}">
                <a16:creationId xmlns:a16="http://schemas.microsoft.com/office/drawing/2014/main" id="{D511668D-31CF-42AC-A788-F564B9C81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342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A2166C8E-1CE1-416B-AC92-615B9ABF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70" y="2415561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>
            <a:extLst>
              <a:ext uri="{FF2B5EF4-FFF2-40B4-BE49-F238E27FC236}">
                <a16:creationId xmlns:a16="http://schemas.microsoft.com/office/drawing/2014/main" id="{3E6FF054-C06E-468C-8248-1029571E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97" y="2393126"/>
            <a:ext cx="3122800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447CBBE8-A925-4EA2-AD4E-85EDAE5F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" y="2567435"/>
            <a:ext cx="3122800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76E11497-6A2E-47D9-95AA-72146742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35" y="673676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EFC86CE7-029E-4B6C-8A33-9F2FA14A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8" y="643475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B76F7881-B31A-4F4D-884B-D34B366B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" y="643475"/>
            <a:ext cx="3122799" cy="19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QXFA204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March 14, 2019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946E2-1FED-4883-8095-AB857BDFD505}"/>
              </a:ext>
            </a:extLst>
          </p:cNvPr>
          <p:cNvSpPr txBox="1"/>
          <p:nvPr/>
        </p:nvSpPr>
        <p:spPr>
          <a:xfrm>
            <a:off x="1311040" y="17717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8 (207)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AC98C1-851D-4F7A-89A0-F850C5879B8D}"/>
              </a:ext>
            </a:extLst>
          </p:cNvPr>
          <p:cNvSpPr txBox="1"/>
          <p:nvPr/>
        </p:nvSpPr>
        <p:spPr>
          <a:xfrm>
            <a:off x="4297291" y="182560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13 (320)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AA16A-A2A0-4BC6-AF9B-2ED3C6E01E92}"/>
              </a:ext>
            </a:extLst>
          </p:cNvPr>
          <p:cNvSpPr txBox="1"/>
          <p:nvPr/>
        </p:nvSpPr>
        <p:spPr>
          <a:xfrm>
            <a:off x="7238828" y="1862972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29 (740)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2E69FF-F0DF-4DC8-B688-0229D3C18899}"/>
              </a:ext>
            </a:extLst>
          </p:cNvPr>
          <p:cNvSpPr txBox="1"/>
          <p:nvPr/>
        </p:nvSpPr>
        <p:spPr>
          <a:xfrm>
            <a:off x="1210687" y="3455635"/>
            <a:ext cx="59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61 (1540)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16CA5D-EBE0-4D95-B67A-39CDD623C7DF}"/>
              </a:ext>
            </a:extLst>
          </p:cNvPr>
          <p:cNvSpPr txBox="1"/>
          <p:nvPr/>
        </p:nvSpPr>
        <p:spPr>
          <a:xfrm>
            <a:off x="4158636" y="3480596"/>
            <a:ext cx="602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92 (2340)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4B2EB0-6AD9-4A91-AE6F-D468270895B4}"/>
              </a:ext>
            </a:extLst>
          </p:cNvPr>
          <p:cNvSpPr txBox="1"/>
          <p:nvPr/>
        </p:nvSpPr>
        <p:spPr>
          <a:xfrm>
            <a:off x="7236081" y="3467817"/>
            <a:ext cx="611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124 (3140)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6E9D85-8E91-457D-B99C-9B8DE615AFC6}"/>
              </a:ext>
            </a:extLst>
          </p:cNvPr>
          <p:cNvSpPr txBox="1"/>
          <p:nvPr/>
        </p:nvSpPr>
        <p:spPr>
          <a:xfrm>
            <a:off x="1251466" y="5029200"/>
            <a:ext cx="59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155 (3940)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C1032A-F06B-43BF-86DE-1882C0ADBF86}"/>
              </a:ext>
            </a:extLst>
          </p:cNvPr>
          <p:cNvSpPr txBox="1"/>
          <p:nvPr/>
        </p:nvSpPr>
        <p:spPr>
          <a:xfrm>
            <a:off x="4300837" y="5014345"/>
            <a:ext cx="5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170 (4323)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F56FE4-99C7-4CE4-8FC1-D1EB5D818B7C}"/>
              </a:ext>
            </a:extLst>
          </p:cNvPr>
          <p:cNvSpPr txBox="1"/>
          <p:nvPr/>
        </p:nvSpPr>
        <p:spPr>
          <a:xfrm>
            <a:off x="7325746" y="5105400"/>
            <a:ext cx="56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174 (4426)</a:t>
            </a:r>
          </a:p>
        </p:txBody>
      </p:sp>
    </p:spTree>
    <p:extLst>
      <p:ext uri="{BB962C8B-B14F-4D97-AF65-F5344CB8AC3E}">
        <p14:creationId xmlns:p14="http://schemas.microsoft.com/office/powerpoint/2010/main" val="1386879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MQXFA03 Coil Review  Coil QXFA204</vt:lpstr>
      <vt:lpstr>Outline</vt:lpstr>
      <vt:lpstr>QXFA204</vt:lpstr>
      <vt:lpstr>QXFA204</vt:lpstr>
      <vt:lpstr>QXFA204</vt:lpstr>
      <vt:lpstr>QXFA204</vt:lpstr>
      <vt:lpstr>QXFA204</vt:lpstr>
      <vt:lpstr>QXFA204</vt:lpstr>
      <vt:lpstr>QXFA204</vt:lpstr>
      <vt:lpstr>QXFA Coils</vt:lpstr>
      <vt:lpstr>QXFA204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2019-06-26T19:41:39Z</dcterms:modified>
</cp:coreProperties>
</file>