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869" r:id="rId3"/>
    <p:sldId id="990" r:id="rId4"/>
    <p:sldId id="1055" r:id="rId5"/>
    <p:sldId id="1149" r:id="rId6"/>
    <p:sldId id="1173" r:id="rId7"/>
    <p:sldId id="1168" r:id="rId8"/>
    <p:sldId id="1175" r:id="rId9"/>
    <p:sldId id="117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47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268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959" y="6497848"/>
            <a:ext cx="851643" cy="240612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10/17/2019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T.I. Meyer | Deputy Director for Administration</a:t>
            </a:r>
          </a:p>
          <a:p>
            <a:r>
              <a:rPr lang="en-US" dirty="0" err="1"/>
              <a:t>Internat’l</a:t>
            </a:r>
            <a:r>
              <a:rPr lang="en-US" dirty="0"/>
              <a:t> Conference on Neutrino Beams &amp; Instrumentation (NBI2019)</a:t>
            </a:r>
          </a:p>
          <a:p>
            <a:r>
              <a:rPr lang="en-US" dirty="0"/>
              <a:t>22 October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Welcome to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8AADD-178C-428F-9DB2-ADAAF8DC7C78}"/>
              </a:ext>
            </a:extLst>
          </p:cNvPr>
          <p:cNvSpPr txBox="1"/>
          <p:nvPr/>
        </p:nvSpPr>
        <p:spPr>
          <a:xfrm flipH="1">
            <a:off x="504531" y="1487910"/>
            <a:ext cx="2052144" cy="170595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Particle Physics and Accelerator Laboratory</a:t>
            </a:r>
          </a:p>
          <a:p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United States’ premier particle physics laboratory, we do science that matters.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20A4B-838E-4937-862B-17A5B554F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17" t="39892" r="27555" b="33792"/>
          <a:stretch/>
        </p:blipFill>
        <p:spPr>
          <a:xfrm>
            <a:off x="5268252" y="3021641"/>
            <a:ext cx="3200917" cy="1557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BA076-449D-450B-96BE-395E3A8BE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92" t="15482" r="27629" b="59547"/>
          <a:stretch/>
        </p:blipFill>
        <p:spPr>
          <a:xfrm>
            <a:off x="5318396" y="1487910"/>
            <a:ext cx="3143228" cy="1477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49D65A-7045-424B-AE42-1968D1F64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2" t="23148" r="53750" b="21606"/>
          <a:stretch/>
        </p:blipFill>
        <p:spPr>
          <a:xfrm>
            <a:off x="3527075" y="1505394"/>
            <a:ext cx="1686851" cy="3446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5CAC0-55BD-42C8-996B-C6CF269A27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62" t="46329" r="24051" b="21553"/>
          <a:stretch/>
        </p:blipFill>
        <p:spPr>
          <a:xfrm>
            <a:off x="472500" y="3193863"/>
            <a:ext cx="3000249" cy="181360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B19875-04E4-466B-9E95-481096C0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at a glance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A97DDB3-B234-4243-AB45-FB8594D49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0AB04-1BF1-4379-8D02-8484AA6B3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78F2A-91E1-4E8C-ACF2-7A5055176C20}"/>
              </a:ext>
            </a:extLst>
          </p:cNvPr>
          <p:cNvSpPr txBox="1"/>
          <p:nvPr/>
        </p:nvSpPr>
        <p:spPr>
          <a:xfrm>
            <a:off x="5436524" y="4952269"/>
            <a:ext cx="1945178" cy="48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484FC-17A7-4EE1-A7DE-3C7EDB9C7D06}"/>
              </a:ext>
            </a:extLst>
          </p:cNvPr>
          <p:cNvSpPr txBox="1"/>
          <p:nvPr/>
        </p:nvSpPr>
        <p:spPr>
          <a:xfrm>
            <a:off x="5351648" y="4654112"/>
            <a:ext cx="304420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6,800</a:t>
            </a: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acres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restored, tall-grass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prairie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6A9C2-4710-4DDB-9949-F95CCC906028}"/>
              </a:ext>
            </a:extLst>
          </p:cNvPr>
          <p:cNvSpPr txBox="1"/>
          <p:nvPr/>
        </p:nvSpPr>
        <p:spPr>
          <a:xfrm>
            <a:off x="480814" y="5021702"/>
            <a:ext cx="46600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 &amp; technology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07D5A2-04C2-4508-B073-7C2E6DB1C827}"/>
              </a:ext>
            </a:extLst>
          </p:cNvPr>
          <p:cNvSpPr/>
          <p:nvPr/>
        </p:nvSpPr>
        <p:spPr>
          <a:xfrm>
            <a:off x="362914" y="1363293"/>
            <a:ext cx="8207507" cy="41813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5" y="662998"/>
            <a:ext cx="6988082" cy="4577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009" y="5293805"/>
            <a:ext cx="808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05050"/>
                </a:solidFill>
                <a:latin typeface="Helvetica" charset="0"/>
                <a:ea typeface="Helvetica" charset="0"/>
                <a:cs typeface="Helvetica" charset="0"/>
              </a:rPr>
              <a:t>Make the best use of lab core capabilities + people + infrastructure to strengthen the field of particle physics in the U.S. and host the world to advance scientific discovery and innovation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F8486-04B6-46E9-95FA-AAE6CB8B9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3AFBB-364E-46A7-893D-2C76406A5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868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6278"/>
          <a:stretch>
            <a:fillRect/>
          </a:stretch>
        </p:blipFill>
        <p:spPr>
          <a:xfrm>
            <a:off x="222250" y="4048143"/>
            <a:ext cx="8693449" cy="21844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1831" y="5691131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DUNE  &amp;  LBNF  &amp;  PIP-II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301" y="1786669"/>
            <a:ext cx="8529805" cy="238869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Lab strategic plan is aligned with the P5 Plan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Fermilab’s primary 10-year goal: a </a:t>
            </a:r>
            <a:r>
              <a:rPr lang="en-US" sz="1800" dirty="0">
                <a:solidFill>
                  <a:srgbClr val="505050"/>
                </a:solidFill>
              </a:rPr>
              <a:t>world-leading neutrino science</a:t>
            </a:r>
            <a:r>
              <a:rPr lang="en-US" sz="1800" b="0" dirty="0">
                <a:solidFill>
                  <a:srgbClr val="505050"/>
                </a:solidFill>
              </a:rPr>
              <a:t> program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Anchored by the Long-Baseline Neutrino Facility (</a:t>
            </a:r>
            <a:r>
              <a:rPr lang="en-US" sz="1600" b="1" dirty="0">
                <a:solidFill>
                  <a:srgbClr val="505050"/>
                </a:solidFill>
              </a:rPr>
              <a:t>LBNF</a:t>
            </a:r>
            <a:r>
              <a:rPr lang="en-US" sz="1600" dirty="0">
                <a:solidFill>
                  <a:srgbClr val="505050"/>
                </a:solidFill>
              </a:rPr>
              <a:t>) and Deep Underground Neutrino Experiment (</a:t>
            </a:r>
            <a:r>
              <a:rPr lang="en-US" sz="1600" b="1" dirty="0">
                <a:solidFill>
                  <a:srgbClr val="505050"/>
                </a:solidFill>
              </a:rPr>
              <a:t>DUNE</a:t>
            </a:r>
            <a:r>
              <a:rPr lang="en-US" sz="1600" dirty="0">
                <a:solidFill>
                  <a:srgbClr val="505050"/>
                </a:solidFill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b="0" dirty="0">
                <a:solidFill>
                  <a:srgbClr val="505050"/>
                </a:solidFill>
              </a:rPr>
              <a:t>Powered by megawatt beams from an upgraded and modernized accelerator complex made possible by the Proton Imp</a:t>
            </a:r>
            <a:r>
              <a:rPr lang="en-US" sz="1600" dirty="0">
                <a:solidFill>
                  <a:srgbClr val="505050"/>
                </a:solidFill>
              </a:rPr>
              <a:t>rovement Plan II (</a:t>
            </a:r>
            <a:r>
              <a:rPr lang="en-US" sz="1600" b="1" dirty="0">
                <a:solidFill>
                  <a:srgbClr val="505050"/>
                </a:solidFill>
              </a:rPr>
              <a:t>PIP-II</a:t>
            </a:r>
            <a:r>
              <a:rPr lang="en-US" sz="1600" dirty="0">
                <a:solidFill>
                  <a:srgbClr val="505050"/>
                </a:solidFill>
              </a:rPr>
              <a:t>)</a:t>
            </a:r>
            <a:r>
              <a:rPr lang="en-US" sz="1800" dirty="0">
                <a:solidFill>
                  <a:srgbClr val="505050"/>
                </a:solidFill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b="0" dirty="0">
                <a:solidFill>
                  <a:srgbClr val="505050"/>
                </a:solidFill>
              </a:rPr>
              <a:t>First international mega-science project based at a DOE national laboratory</a:t>
            </a:r>
          </a:p>
          <a:p>
            <a:endParaRPr lang="en-US" sz="1800" b="0" dirty="0">
              <a:solidFill>
                <a:srgbClr val="505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12642"/>
            <a:ext cx="8595439" cy="15766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D686E-7481-4F4F-AC13-FAB7CD62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4A55D-4396-4EC4-91E3-D97808A91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1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9E309-9E93-444F-BF78-45608489E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77" y="820467"/>
            <a:ext cx="2369382" cy="5022227"/>
          </a:xfrm>
        </p:spPr>
        <p:txBody>
          <a:bodyPr>
            <a:normAutofit fontScale="92500"/>
          </a:bodyPr>
          <a:lstStyle/>
          <a:p>
            <a:pPr marL="176213" indent="-176213">
              <a:spcBef>
                <a:spcPts val="600"/>
              </a:spcBef>
            </a:pPr>
            <a:r>
              <a:rPr lang="en-US" dirty="0"/>
              <a:t>Far Site:</a:t>
            </a:r>
          </a:p>
          <a:p>
            <a:pPr marL="461963" lvl="1" indent="-174625">
              <a:spcBef>
                <a:spcPts val="600"/>
              </a:spcBef>
            </a:pPr>
            <a:r>
              <a:rPr lang="en-US" sz="1900" dirty="0"/>
              <a:t>Pre-excavation work in progress </a:t>
            </a:r>
          </a:p>
          <a:p>
            <a:pPr marL="461963" lvl="1" indent="-174625">
              <a:spcBef>
                <a:spcPts val="600"/>
              </a:spcBef>
            </a:pPr>
            <a:r>
              <a:rPr lang="en-US" sz="1900" dirty="0"/>
              <a:t>Excavation design complete; contracting in progress</a:t>
            </a:r>
          </a:p>
          <a:p>
            <a:pPr marL="461963" lvl="1" indent="-174625">
              <a:spcBef>
                <a:spcPts val="600"/>
              </a:spcBef>
            </a:pPr>
            <a:endParaRPr lang="en-US" sz="1900" dirty="0"/>
          </a:p>
          <a:p>
            <a:pPr marL="176213" indent="-176213">
              <a:spcBef>
                <a:spcPts val="600"/>
              </a:spcBef>
            </a:pPr>
            <a:r>
              <a:rPr lang="en-US" dirty="0"/>
              <a:t>Near Site:</a:t>
            </a:r>
          </a:p>
          <a:p>
            <a:pPr marL="461963" lvl="1" indent="-174625">
              <a:spcBef>
                <a:spcPts val="600"/>
              </a:spcBef>
            </a:pPr>
            <a:r>
              <a:rPr lang="en-US" sz="1900" dirty="0"/>
              <a:t>Neutrino beamline preliminary design underway</a:t>
            </a:r>
          </a:p>
          <a:p>
            <a:pPr marL="461963" lvl="1" indent="-174625">
              <a:spcBef>
                <a:spcPts val="600"/>
              </a:spcBef>
            </a:pPr>
            <a:r>
              <a:rPr lang="en-US" sz="1900" dirty="0"/>
              <a:t>Site Prep contract awarded; ground-breaking next month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D7767-5F1B-ED48-809B-A6031207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03112-2034-4BD7-81E2-A8382288C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059" y="110914"/>
            <a:ext cx="6479559" cy="5411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E1DBFD-5A59-4D74-A53D-8CABB0D2FA25}"/>
              </a:ext>
            </a:extLst>
          </p:cNvPr>
          <p:cNvSpPr txBox="1"/>
          <p:nvPr/>
        </p:nvSpPr>
        <p:spPr>
          <a:xfrm>
            <a:off x="2571300" y="4948244"/>
            <a:ext cx="6374502" cy="369332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latin typeface="Helvetica" pitchFamily="2" charset="0"/>
              </a:rPr>
              <a:t>Far Site at Sanford Underground Research Facility, Lead SD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01D98-8A11-4555-A6C7-D4E16544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FA36-A86C-4F88-A3BC-025CC5DB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7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776B5-8E99-0540-A17F-41BA9FE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Science Goals</a:t>
            </a:r>
          </a:p>
        </p:txBody>
      </p:sp>
      <p:pic>
        <p:nvPicPr>
          <p:cNvPr id="7" name="Picture 6" descr="DUNEicon-BigBang.jpg">
            <a:extLst>
              <a:ext uri="{FF2B5EF4-FFF2-40B4-BE49-F238E27FC236}">
                <a16:creationId xmlns:a16="http://schemas.microsoft.com/office/drawing/2014/main" id="{41C28F84-F82C-EA40-A45F-8056EE785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6" y="683734"/>
            <a:ext cx="1974436" cy="1901962"/>
          </a:xfrm>
          <a:prstGeom prst="rect">
            <a:avLst/>
          </a:prstGeom>
        </p:spPr>
      </p:pic>
      <p:pic>
        <p:nvPicPr>
          <p:cNvPr id="8" name="Picture 7" descr="DUNEicon-Blackhole.jpg">
            <a:extLst>
              <a:ext uri="{FF2B5EF4-FFF2-40B4-BE49-F238E27FC236}">
                <a16:creationId xmlns:a16="http://schemas.microsoft.com/office/drawing/2014/main" id="{0B9294DE-45B8-324D-8ECE-46D21CB50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" y="2360134"/>
            <a:ext cx="1912694" cy="1842486"/>
          </a:xfrm>
          <a:prstGeom prst="rect">
            <a:avLst/>
          </a:prstGeom>
        </p:spPr>
      </p:pic>
      <p:pic>
        <p:nvPicPr>
          <p:cNvPr id="9" name="Picture 8" descr="DUNEicons-FourForces.jpg">
            <a:extLst>
              <a:ext uri="{FF2B5EF4-FFF2-40B4-BE49-F238E27FC236}">
                <a16:creationId xmlns:a16="http://schemas.microsoft.com/office/drawing/2014/main" id="{AF522EB4-6F0B-764A-B2C1-A7E7731A1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" y="4036534"/>
            <a:ext cx="1938395" cy="1867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834751-9F1A-3F4A-9FC2-1442947EFF1C}"/>
              </a:ext>
            </a:extLst>
          </p:cNvPr>
          <p:cNvSpPr txBox="1"/>
          <p:nvPr/>
        </p:nvSpPr>
        <p:spPr>
          <a:xfrm>
            <a:off x="2489377" y="938080"/>
            <a:ext cx="64627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Origin of matter</a:t>
            </a:r>
            <a:br>
              <a:rPr lang="en-US" sz="24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Discover what happened after the big bang: Are neutrinos the reason the universe is made of matter?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Black hole formation</a:t>
            </a:r>
            <a:br>
              <a:rPr lang="en-US" sz="24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neutrinos to look into the cosmos and watch the formation of neutron stars and black holes in real time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rgbClr val="00308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Unification of forces</a:t>
            </a:r>
            <a:br>
              <a:rPr lang="en-US" sz="24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 closer to realizing Einstein’s dream of a unified theory of matter and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2F3A4-85B8-4395-B46A-4F6E5473B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35F0-6229-481B-8D8D-74F62A2CD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814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97253E3-9973-4606-9BB7-AA3C3EDFA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20"/>
          <a:stretch/>
        </p:blipFill>
        <p:spPr>
          <a:xfrm>
            <a:off x="69907" y="898385"/>
            <a:ext cx="9018472" cy="4272497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4E9737AD-C001-4654-A609-425BFD426CB8}"/>
              </a:ext>
            </a:extLst>
          </p:cNvPr>
          <p:cNvSpPr txBox="1">
            <a:spLocks/>
          </p:cNvSpPr>
          <p:nvPr/>
        </p:nvSpPr>
        <p:spPr>
          <a:xfrm>
            <a:off x="207603" y="216522"/>
            <a:ext cx="8693150" cy="42429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Proton-Improvement Plan II (PIP-II) Accelerator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9EA9E-1F68-40CB-9BEB-1DF7FFFD835B}"/>
              </a:ext>
            </a:extLst>
          </p:cNvPr>
          <p:cNvSpPr txBox="1"/>
          <p:nvPr/>
        </p:nvSpPr>
        <p:spPr>
          <a:xfrm>
            <a:off x="242887" y="5259357"/>
            <a:ext cx="8845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accelerator to be built with significant international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Unique technology (SRF CW with protons) to generate world’s most intense neutrino beam and power new discoveries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428F30E1-0D6B-4F3F-900B-493E8181D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92" b="13807"/>
          <a:stretch/>
        </p:blipFill>
        <p:spPr>
          <a:xfrm>
            <a:off x="69907" y="898385"/>
            <a:ext cx="3695764" cy="13013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713AF-AEBE-456A-96E4-3E8786E5B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11895-3BF7-43A0-B295-86B0B7593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940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3A423-04BD-42BD-8393-3BE73CB0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future of Fermilab is based on high-power beams, neutrinos, targets, international collaboration, … 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, NBI !</a:t>
            </a:r>
          </a:p>
          <a:p>
            <a:endParaRPr lang="en-US" dirty="0"/>
          </a:p>
          <a:p>
            <a:r>
              <a:rPr lang="en-US" dirty="0"/>
              <a:t>Hosting this conference is an honor and an opportunity for us</a:t>
            </a:r>
          </a:p>
          <a:p>
            <a:endParaRPr lang="en-US" dirty="0"/>
          </a:p>
          <a:p>
            <a:r>
              <a:rPr lang="en-US" dirty="0"/>
              <a:t>Thank you for coming…and please enjoy your visit!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259AF-D6A0-4AB4-BA70-8028B930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participating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7B0C-00ED-462B-BF45-E34C2D9B6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16C06-86FB-4095-B987-6BE5AA7B4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254E3-6141-4A11-9863-BB935CEA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02389-017E-4B54-854E-3CB37B0F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7A859-F937-427E-920F-5588EE0D3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Oct 2019 | NBI Conference Welcome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37DF8-864E-4578-AA80-7D00ADA30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32B5C-C2F7-41DB-B9E3-3683106F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9" y="1624364"/>
            <a:ext cx="2335411" cy="3609271"/>
          </a:xfrm>
          <a:prstGeom prst="rect">
            <a:avLst/>
          </a:prstGeom>
        </p:spPr>
      </p:pic>
      <p:pic>
        <p:nvPicPr>
          <p:cNvPr id="7" name="Picture 6" descr="babyandmom.jpg">
            <a:extLst>
              <a:ext uri="{FF2B5EF4-FFF2-40B4-BE49-F238E27FC236}">
                <a16:creationId xmlns:a16="http://schemas.microsoft.com/office/drawing/2014/main" id="{42062869-CB8D-4457-A143-AA342234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487" y="1624364"/>
            <a:ext cx="5407149" cy="36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04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FF11302D-8680-4481-80AF-00424089A0E9}" vid="{ABDCF2D7-E05B-4F6E-A1D0-3306872FC8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FESHCom Report Format</Template>
  <TotalTime>446</TotalTime>
  <Words>375</Words>
  <Application>Microsoft Office PowerPoint</Application>
  <PresentationFormat>On-screen Show (4:3)</PresentationFormat>
  <Paragraphs>63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Fermilab at a glance</vt:lpstr>
      <vt:lpstr>Fermilab Program</vt:lpstr>
      <vt:lpstr>PowerPoint Presentation</vt:lpstr>
      <vt:lpstr>LBNF</vt:lpstr>
      <vt:lpstr>DUNE Science Goals</vt:lpstr>
      <vt:lpstr>PowerPoint Presentation</vt:lpstr>
      <vt:lpstr>Thank you for participating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Jemila Adetunji</dc:creator>
  <cp:lastModifiedBy>Timothy Meyer</cp:lastModifiedBy>
  <cp:revision>131</cp:revision>
  <cp:lastPrinted>2014-01-20T19:40:21Z</cp:lastPrinted>
  <dcterms:created xsi:type="dcterms:W3CDTF">2018-10-10T17:33:43Z</dcterms:created>
  <dcterms:modified xsi:type="dcterms:W3CDTF">2019-10-22T11:42:15Z</dcterms:modified>
</cp:coreProperties>
</file>