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5" r:id="rId2"/>
    <p:sldMasterId id="2147483681" r:id="rId3"/>
  </p:sldMasterIdLst>
  <p:notesMasterIdLst>
    <p:notesMasterId r:id="rId58"/>
  </p:notesMasterIdLst>
  <p:handoutMasterIdLst>
    <p:handoutMasterId r:id="rId59"/>
  </p:handoutMasterIdLst>
  <p:sldIdLst>
    <p:sldId id="469" r:id="rId4"/>
    <p:sldId id="472" r:id="rId5"/>
    <p:sldId id="522" r:id="rId6"/>
    <p:sldId id="473" r:id="rId7"/>
    <p:sldId id="474" r:id="rId8"/>
    <p:sldId id="477" r:id="rId9"/>
    <p:sldId id="484" r:id="rId10"/>
    <p:sldId id="486" r:id="rId11"/>
    <p:sldId id="490" r:id="rId12"/>
    <p:sldId id="492" r:id="rId13"/>
    <p:sldId id="494" r:id="rId14"/>
    <p:sldId id="495" r:id="rId15"/>
    <p:sldId id="499" r:id="rId16"/>
    <p:sldId id="500" r:id="rId17"/>
    <p:sldId id="553" r:id="rId18"/>
    <p:sldId id="561" r:id="rId19"/>
    <p:sldId id="526" r:id="rId20"/>
    <p:sldId id="532" r:id="rId21"/>
    <p:sldId id="534" r:id="rId22"/>
    <p:sldId id="536" r:id="rId23"/>
    <p:sldId id="545" r:id="rId24"/>
    <p:sldId id="546" r:id="rId25"/>
    <p:sldId id="538" r:id="rId26"/>
    <p:sldId id="540" r:id="rId27"/>
    <p:sldId id="555" r:id="rId28"/>
    <p:sldId id="541" r:id="rId29"/>
    <p:sldId id="544" r:id="rId30"/>
    <p:sldId id="478" r:id="rId31"/>
    <p:sldId id="487" r:id="rId32"/>
    <p:sldId id="488" r:id="rId33"/>
    <p:sldId id="489" r:id="rId34"/>
    <p:sldId id="523" r:id="rId35"/>
    <p:sldId id="475" r:id="rId36"/>
    <p:sldId id="559" r:id="rId37"/>
    <p:sldId id="479" r:id="rId38"/>
    <p:sldId id="480" r:id="rId39"/>
    <p:sldId id="485" r:id="rId40"/>
    <p:sldId id="515" r:id="rId41"/>
    <p:sldId id="497" r:id="rId42"/>
    <p:sldId id="504" r:id="rId43"/>
    <p:sldId id="516" r:id="rId44"/>
    <p:sldId id="517" r:id="rId45"/>
    <p:sldId id="501" r:id="rId46"/>
    <p:sldId id="502" r:id="rId47"/>
    <p:sldId id="503" r:id="rId48"/>
    <p:sldId id="558" r:id="rId49"/>
    <p:sldId id="510" r:id="rId50"/>
    <p:sldId id="550" r:id="rId51"/>
    <p:sldId id="551" r:id="rId52"/>
    <p:sldId id="557" r:id="rId53"/>
    <p:sldId id="560" r:id="rId54"/>
    <p:sldId id="552" r:id="rId55"/>
    <p:sldId id="554" r:id="rId56"/>
    <p:sldId id="556" r:id="rId57"/>
  </p:sldIdLst>
  <p:sldSz cx="12192000" cy="6858000"/>
  <p:notesSz cx="6797675" cy="9928225"/>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0913231F-5C0D-6C48-991F-0814E758C71D}">
          <p14:sldIdLst>
            <p14:sldId id="469"/>
            <p14:sldId id="472"/>
            <p14:sldId id="522"/>
            <p14:sldId id="473"/>
            <p14:sldId id="474"/>
            <p14:sldId id="477"/>
            <p14:sldId id="484"/>
            <p14:sldId id="486"/>
            <p14:sldId id="490"/>
            <p14:sldId id="492"/>
            <p14:sldId id="494"/>
            <p14:sldId id="495"/>
            <p14:sldId id="499"/>
            <p14:sldId id="500"/>
            <p14:sldId id="553"/>
            <p14:sldId id="561"/>
            <p14:sldId id="526"/>
            <p14:sldId id="532"/>
            <p14:sldId id="534"/>
            <p14:sldId id="536"/>
            <p14:sldId id="545"/>
            <p14:sldId id="546"/>
            <p14:sldId id="538"/>
            <p14:sldId id="540"/>
            <p14:sldId id="555"/>
            <p14:sldId id="541"/>
            <p14:sldId id="544"/>
            <p14:sldId id="478"/>
            <p14:sldId id="487"/>
            <p14:sldId id="488"/>
            <p14:sldId id="489"/>
            <p14:sldId id="523"/>
            <p14:sldId id="475"/>
            <p14:sldId id="559"/>
            <p14:sldId id="479"/>
            <p14:sldId id="480"/>
            <p14:sldId id="485"/>
            <p14:sldId id="515"/>
            <p14:sldId id="497"/>
            <p14:sldId id="504"/>
            <p14:sldId id="516"/>
            <p14:sldId id="517"/>
            <p14:sldId id="501"/>
            <p14:sldId id="502"/>
            <p14:sldId id="503"/>
            <p14:sldId id="558"/>
            <p14:sldId id="510"/>
            <p14:sldId id="550"/>
            <p14:sldId id="551"/>
            <p14:sldId id="557"/>
            <p14:sldId id="560"/>
            <p14:sldId id="552"/>
            <p14:sldId id="554"/>
            <p14:sldId id="55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65FF"/>
    <a:srgbClr val="A9C9A9"/>
    <a:srgbClr val="5954D9"/>
    <a:srgbClr val="5752D8"/>
    <a:srgbClr val="00A100"/>
    <a:srgbClr val="5656FF"/>
    <a:srgbClr val="9B100D"/>
    <a:srgbClr val="B80C0C"/>
    <a:srgbClr val="FF0000"/>
    <a:srgbClr val="9D71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84" autoAdjust="0"/>
    <p:restoredTop sz="93096" autoAdjust="0"/>
  </p:normalViewPr>
  <p:slideViewPr>
    <p:cSldViewPr snapToGrid="0" snapToObjects="1">
      <p:cViewPr>
        <p:scale>
          <a:sx n="33" d="100"/>
          <a:sy n="33" d="100"/>
        </p:scale>
        <p:origin x="1358" y="83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5659" cy="496412"/>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50444" y="0"/>
            <a:ext cx="2945659" cy="496412"/>
          </a:xfrm>
          <a:prstGeom prst="rect">
            <a:avLst/>
          </a:prstGeom>
        </p:spPr>
        <p:txBody>
          <a:bodyPr vert="horz" lIns="91440" tIns="45720" rIns="91440" bIns="45720" rtlCol="0"/>
          <a:lstStyle>
            <a:lvl1pPr algn="r">
              <a:defRPr sz="1200"/>
            </a:lvl1pPr>
          </a:lstStyle>
          <a:p>
            <a:fld id="{4B5ED013-6C45-2048-9533-874BD3EB882B}" type="datetimeFigureOut">
              <a:rPr lang="fr-FR" smtClean="0"/>
              <a:t>23/10/2019</a:t>
            </a:fld>
            <a:endParaRPr lang="en-US"/>
          </a:p>
        </p:txBody>
      </p:sp>
      <p:sp>
        <p:nvSpPr>
          <p:cNvPr id="4" name="Espace réservé du pied de page 3"/>
          <p:cNvSpPr>
            <a:spLocks noGrp="1"/>
          </p:cNvSpPr>
          <p:nvPr>
            <p:ph type="ftr" sz="quarter" idx="2"/>
          </p:nvPr>
        </p:nvSpPr>
        <p:spPr>
          <a:xfrm>
            <a:off x="1" y="9430091"/>
            <a:ext cx="2945659" cy="496412"/>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50444" y="9430091"/>
            <a:ext cx="2945659" cy="496412"/>
          </a:xfrm>
          <a:prstGeom prst="rect">
            <a:avLst/>
          </a:prstGeom>
        </p:spPr>
        <p:txBody>
          <a:bodyPr vert="horz" lIns="91440" tIns="45720" rIns="91440" bIns="45720" rtlCol="0" anchor="b"/>
          <a:lstStyle>
            <a:lvl1pPr algn="r">
              <a:defRPr sz="1200"/>
            </a:lvl1pPr>
          </a:lstStyle>
          <a:p>
            <a:fld id="{D512255D-3E22-9F4D-86C7-6109B4051BEB}" type="slidenum">
              <a:rPr lang="en-US" smtClean="0"/>
              <a:t>‹#›</a:t>
            </a:fld>
            <a:endParaRPr lang="en-US"/>
          </a:p>
        </p:txBody>
      </p:sp>
    </p:spTree>
    <p:extLst>
      <p:ext uri="{BB962C8B-B14F-4D97-AF65-F5344CB8AC3E}">
        <p14:creationId xmlns:p14="http://schemas.microsoft.com/office/powerpoint/2010/main" val="33608152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5659" cy="496412"/>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50444" y="0"/>
            <a:ext cx="2945659" cy="496412"/>
          </a:xfrm>
          <a:prstGeom prst="rect">
            <a:avLst/>
          </a:prstGeom>
        </p:spPr>
        <p:txBody>
          <a:bodyPr vert="horz" lIns="91440" tIns="45720" rIns="91440" bIns="45720" rtlCol="0"/>
          <a:lstStyle>
            <a:lvl1pPr algn="r">
              <a:defRPr sz="1200"/>
            </a:lvl1pPr>
          </a:lstStyle>
          <a:p>
            <a:fld id="{FA2BB384-555D-E745-8B2E-782018C8B8E5}" type="datetimeFigureOut">
              <a:rPr lang="fr-FR" smtClean="0"/>
              <a:t>23/10/2019</a:t>
            </a:fld>
            <a:endParaRPr lang="en-US"/>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79768" y="4715907"/>
            <a:ext cx="5438140" cy="4467702"/>
          </a:xfrm>
          <a:prstGeom prst="rect">
            <a:avLst/>
          </a:prstGeom>
        </p:spPr>
        <p:txBody>
          <a:bodyPr vert="horz" lIns="91440" tIns="45720" rIns="91440" bIns="45720" rtlCol="0"/>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6" name="Espace réservé du pied de page 5"/>
          <p:cNvSpPr>
            <a:spLocks noGrp="1"/>
          </p:cNvSpPr>
          <p:nvPr>
            <p:ph type="ftr" sz="quarter" idx="4"/>
          </p:nvPr>
        </p:nvSpPr>
        <p:spPr>
          <a:xfrm>
            <a:off x="1" y="9430091"/>
            <a:ext cx="2945659" cy="496412"/>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50444" y="9430091"/>
            <a:ext cx="2945659" cy="496412"/>
          </a:xfrm>
          <a:prstGeom prst="rect">
            <a:avLst/>
          </a:prstGeom>
        </p:spPr>
        <p:txBody>
          <a:bodyPr vert="horz" lIns="91440" tIns="45720" rIns="91440" bIns="45720" rtlCol="0" anchor="b"/>
          <a:lstStyle>
            <a:lvl1pPr algn="r">
              <a:defRPr sz="1200"/>
            </a:lvl1pPr>
          </a:lstStyle>
          <a:p>
            <a:fld id="{08D58BEB-34B8-CC40-BBA8-762ACFCEEE13}" type="slidenum">
              <a:rPr lang="en-US" smtClean="0"/>
              <a:t>‹#›</a:t>
            </a:fld>
            <a:endParaRPr lang="en-US"/>
          </a:p>
        </p:txBody>
      </p:sp>
    </p:spTree>
    <p:extLst>
      <p:ext uri="{BB962C8B-B14F-4D97-AF65-F5344CB8AC3E}">
        <p14:creationId xmlns:p14="http://schemas.microsoft.com/office/powerpoint/2010/main" val="23884415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58BEB-34B8-CC40-BBA8-762ACFCEEE13}" type="slidenum">
              <a:rPr lang="en-US" smtClean="0"/>
              <a:t>1</a:t>
            </a:fld>
            <a:endParaRPr lang="en-US"/>
          </a:p>
        </p:txBody>
      </p:sp>
    </p:spTree>
    <p:extLst>
      <p:ext uri="{BB962C8B-B14F-4D97-AF65-F5344CB8AC3E}">
        <p14:creationId xmlns:p14="http://schemas.microsoft.com/office/powerpoint/2010/main" val="665298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58BEB-34B8-CC40-BBA8-762ACFCEEE13}" type="slidenum">
              <a:rPr lang="en-US" smtClean="0"/>
              <a:t>29</a:t>
            </a:fld>
            <a:endParaRPr lang="en-US"/>
          </a:p>
        </p:txBody>
      </p:sp>
    </p:spTree>
    <p:extLst>
      <p:ext uri="{BB962C8B-B14F-4D97-AF65-F5344CB8AC3E}">
        <p14:creationId xmlns:p14="http://schemas.microsoft.com/office/powerpoint/2010/main" val="2959856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58BEB-34B8-CC40-BBA8-762ACFCEEE13}" type="slidenum">
              <a:rPr lang="en-US" smtClean="0"/>
              <a:t>44</a:t>
            </a:fld>
            <a:endParaRPr lang="en-US"/>
          </a:p>
        </p:txBody>
      </p:sp>
    </p:spTree>
    <p:extLst>
      <p:ext uri="{BB962C8B-B14F-4D97-AF65-F5344CB8AC3E}">
        <p14:creationId xmlns:p14="http://schemas.microsoft.com/office/powerpoint/2010/main" val="2334592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58BEB-34B8-CC40-BBA8-762ACFCEEE13}" type="slidenum">
              <a:rPr lang="en-US" smtClean="0"/>
              <a:t>45</a:t>
            </a:fld>
            <a:endParaRPr lang="en-US"/>
          </a:p>
        </p:txBody>
      </p:sp>
    </p:spTree>
    <p:extLst>
      <p:ext uri="{BB962C8B-B14F-4D97-AF65-F5344CB8AC3E}">
        <p14:creationId xmlns:p14="http://schemas.microsoft.com/office/powerpoint/2010/main" val="2302184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58BEB-34B8-CC40-BBA8-762ACFCEEE13}" type="slidenum">
              <a:rPr lang="en-US" smtClean="0"/>
              <a:t>50</a:t>
            </a:fld>
            <a:endParaRPr lang="en-US"/>
          </a:p>
        </p:txBody>
      </p:sp>
    </p:spTree>
    <p:extLst>
      <p:ext uri="{BB962C8B-B14F-4D97-AF65-F5344CB8AC3E}">
        <p14:creationId xmlns:p14="http://schemas.microsoft.com/office/powerpoint/2010/main" val="3372585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58BEB-34B8-CC40-BBA8-762ACFCEEE13}" type="slidenum">
              <a:rPr lang="en-US" smtClean="0"/>
              <a:t>51</a:t>
            </a:fld>
            <a:endParaRPr lang="en-US"/>
          </a:p>
        </p:txBody>
      </p:sp>
    </p:spTree>
    <p:extLst>
      <p:ext uri="{BB962C8B-B14F-4D97-AF65-F5344CB8AC3E}">
        <p14:creationId xmlns:p14="http://schemas.microsoft.com/office/powerpoint/2010/main" val="4174667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F2194DE-7D89-49F1-9E34-25289F384EE4}" type="slidenum">
              <a:rPr lang="en-US" altLang="zh-CN" smtClean="0"/>
              <a:pPr>
                <a:defRPr/>
              </a:pPr>
              <a:t>2</a:t>
            </a:fld>
            <a:endParaRPr lang="en-US" altLang="zh-CN"/>
          </a:p>
        </p:txBody>
      </p:sp>
    </p:spTree>
    <p:extLst>
      <p:ext uri="{BB962C8B-B14F-4D97-AF65-F5344CB8AC3E}">
        <p14:creationId xmlns:p14="http://schemas.microsoft.com/office/powerpoint/2010/main" val="1396786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noFill/>
          <a:ln>
            <a:solidFill>
              <a:srgbClr val="000000"/>
            </a:solidFill>
            <a:miter lim="800000"/>
            <a:headEnd/>
            <a:tailEnd/>
          </a:ln>
        </p:spPr>
      </p:sp>
      <p:sp>
        <p:nvSpPr>
          <p:cNvPr id="48131"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48132" name="灯片编号占位符 3"/>
          <p:cNvSpPr>
            <a:spLocks noGrp="1"/>
          </p:cNvSpPr>
          <p:nvPr>
            <p:ph type="sldNum" sz="quarter" idx="5"/>
          </p:nvPr>
        </p:nvSpPr>
        <p:spPr bwMode="auto">
          <a:noFill/>
          <a:ln>
            <a:miter lim="800000"/>
            <a:headEnd/>
            <a:tailEnd/>
          </a:ln>
        </p:spPr>
        <p:txBody>
          <a:bodyPr/>
          <a:lstStyle/>
          <a:p>
            <a:fld id="{90034D1D-0BE6-4C66-B662-7ED4739453D8}" type="slidenum">
              <a:rPr lang="zh-CN" altLang="en-US"/>
              <a:pPr/>
              <a:t>5</a:t>
            </a:fld>
            <a:endParaRPr lang="zh-CN" altLang="en-US"/>
          </a:p>
        </p:txBody>
      </p:sp>
    </p:spTree>
    <p:extLst>
      <p:ext uri="{BB962C8B-B14F-4D97-AF65-F5344CB8AC3E}">
        <p14:creationId xmlns:p14="http://schemas.microsoft.com/office/powerpoint/2010/main" val="1863250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58BEB-34B8-CC40-BBA8-762ACFCEEE13}" type="slidenum">
              <a:rPr lang="en-US" smtClean="0"/>
              <a:t>12</a:t>
            </a:fld>
            <a:endParaRPr lang="en-US"/>
          </a:p>
        </p:txBody>
      </p:sp>
    </p:spTree>
    <p:extLst>
      <p:ext uri="{BB962C8B-B14F-4D97-AF65-F5344CB8AC3E}">
        <p14:creationId xmlns:p14="http://schemas.microsoft.com/office/powerpoint/2010/main" val="4193432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58BEB-34B8-CC40-BBA8-762ACFCEEE13}" type="slidenum">
              <a:rPr lang="en-US" smtClean="0"/>
              <a:t>16</a:t>
            </a:fld>
            <a:endParaRPr lang="en-US"/>
          </a:p>
        </p:txBody>
      </p:sp>
    </p:spTree>
    <p:extLst>
      <p:ext uri="{BB962C8B-B14F-4D97-AF65-F5344CB8AC3E}">
        <p14:creationId xmlns:p14="http://schemas.microsoft.com/office/powerpoint/2010/main" val="3634019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58BEB-34B8-CC40-BBA8-762ACFCEEE13}" type="slidenum">
              <a:rPr lang="en-US" smtClean="0"/>
              <a:t>17</a:t>
            </a:fld>
            <a:endParaRPr lang="en-US"/>
          </a:p>
        </p:txBody>
      </p:sp>
    </p:spTree>
    <p:extLst>
      <p:ext uri="{BB962C8B-B14F-4D97-AF65-F5344CB8AC3E}">
        <p14:creationId xmlns:p14="http://schemas.microsoft.com/office/powerpoint/2010/main" val="1877461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58BEB-34B8-CC40-BBA8-762ACFCEEE13}" type="slidenum">
              <a:rPr lang="en-US" smtClean="0"/>
              <a:t>21</a:t>
            </a:fld>
            <a:endParaRPr lang="en-US"/>
          </a:p>
        </p:txBody>
      </p:sp>
    </p:spTree>
    <p:extLst>
      <p:ext uri="{BB962C8B-B14F-4D97-AF65-F5344CB8AC3E}">
        <p14:creationId xmlns:p14="http://schemas.microsoft.com/office/powerpoint/2010/main" val="1366141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58BEB-34B8-CC40-BBA8-762ACFCEEE13}" type="slidenum">
              <a:rPr lang="en-US" smtClean="0"/>
              <a:t>22</a:t>
            </a:fld>
            <a:endParaRPr lang="en-US"/>
          </a:p>
        </p:txBody>
      </p:sp>
    </p:spTree>
    <p:extLst>
      <p:ext uri="{BB962C8B-B14F-4D97-AF65-F5344CB8AC3E}">
        <p14:creationId xmlns:p14="http://schemas.microsoft.com/office/powerpoint/2010/main" val="1639717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77C7D3F-3819-40BC-8EB0-117B0308B0AF}" type="slidenum">
              <a:rPr lang="zh-CN" altLang="en-US" smtClean="0"/>
              <a:t>26</a:t>
            </a:fld>
            <a:endParaRPr lang="zh-CN" altLang="en-US"/>
          </a:p>
        </p:txBody>
      </p:sp>
    </p:spTree>
    <p:extLst>
      <p:ext uri="{BB962C8B-B14F-4D97-AF65-F5344CB8AC3E}">
        <p14:creationId xmlns:p14="http://schemas.microsoft.com/office/powerpoint/2010/main" val="2645103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contenu 2"/>
          <p:cNvSpPr>
            <a:spLocks noGrp="1"/>
          </p:cNvSpPr>
          <p:nvPr>
            <p:ph idx="1"/>
          </p:nvPr>
        </p:nvSpPr>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e la date 3"/>
          <p:cNvSpPr>
            <a:spLocks noGrp="1"/>
          </p:cNvSpPr>
          <p:nvPr>
            <p:ph type="dt" sz="half" idx="10"/>
          </p:nvPr>
        </p:nvSpPr>
        <p:spPr/>
        <p:txBody>
          <a:bodyPr/>
          <a:lstStyle>
            <a:lvl1pPr>
              <a:defRPr>
                <a:latin typeface="+mn-lt"/>
              </a:defRPr>
            </a:lvl1pPr>
          </a:lstStyle>
          <a:p>
            <a:r>
              <a:rPr lang="en-US" smtClean="0">
                <a:solidFill>
                  <a:prstClr val="black">
                    <a:tint val="75000"/>
                  </a:prstClr>
                </a:solidFill>
              </a:rPr>
              <a:t>EMuS20190510</a:t>
            </a:r>
            <a:endParaRPr lang="en-GB" dirty="0">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atin typeface="+mn-lt"/>
              </a:defRPr>
            </a:lvl1pPr>
          </a:lstStyle>
          <a:p>
            <a:r>
              <a:rPr lang="en-GB" smtClean="0">
                <a:solidFill>
                  <a:prstClr val="black">
                    <a:tint val="75000"/>
                  </a:prstClr>
                </a:solidFill>
              </a:rPr>
              <a:t>NV - Target Studies</a:t>
            </a:r>
            <a:endParaRPr lang="en-GB"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atin typeface="+mn-lt"/>
              </a:defRPr>
            </a:lvl1p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40275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F28C7B6C-67D0-4EEC-A8B5-6DA6EB3186D0}" type="slidenum">
              <a:rPr lang="en-US" altLang="zh-CN"/>
              <a:pPr>
                <a:defRPr/>
              </a:pPr>
              <a:t>‹#›</a:t>
            </a:fld>
            <a:endParaRPr lang="en-US" altLang="zh-CN"/>
          </a:p>
        </p:txBody>
      </p:sp>
    </p:spTree>
    <p:extLst>
      <p:ext uri="{BB962C8B-B14F-4D97-AF65-F5344CB8AC3E}">
        <p14:creationId xmlns:p14="http://schemas.microsoft.com/office/powerpoint/2010/main" val="374164388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5"/>
          <p:cNvSpPr>
            <a:spLocks noGrp="1" noChangeArrowheads="1"/>
          </p:cNvSpPr>
          <p:nvPr>
            <p:ph type="sldNum" sz="quarter" idx="10"/>
          </p:nvPr>
        </p:nvSpPr>
        <p:spPr>
          <a:ln/>
        </p:spPr>
        <p:txBody>
          <a:bodyPr/>
          <a:lstStyle>
            <a:lvl1pPr>
              <a:defRPr/>
            </a:lvl1pPr>
          </a:lstStyle>
          <a:p>
            <a:pPr>
              <a:defRPr/>
            </a:pPr>
            <a:fld id="{FB0EDD2F-2202-4972-B398-07EE1B7D9321}" type="slidenum">
              <a:rPr lang="en-US" altLang="zh-CN"/>
              <a:pPr>
                <a:defRPr/>
              </a:pPr>
              <a:t>‹#›</a:t>
            </a:fld>
            <a:endParaRPr lang="en-US" altLang="zh-CN"/>
          </a:p>
        </p:txBody>
      </p:sp>
    </p:spTree>
    <p:extLst>
      <p:ext uri="{BB962C8B-B14F-4D97-AF65-F5344CB8AC3E}">
        <p14:creationId xmlns:p14="http://schemas.microsoft.com/office/powerpoint/2010/main" val="327444368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5"/>
          <p:cNvSpPr>
            <a:spLocks noGrp="1" noChangeArrowheads="1"/>
          </p:cNvSpPr>
          <p:nvPr>
            <p:ph type="sldNum" sz="quarter" idx="10"/>
          </p:nvPr>
        </p:nvSpPr>
        <p:spPr>
          <a:ln/>
        </p:spPr>
        <p:txBody>
          <a:bodyPr/>
          <a:lstStyle>
            <a:lvl1pPr>
              <a:defRPr/>
            </a:lvl1pPr>
          </a:lstStyle>
          <a:p>
            <a:pPr>
              <a:defRPr/>
            </a:pPr>
            <a:fld id="{E6077252-F6FB-48C5-AE7C-F9CAC6994587}" type="slidenum">
              <a:rPr lang="en-US" altLang="zh-CN"/>
              <a:pPr>
                <a:defRPr/>
              </a:pPr>
              <a:t>‹#›</a:t>
            </a:fld>
            <a:endParaRPr lang="en-US" altLang="zh-CN"/>
          </a:p>
        </p:txBody>
      </p:sp>
    </p:spTree>
    <p:extLst>
      <p:ext uri="{BB962C8B-B14F-4D97-AF65-F5344CB8AC3E}">
        <p14:creationId xmlns:p14="http://schemas.microsoft.com/office/powerpoint/2010/main" val="122179170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5"/>
          <p:cNvSpPr>
            <a:spLocks noGrp="1" noChangeArrowheads="1"/>
          </p:cNvSpPr>
          <p:nvPr>
            <p:ph type="sldNum" sz="quarter" idx="10"/>
          </p:nvPr>
        </p:nvSpPr>
        <p:spPr>
          <a:ln/>
        </p:spPr>
        <p:txBody>
          <a:bodyPr/>
          <a:lstStyle>
            <a:lvl1pPr>
              <a:defRPr/>
            </a:lvl1pPr>
          </a:lstStyle>
          <a:p>
            <a:pPr>
              <a:defRPr/>
            </a:pPr>
            <a:fld id="{15724C1A-E8DB-437D-B5B6-2CA95C99B73F}" type="slidenum">
              <a:rPr lang="en-US" altLang="zh-CN"/>
              <a:pPr>
                <a:defRPr/>
              </a:pPr>
              <a:t>‹#›</a:t>
            </a:fld>
            <a:endParaRPr lang="en-US" altLang="zh-CN"/>
          </a:p>
        </p:txBody>
      </p:sp>
    </p:spTree>
    <p:extLst>
      <p:ext uri="{BB962C8B-B14F-4D97-AF65-F5344CB8AC3E}">
        <p14:creationId xmlns:p14="http://schemas.microsoft.com/office/powerpoint/2010/main" val="70842449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953500" y="838200"/>
            <a:ext cx="2711451" cy="5562600"/>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12801" y="838200"/>
            <a:ext cx="7937500" cy="5562600"/>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5"/>
          <p:cNvSpPr>
            <a:spLocks noGrp="1" noChangeArrowheads="1"/>
          </p:cNvSpPr>
          <p:nvPr>
            <p:ph type="sldNum" sz="quarter" idx="10"/>
          </p:nvPr>
        </p:nvSpPr>
        <p:spPr>
          <a:ln/>
        </p:spPr>
        <p:txBody>
          <a:bodyPr/>
          <a:lstStyle>
            <a:lvl1pPr>
              <a:defRPr/>
            </a:lvl1pPr>
          </a:lstStyle>
          <a:p>
            <a:pPr>
              <a:defRPr/>
            </a:pPr>
            <a:fld id="{84679386-1C43-4D8B-8D08-7C74F68B6D05}" type="slidenum">
              <a:rPr lang="en-US" altLang="zh-CN"/>
              <a:pPr>
                <a:defRPr/>
              </a:pPr>
              <a:t>‹#›</a:t>
            </a:fld>
            <a:endParaRPr lang="en-US" altLang="zh-CN"/>
          </a:p>
        </p:txBody>
      </p:sp>
    </p:spTree>
    <p:extLst>
      <p:ext uri="{BB962C8B-B14F-4D97-AF65-F5344CB8AC3E}">
        <p14:creationId xmlns:p14="http://schemas.microsoft.com/office/powerpoint/2010/main" val="20807972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12800" y="838200"/>
            <a:ext cx="8331200" cy="457200"/>
          </a:xfrm>
        </p:spPr>
        <p:txBody>
          <a:bodyPr/>
          <a:lstStyle/>
          <a:p>
            <a:r>
              <a:rPr lang="zh-CN" altLang="en-US" noProof="1"/>
              <a:t>单击此处编辑母版标题样式</a:t>
            </a:r>
          </a:p>
        </p:txBody>
      </p:sp>
      <p:sp>
        <p:nvSpPr>
          <p:cNvPr id="3" name="表格占位符 2"/>
          <p:cNvSpPr>
            <a:spLocks noGrp="1"/>
          </p:cNvSpPr>
          <p:nvPr>
            <p:ph type="tbl" idx="1"/>
          </p:nvPr>
        </p:nvSpPr>
        <p:spPr>
          <a:xfrm>
            <a:off x="812800" y="1447800"/>
            <a:ext cx="10852151" cy="4953000"/>
          </a:xfrm>
        </p:spPr>
        <p:txBody>
          <a:bodyPr/>
          <a:lstStyle/>
          <a:p>
            <a:pPr lvl="0"/>
            <a:endParaRPr lang="zh-CN" altLang="en-US" noProof="0"/>
          </a:p>
        </p:txBody>
      </p:sp>
      <p:sp>
        <p:nvSpPr>
          <p:cNvPr id="4" name="Rectangle 5"/>
          <p:cNvSpPr>
            <a:spLocks noGrp="1" noChangeArrowheads="1"/>
          </p:cNvSpPr>
          <p:nvPr>
            <p:ph type="sldNum" sz="quarter" idx="10"/>
          </p:nvPr>
        </p:nvSpPr>
        <p:spPr>
          <a:ln/>
        </p:spPr>
        <p:txBody>
          <a:bodyPr/>
          <a:lstStyle>
            <a:lvl1pPr>
              <a:defRPr/>
            </a:lvl1pPr>
          </a:lstStyle>
          <a:p>
            <a:pPr>
              <a:defRPr/>
            </a:pPr>
            <a:fld id="{A4E7EAC3-B67C-4647-A2F2-52B7E1BAA38D}" type="slidenum">
              <a:rPr lang="en-US" altLang="zh-CN"/>
              <a:pPr>
                <a:defRPr/>
              </a:pPr>
              <a:t>‹#›</a:t>
            </a:fld>
            <a:endParaRPr lang="en-US" altLang="zh-CN"/>
          </a:p>
        </p:txBody>
      </p:sp>
    </p:spTree>
    <p:extLst>
      <p:ext uri="{BB962C8B-B14F-4D97-AF65-F5344CB8AC3E}">
        <p14:creationId xmlns:p14="http://schemas.microsoft.com/office/powerpoint/2010/main" val="258113201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812800" y="838200"/>
            <a:ext cx="8331200" cy="457200"/>
          </a:xfrm>
        </p:spPr>
        <p:txBody>
          <a:bodyPr/>
          <a:lstStyle/>
          <a:p>
            <a:r>
              <a:rPr lang="zh-CN" altLang="en-US" noProof="1"/>
              <a:t>单击此处编辑母版标题样式</a:t>
            </a:r>
          </a:p>
        </p:txBody>
      </p:sp>
      <p:sp>
        <p:nvSpPr>
          <p:cNvPr id="3" name="文本占位符 2"/>
          <p:cNvSpPr>
            <a:spLocks noGrp="1"/>
          </p:cNvSpPr>
          <p:nvPr>
            <p:ph type="body" sz="half" idx="1"/>
          </p:nvPr>
        </p:nvSpPr>
        <p:spPr>
          <a:xfrm>
            <a:off x="812801" y="1447800"/>
            <a:ext cx="5323417" cy="4953000"/>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339418" y="1447800"/>
            <a:ext cx="5325533" cy="4953000"/>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5"/>
          <p:cNvSpPr>
            <a:spLocks noGrp="1" noChangeArrowheads="1"/>
          </p:cNvSpPr>
          <p:nvPr>
            <p:ph type="sldNum" sz="quarter" idx="10"/>
          </p:nvPr>
        </p:nvSpPr>
        <p:spPr>
          <a:ln/>
        </p:spPr>
        <p:txBody>
          <a:bodyPr/>
          <a:lstStyle>
            <a:lvl1pPr>
              <a:defRPr/>
            </a:lvl1pPr>
          </a:lstStyle>
          <a:p>
            <a:pPr>
              <a:defRPr/>
            </a:pPr>
            <a:fld id="{8BA83E0C-16B6-49F0-972C-D9971165EDE0}" type="slidenum">
              <a:rPr lang="en-US" altLang="zh-CN"/>
              <a:pPr>
                <a:defRPr/>
              </a:pPr>
              <a:t>‹#›</a:t>
            </a:fld>
            <a:endParaRPr lang="en-US" altLang="zh-CN"/>
          </a:p>
        </p:txBody>
      </p:sp>
    </p:spTree>
    <p:extLst>
      <p:ext uri="{BB962C8B-B14F-4D97-AF65-F5344CB8AC3E}">
        <p14:creationId xmlns:p14="http://schemas.microsoft.com/office/powerpoint/2010/main" val="199114395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812800" y="838200"/>
            <a:ext cx="8331200" cy="457200"/>
          </a:xfrm>
        </p:spPr>
        <p:txBody>
          <a:bodyPr/>
          <a:lstStyle/>
          <a:p>
            <a:r>
              <a:rPr lang="zh-CN" altLang="en-US" noProof="1"/>
              <a:t>单击此处编辑母版标题样式</a:t>
            </a:r>
          </a:p>
        </p:txBody>
      </p:sp>
      <p:sp>
        <p:nvSpPr>
          <p:cNvPr id="3" name="文本占位符 2"/>
          <p:cNvSpPr>
            <a:spLocks noGrp="1"/>
          </p:cNvSpPr>
          <p:nvPr>
            <p:ph type="body" sz="half" idx="1"/>
          </p:nvPr>
        </p:nvSpPr>
        <p:spPr>
          <a:xfrm>
            <a:off x="812801" y="1447800"/>
            <a:ext cx="5323417" cy="4953000"/>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quarter" idx="2"/>
          </p:nvPr>
        </p:nvSpPr>
        <p:spPr>
          <a:xfrm>
            <a:off x="6339418" y="1447800"/>
            <a:ext cx="5325533" cy="2400300"/>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内容占位符 4"/>
          <p:cNvSpPr>
            <a:spLocks noGrp="1"/>
          </p:cNvSpPr>
          <p:nvPr>
            <p:ph sz="quarter" idx="3"/>
          </p:nvPr>
        </p:nvSpPr>
        <p:spPr>
          <a:xfrm>
            <a:off x="6339418" y="4000500"/>
            <a:ext cx="5325533" cy="2400300"/>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6" name="Rectangle 5"/>
          <p:cNvSpPr>
            <a:spLocks noGrp="1" noChangeArrowheads="1"/>
          </p:cNvSpPr>
          <p:nvPr>
            <p:ph type="sldNum" sz="quarter" idx="10"/>
          </p:nvPr>
        </p:nvSpPr>
        <p:spPr>
          <a:ln/>
        </p:spPr>
        <p:txBody>
          <a:bodyPr/>
          <a:lstStyle>
            <a:lvl1pPr>
              <a:defRPr/>
            </a:lvl1pPr>
          </a:lstStyle>
          <a:p>
            <a:pPr>
              <a:defRPr/>
            </a:pPr>
            <a:fld id="{5A457E0F-0C54-46FB-8A9F-2662C2C34801}" type="slidenum">
              <a:rPr lang="en-US" altLang="zh-CN"/>
              <a:pPr>
                <a:defRPr/>
              </a:pPr>
              <a:t>‹#›</a:t>
            </a:fld>
            <a:endParaRPr lang="en-US" altLang="zh-CN"/>
          </a:p>
        </p:txBody>
      </p:sp>
    </p:spTree>
    <p:extLst>
      <p:ext uri="{BB962C8B-B14F-4D97-AF65-F5344CB8AC3E}">
        <p14:creationId xmlns:p14="http://schemas.microsoft.com/office/powerpoint/2010/main" val="315834610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12800" y="838200"/>
            <a:ext cx="10852151" cy="5562600"/>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3" name="Rectangle 5"/>
          <p:cNvSpPr>
            <a:spLocks noGrp="1" noChangeArrowheads="1"/>
          </p:cNvSpPr>
          <p:nvPr>
            <p:ph type="sldNum" sz="quarter" idx="10"/>
          </p:nvPr>
        </p:nvSpPr>
        <p:spPr>
          <a:ln/>
        </p:spPr>
        <p:txBody>
          <a:bodyPr/>
          <a:lstStyle>
            <a:lvl1pPr>
              <a:defRPr/>
            </a:lvl1pPr>
          </a:lstStyle>
          <a:p>
            <a:pPr>
              <a:defRPr/>
            </a:pPr>
            <a:fld id="{90FD2A91-B1F7-4E91-B396-661EC276B4B2}" type="slidenum">
              <a:rPr lang="en-US" altLang="zh-CN"/>
              <a:pPr>
                <a:defRPr/>
              </a:pPr>
              <a:t>‹#›</a:t>
            </a:fld>
            <a:endParaRPr lang="en-US" altLang="zh-CN"/>
          </a:p>
        </p:txBody>
      </p:sp>
    </p:spTree>
    <p:extLst>
      <p:ext uri="{BB962C8B-B14F-4D97-AF65-F5344CB8AC3E}">
        <p14:creationId xmlns:p14="http://schemas.microsoft.com/office/powerpoint/2010/main" val="39090506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9366E90-2328-4332-AE7C-74BA16C387C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36B455F6-C7CE-4A98-92F2-2961C0029A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F9DC0B1A-CCE9-48AE-A9B9-F5F6A73B8F26}"/>
              </a:ext>
            </a:extLst>
          </p:cNvPr>
          <p:cNvSpPr>
            <a:spLocks noGrp="1"/>
          </p:cNvSpPr>
          <p:nvPr>
            <p:ph type="dt" sz="half" idx="10"/>
          </p:nvPr>
        </p:nvSpPr>
        <p:spPr/>
        <p:txBody>
          <a:bodyPr/>
          <a:lstStyle/>
          <a:p>
            <a:r>
              <a:rPr lang="en-US" altLang="zh-CN" smtClean="0">
                <a:solidFill>
                  <a:prstClr val="black">
                    <a:tint val="75000"/>
                  </a:prstClr>
                </a:solidFill>
              </a:rPr>
              <a:t>EMuS20190510</a:t>
            </a:r>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81C46A23-820F-4080-9F23-79F1FA33941B}"/>
              </a:ext>
            </a:extLst>
          </p:cNvPr>
          <p:cNvSpPr>
            <a:spLocks noGrp="1"/>
          </p:cNvSpPr>
          <p:nvPr>
            <p:ph type="ftr" sz="quarter" idx="11"/>
          </p:nvPr>
        </p:nvSpPr>
        <p:spPr/>
        <p:txBody>
          <a:bodyPr/>
          <a:lstStyle/>
          <a:p>
            <a:r>
              <a:rPr lang="en-GB" altLang="zh-CN" smtClean="0">
                <a:solidFill>
                  <a:prstClr val="black">
                    <a:tint val="75000"/>
                  </a:prstClr>
                </a:solidFill>
              </a:rPr>
              <a:t>NV - Target Studies</a:t>
            </a: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CF89B2D8-5313-4B5E-8AF7-07AF684F6888}"/>
              </a:ext>
            </a:extLst>
          </p:cNvPr>
          <p:cNvSpPr>
            <a:spLocks noGrp="1"/>
          </p:cNvSpPr>
          <p:nvPr>
            <p:ph type="sldNum" sz="quarter" idx="12"/>
          </p:nvPr>
        </p:nvSpPr>
        <p:spPr/>
        <p:txBody>
          <a:bodyPr/>
          <a:lstStyle/>
          <a:p>
            <a:fld id="{B36EAC04-4B07-4A57-BF8D-4F5438B5CA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98251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EMuS20190510</a:t>
            </a:r>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NV - Target Studies</a:t>
            </a:r>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99662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2319944-DFCD-43AF-B024-E26C303C6C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57CAA73-C569-4262-9989-455AC45EECD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5E2D5AA-B3FF-406B-BF58-904370A43206}"/>
              </a:ext>
            </a:extLst>
          </p:cNvPr>
          <p:cNvSpPr>
            <a:spLocks noGrp="1"/>
          </p:cNvSpPr>
          <p:nvPr>
            <p:ph type="dt" sz="half" idx="10"/>
          </p:nvPr>
        </p:nvSpPr>
        <p:spPr/>
        <p:txBody>
          <a:bodyPr/>
          <a:lstStyle/>
          <a:p>
            <a:r>
              <a:rPr lang="en-US" altLang="zh-CN" smtClean="0">
                <a:solidFill>
                  <a:prstClr val="black">
                    <a:tint val="75000"/>
                  </a:prstClr>
                </a:solidFill>
              </a:rPr>
              <a:t>EMuS20190510</a:t>
            </a:r>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E0AD960-B9ED-48E7-98BB-11D48CC6782D}"/>
              </a:ext>
            </a:extLst>
          </p:cNvPr>
          <p:cNvSpPr>
            <a:spLocks noGrp="1"/>
          </p:cNvSpPr>
          <p:nvPr>
            <p:ph type="ftr" sz="quarter" idx="11"/>
          </p:nvPr>
        </p:nvSpPr>
        <p:spPr/>
        <p:txBody>
          <a:bodyPr/>
          <a:lstStyle/>
          <a:p>
            <a:r>
              <a:rPr lang="en-GB" altLang="zh-CN" smtClean="0">
                <a:solidFill>
                  <a:prstClr val="black">
                    <a:tint val="75000"/>
                  </a:prstClr>
                </a:solidFill>
              </a:rPr>
              <a:t>NV - Target Studies</a:t>
            </a: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38DF804D-B849-4330-9EEF-EC9A2297FB01}"/>
              </a:ext>
            </a:extLst>
          </p:cNvPr>
          <p:cNvSpPr>
            <a:spLocks noGrp="1"/>
          </p:cNvSpPr>
          <p:nvPr>
            <p:ph type="sldNum" sz="quarter" idx="12"/>
          </p:nvPr>
        </p:nvSpPr>
        <p:spPr/>
        <p:txBody>
          <a:bodyPr/>
          <a:lstStyle/>
          <a:p>
            <a:fld id="{B36EAC04-4B07-4A57-BF8D-4F5438B5CA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0376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93FAF10-12CE-4485-B4AC-F28345A14CA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74367F2E-D240-4E05-9C4C-3DFCBE5908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AE9C9789-D974-413E-BEFC-728F390BCE97}"/>
              </a:ext>
            </a:extLst>
          </p:cNvPr>
          <p:cNvSpPr>
            <a:spLocks noGrp="1"/>
          </p:cNvSpPr>
          <p:nvPr>
            <p:ph type="dt" sz="half" idx="10"/>
          </p:nvPr>
        </p:nvSpPr>
        <p:spPr/>
        <p:txBody>
          <a:bodyPr/>
          <a:lstStyle/>
          <a:p>
            <a:r>
              <a:rPr lang="en-US" altLang="zh-CN" smtClean="0">
                <a:solidFill>
                  <a:prstClr val="black">
                    <a:tint val="75000"/>
                  </a:prstClr>
                </a:solidFill>
              </a:rPr>
              <a:t>EMuS20190510</a:t>
            </a:r>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76C943E7-DB8D-4B2D-8A53-9470062E6FC2}"/>
              </a:ext>
            </a:extLst>
          </p:cNvPr>
          <p:cNvSpPr>
            <a:spLocks noGrp="1"/>
          </p:cNvSpPr>
          <p:nvPr>
            <p:ph type="ftr" sz="quarter" idx="11"/>
          </p:nvPr>
        </p:nvSpPr>
        <p:spPr/>
        <p:txBody>
          <a:bodyPr/>
          <a:lstStyle/>
          <a:p>
            <a:r>
              <a:rPr lang="en-GB" altLang="zh-CN" smtClean="0">
                <a:solidFill>
                  <a:prstClr val="black">
                    <a:tint val="75000"/>
                  </a:prstClr>
                </a:solidFill>
              </a:rPr>
              <a:t>NV - Target Studies</a:t>
            </a: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110F176-747C-4272-BC02-75E7F5FE9871}"/>
              </a:ext>
            </a:extLst>
          </p:cNvPr>
          <p:cNvSpPr>
            <a:spLocks noGrp="1"/>
          </p:cNvSpPr>
          <p:nvPr>
            <p:ph type="sldNum" sz="quarter" idx="12"/>
          </p:nvPr>
        </p:nvSpPr>
        <p:spPr/>
        <p:txBody>
          <a:bodyPr/>
          <a:lstStyle/>
          <a:p>
            <a:fld id="{B36EAC04-4B07-4A57-BF8D-4F5438B5CA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3687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A983853-9C63-441B-B4A6-A9692F1AB2E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9B9923F-F1CF-43FD-82D9-B74C3CE6EA7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760C6C7D-5A35-4FBA-BA95-B285BE4C5D7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73A3B998-375D-4677-B22C-41907A069157}"/>
              </a:ext>
            </a:extLst>
          </p:cNvPr>
          <p:cNvSpPr>
            <a:spLocks noGrp="1"/>
          </p:cNvSpPr>
          <p:nvPr>
            <p:ph type="dt" sz="half" idx="10"/>
          </p:nvPr>
        </p:nvSpPr>
        <p:spPr/>
        <p:txBody>
          <a:bodyPr/>
          <a:lstStyle/>
          <a:p>
            <a:r>
              <a:rPr lang="en-US" altLang="zh-CN" smtClean="0">
                <a:solidFill>
                  <a:prstClr val="black">
                    <a:tint val="75000"/>
                  </a:prstClr>
                </a:solidFill>
              </a:rPr>
              <a:t>EMuS20190510</a:t>
            </a:r>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0316E1FF-A366-4708-B7DB-9CC087CFFCF9}"/>
              </a:ext>
            </a:extLst>
          </p:cNvPr>
          <p:cNvSpPr>
            <a:spLocks noGrp="1"/>
          </p:cNvSpPr>
          <p:nvPr>
            <p:ph type="ftr" sz="quarter" idx="11"/>
          </p:nvPr>
        </p:nvSpPr>
        <p:spPr/>
        <p:txBody>
          <a:bodyPr/>
          <a:lstStyle/>
          <a:p>
            <a:r>
              <a:rPr lang="en-GB" altLang="zh-CN" smtClean="0">
                <a:solidFill>
                  <a:prstClr val="black">
                    <a:tint val="75000"/>
                  </a:prstClr>
                </a:solidFill>
              </a:rPr>
              <a:t>NV - Target Studies</a:t>
            </a:r>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5FD301F9-6675-4F3C-B604-C1C267EB30EB}"/>
              </a:ext>
            </a:extLst>
          </p:cNvPr>
          <p:cNvSpPr>
            <a:spLocks noGrp="1"/>
          </p:cNvSpPr>
          <p:nvPr>
            <p:ph type="sldNum" sz="quarter" idx="12"/>
          </p:nvPr>
        </p:nvSpPr>
        <p:spPr/>
        <p:txBody>
          <a:bodyPr/>
          <a:lstStyle/>
          <a:p>
            <a:fld id="{B36EAC04-4B07-4A57-BF8D-4F5438B5CA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2051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692B850-A1B5-40D3-8E9B-ADA6D90467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AC717E51-30EC-47A6-8629-EE6D61002B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199FC44B-FA50-49E5-897B-D16F1EFE898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13556779-2D0B-4823-AB28-0825753EAB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5994C856-48AB-4D19-9CB5-DC80FF72A8A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1CF5A197-1D7B-43F4-8ADD-BD3AD4696DCB}"/>
              </a:ext>
            </a:extLst>
          </p:cNvPr>
          <p:cNvSpPr>
            <a:spLocks noGrp="1"/>
          </p:cNvSpPr>
          <p:nvPr>
            <p:ph type="dt" sz="half" idx="10"/>
          </p:nvPr>
        </p:nvSpPr>
        <p:spPr/>
        <p:txBody>
          <a:bodyPr/>
          <a:lstStyle/>
          <a:p>
            <a:r>
              <a:rPr lang="en-US" altLang="zh-CN" smtClean="0">
                <a:solidFill>
                  <a:prstClr val="black">
                    <a:tint val="75000"/>
                  </a:prstClr>
                </a:solidFill>
              </a:rPr>
              <a:t>EMuS20190510</a:t>
            </a:r>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C2FFB5AA-3D67-4EC6-B88E-EC224F9B8384}"/>
              </a:ext>
            </a:extLst>
          </p:cNvPr>
          <p:cNvSpPr>
            <a:spLocks noGrp="1"/>
          </p:cNvSpPr>
          <p:nvPr>
            <p:ph type="ftr" sz="quarter" idx="11"/>
          </p:nvPr>
        </p:nvSpPr>
        <p:spPr/>
        <p:txBody>
          <a:bodyPr/>
          <a:lstStyle/>
          <a:p>
            <a:r>
              <a:rPr lang="en-GB" altLang="zh-CN" smtClean="0">
                <a:solidFill>
                  <a:prstClr val="black">
                    <a:tint val="75000"/>
                  </a:prstClr>
                </a:solidFill>
              </a:rPr>
              <a:t>NV - Target Studies</a:t>
            </a:r>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ABE5A286-F8E9-4497-AB67-74315670DA6F}"/>
              </a:ext>
            </a:extLst>
          </p:cNvPr>
          <p:cNvSpPr>
            <a:spLocks noGrp="1"/>
          </p:cNvSpPr>
          <p:nvPr>
            <p:ph type="sldNum" sz="quarter" idx="12"/>
          </p:nvPr>
        </p:nvSpPr>
        <p:spPr/>
        <p:txBody>
          <a:bodyPr/>
          <a:lstStyle/>
          <a:p>
            <a:fld id="{B36EAC04-4B07-4A57-BF8D-4F5438B5CA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5513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90A5926-96DD-42A0-8E57-7FC2F83D553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E4A97CA9-B97C-45F4-8668-0C92D8751AC0}"/>
              </a:ext>
            </a:extLst>
          </p:cNvPr>
          <p:cNvSpPr>
            <a:spLocks noGrp="1"/>
          </p:cNvSpPr>
          <p:nvPr>
            <p:ph type="dt" sz="half" idx="10"/>
          </p:nvPr>
        </p:nvSpPr>
        <p:spPr/>
        <p:txBody>
          <a:bodyPr/>
          <a:lstStyle/>
          <a:p>
            <a:r>
              <a:rPr lang="en-US" altLang="zh-CN" smtClean="0">
                <a:solidFill>
                  <a:prstClr val="black">
                    <a:tint val="75000"/>
                  </a:prstClr>
                </a:solidFill>
              </a:rPr>
              <a:t>EMuS20190510</a:t>
            </a:r>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53EB9FCC-5552-44AD-88F1-44F3DEBC3F35}"/>
              </a:ext>
            </a:extLst>
          </p:cNvPr>
          <p:cNvSpPr>
            <a:spLocks noGrp="1"/>
          </p:cNvSpPr>
          <p:nvPr>
            <p:ph type="ftr" sz="quarter" idx="11"/>
          </p:nvPr>
        </p:nvSpPr>
        <p:spPr/>
        <p:txBody>
          <a:bodyPr/>
          <a:lstStyle/>
          <a:p>
            <a:r>
              <a:rPr lang="en-GB" altLang="zh-CN" smtClean="0">
                <a:solidFill>
                  <a:prstClr val="black">
                    <a:tint val="75000"/>
                  </a:prstClr>
                </a:solidFill>
              </a:rPr>
              <a:t>NV - Target Studies</a:t>
            </a:r>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130676B3-DA77-48FC-ABD6-E7B249BFBFAB}"/>
              </a:ext>
            </a:extLst>
          </p:cNvPr>
          <p:cNvSpPr>
            <a:spLocks noGrp="1"/>
          </p:cNvSpPr>
          <p:nvPr>
            <p:ph type="sldNum" sz="quarter" idx="12"/>
          </p:nvPr>
        </p:nvSpPr>
        <p:spPr/>
        <p:txBody>
          <a:bodyPr/>
          <a:lstStyle/>
          <a:p>
            <a:fld id="{B36EAC04-4B07-4A57-BF8D-4F5438B5CA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12069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62962DC3-88D7-4537-964B-D89EF60DB61B}"/>
              </a:ext>
            </a:extLst>
          </p:cNvPr>
          <p:cNvSpPr>
            <a:spLocks noGrp="1"/>
          </p:cNvSpPr>
          <p:nvPr>
            <p:ph type="dt" sz="half" idx="10"/>
          </p:nvPr>
        </p:nvSpPr>
        <p:spPr/>
        <p:txBody>
          <a:bodyPr/>
          <a:lstStyle/>
          <a:p>
            <a:r>
              <a:rPr lang="en-US" altLang="zh-CN" smtClean="0">
                <a:solidFill>
                  <a:prstClr val="black">
                    <a:tint val="75000"/>
                  </a:prstClr>
                </a:solidFill>
              </a:rPr>
              <a:t>EMuS20190510</a:t>
            </a:r>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82051B64-2C90-479D-A4CF-F65AC0D14918}"/>
              </a:ext>
            </a:extLst>
          </p:cNvPr>
          <p:cNvSpPr>
            <a:spLocks noGrp="1"/>
          </p:cNvSpPr>
          <p:nvPr>
            <p:ph type="ftr" sz="quarter" idx="11"/>
          </p:nvPr>
        </p:nvSpPr>
        <p:spPr/>
        <p:txBody>
          <a:bodyPr/>
          <a:lstStyle/>
          <a:p>
            <a:r>
              <a:rPr lang="en-GB" altLang="zh-CN" smtClean="0">
                <a:solidFill>
                  <a:prstClr val="black">
                    <a:tint val="75000"/>
                  </a:prstClr>
                </a:solidFill>
              </a:rPr>
              <a:t>NV - Target Studies</a:t>
            </a:r>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E154C1C6-CA57-4DAD-8EAC-5CE09A34CA7F}"/>
              </a:ext>
            </a:extLst>
          </p:cNvPr>
          <p:cNvSpPr>
            <a:spLocks noGrp="1"/>
          </p:cNvSpPr>
          <p:nvPr>
            <p:ph type="sldNum" sz="quarter" idx="12"/>
          </p:nvPr>
        </p:nvSpPr>
        <p:spPr/>
        <p:txBody>
          <a:bodyPr/>
          <a:lstStyle/>
          <a:p>
            <a:fld id="{B36EAC04-4B07-4A57-BF8D-4F5438B5CA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0153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9A993F7-0D2B-4352-85AA-27B821B8FCB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14D20DB3-C037-4DDE-BE9E-2028F8FBF0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345F408C-2EF2-40D4-A4BA-1AD32537DA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728E48FD-2FD0-4EBF-83B7-FEF3819F3F31}"/>
              </a:ext>
            </a:extLst>
          </p:cNvPr>
          <p:cNvSpPr>
            <a:spLocks noGrp="1"/>
          </p:cNvSpPr>
          <p:nvPr>
            <p:ph type="dt" sz="half" idx="10"/>
          </p:nvPr>
        </p:nvSpPr>
        <p:spPr/>
        <p:txBody>
          <a:bodyPr/>
          <a:lstStyle/>
          <a:p>
            <a:r>
              <a:rPr lang="en-US" altLang="zh-CN" smtClean="0">
                <a:solidFill>
                  <a:prstClr val="black">
                    <a:tint val="75000"/>
                  </a:prstClr>
                </a:solidFill>
              </a:rPr>
              <a:t>EMuS20190510</a:t>
            </a:r>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F1EFEEFD-6D25-486C-9F27-736B8745A5B7}"/>
              </a:ext>
            </a:extLst>
          </p:cNvPr>
          <p:cNvSpPr>
            <a:spLocks noGrp="1"/>
          </p:cNvSpPr>
          <p:nvPr>
            <p:ph type="ftr" sz="quarter" idx="11"/>
          </p:nvPr>
        </p:nvSpPr>
        <p:spPr/>
        <p:txBody>
          <a:bodyPr/>
          <a:lstStyle/>
          <a:p>
            <a:r>
              <a:rPr lang="en-GB" altLang="zh-CN" smtClean="0">
                <a:solidFill>
                  <a:prstClr val="black">
                    <a:tint val="75000"/>
                  </a:prstClr>
                </a:solidFill>
              </a:rPr>
              <a:t>NV - Target Studies</a:t>
            </a:r>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9252E5BF-7F47-4F3B-8008-D553B4D5DFC5}"/>
              </a:ext>
            </a:extLst>
          </p:cNvPr>
          <p:cNvSpPr>
            <a:spLocks noGrp="1"/>
          </p:cNvSpPr>
          <p:nvPr>
            <p:ph type="sldNum" sz="quarter" idx="12"/>
          </p:nvPr>
        </p:nvSpPr>
        <p:spPr/>
        <p:txBody>
          <a:bodyPr/>
          <a:lstStyle/>
          <a:p>
            <a:fld id="{B36EAC04-4B07-4A57-BF8D-4F5438B5CA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7055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23A109B-4C70-4EC2-ABE2-024568E58A8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C4D7ADC2-EC03-415C-8B9B-90DAA439E6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307C719E-F60E-4A4C-BC7A-68EDFE0D9E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E120B46-800F-4BF5-83EC-8A608F65FEC4}"/>
              </a:ext>
            </a:extLst>
          </p:cNvPr>
          <p:cNvSpPr>
            <a:spLocks noGrp="1"/>
          </p:cNvSpPr>
          <p:nvPr>
            <p:ph type="dt" sz="half" idx="10"/>
          </p:nvPr>
        </p:nvSpPr>
        <p:spPr/>
        <p:txBody>
          <a:bodyPr/>
          <a:lstStyle/>
          <a:p>
            <a:r>
              <a:rPr lang="en-US" altLang="zh-CN" smtClean="0">
                <a:solidFill>
                  <a:prstClr val="black">
                    <a:tint val="75000"/>
                  </a:prstClr>
                </a:solidFill>
              </a:rPr>
              <a:t>EMuS20190510</a:t>
            </a:r>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09804082-1857-485C-B537-1A619BACF690}"/>
              </a:ext>
            </a:extLst>
          </p:cNvPr>
          <p:cNvSpPr>
            <a:spLocks noGrp="1"/>
          </p:cNvSpPr>
          <p:nvPr>
            <p:ph type="ftr" sz="quarter" idx="11"/>
          </p:nvPr>
        </p:nvSpPr>
        <p:spPr/>
        <p:txBody>
          <a:bodyPr/>
          <a:lstStyle/>
          <a:p>
            <a:r>
              <a:rPr lang="en-GB" altLang="zh-CN" smtClean="0">
                <a:solidFill>
                  <a:prstClr val="black">
                    <a:tint val="75000"/>
                  </a:prstClr>
                </a:solidFill>
              </a:rPr>
              <a:t>NV - Target Studies</a:t>
            </a:r>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5BEEC947-5CFB-4607-87EE-47E533FA696E}"/>
              </a:ext>
            </a:extLst>
          </p:cNvPr>
          <p:cNvSpPr>
            <a:spLocks noGrp="1"/>
          </p:cNvSpPr>
          <p:nvPr>
            <p:ph type="sldNum" sz="quarter" idx="12"/>
          </p:nvPr>
        </p:nvSpPr>
        <p:spPr/>
        <p:txBody>
          <a:bodyPr/>
          <a:lstStyle/>
          <a:p>
            <a:fld id="{B36EAC04-4B07-4A57-BF8D-4F5438B5CA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1454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927E59E-F657-4606-B694-EB1F958679A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C3E9914D-D900-4F7D-A780-BF4061C41EB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D5ADBAA-5631-414F-B53F-71ADB5C80AAF}"/>
              </a:ext>
            </a:extLst>
          </p:cNvPr>
          <p:cNvSpPr>
            <a:spLocks noGrp="1"/>
          </p:cNvSpPr>
          <p:nvPr>
            <p:ph type="dt" sz="half" idx="10"/>
          </p:nvPr>
        </p:nvSpPr>
        <p:spPr/>
        <p:txBody>
          <a:bodyPr/>
          <a:lstStyle/>
          <a:p>
            <a:r>
              <a:rPr lang="en-US" altLang="zh-CN" smtClean="0">
                <a:solidFill>
                  <a:prstClr val="black">
                    <a:tint val="75000"/>
                  </a:prstClr>
                </a:solidFill>
              </a:rPr>
              <a:t>EMuS20190510</a:t>
            </a:r>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AA3E808-AE91-4BC9-B35E-B1262C137BEF}"/>
              </a:ext>
            </a:extLst>
          </p:cNvPr>
          <p:cNvSpPr>
            <a:spLocks noGrp="1"/>
          </p:cNvSpPr>
          <p:nvPr>
            <p:ph type="ftr" sz="quarter" idx="11"/>
          </p:nvPr>
        </p:nvSpPr>
        <p:spPr/>
        <p:txBody>
          <a:bodyPr/>
          <a:lstStyle/>
          <a:p>
            <a:r>
              <a:rPr lang="en-GB" altLang="zh-CN" smtClean="0">
                <a:solidFill>
                  <a:prstClr val="black">
                    <a:tint val="75000"/>
                  </a:prstClr>
                </a:solidFill>
              </a:rPr>
              <a:t>NV - Target Studies</a:t>
            </a: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6168E84-43D1-4CF7-BCE6-9C3AB80F07C2}"/>
              </a:ext>
            </a:extLst>
          </p:cNvPr>
          <p:cNvSpPr>
            <a:spLocks noGrp="1"/>
          </p:cNvSpPr>
          <p:nvPr>
            <p:ph type="sldNum" sz="quarter" idx="12"/>
          </p:nvPr>
        </p:nvSpPr>
        <p:spPr/>
        <p:txBody>
          <a:bodyPr/>
          <a:lstStyle/>
          <a:p>
            <a:fld id="{B36EAC04-4B07-4A57-BF8D-4F5438B5CA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04388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C3537136-F38D-422A-82AF-A06B32DA781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038375EE-796B-4DFE-9EAD-39A83976BA3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EEB9943-E87C-4AFF-AB81-DDA878282C48}"/>
              </a:ext>
            </a:extLst>
          </p:cNvPr>
          <p:cNvSpPr>
            <a:spLocks noGrp="1"/>
          </p:cNvSpPr>
          <p:nvPr>
            <p:ph type="dt" sz="half" idx="10"/>
          </p:nvPr>
        </p:nvSpPr>
        <p:spPr/>
        <p:txBody>
          <a:bodyPr/>
          <a:lstStyle/>
          <a:p>
            <a:r>
              <a:rPr lang="en-US" altLang="zh-CN" smtClean="0">
                <a:solidFill>
                  <a:prstClr val="black">
                    <a:tint val="75000"/>
                  </a:prstClr>
                </a:solidFill>
              </a:rPr>
              <a:t>EMuS20190510</a:t>
            </a:r>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1F32A05C-AFBE-4A7D-9CA1-0A2BE3E1ACB2}"/>
              </a:ext>
            </a:extLst>
          </p:cNvPr>
          <p:cNvSpPr>
            <a:spLocks noGrp="1"/>
          </p:cNvSpPr>
          <p:nvPr>
            <p:ph type="ftr" sz="quarter" idx="11"/>
          </p:nvPr>
        </p:nvSpPr>
        <p:spPr/>
        <p:txBody>
          <a:bodyPr/>
          <a:lstStyle/>
          <a:p>
            <a:r>
              <a:rPr lang="en-GB" altLang="zh-CN" smtClean="0">
                <a:solidFill>
                  <a:prstClr val="black">
                    <a:tint val="75000"/>
                  </a:prstClr>
                </a:solidFill>
              </a:rPr>
              <a:t>NV - Target Studies</a:t>
            </a: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6C144FE8-CBC4-4B33-8838-8280972CA8A3}"/>
              </a:ext>
            </a:extLst>
          </p:cNvPr>
          <p:cNvSpPr>
            <a:spLocks noGrp="1"/>
          </p:cNvSpPr>
          <p:nvPr>
            <p:ph type="sldNum" sz="quarter" idx="12"/>
          </p:nvPr>
        </p:nvSpPr>
        <p:spPr/>
        <p:txBody>
          <a:bodyPr/>
          <a:lstStyle/>
          <a:p>
            <a:fld id="{B36EAC04-4B07-4A57-BF8D-4F5438B5CA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47457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bg>
      <p:bgRef idx="1002">
        <a:schemeClr val="bg2"/>
      </p:bgRef>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r>
              <a:rPr lang="en-US" altLang="zh-CN" smtClean="0"/>
              <a:t>EMuS20190510</a:t>
            </a:r>
            <a:endParaRPr lang="zh-CN" altLang="en-US"/>
          </a:p>
        </p:txBody>
      </p:sp>
      <p:sp>
        <p:nvSpPr>
          <p:cNvPr id="3" name="页脚占位符 2"/>
          <p:cNvSpPr>
            <a:spLocks noGrp="1"/>
          </p:cNvSpPr>
          <p:nvPr>
            <p:ph type="ftr" sz="quarter" idx="11"/>
          </p:nvPr>
        </p:nvSpPr>
        <p:spPr/>
        <p:txBody>
          <a:bodyPr/>
          <a:lstStyle/>
          <a:p>
            <a:r>
              <a:rPr lang="en-GB" altLang="zh-CN" smtClean="0"/>
              <a:t>NV - Target Studies</a:t>
            </a:r>
            <a:endParaRPr lang="zh-CN" altLang="en-US"/>
          </a:p>
        </p:txBody>
      </p:sp>
      <p:sp>
        <p:nvSpPr>
          <p:cNvPr id="4" name="灯片编号占位符 3"/>
          <p:cNvSpPr>
            <a:spLocks noGrp="1"/>
          </p:cNvSpPr>
          <p:nvPr>
            <p:ph type="sldNum" sz="quarter" idx="12"/>
          </p:nvPr>
        </p:nvSpPr>
        <p:spPr/>
        <p:txBody>
          <a:bodyPr/>
          <a:lstStyle/>
          <a:p>
            <a:fld id="{1C119CD0-8D4D-42FB-839F-4C6C0F92230C}" type="slidenum">
              <a:rPr lang="zh-CN" altLang="en-US" smtClean="0"/>
              <a:pPr/>
              <a:t>‹#›</a:t>
            </a:fld>
            <a:endParaRPr lang="zh-CN" altLang="en-US"/>
          </a:p>
        </p:txBody>
      </p:sp>
    </p:spTree>
    <p:extLst>
      <p:ext uri="{BB962C8B-B14F-4D97-AF65-F5344CB8AC3E}">
        <p14:creationId xmlns:p14="http://schemas.microsoft.com/office/powerpoint/2010/main" val="78471181"/>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EMuS20190510</a:t>
            </a:r>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NV - Target Studies</a:t>
            </a:r>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611618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 descr="CSSppt母板首页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1074401" y="6477001"/>
            <a:ext cx="184731" cy="227755"/>
          </a:xfrm>
          <a:prstGeom prst="rect">
            <a:avLst/>
          </a:prstGeom>
          <a:noFill/>
          <a:ln>
            <a:noFill/>
          </a:ln>
        </p:spPr>
        <p:txBody>
          <a:bodyPr wrap="none">
            <a:spAutoFit/>
          </a:bodyPr>
          <a:lstStyle>
            <a:lvl1pPr>
              <a:defRPr kumimoji="1" sz="1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1400">
                <a:solidFill>
                  <a:schemeClr val="tx1"/>
                </a:solidFill>
                <a:latin typeface="Arial" panose="020B0604020202020204" pitchFamily="34" charset="0"/>
                <a:ea typeface="宋体" panose="02010600030101010101" pitchFamily="2" charset="-122"/>
              </a:defRPr>
            </a:lvl2pPr>
            <a:lvl3pPr marL="1143000" indent="-228600">
              <a:defRPr kumimoji="1" sz="1400">
                <a:solidFill>
                  <a:schemeClr val="tx1"/>
                </a:solidFill>
                <a:latin typeface="Arial" panose="020B0604020202020204" pitchFamily="34" charset="0"/>
                <a:ea typeface="宋体" panose="02010600030101010101" pitchFamily="2" charset="-122"/>
              </a:defRPr>
            </a:lvl3pPr>
            <a:lvl4pPr marL="1600200" indent="-228600">
              <a:defRPr kumimoji="1" sz="1400">
                <a:solidFill>
                  <a:schemeClr val="tx1"/>
                </a:solidFill>
                <a:latin typeface="Arial" panose="020B0604020202020204" pitchFamily="34" charset="0"/>
                <a:ea typeface="宋体" panose="02010600030101010101" pitchFamily="2" charset="-122"/>
              </a:defRPr>
            </a:lvl4pPr>
            <a:lvl5pPr marL="2057400" indent="-228600">
              <a:defRPr kumimoji="1" sz="1400">
                <a:solidFill>
                  <a:schemeClr val="tx1"/>
                </a:solidFill>
                <a:latin typeface="Arial" panose="020B0604020202020204" pitchFamily="34" charset="0"/>
                <a:ea typeface="宋体" panose="02010600030101010101" pitchFamily="2" charset="-122"/>
              </a:defRPr>
            </a:lvl5pPr>
            <a:lvl6pPr marL="2514600" indent="-228600" algn="ctr" fontAlgn="base">
              <a:spcBef>
                <a:spcPct val="0"/>
              </a:spcBef>
              <a:spcAft>
                <a:spcPct val="0"/>
              </a:spcAft>
              <a:defRPr kumimoji="1" sz="1400">
                <a:solidFill>
                  <a:schemeClr val="tx1"/>
                </a:solidFill>
                <a:latin typeface="Arial" panose="020B0604020202020204" pitchFamily="34" charset="0"/>
                <a:ea typeface="宋体" panose="02010600030101010101" pitchFamily="2" charset="-122"/>
              </a:defRPr>
            </a:lvl6pPr>
            <a:lvl7pPr marL="2971800" indent="-228600" algn="ctr" fontAlgn="base">
              <a:spcBef>
                <a:spcPct val="0"/>
              </a:spcBef>
              <a:spcAft>
                <a:spcPct val="0"/>
              </a:spcAft>
              <a:defRPr kumimoji="1" sz="1400">
                <a:solidFill>
                  <a:schemeClr val="tx1"/>
                </a:solidFill>
                <a:latin typeface="Arial" panose="020B0604020202020204" pitchFamily="34" charset="0"/>
                <a:ea typeface="宋体" panose="02010600030101010101" pitchFamily="2" charset="-122"/>
              </a:defRPr>
            </a:lvl7pPr>
            <a:lvl8pPr marL="3429000" indent="-228600" algn="ctr" fontAlgn="base">
              <a:spcBef>
                <a:spcPct val="0"/>
              </a:spcBef>
              <a:spcAft>
                <a:spcPct val="0"/>
              </a:spcAft>
              <a:defRPr kumimoji="1" sz="1400">
                <a:solidFill>
                  <a:schemeClr val="tx1"/>
                </a:solidFill>
                <a:latin typeface="Arial" panose="020B0604020202020204" pitchFamily="34" charset="0"/>
                <a:ea typeface="宋体" panose="02010600030101010101" pitchFamily="2" charset="-122"/>
              </a:defRPr>
            </a:lvl8pPr>
            <a:lvl9pPr marL="3886200" indent="-228600" algn="ctr" fontAlgn="base">
              <a:spcBef>
                <a:spcPct val="0"/>
              </a:spcBef>
              <a:spcAft>
                <a:spcPct val="0"/>
              </a:spcAft>
              <a:defRPr kumimoji="1" sz="1400">
                <a:solidFill>
                  <a:schemeClr val="tx1"/>
                </a:solidFill>
                <a:latin typeface="Arial" panose="020B0604020202020204" pitchFamily="34" charset="0"/>
                <a:ea typeface="宋体" panose="02010600030101010101" pitchFamily="2" charset="-122"/>
              </a:defRPr>
            </a:lvl9pPr>
          </a:lstStyle>
          <a:p>
            <a:pPr defTabSz="914400" fontAlgn="base">
              <a:lnSpc>
                <a:spcPct val="88000"/>
              </a:lnSpc>
              <a:spcBef>
                <a:spcPct val="0"/>
              </a:spcBef>
              <a:spcAft>
                <a:spcPct val="0"/>
              </a:spcAft>
              <a:defRPr/>
            </a:pPr>
            <a:endParaRPr kumimoji="0" lang="zh-CN" altLang="en-US" sz="1000">
              <a:solidFill>
                <a:srgbClr val="808080"/>
              </a:solidFill>
              <a:latin typeface="Impact" panose="020B0806030902050204" pitchFamily="34" charset="0"/>
            </a:endParaRPr>
          </a:p>
        </p:txBody>
      </p:sp>
      <p:sp>
        <p:nvSpPr>
          <p:cNvPr id="217091" name="Rectangle 3"/>
          <p:cNvSpPr>
            <a:spLocks noGrp="1" noChangeArrowheads="1"/>
          </p:cNvSpPr>
          <p:nvPr>
            <p:ph type="ctrTitle"/>
          </p:nvPr>
        </p:nvSpPr>
        <p:spPr>
          <a:xfrm>
            <a:off x="914400" y="2339976"/>
            <a:ext cx="10363200" cy="1470025"/>
          </a:xfrm>
        </p:spPr>
        <p:txBody>
          <a:bodyPr/>
          <a:lstStyle>
            <a:lvl1pPr algn="ctr">
              <a:defRPr sz="3600"/>
            </a:lvl1pPr>
          </a:lstStyle>
          <a:p>
            <a:r>
              <a:rPr lang="zh-CN" altLang="en-US" noProof="1"/>
              <a:t>单击此处编辑母版标题样式</a:t>
            </a:r>
          </a:p>
        </p:txBody>
      </p:sp>
      <p:sp>
        <p:nvSpPr>
          <p:cNvPr id="217092" name="Rectangle 4"/>
          <p:cNvSpPr>
            <a:spLocks noGrp="1" noChangeArrowheads="1"/>
          </p:cNvSpPr>
          <p:nvPr>
            <p:ph type="subTitle" idx="1"/>
          </p:nvPr>
        </p:nvSpPr>
        <p:spPr>
          <a:xfrm>
            <a:off x="1828800" y="3886200"/>
            <a:ext cx="8534400" cy="1600200"/>
          </a:xfrm>
        </p:spPr>
        <p:txBody>
          <a:bodyPr/>
          <a:lstStyle>
            <a:lvl1pPr marL="0" indent="0" algn="ctr">
              <a:lnSpc>
                <a:spcPct val="130000"/>
              </a:lnSpc>
              <a:spcBef>
                <a:spcPct val="0"/>
              </a:spcBef>
              <a:spcAft>
                <a:spcPct val="0"/>
              </a:spcAft>
              <a:buFontTx/>
              <a:buNone/>
              <a:defRPr sz="2200">
                <a:solidFill>
                  <a:schemeClr val="bg1"/>
                </a:solidFill>
              </a:defRPr>
            </a:lvl1pPr>
          </a:lstStyle>
          <a:p>
            <a:r>
              <a:rPr lang="zh-CN" altLang="en-US" noProof="1"/>
              <a:t>单击此处编辑母版副标题样式</a:t>
            </a:r>
          </a:p>
        </p:txBody>
      </p:sp>
    </p:spTree>
    <p:extLst>
      <p:ext uri="{BB962C8B-B14F-4D97-AF65-F5344CB8AC3E}">
        <p14:creationId xmlns:p14="http://schemas.microsoft.com/office/powerpoint/2010/main" val="263020421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5"/>
          <p:cNvSpPr>
            <a:spLocks noGrp="1" noChangeArrowheads="1"/>
          </p:cNvSpPr>
          <p:nvPr>
            <p:ph type="sldNum" sz="quarter" idx="10"/>
          </p:nvPr>
        </p:nvSpPr>
        <p:spPr>
          <a:ln/>
        </p:spPr>
        <p:txBody>
          <a:bodyPr/>
          <a:lstStyle>
            <a:lvl1pPr>
              <a:defRPr/>
            </a:lvl1pPr>
          </a:lstStyle>
          <a:p>
            <a:pPr>
              <a:defRPr/>
            </a:pPr>
            <a:fld id="{56A43C3A-ED4C-4BC9-84E8-B058FF12624B}" type="slidenum">
              <a:rPr lang="en-US" altLang="zh-CN"/>
              <a:pPr>
                <a:defRPr/>
              </a:pPr>
              <a:t>‹#›</a:t>
            </a:fld>
            <a:endParaRPr lang="en-US" altLang="zh-CN"/>
          </a:p>
        </p:txBody>
      </p:sp>
    </p:spTree>
    <p:extLst>
      <p:ext uri="{BB962C8B-B14F-4D97-AF65-F5344CB8AC3E}">
        <p14:creationId xmlns:p14="http://schemas.microsoft.com/office/powerpoint/2010/main" val="221410523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Rectangle 5"/>
          <p:cNvSpPr>
            <a:spLocks noGrp="1" noChangeArrowheads="1"/>
          </p:cNvSpPr>
          <p:nvPr>
            <p:ph type="sldNum" sz="quarter" idx="10"/>
          </p:nvPr>
        </p:nvSpPr>
        <p:spPr>
          <a:ln/>
        </p:spPr>
        <p:txBody>
          <a:bodyPr/>
          <a:lstStyle>
            <a:lvl1pPr>
              <a:defRPr/>
            </a:lvl1pPr>
          </a:lstStyle>
          <a:p>
            <a:pPr>
              <a:defRPr/>
            </a:pPr>
            <a:fld id="{6C474ACA-712E-4C7F-991D-D831E0BCF555}" type="slidenum">
              <a:rPr lang="en-US" altLang="zh-CN"/>
              <a:pPr>
                <a:defRPr/>
              </a:pPr>
              <a:t>‹#›</a:t>
            </a:fld>
            <a:endParaRPr lang="en-US" altLang="zh-CN"/>
          </a:p>
        </p:txBody>
      </p:sp>
    </p:spTree>
    <p:extLst>
      <p:ext uri="{BB962C8B-B14F-4D97-AF65-F5344CB8AC3E}">
        <p14:creationId xmlns:p14="http://schemas.microsoft.com/office/powerpoint/2010/main" val="138002719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12801" y="1447800"/>
            <a:ext cx="5323417"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339418" y="1447800"/>
            <a:ext cx="5325533"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5"/>
          <p:cNvSpPr>
            <a:spLocks noGrp="1" noChangeArrowheads="1"/>
          </p:cNvSpPr>
          <p:nvPr>
            <p:ph type="sldNum" sz="quarter" idx="10"/>
          </p:nvPr>
        </p:nvSpPr>
        <p:spPr>
          <a:ln/>
        </p:spPr>
        <p:txBody>
          <a:bodyPr/>
          <a:lstStyle>
            <a:lvl1pPr>
              <a:defRPr/>
            </a:lvl1pPr>
          </a:lstStyle>
          <a:p>
            <a:pPr>
              <a:defRPr/>
            </a:pPr>
            <a:fld id="{636B0F4D-AED8-4BB1-8FFE-591D01B75D19}" type="slidenum">
              <a:rPr lang="en-US" altLang="zh-CN"/>
              <a:pPr>
                <a:defRPr/>
              </a:pPr>
              <a:t>‹#›</a:t>
            </a:fld>
            <a:endParaRPr lang="en-US" altLang="zh-CN"/>
          </a:p>
        </p:txBody>
      </p:sp>
    </p:spTree>
    <p:extLst>
      <p:ext uri="{BB962C8B-B14F-4D97-AF65-F5344CB8AC3E}">
        <p14:creationId xmlns:p14="http://schemas.microsoft.com/office/powerpoint/2010/main" val="220652605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5"/>
          <p:cNvSpPr>
            <a:spLocks noGrp="1" noChangeArrowheads="1"/>
          </p:cNvSpPr>
          <p:nvPr>
            <p:ph type="sldNum" sz="quarter" idx="10"/>
          </p:nvPr>
        </p:nvSpPr>
        <p:spPr>
          <a:ln/>
        </p:spPr>
        <p:txBody>
          <a:bodyPr/>
          <a:lstStyle>
            <a:lvl1pPr>
              <a:defRPr/>
            </a:lvl1pPr>
          </a:lstStyle>
          <a:p>
            <a:pPr>
              <a:defRPr/>
            </a:pPr>
            <a:fld id="{2B246B56-2191-474F-A0CB-DF5846F404C9}" type="slidenum">
              <a:rPr lang="en-US" altLang="zh-CN"/>
              <a:pPr>
                <a:defRPr/>
              </a:pPr>
              <a:t>‹#›</a:t>
            </a:fld>
            <a:endParaRPr lang="en-US" altLang="zh-CN"/>
          </a:p>
        </p:txBody>
      </p:sp>
    </p:spTree>
    <p:extLst>
      <p:ext uri="{BB962C8B-B14F-4D97-AF65-F5344CB8AC3E}">
        <p14:creationId xmlns:p14="http://schemas.microsoft.com/office/powerpoint/2010/main" val="142777754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Rectangle 5"/>
          <p:cNvSpPr>
            <a:spLocks noGrp="1" noChangeArrowheads="1"/>
          </p:cNvSpPr>
          <p:nvPr>
            <p:ph type="sldNum" sz="quarter" idx="10"/>
          </p:nvPr>
        </p:nvSpPr>
        <p:spPr>
          <a:ln/>
        </p:spPr>
        <p:txBody>
          <a:bodyPr/>
          <a:lstStyle>
            <a:lvl1pPr>
              <a:defRPr/>
            </a:lvl1pPr>
          </a:lstStyle>
          <a:p>
            <a:pPr>
              <a:defRPr/>
            </a:pPr>
            <a:fld id="{6B0AFD11-7ADF-4855-B1D9-28F2DFE9E0C4}" type="slidenum">
              <a:rPr lang="en-US" altLang="zh-CN"/>
              <a:pPr>
                <a:defRPr/>
              </a:pPr>
              <a:t>‹#›</a:t>
            </a:fld>
            <a:endParaRPr lang="en-US" altLang="zh-CN"/>
          </a:p>
        </p:txBody>
      </p:sp>
    </p:spTree>
    <p:extLst>
      <p:ext uri="{BB962C8B-B14F-4D97-AF65-F5344CB8AC3E}">
        <p14:creationId xmlns:p14="http://schemas.microsoft.com/office/powerpoint/2010/main" val="240029823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1.jpeg"/><Relationship Id="rId2" Type="http://schemas.openxmlformats.org/officeDocument/2006/relationships/slideLayout" Target="../slideLayouts/slideLayout5.xml"/><Relationship Id="rId16"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Cliquez et modifiez le titre</a:t>
            </a:r>
            <a:endParaRPr lang="fr-F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err="1" smtClean="0"/>
              <a:t>Cliquez</a:t>
            </a:r>
            <a:r>
              <a:rPr lang="en-US" dirty="0" smtClean="0"/>
              <a:t> pour modifier les styles du </a:t>
            </a:r>
            <a:r>
              <a:rPr lang="en-US" dirty="0" err="1" smtClean="0"/>
              <a:t>texte</a:t>
            </a:r>
            <a:r>
              <a:rPr lang="en-US" dirty="0" smtClean="0"/>
              <a:t> du masque</a:t>
            </a:r>
          </a:p>
          <a:p>
            <a:pPr lvl="1"/>
            <a:r>
              <a:rPr lang="en-US" dirty="0" err="1" smtClean="0"/>
              <a:t>Deuxième</a:t>
            </a:r>
            <a:r>
              <a:rPr lang="en-US" dirty="0" smtClean="0"/>
              <a:t> </a:t>
            </a:r>
            <a:r>
              <a:rPr lang="en-US" dirty="0" err="1" smtClean="0"/>
              <a:t>niveau</a:t>
            </a:r>
            <a:endParaRPr lang="en-US" dirty="0" smtClean="0"/>
          </a:p>
          <a:p>
            <a:pPr lvl="2"/>
            <a:r>
              <a:rPr lang="en-US" dirty="0" err="1" smtClean="0"/>
              <a:t>Troisième</a:t>
            </a:r>
            <a:r>
              <a:rPr lang="en-US" dirty="0" smtClean="0"/>
              <a:t> </a:t>
            </a:r>
            <a:r>
              <a:rPr lang="en-US" dirty="0" err="1" smtClean="0"/>
              <a:t>niveau</a:t>
            </a:r>
            <a:endParaRPr lang="en-US" dirty="0" smtClean="0"/>
          </a:p>
          <a:p>
            <a:pPr lvl="3"/>
            <a:r>
              <a:rPr lang="en-US" dirty="0" err="1" smtClean="0"/>
              <a:t>Quatrième</a:t>
            </a:r>
            <a:r>
              <a:rPr lang="en-US" dirty="0" smtClean="0"/>
              <a:t> </a:t>
            </a:r>
            <a:r>
              <a:rPr lang="en-US" dirty="0" err="1" smtClean="0"/>
              <a:t>niveau</a:t>
            </a:r>
            <a:endParaRPr lang="en-US" dirty="0" smtClean="0"/>
          </a:p>
          <a:p>
            <a:pPr lvl="4"/>
            <a:r>
              <a:rPr lang="en-US" dirty="0" err="1" smtClean="0"/>
              <a:t>Cinquième</a:t>
            </a:r>
            <a:r>
              <a:rPr lang="en-US" dirty="0" smtClean="0"/>
              <a:t> </a:t>
            </a:r>
            <a:r>
              <a:rPr lang="en-US" dirty="0" err="1" smtClean="0"/>
              <a:t>niveau</a:t>
            </a:r>
            <a:endParaRPr lang="fr-FR" dirty="0"/>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r>
              <a:rPr lang="en-US" smtClean="0">
                <a:solidFill>
                  <a:prstClr val="black">
                    <a:tint val="75000"/>
                  </a:prstClr>
                </a:solidFill>
              </a:rPr>
              <a:t>EMuS20190510</a:t>
            </a:r>
            <a:endParaRPr lang="en-GB" dirty="0">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r>
              <a:rPr lang="en-GB" smtClean="0">
                <a:solidFill>
                  <a:prstClr val="black">
                    <a:tint val="75000"/>
                  </a:prstClr>
                </a:solidFill>
              </a:rPr>
              <a:t>NV - Target Studies</a:t>
            </a:r>
            <a:endParaRPr lang="en-GB" dirty="0">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8652906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026" name="Picture 9" descr="未标题-2"/>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idx="4294967295"/>
          </p:nvPr>
        </p:nvSpPr>
        <p:spPr bwMode="auto">
          <a:xfrm>
            <a:off x="812800" y="838200"/>
            <a:ext cx="833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8" name="Rectangle 4"/>
          <p:cNvSpPr>
            <a:spLocks noGrp="1" noChangeArrowheads="1"/>
          </p:cNvSpPr>
          <p:nvPr>
            <p:ph type="body" idx="4294967295"/>
          </p:nvPr>
        </p:nvSpPr>
        <p:spPr bwMode="auto">
          <a:xfrm>
            <a:off x="812800" y="1447800"/>
            <a:ext cx="10852151"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216069" name="Rectangle 5"/>
          <p:cNvSpPr>
            <a:spLocks noGrp="1" noChangeArrowheads="1"/>
          </p:cNvSpPr>
          <p:nvPr>
            <p:ph type="sldNum" sz="quarter" idx="4"/>
          </p:nvPr>
        </p:nvSpPr>
        <p:spPr bwMode="auto">
          <a:xfrm>
            <a:off x="10972801" y="6524626"/>
            <a:ext cx="404284" cy="180975"/>
          </a:xfrm>
          <a:prstGeom prst="rect">
            <a:avLst/>
          </a:prstGeom>
          <a:noFill/>
          <a:ln w="9525">
            <a:noFill/>
            <a:miter lim="800000"/>
          </a:ln>
          <a:effectLst/>
        </p:spPr>
        <p:txBody>
          <a:bodyPr vert="horz" wrap="square" lIns="91440" tIns="45720" rIns="91440" bIns="45720" numCol="1" anchor="t" anchorCtr="0" compatLnSpc="1"/>
          <a:lstStyle>
            <a:lvl1pPr algn="r" eaLnBrk="0" hangingPunct="0">
              <a:buFontTx/>
              <a:buNone/>
              <a:defRPr sz="900">
                <a:solidFill>
                  <a:srgbClr val="4D5E68"/>
                </a:solidFill>
                <a:latin typeface="Impact" panose="020B0806030902050204" pitchFamily="34" charset="0"/>
              </a:defRPr>
            </a:lvl1pPr>
          </a:lstStyle>
          <a:p>
            <a:pPr defTabSz="914400" fontAlgn="base">
              <a:spcBef>
                <a:spcPct val="0"/>
              </a:spcBef>
              <a:spcAft>
                <a:spcPct val="0"/>
              </a:spcAft>
              <a:defRPr/>
            </a:pPr>
            <a:fld id="{8BC5E511-2B38-4710-8A7C-BE0FB3B6A61C}" type="slidenum">
              <a:rPr lang="en-US" altLang="zh-CN" smtClean="0"/>
              <a:pPr defTabSz="914400" fontAlgn="base">
                <a:spcBef>
                  <a:spcPct val="0"/>
                </a:spcBef>
                <a:spcAft>
                  <a:spcPct val="0"/>
                </a:spcAft>
                <a:defRPr/>
              </a:pPr>
              <a:t>‹#›</a:t>
            </a:fld>
            <a:endParaRPr lang="en-US" altLang="zh-CN"/>
          </a:p>
        </p:txBody>
      </p:sp>
      <p:sp>
        <p:nvSpPr>
          <p:cNvPr id="1030" name="Rectangle 6"/>
          <p:cNvSpPr>
            <a:spLocks noChangeArrowheads="1"/>
          </p:cNvSpPr>
          <p:nvPr/>
        </p:nvSpPr>
        <p:spPr bwMode="auto">
          <a:xfrm>
            <a:off x="10496552" y="6513514"/>
            <a:ext cx="679449"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400">
                <a:solidFill>
                  <a:schemeClr val="tx1"/>
                </a:solidFill>
                <a:latin typeface="Arial" panose="020B0604020202020204" pitchFamily="34" charset="0"/>
                <a:ea typeface="宋体" panose="02010600030101010101" pitchFamily="2" charset="-122"/>
              </a:defRPr>
            </a:lvl1pPr>
            <a:lvl2pPr marL="742950" indent="-285750">
              <a:defRPr kumimoji="1" sz="1400">
                <a:solidFill>
                  <a:schemeClr val="tx1"/>
                </a:solidFill>
                <a:latin typeface="Arial" panose="020B0604020202020204" pitchFamily="34" charset="0"/>
                <a:ea typeface="宋体" panose="02010600030101010101" pitchFamily="2" charset="-122"/>
              </a:defRPr>
            </a:lvl2pPr>
            <a:lvl3pPr marL="1143000" indent="-228600">
              <a:defRPr kumimoji="1" sz="1400">
                <a:solidFill>
                  <a:schemeClr val="tx1"/>
                </a:solidFill>
                <a:latin typeface="Arial" panose="020B0604020202020204" pitchFamily="34" charset="0"/>
                <a:ea typeface="宋体" panose="02010600030101010101" pitchFamily="2" charset="-122"/>
              </a:defRPr>
            </a:lvl3pPr>
            <a:lvl4pPr marL="1600200" indent="-228600">
              <a:defRPr kumimoji="1" sz="1400">
                <a:solidFill>
                  <a:schemeClr val="tx1"/>
                </a:solidFill>
                <a:latin typeface="Arial" panose="020B0604020202020204" pitchFamily="34" charset="0"/>
                <a:ea typeface="宋体" panose="02010600030101010101" pitchFamily="2" charset="-122"/>
              </a:defRPr>
            </a:lvl4pPr>
            <a:lvl5pPr marL="2057400" indent="-228600">
              <a:defRPr kumimoji="1" sz="1400">
                <a:solidFill>
                  <a:schemeClr val="tx1"/>
                </a:solidFill>
                <a:latin typeface="Arial" panose="020B0604020202020204" pitchFamily="34" charset="0"/>
                <a:ea typeface="宋体" panose="02010600030101010101" pitchFamily="2" charset="-122"/>
              </a:defRPr>
            </a:lvl5pPr>
            <a:lvl6pPr marL="2514600" indent="-228600" algn="ctr" fontAlgn="base">
              <a:spcBef>
                <a:spcPct val="0"/>
              </a:spcBef>
              <a:spcAft>
                <a:spcPct val="0"/>
              </a:spcAft>
              <a:defRPr kumimoji="1" sz="1400">
                <a:solidFill>
                  <a:schemeClr val="tx1"/>
                </a:solidFill>
                <a:latin typeface="Arial" panose="020B0604020202020204" pitchFamily="34" charset="0"/>
                <a:ea typeface="宋体" panose="02010600030101010101" pitchFamily="2" charset="-122"/>
              </a:defRPr>
            </a:lvl6pPr>
            <a:lvl7pPr marL="2971800" indent="-228600" algn="ctr" fontAlgn="base">
              <a:spcBef>
                <a:spcPct val="0"/>
              </a:spcBef>
              <a:spcAft>
                <a:spcPct val="0"/>
              </a:spcAft>
              <a:defRPr kumimoji="1" sz="1400">
                <a:solidFill>
                  <a:schemeClr val="tx1"/>
                </a:solidFill>
                <a:latin typeface="Arial" panose="020B0604020202020204" pitchFamily="34" charset="0"/>
                <a:ea typeface="宋体" panose="02010600030101010101" pitchFamily="2" charset="-122"/>
              </a:defRPr>
            </a:lvl7pPr>
            <a:lvl8pPr marL="3429000" indent="-228600" algn="ctr" fontAlgn="base">
              <a:spcBef>
                <a:spcPct val="0"/>
              </a:spcBef>
              <a:spcAft>
                <a:spcPct val="0"/>
              </a:spcAft>
              <a:defRPr kumimoji="1" sz="1400">
                <a:solidFill>
                  <a:schemeClr val="tx1"/>
                </a:solidFill>
                <a:latin typeface="Arial" panose="020B0604020202020204" pitchFamily="34" charset="0"/>
                <a:ea typeface="宋体" panose="02010600030101010101" pitchFamily="2" charset="-122"/>
              </a:defRPr>
            </a:lvl8pPr>
            <a:lvl9pPr marL="3886200" indent="-228600" algn="ctr" fontAlgn="base">
              <a:spcBef>
                <a:spcPct val="0"/>
              </a:spcBef>
              <a:spcAft>
                <a:spcPct val="0"/>
              </a:spcAft>
              <a:defRPr kumimoji="1" sz="1400">
                <a:solidFill>
                  <a:schemeClr val="tx1"/>
                </a:solidFill>
                <a:latin typeface="Arial" panose="020B0604020202020204" pitchFamily="34" charset="0"/>
                <a:ea typeface="宋体" panose="02010600030101010101" pitchFamily="2" charset="-122"/>
              </a:defRPr>
            </a:lvl9pPr>
          </a:lstStyle>
          <a:p>
            <a:pPr algn="r" defTabSz="914400" eaLnBrk="0" fontAlgn="base" hangingPunct="0">
              <a:spcBef>
                <a:spcPct val="0"/>
              </a:spcBef>
              <a:spcAft>
                <a:spcPct val="0"/>
              </a:spcAft>
              <a:defRPr/>
            </a:pPr>
            <a:r>
              <a:rPr kumimoji="0" lang="en-US" altLang="zh-CN" sz="900">
                <a:solidFill>
                  <a:srgbClr val="4D5E68"/>
                </a:solidFill>
                <a:latin typeface="Impact" panose="020B0806030902050204" pitchFamily="34" charset="0"/>
                <a:sym typeface="+mn-ea"/>
              </a:rPr>
              <a:t>Page</a:t>
            </a:r>
          </a:p>
        </p:txBody>
      </p:sp>
      <p:sp>
        <p:nvSpPr>
          <p:cNvPr id="1031" name="Rectangle 7"/>
          <p:cNvSpPr>
            <a:spLocks noChangeArrowheads="1"/>
          </p:cNvSpPr>
          <p:nvPr/>
        </p:nvSpPr>
        <p:spPr bwMode="auto">
          <a:xfrm>
            <a:off x="624417" y="6524625"/>
            <a:ext cx="50800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400">
                <a:solidFill>
                  <a:schemeClr val="tx1"/>
                </a:solidFill>
                <a:latin typeface="Arial" panose="020B0604020202020204" pitchFamily="34" charset="0"/>
                <a:ea typeface="宋体" panose="02010600030101010101" pitchFamily="2" charset="-122"/>
              </a:defRPr>
            </a:lvl1pPr>
            <a:lvl2pPr marL="742950" indent="-285750">
              <a:defRPr kumimoji="1" sz="1400">
                <a:solidFill>
                  <a:schemeClr val="tx1"/>
                </a:solidFill>
                <a:latin typeface="Arial" panose="020B0604020202020204" pitchFamily="34" charset="0"/>
                <a:ea typeface="宋体" panose="02010600030101010101" pitchFamily="2" charset="-122"/>
              </a:defRPr>
            </a:lvl2pPr>
            <a:lvl3pPr marL="1143000" indent="-228600">
              <a:defRPr kumimoji="1" sz="1400">
                <a:solidFill>
                  <a:schemeClr val="tx1"/>
                </a:solidFill>
                <a:latin typeface="Arial" panose="020B0604020202020204" pitchFamily="34" charset="0"/>
                <a:ea typeface="宋体" panose="02010600030101010101" pitchFamily="2" charset="-122"/>
              </a:defRPr>
            </a:lvl3pPr>
            <a:lvl4pPr marL="1600200" indent="-228600">
              <a:defRPr kumimoji="1" sz="1400">
                <a:solidFill>
                  <a:schemeClr val="tx1"/>
                </a:solidFill>
                <a:latin typeface="Arial" panose="020B0604020202020204" pitchFamily="34" charset="0"/>
                <a:ea typeface="宋体" panose="02010600030101010101" pitchFamily="2" charset="-122"/>
              </a:defRPr>
            </a:lvl4pPr>
            <a:lvl5pPr marL="2057400" indent="-228600">
              <a:defRPr kumimoji="1" sz="1400">
                <a:solidFill>
                  <a:schemeClr val="tx1"/>
                </a:solidFill>
                <a:latin typeface="Arial" panose="020B0604020202020204" pitchFamily="34" charset="0"/>
                <a:ea typeface="宋体" panose="02010600030101010101" pitchFamily="2" charset="-122"/>
              </a:defRPr>
            </a:lvl5pPr>
            <a:lvl6pPr marL="2514600" indent="-228600" algn="ctr" fontAlgn="base">
              <a:spcBef>
                <a:spcPct val="0"/>
              </a:spcBef>
              <a:spcAft>
                <a:spcPct val="0"/>
              </a:spcAft>
              <a:defRPr kumimoji="1" sz="1400">
                <a:solidFill>
                  <a:schemeClr val="tx1"/>
                </a:solidFill>
                <a:latin typeface="Arial" panose="020B0604020202020204" pitchFamily="34" charset="0"/>
                <a:ea typeface="宋体" panose="02010600030101010101" pitchFamily="2" charset="-122"/>
              </a:defRPr>
            </a:lvl6pPr>
            <a:lvl7pPr marL="2971800" indent="-228600" algn="ctr" fontAlgn="base">
              <a:spcBef>
                <a:spcPct val="0"/>
              </a:spcBef>
              <a:spcAft>
                <a:spcPct val="0"/>
              </a:spcAft>
              <a:defRPr kumimoji="1" sz="1400">
                <a:solidFill>
                  <a:schemeClr val="tx1"/>
                </a:solidFill>
                <a:latin typeface="Arial" panose="020B0604020202020204" pitchFamily="34" charset="0"/>
                <a:ea typeface="宋体" panose="02010600030101010101" pitchFamily="2" charset="-122"/>
              </a:defRPr>
            </a:lvl7pPr>
            <a:lvl8pPr marL="3429000" indent="-228600" algn="ctr" fontAlgn="base">
              <a:spcBef>
                <a:spcPct val="0"/>
              </a:spcBef>
              <a:spcAft>
                <a:spcPct val="0"/>
              </a:spcAft>
              <a:defRPr kumimoji="1" sz="1400">
                <a:solidFill>
                  <a:schemeClr val="tx1"/>
                </a:solidFill>
                <a:latin typeface="Arial" panose="020B0604020202020204" pitchFamily="34" charset="0"/>
                <a:ea typeface="宋体" panose="02010600030101010101" pitchFamily="2" charset="-122"/>
              </a:defRPr>
            </a:lvl8pPr>
            <a:lvl9pPr marL="3886200" indent="-228600" algn="ctr" fontAlgn="base">
              <a:spcBef>
                <a:spcPct val="0"/>
              </a:spcBef>
              <a:spcAft>
                <a:spcPct val="0"/>
              </a:spcAft>
              <a:defRPr kumimoji="1" sz="1400">
                <a:solidFill>
                  <a:schemeClr val="tx1"/>
                </a:solidFill>
                <a:latin typeface="Arial" panose="020B0604020202020204" pitchFamily="34" charset="0"/>
                <a:ea typeface="宋体" panose="02010600030101010101" pitchFamily="2" charset="-122"/>
              </a:defRPr>
            </a:lvl9pPr>
          </a:lstStyle>
          <a:p>
            <a:pPr defTabSz="914400" eaLnBrk="0" fontAlgn="base" hangingPunct="0">
              <a:spcBef>
                <a:spcPct val="0"/>
              </a:spcBef>
              <a:spcAft>
                <a:spcPct val="0"/>
              </a:spcAft>
              <a:defRPr/>
            </a:pPr>
            <a:r>
              <a:rPr kumimoji="0" lang="zh-CN" altLang="en-US" sz="900">
                <a:solidFill>
                  <a:srgbClr val="FFFFFF"/>
                </a:solidFill>
                <a:latin typeface="Impact" panose="020B0806030902050204" pitchFamily="34" charset="0"/>
                <a:sym typeface="+mn-ea"/>
              </a:rPr>
              <a:t>散裂中子源进展汇报  </a:t>
            </a:r>
            <a:fld id="{20FC9FE5-4BFC-498D-A4A3-11D2E9E5A748}" type="datetime4">
              <a:rPr kumimoji="0" lang="en-US" altLang="zh-CN" sz="900" smtClean="0">
                <a:solidFill>
                  <a:srgbClr val="FFFFFF"/>
                </a:solidFill>
                <a:latin typeface="Impact" panose="020B0806030902050204" pitchFamily="34" charset="0"/>
                <a:sym typeface="+mn-ea"/>
              </a:rPr>
              <a:pPr defTabSz="914400" eaLnBrk="0" fontAlgn="base" hangingPunct="0">
                <a:spcBef>
                  <a:spcPct val="0"/>
                </a:spcBef>
                <a:spcAft>
                  <a:spcPct val="0"/>
                </a:spcAft>
                <a:defRPr/>
              </a:pPr>
              <a:t>October 23, 2019</a:t>
            </a:fld>
            <a:endParaRPr kumimoji="0" lang="zh-CN" altLang="en-US" sz="900">
              <a:solidFill>
                <a:srgbClr val="FFFFFF"/>
              </a:solidFill>
              <a:latin typeface="Impact" panose="020B0806030902050204" pitchFamily="34" charset="0"/>
              <a:sym typeface="+mn-ea"/>
            </a:endParaRPr>
          </a:p>
        </p:txBody>
      </p:sp>
    </p:spTree>
    <p:extLst>
      <p:ext uri="{BB962C8B-B14F-4D97-AF65-F5344CB8AC3E}">
        <p14:creationId xmlns:p14="http://schemas.microsoft.com/office/powerpoint/2010/main" val="415962509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p:transition>
    <p:fade/>
  </p:transition>
  <p:hf sldNum="0" hdr="0" ftr="0" dt="0"/>
  <p:txStyles>
    <p:titleStyle>
      <a:lvl1pPr algn="l" rtl="0" eaLnBrk="0" fontAlgn="base" hangingPunct="0">
        <a:spcBef>
          <a:spcPct val="0"/>
        </a:spcBef>
        <a:spcAft>
          <a:spcPct val="0"/>
        </a:spcAft>
        <a:defRPr sz="2200" b="1">
          <a:solidFill>
            <a:srgbClr val="4D5E68"/>
          </a:solidFill>
          <a:latin typeface="+mj-lt"/>
          <a:ea typeface="+mj-ea"/>
          <a:cs typeface="宋体" panose="02010600030101010101" pitchFamily="2" charset="-122"/>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cs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cs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cs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cs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p:titleStyle>
    <p:body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宋体" panose="02010600030101010101" pitchFamily="2" charset="-122"/>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lnSpc>
          <a:spcPct val="120000"/>
        </a:lnSpc>
        <a:spcBef>
          <a:spcPct val="20000"/>
        </a:spcBef>
        <a:spcAft>
          <a:spcPct val="0"/>
        </a:spcAft>
        <a:buClr>
          <a:schemeClr val="tx1"/>
        </a:buClr>
        <a:buFont typeface="Wingdings" panose="05000000000000000000" pitchFamily="2" charset="2"/>
        <a:buChar char="§"/>
        <a:defRPr sz="2400" b="1">
          <a:solidFill>
            <a:srgbClr val="4D5E68"/>
          </a:solidFill>
          <a:latin typeface="+mn-lt"/>
          <a:ea typeface="+mn-ea"/>
        </a:defRPr>
      </a:lvl3pPr>
      <a:lvl4pPr marL="1600200" indent="-228600" algn="l" rtl="0" eaLnBrk="0" fontAlgn="base" hangingPunct="0">
        <a:lnSpc>
          <a:spcPct val="120000"/>
        </a:lnSpc>
        <a:spcBef>
          <a:spcPct val="20000"/>
        </a:spcBef>
        <a:spcAft>
          <a:spcPct val="0"/>
        </a:spcAft>
        <a:buChar char="–"/>
        <a:defRPr sz="2000" b="1">
          <a:solidFill>
            <a:srgbClr val="4D5E68"/>
          </a:solidFill>
          <a:latin typeface="+mn-lt"/>
          <a:ea typeface="+mn-ea"/>
        </a:defRPr>
      </a:lvl4pPr>
      <a:lvl5pPr marL="2057400" indent="-228600" algn="l" rtl="0" eaLnBrk="0" fontAlgn="base" hangingPunct="0">
        <a:lnSpc>
          <a:spcPct val="120000"/>
        </a:lnSpc>
        <a:spcBef>
          <a:spcPct val="20000"/>
        </a:spcBef>
        <a:spcAft>
          <a:spcPct val="0"/>
        </a:spcAft>
        <a:buChar char="»"/>
        <a:defRPr sz="2000"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252618F8-0219-44ED-8139-7D41675BE0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B133DAD-A035-4F2F-A1DC-ED768BEDA0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C59280E3-0467-4CE9-8904-91A8DCE538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r>
              <a:rPr lang="en-US" altLang="zh-CN" smtClean="0">
                <a:solidFill>
                  <a:prstClr val="black">
                    <a:tint val="75000"/>
                  </a:prstClr>
                </a:solidFill>
              </a:rPr>
              <a:t>EMuS20190510</a:t>
            </a:r>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CCD0EB4-C122-43CB-A7C7-B01D140C24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en-GB" altLang="zh-CN" smtClean="0">
                <a:solidFill>
                  <a:prstClr val="black">
                    <a:tint val="75000"/>
                  </a:prstClr>
                </a:solidFill>
              </a:rPr>
              <a:t>NV - Target Studies</a:t>
            </a: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7024874D-8D4F-48D6-80AF-2C2F065074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36EAC04-4B07-4A57-BF8D-4F5438B5CA32}"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107816537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1.xml"/><Relationship Id="rId4" Type="http://schemas.openxmlformats.org/officeDocument/2006/relationships/image" Target="../media/image66.jpg"/></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 Id="rId5" Type="http://schemas.openxmlformats.org/officeDocument/2006/relationships/image" Target="../media/image99.png"/><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2.png"/><Relationship Id="rId5" Type="http://schemas.openxmlformats.org/officeDocument/2006/relationships/oleObject" Target="../embeddings/oleObject1.bin"/><Relationship Id="rId4" Type="http://schemas.openxmlformats.org/officeDocument/2006/relationships/image" Target="../media/image104.jpeg"/></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07.PNG"/><Relationship Id="rId4" Type="http://schemas.openxmlformats.org/officeDocument/2006/relationships/image" Target="../media/image118.PNG"/></Relationships>
</file>

<file path=ppt/slides/_rels/slide4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127.PNG"/><Relationship Id="rId4" Type="http://schemas.openxmlformats.org/officeDocument/2006/relationships/image" Target="../media/image126.PNG"/></Relationships>
</file>

<file path=ppt/slides/_rels/slide5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28.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130.jpg"/><Relationship Id="rId5" Type="http://schemas.openxmlformats.org/officeDocument/2006/relationships/image" Target="../media/image129.PN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0.xml"/><Relationship Id="rId4" Type="http://schemas.openxmlformats.org/officeDocument/2006/relationships/image" Target="../media/image133.png"/></Relationships>
</file>

<file path=ppt/slides/_rels/slide53.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20.xml"/><Relationship Id="rId6" Type="http://schemas.openxmlformats.org/officeDocument/2006/relationships/image" Target="../media/image138.jpg"/><Relationship Id="rId5" Type="http://schemas.openxmlformats.org/officeDocument/2006/relationships/image" Target="../media/image137.png"/><Relationship Id="rId4" Type="http://schemas.openxmlformats.org/officeDocument/2006/relationships/image" Target="../media/image136.png"/></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0.png"/><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692" y="1617178"/>
            <a:ext cx="10537767" cy="1182659"/>
          </a:xfrm>
        </p:spPr>
        <p:txBody>
          <a:bodyPr>
            <a:normAutofit/>
          </a:bodyPr>
          <a:lstStyle/>
          <a:p>
            <a:r>
              <a:rPr lang="en-US" sz="2800" dirty="0" smtClean="0">
                <a:solidFill>
                  <a:schemeClr val="accent6"/>
                </a:solidFill>
              </a:rPr>
              <a:t>EMuS</a:t>
            </a:r>
            <a:r>
              <a:rPr lang="en-US" sz="2800" dirty="0">
                <a:solidFill>
                  <a:schemeClr val="accent6"/>
                </a:solidFill>
              </a:rPr>
              <a:t> </a:t>
            </a:r>
            <a:r>
              <a:rPr lang="en-US" sz="2800" dirty="0" smtClean="0">
                <a:solidFill>
                  <a:schemeClr val="accent6"/>
                </a:solidFill>
              </a:rPr>
              <a:t>&amp; MOMENT Target Studies</a:t>
            </a:r>
            <a:endParaRPr lang="en-US" sz="2800" dirty="0">
              <a:solidFill>
                <a:schemeClr val="accent6"/>
              </a:solidFill>
            </a:endParaRPr>
          </a:p>
        </p:txBody>
      </p:sp>
      <p:sp>
        <p:nvSpPr>
          <p:cNvPr id="6" name="TextBox 5"/>
          <p:cNvSpPr txBox="1"/>
          <p:nvPr/>
        </p:nvSpPr>
        <p:spPr>
          <a:xfrm>
            <a:off x="4161428" y="2835699"/>
            <a:ext cx="5079649" cy="830997"/>
          </a:xfrm>
          <a:prstGeom prst="rect">
            <a:avLst/>
          </a:prstGeom>
          <a:noFill/>
        </p:spPr>
        <p:txBody>
          <a:bodyPr wrap="square" rtlCol="0">
            <a:spAutoFit/>
          </a:bodyPr>
          <a:lstStyle/>
          <a:p>
            <a:r>
              <a:rPr lang="en-US" sz="2400" dirty="0" smtClean="0"/>
              <a:t>Nikos Vassilopoulos, IHEP, CAS</a:t>
            </a:r>
          </a:p>
          <a:p>
            <a:r>
              <a:rPr lang="en-US" sz="2400" dirty="0" smtClean="0"/>
              <a:t>	on behalf of </a:t>
            </a:r>
            <a:r>
              <a:rPr lang="en-US" sz="2400" dirty="0"/>
              <a:t>T</a:t>
            </a:r>
            <a:r>
              <a:rPr lang="en-US" sz="2400" dirty="0" smtClean="0"/>
              <a:t>arget Group</a:t>
            </a:r>
            <a:endParaRPr lang="en-US" sz="2400" dirty="0"/>
          </a:p>
        </p:txBody>
      </p:sp>
      <p:sp>
        <p:nvSpPr>
          <p:cNvPr id="7" name="Title 1"/>
          <p:cNvSpPr txBox="1">
            <a:spLocks/>
          </p:cNvSpPr>
          <p:nvPr/>
        </p:nvSpPr>
        <p:spPr>
          <a:xfrm>
            <a:off x="1968648" y="3044158"/>
            <a:ext cx="8229600" cy="16661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800" dirty="0">
              <a:solidFill>
                <a:schemeClr val="accent6"/>
              </a:solidFill>
            </a:endParaRPr>
          </a:p>
        </p:txBody>
      </p:sp>
      <p:sp>
        <p:nvSpPr>
          <p:cNvPr id="8" name="Title 1"/>
          <p:cNvSpPr txBox="1">
            <a:spLocks/>
          </p:cNvSpPr>
          <p:nvPr/>
        </p:nvSpPr>
        <p:spPr>
          <a:xfrm>
            <a:off x="1751617" y="2068539"/>
            <a:ext cx="8229600" cy="16661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800" dirty="0">
              <a:solidFill>
                <a:schemeClr val="accent6"/>
              </a:solidFill>
            </a:endParaRPr>
          </a:p>
        </p:txBody>
      </p:sp>
      <p:pic>
        <p:nvPicPr>
          <p:cNvPr id="10" name="Image 6" descr="Screen Shot 2015-07-07 at 4.42.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088" y="298812"/>
            <a:ext cx="3448899" cy="626433"/>
          </a:xfrm>
          <a:prstGeom prst="rect">
            <a:avLst/>
          </a:prstGeom>
          <a:effectLst>
            <a:outerShdw blurRad="1270000" dist="38100" dir="2700000" algn="tl" rotWithShape="0">
              <a:srgbClr val="000000">
                <a:alpha val="43000"/>
              </a:srgb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8084" y="1154295"/>
            <a:ext cx="1383777" cy="483727"/>
          </a:xfrm>
          <a:prstGeom prst="rect">
            <a:avLst/>
          </a:prstGeom>
          <a:effectLst>
            <a:outerShdw blurRad="1270000" dist="50800" dir="5400000" algn="ctr" rotWithShape="0">
              <a:srgbClr val="000000">
                <a:alpha val="43137"/>
              </a:srgbClr>
            </a:outerShdw>
          </a:effectLst>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8065" y="4671470"/>
            <a:ext cx="2617286" cy="1429610"/>
          </a:xfrm>
          <a:prstGeom prst="rect">
            <a:avLst/>
          </a:prstGeom>
          <a:effectLst>
            <a:outerShdw blurRad="1270000" dist="50800" dir="5400000" algn="ctr" rotWithShape="0">
              <a:srgbClr val="000000">
                <a:alpha val="43137"/>
              </a:srgbClr>
            </a:out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295" y="4510794"/>
            <a:ext cx="4424471" cy="1750961"/>
          </a:xfrm>
          <a:prstGeom prst="rect">
            <a:avLst/>
          </a:prstGeom>
          <a:effectLst>
            <a:outerShdw blurRad="1270000" dist="50800" dir="5400000" algn="ctr" rotWithShape="0">
              <a:srgbClr val="000000">
                <a:alpha val="43137"/>
              </a:srgbClr>
            </a:outerShdw>
          </a:effectLst>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t="774"/>
          <a:stretch/>
        </p:blipFill>
        <p:spPr>
          <a:xfrm>
            <a:off x="366357" y="515222"/>
            <a:ext cx="2517797" cy="3247369"/>
          </a:xfrm>
          <a:prstGeom prst="rect">
            <a:avLst/>
          </a:prstGeom>
          <a:effectLst>
            <a:outerShdw blurRad="1270000" dist="50800" dir="5400000" algn="ctr" rotWithShape="0">
              <a:srgbClr val="000000">
                <a:alpha val="43137"/>
              </a:srgbClr>
            </a:outerShdw>
          </a:effectLst>
        </p:spPr>
      </p:pic>
      <p:pic>
        <p:nvPicPr>
          <p:cNvPr id="15"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4650" y="4305175"/>
            <a:ext cx="4537951" cy="2162200"/>
          </a:xfrm>
          <a:prstGeom prst="rect">
            <a:avLst/>
          </a:prstGeom>
          <a:effectLst>
            <a:outerShdw blurRad="1270000" dist="50800" dir="5400000" algn="ctr" rotWithShape="0">
              <a:srgbClr val="000000">
                <a:alpha val="43137"/>
              </a:srgbClr>
            </a:outerShdw>
          </a:effectLst>
        </p:spPr>
      </p:pic>
    </p:spTree>
    <p:extLst>
      <p:ext uri="{BB962C8B-B14F-4D97-AF65-F5344CB8AC3E}">
        <p14:creationId xmlns:p14="http://schemas.microsoft.com/office/powerpoint/2010/main" val="191644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6779"/>
            <a:ext cx="8229600" cy="600564"/>
          </a:xfrm>
        </p:spPr>
        <p:txBody>
          <a:bodyPr>
            <a:normAutofit/>
          </a:bodyPr>
          <a:lstStyle/>
          <a:p>
            <a:r>
              <a:rPr lang="en-US" sz="2400" dirty="0" smtClean="0">
                <a:solidFill>
                  <a:schemeClr val="accent6"/>
                </a:solidFill>
              </a:rPr>
              <a:t>primary protons and conical target</a:t>
            </a:r>
            <a:endParaRPr lang="en-US" sz="2400" dirty="0">
              <a:solidFill>
                <a:schemeClr val="accent6"/>
              </a:solidFill>
            </a:endParaRPr>
          </a:p>
        </p:txBody>
      </p:sp>
      <p:sp>
        <p:nvSpPr>
          <p:cNvPr id="8" name="Isosceles Triangle 7"/>
          <p:cNvSpPr/>
          <p:nvPr/>
        </p:nvSpPr>
        <p:spPr>
          <a:xfrm rot="5400000">
            <a:off x="2671216" y="4530548"/>
            <a:ext cx="469416" cy="999923"/>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2280122" y="4795801"/>
            <a:ext cx="0" cy="27004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40304" y="4775132"/>
            <a:ext cx="1439818" cy="338554"/>
          </a:xfrm>
          <a:prstGeom prst="rect">
            <a:avLst/>
          </a:prstGeom>
          <a:noFill/>
        </p:spPr>
        <p:txBody>
          <a:bodyPr wrap="none" rtlCol="0">
            <a:spAutoFit/>
          </a:bodyPr>
          <a:lstStyle/>
          <a:p>
            <a:r>
              <a:rPr lang="en-US" sz="1600" dirty="0" smtClean="0"/>
              <a:t>r1 = 5-4.5 cm</a:t>
            </a:r>
            <a:endParaRPr lang="en-US" sz="1600" dirty="0"/>
          </a:p>
        </p:txBody>
      </p:sp>
      <p:sp>
        <p:nvSpPr>
          <p:cNvPr id="12" name="TextBox 11"/>
          <p:cNvSpPr txBox="1"/>
          <p:nvPr/>
        </p:nvSpPr>
        <p:spPr>
          <a:xfrm>
            <a:off x="3405886" y="4835338"/>
            <a:ext cx="1386918" cy="338554"/>
          </a:xfrm>
          <a:prstGeom prst="rect">
            <a:avLst/>
          </a:prstGeom>
          <a:noFill/>
        </p:spPr>
        <p:txBody>
          <a:bodyPr wrap="none" rtlCol="0">
            <a:spAutoFit/>
          </a:bodyPr>
          <a:lstStyle/>
          <a:p>
            <a:r>
              <a:rPr lang="en-US" sz="1600" dirty="0" smtClean="0"/>
              <a:t>r2 = 0.25 cm</a:t>
            </a:r>
            <a:endParaRPr lang="en-US" sz="1600" dirty="0"/>
          </a:p>
        </p:txBody>
      </p:sp>
      <p:sp>
        <p:nvSpPr>
          <p:cNvPr id="13" name="TextBox 12"/>
          <p:cNvSpPr txBox="1"/>
          <p:nvPr/>
        </p:nvSpPr>
        <p:spPr>
          <a:xfrm>
            <a:off x="2304521" y="5326292"/>
            <a:ext cx="1202805" cy="338554"/>
          </a:xfrm>
          <a:prstGeom prst="rect">
            <a:avLst/>
          </a:prstGeom>
          <a:noFill/>
        </p:spPr>
        <p:txBody>
          <a:bodyPr wrap="square" rtlCol="0">
            <a:spAutoFit/>
          </a:bodyPr>
          <a:lstStyle/>
          <a:p>
            <a:r>
              <a:rPr lang="en-US" sz="1600" dirty="0" smtClean="0"/>
              <a:t>Graphite</a:t>
            </a:r>
            <a:endParaRPr lang="en-US" sz="1600" dirty="0"/>
          </a:p>
        </p:txBody>
      </p:sp>
      <p:sp>
        <p:nvSpPr>
          <p:cNvPr id="15" name="TextBox 14"/>
          <p:cNvSpPr txBox="1"/>
          <p:nvPr/>
        </p:nvSpPr>
        <p:spPr>
          <a:xfrm>
            <a:off x="5235798" y="4534553"/>
            <a:ext cx="6475063" cy="1477328"/>
          </a:xfrm>
          <a:prstGeom prst="rect">
            <a:avLst/>
          </a:prstGeom>
          <a:noFill/>
          <a:ln>
            <a:solidFill>
              <a:schemeClr val="tx1"/>
            </a:solidFill>
          </a:ln>
          <a:effectLst>
            <a:outerShdw blurRad="1270000" dist="50800" dir="5400000" algn="ctr" rotWithShape="0">
              <a:srgbClr val="000000">
                <a:alpha val="43137"/>
              </a:srgbClr>
            </a:outerShdw>
          </a:effectLst>
        </p:spPr>
        <p:txBody>
          <a:bodyPr wrap="square" rtlCol="0">
            <a:spAutoFit/>
          </a:bodyPr>
          <a:lstStyle/>
          <a:p>
            <a:r>
              <a:rPr lang="en-US" dirty="0"/>
              <a:t>F</a:t>
            </a:r>
            <a:r>
              <a:rPr lang="en-US" dirty="0" smtClean="0"/>
              <a:t>or surface muons </a:t>
            </a:r>
          </a:p>
          <a:p>
            <a:pPr marL="285750" indent="-285750">
              <a:buFont typeface="Arial" panose="020B0604020202020204" pitchFamily="34" charset="0"/>
              <a:buChar char="•"/>
            </a:pPr>
            <a:r>
              <a:rPr lang="en-US" dirty="0"/>
              <a:t>B</a:t>
            </a:r>
            <a:r>
              <a:rPr lang="en-US" dirty="0" smtClean="0"/>
              <a:t>etter surface muon collection than cylindrical shape</a:t>
            </a:r>
            <a:endParaRPr lang="en-US" dirty="0"/>
          </a:p>
          <a:p>
            <a:pPr marL="285750" indent="-285750">
              <a:buFont typeface="Arial" panose="020B0604020202020204" pitchFamily="34" charset="0"/>
              <a:buChar char="•"/>
            </a:pPr>
            <a:r>
              <a:rPr lang="en-US" dirty="0"/>
              <a:t>L</a:t>
            </a:r>
            <a:r>
              <a:rPr lang="en-US" dirty="0" smtClean="0"/>
              <a:t>ower power deposition on the SC</a:t>
            </a:r>
          </a:p>
          <a:p>
            <a:r>
              <a:rPr lang="en-US" dirty="0"/>
              <a:t>F</a:t>
            </a:r>
            <a:r>
              <a:rPr lang="en-US" dirty="0" smtClean="0"/>
              <a:t>or </a:t>
            </a:r>
            <a:r>
              <a:rPr lang="el-GR" dirty="0"/>
              <a:t>π</a:t>
            </a:r>
            <a:r>
              <a:rPr lang="en-US" dirty="0"/>
              <a:t>+ collection at MS1</a:t>
            </a:r>
          </a:p>
          <a:p>
            <a:pPr marL="285750" indent="-285750">
              <a:buFont typeface="Arial" panose="020B0604020202020204" pitchFamily="34" charset="0"/>
              <a:buChar char="•"/>
            </a:pPr>
            <a:r>
              <a:rPr lang="en-US" dirty="0"/>
              <a:t>S</a:t>
            </a:r>
            <a:r>
              <a:rPr lang="en-US" dirty="0" smtClean="0"/>
              <a:t>imilar collection to </a:t>
            </a:r>
            <a:r>
              <a:rPr lang="en-US" dirty="0"/>
              <a:t>cylindrical </a:t>
            </a:r>
            <a:r>
              <a:rPr lang="en-US" dirty="0" smtClean="0"/>
              <a:t>shape</a:t>
            </a:r>
          </a:p>
        </p:txBody>
      </p:sp>
      <p:sp>
        <p:nvSpPr>
          <p:cNvPr id="6" name="TextBox 5"/>
          <p:cNvSpPr txBox="1"/>
          <p:nvPr/>
        </p:nvSpPr>
        <p:spPr>
          <a:xfrm>
            <a:off x="3650117" y="3808116"/>
            <a:ext cx="6832320" cy="400110"/>
          </a:xfrm>
          <a:prstGeom prst="rect">
            <a:avLst/>
          </a:prstGeom>
          <a:noFill/>
          <a:ln>
            <a:solidFill>
              <a:schemeClr val="tx1"/>
            </a:solidFill>
          </a:ln>
          <a:effectLst>
            <a:outerShdw blurRad="1270000" dist="50800" dir="5400000" algn="ctr" rotWithShape="0">
              <a:srgbClr val="000000">
                <a:alpha val="43137"/>
              </a:srgbClr>
            </a:outerShdw>
          </a:effectLst>
        </p:spPr>
        <p:txBody>
          <a:bodyPr wrap="none" rtlCol="0">
            <a:spAutoFit/>
          </a:bodyPr>
          <a:lstStyle/>
          <a:p>
            <a:r>
              <a:rPr lang="en-US" sz="2000" dirty="0"/>
              <a:t>U</a:t>
            </a:r>
            <a:r>
              <a:rPr lang="en-US" sz="2000" dirty="0" smtClean="0"/>
              <a:t>se only one target for surface muon and </a:t>
            </a:r>
            <a:r>
              <a:rPr lang="el-GR" sz="2000" dirty="0" smtClean="0"/>
              <a:t>π+</a:t>
            </a:r>
            <a:r>
              <a:rPr lang="en-US" sz="2000" dirty="0" smtClean="0"/>
              <a:t> collection  </a:t>
            </a:r>
            <a:endParaRPr lang="en-US" sz="2000" dirty="0"/>
          </a:p>
        </p:txBody>
      </p:sp>
      <p:graphicFrame>
        <p:nvGraphicFramePr>
          <p:cNvPr id="17" name="Table 16"/>
          <p:cNvGraphicFramePr>
            <a:graphicFrameLocks noGrp="1"/>
          </p:cNvGraphicFramePr>
          <p:nvPr>
            <p:extLst>
              <p:ext uri="{D42A27DB-BD31-4B8C-83A1-F6EECF244321}">
                <p14:modId xmlns:p14="http://schemas.microsoft.com/office/powerpoint/2010/main" val="2244075017"/>
              </p:ext>
            </p:extLst>
          </p:nvPr>
        </p:nvGraphicFramePr>
        <p:xfrm>
          <a:off x="216061" y="1615409"/>
          <a:ext cx="11759877" cy="1097280"/>
        </p:xfrm>
        <a:graphic>
          <a:graphicData uri="http://schemas.openxmlformats.org/drawingml/2006/table">
            <a:tbl>
              <a:tblPr firstRow="1" bandRow="1">
                <a:tableStyleId>{5940675A-B579-460E-94D1-54222C63F5DA}</a:tableStyleId>
              </a:tblPr>
              <a:tblGrid>
                <a:gridCol w="2230179"/>
                <a:gridCol w="3641448"/>
                <a:gridCol w="2218112"/>
                <a:gridCol w="1727222"/>
                <a:gridCol w="1942916"/>
              </a:tblGrid>
              <a:tr h="156917">
                <a:tc gridSpan="5">
                  <a:txBody>
                    <a:bodyPr/>
                    <a:lstStyle/>
                    <a:p>
                      <a:pPr algn="ctr"/>
                      <a:r>
                        <a:rPr lang="en-US" sz="1800" dirty="0" smtClean="0"/>
                        <a:t>target parameters</a:t>
                      </a:r>
                      <a:r>
                        <a:rPr lang="en-US" sz="1800" baseline="0" dirty="0" smtClean="0"/>
                        <a:t> - </a:t>
                      </a:r>
                      <a:r>
                        <a:rPr lang="en-US" sz="1800" dirty="0" smtClean="0"/>
                        <a:t>conical</a:t>
                      </a:r>
                      <a:r>
                        <a:rPr lang="en-US" sz="1800" baseline="0" dirty="0" smtClean="0"/>
                        <a:t> target</a:t>
                      </a:r>
                      <a:endParaRPr lang="en-US" sz="1800" dirty="0"/>
                    </a:p>
                  </a:txBody>
                  <a:tcP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r>
              <a:tr h="259151">
                <a:tc>
                  <a:txBody>
                    <a:bodyPr/>
                    <a:lstStyle/>
                    <a:p>
                      <a:pPr algn="ctr"/>
                      <a:r>
                        <a:rPr lang="en-US" sz="1800" dirty="0" smtClean="0"/>
                        <a:t>material</a:t>
                      </a:r>
                      <a:endParaRPr lang="en-US" sz="1800" dirty="0"/>
                    </a:p>
                  </a:txBody>
                  <a:tcPr anchor="ctr">
                    <a:solidFill>
                      <a:schemeClr val="accent3"/>
                    </a:solidFill>
                  </a:tcPr>
                </a:tc>
                <a:tc>
                  <a:txBody>
                    <a:bodyPr/>
                    <a:lstStyle/>
                    <a:p>
                      <a:pPr algn="ctr"/>
                      <a:r>
                        <a:rPr lang="en-US" sz="1800" dirty="0" smtClean="0"/>
                        <a:t>radius r1 large / r2 small (cm2)</a:t>
                      </a:r>
                      <a:endParaRPr lang="en-US" sz="1800" dirty="0"/>
                    </a:p>
                  </a:txBody>
                  <a:tcPr anchor="ctr">
                    <a:solidFill>
                      <a:schemeClr val="accent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length (cm)</a:t>
                      </a:r>
                      <a:endParaRPr lang="en-US" sz="1800" dirty="0"/>
                    </a:p>
                  </a:txBody>
                  <a:tcPr anchor="ctr">
                    <a:solidFill>
                      <a:schemeClr val="accent3"/>
                    </a:solidFill>
                  </a:tcPr>
                </a:tc>
                <a:tc>
                  <a:txBody>
                    <a:bodyPr/>
                    <a:lstStyle/>
                    <a:p>
                      <a:pPr algn="ctr"/>
                      <a:r>
                        <a:rPr lang="en-US" sz="1800" dirty="0" smtClean="0"/>
                        <a:t>Z</a:t>
                      </a:r>
                      <a:endParaRPr lang="en-US" sz="1800" dirty="0"/>
                    </a:p>
                  </a:txBody>
                  <a:tcPr anchor="ctr">
                    <a:solidFill>
                      <a:schemeClr val="accent3"/>
                    </a:solidFill>
                  </a:tcPr>
                </a:tc>
                <a:tc>
                  <a:txBody>
                    <a:bodyPr/>
                    <a:lstStyle/>
                    <a:p>
                      <a:pPr algn="ctr"/>
                      <a:r>
                        <a:rPr lang="el-GR" sz="1800" dirty="0" smtClean="0"/>
                        <a:t>λ</a:t>
                      </a:r>
                      <a:r>
                        <a:rPr lang="en-US" sz="1800" baseline="-25000" dirty="0" smtClean="0"/>
                        <a:t>I </a:t>
                      </a:r>
                      <a:r>
                        <a:rPr lang="en-US" sz="1800" baseline="0" dirty="0" smtClean="0"/>
                        <a:t>(cm)</a:t>
                      </a:r>
                      <a:endParaRPr lang="en-US" sz="1800" baseline="-25000" dirty="0" smtClean="0"/>
                    </a:p>
                  </a:txBody>
                  <a:tcPr anchor="ctr">
                    <a:solidFill>
                      <a:schemeClr val="accent3"/>
                    </a:solidFill>
                  </a:tcPr>
                </a:tc>
              </a:tr>
              <a:tr h="259151">
                <a:tc>
                  <a:txBody>
                    <a:bodyPr/>
                    <a:lstStyle/>
                    <a:p>
                      <a:pPr algn="ctr"/>
                      <a:r>
                        <a:rPr lang="en-US" sz="1800" dirty="0" smtClean="0"/>
                        <a:t>C (1.82</a:t>
                      </a:r>
                      <a:r>
                        <a:rPr lang="en-US" sz="1800" baseline="0" dirty="0" smtClean="0"/>
                        <a:t> gr/cm</a:t>
                      </a:r>
                      <a:r>
                        <a:rPr lang="en-US" sz="1800" baseline="30000" dirty="0" smtClean="0"/>
                        <a:t>3</a:t>
                      </a:r>
                      <a:r>
                        <a:rPr lang="en-US" sz="1800" baseline="0" dirty="0" smtClean="0"/>
                        <a:t>)</a:t>
                      </a:r>
                      <a:endParaRPr lang="en-US" sz="1800" dirty="0"/>
                    </a:p>
                  </a:txBody>
                  <a:tcPr anchor="ctr">
                    <a:solidFill>
                      <a:schemeClr val="accent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aseline="0" dirty="0" smtClean="0">
                          <a:solidFill>
                            <a:schemeClr val="tx1"/>
                          </a:solidFill>
                        </a:rPr>
                        <a:t>5-4.5 / 0.25</a:t>
                      </a:r>
                    </a:p>
                  </a:txBody>
                  <a:tcPr anchor="ctr">
                    <a:solidFill>
                      <a:schemeClr val="accent3"/>
                    </a:solidFill>
                  </a:tcPr>
                </a:tc>
                <a:tc>
                  <a:txBody>
                    <a:bodyPr/>
                    <a:lstStyle/>
                    <a:p>
                      <a:pPr algn="ctr"/>
                      <a:r>
                        <a:rPr lang="en-US" sz="1800" dirty="0" smtClean="0">
                          <a:solidFill>
                            <a:schemeClr val="tx1"/>
                          </a:solidFill>
                        </a:rPr>
                        <a:t>25 - 30</a:t>
                      </a:r>
                      <a:r>
                        <a:rPr lang="en-US" sz="1800" baseline="0" dirty="0" smtClean="0">
                          <a:solidFill>
                            <a:schemeClr val="tx1"/>
                          </a:solidFill>
                        </a:rPr>
                        <a:t> / ~</a:t>
                      </a:r>
                      <a:r>
                        <a:rPr lang="en-US" sz="1800" dirty="0" smtClean="0">
                          <a:solidFill>
                            <a:schemeClr val="tx1"/>
                          </a:solidFill>
                        </a:rPr>
                        <a:t>0.65 </a:t>
                      </a:r>
                      <a:r>
                        <a:rPr lang="el-GR" sz="1800" dirty="0" smtClean="0"/>
                        <a:t>λ</a:t>
                      </a:r>
                      <a:r>
                        <a:rPr lang="en-US" sz="1800" baseline="-25000" dirty="0" smtClean="0"/>
                        <a:t>I</a:t>
                      </a:r>
                      <a:endParaRPr lang="en-US" sz="1800" dirty="0" smtClean="0">
                        <a:solidFill>
                          <a:schemeClr val="tx1"/>
                        </a:solidFill>
                      </a:endParaRPr>
                    </a:p>
                  </a:txBody>
                  <a:tcPr anchor="ctr">
                    <a:solidFill>
                      <a:schemeClr val="accent3"/>
                    </a:solidFill>
                  </a:tcPr>
                </a:tc>
                <a:tc>
                  <a:txBody>
                    <a:bodyPr/>
                    <a:lstStyle/>
                    <a:p>
                      <a:pPr algn="ctr"/>
                      <a:r>
                        <a:rPr lang="en-US" sz="1800" dirty="0" smtClean="0"/>
                        <a:t>6</a:t>
                      </a:r>
                      <a:endParaRPr lang="en-US" sz="1800" dirty="0"/>
                    </a:p>
                  </a:txBody>
                  <a:tcPr anchor="ctr">
                    <a:solidFill>
                      <a:schemeClr val="accent3"/>
                    </a:solidFill>
                  </a:tcPr>
                </a:tc>
                <a:tc>
                  <a:txBody>
                    <a:bodyPr/>
                    <a:lstStyle/>
                    <a:p>
                      <a:pPr algn="ctr"/>
                      <a:r>
                        <a:rPr lang="en-US" sz="1800" dirty="0" smtClean="0"/>
                        <a:t>47</a:t>
                      </a:r>
                      <a:endParaRPr lang="en-US" sz="1800" dirty="0"/>
                    </a:p>
                  </a:txBody>
                  <a:tcPr anchor="ctr">
                    <a:solidFill>
                      <a:schemeClr val="accent3"/>
                    </a:solidFill>
                  </a:tcPr>
                </a:tc>
              </a:tr>
            </a:tbl>
          </a:graphicData>
        </a:graphic>
      </p:graphicFrame>
    </p:spTree>
    <p:extLst>
      <p:ext uri="{BB962C8B-B14F-4D97-AF65-F5344CB8AC3E}">
        <p14:creationId xmlns:p14="http://schemas.microsoft.com/office/powerpoint/2010/main" val="31604517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1687"/>
            <a:ext cx="10972800" cy="766410"/>
          </a:xfrm>
        </p:spPr>
        <p:txBody>
          <a:bodyPr>
            <a:noAutofit/>
          </a:bodyPr>
          <a:lstStyle/>
          <a:p>
            <a:r>
              <a:rPr lang="en-US" sz="2400" dirty="0">
                <a:solidFill>
                  <a:schemeClr val="accent6"/>
                </a:solidFill>
              </a:rPr>
              <a:t>P</a:t>
            </a:r>
            <a:r>
              <a:rPr lang="en-US" sz="2400" dirty="0" smtClean="0">
                <a:solidFill>
                  <a:schemeClr val="accent6"/>
                </a:solidFill>
              </a:rPr>
              <a:t>olarization and rates </a:t>
            </a:r>
            <a:r>
              <a:rPr lang="en-US" sz="2400" dirty="0">
                <a:solidFill>
                  <a:schemeClr val="accent6"/>
                </a:solidFill>
              </a:rPr>
              <a:t>as function of </a:t>
            </a:r>
            <a:r>
              <a:rPr lang="en-US" sz="2400" dirty="0" smtClean="0">
                <a:solidFill>
                  <a:schemeClr val="accent6"/>
                </a:solidFill>
              </a:rPr>
              <a:t>fields and proton/target tilts</a:t>
            </a:r>
            <a:br>
              <a:rPr lang="en-US" sz="2400" dirty="0" smtClean="0">
                <a:solidFill>
                  <a:schemeClr val="accent6"/>
                </a:solidFill>
              </a:rPr>
            </a:br>
            <a:r>
              <a:rPr lang="en-US" sz="2400" dirty="0" smtClean="0">
                <a:solidFill>
                  <a:schemeClr val="accent6"/>
                </a:solidFill>
              </a:rPr>
              <a:t>1</a:t>
            </a:r>
            <a:r>
              <a:rPr lang="en-US" sz="2400" baseline="30000" dirty="0" smtClean="0">
                <a:solidFill>
                  <a:schemeClr val="accent6"/>
                </a:solidFill>
              </a:rPr>
              <a:t>st</a:t>
            </a:r>
            <a:r>
              <a:rPr lang="en-US" sz="2400" dirty="0" smtClean="0">
                <a:solidFill>
                  <a:schemeClr val="accent6"/>
                </a:solidFill>
              </a:rPr>
              <a:t> coil exit, 5 kW shielding</a:t>
            </a:r>
            <a:endParaRPr lang="en-US" sz="2400" dirty="0">
              <a:solidFill>
                <a:schemeClr val="accent6"/>
              </a:solidFill>
            </a:endParaRPr>
          </a:p>
        </p:txBody>
      </p:sp>
      <p:sp>
        <p:nvSpPr>
          <p:cNvPr id="6" name="TextBox 5"/>
          <p:cNvSpPr txBox="1"/>
          <p:nvPr/>
        </p:nvSpPr>
        <p:spPr>
          <a:xfrm>
            <a:off x="349110" y="963077"/>
            <a:ext cx="5485179" cy="646331"/>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solidFill>
                  <a:srgbClr val="FF0000"/>
                </a:solidFill>
              </a:rPr>
              <a:t>S</a:t>
            </a:r>
            <a:r>
              <a:rPr lang="en-US" dirty="0" smtClean="0">
                <a:solidFill>
                  <a:srgbClr val="FF0000"/>
                </a:solidFill>
              </a:rPr>
              <a:t>urface muons: best </a:t>
            </a:r>
            <a:r>
              <a:rPr lang="en-US" dirty="0">
                <a:solidFill>
                  <a:srgbClr val="FF0000"/>
                </a:solidFill>
              </a:rPr>
              <a:t>polarization at 1 T</a:t>
            </a:r>
          </a:p>
          <a:p>
            <a:pPr marL="285750" indent="-285750">
              <a:buFont typeface="Arial" panose="020B0604020202020204" pitchFamily="34" charset="0"/>
              <a:buChar char="•"/>
            </a:pPr>
            <a:r>
              <a:rPr lang="en-US" dirty="0">
                <a:solidFill>
                  <a:srgbClr val="FF0000"/>
                </a:solidFill>
              </a:rPr>
              <a:t>T</a:t>
            </a:r>
            <a:r>
              <a:rPr lang="en-US" dirty="0" smtClean="0">
                <a:solidFill>
                  <a:srgbClr val="FF0000"/>
                </a:solidFill>
              </a:rPr>
              <a:t>ilt benefits surface muons</a:t>
            </a:r>
            <a:r>
              <a:rPr lang="en-US" dirty="0">
                <a:solidFill>
                  <a:srgbClr val="FF0000"/>
                </a:solidFill>
              </a:rPr>
              <a:t> </a:t>
            </a:r>
            <a:r>
              <a:rPr lang="en-US" dirty="0" smtClean="0">
                <a:solidFill>
                  <a:srgbClr val="FF0000"/>
                </a:solidFill>
              </a:rPr>
              <a:t>&amp; </a:t>
            </a:r>
            <a:r>
              <a:rPr lang="el-GR" dirty="0" smtClean="0">
                <a:solidFill>
                  <a:srgbClr val="FF0000"/>
                </a:solidFill>
              </a:rPr>
              <a:t>π+ </a:t>
            </a:r>
            <a:r>
              <a:rPr lang="en-US" dirty="0" smtClean="0">
                <a:solidFill>
                  <a:srgbClr val="FF0000"/>
                </a:solidFill>
              </a:rPr>
              <a:t>rates</a:t>
            </a:r>
            <a:endParaRPr lang="en-US" dirty="0">
              <a:solidFill>
                <a:srgbClr val="FF0000"/>
              </a:solidFill>
            </a:endParaRPr>
          </a:p>
        </p:txBody>
      </p:sp>
      <p:sp>
        <p:nvSpPr>
          <p:cNvPr id="7" name="Isosceles Triangle 6"/>
          <p:cNvSpPr/>
          <p:nvPr/>
        </p:nvSpPr>
        <p:spPr>
          <a:xfrm rot="5400000">
            <a:off x="6848664" y="800744"/>
            <a:ext cx="469416" cy="999923"/>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Isosceles Triangle 7"/>
          <p:cNvSpPr/>
          <p:nvPr/>
        </p:nvSpPr>
        <p:spPr>
          <a:xfrm rot="6300000">
            <a:off x="8420557" y="766377"/>
            <a:ext cx="469416" cy="999923"/>
          </a:xfrm>
          <a:prstGeom prst="triangle">
            <a:avLst/>
          </a:prstGeom>
          <a:noFill/>
          <a:ln w="25400">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Isosceles Triangle 8"/>
          <p:cNvSpPr/>
          <p:nvPr/>
        </p:nvSpPr>
        <p:spPr>
          <a:xfrm rot="7800000">
            <a:off x="10243336" y="774590"/>
            <a:ext cx="469416" cy="999923"/>
          </a:xfrm>
          <a:prstGeom prst="triangle">
            <a:avLst/>
          </a:prstGeom>
          <a:noFill/>
          <a:ln w="25400">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1" name="Straight Arrow Connector 10"/>
          <p:cNvCxnSpPr/>
          <p:nvPr/>
        </p:nvCxnSpPr>
        <p:spPr>
          <a:xfrm>
            <a:off x="6268943" y="1300705"/>
            <a:ext cx="1495907"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183751" y="910229"/>
            <a:ext cx="293670" cy="338554"/>
          </a:xfrm>
          <a:prstGeom prst="rect">
            <a:avLst/>
          </a:prstGeom>
          <a:noFill/>
        </p:spPr>
        <p:txBody>
          <a:bodyPr wrap="none" rtlCol="0">
            <a:spAutoFit/>
          </a:bodyPr>
          <a:lstStyle/>
          <a:p>
            <a:r>
              <a:rPr lang="en-US" sz="1600" dirty="0" smtClean="0">
                <a:solidFill>
                  <a:srgbClr val="FF0000"/>
                </a:solidFill>
              </a:rPr>
              <a:t>p</a:t>
            </a:r>
            <a:endParaRPr lang="en-US" sz="1600" dirty="0">
              <a:solidFill>
                <a:srgbClr val="FF0000"/>
              </a:solidFill>
            </a:endParaRPr>
          </a:p>
        </p:txBody>
      </p:sp>
      <p:cxnSp>
        <p:nvCxnSpPr>
          <p:cNvPr id="25" name="Straight Arrow Connector 24"/>
          <p:cNvCxnSpPr/>
          <p:nvPr/>
        </p:nvCxnSpPr>
        <p:spPr>
          <a:xfrm rot="900000">
            <a:off x="7907311" y="1261908"/>
            <a:ext cx="1495907"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2400000">
            <a:off x="9731003" y="1278593"/>
            <a:ext cx="1495907"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b="2363"/>
          <a:stretch/>
        </p:blipFill>
        <p:spPr>
          <a:xfrm>
            <a:off x="1197116" y="2274318"/>
            <a:ext cx="4254535" cy="3726787"/>
          </a:xfrm>
          <a:prstGeom prst="rect">
            <a:avLst/>
          </a:prstGeom>
          <a:effectLst>
            <a:outerShdw blurRad="1270000" dist="50800" dir="5400000" algn="ctr" rotWithShape="0">
              <a:srgbClr val="000000">
                <a:alpha val="43137"/>
              </a:srgbClr>
            </a:outerShdw>
          </a:effectLst>
        </p:spPr>
      </p:pic>
      <p:sp>
        <p:nvSpPr>
          <p:cNvPr id="28" name="TextBox 27"/>
          <p:cNvSpPr txBox="1"/>
          <p:nvPr/>
        </p:nvSpPr>
        <p:spPr>
          <a:xfrm rot="16200000">
            <a:off x="329010" y="2872525"/>
            <a:ext cx="1495922" cy="307777"/>
          </a:xfrm>
          <a:prstGeom prst="rect">
            <a:avLst/>
          </a:prstGeom>
          <a:solidFill>
            <a:schemeClr val="bg1"/>
          </a:solidFill>
        </p:spPr>
        <p:txBody>
          <a:bodyPr wrap="none" rtlCol="0">
            <a:spAutoFit/>
          </a:bodyPr>
          <a:lstStyle/>
          <a:p>
            <a:r>
              <a:rPr lang="en-US" sz="1400" dirty="0" smtClean="0"/>
              <a:t>polarization (%)</a:t>
            </a:r>
            <a:endParaRPr lang="en-US" sz="1400" dirty="0"/>
          </a:p>
        </p:txBody>
      </p:sp>
      <p:sp>
        <p:nvSpPr>
          <p:cNvPr id="29" name="TextBox 28"/>
          <p:cNvSpPr txBox="1"/>
          <p:nvPr/>
        </p:nvSpPr>
        <p:spPr>
          <a:xfrm>
            <a:off x="212322" y="6318867"/>
            <a:ext cx="2396810" cy="523220"/>
          </a:xfrm>
          <a:prstGeom prst="rect">
            <a:avLst/>
          </a:prstGeom>
          <a:noFill/>
        </p:spPr>
        <p:txBody>
          <a:bodyPr wrap="none" rtlCol="0">
            <a:spAutoFit/>
          </a:bodyPr>
          <a:lstStyle/>
          <a:p>
            <a:r>
              <a:rPr lang="en-US" sz="1400" dirty="0" smtClean="0"/>
              <a:t>1</a:t>
            </a:r>
            <a:r>
              <a:rPr lang="en-US" sz="1400" baseline="30000" dirty="0" smtClean="0"/>
              <a:t>st</a:t>
            </a:r>
            <a:r>
              <a:rPr lang="en-US" sz="1400" dirty="0" smtClean="0"/>
              <a:t> coil study – no shielding</a:t>
            </a:r>
          </a:p>
          <a:p>
            <a:r>
              <a:rPr lang="en-US" sz="1400" dirty="0" smtClean="0"/>
              <a:t>no emittance selection</a:t>
            </a:r>
            <a:endParaRPr lang="en-US" sz="1400" dirty="0"/>
          </a:p>
        </p:txBody>
      </p:sp>
      <p:sp>
        <p:nvSpPr>
          <p:cNvPr id="30" name="TextBox 29"/>
          <p:cNvSpPr txBox="1"/>
          <p:nvPr/>
        </p:nvSpPr>
        <p:spPr>
          <a:xfrm>
            <a:off x="1819073" y="4647350"/>
            <a:ext cx="1002197" cy="307777"/>
          </a:xfrm>
          <a:prstGeom prst="rect">
            <a:avLst/>
          </a:prstGeom>
          <a:noFill/>
        </p:spPr>
        <p:txBody>
          <a:bodyPr wrap="none" rtlCol="0">
            <a:spAutoFit/>
          </a:bodyPr>
          <a:lstStyle/>
          <a:p>
            <a:r>
              <a:rPr lang="en-US" sz="1400" dirty="0" smtClean="0"/>
              <a:t>5 T -&gt; 3 T</a:t>
            </a:r>
            <a:endParaRPr lang="en-US" sz="1400" dirty="0"/>
          </a:p>
        </p:txBody>
      </p:sp>
      <p:sp>
        <p:nvSpPr>
          <p:cNvPr id="31" name="TextBox 30"/>
          <p:cNvSpPr txBox="1"/>
          <p:nvPr/>
        </p:nvSpPr>
        <p:spPr>
          <a:xfrm>
            <a:off x="1788024" y="3875804"/>
            <a:ext cx="1309974" cy="307777"/>
          </a:xfrm>
          <a:prstGeom prst="rect">
            <a:avLst/>
          </a:prstGeom>
          <a:noFill/>
        </p:spPr>
        <p:txBody>
          <a:bodyPr wrap="none" rtlCol="0">
            <a:spAutoFit/>
          </a:bodyPr>
          <a:lstStyle/>
          <a:p>
            <a:r>
              <a:rPr lang="en-US" sz="1400" dirty="0" smtClean="0"/>
              <a:t>2.5 T -&gt; 0.5 T</a:t>
            </a:r>
            <a:endParaRPr lang="en-US" sz="1400" dirty="0"/>
          </a:p>
        </p:txBody>
      </p:sp>
      <p:sp>
        <p:nvSpPr>
          <p:cNvPr id="32" name="TextBox 31"/>
          <p:cNvSpPr txBox="1"/>
          <p:nvPr/>
        </p:nvSpPr>
        <p:spPr>
          <a:xfrm>
            <a:off x="1756557" y="2947075"/>
            <a:ext cx="1127232" cy="307777"/>
          </a:xfrm>
          <a:prstGeom prst="rect">
            <a:avLst/>
          </a:prstGeom>
          <a:noFill/>
        </p:spPr>
        <p:txBody>
          <a:bodyPr wrap="none" rtlCol="0">
            <a:spAutoFit/>
          </a:bodyPr>
          <a:lstStyle/>
          <a:p>
            <a:r>
              <a:rPr lang="en-US" sz="1400" dirty="0"/>
              <a:t>1</a:t>
            </a:r>
            <a:r>
              <a:rPr lang="en-US" sz="1400" dirty="0" smtClean="0"/>
              <a:t> T -&gt; 0.5 T</a:t>
            </a:r>
            <a:endParaRPr lang="en-US" sz="1400" dirty="0"/>
          </a:p>
        </p:txBody>
      </p:sp>
      <p:cxnSp>
        <p:nvCxnSpPr>
          <p:cNvPr id="33" name="Straight Connector 32"/>
          <p:cNvCxnSpPr/>
          <p:nvPr/>
        </p:nvCxnSpPr>
        <p:spPr>
          <a:xfrm>
            <a:off x="3380867" y="2493676"/>
            <a:ext cx="0" cy="328721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551484" y="5437302"/>
            <a:ext cx="1550424" cy="307777"/>
          </a:xfrm>
          <a:prstGeom prst="rect">
            <a:avLst/>
          </a:prstGeom>
          <a:noFill/>
        </p:spPr>
        <p:txBody>
          <a:bodyPr wrap="none" rtlCol="0">
            <a:spAutoFit/>
          </a:bodyPr>
          <a:lstStyle/>
          <a:p>
            <a:r>
              <a:rPr lang="en-US" sz="1400" dirty="0" smtClean="0"/>
              <a:t>baseline tilt 15</a:t>
            </a:r>
            <a:r>
              <a:rPr lang="en-US" sz="1400" baseline="30000" dirty="0" smtClean="0"/>
              <a:t>0</a:t>
            </a:r>
            <a:r>
              <a:rPr lang="en-US" sz="1400" dirty="0" smtClean="0"/>
              <a:t> </a:t>
            </a:r>
            <a:endParaRPr lang="en-US" sz="1400" dirty="0"/>
          </a:p>
        </p:txBody>
      </p:sp>
      <p:cxnSp>
        <p:nvCxnSpPr>
          <p:cNvPr id="35" name="Straight Arrow Connector 34"/>
          <p:cNvCxnSpPr/>
          <p:nvPr/>
        </p:nvCxnSpPr>
        <p:spPr>
          <a:xfrm>
            <a:off x="2900121" y="5429945"/>
            <a:ext cx="406681" cy="0"/>
          </a:xfrm>
          <a:prstGeom prst="straightConnector1">
            <a:avLst/>
          </a:prstGeom>
          <a:ln>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860887" y="2032318"/>
            <a:ext cx="2741456" cy="338554"/>
          </a:xfrm>
          <a:prstGeom prst="rect">
            <a:avLst/>
          </a:prstGeom>
          <a:solidFill>
            <a:schemeClr val="bg1"/>
          </a:solidFill>
        </p:spPr>
        <p:txBody>
          <a:bodyPr wrap="none" rtlCol="0">
            <a:spAutoFit/>
          </a:bodyPr>
          <a:lstStyle/>
          <a:p>
            <a:r>
              <a:rPr lang="en-US" sz="1600" dirty="0" smtClean="0"/>
              <a:t>surface muons polarization</a:t>
            </a:r>
          </a:p>
        </p:txBody>
      </p:sp>
      <p:sp>
        <p:nvSpPr>
          <p:cNvPr id="37" name="TextBox 36"/>
          <p:cNvSpPr txBox="1"/>
          <p:nvPr/>
        </p:nvSpPr>
        <p:spPr>
          <a:xfrm>
            <a:off x="3942025" y="5990674"/>
            <a:ext cx="2170787" cy="307777"/>
          </a:xfrm>
          <a:prstGeom prst="rect">
            <a:avLst/>
          </a:prstGeom>
          <a:solidFill>
            <a:schemeClr val="bg1"/>
          </a:solidFill>
        </p:spPr>
        <p:txBody>
          <a:bodyPr wrap="none" rtlCol="0">
            <a:spAutoFit/>
          </a:bodyPr>
          <a:lstStyle/>
          <a:p>
            <a:r>
              <a:rPr lang="en-US" sz="1400" dirty="0"/>
              <a:t>p</a:t>
            </a:r>
            <a:r>
              <a:rPr lang="en-US" sz="1400" dirty="0" smtClean="0"/>
              <a:t>roton/target tilt angle</a:t>
            </a:r>
            <a:endParaRPr lang="en-US" sz="1400" dirty="0"/>
          </a:p>
        </p:txBody>
      </p:sp>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t="2311" b="1621"/>
          <a:stretch/>
        </p:blipFill>
        <p:spPr>
          <a:xfrm>
            <a:off x="6444154" y="2263944"/>
            <a:ext cx="4423676" cy="3737162"/>
          </a:xfrm>
          <a:prstGeom prst="rect">
            <a:avLst/>
          </a:prstGeom>
          <a:effectLst>
            <a:outerShdw blurRad="1270000" dist="50800" dir="5400000" algn="ctr" rotWithShape="0">
              <a:srgbClr val="000000">
                <a:alpha val="43137"/>
              </a:srgbClr>
            </a:outerShdw>
          </a:effectLst>
        </p:spPr>
      </p:pic>
      <p:sp>
        <p:nvSpPr>
          <p:cNvPr id="39" name="TextBox 38"/>
          <p:cNvSpPr txBox="1"/>
          <p:nvPr/>
        </p:nvSpPr>
        <p:spPr>
          <a:xfrm>
            <a:off x="7953327" y="2017521"/>
            <a:ext cx="986167" cy="338554"/>
          </a:xfrm>
          <a:prstGeom prst="rect">
            <a:avLst/>
          </a:prstGeom>
          <a:solidFill>
            <a:schemeClr val="bg1"/>
          </a:solidFill>
        </p:spPr>
        <p:txBody>
          <a:bodyPr wrap="none" rtlCol="0">
            <a:spAutoFit/>
          </a:bodyPr>
          <a:lstStyle/>
          <a:p>
            <a:r>
              <a:rPr lang="el-GR" sz="1600" dirty="0" smtClean="0"/>
              <a:t>π</a:t>
            </a:r>
            <a:r>
              <a:rPr lang="en-US" sz="1600" dirty="0" smtClean="0"/>
              <a:t>+ rates</a:t>
            </a:r>
            <a:endParaRPr lang="en-US" sz="1600" dirty="0"/>
          </a:p>
        </p:txBody>
      </p:sp>
      <p:sp>
        <p:nvSpPr>
          <p:cNvPr id="40" name="TextBox 39"/>
          <p:cNvSpPr txBox="1"/>
          <p:nvPr/>
        </p:nvSpPr>
        <p:spPr>
          <a:xfrm>
            <a:off x="6968818" y="2578302"/>
            <a:ext cx="1002197" cy="307777"/>
          </a:xfrm>
          <a:prstGeom prst="rect">
            <a:avLst/>
          </a:prstGeom>
          <a:noFill/>
        </p:spPr>
        <p:txBody>
          <a:bodyPr wrap="none" rtlCol="0">
            <a:spAutoFit/>
          </a:bodyPr>
          <a:lstStyle/>
          <a:p>
            <a:r>
              <a:rPr lang="en-US" sz="1400" dirty="0" smtClean="0"/>
              <a:t>5 T -&gt; 3 T</a:t>
            </a:r>
            <a:endParaRPr lang="en-US" sz="1400" dirty="0"/>
          </a:p>
        </p:txBody>
      </p:sp>
      <p:cxnSp>
        <p:nvCxnSpPr>
          <p:cNvPr id="41" name="Straight Connector 40"/>
          <p:cNvCxnSpPr/>
          <p:nvPr/>
        </p:nvCxnSpPr>
        <p:spPr>
          <a:xfrm>
            <a:off x="8659831" y="2448206"/>
            <a:ext cx="0" cy="328721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117659" y="5456773"/>
            <a:ext cx="1550424" cy="307777"/>
          </a:xfrm>
          <a:prstGeom prst="rect">
            <a:avLst/>
          </a:prstGeom>
          <a:noFill/>
        </p:spPr>
        <p:txBody>
          <a:bodyPr wrap="none" rtlCol="0">
            <a:spAutoFit/>
          </a:bodyPr>
          <a:lstStyle/>
          <a:p>
            <a:r>
              <a:rPr lang="en-US" sz="1400" dirty="0" smtClean="0"/>
              <a:t>baseline tilt 15</a:t>
            </a:r>
            <a:r>
              <a:rPr lang="en-US" sz="1400" baseline="30000" dirty="0" smtClean="0"/>
              <a:t>0</a:t>
            </a:r>
            <a:r>
              <a:rPr lang="en-US" sz="1400" dirty="0" smtClean="0"/>
              <a:t> </a:t>
            </a:r>
            <a:endParaRPr lang="en-US" sz="1400" dirty="0"/>
          </a:p>
        </p:txBody>
      </p:sp>
      <p:cxnSp>
        <p:nvCxnSpPr>
          <p:cNvPr id="43" name="Straight Arrow Connector 42"/>
          <p:cNvCxnSpPr/>
          <p:nvPr/>
        </p:nvCxnSpPr>
        <p:spPr>
          <a:xfrm>
            <a:off x="8191882" y="5438195"/>
            <a:ext cx="406681" cy="0"/>
          </a:xfrm>
          <a:prstGeom prst="straightConnector1">
            <a:avLst/>
          </a:prstGeom>
          <a:ln>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rot="16200000">
            <a:off x="5988493" y="2444443"/>
            <a:ext cx="668773" cy="307777"/>
          </a:xfrm>
          <a:prstGeom prst="rect">
            <a:avLst/>
          </a:prstGeom>
          <a:solidFill>
            <a:schemeClr val="bg1"/>
          </a:solidFill>
        </p:spPr>
        <p:txBody>
          <a:bodyPr wrap="none" rtlCol="0">
            <a:spAutoFit/>
          </a:bodyPr>
          <a:lstStyle/>
          <a:p>
            <a:r>
              <a:rPr lang="el-GR" sz="1400" dirty="0" smtClean="0"/>
              <a:t>π</a:t>
            </a:r>
            <a:r>
              <a:rPr lang="en-US" sz="1400" dirty="0" smtClean="0"/>
              <a:t>+ / s</a:t>
            </a:r>
            <a:endParaRPr lang="en-US" sz="1400" dirty="0"/>
          </a:p>
        </p:txBody>
      </p:sp>
      <p:sp>
        <p:nvSpPr>
          <p:cNvPr id="45" name="TextBox 44"/>
          <p:cNvSpPr txBox="1"/>
          <p:nvPr/>
        </p:nvSpPr>
        <p:spPr>
          <a:xfrm>
            <a:off x="9408741" y="6005388"/>
            <a:ext cx="2170787" cy="307777"/>
          </a:xfrm>
          <a:prstGeom prst="rect">
            <a:avLst/>
          </a:prstGeom>
          <a:solidFill>
            <a:schemeClr val="bg1"/>
          </a:solidFill>
        </p:spPr>
        <p:txBody>
          <a:bodyPr wrap="none" rtlCol="0">
            <a:spAutoFit/>
          </a:bodyPr>
          <a:lstStyle/>
          <a:p>
            <a:r>
              <a:rPr lang="en-US" sz="1400" dirty="0"/>
              <a:t>p</a:t>
            </a:r>
            <a:r>
              <a:rPr lang="en-US" sz="1400" dirty="0" smtClean="0"/>
              <a:t>roton/target tilt angle</a:t>
            </a:r>
            <a:endParaRPr lang="en-US" sz="1400" dirty="0"/>
          </a:p>
        </p:txBody>
      </p:sp>
    </p:spTree>
    <p:extLst>
      <p:ext uri="{BB962C8B-B14F-4D97-AF65-F5344CB8AC3E}">
        <p14:creationId xmlns:p14="http://schemas.microsoft.com/office/powerpoint/2010/main" val="36175014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515"/>
          <a:stretch/>
        </p:blipFill>
        <p:spPr>
          <a:xfrm>
            <a:off x="6532776" y="1479905"/>
            <a:ext cx="5014395" cy="3602505"/>
          </a:xfrm>
          <a:prstGeom prst="rect">
            <a:avLst/>
          </a:prstGeom>
          <a:effectLst>
            <a:outerShdw blurRad="1270000" dist="50800" dir="5400000" algn="ctr" rotWithShape="0">
              <a:srgbClr val="000000">
                <a:alpha val="43137"/>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653" y="1409077"/>
            <a:ext cx="4957068" cy="3658456"/>
          </a:xfrm>
          <a:prstGeom prst="rect">
            <a:avLst/>
          </a:prstGeom>
          <a:effectLst>
            <a:outerShdw blurRad="1270000" dist="50800" dir="5400000" algn="ctr" rotWithShape="0">
              <a:srgbClr val="000000">
                <a:alpha val="43137"/>
              </a:srgbClr>
            </a:outerShdw>
          </a:effectLst>
        </p:spPr>
      </p:pic>
      <p:sp>
        <p:nvSpPr>
          <p:cNvPr id="12" name="TextBox 11"/>
          <p:cNvSpPr txBox="1"/>
          <p:nvPr/>
        </p:nvSpPr>
        <p:spPr>
          <a:xfrm rot="16200000">
            <a:off x="5717652" y="2096044"/>
            <a:ext cx="1372492" cy="307777"/>
          </a:xfrm>
          <a:prstGeom prst="rect">
            <a:avLst/>
          </a:prstGeom>
          <a:solidFill>
            <a:schemeClr val="bg1"/>
          </a:solidFill>
        </p:spPr>
        <p:txBody>
          <a:bodyPr wrap="none" rtlCol="0">
            <a:spAutoFit/>
          </a:bodyPr>
          <a:lstStyle/>
          <a:p>
            <a:r>
              <a:rPr lang="el-GR" sz="1400" dirty="0" smtClean="0"/>
              <a:t>π</a:t>
            </a:r>
            <a:r>
              <a:rPr lang="en-US" sz="1400" baseline="30000" dirty="0" smtClean="0"/>
              <a:t>+</a:t>
            </a:r>
            <a:r>
              <a:rPr lang="en-US" sz="1400" dirty="0" smtClean="0"/>
              <a:t> / 2 MeV / s</a:t>
            </a:r>
            <a:endParaRPr lang="en-US" sz="1400" dirty="0"/>
          </a:p>
        </p:txBody>
      </p:sp>
      <p:sp>
        <p:nvSpPr>
          <p:cNvPr id="13" name="TextBox 12"/>
          <p:cNvSpPr txBox="1"/>
          <p:nvPr/>
        </p:nvSpPr>
        <p:spPr>
          <a:xfrm>
            <a:off x="10541574" y="5006007"/>
            <a:ext cx="851515" cy="307777"/>
          </a:xfrm>
          <a:prstGeom prst="rect">
            <a:avLst/>
          </a:prstGeom>
          <a:solidFill>
            <a:schemeClr val="bg1"/>
          </a:solidFill>
        </p:spPr>
        <p:txBody>
          <a:bodyPr wrap="none" rtlCol="0">
            <a:spAutoFit/>
          </a:bodyPr>
          <a:lstStyle/>
          <a:p>
            <a:r>
              <a:rPr lang="en-US" sz="1400" dirty="0" smtClean="0"/>
              <a:t>P GeV/c</a:t>
            </a:r>
            <a:endParaRPr lang="en-US" sz="1400" dirty="0"/>
          </a:p>
        </p:txBody>
      </p:sp>
      <p:sp>
        <p:nvSpPr>
          <p:cNvPr id="14" name="TextBox 13"/>
          <p:cNvSpPr txBox="1"/>
          <p:nvPr/>
        </p:nvSpPr>
        <p:spPr>
          <a:xfrm>
            <a:off x="6557787" y="1211956"/>
            <a:ext cx="5024613" cy="338554"/>
          </a:xfrm>
          <a:prstGeom prst="rect">
            <a:avLst/>
          </a:prstGeom>
          <a:solidFill>
            <a:schemeClr val="bg1"/>
          </a:solidFill>
        </p:spPr>
        <p:txBody>
          <a:bodyPr wrap="square" rtlCol="0">
            <a:spAutoFit/>
          </a:bodyPr>
          <a:lstStyle/>
          <a:p>
            <a:r>
              <a:rPr lang="el-GR" sz="1600" dirty="0" smtClean="0"/>
              <a:t>π+</a:t>
            </a:r>
            <a:r>
              <a:rPr lang="en-US" sz="1600" dirty="0" smtClean="0"/>
              <a:t> entering MS1 as function for different taper</a:t>
            </a:r>
            <a:endParaRPr lang="en-US" sz="1600" dirty="0"/>
          </a:p>
        </p:txBody>
      </p:sp>
      <p:sp>
        <p:nvSpPr>
          <p:cNvPr id="9" name="Right Arrow 8"/>
          <p:cNvSpPr/>
          <p:nvPr/>
        </p:nvSpPr>
        <p:spPr>
          <a:xfrm>
            <a:off x="5632630" y="3375393"/>
            <a:ext cx="978408" cy="258593"/>
          </a:xfrm>
          <a:prstGeom prst="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557089" y="1200213"/>
            <a:ext cx="2709396" cy="338554"/>
          </a:xfrm>
          <a:prstGeom prst="rect">
            <a:avLst/>
          </a:prstGeom>
          <a:solidFill>
            <a:schemeClr val="bg1"/>
          </a:solidFill>
        </p:spPr>
        <p:txBody>
          <a:bodyPr wrap="none" rtlCol="0">
            <a:spAutoFit/>
          </a:bodyPr>
          <a:lstStyle/>
          <a:p>
            <a:r>
              <a:rPr lang="en-US" sz="1600" dirty="0" smtClean="0"/>
              <a:t>5 T, 4.5 T taper variations</a:t>
            </a:r>
            <a:endParaRPr lang="en-US" sz="1600" dirty="0"/>
          </a:p>
        </p:txBody>
      </p:sp>
      <p:sp>
        <p:nvSpPr>
          <p:cNvPr id="22" name="Title 1"/>
          <p:cNvSpPr txBox="1">
            <a:spLocks/>
          </p:cNvSpPr>
          <p:nvPr/>
        </p:nvSpPr>
        <p:spPr>
          <a:xfrm>
            <a:off x="-49164" y="88709"/>
            <a:ext cx="11887200" cy="669750"/>
          </a:xfrm>
          <a:prstGeom prst="rect">
            <a:avLst/>
          </a:prstGeom>
          <a:effectLst>
            <a:outerShdw blurRad="1270000" dist="50800" dir="5400000" algn="ctr" rotWithShape="0">
              <a:srgbClr val="000000">
                <a:alpha val="43137"/>
              </a:srgbClr>
            </a:outerShdw>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chemeClr val="accent6"/>
                </a:solidFill>
              </a:rPr>
              <a:t>		Field tuning for </a:t>
            </a:r>
            <a:r>
              <a:rPr lang="el-GR" sz="2400" dirty="0" smtClean="0">
                <a:solidFill>
                  <a:schemeClr val="accent6"/>
                </a:solidFill>
              </a:rPr>
              <a:t>π+ </a:t>
            </a:r>
            <a:r>
              <a:rPr lang="en-US" sz="2400" dirty="0" smtClean="0">
                <a:solidFill>
                  <a:schemeClr val="accent6"/>
                </a:solidFill>
              </a:rPr>
              <a:t>collection at MS1 for decay muons, 5 kW shielding</a:t>
            </a:r>
          </a:p>
        </p:txBody>
      </p:sp>
      <p:sp>
        <p:nvSpPr>
          <p:cNvPr id="23" name="TextBox 22"/>
          <p:cNvSpPr txBox="1"/>
          <p:nvPr/>
        </p:nvSpPr>
        <p:spPr>
          <a:xfrm rot="16200000">
            <a:off x="152106" y="2034673"/>
            <a:ext cx="987771" cy="307777"/>
          </a:xfrm>
          <a:prstGeom prst="rect">
            <a:avLst/>
          </a:prstGeom>
          <a:solidFill>
            <a:schemeClr val="bg1"/>
          </a:solidFill>
        </p:spPr>
        <p:txBody>
          <a:bodyPr wrap="none" rtlCol="0">
            <a:spAutoFit/>
          </a:bodyPr>
          <a:lstStyle/>
          <a:p>
            <a:r>
              <a:rPr lang="en-US" sz="1400" dirty="0" smtClean="0"/>
              <a:t>Bz(r=0) T</a:t>
            </a:r>
            <a:endParaRPr lang="en-US" sz="1400" dirty="0"/>
          </a:p>
        </p:txBody>
      </p:sp>
      <p:sp>
        <p:nvSpPr>
          <p:cNvPr id="25" name="TextBox 24"/>
          <p:cNvSpPr txBox="1"/>
          <p:nvPr/>
        </p:nvSpPr>
        <p:spPr>
          <a:xfrm>
            <a:off x="4677046" y="4955285"/>
            <a:ext cx="699230" cy="307777"/>
          </a:xfrm>
          <a:prstGeom prst="rect">
            <a:avLst/>
          </a:prstGeom>
          <a:solidFill>
            <a:schemeClr val="bg1"/>
          </a:solidFill>
        </p:spPr>
        <p:txBody>
          <a:bodyPr wrap="none" rtlCol="0">
            <a:spAutoFit/>
          </a:bodyPr>
          <a:lstStyle/>
          <a:p>
            <a:r>
              <a:rPr lang="en-US" sz="1400" dirty="0" smtClean="0"/>
              <a:t>Z in m</a:t>
            </a:r>
            <a:endParaRPr lang="en-US" sz="1400" dirty="0"/>
          </a:p>
        </p:txBody>
      </p:sp>
      <p:cxnSp>
        <p:nvCxnSpPr>
          <p:cNvPr id="26" name="Straight Connector 25"/>
          <p:cNvCxnSpPr/>
          <p:nvPr/>
        </p:nvCxnSpPr>
        <p:spPr>
          <a:xfrm>
            <a:off x="7660702" y="1763066"/>
            <a:ext cx="0" cy="3153859"/>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019186" y="1850973"/>
            <a:ext cx="1495922" cy="523220"/>
          </a:xfrm>
          <a:prstGeom prst="rect">
            <a:avLst/>
          </a:prstGeom>
          <a:noFill/>
        </p:spPr>
        <p:txBody>
          <a:bodyPr wrap="none" rtlCol="0">
            <a:spAutoFit/>
          </a:bodyPr>
          <a:lstStyle/>
          <a:p>
            <a:r>
              <a:rPr lang="en-US" sz="1400" dirty="0" smtClean="0"/>
              <a:t>1</a:t>
            </a:r>
            <a:r>
              <a:rPr lang="el-GR" sz="1400" dirty="0" smtClean="0"/>
              <a:t>00</a:t>
            </a:r>
            <a:r>
              <a:rPr lang="en-US" sz="1400" dirty="0" smtClean="0"/>
              <a:t> MeV/c</a:t>
            </a:r>
          </a:p>
          <a:p>
            <a:r>
              <a:rPr lang="el-GR" sz="1400" dirty="0" smtClean="0"/>
              <a:t> </a:t>
            </a:r>
            <a:r>
              <a:rPr lang="en-US" sz="1400" dirty="0" smtClean="0"/>
              <a:t>-&gt; </a:t>
            </a:r>
            <a:r>
              <a:rPr lang="el-GR" sz="1400" dirty="0" smtClean="0"/>
              <a:t>μ</a:t>
            </a:r>
            <a:r>
              <a:rPr lang="el-GR" altLang="zh-CN" sz="1400" dirty="0" smtClean="0"/>
              <a:t>+ </a:t>
            </a:r>
            <a:r>
              <a:rPr lang="en-US" sz="1400" dirty="0" smtClean="0"/>
              <a:t>45 MeV/c</a:t>
            </a:r>
            <a:endParaRPr lang="en-US" sz="1400" dirty="0"/>
          </a:p>
        </p:txBody>
      </p:sp>
      <p:cxnSp>
        <p:nvCxnSpPr>
          <p:cNvPr id="28" name="Straight Connector 27"/>
          <p:cNvCxnSpPr/>
          <p:nvPr/>
        </p:nvCxnSpPr>
        <p:spPr>
          <a:xfrm>
            <a:off x="10286357" y="1715971"/>
            <a:ext cx="0" cy="3169396"/>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0249766" y="1804032"/>
            <a:ext cx="1763624" cy="523220"/>
          </a:xfrm>
          <a:prstGeom prst="rect">
            <a:avLst/>
          </a:prstGeom>
          <a:noFill/>
        </p:spPr>
        <p:txBody>
          <a:bodyPr wrap="none" rtlCol="0">
            <a:spAutoFit/>
          </a:bodyPr>
          <a:lstStyle/>
          <a:p>
            <a:r>
              <a:rPr lang="en-US" sz="1400" dirty="0" smtClean="0"/>
              <a:t>450 MeV/c</a:t>
            </a:r>
            <a:endParaRPr lang="el-GR" sz="1400" dirty="0" smtClean="0"/>
          </a:p>
          <a:p>
            <a:r>
              <a:rPr lang="el-GR" sz="1400" dirty="0"/>
              <a:t> </a:t>
            </a:r>
            <a:r>
              <a:rPr lang="el-GR" sz="1400" dirty="0" smtClean="0"/>
              <a:t> -&gt; </a:t>
            </a:r>
            <a:r>
              <a:rPr lang="el-GR" sz="1400" dirty="0"/>
              <a:t>μ</a:t>
            </a:r>
            <a:r>
              <a:rPr lang="el-GR" altLang="zh-CN" sz="1400" dirty="0" smtClean="0"/>
              <a:t>+ </a:t>
            </a:r>
            <a:r>
              <a:rPr lang="el-GR" sz="1400" dirty="0" smtClean="0"/>
              <a:t>450 </a:t>
            </a:r>
            <a:r>
              <a:rPr lang="en-US" sz="1400" dirty="0" smtClean="0"/>
              <a:t>MeV/c</a:t>
            </a:r>
            <a:r>
              <a:rPr lang="el-GR" sz="1400" dirty="0" smtClean="0"/>
              <a:t>  </a:t>
            </a:r>
            <a:endParaRPr lang="en-US" sz="1400" dirty="0"/>
          </a:p>
        </p:txBody>
      </p:sp>
      <p:cxnSp>
        <p:nvCxnSpPr>
          <p:cNvPr id="30" name="Straight Connector 29"/>
          <p:cNvCxnSpPr/>
          <p:nvPr/>
        </p:nvCxnSpPr>
        <p:spPr>
          <a:xfrm>
            <a:off x="8827982" y="1763066"/>
            <a:ext cx="0" cy="3079269"/>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8431508" y="1850973"/>
            <a:ext cx="1576072" cy="523220"/>
          </a:xfrm>
          <a:prstGeom prst="rect">
            <a:avLst/>
          </a:prstGeom>
          <a:noFill/>
        </p:spPr>
        <p:txBody>
          <a:bodyPr wrap="none" rtlCol="0">
            <a:spAutoFit/>
          </a:bodyPr>
          <a:lstStyle/>
          <a:p>
            <a:r>
              <a:rPr lang="en-US" sz="1400" dirty="0" smtClean="0"/>
              <a:t>260 MeV/c</a:t>
            </a:r>
            <a:endParaRPr lang="el-GR" sz="1400" dirty="0" smtClean="0"/>
          </a:p>
          <a:p>
            <a:r>
              <a:rPr lang="el-GR" sz="1400" dirty="0" smtClean="0"/>
              <a:t> </a:t>
            </a:r>
            <a:r>
              <a:rPr lang="en-US" sz="1400" dirty="0" smtClean="0"/>
              <a:t>-&gt; </a:t>
            </a:r>
            <a:r>
              <a:rPr lang="el-GR" sz="1400" dirty="0"/>
              <a:t>μ</a:t>
            </a:r>
            <a:r>
              <a:rPr lang="el-GR" altLang="zh-CN" sz="1400" dirty="0"/>
              <a:t>+ </a:t>
            </a:r>
            <a:r>
              <a:rPr lang="el-GR" altLang="zh-CN" sz="1400" dirty="0" smtClean="0"/>
              <a:t>150</a:t>
            </a:r>
            <a:r>
              <a:rPr lang="en-US" sz="1400" dirty="0" smtClean="0"/>
              <a:t> MeV/c</a:t>
            </a:r>
            <a:endParaRPr lang="en-US" sz="1400" dirty="0"/>
          </a:p>
        </p:txBody>
      </p:sp>
      <p:graphicFrame>
        <p:nvGraphicFramePr>
          <p:cNvPr id="32" name="Table 31"/>
          <p:cNvGraphicFramePr>
            <a:graphicFrameLocks noGrp="1"/>
          </p:cNvGraphicFramePr>
          <p:nvPr>
            <p:extLst>
              <p:ext uri="{D42A27DB-BD31-4B8C-83A1-F6EECF244321}">
                <p14:modId xmlns:p14="http://schemas.microsoft.com/office/powerpoint/2010/main" val="2492040544"/>
              </p:ext>
            </p:extLst>
          </p:nvPr>
        </p:nvGraphicFramePr>
        <p:xfrm>
          <a:off x="3399041" y="5333690"/>
          <a:ext cx="7007035" cy="1341120"/>
        </p:xfrm>
        <a:graphic>
          <a:graphicData uri="http://schemas.openxmlformats.org/drawingml/2006/table">
            <a:tbl>
              <a:tblPr firstRow="1" bandRow="1">
                <a:tableStyleId>{5940675A-B579-460E-94D1-54222C63F5DA}</a:tableStyleId>
              </a:tblPr>
              <a:tblGrid>
                <a:gridCol w="3093841"/>
                <a:gridCol w="1304398"/>
                <a:gridCol w="1304398"/>
                <a:gridCol w="1304398"/>
              </a:tblGrid>
              <a:tr h="186863">
                <a:tc>
                  <a:txBody>
                    <a:bodyPr/>
                    <a:lstStyle/>
                    <a:p>
                      <a:pPr algn="ctr"/>
                      <a:r>
                        <a:rPr lang="en-US" sz="1600" baseline="0" dirty="0" smtClean="0">
                          <a:solidFill>
                            <a:srgbClr val="C00000"/>
                          </a:solidFill>
                        </a:rPr>
                        <a:t>emittance </a:t>
                      </a:r>
                      <a:r>
                        <a:rPr lang="el-GR" sz="1600" baseline="0" dirty="0" smtClean="0">
                          <a:solidFill>
                            <a:srgbClr val="C00000"/>
                          </a:solidFill>
                        </a:rPr>
                        <a:t>(</a:t>
                      </a:r>
                      <a:r>
                        <a:rPr lang="el-GR" sz="1600" dirty="0" smtClean="0">
                          <a:solidFill>
                            <a:srgbClr val="C00000"/>
                          </a:solidFill>
                        </a:rPr>
                        <a:t>π </a:t>
                      </a:r>
                      <a:r>
                        <a:rPr lang="en-US" sz="1600" dirty="0" smtClean="0">
                          <a:solidFill>
                            <a:srgbClr val="C00000"/>
                          </a:solidFill>
                        </a:rPr>
                        <a:t>mm mrad</a:t>
                      </a:r>
                      <a:r>
                        <a:rPr lang="el-GR" sz="1600" dirty="0" smtClean="0">
                          <a:solidFill>
                            <a:srgbClr val="C00000"/>
                          </a:solidFill>
                        </a:rPr>
                        <a:t>)</a:t>
                      </a:r>
                      <a:endParaRPr lang="en-US" sz="1600" dirty="0" smtClean="0">
                        <a:solidFill>
                          <a:srgbClr val="C00000"/>
                        </a:solidFill>
                      </a:endParaRPr>
                    </a:p>
                  </a:txBody>
                  <a:tcPr anchor="ctr">
                    <a:solidFill>
                      <a:schemeClr val="accent3"/>
                    </a:solidFill>
                  </a:tcP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C00000"/>
                          </a:solidFill>
                        </a:rPr>
                        <a:t>100000</a:t>
                      </a:r>
                    </a:p>
                  </a:txBody>
                  <a:tcPr anchor="ctr">
                    <a:solidFill>
                      <a:schemeClr val="accent3"/>
                    </a:solidFill>
                  </a:tcPr>
                </a:tc>
                <a:tc hMerge="1">
                  <a:txBody>
                    <a:bodyPr/>
                    <a:lstStyle/>
                    <a:p>
                      <a:pPr algn="ctr"/>
                      <a:endParaRPr lang="en-US" sz="1200" dirty="0" smtClean="0">
                        <a:solidFill>
                          <a:srgbClr val="C00000"/>
                        </a:solidFill>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C00000"/>
                        </a:solidFill>
                      </a:endParaRPr>
                    </a:p>
                  </a:txBody>
                  <a:tcPr anchor="ctr"/>
                </a:tc>
              </a:tr>
              <a:tr h="186863">
                <a:tc>
                  <a:txBody>
                    <a:bodyPr/>
                    <a:lstStyle/>
                    <a:p>
                      <a:pPr algn="ctr"/>
                      <a:r>
                        <a:rPr lang="en-US" sz="1600" dirty="0" smtClean="0">
                          <a:solidFill>
                            <a:srgbClr val="C00000"/>
                          </a:solidFill>
                        </a:rPr>
                        <a:t>P</a:t>
                      </a:r>
                      <a:r>
                        <a:rPr lang="en-US" sz="1600" baseline="0" dirty="0" smtClean="0">
                          <a:solidFill>
                            <a:srgbClr val="C00000"/>
                          </a:solidFill>
                        </a:rPr>
                        <a:t> (MeV/c) ± 10%</a:t>
                      </a:r>
                      <a:endParaRPr lang="en-US" sz="1600" dirty="0" smtClean="0">
                        <a:solidFill>
                          <a:srgbClr val="C00000"/>
                        </a:solidFill>
                      </a:endParaRP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C00000"/>
                          </a:solidFill>
                        </a:rPr>
                        <a:t>100</a:t>
                      </a:r>
                    </a:p>
                  </a:txBody>
                  <a:tcPr anchor="ctr">
                    <a:solidFill>
                      <a:schemeClr val="accent3"/>
                    </a:solidFill>
                  </a:tcPr>
                </a:tc>
                <a:tc>
                  <a:txBody>
                    <a:bodyPr/>
                    <a:lstStyle/>
                    <a:p>
                      <a:pPr algn="ctr"/>
                      <a:r>
                        <a:rPr lang="en-US" sz="1600" dirty="0" smtClean="0">
                          <a:solidFill>
                            <a:srgbClr val="C00000"/>
                          </a:solidFill>
                        </a:rPr>
                        <a:t>260</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C00000"/>
                          </a:solidFill>
                        </a:rPr>
                        <a:t>450</a:t>
                      </a:r>
                    </a:p>
                  </a:txBody>
                  <a:tcPr anchor="ctr">
                    <a:solidFill>
                      <a:schemeClr val="accent3"/>
                    </a:solidFill>
                  </a:tcPr>
                </a:tc>
              </a:tr>
              <a:tr h="18686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intensity </a:t>
                      </a:r>
                      <a:r>
                        <a:rPr lang="el-GR" sz="1600" dirty="0" smtClean="0">
                          <a:solidFill>
                            <a:schemeClr val="tx1"/>
                          </a:solidFill>
                        </a:rPr>
                        <a:t>π+ </a:t>
                      </a:r>
                      <a:r>
                        <a:rPr lang="en-US" sz="1600" dirty="0" smtClean="0">
                          <a:solidFill>
                            <a:schemeClr val="tx1"/>
                          </a:solidFill>
                        </a:rPr>
                        <a:t>(x10</a:t>
                      </a:r>
                      <a:r>
                        <a:rPr lang="en-US" sz="1600" baseline="30000" dirty="0" smtClean="0">
                          <a:solidFill>
                            <a:schemeClr val="tx1"/>
                          </a:solidFill>
                        </a:rPr>
                        <a:t>10</a:t>
                      </a:r>
                      <a:r>
                        <a:rPr lang="en-US" sz="1600" baseline="0" dirty="0" smtClean="0">
                          <a:solidFill>
                            <a:schemeClr val="tx1"/>
                          </a:solidFill>
                        </a:rPr>
                        <a:t>) </a:t>
                      </a:r>
                      <a:r>
                        <a:rPr lang="el-GR" sz="1600" baseline="0" dirty="0" smtClean="0">
                          <a:solidFill>
                            <a:schemeClr val="tx1"/>
                          </a:solidFill>
                        </a:rPr>
                        <a:t>μ/</a:t>
                      </a:r>
                      <a:r>
                        <a:rPr lang="en-US" sz="1600" baseline="0" dirty="0" smtClean="0">
                          <a:solidFill>
                            <a:schemeClr val="tx1"/>
                          </a:solidFill>
                        </a:rPr>
                        <a:t>sec  </a:t>
                      </a:r>
                    </a:p>
                  </a:txBody>
                  <a:tcPr anchor="ctr">
                    <a:solidFill>
                      <a:schemeClr val="accent3"/>
                    </a:solidFill>
                  </a:tcPr>
                </a:tc>
                <a:tc>
                  <a:txBody>
                    <a:bodyPr/>
                    <a:lstStyle/>
                    <a:p>
                      <a:pPr algn="ctr"/>
                      <a:r>
                        <a:rPr lang="en-US" sz="1600" dirty="0" smtClean="0"/>
                        <a:t>1</a:t>
                      </a:r>
                      <a:endParaRPr lang="en-US" sz="1600" dirty="0"/>
                    </a:p>
                  </a:txBody>
                  <a:tcPr anchor="ctr">
                    <a:solidFill>
                      <a:schemeClr val="accent3"/>
                    </a:solidFill>
                  </a:tcPr>
                </a:tc>
                <a:tc>
                  <a:txBody>
                    <a:bodyPr/>
                    <a:lstStyle/>
                    <a:p>
                      <a:pPr algn="ctr"/>
                      <a:r>
                        <a:rPr lang="en-US" sz="1600" dirty="0" smtClean="0"/>
                        <a:t>2.8</a:t>
                      </a:r>
                      <a:endParaRPr lang="en-US" sz="1600" dirty="0"/>
                    </a:p>
                  </a:txBody>
                  <a:tcPr anchor="ctr">
                    <a:solidFill>
                      <a:schemeClr val="accent3"/>
                    </a:solidFill>
                  </a:tcPr>
                </a:tc>
                <a:tc>
                  <a:txBody>
                    <a:bodyPr/>
                    <a:lstStyle/>
                    <a:p>
                      <a:pPr algn="ctr"/>
                      <a:r>
                        <a:rPr lang="en-US" sz="1600" dirty="0" smtClean="0"/>
                        <a:t>2.4</a:t>
                      </a:r>
                      <a:endParaRPr lang="en-US" sz="1600" dirty="0"/>
                    </a:p>
                  </a:txBody>
                  <a:tcPr anchor="ctr">
                    <a:solidFill>
                      <a:schemeClr val="accent3"/>
                    </a:solidFill>
                  </a:tcPr>
                </a:tc>
              </a:tr>
              <a:tr h="186863">
                <a:tc gridSpan="4">
                  <a:txBody>
                    <a:bodyPr/>
                    <a:lstStyle/>
                    <a:p>
                      <a:pPr algn="ctr"/>
                      <a:r>
                        <a:rPr lang="en-US" sz="1600" dirty="0" smtClean="0"/>
                        <a:t>stat. error</a:t>
                      </a:r>
                      <a:r>
                        <a:rPr lang="en-US" sz="1600" baseline="0" dirty="0" smtClean="0"/>
                        <a:t> ~ 1%</a:t>
                      </a:r>
                      <a:endParaRPr lang="en-US" sz="1600" dirty="0"/>
                    </a:p>
                  </a:txBody>
                  <a:tcPr anchor="c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3" name="TextBox 32"/>
          <p:cNvSpPr txBox="1"/>
          <p:nvPr/>
        </p:nvSpPr>
        <p:spPr>
          <a:xfrm>
            <a:off x="10359309" y="2461226"/>
            <a:ext cx="1771501" cy="307777"/>
          </a:xfrm>
          <a:prstGeom prst="rect">
            <a:avLst/>
          </a:prstGeom>
          <a:noFill/>
        </p:spPr>
        <p:txBody>
          <a:bodyPr wrap="square" rtlCol="0">
            <a:spAutoFit/>
          </a:bodyPr>
          <a:lstStyle/>
          <a:p>
            <a:r>
              <a:rPr lang="en-US" sz="1400" dirty="0" smtClean="0">
                <a:solidFill>
                  <a:srgbClr val="FF0000"/>
                </a:solidFill>
              </a:rPr>
              <a:t>100000</a:t>
            </a:r>
            <a:r>
              <a:rPr lang="el-GR" sz="1400" dirty="0" smtClean="0">
                <a:solidFill>
                  <a:srgbClr val="FF0000"/>
                </a:solidFill>
              </a:rPr>
              <a:t> π</a:t>
            </a:r>
            <a:r>
              <a:rPr lang="en-US" sz="1400" dirty="0" smtClean="0">
                <a:solidFill>
                  <a:srgbClr val="FF0000"/>
                </a:solidFill>
              </a:rPr>
              <a:t> mm mrad</a:t>
            </a:r>
            <a:endParaRPr lang="en-US" sz="1400" dirty="0">
              <a:solidFill>
                <a:srgbClr val="FF0000"/>
              </a:solidFill>
            </a:endParaRPr>
          </a:p>
        </p:txBody>
      </p:sp>
      <p:sp>
        <p:nvSpPr>
          <p:cNvPr id="3" name="Rectangle 2"/>
          <p:cNvSpPr/>
          <p:nvPr/>
        </p:nvSpPr>
        <p:spPr>
          <a:xfrm>
            <a:off x="97106" y="678248"/>
            <a:ext cx="4652236" cy="369332"/>
          </a:xfrm>
          <a:prstGeom prst="rect">
            <a:avLst/>
          </a:prstGeom>
        </p:spPr>
        <p:txBody>
          <a:bodyPr wrap="none">
            <a:spAutoFit/>
          </a:bodyPr>
          <a:lstStyle/>
          <a:p>
            <a:r>
              <a:rPr lang="en-US" dirty="0"/>
              <a:t>F</a:t>
            </a:r>
            <a:r>
              <a:rPr lang="en-US" dirty="0" smtClean="0"/>
              <a:t>inal </a:t>
            </a:r>
            <a:r>
              <a:rPr lang="en-US" dirty="0"/>
              <a:t>5 T and 4.5 T used for </a:t>
            </a:r>
            <a:r>
              <a:rPr lang="el-GR" dirty="0"/>
              <a:t>π</a:t>
            </a:r>
            <a:r>
              <a:rPr lang="en-US" dirty="0"/>
              <a:t>+ </a:t>
            </a:r>
            <a:r>
              <a:rPr lang="en-US" dirty="0" smtClean="0"/>
              <a:t>collection:</a:t>
            </a:r>
            <a:endParaRPr lang="en-US" dirty="0"/>
          </a:p>
        </p:txBody>
      </p:sp>
    </p:spTree>
    <p:extLst>
      <p:ext uri="{BB962C8B-B14F-4D97-AF65-F5344CB8AC3E}">
        <p14:creationId xmlns:p14="http://schemas.microsoft.com/office/powerpoint/2010/main" val="7459898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11" y="248014"/>
            <a:ext cx="10972800" cy="983312"/>
          </a:xfrm>
        </p:spPr>
        <p:txBody>
          <a:bodyPr>
            <a:noAutofit/>
          </a:bodyPr>
          <a:lstStyle/>
          <a:p>
            <a:r>
              <a:rPr lang="en-US" sz="2400" dirty="0" smtClean="0">
                <a:solidFill>
                  <a:schemeClr val="accent6"/>
                </a:solidFill>
              </a:rPr>
              <a:t>5 kW -&gt; 25 kW</a:t>
            </a:r>
            <a:br>
              <a:rPr lang="en-US" sz="2400" dirty="0" smtClean="0">
                <a:solidFill>
                  <a:schemeClr val="accent6"/>
                </a:solidFill>
              </a:rPr>
            </a:br>
            <a:r>
              <a:rPr lang="en-US" sz="2400" dirty="0" smtClean="0">
                <a:solidFill>
                  <a:schemeClr val="accent6"/>
                </a:solidFill>
              </a:rPr>
              <a:t>“baseline” scheme: increased shielding is needed</a:t>
            </a:r>
            <a:endParaRPr lang="en-US" sz="2000" dirty="0"/>
          </a:p>
        </p:txBody>
      </p:sp>
      <p:sp>
        <p:nvSpPr>
          <p:cNvPr id="18" name="TextBox 17"/>
          <p:cNvSpPr txBox="1"/>
          <p:nvPr/>
        </p:nvSpPr>
        <p:spPr>
          <a:xfrm>
            <a:off x="1646417" y="5446318"/>
            <a:ext cx="7612247" cy="923330"/>
          </a:xfrm>
          <a:prstGeom prst="rect">
            <a:avLst/>
          </a:prstGeom>
          <a:noFill/>
        </p:spPr>
        <p:txBody>
          <a:bodyPr wrap="square" rtlCol="0">
            <a:spAutoFit/>
          </a:bodyPr>
          <a:lstStyle/>
          <a:p>
            <a:r>
              <a:rPr lang="en-US" dirty="0"/>
              <a:t>A</a:t>
            </a:r>
            <a:r>
              <a:rPr lang="en-US" dirty="0" smtClean="0"/>
              <a:t>im of the shielding </a:t>
            </a:r>
            <a:r>
              <a:rPr lang="en-US" dirty="0"/>
              <a:t>design, , neutron radiation </a:t>
            </a:r>
            <a:r>
              <a:rPr lang="en-US" dirty="0" smtClean="0"/>
              <a:t>&lt; 10</a:t>
            </a:r>
            <a:r>
              <a:rPr lang="en-US" baseline="30000" dirty="0" smtClean="0"/>
              <a:t>21 </a:t>
            </a:r>
            <a:r>
              <a:rPr lang="en-US" dirty="0" smtClean="0"/>
              <a:t> n/m2/year, </a:t>
            </a:r>
            <a:r>
              <a:rPr lang="en-US" dirty="0"/>
              <a:t>epoxy </a:t>
            </a:r>
            <a:r>
              <a:rPr lang="en-US" dirty="0" smtClean="0"/>
              <a:t>damage &lt; 10 MGy :</a:t>
            </a:r>
          </a:p>
          <a:p>
            <a:pPr marL="285750" indent="-285750">
              <a:buFont typeface="Arial" panose="020B0604020202020204" pitchFamily="34" charset="0"/>
              <a:buChar char="•"/>
            </a:pPr>
            <a:r>
              <a:rPr lang="en-US" dirty="0" smtClean="0"/>
              <a:t>25 kW and up to 30 years operation</a:t>
            </a: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1628" t="18774"/>
          <a:stretch/>
        </p:blipFill>
        <p:spPr>
          <a:xfrm>
            <a:off x="1727068" y="1736249"/>
            <a:ext cx="7450946" cy="3342549"/>
          </a:xfrm>
          <a:prstGeom prst="rect">
            <a:avLst/>
          </a:prstGeom>
          <a:effectLst>
            <a:outerShdw blurRad="1270000" dist="50800" dir="5400000" algn="ctr" rotWithShape="0">
              <a:srgbClr val="000000">
                <a:alpha val="43137"/>
              </a:srgbClr>
            </a:outerShdw>
          </a:effectLst>
        </p:spPr>
      </p:pic>
      <p:cxnSp>
        <p:nvCxnSpPr>
          <p:cNvPr id="31" name="直接箭头连接符 10">
            <a:extLst>
              <a:ext uri="{FF2B5EF4-FFF2-40B4-BE49-F238E27FC236}">
                <a16:creationId xmlns:a16="http://schemas.microsoft.com/office/drawing/2014/main" xmlns="" id="{9EB9BAF4-84E3-4ED4-9C78-11F31F517844}"/>
              </a:ext>
            </a:extLst>
          </p:cNvPr>
          <p:cNvCxnSpPr>
            <a:cxnSpLocks/>
          </p:cNvCxnSpPr>
          <p:nvPr/>
        </p:nvCxnSpPr>
        <p:spPr>
          <a:xfrm>
            <a:off x="7809144" y="3122725"/>
            <a:ext cx="1" cy="549678"/>
          </a:xfrm>
          <a:prstGeom prst="straightConnector1">
            <a:avLst/>
          </a:prstGeom>
          <a:ln w="254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直接箭头连接符 13">
            <a:extLst>
              <a:ext uri="{FF2B5EF4-FFF2-40B4-BE49-F238E27FC236}">
                <a16:creationId xmlns:a16="http://schemas.microsoft.com/office/drawing/2014/main" xmlns="" id="{CCDBB06C-501A-4345-94D1-5EA6753CDD29}"/>
              </a:ext>
            </a:extLst>
          </p:cNvPr>
          <p:cNvCxnSpPr>
            <a:cxnSpLocks/>
          </p:cNvCxnSpPr>
          <p:nvPr/>
        </p:nvCxnSpPr>
        <p:spPr>
          <a:xfrm flipH="1">
            <a:off x="6177516" y="4597617"/>
            <a:ext cx="1820347" cy="0"/>
          </a:xfrm>
          <a:prstGeom prst="straightConnector1">
            <a:avLst/>
          </a:prstGeom>
          <a:ln w="254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直接箭头连接符 15">
            <a:extLst>
              <a:ext uri="{FF2B5EF4-FFF2-40B4-BE49-F238E27FC236}">
                <a16:creationId xmlns:a16="http://schemas.microsoft.com/office/drawing/2014/main" xmlns="" id="{3D19D036-927A-49A2-99EC-C0F374605C0E}"/>
              </a:ext>
            </a:extLst>
          </p:cNvPr>
          <p:cNvCxnSpPr>
            <a:cxnSpLocks/>
          </p:cNvCxnSpPr>
          <p:nvPr/>
        </p:nvCxnSpPr>
        <p:spPr>
          <a:xfrm>
            <a:off x="1512841" y="2519921"/>
            <a:ext cx="0" cy="580209"/>
          </a:xfrm>
          <a:prstGeom prst="straightConnector1">
            <a:avLst/>
          </a:prstGeom>
          <a:ln w="254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文本框 17">
            <a:extLst>
              <a:ext uri="{FF2B5EF4-FFF2-40B4-BE49-F238E27FC236}">
                <a16:creationId xmlns:a16="http://schemas.microsoft.com/office/drawing/2014/main" xmlns="" id="{9C48F483-D278-42CA-BCD0-C3F2A8102F78}"/>
              </a:ext>
            </a:extLst>
          </p:cNvPr>
          <p:cNvSpPr txBox="1"/>
          <p:nvPr/>
        </p:nvSpPr>
        <p:spPr>
          <a:xfrm>
            <a:off x="5308139" y="3098683"/>
            <a:ext cx="2501006" cy="338554"/>
          </a:xfrm>
          <a:prstGeom prst="rect">
            <a:avLst/>
          </a:prstGeom>
          <a:noFill/>
        </p:spPr>
        <p:txBody>
          <a:bodyPr wrap="none" rtlCol="0">
            <a:spAutoFit/>
          </a:bodyPr>
          <a:lstStyle/>
          <a:p>
            <a:r>
              <a:rPr lang="en-US" altLang="zh-CN" sz="1600" dirty="0" smtClean="0"/>
              <a:t>aperture</a:t>
            </a:r>
            <a:r>
              <a:rPr lang="en-US" altLang="zh-CN" sz="1600" baseline="30000" dirty="0" smtClean="0"/>
              <a:t>(5, 25 KW) </a:t>
            </a:r>
            <a:r>
              <a:rPr lang="en-US" altLang="zh-CN" sz="1600" dirty="0" smtClean="0"/>
              <a:t>= 25 cm</a:t>
            </a:r>
            <a:endParaRPr lang="zh-CN" altLang="en-US" sz="1600" dirty="0"/>
          </a:p>
        </p:txBody>
      </p:sp>
      <p:sp>
        <p:nvSpPr>
          <p:cNvPr id="35" name="文本框 18">
            <a:extLst>
              <a:ext uri="{FF2B5EF4-FFF2-40B4-BE49-F238E27FC236}">
                <a16:creationId xmlns:a16="http://schemas.microsoft.com/office/drawing/2014/main" xmlns="" id="{A8AF9477-CA80-41EA-9287-FBA389C1ABED}"/>
              </a:ext>
            </a:extLst>
          </p:cNvPr>
          <p:cNvSpPr txBox="1"/>
          <p:nvPr/>
        </p:nvSpPr>
        <p:spPr>
          <a:xfrm>
            <a:off x="6190250" y="4664211"/>
            <a:ext cx="2480166" cy="338554"/>
          </a:xfrm>
          <a:prstGeom prst="rect">
            <a:avLst/>
          </a:prstGeom>
          <a:noFill/>
        </p:spPr>
        <p:txBody>
          <a:bodyPr wrap="none" rtlCol="0">
            <a:spAutoFit/>
          </a:bodyPr>
          <a:lstStyle/>
          <a:p>
            <a:r>
              <a:rPr lang="en-US" altLang="zh-CN" sz="1600" dirty="0" smtClean="0"/>
              <a:t>t</a:t>
            </a:r>
            <a:r>
              <a:rPr lang="en-US" altLang="zh-CN" sz="1600" baseline="30000" dirty="0" smtClean="0"/>
              <a:t>(5, 25kW)</a:t>
            </a:r>
            <a:r>
              <a:rPr lang="en-US" altLang="zh-CN" sz="1600" dirty="0" smtClean="0"/>
              <a:t> =  50 cm, 80 cm</a:t>
            </a:r>
            <a:endParaRPr lang="zh-CN" altLang="en-US" sz="1600" baseline="30000" dirty="0"/>
          </a:p>
        </p:txBody>
      </p:sp>
      <p:cxnSp>
        <p:nvCxnSpPr>
          <p:cNvPr id="36" name="直接箭头连接符 13">
            <a:extLst>
              <a:ext uri="{FF2B5EF4-FFF2-40B4-BE49-F238E27FC236}">
                <a16:creationId xmlns:a16="http://schemas.microsoft.com/office/drawing/2014/main" xmlns="" id="{CCDBB06C-501A-4345-94D1-5EA6753CDD29}"/>
              </a:ext>
            </a:extLst>
          </p:cNvPr>
          <p:cNvCxnSpPr>
            <a:cxnSpLocks/>
          </p:cNvCxnSpPr>
          <p:nvPr/>
        </p:nvCxnSpPr>
        <p:spPr>
          <a:xfrm>
            <a:off x="7997863" y="1751489"/>
            <a:ext cx="24045" cy="897009"/>
          </a:xfrm>
          <a:prstGeom prst="straightConnector1">
            <a:avLst/>
          </a:prstGeom>
          <a:ln w="25400">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70006" y="1282515"/>
            <a:ext cx="1464275" cy="338554"/>
          </a:xfrm>
          <a:prstGeom prst="rect">
            <a:avLst/>
          </a:prstGeom>
          <a:noFill/>
        </p:spPr>
        <p:txBody>
          <a:bodyPr wrap="square" rtlCol="0">
            <a:spAutoFit/>
          </a:bodyPr>
          <a:lstStyle/>
          <a:p>
            <a:r>
              <a:rPr lang="en-US" sz="1600" dirty="0" smtClean="0">
                <a:solidFill>
                  <a:srgbClr val="FF0000"/>
                </a:solidFill>
              </a:rPr>
              <a:t>z = 209.8 cm</a:t>
            </a:r>
            <a:endParaRPr lang="en-US" sz="1600" dirty="0">
              <a:solidFill>
                <a:srgbClr val="FF0000"/>
              </a:solidFill>
            </a:endParaRPr>
          </a:p>
        </p:txBody>
      </p:sp>
      <p:cxnSp>
        <p:nvCxnSpPr>
          <p:cNvPr id="38" name="直接箭头连接符 13">
            <a:extLst>
              <a:ext uri="{FF2B5EF4-FFF2-40B4-BE49-F238E27FC236}">
                <a16:creationId xmlns:a16="http://schemas.microsoft.com/office/drawing/2014/main" xmlns="" id="{CCDBB06C-501A-4345-94D1-5EA6753CDD29}"/>
              </a:ext>
            </a:extLst>
          </p:cNvPr>
          <p:cNvCxnSpPr>
            <a:cxnSpLocks/>
          </p:cNvCxnSpPr>
          <p:nvPr/>
        </p:nvCxnSpPr>
        <p:spPr>
          <a:xfrm flipH="1">
            <a:off x="3204526" y="1682801"/>
            <a:ext cx="1175" cy="1739964"/>
          </a:xfrm>
          <a:prstGeom prst="straightConnector1">
            <a:avLst/>
          </a:prstGeom>
          <a:ln w="25400">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793535" y="1282515"/>
            <a:ext cx="1114555" cy="338554"/>
          </a:xfrm>
          <a:prstGeom prst="rect">
            <a:avLst/>
          </a:prstGeom>
          <a:noFill/>
        </p:spPr>
        <p:txBody>
          <a:bodyPr wrap="square" rtlCol="0">
            <a:spAutoFit/>
          </a:bodyPr>
          <a:lstStyle/>
          <a:p>
            <a:r>
              <a:rPr lang="en-US" sz="1600" dirty="0" smtClean="0">
                <a:solidFill>
                  <a:srgbClr val="FF0000"/>
                </a:solidFill>
              </a:rPr>
              <a:t>z = 0 cm</a:t>
            </a:r>
            <a:endParaRPr lang="en-US" sz="1600" dirty="0">
              <a:solidFill>
                <a:srgbClr val="FF0000"/>
              </a:solidFill>
            </a:endParaRPr>
          </a:p>
        </p:txBody>
      </p:sp>
      <p:cxnSp>
        <p:nvCxnSpPr>
          <p:cNvPr id="40" name="直接箭头连接符 10">
            <a:extLst>
              <a:ext uri="{FF2B5EF4-FFF2-40B4-BE49-F238E27FC236}">
                <a16:creationId xmlns:a16="http://schemas.microsoft.com/office/drawing/2014/main" xmlns="" id="{9EB9BAF4-84E3-4ED4-9C78-11F31F517844}"/>
              </a:ext>
            </a:extLst>
          </p:cNvPr>
          <p:cNvCxnSpPr>
            <a:cxnSpLocks/>
          </p:cNvCxnSpPr>
          <p:nvPr/>
        </p:nvCxnSpPr>
        <p:spPr>
          <a:xfrm>
            <a:off x="8489657" y="3793031"/>
            <a:ext cx="1" cy="549678"/>
          </a:xfrm>
          <a:prstGeom prst="straightConnector1">
            <a:avLst/>
          </a:prstGeom>
          <a:ln w="254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文本框 17">
            <a:extLst>
              <a:ext uri="{FF2B5EF4-FFF2-40B4-BE49-F238E27FC236}">
                <a16:creationId xmlns:a16="http://schemas.microsoft.com/office/drawing/2014/main" xmlns="" id="{9C48F483-D278-42CA-BCD0-C3F2A8102F78}"/>
              </a:ext>
            </a:extLst>
          </p:cNvPr>
          <p:cNvSpPr txBox="1"/>
          <p:nvPr/>
        </p:nvSpPr>
        <p:spPr>
          <a:xfrm>
            <a:off x="8878205" y="3140080"/>
            <a:ext cx="2501006" cy="338554"/>
          </a:xfrm>
          <a:prstGeom prst="rect">
            <a:avLst/>
          </a:prstGeom>
          <a:noFill/>
        </p:spPr>
        <p:txBody>
          <a:bodyPr wrap="none" rtlCol="0">
            <a:spAutoFit/>
          </a:bodyPr>
          <a:lstStyle/>
          <a:p>
            <a:r>
              <a:rPr lang="en-US" altLang="zh-CN" sz="1600" dirty="0" smtClean="0"/>
              <a:t>aperture</a:t>
            </a:r>
            <a:r>
              <a:rPr lang="en-US" altLang="zh-CN" sz="1600" baseline="30000" dirty="0" smtClean="0"/>
              <a:t>(5, 25 KW) </a:t>
            </a:r>
            <a:r>
              <a:rPr lang="en-US" altLang="zh-CN" sz="1600" dirty="0" smtClean="0"/>
              <a:t>= 30 cm</a:t>
            </a:r>
            <a:endParaRPr lang="zh-CN" altLang="en-US" sz="1600" dirty="0"/>
          </a:p>
        </p:txBody>
      </p:sp>
      <p:sp>
        <p:nvSpPr>
          <p:cNvPr id="42" name="TextBox 41"/>
          <p:cNvSpPr txBox="1"/>
          <p:nvPr/>
        </p:nvSpPr>
        <p:spPr>
          <a:xfrm>
            <a:off x="3307005" y="2552783"/>
            <a:ext cx="2383986" cy="307777"/>
          </a:xfrm>
          <a:prstGeom prst="rect">
            <a:avLst/>
          </a:prstGeom>
          <a:noFill/>
        </p:spPr>
        <p:txBody>
          <a:bodyPr wrap="none" rtlCol="0">
            <a:spAutoFit/>
          </a:bodyPr>
          <a:lstStyle/>
          <a:p>
            <a:r>
              <a:rPr lang="en-US" sz="1400" dirty="0" smtClean="0"/>
              <a:t>Tungsten, or hybrid shield</a:t>
            </a:r>
            <a:endParaRPr lang="en-US" sz="1400" dirty="0"/>
          </a:p>
        </p:txBody>
      </p:sp>
      <p:sp>
        <p:nvSpPr>
          <p:cNvPr id="43" name="TextBox 42"/>
          <p:cNvSpPr txBox="1"/>
          <p:nvPr/>
        </p:nvSpPr>
        <p:spPr>
          <a:xfrm>
            <a:off x="935700" y="1827095"/>
            <a:ext cx="872355" cy="369332"/>
          </a:xfrm>
          <a:prstGeom prst="rect">
            <a:avLst/>
          </a:prstGeom>
          <a:solidFill>
            <a:schemeClr val="bg1"/>
          </a:solidFill>
        </p:spPr>
        <p:txBody>
          <a:bodyPr wrap="none" rtlCol="0">
            <a:spAutoFit/>
          </a:bodyPr>
          <a:lstStyle/>
          <a:p>
            <a:r>
              <a:rPr lang="en-US" dirty="0" smtClean="0"/>
              <a:t>1</a:t>
            </a:r>
            <a:r>
              <a:rPr lang="en-US" baseline="30000" dirty="0" smtClean="0"/>
              <a:t>st</a:t>
            </a:r>
            <a:r>
              <a:rPr lang="en-US" dirty="0" smtClean="0"/>
              <a:t> coil</a:t>
            </a:r>
            <a:endParaRPr lang="en-US" dirty="0"/>
          </a:p>
        </p:txBody>
      </p:sp>
      <p:sp>
        <p:nvSpPr>
          <p:cNvPr id="44" name="TextBox 43"/>
          <p:cNvSpPr txBox="1"/>
          <p:nvPr/>
        </p:nvSpPr>
        <p:spPr>
          <a:xfrm>
            <a:off x="8711115" y="1827095"/>
            <a:ext cx="2476960" cy="369332"/>
          </a:xfrm>
          <a:prstGeom prst="rect">
            <a:avLst/>
          </a:prstGeom>
          <a:solidFill>
            <a:schemeClr val="bg1"/>
          </a:solidFill>
        </p:spPr>
        <p:txBody>
          <a:bodyPr wrap="none" rtlCol="0">
            <a:spAutoFit/>
          </a:bodyPr>
          <a:lstStyle/>
          <a:p>
            <a:r>
              <a:rPr lang="en-US" dirty="0" smtClean="0"/>
              <a:t>1</a:t>
            </a:r>
            <a:r>
              <a:rPr lang="en-US" baseline="30000" dirty="0" smtClean="0"/>
              <a:t>st</a:t>
            </a:r>
            <a:r>
              <a:rPr lang="en-US" dirty="0" smtClean="0"/>
              <a:t> Matching Solenoid</a:t>
            </a:r>
            <a:endParaRPr lang="en-US" dirty="0"/>
          </a:p>
        </p:txBody>
      </p:sp>
      <p:cxnSp>
        <p:nvCxnSpPr>
          <p:cNvPr id="45" name="直接箭头连接符 10">
            <a:extLst>
              <a:ext uri="{FF2B5EF4-FFF2-40B4-BE49-F238E27FC236}">
                <a16:creationId xmlns:a16="http://schemas.microsoft.com/office/drawing/2014/main" xmlns="" id="{9EB9BAF4-84E3-4ED4-9C78-11F31F517844}"/>
              </a:ext>
            </a:extLst>
          </p:cNvPr>
          <p:cNvCxnSpPr>
            <a:cxnSpLocks/>
          </p:cNvCxnSpPr>
          <p:nvPr/>
        </p:nvCxnSpPr>
        <p:spPr>
          <a:xfrm>
            <a:off x="8878205" y="3047435"/>
            <a:ext cx="0" cy="734021"/>
          </a:xfrm>
          <a:prstGeom prst="straightConnector1">
            <a:avLst/>
          </a:prstGeom>
          <a:ln w="254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912880" y="2593672"/>
            <a:ext cx="954107" cy="307777"/>
          </a:xfrm>
          <a:prstGeom prst="rect">
            <a:avLst/>
          </a:prstGeom>
          <a:noFill/>
        </p:spPr>
        <p:txBody>
          <a:bodyPr wrap="none" rtlCol="0">
            <a:spAutoFit/>
          </a:bodyPr>
          <a:lstStyle/>
          <a:p>
            <a:r>
              <a:rPr lang="en-US" sz="1400" dirty="0" smtClean="0"/>
              <a:t>Tungsten</a:t>
            </a:r>
            <a:endParaRPr lang="en-US" sz="1400" dirty="0"/>
          </a:p>
        </p:txBody>
      </p:sp>
      <p:sp>
        <p:nvSpPr>
          <p:cNvPr id="47" name="文本框 20">
            <a:extLst>
              <a:ext uri="{FF2B5EF4-FFF2-40B4-BE49-F238E27FC236}">
                <a16:creationId xmlns:a16="http://schemas.microsoft.com/office/drawing/2014/main" xmlns="" id="{E8DF947A-7CF0-474A-AD96-9A02C6D5B177}"/>
              </a:ext>
            </a:extLst>
          </p:cNvPr>
          <p:cNvSpPr txBox="1"/>
          <p:nvPr/>
        </p:nvSpPr>
        <p:spPr>
          <a:xfrm>
            <a:off x="187142" y="3094135"/>
            <a:ext cx="1919115" cy="338554"/>
          </a:xfrm>
          <a:prstGeom prst="rect">
            <a:avLst/>
          </a:prstGeom>
          <a:noFill/>
        </p:spPr>
        <p:txBody>
          <a:bodyPr wrap="none" rtlCol="0">
            <a:spAutoFit/>
          </a:bodyPr>
          <a:lstStyle/>
          <a:p>
            <a:r>
              <a:rPr lang="en-US" altLang="zh-CN" sz="1600" dirty="0"/>
              <a:t>t</a:t>
            </a:r>
            <a:r>
              <a:rPr lang="en-US" altLang="zh-CN" sz="1600" baseline="30000" dirty="0" smtClean="0"/>
              <a:t>(25kW)  </a:t>
            </a:r>
            <a:r>
              <a:rPr lang="en-US" altLang="zh-CN" sz="1600" dirty="0" smtClean="0"/>
              <a:t>= 40-50 cm</a:t>
            </a:r>
            <a:endParaRPr lang="zh-CN" altLang="en-US" sz="1600" baseline="30000" dirty="0"/>
          </a:p>
        </p:txBody>
      </p:sp>
      <p:sp>
        <p:nvSpPr>
          <p:cNvPr id="48" name="文本框 20">
            <a:extLst>
              <a:ext uri="{FF2B5EF4-FFF2-40B4-BE49-F238E27FC236}">
                <a16:creationId xmlns:a16="http://schemas.microsoft.com/office/drawing/2014/main" xmlns="" id="{E8DF947A-7CF0-474A-AD96-9A02C6D5B177}"/>
              </a:ext>
            </a:extLst>
          </p:cNvPr>
          <p:cNvSpPr txBox="1"/>
          <p:nvPr/>
        </p:nvSpPr>
        <p:spPr>
          <a:xfrm>
            <a:off x="224220" y="3623754"/>
            <a:ext cx="1500732" cy="338554"/>
          </a:xfrm>
          <a:prstGeom prst="rect">
            <a:avLst/>
          </a:prstGeom>
          <a:noFill/>
        </p:spPr>
        <p:txBody>
          <a:bodyPr wrap="none" rtlCol="0">
            <a:spAutoFit/>
          </a:bodyPr>
          <a:lstStyle/>
          <a:p>
            <a:r>
              <a:rPr lang="en-US" altLang="zh-CN" sz="1600" dirty="0" smtClean="0"/>
              <a:t>t</a:t>
            </a:r>
            <a:r>
              <a:rPr lang="en-US" altLang="zh-CN" sz="1600" baseline="30000" dirty="0" smtClean="0"/>
              <a:t>(5kW)  </a:t>
            </a:r>
            <a:r>
              <a:rPr lang="en-US" altLang="zh-CN" sz="1600" dirty="0" smtClean="0"/>
              <a:t>= 25 cm</a:t>
            </a:r>
            <a:endParaRPr lang="zh-CN" altLang="en-US" sz="1600" baseline="30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5430" y="4354509"/>
            <a:ext cx="3142058" cy="2282571"/>
          </a:xfrm>
          <a:prstGeom prst="rect">
            <a:avLst/>
          </a:prstGeom>
          <a:effectLst>
            <a:outerShdw blurRad="1270000" dist="50800" dir="5400000" algn="ctr" rotWithShape="0">
              <a:srgbClr val="000000">
                <a:alpha val="43137"/>
              </a:srgbClr>
            </a:outerShdw>
          </a:effectLst>
        </p:spPr>
      </p:pic>
    </p:spTree>
    <p:extLst>
      <p:ext uri="{BB962C8B-B14F-4D97-AF65-F5344CB8AC3E}">
        <p14:creationId xmlns:p14="http://schemas.microsoft.com/office/powerpoint/2010/main" val="26168675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25" y="275279"/>
            <a:ext cx="11913726" cy="1143000"/>
          </a:xfrm>
        </p:spPr>
        <p:txBody>
          <a:bodyPr>
            <a:noAutofit/>
          </a:bodyPr>
          <a:lstStyle/>
          <a:p>
            <a:r>
              <a:rPr lang="en-US" sz="2400" dirty="0" smtClean="0">
                <a:solidFill>
                  <a:schemeClr val="accent6"/>
                </a:solidFill>
              </a:rPr>
              <a:t> </a:t>
            </a:r>
            <a:r>
              <a:rPr lang="el-GR" sz="2400" dirty="0" smtClean="0">
                <a:solidFill>
                  <a:schemeClr val="accent6"/>
                </a:solidFill>
              </a:rPr>
              <a:t>μ</a:t>
            </a:r>
            <a:r>
              <a:rPr lang="en-US" sz="2400" dirty="0">
                <a:solidFill>
                  <a:schemeClr val="accent6"/>
                </a:solidFill>
              </a:rPr>
              <a:t>SR: surface muon</a:t>
            </a:r>
            <a:r>
              <a:rPr lang="el-GR" sz="2400" dirty="0">
                <a:solidFill>
                  <a:schemeClr val="accent6"/>
                </a:solidFill>
              </a:rPr>
              <a:t> </a:t>
            </a:r>
            <a:r>
              <a:rPr lang="en-US" sz="2400" dirty="0">
                <a:solidFill>
                  <a:schemeClr val="accent6"/>
                </a:solidFill>
              </a:rPr>
              <a:t>collection at </a:t>
            </a:r>
            <a:r>
              <a:rPr lang="en-US" sz="2400" dirty="0" smtClean="0">
                <a:solidFill>
                  <a:schemeClr val="accent6"/>
                </a:solidFill>
              </a:rPr>
              <a:t>MS1, 1 T, 25 kW studies</a:t>
            </a:r>
            <a:endParaRPr lang="en-US" sz="2400" dirty="0"/>
          </a:p>
        </p:txBody>
      </p:sp>
      <p:graphicFrame>
        <p:nvGraphicFramePr>
          <p:cNvPr id="13" name="Table 12"/>
          <p:cNvGraphicFramePr>
            <a:graphicFrameLocks noGrp="1"/>
          </p:cNvGraphicFramePr>
          <p:nvPr>
            <p:extLst>
              <p:ext uri="{D42A27DB-BD31-4B8C-83A1-F6EECF244321}">
                <p14:modId xmlns:p14="http://schemas.microsoft.com/office/powerpoint/2010/main" val="1851483880"/>
              </p:ext>
            </p:extLst>
          </p:nvPr>
        </p:nvGraphicFramePr>
        <p:xfrm>
          <a:off x="5071739" y="2307812"/>
          <a:ext cx="7016143" cy="3017520"/>
        </p:xfrm>
        <a:graphic>
          <a:graphicData uri="http://schemas.openxmlformats.org/drawingml/2006/table">
            <a:tbl>
              <a:tblPr firstRow="1" bandRow="1">
                <a:tableStyleId>{5940675A-B579-460E-94D1-54222C63F5DA}</a:tableStyleId>
              </a:tblPr>
              <a:tblGrid>
                <a:gridCol w="3209629"/>
                <a:gridCol w="1274710"/>
                <a:gridCol w="1330031"/>
                <a:gridCol w="1201773"/>
              </a:tblGrid>
              <a:tr h="14602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C00000"/>
                          </a:solidFill>
                        </a:rPr>
                        <a:t>emittance (</a:t>
                      </a:r>
                      <a:r>
                        <a:rPr lang="el-GR" sz="1600" dirty="0" smtClean="0">
                          <a:solidFill>
                            <a:srgbClr val="C00000"/>
                          </a:solidFill>
                        </a:rPr>
                        <a:t>π </a:t>
                      </a:r>
                      <a:r>
                        <a:rPr lang="en-US" sz="1600" dirty="0" smtClean="0">
                          <a:solidFill>
                            <a:srgbClr val="C00000"/>
                          </a:solidFill>
                        </a:rPr>
                        <a:t>mm mrad)</a:t>
                      </a:r>
                      <a:endParaRPr lang="en-US" sz="1600" baseline="0" dirty="0" smtClean="0">
                        <a:solidFill>
                          <a:srgbClr val="C00000"/>
                        </a:solidFill>
                      </a:endParaRPr>
                    </a:p>
                  </a:txBody>
                  <a:tcPr anchor="ctr">
                    <a:solidFill>
                      <a:schemeClr val="accent3"/>
                    </a:solidFill>
                  </a:tcP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C00000"/>
                          </a:solidFill>
                        </a:rPr>
                        <a:t>10000</a:t>
                      </a:r>
                    </a:p>
                  </a:txBody>
                  <a:tcPr anchor="ctr">
                    <a:solidFill>
                      <a:schemeClr val="accent3"/>
                    </a:solidFill>
                  </a:tcPr>
                </a:tc>
                <a:tc hMerge="1">
                  <a:txBody>
                    <a:bodyPr/>
                    <a:lstStyle/>
                    <a:p>
                      <a:endParaRPr lang="en-US"/>
                    </a:p>
                  </a:txBody>
                  <a:tcPr/>
                </a:tc>
                <a:tc hMerge="1">
                  <a:txBody>
                    <a:bodyPr/>
                    <a:lstStyle/>
                    <a:p>
                      <a:pPr algn="ctr"/>
                      <a:endParaRPr lang="en-US" sz="1200" dirty="0">
                        <a:solidFill>
                          <a:srgbClr val="FF0000"/>
                        </a:solidFill>
                      </a:endParaRPr>
                    </a:p>
                  </a:txBody>
                  <a:tcPr anchor="ctr">
                    <a:solidFill>
                      <a:schemeClr val="accent3"/>
                    </a:solidFill>
                  </a:tcPr>
                </a:tc>
              </a:tr>
              <a:tr h="14602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C00000"/>
                          </a:solidFill>
                        </a:rPr>
                        <a:t>momentum (MeV/c)</a:t>
                      </a:r>
                      <a:endParaRPr lang="en-US" sz="1600" dirty="0">
                        <a:solidFill>
                          <a:srgbClr val="C00000"/>
                        </a:solidFill>
                      </a:endParaRPr>
                    </a:p>
                  </a:txBody>
                  <a:tcPr anchor="ctr">
                    <a:solidFill>
                      <a:schemeClr val="accent3"/>
                    </a:solidFill>
                  </a:tcP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600" dirty="0" smtClean="0">
                          <a:solidFill>
                            <a:srgbClr val="C00000"/>
                          </a:solidFill>
                        </a:rPr>
                        <a:t>μ</a:t>
                      </a:r>
                      <a:r>
                        <a:rPr lang="en-US" sz="1600" dirty="0" smtClean="0">
                          <a:solidFill>
                            <a:srgbClr val="C00000"/>
                          </a:solidFill>
                        </a:rPr>
                        <a:t>SR - </a:t>
                      </a:r>
                      <a:r>
                        <a:rPr lang="el-GR" sz="1600" dirty="0" smtClean="0">
                          <a:solidFill>
                            <a:srgbClr val="C00000"/>
                          </a:solidFill>
                        </a:rPr>
                        <a:t>μ</a:t>
                      </a:r>
                      <a:r>
                        <a:rPr lang="el-GR" sz="1600" baseline="30000" dirty="0" smtClean="0">
                          <a:solidFill>
                            <a:srgbClr val="C00000"/>
                          </a:solidFill>
                        </a:rPr>
                        <a:t>+</a:t>
                      </a:r>
                      <a:r>
                        <a:rPr lang="en-US" sz="1600" dirty="0" smtClean="0">
                          <a:solidFill>
                            <a:srgbClr val="C00000"/>
                          </a:solidFill>
                        </a:rPr>
                        <a:t>  25 &lt; P &lt; 29.8</a:t>
                      </a:r>
                    </a:p>
                  </a:txBody>
                  <a:tcPr anchor="ctr">
                    <a:solidFill>
                      <a:schemeClr val="accent3"/>
                    </a:solidFill>
                  </a:tcPr>
                </a:tc>
                <a:tc hMerge="1">
                  <a:txBody>
                    <a:bodyPr/>
                    <a:lstStyle/>
                    <a:p>
                      <a:endParaRPr lang="en-US"/>
                    </a:p>
                  </a:txBody>
                  <a:tcPr/>
                </a:tc>
                <a:tc hMerge="1">
                  <a:txBody>
                    <a:bodyPr/>
                    <a:lstStyle/>
                    <a:p>
                      <a:endParaRPr lang="en-US"/>
                    </a:p>
                  </a:txBody>
                  <a:tcPr>
                    <a:solidFill>
                      <a:schemeClr val="accent3"/>
                    </a:solidFill>
                  </a:tcPr>
                </a:tc>
              </a:tr>
              <a:tr h="14602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aseline="0" dirty="0" smtClean="0">
                          <a:solidFill>
                            <a:srgbClr val="C00000"/>
                          </a:solidFill>
                        </a:rPr>
                        <a:t>collection</a:t>
                      </a:r>
                    </a:p>
                  </a:txBody>
                  <a:tcPr anchor="ctr">
                    <a:solidFill>
                      <a:schemeClr val="accent3"/>
                    </a:solidFill>
                  </a:tcPr>
                </a:tc>
                <a:tc gridSpan="3">
                  <a:txBody>
                    <a:bodyPr/>
                    <a:lstStyle/>
                    <a:p>
                      <a:pPr algn="ctr"/>
                      <a:r>
                        <a:rPr lang="en-US" sz="1600" dirty="0" smtClean="0">
                          <a:solidFill>
                            <a:srgbClr val="C00000"/>
                          </a:solidFill>
                        </a:rPr>
                        <a:t>MS1 - entrance</a:t>
                      </a:r>
                      <a:endParaRPr lang="en-US" sz="1600" dirty="0">
                        <a:solidFill>
                          <a:srgbClr val="C00000"/>
                        </a:solidFill>
                      </a:endParaRPr>
                    </a:p>
                  </a:txBody>
                  <a:tcPr anchor="ctr">
                    <a:solidFill>
                      <a:schemeClr val="accent3"/>
                    </a:solidFill>
                  </a:tcPr>
                </a:tc>
                <a:tc hMerge="1">
                  <a:txBody>
                    <a:bodyPr/>
                    <a:lstStyle/>
                    <a:p>
                      <a:pPr algn="ctr"/>
                      <a:endParaRPr lang="en-US" sz="1400" dirty="0">
                        <a:solidFill>
                          <a:srgbClr val="C00000"/>
                        </a:solidFill>
                      </a:endParaRPr>
                    </a:p>
                  </a:txBody>
                  <a:tcPr anchor="ctr">
                    <a:solidFill>
                      <a:schemeClr val="accent3"/>
                    </a:solidFill>
                  </a:tcPr>
                </a:tc>
                <a:tc hMerge="1">
                  <a:txBody>
                    <a:bodyPr/>
                    <a:lstStyle/>
                    <a:p>
                      <a:pPr algn="ctr"/>
                      <a:endParaRPr lang="en-US" sz="1400" dirty="0">
                        <a:solidFill>
                          <a:srgbClr val="C00000"/>
                        </a:solidFill>
                      </a:endParaRPr>
                    </a:p>
                  </a:txBody>
                  <a:tcPr anchor="ctr">
                    <a:solidFill>
                      <a:schemeClr val="accent3"/>
                    </a:solidFill>
                  </a:tcPr>
                </a:tc>
              </a:tr>
              <a:tr h="14602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aseline="0" dirty="0" smtClean="0">
                          <a:solidFill>
                            <a:srgbClr val="C00000"/>
                          </a:solidFill>
                        </a:rPr>
                        <a:t>field</a:t>
                      </a:r>
                    </a:p>
                  </a:txBody>
                  <a:tcPr anchor="ctr">
                    <a:solidFill>
                      <a:schemeClr val="accent3"/>
                    </a:solidFill>
                  </a:tcPr>
                </a:tc>
                <a:tc>
                  <a:txBody>
                    <a:bodyPr/>
                    <a:lstStyle/>
                    <a:p>
                      <a:pPr algn="ctr"/>
                      <a:r>
                        <a:rPr lang="en-US" sz="1600" dirty="0" smtClean="0">
                          <a:solidFill>
                            <a:srgbClr val="C00000"/>
                          </a:solidFill>
                        </a:rPr>
                        <a:t>baseline</a:t>
                      </a:r>
                      <a:endParaRPr lang="en-US" sz="1600" dirty="0">
                        <a:solidFill>
                          <a:srgbClr val="C00000"/>
                        </a:solidFill>
                      </a:endParaRPr>
                    </a:p>
                  </a:txBody>
                  <a:tcPr anchor="ctr">
                    <a:solidFill>
                      <a:schemeClr val="accent3"/>
                    </a:solidFill>
                  </a:tcPr>
                </a:tc>
                <a:tc>
                  <a:txBody>
                    <a:bodyPr/>
                    <a:lstStyle/>
                    <a:p>
                      <a:pPr algn="ctr"/>
                      <a:r>
                        <a:rPr lang="en-US" sz="1600" dirty="0" smtClean="0">
                          <a:solidFill>
                            <a:srgbClr val="C00F1C"/>
                          </a:solidFill>
                        </a:rPr>
                        <a:t>baseline</a:t>
                      </a:r>
                      <a:endParaRPr lang="en-US" sz="1600" dirty="0">
                        <a:solidFill>
                          <a:srgbClr val="C00F1C"/>
                        </a:solidFill>
                      </a:endParaRP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11116D"/>
                          </a:solidFill>
                        </a:rPr>
                        <a:t>faster</a:t>
                      </a:r>
                    </a:p>
                  </a:txBody>
                  <a:tcPr anchor="ctr">
                    <a:solidFill>
                      <a:schemeClr val="accent3"/>
                    </a:solidFill>
                  </a:tcPr>
                </a:tc>
              </a:tr>
              <a:tr h="25222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aseline="0" dirty="0" smtClean="0">
                          <a:solidFill>
                            <a:schemeClr val="tx1"/>
                          </a:solidFill>
                        </a:rPr>
                        <a:t>power-shielding case</a:t>
                      </a:r>
                    </a:p>
                  </a:txBody>
                  <a:tcPr anchor="ctr">
                    <a:solidFill>
                      <a:schemeClr val="accent3"/>
                    </a:solidFill>
                  </a:tcPr>
                </a:tc>
                <a:tc>
                  <a:txBody>
                    <a:bodyPr/>
                    <a:lstStyle/>
                    <a:p>
                      <a:pPr algn="ctr"/>
                      <a:r>
                        <a:rPr lang="en-US" sz="1600" dirty="0" smtClean="0"/>
                        <a:t>5 kW</a:t>
                      </a:r>
                      <a:endParaRPr lang="en-US" sz="1600" dirty="0"/>
                    </a:p>
                  </a:txBody>
                  <a:tcPr anchor="ctr">
                    <a:solidFill>
                      <a:schemeClr val="accent3"/>
                    </a:solidFill>
                  </a:tcPr>
                </a:tc>
                <a:tc>
                  <a:txBody>
                    <a:bodyPr/>
                    <a:lstStyle/>
                    <a:p>
                      <a:pPr algn="ctr"/>
                      <a:r>
                        <a:rPr lang="en-US" sz="1600" dirty="0" smtClean="0"/>
                        <a:t>25 kW</a:t>
                      </a:r>
                      <a:endParaRPr lang="en-US" sz="1600" dirty="0"/>
                    </a:p>
                  </a:txBody>
                  <a:tcPr anchor="ctr">
                    <a:solidFill>
                      <a:schemeClr val="accent3"/>
                    </a:solidFill>
                  </a:tcPr>
                </a:tc>
                <a:tc>
                  <a:txBody>
                    <a:bodyPr/>
                    <a:lstStyle/>
                    <a:p>
                      <a:pPr algn="ctr"/>
                      <a:r>
                        <a:rPr lang="en-US" sz="1600" dirty="0" smtClean="0"/>
                        <a:t>25 kW</a:t>
                      </a:r>
                      <a:endParaRPr lang="en-US" sz="1600" dirty="0"/>
                    </a:p>
                  </a:txBody>
                  <a:tcPr anchor="ctr">
                    <a:solidFill>
                      <a:schemeClr val="accent3"/>
                    </a:solidFill>
                  </a:tcPr>
                </a:tc>
              </a:tr>
              <a:tr h="14602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intensity (x10</a:t>
                      </a:r>
                      <a:r>
                        <a:rPr lang="en-US" sz="1600" baseline="30000" dirty="0" smtClean="0">
                          <a:solidFill>
                            <a:schemeClr val="tx1"/>
                          </a:solidFill>
                        </a:rPr>
                        <a:t>6</a:t>
                      </a:r>
                      <a:r>
                        <a:rPr lang="en-US" sz="1600" baseline="0" dirty="0" smtClean="0">
                          <a:solidFill>
                            <a:schemeClr val="tx1"/>
                          </a:solidFill>
                        </a:rPr>
                        <a:t>) </a:t>
                      </a:r>
                      <a:r>
                        <a:rPr lang="el-GR" sz="1600" baseline="0" dirty="0" smtClean="0">
                          <a:solidFill>
                            <a:schemeClr val="tx1"/>
                          </a:solidFill>
                        </a:rPr>
                        <a:t>μ/</a:t>
                      </a:r>
                      <a:r>
                        <a:rPr lang="en-US" sz="1600" baseline="0" dirty="0" smtClean="0">
                          <a:solidFill>
                            <a:schemeClr val="tx1"/>
                          </a:solidFill>
                        </a:rPr>
                        <a:t>sec  </a:t>
                      </a:r>
                    </a:p>
                  </a:txBody>
                  <a:tcPr anchor="ctr">
                    <a:solidFill>
                      <a:schemeClr val="accent3"/>
                    </a:solidFill>
                  </a:tcPr>
                </a:tc>
                <a:tc>
                  <a:txBody>
                    <a:bodyPr/>
                    <a:lstStyle/>
                    <a:p>
                      <a:pPr algn="ctr"/>
                      <a:r>
                        <a:rPr lang="en-US" sz="1600" dirty="0" smtClean="0"/>
                        <a:t>7</a:t>
                      </a:r>
                      <a:endParaRPr lang="en-US" sz="1600" dirty="0"/>
                    </a:p>
                  </a:txBody>
                  <a:tcPr anchor="ctr">
                    <a:solidFill>
                      <a:schemeClr val="accent3"/>
                    </a:solidFill>
                  </a:tcPr>
                </a:tc>
                <a:tc>
                  <a:txBody>
                    <a:bodyPr/>
                    <a:lstStyle/>
                    <a:p>
                      <a:pPr algn="ctr"/>
                      <a:r>
                        <a:rPr lang="en-US" sz="1600" dirty="0" smtClean="0"/>
                        <a:t>37</a:t>
                      </a:r>
                      <a:endParaRPr lang="en-US" sz="1600" dirty="0"/>
                    </a:p>
                  </a:txBody>
                  <a:tcPr anchor="ctr">
                    <a:solidFill>
                      <a:schemeClr val="accent3"/>
                    </a:solidFill>
                  </a:tcPr>
                </a:tc>
                <a:tc>
                  <a:txBody>
                    <a:bodyPr/>
                    <a:lstStyle/>
                    <a:p>
                      <a:pPr algn="ctr"/>
                      <a:r>
                        <a:rPr lang="en-US" sz="1600" dirty="0" smtClean="0"/>
                        <a:t>26</a:t>
                      </a:r>
                      <a:endParaRPr lang="en-US" sz="1600" dirty="0"/>
                    </a:p>
                  </a:txBody>
                  <a:tcPr anchor="ctr">
                    <a:solidFill>
                      <a:schemeClr val="accent3"/>
                    </a:solidFill>
                  </a:tcPr>
                </a:tc>
              </a:tr>
              <a:tr h="14602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polarization </a:t>
                      </a:r>
                      <a:endParaRPr lang="en-US" sz="1600" baseline="0" dirty="0" smtClean="0">
                        <a:solidFill>
                          <a:schemeClr val="tx1"/>
                        </a:solidFill>
                      </a:endParaRPr>
                    </a:p>
                  </a:txBody>
                  <a:tcPr anchor="ctr">
                    <a:solidFill>
                      <a:schemeClr val="accent3"/>
                    </a:solidFill>
                  </a:tcPr>
                </a:tc>
                <a:tc>
                  <a:txBody>
                    <a:bodyPr/>
                    <a:lstStyle/>
                    <a:p>
                      <a:pPr algn="ctr"/>
                      <a:r>
                        <a:rPr lang="en-US" sz="1600" dirty="0" smtClean="0"/>
                        <a:t>-0.83</a:t>
                      </a:r>
                      <a:endParaRPr lang="en-US" sz="1600" dirty="0"/>
                    </a:p>
                  </a:txBody>
                  <a:tcPr anchor="ctr">
                    <a:solidFill>
                      <a:schemeClr val="accent3"/>
                    </a:solidFill>
                  </a:tcPr>
                </a:tc>
                <a:tc>
                  <a:txBody>
                    <a:bodyPr/>
                    <a:lstStyle/>
                    <a:p>
                      <a:pPr algn="ctr"/>
                      <a:r>
                        <a:rPr lang="en-US" sz="1600" dirty="0" smtClean="0"/>
                        <a:t>-0.80</a:t>
                      </a:r>
                      <a:endParaRPr lang="en-US" sz="1600" dirty="0"/>
                    </a:p>
                  </a:txBody>
                  <a:tcPr anchor="ctr">
                    <a:solidFill>
                      <a:schemeClr val="accent3"/>
                    </a:solidFill>
                  </a:tcPr>
                </a:tc>
                <a:tc>
                  <a:txBody>
                    <a:bodyPr/>
                    <a:lstStyle/>
                    <a:p>
                      <a:pPr algn="ctr"/>
                      <a:r>
                        <a:rPr lang="en-US" sz="1600" dirty="0" smtClean="0"/>
                        <a:t>-0.86</a:t>
                      </a:r>
                      <a:endParaRPr lang="en-US" sz="1600" dirty="0"/>
                    </a:p>
                  </a:txBody>
                  <a:tcPr anchor="ctr">
                    <a:solidFill>
                      <a:schemeClr val="accent3"/>
                    </a:solidFill>
                  </a:tcPr>
                </a:tc>
              </a:tr>
              <a:tr h="14602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aseline="0" dirty="0" smtClean="0">
                          <a:solidFill>
                            <a:schemeClr val="tx1"/>
                          </a:solidFill>
                        </a:rPr>
                        <a:t>surface muon purity </a:t>
                      </a:r>
                      <a:r>
                        <a:rPr lang="en-US" sz="1600" dirty="0" smtClean="0">
                          <a:solidFill>
                            <a:schemeClr val="tx1"/>
                          </a:solidFill>
                        </a:rPr>
                        <a:t>(%)</a:t>
                      </a:r>
                      <a:endParaRPr lang="en-US" sz="1600" baseline="0" dirty="0" smtClean="0">
                        <a:solidFill>
                          <a:schemeClr val="tx1"/>
                        </a:solidFill>
                      </a:endParaRPr>
                    </a:p>
                  </a:txBody>
                  <a:tcPr anchor="ctr">
                    <a:solidFill>
                      <a:schemeClr val="accent3"/>
                    </a:solidFill>
                  </a:tcPr>
                </a:tc>
                <a:tc>
                  <a:txBody>
                    <a:bodyPr/>
                    <a:lstStyle/>
                    <a:p>
                      <a:pPr algn="ctr"/>
                      <a:r>
                        <a:rPr lang="en-US" sz="1600" dirty="0" smtClean="0"/>
                        <a:t>86</a:t>
                      </a:r>
                      <a:endParaRPr lang="en-US" sz="1600" dirty="0"/>
                    </a:p>
                  </a:txBody>
                  <a:tcPr anchor="ctr">
                    <a:solidFill>
                      <a:schemeClr val="accent3"/>
                    </a:solidFill>
                  </a:tcPr>
                </a:tc>
                <a:tc>
                  <a:txBody>
                    <a:bodyPr/>
                    <a:lstStyle/>
                    <a:p>
                      <a:pPr algn="ctr"/>
                      <a:r>
                        <a:rPr lang="en-US" sz="1600" dirty="0" smtClean="0"/>
                        <a:t>83</a:t>
                      </a:r>
                      <a:endParaRPr lang="en-US" sz="1600" dirty="0"/>
                    </a:p>
                  </a:txBody>
                  <a:tcPr anchor="ctr">
                    <a:solidFill>
                      <a:schemeClr val="accent3"/>
                    </a:solidFill>
                  </a:tcPr>
                </a:tc>
                <a:tc>
                  <a:txBody>
                    <a:bodyPr/>
                    <a:lstStyle/>
                    <a:p>
                      <a:pPr algn="ctr"/>
                      <a:r>
                        <a:rPr lang="en-US" sz="1600" dirty="0" smtClean="0"/>
                        <a:t>85</a:t>
                      </a:r>
                      <a:endParaRPr lang="en-US" sz="1600" dirty="0"/>
                    </a:p>
                  </a:txBody>
                  <a:tcPr anchor="ctr">
                    <a:solidFill>
                      <a:schemeClr val="accent3"/>
                    </a:solidFill>
                  </a:tcPr>
                </a:tc>
              </a:tr>
              <a:tr h="146026">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stat. errors</a:t>
                      </a:r>
                      <a:r>
                        <a:rPr lang="en-US" sz="1600" baseline="0" dirty="0" smtClean="0">
                          <a:solidFill>
                            <a:schemeClr val="tx1"/>
                          </a:solidFill>
                        </a:rPr>
                        <a:t> for both intensity and  polarization ~ 5% </a:t>
                      </a:r>
                    </a:p>
                  </a:txBody>
                  <a:tcPr anchor="ctr">
                    <a:solidFill>
                      <a:schemeClr val="accent3"/>
                    </a:solidFill>
                  </a:tcPr>
                </a:tc>
                <a:tc hMerge="1">
                  <a:txBody>
                    <a:bodyPr/>
                    <a:lstStyle/>
                    <a:p>
                      <a:pPr algn="ctr"/>
                      <a:endParaRPr lang="en-US" sz="1200" dirty="0"/>
                    </a:p>
                  </a:txBody>
                  <a:tcPr anchor="ctr">
                    <a:solidFill>
                      <a:schemeClr val="accent3"/>
                    </a:solidFill>
                  </a:tcPr>
                </a:tc>
                <a:tc hMerge="1">
                  <a:txBody>
                    <a:bodyPr/>
                    <a:lstStyle/>
                    <a:p>
                      <a:pPr algn="ctr"/>
                      <a:endParaRPr lang="en-US" sz="1200" dirty="0"/>
                    </a:p>
                  </a:txBody>
                  <a:tcPr anchor="ctr">
                    <a:solidFill>
                      <a:schemeClr val="accent3"/>
                    </a:solidFill>
                  </a:tcPr>
                </a:tc>
                <a:tc hMerge="1">
                  <a:txBody>
                    <a:bodyPr/>
                    <a:lstStyle/>
                    <a:p>
                      <a:pPr algn="ctr"/>
                      <a:endParaRPr lang="en-US" sz="1200" dirty="0"/>
                    </a:p>
                  </a:txBody>
                  <a:tcPr anchor="ctr">
                    <a:solidFill>
                      <a:schemeClr val="accent3"/>
                    </a:solidFill>
                  </a:tcPr>
                </a:tc>
              </a:tr>
            </a:tbl>
          </a:graphicData>
        </a:graphic>
      </p:graphicFrame>
      <p:sp>
        <p:nvSpPr>
          <p:cNvPr id="15" name="TextBox 14"/>
          <p:cNvSpPr txBox="1"/>
          <p:nvPr/>
        </p:nvSpPr>
        <p:spPr>
          <a:xfrm>
            <a:off x="2621424" y="5640399"/>
            <a:ext cx="8345554"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t>Rates are increased with same factor of 5 as primary proton beam power</a:t>
            </a:r>
          </a:p>
          <a:p>
            <a:pPr marL="285750" indent="-285750">
              <a:buFont typeface="Arial" panose="020B0604020202020204" pitchFamily="34" charset="0"/>
              <a:buChar char="•"/>
            </a:pPr>
            <a:r>
              <a:rPr lang="en-US" dirty="0"/>
              <a:t>F</a:t>
            </a:r>
            <a:r>
              <a:rPr lang="en-US" dirty="0" smtClean="0"/>
              <a:t>aster fields increase polarization but decrease rates</a:t>
            </a:r>
            <a:endParaRPr lang="en-US" dirty="0"/>
          </a:p>
        </p:txBody>
      </p:sp>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2245" t="2492" b="4454"/>
          <a:stretch/>
        </p:blipFill>
        <p:spPr>
          <a:xfrm>
            <a:off x="327126" y="1969806"/>
            <a:ext cx="5231757" cy="3136739"/>
          </a:xfrm>
          <a:prstGeom prst="rect">
            <a:avLst/>
          </a:prstGeom>
          <a:effectLst>
            <a:outerShdw blurRad="1270000" dist="50800" dir="5400000" algn="ctr" rotWithShape="0">
              <a:srgbClr val="000000">
                <a:alpha val="43137"/>
              </a:srgbClr>
            </a:outerShdw>
          </a:effectLst>
        </p:spPr>
      </p:pic>
      <p:sp>
        <p:nvSpPr>
          <p:cNvPr id="33" name="TextBox 32"/>
          <p:cNvSpPr txBox="1"/>
          <p:nvPr/>
        </p:nvSpPr>
        <p:spPr>
          <a:xfrm>
            <a:off x="4794210" y="4995112"/>
            <a:ext cx="551754" cy="307777"/>
          </a:xfrm>
          <a:prstGeom prst="rect">
            <a:avLst/>
          </a:prstGeom>
          <a:solidFill>
            <a:schemeClr val="bg1"/>
          </a:solidFill>
        </p:spPr>
        <p:txBody>
          <a:bodyPr wrap="none" rtlCol="0">
            <a:spAutoFit/>
          </a:bodyPr>
          <a:lstStyle/>
          <a:p>
            <a:r>
              <a:rPr lang="en-US" sz="1400" dirty="0" smtClean="0"/>
              <a:t>z(m)</a:t>
            </a:r>
            <a:endParaRPr lang="en-US" sz="1400" dirty="0"/>
          </a:p>
        </p:txBody>
      </p:sp>
      <p:sp>
        <p:nvSpPr>
          <p:cNvPr id="34" name="TextBox 33"/>
          <p:cNvSpPr txBox="1"/>
          <p:nvPr/>
        </p:nvSpPr>
        <p:spPr>
          <a:xfrm rot="16200000">
            <a:off x="-174566" y="2012578"/>
            <a:ext cx="987771" cy="307777"/>
          </a:xfrm>
          <a:prstGeom prst="rect">
            <a:avLst/>
          </a:prstGeom>
          <a:solidFill>
            <a:schemeClr val="bg1"/>
          </a:solidFill>
        </p:spPr>
        <p:txBody>
          <a:bodyPr wrap="none" rtlCol="0">
            <a:spAutoFit/>
          </a:bodyPr>
          <a:lstStyle/>
          <a:p>
            <a:r>
              <a:rPr lang="en-US" sz="1400" dirty="0" smtClean="0"/>
              <a:t>Bz(r=0) T</a:t>
            </a:r>
            <a:endParaRPr lang="en-US" sz="1400" dirty="0"/>
          </a:p>
        </p:txBody>
      </p:sp>
      <p:sp>
        <p:nvSpPr>
          <p:cNvPr id="35" name="TextBox 34"/>
          <p:cNvSpPr txBox="1"/>
          <p:nvPr/>
        </p:nvSpPr>
        <p:spPr>
          <a:xfrm>
            <a:off x="3845753" y="2296187"/>
            <a:ext cx="1064715" cy="338554"/>
          </a:xfrm>
          <a:prstGeom prst="rect">
            <a:avLst/>
          </a:prstGeom>
          <a:solidFill>
            <a:schemeClr val="bg1"/>
          </a:solidFill>
        </p:spPr>
        <p:txBody>
          <a:bodyPr wrap="none" rtlCol="0">
            <a:spAutoFit/>
          </a:bodyPr>
          <a:lstStyle/>
          <a:p>
            <a:r>
              <a:rPr lang="en-US" sz="1600" dirty="0"/>
              <a:t>1</a:t>
            </a:r>
            <a:r>
              <a:rPr lang="en-US" sz="1600" dirty="0" smtClean="0"/>
              <a:t> -&gt; 0.5 T</a:t>
            </a:r>
            <a:endParaRPr lang="en-US" sz="1600" dirty="0"/>
          </a:p>
        </p:txBody>
      </p:sp>
      <p:sp>
        <p:nvSpPr>
          <p:cNvPr id="36" name="TextBox 35"/>
          <p:cNvSpPr txBox="1"/>
          <p:nvPr/>
        </p:nvSpPr>
        <p:spPr>
          <a:xfrm>
            <a:off x="1019338" y="1694097"/>
            <a:ext cx="2826415" cy="369332"/>
          </a:xfrm>
          <a:prstGeom prst="rect">
            <a:avLst/>
          </a:prstGeom>
          <a:solidFill>
            <a:schemeClr val="bg1"/>
          </a:solidFill>
        </p:spPr>
        <p:txBody>
          <a:bodyPr wrap="none" rtlCol="0">
            <a:spAutoFit/>
          </a:bodyPr>
          <a:lstStyle/>
          <a:p>
            <a:r>
              <a:rPr lang="en-US" dirty="0" smtClean="0"/>
              <a:t>surface muons collection</a:t>
            </a:r>
            <a:endParaRPr lang="en-US" dirty="0"/>
          </a:p>
        </p:txBody>
      </p:sp>
      <p:sp>
        <p:nvSpPr>
          <p:cNvPr id="11" name="TextBox 10"/>
          <p:cNvSpPr txBox="1"/>
          <p:nvPr/>
        </p:nvSpPr>
        <p:spPr>
          <a:xfrm>
            <a:off x="9220200" y="1475687"/>
            <a:ext cx="2467448" cy="738664"/>
          </a:xfrm>
          <a:prstGeom prst="rect">
            <a:avLst/>
          </a:prstGeom>
          <a:noFill/>
          <a:ln>
            <a:solidFill>
              <a:schemeClr val="tx1"/>
            </a:solidFill>
          </a:ln>
        </p:spPr>
        <p:txBody>
          <a:bodyPr wrap="square" rtlCol="0">
            <a:spAutoFit/>
          </a:bodyPr>
          <a:lstStyle/>
          <a:p>
            <a:r>
              <a:rPr lang="en-US" sz="1400" dirty="0" smtClean="0"/>
              <a:t>MS1 shielding</a:t>
            </a:r>
          </a:p>
          <a:p>
            <a:pPr marL="285750" indent="-285750">
              <a:buFont typeface="Arial" panose="020B0604020202020204" pitchFamily="34" charset="0"/>
              <a:buChar char="•"/>
            </a:pPr>
            <a:r>
              <a:rPr lang="en-US" sz="1400" dirty="0" smtClean="0"/>
              <a:t>aperture 25 cm</a:t>
            </a:r>
          </a:p>
          <a:p>
            <a:pPr marL="285750" indent="-285750">
              <a:buFont typeface="Arial" panose="020B0604020202020204" pitchFamily="34" charset="0"/>
              <a:buChar char="•"/>
            </a:pPr>
            <a:r>
              <a:rPr lang="en-US" sz="1400" dirty="0" smtClean="0"/>
              <a:t>t  = </a:t>
            </a:r>
            <a:r>
              <a:rPr lang="en-US" sz="1400" dirty="0"/>
              <a:t>9</a:t>
            </a:r>
            <a:r>
              <a:rPr lang="en-US" sz="1400" dirty="0" smtClean="0"/>
              <a:t>0 cm from 50 cm</a:t>
            </a:r>
          </a:p>
        </p:txBody>
      </p:sp>
    </p:spTree>
    <p:extLst>
      <p:ext uri="{BB962C8B-B14F-4D97-AF65-F5344CB8AC3E}">
        <p14:creationId xmlns:p14="http://schemas.microsoft.com/office/powerpoint/2010/main" val="20563160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l="12089" b="28321"/>
          <a:stretch/>
        </p:blipFill>
        <p:spPr>
          <a:xfrm>
            <a:off x="546932" y="896418"/>
            <a:ext cx="2794583" cy="2546680"/>
          </a:xfrm>
          <a:prstGeom prst="rect">
            <a:avLst/>
          </a:prstGeom>
          <a:effectLst>
            <a:outerShdw blurRad="1270000" dist="50800" dir="5400000" algn="ctr" rotWithShape="0">
              <a:srgbClr val="000000">
                <a:alpha val="43137"/>
              </a:srgbClr>
            </a:outerShdw>
          </a:effectLst>
        </p:spPr>
      </p:pic>
      <p:sp>
        <p:nvSpPr>
          <p:cNvPr id="2" name="Title 1"/>
          <p:cNvSpPr>
            <a:spLocks noGrp="1"/>
          </p:cNvSpPr>
          <p:nvPr>
            <p:ph type="title"/>
          </p:nvPr>
        </p:nvSpPr>
        <p:spPr>
          <a:xfrm>
            <a:off x="316523" y="-105022"/>
            <a:ext cx="11599985" cy="1036563"/>
          </a:xfrm>
        </p:spPr>
        <p:txBody>
          <a:bodyPr>
            <a:noAutofit/>
          </a:bodyPr>
          <a:lstStyle/>
          <a:p>
            <a:r>
              <a:rPr lang="en-US" sz="2000" dirty="0">
                <a:solidFill>
                  <a:schemeClr val="accent6"/>
                </a:solidFill>
              </a:rPr>
              <a:t>V</a:t>
            </a:r>
            <a:r>
              <a:rPr lang="en-US" sz="2000" dirty="0" smtClean="0">
                <a:solidFill>
                  <a:schemeClr val="accent6"/>
                </a:solidFill>
              </a:rPr>
              <a:t>ertical </a:t>
            </a:r>
            <a:r>
              <a:rPr lang="el-GR" sz="2000" dirty="0" smtClean="0">
                <a:solidFill>
                  <a:schemeClr val="accent6"/>
                </a:solidFill>
              </a:rPr>
              <a:t>μ</a:t>
            </a:r>
            <a:r>
              <a:rPr lang="en-US" sz="2000" dirty="0" smtClean="0">
                <a:solidFill>
                  <a:schemeClr val="accent6"/>
                </a:solidFill>
              </a:rPr>
              <a:t>SR beam line with thin target before superconducting solenoid at “baseline scheme”</a:t>
            </a:r>
            <a:br>
              <a:rPr lang="en-US" sz="2000" dirty="0" smtClean="0">
                <a:solidFill>
                  <a:schemeClr val="accent6"/>
                </a:solidFill>
              </a:rPr>
            </a:br>
            <a:r>
              <a:rPr lang="en-US" sz="2000" dirty="0" smtClean="0">
                <a:solidFill>
                  <a:schemeClr val="accent6"/>
                </a:solidFill>
              </a:rPr>
              <a:t>(under study, 25 kW)</a:t>
            </a:r>
            <a:endParaRPr lang="en-US" sz="2000" dirty="0">
              <a:solidFill>
                <a:schemeClr val="accent6"/>
              </a:solidFill>
            </a:endParaRPr>
          </a:p>
        </p:txBody>
      </p:sp>
      <p:pic>
        <p:nvPicPr>
          <p:cNvPr id="3" name="图片 4"/>
          <p:cNvPicPr>
            <a:picLocks noChangeAspect="1"/>
          </p:cNvPicPr>
          <p:nvPr/>
        </p:nvPicPr>
        <p:blipFill>
          <a:blip r:embed="rId3"/>
          <a:stretch>
            <a:fillRect/>
          </a:stretch>
        </p:blipFill>
        <p:spPr>
          <a:xfrm rot="16200000">
            <a:off x="2251629" y="3022355"/>
            <a:ext cx="1180489" cy="4089349"/>
          </a:xfrm>
          <a:prstGeom prst="rect">
            <a:avLst/>
          </a:prstGeom>
          <a:effectLst>
            <a:outerShdw blurRad="1270000" dist="50800" dir="5400000" algn="ctr" rotWithShape="0">
              <a:srgbClr val="000000">
                <a:alpha val="43137"/>
              </a:srgbClr>
            </a:outerShdw>
          </a:effectLst>
        </p:spPr>
      </p:pic>
      <p:cxnSp>
        <p:nvCxnSpPr>
          <p:cNvPr id="4" name="直接箭头连接符 5"/>
          <p:cNvCxnSpPr/>
          <p:nvPr/>
        </p:nvCxnSpPr>
        <p:spPr>
          <a:xfrm flipH="1" flipV="1">
            <a:off x="3939622" y="5154197"/>
            <a:ext cx="437544" cy="10134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文本框 6"/>
          <p:cNvSpPr txBox="1"/>
          <p:nvPr/>
        </p:nvSpPr>
        <p:spPr>
          <a:xfrm>
            <a:off x="1438666" y="6002052"/>
            <a:ext cx="2252540" cy="674031"/>
          </a:xfrm>
          <a:prstGeom prst="rect">
            <a:avLst/>
          </a:prstGeom>
          <a:noFill/>
        </p:spPr>
        <p:txBody>
          <a:bodyPr wrap="none" rtlCol="0">
            <a:spAutoFit/>
          </a:bodyPr>
          <a:lstStyle>
            <a:defPPr>
              <a:defRPr lang="zh-CN"/>
            </a:defPPr>
            <a:lvl1pPr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1pPr>
            <a:lvl2pPr marL="4572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2pPr>
            <a:lvl3pPr marL="9144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3pPr>
            <a:lvl4pPr marL="13716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4pPr>
            <a:lvl5pPr marL="18288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5pPr>
            <a:lvl6pPr marL="2286000" algn="l" defTabSz="914400" rtl="0" eaLnBrk="1" latinLnBrk="0" hangingPunct="1">
              <a:defRPr sz="2800" b="1" kern="1200">
                <a:solidFill>
                  <a:schemeClr val="tx1"/>
                </a:solidFill>
                <a:latin typeface="黑体" pitchFamily="49" charset="-122"/>
                <a:ea typeface="黑体" pitchFamily="49" charset="-122"/>
                <a:cs typeface="+mn-cs"/>
              </a:defRPr>
            </a:lvl6pPr>
            <a:lvl7pPr marL="2743200" algn="l" defTabSz="914400" rtl="0" eaLnBrk="1" latinLnBrk="0" hangingPunct="1">
              <a:defRPr sz="2800" b="1" kern="1200">
                <a:solidFill>
                  <a:schemeClr val="tx1"/>
                </a:solidFill>
                <a:latin typeface="黑体" pitchFamily="49" charset="-122"/>
                <a:ea typeface="黑体" pitchFamily="49" charset="-122"/>
                <a:cs typeface="+mn-cs"/>
              </a:defRPr>
            </a:lvl7pPr>
            <a:lvl8pPr marL="3200400" algn="l" defTabSz="914400" rtl="0" eaLnBrk="1" latinLnBrk="0" hangingPunct="1">
              <a:defRPr sz="2800" b="1" kern="1200">
                <a:solidFill>
                  <a:schemeClr val="tx1"/>
                </a:solidFill>
                <a:latin typeface="黑体" pitchFamily="49" charset="-122"/>
                <a:ea typeface="黑体" pitchFamily="49" charset="-122"/>
                <a:cs typeface="+mn-cs"/>
              </a:defRPr>
            </a:lvl8pPr>
            <a:lvl9pPr marL="3657600" algn="l" defTabSz="914400" rtl="0" eaLnBrk="1" latinLnBrk="0" hangingPunct="1">
              <a:defRPr sz="2800" b="1" kern="1200">
                <a:solidFill>
                  <a:schemeClr val="tx1"/>
                </a:solidFill>
                <a:latin typeface="黑体" pitchFamily="49" charset="-122"/>
                <a:ea typeface="黑体" pitchFamily="49" charset="-122"/>
                <a:cs typeface="+mn-cs"/>
              </a:defRPr>
            </a:lvl9pPr>
          </a:lstStyle>
          <a:p>
            <a:r>
              <a:rPr lang="en-US" altLang="zh-CN" sz="1400" b="0" dirty="0" smtClean="0">
                <a:latin typeface="+mn-lt"/>
              </a:rPr>
              <a:t>Beam spot at thin target</a:t>
            </a:r>
          </a:p>
          <a:p>
            <a:r>
              <a:rPr lang="el-GR" altLang="zh-CN" sz="1400" b="0" dirty="0" smtClean="0">
                <a:latin typeface="+mn-lt"/>
              </a:rPr>
              <a:t>σ</a:t>
            </a:r>
            <a:r>
              <a:rPr lang="en-US" altLang="zh-CN" sz="1400" b="0" dirty="0" smtClean="0">
                <a:latin typeface="+mn-lt"/>
              </a:rPr>
              <a:t>x = 6 mm</a:t>
            </a:r>
          </a:p>
          <a:p>
            <a:r>
              <a:rPr lang="el-GR" altLang="zh-CN" sz="1400" b="0" dirty="0" smtClean="0">
                <a:latin typeface="+mn-lt"/>
              </a:rPr>
              <a:t>σ</a:t>
            </a:r>
            <a:r>
              <a:rPr lang="en-US" altLang="zh-CN" sz="1400" b="0" dirty="0" smtClean="0">
                <a:latin typeface="+mn-lt"/>
              </a:rPr>
              <a:t>y </a:t>
            </a:r>
            <a:r>
              <a:rPr lang="en-US" altLang="zh-CN" sz="1400" b="0" dirty="0">
                <a:latin typeface="+mn-lt"/>
              </a:rPr>
              <a:t>= </a:t>
            </a:r>
            <a:r>
              <a:rPr lang="en-US" altLang="zh-CN" sz="1400" b="0" dirty="0" smtClean="0">
                <a:latin typeface="+mn-lt"/>
              </a:rPr>
              <a:t>12 mm</a:t>
            </a:r>
          </a:p>
        </p:txBody>
      </p:sp>
      <p:cxnSp>
        <p:nvCxnSpPr>
          <p:cNvPr id="6" name="直接箭头连接符 7"/>
          <p:cNvCxnSpPr/>
          <p:nvPr/>
        </p:nvCxnSpPr>
        <p:spPr>
          <a:xfrm flipV="1">
            <a:off x="3142552" y="5150698"/>
            <a:ext cx="300239" cy="79004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连接符 8"/>
          <p:cNvCxnSpPr/>
          <p:nvPr/>
        </p:nvCxnSpPr>
        <p:spPr>
          <a:xfrm flipV="1">
            <a:off x="3222356" y="4321259"/>
            <a:ext cx="0" cy="7626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9"/>
          <p:cNvCxnSpPr/>
          <p:nvPr/>
        </p:nvCxnSpPr>
        <p:spPr>
          <a:xfrm flipV="1">
            <a:off x="3440070" y="4321259"/>
            <a:ext cx="0" cy="7705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箭头连接符 12"/>
          <p:cNvCxnSpPr/>
          <p:nvPr/>
        </p:nvCxnSpPr>
        <p:spPr>
          <a:xfrm>
            <a:off x="3442791" y="5782048"/>
            <a:ext cx="49683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文本框 13"/>
          <p:cNvSpPr txBox="1"/>
          <p:nvPr/>
        </p:nvSpPr>
        <p:spPr>
          <a:xfrm>
            <a:off x="3442791" y="5797631"/>
            <a:ext cx="720069" cy="286232"/>
          </a:xfrm>
          <a:prstGeom prst="rect">
            <a:avLst/>
          </a:prstGeom>
          <a:noFill/>
        </p:spPr>
        <p:txBody>
          <a:bodyPr wrap="none" rtlCol="0">
            <a:spAutoFit/>
          </a:bodyPr>
          <a:lstStyle>
            <a:defPPr>
              <a:defRPr lang="zh-CN"/>
            </a:defPPr>
            <a:lvl1pPr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1pPr>
            <a:lvl2pPr marL="4572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2pPr>
            <a:lvl3pPr marL="9144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3pPr>
            <a:lvl4pPr marL="13716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4pPr>
            <a:lvl5pPr marL="18288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5pPr>
            <a:lvl6pPr marL="2286000" algn="l" defTabSz="914400" rtl="0" eaLnBrk="1" latinLnBrk="0" hangingPunct="1">
              <a:defRPr sz="2800" b="1" kern="1200">
                <a:solidFill>
                  <a:schemeClr val="tx1"/>
                </a:solidFill>
                <a:latin typeface="黑体" pitchFamily="49" charset="-122"/>
                <a:ea typeface="黑体" pitchFamily="49" charset="-122"/>
                <a:cs typeface="+mn-cs"/>
              </a:defRPr>
            </a:lvl6pPr>
            <a:lvl7pPr marL="2743200" algn="l" defTabSz="914400" rtl="0" eaLnBrk="1" latinLnBrk="0" hangingPunct="1">
              <a:defRPr sz="2800" b="1" kern="1200">
                <a:solidFill>
                  <a:schemeClr val="tx1"/>
                </a:solidFill>
                <a:latin typeface="黑体" pitchFamily="49" charset="-122"/>
                <a:ea typeface="黑体" pitchFamily="49" charset="-122"/>
                <a:cs typeface="+mn-cs"/>
              </a:defRPr>
            </a:lvl7pPr>
            <a:lvl8pPr marL="3200400" algn="l" defTabSz="914400" rtl="0" eaLnBrk="1" latinLnBrk="0" hangingPunct="1">
              <a:defRPr sz="2800" b="1" kern="1200">
                <a:solidFill>
                  <a:schemeClr val="tx1"/>
                </a:solidFill>
                <a:latin typeface="黑体" pitchFamily="49" charset="-122"/>
                <a:ea typeface="黑体" pitchFamily="49" charset="-122"/>
                <a:cs typeface="+mn-cs"/>
              </a:defRPr>
            </a:lvl8pPr>
            <a:lvl9pPr marL="3657600" algn="l" defTabSz="914400" rtl="0" eaLnBrk="1" latinLnBrk="0" hangingPunct="1">
              <a:defRPr sz="2800" b="1" kern="1200">
                <a:solidFill>
                  <a:schemeClr val="tx1"/>
                </a:solidFill>
                <a:latin typeface="黑体" pitchFamily="49" charset="-122"/>
                <a:ea typeface="黑体" pitchFamily="49" charset="-122"/>
                <a:cs typeface="+mn-cs"/>
              </a:defRPr>
            </a:lvl9pPr>
          </a:lstStyle>
          <a:p>
            <a:r>
              <a:rPr lang="en-US" altLang="zh-CN" sz="1400" b="0" dirty="0" smtClean="0">
                <a:latin typeface="+mn-lt"/>
              </a:rPr>
              <a:t>1.05 m</a:t>
            </a:r>
            <a:endParaRPr lang="zh-CN" altLang="en-US" sz="1400" b="0" dirty="0">
              <a:latin typeface="+mn-lt"/>
            </a:endParaRPr>
          </a:p>
        </p:txBody>
      </p:sp>
      <p:sp>
        <p:nvSpPr>
          <p:cNvPr id="13" name="文本框 14"/>
          <p:cNvSpPr txBox="1"/>
          <p:nvPr/>
        </p:nvSpPr>
        <p:spPr>
          <a:xfrm>
            <a:off x="3617659" y="6167607"/>
            <a:ext cx="2043848" cy="674031"/>
          </a:xfrm>
          <a:prstGeom prst="rect">
            <a:avLst/>
          </a:prstGeom>
          <a:noFill/>
        </p:spPr>
        <p:txBody>
          <a:bodyPr wrap="square" rtlCol="0">
            <a:spAutoFit/>
          </a:bodyPr>
          <a:lstStyle>
            <a:defPPr>
              <a:defRPr lang="zh-CN"/>
            </a:defPPr>
            <a:lvl1pPr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1pPr>
            <a:lvl2pPr marL="4572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2pPr>
            <a:lvl3pPr marL="9144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3pPr>
            <a:lvl4pPr marL="13716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4pPr>
            <a:lvl5pPr marL="18288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5pPr>
            <a:lvl6pPr marL="2286000" algn="l" defTabSz="914400" rtl="0" eaLnBrk="1" latinLnBrk="0" hangingPunct="1">
              <a:defRPr sz="2800" b="1" kern="1200">
                <a:solidFill>
                  <a:schemeClr val="tx1"/>
                </a:solidFill>
                <a:latin typeface="黑体" pitchFamily="49" charset="-122"/>
                <a:ea typeface="黑体" pitchFamily="49" charset="-122"/>
                <a:cs typeface="+mn-cs"/>
              </a:defRPr>
            </a:lvl6pPr>
            <a:lvl7pPr marL="2743200" algn="l" defTabSz="914400" rtl="0" eaLnBrk="1" latinLnBrk="0" hangingPunct="1">
              <a:defRPr sz="2800" b="1" kern="1200">
                <a:solidFill>
                  <a:schemeClr val="tx1"/>
                </a:solidFill>
                <a:latin typeface="黑体" pitchFamily="49" charset="-122"/>
                <a:ea typeface="黑体" pitchFamily="49" charset="-122"/>
                <a:cs typeface="+mn-cs"/>
              </a:defRPr>
            </a:lvl7pPr>
            <a:lvl8pPr marL="3200400" algn="l" defTabSz="914400" rtl="0" eaLnBrk="1" latinLnBrk="0" hangingPunct="1">
              <a:defRPr sz="2800" b="1" kern="1200">
                <a:solidFill>
                  <a:schemeClr val="tx1"/>
                </a:solidFill>
                <a:latin typeface="黑体" pitchFamily="49" charset="-122"/>
                <a:ea typeface="黑体" pitchFamily="49" charset="-122"/>
                <a:cs typeface="+mn-cs"/>
              </a:defRPr>
            </a:lvl8pPr>
            <a:lvl9pPr marL="3657600" algn="l" defTabSz="914400" rtl="0" eaLnBrk="1" latinLnBrk="0" hangingPunct="1">
              <a:defRPr sz="2800" b="1" kern="1200">
                <a:solidFill>
                  <a:schemeClr val="tx1"/>
                </a:solidFill>
                <a:latin typeface="黑体" pitchFamily="49" charset="-122"/>
                <a:ea typeface="黑体" pitchFamily="49" charset="-122"/>
                <a:cs typeface="+mn-cs"/>
              </a:defRPr>
            </a:lvl9pPr>
          </a:lstStyle>
          <a:p>
            <a:r>
              <a:rPr lang="en-US" altLang="zh-CN" sz="1400" b="0" dirty="0" smtClean="0">
                <a:latin typeface="+mn-lt"/>
              </a:rPr>
              <a:t>Beam spot at center of main target</a:t>
            </a:r>
          </a:p>
          <a:p>
            <a:r>
              <a:rPr lang="el-GR" altLang="zh-CN" sz="1400" b="0" dirty="0" smtClean="0">
                <a:latin typeface="+mn-lt"/>
              </a:rPr>
              <a:t>σ</a:t>
            </a:r>
            <a:r>
              <a:rPr lang="en-US" altLang="zh-CN" sz="1400" b="0" dirty="0" smtClean="0">
                <a:latin typeface="+mn-lt"/>
              </a:rPr>
              <a:t>x = </a:t>
            </a:r>
            <a:r>
              <a:rPr lang="el-GR" altLang="zh-CN" sz="1400" b="0" dirty="0" smtClean="0">
                <a:latin typeface="+mn-lt"/>
              </a:rPr>
              <a:t>σ</a:t>
            </a:r>
            <a:r>
              <a:rPr lang="en-US" altLang="zh-CN" sz="1400" b="0" dirty="0">
                <a:latin typeface="+mn-lt"/>
              </a:rPr>
              <a:t>y</a:t>
            </a:r>
            <a:r>
              <a:rPr lang="en-US" altLang="zh-CN" sz="1400" b="0" dirty="0" smtClean="0">
                <a:latin typeface="+mn-lt"/>
              </a:rPr>
              <a:t> = ~5 mm</a:t>
            </a:r>
            <a:endParaRPr lang="zh-CN" altLang="en-US" sz="1400" b="0" dirty="0">
              <a:latin typeface="+mn-lt"/>
            </a:endParaRPr>
          </a:p>
        </p:txBody>
      </p:sp>
      <p:cxnSp>
        <p:nvCxnSpPr>
          <p:cNvPr id="14" name="直接连接符 26"/>
          <p:cNvCxnSpPr/>
          <p:nvPr/>
        </p:nvCxnSpPr>
        <p:spPr>
          <a:xfrm flipV="1">
            <a:off x="2177327" y="4033342"/>
            <a:ext cx="0" cy="7626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27"/>
          <p:cNvCxnSpPr/>
          <p:nvPr/>
        </p:nvCxnSpPr>
        <p:spPr>
          <a:xfrm flipV="1">
            <a:off x="3919039" y="4033342"/>
            <a:ext cx="0" cy="7705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箭头连接符 28"/>
          <p:cNvCxnSpPr/>
          <p:nvPr/>
        </p:nvCxnSpPr>
        <p:spPr>
          <a:xfrm>
            <a:off x="2193655" y="4085452"/>
            <a:ext cx="1743482" cy="804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文本框 29"/>
          <p:cNvSpPr txBox="1"/>
          <p:nvPr/>
        </p:nvSpPr>
        <p:spPr>
          <a:xfrm>
            <a:off x="2716612" y="3835035"/>
            <a:ext cx="639919" cy="286232"/>
          </a:xfrm>
          <a:prstGeom prst="rect">
            <a:avLst/>
          </a:prstGeom>
          <a:noFill/>
        </p:spPr>
        <p:txBody>
          <a:bodyPr wrap="none" rtlCol="0">
            <a:spAutoFit/>
          </a:bodyPr>
          <a:lstStyle>
            <a:defPPr>
              <a:defRPr lang="zh-CN"/>
            </a:defPPr>
            <a:lvl1pPr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1pPr>
            <a:lvl2pPr marL="4572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2pPr>
            <a:lvl3pPr marL="9144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3pPr>
            <a:lvl4pPr marL="13716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4pPr>
            <a:lvl5pPr marL="18288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5pPr>
            <a:lvl6pPr marL="2286000" algn="l" defTabSz="914400" rtl="0" eaLnBrk="1" latinLnBrk="0" hangingPunct="1">
              <a:defRPr sz="2800" b="1" kern="1200">
                <a:solidFill>
                  <a:schemeClr val="tx1"/>
                </a:solidFill>
                <a:latin typeface="黑体" pitchFamily="49" charset="-122"/>
                <a:ea typeface="黑体" pitchFamily="49" charset="-122"/>
                <a:cs typeface="+mn-cs"/>
              </a:defRPr>
            </a:lvl6pPr>
            <a:lvl7pPr marL="2743200" algn="l" defTabSz="914400" rtl="0" eaLnBrk="1" latinLnBrk="0" hangingPunct="1">
              <a:defRPr sz="2800" b="1" kern="1200">
                <a:solidFill>
                  <a:schemeClr val="tx1"/>
                </a:solidFill>
                <a:latin typeface="黑体" pitchFamily="49" charset="-122"/>
                <a:ea typeface="黑体" pitchFamily="49" charset="-122"/>
                <a:cs typeface="+mn-cs"/>
              </a:defRPr>
            </a:lvl7pPr>
            <a:lvl8pPr marL="3200400" algn="l" defTabSz="914400" rtl="0" eaLnBrk="1" latinLnBrk="0" hangingPunct="1">
              <a:defRPr sz="2800" b="1" kern="1200">
                <a:solidFill>
                  <a:schemeClr val="tx1"/>
                </a:solidFill>
                <a:latin typeface="黑体" pitchFamily="49" charset="-122"/>
                <a:ea typeface="黑体" pitchFamily="49" charset="-122"/>
                <a:cs typeface="+mn-cs"/>
              </a:defRPr>
            </a:lvl8pPr>
            <a:lvl9pPr marL="3657600" algn="l" defTabSz="914400" rtl="0" eaLnBrk="1" latinLnBrk="0" hangingPunct="1">
              <a:defRPr sz="2800" b="1" kern="1200">
                <a:solidFill>
                  <a:schemeClr val="tx1"/>
                </a:solidFill>
                <a:latin typeface="黑体" pitchFamily="49" charset="-122"/>
                <a:ea typeface="黑体" pitchFamily="49" charset="-122"/>
                <a:cs typeface="+mn-cs"/>
              </a:defRPr>
            </a:lvl9pPr>
          </a:lstStyle>
          <a:p>
            <a:r>
              <a:rPr lang="en-US" altLang="zh-CN" sz="1400" b="0" dirty="0" smtClean="0">
                <a:latin typeface="+mn-lt"/>
              </a:rPr>
              <a:t>3.9 m</a:t>
            </a:r>
            <a:endParaRPr lang="zh-CN" altLang="en-US" sz="1400" b="0" dirty="0">
              <a:latin typeface="+mn-lt"/>
            </a:endParaRPr>
          </a:p>
        </p:txBody>
      </p:sp>
      <p:sp>
        <p:nvSpPr>
          <p:cNvPr id="18" name="文本框 40"/>
          <p:cNvSpPr txBox="1"/>
          <p:nvPr/>
        </p:nvSpPr>
        <p:spPr>
          <a:xfrm>
            <a:off x="0" y="5701884"/>
            <a:ext cx="2058577" cy="480131"/>
          </a:xfrm>
          <a:prstGeom prst="rect">
            <a:avLst/>
          </a:prstGeom>
          <a:noFill/>
        </p:spPr>
        <p:txBody>
          <a:bodyPr wrap="none" rtlCol="0">
            <a:spAutoFit/>
          </a:bodyPr>
          <a:lstStyle>
            <a:defPPr>
              <a:defRPr lang="zh-CN"/>
            </a:defPPr>
            <a:lvl1pPr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1pPr>
            <a:lvl2pPr marL="4572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2pPr>
            <a:lvl3pPr marL="9144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3pPr>
            <a:lvl4pPr marL="13716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4pPr>
            <a:lvl5pPr marL="18288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5pPr>
            <a:lvl6pPr marL="2286000" algn="l" defTabSz="914400" rtl="0" eaLnBrk="1" latinLnBrk="0" hangingPunct="1">
              <a:defRPr sz="2800" b="1" kern="1200">
                <a:solidFill>
                  <a:schemeClr val="tx1"/>
                </a:solidFill>
                <a:latin typeface="黑体" pitchFamily="49" charset="-122"/>
                <a:ea typeface="黑体" pitchFamily="49" charset="-122"/>
                <a:cs typeface="+mn-cs"/>
              </a:defRPr>
            </a:lvl6pPr>
            <a:lvl7pPr marL="2743200" algn="l" defTabSz="914400" rtl="0" eaLnBrk="1" latinLnBrk="0" hangingPunct="1">
              <a:defRPr sz="2800" b="1" kern="1200">
                <a:solidFill>
                  <a:schemeClr val="tx1"/>
                </a:solidFill>
                <a:latin typeface="黑体" pitchFamily="49" charset="-122"/>
                <a:ea typeface="黑体" pitchFamily="49" charset="-122"/>
                <a:cs typeface="+mn-cs"/>
              </a:defRPr>
            </a:lvl7pPr>
            <a:lvl8pPr marL="3200400" algn="l" defTabSz="914400" rtl="0" eaLnBrk="1" latinLnBrk="0" hangingPunct="1">
              <a:defRPr sz="2800" b="1" kern="1200">
                <a:solidFill>
                  <a:schemeClr val="tx1"/>
                </a:solidFill>
                <a:latin typeface="黑体" pitchFamily="49" charset="-122"/>
                <a:ea typeface="黑体" pitchFamily="49" charset="-122"/>
                <a:cs typeface="+mn-cs"/>
              </a:defRPr>
            </a:lvl8pPr>
            <a:lvl9pPr marL="3657600" algn="l" defTabSz="914400" rtl="0" eaLnBrk="1" latinLnBrk="0" hangingPunct="1">
              <a:defRPr sz="2800" b="1" kern="1200">
                <a:solidFill>
                  <a:schemeClr val="tx1"/>
                </a:solidFill>
                <a:latin typeface="黑体" pitchFamily="49" charset="-122"/>
                <a:ea typeface="黑体" pitchFamily="49" charset="-122"/>
                <a:cs typeface="+mn-cs"/>
              </a:defRPr>
            </a:lvl9pPr>
          </a:lstStyle>
          <a:p>
            <a:r>
              <a:rPr lang="en-US" altLang="zh-CN" sz="1400" b="0" dirty="0" smtClean="0">
                <a:latin typeface="+mn-lt"/>
              </a:rPr>
              <a:t>Beam core Emittance: </a:t>
            </a:r>
          </a:p>
          <a:p>
            <a:r>
              <a:rPr lang="en-US" altLang="zh-CN" sz="1400" b="0" dirty="0" smtClean="0">
                <a:latin typeface="+mn-lt"/>
              </a:rPr>
              <a:t>80 </a:t>
            </a:r>
            <a:r>
              <a:rPr lang="el-GR" altLang="zh-CN" sz="1400" b="0" dirty="0" smtClean="0">
                <a:latin typeface="+mn-lt"/>
              </a:rPr>
              <a:t>π</a:t>
            </a:r>
            <a:r>
              <a:rPr lang="en-US" altLang="zh-CN" sz="1400" b="0" dirty="0" smtClean="0">
                <a:latin typeface="+mn-lt"/>
              </a:rPr>
              <a:t> mm</a:t>
            </a:r>
            <a:r>
              <a:rPr lang="el-GR" altLang="zh-CN" sz="1400" b="0" dirty="0" smtClean="0">
                <a:latin typeface="+mn-lt"/>
              </a:rPr>
              <a:t>·</a:t>
            </a:r>
            <a:r>
              <a:rPr lang="en-US" altLang="zh-CN" sz="1400" b="0" dirty="0" smtClean="0">
                <a:latin typeface="+mn-lt"/>
              </a:rPr>
              <a:t>mrad</a:t>
            </a:r>
            <a:endParaRPr lang="zh-CN" altLang="en-US" sz="1400" b="0" dirty="0">
              <a:latin typeface="+mn-lt"/>
            </a:endParaRPr>
          </a:p>
        </p:txBody>
      </p:sp>
      <p:cxnSp>
        <p:nvCxnSpPr>
          <p:cNvPr id="22" name="Straight Arrow Connector 21"/>
          <p:cNvCxnSpPr/>
          <p:nvPr/>
        </p:nvCxnSpPr>
        <p:spPr>
          <a:xfrm flipH="1" flipV="1">
            <a:off x="2716612" y="2896570"/>
            <a:ext cx="745900" cy="2170460"/>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graphicFrame>
        <p:nvGraphicFramePr>
          <p:cNvPr id="23" name="Table 22"/>
          <p:cNvGraphicFramePr>
            <a:graphicFrameLocks noGrp="1"/>
          </p:cNvGraphicFramePr>
          <p:nvPr>
            <p:extLst/>
          </p:nvPr>
        </p:nvGraphicFramePr>
        <p:xfrm>
          <a:off x="5116305" y="3214918"/>
          <a:ext cx="6865525" cy="3352800"/>
        </p:xfrm>
        <a:graphic>
          <a:graphicData uri="http://schemas.openxmlformats.org/drawingml/2006/table">
            <a:tbl>
              <a:tblPr firstRow="1" bandRow="1">
                <a:effectLst>
                  <a:outerShdw blurRad="1270000" dist="50800" dir="5400000" algn="ctr" rotWithShape="0">
                    <a:srgbClr val="000000">
                      <a:alpha val="43137"/>
                    </a:srgbClr>
                  </a:outerShdw>
                </a:effectLst>
                <a:tableStyleId>{5940675A-B579-460E-94D1-54222C63F5DA}</a:tableStyleId>
              </a:tblPr>
              <a:tblGrid>
                <a:gridCol w="2505960"/>
                <a:gridCol w="871913"/>
                <a:gridCol w="871913"/>
                <a:gridCol w="871913"/>
                <a:gridCol w="871913"/>
                <a:gridCol w="871913"/>
              </a:tblGrid>
              <a:tr h="245884">
                <a:tc>
                  <a:txBody>
                    <a:bodyPr/>
                    <a:lstStyle/>
                    <a:p>
                      <a:pPr algn="ctr"/>
                      <a:r>
                        <a:rPr lang="en-US" sz="1600" baseline="0" dirty="0" smtClean="0">
                          <a:solidFill>
                            <a:srgbClr val="C00000"/>
                          </a:solidFill>
                        </a:rPr>
                        <a:t>interaction length</a:t>
                      </a:r>
                    </a:p>
                  </a:txBody>
                  <a:tcPr anchor="ctr">
                    <a:solidFill>
                      <a:schemeClr val="accent3"/>
                    </a:solidFill>
                  </a:tcPr>
                </a:tc>
                <a:tc gridSpan="5">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aseline="0" dirty="0" smtClean="0">
                          <a:solidFill>
                            <a:srgbClr val="C00000"/>
                          </a:solidFill>
                        </a:rPr>
                        <a:t>1 cm</a:t>
                      </a:r>
                      <a:endParaRPr lang="en-US" sz="1600" dirty="0" smtClean="0">
                        <a:solidFill>
                          <a:srgbClr val="C00000"/>
                        </a:solidFill>
                      </a:endParaRPr>
                    </a:p>
                  </a:txBody>
                  <a:tcPr anchor="ctr">
                    <a:solidFill>
                      <a:schemeClr val="accent3"/>
                    </a:solidFill>
                  </a:tcPr>
                </a:tc>
                <a:tc hMerge="1">
                  <a:txBody>
                    <a:bodyPr/>
                    <a:lstStyle/>
                    <a:p>
                      <a:endParaRPr lang="en-US"/>
                    </a:p>
                  </a:txBody>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dirty="0" smtClean="0">
                        <a:solidFill>
                          <a:srgbClr val="C00000"/>
                        </a:solidFill>
                      </a:endParaRPr>
                    </a:p>
                  </a:txBody>
                  <a:tcPr anchor="ctr"/>
                </a:tc>
                <a:tc hMerge="1">
                  <a:txBody>
                    <a:bodyPr/>
                    <a:lstStyle/>
                    <a:p>
                      <a:endParaRPr lang="en-US"/>
                    </a:p>
                  </a:txBody>
                  <a:tcPr/>
                </a:tc>
                <a:tc hMerge="1">
                  <a:txBody>
                    <a:bodyPr/>
                    <a:lstStyle/>
                    <a:p>
                      <a:endParaRPr lang="en-US"/>
                    </a:p>
                  </a:txBody>
                  <a:tcPr/>
                </a:tc>
              </a:tr>
              <a:tr h="245884">
                <a:tc>
                  <a:txBody>
                    <a:bodyPr/>
                    <a:lstStyle/>
                    <a:p>
                      <a:pPr algn="ctr"/>
                      <a:r>
                        <a:rPr lang="en-US" sz="1600" dirty="0" smtClean="0">
                          <a:solidFill>
                            <a:srgbClr val="C00000"/>
                          </a:solidFill>
                        </a:rPr>
                        <a:t>beam size</a:t>
                      </a:r>
                    </a:p>
                  </a:txBody>
                  <a:tcPr anchor="ctr">
                    <a:solidFill>
                      <a:schemeClr val="accent3"/>
                    </a:solidFill>
                  </a:tcPr>
                </a:tc>
                <a:tc gridSpan="5">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600" dirty="0" smtClean="0">
                          <a:solidFill>
                            <a:srgbClr val="C00000"/>
                          </a:solidFill>
                        </a:rPr>
                        <a:t>σ</a:t>
                      </a:r>
                      <a:r>
                        <a:rPr lang="en-US" sz="1600" baseline="-25000" dirty="0" smtClean="0">
                          <a:solidFill>
                            <a:srgbClr val="C00000"/>
                          </a:solidFill>
                        </a:rPr>
                        <a:t>x</a:t>
                      </a:r>
                      <a:r>
                        <a:rPr lang="en-US" sz="1600" dirty="0" smtClean="0">
                          <a:solidFill>
                            <a:srgbClr val="C00000"/>
                          </a:solidFill>
                        </a:rPr>
                        <a:t> = 6 mm, </a:t>
                      </a:r>
                      <a:r>
                        <a:rPr lang="el-GR" sz="1600" dirty="0" smtClean="0">
                          <a:solidFill>
                            <a:srgbClr val="C00000"/>
                          </a:solidFill>
                        </a:rPr>
                        <a:t>σ</a:t>
                      </a:r>
                      <a:r>
                        <a:rPr lang="en-US" sz="1600" baseline="-25000" dirty="0" smtClean="0">
                          <a:solidFill>
                            <a:srgbClr val="C00000"/>
                          </a:solidFill>
                        </a:rPr>
                        <a:t>y</a:t>
                      </a:r>
                      <a:r>
                        <a:rPr lang="en-US" sz="1600" dirty="0" smtClean="0">
                          <a:solidFill>
                            <a:srgbClr val="C00000"/>
                          </a:solidFill>
                        </a:rPr>
                        <a:t> = 12 mm</a:t>
                      </a:r>
                    </a:p>
                  </a:txBody>
                  <a:tcPr anchor="c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45884">
                <a:tc>
                  <a:txBody>
                    <a:bodyPr/>
                    <a:lstStyle/>
                    <a:p>
                      <a:pPr algn="ctr"/>
                      <a:r>
                        <a:rPr lang="en-US" sz="1600" baseline="0" dirty="0" smtClean="0">
                          <a:solidFill>
                            <a:srgbClr val="C00000"/>
                          </a:solidFill>
                        </a:rPr>
                        <a:t>emittance (</a:t>
                      </a:r>
                      <a:r>
                        <a:rPr lang="el-GR" sz="1600" dirty="0" smtClean="0">
                          <a:solidFill>
                            <a:srgbClr val="C00000"/>
                          </a:solidFill>
                        </a:rPr>
                        <a:t>π </a:t>
                      </a:r>
                      <a:r>
                        <a:rPr lang="en-US" sz="1600" dirty="0" smtClean="0">
                          <a:solidFill>
                            <a:srgbClr val="C00000"/>
                          </a:solidFill>
                        </a:rPr>
                        <a:t>mm mrad)</a:t>
                      </a:r>
                    </a:p>
                  </a:txBody>
                  <a:tcPr anchor="ctr">
                    <a:solidFill>
                      <a:schemeClr val="accent3"/>
                    </a:solidFill>
                  </a:tcPr>
                </a:tc>
                <a:tc gridSpan="5">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C00000"/>
                          </a:solidFill>
                        </a:rPr>
                        <a:t>4500</a:t>
                      </a:r>
                    </a:p>
                  </a:txBody>
                  <a:tcPr anchor="ctr">
                    <a:solidFill>
                      <a:schemeClr val="accent3"/>
                    </a:solidFill>
                  </a:tcPr>
                </a:tc>
                <a:tc hMerge="1">
                  <a:txBody>
                    <a:bodyPr/>
                    <a:lstStyle/>
                    <a:p>
                      <a:endParaRPr lang="en-US"/>
                    </a:p>
                  </a:txBody>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dirty="0" smtClean="0">
                        <a:solidFill>
                          <a:srgbClr val="C00000"/>
                        </a:solidFill>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dirty="0" smtClean="0">
                        <a:solidFill>
                          <a:srgbClr val="C00000"/>
                        </a:solidFill>
                      </a:endParaRPr>
                    </a:p>
                  </a:txBody>
                  <a:tcPr anchor="ctr"/>
                </a:tc>
                <a:tc hMerge="1">
                  <a:txBody>
                    <a:bodyPr/>
                    <a:lstStyle/>
                    <a:p>
                      <a:endParaRPr lang="en-US" dirty="0"/>
                    </a:p>
                  </a:txBody>
                  <a:tcPr/>
                </a:tc>
              </a:tr>
              <a:tr h="245884">
                <a:tc>
                  <a:txBody>
                    <a:bodyPr/>
                    <a:lstStyle/>
                    <a:p>
                      <a:pPr algn="ctr"/>
                      <a:r>
                        <a:rPr lang="en-US" sz="1600" dirty="0" smtClean="0">
                          <a:solidFill>
                            <a:srgbClr val="C00000"/>
                          </a:solidFill>
                        </a:rPr>
                        <a:t>momentum</a:t>
                      </a:r>
                      <a:endParaRPr lang="en-US" sz="1600" dirty="0">
                        <a:solidFill>
                          <a:srgbClr val="C00000"/>
                        </a:solidFill>
                      </a:endParaRPr>
                    </a:p>
                  </a:txBody>
                  <a:tcPr anchor="ctr">
                    <a:solidFill>
                      <a:schemeClr val="accent3"/>
                    </a:solidFill>
                  </a:tcPr>
                </a:tc>
                <a:tc gridSpan="5">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600" dirty="0" smtClean="0">
                          <a:solidFill>
                            <a:srgbClr val="C00000"/>
                          </a:solidFill>
                        </a:rPr>
                        <a:t>μ</a:t>
                      </a:r>
                      <a:r>
                        <a:rPr lang="en-US" sz="1600" dirty="0" smtClean="0">
                          <a:solidFill>
                            <a:srgbClr val="C00000"/>
                          </a:solidFill>
                        </a:rPr>
                        <a:t>SR - </a:t>
                      </a:r>
                      <a:r>
                        <a:rPr lang="el-GR" sz="1600" dirty="0" smtClean="0">
                          <a:solidFill>
                            <a:srgbClr val="C00000"/>
                          </a:solidFill>
                        </a:rPr>
                        <a:t>μ</a:t>
                      </a:r>
                      <a:r>
                        <a:rPr lang="el-GR" sz="1600" baseline="30000" dirty="0" smtClean="0">
                          <a:solidFill>
                            <a:srgbClr val="C00000"/>
                          </a:solidFill>
                        </a:rPr>
                        <a:t>+</a:t>
                      </a:r>
                      <a:r>
                        <a:rPr lang="en-US" sz="1600" dirty="0" smtClean="0">
                          <a:solidFill>
                            <a:srgbClr val="C00000"/>
                          </a:solidFill>
                        </a:rPr>
                        <a:t>  25 &lt; P &lt; 29.8 MeV/c</a:t>
                      </a:r>
                    </a:p>
                  </a:txBody>
                  <a:tcPr anchor="c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45884">
                <a:tc>
                  <a:txBody>
                    <a:bodyPr/>
                    <a:lstStyle/>
                    <a:p>
                      <a:pPr algn="ctr"/>
                      <a:r>
                        <a:rPr lang="en-US" sz="1600" baseline="0" dirty="0" smtClean="0">
                          <a:solidFill>
                            <a:srgbClr val="C00000"/>
                          </a:solidFill>
                        </a:rPr>
                        <a:t>tilt (degree)</a:t>
                      </a:r>
                    </a:p>
                  </a:txBody>
                  <a:tcPr anchor="ctr">
                    <a:solidFill>
                      <a:schemeClr val="accent3"/>
                    </a:solidFill>
                  </a:tcPr>
                </a:tc>
                <a:tc gridSpan="5">
                  <a:txBody>
                    <a:bodyPr/>
                    <a:lstStyle/>
                    <a:p>
                      <a:pPr algn="ctr"/>
                      <a:r>
                        <a:rPr lang="en-US" sz="1600" dirty="0" smtClean="0">
                          <a:solidFill>
                            <a:srgbClr val="C00000"/>
                          </a:solidFill>
                        </a:rPr>
                        <a:t>45</a:t>
                      </a:r>
                    </a:p>
                  </a:txBody>
                  <a:tcPr anchor="ctr">
                    <a:solidFill>
                      <a:schemeClr val="accent3"/>
                    </a:solidFill>
                  </a:tcPr>
                </a:tc>
                <a:tc hMerge="1">
                  <a:txBody>
                    <a:bodyPr/>
                    <a:lstStyle/>
                    <a:p>
                      <a:endParaRPr lang="en-US"/>
                    </a:p>
                  </a:txBody>
                  <a:tcPr/>
                </a:tc>
                <a:tc hMerge="1">
                  <a:txBody>
                    <a:bodyPr/>
                    <a:lstStyle/>
                    <a:p>
                      <a:pPr algn="ctr"/>
                      <a:endParaRPr lang="en-US" sz="1400" dirty="0">
                        <a:solidFill>
                          <a:srgbClr val="C00000"/>
                        </a:solidFill>
                      </a:endParaRPr>
                    </a:p>
                  </a:txBody>
                  <a:tcPr anchor="ctr">
                    <a:solidFill>
                      <a:schemeClr val="accent3"/>
                    </a:solidFill>
                  </a:tcPr>
                </a:tc>
                <a:tc hMerge="1">
                  <a:txBody>
                    <a:bodyPr/>
                    <a:lstStyle/>
                    <a:p>
                      <a:pPr algn="ctr"/>
                      <a:endParaRPr lang="en-US" sz="1400" dirty="0">
                        <a:solidFill>
                          <a:srgbClr val="C00000"/>
                        </a:solidFill>
                      </a:endParaRPr>
                    </a:p>
                  </a:txBody>
                  <a:tcPr anchor="ctr">
                    <a:solidFill>
                      <a:schemeClr val="accent3"/>
                    </a:solidFill>
                  </a:tcPr>
                </a:tc>
                <a:tc hMerge="1">
                  <a:txBody>
                    <a:bodyPr/>
                    <a:lstStyle/>
                    <a:p>
                      <a:endParaRPr lang="en-US"/>
                    </a:p>
                  </a:txBody>
                  <a:tcPr/>
                </a:tc>
              </a:tr>
              <a:tr h="245884">
                <a:tc>
                  <a:txBody>
                    <a:bodyPr/>
                    <a:lstStyle/>
                    <a:p>
                      <a:pPr algn="ctr"/>
                      <a:r>
                        <a:rPr lang="en-US" sz="1600" baseline="0" dirty="0" smtClean="0">
                          <a:solidFill>
                            <a:srgbClr val="C00000"/>
                          </a:solidFill>
                        </a:rPr>
                        <a:t>length x height (cm2)</a:t>
                      </a:r>
                    </a:p>
                  </a:txBody>
                  <a:tcPr anchor="ctr">
                    <a:solidFill>
                      <a:schemeClr val="accent3"/>
                    </a:solidFill>
                  </a:tcPr>
                </a:tc>
                <a:tc>
                  <a:txBody>
                    <a:bodyPr/>
                    <a:lstStyle/>
                    <a:p>
                      <a:pPr algn="ctr"/>
                      <a:r>
                        <a:rPr lang="en-US" sz="1600" dirty="0" smtClean="0">
                          <a:solidFill>
                            <a:srgbClr val="C00000"/>
                          </a:solidFill>
                        </a:rPr>
                        <a:t>12x12</a:t>
                      </a:r>
                    </a:p>
                  </a:txBody>
                  <a:tcPr anchor="ctr">
                    <a:solidFill>
                      <a:schemeClr val="accent3"/>
                    </a:solidFill>
                  </a:tcPr>
                </a:tc>
                <a:tc>
                  <a:txBody>
                    <a:bodyPr/>
                    <a:lstStyle/>
                    <a:p>
                      <a:pPr algn="ctr"/>
                      <a:r>
                        <a:rPr lang="en-US" sz="1600" dirty="0" smtClean="0">
                          <a:solidFill>
                            <a:srgbClr val="C00000"/>
                          </a:solidFill>
                        </a:rPr>
                        <a:t>10x10</a:t>
                      </a:r>
                    </a:p>
                  </a:txBody>
                  <a:tcPr anchor="ctr">
                    <a:solidFill>
                      <a:schemeClr val="accent3"/>
                    </a:solidFill>
                  </a:tcPr>
                </a:tc>
                <a:tc>
                  <a:txBody>
                    <a:bodyPr/>
                    <a:lstStyle/>
                    <a:p>
                      <a:pPr algn="ctr"/>
                      <a:r>
                        <a:rPr lang="en-US" sz="1600" dirty="0" smtClean="0">
                          <a:solidFill>
                            <a:srgbClr val="C00000"/>
                          </a:solidFill>
                        </a:rPr>
                        <a:t>8x8</a:t>
                      </a:r>
                    </a:p>
                  </a:txBody>
                  <a:tcPr anchor="ctr">
                    <a:solidFill>
                      <a:schemeClr val="accent3"/>
                    </a:solidFill>
                  </a:tcPr>
                </a:tc>
                <a:tc>
                  <a:txBody>
                    <a:bodyPr/>
                    <a:lstStyle/>
                    <a:p>
                      <a:pPr algn="ctr"/>
                      <a:r>
                        <a:rPr lang="en-US" sz="1600" dirty="0" smtClean="0">
                          <a:solidFill>
                            <a:srgbClr val="C00000"/>
                          </a:solidFill>
                        </a:rPr>
                        <a:t>6x6</a:t>
                      </a:r>
                    </a:p>
                  </a:txBody>
                  <a:tcPr anchor="ctr">
                    <a:solidFill>
                      <a:schemeClr val="accent3"/>
                    </a:solidFill>
                  </a:tcPr>
                </a:tc>
                <a:tc>
                  <a:txBody>
                    <a:bodyPr/>
                    <a:lstStyle/>
                    <a:p>
                      <a:pPr algn="ctr"/>
                      <a:r>
                        <a:rPr lang="en-US" sz="1600" dirty="0" smtClean="0">
                          <a:solidFill>
                            <a:srgbClr val="C00000"/>
                          </a:solidFill>
                        </a:rPr>
                        <a:t>5x5</a:t>
                      </a:r>
                    </a:p>
                  </a:txBody>
                  <a:tcPr anchor="ctr">
                    <a:solidFill>
                      <a:schemeClr val="accent3"/>
                    </a:solidFill>
                  </a:tcPr>
                </a:tc>
              </a:tr>
              <a:tr h="24588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intensity (x10</a:t>
                      </a:r>
                      <a:r>
                        <a:rPr lang="en-US" sz="1600" baseline="30000" dirty="0" smtClean="0">
                          <a:solidFill>
                            <a:schemeClr val="tx1"/>
                          </a:solidFill>
                        </a:rPr>
                        <a:t>6</a:t>
                      </a:r>
                      <a:r>
                        <a:rPr lang="en-US" sz="1600" baseline="0" dirty="0" smtClean="0">
                          <a:solidFill>
                            <a:schemeClr val="tx1"/>
                          </a:solidFill>
                        </a:rPr>
                        <a:t>) </a:t>
                      </a:r>
                      <a:r>
                        <a:rPr lang="el-GR" sz="1600" baseline="0" dirty="0" smtClean="0">
                          <a:solidFill>
                            <a:schemeClr val="tx1"/>
                          </a:solidFill>
                        </a:rPr>
                        <a:t>μ/</a:t>
                      </a:r>
                      <a:r>
                        <a:rPr lang="en-US" sz="1600" baseline="0" dirty="0" smtClean="0">
                          <a:solidFill>
                            <a:schemeClr val="tx1"/>
                          </a:solidFill>
                        </a:rPr>
                        <a:t>sec  </a:t>
                      </a:r>
                    </a:p>
                  </a:txBody>
                  <a:tcPr anchor="ctr">
                    <a:solidFill>
                      <a:schemeClr val="accent3"/>
                    </a:solidFill>
                  </a:tcPr>
                </a:tc>
                <a:tc>
                  <a:txBody>
                    <a:bodyPr/>
                    <a:lstStyle/>
                    <a:p>
                      <a:pPr algn="ctr"/>
                      <a:r>
                        <a:rPr lang="en-US" sz="1600" dirty="0" smtClean="0"/>
                        <a:t>3.55</a:t>
                      </a:r>
                      <a:endParaRPr lang="en-US" sz="1600" dirty="0"/>
                    </a:p>
                  </a:txBody>
                  <a:tcPr anchor="ctr">
                    <a:solidFill>
                      <a:schemeClr val="accent3"/>
                    </a:solidFill>
                  </a:tcPr>
                </a:tc>
                <a:tc>
                  <a:txBody>
                    <a:bodyPr/>
                    <a:lstStyle/>
                    <a:p>
                      <a:pPr algn="ctr"/>
                      <a:r>
                        <a:rPr lang="en-US" sz="1600" dirty="0" smtClean="0"/>
                        <a:t>3.6</a:t>
                      </a:r>
                      <a:endParaRPr lang="en-US" sz="1600" dirty="0"/>
                    </a:p>
                  </a:txBody>
                  <a:tcPr anchor="ctr">
                    <a:solidFill>
                      <a:schemeClr val="accent3"/>
                    </a:solidFill>
                  </a:tcPr>
                </a:tc>
                <a:tc>
                  <a:txBody>
                    <a:bodyPr/>
                    <a:lstStyle/>
                    <a:p>
                      <a:pPr algn="ctr"/>
                      <a:r>
                        <a:rPr lang="en-US" sz="1600" dirty="0" smtClean="0"/>
                        <a:t>3.55</a:t>
                      </a:r>
                      <a:endParaRPr lang="en-US" sz="1600" dirty="0"/>
                    </a:p>
                  </a:txBody>
                  <a:tcPr anchor="ctr">
                    <a:solidFill>
                      <a:schemeClr val="accent3"/>
                    </a:solidFill>
                  </a:tcPr>
                </a:tc>
                <a:tc>
                  <a:txBody>
                    <a:bodyPr/>
                    <a:lstStyle/>
                    <a:p>
                      <a:pPr algn="ctr"/>
                      <a:r>
                        <a:rPr lang="en-US" sz="1600" dirty="0" smtClean="0"/>
                        <a:t>3.4</a:t>
                      </a:r>
                      <a:endParaRPr lang="en-US" sz="1600" dirty="0"/>
                    </a:p>
                  </a:txBody>
                  <a:tcPr anchor="ctr">
                    <a:solidFill>
                      <a:schemeClr val="accent3"/>
                    </a:solidFill>
                  </a:tcPr>
                </a:tc>
                <a:tc>
                  <a:txBody>
                    <a:bodyPr/>
                    <a:lstStyle/>
                    <a:p>
                      <a:pPr algn="ctr"/>
                      <a:r>
                        <a:rPr lang="en-US" sz="1600" dirty="0" smtClean="0"/>
                        <a:t>3.05</a:t>
                      </a:r>
                      <a:endParaRPr lang="en-US" sz="1600" dirty="0"/>
                    </a:p>
                  </a:txBody>
                  <a:tcPr anchor="ctr">
                    <a:solidFill>
                      <a:schemeClr val="accent3"/>
                    </a:solidFill>
                  </a:tcPr>
                </a:tc>
              </a:tr>
              <a:tr h="245884">
                <a:tc>
                  <a:txBody>
                    <a:bodyPr/>
                    <a:lstStyle/>
                    <a:p>
                      <a:pPr algn="ctr"/>
                      <a:r>
                        <a:rPr lang="en-US" sz="1600" dirty="0" smtClean="0"/>
                        <a:t>polarization</a:t>
                      </a:r>
                      <a:endParaRPr lang="en-US" sz="1600" dirty="0"/>
                    </a:p>
                  </a:txBody>
                  <a:tcPr anchor="ctr">
                    <a:solidFill>
                      <a:schemeClr val="accent3"/>
                    </a:solidFill>
                  </a:tcPr>
                </a:tc>
                <a:tc>
                  <a:txBody>
                    <a:bodyPr/>
                    <a:lstStyle/>
                    <a:p>
                      <a:pPr algn="ctr"/>
                      <a:r>
                        <a:rPr lang="en-US" sz="1600" dirty="0" smtClean="0"/>
                        <a:t>-0.96</a:t>
                      </a:r>
                      <a:endParaRPr lang="en-US" sz="1600" dirty="0"/>
                    </a:p>
                  </a:txBody>
                  <a:tcPr anchor="ctr">
                    <a:solidFill>
                      <a:schemeClr val="accent3"/>
                    </a:solidFill>
                  </a:tcPr>
                </a:tc>
                <a:tc>
                  <a:txBody>
                    <a:bodyPr/>
                    <a:lstStyle/>
                    <a:p>
                      <a:pPr algn="ctr"/>
                      <a:r>
                        <a:rPr lang="en-US" sz="1600" dirty="0" smtClean="0"/>
                        <a:t>-0.95</a:t>
                      </a:r>
                      <a:endParaRPr lang="en-US" sz="1600" dirty="0"/>
                    </a:p>
                  </a:txBody>
                  <a:tcPr anchor="ctr">
                    <a:solidFill>
                      <a:schemeClr val="accent3"/>
                    </a:solidFill>
                  </a:tcPr>
                </a:tc>
                <a:tc>
                  <a:txBody>
                    <a:bodyPr/>
                    <a:lstStyle/>
                    <a:p>
                      <a:pPr algn="ctr"/>
                      <a:r>
                        <a:rPr lang="en-US" sz="1600" dirty="0" smtClean="0"/>
                        <a:t>-0.97</a:t>
                      </a:r>
                      <a:endParaRPr lang="en-US" sz="1600" dirty="0"/>
                    </a:p>
                  </a:txBody>
                  <a:tcPr anchor="ctr">
                    <a:solidFill>
                      <a:schemeClr val="accent3"/>
                    </a:solidFill>
                  </a:tcPr>
                </a:tc>
                <a:tc>
                  <a:txBody>
                    <a:bodyPr/>
                    <a:lstStyle/>
                    <a:p>
                      <a:pPr algn="ctr"/>
                      <a:r>
                        <a:rPr lang="en-US" sz="1600" dirty="0" smtClean="0"/>
                        <a:t>-0.94</a:t>
                      </a:r>
                      <a:endParaRPr lang="en-US" sz="1600" dirty="0"/>
                    </a:p>
                  </a:txBody>
                  <a:tcPr anchor="ctr">
                    <a:solidFill>
                      <a:schemeClr val="accent3"/>
                    </a:solidFill>
                  </a:tcPr>
                </a:tc>
                <a:tc>
                  <a:txBody>
                    <a:bodyPr/>
                    <a:lstStyle/>
                    <a:p>
                      <a:pPr algn="ctr"/>
                      <a:r>
                        <a:rPr lang="en-US" sz="1600" dirty="0" smtClean="0"/>
                        <a:t>-0.94</a:t>
                      </a:r>
                      <a:endParaRPr lang="en-US" sz="1600" dirty="0"/>
                    </a:p>
                  </a:txBody>
                  <a:tcPr anchor="ctr">
                    <a:solidFill>
                      <a:schemeClr val="accent3"/>
                    </a:solidFill>
                  </a:tcPr>
                </a:tc>
              </a:tr>
              <a:tr h="245884">
                <a:tc>
                  <a:txBody>
                    <a:bodyPr/>
                    <a:lstStyle/>
                    <a:p>
                      <a:pPr algn="ctr"/>
                      <a:r>
                        <a:rPr lang="en-US" sz="1600" dirty="0" smtClean="0"/>
                        <a:t>surface muon purity</a:t>
                      </a:r>
                      <a:r>
                        <a:rPr lang="el-GR" sz="1600" dirty="0" smtClean="0"/>
                        <a:t> (%)</a:t>
                      </a:r>
                      <a:endParaRPr lang="en-US" sz="1600" dirty="0"/>
                    </a:p>
                  </a:txBody>
                  <a:tcPr anchor="ctr">
                    <a:solidFill>
                      <a:schemeClr val="accent3"/>
                    </a:solidFill>
                  </a:tcPr>
                </a:tc>
                <a:tc>
                  <a:txBody>
                    <a:bodyPr/>
                    <a:lstStyle/>
                    <a:p>
                      <a:pPr algn="ctr"/>
                      <a:r>
                        <a:rPr lang="en-US" sz="1600" dirty="0" smtClean="0"/>
                        <a:t>97</a:t>
                      </a:r>
                      <a:endParaRPr lang="en-US" sz="1600" dirty="0"/>
                    </a:p>
                  </a:txBody>
                  <a:tcPr anchor="ctr">
                    <a:solidFill>
                      <a:schemeClr val="accent3"/>
                    </a:solidFill>
                  </a:tcPr>
                </a:tc>
                <a:tc>
                  <a:txBody>
                    <a:bodyPr/>
                    <a:lstStyle/>
                    <a:p>
                      <a:pPr algn="ctr"/>
                      <a:r>
                        <a:rPr lang="en-US" sz="1600" dirty="0" smtClean="0"/>
                        <a:t>97</a:t>
                      </a:r>
                      <a:endParaRPr lang="en-US" sz="1600" dirty="0"/>
                    </a:p>
                  </a:txBody>
                  <a:tcPr anchor="ctr">
                    <a:solidFill>
                      <a:schemeClr val="accent3"/>
                    </a:solidFill>
                  </a:tcPr>
                </a:tc>
                <a:tc>
                  <a:txBody>
                    <a:bodyPr/>
                    <a:lstStyle/>
                    <a:p>
                      <a:pPr algn="ctr"/>
                      <a:r>
                        <a:rPr lang="en-US" sz="1600" dirty="0" smtClean="0"/>
                        <a:t>98</a:t>
                      </a:r>
                      <a:endParaRPr lang="en-US" sz="1600" dirty="0"/>
                    </a:p>
                  </a:txBody>
                  <a:tcPr anchor="ctr">
                    <a:solidFill>
                      <a:schemeClr val="accent3"/>
                    </a:solidFill>
                  </a:tcPr>
                </a:tc>
                <a:tc>
                  <a:txBody>
                    <a:bodyPr/>
                    <a:lstStyle/>
                    <a:p>
                      <a:pPr algn="ctr"/>
                      <a:r>
                        <a:rPr lang="en-US" sz="1600" dirty="0" smtClean="0"/>
                        <a:t>96</a:t>
                      </a:r>
                      <a:endParaRPr lang="en-US" sz="1600" dirty="0"/>
                    </a:p>
                  </a:txBody>
                  <a:tcPr anchor="ctr">
                    <a:solidFill>
                      <a:schemeClr val="accent3"/>
                    </a:solidFill>
                  </a:tcPr>
                </a:tc>
                <a:tc>
                  <a:txBody>
                    <a:bodyPr/>
                    <a:lstStyle/>
                    <a:p>
                      <a:pPr algn="ctr"/>
                      <a:r>
                        <a:rPr lang="en-US" sz="1600" dirty="0" smtClean="0"/>
                        <a:t>96</a:t>
                      </a:r>
                      <a:endParaRPr lang="en-US" sz="1600" dirty="0"/>
                    </a:p>
                  </a:txBody>
                  <a:tcPr anchor="ctr">
                    <a:solidFill>
                      <a:schemeClr val="accent3"/>
                    </a:solidFill>
                  </a:tcPr>
                </a:tc>
              </a:tr>
              <a:tr h="245884">
                <a:tc>
                  <a:txBody>
                    <a:bodyPr/>
                    <a:lstStyle/>
                    <a:p>
                      <a:pPr algn="ctr"/>
                      <a:r>
                        <a:rPr lang="en-US" sz="1600" dirty="0" smtClean="0"/>
                        <a:t>statistical</a:t>
                      </a:r>
                      <a:r>
                        <a:rPr lang="en-US" sz="1600" baseline="0" dirty="0" smtClean="0"/>
                        <a:t> error</a:t>
                      </a:r>
                      <a:endParaRPr lang="en-US" sz="1600" dirty="0"/>
                    </a:p>
                  </a:txBody>
                  <a:tcPr anchor="ctr">
                    <a:solidFill>
                      <a:schemeClr val="accent3"/>
                    </a:solidFill>
                  </a:tcPr>
                </a:tc>
                <a:tc gridSpan="5">
                  <a:txBody>
                    <a:bodyPr/>
                    <a:lstStyle/>
                    <a:p>
                      <a:pPr algn="l"/>
                      <a:r>
                        <a:rPr lang="en-US" sz="1600" dirty="0" smtClean="0"/>
                        <a:t>~</a:t>
                      </a:r>
                      <a:r>
                        <a:rPr lang="en-US" sz="1600" baseline="0" dirty="0" smtClean="0"/>
                        <a:t> 5</a:t>
                      </a:r>
                      <a:r>
                        <a:rPr lang="en-US" sz="1600" dirty="0" smtClean="0"/>
                        <a:t>% / 2%</a:t>
                      </a:r>
                      <a:r>
                        <a:rPr lang="en-US" sz="1600" baseline="0" dirty="0" smtClean="0"/>
                        <a:t> </a:t>
                      </a:r>
                      <a:r>
                        <a:rPr lang="en-US" sz="1600" dirty="0" smtClean="0"/>
                        <a:t>on intensity / </a:t>
                      </a:r>
                      <a:r>
                        <a:rPr lang="en-US" sz="1600" baseline="0" dirty="0" smtClean="0"/>
                        <a:t>polarization</a:t>
                      </a:r>
                      <a:endParaRPr lang="en-US" sz="1600" dirty="0"/>
                    </a:p>
                  </a:txBody>
                  <a:tcPr anchor="ctr">
                    <a:solidFill>
                      <a:schemeClr val="accent3"/>
                    </a:solidFill>
                  </a:tcPr>
                </a:tc>
                <a:tc hMerge="1">
                  <a:txBody>
                    <a:bodyPr/>
                    <a:lstStyle/>
                    <a:p>
                      <a:endParaRPr lang="en-US"/>
                    </a:p>
                  </a:txBody>
                  <a:tcPr/>
                </a:tc>
                <a:tc hMerge="1">
                  <a:txBody>
                    <a:bodyPr/>
                    <a:lstStyle/>
                    <a:p>
                      <a:pPr algn="l"/>
                      <a:endParaRPr lang="en-US" sz="1000" dirty="0"/>
                    </a:p>
                  </a:txBody>
                  <a:tcPr anchor="ctr">
                    <a:solidFill>
                      <a:schemeClr val="accent3"/>
                    </a:solidFill>
                  </a:tcPr>
                </a:tc>
                <a:tc hMerge="1">
                  <a:txBody>
                    <a:bodyPr/>
                    <a:lstStyle/>
                    <a:p>
                      <a:pPr algn="ctr"/>
                      <a:endParaRPr lang="en-US" sz="1000" dirty="0"/>
                    </a:p>
                  </a:txBody>
                  <a:tcPr anchor="ctr">
                    <a:solidFill>
                      <a:schemeClr val="accent3"/>
                    </a:solidFill>
                  </a:tcPr>
                </a:tc>
                <a:tc hMerge="1">
                  <a:txBody>
                    <a:bodyPr/>
                    <a:lstStyle/>
                    <a:p>
                      <a:endParaRPr lang="en-US"/>
                    </a:p>
                  </a:txBody>
                  <a:tcPr/>
                </a:tc>
              </a:tr>
            </a:tbl>
          </a:graphicData>
        </a:graphic>
      </p:graphicFrame>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7166" y="983420"/>
            <a:ext cx="7261575" cy="1861270"/>
          </a:xfrm>
          <a:prstGeom prst="rect">
            <a:avLst/>
          </a:prstGeom>
          <a:effectLst>
            <a:outerShdw blurRad="1270000" dist="50800" dir="5400000" algn="ctr" rotWithShape="0">
              <a:srgbClr val="000000">
                <a:alpha val="43137"/>
              </a:srgbClr>
            </a:outerShdw>
          </a:effectLst>
        </p:spPr>
      </p:pic>
      <p:cxnSp>
        <p:nvCxnSpPr>
          <p:cNvPr id="24" name="Straight Arrow Connector 23"/>
          <p:cNvCxnSpPr/>
          <p:nvPr/>
        </p:nvCxnSpPr>
        <p:spPr>
          <a:xfrm flipV="1">
            <a:off x="3486390" y="2423889"/>
            <a:ext cx="1243843" cy="2643141"/>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4316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477415" y="1738945"/>
            <a:ext cx="3728825" cy="1456809"/>
          </a:xfrm>
          <a:prstGeom prst="rect">
            <a:avLst/>
          </a:prstGeom>
          <a:gradFill>
            <a:gsLst>
              <a:gs pos="100000">
                <a:schemeClr val="bg1"/>
              </a:gs>
              <a:gs pos="0">
                <a:srgbClr val="92D050"/>
              </a:gs>
            </a:gsLst>
            <a:lin ang="0" scaled="1"/>
          </a:gradFill>
        </p:spPr>
        <p:txBody>
          <a:bodyPr wrap="square" rtlCol="0">
            <a:spAutoFit/>
          </a:bodyPr>
          <a:lstStyle/>
          <a:p>
            <a:pPr>
              <a:lnSpc>
                <a:spcPct val="80000"/>
              </a:lnSpc>
              <a:spcBef>
                <a:spcPts val="456"/>
              </a:spcBef>
            </a:pPr>
            <a:r>
              <a:rPr lang="en-US" dirty="0"/>
              <a:t>MOMENT in future</a:t>
            </a:r>
          </a:p>
          <a:p>
            <a:pPr marL="285750" indent="-285750">
              <a:lnSpc>
                <a:spcPct val="80000"/>
              </a:lnSpc>
              <a:spcBef>
                <a:spcPts val="456"/>
              </a:spcBef>
              <a:buFont typeface="Arial" panose="020B0604020202020204" pitchFamily="34" charset="0"/>
              <a:buChar char="•"/>
            </a:pPr>
            <a:r>
              <a:rPr lang="en-US" dirty="0"/>
              <a:t>Leptonic CP-violation </a:t>
            </a:r>
          </a:p>
          <a:p>
            <a:pPr marL="285750" indent="-285750">
              <a:lnSpc>
                <a:spcPct val="80000"/>
              </a:lnSpc>
              <a:spcBef>
                <a:spcPts val="456"/>
              </a:spcBef>
              <a:buFont typeface="Arial" panose="020B0604020202020204" pitchFamily="34" charset="0"/>
              <a:buChar char="•"/>
            </a:pPr>
            <a:r>
              <a:rPr lang="en-US" dirty="0"/>
              <a:t>Decay at rest source</a:t>
            </a:r>
          </a:p>
          <a:p>
            <a:pPr marL="285750" indent="-285750">
              <a:lnSpc>
                <a:spcPct val="80000"/>
              </a:lnSpc>
              <a:spcBef>
                <a:spcPts val="456"/>
              </a:spcBef>
              <a:buFont typeface="Arial" panose="020B0604020202020204" pitchFamily="34" charset="0"/>
              <a:buChar char="•"/>
            </a:pPr>
            <a:r>
              <a:rPr lang="en-US" dirty="0"/>
              <a:t>Pions decays neutrino beam</a:t>
            </a:r>
          </a:p>
          <a:p>
            <a:pPr marL="285750" indent="-285750">
              <a:lnSpc>
                <a:spcPct val="80000"/>
              </a:lnSpc>
              <a:spcBef>
                <a:spcPts val="456"/>
              </a:spcBef>
              <a:buFont typeface="Arial" panose="020B0604020202020204" pitchFamily="34" charset="0"/>
              <a:buChar char="•"/>
            </a:pPr>
            <a:r>
              <a:rPr lang="en-US" dirty="0" smtClean="0"/>
              <a:t>Exotic NSI, neutrino decays</a:t>
            </a:r>
            <a:endParaRPr lang="en-US" dirty="0"/>
          </a:p>
        </p:txBody>
      </p:sp>
      <p:sp>
        <p:nvSpPr>
          <p:cNvPr id="8" name="Content Placeholder 2"/>
          <p:cNvSpPr txBox="1">
            <a:spLocks/>
          </p:cNvSpPr>
          <p:nvPr/>
        </p:nvSpPr>
        <p:spPr>
          <a:xfrm>
            <a:off x="344944" y="869686"/>
            <a:ext cx="9962616" cy="68028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EMuS could </a:t>
            </a:r>
            <a:r>
              <a:rPr lang="en-GB" sz="1800" dirty="0"/>
              <a:t>act as a high power targetry and accelerator R&amp;D platform for MOMENT, a future muon-decay medium-baseline neutrino beam facility in China</a:t>
            </a:r>
            <a:r>
              <a:rPr lang="en-US" sz="1800" dirty="0"/>
              <a:t> </a:t>
            </a:r>
          </a:p>
        </p:txBody>
      </p:sp>
      <p:sp>
        <p:nvSpPr>
          <p:cNvPr id="12" name="Title 1"/>
          <p:cNvSpPr>
            <a:spLocks noGrp="1"/>
          </p:cNvSpPr>
          <p:nvPr>
            <p:ph type="title"/>
          </p:nvPr>
        </p:nvSpPr>
        <p:spPr>
          <a:xfrm>
            <a:off x="3564898" y="178676"/>
            <a:ext cx="5198101" cy="501364"/>
          </a:xfrm>
        </p:spPr>
        <p:txBody>
          <a:bodyPr>
            <a:noAutofit/>
          </a:bodyPr>
          <a:lstStyle/>
          <a:p>
            <a:pPr algn="l"/>
            <a:r>
              <a:rPr lang="en-US" sz="2400" dirty="0" smtClean="0">
                <a:solidFill>
                  <a:schemeClr val="accent6"/>
                </a:solidFill>
              </a:rPr>
              <a:t>Other applications for EMuS </a:t>
            </a:r>
            <a:endParaRPr lang="en-US" sz="2400" dirty="0">
              <a:solidFill>
                <a:schemeClr val="accent6"/>
              </a:solidFill>
            </a:endParaRPr>
          </a:p>
        </p:txBody>
      </p:sp>
      <p:pic>
        <p:nvPicPr>
          <p:cNvPr id="13" name="Picture 2" descr="E:\JobSummary\Pictures\Neutrino\MOMENT\neutr6a_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240" y="2414198"/>
            <a:ext cx="6817003" cy="3088742"/>
          </a:xfrm>
          <a:prstGeom prst="rect">
            <a:avLst/>
          </a:prstGeom>
          <a:noFill/>
          <a:effectLst>
            <a:outerShdw blurRad="1270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1" name="Content Placeholder 2"/>
          <p:cNvSpPr txBox="1">
            <a:spLocks/>
          </p:cNvSpPr>
          <p:nvPr/>
        </p:nvSpPr>
        <p:spPr>
          <a:xfrm>
            <a:off x="5091792" y="5686348"/>
            <a:ext cx="6817336" cy="891276"/>
          </a:xfrm>
          <a:prstGeom prst="rect">
            <a:avLst/>
          </a:prstGeom>
          <a:gradFill>
            <a:gsLst>
              <a:gs pos="0">
                <a:schemeClr val="accent3"/>
              </a:gs>
              <a:gs pos="100000">
                <a:srgbClr val="FFFFFF"/>
              </a:gs>
            </a:gsLst>
            <a:lin ang="0" scaled="1"/>
          </a:gradFill>
          <a:effectLst>
            <a:outerShdw blurRad="1270000" dist="50800" dir="5400000" algn="ctr" rotWithShape="0">
              <a:srgbClr val="000000">
                <a:alpha val="43137"/>
              </a:srgbClr>
            </a:outerShdw>
          </a:effectLst>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spcBef>
                <a:spcPts val="456"/>
              </a:spcBef>
              <a:buNone/>
            </a:pPr>
            <a:r>
              <a:rPr lang="en-US" sz="1800" dirty="0" smtClean="0"/>
              <a:t>Target </a:t>
            </a:r>
          </a:p>
          <a:p>
            <a:pPr>
              <a:lnSpc>
                <a:spcPct val="80000"/>
              </a:lnSpc>
              <a:spcBef>
                <a:spcPts val="456"/>
              </a:spcBef>
            </a:pPr>
            <a:r>
              <a:rPr lang="en-US" sz="1800" dirty="0" smtClean="0"/>
              <a:t>Hg liquid jet:</a:t>
            </a:r>
          </a:p>
          <a:p>
            <a:pPr>
              <a:lnSpc>
                <a:spcPct val="80000"/>
              </a:lnSpc>
              <a:spcBef>
                <a:spcPts val="456"/>
              </a:spcBef>
            </a:pPr>
            <a:r>
              <a:rPr lang="en-US" sz="1800" dirty="0" smtClean="0"/>
              <a:t>Granular Waterfall: Comparison with Hg-jet, R&amp;D project</a:t>
            </a:r>
            <a:endParaRPr lang="en-US" sz="1800" dirty="0"/>
          </a:p>
        </p:txBody>
      </p:sp>
    </p:spTree>
    <p:extLst>
      <p:ext uri="{BB962C8B-B14F-4D97-AF65-F5344CB8AC3E}">
        <p14:creationId xmlns:p14="http://schemas.microsoft.com/office/powerpoint/2010/main" val="22570866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3"/>
          <a:srcRect/>
          <a:stretch>
            <a:fillRect/>
          </a:stretch>
        </p:blipFill>
        <p:spPr bwMode="auto">
          <a:xfrm>
            <a:off x="609600" y="1990763"/>
            <a:ext cx="6339443" cy="4365094"/>
          </a:xfrm>
          <a:prstGeom prst="rect">
            <a:avLst/>
          </a:prstGeom>
          <a:noFill/>
          <a:ln w="9525">
            <a:noFill/>
            <a:miter lim="800000"/>
            <a:headEnd/>
            <a:tailEnd/>
          </a:ln>
          <a:effectLst>
            <a:outerShdw blurRad="1270000" dist="50800" dir="5400000" algn="ctr" rotWithShape="0">
              <a:srgbClr val="000000">
                <a:alpha val="43137"/>
              </a:srgbClr>
            </a:outerShdw>
          </a:effectLst>
        </p:spPr>
      </p:pic>
      <p:sp>
        <p:nvSpPr>
          <p:cNvPr id="2" name="标题 1"/>
          <p:cNvSpPr>
            <a:spLocks noGrp="1"/>
          </p:cNvSpPr>
          <p:nvPr>
            <p:ph type="title"/>
          </p:nvPr>
        </p:nvSpPr>
        <p:spPr>
          <a:xfrm>
            <a:off x="1349406" y="0"/>
            <a:ext cx="9565196" cy="850106"/>
          </a:xfrm>
        </p:spPr>
        <p:txBody>
          <a:bodyPr>
            <a:noAutofit/>
          </a:bodyPr>
          <a:lstStyle/>
          <a:p>
            <a:r>
              <a:rPr lang="en-US" altLang="zh-CN" sz="2400" dirty="0">
                <a:solidFill>
                  <a:schemeClr val="accent6"/>
                </a:solidFill>
              </a:rPr>
              <a:t>MOMENT’s high-field </a:t>
            </a:r>
            <a:r>
              <a:rPr lang="en-US" altLang="zh-CN" sz="2400" dirty="0" smtClean="0">
                <a:solidFill>
                  <a:schemeClr val="accent6"/>
                </a:solidFill>
              </a:rPr>
              <a:t>superconducting </a:t>
            </a:r>
            <a:r>
              <a:rPr lang="en-US" altLang="zh-CN" sz="2400" dirty="0">
                <a:solidFill>
                  <a:schemeClr val="accent6"/>
                </a:solidFill>
              </a:rPr>
              <a:t>solenoid</a:t>
            </a:r>
            <a:endParaRPr lang="zh-CN" altLang="en-US" sz="2400" dirty="0">
              <a:solidFill>
                <a:schemeClr val="accent6"/>
              </a:solidFill>
            </a:endParaRPr>
          </a:p>
        </p:txBody>
      </p:sp>
      <p:sp>
        <p:nvSpPr>
          <p:cNvPr id="3" name="内容占位符 2"/>
          <p:cNvSpPr>
            <a:spLocks noGrp="1"/>
          </p:cNvSpPr>
          <p:nvPr>
            <p:ph idx="1"/>
          </p:nvPr>
        </p:nvSpPr>
        <p:spPr>
          <a:xfrm>
            <a:off x="2806053" y="871670"/>
            <a:ext cx="7038987" cy="849752"/>
          </a:xfrm>
          <a:gradFill>
            <a:gsLst>
              <a:gs pos="0">
                <a:schemeClr val="accent3"/>
              </a:gs>
              <a:gs pos="100000">
                <a:srgbClr val="FFFFFF"/>
              </a:gs>
            </a:gsLst>
            <a:lin ang="0" scaled="1"/>
          </a:gradFill>
        </p:spPr>
        <p:txBody>
          <a:bodyPr>
            <a:noAutofit/>
          </a:bodyPr>
          <a:lstStyle/>
          <a:p>
            <a:pPr>
              <a:lnSpc>
                <a:spcPct val="80000"/>
              </a:lnSpc>
              <a:spcBef>
                <a:spcPts val="456"/>
              </a:spcBef>
            </a:pPr>
            <a:r>
              <a:rPr lang="en-US" altLang="zh-CN" sz="1800" dirty="0"/>
              <a:t>Baseline design: super conductive solenoid from ~ 14 T -&gt; 3 T  </a:t>
            </a:r>
          </a:p>
          <a:p>
            <a:pPr>
              <a:lnSpc>
                <a:spcPct val="80000"/>
              </a:lnSpc>
              <a:spcBef>
                <a:spcPts val="456"/>
              </a:spcBef>
            </a:pPr>
            <a:r>
              <a:rPr lang="en-US" altLang="zh-CN" sz="1800" dirty="0"/>
              <a:t>2 first Nb</a:t>
            </a:r>
            <a:r>
              <a:rPr lang="en-US" altLang="zh-CN" sz="1800" baseline="-25000" dirty="0"/>
              <a:t>3</a:t>
            </a:r>
            <a:r>
              <a:rPr lang="en-US" altLang="zh-CN" sz="1800" dirty="0"/>
              <a:t>Sn coils, 3 last NbTi coils     </a:t>
            </a:r>
          </a:p>
          <a:p>
            <a:pPr>
              <a:lnSpc>
                <a:spcPct val="80000"/>
              </a:lnSpc>
              <a:spcBef>
                <a:spcPts val="456"/>
              </a:spcBef>
            </a:pPr>
            <a:r>
              <a:rPr lang="en-US" altLang="zh-CN" sz="1800" dirty="0"/>
              <a:t>80 -&gt; 60 cm thick W-shielding &lt;-&gt; 15 MW proton beam</a:t>
            </a:r>
          </a:p>
        </p:txBody>
      </p:sp>
      <p:pic>
        <p:nvPicPr>
          <p:cNvPr id="11" name="图片 3"/>
          <p:cNvPicPr>
            <a:picLocks noChangeAspect="1"/>
          </p:cNvPicPr>
          <p:nvPr/>
        </p:nvPicPr>
        <p:blipFill>
          <a:blip r:embed="rId4"/>
          <a:stretch>
            <a:fillRect/>
          </a:stretch>
        </p:blipFill>
        <p:spPr>
          <a:xfrm>
            <a:off x="7118784" y="2155730"/>
            <a:ext cx="4433923" cy="2341509"/>
          </a:xfrm>
          <a:prstGeom prst="rect">
            <a:avLst/>
          </a:prstGeom>
          <a:effectLst>
            <a:outerShdw blurRad="1270000" dist="50800" dir="5400000" algn="ctr" rotWithShape="0">
              <a:srgbClr val="000000">
                <a:alpha val="43137"/>
              </a:srgbClr>
            </a:outerShdw>
          </a:effectLst>
        </p:spPr>
      </p:pic>
      <p:pic>
        <p:nvPicPr>
          <p:cNvPr id="12" name="图片 9"/>
          <p:cNvPicPr>
            <a:picLocks noChangeAspect="1"/>
          </p:cNvPicPr>
          <p:nvPr/>
        </p:nvPicPr>
        <p:blipFill>
          <a:blip r:embed="rId5"/>
          <a:stretch>
            <a:fillRect/>
          </a:stretch>
        </p:blipFill>
        <p:spPr>
          <a:xfrm>
            <a:off x="7296882" y="4766580"/>
            <a:ext cx="4242476" cy="1742631"/>
          </a:xfrm>
          <a:prstGeom prst="rect">
            <a:avLst/>
          </a:prstGeom>
          <a:effectLst>
            <a:outerShdw blurRad="1270000" dist="50800" dir="5400000" algn="ctr" rotWithShape="0">
              <a:srgbClr val="000000">
                <a:alpha val="43137"/>
              </a:srgbClr>
            </a:outerShdw>
          </a:effectLst>
        </p:spPr>
      </p:pic>
    </p:spTree>
    <p:extLst>
      <p:ext uri="{BB962C8B-B14F-4D97-AF65-F5344CB8AC3E}">
        <p14:creationId xmlns:p14="http://schemas.microsoft.com/office/powerpoint/2010/main" val="4153314853"/>
      </p:ext>
    </p:extLst>
  </p:cSld>
  <p:clrMapOvr>
    <a:masterClrMapping/>
  </p:clrMapOvr>
  <mc:AlternateContent xmlns:mc="http://schemas.openxmlformats.org/markup-compatibility/2006" xmlns:p14="http://schemas.microsoft.com/office/powerpoint/2010/main">
    <mc:Choice Requires="p14">
      <p:transition p14:dur="10" advTm="213"/>
    </mc:Choice>
    <mc:Fallback xmlns="">
      <p:transition advTm="213"/>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0"/>
            <a:ext cx="9143999" cy="1143000"/>
          </a:xfrm>
        </p:spPr>
        <p:txBody>
          <a:bodyPr>
            <a:noAutofit/>
          </a:bodyPr>
          <a:lstStyle/>
          <a:p>
            <a:r>
              <a:rPr lang="en-US" sz="2400" dirty="0">
                <a:solidFill>
                  <a:schemeClr val="accent6"/>
                </a:solidFill>
              </a:rPr>
              <a:t>Granular waterfall as alternative flowing target </a:t>
            </a:r>
            <a:br>
              <a:rPr lang="en-US" sz="2400" dirty="0">
                <a:solidFill>
                  <a:schemeClr val="accent6"/>
                </a:solidFill>
              </a:rPr>
            </a:br>
            <a:r>
              <a:rPr lang="en-US" sz="2400" dirty="0">
                <a:solidFill>
                  <a:schemeClr val="accent6"/>
                </a:solidFill>
              </a:rPr>
              <a:t>@ 15 MW</a:t>
            </a:r>
          </a:p>
        </p:txBody>
      </p:sp>
      <p:sp>
        <p:nvSpPr>
          <p:cNvPr id="3" name="Content Placeholder 2"/>
          <p:cNvSpPr>
            <a:spLocks noGrp="1"/>
          </p:cNvSpPr>
          <p:nvPr>
            <p:ph idx="1"/>
          </p:nvPr>
        </p:nvSpPr>
        <p:spPr>
          <a:xfrm>
            <a:off x="229537" y="1251910"/>
            <a:ext cx="7161900" cy="1810171"/>
          </a:xfrm>
        </p:spPr>
        <p:txBody>
          <a:bodyPr>
            <a:noAutofit/>
          </a:bodyPr>
          <a:lstStyle/>
          <a:p>
            <a:pPr marL="0" indent="0">
              <a:buNone/>
            </a:pPr>
            <a:r>
              <a:rPr lang="en-US" sz="1800" dirty="0">
                <a:solidFill>
                  <a:schemeClr val="accent3"/>
                </a:solidFill>
              </a:rPr>
              <a:t>Why using an alternative flowing target other than Hg-jet</a:t>
            </a:r>
          </a:p>
          <a:p>
            <a:pPr marL="468000" indent="-284400">
              <a:spcBef>
                <a:spcPts val="0"/>
              </a:spcBef>
            </a:pPr>
            <a:r>
              <a:rPr lang="en-US" sz="1800" dirty="0"/>
              <a:t>t</a:t>
            </a:r>
            <a:r>
              <a:rPr lang="en-US" sz="1800" dirty="0" smtClean="0"/>
              <a:t>oxicity </a:t>
            </a:r>
            <a:r>
              <a:rPr lang="en-US" sz="1800" dirty="0"/>
              <a:t>-&gt; recirculation </a:t>
            </a:r>
            <a:r>
              <a:rPr lang="en-US" sz="1800" dirty="0" smtClean="0"/>
              <a:t>circuit, Hg-pool</a:t>
            </a:r>
            <a:endParaRPr lang="en-US" sz="1800" dirty="0"/>
          </a:p>
          <a:p>
            <a:pPr marL="468000" indent="-284400">
              <a:spcBef>
                <a:spcPts val="0"/>
              </a:spcBef>
            </a:pPr>
            <a:r>
              <a:rPr lang="en-US" sz="1800" dirty="0"/>
              <a:t>P</a:t>
            </a:r>
            <a:r>
              <a:rPr lang="en-US" sz="1800" dirty="0" smtClean="0"/>
              <a:t>ossible </a:t>
            </a:r>
            <a:r>
              <a:rPr lang="en-US" sz="1800" dirty="0"/>
              <a:t>technical limitations with jet velocity: needs 70 m/s to accommodate 15 MW </a:t>
            </a:r>
            <a:r>
              <a:rPr lang="en-US" sz="1800" dirty="0" smtClean="0"/>
              <a:t>and </a:t>
            </a:r>
            <a:r>
              <a:rPr lang="en-US" sz="1800" dirty="0"/>
              <a:t>questionable jet stability</a:t>
            </a:r>
          </a:p>
          <a:p>
            <a:pPr marL="468000" indent="-284400">
              <a:spcBef>
                <a:spcPts val="0"/>
              </a:spcBef>
            </a:pPr>
            <a:r>
              <a:rPr lang="en-US" sz="1800" dirty="0" smtClean="0"/>
              <a:t>Neutrino </a:t>
            </a:r>
            <a:r>
              <a:rPr lang="en-US" sz="1800" dirty="0"/>
              <a:t>Factory and Muon Collider studies (US) considered Gr target for up to 1.5 MW (from 2000, nuFact15-16) </a:t>
            </a:r>
          </a:p>
          <a:p>
            <a:pPr marL="85725" indent="0">
              <a:buNone/>
            </a:pPr>
            <a:endParaRPr lang="en-US" sz="1800" dirty="0"/>
          </a:p>
          <a:p>
            <a:pPr marL="182562" indent="0">
              <a:buNone/>
            </a:pPr>
            <a:endParaRPr lang="en-US" sz="2400" dirty="0"/>
          </a:p>
          <a:p>
            <a:pPr marL="428625" indent="-246063"/>
            <a:endParaRPr lang="en-US" sz="2400" dirty="0"/>
          </a:p>
          <a:p>
            <a:pPr marL="85725" indent="0">
              <a:buNone/>
            </a:pPr>
            <a:endParaRPr lang="en-US" sz="2400" dirty="0"/>
          </a:p>
        </p:txBody>
      </p:sp>
      <p:sp>
        <p:nvSpPr>
          <p:cNvPr id="9" name="TextBox 8"/>
          <p:cNvSpPr txBox="1"/>
          <p:nvPr/>
        </p:nvSpPr>
        <p:spPr>
          <a:xfrm>
            <a:off x="303423" y="3273427"/>
            <a:ext cx="9964266" cy="1754326"/>
          </a:xfrm>
          <a:prstGeom prst="rect">
            <a:avLst/>
          </a:prstGeom>
          <a:noFill/>
        </p:spPr>
        <p:txBody>
          <a:bodyPr wrap="none" rtlCol="0">
            <a:spAutoFit/>
          </a:bodyPr>
          <a:lstStyle/>
          <a:p>
            <a:pPr marL="85725" indent="0">
              <a:buNone/>
            </a:pPr>
            <a:r>
              <a:rPr lang="en-US" dirty="0">
                <a:solidFill>
                  <a:schemeClr val="accent3"/>
                </a:solidFill>
              </a:rPr>
              <a:t>What are the advantages of a granular waterfall target over a liquid one </a:t>
            </a:r>
          </a:p>
          <a:p>
            <a:pPr marL="468312" indent="-285750">
              <a:buFont typeface="Arial" panose="020B0604020202020204" pitchFamily="34" charset="0"/>
              <a:buChar char="•"/>
            </a:pPr>
            <a:r>
              <a:rPr lang="en-US" dirty="0"/>
              <a:t>H</a:t>
            </a:r>
            <a:r>
              <a:rPr lang="en-US" dirty="0" smtClean="0"/>
              <a:t>igh mass </a:t>
            </a:r>
            <a:r>
              <a:rPr lang="en-US" dirty="0"/>
              <a:t>flow rate, large stream cross section -&gt; </a:t>
            </a:r>
            <a:r>
              <a:rPr lang="en-US" dirty="0" smtClean="0"/>
              <a:t>higher </a:t>
            </a:r>
            <a:r>
              <a:rPr lang="en-US" dirty="0"/>
              <a:t>power </a:t>
            </a:r>
            <a:r>
              <a:rPr lang="en-US" dirty="0" smtClean="0"/>
              <a:t>absorbed </a:t>
            </a:r>
            <a:r>
              <a:rPr lang="en-US" dirty="0"/>
              <a:t>and removed</a:t>
            </a:r>
          </a:p>
          <a:p>
            <a:pPr marL="468312" indent="-285750">
              <a:buFont typeface="Arial" panose="020B0604020202020204" pitchFamily="34" charset="0"/>
              <a:buChar char="•"/>
            </a:pPr>
            <a:r>
              <a:rPr lang="en-US" dirty="0"/>
              <a:t>R</a:t>
            </a:r>
            <a:r>
              <a:rPr lang="en-US" dirty="0" smtClean="0"/>
              <a:t>eliable</a:t>
            </a:r>
            <a:r>
              <a:rPr lang="en-US" dirty="0"/>
              <a:t>, circuit simplicity -&gt; gravity driven flow of granules</a:t>
            </a:r>
          </a:p>
          <a:p>
            <a:pPr marL="468312" indent="-285750">
              <a:buFont typeface="Arial" panose="020B0604020202020204" pitchFamily="34" charset="0"/>
              <a:buChar char="•"/>
            </a:pPr>
            <a:r>
              <a:rPr lang="en-US" dirty="0"/>
              <a:t>M</a:t>
            </a:r>
            <a:r>
              <a:rPr lang="en-US" dirty="0" smtClean="0"/>
              <a:t>aterial </a:t>
            </a:r>
            <a:r>
              <a:rPr lang="en-US" dirty="0"/>
              <a:t>is already broken – intrinsically damage proof </a:t>
            </a:r>
          </a:p>
          <a:p>
            <a:pPr marL="468312" indent="-285750">
              <a:buFont typeface="Arial" panose="020B0604020202020204" pitchFamily="34" charset="0"/>
              <a:buChar char="•"/>
            </a:pPr>
            <a:r>
              <a:rPr lang="en-US" dirty="0"/>
              <a:t>N</a:t>
            </a:r>
            <a:r>
              <a:rPr lang="en-US" dirty="0" smtClean="0"/>
              <a:t>o </a:t>
            </a:r>
            <a:r>
              <a:rPr lang="en-US" dirty="0"/>
              <a:t>cavitation, splashing or jets as for liquids</a:t>
            </a:r>
          </a:p>
          <a:p>
            <a:pPr marL="468312" indent="-285750">
              <a:buFont typeface="Arial" panose="020B0604020202020204" pitchFamily="34" charset="0"/>
              <a:buChar char="•"/>
            </a:pPr>
            <a:r>
              <a:rPr lang="en-US" dirty="0"/>
              <a:t>S</a:t>
            </a:r>
            <a:r>
              <a:rPr lang="en-US" dirty="0" smtClean="0"/>
              <a:t>hock </a:t>
            </a:r>
            <a:r>
              <a:rPr lang="en-US" dirty="0"/>
              <a:t>waves constrained within material </a:t>
            </a:r>
            <a:r>
              <a:rPr lang="en-US" dirty="0" smtClean="0"/>
              <a:t>grains</a:t>
            </a:r>
            <a:endParaRPr lang="en-US" dirty="0"/>
          </a:p>
        </p:txBody>
      </p:sp>
      <p:sp>
        <p:nvSpPr>
          <p:cNvPr id="10" name="TextBox 9"/>
          <p:cNvSpPr txBox="1"/>
          <p:nvPr/>
        </p:nvSpPr>
        <p:spPr>
          <a:xfrm>
            <a:off x="229537" y="5384425"/>
            <a:ext cx="7929657" cy="923330"/>
          </a:xfrm>
          <a:prstGeom prst="rect">
            <a:avLst/>
          </a:prstGeom>
          <a:noFill/>
        </p:spPr>
        <p:txBody>
          <a:bodyPr wrap="square" rtlCol="0">
            <a:spAutoFit/>
          </a:bodyPr>
          <a:lstStyle/>
          <a:p>
            <a:r>
              <a:rPr lang="en-US" dirty="0">
                <a:solidFill>
                  <a:srgbClr val="FF0000"/>
                </a:solidFill>
              </a:rPr>
              <a:t>If the new target produces similar meson yields then is considerable. </a:t>
            </a:r>
          </a:p>
          <a:p>
            <a:r>
              <a:rPr lang="en-US" dirty="0">
                <a:solidFill>
                  <a:srgbClr val="FF0000"/>
                </a:solidFill>
              </a:rPr>
              <a:t>Are the reduced and variable (effective) density and the geometry of the waterfall an obstacle to pion’s generation ? </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4388" y="3994463"/>
            <a:ext cx="3042873" cy="2706930"/>
          </a:xfrm>
          <a:prstGeom prst="rect">
            <a:avLst/>
          </a:prstGeom>
          <a:effectLst>
            <a:outerShdw blurRad="1270000" dist="50800" dir="5400000" algn="ctr" rotWithShape="0">
              <a:srgbClr val="000000">
                <a:alpha val="43137"/>
              </a:srgbClr>
            </a:outerShdw>
          </a:effec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8246" y="948847"/>
            <a:ext cx="3335371" cy="2052536"/>
          </a:xfrm>
          <a:prstGeom prst="rect">
            <a:avLst/>
          </a:prstGeom>
          <a:effectLst>
            <a:outerShdw blurRad="1270000" dist="50800" dir="5400000" algn="ctr" rotWithShape="0">
              <a:srgbClr val="000000">
                <a:alpha val="43137"/>
              </a:srgbClr>
            </a:outerShdw>
          </a:effectLst>
        </p:spPr>
      </p:pic>
    </p:spTree>
    <p:extLst>
      <p:ext uri="{BB962C8B-B14F-4D97-AF65-F5344CB8AC3E}">
        <p14:creationId xmlns:p14="http://schemas.microsoft.com/office/powerpoint/2010/main" val="38624166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57" y="294450"/>
            <a:ext cx="2083394" cy="1704136"/>
          </a:xfrm>
          <a:prstGeom prst="rect">
            <a:avLst/>
          </a:prstGeom>
          <a:gradFill>
            <a:gsLst>
              <a:gs pos="0">
                <a:schemeClr val="accent4"/>
              </a:gs>
              <a:gs pos="100000">
                <a:srgbClr val="FFFFFF"/>
              </a:gs>
            </a:gsLst>
            <a:lin ang="0" scaled="1"/>
          </a:gradFill>
          <a:effectLst>
            <a:outerShdw blurRad="622300" dist="50800" dir="5400000" algn="ctr" rotWithShape="0">
              <a:srgbClr val="000000">
                <a:alpha val="43137"/>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774" y="2624751"/>
            <a:ext cx="4446868" cy="3913469"/>
          </a:xfrm>
          <a:prstGeom prst="rect">
            <a:avLst/>
          </a:prstGeom>
          <a:effectLst>
            <a:outerShdw blurRad="635000" dist="50800" dir="5400000" algn="ctr" rotWithShape="0">
              <a:srgbClr val="000000">
                <a:alpha val="43137"/>
              </a:srgbClr>
            </a:outerShdw>
          </a:effectLst>
        </p:spPr>
      </p:pic>
      <p:sp>
        <p:nvSpPr>
          <p:cNvPr id="2" name="Title 1"/>
          <p:cNvSpPr>
            <a:spLocks noGrp="1"/>
          </p:cNvSpPr>
          <p:nvPr>
            <p:ph type="title"/>
          </p:nvPr>
        </p:nvSpPr>
        <p:spPr>
          <a:xfrm>
            <a:off x="2068513" y="413491"/>
            <a:ext cx="9361714" cy="750361"/>
          </a:xfrm>
          <a:noFill/>
        </p:spPr>
        <p:txBody>
          <a:bodyPr>
            <a:noAutofit/>
          </a:bodyPr>
          <a:lstStyle/>
          <a:p>
            <a:pPr algn="ctr"/>
            <a:r>
              <a:rPr lang="en-US" sz="2400" dirty="0" smtClean="0">
                <a:solidFill>
                  <a:schemeClr val="accent6"/>
                </a:solidFill>
              </a:rPr>
              <a:t>Initial proof of efficient pion capture with FLUKA</a:t>
            </a:r>
            <a:br>
              <a:rPr lang="en-US" sz="2400" dirty="0" smtClean="0">
                <a:solidFill>
                  <a:schemeClr val="accent6"/>
                </a:solidFill>
              </a:rPr>
            </a:br>
            <a:r>
              <a:rPr lang="en-US" sz="2400" dirty="0" smtClean="0">
                <a:solidFill>
                  <a:schemeClr val="accent6"/>
                </a:solidFill>
              </a:rPr>
              <a:t>does the waterfall acts an absorber for pions ? </a:t>
            </a:r>
            <a:endParaRPr lang="en-US" sz="2400" dirty="0">
              <a:solidFill>
                <a:schemeClr val="accent6"/>
              </a:solidFill>
            </a:endParaRPr>
          </a:p>
        </p:txBody>
      </p:sp>
      <p:sp>
        <p:nvSpPr>
          <p:cNvPr id="7" name="Rectangle 6"/>
          <p:cNvSpPr/>
          <p:nvPr/>
        </p:nvSpPr>
        <p:spPr>
          <a:xfrm>
            <a:off x="3128606" y="4749149"/>
            <a:ext cx="2531835" cy="830997"/>
          </a:xfrm>
          <a:prstGeom prst="rect">
            <a:avLst/>
          </a:prstGeom>
        </p:spPr>
        <p:txBody>
          <a:bodyPr wrap="square">
            <a:spAutoFit/>
          </a:bodyPr>
          <a:lstStyle/>
          <a:p>
            <a:r>
              <a:rPr lang="en-US" sz="1200" dirty="0"/>
              <a:t>all momenta in black </a:t>
            </a:r>
          </a:p>
          <a:p>
            <a:r>
              <a:rPr lang="en-US" sz="1200" dirty="0">
                <a:solidFill>
                  <a:srgbClr val="FF0000"/>
                </a:solidFill>
              </a:rPr>
              <a:t>selection in red</a:t>
            </a:r>
          </a:p>
          <a:p>
            <a:r>
              <a:rPr lang="en-US" sz="1200" dirty="0">
                <a:solidFill>
                  <a:srgbClr val="FF0000"/>
                </a:solidFill>
              </a:rPr>
              <a:t>pions  </a:t>
            </a:r>
            <a:r>
              <a:rPr lang="en-US" sz="1200" dirty="0" smtClean="0">
                <a:solidFill>
                  <a:srgbClr val="FF0000"/>
                </a:solidFill>
              </a:rPr>
              <a:t> </a:t>
            </a:r>
            <a:r>
              <a:rPr lang="en-US" sz="1200" dirty="0">
                <a:solidFill>
                  <a:srgbClr val="FF0000"/>
                </a:solidFill>
              </a:rPr>
              <a:t>0.222 &lt; P (GeV/c) &lt; 0.776</a:t>
            </a:r>
          </a:p>
          <a:p>
            <a:r>
              <a:rPr lang="en-US" sz="1200" dirty="0">
                <a:solidFill>
                  <a:srgbClr val="000000"/>
                </a:solidFill>
              </a:rPr>
              <a:t>statistical error &lt; 1 %</a:t>
            </a:r>
          </a:p>
        </p:txBody>
      </p:sp>
      <p:sp>
        <p:nvSpPr>
          <p:cNvPr id="8" name="TextBox 7"/>
          <p:cNvSpPr txBox="1"/>
          <p:nvPr/>
        </p:nvSpPr>
        <p:spPr>
          <a:xfrm>
            <a:off x="1631680" y="4473241"/>
            <a:ext cx="820286" cy="276999"/>
          </a:xfrm>
          <a:prstGeom prst="rect">
            <a:avLst/>
          </a:prstGeom>
          <a:noFill/>
        </p:spPr>
        <p:txBody>
          <a:bodyPr wrap="square" rtlCol="0">
            <a:spAutoFit/>
          </a:bodyPr>
          <a:lstStyle/>
          <a:p>
            <a:r>
              <a:rPr lang="en-US" sz="1200" dirty="0"/>
              <a:t>L =</a:t>
            </a:r>
            <a:r>
              <a:rPr lang="el-GR" sz="1200" dirty="0"/>
              <a:t> 4λ</a:t>
            </a:r>
            <a:r>
              <a:rPr lang="en-US" sz="1200" baseline="-25000" dirty="0"/>
              <a:t>W</a:t>
            </a:r>
            <a:endParaRPr lang="en-US" sz="1200" dirty="0"/>
          </a:p>
        </p:txBody>
      </p:sp>
      <p:sp>
        <p:nvSpPr>
          <p:cNvPr id="9" name="TextBox 8"/>
          <p:cNvSpPr txBox="1"/>
          <p:nvPr/>
        </p:nvSpPr>
        <p:spPr>
          <a:xfrm>
            <a:off x="2415188" y="4127737"/>
            <a:ext cx="776526" cy="276999"/>
          </a:xfrm>
          <a:prstGeom prst="rect">
            <a:avLst/>
          </a:prstGeom>
          <a:noFill/>
        </p:spPr>
        <p:txBody>
          <a:bodyPr wrap="square" rtlCol="0">
            <a:spAutoFit/>
          </a:bodyPr>
          <a:lstStyle/>
          <a:p>
            <a:r>
              <a:rPr lang="en-US" sz="1200" dirty="0"/>
              <a:t>L = </a:t>
            </a:r>
            <a:r>
              <a:rPr lang="en-US" sz="1200" dirty="0" smtClean="0"/>
              <a:t>3</a:t>
            </a:r>
            <a:r>
              <a:rPr lang="el-GR" sz="1200" dirty="0"/>
              <a:t>λ</a:t>
            </a:r>
            <a:r>
              <a:rPr lang="en-US" sz="1200" baseline="-25000" dirty="0"/>
              <a:t>W</a:t>
            </a:r>
            <a:endParaRPr lang="en-US" sz="1200" dirty="0"/>
          </a:p>
        </p:txBody>
      </p:sp>
      <p:sp>
        <p:nvSpPr>
          <p:cNvPr id="10" name="TextBox 9"/>
          <p:cNvSpPr txBox="1"/>
          <p:nvPr/>
        </p:nvSpPr>
        <p:spPr>
          <a:xfrm>
            <a:off x="3192551" y="3945789"/>
            <a:ext cx="831019" cy="276999"/>
          </a:xfrm>
          <a:prstGeom prst="rect">
            <a:avLst/>
          </a:prstGeom>
          <a:noFill/>
        </p:spPr>
        <p:txBody>
          <a:bodyPr wrap="square" rtlCol="0">
            <a:spAutoFit/>
          </a:bodyPr>
          <a:lstStyle/>
          <a:p>
            <a:r>
              <a:rPr lang="en-US" sz="1200" dirty="0"/>
              <a:t>L = </a:t>
            </a:r>
            <a:r>
              <a:rPr lang="en-US" sz="1200" dirty="0" smtClean="0"/>
              <a:t>2</a:t>
            </a:r>
            <a:r>
              <a:rPr lang="el-GR" sz="1200" dirty="0"/>
              <a:t>λ</a:t>
            </a:r>
            <a:r>
              <a:rPr lang="en-US" sz="1200" baseline="-25000" dirty="0"/>
              <a:t>W</a:t>
            </a:r>
            <a:endParaRPr lang="en-US" sz="1200" dirty="0"/>
          </a:p>
        </p:txBody>
      </p:sp>
      <p:sp>
        <p:nvSpPr>
          <p:cNvPr id="11" name="TextBox 10"/>
          <p:cNvSpPr txBox="1"/>
          <p:nvPr/>
        </p:nvSpPr>
        <p:spPr>
          <a:xfrm>
            <a:off x="3969077" y="3934573"/>
            <a:ext cx="789947" cy="276999"/>
          </a:xfrm>
          <a:prstGeom prst="rect">
            <a:avLst/>
          </a:prstGeom>
          <a:noFill/>
        </p:spPr>
        <p:txBody>
          <a:bodyPr wrap="square" rtlCol="0">
            <a:spAutoFit/>
          </a:bodyPr>
          <a:lstStyle/>
          <a:p>
            <a:r>
              <a:rPr lang="en-US" sz="1200" dirty="0"/>
              <a:t>L = </a:t>
            </a:r>
            <a:r>
              <a:rPr lang="en-US" sz="1200" dirty="0" smtClean="0"/>
              <a:t>2</a:t>
            </a:r>
            <a:r>
              <a:rPr lang="el-GR" sz="1200" dirty="0"/>
              <a:t>λ</a:t>
            </a:r>
            <a:r>
              <a:rPr lang="en-US" sz="1200" baseline="-25000" dirty="0"/>
              <a:t>W</a:t>
            </a:r>
            <a:endParaRPr lang="en-US" sz="1200" dirty="0"/>
          </a:p>
        </p:txBody>
      </p:sp>
      <p:sp>
        <p:nvSpPr>
          <p:cNvPr id="12" name="TextBox 11"/>
          <p:cNvSpPr txBox="1"/>
          <p:nvPr/>
        </p:nvSpPr>
        <p:spPr>
          <a:xfrm>
            <a:off x="4774902" y="3958060"/>
            <a:ext cx="756846" cy="276999"/>
          </a:xfrm>
          <a:prstGeom prst="rect">
            <a:avLst/>
          </a:prstGeom>
          <a:noFill/>
        </p:spPr>
        <p:txBody>
          <a:bodyPr wrap="square" rtlCol="0">
            <a:spAutoFit/>
          </a:bodyPr>
          <a:lstStyle/>
          <a:p>
            <a:r>
              <a:rPr lang="en-US" sz="1200" dirty="0"/>
              <a:t>L = </a:t>
            </a:r>
            <a:r>
              <a:rPr lang="el-GR" sz="1200" dirty="0"/>
              <a:t>λ</a:t>
            </a:r>
            <a:r>
              <a:rPr lang="en-US" sz="1200" baseline="-25000" dirty="0"/>
              <a:t>W</a:t>
            </a:r>
            <a:endParaRPr lang="en-US" sz="1200" dirty="0"/>
          </a:p>
        </p:txBody>
      </p:sp>
      <p:sp>
        <p:nvSpPr>
          <p:cNvPr id="13" name="TextBox 12"/>
          <p:cNvSpPr txBox="1"/>
          <p:nvPr/>
        </p:nvSpPr>
        <p:spPr>
          <a:xfrm>
            <a:off x="1683342" y="5540426"/>
            <a:ext cx="1508372" cy="276999"/>
          </a:xfrm>
          <a:prstGeom prst="rect">
            <a:avLst/>
          </a:prstGeom>
          <a:gradFill>
            <a:gsLst>
              <a:gs pos="0">
                <a:srgbClr val="F4A506"/>
              </a:gs>
              <a:gs pos="100000">
                <a:srgbClr val="FFFFFF"/>
              </a:gs>
            </a:gsLst>
            <a:lin ang="0" scaled="1"/>
          </a:gradFill>
        </p:spPr>
        <p:txBody>
          <a:bodyPr wrap="square" rtlCol="0">
            <a:spAutoFit/>
          </a:bodyPr>
          <a:lstStyle/>
          <a:p>
            <a:r>
              <a:rPr lang="el-GR" sz="1200" dirty="0"/>
              <a:t>λ</a:t>
            </a:r>
            <a:r>
              <a:rPr lang="en-US" sz="1200" baseline="-25000" dirty="0" smtClean="0"/>
              <a:t>W(d= 100</a:t>
            </a:r>
            <a:r>
              <a:rPr lang="en-US" sz="1200" baseline="-25000" dirty="0"/>
              <a:t>%)</a:t>
            </a:r>
            <a:r>
              <a:rPr lang="en-US" sz="1200" dirty="0"/>
              <a:t> = 10 cm</a:t>
            </a:r>
          </a:p>
        </p:txBody>
      </p:sp>
      <p:sp>
        <p:nvSpPr>
          <p:cNvPr id="3" name="TextBox 2"/>
          <p:cNvSpPr txBox="1"/>
          <p:nvPr/>
        </p:nvSpPr>
        <p:spPr>
          <a:xfrm>
            <a:off x="863119" y="2182118"/>
            <a:ext cx="5159073" cy="584775"/>
          </a:xfrm>
          <a:prstGeom prst="rect">
            <a:avLst/>
          </a:prstGeom>
          <a:solidFill>
            <a:schemeClr val="bg1"/>
          </a:solidFill>
        </p:spPr>
        <p:txBody>
          <a:bodyPr wrap="square" rtlCol="0">
            <a:spAutoFit/>
          </a:bodyPr>
          <a:lstStyle/>
          <a:p>
            <a:r>
              <a:rPr lang="en-US" sz="1600" dirty="0"/>
              <a:t>G</a:t>
            </a:r>
            <a:r>
              <a:rPr lang="en-US" sz="1600" dirty="0" smtClean="0"/>
              <a:t>ranular  waterfall target: best </a:t>
            </a:r>
            <a:r>
              <a:rPr lang="el-GR" sz="1600" dirty="0"/>
              <a:t>π-</a:t>
            </a:r>
            <a:r>
              <a:rPr lang="en-US" sz="1600" dirty="0"/>
              <a:t>capture</a:t>
            </a:r>
            <a:r>
              <a:rPr lang="el-GR" sz="1600" dirty="0"/>
              <a:t> </a:t>
            </a:r>
            <a:r>
              <a:rPr lang="en-US" sz="1600" dirty="0"/>
              <a:t>and length </a:t>
            </a:r>
            <a:r>
              <a:rPr lang="en-US" sz="1600" dirty="0" smtClean="0"/>
              <a:t>of as </a:t>
            </a:r>
            <a:r>
              <a:rPr lang="en-US" sz="1600" dirty="0"/>
              <a:t>function of </a:t>
            </a:r>
            <a:r>
              <a:rPr lang="en-US" sz="1600" dirty="0" smtClean="0"/>
              <a:t>constant effective </a:t>
            </a:r>
            <a:r>
              <a:rPr lang="en-US" sz="1600" dirty="0"/>
              <a:t>density</a:t>
            </a: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961" y="2657234"/>
            <a:ext cx="4359917" cy="3880986"/>
          </a:xfrm>
          <a:prstGeom prst="rect">
            <a:avLst/>
          </a:prstGeom>
          <a:effectLst>
            <a:outerShdw blurRad="1270000" dist="50800" dir="5400000" algn="ctr" rotWithShape="0">
              <a:srgbClr val="000000">
                <a:alpha val="43137"/>
              </a:srgbClr>
            </a:outerShdw>
          </a:effectLst>
        </p:spPr>
      </p:pic>
      <p:sp>
        <p:nvSpPr>
          <p:cNvPr id="32" name="TextBox 31"/>
          <p:cNvSpPr txBox="1"/>
          <p:nvPr/>
        </p:nvSpPr>
        <p:spPr>
          <a:xfrm>
            <a:off x="9294151" y="2995912"/>
            <a:ext cx="1278729" cy="276999"/>
          </a:xfrm>
          <a:prstGeom prst="rect">
            <a:avLst/>
          </a:prstGeom>
          <a:noFill/>
          <a:ln>
            <a:solidFill>
              <a:srgbClr val="2B250B"/>
            </a:solidFill>
          </a:ln>
        </p:spPr>
        <p:txBody>
          <a:bodyPr wrap="square" rtlCol="0">
            <a:spAutoFit/>
          </a:bodyPr>
          <a:lstStyle/>
          <a:p>
            <a:r>
              <a:rPr lang="en-US" sz="1200" dirty="0">
                <a:latin typeface="Comic Sans MS" panose="030F0702030302020204" pitchFamily="66" charset="0"/>
              </a:rPr>
              <a:t>100 mrad turn</a:t>
            </a:r>
          </a:p>
        </p:txBody>
      </p:sp>
      <p:cxnSp>
        <p:nvCxnSpPr>
          <p:cNvPr id="34" name="Straight Arrow Connector 33"/>
          <p:cNvCxnSpPr/>
          <p:nvPr/>
        </p:nvCxnSpPr>
        <p:spPr>
          <a:xfrm flipH="1">
            <a:off x="8738805" y="3202485"/>
            <a:ext cx="555346" cy="77893"/>
          </a:xfrm>
          <a:prstGeom prst="straightConnector1">
            <a:avLst/>
          </a:prstGeom>
          <a:ln>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2" idx="2"/>
          </p:cNvCxnSpPr>
          <p:nvPr/>
        </p:nvCxnSpPr>
        <p:spPr>
          <a:xfrm flipH="1">
            <a:off x="8830975" y="3272911"/>
            <a:ext cx="1102541" cy="585410"/>
          </a:xfrm>
          <a:prstGeom prst="straightConnector1">
            <a:avLst/>
          </a:prstGeom>
          <a:ln>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20355537">
            <a:off x="10770230" y="3470263"/>
            <a:ext cx="1319995" cy="276999"/>
          </a:xfrm>
          <a:prstGeom prst="rect">
            <a:avLst/>
          </a:prstGeom>
          <a:gradFill>
            <a:gsLst>
              <a:gs pos="0">
                <a:srgbClr val="F4A506"/>
              </a:gs>
              <a:gs pos="100000">
                <a:srgbClr val="FFFFFF"/>
              </a:gs>
            </a:gsLst>
            <a:lin ang="0" scaled="1"/>
          </a:gradFill>
        </p:spPr>
        <p:txBody>
          <a:bodyPr wrap="square" rtlCol="0">
            <a:spAutoFit/>
          </a:bodyPr>
          <a:lstStyle/>
          <a:p>
            <a:r>
              <a:rPr lang="el-GR" sz="1200" dirty="0">
                <a:latin typeface="Comic Sans MS" panose="030F0702030302020204" pitchFamily="66" charset="0"/>
              </a:rPr>
              <a:t>π</a:t>
            </a:r>
            <a:r>
              <a:rPr lang="el-GR" sz="1200" baseline="30000" dirty="0">
                <a:latin typeface="Comic Sans MS" panose="030F0702030302020204" pitchFamily="66" charset="0"/>
              </a:rPr>
              <a:t>+</a:t>
            </a:r>
            <a:r>
              <a:rPr lang="el-GR" sz="1200" dirty="0">
                <a:latin typeface="Comic Sans MS" panose="030F0702030302020204" pitchFamily="66" charset="0"/>
              </a:rPr>
              <a:t>/π</a:t>
            </a:r>
            <a:r>
              <a:rPr lang="el-GR" sz="1200" baseline="30000" dirty="0">
                <a:latin typeface="Comic Sans MS" panose="030F0702030302020204" pitchFamily="66" charset="0"/>
              </a:rPr>
              <a:t>-</a:t>
            </a:r>
            <a:r>
              <a:rPr lang="el-GR" sz="1200" dirty="0">
                <a:latin typeface="Comic Sans MS" panose="030F0702030302020204" pitchFamily="66" charset="0"/>
              </a:rPr>
              <a:t> = </a:t>
            </a:r>
            <a:r>
              <a:rPr lang="el-GR" sz="1200" dirty="0" smtClean="0">
                <a:latin typeface="Comic Sans MS" panose="030F0702030302020204" pitchFamily="66" charset="0"/>
              </a:rPr>
              <a:t>1.86/1</a:t>
            </a:r>
            <a:endParaRPr lang="en-US" sz="1200" dirty="0">
              <a:latin typeface="Comic Sans MS" panose="030F0702030302020204" pitchFamily="66" charset="0"/>
            </a:endParaRPr>
          </a:p>
        </p:txBody>
      </p:sp>
      <p:sp>
        <p:nvSpPr>
          <p:cNvPr id="38" name="TextBox 37"/>
          <p:cNvSpPr txBox="1"/>
          <p:nvPr/>
        </p:nvSpPr>
        <p:spPr>
          <a:xfrm>
            <a:off x="7834862" y="5557796"/>
            <a:ext cx="3221692" cy="276999"/>
          </a:xfrm>
          <a:prstGeom prst="rect">
            <a:avLst/>
          </a:prstGeom>
          <a:gradFill>
            <a:gsLst>
              <a:gs pos="0">
                <a:srgbClr val="F4A506"/>
              </a:gs>
              <a:gs pos="100000">
                <a:srgbClr val="FFFFFF"/>
              </a:gs>
            </a:gsLst>
            <a:lin ang="0" scaled="1"/>
          </a:gradFill>
        </p:spPr>
        <p:txBody>
          <a:bodyPr wrap="square" rtlCol="0">
            <a:spAutoFit/>
          </a:bodyPr>
          <a:lstStyle/>
          <a:p>
            <a:r>
              <a:rPr lang="en-US" sz="1200" dirty="0" smtClean="0"/>
              <a:t>- 10</a:t>
            </a:r>
            <a:r>
              <a:rPr lang="en-US" sz="1200" dirty="0"/>
              <a:t>% </a:t>
            </a:r>
            <a:r>
              <a:rPr lang="en-US" sz="1200" dirty="0" smtClean="0"/>
              <a:t> total pions </a:t>
            </a:r>
            <a:r>
              <a:rPr lang="en-US" sz="1200" dirty="0"/>
              <a:t>than Hg-jet target</a:t>
            </a:r>
          </a:p>
        </p:txBody>
      </p:sp>
      <p:sp>
        <p:nvSpPr>
          <p:cNvPr id="42" name="TextBox 41"/>
          <p:cNvSpPr txBox="1"/>
          <p:nvPr/>
        </p:nvSpPr>
        <p:spPr>
          <a:xfrm>
            <a:off x="6655094" y="2366891"/>
            <a:ext cx="5370381" cy="338554"/>
          </a:xfrm>
          <a:prstGeom prst="rect">
            <a:avLst/>
          </a:prstGeom>
          <a:solidFill>
            <a:schemeClr val="bg1"/>
          </a:solidFill>
        </p:spPr>
        <p:txBody>
          <a:bodyPr wrap="none" rtlCol="0">
            <a:spAutoFit/>
          </a:bodyPr>
          <a:lstStyle/>
          <a:p>
            <a:r>
              <a:rPr lang="el-GR" sz="1600" dirty="0" smtClean="0">
                <a:latin typeface="Comic Sans MS" panose="030F0702030302020204" pitchFamily="66" charset="0"/>
              </a:rPr>
              <a:t>π-</a:t>
            </a:r>
            <a:r>
              <a:rPr lang="en-US" sz="1600" dirty="0" smtClean="0">
                <a:latin typeface="Comic Sans MS" panose="030F0702030302020204" pitchFamily="66" charset="0"/>
              </a:rPr>
              <a:t>yields</a:t>
            </a:r>
            <a:r>
              <a:rPr lang="el-GR" sz="1600" dirty="0" smtClean="0">
                <a:latin typeface="Comic Sans MS" panose="030F0702030302020204" pitchFamily="66" charset="0"/>
              </a:rPr>
              <a:t> </a:t>
            </a:r>
            <a:r>
              <a:rPr lang="en-US" sz="1600" dirty="0" smtClean="0">
                <a:latin typeface="Comic Sans MS" panose="030F0702030302020204" pitchFamily="66" charset="0"/>
              </a:rPr>
              <a:t>as function of length for effective d</a:t>
            </a:r>
            <a:r>
              <a:rPr lang="en-US" sz="1600" baseline="-25000" dirty="0" smtClean="0">
                <a:latin typeface="Comic Sans MS" panose="030F0702030302020204" pitchFamily="66" charset="0"/>
              </a:rPr>
              <a:t>W</a:t>
            </a:r>
            <a:r>
              <a:rPr lang="en-US" sz="1600" dirty="0" smtClean="0">
                <a:latin typeface="Comic Sans MS" panose="030F0702030302020204" pitchFamily="66" charset="0"/>
              </a:rPr>
              <a:t> = 56 %</a:t>
            </a:r>
          </a:p>
        </p:txBody>
      </p:sp>
      <p:sp>
        <p:nvSpPr>
          <p:cNvPr id="44" name="TextBox 43"/>
          <p:cNvSpPr txBox="1"/>
          <p:nvPr/>
        </p:nvSpPr>
        <p:spPr>
          <a:xfrm>
            <a:off x="4847596" y="4287484"/>
            <a:ext cx="4257540" cy="923330"/>
          </a:xfrm>
          <a:prstGeom prst="rect">
            <a:avLst/>
          </a:prstGeom>
          <a:gradFill>
            <a:gsLst>
              <a:gs pos="0">
                <a:schemeClr val="accent3"/>
              </a:gs>
              <a:gs pos="100000">
                <a:srgbClr val="FFFFFF"/>
              </a:gs>
            </a:gsLst>
            <a:lin ang="0" scaled="1"/>
          </a:gradFill>
        </p:spPr>
        <p:txBody>
          <a:bodyPr wrap="square" rtlCol="0">
            <a:spAutoFit/>
          </a:bodyPr>
          <a:lstStyle/>
          <a:p>
            <a:r>
              <a:rPr lang="en-US" dirty="0"/>
              <a:t>G</a:t>
            </a:r>
            <a:r>
              <a:rPr lang="en-US" dirty="0" smtClean="0"/>
              <a:t>ranular waterfall / Hg-jet capture</a:t>
            </a:r>
            <a:endParaRPr lang="en-US" dirty="0"/>
          </a:p>
          <a:p>
            <a:pPr marL="285750" indent="-285750">
              <a:buFont typeface="Arial" panose="020B0604020202020204" pitchFamily="34" charset="0"/>
              <a:buChar char="•"/>
            </a:pPr>
            <a:r>
              <a:rPr lang="en-US" dirty="0" smtClean="0"/>
              <a:t>0.07/ 0.077 </a:t>
            </a:r>
            <a:r>
              <a:rPr lang="el-GR" dirty="0" smtClean="0"/>
              <a:t>π</a:t>
            </a:r>
            <a:r>
              <a:rPr lang="en-US" dirty="0" smtClean="0"/>
              <a:t> per p.o.t</a:t>
            </a:r>
            <a:r>
              <a:rPr lang="en-US" dirty="0"/>
              <a:t>.</a:t>
            </a:r>
          </a:p>
          <a:p>
            <a:pPr marL="285750" indent="-285750">
              <a:buFont typeface="Arial" panose="020B0604020202020204" pitchFamily="34" charset="0"/>
              <a:buChar char="•"/>
            </a:pPr>
            <a:r>
              <a:rPr lang="en-US" dirty="0" smtClean="0">
                <a:solidFill>
                  <a:srgbClr val="FF0000"/>
                </a:solidFill>
              </a:rPr>
              <a:t>0.06 / 0.063 </a:t>
            </a:r>
            <a:r>
              <a:rPr lang="el-GR" dirty="0" smtClean="0">
                <a:solidFill>
                  <a:srgbClr val="FF0000"/>
                </a:solidFill>
              </a:rPr>
              <a:t>π</a:t>
            </a:r>
            <a:r>
              <a:rPr lang="en-US" dirty="0" smtClean="0">
                <a:solidFill>
                  <a:srgbClr val="FF0000"/>
                </a:solidFill>
              </a:rPr>
              <a:t> per p.o.t</a:t>
            </a:r>
            <a:r>
              <a:rPr lang="en-US" dirty="0">
                <a:solidFill>
                  <a:srgbClr val="FF0000"/>
                </a:solidFill>
              </a:rPr>
              <a:t>.</a:t>
            </a:r>
          </a:p>
        </p:txBody>
      </p:sp>
      <p:sp>
        <p:nvSpPr>
          <p:cNvPr id="22" name="TextBox 21"/>
          <p:cNvSpPr txBox="1"/>
          <p:nvPr/>
        </p:nvSpPr>
        <p:spPr>
          <a:xfrm>
            <a:off x="3749066" y="1422834"/>
            <a:ext cx="4233150" cy="552652"/>
          </a:xfrm>
          <a:prstGeom prst="rect">
            <a:avLst/>
          </a:prstGeom>
          <a:solidFill>
            <a:schemeClr val="bg1"/>
          </a:solidFill>
        </p:spPr>
        <p:txBody>
          <a:bodyPr wrap="square" rtlCol="0">
            <a:spAutoFit/>
          </a:bodyPr>
          <a:lstStyle/>
          <a:p>
            <a:pPr>
              <a:lnSpc>
                <a:spcPct val="80000"/>
              </a:lnSpc>
              <a:spcBef>
                <a:spcPts val="456"/>
              </a:spcBef>
            </a:pPr>
            <a:r>
              <a:rPr lang="en-US" sz="1600" dirty="0"/>
              <a:t>Toy FLUKA model (2015, NuFact16)</a:t>
            </a:r>
          </a:p>
          <a:p>
            <a:pPr>
              <a:lnSpc>
                <a:spcPct val="80000"/>
              </a:lnSpc>
              <a:spcBef>
                <a:spcPts val="456"/>
              </a:spcBef>
            </a:pPr>
            <a:r>
              <a:rPr lang="en-US" sz="1600" dirty="0"/>
              <a:t>shows -10 % captured pions</a:t>
            </a:r>
          </a:p>
        </p:txBody>
      </p:sp>
    </p:spTree>
    <p:extLst>
      <p:ext uri="{BB962C8B-B14F-4D97-AF65-F5344CB8AC3E}">
        <p14:creationId xmlns:p14="http://schemas.microsoft.com/office/powerpoint/2010/main" val="383495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6"/>
          <p:cNvSpPr>
            <a:spLocks noGrp="1" noChangeArrowheads="1"/>
          </p:cNvSpPr>
          <p:nvPr>
            <p:ph type="title"/>
          </p:nvPr>
        </p:nvSpPr>
        <p:spPr>
          <a:xfrm>
            <a:off x="4072374" y="250753"/>
            <a:ext cx="4163511" cy="457200"/>
          </a:xfrm>
          <a:solidFill>
            <a:schemeClr val="bg1"/>
          </a:solidFill>
        </p:spPr>
        <p:txBody>
          <a:bodyPr>
            <a:noAutofit/>
          </a:bodyPr>
          <a:lstStyle/>
          <a:p>
            <a:pPr algn="ctr" eaLnBrk="1" hangingPunct="1">
              <a:spcBef>
                <a:spcPct val="50000"/>
              </a:spcBef>
            </a:pPr>
            <a:r>
              <a:rPr lang="en-US" altLang="zh-CN" sz="2400" dirty="0" smtClean="0">
                <a:solidFill>
                  <a:schemeClr val="accent6"/>
                </a:solidFill>
              </a:rPr>
              <a:t>CSNS facility as today</a:t>
            </a:r>
            <a:endParaRPr lang="en-US" altLang="zh-CN" sz="2400" dirty="0">
              <a:solidFill>
                <a:schemeClr val="accent6"/>
              </a:solidFill>
            </a:endParaRPr>
          </a:p>
        </p:txBody>
      </p:sp>
      <p:sp>
        <p:nvSpPr>
          <p:cNvPr id="9219" name="Text Box 24"/>
          <p:cNvSpPr txBox="1">
            <a:spLocks noChangeArrowheads="1"/>
          </p:cNvSpPr>
          <p:nvPr/>
        </p:nvSpPr>
        <p:spPr bwMode="auto">
          <a:xfrm>
            <a:off x="1040387" y="5356547"/>
            <a:ext cx="10722922" cy="123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1400">
                <a:solidFill>
                  <a:schemeClr val="tx1"/>
                </a:solidFill>
                <a:latin typeface="Arial" charset="0"/>
                <a:ea typeface="宋体" pitchFamily="2" charset="-122"/>
              </a:defRPr>
            </a:lvl1pPr>
            <a:lvl2pPr marL="742950" indent="-285750" eaLnBrk="0" hangingPunct="0">
              <a:defRPr sz="1400">
                <a:solidFill>
                  <a:schemeClr val="tx1"/>
                </a:solidFill>
                <a:latin typeface="Arial" charset="0"/>
                <a:ea typeface="宋体" pitchFamily="2" charset="-122"/>
              </a:defRPr>
            </a:lvl2pPr>
            <a:lvl3pPr marL="1143000" indent="-228600" eaLnBrk="0" hangingPunct="0">
              <a:defRPr sz="1400">
                <a:solidFill>
                  <a:schemeClr val="tx1"/>
                </a:solidFill>
                <a:latin typeface="Arial" charset="0"/>
                <a:ea typeface="宋体" pitchFamily="2" charset="-122"/>
              </a:defRPr>
            </a:lvl3pPr>
            <a:lvl4pPr marL="1600200" indent="-228600" eaLnBrk="0" hangingPunct="0">
              <a:defRPr sz="1400">
                <a:solidFill>
                  <a:schemeClr val="tx1"/>
                </a:solidFill>
                <a:latin typeface="Arial" charset="0"/>
                <a:ea typeface="宋体" pitchFamily="2" charset="-122"/>
              </a:defRPr>
            </a:lvl4pPr>
            <a:lvl5pPr marL="2057400" indent="-228600" eaLnBrk="0" hangingPunct="0">
              <a:defRPr sz="1400">
                <a:solidFill>
                  <a:schemeClr val="tx1"/>
                </a:solidFill>
                <a:latin typeface="Arial"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charset="0"/>
                <a:ea typeface="宋体" pitchFamily="2" charset="-122"/>
              </a:defRPr>
            </a:lvl9pPr>
          </a:lstStyle>
          <a:p>
            <a:pPr eaLnBrk="1" hangingPunct="1">
              <a:spcAft>
                <a:spcPts val="300"/>
              </a:spcAft>
              <a:buFont typeface="Arial" panose="020B0604020202020204" pitchFamily="34" charset="0"/>
              <a:buChar char="•"/>
            </a:pPr>
            <a:r>
              <a:rPr lang="en-US" altLang="zh-CN" sz="1800" dirty="0">
                <a:solidFill>
                  <a:srgbClr val="0000FF"/>
                </a:solidFill>
                <a:latin typeface="+mn-lt"/>
                <a:cs typeface="Times New Roman" pitchFamily="18" charset="0"/>
              </a:rPr>
              <a:t>The site for CSNS is in Dongguan, Guangdong </a:t>
            </a:r>
            <a:r>
              <a:rPr lang="en-US" altLang="zh-CN" sz="1800" dirty="0" smtClean="0">
                <a:solidFill>
                  <a:srgbClr val="0000FF"/>
                </a:solidFill>
                <a:latin typeface="+mn-lt"/>
                <a:cs typeface="Times New Roman" pitchFamily="18" charset="0"/>
              </a:rPr>
              <a:t>Province</a:t>
            </a:r>
            <a:endParaRPr lang="en-US" altLang="zh-CN" sz="1800" dirty="0">
              <a:solidFill>
                <a:srgbClr val="0000FF"/>
              </a:solidFill>
              <a:latin typeface="+mn-lt"/>
              <a:cs typeface="Times New Roman" pitchFamily="18" charset="0"/>
            </a:endParaRPr>
          </a:p>
          <a:p>
            <a:pPr eaLnBrk="1" hangingPunct="1">
              <a:spcAft>
                <a:spcPts val="300"/>
              </a:spcAft>
              <a:buFont typeface="Arial" panose="020B0604020202020204" pitchFamily="34" charset="0"/>
              <a:buChar char="•"/>
            </a:pPr>
            <a:r>
              <a:rPr lang="en-US" altLang="zh-CN" sz="1800" dirty="0">
                <a:latin typeface="+mn-lt"/>
                <a:cs typeface="Times New Roman" pitchFamily="18" charset="0"/>
              </a:rPr>
              <a:t>CSNS is the first large scientific facility in southeastern China, jointly invested by the central government and local government. It will promote advanced researches in the economic developed zone of Guangdong-Hong Kong. </a:t>
            </a:r>
            <a:r>
              <a:rPr lang="en-US" altLang="zh-CN" sz="1800" dirty="0">
                <a:solidFill>
                  <a:srgbClr val="FF0000"/>
                </a:solidFill>
                <a:latin typeface="+mn-lt"/>
                <a:cs typeface="Times New Roman" pitchFamily="18" charset="0"/>
              </a:rPr>
              <a:t>Total budget: ~2.3B CNY (or 350M USD)</a:t>
            </a:r>
          </a:p>
        </p:txBody>
      </p:sp>
      <p:pic>
        <p:nvPicPr>
          <p:cNvPr id="6" name="Picture 2" descr="E:\photo\2：20170215-20171230\张玮\201708精选\DJI_0030_副本BEST.jpg"/>
          <p:cNvPicPr>
            <a:picLocks noChangeAspect="1" noChangeArrowheads="1"/>
          </p:cNvPicPr>
          <p:nvPr/>
        </p:nvPicPr>
        <p:blipFill rotWithShape="1">
          <a:blip r:embed="rId3" cstate="print"/>
          <a:srcRect l="7812" t="16750" r="14155"/>
          <a:stretch/>
        </p:blipFill>
        <p:spPr bwMode="auto">
          <a:xfrm>
            <a:off x="202338" y="1201476"/>
            <a:ext cx="6120680" cy="3821581"/>
          </a:xfrm>
          <a:prstGeom prst="rect">
            <a:avLst/>
          </a:prstGeom>
          <a:noFill/>
          <a:effectLst>
            <a:outerShdw blurRad="1270000" dist="50800" dir="5400000" algn="ctr" rotWithShape="0">
              <a:srgbClr val="000000">
                <a:alpha val="43137"/>
              </a:srgbClr>
            </a:outerShdw>
          </a:effectLst>
        </p:spPr>
      </p:pic>
      <p:sp>
        <p:nvSpPr>
          <p:cNvPr id="2" name="TextBox 1"/>
          <p:cNvSpPr txBox="1"/>
          <p:nvPr/>
        </p:nvSpPr>
        <p:spPr>
          <a:xfrm>
            <a:off x="1771030" y="737004"/>
            <a:ext cx="3140956" cy="369332"/>
          </a:xfrm>
          <a:prstGeom prst="rect">
            <a:avLst/>
          </a:prstGeom>
          <a:noFill/>
        </p:spPr>
        <p:txBody>
          <a:bodyPr wrap="square" lIns="36000" rIns="36000" rtlCol="0">
            <a:spAutoFit/>
          </a:bodyPr>
          <a:lstStyle/>
          <a:p>
            <a:r>
              <a:rPr lang="en-US" altLang="zh-CN" dirty="0"/>
              <a:t>IHEP </a:t>
            </a:r>
            <a:r>
              <a:rPr lang="en-US" altLang="zh-CN" dirty="0" smtClean="0"/>
              <a:t>Dongguan Branch</a:t>
            </a:r>
            <a:endParaRPr lang="zh-CN" altLang="en-US" dirty="0"/>
          </a:p>
        </p:txBody>
      </p:sp>
      <p:sp>
        <p:nvSpPr>
          <p:cNvPr id="3" name="TextBox 2"/>
          <p:cNvSpPr txBox="1"/>
          <p:nvPr/>
        </p:nvSpPr>
        <p:spPr>
          <a:xfrm>
            <a:off x="3413320" y="2384432"/>
            <a:ext cx="813043" cy="369332"/>
          </a:xfrm>
          <a:prstGeom prst="rect">
            <a:avLst/>
          </a:prstGeom>
          <a:noFill/>
          <a:ln>
            <a:solidFill>
              <a:srgbClr val="FF0000"/>
            </a:solidFill>
          </a:ln>
        </p:spPr>
        <p:txBody>
          <a:bodyPr wrap="none" rtlCol="0">
            <a:spAutoFit/>
          </a:bodyPr>
          <a:lstStyle/>
          <a:p>
            <a:r>
              <a:rPr lang="en-US" dirty="0" smtClean="0">
                <a:solidFill>
                  <a:srgbClr val="FF0000"/>
                </a:solidFill>
              </a:rPr>
              <a:t>EMuS</a:t>
            </a:r>
            <a:endParaRPr lang="en-US" dirty="0">
              <a:solidFill>
                <a:srgbClr val="FF0000"/>
              </a:solidFill>
            </a:endParaRPr>
          </a:p>
        </p:txBody>
      </p:sp>
      <p:sp>
        <p:nvSpPr>
          <p:cNvPr id="7" name="内容占位符 2"/>
          <p:cNvSpPr>
            <a:spLocks noGrp="1"/>
          </p:cNvSpPr>
          <p:nvPr>
            <p:ph idx="1"/>
          </p:nvPr>
        </p:nvSpPr>
        <p:spPr>
          <a:xfrm>
            <a:off x="6264491" y="1610163"/>
            <a:ext cx="5927511" cy="3053277"/>
          </a:xfrm>
          <a:ln>
            <a:solidFill>
              <a:schemeClr val="tx1"/>
            </a:solidFill>
          </a:ln>
          <a:effectLst>
            <a:outerShdw blurRad="1270000" dist="50800" dir="5400000" algn="ctr" rotWithShape="0">
              <a:srgbClr val="000000">
                <a:alpha val="43137"/>
              </a:srgbClr>
            </a:outerShdw>
          </a:effectLst>
        </p:spPr>
        <p:txBody>
          <a:bodyPr>
            <a:normAutofit fontScale="92500" lnSpcReduction="20000"/>
          </a:bodyPr>
          <a:lstStyle/>
          <a:p>
            <a:pPr marL="173038" indent="-173038">
              <a:spcBef>
                <a:spcPts val="0"/>
              </a:spcBef>
              <a:spcAft>
                <a:spcPts val="500"/>
              </a:spcAft>
            </a:pPr>
            <a:r>
              <a:rPr lang="en-US" altLang="zh-CN" sz="1800" dirty="0"/>
              <a:t>First beam on target: Aug.28, 2017</a:t>
            </a:r>
          </a:p>
          <a:p>
            <a:pPr marL="173038" indent="-173038">
              <a:spcBef>
                <a:spcPts val="0"/>
              </a:spcBef>
              <a:spcAft>
                <a:spcPts val="500"/>
              </a:spcAft>
            </a:pPr>
            <a:r>
              <a:rPr lang="en-US" altLang="zh-CN" sz="1800" dirty="0"/>
              <a:t>Accelerator-target-instruments joint commissioning: November 1-9, 2017</a:t>
            </a:r>
          </a:p>
          <a:p>
            <a:pPr marL="173038" indent="-173038">
              <a:spcBef>
                <a:spcPts val="0"/>
              </a:spcBef>
              <a:spcAft>
                <a:spcPts val="500"/>
              </a:spcAft>
            </a:pPr>
            <a:r>
              <a:rPr lang="en-US" altLang="zh-CN" sz="1800" dirty="0"/>
              <a:t>Accelerator reached the acceptance beam power of 10 kW: Nov. 9, 2017</a:t>
            </a:r>
          </a:p>
          <a:p>
            <a:pPr marL="173038" indent="-173038">
              <a:spcBef>
                <a:spcPts val="0"/>
              </a:spcBef>
              <a:spcAft>
                <a:spcPts val="500"/>
              </a:spcAft>
            </a:pPr>
            <a:r>
              <a:rPr lang="en-US" altLang="zh-CN" sz="1800" dirty="0"/>
              <a:t>Instrument tuning and Day-one experiments: from January to March, 2018</a:t>
            </a:r>
          </a:p>
          <a:p>
            <a:pPr marL="173038" indent="-173038">
              <a:spcBef>
                <a:spcPts val="0"/>
              </a:spcBef>
              <a:spcAft>
                <a:spcPts val="500"/>
              </a:spcAft>
            </a:pPr>
            <a:r>
              <a:rPr lang="en-US" altLang="zh-CN" sz="1800" dirty="0"/>
              <a:t>Initial operation: Since April 2018</a:t>
            </a:r>
          </a:p>
          <a:p>
            <a:pPr marL="173038" indent="-173038">
              <a:spcBef>
                <a:spcPts val="0"/>
              </a:spcBef>
              <a:spcAft>
                <a:spcPts val="500"/>
              </a:spcAft>
            </a:pPr>
            <a:r>
              <a:rPr lang="en-US" altLang="zh-CN" sz="1800" dirty="0"/>
              <a:t>First physics paper including CSNS neutron scattering experiment published: April 17, 2018</a:t>
            </a:r>
          </a:p>
          <a:p>
            <a:pPr marL="173038" indent="-173038">
              <a:spcBef>
                <a:spcPts val="0"/>
              </a:spcBef>
              <a:spcAft>
                <a:spcPts val="500"/>
              </a:spcAft>
            </a:pPr>
            <a:r>
              <a:rPr lang="en-US" altLang="zh-CN" sz="1800" dirty="0" smtClean="0"/>
              <a:t>Open to general users: from September 2018</a:t>
            </a:r>
            <a:endParaRPr lang="zh-CN" altLang="en-US" sz="1800" dirty="0" smtClean="0"/>
          </a:p>
          <a:p>
            <a:pPr marL="173038" indent="-173038">
              <a:spcBef>
                <a:spcPts val="0"/>
              </a:spcBef>
              <a:spcAft>
                <a:spcPts val="500"/>
              </a:spcAft>
            </a:pPr>
            <a:r>
              <a:rPr lang="en-US" altLang="zh-CN" sz="1800" dirty="0" smtClean="0">
                <a:solidFill>
                  <a:srgbClr val="FF0000"/>
                </a:solidFill>
              </a:rPr>
              <a:t>Present beam power: ~80 kW</a:t>
            </a:r>
            <a:endParaRPr lang="en-US" altLang="zh-CN" sz="1800" dirty="0">
              <a:solidFill>
                <a:srgbClr val="FF0000"/>
              </a:solidFill>
            </a:endParaRPr>
          </a:p>
        </p:txBody>
      </p:sp>
    </p:spTree>
    <p:extLst>
      <p:ext uri="{BB962C8B-B14F-4D97-AF65-F5344CB8AC3E}">
        <p14:creationId xmlns:p14="http://schemas.microsoft.com/office/powerpoint/2010/main" val="2136310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6020" y="3845511"/>
            <a:ext cx="3520745" cy="2629128"/>
          </a:xfrm>
          <a:prstGeom prst="rect">
            <a:avLst/>
          </a:prstGeom>
          <a:effectLst>
            <a:outerShdw blurRad="609600" dist="50800" dir="5400000" algn="ctr" rotWithShape="0">
              <a:srgbClr val="000000">
                <a:alpha val="43137"/>
              </a:srgbClr>
            </a:outerShdw>
          </a:effectLst>
        </p:spPr>
      </p:pic>
      <p:sp>
        <p:nvSpPr>
          <p:cNvPr id="3" name="TextBox 2"/>
          <p:cNvSpPr txBox="1"/>
          <p:nvPr/>
        </p:nvSpPr>
        <p:spPr>
          <a:xfrm>
            <a:off x="1426920" y="172298"/>
            <a:ext cx="10340787" cy="830997"/>
          </a:xfrm>
          <a:prstGeom prst="rect">
            <a:avLst/>
          </a:prstGeom>
          <a:solidFill>
            <a:schemeClr val="bg1"/>
          </a:solidFill>
        </p:spPr>
        <p:txBody>
          <a:bodyPr wrap="square" rtlCol="0">
            <a:spAutoFit/>
          </a:bodyPr>
          <a:lstStyle/>
          <a:p>
            <a:r>
              <a:rPr lang="en-US" altLang="zh-CN" sz="2400" dirty="0" smtClean="0">
                <a:solidFill>
                  <a:schemeClr val="accent6"/>
                </a:solidFill>
              </a:rPr>
              <a:t>Faster </a:t>
            </a:r>
            <a:r>
              <a:rPr lang="en-US" altLang="zh-CN" sz="2400" dirty="0">
                <a:solidFill>
                  <a:schemeClr val="accent6"/>
                </a:solidFill>
              </a:rPr>
              <a:t>mass flow rate </a:t>
            </a:r>
            <a:r>
              <a:rPr lang="en-US" altLang="zh-CN" sz="2400" dirty="0" smtClean="0">
                <a:solidFill>
                  <a:schemeClr val="accent6"/>
                </a:solidFill>
              </a:rPr>
              <a:t>and lower temperatures for heat exchange</a:t>
            </a:r>
          </a:p>
          <a:p>
            <a:pPr algn="ctr"/>
            <a:r>
              <a:rPr lang="en-US" altLang="zh-CN" sz="2400" dirty="0" smtClean="0">
                <a:solidFill>
                  <a:schemeClr val="accent6"/>
                </a:solidFill>
              </a:rPr>
              <a:t>for </a:t>
            </a:r>
            <a:r>
              <a:rPr lang="en-US" altLang="zh-CN" sz="2400" dirty="0">
                <a:solidFill>
                  <a:schemeClr val="accent6"/>
                </a:solidFill>
              </a:rPr>
              <a:t>the granular waterfall </a:t>
            </a:r>
            <a:r>
              <a:rPr lang="en-US" altLang="zh-CN" sz="2400" dirty="0" smtClean="0">
                <a:solidFill>
                  <a:schemeClr val="accent6"/>
                </a:solidFill>
              </a:rPr>
              <a:t>target (analysis for 4 MW)</a:t>
            </a:r>
            <a:endParaRPr lang="zh-CN" altLang="en-US" sz="2400" dirty="0">
              <a:solidFill>
                <a:schemeClr val="accent6"/>
              </a:solidFill>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49" y="1224645"/>
            <a:ext cx="3543607" cy="3063505"/>
          </a:xfrm>
          <a:prstGeom prst="rect">
            <a:avLst/>
          </a:prstGeom>
          <a:effectLst>
            <a:outerShdw blurRad="1270000" dist="50800" dir="5400000" algn="ctr" rotWithShape="0">
              <a:srgbClr val="000000">
                <a:alpha val="43137"/>
              </a:srgbClr>
            </a:outerShdw>
          </a:effectLst>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648" y="4610650"/>
            <a:ext cx="3543607" cy="1912786"/>
          </a:xfrm>
          <a:prstGeom prst="rect">
            <a:avLst/>
          </a:prstGeom>
          <a:effectLst>
            <a:outerShdw blurRad="927100" dist="50800" dir="5400000" algn="ctr" rotWithShape="0">
              <a:srgbClr val="000000">
                <a:alpha val="43137"/>
              </a:srgbClr>
            </a:outerShdw>
          </a:effectLst>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4201" y="4272000"/>
            <a:ext cx="3581710" cy="1798476"/>
          </a:xfrm>
          <a:prstGeom prst="rect">
            <a:avLst/>
          </a:prstGeom>
          <a:effectLst>
            <a:outerShdw blurRad="927100" dist="50800" dir="5400000" algn="ctr" rotWithShape="0">
              <a:srgbClr val="000000">
                <a:alpha val="43137"/>
              </a:srgbClr>
            </a:outerShdw>
          </a:effec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5062" y="1762254"/>
            <a:ext cx="3911020" cy="2301324"/>
          </a:xfrm>
          <a:prstGeom prst="rect">
            <a:avLst/>
          </a:prstGeom>
          <a:noFill/>
          <a:ln>
            <a:noFill/>
          </a:ln>
          <a:effectLst>
            <a:outerShdw blurRad="1181100" dist="50800" dir="54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p:nvPr/>
        </p:nvSpPr>
        <p:spPr>
          <a:xfrm>
            <a:off x="6779984" y="5021536"/>
            <a:ext cx="914400" cy="1014357"/>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3"/>
          <p:cNvPicPr/>
          <p:nvPr/>
        </p:nvPicPr>
        <p:blipFill rotWithShape="1">
          <a:blip r:embed="rId7"/>
          <a:srcRect l="1933"/>
          <a:stretch/>
        </p:blipFill>
        <p:spPr>
          <a:xfrm>
            <a:off x="8411688" y="1318180"/>
            <a:ext cx="3469408" cy="2324608"/>
          </a:xfrm>
          <a:prstGeom prst="rect">
            <a:avLst/>
          </a:prstGeom>
          <a:ln>
            <a:noFill/>
          </a:ln>
          <a:effectLst>
            <a:outerShdw blurRad="1270000" dist="50800" dir="5400000" algn="ctr" rotWithShape="0">
              <a:srgbClr val="000000">
                <a:alpha val="43137"/>
              </a:srgbClr>
            </a:outerShdw>
          </a:effectLst>
        </p:spPr>
      </p:pic>
      <p:sp>
        <p:nvSpPr>
          <p:cNvPr id="2" name="Rectangle 1"/>
          <p:cNvSpPr/>
          <p:nvPr/>
        </p:nvSpPr>
        <p:spPr>
          <a:xfrm>
            <a:off x="4951757" y="6246437"/>
            <a:ext cx="1694695" cy="276999"/>
          </a:xfrm>
          <a:prstGeom prst="rect">
            <a:avLst/>
          </a:prstGeom>
        </p:spPr>
        <p:txBody>
          <a:bodyPr wrap="none">
            <a:spAutoFit/>
          </a:bodyPr>
          <a:lstStyle/>
          <a:p>
            <a:pPr algn="ctr"/>
            <a:r>
              <a:rPr lang="en-US" sz="1200" dirty="0"/>
              <a:t>Hanjie Cai, IMP/CAS</a:t>
            </a:r>
          </a:p>
        </p:txBody>
      </p:sp>
      <p:sp>
        <p:nvSpPr>
          <p:cNvPr id="12" name="TextBox 11"/>
          <p:cNvSpPr txBox="1"/>
          <p:nvPr/>
        </p:nvSpPr>
        <p:spPr>
          <a:xfrm>
            <a:off x="5192329" y="965546"/>
            <a:ext cx="4954063" cy="461665"/>
          </a:xfrm>
          <a:prstGeom prst="rect">
            <a:avLst/>
          </a:prstGeom>
          <a:solidFill>
            <a:schemeClr val="bg1"/>
          </a:solidFill>
        </p:spPr>
        <p:txBody>
          <a:bodyPr wrap="square" rtlCol="0">
            <a:spAutoFit/>
          </a:bodyPr>
          <a:lstStyle/>
          <a:p>
            <a:pPr>
              <a:spcBef>
                <a:spcPts val="456"/>
              </a:spcBef>
            </a:pPr>
            <a:r>
              <a:rPr lang="en-US" sz="1200" dirty="0"/>
              <a:t>Discrete Element  Model MC at IMP, ADS  &amp; MOMENT target groups (NuFact16, </a:t>
            </a:r>
            <a:r>
              <a:rPr lang="en-GB" sz="1200" dirty="0"/>
              <a:t>“Phys.Rev.Accel.Beams 20 (2017) no.2, 023401”)</a:t>
            </a:r>
          </a:p>
        </p:txBody>
      </p:sp>
    </p:spTree>
    <p:extLst>
      <p:ext uri="{BB962C8B-B14F-4D97-AF65-F5344CB8AC3E}">
        <p14:creationId xmlns:p14="http://schemas.microsoft.com/office/powerpoint/2010/main" val="16747751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8343" y="2780679"/>
            <a:ext cx="3154680" cy="2366010"/>
          </a:xfrm>
          <a:prstGeom prst="rect">
            <a:avLst/>
          </a:prstGeom>
          <a:effectLst>
            <a:outerShdw blurRad="1270000" dist="50800" dir="5400000" algn="ctr" rotWithShape="0">
              <a:srgbClr val="000000">
                <a:alpha val="43137"/>
              </a:srgbClr>
            </a:outerShdw>
          </a:effectLst>
        </p:spPr>
      </p:pic>
      <p:pic>
        <p:nvPicPr>
          <p:cNvPr id="15" name="图片 4"/>
          <p:cNvPicPr>
            <a:picLocks noChangeAspect="1"/>
          </p:cNvPicPr>
          <p:nvPr/>
        </p:nvPicPr>
        <p:blipFill>
          <a:blip r:embed="rId4"/>
          <a:srcRect/>
          <a:stretch>
            <a:fillRect/>
          </a:stretch>
        </p:blipFill>
        <p:spPr bwMode="auto">
          <a:xfrm>
            <a:off x="654986" y="1981880"/>
            <a:ext cx="4995048" cy="3612191"/>
          </a:xfrm>
          <a:prstGeom prst="rect">
            <a:avLst/>
          </a:prstGeom>
          <a:noFill/>
          <a:ln w="9525">
            <a:noFill/>
            <a:miter lim="800000"/>
            <a:headEnd/>
            <a:tailEnd/>
          </a:ln>
          <a:effectLst>
            <a:outerShdw blurRad="1270000" dist="50800" dir="5400000" algn="ctr" rotWithShape="0">
              <a:srgbClr val="000000">
                <a:alpha val="43137"/>
              </a:srgbClr>
            </a:outerShdw>
          </a:effectLst>
        </p:spPr>
      </p:pic>
      <p:sp>
        <p:nvSpPr>
          <p:cNvPr id="22" name="TextBox 21"/>
          <p:cNvSpPr txBox="1"/>
          <p:nvPr/>
        </p:nvSpPr>
        <p:spPr>
          <a:xfrm>
            <a:off x="6521952" y="1147328"/>
            <a:ext cx="5166799" cy="1477328"/>
          </a:xfrm>
          <a:prstGeom prst="rect">
            <a:avLst/>
          </a:prstGeom>
          <a:solidFill>
            <a:schemeClr val="bg1"/>
          </a:solidFill>
          <a:effectLst>
            <a:outerShdw blurRad="1270000" dist="50800" dir="5400000" algn="ctr" rotWithShape="0">
              <a:srgbClr val="000000">
                <a:alpha val="43137"/>
              </a:srgbClr>
            </a:outerShdw>
          </a:effectLst>
        </p:spPr>
        <p:txBody>
          <a:bodyPr wrap="none" rtlCol="0">
            <a:spAutoFit/>
          </a:bodyPr>
          <a:lstStyle/>
          <a:p>
            <a:r>
              <a:rPr lang="en-US" dirty="0" smtClean="0"/>
              <a:t>IHEP’s magnet group superconducting solenoid</a:t>
            </a:r>
          </a:p>
          <a:p>
            <a:pPr marL="285750" indent="-285750">
              <a:buFont typeface="Arial" panose="020B0604020202020204" pitchFamily="34" charset="0"/>
              <a:buChar char="•"/>
            </a:pPr>
            <a:r>
              <a:rPr lang="en-US" dirty="0" smtClean="0"/>
              <a:t>6 T</a:t>
            </a:r>
          </a:p>
          <a:p>
            <a:pPr marL="285750" indent="-285750">
              <a:buFont typeface="Arial" panose="020B0604020202020204" pitchFamily="34" charset="0"/>
              <a:buChar char="•"/>
            </a:pPr>
            <a:r>
              <a:rPr lang="en-US" dirty="0" smtClean="0"/>
              <a:t>40 cm bore</a:t>
            </a:r>
          </a:p>
          <a:p>
            <a:pPr marL="285750" indent="-285750">
              <a:buFont typeface="Arial" panose="020B0604020202020204" pitchFamily="34" charset="0"/>
              <a:buChar char="•"/>
            </a:pPr>
            <a:r>
              <a:rPr lang="en-US" dirty="0" smtClean="0"/>
              <a:t>42 cm coil-length</a:t>
            </a:r>
          </a:p>
          <a:p>
            <a:pPr marL="285750" indent="-285750">
              <a:buFont typeface="Arial" panose="020B0604020202020204" pitchFamily="34" charset="0"/>
              <a:buChar char="•"/>
            </a:pPr>
            <a:r>
              <a:rPr lang="en-US" dirty="0"/>
              <a:t>T</a:t>
            </a:r>
            <a:r>
              <a:rPr lang="en-US" dirty="0" smtClean="0"/>
              <a:t>otal length 70 cm</a:t>
            </a:r>
            <a:endParaRPr lang="en-US" dirty="0"/>
          </a:p>
        </p:txBody>
      </p:sp>
      <p:sp>
        <p:nvSpPr>
          <p:cNvPr id="23" name="TextBox 22"/>
          <p:cNvSpPr txBox="1"/>
          <p:nvPr/>
        </p:nvSpPr>
        <p:spPr>
          <a:xfrm>
            <a:off x="654986" y="345122"/>
            <a:ext cx="10815781" cy="461665"/>
          </a:xfrm>
          <a:prstGeom prst="rect">
            <a:avLst/>
          </a:prstGeom>
          <a:noFill/>
          <a:ln>
            <a:noFill/>
          </a:ln>
        </p:spPr>
        <p:txBody>
          <a:bodyPr wrap="none" rtlCol="0">
            <a:spAutoFit/>
          </a:bodyPr>
          <a:lstStyle/>
          <a:p>
            <a:r>
              <a:rPr lang="en-US" sz="2400" dirty="0" smtClean="0">
                <a:solidFill>
                  <a:schemeClr val="accent6"/>
                </a:solidFill>
                <a:latin typeface="+mj-lt"/>
              </a:rPr>
              <a:t>WC granules: instabilities and shape transformations/magnetic field tests</a:t>
            </a:r>
          </a:p>
        </p:txBody>
      </p:sp>
      <p:sp>
        <p:nvSpPr>
          <p:cNvPr id="8" name="Left-Right Arrow 7"/>
          <p:cNvSpPr/>
          <p:nvPr/>
        </p:nvSpPr>
        <p:spPr>
          <a:xfrm>
            <a:off x="5938628" y="3575532"/>
            <a:ext cx="914400" cy="267114"/>
          </a:xfrm>
          <a:prstGeom prst="lef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3032" y="4793522"/>
            <a:ext cx="2331720" cy="1748790"/>
          </a:xfrm>
          <a:prstGeom prst="rect">
            <a:avLst/>
          </a:prstGeom>
          <a:effectLst>
            <a:outerShdw blurRad="1270000" dist="50800" dir="5400000" algn="ctr" rotWithShape="0">
              <a:srgbClr val="000000">
                <a:alpha val="43137"/>
              </a:srgbClr>
            </a:outerShdw>
          </a:effectLst>
        </p:spPr>
      </p:pic>
      <p:sp>
        <p:nvSpPr>
          <p:cNvPr id="10" name="TextBox 9"/>
          <p:cNvSpPr txBox="1"/>
          <p:nvPr/>
        </p:nvSpPr>
        <p:spPr>
          <a:xfrm>
            <a:off x="289646" y="1681491"/>
            <a:ext cx="5599610" cy="369332"/>
          </a:xfrm>
          <a:prstGeom prst="rect">
            <a:avLst/>
          </a:prstGeom>
          <a:solidFill>
            <a:schemeClr val="bg1"/>
          </a:solidFill>
        </p:spPr>
        <p:txBody>
          <a:bodyPr wrap="none" rtlCol="0">
            <a:spAutoFit/>
          </a:bodyPr>
          <a:lstStyle/>
          <a:p>
            <a:r>
              <a:rPr lang="en-US" dirty="0" smtClean="0"/>
              <a:t>MOMENT’s 14 T superconducting capture solenoid</a:t>
            </a:r>
            <a:endParaRPr lang="en-US" dirty="0"/>
          </a:p>
        </p:txBody>
      </p:sp>
    </p:spTree>
    <p:extLst>
      <p:ext uri="{BB962C8B-B14F-4D97-AF65-F5344CB8AC3E}">
        <p14:creationId xmlns:p14="http://schemas.microsoft.com/office/powerpoint/2010/main" val="30616603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rotWithShape="1">
          <a:blip r:embed="rId3">
            <a:extLst>
              <a:ext uri="{28A0092B-C50C-407E-A947-70E740481C1C}">
                <a14:useLocalDpi xmlns:a14="http://schemas.microsoft.com/office/drawing/2010/main" val="0"/>
              </a:ext>
            </a:extLst>
          </a:blip>
          <a:srcRect b="10267"/>
          <a:stretch/>
        </p:blipFill>
        <p:spPr>
          <a:xfrm>
            <a:off x="8072317" y="5148187"/>
            <a:ext cx="2081106" cy="949752"/>
          </a:xfrm>
          <a:prstGeom prst="rect">
            <a:avLst/>
          </a:prstGeom>
          <a:effectLst>
            <a:outerShdw blurRad="1270000" dist="50800" dir="5400000" algn="ctr" rotWithShape="0">
              <a:srgbClr val="000000">
                <a:alpha val="43137"/>
              </a:srgbClr>
            </a:outerShdw>
          </a:effectLst>
        </p:spPr>
      </p:pic>
      <p:sp>
        <p:nvSpPr>
          <p:cNvPr id="8" name="Left-Right Arrow 7"/>
          <p:cNvSpPr/>
          <p:nvPr/>
        </p:nvSpPr>
        <p:spPr>
          <a:xfrm>
            <a:off x="4925588" y="3525054"/>
            <a:ext cx="914400" cy="267114"/>
          </a:xfrm>
          <a:prstGeom prst="lef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809" y="1843082"/>
            <a:ext cx="4421600" cy="3811524"/>
          </a:xfrm>
          <a:prstGeom prst="rect">
            <a:avLst/>
          </a:prstGeom>
          <a:noFill/>
          <a:ln>
            <a:noFill/>
          </a:ln>
          <a:effectLst>
            <a:outerShdw blurRad="1270000" dist="50800" dir="54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图片 5"/>
          <p:cNvPicPr>
            <a:picLocks noChangeAspect="1"/>
          </p:cNvPicPr>
          <p:nvPr/>
        </p:nvPicPr>
        <p:blipFill rotWithShape="1">
          <a:blip r:embed="rId5"/>
          <a:srcRect l="33739" t="22817" r="23524" b="18209"/>
          <a:stretch/>
        </p:blipFill>
        <p:spPr>
          <a:xfrm>
            <a:off x="6189432" y="2350955"/>
            <a:ext cx="2826666" cy="2194126"/>
          </a:xfrm>
          <a:prstGeom prst="rect">
            <a:avLst/>
          </a:prstGeom>
          <a:effectLst>
            <a:outerShdw blurRad="1270000" dist="50800" dir="5400000" algn="ctr" rotWithShape="0">
              <a:srgbClr val="000000">
                <a:alpha val="43137"/>
              </a:srgbClr>
            </a:outerShdw>
          </a:effectLst>
        </p:spPr>
      </p:pic>
      <p:cxnSp>
        <p:nvCxnSpPr>
          <p:cNvPr id="36" name="Straight Arrow Connector 35"/>
          <p:cNvCxnSpPr/>
          <p:nvPr/>
        </p:nvCxnSpPr>
        <p:spPr>
          <a:xfrm flipH="1" flipV="1">
            <a:off x="7514144" y="3491342"/>
            <a:ext cx="1416999" cy="1826365"/>
          </a:xfrm>
          <a:prstGeom prst="straightConnector1">
            <a:avLst/>
          </a:prstGeom>
          <a:ln>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pic>
        <p:nvPicPr>
          <p:cNvPr id="65" name="图片 9"/>
          <p:cNvPicPr>
            <a:picLocks noChangeAspect="1"/>
          </p:cNvPicPr>
          <p:nvPr/>
        </p:nvPicPr>
        <p:blipFill rotWithShape="1">
          <a:blip r:embed="rId6"/>
          <a:srcRect l="17739" t="37248" r="43577" b="8169"/>
          <a:stretch/>
        </p:blipFill>
        <p:spPr>
          <a:xfrm>
            <a:off x="9285945" y="2345907"/>
            <a:ext cx="2773680" cy="2200344"/>
          </a:xfrm>
          <a:prstGeom prst="rect">
            <a:avLst/>
          </a:prstGeom>
          <a:effectLst>
            <a:outerShdw blurRad="1270000" dist="50800" dir="5400000" algn="ctr" rotWithShape="0">
              <a:srgbClr val="000000">
                <a:alpha val="43137"/>
              </a:srgbClr>
            </a:outerShdw>
          </a:effectLst>
        </p:spPr>
      </p:pic>
      <p:cxnSp>
        <p:nvCxnSpPr>
          <p:cNvPr id="67" name="Straight Arrow Connector 66"/>
          <p:cNvCxnSpPr/>
          <p:nvPr/>
        </p:nvCxnSpPr>
        <p:spPr>
          <a:xfrm flipV="1">
            <a:off x="9106047" y="3491340"/>
            <a:ext cx="1222280" cy="1826367"/>
          </a:xfrm>
          <a:prstGeom prst="straightConnector1">
            <a:avLst/>
          </a:prstGeom>
          <a:ln>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8072317" y="1843082"/>
            <a:ext cx="2247731" cy="369332"/>
          </a:xfrm>
          <a:prstGeom prst="rect">
            <a:avLst/>
          </a:prstGeom>
          <a:solidFill>
            <a:schemeClr val="bg1"/>
          </a:solidFill>
        </p:spPr>
        <p:txBody>
          <a:bodyPr wrap="none" rtlCol="0">
            <a:spAutoFit/>
          </a:bodyPr>
          <a:lstStyle/>
          <a:p>
            <a:r>
              <a:rPr lang="en-US" dirty="0"/>
              <a:t>p</a:t>
            </a:r>
            <a:r>
              <a:rPr lang="en-US" dirty="0" smtClean="0"/>
              <a:t>reliminary designs</a:t>
            </a:r>
            <a:endParaRPr lang="en-US" dirty="0"/>
          </a:p>
        </p:txBody>
      </p:sp>
      <p:sp>
        <p:nvSpPr>
          <p:cNvPr id="87" name="TextBox 86"/>
          <p:cNvSpPr txBox="1"/>
          <p:nvPr/>
        </p:nvSpPr>
        <p:spPr>
          <a:xfrm>
            <a:off x="151170" y="421403"/>
            <a:ext cx="10224274" cy="461665"/>
          </a:xfrm>
          <a:prstGeom prst="rect">
            <a:avLst/>
          </a:prstGeom>
          <a:noFill/>
        </p:spPr>
        <p:txBody>
          <a:bodyPr wrap="none" rtlCol="0">
            <a:spAutoFit/>
          </a:bodyPr>
          <a:lstStyle/>
          <a:p>
            <a:r>
              <a:rPr lang="en-US" sz="2400" dirty="0">
                <a:solidFill>
                  <a:schemeClr val="accent6"/>
                </a:solidFill>
                <a:latin typeface="+mj-lt"/>
              </a:rPr>
              <a:t>W</a:t>
            </a:r>
            <a:r>
              <a:rPr lang="en-US" sz="2400" dirty="0" smtClean="0">
                <a:solidFill>
                  <a:schemeClr val="accent6"/>
                </a:solidFill>
                <a:latin typeface="+mj-lt"/>
              </a:rPr>
              <a:t>aterfall granular target will be represented by a box in the solenoid</a:t>
            </a:r>
            <a:endParaRPr lang="en-US" sz="2400" dirty="0">
              <a:solidFill>
                <a:schemeClr val="accent6"/>
              </a:solidFill>
              <a:latin typeface="+mj-lt"/>
            </a:endParaRPr>
          </a:p>
        </p:txBody>
      </p:sp>
    </p:spTree>
    <p:extLst>
      <p:ext uri="{BB962C8B-B14F-4D97-AF65-F5344CB8AC3E}">
        <p14:creationId xmlns:p14="http://schemas.microsoft.com/office/powerpoint/2010/main" val="1229669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4748" r="-2587" b="8588"/>
          <a:stretch/>
        </p:blipFill>
        <p:spPr>
          <a:xfrm>
            <a:off x="1678080" y="3469320"/>
            <a:ext cx="4895730" cy="3171357"/>
          </a:xfrm>
          <a:prstGeom prst="rect">
            <a:avLst/>
          </a:prstGeom>
          <a:effectLst>
            <a:outerShdw blurRad="1270000" dist="50800" dir="5400000" algn="ctr" rotWithShape="0">
              <a:srgbClr val="000000">
                <a:alpha val="43137"/>
              </a:srgbClr>
            </a:outerShdw>
          </a:effec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1845"/>
          <a:stretch/>
        </p:blipFill>
        <p:spPr>
          <a:xfrm>
            <a:off x="7223171" y="3628923"/>
            <a:ext cx="3629068" cy="3004723"/>
          </a:xfrm>
          <a:prstGeom prst="rect">
            <a:avLst/>
          </a:prstGeom>
          <a:effectLst>
            <a:outerShdw blurRad="1270000" dist="50800" dir="5400000" algn="ctr" rotWithShape="0">
              <a:srgbClr val="000000">
                <a:alpha val="43137"/>
              </a:srgbClr>
            </a:outerShdw>
          </a:effectLst>
        </p:spPr>
      </p:pic>
      <p:cxnSp>
        <p:nvCxnSpPr>
          <p:cNvPr id="9" name="Straight Connector 8"/>
          <p:cNvCxnSpPr/>
          <p:nvPr/>
        </p:nvCxnSpPr>
        <p:spPr>
          <a:xfrm flipV="1">
            <a:off x="1422611" y="4535625"/>
            <a:ext cx="9551289" cy="49537"/>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310895" y="4095922"/>
            <a:ext cx="0" cy="509284"/>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1422611" y="4047659"/>
            <a:ext cx="9551289" cy="6923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2869" y="4125799"/>
            <a:ext cx="934871" cy="369332"/>
          </a:xfrm>
          <a:prstGeom prst="rect">
            <a:avLst/>
          </a:prstGeom>
          <a:noFill/>
        </p:spPr>
        <p:txBody>
          <a:bodyPr wrap="none" rtlCol="0">
            <a:spAutoFit/>
          </a:bodyPr>
          <a:lstStyle/>
          <a:p>
            <a:r>
              <a:rPr lang="en-US" dirty="0" smtClean="0"/>
              <a:t>~13 cm</a:t>
            </a:r>
            <a:endParaRPr lang="en-US" dirty="0"/>
          </a:p>
        </p:txBody>
      </p:sp>
      <p:pic>
        <p:nvPicPr>
          <p:cNvPr id="13" name="图片 3"/>
          <p:cNvPicPr>
            <a:picLocks noChangeAspect="1"/>
          </p:cNvPicPr>
          <p:nvPr/>
        </p:nvPicPr>
        <p:blipFill rotWithShape="1">
          <a:blip r:embed="rId4"/>
          <a:srcRect l="20001" t="34494" r="7833" b="27123"/>
          <a:stretch/>
        </p:blipFill>
        <p:spPr>
          <a:xfrm>
            <a:off x="3119288" y="1292630"/>
            <a:ext cx="6334113" cy="1895024"/>
          </a:xfrm>
          <a:prstGeom prst="rect">
            <a:avLst/>
          </a:prstGeom>
          <a:effectLst>
            <a:outerShdw blurRad="1270000" dist="50800" dir="5400000" algn="ctr" rotWithShape="0">
              <a:srgbClr val="000000">
                <a:alpha val="43137"/>
              </a:srgbClr>
            </a:outerShdw>
          </a:effectLst>
        </p:spPr>
      </p:pic>
      <p:sp>
        <p:nvSpPr>
          <p:cNvPr id="15" name="TextBox 14"/>
          <p:cNvSpPr txBox="1"/>
          <p:nvPr/>
        </p:nvSpPr>
        <p:spPr>
          <a:xfrm>
            <a:off x="5838131" y="2713603"/>
            <a:ext cx="2226892" cy="307777"/>
          </a:xfrm>
          <a:prstGeom prst="rect">
            <a:avLst/>
          </a:prstGeom>
          <a:solidFill>
            <a:schemeClr val="bg1"/>
          </a:solidFill>
        </p:spPr>
        <p:txBody>
          <a:bodyPr wrap="none" rtlCol="0">
            <a:spAutoFit/>
          </a:bodyPr>
          <a:lstStyle/>
          <a:p>
            <a:r>
              <a:rPr lang="en-US" sz="1400" dirty="0" smtClean="0">
                <a:solidFill>
                  <a:srgbClr val="FF0000"/>
                </a:solidFill>
              </a:rPr>
              <a:t>waterfall height </a:t>
            </a:r>
            <a:r>
              <a:rPr lang="en-US" sz="1400" dirty="0">
                <a:solidFill>
                  <a:srgbClr val="FF0000"/>
                </a:solidFill>
              </a:rPr>
              <a:t>~</a:t>
            </a:r>
            <a:r>
              <a:rPr lang="en-US" sz="1400" dirty="0" smtClean="0">
                <a:solidFill>
                  <a:srgbClr val="FF0000"/>
                </a:solidFill>
              </a:rPr>
              <a:t> 13 cm</a:t>
            </a:r>
          </a:p>
        </p:txBody>
      </p:sp>
      <p:cxnSp>
        <p:nvCxnSpPr>
          <p:cNvPr id="18" name="Straight Arrow Connector 17"/>
          <p:cNvCxnSpPr/>
          <p:nvPr/>
        </p:nvCxnSpPr>
        <p:spPr>
          <a:xfrm>
            <a:off x="7098256" y="2298630"/>
            <a:ext cx="0" cy="223711"/>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40188" y="250146"/>
            <a:ext cx="8119526" cy="760818"/>
          </a:xfrm>
          <a:noFill/>
        </p:spPr>
        <p:txBody>
          <a:bodyPr>
            <a:noAutofit/>
          </a:bodyPr>
          <a:lstStyle/>
          <a:p>
            <a:pPr algn="l"/>
            <a:r>
              <a:rPr lang="en-US" sz="1800" dirty="0"/>
              <a:t>T</a:t>
            </a:r>
            <a:r>
              <a:rPr lang="en-US" sz="1800" dirty="0" smtClean="0"/>
              <a:t>he higher part of the waterfall will be tested with the box due to solenoid’s bore size limitations</a:t>
            </a:r>
            <a:br>
              <a:rPr lang="en-US" sz="1800" dirty="0" smtClean="0"/>
            </a:br>
            <a:r>
              <a:rPr lang="en-US" sz="1800" dirty="0" smtClean="0"/>
              <a:t>-&gt; restriction on effective densities and velocities values</a:t>
            </a:r>
            <a:endParaRPr lang="en-US" sz="1800" dirty="0"/>
          </a:p>
        </p:txBody>
      </p:sp>
    </p:spTree>
    <p:extLst>
      <p:ext uri="{BB962C8B-B14F-4D97-AF65-F5344CB8AC3E}">
        <p14:creationId xmlns:p14="http://schemas.microsoft.com/office/powerpoint/2010/main" val="26582466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26462" y="223040"/>
            <a:ext cx="10972800" cy="54597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chemeClr val="accent6"/>
                </a:solidFill>
              </a:rPr>
              <a:t>T</a:t>
            </a:r>
            <a:r>
              <a:rPr lang="en-US" sz="2000" dirty="0" smtClean="0">
                <a:solidFill>
                  <a:schemeClr val="accent6"/>
                </a:solidFill>
              </a:rPr>
              <a:t>ests of waterfall granules and powder: look for induction in granules </a:t>
            </a:r>
          </a:p>
          <a:p>
            <a:r>
              <a:rPr lang="en-US" sz="2000" dirty="0" smtClean="0">
                <a:solidFill>
                  <a:schemeClr val="accent6"/>
                </a:solidFill>
              </a:rPr>
              <a:t>from 0 T -&gt; 5 T at IHEP’s magnet laboratory</a:t>
            </a:r>
            <a:endParaRPr lang="en-US" sz="2000" dirty="0">
              <a:solidFill>
                <a:schemeClr val="accent6"/>
              </a:solidFill>
            </a:endParaRPr>
          </a:p>
        </p:txBody>
      </p:sp>
      <p:sp>
        <p:nvSpPr>
          <p:cNvPr id="8" name="TextBox 7"/>
          <p:cNvSpPr txBox="1"/>
          <p:nvPr/>
        </p:nvSpPr>
        <p:spPr>
          <a:xfrm>
            <a:off x="6111250" y="5506075"/>
            <a:ext cx="5864690" cy="1200329"/>
          </a:xfrm>
          <a:prstGeom prst="rect">
            <a:avLst/>
          </a:prstGeom>
          <a:noFill/>
        </p:spPr>
        <p:txBody>
          <a:bodyPr wrap="square" rtlCol="0">
            <a:spAutoFit/>
          </a:bodyPr>
          <a:lstStyle/>
          <a:p>
            <a:r>
              <a:rPr lang="en-US" dirty="0"/>
              <a:t>N</a:t>
            </a:r>
            <a:r>
              <a:rPr lang="en-US" dirty="0" smtClean="0"/>
              <a:t>o repulsion from induction among the granules or powder observed</a:t>
            </a:r>
          </a:p>
          <a:p>
            <a:pPr marL="285750" indent="-285750">
              <a:buFont typeface="Arial" panose="020B0604020202020204" pitchFamily="34" charset="0"/>
              <a:buChar char="•"/>
            </a:pPr>
            <a:r>
              <a:rPr lang="en-US" dirty="0" smtClean="0"/>
              <a:t>with box at center of solenoid</a:t>
            </a:r>
          </a:p>
          <a:p>
            <a:pPr marL="285750" indent="-285750">
              <a:buFont typeface="Arial" panose="020B0604020202020204" pitchFamily="34" charset="0"/>
              <a:buChar char="•"/>
            </a:pPr>
            <a:r>
              <a:rPr lang="en-US" dirty="0" smtClean="0"/>
              <a:t>by moving the box at the borders of solenoid </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988" r="6056"/>
          <a:stretch/>
        </p:blipFill>
        <p:spPr>
          <a:xfrm>
            <a:off x="6964438" y="3779735"/>
            <a:ext cx="2625989" cy="1509963"/>
          </a:xfrm>
          <a:prstGeom prst="rect">
            <a:avLst/>
          </a:prstGeom>
          <a:effectLst>
            <a:outerShdw blurRad="1270000" dist="50800" dir="5400000" algn="ctr" rotWithShape="0">
              <a:srgbClr val="000000">
                <a:alpha val="43137"/>
              </a:srgbClr>
            </a:outerShdw>
          </a:effectLst>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792" r="5962"/>
          <a:stretch/>
        </p:blipFill>
        <p:spPr>
          <a:xfrm>
            <a:off x="6449257" y="1634164"/>
            <a:ext cx="3171034" cy="1796715"/>
          </a:xfrm>
          <a:prstGeom prst="rect">
            <a:avLst/>
          </a:prstGeom>
          <a:effectLst>
            <a:outerShdw blurRad="1270000" dist="50800" dir="5400000" algn="ctr" rotWithShape="0">
              <a:srgbClr val="000000">
                <a:alpha val="43137"/>
              </a:srgbClr>
            </a:outerShdw>
          </a:effectLst>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8257" r="18290"/>
          <a:stretch/>
        </p:blipFill>
        <p:spPr>
          <a:xfrm>
            <a:off x="3096164" y="3941408"/>
            <a:ext cx="2590067" cy="2040903"/>
          </a:xfrm>
          <a:prstGeom prst="rect">
            <a:avLst/>
          </a:prstGeom>
          <a:effectLst>
            <a:outerShdw blurRad="1270000" dist="50800" dir="5400000" algn="ctr" rotWithShape="0">
              <a:srgbClr val="000000">
                <a:alpha val="43137"/>
              </a:srgbClr>
            </a:outerShdw>
          </a:effectLst>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6546" r="28454"/>
          <a:stretch/>
        </p:blipFill>
        <p:spPr>
          <a:xfrm>
            <a:off x="3559372" y="1568187"/>
            <a:ext cx="2085583" cy="2317315"/>
          </a:xfrm>
          <a:prstGeom prst="rect">
            <a:avLst/>
          </a:prstGeom>
          <a:effectLst>
            <a:outerShdw blurRad="1270000" dist="50800" dir="5400000" algn="ctr" rotWithShape="0">
              <a:srgbClr val="000000">
                <a:alpha val="43137"/>
              </a:srgbClr>
            </a:outerShdw>
          </a:effectLst>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8454" r="17894"/>
          <a:stretch/>
        </p:blipFill>
        <p:spPr>
          <a:xfrm>
            <a:off x="343163" y="1134928"/>
            <a:ext cx="2838662" cy="2229853"/>
          </a:xfrm>
          <a:prstGeom prst="rect">
            <a:avLst/>
          </a:prstGeom>
          <a:effectLst>
            <a:outerShdw blurRad="1270000" dist="50800" dir="5400000" algn="ctr" rotWithShape="0">
              <a:srgbClr val="000000">
                <a:alpha val="43137"/>
              </a:srgbClr>
            </a:outerShdw>
          </a:effectLst>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t="18070" b="18421"/>
          <a:stretch/>
        </p:blipFill>
        <p:spPr>
          <a:xfrm>
            <a:off x="526462" y="3777940"/>
            <a:ext cx="2056156" cy="2611679"/>
          </a:xfrm>
          <a:prstGeom prst="rect">
            <a:avLst/>
          </a:prstGeom>
          <a:effectLst>
            <a:outerShdw blurRad="1270000" dist="50800" dir="5400000" algn="ctr" rotWithShape="0">
              <a:srgbClr val="000000">
                <a:alpha val="43137"/>
              </a:srgbClr>
            </a:outerShdw>
          </a:effectLst>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8070" b="7368"/>
          <a:stretch/>
        </p:blipFill>
        <p:spPr>
          <a:xfrm>
            <a:off x="10104928" y="1948262"/>
            <a:ext cx="1871011" cy="3164307"/>
          </a:xfrm>
          <a:prstGeom prst="rect">
            <a:avLst/>
          </a:prstGeom>
          <a:effectLst>
            <a:outerShdw blurRad="1270000" dist="50800" dir="5400000" algn="ctr" rotWithShape="0">
              <a:srgbClr val="000000">
                <a:alpha val="43137"/>
              </a:srgbClr>
            </a:outerShdw>
          </a:effectLst>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t="18947" b="18246"/>
          <a:stretch/>
        </p:blipFill>
        <p:spPr>
          <a:xfrm>
            <a:off x="5373757" y="2627835"/>
            <a:ext cx="1552009" cy="1949542"/>
          </a:xfrm>
          <a:prstGeom prst="rect">
            <a:avLst/>
          </a:prstGeom>
          <a:effectLst>
            <a:outerShdw blurRad="1270000" dist="50800" dir="5400000" algn="ctr" rotWithShape="0">
              <a:srgbClr val="000000">
                <a:alpha val="43137"/>
              </a:srgbClr>
            </a:outerShdw>
          </a:effectLst>
        </p:spPr>
      </p:pic>
      <p:sp>
        <p:nvSpPr>
          <p:cNvPr id="17" name="TextBox 16"/>
          <p:cNvSpPr txBox="1"/>
          <p:nvPr/>
        </p:nvSpPr>
        <p:spPr>
          <a:xfrm>
            <a:off x="293697" y="5427453"/>
            <a:ext cx="957313" cy="369332"/>
          </a:xfrm>
          <a:prstGeom prst="rect">
            <a:avLst/>
          </a:prstGeom>
          <a:solidFill>
            <a:schemeClr val="bg1"/>
          </a:solidFill>
        </p:spPr>
        <p:txBody>
          <a:bodyPr wrap="none" rtlCol="0">
            <a:spAutoFit/>
          </a:bodyPr>
          <a:lstStyle/>
          <a:p>
            <a:r>
              <a:rPr lang="en-US" dirty="0" smtClean="0"/>
              <a:t>camera</a:t>
            </a:r>
            <a:endParaRPr lang="en-US" dirty="0"/>
          </a:p>
        </p:txBody>
      </p:sp>
      <p:sp>
        <p:nvSpPr>
          <p:cNvPr id="18" name="Rectangle 17"/>
          <p:cNvSpPr/>
          <p:nvPr/>
        </p:nvSpPr>
        <p:spPr>
          <a:xfrm>
            <a:off x="244080" y="914207"/>
            <a:ext cx="3153846" cy="584775"/>
          </a:xfrm>
          <a:prstGeom prst="rect">
            <a:avLst/>
          </a:prstGeom>
          <a:solidFill>
            <a:schemeClr val="bg1"/>
          </a:solidFill>
        </p:spPr>
        <p:txBody>
          <a:bodyPr wrap="square">
            <a:spAutoFit/>
          </a:bodyPr>
          <a:lstStyle/>
          <a:p>
            <a:r>
              <a:rPr lang="en-US" sz="1600" dirty="0"/>
              <a:t>p</a:t>
            </a:r>
            <a:r>
              <a:rPr lang="en-US" sz="1600" dirty="0" smtClean="0"/>
              <a:t>rimary </a:t>
            </a:r>
            <a:r>
              <a:rPr lang="en-US" sz="1600" dirty="0"/>
              <a:t>small bore 5 T solenoid for granules’ qualification </a:t>
            </a:r>
          </a:p>
        </p:txBody>
      </p:sp>
      <p:sp>
        <p:nvSpPr>
          <p:cNvPr id="19" name="TextBox 18"/>
          <p:cNvSpPr txBox="1"/>
          <p:nvPr/>
        </p:nvSpPr>
        <p:spPr>
          <a:xfrm>
            <a:off x="3068014" y="3468347"/>
            <a:ext cx="2179350" cy="830997"/>
          </a:xfrm>
          <a:prstGeom prst="rect">
            <a:avLst/>
          </a:prstGeom>
          <a:solidFill>
            <a:schemeClr val="bg1"/>
          </a:solidFill>
        </p:spPr>
        <p:txBody>
          <a:bodyPr wrap="square" rtlCol="0">
            <a:spAutoFit/>
          </a:bodyPr>
          <a:lstStyle/>
          <a:p>
            <a:r>
              <a:rPr lang="en-US" sz="1600" dirty="0" smtClean="0"/>
              <a:t>boxes of </a:t>
            </a:r>
          </a:p>
          <a:p>
            <a:r>
              <a:rPr lang="en-US" sz="1600" dirty="0" smtClean="0"/>
              <a:t>tungsten carbide granules and powder</a:t>
            </a:r>
            <a:endParaRPr lang="en-US" sz="1600" dirty="0"/>
          </a:p>
        </p:txBody>
      </p:sp>
      <p:sp>
        <p:nvSpPr>
          <p:cNvPr id="20" name="TextBox 19"/>
          <p:cNvSpPr txBox="1"/>
          <p:nvPr/>
        </p:nvSpPr>
        <p:spPr>
          <a:xfrm>
            <a:off x="5349145" y="4126074"/>
            <a:ext cx="1766830" cy="369332"/>
          </a:xfrm>
          <a:prstGeom prst="rect">
            <a:avLst/>
          </a:prstGeom>
          <a:solidFill>
            <a:schemeClr val="bg1"/>
          </a:solidFill>
        </p:spPr>
        <p:txBody>
          <a:bodyPr wrap="none" rtlCol="0">
            <a:spAutoFit/>
          </a:bodyPr>
          <a:lstStyle/>
          <a:p>
            <a:r>
              <a:rPr lang="en-US" dirty="0" smtClean="0"/>
              <a:t>box in solenoid</a:t>
            </a:r>
            <a:endParaRPr lang="en-US" dirty="0"/>
          </a:p>
        </p:txBody>
      </p:sp>
      <p:sp>
        <p:nvSpPr>
          <p:cNvPr id="22" name="TextBox 21"/>
          <p:cNvSpPr txBox="1"/>
          <p:nvPr/>
        </p:nvSpPr>
        <p:spPr>
          <a:xfrm>
            <a:off x="7193756" y="3194960"/>
            <a:ext cx="2579552" cy="584775"/>
          </a:xfrm>
          <a:prstGeom prst="rect">
            <a:avLst/>
          </a:prstGeom>
          <a:solidFill>
            <a:schemeClr val="bg1"/>
          </a:solidFill>
        </p:spPr>
        <p:txBody>
          <a:bodyPr wrap="none" rtlCol="0">
            <a:spAutoFit/>
          </a:bodyPr>
          <a:lstStyle/>
          <a:p>
            <a:r>
              <a:rPr lang="en-US" sz="1600" dirty="0" smtClean="0"/>
              <a:t>in varying magnetic field</a:t>
            </a:r>
          </a:p>
          <a:p>
            <a:r>
              <a:rPr lang="en-US" sz="1600" dirty="0" smtClean="0"/>
              <a:t>0 T -&gt; 5 T in 20 minutes  </a:t>
            </a:r>
            <a:endParaRPr lang="en-US" sz="1600" dirty="0"/>
          </a:p>
        </p:txBody>
      </p:sp>
      <p:sp>
        <p:nvSpPr>
          <p:cNvPr id="23" name="TextBox 22"/>
          <p:cNvSpPr txBox="1"/>
          <p:nvPr/>
        </p:nvSpPr>
        <p:spPr>
          <a:xfrm>
            <a:off x="9746165" y="2298923"/>
            <a:ext cx="2568374" cy="584775"/>
          </a:xfrm>
          <a:prstGeom prst="rect">
            <a:avLst/>
          </a:prstGeom>
          <a:solidFill>
            <a:schemeClr val="bg1"/>
          </a:solidFill>
        </p:spPr>
        <p:txBody>
          <a:bodyPr wrap="square" rtlCol="0">
            <a:spAutoFit/>
          </a:bodyPr>
          <a:lstStyle/>
          <a:p>
            <a:r>
              <a:rPr lang="en-US" sz="1600" dirty="0" smtClean="0"/>
              <a:t>moving the box </a:t>
            </a:r>
          </a:p>
          <a:p>
            <a:r>
              <a:rPr lang="en-US" sz="1600" dirty="0" smtClean="0"/>
              <a:t>at the edge of solenoid </a:t>
            </a:r>
            <a:endParaRPr lang="en-US" sz="1600" dirty="0"/>
          </a:p>
        </p:txBody>
      </p:sp>
    </p:spTree>
    <p:extLst>
      <p:ext uri="{BB962C8B-B14F-4D97-AF65-F5344CB8AC3E}">
        <p14:creationId xmlns:p14="http://schemas.microsoft.com/office/powerpoint/2010/main" val="29442881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921" y="106848"/>
            <a:ext cx="5528165" cy="1143000"/>
          </a:xfrm>
          <a:noFill/>
          <a:effectLst>
            <a:outerShdw blurRad="1270000" dist="50800" dir="5400000" algn="ctr" rotWithShape="0">
              <a:srgbClr val="000000">
                <a:alpha val="43137"/>
              </a:srgbClr>
            </a:outerShdw>
          </a:effectLst>
        </p:spPr>
        <p:txBody>
          <a:bodyPr>
            <a:noAutofit/>
          </a:bodyPr>
          <a:lstStyle/>
          <a:p>
            <a:pPr algn="l"/>
            <a:r>
              <a:rPr lang="en-US" sz="1800" dirty="0"/>
              <a:t>N</a:t>
            </a:r>
            <a:r>
              <a:rPr lang="en-US" sz="1800" dirty="0" smtClean="0"/>
              <a:t>ext test for granules:</a:t>
            </a:r>
            <a:br>
              <a:rPr lang="en-US" sz="1800" dirty="0" smtClean="0"/>
            </a:br>
            <a:r>
              <a:rPr lang="en-US" sz="1800" dirty="0" smtClean="0"/>
              <a:t>Fall one by one inside a 6 T solenoid, </a:t>
            </a:r>
            <a:br>
              <a:rPr lang="en-US" sz="1800" dirty="0" smtClean="0"/>
            </a:br>
            <a:r>
              <a:rPr lang="en-US" sz="1800" dirty="0" smtClean="0"/>
              <a:t>test any deflection from straight trajectory</a:t>
            </a:r>
            <a:endParaRPr lang="en-US" sz="18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9764"/>
          <a:stretch/>
        </p:blipFill>
        <p:spPr>
          <a:xfrm rot="5400000">
            <a:off x="7766592" y="1434829"/>
            <a:ext cx="3157644" cy="3377470"/>
          </a:xfrm>
          <a:prstGeom prst="rect">
            <a:avLst/>
          </a:prstGeom>
          <a:effectLst>
            <a:outerShdw blurRad="1270000" dist="50800" dir="5400000" algn="ctr" rotWithShape="0">
              <a:srgbClr val="000000">
                <a:alpha val="43137"/>
              </a:srgb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667" y="1290250"/>
            <a:ext cx="4037704" cy="3028278"/>
          </a:xfrm>
          <a:prstGeom prst="rect">
            <a:avLst/>
          </a:prstGeom>
          <a:effectLst>
            <a:outerShdw blurRad="1270000" dist="50800" dir="5400000" algn="ctr" rotWithShape="0">
              <a:srgbClr val="000000">
                <a:alpha val="43137"/>
              </a:srgb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233942" y="4113066"/>
            <a:ext cx="2655276" cy="1991457"/>
          </a:xfrm>
          <a:prstGeom prst="rect">
            <a:avLst/>
          </a:prstGeom>
          <a:effectLst>
            <a:outerShdw blurRad="1270000" dist="50800" dir="5400000" algn="ctr" rotWithShape="0">
              <a:srgbClr val="000000">
                <a:alpha val="43137"/>
              </a:srgbClr>
            </a:outerShdw>
          </a:effectLst>
        </p:spPr>
      </p:pic>
      <p:sp>
        <p:nvSpPr>
          <p:cNvPr id="12" name="TextBox 11"/>
          <p:cNvSpPr txBox="1"/>
          <p:nvPr/>
        </p:nvSpPr>
        <p:spPr>
          <a:xfrm>
            <a:off x="4412258" y="1698420"/>
            <a:ext cx="1338828" cy="338554"/>
          </a:xfrm>
          <a:prstGeom prst="rect">
            <a:avLst/>
          </a:prstGeom>
          <a:solidFill>
            <a:schemeClr val="bg1"/>
          </a:solidFill>
        </p:spPr>
        <p:txBody>
          <a:bodyPr wrap="none" rtlCol="0">
            <a:spAutoFit/>
          </a:bodyPr>
          <a:lstStyle/>
          <a:p>
            <a:r>
              <a:rPr lang="en-US" sz="1600" dirty="0" smtClean="0"/>
              <a:t>6 T solenoid</a:t>
            </a:r>
            <a:endParaRPr lang="en-US" sz="1600" dirty="0"/>
          </a:p>
        </p:txBody>
      </p:sp>
      <p:sp>
        <p:nvSpPr>
          <p:cNvPr id="14" name="TextBox 13"/>
          <p:cNvSpPr txBox="1"/>
          <p:nvPr/>
        </p:nvSpPr>
        <p:spPr>
          <a:xfrm>
            <a:off x="5040375" y="5163098"/>
            <a:ext cx="2763898" cy="369332"/>
          </a:xfrm>
          <a:prstGeom prst="rect">
            <a:avLst/>
          </a:prstGeom>
          <a:solidFill>
            <a:schemeClr val="bg1"/>
          </a:solidFill>
        </p:spPr>
        <p:txBody>
          <a:bodyPr wrap="none" rtlCol="0">
            <a:spAutoFit/>
          </a:bodyPr>
          <a:lstStyle/>
          <a:p>
            <a:r>
              <a:rPr lang="en-US" dirty="0" smtClean="0"/>
              <a:t>prototype for collection</a:t>
            </a:r>
            <a:endParaRPr lang="en-US" dirty="0"/>
          </a:p>
        </p:txBody>
      </p:sp>
      <p:sp>
        <p:nvSpPr>
          <p:cNvPr id="15" name="TextBox 14"/>
          <p:cNvSpPr txBox="1"/>
          <p:nvPr/>
        </p:nvSpPr>
        <p:spPr>
          <a:xfrm>
            <a:off x="9235292" y="1360826"/>
            <a:ext cx="2729429" cy="584775"/>
          </a:xfrm>
          <a:prstGeom prst="rect">
            <a:avLst/>
          </a:prstGeom>
          <a:solidFill>
            <a:schemeClr val="bg1"/>
          </a:solidFill>
        </p:spPr>
        <p:txBody>
          <a:bodyPr wrap="square" rtlCol="0">
            <a:spAutoFit/>
          </a:bodyPr>
          <a:lstStyle/>
          <a:p>
            <a:r>
              <a:rPr lang="en-US" sz="1600" dirty="0" smtClean="0"/>
              <a:t>magnetic field lines and granules fall trajectories</a:t>
            </a:r>
            <a:endParaRPr lang="en-US" sz="1600" dirty="0"/>
          </a:p>
        </p:txBody>
      </p:sp>
      <p:sp>
        <p:nvSpPr>
          <p:cNvPr id="16" name="TextBox 15"/>
          <p:cNvSpPr txBox="1"/>
          <p:nvPr/>
        </p:nvSpPr>
        <p:spPr>
          <a:xfrm>
            <a:off x="5158184" y="4188045"/>
            <a:ext cx="2259794" cy="584775"/>
          </a:xfrm>
          <a:prstGeom prst="rect">
            <a:avLst/>
          </a:prstGeom>
          <a:solidFill>
            <a:schemeClr val="bg1"/>
          </a:solidFill>
        </p:spPr>
        <p:txBody>
          <a:bodyPr wrap="square" rtlCol="0">
            <a:spAutoFit/>
          </a:bodyPr>
          <a:lstStyle/>
          <a:p>
            <a:r>
              <a:rPr lang="en-US" sz="1600" dirty="0" smtClean="0"/>
              <a:t>top plate with holes along the radius</a:t>
            </a:r>
            <a:endParaRPr lang="en-US" sz="1600" dirty="0"/>
          </a:p>
        </p:txBody>
      </p:sp>
      <p:sp>
        <p:nvSpPr>
          <p:cNvPr id="17" name="TextBox 16"/>
          <p:cNvSpPr txBox="1"/>
          <p:nvPr/>
        </p:nvSpPr>
        <p:spPr>
          <a:xfrm>
            <a:off x="4871535" y="6044673"/>
            <a:ext cx="4215589" cy="584775"/>
          </a:xfrm>
          <a:prstGeom prst="rect">
            <a:avLst/>
          </a:prstGeom>
          <a:solidFill>
            <a:schemeClr val="bg1"/>
          </a:solidFill>
        </p:spPr>
        <p:txBody>
          <a:bodyPr wrap="square" rtlCol="0">
            <a:spAutoFit/>
          </a:bodyPr>
          <a:lstStyle/>
          <a:p>
            <a:r>
              <a:rPr lang="en-US" sz="1600" dirty="0"/>
              <a:t>b</a:t>
            </a:r>
            <a:r>
              <a:rPr lang="en-US" sz="1600" dirty="0" smtClean="0"/>
              <a:t>ottom cylindrical collection transparent straws for granules collection </a:t>
            </a:r>
            <a:endParaRPr lang="en-US" sz="1600" dirty="0"/>
          </a:p>
        </p:txBody>
      </p:sp>
      <p:cxnSp>
        <p:nvCxnSpPr>
          <p:cNvPr id="19" name="Straight Arrow Connector 18"/>
          <p:cNvCxnSpPr/>
          <p:nvPr/>
        </p:nvCxnSpPr>
        <p:spPr>
          <a:xfrm flipH="1" flipV="1">
            <a:off x="4292600" y="4772820"/>
            <a:ext cx="970944" cy="1335672"/>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4669513" y="4266352"/>
            <a:ext cx="488671" cy="29238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8751844" y="1544742"/>
            <a:ext cx="0" cy="3157644"/>
          </a:xfrm>
          <a:prstGeom prst="straightConnector1">
            <a:avLst/>
          </a:prstGeom>
          <a:ln>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6370227" y="1544742"/>
            <a:ext cx="2716897" cy="260203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Arc 6"/>
          <p:cNvSpPr/>
          <p:nvPr/>
        </p:nvSpPr>
        <p:spPr>
          <a:xfrm>
            <a:off x="8704429" y="1544742"/>
            <a:ext cx="243419" cy="4977977"/>
          </a:xfrm>
          <a:prstGeom prst="arc">
            <a:avLst>
              <a:gd name="adj1" fmla="val 16200000"/>
              <a:gd name="adj2" fmla="val 4816591"/>
            </a:avLst>
          </a:prstGeom>
          <a:ln>
            <a:solidFill>
              <a:schemeClr val="tx1"/>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V="1">
            <a:off x="8284981" y="4953000"/>
            <a:ext cx="950274" cy="1155492"/>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9134133" y="4035792"/>
            <a:ext cx="1239442" cy="369332"/>
          </a:xfrm>
          <a:prstGeom prst="rect">
            <a:avLst/>
          </a:prstGeom>
          <a:noFill/>
        </p:spPr>
        <p:txBody>
          <a:bodyPr wrap="none" rtlCol="0">
            <a:spAutoFit/>
          </a:bodyPr>
          <a:lstStyle/>
          <a:p>
            <a:r>
              <a:rPr lang="en-US" dirty="0" smtClean="0"/>
              <a:t>F =q B x u</a:t>
            </a:r>
            <a:endParaRPr lang="en-US" dirty="0"/>
          </a:p>
        </p:txBody>
      </p:sp>
      <p:cxnSp>
        <p:nvCxnSpPr>
          <p:cNvPr id="28" name="Straight Arrow Connector 27"/>
          <p:cNvCxnSpPr/>
          <p:nvPr/>
        </p:nvCxnSpPr>
        <p:spPr>
          <a:xfrm flipV="1">
            <a:off x="10109288" y="4035793"/>
            <a:ext cx="258690" cy="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9659298" y="4035792"/>
            <a:ext cx="258690" cy="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90462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126FAEBE-12AA-453A-8C5A-7644F8ABD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0291" y="2654396"/>
            <a:ext cx="2294626" cy="3059503"/>
          </a:xfrm>
          <a:prstGeom prst="rect">
            <a:avLst/>
          </a:prstGeom>
          <a:effectLst>
            <a:outerShdw blurRad="1270000" dist="50800" dir="5400000" algn="ctr" rotWithShape="0">
              <a:srgbClr val="000000">
                <a:alpha val="43137"/>
              </a:srgbClr>
            </a:outerShdw>
          </a:effectLst>
        </p:spPr>
      </p:pic>
      <p:pic>
        <p:nvPicPr>
          <p:cNvPr id="6" name="图片 5" descr="42A6D73850FF4B636256D62C5C62E27C">
            <a:extLst>
              <a:ext uri="{FF2B5EF4-FFF2-40B4-BE49-F238E27FC236}">
                <a16:creationId xmlns="" xmlns:a16="http://schemas.microsoft.com/office/drawing/2014/main" id="{F9E2CAFB-6921-405C-AC59-04158B28E080}"/>
              </a:ext>
            </a:extLst>
          </p:cNvPr>
          <p:cNvPicPr>
            <a:picLocks noChangeAspect="1"/>
          </p:cNvPicPr>
          <p:nvPr/>
        </p:nvPicPr>
        <p:blipFill>
          <a:blip r:embed="rId4"/>
          <a:stretch>
            <a:fillRect/>
          </a:stretch>
        </p:blipFill>
        <p:spPr>
          <a:xfrm>
            <a:off x="1005027" y="2020154"/>
            <a:ext cx="5502402" cy="4447223"/>
          </a:xfrm>
          <a:prstGeom prst="rect">
            <a:avLst/>
          </a:prstGeom>
          <a:effectLst>
            <a:outerShdw blurRad="1270000" dist="50800" dir="5400000" algn="ctr" rotWithShape="0">
              <a:srgbClr val="000000">
                <a:alpha val="43137"/>
              </a:srgbClr>
            </a:outerShdw>
          </a:effectLst>
        </p:spPr>
      </p:pic>
      <p:sp>
        <p:nvSpPr>
          <p:cNvPr id="2" name="标题 1">
            <a:extLst>
              <a:ext uri="{FF2B5EF4-FFF2-40B4-BE49-F238E27FC236}">
                <a16:creationId xmlns="" xmlns:a16="http://schemas.microsoft.com/office/drawing/2014/main" id="{8B167353-1713-4247-AA18-78845611A896}"/>
              </a:ext>
            </a:extLst>
          </p:cNvPr>
          <p:cNvSpPr>
            <a:spLocks noGrp="1"/>
          </p:cNvSpPr>
          <p:nvPr>
            <p:ph type="title"/>
          </p:nvPr>
        </p:nvSpPr>
        <p:spPr>
          <a:xfrm>
            <a:off x="-222171" y="-68468"/>
            <a:ext cx="10515600" cy="1325563"/>
          </a:xfrm>
        </p:spPr>
        <p:txBody>
          <a:bodyPr/>
          <a:lstStyle/>
          <a:p>
            <a:r>
              <a:rPr lang="en-US" altLang="zh-CN" sz="1800" dirty="0">
                <a:latin typeface="Comic Sans MS" panose="030F0702030302020204" pitchFamily="66" charset="0"/>
              </a:rPr>
              <a:t> </a:t>
            </a:r>
            <a:endParaRPr lang="zh-CN" altLang="en-US" sz="1800" dirty="0">
              <a:latin typeface="Comic Sans MS" panose="030F0702030302020204" pitchFamily="66" charset="0"/>
            </a:endParaRPr>
          </a:p>
        </p:txBody>
      </p:sp>
      <p:pic>
        <p:nvPicPr>
          <p:cNvPr id="8" name="图片 7">
            <a:extLst>
              <a:ext uri="{FF2B5EF4-FFF2-40B4-BE49-F238E27FC236}">
                <a16:creationId xmlns="" xmlns:a16="http://schemas.microsoft.com/office/drawing/2014/main" id="{1B01F28B-565C-4B14-A744-0A29CF75A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3668" y="399819"/>
            <a:ext cx="2091516" cy="2788689"/>
          </a:xfrm>
          <a:prstGeom prst="rect">
            <a:avLst/>
          </a:prstGeom>
          <a:effectLst>
            <a:outerShdw blurRad="1270000" dist="50800" dir="5400000" algn="ctr" rotWithShape="0">
              <a:srgbClr val="000000">
                <a:alpha val="43137"/>
              </a:srgbClr>
            </a:outerShdw>
          </a:effectLst>
        </p:spPr>
      </p:pic>
      <p:pic>
        <p:nvPicPr>
          <p:cNvPr id="10" name="图片 9">
            <a:extLst>
              <a:ext uri="{FF2B5EF4-FFF2-40B4-BE49-F238E27FC236}">
                <a16:creationId xmlns="" xmlns:a16="http://schemas.microsoft.com/office/drawing/2014/main" id="{AA00AF0B-531B-43A1-9601-A5DBB93179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8048" y="3592208"/>
            <a:ext cx="2353811" cy="2749651"/>
          </a:xfrm>
          <a:prstGeom prst="rect">
            <a:avLst/>
          </a:prstGeom>
          <a:effectLst>
            <a:outerShdw blurRad="1270000" dist="50800" dir="5400000" algn="ctr" rotWithShape="0">
              <a:srgbClr val="000000">
                <a:alpha val="43137"/>
              </a:srgbClr>
            </a:outerShdw>
          </a:effectLst>
        </p:spPr>
      </p:pic>
      <p:sp>
        <p:nvSpPr>
          <p:cNvPr id="7" name="文本框 6">
            <a:extLst>
              <a:ext uri="{FF2B5EF4-FFF2-40B4-BE49-F238E27FC236}">
                <a16:creationId xmlns="" xmlns:a16="http://schemas.microsoft.com/office/drawing/2014/main" id="{F316635F-F818-4D5E-A562-2A20468898C0}"/>
              </a:ext>
            </a:extLst>
          </p:cNvPr>
          <p:cNvSpPr txBox="1"/>
          <p:nvPr/>
        </p:nvSpPr>
        <p:spPr>
          <a:xfrm>
            <a:off x="2612973" y="2142756"/>
            <a:ext cx="1922780" cy="923330"/>
          </a:xfrm>
          <a:prstGeom prst="rect">
            <a:avLst/>
          </a:prstGeom>
          <a:noFill/>
        </p:spPr>
        <p:txBody>
          <a:bodyPr wrap="square" rtlCol="0">
            <a:spAutoFit/>
          </a:bodyPr>
          <a:lstStyle/>
          <a:p>
            <a:pPr algn="ctr"/>
            <a:r>
              <a:rPr lang="en-US" altLang="zh-CN" dirty="0">
                <a:solidFill>
                  <a:srgbClr val="FFC000"/>
                </a:solidFill>
                <a:latin typeface="Comic Sans MS" panose="030F0702030302020204" pitchFamily="66" charset="0"/>
                <a:ea typeface="华文楷体" panose="02010600040101010101" charset="-122"/>
              </a:rPr>
              <a:t>c</a:t>
            </a:r>
            <a:r>
              <a:rPr lang="en-US" altLang="zh-CN" dirty="0" smtClean="0">
                <a:solidFill>
                  <a:srgbClr val="FFC000"/>
                </a:solidFill>
                <a:latin typeface="Comic Sans MS" panose="030F0702030302020204" pitchFamily="66" charset="0"/>
                <a:ea typeface="华文楷体" panose="02010600040101010101" charset="-122"/>
              </a:rPr>
              <a:t>ubic </a:t>
            </a:r>
            <a:r>
              <a:rPr lang="en-US" altLang="zh-CN" dirty="0">
                <a:solidFill>
                  <a:srgbClr val="FFC000"/>
                </a:solidFill>
                <a:latin typeface="Comic Sans MS" panose="030F0702030302020204" pitchFamily="66" charset="0"/>
                <a:ea typeface="华文楷体" panose="02010600040101010101" charset="-122"/>
              </a:rPr>
              <a:t>hopper with a narrow outlet</a:t>
            </a:r>
            <a:endParaRPr lang="zh-CN" altLang="en-US" dirty="0">
              <a:solidFill>
                <a:srgbClr val="FFC000"/>
              </a:solidFill>
              <a:latin typeface="Comic Sans MS" panose="030F0702030302020204" pitchFamily="66" charset="0"/>
              <a:ea typeface="华文楷体" panose="02010600040101010101" charset="-122"/>
            </a:endParaRPr>
          </a:p>
        </p:txBody>
      </p:sp>
      <p:sp>
        <p:nvSpPr>
          <p:cNvPr id="9" name="文本框 8">
            <a:extLst>
              <a:ext uri="{FF2B5EF4-FFF2-40B4-BE49-F238E27FC236}">
                <a16:creationId xmlns="" xmlns:a16="http://schemas.microsoft.com/office/drawing/2014/main" id="{170F88AD-CDC1-4327-86D5-35EDA1887EF6}"/>
              </a:ext>
            </a:extLst>
          </p:cNvPr>
          <p:cNvSpPr txBox="1"/>
          <p:nvPr/>
        </p:nvSpPr>
        <p:spPr>
          <a:xfrm>
            <a:off x="436721" y="3269043"/>
            <a:ext cx="1635867" cy="646331"/>
          </a:xfrm>
          <a:prstGeom prst="rect">
            <a:avLst/>
          </a:prstGeom>
          <a:noFill/>
          <a:ln w="12700" cmpd="sng">
            <a:solidFill>
              <a:schemeClr val="tx1"/>
            </a:solidFill>
            <a:prstDash val="solid"/>
          </a:ln>
        </p:spPr>
        <p:txBody>
          <a:bodyPr wrap="square" rtlCol="0">
            <a:spAutoFit/>
          </a:bodyPr>
          <a:lstStyle/>
          <a:p>
            <a:pPr algn="ctr"/>
            <a:r>
              <a:rPr lang="en-US" altLang="zh-CN" dirty="0">
                <a:ln w="12700" cmpd="sng">
                  <a:noFill/>
                  <a:prstDash val="solid"/>
                </a:ln>
                <a:solidFill>
                  <a:srgbClr val="FF0000"/>
                </a:solidFill>
                <a:latin typeface="Comic Sans MS" panose="030F0702030302020204" pitchFamily="66" charset="0"/>
                <a:ea typeface="华文楷体" panose="02010600040101010101" charset="-122"/>
              </a:rPr>
              <a:t>detecting instruments</a:t>
            </a:r>
          </a:p>
        </p:txBody>
      </p:sp>
      <p:cxnSp>
        <p:nvCxnSpPr>
          <p:cNvPr id="11" name="直接箭头连接符 10">
            <a:extLst>
              <a:ext uri="{FF2B5EF4-FFF2-40B4-BE49-F238E27FC236}">
                <a16:creationId xmlns="" xmlns:a16="http://schemas.microsoft.com/office/drawing/2014/main" id="{B83A621D-C071-4D28-BBC1-6CBF2C51A62A}"/>
              </a:ext>
            </a:extLst>
          </p:cNvPr>
          <p:cNvCxnSpPr>
            <a:stCxn id="9" idx="3"/>
          </p:cNvCxnSpPr>
          <p:nvPr/>
        </p:nvCxnSpPr>
        <p:spPr>
          <a:xfrm>
            <a:off x="2072588" y="3592209"/>
            <a:ext cx="405808" cy="17581"/>
          </a:xfrm>
          <a:prstGeom prst="straightConnector1">
            <a:avLst/>
          </a:prstGeom>
          <a:solidFill>
            <a:schemeClr val="accent1"/>
          </a:solidFill>
          <a:ln w="12700" cap="flat" cmpd="sng" algn="ctr">
            <a:solidFill>
              <a:schemeClr val="tx1"/>
            </a:solidFill>
            <a:prstDash val="solid"/>
            <a:round/>
            <a:headEnd type="none" w="med" len="med"/>
            <a:tailEnd type="arrow" w="med" len="med"/>
          </a:ln>
        </p:spPr>
      </p:cxnSp>
      <p:sp>
        <p:nvSpPr>
          <p:cNvPr id="13" name="文本框 12">
            <a:extLst>
              <a:ext uri="{FF2B5EF4-FFF2-40B4-BE49-F238E27FC236}">
                <a16:creationId xmlns="" xmlns:a16="http://schemas.microsoft.com/office/drawing/2014/main" id="{EB99E5DB-006A-43BC-9AF3-4D6BE9B042A3}"/>
              </a:ext>
            </a:extLst>
          </p:cNvPr>
          <p:cNvSpPr txBox="1"/>
          <p:nvPr/>
        </p:nvSpPr>
        <p:spPr>
          <a:xfrm>
            <a:off x="543050" y="4357968"/>
            <a:ext cx="1375410" cy="645160"/>
          </a:xfrm>
          <a:prstGeom prst="rect">
            <a:avLst/>
          </a:prstGeom>
          <a:noFill/>
          <a:ln w="12700" cmpd="sng">
            <a:solidFill>
              <a:schemeClr val="tx1"/>
            </a:solidFill>
            <a:prstDash val="solid"/>
          </a:ln>
        </p:spPr>
        <p:txBody>
          <a:bodyPr wrap="square" rtlCol="0">
            <a:spAutoFit/>
          </a:bodyPr>
          <a:lstStyle/>
          <a:p>
            <a:pPr algn="ctr"/>
            <a:r>
              <a:rPr lang="en-US" altLang="zh-CN" dirty="0">
                <a:ln w="12700" cmpd="sng">
                  <a:noFill/>
                  <a:prstDash val="solid"/>
                </a:ln>
                <a:solidFill>
                  <a:srgbClr val="FF0000"/>
                </a:solidFill>
                <a:latin typeface="Comic Sans MS" panose="030F0702030302020204" pitchFamily="66" charset="0"/>
                <a:ea typeface="华文楷体" panose="02010600040101010101" charset="-122"/>
              </a:rPr>
              <a:t>s</a:t>
            </a:r>
            <a:r>
              <a:rPr lang="en-US" altLang="zh-CN" dirty="0" smtClean="0">
                <a:ln w="12700" cmpd="sng">
                  <a:noFill/>
                  <a:prstDash val="solid"/>
                </a:ln>
                <a:solidFill>
                  <a:srgbClr val="FF0000"/>
                </a:solidFill>
                <a:latin typeface="Comic Sans MS" panose="030F0702030302020204" pitchFamily="66" charset="0"/>
                <a:ea typeface="华文楷体" panose="02010600040101010101" charset="-122"/>
              </a:rPr>
              <a:t>hunt  </a:t>
            </a:r>
            <a:r>
              <a:rPr lang="en-US" altLang="zh-CN" dirty="0">
                <a:ln w="12700" cmpd="sng">
                  <a:noFill/>
                  <a:prstDash val="solid"/>
                </a:ln>
                <a:solidFill>
                  <a:srgbClr val="FF0000"/>
                </a:solidFill>
                <a:latin typeface="Comic Sans MS" panose="030F0702030302020204" pitchFamily="66" charset="0"/>
                <a:ea typeface="华文楷体" panose="02010600040101010101" charset="-122"/>
              </a:rPr>
              <a:t>funnel</a:t>
            </a:r>
          </a:p>
        </p:txBody>
      </p:sp>
      <p:cxnSp>
        <p:nvCxnSpPr>
          <p:cNvPr id="14" name="直接箭头连接符 13">
            <a:extLst>
              <a:ext uri="{FF2B5EF4-FFF2-40B4-BE49-F238E27FC236}">
                <a16:creationId xmlns="" xmlns:a16="http://schemas.microsoft.com/office/drawing/2014/main" id="{80B62F7F-7FA8-4A60-9BCE-1956A8BA8143}"/>
              </a:ext>
            </a:extLst>
          </p:cNvPr>
          <p:cNvCxnSpPr>
            <a:stCxn id="13" idx="3"/>
          </p:cNvCxnSpPr>
          <p:nvPr/>
        </p:nvCxnSpPr>
        <p:spPr>
          <a:xfrm>
            <a:off x="1918460" y="4680548"/>
            <a:ext cx="461977" cy="0"/>
          </a:xfrm>
          <a:prstGeom prst="straightConnector1">
            <a:avLst/>
          </a:prstGeom>
          <a:solidFill>
            <a:schemeClr val="accent1"/>
          </a:solidFill>
          <a:ln w="12700" cap="flat" cmpd="sng" algn="ctr">
            <a:solidFill>
              <a:schemeClr val="tx1"/>
            </a:solidFill>
            <a:prstDash val="solid"/>
            <a:round/>
            <a:headEnd type="none" w="med" len="med"/>
            <a:tailEnd type="arrow" w="med" len="med"/>
          </a:ln>
        </p:spPr>
      </p:cxnSp>
      <p:sp>
        <p:nvSpPr>
          <p:cNvPr id="15" name="文本框 14">
            <a:extLst>
              <a:ext uri="{FF2B5EF4-FFF2-40B4-BE49-F238E27FC236}">
                <a16:creationId xmlns="" xmlns:a16="http://schemas.microsoft.com/office/drawing/2014/main" id="{9758F7C4-9965-4EF7-89AB-DBC97A38D4B4}"/>
              </a:ext>
            </a:extLst>
          </p:cNvPr>
          <p:cNvSpPr txBox="1"/>
          <p:nvPr/>
        </p:nvSpPr>
        <p:spPr>
          <a:xfrm>
            <a:off x="543050" y="5529836"/>
            <a:ext cx="1375410" cy="645160"/>
          </a:xfrm>
          <a:prstGeom prst="rect">
            <a:avLst/>
          </a:prstGeom>
          <a:noFill/>
          <a:ln w="12700" cmpd="sng">
            <a:solidFill>
              <a:schemeClr val="tx1"/>
            </a:solidFill>
            <a:prstDash val="solid"/>
          </a:ln>
        </p:spPr>
        <p:txBody>
          <a:bodyPr wrap="square" rtlCol="0">
            <a:spAutoFit/>
          </a:bodyPr>
          <a:lstStyle/>
          <a:p>
            <a:pPr algn="ctr"/>
            <a:r>
              <a:rPr lang="en-US" altLang="zh-CN" dirty="0">
                <a:ln w="12700" cmpd="sng">
                  <a:noFill/>
                  <a:prstDash val="solid"/>
                </a:ln>
                <a:solidFill>
                  <a:srgbClr val="FF0000"/>
                </a:solidFill>
                <a:latin typeface="Comic Sans MS" panose="030F0702030302020204" pitchFamily="66" charset="0"/>
                <a:ea typeface="华文楷体" panose="02010600040101010101" charset="-122"/>
              </a:rPr>
              <a:t>c</a:t>
            </a:r>
            <a:r>
              <a:rPr lang="en-US" altLang="zh-CN" dirty="0" smtClean="0">
                <a:ln w="12700" cmpd="sng">
                  <a:noFill/>
                  <a:prstDash val="solid"/>
                </a:ln>
                <a:solidFill>
                  <a:srgbClr val="FF0000"/>
                </a:solidFill>
                <a:latin typeface="Comic Sans MS" panose="030F0702030302020204" pitchFamily="66" charset="0"/>
                <a:ea typeface="华文楷体" panose="02010600040101010101" charset="-122"/>
              </a:rPr>
              <a:t>ollection funnels</a:t>
            </a:r>
            <a:endParaRPr lang="en-US" altLang="zh-CN" dirty="0">
              <a:ln w="12700" cmpd="sng">
                <a:noFill/>
                <a:prstDash val="solid"/>
              </a:ln>
              <a:solidFill>
                <a:srgbClr val="FF0000"/>
              </a:solidFill>
              <a:latin typeface="Comic Sans MS" panose="030F0702030302020204" pitchFamily="66" charset="0"/>
              <a:ea typeface="华文楷体" panose="02010600040101010101" charset="-122"/>
            </a:endParaRPr>
          </a:p>
        </p:txBody>
      </p:sp>
      <p:cxnSp>
        <p:nvCxnSpPr>
          <p:cNvPr id="16" name="直接箭头连接符 15">
            <a:extLst>
              <a:ext uri="{FF2B5EF4-FFF2-40B4-BE49-F238E27FC236}">
                <a16:creationId xmlns="" xmlns:a16="http://schemas.microsoft.com/office/drawing/2014/main" id="{C6E811ED-A2C3-40AE-8E56-F81FB5F094DA}"/>
              </a:ext>
            </a:extLst>
          </p:cNvPr>
          <p:cNvCxnSpPr>
            <a:stCxn id="15" idx="3"/>
          </p:cNvCxnSpPr>
          <p:nvPr/>
        </p:nvCxnSpPr>
        <p:spPr>
          <a:xfrm flipV="1">
            <a:off x="1918460" y="5751307"/>
            <a:ext cx="263473" cy="101109"/>
          </a:xfrm>
          <a:prstGeom prst="straightConnector1">
            <a:avLst/>
          </a:prstGeom>
          <a:solidFill>
            <a:schemeClr val="accent1"/>
          </a:solidFill>
          <a:ln w="12700" cap="flat" cmpd="sng" algn="ctr">
            <a:solidFill>
              <a:schemeClr val="tx1"/>
            </a:solidFill>
            <a:prstDash val="solid"/>
            <a:round/>
            <a:headEnd type="none" w="med" len="med"/>
            <a:tailEnd type="arrow" w="med" len="med"/>
          </a:ln>
        </p:spPr>
      </p:cxnSp>
      <p:sp>
        <p:nvSpPr>
          <p:cNvPr id="17" name="文本框 16">
            <a:extLst>
              <a:ext uri="{FF2B5EF4-FFF2-40B4-BE49-F238E27FC236}">
                <a16:creationId xmlns="" xmlns:a16="http://schemas.microsoft.com/office/drawing/2014/main" id="{69E65D5D-45F1-4460-9076-F8E89EFAF9DD}"/>
              </a:ext>
            </a:extLst>
          </p:cNvPr>
          <p:cNvSpPr txBox="1"/>
          <p:nvPr/>
        </p:nvSpPr>
        <p:spPr>
          <a:xfrm>
            <a:off x="291330" y="469896"/>
            <a:ext cx="7328890" cy="1477328"/>
          </a:xfrm>
          <a:prstGeom prst="rect">
            <a:avLst/>
          </a:prstGeom>
          <a:noFill/>
          <a:effectLst>
            <a:outerShdw blurRad="1270000" dist="50800" dir="5400000" algn="ctr" rotWithShape="0">
              <a:srgbClr val="000000">
                <a:alpha val="43137"/>
              </a:srgbClr>
            </a:outerShdw>
          </a:effectLst>
        </p:spPr>
        <p:txBody>
          <a:bodyPr wrap="square" rtlCol="0">
            <a:spAutoFit/>
          </a:bodyPr>
          <a:lstStyle/>
          <a:p>
            <a:r>
              <a:rPr lang="en-US" altLang="zh-CN" dirty="0" smtClean="0">
                <a:latin typeface="Comic Sans MS" panose="030F0702030302020204" pitchFamily="66" charset="0"/>
              </a:rPr>
              <a:t>1. Stability </a:t>
            </a:r>
            <a:r>
              <a:rPr lang="en-US" altLang="zh-CN" dirty="0">
                <a:latin typeface="Comic Sans MS" panose="030F0702030302020204" pitchFamily="66" charset="0"/>
              </a:rPr>
              <a:t>and </a:t>
            </a:r>
            <a:r>
              <a:rPr lang="en-US" altLang="zh-CN" dirty="0" smtClean="0">
                <a:latin typeface="Comic Sans MS" panose="030F0702030302020204" pitchFamily="66" charset="0"/>
              </a:rPr>
              <a:t>consistency</a:t>
            </a:r>
            <a:endParaRPr lang="en-US" altLang="zh-CN" dirty="0">
              <a:latin typeface="Comic Sans MS" panose="030F0702030302020204" pitchFamily="66" charset="0"/>
            </a:endParaRPr>
          </a:p>
          <a:p>
            <a:r>
              <a:rPr lang="en-US" altLang="zh-CN" dirty="0">
                <a:latin typeface="Comic Sans MS" panose="030F0702030302020204" pitchFamily="66" charset="0"/>
              </a:rPr>
              <a:t>2. F</a:t>
            </a:r>
            <a:r>
              <a:rPr lang="en-US" altLang="zh-CN" dirty="0" smtClean="0">
                <a:latin typeface="Comic Sans MS" panose="030F0702030302020204" pitchFamily="66" charset="0"/>
              </a:rPr>
              <a:t>lowing </a:t>
            </a:r>
            <a:r>
              <a:rPr lang="en-US" altLang="zh-CN" dirty="0">
                <a:latin typeface="Comic Sans MS" panose="030F0702030302020204" pitchFamily="66" charset="0"/>
              </a:rPr>
              <a:t>p</a:t>
            </a:r>
            <a:r>
              <a:rPr lang="en-US" altLang="zh-CN" dirty="0" smtClean="0">
                <a:latin typeface="Comic Sans MS" panose="030F0702030302020204" pitchFamily="66" charset="0"/>
              </a:rPr>
              <a:t>arameters (effective density, velocity, flow </a:t>
            </a:r>
            <a:r>
              <a:rPr lang="en-US" altLang="zh-CN" dirty="0">
                <a:latin typeface="Comic Sans MS" panose="030F0702030302020204" pitchFamily="66" charset="0"/>
              </a:rPr>
              <a:t>rate)</a:t>
            </a:r>
          </a:p>
          <a:p>
            <a:r>
              <a:rPr lang="en-US" altLang="zh-CN" dirty="0">
                <a:latin typeface="Comic Sans MS" panose="030F0702030302020204" pitchFamily="66" charset="0"/>
              </a:rPr>
              <a:t>3. M</a:t>
            </a:r>
            <a:r>
              <a:rPr lang="en-US" altLang="zh-CN" dirty="0" smtClean="0">
                <a:latin typeface="Comic Sans MS" panose="030F0702030302020204" pitchFamily="66" charset="0"/>
              </a:rPr>
              <a:t>echanical</a:t>
            </a:r>
            <a:r>
              <a:rPr lang="en-US" altLang="zh-CN" dirty="0">
                <a:latin typeface="Comic Sans MS" panose="030F0702030302020204" pitchFamily="66" charset="0"/>
              </a:rPr>
              <a:t> </a:t>
            </a:r>
            <a:r>
              <a:rPr lang="en-US" altLang="zh-CN" dirty="0" smtClean="0">
                <a:latin typeface="Comic Sans MS" panose="030F0702030302020204" pitchFamily="66" charset="0"/>
              </a:rPr>
              <a:t>properties </a:t>
            </a:r>
            <a:r>
              <a:rPr lang="en-US" altLang="zh-CN" dirty="0">
                <a:latin typeface="Comic Sans MS" panose="030F0702030302020204" pitchFamily="66" charset="0"/>
              </a:rPr>
              <a:t>of the </a:t>
            </a:r>
            <a:r>
              <a:rPr lang="en-US" altLang="zh-CN" dirty="0" smtClean="0">
                <a:latin typeface="Comic Sans MS" panose="030F0702030302020204" pitchFamily="66" charset="0"/>
              </a:rPr>
              <a:t>grains </a:t>
            </a:r>
            <a:r>
              <a:rPr lang="en-US" altLang="zh-CN" dirty="0">
                <a:latin typeface="Comic Sans MS" panose="030F0702030302020204" pitchFamily="66" charset="0"/>
              </a:rPr>
              <a:t>(breakage/wear rate</a:t>
            </a:r>
            <a:r>
              <a:rPr lang="en-US" altLang="zh-CN" dirty="0" smtClean="0">
                <a:latin typeface="Comic Sans MS" panose="030F0702030302020204" pitchFamily="66" charset="0"/>
              </a:rPr>
              <a:t>)</a:t>
            </a:r>
            <a:endParaRPr lang="en-US" altLang="zh-CN" dirty="0">
              <a:latin typeface="Comic Sans MS" panose="030F0702030302020204" pitchFamily="66" charset="0"/>
            </a:endParaRPr>
          </a:p>
          <a:p>
            <a:r>
              <a:rPr lang="en-US" altLang="zh-CN" dirty="0" smtClean="0">
                <a:latin typeface="Comic Sans MS" panose="030F0702030302020204" pitchFamily="66" charset="0"/>
              </a:rPr>
              <a:t>4. DEM program</a:t>
            </a:r>
          </a:p>
          <a:p>
            <a:r>
              <a:rPr lang="en-US" altLang="zh-CN" dirty="0" smtClean="0">
                <a:latin typeface="Comic Sans MS" panose="030F0702030302020204" pitchFamily="66" charset="0"/>
              </a:rPr>
              <a:t>Important for pion capture and heat exchange</a:t>
            </a:r>
          </a:p>
        </p:txBody>
      </p:sp>
      <p:pic>
        <p:nvPicPr>
          <p:cNvPr id="18" name="图片 17">
            <a:extLst>
              <a:ext uri="{FF2B5EF4-FFF2-40B4-BE49-F238E27FC236}">
                <a16:creationId xmlns="" xmlns:a16="http://schemas.microsoft.com/office/drawing/2014/main" id="{CEEB4EF4-330E-4012-BB95-D12F2C60F1A8}"/>
              </a:ext>
            </a:extLst>
          </p:cNvPr>
          <p:cNvPicPr>
            <a:picLocks noChangeAspect="1"/>
          </p:cNvPicPr>
          <p:nvPr/>
        </p:nvPicPr>
        <p:blipFill>
          <a:blip r:embed="rId7"/>
          <a:stretch>
            <a:fillRect/>
          </a:stretch>
        </p:blipFill>
        <p:spPr>
          <a:xfrm>
            <a:off x="4972552" y="2769198"/>
            <a:ext cx="1831340" cy="3177540"/>
          </a:xfrm>
          <a:prstGeom prst="rect">
            <a:avLst/>
          </a:prstGeom>
          <a:effectLst>
            <a:outerShdw blurRad="1270000" dist="50800" dir="5400000" algn="ctr" rotWithShape="0">
              <a:srgbClr val="000000">
                <a:alpha val="43137"/>
              </a:srgbClr>
            </a:outerShdw>
          </a:effectLst>
        </p:spPr>
      </p:pic>
      <p:sp>
        <p:nvSpPr>
          <p:cNvPr id="21" name="Title 1"/>
          <p:cNvSpPr txBox="1">
            <a:spLocks/>
          </p:cNvSpPr>
          <p:nvPr/>
        </p:nvSpPr>
        <p:spPr>
          <a:xfrm>
            <a:off x="92384" y="14816"/>
            <a:ext cx="10972800" cy="54597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chemeClr val="accent6"/>
                </a:solidFill>
              </a:rPr>
              <a:t>Foreseen tests for granular waterfall system, no field</a:t>
            </a:r>
            <a:endParaRPr lang="en-US" sz="2000" dirty="0">
              <a:solidFill>
                <a:schemeClr val="accent6"/>
              </a:solidFill>
            </a:endParaRPr>
          </a:p>
        </p:txBody>
      </p:sp>
    </p:spTree>
    <p:extLst>
      <p:ext uri="{BB962C8B-B14F-4D97-AF65-F5344CB8AC3E}">
        <p14:creationId xmlns:p14="http://schemas.microsoft.com/office/powerpoint/2010/main" val="28870774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6860" y="508172"/>
            <a:ext cx="8229600" cy="448206"/>
          </a:xfrm>
        </p:spPr>
        <p:txBody>
          <a:bodyPr>
            <a:normAutofit fontScale="90000"/>
          </a:bodyPr>
          <a:lstStyle/>
          <a:p>
            <a:r>
              <a:rPr lang="en-US" sz="3200" dirty="0">
                <a:solidFill>
                  <a:schemeClr val="accent6"/>
                </a:solidFill>
              </a:rPr>
              <a:t>conclusions</a:t>
            </a:r>
          </a:p>
        </p:txBody>
      </p:sp>
      <p:sp>
        <p:nvSpPr>
          <p:cNvPr id="3" name="Content Placeholder 2"/>
          <p:cNvSpPr>
            <a:spLocks noGrp="1"/>
          </p:cNvSpPr>
          <p:nvPr>
            <p:ph idx="1"/>
          </p:nvPr>
        </p:nvSpPr>
        <p:spPr>
          <a:xfrm>
            <a:off x="1518083" y="4284554"/>
            <a:ext cx="10500360" cy="1705737"/>
          </a:xfrm>
          <a:solidFill>
            <a:schemeClr val="bg1"/>
          </a:solidFill>
          <a:effectLst>
            <a:outerShdw blurRad="1270000" dist="50800" dir="5400000" algn="ctr" rotWithShape="0">
              <a:srgbClr val="000000">
                <a:alpha val="43137"/>
              </a:srgbClr>
            </a:outerShdw>
          </a:effectLst>
        </p:spPr>
        <p:txBody>
          <a:bodyPr>
            <a:noAutofit/>
          </a:bodyPr>
          <a:lstStyle/>
          <a:p>
            <a:pPr marL="0" indent="0">
              <a:buNone/>
            </a:pPr>
            <a:r>
              <a:rPr lang="en-US" sz="1800" dirty="0" smtClean="0"/>
              <a:t>Granular waterfall:</a:t>
            </a:r>
            <a:endParaRPr lang="en-US" sz="1800" dirty="0"/>
          </a:p>
          <a:p>
            <a:pPr marL="452438" indent="-366713"/>
            <a:r>
              <a:rPr lang="en-US" sz="1800" dirty="0" smtClean="0"/>
              <a:t>similar yields </a:t>
            </a:r>
            <a:r>
              <a:rPr lang="en-US" sz="1800" dirty="0"/>
              <a:t>than Hg-liquid jet using DEM analysis parameters</a:t>
            </a:r>
          </a:p>
          <a:p>
            <a:pPr marL="452438" indent="-366713"/>
            <a:r>
              <a:rPr lang="en-US" sz="1800" dirty="0" smtClean="0"/>
              <a:t>target </a:t>
            </a:r>
            <a:r>
              <a:rPr lang="en-US" sz="1800" dirty="0"/>
              <a:t>solution of multi-MW neutrino and muon </a:t>
            </a:r>
            <a:r>
              <a:rPr lang="en-US" sz="1800" dirty="0" smtClean="0"/>
              <a:t>beams</a:t>
            </a:r>
            <a:endParaRPr lang="en-US" sz="2800" dirty="0"/>
          </a:p>
          <a:p>
            <a:pPr marL="452438" indent="-366713"/>
            <a:r>
              <a:rPr lang="en-US" sz="1800" dirty="0" smtClean="0"/>
              <a:t>initial tests for the waterfall granules and their magnetic properties have been started</a:t>
            </a:r>
          </a:p>
          <a:p>
            <a:pPr marL="452438" indent="-366713"/>
            <a:r>
              <a:rPr lang="en-US" sz="1800" dirty="0" smtClean="0"/>
              <a:t>foreseen tests for its stability, velocities, mass flow and effective density</a:t>
            </a:r>
          </a:p>
        </p:txBody>
      </p:sp>
      <p:sp>
        <p:nvSpPr>
          <p:cNvPr id="7" name="Content Placeholder 2"/>
          <p:cNvSpPr txBox="1">
            <a:spLocks/>
          </p:cNvSpPr>
          <p:nvPr/>
        </p:nvSpPr>
        <p:spPr>
          <a:xfrm>
            <a:off x="10319069" y="6318420"/>
            <a:ext cx="1500692" cy="3853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smtClean="0"/>
              <a:t>Thank you</a:t>
            </a:r>
            <a:endParaRPr lang="en-US" sz="2000" dirty="0"/>
          </a:p>
        </p:txBody>
      </p:sp>
      <p:sp>
        <p:nvSpPr>
          <p:cNvPr id="4" name="TextBox 3"/>
          <p:cNvSpPr txBox="1"/>
          <p:nvPr/>
        </p:nvSpPr>
        <p:spPr>
          <a:xfrm>
            <a:off x="10749583" y="5230896"/>
            <a:ext cx="184731" cy="646331"/>
          </a:xfrm>
          <a:prstGeom prst="rect">
            <a:avLst/>
          </a:prstGeom>
          <a:noFill/>
        </p:spPr>
        <p:txBody>
          <a:bodyPr wrap="none" rtlCol="0">
            <a:spAutoFit/>
          </a:bodyPr>
          <a:lstStyle/>
          <a:p>
            <a:endParaRPr lang="en-US" dirty="0" smtClean="0"/>
          </a:p>
          <a:p>
            <a:endParaRPr lang="en-US" dirty="0"/>
          </a:p>
        </p:txBody>
      </p:sp>
      <p:sp>
        <p:nvSpPr>
          <p:cNvPr id="6" name="TextBox 5"/>
          <p:cNvSpPr txBox="1"/>
          <p:nvPr/>
        </p:nvSpPr>
        <p:spPr>
          <a:xfrm>
            <a:off x="135399" y="1632134"/>
            <a:ext cx="9303953" cy="1200329"/>
          </a:xfrm>
          <a:prstGeom prst="rect">
            <a:avLst/>
          </a:prstGeom>
          <a:solidFill>
            <a:schemeClr val="bg1"/>
          </a:solidFill>
          <a:effectLst>
            <a:outerShdw blurRad="1270000" dist="50800" dir="5400000" algn="ctr" rotWithShape="0">
              <a:srgbClr val="000000">
                <a:alpha val="43137"/>
              </a:srgbClr>
            </a:outerShdw>
          </a:effectLst>
        </p:spPr>
        <p:txBody>
          <a:bodyPr wrap="square" rtlCol="0">
            <a:spAutoFit/>
          </a:bodyPr>
          <a:lstStyle/>
          <a:p>
            <a:r>
              <a:rPr lang="en-US" dirty="0" smtClean="0"/>
              <a:t>Aim has been achieved at up to 25 kW at target level and under emittance criteria</a:t>
            </a:r>
          </a:p>
          <a:p>
            <a:pPr marL="285750" indent="-285750">
              <a:buFont typeface="Arial" panose="020B0604020202020204" pitchFamily="34" charset="0"/>
              <a:buChar char="•"/>
            </a:pPr>
            <a:r>
              <a:rPr lang="en-US" dirty="0" smtClean="0"/>
              <a:t>produce a competitive number of muons for </a:t>
            </a:r>
            <a:r>
              <a:rPr lang="el-GR" dirty="0" smtClean="0"/>
              <a:t>μ</a:t>
            </a:r>
            <a:r>
              <a:rPr lang="en-US" dirty="0" smtClean="0"/>
              <a:t>SR applications</a:t>
            </a:r>
          </a:p>
          <a:p>
            <a:pPr marL="285750" indent="-285750">
              <a:buFont typeface="Arial" panose="020B0604020202020204" pitchFamily="34" charset="0"/>
              <a:buChar char="•"/>
            </a:pPr>
            <a:r>
              <a:rPr lang="en-US" dirty="0" smtClean="0"/>
              <a:t>a rate of 10</a:t>
            </a:r>
            <a:r>
              <a:rPr lang="en-US" baseline="30000" dirty="0" smtClean="0"/>
              <a:t>6</a:t>
            </a:r>
            <a:r>
              <a:rPr lang="en-US" dirty="0" smtClean="0"/>
              <a:t> – 10</a:t>
            </a:r>
            <a:r>
              <a:rPr lang="en-US" baseline="30000" dirty="0" smtClean="0"/>
              <a:t>7</a:t>
            </a:r>
            <a:r>
              <a:rPr lang="en-US" dirty="0" smtClean="0"/>
              <a:t> for surface muons per second and higher rates for decay muons under certain emittance selection criteria  </a:t>
            </a:r>
          </a:p>
        </p:txBody>
      </p:sp>
      <p:sp>
        <p:nvSpPr>
          <p:cNvPr id="8" name="TextBox 7"/>
          <p:cNvSpPr txBox="1"/>
          <p:nvPr/>
        </p:nvSpPr>
        <p:spPr>
          <a:xfrm>
            <a:off x="3507730" y="2796384"/>
            <a:ext cx="7561685" cy="646331"/>
          </a:xfrm>
          <a:prstGeom prst="rect">
            <a:avLst/>
          </a:prstGeom>
          <a:solidFill>
            <a:schemeClr val="bg1"/>
          </a:solidFill>
          <a:effectLst/>
        </p:spPr>
        <p:txBody>
          <a:bodyPr wrap="none" rtlCol="0">
            <a:spAutoFit/>
          </a:bodyPr>
          <a:lstStyle/>
          <a:p>
            <a:pPr marL="285750" indent="-285750">
              <a:buFont typeface="Arial" panose="020B0604020202020204" pitchFamily="34" charset="0"/>
              <a:buChar char="•"/>
            </a:pPr>
            <a:r>
              <a:rPr lang="en-US" dirty="0" smtClean="0"/>
              <a:t>the design of EMuS target station had been optimized for 5 kW</a:t>
            </a:r>
          </a:p>
          <a:p>
            <a:pPr marL="285750" indent="-285750">
              <a:buFont typeface="Arial" panose="020B0604020202020204" pitchFamily="34" charset="0"/>
              <a:buChar char="•"/>
            </a:pPr>
            <a:r>
              <a:rPr lang="en-US" dirty="0" smtClean="0"/>
              <a:t>working to deliver it for 25 kW and a lifetime up to 30 years </a:t>
            </a:r>
          </a:p>
        </p:txBody>
      </p:sp>
      <p:sp>
        <p:nvSpPr>
          <p:cNvPr id="5" name="TextBox 4"/>
          <p:cNvSpPr txBox="1"/>
          <p:nvPr/>
        </p:nvSpPr>
        <p:spPr>
          <a:xfrm>
            <a:off x="278780" y="1354881"/>
            <a:ext cx="813043" cy="369332"/>
          </a:xfrm>
          <a:prstGeom prst="rect">
            <a:avLst/>
          </a:prstGeom>
          <a:solidFill>
            <a:schemeClr val="bg1"/>
          </a:solidFill>
        </p:spPr>
        <p:txBody>
          <a:bodyPr wrap="none" rtlCol="0">
            <a:spAutoFit/>
          </a:bodyPr>
          <a:lstStyle/>
          <a:p>
            <a:r>
              <a:rPr lang="en-US" dirty="0" smtClean="0"/>
              <a:t>EMuS</a:t>
            </a:r>
            <a:endParaRPr lang="en-US" dirty="0"/>
          </a:p>
        </p:txBody>
      </p:sp>
      <p:sp>
        <p:nvSpPr>
          <p:cNvPr id="9" name="TextBox 8"/>
          <p:cNvSpPr txBox="1"/>
          <p:nvPr/>
        </p:nvSpPr>
        <p:spPr>
          <a:xfrm>
            <a:off x="1648339" y="3956425"/>
            <a:ext cx="1261884" cy="369332"/>
          </a:xfrm>
          <a:prstGeom prst="rect">
            <a:avLst/>
          </a:prstGeom>
          <a:solidFill>
            <a:schemeClr val="bg1"/>
          </a:solidFill>
        </p:spPr>
        <p:txBody>
          <a:bodyPr wrap="none" rtlCol="0">
            <a:spAutoFit/>
          </a:bodyPr>
          <a:lstStyle/>
          <a:p>
            <a:r>
              <a:rPr lang="en-US" dirty="0" smtClean="0"/>
              <a:t>MOMENT</a:t>
            </a:r>
            <a:endParaRPr lang="en-US" dirty="0"/>
          </a:p>
        </p:txBody>
      </p:sp>
    </p:spTree>
    <p:extLst>
      <p:ext uri="{BB962C8B-B14F-4D97-AF65-F5344CB8AC3E}">
        <p14:creationId xmlns:p14="http://schemas.microsoft.com/office/powerpoint/2010/main" val="14434827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a:t>
            </a:r>
            <a:endParaRPr lang="en-US" dirty="0"/>
          </a:p>
        </p:txBody>
      </p:sp>
    </p:spTree>
    <p:extLst>
      <p:ext uri="{BB962C8B-B14F-4D97-AF65-F5344CB8AC3E}">
        <p14:creationId xmlns:p14="http://schemas.microsoft.com/office/powerpoint/2010/main" val="2619749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9906"/>
          <a:stretch/>
        </p:blipFill>
        <p:spPr>
          <a:xfrm>
            <a:off x="833382" y="3990125"/>
            <a:ext cx="2295636" cy="2423435"/>
          </a:xfrm>
          <a:prstGeom prst="rect">
            <a:avLst/>
          </a:prstGeom>
          <a:effectLst>
            <a:outerShdw blurRad="1270000" dist="50800" dir="5400000" algn="ctr" rotWithShape="0">
              <a:srgbClr val="000000">
                <a:alpha val="43137"/>
              </a:srgbClr>
            </a:outerShdw>
          </a:effectLst>
        </p:spPr>
      </p:pic>
      <p:sp>
        <p:nvSpPr>
          <p:cNvPr id="2" name="Title 1"/>
          <p:cNvSpPr>
            <a:spLocks noGrp="1"/>
          </p:cNvSpPr>
          <p:nvPr>
            <p:ph type="title"/>
          </p:nvPr>
        </p:nvSpPr>
        <p:spPr>
          <a:xfrm>
            <a:off x="2374414" y="69847"/>
            <a:ext cx="9047304" cy="501364"/>
          </a:xfrm>
        </p:spPr>
        <p:txBody>
          <a:bodyPr>
            <a:noAutofit/>
          </a:bodyPr>
          <a:lstStyle/>
          <a:p>
            <a:pPr algn="l"/>
            <a:r>
              <a:rPr lang="el-GR" sz="2400" dirty="0" smtClean="0">
                <a:solidFill>
                  <a:schemeClr val="accent6"/>
                </a:solidFill>
              </a:rPr>
              <a:t>μ</a:t>
            </a:r>
            <a:r>
              <a:rPr lang="en-US" sz="2400" dirty="0" smtClean="0">
                <a:solidFill>
                  <a:schemeClr val="accent6"/>
                </a:solidFill>
              </a:rPr>
              <a:t>SR muons for </a:t>
            </a:r>
            <a:r>
              <a:rPr lang="en-US" sz="2400" dirty="0">
                <a:solidFill>
                  <a:schemeClr val="accent6"/>
                </a:solidFill>
              </a:rPr>
              <a:t>EMuS, the first muon source in China</a:t>
            </a:r>
          </a:p>
        </p:txBody>
      </p:sp>
      <p:sp>
        <p:nvSpPr>
          <p:cNvPr id="6" name="Content Placeholder 2"/>
          <p:cNvSpPr txBox="1">
            <a:spLocks/>
          </p:cNvSpPr>
          <p:nvPr/>
        </p:nvSpPr>
        <p:spPr>
          <a:xfrm>
            <a:off x="394894" y="1640584"/>
            <a:ext cx="11026824" cy="1365353"/>
          </a:xfrm>
          <a:prstGeom prst="rect">
            <a:avLst/>
          </a:prstGeom>
          <a:effectLst>
            <a:outerShdw blurRad="1270000" dist="50800" dir="5400000" algn="ctr" rotWithShape="0">
              <a:srgbClr val="000000">
                <a:alpha val="43137"/>
              </a:srgbClr>
            </a:outerShdw>
          </a:effectLst>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400" dirty="0"/>
              <a:t>It is primarily intended for muon science </a:t>
            </a:r>
            <a:r>
              <a:rPr lang="en-GB" sz="1400" dirty="0" smtClean="0"/>
              <a:t>related to </a:t>
            </a:r>
            <a:r>
              <a:rPr lang="el-GR" sz="1400" dirty="0"/>
              <a:t>μ</a:t>
            </a:r>
            <a:r>
              <a:rPr lang="en-US" sz="1400" dirty="0"/>
              <a:t>SR techniques in </a:t>
            </a:r>
            <a:r>
              <a:rPr lang="en-US" sz="1400" dirty="0" smtClean="0"/>
              <a:t>matter physics </a:t>
            </a:r>
            <a:r>
              <a:rPr lang="en-US" sz="1400" dirty="0"/>
              <a:t>and </a:t>
            </a:r>
            <a:r>
              <a:rPr lang="en-US" sz="1400" dirty="0" smtClean="0"/>
              <a:t>chemistry concerning </a:t>
            </a:r>
            <a:r>
              <a:rPr lang="el-GR" sz="1400" dirty="0" smtClean="0"/>
              <a:t>μ</a:t>
            </a:r>
            <a:r>
              <a:rPr lang="en-US" sz="1400" dirty="0" smtClean="0"/>
              <a:t>SR muons: </a:t>
            </a:r>
          </a:p>
          <a:p>
            <a:pPr lvl="1"/>
            <a:r>
              <a:rPr lang="en-US" altLang="zh-CN" sz="1400" dirty="0">
                <a:solidFill>
                  <a:srgbClr val="FF0000"/>
                </a:solidFill>
              </a:rPr>
              <a:t>surface </a:t>
            </a:r>
            <a:r>
              <a:rPr lang="en-US" altLang="zh-CN" sz="1400" dirty="0" smtClean="0">
                <a:solidFill>
                  <a:srgbClr val="FF0000"/>
                </a:solidFill>
              </a:rPr>
              <a:t>muons: </a:t>
            </a:r>
            <a:r>
              <a:rPr lang="el-GR" sz="1400" dirty="0" smtClean="0"/>
              <a:t>μ</a:t>
            </a:r>
            <a:r>
              <a:rPr lang="en-US" altLang="zh-CN" sz="1400" dirty="0"/>
              <a:t>+</a:t>
            </a:r>
            <a:r>
              <a:rPr lang="zh-CN" altLang="en-US" sz="1400" dirty="0"/>
              <a:t> </a:t>
            </a:r>
            <a:r>
              <a:rPr lang="en-US" altLang="zh-CN" sz="1400" dirty="0"/>
              <a:t>from </a:t>
            </a:r>
            <a:r>
              <a:rPr lang="el-GR" altLang="zh-CN" sz="1400" dirty="0"/>
              <a:t>π+</a:t>
            </a:r>
            <a:r>
              <a:rPr lang="en-US" altLang="zh-CN" sz="1400" dirty="0"/>
              <a:t> decaying at </a:t>
            </a:r>
            <a:r>
              <a:rPr lang="en-US" altLang="zh-CN" sz="1400" dirty="0" smtClean="0"/>
              <a:t>rest inside target or at its surface, P ≤ 29.8 MeV/c, 100% polarization</a:t>
            </a:r>
          </a:p>
          <a:p>
            <a:pPr lvl="1"/>
            <a:r>
              <a:rPr lang="en-US" altLang="zh-CN" sz="1400" dirty="0">
                <a:solidFill>
                  <a:srgbClr val="FF0000"/>
                </a:solidFill>
              </a:rPr>
              <a:t>cloud </a:t>
            </a:r>
            <a:r>
              <a:rPr lang="en-US" altLang="zh-CN" sz="1400" dirty="0" smtClean="0">
                <a:solidFill>
                  <a:srgbClr val="FF0000"/>
                </a:solidFill>
              </a:rPr>
              <a:t>muons that are background </a:t>
            </a:r>
            <a:r>
              <a:rPr lang="en-US" altLang="zh-CN" sz="1400" dirty="0" smtClean="0"/>
              <a:t>by causing beam depolarization: </a:t>
            </a:r>
            <a:r>
              <a:rPr lang="en-US" sz="1400" dirty="0" smtClean="0"/>
              <a:t>any </a:t>
            </a:r>
            <a:r>
              <a:rPr lang="el-GR" sz="1400" dirty="0" smtClean="0"/>
              <a:t>μ</a:t>
            </a:r>
            <a:r>
              <a:rPr lang="en-US" altLang="zh-CN" sz="1400" dirty="0" smtClean="0"/>
              <a:t>+ </a:t>
            </a:r>
            <a:r>
              <a:rPr lang="en-US" sz="1400" dirty="0" smtClean="0"/>
              <a:t>with P </a:t>
            </a:r>
            <a:r>
              <a:rPr lang="en-US" altLang="zh-CN" sz="1400" dirty="0" smtClean="0"/>
              <a:t> ≤  </a:t>
            </a:r>
            <a:r>
              <a:rPr lang="en-US" sz="1400" dirty="0" smtClean="0"/>
              <a:t>29.8 MeV/c produced from </a:t>
            </a:r>
            <a:r>
              <a:rPr lang="el-GR" altLang="zh-CN" sz="1400" dirty="0" smtClean="0"/>
              <a:t>π+</a:t>
            </a:r>
            <a:r>
              <a:rPr lang="en-US" altLang="zh-CN" sz="1400" dirty="0" smtClean="0"/>
              <a:t> decaying in flight in the target station</a:t>
            </a:r>
          </a:p>
          <a:p>
            <a:pPr lvl="1"/>
            <a:r>
              <a:rPr lang="en-US" altLang="zh-CN" sz="1400" dirty="0">
                <a:solidFill>
                  <a:srgbClr val="FF0000"/>
                </a:solidFill>
              </a:rPr>
              <a:t>decay muons </a:t>
            </a:r>
            <a:r>
              <a:rPr lang="en-US" altLang="zh-CN" sz="1400" dirty="0" smtClean="0"/>
              <a:t>that are also s</a:t>
            </a:r>
            <a:r>
              <a:rPr lang="en-US" sz="1400" dirty="0" smtClean="0"/>
              <a:t>ignal, </a:t>
            </a:r>
            <a:r>
              <a:rPr lang="el-GR" sz="1400" dirty="0" smtClean="0"/>
              <a:t>μ</a:t>
            </a:r>
            <a:r>
              <a:rPr lang="en-US" altLang="zh-CN" sz="1400" dirty="0" smtClean="0"/>
              <a:t>+</a:t>
            </a:r>
            <a:r>
              <a:rPr lang="zh-CN" altLang="en-US" sz="1400" dirty="0" smtClean="0"/>
              <a:t> </a:t>
            </a:r>
            <a:r>
              <a:rPr lang="en-US" altLang="zh-CN" sz="1400" dirty="0" smtClean="0"/>
              <a:t>from </a:t>
            </a:r>
            <a:r>
              <a:rPr lang="el-GR" altLang="zh-CN" sz="1400" dirty="0" smtClean="0"/>
              <a:t>π+</a:t>
            </a:r>
            <a:r>
              <a:rPr lang="en-US" altLang="zh-CN" sz="1400" dirty="0" smtClean="0"/>
              <a:t> decaying in flight, which can be used also for material science</a:t>
            </a:r>
            <a:endParaRPr lang="en-US" altLang="zh-CN" sz="1400" dirty="0"/>
          </a:p>
        </p:txBody>
      </p:sp>
      <p:sp>
        <p:nvSpPr>
          <p:cNvPr id="8" name="Rectangle 7"/>
          <p:cNvSpPr/>
          <p:nvPr/>
        </p:nvSpPr>
        <p:spPr>
          <a:xfrm>
            <a:off x="1964411" y="804658"/>
            <a:ext cx="7905825" cy="584775"/>
          </a:xfrm>
          <a:prstGeom prst="rect">
            <a:avLst/>
          </a:prstGeom>
          <a:ln>
            <a:solidFill>
              <a:schemeClr val="accent1"/>
            </a:solidFill>
          </a:ln>
          <a:effectLst>
            <a:outerShdw blurRad="1270000" dist="50800" dir="5400000" algn="ctr" rotWithShape="0">
              <a:srgbClr val="000000">
                <a:alpha val="43137"/>
              </a:srgbClr>
            </a:outerShdw>
          </a:effectLst>
        </p:spPr>
        <p:txBody>
          <a:bodyPr wrap="square">
            <a:spAutoFit/>
          </a:bodyPr>
          <a:lstStyle/>
          <a:p>
            <a:r>
              <a:rPr lang="en-GB" sz="1600" dirty="0"/>
              <a:t>The high intensity muon source project EMuS is foreseen at CSNS and is being optimized </a:t>
            </a:r>
            <a:r>
              <a:rPr lang="en-GB" sz="1600" dirty="0" smtClean="0"/>
              <a:t>for both </a:t>
            </a:r>
            <a:r>
              <a:rPr lang="en-GB" sz="1600" dirty="0"/>
              <a:t>muon and </a:t>
            </a:r>
            <a:r>
              <a:rPr lang="en-GB" sz="1600" dirty="0" smtClean="0"/>
              <a:t>neutrino </a:t>
            </a:r>
            <a:r>
              <a:rPr lang="en-GB" sz="1600" dirty="0"/>
              <a:t>experiments</a:t>
            </a:r>
            <a:endParaRPr lang="en-US" sz="16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1" y="3990125"/>
            <a:ext cx="2749732" cy="2498941"/>
          </a:xfrm>
          <a:prstGeom prst="rect">
            <a:avLst/>
          </a:prstGeom>
          <a:effectLst>
            <a:outerShdw blurRad="1270000" dist="50800" dir="5400000" algn="ctr" rotWithShape="0">
              <a:srgbClr val="000000">
                <a:alpha val="43137"/>
              </a:srgb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196" y="4168473"/>
            <a:ext cx="2452821" cy="2373953"/>
          </a:xfrm>
          <a:prstGeom prst="rect">
            <a:avLst/>
          </a:prstGeom>
          <a:effectLst>
            <a:outerShdw blurRad="1270000" dist="50800" dir="5400000" algn="ctr" rotWithShape="0">
              <a:srgbClr val="000000">
                <a:alpha val="43137"/>
              </a:srgbClr>
            </a:outerShdw>
          </a:effectLst>
        </p:spPr>
      </p:pic>
      <p:sp>
        <p:nvSpPr>
          <p:cNvPr id="12" name="TextBox 11"/>
          <p:cNvSpPr txBox="1"/>
          <p:nvPr/>
        </p:nvSpPr>
        <p:spPr>
          <a:xfrm>
            <a:off x="5037115" y="3861089"/>
            <a:ext cx="1760418" cy="523220"/>
          </a:xfrm>
          <a:prstGeom prst="rect">
            <a:avLst/>
          </a:prstGeom>
          <a:solidFill>
            <a:schemeClr val="bg1"/>
          </a:solidFill>
        </p:spPr>
        <p:txBody>
          <a:bodyPr wrap="none" rtlCol="0">
            <a:spAutoFit/>
          </a:bodyPr>
          <a:lstStyle/>
          <a:p>
            <a:r>
              <a:rPr lang="en-US" sz="1400" dirty="0"/>
              <a:t>100 % polarisation </a:t>
            </a:r>
          </a:p>
          <a:p>
            <a:r>
              <a:rPr lang="en-US" sz="1400" dirty="0"/>
              <a:t>due to DAR </a:t>
            </a:r>
            <a:r>
              <a:rPr lang="en-US" sz="1400" dirty="0" smtClean="0"/>
              <a:t>pions</a:t>
            </a:r>
            <a:r>
              <a:rPr lang="el-GR" sz="1400" dirty="0" smtClean="0"/>
              <a:t> </a:t>
            </a:r>
            <a:endParaRPr lang="en-US" sz="1400" dirty="0"/>
          </a:p>
        </p:txBody>
      </p:sp>
      <p:sp>
        <p:nvSpPr>
          <p:cNvPr id="13" name="TextBox 12"/>
          <p:cNvSpPr txBox="1"/>
          <p:nvPr/>
        </p:nvSpPr>
        <p:spPr>
          <a:xfrm>
            <a:off x="8811925" y="3701805"/>
            <a:ext cx="2156360" cy="523220"/>
          </a:xfrm>
          <a:prstGeom prst="rect">
            <a:avLst/>
          </a:prstGeom>
          <a:solidFill>
            <a:schemeClr val="bg1"/>
          </a:solidFill>
        </p:spPr>
        <p:txBody>
          <a:bodyPr wrap="none" rtlCol="0">
            <a:spAutoFit/>
          </a:bodyPr>
          <a:lstStyle/>
          <a:p>
            <a:r>
              <a:rPr lang="en-US" sz="1400" dirty="0"/>
              <a:t>Asymmetrical decay </a:t>
            </a:r>
          </a:p>
          <a:p>
            <a:r>
              <a:rPr lang="en-US" sz="1400" dirty="0"/>
              <a:t>due to week interaction</a:t>
            </a:r>
          </a:p>
        </p:txBody>
      </p:sp>
      <p:sp>
        <p:nvSpPr>
          <p:cNvPr id="14" name="TextBox 13"/>
          <p:cNvSpPr txBox="1"/>
          <p:nvPr/>
        </p:nvSpPr>
        <p:spPr>
          <a:xfrm>
            <a:off x="3807740" y="3328754"/>
            <a:ext cx="4602542" cy="338554"/>
          </a:xfrm>
          <a:prstGeom prst="rect">
            <a:avLst/>
          </a:prstGeom>
          <a:noFill/>
          <a:ln>
            <a:solidFill>
              <a:schemeClr val="accent1"/>
            </a:solidFill>
          </a:ln>
          <a:effectLst>
            <a:outerShdw blurRad="1270000" dist="50800" dir="5400000" algn="ctr" rotWithShape="0">
              <a:srgbClr val="000000">
                <a:alpha val="43137"/>
              </a:srgbClr>
            </a:outerShdw>
          </a:effectLst>
        </p:spPr>
        <p:txBody>
          <a:bodyPr wrap="none" rtlCol="0">
            <a:spAutoFit/>
          </a:bodyPr>
          <a:lstStyle/>
          <a:p>
            <a:r>
              <a:rPr lang="el-GR" sz="1600" dirty="0"/>
              <a:t>μ</a:t>
            </a:r>
            <a:r>
              <a:rPr lang="en-US" sz="1600" dirty="0"/>
              <a:t>SR </a:t>
            </a:r>
            <a:r>
              <a:rPr lang="en-US" sz="1600" dirty="0" smtClean="0"/>
              <a:t>muons from DAR, produced only at target</a:t>
            </a:r>
            <a:endParaRPr lang="en-US" sz="1600" dirty="0"/>
          </a:p>
        </p:txBody>
      </p:sp>
    </p:spTree>
    <p:extLst>
      <p:ext uri="{BB962C8B-B14F-4D97-AF65-F5344CB8AC3E}">
        <p14:creationId xmlns:p14="http://schemas.microsoft.com/office/powerpoint/2010/main" val="8060040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b="9253"/>
          <a:stretch/>
        </p:blipFill>
        <p:spPr>
          <a:xfrm>
            <a:off x="1136366" y="2533605"/>
            <a:ext cx="5897922" cy="3978993"/>
          </a:xfrm>
          <a:prstGeom prst="rect">
            <a:avLst/>
          </a:prstGeom>
          <a:effectLst>
            <a:outerShdw blurRad="1270000" dist="50800" dir="5400000" algn="ctr" rotWithShape="0">
              <a:srgbClr val="000000">
                <a:alpha val="43137"/>
              </a:srgbClr>
            </a:outerShdw>
          </a:effectLst>
        </p:spPr>
      </p:pic>
      <p:sp>
        <p:nvSpPr>
          <p:cNvPr id="27650" name="Rectangle 2"/>
          <p:cNvSpPr>
            <a:spLocks noGrp="1" noChangeArrowheads="1"/>
          </p:cNvSpPr>
          <p:nvPr>
            <p:ph type="title"/>
          </p:nvPr>
        </p:nvSpPr>
        <p:spPr>
          <a:xfrm>
            <a:off x="1594405" y="20628"/>
            <a:ext cx="8713788" cy="502543"/>
          </a:xfrm>
        </p:spPr>
        <p:txBody>
          <a:bodyPr>
            <a:noAutofit/>
          </a:bodyPr>
          <a:lstStyle/>
          <a:p>
            <a:pPr algn="ctr"/>
            <a:r>
              <a:rPr lang="en-US" altLang="zh-CN" sz="2800" dirty="0" smtClean="0">
                <a:solidFill>
                  <a:schemeClr val="accent6"/>
                </a:solidFill>
                <a:latin typeface="+mn-lt"/>
              </a:rPr>
              <a:t>CSNS and EMuS</a:t>
            </a:r>
            <a:endParaRPr lang="zh-CN" altLang="en-US" sz="2800" dirty="0">
              <a:solidFill>
                <a:schemeClr val="accent6"/>
              </a:solidFill>
              <a:latin typeface="+mn-lt"/>
            </a:endParaRPr>
          </a:p>
        </p:txBody>
      </p:sp>
      <p:sp>
        <p:nvSpPr>
          <p:cNvPr id="27651" name="Rectangle 4"/>
          <p:cNvSpPr>
            <a:spLocks noGrp="1" noChangeArrowheads="1"/>
          </p:cNvSpPr>
          <p:nvPr>
            <p:ph idx="1"/>
          </p:nvPr>
        </p:nvSpPr>
        <p:spPr>
          <a:xfrm>
            <a:off x="165136" y="600217"/>
            <a:ext cx="6956964" cy="1210528"/>
          </a:xfrm>
          <a:ln>
            <a:solidFill>
              <a:schemeClr val="tx1"/>
            </a:solidFill>
          </a:ln>
          <a:effectLst>
            <a:outerShdw blurRad="1270000" dist="50800" dir="5400000" algn="ctr" rotWithShape="0">
              <a:srgbClr val="000000">
                <a:alpha val="43137"/>
              </a:srgbClr>
            </a:outerShdw>
          </a:effectLst>
        </p:spPr>
        <p:txBody>
          <a:bodyPr>
            <a:normAutofit/>
          </a:bodyPr>
          <a:lstStyle/>
          <a:p>
            <a:pPr marL="0" indent="0">
              <a:spcBef>
                <a:spcPts val="592"/>
              </a:spcBef>
              <a:buNone/>
              <a:tabLst>
                <a:tab pos="174625" algn="l"/>
              </a:tabLst>
            </a:pPr>
            <a:r>
              <a:rPr lang="en-US" altLang="zh-CN" sz="1800" dirty="0">
                <a:cs typeface="Times New Roman" pitchFamily="18" charset="0"/>
              </a:rPr>
              <a:t>CSNS is the only large-scale proton accelerator in China today</a:t>
            </a:r>
          </a:p>
          <a:p>
            <a:pPr>
              <a:spcBef>
                <a:spcPts val="0"/>
              </a:spcBef>
              <a:tabLst>
                <a:tab pos="174625" algn="l"/>
              </a:tabLst>
            </a:pPr>
            <a:r>
              <a:rPr lang="en-US" altLang="zh-CN" sz="1800" dirty="0">
                <a:solidFill>
                  <a:srgbClr val="0070C0"/>
                </a:solidFill>
              </a:rPr>
              <a:t>Strong needs from other fields than neutron scattering</a:t>
            </a:r>
          </a:p>
          <a:p>
            <a:pPr>
              <a:spcBef>
                <a:spcPts val="0"/>
              </a:spcBef>
              <a:tabLst>
                <a:tab pos="174625" algn="l"/>
              </a:tabLst>
            </a:pPr>
            <a:r>
              <a:rPr lang="en-US" altLang="zh-CN" sz="1800" dirty="0">
                <a:solidFill>
                  <a:srgbClr val="0070C0"/>
                </a:solidFill>
              </a:rPr>
              <a:t>Excellent capability to support multiple platforms</a:t>
            </a:r>
          </a:p>
          <a:p>
            <a:pPr>
              <a:spcBef>
                <a:spcPts val="0"/>
              </a:spcBef>
              <a:tabLst>
                <a:tab pos="174625" algn="l"/>
              </a:tabLst>
            </a:pPr>
            <a:r>
              <a:rPr lang="en-US" altLang="zh-CN" sz="1800" dirty="0">
                <a:solidFill>
                  <a:srgbClr val="0070C0"/>
                </a:solidFill>
              </a:rPr>
              <a:t>Phased </a:t>
            </a:r>
            <a:r>
              <a:rPr lang="en-US" altLang="zh-CN" sz="1800" dirty="0" smtClean="0">
                <a:solidFill>
                  <a:srgbClr val="0070C0"/>
                </a:solidFill>
              </a:rPr>
              <a:t>development from 100 kW (I) -&gt; 500 KW (II)</a:t>
            </a:r>
            <a:endParaRPr lang="en-US" altLang="zh-CN" sz="1800" dirty="0">
              <a:solidFill>
                <a:srgbClr val="0070C0"/>
              </a:solidFill>
            </a:endParaRPr>
          </a:p>
        </p:txBody>
      </p:sp>
      <p:sp>
        <p:nvSpPr>
          <p:cNvPr id="3" name="TextBox 2"/>
          <p:cNvSpPr txBox="1"/>
          <p:nvPr/>
        </p:nvSpPr>
        <p:spPr>
          <a:xfrm>
            <a:off x="3149324" y="3076465"/>
            <a:ext cx="1709122" cy="338554"/>
          </a:xfrm>
          <a:prstGeom prst="rect">
            <a:avLst/>
          </a:prstGeom>
          <a:noFill/>
        </p:spPr>
        <p:txBody>
          <a:bodyPr wrap="none" rtlCol="0">
            <a:spAutoFit/>
          </a:bodyPr>
          <a:lstStyle/>
          <a:p>
            <a:r>
              <a:rPr lang="en-US" sz="1600" dirty="0" smtClean="0"/>
              <a:t>protons 80 MeV</a:t>
            </a:r>
            <a:endParaRPr lang="en-US" sz="1600" dirty="0"/>
          </a:p>
        </p:txBody>
      </p:sp>
      <p:sp>
        <p:nvSpPr>
          <p:cNvPr id="4" name="TextBox 3"/>
          <p:cNvSpPr txBox="1"/>
          <p:nvPr/>
        </p:nvSpPr>
        <p:spPr>
          <a:xfrm>
            <a:off x="3075564" y="4400597"/>
            <a:ext cx="3143809" cy="338554"/>
          </a:xfrm>
          <a:prstGeom prst="rect">
            <a:avLst/>
          </a:prstGeom>
          <a:noFill/>
        </p:spPr>
        <p:txBody>
          <a:bodyPr wrap="none" rtlCol="0">
            <a:spAutoFit/>
          </a:bodyPr>
          <a:lstStyle/>
          <a:p>
            <a:r>
              <a:rPr lang="en-US" sz="1600" dirty="0" smtClean="0"/>
              <a:t>1.6 GeV, 62.5 /312.5 </a:t>
            </a:r>
            <a:r>
              <a:rPr lang="el-GR" sz="1600" dirty="0" smtClean="0"/>
              <a:t>μ</a:t>
            </a:r>
            <a:r>
              <a:rPr lang="en-US" sz="1600" dirty="0" smtClean="0"/>
              <a:t>A, 25 Hz</a:t>
            </a:r>
            <a:endParaRPr lang="en-US" sz="1600" dirty="0"/>
          </a:p>
        </p:txBody>
      </p:sp>
      <p:sp>
        <p:nvSpPr>
          <p:cNvPr id="7" name="TextBox 6"/>
          <p:cNvSpPr txBox="1"/>
          <p:nvPr/>
        </p:nvSpPr>
        <p:spPr>
          <a:xfrm>
            <a:off x="1397883" y="2220507"/>
            <a:ext cx="2557110" cy="369332"/>
          </a:xfrm>
          <a:prstGeom prst="rect">
            <a:avLst/>
          </a:prstGeom>
          <a:solidFill>
            <a:schemeClr val="bg1"/>
          </a:solidFill>
        </p:spPr>
        <p:txBody>
          <a:bodyPr wrap="none" rtlCol="0">
            <a:spAutoFit/>
          </a:bodyPr>
          <a:lstStyle/>
          <a:p>
            <a:r>
              <a:rPr lang="en-US" dirty="0" smtClean="0"/>
              <a:t>Schematics for CSNS</a:t>
            </a:r>
            <a:endParaRPr lang="en-US" dirty="0"/>
          </a:p>
        </p:txBody>
      </p:sp>
      <p:sp>
        <p:nvSpPr>
          <p:cNvPr id="14" name="内容占位符 2"/>
          <p:cNvSpPr txBox="1">
            <a:spLocks/>
          </p:cNvSpPr>
          <p:nvPr/>
        </p:nvSpPr>
        <p:spPr>
          <a:xfrm>
            <a:off x="7384257" y="4883023"/>
            <a:ext cx="4315351" cy="685507"/>
          </a:xfrm>
          <a:prstGeom prst="rect">
            <a:avLst/>
          </a:prstGeom>
          <a:ln>
            <a:solidFill>
              <a:schemeClr val="tx1"/>
            </a:solidFill>
          </a:ln>
          <a:effectLst>
            <a:outerShdw blurRad="1270000" dist="50800" dir="5400000" algn="ctr" rotWithShape="0">
              <a:srgbClr val="000000">
                <a:alpha val="43137"/>
              </a:srgbClr>
            </a:outerShdw>
          </a:effectLst>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zh-CN" sz="1800" dirty="0" smtClean="0"/>
              <a:t>EMuS will be located  at the High Energy Proton </a:t>
            </a:r>
            <a:r>
              <a:rPr lang="en-US" altLang="zh-CN" sz="1800" dirty="0"/>
              <a:t>A</a:t>
            </a:r>
            <a:r>
              <a:rPr lang="en-US" altLang="zh-CN" sz="1800" dirty="0" smtClean="0"/>
              <a:t>pplication hall</a:t>
            </a:r>
            <a:endParaRPr lang="zh-CN" altLang="en-US" sz="1800" dirty="0"/>
          </a:p>
        </p:txBody>
      </p:sp>
      <p:sp>
        <p:nvSpPr>
          <p:cNvPr id="31" name="TextBox 30"/>
          <p:cNvSpPr txBox="1"/>
          <p:nvPr/>
        </p:nvSpPr>
        <p:spPr>
          <a:xfrm>
            <a:off x="3588916" y="6052641"/>
            <a:ext cx="813043" cy="369332"/>
          </a:xfrm>
          <a:prstGeom prst="rect">
            <a:avLst/>
          </a:prstGeom>
          <a:noFill/>
          <a:ln>
            <a:noFill/>
          </a:ln>
        </p:spPr>
        <p:txBody>
          <a:bodyPr wrap="none" rtlCol="0">
            <a:spAutoFit/>
          </a:bodyPr>
          <a:lstStyle/>
          <a:p>
            <a:r>
              <a:rPr lang="en-US" dirty="0" smtClean="0"/>
              <a:t>EMuS</a:t>
            </a:r>
            <a:endParaRPr lang="en-US" dirty="0"/>
          </a:p>
        </p:txBody>
      </p:sp>
      <p:cxnSp>
        <p:nvCxnSpPr>
          <p:cNvPr id="16" name="Straight Arrow Connector 15"/>
          <p:cNvCxnSpPr>
            <a:stCxn id="14" idx="1"/>
          </p:cNvCxnSpPr>
          <p:nvPr/>
        </p:nvCxnSpPr>
        <p:spPr>
          <a:xfrm flipH="1">
            <a:off x="4401959" y="5225777"/>
            <a:ext cx="2982298" cy="1065613"/>
          </a:xfrm>
          <a:prstGeom prst="straightConnector1">
            <a:avLst/>
          </a:prstGeom>
          <a:ln>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18" name="Tableau 28"/>
          <p:cNvGraphicFramePr>
            <a:graphicFrameLocks noGrp="1"/>
          </p:cNvGraphicFramePr>
          <p:nvPr>
            <p:extLst>
              <p:ext uri="{D42A27DB-BD31-4B8C-83A1-F6EECF244321}">
                <p14:modId xmlns:p14="http://schemas.microsoft.com/office/powerpoint/2010/main" val="278687356"/>
              </p:ext>
            </p:extLst>
          </p:nvPr>
        </p:nvGraphicFramePr>
        <p:xfrm>
          <a:off x="6515691" y="1925845"/>
          <a:ext cx="5183917" cy="1950720"/>
        </p:xfrm>
        <a:graphic>
          <a:graphicData uri="http://schemas.openxmlformats.org/drawingml/2006/table">
            <a:tbl>
              <a:tblPr firstRow="1" firstCol="1" lastCol="1" bandRow="1" bandCol="1">
                <a:effectLst/>
                <a:tableStyleId>{3C2FFA5D-87B4-456A-9821-1D502468CF0F}</a:tableStyleId>
              </a:tblPr>
              <a:tblGrid>
                <a:gridCol w="2575025">
                  <a:extLst>
                    <a:ext uri="{9D8B030D-6E8A-4147-A177-3AD203B41FA5}">
                      <a16:colId xmlns:a16="http://schemas.microsoft.com/office/drawing/2014/main" xmlns="" val="20000"/>
                    </a:ext>
                  </a:extLst>
                </a:gridCol>
                <a:gridCol w="1304446"/>
                <a:gridCol w="1304446">
                  <a:extLst>
                    <a:ext uri="{9D8B030D-6E8A-4147-A177-3AD203B41FA5}">
                      <a16:colId xmlns:a16="http://schemas.microsoft.com/office/drawing/2014/main" xmlns="" val="20001"/>
                    </a:ext>
                  </a:extLst>
                </a:gridCol>
              </a:tblGrid>
              <a:tr h="160372">
                <a:tc>
                  <a:txBody>
                    <a:bodyPr/>
                    <a:lstStyle/>
                    <a:p>
                      <a:pPr algn="l">
                        <a:spcBef>
                          <a:spcPts val="100"/>
                        </a:spcBef>
                        <a:spcAft>
                          <a:spcPts val="100"/>
                        </a:spcAft>
                      </a:pPr>
                      <a:r>
                        <a:rPr lang="en-GB" sz="1600" b="0" kern="800" dirty="0">
                          <a:solidFill>
                            <a:schemeClr val="tx1"/>
                          </a:solidFill>
                          <a:effectLst/>
                          <a:latin typeface="+mn-lt"/>
                          <a:ea typeface="宋体" panose="02010600030101010101" pitchFamily="2" charset="-122"/>
                        </a:rPr>
                        <a:t>Parameters</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600" b="0" kern="800" dirty="0">
                          <a:solidFill>
                            <a:schemeClr val="tx1"/>
                          </a:solidFill>
                          <a:effectLst/>
                          <a:latin typeface="+mn-lt"/>
                          <a:ea typeface="宋体" panose="02010600030101010101" pitchFamily="2" charset="-122"/>
                        </a:rPr>
                        <a:t>CSNS-I</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600" b="0" kern="800" dirty="0">
                          <a:solidFill>
                            <a:schemeClr val="tx1"/>
                          </a:solidFill>
                          <a:effectLst/>
                          <a:latin typeface="+mn-lt"/>
                          <a:ea typeface="宋体" panose="02010600030101010101" pitchFamily="2" charset="-122"/>
                        </a:rPr>
                        <a:t>CSNS-II</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xmlns="" val="10000"/>
                  </a:ext>
                </a:extLst>
              </a:tr>
              <a:tr h="160372">
                <a:tc>
                  <a:txBody>
                    <a:bodyPr/>
                    <a:lstStyle/>
                    <a:p>
                      <a:pPr algn="l">
                        <a:spcBef>
                          <a:spcPts val="100"/>
                        </a:spcBef>
                        <a:spcAft>
                          <a:spcPts val="100"/>
                        </a:spcAft>
                      </a:pPr>
                      <a:r>
                        <a:rPr lang="en-GB" sz="1600" b="0" kern="800" dirty="0">
                          <a:solidFill>
                            <a:schemeClr val="tx1"/>
                          </a:solidFill>
                          <a:effectLst/>
                          <a:latin typeface="+mn-lt"/>
                          <a:ea typeface="宋体" panose="02010600030101010101" pitchFamily="2" charset="-122"/>
                        </a:rPr>
                        <a:t>Beam power (kW)</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600" b="0" kern="800" dirty="0">
                          <a:solidFill>
                            <a:schemeClr val="tx1"/>
                          </a:solidFill>
                          <a:effectLst/>
                          <a:latin typeface="+mn-lt"/>
                          <a:ea typeface="宋体" panose="02010600030101010101" pitchFamily="2" charset="-122"/>
                        </a:rPr>
                        <a:t>100</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600" b="0" kern="800" dirty="0">
                          <a:solidFill>
                            <a:schemeClr val="tx1"/>
                          </a:solidFill>
                          <a:effectLst/>
                          <a:latin typeface="+mn-lt"/>
                          <a:ea typeface="宋体" panose="02010600030101010101" pitchFamily="2" charset="-122"/>
                        </a:rPr>
                        <a:t>500</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r>
              <a:tr h="160372">
                <a:tc>
                  <a:txBody>
                    <a:bodyPr/>
                    <a:lstStyle/>
                    <a:p>
                      <a:pPr algn="l">
                        <a:spcBef>
                          <a:spcPts val="100"/>
                        </a:spcBef>
                        <a:spcAft>
                          <a:spcPts val="100"/>
                        </a:spcAft>
                      </a:pPr>
                      <a:r>
                        <a:rPr lang="en-GB" sz="1600" b="0" kern="800" dirty="0">
                          <a:solidFill>
                            <a:schemeClr val="tx1"/>
                          </a:solidFill>
                          <a:effectLst/>
                          <a:latin typeface="+mn-lt"/>
                          <a:ea typeface="宋体" panose="02010600030101010101" pitchFamily="2" charset="-122"/>
                        </a:rPr>
                        <a:t>RCS Energy (GeV)</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600" b="0" kern="800" dirty="0">
                          <a:solidFill>
                            <a:schemeClr val="tx1"/>
                          </a:solidFill>
                          <a:effectLst/>
                          <a:latin typeface="+mn-lt"/>
                          <a:ea typeface="宋体" panose="02010600030101010101" pitchFamily="2" charset="-122"/>
                        </a:rPr>
                        <a:t>1.6</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600" b="0" kern="800" dirty="0">
                          <a:solidFill>
                            <a:schemeClr val="tx1"/>
                          </a:solidFill>
                          <a:effectLst/>
                          <a:latin typeface="+mn-lt"/>
                          <a:ea typeface="宋体" panose="02010600030101010101" pitchFamily="2" charset="-122"/>
                        </a:rPr>
                        <a:t>1.6</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xmlns="" val="10001"/>
                  </a:ext>
                </a:extLst>
              </a:tr>
              <a:tr h="160372">
                <a:tc>
                  <a:txBody>
                    <a:bodyPr/>
                    <a:lstStyle/>
                    <a:p>
                      <a:pPr algn="l">
                        <a:spcBef>
                          <a:spcPts val="100"/>
                        </a:spcBef>
                        <a:spcAft>
                          <a:spcPts val="100"/>
                        </a:spcAft>
                      </a:pPr>
                      <a:r>
                        <a:rPr lang="en-GB" sz="1600" b="0" kern="800" dirty="0">
                          <a:solidFill>
                            <a:schemeClr val="tx1"/>
                          </a:solidFill>
                          <a:effectLst/>
                          <a:latin typeface="+mn-lt"/>
                          <a:ea typeface="宋体" panose="02010600030101010101" pitchFamily="2" charset="-122"/>
                        </a:rPr>
                        <a:t>Beam current (</a:t>
                      </a:r>
                      <a:r>
                        <a:rPr lang="el-GR" sz="1600" b="0" kern="800" dirty="0">
                          <a:solidFill>
                            <a:schemeClr val="tx1"/>
                          </a:solidFill>
                          <a:effectLst/>
                          <a:latin typeface="+mn-lt"/>
                          <a:ea typeface="宋体" panose="02010600030101010101" pitchFamily="2" charset="-122"/>
                        </a:rPr>
                        <a:t>μA)</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600" b="0" kern="800" dirty="0">
                          <a:solidFill>
                            <a:schemeClr val="tx1"/>
                          </a:solidFill>
                          <a:effectLst/>
                          <a:latin typeface="+mn-lt"/>
                          <a:ea typeface="宋体" panose="02010600030101010101" pitchFamily="2" charset="-122"/>
                        </a:rPr>
                        <a:t>62.5</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600" b="0" kern="800" dirty="0" smtClean="0">
                          <a:solidFill>
                            <a:schemeClr val="tx1"/>
                          </a:solidFill>
                          <a:effectLst/>
                          <a:latin typeface="+mn-lt"/>
                          <a:ea typeface="宋体" panose="02010600030101010101" pitchFamily="2" charset="-122"/>
                        </a:rPr>
                        <a:t>312.5</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xmlns="" val="10002"/>
                  </a:ext>
                </a:extLst>
              </a:tr>
              <a:tr h="160372">
                <a:tc>
                  <a:txBody>
                    <a:bodyPr/>
                    <a:lstStyle/>
                    <a:p>
                      <a:pPr algn="l">
                        <a:spcBef>
                          <a:spcPts val="100"/>
                        </a:spcBef>
                        <a:spcAft>
                          <a:spcPts val="100"/>
                        </a:spcAft>
                      </a:pPr>
                      <a:r>
                        <a:rPr lang="en-GB" sz="1600" b="0" kern="800" dirty="0">
                          <a:solidFill>
                            <a:schemeClr val="tx1"/>
                          </a:solidFill>
                          <a:effectLst/>
                          <a:latin typeface="+mn-lt"/>
                          <a:ea typeface="宋体" panose="02010600030101010101" pitchFamily="2" charset="-122"/>
                        </a:rPr>
                        <a:t>Repetition rate (Hz)</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600" b="0" kern="800" dirty="0">
                          <a:solidFill>
                            <a:schemeClr val="tx1"/>
                          </a:solidFill>
                          <a:effectLst/>
                          <a:latin typeface="+mn-lt"/>
                          <a:ea typeface="宋体" panose="02010600030101010101" pitchFamily="2" charset="-122"/>
                        </a:rPr>
                        <a:t>25</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600" b="0" kern="800" dirty="0">
                          <a:solidFill>
                            <a:schemeClr val="tx1"/>
                          </a:solidFill>
                          <a:effectLst/>
                          <a:latin typeface="+mn-lt"/>
                          <a:ea typeface="宋体" panose="02010600030101010101" pitchFamily="2" charset="-122"/>
                        </a:rPr>
                        <a:t>25</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xmlns="" val="10003"/>
                  </a:ext>
                </a:extLst>
              </a:tr>
              <a:tr h="160372">
                <a:tc>
                  <a:txBody>
                    <a:bodyPr/>
                    <a:lstStyle/>
                    <a:p>
                      <a:pPr algn="l">
                        <a:spcBef>
                          <a:spcPts val="100"/>
                        </a:spcBef>
                        <a:spcAft>
                          <a:spcPts val="100"/>
                        </a:spcAft>
                      </a:pPr>
                      <a:r>
                        <a:rPr lang="en-GB" sz="1600" b="0" kern="800" dirty="0">
                          <a:solidFill>
                            <a:schemeClr val="tx1"/>
                          </a:solidFill>
                          <a:effectLst/>
                          <a:latin typeface="+mn-lt"/>
                          <a:ea typeface="宋体" panose="02010600030101010101" pitchFamily="2" charset="-122"/>
                        </a:rPr>
                        <a:t>Linac Energy [MeV]</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600" b="0" kern="800" dirty="0">
                          <a:solidFill>
                            <a:schemeClr val="tx1"/>
                          </a:solidFill>
                          <a:effectLst/>
                          <a:latin typeface="+mn-lt"/>
                          <a:ea typeface="宋体" panose="02010600030101010101" pitchFamily="2" charset="-122"/>
                        </a:rPr>
                        <a:t>80</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600" b="0" kern="800" dirty="0">
                          <a:solidFill>
                            <a:schemeClr val="tx1"/>
                          </a:solidFill>
                          <a:effectLst/>
                          <a:latin typeface="+mn-lt"/>
                          <a:ea typeface="宋体" panose="02010600030101010101" pitchFamily="2" charset="-122"/>
                        </a:rPr>
                        <a:t>250</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xmlns="" val="10005"/>
                  </a:ext>
                </a:extLst>
              </a:tr>
              <a:tr h="160372">
                <a:tc>
                  <a:txBody>
                    <a:bodyPr/>
                    <a:lstStyle/>
                    <a:p>
                      <a:pPr algn="l">
                        <a:spcBef>
                          <a:spcPts val="100"/>
                        </a:spcBef>
                        <a:spcAft>
                          <a:spcPts val="100"/>
                        </a:spcAft>
                      </a:pPr>
                      <a:r>
                        <a:rPr lang="en-US" sz="1600" b="0" kern="800" dirty="0">
                          <a:solidFill>
                            <a:schemeClr val="tx1"/>
                          </a:solidFill>
                          <a:effectLst/>
                          <a:latin typeface="+mn-lt"/>
                          <a:ea typeface="宋体" panose="02010600030101010101" pitchFamily="2" charset="-122"/>
                        </a:rPr>
                        <a:t>EMuS power (kW)</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600" b="0" kern="800" dirty="0">
                          <a:solidFill>
                            <a:srgbClr val="FF0000"/>
                          </a:solidFill>
                          <a:effectLst/>
                          <a:latin typeface="+mn-lt"/>
                          <a:ea typeface="宋体" panose="02010600030101010101" pitchFamily="2" charset="-122"/>
                        </a:rPr>
                        <a:t>5</a:t>
                      </a:r>
                      <a:endParaRPr lang="en-GB" sz="1600" b="0" dirty="0">
                        <a:solidFill>
                          <a:srgbClr val="FF0000"/>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600" b="0" kern="800" dirty="0" smtClean="0">
                          <a:solidFill>
                            <a:srgbClr val="FF0000"/>
                          </a:solidFill>
                          <a:effectLst/>
                          <a:latin typeface="+mn-lt"/>
                          <a:ea typeface="宋体" panose="02010600030101010101" pitchFamily="2" charset="-122"/>
                        </a:rPr>
                        <a:t>25</a:t>
                      </a:r>
                      <a:endParaRPr lang="en-GB" sz="1600" b="0" dirty="0">
                        <a:solidFill>
                          <a:srgbClr val="FF0000"/>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xmlns="" val="10006"/>
                  </a:ext>
                </a:extLst>
              </a:tr>
              <a:tr h="160372">
                <a:tc>
                  <a:txBody>
                    <a:bodyPr/>
                    <a:lstStyle/>
                    <a:p>
                      <a:pPr algn="l">
                        <a:spcBef>
                          <a:spcPts val="100"/>
                        </a:spcBef>
                        <a:spcAft>
                          <a:spcPts val="100"/>
                        </a:spcAft>
                      </a:pPr>
                      <a:r>
                        <a:rPr lang="en-GB" sz="1600" b="0" dirty="0" smtClean="0">
                          <a:solidFill>
                            <a:schemeClr val="tx1"/>
                          </a:solidFill>
                          <a:effectLst/>
                          <a:latin typeface="+mn-lt"/>
                          <a:ea typeface="宋体" panose="02010600030101010101" pitchFamily="2" charset="-122"/>
                        </a:rPr>
                        <a:t>EMuS repletion rate</a:t>
                      </a:r>
                      <a:r>
                        <a:rPr lang="en-GB" sz="1600" b="0" baseline="0" dirty="0" smtClean="0">
                          <a:solidFill>
                            <a:schemeClr val="tx1"/>
                          </a:solidFill>
                          <a:effectLst/>
                          <a:latin typeface="+mn-lt"/>
                          <a:ea typeface="宋体" panose="02010600030101010101" pitchFamily="2" charset="-122"/>
                        </a:rPr>
                        <a:t> </a:t>
                      </a:r>
                      <a:r>
                        <a:rPr lang="en-GB" sz="1600" b="0" dirty="0" smtClean="0">
                          <a:solidFill>
                            <a:schemeClr val="tx1"/>
                          </a:solidFill>
                          <a:effectLst/>
                          <a:latin typeface="+mn-lt"/>
                          <a:ea typeface="宋体" panose="02010600030101010101" pitchFamily="2" charset="-122"/>
                        </a:rPr>
                        <a:t>(Hz)</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600" b="0" dirty="0" smtClean="0">
                          <a:solidFill>
                            <a:schemeClr val="tx1"/>
                          </a:solidFill>
                          <a:effectLst/>
                          <a:latin typeface="+mn-lt"/>
                          <a:ea typeface="宋体" panose="02010600030101010101" pitchFamily="2" charset="-122"/>
                        </a:rPr>
                        <a:t>2.5</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600" b="0" dirty="0" smtClean="0">
                          <a:solidFill>
                            <a:schemeClr val="tx1"/>
                          </a:solidFill>
                          <a:effectLst/>
                          <a:latin typeface="+mn-lt"/>
                          <a:ea typeface="宋体" panose="02010600030101010101" pitchFamily="2" charset="-122"/>
                        </a:rPr>
                        <a:t>2.5</a:t>
                      </a:r>
                      <a:endParaRPr lang="en-GB" sz="16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r>
            </a:tbl>
          </a:graphicData>
        </a:graphic>
      </p:graphicFrame>
    </p:spTree>
    <p:extLst>
      <p:ext uri="{BB962C8B-B14F-4D97-AF65-F5344CB8AC3E}">
        <p14:creationId xmlns:p14="http://schemas.microsoft.com/office/powerpoint/2010/main" val="838110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2382"/>
          <a:stretch/>
        </p:blipFill>
        <p:spPr>
          <a:xfrm>
            <a:off x="211721" y="1044817"/>
            <a:ext cx="4588891" cy="1730230"/>
          </a:xfrm>
          <a:prstGeom prst="rect">
            <a:avLst/>
          </a:prstGeom>
          <a:effectLst>
            <a:outerShdw blurRad="1270000" dist="50800" dir="5400000" algn="ctr" rotWithShape="0">
              <a:srgbClr val="000000">
                <a:alpha val="43137"/>
              </a:srgbClr>
            </a:outerShdw>
          </a:effec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1054" r="2082" b="38562"/>
          <a:stretch/>
        </p:blipFill>
        <p:spPr>
          <a:xfrm>
            <a:off x="4971417" y="1068806"/>
            <a:ext cx="3609268" cy="1706241"/>
          </a:xfrm>
          <a:prstGeom prst="rect">
            <a:avLst/>
          </a:prstGeom>
          <a:effectLst>
            <a:outerShdw blurRad="1270000" dist="50800" dir="5400000" algn="ctr" rotWithShape="0">
              <a:srgbClr val="000000">
                <a:alpha val="43137"/>
              </a:srgbClr>
            </a:outerShdw>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6983" b="-1"/>
          <a:stretch/>
        </p:blipFill>
        <p:spPr>
          <a:xfrm>
            <a:off x="8737600" y="1081894"/>
            <a:ext cx="3365208" cy="1693153"/>
          </a:xfrm>
          <a:prstGeom prst="rect">
            <a:avLst/>
          </a:prstGeom>
          <a:effectLst>
            <a:outerShdw blurRad="1270000" dist="50800" dir="5400000" algn="ctr" rotWithShape="0">
              <a:srgbClr val="000000">
                <a:alpha val="43137"/>
              </a:srgbClr>
            </a:outerShdw>
          </a:effectLst>
        </p:spPr>
      </p:pic>
      <p:graphicFrame>
        <p:nvGraphicFramePr>
          <p:cNvPr id="9" name="Table 8"/>
          <p:cNvGraphicFramePr>
            <a:graphicFrameLocks noGrp="1"/>
          </p:cNvGraphicFramePr>
          <p:nvPr>
            <p:extLst>
              <p:ext uri="{D42A27DB-BD31-4B8C-83A1-F6EECF244321}">
                <p14:modId xmlns:p14="http://schemas.microsoft.com/office/powerpoint/2010/main" val="925726895"/>
              </p:ext>
            </p:extLst>
          </p:nvPr>
        </p:nvGraphicFramePr>
        <p:xfrm>
          <a:off x="1708255" y="3119480"/>
          <a:ext cx="8775489" cy="3219653"/>
        </p:xfrm>
        <a:graphic>
          <a:graphicData uri="http://schemas.openxmlformats.org/drawingml/2006/table">
            <a:tbl>
              <a:tblPr firstRow="1" bandRow="1">
                <a:tableStyleId>{5940675A-B579-460E-94D1-54222C63F5DA}</a:tableStyleId>
              </a:tblPr>
              <a:tblGrid>
                <a:gridCol w="3006814"/>
                <a:gridCol w="1620191"/>
                <a:gridCol w="205541"/>
                <a:gridCol w="1263925"/>
                <a:gridCol w="1338077"/>
                <a:gridCol w="1340941"/>
              </a:tblGrid>
              <a:tr h="37662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C00000"/>
                          </a:solidFill>
                        </a:rPr>
                        <a:t>Target</a:t>
                      </a:r>
                      <a:r>
                        <a:rPr lang="en-US" sz="1600" baseline="0" dirty="0" smtClean="0">
                          <a:solidFill>
                            <a:srgbClr val="C00000"/>
                          </a:solidFill>
                        </a:rPr>
                        <a:t> </a:t>
                      </a:r>
                      <a:endParaRPr lang="en-US" sz="1600" dirty="0" smtClean="0">
                        <a:solidFill>
                          <a:srgbClr val="C00000"/>
                        </a:solidFill>
                      </a:endParaRPr>
                    </a:p>
                  </a:txBody>
                  <a:tcPr anchor="ctr">
                    <a:solidFill>
                      <a:schemeClr val="accent3"/>
                    </a:solidFill>
                  </a:tcPr>
                </a:tc>
                <a:tc gridSpan="5">
                  <a:txBody>
                    <a:bodyPr/>
                    <a:lstStyle/>
                    <a:p>
                      <a:pPr algn="ctr"/>
                      <a:r>
                        <a:rPr lang="en-US" sz="1600" dirty="0" smtClean="0">
                          <a:solidFill>
                            <a:srgbClr val="C00000"/>
                          </a:solidFill>
                        </a:rPr>
                        <a:t>   Gr slab </a:t>
                      </a:r>
                      <a:endParaRPr lang="en-US" sz="1600" dirty="0">
                        <a:solidFill>
                          <a:srgbClr val="C00000"/>
                        </a:solidFill>
                      </a:endParaRPr>
                    </a:p>
                  </a:txBody>
                  <a:tcPr anchor="c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7198">
                <a:tc>
                  <a:txBody>
                    <a:bodyPr/>
                    <a:lstStyle/>
                    <a:p>
                      <a:pPr algn="ctr"/>
                      <a:r>
                        <a:rPr lang="en-US" sz="1600" dirty="0" smtClean="0">
                          <a:solidFill>
                            <a:srgbClr val="C00000"/>
                          </a:solidFill>
                        </a:rPr>
                        <a:t>Selection</a:t>
                      </a:r>
                      <a:endParaRPr lang="en-US" sz="1600" dirty="0">
                        <a:solidFill>
                          <a:srgbClr val="C00000"/>
                        </a:solidFill>
                      </a:endParaRPr>
                    </a:p>
                  </a:txBody>
                  <a:tcPr anchor="ctr">
                    <a:solidFill>
                      <a:schemeClr val="accent3"/>
                    </a:solidFill>
                  </a:tcPr>
                </a:tc>
                <a:tc gridSpan="5">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600" dirty="0" smtClean="0">
                          <a:solidFill>
                            <a:srgbClr val="C00000"/>
                          </a:solidFill>
                        </a:rPr>
                        <a:t>μ</a:t>
                      </a:r>
                      <a:r>
                        <a:rPr lang="en-US" sz="1600" dirty="0" smtClean="0">
                          <a:solidFill>
                            <a:srgbClr val="C00000"/>
                          </a:solidFill>
                        </a:rPr>
                        <a:t>SR - </a:t>
                      </a:r>
                      <a:r>
                        <a:rPr lang="el-GR" sz="1600" dirty="0" smtClean="0">
                          <a:solidFill>
                            <a:srgbClr val="C00000"/>
                          </a:solidFill>
                        </a:rPr>
                        <a:t>μ</a:t>
                      </a:r>
                      <a:r>
                        <a:rPr lang="el-GR" sz="1600" baseline="30000" dirty="0" smtClean="0">
                          <a:solidFill>
                            <a:srgbClr val="C00000"/>
                          </a:solidFill>
                        </a:rPr>
                        <a:t>+</a:t>
                      </a:r>
                      <a:r>
                        <a:rPr lang="en-US" sz="1600" dirty="0" smtClean="0">
                          <a:solidFill>
                            <a:srgbClr val="C00000"/>
                          </a:solidFill>
                        </a:rPr>
                        <a:t>  25 &lt; P &lt; 29.8 MeV/c</a:t>
                      </a:r>
                    </a:p>
                  </a:txBody>
                  <a:tcPr anchor="c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7198">
                <a:tc>
                  <a:txBody>
                    <a:bodyPr/>
                    <a:lstStyle/>
                    <a:p>
                      <a:pPr algn="ctr"/>
                      <a:r>
                        <a:rPr lang="en-US" sz="1600" baseline="0" dirty="0" smtClean="0">
                          <a:solidFill>
                            <a:srgbClr val="C00000"/>
                          </a:solidFill>
                        </a:rPr>
                        <a:t>target</a:t>
                      </a:r>
                      <a:endParaRPr lang="en-US" sz="1600" dirty="0" smtClean="0">
                        <a:solidFill>
                          <a:srgbClr val="C00000"/>
                        </a:solidFill>
                      </a:endParaRP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C00000"/>
                          </a:solidFill>
                        </a:rPr>
                        <a:t>BEST</a:t>
                      </a:r>
                      <a:r>
                        <a:rPr lang="en-US" sz="1600" baseline="0" dirty="0" smtClean="0">
                          <a:solidFill>
                            <a:srgbClr val="C00000"/>
                          </a:solidFill>
                        </a:rPr>
                        <a:t> </a:t>
                      </a:r>
                      <a:r>
                        <a:rPr lang="en-US" sz="1600" dirty="0" smtClean="0">
                          <a:solidFill>
                            <a:srgbClr val="C00000"/>
                          </a:solidFill>
                        </a:rPr>
                        <a:t>singlet</a:t>
                      </a:r>
                      <a:r>
                        <a:rPr lang="en-US" sz="1600" baseline="0" dirty="0" smtClean="0">
                          <a:solidFill>
                            <a:srgbClr val="C00000"/>
                          </a:solidFill>
                        </a:rPr>
                        <a:t> </a:t>
                      </a:r>
                    </a:p>
                  </a:txBody>
                  <a:tcPr anchor="ctr">
                    <a:solidFill>
                      <a:schemeClr val="accent3"/>
                    </a:solidFill>
                  </a:tcPr>
                </a:tc>
                <a:tc gridSpan="2">
                  <a:txBody>
                    <a:bodyPr/>
                    <a:lstStyle/>
                    <a:p>
                      <a:pPr algn="ctr"/>
                      <a:r>
                        <a:rPr lang="en-US" sz="1600" dirty="0" smtClean="0">
                          <a:solidFill>
                            <a:srgbClr val="C00000"/>
                          </a:solidFill>
                        </a:rPr>
                        <a:t>singlet-tilt</a:t>
                      </a:r>
                    </a:p>
                  </a:txBody>
                  <a:tcPr anchor="ctr">
                    <a:solidFill>
                      <a:schemeClr val="accent3"/>
                    </a:solidFill>
                  </a:tcPr>
                </a:tc>
                <a:tc hMerge="1">
                  <a:txBody>
                    <a:bodyPr/>
                    <a:lstStyle/>
                    <a:p>
                      <a:pPr algn="ctr"/>
                      <a:endParaRPr lang="en-US" sz="1600" dirty="0" smtClean="0">
                        <a:solidFill>
                          <a:srgbClr val="C00000"/>
                        </a:solidFill>
                      </a:endParaRP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C00000"/>
                          </a:solidFill>
                        </a:rPr>
                        <a:t>doublet</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C00000"/>
                          </a:solidFill>
                        </a:rPr>
                        <a:t>triplet</a:t>
                      </a:r>
                    </a:p>
                  </a:txBody>
                  <a:tcPr anchor="ctr">
                    <a:solidFill>
                      <a:schemeClr val="accent3"/>
                    </a:solidFill>
                  </a:tcPr>
                </a:tc>
              </a:tr>
              <a:tr h="49606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aseline="0" dirty="0" smtClean="0">
                          <a:solidFill>
                            <a:schemeClr val="tx1"/>
                          </a:solidFill>
                        </a:rPr>
                        <a:t>total intensity </a:t>
                      </a:r>
                      <a:r>
                        <a:rPr lang="en-US" sz="1600" dirty="0" smtClean="0">
                          <a:solidFill>
                            <a:schemeClr val="tx1"/>
                          </a:solidFill>
                        </a:rPr>
                        <a:t>(x10</a:t>
                      </a:r>
                      <a:r>
                        <a:rPr lang="en-US" sz="1600" baseline="30000" dirty="0" smtClean="0">
                          <a:solidFill>
                            <a:schemeClr val="tx1"/>
                          </a:solidFill>
                        </a:rPr>
                        <a:t>6</a:t>
                      </a:r>
                      <a:r>
                        <a:rPr lang="en-US" sz="1600" baseline="0" dirty="0" smtClean="0">
                          <a:solidFill>
                            <a:schemeClr val="tx1"/>
                          </a:solidFill>
                        </a:rPr>
                        <a:t>) </a:t>
                      </a:r>
                      <a:r>
                        <a:rPr lang="el-GR" sz="1600" baseline="0" dirty="0" smtClean="0">
                          <a:solidFill>
                            <a:schemeClr val="tx1"/>
                          </a:solidFill>
                        </a:rPr>
                        <a:t>μ/</a:t>
                      </a:r>
                      <a:r>
                        <a:rPr lang="en-US" sz="1600" baseline="0" dirty="0" smtClean="0">
                          <a:solidFill>
                            <a:schemeClr val="tx1"/>
                          </a:solidFill>
                        </a:rPr>
                        <a:t>sec </a:t>
                      </a:r>
                    </a:p>
                  </a:txBody>
                  <a:tcPr anchor="ctr">
                    <a:solidFill>
                      <a:schemeClr val="accent3"/>
                    </a:solidFill>
                  </a:tcPr>
                </a:tc>
                <a:tc>
                  <a:txBody>
                    <a:bodyPr/>
                    <a:lstStyle/>
                    <a:p>
                      <a:pPr algn="ctr"/>
                      <a:r>
                        <a:rPr lang="en-US" sz="1600" dirty="0" smtClean="0"/>
                        <a:t>24</a:t>
                      </a:r>
                      <a:endParaRPr lang="en-US" sz="1600" dirty="0"/>
                    </a:p>
                  </a:txBody>
                  <a:tcPr anchor="ctr">
                    <a:solidFill>
                      <a:schemeClr val="accent3"/>
                    </a:solidFill>
                  </a:tcPr>
                </a:tc>
                <a:tc gridSpan="2">
                  <a:txBody>
                    <a:bodyPr/>
                    <a:lstStyle/>
                    <a:p>
                      <a:pPr algn="ctr"/>
                      <a:r>
                        <a:rPr lang="en-US" sz="1600" dirty="0" smtClean="0"/>
                        <a:t>31</a:t>
                      </a:r>
                      <a:endParaRPr lang="en-US" sz="1600" dirty="0"/>
                    </a:p>
                  </a:txBody>
                  <a:tcPr anchor="ctr">
                    <a:solidFill>
                      <a:schemeClr val="accent3"/>
                    </a:solidFill>
                  </a:tcPr>
                </a:tc>
                <a:tc hMerge="1">
                  <a:txBody>
                    <a:bodyPr/>
                    <a:lstStyle/>
                    <a:p>
                      <a:pPr algn="ctr"/>
                      <a:endParaRPr lang="en-US" sz="1600" dirty="0"/>
                    </a:p>
                  </a:txBody>
                  <a:tcPr anchor="ctr">
                    <a:solidFill>
                      <a:schemeClr val="accent3"/>
                    </a:solidFill>
                  </a:tcPr>
                </a:tc>
                <a:tc>
                  <a:txBody>
                    <a:bodyPr/>
                    <a:lstStyle/>
                    <a:p>
                      <a:pPr algn="ctr"/>
                      <a:r>
                        <a:rPr lang="en-US" sz="1600" dirty="0" smtClean="0"/>
                        <a:t>28</a:t>
                      </a:r>
                      <a:endParaRPr lang="en-US" sz="1600" dirty="0"/>
                    </a:p>
                  </a:txBody>
                  <a:tcPr anchor="ctr">
                    <a:solidFill>
                      <a:schemeClr val="accent3"/>
                    </a:solidFill>
                  </a:tcPr>
                </a:tc>
                <a:tc>
                  <a:txBody>
                    <a:bodyPr/>
                    <a:lstStyle/>
                    <a:p>
                      <a:pPr algn="ctr"/>
                      <a:r>
                        <a:rPr lang="en-US" sz="1600" dirty="0" smtClean="0"/>
                        <a:t>31</a:t>
                      </a:r>
                      <a:endParaRPr lang="en-US" sz="1600" dirty="0"/>
                    </a:p>
                  </a:txBody>
                  <a:tcPr anchor="ctr">
                    <a:solidFill>
                      <a:schemeClr val="accent3"/>
                    </a:solidFill>
                  </a:tcPr>
                </a:tc>
              </a:tr>
              <a:tr h="287198">
                <a:tc>
                  <a:txBody>
                    <a:bodyPr/>
                    <a:lstStyle/>
                    <a:p>
                      <a:pPr algn="ctr"/>
                      <a:r>
                        <a:rPr lang="en-US" sz="1600" baseline="0" dirty="0" smtClean="0">
                          <a:solidFill>
                            <a:srgbClr val="C00000"/>
                          </a:solidFill>
                        </a:rPr>
                        <a:t>emittance (</a:t>
                      </a:r>
                      <a:r>
                        <a:rPr lang="el-GR" sz="1600" dirty="0" smtClean="0">
                          <a:solidFill>
                            <a:srgbClr val="C00000"/>
                          </a:solidFill>
                        </a:rPr>
                        <a:t>π </a:t>
                      </a:r>
                      <a:r>
                        <a:rPr lang="en-US" sz="1600" dirty="0" smtClean="0">
                          <a:solidFill>
                            <a:srgbClr val="C00000"/>
                          </a:solidFill>
                        </a:rPr>
                        <a:t>mm mrad)</a:t>
                      </a:r>
                    </a:p>
                  </a:txBody>
                  <a:tcPr anchor="ctr">
                    <a:solidFill>
                      <a:schemeClr val="accent3"/>
                    </a:solidFill>
                  </a:tcPr>
                </a:tc>
                <a:tc gridSpan="5">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C00000"/>
                          </a:solidFill>
                        </a:rPr>
                        <a:t>4500</a:t>
                      </a:r>
                    </a:p>
                  </a:txBody>
                  <a:tcPr anchor="c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719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intensity (x10</a:t>
                      </a:r>
                      <a:r>
                        <a:rPr lang="en-US" sz="1600" baseline="30000" dirty="0" smtClean="0">
                          <a:solidFill>
                            <a:schemeClr val="tx1"/>
                          </a:solidFill>
                        </a:rPr>
                        <a:t>6</a:t>
                      </a:r>
                      <a:r>
                        <a:rPr lang="en-US" sz="1600" baseline="0" dirty="0" smtClean="0">
                          <a:solidFill>
                            <a:schemeClr val="tx1"/>
                          </a:solidFill>
                        </a:rPr>
                        <a:t>) </a:t>
                      </a:r>
                      <a:r>
                        <a:rPr lang="el-GR" sz="1600" baseline="0" dirty="0" smtClean="0">
                          <a:solidFill>
                            <a:schemeClr val="tx1"/>
                          </a:solidFill>
                        </a:rPr>
                        <a:t>μ/</a:t>
                      </a:r>
                      <a:r>
                        <a:rPr lang="en-US" sz="1600" baseline="0" dirty="0" smtClean="0">
                          <a:solidFill>
                            <a:schemeClr val="tx1"/>
                          </a:solidFill>
                        </a:rPr>
                        <a:t>sec  </a:t>
                      </a:r>
                    </a:p>
                  </a:txBody>
                  <a:tcPr anchor="ctr">
                    <a:solidFill>
                      <a:schemeClr val="accent3"/>
                    </a:solidFill>
                  </a:tcPr>
                </a:tc>
                <a:tc gridSpan="2">
                  <a:txBody>
                    <a:bodyPr/>
                    <a:lstStyle/>
                    <a:p>
                      <a:pPr algn="ctr"/>
                      <a:r>
                        <a:rPr lang="en-US" sz="1600" dirty="0" smtClean="0"/>
                        <a:t>3.5</a:t>
                      </a:r>
                      <a:endParaRPr lang="en-US" sz="1600" dirty="0"/>
                    </a:p>
                  </a:txBody>
                  <a:tcPr anchor="ctr">
                    <a:solidFill>
                      <a:schemeClr val="accent3"/>
                    </a:solidFill>
                  </a:tcPr>
                </a:tc>
                <a:tc hMerge="1">
                  <a:txBody>
                    <a:bodyPr/>
                    <a:lstStyle/>
                    <a:p>
                      <a:endParaRPr lang="en-US"/>
                    </a:p>
                  </a:txBody>
                  <a:tcPr/>
                </a:tc>
                <a:tc>
                  <a:txBody>
                    <a:bodyPr/>
                    <a:lstStyle/>
                    <a:p>
                      <a:pPr algn="ctr"/>
                      <a:r>
                        <a:rPr lang="en-US" sz="1600" dirty="0" smtClean="0"/>
                        <a:t>3.2</a:t>
                      </a:r>
                      <a:endParaRPr lang="en-US" sz="1600" dirty="0"/>
                    </a:p>
                  </a:txBody>
                  <a:tcPr anchor="ctr">
                    <a:solidFill>
                      <a:schemeClr val="accent3"/>
                    </a:solidFill>
                  </a:tcPr>
                </a:tc>
                <a:tc>
                  <a:txBody>
                    <a:bodyPr/>
                    <a:lstStyle/>
                    <a:p>
                      <a:pPr algn="ctr"/>
                      <a:r>
                        <a:rPr lang="en-US" sz="1600" dirty="0" smtClean="0"/>
                        <a:t>2.6</a:t>
                      </a:r>
                      <a:endParaRPr lang="en-US" sz="1600" dirty="0"/>
                    </a:p>
                  </a:txBody>
                  <a:tcPr anchor="ctr">
                    <a:solidFill>
                      <a:schemeClr val="accent3"/>
                    </a:solidFill>
                  </a:tcPr>
                </a:tc>
                <a:tc>
                  <a:txBody>
                    <a:bodyPr/>
                    <a:lstStyle/>
                    <a:p>
                      <a:pPr algn="ctr"/>
                      <a:r>
                        <a:rPr lang="en-US" sz="1600" dirty="0" smtClean="0"/>
                        <a:t>2.2</a:t>
                      </a:r>
                      <a:endParaRPr lang="en-US" sz="1600" dirty="0"/>
                    </a:p>
                  </a:txBody>
                  <a:tcPr anchor="ctr">
                    <a:solidFill>
                      <a:schemeClr val="accent3"/>
                    </a:solidFill>
                  </a:tcPr>
                </a:tc>
              </a:tr>
              <a:tr h="287198">
                <a:tc>
                  <a:txBody>
                    <a:bodyPr/>
                    <a:lstStyle/>
                    <a:p>
                      <a:pPr algn="ctr"/>
                      <a:r>
                        <a:rPr lang="en-US" sz="1600" dirty="0" smtClean="0"/>
                        <a:t>polarization</a:t>
                      </a:r>
                      <a:endParaRPr lang="en-US" sz="1600" dirty="0"/>
                    </a:p>
                  </a:txBody>
                  <a:tcPr anchor="ctr">
                    <a:solidFill>
                      <a:schemeClr val="accent3"/>
                    </a:solidFill>
                  </a:tcPr>
                </a:tc>
                <a:tc gridSpan="2">
                  <a:txBody>
                    <a:bodyPr/>
                    <a:lstStyle/>
                    <a:p>
                      <a:pPr algn="ctr"/>
                      <a:r>
                        <a:rPr lang="en-US" sz="1600" dirty="0" smtClean="0"/>
                        <a:t>-0.95</a:t>
                      </a:r>
                      <a:endParaRPr lang="en-US" sz="1600" dirty="0"/>
                    </a:p>
                  </a:txBody>
                  <a:tcPr anchor="ctr">
                    <a:solidFill>
                      <a:schemeClr val="accent3"/>
                    </a:solidFill>
                  </a:tcPr>
                </a:tc>
                <a:tc hMerge="1">
                  <a:txBody>
                    <a:bodyPr/>
                    <a:lstStyle/>
                    <a:p>
                      <a:endParaRPr lang="en-US"/>
                    </a:p>
                  </a:txBody>
                  <a:tcPr/>
                </a:tc>
                <a:tc>
                  <a:txBody>
                    <a:bodyPr/>
                    <a:lstStyle/>
                    <a:p>
                      <a:pPr algn="ctr"/>
                      <a:r>
                        <a:rPr lang="en-US" sz="1600" dirty="0" smtClean="0"/>
                        <a:t>-0.96</a:t>
                      </a:r>
                      <a:endParaRPr lang="en-US" sz="1600" dirty="0"/>
                    </a:p>
                  </a:txBody>
                  <a:tcPr anchor="ctr">
                    <a:solidFill>
                      <a:schemeClr val="accent3"/>
                    </a:solidFill>
                  </a:tcPr>
                </a:tc>
                <a:tc>
                  <a:txBody>
                    <a:bodyPr/>
                    <a:lstStyle/>
                    <a:p>
                      <a:pPr algn="ctr"/>
                      <a:r>
                        <a:rPr lang="en-US" sz="1600" dirty="0" smtClean="0"/>
                        <a:t>-0.95</a:t>
                      </a:r>
                      <a:endParaRPr lang="en-US" sz="1600" dirty="0"/>
                    </a:p>
                  </a:txBody>
                  <a:tcPr anchor="ctr">
                    <a:solidFill>
                      <a:schemeClr val="accent3"/>
                    </a:solidFill>
                  </a:tcPr>
                </a:tc>
                <a:tc>
                  <a:txBody>
                    <a:bodyPr/>
                    <a:lstStyle/>
                    <a:p>
                      <a:pPr algn="ctr"/>
                      <a:r>
                        <a:rPr lang="en-US" sz="1600" dirty="0" smtClean="0"/>
                        <a:t>-0.97</a:t>
                      </a:r>
                      <a:endParaRPr lang="en-US" sz="1600" dirty="0"/>
                    </a:p>
                  </a:txBody>
                  <a:tcPr anchor="ctr">
                    <a:solidFill>
                      <a:schemeClr val="accent3"/>
                    </a:solidFill>
                  </a:tcPr>
                </a:tc>
              </a:tr>
              <a:tr h="287198">
                <a:tc>
                  <a:txBody>
                    <a:bodyPr/>
                    <a:lstStyle/>
                    <a:p>
                      <a:pPr algn="ctr"/>
                      <a:r>
                        <a:rPr lang="en-US" sz="1600" dirty="0" smtClean="0"/>
                        <a:t>surface muon purity</a:t>
                      </a:r>
                      <a:r>
                        <a:rPr lang="en-US" sz="1600" baseline="0" dirty="0" smtClean="0"/>
                        <a:t> (%)</a:t>
                      </a:r>
                      <a:endParaRPr lang="en-US" sz="1600" dirty="0"/>
                    </a:p>
                  </a:txBody>
                  <a:tcPr anchor="ctr">
                    <a:solidFill>
                      <a:schemeClr val="accent3"/>
                    </a:solidFill>
                  </a:tcPr>
                </a:tc>
                <a:tc gridSpan="2">
                  <a:txBody>
                    <a:bodyPr/>
                    <a:lstStyle/>
                    <a:p>
                      <a:pPr algn="ctr"/>
                      <a:r>
                        <a:rPr lang="en-US" sz="1600" dirty="0" smtClean="0"/>
                        <a:t>97</a:t>
                      </a:r>
                      <a:endParaRPr lang="en-US" sz="1600" dirty="0"/>
                    </a:p>
                  </a:txBody>
                  <a:tcPr anchor="ctr">
                    <a:solidFill>
                      <a:schemeClr val="accent3"/>
                    </a:solidFill>
                  </a:tcPr>
                </a:tc>
                <a:tc hMerge="1">
                  <a:txBody>
                    <a:bodyPr/>
                    <a:lstStyle/>
                    <a:p>
                      <a:endParaRPr lang="en-US"/>
                    </a:p>
                  </a:txBody>
                  <a:tcPr/>
                </a:tc>
                <a:tc>
                  <a:txBody>
                    <a:bodyPr/>
                    <a:lstStyle/>
                    <a:p>
                      <a:pPr algn="ctr"/>
                      <a:r>
                        <a:rPr lang="en-US" sz="1600" dirty="0" smtClean="0"/>
                        <a:t>96</a:t>
                      </a:r>
                      <a:endParaRPr lang="en-US" sz="1600" dirty="0"/>
                    </a:p>
                  </a:txBody>
                  <a:tcPr anchor="ctr">
                    <a:solidFill>
                      <a:schemeClr val="accent3"/>
                    </a:solidFill>
                  </a:tcPr>
                </a:tc>
                <a:tc>
                  <a:txBody>
                    <a:bodyPr/>
                    <a:lstStyle/>
                    <a:p>
                      <a:pPr algn="ctr"/>
                      <a:r>
                        <a:rPr lang="en-US" sz="1600" dirty="0" smtClean="0"/>
                        <a:t>97</a:t>
                      </a:r>
                      <a:endParaRPr lang="en-US" sz="1600" dirty="0"/>
                    </a:p>
                  </a:txBody>
                  <a:tcPr anchor="ctr">
                    <a:solidFill>
                      <a:schemeClr val="accent3"/>
                    </a:solidFill>
                  </a:tcPr>
                </a:tc>
                <a:tc>
                  <a:txBody>
                    <a:bodyPr/>
                    <a:lstStyle/>
                    <a:p>
                      <a:pPr algn="ctr"/>
                      <a:r>
                        <a:rPr lang="en-US" sz="1600" dirty="0" smtClean="0"/>
                        <a:t>98</a:t>
                      </a:r>
                      <a:endParaRPr lang="en-US" sz="1600" dirty="0"/>
                    </a:p>
                  </a:txBody>
                  <a:tcPr anchor="ctr">
                    <a:solidFill>
                      <a:schemeClr val="accent3"/>
                    </a:solidFill>
                  </a:tcPr>
                </a:tc>
              </a:tr>
              <a:tr h="287198">
                <a:tc gridSpan="6">
                  <a:txBody>
                    <a:bodyPr/>
                    <a:lstStyle/>
                    <a:p>
                      <a:pPr algn="ctr"/>
                      <a:r>
                        <a:rPr lang="en-US" sz="1600" dirty="0" smtClean="0"/>
                        <a:t>stat. error</a:t>
                      </a:r>
                      <a:r>
                        <a:rPr lang="en-US" sz="1600" baseline="0" dirty="0" smtClean="0"/>
                        <a:t> ~ 1.5% for intensity / polarization </a:t>
                      </a:r>
                      <a:endParaRPr lang="en-US" sz="1600" dirty="0"/>
                    </a:p>
                  </a:txBody>
                  <a:tcPr anchor="c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1" name="TextBox 10"/>
          <p:cNvSpPr txBox="1"/>
          <p:nvPr/>
        </p:nvSpPr>
        <p:spPr>
          <a:xfrm>
            <a:off x="288308" y="337557"/>
            <a:ext cx="5456943" cy="646331"/>
          </a:xfrm>
          <a:prstGeom prst="rect">
            <a:avLst/>
          </a:prstGeom>
          <a:noFill/>
        </p:spPr>
        <p:txBody>
          <a:bodyPr wrap="none" rtlCol="0">
            <a:spAutoFit/>
          </a:bodyPr>
          <a:lstStyle/>
          <a:p>
            <a:r>
              <a:rPr lang="en-US" dirty="0"/>
              <a:t>singlet-tilt case and </a:t>
            </a:r>
            <a:r>
              <a:rPr lang="en-US" dirty="0" smtClean="0"/>
              <a:t>doublets, triplets, 5 kW</a:t>
            </a:r>
          </a:p>
          <a:p>
            <a:pPr marL="342900" indent="-342900">
              <a:buFont typeface="Arial" panose="020B0604020202020204" pitchFamily="34" charset="0"/>
              <a:buChar char="•"/>
            </a:pPr>
            <a:r>
              <a:rPr lang="en-US" dirty="0" smtClean="0">
                <a:solidFill>
                  <a:srgbClr val="FF0000"/>
                </a:solidFill>
              </a:rPr>
              <a:t>total </a:t>
            </a:r>
            <a:r>
              <a:rPr lang="en-US" dirty="0">
                <a:solidFill>
                  <a:srgbClr val="FF0000"/>
                </a:solidFill>
              </a:rPr>
              <a:t>proton – target interaction always </a:t>
            </a:r>
            <a:r>
              <a:rPr lang="en-US" dirty="0" smtClean="0">
                <a:solidFill>
                  <a:srgbClr val="FF0000"/>
                </a:solidFill>
              </a:rPr>
              <a:t>12 cm</a:t>
            </a:r>
          </a:p>
        </p:txBody>
      </p:sp>
    </p:spTree>
    <p:extLst>
      <p:ext uri="{BB962C8B-B14F-4D97-AF65-F5344CB8AC3E}">
        <p14:creationId xmlns:p14="http://schemas.microsoft.com/office/powerpoint/2010/main" val="10551901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846" y="266918"/>
            <a:ext cx="10972800" cy="689467"/>
          </a:xfrm>
        </p:spPr>
        <p:txBody>
          <a:bodyPr>
            <a:noAutofit/>
          </a:bodyPr>
          <a:lstStyle/>
          <a:p>
            <a:pPr algn="l"/>
            <a:r>
              <a:rPr lang="en-US" sz="2400" dirty="0" smtClean="0">
                <a:solidFill>
                  <a:schemeClr val="accent6"/>
                </a:solidFill>
              </a:rPr>
              <a:t>zz‘ phase space is split into two with doublets</a:t>
            </a:r>
            <a:r>
              <a:rPr lang="en-US" sz="2400" dirty="0">
                <a:solidFill>
                  <a:schemeClr val="accent6"/>
                </a:solidFill>
              </a:rPr>
              <a:t> </a:t>
            </a:r>
            <a:r>
              <a:rPr lang="en-US" sz="2400" dirty="0" smtClean="0">
                <a:solidFill>
                  <a:schemeClr val="accent6"/>
                </a:solidFill>
              </a:rPr>
              <a:t>(three with triplet)</a:t>
            </a:r>
            <a:endParaRPr lang="en-US" sz="2400" dirty="0">
              <a:solidFill>
                <a:schemeClr val="accent6"/>
              </a:solidFill>
            </a:endParaRPr>
          </a:p>
        </p:txBody>
      </p:sp>
      <p:sp>
        <p:nvSpPr>
          <p:cNvPr id="6" name="Title 1"/>
          <p:cNvSpPr txBox="1">
            <a:spLocks/>
          </p:cNvSpPr>
          <p:nvPr/>
        </p:nvSpPr>
        <p:spPr>
          <a:xfrm>
            <a:off x="466846" y="5203331"/>
            <a:ext cx="11725154" cy="74820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0000"/>
                </a:solidFill>
              </a:rPr>
              <a:t>doublet underperformance: </a:t>
            </a:r>
          </a:p>
          <a:p>
            <a:r>
              <a:rPr lang="en-US" sz="1800" dirty="0" smtClean="0"/>
              <a:t>selected </a:t>
            </a:r>
            <a:r>
              <a:rPr lang="el-GR" sz="1800" dirty="0" smtClean="0"/>
              <a:t>μ</a:t>
            </a:r>
            <a:r>
              <a:rPr lang="en-US" sz="1800" dirty="0" smtClean="0"/>
              <a:t>SR </a:t>
            </a:r>
            <a:r>
              <a:rPr lang="el-GR" sz="1800" dirty="0" smtClean="0"/>
              <a:t>μ</a:t>
            </a:r>
            <a:r>
              <a:rPr lang="en-US" sz="1800" baseline="30000" dirty="0" smtClean="0"/>
              <a:t>+</a:t>
            </a:r>
            <a:r>
              <a:rPr lang="en-US" sz="1800" dirty="0" smtClean="0"/>
              <a:t> from only one ellipse at zz’</a:t>
            </a:r>
            <a:r>
              <a:rPr lang="el-GR" sz="1800" dirty="0" smtClean="0"/>
              <a:t/>
            </a:r>
            <a:br>
              <a:rPr lang="el-GR" sz="1800" dirty="0" smtClean="0"/>
            </a:br>
            <a:r>
              <a:rPr lang="en-US" sz="1800" dirty="0" smtClean="0"/>
              <a:t>e</a:t>
            </a:r>
            <a:r>
              <a:rPr lang="en-US" sz="1800" baseline="-25000" dirty="0" smtClean="0"/>
              <a:t>z</a:t>
            </a:r>
            <a:r>
              <a:rPr lang="en-US" sz="1800" dirty="0" smtClean="0"/>
              <a:t> .and. e</a:t>
            </a:r>
            <a:r>
              <a:rPr lang="en-US" sz="1800" baseline="-25000" dirty="0" smtClean="0"/>
              <a:t>y</a:t>
            </a:r>
            <a:r>
              <a:rPr lang="en-US" sz="1800" dirty="0" smtClean="0"/>
              <a:t> @ 4500 </a:t>
            </a:r>
            <a:r>
              <a:rPr lang="el-GR" sz="1800" dirty="0" smtClean="0"/>
              <a:t>π </a:t>
            </a:r>
            <a:r>
              <a:rPr lang="en-US" sz="1800" dirty="0" smtClean="0"/>
              <a:t>mm mrad</a:t>
            </a:r>
            <a:endParaRPr lang="en-US" sz="1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202" y="1705147"/>
            <a:ext cx="3641365" cy="2955150"/>
          </a:xfrm>
          <a:prstGeom prst="rect">
            <a:avLst/>
          </a:prstGeom>
          <a:effectLst>
            <a:outerShdw blurRad="1270000" dist="50800" dir="5400000" algn="ctr" rotWithShape="0">
              <a:srgbClr val="000000">
                <a:alpha val="43137"/>
              </a:srgbClr>
            </a:outerShdw>
          </a:effectLst>
        </p:spPr>
      </p:pic>
      <p:sp>
        <p:nvSpPr>
          <p:cNvPr id="8" name="TextBox 7"/>
          <p:cNvSpPr txBox="1"/>
          <p:nvPr/>
        </p:nvSpPr>
        <p:spPr>
          <a:xfrm rot="16200000">
            <a:off x="-257329" y="2124342"/>
            <a:ext cx="920445" cy="307777"/>
          </a:xfrm>
          <a:prstGeom prst="rect">
            <a:avLst/>
          </a:prstGeom>
          <a:solidFill>
            <a:schemeClr val="bg1"/>
          </a:solidFill>
        </p:spPr>
        <p:txBody>
          <a:bodyPr wrap="none" rtlCol="0">
            <a:spAutoFit/>
          </a:bodyPr>
          <a:lstStyle/>
          <a:p>
            <a:r>
              <a:rPr lang="en-US" sz="1400" dirty="0" smtClean="0"/>
              <a:t>z‘ (mrad)</a:t>
            </a:r>
            <a:endParaRPr lang="en-US" sz="1400" dirty="0"/>
          </a:p>
        </p:txBody>
      </p:sp>
      <p:sp>
        <p:nvSpPr>
          <p:cNvPr id="9" name="TextBox 8"/>
          <p:cNvSpPr txBox="1"/>
          <p:nvPr/>
        </p:nvSpPr>
        <p:spPr>
          <a:xfrm>
            <a:off x="792684" y="1413591"/>
            <a:ext cx="2861681" cy="338554"/>
          </a:xfrm>
          <a:prstGeom prst="rect">
            <a:avLst/>
          </a:prstGeom>
          <a:solidFill>
            <a:schemeClr val="bg1"/>
          </a:solidFill>
        </p:spPr>
        <p:txBody>
          <a:bodyPr wrap="none" rtlCol="0">
            <a:spAutoFit/>
          </a:bodyPr>
          <a:lstStyle/>
          <a:p>
            <a:r>
              <a:rPr lang="en-US" sz="1600" dirty="0" smtClean="0"/>
              <a:t>zz’ at the collection surface</a:t>
            </a:r>
            <a:endParaRPr lang="en-US" sz="16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4558" y="1715021"/>
            <a:ext cx="3484478" cy="2970741"/>
          </a:xfrm>
          <a:prstGeom prst="rect">
            <a:avLst/>
          </a:prstGeom>
          <a:effectLst>
            <a:outerShdw blurRad="1270000" dist="50800" dir="5400000" algn="ctr" rotWithShape="0">
              <a:srgbClr val="000000">
                <a:alpha val="43137"/>
              </a:srgbClr>
            </a:outerShdw>
          </a:effectLst>
        </p:spPr>
      </p:pic>
      <p:sp>
        <p:nvSpPr>
          <p:cNvPr id="11" name="TextBox 10"/>
          <p:cNvSpPr txBox="1"/>
          <p:nvPr/>
        </p:nvSpPr>
        <p:spPr>
          <a:xfrm>
            <a:off x="8026400" y="1401932"/>
            <a:ext cx="4108817" cy="338554"/>
          </a:xfrm>
          <a:prstGeom prst="rect">
            <a:avLst/>
          </a:prstGeom>
          <a:solidFill>
            <a:schemeClr val="bg1"/>
          </a:solidFill>
        </p:spPr>
        <p:txBody>
          <a:bodyPr wrap="none" rtlCol="0">
            <a:spAutoFit/>
          </a:bodyPr>
          <a:lstStyle/>
          <a:p>
            <a:r>
              <a:rPr lang="en-US" sz="1600" dirty="0" smtClean="0"/>
              <a:t>zy vertex at of selected surface muons </a:t>
            </a:r>
            <a:endParaRPr lang="en-US" sz="1600" dirty="0"/>
          </a:p>
        </p:txBody>
      </p:sp>
      <p:sp>
        <p:nvSpPr>
          <p:cNvPr id="12" name="TextBox 11"/>
          <p:cNvSpPr txBox="1"/>
          <p:nvPr/>
        </p:nvSpPr>
        <p:spPr>
          <a:xfrm rot="16200000">
            <a:off x="7938545" y="2020948"/>
            <a:ext cx="740908" cy="307777"/>
          </a:xfrm>
          <a:prstGeom prst="rect">
            <a:avLst/>
          </a:prstGeom>
          <a:solidFill>
            <a:schemeClr val="bg1"/>
          </a:solidFill>
        </p:spPr>
        <p:txBody>
          <a:bodyPr wrap="none" rtlCol="0">
            <a:spAutoFit/>
          </a:bodyPr>
          <a:lstStyle/>
          <a:p>
            <a:r>
              <a:rPr lang="en-US" sz="1400" dirty="0"/>
              <a:t>y</a:t>
            </a:r>
            <a:r>
              <a:rPr lang="en-US" sz="1400" dirty="0" smtClean="0"/>
              <a:t> (mm)</a:t>
            </a:r>
            <a:endParaRPr lang="en-US" sz="1200" dirty="0"/>
          </a:p>
        </p:txBody>
      </p:sp>
      <p:cxnSp>
        <p:nvCxnSpPr>
          <p:cNvPr id="14" name="Straight Arrow Connector 13"/>
          <p:cNvCxnSpPr/>
          <p:nvPr/>
        </p:nvCxnSpPr>
        <p:spPr>
          <a:xfrm flipV="1">
            <a:off x="8936421" y="3196985"/>
            <a:ext cx="1632030" cy="633"/>
          </a:xfrm>
          <a:prstGeom prst="straightConnector1">
            <a:avLst/>
          </a:prstGeom>
          <a:ln>
            <a:solidFill>
              <a:srgbClr val="FF0000"/>
            </a:solidFill>
            <a:prstDash val="solid"/>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765150" y="2619314"/>
            <a:ext cx="2631316" cy="307777"/>
          </a:xfrm>
          <a:prstGeom prst="rect">
            <a:avLst/>
          </a:prstGeom>
          <a:noFill/>
        </p:spPr>
        <p:txBody>
          <a:bodyPr wrap="square" rtlCol="0">
            <a:spAutoFit/>
          </a:bodyPr>
          <a:lstStyle/>
          <a:p>
            <a:r>
              <a:rPr lang="en-US" sz="1400" dirty="0" smtClean="0">
                <a:solidFill>
                  <a:srgbClr val="FF0000"/>
                </a:solidFill>
              </a:rPr>
              <a:t>proton beam @ z-axis</a:t>
            </a:r>
            <a:endParaRPr lang="en-US" sz="1400" dirty="0">
              <a:solidFill>
                <a:srgbClr val="FF0000"/>
              </a:solidFill>
            </a:endParaRPr>
          </a:p>
        </p:txBody>
      </p:sp>
      <p:sp>
        <p:nvSpPr>
          <p:cNvPr id="16" name="TextBox 15"/>
          <p:cNvSpPr txBox="1"/>
          <p:nvPr/>
        </p:nvSpPr>
        <p:spPr>
          <a:xfrm>
            <a:off x="9020939" y="3639204"/>
            <a:ext cx="2590774" cy="830997"/>
          </a:xfrm>
          <a:prstGeom prst="rect">
            <a:avLst/>
          </a:prstGeom>
          <a:solidFill>
            <a:schemeClr val="bg1"/>
          </a:solidFill>
        </p:spPr>
        <p:txBody>
          <a:bodyPr wrap="none" rtlCol="0">
            <a:spAutoFit/>
          </a:bodyPr>
          <a:lstStyle/>
          <a:p>
            <a:r>
              <a:rPr lang="en-US" sz="1600" dirty="0" smtClean="0"/>
              <a:t>only surface muons from </a:t>
            </a:r>
          </a:p>
          <a:p>
            <a:r>
              <a:rPr lang="en-US" sz="1600" dirty="0" smtClean="0"/>
              <a:t>the first target due to</a:t>
            </a:r>
          </a:p>
          <a:p>
            <a:r>
              <a:rPr lang="en-US" sz="1600" dirty="0" smtClean="0"/>
              <a:t>the emittance selection </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7249" y="1723271"/>
            <a:ext cx="3539700" cy="2913204"/>
          </a:xfrm>
          <a:prstGeom prst="rect">
            <a:avLst/>
          </a:prstGeom>
          <a:effectLst>
            <a:outerShdw blurRad="1270000" dist="50800" dir="5400000" algn="ctr" rotWithShape="0">
              <a:srgbClr val="000000">
                <a:alpha val="43137"/>
              </a:srgbClr>
            </a:outerShdw>
          </a:effectLst>
        </p:spPr>
      </p:pic>
      <p:sp>
        <p:nvSpPr>
          <p:cNvPr id="18" name="TextBox 17"/>
          <p:cNvSpPr txBox="1"/>
          <p:nvPr/>
        </p:nvSpPr>
        <p:spPr>
          <a:xfrm rot="16200000">
            <a:off x="3845629" y="2087405"/>
            <a:ext cx="917239" cy="307777"/>
          </a:xfrm>
          <a:prstGeom prst="rect">
            <a:avLst/>
          </a:prstGeom>
          <a:solidFill>
            <a:schemeClr val="bg1"/>
          </a:solidFill>
        </p:spPr>
        <p:txBody>
          <a:bodyPr wrap="none" rtlCol="0">
            <a:spAutoFit/>
          </a:bodyPr>
          <a:lstStyle/>
          <a:p>
            <a:r>
              <a:rPr lang="en-US" sz="1400" dirty="0"/>
              <a:t>y</a:t>
            </a:r>
            <a:r>
              <a:rPr lang="en-US" sz="1400" dirty="0" smtClean="0"/>
              <a:t>‘ (mrad)</a:t>
            </a:r>
            <a:endParaRPr lang="en-US" sz="1400" dirty="0"/>
          </a:p>
        </p:txBody>
      </p:sp>
      <p:sp>
        <p:nvSpPr>
          <p:cNvPr id="19" name="TextBox 18"/>
          <p:cNvSpPr txBox="1"/>
          <p:nvPr/>
        </p:nvSpPr>
        <p:spPr>
          <a:xfrm>
            <a:off x="7050767" y="4602833"/>
            <a:ext cx="740908" cy="307777"/>
          </a:xfrm>
          <a:prstGeom prst="rect">
            <a:avLst/>
          </a:prstGeom>
          <a:solidFill>
            <a:schemeClr val="bg1"/>
          </a:solidFill>
        </p:spPr>
        <p:txBody>
          <a:bodyPr wrap="none" rtlCol="0">
            <a:spAutoFit/>
          </a:bodyPr>
          <a:lstStyle/>
          <a:p>
            <a:r>
              <a:rPr lang="en-US" sz="1400" dirty="0"/>
              <a:t>y</a:t>
            </a:r>
            <a:r>
              <a:rPr lang="en-US" sz="1400" dirty="0" smtClean="0"/>
              <a:t> (mm)</a:t>
            </a:r>
            <a:endParaRPr lang="en-US" sz="1200" dirty="0"/>
          </a:p>
        </p:txBody>
      </p:sp>
      <p:sp>
        <p:nvSpPr>
          <p:cNvPr id="20" name="TextBox 19"/>
          <p:cNvSpPr txBox="1"/>
          <p:nvPr/>
        </p:nvSpPr>
        <p:spPr>
          <a:xfrm>
            <a:off x="4690679" y="1405183"/>
            <a:ext cx="2855269" cy="338554"/>
          </a:xfrm>
          <a:prstGeom prst="rect">
            <a:avLst/>
          </a:prstGeom>
          <a:solidFill>
            <a:schemeClr val="bg1"/>
          </a:solidFill>
        </p:spPr>
        <p:txBody>
          <a:bodyPr wrap="none" rtlCol="0">
            <a:spAutoFit/>
          </a:bodyPr>
          <a:lstStyle/>
          <a:p>
            <a:r>
              <a:rPr lang="en-US" sz="1600" dirty="0" smtClean="0"/>
              <a:t>y</a:t>
            </a:r>
            <a:r>
              <a:rPr lang="en-US" sz="1600" dirty="0"/>
              <a:t>y</a:t>
            </a:r>
            <a:r>
              <a:rPr lang="en-US" sz="1600" dirty="0" smtClean="0"/>
              <a:t>’ at the collection surface</a:t>
            </a:r>
            <a:endParaRPr lang="en-US" sz="1600" dirty="0"/>
          </a:p>
        </p:txBody>
      </p:sp>
      <p:sp>
        <p:nvSpPr>
          <p:cNvPr id="21" name="TextBox 20"/>
          <p:cNvSpPr txBox="1"/>
          <p:nvPr/>
        </p:nvSpPr>
        <p:spPr>
          <a:xfrm>
            <a:off x="2992960" y="4618519"/>
            <a:ext cx="744114" cy="307777"/>
          </a:xfrm>
          <a:prstGeom prst="rect">
            <a:avLst/>
          </a:prstGeom>
          <a:solidFill>
            <a:schemeClr val="bg1"/>
          </a:solidFill>
        </p:spPr>
        <p:txBody>
          <a:bodyPr wrap="none" rtlCol="0">
            <a:spAutoFit/>
          </a:bodyPr>
          <a:lstStyle/>
          <a:p>
            <a:r>
              <a:rPr lang="en-US" sz="1400" dirty="0" smtClean="0"/>
              <a:t>z (mm)</a:t>
            </a:r>
            <a:endParaRPr lang="en-US" sz="1200" dirty="0"/>
          </a:p>
        </p:txBody>
      </p:sp>
      <p:sp>
        <p:nvSpPr>
          <p:cNvPr id="22" name="TextBox 21"/>
          <p:cNvSpPr txBox="1"/>
          <p:nvPr/>
        </p:nvSpPr>
        <p:spPr>
          <a:xfrm>
            <a:off x="11144771" y="4629939"/>
            <a:ext cx="744114" cy="307777"/>
          </a:xfrm>
          <a:prstGeom prst="rect">
            <a:avLst/>
          </a:prstGeom>
          <a:solidFill>
            <a:schemeClr val="bg1"/>
          </a:solidFill>
        </p:spPr>
        <p:txBody>
          <a:bodyPr wrap="none" rtlCol="0">
            <a:spAutoFit/>
          </a:bodyPr>
          <a:lstStyle/>
          <a:p>
            <a:r>
              <a:rPr lang="en-US" sz="1400" dirty="0" smtClean="0"/>
              <a:t>z (mm)</a:t>
            </a:r>
            <a:endParaRPr lang="en-US" sz="1200" dirty="0"/>
          </a:p>
        </p:txBody>
      </p:sp>
    </p:spTree>
    <p:extLst>
      <p:ext uri="{BB962C8B-B14F-4D97-AF65-F5344CB8AC3E}">
        <p14:creationId xmlns:p14="http://schemas.microsoft.com/office/powerpoint/2010/main" val="41087574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b="9253"/>
          <a:stretch/>
        </p:blipFill>
        <p:spPr>
          <a:xfrm>
            <a:off x="133171" y="2234779"/>
            <a:ext cx="5897922" cy="3978993"/>
          </a:xfrm>
          <a:prstGeom prst="rect">
            <a:avLst/>
          </a:prstGeom>
          <a:effectLst>
            <a:outerShdw blurRad="1270000" dist="50800" dir="5400000" algn="ctr" rotWithShape="0">
              <a:srgbClr val="000000">
                <a:alpha val="43137"/>
              </a:srgbClr>
            </a:outerShdw>
          </a:effectLst>
        </p:spPr>
      </p:pic>
      <p:sp>
        <p:nvSpPr>
          <p:cNvPr id="27650" name="Rectangle 2"/>
          <p:cNvSpPr>
            <a:spLocks noGrp="1" noChangeArrowheads="1"/>
          </p:cNvSpPr>
          <p:nvPr>
            <p:ph type="title"/>
          </p:nvPr>
        </p:nvSpPr>
        <p:spPr>
          <a:xfrm>
            <a:off x="1594405" y="20628"/>
            <a:ext cx="8713788" cy="502543"/>
          </a:xfrm>
        </p:spPr>
        <p:txBody>
          <a:bodyPr>
            <a:noAutofit/>
          </a:bodyPr>
          <a:lstStyle/>
          <a:p>
            <a:pPr algn="ctr"/>
            <a:r>
              <a:rPr lang="en-US" altLang="zh-CN" sz="2800" dirty="0" smtClean="0">
                <a:solidFill>
                  <a:schemeClr val="accent6"/>
                </a:solidFill>
                <a:latin typeface="+mn-lt"/>
              </a:rPr>
              <a:t>CSNS and EMuS</a:t>
            </a:r>
            <a:endParaRPr lang="zh-CN" altLang="en-US" sz="2800" dirty="0">
              <a:solidFill>
                <a:schemeClr val="accent6"/>
              </a:solidFill>
              <a:latin typeface="+mn-lt"/>
            </a:endParaRPr>
          </a:p>
        </p:txBody>
      </p:sp>
      <p:sp>
        <p:nvSpPr>
          <p:cNvPr id="27651" name="Rectangle 4"/>
          <p:cNvSpPr>
            <a:spLocks noGrp="1" noChangeArrowheads="1"/>
          </p:cNvSpPr>
          <p:nvPr>
            <p:ph idx="1"/>
          </p:nvPr>
        </p:nvSpPr>
        <p:spPr>
          <a:xfrm>
            <a:off x="165136" y="600217"/>
            <a:ext cx="6956964" cy="1210528"/>
          </a:xfrm>
          <a:ln>
            <a:solidFill>
              <a:schemeClr val="tx1"/>
            </a:solidFill>
          </a:ln>
          <a:effectLst>
            <a:outerShdw blurRad="1270000" dist="50800" dir="5400000" algn="ctr" rotWithShape="0">
              <a:srgbClr val="000000">
                <a:alpha val="43137"/>
              </a:srgbClr>
            </a:outerShdw>
          </a:effectLst>
        </p:spPr>
        <p:txBody>
          <a:bodyPr>
            <a:normAutofit/>
          </a:bodyPr>
          <a:lstStyle/>
          <a:p>
            <a:pPr marL="0" indent="0">
              <a:spcBef>
                <a:spcPts val="592"/>
              </a:spcBef>
              <a:buNone/>
              <a:tabLst>
                <a:tab pos="174625" algn="l"/>
              </a:tabLst>
            </a:pPr>
            <a:r>
              <a:rPr lang="en-US" altLang="zh-CN" sz="1800" dirty="0">
                <a:cs typeface="Times New Roman" pitchFamily="18" charset="0"/>
              </a:rPr>
              <a:t>CSNS is the only large-scale proton accelerator in China today</a:t>
            </a:r>
          </a:p>
          <a:p>
            <a:pPr>
              <a:spcBef>
                <a:spcPts val="0"/>
              </a:spcBef>
              <a:tabLst>
                <a:tab pos="174625" algn="l"/>
              </a:tabLst>
            </a:pPr>
            <a:r>
              <a:rPr lang="en-US" altLang="zh-CN" sz="1800" dirty="0">
                <a:solidFill>
                  <a:srgbClr val="0070C0"/>
                </a:solidFill>
              </a:rPr>
              <a:t>Strong needs from other fields than neutron scattering</a:t>
            </a:r>
          </a:p>
          <a:p>
            <a:pPr>
              <a:spcBef>
                <a:spcPts val="0"/>
              </a:spcBef>
              <a:tabLst>
                <a:tab pos="174625" algn="l"/>
              </a:tabLst>
            </a:pPr>
            <a:r>
              <a:rPr lang="en-US" altLang="zh-CN" sz="1800" dirty="0">
                <a:solidFill>
                  <a:srgbClr val="0070C0"/>
                </a:solidFill>
              </a:rPr>
              <a:t>Excellent capability to support multiple platforms</a:t>
            </a:r>
          </a:p>
          <a:p>
            <a:pPr>
              <a:spcBef>
                <a:spcPts val="0"/>
              </a:spcBef>
              <a:tabLst>
                <a:tab pos="174625" algn="l"/>
              </a:tabLst>
            </a:pPr>
            <a:r>
              <a:rPr lang="en-US" altLang="zh-CN" sz="1800" dirty="0">
                <a:solidFill>
                  <a:srgbClr val="0070C0"/>
                </a:solidFill>
              </a:rPr>
              <a:t>Phased </a:t>
            </a:r>
            <a:r>
              <a:rPr lang="en-US" altLang="zh-CN" sz="1800" dirty="0" smtClean="0">
                <a:solidFill>
                  <a:srgbClr val="0070C0"/>
                </a:solidFill>
              </a:rPr>
              <a:t>development from 100 kW (I) -&gt; 500 KW (II)</a:t>
            </a:r>
            <a:endParaRPr lang="en-US" altLang="zh-CN" sz="1800" dirty="0">
              <a:solidFill>
                <a:srgbClr val="0070C0"/>
              </a:solidFill>
            </a:endParaRPr>
          </a:p>
        </p:txBody>
      </p:sp>
      <p:sp>
        <p:nvSpPr>
          <p:cNvPr id="3" name="TextBox 2"/>
          <p:cNvSpPr txBox="1"/>
          <p:nvPr/>
        </p:nvSpPr>
        <p:spPr>
          <a:xfrm>
            <a:off x="2146129" y="2777639"/>
            <a:ext cx="1709122" cy="338554"/>
          </a:xfrm>
          <a:prstGeom prst="rect">
            <a:avLst/>
          </a:prstGeom>
          <a:noFill/>
        </p:spPr>
        <p:txBody>
          <a:bodyPr wrap="none" rtlCol="0">
            <a:spAutoFit/>
          </a:bodyPr>
          <a:lstStyle/>
          <a:p>
            <a:r>
              <a:rPr lang="en-US" sz="1600" dirty="0" smtClean="0"/>
              <a:t>protons 80 MeV</a:t>
            </a:r>
            <a:endParaRPr lang="en-US" sz="1600" dirty="0"/>
          </a:p>
        </p:txBody>
      </p:sp>
      <p:sp>
        <p:nvSpPr>
          <p:cNvPr id="4" name="TextBox 3"/>
          <p:cNvSpPr txBox="1"/>
          <p:nvPr/>
        </p:nvSpPr>
        <p:spPr>
          <a:xfrm>
            <a:off x="2072369" y="4101771"/>
            <a:ext cx="3143809" cy="338554"/>
          </a:xfrm>
          <a:prstGeom prst="rect">
            <a:avLst/>
          </a:prstGeom>
          <a:noFill/>
        </p:spPr>
        <p:txBody>
          <a:bodyPr wrap="none" rtlCol="0">
            <a:spAutoFit/>
          </a:bodyPr>
          <a:lstStyle/>
          <a:p>
            <a:r>
              <a:rPr lang="en-US" sz="1600" dirty="0" smtClean="0"/>
              <a:t>1.6 GeV, 62.5 /312.5 </a:t>
            </a:r>
            <a:r>
              <a:rPr lang="el-GR" sz="1600" dirty="0" smtClean="0"/>
              <a:t>μ</a:t>
            </a:r>
            <a:r>
              <a:rPr lang="en-US" sz="1600" dirty="0" smtClean="0"/>
              <a:t>A, 25 Hz</a:t>
            </a:r>
            <a:endParaRPr lang="en-US" sz="1600" dirty="0"/>
          </a:p>
        </p:txBody>
      </p:sp>
      <p:sp>
        <p:nvSpPr>
          <p:cNvPr id="7" name="TextBox 6"/>
          <p:cNvSpPr txBox="1"/>
          <p:nvPr/>
        </p:nvSpPr>
        <p:spPr>
          <a:xfrm>
            <a:off x="394688" y="1921681"/>
            <a:ext cx="2557110" cy="369332"/>
          </a:xfrm>
          <a:prstGeom prst="rect">
            <a:avLst/>
          </a:prstGeom>
          <a:solidFill>
            <a:schemeClr val="bg1"/>
          </a:solidFill>
        </p:spPr>
        <p:txBody>
          <a:bodyPr wrap="none" rtlCol="0">
            <a:spAutoFit/>
          </a:bodyPr>
          <a:lstStyle/>
          <a:p>
            <a:r>
              <a:rPr lang="en-US" dirty="0" smtClean="0"/>
              <a:t>Schematics for CSNS</a:t>
            </a:r>
            <a:endParaRPr lang="en-US" dirty="0"/>
          </a:p>
        </p:txBody>
      </p:sp>
      <p:sp>
        <p:nvSpPr>
          <p:cNvPr id="14" name="内容占位符 2"/>
          <p:cNvSpPr txBox="1">
            <a:spLocks/>
          </p:cNvSpPr>
          <p:nvPr/>
        </p:nvSpPr>
        <p:spPr>
          <a:xfrm>
            <a:off x="5743741" y="2072743"/>
            <a:ext cx="6477869" cy="640379"/>
          </a:xfrm>
          <a:prstGeom prst="rect">
            <a:avLst/>
          </a:prstGeom>
          <a:ln>
            <a:solidFill>
              <a:schemeClr val="tx1"/>
            </a:solidFill>
          </a:ln>
          <a:effectLst>
            <a:outerShdw blurRad="1270000" dist="50800" dir="5400000" algn="ctr" rotWithShape="0">
              <a:srgbClr val="000000">
                <a:alpha val="43137"/>
              </a:srgbClr>
            </a:outerShdw>
          </a:effectLst>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zh-CN" sz="1800" dirty="0" smtClean="0"/>
              <a:t>EMuS with 1.6 GeV / 5 kW to 25 kW primary protons will be located  at the High Energy Proton </a:t>
            </a:r>
            <a:r>
              <a:rPr lang="en-US" altLang="zh-CN" sz="1800" dirty="0"/>
              <a:t>A</a:t>
            </a:r>
            <a:r>
              <a:rPr lang="en-US" altLang="zh-CN" sz="1800" dirty="0" smtClean="0"/>
              <a:t>pplication hall</a:t>
            </a:r>
            <a:endParaRPr lang="zh-CN" altLang="en-US" sz="1800" dirty="0"/>
          </a:p>
        </p:txBody>
      </p:sp>
      <p:pic>
        <p:nvPicPr>
          <p:cNvPr id="22" name="图片 1"/>
          <p:cNvPicPr>
            <a:picLocks noChangeAspect="1"/>
          </p:cNvPicPr>
          <p:nvPr/>
        </p:nvPicPr>
        <p:blipFill rotWithShape="1">
          <a:blip r:embed="rId3"/>
          <a:srcRect l="8004"/>
          <a:stretch/>
        </p:blipFill>
        <p:spPr>
          <a:xfrm>
            <a:off x="9060872" y="3130550"/>
            <a:ext cx="3025317" cy="3245644"/>
          </a:xfrm>
          <a:prstGeom prst="rect">
            <a:avLst/>
          </a:prstGeom>
          <a:effectLst>
            <a:outerShdw blurRad="1270000" dist="50800" dir="5400000" algn="ctr" rotWithShape="0">
              <a:srgbClr val="000000">
                <a:alpha val="43137"/>
              </a:srgbClr>
            </a:outerShdw>
          </a:effectLst>
        </p:spPr>
      </p:pic>
      <p:pic>
        <p:nvPicPr>
          <p:cNvPr id="23" name="图片 2"/>
          <p:cNvPicPr>
            <a:picLocks noChangeAspect="1"/>
          </p:cNvPicPr>
          <p:nvPr/>
        </p:nvPicPr>
        <p:blipFill>
          <a:blip r:embed="rId4"/>
          <a:stretch>
            <a:fillRect/>
          </a:stretch>
        </p:blipFill>
        <p:spPr>
          <a:xfrm>
            <a:off x="5860666" y="3125644"/>
            <a:ext cx="3038570" cy="3255455"/>
          </a:xfrm>
          <a:prstGeom prst="rect">
            <a:avLst/>
          </a:prstGeom>
          <a:effectLst>
            <a:outerShdw blurRad="1270000" dist="50800" dir="5400000" algn="ctr" rotWithShape="0">
              <a:srgbClr val="000000">
                <a:alpha val="43137"/>
              </a:srgbClr>
            </a:outerShdw>
          </a:effectLst>
        </p:spPr>
      </p:pic>
      <p:sp>
        <p:nvSpPr>
          <p:cNvPr id="24" name="TextBox 23"/>
          <p:cNvSpPr txBox="1"/>
          <p:nvPr/>
        </p:nvSpPr>
        <p:spPr>
          <a:xfrm>
            <a:off x="9734884" y="2945884"/>
            <a:ext cx="2100255" cy="369332"/>
          </a:xfrm>
          <a:prstGeom prst="rect">
            <a:avLst/>
          </a:prstGeom>
          <a:solidFill>
            <a:schemeClr val="bg1"/>
          </a:solidFill>
        </p:spPr>
        <p:txBody>
          <a:bodyPr wrap="none" rtlCol="0">
            <a:spAutoFit/>
          </a:bodyPr>
          <a:lstStyle/>
          <a:p>
            <a:r>
              <a:rPr lang="en-US" dirty="0" smtClean="0"/>
              <a:t>“baseline” scheme</a:t>
            </a:r>
            <a:endParaRPr lang="en-US" dirty="0"/>
          </a:p>
        </p:txBody>
      </p:sp>
      <p:sp>
        <p:nvSpPr>
          <p:cNvPr id="25" name="TextBox 24"/>
          <p:cNvSpPr txBox="1"/>
          <p:nvPr/>
        </p:nvSpPr>
        <p:spPr>
          <a:xfrm>
            <a:off x="6434098" y="2915416"/>
            <a:ext cx="1744388" cy="369332"/>
          </a:xfrm>
          <a:prstGeom prst="rect">
            <a:avLst/>
          </a:prstGeom>
          <a:solidFill>
            <a:schemeClr val="bg1"/>
          </a:solidFill>
        </p:spPr>
        <p:txBody>
          <a:bodyPr wrap="none" rtlCol="0">
            <a:spAutoFit/>
          </a:bodyPr>
          <a:lstStyle/>
          <a:p>
            <a:r>
              <a:rPr lang="en-US" dirty="0" smtClean="0"/>
              <a:t>“baby” scheme</a:t>
            </a:r>
            <a:endParaRPr lang="en-US" dirty="0"/>
          </a:p>
        </p:txBody>
      </p:sp>
      <p:cxnSp>
        <p:nvCxnSpPr>
          <p:cNvPr id="21" name="Straight Arrow Connector 20"/>
          <p:cNvCxnSpPr>
            <a:stCxn id="14" idx="2"/>
          </p:cNvCxnSpPr>
          <p:nvPr/>
        </p:nvCxnSpPr>
        <p:spPr>
          <a:xfrm flipH="1">
            <a:off x="8178488" y="2713122"/>
            <a:ext cx="804188" cy="386960"/>
          </a:xfrm>
          <a:prstGeom prst="straightConnector1">
            <a:avLst/>
          </a:prstGeom>
          <a:ln>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4" idx="2"/>
          </p:cNvCxnSpPr>
          <p:nvPr/>
        </p:nvCxnSpPr>
        <p:spPr>
          <a:xfrm>
            <a:off x="8982676" y="2713122"/>
            <a:ext cx="752208" cy="386960"/>
          </a:xfrm>
          <a:prstGeom prst="straightConnector1">
            <a:avLst/>
          </a:prstGeom>
          <a:ln>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2585721" y="5753815"/>
            <a:ext cx="813043" cy="369332"/>
          </a:xfrm>
          <a:prstGeom prst="rect">
            <a:avLst/>
          </a:prstGeom>
          <a:noFill/>
          <a:ln>
            <a:noFill/>
          </a:ln>
        </p:spPr>
        <p:txBody>
          <a:bodyPr wrap="none" rtlCol="0">
            <a:spAutoFit/>
          </a:bodyPr>
          <a:lstStyle/>
          <a:p>
            <a:r>
              <a:rPr lang="en-US" dirty="0" smtClean="0"/>
              <a:t>EMuS</a:t>
            </a:r>
            <a:endParaRPr lang="en-US" dirty="0"/>
          </a:p>
        </p:txBody>
      </p:sp>
    </p:spTree>
    <p:extLst>
      <p:ext uri="{BB962C8B-B14F-4D97-AF65-F5344CB8AC3E}">
        <p14:creationId xmlns:p14="http://schemas.microsoft.com/office/powerpoint/2010/main" val="2907803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4296" y="322729"/>
            <a:ext cx="10972800" cy="1143000"/>
          </a:xfrm>
        </p:spPr>
        <p:txBody>
          <a:bodyPr>
            <a:normAutofit/>
          </a:bodyPr>
          <a:lstStyle/>
          <a:p>
            <a:pPr algn="ctr"/>
            <a:r>
              <a:rPr lang="en-US" altLang="zh-CN" sz="2800" dirty="0" smtClean="0">
                <a:solidFill>
                  <a:schemeClr val="accent6"/>
                </a:solidFill>
              </a:rPr>
              <a:t>Commissioning and initial operation</a:t>
            </a:r>
            <a:endParaRPr lang="zh-CN" altLang="en-US" sz="2800" dirty="0">
              <a:solidFill>
                <a:schemeClr val="accent6"/>
              </a:solidFill>
            </a:endParaRPr>
          </a:p>
        </p:txBody>
      </p:sp>
      <p:sp>
        <p:nvSpPr>
          <p:cNvPr id="3" name="内容占位符 2"/>
          <p:cNvSpPr>
            <a:spLocks noGrp="1"/>
          </p:cNvSpPr>
          <p:nvPr>
            <p:ph idx="1"/>
          </p:nvPr>
        </p:nvSpPr>
        <p:spPr>
          <a:xfrm>
            <a:off x="1592641" y="2047803"/>
            <a:ext cx="8709599" cy="3218678"/>
          </a:xfrm>
          <a:ln>
            <a:solidFill>
              <a:schemeClr val="tx1"/>
            </a:solidFill>
          </a:ln>
          <a:effectLst>
            <a:outerShdw blurRad="1270000" dist="50800" dir="5400000" algn="ctr" rotWithShape="0">
              <a:srgbClr val="000000">
                <a:alpha val="43137"/>
              </a:srgbClr>
            </a:outerShdw>
          </a:effectLst>
        </p:spPr>
        <p:txBody>
          <a:bodyPr>
            <a:normAutofit/>
          </a:bodyPr>
          <a:lstStyle/>
          <a:p>
            <a:pPr>
              <a:spcBef>
                <a:spcPts val="0"/>
              </a:spcBef>
              <a:spcAft>
                <a:spcPts val="500"/>
              </a:spcAft>
            </a:pPr>
            <a:r>
              <a:rPr lang="en-US" altLang="zh-CN" sz="1800" dirty="0"/>
              <a:t>First beam on target: Aug.28, 2017</a:t>
            </a:r>
          </a:p>
          <a:p>
            <a:pPr>
              <a:spcBef>
                <a:spcPts val="0"/>
              </a:spcBef>
              <a:spcAft>
                <a:spcPts val="500"/>
              </a:spcAft>
            </a:pPr>
            <a:r>
              <a:rPr lang="en-US" altLang="zh-CN" sz="1800" dirty="0"/>
              <a:t>Accelerator-target-instruments joint commissioning: November 1-9, 2017</a:t>
            </a:r>
          </a:p>
          <a:p>
            <a:pPr>
              <a:spcBef>
                <a:spcPts val="0"/>
              </a:spcBef>
              <a:spcAft>
                <a:spcPts val="500"/>
              </a:spcAft>
            </a:pPr>
            <a:r>
              <a:rPr lang="en-US" altLang="zh-CN" sz="1800" dirty="0"/>
              <a:t>Accelerator reached the acceptance beam power of 10 kW: Nov. 9, 2017</a:t>
            </a:r>
          </a:p>
          <a:p>
            <a:pPr>
              <a:spcBef>
                <a:spcPts val="0"/>
              </a:spcBef>
              <a:spcAft>
                <a:spcPts val="500"/>
              </a:spcAft>
            </a:pPr>
            <a:r>
              <a:rPr lang="en-US" altLang="zh-CN" sz="1800" dirty="0"/>
              <a:t>Instrument tuning and Day-one experiments: from January to March, 2018</a:t>
            </a:r>
          </a:p>
          <a:p>
            <a:pPr>
              <a:spcBef>
                <a:spcPts val="0"/>
              </a:spcBef>
              <a:spcAft>
                <a:spcPts val="500"/>
              </a:spcAft>
            </a:pPr>
            <a:r>
              <a:rPr lang="en-US" altLang="zh-CN" sz="1800" dirty="0"/>
              <a:t>Initial operation: Since April 2018</a:t>
            </a:r>
          </a:p>
          <a:p>
            <a:pPr>
              <a:spcBef>
                <a:spcPts val="0"/>
              </a:spcBef>
              <a:spcAft>
                <a:spcPts val="500"/>
              </a:spcAft>
            </a:pPr>
            <a:r>
              <a:rPr lang="en-US" altLang="zh-CN" sz="1800" dirty="0"/>
              <a:t>First physics paper including CSNS neutron scattering experiment published: April 17, 2018</a:t>
            </a:r>
          </a:p>
          <a:p>
            <a:pPr>
              <a:spcBef>
                <a:spcPts val="0"/>
              </a:spcBef>
              <a:spcAft>
                <a:spcPts val="500"/>
              </a:spcAft>
            </a:pPr>
            <a:r>
              <a:rPr lang="en-US" altLang="zh-CN" sz="1800" dirty="0" smtClean="0"/>
              <a:t>Open to general users: from September 2018</a:t>
            </a:r>
            <a:endParaRPr lang="zh-CN" altLang="en-US" sz="1800" dirty="0" smtClean="0"/>
          </a:p>
          <a:p>
            <a:pPr>
              <a:spcBef>
                <a:spcPts val="0"/>
              </a:spcBef>
              <a:spcAft>
                <a:spcPts val="500"/>
              </a:spcAft>
            </a:pPr>
            <a:r>
              <a:rPr lang="en-US" altLang="zh-CN" sz="1800" dirty="0" smtClean="0">
                <a:solidFill>
                  <a:srgbClr val="FF0000"/>
                </a:solidFill>
              </a:rPr>
              <a:t>Present beam power: ~80 kW</a:t>
            </a:r>
            <a:endParaRPr lang="en-US" altLang="zh-CN" sz="1800" dirty="0">
              <a:solidFill>
                <a:srgbClr val="FF0000"/>
              </a:solidFill>
            </a:endParaRPr>
          </a:p>
        </p:txBody>
      </p:sp>
    </p:spTree>
    <p:extLst>
      <p:ext uri="{BB962C8B-B14F-4D97-AF65-F5344CB8AC3E}">
        <p14:creationId xmlns:p14="http://schemas.microsoft.com/office/powerpoint/2010/main" val="2312783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3940"/>
          <a:stretch/>
        </p:blipFill>
        <p:spPr>
          <a:xfrm>
            <a:off x="6794861" y="2606039"/>
            <a:ext cx="4479691" cy="3705183"/>
          </a:xfrm>
          <a:prstGeom prst="rect">
            <a:avLst/>
          </a:prstGeom>
          <a:effectLst>
            <a:outerShdw blurRad="1270000" dist="50800" dir="5400000" algn="ctr" rotWithShape="0">
              <a:srgbClr val="000000">
                <a:alpha val="43137"/>
              </a:srgbClr>
            </a:outerShdw>
          </a:effec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292" b="3307"/>
          <a:stretch/>
        </p:blipFill>
        <p:spPr>
          <a:xfrm>
            <a:off x="1488163" y="2587752"/>
            <a:ext cx="4691815" cy="3685032"/>
          </a:xfrm>
          <a:prstGeom prst="rect">
            <a:avLst/>
          </a:prstGeom>
          <a:effectLst>
            <a:outerShdw blurRad="1270000" dist="50800" dir="5400000" algn="ctr" rotWithShape="0">
              <a:srgbClr val="000000">
                <a:alpha val="43137"/>
              </a:srgbClr>
            </a:outerShdw>
          </a:effectLst>
        </p:spPr>
      </p:pic>
      <p:sp>
        <p:nvSpPr>
          <p:cNvPr id="7" name="TextBox 6"/>
          <p:cNvSpPr txBox="1"/>
          <p:nvPr/>
        </p:nvSpPr>
        <p:spPr>
          <a:xfrm>
            <a:off x="235914" y="-9386"/>
            <a:ext cx="6001148" cy="1631216"/>
          </a:xfrm>
          <a:prstGeom prst="rect">
            <a:avLst/>
          </a:prstGeom>
          <a:noFill/>
        </p:spPr>
        <p:txBody>
          <a:bodyPr wrap="square" rtlCol="0">
            <a:spAutoFit/>
          </a:bodyPr>
          <a:lstStyle/>
          <a:p>
            <a:r>
              <a:rPr lang="en-US" sz="2000" dirty="0"/>
              <a:t>c</a:t>
            </a:r>
            <a:r>
              <a:rPr lang="en-US" sz="2000" dirty="0" smtClean="0"/>
              <a:t>onical target</a:t>
            </a:r>
          </a:p>
          <a:p>
            <a:pPr marL="342900" indent="-342900">
              <a:buFont typeface="Arial" panose="020B0604020202020204" pitchFamily="34" charset="0"/>
              <a:buChar char="•"/>
            </a:pPr>
            <a:r>
              <a:rPr lang="en-US" sz="2000" dirty="0" smtClean="0"/>
              <a:t>better surface muon collection than cylinder</a:t>
            </a:r>
            <a:endParaRPr lang="en-US" sz="2000" dirty="0"/>
          </a:p>
          <a:p>
            <a:pPr marL="342900" indent="-342900">
              <a:buFont typeface="Arial" panose="020B0604020202020204" pitchFamily="34" charset="0"/>
              <a:buChar char="•"/>
            </a:pPr>
            <a:r>
              <a:rPr lang="en-US" sz="2000" dirty="0" smtClean="0"/>
              <a:t>lower power deposition on the SC</a:t>
            </a:r>
          </a:p>
          <a:p>
            <a:pPr marL="342900" indent="-342900">
              <a:buFont typeface="Arial" panose="020B0604020202020204" pitchFamily="34" charset="0"/>
              <a:buChar char="•"/>
            </a:pPr>
            <a:r>
              <a:rPr lang="el-GR" sz="2000" dirty="0" smtClean="0"/>
              <a:t>μ</a:t>
            </a:r>
            <a:r>
              <a:rPr lang="en-US" sz="2000" dirty="0" smtClean="0"/>
              <a:t>+ with 25 </a:t>
            </a:r>
            <a:r>
              <a:rPr lang="en-US" sz="2000" dirty="0"/>
              <a:t>≤ P (MeV/c) ≤ </a:t>
            </a:r>
            <a:r>
              <a:rPr lang="en-US" sz="2000" dirty="0" smtClean="0"/>
              <a:t>29.8</a:t>
            </a:r>
          </a:p>
          <a:p>
            <a:pPr marL="342900" indent="-342900">
              <a:buFont typeface="Arial" panose="020B0604020202020204" pitchFamily="34" charset="0"/>
              <a:buChar char="•"/>
            </a:pPr>
            <a:r>
              <a:rPr lang="en-US" sz="2000" dirty="0"/>
              <a:t>s</a:t>
            </a:r>
            <a:r>
              <a:rPr lang="en-US" sz="2000" dirty="0" smtClean="0"/>
              <a:t>imilar polarization</a:t>
            </a:r>
            <a:endParaRPr lang="en-US" sz="2000" dirty="0"/>
          </a:p>
        </p:txBody>
      </p:sp>
      <p:cxnSp>
        <p:nvCxnSpPr>
          <p:cNvPr id="10" name="Straight Connector 9"/>
          <p:cNvCxnSpPr/>
          <p:nvPr/>
        </p:nvCxnSpPr>
        <p:spPr>
          <a:xfrm>
            <a:off x="9441299" y="2708360"/>
            <a:ext cx="0" cy="3364495"/>
          </a:xfrm>
          <a:prstGeom prst="line">
            <a:avLst/>
          </a:prstGeom>
          <a:ln w="222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1" name="Isosceles Triangle 10"/>
          <p:cNvSpPr/>
          <p:nvPr/>
        </p:nvSpPr>
        <p:spPr>
          <a:xfrm rot="5400000">
            <a:off x="5176553" y="1301861"/>
            <a:ext cx="469416" cy="999923"/>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725554" y="1625554"/>
            <a:ext cx="1096775" cy="307777"/>
          </a:xfrm>
          <a:prstGeom prst="rect">
            <a:avLst/>
          </a:prstGeom>
          <a:noFill/>
        </p:spPr>
        <p:txBody>
          <a:bodyPr wrap="none" rtlCol="0">
            <a:spAutoFit/>
          </a:bodyPr>
          <a:lstStyle/>
          <a:p>
            <a:r>
              <a:rPr lang="en-US" sz="1400" dirty="0"/>
              <a:t>r</a:t>
            </a:r>
            <a:r>
              <a:rPr lang="en-US" sz="1400" dirty="0" smtClean="0"/>
              <a:t>1 = 4.5 cm</a:t>
            </a:r>
            <a:endParaRPr lang="en-US" sz="1400" dirty="0"/>
          </a:p>
        </p:txBody>
      </p:sp>
      <p:sp>
        <p:nvSpPr>
          <p:cNvPr id="13" name="TextBox 12"/>
          <p:cNvSpPr txBox="1"/>
          <p:nvPr/>
        </p:nvSpPr>
        <p:spPr>
          <a:xfrm>
            <a:off x="5866166" y="1641582"/>
            <a:ext cx="1287532" cy="307777"/>
          </a:xfrm>
          <a:prstGeom prst="rect">
            <a:avLst/>
          </a:prstGeom>
          <a:noFill/>
        </p:spPr>
        <p:txBody>
          <a:bodyPr wrap="none" rtlCol="0">
            <a:spAutoFit/>
          </a:bodyPr>
          <a:lstStyle/>
          <a:p>
            <a:r>
              <a:rPr lang="en-US" sz="1400" dirty="0" smtClean="0"/>
              <a:t>r2  = 0.25 cm</a:t>
            </a:r>
            <a:endParaRPr lang="en-US" sz="1400" dirty="0"/>
          </a:p>
        </p:txBody>
      </p:sp>
      <p:cxnSp>
        <p:nvCxnSpPr>
          <p:cNvPr id="14" name="Straight Arrow Connector 13"/>
          <p:cNvCxnSpPr/>
          <p:nvPr/>
        </p:nvCxnSpPr>
        <p:spPr>
          <a:xfrm flipV="1">
            <a:off x="4831759" y="1557249"/>
            <a:ext cx="0" cy="27004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7882345" y="1544607"/>
            <a:ext cx="1170215" cy="46941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433504" y="1536204"/>
            <a:ext cx="351378" cy="307777"/>
          </a:xfrm>
          <a:prstGeom prst="rect">
            <a:avLst/>
          </a:prstGeom>
          <a:noFill/>
        </p:spPr>
        <p:txBody>
          <a:bodyPr wrap="none" rtlCol="0">
            <a:spAutoFit/>
          </a:bodyPr>
          <a:lstStyle/>
          <a:p>
            <a:r>
              <a:rPr lang="en-US" sz="1400" dirty="0" smtClean="0"/>
              <a:t>r1</a:t>
            </a:r>
            <a:endParaRPr lang="en-US" sz="1400" dirty="0"/>
          </a:p>
        </p:txBody>
      </p:sp>
      <p:cxnSp>
        <p:nvCxnSpPr>
          <p:cNvPr id="17" name="Straight Arrow Connector 16"/>
          <p:cNvCxnSpPr/>
          <p:nvPr/>
        </p:nvCxnSpPr>
        <p:spPr>
          <a:xfrm flipV="1">
            <a:off x="7750157" y="1547146"/>
            <a:ext cx="0" cy="27004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16200000">
            <a:off x="1061251" y="2888385"/>
            <a:ext cx="649537" cy="307777"/>
          </a:xfrm>
          <a:prstGeom prst="rect">
            <a:avLst/>
          </a:prstGeom>
          <a:solidFill>
            <a:schemeClr val="bg1"/>
          </a:solidFill>
        </p:spPr>
        <p:txBody>
          <a:bodyPr wrap="none" rtlCol="0">
            <a:spAutoFit/>
          </a:bodyPr>
          <a:lstStyle/>
          <a:p>
            <a:r>
              <a:rPr lang="el-GR" sz="1400" dirty="0" smtClean="0"/>
              <a:t>μ</a:t>
            </a:r>
            <a:r>
              <a:rPr lang="en-US" sz="1400" dirty="0" smtClean="0"/>
              <a:t>+ / s</a:t>
            </a:r>
            <a:endParaRPr lang="en-US" sz="1400" dirty="0"/>
          </a:p>
        </p:txBody>
      </p:sp>
      <p:sp>
        <p:nvSpPr>
          <p:cNvPr id="19" name="TextBox 18"/>
          <p:cNvSpPr txBox="1"/>
          <p:nvPr/>
        </p:nvSpPr>
        <p:spPr>
          <a:xfrm>
            <a:off x="5116111" y="6263017"/>
            <a:ext cx="753732" cy="307777"/>
          </a:xfrm>
          <a:prstGeom prst="rect">
            <a:avLst/>
          </a:prstGeom>
          <a:solidFill>
            <a:schemeClr val="bg1"/>
          </a:solidFill>
        </p:spPr>
        <p:txBody>
          <a:bodyPr wrap="none" rtlCol="0">
            <a:spAutoFit/>
          </a:bodyPr>
          <a:lstStyle/>
          <a:p>
            <a:r>
              <a:rPr lang="en-US" sz="1400" dirty="0" smtClean="0"/>
              <a:t>r1 (</a:t>
            </a:r>
            <a:r>
              <a:rPr lang="el-GR" sz="1400" dirty="0" smtClean="0"/>
              <a:t>σ</a:t>
            </a:r>
            <a:r>
              <a:rPr lang="en-US" sz="1400" baseline="-25000" dirty="0" smtClean="0"/>
              <a:t>b</a:t>
            </a:r>
            <a:r>
              <a:rPr lang="en-US" sz="1400" dirty="0" smtClean="0"/>
              <a:t> )</a:t>
            </a:r>
            <a:endParaRPr lang="en-US" sz="1400" dirty="0"/>
          </a:p>
        </p:txBody>
      </p:sp>
      <p:sp>
        <p:nvSpPr>
          <p:cNvPr id="20" name="TextBox 19"/>
          <p:cNvSpPr txBox="1"/>
          <p:nvPr/>
        </p:nvSpPr>
        <p:spPr>
          <a:xfrm>
            <a:off x="10318765" y="6247185"/>
            <a:ext cx="736099" cy="307777"/>
          </a:xfrm>
          <a:prstGeom prst="rect">
            <a:avLst/>
          </a:prstGeom>
          <a:solidFill>
            <a:schemeClr val="bg1"/>
          </a:solidFill>
        </p:spPr>
        <p:txBody>
          <a:bodyPr wrap="none" rtlCol="0">
            <a:spAutoFit/>
          </a:bodyPr>
          <a:lstStyle/>
          <a:p>
            <a:r>
              <a:rPr lang="en-US" sz="1400" dirty="0" smtClean="0"/>
              <a:t>r1 (</a:t>
            </a:r>
            <a:r>
              <a:rPr lang="el-GR" sz="1400" dirty="0" smtClean="0"/>
              <a:t>σ</a:t>
            </a:r>
            <a:r>
              <a:rPr lang="en-US" sz="1400" baseline="-25000" dirty="0" smtClean="0"/>
              <a:t>b </a:t>
            </a:r>
            <a:r>
              <a:rPr lang="en-US" sz="1400" dirty="0" smtClean="0"/>
              <a:t>)</a:t>
            </a:r>
            <a:endParaRPr lang="en-US" sz="1400" dirty="0"/>
          </a:p>
        </p:txBody>
      </p:sp>
      <p:sp>
        <p:nvSpPr>
          <p:cNvPr id="21" name="TextBox 20"/>
          <p:cNvSpPr txBox="1"/>
          <p:nvPr/>
        </p:nvSpPr>
        <p:spPr>
          <a:xfrm rot="16200000">
            <a:off x="5964947" y="3310072"/>
            <a:ext cx="1512776" cy="307777"/>
          </a:xfrm>
          <a:prstGeom prst="rect">
            <a:avLst/>
          </a:prstGeom>
          <a:solidFill>
            <a:schemeClr val="bg1"/>
          </a:solidFill>
        </p:spPr>
        <p:txBody>
          <a:bodyPr wrap="square" rtlCol="0">
            <a:spAutoFit/>
          </a:bodyPr>
          <a:lstStyle/>
          <a:p>
            <a:r>
              <a:rPr lang="en-US" sz="1400" dirty="0" smtClean="0"/>
              <a:t>Polarization (%)</a:t>
            </a:r>
            <a:endParaRPr lang="en-US" sz="1400" dirty="0"/>
          </a:p>
        </p:txBody>
      </p:sp>
      <p:cxnSp>
        <p:nvCxnSpPr>
          <p:cNvPr id="22" name="Straight Connector 21"/>
          <p:cNvCxnSpPr/>
          <p:nvPr/>
        </p:nvCxnSpPr>
        <p:spPr>
          <a:xfrm>
            <a:off x="4209644" y="2702944"/>
            <a:ext cx="23957" cy="3369911"/>
          </a:xfrm>
          <a:prstGeom prst="line">
            <a:avLst/>
          </a:prstGeom>
          <a:ln w="222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30925" y="3636763"/>
            <a:ext cx="854721" cy="523220"/>
          </a:xfrm>
          <a:prstGeom prst="rect">
            <a:avLst/>
          </a:prstGeom>
          <a:solidFill>
            <a:schemeClr val="bg1"/>
          </a:solidFill>
        </p:spPr>
        <p:txBody>
          <a:bodyPr wrap="none" rtlCol="0">
            <a:spAutoFit/>
          </a:bodyPr>
          <a:lstStyle/>
          <a:p>
            <a:r>
              <a:rPr lang="en-US" sz="1400" dirty="0"/>
              <a:t>c</a:t>
            </a:r>
            <a:r>
              <a:rPr lang="en-US" sz="1400" dirty="0" smtClean="0"/>
              <a:t>one</a:t>
            </a:r>
          </a:p>
          <a:p>
            <a:r>
              <a:rPr lang="en-US" sz="1400" dirty="0" smtClean="0">
                <a:solidFill>
                  <a:srgbClr val="FF0000"/>
                </a:solidFill>
              </a:rPr>
              <a:t>cylinder</a:t>
            </a:r>
            <a:endParaRPr lang="en-US" sz="1400" dirty="0">
              <a:solidFill>
                <a:srgbClr val="FF0000"/>
              </a:solidFill>
            </a:endParaRPr>
          </a:p>
        </p:txBody>
      </p:sp>
      <p:sp>
        <p:nvSpPr>
          <p:cNvPr id="24" name="TextBox 23"/>
          <p:cNvSpPr txBox="1"/>
          <p:nvPr/>
        </p:nvSpPr>
        <p:spPr>
          <a:xfrm>
            <a:off x="3405592" y="2271260"/>
            <a:ext cx="6086923" cy="338554"/>
          </a:xfrm>
          <a:prstGeom prst="rect">
            <a:avLst/>
          </a:prstGeom>
          <a:solidFill>
            <a:schemeClr val="bg1"/>
          </a:solidFill>
        </p:spPr>
        <p:txBody>
          <a:bodyPr wrap="none" rtlCol="0">
            <a:spAutoFit/>
          </a:bodyPr>
          <a:lstStyle/>
          <a:p>
            <a:r>
              <a:rPr lang="en-US" sz="1600" dirty="0"/>
              <a:t>r</a:t>
            </a:r>
            <a:r>
              <a:rPr lang="en-US" sz="1600" dirty="0" smtClean="0"/>
              <a:t>ate and polarization as function of radius r1 (in </a:t>
            </a:r>
            <a:r>
              <a:rPr lang="el-GR" sz="1600" dirty="0"/>
              <a:t>σ</a:t>
            </a:r>
            <a:r>
              <a:rPr lang="en-US" sz="1600" baseline="-25000" dirty="0" smtClean="0"/>
              <a:t>b</a:t>
            </a:r>
            <a:r>
              <a:rPr lang="en-US" sz="1600" dirty="0"/>
              <a:t> =</a:t>
            </a:r>
            <a:r>
              <a:rPr lang="en-US" sz="1600" dirty="0" smtClean="0"/>
              <a:t> 0.5 cm) </a:t>
            </a:r>
            <a:endParaRPr lang="en-US" sz="1600" dirty="0"/>
          </a:p>
        </p:txBody>
      </p:sp>
      <p:sp>
        <p:nvSpPr>
          <p:cNvPr id="25" name="TextBox 24"/>
          <p:cNvSpPr txBox="1"/>
          <p:nvPr/>
        </p:nvSpPr>
        <p:spPr>
          <a:xfrm>
            <a:off x="2852122" y="5414946"/>
            <a:ext cx="817853" cy="307777"/>
          </a:xfrm>
          <a:prstGeom prst="rect">
            <a:avLst/>
          </a:prstGeom>
          <a:noFill/>
        </p:spPr>
        <p:txBody>
          <a:bodyPr wrap="none" rtlCol="0">
            <a:spAutoFit/>
          </a:bodyPr>
          <a:lstStyle/>
          <a:p>
            <a:r>
              <a:rPr lang="en-US" sz="1200" dirty="0" smtClean="0"/>
              <a:t>baseline</a:t>
            </a:r>
            <a:r>
              <a:rPr lang="en-US" sz="1400" dirty="0" smtClean="0"/>
              <a:t> </a:t>
            </a:r>
            <a:endParaRPr lang="en-US" sz="1400" dirty="0"/>
          </a:p>
        </p:txBody>
      </p:sp>
      <p:cxnSp>
        <p:nvCxnSpPr>
          <p:cNvPr id="26" name="Straight Arrow Connector 25"/>
          <p:cNvCxnSpPr/>
          <p:nvPr/>
        </p:nvCxnSpPr>
        <p:spPr>
          <a:xfrm flipV="1">
            <a:off x="3621261" y="5568835"/>
            <a:ext cx="467915" cy="1"/>
          </a:xfrm>
          <a:prstGeom prst="straightConnector1">
            <a:avLst/>
          </a:prstGeom>
          <a:ln w="222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155562" y="4133634"/>
            <a:ext cx="1301959" cy="415498"/>
          </a:xfrm>
          <a:prstGeom prst="rect">
            <a:avLst/>
          </a:prstGeom>
          <a:solidFill>
            <a:schemeClr val="bg1"/>
          </a:solidFill>
          <a:ln>
            <a:solidFill>
              <a:schemeClr val="accent3"/>
            </a:solidFill>
          </a:ln>
        </p:spPr>
        <p:txBody>
          <a:bodyPr wrap="none" rtlCol="0">
            <a:spAutoFit/>
          </a:bodyPr>
          <a:lstStyle/>
          <a:p>
            <a:r>
              <a:rPr lang="en-US" sz="1000" dirty="0" smtClean="0"/>
              <a:t>10000 </a:t>
            </a:r>
            <a:r>
              <a:rPr lang="el-GR" sz="1000" dirty="0" smtClean="0"/>
              <a:t>π</a:t>
            </a:r>
            <a:r>
              <a:rPr lang="zh-CN" altLang="en-US" sz="1000" dirty="0"/>
              <a:t> </a:t>
            </a:r>
            <a:r>
              <a:rPr lang="en-US" altLang="zh-CN" sz="1000" dirty="0" smtClean="0"/>
              <a:t>mm mrad</a:t>
            </a:r>
          </a:p>
          <a:p>
            <a:r>
              <a:rPr lang="en-US" sz="1000" dirty="0"/>
              <a:t>s</a:t>
            </a:r>
            <a:r>
              <a:rPr lang="en-US" sz="1000" dirty="0" smtClean="0"/>
              <a:t>tat. error ~ 5%</a:t>
            </a:r>
            <a:endParaRPr lang="en-US" sz="1000" dirty="0"/>
          </a:p>
        </p:txBody>
      </p:sp>
      <p:sp>
        <p:nvSpPr>
          <p:cNvPr id="28" name="TextBox 27"/>
          <p:cNvSpPr txBox="1"/>
          <p:nvPr/>
        </p:nvSpPr>
        <p:spPr>
          <a:xfrm>
            <a:off x="2683882" y="3401132"/>
            <a:ext cx="1527982" cy="400110"/>
          </a:xfrm>
          <a:prstGeom prst="rect">
            <a:avLst/>
          </a:prstGeom>
          <a:solidFill>
            <a:schemeClr val="bg1"/>
          </a:solidFill>
          <a:ln>
            <a:solidFill>
              <a:schemeClr val="accent3"/>
            </a:solidFill>
          </a:ln>
        </p:spPr>
        <p:txBody>
          <a:bodyPr wrap="none" rtlCol="0">
            <a:spAutoFit/>
          </a:bodyPr>
          <a:lstStyle/>
          <a:p>
            <a:r>
              <a:rPr lang="en-US" sz="1000" dirty="0" smtClean="0"/>
              <a:t>no emittance selection</a:t>
            </a:r>
          </a:p>
          <a:p>
            <a:r>
              <a:rPr lang="en-US" sz="1000" dirty="0"/>
              <a:t>s</a:t>
            </a:r>
            <a:r>
              <a:rPr lang="en-US" sz="1000" dirty="0" smtClean="0"/>
              <a:t>tat. error ~ 1%</a:t>
            </a:r>
            <a:endParaRPr lang="en-US" sz="1000" dirty="0"/>
          </a:p>
        </p:txBody>
      </p:sp>
      <p:cxnSp>
        <p:nvCxnSpPr>
          <p:cNvPr id="29" name="Straight Arrow Connector 28"/>
          <p:cNvCxnSpPr/>
          <p:nvPr/>
        </p:nvCxnSpPr>
        <p:spPr>
          <a:xfrm>
            <a:off x="2770445" y="4554990"/>
            <a:ext cx="378317" cy="246535"/>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28" idx="0"/>
          </p:cNvCxnSpPr>
          <p:nvPr/>
        </p:nvCxnSpPr>
        <p:spPr>
          <a:xfrm flipV="1">
            <a:off x="3447873" y="3132743"/>
            <a:ext cx="448841" cy="268389"/>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435641" y="2737470"/>
            <a:ext cx="1826141" cy="246221"/>
          </a:xfrm>
          <a:prstGeom prst="rect">
            <a:avLst/>
          </a:prstGeom>
          <a:solidFill>
            <a:schemeClr val="bg1"/>
          </a:solidFill>
          <a:ln>
            <a:solidFill>
              <a:schemeClr val="accent3"/>
            </a:solidFill>
          </a:ln>
        </p:spPr>
        <p:txBody>
          <a:bodyPr wrap="none" rtlCol="0">
            <a:spAutoFit/>
          </a:bodyPr>
          <a:lstStyle/>
          <a:p>
            <a:r>
              <a:rPr lang="en-US" sz="1000" dirty="0" smtClean="0"/>
              <a:t>10000 </a:t>
            </a:r>
            <a:r>
              <a:rPr lang="el-GR" sz="1000" dirty="0" smtClean="0"/>
              <a:t>π</a:t>
            </a:r>
            <a:r>
              <a:rPr lang="zh-CN" altLang="en-US" sz="1000" dirty="0"/>
              <a:t> </a:t>
            </a:r>
            <a:r>
              <a:rPr lang="en-US" altLang="zh-CN" sz="1000" dirty="0" smtClean="0"/>
              <a:t>mm mrad selection</a:t>
            </a:r>
          </a:p>
        </p:txBody>
      </p:sp>
      <p:cxnSp>
        <p:nvCxnSpPr>
          <p:cNvPr id="32" name="Straight Arrow Connector 31"/>
          <p:cNvCxnSpPr/>
          <p:nvPr/>
        </p:nvCxnSpPr>
        <p:spPr>
          <a:xfrm>
            <a:off x="8050524" y="3020402"/>
            <a:ext cx="864876" cy="346640"/>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7699495" y="4326952"/>
            <a:ext cx="893193" cy="246221"/>
          </a:xfrm>
          <a:prstGeom prst="rect">
            <a:avLst/>
          </a:prstGeom>
          <a:solidFill>
            <a:schemeClr val="bg1"/>
          </a:solidFill>
          <a:ln>
            <a:solidFill>
              <a:schemeClr val="accent3"/>
            </a:solidFill>
          </a:ln>
        </p:spPr>
        <p:txBody>
          <a:bodyPr wrap="none" rtlCol="0">
            <a:spAutoFit/>
          </a:bodyPr>
          <a:lstStyle/>
          <a:p>
            <a:r>
              <a:rPr lang="en-US" sz="1000" dirty="0" smtClean="0"/>
              <a:t>no selection</a:t>
            </a:r>
          </a:p>
        </p:txBody>
      </p:sp>
      <p:cxnSp>
        <p:nvCxnSpPr>
          <p:cNvPr id="34" name="Straight Arrow Connector 33"/>
          <p:cNvCxnSpPr>
            <a:stCxn id="33" idx="0"/>
          </p:cNvCxnSpPr>
          <p:nvPr/>
        </p:nvCxnSpPr>
        <p:spPr>
          <a:xfrm flipV="1">
            <a:off x="8146092" y="3898374"/>
            <a:ext cx="906468" cy="428578"/>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3235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屏蔽与防护</a:t>
            </a:r>
            <a:r>
              <a:rPr lang="en-US" altLang="zh-CN" dirty="0"/>
              <a:t>——</a:t>
            </a:r>
            <a:r>
              <a:rPr lang="en-US" altLang="zh-CN" dirty="0" smtClean="0"/>
              <a:t>baby-scheme</a:t>
            </a:r>
            <a:r>
              <a:rPr lang="zh-CN" altLang="en-US" dirty="0" smtClean="0"/>
              <a:t>方案</a:t>
            </a:r>
            <a:endParaRPr lang="zh-CN" altLang="en-US" dirty="0"/>
          </a:p>
        </p:txBody>
      </p:sp>
      <p:pic>
        <p:nvPicPr>
          <p:cNvPr id="4" name="图片 3"/>
          <p:cNvPicPr/>
          <p:nvPr/>
        </p:nvPicPr>
        <p:blipFill>
          <a:blip r:embed="rId2">
            <a:extLst>
              <a:ext uri="{28A0092B-C50C-407E-A947-70E740481C1C}">
                <a14:useLocalDpi xmlns:a14="http://schemas.microsoft.com/office/drawing/2010/main" val="0"/>
              </a:ext>
            </a:extLst>
          </a:blip>
          <a:stretch>
            <a:fillRect/>
          </a:stretch>
        </p:blipFill>
        <p:spPr>
          <a:xfrm>
            <a:off x="386882" y="1504278"/>
            <a:ext cx="3457575" cy="4297680"/>
          </a:xfrm>
          <a:prstGeom prst="rect">
            <a:avLst/>
          </a:prstGeom>
        </p:spPr>
      </p:pic>
      <p:sp>
        <p:nvSpPr>
          <p:cNvPr id="5" name="矩形 4"/>
          <p:cNvSpPr/>
          <p:nvPr/>
        </p:nvSpPr>
        <p:spPr>
          <a:xfrm>
            <a:off x="8271341" y="1946966"/>
            <a:ext cx="3082459" cy="1477328"/>
          </a:xfrm>
          <a:prstGeom prst="rect">
            <a:avLst/>
          </a:prstGeom>
        </p:spPr>
        <p:txBody>
          <a:bodyPr wrap="square">
            <a:spAutoFit/>
          </a:bodyPr>
          <a:lstStyle/>
          <a:p>
            <a:r>
              <a:rPr lang="zh-CN" altLang="zh-CN" dirty="0">
                <a:ea typeface="宋体" panose="02010600030101010101" pitchFamily="2" charset="-122"/>
                <a:cs typeface="Times New Roman" panose="02020603050405020304" pitchFamily="18" charset="0"/>
              </a:rPr>
              <a:t>垃圾桶下部和右侧需要</a:t>
            </a:r>
            <a:r>
              <a:rPr lang="en-US" altLang="zh-CN" dirty="0">
                <a:ea typeface="宋体" panose="02010600030101010101" pitchFamily="2" charset="-122"/>
                <a:cs typeface="Times New Roman" panose="02020603050405020304" pitchFamily="18" charset="0"/>
              </a:rPr>
              <a:t>2m</a:t>
            </a:r>
            <a:r>
              <a:rPr lang="zh-CN" altLang="zh-CN" dirty="0">
                <a:ea typeface="宋体" panose="02010600030101010101" pitchFamily="2" charset="-122"/>
                <a:cs typeface="Times New Roman" panose="02020603050405020304" pitchFamily="18" charset="0"/>
              </a:rPr>
              <a:t>混凝土，缪子源隧道和实验大厅之间</a:t>
            </a:r>
            <a:r>
              <a:rPr lang="zh-CN" altLang="zh-CN" dirty="0">
                <a:solidFill>
                  <a:srgbClr val="FF0000"/>
                </a:solidFill>
                <a:ea typeface="宋体" panose="02010600030101010101" pitchFamily="2" charset="-122"/>
                <a:cs typeface="Times New Roman" panose="02020603050405020304" pitchFamily="18" charset="0"/>
              </a:rPr>
              <a:t>需要</a:t>
            </a:r>
            <a:r>
              <a:rPr lang="en-US" altLang="zh-CN" dirty="0">
                <a:solidFill>
                  <a:srgbClr val="FF0000"/>
                </a:solidFill>
                <a:ea typeface="宋体" panose="02010600030101010101" pitchFamily="2" charset="-122"/>
                <a:cs typeface="Times New Roman" panose="02020603050405020304" pitchFamily="18" charset="0"/>
              </a:rPr>
              <a:t>4m</a:t>
            </a:r>
            <a:r>
              <a:rPr lang="zh-CN" altLang="zh-CN" dirty="0">
                <a:solidFill>
                  <a:srgbClr val="FF0000"/>
                </a:solidFill>
                <a:ea typeface="宋体" panose="02010600030101010101" pitchFamily="2" charset="-122"/>
                <a:cs typeface="Times New Roman" panose="02020603050405020304" pitchFamily="18" charset="0"/>
              </a:rPr>
              <a:t>混凝土</a:t>
            </a:r>
            <a:r>
              <a:rPr lang="zh-CN" altLang="zh-CN" dirty="0">
                <a:ea typeface="宋体" panose="02010600030101010101" pitchFamily="2" charset="-122"/>
                <a:cs typeface="Times New Roman" panose="02020603050405020304" pitchFamily="18" charset="0"/>
              </a:rPr>
              <a:t>，其中垃圾桶左侧厚</a:t>
            </a:r>
            <a:r>
              <a:rPr lang="en-US" altLang="zh-CN" dirty="0">
                <a:ea typeface="宋体" panose="02010600030101010101" pitchFamily="2" charset="-122"/>
                <a:cs typeface="Times New Roman" panose="02020603050405020304" pitchFamily="18" charset="0"/>
              </a:rPr>
              <a:t>3m</a:t>
            </a:r>
            <a:r>
              <a:rPr lang="zh-CN" altLang="zh-CN" dirty="0">
                <a:ea typeface="宋体" panose="02010600030101010101" pitchFamily="2" charset="-122"/>
                <a:cs typeface="Times New Roman" panose="02020603050405020304" pitchFamily="18" charset="0"/>
              </a:rPr>
              <a:t>铁</a:t>
            </a:r>
            <a:r>
              <a:rPr lang="en-US" altLang="zh-CN" dirty="0">
                <a:ea typeface="宋体" panose="02010600030101010101" pitchFamily="2" charset="-122"/>
                <a:cs typeface="Times New Roman" panose="02020603050405020304" pitchFamily="18" charset="0"/>
              </a:rPr>
              <a:t>,</a:t>
            </a:r>
            <a:r>
              <a:rPr lang="zh-CN" altLang="zh-CN" dirty="0">
                <a:ea typeface="宋体" panose="02010600030101010101" pitchFamily="2" charset="-122"/>
                <a:cs typeface="Times New Roman" panose="02020603050405020304" pitchFamily="18" charset="0"/>
              </a:rPr>
              <a:t>右侧厚</a:t>
            </a:r>
            <a:r>
              <a:rPr lang="en-US" altLang="zh-CN" dirty="0">
                <a:ea typeface="宋体" panose="02010600030101010101" pitchFamily="2" charset="-122"/>
                <a:cs typeface="Times New Roman" panose="02020603050405020304" pitchFamily="18" charset="0"/>
              </a:rPr>
              <a:t>3.6m</a:t>
            </a:r>
            <a:r>
              <a:rPr lang="zh-CN" altLang="zh-CN" dirty="0">
                <a:ea typeface="宋体" panose="02010600030101010101" pitchFamily="2" charset="-122"/>
                <a:cs typeface="Times New Roman" panose="02020603050405020304" pitchFamily="18" charset="0"/>
              </a:rPr>
              <a:t>铁。</a:t>
            </a:r>
            <a:endParaRPr lang="zh-CN" altLang="en-US" dirty="0"/>
          </a:p>
        </p:txBody>
      </p:sp>
      <p:pic>
        <p:nvPicPr>
          <p:cNvPr id="6" name="图片 5"/>
          <p:cNvPicPr/>
          <p:nvPr/>
        </p:nvPicPr>
        <p:blipFill>
          <a:blip r:embed="rId3">
            <a:extLst>
              <a:ext uri="{28A0092B-C50C-407E-A947-70E740481C1C}">
                <a14:useLocalDpi xmlns:a14="http://schemas.microsoft.com/office/drawing/2010/main" val="0"/>
              </a:ext>
            </a:extLst>
          </a:blip>
          <a:stretch>
            <a:fillRect/>
          </a:stretch>
        </p:blipFill>
        <p:spPr>
          <a:xfrm>
            <a:off x="4481792" y="1504278"/>
            <a:ext cx="3371850" cy="4215765"/>
          </a:xfrm>
          <a:prstGeom prst="rect">
            <a:avLst/>
          </a:prstGeom>
        </p:spPr>
      </p:pic>
      <p:pic>
        <p:nvPicPr>
          <p:cNvPr id="7" name="图片 6"/>
          <p:cNvPicPr/>
          <p:nvPr/>
        </p:nvPicPr>
        <p:blipFill>
          <a:blip r:embed="rId4">
            <a:extLst>
              <a:ext uri="{28A0092B-C50C-407E-A947-70E740481C1C}">
                <a14:useLocalDpi xmlns:a14="http://schemas.microsoft.com/office/drawing/2010/main" val="0"/>
              </a:ext>
            </a:extLst>
          </a:blip>
          <a:stretch>
            <a:fillRect/>
          </a:stretch>
        </p:blipFill>
        <p:spPr>
          <a:xfrm>
            <a:off x="5216487" y="5784178"/>
            <a:ext cx="5274310" cy="614045"/>
          </a:xfrm>
          <a:prstGeom prst="rect">
            <a:avLst/>
          </a:prstGeom>
        </p:spPr>
      </p:pic>
      <p:sp>
        <p:nvSpPr>
          <p:cNvPr id="8" name="矩形 7"/>
          <p:cNvSpPr/>
          <p:nvPr/>
        </p:nvSpPr>
        <p:spPr>
          <a:xfrm>
            <a:off x="5359363" y="6410456"/>
            <a:ext cx="6096000" cy="276999"/>
          </a:xfrm>
          <a:prstGeom prst="rect">
            <a:avLst/>
          </a:prstGeom>
        </p:spPr>
        <p:txBody>
          <a:bodyPr>
            <a:spAutoFit/>
          </a:bodyPr>
          <a:lstStyle/>
          <a:p>
            <a:r>
              <a:rPr lang="en-US" altLang="zh-CN" sz="1200" dirty="0"/>
              <a:t>1.6GeV-25kW</a:t>
            </a:r>
            <a:r>
              <a:rPr lang="zh-CN" altLang="en-US" sz="1200" dirty="0"/>
              <a:t>质子打长方体靶运行</a:t>
            </a:r>
            <a:r>
              <a:rPr lang="en-US" altLang="zh-CN" sz="1200" dirty="0"/>
              <a:t>100</a:t>
            </a:r>
            <a:r>
              <a:rPr lang="zh-CN" altLang="en-US" sz="1200" dirty="0"/>
              <a:t>天停机</a:t>
            </a:r>
            <a:r>
              <a:rPr lang="en-US" altLang="zh-CN" sz="1200" dirty="0"/>
              <a:t>4</a:t>
            </a:r>
            <a:r>
              <a:rPr lang="zh-CN" altLang="en-US" sz="1200" dirty="0"/>
              <a:t>小时剩余辐射剂量（</a:t>
            </a:r>
            <a:r>
              <a:rPr lang="en-US" altLang="zh-CN" sz="1200" dirty="0" err="1"/>
              <a:t>mSv</a:t>
            </a:r>
            <a:r>
              <a:rPr lang="en-US" altLang="zh-CN" sz="1200" dirty="0"/>
              <a:t>/h</a:t>
            </a:r>
            <a:r>
              <a:rPr lang="zh-CN" altLang="en-US" sz="1200" dirty="0"/>
              <a:t>）</a:t>
            </a:r>
          </a:p>
        </p:txBody>
      </p:sp>
      <p:pic>
        <p:nvPicPr>
          <p:cNvPr id="9" name="图片 8"/>
          <p:cNvPicPr/>
          <p:nvPr/>
        </p:nvPicPr>
        <p:blipFill>
          <a:blip r:embed="rId5">
            <a:extLst>
              <a:ext uri="{28A0092B-C50C-407E-A947-70E740481C1C}">
                <a14:useLocalDpi xmlns:a14="http://schemas.microsoft.com/office/drawing/2010/main" val="0"/>
              </a:ext>
            </a:extLst>
          </a:blip>
          <a:stretch>
            <a:fillRect/>
          </a:stretch>
        </p:blipFill>
        <p:spPr>
          <a:xfrm>
            <a:off x="-4033" y="5818001"/>
            <a:ext cx="5274310" cy="592455"/>
          </a:xfrm>
          <a:prstGeom prst="rect">
            <a:avLst/>
          </a:prstGeom>
        </p:spPr>
      </p:pic>
      <p:sp>
        <p:nvSpPr>
          <p:cNvPr id="10" name="矩形 9"/>
          <p:cNvSpPr/>
          <p:nvPr/>
        </p:nvSpPr>
        <p:spPr>
          <a:xfrm>
            <a:off x="256719" y="6417384"/>
            <a:ext cx="3914726" cy="276999"/>
          </a:xfrm>
          <a:prstGeom prst="rect">
            <a:avLst/>
          </a:prstGeom>
        </p:spPr>
        <p:txBody>
          <a:bodyPr wrap="none">
            <a:spAutoFit/>
          </a:bodyPr>
          <a:lstStyle/>
          <a:p>
            <a:r>
              <a:rPr lang="en-US" altLang="zh-CN" sz="1200" dirty="0">
                <a:latin typeface="Calibri" panose="020F0502020204030204" pitchFamily="34" charset="0"/>
                <a:ea typeface="宋体" panose="02010600030101010101" pitchFamily="2" charset="-122"/>
                <a:cs typeface="Times New Roman" panose="02020603050405020304" pitchFamily="18" charset="0"/>
              </a:rPr>
              <a:t>1.6GeV-25kW</a:t>
            </a:r>
            <a:r>
              <a:rPr lang="zh-CN" altLang="zh-CN" sz="1200" dirty="0">
                <a:latin typeface="Calibri" panose="020F0502020204030204" pitchFamily="34" charset="0"/>
                <a:ea typeface="宋体" panose="02010600030101010101" pitchFamily="2" charset="-122"/>
                <a:cs typeface="Times New Roman" panose="02020603050405020304" pitchFamily="18" charset="0"/>
              </a:rPr>
              <a:t>质子打长方体碳靶瞬发辐射剂量（</a:t>
            </a:r>
            <a:r>
              <a:rPr lang="en-US" altLang="zh-CN" sz="1200" dirty="0" err="1">
                <a:latin typeface="Calibri" panose="020F0502020204030204" pitchFamily="34" charset="0"/>
                <a:ea typeface="宋体" panose="02010600030101010101" pitchFamily="2" charset="-122"/>
                <a:cs typeface="Times New Roman" panose="02020603050405020304" pitchFamily="18" charset="0"/>
              </a:rPr>
              <a:t>mSv</a:t>
            </a:r>
            <a:r>
              <a:rPr lang="en-US" altLang="zh-CN" sz="1200" dirty="0">
                <a:latin typeface="Calibri" panose="020F0502020204030204" pitchFamily="34" charset="0"/>
                <a:ea typeface="宋体" panose="02010600030101010101" pitchFamily="2" charset="-122"/>
                <a:cs typeface="Times New Roman" panose="02020603050405020304" pitchFamily="18" charset="0"/>
              </a:rPr>
              <a:t>/h</a:t>
            </a:r>
            <a:r>
              <a:rPr lang="zh-CN" altLang="zh-CN" sz="1200" dirty="0">
                <a:latin typeface="Calibri" panose="020F0502020204030204" pitchFamily="34" charset="0"/>
                <a:ea typeface="宋体" panose="02010600030101010101" pitchFamily="2" charset="-122"/>
                <a:cs typeface="Times New Roman" panose="02020603050405020304" pitchFamily="18" charset="0"/>
              </a:rPr>
              <a:t>）</a:t>
            </a:r>
            <a:endParaRPr lang="zh-CN" altLang="en-US" sz="1200" dirty="0"/>
          </a:p>
        </p:txBody>
      </p:sp>
    </p:spTree>
    <p:extLst>
      <p:ext uri="{BB962C8B-B14F-4D97-AF65-F5344CB8AC3E}">
        <p14:creationId xmlns:p14="http://schemas.microsoft.com/office/powerpoint/2010/main" val="1233600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屏蔽与防护</a:t>
            </a:r>
            <a:r>
              <a:rPr lang="en-US" altLang="zh-CN" dirty="0" smtClean="0"/>
              <a:t>——</a:t>
            </a:r>
            <a:r>
              <a:rPr lang="en-US" altLang="zh-CN" dirty="0"/>
              <a:t>baseline</a:t>
            </a:r>
            <a:r>
              <a:rPr lang="zh-CN" altLang="en-US" dirty="0" smtClean="0"/>
              <a:t>方案</a:t>
            </a:r>
            <a:endParaRPr lang="zh-CN" altLang="en-US" dirty="0"/>
          </a:p>
        </p:txBody>
      </p:sp>
      <p:pic>
        <p:nvPicPr>
          <p:cNvPr id="4" name="图片 3"/>
          <p:cNvPicPr/>
          <p:nvPr/>
        </p:nvPicPr>
        <p:blipFill>
          <a:blip r:embed="rId2">
            <a:extLst>
              <a:ext uri="{28A0092B-C50C-407E-A947-70E740481C1C}">
                <a14:useLocalDpi xmlns:a14="http://schemas.microsoft.com/office/drawing/2010/main" val="0"/>
              </a:ext>
            </a:extLst>
          </a:blip>
          <a:stretch>
            <a:fillRect/>
          </a:stretch>
        </p:blipFill>
        <p:spPr>
          <a:xfrm>
            <a:off x="634959" y="1825625"/>
            <a:ext cx="3399155" cy="3899647"/>
          </a:xfrm>
          <a:prstGeom prst="rect">
            <a:avLst/>
          </a:prstGeom>
        </p:spPr>
      </p:pic>
      <p:pic>
        <p:nvPicPr>
          <p:cNvPr id="5" name="图片 4"/>
          <p:cNvPicPr/>
          <p:nvPr/>
        </p:nvPicPr>
        <p:blipFill>
          <a:blip r:embed="rId3">
            <a:extLst>
              <a:ext uri="{28A0092B-C50C-407E-A947-70E740481C1C}">
                <a14:useLocalDpi xmlns:a14="http://schemas.microsoft.com/office/drawing/2010/main" val="0"/>
              </a:ext>
            </a:extLst>
          </a:blip>
          <a:stretch>
            <a:fillRect/>
          </a:stretch>
        </p:blipFill>
        <p:spPr>
          <a:xfrm>
            <a:off x="4524225" y="1825625"/>
            <a:ext cx="3517116" cy="3899647"/>
          </a:xfrm>
          <a:prstGeom prst="rect">
            <a:avLst/>
          </a:prstGeom>
        </p:spPr>
      </p:pic>
      <p:pic>
        <p:nvPicPr>
          <p:cNvPr id="6" name="图片 5"/>
          <p:cNvPicPr/>
          <p:nvPr/>
        </p:nvPicPr>
        <p:blipFill>
          <a:blip r:embed="rId4">
            <a:extLst>
              <a:ext uri="{28A0092B-C50C-407E-A947-70E740481C1C}">
                <a14:useLocalDpi xmlns:a14="http://schemas.microsoft.com/office/drawing/2010/main" val="0"/>
              </a:ext>
            </a:extLst>
          </a:blip>
          <a:stretch>
            <a:fillRect/>
          </a:stretch>
        </p:blipFill>
        <p:spPr>
          <a:xfrm>
            <a:off x="195692" y="5765165"/>
            <a:ext cx="5274310" cy="823595"/>
          </a:xfrm>
          <a:prstGeom prst="rect">
            <a:avLst/>
          </a:prstGeom>
        </p:spPr>
      </p:pic>
      <p:sp>
        <p:nvSpPr>
          <p:cNvPr id="7" name="矩形 6"/>
          <p:cNvSpPr/>
          <p:nvPr/>
        </p:nvSpPr>
        <p:spPr>
          <a:xfrm>
            <a:off x="195692" y="6483729"/>
            <a:ext cx="4698027" cy="307777"/>
          </a:xfrm>
          <a:prstGeom prst="rect">
            <a:avLst/>
          </a:prstGeom>
        </p:spPr>
        <p:txBody>
          <a:bodyPr wrap="square">
            <a:spAutoFit/>
          </a:bodyPr>
          <a:lstStyle/>
          <a:p>
            <a:r>
              <a:rPr lang="en-US" altLang="zh-CN" sz="1400" dirty="0">
                <a:latin typeface="Calibri" panose="020F0502020204030204" pitchFamily="34" charset="0"/>
                <a:ea typeface="宋体" panose="02010600030101010101" pitchFamily="2" charset="-122"/>
                <a:cs typeface="Times New Roman" panose="02020603050405020304" pitchFamily="18" charset="0"/>
              </a:rPr>
              <a:t>1.6GeV-25kW</a:t>
            </a:r>
            <a:r>
              <a:rPr lang="zh-CN" altLang="zh-CN" sz="1400" dirty="0">
                <a:latin typeface="Calibri" panose="020F0502020204030204" pitchFamily="34" charset="0"/>
                <a:ea typeface="宋体" panose="02010600030101010101" pitchFamily="2" charset="-122"/>
                <a:cs typeface="Times New Roman" panose="02020603050405020304" pitchFamily="18" charset="0"/>
              </a:rPr>
              <a:t>质子打锥形靶瞬发辐射剂量（</a:t>
            </a:r>
            <a:r>
              <a:rPr lang="en-US" altLang="zh-CN" sz="1400" dirty="0" err="1">
                <a:latin typeface="Calibri" panose="020F0502020204030204" pitchFamily="34" charset="0"/>
                <a:ea typeface="宋体" panose="02010600030101010101" pitchFamily="2" charset="-122"/>
                <a:cs typeface="Times New Roman" panose="02020603050405020304" pitchFamily="18" charset="0"/>
              </a:rPr>
              <a:t>mSv</a:t>
            </a:r>
            <a:r>
              <a:rPr lang="en-US" altLang="zh-CN" sz="1400" dirty="0">
                <a:latin typeface="Calibri" panose="020F0502020204030204" pitchFamily="34" charset="0"/>
                <a:ea typeface="宋体" panose="02010600030101010101" pitchFamily="2" charset="-122"/>
                <a:cs typeface="Times New Roman" panose="02020603050405020304" pitchFamily="18" charset="0"/>
              </a:rPr>
              <a:t>/h</a:t>
            </a:r>
            <a:r>
              <a:rPr lang="zh-CN" altLang="zh-CN" sz="1400" dirty="0">
                <a:latin typeface="Calibri" panose="020F0502020204030204" pitchFamily="34" charset="0"/>
                <a:ea typeface="宋体" panose="02010600030101010101" pitchFamily="2" charset="-122"/>
                <a:cs typeface="Times New Roman" panose="02020603050405020304" pitchFamily="18" charset="0"/>
              </a:rPr>
              <a:t>）</a:t>
            </a:r>
            <a:endParaRPr lang="zh-CN" altLang="en-US" sz="1400" dirty="0"/>
          </a:p>
        </p:txBody>
      </p:sp>
      <p:pic>
        <p:nvPicPr>
          <p:cNvPr id="8" name="图片 7"/>
          <p:cNvPicPr/>
          <p:nvPr/>
        </p:nvPicPr>
        <p:blipFill>
          <a:blip r:embed="rId5">
            <a:extLst>
              <a:ext uri="{28A0092B-C50C-407E-A947-70E740481C1C}">
                <a14:useLocalDpi xmlns:a14="http://schemas.microsoft.com/office/drawing/2010/main" val="0"/>
              </a:ext>
            </a:extLst>
          </a:blip>
          <a:stretch>
            <a:fillRect/>
          </a:stretch>
        </p:blipFill>
        <p:spPr>
          <a:xfrm>
            <a:off x="5556698" y="5793843"/>
            <a:ext cx="5274310" cy="608965"/>
          </a:xfrm>
          <a:prstGeom prst="rect">
            <a:avLst/>
          </a:prstGeom>
        </p:spPr>
      </p:pic>
      <p:sp>
        <p:nvSpPr>
          <p:cNvPr id="9" name="矩形 8"/>
          <p:cNvSpPr/>
          <p:nvPr/>
        </p:nvSpPr>
        <p:spPr>
          <a:xfrm>
            <a:off x="5470002" y="6396090"/>
            <a:ext cx="6096000" cy="307777"/>
          </a:xfrm>
          <a:prstGeom prst="rect">
            <a:avLst/>
          </a:prstGeom>
        </p:spPr>
        <p:txBody>
          <a:bodyPr>
            <a:spAutoFit/>
          </a:bodyPr>
          <a:lstStyle/>
          <a:p>
            <a:r>
              <a:rPr lang="en-US" altLang="zh-CN" sz="1400" dirty="0">
                <a:latin typeface="Calibri" panose="020F0502020204030204" pitchFamily="34" charset="0"/>
                <a:ea typeface="宋体" panose="02010600030101010101" pitchFamily="2" charset="-122"/>
                <a:cs typeface="Times New Roman" panose="02020603050405020304" pitchFamily="18" charset="0"/>
              </a:rPr>
              <a:t>1.6GeV-25kW</a:t>
            </a:r>
            <a:r>
              <a:rPr lang="zh-CN" altLang="zh-CN" sz="1400" dirty="0">
                <a:latin typeface="Calibri" panose="020F0502020204030204" pitchFamily="34" charset="0"/>
                <a:ea typeface="宋体" panose="02010600030101010101" pitchFamily="2" charset="-122"/>
                <a:cs typeface="Times New Roman" panose="02020603050405020304" pitchFamily="18" charset="0"/>
              </a:rPr>
              <a:t>质子打锥形靶运行</a:t>
            </a:r>
            <a:r>
              <a:rPr lang="en-US" altLang="zh-CN" sz="1400" dirty="0">
                <a:latin typeface="Calibri" panose="020F0502020204030204" pitchFamily="34" charset="0"/>
                <a:ea typeface="宋体" panose="02010600030101010101" pitchFamily="2" charset="-122"/>
                <a:cs typeface="Times New Roman" panose="02020603050405020304" pitchFamily="18" charset="0"/>
              </a:rPr>
              <a:t>100</a:t>
            </a:r>
            <a:r>
              <a:rPr lang="zh-CN" altLang="zh-CN" sz="1400" dirty="0">
                <a:latin typeface="Calibri" panose="020F0502020204030204" pitchFamily="34" charset="0"/>
                <a:ea typeface="宋体" panose="02010600030101010101" pitchFamily="2" charset="-122"/>
                <a:cs typeface="Times New Roman" panose="02020603050405020304" pitchFamily="18" charset="0"/>
              </a:rPr>
              <a:t>天停机</a:t>
            </a:r>
            <a:r>
              <a:rPr lang="en-US" altLang="zh-CN" sz="1400" dirty="0">
                <a:latin typeface="Calibri" panose="020F0502020204030204" pitchFamily="34" charset="0"/>
                <a:ea typeface="宋体" panose="02010600030101010101" pitchFamily="2" charset="-122"/>
                <a:cs typeface="Times New Roman" panose="02020603050405020304" pitchFamily="18" charset="0"/>
              </a:rPr>
              <a:t>4</a:t>
            </a:r>
            <a:r>
              <a:rPr lang="zh-CN" altLang="zh-CN" sz="1400" dirty="0">
                <a:latin typeface="Calibri" panose="020F0502020204030204" pitchFamily="34" charset="0"/>
                <a:ea typeface="宋体" panose="02010600030101010101" pitchFamily="2" charset="-122"/>
                <a:cs typeface="Times New Roman" panose="02020603050405020304" pitchFamily="18" charset="0"/>
              </a:rPr>
              <a:t>小时剩余辐射剂量（</a:t>
            </a:r>
            <a:r>
              <a:rPr lang="en-US" altLang="zh-CN" sz="1400" dirty="0" err="1">
                <a:latin typeface="Calibri" panose="020F0502020204030204" pitchFamily="34" charset="0"/>
                <a:ea typeface="宋体" panose="02010600030101010101" pitchFamily="2" charset="-122"/>
                <a:cs typeface="Times New Roman" panose="02020603050405020304" pitchFamily="18" charset="0"/>
              </a:rPr>
              <a:t>mSv</a:t>
            </a:r>
            <a:r>
              <a:rPr lang="en-US" altLang="zh-CN" sz="1400" dirty="0">
                <a:latin typeface="Calibri" panose="020F0502020204030204" pitchFamily="34" charset="0"/>
                <a:ea typeface="宋体" panose="02010600030101010101" pitchFamily="2" charset="-122"/>
                <a:cs typeface="Times New Roman" panose="02020603050405020304" pitchFamily="18" charset="0"/>
              </a:rPr>
              <a:t>/h</a:t>
            </a:r>
            <a:r>
              <a:rPr lang="zh-CN" altLang="zh-CN" sz="1400" dirty="0">
                <a:latin typeface="Calibri" panose="020F0502020204030204" pitchFamily="34" charset="0"/>
                <a:ea typeface="宋体" panose="02010600030101010101" pitchFamily="2" charset="-122"/>
                <a:cs typeface="Times New Roman" panose="02020603050405020304" pitchFamily="18" charset="0"/>
              </a:rPr>
              <a:t>）</a:t>
            </a:r>
            <a:endParaRPr lang="zh-CN" altLang="en-US" sz="1400" dirty="0"/>
          </a:p>
        </p:txBody>
      </p:sp>
      <p:sp>
        <p:nvSpPr>
          <p:cNvPr id="10" name="矩形 9"/>
          <p:cNvSpPr/>
          <p:nvPr/>
        </p:nvSpPr>
        <p:spPr>
          <a:xfrm>
            <a:off x="8193853" y="1759259"/>
            <a:ext cx="3812219" cy="2308324"/>
          </a:xfrm>
          <a:prstGeom prst="rect">
            <a:avLst/>
          </a:prstGeom>
        </p:spPr>
        <p:txBody>
          <a:bodyPr wrap="square">
            <a:spAutoFit/>
          </a:bodyPr>
          <a:lstStyle/>
          <a:p>
            <a:r>
              <a:rPr lang="zh-CN" altLang="zh-CN" dirty="0">
                <a:latin typeface="Calibri" panose="020F0502020204030204" pitchFamily="34" charset="0"/>
                <a:ea typeface="宋体" panose="02010600030101010101" pitchFamily="2" charset="-122"/>
                <a:cs typeface="Times New Roman" panose="02020603050405020304" pitchFamily="18" charset="0"/>
              </a:rPr>
              <a:t>屏蔽需求</a:t>
            </a:r>
            <a:r>
              <a:rPr lang="zh-CN" altLang="zh-CN" dirty="0" smtClean="0">
                <a:latin typeface="Calibri" panose="020F0502020204030204" pitchFamily="34" charset="0"/>
                <a:ea typeface="宋体" panose="02010600030101010101" pitchFamily="2" charset="-122"/>
                <a:cs typeface="Times New Roman" panose="02020603050405020304" pitchFamily="18" charset="0"/>
              </a:rPr>
              <a:t>为</a:t>
            </a:r>
            <a:r>
              <a:rPr lang="zh-CN" altLang="en-US" dirty="0" smtClean="0">
                <a:latin typeface="Calibri" panose="020F0502020204030204" pitchFamily="34" charset="0"/>
                <a:ea typeface="宋体" panose="02010600030101010101" pitchFamily="2" charset="-122"/>
                <a:cs typeface="Times New Roman" panose="02020603050405020304" pitchFamily="18" charset="0"/>
              </a:rPr>
              <a:t>：缪</a:t>
            </a:r>
            <a:r>
              <a:rPr lang="zh-CN" altLang="zh-CN" dirty="0" smtClean="0">
                <a:latin typeface="Calibri" panose="020F0502020204030204" pitchFamily="34" charset="0"/>
                <a:ea typeface="宋体" panose="02010600030101010101" pitchFamily="2" charset="-122"/>
                <a:cs typeface="Times New Roman" panose="02020603050405020304" pitchFamily="18" charset="0"/>
              </a:rPr>
              <a:t>子源</a:t>
            </a:r>
            <a:r>
              <a:rPr lang="zh-CN" altLang="zh-CN" dirty="0">
                <a:latin typeface="Calibri" panose="020F0502020204030204" pitchFamily="34" charset="0"/>
                <a:ea typeface="宋体" panose="02010600030101010101" pitchFamily="2" charset="-122"/>
                <a:cs typeface="Times New Roman" panose="02020603050405020304" pitchFamily="18" charset="0"/>
              </a:rPr>
              <a:t>控制区和实验区墙普通混凝土厚为</a:t>
            </a:r>
            <a:r>
              <a:rPr lang="en-US" altLang="zh-CN" dirty="0">
                <a:latin typeface="Calibri" panose="020F0502020204030204" pitchFamily="34" charset="0"/>
                <a:ea typeface="宋体" panose="02010600030101010101" pitchFamily="2" charset="-122"/>
                <a:cs typeface="Times New Roman" panose="02020603050405020304" pitchFamily="18" charset="0"/>
              </a:rPr>
              <a:t>1.5m</a:t>
            </a:r>
            <a:r>
              <a:rPr lang="zh-CN" altLang="zh-CN" dirty="0">
                <a:latin typeface="Calibri" panose="020F0502020204030204" pitchFamily="34" charset="0"/>
                <a:ea typeface="宋体" panose="02010600030101010101" pitchFamily="2" charset="-122"/>
                <a:cs typeface="Times New Roman" panose="02020603050405020304" pitchFamily="18" charset="0"/>
              </a:rPr>
              <a:t>，垃圾桶铁屏蔽体外下侧为</a:t>
            </a:r>
            <a:r>
              <a:rPr lang="en-US" altLang="zh-CN" dirty="0">
                <a:latin typeface="Calibri" panose="020F0502020204030204" pitchFamily="34" charset="0"/>
                <a:ea typeface="宋体" panose="02010600030101010101" pitchFamily="2" charset="-122"/>
                <a:cs typeface="Times New Roman" panose="02020603050405020304" pitchFamily="18" charset="0"/>
              </a:rPr>
              <a:t>1m</a:t>
            </a:r>
            <a:r>
              <a:rPr lang="zh-CN" altLang="zh-CN" dirty="0" smtClean="0">
                <a:latin typeface="Calibri" panose="020F0502020204030204" pitchFamily="34" charset="0"/>
                <a:ea typeface="宋体" panose="02010600030101010101" pitchFamily="2" charset="-122"/>
                <a:cs typeface="Times New Roman" panose="02020603050405020304" pitchFamily="18" charset="0"/>
              </a:rPr>
              <a:t>，</a:t>
            </a:r>
            <a:r>
              <a:rPr lang="zh-CN" altLang="en-US" dirty="0" smtClean="0">
                <a:latin typeface="Calibri" panose="020F0502020204030204" pitchFamily="34" charset="0"/>
                <a:ea typeface="宋体" panose="02010600030101010101" pitchFamily="2" charset="-122"/>
                <a:cs typeface="Times New Roman" panose="02020603050405020304" pitchFamily="18" charset="0"/>
              </a:rPr>
              <a:t>缪</a:t>
            </a:r>
            <a:r>
              <a:rPr lang="zh-CN" altLang="zh-CN" dirty="0" smtClean="0">
                <a:latin typeface="Calibri" panose="020F0502020204030204" pitchFamily="34" charset="0"/>
                <a:ea typeface="宋体" panose="02010600030101010101" pitchFamily="2" charset="-122"/>
                <a:cs typeface="Times New Roman" panose="02020603050405020304" pitchFamily="18" charset="0"/>
              </a:rPr>
              <a:t>子</a:t>
            </a:r>
            <a:r>
              <a:rPr lang="zh-CN" altLang="zh-CN" dirty="0">
                <a:latin typeface="Calibri" panose="020F0502020204030204" pitchFamily="34" charset="0"/>
                <a:ea typeface="宋体" panose="02010600030101010101" pitchFamily="2" charset="-122"/>
                <a:cs typeface="Times New Roman" panose="02020603050405020304" pitchFamily="18" charset="0"/>
              </a:rPr>
              <a:t>输运线</a:t>
            </a:r>
            <a:r>
              <a:rPr lang="en-US" altLang="zh-CN" dirty="0">
                <a:latin typeface="Calibri" panose="020F0502020204030204" pitchFamily="34" charset="0"/>
                <a:ea typeface="宋体" panose="02010600030101010101" pitchFamily="2" charset="-122"/>
                <a:cs typeface="Times New Roman" panose="02020603050405020304" pitchFamily="18" charset="0"/>
              </a:rPr>
              <a:t>1(</a:t>
            </a:r>
            <a:r>
              <a:rPr lang="zh-CN" altLang="zh-CN" dirty="0">
                <a:latin typeface="Calibri" panose="020F0502020204030204" pitchFamily="34" charset="0"/>
                <a:ea typeface="宋体" panose="02010600030101010101" pitchFamily="2" charset="-122"/>
                <a:cs typeface="Times New Roman" panose="02020603050405020304" pitchFamily="18" charset="0"/>
              </a:rPr>
              <a:t>非平行束流方向</a:t>
            </a:r>
            <a:r>
              <a:rPr lang="en-US" altLang="zh-CN" dirty="0">
                <a:latin typeface="Calibri" panose="020F0502020204030204" pitchFamily="34" charset="0"/>
                <a:ea typeface="宋体" panose="02010600030101010101" pitchFamily="2" charset="-122"/>
                <a:cs typeface="Times New Roman" panose="02020603050405020304" pitchFamily="18" charset="0"/>
              </a:rPr>
              <a:t>)</a:t>
            </a:r>
            <a:r>
              <a:rPr lang="zh-CN" altLang="zh-CN" dirty="0">
                <a:latin typeface="Calibri" panose="020F0502020204030204" pitchFamily="34" charset="0"/>
                <a:ea typeface="宋体" panose="02010600030101010101" pitchFamily="2" charset="-122"/>
                <a:cs typeface="Times New Roman" panose="02020603050405020304" pitchFamily="18" charset="0"/>
              </a:rPr>
              <a:t>为侧向最厚为</a:t>
            </a:r>
            <a:r>
              <a:rPr lang="en-US" altLang="zh-CN" dirty="0">
                <a:latin typeface="Calibri" panose="020F0502020204030204" pitchFamily="34" charset="0"/>
                <a:ea typeface="宋体" panose="02010600030101010101" pitchFamily="2" charset="-122"/>
                <a:cs typeface="Times New Roman" panose="02020603050405020304" pitchFamily="18" charset="0"/>
              </a:rPr>
              <a:t>3m</a:t>
            </a:r>
            <a:r>
              <a:rPr lang="zh-CN" altLang="zh-CN" dirty="0">
                <a:latin typeface="Calibri" panose="020F0502020204030204" pitchFamily="34" charset="0"/>
                <a:ea typeface="宋体" panose="02010600030101010101" pitchFamily="2" charset="-122"/>
                <a:cs typeface="Times New Roman" panose="02020603050405020304" pitchFamily="18" charset="0"/>
              </a:rPr>
              <a:t>，最薄为</a:t>
            </a:r>
            <a:r>
              <a:rPr lang="en-US" altLang="zh-CN" dirty="0">
                <a:latin typeface="Calibri" panose="020F0502020204030204" pitchFamily="34" charset="0"/>
                <a:ea typeface="宋体" panose="02010600030101010101" pitchFamily="2" charset="-122"/>
                <a:cs typeface="Times New Roman" panose="02020603050405020304" pitchFamily="18" charset="0"/>
              </a:rPr>
              <a:t>1m</a:t>
            </a:r>
            <a:r>
              <a:rPr lang="zh-CN" altLang="zh-CN" dirty="0">
                <a:latin typeface="Calibri" panose="020F0502020204030204" pitchFamily="34" charset="0"/>
                <a:ea typeface="宋体" panose="02010600030101010101" pitchFamily="2" charset="-122"/>
                <a:cs typeface="Times New Roman" panose="02020603050405020304" pitchFamily="18" charset="0"/>
              </a:rPr>
              <a:t>，前向为</a:t>
            </a:r>
            <a:r>
              <a:rPr lang="en-US" altLang="zh-CN" dirty="0">
                <a:latin typeface="Calibri" panose="020F0502020204030204" pitchFamily="34" charset="0"/>
                <a:ea typeface="宋体" panose="02010600030101010101" pitchFamily="2" charset="-122"/>
                <a:cs typeface="Times New Roman" panose="02020603050405020304" pitchFamily="18" charset="0"/>
              </a:rPr>
              <a:t>3.5m, </a:t>
            </a:r>
            <a:r>
              <a:rPr lang="zh-CN" altLang="en-US" dirty="0" smtClean="0">
                <a:latin typeface="Calibri" panose="020F0502020204030204" pitchFamily="34" charset="0"/>
                <a:ea typeface="宋体" panose="02010600030101010101" pitchFamily="2" charset="-122"/>
                <a:cs typeface="Times New Roman" panose="02020603050405020304" pitchFamily="18" charset="0"/>
              </a:rPr>
              <a:t>缪</a:t>
            </a:r>
            <a:r>
              <a:rPr lang="zh-CN" altLang="zh-CN" dirty="0" smtClean="0">
                <a:latin typeface="Calibri" panose="020F0502020204030204" pitchFamily="34" charset="0"/>
                <a:ea typeface="宋体" panose="02010600030101010101" pitchFamily="2" charset="-122"/>
                <a:cs typeface="Times New Roman" panose="02020603050405020304" pitchFamily="18" charset="0"/>
              </a:rPr>
              <a:t>子</a:t>
            </a:r>
            <a:r>
              <a:rPr lang="zh-CN" altLang="zh-CN" dirty="0">
                <a:latin typeface="Calibri" panose="020F0502020204030204" pitchFamily="34" charset="0"/>
                <a:ea typeface="宋体" panose="02010600030101010101" pitchFamily="2" charset="-122"/>
                <a:cs typeface="Times New Roman" panose="02020603050405020304" pitchFamily="18" charset="0"/>
              </a:rPr>
              <a:t>输运线</a:t>
            </a:r>
            <a:r>
              <a:rPr lang="en-US" altLang="zh-CN" dirty="0">
                <a:latin typeface="Calibri" panose="020F0502020204030204" pitchFamily="34" charset="0"/>
                <a:ea typeface="宋体" panose="02010600030101010101" pitchFamily="2" charset="-122"/>
                <a:cs typeface="Times New Roman" panose="02020603050405020304" pitchFamily="18" charset="0"/>
              </a:rPr>
              <a:t>2(</a:t>
            </a:r>
            <a:r>
              <a:rPr lang="zh-CN" altLang="zh-CN" dirty="0">
                <a:latin typeface="Calibri" panose="020F0502020204030204" pitchFamily="34" charset="0"/>
                <a:ea typeface="宋体" panose="02010600030101010101" pitchFamily="2" charset="-122"/>
                <a:cs typeface="Times New Roman" panose="02020603050405020304" pitchFamily="18" charset="0"/>
              </a:rPr>
              <a:t>平行束流方向</a:t>
            </a:r>
            <a:r>
              <a:rPr lang="en-US" altLang="zh-CN" dirty="0">
                <a:latin typeface="Calibri" panose="020F0502020204030204" pitchFamily="34" charset="0"/>
                <a:ea typeface="宋体" panose="02010600030101010101" pitchFamily="2" charset="-122"/>
                <a:cs typeface="Times New Roman" panose="02020603050405020304" pitchFamily="18" charset="0"/>
              </a:rPr>
              <a:t>)</a:t>
            </a:r>
            <a:r>
              <a:rPr lang="zh-CN" altLang="zh-CN" dirty="0">
                <a:latin typeface="Calibri" panose="020F0502020204030204" pitchFamily="34" charset="0"/>
                <a:ea typeface="宋体" panose="02010600030101010101" pitchFamily="2" charset="-122"/>
                <a:cs typeface="Times New Roman" panose="02020603050405020304" pitchFamily="18" charset="0"/>
              </a:rPr>
              <a:t>为侧向为</a:t>
            </a:r>
            <a:r>
              <a:rPr lang="en-US" altLang="zh-CN" dirty="0">
                <a:latin typeface="Calibri" panose="020F0502020204030204" pitchFamily="34" charset="0"/>
                <a:ea typeface="宋体" panose="02010600030101010101" pitchFamily="2" charset="-122"/>
                <a:cs typeface="Times New Roman" panose="02020603050405020304" pitchFamily="18" charset="0"/>
              </a:rPr>
              <a:t>0.5m</a:t>
            </a:r>
            <a:r>
              <a:rPr lang="zh-CN" altLang="zh-CN" dirty="0">
                <a:latin typeface="Calibri" panose="020F0502020204030204" pitchFamily="34" charset="0"/>
                <a:ea typeface="宋体" panose="02010600030101010101" pitchFamily="2" charset="-122"/>
                <a:cs typeface="Times New Roman" panose="02020603050405020304" pitchFamily="18" charset="0"/>
              </a:rPr>
              <a:t>前向为</a:t>
            </a:r>
            <a:r>
              <a:rPr lang="en-US" altLang="zh-CN" dirty="0">
                <a:latin typeface="Calibri" panose="020F0502020204030204" pitchFamily="34" charset="0"/>
                <a:ea typeface="宋体" panose="02010600030101010101" pitchFamily="2" charset="-122"/>
                <a:cs typeface="Times New Roman" panose="02020603050405020304" pitchFamily="18" charset="0"/>
              </a:rPr>
              <a:t>1m</a:t>
            </a:r>
            <a:r>
              <a:rPr lang="zh-CN" altLang="zh-CN" dirty="0">
                <a:latin typeface="Calibri" panose="020F0502020204030204" pitchFamily="34" charset="0"/>
                <a:ea typeface="宋体" panose="02010600030101010101" pitchFamily="2" charset="-122"/>
                <a:cs typeface="Times New Roman" panose="02020603050405020304" pitchFamily="18" charset="0"/>
              </a:rPr>
              <a:t>。其中，碳靶中心距离垃圾桶靶为</a:t>
            </a:r>
            <a:r>
              <a:rPr lang="en-US" altLang="zh-CN" dirty="0">
                <a:latin typeface="Calibri" panose="020F0502020204030204" pitchFamily="34" charset="0"/>
                <a:ea typeface="宋体" panose="02010600030101010101" pitchFamily="2" charset="-122"/>
                <a:cs typeface="Times New Roman" panose="02020603050405020304" pitchFamily="18" charset="0"/>
              </a:rPr>
              <a:t>9m</a:t>
            </a:r>
            <a:r>
              <a:rPr lang="zh-CN" altLang="zh-CN" dirty="0">
                <a:latin typeface="Calibri" panose="020F0502020204030204" pitchFamily="34" charset="0"/>
                <a:ea typeface="宋体" panose="02010600030101010101" pitchFamily="2" charset="-122"/>
                <a:cs typeface="Times New Roman" panose="02020603050405020304" pitchFamily="18" charset="0"/>
              </a:rPr>
              <a:t>。</a:t>
            </a:r>
            <a:endParaRPr lang="zh-CN" altLang="en-US" dirty="0"/>
          </a:p>
        </p:txBody>
      </p:sp>
    </p:spTree>
    <p:extLst>
      <p:ext uri="{BB962C8B-B14F-4D97-AF65-F5344CB8AC3E}">
        <p14:creationId xmlns:p14="http://schemas.microsoft.com/office/powerpoint/2010/main" val="2565176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1701" y="3024189"/>
            <a:ext cx="4532313"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圆角矩形 8"/>
          <p:cNvSpPr/>
          <p:nvPr/>
        </p:nvSpPr>
        <p:spPr>
          <a:xfrm>
            <a:off x="1765300" y="855664"/>
            <a:ext cx="8267700" cy="3587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pPr>
            <a:r>
              <a:rPr lang="en-US" altLang="zh-CN" sz="2000" noProof="1">
                <a:solidFill>
                  <a:srgbClr val="FF0000"/>
                </a:solidFill>
              </a:rPr>
              <a:t> Thermal analysis of Baby target</a:t>
            </a:r>
          </a:p>
        </p:txBody>
      </p:sp>
      <p:sp>
        <p:nvSpPr>
          <p:cNvPr id="7" name="圆角矩形 6"/>
          <p:cNvSpPr/>
          <p:nvPr/>
        </p:nvSpPr>
        <p:spPr>
          <a:xfrm>
            <a:off x="1552575" y="1476375"/>
            <a:ext cx="5424488" cy="1333500"/>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400" b="0" i="0" u="none" kern="1200" baseline="0">
                <a:solidFill>
                  <a:schemeClr val="tx1"/>
                </a:solidFill>
                <a:latin typeface="Arial" panose="020B0604020202020204" pitchFamily="34" charset="0"/>
                <a:ea typeface="宋体" panose="02010600030101010101" pitchFamily="2" charset="-122"/>
                <a:cs typeface="+mn-cs"/>
              </a:defRPr>
            </a:lvl5pPr>
          </a:lstStyle>
          <a:p>
            <a:r>
              <a:rPr lang="en-US" altLang="zh-CN" noProof="1">
                <a:solidFill>
                  <a:srgbClr val="0066FF"/>
                </a:solidFill>
                <a:sym typeface="+mn-ea"/>
              </a:rPr>
              <a:t>material:C</a:t>
            </a:r>
            <a:endParaRPr lang="en-US" altLang="zh-CN" noProof="1">
              <a:solidFill>
                <a:srgbClr val="0066FF"/>
              </a:solidFill>
            </a:endParaRPr>
          </a:p>
          <a:p>
            <a:pPr>
              <a:lnSpc>
                <a:spcPct val="150000"/>
              </a:lnSpc>
            </a:pPr>
            <a:r>
              <a:rPr lang="en-US" altLang="zh-CN" noProof="1">
                <a:solidFill>
                  <a:srgbClr val="0066FF"/>
                </a:solidFill>
              </a:rPr>
              <a:t>Heat deposition</a:t>
            </a:r>
            <a:endParaRPr lang="zh-CN" altLang="en-US" noProof="1">
              <a:solidFill>
                <a:srgbClr val="0066FF"/>
              </a:solidFill>
            </a:endParaRPr>
          </a:p>
          <a:p>
            <a:r>
              <a:rPr lang="zh-CN" altLang="en-US" noProof="1">
                <a:solidFill>
                  <a:srgbClr val="0066FF"/>
                </a:solidFill>
              </a:rPr>
              <a:t>    </a:t>
            </a:r>
            <a:r>
              <a:rPr lang="en-US" altLang="zh-CN" noProof="1">
                <a:solidFill>
                  <a:srgbClr val="0066FF"/>
                </a:solidFill>
              </a:rPr>
              <a:t>Given for Gaussian distribution in phase space </a:t>
            </a:r>
          </a:p>
          <a:p>
            <a:r>
              <a:rPr lang="en-US" altLang="zh-CN" noProof="1">
                <a:solidFill>
                  <a:srgbClr val="0066FF"/>
                </a:solidFill>
              </a:rPr>
              <a:t>(Max 0.32W/cm</a:t>
            </a:r>
            <a:r>
              <a:rPr lang="en-US" altLang="zh-CN" baseline="30000" noProof="1">
                <a:solidFill>
                  <a:srgbClr val="0066FF"/>
                </a:solidFill>
              </a:rPr>
              <a:t>3</a:t>
            </a:r>
            <a:r>
              <a:rPr lang="en-US" altLang="zh-CN" noProof="1">
                <a:solidFill>
                  <a:srgbClr val="0066FF"/>
                </a:solidFill>
              </a:rPr>
              <a:t>,integral 126W for t-100mm,</a:t>
            </a:r>
            <a:r>
              <a:rPr lang="en-US" altLang="zh-CN" noProof="1">
                <a:solidFill>
                  <a:srgbClr val="0066FF"/>
                </a:solidFill>
                <a:latin typeface="微软雅黑" panose="020B0503020204020204" pitchFamily="34" charset="-122"/>
                <a:ea typeface="微软雅黑" panose="020B0503020204020204" pitchFamily="34" charset="-122"/>
              </a:rPr>
              <a:t>σ</a:t>
            </a:r>
            <a:r>
              <a:rPr lang="en-US" altLang="zh-CN" baseline="-25000" noProof="1">
                <a:solidFill>
                  <a:srgbClr val="0066FF"/>
                </a:solidFill>
              </a:rPr>
              <a:t>x</a:t>
            </a:r>
            <a:r>
              <a:rPr lang="en-US" altLang="zh-CN" noProof="1">
                <a:solidFill>
                  <a:srgbClr val="0066FF"/>
                </a:solidFill>
              </a:rPr>
              <a:t>=5mm,</a:t>
            </a:r>
            <a:r>
              <a:rPr lang="en-US" altLang="zh-CN" noProof="1">
                <a:solidFill>
                  <a:srgbClr val="0066FF"/>
                </a:solidFill>
                <a:latin typeface="微软雅黑" panose="020B0503020204020204" pitchFamily="34" charset="-122"/>
                <a:ea typeface="微软雅黑" panose="020B0503020204020204" pitchFamily="34" charset="-122"/>
              </a:rPr>
              <a:t>σ</a:t>
            </a:r>
            <a:r>
              <a:rPr lang="en-US" altLang="zh-CN" baseline="-25000" noProof="1">
                <a:solidFill>
                  <a:srgbClr val="0066FF"/>
                </a:solidFill>
              </a:rPr>
              <a:t>y</a:t>
            </a:r>
            <a:r>
              <a:rPr lang="en-US" altLang="zh-CN" noProof="1">
                <a:solidFill>
                  <a:srgbClr val="0066FF"/>
                </a:solidFill>
              </a:rPr>
              <a:t>=5mm)</a:t>
            </a:r>
          </a:p>
        </p:txBody>
      </p:sp>
      <p:sp>
        <p:nvSpPr>
          <p:cNvPr id="17412" name="矩形 10247"/>
          <p:cNvSpPr>
            <a:spLocks noChangeArrowheads="1"/>
          </p:cNvSpPr>
          <p:nvPr/>
        </p:nvSpPr>
        <p:spPr bwMode="auto">
          <a:xfrm>
            <a:off x="2424113" y="6450014"/>
            <a:ext cx="2101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宋体" panose="02010600030101010101" pitchFamily="2" charset="-122"/>
              </a:defRPr>
            </a:lvl1pPr>
            <a:lvl2pPr>
              <a:defRPr sz="1400">
                <a:solidFill>
                  <a:schemeClr val="tx1"/>
                </a:solidFill>
                <a:latin typeface="Arial" panose="020B0604020202020204" pitchFamily="34" charset="0"/>
                <a:ea typeface="宋体" panose="02010600030101010101" pitchFamily="2" charset="-122"/>
              </a:defRPr>
            </a:lvl2pPr>
            <a:lvl3pPr>
              <a:defRPr sz="1400">
                <a:solidFill>
                  <a:schemeClr val="tx1"/>
                </a:solidFill>
                <a:latin typeface="Arial" panose="020B0604020202020204" pitchFamily="34" charset="0"/>
                <a:ea typeface="宋体" panose="02010600030101010101" pitchFamily="2" charset="-122"/>
              </a:defRPr>
            </a:lvl3pPr>
            <a:lvl4pPr>
              <a:defRPr sz="1400">
                <a:solidFill>
                  <a:schemeClr val="tx1"/>
                </a:solidFill>
                <a:latin typeface="Arial" panose="020B0604020202020204" pitchFamily="34" charset="0"/>
                <a:ea typeface="宋体" panose="02010600030101010101" pitchFamily="2" charset="-122"/>
              </a:defRPr>
            </a:lvl4pPr>
            <a:lvl5pPr>
              <a:defRPr sz="1400">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pPr>
            <a:r>
              <a:rPr lang="en-US" altLang="zh-CN">
                <a:solidFill>
                  <a:srgbClr val="FF0000"/>
                </a:solidFill>
              </a:rPr>
              <a:t>Max temperature 318℃ </a:t>
            </a:r>
          </a:p>
        </p:txBody>
      </p:sp>
      <p:sp>
        <p:nvSpPr>
          <p:cNvPr id="17413" name="文本框 4"/>
          <p:cNvSpPr txBox="1">
            <a:spLocks noChangeArrowheads="1"/>
          </p:cNvSpPr>
          <p:nvPr/>
        </p:nvSpPr>
        <p:spPr bwMode="auto">
          <a:xfrm>
            <a:off x="6977063" y="6094414"/>
            <a:ext cx="2540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宋体" panose="02010600030101010101" pitchFamily="2" charset="-122"/>
              </a:defRPr>
            </a:lvl1pPr>
            <a:lvl2pPr>
              <a:defRPr sz="1400">
                <a:solidFill>
                  <a:schemeClr val="tx1"/>
                </a:solidFill>
                <a:latin typeface="Arial" panose="020B0604020202020204" pitchFamily="34" charset="0"/>
                <a:ea typeface="宋体" panose="02010600030101010101" pitchFamily="2" charset="-122"/>
              </a:defRPr>
            </a:lvl2pPr>
            <a:lvl3pPr>
              <a:defRPr sz="1400">
                <a:solidFill>
                  <a:schemeClr val="tx1"/>
                </a:solidFill>
                <a:latin typeface="Arial" panose="020B0604020202020204" pitchFamily="34" charset="0"/>
                <a:ea typeface="宋体" panose="02010600030101010101" pitchFamily="2" charset="-122"/>
              </a:defRPr>
            </a:lvl3pPr>
            <a:lvl4pPr>
              <a:defRPr sz="1400">
                <a:solidFill>
                  <a:schemeClr val="tx1"/>
                </a:solidFill>
                <a:latin typeface="Arial" panose="020B0604020202020204" pitchFamily="34" charset="0"/>
                <a:ea typeface="宋体" panose="02010600030101010101" pitchFamily="2" charset="-122"/>
              </a:defRPr>
            </a:lvl4pPr>
            <a:lvl5pPr>
              <a:defRPr sz="1400">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pPr>
            <a:r>
              <a:rPr lang="zh-CN" altLang="en-US">
                <a:solidFill>
                  <a:srgbClr val="000000"/>
                </a:solidFill>
              </a:rPr>
              <a:t>Temperature rise curve</a:t>
            </a:r>
          </a:p>
        </p:txBody>
      </p:sp>
      <p:pic>
        <p:nvPicPr>
          <p:cNvPr id="17414"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1" y="1343025"/>
            <a:ext cx="374332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图片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126" y="3016250"/>
            <a:ext cx="4221163"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834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939" y="3189718"/>
            <a:ext cx="4173538" cy="3468687"/>
          </a:xfrm>
          <a:prstGeom prst="rect">
            <a:avLst/>
          </a:prstGeom>
          <a:noFill/>
          <a:ln>
            <a:noFill/>
          </a:ln>
          <a:effectLst>
            <a:outerShdw blurRad="1270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矩形 10247"/>
          <p:cNvSpPr>
            <a:spLocks noChangeArrowheads="1"/>
          </p:cNvSpPr>
          <p:nvPr/>
        </p:nvSpPr>
        <p:spPr bwMode="auto">
          <a:xfrm>
            <a:off x="2351913" y="5459605"/>
            <a:ext cx="25458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宋体" panose="02010600030101010101" pitchFamily="2" charset="-122"/>
              </a:defRPr>
            </a:lvl1pPr>
            <a:lvl2pPr>
              <a:defRPr sz="1400">
                <a:solidFill>
                  <a:schemeClr val="tx1"/>
                </a:solidFill>
                <a:latin typeface="Arial" panose="020B0604020202020204" pitchFamily="34" charset="0"/>
                <a:ea typeface="宋体" panose="02010600030101010101" pitchFamily="2" charset="-122"/>
              </a:defRPr>
            </a:lvl2pPr>
            <a:lvl3pPr>
              <a:defRPr sz="1400">
                <a:solidFill>
                  <a:schemeClr val="tx1"/>
                </a:solidFill>
                <a:latin typeface="Arial" panose="020B0604020202020204" pitchFamily="34" charset="0"/>
                <a:ea typeface="宋体" panose="02010600030101010101" pitchFamily="2" charset="-122"/>
              </a:defRPr>
            </a:lvl3pPr>
            <a:lvl4pPr>
              <a:defRPr sz="1400">
                <a:solidFill>
                  <a:schemeClr val="tx1"/>
                </a:solidFill>
                <a:latin typeface="Arial" panose="020B0604020202020204" pitchFamily="34" charset="0"/>
                <a:ea typeface="宋体" panose="02010600030101010101" pitchFamily="2" charset="-122"/>
              </a:defRPr>
            </a:lvl4pPr>
            <a:lvl5pPr>
              <a:defRPr sz="1400">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9pPr>
          </a:lstStyle>
          <a:p>
            <a:r>
              <a:rPr lang="en-US" altLang="zh-CN" sz="1600" dirty="0">
                <a:solidFill>
                  <a:srgbClr val="FF0000"/>
                </a:solidFill>
                <a:latin typeface="+mn-lt"/>
              </a:rPr>
              <a:t>Max temperature 407℃ </a:t>
            </a:r>
          </a:p>
        </p:txBody>
      </p:sp>
      <p:pic>
        <p:nvPicPr>
          <p:cNvPr id="17" name="图片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74" y="453332"/>
            <a:ext cx="5786227" cy="2362596"/>
          </a:xfrm>
          <a:prstGeom prst="rect">
            <a:avLst/>
          </a:prstGeom>
          <a:noFill/>
          <a:ln>
            <a:noFill/>
          </a:ln>
          <a:effectLst>
            <a:outerShdw blurRad="1270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21474826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8431" y="3189718"/>
            <a:ext cx="5878591" cy="3483426"/>
          </a:xfrm>
          <a:prstGeom prst="rect">
            <a:avLst/>
          </a:prstGeom>
          <a:noFill/>
          <a:ln>
            <a:noFill/>
          </a:ln>
          <a:effectLst>
            <a:outerShdw blurRad="1270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10247"/>
          <p:cNvSpPr>
            <a:spLocks noChangeArrowheads="1"/>
          </p:cNvSpPr>
          <p:nvPr/>
        </p:nvSpPr>
        <p:spPr bwMode="auto">
          <a:xfrm>
            <a:off x="7876442" y="5800005"/>
            <a:ext cx="25971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panose="020B0604020202020204" pitchFamily="34" charset="0"/>
              <a:defRPr sz="14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4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4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4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9pPr>
          </a:lstStyle>
          <a:p>
            <a:r>
              <a:rPr lang="en-US" altLang="zh-CN" sz="1600" dirty="0">
                <a:solidFill>
                  <a:srgbClr val="FF0000"/>
                </a:solidFill>
                <a:latin typeface="+mn-lt"/>
              </a:rPr>
              <a:t>Max temperature 44.5℃ </a:t>
            </a:r>
          </a:p>
        </p:txBody>
      </p:sp>
      <p:sp>
        <p:nvSpPr>
          <p:cNvPr id="3" name="TextBox 2"/>
          <p:cNvSpPr txBox="1"/>
          <p:nvPr/>
        </p:nvSpPr>
        <p:spPr>
          <a:xfrm>
            <a:off x="486679" y="210186"/>
            <a:ext cx="4984057" cy="461665"/>
          </a:xfrm>
          <a:prstGeom prst="rect">
            <a:avLst/>
          </a:prstGeom>
          <a:noFill/>
        </p:spPr>
        <p:txBody>
          <a:bodyPr wrap="none" rtlCol="0">
            <a:spAutoFit/>
          </a:bodyPr>
          <a:lstStyle/>
          <a:p>
            <a:r>
              <a:rPr lang="en-US" sz="2400" dirty="0" smtClean="0">
                <a:solidFill>
                  <a:schemeClr val="accent6"/>
                </a:solidFill>
                <a:latin typeface="+mj-lt"/>
              </a:rPr>
              <a:t>radiation studies, 5 kW shielding </a:t>
            </a:r>
            <a:endParaRPr lang="en-US" sz="2400" dirty="0">
              <a:solidFill>
                <a:schemeClr val="accent6"/>
              </a:solidFill>
              <a:latin typeface="+mj-lt"/>
            </a:endParaRPr>
          </a:p>
        </p:txBody>
      </p:sp>
      <p:pic>
        <p:nvPicPr>
          <p:cNvPr id="23"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525" y="847418"/>
            <a:ext cx="3406775" cy="1571625"/>
          </a:xfrm>
          <a:prstGeom prst="rect">
            <a:avLst/>
          </a:prstGeom>
          <a:noFill/>
          <a:ln>
            <a:noFill/>
          </a:ln>
          <a:effectLst>
            <a:outerShdw blurRad="1270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直接箭头连接符 11"/>
          <p:cNvCxnSpPr>
            <a:cxnSpLocks noChangeShapeType="1"/>
          </p:cNvCxnSpPr>
          <p:nvPr/>
        </p:nvCxnSpPr>
        <p:spPr bwMode="auto">
          <a:xfrm>
            <a:off x="2294763" y="1660218"/>
            <a:ext cx="1127125" cy="90487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5" name="文本框 12"/>
          <p:cNvSpPr txBox="1">
            <a:spLocks noChangeArrowheads="1"/>
          </p:cNvSpPr>
          <p:nvPr/>
        </p:nvSpPr>
        <p:spPr bwMode="auto">
          <a:xfrm>
            <a:off x="3189670" y="2601311"/>
            <a:ext cx="17097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buFont typeface="Arial" panose="020B0604020202020204" pitchFamily="34" charset="0"/>
              <a:defRPr sz="14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4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4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4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9pPr>
          </a:lstStyle>
          <a:p>
            <a:r>
              <a:rPr lang="en-US" altLang="zh-CN" sz="1800" dirty="0">
                <a:latin typeface="+mn-lt"/>
              </a:rPr>
              <a:t>w</a:t>
            </a:r>
            <a:r>
              <a:rPr lang="zh-CN" altLang="en-US" sz="1800" dirty="0" smtClean="0">
                <a:latin typeface="+mn-lt"/>
              </a:rPr>
              <a:t>ater </a:t>
            </a:r>
            <a:r>
              <a:rPr lang="zh-CN" altLang="en-US" sz="1800" dirty="0">
                <a:latin typeface="+mn-lt"/>
              </a:rPr>
              <a:t>jacket</a:t>
            </a:r>
          </a:p>
        </p:txBody>
      </p:sp>
      <p:cxnSp>
        <p:nvCxnSpPr>
          <p:cNvPr id="26" name="直接箭头连接符 11"/>
          <p:cNvCxnSpPr>
            <a:cxnSpLocks noChangeShapeType="1"/>
          </p:cNvCxnSpPr>
          <p:nvPr/>
        </p:nvCxnSpPr>
        <p:spPr bwMode="auto">
          <a:xfrm flipH="1">
            <a:off x="973963" y="2215843"/>
            <a:ext cx="122237" cy="42227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7" name="直接箭头连接符 11"/>
          <p:cNvCxnSpPr>
            <a:cxnSpLocks noChangeShapeType="1"/>
          </p:cNvCxnSpPr>
          <p:nvPr/>
        </p:nvCxnSpPr>
        <p:spPr bwMode="auto">
          <a:xfrm>
            <a:off x="1289875" y="1722130"/>
            <a:ext cx="476250" cy="106045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8" name="文本框 7"/>
          <p:cNvSpPr txBox="1">
            <a:spLocks noChangeArrowheads="1"/>
          </p:cNvSpPr>
          <p:nvPr/>
        </p:nvSpPr>
        <p:spPr bwMode="auto">
          <a:xfrm>
            <a:off x="55501" y="2689048"/>
            <a:ext cx="1514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buFont typeface="Arial" panose="020B0604020202020204" pitchFamily="34" charset="0"/>
              <a:defRPr sz="14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4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4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4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9pPr>
          </a:lstStyle>
          <a:p>
            <a:r>
              <a:rPr lang="zh-CN" altLang="en-US" sz="1800" dirty="0">
                <a:latin typeface="+mn-lt"/>
              </a:rPr>
              <a:t>water inlet</a:t>
            </a:r>
          </a:p>
        </p:txBody>
      </p:sp>
      <p:sp>
        <p:nvSpPr>
          <p:cNvPr id="29" name="文本框 8"/>
          <p:cNvSpPr txBox="1">
            <a:spLocks noChangeArrowheads="1"/>
          </p:cNvSpPr>
          <p:nvPr/>
        </p:nvSpPr>
        <p:spPr bwMode="auto">
          <a:xfrm>
            <a:off x="1666814" y="2707452"/>
            <a:ext cx="1512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buFont typeface="Arial" panose="020B0604020202020204" pitchFamily="34" charset="0"/>
              <a:defRPr sz="14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4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4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4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9pPr>
          </a:lstStyle>
          <a:p>
            <a:r>
              <a:rPr lang="zh-CN" altLang="en-US" sz="1800" dirty="0">
                <a:latin typeface="+mn-lt"/>
              </a:rPr>
              <a:t>water </a:t>
            </a:r>
            <a:r>
              <a:rPr lang="en-US" altLang="zh-CN" sz="1800" dirty="0">
                <a:latin typeface="+mn-lt"/>
              </a:rPr>
              <a:t>out</a:t>
            </a:r>
            <a:r>
              <a:rPr lang="zh-CN" altLang="en-US" sz="1800" dirty="0">
                <a:latin typeface="+mn-lt"/>
              </a:rPr>
              <a:t>let</a:t>
            </a:r>
          </a:p>
        </p:txBody>
      </p:sp>
      <p:sp>
        <p:nvSpPr>
          <p:cNvPr id="4" name="TextBox 3"/>
          <p:cNvSpPr txBox="1"/>
          <p:nvPr/>
        </p:nvSpPr>
        <p:spPr>
          <a:xfrm>
            <a:off x="0" y="878877"/>
            <a:ext cx="2440092" cy="369332"/>
          </a:xfrm>
          <a:prstGeom prst="rect">
            <a:avLst/>
          </a:prstGeom>
          <a:solidFill>
            <a:schemeClr val="bg1"/>
          </a:solidFill>
        </p:spPr>
        <p:txBody>
          <a:bodyPr wrap="none" rtlCol="0">
            <a:spAutoFit/>
          </a:bodyPr>
          <a:lstStyle/>
          <a:p>
            <a:r>
              <a:rPr lang="en-US" dirty="0" smtClean="0"/>
              <a:t>target vacuum vessel</a:t>
            </a:r>
            <a:endParaRPr lang="en-US" dirty="0"/>
          </a:p>
        </p:txBody>
      </p:sp>
      <p:sp>
        <p:nvSpPr>
          <p:cNvPr id="22" name="TextBox 21"/>
          <p:cNvSpPr txBox="1"/>
          <p:nvPr/>
        </p:nvSpPr>
        <p:spPr>
          <a:xfrm>
            <a:off x="69829" y="3280852"/>
            <a:ext cx="3595856" cy="369332"/>
          </a:xfrm>
          <a:prstGeom prst="rect">
            <a:avLst/>
          </a:prstGeom>
          <a:solidFill>
            <a:schemeClr val="bg1"/>
          </a:solidFill>
        </p:spPr>
        <p:txBody>
          <a:bodyPr wrap="none" rtlCol="0">
            <a:spAutoFit/>
          </a:bodyPr>
          <a:lstStyle/>
          <a:p>
            <a:r>
              <a:rPr lang="en-US" dirty="0" smtClean="0"/>
              <a:t>temperatures on conical target </a:t>
            </a:r>
            <a:endParaRPr lang="en-US" dirty="0"/>
          </a:p>
        </p:txBody>
      </p:sp>
      <p:sp>
        <p:nvSpPr>
          <p:cNvPr id="30" name="TextBox 29"/>
          <p:cNvSpPr txBox="1"/>
          <p:nvPr/>
        </p:nvSpPr>
        <p:spPr>
          <a:xfrm>
            <a:off x="5227712" y="3266113"/>
            <a:ext cx="3608680" cy="369332"/>
          </a:xfrm>
          <a:prstGeom prst="rect">
            <a:avLst/>
          </a:prstGeom>
          <a:solidFill>
            <a:schemeClr val="bg1"/>
          </a:solidFill>
        </p:spPr>
        <p:txBody>
          <a:bodyPr wrap="none" rtlCol="0">
            <a:spAutoFit/>
          </a:bodyPr>
          <a:lstStyle/>
          <a:p>
            <a:r>
              <a:rPr lang="en-US" dirty="0" smtClean="0"/>
              <a:t>temperatures on target’s vessel</a:t>
            </a:r>
            <a:endParaRPr lang="en-US" dirty="0"/>
          </a:p>
        </p:txBody>
      </p:sp>
    </p:spTree>
    <p:extLst>
      <p:ext uri="{BB962C8B-B14F-4D97-AF65-F5344CB8AC3E}">
        <p14:creationId xmlns:p14="http://schemas.microsoft.com/office/powerpoint/2010/main" val="975553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838" t="5224" r="8056" b="5860"/>
          <a:stretch/>
        </p:blipFill>
        <p:spPr>
          <a:xfrm>
            <a:off x="5273557" y="860086"/>
            <a:ext cx="5284453" cy="3713498"/>
          </a:xfrm>
          <a:prstGeom prst="rect">
            <a:avLst/>
          </a:prstGeom>
          <a:effectLst>
            <a:outerShdw blurRad="1270000" dist="50800" dir="5400000" algn="ctr" rotWithShape="0">
              <a:srgbClr val="000000">
                <a:alpha val="43137"/>
              </a:srgbClr>
            </a:outerShdw>
          </a:effectLst>
        </p:spPr>
      </p:pic>
      <p:sp>
        <p:nvSpPr>
          <p:cNvPr id="11" name="Isosceles Triangle 10"/>
          <p:cNvSpPr/>
          <p:nvPr/>
        </p:nvSpPr>
        <p:spPr>
          <a:xfrm rot="5400000">
            <a:off x="1230152" y="2300889"/>
            <a:ext cx="300598" cy="614475"/>
          </a:xfrm>
          <a:prstGeom prst="triangle">
            <a:avLst/>
          </a:prstGeom>
          <a:solidFill>
            <a:srgbClr val="9966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8402083" y="3025668"/>
            <a:ext cx="2974492" cy="461665"/>
          </a:xfrm>
          <a:prstGeom prst="rect">
            <a:avLst/>
          </a:prstGeom>
          <a:solidFill>
            <a:srgbClr val="7FE368"/>
          </a:solidFill>
        </p:spPr>
        <p:txBody>
          <a:bodyPr wrap="square" rtlCol="0">
            <a:spAutoFit/>
          </a:bodyPr>
          <a:lstStyle/>
          <a:p>
            <a:r>
              <a:rPr lang="en-US" sz="1200" dirty="0" smtClean="0"/>
              <a:t>decay muons require pion capture momentum at </a:t>
            </a:r>
            <a:r>
              <a:rPr lang="en-US" sz="1100" dirty="0" smtClean="0"/>
              <a:t>100, 260 and 450 MeV/c </a:t>
            </a:r>
            <a:endParaRPr lang="en-US" sz="1100" dirty="0"/>
          </a:p>
        </p:txBody>
      </p:sp>
      <p:sp>
        <p:nvSpPr>
          <p:cNvPr id="29" name="TextBox 28"/>
          <p:cNvSpPr txBox="1"/>
          <p:nvPr/>
        </p:nvSpPr>
        <p:spPr>
          <a:xfrm>
            <a:off x="6435969" y="5850726"/>
            <a:ext cx="4368222" cy="646331"/>
          </a:xfrm>
          <a:prstGeom prst="rect">
            <a:avLst/>
          </a:prstGeom>
          <a:solidFill>
            <a:schemeClr val="bg1"/>
          </a:solidFill>
          <a:ln>
            <a:solidFill>
              <a:schemeClr val="tx1"/>
            </a:solidFill>
          </a:ln>
        </p:spPr>
        <p:txBody>
          <a:bodyPr wrap="square" rtlCol="0">
            <a:spAutoFit/>
          </a:bodyPr>
          <a:lstStyle/>
          <a:p>
            <a:r>
              <a:rPr lang="en-US" dirty="0" smtClean="0"/>
              <a:t>+ or – reflects spin direction of “forward” and “backward” muon </a:t>
            </a:r>
            <a:endParaRPr lang="en-US" dirty="0"/>
          </a:p>
        </p:txBody>
      </p:sp>
      <p:sp>
        <p:nvSpPr>
          <p:cNvPr id="30" name="TextBox 29"/>
          <p:cNvSpPr txBox="1"/>
          <p:nvPr/>
        </p:nvSpPr>
        <p:spPr>
          <a:xfrm rot="16200000">
            <a:off x="4051065" y="1876206"/>
            <a:ext cx="2153154" cy="307777"/>
          </a:xfrm>
          <a:prstGeom prst="rect">
            <a:avLst/>
          </a:prstGeom>
          <a:solidFill>
            <a:schemeClr val="bg1"/>
          </a:solidFill>
        </p:spPr>
        <p:txBody>
          <a:bodyPr wrap="none" rtlCol="0">
            <a:spAutoFit/>
          </a:bodyPr>
          <a:lstStyle/>
          <a:p>
            <a:r>
              <a:rPr lang="en-US" sz="1400" dirty="0" smtClean="0"/>
              <a:t>muon momentum MeV/c</a:t>
            </a:r>
            <a:endParaRPr lang="en-US" sz="1400" dirty="0"/>
          </a:p>
        </p:txBody>
      </p:sp>
      <p:sp>
        <p:nvSpPr>
          <p:cNvPr id="31" name="TextBox 30"/>
          <p:cNvSpPr txBox="1"/>
          <p:nvPr/>
        </p:nvSpPr>
        <p:spPr>
          <a:xfrm>
            <a:off x="8402083" y="4566268"/>
            <a:ext cx="2066591" cy="307777"/>
          </a:xfrm>
          <a:prstGeom prst="rect">
            <a:avLst/>
          </a:prstGeom>
          <a:solidFill>
            <a:schemeClr val="bg1"/>
          </a:solidFill>
        </p:spPr>
        <p:txBody>
          <a:bodyPr wrap="none" rtlCol="0">
            <a:spAutoFit/>
          </a:bodyPr>
          <a:lstStyle/>
          <a:p>
            <a:r>
              <a:rPr lang="en-US" sz="1400" dirty="0" smtClean="0"/>
              <a:t>pion momentum MeV/c</a:t>
            </a:r>
            <a:endParaRPr lang="en-US" sz="1400" dirty="0"/>
          </a:p>
        </p:txBody>
      </p:sp>
      <p:pic>
        <p:nvPicPr>
          <p:cNvPr id="27" name="Picture 26"/>
          <p:cNvPicPr>
            <a:picLocks noChangeAspect="1"/>
          </p:cNvPicPr>
          <p:nvPr/>
        </p:nvPicPr>
        <p:blipFill>
          <a:blip r:embed="rId3"/>
          <a:stretch>
            <a:fillRect/>
          </a:stretch>
        </p:blipFill>
        <p:spPr>
          <a:xfrm>
            <a:off x="255825" y="2262360"/>
            <a:ext cx="3762924" cy="2494982"/>
          </a:xfrm>
          <a:prstGeom prst="rect">
            <a:avLst/>
          </a:prstGeom>
          <a:effectLst>
            <a:outerShdw blurRad="1270000" dist="50800" dir="5400000" algn="ctr" rotWithShape="0">
              <a:srgbClr val="000000">
                <a:alpha val="43137"/>
              </a:srgbClr>
            </a:outerShdw>
          </a:effectLst>
        </p:spPr>
      </p:pic>
      <p:pic>
        <p:nvPicPr>
          <p:cNvPr id="28" name="Picture 27"/>
          <p:cNvPicPr>
            <a:picLocks noChangeAspect="1"/>
          </p:cNvPicPr>
          <p:nvPr/>
        </p:nvPicPr>
        <p:blipFill rotWithShape="1">
          <a:blip r:embed="rId4"/>
          <a:srcRect l="69955" t="48182" r="-1"/>
          <a:stretch/>
        </p:blipFill>
        <p:spPr>
          <a:xfrm rot="941918">
            <a:off x="1228761" y="3156795"/>
            <a:ext cx="459409" cy="525536"/>
          </a:xfrm>
          <a:prstGeom prst="rect">
            <a:avLst/>
          </a:prstGeom>
          <a:effectLst/>
        </p:spPr>
      </p:pic>
      <p:sp>
        <p:nvSpPr>
          <p:cNvPr id="32" name="TextBox 31"/>
          <p:cNvSpPr txBox="1"/>
          <p:nvPr/>
        </p:nvSpPr>
        <p:spPr>
          <a:xfrm>
            <a:off x="446844" y="3711472"/>
            <a:ext cx="1483098" cy="276999"/>
          </a:xfrm>
          <a:prstGeom prst="rect">
            <a:avLst/>
          </a:prstGeom>
          <a:noFill/>
        </p:spPr>
        <p:txBody>
          <a:bodyPr wrap="none" rtlCol="0">
            <a:spAutoFit/>
          </a:bodyPr>
          <a:lstStyle/>
          <a:p>
            <a:r>
              <a:rPr lang="el-GR" sz="1200" dirty="0"/>
              <a:t>μ</a:t>
            </a:r>
            <a:r>
              <a:rPr lang="en-US" sz="1200" dirty="0"/>
              <a:t>SR muon section</a:t>
            </a:r>
          </a:p>
        </p:txBody>
      </p:sp>
      <p:sp>
        <p:nvSpPr>
          <p:cNvPr id="34" name="TextBox 33"/>
          <p:cNvSpPr txBox="1"/>
          <p:nvPr/>
        </p:nvSpPr>
        <p:spPr>
          <a:xfrm>
            <a:off x="1945660" y="2881666"/>
            <a:ext cx="1762021" cy="307777"/>
          </a:xfrm>
          <a:prstGeom prst="rect">
            <a:avLst/>
          </a:prstGeom>
          <a:noFill/>
        </p:spPr>
        <p:txBody>
          <a:bodyPr wrap="none" rtlCol="0">
            <a:spAutoFit/>
          </a:bodyPr>
          <a:lstStyle/>
          <a:p>
            <a:r>
              <a:rPr lang="en-US" sz="1400" dirty="0"/>
              <a:t>pion decay section </a:t>
            </a:r>
          </a:p>
        </p:txBody>
      </p:sp>
      <p:sp>
        <p:nvSpPr>
          <p:cNvPr id="35" name="TextBox 34"/>
          <p:cNvSpPr txBox="1"/>
          <p:nvPr/>
        </p:nvSpPr>
        <p:spPr>
          <a:xfrm>
            <a:off x="1773891" y="4199218"/>
            <a:ext cx="1872629" cy="307777"/>
          </a:xfrm>
          <a:prstGeom prst="rect">
            <a:avLst/>
          </a:prstGeom>
          <a:noFill/>
        </p:spPr>
        <p:txBody>
          <a:bodyPr wrap="none" rtlCol="0">
            <a:spAutoFit/>
          </a:bodyPr>
          <a:lstStyle/>
          <a:p>
            <a:r>
              <a:rPr lang="en-US" sz="1400" dirty="0"/>
              <a:t>Decay muon section </a:t>
            </a:r>
          </a:p>
        </p:txBody>
      </p:sp>
      <p:sp>
        <p:nvSpPr>
          <p:cNvPr id="36" name="TextBox 35"/>
          <p:cNvSpPr txBox="1"/>
          <p:nvPr/>
        </p:nvSpPr>
        <p:spPr>
          <a:xfrm>
            <a:off x="754371" y="2209600"/>
            <a:ext cx="4392549" cy="307777"/>
          </a:xfrm>
          <a:prstGeom prst="rect">
            <a:avLst/>
          </a:prstGeom>
          <a:noFill/>
        </p:spPr>
        <p:txBody>
          <a:bodyPr wrap="none" rtlCol="0">
            <a:spAutoFit/>
          </a:bodyPr>
          <a:lstStyle/>
          <a:p>
            <a:r>
              <a:rPr lang="en-US" sz="1400" dirty="0"/>
              <a:t>Charge/momentum selection for pion/decay muons</a:t>
            </a:r>
          </a:p>
        </p:txBody>
      </p:sp>
      <p:sp>
        <p:nvSpPr>
          <p:cNvPr id="37" name="TextBox 36"/>
          <p:cNvSpPr txBox="1"/>
          <p:nvPr/>
        </p:nvSpPr>
        <p:spPr>
          <a:xfrm>
            <a:off x="3430988" y="3341668"/>
            <a:ext cx="1332416" cy="523220"/>
          </a:xfrm>
          <a:prstGeom prst="rect">
            <a:avLst/>
          </a:prstGeom>
          <a:noFill/>
        </p:spPr>
        <p:txBody>
          <a:bodyPr wrap="none" rtlCol="0">
            <a:spAutoFit/>
          </a:bodyPr>
          <a:lstStyle/>
          <a:p>
            <a:r>
              <a:rPr lang="en-US" sz="1400" dirty="0"/>
              <a:t>2</a:t>
            </a:r>
            <a:r>
              <a:rPr lang="en-US" sz="1400" baseline="30000" dirty="0"/>
              <a:t>nd</a:t>
            </a:r>
            <a:r>
              <a:rPr lang="en-US" sz="1400" dirty="0"/>
              <a:t> selection, </a:t>
            </a:r>
          </a:p>
          <a:p>
            <a:r>
              <a:rPr lang="en-US" sz="1400" dirty="0"/>
              <a:t>decay muons</a:t>
            </a:r>
          </a:p>
        </p:txBody>
      </p:sp>
      <p:sp>
        <p:nvSpPr>
          <p:cNvPr id="6" name="TextBox 5"/>
          <p:cNvSpPr txBox="1"/>
          <p:nvPr/>
        </p:nvSpPr>
        <p:spPr>
          <a:xfrm>
            <a:off x="174974" y="140023"/>
            <a:ext cx="5944256" cy="461665"/>
          </a:xfrm>
          <a:prstGeom prst="rect">
            <a:avLst/>
          </a:prstGeom>
          <a:noFill/>
        </p:spPr>
        <p:txBody>
          <a:bodyPr wrap="none" rtlCol="0">
            <a:spAutoFit/>
          </a:bodyPr>
          <a:lstStyle/>
          <a:p>
            <a:r>
              <a:rPr lang="el-GR" sz="2400" dirty="0" smtClean="0">
                <a:solidFill>
                  <a:schemeClr val="accent6"/>
                </a:solidFill>
              </a:rPr>
              <a:t>π+</a:t>
            </a:r>
            <a:r>
              <a:rPr lang="en-US" sz="2400" dirty="0">
                <a:solidFill>
                  <a:schemeClr val="accent6"/>
                </a:solidFill>
              </a:rPr>
              <a:t> </a:t>
            </a:r>
            <a:r>
              <a:rPr lang="en-US" sz="2400" dirty="0" smtClean="0">
                <a:solidFill>
                  <a:schemeClr val="accent6"/>
                </a:solidFill>
              </a:rPr>
              <a:t>momentum selection for decay muons</a:t>
            </a:r>
            <a:endParaRPr lang="en-US" sz="2400" dirty="0">
              <a:solidFill>
                <a:schemeClr val="accent6"/>
              </a:solidFill>
            </a:endParaRPr>
          </a:p>
        </p:txBody>
      </p:sp>
      <p:sp>
        <p:nvSpPr>
          <p:cNvPr id="24" name="Oval 23"/>
          <p:cNvSpPr/>
          <p:nvPr/>
        </p:nvSpPr>
        <p:spPr>
          <a:xfrm>
            <a:off x="698037" y="2521952"/>
            <a:ext cx="355002" cy="656216"/>
          </a:xfrm>
          <a:prstGeom prst="ellipse">
            <a:avLst/>
          </a:prstGeom>
          <a:noFill/>
          <a:ln w="254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t="12246"/>
          <a:stretch/>
        </p:blipFill>
        <p:spPr>
          <a:xfrm>
            <a:off x="3940013" y="5087042"/>
            <a:ext cx="4991911" cy="731169"/>
          </a:xfrm>
          <a:prstGeom prst="rect">
            <a:avLst/>
          </a:prstGeom>
          <a:ln>
            <a:noFill/>
          </a:ln>
          <a:effectLst>
            <a:outerShdw blurRad="1270000" dist="50800" dir="5400000" algn="ctr" rotWithShape="0">
              <a:srgbClr val="000000">
                <a:alpha val="43137"/>
              </a:srgbClr>
            </a:outerShdw>
          </a:effectLst>
        </p:spPr>
      </p:pic>
    </p:spTree>
    <p:extLst>
      <p:ext uri="{BB962C8B-B14F-4D97-AF65-F5344CB8AC3E}">
        <p14:creationId xmlns:p14="http://schemas.microsoft.com/office/powerpoint/2010/main" val="2700025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E:\桌面-备份\photo\2：20170215-20171230\航拍\HP20170623\DSC_0080环BEST_副本.jpg"/>
          <p:cNvPicPr>
            <a:picLocks noChangeAspect="1" noChangeArrowheads="1"/>
          </p:cNvPicPr>
          <p:nvPr/>
        </p:nvPicPr>
        <p:blipFill>
          <a:blip r:embed="rId2" cstate="print"/>
          <a:srcRect/>
          <a:stretch>
            <a:fillRect/>
          </a:stretch>
        </p:blipFill>
        <p:spPr bwMode="auto">
          <a:xfrm>
            <a:off x="6238876" y="3929064"/>
            <a:ext cx="4429125" cy="2928937"/>
          </a:xfrm>
          <a:prstGeom prst="rect">
            <a:avLst/>
          </a:prstGeom>
          <a:noFill/>
          <a:ln w="9525">
            <a:noFill/>
            <a:miter lim="800000"/>
            <a:headEnd/>
            <a:tailEnd/>
          </a:ln>
          <a:effectLst>
            <a:outerShdw blurRad="1270000" dist="50800" dir="5400000" algn="ctr" rotWithShape="0">
              <a:srgbClr val="000000">
                <a:alpha val="43137"/>
              </a:srgbClr>
            </a:outerShdw>
          </a:effectLst>
        </p:spPr>
      </p:pic>
      <p:pic>
        <p:nvPicPr>
          <p:cNvPr id="17411" name="Picture 3" descr="E:\桌面-备份\photo\2：20170215-20171230\航拍\HP20170623\DSC_0035直线best_副本.jpg"/>
          <p:cNvPicPr>
            <a:picLocks noChangeAspect="1" noChangeArrowheads="1"/>
          </p:cNvPicPr>
          <p:nvPr/>
        </p:nvPicPr>
        <p:blipFill>
          <a:blip r:embed="rId3" cstate="print"/>
          <a:srcRect/>
          <a:stretch>
            <a:fillRect/>
          </a:stretch>
        </p:blipFill>
        <p:spPr bwMode="auto">
          <a:xfrm>
            <a:off x="1524000" y="3929064"/>
            <a:ext cx="4643438" cy="2928937"/>
          </a:xfrm>
          <a:prstGeom prst="rect">
            <a:avLst/>
          </a:prstGeom>
          <a:noFill/>
          <a:ln w="9525">
            <a:noFill/>
            <a:miter lim="800000"/>
            <a:headEnd/>
            <a:tailEnd/>
          </a:ln>
          <a:effectLst>
            <a:outerShdw blurRad="1270000" dist="50800" dir="5400000" algn="ctr" rotWithShape="0">
              <a:srgbClr val="000000">
                <a:alpha val="43137"/>
              </a:srgbClr>
            </a:outerShdw>
          </a:effectLst>
        </p:spPr>
      </p:pic>
      <p:pic>
        <p:nvPicPr>
          <p:cNvPr id="17412" name="Picture 2" descr="E:\桌面-备份\photo\2：20170215-20171230\航拍\HP20170623\DSC_0020靶站谱仪best_副本.jpg"/>
          <p:cNvPicPr>
            <a:picLocks noChangeAspect="1" noChangeArrowheads="1"/>
          </p:cNvPicPr>
          <p:nvPr/>
        </p:nvPicPr>
        <p:blipFill>
          <a:blip r:embed="rId4" cstate="print"/>
          <a:srcRect/>
          <a:stretch>
            <a:fillRect/>
          </a:stretch>
        </p:blipFill>
        <p:spPr bwMode="auto">
          <a:xfrm>
            <a:off x="1524000" y="1"/>
            <a:ext cx="9144000" cy="3857625"/>
          </a:xfrm>
          <a:prstGeom prst="rect">
            <a:avLst/>
          </a:prstGeom>
          <a:noFill/>
          <a:ln w="9525">
            <a:noFill/>
            <a:miter lim="800000"/>
            <a:headEnd/>
            <a:tailEnd/>
          </a:ln>
          <a:effectLst>
            <a:outerShdw blurRad="1270000" dist="50800" dir="5400000" algn="ctr" rotWithShape="0">
              <a:srgbClr val="000000">
                <a:alpha val="43137"/>
              </a:srgbClr>
            </a:outerShdw>
          </a:effectLst>
        </p:spPr>
      </p:pic>
      <p:sp>
        <p:nvSpPr>
          <p:cNvPr id="8" name="矩形 7"/>
          <p:cNvSpPr/>
          <p:nvPr/>
        </p:nvSpPr>
        <p:spPr>
          <a:xfrm>
            <a:off x="1166778" y="4000504"/>
            <a:ext cx="4572000" cy="369332"/>
          </a:xfrm>
          <a:prstGeom prst="rect">
            <a:avLst/>
          </a:prstGeom>
        </p:spPr>
        <p:txBody>
          <a:bodyPr>
            <a:spAutoFit/>
          </a:bodyPr>
          <a:lstStyle/>
          <a:p>
            <a:pPr marL="742950" lvl="2" indent="-360000"/>
            <a:r>
              <a:rPr lang="en-US" altLang="zh-CN" dirty="0">
                <a:cs typeface="Times New Roman" panose="02020603050405020304" pitchFamily="18" charset="0"/>
              </a:rPr>
              <a:t>LINAC service building</a:t>
            </a:r>
          </a:p>
        </p:txBody>
      </p:sp>
      <p:sp>
        <p:nvSpPr>
          <p:cNvPr id="9" name="矩形 8"/>
          <p:cNvSpPr/>
          <p:nvPr/>
        </p:nvSpPr>
        <p:spPr>
          <a:xfrm>
            <a:off x="1166778" y="0"/>
            <a:ext cx="4572000" cy="369332"/>
          </a:xfrm>
          <a:prstGeom prst="rect">
            <a:avLst/>
          </a:prstGeom>
        </p:spPr>
        <p:txBody>
          <a:bodyPr>
            <a:spAutoFit/>
          </a:bodyPr>
          <a:lstStyle/>
          <a:p>
            <a:pPr marL="742950" lvl="2" indent="-360000"/>
            <a:r>
              <a:rPr lang="en-US" altLang="zh-CN" dirty="0">
                <a:cs typeface="Times New Roman" panose="02020603050405020304" pitchFamily="18" charset="0"/>
              </a:rPr>
              <a:t>Target and experiment hall</a:t>
            </a:r>
          </a:p>
        </p:txBody>
      </p:sp>
      <p:sp>
        <p:nvSpPr>
          <p:cNvPr id="10" name="矩形 9"/>
          <p:cNvSpPr/>
          <p:nvPr/>
        </p:nvSpPr>
        <p:spPr>
          <a:xfrm>
            <a:off x="5953123" y="3929066"/>
            <a:ext cx="2921935" cy="369332"/>
          </a:xfrm>
          <a:prstGeom prst="rect">
            <a:avLst/>
          </a:prstGeom>
        </p:spPr>
        <p:txBody>
          <a:bodyPr wrap="square">
            <a:spAutoFit/>
          </a:bodyPr>
          <a:lstStyle/>
          <a:p>
            <a:pPr marL="742950" lvl="2" indent="-360000"/>
            <a:r>
              <a:rPr lang="en-US" altLang="zh-CN" dirty="0">
                <a:cs typeface="Times New Roman" panose="02020603050405020304" pitchFamily="18" charset="0"/>
              </a:rPr>
              <a:t>RCS service building</a:t>
            </a:r>
          </a:p>
        </p:txBody>
      </p:sp>
    </p:spTree>
    <p:extLst>
      <p:ext uri="{BB962C8B-B14F-4D97-AF65-F5344CB8AC3E}">
        <p14:creationId xmlns:p14="http://schemas.microsoft.com/office/powerpoint/2010/main" val="2946919999"/>
      </p:ext>
    </p:extLst>
  </p:cSld>
  <p:clrMapOvr>
    <a:masterClrMapping/>
  </p:clrMapOvr>
  <mc:AlternateContent xmlns:mc="http://schemas.openxmlformats.org/markup-compatibility/2006" xmlns:p14="http://schemas.microsoft.com/office/powerpoint/2010/main">
    <mc:Choice Requires="p14">
      <p:transition spd="slow" p14:dur="2000" advTm="5281"/>
    </mc:Choice>
    <mc:Fallback xmlns="">
      <p:transition spd="slow" advTm="5281"/>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2252"/>
          <a:stretch/>
        </p:blipFill>
        <p:spPr>
          <a:xfrm>
            <a:off x="1968646" y="211380"/>
            <a:ext cx="8005489" cy="3266942"/>
          </a:xfrm>
          <a:prstGeom prst="rect">
            <a:avLst/>
          </a:prstGeom>
          <a:effectLst>
            <a:outerShdw blurRad="1270000" dist="50800" dir="5400000" algn="ctr" rotWithShape="0">
              <a:srgbClr val="000000">
                <a:alpha val="43137"/>
              </a:srgbClr>
            </a:outerShdw>
          </a:effectLst>
        </p:spPr>
      </p:pic>
      <p:sp>
        <p:nvSpPr>
          <p:cNvPr id="10" name="Rectangle 9"/>
          <p:cNvSpPr/>
          <p:nvPr/>
        </p:nvSpPr>
        <p:spPr>
          <a:xfrm>
            <a:off x="1659181" y="5266376"/>
            <a:ext cx="8904117" cy="1169551"/>
          </a:xfrm>
          <a:prstGeom prst="rect">
            <a:avLst/>
          </a:prstGeom>
          <a:ln>
            <a:solidFill>
              <a:schemeClr val="accent1"/>
            </a:solidFill>
          </a:ln>
        </p:spPr>
        <p:txBody>
          <a:bodyPr wrap="square">
            <a:spAutoFit/>
          </a:bodyPr>
          <a:lstStyle/>
          <a:p>
            <a:r>
              <a:rPr lang="en-US" sz="1400" dirty="0"/>
              <a:t>Superconducting Capture Adiabatic Solenoid: </a:t>
            </a:r>
          </a:p>
          <a:p>
            <a:pPr marL="457200" indent="-457200">
              <a:buFont typeface="+mj-lt"/>
              <a:buAutoNum type="arabicPeriod"/>
            </a:pPr>
            <a:r>
              <a:rPr lang="en-US" sz="1400" dirty="0"/>
              <a:t>Forward spent-proton extraction, proton beam &amp; target tilted in respect to magnetic axis, </a:t>
            </a:r>
            <a:r>
              <a:rPr lang="el-GR" sz="1400" dirty="0"/>
              <a:t>θ</a:t>
            </a:r>
            <a:r>
              <a:rPr lang="en-US" sz="1400" dirty="0"/>
              <a:t>p = 15</a:t>
            </a:r>
            <a:r>
              <a:rPr lang="en-US" sz="1400" baseline="30000" dirty="0"/>
              <a:t>o</a:t>
            </a:r>
            <a:r>
              <a:rPr lang="en-US" sz="1400" dirty="0"/>
              <a:t> </a:t>
            </a:r>
          </a:p>
          <a:p>
            <a:pPr marL="457200" indent="-457200">
              <a:buFont typeface="+mj-lt"/>
              <a:buAutoNum type="arabicPeriod"/>
            </a:pPr>
            <a:r>
              <a:rPr lang="en-US" sz="1400" dirty="0"/>
              <a:t>4-coils/3-steps design, NbTi-Al coils, adiabatic taper </a:t>
            </a:r>
          </a:p>
          <a:p>
            <a:pPr marL="457200" indent="-457200">
              <a:buFont typeface="+mj-lt"/>
              <a:buAutoNum type="arabicPeriod"/>
            </a:pPr>
            <a:r>
              <a:rPr lang="en-US" sz="1400" dirty="0" smtClean="0"/>
              <a:t>Graphite </a:t>
            </a:r>
            <a:r>
              <a:rPr lang="en-US" sz="1400" dirty="0"/>
              <a:t>target with conical shape</a:t>
            </a:r>
          </a:p>
          <a:p>
            <a:pPr marL="457200" indent="-457200">
              <a:buFont typeface="+mj-lt"/>
              <a:buAutoNum type="arabicPeriod"/>
            </a:pPr>
            <a:r>
              <a:rPr lang="en-US" sz="1400" dirty="0"/>
              <a:t>Adiabatic </a:t>
            </a:r>
            <a:r>
              <a:rPr lang="en-US" sz="1400" dirty="0" smtClean="0"/>
              <a:t>1 -&gt; 0.5 </a:t>
            </a:r>
            <a:r>
              <a:rPr lang="en-US" sz="1400" dirty="0"/>
              <a:t>T </a:t>
            </a:r>
            <a:r>
              <a:rPr lang="en-US" sz="1400" dirty="0" smtClean="0"/>
              <a:t>for surface </a:t>
            </a:r>
            <a:r>
              <a:rPr lang="en-US" sz="1400" dirty="0"/>
              <a:t>muon capture, </a:t>
            </a:r>
            <a:r>
              <a:rPr lang="en-US" sz="1400" dirty="0" smtClean="0"/>
              <a:t>5 -&gt; 3 </a:t>
            </a:r>
            <a:r>
              <a:rPr lang="en-US" sz="1400" dirty="0"/>
              <a:t>T </a:t>
            </a:r>
            <a:r>
              <a:rPr lang="en-US" sz="1400" dirty="0" smtClean="0"/>
              <a:t>for </a:t>
            </a:r>
            <a:r>
              <a:rPr lang="en-US" sz="1400" dirty="0"/>
              <a:t>pions</a:t>
            </a:r>
          </a:p>
        </p:txBody>
      </p:sp>
      <p:cxnSp>
        <p:nvCxnSpPr>
          <p:cNvPr id="11" name="Straight Arrow Connector 10"/>
          <p:cNvCxnSpPr/>
          <p:nvPr/>
        </p:nvCxnSpPr>
        <p:spPr>
          <a:xfrm>
            <a:off x="5663154" y="1844852"/>
            <a:ext cx="761022" cy="244805"/>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257954" y="2089657"/>
            <a:ext cx="896877" cy="276999"/>
          </a:xfrm>
          <a:prstGeom prst="rect">
            <a:avLst/>
          </a:prstGeom>
          <a:noFill/>
        </p:spPr>
        <p:txBody>
          <a:bodyPr wrap="square" rtlCol="0">
            <a:spAutoFit/>
          </a:bodyPr>
          <a:lstStyle/>
          <a:p>
            <a:r>
              <a:rPr lang="en-US" sz="1200" dirty="0">
                <a:solidFill>
                  <a:srgbClr val="FF0000"/>
                </a:solidFill>
              </a:rPr>
              <a:t>~52% </a:t>
            </a:r>
          </a:p>
        </p:txBody>
      </p:sp>
      <p:cxnSp>
        <p:nvCxnSpPr>
          <p:cNvPr id="13" name="Straight Arrow Connector 12"/>
          <p:cNvCxnSpPr/>
          <p:nvPr/>
        </p:nvCxnSpPr>
        <p:spPr>
          <a:xfrm>
            <a:off x="7127940" y="2273457"/>
            <a:ext cx="2116114" cy="578825"/>
          </a:xfrm>
          <a:prstGeom prst="straightConnector1">
            <a:avLst/>
          </a:prstGeom>
          <a:ln w="12700">
            <a:solidFill>
              <a:srgbClr val="FF0000"/>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538576" y="1557784"/>
            <a:ext cx="744114" cy="276999"/>
          </a:xfrm>
          <a:prstGeom prst="rect">
            <a:avLst/>
          </a:prstGeom>
          <a:noFill/>
        </p:spPr>
        <p:txBody>
          <a:bodyPr wrap="none" rtlCol="0">
            <a:spAutoFit/>
          </a:bodyPr>
          <a:lstStyle/>
          <a:p>
            <a:r>
              <a:rPr lang="en-US" sz="1200" dirty="0">
                <a:solidFill>
                  <a:srgbClr val="FF0000"/>
                </a:solidFill>
              </a:rPr>
              <a:t>p 100% </a:t>
            </a:r>
          </a:p>
        </p:txBody>
      </p:sp>
      <p:sp>
        <p:nvSpPr>
          <p:cNvPr id="16" name="内容占位符 2"/>
          <p:cNvSpPr txBox="1">
            <a:spLocks/>
          </p:cNvSpPr>
          <p:nvPr/>
        </p:nvSpPr>
        <p:spPr>
          <a:xfrm>
            <a:off x="1581524" y="3587201"/>
            <a:ext cx="8442960" cy="28038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zh-CN" sz="1400" dirty="0"/>
              <a:t>Conductor —Aluminum stabilized NbTi Rutherford cable by Chinese industry:</a:t>
            </a:r>
            <a:endParaRPr lang="en-US" altLang="zh-CN" sz="1400" dirty="0">
              <a:latin typeface="Comic Sans MS" panose="030F0702030302020204" pitchFamily="66" charset="0"/>
            </a:endParaRPr>
          </a:p>
          <a:p>
            <a:pPr marL="0" indent="0">
              <a:buClr>
                <a:schemeClr val="accent5"/>
              </a:buClr>
              <a:buNone/>
            </a:pPr>
            <a:endParaRPr lang="en-US" altLang="zh-CN" dirty="0">
              <a:latin typeface="Comic Sans MS" panose="030F0702030302020204" pitchFamily="66" charset="0"/>
            </a:endParaRPr>
          </a:p>
          <a:p>
            <a:endParaRPr lang="zh-CN" altLang="en-US" dirty="0">
              <a:latin typeface="Comic Sans MS" panose="030F0702030302020204" pitchFamily="66" charset="0"/>
            </a:endParaRPr>
          </a:p>
        </p:txBody>
      </p:sp>
      <p:pic>
        <p:nvPicPr>
          <p:cNvPr id="17"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9445" t="45166" r="41056" b="45001"/>
          <a:stretch/>
        </p:blipFill>
        <p:spPr>
          <a:xfrm>
            <a:off x="2345430" y="4005665"/>
            <a:ext cx="2031683" cy="505778"/>
          </a:xfrm>
          <a:prstGeom prst="rect">
            <a:avLst/>
          </a:prstGeom>
          <a:effectLst>
            <a:outerShdw blurRad="1270000" dist="50800" dir="5400000" algn="ctr" rotWithShape="0">
              <a:srgbClr val="000000">
                <a:alpha val="43137"/>
              </a:srgbClr>
            </a:outerShdw>
          </a:effectLst>
        </p:spPr>
      </p:pic>
      <p:graphicFrame>
        <p:nvGraphicFramePr>
          <p:cNvPr id="18" name="Object 22"/>
          <p:cNvGraphicFramePr>
            <a:graphicFrameLocks noChangeAspect="1"/>
          </p:cNvGraphicFramePr>
          <p:nvPr>
            <p:extLst/>
          </p:nvPr>
        </p:nvGraphicFramePr>
        <p:xfrm>
          <a:off x="4673101" y="3959180"/>
          <a:ext cx="2259806" cy="353974"/>
        </p:xfrm>
        <a:graphic>
          <a:graphicData uri="http://schemas.openxmlformats.org/presentationml/2006/ole">
            <mc:AlternateContent xmlns:mc="http://schemas.openxmlformats.org/markup-compatibility/2006">
              <mc:Choice xmlns:v="urn:schemas-microsoft-com:vml" Requires="v">
                <p:oleObj spid="_x0000_s1182" name="Image" r:id="rId5" imgW="8862851" imgH="1389538" progId="Photoshop.Image.9">
                  <p:embed/>
                </p:oleObj>
              </mc:Choice>
              <mc:Fallback>
                <p:oleObj name="Image" r:id="rId5" imgW="8862851" imgH="1389538" progId="Photoshop.Image.9">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3101" y="3959180"/>
                        <a:ext cx="2259806" cy="353974"/>
                      </a:xfrm>
                      <a:prstGeom prst="rect">
                        <a:avLst/>
                      </a:prstGeom>
                      <a:noFill/>
                      <a:ln>
                        <a:noFill/>
                      </a:ln>
                      <a:effectLst/>
                    </p:spPr>
                  </p:pic>
                </p:oleObj>
              </mc:Fallback>
            </mc:AlternateContent>
          </a:graphicData>
        </a:graphic>
      </p:graphicFrame>
      <p:sp>
        <p:nvSpPr>
          <p:cNvPr id="20" name="文本框 2"/>
          <p:cNvSpPr txBox="1">
            <a:spLocks noChangeArrowheads="1"/>
          </p:cNvSpPr>
          <p:nvPr/>
        </p:nvSpPr>
        <p:spPr bwMode="auto">
          <a:xfrm>
            <a:off x="2041519" y="4673857"/>
            <a:ext cx="1039304" cy="284693"/>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a:spAutoFit/>
          </a:bodyPr>
          <a:lstStyle/>
          <a:p>
            <a:pPr algn="just" defTabSz="685800"/>
            <a:r>
              <a:rPr lang="en-US" sz="1400" kern="100" dirty="0">
                <a:solidFill>
                  <a:prstClr val="black"/>
                </a:solidFill>
                <a:latin typeface="Comic Sans MS" panose="030F0702030302020204" pitchFamily="66" charset="0"/>
                <a:ea typeface="宋体" panose="02010600030101010101" pitchFamily="2" charset="-122"/>
                <a:cs typeface="Times New Roman" panose="02020603050405020304" pitchFamily="18" charset="0"/>
              </a:rPr>
              <a:t>Aluminum </a:t>
            </a:r>
            <a:endParaRPr lang="zh-CN" altLang="en-US" sz="1400" kern="100" dirty="0">
              <a:solidFill>
                <a:prstClr val="black"/>
              </a:solidFill>
              <a:latin typeface="Comic Sans MS" panose="030F0702030302020204" pitchFamily="66" charset="0"/>
              <a:cs typeface="Times New Roman" panose="02020603050405020304" pitchFamily="18" charset="0"/>
            </a:endParaRPr>
          </a:p>
        </p:txBody>
      </p:sp>
      <p:cxnSp>
        <p:nvCxnSpPr>
          <p:cNvPr id="21" name="直接箭头连接符 6"/>
          <p:cNvCxnSpPr/>
          <p:nvPr/>
        </p:nvCxnSpPr>
        <p:spPr>
          <a:xfrm flipV="1">
            <a:off x="2219889" y="2507687"/>
            <a:ext cx="183926" cy="381785"/>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2" name="文本框 2"/>
          <p:cNvSpPr txBox="1">
            <a:spLocks noChangeArrowheads="1"/>
          </p:cNvSpPr>
          <p:nvPr/>
        </p:nvSpPr>
        <p:spPr bwMode="auto">
          <a:xfrm>
            <a:off x="3165074" y="4673857"/>
            <a:ext cx="1708140" cy="284693"/>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a:spAutoFit/>
          </a:bodyPr>
          <a:lstStyle/>
          <a:p>
            <a:pPr algn="just" defTabSz="685800"/>
            <a:r>
              <a:rPr lang="en-US" sz="1400" kern="100" dirty="0">
                <a:solidFill>
                  <a:prstClr val="black"/>
                </a:solidFill>
                <a:latin typeface="Comic Sans MS" panose="030F0702030302020204" pitchFamily="66" charset="0"/>
                <a:ea typeface="宋体" panose="02010600030101010101" pitchFamily="2" charset="-122"/>
                <a:cs typeface="Times New Roman" panose="02020603050405020304" pitchFamily="18" charset="0"/>
              </a:rPr>
              <a:t>Rutherford cable </a:t>
            </a:r>
            <a:endParaRPr lang="zh-CN" altLang="en-US" sz="1400" kern="100" dirty="0">
              <a:solidFill>
                <a:prstClr val="black"/>
              </a:solidFill>
              <a:latin typeface="Comic Sans MS" panose="030F0702030302020204" pitchFamily="66" charset="0"/>
              <a:cs typeface="Times New Roman" panose="02020603050405020304" pitchFamily="18" charset="0"/>
            </a:endParaRPr>
          </a:p>
        </p:txBody>
      </p:sp>
      <p:cxnSp>
        <p:nvCxnSpPr>
          <p:cNvPr id="23" name="直接箭头连接符 11"/>
          <p:cNvCxnSpPr/>
          <p:nvPr/>
        </p:nvCxnSpPr>
        <p:spPr>
          <a:xfrm flipH="1" flipV="1">
            <a:off x="2678155" y="4283492"/>
            <a:ext cx="168504" cy="381786"/>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pic>
        <p:nvPicPr>
          <p:cNvPr id="24" name="Picture 4" descr="CIMG1612.JPG"/>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099294" y="3910960"/>
            <a:ext cx="2390775" cy="695188"/>
          </a:xfrm>
          <a:prstGeom prst="rect">
            <a:avLst/>
          </a:prstGeom>
          <a:effectLst>
            <a:outerShdw blurRad="1270000" dist="50800" dir="5400000" algn="ctr" rotWithShape="0">
              <a:srgbClr val="000000">
                <a:alpha val="43137"/>
              </a:srgbClr>
            </a:outerShdw>
          </a:effectLst>
        </p:spPr>
      </p:pic>
      <p:sp>
        <p:nvSpPr>
          <p:cNvPr id="25" name="文本框 2"/>
          <p:cNvSpPr txBox="1">
            <a:spLocks noChangeArrowheads="1"/>
          </p:cNvSpPr>
          <p:nvPr/>
        </p:nvSpPr>
        <p:spPr bwMode="auto">
          <a:xfrm>
            <a:off x="5074488" y="4616887"/>
            <a:ext cx="1734238" cy="500137"/>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a:spAutoFit/>
          </a:bodyPr>
          <a:lstStyle/>
          <a:p>
            <a:pPr algn="just" defTabSz="685800"/>
            <a:r>
              <a:rPr lang="en-US" sz="1400" kern="100" dirty="0">
                <a:solidFill>
                  <a:prstClr val="black"/>
                </a:solidFill>
                <a:latin typeface="Comic Sans MS" panose="030F0702030302020204" pitchFamily="66" charset="0"/>
                <a:ea typeface="宋体" panose="02010600030101010101" pitchFamily="2" charset="-122"/>
                <a:cs typeface="Times New Roman" panose="02020603050405020304" pitchFamily="18" charset="0"/>
              </a:rPr>
              <a:t>Cross section of Rutherford cable </a:t>
            </a:r>
            <a:endParaRPr lang="zh-CN" altLang="en-US" sz="1400" kern="100" dirty="0">
              <a:solidFill>
                <a:prstClr val="black"/>
              </a:solidFill>
              <a:latin typeface="Comic Sans MS" panose="030F0702030302020204" pitchFamily="66" charset="0"/>
              <a:cs typeface="Times New Roman" panose="02020603050405020304" pitchFamily="18" charset="0"/>
            </a:endParaRPr>
          </a:p>
        </p:txBody>
      </p:sp>
      <p:cxnSp>
        <p:nvCxnSpPr>
          <p:cNvPr id="26" name="直接箭头连接符 15"/>
          <p:cNvCxnSpPr/>
          <p:nvPr/>
        </p:nvCxnSpPr>
        <p:spPr>
          <a:xfrm flipV="1">
            <a:off x="5803004" y="4284927"/>
            <a:ext cx="0" cy="268452"/>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7" name="文本框 2"/>
          <p:cNvSpPr txBox="1">
            <a:spLocks noChangeArrowheads="1"/>
          </p:cNvSpPr>
          <p:nvPr/>
        </p:nvSpPr>
        <p:spPr bwMode="auto">
          <a:xfrm>
            <a:off x="7727648" y="4722323"/>
            <a:ext cx="1762421" cy="284693"/>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a:spAutoFit/>
          </a:bodyPr>
          <a:lstStyle/>
          <a:p>
            <a:pPr algn="just" defTabSz="685800"/>
            <a:r>
              <a:rPr lang="en-US" sz="1400" kern="100" dirty="0">
                <a:solidFill>
                  <a:prstClr val="black"/>
                </a:solidFill>
                <a:latin typeface="Comic Sans MS" panose="030F0702030302020204" pitchFamily="66" charset="0"/>
                <a:ea typeface="宋体" panose="02010600030101010101" pitchFamily="2" charset="-122"/>
                <a:cs typeface="Times New Roman" panose="02020603050405020304" pitchFamily="18" charset="0"/>
              </a:rPr>
              <a:t>Rutherford cable </a:t>
            </a:r>
            <a:endParaRPr lang="zh-CN" altLang="en-US" sz="1400" kern="100" dirty="0">
              <a:solidFill>
                <a:prstClr val="black"/>
              </a:solidFill>
              <a:latin typeface="Comic Sans MS" panose="030F0702030302020204" pitchFamily="66" charset="0"/>
              <a:cs typeface="Times New Roman" panose="02020603050405020304" pitchFamily="18" charset="0"/>
            </a:endParaRPr>
          </a:p>
        </p:txBody>
      </p:sp>
      <p:cxnSp>
        <p:nvCxnSpPr>
          <p:cNvPr id="28" name="直接箭头连接符 19"/>
          <p:cNvCxnSpPr/>
          <p:nvPr/>
        </p:nvCxnSpPr>
        <p:spPr>
          <a:xfrm flipV="1">
            <a:off x="8583060" y="4453870"/>
            <a:ext cx="0" cy="268452"/>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19169704">
            <a:off x="9590204" y="3458375"/>
            <a:ext cx="1707519" cy="307777"/>
          </a:xfrm>
          <a:prstGeom prst="rect">
            <a:avLst/>
          </a:prstGeom>
          <a:noFill/>
        </p:spPr>
        <p:txBody>
          <a:bodyPr wrap="none" rtlCol="0">
            <a:spAutoFit/>
          </a:bodyPr>
          <a:lstStyle/>
          <a:p>
            <a:r>
              <a:rPr lang="en-US" sz="1400" dirty="0" smtClean="0"/>
              <a:t>Hou Zhilong/IHEP</a:t>
            </a:r>
            <a:endParaRPr lang="en-US" sz="1400" dirty="0"/>
          </a:p>
        </p:txBody>
      </p:sp>
    </p:spTree>
    <p:extLst>
      <p:ext uri="{BB962C8B-B14F-4D97-AF65-F5344CB8AC3E}">
        <p14:creationId xmlns:p14="http://schemas.microsoft.com/office/powerpoint/2010/main" val="34000410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477" y="1810129"/>
            <a:ext cx="6772804" cy="4270666"/>
          </a:xfrm>
          <a:prstGeom prst="rect">
            <a:avLst/>
          </a:prstGeom>
          <a:effectLst>
            <a:outerShdw blurRad="1270000" dist="50800" dir="5400000" algn="ctr" rotWithShape="0">
              <a:srgbClr val="000000">
                <a:alpha val="43137"/>
              </a:srgbClr>
            </a:outerShdw>
          </a:effectLst>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158" b="8900"/>
          <a:stretch/>
        </p:blipFill>
        <p:spPr>
          <a:xfrm>
            <a:off x="447039" y="2273349"/>
            <a:ext cx="4406927" cy="2953393"/>
          </a:xfrm>
          <a:prstGeom prst="rect">
            <a:avLst/>
          </a:prstGeom>
          <a:effectLst>
            <a:outerShdw blurRad="1270000" dist="50800" dir="5400000" algn="ctr" rotWithShape="0">
              <a:srgbClr val="000000">
                <a:alpha val="43137"/>
              </a:srgbClr>
            </a:outerShdw>
          </a:effectLst>
        </p:spPr>
      </p:pic>
      <p:sp>
        <p:nvSpPr>
          <p:cNvPr id="12" name="TextBox 11"/>
          <p:cNvSpPr txBox="1"/>
          <p:nvPr/>
        </p:nvSpPr>
        <p:spPr>
          <a:xfrm rot="16200000">
            <a:off x="4657861" y="2472925"/>
            <a:ext cx="1372492" cy="307777"/>
          </a:xfrm>
          <a:prstGeom prst="rect">
            <a:avLst/>
          </a:prstGeom>
          <a:solidFill>
            <a:schemeClr val="bg1"/>
          </a:solidFill>
        </p:spPr>
        <p:txBody>
          <a:bodyPr wrap="none" rtlCol="0">
            <a:spAutoFit/>
          </a:bodyPr>
          <a:lstStyle/>
          <a:p>
            <a:r>
              <a:rPr lang="el-GR" sz="1400" dirty="0" smtClean="0"/>
              <a:t>π</a:t>
            </a:r>
            <a:r>
              <a:rPr lang="en-US" sz="1400" baseline="30000" dirty="0" smtClean="0"/>
              <a:t>+</a:t>
            </a:r>
            <a:r>
              <a:rPr lang="en-US" sz="1400" dirty="0" smtClean="0"/>
              <a:t> / 2 MeV / s</a:t>
            </a:r>
            <a:endParaRPr lang="en-US" sz="1400" dirty="0"/>
          </a:p>
        </p:txBody>
      </p:sp>
      <p:sp>
        <p:nvSpPr>
          <p:cNvPr id="13" name="TextBox 12"/>
          <p:cNvSpPr txBox="1"/>
          <p:nvPr/>
        </p:nvSpPr>
        <p:spPr>
          <a:xfrm>
            <a:off x="10664018" y="5942295"/>
            <a:ext cx="851515" cy="307777"/>
          </a:xfrm>
          <a:prstGeom prst="rect">
            <a:avLst/>
          </a:prstGeom>
          <a:solidFill>
            <a:schemeClr val="bg1"/>
          </a:solidFill>
        </p:spPr>
        <p:txBody>
          <a:bodyPr wrap="none" rtlCol="0">
            <a:spAutoFit/>
          </a:bodyPr>
          <a:lstStyle/>
          <a:p>
            <a:r>
              <a:rPr lang="en-US" sz="1400" dirty="0" smtClean="0"/>
              <a:t>P GeV/c</a:t>
            </a:r>
            <a:endParaRPr lang="en-US" sz="1400" dirty="0"/>
          </a:p>
        </p:txBody>
      </p:sp>
      <p:sp>
        <p:nvSpPr>
          <p:cNvPr id="14" name="TextBox 13"/>
          <p:cNvSpPr txBox="1"/>
          <p:nvPr/>
        </p:nvSpPr>
        <p:spPr>
          <a:xfrm>
            <a:off x="6524893" y="1381649"/>
            <a:ext cx="3248005" cy="615553"/>
          </a:xfrm>
          <a:prstGeom prst="rect">
            <a:avLst/>
          </a:prstGeom>
          <a:solidFill>
            <a:schemeClr val="bg1"/>
          </a:solidFill>
        </p:spPr>
        <p:txBody>
          <a:bodyPr wrap="none" rtlCol="0">
            <a:spAutoFit/>
          </a:bodyPr>
          <a:lstStyle/>
          <a:p>
            <a:r>
              <a:rPr lang="en-US" dirty="0" smtClean="0"/>
              <a:t> </a:t>
            </a:r>
            <a:r>
              <a:rPr lang="el-GR" sz="1600" dirty="0" smtClean="0"/>
              <a:t>π+</a:t>
            </a:r>
            <a:r>
              <a:rPr lang="en-US" sz="1600" dirty="0" smtClean="0"/>
              <a:t> entering MS1 as function </a:t>
            </a:r>
          </a:p>
          <a:p>
            <a:r>
              <a:rPr lang="en-US" sz="1600" dirty="0" smtClean="0"/>
              <a:t>of different taper shapes at 5T</a:t>
            </a:r>
            <a:endParaRPr lang="en-US" sz="1600" dirty="0"/>
          </a:p>
        </p:txBody>
      </p:sp>
      <p:sp>
        <p:nvSpPr>
          <p:cNvPr id="9" name="Right Arrow 8"/>
          <p:cNvSpPr/>
          <p:nvPr/>
        </p:nvSpPr>
        <p:spPr>
          <a:xfrm>
            <a:off x="4527243" y="3587826"/>
            <a:ext cx="978408" cy="324438"/>
          </a:xfrm>
          <a:prstGeom prst="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295890" y="2511770"/>
            <a:ext cx="1116011" cy="646331"/>
          </a:xfrm>
          <a:prstGeom prst="rect">
            <a:avLst/>
          </a:prstGeom>
          <a:noFill/>
        </p:spPr>
        <p:txBody>
          <a:bodyPr wrap="none" rtlCol="0">
            <a:spAutoFit/>
          </a:bodyPr>
          <a:lstStyle/>
          <a:p>
            <a:r>
              <a:rPr lang="en-US" sz="1200" dirty="0" smtClean="0">
                <a:solidFill>
                  <a:srgbClr val="2121FF"/>
                </a:solidFill>
              </a:rPr>
              <a:t>Slower taper</a:t>
            </a:r>
          </a:p>
          <a:p>
            <a:r>
              <a:rPr lang="en-US" sz="1200" dirty="0" smtClean="0">
                <a:solidFill>
                  <a:srgbClr val="FF2A2A"/>
                </a:solidFill>
              </a:rPr>
              <a:t>Baseline</a:t>
            </a:r>
          </a:p>
          <a:p>
            <a:r>
              <a:rPr lang="en-US" sz="1200" dirty="0" smtClean="0">
                <a:solidFill>
                  <a:srgbClr val="3939B0"/>
                </a:solidFill>
              </a:rPr>
              <a:t>Faster</a:t>
            </a:r>
            <a:endParaRPr lang="en-US" sz="1200" dirty="0">
              <a:solidFill>
                <a:srgbClr val="3939B0"/>
              </a:solidFill>
            </a:endParaRPr>
          </a:p>
        </p:txBody>
      </p:sp>
      <p:cxnSp>
        <p:nvCxnSpPr>
          <p:cNvPr id="20" name="Straight Arrow Connector 19"/>
          <p:cNvCxnSpPr/>
          <p:nvPr/>
        </p:nvCxnSpPr>
        <p:spPr>
          <a:xfrm>
            <a:off x="9275167" y="2251318"/>
            <a:ext cx="846050" cy="0"/>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9128460" y="2278235"/>
            <a:ext cx="1058303" cy="276999"/>
          </a:xfrm>
          <a:prstGeom prst="rect">
            <a:avLst/>
          </a:prstGeom>
          <a:noFill/>
        </p:spPr>
        <p:txBody>
          <a:bodyPr wrap="none" rtlCol="0">
            <a:spAutoFit/>
          </a:bodyPr>
          <a:lstStyle/>
          <a:p>
            <a:r>
              <a:rPr lang="en-US" sz="1200" dirty="0" smtClean="0"/>
              <a:t>~100 MeV/c</a:t>
            </a:r>
            <a:endParaRPr lang="en-US" sz="1200" dirty="0"/>
          </a:p>
        </p:txBody>
      </p:sp>
      <p:sp>
        <p:nvSpPr>
          <p:cNvPr id="19" name="TextBox 18"/>
          <p:cNvSpPr txBox="1"/>
          <p:nvPr/>
        </p:nvSpPr>
        <p:spPr>
          <a:xfrm>
            <a:off x="718571" y="2181196"/>
            <a:ext cx="2029723" cy="338554"/>
          </a:xfrm>
          <a:prstGeom prst="rect">
            <a:avLst/>
          </a:prstGeom>
          <a:solidFill>
            <a:schemeClr val="bg1"/>
          </a:solidFill>
        </p:spPr>
        <p:txBody>
          <a:bodyPr wrap="none" rtlCol="0">
            <a:spAutoFit/>
          </a:bodyPr>
          <a:lstStyle/>
          <a:p>
            <a:r>
              <a:rPr lang="en-US" sz="1600" dirty="0" smtClean="0"/>
              <a:t>5T taper variations</a:t>
            </a:r>
            <a:endParaRPr lang="en-US" sz="1600" dirty="0"/>
          </a:p>
        </p:txBody>
      </p:sp>
      <p:sp>
        <p:nvSpPr>
          <p:cNvPr id="21" name="TextBox 20"/>
          <p:cNvSpPr txBox="1"/>
          <p:nvPr/>
        </p:nvSpPr>
        <p:spPr>
          <a:xfrm>
            <a:off x="10572618" y="2858738"/>
            <a:ext cx="774571" cy="307777"/>
          </a:xfrm>
          <a:prstGeom prst="rect">
            <a:avLst/>
          </a:prstGeom>
          <a:noFill/>
        </p:spPr>
        <p:txBody>
          <a:bodyPr wrap="none" rtlCol="0">
            <a:spAutoFit/>
          </a:bodyPr>
          <a:lstStyle/>
          <a:p>
            <a:r>
              <a:rPr lang="en-US" sz="1400" dirty="0" smtClean="0"/>
              <a:t>5 -&gt;3 T</a:t>
            </a:r>
            <a:endParaRPr lang="en-US" sz="1400" dirty="0"/>
          </a:p>
        </p:txBody>
      </p:sp>
      <p:sp>
        <p:nvSpPr>
          <p:cNvPr id="10" name="TextBox 9"/>
          <p:cNvSpPr txBox="1"/>
          <p:nvPr/>
        </p:nvSpPr>
        <p:spPr>
          <a:xfrm>
            <a:off x="219701" y="368408"/>
            <a:ext cx="7515199" cy="1015663"/>
          </a:xfrm>
          <a:prstGeom prst="rect">
            <a:avLst/>
          </a:prstGeom>
          <a:noFill/>
          <a:effectLst>
            <a:outerShdw blurRad="1270000" dist="50800" dir="5400000" algn="ctr" rotWithShape="0">
              <a:srgbClr val="000000">
                <a:alpha val="43137"/>
              </a:srgbClr>
            </a:outerShdw>
          </a:effectLst>
        </p:spPr>
        <p:txBody>
          <a:bodyPr wrap="none" rtlCol="0">
            <a:spAutoFit/>
          </a:bodyPr>
          <a:lstStyle/>
          <a:p>
            <a:r>
              <a:rPr lang="en-US" sz="2000" dirty="0" smtClean="0">
                <a:solidFill>
                  <a:srgbClr val="FF0000"/>
                </a:solidFill>
              </a:rPr>
              <a:t>different adiabatic tapers &lt;-&gt; different momentum selectio</a:t>
            </a:r>
            <a:r>
              <a:rPr lang="en-US" sz="2000" dirty="0">
                <a:solidFill>
                  <a:srgbClr val="FF0000"/>
                </a:solidFill>
              </a:rPr>
              <a:t>n</a:t>
            </a:r>
            <a:r>
              <a:rPr lang="en-US" sz="2000" dirty="0" smtClean="0">
                <a:solidFill>
                  <a:srgbClr val="FF0000"/>
                </a:solidFill>
              </a:rPr>
              <a:t> </a:t>
            </a:r>
          </a:p>
          <a:p>
            <a:pPr marL="285750" indent="-285750">
              <a:buFont typeface="Arial" panose="020B0604020202020204" pitchFamily="34" charset="0"/>
              <a:buChar char="•"/>
            </a:pPr>
            <a:r>
              <a:rPr lang="en-US" sz="2000" dirty="0" smtClean="0">
                <a:solidFill>
                  <a:srgbClr val="FF0000"/>
                </a:solidFill>
              </a:rPr>
              <a:t>5T case</a:t>
            </a:r>
          </a:p>
          <a:p>
            <a:pPr marL="285750" indent="-285750">
              <a:buFont typeface="Arial" panose="020B0604020202020204" pitchFamily="34" charset="0"/>
              <a:buChar char="•"/>
            </a:pPr>
            <a:r>
              <a:rPr lang="en-US" sz="2000" dirty="0" smtClean="0"/>
              <a:t>polynomial representation of tapers</a:t>
            </a:r>
            <a:endParaRPr lang="en-US" sz="2000" dirty="0"/>
          </a:p>
        </p:txBody>
      </p:sp>
      <p:sp>
        <p:nvSpPr>
          <p:cNvPr id="22" name="TextBox 21"/>
          <p:cNvSpPr txBox="1"/>
          <p:nvPr/>
        </p:nvSpPr>
        <p:spPr>
          <a:xfrm>
            <a:off x="4143658" y="5073972"/>
            <a:ext cx="551754" cy="307777"/>
          </a:xfrm>
          <a:prstGeom prst="rect">
            <a:avLst/>
          </a:prstGeom>
          <a:solidFill>
            <a:schemeClr val="bg1"/>
          </a:solidFill>
        </p:spPr>
        <p:txBody>
          <a:bodyPr wrap="none" rtlCol="0">
            <a:spAutoFit/>
          </a:bodyPr>
          <a:lstStyle/>
          <a:p>
            <a:r>
              <a:rPr lang="en-US" sz="1400" dirty="0" smtClean="0"/>
              <a:t>z(m)</a:t>
            </a:r>
            <a:endParaRPr lang="en-US" sz="1400" dirty="0"/>
          </a:p>
        </p:txBody>
      </p:sp>
      <p:sp>
        <p:nvSpPr>
          <p:cNvPr id="23" name="TextBox 22"/>
          <p:cNvSpPr txBox="1"/>
          <p:nvPr/>
        </p:nvSpPr>
        <p:spPr>
          <a:xfrm rot="16200000">
            <a:off x="-197757" y="2551673"/>
            <a:ext cx="987771" cy="307777"/>
          </a:xfrm>
          <a:prstGeom prst="rect">
            <a:avLst/>
          </a:prstGeom>
          <a:solidFill>
            <a:schemeClr val="bg1"/>
          </a:solidFill>
        </p:spPr>
        <p:txBody>
          <a:bodyPr wrap="none" rtlCol="0">
            <a:spAutoFit/>
          </a:bodyPr>
          <a:lstStyle/>
          <a:p>
            <a:r>
              <a:rPr lang="en-US" sz="1400" dirty="0" smtClean="0"/>
              <a:t>Bz(r=0) T</a:t>
            </a:r>
            <a:endParaRPr lang="en-US" sz="1400" dirty="0"/>
          </a:p>
        </p:txBody>
      </p:sp>
      <p:sp>
        <p:nvSpPr>
          <p:cNvPr id="24" name="TextBox 23"/>
          <p:cNvSpPr txBox="1"/>
          <p:nvPr/>
        </p:nvSpPr>
        <p:spPr>
          <a:xfrm>
            <a:off x="6616948" y="2102149"/>
            <a:ext cx="482824" cy="307777"/>
          </a:xfrm>
          <a:prstGeom prst="rect">
            <a:avLst/>
          </a:prstGeom>
          <a:noFill/>
        </p:spPr>
        <p:txBody>
          <a:bodyPr wrap="none" rtlCol="0">
            <a:spAutoFit/>
          </a:bodyPr>
          <a:lstStyle/>
          <a:p>
            <a:r>
              <a:rPr lang="en-US" sz="1400" dirty="0" smtClean="0"/>
              <a:t>100</a:t>
            </a:r>
            <a:endParaRPr lang="en-US" sz="1400" dirty="0"/>
          </a:p>
        </p:txBody>
      </p:sp>
      <p:cxnSp>
        <p:nvCxnSpPr>
          <p:cNvPr id="25" name="Straight Connector 24"/>
          <p:cNvCxnSpPr/>
          <p:nvPr/>
        </p:nvCxnSpPr>
        <p:spPr>
          <a:xfrm>
            <a:off x="7088602" y="2105921"/>
            <a:ext cx="22340" cy="3515530"/>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0904027" y="2102149"/>
            <a:ext cx="1122423" cy="307777"/>
          </a:xfrm>
          <a:prstGeom prst="rect">
            <a:avLst/>
          </a:prstGeom>
          <a:noFill/>
        </p:spPr>
        <p:txBody>
          <a:bodyPr wrap="none" rtlCol="0">
            <a:spAutoFit/>
          </a:bodyPr>
          <a:lstStyle/>
          <a:p>
            <a:r>
              <a:rPr lang="en-US" sz="1400" dirty="0" smtClean="0"/>
              <a:t>450 MeV/c</a:t>
            </a:r>
            <a:endParaRPr lang="en-US" sz="1400" dirty="0"/>
          </a:p>
        </p:txBody>
      </p:sp>
      <p:cxnSp>
        <p:nvCxnSpPr>
          <p:cNvPr id="28" name="Straight Connector 27"/>
          <p:cNvCxnSpPr/>
          <p:nvPr/>
        </p:nvCxnSpPr>
        <p:spPr>
          <a:xfrm>
            <a:off x="11352730" y="2115893"/>
            <a:ext cx="22340" cy="3585306"/>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542590" y="2107709"/>
            <a:ext cx="511679" cy="307777"/>
          </a:xfrm>
          <a:prstGeom prst="rect">
            <a:avLst/>
          </a:prstGeom>
          <a:noFill/>
        </p:spPr>
        <p:txBody>
          <a:bodyPr wrap="none" rtlCol="0">
            <a:spAutoFit/>
          </a:bodyPr>
          <a:lstStyle/>
          <a:p>
            <a:r>
              <a:rPr lang="en-US" sz="1400" dirty="0" smtClean="0"/>
              <a:t>260</a:t>
            </a:r>
            <a:endParaRPr lang="en-US" sz="1400" dirty="0"/>
          </a:p>
        </p:txBody>
      </p:sp>
      <p:cxnSp>
        <p:nvCxnSpPr>
          <p:cNvPr id="29" name="Straight Connector 28"/>
          <p:cNvCxnSpPr/>
          <p:nvPr/>
        </p:nvCxnSpPr>
        <p:spPr>
          <a:xfrm>
            <a:off x="9032753" y="2114541"/>
            <a:ext cx="22340" cy="3585306"/>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0" name="Date Placeholder 2"/>
          <p:cNvSpPr txBox="1">
            <a:spLocks/>
          </p:cNvSpPr>
          <p:nvPr/>
        </p:nvSpPr>
        <p:spPr>
          <a:xfrm>
            <a:off x="447039" y="6479816"/>
            <a:ext cx="2844800" cy="365125"/>
          </a:xfrm>
          <a:prstGeom prst="rect">
            <a:avLst/>
          </a:prstGeom>
        </p:spPr>
        <p:txBody>
          <a:bodyPr vert="horz" lIns="91440" tIns="45720" rIns="91440" bIns="45720" rtlCol="0" anchor="ct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black">
                    <a:tint val="75000"/>
                  </a:prstClr>
                </a:solidFill>
              </a:rPr>
              <a:t>EMuS Review</a:t>
            </a:r>
            <a:endParaRPr lang="en-GB" dirty="0">
              <a:solidFill>
                <a:prstClr val="black">
                  <a:tint val="75000"/>
                </a:prstClr>
              </a:solidFill>
            </a:endParaRPr>
          </a:p>
        </p:txBody>
      </p:sp>
      <p:sp>
        <p:nvSpPr>
          <p:cNvPr id="31" name="Footer Placeholder 3"/>
          <p:cNvSpPr txBox="1">
            <a:spLocks/>
          </p:cNvSpPr>
          <p:nvPr/>
        </p:nvSpPr>
        <p:spPr>
          <a:xfrm>
            <a:off x="4003039" y="6479816"/>
            <a:ext cx="3860800" cy="365125"/>
          </a:xfrm>
          <a:prstGeom prst="rect">
            <a:avLst/>
          </a:prstGeom>
        </p:spPr>
        <p:txBody>
          <a:bodyPr vert="horz" lIns="91440" tIns="45720" rIns="91440" bIns="45720" rtlCol="0" anchor="ctr"/>
          <a:lstStyle>
            <a:defPPr>
              <a:defRPr lang="fr-FR"/>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smtClean="0">
                <a:solidFill>
                  <a:prstClr val="black">
                    <a:tint val="75000"/>
                  </a:prstClr>
                </a:solidFill>
              </a:rPr>
              <a:t>NV - Target Studies</a:t>
            </a:r>
            <a:endParaRPr lang="en-GB" dirty="0">
              <a:solidFill>
                <a:prstClr val="black">
                  <a:tint val="75000"/>
                </a:prstClr>
              </a:solidFill>
            </a:endParaRPr>
          </a:p>
        </p:txBody>
      </p:sp>
    </p:spTree>
    <p:extLst>
      <p:ext uri="{BB962C8B-B14F-4D97-AF65-F5344CB8AC3E}">
        <p14:creationId xmlns:p14="http://schemas.microsoft.com/office/powerpoint/2010/main" val="13387863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141" b="2552"/>
          <a:stretch/>
        </p:blipFill>
        <p:spPr>
          <a:xfrm>
            <a:off x="812800" y="2040413"/>
            <a:ext cx="4399258" cy="2755108"/>
          </a:xfrm>
          <a:prstGeom prst="rect">
            <a:avLst/>
          </a:prstGeom>
          <a:effectLst>
            <a:outerShdw blurRad="1270000" dist="50800" dir="5400000" algn="ctr" rotWithShape="0">
              <a:srgbClr val="000000">
                <a:alpha val="43137"/>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309" y="183313"/>
            <a:ext cx="4892581" cy="3037261"/>
          </a:xfrm>
          <a:prstGeom prst="rect">
            <a:avLst/>
          </a:prstGeom>
          <a:effectLst>
            <a:outerShdw blurRad="1270000" dist="50800" dir="5400000" algn="ctr" rotWithShape="0">
              <a:srgbClr val="000000">
                <a:alpha val="43137"/>
              </a:srgbClr>
            </a:outerShdw>
          </a:effectLst>
        </p:spPr>
      </p:pic>
      <p:sp>
        <p:nvSpPr>
          <p:cNvPr id="10" name="TextBox 9"/>
          <p:cNvSpPr txBox="1"/>
          <p:nvPr/>
        </p:nvSpPr>
        <p:spPr>
          <a:xfrm rot="16200000">
            <a:off x="5484040" y="768351"/>
            <a:ext cx="1372492" cy="307777"/>
          </a:xfrm>
          <a:prstGeom prst="rect">
            <a:avLst/>
          </a:prstGeom>
          <a:solidFill>
            <a:schemeClr val="bg1"/>
          </a:solidFill>
        </p:spPr>
        <p:txBody>
          <a:bodyPr wrap="none" rtlCol="0">
            <a:spAutoFit/>
          </a:bodyPr>
          <a:lstStyle/>
          <a:p>
            <a:r>
              <a:rPr lang="el-GR" sz="1400" dirty="0" smtClean="0"/>
              <a:t>π</a:t>
            </a:r>
            <a:r>
              <a:rPr lang="en-US" sz="1400" baseline="30000" dirty="0" smtClean="0"/>
              <a:t>+</a:t>
            </a:r>
            <a:r>
              <a:rPr lang="en-US" sz="1400" dirty="0" smtClean="0"/>
              <a:t> / 2 MeV / s</a:t>
            </a:r>
            <a:endParaRPr lang="en-US" sz="1400" dirty="0"/>
          </a:p>
        </p:txBody>
      </p:sp>
      <p:sp>
        <p:nvSpPr>
          <p:cNvPr id="12" name="TextBox 11"/>
          <p:cNvSpPr txBox="1"/>
          <p:nvPr/>
        </p:nvSpPr>
        <p:spPr>
          <a:xfrm>
            <a:off x="998424" y="1768023"/>
            <a:ext cx="2206053" cy="338554"/>
          </a:xfrm>
          <a:prstGeom prst="rect">
            <a:avLst/>
          </a:prstGeom>
          <a:solidFill>
            <a:schemeClr val="bg1"/>
          </a:solidFill>
        </p:spPr>
        <p:txBody>
          <a:bodyPr wrap="none" rtlCol="0">
            <a:spAutoFit/>
          </a:bodyPr>
          <a:lstStyle/>
          <a:p>
            <a:r>
              <a:rPr lang="en-US" sz="1600" dirty="0" smtClean="0"/>
              <a:t>4.5T taper variations</a:t>
            </a:r>
            <a:endParaRPr lang="en-US" sz="1600" dirty="0"/>
          </a:p>
        </p:txBody>
      </p:sp>
      <p:sp>
        <p:nvSpPr>
          <p:cNvPr id="13" name="TextBox 12"/>
          <p:cNvSpPr txBox="1"/>
          <p:nvPr/>
        </p:nvSpPr>
        <p:spPr>
          <a:xfrm>
            <a:off x="9512085" y="410756"/>
            <a:ext cx="1135247" cy="307777"/>
          </a:xfrm>
          <a:prstGeom prst="rect">
            <a:avLst/>
          </a:prstGeom>
          <a:noFill/>
        </p:spPr>
        <p:txBody>
          <a:bodyPr wrap="none" rtlCol="0">
            <a:spAutoFit/>
          </a:bodyPr>
          <a:lstStyle/>
          <a:p>
            <a:r>
              <a:rPr lang="en-US" sz="1400" dirty="0" smtClean="0"/>
              <a:t>4.5 -&gt; 2.5 T</a:t>
            </a:r>
            <a:endParaRPr lang="en-US" sz="14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1309" y="3375322"/>
            <a:ext cx="4848977" cy="2984710"/>
          </a:xfrm>
          <a:prstGeom prst="rect">
            <a:avLst/>
          </a:prstGeom>
          <a:effectLst>
            <a:outerShdw blurRad="736600" dist="50800" dir="5400000" algn="ctr" rotWithShape="0">
              <a:srgbClr val="000000">
                <a:alpha val="43137"/>
              </a:srgbClr>
            </a:outerShdw>
          </a:effectLst>
        </p:spPr>
      </p:pic>
      <p:sp>
        <p:nvSpPr>
          <p:cNvPr id="15" name="TextBox 14"/>
          <p:cNvSpPr txBox="1"/>
          <p:nvPr/>
        </p:nvSpPr>
        <p:spPr>
          <a:xfrm rot="16200000">
            <a:off x="5497939" y="3947346"/>
            <a:ext cx="1372492" cy="307777"/>
          </a:xfrm>
          <a:prstGeom prst="rect">
            <a:avLst/>
          </a:prstGeom>
          <a:solidFill>
            <a:schemeClr val="bg1"/>
          </a:solidFill>
        </p:spPr>
        <p:txBody>
          <a:bodyPr wrap="none" rtlCol="0">
            <a:spAutoFit/>
          </a:bodyPr>
          <a:lstStyle/>
          <a:p>
            <a:r>
              <a:rPr lang="el-GR" sz="1400" dirty="0" smtClean="0"/>
              <a:t>π</a:t>
            </a:r>
            <a:r>
              <a:rPr lang="en-US" sz="1400" baseline="30000" dirty="0" smtClean="0"/>
              <a:t>+</a:t>
            </a:r>
            <a:r>
              <a:rPr lang="en-US" sz="1400" dirty="0" smtClean="0"/>
              <a:t> / 2 MeV / s</a:t>
            </a:r>
            <a:endParaRPr lang="en-US" sz="1400" dirty="0"/>
          </a:p>
        </p:txBody>
      </p:sp>
      <p:sp>
        <p:nvSpPr>
          <p:cNvPr id="16" name="TextBox 15"/>
          <p:cNvSpPr txBox="1"/>
          <p:nvPr/>
        </p:nvSpPr>
        <p:spPr>
          <a:xfrm>
            <a:off x="10482925" y="6334020"/>
            <a:ext cx="851515" cy="307777"/>
          </a:xfrm>
          <a:prstGeom prst="rect">
            <a:avLst/>
          </a:prstGeom>
          <a:solidFill>
            <a:schemeClr val="bg1"/>
          </a:solidFill>
        </p:spPr>
        <p:txBody>
          <a:bodyPr wrap="none" rtlCol="0">
            <a:spAutoFit/>
          </a:bodyPr>
          <a:lstStyle/>
          <a:p>
            <a:r>
              <a:rPr lang="en-US" sz="1400" dirty="0" smtClean="0"/>
              <a:t>P GeV/c</a:t>
            </a:r>
            <a:endParaRPr lang="en-US" sz="1400" dirty="0"/>
          </a:p>
        </p:txBody>
      </p:sp>
      <p:sp>
        <p:nvSpPr>
          <p:cNvPr id="17" name="TextBox 16"/>
          <p:cNvSpPr txBox="1"/>
          <p:nvPr/>
        </p:nvSpPr>
        <p:spPr>
          <a:xfrm>
            <a:off x="9611471" y="3709283"/>
            <a:ext cx="981359" cy="307777"/>
          </a:xfrm>
          <a:prstGeom prst="rect">
            <a:avLst/>
          </a:prstGeom>
          <a:noFill/>
        </p:spPr>
        <p:txBody>
          <a:bodyPr wrap="none" rtlCol="0">
            <a:spAutoFit/>
          </a:bodyPr>
          <a:lstStyle/>
          <a:p>
            <a:r>
              <a:rPr lang="en-US" sz="1400" dirty="0" smtClean="0"/>
              <a:t>4 -&gt; 2.5 T</a:t>
            </a:r>
            <a:endParaRPr lang="en-US" sz="1400" dirty="0"/>
          </a:p>
        </p:txBody>
      </p:sp>
      <p:sp>
        <p:nvSpPr>
          <p:cNvPr id="11" name="TextBox 10"/>
          <p:cNvSpPr txBox="1"/>
          <p:nvPr/>
        </p:nvSpPr>
        <p:spPr>
          <a:xfrm>
            <a:off x="10482925" y="3077511"/>
            <a:ext cx="756938" cy="276999"/>
          </a:xfrm>
          <a:prstGeom prst="rect">
            <a:avLst/>
          </a:prstGeom>
          <a:solidFill>
            <a:schemeClr val="bg1"/>
          </a:solidFill>
        </p:spPr>
        <p:txBody>
          <a:bodyPr wrap="none" rtlCol="0">
            <a:spAutoFit/>
          </a:bodyPr>
          <a:lstStyle/>
          <a:p>
            <a:r>
              <a:rPr lang="en-US" sz="1200" dirty="0" smtClean="0"/>
              <a:t>P GeV/c</a:t>
            </a:r>
            <a:endParaRPr lang="en-US" sz="1200" dirty="0"/>
          </a:p>
        </p:txBody>
      </p:sp>
      <p:sp>
        <p:nvSpPr>
          <p:cNvPr id="21" name="TextBox 20"/>
          <p:cNvSpPr txBox="1"/>
          <p:nvPr/>
        </p:nvSpPr>
        <p:spPr>
          <a:xfrm>
            <a:off x="4434216" y="4760135"/>
            <a:ext cx="551754" cy="307777"/>
          </a:xfrm>
          <a:prstGeom prst="rect">
            <a:avLst/>
          </a:prstGeom>
          <a:solidFill>
            <a:schemeClr val="bg1"/>
          </a:solidFill>
        </p:spPr>
        <p:txBody>
          <a:bodyPr wrap="none" rtlCol="0">
            <a:spAutoFit/>
          </a:bodyPr>
          <a:lstStyle/>
          <a:p>
            <a:r>
              <a:rPr lang="en-US" sz="1400" dirty="0" smtClean="0"/>
              <a:t>z(m)</a:t>
            </a:r>
            <a:endParaRPr lang="en-US" sz="1400" dirty="0"/>
          </a:p>
        </p:txBody>
      </p:sp>
      <p:sp>
        <p:nvSpPr>
          <p:cNvPr id="22" name="TextBox 21"/>
          <p:cNvSpPr txBox="1"/>
          <p:nvPr/>
        </p:nvSpPr>
        <p:spPr>
          <a:xfrm rot="16200000">
            <a:off x="173198" y="2429737"/>
            <a:ext cx="987771" cy="307777"/>
          </a:xfrm>
          <a:prstGeom prst="rect">
            <a:avLst/>
          </a:prstGeom>
          <a:solidFill>
            <a:schemeClr val="bg1"/>
          </a:solidFill>
        </p:spPr>
        <p:txBody>
          <a:bodyPr wrap="none" rtlCol="0">
            <a:spAutoFit/>
          </a:bodyPr>
          <a:lstStyle/>
          <a:p>
            <a:r>
              <a:rPr lang="en-US" sz="1400" dirty="0" smtClean="0"/>
              <a:t>Bz(r=0) T</a:t>
            </a:r>
            <a:endParaRPr lang="en-US" sz="1400" dirty="0"/>
          </a:p>
        </p:txBody>
      </p:sp>
      <p:cxnSp>
        <p:nvCxnSpPr>
          <p:cNvPr id="28" name="Straight Connector 27"/>
          <p:cNvCxnSpPr/>
          <p:nvPr/>
        </p:nvCxnSpPr>
        <p:spPr>
          <a:xfrm>
            <a:off x="8888942" y="3478839"/>
            <a:ext cx="0" cy="2603231"/>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754339" y="324940"/>
            <a:ext cx="1122423" cy="307777"/>
          </a:xfrm>
          <a:prstGeom prst="rect">
            <a:avLst/>
          </a:prstGeom>
          <a:noFill/>
        </p:spPr>
        <p:txBody>
          <a:bodyPr wrap="none" rtlCol="0">
            <a:spAutoFit/>
          </a:bodyPr>
          <a:lstStyle/>
          <a:p>
            <a:r>
              <a:rPr lang="en-US" sz="1400" dirty="0" smtClean="0"/>
              <a:t>260 MeV/c</a:t>
            </a:r>
            <a:endParaRPr lang="en-US" sz="1400" dirty="0"/>
          </a:p>
        </p:txBody>
      </p:sp>
      <p:cxnSp>
        <p:nvCxnSpPr>
          <p:cNvPr id="32" name="Straight Connector 31"/>
          <p:cNvCxnSpPr/>
          <p:nvPr/>
        </p:nvCxnSpPr>
        <p:spPr>
          <a:xfrm>
            <a:off x="8899102" y="343169"/>
            <a:ext cx="0" cy="2603231"/>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7797330" y="3555394"/>
            <a:ext cx="1122423" cy="307777"/>
          </a:xfrm>
          <a:prstGeom prst="rect">
            <a:avLst/>
          </a:prstGeom>
          <a:noFill/>
        </p:spPr>
        <p:txBody>
          <a:bodyPr wrap="none" rtlCol="0">
            <a:spAutoFit/>
          </a:bodyPr>
          <a:lstStyle/>
          <a:p>
            <a:r>
              <a:rPr lang="en-US" sz="1400" dirty="0" smtClean="0"/>
              <a:t>260 MeV/c</a:t>
            </a:r>
            <a:endParaRPr lang="en-US" sz="1400" dirty="0"/>
          </a:p>
        </p:txBody>
      </p:sp>
      <p:sp>
        <p:nvSpPr>
          <p:cNvPr id="34" name="TextBox 33"/>
          <p:cNvSpPr txBox="1"/>
          <p:nvPr/>
        </p:nvSpPr>
        <p:spPr>
          <a:xfrm>
            <a:off x="219701" y="257267"/>
            <a:ext cx="4746812" cy="1015663"/>
          </a:xfrm>
          <a:prstGeom prst="rect">
            <a:avLst/>
          </a:prstGeom>
          <a:noFill/>
          <a:effectLst>
            <a:outerShdw blurRad="1270000" dist="50800" dir="5400000" algn="ctr" rotWithShape="0">
              <a:srgbClr val="000000">
                <a:alpha val="43137"/>
              </a:srgbClr>
            </a:outerShdw>
          </a:effectLst>
        </p:spPr>
        <p:txBody>
          <a:bodyPr wrap="none" rtlCol="0">
            <a:spAutoFit/>
          </a:bodyPr>
          <a:lstStyle/>
          <a:p>
            <a:r>
              <a:rPr lang="en-US" sz="2000" dirty="0" smtClean="0">
                <a:solidFill>
                  <a:srgbClr val="FF0000"/>
                </a:solidFill>
              </a:rPr>
              <a:t>different momentum selectio</a:t>
            </a:r>
            <a:r>
              <a:rPr lang="en-US" sz="2000" dirty="0">
                <a:solidFill>
                  <a:srgbClr val="FF0000"/>
                </a:solidFill>
              </a:rPr>
              <a:t>n</a:t>
            </a:r>
            <a:r>
              <a:rPr lang="en-US" sz="2000" dirty="0" smtClean="0">
                <a:solidFill>
                  <a:srgbClr val="FF0000"/>
                </a:solidFill>
              </a:rPr>
              <a:t> </a:t>
            </a:r>
          </a:p>
          <a:p>
            <a:pPr marL="285750" indent="-285750">
              <a:buFont typeface="Arial" panose="020B0604020202020204" pitchFamily="34" charset="0"/>
              <a:buChar char="•"/>
            </a:pPr>
            <a:r>
              <a:rPr lang="en-US" sz="2000" dirty="0" smtClean="0">
                <a:solidFill>
                  <a:srgbClr val="FF0000"/>
                </a:solidFill>
              </a:rPr>
              <a:t>4.5, 4 T cases</a:t>
            </a:r>
          </a:p>
          <a:p>
            <a:pPr marL="285750" indent="-285750">
              <a:buFont typeface="Arial" panose="020B0604020202020204" pitchFamily="34" charset="0"/>
              <a:buChar char="•"/>
            </a:pPr>
            <a:r>
              <a:rPr lang="en-US" sz="2000" dirty="0" smtClean="0"/>
              <a:t>polynomial representation of tapers</a:t>
            </a:r>
            <a:endParaRPr lang="en-US" sz="2000" dirty="0"/>
          </a:p>
        </p:txBody>
      </p:sp>
      <p:sp>
        <p:nvSpPr>
          <p:cNvPr id="25" name="Date Placeholder 2"/>
          <p:cNvSpPr txBox="1">
            <a:spLocks/>
          </p:cNvSpPr>
          <p:nvPr/>
        </p:nvSpPr>
        <p:spPr>
          <a:xfrm>
            <a:off x="447039" y="6411420"/>
            <a:ext cx="2844800" cy="365125"/>
          </a:xfrm>
          <a:prstGeom prst="rect">
            <a:avLst/>
          </a:prstGeom>
        </p:spPr>
        <p:txBody>
          <a:bodyPr vert="horz" lIns="91440" tIns="45720" rIns="91440" bIns="45720" rtlCol="0" anchor="ct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black">
                    <a:tint val="75000"/>
                  </a:prstClr>
                </a:solidFill>
              </a:rPr>
              <a:t>EMuS Review</a:t>
            </a:r>
            <a:endParaRPr lang="en-GB" dirty="0">
              <a:solidFill>
                <a:prstClr val="black">
                  <a:tint val="75000"/>
                </a:prstClr>
              </a:solidFill>
            </a:endParaRPr>
          </a:p>
        </p:txBody>
      </p:sp>
      <p:sp>
        <p:nvSpPr>
          <p:cNvPr id="26" name="Footer Placeholder 3"/>
          <p:cNvSpPr txBox="1">
            <a:spLocks/>
          </p:cNvSpPr>
          <p:nvPr/>
        </p:nvSpPr>
        <p:spPr>
          <a:xfrm>
            <a:off x="4003039" y="6411420"/>
            <a:ext cx="3860800" cy="365125"/>
          </a:xfrm>
          <a:prstGeom prst="rect">
            <a:avLst/>
          </a:prstGeom>
        </p:spPr>
        <p:txBody>
          <a:bodyPr vert="horz" lIns="91440" tIns="45720" rIns="91440" bIns="45720" rtlCol="0" anchor="ctr"/>
          <a:lstStyle>
            <a:defPPr>
              <a:defRPr lang="fr-FR"/>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smtClean="0">
                <a:solidFill>
                  <a:prstClr val="black">
                    <a:tint val="75000"/>
                  </a:prstClr>
                </a:solidFill>
              </a:rPr>
              <a:t>NV - Target Studies</a:t>
            </a:r>
            <a:endParaRPr lang="en-GB" dirty="0">
              <a:solidFill>
                <a:prstClr val="black">
                  <a:tint val="75000"/>
                </a:prstClr>
              </a:solidFill>
            </a:endParaRPr>
          </a:p>
        </p:txBody>
      </p:sp>
    </p:spTree>
    <p:extLst>
      <p:ext uri="{BB962C8B-B14F-4D97-AF65-F5344CB8AC3E}">
        <p14:creationId xmlns:p14="http://schemas.microsoft.com/office/powerpoint/2010/main" val="17213704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p:cNvSpPr/>
          <p:nvPr/>
        </p:nvSpPr>
        <p:spPr>
          <a:xfrm rot="5400000">
            <a:off x="4875866" y="815384"/>
            <a:ext cx="469416" cy="999923"/>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3171752" y="1100000"/>
            <a:ext cx="1229824" cy="338554"/>
          </a:xfrm>
          <a:prstGeom prst="rect">
            <a:avLst/>
          </a:prstGeom>
          <a:noFill/>
        </p:spPr>
        <p:txBody>
          <a:bodyPr wrap="none" rtlCol="0">
            <a:spAutoFit/>
          </a:bodyPr>
          <a:lstStyle/>
          <a:p>
            <a:r>
              <a:rPr lang="en-US" sz="1600" dirty="0"/>
              <a:t>r</a:t>
            </a:r>
            <a:r>
              <a:rPr lang="en-US" sz="1600" dirty="0" smtClean="0"/>
              <a:t>1 = 4.5 cm</a:t>
            </a:r>
            <a:endParaRPr lang="en-US" sz="1600" dirty="0"/>
          </a:p>
        </p:txBody>
      </p:sp>
      <p:sp>
        <p:nvSpPr>
          <p:cNvPr id="9" name="TextBox 8"/>
          <p:cNvSpPr txBox="1"/>
          <p:nvPr/>
        </p:nvSpPr>
        <p:spPr>
          <a:xfrm>
            <a:off x="5582938" y="1161456"/>
            <a:ext cx="1386918" cy="338554"/>
          </a:xfrm>
          <a:prstGeom prst="rect">
            <a:avLst/>
          </a:prstGeom>
          <a:noFill/>
        </p:spPr>
        <p:txBody>
          <a:bodyPr wrap="none" rtlCol="0">
            <a:spAutoFit/>
          </a:bodyPr>
          <a:lstStyle/>
          <a:p>
            <a:r>
              <a:rPr lang="en-US" sz="1600" dirty="0" smtClean="0"/>
              <a:t>r2 = 0.25 cm</a:t>
            </a:r>
            <a:endParaRPr lang="en-US" sz="1600" dirty="0"/>
          </a:p>
        </p:txBody>
      </p:sp>
      <p:cxnSp>
        <p:nvCxnSpPr>
          <p:cNvPr id="10" name="Straight Arrow Connector 9"/>
          <p:cNvCxnSpPr/>
          <p:nvPr/>
        </p:nvCxnSpPr>
        <p:spPr>
          <a:xfrm flipV="1">
            <a:off x="4531072" y="1070772"/>
            <a:ext cx="0" cy="27004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7967237" y="1139201"/>
            <a:ext cx="1226916" cy="38224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5" name="TextBox 14"/>
          <p:cNvSpPr txBox="1"/>
          <p:nvPr/>
        </p:nvSpPr>
        <p:spPr>
          <a:xfrm>
            <a:off x="7500564" y="1070142"/>
            <a:ext cx="377026" cy="338554"/>
          </a:xfrm>
          <a:prstGeom prst="rect">
            <a:avLst/>
          </a:prstGeom>
          <a:noFill/>
        </p:spPr>
        <p:txBody>
          <a:bodyPr wrap="none" rtlCol="0">
            <a:spAutoFit/>
          </a:bodyPr>
          <a:lstStyle/>
          <a:p>
            <a:r>
              <a:rPr lang="en-US" sz="1600" dirty="0" smtClean="0">
                <a:solidFill>
                  <a:srgbClr val="FF0000"/>
                </a:solidFill>
              </a:rPr>
              <a:t>r1</a:t>
            </a:r>
            <a:endParaRPr lang="en-US" sz="1600" dirty="0">
              <a:solidFill>
                <a:srgbClr val="FF0000"/>
              </a:solidFill>
            </a:endParaRPr>
          </a:p>
        </p:txBody>
      </p:sp>
      <p:cxnSp>
        <p:nvCxnSpPr>
          <p:cNvPr id="16" name="Straight Arrow Connector 15"/>
          <p:cNvCxnSpPr/>
          <p:nvPr/>
        </p:nvCxnSpPr>
        <p:spPr>
          <a:xfrm flipV="1">
            <a:off x="7830276" y="1128706"/>
            <a:ext cx="0" cy="27004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138" y="1932716"/>
            <a:ext cx="4831499" cy="4336156"/>
          </a:xfrm>
          <a:prstGeom prst="rect">
            <a:avLst/>
          </a:prstGeom>
          <a:effectLst>
            <a:outerShdw blurRad="1270000" dist="50800" dir="5400000" algn="ctr" rotWithShape="0">
              <a:srgbClr val="000000">
                <a:alpha val="43137"/>
              </a:srgbClr>
            </a:outerShdw>
          </a:effectLst>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1345"/>
          <a:stretch/>
        </p:blipFill>
        <p:spPr>
          <a:xfrm>
            <a:off x="6096000" y="1962258"/>
            <a:ext cx="5006774" cy="4322946"/>
          </a:xfrm>
          <a:prstGeom prst="rect">
            <a:avLst/>
          </a:prstGeom>
          <a:effectLst>
            <a:outerShdw blurRad="1270000" dist="50800" dir="5400000" algn="ctr" rotWithShape="0">
              <a:srgbClr val="000000">
                <a:alpha val="43137"/>
              </a:srgbClr>
            </a:outerShdw>
          </a:effectLst>
        </p:spPr>
      </p:pic>
      <p:cxnSp>
        <p:nvCxnSpPr>
          <p:cNvPr id="14" name="Straight Connector 13"/>
          <p:cNvCxnSpPr/>
          <p:nvPr/>
        </p:nvCxnSpPr>
        <p:spPr>
          <a:xfrm flipH="1">
            <a:off x="4389120" y="2154166"/>
            <a:ext cx="27432" cy="3845542"/>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201505" y="4902882"/>
            <a:ext cx="1624163" cy="307777"/>
          </a:xfrm>
          <a:prstGeom prst="rect">
            <a:avLst/>
          </a:prstGeom>
          <a:noFill/>
        </p:spPr>
        <p:txBody>
          <a:bodyPr wrap="none" rtlCol="0">
            <a:spAutoFit/>
          </a:bodyPr>
          <a:lstStyle/>
          <a:p>
            <a:r>
              <a:rPr lang="en-US" sz="1200" dirty="0" smtClean="0"/>
              <a:t>baseline for conical</a:t>
            </a:r>
            <a:r>
              <a:rPr lang="en-US" sz="1400" dirty="0" smtClean="0"/>
              <a:t> </a:t>
            </a:r>
            <a:endParaRPr lang="en-US" sz="1400" dirty="0"/>
          </a:p>
        </p:txBody>
      </p:sp>
      <p:cxnSp>
        <p:nvCxnSpPr>
          <p:cNvPr id="18" name="Straight Arrow Connector 17"/>
          <p:cNvCxnSpPr/>
          <p:nvPr/>
        </p:nvCxnSpPr>
        <p:spPr>
          <a:xfrm flipV="1">
            <a:off x="3786653" y="5056771"/>
            <a:ext cx="467915" cy="1"/>
          </a:xfrm>
          <a:prstGeom prst="straightConnector1">
            <a:avLst/>
          </a:prstGeom>
          <a:ln w="222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rot="16200000">
            <a:off x="19007" y="2172426"/>
            <a:ext cx="668773" cy="307777"/>
          </a:xfrm>
          <a:prstGeom prst="rect">
            <a:avLst/>
          </a:prstGeom>
          <a:solidFill>
            <a:schemeClr val="bg1"/>
          </a:solidFill>
        </p:spPr>
        <p:txBody>
          <a:bodyPr wrap="none" rtlCol="0">
            <a:spAutoFit/>
          </a:bodyPr>
          <a:lstStyle/>
          <a:p>
            <a:r>
              <a:rPr lang="el-GR" sz="1400" dirty="0"/>
              <a:t>π</a:t>
            </a:r>
            <a:r>
              <a:rPr lang="en-US" sz="1400" dirty="0" smtClean="0"/>
              <a:t>+ / s</a:t>
            </a:r>
            <a:endParaRPr lang="en-US" sz="1400" dirty="0"/>
          </a:p>
        </p:txBody>
      </p:sp>
      <p:sp>
        <p:nvSpPr>
          <p:cNvPr id="20" name="TextBox 19"/>
          <p:cNvSpPr txBox="1"/>
          <p:nvPr/>
        </p:nvSpPr>
        <p:spPr>
          <a:xfrm>
            <a:off x="4337913" y="6201941"/>
            <a:ext cx="753732" cy="307777"/>
          </a:xfrm>
          <a:prstGeom prst="rect">
            <a:avLst/>
          </a:prstGeom>
          <a:solidFill>
            <a:schemeClr val="bg1"/>
          </a:solidFill>
        </p:spPr>
        <p:txBody>
          <a:bodyPr wrap="none" rtlCol="0">
            <a:spAutoFit/>
          </a:bodyPr>
          <a:lstStyle/>
          <a:p>
            <a:r>
              <a:rPr lang="en-US" sz="1400" dirty="0" smtClean="0"/>
              <a:t>r1 (</a:t>
            </a:r>
            <a:r>
              <a:rPr lang="el-GR" sz="1400" dirty="0" smtClean="0"/>
              <a:t>σ</a:t>
            </a:r>
            <a:r>
              <a:rPr lang="en-US" sz="1400" baseline="-25000" dirty="0" smtClean="0"/>
              <a:t>b</a:t>
            </a:r>
            <a:r>
              <a:rPr lang="en-US" sz="1400" dirty="0" smtClean="0"/>
              <a:t> )</a:t>
            </a:r>
            <a:endParaRPr lang="en-US" sz="1400" dirty="0"/>
          </a:p>
        </p:txBody>
      </p:sp>
      <p:sp>
        <p:nvSpPr>
          <p:cNvPr id="21" name="TextBox 20"/>
          <p:cNvSpPr txBox="1"/>
          <p:nvPr/>
        </p:nvSpPr>
        <p:spPr>
          <a:xfrm rot="16200000">
            <a:off x="5255866" y="2555069"/>
            <a:ext cx="1372492" cy="307777"/>
          </a:xfrm>
          <a:prstGeom prst="rect">
            <a:avLst/>
          </a:prstGeom>
          <a:solidFill>
            <a:schemeClr val="bg1"/>
          </a:solidFill>
        </p:spPr>
        <p:txBody>
          <a:bodyPr wrap="none" rtlCol="0">
            <a:spAutoFit/>
          </a:bodyPr>
          <a:lstStyle/>
          <a:p>
            <a:r>
              <a:rPr lang="el-GR" sz="1400" dirty="0" smtClean="0"/>
              <a:t>π</a:t>
            </a:r>
            <a:r>
              <a:rPr lang="en-US" sz="1400" baseline="30000" dirty="0" smtClean="0"/>
              <a:t>+</a:t>
            </a:r>
            <a:r>
              <a:rPr lang="en-US" sz="1400" dirty="0" smtClean="0"/>
              <a:t> / 2 MeV / s</a:t>
            </a:r>
            <a:endParaRPr lang="en-US" sz="1400" dirty="0"/>
          </a:p>
        </p:txBody>
      </p:sp>
      <p:sp>
        <p:nvSpPr>
          <p:cNvPr id="22" name="TextBox 21"/>
          <p:cNvSpPr txBox="1"/>
          <p:nvPr/>
        </p:nvSpPr>
        <p:spPr>
          <a:xfrm>
            <a:off x="10147681" y="6230552"/>
            <a:ext cx="851515" cy="307777"/>
          </a:xfrm>
          <a:prstGeom prst="rect">
            <a:avLst/>
          </a:prstGeom>
          <a:solidFill>
            <a:schemeClr val="bg1"/>
          </a:solidFill>
        </p:spPr>
        <p:txBody>
          <a:bodyPr wrap="none" rtlCol="0">
            <a:spAutoFit/>
          </a:bodyPr>
          <a:lstStyle/>
          <a:p>
            <a:r>
              <a:rPr lang="en-US" sz="1400" dirty="0" smtClean="0"/>
              <a:t>P GeV/c</a:t>
            </a:r>
            <a:endParaRPr lang="en-US" sz="1400" dirty="0"/>
          </a:p>
        </p:txBody>
      </p:sp>
      <p:sp>
        <p:nvSpPr>
          <p:cNvPr id="23" name="TextBox 22"/>
          <p:cNvSpPr txBox="1"/>
          <p:nvPr/>
        </p:nvSpPr>
        <p:spPr>
          <a:xfrm>
            <a:off x="8307534" y="2639508"/>
            <a:ext cx="1786066" cy="584775"/>
          </a:xfrm>
          <a:prstGeom prst="rect">
            <a:avLst/>
          </a:prstGeom>
          <a:noFill/>
        </p:spPr>
        <p:txBody>
          <a:bodyPr wrap="none" rtlCol="0">
            <a:spAutoFit/>
          </a:bodyPr>
          <a:lstStyle/>
          <a:p>
            <a:r>
              <a:rPr lang="en-US" sz="1600" dirty="0"/>
              <a:t>conical </a:t>
            </a:r>
            <a:r>
              <a:rPr lang="en-US" sz="1600" dirty="0" smtClean="0"/>
              <a:t>baseline  </a:t>
            </a:r>
          </a:p>
          <a:p>
            <a:r>
              <a:rPr lang="en-US" sz="1600" dirty="0">
                <a:solidFill>
                  <a:srgbClr val="FF0000"/>
                </a:solidFill>
              </a:rPr>
              <a:t>c</a:t>
            </a:r>
            <a:r>
              <a:rPr lang="en-US" sz="1600" dirty="0" smtClean="0">
                <a:solidFill>
                  <a:srgbClr val="FF0000"/>
                </a:solidFill>
              </a:rPr>
              <a:t>ylinder best</a:t>
            </a:r>
          </a:p>
        </p:txBody>
      </p:sp>
      <p:sp>
        <p:nvSpPr>
          <p:cNvPr id="25" name="TextBox 24"/>
          <p:cNvSpPr txBox="1"/>
          <p:nvPr/>
        </p:nvSpPr>
        <p:spPr>
          <a:xfrm>
            <a:off x="353393" y="239733"/>
            <a:ext cx="6256841" cy="707886"/>
          </a:xfrm>
          <a:prstGeom prst="rect">
            <a:avLst/>
          </a:prstGeom>
          <a:noFill/>
          <a:effectLst>
            <a:outerShdw blurRad="1270000" dist="50800" dir="5400000" algn="ctr" rotWithShape="0">
              <a:srgbClr val="000000">
                <a:alpha val="43137"/>
              </a:srgbClr>
            </a:outerShdw>
          </a:effectLst>
        </p:spPr>
        <p:txBody>
          <a:bodyPr wrap="none" rtlCol="0">
            <a:spAutoFit/>
          </a:bodyPr>
          <a:lstStyle/>
          <a:p>
            <a:r>
              <a:rPr lang="en-US" sz="2000" dirty="0"/>
              <a:t>conical </a:t>
            </a:r>
            <a:r>
              <a:rPr lang="en-US" sz="2000" dirty="0" smtClean="0"/>
              <a:t>target </a:t>
            </a:r>
            <a:r>
              <a:rPr lang="el-GR" sz="2000" dirty="0"/>
              <a:t>π</a:t>
            </a:r>
            <a:r>
              <a:rPr lang="en-US" sz="2000" dirty="0"/>
              <a:t>+ </a:t>
            </a:r>
            <a:r>
              <a:rPr lang="en-US" sz="2000" dirty="0" smtClean="0"/>
              <a:t>collection </a:t>
            </a:r>
            <a:r>
              <a:rPr lang="en-US" sz="2000" dirty="0"/>
              <a:t>at </a:t>
            </a:r>
            <a:r>
              <a:rPr lang="en-US" sz="2000" dirty="0" smtClean="0"/>
              <a:t>MS1, 5 kW shielding</a:t>
            </a:r>
          </a:p>
          <a:p>
            <a:pPr marL="285750" indent="-285750">
              <a:buFont typeface="Arial" panose="020B0604020202020204" pitchFamily="34" charset="0"/>
              <a:buChar char="•"/>
            </a:pPr>
            <a:r>
              <a:rPr lang="en-US" sz="2000" dirty="0" smtClean="0"/>
              <a:t>similar collection to cylindrical best</a:t>
            </a:r>
            <a:endParaRPr lang="en-US" sz="2000" dirty="0"/>
          </a:p>
        </p:txBody>
      </p:sp>
      <p:sp>
        <p:nvSpPr>
          <p:cNvPr id="24" name="TextBox 23"/>
          <p:cNvSpPr txBox="1"/>
          <p:nvPr/>
        </p:nvSpPr>
        <p:spPr>
          <a:xfrm>
            <a:off x="2584808" y="1692500"/>
            <a:ext cx="7247497" cy="338554"/>
          </a:xfrm>
          <a:prstGeom prst="rect">
            <a:avLst/>
          </a:prstGeom>
          <a:solidFill>
            <a:schemeClr val="bg1"/>
          </a:solidFill>
        </p:spPr>
        <p:txBody>
          <a:bodyPr wrap="none" rtlCol="0">
            <a:spAutoFit/>
          </a:bodyPr>
          <a:lstStyle/>
          <a:p>
            <a:r>
              <a:rPr lang="en-US" sz="1600" smtClean="0"/>
              <a:t>rates as </a:t>
            </a:r>
            <a:r>
              <a:rPr lang="en-US" sz="1600" dirty="0" smtClean="0"/>
              <a:t>function of radius r1 (in </a:t>
            </a:r>
            <a:r>
              <a:rPr lang="el-GR" sz="1600" dirty="0"/>
              <a:t>σ</a:t>
            </a:r>
            <a:r>
              <a:rPr lang="en-US" sz="1600" baseline="-25000" dirty="0" smtClean="0"/>
              <a:t>b</a:t>
            </a:r>
            <a:r>
              <a:rPr lang="en-US" sz="1600" dirty="0"/>
              <a:t> =</a:t>
            </a:r>
            <a:r>
              <a:rPr lang="en-US" sz="1600" dirty="0" smtClean="0"/>
              <a:t> 0.5 cm) and momentum distributions </a:t>
            </a:r>
            <a:endParaRPr lang="en-US" sz="1600" dirty="0"/>
          </a:p>
        </p:txBody>
      </p:sp>
      <p:sp>
        <p:nvSpPr>
          <p:cNvPr id="26" name="TextBox 25"/>
          <p:cNvSpPr txBox="1"/>
          <p:nvPr/>
        </p:nvSpPr>
        <p:spPr>
          <a:xfrm>
            <a:off x="1437514" y="5457420"/>
            <a:ext cx="1527982" cy="400110"/>
          </a:xfrm>
          <a:prstGeom prst="rect">
            <a:avLst/>
          </a:prstGeom>
          <a:solidFill>
            <a:schemeClr val="bg1"/>
          </a:solidFill>
          <a:ln>
            <a:solidFill>
              <a:schemeClr val="accent3"/>
            </a:solidFill>
          </a:ln>
        </p:spPr>
        <p:txBody>
          <a:bodyPr wrap="none" rtlCol="0">
            <a:spAutoFit/>
          </a:bodyPr>
          <a:lstStyle/>
          <a:p>
            <a:r>
              <a:rPr lang="en-US" sz="1000" dirty="0" smtClean="0"/>
              <a:t>no emittance selection</a:t>
            </a:r>
          </a:p>
          <a:p>
            <a:r>
              <a:rPr lang="en-US" sz="1000" dirty="0"/>
              <a:t>s</a:t>
            </a:r>
            <a:r>
              <a:rPr lang="en-US" sz="1000" dirty="0" smtClean="0"/>
              <a:t>tat. error ~ 0.2%</a:t>
            </a:r>
            <a:endParaRPr lang="en-US" sz="1000" dirty="0"/>
          </a:p>
        </p:txBody>
      </p:sp>
      <p:cxnSp>
        <p:nvCxnSpPr>
          <p:cNvPr id="27" name="Straight Arrow Connector 26"/>
          <p:cNvCxnSpPr/>
          <p:nvPr/>
        </p:nvCxnSpPr>
        <p:spPr>
          <a:xfrm>
            <a:off x="4494240" y="3902480"/>
            <a:ext cx="499763" cy="0"/>
          </a:xfrm>
          <a:prstGeom prst="straightConnector1">
            <a:avLst/>
          </a:prstGeom>
          <a:ln>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05381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373" y="3650814"/>
            <a:ext cx="4388606" cy="2749233"/>
          </a:xfrm>
          <a:prstGeom prst="rect">
            <a:avLst/>
          </a:prstGeom>
          <a:effectLst>
            <a:outerShdw blurRad="1270000" dist="50800" dir="5400000" algn="ctr" rotWithShape="0">
              <a:srgbClr val="000000">
                <a:alpha val="43137"/>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3372" y="840256"/>
            <a:ext cx="4388606" cy="2794692"/>
          </a:xfrm>
          <a:prstGeom prst="rect">
            <a:avLst/>
          </a:prstGeom>
          <a:effectLst>
            <a:outerShdw blurRad="1270000" dist="50800" dir="5400000" algn="ctr" rotWithShape="0">
              <a:srgbClr val="000000">
                <a:alpha val="43137"/>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279" y="3803966"/>
            <a:ext cx="3977737" cy="2596081"/>
          </a:xfrm>
          <a:prstGeom prst="rect">
            <a:avLst/>
          </a:prstGeom>
          <a:effectLst>
            <a:outerShdw blurRad="1270000" dist="50800" dir="5400000" algn="ctr" rotWithShape="0">
              <a:srgbClr val="000000">
                <a:alpha val="43137"/>
              </a:srgbClr>
            </a:outerShdw>
          </a:effectLst>
        </p:spPr>
      </p:pic>
      <p:sp>
        <p:nvSpPr>
          <p:cNvPr id="2" name="Title 1"/>
          <p:cNvSpPr>
            <a:spLocks noGrp="1"/>
          </p:cNvSpPr>
          <p:nvPr>
            <p:ph type="title"/>
          </p:nvPr>
        </p:nvSpPr>
        <p:spPr>
          <a:xfrm>
            <a:off x="609600" y="16454"/>
            <a:ext cx="10972800" cy="887188"/>
          </a:xfrm>
        </p:spPr>
        <p:txBody>
          <a:bodyPr>
            <a:normAutofit/>
          </a:bodyPr>
          <a:lstStyle/>
          <a:p>
            <a:r>
              <a:rPr lang="en-US" sz="2000" dirty="0">
                <a:solidFill>
                  <a:srgbClr val="FF0000"/>
                </a:solidFill>
              </a:rPr>
              <a:t>Systematics from monte-carlos: </a:t>
            </a:r>
            <a:r>
              <a:rPr lang="el-GR" sz="2000" dirty="0" smtClean="0">
                <a:solidFill>
                  <a:srgbClr val="FF0000"/>
                </a:solidFill>
              </a:rPr>
              <a:t>μ+ </a:t>
            </a:r>
            <a:r>
              <a:rPr lang="en-US" sz="2000" dirty="0" smtClean="0">
                <a:solidFill>
                  <a:srgbClr val="FF0000"/>
                </a:solidFill>
              </a:rPr>
              <a:t>and </a:t>
            </a:r>
            <a:r>
              <a:rPr lang="el-GR" sz="2000" dirty="0">
                <a:solidFill>
                  <a:srgbClr val="FF0000"/>
                </a:solidFill>
              </a:rPr>
              <a:t>μ</a:t>
            </a:r>
            <a:r>
              <a:rPr lang="en-US" sz="2000" dirty="0" smtClean="0">
                <a:solidFill>
                  <a:srgbClr val="FF0000"/>
                </a:solidFill>
              </a:rPr>
              <a:t>- with FLUKA and G4 (BERTINI)</a:t>
            </a:r>
            <a:r>
              <a:rPr lang="el-GR" sz="2000" dirty="0" smtClean="0">
                <a:solidFill>
                  <a:srgbClr val="FF0000"/>
                </a:solidFill>
              </a:rPr>
              <a:t> </a:t>
            </a:r>
            <a:r>
              <a:rPr lang="zh-CN" altLang="en-US" sz="2000" dirty="0" smtClean="0">
                <a:solidFill>
                  <a:srgbClr val="FF0000"/>
                </a:solidFill>
              </a:rPr>
              <a:t> </a:t>
            </a:r>
            <a:r>
              <a:rPr lang="en-US" altLang="zh-CN" sz="2000" dirty="0" smtClean="0">
                <a:solidFill>
                  <a:srgbClr val="FF0000"/>
                </a:solidFill>
              </a:rPr>
              <a:t>at MS1, </a:t>
            </a:r>
            <a:r>
              <a:rPr lang="el-GR" altLang="zh-CN" sz="2000" dirty="0" smtClean="0">
                <a:solidFill>
                  <a:srgbClr val="FF0000"/>
                </a:solidFill>
              </a:rPr>
              <a:t>1</a:t>
            </a:r>
            <a:r>
              <a:rPr lang="en-US" altLang="zh-CN" sz="2000" dirty="0" smtClean="0">
                <a:solidFill>
                  <a:srgbClr val="FF0000"/>
                </a:solidFill>
              </a:rPr>
              <a:t> </a:t>
            </a:r>
            <a:r>
              <a:rPr lang="el-GR" altLang="zh-CN" sz="2000" dirty="0" smtClean="0">
                <a:solidFill>
                  <a:srgbClr val="FF0000"/>
                </a:solidFill>
              </a:rPr>
              <a:t>Τ</a:t>
            </a:r>
            <a:endParaRPr lang="en-US" sz="2000" dirty="0">
              <a:solidFill>
                <a:srgbClr val="FF0000"/>
              </a:solidFill>
            </a:endParaRPr>
          </a:p>
        </p:txBody>
      </p:sp>
      <p:sp>
        <p:nvSpPr>
          <p:cNvPr id="12" name="TextBox 11"/>
          <p:cNvSpPr txBox="1"/>
          <p:nvPr/>
        </p:nvSpPr>
        <p:spPr>
          <a:xfrm>
            <a:off x="1099297" y="3526372"/>
            <a:ext cx="2821606" cy="276999"/>
          </a:xfrm>
          <a:prstGeom prst="rect">
            <a:avLst/>
          </a:prstGeom>
          <a:solidFill>
            <a:schemeClr val="bg1"/>
          </a:solidFill>
        </p:spPr>
        <p:txBody>
          <a:bodyPr wrap="none" rtlCol="0">
            <a:spAutoFit/>
          </a:bodyPr>
          <a:lstStyle/>
          <a:p>
            <a:r>
              <a:rPr lang="en-US" sz="1200" dirty="0" smtClean="0"/>
              <a:t>Same baseline </a:t>
            </a:r>
            <a:r>
              <a:rPr lang="el-GR" sz="1200" dirty="0" smtClean="0"/>
              <a:t>1</a:t>
            </a:r>
            <a:r>
              <a:rPr lang="en-US" sz="1200" dirty="0" smtClean="0"/>
              <a:t>T taper used on both</a:t>
            </a:r>
            <a:endParaRPr lang="en-US" sz="1200" dirty="0"/>
          </a:p>
        </p:txBody>
      </p:sp>
      <p:sp>
        <p:nvSpPr>
          <p:cNvPr id="15" name="TextBox 14"/>
          <p:cNvSpPr txBox="1"/>
          <p:nvPr/>
        </p:nvSpPr>
        <p:spPr>
          <a:xfrm>
            <a:off x="7719219" y="1152513"/>
            <a:ext cx="1018381" cy="338554"/>
          </a:xfrm>
          <a:prstGeom prst="rect">
            <a:avLst/>
          </a:prstGeom>
          <a:solidFill>
            <a:schemeClr val="bg1"/>
          </a:solidFill>
          <a:effectLst>
            <a:outerShdw blurRad="660400" dist="50800" dir="5400000" algn="ctr" rotWithShape="0">
              <a:srgbClr val="000000">
                <a:alpha val="43137"/>
              </a:srgbClr>
            </a:outerShdw>
          </a:effectLst>
        </p:spPr>
        <p:txBody>
          <a:bodyPr wrap="square" rtlCol="0">
            <a:spAutoFit/>
          </a:bodyPr>
          <a:lstStyle/>
          <a:p>
            <a:r>
              <a:rPr lang="en-US" sz="1400" dirty="0" smtClean="0"/>
              <a:t> </a:t>
            </a:r>
            <a:r>
              <a:rPr lang="el-GR" sz="1600" dirty="0"/>
              <a:t>μ</a:t>
            </a:r>
            <a:r>
              <a:rPr lang="el-GR" sz="1600" dirty="0" smtClean="0"/>
              <a:t>+</a:t>
            </a:r>
            <a:r>
              <a:rPr lang="en-US" sz="1600" dirty="0" smtClean="0"/>
              <a:t>, </a:t>
            </a:r>
            <a:r>
              <a:rPr lang="el-GR" sz="1600" dirty="0" smtClean="0"/>
              <a:t>1</a:t>
            </a:r>
            <a:r>
              <a:rPr lang="en-US" sz="1600" dirty="0" smtClean="0"/>
              <a:t> T</a:t>
            </a:r>
            <a:endParaRPr lang="en-US" sz="1600" dirty="0"/>
          </a:p>
        </p:txBody>
      </p:sp>
      <p:sp>
        <p:nvSpPr>
          <p:cNvPr id="18" name="TextBox 17"/>
          <p:cNvSpPr txBox="1"/>
          <p:nvPr/>
        </p:nvSpPr>
        <p:spPr>
          <a:xfrm>
            <a:off x="7462100" y="1556480"/>
            <a:ext cx="1399742" cy="461665"/>
          </a:xfrm>
          <a:prstGeom prst="rect">
            <a:avLst/>
          </a:prstGeom>
          <a:noFill/>
        </p:spPr>
        <p:txBody>
          <a:bodyPr wrap="none" rtlCol="0">
            <a:spAutoFit/>
          </a:bodyPr>
          <a:lstStyle/>
          <a:p>
            <a:r>
              <a:rPr lang="en-US" sz="1200" dirty="0" smtClean="0">
                <a:solidFill>
                  <a:srgbClr val="FF0000"/>
                </a:solidFill>
              </a:rPr>
              <a:t>FLUKA = </a:t>
            </a:r>
            <a:r>
              <a:rPr lang="el-GR" sz="1200" dirty="0" smtClean="0">
                <a:solidFill>
                  <a:srgbClr val="FF0000"/>
                </a:solidFill>
              </a:rPr>
              <a:t>2</a:t>
            </a:r>
            <a:r>
              <a:rPr lang="en-US" sz="1200" dirty="0" smtClean="0">
                <a:solidFill>
                  <a:srgbClr val="FF0000"/>
                </a:solidFill>
              </a:rPr>
              <a:t>.</a:t>
            </a:r>
            <a:r>
              <a:rPr lang="el-GR" sz="1200" dirty="0" smtClean="0">
                <a:solidFill>
                  <a:srgbClr val="FF0000"/>
                </a:solidFill>
              </a:rPr>
              <a:t>2</a:t>
            </a:r>
            <a:r>
              <a:rPr lang="en-US" sz="1200" dirty="0" smtClean="0">
                <a:solidFill>
                  <a:srgbClr val="FF0000"/>
                </a:solidFill>
              </a:rPr>
              <a:t>x10</a:t>
            </a:r>
            <a:r>
              <a:rPr lang="el-GR" sz="1200" baseline="30000" dirty="0">
                <a:solidFill>
                  <a:srgbClr val="FF0000"/>
                </a:solidFill>
              </a:rPr>
              <a:t>9</a:t>
            </a:r>
            <a:endParaRPr lang="en-US" sz="1200" dirty="0" smtClean="0">
              <a:solidFill>
                <a:srgbClr val="FF0000"/>
              </a:solidFill>
            </a:endParaRPr>
          </a:p>
          <a:p>
            <a:r>
              <a:rPr lang="en-US" sz="1200" dirty="0" smtClean="0">
                <a:solidFill>
                  <a:srgbClr val="5353BA"/>
                </a:solidFill>
              </a:rPr>
              <a:t>   G4 = 2</a:t>
            </a:r>
            <a:r>
              <a:rPr lang="el-GR" sz="1200" dirty="0" smtClean="0">
                <a:solidFill>
                  <a:srgbClr val="5353BA"/>
                </a:solidFill>
              </a:rPr>
              <a:t>.9</a:t>
            </a:r>
            <a:r>
              <a:rPr lang="en-US" sz="1200" dirty="0" smtClean="0">
                <a:solidFill>
                  <a:srgbClr val="5353BA"/>
                </a:solidFill>
              </a:rPr>
              <a:t>x10</a:t>
            </a:r>
            <a:r>
              <a:rPr lang="el-GR" sz="1200" baseline="30000" dirty="0">
                <a:solidFill>
                  <a:srgbClr val="5353BA"/>
                </a:solidFill>
              </a:rPr>
              <a:t>9</a:t>
            </a:r>
            <a:r>
              <a:rPr lang="en-US" sz="1200" dirty="0" smtClean="0">
                <a:solidFill>
                  <a:srgbClr val="5353BA"/>
                </a:solidFill>
              </a:rPr>
              <a:t> </a:t>
            </a:r>
            <a:endParaRPr lang="en-US" sz="1200" dirty="0">
              <a:solidFill>
                <a:srgbClr val="5353BA"/>
              </a:solidFill>
            </a:endParaRPr>
          </a:p>
        </p:txBody>
      </p:sp>
      <p:sp>
        <p:nvSpPr>
          <p:cNvPr id="19" name="TextBox 18"/>
          <p:cNvSpPr txBox="1"/>
          <p:nvPr/>
        </p:nvSpPr>
        <p:spPr>
          <a:xfrm>
            <a:off x="7667123" y="3889460"/>
            <a:ext cx="856325" cy="369332"/>
          </a:xfrm>
          <a:prstGeom prst="rect">
            <a:avLst/>
          </a:prstGeom>
          <a:solidFill>
            <a:schemeClr val="bg1"/>
          </a:solidFill>
          <a:effectLst>
            <a:outerShdw blurRad="1270000" dist="50800" dir="5400000" algn="ctr" rotWithShape="0">
              <a:srgbClr val="000000">
                <a:alpha val="43137"/>
              </a:srgbClr>
            </a:outerShdw>
          </a:effectLst>
        </p:spPr>
        <p:txBody>
          <a:bodyPr wrap="none" rtlCol="0">
            <a:spAutoFit/>
          </a:bodyPr>
          <a:lstStyle/>
          <a:p>
            <a:r>
              <a:rPr lang="en-US" dirty="0" smtClean="0"/>
              <a:t> </a:t>
            </a:r>
            <a:r>
              <a:rPr lang="el-GR" sz="1600" dirty="0"/>
              <a:t>μ</a:t>
            </a:r>
            <a:r>
              <a:rPr lang="en-US" sz="1600" dirty="0" smtClean="0"/>
              <a:t>-, </a:t>
            </a:r>
            <a:r>
              <a:rPr lang="el-GR" sz="1600" dirty="0" smtClean="0"/>
              <a:t>1</a:t>
            </a:r>
            <a:r>
              <a:rPr lang="en-US" sz="1600" dirty="0" smtClean="0"/>
              <a:t> </a:t>
            </a:r>
            <a:r>
              <a:rPr lang="el-GR" sz="1600" dirty="0" smtClean="0"/>
              <a:t>Τ</a:t>
            </a:r>
            <a:endParaRPr lang="en-US" sz="1600" dirty="0"/>
          </a:p>
        </p:txBody>
      </p:sp>
      <p:sp>
        <p:nvSpPr>
          <p:cNvPr id="20" name="TextBox 19"/>
          <p:cNvSpPr txBox="1"/>
          <p:nvPr/>
        </p:nvSpPr>
        <p:spPr>
          <a:xfrm>
            <a:off x="7462100" y="4489093"/>
            <a:ext cx="1348446" cy="461665"/>
          </a:xfrm>
          <a:prstGeom prst="rect">
            <a:avLst/>
          </a:prstGeom>
          <a:noFill/>
        </p:spPr>
        <p:txBody>
          <a:bodyPr wrap="none" rtlCol="0">
            <a:spAutoFit/>
          </a:bodyPr>
          <a:lstStyle/>
          <a:p>
            <a:r>
              <a:rPr lang="en-US" sz="1200" dirty="0" smtClean="0">
                <a:solidFill>
                  <a:srgbClr val="FF0000"/>
                </a:solidFill>
              </a:rPr>
              <a:t>FLUKA = </a:t>
            </a:r>
            <a:r>
              <a:rPr lang="el-GR" sz="1200" dirty="0">
                <a:solidFill>
                  <a:srgbClr val="FF0000"/>
                </a:solidFill>
              </a:rPr>
              <a:t>1</a:t>
            </a:r>
            <a:r>
              <a:rPr lang="en-US" sz="1200" dirty="0" smtClean="0">
                <a:solidFill>
                  <a:srgbClr val="FF0000"/>
                </a:solidFill>
              </a:rPr>
              <a:t>.</a:t>
            </a:r>
            <a:r>
              <a:rPr lang="el-GR" sz="1200" dirty="0" smtClean="0">
                <a:solidFill>
                  <a:srgbClr val="FF0000"/>
                </a:solidFill>
              </a:rPr>
              <a:t>1</a:t>
            </a:r>
            <a:r>
              <a:rPr lang="en-US" sz="1200" dirty="0" smtClean="0">
                <a:solidFill>
                  <a:srgbClr val="FF0000"/>
                </a:solidFill>
              </a:rPr>
              <a:t>x10</a:t>
            </a:r>
            <a:r>
              <a:rPr lang="el-GR" sz="1200" baseline="30000" dirty="0" smtClean="0">
                <a:solidFill>
                  <a:srgbClr val="FF0000"/>
                </a:solidFill>
              </a:rPr>
              <a:t>9</a:t>
            </a:r>
            <a:endParaRPr lang="en-US" sz="1200" dirty="0" smtClean="0">
              <a:solidFill>
                <a:srgbClr val="FF0000"/>
              </a:solidFill>
            </a:endParaRPr>
          </a:p>
          <a:p>
            <a:r>
              <a:rPr lang="en-US" sz="1200" dirty="0" smtClean="0">
                <a:solidFill>
                  <a:srgbClr val="5353BA"/>
                </a:solidFill>
              </a:rPr>
              <a:t>   G4 = </a:t>
            </a:r>
            <a:r>
              <a:rPr lang="el-GR" sz="1200" dirty="0" smtClean="0">
                <a:solidFill>
                  <a:srgbClr val="5353BA"/>
                </a:solidFill>
              </a:rPr>
              <a:t>0.8</a:t>
            </a:r>
            <a:r>
              <a:rPr lang="en-US" sz="1200" dirty="0" smtClean="0">
                <a:solidFill>
                  <a:srgbClr val="5353BA"/>
                </a:solidFill>
              </a:rPr>
              <a:t>x10</a:t>
            </a:r>
            <a:r>
              <a:rPr lang="el-GR" sz="1200" baseline="30000" dirty="0" smtClean="0">
                <a:solidFill>
                  <a:srgbClr val="5353BA"/>
                </a:solidFill>
              </a:rPr>
              <a:t>9</a:t>
            </a:r>
            <a:endParaRPr lang="en-US" sz="1200" dirty="0">
              <a:solidFill>
                <a:srgbClr val="5353BA"/>
              </a:solidFill>
            </a:endParaRPr>
          </a:p>
        </p:txBody>
      </p:sp>
      <p:sp>
        <p:nvSpPr>
          <p:cNvPr id="21" name="TextBox 20"/>
          <p:cNvSpPr txBox="1"/>
          <p:nvPr/>
        </p:nvSpPr>
        <p:spPr>
          <a:xfrm rot="16200000">
            <a:off x="5256093" y="1316217"/>
            <a:ext cx="1194558" cy="276999"/>
          </a:xfrm>
          <a:prstGeom prst="rect">
            <a:avLst/>
          </a:prstGeom>
          <a:solidFill>
            <a:schemeClr val="bg1"/>
          </a:solidFill>
        </p:spPr>
        <p:txBody>
          <a:bodyPr wrap="none" rtlCol="0">
            <a:spAutoFit/>
          </a:bodyPr>
          <a:lstStyle/>
          <a:p>
            <a:r>
              <a:rPr lang="el-GR" sz="1200" dirty="0"/>
              <a:t>μ</a:t>
            </a:r>
            <a:r>
              <a:rPr lang="el-GR" sz="1200" baseline="30000" dirty="0" smtClean="0"/>
              <a:t>+</a:t>
            </a:r>
            <a:r>
              <a:rPr lang="en-US" sz="1200" dirty="0" smtClean="0"/>
              <a:t> / 2 MeV / s</a:t>
            </a:r>
            <a:endParaRPr lang="en-US" sz="1200" dirty="0"/>
          </a:p>
        </p:txBody>
      </p:sp>
      <p:sp>
        <p:nvSpPr>
          <p:cNvPr id="22" name="TextBox 21"/>
          <p:cNvSpPr txBox="1"/>
          <p:nvPr/>
        </p:nvSpPr>
        <p:spPr>
          <a:xfrm>
            <a:off x="9276713" y="3400528"/>
            <a:ext cx="756938" cy="276999"/>
          </a:xfrm>
          <a:prstGeom prst="rect">
            <a:avLst/>
          </a:prstGeom>
          <a:solidFill>
            <a:schemeClr val="bg1"/>
          </a:solidFill>
        </p:spPr>
        <p:txBody>
          <a:bodyPr wrap="none" rtlCol="0">
            <a:spAutoFit/>
          </a:bodyPr>
          <a:lstStyle/>
          <a:p>
            <a:r>
              <a:rPr lang="en-US" sz="1200" dirty="0" smtClean="0"/>
              <a:t>P GeV/c</a:t>
            </a:r>
            <a:endParaRPr lang="en-US" sz="1200" dirty="0"/>
          </a:p>
        </p:txBody>
      </p:sp>
      <p:sp>
        <p:nvSpPr>
          <p:cNvPr id="25" name="TextBox 24"/>
          <p:cNvSpPr txBox="1"/>
          <p:nvPr/>
        </p:nvSpPr>
        <p:spPr>
          <a:xfrm rot="16200000">
            <a:off x="5265437" y="4292858"/>
            <a:ext cx="1188146" cy="276999"/>
          </a:xfrm>
          <a:prstGeom prst="rect">
            <a:avLst/>
          </a:prstGeom>
          <a:solidFill>
            <a:schemeClr val="bg1"/>
          </a:solidFill>
        </p:spPr>
        <p:txBody>
          <a:bodyPr wrap="none" rtlCol="0">
            <a:spAutoFit/>
          </a:bodyPr>
          <a:lstStyle/>
          <a:p>
            <a:r>
              <a:rPr lang="el-GR" sz="1200" dirty="0"/>
              <a:t>μ</a:t>
            </a:r>
            <a:r>
              <a:rPr lang="el-GR" sz="1200" baseline="30000" dirty="0" smtClean="0"/>
              <a:t>-</a:t>
            </a:r>
            <a:r>
              <a:rPr lang="en-US" sz="1200" dirty="0" smtClean="0"/>
              <a:t> / 2 MeV / s</a:t>
            </a:r>
            <a:endParaRPr lang="en-US" sz="1200" dirty="0"/>
          </a:p>
        </p:txBody>
      </p:sp>
      <p:sp>
        <p:nvSpPr>
          <p:cNvPr id="27" name="TextBox 26"/>
          <p:cNvSpPr txBox="1"/>
          <p:nvPr/>
        </p:nvSpPr>
        <p:spPr>
          <a:xfrm>
            <a:off x="9485040" y="6343414"/>
            <a:ext cx="756938" cy="276999"/>
          </a:xfrm>
          <a:prstGeom prst="rect">
            <a:avLst/>
          </a:prstGeom>
          <a:solidFill>
            <a:schemeClr val="bg1"/>
          </a:solidFill>
        </p:spPr>
        <p:txBody>
          <a:bodyPr wrap="none" rtlCol="0">
            <a:spAutoFit/>
          </a:bodyPr>
          <a:lstStyle/>
          <a:p>
            <a:r>
              <a:rPr lang="en-US" sz="1200" dirty="0" smtClean="0"/>
              <a:t>P GeV/c</a:t>
            </a:r>
            <a:endParaRPr lang="en-US" sz="1200" dirty="0"/>
          </a:p>
        </p:txBody>
      </p:sp>
      <p:sp>
        <p:nvSpPr>
          <p:cNvPr id="24" name="TextBox 23"/>
          <p:cNvSpPr txBox="1"/>
          <p:nvPr/>
        </p:nvSpPr>
        <p:spPr>
          <a:xfrm>
            <a:off x="10485377" y="3312260"/>
            <a:ext cx="1071127" cy="646331"/>
          </a:xfrm>
          <a:prstGeom prst="rect">
            <a:avLst/>
          </a:prstGeom>
          <a:gradFill>
            <a:gsLst>
              <a:gs pos="0">
                <a:schemeClr val="accent6"/>
              </a:gs>
              <a:gs pos="100000">
                <a:schemeClr val="bg1"/>
              </a:gs>
            </a:gsLst>
            <a:lin ang="0" scaled="1"/>
          </a:gradFill>
        </p:spPr>
        <p:txBody>
          <a:bodyPr wrap="none" rtlCol="0">
            <a:spAutoFit/>
          </a:bodyPr>
          <a:lstStyle/>
          <a:p>
            <a:r>
              <a:rPr lang="en-US" sz="1200" dirty="0" smtClean="0"/>
              <a:t>Ratio </a:t>
            </a:r>
            <a:r>
              <a:rPr lang="el-GR" sz="1200" dirty="0" smtClean="0"/>
              <a:t>μ</a:t>
            </a:r>
            <a:r>
              <a:rPr lang="el-GR" sz="1200" dirty="0"/>
              <a:t>+</a:t>
            </a:r>
            <a:r>
              <a:rPr lang="el-GR" sz="1200" dirty="0" smtClean="0"/>
              <a:t>/μ-</a:t>
            </a:r>
            <a:endParaRPr lang="en-US" sz="1200" dirty="0" smtClean="0"/>
          </a:p>
          <a:p>
            <a:pPr marL="285750" indent="-285750">
              <a:buFont typeface="Arial" panose="020B0604020202020204" pitchFamily="34" charset="0"/>
              <a:buChar char="•"/>
            </a:pPr>
            <a:r>
              <a:rPr lang="en-US" sz="1200" dirty="0" smtClean="0">
                <a:solidFill>
                  <a:srgbClr val="FF4545"/>
                </a:solidFill>
              </a:rPr>
              <a:t>FL = 2</a:t>
            </a:r>
          </a:p>
          <a:p>
            <a:pPr marL="285750" indent="-285750">
              <a:buFont typeface="Arial" panose="020B0604020202020204" pitchFamily="34" charset="0"/>
              <a:buChar char="•"/>
            </a:pPr>
            <a:r>
              <a:rPr lang="en-US" sz="1200" dirty="0" smtClean="0">
                <a:solidFill>
                  <a:srgbClr val="3636AF"/>
                </a:solidFill>
              </a:rPr>
              <a:t>G4 = 3.6</a:t>
            </a:r>
            <a:endParaRPr lang="el-GR" sz="1200" dirty="0" smtClean="0">
              <a:solidFill>
                <a:srgbClr val="3636AF"/>
              </a:solidFill>
            </a:endParaRPr>
          </a:p>
        </p:txBody>
      </p:sp>
      <p:sp>
        <p:nvSpPr>
          <p:cNvPr id="26" name="TextBox 25"/>
          <p:cNvSpPr txBox="1"/>
          <p:nvPr/>
        </p:nvSpPr>
        <p:spPr>
          <a:xfrm>
            <a:off x="495456" y="4669893"/>
            <a:ext cx="4649012" cy="1015663"/>
          </a:xfrm>
          <a:prstGeom prst="rect">
            <a:avLst/>
          </a:prstGeom>
          <a:gradFill flip="none" rotWithShape="1">
            <a:gsLst>
              <a:gs pos="0">
                <a:schemeClr val="accent6"/>
              </a:gs>
              <a:gs pos="100000">
                <a:schemeClr val="bg1"/>
              </a:gs>
            </a:gsLst>
            <a:lin ang="0" scaled="1"/>
            <a:tileRect/>
          </a:gradFill>
        </p:spPr>
        <p:txBody>
          <a:bodyPr wrap="square" rtlCol="0">
            <a:spAutoFit/>
          </a:bodyPr>
          <a:lstStyle/>
          <a:p>
            <a:r>
              <a:rPr lang="en-US" sz="1200" dirty="0" smtClean="0"/>
              <a:t>For surface muons</a:t>
            </a:r>
            <a:r>
              <a:rPr lang="el-GR" sz="1200" dirty="0" smtClean="0"/>
              <a:t> </a:t>
            </a:r>
            <a:endParaRPr lang="en-US" sz="1200" dirty="0" smtClean="0"/>
          </a:p>
          <a:p>
            <a:pPr marL="285750" indent="-285750">
              <a:buFont typeface="Arial" panose="020B0604020202020204" pitchFamily="34" charset="0"/>
              <a:buChar char="•"/>
            </a:pPr>
            <a:r>
              <a:rPr lang="en-US" sz="1200" dirty="0" smtClean="0"/>
              <a:t>FLUKA -25%</a:t>
            </a:r>
          </a:p>
          <a:p>
            <a:pPr marL="285750" indent="-285750">
              <a:buFont typeface="Arial" panose="020B0604020202020204" pitchFamily="34" charset="0"/>
              <a:buChar char="•"/>
            </a:pPr>
            <a:r>
              <a:rPr lang="en-US" sz="1200" dirty="0" smtClean="0"/>
              <a:t>FLUKA predicts again a ratio </a:t>
            </a:r>
            <a:r>
              <a:rPr lang="el-GR" sz="1200" dirty="0" smtClean="0"/>
              <a:t>μ+/</a:t>
            </a:r>
            <a:r>
              <a:rPr lang="el-GR" sz="1200" dirty="0"/>
              <a:t>μ</a:t>
            </a:r>
            <a:r>
              <a:rPr lang="el-GR" sz="1200" dirty="0" smtClean="0"/>
              <a:t>-</a:t>
            </a:r>
            <a:r>
              <a:rPr lang="en-US" sz="1200" dirty="0" smtClean="0"/>
              <a:t>  = 2</a:t>
            </a:r>
          </a:p>
          <a:p>
            <a:pPr marL="285750" indent="-285750">
              <a:buFont typeface="Arial" panose="020B0604020202020204" pitchFamily="34" charset="0"/>
              <a:buChar char="•"/>
            </a:pPr>
            <a:r>
              <a:rPr lang="en-US" sz="1200" dirty="0" smtClean="0"/>
              <a:t>Momenta distribution similar</a:t>
            </a:r>
          </a:p>
          <a:p>
            <a:pPr marL="285750" indent="-285750">
              <a:buFont typeface="Arial" panose="020B0604020202020204" pitchFamily="34" charset="0"/>
              <a:buChar char="•"/>
            </a:pPr>
            <a:r>
              <a:rPr lang="en-US" sz="1200" dirty="0" smtClean="0"/>
              <a:t>Both codex could be used keeping in mind the difference </a:t>
            </a:r>
          </a:p>
        </p:txBody>
      </p:sp>
      <p:sp>
        <p:nvSpPr>
          <p:cNvPr id="29" name="TextBox 28"/>
          <p:cNvSpPr txBox="1"/>
          <p:nvPr/>
        </p:nvSpPr>
        <p:spPr>
          <a:xfrm>
            <a:off x="10361144" y="5942631"/>
            <a:ext cx="1319592" cy="246221"/>
          </a:xfrm>
          <a:prstGeom prst="rect">
            <a:avLst/>
          </a:prstGeom>
          <a:noFill/>
        </p:spPr>
        <p:txBody>
          <a:bodyPr wrap="none" rtlCol="0">
            <a:spAutoFit/>
          </a:bodyPr>
          <a:lstStyle/>
          <a:p>
            <a:r>
              <a:rPr lang="en-US" sz="1000" dirty="0" smtClean="0">
                <a:solidFill>
                  <a:srgbClr val="000097"/>
                </a:solidFill>
              </a:rPr>
              <a:t>G4: Song Yingpeng </a:t>
            </a:r>
            <a:endParaRPr lang="en-US" sz="1000" dirty="0">
              <a:solidFill>
                <a:srgbClr val="000097"/>
              </a:solidFill>
            </a:endParaRPr>
          </a:p>
        </p:txBody>
      </p:sp>
      <p:pic>
        <p:nvPicPr>
          <p:cNvPr id="30" name="Picture 29"/>
          <p:cNvPicPr>
            <a:picLocks noChangeAspect="1"/>
          </p:cNvPicPr>
          <p:nvPr/>
        </p:nvPicPr>
        <p:blipFill rotWithShape="1">
          <a:blip r:embed="rId6">
            <a:extLst>
              <a:ext uri="{28A0092B-C50C-407E-A947-70E740481C1C}">
                <a14:useLocalDpi xmlns:a14="http://schemas.microsoft.com/office/drawing/2010/main" val="0"/>
              </a:ext>
            </a:extLst>
          </a:blip>
          <a:srcRect l="2009" t="4268" b="2986"/>
          <a:stretch/>
        </p:blipFill>
        <p:spPr>
          <a:xfrm>
            <a:off x="1014852" y="795479"/>
            <a:ext cx="3911164" cy="2565598"/>
          </a:xfrm>
          <a:prstGeom prst="rect">
            <a:avLst/>
          </a:prstGeom>
          <a:effectLst>
            <a:outerShdw blurRad="1270000" dist="50800" dir="5400000" algn="ctr" rotWithShape="0">
              <a:srgbClr val="000000">
                <a:alpha val="43137"/>
              </a:srgbClr>
            </a:outerShdw>
          </a:effectLst>
        </p:spPr>
      </p:pic>
    </p:spTree>
    <p:extLst>
      <p:ext uri="{BB962C8B-B14F-4D97-AF65-F5344CB8AC3E}">
        <p14:creationId xmlns:p14="http://schemas.microsoft.com/office/powerpoint/2010/main" val="154067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4560" y="3788049"/>
            <a:ext cx="4319933" cy="2701007"/>
          </a:xfrm>
          <a:prstGeom prst="rect">
            <a:avLst/>
          </a:prstGeom>
          <a:effectLst>
            <a:outerShdw blurRad="1270000" dist="50800" dir="5400000" algn="ctr" rotWithShape="0">
              <a:srgbClr val="000000">
                <a:alpha val="43137"/>
              </a:srgbClr>
            </a:out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393"/>
          <a:stretch/>
        </p:blipFill>
        <p:spPr>
          <a:xfrm>
            <a:off x="6004560" y="938357"/>
            <a:ext cx="4272785" cy="2734947"/>
          </a:xfrm>
          <a:prstGeom prst="rect">
            <a:avLst/>
          </a:prstGeom>
          <a:effectLst>
            <a:outerShdw blurRad="1270000" dist="50800" dir="5400000" algn="ctr" rotWithShape="0">
              <a:srgbClr val="000000">
                <a:alpha val="43137"/>
              </a:srgbClr>
            </a:outerShdw>
          </a:effectLst>
        </p:spPr>
      </p:pic>
      <p:sp>
        <p:nvSpPr>
          <p:cNvPr id="2" name="Title 1"/>
          <p:cNvSpPr>
            <a:spLocks noGrp="1"/>
          </p:cNvSpPr>
          <p:nvPr>
            <p:ph type="title"/>
          </p:nvPr>
        </p:nvSpPr>
        <p:spPr>
          <a:xfrm>
            <a:off x="341930" y="16454"/>
            <a:ext cx="11461576" cy="887188"/>
          </a:xfrm>
        </p:spPr>
        <p:txBody>
          <a:bodyPr>
            <a:normAutofit/>
          </a:bodyPr>
          <a:lstStyle/>
          <a:p>
            <a:r>
              <a:rPr lang="en-US" sz="2000" dirty="0" smtClean="0">
                <a:solidFill>
                  <a:srgbClr val="FF0000"/>
                </a:solidFill>
              </a:rPr>
              <a:t>Systematics from monte-carlos: </a:t>
            </a:r>
            <a:r>
              <a:rPr lang="el-GR" sz="2000" dirty="0" smtClean="0">
                <a:solidFill>
                  <a:srgbClr val="FF0000"/>
                </a:solidFill>
              </a:rPr>
              <a:t>π+ </a:t>
            </a:r>
            <a:r>
              <a:rPr lang="en-US" sz="2000" dirty="0" smtClean="0">
                <a:solidFill>
                  <a:srgbClr val="FF0000"/>
                </a:solidFill>
              </a:rPr>
              <a:t>and </a:t>
            </a:r>
            <a:r>
              <a:rPr lang="el-GR" sz="2000" dirty="0" smtClean="0">
                <a:solidFill>
                  <a:srgbClr val="FF0000"/>
                </a:solidFill>
              </a:rPr>
              <a:t>π</a:t>
            </a:r>
            <a:r>
              <a:rPr lang="en-US" sz="2000" dirty="0" smtClean="0">
                <a:solidFill>
                  <a:srgbClr val="FF0000"/>
                </a:solidFill>
              </a:rPr>
              <a:t>- with FLUKA and G4 (BERTINI, INCL)</a:t>
            </a:r>
            <a:r>
              <a:rPr lang="el-GR" sz="2000" dirty="0" smtClean="0">
                <a:solidFill>
                  <a:srgbClr val="FF0000"/>
                </a:solidFill>
              </a:rPr>
              <a:t> </a:t>
            </a:r>
            <a:r>
              <a:rPr lang="zh-CN" altLang="en-US" sz="2000" dirty="0" smtClean="0">
                <a:solidFill>
                  <a:srgbClr val="FF0000"/>
                </a:solidFill>
              </a:rPr>
              <a:t> </a:t>
            </a:r>
            <a:r>
              <a:rPr lang="en-US" altLang="zh-CN" sz="2000" dirty="0" smtClean="0">
                <a:solidFill>
                  <a:srgbClr val="FF0000"/>
                </a:solidFill>
              </a:rPr>
              <a:t>at MS1, 5 </a:t>
            </a:r>
            <a:r>
              <a:rPr lang="el-GR" altLang="zh-CN" sz="2000" dirty="0" smtClean="0">
                <a:solidFill>
                  <a:srgbClr val="FF0000"/>
                </a:solidFill>
              </a:rPr>
              <a:t>Τ</a:t>
            </a:r>
            <a:endParaRPr lang="en-US" sz="2000" dirty="0">
              <a:solidFill>
                <a:srgbClr val="FF0000"/>
              </a:solidFill>
            </a:endParaRP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b="7027"/>
          <a:stretch/>
        </p:blipFill>
        <p:spPr>
          <a:xfrm>
            <a:off x="863591" y="3706464"/>
            <a:ext cx="4198714" cy="2723602"/>
          </a:xfrm>
          <a:prstGeom prst="rect">
            <a:avLst/>
          </a:prstGeom>
          <a:effectLst>
            <a:outerShdw blurRad="1270000" dist="50800" dir="5400000" algn="ctr" rotWithShape="0">
              <a:srgbClr val="000000">
                <a:alpha val="43137"/>
              </a:srgbClr>
            </a:outerShdw>
          </a:effectLst>
        </p:spPr>
      </p:pic>
      <p:sp>
        <p:nvSpPr>
          <p:cNvPr id="12" name="TextBox 11"/>
          <p:cNvSpPr txBox="1"/>
          <p:nvPr/>
        </p:nvSpPr>
        <p:spPr>
          <a:xfrm>
            <a:off x="1099297" y="3465412"/>
            <a:ext cx="3281668" cy="307777"/>
          </a:xfrm>
          <a:prstGeom prst="rect">
            <a:avLst/>
          </a:prstGeom>
          <a:solidFill>
            <a:schemeClr val="bg1"/>
          </a:solidFill>
        </p:spPr>
        <p:txBody>
          <a:bodyPr wrap="none" rtlCol="0">
            <a:spAutoFit/>
          </a:bodyPr>
          <a:lstStyle/>
          <a:p>
            <a:r>
              <a:rPr lang="en-US" sz="1400" dirty="0" smtClean="0"/>
              <a:t>Same baseline 5T taper used on both</a:t>
            </a:r>
            <a:endParaRPr lang="en-US" sz="1400" dirty="0"/>
          </a:p>
        </p:txBody>
      </p:sp>
      <p:sp>
        <p:nvSpPr>
          <p:cNvPr id="15" name="TextBox 14"/>
          <p:cNvSpPr txBox="1"/>
          <p:nvPr/>
        </p:nvSpPr>
        <p:spPr>
          <a:xfrm>
            <a:off x="8047762" y="1194850"/>
            <a:ext cx="907621" cy="338554"/>
          </a:xfrm>
          <a:prstGeom prst="rect">
            <a:avLst/>
          </a:prstGeom>
          <a:solidFill>
            <a:schemeClr val="bg1"/>
          </a:solidFill>
          <a:effectLst>
            <a:outerShdw blurRad="1270000" dist="50800" dir="5400000" algn="ctr" rotWithShape="0">
              <a:srgbClr val="000000">
                <a:alpha val="43137"/>
              </a:srgbClr>
            </a:outerShdw>
          </a:effectLst>
        </p:spPr>
        <p:txBody>
          <a:bodyPr wrap="none" rtlCol="0">
            <a:spAutoFit/>
          </a:bodyPr>
          <a:lstStyle/>
          <a:p>
            <a:r>
              <a:rPr lang="en-US" sz="1400" dirty="0" smtClean="0"/>
              <a:t> </a:t>
            </a:r>
            <a:r>
              <a:rPr lang="el-GR" sz="1600" dirty="0" smtClean="0"/>
              <a:t>π+</a:t>
            </a:r>
            <a:r>
              <a:rPr lang="en-US" sz="1600" dirty="0" smtClean="0"/>
              <a:t>, 5 T</a:t>
            </a:r>
            <a:endParaRPr lang="en-US" sz="1600" dirty="0"/>
          </a:p>
        </p:txBody>
      </p:sp>
      <p:sp>
        <p:nvSpPr>
          <p:cNvPr id="18" name="TextBox 17"/>
          <p:cNvSpPr txBox="1"/>
          <p:nvPr/>
        </p:nvSpPr>
        <p:spPr>
          <a:xfrm>
            <a:off x="7709774" y="1664555"/>
            <a:ext cx="1478290" cy="646331"/>
          </a:xfrm>
          <a:prstGeom prst="rect">
            <a:avLst/>
          </a:prstGeom>
          <a:noFill/>
          <a:ln>
            <a:solidFill>
              <a:schemeClr val="tx1"/>
            </a:solidFill>
          </a:ln>
        </p:spPr>
        <p:txBody>
          <a:bodyPr wrap="none" rtlCol="0">
            <a:spAutoFit/>
          </a:bodyPr>
          <a:lstStyle/>
          <a:p>
            <a:r>
              <a:rPr lang="en-US" sz="1200" dirty="0" smtClean="0">
                <a:solidFill>
                  <a:srgbClr val="FF0000"/>
                </a:solidFill>
              </a:rPr>
              <a:t>FLUKA = 1.7x10</a:t>
            </a:r>
            <a:r>
              <a:rPr lang="en-US" sz="1200" baseline="30000" dirty="0" smtClean="0">
                <a:solidFill>
                  <a:srgbClr val="FF0000"/>
                </a:solidFill>
              </a:rPr>
              <a:t>11</a:t>
            </a:r>
            <a:endParaRPr lang="en-US" sz="1200" dirty="0" smtClean="0">
              <a:solidFill>
                <a:srgbClr val="FF0000"/>
              </a:solidFill>
            </a:endParaRPr>
          </a:p>
          <a:p>
            <a:r>
              <a:rPr lang="en-US" sz="1200" dirty="0" smtClean="0">
                <a:solidFill>
                  <a:srgbClr val="5353BA"/>
                </a:solidFill>
              </a:rPr>
              <a:t>G4 (bert) = 2x10</a:t>
            </a:r>
            <a:r>
              <a:rPr lang="en-US" sz="1200" baseline="30000" dirty="0" smtClean="0">
                <a:solidFill>
                  <a:srgbClr val="5353BA"/>
                </a:solidFill>
              </a:rPr>
              <a:t>11</a:t>
            </a:r>
          </a:p>
          <a:p>
            <a:r>
              <a:rPr lang="en-US" sz="1200" dirty="0">
                <a:solidFill>
                  <a:srgbClr val="5353BA"/>
                </a:solidFill>
              </a:rPr>
              <a:t>G4 </a:t>
            </a:r>
            <a:r>
              <a:rPr lang="en-US" sz="1200" dirty="0" smtClean="0">
                <a:solidFill>
                  <a:srgbClr val="5353BA"/>
                </a:solidFill>
              </a:rPr>
              <a:t>(incl) </a:t>
            </a:r>
            <a:r>
              <a:rPr lang="en-US" sz="1200" dirty="0">
                <a:solidFill>
                  <a:srgbClr val="5353BA"/>
                </a:solidFill>
              </a:rPr>
              <a:t>= </a:t>
            </a:r>
            <a:r>
              <a:rPr lang="en-US" sz="1200" dirty="0" smtClean="0">
                <a:solidFill>
                  <a:srgbClr val="5353BA"/>
                </a:solidFill>
              </a:rPr>
              <a:t>2x10</a:t>
            </a:r>
            <a:r>
              <a:rPr lang="en-US" sz="1200" baseline="30000" dirty="0" smtClean="0">
                <a:solidFill>
                  <a:srgbClr val="5353BA"/>
                </a:solidFill>
              </a:rPr>
              <a:t>11</a:t>
            </a:r>
            <a:endParaRPr lang="en-US" sz="1200" dirty="0">
              <a:solidFill>
                <a:srgbClr val="5353BA"/>
              </a:solidFill>
            </a:endParaRPr>
          </a:p>
        </p:txBody>
      </p:sp>
      <p:sp>
        <p:nvSpPr>
          <p:cNvPr id="19" name="TextBox 18"/>
          <p:cNvSpPr txBox="1"/>
          <p:nvPr/>
        </p:nvSpPr>
        <p:spPr>
          <a:xfrm>
            <a:off x="7979059" y="4022222"/>
            <a:ext cx="893193" cy="338554"/>
          </a:xfrm>
          <a:prstGeom prst="rect">
            <a:avLst/>
          </a:prstGeom>
          <a:solidFill>
            <a:schemeClr val="bg1"/>
          </a:solidFill>
          <a:effectLst>
            <a:outerShdw blurRad="1270000" dist="50800" dir="5400000" algn="ctr" rotWithShape="0">
              <a:srgbClr val="000000">
                <a:alpha val="43137"/>
              </a:srgbClr>
            </a:outerShdw>
          </a:effectLst>
        </p:spPr>
        <p:txBody>
          <a:bodyPr wrap="none" rtlCol="0">
            <a:spAutoFit/>
          </a:bodyPr>
          <a:lstStyle/>
          <a:p>
            <a:r>
              <a:rPr lang="en-US" sz="1400" dirty="0" smtClean="0"/>
              <a:t> </a:t>
            </a:r>
            <a:r>
              <a:rPr lang="el-GR" sz="1600" dirty="0" smtClean="0"/>
              <a:t>π</a:t>
            </a:r>
            <a:r>
              <a:rPr lang="en-US" sz="1600" dirty="0" smtClean="0"/>
              <a:t>-, 5 T</a:t>
            </a:r>
            <a:endParaRPr lang="en-US" sz="1600" dirty="0"/>
          </a:p>
        </p:txBody>
      </p:sp>
      <p:sp>
        <p:nvSpPr>
          <p:cNvPr id="20" name="TextBox 19"/>
          <p:cNvSpPr txBox="1"/>
          <p:nvPr/>
        </p:nvSpPr>
        <p:spPr>
          <a:xfrm>
            <a:off x="7709774" y="4479845"/>
            <a:ext cx="1611339" cy="646331"/>
          </a:xfrm>
          <a:prstGeom prst="rect">
            <a:avLst/>
          </a:prstGeom>
          <a:noFill/>
          <a:ln>
            <a:solidFill>
              <a:schemeClr val="tx1"/>
            </a:solidFill>
          </a:ln>
        </p:spPr>
        <p:txBody>
          <a:bodyPr wrap="none" rtlCol="0">
            <a:spAutoFit/>
          </a:bodyPr>
          <a:lstStyle/>
          <a:p>
            <a:r>
              <a:rPr lang="en-US" sz="1200" dirty="0" smtClean="0">
                <a:solidFill>
                  <a:srgbClr val="FF0000"/>
                </a:solidFill>
              </a:rPr>
              <a:t>FLUKA = 0.9x10</a:t>
            </a:r>
            <a:r>
              <a:rPr lang="en-US" sz="1200" baseline="30000" dirty="0" smtClean="0">
                <a:solidFill>
                  <a:srgbClr val="FF0000"/>
                </a:solidFill>
              </a:rPr>
              <a:t>11</a:t>
            </a:r>
            <a:endParaRPr lang="en-US" sz="1200" dirty="0" smtClean="0">
              <a:solidFill>
                <a:srgbClr val="FF0000"/>
              </a:solidFill>
            </a:endParaRPr>
          </a:p>
          <a:p>
            <a:r>
              <a:rPr lang="en-US" sz="1200" dirty="0" smtClean="0">
                <a:solidFill>
                  <a:srgbClr val="5353BA"/>
                </a:solidFill>
              </a:rPr>
              <a:t>G4 (bert) = 0.7x10</a:t>
            </a:r>
            <a:r>
              <a:rPr lang="en-US" sz="1200" baseline="30000" dirty="0" smtClean="0">
                <a:solidFill>
                  <a:srgbClr val="5353BA"/>
                </a:solidFill>
              </a:rPr>
              <a:t>11</a:t>
            </a:r>
          </a:p>
          <a:p>
            <a:r>
              <a:rPr lang="en-US" sz="1200" dirty="0">
                <a:solidFill>
                  <a:srgbClr val="5353BA"/>
                </a:solidFill>
              </a:rPr>
              <a:t>G4 </a:t>
            </a:r>
            <a:r>
              <a:rPr lang="en-US" sz="1200" dirty="0" smtClean="0">
                <a:solidFill>
                  <a:srgbClr val="5353BA"/>
                </a:solidFill>
              </a:rPr>
              <a:t>(incl) </a:t>
            </a:r>
            <a:r>
              <a:rPr lang="en-US" sz="1200" dirty="0">
                <a:solidFill>
                  <a:srgbClr val="5353BA"/>
                </a:solidFill>
              </a:rPr>
              <a:t>= </a:t>
            </a:r>
            <a:r>
              <a:rPr lang="en-US" sz="1200" dirty="0" smtClean="0">
                <a:solidFill>
                  <a:srgbClr val="5353BA"/>
                </a:solidFill>
              </a:rPr>
              <a:t>0.9x10</a:t>
            </a:r>
            <a:r>
              <a:rPr lang="en-US" sz="1200" baseline="30000" dirty="0" smtClean="0">
                <a:solidFill>
                  <a:srgbClr val="5353BA"/>
                </a:solidFill>
              </a:rPr>
              <a:t>11</a:t>
            </a:r>
            <a:endParaRPr lang="en-US" sz="1200" dirty="0">
              <a:solidFill>
                <a:srgbClr val="5353BA"/>
              </a:solidFill>
            </a:endParaRPr>
          </a:p>
        </p:txBody>
      </p:sp>
      <p:sp>
        <p:nvSpPr>
          <p:cNvPr id="21" name="TextBox 20"/>
          <p:cNvSpPr txBox="1"/>
          <p:nvPr/>
        </p:nvSpPr>
        <p:spPr>
          <a:xfrm rot="16200000">
            <a:off x="5269249" y="1393596"/>
            <a:ext cx="1210588" cy="276999"/>
          </a:xfrm>
          <a:prstGeom prst="rect">
            <a:avLst/>
          </a:prstGeom>
          <a:solidFill>
            <a:schemeClr val="bg1"/>
          </a:solidFill>
        </p:spPr>
        <p:txBody>
          <a:bodyPr wrap="none" rtlCol="0">
            <a:spAutoFit/>
          </a:bodyPr>
          <a:lstStyle/>
          <a:p>
            <a:r>
              <a:rPr lang="el-GR" sz="1200" dirty="0"/>
              <a:t>π</a:t>
            </a:r>
            <a:r>
              <a:rPr lang="el-GR" sz="1200" baseline="30000" dirty="0" smtClean="0"/>
              <a:t>+</a:t>
            </a:r>
            <a:r>
              <a:rPr lang="en-US" sz="1200" dirty="0" smtClean="0"/>
              <a:t> / 2 MeV / s</a:t>
            </a:r>
            <a:endParaRPr lang="en-US" sz="1200" dirty="0"/>
          </a:p>
        </p:txBody>
      </p:sp>
      <p:sp>
        <p:nvSpPr>
          <p:cNvPr id="22" name="TextBox 21"/>
          <p:cNvSpPr txBox="1"/>
          <p:nvPr/>
        </p:nvSpPr>
        <p:spPr>
          <a:xfrm>
            <a:off x="9297884" y="3477907"/>
            <a:ext cx="756938" cy="276999"/>
          </a:xfrm>
          <a:prstGeom prst="rect">
            <a:avLst/>
          </a:prstGeom>
          <a:solidFill>
            <a:schemeClr val="bg1"/>
          </a:solidFill>
        </p:spPr>
        <p:txBody>
          <a:bodyPr wrap="none" rtlCol="0">
            <a:spAutoFit/>
          </a:bodyPr>
          <a:lstStyle/>
          <a:p>
            <a:r>
              <a:rPr lang="en-US" sz="1200" dirty="0" smtClean="0"/>
              <a:t>P GeV/c</a:t>
            </a:r>
            <a:endParaRPr lang="en-US" sz="1200" dirty="0"/>
          </a:p>
        </p:txBody>
      </p:sp>
      <p:sp>
        <p:nvSpPr>
          <p:cNvPr id="25" name="TextBox 24"/>
          <p:cNvSpPr txBox="1"/>
          <p:nvPr/>
        </p:nvSpPr>
        <p:spPr>
          <a:xfrm rot="16200000">
            <a:off x="5278593" y="4370237"/>
            <a:ext cx="1204176" cy="276999"/>
          </a:xfrm>
          <a:prstGeom prst="rect">
            <a:avLst/>
          </a:prstGeom>
          <a:solidFill>
            <a:schemeClr val="bg1"/>
          </a:solidFill>
        </p:spPr>
        <p:txBody>
          <a:bodyPr wrap="none" rtlCol="0">
            <a:spAutoFit/>
          </a:bodyPr>
          <a:lstStyle/>
          <a:p>
            <a:r>
              <a:rPr lang="el-GR" sz="1200" dirty="0" smtClean="0"/>
              <a:t>π</a:t>
            </a:r>
            <a:r>
              <a:rPr lang="el-GR" sz="1200" baseline="30000" dirty="0" smtClean="0"/>
              <a:t>-</a:t>
            </a:r>
            <a:r>
              <a:rPr lang="en-US" sz="1200" dirty="0" smtClean="0"/>
              <a:t> / 2 MeV / s</a:t>
            </a:r>
            <a:endParaRPr lang="en-US" sz="1200" dirty="0"/>
          </a:p>
        </p:txBody>
      </p:sp>
      <p:sp>
        <p:nvSpPr>
          <p:cNvPr id="27" name="TextBox 26"/>
          <p:cNvSpPr txBox="1"/>
          <p:nvPr/>
        </p:nvSpPr>
        <p:spPr>
          <a:xfrm>
            <a:off x="9414782" y="6442083"/>
            <a:ext cx="756938" cy="276999"/>
          </a:xfrm>
          <a:prstGeom prst="rect">
            <a:avLst/>
          </a:prstGeom>
          <a:solidFill>
            <a:schemeClr val="bg1"/>
          </a:solidFill>
        </p:spPr>
        <p:txBody>
          <a:bodyPr wrap="none" rtlCol="0">
            <a:spAutoFit/>
          </a:bodyPr>
          <a:lstStyle/>
          <a:p>
            <a:r>
              <a:rPr lang="en-US" sz="1200" dirty="0" smtClean="0"/>
              <a:t>P GeV/c</a:t>
            </a:r>
            <a:endParaRPr lang="en-US" sz="1200" dirty="0"/>
          </a:p>
        </p:txBody>
      </p:sp>
      <p:sp>
        <p:nvSpPr>
          <p:cNvPr id="9" name="TextBox 8"/>
          <p:cNvSpPr txBox="1"/>
          <p:nvPr/>
        </p:nvSpPr>
        <p:spPr>
          <a:xfrm>
            <a:off x="10452441" y="3322475"/>
            <a:ext cx="1598515" cy="830997"/>
          </a:xfrm>
          <a:prstGeom prst="rect">
            <a:avLst/>
          </a:prstGeom>
          <a:gradFill>
            <a:gsLst>
              <a:gs pos="0">
                <a:schemeClr val="accent6"/>
              </a:gs>
              <a:gs pos="100000">
                <a:schemeClr val="bg1"/>
              </a:gs>
            </a:gsLst>
            <a:lin ang="0" scaled="1"/>
          </a:gradFill>
        </p:spPr>
        <p:txBody>
          <a:bodyPr wrap="none" rtlCol="0">
            <a:spAutoFit/>
          </a:bodyPr>
          <a:lstStyle/>
          <a:p>
            <a:r>
              <a:rPr lang="en-US" sz="1200" dirty="0" smtClean="0"/>
              <a:t>Ratio </a:t>
            </a:r>
            <a:r>
              <a:rPr lang="el-GR" sz="1200" dirty="0" smtClean="0"/>
              <a:t>π+/π-</a:t>
            </a:r>
            <a:r>
              <a:rPr lang="en-US" sz="1200" dirty="0" smtClean="0"/>
              <a:t>:</a:t>
            </a:r>
          </a:p>
          <a:p>
            <a:pPr marL="285750" indent="-285750">
              <a:buFont typeface="Arial" panose="020B0604020202020204" pitchFamily="34" charset="0"/>
              <a:buChar char="•"/>
            </a:pPr>
            <a:r>
              <a:rPr lang="en-US" sz="1200" dirty="0" smtClean="0">
                <a:solidFill>
                  <a:srgbClr val="FF4545"/>
                </a:solidFill>
              </a:rPr>
              <a:t> FL = 1.9</a:t>
            </a:r>
          </a:p>
          <a:p>
            <a:pPr marL="285750" indent="-285750">
              <a:buFont typeface="Arial" panose="020B0604020202020204" pitchFamily="34" charset="0"/>
              <a:buChar char="•"/>
            </a:pPr>
            <a:r>
              <a:rPr lang="en-US" sz="1200" dirty="0" smtClean="0">
                <a:solidFill>
                  <a:srgbClr val="3636AF"/>
                </a:solidFill>
              </a:rPr>
              <a:t> G4 (bert) = 2.9</a:t>
            </a:r>
          </a:p>
          <a:p>
            <a:pPr marL="285750" indent="-285750">
              <a:buFont typeface="Arial" panose="020B0604020202020204" pitchFamily="34" charset="0"/>
              <a:buChar char="•"/>
            </a:pPr>
            <a:r>
              <a:rPr lang="en-US" sz="1200" dirty="0" smtClean="0">
                <a:solidFill>
                  <a:srgbClr val="3636AF"/>
                </a:solidFill>
              </a:rPr>
              <a:t> G4 (incl) = 2.2</a:t>
            </a:r>
            <a:endParaRPr lang="el-GR" sz="1200" dirty="0" smtClean="0">
              <a:solidFill>
                <a:srgbClr val="3636AF"/>
              </a:solidFill>
            </a:endParaRPr>
          </a:p>
        </p:txBody>
      </p:sp>
      <p:sp>
        <p:nvSpPr>
          <p:cNvPr id="11" name="TextBox 10"/>
          <p:cNvSpPr txBox="1"/>
          <p:nvPr/>
        </p:nvSpPr>
        <p:spPr>
          <a:xfrm>
            <a:off x="1411110" y="5611086"/>
            <a:ext cx="4324933" cy="830997"/>
          </a:xfrm>
          <a:prstGeom prst="rect">
            <a:avLst/>
          </a:prstGeom>
          <a:gradFill flip="none" rotWithShape="1">
            <a:gsLst>
              <a:gs pos="0">
                <a:schemeClr val="accent6"/>
              </a:gs>
              <a:gs pos="100000">
                <a:schemeClr val="bg1"/>
              </a:gs>
            </a:gsLst>
            <a:lin ang="0" scaled="1"/>
            <a:tileRect/>
          </a:gradFill>
        </p:spPr>
        <p:txBody>
          <a:bodyPr wrap="square" rtlCol="0">
            <a:spAutoFit/>
          </a:bodyPr>
          <a:lstStyle/>
          <a:p>
            <a:pPr marL="285750" indent="-285750">
              <a:buFont typeface="Arial" panose="020B0604020202020204" pitchFamily="34" charset="0"/>
              <a:buChar char="•"/>
            </a:pPr>
            <a:r>
              <a:rPr lang="en-US" sz="1200" dirty="0" smtClean="0"/>
              <a:t>Total pions are similar with FLUKA and G4 (BERTINI)</a:t>
            </a:r>
          </a:p>
          <a:p>
            <a:pPr marL="285750" indent="-285750">
              <a:buFont typeface="Arial" panose="020B0604020202020204" pitchFamily="34" charset="0"/>
              <a:buChar char="•"/>
            </a:pPr>
            <a:r>
              <a:rPr lang="en-US" sz="1200" dirty="0" smtClean="0"/>
              <a:t>G4(INCL) produces more pions</a:t>
            </a:r>
          </a:p>
          <a:p>
            <a:pPr marL="285750" indent="-285750">
              <a:buFont typeface="Arial" panose="020B0604020202020204" pitchFamily="34" charset="0"/>
              <a:buChar char="•"/>
            </a:pPr>
            <a:r>
              <a:rPr lang="en-US" sz="1200" dirty="0"/>
              <a:t>T</a:t>
            </a:r>
            <a:r>
              <a:rPr lang="en-US" sz="1200" dirty="0" smtClean="0"/>
              <a:t>he distribution at the high momentum peak is similar </a:t>
            </a:r>
          </a:p>
          <a:p>
            <a:pPr marL="285750" indent="-285750">
              <a:buFont typeface="Arial" panose="020B0604020202020204" pitchFamily="34" charset="0"/>
              <a:buChar char="•"/>
            </a:pPr>
            <a:r>
              <a:rPr lang="en-US" sz="1200" dirty="0" smtClean="0"/>
              <a:t>FLUKA predicts a ratio </a:t>
            </a:r>
            <a:r>
              <a:rPr lang="el-GR" sz="1200" dirty="0" smtClean="0"/>
              <a:t>π+/π-</a:t>
            </a:r>
            <a:r>
              <a:rPr lang="en-US" sz="1200" dirty="0" smtClean="0"/>
              <a:t>  = 2</a:t>
            </a:r>
          </a:p>
        </p:txBody>
      </p:sp>
      <p:cxnSp>
        <p:nvCxnSpPr>
          <p:cNvPr id="23" name="Straight Connector 22"/>
          <p:cNvCxnSpPr/>
          <p:nvPr/>
        </p:nvCxnSpPr>
        <p:spPr>
          <a:xfrm>
            <a:off x="10536345" y="1556886"/>
            <a:ext cx="644145" cy="0"/>
          </a:xfrm>
          <a:prstGeom prst="line">
            <a:avLst/>
          </a:prstGeom>
          <a:ln>
            <a:solidFill>
              <a:srgbClr val="5353BA"/>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0566824" y="1806480"/>
            <a:ext cx="644145" cy="0"/>
          </a:xfrm>
          <a:prstGeom prst="line">
            <a:avLst/>
          </a:prstGeom>
          <a:ln>
            <a:solidFill>
              <a:srgbClr val="5353BA"/>
            </a:solidFill>
            <a:prstDash val="sysDash"/>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1210641" y="1372220"/>
            <a:ext cx="843501" cy="307777"/>
          </a:xfrm>
          <a:prstGeom prst="rect">
            <a:avLst/>
          </a:prstGeom>
          <a:noFill/>
        </p:spPr>
        <p:txBody>
          <a:bodyPr wrap="none" rtlCol="0">
            <a:spAutoFit/>
          </a:bodyPr>
          <a:lstStyle/>
          <a:p>
            <a:r>
              <a:rPr lang="en-US" sz="1400" dirty="0" smtClean="0">
                <a:solidFill>
                  <a:srgbClr val="5353BA"/>
                </a:solidFill>
              </a:rPr>
              <a:t>G4 bert</a:t>
            </a:r>
            <a:endParaRPr lang="en-US" sz="1400" dirty="0">
              <a:solidFill>
                <a:srgbClr val="5353BA"/>
              </a:solidFill>
            </a:endParaRPr>
          </a:p>
        </p:txBody>
      </p:sp>
      <p:sp>
        <p:nvSpPr>
          <p:cNvPr id="30" name="TextBox 29"/>
          <p:cNvSpPr txBox="1"/>
          <p:nvPr/>
        </p:nvSpPr>
        <p:spPr>
          <a:xfrm>
            <a:off x="11210969" y="1652591"/>
            <a:ext cx="702436" cy="307777"/>
          </a:xfrm>
          <a:prstGeom prst="rect">
            <a:avLst/>
          </a:prstGeom>
          <a:noFill/>
        </p:spPr>
        <p:txBody>
          <a:bodyPr wrap="none" rtlCol="0">
            <a:spAutoFit/>
          </a:bodyPr>
          <a:lstStyle/>
          <a:p>
            <a:r>
              <a:rPr lang="en-US" sz="1400" dirty="0" smtClean="0">
                <a:solidFill>
                  <a:srgbClr val="5353BA"/>
                </a:solidFill>
              </a:rPr>
              <a:t>G4incl</a:t>
            </a:r>
            <a:endParaRPr lang="en-US" sz="1400" dirty="0">
              <a:solidFill>
                <a:srgbClr val="5353BA"/>
              </a:solidFill>
            </a:endParaRPr>
          </a:p>
        </p:txBody>
      </p:sp>
      <p:sp>
        <p:nvSpPr>
          <p:cNvPr id="33" name="TextBox 32"/>
          <p:cNvSpPr txBox="1"/>
          <p:nvPr/>
        </p:nvSpPr>
        <p:spPr>
          <a:xfrm>
            <a:off x="10277345" y="5939893"/>
            <a:ext cx="1319592" cy="246221"/>
          </a:xfrm>
          <a:prstGeom prst="rect">
            <a:avLst/>
          </a:prstGeom>
          <a:noFill/>
        </p:spPr>
        <p:txBody>
          <a:bodyPr wrap="none" rtlCol="0">
            <a:spAutoFit/>
          </a:bodyPr>
          <a:lstStyle/>
          <a:p>
            <a:r>
              <a:rPr lang="en-US" sz="1000" dirty="0" smtClean="0">
                <a:solidFill>
                  <a:srgbClr val="5151B9"/>
                </a:solidFill>
              </a:rPr>
              <a:t>G4: Song Yingpeng </a:t>
            </a:r>
            <a:endParaRPr lang="en-US" sz="1000" dirty="0">
              <a:solidFill>
                <a:srgbClr val="5151B9"/>
              </a:solidFill>
            </a:endParaRPr>
          </a:p>
        </p:txBody>
      </p:sp>
      <p:pic>
        <p:nvPicPr>
          <p:cNvPr id="34" name="Picture 33"/>
          <p:cNvPicPr>
            <a:picLocks noChangeAspect="1"/>
          </p:cNvPicPr>
          <p:nvPr/>
        </p:nvPicPr>
        <p:blipFill rotWithShape="1">
          <a:blip r:embed="rId6">
            <a:extLst>
              <a:ext uri="{28A0092B-C50C-407E-A947-70E740481C1C}">
                <a14:useLocalDpi xmlns:a14="http://schemas.microsoft.com/office/drawing/2010/main" val="0"/>
              </a:ext>
            </a:extLst>
          </a:blip>
          <a:srcRect t="5714" b="6621"/>
          <a:stretch/>
        </p:blipFill>
        <p:spPr>
          <a:xfrm>
            <a:off x="968870" y="808535"/>
            <a:ext cx="3698859" cy="2473939"/>
          </a:xfrm>
          <a:prstGeom prst="rect">
            <a:avLst/>
          </a:prstGeom>
          <a:effectLst>
            <a:outerShdw blurRad="1270000" dist="50800" dir="5400000" algn="ctr" rotWithShape="0">
              <a:srgbClr val="000000">
                <a:alpha val="43137"/>
              </a:srgbClr>
            </a:outerShdw>
          </a:effectLst>
        </p:spPr>
      </p:pic>
    </p:spTree>
    <p:extLst>
      <p:ext uri="{BB962C8B-B14F-4D97-AF65-F5344CB8AC3E}">
        <p14:creationId xmlns:p14="http://schemas.microsoft.com/office/powerpoint/2010/main" val="31801742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165" y="106017"/>
            <a:ext cx="10972800" cy="482430"/>
          </a:xfrm>
        </p:spPr>
        <p:txBody>
          <a:bodyPr>
            <a:normAutofit/>
          </a:bodyPr>
          <a:lstStyle/>
          <a:p>
            <a:r>
              <a:rPr lang="en-US" sz="2400" dirty="0" smtClean="0">
                <a:solidFill>
                  <a:srgbClr val="FF0000"/>
                </a:solidFill>
              </a:rPr>
              <a:t>FLUKA vs </a:t>
            </a:r>
            <a:r>
              <a:rPr lang="en-US" sz="2400" dirty="0">
                <a:solidFill>
                  <a:srgbClr val="FF0000"/>
                </a:solidFill>
              </a:rPr>
              <a:t>MARS vs HARP</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8073" y="628202"/>
            <a:ext cx="7132938" cy="5479255"/>
          </a:xfrm>
          <a:prstGeom prst="rect">
            <a:avLst/>
          </a:prstGeom>
          <a:effectLst>
            <a:outerShdw blurRad="1270000" dist="50800" dir="5400000" algn="ctr" rotWithShape="0">
              <a:srgbClr val="000000">
                <a:alpha val="43137"/>
              </a:srgbClr>
            </a:outerShdw>
          </a:effectLst>
        </p:spPr>
      </p:pic>
      <p:sp>
        <p:nvSpPr>
          <p:cNvPr id="7" name="Rectangle 6"/>
          <p:cNvSpPr/>
          <p:nvPr/>
        </p:nvSpPr>
        <p:spPr>
          <a:xfrm>
            <a:off x="2975312" y="6147212"/>
            <a:ext cx="6481261" cy="338554"/>
          </a:xfrm>
          <a:prstGeom prst="rect">
            <a:avLst/>
          </a:prstGeom>
          <a:gradFill>
            <a:gsLst>
              <a:gs pos="0">
                <a:schemeClr val="accent6"/>
              </a:gs>
              <a:gs pos="100000">
                <a:schemeClr val="bg1"/>
              </a:gs>
            </a:gsLst>
            <a:lin ang="0" scaled="1"/>
          </a:gradFill>
          <a:effectLst>
            <a:outerShdw blurRad="1270000" dist="50800" dir="5400000" algn="ctr" rotWithShape="0">
              <a:srgbClr val="000000">
                <a:alpha val="43137"/>
              </a:srgbClr>
            </a:outerShdw>
          </a:effectLst>
        </p:spPr>
        <p:txBody>
          <a:bodyPr wrap="none">
            <a:spAutoFit/>
          </a:bodyPr>
          <a:lstStyle/>
          <a:p>
            <a:r>
              <a:rPr lang="en-US" sz="1600" dirty="0"/>
              <a:t>FLUKA is in agreement with MARS and HARP </a:t>
            </a:r>
            <a:r>
              <a:rPr lang="en-US" sz="1600" dirty="0" smtClean="0"/>
              <a:t>data @ E</a:t>
            </a:r>
            <a:r>
              <a:rPr lang="en-US" sz="1600" baseline="-25000" dirty="0" smtClean="0"/>
              <a:t>k</a:t>
            </a:r>
            <a:r>
              <a:rPr lang="en-US" sz="1600" dirty="0" smtClean="0"/>
              <a:t> = 2.2 GeV</a:t>
            </a:r>
            <a:endParaRPr lang="en-US" sz="1600" dirty="0"/>
          </a:p>
        </p:txBody>
      </p:sp>
      <p:sp>
        <p:nvSpPr>
          <p:cNvPr id="12" name="Footer Placeholder 11"/>
          <p:cNvSpPr>
            <a:spLocks noGrp="1"/>
          </p:cNvSpPr>
          <p:nvPr>
            <p:ph type="ftr" sz="quarter" idx="11"/>
          </p:nvPr>
        </p:nvSpPr>
        <p:spPr>
          <a:xfrm>
            <a:off x="4165600" y="6466384"/>
            <a:ext cx="3860800" cy="365125"/>
          </a:xfrm>
        </p:spPr>
        <p:txBody>
          <a:bodyPr/>
          <a:lstStyle/>
          <a:p>
            <a:r>
              <a:rPr lang="en-GB" smtClean="0">
                <a:solidFill>
                  <a:prstClr val="black">
                    <a:tint val="75000"/>
                  </a:prstClr>
                </a:solidFill>
              </a:rPr>
              <a:t>NV - Target Studies</a:t>
            </a:r>
            <a:endParaRPr lang="en-GB" dirty="0">
              <a:solidFill>
                <a:prstClr val="black">
                  <a:tint val="75000"/>
                </a:prstClr>
              </a:solidFill>
            </a:endParaRPr>
          </a:p>
        </p:txBody>
      </p:sp>
      <p:sp>
        <p:nvSpPr>
          <p:cNvPr id="3" name="Date Placeholder 2"/>
          <p:cNvSpPr>
            <a:spLocks noGrp="1"/>
          </p:cNvSpPr>
          <p:nvPr>
            <p:ph type="dt" sz="half" idx="10"/>
          </p:nvPr>
        </p:nvSpPr>
        <p:spPr>
          <a:xfrm>
            <a:off x="609600" y="6485766"/>
            <a:ext cx="2844800" cy="365125"/>
          </a:xfrm>
        </p:spPr>
        <p:txBody>
          <a:bodyPr/>
          <a:lstStyle/>
          <a:p>
            <a:r>
              <a:rPr lang="en-US" dirty="0" smtClean="0">
                <a:solidFill>
                  <a:prstClr val="black">
                    <a:tint val="75000"/>
                  </a:prstClr>
                </a:solidFill>
              </a:rPr>
              <a:t>EMuS Review</a:t>
            </a:r>
            <a:endParaRPr lang="en-GB" dirty="0">
              <a:solidFill>
                <a:prstClr val="black">
                  <a:tint val="75000"/>
                </a:prstClr>
              </a:solidFill>
            </a:endParaRPr>
          </a:p>
        </p:txBody>
      </p:sp>
      <p:sp>
        <p:nvSpPr>
          <p:cNvPr id="4" name="Slide Number Placeholder 3"/>
          <p:cNvSpPr>
            <a:spLocks noGrp="1"/>
          </p:cNvSpPr>
          <p:nvPr>
            <p:ph type="sldNum" sz="quarter" idx="12"/>
          </p:nvPr>
        </p:nvSpPr>
        <p:spPr>
          <a:xfrm>
            <a:off x="8737600" y="6485765"/>
            <a:ext cx="2844800" cy="365125"/>
          </a:xfrm>
        </p:spPr>
        <p:txBody>
          <a:bodyPr/>
          <a:lstStyle/>
          <a:p>
            <a:fld id="{0092C032-9A84-454D-A7B4-C9367E883E3A}" type="slidenum">
              <a:rPr lang="en-GB" smtClean="0">
                <a:solidFill>
                  <a:prstClr val="black">
                    <a:tint val="75000"/>
                  </a:prstClr>
                </a:solidFill>
              </a:rPr>
              <a:pPr/>
              <a:t>46</a:t>
            </a:fld>
            <a:endParaRPr lang="en-GB" dirty="0">
              <a:solidFill>
                <a:prstClr val="black">
                  <a:tint val="75000"/>
                </a:prstClr>
              </a:solidFill>
            </a:endParaRPr>
          </a:p>
        </p:txBody>
      </p:sp>
    </p:spTree>
    <p:extLst>
      <p:ext uri="{BB962C8B-B14F-4D97-AF65-F5344CB8AC3E}">
        <p14:creationId xmlns:p14="http://schemas.microsoft.com/office/powerpoint/2010/main" val="18004529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0954"/>
            <a:ext cx="10515600" cy="1325563"/>
          </a:xfrm>
        </p:spPr>
        <p:txBody>
          <a:bodyPr/>
          <a:lstStyle/>
          <a:p>
            <a:r>
              <a:rPr lang="en-US" dirty="0" smtClean="0"/>
              <a:t>Decay muon </a:t>
            </a:r>
            <a:r>
              <a:rPr lang="en-US" altLang="zh-CN" dirty="0" smtClean="0"/>
              <a:t>beam </a:t>
            </a:r>
            <a:r>
              <a:rPr lang="en-US" dirty="0" smtClean="0"/>
              <a:t>parameters</a:t>
            </a:r>
            <a:endParaRPr lang="en-US" dirty="0"/>
          </a:p>
        </p:txBody>
      </p:sp>
      <p:graphicFrame>
        <p:nvGraphicFramePr>
          <p:cNvPr id="4" name="Table 3"/>
          <p:cNvGraphicFramePr>
            <a:graphicFrameLocks noGrp="1"/>
          </p:cNvGraphicFramePr>
          <p:nvPr>
            <p:extLst/>
          </p:nvPr>
        </p:nvGraphicFramePr>
        <p:xfrm>
          <a:off x="2063552" y="1356406"/>
          <a:ext cx="7992888" cy="4147662"/>
        </p:xfrm>
        <a:graphic>
          <a:graphicData uri="http://schemas.openxmlformats.org/drawingml/2006/table">
            <a:tbl>
              <a:tblPr firstRow="1" bandRow="1">
                <a:tableStyleId>{5940675A-B579-460E-94D1-54222C63F5DA}</a:tableStyleId>
              </a:tblPr>
              <a:tblGrid>
                <a:gridCol w="1332148"/>
                <a:gridCol w="1332148"/>
                <a:gridCol w="1332148"/>
                <a:gridCol w="1332148"/>
                <a:gridCol w="1332148"/>
                <a:gridCol w="1332148"/>
              </a:tblGrid>
              <a:tr h="691277">
                <a:tc>
                  <a:txBody>
                    <a:bodyPr/>
                    <a:lstStyle/>
                    <a:p>
                      <a:endParaRPr lang="en-US" dirty="0"/>
                    </a:p>
                  </a:txBody>
                  <a:tcPr/>
                </a:tc>
                <a:tc gridSpan="2">
                  <a:txBody>
                    <a:bodyPr/>
                    <a:lstStyle/>
                    <a:p>
                      <a:pPr algn="ctr"/>
                      <a:r>
                        <a:rPr lang="en-US" sz="1800" kern="1200" dirty="0" smtClean="0">
                          <a:effectLst/>
                          <a:latin typeface="Times New Roman" panose="02020603050405020304" pitchFamily="18" charset="0"/>
                          <a:ea typeface="MS Mincho" panose="02020609040205080304" pitchFamily="49" charset="-128"/>
                          <a:cs typeface="Times New Roman" panose="02020603050405020304" pitchFamily="18" charset="0"/>
                        </a:rPr>
                        <a:t>μ</a:t>
                      </a:r>
                      <a:r>
                        <a:rPr lang="en-US" altLang="zh-CN" dirty="0" smtClean="0"/>
                        <a:t>SR</a:t>
                      </a:r>
                      <a:endParaRPr lang="en-US" dirty="0"/>
                    </a:p>
                  </a:txBody>
                  <a:tcPr anchor="ctr"/>
                </a:tc>
                <a:tc hMerge="1">
                  <a:txBody>
                    <a:bodyPr/>
                    <a:lstStyle/>
                    <a:p>
                      <a:pPr algn="dist"/>
                      <a:endParaRPr lang="en-US" dirty="0"/>
                    </a:p>
                  </a:txBody>
                  <a:tcPr/>
                </a:tc>
                <a:tc gridSpan="2">
                  <a:txBody>
                    <a:bodyPr/>
                    <a:lstStyle/>
                    <a:p>
                      <a:pPr algn="ctr"/>
                      <a:r>
                        <a:rPr lang="en-US" altLang="zh-CN" dirty="0" smtClean="0"/>
                        <a:t>X-ray</a:t>
                      </a:r>
                      <a:r>
                        <a:rPr lang="zh-CN" altLang="en-US" dirty="0" smtClean="0"/>
                        <a:t> </a:t>
                      </a:r>
                      <a:r>
                        <a:rPr lang="en-US" altLang="zh-CN" dirty="0" smtClean="0"/>
                        <a:t>analysis</a:t>
                      </a:r>
                      <a:endParaRPr lang="en-US" dirty="0"/>
                    </a:p>
                  </a:txBody>
                  <a:tcPr anchor="ctr"/>
                </a:tc>
                <a:tc hMerge="1">
                  <a:txBody>
                    <a:bodyPr/>
                    <a:lstStyle/>
                    <a:p>
                      <a:endParaRPr lang="en-US" dirty="0"/>
                    </a:p>
                  </a:txBody>
                  <a:tcPr/>
                </a:tc>
                <a:tc>
                  <a:txBody>
                    <a:bodyPr/>
                    <a:lstStyle/>
                    <a:p>
                      <a:pPr algn="ctr"/>
                      <a:r>
                        <a:rPr lang="en-US" altLang="zh-CN" dirty="0" smtClean="0"/>
                        <a:t>Muon</a:t>
                      </a:r>
                      <a:r>
                        <a:rPr lang="zh-CN" altLang="en-US" dirty="0" smtClean="0"/>
                        <a:t> </a:t>
                      </a:r>
                      <a:r>
                        <a:rPr lang="en-US" altLang="zh-CN" dirty="0" smtClean="0"/>
                        <a:t>imaging</a:t>
                      </a:r>
                      <a:endParaRPr lang="en-US" dirty="0"/>
                    </a:p>
                  </a:txBody>
                  <a:tcPr anchor="ctr"/>
                </a:tc>
              </a:tr>
              <a:tr h="691277">
                <a:tc>
                  <a:txBody>
                    <a:bodyPr/>
                    <a:lstStyle/>
                    <a:p>
                      <a:pPr algn="ctr"/>
                      <a:r>
                        <a:rPr lang="en-US" dirty="0" smtClean="0"/>
                        <a:t>Ref.</a:t>
                      </a:r>
                      <a:r>
                        <a:rPr lang="en-US" baseline="0" dirty="0" smtClean="0"/>
                        <a:t> mom.</a:t>
                      </a:r>
                      <a:endParaRPr lang="en-US" dirty="0"/>
                    </a:p>
                  </a:txBody>
                  <a:tcPr anchor="ctr"/>
                </a:tc>
                <a:tc>
                  <a:txBody>
                    <a:bodyPr/>
                    <a:lstStyle/>
                    <a:p>
                      <a:pPr algn="ctr"/>
                      <a:r>
                        <a:rPr lang="en-US" altLang="zh-CN" dirty="0" smtClean="0"/>
                        <a:t>45MeV/c</a:t>
                      </a:r>
                      <a:endParaRPr lang="en-US" dirty="0"/>
                    </a:p>
                  </a:txBody>
                  <a:tcPr anchor="ctr"/>
                </a:tc>
                <a:tc>
                  <a:txBody>
                    <a:bodyPr/>
                    <a:lstStyle/>
                    <a:p>
                      <a:pPr algn="ctr"/>
                      <a:r>
                        <a:rPr lang="en-US" altLang="zh-CN" dirty="0" smtClean="0"/>
                        <a:t>150MeV/c</a:t>
                      </a: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45MeV/c</a:t>
                      </a:r>
                      <a:endParaRPr lang="en-US"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zh-CN" dirty="0" smtClean="0"/>
                        <a:t>1</a:t>
                      </a:r>
                      <a:r>
                        <a:rPr lang="en-US" altLang="zh-CN" dirty="0" smtClean="0"/>
                        <a:t>50MeV/c</a:t>
                      </a:r>
                      <a:endParaRPr lang="en-US"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450MeV/c</a:t>
                      </a:r>
                      <a:endParaRPr lang="en-US" dirty="0" smtClean="0"/>
                    </a:p>
                  </a:txBody>
                  <a:tcPr anchor="ctr"/>
                </a:tc>
              </a:tr>
              <a:tr h="691277">
                <a:tc>
                  <a:txBody>
                    <a:bodyPr/>
                    <a:lstStyle/>
                    <a:p>
                      <a:pPr algn="ctr"/>
                      <a:r>
                        <a:rPr lang="en-US" dirty="0" smtClean="0"/>
                        <a:t>Intensity (1E6/s)</a:t>
                      </a:r>
                      <a:endParaRPr lang="en-US" dirty="0"/>
                    </a:p>
                  </a:txBody>
                  <a:tcPr anchor="ctr"/>
                </a:tc>
                <a:tc>
                  <a:txBody>
                    <a:bodyPr/>
                    <a:lstStyle/>
                    <a:p>
                      <a:pPr algn="ctr"/>
                      <a:r>
                        <a:rPr lang="en-US" dirty="0" smtClean="0"/>
                        <a:t>0.6</a:t>
                      </a:r>
                      <a:endParaRPr lang="en-US" dirty="0"/>
                    </a:p>
                  </a:txBody>
                  <a:tcPr anchor="ctr"/>
                </a:tc>
                <a:tc>
                  <a:txBody>
                    <a:bodyPr/>
                    <a:lstStyle/>
                    <a:p>
                      <a:pPr algn="ctr"/>
                      <a:r>
                        <a:rPr lang="en-US" dirty="0" smtClean="0"/>
                        <a:t>11</a:t>
                      </a:r>
                      <a:endParaRPr lang="en-US" dirty="0"/>
                    </a:p>
                  </a:txBody>
                  <a:tcPr anchor="ctr"/>
                </a:tc>
                <a:tc>
                  <a:txBody>
                    <a:bodyPr/>
                    <a:lstStyle/>
                    <a:p>
                      <a:pPr algn="ctr"/>
                      <a:r>
                        <a:rPr lang="en-US" dirty="0" smtClean="0"/>
                        <a:t>0.44</a:t>
                      </a:r>
                      <a:endParaRPr lang="en-US" dirty="0"/>
                    </a:p>
                  </a:txBody>
                  <a:tcPr anchor="ctr"/>
                </a:tc>
                <a:tc>
                  <a:txBody>
                    <a:bodyPr/>
                    <a:lstStyle/>
                    <a:p>
                      <a:pPr algn="ctr"/>
                      <a:r>
                        <a:rPr lang="en-US" dirty="0" smtClean="0"/>
                        <a:t>25</a:t>
                      </a:r>
                      <a:endParaRPr lang="en-US" dirty="0"/>
                    </a:p>
                  </a:txBody>
                  <a:tcPr anchor="ctr"/>
                </a:tc>
                <a:tc>
                  <a:txBody>
                    <a:bodyPr/>
                    <a:lstStyle/>
                    <a:p>
                      <a:pPr algn="ctr"/>
                      <a:r>
                        <a:rPr lang="en-US" altLang="zh-CN" dirty="0" smtClean="0"/>
                        <a:t>13000</a:t>
                      </a:r>
                      <a:endParaRPr lang="en-US" dirty="0"/>
                    </a:p>
                  </a:txBody>
                  <a:tcPr anchor="ctr"/>
                </a:tc>
              </a:tr>
              <a:tr h="691277">
                <a:tc>
                  <a:txBody>
                    <a:bodyPr/>
                    <a:lstStyle/>
                    <a:p>
                      <a:pPr algn="ctr"/>
                      <a:r>
                        <a:rPr lang="en-US" dirty="0" err="1" smtClean="0"/>
                        <a:t>PolZ</a:t>
                      </a:r>
                      <a:endParaRPr lang="en-US" dirty="0"/>
                    </a:p>
                  </a:txBody>
                  <a:tcPr anchor="ctr"/>
                </a:tc>
                <a:tc>
                  <a:txBody>
                    <a:bodyPr/>
                    <a:lstStyle/>
                    <a:p>
                      <a:pPr algn="ctr"/>
                      <a:r>
                        <a:rPr lang="en-US" dirty="0" smtClean="0"/>
                        <a:t>0.82</a:t>
                      </a:r>
                      <a:endParaRPr lang="en-US" dirty="0"/>
                    </a:p>
                  </a:txBody>
                  <a:tcPr anchor="ctr"/>
                </a:tc>
                <a:tc>
                  <a:txBody>
                    <a:bodyPr/>
                    <a:lstStyle/>
                    <a:p>
                      <a:pPr algn="ctr"/>
                      <a:r>
                        <a:rPr lang="en-US" dirty="0" smtClean="0"/>
                        <a:t>0.81</a:t>
                      </a:r>
                      <a:endParaRPr lang="en-US" dirty="0"/>
                    </a:p>
                  </a:txBody>
                  <a:tcPr anchor="ctr"/>
                </a:tc>
                <a:tc>
                  <a:txBody>
                    <a:bodyPr/>
                    <a:lstStyle/>
                    <a:p>
                      <a:pPr algn="ctr"/>
                      <a:r>
                        <a:rPr lang="en-US" dirty="0" smtClean="0"/>
                        <a:t>−</a:t>
                      </a: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nchor="ctr"/>
                </a:tc>
              </a:tr>
              <a:tr h="691277">
                <a:tc>
                  <a:txBody>
                    <a:bodyPr/>
                    <a:lstStyle/>
                    <a:p>
                      <a:pPr algn="ctr"/>
                      <a:r>
                        <a:rPr lang="en-US" dirty="0" err="1" smtClean="0"/>
                        <a:t>Spot</a:t>
                      </a:r>
                      <a:r>
                        <a:rPr lang="en-US" baseline="-25000" dirty="0" err="1" smtClean="0"/>
                        <a:t>FWHM</a:t>
                      </a:r>
                      <a:r>
                        <a:rPr lang="en-US" baseline="-25000" dirty="0" smtClean="0"/>
                        <a:t>  </a:t>
                      </a:r>
                      <a:r>
                        <a:rPr lang="en-US" baseline="0" dirty="0" smtClean="0"/>
                        <a:t>(mm)</a:t>
                      </a:r>
                      <a:endParaRPr lang="en-US" baseline="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27×30</a:t>
                      </a:r>
                    </a:p>
                  </a:txBody>
                  <a:tcPr anchor="ctr"/>
                </a:tc>
                <a:tc>
                  <a:txBody>
                    <a:bodyPr/>
                    <a:lstStyle/>
                    <a:p>
                      <a:pPr algn="ctr"/>
                      <a:r>
                        <a:rPr lang="en-US" dirty="0" smtClean="0"/>
                        <a:t>20×30</a:t>
                      </a: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30×30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35×37</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20×51</a:t>
                      </a:r>
                    </a:p>
                  </a:txBody>
                  <a:tcPr anchor="ctr"/>
                </a:tc>
              </a:tr>
              <a:tr h="691277">
                <a:tc>
                  <a:txBody>
                    <a:bodyPr/>
                    <a:lstStyle/>
                    <a:p>
                      <a:pPr algn="ctr"/>
                      <a:r>
                        <a:rPr lang="en-US" baseline="0" dirty="0" err="1" smtClean="0"/>
                        <a:t>dp</a:t>
                      </a:r>
                      <a:r>
                        <a:rPr lang="en-US" baseline="0" dirty="0" smtClean="0"/>
                        <a:t>/</a:t>
                      </a:r>
                      <a:r>
                        <a:rPr lang="en-US" baseline="0" dirty="0" err="1" smtClean="0"/>
                        <a:t>p</a:t>
                      </a:r>
                      <a:r>
                        <a:rPr lang="en-US" baseline="-25000" dirty="0" err="1" smtClean="0"/>
                        <a:t>FWHM</a:t>
                      </a:r>
                      <a:endParaRPr lang="en-US" baseline="-25000" dirty="0"/>
                    </a:p>
                  </a:txBody>
                  <a:tcPr anchor="ctr"/>
                </a:tc>
                <a:tc>
                  <a:txBody>
                    <a:bodyPr/>
                    <a:lstStyle/>
                    <a:p>
                      <a:pPr algn="ctr"/>
                      <a:r>
                        <a:rPr lang="en-US" dirty="0" smtClean="0"/>
                        <a:t>6.7%</a:t>
                      </a:r>
                      <a:endParaRPr lang="en-US" dirty="0"/>
                    </a:p>
                  </a:txBody>
                  <a:tcPr anchor="ctr"/>
                </a:tc>
                <a:tc>
                  <a:txBody>
                    <a:bodyPr/>
                    <a:lstStyle/>
                    <a:p>
                      <a:pPr algn="ctr"/>
                      <a:r>
                        <a:rPr lang="en-US" dirty="0" smtClean="0"/>
                        <a:t>8.0%</a:t>
                      </a:r>
                      <a:endParaRPr lang="en-US" dirty="0"/>
                    </a:p>
                  </a:txBody>
                  <a:tcPr anchor="ctr"/>
                </a:tc>
                <a:tc>
                  <a:txBody>
                    <a:bodyPr/>
                    <a:lstStyle/>
                    <a:p>
                      <a:pPr algn="ctr"/>
                      <a:r>
                        <a:rPr lang="en-US" dirty="0" smtClean="0"/>
                        <a:t>4.4%</a:t>
                      </a:r>
                      <a:endParaRPr lang="en-US" dirty="0"/>
                    </a:p>
                  </a:txBody>
                  <a:tcPr anchor="ctr"/>
                </a:tc>
                <a:tc>
                  <a:txBody>
                    <a:bodyPr/>
                    <a:lstStyle/>
                    <a:p>
                      <a:pPr algn="ctr"/>
                      <a:r>
                        <a:rPr lang="en-US" dirty="0" smtClean="0"/>
                        <a:t>9.2%</a:t>
                      </a:r>
                      <a:endParaRPr lang="en-US" dirty="0"/>
                    </a:p>
                  </a:txBody>
                  <a:tcPr anchor="ctr"/>
                </a:tc>
                <a:tc>
                  <a:txBody>
                    <a:bodyPr/>
                    <a:lstStyle/>
                    <a:p>
                      <a:pPr algn="ctr"/>
                      <a:r>
                        <a:rPr lang="en-US" dirty="0" smtClean="0"/>
                        <a:t>5%</a:t>
                      </a:r>
                      <a:endParaRPr lang="en-US" dirty="0"/>
                    </a:p>
                  </a:txBody>
                  <a:tcPr anchor="ctr"/>
                </a:tc>
              </a:tr>
            </a:tbl>
          </a:graphicData>
        </a:graphic>
      </p:graphicFrame>
      <p:sp>
        <p:nvSpPr>
          <p:cNvPr id="5" name="TextBox 4"/>
          <p:cNvSpPr txBox="1"/>
          <p:nvPr/>
        </p:nvSpPr>
        <p:spPr>
          <a:xfrm>
            <a:off x="1919536" y="5530006"/>
            <a:ext cx="8352928" cy="923330"/>
          </a:xfrm>
          <a:prstGeom prst="rect">
            <a:avLst/>
          </a:prstGeom>
          <a:noFill/>
        </p:spPr>
        <p:txBody>
          <a:bodyPr wrap="square" rtlCol="0">
            <a:spAutoFit/>
          </a:bodyPr>
          <a:lstStyle/>
          <a:p>
            <a:pPr marL="342900" indent="-342900" defTabSz="914400">
              <a:buFont typeface="+mj-lt"/>
              <a:buAutoNum type="arabicPeriod"/>
            </a:pPr>
            <a:r>
              <a:rPr lang="en-US" dirty="0">
                <a:solidFill>
                  <a:prstClr val="black"/>
                </a:solidFill>
              </a:rPr>
              <a:t>All data is based on the proton beam power of 25kW.</a:t>
            </a:r>
          </a:p>
          <a:p>
            <a:pPr marL="342900" indent="-342900" defTabSz="914400">
              <a:buFont typeface="+mj-lt"/>
              <a:buAutoNum type="arabicPeriod"/>
            </a:pPr>
            <a:r>
              <a:rPr lang="en-US" altLang="zh-CN" dirty="0">
                <a:solidFill>
                  <a:prstClr val="black"/>
                </a:solidFill>
              </a:rPr>
              <a:t>The momentum spread for imaging beam is done manually, the intensity usually One order of magnitude higher than done by collimators.   </a:t>
            </a:r>
            <a:endParaRPr lang="en-US" dirty="0">
              <a:solidFill>
                <a:prstClr val="black"/>
              </a:solidFill>
            </a:endParaRPr>
          </a:p>
        </p:txBody>
      </p:sp>
    </p:spTree>
    <p:extLst>
      <p:ext uri="{BB962C8B-B14F-4D97-AF65-F5344CB8AC3E}">
        <p14:creationId xmlns:p14="http://schemas.microsoft.com/office/powerpoint/2010/main" val="439464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195" y="49260"/>
            <a:ext cx="12089538" cy="892333"/>
          </a:xfrm>
        </p:spPr>
        <p:txBody>
          <a:bodyPr>
            <a:normAutofit/>
          </a:bodyPr>
          <a:lstStyle/>
          <a:p>
            <a:r>
              <a:rPr lang="en-US" altLang="zh-CN" dirty="0"/>
              <a:t>Design of the capture solenoid for </a:t>
            </a:r>
            <a:r>
              <a:rPr lang="en-US" altLang="zh-CN" dirty="0" smtClean="0"/>
              <a:t>5 kW beam power</a:t>
            </a:r>
            <a:endParaRPr lang="zh-CN" altLang="en-US" dirty="0"/>
          </a:p>
        </p:txBody>
      </p:sp>
      <p:sp>
        <p:nvSpPr>
          <p:cNvPr id="3" name="内容占位符 2"/>
          <p:cNvSpPr>
            <a:spLocks noGrp="1" noChangeAspect="1"/>
          </p:cNvSpPr>
          <p:nvPr>
            <p:ph idx="1"/>
          </p:nvPr>
        </p:nvSpPr>
        <p:spPr>
          <a:xfrm>
            <a:off x="270856" y="1112707"/>
            <a:ext cx="10515600" cy="4351338"/>
          </a:xfrm>
        </p:spPr>
        <p:txBody>
          <a:bodyPr/>
          <a:lstStyle/>
          <a:p>
            <a:r>
              <a:rPr lang="en-US" altLang="zh-CN" dirty="0"/>
              <a:t>Layout of coils and iron yoke</a:t>
            </a:r>
            <a:endParaRPr lang="zh-CN" altLang="en-US" dirty="0"/>
          </a:p>
        </p:txBody>
      </p:sp>
      <p:grpSp>
        <p:nvGrpSpPr>
          <p:cNvPr id="4" name="组合 3"/>
          <p:cNvGrpSpPr/>
          <p:nvPr/>
        </p:nvGrpSpPr>
        <p:grpSpPr>
          <a:xfrm>
            <a:off x="670760" y="1929814"/>
            <a:ext cx="6424307" cy="2498253"/>
            <a:chOff x="3139847" y="3798861"/>
            <a:chExt cx="5852142" cy="2305679"/>
          </a:xfrm>
        </p:grpSpPr>
        <p:pic>
          <p:nvPicPr>
            <p:cNvPr id="5" name="图片 4"/>
            <p:cNvPicPr>
              <a:picLocks noChangeAspect="1"/>
            </p:cNvPicPr>
            <p:nvPr/>
          </p:nvPicPr>
          <p:blipFill>
            <a:blip r:embed="rId2"/>
            <a:stretch>
              <a:fillRect/>
            </a:stretch>
          </p:blipFill>
          <p:spPr>
            <a:xfrm>
              <a:off x="3139847" y="3798861"/>
              <a:ext cx="5775623" cy="1847482"/>
            </a:xfrm>
            <a:prstGeom prst="rect">
              <a:avLst/>
            </a:prstGeom>
          </p:spPr>
        </p:pic>
        <p:sp>
          <p:nvSpPr>
            <p:cNvPr id="6" name="文本框 2"/>
            <p:cNvSpPr txBox="1">
              <a:spLocks noChangeArrowheads="1"/>
            </p:cNvSpPr>
            <p:nvPr/>
          </p:nvSpPr>
          <p:spPr bwMode="auto">
            <a:xfrm>
              <a:off x="6832467" y="5562997"/>
              <a:ext cx="833624" cy="541543"/>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altLang="zh-CN" sz="2000" kern="100" dirty="0">
                  <a:latin typeface="Calibri" panose="020F0502020204030204" pitchFamily="34" charset="0"/>
                  <a:ea typeface="宋体" panose="02010600030101010101" pitchFamily="2" charset="-122"/>
                  <a:cs typeface="Times New Roman" panose="02020603050405020304" pitchFamily="18" charset="0"/>
                </a:rPr>
                <a:t>M</a:t>
              </a:r>
              <a:r>
                <a:rPr lang="en-US" altLang="zh-CN" sz="2000" kern="100" dirty="0" smtClean="0">
                  <a:latin typeface="Calibri" panose="020F0502020204030204" pitchFamily="34" charset="0"/>
                  <a:ea typeface="宋体" panose="02010600030101010101" pitchFamily="2" charset="-122"/>
                  <a:cs typeface="Times New Roman" panose="02020603050405020304" pitchFamily="18" charset="0"/>
                </a:rPr>
                <a:t>S</a:t>
              </a:r>
              <a:r>
                <a:rPr lang="en-US" sz="2000" kern="100" dirty="0" smtClean="0">
                  <a:latin typeface="Calibri" panose="020F0502020204030204" pitchFamily="34" charset="0"/>
                  <a:ea typeface="宋体" panose="02010600030101010101" pitchFamily="2" charset="-122"/>
                  <a:cs typeface="Times New Roman" panose="02020603050405020304" pitchFamily="18" charset="0"/>
                </a:rPr>
                <a:t>1</a:t>
              </a:r>
              <a:r>
                <a:rPr lang="en-US" sz="1050" kern="100" dirty="0" smtClean="0">
                  <a:effectLst/>
                  <a:latin typeface="Calibri" panose="020F0502020204030204" pitchFamily="34"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7" name="直接箭头连接符 6"/>
            <p:cNvCxnSpPr/>
            <p:nvPr/>
          </p:nvCxnSpPr>
          <p:spPr>
            <a:xfrm flipH="1" flipV="1">
              <a:off x="7226444" y="5285109"/>
              <a:ext cx="58883" cy="273781"/>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文本框 2"/>
            <p:cNvSpPr txBox="1">
              <a:spLocks noChangeArrowheads="1"/>
            </p:cNvSpPr>
            <p:nvPr/>
          </p:nvSpPr>
          <p:spPr bwMode="auto">
            <a:xfrm>
              <a:off x="4014921" y="5285108"/>
              <a:ext cx="769975" cy="40011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altLang="zh-CN" sz="2000" kern="100" dirty="0">
                  <a:latin typeface="Calibri" panose="020F0502020204030204" pitchFamily="34" charset="0"/>
                  <a:ea typeface="宋体" panose="02010600030101010101" pitchFamily="2" charset="-122"/>
                  <a:cs typeface="Times New Roman" panose="02020603050405020304" pitchFamily="18" charset="0"/>
                </a:rPr>
                <a:t>C</a:t>
              </a:r>
              <a:r>
                <a:rPr lang="en-US" sz="2000" kern="100" dirty="0" smtClean="0">
                  <a:latin typeface="Calibri" panose="020F0502020204030204" pitchFamily="34" charset="0"/>
                  <a:ea typeface="宋体" panose="02010600030101010101" pitchFamily="2" charset="-122"/>
                  <a:cs typeface="Times New Roman" panose="02020603050405020304" pitchFamily="18" charset="0"/>
                </a:rPr>
                <a:t>S1</a:t>
              </a:r>
              <a:r>
                <a:rPr lang="en-US" sz="1050" kern="100" dirty="0" smtClean="0">
                  <a:effectLst/>
                  <a:latin typeface="Calibri" panose="020F0502020204030204" pitchFamily="34"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9" name="直接箭头连接符 8"/>
            <p:cNvCxnSpPr/>
            <p:nvPr/>
          </p:nvCxnSpPr>
          <p:spPr>
            <a:xfrm flipH="1" flipV="1">
              <a:off x="4131560" y="4786896"/>
              <a:ext cx="150987" cy="498212"/>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0" name="文本框 2"/>
            <p:cNvSpPr txBox="1">
              <a:spLocks noChangeArrowheads="1"/>
            </p:cNvSpPr>
            <p:nvPr/>
          </p:nvSpPr>
          <p:spPr bwMode="auto">
            <a:xfrm>
              <a:off x="4924172" y="5293989"/>
              <a:ext cx="769975" cy="40011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altLang="zh-CN" sz="2000" kern="100" dirty="0" smtClean="0">
                  <a:latin typeface="Calibri" panose="020F0502020204030204" pitchFamily="34" charset="0"/>
                  <a:ea typeface="宋体" panose="02010600030101010101" pitchFamily="2" charset="-122"/>
                  <a:cs typeface="Times New Roman" panose="02020603050405020304" pitchFamily="18" charset="0"/>
                </a:rPr>
                <a:t>C</a:t>
              </a:r>
              <a:r>
                <a:rPr lang="en-US" sz="2000" kern="100" dirty="0" smtClean="0">
                  <a:latin typeface="Calibri" panose="020F0502020204030204" pitchFamily="34" charset="0"/>
                  <a:ea typeface="宋体" panose="02010600030101010101" pitchFamily="2" charset="-122"/>
                  <a:cs typeface="Times New Roman" panose="02020603050405020304" pitchFamily="18" charset="0"/>
                </a:rPr>
                <a:t>S</a:t>
              </a:r>
              <a:r>
                <a:rPr lang="en-US" altLang="zh-CN" sz="2000" kern="100" dirty="0" smtClean="0">
                  <a:latin typeface="Calibri" panose="020F0502020204030204" pitchFamily="34" charset="0"/>
                  <a:ea typeface="宋体" panose="02010600030101010101" pitchFamily="2" charset="-122"/>
                  <a:cs typeface="Times New Roman" panose="02020603050405020304" pitchFamily="18" charset="0"/>
                </a:rPr>
                <a:t>2</a:t>
              </a:r>
              <a:r>
                <a:rPr lang="en-US" sz="1050" kern="100" dirty="0" smtClean="0">
                  <a:effectLst/>
                  <a:latin typeface="Calibri" panose="020F0502020204030204" pitchFamily="34"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11" name="直接箭头连接符 10"/>
            <p:cNvCxnSpPr/>
            <p:nvPr/>
          </p:nvCxnSpPr>
          <p:spPr>
            <a:xfrm flipV="1">
              <a:off x="5201903" y="4694441"/>
              <a:ext cx="202980" cy="630375"/>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2" name="文本框 2"/>
            <p:cNvSpPr txBox="1">
              <a:spLocks noChangeArrowheads="1"/>
            </p:cNvSpPr>
            <p:nvPr/>
          </p:nvSpPr>
          <p:spPr bwMode="auto">
            <a:xfrm>
              <a:off x="5662543" y="5294251"/>
              <a:ext cx="769975" cy="40011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altLang="zh-CN" sz="2000" kern="100" dirty="0" smtClean="0">
                  <a:latin typeface="Calibri" panose="020F0502020204030204" pitchFamily="34" charset="0"/>
                  <a:ea typeface="宋体" panose="02010600030101010101" pitchFamily="2" charset="-122"/>
                  <a:cs typeface="Times New Roman" panose="02020603050405020304" pitchFamily="18" charset="0"/>
                </a:rPr>
                <a:t>C</a:t>
              </a:r>
              <a:r>
                <a:rPr lang="en-US" sz="2000" kern="100" dirty="0" smtClean="0">
                  <a:latin typeface="Calibri" panose="020F0502020204030204" pitchFamily="34" charset="0"/>
                  <a:ea typeface="宋体" panose="02010600030101010101" pitchFamily="2" charset="-122"/>
                  <a:cs typeface="Times New Roman" panose="02020603050405020304" pitchFamily="18" charset="0"/>
                </a:rPr>
                <a:t>S</a:t>
              </a:r>
              <a:r>
                <a:rPr lang="en-US" altLang="zh-CN" sz="2000" kern="100" dirty="0" smtClean="0">
                  <a:latin typeface="Calibri" panose="020F0502020204030204" pitchFamily="34" charset="0"/>
                  <a:ea typeface="宋体" panose="02010600030101010101" pitchFamily="2" charset="-122"/>
                  <a:cs typeface="Times New Roman" panose="02020603050405020304" pitchFamily="18" charset="0"/>
                </a:rPr>
                <a:t>3</a:t>
              </a:r>
              <a:r>
                <a:rPr lang="en-US" sz="1050" kern="100" dirty="0" smtClean="0">
                  <a:effectLst/>
                  <a:latin typeface="Calibri" panose="020F0502020204030204" pitchFamily="34"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13" name="直接箭头连接符 12"/>
            <p:cNvCxnSpPr/>
            <p:nvPr/>
          </p:nvCxnSpPr>
          <p:spPr>
            <a:xfrm flipV="1">
              <a:off x="5957393" y="4607670"/>
              <a:ext cx="119963" cy="712973"/>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4" name="文本框 2"/>
            <p:cNvSpPr txBox="1">
              <a:spLocks noChangeArrowheads="1"/>
            </p:cNvSpPr>
            <p:nvPr/>
          </p:nvSpPr>
          <p:spPr bwMode="auto">
            <a:xfrm>
              <a:off x="6234392" y="5092572"/>
              <a:ext cx="769975" cy="40011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altLang="zh-CN" sz="2000" kern="100" dirty="0" smtClean="0">
                  <a:latin typeface="Calibri" panose="020F0502020204030204" pitchFamily="34" charset="0"/>
                  <a:ea typeface="宋体" panose="02010600030101010101" pitchFamily="2" charset="-122"/>
                  <a:cs typeface="Times New Roman" panose="02020603050405020304" pitchFamily="18" charset="0"/>
                </a:rPr>
                <a:t>C</a:t>
              </a:r>
              <a:r>
                <a:rPr lang="en-US" sz="2000" kern="100" dirty="0" smtClean="0">
                  <a:latin typeface="Calibri" panose="020F0502020204030204" pitchFamily="34" charset="0"/>
                  <a:ea typeface="宋体" panose="02010600030101010101" pitchFamily="2" charset="-122"/>
                  <a:cs typeface="Times New Roman" panose="02020603050405020304" pitchFamily="18" charset="0"/>
                </a:rPr>
                <a:t>S</a:t>
              </a:r>
              <a:r>
                <a:rPr lang="en-US" altLang="zh-CN" sz="2000" kern="100" dirty="0" smtClean="0">
                  <a:latin typeface="Calibri" panose="020F0502020204030204" pitchFamily="34" charset="0"/>
                  <a:ea typeface="宋体" panose="02010600030101010101" pitchFamily="2" charset="-122"/>
                  <a:cs typeface="Times New Roman" panose="02020603050405020304" pitchFamily="18" charset="0"/>
                </a:rPr>
                <a:t>4</a:t>
              </a:r>
              <a:r>
                <a:rPr lang="en-US" sz="1050" kern="100" dirty="0" smtClean="0">
                  <a:effectLst/>
                  <a:latin typeface="Calibri" panose="020F0502020204030204" pitchFamily="34"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15" name="直接箭头连接符 14"/>
            <p:cNvCxnSpPr/>
            <p:nvPr/>
          </p:nvCxnSpPr>
          <p:spPr>
            <a:xfrm flipV="1">
              <a:off x="6545191" y="4492019"/>
              <a:ext cx="12249" cy="593328"/>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文本框 2"/>
            <p:cNvSpPr txBox="1">
              <a:spLocks noChangeArrowheads="1"/>
            </p:cNvSpPr>
            <p:nvPr/>
          </p:nvSpPr>
          <p:spPr bwMode="auto">
            <a:xfrm>
              <a:off x="8126704" y="5515311"/>
              <a:ext cx="865285" cy="541543"/>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altLang="zh-CN" sz="2000" kern="100" dirty="0" smtClean="0">
                  <a:latin typeface="Calibri" panose="020F0502020204030204" pitchFamily="34" charset="0"/>
                  <a:ea typeface="宋体" panose="02010600030101010101" pitchFamily="2" charset="-122"/>
                  <a:cs typeface="Times New Roman" panose="02020603050405020304" pitchFamily="18" charset="0"/>
                </a:rPr>
                <a:t>MS</a:t>
              </a:r>
              <a:r>
                <a:rPr lang="en-US" altLang="zh-CN" sz="2000" kern="100" dirty="0">
                  <a:latin typeface="Calibri" panose="020F0502020204030204" pitchFamily="34" charset="0"/>
                  <a:ea typeface="宋体" panose="02010600030101010101" pitchFamily="2" charset="-122"/>
                  <a:cs typeface="Times New Roman" panose="02020603050405020304" pitchFamily="18" charset="0"/>
                </a:rPr>
                <a:t>2</a:t>
              </a:r>
              <a:r>
                <a:rPr lang="en-US" sz="1050" kern="100" dirty="0" smtClean="0">
                  <a:effectLst/>
                  <a:latin typeface="Calibri" panose="020F0502020204030204" pitchFamily="34"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17" name="直接箭头连接符 16"/>
            <p:cNvCxnSpPr/>
            <p:nvPr/>
          </p:nvCxnSpPr>
          <p:spPr>
            <a:xfrm flipV="1">
              <a:off x="8362728" y="5200155"/>
              <a:ext cx="73339" cy="358736"/>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cxnSp>
        <p:nvCxnSpPr>
          <p:cNvPr id="19" name="直接箭头连接符 18"/>
          <p:cNvCxnSpPr/>
          <p:nvPr/>
        </p:nvCxnSpPr>
        <p:spPr>
          <a:xfrm flipH="1">
            <a:off x="5221544" y="2335927"/>
            <a:ext cx="569656" cy="2494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5812282" y="2056575"/>
            <a:ext cx="757643" cy="461665"/>
          </a:xfrm>
          <a:prstGeom prst="rect">
            <a:avLst/>
          </a:prstGeom>
          <a:noFill/>
        </p:spPr>
        <p:txBody>
          <a:bodyPr wrap="none" rtlCol="0">
            <a:spAutoFit/>
          </a:bodyPr>
          <a:lstStyle/>
          <a:p>
            <a:r>
              <a:rPr lang="en-US" altLang="zh-CN" sz="2400" dirty="0" smtClean="0"/>
              <a:t>Yoke</a:t>
            </a:r>
            <a:endParaRPr lang="zh-CN" altLang="en-US" sz="2400" dirty="0"/>
          </a:p>
        </p:txBody>
      </p:sp>
      <p:graphicFrame>
        <p:nvGraphicFramePr>
          <p:cNvPr id="24" name="内容占位符 3"/>
          <p:cNvGraphicFramePr>
            <a:graphicFrameLocks/>
          </p:cNvGraphicFramePr>
          <p:nvPr>
            <p:extLst>
              <p:ext uri="{D42A27DB-BD31-4B8C-83A1-F6EECF244321}">
                <p14:modId xmlns:p14="http://schemas.microsoft.com/office/powerpoint/2010/main" val="2577820374"/>
              </p:ext>
            </p:extLst>
          </p:nvPr>
        </p:nvGraphicFramePr>
        <p:xfrm>
          <a:off x="5639536" y="4515867"/>
          <a:ext cx="4983017" cy="2036774"/>
        </p:xfrm>
        <a:graphic>
          <a:graphicData uri="http://schemas.openxmlformats.org/drawingml/2006/table">
            <a:tbl>
              <a:tblPr firstRow="1" firstCol="1" bandRow="1">
                <a:tableStyleId>{5C22544A-7EE6-4342-B048-85BDC9FD1C3A}</a:tableStyleId>
              </a:tblPr>
              <a:tblGrid>
                <a:gridCol w="748030">
                  <a:extLst>
                    <a:ext uri="{9D8B030D-6E8A-4147-A177-3AD203B41FA5}">
                      <a16:colId xmlns="" xmlns:a16="http://schemas.microsoft.com/office/drawing/2014/main" val="20000"/>
                    </a:ext>
                  </a:extLst>
                </a:gridCol>
                <a:gridCol w="1012774">
                  <a:extLst>
                    <a:ext uri="{9D8B030D-6E8A-4147-A177-3AD203B41FA5}">
                      <a16:colId xmlns="" xmlns:a16="http://schemas.microsoft.com/office/drawing/2014/main" val="20001"/>
                    </a:ext>
                  </a:extLst>
                </a:gridCol>
                <a:gridCol w="1055553">
                  <a:extLst>
                    <a:ext uri="{9D8B030D-6E8A-4147-A177-3AD203B41FA5}">
                      <a16:colId xmlns="" xmlns:a16="http://schemas.microsoft.com/office/drawing/2014/main" val="20002"/>
                    </a:ext>
                  </a:extLst>
                </a:gridCol>
                <a:gridCol w="1066664">
                  <a:extLst>
                    <a:ext uri="{9D8B030D-6E8A-4147-A177-3AD203B41FA5}">
                      <a16:colId xmlns="" xmlns:a16="http://schemas.microsoft.com/office/drawing/2014/main" val="20003"/>
                    </a:ext>
                  </a:extLst>
                </a:gridCol>
                <a:gridCol w="1099996">
                  <a:extLst>
                    <a:ext uri="{9D8B030D-6E8A-4147-A177-3AD203B41FA5}">
                      <a16:colId xmlns="" xmlns:a16="http://schemas.microsoft.com/office/drawing/2014/main" val="20004"/>
                    </a:ext>
                  </a:extLst>
                </a:gridCol>
              </a:tblGrid>
              <a:tr h="367562">
                <a:tc>
                  <a:txBody>
                    <a:bodyPr/>
                    <a:lstStyle/>
                    <a:p>
                      <a:pPr algn="just">
                        <a:spcAft>
                          <a:spcPts val="0"/>
                        </a:spcAft>
                      </a:pPr>
                      <a:r>
                        <a:rPr lang="en-US" sz="1600" kern="0" dirty="0">
                          <a:effectLst/>
                        </a:rPr>
                        <a:t>coil</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err="1" smtClean="0">
                          <a:effectLst/>
                        </a:rPr>
                        <a:t>Rmin</a:t>
                      </a:r>
                      <a:r>
                        <a:rPr lang="en-US" sz="1600" kern="0" baseline="0" dirty="0" smtClean="0">
                          <a:effectLst/>
                        </a:rPr>
                        <a:t> </a:t>
                      </a:r>
                      <a:r>
                        <a:rPr lang="en-US" sz="1600" kern="0" dirty="0" smtClean="0">
                          <a:effectLst/>
                        </a:rPr>
                        <a:t>(m</a:t>
                      </a:r>
                      <a:r>
                        <a:rPr lang="en-US" sz="1600" kern="0" dirty="0">
                          <a:effectLst/>
                        </a:rPr>
                        <a:t>)</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err="1" smtClean="0">
                          <a:effectLst/>
                        </a:rPr>
                        <a:t>Rmax</a:t>
                      </a:r>
                      <a:r>
                        <a:rPr lang="en-US" sz="1600" kern="0" baseline="0" dirty="0" smtClean="0">
                          <a:effectLst/>
                        </a:rPr>
                        <a:t> </a:t>
                      </a:r>
                      <a:r>
                        <a:rPr lang="en-US" sz="1600" kern="0" dirty="0" smtClean="0">
                          <a:effectLst/>
                        </a:rPr>
                        <a:t>(m</a:t>
                      </a:r>
                      <a:r>
                        <a:rPr lang="en-US" sz="1600" kern="0" dirty="0">
                          <a:effectLst/>
                        </a:rPr>
                        <a:t>)</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err="1" smtClean="0">
                          <a:effectLst/>
                        </a:rPr>
                        <a:t>Zmin</a:t>
                      </a:r>
                      <a:r>
                        <a:rPr lang="en-US" sz="1600" kern="0" dirty="0" smtClean="0">
                          <a:effectLst/>
                        </a:rPr>
                        <a:t>(m</a:t>
                      </a:r>
                      <a:r>
                        <a:rPr lang="en-US" sz="1600" kern="0" dirty="0">
                          <a:effectLst/>
                        </a:rPr>
                        <a:t>)</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err="1" smtClean="0">
                          <a:effectLst/>
                        </a:rPr>
                        <a:t>Zmax</a:t>
                      </a:r>
                      <a:r>
                        <a:rPr lang="en-US" sz="1600" kern="0" baseline="0" dirty="0" smtClean="0">
                          <a:effectLst/>
                        </a:rPr>
                        <a:t> </a:t>
                      </a:r>
                      <a:r>
                        <a:rPr lang="en-US" sz="1600" kern="0" dirty="0" smtClean="0">
                          <a:effectLst/>
                        </a:rPr>
                        <a:t>(m</a:t>
                      </a:r>
                      <a:r>
                        <a:rPr lang="en-US" sz="1600" kern="0" dirty="0">
                          <a:effectLst/>
                        </a:rPr>
                        <a:t>)</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extLst>
                  <a:ext uri="{0D108BD9-81ED-4DB2-BD59-A6C34878D82A}">
                    <a16:rowId xmlns="" xmlns:a16="http://schemas.microsoft.com/office/drawing/2014/main" val="10000"/>
                  </a:ext>
                </a:extLst>
              </a:tr>
              <a:tr h="280603">
                <a:tc>
                  <a:txBody>
                    <a:bodyPr/>
                    <a:lstStyle/>
                    <a:p>
                      <a:pPr algn="just">
                        <a:spcAft>
                          <a:spcPts val="0"/>
                        </a:spcAft>
                      </a:pPr>
                      <a:r>
                        <a:rPr lang="en-US" altLang="zh-CN" sz="1600" kern="0" dirty="0" smtClean="0">
                          <a:effectLst/>
                          <a:latin typeface="+mn-lt"/>
                          <a:ea typeface="+mn-ea"/>
                          <a:cs typeface="+mn-cs"/>
                        </a:rPr>
                        <a:t>CS1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smtClean="0">
                          <a:effectLst/>
                        </a:rPr>
                        <a:t>0.</a:t>
                      </a:r>
                      <a:r>
                        <a:rPr lang="en-US" altLang="zh-CN" sz="1600" kern="0" dirty="0" smtClean="0">
                          <a:effectLst/>
                        </a:rPr>
                        <a:t>50</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altLang="zh-CN" sz="1600" kern="0" dirty="0" smtClean="0">
                          <a:effectLst/>
                        </a:rPr>
                        <a:t>0.5918</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smtClean="0">
                          <a:effectLst/>
                        </a:rPr>
                        <a:t>0</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smtClean="0">
                          <a:effectLst/>
                        </a:rPr>
                        <a:t>0.986</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extLst>
                  <a:ext uri="{0D108BD9-81ED-4DB2-BD59-A6C34878D82A}">
                    <a16:rowId xmlns="" xmlns:a16="http://schemas.microsoft.com/office/drawing/2014/main" val="10001"/>
                  </a:ext>
                </a:extLst>
              </a:tr>
              <a:tr h="280603">
                <a:tc>
                  <a:txBody>
                    <a:bodyPr/>
                    <a:lstStyle/>
                    <a:p>
                      <a:pPr algn="just">
                        <a:spcAft>
                          <a:spcPts val="0"/>
                        </a:spcAft>
                      </a:pPr>
                      <a:r>
                        <a:rPr lang="en-US" altLang="zh-CN" sz="1600" kern="0" dirty="0" smtClean="0">
                          <a:effectLst/>
                          <a:latin typeface="+mn-lt"/>
                          <a:ea typeface="+mn-ea"/>
                          <a:cs typeface="+mn-cs"/>
                        </a:rPr>
                        <a:t>CS2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smtClean="0">
                          <a:effectLst/>
                        </a:rPr>
                        <a:t>0.5</a:t>
                      </a:r>
                      <a:r>
                        <a:rPr lang="en-US" altLang="zh-CN" sz="1600" kern="0" dirty="0" smtClean="0">
                          <a:effectLst/>
                        </a:rPr>
                        <a:t>6</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smtClean="0">
                          <a:effectLst/>
                        </a:rPr>
                        <a:t>0.6</a:t>
                      </a:r>
                      <a:r>
                        <a:rPr lang="en-US" altLang="zh-CN" sz="1600" kern="0" dirty="0" smtClean="0">
                          <a:effectLst/>
                        </a:rPr>
                        <a:t>5</a:t>
                      </a:r>
                      <a:r>
                        <a:rPr lang="en-US" sz="1600" kern="0" dirty="0" smtClean="0">
                          <a:effectLst/>
                        </a:rPr>
                        <a:t>18</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smtClean="0">
                          <a:effectLst/>
                        </a:rPr>
                        <a:t>1.05</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smtClean="0">
                          <a:effectLst/>
                        </a:rPr>
                        <a:t>1.436</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extLst>
                  <a:ext uri="{0D108BD9-81ED-4DB2-BD59-A6C34878D82A}">
                    <a16:rowId xmlns="" xmlns:a16="http://schemas.microsoft.com/office/drawing/2014/main" val="10002"/>
                  </a:ext>
                </a:extLst>
              </a:tr>
              <a:tr h="280603">
                <a:tc>
                  <a:txBody>
                    <a:bodyPr/>
                    <a:lstStyle/>
                    <a:p>
                      <a:pPr algn="just">
                        <a:spcAft>
                          <a:spcPts val="0"/>
                        </a:spcAft>
                      </a:pPr>
                      <a:r>
                        <a:rPr lang="en-US" sz="1600" kern="0" dirty="0" smtClean="0">
                          <a:effectLst/>
                        </a:rPr>
                        <a:t>CS3</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smtClean="0">
                          <a:effectLst/>
                        </a:rPr>
                        <a:t>0.64</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smtClean="0">
                          <a:effectLst/>
                        </a:rPr>
                        <a:t>0.7165</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smtClean="0">
                          <a:effectLst/>
                        </a:rPr>
                        <a:t>1.5</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smtClean="0">
                          <a:effectLst/>
                        </a:rPr>
                        <a:t>1.846</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extLst>
                  <a:ext uri="{0D108BD9-81ED-4DB2-BD59-A6C34878D82A}">
                    <a16:rowId xmlns="" xmlns:a16="http://schemas.microsoft.com/office/drawing/2014/main" val="10003"/>
                  </a:ext>
                </a:extLst>
              </a:tr>
              <a:tr h="280603">
                <a:tc>
                  <a:txBody>
                    <a:bodyPr/>
                    <a:lstStyle/>
                    <a:p>
                      <a:pPr algn="just">
                        <a:spcAft>
                          <a:spcPts val="0"/>
                        </a:spcAft>
                      </a:pPr>
                      <a:r>
                        <a:rPr lang="en-US" sz="1600" kern="0" dirty="0" smtClean="0">
                          <a:effectLst/>
                        </a:rPr>
                        <a:t>C</a:t>
                      </a:r>
                      <a:r>
                        <a:rPr lang="en-US" altLang="zh-CN" sz="1600" kern="0" dirty="0" smtClean="0">
                          <a:effectLst/>
                        </a:rPr>
                        <a:t>S</a:t>
                      </a:r>
                      <a:r>
                        <a:rPr lang="en-US" sz="1600" kern="0" dirty="0" smtClean="0">
                          <a:effectLst/>
                        </a:rPr>
                        <a:t>4</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smtClean="0">
                          <a:effectLst/>
                        </a:rPr>
                        <a:t>0.72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smtClean="0">
                          <a:effectLst/>
                        </a:rPr>
                        <a:t>0.8118</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smtClean="0">
                          <a:effectLst/>
                        </a:rPr>
                        <a:t>1.91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smtClean="0">
                          <a:effectLst/>
                        </a:rPr>
                        <a:t>2.23</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extLst>
                  <a:ext uri="{0D108BD9-81ED-4DB2-BD59-A6C34878D82A}">
                    <a16:rowId xmlns="" xmlns:a16="http://schemas.microsoft.com/office/drawing/2014/main" val="10004"/>
                  </a:ext>
                </a:extLst>
              </a:tr>
              <a:tr h="273400">
                <a:tc>
                  <a:txBody>
                    <a:bodyPr/>
                    <a:lstStyle/>
                    <a:p>
                      <a:pPr algn="just">
                        <a:spcAft>
                          <a:spcPts val="0"/>
                        </a:spcAft>
                      </a:pPr>
                      <a:r>
                        <a:rPr lang="en-US" altLang="zh-CN" sz="1600" kern="0" dirty="0" smtClean="0">
                          <a:effectLst/>
                        </a:rPr>
                        <a:t>MS1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a:effectLst/>
                        </a:rPr>
                        <a:t>0.23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smtClean="0">
                          <a:effectLst/>
                        </a:rPr>
                        <a:t>0.2912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smtClean="0">
                          <a:effectLst/>
                        </a:rPr>
                        <a:t>2.38</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sz="1600" kern="0" dirty="0" smtClean="0">
                          <a:effectLst/>
                        </a:rPr>
                        <a:t>2.68</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extLst>
                  <a:ext uri="{0D108BD9-81ED-4DB2-BD59-A6C34878D82A}">
                    <a16:rowId xmlns="" xmlns:a16="http://schemas.microsoft.com/office/drawing/2014/main" val="10005"/>
                  </a:ext>
                </a:extLst>
              </a:tr>
              <a:tr h="273400">
                <a:tc>
                  <a:txBody>
                    <a:bodyPr/>
                    <a:lstStyle/>
                    <a:p>
                      <a:pPr algn="just">
                        <a:spcAft>
                          <a:spcPts val="0"/>
                        </a:spcAft>
                      </a:pPr>
                      <a:r>
                        <a:rPr lang="en-US" altLang="zh-CN" sz="1600" kern="100" dirty="0" smtClean="0">
                          <a:effectLst/>
                          <a:latin typeface="Calibri" panose="020F0502020204030204" pitchFamily="34" charset="0"/>
                          <a:ea typeface="宋体" panose="02010600030101010101" pitchFamily="2" charset="-122"/>
                          <a:cs typeface="Times New Roman" panose="02020603050405020304" pitchFamily="18" charset="0"/>
                        </a:rPr>
                        <a:t>MS2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altLang="zh-CN" sz="1600" kern="100" dirty="0" smtClean="0">
                          <a:effectLst/>
                          <a:latin typeface="Calibri" panose="020F0502020204030204" pitchFamily="34" charset="0"/>
                          <a:ea typeface="宋体" panose="02010600030101010101" pitchFamily="2" charset="-122"/>
                          <a:cs typeface="Times New Roman" panose="02020603050405020304" pitchFamily="18" charset="0"/>
                        </a:rPr>
                        <a:t>0.30</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altLang="zh-CN" sz="1600" kern="100" dirty="0" smtClean="0">
                          <a:effectLst/>
                          <a:latin typeface="Calibri" panose="020F0502020204030204" pitchFamily="34" charset="0"/>
                          <a:ea typeface="宋体" panose="02010600030101010101" pitchFamily="2" charset="-122"/>
                          <a:cs typeface="Times New Roman" panose="02020603050405020304" pitchFamily="18" charset="0"/>
                        </a:rPr>
                        <a:t>0.368</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altLang="zh-CN" sz="1600" kern="100" dirty="0" smtClean="0">
                          <a:effectLst/>
                          <a:latin typeface="Calibri" panose="020F0502020204030204" pitchFamily="34" charset="0"/>
                          <a:ea typeface="宋体" panose="02010600030101010101" pitchFamily="2" charset="-122"/>
                          <a:cs typeface="Times New Roman" panose="02020603050405020304" pitchFamily="18" charset="0"/>
                        </a:rPr>
                        <a:t>3.207</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tc>
                  <a:txBody>
                    <a:bodyPr/>
                    <a:lstStyle/>
                    <a:p>
                      <a:pPr algn="just">
                        <a:spcAft>
                          <a:spcPts val="0"/>
                        </a:spcAft>
                      </a:pPr>
                      <a:r>
                        <a:rPr lang="en-US" altLang="zh-CN" sz="1600" kern="100" dirty="0" smtClean="0">
                          <a:effectLst/>
                          <a:latin typeface="Calibri" panose="020F0502020204030204" pitchFamily="34" charset="0"/>
                          <a:ea typeface="宋体" panose="02010600030101010101" pitchFamily="2" charset="-122"/>
                          <a:cs typeface="Times New Roman" panose="02020603050405020304" pitchFamily="18" charset="0"/>
                        </a:rPr>
                        <a:t>3.707</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66" marR="68566" marT="9529" marB="0" anchor="ctr"/>
                </a:tc>
                <a:extLst>
                  <a:ext uri="{0D108BD9-81ED-4DB2-BD59-A6C34878D82A}">
                    <a16:rowId xmlns="" xmlns:a16="http://schemas.microsoft.com/office/drawing/2014/main" val="10006"/>
                  </a:ext>
                </a:extLst>
              </a:tr>
            </a:tbl>
          </a:graphicData>
        </a:graphic>
      </p:graphicFrame>
      <p:sp>
        <p:nvSpPr>
          <p:cNvPr id="25" name="矩形 24"/>
          <p:cNvSpPr/>
          <p:nvPr/>
        </p:nvSpPr>
        <p:spPr>
          <a:xfrm>
            <a:off x="7012011" y="4092946"/>
            <a:ext cx="1751185" cy="369332"/>
          </a:xfrm>
          <a:prstGeom prst="rect">
            <a:avLst/>
          </a:prstGeom>
        </p:spPr>
        <p:txBody>
          <a:bodyPr wrap="none">
            <a:spAutoFit/>
          </a:bodyPr>
          <a:lstStyle/>
          <a:p>
            <a:r>
              <a:rPr lang="en-US" altLang="zh-CN" dirty="0" smtClean="0">
                <a:ea typeface="华文楷体" panose="02010600040101010101" pitchFamily="2" charset="-122"/>
              </a:rPr>
              <a:t>Coils parameters</a:t>
            </a:r>
            <a:endParaRPr lang="en-US" altLang="zh-CN" dirty="0">
              <a:ea typeface="华文楷体" panose="02010600040101010101" pitchFamily="2" charset="-122"/>
            </a:endParaRPr>
          </a:p>
        </p:txBody>
      </p:sp>
    </p:spTree>
    <p:extLst>
      <p:ext uri="{BB962C8B-B14F-4D97-AF65-F5344CB8AC3E}">
        <p14:creationId xmlns:p14="http://schemas.microsoft.com/office/powerpoint/2010/main" val="27568420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91732"/>
            <a:ext cx="12115801" cy="916383"/>
          </a:xfrm>
        </p:spPr>
        <p:txBody>
          <a:bodyPr>
            <a:normAutofit fontScale="90000"/>
          </a:bodyPr>
          <a:lstStyle/>
          <a:p>
            <a:r>
              <a:rPr lang="en-US" altLang="zh-CN" dirty="0"/>
              <a:t>Design of the capture solenoid for 25 </a:t>
            </a:r>
            <a:r>
              <a:rPr lang="en-US" altLang="zh-CN" dirty="0" smtClean="0"/>
              <a:t>kW beam power </a:t>
            </a:r>
            <a:endParaRPr lang="zh-CN" altLang="en-US" dirty="0"/>
          </a:p>
        </p:txBody>
      </p:sp>
      <p:grpSp>
        <p:nvGrpSpPr>
          <p:cNvPr id="4" name="组合 3"/>
          <p:cNvGrpSpPr/>
          <p:nvPr/>
        </p:nvGrpSpPr>
        <p:grpSpPr>
          <a:xfrm>
            <a:off x="293117" y="1470555"/>
            <a:ext cx="5180655" cy="1894230"/>
            <a:chOff x="6609251" y="1483284"/>
            <a:chExt cx="5180655" cy="1894230"/>
          </a:xfrm>
        </p:grpSpPr>
        <p:pic>
          <p:nvPicPr>
            <p:cNvPr id="5" name="图片 4"/>
            <p:cNvPicPr>
              <a:picLocks noChangeAspect="1"/>
            </p:cNvPicPr>
            <p:nvPr/>
          </p:nvPicPr>
          <p:blipFill>
            <a:blip r:embed="rId2"/>
            <a:stretch>
              <a:fillRect/>
            </a:stretch>
          </p:blipFill>
          <p:spPr>
            <a:xfrm>
              <a:off x="6609251" y="1483284"/>
              <a:ext cx="5137273" cy="1430175"/>
            </a:xfrm>
            <a:prstGeom prst="rect">
              <a:avLst/>
            </a:prstGeom>
          </p:spPr>
        </p:pic>
        <p:sp>
          <p:nvSpPr>
            <p:cNvPr id="6" name="文本框 2"/>
            <p:cNvSpPr txBox="1">
              <a:spLocks noChangeArrowheads="1"/>
            </p:cNvSpPr>
            <p:nvPr/>
          </p:nvSpPr>
          <p:spPr bwMode="auto">
            <a:xfrm>
              <a:off x="9836998" y="2977404"/>
              <a:ext cx="769975" cy="40011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altLang="zh-CN" sz="2000" kern="100" dirty="0">
                  <a:latin typeface="Calibri" panose="020F0502020204030204" pitchFamily="34" charset="0"/>
                  <a:ea typeface="宋体" panose="02010600030101010101" pitchFamily="2" charset="-122"/>
                  <a:cs typeface="Times New Roman" panose="02020603050405020304" pitchFamily="18" charset="0"/>
                </a:rPr>
                <a:t>M</a:t>
              </a:r>
              <a:r>
                <a:rPr lang="en-US" altLang="zh-CN" sz="2000" kern="100" dirty="0" smtClean="0">
                  <a:latin typeface="Calibri" panose="020F0502020204030204" pitchFamily="34" charset="0"/>
                  <a:ea typeface="宋体" panose="02010600030101010101" pitchFamily="2" charset="-122"/>
                  <a:cs typeface="Times New Roman" panose="02020603050405020304" pitchFamily="18" charset="0"/>
                </a:rPr>
                <a:t>S</a:t>
              </a:r>
              <a:r>
                <a:rPr lang="en-US" sz="2000" kern="100" dirty="0" smtClean="0">
                  <a:latin typeface="Calibri" panose="020F0502020204030204" pitchFamily="34" charset="0"/>
                  <a:ea typeface="宋体" panose="02010600030101010101" pitchFamily="2" charset="-122"/>
                  <a:cs typeface="Times New Roman" panose="02020603050405020304" pitchFamily="18" charset="0"/>
                </a:rPr>
                <a:t>1</a:t>
              </a:r>
              <a:r>
                <a:rPr lang="en-US" sz="1050" kern="100" dirty="0" smtClean="0">
                  <a:effectLst/>
                  <a:latin typeface="Calibri" panose="020F0502020204030204" pitchFamily="34"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7" name="直接箭头连接符 6"/>
            <p:cNvCxnSpPr/>
            <p:nvPr/>
          </p:nvCxnSpPr>
          <p:spPr>
            <a:xfrm flipV="1">
              <a:off x="10183002" y="2623829"/>
              <a:ext cx="197454" cy="361802"/>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文本框 2"/>
            <p:cNvSpPr txBox="1">
              <a:spLocks noChangeArrowheads="1"/>
            </p:cNvSpPr>
            <p:nvPr/>
          </p:nvSpPr>
          <p:spPr bwMode="auto">
            <a:xfrm>
              <a:off x="7469219" y="2590793"/>
              <a:ext cx="769975" cy="40011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altLang="zh-CN" sz="2000" kern="100" dirty="0">
                  <a:latin typeface="Calibri" panose="020F0502020204030204" pitchFamily="34" charset="0"/>
                  <a:ea typeface="宋体" panose="02010600030101010101" pitchFamily="2" charset="-122"/>
                  <a:cs typeface="Times New Roman" panose="02020603050405020304" pitchFamily="18" charset="0"/>
                </a:rPr>
                <a:t>C</a:t>
              </a:r>
              <a:r>
                <a:rPr lang="en-US" sz="2000" kern="100" dirty="0" smtClean="0">
                  <a:latin typeface="Calibri" panose="020F0502020204030204" pitchFamily="34" charset="0"/>
                  <a:ea typeface="宋体" panose="02010600030101010101" pitchFamily="2" charset="-122"/>
                  <a:cs typeface="Times New Roman" panose="02020603050405020304" pitchFamily="18" charset="0"/>
                </a:rPr>
                <a:t>S1</a:t>
              </a:r>
              <a:r>
                <a:rPr lang="en-US" sz="1050" kern="100" dirty="0" smtClean="0">
                  <a:effectLst/>
                  <a:latin typeface="Calibri" panose="020F0502020204030204" pitchFamily="34"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9" name="直接箭头连接符 8"/>
            <p:cNvCxnSpPr/>
            <p:nvPr/>
          </p:nvCxnSpPr>
          <p:spPr>
            <a:xfrm flipH="1" flipV="1">
              <a:off x="7585858" y="2092581"/>
              <a:ext cx="150987" cy="498212"/>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0" name="文本框 2"/>
            <p:cNvSpPr txBox="1">
              <a:spLocks noChangeArrowheads="1"/>
            </p:cNvSpPr>
            <p:nvPr/>
          </p:nvSpPr>
          <p:spPr bwMode="auto">
            <a:xfrm>
              <a:off x="8156005" y="2577294"/>
              <a:ext cx="601368" cy="40011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altLang="zh-CN" sz="2000" kern="100" dirty="0" smtClean="0">
                  <a:latin typeface="Calibri" panose="020F0502020204030204" pitchFamily="34" charset="0"/>
                  <a:ea typeface="宋体" panose="02010600030101010101" pitchFamily="2" charset="-122"/>
                  <a:cs typeface="Times New Roman" panose="02020603050405020304" pitchFamily="18" charset="0"/>
                </a:rPr>
                <a:t>C</a:t>
              </a:r>
              <a:r>
                <a:rPr lang="en-US" sz="2000" kern="100" dirty="0" smtClean="0">
                  <a:latin typeface="Calibri" panose="020F0502020204030204" pitchFamily="34" charset="0"/>
                  <a:ea typeface="宋体" panose="02010600030101010101" pitchFamily="2" charset="-122"/>
                  <a:cs typeface="Times New Roman" panose="02020603050405020304" pitchFamily="18" charset="0"/>
                </a:rPr>
                <a:t>S</a:t>
              </a:r>
              <a:r>
                <a:rPr lang="en-US" altLang="zh-CN" sz="2000" kern="100" dirty="0" smtClean="0">
                  <a:latin typeface="Calibri" panose="020F0502020204030204" pitchFamily="34" charset="0"/>
                  <a:ea typeface="宋体" panose="02010600030101010101" pitchFamily="2" charset="-122"/>
                  <a:cs typeface="Times New Roman" panose="02020603050405020304" pitchFamily="18" charset="0"/>
                </a:rPr>
                <a:t>2</a:t>
              </a:r>
              <a:r>
                <a:rPr lang="en-US" sz="1050" kern="100" dirty="0" smtClean="0">
                  <a:effectLst/>
                  <a:latin typeface="Calibri" panose="020F0502020204030204" pitchFamily="34"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11" name="直接箭头连接符 10"/>
            <p:cNvCxnSpPr>
              <a:stCxn id="10" idx="0"/>
            </p:cNvCxnSpPr>
            <p:nvPr/>
          </p:nvCxnSpPr>
          <p:spPr>
            <a:xfrm flipV="1">
              <a:off x="8456689" y="2059682"/>
              <a:ext cx="286215" cy="517612"/>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2" name="文本框 2"/>
            <p:cNvSpPr txBox="1">
              <a:spLocks noChangeArrowheads="1"/>
            </p:cNvSpPr>
            <p:nvPr/>
          </p:nvSpPr>
          <p:spPr bwMode="auto">
            <a:xfrm>
              <a:off x="8720365" y="2581763"/>
              <a:ext cx="607970" cy="40011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altLang="zh-CN" sz="2000" kern="100" dirty="0" smtClean="0">
                  <a:latin typeface="Calibri" panose="020F0502020204030204" pitchFamily="34" charset="0"/>
                  <a:ea typeface="宋体" panose="02010600030101010101" pitchFamily="2" charset="-122"/>
                  <a:cs typeface="Times New Roman" panose="02020603050405020304" pitchFamily="18" charset="0"/>
                </a:rPr>
                <a:t>C</a:t>
              </a:r>
              <a:r>
                <a:rPr lang="en-US" sz="2000" kern="100" dirty="0" smtClean="0">
                  <a:latin typeface="Calibri" panose="020F0502020204030204" pitchFamily="34" charset="0"/>
                  <a:ea typeface="宋体" panose="02010600030101010101" pitchFamily="2" charset="-122"/>
                  <a:cs typeface="Times New Roman" panose="02020603050405020304" pitchFamily="18" charset="0"/>
                </a:rPr>
                <a:t>S</a:t>
              </a:r>
              <a:r>
                <a:rPr lang="en-US" altLang="zh-CN" sz="2000" kern="100" dirty="0" smtClean="0">
                  <a:latin typeface="Calibri" panose="020F0502020204030204" pitchFamily="34" charset="0"/>
                  <a:ea typeface="宋体" panose="02010600030101010101" pitchFamily="2" charset="-122"/>
                  <a:cs typeface="Times New Roman" panose="02020603050405020304" pitchFamily="18" charset="0"/>
                </a:rPr>
                <a:t>3</a:t>
              </a:r>
              <a:r>
                <a:rPr lang="en-US" sz="1050" kern="100" dirty="0" smtClean="0">
                  <a:effectLst/>
                  <a:latin typeface="Calibri" panose="020F0502020204030204" pitchFamily="34"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13" name="直接箭头连接符 12"/>
            <p:cNvCxnSpPr/>
            <p:nvPr/>
          </p:nvCxnSpPr>
          <p:spPr>
            <a:xfrm flipV="1">
              <a:off x="9027727" y="2084318"/>
              <a:ext cx="83886" cy="506475"/>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4" name="文本框 2"/>
            <p:cNvSpPr txBox="1">
              <a:spLocks noChangeArrowheads="1"/>
            </p:cNvSpPr>
            <p:nvPr/>
          </p:nvSpPr>
          <p:spPr bwMode="auto">
            <a:xfrm>
              <a:off x="9303056" y="2585521"/>
              <a:ext cx="769975" cy="40011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altLang="zh-CN" sz="2000" kern="100" dirty="0" smtClean="0">
                  <a:latin typeface="Calibri" panose="020F0502020204030204" pitchFamily="34" charset="0"/>
                  <a:ea typeface="宋体" panose="02010600030101010101" pitchFamily="2" charset="-122"/>
                  <a:cs typeface="Times New Roman" panose="02020603050405020304" pitchFamily="18" charset="0"/>
                </a:rPr>
                <a:t>C</a:t>
              </a:r>
              <a:r>
                <a:rPr lang="en-US" sz="2000" kern="100" dirty="0" smtClean="0">
                  <a:latin typeface="Calibri" panose="020F0502020204030204" pitchFamily="34" charset="0"/>
                  <a:ea typeface="宋体" panose="02010600030101010101" pitchFamily="2" charset="-122"/>
                  <a:cs typeface="Times New Roman" panose="02020603050405020304" pitchFamily="18" charset="0"/>
                </a:rPr>
                <a:t>S</a:t>
              </a:r>
              <a:r>
                <a:rPr lang="en-US" altLang="zh-CN" sz="2000" kern="100" dirty="0" smtClean="0">
                  <a:latin typeface="Calibri" panose="020F0502020204030204" pitchFamily="34" charset="0"/>
                  <a:ea typeface="宋体" panose="02010600030101010101" pitchFamily="2" charset="-122"/>
                  <a:cs typeface="Times New Roman" panose="02020603050405020304" pitchFamily="18" charset="0"/>
                </a:rPr>
                <a:t>4</a:t>
              </a:r>
              <a:r>
                <a:rPr lang="en-US" sz="1050" kern="100" dirty="0" smtClean="0">
                  <a:effectLst/>
                  <a:latin typeface="Calibri" panose="020F0502020204030204" pitchFamily="34"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15" name="直接箭头连接符 14"/>
            <p:cNvCxnSpPr/>
            <p:nvPr/>
          </p:nvCxnSpPr>
          <p:spPr>
            <a:xfrm flipH="1" flipV="1">
              <a:off x="9430572" y="2041897"/>
              <a:ext cx="117213" cy="581931"/>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文本框 2"/>
            <p:cNvSpPr txBox="1">
              <a:spLocks noChangeArrowheads="1"/>
            </p:cNvSpPr>
            <p:nvPr/>
          </p:nvSpPr>
          <p:spPr bwMode="auto">
            <a:xfrm>
              <a:off x="11019931" y="2913459"/>
              <a:ext cx="769975" cy="40011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altLang="zh-CN" sz="2000" kern="100" dirty="0" smtClean="0">
                  <a:latin typeface="Calibri" panose="020F0502020204030204" pitchFamily="34" charset="0"/>
                  <a:ea typeface="宋体" panose="02010600030101010101" pitchFamily="2" charset="-122"/>
                  <a:cs typeface="Times New Roman" panose="02020603050405020304" pitchFamily="18" charset="0"/>
                </a:rPr>
                <a:t>MS</a:t>
              </a:r>
              <a:r>
                <a:rPr lang="en-US" altLang="zh-CN" sz="2000" kern="100" dirty="0">
                  <a:latin typeface="Calibri" panose="020F0502020204030204" pitchFamily="34" charset="0"/>
                  <a:ea typeface="宋体" panose="02010600030101010101" pitchFamily="2" charset="-122"/>
                  <a:cs typeface="Times New Roman" panose="02020603050405020304" pitchFamily="18" charset="0"/>
                </a:rPr>
                <a:t>2</a:t>
              </a:r>
              <a:r>
                <a:rPr lang="en-US" sz="1050" kern="100" dirty="0" smtClean="0">
                  <a:effectLst/>
                  <a:latin typeface="Calibri" panose="020F0502020204030204" pitchFamily="34"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17" name="直接箭头连接符 16"/>
            <p:cNvCxnSpPr/>
            <p:nvPr/>
          </p:nvCxnSpPr>
          <p:spPr>
            <a:xfrm flipV="1">
              <a:off x="11302152" y="2562921"/>
              <a:ext cx="73339" cy="358736"/>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aphicFrame>
        <p:nvGraphicFramePr>
          <p:cNvPr id="18" name="内容占位符 3"/>
          <p:cNvGraphicFramePr>
            <a:graphicFrameLocks/>
          </p:cNvGraphicFramePr>
          <p:nvPr>
            <p:extLst>
              <p:ext uri="{D42A27DB-BD31-4B8C-83A1-F6EECF244321}">
                <p14:modId xmlns:p14="http://schemas.microsoft.com/office/powerpoint/2010/main" val="1088031816"/>
              </p:ext>
            </p:extLst>
          </p:nvPr>
        </p:nvGraphicFramePr>
        <p:xfrm>
          <a:off x="667581" y="3780885"/>
          <a:ext cx="6793481" cy="2024919"/>
        </p:xfrm>
        <a:graphic>
          <a:graphicData uri="http://schemas.openxmlformats.org/drawingml/2006/table">
            <a:tbl>
              <a:tblPr firstRow="1" firstCol="1" bandRow="1">
                <a:tableStyleId>{5C22544A-7EE6-4342-B048-85BDC9FD1C3A}</a:tableStyleId>
              </a:tblPr>
              <a:tblGrid>
                <a:gridCol w="621281">
                  <a:extLst>
                    <a:ext uri="{9D8B030D-6E8A-4147-A177-3AD203B41FA5}">
                      <a16:colId xmlns="" xmlns:a16="http://schemas.microsoft.com/office/drawing/2014/main" val="20000"/>
                    </a:ext>
                  </a:extLst>
                </a:gridCol>
                <a:gridCol w="1028700">
                  <a:extLst>
                    <a:ext uri="{9D8B030D-6E8A-4147-A177-3AD203B41FA5}">
                      <a16:colId xmlns="" xmlns:a16="http://schemas.microsoft.com/office/drawing/2014/main" val="20001"/>
                    </a:ext>
                  </a:extLst>
                </a:gridCol>
                <a:gridCol w="1062990">
                  <a:extLst>
                    <a:ext uri="{9D8B030D-6E8A-4147-A177-3AD203B41FA5}">
                      <a16:colId xmlns="" xmlns:a16="http://schemas.microsoft.com/office/drawing/2014/main" val="20002"/>
                    </a:ext>
                  </a:extLst>
                </a:gridCol>
                <a:gridCol w="971550">
                  <a:extLst>
                    <a:ext uri="{9D8B030D-6E8A-4147-A177-3AD203B41FA5}">
                      <a16:colId xmlns="" xmlns:a16="http://schemas.microsoft.com/office/drawing/2014/main" val="20003"/>
                    </a:ext>
                  </a:extLst>
                </a:gridCol>
                <a:gridCol w="1062990">
                  <a:extLst>
                    <a:ext uri="{9D8B030D-6E8A-4147-A177-3AD203B41FA5}">
                      <a16:colId xmlns="" xmlns:a16="http://schemas.microsoft.com/office/drawing/2014/main" val="20004"/>
                    </a:ext>
                  </a:extLst>
                </a:gridCol>
                <a:gridCol w="685800">
                  <a:extLst>
                    <a:ext uri="{9D8B030D-6E8A-4147-A177-3AD203B41FA5}">
                      <a16:colId xmlns="" xmlns:a16="http://schemas.microsoft.com/office/drawing/2014/main" val="20005"/>
                    </a:ext>
                  </a:extLst>
                </a:gridCol>
                <a:gridCol w="1360170">
                  <a:extLst>
                    <a:ext uri="{9D8B030D-6E8A-4147-A177-3AD203B41FA5}">
                      <a16:colId xmlns="" xmlns:a16="http://schemas.microsoft.com/office/drawing/2014/main" val="20006"/>
                    </a:ext>
                  </a:extLst>
                </a:gridCol>
              </a:tblGrid>
              <a:tr h="317579">
                <a:tc>
                  <a:txBody>
                    <a:bodyPr/>
                    <a:lstStyle/>
                    <a:p>
                      <a:pPr algn="just">
                        <a:spcAft>
                          <a:spcPts val="0"/>
                        </a:spcAft>
                      </a:pPr>
                      <a:r>
                        <a:rPr lang="en-US" sz="1800" kern="0" dirty="0">
                          <a:effectLst/>
                        </a:rPr>
                        <a:t>coil</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err="1" smtClean="0">
                          <a:effectLst/>
                        </a:rPr>
                        <a:t>Rmin</a:t>
                      </a:r>
                      <a:r>
                        <a:rPr lang="en-US" sz="1800" kern="0" baseline="0" dirty="0" smtClean="0">
                          <a:effectLst/>
                        </a:rPr>
                        <a:t> </a:t>
                      </a:r>
                      <a:r>
                        <a:rPr lang="en-US" sz="1800" kern="0" dirty="0" smtClean="0">
                          <a:effectLst/>
                        </a:rPr>
                        <a:t>(m</a:t>
                      </a:r>
                      <a:r>
                        <a:rPr lang="en-US" sz="1800" kern="0" dirty="0">
                          <a:effectLst/>
                        </a:rPr>
                        <a:t>)</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err="1" smtClean="0">
                          <a:effectLst/>
                        </a:rPr>
                        <a:t>Rmax</a:t>
                      </a:r>
                      <a:r>
                        <a:rPr lang="en-US" sz="1800" kern="0" baseline="0" dirty="0" smtClean="0">
                          <a:effectLst/>
                        </a:rPr>
                        <a:t> </a:t>
                      </a:r>
                      <a:r>
                        <a:rPr lang="en-US" sz="1800" kern="0" dirty="0" smtClean="0">
                          <a:effectLst/>
                        </a:rPr>
                        <a:t>(m</a:t>
                      </a:r>
                      <a:r>
                        <a:rPr lang="en-US" sz="1800" kern="0" dirty="0">
                          <a:effectLst/>
                        </a:rPr>
                        <a:t>)</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err="1" smtClean="0">
                          <a:effectLst/>
                        </a:rPr>
                        <a:t>Zmin</a:t>
                      </a:r>
                      <a:r>
                        <a:rPr lang="en-US" sz="1800" kern="0" dirty="0" smtClean="0">
                          <a:effectLst/>
                        </a:rPr>
                        <a:t>(m</a:t>
                      </a:r>
                      <a:r>
                        <a:rPr lang="en-US" sz="1800" kern="0" dirty="0">
                          <a:effectLst/>
                        </a:rPr>
                        <a:t>)</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err="1" smtClean="0">
                          <a:effectLst/>
                        </a:rPr>
                        <a:t>Zmax</a:t>
                      </a:r>
                      <a:r>
                        <a:rPr lang="en-US" sz="1800" kern="0" baseline="0" dirty="0" smtClean="0">
                          <a:effectLst/>
                        </a:rPr>
                        <a:t> </a:t>
                      </a:r>
                      <a:r>
                        <a:rPr lang="en-US" sz="1800" kern="0" dirty="0" smtClean="0">
                          <a:effectLst/>
                        </a:rPr>
                        <a:t>(m</a:t>
                      </a:r>
                      <a:r>
                        <a:rPr lang="en-US" sz="1800" kern="0" dirty="0">
                          <a:effectLst/>
                        </a:rPr>
                        <a:t>)</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100" dirty="0" smtClean="0">
                          <a:effectLst/>
                          <a:latin typeface="Calibri" panose="020F0502020204030204" pitchFamily="34" charset="0"/>
                          <a:ea typeface="宋体" panose="02010600030101010101" pitchFamily="2" charset="-122"/>
                          <a:cs typeface="Times New Roman" panose="02020603050405020304" pitchFamily="18" charset="0"/>
                        </a:rPr>
                        <a:t>Layer</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100" dirty="0" smtClean="0">
                          <a:effectLst/>
                          <a:latin typeface="Calibri" panose="020F0502020204030204" pitchFamily="34" charset="0"/>
                          <a:ea typeface="宋体" panose="02010600030101010101" pitchFamily="2" charset="-122"/>
                          <a:cs typeface="Times New Roman" panose="02020603050405020304" pitchFamily="18" charset="0"/>
                        </a:rPr>
                        <a:t>Je</a:t>
                      </a:r>
                      <a:r>
                        <a:rPr lang="zh-CN" altLang="en-US" sz="1800" kern="100" dirty="0" smtClean="0">
                          <a:effectLst/>
                          <a:latin typeface="Calibri" panose="020F0502020204030204" pitchFamily="34" charset="0"/>
                          <a:ea typeface="宋体" panose="02010600030101010101" pitchFamily="2" charset="-122"/>
                          <a:cs typeface="Times New Roman" panose="02020603050405020304" pitchFamily="18" charset="0"/>
                        </a:rPr>
                        <a:t>（</a:t>
                      </a:r>
                      <a:r>
                        <a:rPr lang="en-US" altLang="zh-CN" sz="1800" kern="100" dirty="0" smtClean="0">
                          <a:effectLst/>
                          <a:latin typeface="Calibri" panose="020F0502020204030204" pitchFamily="34" charset="0"/>
                          <a:ea typeface="宋体" panose="02010600030101010101" pitchFamily="2" charset="-122"/>
                          <a:cs typeface="Times New Roman" panose="02020603050405020304" pitchFamily="18" charset="0"/>
                        </a:rPr>
                        <a:t>A/mm</a:t>
                      </a:r>
                      <a:r>
                        <a:rPr lang="en-US" altLang="zh-CN" sz="1800" kern="100" baseline="30000" dirty="0" smtClean="0">
                          <a:effectLst/>
                          <a:latin typeface="Calibri" panose="020F0502020204030204" pitchFamily="34" charset="0"/>
                          <a:ea typeface="宋体" panose="02010600030101010101" pitchFamily="2" charset="-122"/>
                          <a:cs typeface="Times New Roman" panose="02020603050405020304" pitchFamily="18" charset="0"/>
                        </a:rPr>
                        <a:t>2</a:t>
                      </a:r>
                      <a:r>
                        <a:rPr lang="zh-CN" altLang="en-US" sz="1800" kern="100" dirty="0" smtClean="0">
                          <a:effectLst/>
                          <a:latin typeface="Calibri" panose="020F0502020204030204" pitchFamily="34" charset="0"/>
                          <a:ea typeface="宋体" panose="02010600030101010101" pitchFamily="2" charset="-122"/>
                          <a:cs typeface="Times New Roman" panose="02020603050405020304" pitchFamily="18" charset="0"/>
                        </a:rPr>
                        <a:t>）</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extLst>
                  <a:ext uri="{0D108BD9-81ED-4DB2-BD59-A6C34878D82A}">
                    <a16:rowId xmlns="" xmlns:a16="http://schemas.microsoft.com/office/drawing/2014/main" val="10000"/>
                  </a:ext>
                </a:extLst>
              </a:tr>
              <a:tr h="269630">
                <a:tc>
                  <a:txBody>
                    <a:bodyPr/>
                    <a:lstStyle/>
                    <a:p>
                      <a:pPr algn="just">
                        <a:spcAft>
                          <a:spcPts val="0"/>
                        </a:spcAft>
                      </a:pPr>
                      <a:r>
                        <a:rPr lang="en-US" altLang="zh-CN" sz="1800" kern="0" dirty="0" smtClean="0">
                          <a:effectLst/>
                          <a:latin typeface="+mn-lt"/>
                          <a:ea typeface="+mn-ea"/>
                          <a:cs typeface="+mn-cs"/>
                        </a:rPr>
                        <a:t>CS1</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0.65</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0" dirty="0" smtClean="0">
                          <a:effectLst/>
                        </a:rPr>
                        <a:t>0.7724</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100" dirty="0" smtClean="0">
                          <a:effectLst/>
                          <a:latin typeface="Calibri" panose="020F0502020204030204" pitchFamily="34" charset="0"/>
                          <a:ea typeface="宋体" panose="02010600030101010101" pitchFamily="2" charset="-122"/>
                          <a:cs typeface="Times New Roman" panose="02020603050405020304" pitchFamily="18" charset="0"/>
                        </a:rPr>
                        <a:t>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zh-CN" sz="1800" kern="0" dirty="0" smtClean="0">
                          <a:effectLst/>
                          <a:latin typeface="+mn-lt"/>
                          <a:ea typeface="+mn-ea"/>
                          <a:cs typeface="+mn-cs"/>
                        </a:rPr>
                        <a:t>0.986</a:t>
                      </a:r>
                      <a:endParaRPr lang="zh-CN" altLang="zh-CN" sz="1800" kern="100" dirty="0" smtClean="0">
                        <a:effectLst/>
                        <a:latin typeface="Calibri" panose="020F0502020204030204" pitchFamily="34" charset="0"/>
                        <a:ea typeface="+mn-ea"/>
                        <a:cs typeface="Times New Roman" panose="02020603050405020304" pitchFamily="18" charset="0"/>
                      </a:endParaRPr>
                    </a:p>
                  </a:txBody>
                  <a:tcPr marL="68555" marR="68555" marT="9532" marB="0" anchor="ctr"/>
                </a:tc>
                <a:tc>
                  <a:txBody>
                    <a:bodyPr/>
                    <a:lstStyle/>
                    <a:p>
                      <a:pPr algn="just">
                        <a:spcAft>
                          <a:spcPts val="0"/>
                        </a:spcAft>
                      </a:pPr>
                      <a:r>
                        <a:rPr lang="en-US" altLang="zh-CN" sz="1800" kern="100" dirty="0" smtClean="0">
                          <a:effectLst/>
                          <a:latin typeface="Calibri" panose="020F0502020204030204" pitchFamily="34" charset="0"/>
                          <a:ea typeface="宋体" panose="02010600030101010101" pitchFamily="2" charset="-122"/>
                          <a:cs typeface="Times New Roman" panose="02020603050405020304" pitchFamily="18" charset="0"/>
                        </a:rPr>
                        <a:t>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100" dirty="0" smtClean="0">
                          <a:effectLst/>
                          <a:latin typeface="Calibri" panose="020F0502020204030204" pitchFamily="34" charset="0"/>
                          <a:ea typeface="宋体" panose="02010600030101010101" pitchFamily="2" charset="-122"/>
                          <a:cs typeface="Times New Roman" panose="02020603050405020304" pitchFamily="18" charset="0"/>
                        </a:rPr>
                        <a:t>44.8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extLst>
                  <a:ext uri="{0D108BD9-81ED-4DB2-BD59-A6C34878D82A}">
                    <a16:rowId xmlns="" xmlns:a16="http://schemas.microsoft.com/office/drawing/2014/main" val="10001"/>
                  </a:ext>
                </a:extLst>
              </a:tr>
              <a:tr h="267132">
                <a:tc>
                  <a:txBody>
                    <a:bodyPr/>
                    <a:lstStyle/>
                    <a:p>
                      <a:pPr algn="just">
                        <a:spcAft>
                          <a:spcPts val="0"/>
                        </a:spcAft>
                      </a:pPr>
                      <a:r>
                        <a:rPr lang="en-US" altLang="zh-CN" sz="1800" kern="0" dirty="0" smtClean="0">
                          <a:effectLst/>
                          <a:latin typeface="+mn-lt"/>
                          <a:ea typeface="+mn-ea"/>
                          <a:cs typeface="+mn-cs"/>
                        </a:rPr>
                        <a:t>CS2</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0.68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0.7718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1.05</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1.436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100" dirty="0" smtClean="0">
                          <a:effectLst/>
                          <a:latin typeface="Calibri" panose="020F0502020204030204" pitchFamily="34" charset="0"/>
                          <a:ea typeface="宋体" panose="02010600030101010101" pitchFamily="2" charset="-122"/>
                          <a:cs typeface="Times New Roman" panose="02020603050405020304" pitchFamily="18" charset="0"/>
                        </a:rPr>
                        <a:t>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100" dirty="0" smtClean="0">
                          <a:effectLst/>
                          <a:latin typeface="Calibri" panose="020F0502020204030204" pitchFamily="34" charset="0"/>
                          <a:ea typeface="宋体" panose="02010600030101010101" pitchFamily="2" charset="-122"/>
                          <a:cs typeface="Times New Roman" panose="02020603050405020304" pitchFamily="18" charset="0"/>
                        </a:rPr>
                        <a:t>44.8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extLst>
                  <a:ext uri="{0D108BD9-81ED-4DB2-BD59-A6C34878D82A}">
                    <a16:rowId xmlns="" xmlns:a16="http://schemas.microsoft.com/office/drawing/2014/main" val="10002"/>
                  </a:ext>
                </a:extLst>
              </a:tr>
              <a:tr h="288080">
                <a:tc>
                  <a:txBody>
                    <a:bodyPr/>
                    <a:lstStyle/>
                    <a:p>
                      <a:pPr algn="just">
                        <a:spcAft>
                          <a:spcPts val="0"/>
                        </a:spcAft>
                      </a:pPr>
                      <a:r>
                        <a:rPr lang="en-US" sz="1800" kern="0" dirty="0" smtClean="0">
                          <a:effectLst/>
                        </a:rPr>
                        <a:t>CS3</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0.7</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0.7612</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1.5</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1.846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100" dirty="0" smtClean="0">
                          <a:effectLst/>
                          <a:latin typeface="Calibri" panose="020F0502020204030204" pitchFamily="34" charset="0"/>
                          <a:ea typeface="宋体" panose="02010600030101010101" pitchFamily="2" charset="-122"/>
                          <a:cs typeface="Times New Roman" panose="02020603050405020304" pitchFamily="18" charset="0"/>
                        </a:rPr>
                        <a:t>4</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100" dirty="0" smtClean="0">
                          <a:effectLst/>
                          <a:latin typeface="Calibri" panose="020F0502020204030204" pitchFamily="34" charset="0"/>
                          <a:ea typeface="宋体" panose="02010600030101010101" pitchFamily="2" charset="-122"/>
                          <a:cs typeface="Times New Roman" panose="02020603050405020304" pitchFamily="18" charset="0"/>
                        </a:rPr>
                        <a:t>44.8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extLst>
                  <a:ext uri="{0D108BD9-81ED-4DB2-BD59-A6C34878D82A}">
                    <a16:rowId xmlns="" xmlns:a16="http://schemas.microsoft.com/office/drawing/2014/main" val="10003"/>
                  </a:ext>
                </a:extLst>
              </a:tr>
              <a:tr h="269631">
                <a:tc>
                  <a:txBody>
                    <a:bodyPr/>
                    <a:lstStyle/>
                    <a:p>
                      <a:pPr algn="just">
                        <a:spcAft>
                          <a:spcPts val="0"/>
                        </a:spcAft>
                      </a:pPr>
                      <a:r>
                        <a:rPr lang="en-US" sz="1800" kern="0" dirty="0" smtClean="0">
                          <a:effectLst/>
                        </a:rPr>
                        <a:t>C</a:t>
                      </a:r>
                      <a:r>
                        <a:rPr lang="en-US" altLang="zh-CN" sz="1800" kern="0" dirty="0" smtClean="0">
                          <a:effectLst/>
                        </a:rPr>
                        <a:t>S</a:t>
                      </a:r>
                      <a:r>
                        <a:rPr lang="en-US" sz="1800" kern="0" dirty="0" smtClean="0">
                          <a:effectLst/>
                        </a:rPr>
                        <a:t>4</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0.72</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0.8118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1.91</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2.23</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100" dirty="0" smtClean="0">
                          <a:effectLst/>
                          <a:latin typeface="Calibri" panose="020F0502020204030204" pitchFamily="34" charset="0"/>
                          <a:ea typeface="宋体" panose="02010600030101010101" pitchFamily="2" charset="-122"/>
                          <a:cs typeface="Times New Roman" panose="02020603050405020304" pitchFamily="18" charset="0"/>
                        </a:rPr>
                        <a:t>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100" dirty="0" smtClean="0">
                          <a:effectLst/>
                          <a:latin typeface="Calibri" panose="020F0502020204030204" pitchFamily="34" charset="0"/>
                          <a:ea typeface="宋体" panose="02010600030101010101" pitchFamily="2" charset="-122"/>
                          <a:cs typeface="Times New Roman" panose="02020603050405020304" pitchFamily="18" charset="0"/>
                        </a:rPr>
                        <a:t>44.8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extLst>
                  <a:ext uri="{0D108BD9-81ED-4DB2-BD59-A6C34878D82A}">
                    <a16:rowId xmlns="" xmlns:a16="http://schemas.microsoft.com/office/drawing/2014/main" val="10004"/>
                  </a:ext>
                </a:extLst>
              </a:tr>
              <a:tr h="208518">
                <a:tc>
                  <a:txBody>
                    <a:bodyPr/>
                    <a:lstStyle/>
                    <a:p>
                      <a:pPr algn="just">
                        <a:spcAft>
                          <a:spcPts val="0"/>
                        </a:spcAft>
                      </a:pPr>
                      <a:r>
                        <a:rPr lang="en-US" altLang="zh-CN" sz="1800" kern="0" dirty="0" smtClean="0">
                          <a:effectLst/>
                        </a:rPr>
                        <a:t>MS1</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0.23</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0.3065</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2.68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0" dirty="0" smtClean="0">
                          <a:effectLst/>
                          <a:latin typeface="+mn-lt"/>
                          <a:ea typeface="+mn-ea"/>
                          <a:cs typeface="+mn-cs"/>
                        </a:rPr>
                        <a:t>2.98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100" dirty="0" smtClean="0">
                          <a:effectLst/>
                          <a:latin typeface="Calibri" panose="020F0502020204030204" pitchFamily="34" charset="0"/>
                          <a:ea typeface="宋体" panose="02010600030101010101" pitchFamily="2" charset="-122"/>
                          <a:cs typeface="Times New Roman" panose="02020603050405020304" pitchFamily="18" charset="0"/>
                        </a:rPr>
                        <a:t>4</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100" dirty="0" smtClean="0">
                          <a:effectLst/>
                          <a:latin typeface="Calibri" panose="020F0502020204030204" pitchFamily="34" charset="0"/>
                          <a:ea typeface="宋体" panose="02010600030101010101" pitchFamily="2" charset="-122"/>
                          <a:cs typeface="Times New Roman" panose="02020603050405020304" pitchFamily="18" charset="0"/>
                        </a:rPr>
                        <a:t>18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extLst>
                  <a:ext uri="{0D108BD9-81ED-4DB2-BD59-A6C34878D82A}">
                    <a16:rowId xmlns="" xmlns:a16="http://schemas.microsoft.com/office/drawing/2014/main" val="10005"/>
                  </a:ext>
                </a:extLst>
              </a:tr>
              <a:tr h="135681">
                <a:tc>
                  <a:txBody>
                    <a:bodyPr/>
                    <a:lstStyle/>
                    <a:p>
                      <a:pPr algn="just">
                        <a:spcAft>
                          <a:spcPts val="0"/>
                        </a:spcAft>
                      </a:pPr>
                      <a:r>
                        <a:rPr lang="en-US" altLang="zh-CN" sz="1800" kern="100" dirty="0" smtClean="0">
                          <a:effectLst/>
                          <a:latin typeface="Calibri" panose="020F0502020204030204" pitchFamily="34" charset="0"/>
                          <a:ea typeface="宋体" panose="02010600030101010101" pitchFamily="2" charset="-122"/>
                          <a:cs typeface="Times New Roman" panose="02020603050405020304" pitchFamily="18" charset="0"/>
                        </a:rPr>
                        <a:t>MS2</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100" dirty="0" smtClean="0">
                          <a:effectLst/>
                          <a:latin typeface="Calibri" panose="020F0502020204030204" pitchFamily="34" charset="0"/>
                          <a:ea typeface="宋体" panose="02010600030101010101" pitchFamily="2" charset="-122"/>
                          <a:cs typeface="Times New Roman" panose="02020603050405020304" pitchFamily="18" charset="0"/>
                        </a:rPr>
                        <a:t>0.30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100" dirty="0" smtClean="0">
                          <a:effectLst/>
                          <a:latin typeface="Calibri" panose="020F0502020204030204" pitchFamily="34" charset="0"/>
                          <a:ea typeface="宋体" panose="02010600030101010101" pitchFamily="2" charset="-122"/>
                          <a:cs typeface="Times New Roman" panose="02020603050405020304" pitchFamily="18" charset="0"/>
                        </a:rPr>
                        <a:t>0.368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100" dirty="0" smtClean="0">
                          <a:effectLst/>
                          <a:latin typeface="Calibri" panose="020F0502020204030204" pitchFamily="34" charset="0"/>
                          <a:ea typeface="宋体" panose="02010600030101010101" pitchFamily="2" charset="-122"/>
                          <a:cs typeface="Times New Roman" panose="02020603050405020304" pitchFamily="18" charset="0"/>
                        </a:rPr>
                        <a:t>3.507</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100" dirty="0" smtClean="0">
                          <a:effectLst/>
                          <a:latin typeface="Calibri" panose="020F0502020204030204" pitchFamily="34" charset="0"/>
                          <a:ea typeface="宋体" panose="02010600030101010101" pitchFamily="2" charset="-122"/>
                          <a:cs typeface="Times New Roman" panose="02020603050405020304" pitchFamily="18" charset="0"/>
                        </a:rPr>
                        <a:t>4.007</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100" dirty="0" smtClean="0">
                          <a:effectLst/>
                          <a:latin typeface="Calibri" panose="020F0502020204030204" pitchFamily="34" charset="0"/>
                          <a:ea typeface="宋体" panose="02010600030101010101" pitchFamily="2" charset="-122"/>
                          <a:cs typeface="Times New Roman" panose="02020603050405020304" pitchFamily="18" charset="0"/>
                        </a:rPr>
                        <a:t>68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100" dirty="0" smtClean="0">
                          <a:effectLst/>
                          <a:latin typeface="Calibri" panose="020F0502020204030204" pitchFamily="34" charset="0"/>
                          <a:ea typeface="宋体" panose="02010600030101010101" pitchFamily="2" charset="-122"/>
                          <a:cs typeface="Times New Roman" panose="02020603050405020304" pitchFamily="18" charset="0"/>
                        </a:rPr>
                        <a:t>50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extLst>
                  <a:ext uri="{0D108BD9-81ED-4DB2-BD59-A6C34878D82A}">
                    <a16:rowId xmlns="" xmlns:a16="http://schemas.microsoft.com/office/drawing/2014/main" val="10006"/>
                  </a:ext>
                </a:extLst>
              </a:tr>
            </a:tbl>
          </a:graphicData>
        </a:graphic>
      </p:graphicFrame>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3576" y="1246611"/>
            <a:ext cx="3548995" cy="2662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9260" y="3725418"/>
            <a:ext cx="3583603" cy="2690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9324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D:\文件\PPT\2017-7在建项目的进展汇报（院里组织，国家发改委监管）\照片\环隧道2_副本.jpg"/>
          <p:cNvPicPr>
            <a:picLocks noChangeAspect="1" noChangeArrowheads="1"/>
          </p:cNvPicPr>
          <p:nvPr/>
        </p:nvPicPr>
        <p:blipFill>
          <a:blip r:embed="rId3" cstate="screen"/>
          <a:srcRect/>
          <a:stretch>
            <a:fillRect/>
          </a:stretch>
        </p:blipFill>
        <p:spPr bwMode="auto">
          <a:xfrm>
            <a:off x="1524000" y="3594100"/>
            <a:ext cx="9144000" cy="3263900"/>
          </a:xfrm>
          <a:prstGeom prst="rect">
            <a:avLst/>
          </a:prstGeom>
          <a:noFill/>
          <a:ln w="9525">
            <a:noFill/>
            <a:miter lim="800000"/>
            <a:headEnd/>
            <a:tailEnd/>
          </a:ln>
          <a:effectLst>
            <a:outerShdw blurRad="1270000" dist="50800" dir="5400000" algn="ctr" rotWithShape="0">
              <a:srgbClr val="000000">
                <a:alpha val="43137"/>
              </a:srgbClr>
            </a:outerShdw>
          </a:effectLst>
        </p:spPr>
      </p:pic>
      <p:pic>
        <p:nvPicPr>
          <p:cNvPr id="19459" name="Picture 3" descr="D:\文件\PPT\2017-7在建项目的进展汇报（院里组织，国家发改委监管）\照片\直线隧道_副本2.jpg"/>
          <p:cNvPicPr>
            <a:picLocks noChangeAspect="1" noChangeArrowheads="1"/>
          </p:cNvPicPr>
          <p:nvPr/>
        </p:nvPicPr>
        <p:blipFill>
          <a:blip r:embed="rId4" cstate="screen"/>
          <a:srcRect/>
          <a:stretch>
            <a:fillRect/>
          </a:stretch>
        </p:blipFill>
        <p:spPr bwMode="auto">
          <a:xfrm>
            <a:off x="1524000" y="1"/>
            <a:ext cx="9144000" cy="3643313"/>
          </a:xfrm>
          <a:prstGeom prst="rect">
            <a:avLst/>
          </a:prstGeom>
          <a:noFill/>
          <a:ln w="9525">
            <a:noFill/>
            <a:miter lim="800000"/>
            <a:headEnd/>
            <a:tailEnd/>
          </a:ln>
          <a:effectLst>
            <a:outerShdw blurRad="1270000" dist="50800" dir="5400000" algn="ctr" rotWithShape="0">
              <a:srgbClr val="000000">
                <a:alpha val="43137"/>
              </a:srgbClr>
            </a:outerShdw>
          </a:effectLst>
        </p:spPr>
      </p:pic>
      <p:sp>
        <p:nvSpPr>
          <p:cNvPr id="19460" name="TextBox 20"/>
          <p:cNvSpPr txBox="1">
            <a:spLocks noChangeArrowheads="1"/>
          </p:cNvSpPr>
          <p:nvPr/>
        </p:nvSpPr>
        <p:spPr bwMode="auto">
          <a:xfrm>
            <a:off x="9120336" y="3233738"/>
            <a:ext cx="1547696" cy="369332"/>
          </a:xfrm>
          <a:prstGeom prst="rect">
            <a:avLst/>
          </a:prstGeom>
          <a:solidFill>
            <a:schemeClr val="bg1">
              <a:lumMod val="65000"/>
            </a:schemeClr>
          </a:solidFill>
          <a:ln w="9525">
            <a:noFill/>
            <a:miter lim="800000"/>
            <a:headEnd/>
            <a:tailEnd/>
          </a:ln>
        </p:spPr>
        <p:txBody>
          <a:bodyPr wrap="square">
            <a:spAutoFit/>
          </a:bodyPr>
          <a:lstStyle/>
          <a:p>
            <a:pPr algn="r" eaLnBrk="1" hangingPunct="1"/>
            <a:r>
              <a:rPr lang="en-US" altLang="zh-CN" dirty="0">
                <a:solidFill>
                  <a:srgbClr val="FFFF00"/>
                </a:solidFill>
              </a:rPr>
              <a:t>Linac Tunnel</a:t>
            </a:r>
            <a:endParaRPr lang="zh-CN" altLang="en-US" dirty="0">
              <a:solidFill>
                <a:srgbClr val="FFFF00"/>
              </a:solidFill>
              <a:ea typeface="华文琥珀" pitchFamily="2" charset="-122"/>
            </a:endParaRPr>
          </a:p>
        </p:txBody>
      </p:sp>
      <p:sp>
        <p:nvSpPr>
          <p:cNvPr id="19461" name="TextBox 20"/>
          <p:cNvSpPr txBox="1">
            <a:spLocks noChangeArrowheads="1"/>
          </p:cNvSpPr>
          <p:nvPr/>
        </p:nvSpPr>
        <p:spPr bwMode="auto">
          <a:xfrm>
            <a:off x="9120336" y="6519863"/>
            <a:ext cx="1547696" cy="369332"/>
          </a:xfrm>
          <a:prstGeom prst="rect">
            <a:avLst/>
          </a:prstGeom>
          <a:solidFill>
            <a:schemeClr val="bg1">
              <a:lumMod val="65000"/>
            </a:schemeClr>
          </a:solidFill>
          <a:ln w="9525">
            <a:noFill/>
            <a:miter lim="800000"/>
            <a:headEnd/>
            <a:tailEnd/>
          </a:ln>
        </p:spPr>
        <p:txBody>
          <a:bodyPr wrap="square">
            <a:spAutoFit/>
          </a:bodyPr>
          <a:lstStyle/>
          <a:p>
            <a:pPr algn="r"/>
            <a:r>
              <a:rPr lang="en-US" altLang="zh-CN" dirty="0">
                <a:solidFill>
                  <a:srgbClr val="FFFF00"/>
                </a:solidFill>
              </a:rPr>
              <a:t>RCS Tunnel</a:t>
            </a:r>
            <a:endParaRPr lang="zh-CN" altLang="en-US" dirty="0">
              <a:solidFill>
                <a:srgbClr val="FFFF00"/>
              </a:solidFill>
            </a:endParaRPr>
          </a:p>
        </p:txBody>
      </p:sp>
      <p:sp>
        <p:nvSpPr>
          <p:cNvPr id="14" name="矩形 13"/>
          <p:cNvSpPr/>
          <p:nvPr/>
        </p:nvSpPr>
        <p:spPr>
          <a:xfrm>
            <a:off x="1524000" y="3571875"/>
            <a:ext cx="9144000" cy="7143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Tree>
    <p:extLst>
      <p:ext uri="{BB962C8B-B14F-4D97-AF65-F5344CB8AC3E}">
        <p14:creationId xmlns:p14="http://schemas.microsoft.com/office/powerpoint/2010/main" val="2240044270"/>
      </p:ext>
    </p:extLst>
  </p:cSld>
  <p:clrMapOvr>
    <a:masterClrMapping/>
  </p:clrMapOvr>
  <p:transition advTm="5281"/>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47528" y="56560"/>
            <a:ext cx="8229600" cy="579948"/>
          </a:xfrm>
        </p:spPr>
        <p:txBody>
          <a:bodyPr>
            <a:normAutofit/>
          </a:bodyPr>
          <a:lstStyle/>
          <a:p>
            <a:r>
              <a:rPr lang="en-US" altLang="zh-CN" sz="2400" dirty="0">
                <a:solidFill>
                  <a:schemeClr val="accent6"/>
                </a:solidFill>
              </a:rPr>
              <a:t>MW targets for neutrinos and muons</a:t>
            </a:r>
            <a:endParaRPr lang="zh-CN" altLang="en-US" sz="2400" dirty="0">
              <a:solidFill>
                <a:schemeClr val="accent6"/>
              </a:solidFill>
            </a:endParaRPr>
          </a:p>
        </p:txBody>
      </p:sp>
      <p:sp>
        <p:nvSpPr>
          <p:cNvPr id="3" name="内容占位符 2"/>
          <p:cNvSpPr>
            <a:spLocks noGrp="1"/>
          </p:cNvSpPr>
          <p:nvPr>
            <p:ph idx="1"/>
          </p:nvPr>
        </p:nvSpPr>
        <p:spPr>
          <a:xfrm>
            <a:off x="0" y="738996"/>
            <a:ext cx="10568730" cy="1551985"/>
          </a:xfrm>
          <a:solidFill>
            <a:schemeClr val="bg1"/>
          </a:solidFill>
        </p:spPr>
        <p:txBody>
          <a:bodyPr>
            <a:noAutofit/>
          </a:bodyPr>
          <a:lstStyle/>
          <a:p>
            <a:pPr>
              <a:lnSpc>
                <a:spcPct val="80000"/>
              </a:lnSpc>
              <a:spcBef>
                <a:spcPts val="456"/>
              </a:spcBef>
            </a:pPr>
            <a:r>
              <a:rPr lang="en-US" altLang="zh-CN" sz="1800" dirty="0"/>
              <a:t>Hg-jet target (similar to NF design, MERIT) as baseline</a:t>
            </a:r>
          </a:p>
          <a:p>
            <a:pPr lvl="1">
              <a:lnSpc>
                <a:spcPct val="80000"/>
              </a:lnSpc>
              <a:spcBef>
                <a:spcPts val="456"/>
              </a:spcBef>
            </a:pPr>
            <a:r>
              <a:rPr lang="en-US" altLang="zh-CN" sz="1800" dirty="0"/>
              <a:t>Higher beam power: heat load, radioactivity &lt;-&gt; 15 MW</a:t>
            </a:r>
          </a:p>
          <a:p>
            <a:pPr lvl="1">
              <a:lnSpc>
                <a:spcPct val="80000"/>
              </a:lnSpc>
              <a:spcBef>
                <a:spcPts val="456"/>
              </a:spcBef>
            </a:pPr>
            <a:r>
              <a:rPr lang="en-US" altLang="zh-CN" sz="1800" dirty="0"/>
              <a:t>On the other hand, easier to some extent due to CW proton beam (no shock-wave problem)</a:t>
            </a:r>
          </a:p>
          <a:p>
            <a:pPr>
              <a:lnSpc>
                <a:spcPct val="80000"/>
              </a:lnSpc>
              <a:spcBef>
                <a:spcPts val="456"/>
              </a:spcBef>
            </a:pPr>
            <a:r>
              <a:rPr lang="en-US" altLang="zh-CN" sz="1800" dirty="0">
                <a:solidFill>
                  <a:srgbClr val="FF0000"/>
                </a:solidFill>
              </a:rPr>
              <a:t>More interest in developing fluidized granular target </a:t>
            </a:r>
          </a:p>
          <a:p>
            <a:pPr lvl="1">
              <a:lnSpc>
                <a:spcPct val="80000"/>
              </a:lnSpc>
              <a:spcBef>
                <a:spcPts val="456"/>
              </a:spcBef>
            </a:pPr>
            <a:r>
              <a:rPr lang="en-US" altLang="zh-CN" sz="1800" dirty="0" smtClean="0">
                <a:solidFill>
                  <a:srgbClr val="FF0000"/>
                </a:solidFill>
              </a:rPr>
              <a:t>collaborating with C-ADS target team</a:t>
            </a:r>
            <a:endParaRPr lang="zh-CN" altLang="en-US" sz="1800"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982" y="3750631"/>
            <a:ext cx="4094631" cy="1914492"/>
          </a:xfrm>
          <a:prstGeom prst="rect">
            <a:avLst/>
          </a:prstGeom>
          <a:effectLst>
            <a:outerShdw blurRad="1270000" dist="50800" dir="5400000" algn="ctr" rotWithShape="0">
              <a:srgbClr val="000000">
                <a:alpha val="43137"/>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1708" y="4217162"/>
            <a:ext cx="2686051" cy="2078000"/>
          </a:xfrm>
          <a:prstGeom prst="rect">
            <a:avLst/>
          </a:prstGeom>
          <a:effectLst>
            <a:outerShdw blurRad="1270000" dist="50800" dir="5400000" algn="ctr" rotWithShape="0">
              <a:srgbClr val="000000">
                <a:alpha val="43137"/>
              </a:srgbClr>
            </a:outerShdw>
          </a:effectLst>
        </p:spPr>
      </p:pic>
      <p:sp>
        <p:nvSpPr>
          <p:cNvPr id="9" name="TextBox 8"/>
          <p:cNvSpPr txBox="1"/>
          <p:nvPr/>
        </p:nvSpPr>
        <p:spPr>
          <a:xfrm>
            <a:off x="4044420" y="3369409"/>
            <a:ext cx="6747055" cy="535531"/>
          </a:xfrm>
          <a:prstGeom prst="rect">
            <a:avLst/>
          </a:prstGeom>
          <a:gradFill>
            <a:gsLst>
              <a:gs pos="0">
                <a:schemeClr val="accent3"/>
              </a:gs>
              <a:gs pos="100000">
                <a:srgbClr val="FFFFFF"/>
              </a:gs>
            </a:gsLst>
            <a:lin ang="0" scaled="1"/>
          </a:gradFill>
        </p:spPr>
        <p:txBody>
          <a:bodyPr wrap="square" rtlCol="0">
            <a:spAutoFit/>
          </a:bodyPr>
          <a:lstStyle/>
          <a:p>
            <a:pPr>
              <a:lnSpc>
                <a:spcPct val="80000"/>
              </a:lnSpc>
              <a:spcBef>
                <a:spcPts val="456"/>
              </a:spcBef>
            </a:pPr>
            <a:r>
              <a:rPr lang="en-US" dirty="0"/>
              <a:t>MERIT: Proof-of-principle for generating intense muon and neutrino beams from  liquid Hg-jet and protons</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7948" y="4068617"/>
            <a:ext cx="4038452" cy="2473551"/>
          </a:xfrm>
          <a:prstGeom prst="rect">
            <a:avLst/>
          </a:prstGeom>
          <a:effectLst>
            <a:outerShdw blurRad="1270000" dist="50800" dir="5400000" algn="ctr" rotWithShape="0">
              <a:srgbClr val="000000">
                <a:alpha val="43137"/>
              </a:srgbClr>
            </a:outerShdw>
          </a:effectLst>
        </p:spPr>
      </p:pic>
      <p:sp>
        <p:nvSpPr>
          <p:cNvPr id="8" name="TextBox 7"/>
          <p:cNvSpPr txBox="1"/>
          <p:nvPr/>
        </p:nvSpPr>
        <p:spPr>
          <a:xfrm>
            <a:off x="2071786" y="2603203"/>
            <a:ext cx="6425157" cy="369332"/>
          </a:xfrm>
          <a:prstGeom prst="rect">
            <a:avLst/>
          </a:prstGeom>
          <a:solidFill>
            <a:schemeClr val="bg1"/>
          </a:solidFill>
          <a:effectLst>
            <a:outerShdw blurRad="1270000" dist="50800" dir="5400000" algn="ctr" rotWithShape="0">
              <a:srgbClr val="000000">
                <a:alpha val="43137"/>
              </a:srgbClr>
            </a:outerShdw>
          </a:effectLst>
        </p:spPr>
        <p:txBody>
          <a:bodyPr wrap="none" rtlCol="0">
            <a:spAutoFit/>
          </a:bodyPr>
          <a:lstStyle/>
          <a:p>
            <a:r>
              <a:rPr lang="en-US" dirty="0" smtClean="0"/>
              <a:t>MERIT @ CERN (2007), Hg-jet &amp; p-24 GeV @ 5, 10, 15 T:</a:t>
            </a:r>
            <a:endParaRPr lang="en-US" dirty="0"/>
          </a:p>
        </p:txBody>
      </p:sp>
    </p:spTree>
    <p:extLst>
      <p:ext uri="{BB962C8B-B14F-4D97-AF65-F5344CB8AC3E}">
        <p14:creationId xmlns:p14="http://schemas.microsoft.com/office/powerpoint/2010/main" val="3503393042"/>
      </p:ext>
    </p:extLst>
  </p:cSld>
  <p:clrMapOvr>
    <a:masterClrMapping/>
  </p:clrMapOvr>
  <mc:AlternateContent xmlns:mc="http://schemas.openxmlformats.org/markup-compatibility/2006" xmlns:p14="http://schemas.microsoft.com/office/powerpoint/2010/main">
    <mc:Choice Requires="p14">
      <p:transition p14:dur="10" advTm="213"/>
    </mc:Choice>
    <mc:Fallback xmlns="">
      <p:transition advTm="213"/>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134" y="4361816"/>
            <a:ext cx="2716467" cy="2040555"/>
          </a:xfrm>
          <a:prstGeom prst="rect">
            <a:avLst/>
          </a:prstGeom>
          <a:effectLst>
            <a:outerShdw blurRad="1270000" dist="50800" dir="5400000" algn="ctr" rotWithShape="0">
              <a:srgbClr val="000000">
                <a:alpha val="43137"/>
              </a:srgbClr>
            </a:outerShdw>
          </a:effectLst>
        </p:spPr>
      </p:pic>
      <p:sp>
        <p:nvSpPr>
          <p:cNvPr id="8" name="Content Placeholder 2"/>
          <p:cNvSpPr txBox="1">
            <a:spLocks/>
          </p:cNvSpPr>
          <p:nvPr/>
        </p:nvSpPr>
        <p:spPr>
          <a:xfrm>
            <a:off x="344944" y="775471"/>
            <a:ext cx="9962616" cy="68028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EMuS could </a:t>
            </a:r>
            <a:r>
              <a:rPr lang="en-GB" sz="1800" dirty="0"/>
              <a:t>act as a high power targetry and accelerator R&amp;D platform for MOMENT, a future muon-decay medium-baseline neutrino beam facility in China</a:t>
            </a:r>
            <a:r>
              <a:rPr lang="en-US" sz="1800" dirty="0"/>
              <a:t> </a:t>
            </a:r>
          </a:p>
        </p:txBody>
      </p:sp>
      <p:sp>
        <p:nvSpPr>
          <p:cNvPr id="17" name="TextBox 16"/>
          <p:cNvSpPr txBox="1"/>
          <p:nvPr/>
        </p:nvSpPr>
        <p:spPr>
          <a:xfrm>
            <a:off x="339575" y="4089407"/>
            <a:ext cx="2808782" cy="307777"/>
          </a:xfrm>
          <a:prstGeom prst="rect">
            <a:avLst/>
          </a:prstGeom>
          <a:solidFill>
            <a:schemeClr val="bg1"/>
          </a:solidFill>
        </p:spPr>
        <p:txBody>
          <a:bodyPr wrap="none" rtlCol="0">
            <a:spAutoFit/>
          </a:bodyPr>
          <a:lstStyle/>
          <a:p>
            <a:r>
              <a:rPr lang="en-US" sz="1400" dirty="0"/>
              <a:t>Novel waterfall granular target</a:t>
            </a:r>
          </a:p>
        </p:txBody>
      </p:sp>
      <p:pic>
        <p:nvPicPr>
          <p:cNvPr id="19" name="Picture 2" descr="E:\JobSummary\Pictures\Neutrino\MOMENT\neutr6a_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563" y="1918832"/>
            <a:ext cx="3908085" cy="1770730"/>
          </a:xfrm>
          <a:prstGeom prst="rect">
            <a:avLst/>
          </a:prstGeom>
          <a:noFill/>
          <a:effectLst>
            <a:outerShdw blurRad="1270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120545" y="1780333"/>
            <a:ext cx="904415" cy="276999"/>
          </a:xfrm>
          <a:prstGeom prst="rect">
            <a:avLst/>
          </a:prstGeom>
          <a:solidFill>
            <a:schemeClr val="bg1"/>
          </a:solidFill>
        </p:spPr>
        <p:txBody>
          <a:bodyPr wrap="none" rtlCol="0">
            <a:spAutoFit/>
          </a:bodyPr>
          <a:lstStyle/>
          <a:p>
            <a:r>
              <a:rPr lang="en-US" sz="1200" dirty="0"/>
              <a:t>MOMENT</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6671" y="1343926"/>
            <a:ext cx="4200808" cy="2946021"/>
          </a:xfrm>
          <a:prstGeom prst="rect">
            <a:avLst/>
          </a:prstGeom>
          <a:effectLst>
            <a:outerShdw blurRad="1257300" dist="50800" dir="5400000" algn="ctr" rotWithShape="0">
              <a:srgbClr val="000000">
                <a:alpha val="43137"/>
              </a:srgbClr>
            </a:outerShdw>
          </a:effectLst>
        </p:spPr>
      </p:pic>
      <p:sp>
        <p:nvSpPr>
          <p:cNvPr id="12" name="Title 1"/>
          <p:cNvSpPr>
            <a:spLocks noGrp="1"/>
          </p:cNvSpPr>
          <p:nvPr>
            <p:ph type="title"/>
          </p:nvPr>
        </p:nvSpPr>
        <p:spPr>
          <a:xfrm>
            <a:off x="3564898" y="230315"/>
            <a:ext cx="5198101" cy="501364"/>
          </a:xfrm>
        </p:spPr>
        <p:txBody>
          <a:bodyPr>
            <a:noAutofit/>
          </a:bodyPr>
          <a:lstStyle/>
          <a:p>
            <a:pPr algn="l"/>
            <a:r>
              <a:rPr lang="en-US" sz="2400" dirty="0" smtClean="0">
                <a:solidFill>
                  <a:schemeClr val="accent6"/>
                </a:solidFill>
              </a:rPr>
              <a:t>Other applications for EMuS </a:t>
            </a:r>
            <a:endParaRPr lang="en-US" sz="2400" dirty="0">
              <a:solidFill>
                <a:schemeClr val="accent6"/>
              </a:solidFill>
            </a:endParaRPr>
          </a:p>
        </p:txBody>
      </p:sp>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15420" t="28592" r="1" b="15672"/>
          <a:stretch/>
        </p:blipFill>
        <p:spPr>
          <a:xfrm>
            <a:off x="8888479" y="4890004"/>
            <a:ext cx="2533577" cy="1252174"/>
          </a:xfrm>
          <a:prstGeom prst="rect">
            <a:avLst/>
          </a:prstGeom>
          <a:effectLst>
            <a:outerShdw blurRad="1270000" dist="50800" dir="5400000" algn="ctr" rotWithShape="0">
              <a:srgbClr val="000000">
                <a:alpha val="43137"/>
              </a:srgbClr>
            </a:outerShdw>
          </a:effectLst>
        </p:spPr>
      </p:pic>
      <p:sp>
        <p:nvSpPr>
          <p:cNvPr id="2" name="TextBox 1"/>
          <p:cNvSpPr txBox="1"/>
          <p:nvPr/>
        </p:nvSpPr>
        <p:spPr>
          <a:xfrm>
            <a:off x="9139231" y="5929469"/>
            <a:ext cx="2919389" cy="307777"/>
          </a:xfrm>
          <a:prstGeom prst="rect">
            <a:avLst/>
          </a:prstGeom>
          <a:solidFill>
            <a:schemeClr val="bg1"/>
          </a:solidFill>
        </p:spPr>
        <p:txBody>
          <a:bodyPr wrap="none" rtlCol="0">
            <a:spAutoFit/>
          </a:bodyPr>
          <a:lstStyle/>
          <a:p>
            <a:r>
              <a:rPr lang="en-US" sz="1400" dirty="0" smtClean="0"/>
              <a:t>WC granules of 0.9 mm diameter</a:t>
            </a:r>
            <a:endParaRPr lang="en-US" sz="1400" dirty="0"/>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0625" y="4361816"/>
            <a:ext cx="2366046" cy="2045484"/>
          </a:xfrm>
          <a:prstGeom prst="rect">
            <a:avLst/>
          </a:prstGeom>
          <a:effectLst>
            <a:outerShdw blurRad="1270000" dist="50800" dir="5400000" algn="ctr" rotWithShape="0">
              <a:srgbClr val="000000">
                <a:alpha val="43137"/>
              </a:srgbClr>
            </a:outerShdw>
          </a:effectLst>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8800" y="4361815"/>
            <a:ext cx="2172646" cy="2040556"/>
          </a:xfrm>
          <a:prstGeom prst="rect">
            <a:avLst/>
          </a:prstGeom>
          <a:effectLst>
            <a:outerShdw blurRad="1270000" dist="50800" dir="5400000" algn="ctr" rotWithShape="0">
              <a:srgbClr val="000000">
                <a:alpha val="43137"/>
              </a:srgbClr>
            </a:outerShdw>
          </a:effectLst>
        </p:spPr>
      </p:pic>
    </p:spTree>
    <p:extLst>
      <p:ext uri="{BB962C8B-B14F-4D97-AF65-F5344CB8AC3E}">
        <p14:creationId xmlns:p14="http://schemas.microsoft.com/office/powerpoint/2010/main" val="24577394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4">
            <a:extLst>
              <a:ext uri="{FF2B5EF4-FFF2-40B4-BE49-F238E27FC236}">
                <a16:creationId xmlns="" xmlns:a16="http://schemas.microsoft.com/office/drawing/2014/main" id="{F2096256-1AF2-462D-9054-FBA5B99277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7708" y="3636147"/>
            <a:ext cx="1985915" cy="2647476"/>
          </a:xfrm>
          <a:prstGeom prst="rect">
            <a:avLst/>
          </a:prstGeom>
          <a:noFill/>
          <a:ln>
            <a:noFill/>
          </a:ln>
          <a:effectLst>
            <a:outerShdw blurRad="1270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3217" y="303641"/>
            <a:ext cx="10972800" cy="545977"/>
          </a:xfrm>
        </p:spPr>
        <p:txBody>
          <a:bodyPr>
            <a:normAutofit/>
          </a:bodyPr>
          <a:lstStyle/>
          <a:p>
            <a:r>
              <a:rPr lang="en-US" sz="2800" dirty="0">
                <a:solidFill>
                  <a:schemeClr val="accent6"/>
                </a:solidFill>
              </a:rPr>
              <a:t>T</a:t>
            </a:r>
            <a:r>
              <a:rPr lang="en-US" sz="2800" dirty="0" smtClean="0">
                <a:solidFill>
                  <a:schemeClr val="accent6"/>
                </a:solidFill>
              </a:rPr>
              <a:t>ests of waterfall granules</a:t>
            </a:r>
            <a:endParaRPr lang="en-US" sz="2800" dirty="0">
              <a:solidFill>
                <a:schemeClr val="accent6"/>
              </a:solidFill>
            </a:endParaRPr>
          </a:p>
        </p:txBody>
      </p:sp>
      <p:sp>
        <p:nvSpPr>
          <p:cNvPr id="4" name="TextBox 3"/>
          <p:cNvSpPr txBox="1"/>
          <p:nvPr/>
        </p:nvSpPr>
        <p:spPr>
          <a:xfrm>
            <a:off x="253217" y="1059027"/>
            <a:ext cx="11195694" cy="1200329"/>
          </a:xfrm>
          <a:prstGeom prst="rect">
            <a:avLst/>
          </a:prstGeom>
          <a:noFill/>
        </p:spPr>
        <p:txBody>
          <a:bodyPr wrap="none" rtlCol="0">
            <a:spAutoFit/>
          </a:bodyPr>
          <a:lstStyle/>
          <a:p>
            <a:r>
              <a:rPr lang="en-US" dirty="0"/>
              <a:t>B</a:t>
            </a:r>
            <a:r>
              <a:rPr lang="en-US" dirty="0" smtClean="0"/>
              <a:t>efore applying any test for the waterfall target, magnetic tests of the granules are being performed</a:t>
            </a:r>
          </a:p>
          <a:p>
            <a:pPr marL="285750" indent="-285750">
              <a:buFont typeface="Arial" panose="020B0604020202020204" pitchFamily="34" charset="0"/>
              <a:buChar char="•"/>
            </a:pPr>
            <a:r>
              <a:rPr lang="en-US" dirty="0" smtClean="0"/>
              <a:t>tungsten carbide granules are firstly considered</a:t>
            </a:r>
          </a:p>
          <a:p>
            <a:pPr marL="285750" indent="-285750">
              <a:buFont typeface="Arial" panose="020B0604020202020204" pitchFamily="34" charset="0"/>
              <a:buChar char="•"/>
            </a:pPr>
            <a:r>
              <a:rPr lang="en-US" dirty="0" smtClean="0"/>
              <a:t>magnetic susceptibility expected to be ≤ 10</a:t>
            </a:r>
            <a:r>
              <a:rPr lang="en-US" baseline="30000" dirty="0" smtClean="0"/>
              <a:t>-8</a:t>
            </a:r>
            <a:r>
              <a:rPr lang="en-US" dirty="0" smtClean="0"/>
              <a:t> </a:t>
            </a:r>
          </a:p>
          <a:p>
            <a:pPr marL="742950" lvl="1" indent="-285750">
              <a:buFont typeface="Arial" panose="020B0604020202020204" pitchFamily="34" charset="0"/>
              <a:buChar char="•"/>
            </a:pPr>
            <a:r>
              <a:rPr lang="en-US" dirty="0" smtClean="0"/>
              <a:t>measurements foreseen for future samples  </a:t>
            </a:r>
            <a:endParaRPr lang="en-US" dirty="0"/>
          </a:p>
        </p:txBody>
      </p:sp>
      <p:pic>
        <p:nvPicPr>
          <p:cNvPr id="8" name="内容占位符 3">
            <a:extLst>
              <a:ext uri="{FF2B5EF4-FFF2-40B4-BE49-F238E27FC236}">
                <a16:creationId xmlns="" xmlns:a16="http://schemas.microsoft.com/office/drawing/2014/main" id="{202BDBCE-8645-4E02-BFDF-500D45ECB0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542622" y="3791587"/>
            <a:ext cx="1703163" cy="2272032"/>
          </a:xfrm>
          <a:prstGeom prst="rect">
            <a:avLst/>
          </a:prstGeom>
          <a:effectLst>
            <a:outerShdw blurRad="1270000" dist="50800" dir="5400000" algn="ctr" rotWithShape="0">
              <a:srgbClr val="000000">
                <a:alpha val="43137"/>
              </a:srgbClr>
            </a:outerShdw>
          </a:effectLst>
        </p:spPr>
      </p:pic>
      <p:pic>
        <p:nvPicPr>
          <p:cNvPr id="10" name="图片 5">
            <a:extLst>
              <a:ext uri="{FF2B5EF4-FFF2-40B4-BE49-F238E27FC236}">
                <a16:creationId xmlns="" xmlns:a16="http://schemas.microsoft.com/office/drawing/2014/main" id="{82743BC1-F609-447F-B6AC-7B6F766F66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7242" y="3643413"/>
            <a:ext cx="1985217" cy="2646205"/>
          </a:xfrm>
          <a:prstGeom prst="rect">
            <a:avLst/>
          </a:prstGeom>
          <a:noFill/>
          <a:ln>
            <a:noFill/>
          </a:ln>
          <a:effectLst>
            <a:outerShdw blurRad="1270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6">
            <a:extLst>
              <a:ext uri="{FF2B5EF4-FFF2-40B4-BE49-F238E27FC236}">
                <a16:creationId xmlns="" xmlns:a16="http://schemas.microsoft.com/office/drawing/2014/main" id="{7F079BDD-8B5C-4923-927B-CBE8E4DEBDEF}"/>
              </a:ext>
            </a:extLst>
          </p:cNvPr>
          <p:cNvSpPr txBox="1">
            <a:spLocks noChangeArrowheads="1"/>
          </p:cNvSpPr>
          <p:nvPr/>
        </p:nvSpPr>
        <p:spPr bwMode="auto">
          <a:xfrm>
            <a:off x="7435967" y="5053151"/>
            <a:ext cx="2498931" cy="369332"/>
          </a:xfrm>
          <a:prstGeom prst="rect">
            <a:avLst/>
          </a:prstGeom>
          <a:gradFill>
            <a:gsLst>
              <a:gs pos="0">
                <a:schemeClr val="accent3"/>
              </a:gs>
              <a:gs pos="100000">
                <a:schemeClr val="bg1"/>
              </a:gs>
            </a:gsLst>
            <a:lin ang="0" scaled="1"/>
          </a:gradFill>
          <a:ln>
            <a:noFill/>
          </a:ln>
          <a:extLst/>
        </p:spPr>
        <p:txBody>
          <a:bodyPr wrap="square">
            <a:spAutoFit/>
          </a:bodyPr>
          <a:lstStyle/>
          <a:p>
            <a:pPr eaLnBrk="0" hangingPunct="0"/>
            <a:r>
              <a:rPr lang="en-US" altLang="zh-CN" dirty="0"/>
              <a:t>t</a:t>
            </a:r>
            <a:r>
              <a:rPr lang="en-US" altLang="zh-CN" dirty="0" smtClean="0"/>
              <a:t>he </a:t>
            </a:r>
            <a:r>
              <a:rPr lang="en-US" altLang="zh-CN" dirty="0"/>
              <a:t>content of Co </a:t>
            </a:r>
            <a:r>
              <a:rPr lang="en-US" altLang="zh-CN" dirty="0" smtClean="0"/>
              <a:t>!!!</a:t>
            </a:r>
            <a:endParaRPr lang="en-US" altLang="zh-CN" dirty="0"/>
          </a:p>
        </p:txBody>
      </p:sp>
      <p:sp>
        <p:nvSpPr>
          <p:cNvPr id="12" name="矩形 2">
            <a:extLst>
              <a:ext uri="{FF2B5EF4-FFF2-40B4-BE49-F238E27FC236}">
                <a16:creationId xmlns="" xmlns:a16="http://schemas.microsoft.com/office/drawing/2014/main" id="{29A47034-5399-4A1D-9335-4789E7D7BBBC}"/>
              </a:ext>
            </a:extLst>
          </p:cNvPr>
          <p:cNvSpPr/>
          <p:nvPr/>
        </p:nvSpPr>
        <p:spPr>
          <a:xfrm>
            <a:off x="2990935" y="2902052"/>
            <a:ext cx="6846276" cy="369332"/>
          </a:xfrm>
          <a:prstGeom prst="rect">
            <a:avLst/>
          </a:prstGeom>
          <a:solidFill>
            <a:schemeClr val="bg1"/>
          </a:solidFill>
          <a:effectLst>
            <a:outerShdw blurRad="1270000" dist="50800" dir="5400000" algn="ctr" rotWithShape="0">
              <a:srgbClr val="000000">
                <a:alpha val="43137"/>
              </a:srgbClr>
            </a:outerShdw>
          </a:effectLst>
        </p:spPr>
        <p:txBody>
          <a:bodyPr wrap="square">
            <a:spAutoFit/>
          </a:bodyPr>
          <a:lstStyle/>
          <a:p>
            <a:r>
              <a:rPr lang="en-US" altLang="zh-CN" dirty="0"/>
              <a:t>S</a:t>
            </a:r>
            <a:r>
              <a:rPr lang="en-US" altLang="zh-CN" dirty="0" smtClean="0"/>
              <a:t>amples </a:t>
            </a:r>
            <a:r>
              <a:rPr lang="en-US" altLang="zh-CN" dirty="0"/>
              <a:t>of the granular</a:t>
            </a:r>
            <a:r>
              <a:rPr lang="en-US" altLang="zh-CN" dirty="0" smtClean="0"/>
              <a:t> </a:t>
            </a:r>
            <a:r>
              <a:rPr lang="en-US" altLang="zh-CN" dirty="0"/>
              <a:t>WC alloy </a:t>
            </a:r>
            <a:r>
              <a:rPr lang="en-US" altLang="zh-CN" dirty="0" smtClean="0"/>
              <a:t>(diameter = 0.9 mm)</a:t>
            </a:r>
            <a:endParaRPr lang="en-US" altLang="zh-CN" dirty="0"/>
          </a:p>
        </p:txBody>
      </p:sp>
    </p:spTree>
    <p:extLst>
      <p:ext uri="{BB962C8B-B14F-4D97-AF65-F5344CB8AC3E}">
        <p14:creationId xmlns:p14="http://schemas.microsoft.com/office/powerpoint/2010/main" val="39417052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8105" y="194256"/>
            <a:ext cx="5703135" cy="741016"/>
          </a:xfrm>
        </p:spPr>
        <p:txBody>
          <a:bodyPr>
            <a:normAutofit/>
          </a:bodyPr>
          <a:lstStyle/>
          <a:p>
            <a:pPr marL="0" indent="0">
              <a:buNone/>
            </a:pPr>
            <a:r>
              <a:rPr lang="en-US" sz="1800" dirty="0" smtClean="0"/>
              <a:t>made a mini-version of the box in order to test the granules’ deflection in a horizontal solenoid/IHEP</a:t>
            </a:r>
            <a:endParaRPr lang="en-US" sz="1800" dirty="0"/>
          </a:p>
        </p:txBody>
      </p:sp>
      <p:sp>
        <p:nvSpPr>
          <p:cNvPr id="5" name="TextBox 4"/>
          <p:cNvSpPr txBox="1"/>
          <p:nvPr/>
        </p:nvSpPr>
        <p:spPr>
          <a:xfrm>
            <a:off x="3297803" y="6364228"/>
            <a:ext cx="8996374" cy="369332"/>
          </a:xfrm>
          <a:prstGeom prst="rect">
            <a:avLst/>
          </a:prstGeom>
          <a:noFill/>
        </p:spPr>
        <p:txBody>
          <a:bodyPr wrap="none" rtlCol="0">
            <a:spAutoFit/>
          </a:bodyPr>
          <a:lstStyle/>
          <a:p>
            <a:r>
              <a:rPr lang="en-US" dirty="0" smtClean="0"/>
              <a:t>it did not work in the table experiment because the plate was not fabricated flat </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9355" b="20474"/>
          <a:stretch/>
        </p:blipFill>
        <p:spPr>
          <a:xfrm>
            <a:off x="448252" y="1659726"/>
            <a:ext cx="1921742" cy="2312661"/>
          </a:xfrm>
          <a:prstGeom prst="rect">
            <a:avLst/>
          </a:prstGeom>
          <a:effectLst>
            <a:outerShdw blurRad="1270000" dist="50800" dir="5400000" algn="ctr" rotWithShape="0">
              <a:srgbClr val="000000">
                <a:alpha val="43137"/>
              </a:srgbClr>
            </a:outerShdw>
          </a:effectLst>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8059" r="17500"/>
          <a:stretch/>
        </p:blipFill>
        <p:spPr>
          <a:xfrm>
            <a:off x="507339" y="4137399"/>
            <a:ext cx="2583619" cy="2004646"/>
          </a:xfrm>
          <a:prstGeom prst="rect">
            <a:avLst/>
          </a:prstGeom>
          <a:effectLst>
            <a:outerShdw blurRad="1270000" dist="50800" dir="5400000" algn="ctr" rotWithShape="0">
              <a:srgbClr val="000000">
                <a:alpha val="43137"/>
              </a:srgbClr>
            </a:outerShdw>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8596" b="18597"/>
          <a:stretch/>
        </p:blipFill>
        <p:spPr>
          <a:xfrm>
            <a:off x="6680114" y="2719221"/>
            <a:ext cx="2245662" cy="2820868"/>
          </a:xfrm>
          <a:prstGeom prst="rect">
            <a:avLst/>
          </a:prstGeom>
          <a:effectLst>
            <a:outerShdw blurRad="1270000" dist="50800" dir="5400000" algn="ctr" rotWithShape="0">
              <a:srgbClr val="000000">
                <a:alpha val="43137"/>
              </a:srgbClr>
            </a:outerShdw>
          </a:effec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18070" b="17894"/>
          <a:stretch/>
        </p:blipFill>
        <p:spPr>
          <a:xfrm>
            <a:off x="9187736" y="2357205"/>
            <a:ext cx="2780029" cy="3560389"/>
          </a:xfrm>
          <a:prstGeom prst="rect">
            <a:avLst/>
          </a:prstGeom>
          <a:effectLst>
            <a:outerShdw blurRad="1270000" dist="50800" dir="5400000" algn="ctr" rotWithShape="0">
              <a:srgbClr val="000000">
                <a:alpha val="43137"/>
              </a:srgbClr>
            </a:outerShdw>
          </a:effectLst>
        </p:spPr>
      </p:pic>
      <p:sp>
        <p:nvSpPr>
          <p:cNvPr id="12" name="TextBox 11"/>
          <p:cNvSpPr txBox="1"/>
          <p:nvPr/>
        </p:nvSpPr>
        <p:spPr>
          <a:xfrm>
            <a:off x="94319" y="1121638"/>
            <a:ext cx="3807121" cy="584775"/>
          </a:xfrm>
          <a:prstGeom prst="rect">
            <a:avLst/>
          </a:prstGeom>
          <a:solidFill>
            <a:schemeClr val="bg1"/>
          </a:solidFill>
        </p:spPr>
        <p:txBody>
          <a:bodyPr wrap="square" rtlCol="0">
            <a:spAutoFit/>
          </a:bodyPr>
          <a:lstStyle/>
          <a:p>
            <a:r>
              <a:rPr lang="en-US" sz="1600" dirty="0" smtClean="0"/>
              <a:t>machining of a short straight aligned track line at the start f for granules</a:t>
            </a:r>
            <a:endParaRPr lang="en-US" sz="1600" dirty="0"/>
          </a:p>
        </p:txBody>
      </p:sp>
      <p:sp>
        <p:nvSpPr>
          <p:cNvPr id="13" name="TextBox 12"/>
          <p:cNvSpPr txBox="1"/>
          <p:nvPr/>
        </p:nvSpPr>
        <p:spPr>
          <a:xfrm>
            <a:off x="4672400" y="2763644"/>
            <a:ext cx="2929007" cy="369332"/>
          </a:xfrm>
          <a:prstGeom prst="rect">
            <a:avLst/>
          </a:prstGeom>
          <a:solidFill>
            <a:schemeClr val="bg1"/>
          </a:solidFill>
        </p:spPr>
        <p:txBody>
          <a:bodyPr wrap="none" rtlCol="0">
            <a:spAutoFit/>
          </a:bodyPr>
          <a:lstStyle/>
          <a:p>
            <a:r>
              <a:rPr lang="en-US" dirty="0" smtClean="0"/>
              <a:t>box, and straw collection </a:t>
            </a:r>
            <a:endParaRPr lang="en-US" dirty="0"/>
          </a:p>
        </p:txBody>
      </p:sp>
      <p:cxnSp>
        <p:nvCxnSpPr>
          <p:cNvPr id="15" name="Straight Arrow Connector 14"/>
          <p:cNvCxnSpPr/>
          <p:nvPr/>
        </p:nvCxnSpPr>
        <p:spPr>
          <a:xfrm flipH="1">
            <a:off x="1206824" y="3051520"/>
            <a:ext cx="85987" cy="2088202"/>
          </a:xfrm>
          <a:prstGeom prst="straightConnector1">
            <a:avLst/>
          </a:prstGeom>
          <a:ln>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r="48400"/>
          <a:stretch/>
        </p:blipFill>
        <p:spPr>
          <a:xfrm rot="16200000">
            <a:off x="7456352" y="364019"/>
            <a:ext cx="2415322" cy="2375535"/>
          </a:xfrm>
          <a:prstGeom prst="rect">
            <a:avLst/>
          </a:prstGeom>
          <a:effectLst>
            <a:outerShdw blurRad="1270000" dist="50800" dir="5400000" algn="ctr" rotWithShape="0">
              <a:srgbClr val="000000">
                <a:alpha val="43137"/>
              </a:srgbClr>
            </a:outerShdw>
          </a:effec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7664" r="17698"/>
          <a:stretch/>
        </p:blipFill>
        <p:spPr>
          <a:xfrm>
            <a:off x="8534253" y="1030394"/>
            <a:ext cx="1264213" cy="977915"/>
          </a:xfrm>
          <a:prstGeom prst="rect">
            <a:avLst/>
          </a:prstGeom>
          <a:effectLst>
            <a:outerShdw blurRad="1270000" dist="50800" dir="5400000" algn="ctr" rotWithShape="0">
              <a:srgbClr val="000000">
                <a:alpha val="43137"/>
              </a:srgbClr>
            </a:outerShdw>
          </a:effectLst>
        </p:spPr>
      </p:pic>
      <p:sp>
        <p:nvSpPr>
          <p:cNvPr id="26" name="TextBox 25"/>
          <p:cNvSpPr txBox="1"/>
          <p:nvPr/>
        </p:nvSpPr>
        <p:spPr>
          <a:xfrm>
            <a:off x="7214036" y="307076"/>
            <a:ext cx="1486304" cy="369332"/>
          </a:xfrm>
          <a:prstGeom prst="rect">
            <a:avLst/>
          </a:prstGeom>
          <a:solidFill>
            <a:schemeClr val="bg1"/>
          </a:solidFill>
        </p:spPr>
        <p:txBody>
          <a:bodyPr wrap="none" rtlCol="0">
            <a:spAutoFit/>
          </a:bodyPr>
          <a:lstStyle/>
          <a:p>
            <a:r>
              <a:rPr lang="en-US" dirty="0" smtClean="0"/>
              <a:t>6 T solenoid</a:t>
            </a:r>
            <a:endParaRPr lang="en-US" dirty="0"/>
          </a:p>
        </p:txBody>
      </p:sp>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9997061" y="494647"/>
            <a:ext cx="1825456" cy="1369092"/>
          </a:xfrm>
          <a:prstGeom prst="rect">
            <a:avLst/>
          </a:prstGeom>
          <a:effectLst>
            <a:outerShdw blurRad="1270000" dist="50800" dir="5400000" algn="ctr" rotWithShape="0">
              <a:srgbClr val="000000">
                <a:alpha val="43137"/>
              </a:srgbClr>
            </a:outerShdw>
          </a:effectLst>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17664" r="17698"/>
          <a:stretch/>
        </p:blipFill>
        <p:spPr>
          <a:xfrm>
            <a:off x="2540324" y="2621688"/>
            <a:ext cx="3918914" cy="3031425"/>
          </a:xfrm>
          <a:prstGeom prst="rect">
            <a:avLst/>
          </a:prstGeom>
          <a:effectLst>
            <a:outerShdw blurRad="1270000" dist="50800" dir="5400000" algn="ctr" rotWithShape="0">
              <a:srgbClr val="000000">
                <a:alpha val="43137"/>
              </a:srgbClr>
            </a:outerShdw>
          </a:effectLst>
        </p:spPr>
      </p:pic>
    </p:spTree>
    <p:extLst>
      <p:ext uri="{BB962C8B-B14F-4D97-AF65-F5344CB8AC3E}">
        <p14:creationId xmlns:p14="http://schemas.microsoft.com/office/powerpoint/2010/main" val="2682712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102" y="3178432"/>
            <a:ext cx="3993989" cy="3188038"/>
          </a:xfrm>
          <a:prstGeom prst="rect">
            <a:avLst/>
          </a:prstGeom>
          <a:noFill/>
          <a:ln>
            <a:noFill/>
          </a:ln>
          <a:effectLst>
            <a:outerShdw blurRad="1270000" dist="50800" dir="54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332102" y="326117"/>
            <a:ext cx="8720384" cy="461665"/>
          </a:xfrm>
          <a:prstGeom prst="rect">
            <a:avLst/>
          </a:prstGeom>
        </p:spPr>
        <p:txBody>
          <a:bodyPr wrap="square">
            <a:spAutoFit/>
          </a:bodyPr>
          <a:lstStyle/>
          <a:p>
            <a:r>
              <a:rPr lang="en-US" altLang="zh-CN" sz="2400" dirty="0" smtClean="0">
                <a:solidFill>
                  <a:schemeClr val="accent6"/>
                </a:solidFill>
              </a:rPr>
              <a:t>Schematics and GUI plots of the granular waterfall target</a:t>
            </a:r>
            <a:endParaRPr lang="zh-CN" altLang="en-US" sz="2400" dirty="0">
              <a:solidFill>
                <a:schemeClr val="accent6"/>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4630" y="3178432"/>
            <a:ext cx="3680432" cy="3181792"/>
          </a:xfrm>
          <a:prstGeom prst="rect">
            <a:avLst/>
          </a:prstGeom>
          <a:effectLst>
            <a:outerShdw blurRad="1270000" dist="50800" dir="5400000" algn="ctr" rotWithShape="0">
              <a:srgbClr val="000000">
                <a:alpha val="43137"/>
              </a:srgbClr>
            </a:outerShdw>
          </a:effectLst>
        </p:spPr>
      </p:pic>
      <p:sp>
        <p:nvSpPr>
          <p:cNvPr id="6" name="TextBox 5"/>
          <p:cNvSpPr txBox="1"/>
          <p:nvPr/>
        </p:nvSpPr>
        <p:spPr>
          <a:xfrm>
            <a:off x="1219481" y="1203146"/>
            <a:ext cx="8000908" cy="1477328"/>
          </a:xfrm>
          <a:prstGeom prst="rect">
            <a:avLst/>
          </a:prstGeom>
          <a:noFill/>
        </p:spPr>
        <p:txBody>
          <a:bodyPr wrap="none" rtlCol="0">
            <a:spAutoFit/>
          </a:bodyPr>
          <a:lstStyle/>
          <a:p>
            <a:r>
              <a:rPr lang="en-US" dirty="0"/>
              <a:t>D</a:t>
            </a:r>
            <a:r>
              <a:rPr lang="en-US" dirty="0" smtClean="0"/>
              <a:t>ifferences from C-ADS target</a:t>
            </a:r>
          </a:p>
          <a:p>
            <a:pPr marL="285750" indent="-285750">
              <a:buFont typeface="Arial" panose="020B0604020202020204" pitchFamily="34" charset="0"/>
              <a:buChar char="•"/>
            </a:pPr>
            <a:r>
              <a:rPr lang="en-US" dirty="0"/>
              <a:t>C</a:t>
            </a:r>
            <a:r>
              <a:rPr lang="en-US" dirty="0" smtClean="0"/>
              <a:t>ompact dimensions, like an A3 size paper with few centimeters width</a:t>
            </a:r>
          </a:p>
          <a:p>
            <a:pPr marL="285750" indent="-285750">
              <a:buFont typeface="Arial" panose="020B0604020202020204" pitchFamily="34" charset="0"/>
              <a:buChar char="•"/>
            </a:pPr>
            <a:r>
              <a:rPr lang="en-US" dirty="0"/>
              <a:t>S</a:t>
            </a:r>
            <a:r>
              <a:rPr lang="en-US" dirty="0" smtClean="0"/>
              <a:t>uitable for pion capture and not neutron spallation sources</a:t>
            </a:r>
          </a:p>
          <a:p>
            <a:pPr marL="285750" indent="-285750">
              <a:buFont typeface="Arial" panose="020B0604020202020204" pitchFamily="34" charset="0"/>
              <a:buChar char="•"/>
            </a:pPr>
            <a:r>
              <a:rPr lang="en-US" dirty="0"/>
              <a:t>F</a:t>
            </a:r>
            <a:r>
              <a:rPr lang="en-US" dirty="0" smtClean="0"/>
              <a:t>unctioning inside a 14 T solenoidal field</a:t>
            </a:r>
          </a:p>
          <a:p>
            <a:pPr marL="285750" indent="-285750">
              <a:buFont typeface="Arial" panose="020B0604020202020204" pitchFamily="34" charset="0"/>
              <a:buChar char="•"/>
            </a:pPr>
            <a:r>
              <a:rPr lang="en-US" dirty="0" smtClean="0"/>
              <a:t>Variable density due to the granular waterfall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3602" y="3184678"/>
            <a:ext cx="3387756" cy="3181792"/>
          </a:xfrm>
          <a:prstGeom prst="rect">
            <a:avLst/>
          </a:prstGeom>
          <a:effectLst>
            <a:outerShdw blurRad="1270000" dist="50800" dir="5400000" algn="ctr" rotWithShape="0">
              <a:srgbClr val="000000">
                <a:alpha val="43137"/>
              </a:srgbClr>
            </a:outerShdw>
          </a:effectLst>
        </p:spPr>
      </p:pic>
    </p:spTree>
    <p:extLst>
      <p:ext uri="{BB962C8B-B14F-4D97-AF65-F5344CB8AC3E}">
        <p14:creationId xmlns:p14="http://schemas.microsoft.com/office/powerpoint/2010/main" val="28962416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793316" y="25332"/>
            <a:ext cx="6363148" cy="67203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chemeClr val="accent6"/>
                </a:solidFill>
              </a:rPr>
              <a:t>EMuS “Baby” scheme schematics</a:t>
            </a:r>
            <a:endParaRPr lang="en-US" sz="2400" dirty="0">
              <a:solidFill>
                <a:schemeClr val="accent6"/>
              </a:solidFill>
            </a:endParaRPr>
          </a:p>
        </p:txBody>
      </p:sp>
      <p:sp>
        <p:nvSpPr>
          <p:cNvPr id="9" name="TextBox 8"/>
          <p:cNvSpPr txBox="1"/>
          <p:nvPr/>
        </p:nvSpPr>
        <p:spPr>
          <a:xfrm>
            <a:off x="1694857" y="697367"/>
            <a:ext cx="9316934" cy="646331"/>
          </a:xfrm>
          <a:prstGeom prst="rect">
            <a:avLst/>
          </a:prstGeom>
          <a:solidFill>
            <a:schemeClr val="bg1"/>
          </a:solidFill>
          <a:ln>
            <a:noFill/>
          </a:ln>
          <a:effectLst>
            <a:outerShdw blurRad="1270000" dist="50800" dir="5400000" algn="ctr" rotWithShape="0">
              <a:srgbClr val="000000">
                <a:alpha val="43137"/>
              </a:srgbClr>
            </a:outerShdw>
          </a:effectLst>
        </p:spPr>
        <p:txBody>
          <a:bodyPr wrap="square" rtlCol="0">
            <a:spAutoFit/>
          </a:bodyPr>
          <a:lstStyle/>
          <a:p>
            <a:pPr marL="285750" indent="-285750">
              <a:buFont typeface="Arial" panose="020B0604020202020204" pitchFamily="34" charset="0"/>
              <a:buChar char="•"/>
            </a:pPr>
            <a:r>
              <a:rPr lang="en-US" dirty="0"/>
              <a:t>Sideway </a:t>
            </a:r>
            <a:r>
              <a:rPr lang="el-GR" dirty="0"/>
              <a:t>μ</a:t>
            </a:r>
            <a:r>
              <a:rPr lang="en-US" dirty="0"/>
              <a:t>SR collection at 90</a:t>
            </a:r>
            <a:r>
              <a:rPr lang="en-US" baseline="30000" dirty="0"/>
              <a:t>0</a:t>
            </a:r>
            <a:r>
              <a:rPr lang="en-US" dirty="0"/>
              <a:t> </a:t>
            </a:r>
            <a:r>
              <a:rPr lang="en-US" dirty="0" smtClean="0"/>
              <a:t>with </a:t>
            </a:r>
            <a:r>
              <a:rPr lang="en-US" dirty="0"/>
              <a:t>respect to the primary proton </a:t>
            </a:r>
            <a:r>
              <a:rPr lang="en-US" dirty="0" smtClean="0"/>
              <a:t>beam direction</a:t>
            </a:r>
            <a:endParaRPr lang="en-US" dirty="0"/>
          </a:p>
          <a:p>
            <a:pPr marL="285750" indent="-285750">
              <a:buFont typeface="Arial" panose="020B0604020202020204" pitchFamily="34" charset="0"/>
              <a:buChar char="•"/>
            </a:pPr>
            <a:r>
              <a:rPr lang="en-US" dirty="0"/>
              <a:t>Quadrupole </a:t>
            </a:r>
            <a:r>
              <a:rPr lang="en-US" dirty="0" smtClean="0"/>
              <a:t>system, </a:t>
            </a:r>
            <a:r>
              <a:rPr lang="en-US" dirty="0"/>
              <a:t>low acceptance </a:t>
            </a:r>
            <a:r>
              <a:rPr lang="en-US" dirty="0" smtClean="0"/>
              <a:t>collector</a:t>
            </a:r>
            <a:endParaRPr lang="en-US" dirty="0"/>
          </a:p>
        </p:txBody>
      </p:sp>
      <p:pic>
        <p:nvPicPr>
          <p:cNvPr id="6" name="图片 6">
            <a:extLst>
              <a:ext uri="{FF2B5EF4-FFF2-40B4-BE49-F238E27FC236}">
                <a16:creationId xmlns="" xmlns:a16="http://schemas.microsoft.com/office/drawing/2014/main" id="{B164A573-6015-4134-A5CF-B2CEEC520A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522689">
            <a:off x="3665412" y="3386368"/>
            <a:ext cx="5171526" cy="1330349"/>
          </a:xfrm>
          <a:prstGeom prst="rect">
            <a:avLst/>
          </a:prstGeom>
          <a:noFill/>
          <a:ln>
            <a:noFill/>
          </a:ln>
          <a:effectLst>
            <a:outerShdw blurRad="1270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7">
            <a:extLst>
              <a:ext uri="{FF2B5EF4-FFF2-40B4-BE49-F238E27FC236}">
                <a16:creationId xmlns="" xmlns:a16="http://schemas.microsoft.com/office/drawing/2014/main" id="{E889C0D7-AA9A-45FD-83A6-9C54A47670D2}"/>
              </a:ext>
            </a:extLst>
          </p:cNvPr>
          <p:cNvSpPr/>
          <p:nvPr/>
        </p:nvSpPr>
        <p:spPr>
          <a:xfrm rot="1328150">
            <a:off x="6118193" y="4578315"/>
            <a:ext cx="545475" cy="1118586"/>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8">
            <a:extLst>
              <a:ext uri="{FF2B5EF4-FFF2-40B4-BE49-F238E27FC236}">
                <a16:creationId xmlns="" xmlns:a16="http://schemas.microsoft.com/office/drawing/2014/main" id="{9EA35157-CD0B-4F62-8048-AAE46DF4FE19}"/>
              </a:ext>
            </a:extLst>
          </p:cNvPr>
          <p:cNvSpPr/>
          <p:nvPr/>
        </p:nvSpPr>
        <p:spPr>
          <a:xfrm rot="20558863">
            <a:off x="6910758" y="4421303"/>
            <a:ext cx="549521" cy="1960318"/>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9">
            <a:extLst>
              <a:ext uri="{FF2B5EF4-FFF2-40B4-BE49-F238E27FC236}">
                <a16:creationId xmlns="" xmlns:a16="http://schemas.microsoft.com/office/drawing/2014/main" id="{1EDEEEEB-25FA-4EB5-B0B4-2D1C129DCAFD}"/>
              </a:ext>
            </a:extLst>
          </p:cNvPr>
          <p:cNvSpPr/>
          <p:nvPr/>
        </p:nvSpPr>
        <p:spPr>
          <a:xfrm rot="20299836">
            <a:off x="5499723" y="1640010"/>
            <a:ext cx="1188525" cy="2428149"/>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0">
            <a:extLst>
              <a:ext uri="{FF2B5EF4-FFF2-40B4-BE49-F238E27FC236}">
                <a16:creationId xmlns="" xmlns:a16="http://schemas.microsoft.com/office/drawing/2014/main" id="{70FFB841-203C-49D7-9B1D-F0B4EED02FAC}"/>
              </a:ext>
            </a:extLst>
          </p:cNvPr>
          <p:cNvSpPr txBox="1"/>
          <p:nvPr/>
        </p:nvSpPr>
        <p:spPr>
          <a:xfrm>
            <a:off x="6629567" y="1879384"/>
            <a:ext cx="5265943" cy="830997"/>
          </a:xfrm>
          <a:prstGeom prst="rect">
            <a:avLst/>
          </a:prstGeom>
          <a:noFill/>
        </p:spPr>
        <p:txBody>
          <a:bodyPr wrap="square" rtlCol="0">
            <a:spAutoFit/>
          </a:bodyPr>
          <a:lstStyle/>
          <a:p>
            <a:r>
              <a:rPr lang="en-US" altLang="zh-CN" sz="1600" dirty="0">
                <a:cs typeface="Times New Roman" panose="02020603050405020304" pitchFamily="18" charset="0"/>
              </a:rPr>
              <a:t>Main line</a:t>
            </a:r>
          </a:p>
          <a:p>
            <a:pPr marL="285750" indent="-285750">
              <a:buFont typeface="Arial" panose="020B0604020202020204" pitchFamily="34" charset="0"/>
              <a:buChar char="•"/>
            </a:pPr>
            <a:r>
              <a:rPr lang="en-US" altLang="zh-CN" sz="1600" dirty="0">
                <a:cs typeface="Times New Roman" panose="02020603050405020304" pitchFamily="18" charset="0"/>
              </a:rPr>
              <a:t>It consists of  4 groups of triplets. Using symmetric achromatic design. </a:t>
            </a:r>
            <a:endParaRPr lang="zh-CN" altLang="en-US" sz="1600" dirty="0">
              <a:cs typeface="Times New Roman" panose="02020603050405020304" pitchFamily="18" charset="0"/>
            </a:endParaRPr>
          </a:p>
        </p:txBody>
      </p:sp>
      <p:sp>
        <p:nvSpPr>
          <p:cNvPr id="13" name="文本框 11">
            <a:extLst>
              <a:ext uri="{FF2B5EF4-FFF2-40B4-BE49-F238E27FC236}">
                <a16:creationId xmlns="" xmlns:a16="http://schemas.microsoft.com/office/drawing/2014/main" id="{036D90A8-5219-4C36-94A4-93A6CA90C6E6}"/>
              </a:ext>
            </a:extLst>
          </p:cNvPr>
          <p:cNvSpPr txBox="1"/>
          <p:nvPr/>
        </p:nvSpPr>
        <p:spPr>
          <a:xfrm>
            <a:off x="4391761" y="3553740"/>
            <a:ext cx="2193229" cy="923330"/>
          </a:xfrm>
          <a:prstGeom prst="rect">
            <a:avLst/>
          </a:prstGeom>
          <a:noFill/>
        </p:spPr>
        <p:txBody>
          <a:bodyPr wrap="none" rtlCol="0">
            <a:spAutoFit/>
          </a:bodyPr>
          <a:lstStyle>
            <a:defPPr>
              <a:defRPr lang="zh-CN"/>
            </a:defPPr>
            <a:lvl1pPr>
              <a:defRPr>
                <a:latin typeface="Times New Roman" panose="02020603050405020304" pitchFamily="18" charset="0"/>
                <a:cs typeface="Times New Roman" panose="02020603050405020304" pitchFamily="18" charset="0"/>
              </a:defRPr>
            </a:lvl1pPr>
          </a:lstStyle>
          <a:p>
            <a:r>
              <a:rPr lang="en-US" altLang="zh-CN" dirty="0">
                <a:solidFill>
                  <a:srgbClr val="00A100"/>
                </a:solidFill>
                <a:latin typeface="+mn-lt"/>
              </a:rPr>
              <a:t>Green: quadrupole </a:t>
            </a:r>
          </a:p>
          <a:p>
            <a:r>
              <a:rPr lang="en-US" altLang="zh-CN" dirty="0">
                <a:solidFill>
                  <a:srgbClr val="FF0000"/>
                </a:solidFill>
                <a:latin typeface="+mn-lt"/>
              </a:rPr>
              <a:t>Red: Wien Filter</a:t>
            </a:r>
          </a:p>
          <a:p>
            <a:endParaRPr lang="zh-CN" altLang="en-US" dirty="0"/>
          </a:p>
        </p:txBody>
      </p:sp>
      <p:sp>
        <p:nvSpPr>
          <p:cNvPr id="14" name="文本框 12">
            <a:extLst>
              <a:ext uri="{FF2B5EF4-FFF2-40B4-BE49-F238E27FC236}">
                <a16:creationId xmlns="" xmlns:a16="http://schemas.microsoft.com/office/drawing/2014/main" id="{98B52F28-4D3B-4F1C-89F4-3BD5FCFFAC4F}"/>
              </a:ext>
            </a:extLst>
          </p:cNvPr>
          <p:cNvSpPr txBox="1"/>
          <p:nvPr/>
        </p:nvSpPr>
        <p:spPr>
          <a:xfrm>
            <a:off x="7686177" y="3646547"/>
            <a:ext cx="4059125" cy="584775"/>
          </a:xfrm>
          <a:prstGeom prst="rect">
            <a:avLst/>
          </a:prstGeom>
          <a:noFill/>
        </p:spPr>
        <p:txBody>
          <a:bodyPr wrap="none" rtlCol="0">
            <a:spAutoFit/>
          </a:bodyPr>
          <a:lstStyle/>
          <a:p>
            <a:r>
              <a:rPr lang="en-US" altLang="zh-CN" sz="1600" dirty="0">
                <a:cs typeface="Times New Roman" panose="02020603050405020304" pitchFamily="18" charset="0"/>
              </a:rPr>
              <a:t>Electrostatic deflection separator</a:t>
            </a:r>
          </a:p>
          <a:p>
            <a:pPr marL="285750" indent="-285750">
              <a:buFont typeface="Arial" panose="020B0604020202020204" pitchFamily="34" charset="0"/>
              <a:buChar char="•"/>
            </a:pPr>
            <a:r>
              <a:rPr lang="en-US" altLang="zh-CN" sz="1600" dirty="0">
                <a:cs typeface="Times New Roman" panose="02020603050405020304" pitchFamily="18" charset="0"/>
              </a:rPr>
              <a:t>The beam is divided into 2 parts here</a:t>
            </a:r>
            <a:endParaRPr lang="zh-CN" altLang="en-US" sz="1600" dirty="0">
              <a:cs typeface="Times New Roman" panose="02020603050405020304" pitchFamily="18" charset="0"/>
            </a:endParaRPr>
          </a:p>
        </p:txBody>
      </p:sp>
      <p:cxnSp>
        <p:nvCxnSpPr>
          <p:cNvPr id="15" name="直接箭头连接符 14">
            <a:extLst>
              <a:ext uri="{FF2B5EF4-FFF2-40B4-BE49-F238E27FC236}">
                <a16:creationId xmlns="" xmlns:a16="http://schemas.microsoft.com/office/drawing/2014/main" id="{DA6DCAF6-7602-419B-AF5B-D3D924651BF9}"/>
              </a:ext>
            </a:extLst>
          </p:cNvPr>
          <p:cNvCxnSpPr>
            <a:cxnSpLocks/>
          </p:cNvCxnSpPr>
          <p:nvPr/>
        </p:nvCxnSpPr>
        <p:spPr>
          <a:xfrm flipH="1">
            <a:off x="6746531" y="4017126"/>
            <a:ext cx="942805" cy="184666"/>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 xmlns:a16="http://schemas.microsoft.com/office/drawing/2014/main" id="{A1BA45B7-6799-4E74-A4CB-3837C131A4F1}"/>
              </a:ext>
            </a:extLst>
          </p:cNvPr>
          <p:cNvSpPr txBox="1"/>
          <p:nvPr/>
        </p:nvSpPr>
        <p:spPr>
          <a:xfrm>
            <a:off x="7686177" y="4947704"/>
            <a:ext cx="4435002" cy="830997"/>
          </a:xfrm>
          <a:prstGeom prst="rect">
            <a:avLst/>
          </a:prstGeom>
          <a:noFill/>
        </p:spPr>
        <p:txBody>
          <a:bodyPr wrap="square" rtlCol="0">
            <a:spAutoFit/>
          </a:bodyPr>
          <a:lstStyle/>
          <a:p>
            <a:r>
              <a:rPr lang="en-US" altLang="zh-CN" sz="1600" dirty="0">
                <a:cs typeface="Times New Roman" panose="02020603050405020304" pitchFamily="18" charset="0"/>
              </a:rPr>
              <a:t>Straight line</a:t>
            </a:r>
          </a:p>
          <a:p>
            <a:pPr marL="285750" indent="-285750">
              <a:buFont typeface="Arial" panose="020B0604020202020204" pitchFamily="34" charset="0"/>
              <a:buChar char="•"/>
            </a:pPr>
            <a:r>
              <a:rPr lang="en-US" altLang="zh-CN" sz="1600" dirty="0">
                <a:cs typeface="Times New Roman" panose="02020603050405020304" pitchFamily="18" charset="0"/>
              </a:rPr>
              <a:t>Half of the beam is unaffected and straight ahead</a:t>
            </a:r>
            <a:endParaRPr lang="zh-CN" altLang="en-US" sz="1600" dirty="0">
              <a:cs typeface="Times New Roman" panose="02020603050405020304" pitchFamily="18" charset="0"/>
            </a:endParaRPr>
          </a:p>
        </p:txBody>
      </p:sp>
      <p:sp>
        <p:nvSpPr>
          <p:cNvPr id="17" name="文本框 16">
            <a:extLst>
              <a:ext uri="{FF2B5EF4-FFF2-40B4-BE49-F238E27FC236}">
                <a16:creationId xmlns="" xmlns:a16="http://schemas.microsoft.com/office/drawing/2014/main" id="{024F051C-CACF-4D65-BE8B-28A11A5E86C2}"/>
              </a:ext>
            </a:extLst>
          </p:cNvPr>
          <p:cNvSpPr txBox="1"/>
          <p:nvPr/>
        </p:nvSpPr>
        <p:spPr>
          <a:xfrm>
            <a:off x="994613" y="4926766"/>
            <a:ext cx="4863626" cy="1569660"/>
          </a:xfrm>
          <a:prstGeom prst="rect">
            <a:avLst/>
          </a:prstGeom>
          <a:noFill/>
        </p:spPr>
        <p:txBody>
          <a:bodyPr wrap="square" rtlCol="0">
            <a:spAutoFit/>
          </a:bodyPr>
          <a:lstStyle/>
          <a:p>
            <a:r>
              <a:rPr lang="en-US" altLang="zh-CN" sz="1600" dirty="0">
                <a:cs typeface="Times New Roman" panose="02020603050405020304" pitchFamily="18" charset="0"/>
              </a:rPr>
              <a:t>ES line</a:t>
            </a:r>
          </a:p>
          <a:p>
            <a:pPr marL="285750" indent="-285750">
              <a:buFont typeface="Arial" panose="020B0604020202020204" pitchFamily="34" charset="0"/>
              <a:buChar char="•"/>
            </a:pPr>
            <a:r>
              <a:rPr lang="en-US" altLang="zh-CN" sz="1600" dirty="0">
                <a:cs typeface="Times New Roman" panose="02020603050405020304" pitchFamily="18" charset="0"/>
              </a:rPr>
              <a:t>Half of the beam passes through the deflector</a:t>
            </a:r>
          </a:p>
          <a:p>
            <a:pPr marL="285750" indent="-285750">
              <a:buFont typeface="Arial" panose="020B0604020202020204" pitchFamily="34" charset="0"/>
              <a:buChar char="•"/>
            </a:pPr>
            <a:r>
              <a:rPr lang="en-US" altLang="zh-CN" sz="1600" dirty="0">
                <a:cs typeface="Times New Roman" panose="02020603050405020304" pitchFamily="18" charset="0"/>
              </a:rPr>
              <a:t>Total angle (ES separator + dipole): 41°</a:t>
            </a:r>
          </a:p>
          <a:p>
            <a:pPr marL="285750" indent="-285750">
              <a:buFont typeface="Arial" panose="020B0604020202020204" pitchFamily="34" charset="0"/>
              <a:buChar char="•"/>
            </a:pPr>
            <a:r>
              <a:rPr lang="en-US" altLang="zh-CN" sz="1600" dirty="0">
                <a:cs typeface="Times New Roman" panose="02020603050405020304" pitchFamily="18" charset="0"/>
              </a:rPr>
              <a:t>No positron, so both quadrupole-scheme and solenoid-scheme are under development </a:t>
            </a:r>
            <a:endParaRPr lang="zh-CN" altLang="en-US" sz="1600" dirty="0">
              <a:cs typeface="Times New Roman" panose="02020603050405020304" pitchFamily="18"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96" y="1945655"/>
            <a:ext cx="3978462" cy="1620007"/>
          </a:xfrm>
          <a:prstGeom prst="rect">
            <a:avLst/>
          </a:prstGeom>
          <a:effectLst>
            <a:outerShdw blurRad="1270000" dist="50800" dir="5400000" algn="ctr" rotWithShape="0">
              <a:srgbClr val="000000">
                <a:alpha val="43137"/>
              </a:srgbClr>
            </a:outerShdw>
          </a:effectLst>
        </p:spPr>
      </p:pic>
      <p:cxnSp>
        <p:nvCxnSpPr>
          <p:cNvPr id="5" name="Straight Arrow Connector 4"/>
          <p:cNvCxnSpPr/>
          <p:nvPr/>
        </p:nvCxnSpPr>
        <p:spPr>
          <a:xfrm flipV="1">
            <a:off x="1319514" y="1879384"/>
            <a:ext cx="3393163" cy="400830"/>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05104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431" y="196273"/>
            <a:ext cx="10972800" cy="638809"/>
          </a:xfrm>
        </p:spPr>
        <p:txBody>
          <a:bodyPr>
            <a:normAutofit/>
          </a:bodyPr>
          <a:lstStyle/>
          <a:p>
            <a:r>
              <a:rPr lang="en-US" sz="2400" dirty="0">
                <a:solidFill>
                  <a:srgbClr val="FF0000"/>
                </a:solidFill>
              </a:rPr>
              <a:t>T</a:t>
            </a:r>
            <a:r>
              <a:rPr lang="en-US" sz="2400" dirty="0" smtClean="0">
                <a:solidFill>
                  <a:srgbClr val="FF0000"/>
                </a:solidFill>
              </a:rPr>
              <a:t>ests of smaller configurations than 12x12 cm2: 12-&gt;8 x 4 cm2, 25 kW</a:t>
            </a:r>
            <a:endParaRPr lang="en-US" sz="2400" dirty="0">
              <a:solidFill>
                <a:srgbClr val="FF0000"/>
              </a:solidFill>
            </a:endParaRPr>
          </a:p>
        </p:txBody>
      </p:sp>
      <p:sp>
        <p:nvSpPr>
          <p:cNvPr id="6" name="Rectangle 5"/>
          <p:cNvSpPr/>
          <p:nvPr/>
        </p:nvSpPr>
        <p:spPr>
          <a:xfrm>
            <a:off x="1058043" y="3264491"/>
            <a:ext cx="914400" cy="454179"/>
          </a:xfrm>
          <a:prstGeom prst="rect">
            <a:avLst/>
          </a:prstGeom>
          <a:solidFill>
            <a:schemeClr val="tx1"/>
          </a:solidFill>
          <a:ln>
            <a:solidFill>
              <a:schemeClr val="tx1"/>
            </a:solidFill>
          </a:ln>
          <a:effectLst>
            <a:outerShdw blurRad="1270000" dist="50800" dir="5400000" algn="ctr" rotWithShape="0">
              <a:srgbClr val="000000">
                <a:alpha val="43137"/>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173077" y="3477933"/>
            <a:ext cx="728084" cy="276999"/>
          </a:xfrm>
          <a:prstGeom prst="rect">
            <a:avLst/>
          </a:prstGeom>
          <a:noFill/>
          <a:effectLst>
            <a:outerShdw blurRad="1270000" dist="50800" dir="5400000" algn="ctr" rotWithShape="0">
              <a:srgbClr val="000000">
                <a:alpha val="43137"/>
              </a:srgbClr>
            </a:outerShdw>
          </a:effectLst>
        </p:spPr>
        <p:txBody>
          <a:bodyPr wrap="none" rtlCol="0">
            <a:spAutoFit/>
          </a:bodyPr>
          <a:lstStyle/>
          <a:p>
            <a:r>
              <a:rPr lang="en-US" sz="1200" dirty="0" smtClean="0">
                <a:solidFill>
                  <a:srgbClr val="FF0000"/>
                </a:solidFill>
              </a:rPr>
              <a:t>protons</a:t>
            </a:r>
            <a:endParaRPr lang="en-US" sz="1200" dirty="0">
              <a:solidFill>
                <a:srgbClr val="FF0000"/>
              </a:solidFill>
            </a:endParaRPr>
          </a:p>
        </p:txBody>
      </p:sp>
      <p:cxnSp>
        <p:nvCxnSpPr>
          <p:cNvPr id="8" name="Straight Arrow Connector 7"/>
          <p:cNvCxnSpPr>
            <a:stCxn id="6" idx="1"/>
            <a:endCxn id="6" idx="3"/>
          </p:cNvCxnSpPr>
          <p:nvPr/>
        </p:nvCxnSpPr>
        <p:spPr>
          <a:xfrm>
            <a:off x="1058043" y="3491581"/>
            <a:ext cx="914400" cy="0"/>
          </a:xfrm>
          <a:prstGeom prst="straightConnector1">
            <a:avLst/>
          </a:prstGeom>
          <a:ln>
            <a:solidFill>
              <a:srgbClr val="FF0000"/>
            </a:solidFill>
            <a:prstDash val="dash"/>
            <a:tailEnd type="triangle"/>
          </a:ln>
          <a:effectLst>
            <a:outerShdw blurRad="1270000" dist="50800" dir="5400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4815" y="2658974"/>
            <a:ext cx="2340945" cy="276999"/>
          </a:xfrm>
          <a:prstGeom prst="rect">
            <a:avLst/>
          </a:prstGeom>
          <a:solidFill>
            <a:schemeClr val="bg1"/>
          </a:solidFill>
          <a:effectLst>
            <a:outerShdw blurRad="1270000" dist="50800" dir="5400000" algn="ctr" rotWithShape="0">
              <a:srgbClr val="000000">
                <a:alpha val="43137"/>
              </a:srgbClr>
            </a:outerShdw>
          </a:effectLst>
        </p:spPr>
        <p:txBody>
          <a:bodyPr wrap="square" rtlCol="0">
            <a:spAutoFit/>
          </a:bodyPr>
          <a:lstStyle/>
          <a:p>
            <a:r>
              <a:rPr lang="en-US" sz="1200" dirty="0" smtClean="0"/>
              <a:t>Thickness (z) = 12, 10, 8, 6 cm</a:t>
            </a:r>
            <a:endParaRPr lang="en-US" sz="1200" dirty="0"/>
          </a:p>
        </p:txBody>
      </p:sp>
      <p:sp>
        <p:nvSpPr>
          <p:cNvPr id="10" name="TextBox 9"/>
          <p:cNvSpPr txBox="1"/>
          <p:nvPr/>
        </p:nvSpPr>
        <p:spPr>
          <a:xfrm rot="16200000">
            <a:off x="-440402" y="3268752"/>
            <a:ext cx="1423788" cy="276999"/>
          </a:xfrm>
          <a:prstGeom prst="rect">
            <a:avLst/>
          </a:prstGeom>
          <a:solidFill>
            <a:schemeClr val="bg1"/>
          </a:solidFill>
          <a:effectLst/>
        </p:spPr>
        <p:txBody>
          <a:bodyPr wrap="none" rtlCol="0">
            <a:spAutoFit/>
          </a:bodyPr>
          <a:lstStyle/>
          <a:p>
            <a:r>
              <a:rPr lang="en-US" sz="1200" dirty="0" smtClean="0"/>
              <a:t>Height (y) = </a:t>
            </a:r>
            <a:r>
              <a:rPr lang="en-US" sz="1200" dirty="0"/>
              <a:t>4</a:t>
            </a:r>
            <a:r>
              <a:rPr lang="en-US" sz="1200" dirty="0" smtClean="0"/>
              <a:t> cm</a:t>
            </a:r>
            <a:endParaRPr lang="en-US" sz="1200" dirty="0"/>
          </a:p>
        </p:txBody>
      </p:sp>
      <p:sp>
        <p:nvSpPr>
          <p:cNvPr id="11" name="Rectangle 10"/>
          <p:cNvSpPr>
            <a:spLocks/>
          </p:cNvSpPr>
          <p:nvPr/>
        </p:nvSpPr>
        <p:spPr>
          <a:xfrm>
            <a:off x="2616166" y="3257934"/>
            <a:ext cx="292608" cy="467804"/>
          </a:xfrm>
          <a:prstGeom prst="rect">
            <a:avLst/>
          </a:prstGeom>
          <a:solidFill>
            <a:schemeClr val="tx1"/>
          </a:solidFill>
          <a:ln>
            <a:solidFill>
              <a:schemeClr val="tx1"/>
            </a:solidFill>
          </a:ln>
          <a:effectLst>
            <a:outerShdw blurRad="1270000" dist="50800" dir="5400000" algn="ctr" rotWithShape="0">
              <a:srgbClr val="000000">
                <a:alpha val="43137"/>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747744" y="3340340"/>
            <a:ext cx="296091" cy="287383"/>
          </a:xfrm>
          <a:prstGeom prst="ellipse">
            <a:avLst/>
          </a:prstGeom>
          <a:solidFill>
            <a:srgbClr val="FF0000"/>
          </a:solidFill>
          <a:ln>
            <a:solidFill>
              <a:srgbClr val="FF0000"/>
            </a:solidFill>
          </a:ln>
          <a:effectLst>
            <a:outerShdw blurRad="1270000" dist="50800" dir="5400000" algn="ctr" rotWithShape="0">
              <a:srgbClr val="000000">
                <a:alpha val="43137"/>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272666" y="3038141"/>
            <a:ext cx="728084" cy="276999"/>
          </a:xfrm>
          <a:prstGeom prst="rect">
            <a:avLst/>
          </a:prstGeom>
          <a:noFill/>
          <a:effectLst>
            <a:outerShdw blurRad="1270000" dist="50800" dir="5400000" algn="ctr" rotWithShape="0">
              <a:srgbClr val="000000">
                <a:alpha val="43137"/>
              </a:srgbClr>
            </a:outerShdw>
          </a:effectLst>
        </p:spPr>
        <p:txBody>
          <a:bodyPr wrap="none" rtlCol="0">
            <a:spAutoFit/>
          </a:bodyPr>
          <a:lstStyle/>
          <a:p>
            <a:r>
              <a:rPr lang="en-US" sz="1200" dirty="0" smtClean="0">
                <a:solidFill>
                  <a:srgbClr val="FF0000"/>
                </a:solidFill>
              </a:rPr>
              <a:t>protons</a:t>
            </a:r>
            <a:endParaRPr lang="en-US" sz="1200" dirty="0">
              <a:solidFill>
                <a:srgbClr val="FF0000"/>
              </a:solidFill>
            </a:endParaRPr>
          </a:p>
        </p:txBody>
      </p:sp>
      <p:cxnSp>
        <p:nvCxnSpPr>
          <p:cNvPr id="14" name="Straight Arrow Connector 13"/>
          <p:cNvCxnSpPr/>
          <p:nvPr/>
        </p:nvCxnSpPr>
        <p:spPr>
          <a:xfrm flipV="1">
            <a:off x="2939887" y="3257477"/>
            <a:ext cx="414725" cy="17391"/>
          </a:xfrm>
          <a:prstGeom prst="straightConnector1">
            <a:avLst/>
          </a:prstGeom>
          <a:ln w="22225">
            <a:solidFill>
              <a:schemeClr val="tx1"/>
            </a:solidFill>
            <a:tailEnd type="triangle"/>
          </a:ln>
          <a:effectLst>
            <a:outerShdw blurRad="1270000" dist="50800" dir="5400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946433" y="3734557"/>
            <a:ext cx="535726" cy="95107"/>
          </a:xfrm>
          <a:prstGeom prst="straightConnector1">
            <a:avLst/>
          </a:prstGeom>
          <a:ln w="22225">
            <a:solidFill>
              <a:schemeClr val="tx1"/>
            </a:solidFill>
            <a:tailEnd type="triangle"/>
          </a:ln>
          <a:effectLst>
            <a:outerShdw blurRad="1270000" dist="50800" dir="5400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920353" y="3076522"/>
            <a:ext cx="579432" cy="65456"/>
          </a:xfrm>
          <a:prstGeom prst="straightConnector1">
            <a:avLst/>
          </a:prstGeom>
          <a:ln w="22225">
            <a:solidFill>
              <a:schemeClr val="tx1"/>
            </a:solidFill>
            <a:tailEnd type="triangle"/>
          </a:ln>
          <a:effectLst>
            <a:outerShdw blurRad="1270000" dist="50800" dir="5400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3300973" y="3268753"/>
            <a:ext cx="401072" cy="276999"/>
          </a:xfrm>
          <a:prstGeom prst="rect">
            <a:avLst/>
          </a:prstGeom>
          <a:effectLst>
            <a:outerShdw blurRad="1270000" dist="50800" dir="5400000" algn="ctr" rotWithShape="0">
              <a:srgbClr val="000000">
                <a:alpha val="43137"/>
              </a:srgbClr>
            </a:outerShdw>
          </a:effectLst>
        </p:spPr>
        <p:txBody>
          <a:bodyPr wrap="none">
            <a:spAutoFit/>
          </a:bodyPr>
          <a:lstStyle/>
          <a:p>
            <a:r>
              <a:rPr lang="el-GR" altLang="zh-CN" sz="1200" dirty="0" smtClean="0"/>
              <a:t>π</a:t>
            </a:r>
            <a:r>
              <a:rPr lang="en-US" altLang="zh-CN" sz="1200" dirty="0" smtClean="0"/>
              <a:t>+</a:t>
            </a:r>
            <a:r>
              <a:rPr lang="zh-CN" altLang="en-US" sz="1200" dirty="0" smtClean="0"/>
              <a:t> </a:t>
            </a:r>
            <a:endParaRPr lang="en-US" sz="1200" dirty="0"/>
          </a:p>
        </p:txBody>
      </p:sp>
      <p:cxnSp>
        <p:nvCxnSpPr>
          <p:cNvPr id="18" name="Straight Arrow Connector 17"/>
          <p:cNvCxnSpPr/>
          <p:nvPr/>
        </p:nvCxnSpPr>
        <p:spPr>
          <a:xfrm>
            <a:off x="3402071" y="3506607"/>
            <a:ext cx="607246" cy="41384"/>
          </a:xfrm>
          <a:prstGeom prst="straightConnector1">
            <a:avLst/>
          </a:prstGeom>
          <a:ln w="22225">
            <a:solidFill>
              <a:schemeClr val="tx1"/>
            </a:solidFill>
            <a:prstDash val="dash"/>
            <a:tailEnd type="triangle"/>
          </a:ln>
          <a:effectLst>
            <a:outerShdw blurRad="1270000" dist="50800" dir="5400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786624" y="2666812"/>
            <a:ext cx="1606230" cy="276999"/>
          </a:xfrm>
          <a:prstGeom prst="rect">
            <a:avLst/>
          </a:prstGeom>
          <a:solidFill>
            <a:schemeClr val="bg1"/>
          </a:solidFill>
          <a:effectLst>
            <a:outerShdw blurRad="1270000" dist="50800" dir="5400000" algn="ctr" rotWithShape="0">
              <a:srgbClr val="000000">
                <a:alpha val="43137"/>
              </a:srgbClr>
            </a:outerShdw>
          </a:effectLst>
        </p:spPr>
        <p:txBody>
          <a:bodyPr wrap="square" rtlCol="0">
            <a:spAutoFit/>
          </a:bodyPr>
          <a:lstStyle/>
          <a:p>
            <a:r>
              <a:rPr lang="en-US" sz="1200" dirty="0" smtClean="0"/>
              <a:t>Width (x)  = 3 cm</a:t>
            </a:r>
            <a:endParaRPr lang="en-US" sz="1200" dirty="0"/>
          </a:p>
        </p:txBody>
      </p:sp>
      <p:sp>
        <p:nvSpPr>
          <p:cNvPr id="20" name="Rectangle 19"/>
          <p:cNvSpPr/>
          <p:nvPr/>
        </p:nvSpPr>
        <p:spPr>
          <a:xfrm>
            <a:off x="2989929" y="3031073"/>
            <a:ext cx="385042" cy="276999"/>
          </a:xfrm>
          <a:prstGeom prst="rect">
            <a:avLst/>
          </a:prstGeom>
          <a:effectLst>
            <a:outerShdw blurRad="1270000" dist="50800" dir="5400000" algn="ctr" rotWithShape="0">
              <a:srgbClr val="000000">
                <a:alpha val="43137"/>
              </a:srgbClr>
            </a:outerShdw>
          </a:effectLst>
        </p:spPr>
        <p:txBody>
          <a:bodyPr wrap="none">
            <a:spAutoFit/>
          </a:bodyPr>
          <a:lstStyle/>
          <a:p>
            <a:r>
              <a:rPr lang="el-GR" sz="1200" dirty="0"/>
              <a:t>μ</a:t>
            </a:r>
            <a:r>
              <a:rPr lang="en-US" altLang="zh-CN" sz="1200" dirty="0"/>
              <a:t>+</a:t>
            </a:r>
            <a:r>
              <a:rPr lang="zh-CN" altLang="en-US" sz="1200" dirty="0"/>
              <a:t> </a:t>
            </a:r>
            <a:endParaRPr lang="en-US" sz="1200" dirty="0"/>
          </a:p>
        </p:txBody>
      </p:sp>
      <p:sp>
        <p:nvSpPr>
          <p:cNvPr id="21" name="Rectangle 20"/>
          <p:cNvSpPr/>
          <p:nvPr/>
        </p:nvSpPr>
        <p:spPr>
          <a:xfrm>
            <a:off x="3842014" y="3238602"/>
            <a:ext cx="385042" cy="276999"/>
          </a:xfrm>
          <a:prstGeom prst="rect">
            <a:avLst/>
          </a:prstGeom>
          <a:effectLst>
            <a:outerShdw blurRad="1270000" dist="50800" dir="5400000" algn="ctr" rotWithShape="0">
              <a:srgbClr val="000000">
                <a:alpha val="43137"/>
              </a:srgbClr>
            </a:outerShdw>
          </a:effectLst>
        </p:spPr>
        <p:txBody>
          <a:bodyPr wrap="none">
            <a:spAutoFit/>
          </a:bodyPr>
          <a:lstStyle/>
          <a:p>
            <a:r>
              <a:rPr lang="el-GR" sz="1200" dirty="0"/>
              <a:t>μ</a:t>
            </a:r>
            <a:r>
              <a:rPr lang="en-US" altLang="zh-CN" sz="1200" dirty="0"/>
              <a:t>+</a:t>
            </a:r>
            <a:r>
              <a:rPr lang="zh-CN" altLang="en-US" sz="1200" dirty="0"/>
              <a:t> </a:t>
            </a:r>
            <a:endParaRPr lang="en-US" sz="1200" dirty="0"/>
          </a:p>
        </p:txBody>
      </p:sp>
      <p:sp>
        <p:nvSpPr>
          <p:cNvPr id="22" name="Rectangle 21"/>
          <p:cNvSpPr/>
          <p:nvPr/>
        </p:nvSpPr>
        <p:spPr>
          <a:xfrm>
            <a:off x="3411839" y="3596057"/>
            <a:ext cx="385042" cy="276999"/>
          </a:xfrm>
          <a:prstGeom prst="rect">
            <a:avLst/>
          </a:prstGeom>
          <a:effectLst>
            <a:outerShdw blurRad="1270000" dist="50800" dir="5400000" algn="ctr" rotWithShape="0">
              <a:srgbClr val="000000">
                <a:alpha val="43137"/>
              </a:srgbClr>
            </a:outerShdw>
          </a:effectLst>
        </p:spPr>
        <p:txBody>
          <a:bodyPr wrap="none">
            <a:spAutoFit/>
          </a:bodyPr>
          <a:lstStyle/>
          <a:p>
            <a:r>
              <a:rPr lang="el-GR" sz="1200" dirty="0"/>
              <a:t>μ</a:t>
            </a:r>
            <a:r>
              <a:rPr lang="en-US" altLang="zh-CN" sz="1200" dirty="0"/>
              <a:t>+</a:t>
            </a:r>
            <a:r>
              <a:rPr lang="zh-CN" altLang="en-US" sz="1200" dirty="0"/>
              <a:t> </a:t>
            </a:r>
            <a:endParaRPr lang="en-US" sz="1200" dirty="0"/>
          </a:p>
        </p:txBody>
      </p:sp>
      <p:sp>
        <p:nvSpPr>
          <p:cNvPr id="23" name="TextBox 22"/>
          <p:cNvSpPr txBox="1"/>
          <p:nvPr/>
        </p:nvSpPr>
        <p:spPr>
          <a:xfrm>
            <a:off x="3386674" y="2184684"/>
            <a:ext cx="1462260" cy="461665"/>
          </a:xfrm>
          <a:prstGeom prst="rect">
            <a:avLst/>
          </a:prstGeom>
          <a:solidFill>
            <a:schemeClr val="bg1"/>
          </a:solidFill>
          <a:effectLst/>
        </p:spPr>
        <p:txBody>
          <a:bodyPr wrap="none" rtlCol="0">
            <a:spAutoFit/>
          </a:bodyPr>
          <a:lstStyle/>
          <a:p>
            <a:r>
              <a:rPr lang="en-US" sz="1200" dirty="0"/>
              <a:t>c</a:t>
            </a:r>
            <a:r>
              <a:rPr lang="en-US" sz="1200" dirty="0" smtClean="0"/>
              <a:t>ollection surface</a:t>
            </a:r>
          </a:p>
          <a:p>
            <a:r>
              <a:rPr lang="en-US" sz="1200" dirty="0"/>
              <a:t> </a:t>
            </a:r>
            <a:r>
              <a:rPr lang="en-US" sz="1200" dirty="0" smtClean="0"/>
              <a:t>   (z,y), r= 16cm</a:t>
            </a:r>
            <a:endParaRPr lang="en-US" sz="1200" dirty="0"/>
          </a:p>
        </p:txBody>
      </p:sp>
      <p:cxnSp>
        <p:nvCxnSpPr>
          <p:cNvPr id="24" name="Straight Arrow Connector 23"/>
          <p:cNvCxnSpPr/>
          <p:nvPr/>
        </p:nvCxnSpPr>
        <p:spPr>
          <a:xfrm>
            <a:off x="2803808" y="4086826"/>
            <a:ext cx="1512083" cy="4128"/>
          </a:xfrm>
          <a:prstGeom prst="straightConnector1">
            <a:avLst/>
          </a:prstGeom>
          <a:ln>
            <a:solidFill>
              <a:schemeClr val="tx1">
                <a:alpha val="98000"/>
              </a:schemeClr>
            </a:solidFill>
            <a:prstDash val="dash"/>
            <a:headEnd type="triangle"/>
            <a:tailEnd type="triangle"/>
          </a:ln>
          <a:effectLst>
            <a:outerShdw blurRad="1270000" dist="50800" dir="5400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4183930" y="2764602"/>
            <a:ext cx="131961" cy="1247144"/>
          </a:xfrm>
          <a:prstGeom prst="ellipse">
            <a:avLst/>
          </a:prstGeom>
          <a:noFill/>
          <a:ln>
            <a:solidFill>
              <a:schemeClr val="tx1"/>
            </a:solidFill>
          </a:ln>
          <a:effectLst>
            <a:outerShdw blurRad="1270000" dist="50800" dir="5400000" algn="ctr" rotWithShape="0">
              <a:srgbClr val="000000">
                <a:alpha val="43137"/>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025888" y="3950592"/>
            <a:ext cx="1067921" cy="261610"/>
          </a:xfrm>
          <a:prstGeom prst="rect">
            <a:avLst/>
          </a:prstGeom>
          <a:solidFill>
            <a:schemeClr val="bg1"/>
          </a:solidFill>
          <a:effectLst>
            <a:outerShdw blurRad="1270000" dist="50800" dir="5400000" algn="ctr" rotWithShape="0">
              <a:srgbClr val="000000">
                <a:alpha val="43137"/>
              </a:srgbClr>
            </a:outerShdw>
          </a:effectLst>
        </p:spPr>
        <p:txBody>
          <a:bodyPr wrap="none" rtlCol="0">
            <a:spAutoFit/>
          </a:bodyPr>
          <a:lstStyle/>
          <a:p>
            <a:r>
              <a:rPr lang="en-US" sz="1100" dirty="0" smtClean="0"/>
              <a:t>x-axis, 60 cm</a:t>
            </a:r>
            <a:endParaRPr lang="en-US" sz="1100" dirty="0"/>
          </a:p>
        </p:txBody>
      </p:sp>
      <p:graphicFrame>
        <p:nvGraphicFramePr>
          <p:cNvPr id="28" name="Table 27"/>
          <p:cNvGraphicFramePr>
            <a:graphicFrameLocks noGrp="1"/>
          </p:cNvGraphicFramePr>
          <p:nvPr>
            <p:extLst>
              <p:ext uri="{D42A27DB-BD31-4B8C-83A1-F6EECF244321}">
                <p14:modId xmlns:p14="http://schemas.microsoft.com/office/powerpoint/2010/main" val="4009487713"/>
              </p:ext>
            </p:extLst>
          </p:nvPr>
        </p:nvGraphicFramePr>
        <p:xfrm>
          <a:off x="5254158" y="2993002"/>
          <a:ext cx="6367139" cy="2438400"/>
        </p:xfrm>
        <a:graphic>
          <a:graphicData uri="http://schemas.openxmlformats.org/drawingml/2006/table">
            <a:tbl>
              <a:tblPr firstRow="1" bandRow="1">
                <a:tableStyleId>{5940675A-B579-460E-94D1-54222C63F5DA}</a:tableStyleId>
              </a:tblPr>
              <a:tblGrid>
                <a:gridCol w="2370099"/>
                <a:gridCol w="799408"/>
                <a:gridCol w="799408"/>
                <a:gridCol w="799408"/>
                <a:gridCol w="799408"/>
                <a:gridCol w="799408"/>
              </a:tblGrid>
              <a:tr h="27729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C00000"/>
                          </a:solidFill>
                        </a:rPr>
                        <a:t>Target</a:t>
                      </a:r>
                      <a:r>
                        <a:rPr lang="en-US" sz="1400" baseline="0" dirty="0" smtClean="0">
                          <a:solidFill>
                            <a:srgbClr val="C00000"/>
                          </a:solidFill>
                        </a:rPr>
                        <a:t> </a:t>
                      </a:r>
                      <a:endParaRPr lang="en-US" sz="1400" dirty="0" smtClean="0">
                        <a:solidFill>
                          <a:srgbClr val="C00000"/>
                        </a:solidFill>
                      </a:endParaRPr>
                    </a:p>
                  </a:txBody>
                  <a:tcPr anchor="ctr">
                    <a:solidFill>
                      <a:schemeClr val="accent3"/>
                    </a:solidFill>
                  </a:tcPr>
                </a:tc>
                <a:tc gridSpan="5">
                  <a:txBody>
                    <a:bodyPr/>
                    <a:lstStyle/>
                    <a:p>
                      <a:pPr algn="ctr"/>
                      <a:r>
                        <a:rPr lang="en-US" sz="1400" dirty="0" smtClean="0">
                          <a:solidFill>
                            <a:srgbClr val="C00000"/>
                          </a:solidFill>
                        </a:rPr>
                        <a:t>   Gr slab – Width = 3 cm </a:t>
                      </a:r>
                      <a:endParaRPr lang="en-US" sz="1400" dirty="0">
                        <a:solidFill>
                          <a:srgbClr val="C00000"/>
                        </a:solidFill>
                      </a:endParaRPr>
                    </a:p>
                  </a:txBody>
                  <a:tcPr anchor="c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1986">
                <a:tc>
                  <a:txBody>
                    <a:bodyPr/>
                    <a:lstStyle/>
                    <a:p>
                      <a:pPr algn="ctr"/>
                      <a:r>
                        <a:rPr lang="en-US" sz="1400" baseline="0" dirty="0" smtClean="0">
                          <a:solidFill>
                            <a:srgbClr val="C00000"/>
                          </a:solidFill>
                        </a:rPr>
                        <a:t>emittance (</a:t>
                      </a:r>
                      <a:r>
                        <a:rPr lang="el-GR" sz="1400" dirty="0" smtClean="0">
                          <a:solidFill>
                            <a:srgbClr val="C00000"/>
                          </a:solidFill>
                        </a:rPr>
                        <a:t>π </a:t>
                      </a:r>
                      <a:r>
                        <a:rPr lang="en-US" sz="1400" dirty="0" smtClean="0">
                          <a:solidFill>
                            <a:srgbClr val="C00000"/>
                          </a:solidFill>
                        </a:rPr>
                        <a:t>mm mrad)</a:t>
                      </a:r>
                    </a:p>
                  </a:txBody>
                  <a:tcPr anchor="ctr">
                    <a:solidFill>
                      <a:schemeClr val="accent3"/>
                    </a:solidFill>
                  </a:tcPr>
                </a:tc>
                <a:tc gridSpan="5">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C00000"/>
                          </a:solidFill>
                        </a:rPr>
                        <a:t>4500</a:t>
                      </a:r>
                    </a:p>
                  </a:txBody>
                  <a:tcPr anchor="ctr">
                    <a:solidFill>
                      <a:schemeClr val="accent3"/>
                    </a:solidFill>
                  </a:tcPr>
                </a:tc>
                <a:tc hMerge="1">
                  <a:txBody>
                    <a:bodyPr/>
                    <a:lstStyle/>
                    <a:p>
                      <a:pPr algn="ctr"/>
                      <a:endParaRPr lang="en-US" sz="1200" dirty="0" smtClean="0">
                        <a:solidFill>
                          <a:srgbClr val="C00000"/>
                        </a:solidFill>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C00000"/>
                        </a:solidFill>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C00000"/>
                        </a:solidFill>
                      </a:endParaRPr>
                    </a:p>
                  </a:txBody>
                  <a:tcPr anchor="ctr"/>
                </a:tc>
                <a:tc hMerge="1">
                  <a:txBody>
                    <a:bodyPr/>
                    <a:lstStyle/>
                    <a:p>
                      <a:endParaRPr lang="en-US"/>
                    </a:p>
                  </a:txBody>
                  <a:tcPr/>
                </a:tc>
              </a:tr>
              <a:tr h="261986">
                <a:tc>
                  <a:txBody>
                    <a:bodyPr/>
                    <a:lstStyle/>
                    <a:p>
                      <a:pPr algn="ctr"/>
                      <a:r>
                        <a:rPr lang="en-US" sz="1400" dirty="0" smtClean="0">
                          <a:solidFill>
                            <a:srgbClr val="C00000"/>
                          </a:solidFill>
                        </a:rPr>
                        <a:t>momentum </a:t>
                      </a:r>
                      <a:endParaRPr lang="en-US" sz="1400" dirty="0">
                        <a:solidFill>
                          <a:srgbClr val="C00000"/>
                        </a:solidFill>
                      </a:endParaRPr>
                    </a:p>
                  </a:txBody>
                  <a:tcPr anchor="ctr">
                    <a:solidFill>
                      <a:schemeClr val="accent3"/>
                    </a:solidFill>
                  </a:tcPr>
                </a:tc>
                <a:tc gridSpan="5">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400" dirty="0" smtClean="0">
                          <a:solidFill>
                            <a:srgbClr val="C00000"/>
                          </a:solidFill>
                        </a:rPr>
                        <a:t>μ</a:t>
                      </a:r>
                      <a:r>
                        <a:rPr lang="en-US" sz="1400" dirty="0" smtClean="0">
                          <a:solidFill>
                            <a:srgbClr val="C00000"/>
                          </a:solidFill>
                        </a:rPr>
                        <a:t>SR - </a:t>
                      </a:r>
                      <a:r>
                        <a:rPr lang="el-GR" sz="1400" dirty="0" smtClean="0">
                          <a:solidFill>
                            <a:srgbClr val="C00000"/>
                          </a:solidFill>
                        </a:rPr>
                        <a:t>μ</a:t>
                      </a:r>
                      <a:r>
                        <a:rPr lang="el-GR" sz="1400" baseline="30000" dirty="0" smtClean="0">
                          <a:solidFill>
                            <a:srgbClr val="C00000"/>
                          </a:solidFill>
                        </a:rPr>
                        <a:t>+</a:t>
                      </a:r>
                      <a:r>
                        <a:rPr lang="en-US" sz="1400" dirty="0" smtClean="0">
                          <a:solidFill>
                            <a:srgbClr val="C00000"/>
                          </a:solidFill>
                        </a:rPr>
                        <a:t>  25 &lt; P &lt; 29.8 MeV/c</a:t>
                      </a:r>
                    </a:p>
                  </a:txBody>
                  <a:tcPr anchor="c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1986">
                <a:tc>
                  <a:txBody>
                    <a:bodyPr/>
                    <a:lstStyle/>
                    <a:p>
                      <a:pPr algn="ctr"/>
                      <a:r>
                        <a:rPr lang="en-US" sz="1400" baseline="0" dirty="0" smtClean="0">
                          <a:solidFill>
                            <a:srgbClr val="C00000"/>
                          </a:solidFill>
                        </a:rPr>
                        <a:t>Thickness x Height (cm2)</a:t>
                      </a:r>
                      <a:endParaRPr lang="en-US" sz="1400" dirty="0" smtClean="0">
                        <a:solidFill>
                          <a:srgbClr val="C00000"/>
                        </a:solidFill>
                      </a:endParaRP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C00000"/>
                          </a:solidFill>
                        </a:rPr>
                        <a:t>6x4</a:t>
                      </a:r>
                    </a:p>
                  </a:txBody>
                  <a:tcPr anchor="ctr">
                    <a:solidFill>
                      <a:schemeClr val="accent3"/>
                    </a:solidFill>
                  </a:tcPr>
                </a:tc>
                <a:tc>
                  <a:txBody>
                    <a:bodyPr/>
                    <a:lstStyle/>
                    <a:p>
                      <a:pPr algn="ctr"/>
                      <a:r>
                        <a:rPr lang="en-US" sz="1400" dirty="0" smtClean="0">
                          <a:solidFill>
                            <a:srgbClr val="C00000"/>
                          </a:solidFill>
                        </a:rPr>
                        <a:t>8x4</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C00000"/>
                          </a:solidFill>
                        </a:rPr>
                        <a:t>10x4</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C00000"/>
                          </a:solidFill>
                        </a:rPr>
                        <a:t>12x4</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C00000"/>
                          </a:solidFill>
                        </a:rPr>
                        <a:t>12x12</a:t>
                      </a:r>
                    </a:p>
                  </a:txBody>
                  <a:tcPr anchor="ctr">
                    <a:solidFill>
                      <a:schemeClr val="accent3"/>
                    </a:solidFill>
                  </a:tcPr>
                </a:tc>
              </a:tr>
              <a:tr h="26198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intensity (x10</a:t>
                      </a:r>
                      <a:r>
                        <a:rPr lang="en-US" sz="1400" baseline="30000" dirty="0" smtClean="0">
                          <a:solidFill>
                            <a:schemeClr val="tx1"/>
                          </a:solidFill>
                        </a:rPr>
                        <a:t>6</a:t>
                      </a:r>
                      <a:r>
                        <a:rPr lang="en-US" sz="1400" baseline="0" dirty="0" smtClean="0">
                          <a:solidFill>
                            <a:schemeClr val="tx1"/>
                          </a:solidFill>
                        </a:rPr>
                        <a:t>) </a:t>
                      </a:r>
                      <a:r>
                        <a:rPr lang="el-GR" sz="1400" baseline="0" dirty="0" smtClean="0">
                          <a:solidFill>
                            <a:schemeClr val="tx1"/>
                          </a:solidFill>
                        </a:rPr>
                        <a:t>μ/</a:t>
                      </a:r>
                      <a:r>
                        <a:rPr lang="en-US" sz="1400" baseline="0" dirty="0" smtClean="0">
                          <a:solidFill>
                            <a:schemeClr val="tx1"/>
                          </a:solidFill>
                        </a:rPr>
                        <a:t>sec  </a:t>
                      </a:r>
                    </a:p>
                  </a:txBody>
                  <a:tcPr anchor="ctr">
                    <a:solidFill>
                      <a:schemeClr val="accent3"/>
                    </a:solidFill>
                  </a:tcPr>
                </a:tc>
                <a:tc>
                  <a:txBody>
                    <a:bodyPr/>
                    <a:lstStyle/>
                    <a:p>
                      <a:pPr algn="ctr"/>
                      <a:r>
                        <a:rPr lang="en-US" sz="1400" dirty="0" smtClean="0">
                          <a:solidFill>
                            <a:schemeClr val="tx1"/>
                          </a:solidFill>
                        </a:rPr>
                        <a:t>14</a:t>
                      </a:r>
                      <a:endParaRPr lang="en-US" sz="1400" dirty="0">
                        <a:solidFill>
                          <a:schemeClr val="tx1"/>
                        </a:solidFill>
                      </a:endParaRPr>
                    </a:p>
                  </a:txBody>
                  <a:tcPr anchor="ctr">
                    <a:solidFill>
                      <a:schemeClr val="accent3"/>
                    </a:solidFill>
                  </a:tcPr>
                </a:tc>
                <a:tc>
                  <a:txBody>
                    <a:bodyPr/>
                    <a:lstStyle/>
                    <a:p>
                      <a:pPr algn="ctr"/>
                      <a:r>
                        <a:rPr lang="en-US" sz="1400" dirty="0" smtClean="0">
                          <a:solidFill>
                            <a:schemeClr val="tx2"/>
                          </a:solidFill>
                        </a:rPr>
                        <a:t>15.5</a:t>
                      </a:r>
                      <a:endParaRPr lang="en-US" sz="1400" dirty="0">
                        <a:solidFill>
                          <a:schemeClr val="tx2"/>
                        </a:solidFill>
                      </a:endParaRPr>
                    </a:p>
                  </a:txBody>
                  <a:tcPr anchor="ctr">
                    <a:solidFill>
                      <a:schemeClr val="accent3"/>
                    </a:solidFill>
                  </a:tcPr>
                </a:tc>
                <a:tc>
                  <a:txBody>
                    <a:bodyPr/>
                    <a:lstStyle/>
                    <a:p>
                      <a:pPr algn="ctr"/>
                      <a:r>
                        <a:rPr lang="en-US" sz="1400" dirty="0" smtClean="0">
                          <a:solidFill>
                            <a:schemeClr val="tx1"/>
                          </a:solidFill>
                        </a:rPr>
                        <a:t>16</a:t>
                      </a:r>
                      <a:endParaRPr lang="en-US" sz="1400" dirty="0">
                        <a:solidFill>
                          <a:schemeClr val="tx1"/>
                        </a:solidFill>
                      </a:endParaRPr>
                    </a:p>
                  </a:txBody>
                  <a:tcPr anchor="ctr">
                    <a:solidFill>
                      <a:schemeClr val="accent3"/>
                    </a:solidFill>
                  </a:tcPr>
                </a:tc>
                <a:tc>
                  <a:txBody>
                    <a:bodyPr/>
                    <a:lstStyle/>
                    <a:p>
                      <a:pPr algn="ctr"/>
                      <a:r>
                        <a:rPr lang="en-US" sz="1400" dirty="0" smtClean="0"/>
                        <a:t>17</a:t>
                      </a:r>
                      <a:endParaRPr lang="en-US" sz="1400" dirty="0"/>
                    </a:p>
                  </a:txBody>
                  <a:tcPr anchor="ctr">
                    <a:solidFill>
                      <a:schemeClr val="accent3"/>
                    </a:solidFill>
                  </a:tcPr>
                </a:tc>
                <a:tc>
                  <a:txBody>
                    <a:bodyPr/>
                    <a:lstStyle/>
                    <a:p>
                      <a:pPr algn="ctr"/>
                      <a:r>
                        <a:rPr lang="en-US" sz="1400" dirty="0" smtClean="0">
                          <a:solidFill>
                            <a:schemeClr val="tx2"/>
                          </a:solidFill>
                        </a:rPr>
                        <a:t>17.5</a:t>
                      </a:r>
                      <a:endParaRPr lang="en-US" sz="1400" dirty="0">
                        <a:solidFill>
                          <a:schemeClr val="tx2"/>
                        </a:solidFill>
                      </a:endParaRPr>
                    </a:p>
                  </a:txBody>
                  <a:tcPr anchor="ctr">
                    <a:solidFill>
                      <a:schemeClr val="accent3"/>
                    </a:solidFill>
                  </a:tcPr>
                </a:tc>
              </a:tr>
              <a:tr h="261986">
                <a:tc>
                  <a:txBody>
                    <a:bodyPr/>
                    <a:lstStyle/>
                    <a:p>
                      <a:pPr algn="ctr"/>
                      <a:r>
                        <a:rPr lang="en-US" sz="1400" dirty="0" smtClean="0"/>
                        <a:t>polarization</a:t>
                      </a:r>
                      <a:endParaRPr lang="en-US" sz="1400" dirty="0"/>
                    </a:p>
                  </a:txBody>
                  <a:tcPr anchor="ctr">
                    <a:solidFill>
                      <a:schemeClr val="accent3"/>
                    </a:solidFill>
                  </a:tcPr>
                </a:tc>
                <a:tc>
                  <a:txBody>
                    <a:bodyPr/>
                    <a:lstStyle/>
                    <a:p>
                      <a:pPr algn="ctr"/>
                      <a:r>
                        <a:rPr lang="en-US" sz="1400" dirty="0" smtClean="0">
                          <a:solidFill>
                            <a:schemeClr val="tx1"/>
                          </a:solidFill>
                        </a:rPr>
                        <a:t>-0.96</a:t>
                      </a:r>
                      <a:endParaRPr lang="en-US" sz="1400" dirty="0">
                        <a:solidFill>
                          <a:schemeClr val="tx1"/>
                        </a:solidFill>
                      </a:endParaRPr>
                    </a:p>
                  </a:txBody>
                  <a:tcPr anchor="ctr">
                    <a:solidFill>
                      <a:schemeClr val="accent3"/>
                    </a:solidFill>
                  </a:tcPr>
                </a:tc>
                <a:tc>
                  <a:txBody>
                    <a:bodyPr/>
                    <a:lstStyle/>
                    <a:p>
                      <a:pPr algn="ctr"/>
                      <a:r>
                        <a:rPr lang="en-US" sz="1400" dirty="0" smtClean="0">
                          <a:solidFill>
                            <a:schemeClr val="tx2"/>
                          </a:solidFill>
                        </a:rPr>
                        <a:t>-0.95</a:t>
                      </a:r>
                      <a:endParaRPr lang="en-US" sz="1400" dirty="0">
                        <a:solidFill>
                          <a:schemeClr val="tx2"/>
                        </a:solidFill>
                      </a:endParaRPr>
                    </a:p>
                  </a:txBody>
                  <a:tcPr anchor="ctr">
                    <a:solidFill>
                      <a:schemeClr val="accent3"/>
                    </a:solidFill>
                  </a:tcPr>
                </a:tc>
                <a:tc>
                  <a:txBody>
                    <a:bodyPr/>
                    <a:lstStyle/>
                    <a:p>
                      <a:pPr algn="ctr"/>
                      <a:r>
                        <a:rPr lang="en-US" sz="1400" dirty="0" smtClean="0">
                          <a:solidFill>
                            <a:schemeClr val="tx1"/>
                          </a:solidFill>
                        </a:rPr>
                        <a:t>-0.95</a:t>
                      </a:r>
                      <a:endParaRPr lang="en-US" sz="1400" dirty="0">
                        <a:solidFill>
                          <a:schemeClr val="tx1"/>
                        </a:solidFill>
                      </a:endParaRPr>
                    </a:p>
                  </a:txBody>
                  <a:tcPr anchor="ctr">
                    <a:solidFill>
                      <a:schemeClr val="accent3"/>
                    </a:solidFill>
                  </a:tcPr>
                </a:tc>
                <a:tc>
                  <a:txBody>
                    <a:bodyPr/>
                    <a:lstStyle/>
                    <a:p>
                      <a:pPr algn="ctr"/>
                      <a:r>
                        <a:rPr lang="en-US" sz="1400" dirty="0" smtClean="0"/>
                        <a:t>-0.96</a:t>
                      </a:r>
                      <a:endParaRPr lang="en-US" sz="1400" dirty="0"/>
                    </a:p>
                  </a:txBody>
                  <a:tcPr anchor="ctr">
                    <a:solidFill>
                      <a:schemeClr val="accent3"/>
                    </a:solidFill>
                  </a:tcPr>
                </a:tc>
                <a:tc>
                  <a:txBody>
                    <a:bodyPr/>
                    <a:lstStyle/>
                    <a:p>
                      <a:pPr algn="ctr"/>
                      <a:r>
                        <a:rPr lang="en-US" sz="1400" dirty="0" smtClean="0">
                          <a:solidFill>
                            <a:schemeClr val="tx2"/>
                          </a:solidFill>
                        </a:rPr>
                        <a:t>-0.96</a:t>
                      </a:r>
                      <a:endParaRPr lang="en-US" sz="1400" dirty="0">
                        <a:solidFill>
                          <a:schemeClr val="tx2"/>
                        </a:solidFill>
                      </a:endParaRPr>
                    </a:p>
                  </a:txBody>
                  <a:tcPr anchor="ctr">
                    <a:solidFill>
                      <a:schemeClr val="accent3"/>
                    </a:solidFill>
                  </a:tcPr>
                </a:tc>
              </a:tr>
              <a:tr h="261986">
                <a:tc>
                  <a:txBody>
                    <a:bodyPr/>
                    <a:lstStyle/>
                    <a:p>
                      <a:pPr algn="ctr"/>
                      <a:r>
                        <a:rPr lang="en-US" sz="1400" dirty="0" smtClean="0"/>
                        <a:t>surface muon purity</a:t>
                      </a:r>
                      <a:r>
                        <a:rPr lang="en-US" sz="1400" baseline="0" dirty="0" smtClean="0"/>
                        <a:t> (%)</a:t>
                      </a:r>
                      <a:endParaRPr lang="en-US" sz="1400" dirty="0"/>
                    </a:p>
                  </a:txBody>
                  <a:tcPr anchor="ctr">
                    <a:solidFill>
                      <a:schemeClr val="accent3"/>
                    </a:solidFill>
                  </a:tcPr>
                </a:tc>
                <a:tc>
                  <a:txBody>
                    <a:bodyPr/>
                    <a:lstStyle/>
                    <a:p>
                      <a:pPr algn="ctr"/>
                      <a:r>
                        <a:rPr lang="en-US" sz="1400" dirty="0" smtClean="0">
                          <a:solidFill>
                            <a:schemeClr val="tx1"/>
                          </a:solidFill>
                        </a:rPr>
                        <a:t>97</a:t>
                      </a:r>
                      <a:endParaRPr lang="en-US" sz="1400" dirty="0">
                        <a:solidFill>
                          <a:schemeClr val="tx1"/>
                        </a:solidFill>
                      </a:endParaRPr>
                    </a:p>
                  </a:txBody>
                  <a:tcPr anchor="ctr">
                    <a:solidFill>
                      <a:schemeClr val="accent3"/>
                    </a:solidFill>
                  </a:tcPr>
                </a:tc>
                <a:tc>
                  <a:txBody>
                    <a:bodyPr/>
                    <a:lstStyle/>
                    <a:p>
                      <a:pPr algn="ctr"/>
                      <a:r>
                        <a:rPr lang="en-US" sz="1400" dirty="0" smtClean="0">
                          <a:solidFill>
                            <a:schemeClr val="tx2"/>
                          </a:solidFill>
                        </a:rPr>
                        <a:t>97</a:t>
                      </a:r>
                      <a:endParaRPr lang="en-US" sz="1400" dirty="0">
                        <a:solidFill>
                          <a:schemeClr val="tx2"/>
                        </a:solidFill>
                      </a:endParaRPr>
                    </a:p>
                  </a:txBody>
                  <a:tcPr anchor="ctr">
                    <a:solidFill>
                      <a:schemeClr val="accent3"/>
                    </a:solidFill>
                  </a:tcPr>
                </a:tc>
                <a:tc>
                  <a:txBody>
                    <a:bodyPr/>
                    <a:lstStyle/>
                    <a:p>
                      <a:pPr algn="ctr"/>
                      <a:r>
                        <a:rPr lang="en-US" sz="1400" dirty="0" smtClean="0">
                          <a:solidFill>
                            <a:schemeClr val="tx1"/>
                          </a:solidFill>
                        </a:rPr>
                        <a:t>96</a:t>
                      </a:r>
                      <a:endParaRPr lang="en-US" sz="1400" dirty="0">
                        <a:solidFill>
                          <a:schemeClr val="tx1"/>
                        </a:solidFill>
                      </a:endParaRPr>
                    </a:p>
                  </a:txBody>
                  <a:tcPr anchor="ctr">
                    <a:solidFill>
                      <a:schemeClr val="accent3"/>
                    </a:solidFill>
                  </a:tcPr>
                </a:tc>
                <a:tc>
                  <a:txBody>
                    <a:bodyPr/>
                    <a:lstStyle/>
                    <a:p>
                      <a:pPr algn="ctr"/>
                      <a:r>
                        <a:rPr lang="en-US" sz="1400" dirty="0" smtClean="0"/>
                        <a:t>97</a:t>
                      </a:r>
                      <a:endParaRPr lang="en-US" sz="1400" dirty="0"/>
                    </a:p>
                  </a:txBody>
                  <a:tcPr anchor="ctr">
                    <a:solidFill>
                      <a:schemeClr val="accent3"/>
                    </a:solidFill>
                  </a:tcPr>
                </a:tc>
                <a:tc>
                  <a:txBody>
                    <a:bodyPr/>
                    <a:lstStyle/>
                    <a:p>
                      <a:pPr algn="ctr"/>
                      <a:r>
                        <a:rPr lang="en-US" sz="1400" dirty="0" smtClean="0">
                          <a:solidFill>
                            <a:schemeClr val="tx2"/>
                          </a:solidFill>
                        </a:rPr>
                        <a:t>97</a:t>
                      </a:r>
                      <a:endParaRPr lang="en-US" sz="1400" dirty="0">
                        <a:solidFill>
                          <a:schemeClr val="tx2"/>
                        </a:solidFill>
                      </a:endParaRPr>
                    </a:p>
                  </a:txBody>
                  <a:tcPr anchor="ctr">
                    <a:solidFill>
                      <a:schemeClr val="accent3"/>
                    </a:solidFill>
                  </a:tcPr>
                </a:tc>
              </a:tr>
              <a:tr h="261986">
                <a:tc gridSpan="6">
                  <a:txBody>
                    <a:bodyPr/>
                    <a:lstStyle/>
                    <a:p>
                      <a:pPr algn="ctr"/>
                      <a:r>
                        <a:rPr lang="en-US" sz="1400" dirty="0" smtClean="0"/>
                        <a:t>stat. error</a:t>
                      </a:r>
                      <a:r>
                        <a:rPr lang="en-US" sz="1400" baseline="0" dirty="0" smtClean="0"/>
                        <a:t> ~ 3% for intensity,  &lt; 1% for polarization </a:t>
                      </a:r>
                      <a:endParaRPr lang="en-US" sz="1400" dirty="0"/>
                    </a:p>
                  </a:txBody>
                  <a:tcPr anchor="c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29" name="TextBox 28"/>
          <p:cNvSpPr txBox="1"/>
          <p:nvPr/>
        </p:nvSpPr>
        <p:spPr>
          <a:xfrm>
            <a:off x="385362" y="1133082"/>
            <a:ext cx="10173178" cy="707886"/>
          </a:xfrm>
          <a:prstGeom prst="rect">
            <a:avLst/>
          </a:prstGeom>
          <a:noFill/>
        </p:spPr>
        <p:txBody>
          <a:bodyPr wrap="square" rtlCol="0">
            <a:spAutoFit/>
          </a:bodyPr>
          <a:lstStyle/>
          <a:p>
            <a:r>
              <a:rPr lang="en-US" sz="2000" dirty="0"/>
              <a:t>S</a:t>
            </a:r>
            <a:r>
              <a:rPr lang="en-US" sz="2000" dirty="0" smtClean="0"/>
              <a:t>inglet slab best case</a:t>
            </a:r>
          </a:p>
          <a:p>
            <a:pPr marL="342900" indent="-342900">
              <a:buFont typeface="Arial" panose="020B0604020202020204" pitchFamily="34" charset="0"/>
              <a:buChar char="•"/>
            </a:pPr>
            <a:r>
              <a:rPr lang="en-US" sz="2000" dirty="0"/>
              <a:t>P</a:t>
            </a:r>
            <a:r>
              <a:rPr lang="en-US" sz="2000" dirty="0" smtClean="0"/>
              <a:t>roton’s </a:t>
            </a:r>
            <a:r>
              <a:rPr lang="en-US" sz="2000" dirty="0"/>
              <a:t>Gaussian peak is displaced </a:t>
            </a:r>
            <a:r>
              <a:rPr lang="en-US" sz="2000" dirty="0" smtClean="0"/>
              <a:t>by </a:t>
            </a:r>
            <a:r>
              <a:rPr lang="en-US" sz="2000" dirty="0"/>
              <a:t>0.5 cm = 1 </a:t>
            </a:r>
            <a:r>
              <a:rPr lang="el-GR" sz="2000" dirty="0"/>
              <a:t>σ</a:t>
            </a:r>
            <a:r>
              <a:rPr lang="en-US" sz="2000" baseline="-25000" dirty="0"/>
              <a:t>p</a:t>
            </a:r>
            <a:r>
              <a:rPr lang="en-US" sz="2000" dirty="0"/>
              <a:t> from side (collection) surface </a:t>
            </a:r>
          </a:p>
        </p:txBody>
      </p:sp>
      <p:sp>
        <p:nvSpPr>
          <p:cNvPr id="31" name="TextBox 30"/>
          <p:cNvSpPr txBox="1"/>
          <p:nvPr/>
        </p:nvSpPr>
        <p:spPr>
          <a:xfrm>
            <a:off x="4960238" y="5483111"/>
            <a:ext cx="7074373" cy="369332"/>
          </a:xfrm>
          <a:prstGeom prst="rect">
            <a:avLst/>
          </a:prstGeom>
          <a:noFill/>
        </p:spPr>
        <p:txBody>
          <a:bodyPr wrap="none" rtlCol="0">
            <a:spAutoFit/>
          </a:bodyPr>
          <a:lstStyle/>
          <a:p>
            <a:pPr marL="285750" indent="-285750">
              <a:buFont typeface="Arial" panose="020B0604020202020204" pitchFamily="34" charset="0"/>
              <a:buChar char="•"/>
            </a:pPr>
            <a:r>
              <a:rPr lang="en-US" dirty="0">
                <a:solidFill>
                  <a:srgbClr val="FF0000"/>
                </a:solidFill>
              </a:rPr>
              <a:t>A</a:t>
            </a:r>
            <a:r>
              <a:rPr lang="en-US" dirty="0" smtClean="0">
                <a:solidFill>
                  <a:srgbClr val="FF0000"/>
                </a:solidFill>
              </a:rPr>
              <a:t>lso 8x4 cm2 could be chosen if not matter the -10% in rates</a:t>
            </a:r>
          </a:p>
        </p:txBody>
      </p:sp>
      <p:sp>
        <p:nvSpPr>
          <p:cNvPr id="27" name="文本框 14"/>
          <p:cNvSpPr txBox="1"/>
          <p:nvPr/>
        </p:nvSpPr>
        <p:spPr>
          <a:xfrm>
            <a:off x="1515243" y="4317728"/>
            <a:ext cx="2043848" cy="480131"/>
          </a:xfrm>
          <a:prstGeom prst="rect">
            <a:avLst/>
          </a:prstGeom>
          <a:solidFill>
            <a:schemeClr val="bg1"/>
          </a:solidFill>
          <a:effectLst>
            <a:outerShdw blurRad="1257300" dist="50800" dir="5400000" algn="ctr" rotWithShape="0">
              <a:srgbClr val="000000">
                <a:alpha val="43137"/>
              </a:srgbClr>
            </a:outerShdw>
          </a:effectLst>
        </p:spPr>
        <p:txBody>
          <a:bodyPr wrap="square" rtlCol="0">
            <a:spAutoFit/>
          </a:bodyPr>
          <a:lstStyle>
            <a:defPPr>
              <a:defRPr lang="zh-CN"/>
            </a:defPPr>
            <a:lvl1pPr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1pPr>
            <a:lvl2pPr marL="4572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2pPr>
            <a:lvl3pPr marL="9144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3pPr>
            <a:lvl4pPr marL="13716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4pPr>
            <a:lvl5pPr marL="18288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5pPr>
            <a:lvl6pPr marL="2286000" algn="l" defTabSz="914400" rtl="0" eaLnBrk="1" latinLnBrk="0" hangingPunct="1">
              <a:defRPr sz="2800" b="1" kern="1200">
                <a:solidFill>
                  <a:schemeClr val="tx1"/>
                </a:solidFill>
                <a:latin typeface="黑体" pitchFamily="49" charset="-122"/>
                <a:ea typeface="黑体" pitchFamily="49" charset="-122"/>
                <a:cs typeface="+mn-cs"/>
              </a:defRPr>
            </a:lvl6pPr>
            <a:lvl7pPr marL="2743200" algn="l" defTabSz="914400" rtl="0" eaLnBrk="1" latinLnBrk="0" hangingPunct="1">
              <a:defRPr sz="2800" b="1" kern="1200">
                <a:solidFill>
                  <a:schemeClr val="tx1"/>
                </a:solidFill>
                <a:latin typeface="黑体" pitchFamily="49" charset="-122"/>
                <a:ea typeface="黑体" pitchFamily="49" charset="-122"/>
                <a:cs typeface="+mn-cs"/>
              </a:defRPr>
            </a:lvl7pPr>
            <a:lvl8pPr marL="3200400" algn="l" defTabSz="914400" rtl="0" eaLnBrk="1" latinLnBrk="0" hangingPunct="1">
              <a:defRPr sz="2800" b="1" kern="1200">
                <a:solidFill>
                  <a:schemeClr val="tx1"/>
                </a:solidFill>
                <a:latin typeface="黑体" pitchFamily="49" charset="-122"/>
                <a:ea typeface="黑体" pitchFamily="49" charset="-122"/>
                <a:cs typeface="+mn-cs"/>
              </a:defRPr>
            </a:lvl8pPr>
            <a:lvl9pPr marL="3657600" algn="l" defTabSz="914400" rtl="0" eaLnBrk="1" latinLnBrk="0" hangingPunct="1">
              <a:defRPr sz="2800" b="1" kern="1200">
                <a:solidFill>
                  <a:schemeClr val="tx1"/>
                </a:solidFill>
                <a:latin typeface="黑体" pitchFamily="49" charset="-122"/>
                <a:ea typeface="黑体" pitchFamily="49" charset="-122"/>
                <a:cs typeface="+mn-cs"/>
              </a:defRPr>
            </a:lvl9pPr>
          </a:lstStyle>
          <a:p>
            <a:r>
              <a:rPr lang="en-US" altLang="zh-CN" sz="1400" b="0" dirty="0" smtClean="0">
                <a:latin typeface="+mn-lt"/>
              </a:rPr>
              <a:t>proton beam spot </a:t>
            </a:r>
          </a:p>
          <a:p>
            <a:r>
              <a:rPr lang="el-GR" altLang="zh-CN" sz="1400" b="0" dirty="0" smtClean="0">
                <a:latin typeface="+mn-lt"/>
              </a:rPr>
              <a:t>σ</a:t>
            </a:r>
            <a:r>
              <a:rPr lang="en-US" altLang="zh-CN" sz="1400" b="0" dirty="0" smtClean="0">
                <a:latin typeface="+mn-lt"/>
              </a:rPr>
              <a:t>x = </a:t>
            </a:r>
            <a:r>
              <a:rPr lang="el-GR" altLang="zh-CN" sz="1400" b="0" dirty="0" smtClean="0">
                <a:latin typeface="+mn-lt"/>
              </a:rPr>
              <a:t>σ</a:t>
            </a:r>
            <a:r>
              <a:rPr lang="en-US" altLang="zh-CN" sz="1400" b="0" dirty="0">
                <a:latin typeface="+mn-lt"/>
              </a:rPr>
              <a:t>y</a:t>
            </a:r>
            <a:r>
              <a:rPr lang="en-US" altLang="zh-CN" sz="1400" b="0" dirty="0" smtClean="0">
                <a:latin typeface="+mn-lt"/>
              </a:rPr>
              <a:t> = 5 mm</a:t>
            </a:r>
            <a:endParaRPr lang="zh-CN" altLang="en-US" sz="1400" b="0" dirty="0">
              <a:latin typeface="+mn-lt"/>
            </a:endParaRPr>
          </a:p>
        </p:txBody>
      </p:sp>
      <p:sp>
        <p:nvSpPr>
          <p:cNvPr id="30" name="TextBox 29"/>
          <p:cNvSpPr txBox="1"/>
          <p:nvPr/>
        </p:nvSpPr>
        <p:spPr>
          <a:xfrm>
            <a:off x="10720088" y="2707190"/>
            <a:ext cx="901209" cy="369332"/>
          </a:xfrm>
          <a:prstGeom prst="rect">
            <a:avLst/>
          </a:prstGeom>
          <a:solidFill>
            <a:schemeClr val="bg1"/>
          </a:solidFill>
        </p:spPr>
        <p:txBody>
          <a:bodyPr wrap="none" rtlCol="0">
            <a:spAutoFit/>
          </a:bodyPr>
          <a:lstStyle/>
          <a:p>
            <a:r>
              <a:rPr lang="en-US" dirty="0" smtClean="0"/>
              <a:t>25 kW</a:t>
            </a:r>
            <a:endParaRPr lang="en-US" dirty="0"/>
          </a:p>
        </p:txBody>
      </p:sp>
    </p:spTree>
    <p:extLst>
      <p:ext uri="{BB962C8B-B14F-4D97-AF65-F5344CB8AC3E}">
        <p14:creationId xmlns:p14="http://schemas.microsoft.com/office/powerpoint/2010/main" val="2854279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62253"/>
            <a:ext cx="11715078" cy="626040"/>
          </a:xfrm>
        </p:spPr>
        <p:txBody>
          <a:bodyPr>
            <a:noAutofit/>
          </a:bodyPr>
          <a:lstStyle/>
          <a:p>
            <a:r>
              <a:rPr lang="en-US" sz="2400" dirty="0" smtClean="0">
                <a:solidFill>
                  <a:schemeClr val="accent6"/>
                </a:solidFill>
              </a:rPr>
              <a:t>“Baseline” Scheme: surface and decay muons</a:t>
            </a:r>
            <a:endParaRPr lang="en-US" sz="2400" dirty="0">
              <a:solidFill>
                <a:schemeClr val="accent6"/>
              </a:solidFill>
            </a:endParaRPr>
          </a:p>
        </p:txBody>
      </p:sp>
      <p:pic>
        <p:nvPicPr>
          <p:cNvPr id="7" name="Picture 6"/>
          <p:cNvPicPr>
            <a:picLocks noChangeAspect="1"/>
          </p:cNvPicPr>
          <p:nvPr/>
        </p:nvPicPr>
        <p:blipFill>
          <a:blip r:embed="rId2"/>
          <a:stretch>
            <a:fillRect/>
          </a:stretch>
        </p:blipFill>
        <p:spPr>
          <a:xfrm>
            <a:off x="394082" y="1298230"/>
            <a:ext cx="3396382" cy="2251949"/>
          </a:xfrm>
          <a:prstGeom prst="rect">
            <a:avLst/>
          </a:prstGeom>
          <a:effectLst>
            <a:outerShdw blurRad="1270000" dist="50800" dir="5400000" algn="ctr" rotWithShape="0">
              <a:srgbClr val="000000">
                <a:alpha val="43137"/>
              </a:srgbClr>
            </a:outerShdw>
          </a:effectLst>
        </p:spPr>
      </p:pic>
      <p:sp>
        <p:nvSpPr>
          <p:cNvPr id="8" name="TextBox 7"/>
          <p:cNvSpPr txBox="1"/>
          <p:nvPr/>
        </p:nvSpPr>
        <p:spPr>
          <a:xfrm>
            <a:off x="1724404" y="1874161"/>
            <a:ext cx="3684022" cy="307777"/>
          </a:xfrm>
          <a:prstGeom prst="rect">
            <a:avLst/>
          </a:prstGeom>
          <a:noFill/>
        </p:spPr>
        <p:txBody>
          <a:bodyPr wrap="none" rtlCol="0">
            <a:spAutoFit/>
          </a:bodyPr>
          <a:lstStyle/>
          <a:p>
            <a:r>
              <a:rPr lang="en-US" sz="1400" dirty="0"/>
              <a:t>25 m superconducting transport </a:t>
            </a:r>
            <a:r>
              <a:rPr lang="en-US" sz="1400" dirty="0" smtClean="0"/>
              <a:t>solenoids</a:t>
            </a:r>
            <a:endParaRPr lang="en-US" sz="1400" dirty="0"/>
          </a:p>
        </p:txBody>
      </p:sp>
      <p:pic>
        <p:nvPicPr>
          <p:cNvPr id="9" name="Picture 8"/>
          <p:cNvPicPr>
            <a:picLocks noChangeAspect="1"/>
          </p:cNvPicPr>
          <p:nvPr/>
        </p:nvPicPr>
        <p:blipFill rotWithShape="1">
          <a:blip r:embed="rId3"/>
          <a:srcRect l="69955" t="48182" r="-1"/>
          <a:stretch/>
        </p:blipFill>
        <p:spPr>
          <a:xfrm rot="941918">
            <a:off x="1198254" y="2076977"/>
            <a:ext cx="459409" cy="556655"/>
          </a:xfrm>
          <a:prstGeom prst="rect">
            <a:avLst/>
          </a:prstGeom>
          <a:effectLst/>
        </p:spPr>
      </p:pic>
      <p:sp>
        <p:nvSpPr>
          <p:cNvPr id="10" name="TextBox 9"/>
          <p:cNvSpPr txBox="1"/>
          <p:nvPr/>
        </p:nvSpPr>
        <p:spPr>
          <a:xfrm>
            <a:off x="357089" y="2583424"/>
            <a:ext cx="2103461" cy="307777"/>
          </a:xfrm>
          <a:prstGeom prst="rect">
            <a:avLst/>
          </a:prstGeom>
          <a:noFill/>
        </p:spPr>
        <p:txBody>
          <a:bodyPr wrap="none" rtlCol="0">
            <a:spAutoFit/>
          </a:bodyPr>
          <a:lstStyle/>
          <a:p>
            <a:r>
              <a:rPr lang="en-US" sz="1400" dirty="0" smtClean="0"/>
              <a:t>“surface” </a:t>
            </a:r>
            <a:r>
              <a:rPr lang="en-US" sz="1400" dirty="0"/>
              <a:t>muon section</a:t>
            </a:r>
          </a:p>
        </p:txBody>
      </p:sp>
      <p:sp>
        <p:nvSpPr>
          <p:cNvPr id="11" name="TextBox 10"/>
          <p:cNvSpPr txBox="1"/>
          <p:nvPr/>
        </p:nvSpPr>
        <p:spPr>
          <a:xfrm>
            <a:off x="2268311" y="2105242"/>
            <a:ext cx="2468946" cy="307777"/>
          </a:xfrm>
          <a:prstGeom prst="rect">
            <a:avLst/>
          </a:prstGeom>
          <a:noFill/>
        </p:spPr>
        <p:txBody>
          <a:bodyPr wrap="none" rtlCol="0">
            <a:spAutoFit/>
          </a:bodyPr>
          <a:lstStyle/>
          <a:p>
            <a:r>
              <a:rPr lang="en-US" sz="1400" dirty="0"/>
              <a:t>pion decay section </a:t>
            </a:r>
            <a:r>
              <a:rPr lang="en-US" sz="1400" dirty="0" smtClean="0"/>
              <a:t>-&gt; muons</a:t>
            </a:r>
            <a:endParaRPr lang="en-US" sz="1400" dirty="0"/>
          </a:p>
        </p:txBody>
      </p:sp>
      <p:sp>
        <p:nvSpPr>
          <p:cNvPr id="12" name="TextBox 11"/>
          <p:cNvSpPr txBox="1"/>
          <p:nvPr/>
        </p:nvSpPr>
        <p:spPr>
          <a:xfrm>
            <a:off x="1524235" y="2908214"/>
            <a:ext cx="1872629" cy="307777"/>
          </a:xfrm>
          <a:prstGeom prst="rect">
            <a:avLst/>
          </a:prstGeom>
          <a:noFill/>
        </p:spPr>
        <p:txBody>
          <a:bodyPr wrap="none" rtlCol="0">
            <a:spAutoFit/>
          </a:bodyPr>
          <a:lstStyle/>
          <a:p>
            <a:r>
              <a:rPr lang="en-US" sz="1400" dirty="0"/>
              <a:t>Decay muon section </a:t>
            </a:r>
          </a:p>
        </p:txBody>
      </p:sp>
      <p:sp>
        <p:nvSpPr>
          <p:cNvPr id="13" name="TextBox 12"/>
          <p:cNvSpPr txBox="1"/>
          <p:nvPr/>
        </p:nvSpPr>
        <p:spPr>
          <a:xfrm>
            <a:off x="859111" y="1562002"/>
            <a:ext cx="4746812" cy="307777"/>
          </a:xfrm>
          <a:prstGeom prst="rect">
            <a:avLst/>
          </a:prstGeom>
          <a:noFill/>
        </p:spPr>
        <p:txBody>
          <a:bodyPr wrap="none" rtlCol="0">
            <a:spAutoFit/>
          </a:bodyPr>
          <a:lstStyle/>
          <a:p>
            <a:r>
              <a:rPr lang="en-US" sz="1400" dirty="0"/>
              <a:t>Charge/momentum selection for </a:t>
            </a:r>
            <a:r>
              <a:rPr lang="en-US" sz="1400" dirty="0" smtClean="0"/>
              <a:t>surface muons/pions</a:t>
            </a:r>
            <a:endParaRPr lang="en-US" sz="1400" dirty="0"/>
          </a:p>
        </p:txBody>
      </p:sp>
      <p:sp>
        <p:nvSpPr>
          <p:cNvPr id="14" name="TextBox 13"/>
          <p:cNvSpPr txBox="1"/>
          <p:nvPr/>
        </p:nvSpPr>
        <p:spPr>
          <a:xfrm>
            <a:off x="3485231" y="2478440"/>
            <a:ext cx="1332416" cy="523220"/>
          </a:xfrm>
          <a:prstGeom prst="rect">
            <a:avLst/>
          </a:prstGeom>
          <a:noFill/>
        </p:spPr>
        <p:txBody>
          <a:bodyPr wrap="none" rtlCol="0">
            <a:spAutoFit/>
          </a:bodyPr>
          <a:lstStyle/>
          <a:p>
            <a:r>
              <a:rPr lang="en-US" sz="1400" dirty="0"/>
              <a:t>2</a:t>
            </a:r>
            <a:r>
              <a:rPr lang="en-US" sz="1400" baseline="30000" dirty="0"/>
              <a:t>nd</a:t>
            </a:r>
            <a:r>
              <a:rPr lang="en-US" sz="1400" dirty="0"/>
              <a:t> selection, </a:t>
            </a:r>
          </a:p>
          <a:p>
            <a:r>
              <a:rPr lang="en-US" sz="1400" dirty="0"/>
              <a:t>decay muons</a:t>
            </a:r>
          </a:p>
        </p:txBody>
      </p:sp>
      <p:sp>
        <p:nvSpPr>
          <p:cNvPr id="18" name="TextBox 17"/>
          <p:cNvSpPr txBox="1"/>
          <p:nvPr/>
        </p:nvSpPr>
        <p:spPr>
          <a:xfrm>
            <a:off x="734819" y="1245616"/>
            <a:ext cx="3055645" cy="307777"/>
          </a:xfrm>
          <a:prstGeom prst="rect">
            <a:avLst/>
          </a:prstGeom>
          <a:noFill/>
        </p:spPr>
        <p:txBody>
          <a:bodyPr wrap="none" rtlCol="0">
            <a:spAutoFit/>
          </a:bodyPr>
          <a:lstStyle/>
          <a:p>
            <a:r>
              <a:rPr lang="en-US" sz="1400" dirty="0" smtClean="0"/>
              <a:t>Superconducting Capture Solenoid</a:t>
            </a:r>
            <a:endParaRPr lang="en-US" sz="1400" dirty="0"/>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8389" y="796667"/>
            <a:ext cx="5044011" cy="3428642"/>
          </a:xfrm>
          <a:prstGeom prst="rect">
            <a:avLst/>
          </a:prstGeom>
          <a:effectLst>
            <a:outerShdw blurRad="1270000" dist="50800" dir="5400000" algn="ctr" rotWithShape="0">
              <a:srgbClr val="000000">
                <a:alpha val="43137"/>
              </a:srgbClr>
            </a:outerShdw>
          </a:effectLst>
        </p:spPr>
      </p:pic>
      <p:sp>
        <p:nvSpPr>
          <p:cNvPr id="19" name="文本框 3"/>
          <p:cNvSpPr txBox="1"/>
          <p:nvPr/>
        </p:nvSpPr>
        <p:spPr>
          <a:xfrm>
            <a:off x="5112392" y="3837134"/>
            <a:ext cx="5376313" cy="2523768"/>
          </a:xfrm>
          <a:prstGeom prst="rect">
            <a:avLst/>
          </a:prstGeom>
          <a:solidFill>
            <a:schemeClr val="accent3"/>
          </a:solidFill>
          <a:ln>
            <a:noFill/>
          </a:ln>
          <a:effectLst/>
        </p:spPr>
        <p:txBody>
          <a:bodyPr wrap="square" rtlCol="0">
            <a:spAutoFit/>
          </a:bodyPr>
          <a:lstStyle/>
          <a:p>
            <a:pPr algn="ctr">
              <a:spcAft>
                <a:spcPts val="600"/>
              </a:spcAft>
            </a:pPr>
            <a:r>
              <a:rPr lang="en-US" altLang="zh-CN" sz="1600" dirty="0">
                <a:ln w="10160">
                  <a:noFill/>
                  <a:prstDash val="solid"/>
                </a:ln>
                <a:ea typeface="微软雅黑" panose="020B0503020204020204" pitchFamily="34" charset="-122"/>
                <a:cs typeface="Times New Roman" panose="02020603050405020304" pitchFamily="18" charset="0"/>
              </a:rPr>
              <a:t>Working modes </a:t>
            </a:r>
            <a:r>
              <a:rPr lang="en-US" altLang="zh-CN" sz="1600" dirty="0" smtClean="0">
                <a:ln w="10160">
                  <a:noFill/>
                  <a:prstDash val="solid"/>
                </a:ln>
                <a:ea typeface="微软雅黑" panose="020B0503020204020204" pitchFamily="34" charset="-122"/>
                <a:cs typeface="Times New Roman" panose="02020603050405020304" pitchFamily="18" charset="0"/>
              </a:rPr>
              <a:t>(independent):</a:t>
            </a:r>
            <a:endParaRPr lang="en-US" altLang="zh-CN" sz="1600" dirty="0">
              <a:ln w="10160">
                <a:noFill/>
                <a:prstDash val="solid"/>
              </a:ln>
              <a:ea typeface="微软雅黑" panose="020B0503020204020204" pitchFamily="34" charset="-122"/>
              <a:cs typeface="Times New Roman" panose="02020603050405020304" pitchFamily="18" charset="0"/>
            </a:endParaRPr>
          </a:p>
          <a:p>
            <a:pPr marL="342900" indent="-342900">
              <a:buAutoNum type="arabicPeriod"/>
            </a:pPr>
            <a:r>
              <a:rPr lang="en-US" altLang="zh-CN" sz="1600" dirty="0">
                <a:ea typeface="微软雅黑" panose="020B0503020204020204" pitchFamily="34" charset="-122"/>
                <a:cs typeface="Times New Roman" panose="02020603050405020304" pitchFamily="18" charset="0"/>
              </a:rPr>
              <a:t>Surface </a:t>
            </a:r>
            <a:r>
              <a:rPr lang="zh-CN" altLang="en-US" sz="1600" dirty="0">
                <a:ea typeface="微软雅黑" panose="020B0503020204020204" pitchFamily="34" charset="-122"/>
                <a:cs typeface="Times New Roman" panose="02020603050405020304" pitchFamily="18" charset="0"/>
                <a:sym typeface="Symbol"/>
              </a:rPr>
              <a:t> </a:t>
            </a:r>
            <a:r>
              <a:rPr lang="en-US" altLang="zh-CN" sz="1600" dirty="0">
                <a:ea typeface="微软雅黑" panose="020B0503020204020204" pitchFamily="34" charset="-122"/>
                <a:cs typeface="Times New Roman" panose="02020603050405020304" pitchFamily="18" charset="0"/>
                <a:sym typeface="Symbol"/>
              </a:rPr>
              <a:t>mode</a:t>
            </a:r>
            <a:endParaRPr lang="en-US" altLang="zh-CN" sz="1600" dirty="0">
              <a:ea typeface="微软雅黑" panose="020B0503020204020204" pitchFamily="34" charset="-122"/>
              <a:cs typeface="Times New Roman" panose="02020603050405020304" pitchFamily="18" charset="0"/>
            </a:endParaRPr>
          </a:p>
          <a:p>
            <a:pPr marL="800100" lvl="1" indent="-342900">
              <a:buFont typeface="+mj-lt"/>
              <a:buAutoNum type="alphaLcParenR"/>
            </a:pPr>
            <a:r>
              <a:rPr lang="zh-CN" altLang="en-US" sz="1400" dirty="0">
                <a:cs typeface="Times New Roman" panose="02020603050405020304" pitchFamily="18" charset="0"/>
                <a:sym typeface="Symbol"/>
              </a:rPr>
              <a:t></a:t>
            </a:r>
            <a:r>
              <a:rPr lang="en-US" altLang="zh-CN" sz="1400" dirty="0">
                <a:cs typeface="Times New Roman" panose="02020603050405020304" pitchFamily="18" charset="0"/>
                <a:sym typeface="Symbol"/>
              </a:rPr>
              <a:t>p/p: </a:t>
            </a:r>
            <a:r>
              <a:rPr lang="en-US" altLang="zh-CN" sz="1400" dirty="0">
                <a:cs typeface="Times New Roman" panose="02020603050405020304" pitchFamily="18" charset="0"/>
              </a:rPr>
              <a:t> &lt;±5%</a:t>
            </a:r>
          </a:p>
          <a:p>
            <a:pPr marL="800100" lvl="1" indent="-342900">
              <a:spcAft>
                <a:spcPts val="600"/>
              </a:spcAft>
              <a:buFont typeface="+mj-lt"/>
              <a:buAutoNum type="alphaLcParenR"/>
            </a:pPr>
            <a:r>
              <a:rPr lang="en-US" altLang="zh-CN" sz="1400" dirty="0">
                <a:cs typeface="Times New Roman" panose="02020603050405020304" pitchFamily="18" charset="0"/>
              </a:rPr>
              <a:t>Ref. P</a:t>
            </a:r>
            <a:r>
              <a:rPr lang="el-GR" altLang="zh-CN" sz="1400" dirty="0">
                <a:cs typeface="Times New Roman" panose="02020603050405020304" pitchFamily="18" charset="0"/>
              </a:rPr>
              <a:t>μ</a:t>
            </a:r>
            <a:r>
              <a:rPr lang="en-US" altLang="zh-CN" sz="1400" dirty="0">
                <a:cs typeface="Times New Roman" panose="02020603050405020304" pitchFamily="18" charset="0"/>
              </a:rPr>
              <a:t>=29 MeV/c</a:t>
            </a:r>
          </a:p>
          <a:p>
            <a:pPr marL="342900" indent="-342900">
              <a:buAutoNum type="arabicPeriod"/>
            </a:pPr>
            <a:r>
              <a:rPr lang="en-US" altLang="zh-CN" sz="1600" dirty="0">
                <a:ea typeface="微软雅黑" panose="020B0503020204020204" pitchFamily="34" charset="-122"/>
                <a:cs typeface="Times New Roman" panose="02020603050405020304" pitchFamily="18" charset="0"/>
              </a:rPr>
              <a:t>Decay </a:t>
            </a:r>
            <a:r>
              <a:rPr lang="zh-CN" altLang="en-US" sz="1600" dirty="0">
                <a:ea typeface="微软雅黑" panose="020B0503020204020204" pitchFamily="34" charset="-122"/>
                <a:cs typeface="Times New Roman" panose="02020603050405020304" pitchFamily="18" charset="0"/>
                <a:sym typeface="Symbol"/>
              </a:rPr>
              <a:t></a:t>
            </a:r>
            <a:r>
              <a:rPr lang="en-US" altLang="zh-CN" sz="1600" dirty="0">
                <a:ea typeface="微软雅黑" panose="020B0503020204020204" pitchFamily="34" charset="-122"/>
                <a:cs typeface="Times New Roman" panose="02020603050405020304" pitchFamily="18" charset="0"/>
                <a:sym typeface="Symbol"/>
              </a:rPr>
              <a:t>SR </a:t>
            </a:r>
            <a:r>
              <a:rPr lang="zh-CN" altLang="en-US" sz="1600" dirty="0">
                <a:ea typeface="微软雅黑" panose="020B0503020204020204" pitchFamily="34" charset="-122"/>
                <a:cs typeface="Times New Roman" panose="02020603050405020304" pitchFamily="18" charset="0"/>
                <a:sym typeface="Symbol"/>
              </a:rPr>
              <a:t> </a:t>
            </a:r>
            <a:r>
              <a:rPr lang="en-US" altLang="zh-CN" sz="1600" dirty="0">
                <a:ea typeface="微软雅黑" panose="020B0503020204020204" pitchFamily="34" charset="-122"/>
                <a:cs typeface="Times New Roman" panose="02020603050405020304" pitchFamily="18" charset="0"/>
                <a:sym typeface="Symbol"/>
              </a:rPr>
              <a:t>mode</a:t>
            </a:r>
            <a:endParaRPr lang="en-US" altLang="zh-CN" sz="1600" dirty="0">
              <a:ea typeface="微软雅黑" panose="020B0503020204020204" pitchFamily="34" charset="-122"/>
              <a:cs typeface="Times New Roman" panose="02020603050405020304" pitchFamily="18" charset="0"/>
            </a:endParaRPr>
          </a:p>
          <a:p>
            <a:pPr marL="800100" lvl="1" indent="-342900">
              <a:buFont typeface="+mj-lt"/>
              <a:buAutoNum type="alphaLcParenR"/>
            </a:pPr>
            <a:r>
              <a:rPr lang="zh-CN" altLang="en-US" sz="1400" dirty="0">
                <a:cs typeface="Times New Roman" panose="02020603050405020304" pitchFamily="18" charset="0"/>
                <a:sym typeface="Symbol"/>
              </a:rPr>
              <a:t></a:t>
            </a:r>
            <a:r>
              <a:rPr lang="en-US" altLang="zh-CN" sz="1400" dirty="0">
                <a:cs typeface="Times New Roman" panose="02020603050405020304" pitchFamily="18" charset="0"/>
                <a:sym typeface="Symbol"/>
              </a:rPr>
              <a:t>p/p: </a:t>
            </a:r>
            <a:r>
              <a:rPr lang="en-US" altLang="zh-CN" sz="1400" dirty="0">
                <a:cs typeface="Times New Roman" panose="02020603050405020304" pitchFamily="18" charset="0"/>
              </a:rPr>
              <a:t>&lt;± 10%</a:t>
            </a:r>
          </a:p>
          <a:p>
            <a:pPr marL="800100" lvl="1" indent="-342900">
              <a:buAutoNum type="alphaLcParenR"/>
            </a:pPr>
            <a:r>
              <a:rPr lang="en-US" altLang="zh-CN" sz="1400" dirty="0">
                <a:cs typeface="Times New Roman" panose="02020603050405020304" pitchFamily="18" charset="0"/>
              </a:rPr>
              <a:t>Ref. P</a:t>
            </a:r>
            <a:r>
              <a:rPr lang="el-GR" altLang="zh-CN" sz="1400" dirty="0">
                <a:cs typeface="Times New Roman" panose="02020603050405020304" pitchFamily="18" charset="0"/>
              </a:rPr>
              <a:t>μ </a:t>
            </a:r>
            <a:r>
              <a:rPr lang="en-US" altLang="zh-CN" sz="1400" dirty="0">
                <a:cs typeface="Times New Roman" panose="02020603050405020304" pitchFamily="18" charset="0"/>
              </a:rPr>
              <a:t>=40-150 </a:t>
            </a:r>
            <a:r>
              <a:rPr lang="en-US" altLang="zh-CN" sz="1400" dirty="0" smtClean="0">
                <a:cs typeface="Times New Roman" panose="02020603050405020304" pitchFamily="18" charset="0"/>
              </a:rPr>
              <a:t>MeV/c &lt;-&gt; Ref. P</a:t>
            </a:r>
            <a:r>
              <a:rPr lang="el-GR" altLang="zh-CN" sz="1400" dirty="0" smtClean="0">
                <a:cs typeface="Times New Roman" panose="02020603050405020304" pitchFamily="18" charset="0"/>
              </a:rPr>
              <a:t>π</a:t>
            </a:r>
            <a:r>
              <a:rPr lang="en-US" altLang="zh-CN" sz="1400" dirty="0" smtClean="0">
                <a:cs typeface="Times New Roman" panose="02020603050405020304" pitchFamily="18" charset="0"/>
              </a:rPr>
              <a:t> = 100-260 MeV/c</a:t>
            </a:r>
            <a:endParaRPr lang="en-US" altLang="zh-CN" sz="1400" dirty="0">
              <a:cs typeface="Times New Roman" panose="02020603050405020304" pitchFamily="18" charset="0"/>
            </a:endParaRPr>
          </a:p>
          <a:p>
            <a:pPr marL="342900" indent="-342900">
              <a:buAutoNum type="arabicPeriod"/>
            </a:pPr>
            <a:r>
              <a:rPr lang="en-US" altLang="zh-CN" sz="1600" dirty="0">
                <a:ea typeface="微软雅黑" panose="020B0503020204020204" pitchFamily="34" charset="-122"/>
                <a:cs typeface="Times New Roman" panose="02020603050405020304" pitchFamily="18" charset="0"/>
              </a:rPr>
              <a:t>High-momentum  </a:t>
            </a:r>
            <a:r>
              <a:rPr lang="zh-CN" altLang="en-US" sz="1600" dirty="0">
                <a:ea typeface="微软雅黑" panose="020B0503020204020204" pitchFamily="34" charset="-122"/>
                <a:cs typeface="Times New Roman" panose="02020603050405020304" pitchFamily="18" charset="0"/>
                <a:sym typeface="Symbol"/>
              </a:rPr>
              <a:t> </a:t>
            </a:r>
            <a:r>
              <a:rPr lang="en-US" altLang="zh-CN" sz="1600" dirty="0">
                <a:ea typeface="微软雅黑" panose="020B0503020204020204" pitchFamily="34" charset="-122"/>
                <a:cs typeface="Times New Roman" panose="02020603050405020304" pitchFamily="18" charset="0"/>
                <a:sym typeface="Symbol"/>
              </a:rPr>
              <a:t>mode</a:t>
            </a:r>
            <a:endParaRPr lang="en-US" altLang="zh-CN" sz="1600" dirty="0">
              <a:ea typeface="微软雅黑" panose="020B0503020204020204" pitchFamily="34" charset="-122"/>
              <a:cs typeface="Times New Roman" panose="02020603050405020304" pitchFamily="18" charset="0"/>
            </a:endParaRPr>
          </a:p>
          <a:p>
            <a:pPr marL="800100" lvl="1" indent="-342900">
              <a:buFont typeface="+mj-lt"/>
              <a:buAutoNum type="alphaLcParenR"/>
            </a:pPr>
            <a:r>
              <a:rPr lang="zh-CN" altLang="en-US" sz="1400" dirty="0">
                <a:cs typeface="Times New Roman" panose="02020603050405020304" pitchFamily="18" charset="0"/>
                <a:sym typeface="Symbol"/>
              </a:rPr>
              <a:t> </a:t>
            </a:r>
            <a:r>
              <a:rPr lang="en-US" altLang="zh-CN" sz="1400" dirty="0">
                <a:cs typeface="Times New Roman" panose="02020603050405020304" pitchFamily="18" charset="0"/>
                <a:sym typeface="Symbol"/>
              </a:rPr>
              <a:t>imaging, neutrinos</a:t>
            </a:r>
            <a:endParaRPr lang="en-US" altLang="zh-CN" sz="1400" dirty="0">
              <a:cs typeface="Times New Roman" panose="02020603050405020304" pitchFamily="18" charset="0"/>
            </a:endParaRPr>
          </a:p>
          <a:p>
            <a:pPr marL="800100" lvl="1" indent="-342900">
              <a:spcAft>
                <a:spcPts val="600"/>
              </a:spcAft>
              <a:buFont typeface="+mj-lt"/>
              <a:buAutoNum type="alphaLcParenR"/>
            </a:pPr>
            <a:r>
              <a:rPr lang="en-US" altLang="zh-CN" sz="1400" dirty="0">
                <a:cs typeface="Times New Roman" panose="02020603050405020304" pitchFamily="18" charset="0"/>
              </a:rPr>
              <a:t>Ref. P</a:t>
            </a:r>
            <a:r>
              <a:rPr lang="el-GR" altLang="zh-CN" sz="1400" dirty="0">
                <a:cs typeface="Times New Roman" panose="02020603050405020304" pitchFamily="18" charset="0"/>
              </a:rPr>
              <a:t>π</a:t>
            </a:r>
            <a:r>
              <a:rPr lang="en-US" altLang="zh-CN" sz="1400" dirty="0">
                <a:cs typeface="Times New Roman" panose="02020603050405020304" pitchFamily="18" charset="0"/>
              </a:rPr>
              <a:t>=200-450 MeV/c</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10" y="3808747"/>
            <a:ext cx="3316511" cy="2545682"/>
          </a:xfrm>
          <a:prstGeom prst="rect">
            <a:avLst/>
          </a:prstGeom>
          <a:effectLst>
            <a:outerShdw blurRad="1028700" dist="50800" dir="5400000" algn="ctr" rotWithShape="0">
              <a:srgbClr val="000000">
                <a:alpha val="43137"/>
              </a:srgbClr>
            </a:outerShdw>
          </a:effectLst>
        </p:spPr>
      </p:pic>
      <p:sp>
        <p:nvSpPr>
          <p:cNvPr id="15" name="TextBox 14"/>
          <p:cNvSpPr txBox="1"/>
          <p:nvPr/>
        </p:nvSpPr>
        <p:spPr>
          <a:xfrm>
            <a:off x="819196" y="6012796"/>
            <a:ext cx="1018227" cy="307777"/>
          </a:xfrm>
          <a:prstGeom prst="rect">
            <a:avLst/>
          </a:prstGeom>
          <a:noFill/>
        </p:spPr>
        <p:txBody>
          <a:bodyPr wrap="none" rtlCol="0">
            <a:spAutoFit/>
          </a:bodyPr>
          <a:lstStyle/>
          <a:p>
            <a:r>
              <a:rPr lang="en-US" sz="1400" dirty="0" smtClean="0"/>
              <a:t>detectors</a:t>
            </a:r>
            <a:endParaRPr lang="en-US" sz="1400" dirty="0"/>
          </a:p>
        </p:txBody>
      </p:sp>
    </p:spTree>
    <p:extLst>
      <p:ext uri="{BB962C8B-B14F-4D97-AF65-F5344CB8AC3E}">
        <p14:creationId xmlns:p14="http://schemas.microsoft.com/office/powerpoint/2010/main" val="5734136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0014" y="1565657"/>
            <a:ext cx="5596762" cy="3804373"/>
          </a:xfrm>
          <a:prstGeom prst="rect">
            <a:avLst/>
          </a:prstGeom>
          <a:effectLst>
            <a:outerShdw blurRad="1270000" dist="50800" dir="5400000" algn="ctr" rotWithShape="0">
              <a:srgbClr val="000000">
                <a:alpha val="43137"/>
              </a:srgbClr>
            </a:outerShdw>
          </a:effectLst>
        </p:spPr>
      </p:pic>
      <p:sp>
        <p:nvSpPr>
          <p:cNvPr id="10" name="Rectangle 9"/>
          <p:cNvSpPr/>
          <p:nvPr/>
        </p:nvSpPr>
        <p:spPr>
          <a:xfrm>
            <a:off x="184726" y="751696"/>
            <a:ext cx="11381924" cy="646331"/>
          </a:xfrm>
          <a:prstGeom prst="rect">
            <a:avLst/>
          </a:prstGeom>
          <a:noFill/>
          <a:ln>
            <a:noFill/>
          </a:ln>
          <a:effectLst>
            <a:outerShdw blurRad="1270000" dist="50800" dir="5400000" algn="ctr" rotWithShape="0">
              <a:srgbClr val="000000">
                <a:alpha val="43137"/>
              </a:srgbClr>
            </a:outerShdw>
          </a:effectLst>
        </p:spPr>
        <p:txBody>
          <a:bodyPr wrap="square">
            <a:spAutoFit/>
          </a:bodyPr>
          <a:lstStyle/>
          <a:p>
            <a:pPr marL="342900" indent="-342900">
              <a:buFont typeface="Arial" panose="020B0604020202020204" pitchFamily="34" charset="0"/>
              <a:buChar char="•"/>
            </a:pPr>
            <a:r>
              <a:rPr lang="en-US" dirty="0" smtClean="0"/>
              <a:t>Forward </a:t>
            </a:r>
            <a:r>
              <a:rPr lang="en-US" dirty="0"/>
              <a:t>spent-proton extraction, proton beam &amp; target tilted in respect to magnetic axis, </a:t>
            </a:r>
            <a:r>
              <a:rPr lang="el-GR" dirty="0"/>
              <a:t>θ</a:t>
            </a:r>
            <a:r>
              <a:rPr lang="en-US" dirty="0"/>
              <a:t>p = </a:t>
            </a:r>
            <a:r>
              <a:rPr lang="en-US" dirty="0" smtClean="0"/>
              <a:t>15</a:t>
            </a:r>
            <a:r>
              <a:rPr lang="en-US" baseline="30000" dirty="0" smtClean="0"/>
              <a:t>o</a:t>
            </a:r>
            <a:endParaRPr lang="en-US" dirty="0" smtClean="0"/>
          </a:p>
          <a:p>
            <a:pPr marL="342900" indent="-342900">
              <a:buFont typeface="Arial" panose="020B0604020202020204" pitchFamily="34" charset="0"/>
              <a:buChar char="•"/>
            </a:pPr>
            <a:r>
              <a:rPr lang="en-US" dirty="0" smtClean="0"/>
              <a:t>4-coils/3-steps </a:t>
            </a:r>
            <a:r>
              <a:rPr lang="en-US" dirty="0"/>
              <a:t>design, NbTi-Al coils, adiabatic </a:t>
            </a:r>
            <a:r>
              <a:rPr lang="en-US" dirty="0" smtClean="0"/>
              <a:t>taper</a:t>
            </a:r>
          </a:p>
        </p:txBody>
      </p:sp>
      <p:sp>
        <p:nvSpPr>
          <p:cNvPr id="7" name="TextBox 6"/>
          <p:cNvSpPr txBox="1"/>
          <p:nvPr/>
        </p:nvSpPr>
        <p:spPr>
          <a:xfrm>
            <a:off x="932897" y="146906"/>
            <a:ext cx="8361584" cy="461665"/>
          </a:xfrm>
          <a:prstGeom prst="rect">
            <a:avLst/>
          </a:prstGeom>
          <a:noFill/>
        </p:spPr>
        <p:txBody>
          <a:bodyPr wrap="none" rtlCol="0">
            <a:spAutoFit/>
          </a:bodyPr>
          <a:lstStyle/>
          <a:p>
            <a:pPr algn="ctr"/>
            <a:r>
              <a:rPr lang="en-US" sz="2400" dirty="0" smtClean="0">
                <a:solidFill>
                  <a:schemeClr val="accent6"/>
                </a:solidFill>
              </a:rPr>
              <a:t>capture using superconducting </a:t>
            </a:r>
            <a:r>
              <a:rPr lang="en-US" sz="2400" dirty="0">
                <a:solidFill>
                  <a:schemeClr val="accent6"/>
                </a:solidFill>
              </a:rPr>
              <a:t>c</a:t>
            </a:r>
            <a:r>
              <a:rPr lang="en-US" sz="2400" dirty="0" smtClean="0">
                <a:solidFill>
                  <a:schemeClr val="accent6"/>
                </a:solidFill>
              </a:rPr>
              <a:t>apture </a:t>
            </a:r>
            <a:r>
              <a:rPr lang="en-US" sz="2400" dirty="0">
                <a:solidFill>
                  <a:schemeClr val="accent6"/>
                </a:solidFill>
              </a:rPr>
              <a:t>a</a:t>
            </a:r>
            <a:r>
              <a:rPr lang="en-US" sz="2400" dirty="0" smtClean="0">
                <a:solidFill>
                  <a:schemeClr val="accent6"/>
                </a:solidFill>
              </a:rPr>
              <a:t>diabatic solenoid</a:t>
            </a:r>
            <a:endParaRPr lang="en-US" sz="2400" dirty="0">
              <a:solidFill>
                <a:schemeClr val="accent6"/>
              </a:solidFill>
            </a:endParaRPr>
          </a:p>
        </p:txBody>
      </p:sp>
      <p:sp>
        <p:nvSpPr>
          <p:cNvPr id="5" name="TextBox 4"/>
          <p:cNvSpPr txBox="1"/>
          <p:nvPr/>
        </p:nvSpPr>
        <p:spPr>
          <a:xfrm>
            <a:off x="1241879" y="5537660"/>
            <a:ext cx="9856084" cy="1200329"/>
          </a:xfrm>
          <a:prstGeom prst="rect">
            <a:avLst/>
          </a:prstGeom>
          <a:noFill/>
          <a:effectLst>
            <a:outerShdw blurRad="1270000" dist="50800" dir="5400000" algn="ctr" rotWithShape="0">
              <a:srgbClr val="000000">
                <a:alpha val="43137"/>
              </a:srgbClr>
            </a:outerShdw>
          </a:effectLst>
        </p:spPr>
        <p:txBody>
          <a:bodyPr wrap="square" rtlCol="0">
            <a:spAutoFit/>
          </a:bodyPr>
          <a:lstStyle/>
          <a:p>
            <a:r>
              <a:rPr lang="en-US" dirty="0" smtClean="0"/>
              <a:t>15</a:t>
            </a:r>
            <a:r>
              <a:rPr lang="en-US" baseline="30000" dirty="0" smtClean="0"/>
              <a:t>0</a:t>
            </a:r>
            <a:r>
              <a:rPr lang="en-US" dirty="0" smtClean="0"/>
              <a:t> </a:t>
            </a:r>
            <a:r>
              <a:rPr lang="en-US" dirty="0"/>
              <a:t>tilt of </a:t>
            </a:r>
            <a:r>
              <a:rPr lang="en-US" dirty="0" smtClean="0"/>
              <a:t>protons/target with respect to magnetic field lines:</a:t>
            </a:r>
          </a:p>
          <a:p>
            <a:pPr marL="342900" indent="-342900">
              <a:buFont typeface="Arial" panose="020B0604020202020204" pitchFamily="34" charset="0"/>
              <a:buChar char="•"/>
            </a:pPr>
            <a:r>
              <a:rPr lang="en-US" dirty="0"/>
              <a:t>F</a:t>
            </a:r>
            <a:r>
              <a:rPr lang="en-US" dirty="0" smtClean="0"/>
              <a:t>acilitate the extraction of spent-protons with a moderate </a:t>
            </a:r>
            <a:r>
              <a:rPr lang="en-US" dirty="0"/>
              <a:t>length of 2.5 m of </a:t>
            </a:r>
            <a:r>
              <a:rPr lang="en-US" dirty="0" smtClean="0"/>
              <a:t>the CS through the Matching Solenoid and capture coils</a:t>
            </a:r>
          </a:p>
          <a:p>
            <a:pPr marL="342900" indent="-342900">
              <a:buFont typeface="Arial" panose="020B0604020202020204" pitchFamily="34" charset="0"/>
              <a:buChar char="•"/>
            </a:pPr>
            <a:r>
              <a:rPr lang="en-US" dirty="0"/>
              <a:t>L</a:t>
            </a:r>
            <a:r>
              <a:rPr lang="en-US" dirty="0" smtClean="0"/>
              <a:t>ower tilts as 10</a:t>
            </a:r>
            <a:r>
              <a:rPr lang="en-US" baseline="30000" dirty="0" smtClean="0"/>
              <a:t>0</a:t>
            </a:r>
            <a:r>
              <a:rPr lang="en-US" dirty="0" smtClean="0"/>
              <a:t> make the length of CS excessive and costly</a:t>
            </a:r>
          </a:p>
        </p:txBody>
      </p:sp>
      <p:sp>
        <p:nvSpPr>
          <p:cNvPr id="2" name="TextBox 1"/>
          <p:cNvSpPr txBox="1"/>
          <p:nvPr/>
        </p:nvSpPr>
        <p:spPr>
          <a:xfrm>
            <a:off x="7584087" y="1771984"/>
            <a:ext cx="1770036" cy="369332"/>
          </a:xfrm>
          <a:prstGeom prst="rect">
            <a:avLst/>
          </a:prstGeom>
          <a:noFill/>
        </p:spPr>
        <p:txBody>
          <a:bodyPr wrap="none" rtlCol="0">
            <a:spAutoFit/>
          </a:bodyPr>
          <a:lstStyle/>
          <a:p>
            <a:r>
              <a:rPr lang="en-US" dirty="0" smtClean="0"/>
              <a:t>5 kW shielding</a:t>
            </a:r>
            <a:endParaRPr lang="en-US" dirty="0"/>
          </a:p>
        </p:txBody>
      </p:sp>
    </p:spTree>
    <p:extLst>
      <p:ext uri="{BB962C8B-B14F-4D97-AF65-F5344CB8AC3E}">
        <p14:creationId xmlns:p14="http://schemas.microsoft.com/office/powerpoint/2010/main" val="182569309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GothicSimpl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mic Sans MS"/>
        <a:ea typeface=""/>
        <a:cs typeface=""/>
      </a:majorFont>
      <a:minorFont>
        <a:latin typeface="Comic Sans M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SNS讲演稿母板">
  <a:themeElements>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1_CSNS讲演稿母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1_CSNS讲演稿母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SNS讲演稿母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SNS讲演稿母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SNS讲演稿母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SNS讲演稿母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SNS讲演稿母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47752</TotalTime>
  <Words>4363</Words>
  <Application>Microsoft Office PowerPoint</Application>
  <PresentationFormat>Widescreen</PresentationFormat>
  <Paragraphs>858</Paragraphs>
  <Slides>54</Slides>
  <Notes>14</Notes>
  <HiddenSlides>0</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1</vt:i4>
      </vt:variant>
      <vt:variant>
        <vt:lpstr>Slide Titles</vt:lpstr>
      </vt:variant>
      <vt:variant>
        <vt:i4>54</vt:i4>
      </vt:variant>
    </vt:vector>
  </HeadingPairs>
  <TitlesOfParts>
    <vt:vector size="73" baseType="lpstr">
      <vt:lpstr>MS Mincho</vt:lpstr>
      <vt:lpstr>华文楷体</vt:lpstr>
      <vt:lpstr>华文琥珀</vt:lpstr>
      <vt:lpstr>宋体</vt:lpstr>
      <vt:lpstr>微软雅黑</vt:lpstr>
      <vt:lpstr>等线</vt:lpstr>
      <vt:lpstr>等线 Light</vt:lpstr>
      <vt:lpstr>黑体</vt:lpstr>
      <vt:lpstr>Arial</vt:lpstr>
      <vt:lpstr>Calibri</vt:lpstr>
      <vt:lpstr>Comic Sans MS</vt:lpstr>
      <vt:lpstr>Impact</vt:lpstr>
      <vt:lpstr>Symbol</vt:lpstr>
      <vt:lpstr>Times New Roman</vt:lpstr>
      <vt:lpstr>Wingdings</vt:lpstr>
      <vt:lpstr>1_GothicSimple</vt:lpstr>
      <vt:lpstr>1_CSNS讲演稿母板</vt:lpstr>
      <vt:lpstr>Office 主题​​</vt:lpstr>
      <vt:lpstr>Image</vt:lpstr>
      <vt:lpstr>EMuS &amp; MOMENT Target Studies</vt:lpstr>
      <vt:lpstr>CSNS facility as today</vt:lpstr>
      <vt:lpstr>CSNS and EMuS</vt:lpstr>
      <vt:lpstr>PowerPoint Presentation</vt:lpstr>
      <vt:lpstr>PowerPoint Presentation</vt:lpstr>
      <vt:lpstr>PowerPoint Presentation</vt:lpstr>
      <vt:lpstr>Tests of smaller configurations than 12x12 cm2: 12-&gt;8 x 4 cm2, 25 kW</vt:lpstr>
      <vt:lpstr>“Baseline” Scheme: surface and decay muons</vt:lpstr>
      <vt:lpstr>PowerPoint Presentation</vt:lpstr>
      <vt:lpstr>primary protons and conical target</vt:lpstr>
      <vt:lpstr>Polarization and rates as function of fields and proton/target tilts 1st coil exit, 5 kW shielding</vt:lpstr>
      <vt:lpstr>PowerPoint Presentation</vt:lpstr>
      <vt:lpstr>5 kW -&gt; 25 kW “baseline” scheme: increased shielding is needed</vt:lpstr>
      <vt:lpstr> μSR: surface muon collection at MS1, 1 T, 25 kW studies</vt:lpstr>
      <vt:lpstr>Vertical μSR beam line with thin target before superconducting solenoid at “baseline scheme” (under study, 25 kW)</vt:lpstr>
      <vt:lpstr>Other applications for EMuS </vt:lpstr>
      <vt:lpstr>MOMENT’s high-field superconducting solenoid</vt:lpstr>
      <vt:lpstr>Granular waterfall as alternative flowing target  @ 15 MW</vt:lpstr>
      <vt:lpstr>Initial proof of efficient pion capture with FLUKA does the waterfall acts an absorber for pions ? </vt:lpstr>
      <vt:lpstr>PowerPoint Presentation</vt:lpstr>
      <vt:lpstr>PowerPoint Presentation</vt:lpstr>
      <vt:lpstr>PowerPoint Presentation</vt:lpstr>
      <vt:lpstr>The higher part of the waterfall will be tested with the box due to solenoid’s bore size limitations -&gt; restriction on effective densities and velocities values</vt:lpstr>
      <vt:lpstr>PowerPoint Presentation</vt:lpstr>
      <vt:lpstr>Next test for granules: Fall one by one inside a 6 T solenoid,  test any deflection from straight trajectory</vt:lpstr>
      <vt:lpstr> </vt:lpstr>
      <vt:lpstr>conclusions</vt:lpstr>
      <vt:lpstr>extra</vt:lpstr>
      <vt:lpstr>μSR muons for EMuS, the first muon source in China</vt:lpstr>
      <vt:lpstr>PowerPoint Presentation</vt:lpstr>
      <vt:lpstr>zz‘ phase space is split into two with doublets (three with triplet)</vt:lpstr>
      <vt:lpstr>CSNS and EMuS</vt:lpstr>
      <vt:lpstr>Commissioning and initial operation</vt:lpstr>
      <vt:lpstr>PowerPoint Presentation</vt:lpstr>
      <vt:lpstr>屏蔽与防护——baby-scheme方案</vt:lpstr>
      <vt:lpstr>屏蔽与防护——baseline方案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Systematics from monte-carlos: μ+ and μ- with FLUKA and G4 (BERTINI)  at MS1, 1 Τ</vt:lpstr>
      <vt:lpstr>Systematics from monte-carlos: π+ and π- with FLUKA and G4 (BERTINI, INCL)  at MS1, 5 Τ</vt:lpstr>
      <vt:lpstr>FLUKA vs MARS vs HARP</vt:lpstr>
      <vt:lpstr>Decay muon beam parameters</vt:lpstr>
      <vt:lpstr>Design of the capture solenoid for 5 kW beam power</vt:lpstr>
      <vt:lpstr>Design of the capture solenoid for 25 kW beam power </vt:lpstr>
      <vt:lpstr>MW targets for neutrinos and muons</vt:lpstr>
      <vt:lpstr>Other applications for EMuS </vt:lpstr>
      <vt:lpstr>Tests of waterfall granules</vt:lpstr>
      <vt:lpstr>PowerPoint Presentation</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Particle production at target</dc:title>
  <dc:subject/>
  <dc:creator>Nikos Vassilopoulos</dc:creator>
  <cp:keywords/>
  <dc:description/>
  <cp:lastModifiedBy>nikos</cp:lastModifiedBy>
  <cp:revision>4324</cp:revision>
  <cp:lastPrinted>2016-06-08T08:24:44Z</cp:lastPrinted>
  <dcterms:created xsi:type="dcterms:W3CDTF">2015-04-15T07:29:12Z</dcterms:created>
  <dcterms:modified xsi:type="dcterms:W3CDTF">2019-10-22T18:35:45Z</dcterms:modified>
  <cp:category/>
</cp:coreProperties>
</file>