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307" r:id="rId6"/>
    <p:sldId id="260" r:id="rId7"/>
    <p:sldId id="262" r:id="rId8"/>
    <p:sldId id="295" r:id="rId9"/>
    <p:sldId id="308" r:id="rId10"/>
    <p:sldId id="265" r:id="rId11"/>
    <p:sldId id="264" r:id="rId12"/>
    <p:sldId id="301" r:id="rId13"/>
    <p:sldId id="268" r:id="rId14"/>
    <p:sldId id="269" r:id="rId15"/>
    <p:sldId id="305" r:id="rId16"/>
    <p:sldId id="270" r:id="rId17"/>
    <p:sldId id="302" r:id="rId18"/>
    <p:sldId id="271" r:id="rId19"/>
    <p:sldId id="303" r:id="rId20"/>
    <p:sldId id="309" r:id="rId21"/>
    <p:sldId id="311" r:id="rId22"/>
    <p:sldId id="278" r:id="rId23"/>
    <p:sldId id="279" r:id="rId24"/>
    <p:sldId id="280" r:id="rId25"/>
    <p:sldId id="282" r:id="rId26"/>
    <p:sldId id="286" r:id="rId27"/>
    <p:sldId id="287" r:id="rId28"/>
    <p:sldId id="284" r:id="rId29"/>
    <p:sldId id="285" r:id="rId30"/>
    <p:sldId id="292" r:id="rId31"/>
    <p:sldId id="288" r:id="rId32"/>
    <p:sldId id="263" r:id="rId33"/>
    <p:sldId id="294" r:id="rId34"/>
    <p:sldId id="272" r:id="rId35"/>
    <p:sldId id="273" r:id="rId36"/>
    <p:sldId id="274" r:id="rId37"/>
    <p:sldId id="275" r:id="rId38"/>
    <p:sldId id="297" r:id="rId3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7" userDrawn="1">
          <p15:clr>
            <a:srgbClr val="A4A3A4"/>
          </p15:clr>
        </p15:guide>
        <p15:guide id="2" pos="2767" userDrawn="1">
          <p15:clr>
            <a:srgbClr val="A4A3A4"/>
          </p15:clr>
        </p15:guide>
        <p15:guide id="3" pos="5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D7B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3"/>
    <p:restoredTop sz="86237"/>
  </p:normalViewPr>
  <p:slideViewPr>
    <p:cSldViewPr snapToGrid="0" snapToObjects="1" showGuides="1">
      <p:cViewPr>
        <p:scale>
          <a:sx n="62" d="100"/>
          <a:sy n="62" d="100"/>
        </p:scale>
        <p:origin x="1384" y="936"/>
      </p:cViewPr>
      <p:guideLst>
        <p:guide orient="horz" pos="2727"/>
        <p:guide pos="2767"/>
        <p:guide pos="521"/>
      </p:guideLst>
    </p:cSldViewPr>
  </p:slideViewPr>
  <p:notesTextViewPr>
    <p:cViewPr>
      <p:scale>
        <a:sx n="135" d="100"/>
        <a:sy n="1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F0A69-92C5-8743-84CC-24698263BCCC}" type="datetimeFigureOut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ED859-7932-E941-8313-77EE823C37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590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Iʼm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Takashi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Honjo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Iʼm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going to talk about “Development of J-Parc New Muon monitor”.</a:t>
            </a:r>
            <a:r>
              <a:rPr lang="ja-JP" altLang="ja-JP">
                <a:effectLst/>
              </a:rPr>
              <a:t>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0462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The performance of some prototype detectors was studied with the T2K muon beam.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2 PMTs and 6 EMTs like this picture. These were installed behind the MUMON.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179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First, let me talk about the PMT.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installed two standard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PMTs.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checked the linearity and stability.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PMT signal continued to drift for three months.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the stability is worse than the current detector.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cause is thought to be damage of the photocathode.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038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We measured the signal of PMT for different Intensities and HV.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those two conditions, the signal is considered(d) to have the same magnitude.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 waveform is strange at high intensity.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PMT shows clear non-linearity due to voltage drop by photocathode resistance.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PMT does not seem to be a good candidate.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295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This is a result of time response of EMT.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Smaller tail contribution is better because it affects (a) bunch-by-bunch monitoring.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upper left figure shows EMT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lower left figure shows Si.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right figure shows the tail contribution obtained from the regions shown here.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EMTs perform better than Si and IC for bunch-by-bunch beam monitoring.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253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 Next, Intensity resolution about EMT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Intensity resolution of the EMT is worse than that of Si nor IC,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better than a required value of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 1% for beam position measurement with an accuracy &lt;(less than) 0.3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mrad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169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 We measured linearity for two EMTs with different capacitances in divider circuit.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divider circuit.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capacitance may give better response at higher intensity.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868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16. These are the results.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left figure for small capacitance, and right one for the large capacitance.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high intensity, the signal decreased by about 5 %.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capacitance EMT shows better linearity as expected.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69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17. EMT with the same capacitance was compared for different HV.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linearity is better for small voltage.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 voltages degrade the linearity due to electric field distortion.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739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This is the result of stability.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measured the stability for four EMTs.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results for one EMT are shown in the figure above.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see about 3% drift for the first 10 days since installation.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 drift, the EMTs show good stability.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One of the four EMTs showed(d) a large and long drift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Tube-to-tube variation could be large?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7127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This slide is summary so far and future research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PMT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worse than current detectors.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</a:t>
            </a:r>
            <a:r>
              <a:rPr kumimoji="1" lang="en-US" altLang="ja-JP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EMT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good candidate for the new muon monitor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There are something to study more.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linearity gets worse at high intensity.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Optimize the divider circuit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four EMTs showed a large and long drift.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we are going to measure many EMTs.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signal drifts(s) are rather large due to alkali metal.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test EMT removing alkali metal from dynodes.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587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These are contents of my talk.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I explain the current muon monitor.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I mention some issues of the current monitor for higher beam power.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I talk about the candidate for the new monitor, PMT and EMT,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preparation status of EMT beam test, and summary.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542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The EMT could be a good candidate for the new muon monitor.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study more details by a beam test at Research Center for Electron Photon Science (ELPH) at Tohoku University in Japan.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particular, performance tests at future intensity are required.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measure linearity up to the future intensity, 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stability corresponding to 10 years beam exposure with the planned intensity.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using EMT without alkali metal,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And, different divider circuits.</a:t>
            </a:r>
            <a:r>
              <a:rPr lang="ja-JP" altLang="ja-JP">
                <a:effectLst/>
              </a:rPr>
              <a:t>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775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This is the beam test setup.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Setup 1 is used(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ユーズド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measure the profile of electron beam by using Si array.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setup2, measuring EMTs performances compare with the current detector of Si.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 is put in the upstream to calibrate the beam intensity.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020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22. Supporting structure for sensors have been designed.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the supporting structure for sensors for the beam test.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Scattering effect(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イ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checked by FLUKA simulation.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support was designed to produce as little scattering as possible.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confirmed that scattering by the support is less than 1%.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546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summary.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MUMON is essential for the T2K experiment to ensure good neutrino beam quality.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developing a new MUMON detector for higher intensity beam operation.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EMT is a good candidate. However, there are some little problems.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planning to do a beam test at the end of Nov. 2019.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6771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radiation –resistant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7786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/>
              <a:t>ダイノード後段での増幅電子の影響を見るため、</a:t>
            </a:r>
            <a:r>
              <a:rPr lang="en-US" altLang="ja-JP" sz="1200" dirty="0"/>
              <a:t>2</a:t>
            </a:r>
            <a:r>
              <a:rPr lang="ja-JP" altLang="en-US" sz="1200"/>
              <a:t>種類の</a:t>
            </a:r>
            <a:r>
              <a:rPr lang="en-US" altLang="ja-JP" sz="1200" dirty="0"/>
              <a:t>HV</a:t>
            </a:r>
            <a:r>
              <a:rPr lang="ja-JP" altLang="en-US" sz="1200"/>
              <a:t>値でテストした</a:t>
            </a:r>
            <a:endParaRPr lang="en-US" altLang="ja-JP" sz="1200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6472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/>
              <a:t>ディバイダー回路の電圧比を調整した。線型性を改善するために</a:t>
            </a:r>
            <a:endParaRPr lang="en-US" altLang="ja-JP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/>
              <a:t>前半のダイノード間の電位差を小さくして後段で空間電荷効果を抑制させる。</a:t>
            </a:r>
            <a:endParaRPr lang="en-US" altLang="ja-JP" sz="1200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156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dirty="0"/>
              <a:t>Type-2A</a:t>
            </a:r>
            <a:r>
              <a:rPr kumimoji="1" lang="ja-JP" altLang="en-US" sz="1200"/>
              <a:t>は始め数</a:t>
            </a:r>
            <a:r>
              <a:rPr kumimoji="1" lang="en-US" altLang="ja-JP" sz="1200" dirty="0"/>
              <a:t>%</a:t>
            </a:r>
            <a:r>
              <a:rPr kumimoji="1" lang="ja-JP" altLang="en-US" sz="1200"/>
              <a:t>減衰した後は、</a:t>
            </a:r>
            <a:r>
              <a:rPr kumimoji="1" lang="en-US" altLang="ja-JP" sz="1200" dirty="0"/>
              <a:t>1%</a:t>
            </a:r>
            <a:r>
              <a:rPr kumimoji="1" lang="ja-JP" altLang="en-US" sz="1200"/>
              <a:t>程度で安定</a:t>
            </a:r>
            <a:endParaRPr kumimoji="1" lang="en-US" altLang="ja-JP" sz="1200" dirty="0"/>
          </a:p>
          <a:p>
            <a:r>
              <a:rPr lang="en-US" altLang="ja-JP" sz="1200" dirty="0"/>
              <a:t>Type-2B</a:t>
            </a:r>
            <a:r>
              <a:rPr lang="ja-JP" altLang="en-US" sz="1200"/>
              <a:t>は</a:t>
            </a:r>
            <a:r>
              <a:rPr lang="en-US" altLang="ja-JP" sz="1200" dirty="0"/>
              <a:t>1</a:t>
            </a:r>
            <a:r>
              <a:rPr lang="ja-JP" altLang="en-US" sz="1200"/>
              <a:t>ヶ月かけて</a:t>
            </a:r>
            <a:r>
              <a:rPr lang="en-US" altLang="ja-JP" sz="1200" dirty="0"/>
              <a:t>15%</a:t>
            </a:r>
            <a:r>
              <a:rPr lang="ja-JP" altLang="en-US" sz="1200"/>
              <a:t>信号が減少したが、その後安定</a:t>
            </a:r>
            <a:endParaRPr lang="en-US" altLang="ja-JP" sz="1200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74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008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/>
              <a:t>電圧の適正値は</a:t>
            </a:r>
            <a:r>
              <a:rPr lang="en-US" altLang="ja-JP" sz="1200" dirty="0"/>
              <a:t>500 V</a:t>
            </a:r>
            <a:r>
              <a:rPr lang="ja-JP" altLang="en-US" sz="1200"/>
              <a:t>だがそれよりも高い電圧をかけても信号が見れなかった</a:t>
            </a:r>
            <a:endParaRPr lang="en-US" altLang="ja-JP" sz="1200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364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Let me start from the current muon monitor, MUMON.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detector monitors the direction and intensity of muons produced along with the neutrino.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located 118 m away from the target.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only detector that can monitor the beam bunch-by-bunch after the hadron production target.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MUMON is essential for the beam operation.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MUMON is composed of two arrays of sensors, one is the silicon PIN photodiodes and another is the ionization(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アイニゼイション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chambers.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4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This detector is working since 2009.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array covers a 150(one fifty)×150 cm2 region.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there are 7×7 channels with a 25 cm pitch.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And, get the beam intensity and center position by fitting 2D distributions of collected charges.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Resolution is less than 0.3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mmfor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beam center, and less than 0.1% for the intensity measurement.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&amp; IC has shown excellent performance since the T2K started.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5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We are planning to increase the T2K beam power in the future.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bunch cycle will be doubled.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T2K horn current will be increased to 320 kA from 250 kA.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muon flux per bunch will increase by a factor of 1.4.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concerning some issues as the beam power is increasing.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we are considering new detectors.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the two candidates PMT and EMT.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explain them in detail later.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3616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We have concern for using the current detector in the future.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issue is response degradation of the silicon detectors.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figure shows the result of the last physics run at T2K.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signal from the silicon decreased by 1% during about 5 months for the current beam power.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requested value from T2K is within 3%.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we would have to replace the Si detector every half a year for the higher beam intensity expected in the near future.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365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The second issue is the signal response of the ion chambers for higher beam powers.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left figure shows the normalized response of the IC using the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gas for eight bunches at various beam powers.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see non-linearities here from 400 kW.</a:t>
            </a:r>
            <a:br>
              <a:rPr kumimoji="1" lang="en-US" altLang="ja-JP" sz="1200" strike="sng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solution of this would be to use a lighter gas, such as He,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which the number of generated electron/ion pairs is much smaller than Ar.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as shown in the right figure,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suffers from signal pileup caused by the fast drift speed of the lighter ion.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this affects bunch-by-bunch monitoring. 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246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I’m going to talk about the development of prototype detectors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explain the EMT. 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candidate of new detector.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figures are the schematic views of PMT &amp; EMT.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 of the EMT are the same as the standard PMT except the photocathode.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Photocathode material is replaced with Al(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アル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ミナル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which we expect has higher radiation hardness. 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electron emission rate of Al is smaller than standard photocathode but sufficient signal is expected for the high intensity beam.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 to this, we prepare some EMTs.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different options.</a:t>
            </a:r>
            <a:endParaRPr kumimoji="1" lang="ja-JP" altLang="ja-JP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14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picture of PMT and EMT. the diameter</a:t>
            </a:r>
            <a:r>
              <a:rPr lang="ja-JP" altLang="ja-JP">
                <a:effectLst/>
              </a:rPr>
              <a:t> </a:t>
            </a:r>
            <a:r>
              <a:rPr lang="en-US" altLang="ja-JP" dirty="0">
                <a:effectLst/>
              </a:rPr>
              <a:t>of effective area is 8 mm.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D859-7932-E941-8313-77EE823C37D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349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00D57-5AF9-974D-A25A-3AF41F53D8B8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6254" y="6356351"/>
            <a:ext cx="20574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9B632F4A-B779-BB44-B255-CA36A8623D3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569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36D41-2428-2E4F-B5F2-1CEE55A135D6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3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2F05-8320-BA41-AA53-2487A94F1A71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91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188913"/>
            <a:ext cx="8290560" cy="89471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328738"/>
            <a:ext cx="8290560" cy="486886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48A7-3699-514E-9241-6ABBBC0E31B3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9443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808B-6FBE-5E49-8A04-E054A5B9B8A6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546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333C3-FA90-CD43-8344-F6DEEF836E47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83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8579-D158-184C-8B46-7BE37DA1DB9F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62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FBEF3-6C1E-794E-823F-4890EB5056AC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409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0559-C578-0B44-82C2-9168EB04CBCF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558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F60E-177D-904A-B751-B6CF9D85684C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243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6C71-5F10-6041-9948-E01917AEAA4C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335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F0BCB-8466-FB40-A7DB-9CE0BDD883DF}" type="datetime1">
              <a:rPr kumimoji="1" lang="ja-JP" altLang="en-US" smtClean="0"/>
              <a:t>2019/10/24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62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9B632F4A-B779-BB44-B255-CA36A8623D3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1713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944CEE-A987-1842-9DA6-5E44A2C42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041400"/>
            <a:ext cx="8458200" cy="2387600"/>
          </a:xfrm>
        </p:spPr>
        <p:txBody>
          <a:bodyPr>
            <a:noAutofit/>
          </a:bodyPr>
          <a:lstStyle/>
          <a:p>
            <a:r>
              <a:rPr kumimoji="1" lang="en-US" altLang="ja-JP" sz="4800" dirty="0"/>
              <a:t>Development of </a:t>
            </a:r>
            <a:br>
              <a:rPr kumimoji="1" lang="en-US" altLang="ja-JP" sz="4800" dirty="0"/>
            </a:br>
            <a:r>
              <a:rPr kumimoji="1" lang="en-US" altLang="ja-JP" sz="4800" dirty="0"/>
              <a:t>J-PARC New Muon Monitor </a:t>
            </a:r>
            <a:endParaRPr kumimoji="1" lang="ja-JP" altLang="en-US" sz="480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6EAC69D-7E48-1D43-A9D1-A3280B77D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223575"/>
          </a:xfrm>
        </p:spPr>
        <p:txBody>
          <a:bodyPr>
            <a:normAutofit/>
          </a:bodyPr>
          <a:lstStyle/>
          <a:p>
            <a:r>
              <a:rPr lang="en-US" altLang="ja-JP" dirty="0"/>
              <a:t> Takashi </a:t>
            </a:r>
            <a:r>
              <a:rPr lang="en-US" altLang="ja-JP" dirty="0" err="1"/>
              <a:t>Honjo</a:t>
            </a:r>
            <a:endParaRPr kumimoji="1" lang="en-US" altLang="ja-JP" dirty="0"/>
          </a:p>
          <a:p>
            <a:r>
              <a:rPr lang="en-US" altLang="ja-JP" dirty="0"/>
              <a:t>Osaka City University</a:t>
            </a:r>
            <a:endParaRPr kumimoji="1" lang="en-US" altLang="ja-JP" dirty="0"/>
          </a:p>
          <a:p>
            <a:r>
              <a:rPr kumimoji="1" lang="en-US" altLang="ja-JP" dirty="0"/>
              <a:t>on behalf of the T2K muon monitor group</a:t>
            </a:r>
          </a:p>
          <a:p>
            <a:r>
              <a:rPr lang="en-US" altLang="ja-JP" dirty="0"/>
              <a:t>October </a:t>
            </a:r>
            <a:r>
              <a:rPr kumimoji="1" lang="en-US" altLang="ja-JP" dirty="0"/>
              <a:t>25, 2019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93D0D9-1D54-BB4D-B183-FBFE0C09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46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5CF45D-D351-EE4E-AA97-3A9E5BDA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216622"/>
            <a:ext cx="8290560" cy="1152595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The Development of Prototype Detectors </a:t>
            </a:r>
            <a:br>
              <a:rPr lang="en-US" altLang="ja-JP" sz="3600" dirty="0"/>
            </a:br>
            <a:r>
              <a:rPr lang="en-US" altLang="ja-JP" sz="3600" dirty="0"/>
              <a:t>-PMT&amp;EMT-</a:t>
            </a:r>
            <a:endParaRPr kumimoji="1" lang="ja-JP" altLang="en-US" sz="36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6F3EAE-20C3-A341-87AF-31094F84B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407" y="5109282"/>
            <a:ext cx="7304412" cy="1408400"/>
          </a:xfrm>
        </p:spPr>
        <p:txBody>
          <a:bodyPr>
            <a:normAutofit/>
          </a:bodyPr>
          <a:lstStyle/>
          <a:p>
            <a:r>
              <a:rPr lang="en-US" altLang="ja-JP" dirty="0"/>
              <a:t>Some candidate detectors were tested.</a:t>
            </a:r>
          </a:p>
          <a:p>
            <a:r>
              <a:rPr lang="en-US" altLang="ja-JP" dirty="0"/>
              <a:t>Installed behind the MUMON.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3F78E4-7B3B-BD45-9BA8-405C4B4E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C1C6683-E493-854D-B0B6-80E8150CE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26" t="16755" r="3114" b="6918"/>
          <a:stretch/>
        </p:blipFill>
        <p:spPr>
          <a:xfrm>
            <a:off x="1027696" y="1647509"/>
            <a:ext cx="3728644" cy="2847862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8B558FB-3C4B-BE47-B308-D48BDCB192AE}"/>
              </a:ext>
            </a:extLst>
          </p:cNvPr>
          <p:cNvGrpSpPr/>
          <p:nvPr/>
        </p:nvGrpSpPr>
        <p:grpSpPr>
          <a:xfrm>
            <a:off x="5760278" y="1333167"/>
            <a:ext cx="730382" cy="2776938"/>
            <a:chOff x="6019914" y="1357183"/>
            <a:chExt cx="730382" cy="2776938"/>
          </a:xfrm>
        </p:grpSpPr>
        <p:sp>
          <p:nvSpPr>
            <p:cNvPr id="21" name="平行四辺形 20">
              <a:extLst>
                <a:ext uri="{FF2B5EF4-FFF2-40B4-BE49-F238E27FC236}">
                  <a16:creationId xmlns:a16="http://schemas.microsoft.com/office/drawing/2014/main" id="{77673A1E-6334-4243-808D-E0E91068680F}"/>
                </a:ext>
              </a:extLst>
            </p:cNvPr>
            <p:cNvSpPr/>
            <p:nvPr/>
          </p:nvSpPr>
          <p:spPr>
            <a:xfrm rot="5400000" flipV="1">
              <a:off x="4996636" y="2380461"/>
              <a:ext cx="2776938" cy="730382"/>
            </a:xfrm>
            <a:prstGeom prst="parallelogram">
              <a:avLst>
                <a:gd name="adj" fmla="val 8601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平行四辺形 21">
              <a:extLst>
                <a:ext uri="{FF2B5EF4-FFF2-40B4-BE49-F238E27FC236}">
                  <a16:creationId xmlns:a16="http://schemas.microsoft.com/office/drawing/2014/main" id="{C65E0ACB-6349-4D48-87C1-310765FA20CC}"/>
                </a:ext>
              </a:extLst>
            </p:cNvPr>
            <p:cNvSpPr/>
            <p:nvPr/>
          </p:nvSpPr>
          <p:spPr>
            <a:xfrm rot="5400000" flipV="1">
              <a:off x="5986858" y="2646537"/>
              <a:ext cx="837531" cy="283211"/>
            </a:xfrm>
            <a:prstGeom prst="parallelogram">
              <a:avLst>
                <a:gd name="adj" fmla="val 8996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E0C0AF3-2157-9041-B853-33FE0C649787}"/>
              </a:ext>
            </a:extLst>
          </p:cNvPr>
          <p:cNvGrpSpPr/>
          <p:nvPr/>
        </p:nvGrpSpPr>
        <p:grpSpPr>
          <a:xfrm>
            <a:off x="6483027" y="1587298"/>
            <a:ext cx="2189987" cy="3003994"/>
            <a:chOff x="5537516" y="1182554"/>
            <a:chExt cx="2189987" cy="3003994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A6DAD748-D09B-2A49-8798-4B00FE877A9F}"/>
                </a:ext>
              </a:extLst>
            </p:cNvPr>
            <p:cNvGrpSpPr/>
            <p:nvPr/>
          </p:nvGrpSpPr>
          <p:grpSpPr>
            <a:xfrm>
              <a:off x="5542303" y="1182554"/>
              <a:ext cx="2185200" cy="3003994"/>
              <a:chOff x="5542303" y="1182554"/>
              <a:chExt cx="2185200" cy="3003994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4C812AAB-0B70-194C-8E6E-678B440C48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318" t="19818" r="11363" b="4909"/>
              <a:stretch/>
            </p:blipFill>
            <p:spPr>
              <a:xfrm flipH="1">
                <a:off x="5542303" y="1182554"/>
                <a:ext cx="2185200" cy="3003994"/>
              </a:xfrm>
              <a:prstGeom prst="rect">
                <a:avLst/>
              </a:prstGeom>
            </p:spPr>
          </p:pic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2070DDF6-AB0B-A742-A191-49746807E847}"/>
                  </a:ext>
                </a:extLst>
              </p:cNvPr>
              <p:cNvSpPr/>
              <p:nvPr/>
            </p:nvSpPr>
            <p:spPr>
              <a:xfrm>
                <a:off x="7388014" y="2388216"/>
                <a:ext cx="334702" cy="2286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121F6DC2-BBF5-B342-AE5A-CFCE43BE82AA}"/>
                </a:ext>
              </a:extLst>
            </p:cNvPr>
            <p:cNvSpPr/>
            <p:nvPr/>
          </p:nvSpPr>
          <p:spPr>
            <a:xfrm>
              <a:off x="7388014" y="1851655"/>
              <a:ext cx="199035" cy="228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198441B-6424-164D-A953-36611B2FC38D}"/>
                </a:ext>
              </a:extLst>
            </p:cNvPr>
            <p:cNvSpPr/>
            <p:nvPr/>
          </p:nvSpPr>
          <p:spPr>
            <a:xfrm>
              <a:off x="5537516" y="1870804"/>
              <a:ext cx="199035" cy="228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131696BA-E9D9-4540-B8B7-DEC77D20BD9B}"/>
              </a:ext>
            </a:extLst>
          </p:cNvPr>
          <p:cNvCxnSpPr>
            <a:cxnSpLocks/>
          </p:cNvCxnSpPr>
          <p:nvPr/>
        </p:nvCxnSpPr>
        <p:spPr>
          <a:xfrm flipH="1">
            <a:off x="5760279" y="2755149"/>
            <a:ext cx="2907948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B4FE262-DC66-F645-991A-ED95CB39E27C}"/>
              </a:ext>
            </a:extLst>
          </p:cNvPr>
          <p:cNvSpPr txBox="1"/>
          <p:nvPr/>
        </p:nvSpPr>
        <p:spPr>
          <a:xfrm>
            <a:off x="8601026" y="254429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chemeClr val="accent1"/>
                </a:solidFill>
              </a:rPr>
              <a:t>μ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33" name="円形吹き出し 32">
            <a:extLst>
              <a:ext uri="{FF2B5EF4-FFF2-40B4-BE49-F238E27FC236}">
                <a16:creationId xmlns:a16="http://schemas.microsoft.com/office/drawing/2014/main" id="{BC49F5DD-AE11-3546-B8A2-06927BBB5584}"/>
              </a:ext>
            </a:extLst>
          </p:cNvPr>
          <p:cNvSpPr/>
          <p:nvPr/>
        </p:nvSpPr>
        <p:spPr>
          <a:xfrm rot="16200000">
            <a:off x="1342919" y="1177871"/>
            <a:ext cx="2897590" cy="3929252"/>
          </a:xfrm>
          <a:prstGeom prst="wedgeEllipseCallout">
            <a:avLst>
              <a:gd name="adj1" fmla="val 10057"/>
              <a:gd name="adj2" fmla="val 8503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95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38CACC-685A-1145-8951-8C236B34F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PMT’s Stability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77516F-E859-CA43-9E8A-924C641D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2148FA-FB5A-9D49-BC6B-4C8D9EBBC499}"/>
              </a:ext>
            </a:extLst>
          </p:cNvPr>
          <p:cNvSpPr txBox="1"/>
          <p:nvPr/>
        </p:nvSpPr>
        <p:spPr>
          <a:xfrm>
            <a:off x="584661" y="4992822"/>
            <a:ext cx="76858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dirty="0"/>
              <a:t>The signal continued to drop for about 3 months.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Tried different voltage.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Stability is worse than the current detectors.</a:t>
            </a:r>
            <a:endParaRPr kumimoji="1" lang="ja-JP" altLang="en-US" sz="28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501B74D-48C8-6F40-BC88-0DD89A76EF55}"/>
              </a:ext>
            </a:extLst>
          </p:cNvPr>
          <p:cNvSpPr txBox="1"/>
          <p:nvPr/>
        </p:nvSpPr>
        <p:spPr>
          <a:xfrm>
            <a:off x="812685" y="1883274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PMT #1</a:t>
            </a:r>
            <a:endParaRPr kumimoji="1" lang="ja-JP" altLang="en-US" sz="20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C5F8CE8-7DD3-C549-AFBF-4CE59D4CD8DD}"/>
              </a:ext>
            </a:extLst>
          </p:cNvPr>
          <p:cNvSpPr txBox="1"/>
          <p:nvPr/>
        </p:nvSpPr>
        <p:spPr>
          <a:xfrm>
            <a:off x="5085116" y="1883274"/>
            <a:ext cx="9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PMT #2</a:t>
            </a:r>
            <a:endParaRPr kumimoji="1" lang="ja-JP" altLang="en-US" sz="2000"/>
          </a:p>
        </p:txBody>
      </p:sp>
      <p:sp>
        <p:nvSpPr>
          <p:cNvPr id="21" name="コンテンツ プレースホルダー 20">
            <a:extLst>
              <a:ext uri="{FF2B5EF4-FFF2-40B4-BE49-F238E27FC236}">
                <a16:creationId xmlns:a16="http://schemas.microsoft.com/office/drawing/2014/main" id="{D3831FCC-78E9-8040-8512-97DFE8CE7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210236"/>
            <a:ext cx="8290560" cy="3437964"/>
          </a:xfrm>
        </p:spPr>
        <p:txBody>
          <a:bodyPr/>
          <a:lstStyle/>
          <a:p>
            <a:r>
              <a:rPr lang="en-US" altLang="ja-JP" dirty="0"/>
              <a:t>We tested two </a:t>
            </a:r>
            <a:r>
              <a:rPr lang="en-US" altLang="ja-JP" dirty="0" err="1"/>
              <a:t>PMTs.</a:t>
            </a:r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D97CDC06-4951-CB46-8728-933C45B9D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34" y="2259634"/>
            <a:ext cx="3828188" cy="215388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23F601C0-3682-764E-A333-C9E1B95E0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176" y="2283384"/>
            <a:ext cx="3785976" cy="2130132"/>
          </a:xfrm>
          <a:prstGeom prst="rect">
            <a:avLst/>
          </a:prstGeom>
        </p:spPr>
      </p:pic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DBD9BDB7-5880-7E4C-975C-4B6109C0C6E8}"/>
              </a:ext>
            </a:extLst>
          </p:cNvPr>
          <p:cNvSpPr/>
          <p:nvPr/>
        </p:nvSpPr>
        <p:spPr>
          <a:xfrm>
            <a:off x="4577635" y="2421808"/>
            <a:ext cx="191675" cy="1046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95E38CE2-ED78-2F43-8CB8-B9D09FA4818C}"/>
              </a:ext>
            </a:extLst>
          </p:cNvPr>
          <p:cNvSpPr/>
          <p:nvPr/>
        </p:nvSpPr>
        <p:spPr>
          <a:xfrm>
            <a:off x="550233" y="2382971"/>
            <a:ext cx="191675" cy="1046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8EB7382D-4EEE-4643-9F49-BDC6E1F1580D}"/>
              </a:ext>
            </a:extLst>
          </p:cNvPr>
          <p:cNvSpPr/>
          <p:nvPr/>
        </p:nvSpPr>
        <p:spPr>
          <a:xfrm>
            <a:off x="655698" y="2438311"/>
            <a:ext cx="194971" cy="181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5470F6-390A-244D-8771-53B94532C702}"/>
              </a:ext>
            </a:extLst>
          </p:cNvPr>
          <p:cNvSpPr txBox="1"/>
          <p:nvPr/>
        </p:nvSpPr>
        <p:spPr>
          <a:xfrm rot="16200000">
            <a:off x="24581" y="2557591"/>
            <a:ext cx="9778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PMT #1</a:t>
            </a:r>
            <a:r>
              <a:rPr kumimoji="1" lang="en-US" altLang="ja-JP" sz="1200" dirty="0"/>
              <a:t>/CT</a:t>
            </a:r>
            <a:endParaRPr kumimoji="1" lang="ja-JP" altLang="en-US" sz="120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632BCC-00AD-E64F-830A-A69CD725E771}"/>
              </a:ext>
            </a:extLst>
          </p:cNvPr>
          <p:cNvSpPr txBox="1"/>
          <p:nvPr/>
        </p:nvSpPr>
        <p:spPr>
          <a:xfrm>
            <a:off x="1492807" y="4412967"/>
            <a:ext cx="1674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2"/>
                </a:solidFill>
              </a:rPr>
              <a:t>about 3 months</a:t>
            </a:r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594A8A5-7592-E04E-A641-9D63CE5D8CFE}"/>
              </a:ext>
            </a:extLst>
          </p:cNvPr>
          <p:cNvSpPr/>
          <p:nvPr/>
        </p:nvSpPr>
        <p:spPr>
          <a:xfrm>
            <a:off x="1311565" y="2208255"/>
            <a:ext cx="2158732" cy="201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AA8E3BD9-D8FD-EA42-9D7C-8488BE422777}"/>
              </a:ext>
            </a:extLst>
          </p:cNvPr>
          <p:cNvSpPr/>
          <p:nvPr/>
        </p:nvSpPr>
        <p:spPr>
          <a:xfrm>
            <a:off x="4881050" y="2438311"/>
            <a:ext cx="194971" cy="1817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20EF7D-BE6B-A74D-9D21-34A62C77F4CB}"/>
              </a:ext>
            </a:extLst>
          </p:cNvPr>
          <p:cNvSpPr txBox="1"/>
          <p:nvPr/>
        </p:nvSpPr>
        <p:spPr>
          <a:xfrm rot="16200000">
            <a:off x="4306853" y="2673080"/>
            <a:ext cx="9011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type B/CT</a:t>
            </a:r>
            <a:endParaRPr kumimoji="1" lang="ja-JP" altLang="en-US" sz="120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BE88395-6934-5C4D-8077-0F2C1ED7720D}"/>
              </a:ext>
            </a:extLst>
          </p:cNvPr>
          <p:cNvSpPr/>
          <p:nvPr/>
        </p:nvSpPr>
        <p:spPr>
          <a:xfrm>
            <a:off x="5574192" y="2252496"/>
            <a:ext cx="2158732" cy="201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1E37FE91-C5D7-7F42-B96B-E05A3BC8BDD7}"/>
              </a:ext>
            </a:extLst>
          </p:cNvPr>
          <p:cNvGrpSpPr/>
          <p:nvPr/>
        </p:nvGrpSpPr>
        <p:grpSpPr>
          <a:xfrm>
            <a:off x="773277" y="4211779"/>
            <a:ext cx="3339752" cy="225487"/>
            <a:chOff x="701088" y="4043338"/>
            <a:chExt cx="3339752" cy="225487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128A3F77-431F-DF42-85C1-652C66FBD48C}"/>
                </a:ext>
              </a:extLst>
            </p:cNvPr>
            <p:cNvSpPr/>
            <p:nvPr/>
          </p:nvSpPr>
          <p:spPr>
            <a:xfrm>
              <a:off x="790575" y="4043338"/>
              <a:ext cx="3250265" cy="201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D97A8875-C4A6-AD43-8458-1BC01A25B5EB}"/>
                </a:ext>
              </a:extLst>
            </p:cNvPr>
            <p:cNvSpPr/>
            <p:nvPr/>
          </p:nvSpPr>
          <p:spPr>
            <a:xfrm>
              <a:off x="701088" y="4067088"/>
              <a:ext cx="202193" cy="201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7506684C-D804-6D44-84BF-1C7B520B7E3A}"/>
              </a:ext>
            </a:extLst>
          </p:cNvPr>
          <p:cNvGrpSpPr/>
          <p:nvPr/>
        </p:nvGrpSpPr>
        <p:grpSpPr>
          <a:xfrm>
            <a:off x="4983682" y="4223653"/>
            <a:ext cx="3297560" cy="225487"/>
            <a:chOff x="701088" y="4043338"/>
            <a:chExt cx="3297560" cy="225487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0A5CC6AD-887E-AE49-98D2-A1E3A88CB591}"/>
                </a:ext>
              </a:extLst>
            </p:cNvPr>
            <p:cNvSpPr/>
            <p:nvPr/>
          </p:nvSpPr>
          <p:spPr>
            <a:xfrm>
              <a:off x="790576" y="4043338"/>
              <a:ext cx="3208072" cy="201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046A3CF0-089C-C448-B6A0-E81BDEB0D674}"/>
                </a:ext>
              </a:extLst>
            </p:cNvPr>
            <p:cNvSpPr/>
            <p:nvPr/>
          </p:nvSpPr>
          <p:spPr>
            <a:xfrm>
              <a:off x="701088" y="4067088"/>
              <a:ext cx="202193" cy="201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2F65D75D-2296-BA4A-9548-8F21CC10CA73}"/>
              </a:ext>
            </a:extLst>
          </p:cNvPr>
          <p:cNvCxnSpPr>
            <a:cxnSpLocks/>
          </p:cNvCxnSpPr>
          <p:nvPr/>
        </p:nvCxnSpPr>
        <p:spPr>
          <a:xfrm>
            <a:off x="813033" y="4345878"/>
            <a:ext cx="313200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61A429B1-9120-9949-AD37-DBEAB53D1885}"/>
              </a:ext>
            </a:extLst>
          </p:cNvPr>
          <p:cNvCxnSpPr>
            <a:cxnSpLocks/>
          </p:cNvCxnSpPr>
          <p:nvPr/>
        </p:nvCxnSpPr>
        <p:spPr>
          <a:xfrm>
            <a:off x="5030164" y="4355506"/>
            <a:ext cx="3132000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D77E149-2135-144C-BA11-374602F87A39}"/>
              </a:ext>
            </a:extLst>
          </p:cNvPr>
          <p:cNvSpPr txBox="1"/>
          <p:nvPr/>
        </p:nvSpPr>
        <p:spPr>
          <a:xfrm>
            <a:off x="5683393" y="4416999"/>
            <a:ext cx="16749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accent2"/>
                </a:solidFill>
              </a:rPr>
              <a:t>about 3 months</a:t>
            </a:r>
            <a:endParaRPr kumimoji="1" lang="ja-JP" altLang="en-US">
              <a:solidFill>
                <a:schemeClr val="accent2"/>
              </a:solidFill>
            </a:endParaRPr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750DF915-FA22-FA49-9DE1-B64B5BD09407}"/>
              </a:ext>
            </a:extLst>
          </p:cNvPr>
          <p:cNvCxnSpPr>
            <a:cxnSpLocks/>
          </p:cNvCxnSpPr>
          <p:nvPr/>
        </p:nvCxnSpPr>
        <p:spPr>
          <a:xfrm>
            <a:off x="2330280" y="2477682"/>
            <a:ext cx="0" cy="170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7A87DB39-1728-724C-BE1D-63AC5A023B1E}"/>
              </a:ext>
            </a:extLst>
          </p:cNvPr>
          <p:cNvCxnSpPr>
            <a:cxnSpLocks/>
          </p:cNvCxnSpPr>
          <p:nvPr/>
        </p:nvCxnSpPr>
        <p:spPr>
          <a:xfrm>
            <a:off x="2506397" y="2493767"/>
            <a:ext cx="0" cy="170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67C915A5-9BC2-654E-8F48-C08D6E657B91}"/>
              </a:ext>
            </a:extLst>
          </p:cNvPr>
          <p:cNvCxnSpPr>
            <a:cxnSpLocks/>
          </p:cNvCxnSpPr>
          <p:nvPr/>
        </p:nvCxnSpPr>
        <p:spPr>
          <a:xfrm>
            <a:off x="1873248" y="2477682"/>
            <a:ext cx="0" cy="170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6D6B0FEC-B5AE-ED43-ADD3-E96B64105AE4}"/>
              </a:ext>
            </a:extLst>
          </p:cNvPr>
          <p:cNvCxnSpPr>
            <a:cxnSpLocks/>
          </p:cNvCxnSpPr>
          <p:nvPr/>
        </p:nvCxnSpPr>
        <p:spPr>
          <a:xfrm>
            <a:off x="6076148" y="2484662"/>
            <a:ext cx="0" cy="170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9A3EECCD-0000-2B43-8E2E-2BA73CA75E9C}"/>
              </a:ext>
            </a:extLst>
          </p:cNvPr>
          <p:cNvCxnSpPr>
            <a:cxnSpLocks/>
          </p:cNvCxnSpPr>
          <p:nvPr/>
        </p:nvCxnSpPr>
        <p:spPr>
          <a:xfrm>
            <a:off x="6520866" y="2493767"/>
            <a:ext cx="0" cy="170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28E7D810-1207-1243-8603-6AD6ADD203A2}"/>
              </a:ext>
            </a:extLst>
          </p:cNvPr>
          <p:cNvCxnSpPr>
            <a:cxnSpLocks/>
          </p:cNvCxnSpPr>
          <p:nvPr/>
        </p:nvCxnSpPr>
        <p:spPr>
          <a:xfrm>
            <a:off x="6723291" y="2493767"/>
            <a:ext cx="0" cy="1702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4F4ED5B9-F973-9B45-9D27-5B2A3E891C44}"/>
              </a:ext>
            </a:extLst>
          </p:cNvPr>
          <p:cNvSpPr txBox="1"/>
          <p:nvPr/>
        </p:nvSpPr>
        <p:spPr>
          <a:xfrm>
            <a:off x="6520866" y="1901625"/>
            <a:ext cx="121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Change</a:t>
            </a:r>
            <a:r>
              <a:rPr kumimoji="1" lang="en-US" altLang="ja-JP" dirty="0">
                <a:solidFill>
                  <a:srgbClr val="FF0000"/>
                </a:solidFill>
              </a:rPr>
              <a:t> HV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745843EF-63C6-6D45-8D74-8210852F59A0}"/>
              </a:ext>
            </a:extLst>
          </p:cNvPr>
          <p:cNvSpPr txBox="1"/>
          <p:nvPr/>
        </p:nvSpPr>
        <p:spPr>
          <a:xfrm>
            <a:off x="2227057" y="1917238"/>
            <a:ext cx="121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Change</a:t>
            </a:r>
            <a:r>
              <a:rPr kumimoji="1" lang="en-US" altLang="ja-JP" dirty="0">
                <a:solidFill>
                  <a:srgbClr val="FF0000"/>
                </a:solidFill>
              </a:rPr>
              <a:t> HV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F8F6AD63-69BA-6842-A66D-4E51D2797539}"/>
              </a:ext>
            </a:extLst>
          </p:cNvPr>
          <p:cNvCxnSpPr>
            <a:cxnSpLocks/>
          </p:cNvCxnSpPr>
          <p:nvPr/>
        </p:nvCxnSpPr>
        <p:spPr>
          <a:xfrm flipH="1">
            <a:off x="2506398" y="2224771"/>
            <a:ext cx="54334" cy="1897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2E54291A-B34A-564C-8583-7B8FC6667F8D}"/>
              </a:ext>
            </a:extLst>
          </p:cNvPr>
          <p:cNvCxnSpPr>
            <a:cxnSpLocks/>
          </p:cNvCxnSpPr>
          <p:nvPr/>
        </p:nvCxnSpPr>
        <p:spPr>
          <a:xfrm flipH="1">
            <a:off x="2348463" y="2239856"/>
            <a:ext cx="229689" cy="171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0FC80D36-CE81-BA42-9C50-93849178604B}"/>
              </a:ext>
            </a:extLst>
          </p:cNvPr>
          <p:cNvCxnSpPr>
            <a:cxnSpLocks/>
          </p:cNvCxnSpPr>
          <p:nvPr/>
        </p:nvCxnSpPr>
        <p:spPr>
          <a:xfrm flipH="1">
            <a:off x="1884194" y="2232247"/>
            <a:ext cx="698465" cy="1951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4122BFCD-5D91-E647-A6FC-3A98E5ADDBE8}"/>
              </a:ext>
            </a:extLst>
          </p:cNvPr>
          <p:cNvCxnSpPr>
            <a:cxnSpLocks/>
          </p:cNvCxnSpPr>
          <p:nvPr/>
        </p:nvCxnSpPr>
        <p:spPr>
          <a:xfrm flipH="1">
            <a:off x="6690655" y="2235667"/>
            <a:ext cx="54334" cy="1897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BD3749B7-2D05-7E4A-8E8E-C97D1D2D55EE}"/>
              </a:ext>
            </a:extLst>
          </p:cNvPr>
          <p:cNvCxnSpPr>
            <a:cxnSpLocks/>
          </p:cNvCxnSpPr>
          <p:nvPr/>
        </p:nvCxnSpPr>
        <p:spPr>
          <a:xfrm flipH="1">
            <a:off x="6532720" y="2250752"/>
            <a:ext cx="229689" cy="171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BB6C7D24-A02B-2142-A4E6-3570B3BFDB19}"/>
              </a:ext>
            </a:extLst>
          </p:cNvPr>
          <p:cNvCxnSpPr>
            <a:cxnSpLocks/>
          </p:cNvCxnSpPr>
          <p:nvPr/>
        </p:nvCxnSpPr>
        <p:spPr>
          <a:xfrm flipH="1">
            <a:off x="6068451" y="2243143"/>
            <a:ext cx="698465" cy="1951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DB3D59BC-517C-5349-B023-E55DDBF5A618}"/>
              </a:ext>
            </a:extLst>
          </p:cNvPr>
          <p:cNvSpPr txBox="1"/>
          <p:nvPr/>
        </p:nvSpPr>
        <p:spPr>
          <a:xfrm>
            <a:off x="585876" y="406879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15</a:t>
            </a:r>
            <a:endParaRPr kumimoji="1" lang="ja-JP" altLang="en-US" sz="110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201DD6DE-4D38-9446-A2F8-24D28B7CD75A}"/>
              </a:ext>
            </a:extLst>
          </p:cNvPr>
          <p:cNvSpPr txBox="1"/>
          <p:nvPr/>
        </p:nvSpPr>
        <p:spPr>
          <a:xfrm>
            <a:off x="594872" y="387094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20</a:t>
            </a:r>
            <a:endParaRPr kumimoji="1" lang="ja-JP" altLang="en-US" sz="1100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5433052A-CC73-F04C-9735-EC7206FEEB93}"/>
              </a:ext>
            </a:extLst>
          </p:cNvPr>
          <p:cNvSpPr txBox="1"/>
          <p:nvPr/>
        </p:nvSpPr>
        <p:spPr>
          <a:xfrm>
            <a:off x="585529" y="3686607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2</a:t>
            </a:r>
            <a:r>
              <a:rPr kumimoji="1" lang="en-US" altLang="ja-JP" sz="1100" dirty="0"/>
              <a:t>5</a:t>
            </a:r>
            <a:endParaRPr kumimoji="1" lang="ja-JP" altLang="en-US" sz="1100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17AF35E4-F6DF-A844-99FC-074D26E1882E}"/>
              </a:ext>
            </a:extLst>
          </p:cNvPr>
          <p:cNvSpPr txBox="1"/>
          <p:nvPr/>
        </p:nvSpPr>
        <p:spPr>
          <a:xfrm>
            <a:off x="594525" y="3488753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30</a:t>
            </a:r>
            <a:endParaRPr kumimoji="1" lang="ja-JP" altLang="en-US" sz="1100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B7656898-EF5D-2543-8C3A-4EAC5B32F6FD}"/>
              </a:ext>
            </a:extLst>
          </p:cNvPr>
          <p:cNvSpPr txBox="1"/>
          <p:nvPr/>
        </p:nvSpPr>
        <p:spPr>
          <a:xfrm>
            <a:off x="590703" y="3293999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3</a:t>
            </a:r>
            <a:r>
              <a:rPr kumimoji="1" lang="en-US" altLang="ja-JP" sz="1100" dirty="0"/>
              <a:t>5</a:t>
            </a:r>
            <a:endParaRPr kumimoji="1" lang="ja-JP" altLang="en-US" sz="1100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B28D95FA-C91A-624C-A924-7ADD95B83EE8}"/>
              </a:ext>
            </a:extLst>
          </p:cNvPr>
          <p:cNvSpPr txBox="1"/>
          <p:nvPr/>
        </p:nvSpPr>
        <p:spPr>
          <a:xfrm>
            <a:off x="591423" y="3106839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40</a:t>
            </a:r>
            <a:endParaRPr kumimoji="1" lang="ja-JP" altLang="en-US" sz="110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3A62049C-37C0-3149-98B9-A0310A87D1C8}"/>
              </a:ext>
            </a:extLst>
          </p:cNvPr>
          <p:cNvSpPr txBox="1"/>
          <p:nvPr/>
        </p:nvSpPr>
        <p:spPr>
          <a:xfrm>
            <a:off x="590356" y="2922502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45</a:t>
            </a:r>
            <a:endParaRPr kumimoji="1" lang="ja-JP" altLang="en-US" sz="110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8D36A3A8-E75C-BC49-904B-53D4B8DF1B03}"/>
              </a:ext>
            </a:extLst>
          </p:cNvPr>
          <p:cNvSpPr txBox="1"/>
          <p:nvPr/>
        </p:nvSpPr>
        <p:spPr>
          <a:xfrm>
            <a:off x="595214" y="272464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50</a:t>
            </a:r>
            <a:endParaRPr kumimoji="1" lang="ja-JP" altLang="en-US" sz="110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D0DB9367-1212-9B47-BEF6-9ADDD1B04DFE}"/>
              </a:ext>
            </a:extLst>
          </p:cNvPr>
          <p:cNvSpPr txBox="1"/>
          <p:nvPr/>
        </p:nvSpPr>
        <p:spPr>
          <a:xfrm>
            <a:off x="592791" y="2540928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/>
              <a:t>55</a:t>
            </a:r>
            <a:endParaRPr kumimoji="1" lang="ja-JP" altLang="en-US" sz="110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4C6084D3-F8A7-A84F-B114-4BCD7633558D}"/>
              </a:ext>
            </a:extLst>
          </p:cNvPr>
          <p:cNvSpPr txBox="1"/>
          <p:nvPr/>
        </p:nvSpPr>
        <p:spPr>
          <a:xfrm>
            <a:off x="593886" y="2352224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60</a:t>
            </a:r>
            <a:endParaRPr kumimoji="1" lang="ja-JP" altLang="en-US" sz="110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7687D271-CA19-364E-B65C-3C143DDFECAE}"/>
              </a:ext>
            </a:extLst>
          </p:cNvPr>
          <p:cNvSpPr txBox="1"/>
          <p:nvPr/>
        </p:nvSpPr>
        <p:spPr>
          <a:xfrm>
            <a:off x="4842103" y="390236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15</a:t>
            </a:r>
            <a:endParaRPr kumimoji="1" lang="ja-JP" altLang="en-US" sz="100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1862BF77-232F-3645-957F-16AF459FC789}"/>
              </a:ext>
            </a:extLst>
          </p:cNvPr>
          <p:cNvSpPr txBox="1"/>
          <p:nvPr/>
        </p:nvSpPr>
        <p:spPr>
          <a:xfrm>
            <a:off x="4839719" y="374131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20</a:t>
            </a:r>
            <a:endParaRPr kumimoji="1" lang="ja-JP" altLang="en-US" sz="1000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13EB4484-F387-BC4F-B8F3-631473EA0C58}"/>
              </a:ext>
            </a:extLst>
          </p:cNvPr>
          <p:cNvSpPr txBox="1"/>
          <p:nvPr/>
        </p:nvSpPr>
        <p:spPr>
          <a:xfrm>
            <a:off x="4839901" y="356650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2</a:t>
            </a:r>
            <a:r>
              <a:rPr kumimoji="1" lang="en-US" altLang="ja-JP" sz="1000" dirty="0"/>
              <a:t>5</a:t>
            </a:r>
            <a:endParaRPr kumimoji="1" lang="ja-JP" altLang="en-US" sz="100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4B5BE177-902F-D44E-83A9-A653BF2276F2}"/>
              </a:ext>
            </a:extLst>
          </p:cNvPr>
          <p:cNvSpPr txBox="1"/>
          <p:nvPr/>
        </p:nvSpPr>
        <p:spPr>
          <a:xfrm>
            <a:off x="4840355" y="339418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30</a:t>
            </a:r>
            <a:endParaRPr kumimoji="1" lang="ja-JP" altLang="en-US" sz="100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130AE027-2F04-B141-B24A-18985BBACD12}"/>
              </a:ext>
            </a:extLst>
          </p:cNvPr>
          <p:cNvSpPr txBox="1"/>
          <p:nvPr/>
        </p:nvSpPr>
        <p:spPr>
          <a:xfrm>
            <a:off x="4842091" y="322664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3</a:t>
            </a:r>
            <a:r>
              <a:rPr kumimoji="1" lang="en-US" altLang="ja-JP" sz="1000" dirty="0"/>
              <a:t>5</a:t>
            </a:r>
            <a:endParaRPr kumimoji="1" lang="ja-JP" altLang="en-US" sz="100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03B5B857-25F3-3342-83BD-FC59615C4B82}"/>
              </a:ext>
            </a:extLst>
          </p:cNvPr>
          <p:cNvSpPr txBox="1"/>
          <p:nvPr/>
        </p:nvSpPr>
        <p:spPr>
          <a:xfrm>
            <a:off x="4839609" y="305428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40</a:t>
            </a:r>
            <a:endParaRPr kumimoji="1" lang="ja-JP" altLang="en-US" sz="1000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1D66A7DB-4956-2B49-8DBC-74C90BD256FA}"/>
              </a:ext>
            </a:extLst>
          </p:cNvPr>
          <p:cNvSpPr txBox="1"/>
          <p:nvPr/>
        </p:nvSpPr>
        <p:spPr>
          <a:xfrm>
            <a:off x="4838916" y="2887566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45</a:t>
            </a:r>
            <a:endParaRPr kumimoji="1" lang="ja-JP" altLang="en-US" sz="100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8613CCF0-2042-4643-B64E-3D68286015E2}"/>
              </a:ext>
            </a:extLst>
          </p:cNvPr>
          <p:cNvSpPr txBox="1"/>
          <p:nvPr/>
        </p:nvSpPr>
        <p:spPr>
          <a:xfrm>
            <a:off x="4839372" y="2718982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50</a:t>
            </a:r>
            <a:endParaRPr kumimoji="1" lang="ja-JP" altLang="en-US" sz="1000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689F8A71-F33C-744C-8C0E-94185D3C2D61}"/>
              </a:ext>
            </a:extLst>
          </p:cNvPr>
          <p:cNvSpPr txBox="1"/>
          <p:nvPr/>
        </p:nvSpPr>
        <p:spPr>
          <a:xfrm>
            <a:off x="4841722" y="2547467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55</a:t>
            </a:r>
            <a:endParaRPr kumimoji="1" lang="ja-JP" altLang="en-US" sz="1000"/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62C5788D-AF85-7848-909C-328FDE6CD4AF}"/>
              </a:ext>
            </a:extLst>
          </p:cNvPr>
          <p:cNvSpPr txBox="1"/>
          <p:nvPr/>
        </p:nvSpPr>
        <p:spPr>
          <a:xfrm>
            <a:off x="4837180" y="2375404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60</a:t>
            </a:r>
            <a:endParaRPr kumimoji="1" lang="ja-JP" altLang="en-US" sz="1000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3DFE66F1-B8B1-5748-B7BB-30193EE7BC94}"/>
              </a:ext>
            </a:extLst>
          </p:cNvPr>
          <p:cNvSpPr txBox="1"/>
          <p:nvPr/>
        </p:nvSpPr>
        <p:spPr>
          <a:xfrm>
            <a:off x="4840870" y="4079660"/>
            <a:ext cx="316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10</a:t>
            </a:r>
            <a:endParaRPr kumimoji="1" lang="ja-JP" altLang="en-US" sz="1000"/>
          </a:p>
        </p:txBody>
      </p:sp>
    </p:spTree>
    <p:extLst>
      <p:ext uri="{BB962C8B-B14F-4D97-AF65-F5344CB8AC3E}">
        <p14:creationId xmlns:p14="http://schemas.microsoft.com/office/powerpoint/2010/main" val="2935580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F75DEA-0F62-D146-9DA2-AED4FA62C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PMT’s Signal for 8 bunches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196A5C-59DC-AA46-89CB-B79E3B80F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21" y="1237299"/>
            <a:ext cx="8438311" cy="1070542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M</a:t>
            </a:r>
            <a:r>
              <a:rPr kumimoji="1" lang="en-US" altLang="ja-JP" sz="2400" dirty="0"/>
              <a:t>easured the signal of PMT for different Intensities</a:t>
            </a:r>
            <a:r>
              <a:rPr lang="en-US" altLang="ja-JP" sz="2400" dirty="0"/>
              <a:t> and </a:t>
            </a:r>
            <a:r>
              <a:rPr kumimoji="1" lang="en-US" altLang="ja-JP" sz="2400" dirty="0"/>
              <a:t>HV.</a:t>
            </a:r>
            <a:endParaRPr kumimoji="1" lang="ja-JP" altLang="en-US" sz="240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8D5F79C-279F-9D48-B032-4C8F9704E159}"/>
              </a:ext>
            </a:extLst>
          </p:cNvPr>
          <p:cNvGrpSpPr/>
          <p:nvPr/>
        </p:nvGrpSpPr>
        <p:grpSpPr>
          <a:xfrm>
            <a:off x="264246" y="1758157"/>
            <a:ext cx="3463735" cy="2206014"/>
            <a:chOff x="4568295" y="3733579"/>
            <a:chExt cx="3463735" cy="2206014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D30C846-22C3-C741-BFC7-839CC2D61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787" t="34986" r="4666" b="24635"/>
            <a:stretch/>
          </p:blipFill>
          <p:spPr>
            <a:xfrm>
              <a:off x="4838641" y="4045396"/>
              <a:ext cx="3193389" cy="1894197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9EC0D38-5803-A349-AD03-A12C35013B00}"/>
                </a:ext>
              </a:extLst>
            </p:cNvPr>
            <p:cNvSpPr txBox="1"/>
            <p:nvPr/>
          </p:nvSpPr>
          <p:spPr>
            <a:xfrm rot="16200000">
              <a:off x="4245900" y="4055974"/>
              <a:ext cx="95256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ADC count</a:t>
              </a:r>
              <a:endParaRPr kumimoji="1" lang="ja-JP" altLang="en-US" sz="1400"/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7C3A839D-FB53-314B-95A2-EE8FDF3CE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5" t="35275" r="51967" b="25073"/>
          <a:stretch/>
        </p:blipFill>
        <p:spPr>
          <a:xfrm>
            <a:off x="5230666" y="2103795"/>
            <a:ext cx="3088811" cy="186037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3B4F67-B464-D343-9888-A81F3EA8CBFC}"/>
              </a:ext>
            </a:extLst>
          </p:cNvPr>
          <p:cNvSpPr txBox="1"/>
          <p:nvPr/>
        </p:nvSpPr>
        <p:spPr>
          <a:xfrm>
            <a:off x="7033286" y="3331210"/>
            <a:ext cx="1685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470 kW, -350V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19A4F69-7577-B84C-A78D-DADBB109C2A2}"/>
              </a:ext>
            </a:extLst>
          </p:cNvPr>
          <p:cNvSpPr txBox="1"/>
          <p:nvPr/>
        </p:nvSpPr>
        <p:spPr>
          <a:xfrm>
            <a:off x="3075442" y="3325179"/>
            <a:ext cx="1555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40 kW, -500V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7E47CE5-DFFE-104F-874F-FBF8A5CA739E}"/>
              </a:ext>
            </a:extLst>
          </p:cNvPr>
          <p:cNvSpPr txBox="1"/>
          <p:nvPr/>
        </p:nvSpPr>
        <p:spPr>
          <a:xfrm>
            <a:off x="5941515" y="3906673"/>
            <a:ext cx="2421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FADC samples (~15 ns/sample)</a:t>
            </a:r>
            <a:endParaRPr kumimoji="1" lang="ja-JP" altLang="en-US" sz="14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65D0FE8-F676-954D-82F8-14E1B9AC7AE8}"/>
              </a:ext>
            </a:extLst>
          </p:cNvPr>
          <p:cNvSpPr txBox="1"/>
          <p:nvPr/>
        </p:nvSpPr>
        <p:spPr>
          <a:xfrm>
            <a:off x="1121032" y="3903961"/>
            <a:ext cx="2421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FADC samples (~15 ns/sample)</a:t>
            </a:r>
            <a:endParaRPr kumimoji="1" lang="ja-JP" altLang="en-US" sz="14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7C25D6C-FCE0-3048-A538-7181676E0B91}"/>
              </a:ext>
            </a:extLst>
          </p:cNvPr>
          <p:cNvSpPr txBox="1"/>
          <p:nvPr/>
        </p:nvSpPr>
        <p:spPr>
          <a:xfrm>
            <a:off x="2511127" y="4335178"/>
            <a:ext cx="2795958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Expect the same magnitude</a:t>
            </a:r>
          </a:p>
          <a:p>
            <a:r>
              <a:rPr kumimoji="1" lang="en-US" altLang="ja-JP" dirty="0"/>
              <a:t>of response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18762EC-AD08-ED4B-92CD-D3C2B4764C04}"/>
              </a:ext>
            </a:extLst>
          </p:cNvPr>
          <p:cNvSpPr/>
          <p:nvPr/>
        </p:nvSpPr>
        <p:spPr>
          <a:xfrm>
            <a:off x="486154" y="2069974"/>
            <a:ext cx="332760" cy="1820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7C3BD1FF-2396-3641-AA0E-EA867B730EC0}"/>
              </a:ext>
            </a:extLst>
          </p:cNvPr>
          <p:cNvCxnSpPr>
            <a:cxnSpLocks/>
          </p:cNvCxnSpPr>
          <p:nvPr/>
        </p:nvCxnSpPr>
        <p:spPr>
          <a:xfrm flipH="1" flipV="1">
            <a:off x="3634675" y="3697364"/>
            <a:ext cx="154327" cy="60913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E3B0732-50A3-4646-BB27-7BCC0801BD10}"/>
              </a:ext>
            </a:extLst>
          </p:cNvPr>
          <p:cNvCxnSpPr>
            <a:cxnSpLocks/>
          </p:cNvCxnSpPr>
          <p:nvPr/>
        </p:nvCxnSpPr>
        <p:spPr>
          <a:xfrm flipV="1">
            <a:off x="3810009" y="3600055"/>
            <a:ext cx="3213479" cy="70779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51FBCC9E-B1E0-E044-AF27-8BBFE6263448}"/>
              </a:ext>
            </a:extLst>
          </p:cNvPr>
          <p:cNvCxnSpPr>
            <a:cxnSpLocks/>
          </p:cNvCxnSpPr>
          <p:nvPr/>
        </p:nvCxnSpPr>
        <p:spPr>
          <a:xfrm>
            <a:off x="654050" y="2190750"/>
            <a:ext cx="0" cy="1534539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D8AB310-68B1-5E4C-A3E6-54A48C800A4A}"/>
              </a:ext>
            </a:extLst>
          </p:cNvPr>
          <p:cNvSpPr txBox="1"/>
          <p:nvPr/>
        </p:nvSpPr>
        <p:spPr>
          <a:xfrm>
            <a:off x="174437" y="272983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220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86D4042-CF81-F64C-B0B8-F0196C8AE033}"/>
              </a:ext>
            </a:extLst>
          </p:cNvPr>
          <p:cNvSpPr/>
          <p:nvPr/>
        </p:nvSpPr>
        <p:spPr>
          <a:xfrm>
            <a:off x="5168513" y="2065743"/>
            <a:ext cx="332760" cy="1820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1197752-A89C-DF4B-957C-FCD0A663A3D9}"/>
              </a:ext>
            </a:extLst>
          </p:cNvPr>
          <p:cNvCxnSpPr>
            <a:cxnSpLocks/>
          </p:cNvCxnSpPr>
          <p:nvPr/>
        </p:nvCxnSpPr>
        <p:spPr>
          <a:xfrm>
            <a:off x="5404999" y="2249802"/>
            <a:ext cx="0" cy="1534539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D1C01B9-ADFB-8947-97AF-E542579711CF}"/>
              </a:ext>
            </a:extLst>
          </p:cNvPr>
          <p:cNvSpPr txBox="1"/>
          <p:nvPr/>
        </p:nvSpPr>
        <p:spPr>
          <a:xfrm rot="16200000">
            <a:off x="4710528" y="2183176"/>
            <a:ext cx="95256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ADC count</a:t>
            </a:r>
            <a:endParaRPr kumimoji="1" lang="ja-JP" altLang="en-US" sz="140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9082F3-BD13-374A-8AD0-E697237E9C61}"/>
              </a:ext>
            </a:extLst>
          </p:cNvPr>
          <p:cNvSpPr txBox="1"/>
          <p:nvPr/>
        </p:nvSpPr>
        <p:spPr>
          <a:xfrm>
            <a:off x="5001383" y="273656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5</a:t>
            </a:r>
            <a:r>
              <a:rPr kumimoji="1" lang="en-US" altLang="ja-JP" dirty="0">
                <a:solidFill>
                  <a:srgbClr val="FF0000"/>
                </a:solidFill>
              </a:rPr>
              <a:t>0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37426B-5B7E-024F-8E47-965AC0ACA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F79D1651-1734-D94D-A3DA-344B2B58513D}"/>
              </a:ext>
            </a:extLst>
          </p:cNvPr>
          <p:cNvSpPr txBox="1">
            <a:spLocks/>
          </p:cNvSpPr>
          <p:nvPr/>
        </p:nvSpPr>
        <p:spPr>
          <a:xfrm>
            <a:off x="843189" y="6210400"/>
            <a:ext cx="8566931" cy="4965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3200" dirty="0">
                <a:solidFill>
                  <a:srgbClr val="FF0000"/>
                </a:solidFill>
              </a:rPr>
              <a:t>PMT does not seem to be a good candidate.</a:t>
            </a:r>
            <a:endParaRPr lang="ja-JP" altLang="en-US" sz="3200">
              <a:solidFill>
                <a:srgbClr val="FF0000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7D3AF17-371F-DD4F-BE4E-665E1CCFA85D}"/>
              </a:ext>
            </a:extLst>
          </p:cNvPr>
          <p:cNvSpPr txBox="1"/>
          <p:nvPr/>
        </p:nvSpPr>
        <p:spPr>
          <a:xfrm>
            <a:off x="1785229" y="5236232"/>
            <a:ext cx="6148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Signal was OK at </a:t>
            </a:r>
            <a:r>
              <a:rPr kumimoji="1" lang="en-US" altLang="ja-JP" sz="2400" dirty="0"/>
              <a:t>40 kW, but saturated</a:t>
            </a:r>
            <a:r>
              <a:rPr lang="en-US" altLang="ja-JP" sz="2400" dirty="0"/>
              <a:t> at 470kW.</a:t>
            </a:r>
            <a:endParaRPr kumimoji="1" lang="en-US" altLang="ja-JP" sz="2400" dirty="0"/>
          </a:p>
          <a:p>
            <a:r>
              <a:rPr kumimoji="1" lang="en-US" altLang="ja-JP" sz="2400" dirty="0"/>
              <a:t>-&gt;Voltage drop by photocathode resistance.</a:t>
            </a:r>
            <a:endParaRPr kumimoji="1" lang="ja-JP" altLang="en-US" sz="24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6A9F78B-483D-AE45-A690-56B26C3F6BF6}"/>
              </a:ext>
            </a:extLst>
          </p:cNvPr>
          <p:cNvSpPr txBox="1"/>
          <p:nvPr/>
        </p:nvSpPr>
        <p:spPr>
          <a:xfrm>
            <a:off x="5596152" y="4473677"/>
            <a:ext cx="350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gain at -500 V</a:t>
            </a:r>
            <a:r>
              <a:rPr lang="en-US" altLang="ja-JP" dirty="0"/>
              <a:t> is ten times at -</a:t>
            </a:r>
            <a:r>
              <a:rPr kumimoji="1" lang="en-US" altLang="ja-JP" dirty="0"/>
              <a:t>350 V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9320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3D7307-D227-4742-81D0-154161E7F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Time Response of EMT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F8FE88-FD8E-4846-B912-A36A046EF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132056"/>
            <a:ext cx="8290560" cy="4868861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Smaller tail contribution is better. </a:t>
            </a:r>
            <a:br>
              <a:rPr lang="en-US" altLang="ja-JP" dirty="0"/>
            </a:br>
            <a:r>
              <a:rPr lang="en-US" altLang="ja-JP" dirty="0"/>
              <a:t>-&gt; A</a:t>
            </a:r>
            <a:r>
              <a:rPr kumimoji="1" lang="en-US" altLang="ja-JP" dirty="0"/>
              <a:t>ffects bunch-by-bunch monitoring for T2K.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17ECE3-BBBF-1948-A138-B3582006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433EDDD-56BF-594B-9168-A9A7BDA54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07" t="13251" r="9701" b="47985"/>
          <a:stretch/>
        </p:blipFill>
        <p:spPr>
          <a:xfrm>
            <a:off x="4719365" y="2707012"/>
            <a:ext cx="4077891" cy="267085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DCD9FB9-3693-F742-8548-99429E9737F0}"/>
              </a:ext>
            </a:extLst>
          </p:cNvPr>
          <p:cNvSpPr txBox="1"/>
          <p:nvPr/>
        </p:nvSpPr>
        <p:spPr>
          <a:xfrm>
            <a:off x="1242087" y="207448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EMT #1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F493F3E-EDF2-424B-8793-DAC61E78DC33}"/>
              </a:ext>
            </a:extLst>
          </p:cNvPr>
          <p:cNvSpPr txBox="1"/>
          <p:nvPr/>
        </p:nvSpPr>
        <p:spPr>
          <a:xfrm>
            <a:off x="6851233" y="5321202"/>
            <a:ext cx="190603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Ratio (Tail/1</a:t>
            </a:r>
            <a:r>
              <a:rPr kumimoji="1" lang="en-US" altLang="ja-JP" sz="1600" baseline="30000" dirty="0"/>
              <a:t>st</a:t>
            </a:r>
            <a:r>
              <a:rPr kumimoji="1" lang="en-US" altLang="ja-JP" sz="1600" dirty="0"/>
              <a:t> bunch)</a:t>
            </a:r>
            <a:endParaRPr kumimoji="1" lang="ja-JP" altLang="en-US" sz="160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0202B34-9908-5F44-90EF-705F71D4C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82" r="7488"/>
          <a:stretch/>
        </p:blipFill>
        <p:spPr>
          <a:xfrm>
            <a:off x="931081" y="2380753"/>
            <a:ext cx="3121935" cy="213764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EDE4EBB-2785-0E42-9C53-3307E865D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81" y="4627416"/>
            <a:ext cx="3374624" cy="206468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6D1EF8-D9C1-6F49-87C2-67B6840AAC3A}"/>
              </a:ext>
            </a:extLst>
          </p:cNvPr>
          <p:cNvSpPr txBox="1"/>
          <p:nvPr/>
        </p:nvSpPr>
        <p:spPr>
          <a:xfrm>
            <a:off x="1242087" y="433373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7897D4B-1D29-3042-87A1-084810A5D3DA}"/>
              </a:ext>
            </a:extLst>
          </p:cNvPr>
          <p:cNvSpPr txBox="1"/>
          <p:nvPr/>
        </p:nvSpPr>
        <p:spPr>
          <a:xfrm rot="16200000">
            <a:off x="311025" y="2717192"/>
            <a:ext cx="117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ADC count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8CD9425-4C96-A446-8AB2-957B14965C45}"/>
              </a:ext>
            </a:extLst>
          </p:cNvPr>
          <p:cNvSpPr txBox="1"/>
          <p:nvPr/>
        </p:nvSpPr>
        <p:spPr>
          <a:xfrm>
            <a:off x="1908607" y="6529947"/>
            <a:ext cx="20819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FADC sample (~15ns / sample)</a:t>
            </a:r>
            <a:endParaRPr kumimoji="1" lang="ja-JP" altLang="en-US" sz="12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71CC8CB-BE81-CE42-B5B9-937493BBB9F6}"/>
              </a:ext>
            </a:extLst>
          </p:cNvPr>
          <p:cNvSpPr txBox="1"/>
          <p:nvPr/>
        </p:nvSpPr>
        <p:spPr>
          <a:xfrm rot="16200000">
            <a:off x="372109" y="4980764"/>
            <a:ext cx="11728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ADC count</a:t>
            </a:r>
            <a:endParaRPr kumimoji="1" lang="ja-JP" altLang="en-US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4E70A27-DDEB-4945-9E3F-1AE8410F1607}"/>
              </a:ext>
            </a:extLst>
          </p:cNvPr>
          <p:cNvCxnSpPr>
            <a:cxnSpLocks/>
          </p:cNvCxnSpPr>
          <p:nvPr/>
        </p:nvCxnSpPr>
        <p:spPr>
          <a:xfrm>
            <a:off x="3683699" y="2464567"/>
            <a:ext cx="0" cy="18072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3822D34-2EE5-334A-A363-A1676B332AAA}"/>
              </a:ext>
            </a:extLst>
          </p:cNvPr>
          <p:cNvCxnSpPr>
            <a:cxnSpLocks/>
          </p:cNvCxnSpPr>
          <p:nvPr/>
        </p:nvCxnSpPr>
        <p:spPr>
          <a:xfrm>
            <a:off x="3447793" y="2433652"/>
            <a:ext cx="0" cy="18072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A9A498BD-81AE-634E-A0F9-73D4C05FBF2D}"/>
              </a:ext>
            </a:extLst>
          </p:cNvPr>
          <p:cNvCxnSpPr>
            <a:cxnSpLocks/>
          </p:cNvCxnSpPr>
          <p:nvPr/>
        </p:nvCxnSpPr>
        <p:spPr>
          <a:xfrm>
            <a:off x="3695185" y="4627416"/>
            <a:ext cx="0" cy="18072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081400D3-AFEE-3144-9221-89F28B136795}"/>
              </a:ext>
            </a:extLst>
          </p:cNvPr>
          <p:cNvCxnSpPr>
            <a:cxnSpLocks/>
          </p:cNvCxnSpPr>
          <p:nvPr/>
        </p:nvCxnSpPr>
        <p:spPr>
          <a:xfrm>
            <a:off x="3447793" y="4627415"/>
            <a:ext cx="0" cy="18072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9EF2B27-99CF-2948-8AA2-6FA73A5F19EB}"/>
              </a:ext>
            </a:extLst>
          </p:cNvPr>
          <p:cNvSpPr txBox="1"/>
          <p:nvPr/>
        </p:nvSpPr>
        <p:spPr>
          <a:xfrm>
            <a:off x="3376890" y="2072975"/>
            <a:ext cx="428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Tail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B4F32E7-396E-9746-B76F-214D4733AF06}"/>
              </a:ext>
            </a:extLst>
          </p:cNvPr>
          <p:cNvSpPr/>
          <p:nvPr/>
        </p:nvSpPr>
        <p:spPr>
          <a:xfrm flipV="1">
            <a:off x="8080666" y="2954530"/>
            <a:ext cx="485522" cy="267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D3224DFA-6F11-9146-89AF-58E9AB90F66F}"/>
              </a:ext>
            </a:extLst>
          </p:cNvPr>
          <p:cNvCxnSpPr>
            <a:cxnSpLocks/>
          </p:cNvCxnSpPr>
          <p:nvPr/>
        </p:nvCxnSpPr>
        <p:spPr>
          <a:xfrm>
            <a:off x="1495243" y="2604359"/>
            <a:ext cx="2310354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17AD70D2-ED0C-CB47-ACC8-70E00A48CF90}"/>
              </a:ext>
            </a:extLst>
          </p:cNvPr>
          <p:cNvCxnSpPr>
            <a:cxnSpLocks/>
          </p:cNvCxnSpPr>
          <p:nvPr/>
        </p:nvCxnSpPr>
        <p:spPr>
          <a:xfrm>
            <a:off x="1384831" y="4785461"/>
            <a:ext cx="246575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EEC7CC7-558F-B24F-8E2F-CA1D42A1CF09}"/>
              </a:ext>
            </a:extLst>
          </p:cNvPr>
          <p:cNvSpPr/>
          <p:nvPr/>
        </p:nvSpPr>
        <p:spPr>
          <a:xfrm>
            <a:off x="5154647" y="3883298"/>
            <a:ext cx="481179" cy="1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B45BB13-72A8-0149-861C-1B3EC89B6A5F}"/>
              </a:ext>
            </a:extLst>
          </p:cNvPr>
          <p:cNvSpPr txBox="1"/>
          <p:nvPr/>
        </p:nvSpPr>
        <p:spPr>
          <a:xfrm>
            <a:off x="4338791" y="5906893"/>
            <a:ext cx="457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EMT performs better tha</a:t>
            </a:r>
            <a:r>
              <a:rPr lang="en-US" altLang="ja-JP" sz="2400" dirty="0"/>
              <a:t>n Si and IC</a:t>
            </a:r>
            <a:endParaRPr kumimoji="1" lang="ja-JP" altLang="en-US" sz="240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2338823-1B1D-FB43-BA46-062A7AF6D70E}"/>
              </a:ext>
            </a:extLst>
          </p:cNvPr>
          <p:cNvSpPr txBox="1"/>
          <p:nvPr/>
        </p:nvSpPr>
        <p:spPr>
          <a:xfrm>
            <a:off x="5122424" y="3832989"/>
            <a:ext cx="72277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solidFill>
                  <a:srgbClr val="92D050"/>
                </a:solidFill>
              </a:rPr>
              <a:t>EMT  #1</a:t>
            </a:r>
            <a:endParaRPr kumimoji="1" lang="ja-JP" altLang="en-US" sz="1050">
              <a:solidFill>
                <a:srgbClr val="92D050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4B69B210-637A-5445-A206-627F845B3BA7}"/>
              </a:ext>
            </a:extLst>
          </p:cNvPr>
          <p:cNvSpPr/>
          <p:nvPr/>
        </p:nvSpPr>
        <p:spPr>
          <a:xfrm>
            <a:off x="5673815" y="4426000"/>
            <a:ext cx="481179" cy="1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3AC2466-ACDD-AD43-A3C4-2E2137DC6F74}"/>
              </a:ext>
            </a:extLst>
          </p:cNvPr>
          <p:cNvSpPr txBox="1"/>
          <p:nvPr/>
        </p:nvSpPr>
        <p:spPr>
          <a:xfrm>
            <a:off x="5603119" y="4391440"/>
            <a:ext cx="72277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solidFill>
                  <a:srgbClr val="FF40FF"/>
                </a:solidFill>
              </a:rPr>
              <a:t>EMT  #2</a:t>
            </a:r>
            <a:endParaRPr kumimoji="1" lang="ja-JP" altLang="en-US" sz="105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56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E74110-24EB-6E48-B609-7E272750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Intensity Resolution of EMT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47D609-614D-3048-A1F8-66C815D43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1" y="1285559"/>
            <a:ext cx="8021820" cy="4868861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Intensity resolution of the EMT is better than a required value of ~1% .</a:t>
            </a:r>
            <a:br>
              <a:rPr lang="en-US" altLang="ja-JP" sz="2400" dirty="0"/>
            </a:br>
            <a:r>
              <a:rPr lang="en-US" altLang="ja-JP" sz="2400" dirty="0"/>
              <a:t>for beam position measurement with an accuracy &lt; 0.3 </a:t>
            </a:r>
            <a:r>
              <a:rPr lang="en-US" altLang="ja-JP" sz="2400" dirty="0" err="1"/>
              <a:t>mrad</a:t>
            </a:r>
            <a:r>
              <a:rPr lang="en-US" altLang="ja-JP" sz="2400" dirty="0"/>
              <a:t>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AC8888-E7B5-344B-9A5F-0391ADBB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D9D5EAF-E0C0-6C4B-A952-A9BAE5FE2EDC}"/>
              </a:ext>
            </a:extLst>
          </p:cNvPr>
          <p:cNvGrpSpPr/>
          <p:nvPr/>
        </p:nvGrpSpPr>
        <p:grpSpPr>
          <a:xfrm>
            <a:off x="2872128" y="2569607"/>
            <a:ext cx="3269504" cy="2200727"/>
            <a:chOff x="2872128" y="2569607"/>
            <a:chExt cx="3269504" cy="2200727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DFA8590-4B66-424C-B1F6-03C03DD03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31" t="28209" r="51938" b="33283"/>
            <a:stretch/>
          </p:blipFill>
          <p:spPr>
            <a:xfrm>
              <a:off x="3002368" y="2569607"/>
              <a:ext cx="3139264" cy="2200727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6D25F25-D3DC-BA40-8644-91622B7AFB3C}"/>
                </a:ext>
              </a:extLst>
            </p:cNvPr>
            <p:cNvSpPr txBox="1"/>
            <p:nvPr/>
          </p:nvSpPr>
          <p:spPr>
            <a:xfrm>
              <a:off x="3429000" y="2780674"/>
              <a:ext cx="81304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EMT #1</a:t>
              </a:r>
              <a:endParaRPr kumimoji="1" lang="ja-JP" altLang="en-US" sz="160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7D8B70B-8D0D-3C43-B74B-39A5F0401678}"/>
                </a:ext>
              </a:extLst>
            </p:cNvPr>
            <p:cNvSpPr txBox="1"/>
            <p:nvPr/>
          </p:nvSpPr>
          <p:spPr>
            <a:xfrm rot="16200000">
              <a:off x="2678838" y="2840256"/>
              <a:ext cx="6943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Counts</a:t>
              </a:r>
              <a:endParaRPr kumimoji="1" lang="ja-JP" altLang="en-US" sz="1400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FE8C346-5B69-C141-8C9E-DEC895CF7E58}"/>
              </a:ext>
            </a:extLst>
          </p:cNvPr>
          <p:cNvGrpSpPr/>
          <p:nvPr/>
        </p:nvGrpSpPr>
        <p:grpSpPr>
          <a:xfrm>
            <a:off x="1269242" y="4952897"/>
            <a:ext cx="6605516" cy="1586016"/>
            <a:chOff x="1269242" y="4952897"/>
            <a:chExt cx="6605516" cy="1586016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A91D4B3-2DD4-5E4B-830C-13B23DC6C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31" t="68517" r="14030" b="3731"/>
            <a:stretch/>
          </p:blipFill>
          <p:spPr>
            <a:xfrm>
              <a:off x="1269242" y="4952897"/>
              <a:ext cx="6605516" cy="158601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719795C-F155-6F48-B6B1-BBEBB7E7B19E}"/>
                </a:ext>
              </a:extLst>
            </p:cNvPr>
            <p:cNvSpPr txBox="1"/>
            <p:nvPr/>
          </p:nvSpPr>
          <p:spPr>
            <a:xfrm>
              <a:off x="2519466" y="5369299"/>
              <a:ext cx="87075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Hiragino Mincho Pro W3" panose="02020300000000000000" pitchFamily="18" charset="-128"/>
                  <a:ea typeface="Hiragino Mincho Pro W3" panose="02020300000000000000" pitchFamily="18" charset="-128"/>
                </a:rPr>
                <a:t>EMT #1</a:t>
              </a:r>
            </a:p>
            <a:p>
              <a:r>
                <a:rPr lang="en-US" altLang="ja-JP" sz="1400" dirty="0">
                  <a:latin typeface="Hiragino Mincho Pro W3" panose="02020300000000000000" pitchFamily="18" charset="-128"/>
                  <a:ea typeface="Hiragino Mincho Pro W3" panose="02020300000000000000" pitchFamily="18" charset="-128"/>
                </a:rPr>
                <a:t>EMT #2</a:t>
              </a:r>
              <a:endParaRPr kumimoji="1" lang="ja-JP" altLang="en-US" sz="1400">
                <a:latin typeface="Hiragino Mincho Pro W3" panose="02020300000000000000" pitchFamily="18" charset="-128"/>
                <a:ea typeface="Hiragino Mincho Pro W3" panose="02020300000000000000" pitchFamily="18" charset="-128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F80D85A-BFE8-CB4C-B7A7-670634C8592A}"/>
              </a:ext>
            </a:extLst>
          </p:cNvPr>
          <p:cNvSpPr txBox="1"/>
          <p:nvPr/>
        </p:nvSpPr>
        <p:spPr>
          <a:xfrm>
            <a:off x="3695194" y="4568404"/>
            <a:ext cx="305231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EMT/Reference[</a:t>
            </a:r>
            <a:r>
              <a:rPr kumimoji="1" lang="en-US" altLang="ja-JP" sz="1400" dirty="0" err="1"/>
              <a:t>pC</a:t>
            </a:r>
            <a:r>
              <a:rPr kumimoji="1" lang="en-US" altLang="ja-JP" sz="1400" dirty="0"/>
              <a:t>/(10</a:t>
            </a:r>
            <a:r>
              <a:rPr kumimoji="1" lang="en-US" altLang="ja-JP" sz="1400" baseline="30000" dirty="0"/>
              <a:t>12</a:t>
            </a:r>
            <a:r>
              <a:rPr kumimoji="1" lang="en-US" altLang="ja-JP" sz="1400" dirty="0"/>
              <a:t> protons/spill)]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872681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0C7DD1-DE77-B24E-9FA8-3C6025D7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Linearity of EMT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A41B65-27F9-3E41-94DA-3386E2D19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160825"/>
            <a:ext cx="8290560" cy="4868861"/>
          </a:xfrm>
        </p:spPr>
        <p:txBody>
          <a:bodyPr/>
          <a:lstStyle/>
          <a:p>
            <a:r>
              <a:rPr lang="en-US" altLang="ja-JP" dirty="0"/>
              <a:t>Measured with two EMTs with different capacitances in divider circuit.</a:t>
            </a:r>
          </a:p>
          <a:p>
            <a:r>
              <a:rPr lang="en-US" altLang="ja-JP" dirty="0"/>
              <a:t>Large capacitance may give better response at higher intensity.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1EF992-C24D-FF45-B5FA-672B4902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6251" y="6356351"/>
            <a:ext cx="2057400" cy="365125"/>
          </a:xfrm>
        </p:spPr>
        <p:txBody>
          <a:bodyPr/>
          <a:lstStyle/>
          <a:p>
            <a:fld id="{9B632F4A-B779-BB44-B255-CA36A8623D3E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60D06BF-B074-0447-9557-0109474A8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7" t="26339" r="14476" b="11105"/>
          <a:stretch/>
        </p:blipFill>
        <p:spPr>
          <a:xfrm>
            <a:off x="1078027" y="2846230"/>
            <a:ext cx="6479177" cy="357507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DF18F38-8529-424F-84F3-AF50870DAA64}"/>
              </a:ext>
            </a:extLst>
          </p:cNvPr>
          <p:cNvSpPr txBox="1"/>
          <p:nvPr/>
        </p:nvSpPr>
        <p:spPr>
          <a:xfrm>
            <a:off x="4639588" y="598204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10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54D0A71-3AD6-DB4C-A03E-F6E17BB22DA9}"/>
              </a:ext>
            </a:extLst>
          </p:cNvPr>
          <p:cNvSpPr txBox="1"/>
          <p:nvPr/>
        </p:nvSpPr>
        <p:spPr>
          <a:xfrm>
            <a:off x="5092434" y="598204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10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E6F1E05-66E6-D140-B70B-B06C04ADA7E5}"/>
              </a:ext>
            </a:extLst>
          </p:cNvPr>
          <p:cNvSpPr txBox="1"/>
          <p:nvPr/>
        </p:nvSpPr>
        <p:spPr>
          <a:xfrm>
            <a:off x="5527292" y="598204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10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637B0A-3027-E44F-B21D-BBD425447A00}"/>
              </a:ext>
            </a:extLst>
          </p:cNvPr>
          <p:cNvSpPr txBox="1"/>
          <p:nvPr/>
        </p:nvSpPr>
        <p:spPr>
          <a:xfrm>
            <a:off x="6084532" y="598093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70C0"/>
                </a:solidFill>
              </a:rPr>
              <a:t>15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07D1C67-BE4A-604A-AB74-A99F98294095}"/>
              </a:ext>
            </a:extLst>
          </p:cNvPr>
          <p:cNvSpPr txBox="1"/>
          <p:nvPr/>
        </p:nvSpPr>
        <p:spPr>
          <a:xfrm>
            <a:off x="3720482" y="6399907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100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BA2A2AB-A766-F140-965F-B40E22082E93}"/>
              </a:ext>
            </a:extLst>
          </p:cNvPr>
          <p:cNvSpPr txBox="1"/>
          <p:nvPr/>
        </p:nvSpPr>
        <p:spPr>
          <a:xfrm>
            <a:off x="4189028" y="6399907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100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74D7048-33BA-4147-869A-969BA5ECB409}"/>
              </a:ext>
            </a:extLst>
          </p:cNvPr>
          <p:cNvSpPr txBox="1"/>
          <p:nvPr/>
        </p:nvSpPr>
        <p:spPr>
          <a:xfrm>
            <a:off x="5511598" y="6390558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33</a:t>
            </a:r>
            <a:r>
              <a:rPr kumimoji="1" lang="en-US" altLang="ja-JP" sz="2000" dirty="0">
                <a:solidFill>
                  <a:srgbClr val="FF0000"/>
                </a:solidFill>
              </a:rPr>
              <a:t>0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797D614-8E4E-B24F-ACD4-26ECE5571AF8}"/>
              </a:ext>
            </a:extLst>
          </p:cNvPr>
          <p:cNvSpPr txBox="1"/>
          <p:nvPr/>
        </p:nvSpPr>
        <p:spPr>
          <a:xfrm>
            <a:off x="6040279" y="6379811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33</a:t>
            </a:r>
            <a:r>
              <a:rPr kumimoji="1" lang="en-US" altLang="ja-JP" sz="2000" dirty="0">
                <a:solidFill>
                  <a:srgbClr val="FF0000"/>
                </a:solidFill>
              </a:rPr>
              <a:t>0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2E48EDB-C2FB-7F4E-9F7B-72F1BA9F9546}"/>
              </a:ext>
            </a:extLst>
          </p:cNvPr>
          <p:cNvSpPr txBox="1"/>
          <p:nvPr/>
        </p:nvSpPr>
        <p:spPr>
          <a:xfrm>
            <a:off x="4607215" y="6396553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100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3DD6932-EBB8-8740-9013-86FEE63C0B86}"/>
              </a:ext>
            </a:extLst>
          </p:cNvPr>
          <p:cNvSpPr txBox="1"/>
          <p:nvPr/>
        </p:nvSpPr>
        <p:spPr>
          <a:xfrm>
            <a:off x="5061161" y="6402433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33</a:t>
            </a:r>
            <a:r>
              <a:rPr kumimoji="1" lang="en-US" altLang="ja-JP" sz="2000" dirty="0">
                <a:solidFill>
                  <a:srgbClr val="FF0000"/>
                </a:solidFill>
              </a:rPr>
              <a:t>0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9EDF3ED-492D-0344-8A0D-611CCBAC6256}"/>
              </a:ext>
            </a:extLst>
          </p:cNvPr>
          <p:cNvSpPr txBox="1"/>
          <p:nvPr/>
        </p:nvSpPr>
        <p:spPr>
          <a:xfrm>
            <a:off x="6593815" y="6349394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(</a:t>
            </a:r>
            <a:r>
              <a:rPr kumimoji="1" lang="en-US" altLang="ja-JP" sz="2000" dirty="0" err="1"/>
              <a:t>nF</a:t>
            </a:r>
            <a:r>
              <a:rPr kumimoji="1" lang="en-US" altLang="ja-JP" sz="2000" dirty="0"/>
              <a:t>)</a:t>
            </a:r>
            <a:endParaRPr kumimoji="1" lang="ja-JP" altLang="en-US" sz="200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17CC5D4-A591-7B48-AF08-FDC4D2D31584}"/>
              </a:ext>
            </a:extLst>
          </p:cNvPr>
          <p:cNvSpPr txBox="1"/>
          <p:nvPr/>
        </p:nvSpPr>
        <p:spPr>
          <a:xfrm>
            <a:off x="6892623" y="4685097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</a:t>
            </a:r>
            <a:r>
              <a:rPr kumimoji="1" lang="en-US" altLang="ja-JP" sz="2400" baseline="-25000" dirty="0"/>
              <a:t>1</a:t>
            </a:r>
            <a:r>
              <a:rPr kumimoji="1" lang="en-US" altLang="ja-JP" sz="2400" dirty="0"/>
              <a:t> – R</a:t>
            </a:r>
            <a:r>
              <a:rPr kumimoji="1" lang="en-US" altLang="ja-JP" sz="2400" baseline="-25000" dirty="0"/>
              <a:t>10</a:t>
            </a:r>
            <a:r>
              <a:rPr kumimoji="1" lang="en-US" altLang="ja-JP" sz="2400" dirty="0"/>
              <a:t> : 330 </a:t>
            </a:r>
            <a:r>
              <a:rPr kumimoji="1" lang="en-US" altLang="ja-JP" sz="2400" dirty="0" err="1"/>
              <a:t>kΩ</a:t>
            </a:r>
            <a:endParaRPr kumimoji="1" lang="ja-JP" altLang="en-US" sz="240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118E977-4B7F-6743-9615-745C70875DFB}"/>
              </a:ext>
            </a:extLst>
          </p:cNvPr>
          <p:cNvSpPr txBox="1"/>
          <p:nvPr/>
        </p:nvSpPr>
        <p:spPr>
          <a:xfrm>
            <a:off x="7452885" y="5069583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R</a:t>
            </a:r>
            <a:r>
              <a:rPr kumimoji="1" lang="en-US" altLang="ja-JP" sz="2400" baseline="-25000" dirty="0"/>
              <a:t>11</a:t>
            </a:r>
            <a:r>
              <a:rPr kumimoji="1" lang="en-US" altLang="ja-JP" sz="2400" dirty="0"/>
              <a:t> : 160 </a:t>
            </a:r>
            <a:r>
              <a:rPr kumimoji="1" lang="en-US" altLang="ja-JP" sz="2400" dirty="0" err="1"/>
              <a:t>kΩ</a:t>
            </a:r>
            <a:endParaRPr kumimoji="1" lang="ja-JP" altLang="en-US" sz="240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8155F1A-87A2-2A4B-9E72-380F02D1976E}"/>
              </a:ext>
            </a:extLst>
          </p:cNvPr>
          <p:cNvSpPr txBox="1"/>
          <p:nvPr/>
        </p:nvSpPr>
        <p:spPr>
          <a:xfrm>
            <a:off x="1422161" y="5928893"/>
            <a:ext cx="2384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70C0"/>
                </a:solidFill>
              </a:rPr>
              <a:t>small capacitance</a:t>
            </a:r>
            <a:endParaRPr kumimoji="1" lang="ja-JP" altLang="en-US" sz="2400">
              <a:solidFill>
                <a:srgbClr val="0070C0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35E8EFB-6CB7-BE4E-80BB-20F8E2C341F3}"/>
              </a:ext>
            </a:extLst>
          </p:cNvPr>
          <p:cNvSpPr txBox="1"/>
          <p:nvPr/>
        </p:nvSpPr>
        <p:spPr>
          <a:xfrm>
            <a:off x="1445491" y="6369218"/>
            <a:ext cx="2346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large capacitance</a:t>
            </a:r>
            <a:endParaRPr kumimoji="1" lang="ja-JP" altLang="en-US" sz="2400">
              <a:solidFill>
                <a:srgbClr val="FF0000"/>
              </a:solidFill>
            </a:endParaRPr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979FB8A9-9AC5-B447-85DC-46987A71597A}"/>
              </a:ext>
            </a:extLst>
          </p:cNvPr>
          <p:cNvSpPr/>
          <p:nvPr/>
        </p:nvSpPr>
        <p:spPr>
          <a:xfrm>
            <a:off x="3580245" y="5191263"/>
            <a:ext cx="3156252" cy="81547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8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041F71-417C-F44C-984C-A8995E08E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Linearity of EMT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11D89E-8A85-4544-A77D-A309AC3FC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334188"/>
            <a:ext cx="7019383" cy="5506555"/>
          </a:xfrm>
        </p:spPr>
        <p:txBody>
          <a:bodyPr>
            <a:normAutofit/>
          </a:bodyPr>
          <a:lstStyle/>
          <a:p>
            <a:r>
              <a:rPr lang="en-US" altLang="ja-JP" dirty="0"/>
              <a:t>Large capacitance EMT shows better linearity as expected.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8B4514-9C7B-8A48-BDAF-96C5A3F0D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6251" y="6356351"/>
            <a:ext cx="2057400" cy="365125"/>
          </a:xfrm>
        </p:spPr>
        <p:txBody>
          <a:bodyPr/>
          <a:lstStyle/>
          <a:p>
            <a:fld id="{9B632F4A-B779-BB44-B255-CA36A8623D3E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7C42648-1EB0-1B49-BD4F-C68A85AFBE48}"/>
              </a:ext>
            </a:extLst>
          </p:cNvPr>
          <p:cNvGrpSpPr/>
          <p:nvPr/>
        </p:nvGrpSpPr>
        <p:grpSpPr>
          <a:xfrm>
            <a:off x="194837" y="2926283"/>
            <a:ext cx="4561547" cy="2713145"/>
            <a:chOff x="194837" y="2007090"/>
            <a:chExt cx="4561547" cy="2713145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6FAD114-E166-184A-B2DD-1E9F5657A6AF}"/>
                </a:ext>
              </a:extLst>
            </p:cNvPr>
            <p:cNvSpPr txBox="1"/>
            <p:nvPr/>
          </p:nvSpPr>
          <p:spPr>
            <a:xfrm>
              <a:off x="1378900" y="2048205"/>
              <a:ext cx="9308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Type 1A</a:t>
              </a:r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D67A2C6-CCC1-2A44-A88D-B4EF8A7A35F1}"/>
                </a:ext>
              </a:extLst>
            </p:cNvPr>
            <p:cNvSpPr txBox="1"/>
            <p:nvPr/>
          </p:nvSpPr>
          <p:spPr>
            <a:xfrm>
              <a:off x="1378900" y="4311326"/>
              <a:ext cx="9308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Type 1A</a:t>
              </a:r>
              <a:endParaRPr kumimoji="1" lang="ja-JP" altLang="en-US"/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67240CC-6157-234B-85BB-047B8F181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269" t="32746" r="48881" b="34088"/>
            <a:stretch/>
          </p:blipFill>
          <p:spPr>
            <a:xfrm>
              <a:off x="194837" y="2007090"/>
              <a:ext cx="4561547" cy="2713145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0567B55D-945B-D24D-84DF-612FA9BB21DD}"/>
                </a:ext>
              </a:extLst>
            </p:cNvPr>
            <p:cNvSpPr/>
            <p:nvPr/>
          </p:nvSpPr>
          <p:spPr>
            <a:xfrm>
              <a:off x="3963248" y="2880672"/>
              <a:ext cx="227430" cy="4946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B3BDD9D3-1647-994B-A1A6-BDB077FB5E82}"/>
                </a:ext>
              </a:extLst>
            </p:cNvPr>
            <p:cNvSpPr txBox="1"/>
            <p:nvPr/>
          </p:nvSpPr>
          <p:spPr>
            <a:xfrm rot="5400000">
              <a:off x="3824956" y="2964253"/>
              <a:ext cx="7489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B050"/>
                  </a:solidFill>
                </a:rPr>
                <a:t>6.5 %</a:t>
              </a:r>
              <a:endParaRPr kumimoji="1" lang="ja-JP" altLang="en-US" sz="2000">
                <a:solidFill>
                  <a:srgbClr val="00B050"/>
                </a:solidFill>
              </a:endParaRPr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350D43FC-54CA-214B-AC03-0F1FA7C260F4}"/>
                </a:ext>
              </a:extLst>
            </p:cNvPr>
            <p:cNvCxnSpPr>
              <a:cxnSpLocks/>
            </p:cNvCxnSpPr>
            <p:nvPr/>
          </p:nvCxnSpPr>
          <p:spPr>
            <a:xfrm>
              <a:off x="3993833" y="2949335"/>
              <a:ext cx="0" cy="358814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12E9D75F-F583-0846-B079-9E299D612991}"/>
              </a:ext>
            </a:extLst>
          </p:cNvPr>
          <p:cNvGrpSpPr/>
          <p:nvPr/>
        </p:nvGrpSpPr>
        <p:grpSpPr>
          <a:xfrm>
            <a:off x="4834623" y="2949696"/>
            <a:ext cx="4443794" cy="2689732"/>
            <a:chOff x="4478169" y="2030503"/>
            <a:chExt cx="4443794" cy="2689732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C1CF2F0-B0AD-7B4C-A2C5-46501CBAE2BF}"/>
                </a:ext>
              </a:extLst>
            </p:cNvPr>
            <p:cNvSpPr txBox="1"/>
            <p:nvPr/>
          </p:nvSpPr>
          <p:spPr>
            <a:xfrm>
              <a:off x="5449184" y="2048078"/>
              <a:ext cx="9228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Type 1B</a:t>
              </a:r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9248828-A013-354D-9F1B-777A9EBB99D3}"/>
                </a:ext>
              </a:extLst>
            </p:cNvPr>
            <p:cNvSpPr txBox="1"/>
            <p:nvPr/>
          </p:nvSpPr>
          <p:spPr>
            <a:xfrm>
              <a:off x="5449184" y="4311326"/>
              <a:ext cx="9228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Type 1B</a:t>
              </a:r>
              <a:endParaRPr kumimoji="1" lang="ja-JP" altLang="en-US"/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36CD8D4-A60C-2E4A-89EB-E04AA9E41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724" t="32746" r="14030" b="34088"/>
            <a:stretch/>
          </p:blipFill>
          <p:spPr>
            <a:xfrm>
              <a:off x="4478169" y="2030503"/>
              <a:ext cx="4443794" cy="2689732"/>
            </a:xfrm>
            <a:prstGeom prst="rect">
              <a:avLst/>
            </a:prstGeom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87C6ACB1-2F9F-F641-BA64-BBF445169F0E}"/>
                </a:ext>
              </a:extLst>
            </p:cNvPr>
            <p:cNvSpPr/>
            <p:nvPr/>
          </p:nvSpPr>
          <p:spPr>
            <a:xfrm>
              <a:off x="8221883" y="2996025"/>
              <a:ext cx="227430" cy="482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8FCCCCE-234A-D643-9D42-ABAF532FBAAF}"/>
                </a:ext>
              </a:extLst>
            </p:cNvPr>
            <p:cNvSpPr txBox="1"/>
            <p:nvPr/>
          </p:nvSpPr>
          <p:spPr>
            <a:xfrm rot="5400000">
              <a:off x="8041506" y="3051337"/>
              <a:ext cx="857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00B050"/>
                  </a:solidFill>
                </a:rPr>
                <a:t>3.5 %</a:t>
              </a:r>
              <a:endParaRPr kumimoji="1" lang="ja-JP" altLang="en-US" sz="2000">
                <a:solidFill>
                  <a:srgbClr val="00B050"/>
                </a:solidFill>
              </a:endParaRP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811B4ABC-5C14-434F-BAED-8D1A6F779157}"/>
                </a:ext>
              </a:extLst>
            </p:cNvPr>
            <p:cNvCxnSpPr>
              <a:cxnSpLocks/>
            </p:cNvCxnSpPr>
            <p:nvPr/>
          </p:nvCxnSpPr>
          <p:spPr>
            <a:xfrm>
              <a:off x="8262758" y="3102253"/>
              <a:ext cx="0" cy="218019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D3FE2B7-6BB2-6044-B9EB-3E78D09BC0DC}"/>
              </a:ext>
            </a:extLst>
          </p:cNvPr>
          <p:cNvSpPr txBox="1"/>
          <p:nvPr/>
        </p:nvSpPr>
        <p:spPr>
          <a:xfrm>
            <a:off x="803147" y="2967271"/>
            <a:ext cx="20260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small capacitance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9991A56-536B-7947-875E-E7F055C077EE}"/>
              </a:ext>
            </a:extLst>
          </p:cNvPr>
          <p:cNvSpPr txBox="1"/>
          <p:nvPr/>
        </p:nvSpPr>
        <p:spPr>
          <a:xfrm>
            <a:off x="5458843" y="2975317"/>
            <a:ext cx="199317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large capacitance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D69865D-940B-F446-A8C1-754EF654F2AF}"/>
              </a:ext>
            </a:extLst>
          </p:cNvPr>
          <p:cNvSpPr txBox="1"/>
          <p:nvPr/>
        </p:nvSpPr>
        <p:spPr>
          <a:xfrm>
            <a:off x="3039520" y="3006095"/>
            <a:ext cx="843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- 500 V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AC74224-1B07-2E4D-BEF6-FC2ECEA09396}"/>
              </a:ext>
            </a:extLst>
          </p:cNvPr>
          <p:cNvSpPr/>
          <p:nvPr/>
        </p:nvSpPr>
        <p:spPr>
          <a:xfrm>
            <a:off x="1971283" y="5424271"/>
            <a:ext cx="2022550" cy="17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D7B9049-4B7E-A944-87EE-74E4EE8DC105}"/>
              </a:ext>
            </a:extLst>
          </p:cNvPr>
          <p:cNvSpPr txBox="1"/>
          <p:nvPr/>
        </p:nvSpPr>
        <p:spPr>
          <a:xfrm>
            <a:off x="7615524" y="3006095"/>
            <a:ext cx="843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- 500 V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984D603-E700-4D42-9075-F4671F0A52B2}"/>
              </a:ext>
            </a:extLst>
          </p:cNvPr>
          <p:cNvSpPr/>
          <p:nvPr/>
        </p:nvSpPr>
        <p:spPr>
          <a:xfrm>
            <a:off x="3817848" y="4567598"/>
            <a:ext cx="754152" cy="17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42389A7-E8C8-DE49-BA54-8FA105B8A0EE}"/>
              </a:ext>
            </a:extLst>
          </p:cNvPr>
          <p:cNvSpPr txBox="1"/>
          <p:nvPr/>
        </p:nvSpPr>
        <p:spPr>
          <a:xfrm>
            <a:off x="3518990" y="533875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40FF"/>
                </a:solidFill>
              </a:rPr>
              <a:t>500 kW</a:t>
            </a:r>
            <a:endParaRPr kumimoji="1" lang="ja-JP" altLang="en-US">
              <a:solidFill>
                <a:srgbClr val="FF40FF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0351ECF-2024-CD4D-A7C7-A705DC3A17B8}"/>
              </a:ext>
            </a:extLst>
          </p:cNvPr>
          <p:cNvSpPr/>
          <p:nvPr/>
        </p:nvSpPr>
        <p:spPr>
          <a:xfrm>
            <a:off x="6486992" y="5438142"/>
            <a:ext cx="2022550" cy="175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6382E0D0-876C-114C-8AD4-FD37A7F1E51B}"/>
              </a:ext>
            </a:extLst>
          </p:cNvPr>
          <p:cNvSpPr/>
          <p:nvPr/>
        </p:nvSpPr>
        <p:spPr>
          <a:xfrm>
            <a:off x="7851015" y="4861145"/>
            <a:ext cx="608010" cy="364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06A86B4-10F5-E34F-AAEC-72DD80EAF32A}"/>
              </a:ext>
            </a:extLst>
          </p:cNvPr>
          <p:cNvSpPr/>
          <p:nvPr/>
        </p:nvSpPr>
        <p:spPr>
          <a:xfrm>
            <a:off x="7292705" y="5392040"/>
            <a:ext cx="1333741" cy="145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864DA23D-7EDC-474D-8ED3-AAD69CA1897C}"/>
              </a:ext>
            </a:extLst>
          </p:cNvPr>
          <p:cNvSpPr/>
          <p:nvPr/>
        </p:nvSpPr>
        <p:spPr>
          <a:xfrm>
            <a:off x="8459025" y="4475279"/>
            <a:ext cx="705262" cy="329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FDF4BE04-79C3-0A45-93E3-DFA2B9E224FF}"/>
              </a:ext>
            </a:extLst>
          </p:cNvPr>
          <p:cNvSpPr txBox="1"/>
          <p:nvPr/>
        </p:nvSpPr>
        <p:spPr>
          <a:xfrm>
            <a:off x="8177444" y="5341583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40FF"/>
                </a:solidFill>
              </a:rPr>
              <a:t>500 kW</a:t>
            </a:r>
            <a:endParaRPr kumimoji="1" lang="ja-JP" altLang="en-US">
              <a:solidFill>
                <a:srgbClr val="FF40FF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91678EE-1E3A-8643-860F-DC00585AA0EF}"/>
              </a:ext>
            </a:extLst>
          </p:cNvPr>
          <p:cNvSpPr txBox="1"/>
          <p:nvPr/>
        </p:nvSpPr>
        <p:spPr>
          <a:xfrm>
            <a:off x="1535611" y="5353109"/>
            <a:ext cx="195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[10</a:t>
            </a:r>
            <a:r>
              <a:rPr lang="en-US" altLang="ja-JP" baseline="30000" dirty="0"/>
              <a:t>12</a:t>
            </a:r>
            <a:r>
              <a:rPr lang="en-US" altLang="ja-JP" dirty="0"/>
              <a:t> protons/spill]</a:t>
            </a:r>
            <a:endParaRPr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CC515BA-DC04-CE41-9484-C7E757741554}"/>
              </a:ext>
            </a:extLst>
          </p:cNvPr>
          <p:cNvSpPr txBox="1"/>
          <p:nvPr/>
        </p:nvSpPr>
        <p:spPr>
          <a:xfrm>
            <a:off x="6173845" y="5405234"/>
            <a:ext cx="195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[10</a:t>
            </a:r>
            <a:r>
              <a:rPr lang="en-US" altLang="ja-JP" baseline="30000" dirty="0"/>
              <a:t>12</a:t>
            </a:r>
            <a:r>
              <a:rPr lang="en-US" altLang="ja-JP" dirty="0"/>
              <a:t> protons/spill]</a:t>
            </a:r>
            <a:endParaRPr lang="ja-JP" altLang="en-US"/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21E78FB9-0A9D-464A-BF32-3BBFB5B5EC00}"/>
              </a:ext>
            </a:extLst>
          </p:cNvPr>
          <p:cNvCxnSpPr>
            <a:cxnSpLocks/>
          </p:cNvCxnSpPr>
          <p:nvPr/>
        </p:nvCxnSpPr>
        <p:spPr>
          <a:xfrm>
            <a:off x="8117974" y="4438229"/>
            <a:ext cx="0" cy="825409"/>
          </a:xfrm>
          <a:prstGeom prst="line">
            <a:avLst/>
          </a:prstGeom>
          <a:ln w="28575">
            <a:solidFill>
              <a:srgbClr val="FF4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B0C95EA3-1522-6543-8132-A16504418ACB}"/>
              </a:ext>
            </a:extLst>
          </p:cNvPr>
          <p:cNvCxnSpPr>
            <a:cxnSpLocks/>
          </p:cNvCxnSpPr>
          <p:nvPr/>
        </p:nvCxnSpPr>
        <p:spPr>
          <a:xfrm>
            <a:off x="8361884" y="4427727"/>
            <a:ext cx="0" cy="825409"/>
          </a:xfrm>
          <a:prstGeom prst="line">
            <a:avLst/>
          </a:prstGeom>
          <a:ln w="28575">
            <a:solidFill>
              <a:srgbClr val="FF4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C84F4446-86C7-8749-9070-14C336A9D9C4}"/>
              </a:ext>
            </a:extLst>
          </p:cNvPr>
          <p:cNvCxnSpPr>
            <a:cxnSpLocks/>
          </p:cNvCxnSpPr>
          <p:nvPr/>
        </p:nvCxnSpPr>
        <p:spPr>
          <a:xfrm>
            <a:off x="3938602" y="4493174"/>
            <a:ext cx="0" cy="31724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298BD9D-7FC0-A148-8227-302EB6E2F854}"/>
              </a:ext>
            </a:extLst>
          </p:cNvPr>
          <p:cNvCxnSpPr>
            <a:cxnSpLocks/>
          </p:cNvCxnSpPr>
          <p:nvPr/>
        </p:nvCxnSpPr>
        <p:spPr>
          <a:xfrm>
            <a:off x="8543542" y="4397225"/>
            <a:ext cx="0" cy="47344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4FB83787-21BE-714D-9A35-E773247FD96E}"/>
              </a:ext>
            </a:extLst>
          </p:cNvPr>
          <p:cNvSpPr txBox="1"/>
          <p:nvPr/>
        </p:nvSpPr>
        <p:spPr>
          <a:xfrm rot="16200000">
            <a:off x="-812386" y="3851118"/>
            <a:ext cx="221926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EMT #1</a:t>
            </a:r>
            <a:r>
              <a:rPr kumimoji="1" lang="en-US" altLang="ja-JP" sz="1600" dirty="0"/>
              <a:t>/</a:t>
            </a:r>
            <a:r>
              <a:rPr lang="en-US" altLang="ja-JP" sz="1600" dirty="0"/>
              <a:t>Reference</a:t>
            </a:r>
          </a:p>
          <a:p>
            <a:r>
              <a:rPr lang="en-US" altLang="ja-JP" sz="1600" dirty="0"/>
              <a:t> [</a:t>
            </a:r>
            <a:r>
              <a:rPr lang="en-US" altLang="ja-JP" sz="1600" dirty="0" err="1"/>
              <a:t>pC</a:t>
            </a:r>
            <a:r>
              <a:rPr lang="en-US" altLang="ja-JP" sz="1600" dirty="0"/>
              <a:t>/(10</a:t>
            </a:r>
            <a:r>
              <a:rPr lang="en-US" altLang="ja-JP" sz="1600" baseline="30000" dirty="0"/>
              <a:t>12</a:t>
            </a:r>
            <a:r>
              <a:rPr lang="en-US" altLang="ja-JP" sz="1600" dirty="0"/>
              <a:t> protons/spill)]</a:t>
            </a:r>
            <a:endParaRPr kumimoji="1" lang="ja-JP" altLang="en-US" sz="160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EDE796C8-2927-564D-AABD-B94389A6EEBC}"/>
              </a:ext>
            </a:extLst>
          </p:cNvPr>
          <p:cNvSpPr txBox="1"/>
          <p:nvPr/>
        </p:nvSpPr>
        <p:spPr>
          <a:xfrm rot="16200000">
            <a:off x="3849445" y="3922089"/>
            <a:ext cx="221926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EMT #2</a:t>
            </a:r>
            <a:r>
              <a:rPr kumimoji="1" lang="en-US" altLang="ja-JP" sz="1600" dirty="0"/>
              <a:t>/</a:t>
            </a:r>
            <a:r>
              <a:rPr lang="en-US" altLang="ja-JP" sz="1600" dirty="0"/>
              <a:t>Reference</a:t>
            </a:r>
          </a:p>
          <a:p>
            <a:r>
              <a:rPr lang="en-US" altLang="ja-JP" sz="1600" dirty="0"/>
              <a:t> [</a:t>
            </a:r>
            <a:r>
              <a:rPr lang="en-US" altLang="ja-JP" sz="1600" dirty="0" err="1"/>
              <a:t>pC</a:t>
            </a:r>
            <a:r>
              <a:rPr lang="en-US" altLang="ja-JP" sz="1600" dirty="0"/>
              <a:t>/(10</a:t>
            </a:r>
            <a:r>
              <a:rPr lang="en-US" altLang="ja-JP" sz="1600" baseline="30000" dirty="0"/>
              <a:t>12</a:t>
            </a:r>
            <a:r>
              <a:rPr lang="en-US" altLang="ja-JP" sz="1600" dirty="0"/>
              <a:t> protons/spill)]</a:t>
            </a:r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3203635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4FFA9D-A0CE-E840-96F7-E5C6109F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Linearity of EMT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FBC4C7-03FE-5942-806C-5907EA0A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328738"/>
            <a:ext cx="8382928" cy="4868861"/>
          </a:xfrm>
        </p:spPr>
        <p:txBody>
          <a:bodyPr/>
          <a:lstStyle/>
          <a:p>
            <a:r>
              <a:rPr lang="en-US" altLang="ja-JP" dirty="0"/>
              <a:t>EMT with the same capacitance was compared for different HV.</a:t>
            </a:r>
            <a:br>
              <a:rPr lang="en-US" altLang="ja-JP" dirty="0"/>
            </a:br>
            <a:r>
              <a:rPr lang="en-US" altLang="ja-JP" dirty="0"/>
              <a:t>-&gt; Low HV is better (less electric field distortion).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0A6FFF-59FB-E146-9974-7D7B4150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48B9052-526C-6B40-99AD-7A4E76052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9" t="32746" r="49186" b="34178"/>
          <a:stretch/>
        </p:blipFill>
        <p:spPr>
          <a:xfrm>
            <a:off x="181776" y="3338584"/>
            <a:ext cx="4415150" cy="26420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E15410C-939D-E247-B9CC-D47F32191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9" t="65723" r="49186" b="3493"/>
          <a:stretch/>
        </p:blipFill>
        <p:spPr>
          <a:xfrm>
            <a:off x="4801156" y="3417103"/>
            <a:ext cx="4445036" cy="247571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433A64-D5AE-F54B-9859-9B0F5B342018}"/>
              </a:ext>
            </a:extLst>
          </p:cNvPr>
          <p:cNvSpPr txBox="1"/>
          <p:nvPr/>
        </p:nvSpPr>
        <p:spPr>
          <a:xfrm>
            <a:off x="2902698" y="3417103"/>
            <a:ext cx="843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- 500 V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9F3871-A038-B74D-9CE6-A8FDF4454BDE}"/>
              </a:ext>
            </a:extLst>
          </p:cNvPr>
          <p:cNvSpPr txBox="1"/>
          <p:nvPr/>
        </p:nvSpPr>
        <p:spPr>
          <a:xfrm>
            <a:off x="758624" y="3401714"/>
            <a:ext cx="20260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small capacitance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E2775C-D5C8-CD4F-98F1-E3AEDC4E6555}"/>
              </a:ext>
            </a:extLst>
          </p:cNvPr>
          <p:cNvSpPr txBox="1"/>
          <p:nvPr/>
        </p:nvSpPr>
        <p:spPr>
          <a:xfrm>
            <a:off x="5386733" y="3417103"/>
            <a:ext cx="20260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small capacitance</a:t>
            </a:r>
            <a:endParaRPr kumimoji="1" lang="ja-JP" altLang="en-US" sz="200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08B72FD-45AD-C345-B4CD-DF4087CD56CF}"/>
              </a:ext>
            </a:extLst>
          </p:cNvPr>
          <p:cNvSpPr txBox="1"/>
          <p:nvPr/>
        </p:nvSpPr>
        <p:spPr>
          <a:xfrm>
            <a:off x="7533965" y="3433593"/>
            <a:ext cx="843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- 450 V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BF4F01F-1D4F-0046-9A56-72F9AE4C3DF2}"/>
              </a:ext>
            </a:extLst>
          </p:cNvPr>
          <p:cNvSpPr/>
          <p:nvPr/>
        </p:nvSpPr>
        <p:spPr>
          <a:xfrm>
            <a:off x="3865096" y="4181537"/>
            <a:ext cx="227430" cy="494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7008479-E535-424A-9B36-CB7A4A8B6B67}"/>
              </a:ext>
            </a:extLst>
          </p:cNvPr>
          <p:cNvSpPr txBox="1"/>
          <p:nvPr/>
        </p:nvSpPr>
        <p:spPr>
          <a:xfrm rot="5400000">
            <a:off x="3748649" y="4239876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B050"/>
                </a:solidFill>
              </a:rPr>
              <a:t>6.5 %</a:t>
            </a:r>
            <a:endParaRPr kumimoji="1" lang="ja-JP" altLang="en-US" sz="2000">
              <a:solidFill>
                <a:srgbClr val="00B050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601C7DD-9183-CF42-B648-ED939C00D679}"/>
              </a:ext>
            </a:extLst>
          </p:cNvPr>
          <p:cNvCxnSpPr>
            <a:cxnSpLocks/>
          </p:cNvCxnSpPr>
          <p:nvPr/>
        </p:nvCxnSpPr>
        <p:spPr>
          <a:xfrm>
            <a:off x="3912816" y="4243792"/>
            <a:ext cx="0" cy="370189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10A2AC0-A2CF-BA4E-9005-E80F71663FE4}"/>
              </a:ext>
            </a:extLst>
          </p:cNvPr>
          <p:cNvSpPr/>
          <p:nvPr/>
        </p:nvSpPr>
        <p:spPr>
          <a:xfrm>
            <a:off x="8515677" y="4319695"/>
            <a:ext cx="227430" cy="494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8463CD-95D8-8B49-A51F-B7B214E9C57D}"/>
              </a:ext>
            </a:extLst>
          </p:cNvPr>
          <p:cNvSpPr txBox="1"/>
          <p:nvPr/>
        </p:nvSpPr>
        <p:spPr>
          <a:xfrm rot="5400000">
            <a:off x="8405609" y="4377149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</a:rPr>
              <a:t>3</a:t>
            </a:r>
            <a:r>
              <a:rPr kumimoji="1" lang="en-US" altLang="ja-JP" sz="2000" dirty="0">
                <a:solidFill>
                  <a:srgbClr val="00B050"/>
                </a:solidFill>
              </a:rPr>
              <a:t>.5 %</a:t>
            </a:r>
            <a:endParaRPr kumimoji="1" lang="ja-JP" altLang="en-US" sz="2000">
              <a:solidFill>
                <a:srgbClr val="00B050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96674B40-86E1-E241-8688-904F567915B3}"/>
              </a:ext>
            </a:extLst>
          </p:cNvPr>
          <p:cNvCxnSpPr>
            <a:cxnSpLocks/>
          </p:cNvCxnSpPr>
          <p:nvPr/>
        </p:nvCxnSpPr>
        <p:spPr>
          <a:xfrm>
            <a:off x="8560243" y="4346023"/>
            <a:ext cx="0" cy="358814"/>
          </a:xfrm>
          <a:prstGeom prst="straightConnector1">
            <a:avLst/>
          </a:prstGeom>
          <a:ln w="28575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4343DCD-C2D3-CF4A-B070-1086AB88DA41}"/>
              </a:ext>
            </a:extLst>
          </p:cNvPr>
          <p:cNvSpPr/>
          <p:nvPr/>
        </p:nvSpPr>
        <p:spPr>
          <a:xfrm>
            <a:off x="1782708" y="5785974"/>
            <a:ext cx="2082387" cy="310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E633D83-D9A9-F94C-A004-64335D48B837}"/>
              </a:ext>
            </a:extLst>
          </p:cNvPr>
          <p:cNvSpPr/>
          <p:nvPr/>
        </p:nvSpPr>
        <p:spPr>
          <a:xfrm>
            <a:off x="6523712" y="5785974"/>
            <a:ext cx="2193568" cy="351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7448841-D82B-B84E-8312-0BC7F45DD530}"/>
              </a:ext>
            </a:extLst>
          </p:cNvPr>
          <p:cNvSpPr txBox="1"/>
          <p:nvPr/>
        </p:nvSpPr>
        <p:spPr>
          <a:xfrm>
            <a:off x="1256667" y="5689099"/>
            <a:ext cx="187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[10</a:t>
            </a:r>
            <a:r>
              <a:rPr lang="en-US" altLang="ja-JP" baseline="30000" dirty="0"/>
              <a:t>2</a:t>
            </a:r>
            <a:r>
              <a:rPr lang="en-US" altLang="ja-JP" dirty="0"/>
              <a:t> protons/spill]</a:t>
            </a:r>
            <a:endParaRPr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9FEAE7B-D64E-CA45-B464-2D24F699C524}"/>
              </a:ext>
            </a:extLst>
          </p:cNvPr>
          <p:cNvSpPr txBox="1"/>
          <p:nvPr/>
        </p:nvSpPr>
        <p:spPr>
          <a:xfrm>
            <a:off x="5804376" y="5689099"/>
            <a:ext cx="1875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[10</a:t>
            </a:r>
            <a:r>
              <a:rPr lang="en-US" altLang="ja-JP" baseline="30000" dirty="0"/>
              <a:t>2</a:t>
            </a:r>
            <a:r>
              <a:rPr lang="en-US" altLang="ja-JP" dirty="0"/>
              <a:t> protons/spill]</a:t>
            </a:r>
            <a:endParaRPr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67FD87F-1617-4D46-80B5-9040849877C7}"/>
              </a:ext>
            </a:extLst>
          </p:cNvPr>
          <p:cNvSpPr txBox="1"/>
          <p:nvPr/>
        </p:nvSpPr>
        <p:spPr>
          <a:xfrm rot="16200000">
            <a:off x="-817243" y="4218958"/>
            <a:ext cx="221926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EMT #1</a:t>
            </a:r>
            <a:r>
              <a:rPr kumimoji="1" lang="en-US" altLang="ja-JP" sz="1600" dirty="0"/>
              <a:t>/</a:t>
            </a:r>
            <a:r>
              <a:rPr lang="en-US" altLang="ja-JP" sz="1600" dirty="0"/>
              <a:t>Reference</a:t>
            </a:r>
          </a:p>
          <a:p>
            <a:r>
              <a:rPr lang="en-US" altLang="ja-JP" sz="1600" dirty="0"/>
              <a:t> [</a:t>
            </a:r>
            <a:r>
              <a:rPr lang="en-US" altLang="ja-JP" sz="1600" dirty="0" err="1"/>
              <a:t>pC</a:t>
            </a:r>
            <a:r>
              <a:rPr lang="en-US" altLang="ja-JP" sz="1600" dirty="0"/>
              <a:t>/(10</a:t>
            </a:r>
            <a:r>
              <a:rPr lang="en-US" altLang="ja-JP" sz="1600" baseline="30000" dirty="0"/>
              <a:t>12</a:t>
            </a:r>
            <a:r>
              <a:rPr lang="en-US" altLang="ja-JP" sz="1600" dirty="0"/>
              <a:t> protons/spill)]</a:t>
            </a:r>
            <a:endParaRPr kumimoji="1" lang="ja-JP" altLang="en-US" sz="16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049A80F-C424-D74B-8FA6-74AD14BE5C44}"/>
              </a:ext>
            </a:extLst>
          </p:cNvPr>
          <p:cNvSpPr txBox="1"/>
          <p:nvPr/>
        </p:nvSpPr>
        <p:spPr>
          <a:xfrm rot="16200000">
            <a:off x="3828557" y="4184680"/>
            <a:ext cx="221926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EMT #1</a:t>
            </a:r>
            <a:r>
              <a:rPr kumimoji="1" lang="en-US" altLang="ja-JP" sz="1600" dirty="0"/>
              <a:t>/</a:t>
            </a:r>
            <a:r>
              <a:rPr lang="en-US" altLang="ja-JP" sz="1600" dirty="0"/>
              <a:t>Reference</a:t>
            </a:r>
          </a:p>
          <a:p>
            <a:r>
              <a:rPr lang="en-US" altLang="ja-JP" sz="1600" dirty="0"/>
              <a:t> [</a:t>
            </a:r>
            <a:r>
              <a:rPr lang="en-US" altLang="ja-JP" sz="1600" dirty="0" err="1"/>
              <a:t>pC</a:t>
            </a:r>
            <a:r>
              <a:rPr lang="en-US" altLang="ja-JP" sz="1600" dirty="0"/>
              <a:t>/(10</a:t>
            </a:r>
            <a:r>
              <a:rPr lang="en-US" altLang="ja-JP" sz="1600" baseline="30000" dirty="0"/>
              <a:t>12</a:t>
            </a:r>
            <a:r>
              <a:rPr lang="en-US" altLang="ja-JP" sz="1600" dirty="0"/>
              <a:t> protons/spill)]</a:t>
            </a:r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2987699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9F1043-AEE5-7B48-A301-A599D22F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Stability of EMT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82A851-0E55-5147-A3BA-7707FFCDD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84" y="1121661"/>
            <a:ext cx="8986216" cy="4285225"/>
          </a:xfrm>
        </p:spPr>
        <p:txBody>
          <a:bodyPr>
            <a:normAutofit/>
          </a:bodyPr>
          <a:lstStyle/>
          <a:p>
            <a:r>
              <a:rPr lang="en-US" altLang="ja-JP" dirty="0"/>
              <a:t>We see ~3% drift for the first 10 days since installation.</a:t>
            </a:r>
            <a:br>
              <a:rPr lang="en-US" altLang="ja-JP" dirty="0"/>
            </a:br>
            <a:r>
              <a:rPr lang="en-US" altLang="ja-JP" dirty="0"/>
              <a:t>-&gt; After the drift, both the EMTs show good stability (~1%).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One of the four EMTs showed a large and long drift.  </a:t>
            </a:r>
            <a:br>
              <a:rPr kumimoji="1" lang="en-US" altLang="ja-JP" dirty="0"/>
            </a:br>
            <a:r>
              <a:rPr kumimoji="1" lang="en-US" altLang="ja-JP" dirty="0"/>
              <a:t>-&gt; Tube-to-tube variation large?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1BC326-8DD1-514B-954B-704679F1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6251" y="6356351"/>
            <a:ext cx="2057400" cy="365125"/>
          </a:xfrm>
        </p:spPr>
        <p:txBody>
          <a:bodyPr/>
          <a:lstStyle/>
          <a:p>
            <a:fld id="{9B632F4A-B779-BB44-B255-CA36A8623D3E}" type="slidenum">
              <a:rPr kumimoji="1" lang="ja-JP" altLang="en-US" smtClean="0"/>
              <a:t>18</a:t>
            </a:fld>
            <a:endParaRPr kumimoji="1" lang="ja-JP" altLang="en-US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2CED4520-73D9-FA43-A32F-DFCC68683070}"/>
              </a:ext>
            </a:extLst>
          </p:cNvPr>
          <p:cNvGrpSpPr/>
          <p:nvPr/>
        </p:nvGrpSpPr>
        <p:grpSpPr>
          <a:xfrm>
            <a:off x="1247965" y="1939502"/>
            <a:ext cx="5688286" cy="2008116"/>
            <a:chOff x="1282187" y="2736078"/>
            <a:chExt cx="5688286" cy="200811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3E3C3124-6A0D-224C-86E9-BD27B9E8A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894" t="13403" r="50198" b="58557"/>
            <a:stretch/>
          </p:blipFill>
          <p:spPr>
            <a:xfrm>
              <a:off x="1604564" y="3055384"/>
              <a:ext cx="2875910" cy="1531547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E8C235D9-56DF-0C4A-88C0-A5C204F5E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566" t="13403" r="17204" b="58557"/>
            <a:stretch/>
          </p:blipFill>
          <p:spPr>
            <a:xfrm>
              <a:off x="4375060" y="3055384"/>
              <a:ext cx="2554598" cy="1531547"/>
            </a:xfrm>
            <a:prstGeom prst="rect">
              <a:avLst/>
            </a:prstGeom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43ABEEFD-8EE6-0045-9A22-22B1FDCF8A0E}"/>
                </a:ext>
              </a:extLst>
            </p:cNvPr>
            <p:cNvSpPr/>
            <p:nvPr/>
          </p:nvSpPr>
          <p:spPr>
            <a:xfrm>
              <a:off x="1845190" y="4408893"/>
              <a:ext cx="2386332" cy="1377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F39946AB-9FC1-7E4A-9254-061168D037E5}"/>
                </a:ext>
              </a:extLst>
            </p:cNvPr>
            <p:cNvSpPr/>
            <p:nvPr/>
          </p:nvSpPr>
          <p:spPr>
            <a:xfrm>
              <a:off x="4650751" y="4408300"/>
              <a:ext cx="2319722" cy="1377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72D9DA66-5563-2D44-AA71-BFC918FDEE67}"/>
                </a:ext>
              </a:extLst>
            </p:cNvPr>
            <p:cNvSpPr/>
            <p:nvPr/>
          </p:nvSpPr>
          <p:spPr>
            <a:xfrm>
              <a:off x="1692790" y="3148524"/>
              <a:ext cx="135995" cy="1255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95D0FD5-79DD-D045-BB6E-FA3EAA631617}"/>
                </a:ext>
              </a:extLst>
            </p:cNvPr>
            <p:cNvSpPr txBox="1"/>
            <p:nvPr/>
          </p:nvSpPr>
          <p:spPr>
            <a:xfrm>
              <a:off x="1282187" y="2736078"/>
              <a:ext cx="12089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EMT yield</a:t>
              </a:r>
              <a:endParaRPr kumimoji="1" lang="ja-JP" altLang="en-US" sz="2000"/>
            </a:p>
          </p:txBody>
        </p:sp>
        <p:sp>
          <p:nvSpPr>
            <p:cNvPr id="9" name="円/楕円 8">
              <a:extLst>
                <a:ext uri="{FF2B5EF4-FFF2-40B4-BE49-F238E27FC236}">
                  <a16:creationId xmlns:a16="http://schemas.microsoft.com/office/drawing/2014/main" id="{C66392BD-0CC5-E54A-A908-F9F6A0294AAC}"/>
                </a:ext>
              </a:extLst>
            </p:cNvPr>
            <p:cNvSpPr/>
            <p:nvPr/>
          </p:nvSpPr>
          <p:spPr>
            <a:xfrm rot="740183">
              <a:off x="1968818" y="3390242"/>
              <a:ext cx="951491" cy="58778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B3DB51CA-FD4F-B644-AA9F-6464B6D7D49A}"/>
                </a:ext>
              </a:extLst>
            </p:cNvPr>
            <p:cNvSpPr txBox="1"/>
            <p:nvPr/>
          </p:nvSpPr>
          <p:spPr>
            <a:xfrm>
              <a:off x="1799601" y="4467195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2/23</a:t>
              </a:r>
              <a:endParaRPr kumimoji="1" lang="ja-JP" altLang="en-US" sz="120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6DF2D49-C474-B949-8BF2-46101B308696}"/>
                </a:ext>
              </a:extLst>
            </p:cNvPr>
            <p:cNvSpPr txBox="1"/>
            <p:nvPr/>
          </p:nvSpPr>
          <p:spPr>
            <a:xfrm>
              <a:off x="3845624" y="4467195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/>
                <a:t>3</a:t>
              </a:r>
              <a:r>
                <a:rPr kumimoji="1" lang="en-US" altLang="ja-JP" sz="1200" dirty="0"/>
                <a:t>/30</a:t>
              </a:r>
              <a:endParaRPr kumimoji="1" lang="ja-JP" altLang="en-US" sz="120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C30DC7F-9A19-9E45-B503-C6C0700C4380}"/>
                </a:ext>
              </a:extLst>
            </p:cNvPr>
            <p:cNvSpPr txBox="1"/>
            <p:nvPr/>
          </p:nvSpPr>
          <p:spPr>
            <a:xfrm>
              <a:off x="4304847" y="4457467"/>
              <a:ext cx="4010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4/1</a:t>
              </a:r>
              <a:endParaRPr kumimoji="1" lang="ja-JP" altLang="en-US" sz="120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6FB1F23-A3F7-D34F-8875-43D4A2A8E35E}"/>
                </a:ext>
              </a:extLst>
            </p:cNvPr>
            <p:cNvSpPr txBox="1"/>
            <p:nvPr/>
          </p:nvSpPr>
          <p:spPr>
            <a:xfrm>
              <a:off x="6354684" y="445717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/>
                <a:t>4/11</a:t>
              </a:r>
              <a:endParaRPr kumimoji="1" lang="ja-JP" altLang="en-US" sz="1200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BD3AD7F-0CAE-F942-B677-B9298151BEEF}"/>
                </a:ext>
              </a:extLst>
            </p:cNvPr>
            <p:cNvSpPr txBox="1"/>
            <p:nvPr/>
          </p:nvSpPr>
          <p:spPr>
            <a:xfrm>
              <a:off x="1331220" y="3520106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</a:rPr>
                <a:t>3 %</a:t>
              </a:r>
              <a:endParaRPr kumimoji="1" lang="ja-JP" altLang="en-US">
                <a:solidFill>
                  <a:srgbClr val="FF0000"/>
                </a:solidFill>
              </a:endParaRPr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3212BBD9-9142-B44E-A9FD-334961CF5D24}"/>
                </a:ext>
              </a:extLst>
            </p:cNvPr>
            <p:cNvCxnSpPr>
              <a:cxnSpLocks/>
            </p:cNvCxnSpPr>
            <p:nvPr/>
          </p:nvCxnSpPr>
          <p:spPr>
            <a:xfrm>
              <a:off x="1845190" y="3599162"/>
              <a:ext cx="0" cy="22199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B2E247F9-6ED3-D143-8BE0-4A707A618CCB}"/>
              </a:ext>
            </a:extLst>
          </p:cNvPr>
          <p:cNvGrpSpPr/>
          <p:nvPr/>
        </p:nvGrpSpPr>
        <p:grpSpPr>
          <a:xfrm>
            <a:off x="2493668" y="5024422"/>
            <a:ext cx="3391766" cy="1817895"/>
            <a:chOff x="2493668" y="5024422"/>
            <a:chExt cx="3391766" cy="1817895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504D365A-992C-AC43-993C-814E3887591A}"/>
                </a:ext>
              </a:extLst>
            </p:cNvPr>
            <p:cNvGrpSpPr/>
            <p:nvPr/>
          </p:nvGrpSpPr>
          <p:grpSpPr>
            <a:xfrm>
              <a:off x="2493668" y="5024422"/>
              <a:ext cx="3391766" cy="1817895"/>
              <a:chOff x="2443136" y="4882051"/>
              <a:chExt cx="3391766" cy="1817895"/>
            </a:xfrm>
          </p:grpSpPr>
          <p:pic>
            <p:nvPicPr>
              <p:cNvPr id="30" name="図 29">
                <a:extLst>
                  <a:ext uri="{FF2B5EF4-FFF2-40B4-BE49-F238E27FC236}">
                    <a16:creationId xmlns:a16="http://schemas.microsoft.com/office/drawing/2014/main" id="{44F798DB-CAA7-4A45-A3F9-8D75EBD04B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3058" t="26296" r="1042" b="28103"/>
              <a:stretch/>
            </p:blipFill>
            <p:spPr>
              <a:xfrm>
                <a:off x="3126045" y="4882051"/>
                <a:ext cx="2708857" cy="1682057"/>
              </a:xfrm>
              <a:prstGeom prst="rect">
                <a:avLst/>
              </a:prstGeom>
            </p:spPr>
          </p:pic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D5E767F5-F5BB-184E-8C24-80E53D3BB536}"/>
                  </a:ext>
                </a:extLst>
              </p:cNvPr>
              <p:cNvSpPr/>
              <p:nvPr/>
            </p:nvSpPr>
            <p:spPr>
              <a:xfrm>
                <a:off x="3232751" y="6372172"/>
                <a:ext cx="2430857" cy="1330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73EE341-16B9-6547-BEDA-11775CC58B40}"/>
                  </a:ext>
                </a:extLst>
              </p:cNvPr>
              <p:cNvSpPr/>
              <p:nvPr/>
            </p:nvSpPr>
            <p:spPr>
              <a:xfrm>
                <a:off x="3598384" y="4915920"/>
                <a:ext cx="1591196" cy="1356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1" name="直線矢印コネクタ 30">
                <a:extLst>
                  <a:ext uri="{FF2B5EF4-FFF2-40B4-BE49-F238E27FC236}">
                    <a16:creationId xmlns:a16="http://schemas.microsoft.com/office/drawing/2014/main" id="{3D0DAFDB-8700-F942-A215-BEB013A74A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0201" y="5094418"/>
                <a:ext cx="0" cy="22199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D1F5C931-0C74-C643-9F38-A0DC512FB87E}"/>
                  </a:ext>
                </a:extLst>
              </p:cNvPr>
              <p:cNvSpPr txBox="1"/>
              <p:nvPr/>
            </p:nvSpPr>
            <p:spPr>
              <a:xfrm>
                <a:off x="2443136" y="5020530"/>
                <a:ext cx="6367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FF0000"/>
                    </a:solidFill>
                  </a:rPr>
                  <a:t>15 %</a:t>
                </a:r>
                <a:endParaRPr kumimoji="1" lang="ja-JP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円/楕円 34">
                <a:extLst>
                  <a:ext uri="{FF2B5EF4-FFF2-40B4-BE49-F238E27FC236}">
                    <a16:creationId xmlns:a16="http://schemas.microsoft.com/office/drawing/2014/main" id="{0780AEF0-53FD-A345-A374-5FA2C9BBA245}"/>
                  </a:ext>
                </a:extLst>
              </p:cNvPr>
              <p:cNvSpPr/>
              <p:nvPr/>
            </p:nvSpPr>
            <p:spPr>
              <a:xfrm rot="740183">
                <a:off x="3379144" y="4961871"/>
                <a:ext cx="951491" cy="58778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B7E95EA4-7B46-074F-ACEF-CB57A8BE8B20}"/>
                  </a:ext>
                </a:extLst>
              </p:cNvPr>
              <p:cNvSpPr txBox="1"/>
              <p:nvPr/>
            </p:nvSpPr>
            <p:spPr>
              <a:xfrm>
                <a:off x="4006600" y="6422947"/>
                <a:ext cx="7747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chemeClr val="accent2"/>
                    </a:solidFill>
                  </a:rPr>
                  <a:t>3 months</a:t>
                </a:r>
                <a:endParaRPr kumimoji="1" lang="ja-JP" altLang="en-US" sz="1200">
                  <a:solidFill>
                    <a:schemeClr val="accent2"/>
                  </a:solidFill>
                </a:endParaRPr>
              </a:p>
            </p:txBody>
          </p:sp>
        </p:grp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D98DD8EC-FE6C-1247-907F-5F0085C74405}"/>
                </a:ext>
              </a:extLst>
            </p:cNvPr>
            <p:cNvCxnSpPr>
              <a:cxnSpLocks/>
            </p:cNvCxnSpPr>
            <p:nvPr/>
          </p:nvCxnSpPr>
          <p:spPr>
            <a:xfrm>
              <a:off x="3377870" y="6581970"/>
              <a:ext cx="2240267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FA280E4-A0E4-3B40-A7A3-982A89290466}"/>
              </a:ext>
            </a:extLst>
          </p:cNvPr>
          <p:cNvSpPr txBox="1"/>
          <p:nvPr/>
        </p:nvSpPr>
        <p:spPr>
          <a:xfrm>
            <a:off x="3997510" y="483975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drift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F15CDA9-EF3F-754F-88A2-9A653B922184}"/>
              </a:ext>
            </a:extLst>
          </p:cNvPr>
          <p:cNvSpPr txBox="1"/>
          <p:nvPr/>
        </p:nvSpPr>
        <p:spPr>
          <a:xfrm>
            <a:off x="2570375" y="232602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drift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F6337D4F-D3B1-6F43-9E4B-0E2C82D9A78E}"/>
              </a:ext>
            </a:extLst>
          </p:cNvPr>
          <p:cNvSpPr txBox="1"/>
          <p:nvPr/>
        </p:nvSpPr>
        <p:spPr>
          <a:xfrm>
            <a:off x="2583004" y="3632288"/>
            <a:ext cx="774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accent2"/>
                </a:solidFill>
              </a:rPr>
              <a:t>1 month</a:t>
            </a:r>
            <a:endParaRPr kumimoji="1" lang="ja-JP" altLang="en-US" sz="1200">
              <a:solidFill>
                <a:schemeClr val="accent2"/>
              </a:solidFill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E4FF050F-9740-4445-88C5-16C8C5BD12ED}"/>
              </a:ext>
            </a:extLst>
          </p:cNvPr>
          <p:cNvCxnSpPr>
            <a:cxnSpLocks/>
          </p:cNvCxnSpPr>
          <p:nvPr/>
        </p:nvCxnSpPr>
        <p:spPr>
          <a:xfrm>
            <a:off x="2091932" y="3642630"/>
            <a:ext cx="1979147" cy="957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C4B0FE2-BEF2-8545-B1B8-596F8FB2B874}"/>
              </a:ext>
            </a:extLst>
          </p:cNvPr>
          <p:cNvSpPr txBox="1"/>
          <p:nvPr/>
        </p:nvSpPr>
        <p:spPr>
          <a:xfrm>
            <a:off x="5125514" y="3654094"/>
            <a:ext cx="6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accent2"/>
                </a:solidFill>
              </a:rPr>
              <a:t>11 days</a:t>
            </a:r>
            <a:endParaRPr kumimoji="1" lang="ja-JP" altLang="en-US" sz="1200">
              <a:solidFill>
                <a:schemeClr val="accent2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871EB70F-50E2-1F44-96C8-2D93F261DAEB}"/>
              </a:ext>
            </a:extLst>
          </p:cNvPr>
          <p:cNvCxnSpPr>
            <a:cxnSpLocks/>
          </p:cNvCxnSpPr>
          <p:nvPr/>
        </p:nvCxnSpPr>
        <p:spPr>
          <a:xfrm>
            <a:off x="4446252" y="3670746"/>
            <a:ext cx="2170800" cy="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25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2FBC91-3C76-A44A-81E4-6B9BE3B3C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Summary so far and future research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5BB6C1-2181-1749-A97E-B152C4D28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1384"/>
            <a:ext cx="9256129" cy="5207529"/>
          </a:xfrm>
        </p:spPr>
        <p:txBody>
          <a:bodyPr>
            <a:normAutofit lnSpcReduction="10000"/>
          </a:bodyPr>
          <a:lstStyle/>
          <a:p>
            <a:r>
              <a:rPr lang="en-US" altLang="ja-JP" u="sng" dirty="0"/>
              <a:t>PMT</a:t>
            </a:r>
            <a:r>
              <a:rPr lang="en-US" altLang="ja-JP" dirty="0"/>
              <a:t> is worse than current detectors.</a:t>
            </a:r>
          </a:p>
          <a:p>
            <a:endParaRPr kumimoji="1" lang="en-US" altLang="ja-JP" dirty="0"/>
          </a:p>
          <a:p>
            <a:r>
              <a:rPr lang="en-US" altLang="ja-JP" u="sng" dirty="0">
                <a:solidFill>
                  <a:srgbClr val="FF0000"/>
                </a:solidFill>
              </a:rPr>
              <a:t>EMT</a:t>
            </a:r>
            <a:r>
              <a:rPr lang="en-US" altLang="ja-JP" dirty="0">
                <a:solidFill>
                  <a:srgbClr val="FF0000"/>
                </a:solidFill>
              </a:rPr>
              <a:t> is a good candidate for new muon monitor.</a:t>
            </a:r>
          </a:p>
          <a:p>
            <a:pPr marL="0" indent="0">
              <a:buNone/>
            </a:pPr>
            <a:r>
              <a:rPr lang="ja-JP" altLang="en-US"/>
              <a:t>　</a:t>
            </a:r>
            <a:r>
              <a:rPr lang="en-US" altLang="ja-JP" dirty="0"/>
              <a:t>However…</a:t>
            </a:r>
          </a:p>
          <a:p>
            <a:pPr lvl="1"/>
            <a:r>
              <a:rPr lang="en-US" altLang="ja-JP" sz="2800" dirty="0"/>
              <a:t>As intensity increases, linearity deteriorates.</a:t>
            </a:r>
            <a:br>
              <a:rPr lang="en-US" altLang="ja-JP" sz="2800" dirty="0"/>
            </a:br>
            <a:r>
              <a:rPr lang="en-US" altLang="ja-JP" sz="2800" dirty="0"/>
              <a:t>-&gt;</a:t>
            </a:r>
            <a:r>
              <a:rPr lang="en-US" altLang="ja-JP" sz="2800" dirty="0">
                <a:solidFill>
                  <a:srgbClr val="00B050"/>
                </a:solidFill>
              </a:rPr>
              <a:t> Change the voltage ratio of the divider circuit.</a:t>
            </a:r>
          </a:p>
          <a:p>
            <a:pPr lvl="1"/>
            <a:endParaRPr lang="en-US" altLang="ja-JP" sz="2800" dirty="0">
              <a:solidFill>
                <a:srgbClr val="00B050"/>
              </a:solidFill>
            </a:endParaRPr>
          </a:p>
          <a:p>
            <a:pPr lvl="1"/>
            <a:r>
              <a:rPr lang="en-US" altLang="ja-JP" sz="2800" dirty="0"/>
              <a:t>One of the four EMTs showed a large and long drift.</a:t>
            </a:r>
            <a:br>
              <a:rPr lang="en-US" altLang="ja-JP" sz="2800" dirty="0"/>
            </a:br>
            <a:r>
              <a:rPr lang="en-US" altLang="ja-JP" sz="2800" dirty="0"/>
              <a:t>-&gt; </a:t>
            </a:r>
            <a:r>
              <a:rPr lang="en-US" altLang="ja-JP" sz="2800" dirty="0">
                <a:solidFill>
                  <a:srgbClr val="00B050"/>
                </a:solidFill>
              </a:rPr>
              <a:t>W</a:t>
            </a:r>
            <a:r>
              <a:rPr lang="en-US" altLang="ja-JP" dirty="0">
                <a:solidFill>
                  <a:srgbClr val="00B050"/>
                </a:solidFill>
              </a:rPr>
              <a:t>e are going to measure many EMTs.</a:t>
            </a:r>
            <a:r>
              <a:rPr lang="ja-JP" altLang="ja-JP" sz="2800">
                <a:solidFill>
                  <a:srgbClr val="00B050"/>
                </a:solidFill>
              </a:rPr>
              <a:t> </a:t>
            </a:r>
            <a:endParaRPr lang="en-US" altLang="ja-JP" sz="2800" dirty="0">
              <a:solidFill>
                <a:srgbClr val="00B050"/>
              </a:solidFill>
            </a:endParaRPr>
          </a:p>
          <a:p>
            <a:pPr lvl="1"/>
            <a:endParaRPr lang="en-US" altLang="ja-JP" sz="2800" dirty="0"/>
          </a:p>
          <a:p>
            <a:pPr lvl="1"/>
            <a:r>
              <a:rPr lang="en-US" altLang="ja-JP" sz="2800" dirty="0"/>
              <a:t>Large drift at the beginning due to alkali metal on dynode.</a:t>
            </a:r>
            <a:br>
              <a:rPr lang="en-US" altLang="ja-JP" sz="2800" dirty="0"/>
            </a:br>
            <a:r>
              <a:rPr lang="en-US" altLang="ja-JP" sz="2800" dirty="0"/>
              <a:t>-&gt;</a:t>
            </a:r>
            <a:r>
              <a:rPr lang="en-US" altLang="ja-JP" sz="2800" dirty="0">
                <a:solidFill>
                  <a:srgbClr val="00B050"/>
                </a:solidFill>
              </a:rPr>
              <a:t> Test EMTs without alkali.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4629AF-FE0F-BB4A-9946-24532F338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8208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9E4BA8-3CC9-5045-B05A-425EDEFCA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800" dirty="0"/>
              <a:t>Contents</a:t>
            </a:r>
            <a:endParaRPr kumimoji="1" lang="ja-JP" altLang="en-US" sz="48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5457FD-E74B-3D4B-8EB2-1BF07BF12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" y="1328738"/>
            <a:ext cx="8566931" cy="4126665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Current muon monitor </a:t>
            </a:r>
          </a:p>
          <a:p>
            <a:r>
              <a:rPr lang="en-US" altLang="ja-JP" sz="3200" dirty="0"/>
              <a:t>Issue of current monitor for higher beam power</a:t>
            </a:r>
          </a:p>
          <a:p>
            <a:r>
              <a:rPr lang="en-US" altLang="ja-JP" sz="3200" dirty="0"/>
              <a:t>Candidates for the new monitor </a:t>
            </a:r>
            <a:br>
              <a:rPr lang="en-US" altLang="ja-JP" sz="3200" dirty="0"/>
            </a:br>
            <a:r>
              <a:rPr lang="en-US" altLang="ja-JP" sz="3200" dirty="0"/>
              <a:t>(PMT &amp; EMT)</a:t>
            </a:r>
          </a:p>
          <a:p>
            <a:r>
              <a:rPr kumimoji="1" lang="en-US" altLang="ja-JP" sz="3200" dirty="0"/>
              <a:t>EMT beam test</a:t>
            </a:r>
          </a:p>
          <a:p>
            <a:r>
              <a:rPr kumimoji="1" lang="en-US" altLang="ja-JP" sz="3200" dirty="0"/>
              <a:t>Summary</a:t>
            </a:r>
          </a:p>
          <a:p>
            <a:endParaRPr kumimoji="1" lang="en-US" altLang="ja-JP" sz="3200" dirty="0"/>
          </a:p>
          <a:p>
            <a:endParaRPr kumimoji="1" lang="ja-JP" altLang="en-US" sz="32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683DF3-79B6-2A4F-B2E4-BC7D9C945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9736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C1B142-F7D8-8248-A874-B8A122E4F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EMT beam test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26306A-488B-3843-AF8D-A9F23248B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191579"/>
            <a:ext cx="8290560" cy="1803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We study more details EMT by a beam test.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092ADB-4CC8-1148-9FE2-D4074DB7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AEF98B-D597-A841-8BDC-A9199FECFEBB}"/>
              </a:ext>
            </a:extLst>
          </p:cNvPr>
          <p:cNvSpPr txBox="1"/>
          <p:nvPr/>
        </p:nvSpPr>
        <p:spPr>
          <a:xfrm>
            <a:off x="426720" y="2911409"/>
            <a:ext cx="84463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We are planning to measure the followings …</a:t>
            </a:r>
          </a:p>
          <a:p>
            <a:pPr marL="276225" indent="-276225">
              <a:buFont typeface="+mj-lt"/>
              <a:buAutoNum type="arabicPeriod"/>
            </a:pPr>
            <a:r>
              <a:rPr lang="en-US" altLang="ja-JP" sz="2400" dirty="0"/>
              <a:t>Linearity up to </a:t>
            </a:r>
            <a:r>
              <a:rPr lang="en-US" altLang="ja-JP" sz="2400" dirty="0">
                <a:solidFill>
                  <a:srgbClr val="7030A0"/>
                </a:solidFill>
              </a:rPr>
              <a:t>1.4 times current intensity</a:t>
            </a:r>
            <a:br>
              <a:rPr lang="en-US" altLang="ja-JP" sz="2400" dirty="0">
                <a:solidFill>
                  <a:srgbClr val="7030A0"/>
                </a:solidFill>
              </a:rPr>
            </a:br>
            <a:r>
              <a:rPr lang="en-US" altLang="ja-JP" sz="2400" dirty="0"/>
              <a:t>(4.9×10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muons/cm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/100 ns)</a:t>
            </a:r>
          </a:p>
          <a:p>
            <a:pPr marL="276225" indent="-276225">
              <a:buFont typeface="+mj-lt"/>
              <a:buAutoNum type="arabicPeriod"/>
            </a:pP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/>
              <a:t>Stability corresponding to </a:t>
            </a:r>
            <a:r>
              <a:rPr lang="en-US" altLang="ja-JP" sz="2400" dirty="0">
                <a:solidFill>
                  <a:srgbClr val="7030A0"/>
                </a:solidFill>
              </a:rPr>
              <a:t>10-years beam exposure</a:t>
            </a:r>
            <a:r>
              <a:rPr lang="en-US" altLang="ja-JP" sz="2400" dirty="0"/>
              <a:t> </a:t>
            </a:r>
            <a:br>
              <a:rPr lang="en-US" altLang="ja-JP" sz="2400" dirty="0"/>
            </a:br>
            <a:r>
              <a:rPr lang="en-US" altLang="ja-JP" sz="2400" dirty="0"/>
              <a:t>with the planned intensity.</a:t>
            </a:r>
          </a:p>
          <a:p>
            <a:endParaRPr lang="en-US" altLang="ja-JP" sz="2400" dirty="0"/>
          </a:p>
          <a:p>
            <a:r>
              <a:rPr lang="en-US" altLang="ja-JP" sz="2400" dirty="0"/>
              <a:t>3.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7030A0"/>
                </a:solidFill>
              </a:rPr>
              <a:t>Without alkali metal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EMT with </a:t>
            </a:r>
            <a:r>
              <a:rPr lang="en-US" altLang="ja-JP" sz="2400" dirty="0">
                <a:solidFill>
                  <a:srgbClr val="7030A0"/>
                </a:solidFill>
              </a:rPr>
              <a:t>different circuits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CE3055-715B-B741-9B69-853A4F28DCE0}"/>
              </a:ext>
            </a:extLst>
          </p:cNvPr>
          <p:cNvSpPr txBox="1"/>
          <p:nvPr/>
        </p:nvSpPr>
        <p:spPr>
          <a:xfrm>
            <a:off x="3222265" y="2265225"/>
            <a:ext cx="3598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0070C0"/>
                </a:solidFill>
              </a:rPr>
              <a:t>at the end of Nov. 2019</a:t>
            </a:r>
            <a:endParaRPr kumimoji="1" lang="ja-JP" altLang="en-US" sz="2800">
              <a:solidFill>
                <a:srgbClr val="0070C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BEB422-59B4-6C4B-84C0-3CA178880354}"/>
              </a:ext>
            </a:extLst>
          </p:cNvPr>
          <p:cNvSpPr txBox="1"/>
          <p:nvPr/>
        </p:nvSpPr>
        <p:spPr>
          <a:xfrm>
            <a:off x="3222265" y="1696947"/>
            <a:ext cx="5367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at Research Center  for Electron Photon Science (ELPH) 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at Tohoku University in Japan</a:t>
            </a:r>
            <a:endParaRPr kumimoji="1" lang="ja-JP" alt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05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E0DB44-884B-5546-BADB-9EDC68472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Setup of beam test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4F0475-587A-FE43-A632-8AD465E75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328738"/>
            <a:ext cx="8290560" cy="4868861"/>
          </a:xfrm>
        </p:spPr>
        <p:txBody>
          <a:bodyPr/>
          <a:lstStyle/>
          <a:p>
            <a:r>
              <a:rPr lang="en-US" altLang="ja-JP" dirty="0"/>
              <a:t>Measure the beam profile with Si array.</a:t>
            </a:r>
          </a:p>
          <a:p>
            <a:r>
              <a:rPr lang="en-US" altLang="ja-JP" dirty="0"/>
              <a:t>Measure the beam intensity with CT.</a:t>
            </a:r>
          </a:p>
          <a:p>
            <a:r>
              <a:rPr lang="en-US" altLang="ja-JP" dirty="0"/>
              <a:t>Compare EMT with the current detector of Si.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1EA4E0-1D95-244A-A4D6-7ED77750E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D92CC2E8-3CE0-D14D-82F9-BFFEA1EA6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99" y="3753648"/>
            <a:ext cx="2364292" cy="1342918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FDA6CDB-A797-384C-BB41-8CCBC26114ED}"/>
              </a:ext>
            </a:extLst>
          </p:cNvPr>
          <p:cNvSpPr txBox="1"/>
          <p:nvPr/>
        </p:nvSpPr>
        <p:spPr>
          <a:xfrm>
            <a:off x="786448" y="4908267"/>
            <a:ext cx="1178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beam</a:t>
            </a:r>
          </a:p>
          <a:p>
            <a:r>
              <a:rPr kumimoji="1" lang="en-US" altLang="ja-JP" sz="2400" dirty="0"/>
              <a:t>window</a:t>
            </a:r>
            <a:endParaRPr kumimoji="1" lang="ja-JP" altLang="en-US" sz="240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8A24E8BC-BE9C-F040-81C5-0EA255810E91}"/>
              </a:ext>
            </a:extLst>
          </p:cNvPr>
          <p:cNvSpPr txBox="1"/>
          <p:nvPr/>
        </p:nvSpPr>
        <p:spPr>
          <a:xfrm>
            <a:off x="2456787" y="5118373"/>
            <a:ext cx="1102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Si array</a:t>
            </a:r>
            <a:endParaRPr kumimoji="1" lang="ja-JP" altLang="en-US" sz="240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CFC84429-58E4-0345-A54E-A4CC48F9F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782" y="3604513"/>
            <a:ext cx="4108117" cy="1989869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E61FD1F-23E1-DB4B-9406-45004C8243A7}"/>
              </a:ext>
            </a:extLst>
          </p:cNvPr>
          <p:cNvSpPr txBox="1"/>
          <p:nvPr/>
        </p:nvSpPr>
        <p:spPr>
          <a:xfrm>
            <a:off x="6963285" y="4925593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Si</a:t>
            </a:r>
            <a:endParaRPr kumimoji="1" lang="ja-JP" altLang="en-US" sz="280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A97B5CE-E316-554A-A6BC-6F95F02AECBC}"/>
              </a:ext>
            </a:extLst>
          </p:cNvPr>
          <p:cNvSpPr txBox="1"/>
          <p:nvPr/>
        </p:nvSpPr>
        <p:spPr>
          <a:xfrm>
            <a:off x="7677288" y="5012973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EMT</a:t>
            </a:r>
            <a:endParaRPr kumimoji="1" lang="ja-JP" altLang="en-US" sz="280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9A759F0-5BFE-1C43-BB2F-0A95DB7CF12D}"/>
              </a:ext>
            </a:extLst>
          </p:cNvPr>
          <p:cNvSpPr txBox="1"/>
          <p:nvPr/>
        </p:nvSpPr>
        <p:spPr>
          <a:xfrm>
            <a:off x="6249996" y="5307964"/>
            <a:ext cx="551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CT</a:t>
            </a:r>
            <a:endParaRPr kumimoji="1" lang="ja-JP" altLang="en-US" sz="280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D568CF6-CB41-6441-982D-7444D59BD0D8}"/>
              </a:ext>
            </a:extLst>
          </p:cNvPr>
          <p:cNvSpPr txBox="1"/>
          <p:nvPr/>
        </p:nvSpPr>
        <p:spPr>
          <a:xfrm>
            <a:off x="1671724" y="5968534"/>
            <a:ext cx="120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Setup1</a:t>
            </a:r>
            <a:endParaRPr kumimoji="1" lang="ja-JP" altLang="en-US" sz="280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1292575-41C4-7948-94AF-752CEDE30AFD}"/>
              </a:ext>
            </a:extLst>
          </p:cNvPr>
          <p:cNvSpPr txBox="1"/>
          <p:nvPr/>
        </p:nvSpPr>
        <p:spPr>
          <a:xfrm>
            <a:off x="5971987" y="5989936"/>
            <a:ext cx="120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Setup2</a:t>
            </a:r>
            <a:endParaRPr kumimoji="1" lang="ja-JP" altLang="en-US" sz="28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BB25A90-3D0D-7D40-91BF-BC9459B130CD}"/>
              </a:ext>
            </a:extLst>
          </p:cNvPr>
          <p:cNvSpPr txBox="1"/>
          <p:nvPr/>
        </p:nvSpPr>
        <p:spPr>
          <a:xfrm>
            <a:off x="4334594" y="5030480"/>
            <a:ext cx="1178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beam</a:t>
            </a:r>
          </a:p>
          <a:p>
            <a:r>
              <a:rPr kumimoji="1" lang="en-US" altLang="ja-JP" sz="2400" dirty="0"/>
              <a:t>window</a:t>
            </a:r>
            <a:endParaRPr kumimoji="1" lang="ja-JP" altLang="en-US" sz="2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4737C9-31F8-2A46-850D-3F1282312944}"/>
              </a:ext>
            </a:extLst>
          </p:cNvPr>
          <p:cNvSpPr txBox="1"/>
          <p:nvPr/>
        </p:nvSpPr>
        <p:spPr>
          <a:xfrm>
            <a:off x="1564288" y="3941773"/>
            <a:ext cx="43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00B0F0"/>
                </a:solidFill>
              </a:rPr>
              <a:t>e</a:t>
            </a:r>
            <a:r>
              <a:rPr kumimoji="1" lang="en-US" altLang="ja-JP" sz="2800" baseline="30000" dirty="0">
                <a:solidFill>
                  <a:srgbClr val="00B0F0"/>
                </a:solidFill>
              </a:rPr>
              <a:t>-</a:t>
            </a:r>
            <a:endParaRPr kumimoji="1" lang="ja-JP" altLang="en-US" sz="2800">
              <a:solidFill>
                <a:srgbClr val="00B0F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25DBAE8-D7C7-2143-9A5F-AE159238F2C2}"/>
              </a:ext>
            </a:extLst>
          </p:cNvPr>
          <p:cNvSpPr txBox="1"/>
          <p:nvPr/>
        </p:nvSpPr>
        <p:spPr>
          <a:xfrm>
            <a:off x="4924050" y="4126064"/>
            <a:ext cx="43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rgbClr val="00B0F0"/>
                </a:solidFill>
              </a:rPr>
              <a:t>e</a:t>
            </a:r>
            <a:r>
              <a:rPr kumimoji="1" lang="en-US" altLang="ja-JP" sz="2800" baseline="30000" dirty="0">
                <a:solidFill>
                  <a:srgbClr val="00B0F0"/>
                </a:solidFill>
              </a:rPr>
              <a:t>-</a:t>
            </a:r>
            <a:endParaRPr kumimoji="1" lang="ja-JP" altLang="en-US" sz="28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19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192AD0-98C5-1C47-A8F2-C00F24AD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Preparation for EMT beam test </a:t>
            </a:r>
            <a:endParaRPr kumimoji="1" lang="ja-JP" altLang="en-US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8AD1E45E-D292-E14D-8D33-42384C94D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75" t="21078" r="17942" b="10000"/>
          <a:stretch/>
        </p:blipFill>
        <p:spPr>
          <a:xfrm>
            <a:off x="5678178" y="4543516"/>
            <a:ext cx="3080563" cy="2026466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EE1560DE-57BC-1C44-91A0-B4DBAFDD37D1}"/>
              </a:ext>
            </a:extLst>
          </p:cNvPr>
          <p:cNvSpPr/>
          <p:nvPr/>
        </p:nvSpPr>
        <p:spPr>
          <a:xfrm>
            <a:off x="6247676" y="4580101"/>
            <a:ext cx="1656373" cy="149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B401E2D-1F52-0645-BC2B-A27FF3A9A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71" y="4281463"/>
            <a:ext cx="8290560" cy="2312675"/>
          </a:xfrm>
        </p:spPr>
        <p:txBody>
          <a:bodyPr>
            <a:normAutofit/>
          </a:bodyPr>
          <a:lstStyle/>
          <a:p>
            <a:r>
              <a:rPr lang="en-US" altLang="ja-JP" dirty="0"/>
              <a:t>Supporting structure </a:t>
            </a:r>
            <a:br>
              <a:rPr lang="en-US" altLang="ja-JP" dirty="0"/>
            </a:br>
            <a:r>
              <a:rPr lang="en-US" altLang="ja-JP" dirty="0"/>
              <a:t>for sensors have been designed.</a:t>
            </a:r>
          </a:p>
          <a:p>
            <a:r>
              <a:rPr lang="en-US" altLang="ja-JP" dirty="0"/>
              <a:t>Scattering effect is checked </a:t>
            </a:r>
            <a:br>
              <a:rPr lang="en-US" altLang="ja-JP" dirty="0"/>
            </a:br>
            <a:r>
              <a:rPr lang="en-US" altLang="ja-JP" dirty="0"/>
              <a:t>by FLUKA simulation.</a:t>
            </a:r>
            <a:br>
              <a:rPr lang="en-US" altLang="ja-JP" dirty="0"/>
            </a:br>
            <a:r>
              <a:rPr lang="en-US" altLang="ja-JP" dirty="0"/>
              <a:t>-&gt; less than 1%</a:t>
            </a:r>
          </a:p>
          <a:p>
            <a:endParaRPr lang="ja-JP" altLang="ja-JP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56E4C49-F55B-3149-83D8-DAC6DC3A2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5" r="15326" b="-6847"/>
          <a:stretch/>
        </p:blipFill>
        <p:spPr>
          <a:xfrm>
            <a:off x="5624685" y="942666"/>
            <a:ext cx="2615104" cy="287809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3C817DA-FEB7-1245-814E-AAF43BB92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000" t="28359" r="33259" b="16502"/>
          <a:stretch/>
        </p:blipFill>
        <p:spPr>
          <a:xfrm>
            <a:off x="1866380" y="942666"/>
            <a:ext cx="2170930" cy="2834640"/>
          </a:xfrm>
          <a:prstGeom prst="rect">
            <a:avLst/>
          </a:prstGeom>
        </p:spPr>
      </p:pic>
      <p:sp>
        <p:nvSpPr>
          <p:cNvPr id="12" name="円柱 11">
            <a:extLst>
              <a:ext uri="{FF2B5EF4-FFF2-40B4-BE49-F238E27FC236}">
                <a16:creationId xmlns:a16="http://schemas.microsoft.com/office/drawing/2014/main" id="{AF37EDD9-9877-5946-BF64-B02A59EF766E}"/>
              </a:ext>
            </a:extLst>
          </p:cNvPr>
          <p:cNvSpPr/>
          <p:nvPr/>
        </p:nvSpPr>
        <p:spPr>
          <a:xfrm rot="3761271">
            <a:off x="247136" y="2243088"/>
            <a:ext cx="681044" cy="18074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4BF90B-91C1-324F-A84A-F3C156507CDE}"/>
              </a:ext>
            </a:extLst>
          </p:cNvPr>
          <p:cNvSpPr txBox="1"/>
          <p:nvPr/>
        </p:nvSpPr>
        <p:spPr>
          <a:xfrm rot="19957129">
            <a:off x="24505" y="3433704"/>
            <a:ext cx="15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window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B764D1A-4B1A-3B4E-BCDB-FC8837FD56B6}"/>
              </a:ext>
            </a:extLst>
          </p:cNvPr>
          <p:cNvSpPr txBox="1"/>
          <p:nvPr/>
        </p:nvSpPr>
        <p:spPr>
          <a:xfrm>
            <a:off x="2818881" y="3777306"/>
            <a:ext cx="89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Setup 1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D43D091-807F-5E45-A086-2F0124E6824D}"/>
              </a:ext>
            </a:extLst>
          </p:cNvPr>
          <p:cNvSpPr txBox="1"/>
          <p:nvPr/>
        </p:nvSpPr>
        <p:spPr>
          <a:xfrm>
            <a:off x="7344608" y="3612189"/>
            <a:ext cx="89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Setup 2</a:t>
            </a:r>
            <a:endParaRPr kumimoji="1" lang="ja-JP" altLang="en-US"/>
          </a:p>
        </p:txBody>
      </p:sp>
      <p:sp>
        <p:nvSpPr>
          <p:cNvPr id="16" name="左右矢印 15">
            <a:extLst>
              <a:ext uri="{FF2B5EF4-FFF2-40B4-BE49-F238E27FC236}">
                <a16:creationId xmlns:a16="http://schemas.microsoft.com/office/drawing/2014/main" id="{331D5C6E-F633-0942-B94E-3F9265B42124}"/>
              </a:ext>
            </a:extLst>
          </p:cNvPr>
          <p:cNvSpPr/>
          <p:nvPr/>
        </p:nvSpPr>
        <p:spPr>
          <a:xfrm>
            <a:off x="4246608" y="2249758"/>
            <a:ext cx="1361769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612377F-0259-0142-8357-4DD0F957E07E}"/>
              </a:ext>
            </a:extLst>
          </p:cNvPr>
          <p:cNvSpPr txBox="1"/>
          <p:nvPr/>
        </p:nvSpPr>
        <p:spPr>
          <a:xfrm>
            <a:off x="4416138" y="1916962"/>
            <a:ext cx="85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change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28433FA-4B57-0B4C-A601-CABDC719C139}"/>
              </a:ext>
            </a:extLst>
          </p:cNvPr>
          <p:cNvSpPr txBox="1"/>
          <p:nvPr/>
        </p:nvSpPr>
        <p:spPr>
          <a:xfrm>
            <a:off x="8442005" y="2558126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Si</a:t>
            </a:r>
            <a:endParaRPr kumimoji="1" lang="ja-JP" altLang="en-US" sz="2400" b="1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9F8EA23-9638-5E46-94B4-5EA9A81584F2}"/>
              </a:ext>
            </a:extLst>
          </p:cNvPr>
          <p:cNvSpPr txBox="1"/>
          <p:nvPr/>
        </p:nvSpPr>
        <p:spPr>
          <a:xfrm>
            <a:off x="8387062" y="1334897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EMT</a:t>
            </a:r>
            <a:endParaRPr kumimoji="1" lang="ja-JP" altLang="en-US" sz="2400" b="1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1D72022-45D5-6F48-83F5-239A6D68BF47}"/>
              </a:ext>
            </a:extLst>
          </p:cNvPr>
          <p:cNvSpPr txBox="1"/>
          <p:nvPr/>
        </p:nvSpPr>
        <p:spPr>
          <a:xfrm>
            <a:off x="384607" y="1314457"/>
            <a:ext cx="1130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Si array</a:t>
            </a:r>
            <a:endParaRPr kumimoji="1" lang="ja-JP" altLang="en-US" sz="2400" b="1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1E63446F-9B4C-2E41-8885-3297700C8FF6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7503306" y="1565730"/>
            <a:ext cx="883756" cy="2308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99BA54DA-DA4F-0F45-B0D5-DBB01295A108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6696712" y="2046240"/>
            <a:ext cx="1745293" cy="7427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AB4D877-9674-E74A-B25D-07651020DDFC}"/>
              </a:ext>
            </a:extLst>
          </p:cNvPr>
          <p:cNvCxnSpPr>
            <a:cxnSpLocks/>
          </p:cNvCxnSpPr>
          <p:nvPr/>
        </p:nvCxnSpPr>
        <p:spPr>
          <a:xfrm>
            <a:off x="1573176" y="1605954"/>
            <a:ext cx="1014578" cy="5754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B73AC37E-E24F-F040-9DD5-4DE284970B18}"/>
              </a:ext>
            </a:extLst>
          </p:cNvPr>
          <p:cNvCxnSpPr>
            <a:cxnSpLocks/>
          </p:cNvCxnSpPr>
          <p:nvPr/>
        </p:nvCxnSpPr>
        <p:spPr>
          <a:xfrm flipV="1">
            <a:off x="813839" y="2526072"/>
            <a:ext cx="957662" cy="4700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66072E-3F3C-9B4E-A389-AB1E25495EEF}"/>
              </a:ext>
            </a:extLst>
          </p:cNvPr>
          <p:cNvSpPr txBox="1"/>
          <p:nvPr/>
        </p:nvSpPr>
        <p:spPr>
          <a:xfrm>
            <a:off x="1326613" y="2078066"/>
            <a:ext cx="43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>
                <a:solidFill>
                  <a:srgbClr val="0070C0"/>
                </a:solidFill>
              </a:rPr>
              <a:t>e</a:t>
            </a:r>
            <a:r>
              <a:rPr kumimoji="1" lang="en-US" altLang="ja-JP" sz="2800" baseline="30000">
                <a:solidFill>
                  <a:srgbClr val="0070C0"/>
                </a:solidFill>
              </a:rPr>
              <a:t>-</a:t>
            </a:r>
            <a:endParaRPr kumimoji="1" lang="ja-JP" altLang="en-US" sz="2800">
              <a:solidFill>
                <a:srgbClr val="0070C0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24406F9-43BA-B040-A0E7-35B88D69F2B9}"/>
              </a:ext>
            </a:extLst>
          </p:cNvPr>
          <p:cNvCxnSpPr>
            <a:cxnSpLocks/>
          </p:cNvCxnSpPr>
          <p:nvPr/>
        </p:nvCxnSpPr>
        <p:spPr>
          <a:xfrm>
            <a:off x="6048621" y="1333800"/>
            <a:ext cx="0" cy="1774318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439D50B-DDD4-3540-BF8A-448DE9C55875}"/>
              </a:ext>
            </a:extLst>
          </p:cNvPr>
          <p:cNvCxnSpPr>
            <a:cxnSpLocks/>
          </p:cNvCxnSpPr>
          <p:nvPr/>
        </p:nvCxnSpPr>
        <p:spPr>
          <a:xfrm flipH="1" flipV="1">
            <a:off x="6110230" y="3225016"/>
            <a:ext cx="868691" cy="388363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54608D-0FB5-514B-AAA6-BDD856A6E9F2}"/>
              </a:ext>
            </a:extLst>
          </p:cNvPr>
          <p:cNvSpPr txBox="1"/>
          <p:nvPr/>
        </p:nvSpPr>
        <p:spPr>
          <a:xfrm rot="1404305">
            <a:off x="5847011" y="3356186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160 mm</a:t>
            </a:r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82417EF-6102-1446-A5A6-FAD14896D5F7}"/>
              </a:ext>
            </a:extLst>
          </p:cNvPr>
          <p:cNvSpPr txBox="1"/>
          <p:nvPr/>
        </p:nvSpPr>
        <p:spPr>
          <a:xfrm rot="16200000">
            <a:off x="5349432" y="158749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270</a:t>
            </a:r>
            <a:r>
              <a:rPr kumimoji="1" lang="en-US" altLang="ja-JP" dirty="0"/>
              <a:t> mm</a:t>
            </a:r>
            <a:endParaRPr kumimoji="1" lang="ja-JP" altLang="en-US"/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F9A2A5B6-0A6B-014D-A171-BEB4FC847639}"/>
              </a:ext>
            </a:extLst>
          </p:cNvPr>
          <p:cNvCxnSpPr>
            <a:cxnSpLocks/>
          </p:cNvCxnSpPr>
          <p:nvPr/>
        </p:nvCxnSpPr>
        <p:spPr>
          <a:xfrm>
            <a:off x="3734057" y="1669374"/>
            <a:ext cx="0" cy="1774318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5837B030-C2BF-CE49-B2D8-02C302D7A145}"/>
              </a:ext>
            </a:extLst>
          </p:cNvPr>
          <p:cNvCxnSpPr>
            <a:cxnSpLocks/>
          </p:cNvCxnSpPr>
          <p:nvPr/>
        </p:nvCxnSpPr>
        <p:spPr>
          <a:xfrm flipH="1" flipV="1">
            <a:off x="2019389" y="3146788"/>
            <a:ext cx="1144449" cy="667508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66DBA0D-1A32-494C-8A99-C9B26CE6BF48}"/>
              </a:ext>
            </a:extLst>
          </p:cNvPr>
          <p:cNvSpPr txBox="1"/>
          <p:nvPr/>
        </p:nvSpPr>
        <p:spPr>
          <a:xfrm rot="1813905">
            <a:off x="1979015" y="342141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200 mm</a:t>
            </a:r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39E67AB-3717-634D-8ECB-3D1D1E5107F5}"/>
              </a:ext>
            </a:extLst>
          </p:cNvPr>
          <p:cNvSpPr txBox="1"/>
          <p:nvPr/>
        </p:nvSpPr>
        <p:spPr>
          <a:xfrm rot="16200000">
            <a:off x="3420072" y="1996783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</a:t>
            </a:r>
            <a:r>
              <a:rPr kumimoji="1" lang="en-US" altLang="ja-JP" dirty="0"/>
              <a:t> mm</a:t>
            </a:r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E91275B-DBAE-704F-AAE6-FA306344910C}"/>
              </a:ext>
            </a:extLst>
          </p:cNvPr>
          <p:cNvSpPr txBox="1"/>
          <p:nvPr/>
        </p:nvSpPr>
        <p:spPr>
          <a:xfrm>
            <a:off x="5117973" y="525134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 &amp; e</a:t>
            </a:r>
            <a:r>
              <a:rPr kumimoji="1" lang="en-US" altLang="ja-JP" baseline="30000" dirty="0"/>
              <a:t>-</a:t>
            </a:r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CF3A9CA-DDA3-4D4B-8C2C-1F9BC1E7F926}"/>
              </a:ext>
            </a:extLst>
          </p:cNvPr>
          <p:cNvSpPr txBox="1"/>
          <p:nvPr/>
        </p:nvSpPr>
        <p:spPr>
          <a:xfrm>
            <a:off x="5198655" y="6432192"/>
            <a:ext cx="1366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beam window</a:t>
            </a:r>
            <a:endParaRPr kumimoji="1" lang="ja-JP" altLang="en-US" sz="160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3BBFC2E-7679-B14E-8403-CE0F69203BFC}"/>
              </a:ext>
            </a:extLst>
          </p:cNvPr>
          <p:cNvSpPr txBox="1"/>
          <p:nvPr/>
        </p:nvSpPr>
        <p:spPr>
          <a:xfrm>
            <a:off x="6609373" y="6429251"/>
            <a:ext cx="1278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supported Si </a:t>
            </a:r>
            <a:endParaRPr kumimoji="1" lang="ja-JP" altLang="en-US" sz="160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C341318-3EF9-6040-B95D-1DB168D2B341}"/>
              </a:ext>
            </a:extLst>
          </p:cNvPr>
          <p:cNvSpPr txBox="1"/>
          <p:nvPr/>
        </p:nvSpPr>
        <p:spPr>
          <a:xfrm>
            <a:off x="7899407" y="6429251"/>
            <a:ext cx="5597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EMT</a:t>
            </a:r>
            <a:endParaRPr kumimoji="1" lang="ja-JP" altLang="en-US" sz="1600"/>
          </a:p>
        </p:txBody>
      </p:sp>
      <p:sp>
        <p:nvSpPr>
          <p:cNvPr id="49" name="右矢印 48">
            <a:extLst>
              <a:ext uri="{FF2B5EF4-FFF2-40B4-BE49-F238E27FC236}">
                <a16:creationId xmlns:a16="http://schemas.microsoft.com/office/drawing/2014/main" id="{997FFCAF-0E61-B349-9900-D7ADB01DE79E}"/>
              </a:ext>
            </a:extLst>
          </p:cNvPr>
          <p:cNvSpPr/>
          <p:nvPr/>
        </p:nvSpPr>
        <p:spPr>
          <a:xfrm>
            <a:off x="5131082" y="5211582"/>
            <a:ext cx="739552" cy="484632"/>
          </a:xfrm>
          <a:prstGeom prst="rightArrow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D3636952-0CDA-FB47-BFCA-BD3C4A26D6DC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5882080" y="5509988"/>
            <a:ext cx="365596" cy="9222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03B5A515-6D40-1F43-94BC-23096176D00C}"/>
              </a:ext>
            </a:extLst>
          </p:cNvPr>
          <p:cNvCxnSpPr>
            <a:cxnSpLocks/>
          </p:cNvCxnSpPr>
          <p:nvPr/>
        </p:nvCxnSpPr>
        <p:spPr>
          <a:xfrm flipH="1" flipV="1">
            <a:off x="6977380" y="5533089"/>
            <a:ext cx="271463" cy="9660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1304016E-B42A-844D-83E1-5FA6BA085CFC}"/>
              </a:ext>
            </a:extLst>
          </p:cNvPr>
          <p:cNvCxnSpPr>
            <a:cxnSpLocks/>
          </p:cNvCxnSpPr>
          <p:nvPr/>
        </p:nvCxnSpPr>
        <p:spPr>
          <a:xfrm flipH="1" flipV="1">
            <a:off x="7117710" y="5494126"/>
            <a:ext cx="921240" cy="1005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224ECB-E074-F745-BE28-9B2E12F3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390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4A9844-5CC3-CC4D-A743-F36060AA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0111C9-0C14-B74A-B7C3-533531AB0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19" y="1248056"/>
            <a:ext cx="8566931" cy="4925732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MUMON is essential for the T2K experiment to ensure good neutrino beam quality.</a:t>
            </a:r>
          </a:p>
          <a:p>
            <a:endParaRPr lang="en-US" altLang="ja-JP" dirty="0"/>
          </a:p>
          <a:p>
            <a:r>
              <a:rPr kumimoji="1" lang="en-US" altLang="ja-JP" dirty="0"/>
              <a:t>We are </a:t>
            </a:r>
            <a:r>
              <a:rPr lang="en-US" altLang="ja-JP" dirty="0"/>
              <a:t>developing a new MUMON detector for higher intensity beam operation.</a:t>
            </a:r>
          </a:p>
          <a:p>
            <a:endParaRPr kumimoji="1" lang="en-US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EMT is a good candidate</a:t>
            </a:r>
            <a:r>
              <a:rPr lang="en-US" altLang="ja-JP" dirty="0"/>
              <a:t>.</a:t>
            </a:r>
            <a:br>
              <a:rPr lang="en-US" altLang="ja-JP" dirty="0"/>
            </a:br>
            <a:r>
              <a:rPr lang="en-US" altLang="ja-JP" sz="2400" dirty="0"/>
              <a:t>-&gt; However, we need to study more about linearity, large drift …</a:t>
            </a:r>
          </a:p>
          <a:p>
            <a:endParaRPr lang="en-US" altLang="ja-JP" sz="2400" dirty="0"/>
          </a:p>
          <a:p>
            <a:r>
              <a:rPr lang="en-US" altLang="ja-JP" u="sng" dirty="0"/>
              <a:t>We are planning a beam test</a:t>
            </a:r>
            <a:r>
              <a:rPr kumimoji="1" lang="en-US" altLang="ja-JP" dirty="0"/>
              <a:t> </a:t>
            </a:r>
            <a:r>
              <a:rPr lang="en-US" altLang="ja-JP" dirty="0"/>
              <a:t>at</a:t>
            </a:r>
            <a:r>
              <a:rPr kumimoji="1" lang="en-US" altLang="ja-JP" dirty="0"/>
              <a:t> the end of Nov. 2019.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91011BB-EDA5-FA44-A834-32523475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741A69-62CE-E04F-8C8A-2D1E1A75E413}"/>
              </a:ext>
            </a:extLst>
          </p:cNvPr>
          <p:cNvSpPr txBox="1"/>
          <p:nvPr/>
        </p:nvSpPr>
        <p:spPr>
          <a:xfrm>
            <a:off x="1094335" y="6075145"/>
            <a:ext cx="7241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FF0000"/>
                </a:solidFill>
              </a:rPr>
              <a:t>Looking forward to EMT test results !!</a:t>
            </a:r>
            <a:endParaRPr kumimoji="1" lang="ja-JP" alt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02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18B3F-921C-4C45-A349-29B28FEF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914AD7-D472-604F-812D-3DBFABD85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876CAC-CF13-3B4B-826B-2D578F1E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759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EB6DDDE-975F-734A-B1B6-391F37CD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F9E667-C1BB-4D41-8E80-F2493E62E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9" t="17118" r="9661" b="1796"/>
          <a:stretch/>
        </p:blipFill>
        <p:spPr>
          <a:xfrm>
            <a:off x="405963" y="1467092"/>
            <a:ext cx="7989390" cy="507182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CFA96E-1003-944B-A625-E9EB134E56EC}"/>
              </a:ext>
            </a:extLst>
          </p:cNvPr>
          <p:cNvSpPr txBox="1"/>
          <p:nvPr/>
        </p:nvSpPr>
        <p:spPr>
          <a:xfrm>
            <a:off x="405963" y="822864"/>
            <a:ext cx="2941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Stability  </a:t>
            </a:r>
            <a:r>
              <a:rPr kumimoji="1" lang="en-US" altLang="ja-JP" sz="2400" dirty="0"/>
              <a:t>EMT Type 2B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1620185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734ED02-B250-9442-A7AE-1EAA0E98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82A23C-D64F-CE41-BB82-220673AE9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6" t="14592" r="12593" b="3333"/>
          <a:stretch/>
        </p:blipFill>
        <p:spPr>
          <a:xfrm>
            <a:off x="372532" y="1083733"/>
            <a:ext cx="7823272" cy="527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1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06E4D07-68A4-5F49-839D-CC64F7B1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94BABBC-DCCE-974B-90BA-CD94DC330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6" t="14297" r="12222" b="9852"/>
          <a:stretch/>
        </p:blipFill>
        <p:spPr>
          <a:xfrm>
            <a:off x="489180" y="1094282"/>
            <a:ext cx="8238666" cy="50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7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7A3B6E-344D-824A-9075-FCA5F9C8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FE71FE6-ED2D-8543-B945-4DA283C16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0" t="13437" r="13404" b="2302"/>
          <a:stretch/>
        </p:blipFill>
        <p:spPr>
          <a:xfrm>
            <a:off x="631215" y="1037650"/>
            <a:ext cx="7512343" cy="550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92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185BC33-122F-DE46-9870-F3F50576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A5459C0-DC26-2547-AE93-CEE0A4C3C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0" t="15778" r="9815" b="3926"/>
          <a:stretch/>
        </p:blipFill>
        <p:spPr>
          <a:xfrm>
            <a:off x="272859" y="1012295"/>
            <a:ext cx="8871141" cy="552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7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349BDD-68E8-AF4C-9B66-B8639694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Muon Monitor (MUMON)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88248F-FBC0-AF40-9C07-698D48AFC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4276730"/>
            <a:ext cx="8566931" cy="2523749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M</a:t>
            </a:r>
            <a:r>
              <a:rPr kumimoji="1" lang="en-US" altLang="ja-JP" dirty="0"/>
              <a:t>onitor the direction and intensity of muons from pion/kaon decays.</a:t>
            </a:r>
          </a:p>
          <a:p>
            <a:r>
              <a:rPr lang="en-US" altLang="ja-JP" dirty="0"/>
              <a:t>This is only detector that can monitor the beam bunch-by-bunch after the hadron </a:t>
            </a:r>
            <a:r>
              <a:rPr lang="en-US" altLang="ja-JP"/>
              <a:t>production target.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/>
              <a:t>　→</a:t>
            </a:r>
            <a:r>
              <a:rPr kumimoji="1" lang="en-US" altLang="ja-JP" dirty="0">
                <a:solidFill>
                  <a:srgbClr val="FF0000"/>
                </a:solidFill>
              </a:rPr>
              <a:t>It’s essential for T2K</a:t>
            </a:r>
            <a:r>
              <a:rPr kumimoji="1" lang="en-US" altLang="ja-JP" dirty="0"/>
              <a:t>.</a:t>
            </a:r>
          </a:p>
          <a:p>
            <a:r>
              <a:rPr lang="en-US" altLang="ja-JP" dirty="0"/>
              <a:t>Composed of Si &amp; ion chamber (IC) array.</a:t>
            </a:r>
          </a:p>
          <a:p>
            <a:pPr marL="0" indent="0">
              <a:buNone/>
            </a:pP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D622ED-34D8-AD4F-9D4E-D44CB7F0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D6E9BF6-84EA-5E4E-8157-2B945453A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1" t="17117" r="48477" b="26009"/>
          <a:stretch/>
        </p:blipFill>
        <p:spPr>
          <a:xfrm>
            <a:off x="426720" y="928260"/>
            <a:ext cx="4383386" cy="3214414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3B117B0-5597-9943-AADF-5D839B7D6DC2}"/>
              </a:ext>
            </a:extLst>
          </p:cNvPr>
          <p:cNvGrpSpPr/>
          <p:nvPr/>
        </p:nvGrpSpPr>
        <p:grpSpPr>
          <a:xfrm>
            <a:off x="5364261" y="1138680"/>
            <a:ext cx="2185200" cy="3003994"/>
            <a:chOff x="5537516" y="1182554"/>
            <a:chExt cx="2185200" cy="3003994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BEC60E5E-FD21-AE48-A334-B080C3A5C7E6}"/>
                </a:ext>
              </a:extLst>
            </p:cNvPr>
            <p:cNvGrpSpPr/>
            <p:nvPr/>
          </p:nvGrpSpPr>
          <p:grpSpPr>
            <a:xfrm>
              <a:off x="5537516" y="1182554"/>
              <a:ext cx="2185200" cy="3003994"/>
              <a:chOff x="5537516" y="1182554"/>
              <a:chExt cx="2185200" cy="3003994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3126373E-D02D-8643-AF54-056687C380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318" t="19818" r="11363" b="4909"/>
              <a:stretch/>
            </p:blipFill>
            <p:spPr>
              <a:xfrm flipH="1">
                <a:off x="5537516" y="1182554"/>
                <a:ext cx="2185200" cy="3003994"/>
              </a:xfrm>
              <a:prstGeom prst="rect">
                <a:avLst/>
              </a:prstGeom>
            </p:spPr>
          </p:pic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B3AADD6F-900F-B94F-885F-E2DF5166E3A0}"/>
                  </a:ext>
                </a:extLst>
              </p:cNvPr>
              <p:cNvSpPr/>
              <p:nvPr/>
            </p:nvSpPr>
            <p:spPr>
              <a:xfrm>
                <a:off x="7388014" y="2388216"/>
                <a:ext cx="334702" cy="2286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5979E1E-8E9D-1C47-AB53-7FAA103DB031}"/>
                </a:ext>
              </a:extLst>
            </p:cNvPr>
            <p:cNvSpPr/>
            <p:nvPr/>
          </p:nvSpPr>
          <p:spPr>
            <a:xfrm>
              <a:off x="7388014" y="1851655"/>
              <a:ext cx="199035" cy="228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A5BF1733-DC08-B64C-8A3F-8ABA0D0C8185}"/>
                </a:ext>
              </a:extLst>
            </p:cNvPr>
            <p:cNvSpPr/>
            <p:nvPr/>
          </p:nvSpPr>
          <p:spPr>
            <a:xfrm>
              <a:off x="5537516" y="1870804"/>
              <a:ext cx="199035" cy="228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円形吹き出し 17">
            <a:extLst>
              <a:ext uri="{FF2B5EF4-FFF2-40B4-BE49-F238E27FC236}">
                <a16:creationId xmlns:a16="http://schemas.microsoft.com/office/drawing/2014/main" id="{1F3084D4-6578-EE4E-9492-60532DE09724}"/>
              </a:ext>
            </a:extLst>
          </p:cNvPr>
          <p:cNvSpPr/>
          <p:nvPr/>
        </p:nvSpPr>
        <p:spPr>
          <a:xfrm rot="4028662">
            <a:off x="5023972" y="885068"/>
            <a:ext cx="2886097" cy="3609939"/>
          </a:xfrm>
          <a:prstGeom prst="wedgeEllipseCallout">
            <a:avLst>
              <a:gd name="adj1" fmla="val -72549"/>
              <a:gd name="adj2" fmla="val 99283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3D0E6D-704D-074E-8E74-C94C80D9FDF8}"/>
              </a:ext>
            </a:extLst>
          </p:cNvPr>
          <p:cNvSpPr txBox="1"/>
          <p:nvPr/>
        </p:nvSpPr>
        <p:spPr>
          <a:xfrm>
            <a:off x="7569781" y="204313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>
                <a:solidFill>
                  <a:srgbClr val="0070C0"/>
                </a:solidFill>
              </a:rPr>
              <a:t>μ</a:t>
            </a:r>
            <a:endParaRPr kumimoji="1" lang="ja-JP" altLang="en-US" sz="2800">
              <a:solidFill>
                <a:srgbClr val="0070C0"/>
              </a:solidFill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E11E0E2-1E7F-4C45-B065-4D94025CD1ED}"/>
              </a:ext>
            </a:extLst>
          </p:cNvPr>
          <p:cNvCxnSpPr>
            <a:cxnSpLocks/>
          </p:cNvCxnSpPr>
          <p:nvPr/>
        </p:nvCxnSpPr>
        <p:spPr>
          <a:xfrm flipH="1">
            <a:off x="5251238" y="2307271"/>
            <a:ext cx="22768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5AB9D0-0487-1744-BE12-10E6F69C1ACC}"/>
              </a:ext>
            </a:extLst>
          </p:cNvPr>
          <p:cNvSpPr txBox="1"/>
          <p:nvPr/>
        </p:nvSpPr>
        <p:spPr>
          <a:xfrm>
            <a:off x="4271429" y="1148494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Ion </a:t>
            </a:r>
          </a:p>
          <a:p>
            <a:r>
              <a:rPr lang="en-US" altLang="ja-JP" dirty="0"/>
              <a:t>Chamber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2E796A-7149-E843-9176-C97EB596E444}"/>
              </a:ext>
            </a:extLst>
          </p:cNvPr>
          <p:cNvSpPr txBox="1"/>
          <p:nvPr/>
        </p:nvSpPr>
        <p:spPr>
          <a:xfrm>
            <a:off x="8309874" y="1305892"/>
            <a:ext cx="683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</a:t>
            </a:r>
          </a:p>
          <a:p>
            <a:r>
              <a:rPr lang="en-US" altLang="ja-JP" dirty="0"/>
              <a:t>Array</a:t>
            </a:r>
            <a:endParaRPr kumimoji="1" lang="ja-JP" altLang="en-US"/>
          </a:p>
        </p:txBody>
      </p:sp>
      <p:sp>
        <p:nvSpPr>
          <p:cNvPr id="11" name="円形吹き出し 10">
            <a:extLst>
              <a:ext uri="{FF2B5EF4-FFF2-40B4-BE49-F238E27FC236}">
                <a16:creationId xmlns:a16="http://schemas.microsoft.com/office/drawing/2014/main" id="{5E635683-C0B3-9340-9B3A-895713FBA03B}"/>
              </a:ext>
            </a:extLst>
          </p:cNvPr>
          <p:cNvSpPr/>
          <p:nvPr/>
        </p:nvSpPr>
        <p:spPr>
          <a:xfrm rot="4906892">
            <a:off x="8200160" y="1162897"/>
            <a:ext cx="829762" cy="924606"/>
          </a:xfrm>
          <a:prstGeom prst="wedgeEllipseCallout">
            <a:avLst>
              <a:gd name="adj1" fmla="val 18416"/>
              <a:gd name="adj2" fmla="val 18380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形吹き出し 18">
            <a:extLst>
              <a:ext uri="{FF2B5EF4-FFF2-40B4-BE49-F238E27FC236}">
                <a16:creationId xmlns:a16="http://schemas.microsoft.com/office/drawing/2014/main" id="{1693364E-7F58-EF49-91E4-1422EA92D3FD}"/>
              </a:ext>
            </a:extLst>
          </p:cNvPr>
          <p:cNvSpPr/>
          <p:nvPr/>
        </p:nvSpPr>
        <p:spPr>
          <a:xfrm rot="18502517">
            <a:off x="4205282" y="930576"/>
            <a:ext cx="1068904" cy="1106547"/>
          </a:xfrm>
          <a:prstGeom prst="wedgeEllipseCallout">
            <a:avLst>
              <a:gd name="adj1" fmla="val 12026"/>
              <a:gd name="adj2" fmla="val 148872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4685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7DABD8-F5B7-A84F-8937-04F88FCA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</a:t>
            </a:r>
            <a:r>
              <a:rPr kumimoji="1" lang="en-US" altLang="ja-JP" dirty="0"/>
              <a:t>rototype EMT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B8B209-5AA0-AD48-979D-73CB638D5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119506"/>
            <a:ext cx="8290560" cy="5027613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prototype detector that improved the circuit of Hamamatsu R9880</a:t>
            </a:r>
          </a:p>
          <a:p>
            <a:r>
              <a:rPr kumimoji="1" lang="en-US" altLang="ja-JP" sz="2400" dirty="0"/>
              <a:t>capacitance of decoupling capacitor change for corresponding 8 </a:t>
            </a:r>
            <a:r>
              <a:rPr kumimoji="1" lang="en-US" altLang="ja-JP" sz="2400" dirty="0" err="1"/>
              <a:t>bunchs</a:t>
            </a:r>
            <a:r>
              <a:rPr kumimoji="1" lang="en-US" altLang="ja-JP" sz="2400" dirty="0"/>
              <a:t> during 5 </a:t>
            </a:r>
            <a:r>
              <a:rPr kumimoji="1" lang="en-US" altLang="ja-JP" sz="2400" dirty="0" err="1"/>
              <a:t>μs</a:t>
            </a:r>
            <a:endParaRPr kumimoji="1" lang="ja-JP" altLang="en-US" sz="24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05D1BA-B38E-E845-B224-2A320A99B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D66F49-1720-8E49-8FDF-3F51BC4BF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86" t="30448" r="16452" b="9613"/>
          <a:stretch/>
        </p:blipFill>
        <p:spPr>
          <a:xfrm>
            <a:off x="747750" y="2728580"/>
            <a:ext cx="7648682" cy="39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47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E009809-A16F-AB43-843A-43E1DC97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0AA740F-6A44-534F-B803-AAF5866FC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64" t="17402" r="20230" b="10690"/>
          <a:stretch/>
        </p:blipFill>
        <p:spPr>
          <a:xfrm>
            <a:off x="346265" y="964543"/>
            <a:ext cx="8218713" cy="53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33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6327E1-EB73-E24C-805F-B1FC82EA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the EMT?</a:t>
            </a:r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2584AE6-197A-FA44-A826-F6D319027C7F}"/>
              </a:ext>
            </a:extLst>
          </p:cNvPr>
          <p:cNvGrpSpPr/>
          <p:nvPr/>
        </p:nvGrpSpPr>
        <p:grpSpPr>
          <a:xfrm>
            <a:off x="5230368" y="693724"/>
            <a:ext cx="3913632" cy="4591241"/>
            <a:chOff x="4400688" y="1870661"/>
            <a:chExt cx="4197614" cy="470634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79753DF-0006-9B49-99BC-92953F80C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598" t="16779" r="9579" b="1537"/>
            <a:stretch/>
          </p:blipFill>
          <p:spPr>
            <a:xfrm>
              <a:off x="4408372" y="1870661"/>
              <a:ext cx="4189930" cy="4668252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F40126A2-DB28-0D4F-BC66-9FEE025BAD4C}"/>
                </a:ext>
              </a:extLst>
            </p:cNvPr>
            <p:cNvSpPr/>
            <p:nvPr/>
          </p:nvSpPr>
          <p:spPr>
            <a:xfrm>
              <a:off x="4400688" y="2032872"/>
              <a:ext cx="314198" cy="3900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2B51A30-724E-814E-A584-99FBA3B9486B}"/>
                </a:ext>
              </a:extLst>
            </p:cNvPr>
            <p:cNvSpPr/>
            <p:nvPr/>
          </p:nvSpPr>
          <p:spPr>
            <a:xfrm>
              <a:off x="7954166" y="6135696"/>
              <a:ext cx="561207" cy="441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347C30B0-BA77-0345-882B-DF8DF0BA88DA}"/>
                </a:ext>
              </a:extLst>
            </p:cNvPr>
            <p:cNvSpPr/>
            <p:nvPr/>
          </p:nvSpPr>
          <p:spPr>
            <a:xfrm>
              <a:off x="4557787" y="4844374"/>
              <a:ext cx="561207" cy="4413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6FAB823-7BC2-254B-AE62-7DA02CD54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96" y="1125944"/>
            <a:ext cx="5390420" cy="4581508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The component of EMT are the same as the standard PMT except the photocathode.</a:t>
            </a:r>
          </a:p>
          <a:p>
            <a:r>
              <a:rPr lang="en-US" altLang="ja-JP" sz="2400" dirty="0"/>
              <a:t>Photocathode material is replaced with Al for EMT                        </a:t>
            </a:r>
            <a:br>
              <a:rPr lang="en-US" altLang="ja-JP" sz="2400" dirty="0"/>
            </a:br>
            <a:r>
              <a:rPr kumimoji="1" lang="ja-JP" altLang="en-US" sz="2400"/>
              <a:t>→</a:t>
            </a:r>
            <a:r>
              <a:rPr kumimoji="1" lang="en-US" altLang="ja-JP" sz="2400" dirty="0"/>
              <a:t>expect higher radiation hardness (low signal gains though).</a:t>
            </a:r>
          </a:p>
          <a:p>
            <a:r>
              <a:rPr lang="en-US" altLang="ja-JP" sz="2400" dirty="0"/>
              <a:t>Current option 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638F17-F987-9148-A03B-DD138802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D6E204-B1FB-2249-8181-36035A55AEB1}"/>
              </a:ext>
            </a:extLst>
          </p:cNvPr>
          <p:cNvSpPr txBox="1"/>
          <p:nvPr/>
        </p:nvSpPr>
        <p:spPr>
          <a:xfrm>
            <a:off x="426720" y="5910860"/>
            <a:ext cx="7940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Type of the divider circuit is difference of distribution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expect Increase efficiency of secondary electron emission for include Sb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2AD4C55A-6652-6143-BE4A-DF5E91EF37F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9133" y="4072129"/>
          <a:ext cx="5017653" cy="1564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7150">
                  <a:extLst>
                    <a:ext uri="{9D8B030D-6E8A-4147-A177-3AD203B41FA5}">
                      <a16:colId xmlns:a16="http://schemas.microsoft.com/office/drawing/2014/main" val="4107891286"/>
                    </a:ext>
                  </a:extLst>
                </a:gridCol>
                <a:gridCol w="1431652">
                  <a:extLst>
                    <a:ext uri="{9D8B030D-6E8A-4147-A177-3AD203B41FA5}">
                      <a16:colId xmlns:a16="http://schemas.microsoft.com/office/drawing/2014/main" val="2875610720"/>
                    </a:ext>
                  </a:extLst>
                </a:gridCol>
                <a:gridCol w="1212997">
                  <a:extLst>
                    <a:ext uri="{9D8B030D-6E8A-4147-A177-3AD203B41FA5}">
                      <a16:colId xmlns:a16="http://schemas.microsoft.com/office/drawing/2014/main" val="2931138244"/>
                    </a:ext>
                  </a:extLst>
                </a:gridCol>
                <a:gridCol w="1695854">
                  <a:extLst>
                    <a:ext uri="{9D8B030D-6E8A-4147-A177-3AD203B41FA5}">
                      <a16:colId xmlns:a16="http://schemas.microsoft.com/office/drawing/2014/main" val="2905999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Dynode material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(Sb)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Divider circuit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Expected gain</a:t>
                      </a:r>
                      <a:endParaRPr kumimoji="1" lang="ja-JP" alt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850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Type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nominal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〜6×10</a:t>
                      </a:r>
                      <a:r>
                        <a:rPr kumimoji="1" lang="en-US" altLang="ja-JP" sz="1400" baseline="30000" dirty="0"/>
                        <a:t>6</a:t>
                      </a:r>
                      <a:endParaRPr kumimoji="1" lang="ja-JP" alt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134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Type2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yes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Type-A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32% of Type 1</a:t>
                      </a:r>
                      <a:endParaRPr kumimoji="1" lang="ja-JP" alt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56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Type3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no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nominal</a:t>
                      </a:r>
                      <a:endParaRPr kumimoji="1" lang="ja-JP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10〜10</a:t>
                      </a:r>
                      <a:r>
                        <a:rPr kumimoji="1" lang="en-US" altLang="ja-JP" sz="1400" baseline="30000" dirty="0"/>
                        <a:t>3</a:t>
                      </a:r>
                      <a:endParaRPr kumimoji="1" lang="ja-JP" alt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527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909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97CB31-2B08-E948-8338-B78540A4C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Setup of EMT Type-1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A81789-BBD7-E748-ADFF-C6FC89965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5127804"/>
            <a:ext cx="8433942" cy="1628387"/>
          </a:xfrm>
        </p:spPr>
        <p:txBody>
          <a:bodyPr>
            <a:normAutofit/>
          </a:bodyPr>
          <a:lstStyle/>
          <a:p>
            <a:r>
              <a:rPr lang="en-US" altLang="ja-JP" sz="2000" dirty="0"/>
              <a:t>Two</a:t>
            </a:r>
            <a:r>
              <a:rPr kumimoji="1" lang="en-US" altLang="ja-JP" sz="2000" dirty="0"/>
              <a:t> custom-made </a:t>
            </a:r>
            <a:r>
              <a:rPr lang="en-US" altLang="ja-JP" sz="2000" dirty="0"/>
              <a:t>prototype detectors based on</a:t>
            </a:r>
            <a:r>
              <a:rPr kumimoji="1" lang="en-US" altLang="ja-JP" sz="2000" dirty="0"/>
              <a:t> HAMAMATSU R9880.</a:t>
            </a:r>
          </a:p>
          <a:p>
            <a:r>
              <a:rPr lang="en-US" altLang="ja-JP" sz="2000" dirty="0"/>
              <a:t>Dynode decoupling capacitors between the types.</a:t>
            </a:r>
          </a:p>
          <a:p>
            <a:r>
              <a:rPr kumimoji="1" lang="en-US" altLang="ja-JP" sz="2000" dirty="0"/>
              <a:t>Readout : 65 MHz Flash-ADC (the same as the Si and IC)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F10274-EF05-B247-A8F7-6689A36F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A3A685-0881-964E-8F6F-0AACD0A96985}"/>
              </a:ext>
            </a:extLst>
          </p:cNvPr>
          <p:cNvSpPr txBox="1"/>
          <p:nvPr/>
        </p:nvSpPr>
        <p:spPr>
          <a:xfrm>
            <a:off x="2467565" y="1562842"/>
            <a:ext cx="1023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PMT</a:t>
            </a:r>
          </a:p>
          <a:p>
            <a:r>
              <a:rPr lang="en-US" altLang="ja-JP" sz="2400" dirty="0">
                <a:solidFill>
                  <a:schemeClr val="bg1"/>
                </a:solidFill>
              </a:rPr>
              <a:t>Type A</a:t>
            </a:r>
            <a:endParaRPr kumimoji="1" lang="ja-JP" altLang="en-US" sz="240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438749-C194-EB4D-A3D4-590F4C1F8C5D}"/>
              </a:ext>
            </a:extLst>
          </p:cNvPr>
          <p:cNvSpPr txBox="1"/>
          <p:nvPr/>
        </p:nvSpPr>
        <p:spPr>
          <a:xfrm>
            <a:off x="3677240" y="3858367"/>
            <a:ext cx="1012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PMT</a:t>
            </a:r>
          </a:p>
          <a:p>
            <a:r>
              <a:rPr lang="en-US" altLang="ja-JP" sz="2400" dirty="0">
                <a:solidFill>
                  <a:schemeClr val="bg1"/>
                </a:solidFill>
              </a:rPr>
              <a:t>Type B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3E0124B-4016-3F40-B352-7739E993C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26" t="16755" r="3114" b="6918"/>
          <a:stretch/>
        </p:blipFill>
        <p:spPr>
          <a:xfrm>
            <a:off x="217396" y="1083628"/>
            <a:ext cx="4873804" cy="3722512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06CEDD4-94B4-A14A-8835-8B92294C35A9}"/>
              </a:ext>
            </a:extLst>
          </p:cNvPr>
          <p:cNvGrpSpPr/>
          <p:nvPr/>
        </p:nvGrpSpPr>
        <p:grpSpPr>
          <a:xfrm>
            <a:off x="6019914" y="1183015"/>
            <a:ext cx="730382" cy="2776938"/>
            <a:chOff x="6019914" y="1357183"/>
            <a:chExt cx="730382" cy="2776938"/>
          </a:xfrm>
        </p:grpSpPr>
        <p:sp>
          <p:nvSpPr>
            <p:cNvPr id="10" name="平行四辺形 9">
              <a:extLst>
                <a:ext uri="{FF2B5EF4-FFF2-40B4-BE49-F238E27FC236}">
                  <a16:creationId xmlns:a16="http://schemas.microsoft.com/office/drawing/2014/main" id="{7EBE5740-8CE8-1248-965A-B7C92DF3B2E5}"/>
                </a:ext>
              </a:extLst>
            </p:cNvPr>
            <p:cNvSpPr/>
            <p:nvPr/>
          </p:nvSpPr>
          <p:spPr>
            <a:xfrm rot="5400000" flipV="1">
              <a:off x="4996636" y="2380461"/>
              <a:ext cx="2776938" cy="730382"/>
            </a:xfrm>
            <a:prstGeom prst="parallelogram">
              <a:avLst>
                <a:gd name="adj" fmla="val 8601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平行四辺形 10">
              <a:extLst>
                <a:ext uri="{FF2B5EF4-FFF2-40B4-BE49-F238E27FC236}">
                  <a16:creationId xmlns:a16="http://schemas.microsoft.com/office/drawing/2014/main" id="{C027BE55-207A-7A4B-BD47-B7DD4FFA16AE}"/>
                </a:ext>
              </a:extLst>
            </p:cNvPr>
            <p:cNvSpPr/>
            <p:nvPr/>
          </p:nvSpPr>
          <p:spPr>
            <a:xfrm rot="5400000" flipV="1">
              <a:off x="5986858" y="2646537"/>
              <a:ext cx="837531" cy="283211"/>
            </a:xfrm>
            <a:prstGeom prst="parallelogram">
              <a:avLst>
                <a:gd name="adj" fmla="val 8996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E6BAF99-6800-CE40-8BD8-B49BFB599281}"/>
              </a:ext>
            </a:extLst>
          </p:cNvPr>
          <p:cNvGrpSpPr/>
          <p:nvPr/>
        </p:nvGrpSpPr>
        <p:grpSpPr>
          <a:xfrm>
            <a:off x="6742663" y="1437146"/>
            <a:ext cx="2189987" cy="3003994"/>
            <a:chOff x="5537516" y="1182554"/>
            <a:chExt cx="2189987" cy="3003994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66216894-D08C-334A-98F8-6BD79D4F810D}"/>
                </a:ext>
              </a:extLst>
            </p:cNvPr>
            <p:cNvGrpSpPr/>
            <p:nvPr/>
          </p:nvGrpSpPr>
          <p:grpSpPr>
            <a:xfrm>
              <a:off x="5542303" y="1182554"/>
              <a:ext cx="2185200" cy="3003994"/>
              <a:chOff x="5542303" y="1182554"/>
              <a:chExt cx="2185200" cy="3003994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12B47876-9686-5C4B-AD24-72EDAC20AF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318" t="19818" r="11363" b="4909"/>
              <a:stretch/>
            </p:blipFill>
            <p:spPr>
              <a:xfrm flipH="1">
                <a:off x="5542303" y="1182554"/>
                <a:ext cx="2185200" cy="3003994"/>
              </a:xfrm>
              <a:prstGeom prst="rect">
                <a:avLst/>
              </a:prstGeom>
            </p:spPr>
          </p:pic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654A47E4-DB08-2740-8CA0-E89715EF3C6A}"/>
                  </a:ext>
                </a:extLst>
              </p:cNvPr>
              <p:cNvSpPr/>
              <p:nvPr/>
            </p:nvSpPr>
            <p:spPr>
              <a:xfrm>
                <a:off x="7388014" y="2388216"/>
                <a:ext cx="334702" cy="2286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E0443AD6-CB27-6045-9F6C-5C6075EF5E98}"/>
                </a:ext>
              </a:extLst>
            </p:cNvPr>
            <p:cNvSpPr/>
            <p:nvPr/>
          </p:nvSpPr>
          <p:spPr>
            <a:xfrm>
              <a:off x="7388014" y="1851655"/>
              <a:ext cx="199035" cy="228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C370B1CE-1ECB-4E4B-9DAC-8BD998C44499}"/>
                </a:ext>
              </a:extLst>
            </p:cNvPr>
            <p:cNvSpPr/>
            <p:nvPr/>
          </p:nvSpPr>
          <p:spPr>
            <a:xfrm>
              <a:off x="5537516" y="1870804"/>
              <a:ext cx="199035" cy="228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F7A28BF-0FCB-DA46-B137-647C1032D027}"/>
              </a:ext>
            </a:extLst>
          </p:cNvPr>
          <p:cNvSpPr txBox="1"/>
          <p:nvPr/>
        </p:nvSpPr>
        <p:spPr>
          <a:xfrm>
            <a:off x="1120188" y="2168829"/>
            <a:ext cx="1344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E</a:t>
            </a:r>
            <a:r>
              <a:rPr kumimoji="1" lang="en-US" altLang="ja-JP" sz="2800" dirty="0">
                <a:solidFill>
                  <a:schemeClr val="bg1"/>
                </a:solidFill>
              </a:rPr>
              <a:t>MT</a:t>
            </a:r>
          </a:p>
          <a:p>
            <a:r>
              <a:rPr lang="en-US" altLang="ja-JP" sz="2800" dirty="0">
                <a:solidFill>
                  <a:schemeClr val="bg1"/>
                </a:solidFill>
              </a:rPr>
              <a:t>Type 1A</a:t>
            </a:r>
            <a:endParaRPr kumimoji="1" lang="ja-JP" altLang="en-US" sz="280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4160A6A-2461-024E-8644-4CFB4913BA56}"/>
              </a:ext>
            </a:extLst>
          </p:cNvPr>
          <p:cNvSpPr txBox="1"/>
          <p:nvPr/>
        </p:nvSpPr>
        <p:spPr>
          <a:xfrm>
            <a:off x="3632571" y="2159204"/>
            <a:ext cx="13321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E</a:t>
            </a:r>
            <a:r>
              <a:rPr kumimoji="1" lang="en-US" altLang="ja-JP" sz="2800" dirty="0">
                <a:solidFill>
                  <a:schemeClr val="bg1"/>
                </a:solidFill>
              </a:rPr>
              <a:t>MT</a:t>
            </a:r>
          </a:p>
          <a:p>
            <a:r>
              <a:rPr lang="en-US" altLang="ja-JP" sz="2800" dirty="0">
                <a:solidFill>
                  <a:schemeClr val="bg1"/>
                </a:solidFill>
              </a:rPr>
              <a:t>Type 1B</a:t>
            </a:r>
            <a:endParaRPr kumimoji="1" lang="ja-JP" altLang="en-US" sz="2800">
              <a:solidFill>
                <a:schemeClr val="bg1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7FDFD711-7105-F442-A89C-839006FFB6A4}"/>
              </a:ext>
            </a:extLst>
          </p:cNvPr>
          <p:cNvCxnSpPr>
            <a:cxnSpLocks/>
          </p:cNvCxnSpPr>
          <p:nvPr/>
        </p:nvCxnSpPr>
        <p:spPr>
          <a:xfrm flipH="1">
            <a:off x="6019915" y="2604997"/>
            <a:ext cx="2907948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B4BCB9E-6823-724F-852C-E399C82AC7EA}"/>
              </a:ext>
            </a:extLst>
          </p:cNvPr>
          <p:cNvSpPr txBox="1"/>
          <p:nvPr/>
        </p:nvSpPr>
        <p:spPr>
          <a:xfrm>
            <a:off x="8860662" y="239413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chemeClr val="accent1"/>
                </a:solidFill>
              </a:rPr>
              <a:t>μ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22" name="円形吹き出し 21">
            <a:extLst>
              <a:ext uri="{FF2B5EF4-FFF2-40B4-BE49-F238E27FC236}">
                <a16:creationId xmlns:a16="http://schemas.microsoft.com/office/drawing/2014/main" id="{862163D5-C5D8-CF43-A2DE-1AEDF85FF6E6}"/>
              </a:ext>
            </a:extLst>
          </p:cNvPr>
          <p:cNvSpPr/>
          <p:nvPr/>
        </p:nvSpPr>
        <p:spPr>
          <a:xfrm rot="16200000">
            <a:off x="1375130" y="508936"/>
            <a:ext cx="3426731" cy="4934123"/>
          </a:xfrm>
          <a:prstGeom prst="wedgeEllipseCallout">
            <a:avLst>
              <a:gd name="adj1" fmla="val 14319"/>
              <a:gd name="adj2" fmla="val 6676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7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C01831-D8A9-2143-B810-DEE1A235F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Setup of EMT Type-2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F462FA-32E5-254C-B905-59F900D55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371" y="5159659"/>
            <a:ext cx="8433942" cy="1561692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/>
              <a:t>To improve linearity, we change the voltage ratio of the divider circuit.</a:t>
            </a:r>
            <a:br>
              <a:rPr lang="en-US" altLang="ja-JP" sz="2400" dirty="0"/>
            </a:br>
            <a:r>
              <a:rPr lang="en-US" altLang="ja-JP" sz="2400" dirty="0"/>
              <a:t>-&gt; By reducing the potential difference between some dynodes in the first half, the space charge effect at the later stage was suppressed.</a:t>
            </a:r>
            <a:endParaRPr kumimoji="1" lang="en-US" altLang="ja-JP" sz="2400" dirty="0"/>
          </a:p>
          <a:p>
            <a:endParaRPr kumimoji="1" lang="ja-JP" altLang="en-US" sz="24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4EE982-855B-C548-B7CE-2DDAB9F0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6D1078-8155-284B-87AC-4E5A37DC0BA3}"/>
              </a:ext>
            </a:extLst>
          </p:cNvPr>
          <p:cNvSpPr txBox="1"/>
          <p:nvPr/>
        </p:nvSpPr>
        <p:spPr>
          <a:xfrm>
            <a:off x="2467565" y="1562842"/>
            <a:ext cx="1023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PMT</a:t>
            </a:r>
          </a:p>
          <a:p>
            <a:r>
              <a:rPr lang="en-US" altLang="ja-JP" sz="2400" dirty="0">
                <a:solidFill>
                  <a:schemeClr val="bg1"/>
                </a:solidFill>
              </a:rPr>
              <a:t>Type A</a:t>
            </a:r>
            <a:endParaRPr kumimoji="1" lang="ja-JP" altLang="en-US" sz="240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395C1B-F718-6748-8114-CCC755F8FE22}"/>
              </a:ext>
            </a:extLst>
          </p:cNvPr>
          <p:cNvSpPr txBox="1"/>
          <p:nvPr/>
        </p:nvSpPr>
        <p:spPr>
          <a:xfrm>
            <a:off x="3677240" y="3858367"/>
            <a:ext cx="1012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PMT</a:t>
            </a:r>
          </a:p>
          <a:p>
            <a:r>
              <a:rPr lang="en-US" altLang="ja-JP" sz="2400" dirty="0">
                <a:solidFill>
                  <a:schemeClr val="bg1"/>
                </a:solidFill>
              </a:rPr>
              <a:t>Type B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D351701-A3F1-0B4E-865E-FED56F4D4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26" t="16755" r="3114" b="6918"/>
          <a:stretch/>
        </p:blipFill>
        <p:spPr>
          <a:xfrm>
            <a:off x="217396" y="1083628"/>
            <a:ext cx="4873804" cy="3722512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3154FBE-5D5D-E44E-9871-906BD8477054}"/>
              </a:ext>
            </a:extLst>
          </p:cNvPr>
          <p:cNvGrpSpPr/>
          <p:nvPr/>
        </p:nvGrpSpPr>
        <p:grpSpPr>
          <a:xfrm>
            <a:off x="6019914" y="1183015"/>
            <a:ext cx="730382" cy="2776938"/>
            <a:chOff x="6019914" y="1357183"/>
            <a:chExt cx="730382" cy="2776938"/>
          </a:xfrm>
        </p:grpSpPr>
        <p:sp>
          <p:nvSpPr>
            <p:cNvPr id="10" name="平行四辺形 9">
              <a:extLst>
                <a:ext uri="{FF2B5EF4-FFF2-40B4-BE49-F238E27FC236}">
                  <a16:creationId xmlns:a16="http://schemas.microsoft.com/office/drawing/2014/main" id="{6224EC44-B256-304F-85A7-8112956DB59D}"/>
                </a:ext>
              </a:extLst>
            </p:cNvPr>
            <p:cNvSpPr/>
            <p:nvPr/>
          </p:nvSpPr>
          <p:spPr>
            <a:xfrm rot="5400000" flipV="1">
              <a:off x="4996636" y="2380461"/>
              <a:ext cx="2776938" cy="730382"/>
            </a:xfrm>
            <a:prstGeom prst="parallelogram">
              <a:avLst>
                <a:gd name="adj" fmla="val 8601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平行四辺形 10">
              <a:extLst>
                <a:ext uri="{FF2B5EF4-FFF2-40B4-BE49-F238E27FC236}">
                  <a16:creationId xmlns:a16="http://schemas.microsoft.com/office/drawing/2014/main" id="{A96ED8FF-A31F-0844-B5FF-F1B688D9FCA3}"/>
                </a:ext>
              </a:extLst>
            </p:cNvPr>
            <p:cNvSpPr/>
            <p:nvPr/>
          </p:nvSpPr>
          <p:spPr>
            <a:xfrm rot="5400000" flipV="1">
              <a:off x="5986858" y="2646537"/>
              <a:ext cx="837531" cy="283211"/>
            </a:xfrm>
            <a:prstGeom prst="parallelogram">
              <a:avLst>
                <a:gd name="adj" fmla="val 8996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23AA455-3E5D-0A4E-B008-B215A9304925}"/>
              </a:ext>
            </a:extLst>
          </p:cNvPr>
          <p:cNvGrpSpPr/>
          <p:nvPr/>
        </p:nvGrpSpPr>
        <p:grpSpPr>
          <a:xfrm>
            <a:off x="6742663" y="1437146"/>
            <a:ext cx="2189987" cy="3003994"/>
            <a:chOff x="5537516" y="1182554"/>
            <a:chExt cx="2189987" cy="3003994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F38E0DD-26C5-B441-AE31-EFE1E07542F2}"/>
                </a:ext>
              </a:extLst>
            </p:cNvPr>
            <p:cNvGrpSpPr/>
            <p:nvPr/>
          </p:nvGrpSpPr>
          <p:grpSpPr>
            <a:xfrm>
              <a:off x="5542303" y="1182554"/>
              <a:ext cx="2185200" cy="3003994"/>
              <a:chOff x="5542303" y="1182554"/>
              <a:chExt cx="2185200" cy="3003994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64DF8771-1F07-094E-8A15-786D991404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318" t="19818" r="11363" b="4909"/>
              <a:stretch/>
            </p:blipFill>
            <p:spPr>
              <a:xfrm flipH="1">
                <a:off x="5542303" y="1182554"/>
                <a:ext cx="2185200" cy="3003994"/>
              </a:xfrm>
              <a:prstGeom prst="rect">
                <a:avLst/>
              </a:prstGeom>
            </p:spPr>
          </p:pic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5F6F0359-DA61-2E45-96B9-5DE4AADA2D0A}"/>
                  </a:ext>
                </a:extLst>
              </p:cNvPr>
              <p:cNvSpPr/>
              <p:nvPr/>
            </p:nvSpPr>
            <p:spPr>
              <a:xfrm>
                <a:off x="7388014" y="2388216"/>
                <a:ext cx="334702" cy="2286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BF11D4B-9006-6A40-A29B-AB58573A0108}"/>
                </a:ext>
              </a:extLst>
            </p:cNvPr>
            <p:cNvSpPr/>
            <p:nvPr/>
          </p:nvSpPr>
          <p:spPr>
            <a:xfrm>
              <a:off x="7388014" y="1851655"/>
              <a:ext cx="199035" cy="228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F4E5FFA3-7AC8-7641-A775-7B30DB10D6C0}"/>
                </a:ext>
              </a:extLst>
            </p:cNvPr>
            <p:cNvSpPr/>
            <p:nvPr/>
          </p:nvSpPr>
          <p:spPr>
            <a:xfrm>
              <a:off x="5537516" y="1870804"/>
              <a:ext cx="199035" cy="228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EF3223A-8932-804B-9999-2A250B94991D}"/>
              </a:ext>
            </a:extLst>
          </p:cNvPr>
          <p:cNvSpPr txBox="1"/>
          <p:nvPr/>
        </p:nvSpPr>
        <p:spPr>
          <a:xfrm>
            <a:off x="2440678" y="2195209"/>
            <a:ext cx="1344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E</a:t>
            </a:r>
            <a:r>
              <a:rPr kumimoji="1" lang="en-US" altLang="ja-JP" sz="2800" dirty="0">
                <a:solidFill>
                  <a:schemeClr val="bg1"/>
                </a:solidFill>
              </a:rPr>
              <a:t>MT</a:t>
            </a:r>
          </a:p>
          <a:p>
            <a:r>
              <a:rPr lang="en-US" altLang="ja-JP" sz="2800" dirty="0">
                <a:solidFill>
                  <a:schemeClr val="bg1"/>
                </a:solidFill>
              </a:rPr>
              <a:t>Type 2A</a:t>
            </a:r>
            <a:endParaRPr kumimoji="1" lang="ja-JP" altLang="en-US" sz="280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EBCBAD-4FA2-A54E-A788-CCFCC4312354}"/>
              </a:ext>
            </a:extLst>
          </p:cNvPr>
          <p:cNvSpPr txBox="1"/>
          <p:nvPr/>
        </p:nvSpPr>
        <p:spPr>
          <a:xfrm>
            <a:off x="3036291" y="1263886"/>
            <a:ext cx="13321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E</a:t>
            </a:r>
            <a:r>
              <a:rPr kumimoji="1" lang="en-US" altLang="ja-JP" sz="2800" dirty="0">
                <a:solidFill>
                  <a:schemeClr val="bg1"/>
                </a:solidFill>
              </a:rPr>
              <a:t>MT</a:t>
            </a:r>
          </a:p>
          <a:p>
            <a:r>
              <a:rPr lang="en-US" altLang="ja-JP" sz="2800" dirty="0">
                <a:solidFill>
                  <a:schemeClr val="bg1"/>
                </a:solidFill>
              </a:rPr>
              <a:t>Type 2B</a:t>
            </a:r>
            <a:endParaRPr kumimoji="1" lang="ja-JP" altLang="en-US" sz="2800">
              <a:solidFill>
                <a:schemeClr val="bg1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37C6FA2B-24C8-744F-8DBB-AE14077217F7}"/>
              </a:ext>
            </a:extLst>
          </p:cNvPr>
          <p:cNvCxnSpPr>
            <a:cxnSpLocks/>
          </p:cNvCxnSpPr>
          <p:nvPr/>
        </p:nvCxnSpPr>
        <p:spPr>
          <a:xfrm flipH="1">
            <a:off x="6019915" y="2604997"/>
            <a:ext cx="2907948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8CD9E8D-4F86-A049-A4C9-6537D30BEA13}"/>
              </a:ext>
            </a:extLst>
          </p:cNvPr>
          <p:cNvSpPr txBox="1"/>
          <p:nvPr/>
        </p:nvSpPr>
        <p:spPr>
          <a:xfrm>
            <a:off x="8860662" y="239413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chemeClr val="accent1"/>
                </a:solidFill>
              </a:rPr>
              <a:t>μ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22" name="円形吹き出し 21">
            <a:extLst>
              <a:ext uri="{FF2B5EF4-FFF2-40B4-BE49-F238E27FC236}">
                <a16:creationId xmlns:a16="http://schemas.microsoft.com/office/drawing/2014/main" id="{57FC6E12-3EBE-624F-976C-A9BF06F37182}"/>
              </a:ext>
            </a:extLst>
          </p:cNvPr>
          <p:cNvSpPr/>
          <p:nvPr/>
        </p:nvSpPr>
        <p:spPr>
          <a:xfrm rot="16200000">
            <a:off x="1375130" y="508936"/>
            <a:ext cx="3426731" cy="4934123"/>
          </a:xfrm>
          <a:prstGeom prst="wedgeEllipseCallout">
            <a:avLst>
              <a:gd name="adj1" fmla="val 14319"/>
              <a:gd name="adj2" fmla="val 6676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732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6A5BF8-3969-8446-B654-D9868CDE0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 of EMT Type-2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0D864A-F38B-124C-A6E7-76DB9B8D9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/>
              <a:t>Type-2A</a:t>
            </a:r>
            <a:r>
              <a:rPr lang="en-US" altLang="ja-JP" sz="2400" dirty="0"/>
              <a:t> is stable within 1%, after drifting 3%.</a:t>
            </a:r>
          </a:p>
          <a:p>
            <a:r>
              <a:rPr lang="en-US" altLang="ja-JP" sz="2400" dirty="0"/>
              <a:t>Type-2B drifted 15% in a month, then became stable.</a:t>
            </a:r>
          </a:p>
          <a:p>
            <a:r>
              <a:rPr lang="en-US" altLang="ja-JP" sz="2400" dirty="0"/>
              <a:t>We did not measure linearity. </a:t>
            </a:r>
            <a:br>
              <a:rPr lang="en-US" altLang="ja-JP" sz="2400" dirty="0"/>
            </a:br>
            <a:r>
              <a:rPr lang="en-US" altLang="ja-JP" sz="2400" dirty="0"/>
              <a:t>-&gt; The linearity is to be measured in the next beam test.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0B1BF1-3623-8248-B49D-8E5B37FD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48CF2F1-3657-944A-AC6B-062275266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4" t="26296" r="1042" b="28103"/>
          <a:stretch/>
        </p:blipFill>
        <p:spPr>
          <a:xfrm>
            <a:off x="332095" y="3291406"/>
            <a:ext cx="8661556" cy="260615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4C2F02-5C50-9C4B-9BDF-120F268D34A9}"/>
              </a:ext>
            </a:extLst>
          </p:cNvPr>
          <p:cNvSpPr txBox="1"/>
          <p:nvPr/>
        </p:nvSpPr>
        <p:spPr>
          <a:xfrm>
            <a:off x="1802171" y="5880097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2.5 month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887255-DDF3-264F-B94E-01A0BF5F8615}"/>
              </a:ext>
            </a:extLst>
          </p:cNvPr>
          <p:cNvSpPr txBox="1"/>
          <p:nvPr/>
        </p:nvSpPr>
        <p:spPr>
          <a:xfrm>
            <a:off x="6166085" y="5897561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2.5 month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D5D2FCA-8D78-4D41-B7E8-684BB0DAE400}"/>
              </a:ext>
            </a:extLst>
          </p:cNvPr>
          <p:cNvCxnSpPr>
            <a:cxnSpLocks/>
          </p:cNvCxnSpPr>
          <p:nvPr/>
        </p:nvCxnSpPr>
        <p:spPr>
          <a:xfrm>
            <a:off x="700662" y="5897561"/>
            <a:ext cx="335698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FA4522A-C2B2-FE4E-A596-54237954B11A}"/>
              </a:ext>
            </a:extLst>
          </p:cNvPr>
          <p:cNvCxnSpPr>
            <a:cxnSpLocks/>
          </p:cNvCxnSpPr>
          <p:nvPr/>
        </p:nvCxnSpPr>
        <p:spPr>
          <a:xfrm>
            <a:off x="4999366" y="5897561"/>
            <a:ext cx="348740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D43C146-0A1A-164D-A818-0688E8A9FB9F}"/>
              </a:ext>
            </a:extLst>
          </p:cNvPr>
          <p:cNvSpPr txBox="1"/>
          <p:nvPr/>
        </p:nvSpPr>
        <p:spPr>
          <a:xfrm>
            <a:off x="814913" y="3216464"/>
            <a:ext cx="34999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Type-2A Yield (with HPS correction)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0D23766-A6A3-8343-B595-ACF639070B80}"/>
              </a:ext>
            </a:extLst>
          </p:cNvPr>
          <p:cNvSpPr txBox="1"/>
          <p:nvPr/>
        </p:nvSpPr>
        <p:spPr>
          <a:xfrm>
            <a:off x="5190292" y="3201948"/>
            <a:ext cx="34919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Type-2B Yield (with HPS correction)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1244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D8D851-CF1C-DB49-BF31-055D18C39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</a:t>
            </a:r>
            <a:r>
              <a:rPr kumimoji="1" lang="en-US" altLang="ja-JP" dirty="0"/>
              <a:t>etup of EMT Type-3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BF49D0-AEEC-B942-B4FC-B17107E80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30" y="5078468"/>
            <a:ext cx="8540432" cy="1612802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EMT Type-3 has no alkali-Sb on dynodes (expected gain is 10~10</a:t>
            </a:r>
            <a:r>
              <a:rPr lang="en-US" altLang="ja-JP" sz="2400" baseline="30000" dirty="0"/>
              <a:t>3</a:t>
            </a:r>
            <a:r>
              <a:rPr lang="en-US" altLang="ja-JP" sz="2400" dirty="0"/>
              <a:t>)                         </a:t>
            </a:r>
            <a:r>
              <a:rPr lang="ja-JP" altLang="en-US" sz="2400"/>
              <a:t>→</a:t>
            </a:r>
            <a:r>
              <a:rPr lang="en-US" altLang="ja-JP" sz="2400" dirty="0"/>
              <a:t>We expect higher radiation hardness than the Type1.</a:t>
            </a:r>
          </a:p>
          <a:p>
            <a:r>
              <a:rPr kumimoji="1" lang="en-US" altLang="ja-JP" sz="2400" dirty="0"/>
              <a:t>Un</a:t>
            </a:r>
            <a:r>
              <a:rPr lang="en-US" altLang="ja-JP" sz="2400" dirty="0"/>
              <a:t>fortunately, we could not see any signal for 450V.</a:t>
            </a:r>
          </a:p>
          <a:p>
            <a:endParaRPr kumimoji="1" lang="ja-JP" altLang="en-US" sz="24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37BD0C-D03E-5441-B47F-C0DEE3F4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1AAC54D-5A75-9D43-9F52-7261C32D8E3D}"/>
              </a:ext>
            </a:extLst>
          </p:cNvPr>
          <p:cNvSpPr txBox="1"/>
          <p:nvPr/>
        </p:nvSpPr>
        <p:spPr>
          <a:xfrm>
            <a:off x="2467565" y="1562842"/>
            <a:ext cx="1023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PMT</a:t>
            </a:r>
          </a:p>
          <a:p>
            <a:r>
              <a:rPr lang="en-US" altLang="ja-JP" sz="2400" dirty="0">
                <a:solidFill>
                  <a:schemeClr val="bg1"/>
                </a:solidFill>
              </a:rPr>
              <a:t>Type A</a:t>
            </a:r>
            <a:endParaRPr kumimoji="1" lang="ja-JP" altLang="en-US" sz="240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483068-499A-1E46-92A8-48EFAEACDBB7}"/>
              </a:ext>
            </a:extLst>
          </p:cNvPr>
          <p:cNvSpPr txBox="1"/>
          <p:nvPr/>
        </p:nvSpPr>
        <p:spPr>
          <a:xfrm>
            <a:off x="3677240" y="3858367"/>
            <a:ext cx="1012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PMT</a:t>
            </a:r>
          </a:p>
          <a:p>
            <a:r>
              <a:rPr lang="en-US" altLang="ja-JP" sz="2400" dirty="0">
                <a:solidFill>
                  <a:schemeClr val="bg1"/>
                </a:solidFill>
              </a:rPr>
              <a:t>Type B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9B80A50-0266-014D-A476-EA19C0F5C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26" t="16755" r="3114" b="6918"/>
          <a:stretch/>
        </p:blipFill>
        <p:spPr>
          <a:xfrm>
            <a:off x="217396" y="1083628"/>
            <a:ext cx="4873804" cy="3722512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D844D53-4110-D541-8995-BF934F31BB38}"/>
              </a:ext>
            </a:extLst>
          </p:cNvPr>
          <p:cNvGrpSpPr/>
          <p:nvPr/>
        </p:nvGrpSpPr>
        <p:grpSpPr>
          <a:xfrm>
            <a:off x="6019914" y="1183015"/>
            <a:ext cx="730382" cy="2776938"/>
            <a:chOff x="6019914" y="1357183"/>
            <a:chExt cx="730382" cy="2776938"/>
          </a:xfrm>
        </p:grpSpPr>
        <p:sp>
          <p:nvSpPr>
            <p:cNvPr id="10" name="平行四辺形 9">
              <a:extLst>
                <a:ext uri="{FF2B5EF4-FFF2-40B4-BE49-F238E27FC236}">
                  <a16:creationId xmlns:a16="http://schemas.microsoft.com/office/drawing/2014/main" id="{2B4376A2-D850-B546-BBC7-F533E6FB6FE9}"/>
                </a:ext>
              </a:extLst>
            </p:cNvPr>
            <p:cNvSpPr/>
            <p:nvPr/>
          </p:nvSpPr>
          <p:spPr>
            <a:xfrm rot="5400000" flipV="1">
              <a:off x="4996636" y="2380461"/>
              <a:ext cx="2776938" cy="730382"/>
            </a:xfrm>
            <a:prstGeom prst="parallelogram">
              <a:avLst>
                <a:gd name="adj" fmla="val 8601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平行四辺形 10">
              <a:extLst>
                <a:ext uri="{FF2B5EF4-FFF2-40B4-BE49-F238E27FC236}">
                  <a16:creationId xmlns:a16="http://schemas.microsoft.com/office/drawing/2014/main" id="{9AD93E81-684E-5A47-9899-8E63E22E424D}"/>
                </a:ext>
              </a:extLst>
            </p:cNvPr>
            <p:cNvSpPr/>
            <p:nvPr/>
          </p:nvSpPr>
          <p:spPr>
            <a:xfrm rot="5400000" flipV="1">
              <a:off x="5986858" y="2646537"/>
              <a:ext cx="837531" cy="283211"/>
            </a:xfrm>
            <a:prstGeom prst="parallelogram">
              <a:avLst>
                <a:gd name="adj" fmla="val 8996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D817E65-6622-2045-AD5E-B8364F7893AC}"/>
              </a:ext>
            </a:extLst>
          </p:cNvPr>
          <p:cNvGrpSpPr/>
          <p:nvPr/>
        </p:nvGrpSpPr>
        <p:grpSpPr>
          <a:xfrm>
            <a:off x="6742663" y="1437146"/>
            <a:ext cx="2189987" cy="3003994"/>
            <a:chOff x="5537516" y="1182554"/>
            <a:chExt cx="2189987" cy="3003994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7A1FAD54-807B-7B4C-8463-CF014D05187C}"/>
                </a:ext>
              </a:extLst>
            </p:cNvPr>
            <p:cNvGrpSpPr/>
            <p:nvPr/>
          </p:nvGrpSpPr>
          <p:grpSpPr>
            <a:xfrm>
              <a:off x="5542303" y="1182554"/>
              <a:ext cx="2185200" cy="3003994"/>
              <a:chOff x="5542303" y="1182554"/>
              <a:chExt cx="2185200" cy="3003994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43344264-0151-6445-957C-543DB87DE4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318" t="19818" r="11363" b="4909"/>
              <a:stretch/>
            </p:blipFill>
            <p:spPr>
              <a:xfrm flipH="1">
                <a:off x="5542303" y="1182554"/>
                <a:ext cx="2185200" cy="3003994"/>
              </a:xfrm>
              <a:prstGeom prst="rect">
                <a:avLst/>
              </a:prstGeom>
            </p:spPr>
          </p:pic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2FA9DB3C-685E-B646-8982-7D57F5B1C5C7}"/>
                  </a:ext>
                </a:extLst>
              </p:cNvPr>
              <p:cNvSpPr/>
              <p:nvPr/>
            </p:nvSpPr>
            <p:spPr>
              <a:xfrm>
                <a:off x="7388014" y="2388216"/>
                <a:ext cx="334702" cy="2286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9C77DFD7-FFE2-4646-9440-880D4CF1259A}"/>
                </a:ext>
              </a:extLst>
            </p:cNvPr>
            <p:cNvSpPr/>
            <p:nvPr/>
          </p:nvSpPr>
          <p:spPr>
            <a:xfrm>
              <a:off x="7388014" y="1851655"/>
              <a:ext cx="199035" cy="228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87205F14-A008-5B48-B118-B8085943EAA8}"/>
                </a:ext>
              </a:extLst>
            </p:cNvPr>
            <p:cNvSpPr/>
            <p:nvPr/>
          </p:nvSpPr>
          <p:spPr>
            <a:xfrm>
              <a:off x="5537516" y="1870804"/>
              <a:ext cx="199035" cy="228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6E13848-E5B9-894A-8F02-B04659383CB7}"/>
              </a:ext>
            </a:extLst>
          </p:cNvPr>
          <p:cNvSpPr txBox="1"/>
          <p:nvPr/>
        </p:nvSpPr>
        <p:spPr>
          <a:xfrm>
            <a:off x="1476845" y="3429000"/>
            <a:ext cx="1344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E</a:t>
            </a:r>
            <a:r>
              <a:rPr kumimoji="1" lang="en-US" altLang="ja-JP" sz="2800" dirty="0">
                <a:solidFill>
                  <a:schemeClr val="bg1"/>
                </a:solidFill>
              </a:rPr>
              <a:t>MT</a:t>
            </a:r>
          </a:p>
          <a:p>
            <a:r>
              <a:rPr lang="en-US" altLang="ja-JP" sz="2800" dirty="0">
                <a:solidFill>
                  <a:schemeClr val="bg1"/>
                </a:solidFill>
              </a:rPr>
              <a:t>Type 3A</a:t>
            </a:r>
            <a:endParaRPr kumimoji="1" lang="ja-JP" altLang="en-US" sz="2800">
              <a:solidFill>
                <a:schemeClr val="bg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9C5152-91F4-4D4A-AEE9-FB95AB1987C7}"/>
              </a:ext>
            </a:extLst>
          </p:cNvPr>
          <p:cNvSpPr txBox="1"/>
          <p:nvPr/>
        </p:nvSpPr>
        <p:spPr>
          <a:xfrm>
            <a:off x="3769424" y="3264537"/>
            <a:ext cx="13321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E</a:t>
            </a:r>
            <a:r>
              <a:rPr kumimoji="1" lang="en-US" altLang="ja-JP" sz="2800" dirty="0">
                <a:solidFill>
                  <a:schemeClr val="bg1"/>
                </a:solidFill>
              </a:rPr>
              <a:t>MT</a:t>
            </a:r>
          </a:p>
          <a:p>
            <a:r>
              <a:rPr lang="en-US" altLang="ja-JP" sz="2800" dirty="0">
                <a:solidFill>
                  <a:schemeClr val="bg1"/>
                </a:solidFill>
              </a:rPr>
              <a:t>Type 3B</a:t>
            </a:r>
            <a:endParaRPr kumimoji="1" lang="ja-JP" altLang="en-US" sz="2800">
              <a:solidFill>
                <a:schemeClr val="bg1"/>
              </a:solidFill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B316BCB-7BD2-E946-9617-16CBE0174B69}"/>
              </a:ext>
            </a:extLst>
          </p:cNvPr>
          <p:cNvCxnSpPr>
            <a:cxnSpLocks/>
          </p:cNvCxnSpPr>
          <p:nvPr/>
        </p:nvCxnSpPr>
        <p:spPr>
          <a:xfrm flipH="1">
            <a:off x="6019915" y="2604997"/>
            <a:ext cx="2907948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A18EB3A-0A9A-3845-8674-E900C5DDE782}"/>
              </a:ext>
            </a:extLst>
          </p:cNvPr>
          <p:cNvSpPr txBox="1"/>
          <p:nvPr/>
        </p:nvSpPr>
        <p:spPr>
          <a:xfrm>
            <a:off x="8860662" y="239413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chemeClr val="accent1"/>
                </a:solidFill>
              </a:rPr>
              <a:t>μ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22" name="円形吹き出し 21">
            <a:extLst>
              <a:ext uri="{FF2B5EF4-FFF2-40B4-BE49-F238E27FC236}">
                <a16:creationId xmlns:a16="http://schemas.microsoft.com/office/drawing/2014/main" id="{D32350C5-3F8D-5B4B-AEEE-F8051CDFA83D}"/>
              </a:ext>
            </a:extLst>
          </p:cNvPr>
          <p:cNvSpPr/>
          <p:nvPr/>
        </p:nvSpPr>
        <p:spPr>
          <a:xfrm rot="16200000">
            <a:off x="1375130" y="508936"/>
            <a:ext cx="3426731" cy="4934123"/>
          </a:xfrm>
          <a:prstGeom prst="wedgeEllipseCallout">
            <a:avLst>
              <a:gd name="adj1" fmla="val 14319"/>
              <a:gd name="adj2" fmla="val 6676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4830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2D4CB5-82B1-2245-B745-63C33A59E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Measurement of EMT Type-3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0EBCB0-8508-1B49-9FC0-AB3B26858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33" y="6363827"/>
            <a:ext cx="8290560" cy="621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/>
              <a:t>We will check if we see signal in the beam test using higher beam intensities.</a:t>
            </a:r>
            <a:endParaRPr kumimoji="1" lang="en-US" altLang="ja-JP" sz="2000" dirty="0"/>
          </a:p>
          <a:p>
            <a:endParaRPr kumimoji="1" lang="ja-JP" altLang="en-US" sz="20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EF333F-5552-4345-92B9-80DD9250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A258F4-7786-9D49-9D14-C9BF011E0ED5}"/>
              </a:ext>
            </a:extLst>
          </p:cNvPr>
          <p:cNvSpPr txBox="1"/>
          <p:nvPr/>
        </p:nvSpPr>
        <p:spPr>
          <a:xfrm>
            <a:off x="39756" y="4805286"/>
            <a:ext cx="2467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radioactive source</a:t>
            </a:r>
            <a:endParaRPr kumimoji="1" lang="ja-JP" altLang="en-US" sz="240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4B518D2-C015-034F-8A5F-4FE2C7F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1" t="50000" r="54069" b="7491"/>
          <a:stretch/>
        </p:blipFill>
        <p:spPr>
          <a:xfrm>
            <a:off x="5498309" y="4560656"/>
            <a:ext cx="2839229" cy="175216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ADE6023-523B-1340-A5B8-6B3C5F39D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8" t="7309" r="54300" b="50000"/>
          <a:stretch/>
        </p:blipFill>
        <p:spPr>
          <a:xfrm>
            <a:off x="2637172" y="4566070"/>
            <a:ext cx="2851234" cy="177410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947389B-575F-8446-BFC5-21AD75043C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1" t="28356" r="52685" b="32647"/>
          <a:stretch/>
        </p:blipFill>
        <p:spPr>
          <a:xfrm>
            <a:off x="2629068" y="2697537"/>
            <a:ext cx="2853941" cy="170219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9B9DCEE-B1DF-304B-A6AC-33E414428E31}"/>
              </a:ext>
            </a:extLst>
          </p:cNvPr>
          <p:cNvSpPr txBox="1"/>
          <p:nvPr/>
        </p:nvSpPr>
        <p:spPr>
          <a:xfrm>
            <a:off x="167611" y="2867585"/>
            <a:ext cx="2212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fluorescent light</a:t>
            </a:r>
          </a:p>
          <a:p>
            <a:endParaRPr kumimoji="1" lang="ja-JP" altLang="en-US" sz="24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308C902-F619-AB4D-A2C3-468DA4A10A3D}"/>
              </a:ext>
            </a:extLst>
          </p:cNvPr>
          <p:cNvSpPr txBox="1"/>
          <p:nvPr/>
        </p:nvSpPr>
        <p:spPr>
          <a:xfrm>
            <a:off x="3935955" y="3909245"/>
            <a:ext cx="14326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with alkali-Sb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165507-E174-1049-AFAB-81FF67C6C4E4}"/>
              </a:ext>
            </a:extLst>
          </p:cNvPr>
          <p:cNvSpPr txBox="1"/>
          <p:nvPr/>
        </p:nvSpPr>
        <p:spPr>
          <a:xfrm>
            <a:off x="2741195" y="3911825"/>
            <a:ext cx="11192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HV -800 V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6AEB722-62DD-F643-BDC3-23DD5338E5EC}"/>
              </a:ext>
            </a:extLst>
          </p:cNvPr>
          <p:cNvSpPr txBox="1"/>
          <p:nvPr/>
        </p:nvSpPr>
        <p:spPr>
          <a:xfrm>
            <a:off x="2726522" y="5782019"/>
            <a:ext cx="11192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HV -800 V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DBD4482-4ECC-5849-9E31-D8677F0D1FA1}"/>
              </a:ext>
            </a:extLst>
          </p:cNvPr>
          <p:cNvSpPr txBox="1"/>
          <p:nvPr/>
        </p:nvSpPr>
        <p:spPr>
          <a:xfrm>
            <a:off x="3958161" y="5765849"/>
            <a:ext cx="14326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with alkali-Sb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EC1FE33-0BE4-DF4F-A089-CD7AF9AE3D37}"/>
              </a:ext>
            </a:extLst>
          </p:cNvPr>
          <p:cNvSpPr txBox="1"/>
          <p:nvPr/>
        </p:nvSpPr>
        <p:spPr>
          <a:xfrm>
            <a:off x="6672224" y="5812150"/>
            <a:ext cx="15757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accent1"/>
                </a:solidFill>
              </a:rPr>
              <a:t>without alkali-Sb</a:t>
            </a:r>
            <a:endParaRPr kumimoji="1" lang="ja-JP" altLang="en-US" sz="1600">
              <a:solidFill>
                <a:schemeClr val="accent1"/>
              </a:solidFill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976A708-8F9B-8548-AF12-870A9B19AB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67" t="11420" r="12963" b="5703"/>
          <a:stretch/>
        </p:blipFill>
        <p:spPr>
          <a:xfrm>
            <a:off x="5518538" y="2678884"/>
            <a:ext cx="2776711" cy="1746119"/>
          </a:xfrm>
          <a:prstGeom prst="rect">
            <a:avLst/>
          </a:prstGeom>
        </p:spPr>
      </p:pic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762CAE4C-33AB-8748-8272-1E058CBF3303}"/>
              </a:ext>
            </a:extLst>
          </p:cNvPr>
          <p:cNvSpPr txBox="1">
            <a:spLocks/>
          </p:cNvSpPr>
          <p:nvPr/>
        </p:nvSpPr>
        <p:spPr>
          <a:xfrm>
            <a:off x="426720" y="1139993"/>
            <a:ext cx="8290560" cy="4868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We tried other signal sources such as fluorescent light and a radioactive source(</a:t>
            </a:r>
            <a:r>
              <a:rPr lang="en-US" altLang="ja-JP" sz="2400" baseline="30000" dirty="0"/>
              <a:t>152</a:t>
            </a:r>
            <a:r>
              <a:rPr lang="en-US" altLang="ja-JP" sz="2400" dirty="0"/>
              <a:t>Eu: gamma rays at ? eV)” .</a:t>
            </a:r>
          </a:p>
          <a:p>
            <a:r>
              <a:rPr lang="en-US" altLang="ja-JP" sz="2400" dirty="0"/>
              <a:t>Recommended voltage value is 500  V, but no signal even higher voltages.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47BFCC5-12C8-1C4A-AD3A-EF592AF8D8AF}"/>
              </a:ext>
            </a:extLst>
          </p:cNvPr>
          <p:cNvSpPr txBox="1"/>
          <p:nvPr/>
        </p:nvSpPr>
        <p:spPr>
          <a:xfrm>
            <a:off x="5556261" y="3940303"/>
            <a:ext cx="111921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HV -1300 V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55C5401-7DC3-B74C-BB0E-A97DFC6F2456}"/>
              </a:ext>
            </a:extLst>
          </p:cNvPr>
          <p:cNvSpPr txBox="1"/>
          <p:nvPr/>
        </p:nvSpPr>
        <p:spPr>
          <a:xfrm>
            <a:off x="6685638" y="3935452"/>
            <a:ext cx="15757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accent1"/>
                </a:solidFill>
              </a:rPr>
              <a:t>without alkali-Sb</a:t>
            </a:r>
            <a:endParaRPr kumimoji="1" lang="ja-JP" altLang="en-US" sz="1600">
              <a:solidFill>
                <a:schemeClr val="accent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8D1EECC-F5D6-3F43-8DD0-3CF8811D5AAE}"/>
              </a:ext>
            </a:extLst>
          </p:cNvPr>
          <p:cNvSpPr txBox="1"/>
          <p:nvPr/>
        </p:nvSpPr>
        <p:spPr>
          <a:xfrm>
            <a:off x="5600828" y="5812150"/>
            <a:ext cx="101502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HV -800 V</a:t>
            </a:r>
            <a:endParaRPr kumimoji="1"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2483391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4EBF74-75D7-F347-B152-1AF36543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38</a:t>
            </a:fld>
            <a:endParaRPr kumimoji="1" lang="ja-JP" altLang="en-US"/>
          </a:p>
        </p:txBody>
      </p:sp>
      <p:grpSp>
        <p:nvGrpSpPr>
          <p:cNvPr id="300" name="グループ化 299">
            <a:extLst>
              <a:ext uri="{FF2B5EF4-FFF2-40B4-BE49-F238E27FC236}">
                <a16:creationId xmlns:a16="http://schemas.microsoft.com/office/drawing/2014/main" id="{D563F7BC-2A2C-0E42-99BD-15AD084CEFEE}"/>
              </a:ext>
            </a:extLst>
          </p:cNvPr>
          <p:cNvGrpSpPr/>
          <p:nvPr/>
        </p:nvGrpSpPr>
        <p:grpSpPr>
          <a:xfrm>
            <a:off x="431583" y="3487083"/>
            <a:ext cx="3853063" cy="2773778"/>
            <a:chOff x="564427" y="3749391"/>
            <a:chExt cx="3853063" cy="2773778"/>
          </a:xfrm>
        </p:grpSpPr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FCA12C41-6F2F-6247-8DA4-1257563DBED5}"/>
                </a:ext>
              </a:extLst>
            </p:cNvPr>
            <p:cNvSpPr/>
            <p:nvPr/>
          </p:nvSpPr>
          <p:spPr>
            <a:xfrm>
              <a:off x="1015583" y="4313872"/>
              <a:ext cx="3001781" cy="171075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EC09B1E0-3D63-E44F-B4F3-75F867D560E0}"/>
                </a:ext>
              </a:extLst>
            </p:cNvPr>
            <p:cNvCxnSpPr>
              <a:cxnSpLocks/>
            </p:cNvCxnSpPr>
            <p:nvPr/>
          </p:nvCxnSpPr>
          <p:spPr>
            <a:xfrm>
              <a:off x="1367103" y="4313872"/>
              <a:ext cx="0" cy="171075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62898F1B-5184-A447-97FC-B42E0BD90E1C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50" y="4313872"/>
              <a:ext cx="0" cy="171075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690B01BA-C246-4A4A-8C18-964D00759477}"/>
                </a:ext>
              </a:extLst>
            </p:cNvPr>
            <p:cNvCxnSpPr>
              <a:cxnSpLocks/>
            </p:cNvCxnSpPr>
            <p:nvPr/>
          </p:nvCxnSpPr>
          <p:spPr>
            <a:xfrm>
              <a:off x="2068826" y="4313872"/>
              <a:ext cx="0" cy="171075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86234443-CFE9-9E4B-BF5F-E07E58839199}"/>
                </a:ext>
              </a:extLst>
            </p:cNvPr>
            <p:cNvCxnSpPr>
              <a:cxnSpLocks/>
            </p:cNvCxnSpPr>
            <p:nvPr/>
          </p:nvCxnSpPr>
          <p:spPr>
            <a:xfrm>
              <a:off x="3644772" y="4313872"/>
              <a:ext cx="0" cy="171075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DA20DB98-893B-9441-81D5-A23E8EBE86C2}"/>
                </a:ext>
              </a:extLst>
            </p:cNvPr>
            <p:cNvCxnSpPr>
              <a:cxnSpLocks/>
            </p:cNvCxnSpPr>
            <p:nvPr/>
          </p:nvCxnSpPr>
          <p:spPr>
            <a:xfrm>
              <a:off x="1015583" y="4313872"/>
              <a:ext cx="0" cy="171075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>
              <a:extLst>
                <a:ext uri="{FF2B5EF4-FFF2-40B4-BE49-F238E27FC236}">
                  <a16:creationId xmlns:a16="http://schemas.microsoft.com/office/drawing/2014/main" id="{C6267C8C-134B-E44A-952A-DB70C77FD88D}"/>
                </a:ext>
              </a:extLst>
            </p:cNvPr>
            <p:cNvCxnSpPr>
              <a:cxnSpLocks/>
            </p:cNvCxnSpPr>
            <p:nvPr/>
          </p:nvCxnSpPr>
          <p:spPr>
            <a:xfrm>
              <a:off x="1017100" y="4626957"/>
              <a:ext cx="128980" cy="81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矢印コネクタ 78">
              <a:extLst>
                <a:ext uri="{FF2B5EF4-FFF2-40B4-BE49-F238E27FC236}">
                  <a16:creationId xmlns:a16="http://schemas.microsoft.com/office/drawing/2014/main" id="{478DD2DE-99EF-0640-B378-1ED505B41FA0}"/>
                </a:ext>
              </a:extLst>
            </p:cNvPr>
            <p:cNvCxnSpPr>
              <a:cxnSpLocks/>
            </p:cNvCxnSpPr>
            <p:nvPr/>
          </p:nvCxnSpPr>
          <p:spPr>
            <a:xfrm>
              <a:off x="1367103" y="470823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>
              <a:extLst>
                <a:ext uri="{FF2B5EF4-FFF2-40B4-BE49-F238E27FC236}">
                  <a16:creationId xmlns:a16="http://schemas.microsoft.com/office/drawing/2014/main" id="{4F4FC178-5098-7B4E-8711-84E2294413D2}"/>
                </a:ext>
              </a:extLst>
            </p:cNvPr>
            <p:cNvCxnSpPr>
              <a:cxnSpLocks/>
            </p:cNvCxnSpPr>
            <p:nvPr/>
          </p:nvCxnSpPr>
          <p:spPr>
            <a:xfrm>
              <a:off x="1367103" y="474731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>
              <a:extLst>
                <a:ext uri="{FF2B5EF4-FFF2-40B4-BE49-F238E27FC236}">
                  <a16:creationId xmlns:a16="http://schemas.microsoft.com/office/drawing/2014/main" id="{6A6E7932-A5FA-0842-8F39-35937D595753}"/>
                </a:ext>
              </a:extLst>
            </p:cNvPr>
            <p:cNvCxnSpPr>
              <a:cxnSpLocks/>
            </p:cNvCxnSpPr>
            <p:nvPr/>
          </p:nvCxnSpPr>
          <p:spPr>
            <a:xfrm>
              <a:off x="1367103" y="478248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05397DB7-4F12-F048-98FB-92008A5B1AC6}"/>
                </a:ext>
              </a:extLst>
            </p:cNvPr>
            <p:cNvCxnSpPr>
              <a:cxnSpLocks/>
            </p:cNvCxnSpPr>
            <p:nvPr/>
          </p:nvCxnSpPr>
          <p:spPr>
            <a:xfrm>
              <a:off x="1246554" y="4747314"/>
              <a:ext cx="12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F45F446C-98FC-804E-8F1E-770A0C52F296}"/>
                </a:ext>
              </a:extLst>
            </p:cNvPr>
            <p:cNvSpPr txBox="1"/>
            <p:nvPr/>
          </p:nvSpPr>
          <p:spPr>
            <a:xfrm>
              <a:off x="1047163" y="4608814"/>
              <a:ext cx="2340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chemeClr val="accent1"/>
                  </a:solidFill>
                </a:rPr>
                <a:t>e</a:t>
              </a:r>
              <a:endParaRPr kumimoji="1" lang="ja-JP" altLang="en-US" sz="1200">
                <a:solidFill>
                  <a:schemeClr val="accent1"/>
                </a:solidFill>
              </a:endParaRPr>
            </a:p>
          </p:txBody>
        </p:sp>
        <p:cxnSp>
          <p:nvCxnSpPr>
            <p:cNvPr id="84" name="直線矢印コネクタ 83">
              <a:extLst>
                <a:ext uri="{FF2B5EF4-FFF2-40B4-BE49-F238E27FC236}">
                  <a16:creationId xmlns:a16="http://schemas.microsoft.com/office/drawing/2014/main" id="{91B18A05-F1B9-6F44-917C-C9A334E92866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6" y="468596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>
              <a:extLst>
                <a:ext uri="{FF2B5EF4-FFF2-40B4-BE49-F238E27FC236}">
                  <a16:creationId xmlns:a16="http://schemas.microsoft.com/office/drawing/2014/main" id="{8195F045-5208-E649-AC8A-725ABA79E1B1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9" y="470823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矢印コネクタ 85">
              <a:extLst>
                <a:ext uri="{FF2B5EF4-FFF2-40B4-BE49-F238E27FC236}">
                  <a16:creationId xmlns:a16="http://schemas.microsoft.com/office/drawing/2014/main" id="{F28DDB8B-192F-C149-80F2-4FBBBDE2120B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8" y="473016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矢印コネクタ 86">
              <a:extLst>
                <a:ext uri="{FF2B5EF4-FFF2-40B4-BE49-F238E27FC236}">
                  <a16:creationId xmlns:a16="http://schemas.microsoft.com/office/drawing/2014/main" id="{BE1B8E59-6926-AD48-9C25-199B3B5AA00B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7" y="475869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矢印コネクタ 87">
              <a:extLst>
                <a:ext uri="{FF2B5EF4-FFF2-40B4-BE49-F238E27FC236}">
                  <a16:creationId xmlns:a16="http://schemas.microsoft.com/office/drawing/2014/main" id="{AB7423E9-D2D1-FE41-8147-C191226069B6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6" y="478096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8">
              <a:extLst>
                <a:ext uri="{FF2B5EF4-FFF2-40B4-BE49-F238E27FC236}">
                  <a16:creationId xmlns:a16="http://schemas.microsoft.com/office/drawing/2014/main" id="{874BEBB0-1132-CE42-BDEC-F7A7535A8EE3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6" y="480636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矢印コネクタ 89">
              <a:extLst>
                <a:ext uri="{FF2B5EF4-FFF2-40B4-BE49-F238E27FC236}">
                  <a16:creationId xmlns:a16="http://schemas.microsoft.com/office/drawing/2014/main" id="{EA9439EB-7C56-A245-BA08-4D2EC5B21186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6" y="483494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矢印コネクタ 90">
              <a:extLst>
                <a:ext uri="{FF2B5EF4-FFF2-40B4-BE49-F238E27FC236}">
                  <a16:creationId xmlns:a16="http://schemas.microsoft.com/office/drawing/2014/main" id="{A677F699-A391-FA42-9CD9-D2649F032412}"/>
                </a:ext>
              </a:extLst>
            </p:cNvPr>
            <p:cNvCxnSpPr>
              <a:cxnSpLocks/>
            </p:cNvCxnSpPr>
            <p:nvPr/>
          </p:nvCxnSpPr>
          <p:spPr>
            <a:xfrm>
              <a:off x="1378146" y="5217827"/>
              <a:ext cx="128980" cy="81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矢印コネクタ 91">
              <a:extLst>
                <a:ext uri="{FF2B5EF4-FFF2-40B4-BE49-F238E27FC236}">
                  <a16:creationId xmlns:a16="http://schemas.microsoft.com/office/drawing/2014/main" id="{CD755B52-E97C-0F44-9226-DE13C148A4C2}"/>
                </a:ext>
              </a:extLst>
            </p:cNvPr>
            <p:cNvCxnSpPr>
              <a:cxnSpLocks/>
            </p:cNvCxnSpPr>
            <p:nvPr/>
          </p:nvCxnSpPr>
          <p:spPr>
            <a:xfrm>
              <a:off x="1728149" y="529910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矢印コネクタ 92">
              <a:extLst>
                <a:ext uri="{FF2B5EF4-FFF2-40B4-BE49-F238E27FC236}">
                  <a16:creationId xmlns:a16="http://schemas.microsoft.com/office/drawing/2014/main" id="{A501FCEA-B1D8-FB47-816D-5344B2089574}"/>
                </a:ext>
              </a:extLst>
            </p:cNvPr>
            <p:cNvCxnSpPr>
              <a:cxnSpLocks/>
            </p:cNvCxnSpPr>
            <p:nvPr/>
          </p:nvCxnSpPr>
          <p:spPr>
            <a:xfrm>
              <a:off x="1728149" y="533818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矢印コネクタ 93">
              <a:extLst>
                <a:ext uri="{FF2B5EF4-FFF2-40B4-BE49-F238E27FC236}">
                  <a16:creationId xmlns:a16="http://schemas.microsoft.com/office/drawing/2014/main" id="{21F7EDC7-698E-CE43-8726-40162BD2264B}"/>
                </a:ext>
              </a:extLst>
            </p:cNvPr>
            <p:cNvCxnSpPr>
              <a:cxnSpLocks/>
            </p:cNvCxnSpPr>
            <p:nvPr/>
          </p:nvCxnSpPr>
          <p:spPr>
            <a:xfrm>
              <a:off x="1728149" y="537335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矢印コネクタ 94">
              <a:extLst>
                <a:ext uri="{FF2B5EF4-FFF2-40B4-BE49-F238E27FC236}">
                  <a16:creationId xmlns:a16="http://schemas.microsoft.com/office/drawing/2014/main" id="{1F088600-2B54-7F41-92C6-BECDF20F04E5}"/>
                </a:ext>
              </a:extLst>
            </p:cNvPr>
            <p:cNvCxnSpPr>
              <a:cxnSpLocks/>
            </p:cNvCxnSpPr>
            <p:nvPr/>
          </p:nvCxnSpPr>
          <p:spPr>
            <a:xfrm>
              <a:off x="1607600" y="5338184"/>
              <a:ext cx="12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084D1E69-7783-FB49-B1C9-21FE97CF76CA}"/>
                </a:ext>
              </a:extLst>
            </p:cNvPr>
            <p:cNvSpPr txBox="1"/>
            <p:nvPr/>
          </p:nvSpPr>
          <p:spPr>
            <a:xfrm>
              <a:off x="1408209" y="5199684"/>
              <a:ext cx="2340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chemeClr val="accent1"/>
                  </a:solidFill>
                </a:rPr>
                <a:t>e</a:t>
              </a:r>
              <a:endParaRPr kumimoji="1" lang="ja-JP" altLang="en-US" sz="1200">
                <a:solidFill>
                  <a:schemeClr val="accent1"/>
                </a:solidFill>
              </a:endParaRPr>
            </a:p>
          </p:txBody>
        </p:sp>
        <p:cxnSp>
          <p:nvCxnSpPr>
            <p:cNvPr id="97" name="直線矢印コネクタ 96">
              <a:extLst>
                <a:ext uri="{FF2B5EF4-FFF2-40B4-BE49-F238E27FC236}">
                  <a16:creationId xmlns:a16="http://schemas.microsoft.com/office/drawing/2014/main" id="{69AE0FC9-CB43-F04F-BB75-6019264E9686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4636840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矢印コネクタ 97">
              <a:extLst>
                <a:ext uri="{FF2B5EF4-FFF2-40B4-BE49-F238E27FC236}">
                  <a16:creationId xmlns:a16="http://schemas.microsoft.com/office/drawing/2014/main" id="{D46C8A7F-8955-7A4D-9A3B-B8432FD03810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4" y="465911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矢印コネクタ 98">
              <a:extLst>
                <a:ext uri="{FF2B5EF4-FFF2-40B4-BE49-F238E27FC236}">
                  <a16:creationId xmlns:a16="http://schemas.microsoft.com/office/drawing/2014/main" id="{F92C7FE9-EF69-D64D-843E-A5A38E409688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3" y="468104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矢印コネクタ 99">
              <a:extLst>
                <a:ext uri="{FF2B5EF4-FFF2-40B4-BE49-F238E27FC236}">
                  <a16:creationId xmlns:a16="http://schemas.microsoft.com/office/drawing/2014/main" id="{077A56DF-B5AB-674E-81BA-0AB3471EE9D5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2" y="470957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矢印コネクタ 100">
              <a:extLst>
                <a:ext uri="{FF2B5EF4-FFF2-40B4-BE49-F238E27FC236}">
                  <a16:creationId xmlns:a16="http://schemas.microsoft.com/office/drawing/2014/main" id="{B57C301D-0536-3245-9E1F-E10266E7D014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473184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矢印コネクタ 101">
              <a:extLst>
                <a:ext uri="{FF2B5EF4-FFF2-40B4-BE49-F238E27FC236}">
                  <a16:creationId xmlns:a16="http://schemas.microsoft.com/office/drawing/2014/main" id="{6798F609-82A6-9D49-B2FF-27787CFFAD84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475724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矢印コネクタ 102">
              <a:extLst>
                <a:ext uri="{FF2B5EF4-FFF2-40B4-BE49-F238E27FC236}">
                  <a16:creationId xmlns:a16="http://schemas.microsoft.com/office/drawing/2014/main" id="{8E303B38-93CC-C947-AC3C-DAAED0E7E94B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4785820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矢印コネクタ 103">
              <a:extLst>
                <a:ext uri="{FF2B5EF4-FFF2-40B4-BE49-F238E27FC236}">
                  <a16:creationId xmlns:a16="http://schemas.microsoft.com/office/drawing/2014/main" id="{B687ACB2-F501-7E42-AE57-B418364A8111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481191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矢印コネクタ 104">
              <a:extLst>
                <a:ext uri="{FF2B5EF4-FFF2-40B4-BE49-F238E27FC236}">
                  <a16:creationId xmlns:a16="http://schemas.microsoft.com/office/drawing/2014/main" id="{565E25A5-269C-D543-97D9-C9E9DD5E654E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4" y="483418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矢印コネクタ 105">
              <a:extLst>
                <a:ext uri="{FF2B5EF4-FFF2-40B4-BE49-F238E27FC236}">
                  <a16:creationId xmlns:a16="http://schemas.microsoft.com/office/drawing/2014/main" id="{BD248CED-94EF-1D4C-A56D-89DA2B2BAFAB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3" y="485611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矢印コネクタ 106">
              <a:extLst>
                <a:ext uri="{FF2B5EF4-FFF2-40B4-BE49-F238E27FC236}">
                  <a16:creationId xmlns:a16="http://schemas.microsoft.com/office/drawing/2014/main" id="{674C02EB-84C0-DC46-BE76-22CB112765AE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2" y="4884642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矢印コネクタ 107">
              <a:extLst>
                <a:ext uri="{FF2B5EF4-FFF2-40B4-BE49-F238E27FC236}">
                  <a16:creationId xmlns:a16="http://schemas.microsoft.com/office/drawing/2014/main" id="{A9EEB3F0-1488-D142-B3A0-C240B8C3C6BB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490691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矢印コネクタ 108">
              <a:extLst>
                <a:ext uri="{FF2B5EF4-FFF2-40B4-BE49-F238E27FC236}">
                  <a16:creationId xmlns:a16="http://schemas.microsoft.com/office/drawing/2014/main" id="{B41DEA53-E277-8C47-AB62-DEECECD06B67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493231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>
              <a:extLst>
                <a:ext uri="{FF2B5EF4-FFF2-40B4-BE49-F238E27FC236}">
                  <a16:creationId xmlns:a16="http://schemas.microsoft.com/office/drawing/2014/main" id="{02CAF550-1E22-8D46-9892-DA8B245279B6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496089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7E47265B-02F9-7C4A-920A-38FEC7010B2F}"/>
                </a:ext>
              </a:extLst>
            </p:cNvPr>
            <p:cNvSpPr txBox="1"/>
            <p:nvPr/>
          </p:nvSpPr>
          <p:spPr>
            <a:xfrm rot="18389948">
              <a:off x="1149514" y="3951413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1</a:t>
              </a:r>
              <a:endParaRPr kumimoji="1" lang="ja-JP" altLang="en-US" sz="900"/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A6691E63-B643-BE4E-8EA8-44A969BCE488}"/>
                </a:ext>
              </a:extLst>
            </p:cNvPr>
            <p:cNvSpPr txBox="1"/>
            <p:nvPr/>
          </p:nvSpPr>
          <p:spPr>
            <a:xfrm rot="18389948">
              <a:off x="1501034" y="3953058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2</a:t>
              </a:r>
              <a:endParaRPr kumimoji="1" lang="ja-JP" altLang="en-US" sz="900"/>
            </a:p>
          </p:txBody>
        </p:sp>
        <p:sp>
          <p:nvSpPr>
            <p:cNvPr id="113" name="テキスト ボックス 112">
              <a:extLst>
                <a:ext uri="{FF2B5EF4-FFF2-40B4-BE49-F238E27FC236}">
                  <a16:creationId xmlns:a16="http://schemas.microsoft.com/office/drawing/2014/main" id="{23F29B00-4E2E-F044-B711-A9CC4F2AB1D6}"/>
                </a:ext>
              </a:extLst>
            </p:cNvPr>
            <p:cNvSpPr txBox="1"/>
            <p:nvPr/>
          </p:nvSpPr>
          <p:spPr>
            <a:xfrm rot="18389948">
              <a:off x="1875720" y="3951412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3</a:t>
              </a:r>
              <a:endParaRPr kumimoji="1" lang="ja-JP" altLang="en-US" sz="900"/>
            </a:p>
          </p:txBody>
        </p: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312585FA-8562-AF4B-8853-E563998387B4}"/>
                </a:ext>
              </a:extLst>
            </p:cNvPr>
            <p:cNvSpPr txBox="1"/>
            <p:nvPr/>
          </p:nvSpPr>
          <p:spPr>
            <a:xfrm rot="18389948">
              <a:off x="3421513" y="3946721"/>
              <a:ext cx="6254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n</a:t>
              </a:r>
              <a:endParaRPr kumimoji="1" lang="ja-JP" altLang="en-US" sz="900"/>
            </a:p>
          </p:txBody>
        </p:sp>
        <p:sp>
          <p:nvSpPr>
            <p:cNvPr id="115" name="テキスト ボックス 114">
              <a:extLst>
                <a:ext uri="{FF2B5EF4-FFF2-40B4-BE49-F238E27FC236}">
                  <a16:creationId xmlns:a16="http://schemas.microsoft.com/office/drawing/2014/main" id="{96DA969A-B129-5149-8379-606E40946D49}"/>
                </a:ext>
              </a:extLst>
            </p:cNvPr>
            <p:cNvSpPr txBox="1"/>
            <p:nvPr/>
          </p:nvSpPr>
          <p:spPr>
            <a:xfrm rot="18389948">
              <a:off x="3825752" y="4009136"/>
              <a:ext cx="4796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/>
                <a:t>anode</a:t>
              </a:r>
              <a:endParaRPr kumimoji="1" lang="ja-JP" altLang="en-US" sz="900"/>
            </a:p>
          </p:txBody>
        </p:sp>
        <p:cxnSp>
          <p:nvCxnSpPr>
            <p:cNvPr id="116" name="直線矢印コネクタ 115">
              <a:extLst>
                <a:ext uri="{FF2B5EF4-FFF2-40B4-BE49-F238E27FC236}">
                  <a16:creationId xmlns:a16="http://schemas.microsoft.com/office/drawing/2014/main" id="{88F0C513-BA63-3848-AC18-8B92EEECC3F8}"/>
                </a:ext>
              </a:extLst>
            </p:cNvPr>
            <p:cNvCxnSpPr>
              <a:cxnSpLocks/>
            </p:cNvCxnSpPr>
            <p:nvPr/>
          </p:nvCxnSpPr>
          <p:spPr>
            <a:xfrm>
              <a:off x="737267" y="4608814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矢印コネクタ 116">
              <a:extLst>
                <a:ext uri="{FF2B5EF4-FFF2-40B4-BE49-F238E27FC236}">
                  <a16:creationId xmlns:a16="http://schemas.microsoft.com/office/drawing/2014/main" id="{EFD3A938-FC41-C74F-BB1D-53BB2F7335E1}"/>
                </a:ext>
              </a:extLst>
            </p:cNvPr>
            <p:cNvCxnSpPr>
              <a:cxnSpLocks/>
            </p:cNvCxnSpPr>
            <p:nvPr/>
          </p:nvCxnSpPr>
          <p:spPr>
            <a:xfrm>
              <a:off x="737267" y="4903827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矢印コネクタ 117">
              <a:extLst>
                <a:ext uri="{FF2B5EF4-FFF2-40B4-BE49-F238E27FC236}">
                  <a16:creationId xmlns:a16="http://schemas.microsoft.com/office/drawing/2014/main" id="{4B4B20F4-2EC4-EA45-846B-E5ACDE478AE0}"/>
                </a:ext>
              </a:extLst>
            </p:cNvPr>
            <p:cNvCxnSpPr>
              <a:cxnSpLocks/>
            </p:cNvCxnSpPr>
            <p:nvPr/>
          </p:nvCxnSpPr>
          <p:spPr>
            <a:xfrm>
              <a:off x="749734" y="5203912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矢印コネクタ 118">
              <a:extLst>
                <a:ext uri="{FF2B5EF4-FFF2-40B4-BE49-F238E27FC236}">
                  <a16:creationId xmlns:a16="http://schemas.microsoft.com/office/drawing/2014/main" id="{8EFF2A27-59F7-8042-8B83-B952683E0229}"/>
                </a:ext>
              </a:extLst>
            </p:cNvPr>
            <p:cNvCxnSpPr>
              <a:cxnSpLocks/>
            </p:cNvCxnSpPr>
            <p:nvPr/>
          </p:nvCxnSpPr>
          <p:spPr>
            <a:xfrm>
              <a:off x="749734" y="5498925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矢印コネクタ 119">
              <a:extLst>
                <a:ext uri="{FF2B5EF4-FFF2-40B4-BE49-F238E27FC236}">
                  <a16:creationId xmlns:a16="http://schemas.microsoft.com/office/drawing/2014/main" id="{069DE310-759C-9E46-86A8-C45A9A138F51}"/>
                </a:ext>
              </a:extLst>
            </p:cNvPr>
            <p:cNvCxnSpPr>
              <a:cxnSpLocks/>
            </p:cNvCxnSpPr>
            <p:nvPr/>
          </p:nvCxnSpPr>
          <p:spPr>
            <a:xfrm>
              <a:off x="742291" y="5771905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240FCB3B-5C69-5544-9F3B-E5CA6C7AE0C3}"/>
                </a:ext>
              </a:extLst>
            </p:cNvPr>
            <p:cNvCxnSpPr>
              <a:cxnSpLocks/>
            </p:cNvCxnSpPr>
            <p:nvPr/>
          </p:nvCxnSpPr>
          <p:spPr>
            <a:xfrm>
              <a:off x="1008052" y="4313872"/>
              <a:ext cx="0" cy="1710752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E4C19C3A-1327-F34B-AF30-446A9B55A20F}"/>
                </a:ext>
              </a:extLst>
            </p:cNvPr>
            <p:cNvSpPr txBox="1"/>
            <p:nvPr/>
          </p:nvSpPr>
          <p:spPr>
            <a:xfrm>
              <a:off x="564427" y="6066918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Al</a:t>
              </a:r>
              <a:endParaRPr kumimoji="1" lang="ja-JP" altLang="en-US"/>
            </a:p>
          </p:txBody>
        </p:sp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5935D487-CBCB-A644-A082-490837BF283D}"/>
                </a:ext>
              </a:extLst>
            </p:cNvPr>
            <p:cNvSpPr txBox="1"/>
            <p:nvPr/>
          </p:nvSpPr>
          <p:spPr>
            <a:xfrm>
              <a:off x="1360966" y="6153837"/>
              <a:ext cx="1388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w/o alkali-Sb</a:t>
              </a:r>
              <a:endParaRPr kumimoji="1" lang="ja-JP" altLang="en-US"/>
            </a:p>
          </p:txBody>
        </p:sp>
        <p:sp>
          <p:nvSpPr>
            <p:cNvPr id="125" name="テキスト ボックス 124">
              <a:extLst>
                <a:ext uri="{FF2B5EF4-FFF2-40B4-BE49-F238E27FC236}">
                  <a16:creationId xmlns:a16="http://schemas.microsoft.com/office/drawing/2014/main" id="{1F8A7EC3-2BBC-7F40-8494-5ECDC32CA43D}"/>
                </a:ext>
              </a:extLst>
            </p:cNvPr>
            <p:cNvSpPr txBox="1"/>
            <p:nvPr/>
          </p:nvSpPr>
          <p:spPr>
            <a:xfrm>
              <a:off x="682062" y="4550005"/>
              <a:ext cx="311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00B050"/>
                  </a:solidFill>
                </a:rPr>
                <a:t>μ</a:t>
              </a:r>
              <a:endParaRPr kumimoji="1" lang="ja-JP" altLang="en-US">
                <a:solidFill>
                  <a:srgbClr val="00B050"/>
                </a:solidFill>
              </a:endParaRPr>
            </a:p>
          </p:txBody>
        </p:sp>
        <p:cxnSp>
          <p:nvCxnSpPr>
            <p:cNvPr id="287" name="直線矢印コネクタ 286">
              <a:extLst>
                <a:ext uri="{FF2B5EF4-FFF2-40B4-BE49-F238E27FC236}">
                  <a16:creationId xmlns:a16="http://schemas.microsoft.com/office/drawing/2014/main" id="{3DE50C92-D08F-364A-A9F9-1BB127EF52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8146" y="5627530"/>
              <a:ext cx="258990" cy="5690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直線矢印コネクタ 291">
              <a:extLst>
                <a:ext uri="{FF2B5EF4-FFF2-40B4-BE49-F238E27FC236}">
                  <a16:creationId xmlns:a16="http://schemas.microsoft.com/office/drawing/2014/main" id="{28CE671C-EC45-814F-8231-6788B7B415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798" y="5373353"/>
              <a:ext cx="191675" cy="6591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1" name="グループ化 300">
            <a:extLst>
              <a:ext uri="{FF2B5EF4-FFF2-40B4-BE49-F238E27FC236}">
                <a16:creationId xmlns:a16="http://schemas.microsoft.com/office/drawing/2014/main" id="{2B25C898-42D4-2E45-A88D-4039EACE49AB}"/>
              </a:ext>
            </a:extLst>
          </p:cNvPr>
          <p:cNvGrpSpPr/>
          <p:nvPr/>
        </p:nvGrpSpPr>
        <p:grpSpPr>
          <a:xfrm>
            <a:off x="4860595" y="3662472"/>
            <a:ext cx="3853063" cy="2773778"/>
            <a:chOff x="4824599" y="3749391"/>
            <a:chExt cx="3853063" cy="2773778"/>
          </a:xfrm>
        </p:grpSpPr>
        <p:sp>
          <p:nvSpPr>
            <p:cNvPr id="232" name="正方形/長方形 231">
              <a:extLst>
                <a:ext uri="{FF2B5EF4-FFF2-40B4-BE49-F238E27FC236}">
                  <a16:creationId xmlns:a16="http://schemas.microsoft.com/office/drawing/2014/main" id="{D2F08E7A-60BA-1247-874F-843075C4443C}"/>
                </a:ext>
              </a:extLst>
            </p:cNvPr>
            <p:cNvSpPr/>
            <p:nvPr/>
          </p:nvSpPr>
          <p:spPr>
            <a:xfrm>
              <a:off x="5275755" y="4313872"/>
              <a:ext cx="3001781" cy="171075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3" name="直線コネクタ 232">
              <a:extLst>
                <a:ext uri="{FF2B5EF4-FFF2-40B4-BE49-F238E27FC236}">
                  <a16:creationId xmlns:a16="http://schemas.microsoft.com/office/drawing/2014/main" id="{B584FBA8-F5A4-7648-B655-E4B30E787CA7}"/>
                </a:ext>
              </a:extLst>
            </p:cNvPr>
            <p:cNvCxnSpPr>
              <a:cxnSpLocks/>
            </p:cNvCxnSpPr>
            <p:nvPr/>
          </p:nvCxnSpPr>
          <p:spPr>
            <a:xfrm>
              <a:off x="5627275" y="4313872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コネクタ 233">
              <a:extLst>
                <a:ext uri="{FF2B5EF4-FFF2-40B4-BE49-F238E27FC236}">
                  <a16:creationId xmlns:a16="http://schemas.microsoft.com/office/drawing/2014/main" id="{36C0F475-55D8-0C4D-95B4-C92FBC2BF3B0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22" y="4313872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線コネクタ 234">
              <a:extLst>
                <a:ext uri="{FF2B5EF4-FFF2-40B4-BE49-F238E27FC236}">
                  <a16:creationId xmlns:a16="http://schemas.microsoft.com/office/drawing/2014/main" id="{21CF90F9-12C0-0B40-A530-68FE3109103E}"/>
                </a:ext>
              </a:extLst>
            </p:cNvPr>
            <p:cNvCxnSpPr>
              <a:cxnSpLocks/>
            </p:cNvCxnSpPr>
            <p:nvPr/>
          </p:nvCxnSpPr>
          <p:spPr>
            <a:xfrm>
              <a:off x="6328998" y="4313872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線コネクタ 235">
              <a:extLst>
                <a:ext uri="{FF2B5EF4-FFF2-40B4-BE49-F238E27FC236}">
                  <a16:creationId xmlns:a16="http://schemas.microsoft.com/office/drawing/2014/main" id="{646C2E2C-75B4-6C4C-8600-8658C8EF2412}"/>
                </a:ext>
              </a:extLst>
            </p:cNvPr>
            <p:cNvCxnSpPr>
              <a:cxnSpLocks/>
            </p:cNvCxnSpPr>
            <p:nvPr/>
          </p:nvCxnSpPr>
          <p:spPr>
            <a:xfrm>
              <a:off x="7904944" y="4313872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線コネクタ 236">
              <a:extLst>
                <a:ext uri="{FF2B5EF4-FFF2-40B4-BE49-F238E27FC236}">
                  <a16:creationId xmlns:a16="http://schemas.microsoft.com/office/drawing/2014/main" id="{BC3EF0A3-3985-B64A-8FBE-0C183A7DE6E2}"/>
                </a:ext>
              </a:extLst>
            </p:cNvPr>
            <p:cNvCxnSpPr>
              <a:cxnSpLocks/>
            </p:cNvCxnSpPr>
            <p:nvPr/>
          </p:nvCxnSpPr>
          <p:spPr>
            <a:xfrm>
              <a:off x="5275755" y="4313872"/>
              <a:ext cx="0" cy="171075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線矢印コネクタ 237">
              <a:extLst>
                <a:ext uri="{FF2B5EF4-FFF2-40B4-BE49-F238E27FC236}">
                  <a16:creationId xmlns:a16="http://schemas.microsoft.com/office/drawing/2014/main" id="{BF3B559C-5021-C444-B304-D758042C5BE1}"/>
                </a:ext>
              </a:extLst>
            </p:cNvPr>
            <p:cNvCxnSpPr>
              <a:cxnSpLocks/>
            </p:cNvCxnSpPr>
            <p:nvPr/>
          </p:nvCxnSpPr>
          <p:spPr>
            <a:xfrm>
              <a:off x="5277272" y="4626957"/>
              <a:ext cx="128980" cy="81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線矢印コネクタ 238">
              <a:extLst>
                <a:ext uri="{FF2B5EF4-FFF2-40B4-BE49-F238E27FC236}">
                  <a16:creationId xmlns:a16="http://schemas.microsoft.com/office/drawing/2014/main" id="{C3000216-6E62-754B-B539-AA327999C23E}"/>
                </a:ext>
              </a:extLst>
            </p:cNvPr>
            <p:cNvCxnSpPr>
              <a:cxnSpLocks/>
            </p:cNvCxnSpPr>
            <p:nvPr/>
          </p:nvCxnSpPr>
          <p:spPr>
            <a:xfrm>
              <a:off x="5627275" y="470823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線矢印コネクタ 239">
              <a:extLst>
                <a:ext uri="{FF2B5EF4-FFF2-40B4-BE49-F238E27FC236}">
                  <a16:creationId xmlns:a16="http://schemas.microsoft.com/office/drawing/2014/main" id="{52D2880C-39A7-8A42-9DDB-332B5BC514C3}"/>
                </a:ext>
              </a:extLst>
            </p:cNvPr>
            <p:cNvCxnSpPr>
              <a:cxnSpLocks/>
            </p:cNvCxnSpPr>
            <p:nvPr/>
          </p:nvCxnSpPr>
          <p:spPr>
            <a:xfrm>
              <a:off x="5627275" y="474731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線矢印コネクタ 240">
              <a:extLst>
                <a:ext uri="{FF2B5EF4-FFF2-40B4-BE49-F238E27FC236}">
                  <a16:creationId xmlns:a16="http://schemas.microsoft.com/office/drawing/2014/main" id="{8D2C673A-4710-734C-A4C2-C9FCE64644DD}"/>
                </a:ext>
              </a:extLst>
            </p:cNvPr>
            <p:cNvCxnSpPr>
              <a:cxnSpLocks/>
            </p:cNvCxnSpPr>
            <p:nvPr/>
          </p:nvCxnSpPr>
          <p:spPr>
            <a:xfrm>
              <a:off x="5627275" y="478248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矢印コネクタ 241">
              <a:extLst>
                <a:ext uri="{FF2B5EF4-FFF2-40B4-BE49-F238E27FC236}">
                  <a16:creationId xmlns:a16="http://schemas.microsoft.com/office/drawing/2014/main" id="{8C2F3A27-DAD5-3242-A3E0-A5DDD43C071A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26" y="4747314"/>
              <a:ext cx="12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テキスト ボックス 242">
              <a:extLst>
                <a:ext uri="{FF2B5EF4-FFF2-40B4-BE49-F238E27FC236}">
                  <a16:creationId xmlns:a16="http://schemas.microsoft.com/office/drawing/2014/main" id="{D76CE325-4589-E547-A8D9-C254765CBA69}"/>
                </a:ext>
              </a:extLst>
            </p:cNvPr>
            <p:cNvSpPr txBox="1"/>
            <p:nvPr/>
          </p:nvSpPr>
          <p:spPr>
            <a:xfrm>
              <a:off x="5307335" y="4608814"/>
              <a:ext cx="2340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chemeClr val="accent1"/>
                  </a:solidFill>
                </a:rPr>
                <a:t>e</a:t>
              </a:r>
              <a:endParaRPr kumimoji="1" lang="ja-JP" altLang="en-US" sz="1200">
                <a:solidFill>
                  <a:schemeClr val="accent1"/>
                </a:solidFill>
              </a:endParaRPr>
            </a:p>
          </p:txBody>
        </p:sp>
        <p:cxnSp>
          <p:nvCxnSpPr>
            <p:cNvPr id="244" name="直線矢印コネクタ 243">
              <a:extLst>
                <a:ext uri="{FF2B5EF4-FFF2-40B4-BE49-F238E27FC236}">
                  <a16:creationId xmlns:a16="http://schemas.microsoft.com/office/drawing/2014/main" id="{26AB64D0-BB8C-E248-AA58-FD197D67529E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18" y="468596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線矢印コネクタ 244">
              <a:extLst>
                <a:ext uri="{FF2B5EF4-FFF2-40B4-BE49-F238E27FC236}">
                  <a16:creationId xmlns:a16="http://schemas.microsoft.com/office/drawing/2014/main" id="{74D2BBE9-A2A8-284E-AB33-9AA2F8A58A6C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21" y="470823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線矢印コネクタ 245">
              <a:extLst>
                <a:ext uri="{FF2B5EF4-FFF2-40B4-BE49-F238E27FC236}">
                  <a16:creationId xmlns:a16="http://schemas.microsoft.com/office/drawing/2014/main" id="{C118ED88-D03F-134E-9C0D-0FCC3B10F587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20" y="473016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矢印コネクタ 246">
              <a:extLst>
                <a:ext uri="{FF2B5EF4-FFF2-40B4-BE49-F238E27FC236}">
                  <a16:creationId xmlns:a16="http://schemas.microsoft.com/office/drawing/2014/main" id="{39649D50-A72F-BB4F-8B83-002C1083BB36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19" y="475869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線矢印コネクタ 247">
              <a:extLst>
                <a:ext uri="{FF2B5EF4-FFF2-40B4-BE49-F238E27FC236}">
                  <a16:creationId xmlns:a16="http://schemas.microsoft.com/office/drawing/2014/main" id="{D2B362DE-1E17-9D40-98A2-03C4D8E71CF5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18" y="478096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線矢印コネクタ 248">
              <a:extLst>
                <a:ext uri="{FF2B5EF4-FFF2-40B4-BE49-F238E27FC236}">
                  <a16:creationId xmlns:a16="http://schemas.microsoft.com/office/drawing/2014/main" id="{1DBBB4EF-D573-094E-B228-06E7CB5E20B1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18" y="480636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線矢印コネクタ 249">
              <a:extLst>
                <a:ext uri="{FF2B5EF4-FFF2-40B4-BE49-F238E27FC236}">
                  <a16:creationId xmlns:a16="http://schemas.microsoft.com/office/drawing/2014/main" id="{F4BBE800-B83B-A94F-AF15-C777F0F53AD9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18" y="483494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線矢印コネクタ 250">
              <a:extLst>
                <a:ext uri="{FF2B5EF4-FFF2-40B4-BE49-F238E27FC236}">
                  <a16:creationId xmlns:a16="http://schemas.microsoft.com/office/drawing/2014/main" id="{48197BB1-4D5C-C84B-B9CD-C172D1BB7E98}"/>
                </a:ext>
              </a:extLst>
            </p:cNvPr>
            <p:cNvCxnSpPr>
              <a:cxnSpLocks/>
            </p:cNvCxnSpPr>
            <p:nvPr/>
          </p:nvCxnSpPr>
          <p:spPr>
            <a:xfrm>
              <a:off x="5638318" y="5217827"/>
              <a:ext cx="128980" cy="81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直線矢印コネクタ 251">
              <a:extLst>
                <a:ext uri="{FF2B5EF4-FFF2-40B4-BE49-F238E27FC236}">
                  <a16:creationId xmlns:a16="http://schemas.microsoft.com/office/drawing/2014/main" id="{B3877459-EF76-1E43-A347-EDE5084E5B45}"/>
                </a:ext>
              </a:extLst>
            </p:cNvPr>
            <p:cNvCxnSpPr>
              <a:cxnSpLocks/>
            </p:cNvCxnSpPr>
            <p:nvPr/>
          </p:nvCxnSpPr>
          <p:spPr>
            <a:xfrm>
              <a:off x="5988321" y="529910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線矢印コネクタ 252">
              <a:extLst>
                <a:ext uri="{FF2B5EF4-FFF2-40B4-BE49-F238E27FC236}">
                  <a16:creationId xmlns:a16="http://schemas.microsoft.com/office/drawing/2014/main" id="{75BF8ACA-225B-9948-82AC-CFB9224FBF58}"/>
                </a:ext>
              </a:extLst>
            </p:cNvPr>
            <p:cNvCxnSpPr>
              <a:cxnSpLocks/>
            </p:cNvCxnSpPr>
            <p:nvPr/>
          </p:nvCxnSpPr>
          <p:spPr>
            <a:xfrm>
              <a:off x="5988321" y="533818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線矢印コネクタ 253">
              <a:extLst>
                <a:ext uri="{FF2B5EF4-FFF2-40B4-BE49-F238E27FC236}">
                  <a16:creationId xmlns:a16="http://schemas.microsoft.com/office/drawing/2014/main" id="{AF826E22-B02C-0C4E-8455-AA647CD353C1}"/>
                </a:ext>
              </a:extLst>
            </p:cNvPr>
            <p:cNvCxnSpPr>
              <a:cxnSpLocks/>
            </p:cNvCxnSpPr>
            <p:nvPr/>
          </p:nvCxnSpPr>
          <p:spPr>
            <a:xfrm>
              <a:off x="5988321" y="537335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線矢印コネクタ 254">
              <a:extLst>
                <a:ext uri="{FF2B5EF4-FFF2-40B4-BE49-F238E27FC236}">
                  <a16:creationId xmlns:a16="http://schemas.microsoft.com/office/drawing/2014/main" id="{E5D453F0-E8E4-DD4D-AE7C-55F2E77F0077}"/>
                </a:ext>
              </a:extLst>
            </p:cNvPr>
            <p:cNvCxnSpPr>
              <a:cxnSpLocks/>
            </p:cNvCxnSpPr>
            <p:nvPr/>
          </p:nvCxnSpPr>
          <p:spPr>
            <a:xfrm>
              <a:off x="5867772" y="5338184"/>
              <a:ext cx="12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テキスト ボックス 255">
              <a:extLst>
                <a:ext uri="{FF2B5EF4-FFF2-40B4-BE49-F238E27FC236}">
                  <a16:creationId xmlns:a16="http://schemas.microsoft.com/office/drawing/2014/main" id="{648A1979-F8AA-C646-BC51-75AC1ABDD8F3}"/>
                </a:ext>
              </a:extLst>
            </p:cNvPr>
            <p:cNvSpPr txBox="1"/>
            <p:nvPr/>
          </p:nvSpPr>
          <p:spPr>
            <a:xfrm>
              <a:off x="5668381" y="5199684"/>
              <a:ext cx="2340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chemeClr val="accent1"/>
                  </a:solidFill>
                </a:rPr>
                <a:t>e</a:t>
              </a:r>
              <a:endParaRPr kumimoji="1" lang="ja-JP" altLang="en-US" sz="1200">
                <a:solidFill>
                  <a:schemeClr val="accent1"/>
                </a:solidFill>
              </a:endParaRPr>
            </a:p>
          </p:txBody>
        </p:sp>
        <p:cxnSp>
          <p:nvCxnSpPr>
            <p:cNvPr id="257" name="直線矢印コネクタ 256">
              <a:extLst>
                <a:ext uri="{FF2B5EF4-FFF2-40B4-BE49-F238E27FC236}">
                  <a16:creationId xmlns:a16="http://schemas.microsoft.com/office/drawing/2014/main" id="{19824F5D-60B8-C34B-86DE-774C1B8B8FC5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636840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線矢印コネクタ 257">
              <a:extLst>
                <a:ext uri="{FF2B5EF4-FFF2-40B4-BE49-F238E27FC236}">
                  <a16:creationId xmlns:a16="http://schemas.microsoft.com/office/drawing/2014/main" id="{9C2A01B9-7D15-5344-ACA4-03D9E88BDA2A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6" y="465911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線矢印コネクタ 258">
              <a:extLst>
                <a:ext uri="{FF2B5EF4-FFF2-40B4-BE49-F238E27FC236}">
                  <a16:creationId xmlns:a16="http://schemas.microsoft.com/office/drawing/2014/main" id="{47403AC9-A125-EF4F-AD91-688C87E4F53E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5" y="468104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線矢印コネクタ 259">
              <a:extLst>
                <a:ext uri="{FF2B5EF4-FFF2-40B4-BE49-F238E27FC236}">
                  <a16:creationId xmlns:a16="http://schemas.microsoft.com/office/drawing/2014/main" id="{8A8EA95D-FF5C-0F4F-9A55-E7F5EBFCC640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4" y="470957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線矢印コネクタ 260">
              <a:extLst>
                <a:ext uri="{FF2B5EF4-FFF2-40B4-BE49-F238E27FC236}">
                  <a16:creationId xmlns:a16="http://schemas.microsoft.com/office/drawing/2014/main" id="{787D78B1-27C9-2B4B-824E-D05EA6F81F34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73184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線矢印コネクタ 261">
              <a:extLst>
                <a:ext uri="{FF2B5EF4-FFF2-40B4-BE49-F238E27FC236}">
                  <a16:creationId xmlns:a16="http://schemas.microsoft.com/office/drawing/2014/main" id="{C4B16837-CD49-8F44-AD49-EDF725497C07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75724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線矢印コネクタ 262">
              <a:extLst>
                <a:ext uri="{FF2B5EF4-FFF2-40B4-BE49-F238E27FC236}">
                  <a16:creationId xmlns:a16="http://schemas.microsoft.com/office/drawing/2014/main" id="{0A44CF93-B745-CE4B-A3A3-33609C152820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785820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線矢印コネクタ 263">
              <a:extLst>
                <a:ext uri="{FF2B5EF4-FFF2-40B4-BE49-F238E27FC236}">
                  <a16:creationId xmlns:a16="http://schemas.microsoft.com/office/drawing/2014/main" id="{AA121206-6643-374A-9BDC-09C3BF09B22C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81191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線矢印コネクタ 264">
              <a:extLst>
                <a:ext uri="{FF2B5EF4-FFF2-40B4-BE49-F238E27FC236}">
                  <a16:creationId xmlns:a16="http://schemas.microsoft.com/office/drawing/2014/main" id="{88D272EE-C23A-B24C-92F0-404B129126D5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6" y="483418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線矢印コネクタ 265">
              <a:extLst>
                <a:ext uri="{FF2B5EF4-FFF2-40B4-BE49-F238E27FC236}">
                  <a16:creationId xmlns:a16="http://schemas.microsoft.com/office/drawing/2014/main" id="{45CE404F-0E50-E044-AC57-600760C84668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5" y="485611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線矢印コネクタ 266">
              <a:extLst>
                <a:ext uri="{FF2B5EF4-FFF2-40B4-BE49-F238E27FC236}">
                  <a16:creationId xmlns:a16="http://schemas.microsoft.com/office/drawing/2014/main" id="{DC713B77-0DD8-F24D-878B-65E0AB9850FE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4" y="4884642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線矢印コネクタ 267">
              <a:extLst>
                <a:ext uri="{FF2B5EF4-FFF2-40B4-BE49-F238E27FC236}">
                  <a16:creationId xmlns:a16="http://schemas.microsoft.com/office/drawing/2014/main" id="{E25CFD97-7A88-EE40-8CCC-5C0C5F724970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90691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線矢印コネクタ 268">
              <a:extLst>
                <a:ext uri="{FF2B5EF4-FFF2-40B4-BE49-F238E27FC236}">
                  <a16:creationId xmlns:a16="http://schemas.microsoft.com/office/drawing/2014/main" id="{D01A83A4-6796-CF47-BC2F-7BFF2A9D4148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93231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線矢印コネクタ 269">
              <a:extLst>
                <a:ext uri="{FF2B5EF4-FFF2-40B4-BE49-F238E27FC236}">
                  <a16:creationId xmlns:a16="http://schemas.microsoft.com/office/drawing/2014/main" id="{18ED6E90-EECC-F240-9CC2-B4B99F50FD3D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96089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テキスト ボックス 270">
              <a:extLst>
                <a:ext uri="{FF2B5EF4-FFF2-40B4-BE49-F238E27FC236}">
                  <a16:creationId xmlns:a16="http://schemas.microsoft.com/office/drawing/2014/main" id="{1929501E-D638-7D4C-965A-B986593B1F7E}"/>
                </a:ext>
              </a:extLst>
            </p:cNvPr>
            <p:cNvSpPr txBox="1"/>
            <p:nvPr/>
          </p:nvSpPr>
          <p:spPr>
            <a:xfrm rot="18389948">
              <a:off x="5409686" y="3951413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1</a:t>
              </a:r>
              <a:endParaRPr kumimoji="1" lang="ja-JP" altLang="en-US" sz="900"/>
            </a:p>
          </p:txBody>
        </p:sp>
        <p:sp>
          <p:nvSpPr>
            <p:cNvPr id="272" name="テキスト ボックス 271">
              <a:extLst>
                <a:ext uri="{FF2B5EF4-FFF2-40B4-BE49-F238E27FC236}">
                  <a16:creationId xmlns:a16="http://schemas.microsoft.com/office/drawing/2014/main" id="{607F96E3-7075-BF4A-98C1-4055E65B5180}"/>
                </a:ext>
              </a:extLst>
            </p:cNvPr>
            <p:cNvSpPr txBox="1"/>
            <p:nvPr/>
          </p:nvSpPr>
          <p:spPr>
            <a:xfrm rot="18389948">
              <a:off x="5761206" y="3953058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2</a:t>
              </a:r>
              <a:endParaRPr kumimoji="1" lang="ja-JP" altLang="en-US" sz="900"/>
            </a:p>
          </p:txBody>
        </p:sp>
        <p:sp>
          <p:nvSpPr>
            <p:cNvPr id="273" name="テキスト ボックス 272">
              <a:extLst>
                <a:ext uri="{FF2B5EF4-FFF2-40B4-BE49-F238E27FC236}">
                  <a16:creationId xmlns:a16="http://schemas.microsoft.com/office/drawing/2014/main" id="{7C7CC4E4-E3AC-FC4D-99B7-6A9E1EB7CC00}"/>
                </a:ext>
              </a:extLst>
            </p:cNvPr>
            <p:cNvSpPr txBox="1"/>
            <p:nvPr/>
          </p:nvSpPr>
          <p:spPr>
            <a:xfrm rot="18389948">
              <a:off x="6135892" y="3951412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3</a:t>
              </a:r>
              <a:endParaRPr kumimoji="1" lang="ja-JP" altLang="en-US" sz="900"/>
            </a:p>
          </p:txBody>
        </p:sp>
        <p:sp>
          <p:nvSpPr>
            <p:cNvPr id="274" name="テキスト ボックス 273">
              <a:extLst>
                <a:ext uri="{FF2B5EF4-FFF2-40B4-BE49-F238E27FC236}">
                  <a16:creationId xmlns:a16="http://schemas.microsoft.com/office/drawing/2014/main" id="{29FE9C0C-9C8B-3E43-99AD-22D26DE87F52}"/>
                </a:ext>
              </a:extLst>
            </p:cNvPr>
            <p:cNvSpPr txBox="1"/>
            <p:nvPr/>
          </p:nvSpPr>
          <p:spPr>
            <a:xfrm rot="18389948">
              <a:off x="7681685" y="3946721"/>
              <a:ext cx="6254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n</a:t>
              </a:r>
              <a:endParaRPr kumimoji="1" lang="ja-JP" altLang="en-US" sz="900"/>
            </a:p>
          </p:txBody>
        </p:sp>
        <p:sp>
          <p:nvSpPr>
            <p:cNvPr id="275" name="テキスト ボックス 274">
              <a:extLst>
                <a:ext uri="{FF2B5EF4-FFF2-40B4-BE49-F238E27FC236}">
                  <a16:creationId xmlns:a16="http://schemas.microsoft.com/office/drawing/2014/main" id="{7648FC64-28F1-2C4B-A082-8AE083452BE0}"/>
                </a:ext>
              </a:extLst>
            </p:cNvPr>
            <p:cNvSpPr txBox="1"/>
            <p:nvPr/>
          </p:nvSpPr>
          <p:spPr>
            <a:xfrm rot="18389948">
              <a:off x="8085924" y="4009136"/>
              <a:ext cx="4796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/>
                <a:t>anode</a:t>
              </a:r>
              <a:endParaRPr kumimoji="1" lang="ja-JP" altLang="en-US" sz="900"/>
            </a:p>
          </p:txBody>
        </p:sp>
        <p:cxnSp>
          <p:nvCxnSpPr>
            <p:cNvPr id="276" name="直線矢印コネクタ 275">
              <a:extLst>
                <a:ext uri="{FF2B5EF4-FFF2-40B4-BE49-F238E27FC236}">
                  <a16:creationId xmlns:a16="http://schemas.microsoft.com/office/drawing/2014/main" id="{E12EF672-19E9-844A-A3F5-FBC4CFC4AE67}"/>
                </a:ext>
              </a:extLst>
            </p:cNvPr>
            <p:cNvCxnSpPr>
              <a:cxnSpLocks/>
            </p:cNvCxnSpPr>
            <p:nvPr/>
          </p:nvCxnSpPr>
          <p:spPr>
            <a:xfrm>
              <a:off x="4997439" y="4608814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線矢印コネクタ 276">
              <a:extLst>
                <a:ext uri="{FF2B5EF4-FFF2-40B4-BE49-F238E27FC236}">
                  <a16:creationId xmlns:a16="http://schemas.microsoft.com/office/drawing/2014/main" id="{5DEDF367-F358-8F42-BFFF-26283A1D4F70}"/>
                </a:ext>
              </a:extLst>
            </p:cNvPr>
            <p:cNvCxnSpPr>
              <a:cxnSpLocks/>
            </p:cNvCxnSpPr>
            <p:nvPr/>
          </p:nvCxnSpPr>
          <p:spPr>
            <a:xfrm>
              <a:off x="4997439" y="4903827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線矢印コネクタ 277">
              <a:extLst>
                <a:ext uri="{FF2B5EF4-FFF2-40B4-BE49-F238E27FC236}">
                  <a16:creationId xmlns:a16="http://schemas.microsoft.com/office/drawing/2014/main" id="{9C6BD585-7109-C34D-ACB7-63385C15DF90}"/>
                </a:ext>
              </a:extLst>
            </p:cNvPr>
            <p:cNvCxnSpPr>
              <a:cxnSpLocks/>
            </p:cNvCxnSpPr>
            <p:nvPr/>
          </p:nvCxnSpPr>
          <p:spPr>
            <a:xfrm>
              <a:off x="5009906" y="5203912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線矢印コネクタ 278">
              <a:extLst>
                <a:ext uri="{FF2B5EF4-FFF2-40B4-BE49-F238E27FC236}">
                  <a16:creationId xmlns:a16="http://schemas.microsoft.com/office/drawing/2014/main" id="{2832799A-4283-BE49-A496-F0560315B8D7}"/>
                </a:ext>
              </a:extLst>
            </p:cNvPr>
            <p:cNvCxnSpPr>
              <a:cxnSpLocks/>
            </p:cNvCxnSpPr>
            <p:nvPr/>
          </p:nvCxnSpPr>
          <p:spPr>
            <a:xfrm>
              <a:off x="5009906" y="5498925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線矢印コネクタ 279">
              <a:extLst>
                <a:ext uri="{FF2B5EF4-FFF2-40B4-BE49-F238E27FC236}">
                  <a16:creationId xmlns:a16="http://schemas.microsoft.com/office/drawing/2014/main" id="{952D015D-D1B1-884E-98FC-A4AAD53FDD26}"/>
                </a:ext>
              </a:extLst>
            </p:cNvPr>
            <p:cNvCxnSpPr>
              <a:cxnSpLocks/>
            </p:cNvCxnSpPr>
            <p:nvPr/>
          </p:nvCxnSpPr>
          <p:spPr>
            <a:xfrm>
              <a:off x="5002463" y="5771905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線コネクタ 280">
              <a:extLst>
                <a:ext uri="{FF2B5EF4-FFF2-40B4-BE49-F238E27FC236}">
                  <a16:creationId xmlns:a16="http://schemas.microsoft.com/office/drawing/2014/main" id="{42539391-D925-8649-BF8F-0461E41CBE84}"/>
                </a:ext>
              </a:extLst>
            </p:cNvPr>
            <p:cNvCxnSpPr>
              <a:cxnSpLocks/>
            </p:cNvCxnSpPr>
            <p:nvPr/>
          </p:nvCxnSpPr>
          <p:spPr>
            <a:xfrm>
              <a:off x="5268224" y="4313872"/>
              <a:ext cx="0" cy="1710752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テキスト ボックス 281">
              <a:extLst>
                <a:ext uri="{FF2B5EF4-FFF2-40B4-BE49-F238E27FC236}">
                  <a16:creationId xmlns:a16="http://schemas.microsoft.com/office/drawing/2014/main" id="{F5973FB7-CB08-2B48-AA21-CC5DE9AC4D8D}"/>
                </a:ext>
              </a:extLst>
            </p:cNvPr>
            <p:cNvSpPr txBox="1"/>
            <p:nvPr/>
          </p:nvSpPr>
          <p:spPr>
            <a:xfrm>
              <a:off x="4824599" y="6066918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Al</a:t>
              </a:r>
              <a:endParaRPr kumimoji="1" lang="ja-JP" altLang="en-US"/>
            </a:p>
          </p:txBody>
        </p:sp>
        <p:sp>
          <p:nvSpPr>
            <p:cNvPr id="283" name="テキスト ボックス 282">
              <a:extLst>
                <a:ext uri="{FF2B5EF4-FFF2-40B4-BE49-F238E27FC236}">
                  <a16:creationId xmlns:a16="http://schemas.microsoft.com/office/drawing/2014/main" id="{CC508FA2-419A-F84F-843C-DF9A7BF8C46E}"/>
                </a:ext>
              </a:extLst>
            </p:cNvPr>
            <p:cNvSpPr txBox="1"/>
            <p:nvPr/>
          </p:nvSpPr>
          <p:spPr>
            <a:xfrm>
              <a:off x="5659874" y="6153837"/>
              <a:ext cx="1270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w/ alkali-Sb</a:t>
              </a:r>
              <a:endParaRPr kumimoji="1" lang="ja-JP" altLang="en-US"/>
            </a:p>
          </p:txBody>
        </p:sp>
        <p:sp>
          <p:nvSpPr>
            <p:cNvPr id="284" name="テキスト ボックス 283">
              <a:extLst>
                <a:ext uri="{FF2B5EF4-FFF2-40B4-BE49-F238E27FC236}">
                  <a16:creationId xmlns:a16="http://schemas.microsoft.com/office/drawing/2014/main" id="{5AD94691-10E9-B942-8589-74F5964B2DF9}"/>
                </a:ext>
              </a:extLst>
            </p:cNvPr>
            <p:cNvSpPr txBox="1"/>
            <p:nvPr/>
          </p:nvSpPr>
          <p:spPr>
            <a:xfrm>
              <a:off x="4973621" y="4550005"/>
              <a:ext cx="311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00B050"/>
                  </a:solidFill>
                </a:rPr>
                <a:t>μ</a:t>
              </a:r>
              <a:endParaRPr kumimoji="1" lang="ja-JP" altLang="en-US">
                <a:solidFill>
                  <a:srgbClr val="00B050"/>
                </a:solidFill>
              </a:endParaRPr>
            </a:p>
          </p:txBody>
        </p:sp>
        <p:cxnSp>
          <p:nvCxnSpPr>
            <p:cNvPr id="291" name="直線矢印コネクタ 290">
              <a:extLst>
                <a:ext uri="{FF2B5EF4-FFF2-40B4-BE49-F238E27FC236}">
                  <a16:creationId xmlns:a16="http://schemas.microsoft.com/office/drawing/2014/main" id="{5B8FAD3E-77A8-CA4B-BCB0-84D210FE35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7803" y="5609347"/>
              <a:ext cx="258990" cy="5690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線矢印コネクタ 294">
              <a:extLst>
                <a:ext uri="{FF2B5EF4-FFF2-40B4-BE49-F238E27FC236}">
                  <a16:creationId xmlns:a16="http://schemas.microsoft.com/office/drawing/2014/main" id="{8DBF4D90-E2C6-034E-8485-960D06A8EE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6954" y="5329087"/>
              <a:ext cx="191675" cy="6591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9" name="グループ化 298">
            <a:extLst>
              <a:ext uri="{FF2B5EF4-FFF2-40B4-BE49-F238E27FC236}">
                <a16:creationId xmlns:a16="http://schemas.microsoft.com/office/drawing/2014/main" id="{CAC8A8D6-F41A-434C-BCBF-CEA601BFA62E}"/>
              </a:ext>
            </a:extLst>
          </p:cNvPr>
          <p:cNvGrpSpPr/>
          <p:nvPr/>
        </p:nvGrpSpPr>
        <p:grpSpPr>
          <a:xfrm>
            <a:off x="493719" y="809694"/>
            <a:ext cx="3923771" cy="2748011"/>
            <a:chOff x="493719" y="809694"/>
            <a:chExt cx="3923771" cy="2748011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D8E4377C-B72F-4F40-9EA5-2D136E0236F2}"/>
                </a:ext>
              </a:extLst>
            </p:cNvPr>
            <p:cNvSpPr/>
            <p:nvPr/>
          </p:nvSpPr>
          <p:spPr>
            <a:xfrm>
              <a:off x="1015583" y="1374175"/>
              <a:ext cx="3001781" cy="171075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A0F59657-32E1-BF4D-B84F-79E0B5933E0A}"/>
                </a:ext>
              </a:extLst>
            </p:cNvPr>
            <p:cNvCxnSpPr>
              <a:cxnSpLocks/>
            </p:cNvCxnSpPr>
            <p:nvPr/>
          </p:nvCxnSpPr>
          <p:spPr>
            <a:xfrm>
              <a:off x="1367103" y="1374175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CCAAFD97-4A8E-0443-A2CC-CC6360D0EB07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50" y="1374175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334F4A2C-24EB-124F-9A11-9136BD4E2776}"/>
                </a:ext>
              </a:extLst>
            </p:cNvPr>
            <p:cNvCxnSpPr>
              <a:cxnSpLocks/>
            </p:cNvCxnSpPr>
            <p:nvPr/>
          </p:nvCxnSpPr>
          <p:spPr>
            <a:xfrm>
              <a:off x="2068826" y="1374175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403DBCA5-3960-9D4A-863D-2ADA54FD8108}"/>
                </a:ext>
              </a:extLst>
            </p:cNvPr>
            <p:cNvCxnSpPr>
              <a:cxnSpLocks/>
            </p:cNvCxnSpPr>
            <p:nvPr/>
          </p:nvCxnSpPr>
          <p:spPr>
            <a:xfrm>
              <a:off x="3644772" y="1374175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2D1A9DDF-8ADB-C44F-963C-9414CE18C59D}"/>
                </a:ext>
              </a:extLst>
            </p:cNvPr>
            <p:cNvCxnSpPr>
              <a:cxnSpLocks/>
            </p:cNvCxnSpPr>
            <p:nvPr/>
          </p:nvCxnSpPr>
          <p:spPr>
            <a:xfrm>
              <a:off x="1015583" y="1374175"/>
              <a:ext cx="0" cy="1710752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845169B5-5F21-BD41-9CD6-62EEF67A7B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7100" y="1687260"/>
              <a:ext cx="128980" cy="81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7DF3AC21-4096-4249-A222-FF077A110CAD}"/>
                </a:ext>
              </a:extLst>
            </p:cNvPr>
            <p:cNvCxnSpPr>
              <a:cxnSpLocks/>
            </p:cNvCxnSpPr>
            <p:nvPr/>
          </p:nvCxnSpPr>
          <p:spPr>
            <a:xfrm>
              <a:off x="1367103" y="1768540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23F69A8F-5721-6443-A703-E82CCAA6385A}"/>
                </a:ext>
              </a:extLst>
            </p:cNvPr>
            <p:cNvCxnSpPr>
              <a:cxnSpLocks/>
            </p:cNvCxnSpPr>
            <p:nvPr/>
          </p:nvCxnSpPr>
          <p:spPr>
            <a:xfrm>
              <a:off x="1367103" y="180761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1916C713-AD63-CA41-9BCE-FDFB27163627}"/>
                </a:ext>
              </a:extLst>
            </p:cNvPr>
            <p:cNvCxnSpPr>
              <a:cxnSpLocks/>
            </p:cNvCxnSpPr>
            <p:nvPr/>
          </p:nvCxnSpPr>
          <p:spPr>
            <a:xfrm>
              <a:off x="1367103" y="184278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6F78DCC6-4CA9-144E-B28F-55466621CCF9}"/>
                </a:ext>
              </a:extLst>
            </p:cNvPr>
            <p:cNvCxnSpPr>
              <a:cxnSpLocks/>
            </p:cNvCxnSpPr>
            <p:nvPr/>
          </p:nvCxnSpPr>
          <p:spPr>
            <a:xfrm>
              <a:off x="1246554" y="1807617"/>
              <a:ext cx="12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5D78D2F-4169-3042-B80B-98102176ED00}"/>
                </a:ext>
              </a:extLst>
            </p:cNvPr>
            <p:cNvSpPr txBox="1"/>
            <p:nvPr/>
          </p:nvSpPr>
          <p:spPr>
            <a:xfrm>
              <a:off x="1047163" y="1669117"/>
              <a:ext cx="2340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chemeClr val="accent1"/>
                  </a:solidFill>
                </a:rPr>
                <a:t>e</a:t>
              </a:r>
              <a:endParaRPr kumimoji="1" lang="ja-JP" altLang="en-US" sz="1200">
                <a:solidFill>
                  <a:schemeClr val="accent1"/>
                </a:solidFill>
              </a:endParaRPr>
            </a:p>
          </p:txBody>
        </p:sp>
        <p:cxnSp>
          <p:nvCxnSpPr>
            <p:cNvPr id="32" name="直線矢印コネクタ 31">
              <a:extLst>
                <a:ext uri="{FF2B5EF4-FFF2-40B4-BE49-F238E27FC236}">
                  <a16:creationId xmlns:a16="http://schemas.microsoft.com/office/drawing/2014/main" id="{73D40D27-DF2A-1F43-B962-B136250A3F0F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6" y="174626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501D17A9-A90E-234A-89F3-0199E95CAB81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9" y="1768540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5BBD42D7-4774-8444-BF5E-FA91CEA6DCC7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8" y="179047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F62CE0A6-843A-D640-8F1F-78BCEDFD3913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7" y="181899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B662E19F-3C53-9044-8057-C8E89B4D99DC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6" y="184127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>
              <a:extLst>
                <a:ext uri="{FF2B5EF4-FFF2-40B4-BE49-F238E27FC236}">
                  <a16:creationId xmlns:a16="http://schemas.microsoft.com/office/drawing/2014/main" id="{CC154E00-34CE-4749-9538-2868E42EA8DC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6" y="186667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0295955A-0366-134E-BF6A-8ADFBE40C2EB}"/>
                </a:ext>
              </a:extLst>
            </p:cNvPr>
            <p:cNvCxnSpPr>
              <a:cxnSpLocks/>
            </p:cNvCxnSpPr>
            <p:nvPr/>
          </p:nvCxnSpPr>
          <p:spPr>
            <a:xfrm>
              <a:off x="1716446" y="189524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FAF805A4-310D-2A46-985B-35A295EED208}"/>
                </a:ext>
              </a:extLst>
            </p:cNvPr>
            <p:cNvCxnSpPr>
              <a:cxnSpLocks/>
            </p:cNvCxnSpPr>
            <p:nvPr/>
          </p:nvCxnSpPr>
          <p:spPr>
            <a:xfrm>
              <a:off x="1378146" y="2278130"/>
              <a:ext cx="128980" cy="81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F81DA12D-779B-3D4A-8371-F99F8E18B347}"/>
                </a:ext>
              </a:extLst>
            </p:cNvPr>
            <p:cNvCxnSpPr>
              <a:cxnSpLocks/>
            </p:cNvCxnSpPr>
            <p:nvPr/>
          </p:nvCxnSpPr>
          <p:spPr>
            <a:xfrm>
              <a:off x="1728149" y="2359410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4E904837-98E6-DA43-BA0C-B080FA6C073B}"/>
                </a:ext>
              </a:extLst>
            </p:cNvPr>
            <p:cNvCxnSpPr>
              <a:cxnSpLocks/>
            </p:cNvCxnSpPr>
            <p:nvPr/>
          </p:nvCxnSpPr>
          <p:spPr>
            <a:xfrm>
              <a:off x="1728149" y="239848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8E80D64D-6644-704C-8C2F-E7EEB631E876}"/>
                </a:ext>
              </a:extLst>
            </p:cNvPr>
            <p:cNvCxnSpPr>
              <a:cxnSpLocks/>
            </p:cNvCxnSpPr>
            <p:nvPr/>
          </p:nvCxnSpPr>
          <p:spPr>
            <a:xfrm>
              <a:off x="1728149" y="243365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>
              <a:extLst>
                <a:ext uri="{FF2B5EF4-FFF2-40B4-BE49-F238E27FC236}">
                  <a16:creationId xmlns:a16="http://schemas.microsoft.com/office/drawing/2014/main" id="{63F97B72-CC96-9D47-B1BB-F1F7727E0A82}"/>
                </a:ext>
              </a:extLst>
            </p:cNvPr>
            <p:cNvCxnSpPr>
              <a:cxnSpLocks/>
            </p:cNvCxnSpPr>
            <p:nvPr/>
          </p:nvCxnSpPr>
          <p:spPr>
            <a:xfrm>
              <a:off x="1607600" y="2398487"/>
              <a:ext cx="12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F3F6476C-28E8-224A-AE5F-9D2FC3BA8037}"/>
                </a:ext>
              </a:extLst>
            </p:cNvPr>
            <p:cNvSpPr txBox="1"/>
            <p:nvPr/>
          </p:nvSpPr>
          <p:spPr>
            <a:xfrm>
              <a:off x="1408209" y="2259987"/>
              <a:ext cx="2340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chemeClr val="accent1"/>
                  </a:solidFill>
                </a:rPr>
                <a:t>e</a:t>
              </a:r>
              <a:endParaRPr kumimoji="1" lang="ja-JP" altLang="en-US" sz="1200">
                <a:solidFill>
                  <a:schemeClr val="accent1"/>
                </a:solidFill>
              </a:endParaRPr>
            </a:p>
          </p:txBody>
        </p: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E3425C21-E169-4640-B49C-5CAB3B31D1D0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169714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>
              <a:extLst>
                <a:ext uri="{FF2B5EF4-FFF2-40B4-BE49-F238E27FC236}">
                  <a16:creationId xmlns:a16="http://schemas.microsoft.com/office/drawing/2014/main" id="{4D1512F5-C1FC-8940-A714-EA13FC7B9888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4" y="171941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427D4301-F36F-744B-9504-941C5BA9E3BA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3" y="174134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>
              <a:extLst>
                <a:ext uri="{FF2B5EF4-FFF2-40B4-BE49-F238E27FC236}">
                  <a16:creationId xmlns:a16="http://schemas.microsoft.com/office/drawing/2014/main" id="{A0464D69-BA24-B44D-B2A4-C97DFD3613E4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2" y="176987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矢印コネクタ 48">
              <a:extLst>
                <a:ext uri="{FF2B5EF4-FFF2-40B4-BE49-F238E27FC236}">
                  <a16:creationId xmlns:a16="http://schemas.microsoft.com/office/drawing/2014/main" id="{F4D83F6D-02CF-EF44-854C-2942B171B1E3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179214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78878155-A731-5840-99E9-76AC884BE43B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181754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矢印コネクタ 50">
              <a:extLst>
                <a:ext uri="{FF2B5EF4-FFF2-40B4-BE49-F238E27FC236}">
                  <a16:creationId xmlns:a16="http://schemas.microsoft.com/office/drawing/2014/main" id="{700D6AA7-0745-644B-A32E-9C7CE836C103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184612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234FF62A-777C-5347-9D17-FCBCDC29EA9E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187221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矢印コネクタ 52">
              <a:extLst>
                <a:ext uri="{FF2B5EF4-FFF2-40B4-BE49-F238E27FC236}">
                  <a16:creationId xmlns:a16="http://schemas.microsoft.com/office/drawing/2014/main" id="{A190E289-9795-9247-954F-EB7C1BEA63F0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4" y="189448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46687ADE-F15D-D146-BD6F-F9C4D7845F67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3" y="1916419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矢印コネクタ 54">
              <a:extLst>
                <a:ext uri="{FF2B5EF4-FFF2-40B4-BE49-F238E27FC236}">
                  <a16:creationId xmlns:a16="http://schemas.microsoft.com/office/drawing/2014/main" id="{3430F37B-A861-FB4C-B34B-EAE69A70E36A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2" y="194494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矢印コネクタ 55">
              <a:extLst>
                <a:ext uri="{FF2B5EF4-FFF2-40B4-BE49-F238E27FC236}">
                  <a16:creationId xmlns:a16="http://schemas.microsoft.com/office/drawing/2014/main" id="{786A2DB0-9F1F-5844-99DF-B0DAA8FB0716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1967219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B646BB0F-F8FB-9D4A-82AE-5835E80DCBBC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1992619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矢印コネクタ 57">
              <a:extLst>
                <a:ext uri="{FF2B5EF4-FFF2-40B4-BE49-F238E27FC236}">
                  <a16:creationId xmlns:a16="http://schemas.microsoft.com/office/drawing/2014/main" id="{E78D8F66-B64F-0C4F-B7F0-9A31A37CC56C}"/>
                </a:ext>
              </a:extLst>
            </p:cNvPr>
            <p:cNvCxnSpPr>
              <a:cxnSpLocks/>
            </p:cNvCxnSpPr>
            <p:nvPr/>
          </p:nvCxnSpPr>
          <p:spPr>
            <a:xfrm>
              <a:off x="3648551" y="202119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509A7E79-4071-4345-A724-70D03B988FF8}"/>
                </a:ext>
              </a:extLst>
            </p:cNvPr>
            <p:cNvSpPr txBox="1"/>
            <p:nvPr/>
          </p:nvSpPr>
          <p:spPr>
            <a:xfrm rot="18389948">
              <a:off x="1149514" y="1011716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1</a:t>
              </a:r>
              <a:endParaRPr kumimoji="1" lang="ja-JP" altLang="en-US" sz="900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4F3E327F-9859-AD4D-B9FE-B591DC650F3F}"/>
                </a:ext>
              </a:extLst>
            </p:cNvPr>
            <p:cNvSpPr txBox="1"/>
            <p:nvPr/>
          </p:nvSpPr>
          <p:spPr>
            <a:xfrm rot="18389948">
              <a:off x="1501034" y="1013361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2</a:t>
              </a:r>
              <a:endParaRPr kumimoji="1" lang="ja-JP" altLang="en-US" sz="900"/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7AFBAEC4-DB01-4845-A0B9-70194C7C6294}"/>
                </a:ext>
              </a:extLst>
            </p:cNvPr>
            <p:cNvSpPr txBox="1"/>
            <p:nvPr/>
          </p:nvSpPr>
          <p:spPr>
            <a:xfrm rot="18389948">
              <a:off x="1875720" y="1011715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3</a:t>
              </a:r>
              <a:endParaRPr kumimoji="1" lang="ja-JP" altLang="en-US" sz="900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02A310D4-76CA-764A-AFA7-CF9DC73986D0}"/>
                </a:ext>
              </a:extLst>
            </p:cNvPr>
            <p:cNvSpPr txBox="1"/>
            <p:nvPr/>
          </p:nvSpPr>
          <p:spPr>
            <a:xfrm rot="18389948">
              <a:off x="3421513" y="1007024"/>
              <a:ext cx="6254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n</a:t>
              </a:r>
              <a:endParaRPr kumimoji="1" lang="ja-JP" altLang="en-US" sz="900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041D4801-C208-4443-B49B-8C68284270E6}"/>
                </a:ext>
              </a:extLst>
            </p:cNvPr>
            <p:cNvSpPr txBox="1"/>
            <p:nvPr/>
          </p:nvSpPr>
          <p:spPr>
            <a:xfrm rot="18389948">
              <a:off x="3825752" y="1069439"/>
              <a:ext cx="4796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/>
                <a:t>anode</a:t>
              </a:r>
              <a:endParaRPr kumimoji="1" lang="ja-JP" altLang="en-US" sz="900"/>
            </a:p>
          </p:txBody>
        </p:sp>
        <p:cxnSp>
          <p:nvCxnSpPr>
            <p:cNvPr id="65" name="直線矢印コネクタ 64">
              <a:extLst>
                <a:ext uri="{FF2B5EF4-FFF2-40B4-BE49-F238E27FC236}">
                  <a16:creationId xmlns:a16="http://schemas.microsoft.com/office/drawing/2014/main" id="{11A2E0B5-114E-1141-A5E5-05165898983F}"/>
                </a:ext>
              </a:extLst>
            </p:cNvPr>
            <p:cNvCxnSpPr>
              <a:cxnSpLocks/>
            </p:cNvCxnSpPr>
            <p:nvPr/>
          </p:nvCxnSpPr>
          <p:spPr>
            <a:xfrm>
              <a:off x="737267" y="1669117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矢印コネクタ 67">
              <a:extLst>
                <a:ext uri="{FF2B5EF4-FFF2-40B4-BE49-F238E27FC236}">
                  <a16:creationId xmlns:a16="http://schemas.microsoft.com/office/drawing/2014/main" id="{3B1D00D8-0CB0-B743-A2E4-E76C5BC203CF}"/>
                </a:ext>
              </a:extLst>
            </p:cNvPr>
            <p:cNvCxnSpPr>
              <a:cxnSpLocks/>
            </p:cNvCxnSpPr>
            <p:nvPr/>
          </p:nvCxnSpPr>
          <p:spPr>
            <a:xfrm>
              <a:off x="737267" y="1964130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>
              <a:extLst>
                <a:ext uri="{FF2B5EF4-FFF2-40B4-BE49-F238E27FC236}">
                  <a16:creationId xmlns:a16="http://schemas.microsoft.com/office/drawing/2014/main" id="{6A56F4A6-F10B-7A48-ADB4-653B683F5769}"/>
                </a:ext>
              </a:extLst>
            </p:cNvPr>
            <p:cNvCxnSpPr>
              <a:cxnSpLocks/>
            </p:cNvCxnSpPr>
            <p:nvPr/>
          </p:nvCxnSpPr>
          <p:spPr>
            <a:xfrm>
              <a:off x="749734" y="2264215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>
              <a:extLst>
                <a:ext uri="{FF2B5EF4-FFF2-40B4-BE49-F238E27FC236}">
                  <a16:creationId xmlns:a16="http://schemas.microsoft.com/office/drawing/2014/main" id="{D07B67BE-AEBC-F947-A466-5566F8976A54}"/>
                </a:ext>
              </a:extLst>
            </p:cNvPr>
            <p:cNvCxnSpPr>
              <a:cxnSpLocks/>
            </p:cNvCxnSpPr>
            <p:nvPr/>
          </p:nvCxnSpPr>
          <p:spPr>
            <a:xfrm>
              <a:off x="749734" y="2559228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矢印コネクタ 70">
              <a:extLst>
                <a:ext uri="{FF2B5EF4-FFF2-40B4-BE49-F238E27FC236}">
                  <a16:creationId xmlns:a16="http://schemas.microsoft.com/office/drawing/2014/main" id="{BE8C203B-BF1F-DC44-AF20-127A8510B16F}"/>
                </a:ext>
              </a:extLst>
            </p:cNvPr>
            <p:cNvCxnSpPr>
              <a:cxnSpLocks/>
            </p:cNvCxnSpPr>
            <p:nvPr/>
          </p:nvCxnSpPr>
          <p:spPr>
            <a:xfrm>
              <a:off x="742291" y="2832208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3589C1B2-5D6C-A34C-86E5-1EAD546A68AB}"/>
                </a:ext>
              </a:extLst>
            </p:cNvPr>
            <p:cNvSpPr txBox="1"/>
            <p:nvPr/>
          </p:nvSpPr>
          <p:spPr>
            <a:xfrm>
              <a:off x="702389" y="1622950"/>
              <a:ext cx="311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00B050"/>
                  </a:solidFill>
                </a:rPr>
                <a:t>μ</a:t>
              </a:r>
              <a:endParaRPr kumimoji="1" lang="ja-JP" altLang="en-US">
                <a:solidFill>
                  <a:srgbClr val="00B050"/>
                </a:solidFill>
              </a:endParaRPr>
            </a:p>
          </p:txBody>
        </p:sp>
        <p:sp>
          <p:nvSpPr>
            <p:cNvPr id="285" name="テキスト ボックス 284">
              <a:extLst>
                <a:ext uri="{FF2B5EF4-FFF2-40B4-BE49-F238E27FC236}">
                  <a16:creationId xmlns:a16="http://schemas.microsoft.com/office/drawing/2014/main" id="{D2A218B6-2EE3-3E45-8740-5986EEAB8B52}"/>
                </a:ext>
              </a:extLst>
            </p:cNvPr>
            <p:cNvSpPr txBox="1"/>
            <p:nvPr/>
          </p:nvSpPr>
          <p:spPr>
            <a:xfrm>
              <a:off x="493719" y="3188373"/>
              <a:ext cx="1505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Photocathode</a:t>
              </a:r>
              <a:endParaRPr kumimoji="1" lang="ja-JP" altLang="en-US"/>
            </a:p>
          </p:txBody>
        </p:sp>
        <p:cxnSp>
          <p:nvCxnSpPr>
            <p:cNvPr id="296" name="直線矢印コネクタ 295">
              <a:extLst>
                <a:ext uri="{FF2B5EF4-FFF2-40B4-BE49-F238E27FC236}">
                  <a16:creationId xmlns:a16="http://schemas.microsoft.com/office/drawing/2014/main" id="{C5BD85F5-207D-B44A-9359-108EF0C289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100" y="2785850"/>
              <a:ext cx="166931" cy="4071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グループ化 167">
            <a:extLst>
              <a:ext uri="{FF2B5EF4-FFF2-40B4-BE49-F238E27FC236}">
                <a16:creationId xmlns:a16="http://schemas.microsoft.com/office/drawing/2014/main" id="{69703E73-C867-994F-979D-166F97C4D8E1}"/>
              </a:ext>
            </a:extLst>
          </p:cNvPr>
          <p:cNvGrpSpPr/>
          <p:nvPr/>
        </p:nvGrpSpPr>
        <p:grpSpPr>
          <a:xfrm>
            <a:off x="4572000" y="655222"/>
            <a:ext cx="3853063" cy="2686859"/>
            <a:chOff x="4824599" y="3749391"/>
            <a:chExt cx="3853063" cy="2686859"/>
          </a:xfrm>
        </p:grpSpPr>
        <p:sp>
          <p:nvSpPr>
            <p:cNvPr id="169" name="正方形/長方形 168">
              <a:extLst>
                <a:ext uri="{FF2B5EF4-FFF2-40B4-BE49-F238E27FC236}">
                  <a16:creationId xmlns:a16="http://schemas.microsoft.com/office/drawing/2014/main" id="{5A2AD290-5114-5B40-97EC-B80B10B8BE6D}"/>
                </a:ext>
              </a:extLst>
            </p:cNvPr>
            <p:cNvSpPr/>
            <p:nvPr/>
          </p:nvSpPr>
          <p:spPr>
            <a:xfrm>
              <a:off x="5275755" y="4313872"/>
              <a:ext cx="3001781" cy="171075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0" name="直線コネクタ 169">
              <a:extLst>
                <a:ext uri="{FF2B5EF4-FFF2-40B4-BE49-F238E27FC236}">
                  <a16:creationId xmlns:a16="http://schemas.microsoft.com/office/drawing/2014/main" id="{B2F3C5D2-30BA-FE48-8F95-1DE98BD54C0C}"/>
                </a:ext>
              </a:extLst>
            </p:cNvPr>
            <p:cNvCxnSpPr>
              <a:cxnSpLocks/>
            </p:cNvCxnSpPr>
            <p:nvPr/>
          </p:nvCxnSpPr>
          <p:spPr>
            <a:xfrm>
              <a:off x="5627275" y="4313872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コネクタ 170">
              <a:extLst>
                <a:ext uri="{FF2B5EF4-FFF2-40B4-BE49-F238E27FC236}">
                  <a16:creationId xmlns:a16="http://schemas.microsoft.com/office/drawing/2014/main" id="{9D182A7B-37EB-7B4E-9313-0B588BBD97E4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22" y="4313872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コネクタ 171">
              <a:extLst>
                <a:ext uri="{FF2B5EF4-FFF2-40B4-BE49-F238E27FC236}">
                  <a16:creationId xmlns:a16="http://schemas.microsoft.com/office/drawing/2014/main" id="{53F89F7D-DA7A-6641-9C70-7231FE19D87F}"/>
                </a:ext>
              </a:extLst>
            </p:cNvPr>
            <p:cNvCxnSpPr>
              <a:cxnSpLocks/>
            </p:cNvCxnSpPr>
            <p:nvPr/>
          </p:nvCxnSpPr>
          <p:spPr>
            <a:xfrm>
              <a:off x="6328998" y="4313872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コネクタ 172">
              <a:extLst>
                <a:ext uri="{FF2B5EF4-FFF2-40B4-BE49-F238E27FC236}">
                  <a16:creationId xmlns:a16="http://schemas.microsoft.com/office/drawing/2014/main" id="{9C974E6E-2C94-4849-A20C-4F0881FA980D}"/>
                </a:ext>
              </a:extLst>
            </p:cNvPr>
            <p:cNvCxnSpPr>
              <a:cxnSpLocks/>
            </p:cNvCxnSpPr>
            <p:nvPr/>
          </p:nvCxnSpPr>
          <p:spPr>
            <a:xfrm>
              <a:off x="7904944" y="4313872"/>
              <a:ext cx="0" cy="1710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コネクタ 173">
              <a:extLst>
                <a:ext uri="{FF2B5EF4-FFF2-40B4-BE49-F238E27FC236}">
                  <a16:creationId xmlns:a16="http://schemas.microsoft.com/office/drawing/2014/main" id="{AA982C39-6399-4D44-85CB-F46CD799B2EE}"/>
                </a:ext>
              </a:extLst>
            </p:cNvPr>
            <p:cNvCxnSpPr>
              <a:cxnSpLocks/>
            </p:cNvCxnSpPr>
            <p:nvPr/>
          </p:nvCxnSpPr>
          <p:spPr>
            <a:xfrm>
              <a:off x="5275755" y="4313872"/>
              <a:ext cx="0" cy="171075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矢印コネクタ 174">
              <a:extLst>
                <a:ext uri="{FF2B5EF4-FFF2-40B4-BE49-F238E27FC236}">
                  <a16:creationId xmlns:a16="http://schemas.microsoft.com/office/drawing/2014/main" id="{E8F7ADF8-50B5-EE46-8093-CED006EA6C96}"/>
                </a:ext>
              </a:extLst>
            </p:cNvPr>
            <p:cNvCxnSpPr>
              <a:cxnSpLocks/>
            </p:cNvCxnSpPr>
            <p:nvPr/>
          </p:nvCxnSpPr>
          <p:spPr>
            <a:xfrm>
              <a:off x="5277272" y="4626957"/>
              <a:ext cx="128980" cy="81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線矢印コネクタ 175">
              <a:extLst>
                <a:ext uri="{FF2B5EF4-FFF2-40B4-BE49-F238E27FC236}">
                  <a16:creationId xmlns:a16="http://schemas.microsoft.com/office/drawing/2014/main" id="{EE391EBA-CA02-7C44-9D77-7CFD6E404409}"/>
                </a:ext>
              </a:extLst>
            </p:cNvPr>
            <p:cNvCxnSpPr>
              <a:cxnSpLocks/>
            </p:cNvCxnSpPr>
            <p:nvPr/>
          </p:nvCxnSpPr>
          <p:spPr>
            <a:xfrm>
              <a:off x="5627275" y="470823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矢印コネクタ 176">
              <a:extLst>
                <a:ext uri="{FF2B5EF4-FFF2-40B4-BE49-F238E27FC236}">
                  <a16:creationId xmlns:a16="http://schemas.microsoft.com/office/drawing/2014/main" id="{FEC3967D-E9CA-5F42-A583-3E60808E8582}"/>
                </a:ext>
              </a:extLst>
            </p:cNvPr>
            <p:cNvCxnSpPr>
              <a:cxnSpLocks/>
            </p:cNvCxnSpPr>
            <p:nvPr/>
          </p:nvCxnSpPr>
          <p:spPr>
            <a:xfrm>
              <a:off x="5627275" y="474731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矢印コネクタ 177">
              <a:extLst>
                <a:ext uri="{FF2B5EF4-FFF2-40B4-BE49-F238E27FC236}">
                  <a16:creationId xmlns:a16="http://schemas.microsoft.com/office/drawing/2014/main" id="{5239D16B-124C-944F-ABC4-2329A45333C8}"/>
                </a:ext>
              </a:extLst>
            </p:cNvPr>
            <p:cNvCxnSpPr>
              <a:cxnSpLocks/>
            </p:cNvCxnSpPr>
            <p:nvPr/>
          </p:nvCxnSpPr>
          <p:spPr>
            <a:xfrm>
              <a:off x="5627275" y="478248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矢印コネクタ 178">
              <a:extLst>
                <a:ext uri="{FF2B5EF4-FFF2-40B4-BE49-F238E27FC236}">
                  <a16:creationId xmlns:a16="http://schemas.microsoft.com/office/drawing/2014/main" id="{199FED68-9D86-F44A-AB8F-8D234A958CB1}"/>
                </a:ext>
              </a:extLst>
            </p:cNvPr>
            <p:cNvCxnSpPr>
              <a:cxnSpLocks/>
            </p:cNvCxnSpPr>
            <p:nvPr/>
          </p:nvCxnSpPr>
          <p:spPr>
            <a:xfrm>
              <a:off x="5506726" y="4747314"/>
              <a:ext cx="12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テキスト ボックス 179">
              <a:extLst>
                <a:ext uri="{FF2B5EF4-FFF2-40B4-BE49-F238E27FC236}">
                  <a16:creationId xmlns:a16="http://schemas.microsoft.com/office/drawing/2014/main" id="{308EF448-94B4-244D-A6BC-ED7EAF9727B1}"/>
                </a:ext>
              </a:extLst>
            </p:cNvPr>
            <p:cNvSpPr txBox="1"/>
            <p:nvPr/>
          </p:nvSpPr>
          <p:spPr>
            <a:xfrm>
              <a:off x="5307335" y="4608814"/>
              <a:ext cx="2340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chemeClr val="accent1"/>
                  </a:solidFill>
                </a:rPr>
                <a:t>e</a:t>
              </a:r>
              <a:endParaRPr kumimoji="1" lang="ja-JP" altLang="en-US" sz="1200">
                <a:solidFill>
                  <a:schemeClr val="accent1"/>
                </a:solidFill>
              </a:endParaRPr>
            </a:p>
          </p:txBody>
        </p:sp>
        <p:cxnSp>
          <p:nvCxnSpPr>
            <p:cNvPr id="181" name="直線矢印コネクタ 180">
              <a:extLst>
                <a:ext uri="{FF2B5EF4-FFF2-40B4-BE49-F238E27FC236}">
                  <a16:creationId xmlns:a16="http://schemas.microsoft.com/office/drawing/2014/main" id="{F6E71641-33C1-2748-8AC8-D40C687A2FAF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18" y="468596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矢印コネクタ 181">
              <a:extLst>
                <a:ext uri="{FF2B5EF4-FFF2-40B4-BE49-F238E27FC236}">
                  <a16:creationId xmlns:a16="http://schemas.microsoft.com/office/drawing/2014/main" id="{D431DAAE-F14F-6A4A-8B73-4F5466088EA7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21" y="470823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矢印コネクタ 182">
              <a:extLst>
                <a:ext uri="{FF2B5EF4-FFF2-40B4-BE49-F238E27FC236}">
                  <a16:creationId xmlns:a16="http://schemas.microsoft.com/office/drawing/2014/main" id="{16CEB291-AA4F-2148-BA06-F43BFC443B74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20" y="473016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矢印コネクタ 183">
              <a:extLst>
                <a:ext uri="{FF2B5EF4-FFF2-40B4-BE49-F238E27FC236}">
                  <a16:creationId xmlns:a16="http://schemas.microsoft.com/office/drawing/2014/main" id="{DEAAF2EB-2F13-7344-ACB5-C30763845FD9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19" y="475869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矢印コネクタ 184">
              <a:extLst>
                <a:ext uri="{FF2B5EF4-FFF2-40B4-BE49-F238E27FC236}">
                  <a16:creationId xmlns:a16="http://schemas.microsoft.com/office/drawing/2014/main" id="{6D27AFFD-C7D2-F64F-AE94-4CEE536B1DAA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18" y="478096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矢印コネクタ 185">
              <a:extLst>
                <a:ext uri="{FF2B5EF4-FFF2-40B4-BE49-F238E27FC236}">
                  <a16:creationId xmlns:a16="http://schemas.microsoft.com/office/drawing/2014/main" id="{B1BCB86A-19E6-504C-BAB0-4BD6A8C67119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18" y="4806368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矢印コネクタ 186">
              <a:extLst>
                <a:ext uri="{FF2B5EF4-FFF2-40B4-BE49-F238E27FC236}">
                  <a16:creationId xmlns:a16="http://schemas.microsoft.com/office/drawing/2014/main" id="{4379E1A5-3469-3040-9DD6-DCCDE1B0FDBC}"/>
                </a:ext>
              </a:extLst>
            </p:cNvPr>
            <p:cNvCxnSpPr>
              <a:cxnSpLocks/>
            </p:cNvCxnSpPr>
            <p:nvPr/>
          </p:nvCxnSpPr>
          <p:spPr>
            <a:xfrm>
              <a:off x="5976618" y="483494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線矢印コネクタ 187">
              <a:extLst>
                <a:ext uri="{FF2B5EF4-FFF2-40B4-BE49-F238E27FC236}">
                  <a16:creationId xmlns:a16="http://schemas.microsoft.com/office/drawing/2014/main" id="{2133011B-75D2-DB4F-9914-AD8F6D60D67E}"/>
                </a:ext>
              </a:extLst>
            </p:cNvPr>
            <p:cNvCxnSpPr>
              <a:cxnSpLocks/>
            </p:cNvCxnSpPr>
            <p:nvPr/>
          </p:nvCxnSpPr>
          <p:spPr>
            <a:xfrm>
              <a:off x="5638318" y="5217827"/>
              <a:ext cx="128980" cy="81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矢印コネクタ 188">
              <a:extLst>
                <a:ext uri="{FF2B5EF4-FFF2-40B4-BE49-F238E27FC236}">
                  <a16:creationId xmlns:a16="http://schemas.microsoft.com/office/drawing/2014/main" id="{C959CE3B-87C0-EF46-8BAB-8B9622B10E44}"/>
                </a:ext>
              </a:extLst>
            </p:cNvPr>
            <p:cNvCxnSpPr>
              <a:cxnSpLocks/>
            </p:cNvCxnSpPr>
            <p:nvPr/>
          </p:nvCxnSpPr>
          <p:spPr>
            <a:xfrm>
              <a:off x="5988321" y="5299107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線矢印コネクタ 189">
              <a:extLst>
                <a:ext uri="{FF2B5EF4-FFF2-40B4-BE49-F238E27FC236}">
                  <a16:creationId xmlns:a16="http://schemas.microsoft.com/office/drawing/2014/main" id="{01C4127F-5174-F143-AE57-6255E4DA1CD4}"/>
                </a:ext>
              </a:extLst>
            </p:cNvPr>
            <p:cNvCxnSpPr>
              <a:cxnSpLocks/>
            </p:cNvCxnSpPr>
            <p:nvPr/>
          </p:nvCxnSpPr>
          <p:spPr>
            <a:xfrm>
              <a:off x="5988321" y="533818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線矢印コネクタ 190">
              <a:extLst>
                <a:ext uri="{FF2B5EF4-FFF2-40B4-BE49-F238E27FC236}">
                  <a16:creationId xmlns:a16="http://schemas.microsoft.com/office/drawing/2014/main" id="{B7140A76-841E-FB48-B914-825E88ED3DA9}"/>
                </a:ext>
              </a:extLst>
            </p:cNvPr>
            <p:cNvCxnSpPr>
              <a:cxnSpLocks/>
            </p:cNvCxnSpPr>
            <p:nvPr/>
          </p:nvCxnSpPr>
          <p:spPr>
            <a:xfrm>
              <a:off x="5988321" y="5373353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矢印コネクタ 191">
              <a:extLst>
                <a:ext uri="{FF2B5EF4-FFF2-40B4-BE49-F238E27FC236}">
                  <a16:creationId xmlns:a16="http://schemas.microsoft.com/office/drawing/2014/main" id="{3263D054-466F-D84E-BF98-06FC87D43CC7}"/>
                </a:ext>
              </a:extLst>
            </p:cNvPr>
            <p:cNvCxnSpPr>
              <a:cxnSpLocks/>
            </p:cNvCxnSpPr>
            <p:nvPr/>
          </p:nvCxnSpPr>
          <p:spPr>
            <a:xfrm>
              <a:off x="5867772" y="5338184"/>
              <a:ext cx="12054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テキスト ボックス 192">
              <a:extLst>
                <a:ext uri="{FF2B5EF4-FFF2-40B4-BE49-F238E27FC236}">
                  <a16:creationId xmlns:a16="http://schemas.microsoft.com/office/drawing/2014/main" id="{20CCD3F0-F665-0948-99A3-6CA03BB4B6E6}"/>
                </a:ext>
              </a:extLst>
            </p:cNvPr>
            <p:cNvSpPr txBox="1"/>
            <p:nvPr/>
          </p:nvSpPr>
          <p:spPr>
            <a:xfrm>
              <a:off x="5668381" y="5199684"/>
              <a:ext cx="2340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solidFill>
                    <a:schemeClr val="accent1"/>
                  </a:solidFill>
                </a:rPr>
                <a:t>e</a:t>
              </a:r>
              <a:endParaRPr kumimoji="1" lang="ja-JP" altLang="en-US" sz="1200">
                <a:solidFill>
                  <a:schemeClr val="accent1"/>
                </a:solidFill>
              </a:endParaRPr>
            </a:p>
          </p:txBody>
        </p:sp>
        <p:cxnSp>
          <p:nvCxnSpPr>
            <p:cNvPr id="194" name="直線矢印コネクタ 193">
              <a:extLst>
                <a:ext uri="{FF2B5EF4-FFF2-40B4-BE49-F238E27FC236}">
                  <a16:creationId xmlns:a16="http://schemas.microsoft.com/office/drawing/2014/main" id="{49D2C134-AA5E-A041-8855-746D52F34309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636840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線矢印コネクタ 194">
              <a:extLst>
                <a:ext uri="{FF2B5EF4-FFF2-40B4-BE49-F238E27FC236}">
                  <a16:creationId xmlns:a16="http://schemas.microsoft.com/office/drawing/2014/main" id="{766FCFAB-E607-DD40-95AD-D3B599ECCD12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6" y="4659114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矢印コネクタ 195">
              <a:extLst>
                <a:ext uri="{FF2B5EF4-FFF2-40B4-BE49-F238E27FC236}">
                  <a16:creationId xmlns:a16="http://schemas.microsoft.com/office/drawing/2014/main" id="{CE27EA92-45B2-AB45-94D3-09BCC65580C5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5" y="468104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矢印コネクタ 196">
              <a:extLst>
                <a:ext uri="{FF2B5EF4-FFF2-40B4-BE49-F238E27FC236}">
                  <a16:creationId xmlns:a16="http://schemas.microsoft.com/office/drawing/2014/main" id="{8A6FA568-611D-EE41-ACB0-D4A7DF76918C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4" y="470957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矢印コネクタ 197">
              <a:extLst>
                <a:ext uri="{FF2B5EF4-FFF2-40B4-BE49-F238E27FC236}">
                  <a16:creationId xmlns:a16="http://schemas.microsoft.com/office/drawing/2014/main" id="{B9A7A31C-FA93-E749-B5E6-2A1A43BDAB13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73184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矢印コネクタ 198">
              <a:extLst>
                <a:ext uri="{FF2B5EF4-FFF2-40B4-BE49-F238E27FC236}">
                  <a16:creationId xmlns:a16="http://schemas.microsoft.com/office/drawing/2014/main" id="{716E8D2B-86F1-D842-9174-A50E8C226C38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75724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矢印コネクタ 199">
              <a:extLst>
                <a:ext uri="{FF2B5EF4-FFF2-40B4-BE49-F238E27FC236}">
                  <a16:creationId xmlns:a16="http://schemas.microsoft.com/office/drawing/2014/main" id="{A9E998C0-891E-6A48-8EF0-D798100A2DAE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785820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矢印コネクタ 200">
              <a:extLst>
                <a:ext uri="{FF2B5EF4-FFF2-40B4-BE49-F238E27FC236}">
                  <a16:creationId xmlns:a16="http://schemas.microsoft.com/office/drawing/2014/main" id="{039AC538-5BD7-5B4E-850B-404740625D3B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81191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矢印コネクタ 201">
              <a:extLst>
                <a:ext uri="{FF2B5EF4-FFF2-40B4-BE49-F238E27FC236}">
                  <a16:creationId xmlns:a16="http://schemas.microsoft.com/office/drawing/2014/main" id="{A71FBBD4-7756-6841-A2EB-3EEC20F31F4C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6" y="4834185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矢印コネクタ 202">
              <a:extLst>
                <a:ext uri="{FF2B5EF4-FFF2-40B4-BE49-F238E27FC236}">
                  <a16:creationId xmlns:a16="http://schemas.microsoft.com/office/drawing/2014/main" id="{F4892661-071B-D640-939F-0A76872846FE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5" y="485611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矢印コネクタ 203">
              <a:extLst>
                <a:ext uri="{FF2B5EF4-FFF2-40B4-BE49-F238E27FC236}">
                  <a16:creationId xmlns:a16="http://schemas.microsoft.com/office/drawing/2014/main" id="{0DBD541C-B212-C641-A257-C3A42F153BEE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4" y="4884642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矢印コネクタ 204">
              <a:extLst>
                <a:ext uri="{FF2B5EF4-FFF2-40B4-BE49-F238E27FC236}">
                  <a16:creationId xmlns:a16="http://schemas.microsoft.com/office/drawing/2014/main" id="{096580A4-2B38-C040-A1A1-85362DAD0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90691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矢印コネクタ 205">
              <a:extLst>
                <a:ext uri="{FF2B5EF4-FFF2-40B4-BE49-F238E27FC236}">
                  <a16:creationId xmlns:a16="http://schemas.microsoft.com/office/drawing/2014/main" id="{F970B7F7-9A6C-034D-AA89-2FFDD9DD7A26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932316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線矢印コネクタ 206">
              <a:extLst>
                <a:ext uri="{FF2B5EF4-FFF2-40B4-BE49-F238E27FC236}">
                  <a16:creationId xmlns:a16="http://schemas.microsoft.com/office/drawing/2014/main" id="{6BF52A11-5FDA-0643-91D7-8A038B11DCE4}"/>
                </a:ext>
              </a:extLst>
            </p:cNvPr>
            <p:cNvCxnSpPr>
              <a:cxnSpLocks/>
            </p:cNvCxnSpPr>
            <p:nvPr/>
          </p:nvCxnSpPr>
          <p:spPr>
            <a:xfrm>
              <a:off x="7908723" y="4960891"/>
              <a:ext cx="34934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テキスト ボックス 207">
              <a:extLst>
                <a:ext uri="{FF2B5EF4-FFF2-40B4-BE49-F238E27FC236}">
                  <a16:creationId xmlns:a16="http://schemas.microsoft.com/office/drawing/2014/main" id="{1AC21AA1-B3C6-3644-A0DC-E75ABCF3FA31}"/>
                </a:ext>
              </a:extLst>
            </p:cNvPr>
            <p:cNvSpPr txBox="1"/>
            <p:nvPr/>
          </p:nvSpPr>
          <p:spPr>
            <a:xfrm rot="18389948">
              <a:off x="5409686" y="3951413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1</a:t>
              </a:r>
              <a:endParaRPr kumimoji="1" lang="ja-JP" altLang="en-US" sz="900"/>
            </a:p>
          </p:txBody>
        </p:sp>
        <p:sp>
          <p:nvSpPr>
            <p:cNvPr id="209" name="テキスト ボックス 208">
              <a:extLst>
                <a:ext uri="{FF2B5EF4-FFF2-40B4-BE49-F238E27FC236}">
                  <a16:creationId xmlns:a16="http://schemas.microsoft.com/office/drawing/2014/main" id="{91A2F155-4AFF-BB47-A058-737A091EE4FF}"/>
                </a:ext>
              </a:extLst>
            </p:cNvPr>
            <p:cNvSpPr txBox="1"/>
            <p:nvPr/>
          </p:nvSpPr>
          <p:spPr>
            <a:xfrm rot="18389948">
              <a:off x="5761206" y="3953058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2</a:t>
              </a:r>
              <a:endParaRPr kumimoji="1" lang="ja-JP" altLang="en-US" sz="900"/>
            </a:p>
          </p:txBody>
        </p:sp>
        <p:sp>
          <p:nvSpPr>
            <p:cNvPr id="210" name="テキスト ボックス 209">
              <a:extLst>
                <a:ext uri="{FF2B5EF4-FFF2-40B4-BE49-F238E27FC236}">
                  <a16:creationId xmlns:a16="http://schemas.microsoft.com/office/drawing/2014/main" id="{9918A104-4A75-6740-8792-99C02DB5A5CA}"/>
                </a:ext>
              </a:extLst>
            </p:cNvPr>
            <p:cNvSpPr txBox="1"/>
            <p:nvPr/>
          </p:nvSpPr>
          <p:spPr>
            <a:xfrm rot="18389948">
              <a:off x="6135892" y="3951412"/>
              <a:ext cx="622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3</a:t>
              </a:r>
              <a:endParaRPr kumimoji="1" lang="ja-JP" altLang="en-US" sz="900"/>
            </a:p>
          </p:txBody>
        </p:sp>
        <p:sp>
          <p:nvSpPr>
            <p:cNvPr id="211" name="テキスト ボックス 210">
              <a:extLst>
                <a:ext uri="{FF2B5EF4-FFF2-40B4-BE49-F238E27FC236}">
                  <a16:creationId xmlns:a16="http://schemas.microsoft.com/office/drawing/2014/main" id="{0B5E5770-1147-024F-BEE7-4222212EE3E9}"/>
                </a:ext>
              </a:extLst>
            </p:cNvPr>
            <p:cNvSpPr txBox="1"/>
            <p:nvPr/>
          </p:nvSpPr>
          <p:spPr>
            <a:xfrm rot="18389948">
              <a:off x="7681685" y="3946721"/>
              <a:ext cx="6254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dynode n</a:t>
              </a:r>
              <a:endParaRPr kumimoji="1" lang="ja-JP" altLang="en-US" sz="900"/>
            </a:p>
          </p:txBody>
        </p:sp>
        <p:sp>
          <p:nvSpPr>
            <p:cNvPr id="212" name="テキスト ボックス 211">
              <a:extLst>
                <a:ext uri="{FF2B5EF4-FFF2-40B4-BE49-F238E27FC236}">
                  <a16:creationId xmlns:a16="http://schemas.microsoft.com/office/drawing/2014/main" id="{5ABDE874-3A2B-2E4D-849D-615FA002E742}"/>
                </a:ext>
              </a:extLst>
            </p:cNvPr>
            <p:cNvSpPr txBox="1"/>
            <p:nvPr/>
          </p:nvSpPr>
          <p:spPr>
            <a:xfrm rot="18389948">
              <a:off x="8085924" y="4009136"/>
              <a:ext cx="4796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/>
                <a:t>anode</a:t>
              </a:r>
              <a:endParaRPr kumimoji="1" lang="ja-JP" altLang="en-US" sz="900"/>
            </a:p>
          </p:txBody>
        </p:sp>
        <p:cxnSp>
          <p:nvCxnSpPr>
            <p:cNvPr id="213" name="直線矢印コネクタ 212">
              <a:extLst>
                <a:ext uri="{FF2B5EF4-FFF2-40B4-BE49-F238E27FC236}">
                  <a16:creationId xmlns:a16="http://schemas.microsoft.com/office/drawing/2014/main" id="{B9034A72-60F0-A844-A3EE-F38B82873678}"/>
                </a:ext>
              </a:extLst>
            </p:cNvPr>
            <p:cNvCxnSpPr>
              <a:cxnSpLocks/>
            </p:cNvCxnSpPr>
            <p:nvPr/>
          </p:nvCxnSpPr>
          <p:spPr>
            <a:xfrm>
              <a:off x="4997439" y="4608814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矢印コネクタ 213">
              <a:extLst>
                <a:ext uri="{FF2B5EF4-FFF2-40B4-BE49-F238E27FC236}">
                  <a16:creationId xmlns:a16="http://schemas.microsoft.com/office/drawing/2014/main" id="{6DAE11D6-A34F-BC40-894F-93177C0C7780}"/>
                </a:ext>
              </a:extLst>
            </p:cNvPr>
            <p:cNvCxnSpPr>
              <a:cxnSpLocks/>
            </p:cNvCxnSpPr>
            <p:nvPr/>
          </p:nvCxnSpPr>
          <p:spPr>
            <a:xfrm>
              <a:off x="4997439" y="4903827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矢印コネクタ 214">
              <a:extLst>
                <a:ext uri="{FF2B5EF4-FFF2-40B4-BE49-F238E27FC236}">
                  <a16:creationId xmlns:a16="http://schemas.microsoft.com/office/drawing/2014/main" id="{B6D724D5-DB2D-F347-87E3-96217F892298}"/>
                </a:ext>
              </a:extLst>
            </p:cNvPr>
            <p:cNvCxnSpPr>
              <a:cxnSpLocks/>
            </p:cNvCxnSpPr>
            <p:nvPr/>
          </p:nvCxnSpPr>
          <p:spPr>
            <a:xfrm>
              <a:off x="5009906" y="5203912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矢印コネクタ 215">
              <a:extLst>
                <a:ext uri="{FF2B5EF4-FFF2-40B4-BE49-F238E27FC236}">
                  <a16:creationId xmlns:a16="http://schemas.microsoft.com/office/drawing/2014/main" id="{829C6033-4D3D-8541-9BC7-346E3AF38CF6}"/>
                </a:ext>
              </a:extLst>
            </p:cNvPr>
            <p:cNvCxnSpPr>
              <a:cxnSpLocks/>
            </p:cNvCxnSpPr>
            <p:nvPr/>
          </p:nvCxnSpPr>
          <p:spPr>
            <a:xfrm>
              <a:off x="5009906" y="5498925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矢印コネクタ 216">
              <a:extLst>
                <a:ext uri="{FF2B5EF4-FFF2-40B4-BE49-F238E27FC236}">
                  <a16:creationId xmlns:a16="http://schemas.microsoft.com/office/drawing/2014/main" id="{A8CC6113-5F02-1042-947E-F21F9BDB2D46}"/>
                </a:ext>
              </a:extLst>
            </p:cNvPr>
            <p:cNvCxnSpPr>
              <a:cxnSpLocks/>
            </p:cNvCxnSpPr>
            <p:nvPr/>
          </p:nvCxnSpPr>
          <p:spPr>
            <a:xfrm>
              <a:off x="5002463" y="5771905"/>
              <a:ext cx="3667756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コネクタ 217">
              <a:extLst>
                <a:ext uri="{FF2B5EF4-FFF2-40B4-BE49-F238E27FC236}">
                  <a16:creationId xmlns:a16="http://schemas.microsoft.com/office/drawing/2014/main" id="{A0005D2D-9575-9844-9721-1093B96A2FB8}"/>
                </a:ext>
              </a:extLst>
            </p:cNvPr>
            <p:cNvCxnSpPr>
              <a:cxnSpLocks/>
            </p:cNvCxnSpPr>
            <p:nvPr/>
          </p:nvCxnSpPr>
          <p:spPr>
            <a:xfrm>
              <a:off x="5268224" y="4313872"/>
              <a:ext cx="0" cy="1710752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テキスト ボックス 218">
              <a:extLst>
                <a:ext uri="{FF2B5EF4-FFF2-40B4-BE49-F238E27FC236}">
                  <a16:creationId xmlns:a16="http://schemas.microsoft.com/office/drawing/2014/main" id="{59DB1CCE-2782-FA42-ACB8-509423F87166}"/>
                </a:ext>
              </a:extLst>
            </p:cNvPr>
            <p:cNvSpPr txBox="1"/>
            <p:nvPr/>
          </p:nvSpPr>
          <p:spPr>
            <a:xfrm>
              <a:off x="4824599" y="6066918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Al</a:t>
              </a:r>
              <a:endParaRPr kumimoji="1" lang="ja-JP" altLang="en-US"/>
            </a:p>
          </p:txBody>
        </p:sp>
        <p:sp>
          <p:nvSpPr>
            <p:cNvPr id="221" name="テキスト ボックス 220">
              <a:extLst>
                <a:ext uri="{FF2B5EF4-FFF2-40B4-BE49-F238E27FC236}">
                  <a16:creationId xmlns:a16="http://schemas.microsoft.com/office/drawing/2014/main" id="{92890447-1942-6D45-B520-B82CA45B5890}"/>
                </a:ext>
              </a:extLst>
            </p:cNvPr>
            <p:cNvSpPr txBox="1"/>
            <p:nvPr/>
          </p:nvSpPr>
          <p:spPr>
            <a:xfrm>
              <a:off x="4973621" y="4550005"/>
              <a:ext cx="311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>
                  <a:solidFill>
                    <a:srgbClr val="00B050"/>
                  </a:solidFill>
                </a:rPr>
                <a:t>μ</a:t>
              </a:r>
              <a:endParaRPr kumimoji="1" lang="ja-JP" altLang="en-US">
                <a:solidFill>
                  <a:srgbClr val="00B050"/>
                </a:solidFill>
              </a:endParaRPr>
            </a:p>
          </p:txBody>
        </p:sp>
        <p:cxnSp>
          <p:nvCxnSpPr>
            <p:cNvPr id="223" name="直線矢印コネクタ 222">
              <a:extLst>
                <a:ext uri="{FF2B5EF4-FFF2-40B4-BE49-F238E27FC236}">
                  <a16:creationId xmlns:a16="http://schemas.microsoft.com/office/drawing/2014/main" id="{0C177CCB-6CEB-2644-B5C0-C223F3E718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6954" y="5329087"/>
              <a:ext cx="191675" cy="6591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3747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98CF8D-093E-0C42-8042-598B593E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Current Monitor (Si, IC)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C8EBBBC-8BF3-4145-9C9A-CEC5BA41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58" y="1120863"/>
            <a:ext cx="8578995" cy="4868861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Working since </a:t>
            </a:r>
            <a:r>
              <a:rPr lang="en-US" altLang="ja-JP" sz="2400" dirty="0">
                <a:solidFill>
                  <a:srgbClr val="FF0000"/>
                </a:solidFill>
              </a:rPr>
              <a:t>2009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Each Si &amp; IC</a:t>
            </a:r>
            <a:r>
              <a:rPr kumimoji="1" lang="en-US" altLang="ja-JP" sz="2400" dirty="0"/>
              <a:t> has 7 × 7 channels and covers 150 ×150 cm</a:t>
            </a:r>
            <a:r>
              <a:rPr kumimoji="1" lang="en-US" altLang="ja-JP" sz="2400" baseline="30000" dirty="0"/>
              <a:t>2</a:t>
            </a:r>
            <a:r>
              <a:rPr kumimoji="1" lang="en-US" altLang="ja-JP" sz="2400" dirty="0"/>
              <a:t>.</a:t>
            </a:r>
            <a:endParaRPr kumimoji="1" lang="en-US" altLang="ja-JP" sz="2400" baseline="30000" dirty="0"/>
          </a:p>
          <a:p>
            <a:r>
              <a:rPr lang="en-US" altLang="ja-JP" sz="2400" dirty="0"/>
              <a:t>Get the beam intensity and position by fitting 2D distribution of collected charges.</a:t>
            </a:r>
          </a:p>
          <a:p>
            <a:r>
              <a:rPr lang="en-US" altLang="ja-JP" sz="2400" dirty="0"/>
              <a:t>The intrinsic detector resolution (RMS). </a:t>
            </a:r>
          </a:p>
          <a:p>
            <a:pPr lvl="1"/>
            <a:r>
              <a:rPr lang="en-US" altLang="ja-JP" dirty="0"/>
              <a:t>Beam center&lt;0.3 mm</a:t>
            </a:r>
          </a:p>
          <a:p>
            <a:pPr lvl="1"/>
            <a:r>
              <a:rPr kumimoji="1" lang="en-US" altLang="ja-JP" dirty="0"/>
              <a:t>Beam intensity&lt;0.1%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6030B3-AACB-5344-B1AD-F52A18542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6251" y="6356351"/>
            <a:ext cx="2057400" cy="365125"/>
          </a:xfrm>
        </p:spPr>
        <p:txBody>
          <a:bodyPr/>
          <a:lstStyle/>
          <a:p>
            <a:fld id="{9B632F4A-B779-BB44-B255-CA36A8623D3E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89BEBF-1BF5-8646-8598-72A910890531}"/>
              </a:ext>
            </a:extLst>
          </p:cNvPr>
          <p:cNvSpPr txBox="1"/>
          <p:nvPr/>
        </p:nvSpPr>
        <p:spPr>
          <a:xfrm>
            <a:off x="8366633" y="3720346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yield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3ED99436-5D45-A94A-ADFD-ACE78991A7EE}"/>
              </a:ext>
            </a:extLst>
          </p:cNvPr>
          <p:cNvGrpSpPr/>
          <p:nvPr/>
        </p:nvGrpSpPr>
        <p:grpSpPr>
          <a:xfrm>
            <a:off x="-25024" y="3962400"/>
            <a:ext cx="5858879" cy="2870592"/>
            <a:chOff x="96256" y="4317782"/>
            <a:chExt cx="5858879" cy="2870592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66A339E9-4509-A243-90F8-C907F5D5E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917"/>
            <a:stretch/>
          </p:blipFill>
          <p:spPr>
            <a:xfrm rot="5400000">
              <a:off x="1783774" y="2682236"/>
              <a:ext cx="2535816" cy="5806907"/>
            </a:xfrm>
            <a:prstGeom prst="rect">
              <a:avLst/>
            </a:prstGeom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DB6EBF28-ADE5-AE48-9B5E-222F79D19A25}"/>
                </a:ext>
              </a:extLst>
            </p:cNvPr>
            <p:cNvSpPr/>
            <p:nvPr/>
          </p:nvSpPr>
          <p:spPr>
            <a:xfrm>
              <a:off x="190578" y="4533900"/>
              <a:ext cx="483265" cy="2319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ED2D79E-2458-7346-9212-9FC27C7FE1A4}"/>
                </a:ext>
              </a:extLst>
            </p:cNvPr>
            <p:cNvSpPr txBox="1"/>
            <p:nvPr/>
          </p:nvSpPr>
          <p:spPr>
            <a:xfrm>
              <a:off x="2516122" y="6819042"/>
              <a:ext cx="16730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2"/>
                  </a:solidFill>
                </a:rPr>
                <a:t>total 45 months</a:t>
              </a:r>
              <a:endParaRPr kumimoji="1" lang="ja-JP" altLang="en-US">
                <a:solidFill>
                  <a:schemeClr val="accent2"/>
                </a:solidFill>
              </a:endParaRP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341E1663-AEBF-E645-9CFC-45490DF584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5432" y="6819042"/>
              <a:ext cx="5088573" cy="14768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2F5F5AE-6E64-074A-A055-1E9612831BF2}"/>
                </a:ext>
              </a:extLst>
            </p:cNvPr>
            <p:cNvSpPr txBox="1"/>
            <p:nvPr/>
          </p:nvSpPr>
          <p:spPr>
            <a:xfrm rot="16200000">
              <a:off x="-107615" y="4678169"/>
              <a:ext cx="746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[</a:t>
              </a:r>
              <a:r>
                <a:rPr kumimoji="1" lang="en-US" altLang="ja-JP" sz="1600" dirty="0" err="1"/>
                <a:t>mrad</a:t>
              </a:r>
              <a:r>
                <a:rPr kumimoji="1" lang="en-US" altLang="ja-JP" sz="1600" dirty="0"/>
                <a:t>]</a:t>
              </a:r>
              <a:endParaRPr kumimoji="1" lang="ja-JP" altLang="en-US" sz="160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493E9B0C-FBBC-DF47-AA57-A3DD66D6CE5D}"/>
                </a:ext>
              </a:extLst>
            </p:cNvPr>
            <p:cNvSpPr txBox="1"/>
            <p:nvPr/>
          </p:nvSpPr>
          <p:spPr>
            <a:xfrm>
              <a:off x="415044" y="604017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0</a:t>
              </a:r>
              <a:endParaRPr kumimoji="1" lang="ja-JP" altLang="en-US" sz="140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FB36098-AA09-7B4D-B67E-66DB96DAF5CC}"/>
                </a:ext>
              </a:extLst>
            </p:cNvPr>
            <p:cNvSpPr txBox="1"/>
            <p:nvPr/>
          </p:nvSpPr>
          <p:spPr>
            <a:xfrm>
              <a:off x="287435" y="5778851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0.5</a:t>
              </a:r>
              <a:endParaRPr kumimoji="1" lang="ja-JP" altLang="en-US" sz="1400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5E926C4A-2448-1445-A050-CEF3DF33CEA1}"/>
                </a:ext>
              </a:extLst>
            </p:cNvPr>
            <p:cNvSpPr txBox="1"/>
            <p:nvPr/>
          </p:nvSpPr>
          <p:spPr>
            <a:xfrm>
              <a:off x="233193" y="6310562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-0.5</a:t>
              </a:r>
              <a:endParaRPr kumimoji="1" lang="ja-JP" altLang="en-US" sz="140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CA874257-EBD1-3A47-A42C-A4818EC93F4B}"/>
                </a:ext>
              </a:extLst>
            </p:cNvPr>
            <p:cNvSpPr txBox="1"/>
            <p:nvPr/>
          </p:nvSpPr>
          <p:spPr>
            <a:xfrm>
              <a:off x="420878" y="495416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0</a:t>
              </a:r>
              <a:endParaRPr kumimoji="1" lang="ja-JP" altLang="en-US" sz="140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5895BE8-5BBD-F541-A2B7-E2EEB2C94484}"/>
                </a:ext>
              </a:extLst>
            </p:cNvPr>
            <p:cNvSpPr txBox="1"/>
            <p:nvPr/>
          </p:nvSpPr>
          <p:spPr>
            <a:xfrm>
              <a:off x="293269" y="4680140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0.5</a:t>
              </a:r>
              <a:endParaRPr kumimoji="1" lang="ja-JP" altLang="en-US" sz="140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36EE71E-99C9-674F-B258-D12F884FCCC7}"/>
                </a:ext>
              </a:extLst>
            </p:cNvPr>
            <p:cNvSpPr txBox="1"/>
            <p:nvPr/>
          </p:nvSpPr>
          <p:spPr>
            <a:xfrm>
              <a:off x="239027" y="5224551"/>
              <a:ext cx="466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-0.5</a:t>
              </a:r>
              <a:endParaRPr kumimoji="1" lang="ja-JP" altLang="en-US" sz="140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3A15DF7-EFF8-8149-AD58-F091E99DDF8A}"/>
                </a:ext>
              </a:extLst>
            </p:cNvPr>
            <p:cNvSpPr txBox="1"/>
            <p:nvPr/>
          </p:nvSpPr>
          <p:spPr>
            <a:xfrm>
              <a:off x="419655" y="6588814"/>
              <a:ext cx="330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/>
                <a:t>-1</a:t>
              </a:r>
              <a:endParaRPr kumimoji="1" lang="ja-JP" altLang="en-US" sz="140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146C49A-E872-024D-9C6C-20A383C08DE1}"/>
                </a:ext>
              </a:extLst>
            </p:cNvPr>
            <p:cNvSpPr txBox="1"/>
            <p:nvPr/>
          </p:nvSpPr>
          <p:spPr>
            <a:xfrm>
              <a:off x="420878" y="551129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/>
                <a:t>1</a:t>
              </a:r>
              <a:endParaRPr kumimoji="1" lang="ja-JP" altLang="en-US" sz="1400"/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3FE81D19-9BB9-0140-B911-F6E10D68FC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49" t="19206" r="9486" b="18063"/>
          <a:stretch/>
        </p:blipFill>
        <p:spPr>
          <a:xfrm>
            <a:off x="6079135" y="4061182"/>
            <a:ext cx="3083243" cy="2009174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159780A-12A2-2043-A15C-7D9F24FE9F84}"/>
              </a:ext>
            </a:extLst>
          </p:cNvPr>
          <p:cNvSpPr txBox="1"/>
          <p:nvPr/>
        </p:nvSpPr>
        <p:spPr>
          <a:xfrm>
            <a:off x="7191118" y="5984189"/>
            <a:ext cx="117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 direction</a:t>
            </a:r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412494F-2EED-454E-9842-AFC60232E67F}"/>
              </a:ext>
            </a:extLst>
          </p:cNvPr>
          <p:cNvSpPr txBox="1"/>
          <p:nvPr/>
        </p:nvSpPr>
        <p:spPr>
          <a:xfrm rot="16200000">
            <a:off x="5304307" y="4900882"/>
            <a:ext cx="118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 direction</a:t>
            </a:r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7887A57-FB38-B242-AE67-56FAAD4440B7}"/>
              </a:ext>
            </a:extLst>
          </p:cNvPr>
          <p:cNvSpPr txBox="1"/>
          <p:nvPr/>
        </p:nvSpPr>
        <p:spPr>
          <a:xfrm>
            <a:off x="5904627" y="382543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[cm]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14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EA0335-EAB8-C243-A121-241ADE63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J-PARC Upgrade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44C0E2C-AC5D-3D4A-86C0-91AC59E37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132508"/>
            <a:ext cx="8290560" cy="4868861"/>
          </a:xfrm>
        </p:spPr>
        <p:txBody>
          <a:bodyPr/>
          <a:lstStyle/>
          <a:p>
            <a:r>
              <a:rPr lang="en-US" altLang="ja-JP" dirty="0"/>
              <a:t>In the future, J-PARC will increase the beam power.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6BBC96E-1F08-594A-9D39-CFFC28A4F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21" y="1647250"/>
            <a:ext cx="8082482" cy="125933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AF57B7-52C9-0843-BE4F-5C10B114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5</a:t>
            </a:fld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224A822-5841-5044-BECC-2018B4282515}"/>
              </a:ext>
            </a:extLst>
          </p:cNvPr>
          <p:cNvGrpSpPr/>
          <p:nvPr/>
        </p:nvGrpSpPr>
        <p:grpSpPr>
          <a:xfrm>
            <a:off x="254079" y="3108011"/>
            <a:ext cx="4579178" cy="3723935"/>
            <a:chOff x="426720" y="2916475"/>
            <a:chExt cx="4579178" cy="3723935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9F71185-0A4D-2B46-B777-895596A2F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507" t="37284" r="6567" b="3254"/>
            <a:stretch/>
          </p:blipFill>
          <p:spPr>
            <a:xfrm>
              <a:off x="426720" y="2916475"/>
              <a:ext cx="4406537" cy="3645275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34879F87-A667-504A-AEC7-05752FC9703A}"/>
                </a:ext>
              </a:extLst>
            </p:cNvPr>
            <p:cNvSpPr/>
            <p:nvPr/>
          </p:nvSpPr>
          <p:spPr>
            <a:xfrm>
              <a:off x="4660615" y="5895848"/>
              <a:ext cx="345283" cy="74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D657EB4-0864-8943-8578-DEF0D99B1636}"/>
              </a:ext>
            </a:extLst>
          </p:cNvPr>
          <p:cNvSpPr txBox="1"/>
          <p:nvPr/>
        </p:nvSpPr>
        <p:spPr>
          <a:xfrm>
            <a:off x="551561" y="2577093"/>
            <a:ext cx="2799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# of muons / cm</a:t>
            </a:r>
            <a:r>
              <a:rPr kumimoji="1" lang="en-US" altLang="ja-JP" sz="1600" baseline="30000" dirty="0"/>
              <a:t>2</a:t>
            </a:r>
            <a:r>
              <a:rPr lang="en-US" altLang="ja-JP" sz="1600" baseline="30000" dirty="0"/>
              <a:t> </a:t>
            </a:r>
            <a:r>
              <a:rPr lang="en-US" altLang="ja-JP" sz="1600" dirty="0"/>
              <a:t>/ beam bunch</a:t>
            </a:r>
            <a:endParaRPr kumimoji="1" lang="ja-JP" altLang="en-US" sz="16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C241C5-6D95-354B-973C-830CAA52F846}"/>
              </a:ext>
            </a:extLst>
          </p:cNvPr>
          <p:cNvSpPr txBox="1"/>
          <p:nvPr/>
        </p:nvSpPr>
        <p:spPr>
          <a:xfrm>
            <a:off x="1106364" y="1947608"/>
            <a:ext cx="164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Operation cycle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93333F0-CB25-7F44-948C-9A9CEC4752AC}"/>
              </a:ext>
            </a:extLst>
          </p:cNvPr>
          <p:cNvSpPr txBox="1"/>
          <p:nvPr/>
        </p:nvSpPr>
        <p:spPr>
          <a:xfrm>
            <a:off x="3891582" y="1645011"/>
            <a:ext cx="152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Now (485 kW)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919F5DA-F89F-B94F-B3E4-AF3C511FF501}"/>
              </a:ext>
            </a:extLst>
          </p:cNvPr>
          <p:cNvSpPr txBox="1"/>
          <p:nvPr/>
        </p:nvSpPr>
        <p:spPr>
          <a:xfrm>
            <a:off x="6421247" y="1654246"/>
            <a:ext cx="174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Future</a:t>
            </a:r>
            <a:r>
              <a:rPr kumimoji="1" lang="en-US" altLang="ja-JP" dirty="0"/>
              <a:t> (1.3 MW)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C82FD6-9D52-2845-BEFC-779047216807}"/>
              </a:ext>
            </a:extLst>
          </p:cNvPr>
          <p:cNvSpPr txBox="1"/>
          <p:nvPr/>
        </p:nvSpPr>
        <p:spPr>
          <a:xfrm>
            <a:off x="4262981" y="197888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2.48 s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C7B0DAB-EA4B-0D41-AD4C-FB38BECEC4DB}"/>
              </a:ext>
            </a:extLst>
          </p:cNvPr>
          <p:cNvSpPr txBox="1"/>
          <p:nvPr/>
        </p:nvSpPr>
        <p:spPr>
          <a:xfrm>
            <a:off x="6959697" y="197917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1.16 s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65FE9E3-1AC0-9E4F-BC52-E60D92B16D57}"/>
              </a:ext>
            </a:extLst>
          </p:cNvPr>
          <p:cNvSpPr txBox="1"/>
          <p:nvPr/>
        </p:nvSpPr>
        <p:spPr>
          <a:xfrm>
            <a:off x="4101506" y="2583503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3.5 × 10</a:t>
            </a:r>
            <a:r>
              <a:rPr kumimoji="1" lang="en-US" altLang="ja-JP" baseline="30000" dirty="0"/>
              <a:t>6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3E0BE23-8CCB-DA43-B605-0F0E696218B5}"/>
              </a:ext>
            </a:extLst>
          </p:cNvPr>
          <p:cNvSpPr txBox="1"/>
          <p:nvPr/>
        </p:nvSpPr>
        <p:spPr>
          <a:xfrm>
            <a:off x="6730722" y="2606697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4.9</a:t>
            </a:r>
            <a:r>
              <a:rPr kumimoji="1" lang="en-US" altLang="ja-JP" dirty="0"/>
              <a:t> × 10</a:t>
            </a:r>
            <a:r>
              <a:rPr kumimoji="1" lang="en-US" altLang="ja-JP" baseline="30000" dirty="0"/>
              <a:t>6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BD750A5-2209-E248-8130-DD15CA83A3D4}"/>
              </a:ext>
            </a:extLst>
          </p:cNvPr>
          <p:cNvSpPr txBox="1"/>
          <p:nvPr/>
        </p:nvSpPr>
        <p:spPr>
          <a:xfrm>
            <a:off x="557771" y="6154493"/>
            <a:ext cx="4988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2016</a:t>
            </a:r>
            <a:endParaRPr kumimoji="1" lang="ja-JP" altLang="en-US" sz="12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02A83F1-4619-A446-87BE-9DE4179BFC32}"/>
              </a:ext>
            </a:extLst>
          </p:cNvPr>
          <p:cNvSpPr txBox="1"/>
          <p:nvPr/>
        </p:nvSpPr>
        <p:spPr>
          <a:xfrm>
            <a:off x="1034966" y="6158178"/>
            <a:ext cx="4988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2018</a:t>
            </a:r>
            <a:endParaRPr kumimoji="1" lang="ja-JP" altLang="en-US" sz="12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87853D7-C7A8-4648-9CD3-981F65B9D023}"/>
              </a:ext>
            </a:extLst>
          </p:cNvPr>
          <p:cNvSpPr txBox="1"/>
          <p:nvPr/>
        </p:nvSpPr>
        <p:spPr>
          <a:xfrm>
            <a:off x="1541071" y="6155193"/>
            <a:ext cx="4988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2020</a:t>
            </a:r>
            <a:endParaRPr kumimoji="1" lang="ja-JP" altLang="en-US" sz="12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E77AC1B-A57A-1547-8908-273145E42120}"/>
              </a:ext>
            </a:extLst>
          </p:cNvPr>
          <p:cNvSpPr txBox="1"/>
          <p:nvPr/>
        </p:nvSpPr>
        <p:spPr>
          <a:xfrm>
            <a:off x="2018266" y="6158878"/>
            <a:ext cx="4988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2022</a:t>
            </a:r>
            <a:endParaRPr kumimoji="1" lang="ja-JP" altLang="en-US" sz="120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4CE0818-4E04-634E-A492-13A5B9BC5B29}"/>
              </a:ext>
            </a:extLst>
          </p:cNvPr>
          <p:cNvSpPr txBox="1"/>
          <p:nvPr/>
        </p:nvSpPr>
        <p:spPr>
          <a:xfrm>
            <a:off x="2520746" y="6158703"/>
            <a:ext cx="4988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2024</a:t>
            </a:r>
            <a:endParaRPr kumimoji="1" lang="ja-JP" altLang="en-US" sz="12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DEBFA7A-F31A-9F4B-B8AC-D5BDBF78AF1F}"/>
              </a:ext>
            </a:extLst>
          </p:cNvPr>
          <p:cNvSpPr txBox="1"/>
          <p:nvPr/>
        </p:nvSpPr>
        <p:spPr>
          <a:xfrm>
            <a:off x="2997941" y="6156564"/>
            <a:ext cx="4988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2026</a:t>
            </a:r>
            <a:endParaRPr kumimoji="1" lang="ja-JP" altLang="en-US" sz="12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475497-547F-0D4F-B101-0C3CBAFE97EE}"/>
              </a:ext>
            </a:extLst>
          </p:cNvPr>
          <p:cNvSpPr txBox="1"/>
          <p:nvPr/>
        </p:nvSpPr>
        <p:spPr>
          <a:xfrm>
            <a:off x="3493912" y="6156564"/>
            <a:ext cx="4988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2028</a:t>
            </a:r>
            <a:endParaRPr kumimoji="1" lang="ja-JP" altLang="en-US" sz="120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82FD670-C6EA-A644-8D40-697FB15FEB8A}"/>
              </a:ext>
            </a:extLst>
          </p:cNvPr>
          <p:cNvSpPr txBox="1"/>
          <p:nvPr/>
        </p:nvSpPr>
        <p:spPr>
          <a:xfrm>
            <a:off x="3971107" y="6154425"/>
            <a:ext cx="49885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2030</a:t>
            </a:r>
            <a:endParaRPr kumimoji="1" lang="ja-JP" altLang="en-US" sz="120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E85BAF-8166-664B-9611-C1B7AF8CA00B}"/>
              </a:ext>
            </a:extLst>
          </p:cNvPr>
          <p:cNvSpPr/>
          <p:nvPr/>
        </p:nvSpPr>
        <p:spPr>
          <a:xfrm>
            <a:off x="428202" y="3241220"/>
            <a:ext cx="343887" cy="2970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8582708-FF12-F340-B58E-EDEDBA98D20B}"/>
              </a:ext>
            </a:extLst>
          </p:cNvPr>
          <p:cNvSpPr txBox="1"/>
          <p:nvPr/>
        </p:nvSpPr>
        <p:spPr>
          <a:xfrm rot="16200000">
            <a:off x="-833172" y="3967172"/>
            <a:ext cx="22449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MR Beam Power [kW]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C6F57E-A73A-1C49-8C6B-C868E2EA2939}"/>
              </a:ext>
            </a:extLst>
          </p:cNvPr>
          <p:cNvSpPr txBox="1"/>
          <p:nvPr/>
        </p:nvSpPr>
        <p:spPr>
          <a:xfrm>
            <a:off x="565009" y="597736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0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45861B9-6F86-8C43-86D3-7C8E03DAF464}"/>
              </a:ext>
            </a:extLst>
          </p:cNvPr>
          <p:cNvSpPr txBox="1"/>
          <p:nvPr/>
        </p:nvSpPr>
        <p:spPr>
          <a:xfrm>
            <a:off x="388300" y="561583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200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BFF9C8B-DA5E-284A-8186-969F1D8E730E}"/>
              </a:ext>
            </a:extLst>
          </p:cNvPr>
          <p:cNvSpPr txBox="1"/>
          <p:nvPr/>
        </p:nvSpPr>
        <p:spPr>
          <a:xfrm>
            <a:off x="396156" y="5239602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400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4628DD9-9287-A34C-A96C-E1F29EFFAC0C}"/>
              </a:ext>
            </a:extLst>
          </p:cNvPr>
          <p:cNvSpPr txBox="1"/>
          <p:nvPr/>
        </p:nvSpPr>
        <p:spPr>
          <a:xfrm>
            <a:off x="393496" y="484451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60</a:t>
            </a:r>
            <a:r>
              <a:rPr kumimoji="1" lang="en-US" altLang="ja-JP" sz="1400" dirty="0">
                <a:solidFill>
                  <a:srgbClr val="FF0000"/>
                </a:solidFill>
              </a:rPr>
              <a:t>0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0574C1F-6C25-6047-B4F7-C1B850BEB658}"/>
              </a:ext>
            </a:extLst>
          </p:cNvPr>
          <p:cNvSpPr txBox="1"/>
          <p:nvPr/>
        </p:nvSpPr>
        <p:spPr>
          <a:xfrm>
            <a:off x="390960" y="446875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8</a:t>
            </a:r>
            <a:r>
              <a:rPr kumimoji="1" lang="en-US" altLang="ja-JP" sz="1400" dirty="0">
                <a:solidFill>
                  <a:srgbClr val="FF0000"/>
                </a:solidFill>
              </a:rPr>
              <a:t>00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21F22EE-BEDB-614F-8AC7-FD9CB675D420}"/>
              </a:ext>
            </a:extLst>
          </p:cNvPr>
          <p:cNvSpPr txBox="1"/>
          <p:nvPr/>
        </p:nvSpPr>
        <p:spPr>
          <a:xfrm>
            <a:off x="298200" y="408205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1000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B61FDE9-4B68-1C41-A2D1-71C4C27819CF}"/>
              </a:ext>
            </a:extLst>
          </p:cNvPr>
          <p:cNvSpPr txBox="1"/>
          <p:nvPr/>
        </p:nvSpPr>
        <p:spPr>
          <a:xfrm>
            <a:off x="294869" y="369758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120</a:t>
            </a:r>
            <a:r>
              <a:rPr kumimoji="1" lang="en-US" altLang="ja-JP" sz="1400" dirty="0">
                <a:solidFill>
                  <a:srgbClr val="FF0000"/>
                </a:solidFill>
              </a:rPr>
              <a:t>0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AEC9F98-6B43-4B48-9B53-94CAD4F2AFC7}"/>
              </a:ext>
            </a:extLst>
          </p:cNvPr>
          <p:cNvSpPr txBox="1"/>
          <p:nvPr/>
        </p:nvSpPr>
        <p:spPr>
          <a:xfrm>
            <a:off x="318122" y="332605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140</a:t>
            </a:r>
            <a:r>
              <a:rPr kumimoji="1" lang="en-US" altLang="ja-JP" sz="1400" dirty="0">
                <a:solidFill>
                  <a:srgbClr val="FF0000"/>
                </a:solidFill>
              </a:rPr>
              <a:t>0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656BDD6-5729-5143-BC00-82B5DC3CD598}"/>
              </a:ext>
            </a:extLst>
          </p:cNvPr>
          <p:cNvSpPr/>
          <p:nvPr/>
        </p:nvSpPr>
        <p:spPr>
          <a:xfrm>
            <a:off x="4262981" y="3221357"/>
            <a:ext cx="343887" cy="2970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9DCD149-602D-C546-AEED-A64F00ED4520}"/>
              </a:ext>
            </a:extLst>
          </p:cNvPr>
          <p:cNvSpPr txBox="1"/>
          <p:nvPr/>
        </p:nvSpPr>
        <p:spPr>
          <a:xfrm>
            <a:off x="4212359" y="598514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0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4EB6271-247F-7B4F-A3C2-C437702AC15B}"/>
              </a:ext>
            </a:extLst>
          </p:cNvPr>
          <p:cNvSpPr txBox="1"/>
          <p:nvPr/>
        </p:nvSpPr>
        <p:spPr>
          <a:xfrm>
            <a:off x="4211263" y="563354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5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F12C5BA-3336-4D4C-8CF0-89C728D11013}"/>
              </a:ext>
            </a:extLst>
          </p:cNvPr>
          <p:cNvSpPr txBox="1"/>
          <p:nvPr/>
        </p:nvSpPr>
        <p:spPr>
          <a:xfrm>
            <a:off x="4193652" y="5273229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10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B85C857-954B-5D42-8BAF-0A42657EC4CF}"/>
              </a:ext>
            </a:extLst>
          </p:cNvPr>
          <p:cNvSpPr txBox="1"/>
          <p:nvPr/>
        </p:nvSpPr>
        <p:spPr>
          <a:xfrm>
            <a:off x="4192243" y="491727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1</a:t>
            </a:r>
            <a:r>
              <a:rPr lang="en-US" altLang="ja-JP" sz="1400" dirty="0">
                <a:solidFill>
                  <a:srgbClr val="0070C0"/>
                </a:solidFill>
              </a:rPr>
              <a:t>5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1D84920-5654-AB42-96D7-0EB51C3E555C}"/>
              </a:ext>
            </a:extLst>
          </p:cNvPr>
          <p:cNvSpPr txBox="1"/>
          <p:nvPr/>
        </p:nvSpPr>
        <p:spPr>
          <a:xfrm>
            <a:off x="4195424" y="4555735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2</a:t>
            </a:r>
            <a:r>
              <a:rPr kumimoji="1" lang="en-US" altLang="ja-JP" sz="1400" dirty="0">
                <a:solidFill>
                  <a:srgbClr val="0070C0"/>
                </a:solidFill>
              </a:rPr>
              <a:t>0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45AED3D-6E74-5B4A-8D23-4AEF63B3935A}"/>
              </a:ext>
            </a:extLst>
          </p:cNvPr>
          <p:cNvSpPr txBox="1"/>
          <p:nvPr/>
        </p:nvSpPr>
        <p:spPr>
          <a:xfrm>
            <a:off x="4194015" y="4199776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25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0273CF4F-CDD0-8F41-B416-A6E011FAFA88}"/>
              </a:ext>
            </a:extLst>
          </p:cNvPr>
          <p:cNvSpPr txBox="1"/>
          <p:nvPr/>
        </p:nvSpPr>
        <p:spPr>
          <a:xfrm>
            <a:off x="4192243" y="383643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30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11B54E1-83EE-724A-999D-3C1290E0E0D3}"/>
              </a:ext>
            </a:extLst>
          </p:cNvPr>
          <p:cNvSpPr txBox="1"/>
          <p:nvPr/>
        </p:nvSpPr>
        <p:spPr>
          <a:xfrm>
            <a:off x="4190834" y="348047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35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FA5F5D6-91AD-8548-9307-C7E555E97B3F}"/>
              </a:ext>
            </a:extLst>
          </p:cNvPr>
          <p:cNvSpPr txBox="1"/>
          <p:nvPr/>
        </p:nvSpPr>
        <p:spPr>
          <a:xfrm>
            <a:off x="4195825" y="312128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40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F876234-E434-E74C-9C42-42F098963404}"/>
              </a:ext>
            </a:extLst>
          </p:cNvPr>
          <p:cNvSpPr txBox="1"/>
          <p:nvPr/>
        </p:nvSpPr>
        <p:spPr>
          <a:xfrm rot="16200000">
            <a:off x="2760627" y="4657821"/>
            <a:ext cx="3812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Inte</a:t>
            </a:r>
            <a:r>
              <a:rPr kumimoji="1" lang="en-US" altLang="ja-JP" dirty="0">
                <a:solidFill>
                  <a:srgbClr val="0070C0"/>
                </a:solidFill>
              </a:rPr>
              <a:t>grated Delivered Protons [10</a:t>
            </a:r>
            <a:r>
              <a:rPr kumimoji="1" lang="en-US" altLang="ja-JP" baseline="30000" dirty="0">
                <a:solidFill>
                  <a:srgbClr val="0070C0"/>
                </a:solidFill>
              </a:rPr>
              <a:t>21</a:t>
            </a:r>
            <a:r>
              <a:rPr kumimoji="1" lang="en-US" altLang="ja-JP" dirty="0">
                <a:solidFill>
                  <a:srgbClr val="0070C0"/>
                </a:solidFill>
              </a:rPr>
              <a:t>POT]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9A7E3E1E-CFB6-CD40-93B4-666EE65C7C58}"/>
              </a:ext>
            </a:extLst>
          </p:cNvPr>
          <p:cNvSpPr txBox="1"/>
          <p:nvPr/>
        </p:nvSpPr>
        <p:spPr>
          <a:xfrm>
            <a:off x="1145665" y="3875959"/>
            <a:ext cx="18660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MR Power Supply upgrade </a:t>
            </a:r>
            <a:endParaRPr kumimoji="1" lang="ja-JP" altLang="en-US" sz="120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88DB0919-FE6F-5848-844C-09A80075A856}"/>
              </a:ext>
            </a:extLst>
          </p:cNvPr>
          <p:cNvSpPr txBox="1"/>
          <p:nvPr/>
        </p:nvSpPr>
        <p:spPr>
          <a:xfrm>
            <a:off x="5227135" y="4274705"/>
            <a:ext cx="3733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Candidates for new detector</a:t>
            </a:r>
            <a:endParaRPr kumimoji="1" lang="ja-JP" altLang="en-US" sz="240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38BB630-7A8D-3349-94BE-0E415A0A6F8F}"/>
              </a:ext>
            </a:extLst>
          </p:cNvPr>
          <p:cNvSpPr txBox="1"/>
          <p:nvPr/>
        </p:nvSpPr>
        <p:spPr>
          <a:xfrm>
            <a:off x="5049093" y="4780663"/>
            <a:ext cx="4019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PMT</a:t>
            </a:r>
            <a:endParaRPr lang="en-US" altLang="ja-JP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EMT</a:t>
            </a:r>
            <a:br>
              <a:rPr lang="en-US" altLang="ja-JP" sz="2000" dirty="0"/>
            </a:br>
            <a:r>
              <a:rPr lang="en-US" altLang="ja-JP" sz="2000" dirty="0"/>
              <a:t>-&gt;Replace photocathode of PMT with Al (detail later)</a:t>
            </a:r>
            <a:br>
              <a:rPr lang="en-US" altLang="ja-JP" sz="2000" dirty="0"/>
            </a:br>
            <a:r>
              <a:rPr lang="en-US" altLang="ja-JP" sz="2000" dirty="0"/>
              <a:t>-&gt;Higher radiation hardness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84A07977-36BF-7C42-B4F6-BE63A56CD474}"/>
              </a:ext>
            </a:extLst>
          </p:cNvPr>
          <p:cNvSpPr/>
          <p:nvPr/>
        </p:nvSpPr>
        <p:spPr>
          <a:xfrm>
            <a:off x="5204089" y="4281421"/>
            <a:ext cx="3720594" cy="46478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1A13E26-0A79-654C-B59C-D7D8871EAFA7}"/>
              </a:ext>
            </a:extLst>
          </p:cNvPr>
          <p:cNvSpPr txBox="1"/>
          <p:nvPr/>
        </p:nvSpPr>
        <p:spPr>
          <a:xfrm>
            <a:off x="5207665" y="3093067"/>
            <a:ext cx="3521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-&gt; Concerning some issue </a:t>
            </a:r>
          </a:p>
          <a:p>
            <a:r>
              <a:rPr kumimoji="1" lang="en-US" altLang="ja-JP" sz="2000" dirty="0"/>
              <a:t>as the beam power is increasing</a:t>
            </a:r>
            <a:endParaRPr kumimoji="1" lang="ja-JP" altLang="en-US" sz="200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CE3D7A6-EFCB-9048-A887-2E53490C65A0}"/>
              </a:ext>
            </a:extLst>
          </p:cNvPr>
          <p:cNvSpPr txBox="1"/>
          <p:nvPr/>
        </p:nvSpPr>
        <p:spPr>
          <a:xfrm>
            <a:off x="1234509" y="2264898"/>
            <a:ext cx="14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Horn current</a:t>
            </a:r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3B6EE6B-8173-FB45-B9E5-8EC19208D744}"/>
              </a:ext>
            </a:extLst>
          </p:cNvPr>
          <p:cNvSpPr txBox="1"/>
          <p:nvPr/>
        </p:nvSpPr>
        <p:spPr>
          <a:xfrm>
            <a:off x="4250734" y="228083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250 kA</a:t>
            </a:r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DF5A22B-6D93-5649-A2E9-74C3D685BCF9}"/>
              </a:ext>
            </a:extLst>
          </p:cNvPr>
          <p:cNvSpPr txBox="1"/>
          <p:nvPr/>
        </p:nvSpPr>
        <p:spPr>
          <a:xfrm>
            <a:off x="6968396" y="228624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32</a:t>
            </a:r>
            <a:r>
              <a:rPr kumimoji="1" lang="en-US" altLang="ja-JP" dirty="0"/>
              <a:t>0 kA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376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C0DB0D-576E-6842-9A4E-2E975EC7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</a:t>
            </a:r>
            <a:r>
              <a:rPr kumimoji="1" lang="en-US" altLang="ja-JP" dirty="0"/>
              <a:t>ssue of Current </a:t>
            </a:r>
            <a:r>
              <a:rPr lang="en-US" altLang="ja-JP" dirty="0"/>
              <a:t>D</a:t>
            </a:r>
            <a:r>
              <a:rPr kumimoji="1" lang="en-US" altLang="ja-JP" dirty="0"/>
              <a:t>etector (Si)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BED9A9-D741-D14A-96D6-5935ACD3D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211958"/>
            <a:ext cx="8290560" cy="56460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dirty="0"/>
              <a:t>Response degradation of the Si Detector.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r>
              <a:rPr lang="en-US" altLang="ja-JP" dirty="0"/>
              <a:t>Signal decrease due to radiation damage </a:t>
            </a:r>
            <a:br>
              <a:rPr lang="en-US" altLang="ja-JP" dirty="0"/>
            </a:br>
            <a:r>
              <a:rPr lang="en-US" altLang="ja-JP" dirty="0"/>
              <a:t>is seen (~1% / 5×10</a:t>
            </a:r>
            <a:r>
              <a:rPr lang="en-US" altLang="ja-JP" baseline="30000" dirty="0"/>
              <a:t>20</a:t>
            </a:r>
            <a:r>
              <a:rPr lang="en-US" altLang="ja-JP" dirty="0"/>
              <a:t>P.O.T).</a:t>
            </a:r>
          </a:p>
          <a:p>
            <a:r>
              <a:rPr lang="en-US" altLang="ja-JP" dirty="0"/>
              <a:t>The requested value from T2K is within 3%</a:t>
            </a:r>
          </a:p>
          <a:p>
            <a:pPr marL="0" indent="0">
              <a:buNone/>
            </a:pPr>
            <a:r>
              <a:rPr lang="en-US" altLang="ja-JP" dirty="0"/>
              <a:t>-&gt; Replace the Si detector every half a year in the future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5557AF-3EEF-0D49-BEAB-B9D00740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A929B89-6001-FA42-95B6-AE1E327E3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2" t="36486" r="27568" b="23799"/>
          <a:stretch/>
        </p:blipFill>
        <p:spPr>
          <a:xfrm>
            <a:off x="914051" y="1783278"/>
            <a:ext cx="6957123" cy="2878109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638F6B9-684D-9642-A5DB-58BFABD036FD}"/>
              </a:ext>
            </a:extLst>
          </p:cNvPr>
          <p:cNvCxnSpPr>
            <a:cxnSpLocks/>
          </p:cNvCxnSpPr>
          <p:nvPr/>
        </p:nvCxnSpPr>
        <p:spPr>
          <a:xfrm>
            <a:off x="1183549" y="3094860"/>
            <a:ext cx="0" cy="420096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FF10CE0-0AA5-C049-9970-5D891B6D052A}"/>
              </a:ext>
            </a:extLst>
          </p:cNvPr>
          <p:cNvSpPr txBox="1"/>
          <p:nvPr/>
        </p:nvSpPr>
        <p:spPr>
          <a:xfrm>
            <a:off x="542195" y="311459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2"/>
                </a:solidFill>
              </a:rPr>
              <a:t>1%</a:t>
            </a:r>
            <a:endParaRPr kumimoji="1" lang="ja-JP" altLang="en-US">
              <a:solidFill>
                <a:schemeClr val="accent2"/>
              </a:solidFill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E46F7436-6FAA-BE46-8490-8E00214FB2C1}"/>
              </a:ext>
            </a:extLst>
          </p:cNvPr>
          <p:cNvCxnSpPr>
            <a:cxnSpLocks/>
          </p:cNvCxnSpPr>
          <p:nvPr/>
        </p:nvCxnSpPr>
        <p:spPr>
          <a:xfrm flipH="1">
            <a:off x="1241778" y="3503667"/>
            <a:ext cx="6629396" cy="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4EE0EACF-374D-BD4D-B708-F6DF2695C611}"/>
              </a:ext>
            </a:extLst>
          </p:cNvPr>
          <p:cNvCxnSpPr>
            <a:cxnSpLocks/>
          </p:cNvCxnSpPr>
          <p:nvPr/>
        </p:nvCxnSpPr>
        <p:spPr>
          <a:xfrm flipH="1">
            <a:off x="1233345" y="3079052"/>
            <a:ext cx="6629396" cy="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932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C0DB0D-576E-6842-9A4E-2E975EC7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188913"/>
            <a:ext cx="8457973" cy="894714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Issue of Current Detector (Ion Chamber)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BED9A9-D741-D14A-96D6-5935ACD3D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51" y="1033115"/>
            <a:ext cx="8290560" cy="3986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3000" dirty="0"/>
              <a:t>Signal response </a:t>
            </a:r>
            <a:r>
              <a:rPr lang="en-US" altLang="ja-JP" sz="3000" dirty="0"/>
              <a:t>of</a:t>
            </a:r>
            <a:r>
              <a:rPr kumimoji="1" lang="en-US" altLang="ja-JP" sz="3000" dirty="0"/>
              <a:t> IC</a:t>
            </a:r>
          </a:p>
          <a:p>
            <a:pPr marL="0" indent="0">
              <a:buNone/>
            </a:pPr>
            <a:r>
              <a:rPr lang="en-US" altLang="ja-JP" sz="3000" dirty="0"/>
              <a:t>for higher beam power</a:t>
            </a:r>
            <a:endParaRPr kumimoji="1" lang="en-US" altLang="ja-JP" sz="3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786C70-D70E-4D44-84B3-DE4E6239A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287BFC6-2E24-BC4F-9DDF-DFA719353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92" t="38785" r="52954" b="18333"/>
          <a:stretch/>
        </p:blipFill>
        <p:spPr>
          <a:xfrm>
            <a:off x="378605" y="2632369"/>
            <a:ext cx="4064837" cy="292429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F11D10C-B99B-5E4D-8371-0484A64A5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13" t="19752" r="7521" b="32777"/>
          <a:stretch/>
        </p:blipFill>
        <p:spPr>
          <a:xfrm>
            <a:off x="5428837" y="1262363"/>
            <a:ext cx="2949378" cy="199027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A23BF39-D24E-C34A-9B45-347BFAB36B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6" t="18286" r="51964" b="32857"/>
          <a:stretch/>
        </p:blipFill>
        <p:spPr>
          <a:xfrm>
            <a:off x="5428837" y="3605347"/>
            <a:ext cx="2949378" cy="207662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5AC5F1-E339-1B41-84D7-BC5674BBFE4C}"/>
              </a:ext>
            </a:extLst>
          </p:cNvPr>
          <p:cNvSpPr txBox="1"/>
          <p:nvPr/>
        </p:nvSpPr>
        <p:spPr>
          <a:xfrm>
            <a:off x="1218945" y="2184006"/>
            <a:ext cx="32191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IC-</a:t>
            </a:r>
            <a:r>
              <a:rPr kumimoji="1" lang="en-US" altLang="ja-JP" sz="1600" dirty="0" err="1"/>
              <a:t>Ar</a:t>
            </a:r>
            <a:r>
              <a:rPr kumimoji="1" lang="en-US" altLang="ja-JP" sz="1600" dirty="0"/>
              <a:t> yield/proton beam power </a:t>
            </a:r>
          </a:p>
          <a:p>
            <a:r>
              <a:rPr kumimoji="1" lang="en-US" altLang="ja-JP" sz="1600" dirty="0"/>
              <a:t>vs. proton beam power</a:t>
            </a:r>
            <a:endParaRPr kumimoji="1" lang="ja-JP" altLang="en-US" sz="16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9396DD-66C4-0E43-944B-EC096D5D60DA}"/>
              </a:ext>
            </a:extLst>
          </p:cNvPr>
          <p:cNvSpPr txBox="1"/>
          <p:nvPr/>
        </p:nvSpPr>
        <p:spPr>
          <a:xfrm>
            <a:off x="5664863" y="101178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IC-</a:t>
            </a:r>
            <a:r>
              <a:rPr lang="en-US" altLang="ja-JP" dirty="0" err="1"/>
              <a:t>Ar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92BF1B-80B4-DE4D-AE1E-C434F3BF2541}"/>
              </a:ext>
            </a:extLst>
          </p:cNvPr>
          <p:cNvSpPr txBox="1"/>
          <p:nvPr/>
        </p:nvSpPr>
        <p:spPr>
          <a:xfrm>
            <a:off x="5664863" y="340465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IC-He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87287B-442E-954E-965C-A66B03042333}"/>
              </a:ext>
            </a:extLst>
          </p:cNvPr>
          <p:cNvSpPr txBox="1"/>
          <p:nvPr/>
        </p:nvSpPr>
        <p:spPr>
          <a:xfrm>
            <a:off x="3079675" y="4448600"/>
            <a:ext cx="8194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400 kW</a:t>
            </a:r>
            <a:endParaRPr kumimoji="1" lang="ja-JP" altLang="en-US" sz="160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280A71-4C0E-2242-88CC-A8225CFDE7FA}"/>
              </a:ext>
            </a:extLst>
          </p:cNvPr>
          <p:cNvSpPr txBox="1"/>
          <p:nvPr/>
        </p:nvSpPr>
        <p:spPr>
          <a:xfrm>
            <a:off x="170119" y="5774198"/>
            <a:ext cx="4193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Non-linearities, at high intensity.</a:t>
            </a:r>
            <a:endParaRPr kumimoji="1" lang="ja-JP" altLang="en-US" sz="24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DB925A5-55C7-3E4E-82AF-5F7FF7533B03}"/>
              </a:ext>
            </a:extLst>
          </p:cNvPr>
          <p:cNvSpPr txBox="1"/>
          <p:nvPr/>
        </p:nvSpPr>
        <p:spPr>
          <a:xfrm>
            <a:off x="4572000" y="5945598"/>
            <a:ext cx="4344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Using of He gas instead of Ar.</a:t>
            </a:r>
          </a:p>
          <a:p>
            <a:r>
              <a:rPr lang="en-US" altLang="ja-JP" sz="2000" dirty="0"/>
              <a:t>-&gt; Pileup is due to faster ion drift speed.</a:t>
            </a:r>
            <a:endParaRPr kumimoji="1" lang="ja-JP" altLang="en-US" sz="2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E72E275-4F47-BB4E-853A-69950CD851B0}"/>
              </a:ext>
            </a:extLst>
          </p:cNvPr>
          <p:cNvSpPr txBox="1"/>
          <p:nvPr/>
        </p:nvSpPr>
        <p:spPr>
          <a:xfrm rot="16200000">
            <a:off x="4883582" y="1600165"/>
            <a:ext cx="10610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ADC count</a:t>
            </a:r>
            <a:endParaRPr kumimoji="1" lang="ja-JP" altLang="en-US" sz="16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C001EE-07F1-B947-AD9F-8EA4E1EB1B77}"/>
              </a:ext>
            </a:extLst>
          </p:cNvPr>
          <p:cNvSpPr txBox="1"/>
          <p:nvPr/>
        </p:nvSpPr>
        <p:spPr>
          <a:xfrm rot="16200000">
            <a:off x="4965056" y="3989059"/>
            <a:ext cx="10610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ADC count</a:t>
            </a:r>
            <a:endParaRPr kumimoji="1" lang="ja-JP" altLang="en-US" sz="16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E977FC9-F8FF-1546-A3BE-197997AFA751}"/>
              </a:ext>
            </a:extLst>
          </p:cNvPr>
          <p:cNvSpPr txBox="1"/>
          <p:nvPr/>
        </p:nvSpPr>
        <p:spPr>
          <a:xfrm>
            <a:off x="6398367" y="3073092"/>
            <a:ext cx="235128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FADC sample (~15 ns/sample)</a:t>
            </a:r>
            <a:endParaRPr kumimoji="1" lang="ja-JP" altLang="en-US" sz="14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9DB8861-AB28-9349-BFB7-3F36D6311C5B}"/>
              </a:ext>
            </a:extLst>
          </p:cNvPr>
          <p:cNvSpPr txBox="1"/>
          <p:nvPr/>
        </p:nvSpPr>
        <p:spPr>
          <a:xfrm>
            <a:off x="6441967" y="5510297"/>
            <a:ext cx="235128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FADC sample (~15 ns/sample)</a:t>
            </a:r>
            <a:endParaRPr kumimoji="1" lang="ja-JP" altLang="en-US" sz="140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2675E40-9092-3F46-ADF2-6393B6F2F859}"/>
              </a:ext>
            </a:extLst>
          </p:cNvPr>
          <p:cNvSpPr txBox="1"/>
          <p:nvPr/>
        </p:nvSpPr>
        <p:spPr>
          <a:xfrm>
            <a:off x="2604248" y="5247541"/>
            <a:ext cx="20147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[10</a:t>
            </a:r>
            <a:r>
              <a:rPr kumimoji="1" lang="en-US" altLang="ja-JP" sz="1600" baseline="30000" dirty="0"/>
              <a:t>12</a:t>
            </a:r>
            <a:r>
              <a:rPr kumimoji="1" lang="en-US" altLang="ja-JP" sz="1600" dirty="0"/>
              <a:t> protons/bunch]</a:t>
            </a:r>
            <a:endParaRPr kumimoji="1" lang="ja-JP" altLang="en-US" sz="16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ABE6E11-5480-434A-9BFB-F71DD2BF235E}"/>
              </a:ext>
            </a:extLst>
          </p:cNvPr>
          <p:cNvSpPr txBox="1"/>
          <p:nvPr/>
        </p:nvSpPr>
        <p:spPr>
          <a:xfrm rot="16200000">
            <a:off x="-836300" y="3630266"/>
            <a:ext cx="241232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IC Center/</a:t>
            </a:r>
            <a:r>
              <a:rPr lang="en-US" altLang="ja-JP" sz="1600" dirty="0"/>
              <a:t>Reference</a:t>
            </a:r>
          </a:p>
          <a:p>
            <a:r>
              <a:rPr lang="en-US" altLang="ja-JP" sz="1600" dirty="0"/>
              <a:t> [</a:t>
            </a:r>
            <a:r>
              <a:rPr lang="en-US" altLang="ja-JP" sz="1600" dirty="0" err="1"/>
              <a:t>nC</a:t>
            </a:r>
            <a:r>
              <a:rPr lang="en-US" altLang="ja-JP" sz="1600" dirty="0"/>
              <a:t>/(10</a:t>
            </a:r>
            <a:r>
              <a:rPr lang="en-US" altLang="ja-JP" sz="1600" baseline="30000" dirty="0"/>
              <a:t>12</a:t>
            </a:r>
            <a:r>
              <a:rPr lang="en-US" altLang="ja-JP" sz="1600" dirty="0"/>
              <a:t> protons/bunch)]</a:t>
            </a:r>
            <a:endParaRPr kumimoji="1" lang="ja-JP" altLang="en-US" sz="160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540EF04-9546-7949-B1D1-D91642FD192D}"/>
              </a:ext>
            </a:extLst>
          </p:cNvPr>
          <p:cNvCxnSpPr>
            <a:cxnSpLocks/>
          </p:cNvCxnSpPr>
          <p:nvPr/>
        </p:nvCxnSpPr>
        <p:spPr>
          <a:xfrm>
            <a:off x="5932825" y="3089133"/>
            <a:ext cx="1872388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2B95936-FE37-C84A-9845-D4E658EFB95C}"/>
              </a:ext>
            </a:extLst>
          </p:cNvPr>
          <p:cNvSpPr txBox="1"/>
          <p:nvPr/>
        </p:nvSpPr>
        <p:spPr>
          <a:xfrm>
            <a:off x="5927478" y="3049875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accent2"/>
                </a:solidFill>
              </a:rPr>
              <a:t>5</a:t>
            </a:r>
            <a:r>
              <a:rPr kumimoji="1" lang="en-US" altLang="ja-JP" sz="1600" dirty="0">
                <a:solidFill>
                  <a:schemeClr val="accent2"/>
                </a:solidFill>
              </a:rPr>
              <a:t> </a:t>
            </a:r>
            <a:r>
              <a:rPr kumimoji="1" lang="en-US" altLang="ja-JP" sz="1600" dirty="0" err="1">
                <a:solidFill>
                  <a:schemeClr val="accent2"/>
                </a:solidFill>
              </a:rPr>
              <a:t>μs</a:t>
            </a:r>
            <a:endParaRPr kumimoji="1" lang="ja-JP" altLang="en-US" sz="1600">
              <a:solidFill>
                <a:schemeClr val="accent2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678DA21D-CEA7-EC49-A426-B71775D3E48E}"/>
              </a:ext>
            </a:extLst>
          </p:cNvPr>
          <p:cNvCxnSpPr>
            <a:cxnSpLocks/>
          </p:cNvCxnSpPr>
          <p:nvPr/>
        </p:nvCxnSpPr>
        <p:spPr>
          <a:xfrm>
            <a:off x="6024995" y="5537736"/>
            <a:ext cx="1877735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F56CF6B-2710-6548-8622-503A7478AD3D}"/>
              </a:ext>
            </a:extLst>
          </p:cNvPr>
          <p:cNvSpPr txBox="1"/>
          <p:nvPr/>
        </p:nvSpPr>
        <p:spPr>
          <a:xfrm>
            <a:off x="6003607" y="5503865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accent2"/>
                </a:solidFill>
              </a:rPr>
              <a:t>5</a:t>
            </a:r>
            <a:r>
              <a:rPr kumimoji="1" lang="en-US" altLang="ja-JP" sz="1600" dirty="0">
                <a:solidFill>
                  <a:schemeClr val="accent2"/>
                </a:solidFill>
              </a:rPr>
              <a:t> </a:t>
            </a:r>
            <a:r>
              <a:rPr kumimoji="1" lang="en-US" altLang="ja-JP" sz="1600" dirty="0" err="1">
                <a:solidFill>
                  <a:schemeClr val="accent2"/>
                </a:solidFill>
              </a:rPr>
              <a:t>μs</a:t>
            </a:r>
            <a:endParaRPr kumimoji="1" lang="ja-JP" altLang="en-US" sz="1600">
              <a:solidFill>
                <a:schemeClr val="accent2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586520FD-B111-9C4E-8F37-4E2045BFC701}"/>
              </a:ext>
            </a:extLst>
          </p:cNvPr>
          <p:cNvCxnSpPr>
            <a:cxnSpLocks/>
          </p:cNvCxnSpPr>
          <p:nvPr/>
        </p:nvCxnSpPr>
        <p:spPr>
          <a:xfrm>
            <a:off x="4481172" y="3896417"/>
            <a:ext cx="0" cy="710216"/>
          </a:xfrm>
          <a:prstGeom prst="straightConnector1">
            <a:avLst/>
          </a:prstGeom>
          <a:ln w="38100">
            <a:solidFill>
              <a:srgbClr val="FF4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6E1551C-D5C5-A54C-BA8D-FF7D6CC75F13}"/>
              </a:ext>
            </a:extLst>
          </p:cNvPr>
          <p:cNvSpPr txBox="1"/>
          <p:nvPr/>
        </p:nvSpPr>
        <p:spPr>
          <a:xfrm>
            <a:off x="4453160" y="408663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40FF"/>
                </a:solidFill>
              </a:rPr>
              <a:t>~8%</a:t>
            </a:r>
            <a:endParaRPr kumimoji="1" lang="ja-JP" altLang="en-US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26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6327E1-EB73-E24C-805F-B1FC82EA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72" y="1255829"/>
            <a:ext cx="8566931" cy="654207"/>
          </a:xfrm>
        </p:spPr>
        <p:txBody>
          <a:bodyPr>
            <a:noAutofit/>
          </a:bodyPr>
          <a:lstStyle/>
          <a:p>
            <a:r>
              <a:rPr kumimoji="1" lang="en-US" altLang="ja-JP" sz="2800" dirty="0"/>
              <a:t>What is the </a:t>
            </a:r>
            <a:r>
              <a:rPr lang="en-US" altLang="ja-JP" sz="2800" dirty="0"/>
              <a:t>Electron–Multiplier Tube (EMT)</a:t>
            </a:r>
            <a:r>
              <a:rPr kumimoji="1" lang="en-US" altLang="ja-JP" sz="2800" dirty="0"/>
              <a:t>?</a:t>
            </a:r>
            <a:endParaRPr kumimoji="1" lang="ja-JP" altLang="en-US" sz="28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6FAB823-7BC2-254B-AE62-7DA02CD54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72" y="1901570"/>
            <a:ext cx="8107681" cy="3217456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The components of EMT are the same as the standard PMT except the photocathode.</a:t>
            </a:r>
          </a:p>
          <a:p>
            <a:r>
              <a:rPr lang="en-US" altLang="ja-JP" sz="2400" dirty="0"/>
              <a:t>Photocathode material is replaced with Al for EMT                        </a:t>
            </a:r>
            <a:br>
              <a:rPr lang="en-US" altLang="ja-JP" sz="2400" dirty="0"/>
            </a:br>
            <a:r>
              <a:rPr lang="en-US" altLang="ja-JP" sz="2400" dirty="0"/>
              <a:t>-&gt; E</a:t>
            </a:r>
            <a:r>
              <a:rPr kumimoji="1" lang="en-US" altLang="ja-JP" sz="2400" dirty="0"/>
              <a:t>xpect higher radiation hardness </a:t>
            </a:r>
            <a:br>
              <a:rPr kumimoji="1" lang="en-US" altLang="ja-JP" sz="2400" dirty="0"/>
            </a:br>
            <a:r>
              <a:rPr kumimoji="1" lang="en-US" altLang="ja-JP" sz="2400" dirty="0"/>
              <a:t>    (low signal gains though).</a:t>
            </a:r>
          </a:p>
          <a:p>
            <a:r>
              <a:rPr lang="en-US" altLang="ja-JP" sz="2400" dirty="0"/>
              <a:t>We have some options for EMT.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638F17-F987-9148-A03B-DD138802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D6B64A8-44F9-F340-ABCD-741C1F691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12" y="4123934"/>
            <a:ext cx="3270298" cy="230663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E35B60B-00FC-CF46-8158-88CA4CED4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988042"/>
            <a:ext cx="3463949" cy="2442528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A2BA219-3C91-CC4F-9D77-E5E12F791DAD}"/>
              </a:ext>
            </a:extLst>
          </p:cNvPr>
          <p:cNvSpPr txBox="1"/>
          <p:nvPr/>
        </p:nvSpPr>
        <p:spPr>
          <a:xfrm>
            <a:off x="2197092" y="6317848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PMT</a:t>
            </a:r>
            <a:endParaRPr kumimoji="1" lang="ja-JP" altLang="en-US" sz="28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6C80AEB-6951-294A-B2A8-E102C5F25530}"/>
              </a:ext>
            </a:extLst>
          </p:cNvPr>
          <p:cNvSpPr txBox="1"/>
          <p:nvPr/>
        </p:nvSpPr>
        <p:spPr>
          <a:xfrm>
            <a:off x="5925505" y="6334780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E</a:t>
            </a:r>
            <a:r>
              <a:rPr kumimoji="1" lang="en-US" altLang="ja-JP" sz="2800" dirty="0"/>
              <a:t>MT</a:t>
            </a:r>
            <a:endParaRPr kumimoji="1" lang="ja-JP" altLang="en-US" sz="280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E8DA7637-3433-B440-907F-556D193F5540}"/>
              </a:ext>
            </a:extLst>
          </p:cNvPr>
          <p:cNvSpPr txBox="1">
            <a:spLocks/>
          </p:cNvSpPr>
          <p:nvPr/>
        </p:nvSpPr>
        <p:spPr>
          <a:xfrm>
            <a:off x="426720" y="216622"/>
            <a:ext cx="8290560" cy="115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/>
              <a:t>The Development of Prototype Detectors </a:t>
            </a:r>
            <a:br>
              <a:rPr lang="en-US" altLang="ja-JP" sz="3600" dirty="0"/>
            </a:br>
            <a:r>
              <a:rPr lang="en-US" altLang="ja-JP" sz="3600" dirty="0"/>
              <a:t>-PMT&amp;EMT-</a:t>
            </a:r>
            <a:endParaRPr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130470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93CF6E9-300E-444F-A3AF-8E6FBB5A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32F4A-B779-BB44-B255-CA36A8623D3E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D0AD34-AAB0-0941-A855-58EE1F92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644" y="1463072"/>
            <a:ext cx="6767788" cy="5075841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3D8F2DB3-D4F4-054D-BF92-17F4D377A102}"/>
              </a:ext>
            </a:extLst>
          </p:cNvPr>
          <p:cNvSpPr txBox="1">
            <a:spLocks/>
          </p:cNvSpPr>
          <p:nvPr/>
        </p:nvSpPr>
        <p:spPr>
          <a:xfrm>
            <a:off x="426720" y="216622"/>
            <a:ext cx="8290560" cy="1152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/>
              <a:t>The Development of Prototype Detectors </a:t>
            </a:r>
            <a:br>
              <a:rPr lang="en-US" altLang="ja-JP" sz="3600" dirty="0"/>
            </a:br>
            <a:r>
              <a:rPr lang="en-US" altLang="ja-JP" sz="3600" dirty="0"/>
              <a:t>-PMT&amp;EMT-</a:t>
            </a:r>
            <a:endParaRPr lang="ja-JP" altLang="en-US" sz="360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385A8D4-97C5-D74E-BE42-FADCA8281833}"/>
              </a:ext>
            </a:extLst>
          </p:cNvPr>
          <p:cNvCxnSpPr>
            <a:cxnSpLocks/>
          </p:cNvCxnSpPr>
          <p:nvPr/>
        </p:nvCxnSpPr>
        <p:spPr>
          <a:xfrm flipV="1">
            <a:off x="2163782" y="2775938"/>
            <a:ext cx="960764" cy="97954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DDB1585-60D0-9E4A-A725-97631B937C71}"/>
              </a:ext>
            </a:extLst>
          </p:cNvPr>
          <p:cNvCxnSpPr>
            <a:cxnSpLocks/>
          </p:cNvCxnSpPr>
          <p:nvPr/>
        </p:nvCxnSpPr>
        <p:spPr>
          <a:xfrm>
            <a:off x="2897326" y="2480273"/>
            <a:ext cx="1116107" cy="113212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E8DA6A8-79D9-FF4D-B0F7-81FBE9265063}"/>
              </a:ext>
            </a:extLst>
          </p:cNvPr>
          <p:cNvCxnSpPr>
            <a:cxnSpLocks/>
          </p:cNvCxnSpPr>
          <p:nvPr/>
        </p:nvCxnSpPr>
        <p:spPr>
          <a:xfrm>
            <a:off x="1955787" y="3548082"/>
            <a:ext cx="1116107" cy="113212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B086C24-0EC1-2D4B-A24C-E2DDB4414075}"/>
              </a:ext>
            </a:extLst>
          </p:cNvPr>
          <p:cNvSpPr txBox="1"/>
          <p:nvPr/>
        </p:nvSpPr>
        <p:spPr>
          <a:xfrm>
            <a:off x="1542262" y="2700345"/>
            <a:ext cx="105509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16 mm</a:t>
            </a:r>
            <a:endParaRPr kumimoji="1" lang="ja-JP" altLang="en-US" sz="240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CC8887B-0A00-5F4B-B202-CB6277D6B6F2}"/>
              </a:ext>
            </a:extLst>
          </p:cNvPr>
          <p:cNvCxnSpPr>
            <a:cxnSpLocks/>
          </p:cNvCxnSpPr>
          <p:nvPr/>
        </p:nvCxnSpPr>
        <p:spPr>
          <a:xfrm flipV="1">
            <a:off x="4827283" y="2811026"/>
            <a:ext cx="729554" cy="73841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478CA87-160D-2A40-86BA-AE997EF071EA}"/>
              </a:ext>
            </a:extLst>
          </p:cNvPr>
          <p:cNvCxnSpPr>
            <a:cxnSpLocks/>
          </p:cNvCxnSpPr>
          <p:nvPr/>
        </p:nvCxnSpPr>
        <p:spPr>
          <a:xfrm>
            <a:off x="5388158" y="2636805"/>
            <a:ext cx="1116107" cy="113212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39970D97-3973-0B4F-ACF0-4ED17A306CAA}"/>
              </a:ext>
            </a:extLst>
          </p:cNvPr>
          <p:cNvCxnSpPr>
            <a:cxnSpLocks/>
          </p:cNvCxnSpPr>
          <p:nvPr/>
        </p:nvCxnSpPr>
        <p:spPr>
          <a:xfrm>
            <a:off x="4615298" y="3296722"/>
            <a:ext cx="1116107" cy="1132124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49ADCB6-4AFA-E440-942C-4D23A2DF1688}"/>
              </a:ext>
            </a:extLst>
          </p:cNvPr>
          <p:cNvSpPr txBox="1"/>
          <p:nvPr/>
        </p:nvSpPr>
        <p:spPr>
          <a:xfrm>
            <a:off x="2799706" y="5362259"/>
            <a:ext cx="1042273" cy="64633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PMT</a:t>
            </a:r>
            <a:endParaRPr kumimoji="1" lang="ja-JP" altLang="en-US" sz="36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FE14D28-208C-A54A-8DBD-A77C62954C36}"/>
              </a:ext>
            </a:extLst>
          </p:cNvPr>
          <p:cNvSpPr txBox="1"/>
          <p:nvPr/>
        </p:nvSpPr>
        <p:spPr>
          <a:xfrm>
            <a:off x="5308593" y="5362259"/>
            <a:ext cx="1029449" cy="64633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EMT</a:t>
            </a:r>
            <a:endParaRPr kumimoji="1" lang="ja-JP" altLang="en-US" sz="36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D17C61-2889-1D42-A0BE-05C117C5CD18}"/>
              </a:ext>
            </a:extLst>
          </p:cNvPr>
          <p:cNvSpPr txBox="1"/>
          <p:nvPr/>
        </p:nvSpPr>
        <p:spPr>
          <a:xfrm>
            <a:off x="3887470" y="2620472"/>
            <a:ext cx="12875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14.6 mm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224120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17592</TotalTime>
  <Words>2576</Words>
  <Application>Microsoft Macintosh PowerPoint</Application>
  <PresentationFormat>画面に合わせる (4:3)</PresentationFormat>
  <Paragraphs>639</Paragraphs>
  <Slides>38</Slides>
  <Notes>29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5" baseType="lpstr">
      <vt:lpstr>Hiragino Mincho Pro W3</vt:lpstr>
      <vt:lpstr>游ゴシック</vt:lpstr>
      <vt:lpstr>游ゴシック Light</vt:lpstr>
      <vt:lpstr>Arial</vt:lpstr>
      <vt:lpstr>Calibri</vt:lpstr>
      <vt:lpstr>Calibri Light</vt:lpstr>
      <vt:lpstr>Office テーマ</vt:lpstr>
      <vt:lpstr>Development of  J-PARC New Muon Monitor </vt:lpstr>
      <vt:lpstr>Contents</vt:lpstr>
      <vt:lpstr>What is Muon Monitor (MUMON)</vt:lpstr>
      <vt:lpstr>Current Monitor (Si, IC)</vt:lpstr>
      <vt:lpstr>J-PARC Upgrade</vt:lpstr>
      <vt:lpstr>Issue of Current Detector (Si)</vt:lpstr>
      <vt:lpstr>Issue of Current Detector (Ion Chamber)</vt:lpstr>
      <vt:lpstr>What is the Electron–Multiplier Tube (EMT)?</vt:lpstr>
      <vt:lpstr>PowerPoint プレゼンテーション</vt:lpstr>
      <vt:lpstr>The Development of Prototype Detectors  -PMT&amp;EMT-</vt:lpstr>
      <vt:lpstr>PMT’s Stability</vt:lpstr>
      <vt:lpstr>PMT’s Signal for 8 bunches</vt:lpstr>
      <vt:lpstr>Time Response of EMT</vt:lpstr>
      <vt:lpstr>Intensity Resolution of EMT</vt:lpstr>
      <vt:lpstr>Linearity of EMT </vt:lpstr>
      <vt:lpstr>Linearity of EMT </vt:lpstr>
      <vt:lpstr>Linearity of EMT </vt:lpstr>
      <vt:lpstr>Stability of EMT</vt:lpstr>
      <vt:lpstr>Summary so far and future research</vt:lpstr>
      <vt:lpstr>EMT beam test</vt:lpstr>
      <vt:lpstr>Setup of beam test</vt:lpstr>
      <vt:lpstr>Preparation for EMT beam test </vt:lpstr>
      <vt:lpstr>Summary</vt:lpstr>
      <vt:lpstr>backup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Prototype EMT</vt:lpstr>
      <vt:lpstr>PowerPoint プレゼンテーション</vt:lpstr>
      <vt:lpstr>What is the EMT?</vt:lpstr>
      <vt:lpstr>Setup of EMT Type-1</vt:lpstr>
      <vt:lpstr>Setup of EMT Type-2</vt:lpstr>
      <vt:lpstr>Result of EMT Type-2</vt:lpstr>
      <vt:lpstr>Setup of EMT Type-3</vt:lpstr>
      <vt:lpstr>Measurement of EMT Type-3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New Muon Monitors for J-PARC neutrino beam line</dc:title>
  <dc:creator>Honjyo Takashi</dc:creator>
  <cp:lastModifiedBy>Honjyo Takashi</cp:lastModifiedBy>
  <cp:revision>415</cp:revision>
  <cp:lastPrinted>2019-10-24T17:06:20Z</cp:lastPrinted>
  <dcterms:created xsi:type="dcterms:W3CDTF">2019-10-10T01:05:56Z</dcterms:created>
  <dcterms:modified xsi:type="dcterms:W3CDTF">2019-10-25T13:14:33Z</dcterms:modified>
</cp:coreProperties>
</file>