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98" r:id="rId2"/>
    <p:sldId id="1017" r:id="rId3"/>
    <p:sldId id="1014" r:id="rId4"/>
    <p:sldId id="1016" r:id="rId5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07" autoAdjust="0"/>
  </p:normalViewPr>
  <p:slideViewPr>
    <p:cSldViewPr snapToGrid="0" snapToObjects="1">
      <p:cViewPr varScale="1">
        <p:scale>
          <a:sx n="79" d="100"/>
          <a:sy n="79" d="100"/>
        </p:scale>
        <p:origin x="9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10/25/2019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10/25/2019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6362" r="24045" b="27387"/>
          <a:stretch/>
        </p:blipFill>
        <p:spPr>
          <a:xfrm>
            <a:off x="6023711" y="626280"/>
            <a:ext cx="3142591" cy="3256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lum contrast="20000"/>
          </a:blip>
          <a:srcRect r="8457"/>
          <a:stretch/>
        </p:blipFill>
        <p:spPr>
          <a:xfrm>
            <a:off x="1803670" y="874633"/>
            <a:ext cx="4496770" cy="3007803"/>
          </a:xfrm>
          <a:prstGeom prst="rect">
            <a:avLst/>
          </a:prstGeom>
        </p:spPr>
      </p:pic>
      <p:pic>
        <p:nvPicPr>
          <p:cNvPr id="13" name="Picture 12" descr="04-0083-03D.hr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2"/>
          <a:stretch/>
        </p:blipFill>
        <p:spPr>
          <a:xfrm>
            <a:off x="-17763" y="835364"/>
            <a:ext cx="2346942" cy="3047072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228600" y="6504213"/>
            <a:ext cx="358254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DBE546E4-9F3C-4432-BB6F-B8C627F3D857}" type="slidenum">
              <a:rPr lang="en-US" sz="1100" smtClean="0">
                <a:latin typeface="Helvetica" panose="020B0604020202020204" pitchFamily="34" charset="0"/>
                <a:cs typeface="Helvetica" panose="020B0604020202020204" pitchFamily="34" charset="0"/>
              </a:rPr>
              <a:t>‹#›</a:t>
            </a:fld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740714" y="6504213"/>
            <a:ext cx="5373688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NBI Farewell</a:t>
            </a: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6538149" y="6504213"/>
            <a:ext cx="1076325" cy="2413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en-US" alt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2019.10.25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6" descr="FermiLogo_RGB_NALBlue.png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94" r:id="rId6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84064" y="4753707"/>
            <a:ext cx="3757091" cy="1529241"/>
          </a:xfrm>
        </p:spPr>
        <p:txBody>
          <a:bodyPr/>
          <a:lstStyle/>
          <a:p>
            <a:endParaRPr lang="en-US" altLang="en-US" dirty="0">
              <a:latin typeface="Helvetica" pitchFamily="124" charset="0"/>
            </a:endParaRPr>
          </a:p>
          <a:p>
            <a:r>
              <a:rPr lang="en-US" altLang="en-US" dirty="0">
                <a:latin typeface="Helvetica" pitchFamily="124" charset="0"/>
              </a:rPr>
              <a:t>25 October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37760" y="3951841"/>
            <a:ext cx="3903396" cy="1003049"/>
          </a:xfrm>
        </p:spPr>
        <p:txBody>
          <a:bodyPr>
            <a:normAutofit/>
          </a:bodyPr>
          <a:lstStyle/>
          <a:p>
            <a:r>
              <a:rPr lang="en-US" dirty="0"/>
              <a:t>Farewell NBI!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B8636-FE0F-45E7-B4EA-96986C117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EF1D38-CFA0-4D60-91DB-426704F8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Age of Neutrino Beams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85A159-D5EE-4A82-9C57-F9158DB40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operating neutrino beams</a:t>
            </a:r>
          </a:p>
          <a:p>
            <a:pPr lvl="1"/>
            <a:r>
              <a:rPr lang="en-US" dirty="0"/>
              <a:t>2 “MW Class” beams</a:t>
            </a:r>
          </a:p>
          <a:p>
            <a:pPr lvl="1"/>
            <a:r>
              <a:rPr lang="en-US" dirty="0"/>
              <a:t>New &amp; upgraded beams</a:t>
            </a:r>
          </a:p>
          <a:p>
            <a:pPr lvl="2"/>
            <a:r>
              <a:rPr lang="en-US" dirty="0"/>
              <a:t>Several new experiments</a:t>
            </a:r>
          </a:p>
          <a:p>
            <a:pPr lvl="1"/>
            <a:r>
              <a:rPr lang="en-US" dirty="0"/>
              <a:t>2 proposed multi-MW beams</a:t>
            </a:r>
          </a:p>
          <a:p>
            <a:pPr lvl="1"/>
            <a:endParaRPr lang="en-US" dirty="0"/>
          </a:p>
          <a:p>
            <a:r>
              <a:rPr lang="en-US" dirty="0" err="1"/>
              <a:t>Nobels</a:t>
            </a:r>
            <a:r>
              <a:rPr lang="en-US" dirty="0"/>
              <a:t>, Breakthroughs, …</a:t>
            </a:r>
          </a:p>
          <a:p>
            <a:endParaRPr lang="en-US" dirty="0"/>
          </a:p>
          <a:p>
            <a:r>
              <a:rPr lang="en-US" dirty="0"/>
              <a:t>What is next?</a:t>
            </a:r>
          </a:p>
          <a:p>
            <a:pPr lvl="1"/>
            <a:r>
              <a:rPr lang="en-US" dirty="0"/>
              <a:t>Our real experience determines this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8" descr="http://www.t2k.org/news/logo/t2k_logo_small.png">
            <a:extLst>
              <a:ext uri="{FF2B5EF4-FFF2-40B4-BE49-F238E27FC236}">
                <a16:creationId xmlns:a16="http://schemas.microsoft.com/office/drawing/2014/main" id="{F725EC62-9AD4-4255-BAB1-18D25BFE3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35" y="211627"/>
            <a:ext cx="1316320" cy="65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nova neutrino">
            <a:extLst>
              <a:ext uri="{FF2B5EF4-FFF2-40B4-BE49-F238E27FC236}">
                <a16:creationId xmlns:a16="http://schemas.microsoft.com/office/drawing/2014/main" id="{A0997708-9B6A-4CDA-B631-494A32CF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73687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5690AAA-91D2-4AB7-950C-6A3C9DC6D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9" b="87672"/>
          <a:stretch/>
        </p:blipFill>
        <p:spPr bwMode="auto">
          <a:xfrm>
            <a:off x="7502842" y="2078718"/>
            <a:ext cx="1327843" cy="658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990BD4C0-B55D-40CA-B3B8-EFBF17763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201" y="505003"/>
            <a:ext cx="1485602" cy="1347113"/>
          </a:xfrm>
          <a:prstGeom prst="rect">
            <a:avLst/>
          </a:prstGeom>
        </p:spPr>
      </p:pic>
      <p:pic>
        <p:nvPicPr>
          <p:cNvPr id="1028" name="Picture 4" descr="Image result for minos neutrino logo">
            <a:extLst>
              <a:ext uri="{FF2B5EF4-FFF2-40B4-BE49-F238E27FC236}">
                <a16:creationId xmlns:a16="http://schemas.microsoft.com/office/drawing/2014/main" id="{B7BBE1BF-571D-4D9A-9F25-9A3228B8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49" y="2110531"/>
            <a:ext cx="2359057" cy="93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une neutrino logo">
            <a:extLst>
              <a:ext uri="{FF2B5EF4-FFF2-40B4-BE49-F238E27FC236}">
                <a16:creationId xmlns:a16="http://schemas.microsoft.com/office/drawing/2014/main" id="{BAD20489-3975-4F4E-B99C-FB1BB0329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4747469"/>
            <a:ext cx="3364992" cy="136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k2k neutrino">
            <a:extLst>
              <a:ext uri="{FF2B5EF4-FFF2-40B4-BE49-F238E27FC236}">
                <a16:creationId xmlns:a16="http://schemas.microsoft.com/office/drawing/2014/main" id="{E46E4B0C-A28D-4DEA-A7B3-68A8467D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52" y="991239"/>
            <a:ext cx="2927367" cy="10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oment neutrino csns">
            <a:extLst>
              <a:ext uri="{FF2B5EF4-FFF2-40B4-BE49-F238E27FC236}">
                <a16:creationId xmlns:a16="http://schemas.microsoft.com/office/drawing/2014/main" id="{1036F3BF-DADC-4C4D-9AE4-C8DE61D9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00" y="3196959"/>
            <a:ext cx="2659533" cy="12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ess neutrino horns">
            <a:extLst>
              <a:ext uri="{FF2B5EF4-FFF2-40B4-BE49-F238E27FC236}">
                <a16:creationId xmlns:a16="http://schemas.microsoft.com/office/drawing/2014/main" id="{DA386EA6-7099-409C-9298-1E657D76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16" y="5208134"/>
            <a:ext cx="33718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5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3831C-1B02-4047-B5B8-28673B97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83B8A-391E-4EA5-9EC5-59391985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4648199" cy="498786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3-slides to summarize each talk</a:t>
            </a:r>
          </a:p>
          <a:p>
            <a:pPr lvl="1"/>
            <a:r>
              <a:rPr lang="en-US" sz="1800" dirty="0"/>
              <a:t>No more than 3 minutes per slide</a:t>
            </a:r>
          </a:p>
          <a:p>
            <a:pPr lvl="1"/>
            <a:endParaRPr lang="en-US" sz="1800" dirty="0"/>
          </a:p>
          <a:p>
            <a:r>
              <a:rPr lang="en-US" sz="2000" dirty="0"/>
              <a:t>3 ½ days of workshop</a:t>
            </a:r>
          </a:p>
          <a:p>
            <a:pPr lvl="1"/>
            <a:r>
              <a:rPr lang="en-US" sz="1800" dirty="0"/>
              <a:t>48 talks </a:t>
            </a:r>
          </a:p>
          <a:p>
            <a:pPr lvl="1"/>
            <a:r>
              <a:rPr lang="en-US" sz="1800" dirty="0"/>
              <a:t>53 registered participants</a:t>
            </a:r>
          </a:p>
          <a:p>
            <a:pPr lvl="1"/>
            <a:r>
              <a:rPr lang="en-US" sz="1800" dirty="0"/>
              <a:t>1 extended tour</a:t>
            </a:r>
          </a:p>
          <a:p>
            <a:pPr lvl="1"/>
            <a:r>
              <a:rPr lang="en-US" sz="1800" dirty="0"/>
              <a:t>15</a:t>
            </a:r>
            <a:r>
              <a:rPr lang="en-US" sz="1800" baseline="30000" dirty="0"/>
              <a:t>th</a:t>
            </a:r>
            <a:r>
              <a:rPr lang="en-US" sz="1800" dirty="0"/>
              <a:t> floor reception courtesy of Fermi Research Alliance</a:t>
            </a:r>
          </a:p>
          <a:p>
            <a:pPr lvl="1"/>
            <a:r>
              <a:rPr lang="en-US" sz="1800" dirty="0"/>
              <a:t>Casual dinner in a historic railroad maintenance facility</a:t>
            </a:r>
          </a:p>
          <a:p>
            <a:endParaRPr lang="en-US" sz="2000" dirty="0"/>
          </a:p>
          <a:p>
            <a:r>
              <a:rPr lang="en-US" sz="2000" dirty="0"/>
              <a:t>Adjacent to many other meetings: Joint T2K-NOvA, MicroBooNE, Emphatic, LBNF satellites, …</a:t>
            </a:r>
          </a:p>
          <a:p>
            <a:pPr lvl="1"/>
            <a:r>
              <a:rPr lang="en-US" sz="1800" dirty="0" err="1"/>
              <a:t>MINERvA</a:t>
            </a:r>
            <a:r>
              <a:rPr lang="en-US" sz="1800" dirty="0"/>
              <a:t> Wine &amp; Cheese seminar today (3:30/4).</a:t>
            </a:r>
          </a:p>
        </p:txBody>
      </p:sp>
      <p:pic>
        <p:nvPicPr>
          <p:cNvPr id="5" name="Picture 4" descr="A picture containing photo, outdoor&#10;&#10;Description automatically generated">
            <a:extLst>
              <a:ext uri="{FF2B5EF4-FFF2-40B4-BE49-F238E27FC236}">
                <a16:creationId xmlns:a16="http://schemas.microsoft.com/office/drawing/2014/main" id="{6993CB01-BCFE-47A8-808B-40BC9BF02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211" y="3584448"/>
            <a:ext cx="4029987" cy="3169887"/>
          </a:xfrm>
          <a:prstGeom prst="rect">
            <a:avLst/>
          </a:prstGeom>
        </p:spPr>
      </p:pic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6EF1E90-6E26-48F5-8F78-9CD597ECF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211" y="378280"/>
            <a:ext cx="4029987" cy="30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7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9F11-B554-4AC5-BA25-AFDB44E9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BB99C-F2BD-4343-B3DF-A7A5F3A95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Local Organizing Committee: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Keith Gollwitzer</a:t>
            </a:r>
          </a:p>
          <a:p>
            <a:pPr lvl="1"/>
            <a:r>
              <a:rPr lang="en-US" sz="1800" dirty="0"/>
              <a:t>Kavin Ammigan</a:t>
            </a:r>
          </a:p>
          <a:p>
            <a:pPr lvl="1"/>
            <a:r>
              <a:rPr lang="en-US" sz="1800" dirty="0"/>
              <a:t>Patrick Hurh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Cara </a:t>
            </a:r>
            <a:r>
              <a:rPr lang="en-US" sz="1800" b="1" dirty="0" err="1">
                <a:solidFill>
                  <a:srgbClr val="FF0000"/>
                </a:solidFill>
              </a:rPr>
              <a:t>Kachel</a:t>
            </a:r>
            <a:endParaRPr lang="en-US" sz="1800" b="1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Matt </a:t>
            </a:r>
            <a:r>
              <a:rPr lang="en-US" sz="1800" dirty="0" err="1"/>
              <a:t>Slabaugh</a:t>
            </a:r>
            <a:endParaRPr lang="en-US" sz="1800" dirty="0"/>
          </a:p>
          <a:p>
            <a:pPr lvl="1"/>
            <a:r>
              <a:rPr lang="en-US" sz="1800" dirty="0" err="1"/>
              <a:t>Athula</a:t>
            </a:r>
            <a:r>
              <a:rPr lang="en-US" sz="1800" dirty="0"/>
              <a:t> Wickremasinghe</a:t>
            </a:r>
          </a:p>
          <a:p>
            <a:pPr lvl="1"/>
            <a:r>
              <a:rPr lang="en-US" sz="1800" dirty="0"/>
              <a:t>Katsuya </a:t>
            </a:r>
            <a:r>
              <a:rPr lang="en-US" sz="1800" dirty="0" err="1"/>
              <a:t>Yonehara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dirty="0"/>
              <a:t>Tour guides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Katsuya </a:t>
            </a:r>
            <a:r>
              <a:rPr lang="en-US" sz="1800" b="1" dirty="0" err="1">
                <a:solidFill>
                  <a:srgbClr val="FF0000"/>
                </a:solidFill>
              </a:rPr>
              <a:t>Yonehara</a:t>
            </a:r>
            <a:r>
              <a:rPr lang="en-US" sz="1800" dirty="0"/>
              <a:t>, James </a:t>
            </a:r>
            <a:r>
              <a:rPr lang="en-US" sz="1800" dirty="0" err="1"/>
              <a:t>Hylen</a:t>
            </a:r>
            <a:r>
              <a:rPr lang="en-US" sz="1800" dirty="0"/>
              <a:t>, Cory F. Crowley, Kris E Anderson, Kavin Ammigan, Georgi </a:t>
            </a:r>
            <a:r>
              <a:rPr lang="en-US" sz="1800" dirty="0" err="1"/>
              <a:t>Lolov</a:t>
            </a:r>
            <a:r>
              <a:rPr lang="en-US" sz="1800" dirty="0"/>
              <a:t>, David R. Pushka, Sujit Bidhar, Yun He, Michael Campbell, David W Peterson, Thomas R </a:t>
            </a:r>
            <a:r>
              <a:rPr lang="en-US" sz="1800" dirty="0" err="1"/>
              <a:t>Kobilarcik</a:t>
            </a:r>
            <a:r>
              <a:rPr lang="en-US" sz="1800" dirty="0"/>
              <a:t>, Keith E Gollwitzer, Frankie C Kelly, Robert Zwaska, Don A. Wickremasinghe, Martin Murphy, </a:t>
            </a:r>
          </a:p>
          <a:p>
            <a:pPr lvl="1"/>
            <a:endParaRPr lang="en-US" sz="1800" dirty="0"/>
          </a:p>
          <a:p>
            <a:r>
              <a:rPr lang="en-US" sz="1800" dirty="0"/>
              <a:t>Lab/Project management and Fermi Research Alliance</a:t>
            </a:r>
          </a:p>
          <a:p>
            <a:endParaRPr lang="en-US" sz="1800" dirty="0"/>
          </a:p>
          <a:p>
            <a:r>
              <a:rPr lang="en-US" sz="1800" dirty="0"/>
              <a:t>All of you!  Presenters – audience - questioners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957947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30938</TotalTime>
  <Words>216</Words>
  <Application>Microsoft Office PowerPoint</Application>
  <PresentationFormat>On-screen Show (4:3)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FNAL_TemplatePC_060514</vt:lpstr>
      <vt:lpstr>PowerPoint Presentation</vt:lpstr>
      <vt:lpstr>The Golden Age of Neutrino Beams</vt:lpstr>
      <vt:lpstr>Recap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Bob Zwaska x6842 14373N</dc:creator>
  <cp:lastModifiedBy>Bob Zwaska x6842 14373N</cp:lastModifiedBy>
  <cp:revision>395</cp:revision>
  <cp:lastPrinted>2019-10-10T17:02:40Z</cp:lastPrinted>
  <dcterms:created xsi:type="dcterms:W3CDTF">2014-06-19T15:29:50Z</dcterms:created>
  <dcterms:modified xsi:type="dcterms:W3CDTF">2019-10-25T17:22:37Z</dcterms:modified>
</cp:coreProperties>
</file>