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5"/>
  </p:notesMasterIdLst>
  <p:handoutMasterIdLst>
    <p:handoutMasterId r:id="rId26"/>
  </p:handoutMasterIdLst>
  <p:sldIdLst>
    <p:sldId id="294" r:id="rId2"/>
    <p:sldId id="318" r:id="rId3"/>
    <p:sldId id="300" r:id="rId4"/>
    <p:sldId id="298" r:id="rId5"/>
    <p:sldId id="301" r:id="rId6"/>
    <p:sldId id="305" r:id="rId7"/>
    <p:sldId id="302" r:id="rId8"/>
    <p:sldId id="306" r:id="rId9"/>
    <p:sldId id="303" r:id="rId10"/>
    <p:sldId id="308" r:id="rId11"/>
    <p:sldId id="316" r:id="rId12"/>
    <p:sldId id="304" r:id="rId13"/>
    <p:sldId id="315" r:id="rId14"/>
    <p:sldId id="313" r:id="rId15"/>
    <p:sldId id="312" r:id="rId16"/>
    <p:sldId id="324" r:id="rId17"/>
    <p:sldId id="325" r:id="rId18"/>
    <p:sldId id="326" r:id="rId19"/>
    <p:sldId id="327" r:id="rId20"/>
    <p:sldId id="328" r:id="rId21"/>
    <p:sldId id="319" r:id="rId22"/>
    <p:sldId id="322" r:id="rId23"/>
    <p:sldId id="323" r:id="rId2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21" autoAdjust="0"/>
    <p:restoredTop sz="94660"/>
  </p:normalViewPr>
  <p:slideViewPr>
    <p:cSldViewPr snapToGrid="0" snapToObjects="1" showGuides="1">
      <p:cViewPr varScale="1">
        <p:scale>
          <a:sx n="88" d="100"/>
          <a:sy n="88" d="100"/>
        </p:scale>
        <p:origin x="706" y="45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10/24/2019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10" Type="http://schemas.openxmlformats.org/officeDocument/2006/relationships/image" Target="../media/image50.png"/><Relationship Id="rId4" Type="http://schemas.openxmlformats.org/officeDocument/2006/relationships/image" Target="../media/image44.jpg"/><Relationship Id="rId9" Type="http://schemas.openxmlformats.org/officeDocument/2006/relationships/image" Target="../media/image4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image" Target="../media/image62.tiff"/><Relationship Id="rId3" Type="http://schemas.openxmlformats.org/officeDocument/2006/relationships/image" Target="../media/image52.jpg"/><Relationship Id="rId7" Type="http://schemas.openxmlformats.org/officeDocument/2006/relationships/image" Target="../media/image56.emf"/><Relationship Id="rId12" Type="http://schemas.openxmlformats.org/officeDocument/2006/relationships/image" Target="../media/image61.emf"/><Relationship Id="rId17" Type="http://schemas.openxmlformats.org/officeDocument/2006/relationships/image" Target="../media/image66.png"/><Relationship Id="rId2" Type="http://schemas.openxmlformats.org/officeDocument/2006/relationships/image" Target="../media/image51.jpg"/><Relationship Id="rId16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emf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emf"/><Relationship Id="rId4" Type="http://schemas.openxmlformats.org/officeDocument/2006/relationships/image" Target="../media/image53.jpeg"/><Relationship Id="rId9" Type="http://schemas.openxmlformats.org/officeDocument/2006/relationships/image" Target="../media/image58.emf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gif"/><Relationship Id="rId5" Type="http://schemas.openxmlformats.org/officeDocument/2006/relationships/image" Target="../media/image11.tiff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Thermal Shock Studies at CERN’s HiRadMat Facility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Kavin Ammigan</a:t>
            </a:r>
          </a:p>
          <a:p>
            <a:r>
              <a:rPr lang="en-US" dirty="0"/>
              <a:t>11</a:t>
            </a:r>
            <a:r>
              <a:rPr lang="en-US" baseline="30000" dirty="0"/>
              <a:t>th</a:t>
            </a:r>
            <a:r>
              <a:rPr lang="en-US" dirty="0"/>
              <a:t> International Workshop on Neutrino Beams and Instrumentation</a:t>
            </a:r>
          </a:p>
          <a:p>
            <a:r>
              <a:rPr lang="en-US" dirty="0"/>
              <a:t>24 October 2019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61B42-3849-461A-8CCA-2CE3267242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B88A3-5FB9-4512-BD4C-D30E320CA6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8E19D-A3C8-449D-BB9A-0A03EBEDB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840363C-C243-46F0-8F0D-5CE884CF9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HRMT43 experimental set-up</a:t>
            </a:r>
          </a:p>
        </p:txBody>
      </p:sp>
      <p:pic>
        <p:nvPicPr>
          <p:cNvPr id="11" name="Picture 10" descr="A picture containing engine&#10;&#10;Description automatically generated">
            <a:extLst>
              <a:ext uri="{FF2B5EF4-FFF2-40B4-BE49-F238E27FC236}">
                <a16:creationId xmlns:a16="http://schemas.microsoft.com/office/drawing/2014/main" id="{071BC5D7-D2D9-4234-AA0E-70118ACAD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168955" y="2472488"/>
            <a:ext cx="2048256" cy="1536192"/>
          </a:xfrm>
          <a:prstGeom prst="rect">
            <a:avLst/>
          </a:prstGeom>
        </p:spPr>
      </p:pic>
      <p:pic>
        <p:nvPicPr>
          <p:cNvPr id="15" name="Picture 14" descr="A large machine in a room&#10;&#10;Description automatically generated">
            <a:extLst>
              <a:ext uri="{FF2B5EF4-FFF2-40B4-BE49-F238E27FC236}">
                <a16:creationId xmlns:a16="http://schemas.microsoft.com/office/drawing/2014/main" id="{14D6BF2F-81E2-40C7-9DBF-071A6B79C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181" y="2216456"/>
            <a:ext cx="1536192" cy="20482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B73B660-ADFE-4683-92B5-8C27D2BAB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350" y="320868"/>
            <a:ext cx="3005589" cy="15820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F828141-F7FF-4A4D-B00D-1C7BF003A848}"/>
              </a:ext>
            </a:extLst>
          </p:cNvPr>
          <p:cNvSpPr txBox="1"/>
          <p:nvPr/>
        </p:nvSpPr>
        <p:spPr>
          <a:xfrm>
            <a:off x="228600" y="3617329"/>
            <a:ext cx="51172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Double containment design with outer chamber as a dynamic secondary containment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Four arrays separated vertically (92 specimens in total)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FB6C248-1764-4847-B306-E96B5BE99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93" y="710740"/>
            <a:ext cx="4459611" cy="28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74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65C47-83D9-431E-B8B9-D77D059497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9E805-F88B-4690-BE61-AE8EFB526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42560-E458-4AC1-B710-78AF0440C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AD2ADB7-44A3-4585-9770-C4B9FFE8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HRMT43 specimen assembly</a:t>
            </a:r>
          </a:p>
        </p:txBody>
      </p:sp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69599A5D-4494-482B-B33F-14924B6E4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1" y="1009630"/>
            <a:ext cx="993775" cy="1438910"/>
          </a:xfrm>
          <a:prstGeom prst="rect">
            <a:avLst/>
          </a:prstGeom>
        </p:spPr>
      </p:pic>
      <p:pic>
        <p:nvPicPr>
          <p:cNvPr id="9" name="Picture 8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0240261A-37C4-4D73-BD10-AA33CEF31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305" y="1008195"/>
            <a:ext cx="998630" cy="1438911"/>
          </a:xfrm>
          <a:prstGeom prst="rect">
            <a:avLst/>
          </a:prstGeom>
        </p:spPr>
      </p:pic>
      <p:pic>
        <p:nvPicPr>
          <p:cNvPr id="10" name="Picture 9" descr="A picture containing indoor, table, sitting, paper&#10;&#10;Description automatically generated">
            <a:extLst>
              <a:ext uri="{FF2B5EF4-FFF2-40B4-BE49-F238E27FC236}">
                <a16:creationId xmlns:a16="http://schemas.microsoft.com/office/drawing/2014/main" id="{E6AB91D1-6FCE-4D4B-9419-34B55D7B1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255247" y="505694"/>
            <a:ext cx="1767840" cy="2357120"/>
          </a:xfrm>
          <a:prstGeom prst="rect">
            <a:avLst/>
          </a:prstGeom>
        </p:spPr>
      </p:pic>
      <p:pic>
        <p:nvPicPr>
          <p:cNvPr id="11" name="Picture 10" descr="A close up of a machine&#10;&#10;Description automatically generated">
            <a:extLst>
              <a:ext uri="{FF2B5EF4-FFF2-40B4-BE49-F238E27FC236}">
                <a16:creationId xmlns:a16="http://schemas.microsoft.com/office/drawing/2014/main" id="{A8D2302E-6918-493B-9337-59C7E1CB8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55248" y="2458725"/>
            <a:ext cx="1767840" cy="2357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B19681-7BAE-46DE-93F9-0A3E1C2A2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802" y="1006762"/>
            <a:ext cx="1081334" cy="14417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4BF2D3-6C99-43B5-B89F-DD507F203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6560" y="1629788"/>
            <a:ext cx="820103" cy="596741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5C999D-BC29-43FE-A648-F5E417BF7797}"/>
              </a:ext>
            </a:extLst>
          </p:cNvPr>
          <p:cNvCxnSpPr>
            <a:cxnSpLocks/>
          </p:cNvCxnSpPr>
          <p:nvPr/>
        </p:nvCxnSpPr>
        <p:spPr>
          <a:xfrm flipH="1" flipV="1">
            <a:off x="7803666" y="1684254"/>
            <a:ext cx="276292" cy="935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EA3C912-E4D1-44B5-BDE0-B475511B7882}"/>
              </a:ext>
            </a:extLst>
          </p:cNvPr>
          <p:cNvSpPr txBox="1"/>
          <p:nvPr/>
        </p:nvSpPr>
        <p:spPr>
          <a:xfrm>
            <a:off x="5960608" y="311500"/>
            <a:ext cx="2642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BLIP irradiated specimen box equipped with captive nut assembly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4BA5A5-5432-4E32-8993-9263DC792AA7}"/>
              </a:ext>
            </a:extLst>
          </p:cNvPr>
          <p:cNvGrpSpPr>
            <a:grpSpLocks noChangeAspect="1"/>
          </p:cNvGrpSpPr>
          <p:nvPr/>
        </p:nvGrpSpPr>
        <p:grpSpPr>
          <a:xfrm>
            <a:off x="281086" y="3241757"/>
            <a:ext cx="2995297" cy="1178560"/>
            <a:chOff x="1892426" y="5121320"/>
            <a:chExt cx="3888394" cy="1529967"/>
          </a:xfrm>
        </p:grpSpPr>
        <p:pic>
          <p:nvPicPr>
            <p:cNvPr id="23" name="Picture 22" descr="A close up of a machine&#10;&#10;Description automatically generated">
              <a:extLst>
                <a:ext uri="{FF2B5EF4-FFF2-40B4-BE49-F238E27FC236}">
                  <a16:creationId xmlns:a16="http://schemas.microsoft.com/office/drawing/2014/main" id="{F0CB4D6B-605C-4C2B-8009-C728A813F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969" y="5121320"/>
              <a:ext cx="1630851" cy="15299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38B01E9-CE51-4A5A-84AF-DD9D405B6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2426" y="5121320"/>
              <a:ext cx="2052955" cy="15240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CF03106-5F9B-4C72-B953-58DCE12A944A}"/>
              </a:ext>
            </a:extLst>
          </p:cNvPr>
          <p:cNvSpPr txBox="1"/>
          <p:nvPr/>
        </p:nvSpPr>
        <p:spPr>
          <a:xfrm>
            <a:off x="209167" y="556652"/>
            <a:ext cx="4755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Thin specimens assembled in 3D printed snap-fit holders (ULTEM)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1EBBA0-1060-49BB-B952-7B1C5142CC82}"/>
              </a:ext>
            </a:extLst>
          </p:cNvPr>
          <p:cNvSpPr txBox="1"/>
          <p:nvPr/>
        </p:nvSpPr>
        <p:spPr>
          <a:xfrm>
            <a:off x="209166" y="2839840"/>
            <a:ext cx="4755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Graphite slug box for online measurements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E0C5535-954A-4983-8C37-435B132CB2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8305" y="3241757"/>
            <a:ext cx="2100254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16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42942-50E8-4957-92E2-57AEDEFDE9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42974-444C-468C-930E-F31EDE668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6285E-6621-4590-A94B-AB4D1AAB0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FF9BA8E-AA77-4B7C-8B08-81AFA91E7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Irradiated specimen installation logistics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A9981A-26F6-4E0C-ABB4-E27ABDD03098}"/>
              </a:ext>
            </a:extLst>
          </p:cNvPr>
          <p:cNvSpPr txBox="1"/>
          <p:nvPr/>
        </p:nvSpPr>
        <p:spPr>
          <a:xfrm>
            <a:off x="183373" y="871453"/>
            <a:ext cx="2277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8-week irradiation at BNL BLIP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8CED2-8B10-4CB0-BCBF-FC198E9E003C}"/>
              </a:ext>
            </a:extLst>
          </p:cNvPr>
          <p:cNvSpPr txBox="1"/>
          <p:nvPr/>
        </p:nvSpPr>
        <p:spPr>
          <a:xfrm>
            <a:off x="2754857" y="866837"/>
            <a:ext cx="2693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Capsule shipment from BNL and opening at PNNL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E04EE6-E329-4260-9317-95E9D19755DA}"/>
              </a:ext>
            </a:extLst>
          </p:cNvPr>
          <p:cNvSpPr txBox="1"/>
          <p:nvPr/>
        </p:nvSpPr>
        <p:spPr>
          <a:xfrm>
            <a:off x="5617926" y="869590"/>
            <a:ext cx="3298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Specimen sorting and assembly in HRMT43 inner box at PNNL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1269DB-725E-4D79-9424-BBDCD26B9B88}"/>
              </a:ext>
            </a:extLst>
          </p:cNvPr>
          <p:cNvSpPr txBox="1"/>
          <p:nvPr/>
        </p:nvSpPr>
        <p:spPr>
          <a:xfrm>
            <a:off x="81751" y="2660043"/>
            <a:ext cx="260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Packaging and shipment of inner boxes to CERN in Type A container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12E315-DC91-4B68-9C44-C65E9AF2A756}"/>
              </a:ext>
            </a:extLst>
          </p:cNvPr>
          <p:cNvSpPr txBox="1"/>
          <p:nvPr/>
        </p:nvSpPr>
        <p:spPr>
          <a:xfrm>
            <a:off x="2650966" y="2772727"/>
            <a:ext cx="3063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Opening of Type A container at CERN</a:t>
            </a:r>
            <a:b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Bldg. 867 (3 boxes: 0.85 mSv/</a:t>
            </a:r>
            <a:r>
              <a:rPr lang="en-US" sz="1200" dirty="0" err="1">
                <a:latin typeface="Helvetica" panose="020B0604020202020204" pitchFamily="34" charset="0"/>
                <a:cs typeface="Helvetica" panose="020B0604020202020204" pitchFamily="34" charset="0"/>
              </a:rPr>
              <a:t>hr</a:t>
            </a: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 at 30 cm)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63EA0B-BCCA-490E-91A6-204EDDA105B1}"/>
              </a:ext>
            </a:extLst>
          </p:cNvPr>
          <p:cNvSpPr txBox="1"/>
          <p:nvPr/>
        </p:nvSpPr>
        <p:spPr>
          <a:xfrm>
            <a:off x="5696623" y="2706842"/>
            <a:ext cx="3264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Inner boxes transported to TNC tunnel for direct installation in test rig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A9C96BD-0A60-483B-8974-E6C61D922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997" y="3032482"/>
            <a:ext cx="1170432" cy="15605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EFF3D4-D8A4-4FB5-83A9-55DC2C82C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236" y="3287776"/>
            <a:ext cx="1560576" cy="11704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58BDC5-AD75-443C-97AD-1B6D0CA9B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50" y="3330099"/>
            <a:ext cx="925206" cy="12339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6D02ADD-AA19-4216-B070-55E947B3B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33" y="3327309"/>
            <a:ext cx="925206" cy="12339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78B244-23C6-4D8C-ADD2-439D3DED33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16" y="3327308"/>
            <a:ext cx="925206" cy="12339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014090-D47F-454E-9368-895EF8CBB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373" y="3168507"/>
            <a:ext cx="1102163" cy="8417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F35866-8A9A-4A3A-9AB1-63ACA498AC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81096" y="3168507"/>
            <a:ext cx="1112400" cy="8352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371078-3994-49C8-B9CF-C3842A2708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3216" y="1429399"/>
            <a:ext cx="1251450" cy="9396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23E0C8-FB44-4225-BD4F-F496ED28BC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1155" y="1415816"/>
            <a:ext cx="1051566" cy="6873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50B70CC-D628-4CB6-9EBB-2D569103FE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0177" y="1974200"/>
            <a:ext cx="611820" cy="5430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44E6F75-91D0-4E84-83B3-A7B18AB1A0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9565" y="1430012"/>
            <a:ext cx="771728" cy="109881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75DA115-E133-4D60-A7D2-5F876D161056}"/>
              </a:ext>
            </a:extLst>
          </p:cNvPr>
          <p:cNvSpPr/>
          <p:nvPr/>
        </p:nvSpPr>
        <p:spPr>
          <a:xfrm>
            <a:off x="132352" y="503686"/>
            <a:ext cx="8879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Complex coordination between BNL, FNAL, PNNL and CERN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2E5C27E2-FF53-4060-95D6-220EAB2DF9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06" y="1336536"/>
            <a:ext cx="1091949" cy="701037"/>
          </a:xfrm>
          <a:prstGeom prst="rect">
            <a:avLst/>
          </a:prstGeom>
          <a:ln w="28575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8AA618E-5D5A-47D9-87EA-3F74F847840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68682" y="1251581"/>
            <a:ext cx="1285875" cy="8515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9FF3B68-1C7B-4278-8315-6E75A932F1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336" y="1992515"/>
            <a:ext cx="914400" cy="685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6DF6C53-C5EC-4844-827D-F17D1688150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06" y="1194772"/>
            <a:ext cx="768096" cy="102412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584060-D046-4C4B-B600-67017F74E0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73482" y="1443575"/>
            <a:ext cx="1116330" cy="9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44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35588-9F34-40E2-A79B-014F0F4CB0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D7C24-5CEB-4C9D-A4CC-7350FC4C1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D51DA-7B05-46C2-A9AA-C2AC1E779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21BDAF2-9F82-41CB-B323-57AA07D6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HRMT43 test matrix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9EFA6A-56ED-46A4-8EF0-286151075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584"/>
            <a:ext cx="9144000" cy="735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99DDFD-4DF8-4ADF-AA75-E10561EBD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9604"/>
            <a:ext cx="9144000" cy="7355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17A3A1-565A-40E5-9549-E1B45E183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98624"/>
            <a:ext cx="9144000" cy="7355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20D3F7-97B0-4DBB-8281-C18C979EF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90021"/>
            <a:ext cx="9144000" cy="73551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F109277-F760-48D5-8C3E-7FF9026B58C9}"/>
              </a:ext>
            </a:extLst>
          </p:cNvPr>
          <p:cNvSpPr/>
          <p:nvPr/>
        </p:nvSpPr>
        <p:spPr>
          <a:xfrm>
            <a:off x="789410" y="800584"/>
            <a:ext cx="2927396" cy="73551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58EF49-B2FA-444A-ABB5-187414D0B328}"/>
              </a:ext>
            </a:extLst>
          </p:cNvPr>
          <p:cNvSpPr/>
          <p:nvPr/>
        </p:nvSpPr>
        <p:spPr>
          <a:xfrm>
            <a:off x="789410" y="1802985"/>
            <a:ext cx="2927396" cy="73551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938F68-9141-488F-BCBF-7CB737CE6CB5}"/>
              </a:ext>
            </a:extLst>
          </p:cNvPr>
          <p:cNvSpPr/>
          <p:nvPr/>
        </p:nvSpPr>
        <p:spPr>
          <a:xfrm>
            <a:off x="789410" y="2803049"/>
            <a:ext cx="2927396" cy="73551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37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61A62-E67D-4ACD-8EB2-B1FD829A4F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F5813-DA48-4BDC-80AA-9A0C75CDC5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FB5EB-C51F-4D67-B1A6-8DB94C514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7FC8C-4F75-400A-A0DB-17FA1475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817" y="1422846"/>
            <a:ext cx="2750753" cy="1807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AA99AA-E5C6-4472-BEA2-B0F2F80C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7532" y="3470877"/>
            <a:ext cx="1024128" cy="768096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6CDED54E-9966-4EBD-8F33-F5F15AE5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Beam-based alignment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AF5695-B5C0-440E-991D-6F90420118C2}"/>
              </a:ext>
            </a:extLst>
          </p:cNvPr>
          <p:cNvSpPr txBox="1"/>
          <p:nvPr/>
        </p:nvSpPr>
        <p:spPr>
          <a:xfrm>
            <a:off x="126258" y="595920"/>
            <a:ext cx="5268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Alignment mask positioned upstream of each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Beam scan across 4 mm x 8 mm mask aperture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384029-0A8B-41F9-8FFE-0A514C193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857" y="278698"/>
            <a:ext cx="3072384" cy="23042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DCA287E-171D-4B85-B677-5DE4A9B1ECD2}"/>
              </a:ext>
            </a:extLst>
          </p:cNvPr>
          <p:cNvSpPr txBox="1"/>
          <p:nvPr/>
        </p:nvSpPr>
        <p:spPr>
          <a:xfrm>
            <a:off x="8015958" y="2257368"/>
            <a:ext cx="553357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132D6-BABC-4EA8-B47A-28387CD0AA9B}"/>
              </a:ext>
            </a:extLst>
          </p:cNvPr>
          <p:cNvSpPr txBox="1"/>
          <p:nvPr/>
        </p:nvSpPr>
        <p:spPr>
          <a:xfrm>
            <a:off x="5794833" y="493394"/>
            <a:ext cx="1083951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BPKG/BTV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24F7B1-57AC-4F01-ABFC-D4F46D44861A}"/>
              </a:ext>
            </a:extLst>
          </p:cNvPr>
          <p:cNvSpPr txBox="1"/>
          <p:nvPr/>
        </p:nvSpPr>
        <p:spPr>
          <a:xfrm>
            <a:off x="7313554" y="431211"/>
            <a:ext cx="902889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HRMT43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21BD66-DAA6-4AFC-BC4C-6C7D63713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486" y="3124149"/>
            <a:ext cx="1793904" cy="14616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8A0B71-4930-4E35-A246-737DE4ED7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48" y="1542581"/>
            <a:ext cx="1381125" cy="16230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BFFC22F-A167-4751-999E-B94AEF4A820F}"/>
              </a:ext>
            </a:extLst>
          </p:cNvPr>
          <p:cNvSpPr txBox="1"/>
          <p:nvPr/>
        </p:nvSpPr>
        <p:spPr>
          <a:xfrm>
            <a:off x="1301073" y="3468964"/>
            <a:ext cx="4168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BLM data normalized by pulse intensity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 rig position adjusted accordingly to center beam on mask and downstream targets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5723578-953C-42BE-8A1E-C2006BF36F05}"/>
              </a:ext>
            </a:extLst>
          </p:cNvPr>
          <p:cNvSpPr txBox="1"/>
          <p:nvPr/>
        </p:nvSpPr>
        <p:spPr>
          <a:xfrm>
            <a:off x="5567312" y="2698289"/>
            <a:ext cx="1988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ea typeface="Batang" panose="02030600000101010101" pitchFamily="18" charset="-127"/>
                <a:cs typeface="Helvetica" panose="020B0604020202020204" pitchFamily="34" charset="0"/>
              </a:rPr>
              <a:t>Beam location and size info from BTV image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050DAB4-81C1-4EF5-A074-6BEE4F5D9C8E}"/>
              </a:ext>
            </a:extLst>
          </p:cNvPr>
          <p:cNvCxnSpPr/>
          <p:nvPr/>
        </p:nvCxnSpPr>
        <p:spPr>
          <a:xfrm flipH="1" flipV="1">
            <a:off x="8216443" y="2078780"/>
            <a:ext cx="190774" cy="1785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E0CC46-F090-44B7-B629-00985D4F77C0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555565" y="738988"/>
            <a:ext cx="209434" cy="2396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1B959-BF72-4463-A2B2-6674FCC8A73E}"/>
              </a:ext>
            </a:extLst>
          </p:cNvPr>
          <p:cNvCxnSpPr>
            <a:cxnSpLocks/>
          </p:cNvCxnSpPr>
          <p:nvPr/>
        </p:nvCxnSpPr>
        <p:spPr>
          <a:xfrm>
            <a:off x="6724239" y="801171"/>
            <a:ext cx="95916" cy="20566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96B7FD8-1523-436F-A17A-CC213BC466EE}"/>
              </a:ext>
            </a:extLst>
          </p:cNvPr>
          <p:cNvSpPr txBox="1"/>
          <p:nvPr/>
        </p:nvSpPr>
        <p:spPr>
          <a:xfrm>
            <a:off x="665901" y="2868372"/>
            <a:ext cx="912429" cy="27699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TZM mask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A0F8459-9970-4585-9587-710FE13B95EC}"/>
              </a:ext>
            </a:extLst>
          </p:cNvPr>
          <p:cNvCxnSpPr>
            <a:cxnSpLocks/>
          </p:cNvCxnSpPr>
          <p:nvPr/>
        </p:nvCxnSpPr>
        <p:spPr>
          <a:xfrm flipH="1" flipV="1">
            <a:off x="795576" y="2698289"/>
            <a:ext cx="170535" cy="18473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958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4672C-4FCD-44CE-830C-32541151D1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4C1CB-5BA2-42A1-8755-9D2D24ABA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970A4-0F80-49DE-AFD6-6371E140E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588183F-CDC4-45CD-80CF-F7B46519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Experimental beam parameters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BAAF229-B372-49D2-B0A1-38643CC1FE7A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1622523"/>
              </p:ext>
            </p:extLst>
          </p:nvPr>
        </p:nvGraphicFramePr>
        <p:xfrm>
          <a:off x="433354" y="843822"/>
          <a:ext cx="8277292" cy="2956787"/>
        </p:xfrm>
        <a:graphic>
          <a:graphicData uri="http://schemas.openxmlformats.org/drawingml/2006/table">
            <a:tbl>
              <a:tblPr firstRow="1" bandRow="1"/>
              <a:tblGrid>
                <a:gridCol w="910132">
                  <a:extLst>
                    <a:ext uri="{9D8B030D-6E8A-4147-A177-3AD203B41FA5}">
                      <a16:colId xmlns:a16="http://schemas.microsoft.com/office/drawing/2014/main" val="1960204250"/>
                    </a:ext>
                  </a:extLst>
                </a:gridCol>
                <a:gridCol w="915931">
                  <a:extLst>
                    <a:ext uri="{9D8B030D-6E8A-4147-A177-3AD203B41FA5}">
                      <a16:colId xmlns:a16="http://schemas.microsoft.com/office/drawing/2014/main" val="4113310244"/>
                    </a:ext>
                  </a:extLst>
                </a:gridCol>
                <a:gridCol w="1299766">
                  <a:extLst>
                    <a:ext uri="{9D8B030D-6E8A-4147-A177-3AD203B41FA5}">
                      <a16:colId xmlns:a16="http://schemas.microsoft.com/office/drawing/2014/main" val="938558039"/>
                    </a:ext>
                  </a:extLst>
                </a:gridCol>
                <a:gridCol w="1432328">
                  <a:extLst>
                    <a:ext uri="{9D8B030D-6E8A-4147-A177-3AD203B41FA5}">
                      <a16:colId xmlns:a16="http://schemas.microsoft.com/office/drawing/2014/main" val="835904507"/>
                    </a:ext>
                  </a:extLst>
                </a:gridCol>
                <a:gridCol w="1773811">
                  <a:extLst>
                    <a:ext uri="{9D8B030D-6E8A-4147-A177-3AD203B41FA5}">
                      <a16:colId xmlns:a16="http://schemas.microsoft.com/office/drawing/2014/main" val="3047485293"/>
                    </a:ext>
                  </a:extLst>
                </a:gridCol>
                <a:gridCol w="964352">
                  <a:extLst>
                    <a:ext uri="{9D8B030D-6E8A-4147-A177-3AD203B41FA5}">
                      <a16:colId xmlns:a16="http://schemas.microsoft.com/office/drawing/2014/main" val="1752846033"/>
                    </a:ext>
                  </a:extLst>
                </a:gridCol>
                <a:gridCol w="980972">
                  <a:extLst>
                    <a:ext uri="{9D8B030D-6E8A-4147-A177-3AD203B41FA5}">
                      <a16:colId xmlns:a16="http://schemas.microsoft.com/office/drawing/2014/main" val="742707538"/>
                    </a:ext>
                  </a:extLst>
                </a:gridCol>
              </a:tblGrid>
              <a:tr h="46185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Pulse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Array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No. of bunches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Bunch intensity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400" dirty="0"/>
                        <a:t>Pulse intensity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l-GR" sz="1400" dirty="0"/>
                        <a:t>σ</a:t>
                      </a:r>
                      <a:r>
                        <a:rPr lang="en-US" sz="1400" baseline="-25000" dirty="0"/>
                        <a:t>x</a:t>
                      </a:r>
                      <a:r>
                        <a:rPr lang="en-US" sz="1400" dirty="0"/>
                        <a:t> (mm)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l-GR" sz="1400" dirty="0"/>
                        <a:t>σ</a:t>
                      </a:r>
                      <a:r>
                        <a:rPr lang="en-US" sz="1400" baseline="-25000" dirty="0"/>
                        <a:t>y</a:t>
                      </a:r>
                      <a:r>
                        <a:rPr lang="en-US" sz="1400" dirty="0"/>
                        <a:t> (mm)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826650"/>
                  </a:ext>
                </a:extLst>
              </a:tr>
              <a:tr h="27167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144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8.40E+10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1.21E+13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804078"/>
                  </a:ext>
                </a:extLst>
              </a:tr>
              <a:tr h="27167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4.1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144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8.47E+10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1.22E+13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636470"/>
                  </a:ext>
                </a:extLst>
              </a:tr>
              <a:tr h="27167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4.2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144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8.54E+10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1.23E+13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0.20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344269"/>
                  </a:ext>
                </a:extLst>
              </a:tr>
              <a:tr h="27167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4.3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144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8.33E+10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1.20E+13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0.26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0992699"/>
                  </a:ext>
                </a:extLst>
              </a:tr>
              <a:tr h="27167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4.4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144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8.26E+10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1.19E+13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117358"/>
                  </a:ext>
                </a:extLst>
              </a:tr>
              <a:tr h="27167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4.5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144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8.30E+10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1.21E+13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0.25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051789"/>
                  </a:ext>
                </a:extLst>
              </a:tr>
              <a:tr h="36133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216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1.17E+11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2.53E+13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0.28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0.21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438967"/>
                  </a:ext>
                </a:extLst>
              </a:tr>
              <a:tr h="27167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288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1.22E+11</a:t>
                      </a:r>
                    </a:p>
                  </a:txBody>
                  <a:tcPr marL="0" marR="0" marT="0" marB="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3.51E+13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0.27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0.22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37429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111278D-7520-4CA2-A6A5-5396BCB24490}"/>
              </a:ext>
            </a:extLst>
          </p:cNvPr>
          <p:cNvSpPr txBox="1"/>
          <p:nvPr/>
        </p:nvSpPr>
        <p:spPr>
          <a:xfrm>
            <a:off x="354840" y="3859728"/>
            <a:ext cx="2862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Total protons on target: 1.33E14</a:t>
            </a:r>
          </a:p>
        </p:txBody>
      </p:sp>
    </p:spTree>
    <p:extLst>
      <p:ext uri="{BB962C8B-B14F-4D97-AF65-F5344CB8AC3E}">
        <p14:creationId xmlns:p14="http://schemas.microsoft.com/office/powerpoint/2010/main" val="1668292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EA63A-654A-402D-B12F-6C3C9833F5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BE6CA-5736-4607-9F8A-85F0C524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311FE-4A91-46DA-8105-CE8A376B5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56DE7CB-672D-402B-8398-B9E8E3C7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Online real-time measurements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113238-270E-4F5B-9E73-11D7FFC22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765" y="593653"/>
            <a:ext cx="2953768" cy="1348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EED364-C1CE-461A-B479-B82BE9EEF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663667">
            <a:off x="6883209" y="2168082"/>
            <a:ext cx="1655817" cy="23813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CA6437-4360-4568-81C2-87A2A26B6EF8}"/>
              </a:ext>
            </a:extLst>
          </p:cNvPr>
          <p:cNvSpPr txBox="1"/>
          <p:nvPr/>
        </p:nvSpPr>
        <p:spPr>
          <a:xfrm>
            <a:off x="278467" y="834816"/>
            <a:ext cx="54250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Dynamic response measurements to help benchmark and validate highly non-linear numerical simulations</a:t>
            </a:r>
            <a:b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POCO ZXF-5Q cylinder: 35 mm long, 30 mm 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impact 5 mm from cylindrical edge</a:t>
            </a:r>
          </a:p>
        </p:txBody>
      </p:sp>
      <p:pic>
        <p:nvPicPr>
          <p:cNvPr id="18" name="Picture 17" descr="A picture containing sitting, indoor, oven, microwave&#10;&#10;Description automatically generated">
            <a:extLst>
              <a:ext uri="{FF2B5EF4-FFF2-40B4-BE49-F238E27FC236}">
                <a16:creationId xmlns:a16="http://schemas.microsoft.com/office/drawing/2014/main" id="{71CEA4A4-BCF5-4CB6-BE59-207657A52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92" y="2571750"/>
            <a:ext cx="2560320" cy="1920240"/>
          </a:xfrm>
          <a:prstGeom prst="rect">
            <a:avLst/>
          </a:prstGeom>
        </p:spPr>
      </p:pic>
      <p:pic>
        <p:nvPicPr>
          <p:cNvPr id="20" name="Picture 19" descr="A picture containing indoor, cabinet, kitchen, refrigerator&#10;&#10;Description automatically generated">
            <a:extLst>
              <a:ext uri="{FF2B5EF4-FFF2-40B4-BE49-F238E27FC236}">
                <a16:creationId xmlns:a16="http://schemas.microsoft.com/office/drawing/2014/main" id="{9365616E-2E58-4954-946F-958B367F5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873074" y="2699766"/>
            <a:ext cx="2048256" cy="15361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549B50-019D-4AE8-91FB-6E46815EA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93" y="2443734"/>
            <a:ext cx="1543673" cy="20582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6B7D7-D455-420C-BE55-4A6137DDA8E8}"/>
              </a:ext>
            </a:extLst>
          </p:cNvPr>
          <p:cNvSpPr txBox="1"/>
          <p:nvPr/>
        </p:nvSpPr>
        <p:spPr>
          <a:xfrm>
            <a:off x="228600" y="4491990"/>
            <a:ext cx="8755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A. Miller, FNAL</a:t>
            </a:r>
          </a:p>
        </p:txBody>
      </p:sp>
    </p:spTree>
    <p:extLst>
      <p:ext uri="{BB962C8B-B14F-4D97-AF65-F5344CB8AC3E}">
        <p14:creationId xmlns:p14="http://schemas.microsoft.com/office/powerpoint/2010/main" val="3576867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72F53-97E8-4949-BC11-53D45E2E1F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E9459-C7CA-4D26-B714-9D233DEBB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D888D-B35E-41F9-A66E-A658710AC1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CF7A93F-8C95-41F2-9A48-C77BD543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Temperature and strain measurements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D3A55EB-95E1-45EF-BE93-50F26ACFFFF2}"/>
              </a:ext>
            </a:extLst>
          </p:cNvPr>
          <p:cNvGrpSpPr>
            <a:grpSpLocks noChangeAspect="1"/>
          </p:cNvGrpSpPr>
          <p:nvPr/>
        </p:nvGrpSpPr>
        <p:grpSpPr>
          <a:xfrm>
            <a:off x="345439" y="644646"/>
            <a:ext cx="5296054" cy="2058231"/>
            <a:chOff x="345440" y="1534867"/>
            <a:chExt cx="8020526" cy="311705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862EC9-0560-44D7-B830-9B16C5736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440" y="1534867"/>
              <a:ext cx="8020526" cy="311705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4C4F34-013A-4CFB-AAE3-B4ACA1F20FEA}"/>
                </a:ext>
              </a:extLst>
            </p:cNvPr>
            <p:cNvSpPr txBox="1"/>
            <p:nvPr/>
          </p:nvSpPr>
          <p:spPr>
            <a:xfrm flipH="1">
              <a:off x="1650162" y="1880396"/>
              <a:ext cx="2416194" cy="41949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Array 1 – 288 bunches 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AA140BF-7845-413F-BDA3-D8B69F6E13C1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H="1">
              <a:off x="1382237" y="2090145"/>
              <a:ext cx="267925" cy="28602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5B75E78-A8BE-4B62-B8E8-4F922B71B3BB}"/>
                </a:ext>
              </a:extLst>
            </p:cNvPr>
            <p:cNvSpPr txBox="1"/>
            <p:nvPr/>
          </p:nvSpPr>
          <p:spPr>
            <a:xfrm flipH="1">
              <a:off x="1947162" y="2489386"/>
              <a:ext cx="2416194" cy="41949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Array 2 – 216 bunches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84AC27D-D750-4F3B-9D89-70F75F344E22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H="1">
              <a:off x="1427599" y="2699135"/>
              <a:ext cx="519563" cy="98028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547E132-54C5-4619-9386-CE9E94FE9E0E}"/>
                </a:ext>
              </a:extLst>
            </p:cNvPr>
            <p:cNvSpPr txBox="1"/>
            <p:nvPr/>
          </p:nvSpPr>
          <p:spPr>
            <a:xfrm flipH="1">
              <a:off x="2547555" y="3078136"/>
              <a:ext cx="2654532" cy="41949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Arrays 3,4 – 144 bunches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65D3774-2B2C-43ED-BA03-CCF11F79B127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 flipH="1">
              <a:off x="1552356" y="3287885"/>
              <a:ext cx="995198" cy="326149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0EBE1CC-F566-46D9-81BD-DFAD37A13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97" y="2771554"/>
            <a:ext cx="3217747" cy="1928942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6F18F285-16AC-4715-9940-6CD25B078968}"/>
              </a:ext>
            </a:extLst>
          </p:cNvPr>
          <p:cNvSpPr/>
          <p:nvPr/>
        </p:nvSpPr>
        <p:spPr>
          <a:xfrm rot="5400000">
            <a:off x="559515" y="2611693"/>
            <a:ext cx="375683" cy="234215"/>
          </a:xfrm>
          <a:prstGeom prst="rightArrow">
            <a:avLst/>
          </a:prstGeom>
          <a:gradFill rotWithShape="1">
            <a:gsLst>
              <a:gs pos="0">
                <a:sysClr val="windowText" lastClr="000000">
                  <a:lumMod val="110000"/>
                  <a:satMod val="105000"/>
                  <a:tint val="67000"/>
                </a:sysClr>
              </a:gs>
              <a:gs pos="50000">
                <a:sysClr val="windowText" lastClr="000000">
                  <a:lumMod val="105000"/>
                  <a:satMod val="103000"/>
                  <a:tint val="73000"/>
                </a:sysClr>
              </a:gs>
              <a:gs pos="100000">
                <a:sysClr val="windowText" lastClr="000000">
                  <a:lumMod val="105000"/>
                  <a:satMod val="109000"/>
                  <a:tint val="81000"/>
                </a:sys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BEA39-69C6-4371-A029-D904C0B956E8}"/>
              </a:ext>
            </a:extLst>
          </p:cNvPr>
          <p:cNvSpPr txBox="1"/>
          <p:nvPr/>
        </p:nvSpPr>
        <p:spPr>
          <a:xfrm>
            <a:off x="2118186" y="3190354"/>
            <a:ext cx="1115494" cy="40011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Simulations prior to experiment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C09C8F-C069-4D7A-B0DC-FB4C9CCDD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1909866"/>
            <a:ext cx="3467100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779FD5-9974-4196-99FA-42DCA61E6FF3}"/>
              </a:ext>
            </a:extLst>
          </p:cNvPr>
          <p:cNvSpPr txBox="1"/>
          <p:nvPr/>
        </p:nvSpPr>
        <p:spPr>
          <a:xfrm>
            <a:off x="3722360" y="722769"/>
            <a:ext cx="1699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Temperature data acquired at 4 kHz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3A8946-B153-4234-B049-6E2EC28181FB}"/>
              </a:ext>
            </a:extLst>
          </p:cNvPr>
          <p:cNvSpPr txBox="1"/>
          <p:nvPr/>
        </p:nvSpPr>
        <p:spPr>
          <a:xfrm>
            <a:off x="5641493" y="1345864"/>
            <a:ext cx="346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Circumferential and axial strains acquired at 4 MHz to capture dynamic effects</a:t>
            </a:r>
          </a:p>
        </p:txBody>
      </p:sp>
    </p:spTree>
    <p:extLst>
      <p:ext uri="{BB962C8B-B14F-4D97-AF65-F5344CB8AC3E}">
        <p14:creationId xmlns:p14="http://schemas.microsoft.com/office/powerpoint/2010/main" val="38379821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D2954-B1AF-4085-9048-2379AC3CBF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D5F69-1027-4C62-AEB7-09730340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01B06-1E7C-4EBF-9621-60BF707B2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DA6752F-5242-41DF-9F3C-609DDDF80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Laser Doppler Vibrometer: velocity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1310BB-D8F7-444A-95DE-E31771EAD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086" y="777547"/>
            <a:ext cx="5160645" cy="1966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F281A5-497D-4D80-8733-0CADE3DBA977}"/>
              </a:ext>
            </a:extLst>
          </p:cNvPr>
          <p:cNvSpPr txBox="1"/>
          <p:nvPr/>
        </p:nvSpPr>
        <p:spPr>
          <a:xfrm>
            <a:off x="5260560" y="899266"/>
            <a:ext cx="2137124" cy="46166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Radial velocity logged at 4 MHz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Array 1 – 288 bunches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2AAF98-8D49-4E51-BB0A-2E0C45BFA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472" y="2866793"/>
            <a:ext cx="2991871" cy="1791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1921A6-73B0-449F-99CD-C298CC6F6286}"/>
              </a:ext>
            </a:extLst>
          </p:cNvPr>
          <p:cNvSpPr txBox="1"/>
          <p:nvPr/>
        </p:nvSpPr>
        <p:spPr>
          <a:xfrm>
            <a:off x="7785434" y="3111462"/>
            <a:ext cx="1095297" cy="40011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Simulations prior to experiment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0035D-F988-492A-8E6C-4A0485BB48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 t="14869" r="20875"/>
          <a:stretch/>
        </p:blipFill>
        <p:spPr>
          <a:xfrm rot="5400000">
            <a:off x="650739" y="3341723"/>
            <a:ext cx="1139359" cy="1167662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3DDC44C-B919-4C9D-AAF5-B057369F79C7}"/>
              </a:ext>
            </a:extLst>
          </p:cNvPr>
          <p:cNvSpPr/>
          <p:nvPr/>
        </p:nvSpPr>
        <p:spPr>
          <a:xfrm rot="5400000">
            <a:off x="6448856" y="2642484"/>
            <a:ext cx="375683" cy="234215"/>
          </a:xfrm>
          <a:prstGeom prst="rightArrow">
            <a:avLst/>
          </a:prstGeom>
          <a:gradFill rotWithShape="1">
            <a:gsLst>
              <a:gs pos="0">
                <a:sysClr val="windowText" lastClr="000000">
                  <a:lumMod val="110000"/>
                  <a:satMod val="105000"/>
                  <a:tint val="67000"/>
                </a:sysClr>
              </a:gs>
              <a:gs pos="50000">
                <a:sysClr val="windowText" lastClr="000000">
                  <a:lumMod val="105000"/>
                  <a:satMod val="103000"/>
                  <a:tint val="73000"/>
                </a:sysClr>
              </a:gs>
              <a:gs pos="100000">
                <a:sysClr val="windowText" lastClr="000000">
                  <a:lumMod val="105000"/>
                  <a:satMod val="109000"/>
                  <a:tint val="81000"/>
                </a:sys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B469E9-3483-4F43-A98E-F4260DF70250}"/>
              </a:ext>
            </a:extLst>
          </p:cNvPr>
          <p:cNvSpPr txBox="1"/>
          <p:nvPr/>
        </p:nvSpPr>
        <p:spPr>
          <a:xfrm>
            <a:off x="319380" y="799419"/>
            <a:ext cx="315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Optomet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fiber head located ~100 mm from surface of graphite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BC4875-7DFD-4500-8640-F16840784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799" y="1587969"/>
            <a:ext cx="1829354" cy="13721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531B79-8FDD-4099-A703-83E155600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70040" y="1587969"/>
            <a:ext cx="1829354" cy="13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06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E4267-6830-4033-8C89-2BAFC1F349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ECF6F-F8DE-4107-A28B-487B73175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7ED1A-B9FB-4605-A0DA-2299CE310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766E5C1-C55B-4BDD-A903-8EB535018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Laser Doppler Vibrometer: displacement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B173C6-48CB-4928-BDCE-C291FB681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550"/>
          <a:stretch/>
        </p:blipFill>
        <p:spPr>
          <a:xfrm>
            <a:off x="4572000" y="2550940"/>
            <a:ext cx="3560445" cy="1966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884102-EA54-447C-8FB5-C3E785B8AD60}"/>
              </a:ext>
            </a:extLst>
          </p:cNvPr>
          <p:cNvSpPr txBox="1"/>
          <p:nvPr/>
        </p:nvSpPr>
        <p:spPr>
          <a:xfrm>
            <a:off x="222250" y="644309"/>
            <a:ext cx="639149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Radial displacement data appear to reveal beam pulse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Pulse consists of batches of 72 bunches, separated by 250 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Avg. bunch length ~16 ns, bunch spacing ~25 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C88222-C16C-431F-946E-9C829B5FAACA}"/>
              </a:ext>
            </a:extLst>
          </p:cNvPr>
          <p:cNvSpPr txBox="1"/>
          <p:nvPr/>
        </p:nvSpPr>
        <p:spPr>
          <a:xfrm>
            <a:off x="7671484" y="3868075"/>
            <a:ext cx="1140056" cy="246221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288b (4 batches)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B5579D-197C-4B7C-9995-F70E72F4BE44}"/>
              </a:ext>
            </a:extLst>
          </p:cNvPr>
          <p:cNvSpPr txBox="1"/>
          <p:nvPr/>
        </p:nvSpPr>
        <p:spPr>
          <a:xfrm>
            <a:off x="7551818" y="3412378"/>
            <a:ext cx="1140056" cy="246221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216b (3 batches)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9B7610-905A-4C27-9A87-0F8677AA8116}"/>
              </a:ext>
            </a:extLst>
          </p:cNvPr>
          <p:cNvSpPr txBox="1"/>
          <p:nvPr/>
        </p:nvSpPr>
        <p:spPr>
          <a:xfrm>
            <a:off x="7290628" y="2874672"/>
            <a:ext cx="1140056" cy="246221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144b (2 batches)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2E00E7E2-1BDC-4C35-BBA1-F61A5FD262AA}"/>
              </a:ext>
            </a:extLst>
          </p:cNvPr>
          <p:cNvSpPr/>
          <p:nvPr/>
        </p:nvSpPr>
        <p:spPr>
          <a:xfrm rot="7716105">
            <a:off x="7043029" y="3886616"/>
            <a:ext cx="94534" cy="437214"/>
          </a:xfrm>
          <a:prstGeom prst="righ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3B8B52C5-F66B-4893-8668-C1A2E7BF8E47}"/>
              </a:ext>
            </a:extLst>
          </p:cNvPr>
          <p:cNvSpPr/>
          <p:nvPr/>
        </p:nvSpPr>
        <p:spPr>
          <a:xfrm rot="7716105">
            <a:off x="5747771" y="2852090"/>
            <a:ext cx="94534" cy="437214"/>
          </a:xfrm>
          <a:prstGeom prst="righ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3C1B8B9C-04A3-403E-B564-25A9C7324901}"/>
              </a:ext>
            </a:extLst>
          </p:cNvPr>
          <p:cNvSpPr/>
          <p:nvPr/>
        </p:nvSpPr>
        <p:spPr>
          <a:xfrm rot="7716105">
            <a:off x="6156845" y="3198749"/>
            <a:ext cx="94534" cy="437214"/>
          </a:xfrm>
          <a:prstGeom prst="righ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591AB7AB-2779-43A4-AA78-5D5F63EC0017}"/>
              </a:ext>
            </a:extLst>
          </p:cNvPr>
          <p:cNvSpPr/>
          <p:nvPr/>
        </p:nvSpPr>
        <p:spPr>
          <a:xfrm rot="7716105">
            <a:off x="6614045" y="3544118"/>
            <a:ext cx="94534" cy="437214"/>
          </a:xfrm>
          <a:prstGeom prst="rightBrac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0C37D8-41BC-45C8-B1EE-214B12140550}"/>
              </a:ext>
            </a:extLst>
          </p:cNvPr>
          <p:cNvSpPr txBox="1"/>
          <p:nvPr/>
        </p:nvSpPr>
        <p:spPr>
          <a:xfrm>
            <a:off x="5168972" y="3589396"/>
            <a:ext cx="1316386" cy="246221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Each batch ~ 1.9 µs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942C1D8-20FF-4FAD-84B7-F3885C8E6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85" y="1724255"/>
            <a:ext cx="3560445" cy="229743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287DEB0-77CA-4237-BD96-5FB403EE5FCD}"/>
              </a:ext>
            </a:extLst>
          </p:cNvPr>
          <p:cNvSpPr/>
          <p:nvPr/>
        </p:nvSpPr>
        <p:spPr>
          <a:xfrm>
            <a:off x="1241946" y="1931158"/>
            <a:ext cx="232012" cy="1481220"/>
          </a:xfrm>
          <a:prstGeom prst="rect">
            <a:avLst/>
          </a:prstGeom>
          <a:noFill/>
          <a:ln w="190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3DCFA3-9958-4E06-AC21-90DDE1687A3B}"/>
              </a:ext>
            </a:extLst>
          </p:cNvPr>
          <p:cNvCxnSpPr>
            <a:cxnSpLocks/>
          </p:cNvCxnSpPr>
          <p:nvPr/>
        </p:nvCxnSpPr>
        <p:spPr>
          <a:xfrm>
            <a:off x="1367956" y="3412378"/>
            <a:ext cx="0" cy="91440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F566766-0F72-4BB6-AE58-E978CFB6994B}"/>
              </a:ext>
            </a:extLst>
          </p:cNvPr>
          <p:cNvCxnSpPr/>
          <p:nvPr/>
        </p:nvCxnSpPr>
        <p:spPr>
          <a:xfrm>
            <a:off x="1357952" y="4326778"/>
            <a:ext cx="2975212" cy="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989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8590D-9FA3-4D21-B09D-67034998FC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C0F0D-A8EC-4F53-B64C-EA8C0DD620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912E6-F91D-4D51-95AC-42DB40E31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7FC2CA3-934C-40A3-A6CA-254877A27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275101"/>
            <a:ext cx="8686800" cy="320908"/>
          </a:xfrm>
        </p:spPr>
        <p:txBody>
          <a:bodyPr/>
          <a:lstStyle/>
          <a:p>
            <a:r>
              <a:rPr lang="en-US" dirty="0"/>
              <a:t>Beam-induced thermal shock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247E4-CC0F-4024-999B-3A30F876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767" y="251892"/>
            <a:ext cx="2436971" cy="1990249"/>
          </a:xfrm>
          <a:prstGeom prst="rect">
            <a:avLst/>
          </a:prstGeom>
        </p:spPr>
      </p:pic>
      <p:sp>
        <p:nvSpPr>
          <p:cNvPr id="9" name="正方形/長方形 12">
            <a:extLst>
              <a:ext uri="{FF2B5EF4-FFF2-40B4-BE49-F238E27FC236}">
                <a16:creationId xmlns:a16="http://schemas.microsoft.com/office/drawing/2014/main" id="{0D015AD9-FA8F-41C5-95E3-E483FA5BE01E}"/>
              </a:ext>
            </a:extLst>
          </p:cNvPr>
          <p:cNvSpPr/>
          <p:nvPr/>
        </p:nvSpPr>
        <p:spPr>
          <a:xfrm>
            <a:off x="6362962" y="2222055"/>
            <a:ext cx="205095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Bidhar, Dynamic stresses in T2K </a:t>
            </a:r>
            <a:r>
              <a:rPr lang="en-US" altLang="ja-JP" sz="10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altLang="ja-JP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beam window</a:t>
            </a:r>
          </a:p>
        </p:txBody>
      </p:sp>
      <p:pic>
        <p:nvPicPr>
          <p:cNvPr id="10" name="Picture 9" descr="liwave.jpg">
            <a:extLst>
              <a:ext uri="{FF2B5EF4-FFF2-40B4-BE49-F238E27FC236}">
                <a16:creationId xmlns:a16="http://schemas.microsoft.com/office/drawing/2014/main" id="{5C8742B2-7E28-4CA3-8EE4-DD9BB422AC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2962" y="2664174"/>
            <a:ext cx="2298192" cy="1740408"/>
          </a:xfrm>
          <a:prstGeom prst="rect">
            <a:avLst/>
          </a:prstGeom>
        </p:spPr>
      </p:pic>
      <p:sp>
        <p:nvSpPr>
          <p:cNvPr id="12" name="正方形/長方形 12">
            <a:extLst>
              <a:ext uri="{FF2B5EF4-FFF2-40B4-BE49-F238E27FC236}">
                <a16:creationId xmlns:a16="http://schemas.microsoft.com/office/drawing/2014/main" id="{E74EC3A6-3D82-4AD2-9C5E-88EC67247A0A}"/>
              </a:ext>
            </a:extLst>
          </p:cNvPr>
          <p:cNvSpPr/>
          <p:nvPr/>
        </p:nvSpPr>
        <p:spPr>
          <a:xfrm>
            <a:off x="6362962" y="4315543"/>
            <a:ext cx="222077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 Hurh, Stress wave propagation in FNAL pbar source Li lens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9666DC-40A4-4C83-9EA3-F90E101805F2}"/>
              </a:ext>
            </a:extLst>
          </p:cNvPr>
          <p:cNvSpPr txBox="1"/>
          <p:nvPr/>
        </p:nvSpPr>
        <p:spPr>
          <a:xfrm>
            <a:off x="272212" y="961338"/>
            <a:ext cx="59114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Rapid expansion of material surrounded by cooler material creates a sudden localized area of high compressive stress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Stress waves are generated and propagate through the material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Dynamic stresses may induce plastic deformation, cracking and fatigue failure of the material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shock response dependent 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Energy deposition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Specific heat capacity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Coefficient of thermal expansion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Modulus of elasticity</a:t>
            </a:r>
          </a:p>
        </p:txBody>
      </p:sp>
    </p:spTree>
    <p:extLst>
      <p:ext uri="{BB962C8B-B14F-4D97-AF65-F5344CB8AC3E}">
        <p14:creationId xmlns:p14="http://schemas.microsoft.com/office/powerpoint/2010/main" val="1304605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7AA0D-5491-407E-85AD-3CBCB805B5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80070-1569-46F3-89BC-9293F0F01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62FEE-D4A4-4E1B-8E4F-13EDCA0A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9A1A9E1-55B0-4981-BF88-4B8EBD0F4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Numerical simulation validation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278867-DD36-4866-8A48-5AEED0D72F29}"/>
              </a:ext>
            </a:extLst>
          </p:cNvPr>
          <p:cNvSpPr txBox="1"/>
          <p:nvPr/>
        </p:nvSpPr>
        <p:spPr>
          <a:xfrm>
            <a:off x="339305" y="741872"/>
            <a:ext cx="843088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Goal is to compare numerical simulation results with experimental results to validate graphite strength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Temperature, dynamic axial/circumferential strain and radial velocity/displacement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analysis ongoing - FEA model is being updated with experimental beam parameters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MARS heat generation data with actual beam spot size and intensity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Beam spot location from BTV and BA-7 alignment info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9E1650-AF67-4DF6-8AEF-F2CEE8DBC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59" y="2988118"/>
            <a:ext cx="2013585" cy="1413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A50B26-80EC-45F2-907A-EEF27F85B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544" y="2841161"/>
            <a:ext cx="3678645" cy="1523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1B19C1-5872-4175-B623-30B6F74D2CDA}"/>
              </a:ext>
            </a:extLst>
          </p:cNvPr>
          <p:cNvSpPr txBox="1"/>
          <p:nvPr/>
        </p:nvSpPr>
        <p:spPr>
          <a:xfrm>
            <a:off x="536634" y="4401628"/>
            <a:ext cx="10198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R. Campos, FNAL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F25D84-6C66-4132-A2B5-D84DC61B54DF}"/>
              </a:ext>
            </a:extLst>
          </p:cNvPr>
          <p:cNvSpPr txBox="1"/>
          <p:nvPr/>
        </p:nvSpPr>
        <p:spPr>
          <a:xfrm>
            <a:off x="5277362" y="2772674"/>
            <a:ext cx="848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Radial velocity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F249C-E46F-429B-9914-CB6E56AC8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227" y="2697621"/>
            <a:ext cx="914400" cy="731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8085E9-89A4-44BA-A1A0-F809AF120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594" y="2988118"/>
            <a:ext cx="2044541" cy="1508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115C5E-53A3-4891-9778-BE681D9EE907}"/>
              </a:ext>
            </a:extLst>
          </p:cNvPr>
          <p:cNvSpPr txBox="1"/>
          <p:nvPr/>
        </p:nvSpPr>
        <p:spPr>
          <a:xfrm>
            <a:off x="2760557" y="2774723"/>
            <a:ext cx="20938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Array 1: Temperature distribution after 1s</a:t>
            </a:r>
          </a:p>
        </p:txBody>
      </p:sp>
    </p:spTree>
    <p:extLst>
      <p:ext uri="{BB962C8B-B14F-4D97-AF65-F5344CB8AC3E}">
        <p14:creationId xmlns:p14="http://schemas.microsoft.com/office/powerpoint/2010/main" val="817913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FF5F9-5FE2-4E74-BA6E-78C78EB8C8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A00B-D974-4382-A0ED-A3DF01FA4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D9FD3-BD0F-4ABD-96DC-9C40478AF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76980FC-0108-4155-8130-DB4BBEC6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Experimental chamber disassembly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E4D12-EA00-473C-8978-092FEFB0CC69}"/>
              </a:ext>
            </a:extLst>
          </p:cNvPr>
          <p:cNvSpPr txBox="1"/>
          <p:nvPr/>
        </p:nvSpPr>
        <p:spPr>
          <a:xfrm>
            <a:off x="289450" y="594263"/>
            <a:ext cx="86259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Experimental table was removed from TNC tunnel and transported to Bldg. 867 for disassembly in May 2019</a:t>
            </a:r>
            <a:b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Inner boxes retrieved and packaged in Type A containers for shipment to CCFE, UK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D44BA3-D3EF-4E8B-85A5-58859B47E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0443" y="2176187"/>
            <a:ext cx="2560320" cy="1920240"/>
          </a:xfrm>
          <a:prstGeom prst="rect">
            <a:avLst/>
          </a:prstGeom>
        </p:spPr>
      </p:pic>
      <p:pic>
        <p:nvPicPr>
          <p:cNvPr id="12" name="Picture 11" descr="A picture containing indoor, bed, sitting, white&#10;&#10;Description automatically generated">
            <a:extLst>
              <a:ext uri="{FF2B5EF4-FFF2-40B4-BE49-F238E27FC236}">
                <a16:creationId xmlns:a16="http://schemas.microsoft.com/office/drawing/2014/main" id="{E5725538-C6E5-477C-A978-A0336D855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21382" y="2176187"/>
            <a:ext cx="2560320" cy="1920240"/>
          </a:xfrm>
          <a:prstGeom prst="rect">
            <a:avLst/>
          </a:prstGeom>
        </p:spPr>
      </p:pic>
      <p:pic>
        <p:nvPicPr>
          <p:cNvPr id="14" name="Picture 13" descr="A close up of a door&#10;&#10;Description automatically generated">
            <a:extLst>
              <a:ext uri="{FF2B5EF4-FFF2-40B4-BE49-F238E27FC236}">
                <a16:creationId xmlns:a16="http://schemas.microsoft.com/office/drawing/2014/main" id="{556FEBC8-FDB3-4315-954B-5C32524BF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69840" y="2411691"/>
            <a:ext cx="1536192" cy="1152144"/>
          </a:xfrm>
          <a:prstGeom prst="rect">
            <a:avLst/>
          </a:prstGeom>
        </p:spPr>
      </p:pic>
      <p:pic>
        <p:nvPicPr>
          <p:cNvPr id="16" name="Picture 15" descr="A picture containing indoor, object, white, sitting&#10;&#10;Description automatically generated">
            <a:extLst>
              <a:ext uri="{FF2B5EF4-FFF2-40B4-BE49-F238E27FC236}">
                <a16:creationId xmlns:a16="http://schemas.microsoft.com/office/drawing/2014/main" id="{16D1DEBF-FF02-44D0-BDCB-895843333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906582" y="2411691"/>
            <a:ext cx="1536192" cy="1152144"/>
          </a:xfrm>
          <a:prstGeom prst="rect">
            <a:avLst/>
          </a:prstGeom>
        </p:spPr>
      </p:pic>
      <p:pic>
        <p:nvPicPr>
          <p:cNvPr id="18" name="Picture 17" descr="A picture containing oven, white, door, sitting&#10;&#10;Description automatically generated">
            <a:extLst>
              <a:ext uri="{FF2B5EF4-FFF2-40B4-BE49-F238E27FC236}">
                <a16:creationId xmlns:a16="http://schemas.microsoft.com/office/drawing/2014/main" id="{701636A8-01DA-4E6C-85E0-632EC8B13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143324" y="2411691"/>
            <a:ext cx="1536192" cy="11521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1FFECC-BF12-45FE-95A9-D08AAE9D8623}"/>
              </a:ext>
            </a:extLst>
          </p:cNvPr>
          <p:cNvSpPr txBox="1"/>
          <p:nvPr/>
        </p:nvSpPr>
        <p:spPr>
          <a:xfrm>
            <a:off x="4912361" y="3832803"/>
            <a:ext cx="110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980 µ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Sv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contact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9AEFCB-E0FE-40DB-858C-0890A5A0C435}"/>
              </a:ext>
            </a:extLst>
          </p:cNvPr>
          <p:cNvSpPr txBox="1"/>
          <p:nvPr/>
        </p:nvSpPr>
        <p:spPr>
          <a:xfrm>
            <a:off x="6183727" y="3832802"/>
            <a:ext cx="1032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0.5 µ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Sv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contact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4978C3-AC6A-449A-9ED8-007F11A2BE04}"/>
              </a:ext>
            </a:extLst>
          </p:cNvPr>
          <p:cNvSpPr txBox="1"/>
          <p:nvPr/>
        </p:nvSpPr>
        <p:spPr>
          <a:xfrm>
            <a:off x="7395220" y="3837532"/>
            <a:ext cx="1032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0.8 µ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Sv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n-US" sz="12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on contact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2D1A1D-1292-42D4-8400-8FE6156BDD43}"/>
              </a:ext>
            </a:extLst>
          </p:cNvPr>
          <p:cNvSpPr txBox="1"/>
          <p:nvPr/>
        </p:nvSpPr>
        <p:spPr>
          <a:xfrm>
            <a:off x="536634" y="4401628"/>
            <a:ext cx="12731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R. Seidenbinder, CERN</a:t>
            </a:r>
          </a:p>
        </p:txBody>
      </p:sp>
    </p:spTree>
    <p:extLst>
      <p:ext uri="{BB962C8B-B14F-4D97-AF65-F5344CB8AC3E}">
        <p14:creationId xmlns:p14="http://schemas.microsoft.com/office/powerpoint/2010/main" val="198510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90ECE-7573-429A-9F0A-EF2C1016D0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B23A3-F3DC-4559-A3ED-A823B4DAC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6FD69-2374-4F76-ACDE-3F925BA48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56D96FB-FD44-4AB4-B5CE-80228F84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Post-Irradiation-Examination plans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6FB3E1-394B-4FD1-84D6-58BC465A45F9}"/>
              </a:ext>
            </a:extLst>
          </p:cNvPr>
          <p:cNvSpPr txBox="1"/>
          <p:nvPr/>
        </p:nvSpPr>
        <p:spPr>
          <a:xfrm>
            <a:off x="289449" y="594263"/>
            <a:ext cx="688760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A containers eventually shipped and received by CCFE in September 2019 after FNAL-CCFE PIE work contract was placed</a:t>
            </a:r>
            <a:b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CCFE currently unpacking/sorting specimens. PIE work expected to begin in November 2019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Profilometry to measure beam-induced out-of-plane plastic deformation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Optical and Scanning Electron Microscopy (SEM) to look for potential surface cracks</a:t>
            </a:r>
          </a:p>
        </p:txBody>
      </p:sp>
      <p:pic>
        <p:nvPicPr>
          <p:cNvPr id="9" name="Picture 8" descr="A picture containing indoor, refrigerator, white, sitting&#10;&#10;Description automatically generated">
            <a:extLst>
              <a:ext uri="{FF2B5EF4-FFF2-40B4-BE49-F238E27FC236}">
                <a16:creationId xmlns:a16="http://schemas.microsoft.com/office/drawing/2014/main" id="{A54BDED5-2CFD-414B-9467-71BF69807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2326" y="410942"/>
            <a:ext cx="2048256" cy="15361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928B54-D5AE-4924-9A5E-80D4B16DBCDF}"/>
              </a:ext>
            </a:extLst>
          </p:cNvPr>
          <p:cNvSpPr txBox="1"/>
          <p:nvPr/>
        </p:nvSpPr>
        <p:spPr>
          <a:xfrm>
            <a:off x="7025748" y="2232276"/>
            <a:ext cx="211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Type A containers in storage at MRF facility, CCFE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BC8033-4032-4D38-9CFC-D3A354853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717" y="2756124"/>
            <a:ext cx="2256935" cy="16972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EE13B9-7EC3-455A-ADC0-CAB34EEBAB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1" t="10569" r="25029" b="14722"/>
          <a:stretch/>
        </p:blipFill>
        <p:spPr>
          <a:xfrm>
            <a:off x="3031058" y="3321831"/>
            <a:ext cx="505715" cy="4890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4E4E7C-F2B5-478E-AE81-CFAA241DBEEF}"/>
              </a:ext>
            </a:extLst>
          </p:cNvPr>
          <p:cNvSpPr txBox="1"/>
          <p:nvPr/>
        </p:nvSpPr>
        <p:spPr>
          <a:xfrm>
            <a:off x="1194666" y="4439849"/>
            <a:ext cx="2408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Peak temperature jump ~1000 °C in Be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644C3B-9083-4C36-8621-C1F1EDFD8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303" y="2749138"/>
            <a:ext cx="2677900" cy="1741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4F8D3D-CD4F-49D0-833A-D6EB33C37BE0}"/>
              </a:ext>
            </a:extLst>
          </p:cNvPr>
          <p:cNvSpPr txBox="1"/>
          <p:nvPr/>
        </p:nvSpPr>
        <p:spPr>
          <a:xfrm>
            <a:off x="4331831" y="2626027"/>
            <a:ext cx="258045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Out-of-plane deformation in </a:t>
            </a:r>
            <a:r>
              <a:rPr lang="en-US" sz="10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specimen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4C271D-F0E3-49BF-981A-D0EE37C8B374}"/>
              </a:ext>
            </a:extLst>
          </p:cNvPr>
          <p:cNvSpPr txBox="1"/>
          <p:nvPr/>
        </p:nvSpPr>
        <p:spPr>
          <a:xfrm>
            <a:off x="4165138" y="4496202"/>
            <a:ext cx="9300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Bidhar, FNAL</a:t>
            </a:r>
          </a:p>
        </p:txBody>
      </p:sp>
    </p:spTree>
    <p:extLst>
      <p:ext uri="{BB962C8B-B14F-4D97-AF65-F5344CB8AC3E}">
        <p14:creationId xmlns:p14="http://schemas.microsoft.com/office/powerpoint/2010/main" val="3139667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E74A8-7EA6-41EE-81FF-E0ACD022ED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F3F58-3526-44A8-96F0-0C171340D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721B7-15C5-46FB-9722-54EEC9FCD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EF30F12-6235-47BD-9299-63DD4083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57B7-5098-48F4-9893-9F92C4F3EE8F}"/>
              </a:ext>
            </a:extLst>
          </p:cNvPr>
          <p:cNvSpPr txBox="1"/>
          <p:nvPr/>
        </p:nvSpPr>
        <p:spPr>
          <a:xfrm>
            <a:off x="286603" y="598207"/>
            <a:ext cx="835925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Both HRMT24 and HRMT43 experiments completed successfully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HRMT24 provided valuable information on the thermal shock response of various grades of beryllium, as well as the successful validation of S200FH JC strength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PIE work and data analysis from HRMT43 experiment will provide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Direct comparison of thermal shock response between irradiated and non-irradiated materials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Evaluate novel materials and their suitability as target materials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Validate graphite strength model and numerical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Beryllium response to even higher pulse intensities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97659E-38F0-47A1-AE33-8AD22F63A0D4}"/>
              </a:ext>
            </a:extLst>
          </p:cNvPr>
          <p:cNvSpPr txBox="1"/>
          <p:nvPr/>
        </p:nvSpPr>
        <p:spPr>
          <a:xfrm>
            <a:off x="286604" y="3307137"/>
            <a:ext cx="1636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Acknowledgement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812141-FF61-42B6-9C36-EEEBB518C31E}"/>
              </a:ext>
            </a:extLst>
          </p:cNvPr>
          <p:cNvSpPr txBox="1"/>
          <p:nvPr/>
        </p:nvSpPr>
        <p:spPr>
          <a:xfrm>
            <a:off x="320250" y="3559865"/>
            <a:ext cx="83592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K. Ammigan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1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K. Anderson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1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S. Bidhar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1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, R. Campos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1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,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P. Hurh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1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A. Miller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1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G. Waver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1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 K. Yonehara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1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R. Zwaska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1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M. Calviani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2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R. Losito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2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C. Torregrosa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2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R. Seidenbinder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2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K. Kershaw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2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F. Harden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2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Y. Kadi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2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A. Bouvard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2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C. Saury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2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M. Butcher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2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V. Kuksenko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3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D. Senor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4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A. Casella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4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C. Densham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5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A. Atherton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5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G. Burton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5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O. Caretta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5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T. Davenne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5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P. Loveridge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5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J. O’Dell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5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M. Fitton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5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T. Ishida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6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S. Makimura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6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E. Wakai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6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, S. Roberts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6B0B38-20E1-4B69-BB16-E0ACB99FBE11}"/>
              </a:ext>
            </a:extLst>
          </p:cNvPr>
          <p:cNvSpPr txBox="1"/>
          <p:nvPr/>
        </p:nvSpPr>
        <p:spPr>
          <a:xfrm>
            <a:off x="320249" y="4101700"/>
            <a:ext cx="832560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1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Fermi National Accelerator Laboratory (FNAL), 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2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European Organization for Nuclear Research (CERN), 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3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Culham Center for Fusion Energy (CCFE), 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4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Pacific Northwest National Laboratory (PNNL), 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5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STFC Rutherford Appleton Laboratory (RAL), 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6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High Energy Accelerator Research Organization (KEK), </a:t>
            </a:r>
            <a:r>
              <a:rPr lang="en-US" sz="1000" baseline="30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7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University of Oxford </a:t>
            </a:r>
          </a:p>
        </p:txBody>
      </p:sp>
    </p:spTree>
    <p:extLst>
      <p:ext uri="{BB962C8B-B14F-4D97-AF65-F5344CB8AC3E}">
        <p14:creationId xmlns:p14="http://schemas.microsoft.com/office/powerpoint/2010/main" val="1099258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A17A9-B3E1-46B2-9FA9-5019C7D78E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6A47A-D77C-4FC1-87E2-9800765EC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259F1-06A5-4263-8AED-8D0C948A5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3A1CCC7-D297-45A8-BB24-63952E44F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62" y="275101"/>
            <a:ext cx="8686800" cy="320908"/>
          </a:xfrm>
        </p:spPr>
        <p:txBody>
          <a:bodyPr/>
          <a:lstStyle/>
          <a:p>
            <a:r>
              <a:rPr lang="en-US" dirty="0"/>
              <a:t>Motivation for in-beam thermal shock experiments</a:t>
            </a:r>
          </a:p>
        </p:txBody>
      </p:sp>
      <p:pic>
        <p:nvPicPr>
          <p:cNvPr id="12" name="Picture 11" descr="Untitled.jpg">
            <a:extLst>
              <a:ext uri="{FF2B5EF4-FFF2-40B4-BE49-F238E27FC236}">
                <a16:creationId xmlns:a16="http://schemas.microsoft.com/office/drawing/2014/main" id="{4637F7A3-7E25-43C9-B4CA-00CABFD3C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963" y="853061"/>
            <a:ext cx="1628775" cy="1174750"/>
          </a:xfrm>
          <a:prstGeom prst="rect">
            <a:avLst/>
          </a:prstGeom>
        </p:spPr>
      </p:pic>
      <p:sp>
        <p:nvSpPr>
          <p:cNvPr id="13" name="Rectangle 6">
            <a:extLst>
              <a:ext uri="{FF2B5EF4-FFF2-40B4-BE49-F238E27FC236}">
                <a16:creationId xmlns:a16="http://schemas.microsoft.com/office/drawing/2014/main" id="{FCE8DB0B-BECE-40DB-A63D-B779510C1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2874" y="2010759"/>
            <a:ext cx="1736954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Photo courtesy of J. </a:t>
            </a:r>
            <a:r>
              <a:rPr lang="en-US" sz="10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Lettry</a:t>
            </a:r>
            <a:endParaRPr lang="en-US" sz="10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8AE620D0-EE8D-46C3-976E-36954104E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74" y="2328713"/>
            <a:ext cx="1813560" cy="6362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正方形/長方形 12">
            <a:extLst>
              <a:ext uri="{FF2B5EF4-FFF2-40B4-BE49-F238E27FC236}">
                <a16:creationId xmlns:a16="http://schemas.microsoft.com/office/drawing/2014/main" id="{1BC52A3C-FF6C-4EE0-B572-6D3E5A9EEE29}"/>
              </a:ext>
            </a:extLst>
          </p:cNvPr>
          <p:cNvSpPr/>
          <p:nvPr/>
        </p:nvSpPr>
        <p:spPr>
          <a:xfrm>
            <a:off x="7024174" y="3014003"/>
            <a:ext cx="2119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Iridium rod in HRMT27 exploded </a:t>
            </a:r>
          </a:p>
          <a:p>
            <a:r>
              <a:rPr lang="en-US" altLang="ja-JP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with single shot 1.27x10</a:t>
            </a:r>
            <a:r>
              <a:rPr lang="en-US" altLang="ja-JP" sz="1000" baseline="30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  <a:r>
              <a:rPr lang="en-US" altLang="ja-JP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protons</a:t>
            </a:r>
            <a:endParaRPr lang="ja-JP" altLang="en-US" sz="10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95F2E-0289-4C27-90F4-245985589AA1}"/>
              </a:ext>
            </a:extLst>
          </p:cNvPr>
          <p:cNvSpPr txBox="1"/>
          <p:nvPr/>
        </p:nvSpPr>
        <p:spPr>
          <a:xfrm>
            <a:off x="318262" y="853061"/>
            <a:ext cx="660598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Address the thermal shock challenge in future multi-MW target facilities to avoid compromising particle production efficiency by limiting beam power on target</a:t>
            </a:r>
            <a:b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What are the material thermal shock limits?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Onset of material yielding and failure modes?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Validity of strength models used in highly non-linear numerical simulations?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450FB3-5367-465E-8CA5-C003CE67A34D}"/>
              </a:ext>
            </a:extLst>
          </p:cNvPr>
          <p:cNvSpPr txBox="1"/>
          <p:nvPr/>
        </p:nvSpPr>
        <p:spPr>
          <a:xfrm>
            <a:off x="252482" y="2741956"/>
            <a:ext cx="11416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Objectives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CC17BC-9368-41D0-A656-3C4178D7AC5F}"/>
              </a:ext>
            </a:extLst>
          </p:cNvPr>
          <p:cNvSpPr txBox="1"/>
          <p:nvPr/>
        </p:nvSpPr>
        <p:spPr>
          <a:xfrm>
            <a:off x="252482" y="3148339"/>
            <a:ext cx="6771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In-beam tests to induce thermal shock in beam-intercepting device materials under controlled conditions at very high localized strain rates and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Post-Irradiation-Examination and analysis of real-time measurements to quantify thermal shock effects</a:t>
            </a:r>
          </a:p>
        </p:txBody>
      </p:sp>
    </p:spTree>
    <p:extLst>
      <p:ext uri="{BB962C8B-B14F-4D97-AF65-F5344CB8AC3E}">
        <p14:creationId xmlns:p14="http://schemas.microsoft.com/office/powerpoint/2010/main" val="656907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69A6D5-5AF4-43C6-905A-D0C4ADE04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RaDIATE</a:t>
            </a:r>
            <a:r>
              <a:rPr lang="en-US" dirty="0"/>
              <a:t> thermal shock experiments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4F588-088C-448F-9B59-15E86BCA2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B1BC1-19F3-4C9E-BB76-A36598B6A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444B1-3174-4AA5-AC5F-8026C54BB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8D524C-F84B-435A-9E04-79C2CE1B7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63" y="234425"/>
            <a:ext cx="1028561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F1C4B3-4ADF-497E-98A9-64E49F924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63" y="1973204"/>
            <a:ext cx="1028561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6E003D-920C-4160-BA35-0AFBCF796FBC}"/>
              </a:ext>
            </a:extLst>
          </p:cNvPr>
          <p:cNvSpPr txBox="1"/>
          <p:nvPr/>
        </p:nvSpPr>
        <p:spPr>
          <a:xfrm>
            <a:off x="267009" y="713224"/>
            <a:ext cx="752571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HRMT24 (BeGrid1) – </a:t>
            </a:r>
            <a:r>
              <a:rPr lang="en-US" sz="1600" i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completed in 2015</a:t>
            </a:r>
            <a:endParaRPr lang="en-US" sz="1600" b="1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Various grades of </a:t>
            </a: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beryllium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: beam window and target material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PIE results, Johnson-Cook model development, benchmarking of numerical simulations complete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EC8CF2-169C-402E-BCCF-622F45CB5E5F}"/>
              </a:ext>
            </a:extLst>
          </p:cNvPr>
          <p:cNvSpPr txBox="1"/>
          <p:nvPr/>
        </p:nvSpPr>
        <p:spPr>
          <a:xfrm>
            <a:off x="267009" y="1833809"/>
            <a:ext cx="756093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HRMT43 (BeGrid2) – </a:t>
            </a:r>
            <a:r>
              <a:rPr lang="en-US" sz="1600" i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completed in 2018</a:t>
            </a:r>
            <a:endParaRPr lang="en-US" sz="1600" b="1" dirty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Beryllium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: beam window and target material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Graphite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: target material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Si-coated graphite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: KEK muon target material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Silicon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: CERN SPS internal dump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Titanium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: KEK beam window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Novel materials 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(foam/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electrospun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): candidate material for targets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Experiment disassembled, PIE work starting soon, numerical simulation validation</a:t>
            </a:r>
          </a:p>
          <a:p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58057B-78FE-4058-834D-669DA8F10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66" y="3977918"/>
            <a:ext cx="2502015" cy="607214"/>
          </a:xfrm>
          <a:prstGeom prst="rect">
            <a:avLst/>
          </a:prstGeom>
        </p:spPr>
      </p:pic>
      <p:pic>
        <p:nvPicPr>
          <p:cNvPr id="12" name="Picture 11" descr="FermiLogo.tif">
            <a:extLst>
              <a:ext uri="{FF2B5EF4-FFF2-40B4-BE49-F238E27FC236}">
                <a16:creationId xmlns:a16="http://schemas.microsoft.com/office/drawing/2014/main" id="{F096EED8-CC1B-4BF4-B968-8CC024A888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8456" y="3978131"/>
            <a:ext cx="1088136" cy="195072"/>
          </a:xfrm>
          <a:prstGeom prst="rect">
            <a:avLst/>
          </a:prstGeom>
        </p:spPr>
      </p:pic>
      <p:pic>
        <p:nvPicPr>
          <p:cNvPr id="13" name="Picture 12" descr="BNL Logo_Small.jpg">
            <a:extLst>
              <a:ext uri="{FF2B5EF4-FFF2-40B4-BE49-F238E27FC236}">
                <a16:creationId xmlns:a16="http://schemas.microsoft.com/office/drawing/2014/main" id="{4E31CCFC-D43F-4A43-8D58-22E5DBC69B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425" y="4306486"/>
            <a:ext cx="1130198" cy="4133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3367CB-845A-479D-94CB-C098D9840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1510" y="3977918"/>
            <a:ext cx="552069" cy="542925"/>
          </a:xfrm>
          <a:prstGeom prst="rect">
            <a:avLst/>
          </a:prstGeom>
        </p:spPr>
      </p:pic>
      <p:pic>
        <p:nvPicPr>
          <p:cNvPr id="15" name="Picture 14" descr="STFC Logo.tif">
            <a:extLst>
              <a:ext uri="{FF2B5EF4-FFF2-40B4-BE49-F238E27FC236}">
                <a16:creationId xmlns:a16="http://schemas.microsoft.com/office/drawing/2014/main" id="{54EF0DC3-700E-48BF-B145-4C60E9F3FA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968" y="4335360"/>
            <a:ext cx="1327709" cy="288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A40E2B3-4943-4B78-94A5-CFD7CC7503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0408" y="3983396"/>
            <a:ext cx="605790" cy="302895"/>
          </a:xfrm>
          <a:prstGeom prst="rect">
            <a:avLst/>
          </a:prstGeom>
        </p:spPr>
      </p:pic>
      <p:pic>
        <p:nvPicPr>
          <p:cNvPr id="17" name="Picture 16" descr="pnnl image.png">
            <a:extLst>
              <a:ext uri="{FF2B5EF4-FFF2-40B4-BE49-F238E27FC236}">
                <a16:creationId xmlns:a16="http://schemas.microsoft.com/office/drawing/2014/main" id="{79448ED4-744D-492A-A048-11346F4C0E1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758" y="3843111"/>
            <a:ext cx="950898" cy="402303"/>
          </a:xfrm>
          <a:prstGeom prst="rect">
            <a:avLst/>
          </a:prstGeom>
        </p:spPr>
      </p:pic>
      <p:pic>
        <p:nvPicPr>
          <p:cNvPr id="18" name="Picture 17" descr="2218_ox_brand1_pos_rect.gif">
            <a:extLst>
              <a:ext uri="{FF2B5EF4-FFF2-40B4-BE49-F238E27FC236}">
                <a16:creationId xmlns:a16="http://schemas.microsoft.com/office/drawing/2014/main" id="{58E169EB-DF78-47E1-BF8F-E86C667294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882" y="4296275"/>
            <a:ext cx="956310" cy="2971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E82C8D-9CF7-4D28-9353-AB2F6B09B5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1803" y="3963586"/>
            <a:ext cx="845820" cy="342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EF10B8-B665-4CE8-B347-3B64B72DB3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83932" y="3873365"/>
            <a:ext cx="762000" cy="571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C86287-5D26-40EB-9716-48611C5FDC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7854" y="4308202"/>
            <a:ext cx="606858" cy="314236"/>
          </a:xfrm>
          <a:prstGeom prst="rect">
            <a:avLst/>
          </a:prstGeom>
        </p:spPr>
      </p:pic>
      <p:sp>
        <p:nvSpPr>
          <p:cNvPr id="24" name="Right Brace 23">
            <a:extLst>
              <a:ext uri="{FF2B5EF4-FFF2-40B4-BE49-F238E27FC236}">
                <a16:creationId xmlns:a16="http://schemas.microsoft.com/office/drawing/2014/main" id="{ECDEA41B-C882-484C-8F2A-3BB293F81536}"/>
              </a:ext>
            </a:extLst>
          </p:cNvPr>
          <p:cNvSpPr/>
          <p:nvPr/>
        </p:nvSpPr>
        <p:spPr>
          <a:xfrm>
            <a:off x="4861073" y="2153334"/>
            <a:ext cx="207692" cy="993676"/>
          </a:xfrm>
          <a:prstGeom prst="rightBrac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54B58E-A264-44E3-B932-4828205627E4}"/>
              </a:ext>
            </a:extLst>
          </p:cNvPr>
          <p:cNvSpPr txBox="1"/>
          <p:nvPr/>
        </p:nvSpPr>
        <p:spPr>
          <a:xfrm>
            <a:off x="5107882" y="2418645"/>
            <a:ext cx="202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Including pre-irradiated specimens from BLIP</a:t>
            </a:r>
          </a:p>
        </p:txBody>
      </p:sp>
    </p:spTree>
    <p:extLst>
      <p:ext uri="{BB962C8B-B14F-4D97-AF65-F5344CB8AC3E}">
        <p14:creationId xmlns:p14="http://schemas.microsoft.com/office/powerpoint/2010/main" val="381306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3A09B-A81A-4206-8A2D-B59E08BD0F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3CD3D-63D4-46E3-A1F2-4C33CAA81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E1FFD-55A7-4025-9671-3557CF2E5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D4665C9-8656-4AB7-A51E-3EDD258F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CERN’s HiRadMat facility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1EE7F-A8BF-4A60-AA2A-2417C6A9AACC}"/>
              </a:ext>
            </a:extLst>
          </p:cNvPr>
          <p:cNvSpPr txBox="1"/>
          <p:nvPr/>
        </p:nvSpPr>
        <p:spPr>
          <a:xfrm>
            <a:off x="228600" y="634482"/>
            <a:ext cx="727955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Radiation to Materials (HiRadMat) facility at CERN for material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Testing facility for single shots experiments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Total allocated protons/year: 1.0 x 10</a:t>
            </a:r>
            <a:r>
              <a:rPr lang="en-US" sz="1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16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(~10 experiments/</a:t>
            </a:r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yr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10A502-6B48-436A-9089-0C679E0C8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13" y="1763314"/>
            <a:ext cx="4239526" cy="2593463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E0C70C8-1B8F-4742-9BFF-2328BF871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651739"/>
              </p:ext>
            </p:extLst>
          </p:nvPr>
        </p:nvGraphicFramePr>
        <p:xfrm>
          <a:off x="4675876" y="1825605"/>
          <a:ext cx="4239524" cy="24688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355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62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</a:t>
                      </a:r>
                      <a:r>
                        <a:rPr lang="en-US" sz="16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Parameters</a:t>
                      </a:r>
                      <a:endParaRPr lang="en-US" sz="1600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Beam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energy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440 GeV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45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Max. pulse 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2.4 MJ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028829"/>
                  </a:ext>
                </a:extLst>
              </a:tr>
              <a:tr h="24945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Max. bunch intensity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1.2 x 10</a:t>
                      </a:r>
                      <a:r>
                        <a:rPr lang="en-US" sz="14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45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No. of bunches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– 288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45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Max. pulse intensity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3.5 x 10</a:t>
                      </a:r>
                      <a:r>
                        <a:rPr lang="en-US" sz="1400" baseline="300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ppp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Max. pulse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7.95 µs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945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Gaussian beam size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r>
                        <a:rPr lang="el-G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σ</a:t>
                      </a:r>
                      <a:r>
                        <a:rPr lang="en-US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rms: 0.25</a:t>
                      </a:r>
                      <a:r>
                        <a:rPr lang="en-US" sz="1400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– 4 mm</a:t>
                      </a:r>
                      <a:endParaRPr lang="en-US" sz="1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530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0875035-A26D-4F42-B4B7-FE195E440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41" y="1037146"/>
            <a:ext cx="3574090" cy="176464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97409-089C-441F-8C0A-679B173394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CE93C-AE77-4DF2-9503-3E6369139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C3E5E-B63C-4D9E-8928-7B66E0FFF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7CAE777-0968-4D5A-A716-E6C101CBA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HiRadMat infrastructure and tunnel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E8372C-5885-4AB2-A100-AFE61E6E18DF}"/>
              </a:ext>
            </a:extLst>
          </p:cNvPr>
          <p:cNvSpPr txBox="1"/>
          <p:nvPr/>
        </p:nvSpPr>
        <p:spPr>
          <a:xfrm>
            <a:off x="1264896" y="758376"/>
            <a:ext cx="1803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HiRadMat tunnel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6B0BAD-0C72-42F1-80FD-52E871609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78" y="2445804"/>
            <a:ext cx="2401214" cy="159471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6DE6F49-FBEC-49BC-856A-7C6BEF66337C}"/>
              </a:ext>
            </a:extLst>
          </p:cNvPr>
          <p:cNvSpPr/>
          <p:nvPr/>
        </p:nvSpPr>
        <p:spPr>
          <a:xfrm rot="274112">
            <a:off x="2057882" y="1662631"/>
            <a:ext cx="1909669" cy="47736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BCC4940-C3FF-4B74-A11B-0168645D74F8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2993706" y="2139233"/>
            <a:ext cx="0" cy="31733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2260FDF7-E00F-40EC-A9B7-3DD7F95FC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77" y="2723892"/>
            <a:ext cx="1574006" cy="1905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0D264F-4740-46DE-BE21-A1EAF6F3FA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414" y="1496985"/>
            <a:ext cx="1786890" cy="13401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8A11912-5011-4BFF-BC41-7F7425D2C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499" y="2950041"/>
            <a:ext cx="1950720" cy="111252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B9578E2-7279-423D-BA31-C6F9558C6A12}"/>
              </a:ext>
            </a:extLst>
          </p:cNvPr>
          <p:cNvSpPr txBox="1"/>
          <p:nvPr/>
        </p:nvSpPr>
        <p:spPr>
          <a:xfrm>
            <a:off x="4786009" y="736232"/>
            <a:ext cx="4130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HiRadMat surface lab (BA-7)</a:t>
            </a:r>
            <a:endParaRPr lang="en-US" sz="1400" b="1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4BBA02-1658-4A41-828E-46248769CD9E}"/>
              </a:ext>
            </a:extLst>
          </p:cNvPr>
          <p:cNvSpPr txBox="1"/>
          <p:nvPr/>
        </p:nvSpPr>
        <p:spPr>
          <a:xfrm>
            <a:off x="6929930" y="4065208"/>
            <a:ext cx="202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Installation area with dummy experimental tables</a:t>
            </a:r>
          </a:p>
        </p:txBody>
      </p:sp>
      <p:pic>
        <p:nvPicPr>
          <p:cNvPr id="37" name="Content Placeholder 4">
            <a:extLst>
              <a:ext uri="{FF2B5EF4-FFF2-40B4-BE49-F238E27FC236}">
                <a16:creationId xmlns:a16="http://schemas.microsoft.com/office/drawing/2014/main" id="{456FFE3F-8057-466D-96C3-D3C449E62C8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53" y="2471479"/>
            <a:ext cx="1807369" cy="120491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95908C4-B726-4965-86B2-A84E7EF0BBE6}"/>
              </a:ext>
            </a:extLst>
          </p:cNvPr>
          <p:cNvSpPr txBox="1"/>
          <p:nvPr/>
        </p:nvSpPr>
        <p:spPr>
          <a:xfrm>
            <a:off x="4907947" y="1954321"/>
            <a:ext cx="2021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Control room for DAQ and offline monitoring systems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8C9B23-DC32-4031-B628-08DE32AB8CC3}"/>
              </a:ext>
            </a:extLst>
          </p:cNvPr>
          <p:cNvSpPr txBox="1"/>
          <p:nvPr/>
        </p:nvSpPr>
        <p:spPr>
          <a:xfrm>
            <a:off x="4661662" y="1122487"/>
            <a:ext cx="4130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Assembly and pre-commissioning tests before installation in tunnel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877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5FD32-8D4F-4A51-B311-57466A5FE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E719C-2A2B-4FD2-972B-3535B27676AE}"/>
              </a:ext>
            </a:extLst>
          </p:cNvPr>
          <p:cNvSpPr txBox="1"/>
          <p:nvPr/>
        </p:nvSpPr>
        <p:spPr>
          <a:xfrm>
            <a:off x="124407" y="832666"/>
            <a:ext cx="7094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Thermal shock response of various commercially available beryllium grades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Real time dynamic measurements of temperature, strain and displacement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PIE of thin disc specimens performed at Oxford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42F49C-CC93-45E8-B406-18C54A85F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24" y="1776541"/>
            <a:ext cx="2216393" cy="174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A7E92-CB57-44D6-8BD0-6520CCE7C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24" y="1934353"/>
            <a:ext cx="1028561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33FB67-BA0D-4C47-B4CC-96CAA273406F}"/>
              </a:ext>
            </a:extLst>
          </p:cNvPr>
          <p:cNvSpPr txBox="1"/>
          <p:nvPr/>
        </p:nvSpPr>
        <p:spPr>
          <a:xfrm>
            <a:off x="4378123" y="1670856"/>
            <a:ext cx="4537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Profilometry to measure plastic out-of-plane deformations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CC9B77-3B44-45AB-8538-45E27CC97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007" y="1942402"/>
            <a:ext cx="2452633" cy="15034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2FBA1F-9DE9-4375-8F38-DD4A0A3E0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9021" y="1934353"/>
            <a:ext cx="2545656" cy="15352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6FC277F-5D35-43CA-8F47-68D570CB64ED}"/>
              </a:ext>
            </a:extLst>
          </p:cNvPr>
          <p:cNvSpPr txBox="1"/>
          <p:nvPr/>
        </p:nvSpPr>
        <p:spPr>
          <a:xfrm>
            <a:off x="175364" y="3638763"/>
            <a:ext cx="843379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Distinctive strain responses for each Be grade (PF60, S65F, S200F, S200FH)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S200FH grade showed least amount of plastic deformation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Plastic strain ratcheting observed with multiple pulses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Glassy carbon windows survived with no signs of degradation</a:t>
            </a: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933EF225-5B5B-4EDA-A49A-1C1719C9A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01316"/>
            <a:ext cx="8686800" cy="320908"/>
          </a:xfrm>
        </p:spPr>
        <p:txBody>
          <a:bodyPr/>
          <a:lstStyle/>
          <a:p>
            <a:r>
              <a:rPr lang="en-US" dirty="0"/>
              <a:t>HRMT24 – BeGrid1 experiment</a:t>
            </a:r>
            <a:br>
              <a:rPr lang="en-US" dirty="0"/>
            </a:br>
            <a:r>
              <a:rPr lang="en-US" sz="1200" b="0" dirty="0">
                <a:solidFill>
                  <a:srgbClr val="00B050"/>
                </a:solidFill>
              </a:rPr>
              <a:t>Completed in 2015</a:t>
            </a:r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5A20CD48-1808-4596-AF92-5A3B28A31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34" name="Footer Placeholder 4">
            <a:extLst>
              <a:ext uri="{FF2B5EF4-FFF2-40B4-BE49-F238E27FC236}">
                <a16:creationId xmlns:a16="http://schemas.microsoft.com/office/drawing/2014/main" id="{7D25E522-72F4-4334-BECD-8F6106AF92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762D17-EB3A-414C-B8C9-6D2304F45F1C}"/>
              </a:ext>
            </a:extLst>
          </p:cNvPr>
          <p:cNvSpPr txBox="1"/>
          <p:nvPr/>
        </p:nvSpPr>
        <p:spPr>
          <a:xfrm>
            <a:off x="4433453" y="3422222"/>
            <a:ext cx="11320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V. Kuksenko, Oxford</a:t>
            </a:r>
          </a:p>
        </p:txBody>
      </p:sp>
    </p:spTree>
    <p:extLst>
      <p:ext uri="{BB962C8B-B14F-4D97-AF65-F5344CB8AC3E}">
        <p14:creationId xmlns:p14="http://schemas.microsoft.com/office/powerpoint/2010/main" val="856254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A6586-D4FA-4F3E-8A7C-DBF0FA8E36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B79B2-6032-4888-B6CA-1418A8C9B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EA655-1864-48C6-B317-B2FE48854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0CD9ADB-028E-4FF6-B1CC-473F0DF80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01316"/>
            <a:ext cx="8686800" cy="320908"/>
          </a:xfrm>
        </p:spPr>
        <p:txBody>
          <a:bodyPr/>
          <a:lstStyle/>
          <a:p>
            <a:r>
              <a:rPr lang="en-US" dirty="0"/>
              <a:t>HRMT24 – BeGrid1 experiment</a:t>
            </a:r>
            <a:br>
              <a:rPr lang="en-US" dirty="0"/>
            </a:br>
            <a:r>
              <a:rPr lang="en-US" sz="1200" b="0" dirty="0">
                <a:solidFill>
                  <a:srgbClr val="00B050"/>
                </a:solidFill>
              </a:rPr>
              <a:t>Completed in 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ADF444-740F-4B66-948F-40A4C66E8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2" y="2645565"/>
            <a:ext cx="2761205" cy="1950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12E8B1-B26E-4461-B8ED-BC2DA1CAEA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2874" y="2835312"/>
            <a:ext cx="490059" cy="5237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5D0C59-84D9-46EE-A795-AA8503677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792" y="2628909"/>
            <a:ext cx="2602608" cy="189114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softEdge rad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FBB72A-D64D-4DC1-B49F-7329EA3CDCA6}"/>
              </a:ext>
            </a:extLst>
          </p:cNvPr>
          <p:cNvSpPr txBox="1"/>
          <p:nvPr/>
        </p:nvSpPr>
        <p:spPr>
          <a:xfrm>
            <a:off x="7262974" y="3476626"/>
            <a:ext cx="83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Good agreement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B5CEBA0-B8F9-4772-BFF6-ECE157D7CE54}"/>
              </a:ext>
            </a:extLst>
          </p:cNvPr>
          <p:cNvCxnSpPr>
            <a:cxnSpLocks/>
          </p:cNvCxnSpPr>
          <p:nvPr/>
        </p:nvCxnSpPr>
        <p:spPr>
          <a:xfrm flipH="1" flipV="1">
            <a:off x="7614096" y="3123367"/>
            <a:ext cx="67709" cy="353259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FA251E-7601-439F-9074-3FB67D703F42}"/>
              </a:ext>
            </a:extLst>
          </p:cNvPr>
          <p:cNvCxnSpPr>
            <a:cxnSpLocks/>
          </p:cNvCxnSpPr>
          <p:nvPr/>
        </p:nvCxnSpPr>
        <p:spPr>
          <a:xfrm flipV="1">
            <a:off x="7681805" y="3212756"/>
            <a:ext cx="84287" cy="282263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B7A977-0F6C-4CEB-BC71-BE5302FB48EA}"/>
              </a:ext>
            </a:extLst>
          </p:cNvPr>
          <p:cNvSpPr txBox="1"/>
          <p:nvPr/>
        </p:nvSpPr>
        <p:spPr>
          <a:xfrm>
            <a:off x="5983979" y="1430053"/>
            <a:ext cx="2789026" cy="769441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K. Ammigan et al., </a:t>
            </a:r>
            <a:r>
              <a:rPr lang="en-US" sz="1100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“Thermal shock experiment of beryllium exposed to intense high energy proton beam pulses”, Phys. Rev. Accel. Beams 22, 044501.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19823C-0351-4A5A-9AF4-1244FA68CED8}"/>
              </a:ext>
            </a:extLst>
          </p:cNvPr>
          <p:cNvSpPr txBox="1"/>
          <p:nvPr/>
        </p:nvSpPr>
        <p:spPr>
          <a:xfrm>
            <a:off x="124407" y="822714"/>
            <a:ext cx="868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Successful validation of beryllium S200FH Johnson-Cook strength model developed at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SwRI</a:t>
            </a:r>
            <a:endParaRPr lang="en-US" sz="14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088A02-E1E5-4568-A0E7-4ECF65070979}"/>
                  </a:ext>
                </a:extLst>
              </p:cNvPr>
              <p:cNvSpPr txBox="1"/>
              <p:nvPr/>
            </p:nvSpPr>
            <p:spPr>
              <a:xfrm>
                <a:off x="335273" y="1347346"/>
                <a:ext cx="3777507" cy="3667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𝐶𝑙𝑛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Sup>
                            <m:sSub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F088A02-E1E5-4568-A0E7-4ECF65070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73" y="1347346"/>
                <a:ext cx="3777507" cy="366703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5124271C-A853-4034-9664-45A30BAAC8BC}"/>
              </a:ext>
            </a:extLst>
          </p:cNvPr>
          <p:cNvSpPr txBox="1"/>
          <p:nvPr/>
        </p:nvSpPr>
        <p:spPr>
          <a:xfrm>
            <a:off x="118380" y="1840424"/>
            <a:ext cx="5195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Flow stress (</a:t>
            </a:r>
            <a:r>
              <a:rPr lang="el-GR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σ</a:t>
            </a:r>
            <a:r>
              <a:rPr lang="en-US" sz="1400" baseline="-25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dependency on strain rate and temperature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Model parameters A, B, C, m, n empirically determined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1971F2-5F33-4FC9-87B4-5B1560324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14" y="2799917"/>
            <a:ext cx="2793124" cy="1720135"/>
          </a:xfrm>
          <a:prstGeom prst="rect">
            <a:avLst/>
          </a:prstGeom>
          <a:noFill/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6516FD7E-D112-4799-AC5E-695A63AED228}"/>
              </a:ext>
            </a:extLst>
          </p:cNvPr>
          <p:cNvSpPr/>
          <p:nvPr/>
        </p:nvSpPr>
        <p:spPr>
          <a:xfrm>
            <a:off x="2792797" y="3526699"/>
            <a:ext cx="193804" cy="182155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BD53933-2B34-4596-8B4A-3C6C7C6AC658}"/>
              </a:ext>
            </a:extLst>
          </p:cNvPr>
          <p:cNvSpPr/>
          <p:nvPr/>
        </p:nvSpPr>
        <p:spPr>
          <a:xfrm>
            <a:off x="5983979" y="3568906"/>
            <a:ext cx="193804" cy="182155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0FD680-1DBE-4653-9CE3-7E987989B98A}"/>
              </a:ext>
            </a:extLst>
          </p:cNvPr>
          <p:cNvSpPr txBox="1"/>
          <p:nvPr/>
        </p:nvSpPr>
        <p:spPr>
          <a:xfrm>
            <a:off x="5250166" y="3635639"/>
            <a:ext cx="530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600 °C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0E297D-13BE-4705-93D2-44BF4B344438}"/>
              </a:ext>
            </a:extLst>
          </p:cNvPr>
          <p:cNvSpPr txBox="1"/>
          <p:nvPr/>
        </p:nvSpPr>
        <p:spPr>
          <a:xfrm>
            <a:off x="5282614" y="2825868"/>
            <a:ext cx="4651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</a:rPr>
              <a:t>25 °C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5748AE-6D91-4A98-8F7E-FD4A7FB3074D}"/>
              </a:ext>
            </a:extLst>
          </p:cNvPr>
          <p:cNvSpPr txBox="1"/>
          <p:nvPr/>
        </p:nvSpPr>
        <p:spPr>
          <a:xfrm>
            <a:off x="3856902" y="2579934"/>
            <a:ext cx="12218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YS from JC model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B4F2CD-B622-46CE-83BC-504E030C9E6C}"/>
              </a:ext>
            </a:extLst>
          </p:cNvPr>
          <p:cNvSpPr txBox="1"/>
          <p:nvPr/>
        </p:nvSpPr>
        <p:spPr>
          <a:xfrm>
            <a:off x="6217251" y="4491278"/>
            <a:ext cx="9300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S. Bidhar, FNAL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A6E4CF-2F8C-4BE6-ABAE-80DC26B53B72}"/>
              </a:ext>
            </a:extLst>
          </p:cNvPr>
          <p:cNvSpPr txBox="1"/>
          <p:nvPr/>
        </p:nvSpPr>
        <p:spPr>
          <a:xfrm>
            <a:off x="306901" y="4420398"/>
            <a:ext cx="429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SwRI</a:t>
            </a:r>
            <a:endParaRPr lang="en-US" sz="8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753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A057B0-11FE-4FA9-94F4-C210AB1A0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433" y="663334"/>
            <a:ext cx="2828789" cy="212646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59DDB-CB3A-48D6-AD5D-084B3EB857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10/24/2019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A5B2F-8F81-4A96-812D-FC8C21D6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Ammigan | Thermal shock studies at CERN’s HiRadMat facility | NBI 2019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9AFFEE-CA1F-456D-A95F-47AECF9AC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D4A019C-8358-4C44-B744-A8367E09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HRMT43 – BeGrid2 experiment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C996E1-1C81-4C2C-BD64-AFAD187D25D7}"/>
              </a:ext>
            </a:extLst>
          </p:cNvPr>
          <p:cNvSpPr txBox="1"/>
          <p:nvPr/>
        </p:nvSpPr>
        <p:spPr>
          <a:xfrm>
            <a:off x="6033079" y="2339360"/>
            <a:ext cx="279149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HRMT43 BeGrid2 beam time completed on Oct. 2, 2018, 4 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C3172-2438-4EEB-9A36-1308FC59FE85}"/>
              </a:ext>
            </a:extLst>
          </p:cNvPr>
          <p:cNvSpPr txBox="1"/>
          <p:nvPr/>
        </p:nvSpPr>
        <p:spPr>
          <a:xfrm>
            <a:off x="119129" y="787473"/>
            <a:ext cx="2534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Experimental objectives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E81A59-370A-4516-B4C7-8E143C41FA9F}"/>
              </a:ext>
            </a:extLst>
          </p:cNvPr>
          <p:cNvSpPr txBox="1"/>
          <p:nvPr/>
        </p:nvSpPr>
        <p:spPr>
          <a:xfrm>
            <a:off x="119129" y="1178417"/>
            <a:ext cx="572135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Identify thermal shock response differences between </a:t>
            </a:r>
            <a:r>
              <a:rPr lang="en-US" sz="1600" u="sng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non-irradiated and previously irradiated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specimens from BLIP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 and unique test with activated materials at HiRadMat</a:t>
            </a:r>
            <a:br>
              <a:rPr lang="en-US" sz="14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400" dirty="0">
              <a:solidFill>
                <a:schemeClr val="bg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Explore novel materials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such a metal foams (C,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SiC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and </a:t>
            </a:r>
            <a:r>
              <a:rPr lang="en-US" sz="1600" dirty="0" err="1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electrospun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fiber mats (SiO2, ZrO2) to evaluate their resistance to thermal shock and suitability as target materials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C9E59C-01DB-43BF-B11D-CAC28347CB33}"/>
              </a:ext>
            </a:extLst>
          </p:cNvPr>
          <p:cNvSpPr txBox="1"/>
          <p:nvPr/>
        </p:nvSpPr>
        <p:spPr>
          <a:xfrm>
            <a:off x="119129" y="3244359"/>
            <a:ext cx="86438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Follow-up of HRMT24 (BeGrid1)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to expose beryllium to even higher beam intensities</a:t>
            </a:r>
            <a:br>
              <a:rPr lang="en-US" sz="16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1600" dirty="0">
              <a:solidFill>
                <a:schemeClr val="bg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Real-time measurement of dynamic thermomechanical response of graphite slugs to help </a:t>
            </a:r>
            <a:r>
              <a:rPr lang="en-US" sz="1600" u="sng" dirty="0">
                <a:solidFill>
                  <a:schemeClr val="bg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benchmark numerical simulations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FDC57D-2D4C-42E0-B92A-3D410A8D5BB7}"/>
              </a:ext>
            </a:extLst>
          </p:cNvPr>
          <p:cNvSpPr txBox="1"/>
          <p:nvPr/>
        </p:nvSpPr>
        <p:spPr>
          <a:xfrm>
            <a:off x="144885" y="438370"/>
            <a:ext cx="151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Completed in 2018</a:t>
            </a:r>
          </a:p>
        </p:txBody>
      </p:sp>
    </p:spTree>
    <p:extLst>
      <p:ext uri="{BB962C8B-B14F-4D97-AF65-F5344CB8AC3E}">
        <p14:creationId xmlns:p14="http://schemas.microsoft.com/office/powerpoint/2010/main" val="13955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8282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82828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8282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8282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1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8282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FNAL_PowerPoint_16x9_100716</Template>
  <TotalTime>11404</TotalTime>
  <Words>1857</Words>
  <Application>Microsoft Office PowerPoint</Application>
  <PresentationFormat>On-screen Show (16:9)</PresentationFormat>
  <Paragraphs>318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Helvetica</vt:lpstr>
      <vt:lpstr>Wingdings</vt:lpstr>
      <vt:lpstr>Fermilab_PPT_090915</vt:lpstr>
      <vt:lpstr>PowerPoint Presentation</vt:lpstr>
      <vt:lpstr>Beam-induced thermal shock</vt:lpstr>
      <vt:lpstr>Motivation for in-beam thermal shock experiments</vt:lpstr>
      <vt:lpstr>RaDIATE thermal shock experiments</vt:lpstr>
      <vt:lpstr>CERN’s HiRadMat facility</vt:lpstr>
      <vt:lpstr>HiRadMat infrastructure and tunnel</vt:lpstr>
      <vt:lpstr>HRMT24 – BeGrid1 experiment Completed in 2015</vt:lpstr>
      <vt:lpstr>HRMT24 – BeGrid1 experiment Completed in 2015</vt:lpstr>
      <vt:lpstr>HRMT43 – BeGrid2 experiment</vt:lpstr>
      <vt:lpstr>HRMT43 experimental set-up</vt:lpstr>
      <vt:lpstr>HRMT43 specimen assembly</vt:lpstr>
      <vt:lpstr>Irradiated specimen installation logistics </vt:lpstr>
      <vt:lpstr>HRMT43 test matrix</vt:lpstr>
      <vt:lpstr>Beam-based alignment </vt:lpstr>
      <vt:lpstr>Experimental beam parameters</vt:lpstr>
      <vt:lpstr>Online real-time measurements</vt:lpstr>
      <vt:lpstr>Temperature and strain measurements</vt:lpstr>
      <vt:lpstr>Laser Doppler Vibrometer: velocity</vt:lpstr>
      <vt:lpstr>Laser Doppler Vibrometer: displacement</vt:lpstr>
      <vt:lpstr>Numerical simulation validation</vt:lpstr>
      <vt:lpstr>Experimental chamber disassembly</vt:lpstr>
      <vt:lpstr>Post-Irradiation-Examination plans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Kavin Ammigan x2193 13715N</dc:creator>
  <cp:lastModifiedBy>Kavin Ammigan x2193 13715N</cp:lastModifiedBy>
  <cp:revision>248</cp:revision>
  <cp:lastPrinted>2014-01-20T19:40:21Z</cp:lastPrinted>
  <dcterms:created xsi:type="dcterms:W3CDTF">2019-10-14T14:40:47Z</dcterms:created>
  <dcterms:modified xsi:type="dcterms:W3CDTF">2019-10-24T17:26:04Z</dcterms:modified>
</cp:coreProperties>
</file>