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  <p:sldMasterId id="2147484124" r:id="rId6"/>
  </p:sldMasterIdLst>
  <p:notesMasterIdLst>
    <p:notesMasterId r:id="rId35"/>
  </p:notesMasterIdLst>
  <p:handoutMasterIdLst>
    <p:handoutMasterId r:id="rId36"/>
  </p:handoutMasterIdLst>
  <p:sldIdLst>
    <p:sldId id="294" r:id="rId7"/>
    <p:sldId id="355" r:id="rId8"/>
    <p:sldId id="275" r:id="rId9"/>
    <p:sldId id="359" r:id="rId10"/>
    <p:sldId id="360" r:id="rId11"/>
    <p:sldId id="356" r:id="rId12"/>
    <p:sldId id="358" r:id="rId13"/>
    <p:sldId id="357" r:id="rId14"/>
    <p:sldId id="260" r:id="rId15"/>
    <p:sldId id="268" r:id="rId16"/>
    <p:sldId id="270" r:id="rId17"/>
    <p:sldId id="262" r:id="rId18"/>
    <p:sldId id="295" r:id="rId19"/>
    <p:sldId id="361" r:id="rId20"/>
    <p:sldId id="299" r:id="rId21"/>
    <p:sldId id="300" r:id="rId22"/>
    <p:sldId id="305" r:id="rId23"/>
    <p:sldId id="362" r:id="rId24"/>
    <p:sldId id="363" r:id="rId25"/>
    <p:sldId id="301" r:id="rId26"/>
    <p:sldId id="304" r:id="rId27"/>
    <p:sldId id="364" r:id="rId28"/>
    <p:sldId id="365" r:id="rId29"/>
    <p:sldId id="264" r:id="rId30"/>
    <p:sldId id="266" r:id="rId31"/>
    <p:sldId id="366" r:id="rId32"/>
    <p:sldId id="367" r:id="rId33"/>
    <p:sldId id="368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vin Ammigan x2193 13715N" initials="KAx1" lastIdx="2" clrIdx="0">
    <p:extLst>
      <p:ext uri="{19B8F6BF-5375-455C-9EA6-DF929625EA0E}">
        <p15:presenceInfo xmlns:p15="http://schemas.microsoft.com/office/powerpoint/2012/main" userId="S-1-5-21-1644491937-1202660629-839522115-81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C97"/>
    <a:srgbClr val="505050"/>
    <a:srgbClr val="63666A"/>
    <a:srgbClr val="0000FF"/>
    <a:srgbClr val="50504E"/>
    <a:srgbClr val="4E4E4E"/>
    <a:srgbClr val="404040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4" autoAdjust="0"/>
    <p:restoredTop sz="95291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465" y="57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11T09:18:22.254" idx="1">
    <p:pos x="3112" y="1231"/>
    <p:text>Check number with 6.5e13 that is advertised by MI</p:text>
    <p:extLst>
      <p:ext uri="{C676402C-5697-4E1C-873F-D02D1690AC5C}">
        <p15:threadingInfo xmlns:p15="http://schemas.microsoft.com/office/powerpoint/2012/main" timeZoneBias="360"/>
      </p:ext>
    </p:extLst>
  </p:cm>
  <p:cm authorId="1" dt="2018-12-11T09:18:59.189" idx="2">
    <p:pos x="953" y="2450"/>
    <p:text>Mention relative bin center to make clear that ED in entire fin has been assigned</p:text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1A6FE-7C3D-4159-B783-68F967484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0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Ammigan | </a:t>
            </a:r>
            <a:r>
              <a:rPr lang="en-US" dirty="0" err="1"/>
              <a:t>NuMI</a:t>
            </a:r>
            <a:r>
              <a:rPr lang="en-US" dirty="0"/>
              <a:t> AIP 1 MW Target Downstream Be Window FEA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8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97155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4765103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53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1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958852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5" y="6504215"/>
            <a:ext cx="6262119" cy="250031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4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31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6" y="6504216"/>
            <a:ext cx="6260399" cy="242873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1"/>
            <a:ext cx="8675688" cy="580292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0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10/23/2019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0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3F1F-2BFC-49CB-9220-75A11DB80265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51E1-BBBF-4709-AFF5-1F16C365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0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4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10/23/2019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6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Ammigan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4477486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6227810"/>
            <a:ext cx="8699500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962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5" y="5034022"/>
            <a:ext cx="8499231" cy="1217310"/>
          </a:xfrm>
        </p:spPr>
        <p:txBody>
          <a:bodyPr/>
          <a:lstStyle/>
          <a:p>
            <a:r>
              <a:rPr lang="en-US" dirty="0"/>
              <a:t>George Lolov</a:t>
            </a:r>
          </a:p>
          <a:p>
            <a:r>
              <a:rPr lang="en-US" dirty="0"/>
              <a:t>NBI 2019</a:t>
            </a:r>
          </a:p>
          <a:p>
            <a:r>
              <a:rPr lang="en-US" dirty="0"/>
              <a:t>10/23/2019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NuMI</a:t>
            </a:r>
            <a:r>
              <a:rPr lang="en-US" dirty="0"/>
              <a:t> Target Construction &amp; Megawatt Modifications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501B9D-4150-4F4C-866D-C201B2C01BBD}"/>
              </a:ext>
            </a:extLst>
          </p:cNvPr>
          <p:cNvSpPr txBox="1"/>
          <p:nvPr/>
        </p:nvSpPr>
        <p:spPr>
          <a:xfrm>
            <a:off x="297931" y="863434"/>
            <a:ext cx="51304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conduction path length in Aluminum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Shorten and keep Al brackets closer to cooling rail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Longer graphite fins extending towards cooling rail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94BD7-9D9B-4867-A419-A890756A2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06" y="2138787"/>
            <a:ext cx="2711011" cy="4134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D8299-4F0B-4403-AB40-71F10DBF8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637" y="3673058"/>
            <a:ext cx="1442638" cy="2595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29B73-B2D9-4C15-97FA-0EC90A088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374" y="3673058"/>
            <a:ext cx="1492953" cy="2599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4876C-977C-4BEE-B55A-E52D943C2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426" y="3673058"/>
            <a:ext cx="1690666" cy="2569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FFB4E3-C4EA-4067-8A3F-EAA3BD9FC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848" y="1013876"/>
            <a:ext cx="1146810" cy="2411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3F8AD-B5DB-475B-9F71-7197B629EF80}"/>
              </a:ext>
            </a:extLst>
          </p:cNvPr>
          <p:cNvSpPr txBox="1"/>
          <p:nvPr/>
        </p:nvSpPr>
        <p:spPr>
          <a:xfrm>
            <a:off x="7135176" y="490656"/>
            <a:ext cx="167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Original </a:t>
            </a:r>
            <a:r>
              <a:rPr lang="en-US" sz="1400" dirty="0" err="1"/>
              <a:t>Budal</a:t>
            </a:r>
            <a:r>
              <a:rPr lang="en-US" sz="1400" dirty="0"/>
              <a:t> fins/brackets 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6F2F27-0F5D-416D-A200-27AE23023CF6}"/>
              </a:ext>
            </a:extLst>
          </p:cNvPr>
          <p:cNvSpPr/>
          <p:nvPr/>
        </p:nvSpPr>
        <p:spPr>
          <a:xfrm>
            <a:off x="6987449" y="490656"/>
            <a:ext cx="1927354" cy="31540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E7F1C-945B-4A71-9D5A-1500AED7F6D6}"/>
              </a:ext>
            </a:extLst>
          </p:cNvPr>
          <p:cNvSpPr txBox="1"/>
          <p:nvPr/>
        </p:nvSpPr>
        <p:spPr>
          <a:xfrm>
            <a:off x="3907042" y="6387683"/>
            <a:ext cx="1329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Aluminum bracket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69F752-0561-49AC-9CC7-EBEB1E797801}"/>
              </a:ext>
            </a:extLst>
          </p:cNvPr>
          <p:cNvSpPr txBox="1"/>
          <p:nvPr/>
        </p:nvSpPr>
        <p:spPr>
          <a:xfrm>
            <a:off x="5738070" y="6403209"/>
            <a:ext cx="939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 </a:t>
            </a:r>
            <a:r>
              <a:rPr lang="en-US" sz="1200" dirty="0" err="1"/>
              <a:t>Budal</a:t>
            </a:r>
            <a:r>
              <a:rPr lang="en-US" sz="1200" dirty="0"/>
              <a:t> fin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2651B-6DBB-4315-A892-DE7E079C9502}"/>
              </a:ext>
            </a:extLst>
          </p:cNvPr>
          <p:cNvSpPr txBox="1"/>
          <p:nvPr/>
        </p:nvSpPr>
        <p:spPr>
          <a:xfrm>
            <a:off x="7503793" y="6356718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DS </a:t>
            </a:r>
            <a:r>
              <a:rPr lang="en-US" sz="1200" dirty="0" err="1"/>
              <a:t>Budal</a:t>
            </a:r>
            <a:r>
              <a:rPr lang="en-US" sz="1200" dirty="0"/>
              <a:t> fin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42C9EAD-0B17-456B-AD0B-2F36C3E62291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58FDAE-A873-4B56-94FB-6B0DC1DF8087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5BEE574C-7A4B-475D-86F3-46FEA2D8DF87}"/>
              </a:ext>
            </a:extLst>
          </p:cNvPr>
          <p:cNvSpPr txBox="1">
            <a:spLocks/>
          </p:cNvSpPr>
          <p:nvPr/>
        </p:nvSpPr>
        <p:spPr>
          <a:xfrm>
            <a:off x="125292" y="21978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1MW Design Modification 2: </a:t>
            </a:r>
            <a:r>
              <a:rPr lang="en-US" sz="2400" dirty="0" err="1"/>
              <a:t>Budal</a:t>
            </a:r>
            <a:r>
              <a:rPr lang="en-US" sz="2400" dirty="0"/>
              <a:t> Bracket/Fin Redesign</a:t>
            </a:r>
          </a:p>
        </p:txBody>
      </p:sp>
    </p:spTree>
    <p:extLst>
      <p:ext uri="{BB962C8B-B14F-4D97-AF65-F5344CB8AC3E}">
        <p14:creationId xmlns:p14="http://schemas.microsoft.com/office/powerpoint/2010/main" val="423756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6B0FEC-9969-44F4-941F-ECBC6C546AD8}"/>
              </a:ext>
            </a:extLst>
          </p:cNvPr>
          <p:cNvSpPr txBox="1"/>
          <p:nvPr/>
        </p:nvSpPr>
        <p:spPr>
          <a:xfrm>
            <a:off x="400692" y="963803"/>
            <a:ext cx="840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 of four graphite winged fins currently at downstream end of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protection for decay pipe window as well as Horn 1 neck in the event of completely mis-steered beam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31271-AAB2-4381-A9AB-A3F6C14A9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25" y="2471077"/>
            <a:ext cx="2034540" cy="2280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FB8F9-FFCC-4145-B7A1-D6708948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99" y="2791707"/>
            <a:ext cx="796290" cy="2495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676B7-6683-438E-9094-98D96A7F5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49" y="3530060"/>
            <a:ext cx="5689759" cy="2612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95E62-C137-45D2-9B2D-49DE65987BB3}"/>
              </a:ext>
            </a:extLst>
          </p:cNvPr>
          <p:cNvSpPr txBox="1"/>
          <p:nvPr/>
        </p:nvSpPr>
        <p:spPr>
          <a:xfrm>
            <a:off x="7728779" y="2996956"/>
            <a:ext cx="1203135" cy="307777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Winged fins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08B381AC-B078-4892-8AE2-1FC66946F745}"/>
              </a:ext>
            </a:extLst>
          </p:cNvPr>
          <p:cNvSpPr/>
          <p:nvPr/>
        </p:nvSpPr>
        <p:spPr>
          <a:xfrm rot="16200000">
            <a:off x="8207223" y="3231515"/>
            <a:ext cx="246248" cy="49435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AC5A72-B2BA-4FD3-BBA4-C1767111B490}"/>
              </a:ext>
            </a:extLst>
          </p:cNvPr>
          <p:cNvSpPr txBox="1"/>
          <p:nvPr/>
        </p:nvSpPr>
        <p:spPr>
          <a:xfrm>
            <a:off x="1770737" y="5004215"/>
            <a:ext cx="1330776" cy="52322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Updated </a:t>
            </a:r>
            <a:r>
              <a:rPr lang="en-US" sz="1400" dirty="0" err="1"/>
              <a:t>Budal</a:t>
            </a:r>
            <a:r>
              <a:rPr lang="en-US" sz="1400" dirty="0"/>
              <a:t> fins/brackets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84A94F-F4CF-4457-B4CE-0A898DB454EA}"/>
              </a:ext>
            </a:extLst>
          </p:cNvPr>
          <p:cNvCxnSpPr>
            <a:cxnSpLocks/>
          </p:cNvCxnSpPr>
          <p:nvPr/>
        </p:nvCxnSpPr>
        <p:spPr>
          <a:xfrm>
            <a:off x="3101513" y="5004215"/>
            <a:ext cx="322652" cy="89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5E6245-0976-4D42-B56A-EA453C228981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4DDAFC-25FB-4F83-BA41-47F8B157B771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160319D7-E3E3-478C-BEBC-457176DE4AAE}"/>
              </a:ext>
            </a:extLst>
          </p:cNvPr>
          <p:cNvSpPr txBox="1">
            <a:spLocks/>
          </p:cNvSpPr>
          <p:nvPr/>
        </p:nvSpPr>
        <p:spPr>
          <a:xfrm>
            <a:off x="125292" y="21978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1MW Design Modification 2: Addition of Winged Fins</a:t>
            </a:r>
          </a:p>
        </p:txBody>
      </p:sp>
    </p:spTree>
    <p:extLst>
      <p:ext uri="{BB962C8B-B14F-4D97-AF65-F5344CB8AC3E}">
        <p14:creationId xmlns:p14="http://schemas.microsoft.com/office/powerpoint/2010/main" val="169980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EC7165-7EF9-43D7-9E1A-1ADCD1F29C05}"/>
              </a:ext>
            </a:extLst>
          </p:cNvPr>
          <p:cNvSpPr txBox="1"/>
          <p:nvPr/>
        </p:nvSpPr>
        <p:spPr>
          <a:xfrm>
            <a:off x="4008630" y="43436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(I. </a:t>
            </a:r>
            <a:r>
              <a:rPr lang="en-US" sz="1400" dirty="0" err="1"/>
              <a:t>Rakhno</a:t>
            </a:r>
            <a:r>
              <a:rPr lang="en-US" sz="14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55E62-70EE-4B01-819C-0ACCC4C3C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56" y="526917"/>
            <a:ext cx="3733572" cy="3530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2380A-6A75-47BF-A3E1-6D68AF6E99D3}"/>
              </a:ext>
            </a:extLst>
          </p:cNvPr>
          <p:cNvSpPr txBox="1"/>
          <p:nvPr/>
        </p:nvSpPr>
        <p:spPr>
          <a:xfrm>
            <a:off x="382499" y="1272365"/>
            <a:ext cx="447539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NuMI</a:t>
            </a:r>
            <a:r>
              <a:rPr lang="en-US" dirty="0"/>
              <a:t> AIP 1 MW beam parameters</a:t>
            </a:r>
          </a:p>
          <a:p>
            <a:r>
              <a:rPr lang="en-US" sz="1600" dirty="0"/>
              <a:t>Energy: 120 GeV</a:t>
            </a:r>
          </a:p>
          <a:p>
            <a:r>
              <a:rPr lang="en-US" sz="1600" dirty="0"/>
              <a:t>Power: 1 MW</a:t>
            </a:r>
          </a:p>
          <a:p>
            <a:r>
              <a:rPr lang="el-GR" sz="1600" dirty="0"/>
              <a:t>σ</a:t>
            </a:r>
            <a:r>
              <a:rPr lang="en-US" sz="1600" dirty="0"/>
              <a:t> = 1.5 mm</a:t>
            </a:r>
          </a:p>
          <a:p>
            <a:r>
              <a:rPr lang="en-US" sz="1600" dirty="0"/>
              <a:t>Repetition rate: 1.2 s</a:t>
            </a:r>
          </a:p>
          <a:p>
            <a:r>
              <a:rPr lang="en-US" sz="1600" dirty="0"/>
              <a:t>Pulse length: 10 µs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AF581E6-38C8-425C-BD90-9465B60D4F93}"/>
              </a:ext>
            </a:extLst>
          </p:cNvPr>
          <p:cNvSpPr/>
          <p:nvPr/>
        </p:nvSpPr>
        <p:spPr>
          <a:xfrm>
            <a:off x="2434590" y="1577340"/>
            <a:ext cx="219172" cy="12001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BDF93D-5426-4FC1-A953-DF9AC1902441}"/>
              </a:ext>
            </a:extLst>
          </p:cNvPr>
          <p:cNvSpPr txBox="1"/>
          <p:nvPr/>
        </p:nvSpPr>
        <p:spPr>
          <a:xfrm>
            <a:off x="2836616" y="1911363"/>
            <a:ext cx="2271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Protons/pulse = </a:t>
            </a:r>
            <a:r>
              <a:rPr lang="en-US" sz="1600" dirty="0">
                <a:solidFill>
                  <a:srgbClr val="FF0000"/>
                </a:solidFill>
              </a:rPr>
              <a:t>6.25e13</a:t>
            </a:r>
            <a:r>
              <a:rPr lang="en-US" sz="1600" dirty="0"/>
              <a:t> </a:t>
            </a:r>
          </a:p>
          <a:p>
            <a:r>
              <a:rPr lang="en-US" sz="1600" dirty="0"/>
              <a:t>Protons/s = 5.21e13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ADB6FB-53CD-4F2A-A618-6EF7A3E4B9C4}"/>
              </a:ext>
            </a:extLst>
          </p:cNvPr>
          <p:cNvSpPr txBox="1"/>
          <p:nvPr/>
        </p:nvSpPr>
        <p:spPr>
          <a:xfrm>
            <a:off x="304372" y="3094925"/>
            <a:ext cx="874688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 geometry and binning</a:t>
            </a:r>
          </a:p>
          <a:p>
            <a:r>
              <a:rPr lang="en-US" sz="1600" dirty="0"/>
              <a:t>48 fins: 24 mm x </a:t>
            </a:r>
            <a:r>
              <a:rPr lang="en-US" sz="1600" u="sng" dirty="0"/>
              <a:t>9 mm </a:t>
            </a:r>
            <a:r>
              <a:rPr lang="en-US" sz="1600" dirty="0"/>
              <a:t>x 150 mm</a:t>
            </a:r>
          </a:p>
          <a:p>
            <a:endParaRPr lang="en-US" sz="1600" dirty="0"/>
          </a:p>
          <a:p>
            <a:r>
              <a:rPr lang="en-US" sz="1600" u="sng" dirty="0"/>
              <a:t>x-y direction:</a:t>
            </a:r>
          </a:p>
          <a:p>
            <a:r>
              <a:rPr lang="en-US" sz="1600" dirty="0"/>
              <a:t>18 x 18 bins: x from 4.25 mm to -4.25 mm, y from -4.25 mm to 4.25 mm (0.5 mm x 0.5 mm bins) </a:t>
            </a:r>
          </a:p>
          <a:p>
            <a:r>
              <a:rPr lang="en-US" sz="1600" dirty="0"/>
              <a:t>6 x 6 bins: x from 3.75 mm to -3.75 mm, y from -51.7083 mm to -8.79167 mm (1.5 mm x 8.6 mm bins)</a:t>
            </a:r>
          </a:p>
          <a:p>
            <a:r>
              <a:rPr lang="en-US" sz="1600" dirty="0"/>
              <a:t>6 x 6 bins: x from 3.75 mm to -3.75 mm, y from -138.042 mm to -63.4583 mm (1.5 mm x 14.9 mm bins)</a:t>
            </a:r>
          </a:p>
          <a:p>
            <a:endParaRPr lang="en-US" sz="1600" dirty="0"/>
          </a:p>
          <a:p>
            <a:r>
              <a:rPr lang="en-US" sz="1600" u="sng" dirty="0"/>
              <a:t>z-direction:</a:t>
            </a:r>
          </a:p>
          <a:p>
            <a:r>
              <a:rPr lang="en-US" sz="1600" dirty="0"/>
              <a:t>4 x-y data sets per fin for 48 fins</a:t>
            </a:r>
          </a:p>
          <a:p>
            <a:endParaRPr lang="en-US" sz="1600" dirty="0"/>
          </a:p>
          <a:p>
            <a:r>
              <a:rPr lang="en-US" sz="1600" dirty="0"/>
              <a:t>[(18 x 18 x 4) + (6 x 6 x 4) + (6 x 6 x 4)] x 48 = </a:t>
            </a:r>
            <a:r>
              <a:rPr lang="en-US" sz="1600" i="1" dirty="0"/>
              <a:t>76032 data points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19D8D1-AC60-47C3-9AE8-CE2C059796BE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9B3F8B8-E27F-4355-9C4F-01B6532ABA21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607BB64-D737-4AE4-9D3D-948F18A29B43}"/>
              </a:ext>
            </a:extLst>
          </p:cNvPr>
          <p:cNvSpPr txBox="1">
            <a:spLocks/>
          </p:cNvSpPr>
          <p:nvPr/>
        </p:nvSpPr>
        <p:spPr>
          <a:xfrm>
            <a:off x="228600" y="14868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MARS Energy Deposition Data</a:t>
            </a:r>
          </a:p>
        </p:txBody>
      </p:sp>
    </p:spTree>
    <p:extLst>
      <p:ext uri="{BB962C8B-B14F-4D97-AF65-F5344CB8AC3E}">
        <p14:creationId xmlns:p14="http://schemas.microsoft.com/office/powerpoint/2010/main" val="233372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092FCA-859E-485B-8877-83BBDB63BA1B}"/>
              </a:ext>
            </a:extLst>
          </p:cNvPr>
          <p:cNvGrpSpPr/>
          <p:nvPr/>
        </p:nvGrpSpPr>
        <p:grpSpPr>
          <a:xfrm>
            <a:off x="738187" y="798052"/>
            <a:ext cx="7362825" cy="2867025"/>
            <a:chOff x="738187" y="876431"/>
            <a:chExt cx="7362825" cy="28670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C05F2B-ADCE-4A2B-8D81-FF115D64B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187" y="876431"/>
              <a:ext cx="7362825" cy="28670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52788F-3C39-43D4-88D6-3F47A9826100}"/>
                </a:ext>
              </a:extLst>
            </p:cNvPr>
            <p:cNvSpPr txBox="1"/>
            <p:nvPr/>
          </p:nvSpPr>
          <p:spPr>
            <a:xfrm>
              <a:off x="4481367" y="2620629"/>
              <a:ext cx="361964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T</a:t>
              </a:r>
              <a:r>
                <a:rPr lang="en-US" sz="2000" b="1" baseline="-25000" dirty="0">
                  <a:solidFill>
                    <a:srgbClr val="C00000"/>
                  </a:solidFill>
                </a:rPr>
                <a:t>graphite, max</a:t>
              </a:r>
              <a:r>
                <a:rPr lang="en-US" sz="2000" b="1" dirty="0">
                  <a:solidFill>
                    <a:srgbClr val="C00000"/>
                  </a:solidFill>
                </a:rPr>
                <a:t>: 997 °C</a:t>
              </a:r>
              <a:br>
                <a:rPr lang="en-US" sz="2000" b="1" dirty="0">
                  <a:solidFill>
                    <a:srgbClr val="C00000"/>
                  </a:solidFill>
                </a:rPr>
              </a:br>
              <a:endParaRPr lang="en-US" sz="2000" b="1" dirty="0">
                <a:solidFill>
                  <a:srgbClr val="C00000"/>
                </a:solidFill>
              </a:endParaRPr>
            </a:p>
            <a:p>
              <a:r>
                <a:rPr lang="en-US" sz="2000" dirty="0">
                  <a:solidFill>
                    <a:srgbClr val="C00000"/>
                  </a:solidFill>
                </a:rPr>
                <a:t>ΔT ~ 107 °C from SS temperature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6E92CF-B16E-4671-80E8-72A5AA57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3987381"/>
            <a:ext cx="4450080" cy="2301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2D0D5-BD70-47FF-8126-1B97A095D9FC}"/>
              </a:ext>
            </a:extLst>
          </p:cNvPr>
          <p:cNvSpPr txBox="1"/>
          <p:nvPr/>
        </p:nvSpPr>
        <p:spPr>
          <a:xfrm>
            <a:off x="3192404" y="889552"/>
            <a:ext cx="245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 RAIL 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52BF9-D992-486E-85A4-8B30B93A620A}"/>
              </a:ext>
            </a:extLst>
          </p:cNvPr>
          <p:cNvSpPr txBox="1"/>
          <p:nvPr/>
        </p:nvSpPr>
        <p:spPr>
          <a:xfrm>
            <a:off x="1092585" y="3591355"/>
            <a:ext cx="492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Al COOLING RAIL &amp; PRESSING PLATES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292EA-A0FD-4B24-BFC7-8DCE1E054B75}"/>
              </a:ext>
            </a:extLst>
          </p:cNvPr>
          <p:cNvSpPr txBox="1"/>
          <p:nvPr/>
        </p:nvSpPr>
        <p:spPr>
          <a:xfrm>
            <a:off x="5279571" y="456111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Negligible change in temperature of Al cooling rail and pressing plate from beam pulse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7E743-B0B4-4906-B401-482BC30BC465}"/>
              </a:ext>
            </a:extLst>
          </p:cNvPr>
          <p:cNvSpPr txBox="1"/>
          <p:nvPr/>
        </p:nvSpPr>
        <p:spPr>
          <a:xfrm>
            <a:off x="2308919" y="3174834"/>
            <a:ext cx="21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Cooling Water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976A22-A86F-49F6-B2E8-EECA60D2311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081349" y="2908663"/>
            <a:ext cx="227570" cy="49700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14E9BD4-1954-4A5C-A338-91158F5533EB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A5ED1FD-489A-4320-899A-971DEE642AA3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84C72EE-0CBA-4201-B039-F8C762AA2D9E}"/>
              </a:ext>
            </a:extLst>
          </p:cNvPr>
          <p:cNvSpPr txBox="1">
            <a:spLocks/>
          </p:cNvSpPr>
          <p:nvPr/>
        </p:nvSpPr>
        <p:spPr>
          <a:xfrm>
            <a:off x="228600" y="14868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Thermal Analysis: Steady State + Beam Pulse</a:t>
            </a:r>
          </a:p>
        </p:txBody>
      </p:sp>
    </p:spTree>
    <p:extLst>
      <p:ext uri="{BB962C8B-B14F-4D97-AF65-F5344CB8AC3E}">
        <p14:creationId xmlns:p14="http://schemas.microsoft.com/office/powerpoint/2010/main" val="2979473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D4613D-5FD0-443D-813F-49C2FB7F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51E1-BBBF-4709-AFF5-1F16C365A392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16B10B-A1CF-4592-8624-9B605959F123}"/>
              </a:ext>
            </a:extLst>
          </p:cNvPr>
          <p:cNvSpPr txBox="1">
            <a:spLocks/>
          </p:cNvSpPr>
          <p:nvPr/>
        </p:nvSpPr>
        <p:spPr>
          <a:xfrm>
            <a:off x="228600" y="14868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Downstream Beryllium Window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16F0C-4897-42D8-A1E8-C8B927AA3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902"/>
            <a:ext cx="5611028" cy="3010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620673-38EF-4656-BE79-A3566E15FBC9}"/>
              </a:ext>
            </a:extLst>
          </p:cNvPr>
          <p:cNvSpPr txBox="1"/>
          <p:nvPr/>
        </p:nvSpPr>
        <p:spPr>
          <a:xfrm>
            <a:off x="2227470" y="862559"/>
            <a:ext cx="22574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F2D62"/>
                </a:solidFill>
              </a:rPr>
              <a:t>Target Rail Assembly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47CC8F-CDDD-4523-BB59-CA95FAF91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98" y="2713967"/>
            <a:ext cx="4412033" cy="15936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AA41E4-B0D4-4F94-96E3-2A4326C67159}"/>
              </a:ext>
            </a:extLst>
          </p:cNvPr>
          <p:cNvSpPr>
            <a:spLocks noChangeAspect="1"/>
          </p:cNvSpPr>
          <p:nvPr/>
        </p:nvSpPr>
        <p:spPr>
          <a:xfrm>
            <a:off x="4383363" y="1350934"/>
            <a:ext cx="1240949" cy="1221001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5721B2-D654-4B40-8434-C9BCB188EA9D}"/>
              </a:ext>
            </a:extLst>
          </p:cNvPr>
          <p:cNvCxnSpPr>
            <a:cxnSpLocks/>
          </p:cNvCxnSpPr>
          <p:nvPr/>
        </p:nvCxnSpPr>
        <p:spPr>
          <a:xfrm>
            <a:off x="4383363" y="2571935"/>
            <a:ext cx="978859" cy="49580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9096EF-CFC3-4099-9CC6-927ABBAD7BDC}"/>
              </a:ext>
            </a:extLst>
          </p:cNvPr>
          <p:cNvSpPr txBox="1"/>
          <p:nvPr/>
        </p:nvSpPr>
        <p:spPr>
          <a:xfrm>
            <a:off x="1560304" y="4886103"/>
            <a:ext cx="631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PF-60 Be disk e-beam welded to Al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Be disk and Al ring weldment then e-beam welded to Al flange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4895818-B1C0-46A0-9294-BB7A3DF7EF63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48C7AEC-8417-4FA6-B1DA-8007F8EDF89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56982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4C2780-ABEC-462A-B53D-419FE0CC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285" y="110914"/>
            <a:ext cx="4526754" cy="427877"/>
          </a:xfrm>
        </p:spPr>
        <p:txBody>
          <a:bodyPr/>
          <a:lstStyle/>
          <a:p>
            <a:r>
              <a:rPr lang="en-US" dirty="0"/>
              <a:t>Thermal Analysis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A66C8-4418-42E4-B4D8-E5DAF0B9F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02400D-BCEE-45E6-8045-FD95BEE368C4}"/>
              </a:ext>
            </a:extLst>
          </p:cNvPr>
          <p:cNvGrpSpPr/>
          <p:nvPr/>
        </p:nvGrpSpPr>
        <p:grpSpPr>
          <a:xfrm>
            <a:off x="4035199" y="1890213"/>
            <a:ext cx="1992117" cy="1913096"/>
            <a:chOff x="3876199" y="1032963"/>
            <a:chExt cx="1992117" cy="19130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679D26-8185-4664-9ACF-E9999A01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6199" y="1032963"/>
              <a:ext cx="1981200" cy="19130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5821FB-3229-46C7-8937-106FBF0786F9}"/>
                </a:ext>
              </a:extLst>
            </p:cNvPr>
            <p:cNvSpPr txBox="1"/>
            <p:nvPr/>
          </p:nvSpPr>
          <p:spPr>
            <a:xfrm>
              <a:off x="4902218" y="1040173"/>
              <a:ext cx="966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T</a:t>
              </a:r>
              <a:r>
                <a:rPr lang="en-US" sz="1200" b="1" baseline="-25000" dirty="0">
                  <a:solidFill>
                    <a:srgbClr val="C00000"/>
                  </a:solidFill>
                </a:rPr>
                <a:t>max</a:t>
              </a:r>
              <a:r>
                <a:rPr lang="en-US" sz="1200" b="1" dirty="0">
                  <a:solidFill>
                    <a:srgbClr val="C00000"/>
                  </a:solidFill>
                </a:rPr>
                <a:t>: 91.5 °C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4F50E4-9D19-4C48-A311-DF7630FD0FBD}"/>
              </a:ext>
            </a:extLst>
          </p:cNvPr>
          <p:cNvGrpSpPr/>
          <p:nvPr/>
        </p:nvGrpSpPr>
        <p:grpSpPr>
          <a:xfrm>
            <a:off x="6660656" y="1897423"/>
            <a:ext cx="2049904" cy="1894266"/>
            <a:chOff x="4105219" y="2624343"/>
            <a:chExt cx="2214488" cy="20202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CCEBC0-A38B-489A-ABB8-F6B25EACA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5219" y="2624343"/>
              <a:ext cx="2140268" cy="20202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AB7F9C-BF4C-44A3-AD33-1C31854AEF3B}"/>
                </a:ext>
              </a:extLst>
            </p:cNvPr>
            <p:cNvSpPr txBox="1"/>
            <p:nvPr/>
          </p:nvSpPr>
          <p:spPr>
            <a:xfrm>
              <a:off x="5321067" y="2661850"/>
              <a:ext cx="998640" cy="29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T</a:t>
              </a:r>
              <a:r>
                <a:rPr lang="en-US" sz="1200" b="1" baseline="-25000" dirty="0">
                  <a:solidFill>
                    <a:srgbClr val="C00000"/>
                  </a:solidFill>
                </a:rPr>
                <a:t>max</a:t>
              </a:r>
              <a:r>
                <a:rPr lang="en-US" sz="1200" b="1" dirty="0">
                  <a:solidFill>
                    <a:srgbClr val="C00000"/>
                  </a:solidFill>
                </a:rPr>
                <a:t>: 106 °C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F6C031-9152-4894-932B-730D8E5837D8}"/>
              </a:ext>
            </a:extLst>
          </p:cNvPr>
          <p:cNvSpPr txBox="1"/>
          <p:nvPr/>
        </p:nvSpPr>
        <p:spPr>
          <a:xfrm>
            <a:off x="3982174" y="1404957"/>
            <a:ext cx="2033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Steady-state temperature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AB330-7B0B-49AC-8FE1-898B4D0DE169}"/>
              </a:ext>
            </a:extLst>
          </p:cNvPr>
          <p:cNvSpPr txBox="1"/>
          <p:nvPr/>
        </p:nvSpPr>
        <p:spPr>
          <a:xfrm>
            <a:off x="6576482" y="1376781"/>
            <a:ext cx="209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Temperature immediately after beam spill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0A1AC-3A2A-49A8-88F8-E4005180C3E8}"/>
              </a:ext>
            </a:extLst>
          </p:cNvPr>
          <p:cNvSpPr txBox="1"/>
          <p:nvPr/>
        </p:nvSpPr>
        <p:spPr>
          <a:xfrm>
            <a:off x="147904" y="1774312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Initial temperature: 25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Temperature after first beam pulse: 41 °C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67CF13-B8D3-4ECE-9F2D-3939D42B2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46" y="2502328"/>
            <a:ext cx="2199627" cy="1853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17E0FF-2D7E-4BB4-9442-8547123E8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405" y="3818098"/>
            <a:ext cx="2333625" cy="175021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FD30D44-ADE9-4A22-8548-E660CEDFAF0E}"/>
              </a:ext>
            </a:extLst>
          </p:cNvPr>
          <p:cNvGrpSpPr/>
          <p:nvPr/>
        </p:nvGrpSpPr>
        <p:grpSpPr>
          <a:xfrm>
            <a:off x="6455577" y="3803310"/>
            <a:ext cx="2333625" cy="1750219"/>
            <a:chOff x="501852" y="2934439"/>
            <a:chExt cx="2333625" cy="17502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5383AE-7867-42AD-A4FE-25D22F6F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852" y="2934439"/>
              <a:ext cx="2333625" cy="1750219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FC3F5B-DCBB-452C-8ADE-1136AE61B334}"/>
                </a:ext>
              </a:extLst>
            </p:cNvPr>
            <p:cNvCxnSpPr/>
            <p:nvPr/>
          </p:nvCxnSpPr>
          <p:spPr>
            <a:xfrm>
              <a:off x="811454" y="4026992"/>
              <a:ext cx="1810633" cy="0"/>
            </a:xfrm>
            <a:prstGeom prst="line">
              <a:avLst/>
            </a:prstGeom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662F006-97D1-4FB7-B19D-375F82DAA39F}"/>
              </a:ext>
            </a:extLst>
          </p:cNvPr>
          <p:cNvSpPr txBox="1"/>
          <p:nvPr/>
        </p:nvSpPr>
        <p:spPr>
          <a:xfrm>
            <a:off x="4130236" y="584058"/>
            <a:ext cx="137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K. Ammigan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05F526D-A707-4A16-94F1-901F2FD917EF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00C28876-E5DA-4206-A88A-C9BA386C022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378725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B1AEEA-5E4A-4980-A403-1E795563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020" y="126226"/>
            <a:ext cx="3307080" cy="427877"/>
          </a:xfrm>
        </p:spPr>
        <p:txBody>
          <a:bodyPr/>
          <a:lstStyle/>
          <a:p>
            <a:r>
              <a:rPr lang="en-US" dirty="0"/>
              <a:t>Structural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7CCED-1CBF-4638-8841-CBE5A5DC9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C0AC3-C0AD-4C24-894A-404D292AA8A3}"/>
              </a:ext>
            </a:extLst>
          </p:cNvPr>
          <p:cNvSpPr txBox="1"/>
          <p:nvPr/>
        </p:nvSpPr>
        <p:spPr>
          <a:xfrm>
            <a:off x="141211" y="1186022"/>
            <a:ext cx="4113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psig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Helium internal pressure (worst-case condition)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E068B-8B3C-4753-92B3-AC9474C3EEB2}"/>
              </a:ext>
            </a:extLst>
          </p:cNvPr>
          <p:cNvSpPr txBox="1"/>
          <p:nvPr/>
        </p:nvSpPr>
        <p:spPr>
          <a:xfrm>
            <a:off x="90017" y="2012098"/>
            <a:ext cx="2213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At steady-state, </a:t>
            </a:r>
            <a:r>
              <a:rPr lang="en-US" sz="1400" b="1" dirty="0">
                <a:solidFill>
                  <a:srgbClr val="C00000"/>
                </a:solidFill>
              </a:rPr>
              <a:t>T</a:t>
            </a:r>
            <a:r>
              <a:rPr lang="en-US" sz="1400" b="1" baseline="-25000" dirty="0">
                <a:solidFill>
                  <a:srgbClr val="C00000"/>
                </a:solidFill>
              </a:rPr>
              <a:t>max</a:t>
            </a:r>
            <a:r>
              <a:rPr lang="en-US" sz="1400" b="1" dirty="0">
                <a:solidFill>
                  <a:srgbClr val="C00000"/>
                </a:solidFill>
              </a:rPr>
              <a:t>: 91 °C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19729-0CD4-4DC8-843B-F9D2E7B2206F}"/>
              </a:ext>
            </a:extLst>
          </p:cNvPr>
          <p:cNvSpPr txBox="1"/>
          <p:nvPr/>
        </p:nvSpPr>
        <p:spPr>
          <a:xfrm>
            <a:off x="4819560" y="2007493"/>
            <a:ext cx="4125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At steady-state immediately after pulse, </a:t>
            </a:r>
            <a:r>
              <a:rPr lang="en-US" sz="1400" b="1" dirty="0">
                <a:solidFill>
                  <a:srgbClr val="C00000"/>
                </a:solidFill>
              </a:rPr>
              <a:t>T</a:t>
            </a:r>
            <a:r>
              <a:rPr lang="en-US" sz="1400" b="1" baseline="-25000" dirty="0">
                <a:solidFill>
                  <a:srgbClr val="C00000"/>
                </a:solidFill>
              </a:rPr>
              <a:t>max</a:t>
            </a:r>
            <a:r>
              <a:rPr lang="en-US" sz="1400" b="1" dirty="0">
                <a:solidFill>
                  <a:srgbClr val="C00000"/>
                </a:solidFill>
              </a:rPr>
              <a:t>: 106 °C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A8AB1C-457C-417C-9589-08EB31AD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9" y="2365877"/>
            <a:ext cx="2165985" cy="1800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B595C4-6435-458C-B92E-3EB603C96FDB}"/>
              </a:ext>
            </a:extLst>
          </p:cNvPr>
          <p:cNvSpPr txBox="1"/>
          <p:nvPr/>
        </p:nvSpPr>
        <p:spPr>
          <a:xfrm>
            <a:off x="1157890" y="2344098"/>
            <a:ext cx="118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Internal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972EB-23CF-4C53-9725-0218C8370067}"/>
              </a:ext>
            </a:extLst>
          </p:cNvPr>
          <p:cNvSpPr txBox="1"/>
          <p:nvPr/>
        </p:nvSpPr>
        <p:spPr>
          <a:xfrm>
            <a:off x="171546" y="4166102"/>
            <a:ext cx="206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Peak </a:t>
            </a:r>
            <a:r>
              <a:rPr lang="el-GR" sz="1200" dirty="0">
                <a:solidFill>
                  <a:schemeClr val="accent6">
                    <a:lumMod val="50000"/>
                  </a:schemeClr>
                </a:solidFill>
              </a:rPr>
              <a:t>σ</a:t>
            </a:r>
            <a:r>
              <a:rPr lang="en-US" sz="1200" baseline="-25000" dirty="0">
                <a:solidFill>
                  <a:schemeClr val="accent6">
                    <a:lumMod val="50000"/>
                  </a:schemeClr>
                </a:solidFill>
              </a:rPr>
              <a:t>equiv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=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200 MPa (center)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A43B56-CCB9-4DB1-928C-F6D0CF6F5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383" y="2371932"/>
            <a:ext cx="2164090" cy="17889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9D7EC6-5F48-48F8-BCF2-7F275B672F27}"/>
              </a:ext>
            </a:extLst>
          </p:cNvPr>
          <p:cNvSpPr txBox="1"/>
          <p:nvPr/>
        </p:nvSpPr>
        <p:spPr>
          <a:xfrm>
            <a:off x="3346612" y="2350233"/>
            <a:ext cx="1206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External surface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65223F-325C-49F2-B4EC-15708571CADD}"/>
              </a:ext>
            </a:extLst>
          </p:cNvPr>
          <p:cNvSpPr txBox="1"/>
          <p:nvPr/>
        </p:nvSpPr>
        <p:spPr>
          <a:xfrm>
            <a:off x="2541165" y="4152578"/>
            <a:ext cx="1964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Peak </a:t>
            </a:r>
            <a:r>
              <a:rPr lang="el-GR" sz="1200" dirty="0">
                <a:solidFill>
                  <a:schemeClr val="accent6">
                    <a:lumMod val="50000"/>
                  </a:schemeClr>
                </a:solidFill>
              </a:rPr>
              <a:t>σ</a:t>
            </a:r>
            <a:r>
              <a:rPr lang="en-US" sz="1200" baseline="-25000" dirty="0">
                <a:solidFill>
                  <a:schemeClr val="accent6">
                    <a:lumMod val="50000"/>
                  </a:schemeClr>
                </a:solidFill>
              </a:rPr>
              <a:t>equiv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=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182 MPa (edge)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CCD98-681A-488C-A40D-B34328057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87" y="2360883"/>
            <a:ext cx="2137410" cy="18289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4E4C7E-5917-442D-AC8E-F56E8E641F2F}"/>
              </a:ext>
            </a:extLst>
          </p:cNvPr>
          <p:cNvSpPr txBox="1"/>
          <p:nvPr/>
        </p:nvSpPr>
        <p:spPr>
          <a:xfrm>
            <a:off x="7887080" y="2326461"/>
            <a:ext cx="1206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External surface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763CDF-6798-427E-BB09-061450007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863" y="2360882"/>
            <a:ext cx="2143125" cy="18239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584E82-A37A-4639-A8CD-E0D8E4F18799}"/>
              </a:ext>
            </a:extLst>
          </p:cNvPr>
          <p:cNvSpPr txBox="1"/>
          <p:nvPr/>
        </p:nvSpPr>
        <p:spPr>
          <a:xfrm>
            <a:off x="5732720" y="2344097"/>
            <a:ext cx="118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Internal surface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BF6C9F-4FED-42B6-8015-9977A139E828}"/>
              </a:ext>
            </a:extLst>
          </p:cNvPr>
          <p:cNvSpPr txBox="1"/>
          <p:nvPr/>
        </p:nvSpPr>
        <p:spPr>
          <a:xfrm>
            <a:off x="4822028" y="4161467"/>
            <a:ext cx="206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Peak </a:t>
            </a:r>
            <a:r>
              <a:rPr lang="el-GR" sz="1200" dirty="0">
                <a:solidFill>
                  <a:schemeClr val="accent6">
                    <a:lumMod val="50000"/>
                  </a:schemeClr>
                </a:solidFill>
              </a:rPr>
              <a:t>σ</a:t>
            </a:r>
            <a:r>
              <a:rPr lang="en-US" sz="1200" baseline="-25000" dirty="0">
                <a:solidFill>
                  <a:schemeClr val="accent6">
                    <a:lumMod val="50000"/>
                  </a:schemeClr>
                </a:solidFill>
              </a:rPr>
              <a:t>equiv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=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226 MPa (center)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11950-6687-42ED-AC74-4767C301AA23}"/>
              </a:ext>
            </a:extLst>
          </p:cNvPr>
          <p:cNvSpPr txBox="1"/>
          <p:nvPr/>
        </p:nvSpPr>
        <p:spPr>
          <a:xfrm>
            <a:off x="7008134" y="4171259"/>
            <a:ext cx="1964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Peak </a:t>
            </a:r>
            <a:r>
              <a:rPr lang="el-GR" sz="1200" dirty="0">
                <a:solidFill>
                  <a:schemeClr val="accent6">
                    <a:lumMod val="50000"/>
                  </a:schemeClr>
                </a:solidFill>
              </a:rPr>
              <a:t>σ</a:t>
            </a:r>
            <a:r>
              <a:rPr lang="en-US" sz="1200" baseline="-25000" dirty="0">
                <a:solidFill>
                  <a:schemeClr val="accent6">
                    <a:lumMod val="50000"/>
                  </a:schemeClr>
                </a:solidFill>
              </a:rPr>
              <a:t>equiv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=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185 MPa (edge)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C03C69-16FB-4BB1-8CBD-6E3007926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187" y="4521403"/>
            <a:ext cx="1757363" cy="9096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78F44F-1F3C-4DCC-A1B6-7C3D31A0C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800" y="4498999"/>
            <a:ext cx="1810669" cy="9602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4904BF7-1BD8-4D78-A955-93E9CAA7322F}"/>
              </a:ext>
            </a:extLst>
          </p:cNvPr>
          <p:cNvSpPr txBox="1"/>
          <p:nvPr/>
        </p:nvSpPr>
        <p:spPr>
          <a:xfrm>
            <a:off x="82035" y="2020445"/>
            <a:ext cx="4458666" cy="360251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4E19E6-C0B2-4D0A-8E1D-19933FFB24CE}"/>
              </a:ext>
            </a:extLst>
          </p:cNvPr>
          <p:cNvSpPr txBox="1"/>
          <p:nvPr/>
        </p:nvSpPr>
        <p:spPr>
          <a:xfrm>
            <a:off x="4603299" y="2007493"/>
            <a:ext cx="4458666" cy="360251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31CC5-211C-41EA-962B-EDFA89406B70}"/>
              </a:ext>
            </a:extLst>
          </p:cNvPr>
          <p:cNvSpPr txBox="1"/>
          <p:nvPr/>
        </p:nvSpPr>
        <p:spPr>
          <a:xfrm>
            <a:off x="4130236" y="584058"/>
            <a:ext cx="137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K. Ammigan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EE900EF5-2399-4D98-9199-A2ACAC896823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681069D3-693E-4942-B9E6-1BECB2AF16EA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3190923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D7208-FCC4-4A31-8993-671E784D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47" y="156181"/>
            <a:ext cx="6912429" cy="427877"/>
          </a:xfrm>
        </p:spPr>
        <p:txBody>
          <a:bodyPr/>
          <a:lstStyle/>
          <a:p>
            <a:r>
              <a:rPr lang="en-US" dirty="0"/>
              <a:t>Peak Equivalent Stresses Exceed Be Yield Strength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222-0150-479C-95B4-0697585DA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13925A8-D390-4424-92A5-1F70FE756B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8601" y="1536247"/>
          <a:ext cx="6219131" cy="1343297"/>
        </p:xfrm>
        <a:graphic>
          <a:graphicData uri="http://schemas.openxmlformats.org/drawingml/2006/table">
            <a:tbl>
              <a:tblPr firstRow="1" firstCol="1" bandRow="1"/>
              <a:tblGrid>
                <a:gridCol w="1774299">
                  <a:extLst>
                    <a:ext uri="{9D8B030D-6E8A-4147-A177-3AD203B41FA5}">
                      <a16:colId xmlns:a16="http://schemas.microsoft.com/office/drawing/2014/main" val="532807876"/>
                    </a:ext>
                  </a:extLst>
                </a:gridCol>
                <a:gridCol w="950734">
                  <a:extLst>
                    <a:ext uri="{9D8B030D-6E8A-4147-A177-3AD203B41FA5}">
                      <a16:colId xmlns:a16="http://schemas.microsoft.com/office/drawing/2014/main" val="1842707271"/>
                    </a:ext>
                  </a:extLst>
                </a:gridCol>
                <a:gridCol w="1752037">
                  <a:extLst>
                    <a:ext uri="{9D8B030D-6E8A-4147-A177-3AD203B41FA5}">
                      <a16:colId xmlns:a16="http://schemas.microsoft.com/office/drawing/2014/main" val="2430166066"/>
                    </a:ext>
                  </a:extLst>
                </a:gridCol>
                <a:gridCol w="1742061">
                  <a:extLst>
                    <a:ext uri="{9D8B030D-6E8A-4147-A177-3AD203B41FA5}">
                      <a16:colId xmlns:a16="http://schemas.microsoft.com/office/drawing/2014/main" val="263217567"/>
                    </a:ext>
                  </a:extLst>
                </a:gridCol>
              </a:tblGrid>
              <a:tr h="6102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Internal pressure (5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psig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T</a:t>
                      </a:r>
                      <a:r>
                        <a:rPr lang="en-US" sz="1400" baseline="-25000" dirty="0" err="1">
                          <a:effectLst/>
                          <a:latin typeface="+mn-lt"/>
                        </a:rPr>
                        <a:t>max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(°C)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Internal surf.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1400" baseline="-25000" dirty="0" err="1">
                          <a:effectLst/>
                          <a:latin typeface="+mn-lt"/>
                        </a:rPr>
                        <a:t>equiv</a:t>
                      </a:r>
                      <a:r>
                        <a:rPr lang="en-US" sz="1400" baseline="-25000" dirty="0">
                          <a:effectLst/>
                          <a:latin typeface="+mn-lt"/>
                        </a:rPr>
                        <a:t>, max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(MPa)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External surf.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1400" baseline="-25000" dirty="0" err="1">
                          <a:effectLst/>
                          <a:latin typeface="+mn-lt"/>
                        </a:rPr>
                        <a:t>equiv</a:t>
                      </a:r>
                      <a:r>
                        <a:rPr lang="en-US" sz="1400" baseline="-25000" dirty="0">
                          <a:effectLst/>
                          <a:latin typeface="+mn-lt"/>
                        </a:rPr>
                        <a:t>, max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(MPa)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94946"/>
                  </a:ext>
                </a:extLst>
              </a:tr>
              <a:tr h="3063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Steady-state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200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(center)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182 (edge)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180093"/>
                  </a:ext>
                </a:extLst>
              </a:tr>
              <a:tr h="3063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Steady-state + beam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226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(center)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185 (edge)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94152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C2CAD8C-36AB-4D24-A50C-02F626CEF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1" y="3359509"/>
            <a:ext cx="4204805" cy="2527357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83D46F-85E8-43F0-81BA-3B05F1FF636C}"/>
              </a:ext>
            </a:extLst>
          </p:cNvPr>
          <p:cNvSpPr txBox="1"/>
          <p:nvPr/>
        </p:nvSpPr>
        <p:spPr>
          <a:xfrm>
            <a:off x="225085" y="3017026"/>
            <a:ext cx="3987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3087"/>
                </a:solidFill>
              </a:rPr>
              <a:t>Beryllium strength properties at room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44DFB-140E-4ECD-9C32-07106D31C71A}"/>
              </a:ext>
            </a:extLst>
          </p:cNvPr>
          <p:cNvSpPr txBox="1"/>
          <p:nvPr/>
        </p:nvSpPr>
        <p:spPr>
          <a:xfrm>
            <a:off x="4321206" y="3831733"/>
            <a:ext cx="50185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>
                    <a:lumMod val="50000"/>
                  </a:srgbClr>
                </a:solidFill>
              </a:rPr>
              <a:t>Lower YS at elevated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>
                    <a:lumMod val="50000"/>
                  </a:srgbClr>
                </a:solidFill>
              </a:rPr>
              <a:t>Chemical composition closer to S-65 grade (VHP)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>
                    <a:lumMod val="50000"/>
                  </a:srgbClr>
                </a:solidFill>
              </a:rPr>
              <a:t>Expect anisotropy in properties due to rolled and textured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>
                    <a:lumMod val="50000"/>
                  </a:srgbClr>
                </a:solidFill>
              </a:rPr>
              <a:t>Uncertain long-term effects of radiation damage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F37125-855C-4AF7-B5CC-6D7129483460}"/>
              </a:ext>
            </a:extLst>
          </p:cNvPr>
          <p:cNvSpPr txBox="1"/>
          <p:nvPr/>
        </p:nvSpPr>
        <p:spPr>
          <a:xfrm>
            <a:off x="4130236" y="584058"/>
            <a:ext cx="137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K. Ammigan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2435DE2-028F-4237-9755-95AE2062BA61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6BB54B9-8045-48E8-9227-6F163185DA80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3185308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509157" y="-34598"/>
            <a:ext cx="4125686" cy="470028"/>
          </a:xfrm>
        </p:spPr>
        <p:txBody>
          <a:bodyPr/>
          <a:lstStyle/>
          <a:p>
            <a:r>
              <a:rPr lang="en-US" dirty="0"/>
              <a:t>Proposed Cooling Loop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092FD-25C3-4DC0-A141-AAE27B4F5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" y="858921"/>
            <a:ext cx="7244862" cy="5140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CF662-2107-45D6-87B1-04B892470166}"/>
              </a:ext>
            </a:extLst>
          </p:cNvPr>
          <p:cNvSpPr txBox="1"/>
          <p:nvPr/>
        </p:nvSpPr>
        <p:spPr>
          <a:xfrm>
            <a:off x="4130236" y="396932"/>
            <a:ext cx="137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C. Crowley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276B043-66EE-4A6E-8F15-470866ECC071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43144C9-B150-4BB0-A077-0D5C45B7D43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4237316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7D9732-8BEE-4BD8-BF66-8F2129EA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 MW Modification: Active Cooling Loop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4A651-E9CC-493F-B586-23614F04C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AB5EA-C1C3-440D-A464-1C867E9A5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850253"/>
            <a:ext cx="4777398" cy="2711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83BEB7-5F2D-4744-B8D9-4DCD2BE65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9" y="3660612"/>
            <a:ext cx="3482566" cy="2611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7C620-6AB7-4EF8-8369-BA7ECA088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25780" y="1463124"/>
            <a:ext cx="3521864" cy="2641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535811-4755-40E1-A17E-275EC0B14242}"/>
              </a:ext>
            </a:extLst>
          </p:cNvPr>
          <p:cNvSpPr txBox="1"/>
          <p:nvPr/>
        </p:nvSpPr>
        <p:spPr>
          <a:xfrm>
            <a:off x="4814926" y="4902526"/>
            <a:ext cx="4196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Custom Bent Tubing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0.5 GPM Water Diverted from Cannister Supply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BB156-C048-4D76-8144-E3FFAA35B294}"/>
              </a:ext>
            </a:extLst>
          </p:cNvPr>
          <p:cNvSpPr txBox="1"/>
          <p:nvPr/>
        </p:nvSpPr>
        <p:spPr>
          <a:xfrm>
            <a:off x="5892699" y="3330561"/>
            <a:ext cx="264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Thermocouple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ADFAD5-6151-4206-BCEC-E1C7205C147F}"/>
              </a:ext>
            </a:extLst>
          </p:cNvPr>
          <p:cNvCxnSpPr>
            <a:cxnSpLocks/>
          </p:cNvCxnSpPr>
          <p:nvPr/>
        </p:nvCxnSpPr>
        <p:spPr>
          <a:xfrm flipV="1">
            <a:off x="6688183" y="2452823"/>
            <a:ext cx="58323" cy="9761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FB1BB8E-DD32-4BFA-8032-4ADE0F5BFA09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7C3C049-67AC-44EE-809F-2B272014281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218356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4D50219-022D-44B9-8564-517C13259935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0" y="805878"/>
            <a:ext cx="86868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NuMI</a:t>
            </a:r>
            <a:r>
              <a:rPr lang="en-US" sz="2800" dirty="0"/>
              <a:t> Overview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Target Assembly Overview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Target Fins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Overview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1 MW Modifications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FEA Results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Downstream Beryllium Window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Overview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Preliminary FEA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1 MW Modifications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Final FEA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Baffle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Overview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1 MW Modification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FEA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Manufacturing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2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805339-AA5B-4A5B-B8A3-5B228F19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277" y="92654"/>
            <a:ext cx="6015446" cy="427877"/>
          </a:xfrm>
        </p:spPr>
        <p:txBody>
          <a:bodyPr/>
          <a:lstStyle/>
          <a:p>
            <a:r>
              <a:rPr lang="en-US" dirty="0"/>
              <a:t>Thermal Analysis – Active Cooling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0FC55-ACFA-4D7B-90B2-DB06B4BE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24054-CF82-4A34-8682-C6AE6BD6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861490"/>
            <a:ext cx="3005246" cy="2874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37A792-F279-445B-8E16-4B40693A7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238" y="1861490"/>
            <a:ext cx="3465098" cy="2782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C74DCC-C00C-444B-9B92-19AB327775B4}"/>
              </a:ext>
            </a:extLst>
          </p:cNvPr>
          <p:cNvSpPr txBox="1"/>
          <p:nvPr/>
        </p:nvSpPr>
        <p:spPr>
          <a:xfrm>
            <a:off x="235639" y="1444793"/>
            <a:ext cx="3005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Steady-state temperature distribution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95C0C1-D233-427B-A9D1-F85D99037626}"/>
              </a:ext>
            </a:extLst>
          </p:cNvPr>
          <p:cNvSpPr txBox="1"/>
          <p:nvPr/>
        </p:nvSpPr>
        <p:spPr>
          <a:xfrm>
            <a:off x="4763238" y="1444794"/>
            <a:ext cx="3310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Temperature immediately after beam spill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C79A1-4B6C-47D5-813E-AFE9A7C6EAAC}"/>
              </a:ext>
            </a:extLst>
          </p:cNvPr>
          <p:cNvSpPr txBox="1"/>
          <p:nvPr/>
        </p:nvSpPr>
        <p:spPr>
          <a:xfrm>
            <a:off x="235639" y="5075780"/>
            <a:ext cx="362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Peak temperature reduction of about 16 °C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48E76-6AA2-43E0-969E-4D66BB42B8A4}"/>
              </a:ext>
            </a:extLst>
          </p:cNvPr>
          <p:cNvSpPr txBox="1"/>
          <p:nvPr/>
        </p:nvSpPr>
        <p:spPr>
          <a:xfrm>
            <a:off x="4130236" y="584058"/>
            <a:ext cx="137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K. Ammigan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4FF46CE-B4A8-484C-B972-7D278AD68353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A8E31E2-A62D-4B3E-BE59-EB4383A11D96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851750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A13103-6B66-4B4D-B0CC-E31F9BED7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3067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Peak Equivalent Stresses in Be Disk </a:t>
            </a:r>
            <a:r>
              <a:rPr lang="en-US" u="sng" dirty="0"/>
              <a:t>With Active Cooling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FD081-2621-4EE8-B06D-2C238139C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31EF5-86D3-459D-B064-E8E1B3A28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62" y="1380976"/>
            <a:ext cx="7313022" cy="1274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10A44-E2D4-4E25-A536-17B05179D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" y="3559490"/>
            <a:ext cx="3923805" cy="2358458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B4BE5F-7A1D-4E2D-99FD-9CB8B213D366}"/>
              </a:ext>
            </a:extLst>
          </p:cNvPr>
          <p:cNvSpPr txBox="1"/>
          <p:nvPr/>
        </p:nvSpPr>
        <p:spPr>
          <a:xfrm>
            <a:off x="636588" y="3121223"/>
            <a:ext cx="2907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Beryllium strength properties (at RT)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9E7EB-4DDC-42B7-928E-689C839D3C9C}"/>
              </a:ext>
            </a:extLst>
          </p:cNvPr>
          <p:cNvSpPr txBox="1"/>
          <p:nvPr/>
        </p:nvSpPr>
        <p:spPr>
          <a:xfrm>
            <a:off x="4459913" y="3882420"/>
            <a:ext cx="4057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Stresses now below YS of other Be grades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FF268-8BF7-40D3-BAC4-75CD2F2B2E98}"/>
              </a:ext>
            </a:extLst>
          </p:cNvPr>
          <p:cNvSpPr txBox="1"/>
          <p:nvPr/>
        </p:nvSpPr>
        <p:spPr>
          <a:xfrm>
            <a:off x="5278722" y="2022564"/>
            <a:ext cx="2419655" cy="54646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88FC9-230F-4CB2-8635-47480CD58791}"/>
              </a:ext>
            </a:extLst>
          </p:cNvPr>
          <p:cNvSpPr txBox="1"/>
          <p:nvPr/>
        </p:nvSpPr>
        <p:spPr>
          <a:xfrm>
            <a:off x="3972338" y="855328"/>
            <a:ext cx="137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K. Ammigan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18190BB-14BB-4C77-905B-ABF80D0012CD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FFFC762-08A0-47D4-80B2-1E180D78DCE0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1254648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18BF42-0706-4B6E-AA7A-028393D8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528" y="251752"/>
            <a:ext cx="2862943" cy="427877"/>
          </a:xfrm>
        </p:spPr>
        <p:txBody>
          <a:bodyPr/>
          <a:lstStyle/>
          <a:p>
            <a:pPr algn="ctr"/>
            <a:r>
              <a:rPr lang="en-US" dirty="0"/>
              <a:t>Baffle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D14C7-9FB9-4BCA-B17F-2F709449C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820C3-00EB-4971-86C2-3021C95B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761645"/>
            <a:ext cx="5340171" cy="3980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78638-B3CB-48BC-BB39-9E785E5C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869" y="1616992"/>
            <a:ext cx="2927033" cy="2573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F68265-2B37-4609-941C-0A133E742523}"/>
              </a:ext>
            </a:extLst>
          </p:cNvPr>
          <p:cNvSpPr txBox="1"/>
          <p:nvPr/>
        </p:nvSpPr>
        <p:spPr>
          <a:xfrm>
            <a:off x="7206162" y="917478"/>
            <a:ext cx="171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 Casing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EC38EA-00C6-424A-9C64-1FBC378ACC59}"/>
              </a:ext>
            </a:extLst>
          </p:cNvPr>
          <p:cNvSpPr txBox="1"/>
          <p:nvPr/>
        </p:nvSpPr>
        <p:spPr>
          <a:xfrm>
            <a:off x="6003472" y="4428496"/>
            <a:ext cx="197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Graphite Slug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7F399-DF32-462C-833F-A8B55BC8E761}"/>
              </a:ext>
            </a:extLst>
          </p:cNvPr>
          <p:cNvSpPr txBox="1"/>
          <p:nvPr/>
        </p:nvSpPr>
        <p:spPr>
          <a:xfrm>
            <a:off x="40822" y="4848536"/>
            <a:ext cx="694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0.010” thick beryllium windows at US and DS ends</a:t>
            </a: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1452AC-024E-4BF7-9BC7-B38C77C90DF4}"/>
              </a:ext>
            </a:extLst>
          </p:cNvPr>
          <p:cNvCxnSpPr>
            <a:cxnSpLocks/>
          </p:cNvCxnSpPr>
          <p:nvPr/>
        </p:nvCxnSpPr>
        <p:spPr>
          <a:xfrm flipV="1">
            <a:off x="6990262" y="3004457"/>
            <a:ext cx="63681" cy="1515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890222-64DA-4006-99F0-EDE50AE54E63}"/>
              </a:ext>
            </a:extLst>
          </p:cNvPr>
          <p:cNvCxnSpPr>
            <a:cxnSpLocks/>
          </p:cNvCxnSpPr>
          <p:nvPr/>
        </p:nvCxnSpPr>
        <p:spPr>
          <a:xfrm flipH="1">
            <a:off x="7206162" y="1360714"/>
            <a:ext cx="520245" cy="9557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0C8ABB-BA59-4B90-A27A-19577AA029CD}"/>
              </a:ext>
            </a:extLst>
          </p:cNvPr>
          <p:cNvCxnSpPr>
            <a:cxnSpLocks/>
          </p:cNvCxnSpPr>
          <p:nvPr/>
        </p:nvCxnSpPr>
        <p:spPr>
          <a:xfrm flipV="1">
            <a:off x="3150870" y="4319451"/>
            <a:ext cx="976040" cy="628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2248C13-2FE8-40E6-BF68-B8D677D71E79}"/>
              </a:ext>
            </a:extLst>
          </p:cNvPr>
          <p:cNvSpPr/>
          <p:nvPr/>
        </p:nvSpPr>
        <p:spPr>
          <a:xfrm>
            <a:off x="40822" y="5458813"/>
            <a:ext cx="8357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Graphite core press fit at 150 °C - 160 °C with 0.005” – 0.006” interference fit at 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20EFE3-9343-45C0-87B2-F200DEAFABC4}"/>
              </a:ext>
            </a:extLst>
          </p:cNvPr>
          <p:cNvSpPr txBox="1"/>
          <p:nvPr/>
        </p:nvSpPr>
        <p:spPr>
          <a:xfrm>
            <a:off x="7502562" y="1838610"/>
            <a:ext cx="171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13mm Hole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9DE946C-C795-4EB8-9203-DF683D487B44}"/>
              </a:ext>
            </a:extLst>
          </p:cNvPr>
          <p:cNvCxnSpPr>
            <a:cxnSpLocks/>
          </p:cNvCxnSpPr>
          <p:nvPr/>
        </p:nvCxnSpPr>
        <p:spPr>
          <a:xfrm flipH="1">
            <a:off x="6918535" y="2167555"/>
            <a:ext cx="718882" cy="608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98FEC8E-D635-4DB4-B402-51DE41DC279A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79C440B3-8722-438F-A838-88A2A7B635EC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2233203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CE7D1-A0BC-4657-9FC9-3B5E5F8D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 MW Modification: Increased Hole Diameter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A93B1-70CA-4EE8-9289-915ECF616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E37F7-277B-4A84-A91B-8F8E7A601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0" y="1364444"/>
            <a:ext cx="3822201" cy="3360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CC3584-4C0F-4F36-AA8E-DA88AC65CA67}"/>
              </a:ext>
            </a:extLst>
          </p:cNvPr>
          <p:cNvSpPr/>
          <p:nvPr/>
        </p:nvSpPr>
        <p:spPr>
          <a:xfrm>
            <a:off x="915262" y="5078057"/>
            <a:ext cx="6591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Baffle hole diameter enlarged from 13 mm to </a:t>
            </a:r>
            <a:r>
              <a:rPr lang="en-US" b="1" i="1" dirty="0">
                <a:solidFill>
                  <a:srgbClr val="FF0000"/>
                </a:solidFill>
              </a:rPr>
              <a:t>15 mm </a:t>
            </a:r>
            <a:r>
              <a:rPr lang="en-US" b="1" i="1" dirty="0"/>
              <a:t>for </a:t>
            </a:r>
            <a:r>
              <a:rPr lang="en-US" b="1" i="1" dirty="0" err="1"/>
              <a:t>NuMI</a:t>
            </a:r>
            <a:r>
              <a:rPr lang="en-US" b="1" i="1" dirty="0"/>
              <a:t> Target Systems AIP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E0501A-EDF6-4F60-8660-523D5871AA8D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1985554" y="2865120"/>
            <a:ext cx="2225471" cy="22129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2997778-9E2B-4971-8461-AF6395DE7D90}"/>
              </a:ext>
            </a:extLst>
          </p:cNvPr>
          <p:cNvSpPr txBox="1"/>
          <p:nvPr/>
        </p:nvSpPr>
        <p:spPr>
          <a:xfrm>
            <a:off x="4381274" y="1841238"/>
            <a:ext cx="4762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Since beam spot size increased, baffle hole diameter must also increase proportionally to prevent scraping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D0B545-57FF-40F6-B997-45ACA2F94DB1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B6AEFD4-5CA1-4491-AFE0-B94617E48FF5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3227115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C22C59-3986-48A1-809A-A36BA101D137}"/>
              </a:ext>
            </a:extLst>
          </p:cNvPr>
          <p:cNvSpPr txBox="1"/>
          <p:nvPr/>
        </p:nvSpPr>
        <p:spPr>
          <a:xfrm>
            <a:off x="2161436" y="20797"/>
            <a:ext cx="4821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ANSYS Steady-State </a:t>
            </a:r>
            <a:r>
              <a:rPr lang="en-US" b="1" dirty="0"/>
              <a:t>T</a:t>
            </a:r>
            <a:r>
              <a:rPr lang="en-US" sz="2400" b="1" dirty="0"/>
              <a:t>hermal </a:t>
            </a:r>
            <a:r>
              <a:rPr lang="en-US" b="1" dirty="0"/>
              <a:t>R</a:t>
            </a:r>
            <a:r>
              <a:rPr lang="en-US" sz="2400" b="1" dirty="0"/>
              <a:t>esults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8018F-BAA7-4700-ABCB-F3F701EA743C}"/>
              </a:ext>
            </a:extLst>
          </p:cNvPr>
          <p:cNvSpPr txBox="1"/>
          <p:nvPr/>
        </p:nvSpPr>
        <p:spPr>
          <a:xfrm>
            <a:off x="158035" y="4980082"/>
            <a:ext cx="4726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Peak Graphite and Aluminum temperatures: </a:t>
            </a:r>
            <a:r>
              <a:rPr lang="en-US" sz="1600" b="1" dirty="0"/>
              <a:t>~50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Peak Beryllium temperature: </a:t>
            </a:r>
            <a:r>
              <a:rPr lang="en-US" sz="1600" b="1" dirty="0"/>
              <a:t>53 °C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0E805-6FDE-4D29-8F47-F4EB5989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09" y="1293143"/>
            <a:ext cx="4610100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F76E78-E413-4E68-9D39-158DE16EB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488" y="1293143"/>
            <a:ext cx="3162300" cy="2533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9EBA35-2A68-403E-AA0D-11D87B9E0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388" y="3998024"/>
            <a:ext cx="2196352" cy="219033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84B5F23-980B-4645-81D6-5DAD524159FA}"/>
              </a:ext>
            </a:extLst>
          </p:cNvPr>
          <p:cNvCxnSpPr>
            <a:cxnSpLocks/>
          </p:cNvCxnSpPr>
          <p:nvPr/>
        </p:nvCxnSpPr>
        <p:spPr>
          <a:xfrm flipV="1">
            <a:off x="1810898" y="3740404"/>
            <a:ext cx="465577" cy="35248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DC251AB-F017-4880-AB83-8606DAB9D950}"/>
              </a:ext>
            </a:extLst>
          </p:cNvPr>
          <p:cNvSpPr txBox="1"/>
          <p:nvPr/>
        </p:nvSpPr>
        <p:spPr>
          <a:xfrm>
            <a:off x="1943691" y="3926389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07256-8731-489B-950C-C4917C88001F}"/>
              </a:ext>
            </a:extLst>
          </p:cNvPr>
          <p:cNvSpPr txBox="1"/>
          <p:nvPr/>
        </p:nvSpPr>
        <p:spPr>
          <a:xfrm>
            <a:off x="4130236" y="584058"/>
            <a:ext cx="137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K. Ammigan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FF41CF3-F565-4B02-AFEB-21ED191E2A74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71ADC86-35FA-45DE-9A4E-1949E1FAF47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942695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80FBC0-4485-4AB8-A668-4DCBECC3B0BB}"/>
              </a:ext>
            </a:extLst>
          </p:cNvPr>
          <p:cNvSpPr txBox="1"/>
          <p:nvPr/>
        </p:nvSpPr>
        <p:spPr>
          <a:xfrm>
            <a:off x="629119" y="19961"/>
            <a:ext cx="792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Direct beam interaction - thermal and structural FEA results*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DD44E-5345-4149-BB52-9CED094F837A}"/>
              </a:ext>
            </a:extLst>
          </p:cNvPr>
          <p:cNvSpPr txBox="1"/>
          <p:nvPr/>
        </p:nvSpPr>
        <p:spPr>
          <a:xfrm>
            <a:off x="637490" y="370106"/>
            <a:ext cx="6224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NOvA</a:t>
            </a:r>
            <a:r>
              <a:rPr lang="en-US" sz="1400" dirty="0"/>
              <a:t> beam parameters: 120 GeV, 0.7 MW, </a:t>
            </a:r>
            <a:r>
              <a:rPr lang="el-GR" sz="1400" dirty="0"/>
              <a:t>σ</a:t>
            </a:r>
            <a:r>
              <a:rPr lang="en-US" sz="1400" dirty="0"/>
              <a:t>: 1.3 mm, 4.9e13 </a:t>
            </a:r>
            <a:r>
              <a:rPr lang="en-US" sz="1400" dirty="0" err="1"/>
              <a:t>ppp</a:t>
            </a:r>
            <a:r>
              <a:rPr lang="en-US" sz="1400" dirty="0"/>
              <a:t>, 1.33 s rep. rate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717C8-9DAC-45E7-9666-692DC1488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4" y="2116316"/>
            <a:ext cx="4060288" cy="3456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0C237E-71E7-43F9-B363-F423EA733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591" y="2171185"/>
            <a:ext cx="3944454" cy="340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6BCC2-7B84-4A2F-A97A-7B1D2BFAF26A}"/>
              </a:ext>
            </a:extLst>
          </p:cNvPr>
          <p:cNvSpPr txBox="1"/>
          <p:nvPr/>
        </p:nvSpPr>
        <p:spPr>
          <a:xfrm>
            <a:off x="1543416" y="1858937"/>
            <a:ext cx="140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EEE6B6-A7EF-4371-A128-98AB9DE0D609}"/>
              </a:ext>
            </a:extLst>
          </p:cNvPr>
          <p:cNvSpPr txBox="1"/>
          <p:nvPr/>
        </p:nvSpPr>
        <p:spPr>
          <a:xfrm>
            <a:off x="6043537" y="1858937"/>
            <a:ext cx="178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Equivalent stress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3D49C-C3CE-4B80-9B13-689A90C9647E}"/>
              </a:ext>
            </a:extLst>
          </p:cNvPr>
          <p:cNvSpPr txBox="1"/>
          <p:nvPr/>
        </p:nvSpPr>
        <p:spPr>
          <a:xfrm>
            <a:off x="1171797" y="5522650"/>
            <a:ext cx="2150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Peak </a:t>
            </a:r>
            <a:r>
              <a:rPr lang="el-GR" sz="1400" dirty="0"/>
              <a:t>Δ</a:t>
            </a:r>
            <a:r>
              <a:rPr lang="en-US" sz="1400" dirty="0"/>
              <a:t>T in graphite: </a:t>
            </a:r>
            <a:r>
              <a:rPr lang="en-US" sz="1400" dirty="0">
                <a:solidFill>
                  <a:srgbClr val="FF0000"/>
                </a:solidFill>
              </a:rPr>
              <a:t>339 °C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DB8CC-F3E0-4962-B18C-9122C6FC75EF}"/>
              </a:ext>
            </a:extLst>
          </p:cNvPr>
          <p:cNvSpPr txBox="1"/>
          <p:nvPr/>
        </p:nvSpPr>
        <p:spPr>
          <a:xfrm>
            <a:off x="5890874" y="5568817"/>
            <a:ext cx="239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σ</a:t>
            </a:r>
            <a:r>
              <a:rPr lang="en-US" sz="1400" baseline="-25000" dirty="0" err="1"/>
              <a:t>equiv</a:t>
            </a:r>
            <a:r>
              <a:rPr lang="en-US" sz="1400" baseline="-25000" dirty="0"/>
              <a:t>, max</a:t>
            </a:r>
            <a:r>
              <a:rPr lang="en-US" sz="1400" dirty="0"/>
              <a:t> in graphite: </a:t>
            </a:r>
            <a:r>
              <a:rPr lang="en-US" sz="1400" dirty="0">
                <a:solidFill>
                  <a:srgbClr val="FF0000"/>
                </a:solidFill>
              </a:rPr>
              <a:t>14 </a:t>
            </a:r>
            <a:r>
              <a:rPr lang="en-US" sz="1400" dirty="0" err="1">
                <a:solidFill>
                  <a:srgbClr val="FF0000"/>
                </a:solidFill>
              </a:rPr>
              <a:t>MPa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l-GR" sz="1400" dirty="0"/>
              <a:t>σ</a:t>
            </a:r>
            <a:r>
              <a:rPr lang="en-US" sz="1400" baseline="-25000" dirty="0"/>
              <a:t>equiv, max</a:t>
            </a:r>
            <a:r>
              <a:rPr lang="en-US" sz="1400" dirty="0"/>
              <a:t> in Al: </a:t>
            </a:r>
            <a:r>
              <a:rPr lang="en-US" sz="1400" dirty="0">
                <a:solidFill>
                  <a:srgbClr val="FF0000"/>
                </a:solidFill>
              </a:rPr>
              <a:t>13.6 </a:t>
            </a:r>
            <a:r>
              <a:rPr lang="en-US" sz="1400" dirty="0" err="1">
                <a:solidFill>
                  <a:srgbClr val="FF0000"/>
                </a:solidFill>
              </a:rPr>
              <a:t>MPa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449C6-2813-4796-929C-44592E46B8A5}"/>
              </a:ext>
            </a:extLst>
          </p:cNvPr>
          <p:cNvSpPr txBox="1"/>
          <p:nvPr/>
        </p:nvSpPr>
        <p:spPr>
          <a:xfrm>
            <a:off x="4130236" y="646844"/>
            <a:ext cx="137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K. Ammigan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6F3F63-CF77-4EDF-BA5A-7537D6006E06}"/>
              </a:ext>
            </a:extLst>
          </p:cNvPr>
          <p:cNvSpPr txBox="1"/>
          <p:nvPr/>
        </p:nvSpPr>
        <p:spPr>
          <a:xfrm>
            <a:off x="1026977" y="1227380"/>
            <a:ext cx="758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Baffle expected to survive direct beam interaction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EA348B4-34CC-4F2F-998D-D893E89A67A2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9A1A4E4-E3D1-4A92-823A-C9E231F1B603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3771967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B40B4-3318-48A1-8A2D-C51D3569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Baffle Press Fit Fixture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774EB-A1BB-40B4-9D3A-ABC2EE70D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F10025759-FIXTURE (Converted)">
            <a:hlinkClick r:id="" action="ppaction://media"/>
            <a:extLst>
              <a:ext uri="{FF2B5EF4-FFF2-40B4-BE49-F238E27FC236}">
                <a16:creationId xmlns:a16="http://schemas.microsoft.com/office/drawing/2014/main" id="{716AE45C-90AD-42C5-89E7-E2B7D984B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2525485"/>
            <a:ext cx="8578534" cy="2600368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D0D47A-A711-46C1-B847-311DEEEC5F01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3725A3D-D3AE-41CE-AEC3-1445374283F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42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BE0396-71E2-4D95-A759-4B4B748B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Things Go Wrong…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E28CB-E930-4DE3-A33E-4D603F6E6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26" name="88CBC916-4CA6-47B8-AA75-2AD33C09178D" descr="927016D5-5BB3-46D0-9E51-39C3ADDDD50A@dhcp">
            <a:extLst>
              <a:ext uri="{FF2B5EF4-FFF2-40B4-BE49-F238E27FC236}">
                <a16:creationId xmlns:a16="http://schemas.microsoft.com/office/drawing/2014/main" id="{6AC6A475-1429-4A39-878F-D92D71A3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8636"/>
            <a:ext cx="5239861" cy="394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B288D-B10B-4F0D-AB44-EF85B1DD10A7}"/>
              </a:ext>
            </a:extLst>
          </p:cNvPr>
          <p:cNvSpPr/>
          <p:nvPr/>
        </p:nvSpPr>
        <p:spPr>
          <a:xfrm>
            <a:off x="5595256" y="1963115"/>
            <a:ext cx="36445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Improper shrink fit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Poor temperature monitoring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Improper tooling (tried to use 13mm stacking rod on new 15mm bore 1MW baffle).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AAF417A-9D1E-46A5-A410-707462D1EB4D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3A4DB40-9506-4FC3-AE8A-A150103CCCC7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</p:spTree>
    <p:extLst>
      <p:ext uri="{BB962C8B-B14F-4D97-AF65-F5344CB8AC3E}">
        <p14:creationId xmlns:p14="http://schemas.microsoft.com/office/powerpoint/2010/main" val="1625336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36C437-5DF4-4218-A4FF-5F1BB66FD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Temperature, Stress, and Beam Sigma increases due to increased beam power warranted redesigns of: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Target Fins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Downstream Beryllium Window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Baffle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TA-05 ready for 1 MW operation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9BC295-061E-4976-8CB0-A44063FEA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B600F-0ED5-4FBB-8626-81F4B3AA8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99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6304" y="42591"/>
            <a:ext cx="8833108" cy="427877"/>
          </a:xfrm>
        </p:spPr>
        <p:txBody>
          <a:bodyPr/>
          <a:lstStyle/>
          <a:p>
            <a:pPr algn="ctr"/>
            <a:r>
              <a:rPr lang="en-US" dirty="0" err="1"/>
              <a:t>NuMI</a:t>
            </a:r>
            <a:r>
              <a:rPr lang="en-US" dirty="0"/>
              <a:t> Overview and Challenges of 1 MW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0DD03-02CD-4ED0-BB45-93B1A7EF719B}"/>
              </a:ext>
            </a:extLst>
          </p:cNvPr>
          <p:cNvSpPr txBox="1"/>
          <p:nvPr/>
        </p:nvSpPr>
        <p:spPr>
          <a:xfrm>
            <a:off x="5641499" y="544226"/>
            <a:ext cx="308229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Experiment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Power: 700-750 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Energy: 120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Intensity: 5e13 Protons/Pulse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Bunches: 588 Bunches/Pulse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Length: 11 µs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Duty cycle: 1.33 seconds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6F2C4-D5DB-4A23-AE4C-258AFB394D08}"/>
              </a:ext>
            </a:extLst>
          </p:cNvPr>
          <p:cNvSpPr txBox="1"/>
          <p:nvPr/>
        </p:nvSpPr>
        <p:spPr>
          <a:xfrm>
            <a:off x="5157216" y="2095312"/>
            <a:ext cx="3912219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2020/2021 Beam Upgrades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Power: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Intensity: 6.5e13 Protons/Pulse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Duty cycle: 1.2 seconds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MET-05 designed for 1 MW use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57377E5-E590-46E1-996C-C51849B8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13456"/>
              </p:ext>
            </p:extLst>
          </p:nvPr>
        </p:nvGraphicFramePr>
        <p:xfrm>
          <a:off x="146304" y="5431848"/>
          <a:ext cx="8833108" cy="7251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8277">
                  <a:extLst>
                    <a:ext uri="{9D8B030D-6E8A-4147-A177-3AD203B41FA5}">
                      <a16:colId xmlns:a16="http://schemas.microsoft.com/office/drawing/2014/main" val="472558378"/>
                    </a:ext>
                  </a:extLst>
                </a:gridCol>
                <a:gridCol w="2208277">
                  <a:extLst>
                    <a:ext uri="{9D8B030D-6E8A-4147-A177-3AD203B41FA5}">
                      <a16:colId xmlns:a16="http://schemas.microsoft.com/office/drawing/2014/main" val="54468765"/>
                    </a:ext>
                  </a:extLst>
                </a:gridCol>
                <a:gridCol w="2208277">
                  <a:extLst>
                    <a:ext uri="{9D8B030D-6E8A-4147-A177-3AD203B41FA5}">
                      <a16:colId xmlns:a16="http://schemas.microsoft.com/office/drawing/2014/main" val="1323000844"/>
                    </a:ext>
                  </a:extLst>
                </a:gridCol>
                <a:gridCol w="2208277">
                  <a:extLst>
                    <a:ext uri="{9D8B030D-6E8A-4147-A177-3AD203B41FA5}">
                      <a16:colId xmlns:a16="http://schemas.microsoft.com/office/drawing/2014/main" val="2283192637"/>
                    </a:ext>
                  </a:extLst>
                </a:gridCol>
              </a:tblGrid>
              <a:tr h="19554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TA-02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TA-03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TA-05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TA-06, 07, 08, 09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982565"/>
                  </a:ext>
                </a:extLst>
              </a:tr>
              <a:tr h="450789">
                <a:tc>
                  <a:txBody>
                    <a:bodyPr/>
                    <a:lstStyle/>
                    <a:p>
                      <a:r>
                        <a:rPr lang="en-US" sz="1050" u="sng" dirty="0"/>
                        <a:t>7/15/19</a:t>
                      </a:r>
                      <a:r>
                        <a:rPr lang="en-US" sz="1050" dirty="0"/>
                        <a:t>: Transferred to C0 hot cell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u="sng" dirty="0"/>
                        <a:t>8/9/19</a:t>
                      </a:r>
                      <a:r>
                        <a:rPr lang="en-US" sz="1050" dirty="0"/>
                        <a:t>: Transferred to MI-65 Morgue for cooldown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u="sng" dirty="0"/>
                        <a:t>8/12/19</a:t>
                      </a:r>
                      <a:r>
                        <a:rPr lang="en-US" sz="1050" dirty="0"/>
                        <a:t>: Fabrication + Assembly 100% complete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Part procurement has begun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8597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A5202151-6EE4-4090-8540-B9FB159B4A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65" y="911503"/>
            <a:ext cx="5074914" cy="1883098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3BAF5C40-236F-422F-BECB-9BE3015634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6304" y="3235637"/>
          <a:ext cx="8833108" cy="2171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774">
                  <a:extLst>
                    <a:ext uri="{9D8B030D-6E8A-4147-A177-3AD203B41FA5}">
                      <a16:colId xmlns:a16="http://schemas.microsoft.com/office/drawing/2014/main" val="4068699777"/>
                    </a:ext>
                  </a:extLst>
                </a:gridCol>
                <a:gridCol w="2964267">
                  <a:extLst>
                    <a:ext uri="{9D8B030D-6E8A-4147-A177-3AD203B41FA5}">
                      <a16:colId xmlns:a16="http://schemas.microsoft.com/office/drawing/2014/main" val="4260808421"/>
                    </a:ext>
                  </a:extLst>
                </a:gridCol>
                <a:gridCol w="2295067">
                  <a:extLst>
                    <a:ext uri="{9D8B030D-6E8A-4147-A177-3AD203B41FA5}">
                      <a16:colId xmlns:a16="http://schemas.microsoft.com/office/drawing/2014/main" val="3359275510"/>
                    </a:ext>
                  </a:extLst>
                </a:gridCol>
              </a:tblGrid>
              <a:tr h="29372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MW Upgrade Challenges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712947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Temp. and Stress Increase from Beam Heating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Increased </a:t>
                      </a:r>
                      <a:r>
                        <a:rPr lang="en-US" sz="1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Radioactivation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Aging Infrastructure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742585"/>
                  </a:ext>
                </a:extLst>
              </a:tr>
              <a:tr h="149028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Pre-target beam window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core and baffle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DS window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Horn </a:t>
                      </a:r>
                      <a:r>
                        <a:rPr lang="en-US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stripline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cooling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Radioactive water (RAW) systems, target chase air handling, chiller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Hadron absorber temperature monitoring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shielding to the RAW room and target chase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Review </a:t>
                      </a:r>
                      <a:r>
                        <a:rPr lang="en-US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NuMI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shielding and tritium production assessment for 1MW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Retrofit or expand existing tritium mitigation systems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radiation-hard hadron monitors</a:t>
                      </a: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Decay pipe window repair plan​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Target/horn module positioning drives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Chase cooling retrofits and expansion</a:t>
                      </a:r>
                      <a:endParaRPr lang="en-US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8739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0F601DB-2893-41A3-87D7-C1CB9A910183}"/>
              </a:ext>
            </a:extLst>
          </p:cNvPr>
          <p:cNvSpPr/>
          <p:nvPr/>
        </p:nvSpPr>
        <p:spPr>
          <a:xfrm>
            <a:off x="429419" y="4107602"/>
            <a:ext cx="1338421" cy="32506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4E287-1EF0-4967-810E-B02D295C0D87}"/>
              </a:ext>
            </a:extLst>
          </p:cNvPr>
          <p:cNvSpPr/>
          <p:nvPr/>
        </p:nvSpPr>
        <p:spPr>
          <a:xfrm>
            <a:off x="4562858" y="5439775"/>
            <a:ext cx="2221119" cy="71718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06E3E32-962E-4455-AE60-120016E081C8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28D05CE-8835-4AB1-8B30-97662CE50B78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8CA82B-5AF3-44B0-B8DA-A1925A02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Target Assembly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0116A-0135-4258-A5DE-A73401727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EEAF6-1A54-489F-A362-F497296B5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442" y="679629"/>
            <a:ext cx="3518262" cy="2309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EAA0B-BB64-4C90-A893-B8542362A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0254">
            <a:off x="61595" y="3413999"/>
            <a:ext cx="2572535" cy="1082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38895-19BB-4E7F-B7CD-7136FDF682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8919" y="3230663"/>
            <a:ext cx="2847880" cy="1422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0D8BD-0617-43A4-9871-488A9ABF5DA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45305">
            <a:off x="3928997" y="3532123"/>
            <a:ext cx="2709986" cy="1082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1FBA7-B0B4-417A-B513-1FF4FC7C9C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3336" y="3566702"/>
            <a:ext cx="2992232" cy="13735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0E51E4-739C-4141-AC37-41BB05FD854D}"/>
              </a:ext>
            </a:extLst>
          </p:cNvPr>
          <p:cNvSpPr txBox="1"/>
          <p:nvPr/>
        </p:nvSpPr>
        <p:spPr>
          <a:xfrm>
            <a:off x="3407264" y="2827804"/>
            <a:ext cx="2760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Target Assembly 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151FB-C1B7-4CF3-BE58-EC07E4011628}"/>
              </a:ext>
            </a:extLst>
          </p:cNvPr>
          <p:cNvSpPr txBox="1"/>
          <p:nvPr/>
        </p:nvSpPr>
        <p:spPr>
          <a:xfrm>
            <a:off x="531948" y="4736997"/>
            <a:ext cx="94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Baffle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BE3A4-B543-436E-8927-AA786B32A5AB}"/>
              </a:ext>
            </a:extLst>
          </p:cNvPr>
          <p:cNvSpPr txBox="1"/>
          <p:nvPr/>
        </p:nvSpPr>
        <p:spPr>
          <a:xfrm>
            <a:off x="1985124" y="4699727"/>
            <a:ext cx="2436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Target Rail Assembly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822452-0953-4B7D-BCB6-3DC745FBEE34}"/>
              </a:ext>
            </a:extLst>
          </p:cNvPr>
          <p:cNvSpPr txBox="1"/>
          <p:nvPr/>
        </p:nvSpPr>
        <p:spPr>
          <a:xfrm>
            <a:off x="4065543" y="4792807"/>
            <a:ext cx="243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Target Canister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9F473-6399-466A-93B5-DCD43EAB5F4F}"/>
              </a:ext>
            </a:extLst>
          </p:cNvPr>
          <p:cNvSpPr txBox="1"/>
          <p:nvPr/>
        </p:nvSpPr>
        <p:spPr>
          <a:xfrm>
            <a:off x="6502437" y="4822296"/>
            <a:ext cx="243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Target Carrier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4C4AE7-156A-4E42-B661-B9CEED7E606C}"/>
              </a:ext>
            </a:extLst>
          </p:cNvPr>
          <p:cNvSpPr txBox="1"/>
          <p:nvPr/>
        </p:nvSpPr>
        <p:spPr>
          <a:xfrm>
            <a:off x="7015646" y="833278"/>
            <a:ext cx="2145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Upstream (Beam Enters)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14FEE6-D017-4408-89D9-4F3041E0355E}"/>
              </a:ext>
            </a:extLst>
          </p:cNvPr>
          <p:cNvCxnSpPr/>
          <p:nvPr/>
        </p:nvCxnSpPr>
        <p:spPr>
          <a:xfrm flipH="1">
            <a:off x="6495732" y="1248776"/>
            <a:ext cx="7502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6FF6469-550E-4D01-8CB2-FB1B6DDCD3C1}"/>
              </a:ext>
            </a:extLst>
          </p:cNvPr>
          <p:cNvSpPr txBox="1"/>
          <p:nvPr/>
        </p:nvSpPr>
        <p:spPr>
          <a:xfrm>
            <a:off x="551741" y="2037866"/>
            <a:ext cx="2145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(Beam Exits)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604F46-D515-464A-8F3C-179C4984F75F}"/>
              </a:ext>
            </a:extLst>
          </p:cNvPr>
          <p:cNvCxnSpPr>
            <a:cxnSpLocks/>
          </p:cNvCxnSpPr>
          <p:nvPr/>
        </p:nvCxnSpPr>
        <p:spPr>
          <a:xfrm>
            <a:off x="2557836" y="2546567"/>
            <a:ext cx="6263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30D67B-0095-47DE-AAF5-EFFFE4BA4723}"/>
              </a:ext>
            </a:extLst>
          </p:cNvPr>
          <p:cNvSpPr txBox="1"/>
          <p:nvPr/>
        </p:nvSpPr>
        <p:spPr>
          <a:xfrm>
            <a:off x="0" y="5198662"/>
            <a:ext cx="1800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Graphite Slug Shield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Beam Heat Dissipation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A8B916-272E-47B4-BD2A-6EBFCC3A546A}"/>
              </a:ext>
            </a:extLst>
          </p:cNvPr>
          <p:cNvSpPr txBox="1"/>
          <p:nvPr/>
        </p:nvSpPr>
        <p:spPr>
          <a:xfrm>
            <a:off x="2248129" y="5474130"/>
            <a:ext cx="1800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Graphite Target Fins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Cooling Rail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C636D3-E0CD-41F3-B916-A868541938D0}"/>
              </a:ext>
            </a:extLst>
          </p:cNvPr>
          <p:cNvSpPr txBox="1"/>
          <p:nvPr/>
        </p:nvSpPr>
        <p:spPr>
          <a:xfrm>
            <a:off x="4217468" y="5422755"/>
            <a:ext cx="1800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Fin Enclosure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Helium Environment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9F4E64-6150-4935-8332-6120101A3CF8}"/>
              </a:ext>
            </a:extLst>
          </p:cNvPr>
          <p:cNvSpPr txBox="1"/>
          <p:nvPr/>
        </p:nvSpPr>
        <p:spPr>
          <a:xfrm>
            <a:off x="6716909" y="5474130"/>
            <a:ext cx="180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Frame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B0C906B1-DD15-4052-AC7B-7AD9E4FE683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E372D3E1-83E2-4CCE-B0F7-AB96B4720591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5414E1-E039-4E08-B95D-7138D9F5E3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21" t="16807" r="32547" b="17459"/>
          <a:stretch/>
        </p:blipFill>
        <p:spPr>
          <a:xfrm>
            <a:off x="6924319" y="1734723"/>
            <a:ext cx="1991081" cy="137486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2EF520B-BC1B-4E11-93E3-E2D1B013EE09}"/>
              </a:ext>
            </a:extLst>
          </p:cNvPr>
          <p:cNvSpPr/>
          <p:nvPr/>
        </p:nvSpPr>
        <p:spPr>
          <a:xfrm>
            <a:off x="4557133" y="1682354"/>
            <a:ext cx="460878" cy="31849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9869AA-B2AA-4166-BF6D-659A72AD3998}"/>
              </a:ext>
            </a:extLst>
          </p:cNvPr>
          <p:cNvSpPr txBox="1"/>
          <p:nvPr/>
        </p:nvSpPr>
        <p:spPr>
          <a:xfrm>
            <a:off x="6696368" y="3091230"/>
            <a:ext cx="243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Hylen Device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E242325-7152-4D08-917B-697F6894294A}"/>
              </a:ext>
            </a:extLst>
          </p:cNvPr>
          <p:cNvCxnSpPr>
            <a:cxnSpLocks/>
          </p:cNvCxnSpPr>
          <p:nvPr/>
        </p:nvCxnSpPr>
        <p:spPr>
          <a:xfrm>
            <a:off x="5004367" y="1987375"/>
            <a:ext cx="1916960" cy="114004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23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8506BD-EAE4-46D3-82C3-3682C839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Target Fins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8AFA-A6FC-4BE8-814D-31AA58A26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A62A-9317-4917-B5E8-1D18B487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075396"/>
            <a:ext cx="5062447" cy="4463368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2C0BA4-8D9D-4E20-A116-1AB10CE26C91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4B0BDC-EF39-46B1-AC95-7B3C9676D92F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C5562C-C2FD-4181-B05B-EBD2FC1F1CA2}"/>
              </a:ext>
            </a:extLst>
          </p:cNvPr>
          <p:cNvSpPr/>
          <p:nvPr/>
        </p:nvSpPr>
        <p:spPr>
          <a:xfrm>
            <a:off x="5880611" y="1320600"/>
            <a:ext cx="2833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Graphite Grade: POCO ZXF-5Q</a:t>
            </a:r>
          </a:p>
        </p:txBody>
      </p:sp>
    </p:spTree>
    <p:extLst>
      <p:ext uri="{BB962C8B-B14F-4D97-AF65-F5344CB8AC3E}">
        <p14:creationId xmlns:p14="http://schemas.microsoft.com/office/powerpoint/2010/main" val="532176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B214A0-243C-44E7-BCA7-16E787D58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Location of Target Fins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0F702-D3E8-48B1-9D0E-EDA84BC9E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101E5-6044-4021-A8E2-8CA693DBAD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10355" r="21956"/>
          <a:stretch/>
        </p:blipFill>
        <p:spPr bwMode="auto">
          <a:xfrm>
            <a:off x="206514" y="844851"/>
            <a:ext cx="5049675" cy="3082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064CE-357B-4CCB-BC67-F9C76F363956}"/>
              </a:ext>
            </a:extLst>
          </p:cNvPr>
          <p:cNvSpPr txBox="1"/>
          <p:nvPr/>
        </p:nvSpPr>
        <p:spPr>
          <a:xfrm>
            <a:off x="2783685" y="3554481"/>
            <a:ext cx="226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TA-05 Target Carrier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F2D4B4-0985-4ADD-9797-2BEDE5DA5F6D}"/>
              </a:ext>
            </a:extLst>
          </p:cNvPr>
          <p:cNvSpPr/>
          <p:nvPr/>
        </p:nvSpPr>
        <p:spPr>
          <a:xfrm rot="20048913">
            <a:off x="384316" y="2201140"/>
            <a:ext cx="2638877" cy="92407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91CD47-081E-46D4-87C7-94FCDE2D41E4}"/>
              </a:ext>
            </a:extLst>
          </p:cNvPr>
          <p:cNvGrpSpPr/>
          <p:nvPr/>
        </p:nvGrpSpPr>
        <p:grpSpPr>
          <a:xfrm>
            <a:off x="5505676" y="807448"/>
            <a:ext cx="3427088" cy="3461526"/>
            <a:chOff x="5505676" y="807448"/>
            <a:chExt cx="3427088" cy="34615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326B08-2334-4D4B-B154-724BC6C63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462" b="7784"/>
            <a:stretch/>
          </p:blipFill>
          <p:spPr>
            <a:xfrm>
              <a:off x="5505676" y="807448"/>
              <a:ext cx="3427088" cy="3461526"/>
            </a:xfrm>
            <a:prstGeom prst="rect">
              <a:avLst/>
            </a:prstGeom>
            <a:ln w="28575">
              <a:solidFill>
                <a:srgbClr val="FF0000"/>
              </a:solidFill>
              <a:prstDash val="dash"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C79D25-6488-4301-A84E-D95E43BDF0AA}"/>
                </a:ext>
              </a:extLst>
            </p:cNvPr>
            <p:cNvSpPr txBox="1"/>
            <p:nvPr/>
          </p:nvSpPr>
          <p:spPr>
            <a:xfrm>
              <a:off x="6498983" y="1264477"/>
              <a:ext cx="1429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FF00"/>
                  </a:solidFill>
                </a:rPr>
                <a:t>MET-05 Graphite Fins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A1E21C-A187-487A-8532-2592FB37F2E2}"/>
              </a:ext>
            </a:extLst>
          </p:cNvPr>
          <p:cNvCxnSpPr>
            <a:cxnSpLocks/>
          </p:cNvCxnSpPr>
          <p:nvPr/>
        </p:nvCxnSpPr>
        <p:spPr>
          <a:xfrm>
            <a:off x="753129" y="3450833"/>
            <a:ext cx="482257" cy="94596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886F18-77DE-4796-8BEA-A02E96D37022}"/>
              </a:ext>
            </a:extLst>
          </p:cNvPr>
          <p:cNvGrpSpPr/>
          <p:nvPr/>
        </p:nvGrpSpPr>
        <p:grpSpPr>
          <a:xfrm>
            <a:off x="1235386" y="4396793"/>
            <a:ext cx="5500694" cy="1901023"/>
            <a:chOff x="314890" y="4268974"/>
            <a:chExt cx="4853451" cy="16621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27CFF1-3068-4AF7-AC94-9D8B2D51A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76" t="12296" r="1525" b="21641"/>
            <a:stretch/>
          </p:blipFill>
          <p:spPr>
            <a:xfrm>
              <a:off x="314890" y="4268974"/>
              <a:ext cx="4644252" cy="16621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AAAAB2-AACC-4B6F-ACDF-9C5922CA4A7E}"/>
                </a:ext>
              </a:extLst>
            </p:cNvPr>
            <p:cNvSpPr txBox="1"/>
            <p:nvPr/>
          </p:nvSpPr>
          <p:spPr>
            <a:xfrm>
              <a:off x="2637016" y="5517352"/>
              <a:ext cx="2531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MET-05 Target Canister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171D62-C4C6-47ED-9194-99EFC04FE10B}"/>
                </a:ext>
              </a:extLst>
            </p:cNvPr>
            <p:cNvSpPr/>
            <p:nvPr/>
          </p:nvSpPr>
          <p:spPr>
            <a:xfrm rot="21133671">
              <a:off x="416340" y="4694880"/>
              <a:ext cx="4242932" cy="62122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98FF9A-F1F1-4C86-B002-D6082DC7A272}"/>
              </a:ext>
            </a:extLst>
          </p:cNvPr>
          <p:cNvCxnSpPr>
            <a:cxnSpLocks/>
          </p:cNvCxnSpPr>
          <p:nvPr/>
        </p:nvCxnSpPr>
        <p:spPr>
          <a:xfrm>
            <a:off x="5505676" y="4268748"/>
            <a:ext cx="565940" cy="32464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0429D9D-CD71-412F-8929-133D7CB8FB0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17C3DDF-922C-4D58-9A41-117BFB388755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</p:spTree>
    <p:extLst>
      <p:ext uri="{BB962C8B-B14F-4D97-AF65-F5344CB8AC3E}">
        <p14:creationId xmlns:p14="http://schemas.microsoft.com/office/powerpoint/2010/main" val="87126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79AAA0-197C-41A3-9272-341273197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Target Canister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59292-B844-4AE0-9C8B-41CE708B2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2715A-A101-4A6A-8967-D403A5E1A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02" y="958998"/>
            <a:ext cx="7498080" cy="4265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A54A84-8FCB-4D27-AE18-F591FD882770}"/>
              </a:ext>
            </a:extLst>
          </p:cNvPr>
          <p:cNvSpPr txBox="1"/>
          <p:nvPr/>
        </p:nvSpPr>
        <p:spPr>
          <a:xfrm>
            <a:off x="222250" y="5007429"/>
            <a:ext cx="404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Enclosure for target fins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Helium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Water cooled walls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1E51EDF-9500-4801-B703-56F27E964D14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07C681E-DF22-47DA-88F8-B157581EE460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515921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3BE53-CDD8-4EB7-B17A-3E0FBD5F3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Target Rail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D3D3A-00F6-4CBE-8602-13CCA58FF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FB7D4-F229-4165-8D4E-928A9D3E8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" t="31766" r="3809" b="26675"/>
          <a:stretch/>
        </p:blipFill>
        <p:spPr>
          <a:xfrm>
            <a:off x="285296" y="979348"/>
            <a:ext cx="8573407" cy="1741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2F485-F2C5-492D-98A2-D469981F0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6" r="40952"/>
          <a:stretch/>
        </p:blipFill>
        <p:spPr>
          <a:xfrm rot="5400000">
            <a:off x="6033045" y="2663638"/>
            <a:ext cx="2508069" cy="3143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55FDD1-4E96-48B4-AC60-AE89DC02D750}"/>
              </a:ext>
            </a:extLst>
          </p:cNvPr>
          <p:cNvSpPr txBox="1"/>
          <p:nvPr/>
        </p:nvSpPr>
        <p:spPr>
          <a:xfrm>
            <a:off x="7287079" y="2201872"/>
            <a:ext cx="142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Back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2929FF-1536-455F-890B-5C4787B6262B}"/>
              </a:ext>
            </a:extLst>
          </p:cNvPr>
          <p:cNvSpPr txBox="1"/>
          <p:nvPr/>
        </p:nvSpPr>
        <p:spPr>
          <a:xfrm>
            <a:off x="5626298" y="3037923"/>
            <a:ext cx="142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Front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85FED-BD4E-4088-8BD4-2F2411F72255}"/>
              </a:ext>
            </a:extLst>
          </p:cNvPr>
          <p:cNvSpPr txBox="1"/>
          <p:nvPr/>
        </p:nvSpPr>
        <p:spPr>
          <a:xfrm>
            <a:off x="320316" y="4105636"/>
            <a:ext cx="4373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48 target fins + 2 </a:t>
            </a:r>
            <a:r>
              <a:rPr lang="en-US" dirty="0" err="1"/>
              <a:t>budal</a:t>
            </a:r>
            <a:r>
              <a:rPr lang="en-US" dirty="0"/>
              <a:t> fins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Graphite Grade: POCO ZXF-5Q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Water cooled channel within the rail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EF9260-59F9-4588-8E42-429E85D01FE7}"/>
              </a:ext>
            </a:extLst>
          </p:cNvPr>
          <p:cNvSpPr txBox="1"/>
          <p:nvPr/>
        </p:nvSpPr>
        <p:spPr>
          <a:xfrm>
            <a:off x="4224973" y="2852042"/>
            <a:ext cx="160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Target fins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61C55-F4AB-4EC4-B66A-33D39F8651FD}"/>
              </a:ext>
            </a:extLst>
          </p:cNvPr>
          <p:cNvSpPr txBox="1"/>
          <p:nvPr/>
        </p:nvSpPr>
        <p:spPr>
          <a:xfrm>
            <a:off x="113195" y="2852041"/>
            <a:ext cx="2160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Water Supply/Return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E8C9CF-D701-48C4-A0D8-0805BFB664EF}"/>
              </a:ext>
            </a:extLst>
          </p:cNvPr>
          <p:cNvSpPr txBox="1"/>
          <p:nvPr/>
        </p:nvSpPr>
        <p:spPr>
          <a:xfrm>
            <a:off x="2244237" y="2852041"/>
            <a:ext cx="193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Cooling Rail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04DD-1BDF-41F1-B91A-7B4FC77F92AC}"/>
              </a:ext>
            </a:extLst>
          </p:cNvPr>
          <p:cNvSpPr txBox="1"/>
          <p:nvPr/>
        </p:nvSpPr>
        <p:spPr>
          <a:xfrm>
            <a:off x="7548597" y="5487821"/>
            <a:ext cx="159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Budal</a:t>
            </a:r>
            <a:r>
              <a:rPr lang="en-US" dirty="0">
                <a:solidFill>
                  <a:srgbClr val="FF0000"/>
                </a:solidFill>
              </a:rPr>
              <a:t> Fins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26AC6E-7B47-4D6F-AFEE-3AE7A05B9682}"/>
              </a:ext>
            </a:extLst>
          </p:cNvPr>
          <p:cNvCxnSpPr>
            <a:cxnSpLocks/>
          </p:cNvCxnSpPr>
          <p:nvPr/>
        </p:nvCxnSpPr>
        <p:spPr>
          <a:xfrm flipH="1" flipV="1">
            <a:off x="636588" y="2133600"/>
            <a:ext cx="397052" cy="754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501E95-6DC1-480E-B60F-3609F4963C50}"/>
              </a:ext>
            </a:extLst>
          </p:cNvPr>
          <p:cNvCxnSpPr>
            <a:cxnSpLocks/>
          </p:cNvCxnSpPr>
          <p:nvPr/>
        </p:nvCxnSpPr>
        <p:spPr>
          <a:xfrm flipH="1" flipV="1">
            <a:off x="984968" y="1831949"/>
            <a:ext cx="30592" cy="1020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7816D9-B05F-4BE6-8A04-56F8AE07DB51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2515942" y="2133601"/>
            <a:ext cx="696374" cy="718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047A801-7226-492A-9848-DAC7A137C183}"/>
              </a:ext>
            </a:extLst>
          </p:cNvPr>
          <p:cNvCxnSpPr>
            <a:cxnSpLocks/>
          </p:cNvCxnSpPr>
          <p:nvPr/>
        </p:nvCxnSpPr>
        <p:spPr>
          <a:xfrm flipH="1" flipV="1">
            <a:off x="2864129" y="1410520"/>
            <a:ext cx="2042550" cy="1480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F895E2-A0B5-4E11-AB68-5C62B9446933}"/>
              </a:ext>
            </a:extLst>
          </p:cNvPr>
          <p:cNvCxnSpPr>
            <a:cxnSpLocks/>
          </p:cNvCxnSpPr>
          <p:nvPr/>
        </p:nvCxnSpPr>
        <p:spPr>
          <a:xfrm flipV="1">
            <a:off x="4906679" y="1201784"/>
            <a:ext cx="2939789" cy="1705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6659133-A1BA-43D0-BF5A-E106B2258715}"/>
              </a:ext>
            </a:extLst>
          </p:cNvPr>
          <p:cNvCxnSpPr>
            <a:cxnSpLocks/>
          </p:cNvCxnSpPr>
          <p:nvPr/>
        </p:nvCxnSpPr>
        <p:spPr>
          <a:xfrm flipH="1" flipV="1">
            <a:off x="7680960" y="3943587"/>
            <a:ext cx="564011" cy="16023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689025F-D12B-441F-A3EC-E031843E0621}"/>
              </a:ext>
            </a:extLst>
          </p:cNvPr>
          <p:cNvCxnSpPr>
            <a:cxnSpLocks/>
          </p:cNvCxnSpPr>
          <p:nvPr/>
        </p:nvCxnSpPr>
        <p:spPr>
          <a:xfrm flipH="1" flipV="1">
            <a:off x="8105614" y="3793729"/>
            <a:ext cx="136125" cy="17698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495A0348-D616-4D5F-95D6-824633CF1A8B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58D29856-83BF-44C8-BA5D-3FA9E5DF32AD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</p:spTree>
    <p:extLst>
      <p:ext uri="{BB962C8B-B14F-4D97-AF65-F5344CB8AC3E}">
        <p14:creationId xmlns:p14="http://schemas.microsoft.com/office/powerpoint/2010/main" val="2056685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818BFE-FF80-4D55-A8C8-3C598408A980}"/>
              </a:ext>
            </a:extLst>
          </p:cNvPr>
          <p:cNvSpPr txBox="1"/>
          <p:nvPr/>
        </p:nvSpPr>
        <p:spPr>
          <a:xfrm>
            <a:off x="335199" y="773244"/>
            <a:ext cx="35330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Steady-state thermal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00C3F-467F-45FB-BD67-55BB58217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027918"/>
            <a:ext cx="8343900" cy="2428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7A8BB-A03D-4FDF-800A-1A40389E5AC7}"/>
              </a:ext>
            </a:extLst>
          </p:cNvPr>
          <p:cNvSpPr txBox="1"/>
          <p:nvPr/>
        </p:nvSpPr>
        <p:spPr>
          <a:xfrm>
            <a:off x="335199" y="1215915"/>
            <a:ext cx="492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Fins width updated to 9 mm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9279C9-A837-45E4-A04D-5866314C6940}"/>
              </a:ext>
            </a:extLst>
          </p:cNvPr>
          <p:cNvSpPr/>
          <p:nvPr/>
        </p:nvSpPr>
        <p:spPr>
          <a:xfrm>
            <a:off x="1458930" y="2866489"/>
            <a:ext cx="760288" cy="10458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0CA793-8616-4078-91B4-DB98676B577D}"/>
              </a:ext>
            </a:extLst>
          </p:cNvPr>
          <p:cNvCxnSpPr>
            <a:cxnSpLocks/>
          </p:cNvCxnSpPr>
          <p:nvPr/>
        </p:nvCxnSpPr>
        <p:spPr>
          <a:xfrm>
            <a:off x="2188395" y="3565133"/>
            <a:ext cx="4006900" cy="3095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32F3AB-4765-46F3-B9C6-BF3564D1CCC7}"/>
              </a:ext>
            </a:extLst>
          </p:cNvPr>
          <p:cNvSpPr txBox="1"/>
          <p:nvPr/>
        </p:nvSpPr>
        <p:spPr>
          <a:xfrm>
            <a:off x="335199" y="4987928"/>
            <a:ext cx="4360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Peak graphite fin temperature: 913 °C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</a:rPr>
              <a:t>Budal</a:t>
            </a:r>
            <a:r>
              <a:rPr lang="en-US" dirty="0">
                <a:solidFill>
                  <a:srgbClr val="C00000"/>
                </a:solidFill>
              </a:rPr>
              <a:t> brackets peak temperature ~316 °C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915CEF-5466-4F63-8215-B52889DFF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295" y="3874714"/>
            <a:ext cx="2261000" cy="222642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39E9FDB-8D7A-4A56-B9E5-5E4D10666A90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10/23/19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E12A3B-92C7-461A-9439-67F337168800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NBI 2019 / </a:t>
            </a:r>
            <a:r>
              <a:rPr lang="en-US" sz="1400" dirty="0" err="1"/>
              <a:t>NuMI</a:t>
            </a:r>
            <a:r>
              <a:rPr lang="en-US" sz="1400" dirty="0"/>
              <a:t> Target Construction and Megawatt Modifications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BC0AC05D-0992-4F39-8144-529AB6340562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1MW Design Modification 1: Increased Fin Thickness</a:t>
            </a:r>
          </a:p>
        </p:txBody>
      </p:sp>
    </p:spTree>
    <p:extLst>
      <p:ext uri="{BB962C8B-B14F-4D97-AF65-F5344CB8AC3E}">
        <p14:creationId xmlns:p14="http://schemas.microsoft.com/office/powerpoint/2010/main" val="12071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5561A6E2F40D4EA4FF847471633160" ma:contentTypeVersion="0" ma:contentTypeDescription="Create a new document." ma:contentTypeScope="" ma:versionID="46e97d920f852f1ca9ab0a4448e5111e">
  <xsd:schema xmlns:xsd="http://www.w3.org/2001/XMLSchema" xmlns:xs="http://www.w3.org/2001/XMLSchema" xmlns:p="http://schemas.microsoft.com/office/2006/metadata/properties" xmlns:ns2="5c9f3ab6-242c-461d-a351-c910a751d111" targetNamespace="http://schemas.microsoft.com/office/2006/metadata/properties" ma:root="true" ma:fieldsID="89a8fa62eebbf01eb57ac7f57ef42367" ns2:_="">
    <xsd:import namespace="5c9f3ab6-242c-461d-a351-c910a751d11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DC5DFAF-4DF2-4921-AD38-3D15F4A718E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c9f3ab6-242c-461d-a351-c910a751d11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5B5C6A-B2B7-45DB-A503-DCFBE30DA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82ED48-4877-4D06-BC09-AC314D9CE7F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ED46B69-8700-4EBA-8048-00CCE5D6249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18980</TotalTime>
  <Words>1547</Words>
  <Application>Microsoft Office PowerPoint</Application>
  <PresentationFormat>On-screen Show (4:3)</PresentationFormat>
  <Paragraphs>312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</vt:lpstr>
      <vt:lpstr>Times New Roman</vt:lpstr>
      <vt:lpstr>Wingdings</vt:lpstr>
      <vt:lpstr>Fermilab_PowerPoint_Template_090915</vt:lpstr>
      <vt:lpstr>Fermilab_PPT_090915</vt:lpstr>
      <vt:lpstr>PowerPoint Presentation</vt:lpstr>
      <vt:lpstr>Outline</vt:lpstr>
      <vt:lpstr>NuMI Overview and Challenges of 1 MW Upgrade</vt:lpstr>
      <vt:lpstr>Target Assembly Overview</vt:lpstr>
      <vt:lpstr>Target Fins</vt:lpstr>
      <vt:lpstr>Location of Target Fins</vt:lpstr>
      <vt:lpstr>Target Canister Overview</vt:lpstr>
      <vt:lpstr>Target Rail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Thermal Analysis Results</vt:lpstr>
      <vt:lpstr>Structural analysis</vt:lpstr>
      <vt:lpstr>Peak Equivalent Stresses Exceed Be Yield Strength</vt:lpstr>
      <vt:lpstr>Proposed Cooling Loop</vt:lpstr>
      <vt:lpstr>1 MW Modification: Active Cooling Loop</vt:lpstr>
      <vt:lpstr>Thermal Analysis – Active Cooling</vt:lpstr>
      <vt:lpstr>Peak Equivalent Stresses in Be Disk With Active Cooling</vt:lpstr>
      <vt:lpstr>Baffle Overview</vt:lpstr>
      <vt:lpstr>1 MW Modification: Increased Hole Diameter</vt:lpstr>
      <vt:lpstr>PowerPoint Presentation</vt:lpstr>
      <vt:lpstr>PowerPoint Presentation</vt:lpstr>
      <vt:lpstr>Baffle Press Fit Fixture</vt:lpstr>
      <vt:lpstr>When Things Go Wrong…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Georgi Lolov</cp:lastModifiedBy>
  <cp:revision>1128</cp:revision>
  <cp:lastPrinted>2014-01-20T19:40:21Z</cp:lastPrinted>
  <dcterms:created xsi:type="dcterms:W3CDTF">2014-01-03T20:18:13Z</dcterms:created>
  <dcterms:modified xsi:type="dcterms:W3CDTF">2019-10-23T16:02:31Z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0x010100415561A6E2F40D4EA4FF847471633160</vt:lpwstr>
  </property>
</Properties>
</file>