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</p:sldMasterIdLst>
  <p:notesMasterIdLst>
    <p:notesMasterId r:id="rId26"/>
  </p:notesMasterIdLst>
  <p:sldIdLst>
    <p:sldId id="405" r:id="rId7"/>
    <p:sldId id="406" r:id="rId8"/>
    <p:sldId id="412" r:id="rId9"/>
    <p:sldId id="413" r:id="rId10"/>
    <p:sldId id="411" r:id="rId11"/>
    <p:sldId id="407" r:id="rId12"/>
    <p:sldId id="424" r:id="rId13"/>
    <p:sldId id="414" r:id="rId14"/>
    <p:sldId id="415" r:id="rId15"/>
    <p:sldId id="420" r:id="rId16"/>
    <p:sldId id="416" r:id="rId17"/>
    <p:sldId id="418" r:id="rId18"/>
    <p:sldId id="417" r:id="rId19"/>
    <p:sldId id="419" r:id="rId20"/>
    <p:sldId id="422" r:id="rId21"/>
    <p:sldId id="410" r:id="rId22"/>
    <p:sldId id="426" r:id="rId23"/>
    <p:sldId id="425" r:id="rId24"/>
    <p:sldId id="421" r:id="rId2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607" autoAdjust="0"/>
  </p:normalViewPr>
  <p:slideViewPr>
    <p:cSldViewPr>
      <p:cViewPr>
        <p:scale>
          <a:sx n="70" d="100"/>
          <a:sy n="70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FF40E2E-26C3-4F20-A32B-AB43A685D6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96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09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69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7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62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0E2E-26C3-4F20-A32B-AB43A685D6E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82F7-1EED-4B4A-9F76-9A6CF30C4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0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56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32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13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F6286-967C-42BF-A8F2-5CCC1CF39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5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B9767-472D-45BA-8DA5-A9CD93195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7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6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1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320480"/>
          </a:xfrm>
        </p:spPr>
        <p:txBody>
          <a:bodyPr/>
          <a:lstStyle>
            <a:lvl1pPr>
              <a:defRPr sz="16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8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87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44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1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9" r="51477" b="36159"/>
          <a:stretch>
            <a:fillRect/>
          </a:stretch>
        </p:blipFill>
        <p:spPr bwMode="auto">
          <a:xfrm>
            <a:off x="-36513" y="-96838"/>
            <a:ext cx="9242426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D36B04-EB4B-4CC2-803A-F71E4F3D76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189"/>
          <a:stretch>
            <a:fillRect/>
          </a:stretch>
        </p:blipFill>
        <p:spPr bwMode="auto">
          <a:xfrm>
            <a:off x="1225550" y="5570538"/>
            <a:ext cx="80057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998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72989"/>
            <a:ext cx="8640960" cy="49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61BD44B-AA67-4573-853A-54BA76D70F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LBNF Target Exchange System</a:t>
            </a:r>
            <a:b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</a:br>
            <a:r>
              <a:rPr lang="en-US" altLang="en-US" dirty="0" smtClean="0">
                <a:solidFill>
                  <a:srgbClr val="3C8C93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3600" dirty="0" smtClean="0">
                <a:solidFill>
                  <a:srgbClr val="3C8C93"/>
                </a:solidFill>
                <a:latin typeface="Calibri" panose="020F0502020204030204" pitchFamily="34" charset="0"/>
              </a:rPr>
              <a:t>Design Progress</a:t>
            </a:r>
            <a:endParaRPr lang="en-US" altLang="en-US" dirty="0" smtClean="0">
              <a:solidFill>
                <a:srgbClr val="3C8C93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Eric Harvey-Fishenden</a:t>
            </a:r>
            <a:r>
              <a:rPr lang="en-US" altLang="en-US" sz="2000" dirty="0" smtClean="0">
                <a:latin typeface="Calibri" panose="020F0502020204030204" pitchFamily="34" charset="0"/>
              </a:rPr>
              <a:t>, Chris Densham, Mike Fitton, </a:t>
            </a:r>
            <a:br>
              <a:rPr lang="en-US" altLang="en-US" sz="2000" dirty="0" smtClean="0">
                <a:latin typeface="Calibri" panose="020F0502020204030204" pitchFamily="34" charset="0"/>
              </a:rPr>
            </a:br>
            <a:r>
              <a:rPr lang="en-US" altLang="en-US" sz="2000" dirty="0" smtClean="0">
                <a:latin typeface="Calibri" panose="020F0502020204030204" pitchFamily="34" charset="0"/>
              </a:rPr>
              <a:t>Joe O’Dell, Peter Loveridge (High Power Targets STFC RAL)</a:t>
            </a:r>
          </a:p>
          <a:p>
            <a:pPr eaLnBrk="1" hangingPunct="1"/>
            <a:endParaRPr lang="en-US" altLang="en-US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Calibri" panose="020F0502020204030204" pitchFamily="34" charset="0"/>
              </a:rPr>
              <a:t>In conjunction with FNAL Target Systems Department</a:t>
            </a:r>
          </a:p>
          <a:p>
            <a:pPr eaLnBrk="1" hangingPunct="1"/>
            <a:endParaRPr lang="en-US" altLang="en-U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800" dirty="0" smtClean="0">
                <a:latin typeface="Calibri" panose="020F0502020204030204" pitchFamily="34" charset="0"/>
              </a:rPr>
              <a:t>NBI Fermilab 2019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992104"/>
            <a:ext cx="1271517" cy="1864892"/>
          </a:xfrm>
          <a:prstGeom prst="rect">
            <a:avLst/>
          </a:prstGeom>
        </p:spPr>
      </p:pic>
      <p:pic>
        <p:nvPicPr>
          <p:cNvPr id="5" name="Picture 8" descr="https://staff.stfc.ac.uk/resources/logos/Documents/STFCMediumColo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24550"/>
            <a:ext cx="2667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844574"/>
            <a:ext cx="2699792" cy="1012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5733150"/>
            <a:ext cx="1397470" cy="931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T2K Target Exchanger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4"/>
          <a:stretch/>
        </p:blipFill>
        <p:spPr>
          <a:xfrm>
            <a:off x="789808" y="1196752"/>
            <a:ext cx="7564384" cy="4491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2832" y="5350784"/>
            <a:ext cx="88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Lift table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004" y="3242607"/>
            <a:ext cx="118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Screw jacks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989122"/>
            <a:ext cx="97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Load cells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3929" y="2699349"/>
            <a:ext cx="212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Limited movement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imbal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2700" y="322900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overload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rotection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100" y="3153892"/>
            <a:ext cx="118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 motors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3837" y="1235576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Passive linear rails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190" y="1906014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Docking interface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907" y="1580241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Catch tray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1408356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carriers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5960" y="2471317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Floating table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5" idx="3"/>
          </p:cNvCxnSpPr>
          <p:nvPr/>
        </p:nvCxnSpPr>
        <p:spPr bwMode="auto">
          <a:xfrm flipV="1">
            <a:off x="2159732" y="5350784"/>
            <a:ext cx="765270" cy="1538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33810" y="3382892"/>
            <a:ext cx="158290" cy="2223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361344" y="3461669"/>
            <a:ext cx="359264" cy="1951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9" idx="1"/>
          </p:cNvCxnSpPr>
          <p:nvPr/>
        </p:nvCxnSpPr>
        <p:spPr bwMode="auto">
          <a:xfrm flipH="1">
            <a:off x="4480218" y="3382892"/>
            <a:ext cx="67248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8" idx="1"/>
          </p:cNvCxnSpPr>
          <p:nvPr/>
        </p:nvCxnSpPr>
        <p:spPr bwMode="auto">
          <a:xfrm flipH="1">
            <a:off x="4283968" y="2853238"/>
            <a:ext cx="1159961" cy="2037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7" idx="1"/>
          </p:cNvCxnSpPr>
          <p:nvPr/>
        </p:nvCxnSpPr>
        <p:spPr bwMode="auto">
          <a:xfrm flipH="1">
            <a:off x="5125540" y="3143011"/>
            <a:ext cx="598588" cy="776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6154627" y="2546489"/>
            <a:ext cx="355735" cy="78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14" idx="1"/>
          </p:cNvCxnSpPr>
          <p:nvPr/>
        </p:nvCxnSpPr>
        <p:spPr bwMode="auto">
          <a:xfrm flipH="1">
            <a:off x="6588224" y="1562245"/>
            <a:ext cx="288032" cy="359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3292972" y="1452839"/>
            <a:ext cx="702964" cy="4812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159732" y="1762415"/>
            <a:ext cx="969780" cy="3245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490857" y="2175677"/>
            <a:ext cx="312980" cy="211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18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Some Differences for LBNF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54312"/>
            <a:ext cx="4824536" cy="1419598"/>
          </a:xfrm>
        </p:spPr>
        <p:txBody>
          <a:bodyPr/>
          <a:lstStyle/>
          <a:p>
            <a:r>
              <a:rPr lang="en-GB" dirty="0" smtClean="0"/>
              <a:t>Length of target exchanger </a:t>
            </a:r>
          </a:p>
          <a:p>
            <a:pPr lvl="1"/>
            <a:r>
              <a:rPr lang="en-GB" dirty="0" smtClean="0"/>
              <a:t>T2K Target 0.9m (1.7m exchanger)</a:t>
            </a:r>
          </a:p>
          <a:p>
            <a:pPr lvl="1"/>
            <a:r>
              <a:rPr lang="en-GB" dirty="0" smtClean="0"/>
              <a:t>LBNF Target 1.5m+ (2.8m exchanger)</a:t>
            </a:r>
          </a:p>
          <a:p>
            <a:r>
              <a:rPr lang="en-GB" dirty="0" smtClean="0"/>
              <a:t>Docking interface</a:t>
            </a:r>
          </a:p>
          <a:p>
            <a:pPr lvl="1"/>
            <a:r>
              <a:rPr lang="en-GB" dirty="0"/>
              <a:t>T2K relies on perpendicularity of several interfaces</a:t>
            </a:r>
          </a:p>
          <a:p>
            <a:pPr lvl="1"/>
            <a:r>
              <a:rPr lang="en-GB" dirty="0" smtClean="0"/>
              <a:t>Limited “real estate” on LBNF</a:t>
            </a:r>
          </a:p>
          <a:p>
            <a:pPr lvl="1"/>
            <a:r>
              <a:rPr lang="en-GB" dirty="0" smtClean="0"/>
              <a:t>LBNF supports are not a robust datum for alignment</a:t>
            </a:r>
          </a:p>
          <a:p>
            <a:pPr lvl="1"/>
            <a:r>
              <a:rPr lang="en-GB" b="1" dirty="0" smtClean="0"/>
              <a:t>Potential for large moments to be applied to horn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10" b="7546"/>
          <a:stretch/>
        </p:blipFill>
        <p:spPr>
          <a:xfrm>
            <a:off x="415739" y="2938078"/>
            <a:ext cx="2269207" cy="2443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24" r="9990" b="6652"/>
          <a:stretch/>
        </p:blipFill>
        <p:spPr>
          <a:xfrm>
            <a:off x="2670165" y="2924361"/>
            <a:ext cx="2111387" cy="2458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200" y="5515264"/>
            <a:ext cx="2320230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 “Hard” mechanical docking/alignment likely not possible for LBNF</a:t>
            </a:r>
            <a:endParaRPr lang="en-GB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49" y="4858594"/>
            <a:ext cx="15432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ocking interfaces</a:t>
            </a:r>
            <a:b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horn front end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 bwMode="auto">
          <a:xfrm flipV="1">
            <a:off x="3133523" y="4997316"/>
            <a:ext cx="408694" cy="1228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 flipV="1">
            <a:off x="1430830" y="4725144"/>
            <a:ext cx="159419" cy="3950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088965" y="761532"/>
            <a:ext cx="3600400" cy="14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Cross rail system</a:t>
            </a:r>
          </a:p>
          <a:p>
            <a:pPr lvl="1"/>
            <a:r>
              <a:rPr lang="en-GB" kern="0" dirty="0" smtClean="0"/>
              <a:t>Moving target from “x” rail to “z” rail is fiddly and time consuming</a:t>
            </a:r>
          </a:p>
          <a:p>
            <a:r>
              <a:rPr lang="en-GB" kern="0" dirty="0" smtClean="0"/>
              <a:t>Passive rails</a:t>
            </a:r>
          </a:p>
          <a:p>
            <a:pPr lvl="1"/>
            <a:r>
              <a:rPr lang="en-GB" kern="0" dirty="0" smtClean="0"/>
              <a:t>Range of motion required to push or pull target carriers along rails would be excessive for LBNF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01" y="3167411"/>
            <a:ext cx="1224137" cy="1709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5740" y="2945581"/>
            <a:ext cx="50304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T2K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0165" y="2938079"/>
            <a:ext cx="614221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LBNF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6183469" y="3205291"/>
            <a:ext cx="0" cy="1276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87425" y="4754339"/>
            <a:ext cx="79208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978" y="2539681"/>
            <a:ext cx="1800200" cy="2481249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12042" y="2954139"/>
            <a:ext cx="0" cy="1276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260114" y="2963773"/>
            <a:ext cx="0" cy="1276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571401" y="2539681"/>
            <a:ext cx="455541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T2K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5821" y="2539680"/>
            <a:ext cx="556221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LBNF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0129" y="4963982"/>
            <a:ext cx="1966856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motorised linear rails for LBNF target exchanger</a:t>
            </a:r>
            <a:endParaRPr lang="en-GB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9" grpId="0" animBg="1"/>
      <p:bldP spid="4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3627339" y="1900795"/>
            <a:ext cx="79778" cy="696902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08929" y="2487737"/>
            <a:ext cx="98704" cy="3092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LBNF Target Exchange System Concept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502302"/>
            <a:ext cx="8568952" cy="2086938"/>
          </a:xfrm>
        </p:spPr>
        <p:txBody>
          <a:bodyPr/>
          <a:lstStyle/>
          <a:p>
            <a:r>
              <a:rPr lang="en-GB" dirty="0" smtClean="0"/>
              <a:t>Dock exchanger @ target supports to accurately fix position at front end of exchanger</a:t>
            </a:r>
          </a:p>
          <a:p>
            <a:r>
              <a:rPr lang="en-GB" dirty="0" smtClean="0"/>
              <a:t>Allow some rotation about that position to align the exchanger axis to the horn bore axis</a:t>
            </a:r>
          </a:p>
          <a:p>
            <a:pPr lvl="1"/>
            <a:r>
              <a:rPr lang="en-GB" dirty="0" smtClean="0"/>
              <a:t>Alignment diagnostics may be challenging – investigating triple beam interferometers/autocollimators for laser alignment</a:t>
            </a:r>
          </a:p>
          <a:p>
            <a:pPr lvl="1"/>
            <a:r>
              <a:rPr lang="en-GB" dirty="0" smtClean="0"/>
              <a:t>Sensitivity/accuracy of these systems may be no better than a “hard” mechanical alignment but the risk of damaging other systems is reduced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67544" y="1196752"/>
            <a:ext cx="1872208" cy="15121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39752" y="1196752"/>
            <a:ext cx="216024" cy="1512168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35560" y="1700808"/>
            <a:ext cx="22440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11760" y="1785950"/>
            <a:ext cx="170710" cy="333772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7544" y="1808278"/>
            <a:ext cx="1868016" cy="2941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37692" y="1922934"/>
            <a:ext cx="1374068" cy="59804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82470" y="2546752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83769" y="2587474"/>
            <a:ext cx="242718" cy="62572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05128" y="2749783"/>
            <a:ext cx="4308262" cy="66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4759259" y="2816082"/>
            <a:ext cx="172781" cy="54091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858" y="115968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Horn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935474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supports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9959" y="1796461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5560" y="2816167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Docking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2855971"/>
            <a:ext cx="132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Exchanger support and adjustment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4723" y="2763553"/>
            <a:ext cx="82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Exchanger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55776" y="1520788"/>
            <a:ext cx="72008" cy="86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939849" y="2374127"/>
            <a:ext cx="1021673" cy="827594"/>
            <a:chOff x="6913390" y="2384884"/>
            <a:chExt cx="1021673" cy="827594"/>
          </a:xfrm>
        </p:grpSpPr>
        <p:sp>
          <p:nvSpPr>
            <p:cNvPr id="23" name="Arc 22"/>
            <p:cNvSpPr/>
            <p:nvPr/>
          </p:nvSpPr>
          <p:spPr bwMode="auto">
            <a:xfrm>
              <a:off x="6913390" y="2384884"/>
              <a:ext cx="681046" cy="827594"/>
            </a:xfrm>
            <a:prstGeom prst="arc">
              <a:avLst>
                <a:gd name="adj1" fmla="val 17050582"/>
                <a:gd name="adj2" fmla="val 3875388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5400000">
              <a:off x="7270753" y="2232357"/>
              <a:ext cx="501026" cy="827594"/>
            </a:xfrm>
            <a:prstGeom prst="arc">
              <a:avLst>
                <a:gd name="adj1" fmla="val 17582046"/>
                <a:gd name="adj2" fmla="val 372456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26" name="Straight Arrow Connector 25"/>
            <p:cNvCxnSpPr>
              <a:stCxn id="23" idx="2"/>
            </p:cNvCxnSpPr>
            <p:nvPr/>
          </p:nvCxnSpPr>
          <p:spPr bwMode="auto">
            <a:xfrm flipH="1">
              <a:off x="7308304" y="3157051"/>
              <a:ext cx="115854" cy="554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24" idx="2"/>
            </p:cNvCxnSpPr>
            <p:nvPr/>
          </p:nvCxnSpPr>
          <p:spPr bwMode="auto">
            <a:xfrm flipH="1" flipV="1">
              <a:off x="7156108" y="2760540"/>
              <a:ext cx="53816" cy="50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8" name="Rectangle 37"/>
          <p:cNvSpPr/>
          <p:nvPr/>
        </p:nvSpPr>
        <p:spPr bwMode="auto">
          <a:xfrm>
            <a:off x="3625943" y="2660762"/>
            <a:ext cx="697294" cy="963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625943" y="2560800"/>
            <a:ext cx="697294" cy="96315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9347" y="1676325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Carrier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10142" y="2520030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Linear rail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779912" y="2708920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06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LBNF Target Exchange System Requirements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96374"/>
            <a:ext cx="4464496" cy="4536504"/>
          </a:xfrm>
        </p:spPr>
        <p:txBody>
          <a:bodyPr/>
          <a:lstStyle/>
          <a:p>
            <a:r>
              <a:rPr lang="en-GB" dirty="0" smtClean="0"/>
              <a:t>Horn module suspended from the top of the work cell</a:t>
            </a:r>
          </a:p>
          <a:p>
            <a:r>
              <a:rPr lang="en-GB" dirty="0" smtClean="0"/>
              <a:t>Exchanger located on lift table on work cell floor</a:t>
            </a:r>
          </a:p>
          <a:p>
            <a:pPr lvl="1"/>
            <a:r>
              <a:rPr lang="en-GB" dirty="0" smtClean="0"/>
              <a:t>Relative positions not well defined</a:t>
            </a:r>
          </a:p>
          <a:p>
            <a:r>
              <a:rPr lang="en-GB" dirty="0" smtClean="0"/>
              <a:t>Horn tilted at approximately 6° from horizontal</a:t>
            </a:r>
          </a:p>
          <a:p>
            <a:r>
              <a:rPr lang="en-GB" dirty="0" smtClean="0"/>
              <a:t>Exchanger must have sufficient compliance to allow </a:t>
            </a:r>
            <a:r>
              <a:rPr lang="en-GB" dirty="0" smtClean="0"/>
              <a:t>location </a:t>
            </a:r>
            <a:r>
              <a:rPr lang="en-GB" dirty="0" smtClean="0"/>
              <a:t>pins at front end to align</a:t>
            </a:r>
          </a:p>
          <a:p>
            <a:pPr lvl="1"/>
            <a:r>
              <a:rPr lang="en-GB" dirty="0" smtClean="0"/>
              <a:t>Compliance must be well controlled such that the exchanger is not unstable</a:t>
            </a:r>
          </a:p>
          <a:p>
            <a:r>
              <a:rPr lang="en-GB" dirty="0" smtClean="0"/>
              <a:t>Driven jacks/linear stages must allow fine adjustment to align the exchanger slides to the horn bore </a:t>
            </a:r>
          </a:p>
          <a:p>
            <a:r>
              <a:rPr lang="en-GB" dirty="0" smtClean="0"/>
              <a:t>Target carrier must have some small in-plane compliance to allow target to locate on its alignment pins, but must not allow angular rotation</a:t>
            </a:r>
          </a:p>
          <a:p>
            <a:pPr lvl="1"/>
            <a:r>
              <a:rPr lang="en-GB" dirty="0" smtClean="0"/>
              <a:t>Target must clear horn bore without touching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30"/>
          <a:stretch/>
        </p:blipFill>
        <p:spPr>
          <a:xfrm>
            <a:off x="251520" y="1157552"/>
            <a:ext cx="4176464" cy="2678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594"/>
          <a:stretch/>
        </p:blipFill>
        <p:spPr>
          <a:xfrm>
            <a:off x="251521" y="3836355"/>
            <a:ext cx="4392487" cy="218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94" y="2503427"/>
            <a:ext cx="1584176" cy="20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Layout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176463" cy="4442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624" y="4344173"/>
            <a:ext cx="118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Screw jacks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640" y="3633966"/>
            <a:ext cx="923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Load cells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7944" y="378785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overload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rotection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457" y="1008494"/>
            <a:ext cx="1808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Actuated linear rails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409" y="3633966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Docking interface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6692" y="1353159"/>
            <a:ext cx="95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Catch tray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2040" y="1181274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carriers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936" y="3218582"/>
            <a:ext cx="162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Floating table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 bwMode="auto">
          <a:xfrm>
            <a:off x="2579587" y="1316271"/>
            <a:ext cx="632588" cy="780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147169" y="1660936"/>
            <a:ext cx="176359" cy="382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147169" y="3117828"/>
            <a:ext cx="824431" cy="588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147169" y="4498061"/>
            <a:ext cx="43241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915816" y="3986498"/>
            <a:ext cx="1224136" cy="2538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12" idx="1"/>
          </p:cNvCxnSpPr>
          <p:nvPr/>
        </p:nvCxnSpPr>
        <p:spPr bwMode="auto">
          <a:xfrm flipH="1">
            <a:off x="5439832" y="3372471"/>
            <a:ext cx="556104" cy="2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6355976" y="1353159"/>
            <a:ext cx="576064" cy="1358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123728" y="3849990"/>
            <a:ext cx="468052" cy="91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39552" y="5517232"/>
            <a:ext cx="2792088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marL="285750" indent="-285750">
              <a:buFontTx/>
              <a:buChar char="-"/>
            </a:pPr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Stiffness/mass trade-off</a:t>
            </a:r>
          </a:p>
          <a:p>
            <a:pPr marL="285750" indent="-285750">
              <a:buFontTx/>
              <a:buChar char="-"/>
            </a:pPr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Minimising complexity</a:t>
            </a:r>
            <a:endParaRPr lang="en-GB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89008"/>
            <a:ext cx="2816209" cy="1580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Docking Interface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121903"/>
            <a:ext cx="8568952" cy="616702"/>
          </a:xfrm>
        </p:spPr>
        <p:txBody>
          <a:bodyPr/>
          <a:lstStyle/>
          <a:p>
            <a:r>
              <a:rPr lang="en-GB" dirty="0" smtClean="0"/>
              <a:t>Spring centred location pin on spherical bush</a:t>
            </a:r>
          </a:p>
          <a:p>
            <a:r>
              <a:rPr lang="en-GB" dirty="0" smtClean="0"/>
              <a:t>Tapered hole/slot in target supports</a:t>
            </a:r>
          </a:p>
          <a:p>
            <a:r>
              <a:rPr lang="en-GB" dirty="0" smtClean="0"/>
              <a:t>Spherical stop to fix separation between exchanger and target supports but also permit small rotational adjustments after docking</a:t>
            </a:r>
          </a:p>
          <a:p>
            <a:r>
              <a:rPr lang="en-GB" dirty="0" smtClean="0"/>
              <a:t>Still need a method of securing the exchanger to the target supports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98" r="-1063"/>
          <a:stretch/>
        </p:blipFill>
        <p:spPr>
          <a:xfrm>
            <a:off x="3857152" y="884751"/>
            <a:ext cx="1941017" cy="208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299" r="5487"/>
          <a:stretch/>
        </p:blipFill>
        <p:spPr>
          <a:xfrm>
            <a:off x="5864679" y="891835"/>
            <a:ext cx="2777930" cy="2083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74" y="880744"/>
            <a:ext cx="2694176" cy="1663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11583"/>
          <a:stretch/>
        </p:blipFill>
        <p:spPr>
          <a:xfrm>
            <a:off x="4821161" y="3027763"/>
            <a:ext cx="3600400" cy="1625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86" y="5561956"/>
            <a:ext cx="3024278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Layout of pins/holes may change</a:t>
            </a:r>
          </a:p>
          <a:p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Prototyping of interface will be necessary</a:t>
            </a:r>
            <a:endParaRPr lang="en-GB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1010" y="2733494"/>
            <a:ext cx="114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support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Exchanger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153802" y="2910196"/>
            <a:ext cx="556104" cy="2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314107" y="3256075"/>
            <a:ext cx="4049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551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44824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GB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780928"/>
            <a:ext cx="7200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LBNF secondary beamline will use a remotely exchangeable target </a:t>
            </a: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procedures for exchanging targets have been developed and documented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concept for an LBNF target exchanger is being developed into preliminary design ideas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Plenty of R&amp;D still 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Lessons learnt from the target exchange system for T2K are being implemented in to the LBNF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T2K experience we expect to go through a few iterations before we have an exchanger suitable for “on-line” target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schedules show that this will be possible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-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RAL Schedule currently has exchanger testing during summer 2024</a:t>
            </a:r>
          </a:p>
          <a:p>
            <a:r>
              <a:rPr lang="en-GB" sz="1800" dirty="0" smtClean="0"/>
              <a:t>Approx. 6 months allocated to redesign prior to delivery to FNAL</a:t>
            </a:r>
          </a:p>
          <a:p>
            <a:r>
              <a:rPr lang="en-GB" sz="1800" dirty="0" smtClean="0"/>
              <a:t>Feb 2025 earliest possible date for actual integration and exchange testing with Horn A on test stand at FNAL</a:t>
            </a:r>
          </a:p>
          <a:p>
            <a:pPr lvl="1"/>
            <a:r>
              <a:rPr lang="en-GB" sz="1600" dirty="0" smtClean="0"/>
              <a:t>Assuming this schedule is correct, there are several years available to iterate and potentially improve exchanger prior to an “on-line” target exchange</a:t>
            </a:r>
          </a:p>
          <a:p>
            <a:pPr lvl="1"/>
            <a:r>
              <a:rPr lang="en-GB" sz="1600" dirty="0" smtClean="0"/>
              <a:t>This will also allow scope for FNAL RH technicians to develop and become familiar with procedures</a:t>
            </a:r>
          </a:p>
        </p:txBody>
      </p:sp>
    </p:spTree>
    <p:extLst>
      <p:ext uri="{BB962C8B-B14F-4D97-AF65-F5344CB8AC3E}">
        <p14:creationId xmlns:p14="http://schemas.microsoft.com/office/powerpoint/2010/main" val="35684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Backup - Exchanger </a:t>
            </a:r>
            <a:r>
              <a:rPr lang="en-GB" sz="4000" dirty="0" smtClean="0"/>
              <a:t>Table Supports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981"/>
          <a:stretch/>
        </p:blipFill>
        <p:spPr>
          <a:xfrm>
            <a:off x="107504" y="1412776"/>
            <a:ext cx="8928992" cy="384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35010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support (lockable)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9206" y="183114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Rose joint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2170" y="165147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X-adjustment stage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954" y="21824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centered floating stage (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transfer units)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99" y="251772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Rose joint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167626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Load cell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46" y="2551775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Load cell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50100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Screw jack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165921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Screw jack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76641" y="2285714"/>
            <a:ext cx="527007" cy="52295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Bent Arrow 15"/>
          <p:cNvSpPr/>
          <p:nvPr/>
        </p:nvSpPr>
        <p:spPr>
          <a:xfrm rot="7909482">
            <a:off x="1224788" y="2568071"/>
            <a:ext cx="206029" cy="162948"/>
          </a:xfrm>
          <a:prstGeom prst="bentArrow">
            <a:avLst>
              <a:gd name="adj1" fmla="val 7424"/>
              <a:gd name="adj2" fmla="val 17727"/>
              <a:gd name="adj3" fmla="val 28031"/>
              <a:gd name="adj4" fmla="val 85302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8181004">
            <a:off x="895425" y="2571249"/>
            <a:ext cx="206899" cy="157095"/>
          </a:xfrm>
          <a:prstGeom prst="bentArrow">
            <a:avLst>
              <a:gd name="adj1" fmla="val 7424"/>
              <a:gd name="adj2" fmla="val 17727"/>
              <a:gd name="adj3" fmla="val 28031"/>
              <a:gd name="adj4" fmla="val 85302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59955" y="3392018"/>
            <a:ext cx="0" cy="45249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59955" y="3973504"/>
            <a:ext cx="0" cy="3487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62590" y="3274552"/>
            <a:ext cx="0" cy="3487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298" y="2982988"/>
            <a:ext cx="284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Thrust tapered roller bearing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553" y="5465983"/>
            <a:ext cx="3131319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marL="285750" indent="-285750">
              <a:buFontTx/>
              <a:buChar char="-"/>
            </a:pPr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Flexibility/stability compromise</a:t>
            </a:r>
          </a:p>
          <a:p>
            <a:pPr marL="285750" indent="-285750">
              <a:buFontTx/>
              <a:buChar char="-"/>
            </a:pPr>
            <a:r>
              <a:rPr lang="en-GB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Maintaining simplicity</a:t>
            </a:r>
            <a:endParaRPr lang="en-GB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Bent Arrow 28"/>
          <p:cNvSpPr/>
          <p:nvPr/>
        </p:nvSpPr>
        <p:spPr>
          <a:xfrm rot="7909482">
            <a:off x="8036782" y="2018476"/>
            <a:ext cx="206029" cy="162948"/>
          </a:xfrm>
          <a:prstGeom prst="bentArrow">
            <a:avLst>
              <a:gd name="adj1" fmla="val 7424"/>
              <a:gd name="adj2" fmla="val 17727"/>
              <a:gd name="adj3" fmla="val 28031"/>
              <a:gd name="adj4" fmla="val 85302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18181004">
            <a:off x="7707419" y="2021654"/>
            <a:ext cx="206899" cy="157095"/>
          </a:xfrm>
          <a:prstGeom prst="bentArrow">
            <a:avLst>
              <a:gd name="adj1" fmla="val 7424"/>
              <a:gd name="adj2" fmla="val 17727"/>
              <a:gd name="adj3" fmla="val 28031"/>
              <a:gd name="adj4" fmla="val 85302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C8C93"/>
                </a:solidFill>
              </a:rPr>
              <a:t>LBNF Neutrino Beamline</a:t>
            </a:r>
          </a:p>
        </p:txBody>
      </p:sp>
      <p:sp>
        <p:nvSpPr>
          <p:cNvPr id="13315" name="Content Placeholder 1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75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5" name="Picture 2" descr="C:\Users\cjd47\AppData\Local\Microsoft\Windows\Temporary Internet Files\Content.Outlook\LAW2FKNL\F10122682_ISO_View_27AU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5941"/>
          <a:stretch/>
        </p:blipFill>
        <p:spPr bwMode="auto">
          <a:xfrm>
            <a:off x="205188" y="836712"/>
            <a:ext cx="8733624" cy="477388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85" y="836712"/>
            <a:ext cx="4767427" cy="158417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1" y="3223655"/>
            <a:ext cx="2024054" cy="322416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2808312" cy="46166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Horn A &amp; Module: most of the important interfaces between RAL and FNAL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2051720" y="5776664"/>
            <a:ext cx="288032" cy="2308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223655"/>
            <a:ext cx="1331213" cy="27699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Horn A &amp; Module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385" y="836712"/>
            <a:ext cx="1768767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LBNF/DUNE Experiment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6036" y="5333600"/>
            <a:ext cx="1331213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LBNF Target Hall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Why Do </a:t>
            </a:r>
            <a:r>
              <a:rPr lang="en-GB" sz="3600" dirty="0"/>
              <a:t>W</a:t>
            </a:r>
            <a:r>
              <a:rPr lang="en-GB" sz="3600" dirty="0" smtClean="0"/>
              <a:t>e </a:t>
            </a:r>
            <a:r>
              <a:rPr lang="en-GB" sz="3600" dirty="0"/>
              <a:t>N</a:t>
            </a:r>
            <a:r>
              <a:rPr lang="en-GB" sz="3600" dirty="0" smtClean="0"/>
              <a:t>eed </a:t>
            </a:r>
            <a:r>
              <a:rPr lang="en-GB" sz="3600" dirty="0"/>
              <a:t>T</a:t>
            </a:r>
            <a:r>
              <a:rPr lang="en-GB" sz="3600" dirty="0" smtClean="0"/>
              <a:t>o Exchange Targets?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46" y="1052736"/>
            <a:ext cx="3960440" cy="4320480"/>
          </a:xfrm>
        </p:spPr>
        <p:txBody>
          <a:bodyPr/>
          <a:lstStyle/>
          <a:p>
            <a:r>
              <a:rPr lang="en-GB" dirty="0" smtClean="0"/>
              <a:t>Horn </a:t>
            </a:r>
            <a:r>
              <a:rPr lang="en-GB" dirty="0" smtClean="0"/>
              <a:t>&amp; Target configuration for </a:t>
            </a:r>
            <a:r>
              <a:rPr lang="en-GB" dirty="0"/>
              <a:t>LBNF/DUNE</a:t>
            </a:r>
            <a:r>
              <a:rPr lang="en-GB" dirty="0" smtClean="0"/>
              <a:t> optimised using genetic algorithm </a:t>
            </a:r>
            <a:r>
              <a:rPr lang="en-GB" dirty="0" smtClean="0"/>
              <a:t>(</a:t>
            </a:r>
            <a:r>
              <a:rPr lang="en-GB" dirty="0" smtClean="0"/>
              <a:t>Laura Fields)</a:t>
            </a:r>
          </a:p>
          <a:p>
            <a:r>
              <a:rPr lang="en-GB" dirty="0" smtClean="0"/>
              <a:t>Optimum geometry for physics </a:t>
            </a:r>
            <a:r>
              <a:rPr lang="en-GB" dirty="0" smtClean="0"/>
              <a:t>tends towards 4</a:t>
            </a:r>
            <a:r>
              <a:rPr lang="el-GR" dirty="0" smtClean="0"/>
              <a:t>λ</a:t>
            </a:r>
            <a:r>
              <a:rPr lang="en-GB" dirty="0" smtClean="0"/>
              <a:t> </a:t>
            </a:r>
            <a:r>
              <a:rPr lang="en-GB" dirty="0" smtClean="0"/>
              <a:t>length target (</a:t>
            </a:r>
            <a:r>
              <a:rPr lang="en-GB" dirty="0">
                <a:cs typeface="Calibri" panose="020F0502020204030204" pitchFamily="34" charset="0"/>
              </a:rPr>
              <a:t>≈</a:t>
            </a:r>
            <a:r>
              <a:rPr lang="en-GB" dirty="0" smtClean="0">
                <a:cs typeface="Calibri" panose="020F0502020204030204" pitchFamily="34" charset="0"/>
              </a:rPr>
              <a:t>2m</a:t>
            </a:r>
            <a:r>
              <a:rPr lang="en-GB" dirty="0" smtClean="0">
                <a:cs typeface="Calibri" panose="020F0502020204030204" pitchFamily="34" charset="0"/>
              </a:rPr>
              <a:t>)</a:t>
            </a:r>
          </a:p>
          <a:p>
            <a:endParaRPr lang="en-GB" dirty="0" smtClean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Achieving a long target pushes fundamental limits (deflection, natural frequency, manufacturing etc.)</a:t>
            </a:r>
          </a:p>
          <a:p>
            <a:pPr lvl="1"/>
            <a:r>
              <a:rPr lang="en-GB" dirty="0" smtClean="0">
                <a:cs typeface="Calibri" panose="020F0502020204030204" pitchFamily="34" charset="0"/>
              </a:rPr>
              <a:t>Must be prepared for targets to </a:t>
            </a:r>
            <a:r>
              <a:rPr lang="en-GB" dirty="0" smtClean="0">
                <a:cs typeface="Calibri" panose="020F0502020204030204" pitchFamily="34" charset="0"/>
              </a:rPr>
              <a:t>fail</a:t>
            </a:r>
            <a:endParaRPr lang="en-GB" dirty="0" smtClean="0">
              <a:cs typeface="Calibri" panose="020F0502020204030204" pitchFamily="34" charset="0"/>
            </a:endParaRPr>
          </a:p>
          <a:p>
            <a:endParaRPr lang="en-GB" dirty="0" smtClean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Horns </a:t>
            </a:r>
            <a:r>
              <a:rPr lang="en-GB" dirty="0" smtClean="0">
                <a:cs typeface="Calibri" panose="020F0502020204030204" pitchFamily="34" charset="0"/>
              </a:rPr>
              <a:t>are inherently complex, costly and take a long time to produce</a:t>
            </a:r>
          </a:p>
          <a:p>
            <a:r>
              <a:rPr lang="en-GB" dirty="0" smtClean="0">
                <a:cs typeface="Calibri" panose="020F0502020204030204" pitchFamily="34" charset="0"/>
              </a:rPr>
              <a:t>Target cost ≈1/10</a:t>
            </a:r>
            <a:r>
              <a:rPr lang="en-GB" baseline="30000" dirty="0" smtClean="0">
                <a:cs typeface="Calibri" panose="020F0502020204030204" pitchFamily="34" charset="0"/>
              </a:rPr>
              <a:t>th</a:t>
            </a:r>
            <a:r>
              <a:rPr lang="en-GB" dirty="0" smtClean="0">
                <a:cs typeface="Calibri" panose="020F0502020204030204" pitchFamily="34" charset="0"/>
              </a:rPr>
              <a:t> horn cost, and spares can be produced more readily</a:t>
            </a:r>
          </a:p>
          <a:p>
            <a:pPr lvl="1"/>
            <a:r>
              <a:rPr lang="en-GB" dirty="0" smtClean="0">
                <a:cs typeface="Calibri" panose="020F0502020204030204" pitchFamily="34" charset="0"/>
              </a:rPr>
              <a:t>Hence the need for an independently exchangeable target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94" y="1052736"/>
            <a:ext cx="4619568" cy="224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29" y="3323641"/>
            <a:ext cx="4608133" cy="22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Current Experience – T2K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085184"/>
            <a:ext cx="8568952" cy="504056"/>
          </a:xfrm>
        </p:spPr>
        <p:txBody>
          <a:bodyPr/>
          <a:lstStyle/>
          <a:p>
            <a:r>
              <a:rPr lang="en-GB" dirty="0" smtClean="0"/>
              <a:t>LBNF target exchange is a similar concept but under different constraints</a:t>
            </a:r>
          </a:p>
          <a:p>
            <a:pPr lvl="1"/>
            <a:r>
              <a:rPr lang="en-GB" dirty="0" smtClean="0"/>
              <a:t>Longer target, different exchanger interfaces, more horn bore clearance</a:t>
            </a:r>
          </a:p>
          <a:p>
            <a:pPr lvl="1"/>
            <a:r>
              <a:rPr lang="en-GB" dirty="0" smtClean="0"/>
              <a:t>Experience from T2K will feed into LBNF exchanger design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14634"/>
          <a:stretch/>
        </p:blipFill>
        <p:spPr>
          <a:xfrm>
            <a:off x="3707904" y="908720"/>
            <a:ext cx="4733218" cy="4032448"/>
          </a:xfrm>
          <a:prstGeom prst="rect">
            <a:avLst/>
          </a:prstGeom>
        </p:spPr>
      </p:pic>
      <p:pic>
        <p:nvPicPr>
          <p:cNvPr id="5" name="Picture 2" descr="Targ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 b="4727"/>
          <a:stretch/>
        </p:blipFill>
        <p:spPr bwMode="auto">
          <a:xfrm>
            <a:off x="594482" y="2996952"/>
            <a:ext cx="29158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b="1238"/>
          <a:stretch/>
        </p:blipFill>
        <p:spPr>
          <a:xfrm>
            <a:off x="594482" y="908720"/>
            <a:ext cx="29158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Conceptual Procedures for Target Exchange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40739"/>
              </p:ext>
            </p:extLst>
          </p:nvPr>
        </p:nvGraphicFramePr>
        <p:xfrm>
          <a:off x="250824" y="836611"/>
          <a:ext cx="8569648" cy="4824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412">
                  <a:extLst>
                    <a:ext uri="{9D8B030D-6E8A-4147-A177-3AD203B41FA5}">
                      <a16:colId xmlns:a16="http://schemas.microsoft.com/office/drawing/2014/main" val="684874190"/>
                    </a:ext>
                  </a:extLst>
                </a:gridCol>
                <a:gridCol w="2142412">
                  <a:extLst>
                    <a:ext uri="{9D8B030D-6E8A-4147-A177-3AD203B41FA5}">
                      <a16:colId xmlns:a16="http://schemas.microsoft.com/office/drawing/2014/main" val="3778585564"/>
                    </a:ext>
                  </a:extLst>
                </a:gridCol>
                <a:gridCol w="2142412">
                  <a:extLst>
                    <a:ext uri="{9D8B030D-6E8A-4147-A177-3AD203B41FA5}">
                      <a16:colId xmlns:a16="http://schemas.microsoft.com/office/drawing/2014/main" val="2568361168"/>
                    </a:ext>
                  </a:extLst>
                </a:gridCol>
                <a:gridCol w="2142412">
                  <a:extLst>
                    <a:ext uri="{9D8B030D-6E8A-4147-A177-3AD203B41FA5}">
                      <a16:colId xmlns:a16="http://schemas.microsoft.com/office/drawing/2014/main" val="471367068"/>
                    </a:ext>
                  </a:extLst>
                </a:gridCol>
              </a:tblGrid>
              <a:tr h="1608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55927"/>
                  </a:ext>
                </a:extLst>
              </a:tr>
              <a:tr h="1608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52630"/>
                  </a:ext>
                </a:extLst>
              </a:tr>
              <a:tr h="1608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2431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7" y="836611"/>
            <a:ext cx="2121696" cy="1597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024"/>
          <a:stretch/>
        </p:blipFill>
        <p:spPr>
          <a:xfrm>
            <a:off x="2374082" y="836611"/>
            <a:ext cx="2161193" cy="15970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535276" y="836611"/>
            <a:ext cx="2340980" cy="159701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696468" y="842035"/>
            <a:ext cx="2124004" cy="15915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50823" y="2412298"/>
            <a:ext cx="2123258" cy="166477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374081" y="2412298"/>
            <a:ext cx="2412018" cy="166477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4746154" y="2411603"/>
            <a:ext cx="2161640" cy="166546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/>
          <a:stretch>
            <a:fillRect/>
          </a:stretch>
        </p:blipFill>
        <p:spPr>
          <a:xfrm>
            <a:off x="6876256" y="2444660"/>
            <a:ext cx="1944217" cy="164344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261888" y="4033396"/>
            <a:ext cx="2112192" cy="164193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/>
          <a:stretch>
            <a:fillRect/>
          </a:stretch>
        </p:blipFill>
        <p:spPr>
          <a:xfrm>
            <a:off x="2374080" y="4033396"/>
            <a:ext cx="2372071" cy="162785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2"/>
          <a:stretch>
            <a:fillRect/>
          </a:stretch>
        </p:blipFill>
        <p:spPr>
          <a:xfrm>
            <a:off x="4708781" y="4033396"/>
            <a:ext cx="2527515" cy="162785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3"/>
          <a:srcRect r="6781"/>
          <a:stretch/>
        </p:blipFill>
        <p:spPr>
          <a:xfrm>
            <a:off x="6858343" y="4042395"/>
            <a:ext cx="1979988" cy="16188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0823" y="842036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4080" y="837889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6584" y="838352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4945" y="842035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642" y="2411603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74080" y="2411603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6153" y="2411603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257" y="2421246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69406" y="4040954"/>
            <a:ext cx="51090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12…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6727" y="4053601"/>
            <a:ext cx="394076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4783" y="4040953"/>
            <a:ext cx="43132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169" y="4032701"/>
            <a:ext cx="28262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100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3C8C93"/>
                </a:solidFill>
              </a:rPr>
              <a:t>Target Concept Selection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323528" y="908720"/>
            <a:ext cx="5060540" cy="444909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Target exchange impacts were a key consideration in the LBNF target concept selection:</a:t>
            </a:r>
          </a:p>
          <a:p>
            <a:endParaRPr lang="en-US" altLang="en-US" sz="1400" dirty="0" smtClean="0"/>
          </a:p>
          <a:p>
            <a:endParaRPr lang="en-US" altLang="en-US" sz="1400" dirty="0" smtClean="0"/>
          </a:p>
          <a:p>
            <a:endParaRPr lang="en-US" altLang="en-US" sz="1400" dirty="0" smtClean="0"/>
          </a:p>
          <a:p>
            <a:pPr marL="0" indent="0">
              <a:buNone/>
            </a:pPr>
            <a:endParaRPr lang="en-US" altLang="en-US" sz="1400" dirty="0" smtClean="0"/>
          </a:p>
          <a:p>
            <a:pPr marL="0" indent="0">
              <a:buNone/>
            </a:pPr>
            <a:endParaRPr lang="en-US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444" y="1430247"/>
            <a:ext cx="3188035" cy="1417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444" y="4408288"/>
            <a:ext cx="2467955" cy="1210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445" y="2960694"/>
            <a:ext cx="3188034" cy="1334901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 bwMode="auto">
          <a:xfrm>
            <a:off x="323528" y="1628800"/>
            <a:ext cx="4570931" cy="444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Target exchange was considered for each concept including:</a:t>
            </a:r>
          </a:p>
          <a:p>
            <a:pPr lvl="1"/>
            <a:r>
              <a:rPr lang="en-US" altLang="en-US" sz="1600" kern="0" dirty="0" smtClean="0"/>
              <a:t>Procedures required </a:t>
            </a:r>
          </a:p>
          <a:p>
            <a:pPr lvl="1"/>
            <a:r>
              <a:rPr lang="en-US" altLang="en-US" sz="1600" kern="0" dirty="0" smtClean="0"/>
              <a:t>Risk associated with target exchange</a:t>
            </a:r>
          </a:p>
          <a:p>
            <a:pPr lvl="1"/>
            <a:r>
              <a:rPr lang="en-US" altLang="en-US" sz="1600" kern="0" dirty="0" smtClean="0"/>
              <a:t>Time taken to exchange target system</a:t>
            </a:r>
          </a:p>
          <a:p>
            <a:pPr lvl="1"/>
            <a:r>
              <a:rPr lang="en-US" altLang="en-US" sz="1600" kern="0" dirty="0" smtClean="0"/>
              <a:t>Impacts on the work cell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5684" y="2613600"/>
            <a:ext cx="3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target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5684" y="1104458"/>
            <a:ext cx="3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2.2m supported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5684" y="4077072"/>
            <a:ext cx="3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cantilever target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3C8C93"/>
                </a:solidFill>
              </a:rPr>
              <a:t>Target Concept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444" y="1430247"/>
            <a:ext cx="3188035" cy="1417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444" y="4408288"/>
            <a:ext cx="2467955" cy="1210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445" y="2960694"/>
            <a:ext cx="3188034" cy="1334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5684" y="2613600"/>
            <a:ext cx="3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target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5684" y="1104458"/>
            <a:ext cx="3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2.2m supported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5684" y="4077072"/>
            <a:ext cx="34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cantilever target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97220"/>
              </p:ext>
            </p:extLst>
          </p:nvPr>
        </p:nvGraphicFramePr>
        <p:xfrm>
          <a:off x="252635" y="1209835"/>
          <a:ext cx="5039444" cy="1431417"/>
        </p:xfrm>
        <a:graphic>
          <a:graphicData uri="http://schemas.openxmlformats.org/drawingml/2006/table">
            <a:tbl>
              <a:tblPr firstRow="1" firstCol="1" bandRow="1"/>
              <a:tblGrid>
                <a:gridCol w="2058780">
                  <a:extLst>
                    <a:ext uri="{9D8B030D-6E8A-4147-A177-3AD203B41FA5}">
                      <a16:colId xmlns:a16="http://schemas.microsoft.com/office/drawing/2014/main" val="3957742644"/>
                    </a:ext>
                  </a:extLst>
                </a:gridCol>
                <a:gridCol w="1307625">
                  <a:extLst>
                    <a:ext uri="{9D8B030D-6E8A-4147-A177-3AD203B41FA5}">
                      <a16:colId xmlns:a16="http://schemas.microsoft.com/office/drawing/2014/main" val="3013182558"/>
                    </a:ext>
                  </a:extLst>
                </a:gridCol>
                <a:gridCol w="1673039">
                  <a:extLst>
                    <a:ext uri="{9D8B030D-6E8A-4147-A177-3AD203B41FA5}">
                      <a16:colId xmlns:a16="http://schemas.microsoft.com/office/drawing/2014/main" val="2394000027"/>
                    </a:ext>
                  </a:extLst>
                </a:gridCol>
              </a:tblGrid>
              <a:tr h="510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Option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No. Operations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Target Handling Time (Days)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647983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1) 2.2m Supported Target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4903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2) Double Target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064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3) Cantilever Target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3436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2635" y="2793841"/>
            <a:ext cx="5039444" cy="73866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John Back’s assessment calculates an extra 13-19 days running per year with a single cantilever target to achieve same theoretical physics performance as a 2.2m supported target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252634" y="3789040"/>
            <a:ext cx="5039445" cy="214247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1400" kern="0" dirty="0" smtClean="0"/>
              <a:t>A single cantilever target was selected as providing the optimum performance:</a:t>
            </a:r>
          </a:p>
          <a:p>
            <a:r>
              <a:rPr lang="en-US" altLang="en-US" sz="1400" kern="0" dirty="0" smtClean="0"/>
              <a:t>Small hit in instantaneous physics versus a longer, downstream supported target, but;</a:t>
            </a:r>
          </a:p>
          <a:p>
            <a:r>
              <a:rPr lang="en-US" altLang="en-US" sz="1400" kern="0" dirty="0" smtClean="0"/>
              <a:t>Instantaneous physics hit likely to be made up in integrated performance due to a more robust design</a:t>
            </a:r>
          </a:p>
          <a:p>
            <a:pPr lvl="1"/>
            <a:r>
              <a:rPr lang="en-US" altLang="en-US" kern="0" dirty="0" smtClean="0"/>
              <a:t>Simpler target is less likely to fail in operation</a:t>
            </a:r>
          </a:p>
          <a:p>
            <a:pPr lvl="1"/>
            <a:r>
              <a:rPr lang="en-US" altLang="en-US" kern="0" dirty="0" smtClean="0"/>
              <a:t>Takes less time to replace outside of a planned maintenance schedule</a:t>
            </a:r>
          </a:p>
          <a:p>
            <a:pPr lvl="1"/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205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LBNF Work Cell During Target Exchange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328" y="1628800"/>
            <a:ext cx="1394817" cy="3168352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200" dirty="0" smtClean="0"/>
              <a:t>Horn module supported from the top of the work cell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smtClean="0"/>
              <a:t>Target exchanger located on lift table on work cell floor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 smtClean="0"/>
              <a:t>Persons using through-wall manipulators are approximately 4m away from the front face of the horn</a:t>
            </a:r>
            <a:endParaRPr lang="en-GB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976521"/>
            <a:ext cx="7174135" cy="4904957"/>
            <a:chOff x="948928" y="1146861"/>
            <a:chExt cx="7174135" cy="49049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928" y="1146861"/>
              <a:ext cx="7174135" cy="46200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2795"/>
            <a:stretch/>
          </p:blipFill>
          <p:spPr>
            <a:xfrm>
              <a:off x="1115616" y="5733255"/>
              <a:ext cx="4221807" cy="318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1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T2K Target Exchange System</a:t>
            </a:r>
            <a:endParaRPr lang="en-GB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5536" y="836712"/>
            <a:ext cx="8280920" cy="4857298"/>
            <a:chOff x="897601" y="865749"/>
            <a:chExt cx="7418815" cy="485729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588" y="3292662"/>
              <a:ext cx="3241828" cy="2430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897601" y="865749"/>
              <a:ext cx="7418815" cy="4845466"/>
              <a:chOff x="1043608" y="836712"/>
              <a:chExt cx="7418815" cy="484546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582" y="836712"/>
                <a:ext cx="3252841" cy="23871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Content Placeholder 3" descr="td-1114-700_11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39" t="7424" r="26314" b="16652"/>
              <a:stretch/>
            </p:blipFill>
            <p:spPr bwMode="auto">
              <a:xfrm>
                <a:off x="1043608" y="836712"/>
                <a:ext cx="4138395" cy="48454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400944" y="836712"/>
            <a:ext cx="129073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Target exchange set-up in remote maintenance area (RMA)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762165"/>
            <a:ext cx="187220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Target exchanger and through-wall manipulators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7911" y="5232345"/>
            <a:ext cx="145830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View through from human side of RMA</a:t>
            </a:r>
            <a:endParaRPr lang="en-GB" sz="1200" dirty="0">
              <a:ln>
                <a:solidFill>
                  <a:schemeClr val="accent1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098309142ee90672dd325a1bf5abdf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BA4417-EAE4-4F10-9DE0-06D03A995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8EA5A1-49DC-4BF7-9FC5-8EF4622FB9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60A4A3-C5A6-4A0A-937A-5BCFBD0EF23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0A5F2CC-BDAB-4DF6-97A9-A42E0738518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7800</TotalTime>
  <Words>1096</Words>
  <Application>Microsoft Office PowerPoint</Application>
  <PresentationFormat>On-screen Show (4:3)</PresentationFormat>
  <Paragraphs>196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Grande</vt:lpstr>
      <vt:lpstr>Times New Roman</vt:lpstr>
      <vt:lpstr>ヒラギノ角ゴ Pro W3</vt:lpstr>
      <vt:lpstr>STFC_PowerPoint_template</vt:lpstr>
      <vt:lpstr>1_Blank Presentation</vt:lpstr>
      <vt:lpstr>LBNF Target Exchange System - Design Progress</vt:lpstr>
      <vt:lpstr>LBNF Neutrino Beamline</vt:lpstr>
      <vt:lpstr>Why Do We Need To Exchange Targets?</vt:lpstr>
      <vt:lpstr>Current Experience – T2K</vt:lpstr>
      <vt:lpstr>Conceptual Procedures for Target Exchange</vt:lpstr>
      <vt:lpstr>Target Concept Selection</vt:lpstr>
      <vt:lpstr>Target Concept Selection</vt:lpstr>
      <vt:lpstr>LBNF Work Cell During Target Exchange</vt:lpstr>
      <vt:lpstr>T2K Target Exchange System</vt:lpstr>
      <vt:lpstr>T2K Target Exchanger</vt:lpstr>
      <vt:lpstr>Some Differences for LBNF</vt:lpstr>
      <vt:lpstr>LBNF Target Exchange System Concept</vt:lpstr>
      <vt:lpstr>LBNF Target Exchange System Requirements</vt:lpstr>
      <vt:lpstr>Potential Layout</vt:lpstr>
      <vt:lpstr>Docking Interface Ideas</vt:lpstr>
      <vt:lpstr>PowerPoint Presentation</vt:lpstr>
      <vt:lpstr>PowerPoint Presentation</vt:lpstr>
      <vt:lpstr>Backup - Schedule</vt:lpstr>
      <vt:lpstr>Backup - Exchanger Table Supports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STFC UKRI Powerpoint (ppt)</dc:title>
  <dc:creator>kw77</dc:creator>
  <cp:lastModifiedBy>Harvey-Fishenden, Eric (STFC,RAL,TECH)</cp:lastModifiedBy>
  <cp:revision>86</cp:revision>
  <dcterms:created xsi:type="dcterms:W3CDTF">2012-07-12T11:46:55Z</dcterms:created>
  <dcterms:modified xsi:type="dcterms:W3CDTF">2019-10-20T13:38:37Z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