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8" r:id="rId1"/>
    <p:sldMasterId id="2147483787" r:id="rId2"/>
    <p:sldMasterId id="2147483799" r:id="rId3"/>
  </p:sldMasterIdLst>
  <p:notesMasterIdLst>
    <p:notesMasterId r:id="rId34"/>
  </p:notesMasterIdLst>
  <p:sldIdLst>
    <p:sldId id="256" r:id="rId4"/>
    <p:sldId id="282" r:id="rId5"/>
    <p:sldId id="309" r:id="rId6"/>
    <p:sldId id="283" r:id="rId7"/>
    <p:sldId id="292" r:id="rId8"/>
    <p:sldId id="294" r:id="rId9"/>
    <p:sldId id="296" r:id="rId10"/>
    <p:sldId id="297" r:id="rId11"/>
    <p:sldId id="298" r:id="rId12"/>
    <p:sldId id="300" r:id="rId13"/>
    <p:sldId id="301" r:id="rId14"/>
    <p:sldId id="302" r:id="rId15"/>
    <p:sldId id="303" r:id="rId16"/>
    <p:sldId id="305" r:id="rId17"/>
    <p:sldId id="293" r:id="rId18"/>
    <p:sldId id="299" r:id="rId19"/>
    <p:sldId id="287" r:id="rId20"/>
    <p:sldId id="306" r:id="rId21"/>
    <p:sldId id="307" r:id="rId22"/>
    <p:sldId id="308" r:id="rId23"/>
    <p:sldId id="290" r:id="rId24"/>
    <p:sldId id="289" r:id="rId25"/>
    <p:sldId id="291" r:id="rId26"/>
    <p:sldId id="279" r:id="rId27"/>
    <p:sldId id="258" r:id="rId28"/>
    <p:sldId id="281" r:id="rId29"/>
    <p:sldId id="285" r:id="rId30"/>
    <p:sldId id="304" r:id="rId31"/>
    <p:sldId id="286" r:id="rId32"/>
    <p:sldId id="288" r:id="rId33"/>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autoAdjust="0"/>
    <p:restoredTop sz="73464" autoAdjust="0"/>
  </p:normalViewPr>
  <p:slideViewPr>
    <p:cSldViewPr>
      <p:cViewPr varScale="1">
        <p:scale>
          <a:sx n="60" d="100"/>
          <a:sy n="60" d="100"/>
        </p:scale>
        <p:origin x="1181" y="53"/>
      </p:cViewPr>
      <p:guideLst>
        <p:guide orient="horz" pos="2160"/>
        <p:guide pos="2880"/>
      </p:guideLst>
    </p:cSldViewPr>
  </p:slideViewPr>
  <p:notesTextViewPr>
    <p:cViewPr>
      <p:scale>
        <a:sx n="1" d="1"/>
        <a:sy n="1" d="1"/>
      </p:scale>
      <p:origin x="0" y="0"/>
    </p:cViewPr>
  </p:notesTextViewPr>
  <p:notesViewPr>
    <p:cSldViewPr>
      <p:cViewPr varScale="1">
        <p:scale>
          <a:sx n="55" d="100"/>
          <a:sy n="55" d="100"/>
        </p:scale>
        <p:origin x="2078"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4D5916A-5BB9-4A2C-A225-DF141067E613}" type="datetimeFigureOut">
              <a:rPr kumimoji="1" lang="ja-JP" altLang="en-US" smtClean="0"/>
              <a:t>2019/10/25</a:t>
            </a:fld>
            <a:endParaRPr kumimoji="1" lang="ja-JP" altLang="en-US"/>
          </a:p>
        </p:txBody>
      </p:sp>
      <p:sp>
        <p:nvSpPr>
          <p:cNvPr id="4" name="スライド イメージ プレースホルダー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フッター プレースホルダー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B8BC1EA-AF7C-4FB6-A746-E648698B5751}" type="slidenum">
              <a:rPr kumimoji="1" lang="ja-JP" altLang="en-US" smtClean="0"/>
              <a:t>‹#›</a:t>
            </a:fld>
            <a:endParaRPr kumimoji="1" lang="ja-JP" altLang="en-US"/>
          </a:p>
        </p:txBody>
      </p:sp>
    </p:spTree>
    <p:extLst>
      <p:ext uri="{BB962C8B-B14F-4D97-AF65-F5344CB8AC3E}">
        <p14:creationId xmlns:p14="http://schemas.microsoft.com/office/powerpoint/2010/main" val="42039001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1</a:t>
            </a:fld>
            <a:endParaRPr kumimoji="1" lang="ja-JP" altLang="en-US"/>
          </a:p>
        </p:txBody>
      </p:sp>
    </p:spTree>
    <p:extLst>
      <p:ext uri="{BB962C8B-B14F-4D97-AF65-F5344CB8AC3E}">
        <p14:creationId xmlns:p14="http://schemas.microsoft.com/office/powerpoint/2010/main" val="3193213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10</a:t>
            </a:fld>
            <a:endParaRPr kumimoji="1" lang="ja-JP" altLang="en-US"/>
          </a:p>
        </p:txBody>
      </p:sp>
    </p:spTree>
    <p:extLst>
      <p:ext uri="{BB962C8B-B14F-4D97-AF65-F5344CB8AC3E}">
        <p14:creationId xmlns:p14="http://schemas.microsoft.com/office/powerpoint/2010/main" val="283276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11</a:t>
            </a:fld>
            <a:endParaRPr kumimoji="1" lang="ja-JP" altLang="en-US"/>
          </a:p>
        </p:txBody>
      </p:sp>
    </p:spTree>
    <p:extLst>
      <p:ext uri="{BB962C8B-B14F-4D97-AF65-F5344CB8AC3E}">
        <p14:creationId xmlns:p14="http://schemas.microsoft.com/office/powerpoint/2010/main" val="1929244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12</a:t>
            </a:fld>
            <a:endParaRPr kumimoji="1" lang="ja-JP" altLang="en-US"/>
          </a:p>
        </p:txBody>
      </p:sp>
    </p:spTree>
    <p:extLst>
      <p:ext uri="{BB962C8B-B14F-4D97-AF65-F5344CB8AC3E}">
        <p14:creationId xmlns:p14="http://schemas.microsoft.com/office/powerpoint/2010/main" val="250106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13</a:t>
            </a:fld>
            <a:endParaRPr kumimoji="1" lang="ja-JP" altLang="en-US"/>
          </a:p>
        </p:txBody>
      </p:sp>
    </p:spTree>
    <p:extLst>
      <p:ext uri="{BB962C8B-B14F-4D97-AF65-F5344CB8AC3E}">
        <p14:creationId xmlns:p14="http://schemas.microsoft.com/office/powerpoint/2010/main" val="634640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14</a:t>
            </a:fld>
            <a:endParaRPr kumimoji="1" lang="ja-JP" altLang="en-US"/>
          </a:p>
        </p:txBody>
      </p:sp>
    </p:spTree>
    <p:extLst>
      <p:ext uri="{BB962C8B-B14F-4D97-AF65-F5344CB8AC3E}">
        <p14:creationId xmlns:p14="http://schemas.microsoft.com/office/powerpoint/2010/main" val="1229076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15</a:t>
            </a:fld>
            <a:endParaRPr kumimoji="1" lang="ja-JP" altLang="en-US"/>
          </a:p>
        </p:txBody>
      </p:sp>
    </p:spTree>
    <p:extLst>
      <p:ext uri="{BB962C8B-B14F-4D97-AF65-F5344CB8AC3E}">
        <p14:creationId xmlns:p14="http://schemas.microsoft.com/office/powerpoint/2010/main" val="352256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16</a:t>
            </a:fld>
            <a:endParaRPr kumimoji="1" lang="ja-JP" altLang="en-US"/>
          </a:p>
        </p:txBody>
      </p:sp>
    </p:spTree>
    <p:extLst>
      <p:ext uri="{BB962C8B-B14F-4D97-AF65-F5344CB8AC3E}">
        <p14:creationId xmlns:p14="http://schemas.microsoft.com/office/powerpoint/2010/main" val="1782126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17</a:t>
            </a:fld>
            <a:endParaRPr kumimoji="1" lang="ja-JP" altLang="en-US"/>
          </a:p>
        </p:txBody>
      </p:sp>
    </p:spTree>
    <p:extLst>
      <p:ext uri="{BB962C8B-B14F-4D97-AF65-F5344CB8AC3E}">
        <p14:creationId xmlns:p14="http://schemas.microsoft.com/office/powerpoint/2010/main" val="2498021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883402" rtl="0" eaLnBrk="1" fontAlgn="auto" latinLnBrk="0" hangingPunct="1">
              <a:lnSpc>
                <a:spcPct val="100000"/>
              </a:lnSpc>
              <a:spcBef>
                <a:spcPts val="0"/>
              </a:spcBef>
              <a:spcAft>
                <a:spcPts val="0"/>
              </a:spcAft>
              <a:buClrTx/>
              <a:buSzTx/>
              <a:buFontTx/>
              <a:buNone/>
              <a:tabLst/>
              <a:defRPr/>
            </a:pPr>
            <a:fld id="{ADCF537C-0056-4C2A-8EB9-3510181A39DA}"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883402"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792112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883402" rtl="0" eaLnBrk="1" fontAlgn="auto" latinLnBrk="0" hangingPunct="1">
              <a:lnSpc>
                <a:spcPct val="100000"/>
              </a:lnSpc>
              <a:spcBef>
                <a:spcPts val="0"/>
              </a:spcBef>
              <a:spcAft>
                <a:spcPts val="0"/>
              </a:spcAft>
              <a:buClrTx/>
              <a:buSzTx/>
              <a:buFontTx/>
              <a:buNone/>
              <a:tabLst/>
              <a:defRPr/>
            </a:pPr>
            <a:fld id="{ADCF537C-0056-4C2A-8EB9-3510181A39DA}"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883402"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74471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2</a:t>
            </a:fld>
            <a:endParaRPr kumimoji="1" lang="ja-JP" altLang="en-US"/>
          </a:p>
        </p:txBody>
      </p:sp>
    </p:spTree>
    <p:extLst>
      <p:ext uri="{BB962C8B-B14F-4D97-AF65-F5344CB8AC3E}">
        <p14:creationId xmlns:p14="http://schemas.microsoft.com/office/powerpoint/2010/main" val="4283736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20</a:t>
            </a:fld>
            <a:endParaRPr kumimoji="1" lang="ja-JP" altLang="en-US"/>
          </a:p>
        </p:txBody>
      </p:sp>
    </p:spTree>
    <p:extLst>
      <p:ext uri="{BB962C8B-B14F-4D97-AF65-F5344CB8AC3E}">
        <p14:creationId xmlns:p14="http://schemas.microsoft.com/office/powerpoint/2010/main" val="4009560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21</a:t>
            </a:fld>
            <a:endParaRPr kumimoji="1" lang="ja-JP" altLang="en-US"/>
          </a:p>
        </p:txBody>
      </p:sp>
    </p:spTree>
    <p:extLst>
      <p:ext uri="{BB962C8B-B14F-4D97-AF65-F5344CB8AC3E}">
        <p14:creationId xmlns:p14="http://schemas.microsoft.com/office/powerpoint/2010/main" val="2796922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22</a:t>
            </a:fld>
            <a:endParaRPr kumimoji="1" lang="ja-JP" altLang="en-US"/>
          </a:p>
        </p:txBody>
      </p:sp>
    </p:spTree>
    <p:extLst>
      <p:ext uri="{BB962C8B-B14F-4D97-AF65-F5344CB8AC3E}">
        <p14:creationId xmlns:p14="http://schemas.microsoft.com/office/powerpoint/2010/main" val="2313653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23</a:t>
            </a:fld>
            <a:endParaRPr kumimoji="1" lang="ja-JP" altLang="en-US"/>
          </a:p>
        </p:txBody>
      </p:sp>
    </p:spTree>
    <p:extLst>
      <p:ext uri="{BB962C8B-B14F-4D97-AF65-F5344CB8AC3E}">
        <p14:creationId xmlns:p14="http://schemas.microsoft.com/office/powerpoint/2010/main" val="370375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F4227B11-21A6-47DD-87E2-F1CC16C86BB8}" type="slidenum">
              <a:rPr kumimoji="1" lang="ja-JP" altLang="en-US" smtClean="0"/>
              <a:pPr/>
              <a:t>24</a:t>
            </a:fld>
            <a:endParaRPr kumimoji="1" lang="ja-JP" altLang="en-US"/>
          </a:p>
        </p:txBody>
      </p:sp>
    </p:spTree>
    <p:extLst>
      <p:ext uri="{BB962C8B-B14F-4D97-AF65-F5344CB8AC3E}">
        <p14:creationId xmlns:p14="http://schemas.microsoft.com/office/powerpoint/2010/main" val="2276599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25</a:t>
            </a:fld>
            <a:endParaRPr kumimoji="1" lang="ja-JP" altLang="en-US"/>
          </a:p>
        </p:txBody>
      </p:sp>
    </p:spTree>
    <p:extLst>
      <p:ext uri="{BB962C8B-B14F-4D97-AF65-F5344CB8AC3E}">
        <p14:creationId xmlns:p14="http://schemas.microsoft.com/office/powerpoint/2010/main" val="4250680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26</a:t>
            </a:fld>
            <a:endParaRPr kumimoji="1" lang="ja-JP" altLang="en-US"/>
          </a:p>
        </p:txBody>
      </p:sp>
    </p:spTree>
    <p:extLst>
      <p:ext uri="{BB962C8B-B14F-4D97-AF65-F5344CB8AC3E}">
        <p14:creationId xmlns:p14="http://schemas.microsoft.com/office/powerpoint/2010/main" val="4175735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27</a:t>
            </a:fld>
            <a:endParaRPr kumimoji="1" lang="ja-JP" altLang="en-US"/>
          </a:p>
        </p:txBody>
      </p:sp>
    </p:spTree>
    <p:extLst>
      <p:ext uri="{BB962C8B-B14F-4D97-AF65-F5344CB8AC3E}">
        <p14:creationId xmlns:p14="http://schemas.microsoft.com/office/powerpoint/2010/main" val="4091991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28</a:t>
            </a:fld>
            <a:endParaRPr kumimoji="1" lang="ja-JP" altLang="en-US"/>
          </a:p>
        </p:txBody>
      </p:sp>
    </p:spTree>
    <p:extLst>
      <p:ext uri="{BB962C8B-B14F-4D97-AF65-F5344CB8AC3E}">
        <p14:creationId xmlns:p14="http://schemas.microsoft.com/office/powerpoint/2010/main" val="561919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883402">
              <a:defRPr/>
            </a:pPr>
            <a:fld id="{ADCF537C-0056-4C2A-8EB9-3510181A39DA}" type="slidenum">
              <a:rPr lang="ja-JP" altLang="en-US">
                <a:solidFill>
                  <a:prstClr val="black"/>
                </a:solidFill>
                <a:latin typeface="Calibri" panose="020F0502020204030204"/>
                <a:ea typeface="ＭＳ Ｐゴシック" panose="020B0600070205080204" pitchFamily="50" charset="-128"/>
              </a:rPr>
              <a:pPr defTabSz="883402">
                <a:defRPr/>
              </a:pPr>
              <a:t>29</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619946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3</a:t>
            </a:fld>
            <a:endParaRPr kumimoji="1" lang="ja-JP" altLang="en-US"/>
          </a:p>
        </p:txBody>
      </p:sp>
    </p:spTree>
    <p:extLst>
      <p:ext uri="{BB962C8B-B14F-4D97-AF65-F5344CB8AC3E}">
        <p14:creationId xmlns:p14="http://schemas.microsoft.com/office/powerpoint/2010/main" val="4255039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30</a:t>
            </a:fld>
            <a:endParaRPr kumimoji="1" lang="ja-JP" altLang="en-US"/>
          </a:p>
        </p:txBody>
      </p:sp>
    </p:spTree>
    <p:extLst>
      <p:ext uri="{BB962C8B-B14F-4D97-AF65-F5344CB8AC3E}">
        <p14:creationId xmlns:p14="http://schemas.microsoft.com/office/powerpoint/2010/main" val="89286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4</a:t>
            </a:fld>
            <a:endParaRPr kumimoji="1" lang="ja-JP" altLang="en-US"/>
          </a:p>
        </p:txBody>
      </p:sp>
    </p:spTree>
    <p:extLst>
      <p:ext uri="{BB962C8B-B14F-4D97-AF65-F5344CB8AC3E}">
        <p14:creationId xmlns:p14="http://schemas.microsoft.com/office/powerpoint/2010/main" val="388161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5</a:t>
            </a:fld>
            <a:endParaRPr kumimoji="1" lang="ja-JP" altLang="en-US"/>
          </a:p>
        </p:txBody>
      </p:sp>
    </p:spTree>
    <p:extLst>
      <p:ext uri="{BB962C8B-B14F-4D97-AF65-F5344CB8AC3E}">
        <p14:creationId xmlns:p14="http://schemas.microsoft.com/office/powerpoint/2010/main" val="496962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6</a:t>
            </a:fld>
            <a:endParaRPr kumimoji="1" lang="ja-JP" altLang="en-US"/>
          </a:p>
        </p:txBody>
      </p:sp>
    </p:spTree>
    <p:extLst>
      <p:ext uri="{BB962C8B-B14F-4D97-AF65-F5344CB8AC3E}">
        <p14:creationId xmlns:p14="http://schemas.microsoft.com/office/powerpoint/2010/main" val="3089007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7</a:t>
            </a:fld>
            <a:endParaRPr kumimoji="1" lang="ja-JP" altLang="en-US"/>
          </a:p>
        </p:txBody>
      </p:sp>
    </p:spTree>
    <p:extLst>
      <p:ext uri="{BB962C8B-B14F-4D97-AF65-F5344CB8AC3E}">
        <p14:creationId xmlns:p14="http://schemas.microsoft.com/office/powerpoint/2010/main" val="3409873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8</a:t>
            </a:fld>
            <a:endParaRPr kumimoji="1" lang="ja-JP" altLang="en-US"/>
          </a:p>
        </p:txBody>
      </p:sp>
    </p:spTree>
    <p:extLst>
      <p:ext uri="{BB962C8B-B14F-4D97-AF65-F5344CB8AC3E}">
        <p14:creationId xmlns:p14="http://schemas.microsoft.com/office/powerpoint/2010/main" val="314440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B8BC1EA-AF7C-4FB6-A746-E648698B5751}" type="slidenum">
              <a:rPr kumimoji="1" lang="ja-JP" altLang="en-US" smtClean="0"/>
              <a:t>9</a:t>
            </a:fld>
            <a:endParaRPr kumimoji="1" lang="ja-JP" altLang="en-US"/>
          </a:p>
        </p:txBody>
      </p:sp>
    </p:spTree>
    <p:extLst>
      <p:ext uri="{BB962C8B-B14F-4D97-AF65-F5344CB8AC3E}">
        <p14:creationId xmlns:p14="http://schemas.microsoft.com/office/powerpoint/2010/main" val="528823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2579778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1134201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4234738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ja-JP" altLang="en-US" smtClean="0"/>
              <a:t>マスター タイトルの書式設定</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593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3395736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ja-JP" altLang="en-US" smtClean="0"/>
              <a:t>マスター タイトルの書式設定</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3" name="Date Placeholder 2"/>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1638579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ja-JP" altLang="en-US" smtClean="0"/>
              <a:t>マスター タイトルの書式設定</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3" name="Date Placeholder 2"/>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192199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233026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1423035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81000"/>
            <a:ext cx="8229600" cy="13716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981200"/>
            <a:ext cx="40386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981200"/>
            <a:ext cx="40386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4114800"/>
            <a:ext cx="40386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ー 5"/>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7" name="フッター プレースホルダー 6"/>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8" name="スライド番号プレースホルダー 7"/>
          <p:cNvSpPr>
            <a:spLocks noGrp="1"/>
          </p:cNvSpPr>
          <p:nvPr>
            <p:ph type="sldNum" sz="quarter" idx="12"/>
          </p:nvPr>
        </p:nvSpPr>
        <p:spPr>
          <a:xfrm>
            <a:off x="7010400" y="0"/>
            <a:ext cx="2133600" cy="476250"/>
          </a:xfrm>
        </p:spPr>
        <p:txBody>
          <a:bodyPr/>
          <a:lstStyle>
            <a:lvl1pPr>
              <a:defRPr/>
            </a:lvl1pPr>
          </a:lstStyle>
          <a:p>
            <a:fld id="{A744AB32-9726-4557-A5F0-A85C14BDF53D}" type="slidenum">
              <a:rPr lang="en-US" altLang="ja-JP"/>
              <a:pPr/>
              <a:t>‹#›</a:t>
            </a:fld>
            <a:r>
              <a:rPr lang="en-US" altLang="ja-JP"/>
              <a:t> / 32</a:t>
            </a:r>
          </a:p>
        </p:txBody>
      </p:sp>
    </p:spTree>
    <p:extLst>
      <p:ext uri="{BB962C8B-B14F-4D97-AF65-F5344CB8AC3E}">
        <p14:creationId xmlns:p14="http://schemas.microsoft.com/office/powerpoint/2010/main" val="3651614775"/>
      </p:ext>
    </p:extLst>
  </p:cSld>
  <p:clrMapOvr>
    <a:masterClrMapping/>
  </p:clrMapOvr>
  <p:transition>
    <p:cover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1CB8F4-8A4A-46BE-A4FA-3C6FE7A97C4C}"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75930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3143608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67A76F-7DFF-4FA7-B184-2FE48C1346ED}"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14383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D1D6CAE-6FCB-40DB-A7EC-1FFBEB6100BA}"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236511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74B8CA-1F25-4ED2-B248-94EE3F9D8F93}"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39696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フッター プレースホルダー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スライド番号プレースホルダー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786503-D01D-44F1-96A7-1F2D58A9D26C}"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824812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フッター プレースホルダー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3D6AD3-2A5D-4451-9117-B01458CDBCB6}"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8546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フッター プレースホルダー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59E192-3FB4-4C38-9382-DAB09FC5F989}"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36518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0416E4-1491-4365-95DB-BEBF4E89FA01}"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634104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4A11E8-9280-4B43-B1E6-7FE12D772D25}"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962166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5D90D1-E19D-4341-8D8D-FF2FE1EE37ED}"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93956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81F738-E1C1-49F8-B006-A3040B5D6521}"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43375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436831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255943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869683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13197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204362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70652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089054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501295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777740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846072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870807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1471568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68961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2563914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364416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399249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570977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B191AA7-AC30-470C-AE1B-4679FA6A9637}" type="datetimeFigureOut">
              <a:rPr kumimoji="1" lang="ja-JP" altLang="en-US" smtClean="0"/>
              <a:t>2019/10/25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261022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B191AA7-AC30-470C-AE1B-4679FA6A9637}" type="datetimeFigureOut">
              <a:rPr kumimoji="1" lang="ja-JP" altLang="en-US" smtClean="0"/>
              <a:t>2019/10/25</a:t>
            </a:fld>
            <a:endParaRPr kumimoji="1" lang="ja-JP" alt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kumimoji="1" lang="ja-JP" alt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F8D6816-CF1E-4C19-8EE9-DDEC02F85CA9}" type="slidenum">
              <a:rPr kumimoji="1" lang="ja-JP" altLang="en-US" smtClean="0"/>
              <a:t>‹#›</a:t>
            </a:fld>
            <a:endParaRPr kumimoji="1" lang="ja-JP" altLang="en-US"/>
          </a:p>
        </p:txBody>
      </p:sp>
    </p:spTree>
    <p:extLst>
      <p:ext uri="{BB962C8B-B14F-4D97-AF65-F5344CB8AC3E}">
        <p14:creationId xmlns:p14="http://schemas.microsoft.com/office/powerpoint/2010/main" val="4177427569"/>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Lst>
  <p:txStyles>
    <p:titleStyle>
      <a:lvl1pPr algn="ctr" defTabSz="457200" rtl="0" eaLnBrk="1" latinLnBrk="0" hangingPunct="1">
        <a:spcBef>
          <a:spcPct val="0"/>
        </a:spcBef>
        <a:buNone/>
        <a:defRPr kumimoji="1"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kumimoji="1"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kumimoji="1"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kumimoji="1"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EC2394-11BE-43F6-9DD6-2A124B049218}"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24504635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C4A08-5BCE-4D45-8567-41610148036E}"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2019/10/25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BAC5C2-6559-4945-A36A-B8F086607D2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53373239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gif"/><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60.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1.wmf"/><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23528" y="1769541"/>
            <a:ext cx="8424936" cy="1828801"/>
          </a:xfrm>
        </p:spPr>
        <p:txBody>
          <a:bodyPr>
            <a:normAutofit/>
          </a:bodyPr>
          <a:lstStyle/>
          <a:p>
            <a:r>
              <a:rPr kumimoji="1" lang="en-US" altLang="ja-JP" dirty="0" smtClean="0"/>
              <a:t>Muon Target Replacement</a:t>
            </a:r>
            <a:endParaRPr kumimoji="1" lang="ja-JP" altLang="en-US" dirty="0"/>
          </a:p>
        </p:txBody>
      </p:sp>
      <p:sp>
        <p:nvSpPr>
          <p:cNvPr id="5" name="サブタイトル 4"/>
          <p:cNvSpPr>
            <a:spLocks noGrp="1"/>
          </p:cNvSpPr>
          <p:nvPr>
            <p:ph type="subTitle" idx="1"/>
          </p:nvPr>
        </p:nvSpPr>
        <p:spPr>
          <a:xfrm>
            <a:off x="1028020" y="3598339"/>
            <a:ext cx="7080026" cy="1198813"/>
          </a:xfrm>
        </p:spPr>
        <p:txBody>
          <a:bodyPr>
            <a:normAutofit/>
          </a:bodyPr>
          <a:lstStyle/>
          <a:p>
            <a:r>
              <a:rPr kumimoji="1" lang="en-US" altLang="ja-JP" dirty="0" smtClean="0"/>
              <a:t>N. Kawamura, Muon Sci. Sec.,</a:t>
            </a:r>
            <a:br>
              <a:rPr kumimoji="1" lang="en-US" altLang="ja-JP" dirty="0" smtClean="0"/>
            </a:br>
            <a:r>
              <a:rPr lang="en-US" altLang="ja-JP" dirty="0" smtClean="0"/>
              <a:t>MLF </a:t>
            </a:r>
            <a:r>
              <a:rPr lang="en-US" altLang="ja-JP" dirty="0"/>
              <a:t>(</a:t>
            </a:r>
            <a:r>
              <a:rPr lang="en-US" altLang="ja-JP" u="sng" dirty="0"/>
              <a:t>M</a:t>
            </a:r>
            <a:r>
              <a:rPr lang="en-US" altLang="ja-JP" dirty="0"/>
              <a:t>aterials and </a:t>
            </a:r>
            <a:r>
              <a:rPr lang="en-US" altLang="ja-JP" u="sng" dirty="0"/>
              <a:t>L</a:t>
            </a:r>
            <a:r>
              <a:rPr lang="en-US" altLang="ja-JP" dirty="0"/>
              <a:t>ife Science </a:t>
            </a:r>
            <a:r>
              <a:rPr lang="en-US" altLang="ja-JP" u="sng" dirty="0"/>
              <a:t>F</a:t>
            </a:r>
            <a:r>
              <a:rPr lang="en-US" altLang="ja-JP" dirty="0"/>
              <a:t>acility), </a:t>
            </a:r>
            <a:r>
              <a:rPr kumimoji="1" lang="en-US" altLang="ja-JP" dirty="0" smtClean="0"/>
              <a:t>J-PARC</a:t>
            </a:r>
          </a:p>
          <a:p>
            <a:r>
              <a:rPr lang="en-US" altLang="ja-JP" dirty="0" smtClean="0"/>
              <a:t>NBI2019, 25/Oct/2019</a:t>
            </a:r>
            <a:endParaRPr kumimoji="1" lang="ja-JP" altLang="en-US" dirty="0"/>
          </a:p>
        </p:txBody>
      </p:sp>
    </p:spTree>
    <p:extLst>
      <p:ext uri="{BB962C8B-B14F-4D97-AF65-F5344CB8AC3E}">
        <p14:creationId xmlns:p14="http://schemas.microsoft.com/office/powerpoint/2010/main" val="3730144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0" y="176721"/>
            <a:ext cx="5364163"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ＭＳ Ｐゴシック" panose="020B0600070205080204" pitchFamily="50" charset="-128"/>
              </a:defRPr>
            </a:lvl1pPr>
            <a:lvl2pPr algn="ctr">
              <a:defRPr kumimoji="1" sz="4400">
                <a:solidFill>
                  <a:schemeClr val="tx2"/>
                </a:solidFill>
                <a:latin typeface="Arial" panose="020B0604020202020204" pitchFamily="34" charset="0"/>
                <a:ea typeface="ＭＳ Ｐゴシック" panose="020B0600070205080204" pitchFamily="50" charset="-128"/>
              </a:defRPr>
            </a:lvl2pPr>
            <a:lvl3pPr algn="ctr">
              <a:defRPr kumimoji="1" sz="4400">
                <a:solidFill>
                  <a:schemeClr val="tx2"/>
                </a:solidFill>
                <a:latin typeface="Arial" panose="020B0604020202020204" pitchFamily="34" charset="0"/>
                <a:ea typeface="ＭＳ Ｐゴシック" panose="020B0600070205080204" pitchFamily="50" charset="-128"/>
              </a:defRPr>
            </a:lvl3pPr>
            <a:lvl4pPr algn="ctr">
              <a:defRPr kumimoji="1" sz="4400">
                <a:solidFill>
                  <a:schemeClr val="tx2"/>
                </a:solidFill>
                <a:latin typeface="Arial" panose="020B0604020202020204" pitchFamily="34" charset="0"/>
                <a:ea typeface="ＭＳ Ｐゴシック" panose="020B0600070205080204" pitchFamily="50" charset="-128"/>
              </a:defRPr>
            </a:lvl4pPr>
            <a:lvl5pPr algn="ctr">
              <a:defRPr kumimoji="1" sz="4400">
                <a:solidFill>
                  <a:schemeClr val="tx2"/>
                </a:solidFill>
                <a:latin typeface="Arial" panose="020B060402020202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Maintenance of muon target</a:t>
            </a:r>
          </a:p>
        </p:txBody>
      </p:sp>
      <p:pic>
        <p:nvPicPr>
          <p:cNvPr id="13317" name="Picture 5" descr="仮置状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1238"/>
            <a:ext cx="5292725" cy="3306762"/>
          </a:xfrm>
          <a:prstGeom prst="rect">
            <a:avLst/>
          </a:prstGeom>
          <a:noFill/>
          <a:extLst>
            <a:ext uri="{909E8E84-426E-40DD-AFC4-6F175D3DCCD1}">
              <a14:hiddenFill xmlns:a14="http://schemas.microsoft.com/office/drawing/2010/main">
                <a:solidFill>
                  <a:srgbClr val="FFFFFF"/>
                </a:solidFill>
              </a14:hiddenFill>
            </a:ext>
          </a:extLst>
        </p:spPr>
      </p:pic>
      <p:sp>
        <p:nvSpPr>
          <p:cNvPr id="13318" name="Oval 6"/>
          <p:cNvSpPr>
            <a:spLocks noChangeArrowheads="1"/>
          </p:cNvSpPr>
          <p:nvPr/>
        </p:nvSpPr>
        <p:spPr bwMode="auto">
          <a:xfrm>
            <a:off x="250825" y="4652963"/>
            <a:ext cx="609600" cy="762000"/>
          </a:xfrm>
          <a:prstGeom prst="ellipse">
            <a:avLst/>
          </a:pr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319" name="Text Box 7"/>
          <p:cNvSpPr txBox="1">
            <a:spLocks noChangeArrowheads="1"/>
          </p:cNvSpPr>
          <p:nvPr/>
        </p:nvSpPr>
        <p:spPr bwMode="auto">
          <a:xfrm>
            <a:off x="1851025" y="5084763"/>
            <a:ext cx="287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Ceiling shields transportation</a:t>
            </a:r>
          </a:p>
        </p:txBody>
      </p:sp>
      <p:sp>
        <p:nvSpPr>
          <p:cNvPr id="13320" name="Text Box 8"/>
          <p:cNvSpPr txBox="1">
            <a:spLocks noChangeArrowheads="1"/>
          </p:cNvSpPr>
          <p:nvPr/>
        </p:nvSpPr>
        <p:spPr bwMode="auto">
          <a:xfrm>
            <a:off x="1476375" y="4437063"/>
            <a:ext cx="2482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Temporary storage space</a:t>
            </a:r>
          </a:p>
        </p:txBody>
      </p:sp>
      <p:sp>
        <p:nvSpPr>
          <p:cNvPr id="13321" name="Line 9"/>
          <p:cNvSpPr>
            <a:spLocks noChangeShapeType="1"/>
          </p:cNvSpPr>
          <p:nvPr/>
        </p:nvSpPr>
        <p:spPr bwMode="auto">
          <a:xfrm flipH="1">
            <a:off x="827088" y="4724400"/>
            <a:ext cx="576262" cy="285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325" name="Line 13"/>
          <p:cNvSpPr>
            <a:spLocks noChangeShapeType="1"/>
          </p:cNvSpPr>
          <p:nvPr/>
        </p:nvSpPr>
        <p:spPr bwMode="auto">
          <a:xfrm flipH="1" flipV="1">
            <a:off x="900113" y="5229225"/>
            <a:ext cx="151130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326" name="Rectangle 14"/>
          <p:cNvSpPr>
            <a:spLocks noChangeArrowheads="1"/>
          </p:cNvSpPr>
          <p:nvPr/>
        </p:nvSpPr>
        <p:spPr bwMode="auto">
          <a:xfrm>
            <a:off x="179388" y="1125538"/>
            <a:ext cx="5400675"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en-US" altLang="ja-JP"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Removal of ceiling shield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en-US" altLang="ja-JP"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Temporary storage in storage pod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en-US" altLang="ja-JP"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Drying of cooling water in Drying room</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en-US" altLang="ja-JP"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Target exchange in Hot cell</a:t>
            </a:r>
          </a:p>
        </p:txBody>
      </p:sp>
      <p:pic>
        <p:nvPicPr>
          <p:cNvPr id="13327" name="Picture 15" descr="M2-Tunnel_0705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4363" y="0"/>
            <a:ext cx="3449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28" name="Line 16"/>
          <p:cNvSpPr>
            <a:spLocks noChangeShapeType="1"/>
          </p:cNvSpPr>
          <p:nvPr/>
        </p:nvSpPr>
        <p:spPr bwMode="auto">
          <a:xfrm flipV="1">
            <a:off x="7308850" y="1989138"/>
            <a:ext cx="1150938" cy="2519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329" name="Line 17"/>
          <p:cNvSpPr>
            <a:spLocks noChangeShapeType="1"/>
          </p:cNvSpPr>
          <p:nvPr/>
        </p:nvSpPr>
        <p:spPr bwMode="auto">
          <a:xfrm flipH="1" flipV="1">
            <a:off x="7524750" y="1268413"/>
            <a:ext cx="86360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330" name="Text Box 18"/>
          <p:cNvSpPr txBox="1">
            <a:spLocks noChangeArrowheads="1"/>
          </p:cNvSpPr>
          <p:nvPr/>
        </p:nvSpPr>
        <p:spPr bwMode="auto">
          <a:xfrm>
            <a:off x="6300788" y="5157788"/>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Chamber</a:t>
            </a:r>
          </a:p>
        </p:txBody>
      </p:sp>
      <p:sp>
        <p:nvSpPr>
          <p:cNvPr id="13331" name="Text Box 19"/>
          <p:cNvSpPr txBox="1">
            <a:spLocks noChangeArrowheads="1"/>
          </p:cNvSpPr>
          <p:nvPr/>
        </p:nvSpPr>
        <p:spPr bwMode="auto">
          <a:xfrm>
            <a:off x="8261350" y="2276475"/>
            <a:ext cx="88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Storage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pit</a:t>
            </a:r>
          </a:p>
        </p:txBody>
      </p:sp>
      <p:sp>
        <p:nvSpPr>
          <p:cNvPr id="13332" name="Text Box 20"/>
          <p:cNvSpPr txBox="1">
            <a:spLocks noChangeArrowheads="1"/>
          </p:cNvSpPr>
          <p:nvPr/>
        </p:nvSpPr>
        <p:spPr bwMode="auto">
          <a:xfrm>
            <a:off x="6588125" y="620713"/>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Drying room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Hot cell</a:t>
            </a:r>
          </a:p>
        </p:txBody>
      </p:sp>
      <p:sp>
        <p:nvSpPr>
          <p:cNvPr id="3" name="テキスト ボックス 2"/>
          <p:cNvSpPr txBox="1"/>
          <p:nvPr/>
        </p:nvSpPr>
        <p:spPr>
          <a:xfrm rot="20700000">
            <a:off x="630110" y="2083841"/>
            <a:ext cx="8254183" cy="1015663"/>
          </a:xfrm>
          <a:prstGeom prst="rect">
            <a:avLst/>
          </a:prstGeom>
          <a:noFill/>
        </p:spPr>
        <p:txBody>
          <a:bodyPr wrap="none" rtlCol="0">
            <a:spAutoFit/>
          </a:bodyPr>
          <a:lstStyle/>
          <a:p>
            <a:r>
              <a:rPr kumimoji="1" lang="en-US" altLang="ja-JP" sz="6000" b="1" dirty="0" smtClean="0">
                <a:solidFill>
                  <a:schemeClr val="tx1">
                    <a:alpha val="50000"/>
                  </a:schemeClr>
                </a:solidFill>
                <a:effectLst>
                  <a:outerShdw blurRad="101600" dist="38100" dir="2700000" algn="tl" rotWithShape="0">
                    <a:schemeClr val="bg1">
                      <a:alpha val="75000"/>
                    </a:schemeClr>
                  </a:outerShdw>
                </a:effectLst>
              </a:rPr>
              <a:t>Off-beam</a:t>
            </a:r>
            <a:r>
              <a:rPr kumimoji="1" lang="en-US" altLang="ja-JP" sz="4800" b="1" dirty="0" smtClean="0">
                <a:solidFill>
                  <a:schemeClr val="tx1">
                    <a:alpha val="50000"/>
                  </a:schemeClr>
                </a:solidFill>
                <a:effectLst>
                  <a:outerShdw blurRad="101600" dist="38100" dir="2700000" algn="tl" rotWithShape="0">
                    <a:schemeClr val="bg1">
                      <a:alpha val="75000"/>
                    </a:schemeClr>
                  </a:outerShdw>
                </a:effectLst>
              </a:rPr>
              <a:t> commissioning</a:t>
            </a:r>
            <a:endParaRPr kumimoji="1" lang="ja-JP" altLang="en-US" sz="4800" b="1" dirty="0">
              <a:solidFill>
                <a:schemeClr val="tx1">
                  <a:alpha val="50000"/>
                </a:schemeClr>
              </a:solidFill>
              <a:effectLst>
                <a:outerShdw blurRad="101600" dist="38100" dir="2700000" algn="tl" rotWithShape="0">
                  <a:schemeClr val="bg1">
                    <a:alpha val="75000"/>
                  </a:schemeClr>
                </a:outerShdw>
              </a:effectLst>
            </a:endParaRPr>
          </a:p>
        </p:txBody>
      </p:sp>
    </p:spTree>
    <p:extLst>
      <p:ext uri="{BB962C8B-B14F-4D97-AF65-F5344CB8AC3E}">
        <p14:creationId xmlns:p14="http://schemas.microsoft.com/office/powerpoint/2010/main" val="936615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88913"/>
            <a:ext cx="4175125" cy="692150"/>
          </a:xfrm>
        </p:spPr>
        <p:txBody>
          <a:bodyPr/>
          <a:lstStyle/>
          <a:p>
            <a:r>
              <a:rPr lang="en-US" altLang="ja-JP" sz="3200">
                <a:latin typeface="Times New Roman" panose="02020603050405020304" pitchFamily="18" charset="0"/>
              </a:rPr>
              <a:t>Muon Cask</a:t>
            </a:r>
          </a:p>
        </p:txBody>
      </p:sp>
      <p:sp>
        <p:nvSpPr>
          <p:cNvPr id="15363" name="Rectangle 3"/>
          <p:cNvSpPr>
            <a:spLocks noChangeArrowheads="1"/>
          </p:cNvSpPr>
          <p:nvPr/>
        </p:nvSpPr>
        <p:spPr bwMode="auto">
          <a:xfrm>
            <a:off x="250825" y="908050"/>
            <a:ext cx="41973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Up-down speed; 0.5m/min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Total weight; 23t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Handled apparatuses </a:t>
            </a:r>
            <a:r>
              <a:rPr kumimoji="1" lang="ja-JP"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a:t>
            </a: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maximum weight</a:t>
            </a:r>
            <a:r>
              <a:rPr kumimoji="1" lang="en-US" altLang="ja-JP"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t>; 6t</a:t>
            </a:r>
            <a:endPar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　</a:t>
            </a: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target, monitor, scraper, pillowseal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Shielding thickness; 150mm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Reproducibility of location; ±5mm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Remote controlled gripper</a:t>
            </a:r>
          </a:p>
        </p:txBody>
      </p:sp>
      <p:pic>
        <p:nvPicPr>
          <p:cNvPr id="15364" name="Picture 4" descr="moni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33375"/>
            <a:ext cx="4643437" cy="619125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grip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75025"/>
            <a:ext cx="4643438" cy="348297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rot="20700000">
            <a:off x="630110" y="2083841"/>
            <a:ext cx="8254183" cy="1015663"/>
          </a:xfrm>
          <a:prstGeom prst="rect">
            <a:avLst/>
          </a:prstGeom>
          <a:noFill/>
        </p:spPr>
        <p:txBody>
          <a:bodyPr wrap="none" rtlCol="0">
            <a:spAutoFit/>
          </a:bodyPr>
          <a:lstStyle/>
          <a:p>
            <a:r>
              <a:rPr kumimoji="1" lang="en-US" altLang="ja-JP" sz="6000" b="1" dirty="0" smtClean="0">
                <a:solidFill>
                  <a:schemeClr val="tx1">
                    <a:alpha val="50000"/>
                  </a:schemeClr>
                </a:solidFill>
                <a:effectLst>
                  <a:outerShdw blurRad="101600" dist="38100" dir="2700000" algn="tl" rotWithShape="0">
                    <a:schemeClr val="bg1">
                      <a:alpha val="75000"/>
                    </a:schemeClr>
                  </a:outerShdw>
                </a:effectLst>
              </a:rPr>
              <a:t>Off-beam</a:t>
            </a:r>
            <a:r>
              <a:rPr kumimoji="1" lang="en-US" altLang="ja-JP" sz="4800" b="1" dirty="0" smtClean="0">
                <a:solidFill>
                  <a:schemeClr val="tx1">
                    <a:alpha val="50000"/>
                  </a:schemeClr>
                </a:solidFill>
                <a:effectLst>
                  <a:outerShdw blurRad="101600" dist="38100" dir="2700000" algn="tl" rotWithShape="0">
                    <a:schemeClr val="bg1">
                      <a:alpha val="75000"/>
                    </a:schemeClr>
                  </a:outerShdw>
                </a:effectLst>
              </a:rPr>
              <a:t> commissioning</a:t>
            </a:r>
            <a:endParaRPr kumimoji="1" lang="ja-JP" altLang="en-US" sz="4800" b="1" dirty="0">
              <a:solidFill>
                <a:schemeClr val="tx1">
                  <a:alpha val="50000"/>
                </a:schemeClr>
              </a:solidFill>
              <a:effectLst>
                <a:outerShdw blurRad="101600" dist="38100" dir="2700000" algn="tl" rotWithShape="0">
                  <a:schemeClr val="bg1">
                    <a:alpha val="75000"/>
                  </a:schemeClr>
                </a:outerShdw>
              </a:effectLst>
            </a:endParaRPr>
          </a:p>
        </p:txBody>
      </p:sp>
    </p:spTree>
    <p:extLst>
      <p:ext uri="{BB962C8B-B14F-4D97-AF65-F5344CB8AC3E}">
        <p14:creationId xmlns:p14="http://schemas.microsoft.com/office/powerpoint/2010/main" val="3549439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179388" y="476250"/>
            <a:ext cx="4067175"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Target</a:t>
            </a: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1" lang="en-US" altLang="ja-JP"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Beam line, storage pit –completed</a:t>
            </a: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1" lang="en-US" altLang="ja-JP"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Drying room, hot cell – this March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Monitor (M22, M23)</a:t>
            </a: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1" lang="en-US" altLang="ja-JP"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Beam line –completed</a:t>
            </a: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1" lang="en-US" altLang="ja-JP"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Storage pod, hot cell –this March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Pillowseal</a:t>
            </a:r>
            <a:r>
              <a:rPr kumimoji="1" lang="en-US" altLang="ja-JP"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 scraper (#1, #2)</a:t>
            </a: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1" lang="en-US" altLang="ja-JP"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Beam line -completed</a:t>
            </a:r>
          </a:p>
        </p:txBody>
      </p:sp>
      <p:sp>
        <p:nvSpPr>
          <p:cNvPr id="16389" name="Rectangle 5"/>
          <p:cNvSpPr>
            <a:spLocks noChangeArrowheads="1"/>
          </p:cNvSpPr>
          <p:nvPr/>
        </p:nvSpPr>
        <p:spPr bwMode="auto">
          <a:xfrm>
            <a:off x="0" y="0"/>
            <a:ext cx="45005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ＭＳ Ｐゴシック" panose="020B0600070205080204" pitchFamily="50" charset="-128"/>
              </a:defRPr>
            </a:lvl1pPr>
            <a:lvl2pPr algn="ctr">
              <a:defRPr kumimoji="1" sz="4400">
                <a:solidFill>
                  <a:schemeClr val="tx2"/>
                </a:solidFill>
                <a:latin typeface="Arial" panose="020B0604020202020204" pitchFamily="34" charset="0"/>
                <a:ea typeface="ＭＳ Ｐゴシック" panose="020B0600070205080204" pitchFamily="50" charset="-128"/>
              </a:defRPr>
            </a:lvl2pPr>
            <a:lvl3pPr algn="ctr">
              <a:defRPr kumimoji="1" sz="4400">
                <a:solidFill>
                  <a:schemeClr val="tx2"/>
                </a:solidFill>
                <a:latin typeface="Arial" panose="020B0604020202020204" pitchFamily="34" charset="0"/>
                <a:ea typeface="ＭＳ Ｐゴシック" panose="020B0600070205080204" pitchFamily="50" charset="-128"/>
              </a:defRPr>
            </a:lvl3pPr>
            <a:lvl4pPr algn="ctr">
              <a:defRPr kumimoji="1" sz="4400">
                <a:solidFill>
                  <a:schemeClr val="tx2"/>
                </a:solidFill>
                <a:latin typeface="Arial" panose="020B0604020202020204" pitchFamily="34" charset="0"/>
                <a:ea typeface="ＭＳ Ｐゴシック" panose="020B0600070205080204" pitchFamily="50" charset="-128"/>
              </a:defRPr>
            </a:lvl4pPr>
            <a:lvl5pPr algn="ctr">
              <a:defRPr kumimoji="1" sz="4400">
                <a:solidFill>
                  <a:schemeClr val="tx2"/>
                </a:solidFill>
                <a:latin typeface="Arial" panose="020B060402020202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Commissioning by Muon cask</a:t>
            </a:r>
          </a:p>
        </p:txBody>
      </p:sp>
      <p:pic>
        <p:nvPicPr>
          <p:cNvPr id="16390" name="Picture 6" descr="P10108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5175" y="476250"/>
            <a:ext cx="4568825" cy="6092825"/>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moni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357563"/>
            <a:ext cx="2624137" cy="350043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rot="20700000">
            <a:off x="630110" y="2083841"/>
            <a:ext cx="8254183" cy="1015663"/>
          </a:xfrm>
          <a:prstGeom prst="rect">
            <a:avLst/>
          </a:prstGeom>
          <a:noFill/>
        </p:spPr>
        <p:txBody>
          <a:bodyPr wrap="none" rtlCol="0">
            <a:spAutoFit/>
          </a:bodyPr>
          <a:lstStyle/>
          <a:p>
            <a:r>
              <a:rPr kumimoji="1" lang="en-US" altLang="ja-JP" sz="6000" b="1" dirty="0" smtClean="0">
                <a:solidFill>
                  <a:schemeClr val="tx1">
                    <a:alpha val="50000"/>
                  </a:schemeClr>
                </a:solidFill>
                <a:effectLst>
                  <a:outerShdw blurRad="101600" dist="38100" dir="2700000" algn="tl" rotWithShape="0">
                    <a:schemeClr val="bg1">
                      <a:alpha val="75000"/>
                    </a:schemeClr>
                  </a:outerShdw>
                </a:effectLst>
              </a:rPr>
              <a:t>Off-beam</a:t>
            </a:r>
            <a:r>
              <a:rPr kumimoji="1" lang="en-US" altLang="ja-JP" sz="4800" b="1" dirty="0" smtClean="0">
                <a:solidFill>
                  <a:schemeClr val="tx1">
                    <a:alpha val="50000"/>
                  </a:schemeClr>
                </a:solidFill>
                <a:effectLst>
                  <a:outerShdw blurRad="101600" dist="38100" dir="2700000" algn="tl" rotWithShape="0">
                    <a:schemeClr val="bg1">
                      <a:alpha val="75000"/>
                    </a:schemeClr>
                  </a:outerShdw>
                </a:effectLst>
              </a:rPr>
              <a:t> commissioning</a:t>
            </a:r>
            <a:endParaRPr kumimoji="1" lang="ja-JP" altLang="en-US" sz="4800" b="1" dirty="0">
              <a:solidFill>
                <a:schemeClr val="tx1">
                  <a:alpha val="50000"/>
                </a:schemeClr>
              </a:solidFill>
              <a:effectLst>
                <a:outerShdw blurRad="101600" dist="38100" dir="2700000" algn="tl" rotWithShape="0">
                  <a:schemeClr val="bg1">
                    <a:alpha val="75000"/>
                  </a:schemeClr>
                </a:outerShdw>
              </a:effectLst>
            </a:endParaRPr>
          </a:p>
        </p:txBody>
      </p:sp>
    </p:spTree>
    <p:extLst>
      <p:ext uri="{BB962C8B-B14F-4D97-AF65-F5344CB8AC3E}">
        <p14:creationId xmlns:p14="http://schemas.microsoft.com/office/powerpoint/2010/main" val="5815508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0" y="0"/>
            <a:ext cx="4500563"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ＭＳ Ｐゴシック" panose="020B0600070205080204" pitchFamily="50" charset="-128"/>
              </a:defRPr>
            </a:lvl1pPr>
            <a:lvl2pPr algn="ctr">
              <a:defRPr kumimoji="1" sz="4400">
                <a:solidFill>
                  <a:schemeClr val="tx2"/>
                </a:solidFill>
                <a:latin typeface="Arial" panose="020B0604020202020204" pitchFamily="34" charset="0"/>
                <a:ea typeface="ＭＳ Ｐゴシック" panose="020B0600070205080204" pitchFamily="50" charset="-128"/>
              </a:defRPr>
            </a:lvl2pPr>
            <a:lvl3pPr algn="ctr">
              <a:defRPr kumimoji="1" sz="4400">
                <a:solidFill>
                  <a:schemeClr val="tx2"/>
                </a:solidFill>
                <a:latin typeface="Arial" panose="020B0604020202020204" pitchFamily="34" charset="0"/>
                <a:ea typeface="ＭＳ Ｐゴシック" panose="020B0600070205080204" pitchFamily="50" charset="-128"/>
              </a:defRPr>
            </a:lvl3pPr>
            <a:lvl4pPr algn="ctr">
              <a:defRPr kumimoji="1" sz="4400">
                <a:solidFill>
                  <a:schemeClr val="tx2"/>
                </a:solidFill>
                <a:latin typeface="Arial" panose="020B0604020202020204" pitchFamily="34" charset="0"/>
                <a:ea typeface="ＭＳ Ｐゴシック" panose="020B0600070205080204" pitchFamily="50" charset="-128"/>
              </a:defRPr>
            </a:lvl4pPr>
            <a:lvl5pPr algn="ctr">
              <a:defRPr kumimoji="1" sz="4400">
                <a:solidFill>
                  <a:schemeClr val="tx2"/>
                </a:solidFill>
                <a:latin typeface="Arial" panose="020B060402020202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Target exchange in hot cell</a:t>
            </a:r>
          </a:p>
        </p:txBody>
      </p:sp>
      <p:sp>
        <p:nvSpPr>
          <p:cNvPr id="17413" name="Rectangle 5"/>
          <p:cNvSpPr>
            <a:spLocks noChangeArrowheads="1"/>
          </p:cNvSpPr>
          <p:nvPr/>
        </p:nvSpPr>
        <p:spPr bwMode="auto">
          <a:xfrm>
            <a:off x="250825" y="620713"/>
            <a:ext cx="41767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800100" indent="-342900">
              <a:defRPr kumimoji="1">
                <a:solidFill>
                  <a:schemeClr val="tx1"/>
                </a:solidFill>
                <a:latin typeface="Arial" panose="020B0604020202020204" pitchFamily="34" charset="0"/>
                <a:ea typeface="ＭＳ Ｐゴシック" panose="020B0600070205080204" pitchFamily="50" charset="-128"/>
              </a:defRPr>
            </a:lvl2pPr>
            <a:lvl3pPr marL="1257300" indent="-342900">
              <a:defRPr kumimoji="1">
                <a:solidFill>
                  <a:schemeClr val="tx1"/>
                </a:solidFill>
                <a:latin typeface="Arial" panose="020B0604020202020204" pitchFamily="34" charset="0"/>
                <a:ea typeface="ＭＳ Ｐゴシック" panose="020B0600070205080204" pitchFamily="50" charset="-128"/>
              </a:defRPr>
            </a:lvl3pPr>
            <a:lvl4pPr marL="1714500" indent="-342900">
              <a:defRPr kumimoji="1">
                <a:solidFill>
                  <a:schemeClr val="tx1"/>
                </a:solidFill>
                <a:latin typeface="Arial" panose="020B0604020202020204" pitchFamily="34" charset="0"/>
                <a:ea typeface="ＭＳ Ｐゴシック" panose="020B0600070205080204" pitchFamily="50" charset="-128"/>
              </a:defRPr>
            </a:lvl4pPr>
            <a:lvl5pPr marL="2171700" indent="-342900">
              <a:defRPr kumimoji="1">
                <a:solidFill>
                  <a:schemeClr val="tx1"/>
                </a:solidFill>
                <a:latin typeface="Arial" panose="020B0604020202020204" pitchFamily="34" charset="0"/>
                <a:ea typeface="ＭＳ Ｐゴシック" panose="020B0600070205080204" pitchFamily="50" charset="-128"/>
              </a:defRPr>
            </a:lvl5pPr>
            <a:lvl6pPr marL="26289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861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433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005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24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Manipulators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24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Plug stand</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24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Exchange device</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2400" b="0" i="0" u="none" strike="noStrike" kern="1200" cap="none" spc="0" normalizeH="0" baseline="0" noProof="0" smtClean="0">
                <a:ln>
                  <a:noFill/>
                </a:ln>
                <a:solidFill>
                  <a:srgbClr val="000000"/>
                </a:solidFill>
                <a:effectLst/>
                <a:uLnTx/>
                <a:uFillTx/>
                <a:latin typeface="Times New Roman" panose="02020603050405020304" pitchFamily="18" charset="0"/>
                <a:ea typeface="Osaka" charset="-128"/>
                <a:cs typeface="+mn-cs"/>
              </a:rPr>
              <a:t>Cutting device</a:t>
            </a:r>
          </a:p>
        </p:txBody>
      </p:sp>
      <p:pic>
        <p:nvPicPr>
          <p:cNvPr id="17415" name="Picture 7" descr="hotc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5575"/>
            <a:ext cx="5549900" cy="4162425"/>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descr="cuttingdev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3141663"/>
            <a:ext cx="2409825" cy="3213100"/>
          </a:xfrm>
          <a:prstGeom prst="rect">
            <a:avLst/>
          </a:prstGeom>
          <a:noFill/>
          <a:extLst>
            <a:ext uri="{909E8E84-426E-40DD-AFC4-6F175D3DCCD1}">
              <a14:hiddenFill xmlns:a14="http://schemas.microsoft.com/office/drawing/2010/main">
                <a:solidFill>
                  <a:srgbClr val="FFFFFF"/>
                </a:solidFill>
              </a14:hiddenFill>
            </a:ext>
          </a:extLst>
        </p:spPr>
      </p:pic>
      <p:sp>
        <p:nvSpPr>
          <p:cNvPr id="17418" name="Text Box 10"/>
          <p:cNvSpPr txBox="1">
            <a:spLocks noChangeArrowheads="1"/>
          </p:cNvSpPr>
          <p:nvPr/>
        </p:nvSpPr>
        <p:spPr bwMode="auto">
          <a:xfrm>
            <a:off x="3348038" y="5084763"/>
            <a:ext cx="1273175" cy="37623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FF"/>
                </a:solidFill>
                <a:effectLst/>
                <a:uLnTx/>
                <a:uFillTx/>
                <a:latin typeface="Arial" panose="020B0604020202020204" pitchFamily="34" charset="0"/>
                <a:ea typeface="ＭＳ Ｐゴシック" panose="020B0600070205080204" pitchFamily="50" charset="-128"/>
                <a:cs typeface="+mn-cs"/>
              </a:rPr>
              <a:t>Plug stand</a:t>
            </a:r>
          </a:p>
        </p:txBody>
      </p:sp>
      <p:sp>
        <p:nvSpPr>
          <p:cNvPr id="17419" name="Text Box 11"/>
          <p:cNvSpPr txBox="1">
            <a:spLocks noChangeArrowheads="1"/>
          </p:cNvSpPr>
          <p:nvPr/>
        </p:nvSpPr>
        <p:spPr bwMode="auto">
          <a:xfrm>
            <a:off x="539750" y="3933825"/>
            <a:ext cx="1933575" cy="3762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FF"/>
                </a:solidFill>
                <a:effectLst/>
                <a:uLnTx/>
                <a:uFillTx/>
                <a:latin typeface="Arial" panose="020B0604020202020204" pitchFamily="34" charset="0"/>
                <a:ea typeface="ＭＳ Ｐゴシック" panose="020B0600070205080204" pitchFamily="50" charset="-128"/>
                <a:cs typeface="+mn-cs"/>
              </a:rPr>
              <a:t>Exchange device</a:t>
            </a:r>
          </a:p>
        </p:txBody>
      </p:sp>
      <p:sp>
        <p:nvSpPr>
          <p:cNvPr id="17420" name="Text Box 12"/>
          <p:cNvSpPr txBox="1">
            <a:spLocks noChangeArrowheads="1"/>
          </p:cNvSpPr>
          <p:nvPr/>
        </p:nvSpPr>
        <p:spPr bwMode="auto">
          <a:xfrm>
            <a:off x="2195513" y="2205038"/>
            <a:ext cx="2746375" cy="37623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FF"/>
                </a:solidFill>
                <a:effectLst/>
                <a:uLnTx/>
                <a:uFillTx/>
                <a:latin typeface="Arial" panose="020B0604020202020204" pitchFamily="34" charset="0"/>
                <a:ea typeface="ＭＳ Ｐゴシック" panose="020B0600070205080204" pitchFamily="50" charset="-128"/>
                <a:cs typeface="+mn-cs"/>
              </a:rPr>
              <a:t>Master slave manipulator</a:t>
            </a:r>
          </a:p>
        </p:txBody>
      </p:sp>
      <p:sp>
        <p:nvSpPr>
          <p:cNvPr id="17421" name="Line 13"/>
          <p:cNvSpPr>
            <a:spLocks noChangeShapeType="1"/>
          </p:cNvSpPr>
          <p:nvPr/>
        </p:nvSpPr>
        <p:spPr bwMode="auto">
          <a:xfrm>
            <a:off x="4356100" y="2636838"/>
            <a:ext cx="64770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422" name="Text Box 14"/>
          <p:cNvSpPr txBox="1">
            <a:spLocks noChangeArrowheads="1"/>
          </p:cNvSpPr>
          <p:nvPr/>
        </p:nvSpPr>
        <p:spPr bwMode="auto">
          <a:xfrm>
            <a:off x="6804025" y="6381750"/>
            <a:ext cx="1641475" cy="3762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FF"/>
                </a:solidFill>
                <a:effectLst/>
                <a:uLnTx/>
                <a:uFillTx/>
                <a:latin typeface="Arial" panose="020B0604020202020204" pitchFamily="34" charset="0"/>
                <a:ea typeface="ＭＳ Ｐゴシック" panose="020B0600070205080204" pitchFamily="50" charset="-128"/>
                <a:cs typeface="+mn-cs"/>
              </a:rPr>
              <a:t>Cutting device</a:t>
            </a:r>
          </a:p>
        </p:txBody>
      </p:sp>
      <p:sp>
        <p:nvSpPr>
          <p:cNvPr id="17423" name="Line 15"/>
          <p:cNvSpPr>
            <a:spLocks noChangeShapeType="1"/>
          </p:cNvSpPr>
          <p:nvPr/>
        </p:nvSpPr>
        <p:spPr bwMode="auto">
          <a:xfrm>
            <a:off x="4572000" y="1484313"/>
            <a:ext cx="504825"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7424" name="Picture 16" descr="遠隔ﾌﾗﾝｼﾞ"/>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825" y="0"/>
            <a:ext cx="4067175" cy="2746375"/>
          </a:xfrm>
          <a:prstGeom prst="rect">
            <a:avLst/>
          </a:prstGeom>
          <a:noFill/>
          <a:extLst>
            <a:ext uri="{909E8E84-426E-40DD-AFC4-6F175D3DCCD1}">
              <a14:hiddenFill xmlns:a14="http://schemas.microsoft.com/office/drawing/2010/main">
                <a:solidFill>
                  <a:srgbClr val="FFFFFF"/>
                </a:solidFill>
              </a14:hiddenFill>
            </a:ext>
          </a:extLst>
        </p:spPr>
      </p:pic>
      <p:sp>
        <p:nvSpPr>
          <p:cNvPr id="17425" name="Text Box 17"/>
          <p:cNvSpPr txBox="1">
            <a:spLocks noChangeArrowheads="1"/>
          </p:cNvSpPr>
          <p:nvPr/>
        </p:nvSpPr>
        <p:spPr bwMode="auto">
          <a:xfrm>
            <a:off x="3276600" y="765175"/>
            <a:ext cx="1582738" cy="6508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smtClean="0">
                <a:ln>
                  <a:noFill/>
                </a:ln>
                <a:solidFill>
                  <a:srgbClr val="0000FF"/>
                </a:solidFill>
                <a:effectLst/>
                <a:uLnTx/>
                <a:uFillTx/>
                <a:latin typeface="Arial" panose="020B0604020202020204" pitchFamily="34" charset="0"/>
                <a:ea typeface="ＭＳ Ｐゴシック" panose="020B0600070205080204" pitchFamily="50" charset="-128"/>
                <a:cs typeface="+mn-cs"/>
              </a:rPr>
              <a:t>Power manipulator</a:t>
            </a:r>
          </a:p>
        </p:txBody>
      </p:sp>
      <p:sp>
        <p:nvSpPr>
          <p:cNvPr id="16" name="テキスト ボックス 15"/>
          <p:cNvSpPr txBox="1"/>
          <p:nvPr/>
        </p:nvSpPr>
        <p:spPr>
          <a:xfrm rot="20700000">
            <a:off x="630110" y="2083841"/>
            <a:ext cx="8254183" cy="1015663"/>
          </a:xfrm>
          <a:prstGeom prst="rect">
            <a:avLst/>
          </a:prstGeom>
          <a:noFill/>
        </p:spPr>
        <p:txBody>
          <a:bodyPr wrap="none" rtlCol="0">
            <a:spAutoFit/>
          </a:bodyPr>
          <a:lstStyle/>
          <a:p>
            <a:r>
              <a:rPr kumimoji="1" lang="en-US" altLang="ja-JP" sz="6000" b="1" dirty="0" smtClean="0">
                <a:solidFill>
                  <a:schemeClr val="tx1">
                    <a:alpha val="50000"/>
                  </a:schemeClr>
                </a:solidFill>
                <a:effectLst>
                  <a:outerShdw blurRad="101600" dist="38100" dir="2700000" algn="tl" rotWithShape="0">
                    <a:schemeClr val="bg1">
                      <a:alpha val="75000"/>
                    </a:schemeClr>
                  </a:outerShdw>
                </a:effectLst>
              </a:rPr>
              <a:t>Off-beam</a:t>
            </a:r>
            <a:r>
              <a:rPr kumimoji="1" lang="en-US" altLang="ja-JP" sz="4800" b="1" dirty="0" smtClean="0">
                <a:solidFill>
                  <a:schemeClr val="tx1">
                    <a:alpha val="50000"/>
                  </a:schemeClr>
                </a:solidFill>
                <a:effectLst>
                  <a:outerShdw blurRad="101600" dist="38100" dir="2700000" algn="tl" rotWithShape="0">
                    <a:schemeClr val="bg1">
                      <a:alpha val="75000"/>
                    </a:schemeClr>
                  </a:outerShdw>
                </a:effectLst>
              </a:rPr>
              <a:t> commissioning</a:t>
            </a:r>
            <a:endParaRPr kumimoji="1" lang="ja-JP" altLang="en-US" sz="4800" b="1" dirty="0">
              <a:solidFill>
                <a:schemeClr val="tx1">
                  <a:alpha val="50000"/>
                </a:schemeClr>
              </a:solidFill>
              <a:effectLst>
                <a:outerShdw blurRad="101600" dist="38100" dir="2700000" algn="tl" rotWithShape="0">
                  <a:schemeClr val="bg1">
                    <a:alpha val="75000"/>
                  </a:schemeClr>
                </a:outerShdw>
              </a:effectLst>
            </a:endParaRPr>
          </a:p>
        </p:txBody>
      </p:sp>
    </p:spTree>
    <p:extLst>
      <p:ext uri="{BB962C8B-B14F-4D97-AF65-F5344CB8AC3E}">
        <p14:creationId xmlns:p14="http://schemas.microsoft.com/office/powerpoint/2010/main" val="468698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080760" cy="6858000"/>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3933056"/>
            <a:ext cx="3385358" cy="2539538"/>
          </a:xfrm>
          <a:prstGeom prst="rect">
            <a:avLst/>
          </a:prstGeom>
        </p:spPr>
      </p:pic>
      <p:sp>
        <p:nvSpPr>
          <p:cNvPr id="7" name="テキスト ボックス 6"/>
          <p:cNvSpPr txBox="1"/>
          <p:nvPr/>
        </p:nvSpPr>
        <p:spPr>
          <a:xfrm>
            <a:off x="2411760" y="6021288"/>
            <a:ext cx="3169333" cy="803297"/>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lang="en-US" altLang="ja-JP" sz="1400" dirty="0" smtClean="0">
                <a:solidFill>
                  <a:prstClr val="black"/>
                </a:solidFill>
                <a:ea typeface="HG丸ｺﾞｼｯｸM-PRO" panose="020F0600000000000000" pitchFamily="50" charset="-128"/>
              </a:rPr>
              <a:t>Vinyl sheets for a counter measure against radio isotopes on the target assy.</a:t>
            </a:r>
            <a:br>
              <a:rPr lang="en-US" altLang="ja-JP" sz="1400" dirty="0" smtClean="0">
                <a:solidFill>
                  <a:prstClr val="black"/>
                </a:solidFill>
                <a:ea typeface="HG丸ｺﾞｼｯｸM-PRO" panose="020F0600000000000000" pitchFamily="50" charset="-128"/>
              </a:rPr>
            </a:br>
            <a:r>
              <a:rPr lang="en-US" altLang="ja-JP" sz="1400" dirty="0" smtClean="0">
                <a:solidFill>
                  <a:prstClr val="black"/>
                </a:solidFill>
                <a:ea typeface="HG丸ｺﾞｼｯｸM-PRO" panose="020F0600000000000000" pitchFamily="50" charset="-128"/>
              </a:rPr>
              <a:t>Meaningless? “Better than do not”?</a:t>
            </a:r>
            <a:endParaRPr lang="en-US" altLang="ja-JP" sz="1400" dirty="0">
              <a:solidFill>
                <a:prstClr val="black"/>
              </a:solidFill>
              <a:ea typeface="HG丸ｺﾞｼｯｸM-PRO" panose="020F0600000000000000" pitchFamily="50" charset="-128"/>
            </a:endParaRP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800" y="764704"/>
            <a:ext cx="4567844" cy="3426922"/>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3651" y="2701070"/>
            <a:ext cx="3084853" cy="4112306"/>
          </a:xfrm>
          <a:prstGeom prst="rect">
            <a:avLst/>
          </a:prstGeom>
        </p:spPr>
      </p:pic>
      <p:sp>
        <p:nvSpPr>
          <p:cNvPr id="12" name="テキスト ボックス 11"/>
          <p:cNvSpPr txBox="1"/>
          <p:nvPr/>
        </p:nvSpPr>
        <p:spPr>
          <a:xfrm>
            <a:off x="2843808" y="836712"/>
            <a:ext cx="2412776" cy="329321"/>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lang="en-US" altLang="ja-JP" sz="1400" dirty="0" smtClean="0">
                <a:solidFill>
                  <a:prstClr val="black"/>
                </a:solidFill>
                <a:ea typeface="HG丸ｺﾞｼｯｸM-PRO" panose="020F0600000000000000" pitchFamily="50" charset="-128"/>
              </a:rPr>
              <a:t>Preparation of the storage pit</a:t>
            </a:r>
            <a:endParaRPr lang="en-US" altLang="ja-JP" sz="1400" dirty="0">
              <a:solidFill>
                <a:prstClr val="black"/>
              </a:solidFill>
              <a:ea typeface="HG丸ｺﾞｼｯｸM-PRO" panose="020F0600000000000000" pitchFamily="50" charset="-128"/>
            </a:endParaRPr>
          </a:p>
        </p:txBody>
      </p:sp>
      <p:sp>
        <p:nvSpPr>
          <p:cNvPr id="13" name="テキスト ボックス 12"/>
          <p:cNvSpPr txBox="1"/>
          <p:nvPr/>
        </p:nvSpPr>
        <p:spPr>
          <a:xfrm>
            <a:off x="7407524" y="2739639"/>
            <a:ext cx="1628972" cy="329321"/>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lang="en-US" altLang="ja-JP" sz="1400" dirty="0" smtClean="0">
                <a:solidFill>
                  <a:prstClr val="black"/>
                </a:solidFill>
                <a:ea typeface="HG丸ｺﾞｼｯｸM-PRO" panose="020F0600000000000000" pitchFamily="50" charset="-128"/>
              </a:rPr>
              <a:t>The cask on the pit</a:t>
            </a:r>
            <a:endParaRPr lang="en-US" altLang="ja-JP" sz="1400" dirty="0">
              <a:solidFill>
                <a:prstClr val="black"/>
              </a:solidFill>
              <a:ea typeface="HG丸ｺﾞｼｯｸM-PRO" panose="020F0600000000000000" pitchFamily="50" charset="-128"/>
            </a:endParaRPr>
          </a:p>
        </p:txBody>
      </p:sp>
      <p:sp>
        <p:nvSpPr>
          <p:cNvPr id="2" name="タイトル 1"/>
          <p:cNvSpPr>
            <a:spLocks noGrp="1"/>
          </p:cNvSpPr>
          <p:nvPr>
            <p:ph type="title"/>
          </p:nvPr>
        </p:nvSpPr>
        <p:spPr>
          <a:xfrm>
            <a:off x="685346" y="44624"/>
            <a:ext cx="7765322" cy="970450"/>
          </a:xfrm>
        </p:spPr>
        <p:txBody>
          <a:bodyPr/>
          <a:lstStyle/>
          <a:p>
            <a:r>
              <a:rPr kumimoji="1" lang="en-US" altLang="ja-JP" dirty="0" smtClean="0"/>
              <a:t>Replacement work in ’14</a:t>
            </a:r>
            <a:endParaRPr kumimoji="1" lang="ja-JP" altLang="en-US" dirty="0"/>
          </a:p>
        </p:txBody>
      </p:sp>
    </p:spTree>
    <p:extLst>
      <p:ext uri="{BB962C8B-B14F-4D97-AF65-F5344CB8AC3E}">
        <p14:creationId xmlns:p14="http://schemas.microsoft.com/office/powerpoint/2010/main" val="3234831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Rotating target #1 </a:t>
            </a:r>
            <a:r>
              <a:rPr lang="en-US" altLang="ja-JP" dirty="0">
                <a:latin typeface="Symbol" panose="05050102010706020507" pitchFamily="18" charset="2"/>
              </a:rPr>
              <a:t></a:t>
            </a:r>
            <a:r>
              <a:rPr lang="en-US" altLang="ja-JP" dirty="0" smtClean="0"/>
              <a:t> #2</a:t>
            </a:r>
            <a:endParaRPr kumimoji="1" lang="ja-JP" altLang="en-US" dirty="0"/>
          </a:p>
        </p:txBody>
      </p:sp>
      <p:sp>
        <p:nvSpPr>
          <p:cNvPr id="5" name="テキスト プレースホルダー 4"/>
          <p:cNvSpPr>
            <a:spLocks noGrp="1"/>
          </p:cNvSpPr>
          <p:nvPr>
            <p:ph type="body" idx="1"/>
          </p:nvPr>
        </p:nvSpPr>
        <p:spPr/>
        <p:txBody>
          <a:bodyPr/>
          <a:lstStyle/>
          <a:p>
            <a:r>
              <a:rPr kumimoji="1" lang="en-US" altLang="ja-JP" dirty="0" smtClean="0"/>
              <a:t>Maintenance work in ’19</a:t>
            </a:r>
            <a:endParaRPr kumimoji="1" lang="ja-JP" altLang="en-US" dirty="0"/>
          </a:p>
        </p:txBody>
      </p:sp>
    </p:spTree>
    <p:extLst>
      <p:ext uri="{BB962C8B-B14F-4D97-AF65-F5344CB8AC3E}">
        <p14:creationId xmlns:p14="http://schemas.microsoft.com/office/powerpoint/2010/main" val="3826619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Issues</a:t>
            </a:r>
            <a:endParaRPr kumimoji="1" lang="ja-JP" altLang="en-US" dirty="0"/>
          </a:p>
        </p:txBody>
      </p:sp>
      <p:sp>
        <p:nvSpPr>
          <p:cNvPr id="5" name="コンテンツ プレースホルダー 4"/>
          <p:cNvSpPr>
            <a:spLocks noGrp="1"/>
          </p:cNvSpPr>
          <p:nvPr>
            <p:ph idx="1"/>
          </p:nvPr>
        </p:nvSpPr>
        <p:spPr/>
        <p:txBody>
          <a:bodyPr/>
          <a:lstStyle/>
          <a:p>
            <a:r>
              <a:rPr kumimoji="1" lang="en-US" altLang="ja-JP" dirty="0" smtClean="0"/>
              <a:t>In principle, the replacement work itself is almost </a:t>
            </a:r>
            <a:r>
              <a:rPr kumimoji="1" lang="en-US" altLang="ja-JP" dirty="0" smtClean="0">
                <a:solidFill>
                  <a:srgbClr val="FF0000"/>
                </a:solidFill>
              </a:rPr>
              <a:t>the same as tha</a:t>
            </a:r>
            <a:r>
              <a:rPr lang="en-US" altLang="ja-JP" dirty="0" smtClean="0">
                <a:solidFill>
                  <a:srgbClr val="FF0000"/>
                </a:solidFill>
              </a:rPr>
              <a:t>t in ’14</a:t>
            </a:r>
            <a:r>
              <a:rPr lang="en-US" altLang="ja-JP" dirty="0" smtClean="0"/>
              <a:t> (fixed target </a:t>
            </a:r>
            <a:r>
              <a:rPr lang="en-US" altLang="ja-JP" dirty="0">
                <a:latin typeface="Symbol" panose="05050102010706020507" pitchFamily="18" charset="2"/>
              </a:rPr>
              <a:t></a:t>
            </a:r>
            <a:r>
              <a:rPr lang="en-US" altLang="ja-JP" dirty="0" smtClean="0"/>
              <a:t> rotating target).</a:t>
            </a:r>
            <a:endParaRPr kumimoji="1" lang="en-US" altLang="ja-JP" dirty="0" smtClean="0"/>
          </a:p>
          <a:p>
            <a:r>
              <a:rPr kumimoji="1" lang="en-US" altLang="ja-JP" dirty="0" smtClean="0"/>
              <a:t>However, in these years, it was reported the </a:t>
            </a:r>
            <a:r>
              <a:rPr kumimoji="1" lang="en-US" altLang="ja-JP" dirty="0" smtClean="0">
                <a:solidFill>
                  <a:srgbClr val="FF0000"/>
                </a:solidFill>
              </a:rPr>
              <a:t>tritium contamination</a:t>
            </a:r>
            <a:r>
              <a:rPr kumimoji="1" lang="en-US" altLang="ja-JP" dirty="0" smtClean="0"/>
              <a:t> in the target chamber and the vacuum components becomes serious; ~ a few kB/cm</a:t>
            </a:r>
            <a:r>
              <a:rPr kumimoji="1" lang="en-US" altLang="ja-JP" baseline="30000" dirty="0" smtClean="0"/>
              <a:t>2</a:t>
            </a:r>
            <a:r>
              <a:rPr kumimoji="1" lang="en-US" altLang="ja-JP" dirty="0" smtClean="0"/>
              <a:t>.</a:t>
            </a:r>
          </a:p>
          <a:p>
            <a:r>
              <a:rPr lang="en-US" altLang="ja-JP" dirty="0" smtClean="0"/>
              <a:t>Treatment of tritium wasn’t considered in the original target exchange scenario.</a:t>
            </a:r>
          </a:p>
          <a:p>
            <a:r>
              <a:rPr kumimoji="1" lang="en-US" altLang="ja-JP" dirty="0" smtClean="0"/>
              <a:t>We refurbish the scenario, adding the use of green-house that is a small chamber covered with air-tight vinyl sheets, local exhaust ventilator, an airline mask and an anorak suit to </a:t>
            </a:r>
            <a:r>
              <a:rPr kumimoji="1" lang="en-US" altLang="ja-JP" dirty="0" smtClean="0">
                <a:solidFill>
                  <a:srgbClr val="FF0000"/>
                </a:solidFill>
              </a:rPr>
              <a:t>control the internal exposure</a:t>
            </a:r>
            <a:r>
              <a:rPr kumimoji="1" lang="en-US" altLang="ja-JP" dirty="0" smtClean="0"/>
              <a:t> of the working staff enough low.</a:t>
            </a:r>
            <a:endParaRPr kumimoji="1" lang="ja-JP" altLang="en-US" dirty="0"/>
          </a:p>
        </p:txBody>
      </p:sp>
    </p:spTree>
    <p:extLst>
      <p:ext uri="{BB962C8B-B14F-4D97-AF65-F5344CB8AC3E}">
        <p14:creationId xmlns:p14="http://schemas.microsoft.com/office/powerpoint/2010/main" val="1487010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346" y="44624"/>
            <a:ext cx="7765322" cy="970450"/>
          </a:xfrm>
        </p:spPr>
        <p:txBody>
          <a:bodyPr>
            <a:normAutofit/>
          </a:bodyPr>
          <a:lstStyle/>
          <a:p>
            <a:pPr algn="ctr"/>
            <a:r>
              <a:rPr lang="en-US" altLang="ja-JP" dirty="0" smtClean="0">
                <a:latin typeface="+mn-lt"/>
                <a:ea typeface="HG丸ｺﾞｼｯｸM-PRO" panose="020F0600000000000000" pitchFamily="50" charset="-128"/>
              </a:rPr>
              <a:t>Trouble on the shaft-joint in ’18</a:t>
            </a:r>
            <a:endParaRPr lang="en-US" altLang="ja-JP" dirty="0">
              <a:latin typeface="+mn-lt"/>
              <a:ea typeface="HG丸ｺﾞｼｯｸM-PRO" panose="020F0600000000000000" pitchFamily="50" charset="-128"/>
            </a:endParaRPr>
          </a:p>
        </p:txBody>
      </p:sp>
      <p:sp>
        <p:nvSpPr>
          <p:cNvPr id="4" name="正方形/長方形 3"/>
          <p:cNvSpPr/>
          <p:nvPr/>
        </p:nvSpPr>
        <p:spPr>
          <a:xfrm>
            <a:off x="6237182" y="3002293"/>
            <a:ext cx="574276" cy="1556541"/>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0" name="正方形/長方形 9"/>
          <p:cNvSpPr/>
          <p:nvPr/>
        </p:nvSpPr>
        <p:spPr>
          <a:xfrm>
            <a:off x="6170140" y="5687416"/>
            <a:ext cx="203474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1" name="正方形/長方形 10"/>
          <p:cNvSpPr/>
          <p:nvPr/>
        </p:nvSpPr>
        <p:spPr>
          <a:xfrm>
            <a:off x="6170140" y="5090172"/>
            <a:ext cx="45719" cy="5807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6998043" y="2939921"/>
            <a:ext cx="1244120" cy="537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3" name="正方形/長方形 12"/>
          <p:cNvSpPr/>
          <p:nvPr/>
        </p:nvSpPr>
        <p:spPr>
          <a:xfrm flipH="1">
            <a:off x="8159165" y="5090172"/>
            <a:ext cx="45719" cy="6429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4" name="正方形/長方形 13"/>
          <p:cNvSpPr/>
          <p:nvPr/>
        </p:nvSpPr>
        <p:spPr>
          <a:xfrm flipH="1">
            <a:off x="7073214" y="2993646"/>
            <a:ext cx="45719" cy="15651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5" name="正方形/長方形 14"/>
          <p:cNvSpPr/>
          <p:nvPr/>
        </p:nvSpPr>
        <p:spPr>
          <a:xfrm flipH="1">
            <a:off x="6852956" y="2993646"/>
            <a:ext cx="45719" cy="15651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6" name="正方形/長方形 15"/>
          <p:cNvSpPr/>
          <p:nvPr/>
        </p:nvSpPr>
        <p:spPr>
          <a:xfrm>
            <a:off x="6852956" y="4536092"/>
            <a:ext cx="265977"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7" name="正方形/長方形 16"/>
          <p:cNvSpPr/>
          <p:nvPr/>
        </p:nvSpPr>
        <p:spPr>
          <a:xfrm>
            <a:off x="6697362" y="2931685"/>
            <a:ext cx="263404" cy="537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8" name="正方形/長方形 17"/>
          <p:cNvSpPr/>
          <p:nvPr/>
        </p:nvSpPr>
        <p:spPr>
          <a:xfrm>
            <a:off x="6032980" y="2931685"/>
            <a:ext cx="181592" cy="537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19" name="正方形/長方形 18"/>
          <p:cNvSpPr/>
          <p:nvPr/>
        </p:nvSpPr>
        <p:spPr>
          <a:xfrm flipH="1">
            <a:off x="6164681" y="2995383"/>
            <a:ext cx="49891" cy="17080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20" name="正方形/長方形 19"/>
          <p:cNvSpPr/>
          <p:nvPr/>
        </p:nvSpPr>
        <p:spPr>
          <a:xfrm>
            <a:off x="8154946" y="2993646"/>
            <a:ext cx="45719" cy="17097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21" name="正方形/長方形 20"/>
          <p:cNvSpPr/>
          <p:nvPr/>
        </p:nvSpPr>
        <p:spPr>
          <a:xfrm>
            <a:off x="8154946" y="4657686"/>
            <a:ext cx="535973" cy="621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22" name="正方形/長方形 21"/>
          <p:cNvSpPr/>
          <p:nvPr/>
        </p:nvSpPr>
        <p:spPr>
          <a:xfrm>
            <a:off x="8177804" y="5090171"/>
            <a:ext cx="51311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23" name="正方形/長方形 22"/>
          <p:cNvSpPr/>
          <p:nvPr/>
        </p:nvSpPr>
        <p:spPr>
          <a:xfrm flipH="1">
            <a:off x="6158760" y="2517180"/>
            <a:ext cx="55811" cy="4045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24" name="正方形/長方形 23"/>
          <p:cNvSpPr/>
          <p:nvPr/>
        </p:nvSpPr>
        <p:spPr>
          <a:xfrm flipH="1">
            <a:off x="6697362" y="2527156"/>
            <a:ext cx="55811" cy="4045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25" name="正方形/長方形 24"/>
          <p:cNvSpPr/>
          <p:nvPr/>
        </p:nvSpPr>
        <p:spPr>
          <a:xfrm>
            <a:off x="6029014" y="2463457"/>
            <a:ext cx="181592" cy="537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26" name="正方形/長方形 25"/>
          <p:cNvSpPr/>
          <p:nvPr/>
        </p:nvSpPr>
        <p:spPr>
          <a:xfrm>
            <a:off x="6694223" y="2473434"/>
            <a:ext cx="181592" cy="537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6158761" y="2114993"/>
            <a:ext cx="594412" cy="561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28" name="正方形/長方形 27"/>
          <p:cNvSpPr/>
          <p:nvPr/>
        </p:nvSpPr>
        <p:spPr>
          <a:xfrm>
            <a:off x="6382315" y="1916856"/>
            <a:ext cx="147304" cy="2160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29" name="正方形/長方形 28"/>
          <p:cNvSpPr/>
          <p:nvPr/>
        </p:nvSpPr>
        <p:spPr>
          <a:xfrm>
            <a:off x="6376779" y="2463457"/>
            <a:ext cx="152840" cy="225642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0" name="正方形/長方形 29"/>
          <p:cNvSpPr/>
          <p:nvPr/>
        </p:nvSpPr>
        <p:spPr>
          <a:xfrm>
            <a:off x="6426135" y="2181891"/>
            <a:ext cx="45719" cy="263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1" name="正方形/長方形 30"/>
          <p:cNvSpPr/>
          <p:nvPr/>
        </p:nvSpPr>
        <p:spPr>
          <a:xfrm>
            <a:off x="6393058" y="2220805"/>
            <a:ext cx="113291" cy="16619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2" name="正方形/長方形 31"/>
          <p:cNvSpPr/>
          <p:nvPr/>
        </p:nvSpPr>
        <p:spPr>
          <a:xfrm>
            <a:off x="6542708" y="4657686"/>
            <a:ext cx="138425" cy="495025"/>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3" name="正方形/長方形 32"/>
          <p:cNvSpPr/>
          <p:nvPr/>
        </p:nvSpPr>
        <p:spPr>
          <a:xfrm>
            <a:off x="5201169" y="3024029"/>
            <a:ext cx="902912" cy="151206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4" name="正方形/長方形 33"/>
          <p:cNvSpPr/>
          <p:nvPr/>
        </p:nvSpPr>
        <p:spPr>
          <a:xfrm>
            <a:off x="5195219" y="5228924"/>
            <a:ext cx="908862" cy="756032"/>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5" name="正方形/長方形 34"/>
          <p:cNvSpPr/>
          <p:nvPr/>
        </p:nvSpPr>
        <p:spPr>
          <a:xfrm>
            <a:off x="6170139" y="5753838"/>
            <a:ext cx="2030525" cy="23111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6" name="正方形/長方形 35"/>
          <p:cNvSpPr/>
          <p:nvPr/>
        </p:nvSpPr>
        <p:spPr>
          <a:xfrm>
            <a:off x="8263455" y="5222182"/>
            <a:ext cx="427464" cy="76277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7" name="正方形/長方形 36"/>
          <p:cNvSpPr/>
          <p:nvPr/>
        </p:nvSpPr>
        <p:spPr>
          <a:xfrm>
            <a:off x="8242163" y="3024028"/>
            <a:ext cx="448756" cy="1534805"/>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8" name="正方形/長方形 37"/>
          <p:cNvSpPr/>
          <p:nvPr/>
        </p:nvSpPr>
        <p:spPr>
          <a:xfrm>
            <a:off x="7149584" y="3025270"/>
            <a:ext cx="469541" cy="1556541"/>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9" name="正方形/長方形 38"/>
          <p:cNvSpPr/>
          <p:nvPr/>
        </p:nvSpPr>
        <p:spPr>
          <a:xfrm>
            <a:off x="7649776" y="3025270"/>
            <a:ext cx="469541" cy="1556541"/>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40" name="正方形/長方形 39"/>
          <p:cNvSpPr/>
          <p:nvPr/>
        </p:nvSpPr>
        <p:spPr>
          <a:xfrm>
            <a:off x="7154561" y="4581811"/>
            <a:ext cx="468000" cy="838252"/>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41" name="正方形/長方形 40"/>
          <p:cNvSpPr/>
          <p:nvPr/>
        </p:nvSpPr>
        <p:spPr>
          <a:xfrm>
            <a:off x="7649775" y="4583722"/>
            <a:ext cx="468000" cy="838252"/>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49" name="テキスト ボックス 48"/>
          <p:cNvSpPr txBox="1"/>
          <p:nvPr/>
        </p:nvSpPr>
        <p:spPr>
          <a:xfrm>
            <a:off x="1296113" y="5793524"/>
            <a:ext cx="1492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M1</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トンネル</a:t>
            </a:r>
          </a:p>
        </p:txBody>
      </p:sp>
      <p:sp>
        <p:nvSpPr>
          <p:cNvPr id="51" name="テキスト ボックス 50"/>
          <p:cNvSpPr txBox="1"/>
          <p:nvPr/>
        </p:nvSpPr>
        <p:spPr>
          <a:xfrm>
            <a:off x="7239513" y="2319263"/>
            <a:ext cx="8996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srgbClr val="FF0000"/>
                </a:solidFill>
                <a:effectLst/>
                <a:uLnTx/>
                <a:uFillTx/>
                <a:ea typeface="HG丸ｺﾞｼｯｸM-PRO" panose="020F0600000000000000" pitchFamily="50" charset="-128"/>
              </a:rPr>
              <a:t>joints</a:t>
            </a:r>
            <a:endParaRPr kumimoji="1" lang="ja-JP" altLang="en-US" sz="2400" b="0" i="0" u="none" strike="noStrike" kern="1200" cap="none" spc="0" normalizeH="0" baseline="0" noProof="0" dirty="0">
              <a:ln>
                <a:noFill/>
              </a:ln>
              <a:solidFill>
                <a:srgbClr val="FF0000"/>
              </a:solidFill>
              <a:effectLst/>
              <a:uLnTx/>
              <a:uFillTx/>
              <a:ea typeface="HG丸ｺﾞｼｯｸM-PRO" panose="020F0600000000000000" pitchFamily="50" charset="-128"/>
            </a:endParaRPr>
          </a:p>
        </p:txBody>
      </p:sp>
      <p:sp>
        <p:nvSpPr>
          <p:cNvPr id="53" name="テキスト ボックス 52"/>
          <p:cNvSpPr txBox="1"/>
          <p:nvPr/>
        </p:nvSpPr>
        <p:spPr>
          <a:xfrm>
            <a:off x="1583959" y="3774544"/>
            <a:ext cx="1593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P8GV</a:t>
            </a:r>
            <a:r>
              <a:rPr kumimoji="1" lang="ja-JP" altLang="en-US" sz="1800" b="0" i="0" u="none" strike="noStrike" kern="1200" cap="none" spc="0" normalizeH="0" baseline="0" noProof="0" dirty="0" err="1">
                <a:ln>
                  <a:noFill/>
                </a:ln>
                <a:solidFill>
                  <a:prstClr val="black"/>
                </a:solidFill>
                <a:effectLst/>
                <a:uLnTx/>
                <a:uFillTx/>
                <a:latin typeface="HG丸ｺﾞｼｯｸM-PRO" panose="020F0600000000000000" pitchFamily="50" charset="-128"/>
                <a:ea typeface="HG丸ｺﾞｼｯｸM-PRO" panose="020F0600000000000000" pitchFamily="50" charset="-128"/>
              </a:rPr>
              <a:t>で封止</a:t>
            </a:r>
            <a:endPar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cxnSp>
        <p:nvCxnSpPr>
          <p:cNvPr id="55" name="直線矢印コネクタ 54"/>
          <p:cNvCxnSpPr>
            <a:cxnSpLocks/>
          </p:cNvCxnSpPr>
          <p:nvPr/>
        </p:nvCxnSpPr>
        <p:spPr>
          <a:xfrm flipH="1">
            <a:off x="1539581" y="4071342"/>
            <a:ext cx="203699" cy="2295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円/楕円 56"/>
          <p:cNvSpPr/>
          <p:nvPr/>
        </p:nvSpPr>
        <p:spPr>
          <a:xfrm>
            <a:off x="5563344" y="2131879"/>
            <a:ext cx="304800" cy="87041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58" name="円/楕円 57"/>
          <p:cNvSpPr/>
          <p:nvPr/>
        </p:nvSpPr>
        <p:spPr>
          <a:xfrm>
            <a:off x="5569473" y="1955625"/>
            <a:ext cx="263611" cy="241776"/>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cxnSp>
        <p:nvCxnSpPr>
          <p:cNvPr id="60" name="直線矢印コネクタ 59"/>
          <p:cNvCxnSpPr>
            <a:cxnSpLocks/>
            <a:stCxn id="51" idx="1"/>
            <a:endCxn id="31" idx="3"/>
          </p:cNvCxnSpPr>
          <p:nvPr/>
        </p:nvCxnSpPr>
        <p:spPr>
          <a:xfrm flipH="1" flipV="1">
            <a:off x="6506349" y="2303905"/>
            <a:ext cx="733164" cy="246191"/>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1322927" y="5186779"/>
            <a:ext cx="16738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P7</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ポンプ位置</a:t>
            </a:r>
          </a:p>
        </p:txBody>
      </p:sp>
      <p:sp>
        <p:nvSpPr>
          <p:cNvPr id="66" name="正方形/長方形 65">
            <a:extLst>
              <a:ext uri="{FF2B5EF4-FFF2-40B4-BE49-F238E27FC236}">
                <a16:creationId xmlns:a16="http://schemas.microsoft.com/office/drawing/2014/main" id="{EB4024E3-1CC1-CF4B-9256-960164DFA70D}"/>
              </a:ext>
            </a:extLst>
          </p:cNvPr>
          <p:cNvSpPr/>
          <p:nvPr/>
        </p:nvSpPr>
        <p:spPr>
          <a:xfrm>
            <a:off x="6433106" y="2453915"/>
            <a:ext cx="45719" cy="2465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65" name="正方形/長方形 64">
            <a:extLst>
              <a:ext uri="{FF2B5EF4-FFF2-40B4-BE49-F238E27FC236}">
                <a16:creationId xmlns:a16="http://schemas.microsoft.com/office/drawing/2014/main" id="{A5416477-7EBD-374E-80E4-492A0FCD146A}"/>
              </a:ext>
            </a:extLst>
          </p:cNvPr>
          <p:cNvSpPr/>
          <p:nvPr/>
        </p:nvSpPr>
        <p:spPr>
          <a:xfrm>
            <a:off x="6397837" y="2892758"/>
            <a:ext cx="113291" cy="16619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cxnSp>
        <p:nvCxnSpPr>
          <p:cNvPr id="67" name="直線矢印コネクタ 66">
            <a:extLst>
              <a:ext uri="{FF2B5EF4-FFF2-40B4-BE49-F238E27FC236}">
                <a16:creationId xmlns:a16="http://schemas.microsoft.com/office/drawing/2014/main" id="{E5DD1946-697A-E944-9515-CA2F6E201951}"/>
              </a:ext>
            </a:extLst>
          </p:cNvPr>
          <p:cNvCxnSpPr>
            <a:cxnSpLocks/>
            <a:stCxn id="51" idx="1"/>
            <a:endCxn id="65" idx="3"/>
          </p:cNvCxnSpPr>
          <p:nvPr/>
        </p:nvCxnSpPr>
        <p:spPr>
          <a:xfrm flipH="1">
            <a:off x="6511128" y="2550096"/>
            <a:ext cx="728385" cy="42576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69" name="図 68">
            <a:extLst>
              <a:ext uri="{FF2B5EF4-FFF2-40B4-BE49-F238E27FC236}">
                <a16:creationId xmlns:a16="http://schemas.microsoft.com/office/drawing/2014/main" id="{88988984-5CF9-854F-80C4-D6E5BA1BD6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
          <a:stretch/>
        </p:blipFill>
        <p:spPr>
          <a:xfrm>
            <a:off x="106910" y="3381502"/>
            <a:ext cx="3006720" cy="2732516"/>
          </a:xfrm>
          <a:prstGeom prst="rect">
            <a:avLst/>
          </a:prstGeom>
        </p:spPr>
      </p:pic>
      <p:cxnSp>
        <p:nvCxnSpPr>
          <p:cNvPr id="74" name="直線矢印コネクタ 73">
            <a:extLst>
              <a:ext uri="{FF2B5EF4-FFF2-40B4-BE49-F238E27FC236}">
                <a16:creationId xmlns:a16="http://schemas.microsoft.com/office/drawing/2014/main" id="{B42EB16B-A130-5041-973C-5CF32AA654EF}"/>
              </a:ext>
            </a:extLst>
          </p:cNvPr>
          <p:cNvCxnSpPr>
            <a:cxnSpLocks/>
            <a:stCxn id="64" idx="2"/>
            <a:endCxn id="76" idx="0"/>
          </p:cNvCxnSpPr>
          <p:nvPr/>
        </p:nvCxnSpPr>
        <p:spPr>
          <a:xfrm flipH="1">
            <a:off x="1219470" y="3266635"/>
            <a:ext cx="439587" cy="1209969"/>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6" name="円/楕円 75">
            <a:extLst>
              <a:ext uri="{FF2B5EF4-FFF2-40B4-BE49-F238E27FC236}">
                <a16:creationId xmlns:a16="http://schemas.microsoft.com/office/drawing/2014/main" id="{454C37AE-0726-3B44-82FF-D21397E631EC}"/>
              </a:ext>
            </a:extLst>
          </p:cNvPr>
          <p:cNvSpPr/>
          <p:nvPr/>
        </p:nvSpPr>
        <p:spPr>
          <a:xfrm>
            <a:off x="827584" y="4476604"/>
            <a:ext cx="783771" cy="7837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64" name="コンテンツ プレースホルダー 2"/>
          <p:cNvSpPr txBox="1">
            <a:spLocks/>
          </p:cNvSpPr>
          <p:nvPr/>
        </p:nvSpPr>
        <p:spPr>
          <a:xfrm>
            <a:off x="114266" y="2564904"/>
            <a:ext cx="3089582" cy="701731"/>
          </a:xfrm>
          <a:prstGeom prst="rect">
            <a:avLst/>
          </a:prstGeom>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1" lang="en-US" altLang="ja-JP" sz="1800" b="0" i="0" u="none" strike="noStrike" kern="1200" cap="none" spc="0" normalizeH="0" baseline="0" noProof="0" dirty="0" smtClean="0">
                <a:ln>
                  <a:noFill/>
                </a:ln>
                <a:solidFill>
                  <a:prstClr val="black"/>
                </a:solidFill>
                <a:effectLst/>
                <a:uLnTx/>
                <a:uFillTx/>
                <a:ea typeface="HG丸ｺﾞｼｯｸM-PRO" panose="020F0600000000000000" pitchFamily="50" charset="-128"/>
              </a:rPr>
              <a:t>A Shaft-joint is used to absorb misalignment btw the shafts.</a:t>
            </a:r>
            <a:endParaRPr kumimoji="1" lang="ja-JP" altLang="en-US" sz="1800" b="0" i="0" u="none" strike="noStrike" kern="1200" cap="none" spc="0" normalizeH="0" baseline="0" noProof="0" dirty="0">
              <a:ln>
                <a:noFill/>
              </a:ln>
              <a:solidFill>
                <a:prstClr val="black"/>
              </a:solidFill>
              <a:effectLst/>
              <a:uLnTx/>
              <a:uFillTx/>
              <a:ea typeface="HG丸ｺﾞｼｯｸM-PRO" panose="020F0600000000000000" pitchFamily="50" charset="-128"/>
            </a:endParaRPr>
          </a:p>
        </p:txBody>
      </p:sp>
      <p:pic>
        <p:nvPicPr>
          <p:cNvPr id="73" name="図 72"/>
          <p:cNvPicPr>
            <a:picLocks noChangeAspect="1"/>
          </p:cNvPicPr>
          <p:nvPr/>
        </p:nvPicPr>
        <p:blipFill rotWithShape="1">
          <a:blip r:embed="rId4" cstate="screen">
            <a:extLst>
              <a:ext uri="{28A0092B-C50C-407E-A947-70E740481C1C}">
                <a14:useLocalDpi xmlns:a14="http://schemas.microsoft.com/office/drawing/2010/main"/>
              </a:ext>
            </a:extLst>
          </a:blip>
          <a:srcRect t="4978" b="4439"/>
          <a:stretch/>
        </p:blipFill>
        <p:spPr>
          <a:xfrm>
            <a:off x="3373001" y="2016000"/>
            <a:ext cx="1620000" cy="1440000"/>
          </a:xfrm>
          <a:prstGeom prst="rect">
            <a:avLst/>
          </a:prstGeom>
        </p:spPr>
      </p:pic>
      <p:sp>
        <p:nvSpPr>
          <p:cNvPr id="78" name="正方形/長方形 77"/>
          <p:cNvSpPr/>
          <p:nvPr/>
        </p:nvSpPr>
        <p:spPr>
          <a:xfrm rot="21212425">
            <a:off x="3555151" y="2547766"/>
            <a:ext cx="1212400" cy="14616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cxnSp>
        <p:nvCxnSpPr>
          <p:cNvPr id="84" name="直線矢印コネクタ 83"/>
          <p:cNvCxnSpPr>
            <a:stCxn id="88" idx="0"/>
            <a:endCxn id="78" idx="2"/>
          </p:cNvCxnSpPr>
          <p:nvPr/>
        </p:nvCxnSpPr>
        <p:spPr>
          <a:xfrm flipH="1" flipV="1">
            <a:off x="4169573" y="2693471"/>
            <a:ext cx="194589" cy="519505"/>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86" name="図 85"/>
          <p:cNvPicPr>
            <a:picLocks noChangeAspect="1"/>
          </p:cNvPicPr>
          <p:nvPr/>
        </p:nvPicPr>
        <p:blipFill rotWithShape="1">
          <a:blip r:embed="rId5" cstate="print">
            <a:extLst>
              <a:ext uri="{28A0092B-C50C-407E-A947-70E740481C1C}">
                <a14:useLocalDpi xmlns:a14="http://schemas.microsoft.com/office/drawing/2010/main"/>
              </a:ext>
            </a:extLst>
          </a:blip>
          <a:srcRect l="6962" r="6080"/>
          <a:stretch/>
        </p:blipFill>
        <p:spPr>
          <a:xfrm>
            <a:off x="3373001" y="4941168"/>
            <a:ext cx="1620000" cy="1288936"/>
          </a:xfrm>
          <a:prstGeom prst="rect">
            <a:avLst/>
          </a:prstGeom>
        </p:spPr>
      </p:pic>
      <p:sp>
        <p:nvSpPr>
          <p:cNvPr id="77" name="コンテンツ プレースホルダー 2">
            <a:extLst>
              <a:ext uri="{FF2B5EF4-FFF2-40B4-BE49-F238E27FC236}">
                <a16:creationId xmlns:a16="http://schemas.microsoft.com/office/drawing/2014/main" id="{7A2EF1D3-5523-554E-B1E6-425978A13327}"/>
              </a:ext>
            </a:extLst>
          </p:cNvPr>
          <p:cNvSpPr txBox="1">
            <a:spLocks/>
          </p:cNvSpPr>
          <p:nvPr/>
        </p:nvSpPr>
        <p:spPr>
          <a:xfrm>
            <a:off x="251520" y="6130112"/>
            <a:ext cx="8625780" cy="683264"/>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ltLang="ja-JP" sz="1600" dirty="0" smtClean="0">
                <a:solidFill>
                  <a:prstClr val="black"/>
                </a:solidFill>
                <a:ea typeface="HG丸ｺﾞｼｯｸM-PRO" panose="020F0600000000000000" pitchFamily="50" charset="-128"/>
              </a:rPr>
              <a:t>The lower side joint was located inside of the shield, and we don’t have enough time to prepare the replacement work, we decided to keep using it, after confirming the target rotation at least.</a:t>
            </a:r>
            <a:endParaRPr kumimoji="1" lang="ja-JP" altLang="en-US" sz="1600" b="0" i="0" u="none" strike="noStrike" kern="1200" cap="none" spc="0" normalizeH="0" baseline="0" noProof="0" dirty="0">
              <a:ln>
                <a:noFill/>
              </a:ln>
              <a:solidFill>
                <a:prstClr val="black"/>
              </a:solidFill>
              <a:effectLst/>
              <a:uLnTx/>
              <a:uFillTx/>
              <a:ea typeface="HG丸ｺﾞｼｯｸM-PRO" panose="020F0600000000000000" pitchFamily="50" charset="-128"/>
            </a:endParaRPr>
          </a:p>
        </p:txBody>
      </p:sp>
      <p:sp>
        <p:nvSpPr>
          <p:cNvPr id="46" name="下矢印 45"/>
          <p:cNvSpPr/>
          <p:nvPr/>
        </p:nvSpPr>
        <p:spPr>
          <a:xfrm>
            <a:off x="3166736" y="3645024"/>
            <a:ext cx="2028484" cy="1414335"/>
          </a:xfrm>
          <a:prstGeom prst="downArrow">
            <a:avLst>
              <a:gd name="adj1" fmla="val 86545"/>
              <a:gd name="adj2" fmla="val 1775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1400" dirty="0" smtClean="0"/>
              <a:t>Due to cyclic stress and processing mistake, the upside shaft was broken after 5 years use.</a:t>
            </a:r>
            <a:endParaRPr kumimoji="1" lang="ja-JP" altLang="en-US" sz="1400" dirty="0"/>
          </a:p>
        </p:txBody>
      </p:sp>
      <p:sp>
        <p:nvSpPr>
          <p:cNvPr id="88" name="テキスト ボックス 87"/>
          <p:cNvSpPr txBox="1"/>
          <p:nvPr/>
        </p:nvSpPr>
        <p:spPr>
          <a:xfrm>
            <a:off x="3652268" y="3212976"/>
            <a:ext cx="1423788" cy="461665"/>
          </a:xfrm>
          <a:prstGeom prst="rect">
            <a:avLst/>
          </a:prstGeom>
          <a:ln/>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ea typeface="HG丸ｺﾞｼｯｸM-PRO" panose="020F0600000000000000" pitchFamily="50" charset="-128"/>
              </a:rPr>
              <a:t>A through-ditch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ea typeface="HG丸ｺﾞｼｯｸM-PRO" panose="020F0600000000000000" pitchFamily="50" charset="-128"/>
              </a:rPr>
              <a:t>processing mistake</a:t>
            </a:r>
            <a:endParaRPr kumimoji="1" lang="ja-JP" altLang="en-US" sz="1200" b="0" i="0" u="none" strike="noStrike" kern="1200" cap="none" spc="0" normalizeH="0" baseline="0" noProof="0" dirty="0">
              <a:ln>
                <a:noFill/>
              </a:ln>
              <a:solidFill>
                <a:prstClr val="black"/>
              </a:solidFill>
              <a:effectLst/>
              <a:uLnTx/>
              <a:uFillTx/>
              <a:ea typeface="HG丸ｺﾞｼｯｸM-PRO" panose="020F0600000000000000" pitchFamily="50" charset="-128"/>
            </a:endParaRPr>
          </a:p>
        </p:txBody>
      </p:sp>
      <p:sp>
        <p:nvSpPr>
          <p:cNvPr id="92" name="テキスト ボックス 91"/>
          <p:cNvSpPr txBox="1"/>
          <p:nvPr/>
        </p:nvSpPr>
        <p:spPr>
          <a:xfrm>
            <a:off x="7092280" y="1844824"/>
            <a:ext cx="19220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smtClean="0">
                <a:ln>
                  <a:noFill/>
                </a:ln>
                <a:solidFill>
                  <a:srgbClr val="FF0000"/>
                </a:solidFill>
                <a:effectLst/>
                <a:uLnTx/>
                <a:uFillTx/>
                <a:ea typeface="HG丸ｺﾞｼｯｸM-PRO" panose="020F0600000000000000" pitchFamily="50" charset="-128"/>
              </a:rPr>
              <a:t>Rotating machine</a:t>
            </a:r>
            <a:endParaRPr kumimoji="1" lang="ja-JP" altLang="en-US" b="0" i="0" u="none" strike="noStrike" kern="1200" cap="none" spc="0" normalizeH="0" baseline="0" noProof="0" dirty="0">
              <a:ln>
                <a:noFill/>
              </a:ln>
              <a:solidFill>
                <a:srgbClr val="FF0000"/>
              </a:solidFill>
              <a:effectLst/>
              <a:uLnTx/>
              <a:uFillTx/>
              <a:ea typeface="HG丸ｺﾞｼｯｸM-PRO" panose="020F0600000000000000" pitchFamily="50" charset="-128"/>
            </a:endParaRPr>
          </a:p>
        </p:txBody>
      </p:sp>
      <p:cxnSp>
        <p:nvCxnSpPr>
          <p:cNvPr id="94" name="直線矢印コネクタ 93"/>
          <p:cNvCxnSpPr>
            <a:cxnSpLocks/>
            <a:stCxn id="92" idx="1"/>
            <a:endCxn id="28" idx="3"/>
          </p:cNvCxnSpPr>
          <p:nvPr/>
        </p:nvCxnSpPr>
        <p:spPr>
          <a:xfrm flipH="1" flipV="1">
            <a:off x="6529619" y="2024856"/>
            <a:ext cx="562661" cy="4634"/>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685345" y="1167474"/>
            <a:ext cx="8328999" cy="1091715"/>
          </a:xfrm>
        </p:spPr>
        <p:txBody>
          <a:bodyPr>
            <a:noAutofit/>
          </a:bodyPr>
          <a:lstStyle/>
          <a:p>
            <a:pPr>
              <a:lnSpc>
                <a:spcPct val="120000"/>
              </a:lnSpc>
            </a:pPr>
            <a:r>
              <a:rPr kumimoji="1" lang="en-US" altLang="ja-JP" sz="1800" dirty="0" smtClean="0">
                <a:ea typeface="HG丸ｺﾞｼｯｸM-PRO" panose="020F0600000000000000" pitchFamily="50" charset="-128"/>
              </a:rPr>
              <a:t>During the annual rotating</a:t>
            </a:r>
            <a:r>
              <a:rPr lang="en-US" altLang="ja-JP" sz="1800" dirty="0" smtClean="0">
                <a:ea typeface="HG丸ｺﾞｼｯｸM-PRO" panose="020F0600000000000000" pitchFamily="50" charset="-128"/>
              </a:rPr>
              <a:t>-machine maintenance</a:t>
            </a:r>
            <a:r>
              <a:rPr kumimoji="1" lang="en-US" altLang="ja-JP" sz="1800" dirty="0" smtClean="0">
                <a:ea typeface="HG丸ｺﾞｼｯｸM-PRO" panose="020F0600000000000000" pitchFamily="50" charset="-128"/>
              </a:rPr>
              <a:t> in ’18, we found the damaged shaft-joint, and then one of two was replaced with an appropriate one. But, the other one was left as it was.</a:t>
            </a:r>
          </a:p>
        </p:txBody>
      </p:sp>
    </p:spTree>
    <p:extLst>
      <p:ext uri="{BB962C8B-B14F-4D97-AF65-F5344CB8AC3E}">
        <p14:creationId xmlns:p14="http://schemas.microsoft.com/office/powerpoint/2010/main" val="912561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a:xfrm>
            <a:off x="5508104" y="2955116"/>
            <a:ext cx="2232248" cy="1307027"/>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6200000" scaled="1"/>
            <a:tileRect/>
          </a:gra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タイトル 1"/>
          <p:cNvSpPr>
            <a:spLocks noGrp="1"/>
          </p:cNvSpPr>
          <p:nvPr>
            <p:ph type="title"/>
          </p:nvPr>
        </p:nvSpPr>
        <p:spPr>
          <a:xfrm>
            <a:off x="-6333" y="-59291"/>
            <a:ext cx="9144000" cy="739774"/>
          </a:xfrm>
        </p:spPr>
        <p:txBody>
          <a:bodyPr>
            <a:normAutofit/>
          </a:bodyPr>
          <a:lstStyle/>
          <a:p>
            <a:pPr algn="ctr"/>
            <a:r>
              <a:rPr lang="en-US" altLang="ja-JP" sz="2800" dirty="0" smtClean="0">
                <a:latin typeface="HG丸ｺﾞｼｯｸM-PRO" panose="020F0600000000000000" pitchFamily="50" charset="-128"/>
                <a:ea typeface="HG丸ｺﾞｼｯｸM-PRO" panose="020F0600000000000000" pitchFamily="50" charset="-128"/>
              </a:rPr>
              <a:t>Target assy. removal procedure</a:t>
            </a:r>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16" name="タイトル 1"/>
          <p:cNvSpPr txBox="1">
            <a:spLocks/>
          </p:cNvSpPr>
          <p:nvPr/>
        </p:nvSpPr>
        <p:spPr>
          <a:xfrm>
            <a:off x="395536" y="260648"/>
            <a:ext cx="6511557" cy="1512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j-cs"/>
            </a:endParaRPr>
          </a:p>
        </p:txBody>
      </p:sp>
      <p:pic>
        <p:nvPicPr>
          <p:cNvPr id="27" name="図 26">
            <a:extLst>
              <a:ext uri="{FF2B5EF4-FFF2-40B4-BE49-F238E27FC236}">
                <a16:creationId xmlns:a16="http://schemas.microsoft.com/office/drawing/2014/main" id="{8C070842-E298-4C61-AC26-4D236FE225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367" y="544488"/>
            <a:ext cx="8610600" cy="76200"/>
          </a:xfrm>
          <a:prstGeom prst="rect">
            <a:avLst/>
          </a:prstGeom>
        </p:spPr>
      </p:pic>
      <p:sp>
        <p:nvSpPr>
          <p:cNvPr id="36" name="Rectangle 10">
            <a:extLst>
              <a:ext uri="{FF2B5EF4-FFF2-40B4-BE49-F238E27FC236}">
                <a16:creationId xmlns:a16="http://schemas.microsoft.com/office/drawing/2014/main" id="{AA67C478-5F41-41C7-9F9D-535AE9A8E456}"/>
              </a:ext>
            </a:extLst>
          </p:cNvPr>
          <p:cNvSpPr>
            <a:spLocks noChangeArrowheads="1"/>
          </p:cNvSpPr>
          <p:nvPr/>
        </p:nvSpPr>
        <p:spPr bwMode="auto">
          <a:xfrm>
            <a:off x="7215319" y="1038145"/>
            <a:ext cx="1648806" cy="307777"/>
          </a:xfrm>
          <a:prstGeom prst="rect">
            <a:avLst/>
          </a:prstGeom>
          <a:solidFill>
            <a:schemeClr val="accent6">
              <a:lumMod val="75000"/>
            </a:schemeClr>
          </a:solidFill>
          <a:ln w="9525">
            <a:solidFill>
              <a:srgbClr val="A5D028"/>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遮蔽付きキャスク</a:t>
            </a:r>
            <a:endParaRPr kumimoji="0" lang="en-US" altLang="ja-JP" sz="1400" b="1"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9" name="テキスト ボックス 68">
            <a:extLst>
              <a:ext uri="{FF2B5EF4-FFF2-40B4-BE49-F238E27FC236}">
                <a16:creationId xmlns:a16="http://schemas.microsoft.com/office/drawing/2014/main" id="{2A68E730-1C12-4C28-8902-331A8399DC17}"/>
              </a:ext>
            </a:extLst>
          </p:cNvPr>
          <p:cNvSpPr txBox="1"/>
          <p:nvPr/>
        </p:nvSpPr>
        <p:spPr>
          <a:xfrm>
            <a:off x="-12169" y="620688"/>
            <a:ext cx="5146246" cy="2246769"/>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Disconnect cables, pipes and misc.</a:t>
            </a:r>
            <a:endParaRPr kumimoji="1" lang="en-US" altLang="ja-JP"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Vacuum purge</a:t>
            </a:r>
            <a:endParaRPr kumimoji="1" lang="en-US" altLang="ja-JP"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Assemble</a:t>
            </a:r>
            <a:r>
              <a:rPr kumimoji="1" lang="en-US" altLang="ja-JP" sz="2000" b="0" i="0" u="none" strike="noStrike" kern="1200" cap="none" spc="0" normalizeH="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the green-house</a:t>
            </a:r>
            <a:endPar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Remove</a:t>
            </a:r>
            <a:r>
              <a:rPr kumimoji="1" lang="en-US" altLang="ja-JP" sz="2000" b="0" i="0" u="none" strike="noStrike" kern="1200" cap="none" spc="0" normalizeH="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up-down motion system</a:t>
            </a: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r>
            <a:b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b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Mount cask attachment</a:t>
            </a:r>
            <a:endParaRPr kumimoji="1" lang="en-US" altLang="ja-JP"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Mount cask rack</a:t>
            </a:r>
            <a:r>
              <a:rPr kumimoji="1" lang="en-US" altLang="ja-JP" sz="2000" b="0" i="0" u="none" strike="noStrike" kern="1200" cap="none" spc="0" normalizeH="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and ext. shield</a:t>
            </a:r>
            <a:endParaRPr kumimoji="1" lang="en-US" altLang="ja-JP"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Mount cask</a:t>
            </a:r>
            <a:endParaRPr kumimoji="1" lang="en-US" altLang="ja-JP"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 name="正方形/長方形 4"/>
          <p:cNvSpPr/>
          <p:nvPr/>
        </p:nvSpPr>
        <p:spPr>
          <a:xfrm>
            <a:off x="5076056" y="764704"/>
            <a:ext cx="3957708" cy="5976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正方形/長方形 7"/>
          <p:cNvSpPr/>
          <p:nvPr/>
        </p:nvSpPr>
        <p:spPr>
          <a:xfrm>
            <a:off x="6588224" y="3933057"/>
            <a:ext cx="72008" cy="2515194"/>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0" name="正方形/長方形 19"/>
          <p:cNvSpPr/>
          <p:nvPr/>
        </p:nvSpPr>
        <p:spPr>
          <a:xfrm flipH="1">
            <a:off x="6441184" y="4432587"/>
            <a:ext cx="368424" cy="157579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正方形/長方形 20"/>
          <p:cNvSpPr/>
          <p:nvPr/>
        </p:nvSpPr>
        <p:spPr>
          <a:xfrm flipH="1">
            <a:off x="6658630" y="6254521"/>
            <a:ext cx="132789" cy="3451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フリーフォーム 10"/>
          <p:cNvSpPr/>
          <p:nvPr/>
        </p:nvSpPr>
        <p:spPr>
          <a:xfrm>
            <a:off x="6891338" y="4195763"/>
            <a:ext cx="733425" cy="1538287"/>
          </a:xfrm>
          <a:custGeom>
            <a:avLst/>
            <a:gdLst>
              <a:gd name="connsiteX0" fmla="*/ 0 w 733425"/>
              <a:gd name="connsiteY0" fmla="*/ 0 h 1538287"/>
              <a:gd name="connsiteX1" fmla="*/ 0 w 733425"/>
              <a:gd name="connsiteY1" fmla="*/ 1538287 h 1538287"/>
              <a:gd name="connsiteX2" fmla="*/ 733425 w 733425"/>
              <a:gd name="connsiteY2" fmla="*/ 1538287 h 1538287"/>
            </a:gdLst>
            <a:ahLst/>
            <a:cxnLst>
              <a:cxn ang="0">
                <a:pos x="connsiteX0" y="connsiteY0"/>
              </a:cxn>
              <a:cxn ang="0">
                <a:pos x="connsiteX1" y="connsiteY1"/>
              </a:cxn>
              <a:cxn ang="0">
                <a:pos x="connsiteX2" y="connsiteY2"/>
              </a:cxn>
            </a:cxnLst>
            <a:rect l="l" t="t" r="r" b="b"/>
            <a:pathLst>
              <a:path w="733425" h="1538287">
                <a:moveTo>
                  <a:pt x="0" y="0"/>
                </a:moveTo>
                <a:lnTo>
                  <a:pt x="0" y="1538287"/>
                </a:lnTo>
                <a:lnTo>
                  <a:pt x="733425" y="153828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6" name="フリーフォーム 25"/>
          <p:cNvSpPr/>
          <p:nvPr/>
        </p:nvSpPr>
        <p:spPr>
          <a:xfrm flipH="1">
            <a:off x="5622979" y="4197273"/>
            <a:ext cx="733425" cy="1538287"/>
          </a:xfrm>
          <a:custGeom>
            <a:avLst/>
            <a:gdLst>
              <a:gd name="connsiteX0" fmla="*/ 0 w 733425"/>
              <a:gd name="connsiteY0" fmla="*/ 0 h 1538287"/>
              <a:gd name="connsiteX1" fmla="*/ 0 w 733425"/>
              <a:gd name="connsiteY1" fmla="*/ 1538287 h 1538287"/>
              <a:gd name="connsiteX2" fmla="*/ 733425 w 733425"/>
              <a:gd name="connsiteY2" fmla="*/ 1538287 h 1538287"/>
            </a:gdLst>
            <a:ahLst/>
            <a:cxnLst>
              <a:cxn ang="0">
                <a:pos x="connsiteX0" y="connsiteY0"/>
              </a:cxn>
              <a:cxn ang="0">
                <a:pos x="connsiteX1" y="connsiteY1"/>
              </a:cxn>
              <a:cxn ang="0">
                <a:pos x="connsiteX2" y="connsiteY2"/>
              </a:cxn>
            </a:cxnLst>
            <a:rect l="l" t="t" r="r" b="b"/>
            <a:pathLst>
              <a:path w="733425" h="1538287">
                <a:moveTo>
                  <a:pt x="0" y="0"/>
                </a:moveTo>
                <a:lnTo>
                  <a:pt x="0" y="1538287"/>
                </a:lnTo>
                <a:lnTo>
                  <a:pt x="733425" y="153828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正方形/長方形 11"/>
          <p:cNvSpPr/>
          <p:nvPr/>
        </p:nvSpPr>
        <p:spPr>
          <a:xfrm>
            <a:off x="6956648" y="4293096"/>
            <a:ext cx="1997038" cy="1368152"/>
          </a:xfrm>
          <a:prstGeom prst="rect">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8" name="正方形/長方形 27"/>
          <p:cNvSpPr/>
          <p:nvPr/>
        </p:nvSpPr>
        <p:spPr>
          <a:xfrm>
            <a:off x="5162035" y="4293096"/>
            <a:ext cx="1129773" cy="1368152"/>
          </a:xfrm>
          <a:prstGeom prst="rect">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9" name="テキスト ボックス 118"/>
          <p:cNvSpPr txBox="1"/>
          <p:nvPr/>
        </p:nvSpPr>
        <p:spPr>
          <a:xfrm>
            <a:off x="8235661" y="4368334"/>
            <a:ext cx="650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遮蔽</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9" name="テキスト ボックス 28"/>
          <p:cNvSpPr txBox="1"/>
          <p:nvPr/>
        </p:nvSpPr>
        <p:spPr>
          <a:xfrm rot="16200000">
            <a:off x="5975703" y="5023571"/>
            <a:ext cx="1297052" cy="338554"/>
          </a:xfrm>
          <a:prstGeom prst="rect">
            <a:avLst/>
          </a:prstGeom>
          <a:solidFill>
            <a:schemeClr val="bg2">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ミュオン標的</a:t>
            </a:r>
            <a:endParaRPr kumimoji="1" lang="ja-JP" altLang="en-US" sz="1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cxnSp>
        <p:nvCxnSpPr>
          <p:cNvPr id="14" name="直線コネクタ 13"/>
          <p:cNvCxnSpPr/>
          <p:nvPr/>
        </p:nvCxnSpPr>
        <p:spPr>
          <a:xfrm>
            <a:off x="6217528" y="4171948"/>
            <a:ext cx="80047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6441184" y="3486155"/>
            <a:ext cx="368424" cy="648072"/>
            <a:chOff x="6441184" y="3486155"/>
            <a:chExt cx="368424" cy="648072"/>
          </a:xfrm>
        </p:grpSpPr>
        <p:sp>
          <p:nvSpPr>
            <p:cNvPr id="18" name="正方形/長方形 17"/>
            <p:cNvSpPr/>
            <p:nvPr/>
          </p:nvSpPr>
          <p:spPr>
            <a:xfrm>
              <a:off x="6441184" y="3486155"/>
              <a:ext cx="368424" cy="648072"/>
            </a:xfrm>
            <a:prstGeom prst="rect">
              <a:avLst/>
            </a:prstGeom>
            <a:solidFill>
              <a:srgbClr val="0070C0">
                <a:alpha val="6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23" name="直線コネクタ 22"/>
            <p:cNvCxnSpPr/>
            <p:nvPr/>
          </p:nvCxnSpPr>
          <p:spPr>
            <a:xfrm>
              <a:off x="6516216" y="4005064"/>
              <a:ext cx="21602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516216" y="3717032"/>
              <a:ext cx="21602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6693573" y="3717032"/>
              <a:ext cx="0" cy="27850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6559083" y="3717032"/>
              <a:ext cx="0" cy="27850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7" name="テキスト ボックス 46"/>
          <p:cNvSpPr txBox="1"/>
          <p:nvPr/>
        </p:nvSpPr>
        <p:spPr>
          <a:xfrm>
            <a:off x="7134962" y="3032040"/>
            <a:ext cx="1640409" cy="369332"/>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上下駆動機構</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39" name="直線矢印コネクタ 38"/>
          <p:cNvCxnSpPr>
            <a:stCxn id="47" idx="1"/>
          </p:cNvCxnSpPr>
          <p:nvPr/>
        </p:nvCxnSpPr>
        <p:spPr>
          <a:xfrm flipH="1">
            <a:off x="6891338" y="3216706"/>
            <a:ext cx="243624" cy="2122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9" name="グループ化 8"/>
          <p:cNvGrpSpPr/>
          <p:nvPr/>
        </p:nvGrpSpPr>
        <p:grpSpPr>
          <a:xfrm>
            <a:off x="7011445" y="3580040"/>
            <a:ext cx="1737020" cy="573535"/>
            <a:chOff x="7011445" y="3580040"/>
            <a:chExt cx="1737020" cy="573535"/>
          </a:xfrm>
        </p:grpSpPr>
        <p:sp>
          <p:nvSpPr>
            <p:cNvPr id="50" name="テキスト ボックス 49"/>
            <p:cNvSpPr txBox="1"/>
            <p:nvPr/>
          </p:nvSpPr>
          <p:spPr>
            <a:xfrm>
              <a:off x="7268497" y="3580040"/>
              <a:ext cx="1479968" cy="369332"/>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矩形フランジ</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53" name="直線矢印コネクタ 52"/>
            <p:cNvCxnSpPr>
              <a:stCxn id="50" idx="1"/>
            </p:cNvCxnSpPr>
            <p:nvPr/>
          </p:nvCxnSpPr>
          <p:spPr>
            <a:xfrm flipH="1">
              <a:off x="7011445" y="3764706"/>
              <a:ext cx="257052" cy="3888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グループ化 2"/>
          <p:cNvGrpSpPr/>
          <p:nvPr/>
        </p:nvGrpSpPr>
        <p:grpSpPr>
          <a:xfrm>
            <a:off x="5639916" y="3685920"/>
            <a:ext cx="888504" cy="577163"/>
            <a:chOff x="5639916" y="3685920"/>
            <a:chExt cx="888504" cy="577163"/>
          </a:xfrm>
        </p:grpSpPr>
        <p:sp>
          <p:nvSpPr>
            <p:cNvPr id="34" name="フリーフォーム 33"/>
            <p:cNvSpPr/>
            <p:nvPr/>
          </p:nvSpPr>
          <p:spPr>
            <a:xfrm flipH="1">
              <a:off x="5639916" y="3685920"/>
              <a:ext cx="876300" cy="546051"/>
            </a:xfrm>
            <a:custGeom>
              <a:avLst/>
              <a:gdLst>
                <a:gd name="connsiteX0" fmla="*/ 0 w 876300"/>
                <a:gd name="connsiteY0" fmla="*/ 19305 h 546051"/>
                <a:gd name="connsiteX1" fmla="*/ 123825 w 876300"/>
                <a:gd name="connsiteY1" fmla="*/ 24068 h 546051"/>
                <a:gd name="connsiteX2" fmla="*/ 185737 w 876300"/>
                <a:gd name="connsiteY2" fmla="*/ 257430 h 546051"/>
                <a:gd name="connsiteX3" fmla="*/ 414337 w 876300"/>
                <a:gd name="connsiteY3" fmla="*/ 505080 h 546051"/>
                <a:gd name="connsiteX4" fmla="*/ 876300 w 876300"/>
                <a:gd name="connsiteY4" fmla="*/ 543180 h 54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546051">
                  <a:moveTo>
                    <a:pt x="0" y="19305"/>
                  </a:moveTo>
                  <a:cubicBezTo>
                    <a:pt x="46434" y="1842"/>
                    <a:pt x="92869" y="-15620"/>
                    <a:pt x="123825" y="24068"/>
                  </a:cubicBezTo>
                  <a:cubicBezTo>
                    <a:pt x="154781" y="63756"/>
                    <a:pt x="137318" y="177261"/>
                    <a:pt x="185737" y="257430"/>
                  </a:cubicBezTo>
                  <a:cubicBezTo>
                    <a:pt x="234156" y="337599"/>
                    <a:pt x="299243" y="457455"/>
                    <a:pt x="414337" y="505080"/>
                  </a:cubicBezTo>
                  <a:cubicBezTo>
                    <a:pt x="529431" y="552705"/>
                    <a:pt x="702865" y="547942"/>
                    <a:pt x="876300" y="543180"/>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5" name="フリーフォーム 54"/>
            <p:cNvSpPr/>
            <p:nvPr/>
          </p:nvSpPr>
          <p:spPr>
            <a:xfrm flipH="1">
              <a:off x="5652120" y="3717032"/>
              <a:ext cx="876300" cy="546051"/>
            </a:xfrm>
            <a:custGeom>
              <a:avLst/>
              <a:gdLst>
                <a:gd name="connsiteX0" fmla="*/ 0 w 876300"/>
                <a:gd name="connsiteY0" fmla="*/ 19305 h 546051"/>
                <a:gd name="connsiteX1" fmla="*/ 123825 w 876300"/>
                <a:gd name="connsiteY1" fmla="*/ 24068 h 546051"/>
                <a:gd name="connsiteX2" fmla="*/ 185737 w 876300"/>
                <a:gd name="connsiteY2" fmla="*/ 257430 h 546051"/>
                <a:gd name="connsiteX3" fmla="*/ 414337 w 876300"/>
                <a:gd name="connsiteY3" fmla="*/ 505080 h 546051"/>
                <a:gd name="connsiteX4" fmla="*/ 876300 w 876300"/>
                <a:gd name="connsiteY4" fmla="*/ 543180 h 54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546051">
                  <a:moveTo>
                    <a:pt x="0" y="19305"/>
                  </a:moveTo>
                  <a:cubicBezTo>
                    <a:pt x="46434" y="1842"/>
                    <a:pt x="92869" y="-15620"/>
                    <a:pt x="123825" y="24068"/>
                  </a:cubicBezTo>
                  <a:cubicBezTo>
                    <a:pt x="154781" y="63756"/>
                    <a:pt x="137318" y="177261"/>
                    <a:pt x="185737" y="257430"/>
                  </a:cubicBezTo>
                  <a:cubicBezTo>
                    <a:pt x="234156" y="337599"/>
                    <a:pt x="299243" y="457455"/>
                    <a:pt x="414337" y="505080"/>
                  </a:cubicBezTo>
                  <a:cubicBezTo>
                    <a:pt x="529431" y="552705"/>
                    <a:pt x="702865" y="547942"/>
                    <a:pt x="876300" y="543180"/>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57" name="テキスト ボックス 56"/>
          <p:cNvSpPr txBox="1"/>
          <p:nvPr/>
        </p:nvSpPr>
        <p:spPr>
          <a:xfrm>
            <a:off x="5547052" y="2980093"/>
            <a:ext cx="482302" cy="369332"/>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GH</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026" name="Picture 2" descr="https://3.bp.blogspot.com/-yG6lfD3JNvY/VyNcuo6ti4I/AAAAAAAA6IU/dC5hk0pAo94FgCym1aPWJL1X86uuMRluACLcB/s800/radioactivity_bougofufku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7908" y="3373207"/>
            <a:ext cx="576184" cy="83504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p:cNvGrpSpPr/>
          <p:nvPr/>
        </p:nvGrpSpPr>
        <p:grpSpPr>
          <a:xfrm>
            <a:off x="6447407" y="1951347"/>
            <a:ext cx="344012" cy="1543669"/>
            <a:chOff x="6447407" y="1951347"/>
            <a:chExt cx="344012" cy="1543669"/>
          </a:xfrm>
        </p:grpSpPr>
        <p:pic>
          <p:nvPicPr>
            <p:cNvPr id="1028" name="Picture 4" descr="https://1.bp.blogspot.com/-1D6cZVUvCFs/WRaS9G6Qe1I/AAAAAAABENA/6rci4WTiNMcf5Nm_1dYtmeLoYz8sB4VuACLcB/s800/car_truck_crane_unicsy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47407" y="1951347"/>
              <a:ext cx="318246" cy="63649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直線コネクタ 43"/>
            <p:cNvCxnSpPr/>
            <p:nvPr/>
          </p:nvCxnSpPr>
          <p:spPr>
            <a:xfrm flipH="1">
              <a:off x="6461177" y="2492896"/>
              <a:ext cx="148112" cy="100212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6643307" y="2473844"/>
              <a:ext cx="148112" cy="100212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7" name="グループ化 6"/>
          <p:cNvGrpSpPr/>
          <p:nvPr/>
        </p:nvGrpSpPr>
        <p:grpSpPr>
          <a:xfrm>
            <a:off x="6277242" y="2830613"/>
            <a:ext cx="681841" cy="1360630"/>
            <a:chOff x="6277242" y="2830613"/>
            <a:chExt cx="681841" cy="1360630"/>
          </a:xfrm>
        </p:grpSpPr>
        <p:cxnSp>
          <p:nvCxnSpPr>
            <p:cNvPr id="66" name="直線コネクタ 65"/>
            <p:cNvCxnSpPr/>
            <p:nvPr/>
          </p:nvCxnSpPr>
          <p:spPr>
            <a:xfrm flipH="1">
              <a:off x="6277242" y="3311455"/>
              <a:ext cx="326210" cy="8797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6648028" y="3322853"/>
              <a:ext cx="311055" cy="8280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70" name="Picture 4" descr="https://1.bp.blogspot.com/-1D6cZVUvCFs/WRaS9G6Qe1I/AAAAAAABENA/6rci4WTiNMcf5Nm_1dYtmeLoYz8sB4VuACLcB/s800/car_truck_crane_unicsy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58497" y="2830613"/>
              <a:ext cx="318246" cy="636491"/>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正方形/長方形 57"/>
          <p:cNvSpPr/>
          <p:nvPr/>
        </p:nvSpPr>
        <p:spPr>
          <a:xfrm>
            <a:off x="5162036" y="2587838"/>
            <a:ext cx="1069214" cy="242775"/>
          </a:xfrm>
          <a:prstGeom prst="rect">
            <a:avLst/>
          </a:prstGeom>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3" name="正方形/長方形 72"/>
          <p:cNvSpPr/>
          <p:nvPr/>
        </p:nvSpPr>
        <p:spPr>
          <a:xfrm>
            <a:off x="6995130" y="2583956"/>
            <a:ext cx="1958556" cy="242775"/>
          </a:xfrm>
          <a:prstGeom prst="rect">
            <a:avLst/>
          </a:prstGeom>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60" name="カギ線コネクタ 59"/>
          <p:cNvCxnSpPr/>
          <p:nvPr/>
        </p:nvCxnSpPr>
        <p:spPr>
          <a:xfrm rot="16200000" flipH="1">
            <a:off x="5406091" y="3228298"/>
            <a:ext cx="1616872" cy="146070"/>
          </a:xfrm>
          <a:prstGeom prst="bentConnector3">
            <a:avLst>
              <a:gd name="adj1" fmla="val 1105"/>
            </a:avLst>
          </a:prstGeom>
          <a:ln w="38100"/>
        </p:spPr>
        <p:style>
          <a:lnRef idx="1">
            <a:schemeClr val="accent1"/>
          </a:lnRef>
          <a:fillRef idx="0">
            <a:schemeClr val="accent1"/>
          </a:fillRef>
          <a:effectRef idx="0">
            <a:schemeClr val="accent1"/>
          </a:effectRef>
          <a:fontRef idx="minor">
            <a:schemeClr val="tx1"/>
          </a:fontRef>
        </p:style>
      </p:cxnSp>
      <p:cxnSp>
        <p:nvCxnSpPr>
          <p:cNvPr id="80" name="カギ線コネクタ 79"/>
          <p:cNvCxnSpPr/>
          <p:nvPr/>
        </p:nvCxnSpPr>
        <p:spPr>
          <a:xfrm rot="5400000">
            <a:off x="6209683" y="3228942"/>
            <a:ext cx="1616872" cy="146070"/>
          </a:xfrm>
          <a:prstGeom prst="bentConnector3">
            <a:avLst>
              <a:gd name="adj1" fmla="val 1105"/>
            </a:avLst>
          </a:prstGeom>
          <a:ln w="38100"/>
        </p:spPr>
        <p:style>
          <a:lnRef idx="1">
            <a:schemeClr val="accent1"/>
          </a:lnRef>
          <a:fillRef idx="0">
            <a:schemeClr val="accent1"/>
          </a:fillRef>
          <a:effectRef idx="0">
            <a:schemeClr val="accent1"/>
          </a:effectRef>
          <a:fontRef idx="minor">
            <a:schemeClr val="tx1"/>
          </a:fontRef>
        </p:style>
      </p:cxnSp>
      <p:sp>
        <p:nvSpPr>
          <p:cNvPr id="74" name="フリーフォーム 73"/>
          <p:cNvSpPr/>
          <p:nvPr/>
        </p:nvSpPr>
        <p:spPr>
          <a:xfrm>
            <a:off x="6199043" y="849263"/>
            <a:ext cx="800661" cy="1571625"/>
          </a:xfrm>
          <a:custGeom>
            <a:avLst/>
            <a:gdLst>
              <a:gd name="connsiteX0" fmla="*/ 0 w 862013"/>
              <a:gd name="connsiteY0" fmla="*/ 1571625 h 1571625"/>
              <a:gd name="connsiteX1" fmla="*/ 0 w 862013"/>
              <a:gd name="connsiteY1" fmla="*/ 0 h 1571625"/>
              <a:gd name="connsiteX2" fmla="*/ 862013 w 862013"/>
              <a:gd name="connsiteY2" fmla="*/ 0 h 1571625"/>
              <a:gd name="connsiteX3" fmla="*/ 862013 w 862013"/>
              <a:gd name="connsiteY3" fmla="*/ 1547813 h 1571625"/>
            </a:gdLst>
            <a:ahLst/>
            <a:cxnLst>
              <a:cxn ang="0">
                <a:pos x="connsiteX0" y="connsiteY0"/>
              </a:cxn>
              <a:cxn ang="0">
                <a:pos x="connsiteX1" y="connsiteY1"/>
              </a:cxn>
              <a:cxn ang="0">
                <a:pos x="connsiteX2" y="connsiteY2"/>
              </a:cxn>
              <a:cxn ang="0">
                <a:pos x="connsiteX3" y="connsiteY3"/>
              </a:cxn>
            </a:cxnLst>
            <a:rect l="l" t="t" r="r" b="b"/>
            <a:pathLst>
              <a:path w="862013" h="1571625">
                <a:moveTo>
                  <a:pt x="0" y="1571625"/>
                </a:moveTo>
                <a:lnTo>
                  <a:pt x="0" y="0"/>
                </a:lnTo>
                <a:lnTo>
                  <a:pt x="862013" y="0"/>
                </a:lnTo>
                <a:lnTo>
                  <a:pt x="862013" y="1547813"/>
                </a:lnTo>
              </a:path>
            </a:pathLst>
          </a:custGeom>
          <a:no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1" name="正方形/長方形 70"/>
          <p:cNvSpPr/>
          <p:nvPr/>
        </p:nvSpPr>
        <p:spPr>
          <a:xfrm>
            <a:off x="6107983" y="2406034"/>
            <a:ext cx="983171" cy="9638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5" name="下矢印吹き出し 74"/>
          <p:cNvSpPr/>
          <p:nvPr/>
        </p:nvSpPr>
        <p:spPr>
          <a:xfrm>
            <a:off x="6337352" y="911930"/>
            <a:ext cx="519852" cy="232429"/>
          </a:xfrm>
          <a:prstGeom prst="downArrowCallout">
            <a:avLst>
              <a:gd name="adj1" fmla="val 25000"/>
              <a:gd name="adj2" fmla="val 25000"/>
              <a:gd name="adj3" fmla="val 25000"/>
              <a:gd name="adj4" fmla="val 34241"/>
            </a:avLst>
          </a:prstGeom>
          <a:pattFill prst="wdDnDiag">
            <a:fgClr>
              <a:srgbClr val="00B050"/>
            </a:fgClr>
            <a:bgClr>
              <a:srgbClr val="FFFF00"/>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61" name="図 60"/>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3078582" y="4653136"/>
            <a:ext cx="1808576" cy="2210482"/>
          </a:xfrm>
          <a:prstGeom prst="rect">
            <a:avLst/>
          </a:prstGeom>
        </p:spPr>
      </p:pic>
      <p:pic>
        <p:nvPicPr>
          <p:cNvPr id="62" name="図 6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143" y="4806506"/>
            <a:ext cx="2987579" cy="1886187"/>
          </a:xfrm>
          <a:prstGeom prst="rect">
            <a:avLst/>
          </a:prstGeom>
        </p:spPr>
      </p:pic>
      <p:sp>
        <p:nvSpPr>
          <p:cNvPr id="63" name="コンテンツ プレースホルダー 2"/>
          <p:cNvSpPr txBox="1">
            <a:spLocks/>
          </p:cNvSpPr>
          <p:nvPr/>
        </p:nvSpPr>
        <p:spPr>
          <a:xfrm>
            <a:off x="981718" y="6482011"/>
            <a:ext cx="1529586" cy="369332"/>
          </a:xfrm>
          <a:prstGeom prst="rect">
            <a:avLst/>
          </a:prstGeom>
          <a:solidFill>
            <a:srgbClr val="FF0000"/>
          </a:solidFill>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M2</a:t>
            </a:r>
            <a:r>
              <a:rPr kumimoji="1" lang="ja-JP" altLang="en-US" sz="2000" b="0"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 </a:t>
            </a:r>
            <a:r>
              <a:rPr kumimoji="1" lang="en-US" altLang="ja-JP" sz="2000" b="0"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tunnel</a:t>
            </a:r>
            <a:endParaRPr kumimoji="1" lang="en-US" altLang="ja-JP" sz="20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4" name="正方形/長方形 63"/>
          <p:cNvSpPr/>
          <p:nvPr/>
        </p:nvSpPr>
        <p:spPr>
          <a:xfrm>
            <a:off x="6084168" y="2443190"/>
            <a:ext cx="979027" cy="49706"/>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 name="台形 12"/>
          <p:cNvSpPr/>
          <p:nvPr/>
        </p:nvSpPr>
        <p:spPr>
          <a:xfrm>
            <a:off x="6484946" y="4005064"/>
            <a:ext cx="303505" cy="405858"/>
          </a:xfrm>
          <a:prstGeom prst="trapezoid">
            <a:avLst/>
          </a:prstGeom>
          <a:solidFill>
            <a:schemeClr val="accent4">
              <a:lumMod val="40000"/>
              <a:lumOff val="6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 name="テキスト ボックス 55"/>
          <p:cNvSpPr txBox="1"/>
          <p:nvPr/>
        </p:nvSpPr>
        <p:spPr>
          <a:xfrm rot="20700000">
            <a:off x="-268380" y="2176174"/>
            <a:ext cx="9764340" cy="830997"/>
          </a:xfrm>
          <a:prstGeom prst="rect">
            <a:avLst/>
          </a:prstGeom>
          <a:noFill/>
        </p:spPr>
        <p:txBody>
          <a:bodyPr wrap="none" rtlCol="0">
            <a:spAutoFit/>
          </a:bodyPr>
          <a:lstStyle/>
          <a:p>
            <a:r>
              <a:rPr kumimoji="1" lang="en-US" altLang="ja-JP" sz="4800" b="1" dirty="0" smtClean="0">
                <a:solidFill>
                  <a:schemeClr val="tx1">
                    <a:alpha val="50000"/>
                  </a:schemeClr>
                </a:solidFill>
                <a:effectLst>
                  <a:outerShdw blurRad="101600" dist="38100" dir="2700000" algn="tl" rotWithShape="0">
                    <a:schemeClr val="bg1">
                      <a:alpha val="75000"/>
                    </a:schemeClr>
                  </a:outerShdw>
                </a:effectLst>
              </a:rPr>
              <a:t>Material for investigative commission</a:t>
            </a:r>
            <a:endParaRPr kumimoji="1" lang="ja-JP" altLang="en-US" sz="4800" b="1" dirty="0">
              <a:solidFill>
                <a:schemeClr val="tx1">
                  <a:alpha val="50000"/>
                </a:schemeClr>
              </a:solidFill>
              <a:effectLst>
                <a:outerShdw blurRad="101600" dist="38100" dir="2700000" algn="tl" rotWithShape="0">
                  <a:schemeClr val="bg1">
                    <a:alpha val="75000"/>
                  </a:schemeClr>
                </a:outerShdw>
              </a:effectLst>
            </a:endParaRPr>
          </a:p>
        </p:txBody>
      </p:sp>
    </p:spTree>
    <p:extLst>
      <p:ext uri="{BB962C8B-B14F-4D97-AF65-F5344CB8AC3E}">
        <p14:creationId xmlns:p14="http://schemas.microsoft.com/office/powerpoint/2010/main" val="358290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69">
                                            <p:txEl>
                                              <p:pRg st="0" end="0"/>
                                            </p:txEl>
                                          </p:spTgt>
                                        </p:tgtEl>
                                        <p:attrNameLst>
                                          <p:attrName>style.visibility</p:attrName>
                                        </p:attrNameLst>
                                      </p:cBhvr>
                                      <p:to>
                                        <p:strVal val="visible"/>
                                      </p:to>
                                    </p:set>
                                    <p:animEffect transition="in" filter="wipe(left)">
                                      <p:cBhvr>
                                        <p:cTn id="10" dur="500"/>
                                        <p:tgtEl>
                                          <p:spTgt spid="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9">
                                            <p:txEl>
                                              <p:pRg st="1" end="1"/>
                                            </p:txEl>
                                          </p:spTgt>
                                        </p:tgtEl>
                                        <p:attrNameLst>
                                          <p:attrName>style.visibility</p:attrName>
                                        </p:attrNameLst>
                                      </p:cBhvr>
                                      <p:to>
                                        <p:strVal val="visible"/>
                                      </p:to>
                                    </p:set>
                                    <p:animEffect transition="in" filter="wipe(left)">
                                      <p:cBhvr>
                                        <p:cTn id="15" dur="500"/>
                                        <p:tgtEl>
                                          <p:spTgt spid="6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anim calcmode="lin" valueType="num">
                                      <p:cBhvr>
                                        <p:cTn id="26" dur="1000" fill="hold"/>
                                        <p:tgtEl>
                                          <p:spTgt spid="57"/>
                                        </p:tgtEl>
                                        <p:attrNameLst>
                                          <p:attrName>ppt_x</p:attrName>
                                        </p:attrNameLst>
                                      </p:cBhvr>
                                      <p:tavLst>
                                        <p:tav tm="0">
                                          <p:val>
                                            <p:strVal val="#ppt_x"/>
                                          </p:val>
                                        </p:tav>
                                        <p:tav tm="100000">
                                          <p:val>
                                            <p:strVal val="#ppt_x"/>
                                          </p:val>
                                        </p:tav>
                                      </p:tavLst>
                                    </p:anim>
                                    <p:anim calcmode="lin" valueType="num">
                                      <p:cBhvr>
                                        <p:cTn id="27" dur="1000" fill="hold"/>
                                        <p:tgtEl>
                                          <p:spTgt spid="57"/>
                                        </p:tgtEl>
                                        <p:attrNameLst>
                                          <p:attrName>ppt_y</p:attrName>
                                        </p:attrNameLst>
                                      </p:cBhvr>
                                      <p:tavLst>
                                        <p:tav tm="0">
                                          <p:val>
                                            <p:strVal val="#ppt_y-.1"/>
                                          </p:val>
                                        </p:tav>
                                        <p:tav tm="100000">
                                          <p:val>
                                            <p:strVal val="#ppt_y"/>
                                          </p:val>
                                        </p:tav>
                                      </p:tavLst>
                                    </p:anim>
                                  </p:childTnLst>
                                </p:cTn>
                              </p:par>
                              <p:par>
                                <p:cTn id="28" presetID="22" presetClass="entr" presetSubtype="8" fill="hold" nodeType="withEffect">
                                  <p:stCondLst>
                                    <p:cond delay="0"/>
                                  </p:stCondLst>
                                  <p:childTnLst>
                                    <p:set>
                                      <p:cBhvr>
                                        <p:cTn id="29" dur="1" fill="hold">
                                          <p:stCondLst>
                                            <p:cond delay="0"/>
                                          </p:stCondLst>
                                        </p:cTn>
                                        <p:tgtEl>
                                          <p:spTgt spid="69">
                                            <p:txEl>
                                              <p:pRg st="2" end="2"/>
                                            </p:txEl>
                                          </p:spTgt>
                                        </p:tgtEl>
                                        <p:attrNameLst>
                                          <p:attrName>style.visibility</p:attrName>
                                        </p:attrNameLst>
                                      </p:cBhvr>
                                      <p:to>
                                        <p:strVal val="visible"/>
                                      </p:to>
                                    </p:set>
                                    <p:animEffect transition="in" filter="wipe(left)">
                                      <p:cBhvr>
                                        <p:cTn id="30" dur="500"/>
                                        <p:tgtEl>
                                          <p:spTgt spid="69">
                                            <p:txEl>
                                              <p:pRg st="2" end="2"/>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22" presetClass="entr" presetSubtype="8" fill="hold" nodeType="withEffect">
                                  <p:stCondLst>
                                    <p:cond delay="0"/>
                                  </p:stCondLst>
                                  <p:childTnLst>
                                    <p:set>
                                      <p:cBhvr>
                                        <p:cTn id="43" dur="1" fill="hold">
                                          <p:stCondLst>
                                            <p:cond delay="0"/>
                                          </p:stCondLst>
                                        </p:cTn>
                                        <p:tgtEl>
                                          <p:spTgt spid="69">
                                            <p:txEl>
                                              <p:pRg st="3" end="3"/>
                                            </p:txEl>
                                          </p:spTgt>
                                        </p:tgtEl>
                                        <p:attrNameLst>
                                          <p:attrName>style.visibility</p:attrName>
                                        </p:attrNameLst>
                                      </p:cBhvr>
                                      <p:to>
                                        <p:strVal val="visible"/>
                                      </p:to>
                                    </p:set>
                                    <p:animEffect transition="in" filter="wipe(left)">
                                      <p:cBhvr>
                                        <p:cTn id="44" dur="500"/>
                                        <p:tgtEl>
                                          <p:spTgt spid="6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nodeType="clickEffect">
                                  <p:stCondLst>
                                    <p:cond delay="0"/>
                                  </p:stCondLst>
                                  <p:childTnLst>
                                    <p:animEffect transition="out" filter="fade">
                                      <p:cBhvr>
                                        <p:cTn id="48" dur="1000"/>
                                        <p:tgtEl>
                                          <p:spTgt spid="4"/>
                                        </p:tgtEl>
                                      </p:cBhvr>
                                    </p:animEffect>
                                    <p:anim calcmode="lin" valueType="num">
                                      <p:cBhvr>
                                        <p:cTn id="49" dur="1000"/>
                                        <p:tgtEl>
                                          <p:spTgt spid="4"/>
                                        </p:tgtEl>
                                        <p:attrNameLst>
                                          <p:attrName>ppt_x</p:attrName>
                                        </p:attrNameLst>
                                      </p:cBhvr>
                                      <p:tavLst>
                                        <p:tav tm="0">
                                          <p:val>
                                            <p:strVal val="ppt_x"/>
                                          </p:val>
                                        </p:tav>
                                        <p:tav tm="100000">
                                          <p:val>
                                            <p:strVal val="ppt_x"/>
                                          </p:val>
                                        </p:tav>
                                      </p:tavLst>
                                    </p:anim>
                                    <p:anim calcmode="lin" valueType="num">
                                      <p:cBhvr>
                                        <p:cTn id="50" dur="1000"/>
                                        <p:tgtEl>
                                          <p:spTgt spid="4"/>
                                        </p:tgtEl>
                                        <p:attrNameLst>
                                          <p:attrName>ppt_y</p:attrName>
                                        </p:attrNameLst>
                                      </p:cBhvr>
                                      <p:tavLst>
                                        <p:tav tm="0">
                                          <p:val>
                                            <p:strVal val="ppt_y"/>
                                          </p:val>
                                        </p:tav>
                                        <p:tav tm="100000">
                                          <p:val>
                                            <p:strVal val="ppt_y-.1"/>
                                          </p:val>
                                        </p:tav>
                                      </p:tavLst>
                                    </p:anim>
                                    <p:set>
                                      <p:cBhvr>
                                        <p:cTn id="51" dur="1" fill="hold">
                                          <p:stCondLst>
                                            <p:cond delay="999"/>
                                          </p:stCondLst>
                                        </p:cTn>
                                        <p:tgtEl>
                                          <p:spTgt spid="4"/>
                                        </p:tgtEl>
                                        <p:attrNameLst>
                                          <p:attrName>style.visibility</p:attrName>
                                        </p:attrNameLst>
                                      </p:cBhvr>
                                      <p:to>
                                        <p:strVal val="hidden"/>
                                      </p:to>
                                    </p:set>
                                  </p:childTnLst>
                                </p:cTn>
                              </p:par>
                              <p:par>
                                <p:cTn id="52" presetID="47" presetClass="exit" presetSubtype="0" fill="hold" nodeType="withEffect">
                                  <p:stCondLst>
                                    <p:cond delay="0"/>
                                  </p:stCondLst>
                                  <p:childTnLst>
                                    <p:animEffect transition="out" filter="fade">
                                      <p:cBhvr>
                                        <p:cTn id="53" dur="1000"/>
                                        <p:tgtEl>
                                          <p:spTgt spid="6"/>
                                        </p:tgtEl>
                                      </p:cBhvr>
                                    </p:animEffect>
                                    <p:anim calcmode="lin" valueType="num">
                                      <p:cBhvr>
                                        <p:cTn id="54" dur="1000"/>
                                        <p:tgtEl>
                                          <p:spTgt spid="6"/>
                                        </p:tgtEl>
                                        <p:attrNameLst>
                                          <p:attrName>ppt_x</p:attrName>
                                        </p:attrNameLst>
                                      </p:cBhvr>
                                      <p:tavLst>
                                        <p:tav tm="0">
                                          <p:val>
                                            <p:strVal val="ppt_x"/>
                                          </p:val>
                                        </p:tav>
                                        <p:tav tm="100000">
                                          <p:val>
                                            <p:strVal val="ppt_x"/>
                                          </p:val>
                                        </p:tav>
                                      </p:tavLst>
                                    </p:anim>
                                    <p:anim calcmode="lin" valueType="num">
                                      <p:cBhvr>
                                        <p:cTn id="55" dur="1000"/>
                                        <p:tgtEl>
                                          <p:spTgt spid="6"/>
                                        </p:tgtEl>
                                        <p:attrNameLst>
                                          <p:attrName>ppt_y</p:attrName>
                                        </p:attrNameLst>
                                      </p:cBhvr>
                                      <p:tavLst>
                                        <p:tav tm="0">
                                          <p:val>
                                            <p:strVal val="ppt_y"/>
                                          </p:val>
                                        </p:tav>
                                        <p:tav tm="100000">
                                          <p:val>
                                            <p:strVal val="ppt_y-.1"/>
                                          </p:val>
                                        </p:tav>
                                      </p:tavLst>
                                    </p:anim>
                                    <p:set>
                                      <p:cBhvr>
                                        <p:cTn id="56" dur="1" fill="hold">
                                          <p:stCondLst>
                                            <p:cond delay="999"/>
                                          </p:stCondLst>
                                        </p:cTn>
                                        <p:tgtEl>
                                          <p:spTgt spid="6"/>
                                        </p:tgtEl>
                                        <p:attrNameLst>
                                          <p:attrName>style.visibility</p:attrName>
                                        </p:attrNameLst>
                                      </p:cBhvr>
                                      <p:to>
                                        <p:strVal val="hidden"/>
                                      </p:to>
                                    </p:set>
                                  </p:childTnLst>
                                </p:cTn>
                              </p:par>
                              <p:par>
                                <p:cTn id="57" presetID="9" presetClass="exit" presetSubtype="0" fill="hold" grpId="0" nodeType="withEffect">
                                  <p:stCondLst>
                                    <p:cond delay="0"/>
                                  </p:stCondLst>
                                  <p:childTnLst>
                                    <p:animEffect transition="out" filter="dissolve">
                                      <p:cBhvr>
                                        <p:cTn id="58" dur="500"/>
                                        <p:tgtEl>
                                          <p:spTgt spid="47"/>
                                        </p:tgtEl>
                                      </p:cBhvr>
                                    </p:animEffect>
                                    <p:set>
                                      <p:cBhvr>
                                        <p:cTn id="59" dur="1" fill="hold">
                                          <p:stCondLst>
                                            <p:cond delay="499"/>
                                          </p:stCondLst>
                                        </p:cTn>
                                        <p:tgtEl>
                                          <p:spTgt spid="47"/>
                                        </p:tgtEl>
                                        <p:attrNameLst>
                                          <p:attrName>style.visibility</p:attrName>
                                        </p:attrNameLst>
                                      </p:cBhvr>
                                      <p:to>
                                        <p:strVal val="hidden"/>
                                      </p:to>
                                    </p:set>
                                  </p:childTnLst>
                                </p:cTn>
                              </p:par>
                              <p:par>
                                <p:cTn id="60" presetID="9" presetClass="exit" presetSubtype="0" fill="hold" nodeType="withEffect">
                                  <p:stCondLst>
                                    <p:cond delay="0"/>
                                  </p:stCondLst>
                                  <p:childTnLst>
                                    <p:animEffect transition="out" filter="dissolve">
                                      <p:cBhvr>
                                        <p:cTn id="61" dur="500"/>
                                        <p:tgtEl>
                                          <p:spTgt spid="39"/>
                                        </p:tgtEl>
                                      </p:cBhvr>
                                    </p:animEffect>
                                    <p:set>
                                      <p:cBhvr>
                                        <p:cTn id="62" dur="1" fill="hold">
                                          <p:stCondLst>
                                            <p:cond delay="499"/>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xit" presetSubtype="0" fill="hold" nodeType="clickEffect">
                                  <p:stCondLst>
                                    <p:cond delay="0"/>
                                  </p:stCondLst>
                                  <p:childTnLst>
                                    <p:animEffect transition="out" filter="fade">
                                      <p:cBhvr>
                                        <p:cTn id="73" dur="1000"/>
                                        <p:tgtEl>
                                          <p:spTgt spid="7"/>
                                        </p:tgtEl>
                                      </p:cBhvr>
                                    </p:animEffect>
                                    <p:anim calcmode="lin" valueType="num">
                                      <p:cBhvr>
                                        <p:cTn id="74" dur="1000"/>
                                        <p:tgtEl>
                                          <p:spTgt spid="7"/>
                                        </p:tgtEl>
                                        <p:attrNameLst>
                                          <p:attrName>ppt_x</p:attrName>
                                        </p:attrNameLst>
                                      </p:cBhvr>
                                      <p:tavLst>
                                        <p:tav tm="0">
                                          <p:val>
                                            <p:strVal val="ppt_x"/>
                                          </p:val>
                                        </p:tav>
                                        <p:tav tm="100000">
                                          <p:val>
                                            <p:strVal val="ppt_x"/>
                                          </p:val>
                                        </p:tav>
                                      </p:tavLst>
                                    </p:anim>
                                    <p:anim calcmode="lin" valueType="num">
                                      <p:cBhvr>
                                        <p:cTn id="75" dur="1000"/>
                                        <p:tgtEl>
                                          <p:spTgt spid="7"/>
                                        </p:tgtEl>
                                        <p:attrNameLst>
                                          <p:attrName>ppt_y</p:attrName>
                                        </p:attrNameLst>
                                      </p:cBhvr>
                                      <p:tavLst>
                                        <p:tav tm="0">
                                          <p:val>
                                            <p:strVal val="ppt_y"/>
                                          </p:val>
                                        </p:tav>
                                        <p:tav tm="100000">
                                          <p:val>
                                            <p:strVal val="ppt_y-.1"/>
                                          </p:val>
                                        </p:tav>
                                      </p:tavLst>
                                    </p:anim>
                                    <p:set>
                                      <p:cBhvr>
                                        <p:cTn id="76" dur="1" fill="hold">
                                          <p:stCondLst>
                                            <p:cond delay="999"/>
                                          </p:stCondLst>
                                        </p:cTn>
                                        <p:tgtEl>
                                          <p:spTgt spid="7"/>
                                        </p:tgtEl>
                                        <p:attrNameLst>
                                          <p:attrName>style.visibility</p:attrName>
                                        </p:attrNameLst>
                                      </p:cBhvr>
                                      <p:to>
                                        <p:strVal val="hidden"/>
                                      </p:to>
                                    </p:set>
                                  </p:childTnLst>
                                </p:cTn>
                              </p:par>
                              <p:par>
                                <p:cTn id="77" presetID="47" presetClass="exit" presetSubtype="0" fill="hold" nodeType="withEffect">
                                  <p:stCondLst>
                                    <p:cond delay="0"/>
                                  </p:stCondLst>
                                  <p:childTnLst>
                                    <p:animEffect transition="out" filter="fade">
                                      <p:cBhvr>
                                        <p:cTn id="78" dur="1000"/>
                                        <p:tgtEl>
                                          <p:spTgt spid="14"/>
                                        </p:tgtEl>
                                      </p:cBhvr>
                                    </p:animEffect>
                                    <p:anim calcmode="lin" valueType="num">
                                      <p:cBhvr>
                                        <p:cTn id="79" dur="1000"/>
                                        <p:tgtEl>
                                          <p:spTgt spid="14"/>
                                        </p:tgtEl>
                                        <p:attrNameLst>
                                          <p:attrName>ppt_x</p:attrName>
                                        </p:attrNameLst>
                                      </p:cBhvr>
                                      <p:tavLst>
                                        <p:tav tm="0">
                                          <p:val>
                                            <p:strVal val="ppt_x"/>
                                          </p:val>
                                        </p:tav>
                                        <p:tav tm="100000">
                                          <p:val>
                                            <p:strVal val="ppt_x"/>
                                          </p:val>
                                        </p:tav>
                                      </p:tavLst>
                                    </p:anim>
                                    <p:anim calcmode="lin" valueType="num">
                                      <p:cBhvr>
                                        <p:cTn id="80" dur="1000"/>
                                        <p:tgtEl>
                                          <p:spTgt spid="14"/>
                                        </p:tgtEl>
                                        <p:attrNameLst>
                                          <p:attrName>ppt_y</p:attrName>
                                        </p:attrNameLst>
                                      </p:cBhvr>
                                      <p:tavLst>
                                        <p:tav tm="0">
                                          <p:val>
                                            <p:strVal val="ppt_y"/>
                                          </p:val>
                                        </p:tav>
                                        <p:tav tm="100000">
                                          <p:val>
                                            <p:strVal val="ppt_y-.1"/>
                                          </p:val>
                                        </p:tav>
                                      </p:tavLst>
                                    </p:anim>
                                    <p:set>
                                      <p:cBhvr>
                                        <p:cTn id="81" dur="1" fill="hold">
                                          <p:stCondLst>
                                            <p:cond delay="999"/>
                                          </p:stCondLst>
                                        </p:cTn>
                                        <p:tgtEl>
                                          <p:spTgt spid="14"/>
                                        </p:tgtEl>
                                        <p:attrNameLst>
                                          <p:attrName>style.visibility</p:attrName>
                                        </p:attrNameLst>
                                      </p:cBhvr>
                                      <p:to>
                                        <p:strVal val="hidden"/>
                                      </p:to>
                                    </p:set>
                                  </p:childTnLst>
                                </p:cTn>
                              </p:par>
                              <p:par>
                                <p:cTn id="82" presetID="9" presetClass="exit" presetSubtype="0" fill="hold" nodeType="withEffect">
                                  <p:stCondLst>
                                    <p:cond delay="0"/>
                                  </p:stCondLst>
                                  <p:childTnLst>
                                    <p:animEffect transition="out" filter="dissolv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1000"/>
                                        <p:tgtEl>
                                          <p:spTgt spid="13"/>
                                        </p:tgtEl>
                                      </p:cBhvr>
                                    </p:animEffect>
                                    <p:anim calcmode="lin" valueType="num">
                                      <p:cBhvr>
                                        <p:cTn id="90" dur="1000" fill="hold"/>
                                        <p:tgtEl>
                                          <p:spTgt spid="13"/>
                                        </p:tgtEl>
                                        <p:attrNameLst>
                                          <p:attrName>ppt_x</p:attrName>
                                        </p:attrNameLst>
                                      </p:cBhvr>
                                      <p:tavLst>
                                        <p:tav tm="0">
                                          <p:val>
                                            <p:strVal val="#ppt_x"/>
                                          </p:val>
                                        </p:tav>
                                        <p:tav tm="100000">
                                          <p:val>
                                            <p:strVal val="#ppt_x"/>
                                          </p:val>
                                        </p:tav>
                                      </p:tavLst>
                                    </p:anim>
                                    <p:anim calcmode="lin" valueType="num">
                                      <p:cBhvr>
                                        <p:cTn id="9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1000"/>
                                        <p:tgtEl>
                                          <p:spTgt spid="58"/>
                                        </p:tgtEl>
                                      </p:cBhvr>
                                    </p:animEffect>
                                    <p:anim calcmode="lin" valueType="num">
                                      <p:cBhvr>
                                        <p:cTn id="97" dur="1000" fill="hold"/>
                                        <p:tgtEl>
                                          <p:spTgt spid="58"/>
                                        </p:tgtEl>
                                        <p:attrNameLst>
                                          <p:attrName>ppt_x</p:attrName>
                                        </p:attrNameLst>
                                      </p:cBhvr>
                                      <p:tavLst>
                                        <p:tav tm="0">
                                          <p:val>
                                            <p:strVal val="#ppt_x"/>
                                          </p:val>
                                        </p:tav>
                                        <p:tav tm="100000">
                                          <p:val>
                                            <p:strVal val="#ppt_x"/>
                                          </p:val>
                                        </p:tav>
                                      </p:tavLst>
                                    </p:anim>
                                    <p:anim calcmode="lin" valueType="num">
                                      <p:cBhvr>
                                        <p:cTn id="98" dur="1000" fill="hold"/>
                                        <p:tgtEl>
                                          <p:spTgt spid="58"/>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fade">
                                      <p:cBhvr>
                                        <p:cTn id="101" dur="1000"/>
                                        <p:tgtEl>
                                          <p:spTgt spid="73"/>
                                        </p:tgtEl>
                                      </p:cBhvr>
                                    </p:animEffect>
                                    <p:anim calcmode="lin" valueType="num">
                                      <p:cBhvr>
                                        <p:cTn id="102" dur="1000" fill="hold"/>
                                        <p:tgtEl>
                                          <p:spTgt spid="73"/>
                                        </p:tgtEl>
                                        <p:attrNameLst>
                                          <p:attrName>ppt_x</p:attrName>
                                        </p:attrNameLst>
                                      </p:cBhvr>
                                      <p:tavLst>
                                        <p:tav tm="0">
                                          <p:val>
                                            <p:strVal val="#ppt_x"/>
                                          </p:val>
                                        </p:tav>
                                        <p:tav tm="100000">
                                          <p:val>
                                            <p:strVal val="#ppt_x"/>
                                          </p:val>
                                        </p:tav>
                                      </p:tavLst>
                                    </p:anim>
                                    <p:anim calcmode="lin" valueType="num">
                                      <p:cBhvr>
                                        <p:cTn id="103" dur="1000" fill="hold"/>
                                        <p:tgtEl>
                                          <p:spTgt spid="73"/>
                                        </p:tgtEl>
                                        <p:attrNameLst>
                                          <p:attrName>ppt_y</p:attrName>
                                        </p:attrNameLst>
                                      </p:cBhvr>
                                      <p:tavLst>
                                        <p:tav tm="0">
                                          <p:val>
                                            <p:strVal val="#ppt_y-.1"/>
                                          </p:val>
                                        </p:tav>
                                        <p:tav tm="100000">
                                          <p:val>
                                            <p:strVal val="#ppt_y"/>
                                          </p:val>
                                        </p:tav>
                                      </p:tavLst>
                                    </p:anim>
                                  </p:childTnLst>
                                </p:cTn>
                              </p:par>
                              <p:par>
                                <p:cTn id="104" presetID="22" presetClass="entr" presetSubtype="4" fill="hold" nodeType="withEffect">
                                  <p:stCondLst>
                                    <p:cond delay="0"/>
                                  </p:stCondLst>
                                  <p:childTnLst>
                                    <p:set>
                                      <p:cBhvr>
                                        <p:cTn id="105" dur="1" fill="hold">
                                          <p:stCondLst>
                                            <p:cond delay="0"/>
                                          </p:stCondLst>
                                        </p:cTn>
                                        <p:tgtEl>
                                          <p:spTgt spid="69">
                                            <p:txEl>
                                              <p:pRg st="4" end="4"/>
                                            </p:txEl>
                                          </p:spTgt>
                                        </p:tgtEl>
                                        <p:attrNameLst>
                                          <p:attrName>style.visibility</p:attrName>
                                        </p:attrNameLst>
                                      </p:cBhvr>
                                      <p:to>
                                        <p:strVal val="visible"/>
                                      </p:to>
                                    </p:set>
                                    <p:animEffect transition="in" filter="wipe(down)">
                                      <p:cBhvr>
                                        <p:cTn id="106" dur="500"/>
                                        <p:tgtEl>
                                          <p:spTgt spid="69">
                                            <p:txEl>
                                              <p:pRg st="4" end="4"/>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nodeType="click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fade">
                                      <p:cBhvr>
                                        <p:cTn id="111" dur="1000"/>
                                        <p:tgtEl>
                                          <p:spTgt spid="60"/>
                                        </p:tgtEl>
                                      </p:cBhvr>
                                    </p:animEffect>
                                    <p:anim calcmode="lin" valueType="num">
                                      <p:cBhvr>
                                        <p:cTn id="112" dur="1000" fill="hold"/>
                                        <p:tgtEl>
                                          <p:spTgt spid="60"/>
                                        </p:tgtEl>
                                        <p:attrNameLst>
                                          <p:attrName>ppt_x</p:attrName>
                                        </p:attrNameLst>
                                      </p:cBhvr>
                                      <p:tavLst>
                                        <p:tav tm="0">
                                          <p:val>
                                            <p:strVal val="#ppt_x"/>
                                          </p:val>
                                        </p:tav>
                                        <p:tav tm="100000">
                                          <p:val>
                                            <p:strVal val="#ppt_x"/>
                                          </p:val>
                                        </p:tav>
                                      </p:tavLst>
                                    </p:anim>
                                    <p:anim calcmode="lin" valueType="num">
                                      <p:cBhvr>
                                        <p:cTn id="113" dur="1000" fill="hold"/>
                                        <p:tgtEl>
                                          <p:spTgt spid="60"/>
                                        </p:tgtEl>
                                        <p:attrNameLst>
                                          <p:attrName>ppt_y</p:attrName>
                                        </p:attrNameLst>
                                      </p:cBhvr>
                                      <p:tavLst>
                                        <p:tav tm="0">
                                          <p:val>
                                            <p:strVal val="#ppt_y-.1"/>
                                          </p:val>
                                        </p:tav>
                                        <p:tav tm="100000">
                                          <p:val>
                                            <p:strVal val="#ppt_y"/>
                                          </p:val>
                                        </p:tav>
                                      </p:tavLst>
                                    </p:anim>
                                  </p:childTnLst>
                                </p:cTn>
                              </p:par>
                              <p:par>
                                <p:cTn id="114" presetID="47" presetClass="entr" presetSubtype="0" fill="hold" nodeType="with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fade">
                                      <p:cBhvr>
                                        <p:cTn id="116" dur="1000"/>
                                        <p:tgtEl>
                                          <p:spTgt spid="80"/>
                                        </p:tgtEl>
                                      </p:cBhvr>
                                    </p:animEffect>
                                    <p:anim calcmode="lin" valueType="num">
                                      <p:cBhvr>
                                        <p:cTn id="117" dur="1000" fill="hold"/>
                                        <p:tgtEl>
                                          <p:spTgt spid="80"/>
                                        </p:tgtEl>
                                        <p:attrNameLst>
                                          <p:attrName>ppt_x</p:attrName>
                                        </p:attrNameLst>
                                      </p:cBhvr>
                                      <p:tavLst>
                                        <p:tav tm="0">
                                          <p:val>
                                            <p:strVal val="#ppt_x"/>
                                          </p:val>
                                        </p:tav>
                                        <p:tav tm="100000">
                                          <p:val>
                                            <p:strVal val="#ppt_x"/>
                                          </p:val>
                                        </p:tav>
                                      </p:tavLst>
                                    </p:anim>
                                    <p:anim calcmode="lin" valueType="num">
                                      <p:cBhvr>
                                        <p:cTn id="118"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fade">
                                      <p:cBhvr>
                                        <p:cTn id="123" dur="1000"/>
                                        <p:tgtEl>
                                          <p:spTgt spid="71"/>
                                        </p:tgtEl>
                                      </p:cBhvr>
                                    </p:animEffect>
                                    <p:anim calcmode="lin" valueType="num">
                                      <p:cBhvr>
                                        <p:cTn id="124" dur="1000" fill="hold"/>
                                        <p:tgtEl>
                                          <p:spTgt spid="71"/>
                                        </p:tgtEl>
                                        <p:attrNameLst>
                                          <p:attrName>ppt_x</p:attrName>
                                        </p:attrNameLst>
                                      </p:cBhvr>
                                      <p:tavLst>
                                        <p:tav tm="0">
                                          <p:val>
                                            <p:strVal val="#ppt_x"/>
                                          </p:val>
                                        </p:tav>
                                        <p:tav tm="100000">
                                          <p:val>
                                            <p:strVal val="#ppt_x"/>
                                          </p:val>
                                        </p:tav>
                                      </p:tavLst>
                                    </p:anim>
                                    <p:anim calcmode="lin" valueType="num">
                                      <p:cBhvr>
                                        <p:cTn id="125"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1000"/>
                                        <p:tgtEl>
                                          <p:spTgt spid="74"/>
                                        </p:tgtEl>
                                      </p:cBhvr>
                                    </p:animEffect>
                                    <p:anim calcmode="lin" valueType="num">
                                      <p:cBhvr>
                                        <p:cTn id="131" dur="1000" fill="hold"/>
                                        <p:tgtEl>
                                          <p:spTgt spid="74"/>
                                        </p:tgtEl>
                                        <p:attrNameLst>
                                          <p:attrName>ppt_x</p:attrName>
                                        </p:attrNameLst>
                                      </p:cBhvr>
                                      <p:tavLst>
                                        <p:tav tm="0">
                                          <p:val>
                                            <p:strVal val="#ppt_x"/>
                                          </p:val>
                                        </p:tav>
                                        <p:tav tm="100000">
                                          <p:val>
                                            <p:strVal val="#ppt_x"/>
                                          </p:val>
                                        </p:tav>
                                      </p:tavLst>
                                    </p:anim>
                                    <p:anim calcmode="lin" valueType="num">
                                      <p:cBhvr>
                                        <p:cTn id="132" dur="1000" fill="hold"/>
                                        <p:tgtEl>
                                          <p:spTgt spid="74"/>
                                        </p:tgtEl>
                                        <p:attrNameLst>
                                          <p:attrName>ppt_y</p:attrName>
                                        </p:attrNameLst>
                                      </p:cBhvr>
                                      <p:tavLst>
                                        <p:tav tm="0">
                                          <p:val>
                                            <p:strVal val="#ppt_y-.1"/>
                                          </p:val>
                                        </p:tav>
                                        <p:tav tm="100000">
                                          <p:val>
                                            <p:strVal val="#ppt_y"/>
                                          </p:val>
                                        </p:tav>
                                      </p:tavLst>
                                    </p:anim>
                                  </p:childTnLst>
                                </p:cTn>
                              </p:par>
                              <p:par>
                                <p:cTn id="133" presetID="47" presetClass="entr" presetSubtype="0" fill="hold" grpId="0" nodeType="withEffect">
                                  <p:stCondLst>
                                    <p:cond delay="0"/>
                                  </p:stCondLst>
                                  <p:childTnLst>
                                    <p:set>
                                      <p:cBhvr>
                                        <p:cTn id="134" dur="1" fill="hold">
                                          <p:stCondLst>
                                            <p:cond delay="0"/>
                                          </p:stCondLst>
                                        </p:cTn>
                                        <p:tgtEl>
                                          <p:spTgt spid="75"/>
                                        </p:tgtEl>
                                        <p:attrNameLst>
                                          <p:attrName>style.visibility</p:attrName>
                                        </p:attrNameLst>
                                      </p:cBhvr>
                                      <p:to>
                                        <p:strVal val="visible"/>
                                      </p:to>
                                    </p:set>
                                    <p:animEffect transition="in" filter="fade">
                                      <p:cBhvr>
                                        <p:cTn id="135" dur="1000"/>
                                        <p:tgtEl>
                                          <p:spTgt spid="75"/>
                                        </p:tgtEl>
                                      </p:cBhvr>
                                    </p:animEffect>
                                    <p:anim calcmode="lin" valueType="num">
                                      <p:cBhvr>
                                        <p:cTn id="136" dur="1000" fill="hold"/>
                                        <p:tgtEl>
                                          <p:spTgt spid="75"/>
                                        </p:tgtEl>
                                        <p:attrNameLst>
                                          <p:attrName>ppt_x</p:attrName>
                                        </p:attrNameLst>
                                      </p:cBhvr>
                                      <p:tavLst>
                                        <p:tav tm="0">
                                          <p:val>
                                            <p:strVal val="#ppt_x"/>
                                          </p:val>
                                        </p:tav>
                                        <p:tav tm="100000">
                                          <p:val>
                                            <p:strVal val="#ppt_x"/>
                                          </p:val>
                                        </p:tav>
                                      </p:tavLst>
                                    </p:anim>
                                    <p:anim calcmode="lin" valueType="num">
                                      <p:cBhvr>
                                        <p:cTn id="137" dur="1000" fill="hold"/>
                                        <p:tgtEl>
                                          <p:spTgt spid="75"/>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36"/>
                                        </p:tgtEl>
                                        <p:attrNameLst>
                                          <p:attrName>style.visibility</p:attrName>
                                        </p:attrNameLst>
                                      </p:cBhvr>
                                      <p:to>
                                        <p:strVal val="visible"/>
                                      </p:to>
                                    </p:set>
                                    <p:animEffect transition="in" filter="fade">
                                      <p:cBhvr>
                                        <p:cTn id="140" dur="1000"/>
                                        <p:tgtEl>
                                          <p:spTgt spid="36"/>
                                        </p:tgtEl>
                                      </p:cBhvr>
                                    </p:animEffect>
                                    <p:anim calcmode="lin" valueType="num">
                                      <p:cBhvr>
                                        <p:cTn id="141" dur="1000" fill="hold"/>
                                        <p:tgtEl>
                                          <p:spTgt spid="36"/>
                                        </p:tgtEl>
                                        <p:attrNameLst>
                                          <p:attrName>ppt_x</p:attrName>
                                        </p:attrNameLst>
                                      </p:cBhvr>
                                      <p:tavLst>
                                        <p:tav tm="0">
                                          <p:val>
                                            <p:strVal val="#ppt_x"/>
                                          </p:val>
                                        </p:tav>
                                        <p:tav tm="100000">
                                          <p:val>
                                            <p:strVal val="#ppt_x"/>
                                          </p:val>
                                        </p:tav>
                                      </p:tavLst>
                                    </p:anim>
                                    <p:anim calcmode="lin" valueType="num">
                                      <p:cBhvr>
                                        <p:cTn id="142" dur="1000" fill="hold"/>
                                        <p:tgtEl>
                                          <p:spTgt spid="36"/>
                                        </p:tgtEl>
                                        <p:attrNameLst>
                                          <p:attrName>ppt_y</p:attrName>
                                        </p:attrNameLst>
                                      </p:cBhvr>
                                      <p:tavLst>
                                        <p:tav tm="0">
                                          <p:val>
                                            <p:strVal val="#ppt_y-.1"/>
                                          </p:val>
                                        </p:tav>
                                        <p:tav tm="100000">
                                          <p:val>
                                            <p:strVal val="#ppt_y"/>
                                          </p:val>
                                        </p:tav>
                                      </p:tavLst>
                                    </p:anim>
                                  </p:childTnLst>
                                </p:cTn>
                              </p:par>
                              <p:par>
                                <p:cTn id="143" presetID="22" presetClass="entr" presetSubtype="8" fill="hold" nodeType="withEffect">
                                  <p:stCondLst>
                                    <p:cond delay="0"/>
                                  </p:stCondLst>
                                  <p:childTnLst>
                                    <p:set>
                                      <p:cBhvr>
                                        <p:cTn id="144" dur="1" fill="hold">
                                          <p:stCondLst>
                                            <p:cond delay="0"/>
                                          </p:stCondLst>
                                        </p:cTn>
                                        <p:tgtEl>
                                          <p:spTgt spid="69">
                                            <p:txEl>
                                              <p:pRg st="5" end="5"/>
                                            </p:txEl>
                                          </p:spTgt>
                                        </p:tgtEl>
                                        <p:attrNameLst>
                                          <p:attrName>style.visibility</p:attrName>
                                        </p:attrNameLst>
                                      </p:cBhvr>
                                      <p:to>
                                        <p:strVal val="visible"/>
                                      </p:to>
                                    </p:set>
                                    <p:animEffect transition="in" filter="wipe(left)">
                                      <p:cBhvr>
                                        <p:cTn id="145" dur="500"/>
                                        <p:tgtEl>
                                          <p:spTgt spid="69">
                                            <p:txEl>
                                              <p:pRg st="5" end="5"/>
                                            </p:txEl>
                                          </p:spTgt>
                                        </p:tgtEl>
                                      </p:cBhvr>
                                    </p:animEffect>
                                  </p:childTnLst>
                                </p:cTn>
                              </p:par>
                              <p:par>
                                <p:cTn id="146" presetID="47" presetClass="entr" presetSubtype="0" fill="hold" grpId="0" nodeType="withEffect">
                                  <p:stCondLst>
                                    <p:cond delay="0"/>
                                  </p:stCondLst>
                                  <p:childTnLst>
                                    <p:set>
                                      <p:cBhvr>
                                        <p:cTn id="147" dur="1" fill="hold">
                                          <p:stCondLst>
                                            <p:cond delay="0"/>
                                          </p:stCondLst>
                                        </p:cTn>
                                        <p:tgtEl>
                                          <p:spTgt spid="64"/>
                                        </p:tgtEl>
                                        <p:attrNameLst>
                                          <p:attrName>style.visibility</p:attrName>
                                        </p:attrNameLst>
                                      </p:cBhvr>
                                      <p:to>
                                        <p:strVal val="visible"/>
                                      </p:to>
                                    </p:set>
                                    <p:animEffect transition="in" filter="fade">
                                      <p:cBhvr>
                                        <p:cTn id="148" dur="1000"/>
                                        <p:tgtEl>
                                          <p:spTgt spid="64"/>
                                        </p:tgtEl>
                                      </p:cBhvr>
                                    </p:animEffect>
                                    <p:anim calcmode="lin" valueType="num">
                                      <p:cBhvr>
                                        <p:cTn id="149" dur="1000" fill="hold"/>
                                        <p:tgtEl>
                                          <p:spTgt spid="64"/>
                                        </p:tgtEl>
                                        <p:attrNameLst>
                                          <p:attrName>ppt_x</p:attrName>
                                        </p:attrNameLst>
                                      </p:cBhvr>
                                      <p:tavLst>
                                        <p:tav tm="0">
                                          <p:val>
                                            <p:strVal val="#ppt_x"/>
                                          </p:val>
                                        </p:tav>
                                        <p:tav tm="100000">
                                          <p:val>
                                            <p:strVal val="#ppt_x"/>
                                          </p:val>
                                        </p:tav>
                                      </p:tavLst>
                                    </p:anim>
                                    <p:anim calcmode="lin" valueType="num">
                                      <p:cBhvr>
                                        <p:cTn id="15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6" grpId="0" animBg="1"/>
      <p:bldP spid="47" grpId="0" animBg="1"/>
      <p:bldP spid="57" grpId="0" animBg="1"/>
      <p:bldP spid="58" grpId="0" animBg="1"/>
      <p:bldP spid="73" grpId="0" animBg="1"/>
      <p:bldP spid="74" grpId="0" animBg="1"/>
      <p:bldP spid="71" grpId="0" animBg="1"/>
      <p:bldP spid="75" grpId="0" animBg="1"/>
      <p:bldP spid="64"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6113253" y="2450030"/>
            <a:ext cx="979027" cy="49706"/>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2" name="正方形/長方形 41"/>
          <p:cNvSpPr/>
          <p:nvPr/>
        </p:nvSpPr>
        <p:spPr>
          <a:xfrm>
            <a:off x="5508104" y="2947969"/>
            <a:ext cx="2232248" cy="1307027"/>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6200000" scaled="1"/>
            <a:tileRect/>
          </a:gra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タイトル 1"/>
          <p:cNvSpPr>
            <a:spLocks noGrp="1"/>
          </p:cNvSpPr>
          <p:nvPr>
            <p:ph type="title"/>
          </p:nvPr>
        </p:nvSpPr>
        <p:spPr>
          <a:xfrm>
            <a:off x="-6333" y="-59291"/>
            <a:ext cx="9144000" cy="739774"/>
          </a:xfrm>
        </p:spPr>
        <p:txBody>
          <a:bodyPr>
            <a:normAutofit/>
          </a:bodyPr>
          <a:lstStyle/>
          <a:p>
            <a:pPr algn="ctr"/>
            <a:r>
              <a:rPr lang="en-US" altLang="ja-JP" sz="2800" dirty="0">
                <a:latin typeface="HG丸ｺﾞｼｯｸM-PRO" panose="020F0600000000000000" pitchFamily="50" charset="-128"/>
                <a:ea typeface="HG丸ｺﾞｼｯｸM-PRO" panose="020F0600000000000000" pitchFamily="50" charset="-128"/>
              </a:rPr>
              <a:t>Target assy. removal procedure</a:t>
            </a:r>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16" name="タイトル 1"/>
          <p:cNvSpPr txBox="1">
            <a:spLocks/>
          </p:cNvSpPr>
          <p:nvPr/>
        </p:nvSpPr>
        <p:spPr>
          <a:xfrm>
            <a:off x="395536" y="260648"/>
            <a:ext cx="6511557" cy="1512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j-cs"/>
            </a:endParaRPr>
          </a:p>
        </p:txBody>
      </p:sp>
      <p:pic>
        <p:nvPicPr>
          <p:cNvPr id="27" name="図 26">
            <a:extLst>
              <a:ext uri="{FF2B5EF4-FFF2-40B4-BE49-F238E27FC236}">
                <a16:creationId xmlns:a16="http://schemas.microsoft.com/office/drawing/2014/main" id="{8C070842-E298-4C61-AC26-4D236FE225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367" y="544488"/>
            <a:ext cx="8610600" cy="76200"/>
          </a:xfrm>
          <a:prstGeom prst="rect">
            <a:avLst/>
          </a:prstGeom>
        </p:spPr>
      </p:pic>
      <p:sp>
        <p:nvSpPr>
          <p:cNvPr id="36" name="Rectangle 10">
            <a:extLst>
              <a:ext uri="{FF2B5EF4-FFF2-40B4-BE49-F238E27FC236}">
                <a16:creationId xmlns:a16="http://schemas.microsoft.com/office/drawing/2014/main" id="{AA67C478-5F41-41C7-9F9D-535AE9A8E456}"/>
              </a:ext>
            </a:extLst>
          </p:cNvPr>
          <p:cNvSpPr>
            <a:spLocks noChangeArrowheads="1"/>
          </p:cNvSpPr>
          <p:nvPr/>
        </p:nvSpPr>
        <p:spPr bwMode="auto">
          <a:xfrm>
            <a:off x="7215319" y="1038145"/>
            <a:ext cx="1648806" cy="307777"/>
          </a:xfrm>
          <a:prstGeom prst="rect">
            <a:avLst/>
          </a:prstGeom>
          <a:solidFill>
            <a:schemeClr val="accent6">
              <a:lumMod val="75000"/>
            </a:schemeClr>
          </a:solidFill>
          <a:ln w="9525">
            <a:solidFill>
              <a:srgbClr val="A5D028"/>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遮蔽付きキャスク</a:t>
            </a:r>
            <a:endParaRPr kumimoji="0" lang="en-US" altLang="ja-JP" sz="1400" b="1" i="0" u="none" strike="noStrike" kern="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9" name="テキスト ボックス 68">
            <a:extLst>
              <a:ext uri="{FF2B5EF4-FFF2-40B4-BE49-F238E27FC236}">
                <a16:creationId xmlns:a16="http://schemas.microsoft.com/office/drawing/2014/main" id="{2A68E730-1C12-4C28-8902-331A8399DC17}"/>
              </a:ext>
            </a:extLst>
          </p:cNvPr>
          <p:cNvSpPr txBox="1"/>
          <p:nvPr/>
        </p:nvSpPr>
        <p:spPr>
          <a:xfrm>
            <a:off x="0" y="620688"/>
            <a:ext cx="5105723" cy="3170099"/>
          </a:xfrm>
          <a:prstGeom prst="rect">
            <a:avLst/>
          </a:prstGeom>
          <a:noFill/>
        </p:spPr>
        <p:txBody>
          <a:bodyPr wrap="square" rtlCol="0">
            <a:spAutoFit/>
          </a:bodyPr>
          <a:lstStyle/>
          <a:p>
            <a:pPr marL="514350" lvl="0" indent="-514350">
              <a:buFont typeface="+mj-lt"/>
              <a:buAutoNum type="arabicPeriod"/>
              <a:defRPr/>
            </a:pPr>
            <a:r>
              <a:rPr lang="en-US" altLang="ja-JP" sz="2000" dirty="0">
                <a:solidFill>
                  <a:prstClr val="black"/>
                </a:solidFill>
                <a:latin typeface="HG丸ｺﾞｼｯｸM-PRO" panose="020F0600000000000000" pitchFamily="50" charset="-128"/>
                <a:ea typeface="HG丸ｺﾞｼｯｸM-PRO" panose="020F0600000000000000" pitchFamily="50" charset="-128"/>
              </a:rPr>
              <a:t>Disconnect cables, pipes and </a:t>
            </a:r>
            <a:r>
              <a:rPr lang="en-US" altLang="ja-JP" sz="2000" dirty="0" smtClean="0">
                <a:solidFill>
                  <a:prstClr val="black"/>
                </a:solidFill>
                <a:latin typeface="HG丸ｺﾞｼｯｸM-PRO" panose="020F0600000000000000" pitchFamily="50" charset="-128"/>
                <a:ea typeface="HG丸ｺﾞｼｯｸM-PRO" panose="020F0600000000000000" pitchFamily="50" charset="-128"/>
              </a:rPr>
              <a:t>misc.</a:t>
            </a:r>
            <a:endPar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Vacuum purge</a:t>
            </a:r>
          </a:p>
          <a:p>
            <a:pPr marL="514350" lvl="0" indent="-514350">
              <a:buFont typeface="+mj-lt"/>
              <a:buAutoNum type="arabicPeriod"/>
              <a:defRPr/>
            </a:pPr>
            <a:r>
              <a:rPr lang="en-US" altLang="ja-JP" sz="2000" dirty="0">
                <a:solidFill>
                  <a:prstClr val="black"/>
                </a:solidFill>
                <a:latin typeface="HG丸ｺﾞｼｯｸM-PRO" panose="020F0600000000000000" pitchFamily="50" charset="-128"/>
                <a:ea typeface="HG丸ｺﾞｼｯｸM-PRO" panose="020F0600000000000000" pitchFamily="50" charset="-128"/>
              </a:rPr>
              <a:t>Assemble the </a:t>
            </a:r>
            <a:r>
              <a:rPr lang="en-US" altLang="ja-JP" sz="2000" dirty="0" smtClean="0">
                <a:solidFill>
                  <a:prstClr val="black"/>
                </a:solidFill>
                <a:latin typeface="HG丸ｺﾞｼｯｸM-PRO" panose="020F0600000000000000" pitchFamily="50" charset="-128"/>
                <a:ea typeface="HG丸ｺﾞｼｯｸM-PRO" panose="020F0600000000000000" pitchFamily="50" charset="-128"/>
              </a:rPr>
              <a:t>green-house</a:t>
            </a:r>
            <a:endPar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lvl="0" indent="-514350">
              <a:buFont typeface="+mj-lt"/>
              <a:buAutoNum type="arabicPeriod"/>
              <a:defRPr/>
            </a:pPr>
            <a:r>
              <a:rPr lang="en-US" altLang="ja-JP" sz="2000" dirty="0">
                <a:solidFill>
                  <a:prstClr val="black"/>
                </a:solidFill>
                <a:latin typeface="HG丸ｺﾞｼｯｸM-PRO" panose="020F0600000000000000" pitchFamily="50" charset="-128"/>
                <a:ea typeface="HG丸ｺﾞｼｯｸM-PRO" panose="020F0600000000000000" pitchFamily="50" charset="-128"/>
              </a:rPr>
              <a:t>Remove up-down motion system</a:t>
            </a:r>
            <a:br>
              <a:rPr lang="en-US" altLang="ja-JP" sz="2000" dirty="0">
                <a:solidFill>
                  <a:prstClr val="black"/>
                </a:solidFill>
                <a:latin typeface="HG丸ｺﾞｼｯｸM-PRO" panose="020F0600000000000000" pitchFamily="50" charset="-128"/>
                <a:ea typeface="HG丸ｺﾞｼｯｸM-PRO" panose="020F0600000000000000" pitchFamily="50" charset="-128"/>
              </a:rPr>
            </a:br>
            <a:r>
              <a:rPr lang="en-US" altLang="ja-JP" sz="2000" dirty="0">
                <a:solidFill>
                  <a:prstClr val="black"/>
                </a:solidFill>
                <a:latin typeface="HG丸ｺﾞｼｯｸM-PRO" panose="020F0600000000000000" pitchFamily="50" charset="-128"/>
                <a:ea typeface="HG丸ｺﾞｼｯｸM-PRO" panose="020F0600000000000000" pitchFamily="50" charset="-128"/>
              </a:rPr>
              <a:t>Mount cask </a:t>
            </a:r>
            <a:r>
              <a:rPr lang="en-US" altLang="ja-JP" sz="2000" dirty="0" smtClean="0">
                <a:solidFill>
                  <a:prstClr val="black"/>
                </a:solidFill>
                <a:latin typeface="HG丸ｺﾞｼｯｸM-PRO" panose="020F0600000000000000" pitchFamily="50" charset="-128"/>
                <a:ea typeface="HG丸ｺﾞｼｯｸM-PRO" panose="020F0600000000000000" pitchFamily="50" charset="-128"/>
              </a:rPr>
              <a:t>attachment</a:t>
            </a:r>
            <a:endPar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lvl="0" indent="-514350">
              <a:buFont typeface="+mj-lt"/>
              <a:buAutoNum type="arabicPeriod"/>
              <a:defRPr/>
            </a:pPr>
            <a:r>
              <a:rPr lang="en-US" altLang="ja-JP" sz="2000" dirty="0">
                <a:solidFill>
                  <a:prstClr val="black"/>
                </a:solidFill>
                <a:latin typeface="HG丸ｺﾞｼｯｸM-PRO" panose="020F0600000000000000" pitchFamily="50" charset="-128"/>
                <a:ea typeface="HG丸ｺﾞｼｯｸM-PRO" panose="020F0600000000000000" pitchFamily="50" charset="-128"/>
              </a:rPr>
              <a:t>Mount cask rack and ext. </a:t>
            </a:r>
            <a:r>
              <a:rPr lang="en-US" altLang="ja-JP" sz="2000" dirty="0" smtClean="0">
                <a:solidFill>
                  <a:prstClr val="black"/>
                </a:solidFill>
                <a:latin typeface="HG丸ｺﾞｼｯｸM-PRO" panose="020F0600000000000000" pitchFamily="50" charset="-128"/>
                <a:ea typeface="HG丸ｺﾞｼｯｸM-PRO" panose="020F0600000000000000" pitchFamily="50" charset="-128"/>
              </a:rPr>
              <a:t>shield</a:t>
            </a:r>
            <a:endPar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lvl="0" indent="-514350">
              <a:buFont typeface="+mj-lt"/>
              <a:buAutoNum type="arabicPeriod"/>
              <a:defRPr/>
            </a:pPr>
            <a:r>
              <a:rPr lang="en-US" altLang="ja-JP" sz="2000" dirty="0">
                <a:solidFill>
                  <a:prstClr val="black"/>
                </a:solidFill>
                <a:latin typeface="HG丸ｺﾞｼｯｸM-PRO" panose="020F0600000000000000" pitchFamily="50" charset="-128"/>
                <a:ea typeface="HG丸ｺﾞｼｯｸM-PRO" panose="020F0600000000000000" pitchFamily="50" charset="-128"/>
              </a:rPr>
              <a:t>Mount </a:t>
            </a:r>
            <a:r>
              <a:rPr lang="en-US" altLang="ja-JP" sz="2000" dirty="0" smtClean="0">
                <a:solidFill>
                  <a:prstClr val="black"/>
                </a:solidFill>
                <a:latin typeface="HG丸ｺﾞｼｯｸM-PRO" panose="020F0600000000000000" pitchFamily="50" charset="-128"/>
                <a:ea typeface="HG丸ｺﾞｼｯｸM-PRO" panose="020F0600000000000000" pitchFamily="50" charset="-128"/>
              </a:rPr>
              <a:t>cask</a:t>
            </a:r>
            <a:endPar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Winch up the target assy.</a:t>
            </a:r>
            <a:endParaRPr kumimoji="1" lang="en-US" altLang="ja-JP"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Transport the</a:t>
            </a:r>
            <a:r>
              <a:rPr kumimoji="1" lang="en-US" altLang="ja-JP" sz="2000" b="0" i="0" u="none" strike="noStrike" kern="1200" cap="none" spc="0" normalizeH="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cask </a:t>
            </a:r>
            <a:r>
              <a:rPr lang="en-US" altLang="ja-JP" sz="2000" dirty="0" smtClean="0">
                <a:solidFill>
                  <a:prstClr val="black"/>
                </a:solidFill>
                <a:latin typeface="HG丸ｺﾞｼｯｸM-PRO" panose="020F0600000000000000" pitchFamily="50" charset="-128"/>
                <a:ea typeface="HG丸ｺﾞｼｯｸM-PRO" panose="020F0600000000000000" pitchFamily="50" charset="-128"/>
              </a:rPr>
              <a:t>on</a:t>
            </a:r>
            <a:r>
              <a:rPr kumimoji="1" lang="en-US" altLang="ja-JP" sz="2000" b="0" i="0" u="none" strike="noStrike" kern="1200" cap="none" spc="0" normalizeH="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the pit.</a:t>
            </a:r>
            <a:endParaRPr kumimoji="1" lang="en-US" altLang="ja-JP"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Store the used target </a:t>
            </a:r>
            <a:r>
              <a:rPr lang="en-US" altLang="ja-JP" sz="2000" dirty="0" smtClean="0">
                <a:solidFill>
                  <a:prstClr val="black"/>
                </a:solidFill>
                <a:latin typeface="HG丸ｺﾞｼｯｸM-PRO" panose="020F0600000000000000" pitchFamily="50" charset="-128"/>
                <a:ea typeface="HG丸ｺﾞｼｯｸM-PRO" panose="020F0600000000000000" pitchFamily="50" charset="-128"/>
              </a:rPr>
              <a:t>in</a:t>
            </a:r>
            <a:r>
              <a:rPr kumimoji="1" lang="en-US" altLang="ja-JP" sz="2000" b="0"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the pit.</a:t>
            </a:r>
            <a:endParaRPr kumimoji="1" lang="en-US" altLang="ja-JP"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 name="正方形/長方形 4"/>
          <p:cNvSpPr/>
          <p:nvPr/>
        </p:nvSpPr>
        <p:spPr>
          <a:xfrm>
            <a:off x="5076056" y="764704"/>
            <a:ext cx="3957708" cy="5976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フリーフォーム 10"/>
          <p:cNvSpPr/>
          <p:nvPr/>
        </p:nvSpPr>
        <p:spPr>
          <a:xfrm>
            <a:off x="6891338" y="4195763"/>
            <a:ext cx="733425" cy="1538287"/>
          </a:xfrm>
          <a:custGeom>
            <a:avLst/>
            <a:gdLst>
              <a:gd name="connsiteX0" fmla="*/ 0 w 733425"/>
              <a:gd name="connsiteY0" fmla="*/ 0 h 1538287"/>
              <a:gd name="connsiteX1" fmla="*/ 0 w 733425"/>
              <a:gd name="connsiteY1" fmla="*/ 1538287 h 1538287"/>
              <a:gd name="connsiteX2" fmla="*/ 733425 w 733425"/>
              <a:gd name="connsiteY2" fmla="*/ 1538287 h 1538287"/>
            </a:gdLst>
            <a:ahLst/>
            <a:cxnLst>
              <a:cxn ang="0">
                <a:pos x="connsiteX0" y="connsiteY0"/>
              </a:cxn>
              <a:cxn ang="0">
                <a:pos x="connsiteX1" y="connsiteY1"/>
              </a:cxn>
              <a:cxn ang="0">
                <a:pos x="connsiteX2" y="connsiteY2"/>
              </a:cxn>
            </a:cxnLst>
            <a:rect l="l" t="t" r="r" b="b"/>
            <a:pathLst>
              <a:path w="733425" h="1538287">
                <a:moveTo>
                  <a:pt x="0" y="0"/>
                </a:moveTo>
                <a:lnTo>
                  <a:pt x="0" y="1538287"/>
                </a:lnTo>
                <a:lnTo>
                  <a:pt x="733425" y="153828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6" name="フリーフォーム 25"/>
          <p:cNvSpPr/>
          <p:nvPr/>
        </p:nvSpPr>
        <p:spPr>
          <a:xfrm flipH="1">
            <a:off x="5622979" y="4197273"/>
            <a:ext cx="733425" cy="1538287"/>
          </a:xfrm>
          <a:custGeom>
            <a:avLst/>
            <a:gdLst>
              <a:gd name="connsiteX0" fmla="*/ 0 w 733425"/>
              <a:gd name="connsiteY0" fmla="*/ 0 h 1538287"/>
              <a:gd name="connsiteX1" fmla="*/ 0 w 733425"/>
              <a:gd name="connsiteY1" fmla="*/ 1538287 h 1538287"/>
              <a:gd name="connsiteX2" fmla="*/ 733425 w 733425"/>
              <a:gd name="connsiteY2" fmla="*/ 1538287 h 1538287"/>
            </a:gdLst>
            <a:ahLst/>
            <a:cxnLst>
              <a:cxn ang="0">
                <a:pos x="connsiteX0" y="connsiteY0"/>
              </a:cxn>
              <a:cxn ang="0">
                <a:pos x="connsiteX1" y="connsiteY1"/>
              </a:cxn>
              <a:cxn ang="0">
                <a:pos x="connsiteX2" y="connsiteY2"/>
              </a:cxn>
            </a:cxnLst>
            <a:rect l="l" t="t" r="r" b="b"/>
            <a:pathLst>
              <a:path w="733425" h="1538287">
                <a:moveTo>
                  <a:pt x="0" y="0"/>
                </a:moveTo>
                <a:lnTo>
                  <a:pt x="0" y="1538287"/>
                </a:lnTo>
                <a:lnTo>
                  <a:pt x="733425" y="153828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正方形/長方形 11"/>
          <p:cNvSpPr/>
          <p:nvPr/>
        </p:nvSpPr>
        <p:spPr>
          <a:xfrm>
            <a:off x="6956648" y="4293096"/>
            <a:ext cx="1997038" cy="1368152"/>
          </a:xfrm>
          <a:prstGeom prst="rect">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8" name="正方形/長方形 27"/>
          <p:cNvSpPr/>
          <p:nvPr/>
        </p:nvSpPr>
        <p:spPr>
          <a:xfrm>
            <a:off x="5162035" y="4293096"/>
            <a:ext cx="1129773" cy="1368152"/>
          </a:xfrm>
          <a:prstGeom prst="rect">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9" name="テキスト ボックス 118"/>
          <p:cNvSpPr txBox="1"/>
          <p:nvPr/>
        </p:nvSpPr>
        <p:spPr>
          <a:xfrm>
            <a:off x="8235661" y="4368334"/>
            <a:ext cx="650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遮蔽</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3" name="グループ化 2"/>
          <p:cNvGrpSpPr/>
          <p:nvPr/>
        </p:nvGrpSpPr>
        <p:grpSpPr>
          <a:xfrm>
            <a:off x="6441184" y="3933057"/>
            <a:ext cx="368424" cy="2666616"/>
            <a:chOff x="6441184" y="3933057"/>
            <a:chExt cx="368424" cy="2666616"/>
          </a:xfrm>
        </p:grpSpPr>
        <p:sp>
          <p:nvSpPr>
            <p:cNvPr id="8" name="正方形/長方形 7"/>
            <p:cNvSpPr/>
            <p:nvPr/>
          </p:nvSpPr>
          <p:spPr>
            <a:xfrm>
              <a:off x="6588224" y="3933057"/>
              <a:ext cx="72008" cy="2515194"/>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0" name="正方形/長方形 19"/>
            <p:cNvSpPr/>
            <p:nvPr/>
          </p:nvSpPr>
          <p:spPr>
            <a:xfrm flipH="1">
              <a:off x="6441184" y="4432587"/>
              <a:ext cx="368424" cy="157579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正方形/長方形 20"/>
            <p:cNvSpPr/>
            <p:nvPr/>
          </p:nvSpPr>
          <p:spPr>
            <a:xfrm flipH="1">
              <a:off x="6658630" y="6254521"/>
              <a:ext cx="132789" cy="3451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9" name="テキスト ボックス 28"/>
            <p:cNvSpPr txBox="1"/>
            <p:nvPr/>
          </p:nvSpPr>
          <p:spPr>
            <a:xfrm rot="16200000">
              <a:off x="5975703" y="5023571"/>
              <a:ext cx="1297052" cy="338554"/>
            </a:xfrm>
            <a:prstGeom prst="rect">
              <a:avLst/>
            </a:prstGeom>
            <a:solidFill>
              <a:schemeClr val="bg2">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ミュオン標的</a:t>
              </a:r>
              <a:endParaRPr kumimoji="1" lang="ja-JP" altLang="en-US" sz="1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grpSp>
      <p:sp>
        <p:nvSpPr>
          <p:cNvPr id="57" name="テキスト ボックス 56"/>
          <p:cNvSpPr txBox="1"/>
          <p:nvPr/>
        </p:nvSpPr>
        <p:spPr>
          <a:xfrm>
            <a:off x="5547052" y="2980093"/>
            <a:ext cx="482302" cy="369332"/>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GH</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026" name="Picture 2" descr="https://3.bp.blogspot.com/-yG6lfD3JNvY/VyNcuo6ti4I/AAAAAAAA6IU/dC5hk0pAo94FgCym1aPWJL1X86uuMRluACLcB/s800/radioactivity_bougofufku_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8136" y="3373173"/>
            <a:ext cx="576184" cy="835049"/>
          </a:xfrm>
          <a:prstGeom prst="rect">
            <a:avLst/>
          </a:prstGeom>
          <a:noFill/>
          <a:extLst>
            <a:ext uri="{909E8E84-426E-40DD-AFC4-6F175D3DCCD1}">
              <a14:hiddenFill xmlns:a14="http://schemas.microsoft.com/office/drawing/2010/main">
                <a:solidFill>
                  <a:srgbClr val="FFFFFF"/>
                </a:solidFill>
              </a14:hiddenFill>
            </a:ext>
          </a:extLst>
        </p:spPr>
      </p:pic>
      <p:sp>
        <p:nvSpPr>
          <p:cNvPr id="58" name="正方形/長方形 57"/>
          <p:cNvSpPr/>
          <p:nvPr/>
        </p:nvSpPr>
        <p:spPr>
          <a:xfrm>
            <a:off x="5162036" y="2587838"/>
            <a:ext cx="1069214" cy="242775"/>
          </a:xfrm>
          <a:prstGeom prst="rect">
            <a:avLst/>
          </a:prstGeom>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3" name="正方形/長方形 72"/>
          <p:cNvSpPr/>
          <p:nvPr/>
        </p:nvSpPr>
        <p:spPr>
          <a:xfrm>
            <a:off x="6995130" y="2583956"/>
            <a:ext cx="1958556" cy="242775"/>
          </a:xfrm>
          <a:prstGeom prst="rect">
            <a:avLst/>
          </a:prstGeom>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60" name="カギ線コネクタ 59"/>
          <p:cNvCxnSpPr/>
          <p:nvPr/>
        </p:nvCxnSpPr>
        <p:spPr>
          <a:xfrm rot="16200000" flipH="1">
            <a:off x="5406091" y="3228298"/>
            <a:ext cx="1616872" cy="146070"/>
          </a:xfrm>
          <a:prstGeom prst="bentConnector3">
            <a:avLst>
              <a:gd name="adj1" fmla="val 1105"/>
            </a:avLst>
          </a:prstGeom>
          <a:ln w="38100"/>
        </p:spPr>
        <p:style>
          <a:lnRef idx="1">
            <a:schemeClr val="accent1"/>
          </a:lnRef>
          <a:fillRef idx="0">
            <a:schemeClr val="accent1"/>
          </a:fillRef>
          <a:effectRef idx="0">
            <a:schemeClr val="accent1"/>
          </a:effectRef>
          <a:fontRef idx="minor">
            <a:schemeClr val="tx1"/>
          </a:fontRef>
        </p:style>
      </p:cxnSp>
      <p:cxnSp>
        <p:nvCxnSpPr>
          <p:cNvPr id="80" name="カギ線コネクタ 79"/>
          <p:cNvCxnSpPr/>
          <p:nvPr/>
        </p:nvCxnSpPr>
        <p:spPr>
          <a:xfrm rot="5400000">
            <a:off x="6209683" y="3228942"/>
            <a:ext cx="1616872" cy="146070"/>
          </a:xfrm>
          <a:prstGeom prst="bentConnector3">
            <a:avLst>
              <a:gd name="adj1" fmla="val 1105"/>
            </a:avLst>
          </a:prstGeom>
          <a:ln w="38100"/>
        </p:spPr>
        <p:style>
          <a:lnRef idx="1">
            <a:schemeClr val="accent1"/>
          </a:lnRef>
          <a:fillRef idx="0">
            <a:schemeClr val="accent1"/>
          </a:fillRef>
          <a:effectRef idx="0">
            <a:schemeClr val="accent1"/>
          </a:effectRef>
          <a:fontRef idx="minor">
            <a:schemeClr val="tx1"/>
          </a:fontRef>
        </p:style>
      </p:cxnSp>
      <p:sp>
        <p:nvSpPr>
          <p:cNvPr id="74" name="フリーフォーム 73"/>
          <p:cNvSpPr/>
          <p:nvPr/>
        </p:nvSpPr>
        <p:spPr>
          <a:xfrm>
            <a:off x="6199043" y="849263"/>
            <a:ext cx="800661" cy="1571625"/>
          </a:xfrm>
          <a:custGeom>
            <a:avLst/>
            <a:gdLst>
              <a:gd name="connsiteX0" fmla="*/ 0 w 862013"/>
              <a:gd name="connsiteY0" fmla="*/ 1571625 h 1571625"/>
              <a:gd name="connsiteX1" fmla="*/ 0 w 862013"/>
              <a:gd name="connsiteY1" fmla="*/ 0 h 1571625"/>
              <a:gd name="connsiteX2" fmla="*/ 862013 w 862013"/>
              <a:gd name="connsiteY2" fmla="*/ 0 h 1571625"/>
              <a:gd name="connsiteX3" fmla="*/ 862013 w 862013"/>
              <a:gd name="connsiteY3" fmla="*/ 1547813 h 1571625"/>
            </a:gdLst>
            <a:ahLst/>
            <a:cxnLst>
              <a:cxn ang="0">
                <a:pos x="connsiteX0" y="connsiteY0"/>
              </a:cxn>
              <a:cxn ang="0">
                <a:pos x="connsiteX1" y="connsiteY1"/>
              </a:cxn>
              <a:cxn ang="0">
                <a:pos x="connsiteX2" y="connsiteY2"/>
              </a:cxn>
              <a:cxn ang="0">
                <a:pos x="connsiteX3" y="connsiteY3"/>
              </a:cxn>
            </a:cxnLst>
            <a:rect l="l" t="t" r="r" b="b"/>
            <a:pathLst>
              <a:path w="862013" h="1571625">
                <a:moveTo>
                  <a:pt x="0" y="1571625"/>
                </a:moveTo>
                <a:lnTo>
                  <a:pt x="0" y="0"/>
                </a:lnTo>
                <a:lnTo>
                  <a:pt x="862013" y="0"/>
                </a:lnTo>
                <a:lnTo>
                  <a:pt x="862013" y="1547813"/>
                </a:lnTo>
              </a:path>
            </a:pathLst>
          </a:custGeom>
          <a:no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1" name="正方形/長方形 70"/>
          <p:cNvSpPr/>
          <p:nvPr/>
        </p:nvSpPr>
        <p:spPr>
          <a:xfrm>
            <a:off x="6107983" y="2406034"/>
            <a:ext cx="983171" cy="9638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5" name="下矢印吹き出し 74"/>
          <p:cNvSpPr/>
          <p:nvPr/>
        </p:nvSpPr>
        <p:spPr>
          <a:xfrm>
            <a:off x="6337352" y="911930"/>
            <a:ext cx="519852" cy="232429"/>
          </a:xfrm>
          <a:prstGeom prst="downArrowCallout">
            <a:avLst>
              <a:gd name="adj1" fmla="val 25000"/>
              <a:gd name="adj2" fmla="val 25000"/>
              <a:gd name="adj3" fmla="val 25000"/>
              <a:gd name="adj4" fmla="val 34241"/>
            </a:avLst>
          </a:prstGeom>
          <a:pattFill prst="wdDnDiag">
            <a:fgClr>
              <a:srgbClr val="00B050"/>
            </a:fgClr>
            <a:bgClr>
              <a:srgbClr val="FFFF00"/>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4" name="図 3"/>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3078582" y="4653136"/>
            <a:ext cx="1808576" cy="2210482"/>
          </a:xfrm>
          <a:prstGeom prst="rect">
            <a:avLst/>
          </a:prstGeom>
        </p:spPr>
      </p:pic>
      <p:pic>
        <p:nvPicPr>
          <p:cNvPr id="6" name="図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143" y="4806506"/>
            <a:ext cx="2987579" cy="1886187"/>
          </a:xfrm>
          <a:prstGeom prst="rect">
            <a:avLst/>
          </a:prstGeom>
        </p:spPr>
      </p:pic>
      <p:sp>
        <p:nvSpPr>
          <p:cNvPr id="31" name="コンテンツ プレースホルダー 2"/>
          <p:cNvSpPr txBox="1">
            <a:spLocks/>
          </p:cNvSpPr>
          <p:nvPr/>
        </p:nvSpPr>
        <p:spPr>
          <a:xfrm>
            <a:off x="981718" y="6482011"/>
            <a:ext cx="1529586" cy="369332"/>
          </a:xfrm>
          <a:prstGeom prst="rect">
            <a:avLst/>
          </a:prstGeom>
          <a:solidFill>
            <a:srgbClr val="FF0000"/>
          </a:solidFill>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M2</a:t>
            </a:r>
            <a:r>
              <a:rPr kumimoji="1" lang="ja-JP" altLang="en-US" sz="2000" b="0"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 </a:t>
            </a:r>
            <a:r>
              <a:rPr kumimoji="1" lang="en-US" altLang="ja-JP" sz="2000" b="0" i="0" u="none" strike="noStrike" kern="1200" cap="none" spc="0" normalizeH="0" baseline="0" noProof="0" dirty="0" smtClean="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tunnel</a:t>
            </a:r>
            <a:endParaRPr kumimoji="1" lang="en-US" altLang="ja-JP" sz="20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3" name="台形 32"/>
          <p:cNvSpPr/>
          <p:nvPr/>
        </p:nvSpPr>
        <p:spPr>
          <a:xfrm>
            <a:off x="6484946" y="4005064"/>
            <a:ext cx="303505" cy="405858"/>
          </a:xfrm>
          <a:prstGeom prst="trapezoid">
            <a:avLst/>
          </a:prstGeom>
          <a:solidFill>
            <a:schemeClr val="accent4">
              <a:lumMod val="40000"/>
              <a:lumOff val="6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4" name="テキスト ボックス 33"/>
          <p:cNvSpPr txBox="1"/>
          <p:nvPr/>
        </p:nvSpPr>
        <p:spPr>
          <a:xfrm rot="20700000">
            <a:off x="-268380" y="2176174"/>
            <a:ext cx="9764340" cy="830997"/>
          </a:xfrm>
          <a:prstGeom prst="rect">
            <a:avLst/>
          </a:prstGeom>
          <a:noFill/>
        </p:spPr>
        <p:txBody>
          <a:bodyPr wrap="none" rtlCol="0">
            <a:spAutoFit/>
          </a:bodyPr>
          <a:lstStyle/>
          <a:p>
            <a:r>
              <a:rPr kumimoji="1" lang="en-US" altLang="ja-JP" sz="4800" b="1" dirty="0" smtClean="0">
                <a:solidFill>
                  <a:schemeClr val="tx1">
                    <a:alpha val="50000"/>
                  </a:schemeClr>
                </a:solidFill>
                <a:effectLst>
                  <a:outerShdw blurRad="101600" dist="38100" dir="2700000" algn="tl" rotWithShape="0">
                    <a:schemeClr val="bg1">
                      <a:alpha val="75000"/>
                    </a:schemeClr>
                  </a:outerShdw>
                </a:effectLst>
              </a:rPr>
              <a:t>Material for investigative commission</a:t>
            </a:r>
            <a:endParaRPr kumimoji="1" lang="ja-JP" altLang="en-US" sz="4800" b="1" dirty="0">
              <a:solidFill>
                <a:schemeClr val="tx1">
                  <a:alpha val="50000"/>
                </a:schemeClr>
              </a:solidFill>
              <a:effectLst>
                <a:outerShdw blurRad="101600" dist="38100" dir="2700000" algn="tl" rotWithShape="0">
                  <a:schemeClr val="bg1">
                    <a:alpha val="75000"/>
                  </a:schemeClr>
                </a:outerShdw>
              </a:effectLst>
            </a:endParaRPr>
          </a:p>
        </p:txBody>
      </p:sp>
    </p:spTree>
    <p:extLst>
      <p:ext uri="{BB962C8B-B14F-4D97-AF65-F5344CB8AC3E}">
        <p14:creationId xmlns:p14="http://schemas.microsoft.com/office/powerpoint/2010/main" val="396259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
                                            <p:txEl>
                                              <p:pRg st="6" end="6"/>
                                            </p:txEl>
                                          </p:spTgt>
                                        </p:tgtEl>
                                        <p:attrNameLst>
                                          <p:attrName>style.visibility</p:attrName>
                                        </p:attrNameLst>
                                      </p:cBhvr>
                                      <p:to>
                                        <p:strVal val="visible"/>
                                      </p:to>
                                    </p:set>
                                    <p:animEffect transition="in" filter="wipe(left)">
                                      <p:cBhvr>
                                        <p:cTn id="7" dur="500"/>
                                        <p:tgtEl>
                                          <p:spTgt spid="69">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8.33333E-7 -4.07407E-6 L 8.33333E-7 -0.62199 " pathEditMode="relative" rAng="0" ptsTypes="AA">
                                      <p:cBhvr>
                                        <p:cTn id="16" dur="2000" fill="hold"/>
                                        <p:tgtEl>
                                          <p:spTgt spid="3"/>
                                        </p:tgtEl>
                                        <p:attrNameLst>
                                          <p:attrName>ppt_x</p:attrName>
                                          <p:attrName>ppt_y</p:attrName>
                                        </p:attrNameLst>
                                      </p:cBhvr>
                                      <p:rCtr x="0" y="-31111"/>
                                    </p:animMotion>
                                  </p:childTnLst>
                                </p:cTn>
                              </p:par>
                              <p:par>
                                <p:cTn id="17" presetID="42" presetClass="path" presetSubtype="0" accel="50000" decel="50000" fill="hold" grpId="0" nodeType="withEffect">
                                  <p:stCondLst>
                                    <p:cond delay="0"/>
                                  </p:stCondLst>
                                  <p:childTnLst>
                                    <p:animMotion origin="layout" path="M -4.44444E-6 2.59259E-6 L -0.00034 -0.59676 " pathEditMode="relative" rAng="0" ptsTypes="AA">
                                      <p:cBhvr>
                                        <p:cTn id="18" dur="2000" fill="hold"/>
                                        <p:tgtEl>
                                          <p:spTgt spid="33"/>
                                        </p:tgtEl>
                                        <p:attrNameLst>
                                          <p:attrName>ppt_x</p:attrName>
                                          <p:attrName>ppt_y</p:attrName>
                                        </p:attrNameLst>
                                      </p:cBhvr>
                                      <p:rCtr x="-17" y="-29838"/>
                                    </p:animMotion>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0" nodeType="clickEffect">
                                  <p:stCondLst>
                                    <p:cond delay="0"/>
                                  </p:stCondLst>
                                  <p:childTnLst>
                                    <p:animEffect transition="out" filter="fade">
                                      <p:cBhvr>
                                        <p:cTn id="22" dur="1000"/>
                                        <p:tgtEl>
                                          <p:spTgt spid="74"/>
                                        </p:tgtEl>
                                      </p:cBhvr>
                                    </p:animEffect>
                                    <p:anim calcmode="lin" valueType="num">
                                      <p:cBhvr>
                                        <p:cTn id="23" dur="1000"/>
                                        <p:tgtEl>
                                          <p:spTgt spid="74"/>
                                        </p:tgtEl>
                                        <p:attrNameLst>
                                          <p:attrName>ppt_x</p:attrName>
                                        </p:attrNameLst>
                                      </p:cBhvr>
                                      <p:tavLst>
                                        <p:tav tm="0">
                                          <p:val>
                                            <p:strVal val="ppt_x"/>
                                          </p:val>
                                        </p:tav>
                                        <p:tav tm="100000">
                                          <p:val>
                                            <p:strVal val="ppt_x"/>
                                          </p:val>
                                        </p:tav>
                                      </p:tavLst>
                                    </p:anim>
                                    <p:anim calcmode="lin" valueType="num">
                                      <p:cBhvr>
                                        <p:cTn id="24" dur="1000"/>
                                        <p:tgtEl>
                                          <p:spTgt spid="74"/>
                                        </p:tgtEl>
                                        <p:attrNameLst>
                                          <p:attrName>ppt_y</p:attrName>
                                        </p:attrNameLst>
                                      </p:cBhvr>
                                      <p:tavLst>
                                        <p:tav tm="0">
                                          <p:val>
                                            <p:strVal val="ppt_y"/>
                                          </p:val>
                                        </p:tav>
                                        <p:tav tm="100000">
                                          <p:val>
                                            <p:strVal val="ppt_y-.1"/>
                                          </p:val>
                                        </p:tav>
                                      </p:tavLst>
                                    </p:anim>
                                    <p:set>
                                      <p:cBhvr>
                                        <p:cTn id="25" dur="1" fill="hold">
                                          <p:stCondLst>
                                            <p:cond delay="999"/>
                                          </p:stCondLst>
                                        </p:cTn>
                                        <p:tgtEl>
                                          <p:spTgt spid="74"/>
                                        </p:tgtEl>
                                        <p:attrNameLst>
                                          <p:attrName>style.visibility</p:attrName>
                                        </p:attrNameLst>
                                      </p:cBhvr>
                                      <p:to>
                                        <p:strVal val="hidden"/>
                                      </p:to>
                                    </p:set>
                                  </p:childTnLst>
                                </p:cTn>
                              </p:par>
                              <p:par>
                                <p:cTn id="26" presetID="47" presetClass="exit" presetSubtype="0" fill="hold" grpId="0" nodeType="withEffect">
                                  <p:stCondLst>
                                    <p:cond delay="0"/>
                                  </p:stCondLst>
                                  <p:childTnLst>
                                    <p:animEffect transition="out" filter="fade">
                                      <p:cBhvr>
                                        <p:cTn id="27" dur="1000"/>
                                        <p:tgtEl>
                                          <p:spTgt spid="71"/>
                                        </p:tgtEl>
                                      </p:cBhvr>
                                    </p:animEffect>
                                    <p:anim calcmode="lin" valueType="num">
                                      <p:cBhvr>
                                        <p:cTn id="28" dur="1000"/>
                                        <p:tgtEl>
                                          <p:spTgt spid="71"/>
                                        </p:tgtEl>
                                        <p:attrNameLst>
                                          <p:attrName>ppt_x</p:attrName>
                                        </p:attrNameLst>
                                      </p:cBhvr>
                                      <p:tavLst>
                                        <p:tav tm="0">
                                          <p:val>
                                            <p:strVal val="ppt_x"/>
                                          </p:val>
                                        </p:tav>
                                        <p:tav tm="100000">
                                          <p:val>
                                            <p:strVal val="ppt_x"/>
                                          </p:val>
                                        </p:tav>
                                      </p:tavLst>
                                    </p:anim>
                                    <p:anim calcmode="lin" valueType="num">
                                      <p:cBhvr>
                                        <p:cTn id="29" dur="1000"/>
                                        <p:tgtEl>
                                          <p:spTgt spid="71"/>
                                        </p:tgtEl>
                                        <p:attrNameLst>
                                          <p:attrName>ppt_y</p:attrName>
                                        </p:attrNameLst>
                                      </p:cBhvr>
                                      <p:tavLst>
                                        <p:tav tm="0">
                                          <p:val>
                                            <p:strVal val="ppt_y"/>
                                          </p:val>
                                        </p:tav>
                                        <p:tav tm="100000">
                                          <p:val>
                                            <p:strVal val="ppt_y-.1"/>
                                          </p:val>
                                        </p:tav>
                                      </p:tavLst>
                                    </p:anim>
                                    <p:set>
                                      <p:cBhvr>
                                        <p:cTn id="30" dur="1" fill="hold">
                                          <p:stCondLst>
                                            <p:cond delay="999"/>
                                          </p:stCondLst>
                                        </p:cTn>
                                        <p:tgtEl>
                                          <p:spTgt spid="71"/>
                                        </p:tgtEl>
                                        <p:attrNameLst>
                                          <p:attrName>style.visibility</p:attrName>
                                        </p:attrNameLst>
                                      </p:cBhvr>
                                      <p:to>
                                        <p:strVal val="hidden"/>
                                      </p:to>
                                    </p:set>
                                  </p:childTnLst>
                                </p:cTn>
                              </p:par>
                              <p:par>
                                <p:cTn id="31" presetID="47" presetClass="exit" presetSubtype="0" fill="hold" grpId="0" nodeType="withEffect">
                                  <p:stCondLst>
                                    <p:cond delay="0"/>
                                  </p:stCondLst>
                                  <p:childTnLst>
                                    <p:animEffect transition="out" filter="fade">
                                      <p:cBhvr>
                                        <p:cTn id="32" dur="1000"/>
                                        <p:tgtEl>
                                          <p:spTgt spid="75"/>
                                        </p:tgtEl>
                                      </p:cBhvr>
                                    </p:animEffect>
                                    <p:anim calcmode="lin" valueType="num">
                                      <p:cBhvr>
                                        <p:cTn id="33" dur="1000"/>
                                        <p:tgtEl>
                                          <p:spTgt spid="75"/>
                                        </p:tgtEl>
                                        <p:attrNameLst>
                                          <p:attrName>ppt_x</p:attrName>
                                        </p:attrNameLst>
                                      </p:cBhvr>
                                      <p:tavLst>
                                        <p:tav tm="0">
                                          <p:val>
                                            <p:strVal val="ppt_x"/>
                                          </p:val>
                                        </p:tav>
                                        <p:tav tm="100000">
                                          <p:val>
                                            <p:strVal val="ppt_x"/>
                                          </p:val>
                                        </p:tav>
                                      </p:tavLst>
                                    </p:anim>
                                    <p:anim calcmode="lin" valueType="num">
                                      <p:cBhvr>
                                        <p:cTn id="34" dur="1000"/>
                                        <p:tgtEl>
                                          <p:spTgt spid="75"/>
                                        </p:tgtEl>
                                        <p:attrNameLst>
                                          <p:attrName>ppt_y</p:attrName>
                                        </p:attrNameLst>
                                      </p:cBhvr>
                                      <p:tavLst>
                                        <p:tav tm="0">
                                          <p:val>
                                            <p:strVal val="ppt_y"/>
                                          </p:val>
                                        </p:tav>
                                        <p:tav tm="100000">
                                          <p:val>
                                            <p:strVal val="ppt_y-.1"/>
                                          </p:val>
                                        </p:tav>
                                      </p:tavLst>
                                    </p:anim>
                                    <p:set>
                                      <p:cBhvr>
                                        <p:cTn id="35" dur="1" fill="hold">
                                          <p:stCondLst>
                                            <p:cond delay="999"/>
                                          </p:stCondLst>
                                        </p:cTn>
                                        <p:tgtEl>
                                          <p:spTgt spid="7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3"/>
                                        </p:tgtEl>
                                        <p:attrNameLst>
                                          <p:attrName>style.visibility</p:attrName>
                                        </p:attrNameLst>
                                      </p:cBhvr>
                                      <p:to>
                                        <p:strVal val="hidden"/>
                                      </p:to>
                                    </p:set>
                                  </p:childTnLst>
                                </p:cTn>
                              </p:par>
                              <p:par>
                                <p:cTn id="38" presetID="47" presetClass="exit" presetSubtype="0" fill="hold" grpId="1" nodeType="withEffect">
                                  <p:stCondLst>
                                    <p:cond delay="0"/>
                                  </p:stCondLst>
                                  <p:childTnLst>
                                    <p:animEffect transition="out" filter="fade">
                                      <p:cBhvr>
                                        <p:cTn id="39" dur="1000"/>
                                        <p:tgtEl>
                                          <p:spTgt spid="33"/>
                                        </p:tgtEl>
                                      </p:cBhvr>
                                    </p:animEffect>
                                    <p:anim calcmode="lin" valueType="num">
                                      <p:cBhvr>
                                        <p:cTn id="40" dur="1000"/>
                                        <p:tgtEl>
                                          <p:spTgt spid="33"/>
                                        </p:tgtEl>
                                        <p:attrNameLst>
                                          <p:attrName>ppt_x</p:attrName>
                                        </p:attrNameLst>
                                      </p:cBhvr>
                                      <p:tavLst>
                                        <p:tav tm="0">
                                          <p:val>
                                            <p:strVal val="ppt_x"/>
                                          </p:val>
                                        </p:tav>
                                        <p:tav tm="100000">
                                          <p:val>
                                            <p:strVal val="ppt_x"/>
                                          </p:val>
                                        </p:tav>
                                      </p:tavLst>
                                    </p:anim>
                                    <p:anim calcmode="lin" valueType="num">
                                      <p:cBhvr>
                                        <p:cTn id="41" dur="1000"/>
                                        <p:tgtEl>
                                          <p:spTgt spid="33"/>
                                        </p:tgtEl>
                                        <p:attrNameLst>
                                          <p:attrName>ppt_y</p:attrName>
                                        </p:attrNameLst>
                                      </p:cBhvr>
                                      <p:tavLst>
                                        <p:tav tm="0">
                                          <p:val>
                                            <p:strVal val="ppt_y"/>
                                          </p:val>
                                        </p:tav>
                                        <p:tav tm="100000">
                                          <p:val>
                                            <p:strVal val="ppt_y-.1"/>
                                          </p:val>
                                        </p:tav>
                                      </p:tavLst>
                                    </p:anim>
                                    <p:set>
                                      <p:cBhvr>
                                        <p:cTn id="42" dur="1" fill="hold">
                                          <p:stCondLst>
                                            <p:cond delay="999"/>
                                          </p:stCondLst>
                                        </p:cTn>
                                        <p:tgtEl>
                                          <p:spTgt spid="3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9">
                                            <p:txEl>
                                              <p:pRg st="7" end="7"/>
                                            </p:txEl>
                                          </p:spTgt>
                                        </p:tgtEl>
                                        <p:attrNameLst>
                                          <p:attrName>style.visibility</p:attrName>
                                        </p:attrNameLst>
                                      </p:cBhvr>
                                      <p:to>
                                        <p:strVal val="visible"/>
                                      </p:to>
                                    </p:set>
                                    <p:animEffect transition="in" filter="wipe(left)">
                                      <p:cBhvr>
                                        <p:cTn id="47" dur="500"/>
                                        <p:tgtEl>
                                          <p:spTgt spid="69">
                                            <p:txEl>
                                              <p:pRg st="7" end="7"/>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69">
                                            <p:txEl>
                                              <p:pRg st="8" end="8"/>
                                            </p:txEl>
                                          </p:spTgt>
                                        </p:tgtEl>
                                        <p:attrNameLst>
                                          <p:attrName>style.visibility</p:attrName>
                                        </p:attrNameLst>
                                      </p:cBhvr>
                                      <p:to>
                                        <p:strVal val="visible"/>
                                      </p:to>
                                    </p:set>
                                    <p:animEffect transition="in" filter="wipe(left)">
                                      <p:cBhvr>
                                        <p:cTn id="50" dur="500"/>
                                        <p:tgtEl>
                                          <p:spTgt spid="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1" grpId="0" animBg="1"/>
      <p:bldP spid="75" grpId="0" animBg="1"/>
      <p:bldP spid="33" grpId="0" animBg="1"/>
      <p:bldP spid="3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B8C5571F-2B65-594B-A477-7F221A2E6066}"/>
              </a:ext>
            </a:extLst>
          </p:cNvPr>
          <p:cNvSpPr txBox="1"/>
          <p:nvPr/>
        </p:nvSpPr>
        <p:spPr>
          <a:xfrm>
            <a:off x="6009960" y="1002505"/>
            <a:ext cx="3063495" cy="403187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altLang="ja-JP" sz="1600" u="sng" dirty="0"/>
              <a:t>Scraper (proton collimator)</a:t>
            </a:r>
            <a:endParaRPr lang="en-US" altLang="ja-JP" sz="1600" dirty="0"/>
          </a:p>
          <a:p>
            <a:pPr marL="285750" indent="-285750">
              <a:buFont typeface="Wingdings" panose="05000000000000000000" pitchFamily="2" charset="2"/>
              <a:buChar char="u"/>
            </a:pPr>
            <a:r>
              <a:rPr lang="en-US" altLang="ja-JP" sz="1600" dirty="0" smtClean="0"/>
              <a:t>Scrape the scattered protons by the target</a:t>
            </a:r>
          </a:p>
          <a:p>
            <a:pPr marL="285750" indent="-285750">
              <a:buFont typeface="Wingdings" panose="05000000000000000000" pitchFamily="2" charset="2"/>
              <a:buChar char="u"/>
            </a:pPr>
            <a:r>
              <a:rPr lang="en-US" altLang="ja-JP" sz="1600" dirty="0" smtClean="0"/>
              <a:t>Renewed </a:t>
            </a:r>
            <a:r>
              <a:rPr lang="en-US" altLang="ja-JP" sz="1600" dirty="0"/>
              <a:t>in 2015.</a:t>
            </a:r>
          </a:p>
          <a:p>
            <a:pPr marL="285750" indent="-285750">
              <a:buFont typeface="Wingdings" panose="05000000000000000000" pitchFamily="2" charset="2"/>
              <a:buChar char="u"/>
            </a:pPr>
            <a:r>
              <a:rPr lang="en-US" altLang="ja-JP" sz="1600" dirty="0"/>
              <a:t>Heat deposit</a:t>
            </a:r>
            <a:r>
              <a:rPr lang="ja-JP" altLang="en-US" sz="1600" dirty="0"/>
              <a:t>：</a:t>
            </a:r>
            <a:r>
              <a:rPr lang="en-US" altLang="ja-JP" sz="1600" dirty="0"/>
              <a:t>20 kW</a:t>
            </a:r>
            <a:r>
              <a:rPr lang="ja-JP" altLang="en-US" sz="1600" dirty="0"/>
              <a:t>＠</a:t>
            </a:r>
            <a:r>
              <a:rPr lang="en-US" altLang="ja-JP" sz="1600" dirty="0"/>
              <a:t>No1</a:t>
            </a:r>
          </a:p>
          <a:p>
            <a:pPr marL="285750" indent="-285750">
              <a:buFont typeface="Wingdings" panose="05000000000000000000" pitchFamily="2" charset="2"/>
              <a:buChar char="u"/>
            </a:pPr>
            <a:r>
              <a:rPr lang="en-US" altLang="ja-JP" sz="1600" dirty="0" smtClean="0"/>
              <a:t>Water cooling</a:t>
            </a:r>
          </a:p>
          <a:p>
            <a:pPr marL="285750" indent="-285750">
              <a:buFont typeface="Wingdings" panose="05000000000000000000" pitchFamily="2" charset="2"/>
              <a:buChar char="u"/>
            </a:pPr>
            <a:r>
              <a:rPr lang="en-US" altLang="ja-JP" sz="1600" dirty="0" smtClean="0"/>
              <a:t>Thermocouple thermometers</a:t>
            </a:r>
          </a:p>
          <a:p>
            <a:endParaRPr lang="en-US" altLang="ja-JP" sz="1600" dirty="0"/>
          </a:p>
          <a:p>
            <a:endParaRPr lang="en-US" altLang="ja-JP" sz="1600" dirty="0" smtClean="0"/>
          </a:p>
          <a:p>
            <a:endParaRPr lang="en-US" altLang="ja-JP" sz="1600" dirty="0"/>
          </a:p>
          <a:p>
            <a:endParaRPr lang="en-US" altLang="ja-JP" sz="1600" dirty="0" smtClean="0"/>
          </a:p>
          <a:p>
            <a:endParaRPr lang="en-US" altLang="ja-JP" sz="1600" dirty="0" smtClean="0"/>
          </a:p>
          <a:p>
            <a:endParaRPr lang="en-US" altLang="ja-JP" sz="1600" dirty="0"/>
          </a:p>
          <a:p>
            <a:endParaRPr lang="en-US" altLang="ja-JP" sz="1600" dirty="0"/>
          </a:p>
          <a:p>
            <a:endParaRPr lang="en-US" altLang="ja-JP" sz="1600" dirty="0" smtClean="0"/>
          </a:p>
          <a:p>
            <a:endParaRPr lang="en-US" altLang="ja-JP" sz="1600" dirty="0"/>
          </a:p>
        </p:txBody>
      </p:sp>
      <p:sp>
        <p:nvSpPr>
          <p:cNvPr id="29" name="テキスト ボックス 28"/>
          <p:cNvSpPr txBox="1"/>
          <p:nvPr/>
        </p:nvSpPr>
        <p:spPr>
          <a:xfrm>
            <a:off x="151340" y="946781"/>
            <a:ext cx="3028273" cy="575542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altLang="ja-JP" sz="1600" u="sng" dirty="0"/>
              <a:t>Rotating target</a:t>
            </a:r>
            <a:endParaRPr lang="en-US" altLang="ja-JP" sz="1600" dirty="0"/>
          </a:p>
          <a:p>
            <a:pPr marL="285750" indent="-285750">
              <a:buFont typeface="Wingdings" panose="05000000000000000000" pitchFamily="2" charset="2"/>
              <a:buChar char="u"/>
            </a:pPr>
            <a:r>
              <a:rPr lang="en-US" altLang="ja-JP" sz="1600" dirty="0"/>
              <a:t>To prolong the lifetime of the target against DPA, operation started.</a:t>
            </a:r>
            <a:br>
              <a:rPr lang="en-US" altLang="ja-JP" sz="1600" dirty="0"/>
            </a:br>
            <a:r>
              <a:rPr lang="en-US" altLang="ja-JP" sz="1600" dirty="0"/>
              <a:t>#1: 2014-2019</a:t>
            </a:r>
            <a:br>
              <a:rPr lang="en-US" altLang="ja-JP" sz="1600" dirty="0"/>
            </a:br>
            <a:r>
              <a:rPr lang="en-US" altLang="ja-JP" sz="1600" dirty="0"/>
              <a:t>#2: 2019-</a:t>
            </a:r>
          </a:p>
          <a:p>
            <a:pPr marL="285750" indent="-285750">
              <a:buFont typeface="Wingdings" panose="05000000000000000000" pitchFamily="2" charset="2"/>
              <a:buChar char="u"/>
            </a:pPr>
            <a:r>
              <a:rPr lang="en-US" altLang="ja-JP" sz="1600" dirty="0"/>
              <a:t>Heat deposit</a:t>
            </a:r>
            <a:r>
              <a:rPr lang="ja-JP" altLang="en-US" sz="1600" dirty="0"/>
              <a:t>：</a:t>
            </a:r>
            <a:r>
              <a:rPr lang="en-US" altLang="ja-JP" sz="1600" dirty="0"/>
              <a:t>4 kW</a:t>
            </a:r>
          </a:p>
          <a:p>
            <a:pPr marL="285750" indent="-285750">
              <a:buFont typeface="Wingdings" panose="05000000000000000000" pitchFamily="2" charset="2"/>
              <a:buChar char="u"/>
            </a:pPr>
            <a:r>
              <a:rPr lang="en-US" altLang="ja-JP" sz="1600" dirty="0" smtClean="0"/>
              <a:t>Graphite disk: rad. cooling</a:t>
            </a:r>
            <a:br>
              <a:rPr lang="en-US" altLang="ja-JP" sz="1600" dirty="0" smtClean="0"/>
            </a:br>
            <a:r>
              <a:rPr lang="en-US" altLang="ja-JP" sz="1600" dirty="0" smtClean="0"/>
              <a:t>Bearing, jacket: water cooling</a:t>
            </a:r>
          </a:p>
          <a:p>
            <a:pPr marL="285750" indent="-285750">
              <a:buFont typeface="Wingdings" panose="05000000000000000000" pitchFamily="2" charset="2"/>
              <a:buChar char="u"/>
            </a:pPr>
            <a:r>
              <a:rPr lang="en-US" altLang="ja-JP" sz="1600" dirty="0" smtClean="0"/>
              <a:t>Monitors: motor </a:t>
            </a:r>
            <a:r>
              <a:rPr lang="en-US" altLang="ja-JP" sz="1600" dirty="0"/>
              <a:t>torque, vacuum level, Q-mass for </a:t>
            </a:r>
            <a:r>
              <a:rPr lang="en-US" altLang="ja-JP" sz="1600" dirty="0" smtClean="0"/>
              <a:t>outgas. </a:t>
            </a:r>
            <a:r>
              <a:rPr lang="en-US" altLang="ja-JP" sz="1600" dirty="0"/>
              <a:t>IR-Radiation thermometer is going to be operated</a:t>
            </a:r>
            <a:r>
              <a:rPr lang="en-US" altLang="ja-JP" sz="1600" dirty="0" smtClean="0"/>
              <a:t>.</a:t>
            </a:r>
            <a:endParaRPr kumimoji="1" lang="en-US" altLang="ja-JP" sz="1600" dirty="0" smtClean="0"/>
          </a:p>
          <a:p>
            <a:endParaRPr lang="en-US" altLang="ja-JP" sz="1600" dirty="0"/>
          </a:p>
          <a:p>
            <a:endParaRPr kumimoji="1" lang="en-US" altLang="ja-JP" sz="1600" dirty="0" smtClean="0"/>
          </a:p>
          <a:p>
            <a:endParaRPr lang="en-US" altLang="ja-JP" sz="1600" dirty="0"/>
          </a:p>
          <a:p>
            <a:endParaRPr kumimoji="1" lang="en-US" altLang="ja-JP" sz="1600" dirty="0" smtClean="0"/>
          </a:p>
          <a:p>
            <a:endParaRPr lang="en-US" altLang="ja-JP" sz="1600" dirty="0"/>
          </a:p>
          <a:p>
            <a:endParaRPr kumimoji="1" lang="en-US" altLang="ja-JP" sz="1600" dirty="0" smtClean="0"/>
          </a:p>
          <a:p>
            <a:endParaRPr lang="en-US" altLang="ja-JP" sz="1600" dirty="0"/>
          </a:p>
          <a:p>
            <a:endParaRPr kumimoji="1" lang="en-US" altLang="ja-JP" sz="1600" dirty="0" smtClean="0"/>
          </a:p>
          <a:p>
            <a:endParaRPr kumimoji="1" lang="ja-JP" altLang="en-US" sz="1600" dirty="0"/>
          </a:p>
        </p:txBody>
      </p:sp>
      <p:sp>
        <p:nvSpPr>
          <p:cNvPr id="2" name="タイトル 1"/>
          <p:cNvSpPr>
            <a:spLocks noGrp="1"/>
          </p:cNvSpPr>
          <p:nvPr>
            <p:ph type="title"/>
          </p:nvPr>
        </p:nvSpPr>
        <p:spPr>
          <a:xfrm>
            <a:off x="685346" y="10278"/>
            <a:ext cx="7765322" cy="970450"/>
          </a:xfrm>
        </p:spPr>
        <p:txBody>
          <a:bodyPr/>
          <a:lstStyle/>
          <a:p>
            <a:r>
              <a:rPr kumimoji="1" lang="en-US" altLang="ja-JP" dirty="0" smtClean="0"/>
              <a:t>Muon production target system</a:t>
            </a:r>
            <a:endParaRPr kumimoji="1" lang="ja-JP" altLang="en-US" dirty="0"/>
          </a:p>
        </p:txBody>
      </p:sp>
      <p:pic>
        <p:nvPicPr>
          <p:cNvPr id="3" name="図 2">
            <a:extLst>
              <a:ext uri="{FF2B5EF4-FFF2-40B4-BE49-F238E27FC236}">
                <a16:creationId xmlns:a16="http://schemas.microsoft.com/office/drawing/2014/main" id="{86592EBB-78B4-3245-81F2-22F0D4303C39}"/>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2403516" y="1001788"/>
            <a:ext cx="3839592" cy="5053077"/>
          </a:xfrm>
          <a:prstGeom prst="rect">
            <a:avLst/>
          </a:prstGeom>
        </p:spPr>
      </p:pic>
      <p:sp>
        <p:nvSpPr>
          <p:cNvPr id="7" name="テキスト ボックス 6">
            <a:extLst>
              <a:ext uri="{FF2B5EF4-FFF2-40B4-BE49-F238E27FC236}">
                <a16:creationId xmlns:a16="http://schemas.microsoft.com/office/drawing/2014/main" id="{B8C5571F-2B65-594B-A477-7F221A2E6066}"/>
              </a:ext>
            </a:extLst>
          </p:cNvPr>
          <p:cNvSpPr txBox="1"/>
          <p:nvPr/>
        </p:nvSpPr>
        <p:spPr>
          <a:xfrm>
            <a:off x="6012159" y="5243135"/>
            <a:ext cx="3061295" cy="135421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altLang="ja-JP" u="sng" dirty="0"/>
              <a:t>Vacuum vessel</a:t>
            </a:r>
            <a:endParaRPr kumimoji="1" lang="en-US" altLang="ja-JP" dirty="0"/>
          </a:p>
          <a:p>
            <a:pPr marL="285750" indent="-285750">
              <a:buFont typeface="Wingdings" panose="05000000000000000000" pitchFamily="2" charset="2"/>
              <a:buChar char="u"/>
            </a:pPr>
            <a:r>
              <a:rPr kumimoji="1" lang="en-US" altLang="ja-JP" sz="1600" dirty="0"/>
              <a:t>In service since 2008</a:t>
            </a:r>
          </a:p>
          <a:p>
            <a:pPr marL="285750" indent="-285750">
              <a:buFont typeface="Wingdings" panose="05000000000000000000" pitchFamily="2" charset="2"/>
              <a:buChar char="u"/>
            </a:pPr>
            <a:r>
              <a:rPr kumimoji="1" lang="en-US" altLang="ja-JP" sz="1600" dirty="0" err="1" smtClean="0"/>
              <a:t>Hea</a:t>
            </a:r>
            <a:r>
              <a:rPr kumimoji="1" lang="en-US" altLang="ja-JP" sz="1600" dirty="0" smtClean="0"/>
              <a:t> </a:t>
            </a:r>
            <a:r>
              <a:rPr kumimoji="1" lang="en-US" altLang="ja-JP" sz="1600" dirty="0"/>
              <a:t>deposit</a:t>
            </a:r>
            <a:r>
              <a:rPr kumimoji="1" lang="ja-JP" altLang="en-US" sz="1600" dirty="0"/>
              <a:t>：</a:t>
            </a:r>
            <a:r>
              <a:rPr kumimoji="1" lang="en-US" altLang="ja-JP" sz="1600" dirty="0"/>
              <a:t>10 kW</a:t>
            </a:r>
          </a:p>
          <a:p>
            <a:pPr marL="285750" indent="-285750">
              <a:buFont typeface="Wingdings" panose="05000000000000000000" pitchFamily="2" charset="2"/>
              <a:buChar char="u"/>
            </a:pPr>
            <a:r>
              <a:rPr lang="en-US" altLang="ja-JP" sz="1600" dirty="0" smtClean="0"/>
              <a:t>Water (&gt;90%) and air cooling</a:t>
            </a:r>
          </a:p>
          <a:p>
            <a:pPr marL="285750" indent="-285750">
              <a:buFont typeface="Wingdings" panose="05000000000000000000" pitchFamily="2" charset="2"/>
              <a:buChar char="u"/>
            </a:pPr>
            <a:r>
              <a:rPr kumimoji="1" lang="en-US" altLang="ja-JP" sz="1600" dirty="0" smtClean="0"/>
              <a:t>Thermocouple </a:t>
            </a:r>
            <a:r>
              <a:rPr kumimoji="1" lang="en-US" altLang="ja-JP" sz="1600" dirty="0" err="1" smtClean="0"/>
              <a:t>thermoeters</a:t>
            </a:r>
            <a:endParaRPr kumimoji="1" lang="en-US" altLang="ja-JP" sz="1600" dirty="0"/>
          </a:p>
        </p:txBody>
      </p:sp>
      <p:pic>
        <p:nvPicPr>
          <p:cNvPr id="14" name="図 13">
            <a:extLst>
              <a:ext uri="{FF2B5EF4-FFF2-40B4-BE49-F238E27FC236}">
                <a16:creationId xmlns:a16="http://schemas.microsoft.com/office/drawing/2014/main" id="{B0A9E515-5BE0-564A-B6B7-B05CDF4539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325" b="30066"/>
          <a:stretch/>
        </p:blipFill>
        <p:spPr>
          <a:xfrm>
            <a:off x="448034" y="4481282"/>
            <a:ext cx="2135151" cy="2121783"/>
          </a:xfrm>
          <a:prstGeom prst="rect">
            <a:avLst/>
          </a:prstGeom>
        </p:spPr>
      </p:pic>
      <p:cxnSp>
        <p:nvCxnSpPr>
          <p:cNvPr id="17" name="直線矢印コネクタ 16"/>
          <p:cNvCxnSpPr/>
          <p:nvPr/>
        </p:nvCxnSpPr>
        <p:spPr>
          <a:xfrm>
            <a:off x="3179613" y="3457747"/>
            <a:ext cx="809281" cy="955979"/>
          </a:xfrm>
          <a:prstGeom prst="straightConnector1">
            <a:avLst/>
          </a:prstGeom>
          <a:ln w="635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801F7469-87D4-0448-8778-737490F1BE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6817560" y="2852936"/>
            <a:ext cx="1642872" cy="2103751"/>
          </a:xfrm>
          <a:prstGeom prst="rect">
            <a:avLst/>
          </a:prstGeom>
        </p:spPr>
      </p:pic>
      <p:grpSp>
        <p:nvGrpSpPr>
          <p:cNvPr id="23" name="グループ化 22"/>
          <p:cNvGrpSpPr/>
          <p:nvPr/>
        </p:nvGrpSpPr>
        <p:grpSpPr>
          <a:xfrm rot="19851807">
            <a:off x="2907431" y="4746637"/>
            <a:ext cx="1083875" cy="0"/>
            <a:chOff x="3670928" y="6022032"/>
            <a:chExt cx="1083875" cy="0"/>
          </a:xfrm>
        </p:grpSpPr>
        <p:cxnSp>
          <p:nvCxnSpPr>
            <p:cNvPr id="12" name="直線矢印コネクタ 11"/>
            <p:cNvCxnSpPr/>
            <p:nvPr/>
          </p:nvCxnSpPr>
          <p:spPr>
            <a:xfrm flipV="1">
              <a:off x="3670928" y="6022032"/>
              <a:ext cx="358229" cy="0"/>
            </a:xfrm>
            <a:prstGeom prst="straightConnector1">
              <a:avLst/>
            </a:prstGeom>
            <a:ln w="635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4139952" y="6022032"/>
              <a:ext cx="614851" cy="0"/>
            </a:xfrm>
            <a:prstGeom prst="straightConnector1">
              <a:avLst/>
            </a:prstGeom>
            <a:ln w="63500">
              <a:solidFill>
                <a:srgbClr val="FF0000"/>
              </a:solidFill>
              <a:prstDash val="sysDash"/>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テキスト ボックス 24"/>
          <p:cNvSpPr txBox="1"/>
          <p:nvPr/>
        </p:nvSpPr>
        <p:spPr>
          <a:xfrm>
            <a:off x="2898351" y="4481282"/>
            <a:ext cx="348172" cy="461665"/>
          </a:xfrm>
          <a:prstGeom prst="rect">
            <a:avLst/>
          </a:prstGeom>
          <a:noFill/>
        </p:spPr>
        <p:txBody>
          <a:bodyPr wrap="none" rtlCol="0">
            <a:spAutoFit/>
          </a:bodyPr>
          <a:lstStyle/>
          <a:p>
            <a:r>
              <a:rPr kumimoji="1" lang="en-US" altLang="ja-JP" sz="2400" dirty="0" smtClean="0">
                <a:solidFill>
                  <a:srgbClr val="FF0000"/>
                </a:solidFill>
              </a:rPr>
              <a:t>p</a:t>
            </a:r>
            <a:endParaRPr kumimoji="1" lang="ja-JP" altLang="en-US" sz="2400" dirty="0">
              <a:solidFill>
                <a:srgbClr val="FF0000"/>
              </a:solidFill>
            </a:endParaRPr>
          </a:p>
        </p:txBody>
      </p:sp>
      <p:grpSp>
        <p:nvGrpSpPr>
          <p:cNvPr id="30" name="グループ化 29"/>
          <p:cNvGrpSpPr/>
          <p:nvPr/>
        </p:nvGrpSpPr>
        <p:grpSpPr>
          <a:xfrm rot="160401">
            <a:off x="4143831" y="4502947"/>
            <a:ext cx="1083875" cy="0"/>
            <a:chOff x="3670928" y="6022032"/>
            <a:chExt cx="1083875" cy="0"/>
          </a:xfrm>
        </p:grpSpPr>
        <p:cxnSp>
          <p:nvCxnSpPr>
            <p:cNvPr id="31" name="直線矢印コネクタ 30"/>
            <p:cNvCxnSpPr/>
            <p:nvPr/>
          </p:nvCxnSpPr>
          <p:spPr>
            <a:xfrm flipV="1">
              <a:off x="3670928" y="6022032"/>
              <a:ext cx="358229" cy="0"/>
            </a:xfrm>
            <a:prstGeom prst="straightConnector1">
              <a:avLst/>
            </a:prstGeom>
            <a:ln w="63500">
              <a:solidFill>
                <a:srgbClr val="FFC000"/>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4139952" y="6022032"/>
              <a:ext cx="614851" cy="0"/>
            </a:xfrm>
            <a:prstGeom prst="straightConnector1">
              <a:avLst/>
            </a:prstGeom>
            <a:ln w="63500">
              <a:solidFill>
                <a:srgbClr val="FFC000"/>
              </a:solidFill>
              <a:prstDash val="soli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35" name="直線矢印コネクタ 34"/>
          <p:cNvCxnSpPr/>
          <p:nvPr/>
        </p:nvCxnSpPr>
        <p:spPr>
          <a:xfrm flipH="1">
            <a:off x="3960154" y="4641261"/>
            <a:ext cx="57481" cy="393117"/>
          </a:xfrm>
          <a:prstGeom prst="straightConnector1">
            <a:avLst/>
          </a:prstGeom>
          <a:ln w="63500">
            <a:solidFill>
              <a:srgbClr val="FFC000"/>
            </a:solidFill>
            <a:prstDash val="solid"/>
            <a:tailEnd type="triangle" w="med" len="med"/>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4002538" y="4692460"/>
            <a:ext cx="362600" cy="461665"/>
          </a:xfrm>
          <a:prstGeom prst="rect">
            <a:avLst/>
          </a:prstGeom>
          <a:noFill/>
        </p:spPr>
        <p:txBody>
          <a:bodyPr wrap="none" rtlCol="0">
            <a:spAutoFit/>
          </a:bodyPr>
          <a:lstStyle/>
          <a:p>
            <a:r>
              <a:rPr kumimoji="1" lang="en-US" altLang="ja-JP" sz="2400" dirty="0" smtClean="0">
                <a:solidFill>
                  <a:schemeClr val="accent4"/>
                </a:solidFill>
                <a:latin typeface="Symbol" panose="05050102010706020507" pitchFamily="18" charset="2"/>
              </a:rPr>
              <a:t>m</a:t>
            </a:r>
            <a:endParaRPr kumimoji="1" lang="ja-JP" altLang="en-US" sz="2400" dirty="0">
              <a:solidFill>
                <a:schemeClr val="accent4"/>
              </a:solidFill>
              <a:latin typeface="Symbol" panose="05050102010706020507" pitchFamily="18" charset="2"/>
            </a:endParaRPr>
          </a:p>
        </p:txBody>
      </p:sp>
      <p:sp>
        <p:nvSpPr>
          <p:cNvPr id="46" name="テキスト ボックス 45"/>
          <p:cNvSpPr txBox="1"/>
          <p:nvPr/>
        </p:nvSpPr>
        <p:spPr>
          <a:xfrm>
            <a:off x="4779633" y="4027351"/>
            <a:ext cx="362600" cy="461665"/>
          </a:xfrm>
          <a:prstGeom prst="rect">
            <a:avLst/>
          </a:prstGeom>
          <a:noFill/>
        </p:spPr>
        <p:txBody>
          <a:bodyPr wrap="none" rtlCol="0">
            <a:spAutoFit/>
          </a:bodyPr>
          <a:lstStyle/>
          <a:p>
            <a:r>
              <a:rPr kumimoji="1" lang="en-US" altLang="ja-JP" sz="2400" dirty="0" smtClean="0">
                <a:solidFill>
                  <a:schemeClr val="accent4"/>
                </a:solidFill>
                <a:latin typeface="Symbol" panose="05050102010706020507" pitchFamily="18" charset="2"/>
              </a:rPr>
              <a:t>m</a:t>
            </a:r>
            <a:endParaRPr kumimoji="1" lang="ja-JP" altLang="en-US" sz="2400" dirty="0">
              <a:solidFill>
                <a:schemeClr val="accent4"/>
              </a:solidFill>
              <a:latin typeface="Symbol" panose="05050102010706020507" pitchFamily="18" charset="2"/>
            </a:endParaRPr>
          </a:p>
        </p:txBody>
      </p:sp>
      <p:cxnSp>
        <p:nvCxnSpPr>
          <p:cNvPr id="49" name="直線矢印コネクタ 48"/>
          <p:cNvCxnSpPr/>
          <p:nvPr/>
        </p:nvCxnSpPr>
        <p:spPr>
          <a:xfrm rot="19851807">
            <a:off x="3929241" y="3857132"/>
            <a:ext cx="2232000" cy="0"/>
          </a:xfrm>
          <a:prstGeom prst="straightConnector1">
            <a:avLst/>
          </a:prstGeom>
          <a:ln w="63500">
            <a:solidFill>
              <a:srgbClr val="FF0000"/>
            </a:solidFill>
            <a:prstDash val="sysDash"/>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24" idx="1"/>
          </p:cNvCxnSpPr>
          <p:nvPr/>
        </p:nvCxnSpPr>
        <p:spPr>
          <a:xfrm flipH="1">
            <a:off x="5227117" y="3018442"/>
            <a:ext cx="782843" cy="698590"/>
          </a:xfrm>
          <a:prstGeom prst="straightConnector1">
            <a:avLst/>
          </a:prstGeom>
          <a:ln w="635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65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925090"/>
            <a:ext cx="5033772" cy="2830068"/>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3925090"/>
            <a:ext cx="5033772" cy="2830068"/>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661843"/>
            <a:ext cx="5033772" cy="2830068"/>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43480"/>
            <a:ext cx="5033772" cy="3774186"/>
          </a:xfrm>
          <a:prstGeom prst="rect">
            <a:avLst/>
          </a:prstGeom>
        </p:spPr>
      </p:pic>
      <p:sp>
        <p:nvSpPr>
          <p:cNvPr id="7" name="テキスト ボックス 6"/>
          <p:cNvSpPr txBox="1"/>
          <p:nvPr/>
        </p:nvSpPr>
        <p:spPr>
          <a:xfrm>
            <a:off x="755576" y="505390"/>
            <a:ext cx="476412" cy="312906"/>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sz="1400" noProof="0" dirty="0" smtClean="0">
                <a:solidFill>
                  <a:prstClr val="black"/>
                </a:solidFill>
                <a:ea typeface="HG丸ｺﾞｼｯｸM-PRO" panose="020F0600000000000000" pitchFamily="50" charset="-128"/>
              </a:rPr>
              <a:t>GH</a:t>
            </a:r>
            <a:endParaRPr kumimoji="1" lang="ja-JP" altLang="en-US" sz="1400" noProof="0" dirty="0" smtClean="0">
              <a:solidFill>
                <a:prstClr val="black"/>
              </a:solidFill>
              <a:ea typeface="HG丸ｺﾞｼｯｸM-PRO" panose="020F0600000000000000" pitchFamily="50" charset="-128"/>
            </a:endParaRPr>
          </a:p>
        </p:txBody>
      </p:sp>
      <p:sp>
        <p:nvSpPr>
          <p:cNvPr id="8" name="テキスト ボックス 7"/>
          <p:cNvSpPr txBox="1"/>
          <p:nvPr/>
        </p:nvSpPr>
        <p:spPr>
          <a:xfrm>
            <a:off x="3951977" y="1124744"/>
            <a:ext cx="1175963" cy="312906"/>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sz="1400" noProof="0" dirty="0" smtClean="0">
                <a:solidFill>
                  <a:prstClr val="black"/>
                </a:solidFill>
                <a:ea typeface="HG丸ｺﾞｼｯｸM-PRO" panose="020F0600000000000000" pitchFamily="50" charset="-128"/>
              </a:rPr>
              <a:t>local exhaust</a:t>
            </a:r>
            <a:endParaRPr kumimoji="1" lang="ja-JP" altLang="en-US" sz="1400" noProof="0" dirty="0" smtClean="0">
              <a:solidFill>
                <a:prstClr val="black"/>
              </a:solidFill>
              <a:ea typeface="HG丸ｺﾞｼｯｸM-PRO" panose="020F0600000000000000" pitchFamily="50" charset="-128"/>
            </a:endParaRPr>
          </a:p>
        </p:txBody>
      </p:sp>
      <p:sp>
        <p:nvSpPr>
          <p:cNvPr id="9" name="テキスト ボックス 8"/>
          <p:cNvSpPr txBox="1"/>
          <p:nvPr/>
        </p:nvSpPr>
        <p:spPr>
          <a:xfrm>
            <a:off x="7308304" y="1243886"/>
            <a:ext cx="1175963" cy="312906"/>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sz="1400" noProof="0" dirty="0" smtClean="0">
                <a:solidFill>
                  <a:prstClr val="black"/>
                </a:solidFill>
                <a:ea typeface="HG丸ｺﾞｼｯｸM-PRO" panose="020F0600000000000000" pitchFamily="50" charset="-128"/>
              </a:rPr>
              <a:t>local exhaust</a:t>
            </a:r>
            <a:endParaRPr kumimoji="1" lang="ja-JP" altLang="en-US" sz="1400" noProof="0" dirty="0" smtClean="0">
              <a:solidFill>
                <a:prstClr val="black"/>
              </a:solidFill>
              <a:ea typeface="HG丸ｺﾞｼｯｸM-PRO" panose="020F0600000000000000" pitchFamily="50" charset="-128"/>
            </a:endParaRPr>
          </a:p>
        </p:txBody>
      </p:sp>
      <p:cxnSp>
        <p:nvCxnSpPr>
          <p:cNvPr id="11" name="直線矢印コネクタ 10"/>
          <p:cNvCxnSpPr>
            <a:stCxn id="7" idx="2"/>
          </p:cNvCxnSpPr>
          <p:nvPr/>
        </p:nvCxnSpPr>
        <p:spPr>
          <a:xfrm>
            <a:off x="993782" y="818296"/>
            <a:ext cx="282165" cy="46191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stCxn id="8" idx="2"/>
          </p:cNvCxnSpPr>
          <p:nvPr/>
        </p:nvCxnSpPr>
        <p:spPr>
          <a:xfrm>
            <a:off x="4539959" y="1437650"/>
            <a:ext cx="32041" cy="433179"/>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9" idx="2"/>
          </p:cNvCxnSpPr>
          <p:nvPr/>
        </p:nvCxnSpPr>
        <p:spPr>
          <a:xfrm flipH="1">
            <a:off x="7728403" y="1556792"/>
            <a:ext cx="167883" cy="582043"/>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4139952" y="4323815"/>
            <a:ext cx="1112805" cy="329321"/>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sz="1400" noProof="0" dirty="0" smtClean="0">
                <a:solidFill>
                  <a:prstClr val="black"/>
                </a:solidFill>
                <a:ea typeface="HG丸ｺﾞｼｯｸM-PRO" panose="020F0600000000000000" pitchFamily="50" charset="-128"/>
              </a:rPr>
              <a:t>airline mask</a:t>
            </a:r>
            <a:endParaRPr kumimoji="1" lang="ja-JP" altLang="en-US" sz="1400" noProof="0" dirty="0" smtClean="0">
              <a:solidFill>
                <a:prstClr val="black"/>
              </a:solidFill>
              <a:ea typeface="HG丸ｺﾞｼｯｸM-PRO" panose="020F0600000000000000" pitchFamily="50" charset="-128"/>
            </a:endParaRPr>
          </a:p>
        </p:txBody>
      </p:sp>
      <p:sp>
        <p:nvSpPr>
          <p:cNvPr id="22" name="テキスト ボックス 21"/>
          <p:cNvSpPr txBox="1"/>
          <p:nvPr/>
        </p:nvSpPr>
        <p:spPr>
          <a:xfrm>
            <a:off x="3707904" y="6165304"/>
            <a:ext cx="1032655" cy="312906"/>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sz="1400" noProof="0" dirty="0" smtClean="0">
                <a:solidFill>
                  <a:prstClr val="black"/>
                </a:solidFill>
                <a:ea typeface="HG丸ｺﾞｼｯｸM-PRO" panose="020F0600000000000000" pitchFamily="50" charset="-128"/>
              </a:rPr>
              <a:t>anorak suit</a:t>
            </a:r>
            <a:endParaRPr kumimoji="1" lang="ja-JP" altLang="en-US" sz="1400" noProof="0" dirty="0" smtClean="0">
              <a:solidFill>
                <a:prstClr val="black"/>
              </a:solidFill>
              <a:ea typeface="HG丸ｺﾞｼｯｸM-PRO" panose="020F0600000000000000" pitchFamily="50" charset="-128"/>
            </a:endParaRPr>
          </a:p>
        </p:txBody>
      </p:sp>
      <p:cxnSp>
        <p:nvCxnSpPr>
          <p:cNvPr id="23" name="直線矢印コネクタ 22"/>
          <p:cNvCxnSpPr>
            <a:stCxn id="21" idx="2"/>
          </p:cNvCxnSpPr>
          <p:nvPr/>
        </p:nvCxnSpPr>
        <p:spPr>
          <a:xfrm>
            <a:off x="4696355" y="4653136"/>
            <a:ext cx="1099781" cy="398725"/>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22" idx="3"/>
          </p:cNvCxnSpPr>
          <p:nvPr/>
        </p:nvCxnSpPr>
        <p:spPr>
          <a:xfrm flipV="1">
            <a:off x="4740559" y="5732125"/>
            <a:ext cx="479513" cy="58963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32" idx="1"/>
          </p:cNvCxnSpPr>
          <p:nvPr/>
        </p:nvCxnSpPr>
        <p:spPr>
          <a:xfrm flipH="1" flipV="1">
            <a:off x="6660232" y="5877273"/>
            <a:ext cx="432048" cy="45269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7092280" y="6165304"/>
            <a:ext cx="1301382" cy="329321"/>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sz="1400" noProof="0" dirty="0" smtClean="0">
                <a:solidFill>
                  <a:prstClr val="black"/>
                </a:solidFill>
                <a:ea typeface="HG丸ｺﾞｼｯｸM-PRO" panose="020F0600000000000000" pitchFamily="50" charset="-128"/>
              </a:rPr>
              <a:t>air supply line</a:t>
            </a:r>
            <a:endParaRPr kumimoji="1" lang="ja-JP" altLang="en-US" sz="1400" noProof="0" dirty="0" smtClean="0">
              <a:solidFill>
                <a:prstClr val="black"/>
              </a:solidFill>
              <a:ea typeface="HG丸ｺﾞｼｯｸM-PRO" panose="020F0600000000000000" pitchFamily="50" charset="-128"/>
            </a:endParaRPr>
          </a:p>
        </p:txBody>
      </p:sp>
      <p:sp>
        <p:nvSpPr>
          <p:cNvPr id="2" name="タイトル 1"/>
          <p:cNvSpPr>
            <a:spLocks noGrp="1"/>
          </p:cNvSpPr>
          <p:nvPr>
            <p:ph type="title"/>
          </p:nvPr>
        </p:nvSpPr>
        <p:spPr>
          <a:xfrm>
            <a:off x="685346" y="44624"/>
            <a:ext cx="7765322" cy="970450"/>
          </a:xfrm>
        </p:spPr>
        <p:txBody>
          <a:bodyPr/>
          <a:lstStyle/>
          <a:p>
            <a:r>
              <a:rPr kumimoji="1" lang="en-US" altLang="ja-JP" dirty="0" smtClean="0"/>
              <a:t>Replacement work in ’19</a:t>
            </a:r>
            <a:endParaRPr kumimoji="1" lang="ja-JP" altLang="en-US" dirty="0"/>
          </a:p>
        </p:txBody>
      </p:sp>
      <p:sp>
        <p:nvSpPr>
          <p:cNvPr id="10" name="テキスト ボックス 9"/>
          <p:cNvSpPr txBox="1"/>
          <p:nvPr/>
        </p:nvSpPr>
        <p:spPr>
          <a:xfrm rot="10800000" flipH="1" flipV="1">
            <a:off x="5148064" y="3142651"/>
            <a:ext cx="3888432" cy="1006429"/>
          </a:xfrm>
          <a:prstGeom prst="rect">
            <a:avLst/>
          </a:prstGeom>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noProof="0" dirty="0" smtClean="0">
                <a:solidFill>
                  <a:prstClr val="black"/>
                </a:solidFill>
                <a:ea typeface="HG丸ｺﾞｼｯｸM-PRO" panose="020F0600000000000000" pitchFamily="50" charset="-128"/>
              </a:rPr>
              <a:t>The work wearing airline mask and anorak suit is hot and extremely tough.</a:t>
            </a:r>
            <a:br>
              <a:rPr kumimoji="1" lang="en-US" altLang="ja-JP" noProof="0" dirty="0" smtClean="0">
                <a:solidFill>
                  <a:prstClr val="black"/>
                </a:solidFill>
                <a:ea typeface="HG丸ｺﾞｼｯｸM-PRO" panose="020F0600000000000000" pitchFamily="50" charset="-128"/>
              </a:rPr>
            </a:br>
            <a:r>
              <a:rPr kumimoji="1" lang="en-US" altLang="ja-JP" noProof="0" dirty="0" smtClean="0">
                <a:solidFill>
                  <a:prstClr val="black"/>
                </a:solidFill>
                <a:ea typeface="HG丸ｺﾞｼｯｸM-PRO" panose="020F0600000000000000" pitchFamily="50" charset="-128"/>
              </a:rPr>
              <a:t>2-hour is the upper limit for one work.</a:t>
            </a:r>
            <a:endParaRPr kumimoji="1" lang="ja-JP" altLang="en-US" noProof="0" dirty="0" smtClean="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4757495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a:xfrm>
            <a:off x="395536" y="44624"/>
            <a:ext cx="8352928" cy="970450"/>
          </a:xfrm>
        </p:spPr>
        <p:txBody>
          <a:bodyPr>
            <a:normAutofit/>
          </a:bodyPr>
          <a:lstStyle/>
          <a:p>
            <a:r>
              <a:rPr kumimoji="1" lang="en-US" altLang="ja-JP" dirty="0" smtClean="0"/>
              <a:t>Tritium release to the beamline in ’18</a:t>
            </a:r>
            <a:endParaRPr kumimoji="1" lang="ja-JP" altLang="en-US" dirty="0"/>
          </a:p>
        </p:txBody>
      </p:sp>
      <p:pic>
        <p:nvPicPr>
          <p:cNvPr id="9" name="図 8"/>
          <p:cNvPicPr>
            <a:picLocks noChangeAspect="1"/>
          </p:cNvPicPr>
          <p:nvPr/>
        </p:nvPicPr>
        <p:blipFill>
          <a:blip r:embed="rId3"/>
          <a:stretch>
            <a:fillRect/>
          </a:stretch>
        </p:blipFill>
        <p:spPr>
          <a:xfrm>
            <a:off x="58958" y="911800"/>
            <a:ext cx="5377138" cy="3438442"/>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a:stretch>
            <a:fillRect/>
          </a:stretch>
        </p:blipFill>
        <p:spPr>
          <a:xfrm>
            <a:off x="3707904" y="3374934"/>
            <a:ext cx="5377138" cy="3438442"/>
          </a:xfrm>
          <a:prstGeom prst="rect">
            <a:avLst/>
          </a:prstGeom>
          <a:effectLst>
            <a:outerShdw blurRad="50800" dist="38100" dir="2700000" algn="tl" rotWithShape="0">
              <a:prstClr val="black">
                <a:alpha val="40000"/>
              </a:prstClr>
            </a:outerShdw>
          </a:effectLst>
        </p:spPr>
      </p:pic>
      <p:sp>
        <p:nvSpPr>
          <p:cNvPr id="12" name="テキスト ボックス 11"/>
          <p:cNvSpPr txBox="1"/>
          <p:nvPr/>
        </p:nvSpPr>
        <p:spPr>
          <a:xfrm>
            <a:off x="3753224" y="1363795"/>
            <a:ext cx="1388457" cy="397032"/>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noProof="0" dirty="0" smtClean="0">
                <a:solidFill>
                  <a:prstClr val="black"/>
                </a:solidFill>
                <a:ea typeface="HG丸ｺﾞｼｯｸM-PRO" panose="020F0600000000000000" pitchFamily="50" charset="-128"/>
              </a:rPr>
              <a:t>Dry N</a:t>
            </a:r>
            <a:r>
              <a:rPr kumimoji="1" lang="en-US" altLang="ja-JP" baseline="-25000" noProof="0" dirty="0" smtClean="0">
                <a:solidFill>
                  <a:prstClr val="black"/>
                </a:solidFill>
                <a:ea typeface="HG丸ｺﾞｼｯｸM-PRO" panose="020F0600000000000000" pitchFamily="50" charset="-128"/>
              </a:rPr>
              <a:t>2</a:t>
            </a:r>
            <a:r>
              <a:rPr kumimoji="1" lang="en-US" altLang="ja-JP" noProof="0" dirty="0" smtClean="0">
                <a:solidFill>
                  <a:prstClr val="black"/>
                </a:solidFill>
                <a:ea typeface="HG丸ｺﾞｼｯｸM-PRO" panose="020F0600000000000000" pitchFamily="50" charset="-128"/>
              </a:rPr>
              <a:t> only</a:t>
            </a:r>
            <a:endParaRPr kumimoji="1" lang="ja-JP" altLang="en-US" noProof="0" dirty="0" smtClean="0">
              <a:solidFill>
                <a:prstClr val="black"/>
              </a:solidFill>
              <a:ea typeface="HG丸ｺﾞｼｯｸM-PRO" panose="020F0600000000000000" pitchFamily="50" charset="-128"/>
            </a:endParaRPr>
          </a:p>
        </p:txBody>
      </p:sp>
      <p:sp>
        <p:nvSpPr>
          <p:cNvPr id="13" name="テキスト ボックス 12"/>
          <p:cNvSpPr txBox="1"/>
          <p:nvPr/>
        </p:nvSpPr>
        <p:spPr>
          <a:xfrm>
            <a:off x="6876256" y="3861048"/>
            <a:ext cx="2010487" cy="397032"/>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noProof="0" dirty="0" smtClean="0">
                <a:solidFill>
                  <a:prstClr val="black"/>
                </a:solidFill>
                <a:ea typeface="HG丸ｺﾞｼｯｸM-PRO" panose="020F0600000000000000" pitchFamily="50" charset="-128"/>
              </a:rPr>
              <a:t>Dry N</a:t>
            </a:r>
            <a:r>
              <a:rPr kumimoji="1" lang="en-US" altLang="ja-JP" baseline="-25000" noProof="0" dirty="0" smtClean="0">
                <a:solidFill>
                  <a:prstClr val="black"/>
                </a:solidFill>
                <a:ea typeface="HG丸ｺﾞｼｯｸM-PRO" panose="020F0600000000000000" pitchFamily="50" charset="-128"/>
              </a:rPr>
              <a:t>2</a:t>
            </a:r>
            <a:r>
              <a:rPr kumimoji="1" lang="en-US" altLang="ja-JP" noProof="0" dirty="0" smtClean="0">
                <a:solidFill>
                  <a:prstClr val="black"/>
                </a:solidFill>
                <a:ea typeface="HG丸ｺﾞｼｯｸM-PRO" panose="020F0600000000000000" pitchFamily="50" charset="-128"/>
              </a:rPr>
              <a:t> + air(10%)</a:t>
            </a:r>
            <a:endParaRPr kumimoji="1" lang="ja-JP" altLang="en-US" noProof="0" dirty="0" smtClean="0">
              <a:solidFill>
                <a:prstClr val="black"/>
              </a:solidFill>
              <a:ea typeface="HG丸ｺﾞｼｯｸM-PRO" panose="020F0600000000000000" pitchFamily="50" charset="-128"/>
            </a:endParaRPr>
          </a:p>
        </p:txBody>
      </p:sp>
      <p:cxnSp>
        <p:nvCxnSpPr>
          <p:cNvPr id="14" name="直線矢印コネクタ 13"/>
          <p:cNvCxnSpPr/>
          <p:nvPr/>
        </p:nvCxnSpPr>
        <p:spPr>
          <a:xfrm>
            <a:off x="4067944" y="3804937"/>
            <a:ext cx="0" cy="328567"/>
          </a:xfrm>
          <a:prstGeom prst="straightConnector1">
            <a:avLst/>
          </a:prstGeom>
          <a:ln w="190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923928" y="3429000"/>
            <a:ext cx="1315938" cy="375937"/>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lang="en-US" altLang="ja-JP" noProof="0" dirty="0" smtClean="0">
                <a:solidFill>
                  <a:prstClr val="black"/>
                </a:solidFill>
                <a:ea typeface="HG丸ｺﾞｼｯｸM-PRO" panose="020F0600000000000000" pitchFamily="50" charset="-128"/>
              </a:rPr>
              <a:t>flange open</a:t>
            </a:r>
            <a:endParaRPr kumimoji="1" lang="ja-JP" altLang="en-US" sz="1800" b="0" i="0" u="none" strike="noStrike" kern="1200" cap="none" spc="0" normalizeH="0" baseline="0" noProof="0" dirty="0" smtClean="0">
              <a:ln>
                <a:noFill/>
              </a:ln>
              <a:solidFill>
                <a:prstClr val="black"/>
              </a:solidFill>
              <a:effectLst/>
              <a:uLnTx/>
              <a:uFillTx/>
              <a:ea typeface="HG丸ｺﾞｼｯｸM-PRO" panose="020F0600000000000000" pitchFamily="50" charset="-128"/>
            </a:endParaRPr>
          </a:p>
        </p:txBody>
      </p:sp>
      <p:sp>
        <p:nvSpPr>
          <p:cNvPr id="18" name="コンテンツ プレースホルダー 2"/>
          <p:cNvSpPr txBox="1">
            <a:spLocks/>
          </p:cNvSpPr>
          <p:nvPr/>
        </p:nvSpPr>
        <p:spPr>
          <a:xfrm>
            <a:off x="0" y="4364696"/>
            <a:ext cx="3707904" cy="2493304"/>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kumimoji="1"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kumimoji="1"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kumimoji="1"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altLang="ja-JP" dirty="0" smtClean="0"/>
              <a:t>Manipulation like opening a flange must be done carefully because the air is drawn into the chamber rapidly.</a:t>
            </a:r>
          </a:p>
          <a:p>
            <a:r>
              <a:rPr lang="en-US" altLang="ja-JP" dirty="0" smtClean="0"/>
              <a:t>Humidity is bad for vacuum.</a:t>
            </a:r>
            <a:r>
              <a:rPr lang="en-US" altLang="ja-JP" dirty="0"/>
              <a:t/>
            </a:r>
            <a:br>
              <a:rPr lang="en-US" altLang="ja-JP" dirty="0"/>
            </a:br>
            <a:r>
              <a:rPr lang="en-US" altLang="ja-JP" dirty="0" smtClean="0"/>
              <a:t>We need a longer time to achieve good vac. level again.</a:t>
            </a:r>
          </a:p>
        </p:txBody>
      </p:sp>
      <p:sp>
        <p:nvSpPr>
          <p:cNvPr id="19" name="テキスト ボックス 18"/>
          <p:cNvSpPr txBox="1"/>
          <p:nvPr/>
        </p:nvSpPr>
        <p:spPr>
          <a:xfrm>
            <a:off x="262888" y="836712"/>
            <a:ext cx="4342471" cy="397032"/>
          </a:xfrm>
          <a:prstGeom prst="rect">
            <a:avLst/>
          </a:prstGeom>
          <a:ln/>
        </p:spPr>
        <p:style>
          <a:lnRef idx="1">
            <a:schemeClr val="dk1"/>
          </a:lnRef>
          <a:fillRef idx="2">
            <a:schemeClr val="dk1"/>
          </a:fillRef>
          <a:effectRef idx="1">
            <a:schemeClr val="dk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noProof="0" dirty="0" smtClean="0">
                <a:solidFill>
                  <a:prstClr val="black"/>
                </a:solidFill>
                <a:ea typeface="HG丸ｺﾞｼｯｸM-PRO" panose="020F0600000000000000" pitchFamily="50" charset="-128"/>
              </a:rPr>
              <a:t>Tritium concentration in the purge gas ’18</a:t>
            </a:r>
            <a:endParaRPr kumimoji="1" lang="ja-JP" altLang="en-US" noProof="0" dirty="0" smtClean="0">
              <a:solidFill>
                <a:prstClr val="black"/>
              </a:solidFill>
              <a:ea typeface="HG丸ｺﾞｼｯｸM-PRO" panose="020F0600000000000000" pitchFamily="50" charset="-128"/>
            </a:endParaRPr>
          </a:p>
        </p:txBody>
      </p:sp>
      <p:sp>
        <p:nvSpPr>
          <p:cNvPr id="20" name="コンテンツ プレースホルダー 2"/>
          <p:cNvSpPr txBox="1">
            <a:spLocks/>
          </p:cNvSpPr>
          <p:nvPr/>
        </p:nvSpPr>
        <p:spPr>
          <a:xfrm>
            <a:off x="5436096" y="836712"/>
            <a:ext cx="3648946" cy="2523768"/>
          </a:xfrm>
          <a:prstGeom prst="rect">
            <a:avLst/>
          </a:prstGeom>
          <a:effectLst>
            <a:outerShdw blurRad="25400" dir="17880000">
              <a:srgbClr val="000000">
                <a:alpha val="46000"/>
              </a:srgbClr>
            </a:outerShdw>
          </a:effectLst>
        </p:spPr>
        <p:txBody>
          <a:bodyPr vert="horz" wrap="square" lIns="91440" tIns="45720" rIns="91440" bIns="45720" rtlCol="0" anchor="t">
            <a:sp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kumimoji="1"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kumimoji="1"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kumimoji="1"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altLang="ja-JP" dirty="0" smtClean="0"/>
              <a:t>Isotope exchange on surface:</a:t>
            </a:r>
            <a:br>
              <a:rPr lang="en-US" altLang="ja-JP" dirty="0" smtClean="0"/>
            </a:br>
            <a:r>
              <a:rPr lang="en-US" altLang="ja-JP" dirty="0" smtClean="0"/>
              <a:t>H</a:t>
            </a:r>
            <a:r>
              <a:rPr lang="en-US" altLang="ja-JP" baseline="-25000" dirty="0" smtClean="0"/>
              <a:t>2</a:t>
            </a:r>
            <a:r>
              <a:rPr lang="en-US" altLang="ja-JP" dirty="0" smtClean="0"/>
              <a:t>O </a:t>
            </a:r>
            <a:r>
              <a:rPr lang="en-US" altLang="ja-JP" dirty="0">
                <a:latin typeface="Symbol" panose="05050102010706020507" pitchFamily="18" charset="2"/>
              </a:rPr>
              <a:t></a:t>
            </a:r>
            <a:r>
              <a:rPr lang="en-US" altLang="ja-JP" dirty="0" smtClean="0"/>
              <a:t> HTO</a:t>
            </a:r>
          </a:p>
          <a:p>
            <a:r>
              <a:rPr lang="en-US" altLang="ja-JP" dirty="0" smtClean="0"/>
              <a:t>Even dry N</a:t>
            </a:r>
            <a:r>
              <a:rPr lang="en-US" altLang="ja-JP" baseline="-25000" dirty="0" smtClean="0"/>
              <a:t>2</a:t>
            </a:r>
            <a:r>
              <a:rPr lang="en-US" altLang="ja-JP" dirty="0" smtClean="0"/>
              <a:t> contains a small fraction of water as an impurity. (~10 ppm)</a:t>
            </a:r>
          </a:p>
          <a:p>
            <a:r>
              <a:rPr lang="en-US" altLang="ja-JP" dirty="0" smtClean="0"/>
              <a:t>H</a:t>
            </a:r>
            <a:r>
              <a:rPr lang="en-US" altLang="ja-JP" baseline="-25000" dirty="0" smtClean="0"/>
              <a:t>2</a:t>
            </a:r>
            <a:r>
              <a:rPr lang="en-US" altLang="ja-JP" dirty="0" smtClean="0"/>
              <a:t>O </a:t>
            </a:r>
            <a:r>
              <a:rPr lang="en-US" altLang="ja-JP" dirty="0"/>
              <a:t>is </a:t>
            </a:r>
            <a:r>
              <a:rPr lang="en-US" altLang="ja-JP" dirty="0" smtClean="0"/>
              <a:t>useful </a:t>
            </a:r>
            <a:r>
              <a:rPr lang="en-US" altLang="ja-JP" dirty="0"/>
              <a:t>for tritium decontamination</a:t>
            </a:r>
            <a:r>
              <a:rPr lang="en-US" altLang="ja-JP" dirty="0" smtClean="0"/>
              <a:t>.</a:t>
            </a:r>
            <a:endParaRPr lang="en-US" altLang="ja-JP" dirty="0"/>
          </a:p>
        </p:txBody>
      </p:sp>
      <p:sp>
        <p:nvSpPr>
          <p:cNvPr id="2" name="テキスト ボックス 1"/>
          <p:cNvSpPr txBox="1"/>
          <p:nvPr/>
        </p:nvSpPr>
        <p:spPr>
          <a:xfrm>
            <a:off x="1187624" y="3980190"/>
            <a:ext cx="1457835" cy="295466"/>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sz="1200" noProof="0" dirty="0" smtClean="0">
                <a:solidFill>
                  <a:prstClr val="black"/>
                </a:solidFill>
                <a:ea typeface="HG丸ｺﾞｼｯｸM-PRO" panose="020F0600000000000000" pitchFamily="50" charset="-128"/>
              </a:rPr>
              <a:t>Elapsed time [days]</a:t>
            </a:r>
            <a:endParaRPr kumimoji="1" lang="ja-JP" altLang="en-US" sz="1200" noProof="0" dirty="0" smtClean="0">
              <a:solidFill>
                <a:prstClr val="black"/>
              </a:solidFill>
              <a:ea typeface="HG丸ｺﾞｼｯｸM-PRO" panose="020F0600000000000000" pitchFamily="50" charset="-128"/>
            </a:endParaRPr>
          </a:p>
        </p:txBody>
      </p:sp>
      <p:sp>
        <p:nvSpPr>
          <p:cNvPr id="16" name="テキスト ボックス 15"/>
          <p:cNvSpPr txBox="1"/>
          <p:nvPr/>
        </p:nvSpPr>
        <p:spPr>
          <a:xfrm>
            <a:off x="4842357" y="6445902"/>
            <a:ext cx="1457835" cy="295466"/>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sz="1200" noProof="0" dirty="0" smtClean="0">
                <a:solidFill>
                  <a:prstClr val="black"/>
                </a:solidFill>
                <a:ea typeface="HG丸ｺﾞｼｯｸM-PRO" panose="020F0600000000000000" pitchFamily="50" charset="-128"/>
              </a:rPr>
              <a:t>Elapsed time [days]</a:t>
            </a:r>
            <a:endParaRPr kumimoji="1" lang="ja-JP" altLang="en-US" sz="1200" noProof="0" dirty="0" smtClean="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3321280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44624"/>
            <a:ext cx="8496944" cy="970450"/>
          </a:xfrm>
        </p:spPr>
        <p:txBody>
          <a:bodyPr>
            <a:normAutofit/>
          </a:bodyPr>
          <a:lstStyle/>
          <a:p>
            <a:r>
              <a:rPr kumimoji="1" lang="en-US" altLang="ja-JP" dirty="0" smtClean="0"/>
              <a:t>Tritium decontamination by air in ’19</a:t>
            </a:r>
            <a:endParaRPr kumimoji="1" lang="ja-JP" altLang="en-US" dirty="0"/>
          </a:p>
        </p:txBody>
      </p:sp>
      <p:pic>
        <p:nvPicPr>
          <p:cNvPr id="4" name="コンテンツ プレースホルダー 3"/>
          <p:cNvPicPr>
            <a:picLocks noGrp="1" noChangeAspect="1"/>
          </p:cNvPicPr>
          <p:nvPr>
            <p:ph idx="1"/>
          </p:nvPr>
        </p:nvPicPr>
        <p:blipFill>
          <a:blip r:embed="rId3"/>
          <a:stretch>
            <a:fillRect/>
          </a:stretch>
        </p:blipFill>
        <p:spPr>
          <a:xfrm>
            <a:off x="1002556" y="1166987"/>
            <a:ext cx="7130951" cy="4059237"/>
          </a:xfrm>
          <a:prstGeom prst="rect">
            <a:avLst/>
          </a:prstGeom>
          <a:effectLst>
            <a:outerShdw blurRad="50800" dist="38100" dir="2700000" algn="tl" rotWithShape="0">
              <a:prstClr val="black">
                <a:alpha val="40000"/>
              </a:prstClr>
            </a:outerShdw>
          </a:effectLst>
        </p:spPr>
      </p:pic>
      <p:cxnSp>
        <p:nvCxnSpPr>
          <p:cNvPr id="6" name="直線矢印コネクタ 5"/>
          <p:cNvCxnSpPr/>
          <p:nvPr/>
        </p:nvCxnSpPr>
        <p:spPr>
          <a:xfrm>
            <a:off x="1691680" y="1439761"/>
            <a:ext cx="0" cy="1424263"/>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1063824"/>
            <a:ext cx="731226" cy="375937"/>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lang="en-US" altLang="ja-JP" noProof="0" dirty="0" smtClean="0">
                <a:solidFill>
                  <a:prstClr val="black"/>
                </a:solidFill>
                <a:ea typeface="HG丸ｺﾞｼｯｸM-PRO" panose="020F0600000000000000" pitchFamily="50" charset="-128"/>
              </a:rPr>
              <a:t>purge</a:t>
            </a:r>
            <a:endParaRPr kumimoji="1" lang="ja-JP" altLang="en-US" sz="1800" b="0" i="0" u="none" strike="noStrike" kern="1200" cap="none" spc="0" normalizeH="0" baseline="0" noProof="0" dirty="0" smtClean="0">
              <a:ln>
                <a:noFill/>
              </a:ln>
              <a:solidFill>
                <a:prstClr val="black"/>
              </a:solidFill>
              <a:effectLst/>
              <a:uLnTx/>
              <a:uFillTx/>
              <a:ea typeface="HG丸ｺﾞｼｯｸM-PRO" panose="020F0600000000000000" pitchFamily="50" charset="-128"/>
            </a:endParaRPr>
          </a:p>
        </p:txBody>
      </p:sp>
      <p:cxnSp>
        <p:nvCxnSpPr>
          <p:cNvPr id="9" name="直線矢印コネクタ 8"/>
          <p:cNvCxnSpPr/>
          <p:nvPr/>
        </p:nvCxnSpPr>
        <p:spPr>
          <a:xfrm>
            <a:off x="1835696" y="1864101"/>
            <a:ext cx="0" cy="287791"/>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772072" y="1479975"/>
            <a:ext cx="1365758" cy="375937"/>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lang="en-US" altLang="ja-JP" noProof="0" dirty="0" err="1" smtClean="0">
                <a:solidFill>
                  <a:prstClr val="black"/>
                </a:solidFill>
                <a:ea typeface="HG丸ｺﾞｼｯｸM-PRO" panose="020F0600000000000000" pitchFamily="50" charset="-128"/>
              </a:rPr>
              <a:t>evac+purge</a:t>
            </a:r>
            <a:endParaRPr kumimoji="1" lang="ja-JP" altLang="en-US" sz="1800" b="0" i="0" u="none" strike="noStrike" kern="1200" cap="none" spc="0" normalizeH="0" baseline="0" noProof="0" dirty="0" smtClean="0">
              <a:ln>
                <a:noFill/>
              </a:ln>
              <a:solidFill>
                <a:prstClr val="black"/>
              </a:solidFill>
              <a:effectLst/>
              <a:uLnTx/>
              <a:uFillTx/>
              <a:ea typeface="HG丸ｺﾞｼｯｸM-PRO" panose="020F0600000000000000" pitchFamily="50" charset="-128"/>
            </a:endParaRPr>
          </a:p>
        </p:txBody>
      </p:sp>
      <p:cxnSp>
        <p:nvCxnSpPr>
          <p:cNvPr id="13" name="直線矢印コネクタ 12"/>
          <p:cNvCxnSpPr/>
          <p:nvPr/>
        </p:nvCxnSpPr>
        <p:spPr>
          <a:xfrm>
            <a:off x="2187352" y="2288200"/>
            <a:ext cx="0" cy="97200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123728" y="1904075"/>
            <a:ext cx="1365758" cy="375937"/>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lang="en-US" altLang="ja-JP" noProof="0" dirty="0" err="1" smtClean="0">
                <a:solidFill>
                  <a:prstClr val="black"/>
                </a:solidFill>
                <a:ea typeface="HG丸ｺﾞｼｯｸM-PRO" panose="020F0600000000000000" pitchFamily="50" charset="-128"/>
              </a:rPr>
              <a:t>evac+purge</a:t>
            </a:r>
            <a:endParaRPr kumimoji="1" lang="ja-JP" altLang="en-US" sz="1800" b="0" i="0" u="none" strike="noStrike" kern="1200" cap="none" spc="0" normalizeH="0" baseline="0" noProof="0" dirty="0" smtClean="0">
              <a:ln>
                <a:noFill/>
              </a:ln>
              <a:solidFill>
                <a:prstClr val="black"/>
              </a:solidFill>
              <a:effectLst/>
              <a:uLnTx/>
              <a:uFillTx/>
              <a:ea typeface="HG丸ｺﾞｼｯｸM-PRO" panose="020F0600000000000000" pitchFamily="50" charset="-128"/>
            </a:endParaRPr>
          </a:p>
        </p:txBody>
      </p:sp>
      <p:cxnSp>
        <p:nvCxnSpPr>
          <p:cNvPr id="15" name="直線矢印コネクタ 14"/>
          <p:cNvCxnSpPr/>
          <p:nvPr/>
        </p:nvCxnSpPr>
        <p:spPr>
          <a:xfrm flipV="1">
            <a:off x="2267744" y="4653136"/>
            <a:ext cx="0" cy="468000"/>
          </a:xfrm>
          <a:prstGeom prst="straightConnector1">
            <a:avLst/>
          </a:prstGeom>
          <a:ln w="190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126122" y="5141295"/>
            <a:ext cx="1315938" cy="375937"/>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lang="en-US" altLang="ja-JP" noProof="0" dirty="0" smtClean="0">
                <a:solidFill>
                  <a:prstClr val="black"/>
                </a:solidFill>
                <a:ea typeface="HG丸ｺﾞｼｯｸM-PRO" panose="020F0600000000000000" pitchFamily="50" charset="-128"/>
              </a:rPr>
              <a:t>flange open</a:t>
            </a:r>
            <a:endParaRPr kumimoji="1" lang="ja-JP" altLang="en-US" sz="1800" b="0" i="0" u="none" strike="noStrike" kern="1200" cap="none" spc="0" normalizeH="0" baseline="0" noProof="0" dirty="0" smtClean="0">
              <a:ln>
                <a:noFill/>
              </a:ln>
              <a:solidFill>
                <a:prstClr val="black"/>
              </a:solidFill>
              <a:effectLst/>
              <a:uLnTx/>
              <a:uFillTx/>
              <a:ea typeface="HG丸ｺﾞｼｯｸM-PRO" panose="020F0600000000000000" pitchFamily="50" charset="-128"/>
            </a:endParaRPr>
          </a:p>
        </p:txBody>
      </p:sp>
      <p:cxnSp>
        <p:nvCxnSpPr>
          <p:cNvPr id="18" name="直線矢印コネクタ 17"/>
          <p:cNvCxnSpPr/>
          <p:nvPr/>
        </p:nvCxnSpPr>
        <p:spPr>
          <a:xfrm flipV="1">
            <a:off x="2841414" y="4365104"/>
            <a:ext cx="0" cy="324144"/>
          </a:xfrm>
          <a:prstGeom prst="straightConnector1">
            <a:avLst/>
          </a:prstGeom>
          <a:ln w="190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2699792" y="4689248"/>
            <a:ext cx="2157707" cy="397032"/>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lang="en-US" altLang="ja-JP" noProof="0" dirty="0" smtClean="0">
                <a:solidFill>
                  <a:prstClr val="black"/>
                </a:solidFill>
                <a:ea typeface="HG丸ｺﾞｼｯｸM-PRO" panose="020F0600000000000000" pitchFamily="50" charset="-128"/>
              </a:rPr>
              <a:t>Target assy. removal</a:t>
            </a:r>
            <a:endParaRPr kumimoji="1" lang="ja-JP" altLang="en-US" sz="1800" b="0" i="0" u="none" strike="noStrike" kern="1200" cap="none" spc="0" normalizeH="0" baseline="0" noProof="0" dirty="0" smtClean="0">
              <a:ln>
                <a:noFill/>
              </a:ln>
              <a:solidFill>
                <a:prstClr val="black"/>
              </a:solidFill>
              <a:effectLst/>
              <a:uLnTx/>
              <a:uFillTx/>
              <a:ea typeface="HG丸ｺﾞｼｯｸM-PRO" panose="020F0600000000000000" pitchFamily="50" charset="-128"/>
            </a:endParaRPr>
          </a:p>
        </p:txBody>
      </p:sp>
      <p:cxnSp>
        <p:nvCxnSpPr>
          <p:cNvPr id="20" name="直線矢印コネクタ 19"/>
          <p:cNvCxnSpPr/>
          <p:nvPr/>
        </p:nvCxnSpPr>
        <p:spPr>
          <a:xfrm>
            <a:off x="3347864" y="2745912"/>
            <a:ext cx="0" cy="271188"/>
          </a:xfrm>
          <a:prstGeom prst="straightConnector1">
            <a:avLst/>
          </a:prstGeom>
          <a:ln w="190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203848" y="2348880"/>
            <a:ext cx="1729320" cy="375937"/>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lang="en-US" altLang="ja-JP" noProof="0" dirty="0" smtClean="0">
                <a:solidFill>
                  <a:prstClr val="black"/>
                </a:solidFill>
                <a:ea typeface="HG丸ｺﾞｼｯｸM-PRO" panose="020F0600000000000000" pitchFamily="50" charset="-128"/>
              </a:rPr>
              <a:t>Vacuum sealing</a:t>
            </a:r>
            <a:endParaRPr kumimoji="1" lang="ja-JP" altLang="en-US" sz="1800" b="0" i="0" u="none" strike="noStrike" kern="1200" cap="none" spc="0" normalizeH="0" baseline="0" noProof="0" dirty="0" smtClean="0">
              <a:ln>
                <a:noFill/>
              </a:ln>
              <a:solidFill>
                <a:prstClr val="black"/>
              </a:solidFill>
              <a:effectLst/>
              <a:uLnTx/>
              <a:uFillTx/>
              <a:ea typeface="HG丸ｺﾞｼｯｸM-PRO" panose="020F0600000000000000" pitchFamily="50" charset="-128"/>
            </a:endParaRPr>
          </a:p>
        </p:txBody>
      </p:sp>
      <p:sp>
        <p:nvSpPr>
          <p:cNvPr id="26" name="コンテンツ プレースホルダー 2"/>
          <p:cNvSpPr txBox="1">
            <a:spLocks/>
          </p:cNvSpPr>
          <p:nvPr/>
        </p:nvSpPr>
        <p:spPr>
          <a:xfrm>
            <a:off x="685346" y="5589240"/>
            <a:ext cx="7919102" cy="102700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kumimoji="1"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kumimoji="1"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kumimoji="1"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kumimoji="1"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altLang="ja-JP" dirty="0" smtClean="0"/>
              <a:t>We </a:t>
            </a:r>
            <a:r>
              <a:rPr lang="en-US" altLang="ja-JP" dirty="0"/>
              <a:t>did tritium decontamination procedure by the </a:t>
            </a:r>
            <a:r>
              <a:rPr lang="en-US" altLang="ja-JP" dirty="0" smtClean="0"/>
              <a:t>humidity-controlled gas </a:t>
            </a:r>
            <a:r>
              <a:rPr lang="en-US" altLang="ja-JP" dirty="0"/>
              <a:t>(dry N</a:t>
            </a:r>
            <a:r>
              <a:rPr lang="en-US" altLang="ja-JP" baseline="-25000" dirty="0"/>
              <a:t>2</a:t>
            </a:r>
            <a:r>
              <a:rPr lang="en-US" altLang="ja-JP" dirty="0"/>
              <a:t> + air(10%)), q</a:t>
            </a:r>
            <a:r>
              <a:rPr lang="en-US" altLang="ja-JP" dirty="0" smtClean="0"/>
              <a:t>uantitative </a:t>
            </a:r>
            <a:r>
              <a:rPr lang="en-US" altLang="ja-JP" dirty="0"/>
              <a:t>explanation is difficult, but this was obviously efficient to reduce the tritium level</a:t>
            </a:r>
            <a:r>
              <a:rPr lang="en-US" altLang="ja-JP" dirty="0" smtClean="0"/>
              <a:t>.</a:t>
            </a:r>
          </a:p>
        </p:txBody>
      </p:sp>
      <p:sp>
        <p:nvSpPr>
          <p:cNvPr id="27" name="テキスト ボックス 26"/>
          <p:cNvSpPr txBox="1"/>
          <p:nvPr/>
        </p:nvSpPr>
        <p:spPr>
          <a:xfrm>
            <a:off x="3243406" y="1052736"/>
            <a:ext cx="3920882" cy="397032"/>
          </a:xfrm>
          <a:prstGeom prst="rect">
            <a:avLst/>
          </a:prstGeom>
          <a:ln/>
        </p:spPr>
        <p:style>
          <a:lnRef idx="1">
            <a:schemeClr val="dk1"/>
          </a:lnRef>
          <a:fillRef idx="2">
            <a:schemeClr val="dk1"/>
          </a:fillRef>
          <a:effectRef idx="1">
            <a:schemeClr val="dk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noProof="0" dirty="0" smtClean="0">
                <a:solidFill>
                  <a:prstClr val="black"/>
                </a:solidFill>
                <a:ea typeface="HG丸ｺﾞｼｯｸM-PRO" panose="020F0600000000000000" pitchFamily="50" charset="-128"/>
              </a:rPr>
              <a:t>Tritium concentration in the purge gas</a:t>
            </a:r>
            <a:endParaRPr kumimoji="1" lang="ja-JP" altLang="en-US" noProof="0" dirty="0" smtClean="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107766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346" y="260647"/>
            <a:ext cx="7765322" cy="1036519"/>
          </a:xfrm>
        </p:spPr>
        <p:txBody>
          <a:bodyPr/>
          <a:lstStyle/>
          <a:p>
            <a:r>
              <a:rPr kumimoji="1" lang="en-US" altLang="ja-JP" dirty="0" smtClean="0"/>
              <a:t>Summary</a:t>
            </a:r>
            <a:endParaRPr kumimoji="1" lang="ja-JP" altLang="en-US" dirty="0"/>
          </a:p>
        </p:txBody>
      </p:sp>
      <p:sp>
        <p:nvSpPr>
          <p:cNvPr id="3" name="コンテンツ プレースホルダー 2"/>
          <p:cNvSpPr>
            <a:spLocks noGrp="1"/>
          </p:cNvSpPr>
          <p:nvPr>
            <p:ph idx="1"/>
          </p:nvPr>
        </p:nvSpPr>
        <p:spPr>
          <a:xfrm>
            <a:off x="685346" y="1383498"/>
            <a:ext cx="7847094" cy="5285862"/>
          </a:xfrm>
        </p:spPr>
        <p:txBody>
          <a:bodyPr>
            <a:normAutofit/>
          </a:bodyPr>
          <a:lstStyle/>
          <a:p>
            <a:r>
              <a:rPr lang="en-US" altLang="ja-JP" dirty="0" smtClean="0"/>
              <a:t>Originally, t</a:t>
            </a:r>
            <a:r>
              <a:rPr kumimoji="1" lang="en-US" altLang="ja-JP" dirty="0" smtClean="0"/>
              <a:t>he used muon target assy</a:t>
            </a:r>
            <a:r>
              <a:rPr lang="en-US" altLang="ja-JP" dirty="0" smtClean="0"/>
              <a:t>. was designed to be replaced with new one. In the hot-cell, the used assy</a:t>
            </a:r>
            <a:r>
              <a:rPr lang="en-US" altLang="ja-JP" dirty="0"/>
              <a:t>.</a:t>
            </a:r>
            <a:r>
              <a:rPr lang="en-US" altLang="ja-JP" dirty="0" smtClean="0"/>
              <a:t> would be disassembled by the manipulator, and then the rod be cut by the cutting device to reduce its volume. But the situation has been changed due to</a:t>
            </a:r>
          </a:p>
          <a:p>
            <a:pPr lvl="1"/>
            <a:r>
              <a:rPr kumimoji="1" lang="en-US" altLang="ja-JP" dirty="0" smtClean="0"/>
              <a:t>Treatment of the tritium becomes more serious</a:t>
            </a:r>
            <a:r>
              <a:rPr lang="en-US" altLang="ja-JP" dirty="0">
                <a:latin typeface="Symbol" panose="05050102010706020507" pitchFamily="18" charset="2"/>
              </a:rPr>
              <a:t/>
            </a:r>
            <a:br>
              <a:rPr lang="en-US" altLang="ja-JP" dirty="0">
                <a:latin typeface="Symbol" panose="05050102010706020507" pitchFamily="18" charset="2"/>
              </a:rPr>
            </a:br>
            <a:r>
              <a:rPr lang="en-US" altLang="ja-JP" dirty="0" smtClean="0">
                <a:latin typeface="Symbol" panose="05050102010706020507" pitchFamily="18" charset="2"/>
              </a:rPr>
              <a:t></a:t>
            </a:r>
            <a:r>
              <a:rPr lang="en-US" altLang="ja-JP" dirty="0" smtClean="0"/>
              <a:t> use of green-house, local exhaust ventilator, airline mask, anorak suit</a:t>
            </a:r>
            <a:endParaRPr kumimoji="1" lang="en-US" altLang="ja-JP" dirty="0" smtClean="0"/>
          </a:p>
          <a:p>
            <a:pPr lvl="1"/>
            <a:r>
              <a:rPr lang="en-US" altLang="ja-JP" dirty="0" smtClean="0"/>
              <a:t>The life time of the target assy. is successfully prolonged to 10 years.</a:t>
            </a:r>
          </a:p>
          <a:p>
            <a:pPr lvl="2"/>
            <a:r>
              <a:rPr lang="en-US" altLang="ja-JP" dirty="0" smtClean="0"/>
              <a:t>Only several target assemblies will be used during the designed life time of MLF facility of 40 years.</a:t>
            </a:r>
          </a:p>
          <a:p>
            <a:pPr lvl="2"/>
            <a:r>
              <a:rPr lang="en-US" altLang="ja-JP" dirty="0" smtClean="0"/>
              <a:t>Original scenario was constructed to deal with a fixed target that would be spent every half a year under 1 MW beam.</a:t>
            </a:r>
            <a:br>
              <a:rPr lang="en-US" altLang="ja-JP" dirty="0" smtClean="0"/>
            </a:br>
            <a:r>
              <a:rPr lang="en-US" altLang="ja-JP" dirty="0" smtClean="0"/>
              <a:t>Two targets would be spent every year.</a:t>
            </a:r>
          </a:p>
          <a:p>
            <a:pPr lvl="1"/>
            <a:r>
              <a:rPr lang="en-US" altLang="ja-JP" dirty="0" smtClean="0"/>
              <a:t>Changing the human </a:t>
            </a:r>
            <a:r>
              <a:rPr lang="en-US" altLang="ja-JP" dirty="0"/>
              <a:t>resources </a:t>
            </a:r>
            <a:r>
              <a:rPr lang="en-US" altLang="ja-JP" dirty="0" smtClean="0">
                <a:latin typeface="Symbol" panose="05050102010706020507" pitchFamily="18" charset="2"/>
              </a:rPr>
              <a:t></a:t>
            </a:r>
            <a:r>
              <a:rPr lang="en-US" altLang="ja-JP" dirty="0" smtClean="0"/>
              <a:t> simple scenario</a:t>
            </a:r>
          </a:p>
          <a:p>
            <a:r>
              <a:rPr kumimoji="1" lang="en-US" altLang="ja-JP" dirty="0" smtClean="0"/>
              <a:t>We just started reconstructing the maintenance scenario, minimizing the consumption of time, money and human resources.</a:t>
            </a:r>
            <a:endParaRPr kumimoji="1" lang="ja-JP" altLang="en-US" dirty="0"/>
          </a:p>
        </p:txBody>
      </p:sp>
    </p:spTree>
    <p:extLst>
      <p:ext uri="{BB962C8B-B14F-4D97-AF65-F5344CB8AC3E}">
        <p14:creationId xmlns:p14="http://schemas.microsoft.com/office/powerpoint/2010/main" val="2967952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4624"/>
            <a:ext cx="8686800" cy="1143000"/>
          </a:xfrm>
        </p:spPr>
        <p:txBody>
          <a:bodyPr>
            <a:normAutofit/>
          </a:bodyPr>
          <a:lstStyle/>
          <a:p>
            <a:r>
              <a:rPr kumimoji="1" lang="en-US" altLang="ja-JP" dirty="0" smtClean="0"/>
              <a:t>Materials and Life Science Facility</a:t>
            </a:r>
            <a:endParaRPr kumimoji="1" lang="ja-JP" altLang="en-US" dirty="0"/>
          </a:p>
        </p:txBody>
      </p:sp>
      <p:pic>
        <p:nvPicPr>
          <p:cNvPr id="4" name="Picture 4" descr="正No13外構図061128er Model (1)"/>
          <p:cNvPicPr>
            <a:picLocks noChangeAspect="1" noChangeArrowheads="1"/>
          </p:cNvPicPr>
          <p:nvPr/>
        </p:nvPicPr>
        <p:blipFill>
          <a:blip r:embed="rId3" cstate="print"/>
          <a:srcRect l="15149" r="11783"/>
          <a:stretch>
            <a:fillRect/>
          </a:stretch>
        </p:blipFill>
        <p:spPr bwMode="auto">
          <a:xfrm>
            <a:off x="586805" y="3455988"/>
            <a:ext cx="3517900" cy="3402012"/>
          </a:xfrm>
          <a:prstGeom prst="rect">
            <a:avLst/>
          </a:prstGeom>
          <a:noFill/>
        </p:spPr>
      </p:pic>
      <p:pic>
        <p:nvPicPr>
          <p:cNvPr id="5" name="Picture 6" descr="SEC_MLF_EW_LARGE"/>
          <p:cNvPicPr>
            <a:picLocks noChangeAspect="1" noChangeArrowheads="1"/>
          </p:cNvPicPr>
          <p:nvPr/>
        </p:nvPicPr>
        <p:blipFill>
          <a:blip r:embed="rId4" cstate="print"/>
          <a:srcRect/>
          <a:stretch>
            <a:fillRect/>
          </a:stretch>
        </p:blipFill>
        <p:spPr bwMode="auto">
          <a:xfrm>
            <a:off x="5091558" y="4068763"/>
            <a:ext cx="3940175" cy="2789237"/>
          </a:xfrm>
          <a:prstGeom prst="rect">
            <a:avLst/>
          </a:prstGeom>
          <a:noFill/>
        </p:spPr>
      </p:pic>
      <p:grpSp>
        <p:nvGrpSpPr>
          <p:cNvPr id="6" name="Group 8"/>
          <p:cNvGrpSpPr>
            <a:grpSpLocks/>
          </p:cNvGrpSpPr>
          <p:nvPr/>
        </p:nvGrpSpPr>
        <p:grpSpPr bwMode="auto">
          <a:xfrm>
            <a:off x="5091558" y="1412875"/>
            <a:ext cx="3944938" cy="2789238"/>
            <a:chOff x="3152" y="890"/>
            <a:chExt cx="2485" cy="1757"/>
          </a:xfrm>
        </p:grpSpPr>
        <p:pic>
          <p:nvPicPr>
            <p:cNvPr id="7" name="Picture 9" descr="MLF断03"/>
            <p:cNvPicPr>
              <a:picLocks noChangeAspect="1" noChangeArrowheads="1"/>
            </p:cNvPicPr>
            <p:nvPr/>
          </p:nvPicPr>
          <p:blipFill>
            <a:blip r:embed="rId5" cstate="print"/>
            <a:srcRect/>
            <a:stretch>
              <a:fillRect/>
            </a:stretch>
          </p:blipFill>
          <p:spPr bwMode="auto">
            <a:xfrm>
              <a:off x="3152" y="890"/>
              <a:ext cx="2485" cy="1757"/>
            </a:xfrm>
            <a:prstGeom prst="rect">
              <a:avLst/>
            </a:prstGeom>
            <a:noFill/>
          </p:spPr>
        </p:pic>
        <p:sp>
          <p:nvSpPr>
            <p:cNvPr id="8" name="Text Box 10"/>
            <p:cNvSpPr txBox="1">
              <a:spLocks noChangeArrowheads="1"/>
            </p:cNvSpPr>
            <p:nvPr/>
          </p:nvSpPr>
          <p:spPr bwMode="auto">
            <a:xfrm>
              <a:off x="3198" y="2024"/>
              <a:ext cx="1269" cy="231"/>
            </a:xfrm>
            <a:prstGeom prst="rect">
              <a:avLst/>
            </a:prstGeom>
            <a:noFill/>
            <a:ln w="9525">
              <a:noFill/>
              <a:miter lim="800000"/>
              <a:headEnd/>
              <a:tailEnd/>
            </a:ln>
            <a:effectLst/>
          </p:spPr>
          <p:txBody>
            <a:bodyPr wrap="none">
              <a:spAutoFit/>
            </a:bodyPr>
            <a:lstStyle/>
            <a:p>
              <a:pPr>
                <a:spcBef>
                  <a:spcPct val="50000"/>
                </a:spcBef>
              </a:pPr>
              <a:r>
                <a:rPr lang="en-US" altLang="ja-JP">
                  <a:latin typeface="Tahoma" pitchFamily="34" charset="0"/>
                </a:rPr>
                <a:t>RCS (3GeV333</a:t>
              </a:r>
              <a:r>
                <a:rPr lang="en-US" altLang="ja-JP">
                  <a:latin typeface="Symbol" pitchFamily="18" charset="2"/>
                </a:rPr>
                <a:t>m</a:t>
              </a:r>
              <a:r>
                <a:rPr lang="en-US" altLang="ja-JP">
                  <a:latin typeface="Tahoma" pitchFamily="34" charset="0"/>
                </a:rPr>
                <a:t>A)</a:t>
              </a:r>
            </a:p>
          </p:txBody>
        </p:sp>
        <p:sp>
          <p:nvSpPr>
            <p:cNvPr id="9" name="Text Box 11"/>
            <p:cNvSpPr txBox="1">
              <a:spLocks noChangeArrowheads="1"/>
            </p:cNvSpPr>
            <p:nvPr/>
          </p:nvSpPr>
          <p:spPr bwMode="auto">
            <a:xfrm>
              <a:off x="5148" y="935"/>
              <a:ext cx="374" cy="231"/>
            </a:xfrm>
            <a:prstGeom prst="rect">
              <a:avLst/>
            </a:prstGeom>
            <a:noFill/>
            <a:ln w="9525">
              <a:noFill/>
              <a:miter lim="800000"/>
              <a:headEnd/>
              <a:tailEnd/>
            </a:ln>
            <a:effectLst/>
          </p:spPr>
          <p:txBody>
            <a:bodyPr wrap="none">
              <a:spAutoFit/>
            </a:bodyPr>
            <a:lstStyle/>
            <a:p>
              <a:pPr>
                <a:spcBef>
                  <a:spcPct val="50000"/>
                </a:spcBef>
              </a:pPr>
              <a:r>
                <a:rPr lang="en-US" altLang="ja-JP">
                  <a:latin typeface="Tahoma" pitchFamily="34" charset="0"/>
                </a:rPr>
                <a:t>MLF</a:t>
              </a:r>
            </a:p>
          </p:txBody>
        </p:sp>
        <p:sp>
          <p:nvSpPr>
            <p:cNvPr id="10" name="Line 12"/>
            <p:cNvSpPr>
              <a:spLocks noChangeShapeType="1"/>
            </p:cNvSpPr>
            <p:nvPr/>
          </p:nvSpPr>
          <p:spPr bwMode="auto">
            <a:xfrm flipV="1">
              <a:off x="3972" y="1828"/>
              <a:ext cx="438" cy="75"/>
            </a:xfrm>
            <a:prstGeom prst="line">
              <a:avLst/>
            </a:prstGeom>
            <a:noFill/>
            <a:ln w="38100">
              <a:solidFill>
                <a:srgbClr val="FF0000"/>
              </a:solidFill>
              <a:round/>
              <a:headEnd/>
              <a:tailEnd/>
            </a:ln>
            <a:effectLst/>
          </p:spPr>
          <p:txBody>
            <a:bodyPr/>
            <a:lstStyle/>
            <a:p>
              <a:endParaRPr lang="ja-JP" altLang="en-US"/>
            </a:p>
          </p:txBody>
        </p:sp>
        <p:sp>
          <p:nvSpPr>
            <p:cNvPr id="11" name="Line 13"/>
            <p:cNvSpPr>
              <a:spLocks noChangeShapeType="1"/>
            </p:cNvSpPr>
            <p:nvPr/>
          </p:nvSpPr>
          <p:spPr bwMode="auto">
            <a:xfrm flipV="1">
              <a:off x="4408" y="1727"/>
              <a:ext cx="311" cy="100"/>
            </a:xfrm>
            <a:prstGeom prst="line">
              <a:avLst/>
            </a:prstGeom>
            <a:noFill/>
            <a:ln w="38100">
              <a:solidFill>
                <a:srgbClr val="FF0000"/>
              </a:solidFill>
              <a:round/>
              <a:headEnd/>
              <a:tailEnd/>
            </a:ln>
            <a:effectLst/>
          </p:spPr>
          <p:txBody>
            <a:bodyPr/>
            <a:lstStyle/>
            <a:p>
              <a:endParaRPr lang="ja-JP" altLang="en-US"/>
            </a:p>
          </p:txBody>
        </p:sp>
        <p:sp>
          <p:nvSpPr>
            <p:cNvPr id="12" name="Line 14"/>
            <p:cNvSpPr>
              <a:spLocks noChangeShapeType="1"/>
            </p:cNvSpPr>
            <p:nvPr/>
          </p:nvSpPr>
          <p:spPr bwMode="auto">
            <a:xfrm flipV="1">
              <a:off x="4714" y="1667"/>
              <a:ext cx="364" cy="62"/>
            </a:xfrm>
            <a:prstGeom prst="line">
              <a:avLst/>
            </a:prstGeom>
            <a:noFill/>
            <a:ln w="38100">
              <a:solidFill>
                <a:srgbClr val="FF0000"/>
              </a:solidFill>
              <a:round/>
              <a:headEnd/>
              <a:tailEnd/>
            </a:ln>
            <a:effectLst/>
          </p:spPr>
          <p:txBody>
            <a:bodyPr/>
            <a:lstStyle/>
            <a:p>
              <a:endParaRPr lang="ja-JP" altLang="en-US"/>
            </a:p>
          </p:txBody>
        </p:sp>
        <p:sp>
          <p:nvSpPr>
            <p:cNvPr id="13" name="Line 15"/>
            <p:cNvSpPr>
              <a:spLocks noChangeShapeType="1"/>
            </p:cNvSpPr>
            <p:nvPr/>
          </p:nvSpPr>
          <p:spPr bwMode="auto">
            <a:xfrm flipV="1">
              <a:off x="5074" y="1528"/>
              <a:ext cx="205" cy="140"/>
            </a:xfrm>
            <a:prstGeom prst="line">
              <a:avLst/>
            </a:prstGeom>
            <a:noFill/>
            <a:ln w="38100">
              <a:solidFill>
                <a:srgbClr val="FF0000"/>
              </a:solidFill>
              <a:round/>
              <a:headEnd/>
              <a:tailEnd type="triangle" w="lg" len="lg"/>
            </a:ln>
            <a:effectLst/>
          </p:spPr>
          <p:txBody>
            <a:bodyPr/>
            <a:lstStyle/>
            <a:p>
              <a:endParaRPr lang="ja-JP" altLang="en-US"/>
            </a:p>
          </p:txBody>
        </p:sp>
        <p:sp>
          <p:nvSpPr>
            <p:cNvPr id="14" name="Line 16"/>
            <p:cNvSpPr>
              <a:spLocks noChangeShapeType="1"/>
            </p:cNvSpPr>
            <p:nvPr/>
          </p:nvSpPr>
          <p:spPr bwMode="auto">
            <a:xfrm flipH="1">
              <a:off x="4205" y="2179"/>
              <a:ext cx="77" cy="385"/>
            </a:xfrm>
            <a:prstGeom prst="line">
              <a:avLst/>
            </a:prstGeom>
            <a:noFill/>
            <a:ln w="38100">
              <a:solidFill>
                <a:srgbClr val="FF0000"/>
              </a:solidFill>
              <a:round/>
              <a:headEnd/>
              <a:tailEnd type="triangle" w="lg" len="lg"/>
            </a:ln>
            <a:effectLst/>
          </p:spPr>
          <p:txBody>
            <a:bodyPr/>
            <a:lstStyle/>
            <a:p>
              <a:endParaRPr lang="ja-JP" altLang="en-US"/>
            </a:p>
          </p:txBody>
        </p:sp>
        <p:sp>
          <p:nvSpPr>
            <p:cNvPr id="15" name="Line 17"/>
            <p:cNvSpPr>
              <a:spLocks noChangeShapeType="1"/>
            </p:cNvSpPr>
            <p:nvPr/>
          </p:nvSpPr>
          <p:spPr bwMode="auto">
            <a:xfrm>
              <a:off x="4205" y="2039"/>
              <a:ext cx="66" cy="69"/>
            </a:xfrm>
            <a:prstGeom prst="line">
              <a:avLst/>
            </a:prstGeom>
            <a:noFill/>
            <a:ln w="38100">
              <a:solidFill>
                <a:srgbClr val="FF0000"/>
              </a:solidFill>
              <a:round/>
              <a:headEnd/>
              <a:tailEnd/>
            </a:ln>
            <a:effectLst/>
          </p:spPr>
          <p:txBody>
            <a:bodyPr/>
            <a:lstStyle/>
            <a:p>
              <a:endParaRPr lang="ja-JP" altLang="en-US"/>
            </a:p>
          </p:txBody>
        </p:sp>
        <p:sp>
          <p:nvSpPr>
            <p:cNvPr id="16" name="Line 18"/>
            <p:cNvSpPr>
              <a:spLocks noChangeShapeType="1"/>
            </p:cNvSpPr>
            <p:nvPr/>
          </p:nvSpPr>
          <p:spPr bwMode="auto">
            <a:xfrm>
              <a:off x="4269" y="2104"/>
              <a:ext cx="12" cy="41"/>
            </a:xfrm>
            <a:prstGeom prst="line">
              <a:avLst/>
            </a:prstGeom>
            <a:noFill/>
            <a:ln w="38100">
              <a:solidFill>
                <a:srgbClr val="FF0000"/>
              </a:solidFill>
              <a:round/>
              <a:headEnd/>
              <a:tailEnd/>
            </a:ln>
            <a:effectLst/>
          </p:spPr>
          <p:txBody>
            <a:bodyPr/>
            <a:lstStyle/>
            <a:p>
              <a:endParaRPr lang="ja-JP" altLang="en-US"/>
            </a:p>
          </p:txBody>
        </p:sp>
        <p:sp>
          <p:nvSpPr>
            <p:cNvPr id="17" name="Line 19"/>
            <p:cNvSpPr>
              <a:spLocks noChangeShapeType="1"/>
            </p:cNvSpPr>
            <p:nvPr/>
          </p:nvSpPr>
          <p:spPr bwMode="auto">
            <a:xfrm>
              <a:off x="4279" y="2140"/>
              <a:ext cx="4" cy="43"/>
            </a:xfrm>
            <a:prstGeom prst="line">
              <a:avLst/>
            </a:prstGeom>
            <a:noFill/>
            <a:ln w="38100">
              <a:solidFill>
                <a:srgbClr val="FF0000"/>
              </a:solidFill>
              <a:round/>
              <a:headEnd/>
              <a:tailEnd/>
            </a:ln>
            <a:effectLst/>
          </p:spPr>
          <p:txBody>
            <a:bodyPr/>
            <a:lstStyle/>
            <a:p>
              <a:endParaRPr lang="ja-JP" altLang="en-US"/>
            </a:p>
          </p:txBody>
        </p:sp>
        <p:sp>
          <p:nvSpPr>
            <p:cNvPr id="18" name="Line 20"/>
            <p:cNvSpPr>
              <a:spLocks noChangeShapeType="1"/>
            </p:cNvSpPr>
            <p:nvPr/>
          </p:nvSpPr>
          <p:spPr bwMode="auto">
            <a:xfrm>
              <a:off x="4153" y="1992"/>
              <a:ext cx="53" cy="48"/>
            </a:xfrm>
            <a:prstGeom prst="line">
              <a:avLst/>
            </a:prstGeom>
            <a:noFill/>
            <a:ln w="38100">
              <a:solidFill>
                <a:srgbClr val="FF0000"/>
              </a:solidFill>
              <a:prstDash val="sysDot"/>
              <a:round/>
              <a:headEnd/>
              <a:tailEnd/>
            </a:ln>
            <a:effectLst/>
          </p:spPr>
          <p:txBody>
            <a:bodyPr/>
            <a:lstStyle/>
            <a:p>
              <a:endParaRPr lang="ja-JP" altLang="en-US"/>
            </a:p>
          </p:txBody>
        </p:sp>
        <p:sp>
          <p:nvSpPr>
            <p:cNvPr id="19" name="Line 21"/>
            <p:cNvSpPr>
              <a:spLocks noChangeShapeType="1"/>
            </p:cNvSpPr>
            <p:nvPr/>
          </p:nvSpPr>
          <p:spPr bwMode="auto">
            <a:xfrm>
              <a:off x="4077" y="1957"/>
              <a:ext cx="76" cy="35"/>
            </a:xfrm>
            <a:prstGeom prst="line">
              <a:avLst/>
            </a:prstGeom>
            <a:noFill/>
            <a:ln w="38100">
              <a:solidFill>
                <a:srgbClr val="FF0000"/>
              </a:solidFill>
              <a:prstDash val="sysDot"/>
              <a:round/>
              <a:headEnd/>
              <a:tailEnd/>
            </a:ln>
            <a:effectLst/>
          </p:spPr>
          <p:txBody>
            <a:bodyPr/>
            <a:lstStyle/>
            <a:p>
              <a:endParaRPr lang="ja-JP" altLang="en-US"/>
            </a:p>
          </p:txBody>
        </p:sp>
        <p:sp>
          <p:nvSpPr>
            <p:cNvPr id="20" name="Line 22"/>
            <p:cNvSpPr>
              <a:spLocks noChangeShapeType="1"/>
            </p:cNvSpPr>
            <p:nvPr/>
          </p:nvSpPr>
          <p:spPr bwMode="auto">
            <a:xfrm>
              <a:off x="3990" y="1947"/>
              <a:ext cx="87" cy="11"/>
            </a:xfrm>
            <a:prstGeom prst="line">
              <a:avLst/>
            </a:prstGeom>
            <a:noFill/>
            <a:ln w="38100">
              <a:solidFill>
                <a:srgbClr val="FF0000"/>
              </a:solidFill>
              <a:prstDash val="sysDot"/>
              <a:round/>
              <a:headEnd/>
              <a:tailEnd/>
            </a:ln>
            <a:effectLst/>
          </p:spPr>
          <p:txBody>
            <a:bodyPr/>
            <a:lstStyle/>
            <a:p>
              <a:endParaRPr lang="ja-JP" altLang="en-US"/>
            </a:p>
          </p:txBody>
        </p:sp>
      </p:grpSp>
      <p:sp>
        <p:nvSpPr>
          <p:cNvPr id="21" name="Text Box 23"/>
          <p:cNvSpPr txBox="1">
            <a:spLocks noChangeArrowheads="1"/>
          </p:cNvSpPr>
          <p:nvPr/>
        </p:nvSpPr>
        <p:spPr bwMode="auto">
          <a:xfrm>
            <a:off x="6388546" y="6491288"/>
            <a:ext cx="2535053"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latin typeface="Tahoma" pitchFamily="34" charset="0"/>
              </a:rPr>
              <a:t>Beam transport </a:t>
            </a:r>
            <a:r>
              <a:rPr lang="en-US" altLang="ja-JP" dirty="0">
                <a:latin typeface="Tahoma" pitchFamily="34" charset="0"/>
              </a:rPr>
              <a:t>tunnel</a:t>
            </a:r>
          </a:p>
        </p:txBody>
      </p:sp>
      <p:sp>
        <p:nvSpPr>
          <p:cNvPr id="22" name="Text Box 24"/>
          <p:cNvSpPr txBox="1">
            <a:spLocks noChangeArrowheads="1"/>
          </p:cNvSpPr>
          <p:nvPr/>
        </p:nvSpPr>
        <p:spPr bwMode="auto">
          <a:xfrm>
            <a:off x="5164583" y="4365625"/>
            <a:ext cx="1436688" cy="366713"/>
          </a:xfrm>
          <a:prstGeom prst="rect">
            <a:avLst/>
          </a:prstGeom>
          <a:noFill/>
          <a:ln w="9525">
            <a:noFill/>
            <a:miter lim="800000"/>
            <a:headEnd/>
            <a:tailEnd/>
          </a:ln>
          <a:effectLst/>
        </p:spPr>
        <p:txBody>
          <a:bodyPr wrap="none">
            <a:spAutoFit/>
          </a:bodyPr>
          <a:lstStyle/>
          <a:p>
            <a:pPr>
              <a:spcBef>
                <a:spcPct val="50000"/>
              </a:spcBef>
            </a:pPr>
            <a:r>
              <a:rPr lang="en-US" altLang="ja-JP" dirty="0">
                <a:latin typeface="Tahoma" pitchFamily="34" charset="0"/>
              </a:rPr>
              <a:t>Exp. Hall #1</a:t>
            </a:r>
          </a:p>
        </p:txBody>
      </p:sp>
      <p:sp>
        <p:nvSpPr>
          <p:cNvPr id="23" name="Text Box 25"/>
          <p:cNvSpPr txBox="1">
            <a:spLocks noChangeArrowheads="1"/>
          </p:cNvSpPr>
          <p:nvPr/>
        </p:nvSpPr>
        <p:spPr bwMode="auto">
          <a:xfrm>
            <a:off x="7323583" y="4365625"/>
            <a:ext cx="1436688" cy="366713"/>
          </a:xfrm>
          <a:prstGeom prst="rect">
            <a:avLst/>
          </a:prstGeom>
          <a:noFill/>
          <a:ln w="9525">
            <a:noFill/>
            <a:miter lim="800000"/>
            <a:headEnd/>
            <a:tailEnd/>
          </a:ln>
          <a:effectLst/>
        </p:spPr>
        <p:txBody>
          <a:bodyPr wrap="none">
            <a:spAutoFit/>
          </a:bodyPr>
          <a:lstStyle/>
          <a:p>
            <a:pPr>
              <a:spcBef>
                <a:spcPct val="50000"/>
              </a:spcBef>
            </a:pPr>
            <a:r>
              <a:rPr lang="en-US" altLang="ja-JP" dirty="0">
                <a:latin typeface="Tahoma" pitchFamily="34" charset="0"/>
              </a:rPr>
              <a:t>Exp. Hall #2</a:t>
            </a:r>
          </a:p>
        </p:txBody>
      </p:sp>
      <p:sp>
        <p:nvSpPr>
          <p:cNvPr id="24" name="Line 26"/>
          <p:cNvSpPr>
            <a:spLocks noChangeShapeType="1"/>
          </p:cNvSpPr>
          <p:nvPr/>
        </p:nvSpPr>
        <p:spPr bwMode="auto">
          <a:xfrm>
            <a:off x="6028183" y="4724400"/>
            <a:ext cx="215900" cy="936625"/>
          </a:xfrm>
          <a:prstGeom prst="line">
            <a:avLst/>
          </a:prstGeom>
          <a:ln>
            <a:headEnd/>
            <a:tailEnd type="triangle" w="lg" len="lg"/>
          </a:ln>
        </p:spPr>
        <p:style>
          <a:lnRef idx="1">
            <a:schemeClr val="accent3"/>
          </a:lnRef>
          <a:fillRef idx="0">
            <a:schemeClr val="accent3"/>
          </a:fillRef>
          <a:effectRef idx="0">
            <a:schemeClr val="accent3"/>
          </a:effectRef>
          <a:fontRef idx="minor">
            <a:schemeClr val="tx1"/>
          </a:fontRef>
        </p:style>
        <p:txBody>
          <a:bodyPr/>
          <a:lstStyle/>
          <a:p>
            <a:endParaRPr lang="ja-JP" altLang="en-US"/>
          </a:p>
        </p:txBody>
      </p:sp>
      <p:sp>
        <p:nvSpPr>
          <p:cNvPr id="25" name="Line 27"/>
          <p:cNvSpPr>
            <a:spLocks noChangeShapeType="1"/>
          </p:cNvSpPr>
          <p:nvPr/>
        </p:nvSpPr>
        <p:spPr bwMode="auto">
          <a:xfrm flipH="1">
            <a:off x="7828408" y="4724400"/>
            <a:ext cx="215900" cy="936625"/>
          </a:xfrm>
          <a:prstGeom prst="line">
            <a:avLst/>
          </a:prstGeom>
          <a:ln>
            <a:headEnd/>
            <a:tailEnd type="triangle" w="lg" len="lg"/>
          </a:ln>
        </p:spPr>
        <p:style>
          <a:lnRef idx="1">
            <a:schemeClr val="accent3"/>
          </a:lnRef>
          <a:fillRef idx="0">
            <a:schemeClr val="accent3"/>
          </a:fillRef>
          <a:effectRef idx="0">
            <a:schemeClr val="accent3"/>
          </a:effectRef>
          <a:fontRef idx="minor">
            <a:schemeClr val="tx1"/>
          </a:fontRef>
        </p:style>
        <p:txBody>
          <a:bodyPr/>
          <a:lstStyle/>
          <a:p>
            <a:endParaRPr lang="ja-JP" altLang="en-US"/>
          </a:p>
        </p:txBody>
      </p:sp>
      <p:sp>
        <p:nvSpPr>
          <p:cNvPr id="26" name="Line 28"/>
          <p:cNvSpPr>
            <a:spLocks noChangeShapeType="1"/>
          </p:cNvSpPr>
          <p:nvPr/>
        </p:nvSpPr>
        <p:spPr bwMode="auto">
          <a:xfrm flipV="1">
            <a:off x="6675883" y="6092825"/>
            <a:ext cx="360363" cy="431800"/>
          </a:xfrm>
          <a:prstGeom prst="line">
            <a:avLst/>
          </a:prstGeom>
          <a:ln>
            <a:headEnd/>
            <a:tailEnd type="triangle" w="lg" len="lg"/>
          </a:ln>
        </p:spPr>
        <p:style>
          <a:lnRef idx="1">
            <a:schemeClr val="accent3"/>
          </a:lnRef>
          <a:fillRef idx="0">
            <a:schemeClr val="accent3"/>
          </a:fillRef>
          <a:effectRef idx="0">
            <a:schemeClr val="accent3"/>
          </a:effectRef>
          <a:fontRef idx="minor">
            <a:schemeClr val="tx1"/>
          </a:fontRef>
        </p:style>
        <p:txBody>
          <a:bodyPr/>
          <a:lstStyle/>
          <a:p>
            <a:endParaRPr lang="ja-JP" altLang="en-US"/>
          </a:p>
        </p:txBody>
      </p:sp>
      <p:sp>
        <p:nvSpPr>
          <p:cNvPr id="27" name="Line 29"/>
          <p:cNvSpPr>
            <a:spLocks noChangeShapeType="1"/>
          </p:cNvSpPr>
          <p:nvPr/>
        </p:nvSpPr>
        <p:spPr bwMode="auto">
          <a:xfrm>
            <a:off x="540768" y="5516563"/>
            <a:ext cx="1511300" cy="0"/>
          </a:xfrm>
          <a:prstGeom prst="line">
            <a:avLst/>
          </a:prstGeom>
          <a:noFill/>
          <a:ln w="38100">
            <a:solidFill>
              <a:srgbClr val="FF0000"/>
            </a:solidFill>
            <a:round/>
            <a:headEnd/>
            <a:tailEnd type="triangle" w="lg" len="lg"/>
          </a:ln>
          <a:effectLst/>
        </p:spPr>
        <p:txBody>
          <a:bodyPr/>
          <a:lstStyle/>
          <a:p>
            <a:endParaRPr lang="ja-JP" altLang="en-US"/>
          </a:p>
        </p:txBody>
      </p:sp>
      <p:sp>
        <p:nvSpPr>
          <p:cNvPr id="28" name="Line 30"/>
          <p:cNvSpPr>
            <a:spLocks noChangeShapeType="1"/>
          </p:cNvSpPr>
          <p:nvPr/>
        </p:nvSpPr>
        <p:spPr bwMode="auto">
          <a:xfrm flipH="1" flipV="1">
            <a:off x="1259905" y="4581525"/>
            <a:ext cx="288925" cy="863600"/>
          </a:xfrm>
          <a:prstGeom prst="line">
            <a:avLst/>
          </a:prstGeom>
          <a:ln>
            <a:headEnd type="triangle" w="lg" len="lg"/>
            <a:tailEnd/>
          </a:ln>
        </p:spPr>
        <p:style>
          <a:lnRef idx="1">
            <a:schemeClr val="dk1"/>
          </a:lnRef>
          <a:fillRef idx="0">
            <a:schemeClr val="dk1"/>
          </a:fillRef>
          <a:effectRef idx="0">
            <a:schemeClr val="dk1"/>
          </a:effectRef>
          <a:fontRef idx="minor">
            <a:schemeClr val="tx1"/>
          </a:fontRef>
        </p:style>
        <p:txBody>
          <a:bodyPr/>
          <a:lstStyle/>
          <a:p>
            <a:endParaRPr lang="ja-JP" altLang="en-US"/>
          </a:p>
        </p:txBody>
      </p:sp>
      <p:sp>
        <p:nvSpPr>
          <p:cNvPr id="29" name="Text Box 31"/>
          <p:cNvSpPr txBox="1">
            <a:spLocks noChangeArrowheads="1"/>
          </p:cNvSpPr>
          <p:nvPr/>
        </p:nvSpPr>
        <p:spPr bwMode="auto">
          <a:xfrm>
            <a:off x="62781" y="4221163"/>
            <a:ext cx="1412875" cy="366712"/>
          </a:xfrm>
          <a:prstGeom prst="rect">
            <a:avLst/>
          </a:prstGeom>
          <a:solidFill>
            <a:schemeClr val="accent1">
              <a:alpha val="75000"/>
            </a:schemeClr>
          </a:solidFill>
          <a:ln w="9525">
            <a:noFill/>
            <a:miter lim="800000"/>
            <a:headEnd/>
            <a:tailEnd/>
          </a:ln>
          <a:effectLst/>
        </p:spPr>
        <p:txBody>
          <a:bodyPr wrap="none">
            <a:spAutoFit/>
          </a:bodyPr>
          <a:lstStyle/>
          <a:p>
            <a:pPr>
              <a:spcBef>
                <a:spcPct val="50000"/>
              </a:spcBef>
            </a:pPr>
            <a:r>
              <a:rPr lang="en-US" altLang="ja-JP" dirty="0">
                <a:solidFill>
                  <a:srgbClr val="000000"/>
                </a:solidFill>
                <a:latin typeface="Tahoma" pitchFamily="34" charset="0"/>
              </a:rPr>
              <a:t>Muon target</a:t>
            </a:r>
          </a:p>
        </p:txBody>
      </p:sp>
      <p:sp>
        <p:nvSpPr>
          <p:cNvPr id="30" name="Line 32"/>
          <p:cNvSpPr>
            <a:spLocks noChangeShapeType="1"/>
          </p:cNvSpPr>
          <p:nvPr/>
        </p:nvSpPr>
        <p:spPr bwMode="auto">
          <a:xfrm flipV="1">
            <a:off x="2123505" y="4581525"/>
            <a:ext cx="288925" cy="863600"/>
          </a:xfrm>
          <a:prstGeom prst="line">
            <a:avLst/>
          </a:prstGeom>
          <a:ln>
            <a:headEnd type="triangle" w="lg" len="lg"/>
            <a:tailEnd/>
          </a:ln>
        </p:spPr>
        <p:style>
          <a:lnRef idx="1">
            <a:schemeClr val="dk1"/>
          </a:lnRef>
          <a:fillRef idx="0">
            <a:schemeClr val="dk1"/>
          </a:fillRef>
          <a:effectRef idx="0">
            <a:schemeClr val="dk1"/>
          </a:effectRef>
          <a:fontRef idx="minor">
            <a:schemeClr val="tx1"/>
          </a:fontRef>
        </p:style>
        <p:txBody>
          <a:bodyPr/>
          <a:lstStyle/>
          <a:p>
            <a:endParaRPr lang="ja-JP" altLang="en-US"/>
          </a:p>
        </p:txBody>
      </p:sp>
      <p:sp>
        <p:nvSpPr>
          <p:cNvPr id="31" name="Text Box 33"/>
          <p:cNvSpPr txBox="1">
            <a:spLocks noChangeArrowheads="1"/>
          </p:cNvSpPr>
          <p:nvPr/>
        </p:nvSpPr>
        <p:spPr bwMode="auto">
          <a:xfrm>
            <a:off x="2268538" y="4221163"/>
            <a:ext cx="2693987" cy="366712"/>
          </a:xfrm>
          <a:prstGeom prst="rect">
            <a:avLst/>
          </a:prstGeom>
          <a:solidFill>
            <a:schemeClr val="accent1">
              <a:alpha val="75000"/>
            </a:schemeClr>
          </a:solidFill>
          <a:ln w="9525">
            <a:noFill/>
            <a:miter lim="800000"/>
            <a:headEnd/>
            <a:tailEnd/>
          </a:ln>
          <a:effectLst/>
        </p:spPr>
        <p:txBody>
          <a:bodyPr wrap="none">
            <a:spAutoFit/>
          </a:bodyPr>
          <a:lstStyle/>
          <a:p>
            <a:pPr>
              <a:spcBef>
                <a:spcPct val="50000"/>
              </a:spcBef>
            </a:pPr>
            <a:r>
              <a:rPr lang="en-US" altLang="ja-JP" dirty="0" err="1">
                <a:solidFill>
                  <a:srgbClr val="000000"/>
                </a:solidFill>
                <a:latin typeface="Tahoma" pitchFamily="34" charset="0"/>
              </a:rPr>
              <a:t>Spallation</a:t>
            </a:r>
            <a:r>
              <a:rPr lang="en-US" altLang="ja-JP" dirty="0">
                <a:solidFill>
                  <a:srgbClr val="000000"/>
                </a:solidFill>
                <a:latin typeface="Tahoma" pitchFamily="34" charset="0"/>
              </a:rPr>
              <a:t> neutron target</a:t>
            </a:r>
          </a:p>
        </p:txBody>
      </p:sp>
      <p:pic>
        <p:nvPicPr>
          <p:cNvPr id="32" name="Picture 34"/>
          <p:cNvPicPr>
            <a:picLocks noChangeAspect="1" noChangeArrowheads="1"/>
          </p:cNvPicPr>
          <p:nvPr/>
        </p:nvPicPr>
        <p:blipFill>
          <a:blip r:embed="rId6" cstate="print"/>
          <a:srcRect/>
          <a:stretch>
            <a:fillRect/>
          </a:stretch>
        </p:blipFill>
        <p:spPr bwMode="auto">
          <a:xfrm>
            <a:off x="683643" y="1412875"/>
            <a:ext cx="3333750" cy="2114550"/>
          </a:xfrm>
          <a:prstGeom prst="rect">
            <a:avLst/>
          </a:prstGeom>
          <a:noFill/>
          <a:ln w="9525">
            <a:noFill/>
            <a:miter lim="800000"/>
            <a:headEnd/>
            <a:tailEnd/>
          </a:ln>
          <a:effectLst/>
        </p:spPr>
      </p:pic>
      <p:sp>
        <p:nvSpPr>
          <p:cNvPr id="33" name="Text Box 24"/>
          <p:cNvSpPr txBox="1">
            <a:spLocks noChangeArrowheads="1"/>
          </p:cNvSpPr>
          <p:nvPr/>
        </p:nvSpPr>
        <p:spPr bwMode="auto">
          <a:xfrm>
            <a:off x="39539" y="4941168"/>
            <a:ext cx="1436688" cy="366713"/>
          </a:xfrm>
          <a:prstGeom prst="rect">
            <a:avLst/>
          </a:prstGeom>
          <a:noFill/>
          <a:ln w="9525">
            <a:noFill/>
            <a:miter lim="800000"/>
            <a:headEnd/>
            <a:tailEnd/>
          </a:ln>
          <a:effectLst/>
        </p:spPr>
        <p:txBody>
          <a:bodyPr wrap="none">
            <a:spAutoFit/>
          </a:bodyPr>
          <a:lstStyle/>
          <a:p>
            <a:pPr>
              <a:spcBef>
                <a:spcPct val="50000"/>
              </a:spcBef>
            </a:pPr>
            <a:r>
              <a:rPr lang="en-US" altLang="ja-JP" dirty="0">
                <a:solidFill>
                  <a:sysClr val="windowText" lastClr="000000"/>
                </a:solidFill>
                <a:effectLst>
                  <a:glow rad="63500">
                    <a:schemeClr val="tx1">
                      <a:alpha val="75000"/>
                    </a:schemeClr>
                  </a:glow>
                </a:effectLst>
                <a:latin typeface="Tahoma" pitchFamily="34" charset="0"/>
              </a:rPr>
              <a:t>Exp. Hall #1</a:t>
            </a:r>
          </a:p>
        </p:txBody>
      </p:sp>
      <p:sp>
        <p:nvSpPr>
          <p:cNvPr id="34" name="Text Box 25"/>
          <p:cNvSpPr txBox="1">
            <a:spLocks noChangeArrowheads="1"/>
          </p:cNvSpPr>
          <p:nvPr/>
        </p:nvSpPr>
        <p:spPr bwMode="auto">
          <a:xfrm>
            <a:off x="39539" y="5661248"/>
            <a:ext cx="1436688" cy="366713"/>
          </a:xfrm>
          <a:prstGeom prst="rect">
            <a:avLst/>
          </a:prstGeom>
          <a:noFill/>
          <a:ln w="9525">
            <a:noFill/>
            <a:miter lim="800000"/>
            <a:headEnd/>
            <a:tailEnd/>
          </a:ln>
          <a:effectLst/>
        </p:spPr>
        <p:txBody>
          <a:bodyPr wrap="none">
            <a:spAutoFit/>
          </a:bodyPr>
          <a:lstStyle/>
          <a:p>
            <a:pPr>
              <a:spcBef>
                <a:spcPct val="50000"/>
              </a:spcBef>
            </a:pPr>
            <a:r>
              <a:rPr lang="en-US" altLang="ja-JP" dirty="0">
                <a:solidFill>
                  <a:sysClr val="windowText" lastClr="000000"/>
                </a:solidFill>
                <a:effectLst>
                  <a:glow rad="63500">
                    <a:schemeClr val="tx1">
                      <a:alpha val="75000"/>
                    </a:schemeClr>
                  </a:glow>
                </a:effectLst>
                <a:latin typeface="Tahoma" pitchFamily="34" charset="0"/>
              </a:rPr>
              <a:t>Exp. Hall #2</a:t>
            </a:r>
          </a:p>
        </p:txBody>
      </p:sp>
      <p:sp>
        <p:nvSpPr>
          <p:cNvPr id="35" name="角丸四角形 34"/>
          <p:cNvSpPr/>
          <p:nvPr/>
        </p:nvSpPr>
        <p:spPr>
          <a:xfrm>
            <a:off x="1188195" y="5373216"/>
            <a:ext cx="1041673" cy="288032"/>
          </a:xfrm>
          <a:prstGeom prst="round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p:cNvGrpSpPr/>
          <p:nvPr/>
        </p:nvGrpSpPr>
        <p:grpSpPr>
          <a:xfrm>
            <a:off x="2947988" y="5488205"/>
            <a:ext cx="2550397" cy="1325171"/>
            <a:chOff x="9366418" y="2575937"/>
            <a:chExt cx="2550397" cy="1325171"/>
          </a:xfrm>
        </p:grpSpPr>
        <p:sp>
          <p:nvSpPr>
            <p:cNvPr id="38" name="正方形/長方形 37"/>
            <p:cNvSpPr/>
            <p:nvPr/>
          </p:nvSpPr>
          <p:spPr>
            <a:xfrm>
              <a:off x="9395222" y="2575937"/>
              <a:ext cx="2521593" cy="1325171"/>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9" name="右矢印 38"/>
            <p:cNvSpPr/>
            <p:nvPr/>
          </p:nvSpPr>
          <p:spPr>
            <a:xfrm rot="-3600000">
              <a:off x="10317871" y="2900452"/>
              <a:ext cx="567045" cy="2160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0" name="右矢印 39"/>
            <p:cNvSpPr/>
            <p:nvPr/>
          </p:nvSpPr>
          <p:spPr>
            <a:xfrm rot="-3600000">
              <a:off x="11364540" y="2900452"/>
              <a:ext cx="567045" cy="2160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1" name="円柱 40"/>
            <p:cNvSpPr/>
            <p:nvPr/>
          </p:nvSpPr>
          <p:spPr>
            <a:xfrm rot="16200000">
              <a:off x="10990947" y="3010585"/>
              <a:ext cx="627602" cy="504056"/>
            </a:xfrm>
            <a:prstGeom prst="can">
              <a:avLst>
                <a:gd name="adj" fmla="val 35318"/>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右矢印 41"/>
            <p:cNvSpPr/>
            <p:nvPr/>
          </p:nvSpPr>
          <p:spPr>
            <a:xfrm>
              <a:off x="10441900" y="3062204"/>
              <a:ext cx="709936" cy="400819"/>
            </a:xfrm>
            <a:prstGeom prst="rightArrow">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43" name="円柱 42"/>
            <p:cNvSpPr/>
            <p:nvPr/>
          </p:nvSpPr>
          <p:spPr>
            <a:xfrm rot="16200000">
              <a:off x="10050673" y="3128339"/>
              <a:ext cx="627602" cy="268549"/>
            </a:xfrm>
            <a:prstGeom prst="can">
              <a:avLst>
                <a:gd name="adj" fmla="val 35318"/>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a:p>
          </p:txBody>
        </p:sp>
        <p:sp>
          <p:nvSpPr>
            <p:cNvPr id="44" name="右矢印 43"/>
            <p:cNvSpPr/>
            <p:nvPr/>
          </p:nvSpPr>
          <p:spPr>
            <a:xfrm>
              <a:off x="9540552" y="2983213"/>
              <a:ext cx="709936" cy="558800"/>
            </a:xfrm>
            <a:prstGeom prst="rightArrow">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sz="1200" dirty="0"/>
            </a:p>
          </p:txBody>
        </p:sp>
        <p:sp>
          <p:nvSpPr>
            <p:cNvPr id="45" name="テキスト ボックス 44"/>
            <p:cNvSpPr txBox="1"/>
            <p:nvPr/>
          </p:nvSpPr>
          <p:spPr>
            <a:xfrm>
              <a:off x="9535881" y="3121223"/>
              <a:ext cx="652743" cy="307777"/>
            </a:xfrm>
            <a:prstGeom prst="rect">
              <a:avLst/>
            </a:prstGeom>
            <a:noFill/>
          </p:spPr>
          <p:txBody>
            <a:bodyPr wrap="none" rtlCol="0">
              <a:spAutoFit/>
            </a:bodyPr>
            <a:lstStyle/>
            <a:p>
              <a:r>
                <a:rPr kumimoji="1" lang="en-US" altLang="ja-JP" sz="1400" dirty="0" smtClean="0">
                  <a:solidFill>
                    <a:schemeClr val="bg1"/>
                  </a:solidFill>
                </a:rPr>
                <a:t>100%</a:t>
              </a:r>
              <a:endParaRPr kumimoji="1" lang="ja-JP" altLang="en-US" sz="1400" dirty="0">
                <a:solidFill>
                  <a:schemeClr val="bg1"/>
                </a:solidFill>
              </a:endParaRPr>
            </a:p>
          </p:txBody>
        </p:sp>
        <p:sp>
          <p:nvSpPr>
            <p:cNvPr id="46" name="テキスト ボックス 45"/>
            <p:cNvSpPr txBox="1"/>
            <p:nvPr/>
          </p:nvSpPr>
          <p:spPr>
            <a:xfrm>
              <a:off x="10471985" y="3121223"/>
              <a:ext cx="675185" cy="307777"/>
            </a:xfrm>
            <a:prstGeom prst="rect">
              <a:avLst/>
            </a:prstGeom>
            <a:noFill/>
          </p:spPr>
          <p:txBody>
            <a:bodyPr wrap="none" rtlCol="0">
              <a:spAutoFit/>
            </a:bodyPr>
            <a:lstStyle/>
            <a:p>
              <a:r>
                <a:rPr kumimoji="1" lang="en-US" altLang="ja-JP" sz="1400" dirty="0" smtClean="0">
                  <a:solidFill>
                    <a:schemeClr val="bg1"/>
                  </a:solidFill>
                </a:rPr>
                <a:t>&gt;90%</a:t>
              </a:r>
              <a:endParaRPr kumimoji="1" lang="ja-JP" altLang="en-US" sz="1400" dirty="0">
                <a:solidFill>
                  <a:schemeClr val="bg1"/>
                </a:solidFill>
              </a:endParaRPr>
            </a:p>
          </p:txBody>
        </p:sp>
        <p:sp>
          <p:nvSpPr>
            <p:cNvPr id="47" name="テキスト ボックス 46"/>
            <p:cNvSpPr txBox="1"/>
            <p:nvPr/>
          </p:nvSpPr>
          <p:spPr>
            <a:xfrm>
              <a:off x="9977934" y="3559366"/>
              <a:ext cx="786754" cy="276999"/>
            </a:xfrm>
            <a:prstGeom prst="rect">
              <a:avLst/>
            </a:prstGeom>
            <a:noFill/>
          </p:spPr>
          <p:txBody>
            <a:bodyPr wrap="none" rtlCol="0">
              <a:spAutoFit/>
            </a:bodyPr>
            <a:lstStyle/>
            <a:p>
              <a:r>
                <a:rPr kumimoji="1" lang="en-US" altLang="ja-JP" sz="1200" dirty="0" smtClean="0"/>
                <a:t>graphite</a:t>
              </a:r>
              <a:endParaRPr kumimoji="1" lang="ja-JP" altLang="en-US" sz="1200" dirty="0"/>
            </a:p>
          </p:txBody>
        </p:sp>
        <p:sp>
          <p:nvSpPr>
            <p:cNvPr id="48" name="テキスト ボックス 47"/>
            <p:cNvSpPr txBox="1"/>
            <p:nvPr/>
          </p:nvSpPr>
          <p:spPr>
            <a:xfrm>
              <a:off x="10914038" y="3573016"/>
              <a:ext cx="783548" cy="276999"/>
            </a:xfrm>
            <a:prstGeom prst="rect">
              <a:avLst/>
            </a:prstGeom>
            <a:noFill/>
          </p:spPr>
          <p:txBody>
            <a:bodyPr wrap="none" rtlCol="0">
              <a:spAutoFit/>
            </a:bodyPr>
            <a:lstStyle/>
            <a:p>
              <a:r>
                <a:rPr kumimoji="1" lang="en-US" altLang="ja-JP" sz="1200" dirty="0" smtClean="0"/>
                <a:t>mercury</a:t>
              </a:r>
              <a:endParaRPr kumimoji="1" lang="ja-JP" altLang="en-US" sz="1200" dirty="0"/>
            </a:p>
          </p:txBody>
        </p:sp>
        <p:sp>
          <p:nvSpPr>
            <p:cNvPr id="49" name="テキスト ボックス 48"/>
            <p:cNvSpPr txBox="1"/>
            <p:nvPr/>
          </p:nvSpPr>
          <p:spPr>
            <a:xfrm>
              <a:off x="10489296" y="2699628"/>
              <a:ext cx="317716" cy="369332"/>
            </a:xfrm>
            <a:prstGeom prst="rect">
              <a:avLst/>
            </a:prstGeom>
            <a:noFill/>
          </p:spPr>
          <p:txBody>
            <a:bodyPr wrap="none" rtlCol="0">
              <a:spAutoFit/>
            </a:bodyPr>
            <a:lstStyle/>
            <a:p>
              <a:r>
                <a:rPr kumimoji="1" lang="en-US" altLang="ja-JP" dirty="0" smtClean="0">
                  <a:solidFill>
                    <a:schemeClr val="bg1"/>
                  </a:solidFill>
                  <a:latin typeface="Symbol" panose="05050102010706020507" pitchFamily="18" charset="2"/>
                </a:rPr>
                <a:t>m</a:t>
              </a:r>
              <a:endParaRPr kumimoji="1" lang="ja-JP" altLang="en-US" dirty="0">
                <a:solidFill>
                  <a:schemeClr val="bg1"/>
                </a:solidFill>
                <a:latin typeface="Symbol" panose="05050102010706020507" pitchFamily="18" charset="2"/>
              </a:endParaRPr>
            </a:p>
          </p:txBody>
        </p:sp>
        <p:sp>
          <p:nvSpPr>
            <p:cNvPr id="50" name="テキスト ボックス 49"/>
            <p:cNvSpPr txBox="1"/>
            <p:nvPr/>
          </p:nvSpPr>
          <p:spPr>
            <a:xfrm>
              <a:off x="11527092" y="2699628"/>
              <a:ext cx="317716" cy="369332"/>
            </a:xfrm>
            <a:prstGeom prst="rect">
              <a:avLst/>
            </a:prstGeom>
            <a:noFill/>
          </p:spPr>
          <p:txBody>
            <a:bodyPr wrap="none" rtlCol="0">
              <a:spAutoFit/>
            </a:bodyPr>
            <a:lstStyle/>
            <a:p>
              <a:r>
                <a:rPr kumimoji="1" lang="en-US" altLang="ja-JP" dirty="0" smtClean="0">
                  <a:solidFill>
                    <a:schemeClr val="bg1"/>
                  </a:solidFill>
                </a:rPr>
                <a:t>n</a:t>
              </a:r>
              <a:endParaRPr kumimoji="1" lang="ja-JP" altLang="en-US" dirty="0">
                <a:solidFill>
                  <a:schemeClr val="bg1"/>
                </a:solidFill>
              </a:endParaRPr>
            </a:p>
          </p:txBody>
        </p:sp>
        <p:sp>
          <p:nvSpPr>
            <p:cNvPr id="51" name="テキスト ボックス 50"/>
            <p:cNvSpPr txBox="1"/>
            <p:nvPr/>
          </p:nvSpPr>
          <p:spPr>
            <a:xfrm>
              <a:off x="9366418" y="2575937"/>
              <a:ext cx="1254254" cy="276999"/>
            </a:xfrm>
            <a:prstGeom prst="rect">
              <a:avLst/>
            </a:prstGeom>
            <a:noFill/>
          </p:spPr>
          <p:txBody>
            <a:bodyPr wrap="none" rtlCol="0">
              <a:spAutoFit/>
            </a:bodyPr>
            <a:lstStyle/>
            <a:p>
              <a:r>
                <a:rPr kumimoji="1" lang="en-US" altLang="ja-JP" sz="1200" dirty="0" smtClean="0">
                  <a:solidFill>
                    <a:schemeClr val="bg1"/>
                  </a:solidFill>
                </a:rPr>
                <a:t>Cascade target</a:t>
              </a:r>
              <a:endParaRPr kumimoji="1" lang="ja-JP" altLang="en-US" sz="1200" dirty="0">
                <a:solidFill>
                  <a:schemeClr val="bg1"/>
                </a:solidFill>
              </a:endParaRPr>
            </a:p>
          </p:txBody>
        </p:sp>
      </p:grpSp>
    </p:spTree>
    <p:extLst>
      <p:ext uri="{BB962C8B-B14F-4D97-AF65-F5344CB8AC3E}">
        <p14:creationId xmlns:p14="http://schemas.microsoft.com/office/powerpoint/2010/main" val="390706066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D:\Users\kawamura\Documents\JKJ関連\図面\建家完成イメージ図\SEC_MLF_EW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135" y="3645024"/>
            <a:ext cx="4511040" cy="31915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Users\kawamura\Documents\JKJ関連\図面\建家完成イメージ図\MLF_SEC-ANGLE-B.jpg"/>
          <p:cNvPicPr>
            <a:picLocks noChangeAspect="1" noChangeArrowheads="1"/>
          </p:cNvPicPr>
          <p:nvPr/>
        </p:nvPicPr>
        <p:blipFill rotWithShape="1">
          <a:blip r:embed="rId4">
            <a:extLst>
              <a:ext uri="{28A0092B-C50C-407E-A947-70E740481C1C}">
                <a14:useLocalDpi xmlns:a14="http://schemas.microsoft.com/office/drawing/2010/main" val="0"/>
              </a:ext>
            </a:extLst>
          </a:blip>
          <a:srcRect r="-169"/>
          <a:stretch/>
        </p:blipFill>
        <p:spPr bwMode="auto">
          <a:xfrm>
            <a:off x="5436096" y="45384"/>
            <a:ext cx="3528000" cy="680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Users\kawamura\Documents\JKJ関連\図面\建家完成イメージ図\MLF_NORTH_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45384"/>
            <a:ext cx="5120640" cy="362285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3"/>
          <p:cNvSpPr txBox="1">
            <a:spLocks noChangeArrowheads="1"/>
          </p:cNvSpPr>
          <p:nvPr/>
        </p:nvSpPr>
        <p:spPr bwMode="auto">
          <a:xfrm>
            <a:off x="1187624" y="6411154"/>
            <a:ext cx="3189976"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latin typeface="Tahoma" pitchFamily="34" charset="0"/>
              </a:rPr>
              <a:t>Proton beam transport tunnel</a:t>
            </a:r>
            <a:endParaRPr lang="en-US" altLang="ja-JP" dirty="0">
              <a:latin typeface="Tahoma" pitchFamily="34" charset="0"/>
            </a:endParaRPr>
          </a:p>
        </p:txBody>
      </p:sp>
      <p:sp>
        <p:nvSpPr>
          <p:cNvPr id="8" name="Text Box 24"/>
          <p:cNvSpPr txBox="1">
            <a:spLocks noChangeArrowheads="1"/>
          </p:cNvSpPr>
          <p:nvPr/>
        </p:nvSpPr>
        <p:spPr bwMode="auto">
          <a:xfrm>
            <a:off x="539552" y="4202033"/>
            <a:ext cx="1448089" cy="369332"/>
          </a:xfrm>
          <a:prstGeom prst="rect">
            <a:avLst/>
          </a:prstGeom>
          <a:noFill/>
          <a:ln w="9525">
            <a:noFill/>
            <a:miter lim="800000"/>
            <a:headEnd/>
            <a:tailEnd/>
          </a:ln>
          <a:effectLst/>
        </p:spPr>
        <p:txBody>
          <a:bodyPr wrap="none">
            <a:spAutoFit/>
          </a:bodyPr>
          <a:lstStyle/>
          <a:p>
            <a:pPr>
              <a:spcBef>
                <a:spcPct val="50000"/>
              </a:spcBef>
            </a:pPr>
            <a:r>
              <a:rPr lang="en-US" altLang="ja-JP" dirty="0">
                <a:latin typeface="Tahoma" pitchFamily="34" charset="0"/>
              </a:rPr>
              <a:t>E</a:t>
            </a:r>
            <a:r>
              <a:rPr lang="en-US" altLang="ja-JP" dirty="0" smtClean="0">
                <a:latin typeface="Tahoma" pitchFamily="34" charset="0"/>
              </a:rPr>
              <a:t>xp. Hall #1</a:t>
            </a:r>
            <a:endParaRPr lang="en-US" altLang="ja-JP" dirty="0">
              <a:latin typeface="Tahoma" pitchFamily="34" charset="0"/>
            </a:endParaRPr>
          </a:p>
        </p:txBody>
      </p:sp>
      <p:sp>
        <p:nvSpPr>
          <p:cNvPr id="9" name="Text Box 25"/>
          <p:cNvSpPr txBox="1">
            <a:spLocks noChangeArrowheads="1"/>
          </p:cNvSpPr>
          <p:nvPr/>
        </p:nvSpPr>
        <p:spPr bwMode="auto">
          <a:xfrm>
            <a:off x="3088520" y="4202033"/>
            <a:ext cx="1448089"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latin typeface="Tahoma" pitchFamily="34" charset="0"/>
              </a:rPr>
              <a:t>Exp. Hall #2</a:t>
            </a:r>
            <a:endParaRPr lang="en-US" altLang="ja-JP" dirty="0">
              <a:latin typeface="Tahoma" pitchFamily="34" charset="0"/>
            </a:endParaRPr>
          </a:p>
        </p:txBody>
      </p:sp>
      <p:sp>
        <p:nvSpPr>
          <p:cNvPr id="10" name="Line 26"/>
          <p:cNvSpPr>
            <a:spLocks noChangeShapeType="1"/>
          </p:cNvSpPr>
          <p:nvPr/>
        </p:nvSpPr>
        <p:spPr bwMode="auto">
          <a:xfrm>
            <a:off x="1403152" y="4560808"/>
            <a:ext cx="215900" cy="936625"/>
          </a:xfrm>
          <a:prstGeom prst="line">
            <a:avLst/>
          </a:prstGeom>
          <a:ln>
            <a:headEnd/>
            <a:tailEnd type="triangle" w="lg" len="lg"/>
          </a:ln>
        </p:spPr>
        <p:style>
          <a:lnRef idx="3">
            <a:schemeClr val="dk1"/>
          </a:lnRef>
          <a:fillRef idx="0">
            <a:schemeClr val="dk1"/>
          </a:fillRef>
          <a:effectRef idx="2">
            <a:schemeClr val="dk1"/>
          </a:effectRef>
          <a:fontRef idx="minor">
            <a:schemeClr val="tx1"/>
          </a:fontRef>
        </p:style>
        <p:txBody>
          <a:bodyPr/>
          <a:lstStyle/>
          <a:p>
            <a:endParaRPr lang="ja-JP" altLang="en-US">
              <a:solidFill>
                <a:schemeClr val="bg1"/>
              </a:solidFill>
            </a:endParaRPr>
          </a:p>
        </p:txBody>
      </p:sp>
      <p:sp>
        <p:nvSpPr>
          <p:cNvPr id="11" name="Line 27"/>
          <p:cNvSpPr>
            <a:spLocks noChangeShapeType="1"/>
          </p:cNvSpPr>
          <p:nvPr/>
        </p:nvSpPr>
        <p:spPr bwMode="auto">
          <a:xfrm flipH="1">
            <a:off x="3593345" y="4560808"/>
            <a:ext cx="215900" cy="936625"/>
          </a:xfrm>
          <a:prstGeom prst="line">
            <a:avLst/>
          </a:prstGeom>
          <a:ln>
            <a:headEnd/>
            <a:tailEnd type="triangle" w="lg" len="lg"/>
          </a:ln>
        </p:spPr>
        <p:style>
          <a:lnRef idx="3">
            <a:schemeClr val="dk1"/>
          </a:lnRef>
          <a:fillRef idx="0">
            <a:schemeClr val="dk1"/>
          </a:fillRef>
          <a:effectRef idx="2">
            <a:schemeClr val="dk1"/>
          </a:effectRef>
          <a:fontRef idx="minor">
            <a:schemeClr val="tx1"/>
          </a:fontRef>
        </p:style>
        <p:txBody>
          <a:bodyPr/>
          <a:lstStyle/>
          <a:p>
            <a:endParaRPr lang="ja-JP" altLang="en-US">
              <a:solidFill>
                <a:schemeClr val="bg1"/>
              </a:solidFill>
            </a:endParaRPr>
          </a:p>
        </p:txBody>
      </p:sp>
      <p:sp>
        <p:nvSpPr>
          <p:cNvPr id="12" name="Line 28"/>
          <p:cNvSpPr>
            <a:spLocks noChangeShapeType="1"/>
          </p:cNvSpPr>
          <p:nvPr/>
        </p:nvSpPr>
        <p:spPr bwMode="auto">
          <a:xfrm flipV="1">
            <a:off x="2267893" y="6012691"/>
            <a:ext cx="360363" cy="431800"/>
          </a:xfrm>
          <a:prstGeom prst="line">
            <a:avLst/>
          </a:prstGeom>
          <a:ln>
            <a:headEnd/>
            <a:tailEnd type="triangle" w="lg" len="lg"/>
          </a:ln>
        </p:spPr>
        <p:style>
          <a:lnRef idx="3">
            <a:schemeClr val="dk1"/>
          </a:lnRef>
          <a:fillRef idx="0">
            <a:schemeClr val="dk1"/>
          </a:fillRef>
          <a:effectRef idx="2">
            <a:schemeClr val="dk1"/>
          </a:effectRef>
          <a:fontRef idx="minor">
            <a:schemeClr val="tx1"/>
          </a:fontRef>
        </p:style>
        <p:txBody>
          <a:bodyPr/>
          <a:lstStyle/>
          <a:p>
            <a:endParaRPr lang="ja-JP" altLang="en-US">
              <a:solidFill>
                <a:schemeClr val="bg1"/>
              </a:solidFill>
            </a:endParaRPr>
          </a:p>
        </p:txBody>
      </p:sp>
      <p:sp>
        <p:nvSpPr>
          <p:cNvPr id="13" name="Text Box 23"/>
          <p:cNvSpPr txBox="1">
            <a:spLocks noChangeArrowheads="1"/>
          </p:cNvSpPr>
          <p:nvPr/>
        </p:nvSpPr>
        <p:spPr bwMode="auto">
          <a:xfrm>
            <a:off x="5067045" y="6261221"/>
            <a:ext cx="1802096"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latin typeface="Tahoma" pitchFamily="34" charset="0"/>
              </a:rPr>
              <a:t>M1 &amp; M2 tunnel</a:t>
            </a:r>
            <a:endParaRPr lang="en-US" altLang="ja-JP" dirty="0">
              <a:latin typeface="Tahoma" pitchFamily="34" charset="0"/>
            </a:endParaRPr>
          </a:p>
        </p:txBody>
      </p:sp>
      <p:sp>
        <p:nvSpPr>
          <p:cNvPr id="14" name="Line 28"/>
          <p:cNvSpPr>
            <a:spLocks noChangeShapeType="1"/>
          </p:cNvSpPr>
          <p:nvPr/>
        </p:nvSpPr>
        <p:spPr bwMode="auto">
          <a:xfrm flipV="1">
            <a:off x="5940152" y="5240804"/>
            <a:ext cx="918710" cy="1020417"/>
          </a:xfrm>
          <a:prstGeom prst="line">
            <a:avLst/>
          </a:prstGeom>
          <a:ln>
            <a:headEnd/>
            <a:tailEnd type="triangle" w="lg" len="lg"/>
          </a:ln>
        </p:spPr>
        <p:style>
          <a:lnRef idx="3">
            <a:schemeClr val="dk1"/>
          </a:lnRef>
          <a:fillRef idx="0">
            <a:schemeClr val="dk1"/>
          </a:fillRef>
          <a:effectRef idx="2">
            <a:schemeClr val="dk1"/>
          </a:effectRef>
          <a:fontRef idx="minor">
            <a:schemeClr val="tx1"/>
          </a:fontRef>
        </p:style>
        <p:txBody>
          <a:bodyPr/>
          <a:lstStyle/>
          <a:p>
            <a:endParaRPr lang="ja-JP" altLang="en-US">
              <a:solidFill>
                <a:schemeClr val="bg1"/>
              </a:solidFill>
            </a:endParaRPr>
          </a:p>
        </p:txBody>
      </p:sp>
      <p:sp>
        <p:nvSpPr>
          <p:cNvPr id="15" name="Text Box 25"/>
          <p:cNvSpPr txBox="1">
            <a:spLocks noChangeArrowheads="1"/>
          </p:cNvSpPr>
          <p:nvPr/>
        </p:nvSpPr>
        <p:spPr bwMode="auto">
          <a:xfrm>
            <a:off x="6760928" y="5949280"/>
            <a:ext cx="1448089"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latin typeface="Tahoma" pitchFamily="34" charset="0"/>
              </a:rPr>
              <a:t>Exp. Hall #2</a:t>
            </a:r>
            <a:endParaRPr lang="en-US" altLang="ja-JP" dirty="0">
              <a:latin typeface="Tahoma" pitchFamily="34" charset="0"/>
            </a:endParaRPr>
          </a:p>
        </p:txBody>
      </p:sp>
      <p:sp>
        <p:nvSpPr>
          <p:cNvPr id="16" name="Line 27"/>
          <p:cNvSpPr>
            <a:spLocks noChangeShapeType="1"/>
          </p:cNvSpPr>
          <p:nvPr/>
        </p:nvSpPr>
        <p:spPr bwMode="auto">
          <a:xfrm flipH="1" flipV="1">
            <a:off x="7308304" y="5373216"/>
            <a:ext cx="302376" cy="576062"/>
          </a:xfrm>
          <a:prstGeom prst="line">
            <a:avLst/>
          </a:prstGeom>
          <a:ln>
            <a:headEnd/>
            <a:tailEnd type="triangle" w="lg" len="lg"/>
          </a:ln>
        </p:spPr>
        <p:style>
          <a:lnRef idx="3">
            <a:schemeClr val="dk1"/>
          </a:lnRef>
          <a:fillRef idx="0">
            <a:schemeClr val="dk1"/>
          </a:fillRef>
          <a:effectRef idx="2">
            <a:schemeClr val="dk1"/>
          </a:effectRef>
          <a:fontRef idx="minor">
            <a:schemeClr val="tx1"/>
          </a:fontRef>
        </p:style>
        <p:txBody>
          <a:bodyPr/>
          <a:lstStyle/>
          <a:p>
            <a:endParaRPr lang="ja-JP" altLang="en-US">
              <a:solidFill>
                <a:schemeClr val="bg1"/>
              </a:solidFill>
            </a:endParaRPr>
          </a:p>
        </p:txBody>
      </p:sp>
      <p:sp>
        <p:nvSpPr>
          <p:cNvPr id="17" name="Text Box 24"/>
          <p:cNvSpPr txBox="1">
            <a:spLocks noChangeArrowheads="1"/>
          </p:cNvSpPr>
          <p:nvPr/>
        </p:nvSpPr>
        <p:spPr bwMode="auto">
          <a:xfrm>
            <a:off x="4932040" y="4509120"/>
            <a:ext cx="1448089"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latin typeface="Tahoma" pitchFamily="34" charset="0"/>
              </a:rPr>
              <a:t>Exp. Hall #1</a:t>
            </a:r>
            <a:endParaRPr lang="en-US" altLang="ja-JP" dirty="0">
              <a:latin typeface="Tahoma" pitchFamily="34" charset="0"/>
            </a:endParaRPr>
          </a:p>
        </p:txBody>
      </p:sp>
      <p:sp>
        <p:nvSpPr>
          <p:cNvPr id="18" name="Line 26"/>
          <p:cNvSpPr>
            <a:spLocks noChangeShapeType="1"/>
          </p:cNvSpPr>
          <p:nvPr/>
        </p:nvSpPr>
        <p:spPr bwMode="auto">
          <a:xfrm>
            <a:off x="6531190" y="4725144"/>
            <a:ext cx="655345" cy="141133"/>
          </a:xfrm>
          <a:prstGeom prst="line">
            <a:avLst/>
          </a:prstGeom>
          <a:ln>
            <a:headEnd/>
            <a:tailEnd type="triangle" w="lg" len="lg"/>
          </a:ln>
        </p:spPr>
        <p:style>
          <a:lnRef idx="3">
            <a:schemeClr val="dk1"/>
          </a:lnRef>
          <a:fillRef idx="0">
            <a:schemeClr val="dk1"/>
          </a:fillRef>
          <a:effectRef idx="2">
            <a:schemeClr val="dk1"/>
          </a:effectRef>
          <a:fontRef idx="minor">
            <a:schemeClr val="tx1"/>
          </a:fontRef>
        </p:style>
        <p:txBody>
          <a:bodyPr/>
          <a:lstStyle/>
          <a:p>
            <a:endParaRPr lang="ja-JP" altLang="en-US">
              <a:solidFill>
                <a:schemeClr val="bg1"/>
              </a:solidFill>
            </a:endParaRPr>
          </a:p>
        </p:txBody>
      </p:sp>
      <p:cxnSp>
        <p:nvCxnSpPr>
          <p:cNvPr id="19" name="直線矢印コネクタ 18"/>
          <p:cNvCxnSpPr/>
          <p:nvPr/>
        </p:nvCxnSpPr>
        <p:spPr>
          <a:xfrm>
            <a:off x="755576" y="1628800"/>
            <a:ext cx="2607438" cy="228010"/>
          </a:xfrm>
          <a:prstGeom prst="straightConnector1">
            <a:avLst/>
          </a:prstGeom>
          <a:ln w="25400">
            <a:solidFill>
              <a:srgbClr val="FF0000"/>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3383868" y="1280746"/>
            <a:ext cx="1404156" cy="576064"/>
          </a:xfrm>
          <a:prstGeom prst="straightConnector1">
            <a:avLst/>
          </a:prstGeom>
          <a:ln w="25400">
            <a:solidFill>
              <a:srgbClr val="FF0000"/>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2003396" y="1105925"/>
            <a:ext cx="0" cy="1314963"/>
          </a:xfrm>
          <a:prstGeom prst="straightConnector1">
            <a:avLst/>
          </a:prstGeom>
          <a:ln w="25400">
            <a:solidFill>
              <a:srgbClr val="FF0000"/>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3851920" y="1568778"/>
            <a:ext cx="0" cy="852110"/>
          </a:xfrm>
          <a:prstGeom prst="straightConnector1">
            <a:avLst/>
          </a:prstGeom>
          <a:ln w="25400">
            <a:solidFill>
              <a:srgbClr val="FF0000"/>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 Box 25"/>
          <p:cNvSpPr txBox="1">
            <a:spLocks noChangeArrowheads="1"/>
          </p:cNvSpPr>
          <p:nvPr/>
        </p:nvSpPr>
        <p:spPr bwMode="auto">
          <a:xfrm>
            <a:off x="1115616" y="1331476"/>
            <a:ext cx="631904"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solidFill>
                  <a:srgbClr val="FF0000"/>
                </a:solidFill>
                <a:latin typeface="Tahoma" pitchFamily="34" charset="0"/>
              </a:rPr>
              <a:t>70m</a:t>
            </a:r>
            <a:endParaRPr lang="en-US" altLang="ja-JP" dirty="0">
              <a:solidFill>
                <a:srgbClr val="FF0000"/>
              </a:solidFill>
              <a:latin typeface="Tahoma" pitchFamily="34" charset="0"/>
            </a:endParaRPr>
          </a:p>
        </p:txBody>
      </p:sp>
      <p:sp>
        <p:nvSpPr>
          <p:cNvPr id="24" name="Text Box 25"/>
          <p:cNvSpPr txBox="1">
            <a:spLocks noChangeArrowheads="1"/>
          </p:cNvSpPr>
          <p:nvPr/>
        </p:nvSpPr>
        <p:spPr bwMode="auto">
          <a:xfrm>
            <a:off x="2074142" y="1146810"/>
            <a:ext cx="631904"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solidFill>
                  <a:srgbClr val="FF0000"/>
                </a:solidFill>
                <a:latin typeface="Tahoma" pitchFamily="34" charset="0"/>
              </a:rPr>
              <a:t>30m</a:t>
            </a:r>
            <a:endParaRPr lang="en-US" altLang="ja-JP" dirty="0">
              <a:solidFill>
                <a:srgbClr val="FF0000"/>
              </a:solidFill>
              <a:latin typeface="Tahoma" pitchFamily="34" charset="0"/>
            </a:endParaRPr>
          </a:p>
        </p:txBody>
      </p:sp>
      <p:sp>
        <p:nvSpPr>
          <p:cNvPr id="25" name="Text Box 25"/>
          <p:cNvSpPr txBox="1">
            <a:spLocks noChangeArrowheads="1"/>
          </p:cNvSpPr>
          <p:nvPr/>
        </p:nvSpPr>
        <p:spPr bwMode="auto">
          <a:xfrm>
            <a:off x="3923928" y="1043444"/>
            <a:ext cx="758541"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solidFill>
                  <a:srgbClr val="FF0000"/>
                </a:solidFill>
                <a:latin typeface="Tahoma" pitchFamily="34" charset="0"/>
              </a:rPr>
              <a:t>146m</a:t>
            </a:r>
            <a:endParaRPr lang="en-US" altLang="ja-JP" dirty="0">
              <a:solidFill>
                <a:srgbClr val="FF0000"/>
              </a:solidFill>
              <a:latin typeface="Tahoma" pitchFamily="34" charset="0"/>
            </a:endParaRPr>
          </a:p>
        </p:txBody>
      </p:sp>
      <p:sp>
        <p:nvSpPr>
          <p:cNvPr id="26" name="Text Box 25"/>
          <p:cNvSpPr txBox="1">
            <a:spLocks noChangeArrowheads="1"/>
          </p:cNvSpPr>
          <p:nvPr/>
        </p:nvSpPr>
        <p:spPr bwMode="auto">
          <a:xfrm>
            <a:off x="3851920" y="1700808"/>
            <a:ext cx="631904"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solidFill>
                  <a:srgbClr val="FF0000"/>
                </a:solidFill>
                <a:latin typeface="Tahoma" pitchFamily="34" charset="0"/>
              </a:rPr>
              <a:t>22m</a:t>
            </a:r>
            <a:endParaRPr lang="en-US" altLang="ja-JP" dirty="0">
              <a:solidFill>
                <a:srgbClr val="FF0000"/>
              </a:solidFill>
              <a:latin typeface="Tahoma" pitchFamily="34" charset="0"/>
            </a:endParaRPr>
          </a:p>
        </p:txBody>
      </p:sp>
      <p:sp>
        <p:nvSpPr>
          <p:cNvPr id="27" name="Line 15"/>
          <p:cNvSpPr>
            <a:spLocks noChangeShapeType="1"/>
          </p:cNvSpPr>
          <p:nvPr/>
        </p:nvSpPr>
        <p:spPr bwMode="auto">
          <a:xfrm flipV="1">
            <a:off x="5228144" y="5373216"/>
            <a:ext cx="1144106" cy="346467"/>
          </a:xfrm>
          <a:prstGeom prst="line">
            <a:avLst/>
          </a:prstGeom>
          <a:noFill/>
          <a:ln w="38100">
            <a:solidFill>
              <a:srgbClr val="FF0000"/>
            </a:solidFill>
            <a:round/>
            <a:headEnd/>
            <a:tailEnd type="triangle" w="lg" len="lg"/>
          </a:ln>
          <a:effectLst/>
        </p:spPr>
        <p:txBody>
          <a:bodyPr/>
          <a:lstStyle/>
          <a:p>
            <a:endParaRPr lang="ja-JP" altLang="en-US">
              <a:solidFill>
                <a:schemeClr val="bg1"/>
              </a:solidFill>
            </a:endParaRPr>
          </a:p>
        </p:txBody>
      </p:sp>
      <p:sp>
        <p:nvSpPr>
          <p:cNvPr id="28" name="Text Box 10"/>
          <p:cNvSpPr txBox="1">
            <a:spLocks noChangeArrowheads="1"/>
          </p:cNvSpPr>
          <p:nvPr/>
        </p:nvSpPr>
        <p:spPr bwMode="auto">
          <a:xfrm>
            <a:off x="5007899" y="5652028"/>
            <a:ext cx="850361" cy="369332"/>
          </a:xfrm>
          <a:prstGeom prst="rect">
            <a:avLst/>
          </a:prstGeom>
          <a:noFill/>
          <a:ln w="9525">
            <a:noFill/>
            <a:miter lim="800000"/>
            <a:headEnd/>
            <a:tailEnd/>
          </a:ln>
          <a:effectLst/>
        </p:spPr>
        <p:txBody>
          <a:bodyPr wrap="none">
            <a:spAutoFit/>
          </a:bodyPr>
          <a:lstStyle/>
          <a:p>
            <a:pPr>
              <a:spcBef>
                <a:spcPct val="50000"/>
              </a:spcBef>
            </a:pPr>
            <a:r>
              <a:rPr lang="en-US" altLang="ja-JP" dirty="0" smtClean="0">
                <a:solidFill>
                  <a:srgbClr val="FF0000"/>
                </a:solidFill>
                <a:latin typeface="Tahoma" pitchFamily="34" charset="0"/>
              </a:rPr>
              <a:t>proton</a:t>
            </a:r>
            <a:endParaRPr lang="en-US" altLang="ja-JP" dirty="0">
              <a:solidFill>
                <a:srgbClr val="FF0000"/>
              </a:solidFill>
              <a:latin typeface="Tahoma" pitchFamily="34" charset="0"/>
            </a:endParaRPr>
          </a:p>
        </p:txBody>
      </p:sp>
    </p:spTree>
    <p:extLst>
      <p:ext uri="{BB962C8B-B14F-4D97-AF65-F5344CB8AC3E}">
        <p14:creationId xmlns:p14="http://schemas.microsoft.com/office/powerpoint/2010/main" val="920308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346" y="-99392"/>
            <a:ext cx="7765322" cy="970450"/>
          </a:xfrm>
        </p:spPr>
        <p:txBody>
          <a:bodyPr/>
          <a:lstStyle/>
          <a:p>
            <a:r>
              <a:rPr kumimoji="1" lang="en-US" altLang="ja-JP" dirty="0" smtClean="0"/>
              <a:t>Muon Facility in MLF</a:t>
            </a:r>
            <a:endParaRPr kumimoji="1" lang="ja-JP" altLang="en-US" dirty="0"/>
          </a:p>
        </p:txBody>
      </p:sp>
      <p:pic>
        <p:nvPicPr>
          <p:cNvPr id="4" name="図 3" descr="Muon_Beamline_20130926_4（英語）.eps"/>
          <p:cNvPicPr>
            <a:picLocks noChangeAspect="1"/>
          </p:cNvPicPr>
          <p:nvPr/>
        </p:nvPicPr>
        <p:blipFill rotWithShape="1">
          <a:blip r:embed="rId3" cstate="print">
            <a:extLst>
              <a:ext uri="{28A0092B-C50C-407E-A947-70E740481C1C}">
                <a14:useLocalDpi xmlns:a14="http://schemas.microsoft.com/office/drawing/2010/main"/>
              </a:ext>
            </a:extLst>
          </a:blip>
          <a:srcRect t="331"/>
          <a:stretch/>
        </p:blipFill>
        <p:spPr bwMode="auto">
          <a:xfrm>
            <a:off x="3131840" y="692696"/>
            <a:ext cx="3150496" cy="646512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角丸四角形吹き出し 4"/>
          <p:cNvSpPr/>
          <p:nvPr/>
        </p:nvSpPr>
        <p:spPr>
          <a:xfrm rot="16200000" flipV="1">
            <a:off x="6336507" y="4256881"/>
            <a:ext cx="2592388" cy="2232025"/>
          </a:xfrm>
          <a:prstGeom prst="wedgeRoundRectCallout">
            <a:avLst>
              <a:gd name="adj1" fmla="val -4842"/>
              <a:gd name="adj2" fmla="val 99023"/>
              <a:gd name="adj3" fmla="val 16667"/>
            </a:avLst>
          </a:prstGeom>
        </p:spPr>
        <p:style>
          <a:lnRef idx="1">
            <a:schemeClr val="accent1"/>
          </a:lnRef>
          <a:fillRef idx="2">
            <a:schemeClr val="accent1"/>
          </a:fillRef>
          <a:effectRef idx="1">
            <a:schemeClr val="accent1"/>
          </a:effectRef>
          <a:fontRef idx="minor">
            <a:schemeClr val="dk1"/>
          </a:fontRef>
        </p:style>
        <p:txBody>
          <a:bodyPr lIns="91388" tIns="45694" rIns="91388" bIns="45694" anchor="ctr"/>
          <a:lstStyle/>
          <a:p>
            <a:pPr algn="ctr" defTabSz="456940" fontAlgn="auto">
              <a:spcBef>
                <a:spcPts val="0"/>
              </a:spcBef>
              <a:spcAft>
                <a:spcPts val="0"/>
              </a:spcAft>
              <a:defRPr/>
            </a:pPr>
            <a:endParaRPr lang="ja-JP" altLang="en-US" sz="1800">
              <a:solidFill>
                <a:prstClr val="black"/>
              </a:solidFill>
            </a:endParaRPr>
          </a:p>
        </p:txBody>
      </p:sp>
      <p:sp>
        <p:nvSpPr>
          <p:cNvPr id="6" name="角丸四角形吹き出し 5"/>
          <p:cNvSpPr/>
          <p:nvPr/>
        </p:nvSpPr>
        <p:spPr>
          <a:xfrm rot="5400000" flipH="1" flipV="1">
            <a:off x="246856" y="4144169"/>
            <a:ext cx="2735263" cy="2314575"/>
          </a:xfrm>
          <a:prstGeom prst="wedgeRoundRectCallout">
            <a:avLst>
              <a:gd name="adj1" fmla="val -13932"/>
              <a:gd name="adj2" fmla="val 74587"/>
              <a:gd name="adj3" fmla="val 16667"/>
            </a:avLst>
          </a:prstGeom>
        </p:spPr>
        <p:style>
          <a:lnRef idx="1">
            <a:schemeClr val="accent2"/>
          </a:lnRef>
          <a:fillRef idx="2">
            <a:schemeClr val="accent2"/>
          </a:fillRef>
          <a:effectRef idx="1">
            <a:schemeClr val="accent2"/>
          </a:effectRef>
          <a:fontRef idx="minor">
            <a:schemeClr val="dk1"/>
          </a:fontRef>
        </p:style>
        <p:txBody>
          <a:bodyPr lIns="91388" tIns="45694" rIns="91388" bIns="45694" anchor="ctr"/>
          <a:lstStyle/>
          <a:p>
            <a:pPr algn="ctr" defTabSz="456940" fontAlgn="auto">
              <a:spcBef>
                <a:spcPts val="0"/>
              </a:spcBef>
              <a:spcAft>
                <a:spcPts val="0"/>
              </a:spcAft>
              <a:defRPr/>
            </a:pPr>
            <a:endParaRPr lang="ja-JP" altLang="en-US" sz="1800">
              <a:solidFill>
                <a:prstClr val="black"/>
              </a:solidFill>
            </a:endParaRPr>
          </a:p>
        </p:txBody>
      </p:sp>
      <p:sp>
        <p:nvSpPr>
          <p:cNvPr id="7" name="正方形/長方形 6"/>
          <p:cNvSpPr/>
          <p:nvPr/>
        </p:nvSpPr>
        <p:spPr>
          <a:xfrm>
            <a:off x="6813550" y="4221163"/>
            <a:ext cx="998538" cy="461962"/>
          </a:xfrm>
          <a:prstGeom prst="rect">
            <a:avLst/>
          </a:prstGeom>
          <a:ln>
            <a:solidFill>
              <a:srgbClr val="0000FF"/>
            </a:solidFill>
          </a:ln>
        </p:spPr>
        <p:style>
          <a:lnRef idx="2">
            <a:schemeClr val="accent5"/>
          </a:lnRef>
          <a:fillRef idx="1">
            <a:schemeClr val="lt1"/>
          </a:fillRef>
          <a:effectRef idx="0">
            <a:schemeClr val="accent5"/>
          </a:effectRef>
          <a:fontRef idx="minor">
            <a:schemeClr val="dk1"/>
          </a:fontRef>
        </p:style>
        <p:txBody>
          <a:bodyPr lIns="91388" tIns="45694" rIns="91388" bIns="45694">
            <a:spAutoFit/>
          </a:bodyPr>
          <a:lstStyle/>
          <a:p>
            <a:pPr defTabSz="456940" fontAlgn="auto">
              <a:spcBef>
                <a:spcPts val="0"/>
              </a:spcBef>
              <a:spcAft>
                <a:spcPts val="0"/>
              </a:spcAft>
              <a:defRPr/>
            </a:pPr>
            <a:r>
              <a:rPr lang="en-US" altLang="ja-JP" sz="2400" dirty="0">
                <a:solidFill>
                  <a:prstClr val="black"/>
                </a:solidFill>
              </a:rPr>
              <a:t>D-line</a:t>
            </a:r>
          </a:p>
        </p:txBody>
      </p:sp>
      <p:sp>
        <p:nvSpPr>
          <p:cNvPr id="8" name="正方形/長方形 7"/>
          <p:cNvSpPr/>
          <p:nvPr/>
        </p:nvSpPr>
        <p:spPr>
          <a:xfrm>
            <a:off x="693738" y="4022725"/>
            <a:ext cx="931862" cy="461963"/>
          </a:xfrm>
          <a:prstGeom prst="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wrap="none" lIns="91388" tIns="45694" rIns="91388" bIns="45694">
            <a:spAutoFit/>
          </a:bodyPr>
          <a:lstStyle/>
          <a:p>
            <a:pPr defTabSz="456940" fontAlgn="auto">
              <a:spcBef>
                <a:spcPts val="0"/>
              </a:spcBef>
              <a:spcAft>
                <a:spcPts val="0"/>
              </a:spcAft>
              <a:defRPr/>
            </a:pPr>
            <a:r>
              <a:rPr lang="en-US" altLang="ja-JP" sz="2400" dirty="0">
                <a:solidFill>
                  <a:prstClr val="black"/>
                </a:solidFill>
              </a:rPr>
              <a:t>U-line</a:t>
            </a:r>
          </a:p>
        </p:txBody>
      </p:sp>
      <p:sp>
        <p:nvSpPr>
          <p:cNvPr id="9" name="テキスト ボックス 42"/>
          <p:cNvSpPr txBox="1">
            <a:spLocks noChangeArrowheads="1"/>
          </p:cNvSpPr>
          <p:nvPr/>
        </p:nvSpPr>
        <p:spPr bwMode="auto">
          <a:xfrm>
            <a:off x="6659563" y="4724400"/>
            <a:ext cx="1965325"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8" tIns="45694" rIns="91388" bIns="45694">
            <a:spAutoFit/>
          </a:bodyPr>
          <a:lstStyle>
            <a:lvl1pPr defTabSz="457200">
              <a:defRPr kumimoji="1" sz="2000">
                <a:solidFill>
                  <a:schemeClr val="tx1"/>
                </a:solidFill>
                <a:latin typeface="Times New Roman" charset="0"/>
                <a:ea typeface="ＭＳ Ｐゴシック" charset="0"/>
                <a:cs typeface="ＭＳ Ｐゴシック" charset="0"/>
              </a:defRPr>
            </a:lvl1pPr>
            <a:lvl2pPr marL="742950" indent="-285750" defTabSz="457200">
              <a:defRPr kumimoji="1" sz="2000">
                <a:solidFill>
                  <a:schemeClr val="tx1"/>
                </a:solidFill>
                <a:latin typeface="Times New Roman" charset="0"/>
                <a:ea typeface="ＭＳ Ｐゴシック" charset="0"/>
              </a:defRPr>
            </a:lvl2pPr>
            <a:lvl3pPr marL="1143000" indent="-228600" defTabSz="457200">
              <a:defRPr kumimoji="1" sz="2000">
                <a:solidFill>
                  <a:schemeClr val="tx1"/>
                </a:solidFill>
                <a:latin typeface="Times New Roman" charset="0"/>
                <a:ea typeface="ＭＳ Ｐゴシック" charset="0"/>
              </a:defRPr>
            </a:lvl3pPr>
            <a:lvl4pPr marL="1600200" indent="-228600" defTabSz="457200">
              <a:defRPr kumimoji="1" sz="2000">
                <a:solidFill>
                  <a:schemeClr val="tx1"/>
                </a:solidFill>
                <a:latin typeface="Times New Roman" charset="0"/>
                <a:ea typeface="ＭＳ Ｐゴシック" charset="0"/>
              </a:defRPr>
            </a:lvl4pPr>
            <a:lvl5pPr marL="2057400" indent="-228600" defTabSz="457200">
              <a:defRPr kumimoji="1" sz="2000">
                <a:solidFill>
                  <a:schemeClr val="tx1"/>
                </a:solidFill>
                <a:latin typeface="Times New Roman" charset="0"/>
                <a:ea typeface="ＭＳ Ｐゴシック" charset="0"/>
              </a:defRPr>
            </a:lvl5pPr>
            <a:lvl6pPr marL="2514600" indent="-228600" fontAlgn="base">
              <a:spcBef>
                <a:spcPct val="0"/>
              </a:spcBef>
              <a:spcAft>
                <a:spcPct val="0"/>
              </a:spcAft>
              <a:defRPr kumimoji="1" sz="2000">
                <a:solidFill>
                  <a:schemeClr val="tx1"/>
                </a:solidFill>
                <a:latin typeface="Times New Roman" charset="0"/>
                <a:ea typeface="ＭＳ Ｐゴシック" charset="0"/>
              </a:defRPr>
            </a:lvl6pPr>
            <a:lvl7pPr marL="2971800" indent="-228600" fontAlgn="base">
              <a:spcBef>
                <a:spcPct val="0"/>
              </a:spcBef>
              <a:spcAft>
                <a:spcPct val="0"/>
              </a:spcAft>
              <a:defRPr kumimoji="1" sz="2000">
                <a:solidFill>
                  <a:schemeClr val="tx1"/>
                </a:solidFill>
                <a:latin typeface="Times New Roman" charset="0"/>
                <a:ea typeface="ＭＳ Ｐゴシック" charset="0"/>
              </a:defRPr>
            </a:lvl7pPr>
            <a:lvl8pPr marL="3429000" indent="-228600" fontAlgn="base">
              <a:spcBef>
                <a:spcPct val="0"/>
              </a:spcBef>
              <a:spcAft>
                <a:spcPct val="0"/>
              </a:spcAft>
              <a:defRPr kumimoji="1" sz="2000">
                <a:solidFill>
                  <a:schemeClr val="tx1"/>
                </a:solidFill>
                <a:latin typeface="Times New Roman" charset="0"/>
                <a:ea typeface="ＭＳ Ｐゴシック" charset="0"/>
              </a:defRPr>
            </a:lvl8pPr>
            <a:lvl9pPr marL="3886200" indent="-228600" fontAlgn="base">
              <a:spcBef>
                <a:spcPct val="0"/>
              </a:spcBef>
              <a:spcAft>
                <a:spcPct val="0"/>
              </a:spcAft>
              <a:defRPr kumimoji="1" sz="2000">
                <a:solidFill>
                  <a:schemeClr val="tx1"/>
                </a:solidFill>
                <a:latin typeface="Times New Roman" charset="0"/>
                <a:ea typeface="ＭＳ Ｐゴシック" charset="0"/>
              </a:defRPr>
            </a:lvl9pPr>
          </a:lstStyle>
          <a:p>
            <a:r>
              <a:rPr lang="en-US" altLang="ja-JP" dirty="0">
                <a:solidFill>
                  <a:srgbClr val="000000"/>
                </a:solidFill>
                <a:latin typeface="Calibri" charset="0"/>
              </a:rPr>
              <a:t>Slow</a:t>
            </a:r>
            <a:r>
              <a:rPr lang="ja-JP" altLang="en-US" dirty="0">
                <a:solidFill>
                  <a:srgbClr val="000000"/>
                </a:solidFill>
                <a:latin typeface="Calibri" charset="0"/>
              </a:rPr>
              <a:t>（</a:t>
            </a:r>
            <a:r>
              <a:rPr lang="en-US" altLang="ja-JP" dirty="0">
                <a:solidFill>
                  <a:srgbClr val="000000"/>
                </a:solidFill>
                <a:latin typeface="Calibri" charset="0"/>
              </a:rPr>
              <a:t>4 MeV</a:t>
            </a:r>
            <a:r>
              <a:rPr lang="ja-JP" altLang="en-US" dirty="0" smtClean="0">
                <a:solidFill>
                  <a:srgbClr val="000000"/>
                </a:solidFill>
                <a:latin typeface="Calibri" charset="0"/>
              </a:rPr>
              <a:t>）</a:t>
            </a:r>
            <a:r>
              <a:rPr lang="en-US" altLang="ja-JP" dirty="0" smtClean="0">
                <a:solidFill>
                  <a:srgbClr val="000000"/>
                </a:solidFill>
                <a:latin typeface="Calibri" charset="0"/>
              </a:rPr>
              <a:t>-fast</a:t>
            </a:r>
            <a:r>
              <a:rPr lang="ja-JP" altLang="en-US" dirty="0">
                <a:solidFill>
                  <a:srgbClr val="000000"/>
                </a:solidFill>
                <a:latin typeface="Calibri" charset="0"/>
              </a:rPr>
              <a:t>（</a:t>
            </a:r>
            <a:r>
              <a:rPr lang="en-US" altLang="ja-JP" dirty="0">
                <a:solidFill>
                  <a:srgbClr val="000000"/>
                </a:solidFill>
                <a:latin typeface="Calibri" charset="0"/>
              </a:rPr>
              <a:t>50 MeV</a:t>
            </a:r>
            <a:r>
              <a:rPr lang="ja-JP" altLang="en-US" dirty="0">
                <a:solidFill>
                  <a:srgbClr val="000000"/>
                </a:solidFill>
                <a:latin typeface="Calibri" charset="0"/>
              </a:rPr>
              <a:t>）</a:t>
            </a:r>
            <a:r>
              <a:rPr lang="en-US" altLang="ja-JP" dirty="0">
                <a:solidFill>
                  <a:srgbClr val="000000"/>
                </a:solidFill>
                <a:latin typeface="Calibri" charset="0"/>
              </a:rPr>
              <a:t>, general-purpose </a:t>
            </a:r>
            <a:r>
              <a:rPr lang="en-US" altLang="ja-JP" dirty="0" err="1">
                <a:solidFill>
                  <a:srgbClr val="000000"/>
                </a:solidFill>
                <a:latin typeface="Calibri" charset="0"/>
              </a:rPr>
              <a:t>beamline</a:t>
            </a:r>
            <a:r>
              <a:rPr lang="en-US" altLang="ja-JP" dirty="0">
                <a:solidFill>
                  <a:srgbClr val="000000"/>
                </a:solidFill>
                <a:latin typeface="Calibri" charset="0"/>
              </a:rPr>
              <a:t> with 2 exp. areas.</a:t>
            </a:r>
          </a:p>
          <a:p>
            <a:endParaRPr lang="en-US" altLang="ja-JP" dirty="0">
              <a:solidFill>
                <a:srgbClr val="000000"/>
              </a:solidFill>
              <a:latin typeface="Calibri" charset="0"/>
            </a:endParaRPr>
          </a:p>
        </p:txBody>
      </p:sp>
      <p:sp>
        <p:nvSpPr>
          <p:cNvPr id="10" name="テキスト ボックス 45"/>
          <p:cNvSpPr txBox="1">
            <a:spLocks noChangeArrowheads="1"/>
          </p:cNvSpPr>
          <p:nvPr/>
        </p:nvSpPr>
        <p:spPr bwMode="auto">
          <a:xfrm>
            <a:off x="539751" y="4437063"/>
            <a:ext cx="2232024" cy="1938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8" tIns="45694" rIns="91388" bIns="45694">
            <a:spAutoFit/>
          </a:bodyPr>
          <a:lstStyle>
            <a:lvl1pPr defTabSz="457200">
              <a:defRPr kumimoji="1" sz="2000">
                <a:solidFill>
                  <a:schemeClr val="tx1"/>
                </a:solidFill>
                <a:latin typeface="Times New Roman" charset="0"/>
                <a:ea typeface="ＭＳ Ｐゴシック" charset="0"/>
                <a:cs typeface="ＭＳ Ｐゴシック" charset="0"/>
              </a:defRPr>
            </a:lvl1pPr>
            <a:lvl2pPr marL="742950" indent="-285750" defTabSz="457200">
              <a:defRPr kumimoji="1" sz="2000">
                <a:solidFill>
                  <a:schemeClr val="tx1"/>
                </a:solidFill>
                <a:latin typeface="Times New Roman" charset="0"/>
                <a:ea typeface="ＭＳ Ｐゴシック" charset="0"/>
              </a:defRPr>
            </a:lvl2pPr>
            <a:lvl3pPr marL="1143000" indent="-228600" defTabSz="457200">
              <a:defRPr kumimoji="1" sz="2000">
                <a:solidFill>
                  <a:schemeClr val="tx1"/>
                </a:solidFill>
                <a:latin typeface="Times New Roman" charset="0"/>
                <a:ea typeface="ＭＳ Ｐゴシック" charset="0"/>
              </a:defRPr>
            </a:lvl3pPr>
            <a:lvl4pPr marL="1600200" indent="-228600" defTabSz="457200">
              <a:defRPr kumimoji="1" sz="2000">
                <a:solidFill>
                  <a:schemeClr val="tx1"/>
                </a:solidFill>
                <a:latin typeface="Times New Roman" charset="0"/>
                <a:ea typeface="ＭＳ Ｐゴシック" charset="0"/>
              </a:defRPr>
            </a:lvl4pPr>
            <a:lvl5pPr marL="2057400" indent="-228600" defTabSz="457200">
              <a:defRPr kumimoji="1" sz="2000">
                <a:solidFill>
                  <a:schemeClr val="tx1"/>
                </a:solidFill>
                <a:latin typeface="Times New Roman" charset="0"/>
                <a:ea typeface="ＭＳ Ｐゴシック" charset="0"/>
              </a:defRPr>
            </a:lvl5pPr>
            <a:lvl6pPr marL="2514600" indent="-228600" fontAlgn="base">
              <a:spcBef>
                <a:spcPct val="0"/>
              </a:spcBef>
              <a:spcAft>
                <a:spcPct val="0"/>
              </a:spcAft>
              <a:defRPr kumimoji="1" sz="2000">
                <a:solidFill>
                  <a:schemeClr val="tx1"/>
                </a:solidFill>
                <a:latin typeface="Times New Roman" charset="0"/>
                <a:ea typeface="ＭＳ Ｐゴシック" charset="0"/>
              </a:defRPr>
            </a:lvl6pPr>
            <a:lvl7pPr marL="2971800" indent="-228600" fontAlgn="base">
              <a:spcBef>
                <a:spcPct val="0"/>
              </a:spcBef>
              <a:spcAft>
                <a:spcPct val="0"/>
              </a:spcAft>
              <a:defRPr kumimoji="1" sz="2000">
                <a:solidFill>
                  <a:schemeClr val="tx1"/>
                </a:solidFill>
                <a:latin typeface="Times New Roman" charset="0"/>
                <a:ea typeface="ＭＳ Ｐゴシック" charset="0"/>
              </a:defRPr>
            </a:lvl7pPr>
            <a:lvl8pPr marL="3429000" indent="-228600" fontAlgn="base">
              <a:spcBef>
                <a:spcPct val="0"/>
              </a:spcBef>
              <a:spcAft>
                <a:spcPct val="0"/>
              </a:spcAft>
              <a:defRPr kumimoji="1" sz="2000">
                <a:solidFill>
                  <a:schemeClr val="tx1"/>
                </a:solidFill>
                <a:latin typeface="Times New Roman" charset="0"/>
                <a:ea typeface="ＭＳ Ｐゴシック" charset="0"/>
              </a:defRPr>
            </a:lvl8pPr>
            <a:lvl9pPr marL="3886200" indent="-228600" fontAlgn="base">
              <a:spcBef>
                <a:spcPct val="0"/>
              </a:spcBef>
              <a:spcAft>
                <a:spcPct val="0"/>
              </a:spcAft>
              <a:defRPr kumimoji="1" sz="2000">
                <a:solidFill>
                  <a:schemeClr val="tx1"/>
                </a:solidFill>
                <a:latin typeface="Times New Roman" charset="0"/>
                <a:ea typeface="ＭＳ Ｐゴシック" charset="0"/>
              </a:defRPr>
            </a:lvl9pPr>
          </a:lstStyle>
          <a:p>
            <a:r>
              <a:rPr lang="en-US" altLang="ja-JP" dirty="0">
                <a:solidFill>
                  <a:srgbClr val="000000"/>
                </a:solidFill>
                <a:latin typeface="Calibri" charset="0"/>
              </a:rPr>
              <a:t>Ultra slow beam </a:t>
            </a:r>
            <a:r>
              <a:rPr lang="ja-JP" altLang="en-US" dirty="0">
                <a:solidFill>
                  <a:srgbClr val="000000"/>
                </a:solidFill>
                <a:latin typeface="Calibri" charset="0"/>
              </a:rPr>
              <a:t>（</a:t>
            </a:r>
            <a:r>
              <a:rPr lang="en-US" altLang="ja-JP" dirty="0" smtClean="0">
                <a:solidFill>
                  <a:srgbClr val="000000"/>
                </a:solidFill>
                <a:latin typeface="Calibri" charset="0"/>
              </a:rPr>
              <a:t>0.1-30 </a:t>
            </a:r>
            <a:r>
              <a:rPr lang="en-US" altLang="ja-JP" dirty="0" err="1">
                <a:solidFill>
                  <a:srgbClr val="000000"/>
                </a:solidFill>
                <a:latin typeface="Calibri" charset="0"/>
              </a:rPr>
              <a:t>keV</a:t>
            </a:r>
            <a:r>
              <a:rPr lang="ja-JP" altLang="en-US" dirty="0">
                <a:solidFill>
                  <a:srgbClr val="000000"/>
                </a:solidFill>
                <a:latin typeface="Calibri" charset="0"/>
              </a:rPr>
              <a:t>）</a:t>
            </a:r>
            <a:r>
              <a:rPr lang="en-US" altLang="ja-JP" dirty="0">
                <a:solidFill>
                  <a:srgbClr val="000000"/>
                </a:solidFill>
                <a:latin typeface="Calibri" charset="0"/>
              </a:rPr>
              <a:t>, near-surface, sub-micron scale condensed matter physics, chemistry, etc</a:t>
            </a:r>
            <a:r>
              <a:rPr lang="en-US" altLang="ja-JP" dirty="0" smtClean="0">
                <a:solidFill>
                  <a:srgbClr val="000000"/>
                </a:solidFill>
                <a:latin typeface="Calibri" charset="0"/>
              </a:rPr>
              <a:t>.</a:t>
            </a:r>
            <a:endParaRPr lang="en-US" altLang="ja-JP" dirty="0">
              <a:solidFill>
                <a:srgbClr val="000000"/>
              </a:solidFill>
              <a:latin typeface="Calibri" charset="0"/>
            </a:endParaRPr>
          </a:p>
        </p:txBody>
      </p:sp>
      <p:sp>
        <p:nvSpPr>
          <p:cNvPr id="11" name="正方形/長方形 19"/>
          <p:cNvSpPr>
            <a:spLocks noChangeArrowheads="1"/>
          </p:cNvSpPr>
          <p:nvPr/>
        </p:nvSpPr>
        <p:spPr bwMode="auto">
          <a:xfrm>
            <a:off x="1763713" y="3860800"/>
            <a:ext cx="501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8" tIns="45694" rIns="91388" bIns="45694">
            <a:spAutoFit/>
          </a:bodyPr>
          <a:lstStyle/>
          <a:p>
            <a:r>
              <a:rPr lang="en-US" altLang="ja-JP" sz="2800">
                <a:solidFill>
                  <a:srgbClr val="000000"/>
                </a:solidFill>
                <a:latin typeface="Calibri" charset="0"/>
              </a:rPr>
              <a:t>µ</a:t>
            </a:r>
            <a:r>
              <a:rPr lang="en-US" altLang="ja-JP" sz="2800" baseline="30000">
                <a:solidFill>
                  <a:srgbClr val="FF0000"/>
                </a:solidFill>
                <a:latin typeface="Calibri" charset="0"/>
              </a:rPr>
              <a:t>+</a:t>
            </a:r>
            <a:endParaRPr lang="ja-JP" altLang="en-US" sz="2800"/>
          </a:p>
        </p:txBody>
      </p:sp>
      <p:sp>
        <p:nvSpPr>
          <p:cNvPr id="12" name="正方形/長方形 20"/>
          <p:cNvSpPr>
            <a:spLocks noChangeArrowheads="1"/>
          </p:cNvSpPr>
          <p:nvPr/>
        </p:nvSpPr>
        <p:spPr bwMode="auto">
          <a:xfrm>
            <a:off x="7956550" y="4149725"/>
            <a:ext cx="501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8" tIns="45694" rIns="91388" bIns="45694">
            <a:spAutoFit/>
          </a:bodyPr>
          <a:lstStyle/>
          <a:p>
            <a:r>
              <a:rPr lang="en-US" altLang="ja-JP" sz="2800">
                <a:solidFill>
                  <a:srgbClr val="000000"/>
                </a:solidFill>
                <a:latin typeface="Calibri" charset="0"/>
              </a:rPr>
              <a:t>µ</a:t>
            </a:r>
            <a:r>
              <a:rPr lang="en-US" altLang="ja-JP" sz="2800" baseline="30000">
                <a:solidFill>
                  <a:srgbClr val="FF0000"/>
                </a:solidFill>
                <a:latin typeface="Calibri" charset="0"/>
              </a:rPr>
              <a:t>±</a:t>
            </a:r>
            <a:endParaRPr lang="ja-JP" altLang="en-US" sz="2800"/>
          </a:p>
        </p:txBody>
      </p:sp>
      <p:sp>
        <p:nvSpPr>
          <p:cNvPr id="13" name="角丸四角形吹き出し 12"/>
          <p:cNvSpPr/>
          <p:nvPr/>
        </p:nvSpPr>
        <p:spPr>
          <a:xfrm rot="16200000" flipH="1">
            <a:off x="180181" y="1196182"/>
            <a:ext cx="2881313" cy="2305050"/>
          </a:xfrm>
          <a:prstGeom prst="wedgeRoundRectCallout">
            <a:avLst>
              <a:gd name="adj1" fmla="val 21"/>
              <a:gd name="adj2" fmla="val 81767"/>
              <a:gd name="adj3" fmla="val 16667"/>
            </a:avLst>
          </a:prstGeom>
        </p:spPr>
        <p:style>
          <a:lnRef idx="1">
            <a:schemeClr val="accent3"/>
          </a:lnRef>
          <a:fillRef idx="2">
            <a:schemeClr val="accent3"/>
          </a:fillRef>
          <a:effectRef idx="1">
            <a:schemeClr val="accent3"/>
          </a:effectRef>
          <a:fontRef idx="minor">
            <a:schemeClr val="dk1"/>
          </a:fontRef>
        </p:style>
        <p:txBody>
          <a:bodyPr lIns="91388" tIns="45694" rIns="91388" bIns="45694" anchor="ctr"/>
          <a:lstStyle/>
          <a:p>
            <a:pPr algn="ctr" defTabSz="456940" fontAlgn="auto">
              <a:spcBef>
                <a:spcPts val="0"/>
              </a:spcBef>
              <a:spcAft>
                <a:spcPts val="0"/>
              </a:spcAft>
              <a:defRPr/>
            </a:pPr>
            <a:endParaRPr lang="ja-JP" altLang="en-US" sz="1800">
              <a:solidFill>
                <a:prstClr val="black"/>
              </a:solidFill>
            </a:endParaRPr>
          </a:p>
        </p:txBody>
      </p:sp>
      <p:sp>
        <p:nvSpPr>
          <p:cNvPr id="14" name="正方形/長方形 13"/>
          <p:cNvSpPr/>
          <p:nvPr/>
        </p:nvSpPr>
        <p:spPr>
          <a:xfrm>
            <a:off x="708025" y="1049338"/>
            <a:ext cx="876300" cy="461962"/>
          </a:xfrm>
          <a:prstGeom prst="rect">
            <a:avLst/>
          </a:prstGeom>
          <a:ln>
            <a:solidFill>
              <a:srgbClr val="008000"/>
            </a:solidFill>
          </a:ln>
        </p:spPr>
        <p:style>
          <a:lnRef idx="2">
            <a:schemeClr val="accent5"/>
          </a:lnRef>
          <a:fillRef idx="1">
            <a:schemeClr val="lt1"/>
          </a:fillRef>
          <a:effectRef idx="0">
            <a:schemeClr val="accent5"/>
          </a:effectRef>
          <a:fontRef idx="minor">
            <a:schemeClr val="dk1"/>
          </a:fontRef>
        </p:style>
        <p:txBody>
          <a:bodyPr wrap="none" lIns="91388" tIns="45694" rIns="91388" bIns="45694">
            <a:spAutoFit/>
          </a:bodyPr>
          <a:lstStyle/>
          <a:p>
            <a:pPr defTabSz="456940" fontAlgn="auto">
              <a:spcBef>
                <a:spcPts val="0"/>
              </a:spcBef>
              <a:spcAft>
                <a:spcPts val="0"/>
              </a:spcAft>
              <a:defRPr/>
            </a:pPr>
            <a:r>
              <a:rPr lang="en-US" altLang="ja-JP" sz="2400" dirty="0">
                <a:solidFill>
                  <a:prstClr val="black"/>
                </a:solidFill>
              </a:rPr>
              <a:t>S-line</a:t>
            </a:r>
          </a:p>
        </p:txBody>
      </p:sp>
      <p:sp>
        <p:nvSpPr>
          <p:cNvPr id="15" name="テキスト ボックス 32"/>
          <p:cNvSpPr txBox="1">
            <a:spLocks noChangeArrowheads="1"/>
          </p:cNvSpPr>
          <p:nvPr/>
        </p:nvSpPr>
        <p:spPr bwMode="auto">
          <a:xfrm>
            <a:off x="560388" y="1506538"/>
            <a:ext cx="2427287"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8" tIns="45694" rIns="91388" bIns="45694">
            <a:spAutoFit/>
          </a:bodyPr>
          <a:lstStyle>
            <a:lvl1pPr defTabSz="457200">
              <a:defRPr kumimoji="1" sz="2000">
                <a:solidFill>
                  <a:schemeClr val="tx1"/>
                </a:solidFill>
                <a:latin typeface="Times New Roman" charset="0"/>
                <a:ea typeface="ＭＳ Ｐゴシック" charset="0"/>
                <a:cs typeface="ＭＳ Ｐゴシック" charset="0"/>
              </a:defRPr>
            </a:lvl1pPr>
            <a:lvl2pPr marL="742950" indent="-285750" defTabSz="457200">
              <a:defRPr kumimoji="1" sz="2000">
                <a:solidFill>
                  <a:schemeClr val="tx1"/>
                </a:solidFill>
                <a:latin typeface="Times New Roman" charset="0"/>
                <a:ea typeface="ＭＳ Ｐゴシック" charset="0"/>
              </a:defRPr>
            </a:lvl2pPr>
            <a:lvl3pPr marL="1143000" indent="-228600" defTabSz="457200">
              <a:defRPr kumimoji="1" sz="2000">
                <a:solidFill>
                  <a:schemeClr val="tx1"/>
                </a:solidFill>
                <a:latin typeface="Times New Roman" charset="0"/>
                <a:ea typeface="ＭＳ Ｐゴシック" charset="0"/>
              </a:defRPr>
            </a:lvl3pPr>
            <a:lvl4pPr marL="1600200" indent="-228600" defTabSz="457200">
              <a:defRPr kumimoji="1" sz="2000">
                <a:solidFill>
                  <a:schemeClr val="tx1"/>
                </a:solidFill>
                <a:latin typeface="Times New Roman" charset="0"/>
                <a:ea typeface="ＭＳ Ｐゴシック" charset="0"/>
              </a:defRPr>
            </a:lvl4pPr>
            <a:lvl5pPr marL="2057400" indent="-228600" defTabSz="457200">
              <a:defRPr kumimoji="1" sz="2000">
                <a:solidFill>
                  <a:schemeClr val="tx1"/>
                </a:solidFill>
                <a:latin typeface="Times New Roman" charset="0"/>
                <a:ea typeface="ＭＳ Ｐゴシック" charset="0"/>
              </a:defRPr>
            </a:lvl5pPr>
            <a:lvl6pPr marL="2514600" indent="-228600" fontAlgn="base">
              <a:spcBef>
                <a:spcPct val="0"/>
              </a:spcBef>
              <a:spcAft>
                <a:spcPct val="0"/>
              </a:spcAft>
              <a:defRPr kumimoji="1" sz="2000">
                <a:solidFill>
                  <a:schemeClr val="tx1"/>
                </a:solidFill>
                <a:latin typeface="Times New Roman" charset="0"/>
                <a:ea typeface="ＭＳ Ｐゴシック" charset="0"/>
              </a:defRPr>
            </a:lvl6pPr>
            <a:lvl7pPr marL="2971800" indent="-228600" fontAlgn="base">
              <a:spcBef>
                <a:spcPct val="0"/>
              </a:spcBef>
              <a:spcAft>
                <a:spcPct val="0"/>
              </a:spcAft>
              <a:defRPr kumimoji="1" sz="2000">
                <a:solidFill>
                  <a:schemeClr val="tx1"/>
                </a:solidFill>
                <a:latin typeface="Times New Roman" charset="0"/>
                <a:ea typeface="ＭＳ Ｐゴシック" charset="0"/>
              </a:defRPr>
            </a:lvl7pPr>
            <a:lvl8pPr marL="3429000" indent="-228600" fontAlgn="base">
              <a:spcBef>
                <a:spcPct val="0"/>
              </a:spcBef>
              <a:spcAft>
                <a:spcPct val="0"/>
              </a:spcAft>
              <a:defRPr kumimoji="1" sz="2000">
                <a:solidFill>
                  <a:schemeClr val="tx1"/>
                </a:solidFill>
                <a:latin typeface="Times New Roman" charset="0"/>
                <a:ea typeface="ＭＳ Ｐゴシック" charset="0"/>
              </a:defRPr>
            </a:lvl8pPr>
            <a:lvl9pPr marL="3886200" indent="-228600" fontAlgn="base">
              <a:spcBef>
                <a:spcPct val="0"/>
              </a:spcBef>
              <a:spcAft>
                <a:spcPct val="0"/>
              </a:spcAft>
              <a:defRPr kumimoji="1" sz="2000">
                <a:solidFill>
                  <a:schemeClr val="tx1"/>
                </a:solidFill>
                <a:latin typeface="Times New Roman" charset="0"/>
                <a:ea typeface="ＭＳ Ｐゴシック" charset="0"/>
              </a:defRPr>
            </a:lvl9pPr>
          </a:lstStyle>
          <a:p>
            <a:r>
              <a:rPr lang="en-US" altLang="ja-JP" dirty="0">
                <a:solidFill>
                  <a:srgbClr val="000000"/>
                </a:solidFill>
                <a:latin typeface="Calibri" charset="0"/>
              </a:rPr>
              <a:t>Slow beam </a:t>
            </a:r>
            <a:r>
              <a:rPr lang="ja-JP" altLang="en-US" dirty="0">
                <a:solidFill>
                  <a:srgbClr val="000000"/>
                </a:solidFill>
                <a:latin typeface="Calibri" charset="0"/>
              </a:rPr>
              <a:t>（</a:t>
            </a:r>
            <a:r>
              <a:rPr lang="en-US" altLang="ja-JP" dirty="0">
                <a:solidFill>
                  <a:srgbClr val="000000"/>
                </a:solidFill>
                <a:latin typeface="Calibri" charset="0"/>
              </a:rPr>
              <a:t>4 MeV</a:t>
            </a:r>
            <a:r>
              <a:rPr lang="ja-JP" altLang="en-US" dirty="0">
                <a:solidFill>
                  <a:srgbClr val="000000"/>
                </a:solidFill>
                <a:latin typeface="Calibri" charset="0"/>
              </a:rPr>
              <a:t>）</a:t>
            </a:r>
            <a:r>
              <a:rPr lang="en-US" altLang="ja-JP" dirty="0">
                <a:solidFill>
                  <a:srgbClr val="000000"/>
                </a:solidFill>
                <a:latin typeface="Calibri" charset="0"/>
              </a:rPr>
              <a:t>,</a:t>
            </a:r>
            <a:r>
              <a:rPr lang="en-US" altLang="ja-JP" dirty="0">
                <a:solidFill>
                  <a:srgbClr val="800000"/>
                </a:solidFill>
                <a:latin typeface="Calibri" charset="0"/>
              </a:rPr>
              <a:t> </a:t>
            </a:r>
          </a:p>
          <a:p>
            <a:r>
              <a:rPr lang="en-US" altLang="ja-JP" dirty="0">
                <a:solidFill>
                  <a:srgbClr val="000000"/>
                </a:solidFill>
                <a:latin typeface="Calibri" charset="0"/>
              </a:rPr>
              <a:t>dedicated to bulk µSR ultralow tem-</a:t>
            </a:r>
            <a:r>
              <a:rPr lang="en-US" altLang="ja-JP" dirty="0" err="1">
                <a:solidFill>
                  <a:srgbClr val="000000"/>
                </a:solidFill>
                <a:latin typeface="Calibri" charset="0"/>
              </a:rPr>
              <a:t>perature</a:t>
            </a:r>
            <a:r>
              <a:rPr lang="en-US" altLang="ja-JP" dirty="0">
                <a:solidFill>
                  <a:srgbClr val="000000"/>
                </a:solidFill>
                <a:latin typeface="Calibri" charset="0"/>
              </a:rPr>
              <a:t>/high magnetic field/ pulsed excitations.</a:t>
            </a:r>
          </a:p>
          <a:p>
            <a:endParaRPr lang="en-US" altLang="ja-JP" dirty="0">
              <a:solidFill>
                <a:srgbClr val="FF0000"/>
              </a:solidFill>
              <a:latin typeface="Calibri" charset="0"/>
            </a:endParaRPr>
          </a:p>
        </p:txBody>
      </p:sp>
      <p:sp>
        <p:nvSpPr>
          <p:cNvPr id="16" name="正方形/長方形 2"/>
          <p:cNvSpPr>
            <a:spLocks noChangeArrowheads="1"/>
          </p:cNvSpPr>
          <p:nvPr/>
        </p:nvSpPr>
        <p:spPr bwMode="auto">
          <a:xfrm>
            <a:off x="1692275" y="981075"/>
            <a:ext cx="501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8" tIns="45694" rIns="91388" bIns="45694">
            <a:spAutoFit/>
          </a:bodyPr>
          <a:lstStyle/>
          <a:p>
            <a:r>
              <a:rPr lang="en-US" altLang="ja-JP" sz="2800">
                <a:solidFill>
                  <a:srgbClr val="000000"/>
                </a:solidFill>
                <a:latin typeface="Calibri" charset="0"/>
              </a:rPr>
              <a:t>µ</a:t>
            </a:r>
            <a:r>
              <a:rPr lang="en-US" altLang="ja-JP" sz="2800" baseline="30000">
                <a:solidFill>
                  <a:srgbClr val="FF0000"/>
                </a:solidFill>
                <a:latin typeface="Calibri" charset="0"/>
              </a:rPr>
              <a:t>+</a:t>
            </a:r>
            <a:endParaRPr lang="ja-JP" altLang="en-US" sz="2800"/>
          </a:p>
        </p:txBody>
      </p:sp>
      <p:sp>
        <p:nvSpPr>
          <p:cNvPr id="17" name="角丸四角形吹き出し 16"/>
          <p:cNvSpPr/>
          <p:nvPr/>
        </p:nvSpPr>
        <p:spPr>
          <a:xfrm rot="5400000">
            <a:off x="6295231" y="1058069"/>
            <a:ext cx="2497138" cy="2343150"/>
          </a:xfrm>
          <a:prstGeom prst="wedgeRoundRectCallout">
            <a:avLst>
              <a:gd name="adj1" fmla="val 8543"/>
              <a:gd name="adj2" fmla="val 83695"/>
              <a:gd name="adj3" fmla="val 16667"/>
            </a:avLst>
          </a:prstGeom>
        </p:spPr>
        <p:style>
          <a:lnRef idx="1">
            <a:schemeClr val="accent4"/>
          </a:lnRef>
          <a:fillRef idx="2">
            <a:schemeClr val="accent4"/>
          </a:fillRef>
          <a:effectRef idx="1">
            <a:schemeClr val="accent4"/>
          </a:effectRef>
          <a:fontRef idx="minor">
            <a:schemeClr val="dk1"/>
          </a:fontRef>
        </p:style>
        <p:txBody>
          <a:bodyPr lIns="91388" tIns="45694" rIns="91388" bIns="45694" anchor="ctr"/>
          <a:lstStyle/>
          <a:p>
            <a:pPr algn="ctr" defTabSz="456940" fontAlgn="auto">
              <a:spcBef>
                <a:spcPts val="0"/>
              </a:spcBef>
              <a:spcAft>
                <a:spcPts val="0"/>
              </a:spcAft>
              <a:defRPr/>
            </a:pPr>
            <a:endParaRPr lang="ja-JP" altLang="en-US" sz="1800" dirty="0">
              <a:solidFill>
                <a:prstClr val="black"/>
              </a:solidFill>
            </a:endParaRPr>
          </a:p>
        </p:txBody>
      </p:sp>
      <p:sp>
        <p:nvSpPr>
          <p:cNvPr id="18" name="正方形/長方形 17"/>
          <p:cNvSpPr/>
          <p:nvPr/>
        </p:nvSpPr>
        <p:spPr>
          <a:xfrm>
            <a:off x="6521450" y="1209675"/>
            <a:ext cx="927100" cy="461963"/>
          </a:xfrm>
          <a:prstGeom prst="rect">
            <a:avLst/>
          </a:prstGeom>
          <a:ln>
            <a:solidFill>
              <a:srgbClr val="660066"/>
            </a:solidFill>
          </a:ln>
        </p:spPr>
        <p:style>
          <a:lnRef idx="2">
            <a:schemeClr val="accent5"/>
          </a:lnRef>
          <a:fillRef idx="1">
            <a:schemeClr val="lt1"/>
          </a:fillRef>
          <a:effectRef idx="0">
            <a:schemeClr val="accent5"/>
          </a:effectRef>
          <a:fontRef idx="minor">
            <a:schemeClr val="dk1"/>
          </a:fontRef>
        </p:style>
        <p:txBody>
          <a:bodyPr wrap="none" lIns="91388" tIns="45694" rIns="91388" bIns="45694">
            <a:spAutoFit/>
          </a:bodyPr>
          <a:lstStyle/>
          <a:p>
            <a:pPr defTabSz="456940" fontAlgn="auto">
              <a:spcBef>
                <a:spcPts val="0"/>
              </a:spcBef>
              <a:spcAft>
                <a:spcPts val="0"/>
              </a:spcAft>
              <a:defRPr/>
            </a:pPr>
            <a:r>
              <a:rPr lang="en-US" altLang="ja-JP" sz="2400" dirty="0">
                <a:solidFill>
                  <a:prstClr val="black"/>
                </a:solidFill>
              </a:rPr>
              <a:t>H-line</a:t>
            </a:r>
          </a:p>
        </p:txBody>
      </p:sp>
      <p:sp>
        <p:nvSpPr>
          <p:cNvPr id="19" name="テキスト ボックス 36"/>
          <p:cNvSpPr txBox="1">
            <a:spLocks noChangeArrowheads="1"/>
          </p:cNvSpPr>
          <p:nvPr/>
        </p:nvSpPr>
        <p:spPr bwMode="auto">
          <a:xfrm>
            <a:off x="6403974" y="1666875"/>
            <a:ext cx="2401289" cy="163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8" tIns="45694" rIns="91388" bIns="45694">
            <a:spAutoFit/>
          </a:bodyPr>
          <a:lstStyle>
            <a:lvl1pPr defTabSz="457200">
              <a:defRPr kumimoji="1" sz="2000">
                <a:solidFill>
                  <a:schemeClr val="tx1"/>
                </a:solidFill>
                <a:latin typeface="Times New Roman" charset="0"/>
                <a:ea typeface="ＭＳ Ｐゴシック" charset="0"/>
                <a:cs typeface="ＭＳ Ｐゴシック" charset="0"/>
              </a:defRPr>
            </a:lvl1pPr>
            <a:lvl2pPr marL="742950" indent="-285750" defTabSz="457200">
              <a:defRPr kumimoji="1" sz="2000">
                <a:solidFill>
                  <a:schemeClr val="tx1"/>
                </a:solidFill>
                <a:latin typeface="Times New Roman" charset="0"/>
                <a:ea typeface="ＭＳ Ｐゴシック" charset="0"/>
              </a:defRPr>
            </a:lvl2pPr>
            <a:lvl3pPr marL="1143000" indent="-228600" defTabSz="457200">
              <a:defRPr kumimoji="1" sz="2000">
                <a:solidFill>
                  <a:schemeClr val="tx1"/>
                </a:solidFill>
                <a:latin typeface="Times New Roman" charset="0"/>
                <a:ea typeface="ＭＳ Ｐゴシック" charset="0"/>
              </a:defRPr>
            </a:lvl3pPr>
            <a:lvl4pPr marL="1600200" indent="-228600" defTabSz="457200">
              <a:defRPr kumimoji="1" sz="2000">
                <a:solidFill>
                  <a:schemeClr val="tx1"/>
                </a:solidFill>
                <a:latin typeface="Times New Roman" charset="0"/>
                <a:ea typeface="ＭＳ Ｐゴシック" charset="0"/>
              </a:defRPr>
            </a:lvl4pPr>
            <a:lvl5pPr marL="2057400" indent="-228600" defTabSz="457200">
              <a:defRPr kumimoji="1" sz="2000">
                <a:solidFill>
                  <a:schemeClr val="tx1"/>
                </a:solidFill>
                <a:latin typeface="Times New Roman" charset="0"/>
                <a:ea typeface="ＭＳ Ｐゴシック" charset="0"/>
              </a:defRPr>
            </a:lvl5pPr>
            <a:lvl6pPr marL="2514600" indent="-228600" fontAlgn="base">
              <a:spcBef>
                <a:spcPct val="0"/>
              </a:spcBef>
              <a:spcAft>
                <a:spcPct val="0"/>
              </a:spcAft>
              <a:defRPr kumimoji="1" sz="2000">
                <a:solidFill>
                  <a:schemeClr val="tx1"/>
                </a:solidFill>
                <a:latin typeface="Times New Roman" charset="0"/>
                <a:ea typeface="ＭＳ Ｐゴシック" charset="0"/>
              </a:defRPr>
            </a:lvl6pPr>
            <a:lvl7pPr marL="2971800" indent="-228600" fontAlgn="base">
              <a:spcBef>
                <a:spcPct val="0"/>
              </a:spcBef>
              <a:spcAft>
                <a:spcPct val="0"/>
              </a:spcAft>
              <a:defRPr kumimoji="1" sz="2000">
                <a:solidFill>
                  <a:schemeClr val="tx1"/>
                </a:solidFill>
                <a:latin typeface="Times New Roman" charset="0"/>
                <a:ea typeface="ＭＳ Ｐゴシック" charset="0"/>
              </a:defRPr>
            </a:lvl7pPr>
            <a:lvl8pPr marL="3429000" indent="-228600" fontAlgn="base">
              <a:spcBef>
                <a:spcPct val="0"/>
              </a:spcBef>
              <a:spcAft>
                <a:spcPct val="0"/>
              </a:spcAft>
              <a:defRPr kumimoji="1" sz="2000">
                <a:solidFill>
                  <a:schemeClr val="tx1"/>
                </a:solidFill>
                <a:latin typeface="Times New Roman" charset="0"/>
                <a:ea typeface="ＭＳ Ｐゴシック" charset="0"/>
              </a:defRPr>
            </a:lvl8pPr>
            <a:lvl9pPr marL="3886200" indent="-228600" fontAlgn="base">
              <a:spcBef>
                <a:spcPct val="0"/>
              </a:spcBef>
              <a:spcAft>
                <a:spcPct val="0"/>
              </a:spcAft>
              <a:defRPr kumimoji="1" sz="2000">
                <a:solidFill>
                  <a:schemeClr val="tx1"/>
                </a:solidFill>
                <a:latin typeface="Times New Roman" charset="0"/>
                <a:ea typeface="ＭＳ Ｐゴシック" charset="0"/>
              </a:defRPr>
            </a:lvl9pPr>
          </a:lstStyle>
          <a:p>
            <a:r>
              <a:rPr lang="en-US" altLang="ja-JP" dirty="0">
                <a:solidFill>
                  <a:srgbClr val="000000"/>
                </a:solidFill>
                <a:latin typeface="Calibri" charset="0"/>
              </a:rPr>
              <a:t>Slow</a:t>
            </a:r>
            <a:r>
              <a:rPr lang="ja-JP" altLang="en-US" dirty="0">
                <a:solidFill>
                  <a:srgbClr val="000000"/>
                </a:solidFill>
                <a:latin typeface="Calibri" charset="0"/>
              </a:rPr>
              <a:t>（</a:t>
            </a:r>
            <a:r>
              <a:rPr lang="en-US" altLang="ja-JP" dirty="0">
                <a:solidFill>
                  <a:srgbClr val="000000"/>
                </a:solidFill>
                <a:latin typeface="Calibri" charset="0"/>
              </a:rPr>
              <a:t>4 MeV</a:t>
            </a:r>
            <a:r>
              <a:rPr lang="ja-JP" altLang="en-US" dirty="0" smtClean="0">
                <a:solidFill>
                  <a:srgbClr val="000000"/>
                </a:solidFill>
                <a:latin typeface="Calibri" charset="0"/>
              </a:rPr>
              <a:t>）</a:t>
            </a:r>
            <a:r>
              <a:rPr lang="en-US" altLang="ja-JP" dirty="0" smtClean="0">
                <a:solidFill>
                  <a:srgbClr val="000000"/>
                </a:solidFill>
                <a:latin typeface="Calibri" charset="0"/>
              </a:rPr>
              <a:t>-fast</a:t>
            </a:r>
            <a:r>
              <a:rPr lang="ja-JP" altLang="en-US" dirty="0">
                <a:solidFill>
                  <a:srgbClr val="000000"/>
                </a:solidFill>
                <a:latin typeface="Calibri" charset="0"/>
              </a:rPr>
              <a:t>（</a:t>
            </a:r>
            <a:r>
              <a:rPr lang="en-US" altLang="ja-JP" dirty="0">
                <a:solidFill>
                  <a:srgbClr val="000000"/>
                </a:solidFill>
                <a:latin typeface="Calibri" charset="0"/>
              </a:rPr>
              <a:t>50 MeV</a:t>
            </a:r>
            <a:r>
              <a:rPr lang="ja-JP" altLang="en-US" dirty="0">
                <a:solidFill>
                  <a:srgbClr val="000000"/>
                </a:solidFill>
                <a:latin typeface="Calibri" charset="0"/>
              </a:rPr>
              <a:t>）</a:t>
            </a:r>
            <a:r>
              <a:rPr lang="en-US" altLang="ja-JP" dirty="0">
                <a:solidFill>
                  <a:srgbClr val="000000"/>
                </a:solidFill>
                <a:latin typeface="Calibri" charset="0"/>
              </a:rPr>
              <a:t>beam, for particle physics, atomic physics (“precision frontier”)</a:t>
            </a:r>
          </a:p>
        </p:txBody>
      </p:sp>
      <p:sp>
        <p:nvSpPr>
          <p:cNvPr id="20" name="正方形/長方形 17"/>
          <p:cNvSpPr>
            <a:spLocks noChangeArrowheads="1"/>
          </p:cNvSpPr>
          <p:nvPr/>
        </p:nvSpPr>
        <p:spPr bwMode="auto">
          <a:xfrm>
            <a:off x="7564438" y="1125538"/>
            <a:ext cx="501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8" tIns="45694" rIns="91388" bIns="45694">
            <a:spAutoFit/>
          </a:bodyPr>
          <a:lstStyle/>
          <a:p>
            <a:r>
              <a:rPr lang="en-US" altLang="ja-JP" sz="2800">
                <a:solidFill>
                  <a:srgbClr val="000000"/>
                </a:solidFill>
                <a:latin typeface="Calibri" charset="0"/>
              </a:rPr>
              <a:t>µ</a:t>
            </a:r>
            <a:r>
              <a:rPr lang="en-US" altLang="ja-JP" sz="2800" baseline="30000">
                <a:solidFill>
                  <a:srgbClr val="FF0000"/>
                </a:solidFill>
                <a:latin typeface="Calibri" charset="0"/>
              </a:rPr>
              <a:t>±</a:t>
            </a:r>
            <a:endParaRPr lang="ja-JP" altLang="en-US" sz="2800"/>
          </a:p>
        </p:txBody>
      </p:sp>
    </p:spTree>
    <p:extLst>
      <p:ext uri="{BB962C8B-B14F-4D97-AF65-F5344CB8AC3E}">
        <p14:creationId xmlns:p14="http://schemas.microsoft.com/office/powerpoint/2010/main" val="353921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85346" y="44624"/>
            <a:ext cx="7765322" cy="970450"/>
          </a:xfrm>
        </p:spPr>
        <p:txBody>
          <a:bodyPr/>
          <a:lstStyle/>
          <a:p>
            <a:r>
              <a:rPr kumimoji="1" lang="en-US" altLang="ja-JP" dirty="0" smtClean="0"/>
              <a:t>History of the target operation</a:t>
            </a:r>
            <a:endParaRPr kumimoji="1" lang="ja-JP" altLang="en-US" dirty="0"/>
          </a:p>
        </p:txBody>
      </p:sp>
      <p:pic>
        <p:nvPicPr>
          <p:cNvPr id="5" name="図 4">
            <a:extLst>
              <a:ext uri="{FF2B5EF4-FFF2-40B4-BE49-F238E27FC236}">
                <a16:creationId xmlns:a16="http://schemas.microsoft.com/office/drawing/2014/main" id="{94F497EE-8DDF-4362-A3D3-9B0959C14643}"/>
              </a:ext>
            </a:extLst>
          </p:cNvPr>
          <p:cNvPicPr>
            <a:picLocks noChangeAspect="1"/>
          </p:cNvPicPr>
          <p:nvPr/>
        </p:nvPicPr>
        <p:blipFill>
          <a:blip r:embed="rId3"/>
          <a:stretch>
            <a:fillRect/>
          </a:stretch>
        </p:blipFill>
        <p:spPr>
          <a:xfrm>
            <a:off x="0" y="858910"/>
            <a:ext cx="9144000" cy="5980152"/>
          </a:xfrm>
          <a:prstGeom prst="rect">
            <a:avLst/>
          </a:prstGeom>
        </p:spPr>
      </p:pic>
      <p:cxnSp>
        <p:nvCxnSpPr>
          <p:cNvPr id="6" name="直線コネクタ 5">
            <a:extLst>
              <a:ext uri="{FF2B5EF4-FFF2-40B4-BE49-F238E27FC236}">
                <a16:creationId xmlns:a16="http://schemas.microsoft.com/office/drawing/2014/main" id="{7A0F8AB9-12A5-41DB-86B1-3C92E45D782D}"/>
              </a:ext>
            </a:extLst>
          </p:cNvPr>
          <p:cNvCxnSpPr>
            <a:cxnSpLocks/>
          </p:cNvCxnSpPr>
          <p:nvPr/>
        </p:nvCxnSpPr>
        <p:spPr>
          <a:xfrm flipV="1">
            <a:off x="5013478" y="1304361"/>
            <a:ext cx="0" cy="4954772"/>
          </a:xfrm>
          <a:prstGeom prst="line">
            <a:avLst/>
          </a:prstGeom>
          <a:noFill/>
          <a:ln w="38100" cap="flat" cmpd="sng" algn="ctr">
            <a:solidFill>
              <a:srgbClr val="FF0000"/>
            </a:solidFill>
            <a:prstDash val="solid"/>
          </a:ln>
          <a:effectLst/>
        </p:spPr>
      </p:cxnSp>
      <p:cxnSp>
        <p:nvCxnSpPr>
          <p:cNvPr id="7" name="直線矢印コネクタ 6">
            <a:extLst>
              <a:ext uri="{FF2B5EF4-FFF2-40B4-BE49-F238E27FC236}">
                <a16:creationId xmlns:a16="http://schemas.microsoft.com/office/drawing/2014/main" id="{469ACAEA-A97B-4DDC-AB51-FF2182159FD2}"/>
              </a:ext>
            </a:extLst>
          </p:cNvPr>
          <p:cNvCxnSpPr/>
          <p:nvPr/>
        </p:nvCxnSpPr>
        <p:spPr>
          <a:xfrm>
            <a:off x="4427984" y="2060848"/>
            <a:ext cx="540000" cy="0"/>
          </a:xfrm>
          <a:prstGeom prst="straightConnector1">
            <a:avLst/>
          </a:prstGeom>
          <a:noFill/>
          <a:ln w="38100" cap="flat" cmpd="sng" algn="ctr">
            <a:solidFill>
              <a:srgbClr val="2C2C2C"/>
            </a:solidFill>
            <a:prstDash val="solid"/>
            <a:tailEnd type="triangle" w="lg" len="lg"/>
          </a:ln>
          <a:effectLst>
            <a:outerShdw blurRad="50800" dist="38100" dir="2700000" algn="tl" rotWithShape="0">
              <a:prstClr val="black">
                <a:alpha val="40000"/>
              </a:prstClr>
            </a:outerShdw>
          </a:effectLst>
        </p:spPr>
      </p:cxnSp>
      <p:cxnSp>
        <p:nvCxnSpPr>
          <p:cNvPr id="8" name="直線矢印コネクタ 7">
            <a:extLst>
              <a:ext uri="{FF2B5EF4-FFF2-40B4-BE49-F238E27FC236}">
                <a16:creationId xmlns:a16="http://schemas.microsoft.com/office/drawing/2014/main" id="{72550AEC-29FE-48FD-89C0-C6C649225A03}"/>
              </a:ext>
            </a:extLst>
          </p:cNvPr>
          <p:cNvCxnSpPr>
            <a:cxnSpLocks/>
          </p:cNvCxnSpPr>
          <p:nvPr/>
        </p:nvCxnSpPr>
        <p:spPr>
          <a:xfrm>
            <a:off x="5092881" y="2060722"/>
            <a:ext cx="1080000" cy="0"/>
          </a:xfrm>
          <a:prstGeom prst="straightConnector1">
            <a:avLst/>
          </a:prstGeom>
          <a:noFill/>
          <a:ln w="38100" cap="flat" cmpd="sng" algn="ctr">
            <a:solidFill>
              <a:srgbClr val="2C2C2C"/>
            </a:solidFill>
            <a:prstDash val="solid"/>
            <a:tailEnd type="triangle" w="lg" len="lg"/>
          </a:ln>
          <a:effectLst>
            <a:outerShdw blurRad="50800" dist="38100" dir="2700000" algn="tl" rotWithShape="0">
              <a:prstClr val="black">
                <a:alpha val="40000"/>
              </a:prstClr>
            </a:outerShdw>
          </a:effectLst>
        </p:spPr>
      </p:cxnSp>
      <p:sp>
        <p:nvSpPr>
          <p:cNvPr id="9" name="テキスト ボックス 8">
            <a:extLst>
              <a:ext uri="{FF2B5EF4-FFF2-40B4-BE49-F238E27FC236}">
                <a16:creationId xmlns:a16="http://schemas.microsoft.com/office/drawing/2014/main" id="{9D2A6398-291E-463D-907D-4FD8CF05D2CD}"/>
              </a:ext>
            </a:extLst>
          </p:cNvPr>
          <p:cNvSpPr txBox="1"/>
          <p:nvPr/>
        </p:nvSpPr>
        <p:spPr>
          <a:xfrm>
            <a:off x="3759209" y="2082334"/>
            <a:ext cx="1215397" cy="338554"/>
          </a:xfrm>
          <a:prstGeom prst="rect">
            <a:avLst/>
          </a:prstGeom>
          <a:noFill/>
        </p:spPr>
        <p:txBody>
          <a:bodyPr wrap="none" rtlCol="0">
            <a:spAutoFit/>
          </a:bodyPr>
          <a:lstStyle/>
          <a:p>
            <a:r>
              <a:rPr kumimoji="1" lang="en-US" altLang="ja-JP" sz="1600" dirty="0" smtClean="0">
                <a:solidFill>
                  <a:srgbClr val="2C2C2C"/>
                </a:solidFill>
                <a:latin typeface="+mn-ea"/>
              </a:rPr>
              <a:t>Fixed </a:t>
            </a:r>
            <a:r>
              <a:rPr kumimoji="1" lang="en-US" altLang="ja-JP" sz="1600" dirty="0">
                <a:solidFill>
                  <a:srgbClr val="2C2C2C"/>
                </a:solidFill>
                <a:latin typeface="+mn-ea"/>
              </a:rPr>
              <a:t>target</a:t>
            </a:r>
            <a:endParaRPr kumimoji="1" lang="ja-JP" altLang="en-US" sz="1600" dirty="0">
              <a:solidFill>
                <a:srgbClr val="2C2C2C"/>
              </a:solidFill>
              <a:latin typeface="+mn-ea"/>
            </a:endParaRPr>
          </a:p>
        </p:txBody>
      </p:sp>
      <p:sp>
        <p:nvSpPr>
          <p:cNvPr id="10" name="テキスト ボックス 9">
            <a:extLst>
              <a:ext uri="{FF2B5EF4-FFF2-40B4-BE49-F238E27FC236}">
                <a16:creationId xmlns:a16="http://schemas.microsoft.com/office/drawing/2014/main" id="{B5098F8E-2E2A-4E17-9BEE-540EAF5586AD}"/>
              </a:ext>
            </a:extLst>
          </p:cNvPr>
          <p:cNvSpPr txBox="1"/>
          <p:nvPr/>
        </p:nvSpPr>
        <p:spPr>
          <a:xfrm>
            <a:off x="5013478" y="1691264"/>
            <a:ext cx="1741182" cy="338554"/>
          </a:xfrm>
          <a:prstGeom prst="rect">
            <a:avLst/>
          </a:prstGeom>
          <a:noFill/>
        </p:spPr>
        <p:txBody>
          <a:bodyPr wrap="none" rtlCol="0">
            <a:spAutoFit/>
          </a:bodyPr>
          <a:lstStyle/>
          <a:p>
            <a:r>
              <a:rPr kumimoji="1" lang="en-US" altLang="ja-JP" sz="1600" dirty="0" smtClean="0">
                <a:solidFill>
                  <a:srgbClr val="2C2C2C"/>
                </a:solidFill>
                <a:effectLst>
                  <a:glow rad="63500">
                    <a:schemeClr val="tx1">
                      <a:alpha val="75000"/>
                    </a:schemeClr>
                  </a:glow>
                </a:effectLst>
                <a:latin typeface="+mn-ea"/>
              </a:rPr>
              <a:t>Rotating target #1</a:t>
            </a:r>
            <a:endParaRPr kumimoji="1" lang="ja-JP" altLang="en-US" sz="1600" dirty="0">
              <a:solidFill>
                <a:srgbClr val="2C2C2C"/>
              </a:solidFill>
              <a:effectLst>
                <a:glow rad="63500">
                  <a:schemeClr val="tx1">
                    <a:alpha val="75000"/>
                  </a:schemeClr>
                </a:glow>
              </a:effectLst>
              <a:latin typeface="+mn-ea"/>
            </a:endParaRPr>
          </a:p>
        </p:txBody>
      </p:sp>
      <p:sp>
        <p:nvSpPr>
          <p:cNvPr id="11" name="テキスト ボックス 10">
            <a:extLst>
              <a:ext uri="{FF2B5EF4-FFF2-40B4-BE49-F238E27FC236}">
                <a16:creationId xmlns:a16="http://schemas.microsoft.com/office/drawing/2014/main" id="{0948D7CE-33EC-4B6B-9AC1-6FC4479C851F}"/>
              </a:ext>
            </a:extLst>
          </p:cNvPr>
          <p:cNvSpPr txBox="1"/>
          <p:nvPr/>
        </p:nvSpPr>
        <p:spPr>
          <a:xfrm>
            <a:off x="4464930" y="950071"/>
            <a:ext cx="1180131" cy="338554"/>
          </a:xfrm>
          <a:prstGeom prst="rect">
            <a:avLst/>
          </a:prstGeom>
          <a:noFill/>
        </p:spPr>
        <p:txBody>
          <a:bodyPr wrap="none" rtlCol="0">
            <a:spAutoFit/>
          </a:bodyPr>
          <a:lstStyle/>
          <a:p>
            <a:r>
              <a:rPr kumimoji="1" lang="en-US" altLang="ja-JP" sz="1600" dirty="0">
                <a:solidFill>
                  <a:srgbClr val="2C2C2C"/>
                </a:solidFill>
                <a:latin typeface="+mn-ea"/>
              </a:rPr>
              <a:t>Oct. 2014</a:t>
            </a:r>
            <a:endParaRPr kumimoji="1" lang="ja-JP" altLang="en-US" sz="1600" dirty="0">
              <a:solidFill>
                <a:srgbClr val="2C2C2C"/>
              </a:solidFill>
              <a:latin typeface="+mn-ea"/>
            </a:endParaRPr>
          </a:p>
        </p:txBody>
      </p:sp>
      <p:sp>
        <p:nvSpPr>
          <p:cNvPr id="12" name="スライド番号プレースホルダー 5">
            <a:extLst>
              <a:ext uri="{FF2B5EF4-FFF2-40B4-BE49-F238E27FC236}">
                <a16:creationId xmlns:a16="http://schemas.microsoft.com/office/drawing/2014/main" id="{3B779ABD-F151-4AE5-989E-89DC6680D277}"/>
              </a:ext>
            </a:extLst>
          </p:cNvPr>
          <p:cNvSpPr txBox="1">
            <a:spLocks/>
          </p:cNvSpPr>
          <p:nvPr/>
        </p:nvSpPr>
        <p:spPr>
          <a:xfrm>
            <a:off x="0" y="6298931"/>
            <a:ext cx="389792" cy="353367"/>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6D67A7-978E-4FD7-9106-F7EBDE481E24}" type="slidenum">
              <a:rPr kumimoji="1" lang="ja-JP" altLang="en-US" smtClean="0">
                <a:solidFill>
                  <a:schemeClr val="tx1"/>
                </a:solidFill>
              </a:rPr>
              <a:pPr/>
              <a:t>27</a:t>
            </a:fld>
            <a:endParaRPr kumimoji="1" lang="ja-JP" altLang="en-US" dirty="0">
              <a:solidFill>
                <a:schemeClr val="tx1"/>
              </a:solidFill>
            </a:endParaRPr>
          </a:p>
        </p:txBody>
      </p:sp>
      <p:sp>
        <p:nvSpPr>
          <p:cNvPr id="13" name="テキスト ボックス 12">
            <a:extLst>
              <a:ext uri="{FF2B5EF4-FFF2-40B4-BE49-F238E27FC236}">
                <a16:creationId xmlns:a16="http://schemas.microsoft.com/office/drawing/2014/main" id="{BC166DF4-C8A7-49B2-AD7E-509DA8F345B8}"/>
              </a:ext>
            </a:extLst>
          </p:cNvPr>
          <p:cNvSpPr txBox="1"/>
          <p:nvPr/>
        </p:nvSpPr>
        <p:spPr>
          <a:xfrm>
            <a:off x="871149" y="2626567"/>
            <a:ext cx="3696858" cy="1815882"/>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en-US" altLang="ja-JP" sz="1600" dirty="0">
                <a:solidFill>
                  <a:srgbClr val="2C2C2C"/>
                </a:solidFill>
                <a:ea typeface="ＭＳ ゴシック" panose="020B0609070205080204" pitchFamily="49" charset="-128"/>
              </a:rPr>
              <a:t>Rotating Target </a:t>
            </a:r>
            <a:r>
              <a:rPr kumimoji="1" lang="en-US" altLang="ja-JP" sz="1600" dirty="0" smtClean="0">
                <a:solidFill>
                  <a:srgbClr val="2C2C2C"/>
                </a:solidFill>
                <a:ea typeface="ＭＳ ゴシック" panose="020B0609070205080204" pitchFamily="49" charset="-128"/>
              </a:rPr>
              <a:t>#1</a:t>
            </a:r>
            <a:endParaRPr kumimoji="1" lang="en-US" altLang="ja-JP" sz="1600" dirty="0">
              <a:solidFill>
                <a:srgbClr val="2C2C2C"/>
              </a:solidFill>
              <a:ea typeface="ＭＳ ゴシック" panose="020B0609070205080204" pitchFamily="49" charset="-128"/>
            </a:endParaRPr>
          </a:p>
          <a:p>
            <a:pPr marL="285750" indent="-285750">
              <a:buFont typeface="Wingdings" panose="05000000000000000000" pitchFamily="2" charset="2"/>
              <a:buChar char="l"/>
            </a:pPr>
            <a:r>
              <a:rPr kumimoji="1" lang="en-US" altLang="ja-JP" sz="1600" dirty="0" smtClean="0">
                <a:solidFill>
                  <a:srgbClr val="2C2C2C"/>
                </a:solidFill>
                <a:ea typeface="ＭＳ ゴシック" panose="020B0609070205080204" pitchFamily="49" charset="-128"/>
              </a:rPr>
              <a:t>Operation time: 17000 hours</a:t>
            </a:r>
            <a:br>
              <a:rPr kumimoji="1" lang="en-US" altLang="ja-JP" sz="1600" dirty="0" smtClean="0">
                <a:solidFill>
                  <a:srgbClr val="2C2C2C"/>
                </a:solidFill>
                <a:ea typeface="ＭＳ ゴシック" panose="020B0609070205080204" pitchFamily="49" charset="-128"/>
              </a:rPr>
            </a:br>
            <a:r>
              <a:rPr kumimoji="1" lang="en-US" altLang="ja-JP" sz="1600" dirty="0" smtClean="0">
                <a:solidFill>
                  <a:srgbClr val="2C2C2C"/>
                </a:solidFill>
                <a:ea typeface="ＭＳ ゴシック" panose="020B0609070205080204" pitchFamily="49" charset="-128"/>
              </a:rPr>
              <a:t>Nov</a:t>
            </a:r>
            <a:r>
              <a:rPr kumimoji="1" lang="en-US" altLang="ja-JP" sz="1600" dirty="0">
                <a:solidFill>
                  <a:srgbClr val="2C2C2C"/>
                </a:solidFill>
                <a:ea typeface="ＭＳ ゴシック" panose="020B0609070205080204" pitchFamily="49" charset="-128"/>
              </a:rPr>
              <a:t>. 2014 ~ July. </a:t>
            </a:r>
            <a:r>
              <a:rPr kumimoji="1" lang="en-US" altLang="ja-JP" sz="1600" dirty="0" smtClean="0">
                <a:solidFill>
                  <a:srgbClr val="2C2C2C"/>
                </a:solidFill>
                <a:ea typeface="ＭＳ ゴシック" panose="020B0609070205080204" pitchFamily="49" charset="-128"/>
              </a:rPr>
              <a:t>2019</a:t>
            </a:r>
            <a:br>
              <a:rPr kumimoji="1" lang="en-US" altLang="ja-JP" sz="1600" dirty="0" smtClean="0">
                <a:solidFill>
                  <a:srgbClr val="2C2C2C"/>
                </a:solidFill>
                <a:ea typeface="ＭＳ ゴシック" panose="020B0609070205080204" pitchFamily="49" charset="-128"/>
              </a:rPr>
            </a:br>
            <a:r>
              <a:rPr kumimoji="1" lang="en-US" altLang="ja-JP" sz="1600" dirty="0" smtClean="0">
                <a:solidFill>
                  <a:srgbClr val="2C2C2C"/>
                </a:solidFill>
                <a:ea typeface="ＭＳ ゴシック" panose="020B0609070205080204" pitchFamily="49" charset="-128"/>
              </a:rPr>
              <a:t>6000 </a:t>
            </a:r>
            <a:r>
              <a:rPr kumimoji="1" lang="en-US" altLang="ja-JP" sz="1600" dirty="0">
                <a:solidFill>
                  <a:srgbClr val="2C2C2C"/>
                </a:solidFill>
                <a:ea typeface="ＭＳ ゴシック" panose="020B0609070205080204" pitchFamily="49" charset="-128"/>
              </a:rPr>
              <a:t>MWh</a:t>
            </a:r>
          </a:p>
          <a:p>
            <a:pPr marL="285750" indent="-285750">
              <a:buFont typeface="Wingdings" panose="05000000000000000000" pitchFamily="2" charset="2"/>
              <a:buChar char="l"/>
            </a:pPr>
            <a:r>
              <a:rPr kumimoji="1" lang="en-US" altLang="ja-JP" sz="1600" dirty="0">
                <a:solidFill>
                  <a:srgbClr val="2C2C2C"/>
                </a:solidFill>
                <a:ea typeface="ＭＳ ゴシック" panose="020B0609070205080204" pitchFamily="49" charset="-128"/>
              </a:rPr>
              <a:t>Rotation : ~16 M revolutions </a:t>
            </a:r>
            <a:r>
              <a:rPr kumimoji="1" lang="en-US" altLang="ja-JP" sz="1600" dirty="0" smtClean="0">
                <a:solidFill>
                  <a:srgbClr val="2C2C2C"/>
                </a:solidFill>
                <a:ea typeface="ＭＳ ゴシック" panose="020B0609070205080204" pitchFamily="49" charset="-128"/>
              </a:rPr>
              <a:t/>
            </a:r>
            <a:br>
              <a:rPr kumimoji="1" lang="en-US" altLang="ja-JP" sz="1600" dirty="0" smtClean="0">
                <a:solidFill>
                  <a:srgbClr val="2C2C2C"/>
                </a:solidFill>
                <a:ea typeface="ＭＳ ゴシック" panose="020B0609070205080204" pitchFamily="49" charset="-128"/>
              </a:rPr>
            </a:br>
            <a:r>
              <a:rPr kumimoji="1" lang="en-US" altLang="ja-JP" sz="1600" dirty="0" smtClean="0">
                <a:solidFill>
                  <a:srgbClr val="2C2C2C"/>
                </a:solidFill>
                <a:ea typeface="ＭＳ ゴシック" panose="020B0609070205080204" pitchFamily="49" charset="-128"/>
              </a:rPr>
              <a:t>4.5 </a:t>
            </a:r>
            <a:r>
              <a:rPr kumimoji="1" lang="en-US" altLang="ja-JP" sz="1600" dirty="0">
                <a:solidFill>
                  <a:srgbClr val="2C2C2C"/>
                </a:solidFill>
                <a:ea typeface="ＭＳ ゴシック" panose="020B0609070205080204" pitchFamily="49" charset="-128"/>
              </a:rPr>
              <a:t>M revolutions /year @ </a:t>
            </a:r>
            <a:r>
              <a:rPr kumimoji="1" lang="en-US" altLang="ja-JP" sz="1600" dirty="0" smtClean="0">
                <a:solidFill>
                  <a:srgbClr val="2C2C2C"/>
                </a:solidFill>
                <a:ea typeface="ＭＳ ゴシック" panose="020B0609070205080204" pitchFamily="49" charset="-128"/>
              </a:rPr>
              <a:t>15 rpm</a:t>
            </a:r>
            <a:endParaRPr kumimoji="1" lang="en-US" altLang="ja-JP" sz="1600" dirty="0">
              <a:solidFill>
                <a:srgbClr val="2C2C2C"/>
              </a:solidFill>
              <a:ea typeface="ＭＳ ゴシック" panose="020B0609070205080204" pitchFamily="49" charset="-128"/>
            </a:endParaRPr>
          </a:p>
          <a:p>
            <a:pPr marL="285750" indent="-285750">
              <a:buFont typeface="Wingdings" panose="05000000000000000000" pitchFamily="2" charset="2"/>
              <a:buChar char="l"/>
            </a:pPr>
            <a:r>
              <a:rPr kumimoji="1" lang="en-US" altLang="ja-JP" sz="1600" dirty="0">
                <a:solidFill>
                  <a:srgbClr val="2C2C2C"/>
                </a:solidFill>
                <a:ea typeface="ＭＳ ゴシック" panose="020B0609070205080204" pitchFamily="49" charset="-128"/>
              </a:rPr>
              <a:t>Stable </a:t>
            </a:r>
            <a:r>
              <a:rPr kumimoji="1" lang="en-US" altLang="ja-JP" sz="1600" dirty="0" smtClean="0">
                <a:solidFill>
                  <a:srgbClr val="2C2C2C"/>
                </a:solidFill>
                <a:ea typeface="ＭＳ ゴシック" panose="020B0609070205080204" pitchFamily="49" charset="-128"/>
              </a:rPr>
              <a:t>500 kW </a:t>
            </a:r>
            <a:r>
              <a:rPr kumimoji="1" lang="en-US" altLang="ja-JP" sz="1600" dirty="0">
                <a:solidFill>
                  <a:srgbClr val="2C2C2C"/>
                </a:solidFill>
                <a:ea typeface="ＭＳ ゴシック" panose="020B0609070205080204" pitchFamily="49" charset="-128"/>
              </a:rPr>
              <a:t>operation in 1 year</a:t>
            </a:r>
            <a:endParaRPr kumimoji="1" lang="ja-JP" altLang="en-US" sz="1600" dirty="0">
              <a:solidFill>
                <a:srgbClr val="2C2C2C"/>
              </a:solidFill>
              <a:ea typeface="ＭＳ ゴシック" panose="020B0609070205080204" pitchFamily="49" charset="-128"/>
            </a:endParaRPr>
          </a:p>
        </p:txBody>
      </p:sp>
      <p:sp>
        <p:nvSpPr>
          <p:cNvPr id="14" name="テキスト ボックス 13">
            <a:extLst>
              <a:ext uri="{FF2B5EF4-FFF2-40B4-BE49-F238E27FC236}">
                <a16:creationId xmlns:a16="http://schemas.microsoft.com/office/drawing/2014/main" id="{FE7E65E3-6468-4FB1-AD35-A6A795C7A406}"/>
              </a:ext>
            </a:extLst>
          </p:cNvPr>
          <p:cNvSpPr txBox="1"/>
          <p:nvPr/>
        </p:nvSpPr>
        <p:spPr>
          <a:xfrm>
            <a:off x="6445807" y="914421"/>
            <a:ext cx="2271776" cy="307777"/>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p>
            <a:r>
              <a:rPr kumimoji="1" lang="en-US" altLang="ja-JP" sz="1400" dirty="0">
                <a:solidFill>
                  <a:srgbClr val="2C2C2C"/>
                </a:solidFill>
                <a:ea typeface="ＭＳ ゴシック" panose="020B0609070205080204" pitchFamily="49" charset="-128"/>
              </a:rPr>
              <a:t>1 MW </a:t>
            </a:r>
            <a:r>
              <a:rPr kumimoji="1" lang="en-US" altLang="ja-JP" sz="1400" dirty="0" smtClean="0">
                <a:solidFill>
                  <a:srgbClr val="2C2C2C"/>
                </a:solidFill>
                <a:ea typeface="ＭＳ ゴシック" panose="020B0609070205080204" pitchFamily="49" charset="-128"/>
              </a:rPr>
              <a:t>test </a:t>
            </a:r>
            <a:r>
              <a:rPr kumimoji="1" lang="en-US" altLang="ja-JP" sz="1400" dirty="0">
                <a:solidFill>
                  <a:srgbClr val="2C2C2C"/>
                </a:solidFill>
                <a:ea typeface="ＭＳ ゴシック" panose="020B0609070205080204" pitchFamily="49" charset="-128"/>
              </a:rPr>
              <a:t>beam operation </a:t>
            </a:r>
            <a:endParaRPr kumimoji="1" lang="ja-JP" altLang="en-US" sz="1400" dirty="0">
              <a:solidFill>
                <a:srgbClr val="2C2C2C"/>
              </a:solidFill>
              <a:ea typeface="ＭＳ ゴシック" panose="020B0609070205080204" pitchFamily="49" charset="-128"/>
            </a:endParaRPr>
          </a:p>
        </p:txBody>
      </p:sp>
      <p:cxnSp>
        <p:nvCxnSpPr>
          <p:cNvPr id="15" name="直線矢印コネクタ 14">
            <a:extLst>
              <a:ext uri="{FF2B5EF4-FFF2-40B4-BE49-F238E27FC236}">
                <a16:creationId xmlns:a16="http://schemas.microsoft.com/office/drawing/2014/main" id="{9FD0F24D-9F42-4A26-9666-3825471AD6E4}"/>
              </a:ext>
            </a:extLst>
          </p:cNvPr>
          <p:cNvCxnSpPr>
            <a:cxnSpLocks/>
            <a:stCxn id="14" idx="2"/>
          </p:cNvCxnSpPr>
          <p:nvPr/>
        </p:nvCxnSpPr>
        <p:spPr>
          <a:xfrm>
            <a:off x="7581695" y="1222198"/>
            <a:ext cx="446569" cy="774382"/>
          </a:xfrm>
          <a:prstGeom prst="straightConnector1">
            <a:avLst/>
          </a:prstGeom>
          <a:noFill/>
          <a:ln w="28575" cap="flat" cmpd="sng" algn="ctr">
            <a:solidFill>
              <a:schemeClr val="bg1"/>
            </a:solidFill>
            <a:prstDash val="solid"/>
            <a:tailEnd type="triangle"/>
          </a:ln>
          <a:effectLst/>
        </p:spPr>
      </p:cxnSp>
      <p:sp>
        <p:nvSpPr>
          <p:cNvPr id="16" name="テキスト ボックス 15">
            <a:extLst>
              <a:ext uri="{FF2B5EF4-FFF2-40B4-BE49-F238E27FC236}">
                <a16:creationId xmlns:a16="http://schemas.microsoft.com/office/drawing/2014/main" id="{DEA0FE24-A838-4C1F-A6AA-1FA3FBAD1C2E}"/>
              </a:ext>
            </a:extLst>
          </p:cNvPr>
          <p:cNvSpPr txBox="1"/>
          <p:nvPr/>
        </p:nvSpPr>
        <p:spPr>
          <a:xfrm>
            <a:off x="5212238" y="2359429"/>
            <a:ext cx="1731999" cy="738664"/>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ja-JP" sz="1400" u="sng" dirty="0" smtClean="0">
                <a:solidFill>
                  <a:srgbClr val="2C2C2C"/>
                </a:solidFill>
                <a:ea typeface="ＭＳ ゴシック" panose="020B0609070205080204" pitchFamily="49" charset="-128"/>
              </a:rPr>
              <a:t>R</a:t>
            </a:r>
            <a:r>
              <a:rPr kumimoji="1" lang="en-US" altLang="ja-JP" sz="1400" u="sng" dirty="0" smtClean="0">
                <a:solidFill>
                  <a:srgbClr val="2C2C2C"/>
                </a:solidFill>
                <a:ea typeface="ＭＳ ゴシック" panose="020B0609070205080204" pitchFamily="49" charset="-128"/>
              </a:rPr>
              <a:t>ot. system trouble</a:t>
            </a:r>
            <a:endParaRPr kumimoji="1" lang="en-US" altLang="ja-JP" sz="1400" u="sng" dirty="0">
              <a:solidFill>
                <a:srgbClr val="2C2C2C"/>
              </a:solidFill>
              <a:ea typeface="ＭＳ ゴシック" panose="020B0609070205080204" pitchFamily="49" charset="-128"/>
            </a:endParaRPr>
          </a:p>
          <a:p>
            <a:r>
              <a:rPr kumimoji="1" lang="en-US" altLang="ja-JP" sz="1400" dirty="0" smtClean="0">
                <a:solidFill>
                  <a:srgbClr val="2C2C2C"/>
                </a:solidFill>
                <a:ea typeface="ＭＳ ゴシック" panose="020B0609070205080204" pitchFamily="49" charset="-128"/>
              </a:rPr>
              <a:t>Users’ runs were </a:t>
            </a:r>
            <a:r>
              <a:rPr lang="en-US" altLang="ja-JP" sz="1400" dirty="0" smtClean="0">
                <a:solidFill>
                  <a:srgbClr val="2C2C2C"/>
                </a:solidFill>
                <a:ea typeface="ＭＳ ゴシック" panose="020B0609070205080204" pitchFamily="49" charset="-128"/>
              </a:rPr>
              <a:t>canceled</a:t>
            </a:r>
            <a:r>
              <a:rPr kumimoji="1" lang="en-US" altLang="ja-JP" sz="1400" dirty="0" smtClean="0">
                <a:solidFill>
                  <a:srgbClr val="2C2C2C"/>
                </a:solidFill>
                <a:ea typeface="ＭＳ ゴシック" panose="020B0609070205080204" pitchFamily="49" charset="-128"/>
              </a:rPr>
              <a:t> </a:t>
            </a:r>
            <a:r>
              <a:rPr kumimoji="1" lang="en-US" altLang="ja-JP" sz="1400" dirty="0">
                <a:solidFill>
                  <a:srgbClr val="2C2C2C"/>
                </a:solidFill>
                <a:ea typeface="ＭＳ ゴシック" panose="020B0609070205080204" pitchFamily="49" charset="-128"/>
              </a:rPr>
              <a:t>for 2 weeks.</a:t>
            </a:r>
            <a:endParaRPr kumimoji="1" lang="ja-JP" altLang="en-US" sz="1400" dirty="0">
              <a:solidFill>
                <a:srgbClr val="2C2C2C"/>
              </a:solidFill>
              <a:ea typeface="ＭＳ ゴシック" panose="020B0609070205080204" pitchFamily="49" charset="-128"/>
            </a:endParaRPr>
          </a:p>
        </p:txBody>
      </p:sp>
      <p:cxnSp>
        <p:nvCxnSpPr>
          <p:cNvPr id="17" name="直線矢印コネクタ 16">
            <a:extLst>
              <a:ext uri="{FF2B5EF4-FFF2-40B4-BE49-F238E27FC236}">
                <a16:creationId xmlns:a16="http://schemas.microsoft.com/office/drawing/2014/main" id="{BCF35F60-D72D-4B4C-8087-ED308AD4D20D}"/>
              </a:ext>
            </a:extLst>
          </p:cNvPr>
          <p:cNvCxnSpPr>
            <a:cxnSpLocks/>
            <a:stCxn id="16" idx="3"/>
          </p:cNvCxnSpPr>
          <p:nvPr/>
        </p:nvCxnSpPr>
        <p:spPr>
          <a:xfrm flipV="1">
            <a:off x="6944237" y="2492896"/>
            <a:ext cx="637458" cy="235865"/>
          </a:xfrm>
          <a:prstGeom prst="straightConnector1">
            <a:avLst/>
          </a:prstGeom>
          <a:noFill/>
          <a:ln w="28575" cap="flat" cmpd="sng" algn="ctr">
            <a:solidFill>
              <a:schemeClr val="bg1"/>
            </a:solidFill>
            <a:prstDash val="solid"/>
            <a:tailEnd type="triangle"/>
          </a:ln>
          <a:effectLst/>
        </p:spPr>
      </p:cxnSp>
    </p:spTree>
    <p:extLst>
      <p:ext uri="{BB962C8B-B14F-4D97-AF65-F5344CB8AC3E}">
        <p14:creationId xmlns:p14="http://schemas.microsoft.com/office/powerpoint/2010/main" val="4086210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250825" y="0"/>
            <a:ext cx="4535488"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ＭＳ Ｐゴシック" panose="020B0600070205080204" pitchFamily="50" charset="-128"/>
              </a:defRPr>
            </a:lvl1pPr>
            <a:lvl2pPr algn="ctr">
              <a:defRPr kumimoji="1" sz="4400">
                <a:solidFill>
                  <a:schemeClr val="tx2"/>
                </a:solidFill>
                <a:latin typeface="Arial" panose="020B0604020202020204" pitchFamily="34" charset="0"/>
                <a:ea typeface="ＭＳ Ｐゴシック" panose="020B0600070205080204" pitchFamily="50" charset="-128"/>
              </a:defRPr>
            </a:lvl2pPr>
            <a:lvl3pPr algn="ctr">
              <a:defRPr kumimoji="1" sz="4400">
                <a:solidFill>
                  <a:schemeClr val="tx2"/>
                </a:solidFill>
                <a:latin typeface="Arial" panose="020B0604020202020204" pitchFamily="34" charset="0"/>
                <a:ea typeface="ＭＳ Ｐゴシック" panose="020B0600070205080204" pitchFamily="50" charset="-128"/>
              </a:defRPr>
            </a:lvl3pPr>
            <a:lvl4pPr algn="ctr">
              <a:defRPr kumimoji="1" sz="4400">
                <a:solidFill>
                  <a:schemeClr val="tx2"/>
                </a:solidFill>
                <a:latin typeface="Arial" panose="020B0604020202020204" pitchFamily="34" charset="0"/>
                <a:ea typeface="ＭＳ Ｐゴシック" panose="020B0600070205080204" pitchFamily="50" charset="-128"/>
              </a:defRPr>
            </a:lvl4pPr>
            <a:lvl5pPr algn="ctr">
              <a:defRPr kumimoji="1" sz="4400">
                <a:solidFill>
                  <a:schemeClr val="tx2"/>
                </a:solidFill>
                <a:latin typeface="Arial" panose="020B060402020202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Remote handling attachments </a:t>
            </a:r>
            <a:br>
              <a:rPr kumimoji="1" lang="en-US" altLang="ja-JP" sz="2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en-US" altLang="ja-JP" sz="2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for muon components</a:t>
            </a:r>
          </a:p>
        </p:txBody>
      </p:sp>
      <p:pic>
        <p:nvPicPr>
          <p:cNvPr id="18440" name="Picture 8" descr="exchange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0"/>
            <a:ext cx="4292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42" name="Text Box 10"/>
          <p:cNvSpPr txBox="1">
            <a:spLocks noChangeArrowheads="1"/>
          </p:cNvSpPr>
          <p:nvPr/>
        </p:nvSpPr>
        <p:spPr bwMode="auto">
          <a:xfrm>
            <a:off x="250825" y="1125538"/>
            <a:ext cx="4484688"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800100" indent="-342900">
              <a:defRPr kumimoji="1">
                <a:solidFill>
                  <a:schemeClr val="tx1"/>
                </a:solidFill>
                <a:latin typeface="Arial" panose="020B0604020202020204" pitchFamily="34" charset="0"/>
                <a:ea typeface="ＭＳ Ｐゴシック" panose="020B0600070205080204" pitchFamily="50" charset="-128"/>
              </a:defRPr>
            </a:lvl2pPr>
            <a:lvl3pPr marL="1257300" indent="-342900">
              <a:defRPr kumimoji="1">
                <a:solidFill>
                  <a:schemeClr val="tx1"/>
                </a:solidFill>
                <a:latin typeface="Arial" panose="020B0604020202020204" pitchFamily="34" charset="0"/>
                <a:ea typeface="ＭＳ Ｐゴシック" panose="020B0600070205080204" pitchFamily="50" charset="-128"/>
              </a:defRPr>
            </a:lvl3pPr>
            <a:lvl4pPr marL="1714500" indent="-342900">
              <a:defRPr kumimoji="1">
                <a:solidFill>
                  <a:schemeClr val="tx1"/>
                </a:solidFill>
                <a:latin typeface="Arial" panose="020B0604020202020204" pitchFamily="34" charset="0"/>
                <a:ea typeface="ＭＳ Ｐゴシック" panose="020B0600070205080204" pitchFamily="50" charset="-128"/>
              </a:defRPr>
            </a:lvl4pPr>
            <a:lvl5pPr marL="2171700" indent="-342900">
              <a:defRPr kumimoji="1">
                <a:solidFill>
                  <a:schemeClr val="tx1"/>
                </a:solidFill>
                <a:latin typeface="Arial" panose="020B0604020202020204" pitchFamily="34" charset="0"/>
                <a:ea typeface="ＭＳ Ｐゴシック" panose="020B0600070205080204" pitchFamily="50" charset="-128"/>
              </a:defRPr>
            </a:lvl5pPr>
            <a:lvl6pPr marL="26289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861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433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00500" indent="-3429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Target rod, Profile monitor rod, and CT rod are exchanged in Hot cell.</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Plug stand attachment is equipped on Plug stand.</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Each assemblies are put down on Plug stand attachment by Muon cask.</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Rod attachment is equipped on Exchange device.</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Each used rods are hooked and removed by rod attachment.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18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Both attachments are common for three components.</a:t>
            </a:r>
          </a:p>
        </p:txBody>
      </p:sp>
      <p:sp>
        <p:nvSpPr>
          <p:cNvPr id="18443" name="Text Box 11"/>
          <p:cNvSpPr txBox="1">
            <a:spLocks noChangeArrowheads="1"/>
          </p:cNvSpPr>
          <p:nvPr/>
        </p:nvSpPr>
        <p:spPr bwMode="auto">
          <a:xfrm>
            <a:off x="179388" y="5084763"/>
            <a:ext cx="46085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Attachment will be delivered this February.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t>Commissioning of target exchange will be completed this April.</a:t>
            </a:r>
          </a:p>
        </p:txBody>
      </p:sp>
      <p:sp>
        <p:nvSpPr>
          <p:cNvPr id="18444" name="Rectangle 12"/>
          <p:cNvSpPr>
            <a:spLocks noChangeArrowheads="1"/>
          </p:cNvSpPr>
          <p:nvPr/>
        </p:nvSpPr>
        <p:spPr bwMode="auto">
          <a:xfrm>
            <a:off x="179388" y="5013325"/>
            <a:ext cx="4608512"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テキスト ボックス 7"/>
          <p:cNvSpPr txBox="1"/>
          <p:nvPr/>
        </p:nvSpPr>
        <p:spPr>
          <a:xfrm rot="20700000">
            <a:off x="630110" y="2083841"/>
            <a:ext cx="8254183" cy="1015663"/>
          </a:xfrm>
          <a:prstGeom prst="rect">
            <a:avLst/>
          </a:prstGeom>
          <a:noFill/>
        </p:spPr>
        <p:txBody>
          <a:bodyPr wrap="none" rtlCol="0">
            <a:spAutoFit/>
          </a:bodyPr>
          <a:lstStyle/>
          <a:p>
            <a:r>
              <a:rPr kumimoji="1" lang="en-US" altLang="ja-JP" sz="6000" b="1" dirty="0" smtClean="0">
                <a:solidFill>
                  <a:schemeClr val="tx1">
                    <a:alpha val="50000"/>
                  </a:schemeClr>
                </a:solidFill>
                <a:effectLst>
                  <a:outerShdw blurRad="101600" dist="38100" dir="2700000" algn="tl" rotWithShape="0">
                    <a:schemeClr val="bg1">
                      <a:alpha val="75000"/>
                    </a:schemeClr>
                  </a:outerShdw>
                </a:effectLst>
              </a:rPr>
              <a:t>Off-beam</a:t>
            </a:r>
            <a:r>
              <a:rPr kumimoji="1" lang="en-US" altLang="ja-JP" sz="4800" b="1" dirty="0" smtClean="0">
                <a:solidFill>
                  <a:schemeClr val="tx1">
                    <a:alpha val="50000"/>
                  </a:schemeClr>
                </a:solidFill>
                <a:effectLst>
                  <a:outerShdw blurRad="101600" dist="38100" dir="2700000" algn="tl" rotWithShape="0">
                    <a:schemeClr val="bg1">
                      <a:alpha val="75000"/>
                    </a:schemeClr>
                  </a:outerShdw>
                </a:effectLst>
              </a:rPr>
              <a:t> commissioning</a:t>
            </a:r>
            <a:endParaRPr kumimoji="1" lang="ja-JP" altLang="en-US" sz="4800" b="1" dirty="0">
              <a:solidFill>
                <a:schemeClr val="tx1">
                  <a:alpha val="50000"/>
                </a:schemeClr>
              </a:solidFill>
              <a:effectLst>
                <a:outerShdw blurRad="101600" dist="38100" dir="2700000" algn="tl" rotWithShape="0">
                  <a:schemeClr val="bg1">
                    <a:alpha val="75000"/>
                  </a:schemeClr>
                </a:outerShdw>
              </a:effectLst>
            </a:endParaRPr>
          </a:p>
        </p:txBody>
      </p:sp>
    </p:spTree>
    <p:extLst>
      <p:ext uri="{BB962C8B-B14F-4D97-AF65-F5344CB8AC3E}">
        <p14:creationId xmlns:p14="http://schemas.microsoft.com/office/powerpoint/2010/main" val="406351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l="25302" t="19127" r="104" b="21495"/>
          <a:stretch/>
        </p:blipFill>
        <p:spPr>
          <a:xfrm>
            <a:off x="179512" y="1268760"/>
            <a:ext cx="5292000" cy="2808312"/>
          </a:xfrm>
          <a:prstGeom prst="rect">
            <a:avLst/>
          </a:prstGeom>
        </p:spPr>
      </p:pic>
      <p:sp>
        <p:nvSpPr>
          <p:cNvPr id="2" name="タイトル 1"/>
          <p:cNvSpPr>
            <a:spLocks noGrp="1"/>
          </p:cNvSpPr>
          <p:nvPr>
            <p:ph type="title"/>
          </p:nvPr>
        </p:nvSpPr>
        <p:spPr>
          <a:xfrm>
            <a:off x="685346" y="44624"/>
            <a:ext cx="7765322" cy="970450"/>
          </a:xfrm>
        </p:spPr>
        <p:txBody>
          <a:bodyPr>
            <a:normAutofit/>
          </a:bodyPr>
          <a:lstStyle/>
          <a:p>
            <a:pPr algn="ctr"/>
            <a:r>
              <a:rPr kumimoji="1" lang="en-US" altLang="ja-JP" sz="3200" dirty="0" smtClean="0">
                <a:latin typeface="+mn-lt"/>
                <a:ea typeface="HG丸ｺﾞｼｯｸM-PRO" panose="020F0600000000000000" pitchFamily="50" charset="-128"/>
              </a:rPr>
              <a:t>Muon target assembly</a:t>
            </a:r>
            <a:endParaRPr kumimoji="1" lang="ja-JP" altLang="en-US" sz="3200" dirty="0">
              <a:latin typeface="+mn-lt"/>
              <a:ea typeface="HG丸ｺﾞｼｯｸM-PRO" panose="020F0600000000000000" pitchFamily="50" charset="-128"/>
            </a:endParaRPr>
          </a:p>
        </p:txBody>
      </p:sp>
      <p:sp>
        <p:nvSpPr>
          <p:cNvPr id="20" name="スライド番号プレースホルダー 2"/>
          <p:cNvSpPr>
            <a:spLocks noGrp="1"/>
          </p:cNvSpPr>
          <p:nvPr>
            <p:ph type="sldNum" sz="quarter" idx="12"/>
          </p:nvPr>
        </p:nvSpPr>
        <p:spPr>
          <a:xfrm>
            <a:off x="7862592" y="5920020"/>
            <a:ext cx="56515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FF98-10D0-4330-9EA7-C7E5B66FA938}" type="slidenum">
              <a:rPr kumimoji="1" lang="ja-JP" altLang="en-US" sz="1200" b="0" i="0" u="none" strike="noStrike" kern="1200" cap="none" spc="0" normalizeH="0" baseline="0" noProof="0" smtClean="0">
                <a:ln>
                  <a:noFill/>
                </a:ln>
                <a:solidFill>
                  <a:prstClr val="black">
                    <a:tint val="75000"/>
                  </a:prstClr>
                </a:solidFill>
                <a:effectLst/>
                <a:uLnTx/>
                <a:uFillTx/>
                <a:latin typeface="HG丸ｺﾞｼｯｸM-PRO" panose="020F0600000000000000" pitchFamily="50" charset="-128"/>
                <a:ea typeface="HG丸ｺﾞｼｯｸM-PRO" panose="020F0600000000000000"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tint val="75000"/>
                </a:prstClr>
              </a:solidFill>
              <a:effectLst/>
              <a:uLnTx/>
              <a:uFillTx/>
              <a:latin typeface="HG丸ｺﾞｼｯｸM-PRO" panose="020F0600000000000000" pitchFamily="50" charset="-128"/>
              <a:ea typeface="HG丸ｺﾞｼｯｸM-PRO" panose="020F0600000000000000" pitchFamily="50" charset="-128"/>
            </a:endParaRPr>
          </a:p>
        </p:txBody>
      </p:sp>
      <p:sp>
        <p:nvSpPr>
          <p:cNvPr id="19" name="コンテンツ プレースホルダー 2"/>
          <p:cNvSpPr txBox="1">
            <a:spLocks/>
          </p:cNvSpPr>
          <p:nvPr/>
        </p:nvSpPr>
        <p:spPr>
          <a:xfrm>
            <a:off x="330448" y="3571296"/>
            <a:ext cx="1316386" cy="369332"/>
          </a:xfrm>
          <a:prstGeom prst="rect">
            <a:avLst/>
          </a:prstGeom>
        </p:spPr>
        <p:style>
          <a:lnRef idx="1">
            <a:schemeClr val="accent5"/>
          </a:lnRef>
          <a:fillRef idx="3">
            <a:schemeClr val="accent5"/>
          </a:fillRef>
          <a:effectRef idx="2">
            <a:schemeClr val="accent5"/>
          </a:effectRef>
          <a:fontRef idx="minor">
            <a:schemeClr val="lt1"/>
          </a:fontRef>
        </p:style>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smtClean="0">
                <a:ln>
                  <a:noFill/>
                </a:ln>
                <a:solidFill>
                  <a:prstClr val="white"/>
                </a:solidFill>
                <a:effectLst/>
                <a:uLnTx/>
                <a:uFillTx/>
                <a:ea typeface="HG丸ｺﾞｼｯｸM-PRO" panose="020F0600000000000000" pitchFamily="50" charset="-128"/>
              </a:rPr>
              <a:t>M2 tunnel</a:t>
            </a:r>
            <a:endParaRPr kumimoji="1" lang="en-US" altLang="ja-JP" sz="2000" b="0" i="0" u="none" strike="noStrike" kern="1200" cap="none" spc="0" normalizeH="0" baseline="0" noProof="0" dirty="0">
              <a:ln>
                <a:noFill/>
              </a:ln>
              <a:solidFill>
                <a:prstClr val="white"/>
              </a:solidFill>
              <a:effectLst/>
              <a:uLnTx/>
              <a:uFillTx/>
              <a:ea typeface="HG丸ｺﾞｼｯｸM-PRO" panose="020F0600000000000000" pitchFamily="50" charset="-128"/>
            </a:endParaRPr>
          </a:p>
        </p:txBody>
      </p:sp>
      <p:sp>
        <p:nvSpPr>
          <p:cNvPr id="27" name="コンテンツ プレースホルダー 2"/>
          <p:cNvSpPr txBox="1">
            <a:spLocks/>
          </p:cNvSpPr>
          <p:nvPr/>
        </p:nvSpPr>
        <p:spPr>
          <a:xfrm>
            <a:off x="754399" y="1573632"/>
            <a:ext cx="1862946" cy="341632"/>
          </a:xfrm>
          <a:prstGeom prst="rect">
            <a:avLst/>
          </a:prstGeom>
        </p:spPr>
        <p:style>
          <a:lnRef idx="1">
            <a:schemeClr val="accent5"/>
          </a:lnRef>
          <a:fillRef idx="3">
            <a:schemeClr val="accent5"/>
          </a:fillRef>
          <a:effectRef idx="2">
            <a:schemeClr val="accent5"/>
          </a:effectRef>
          <a:fontRef idx="minor">
            <a:schemeClr val="lt1"/>
          </a:fontRef>
        </p:style>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800" b="0" i="0" u="none" strike="noStrike" kern="1200" cap="none" spc="0" normalizeH="0" baseline="0" noProof="0" dirty="0" smtClean="0">
                <a:ln>
                  <a:noFill/>
                </a:ln>
                <a:solidFill>
                  <a:prstClr val="white"/>
                </a:solidFill>
                <a:effectLst/>
                <a:uLnTx/>
                <a:uFillTx/>
                <a:ea typeface="HG丸ｺﾞｼｯｸM-PRO" panose="020F0600000000000000" pitchFamily="50" charset="-128"/>
              </a:rPr>
              <a:t>Muon target </a:t>
            </a:r>
            <a:r>
              <a:rPr kumimoji="1" lang="en-US" altLang="ja-JP" sz="1800" b="0" i="0" u="none" strike="noStrike" kern="1200" cap="none" spc="0" normalizeH="0" baseline="0" noProof="0" dirty="0" err="1" smtClean="0">
                <a:ln>
                  <a:noFill/>
                </a:ln>
                <a:solidFill>
                  <a:prstClr val="white"/>
                </a:solidFill>
                <a:effectLst/>
                <a:uLnTx/>
                <a:uFillTx/>
                <a:ea typeface="HG丸ｺﾞｼｯｸM-PRO" panose="020F0600000000000000" pitchFamily="50" charset="-128"/>
              </a:rPr>
              <a:t>assy</a:t>
            </a:r>
            <a:endParaRPr kumimoji="1" lang="en-US" altLang="ja-JP" sz="1800" b="0" i="0" u="none" strike="noStrike" kern="1200" cap="none" spc="0" normalizeH="0" baseline="0" noProof="0" dirty="0">
              <a:ln>
                <a:noFill/>
              </a:ln>
              <a:solidFill>
                <a:prstClr val="white"/>
              </a:solidFill>
              <a:effectLst/>
              <a:uLnTx/>
              <a:uFillTx/>
              <a:ea typeface="HG丸ｺﾞｼｯｸM-PRO" panose="020F0600000000000000" pitchFamily="50" charset="-128"/>
            </a:endParaRPr>
          </a:p>
        </p:txBody>
      </p:sp>
      <p:pic>
        <p:nvPicPr>
          <p:cNvPr id="29" name="図 28"/>
          <p:cNvPicPr>
            <a:picLocks noChangeAspect="1"/>
          </p:cNvPicPr>
          <p:nvPr/>
        </p:nvPicPr>
        <p:blipFill rotWithShape="1">
          <a:blip r:embed="rId4" cstate="print">
            <a:extLst>
              <a:ext uri="{28A0092B-C50C-407E-A947-70E740481C1C}">
                <a14:useLocalDpi xmlns:a14="http://schemas.microsoft.com/office/drawing/2010/main"/>
              </a:ext>
            </a:extLst>
          </a:blip>
          <a:srcRect l="1943" t="650" r="70162" b="2235"/>
          <a:stretch/>
        </p:blipFill>
        <p:spPr>
          <a:xfrm>
            <a:off x="7249083" y="81368"/>
            <a:ext cx="1800000" cy="6660000"/>
          </a:xfrm>
          <a:prstGeom prst="rect">
            <a:avLst/>
          </a:prstGeom>
          <a:effectLst>
            <a:outerShdw blurRad="50800" dist="38100" dir="2700000" algn="tl" rotWithShape="0">
              <a:prstClr val="black">
                <a:alpha val="40000"/>
              </a:prstClr>
            </a:outerShdw>
          </a:effectLst>
        </p:spPr>
      </p:pic>
      <p:sp>
        <p:nvSpPr>
          <p:cNvPr id="30" name="円/楕円 29"/>
          <p:cNvSpPr/>
          <p:nvPr/>
        </p:nvSpPr>
        <p:spPr>
          <a:xfrm>
            <a:off x="7954356" y="693436"/>
            <a:ext cx="288032" cy="360040"/>
          </a:xfrm>
          <a:prstGeom prst="ellipse">
            <a:avLst/>
          </a:prstGeom>
          <a:no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sp>
        <p:nvSpPr>
          <p:cNvPr id="31" name="円/楕円 30"/>
          <p:cNvSpPr/>
          <p:nvPr/>
        </p:nvSpPr>
        <p:spPr>
          <a:xfrm>
            <a:off x="7954356" y="2455406"/>
            <a:ext cx="288032"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endParaRPr>
          </a:p>
        </p:txBody>
      </p:sp>
      <p:cxnSp>
        <p:nvCxnSpPr>
          <p:cNvPr id="34" name="直線矢印コネクタ 33">
            <a:extLst>
              <a:ext uri="{FF2B5EF4-FFF2-40B4-BE49-F238E27FC236}">
                <a16:creationId xmlns:a16="http://schemas.microsoft.com/office/drawing/2014/main" id="{60ACEA78-EAB7-4AEE-B6EC-EF4F1F7B2310}"/>
              </a:ext>
            </a:extLst>
          </p:cNvPr>
          <p:cNvCxnSpPr>
            <a:stCxn id="32" idx="3"/>
            <a:endCxn id="30" idx="2"/>
          </p:cNvCxnSpPr>
          <p:nvPr/>
        </p:nvCxnSpPr>
        <p:spPr>
          <a:xfrm>
            <a:off x="7584629" y="428094"/>
            <a:ext cx="369727" cy="445362"/>
          </a:xfrm>
          <a:prstGeom prst="straightConnector1">
            <a:avLst/>
          </a:prstGeom>
          <a:ln w="28575">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50D90975-CA21-4A9C-B4F2-93586153B38A}"/>
              </a:ext>
            </a:extLst>
          </p:cNvPr>
          <p:cNvCxnSpPr>
            <a:cxnSpLocks/>
            <a:stCxn id="33" idx="2"/>
            <a:endCxn id="31" idx="6"/>
          </p:cNvCxnSpPr>
          <p:nvPr/>
        </p:nvCxnSpPr>
        <p:spPr>
          <a:xfrm flipH="1">
            <a:off x="8242388" y="2269657"/>
            <a:ext cx="496049" cy="365769"/>
          </a:xfrm>
          <a:prstGeom prst="straightConnector1">
            <a:avLst/>
          </a:prstGeom>
          <a:ln w="2857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a:stCxn id="27" idx="3"/>
          </p:cNvCxnSpPr>
          <p:nvPr/>
        </p:nvCxnSpPr>
        <p:spPr>
          <a:xfrm>
            <a:off x="2617345" y="1744448"/>
            <a:ext cx="999468" cy="674922"/>
          </a:xfrm>
          <a:prstGeom prst="straightConnector1">
            <a:avLst/>
          </a:prstGeom>
          <a:ln w="381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68445338-92C3-4A76-AA8E-84095135348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3640"/>
          <a:stretch/>
        </p:blipFill>
        <p:spPr>
          <a:xfrm>
            <a:off x="5677239" y="812889"/>
            <a:ext cx="1703073" cy="5774606"/>
          </a:xfrm>
          <a:prstGeom prst="rect">
            <a:avLst/>
          </a:prstGeom>
        </p:spPr>
      </p:pic>
      <p:sp>
        <p:nvSpPr>
          <p:cNvPr id="5" name="テキスト ボックス 4"/>
          <p:cNvSpPr txBox="1"/>
          <p:nvPr/>
        </p:nvSpPr>
        <p:spPr>
          <a:xfrm>
            <a:off x="719909" y="4581140"/>
            <a:ext cx="4068358" cy="1678408"/>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285750" lvl="0" indent="-285750">
              <a:lnSpc>
                <a:spcPct val="90000"/>
              </a:lnSpc>
              <a:spcBef>
                <a:spcPts val="1000"/>
              </a:spcBef>
              <a:buFont typeface="Arial" panose="020B0604020202020204" pitchFamily="34" charset="0"/>
              <a:buChar char="•"/>
              <a:defRPr/>
            </a:pPr>
            <a:r>
              <a:rPr lang="en-US" altLang="ja-JP" sz="2400" dirty="0" smtClean="0">
                <a:solidFill>
                  <a:prstClr val="black"/>
                </a:solidFill>
                <a:ea typeface="HG丸ｺﾞｼｯｸM-PRO" panose="020F0600000000000000" pitchFamily="50" charset="-128"/>
              </a:rPr>
              <a:t>Rotation speed: 15 rpm</a:t>
            </a:r>
            <a:endParaRPr lang="en-US" altLang="ja-JP" sz="2400" dirty="0">
              <a:solidFill>
                <a:prstClr val="black"/>
              </a:solidFill>
              <a:ea typeface="HG丸ｺﾞｼｯｸM-PRO" panose="020F0600000000000000" pitchFamily="50" charset="-128"/>
            </a:endParaRPr>
          </a:p>
          <a:p>
            <a:pPr marL="285750" lvl="0" indent="-285750">
              <a:lnSpc>
                <a:spcPct val="90000"/>
              </a:lnSpc>
              <a:spcBef>
                <a:spcPts val="1000"/>
              </a:spcBef>
              <a:buFont typeface="Arial" panose="020B0604020202020204" pitchFamily="34" charset="0"/>
              <a:buChar char="•"/>
              <a:defRPr/>
            </a:pPr>
            <a:r>
              <a:rPr lang="en-US" altLang="ja-JP" sz="2400" dirty="0" smtClean="0">
                <a:solidFill>
                  <a:prstClr val="black"/>
                </a:solidFill>
                <a:ea typeface="HG丸ｺﾞｼｯｸM-PRO" panose="020F0600000000000000" pitchFamily="50" charset="-128"/>
              </a:rPr>
              <a:t>Duration time: 5 years</a:t>
            </a:r>
          </a:p>
          <a:p>
            <a:pPr marL="285750" lvl="0" indent="-285750">
              <a:lnSpc>
                <a:spcPct val="90000"/>
              </a:lnSpc>
              <a:spcBef>
                <a:spcPts val="1000"/>
              </a:spcBef>
              <a:buFont typeface="Arial" panose="020B0604020202020204" pitchFamily="34" charset="0"/>
              <a:buChar char="•"/>
              <a:defRPr/>
            </a:pPr>
            <a:r>
              <a:rPr lang="en-US" altLang="ja-JP" sz="2400" dirty="0" smtClean="0">
                <a:solidFill>
                  <a:prstClr val="black"/>
                </a:solidFill>
                <a:ea typeface="HG丸ｺﾞｼｯｸM-PRO" panose="020F0600000000000000" pitchFamily="50" charset="-128"/>
              </a:rPr>
              <a:t>Accumulated beam power:</a:t>
            </a:r>
            <a:r>
              <a:rPr lang="en-US" altLang="ja-JP" sz="2400" dirty="0">
                <a:solidFill>
                  <a:prstClr val="black"/>
                </a:solidFill>
                <a:ea typeface="HG丸ｺﾞｼｯｸM-PRO" panose="020F0600000000000000" pitchFamily="50" charset="-128"/>
              </a:rPr>
              <a:t/>
            </a:r>
            <a:br>
              <a:rPr lang="en-US" altLang="ja-JP" sz="2400" dirty="0">
                <a:solidFill>
                  <a:prstClr val="black"/>
                </a:solidFill>
                <a:ea typeface="HG丸ｺﾞｼｯｸM-PRO" panose="020F0600000000000000" pitchFamily="50" charset="-128"/>
              </a:rPr>
            </a:br>
            <a:r>
              <a:rPr lang="en-US" altLang="ja-JP" sz="2400" dirty="0" smtClean="0">
                <a:solidFill>
                  <a:prstClr val="black"/>
                </a:solidFill>
                <a:ea typeface="HG丸ｺﾞｼｯｸM-PRO" panose="020F0600000000000000" pitchFamily="50" charset="-128"/>
              </a:rPr>
              <a:t>Rotating target: 5850 MWh</a:t>
            </a:r>
          </a:p>
        </p:txBody>
      </p:sp>
      <p:sp>
        <p:nvSpPr>
          <p:cNvPr id="32" name="Rectangle 10">
            <a:extLst>
              <a:ext uri="{FF2B5EF4-FFF2-40B4-BE49-F238E27FC236}">
                <a16:creationId xmlns:a16="http://schemas.microsoft.com/office/drawing/2014/main" id="{FDB4C7A5-7196-47CB-9F01-1ECEF6FCE079}"/>
              </a:ext>
            </a:extLst>
          </p:cNvPr>
          <p:cNvSpPr>
            <a:spLocks noChangeArrowheads="1"/>
          </p:cNvSpPr>
          <p:nvPr/>
        </p:nvSpPr>
        <p:spPr bwMode="auto">
          <a:xfrm>
            <a:off x="6853339" y="289594"/>
            <a:ext cx="731290" cy="27699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prstClr val="black"/>
                </a:solidFill>
                <a:effectLst/>
                <a:uLnTx/>
                <a:uFillTx/>
                <a:ea typeface="HG丸ｺﾞｼｯｸM-PRO" panose="020F0600000000000000" pitchFamily="50" charset="-128"/>
              </a:rPr>
              <a:t>replaced</a:t>
            </a:r>
            <a:endParaRPr kumimoji="0" lang="en-US" altLang="ja-JP" sz="1200" b="0" i="0" u="none" strike="noStrike" kern="0" cap="none" spc="0" normalizeH="0" baseline="0" noProof="0" dirty="0">
              <a:ln>
                <a:noFill/>
              </a:ln>
              <a:solidFill>
                <a:prstClr val="black"/>
              </a:solidFill>
              <a:effectLst/>
              <a:uLnTx/>
              <a:uFillTx/>
              <a:ea typeface="HG丸ｺﾞｼｯｸM-PRO" panose="020F0600000000000000" pitchFamily="50" charset="-128"/>
            </a:endParaRPr>
          </a:p>
        </p:txBody>
      </p:sp>
      <p:sp>
        <p:nvSpPr>
          <p:cNvPr id="33" name="Rectangle 10">
            <a:extLst>
              <a:ext uri="{FF2B5EF4-FFF2-40B4-BE49-F238E27FC236}">
                <a16:creationId xmlns:a16="http://schemas.microsoft.com/office/drawing/2014/main" id="{27B9CBAC-C78C-4A12-B762-D7A2B04F2ED9}"/>
              </a:ext>
            </a:extLst>
          </p:cNvPr>
          <p:cNvSpPr>
            <a:spLocks noChangeArrowheads="1"/>
          </p:cNvSpPr>
          <p:nvPr/>
        </p:nvSpPr>
        <p:spPr bwMode="auto">
          <a:xfrm>
            <a:off x="8368369" y="1807992"/>
            <a:ext cx="740135"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chemeClr val="bg1"/>
                </a:solidFill>
                <a:effectLst/>
                <a:uLnTx/>
                <a:uFillTx/>
                <a:ea typeface="HG丸ｺﾞｼｯｸM-PRO" panose="020F0600000000000000" pitchFamily="50" charset="-128"/>
              </a:rPr>
              <a:t>To be replaced</a:t>
            </a:r>
            <a:endParaRPr kumimoji="0" lang="en-US" altLang="ja-JP" sz="1200" b="0" i="0" u="none" strike="noStrike" kern="0" cap="none" spc="0" normalizeH="0" baseline="0" noProof="0" dirty="0">
              <a:ln>
                <a:noFill/>
              </a:ln>
              <a:solidFill>
                <a:schemeClr val="bg1"/>
              </a:solidFill>
              <a:effectLst/>
              <a:uLnTx/>
              <a:uFillTx/>
              <a:ea typeface="HG丸ｺﾞｼｯｸM-PRO" panose="020F0600000000000000" pitchFamily="50" charset="-128"/>
            </a:endParaRPr>
          </a:p>
        </p:txBody>
      </p:sp>
    </p:spTree>
    <p:extLst>
      <p:ext uri="{BB962C8B-B14F-4D97-AF65-F5344CB8AC3E}">
        <p14:creationId xmlns:p14="http://schemas.microsoft.com/office/powerpoint/2010/main" val="2652618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a:extLst>
              <a:ext uri="{FF2B5EF4-FFF2-40B4-BE49-F238E27FC236}">
                <a16:creationId xmlns:a16="http://schemas.microsoft.com/office/drawing/2014/main" id="{86592EBB-78B4-3245-81F2-22F0D4303C39}"/>
              </a:ext>
            </a:extLst>
          </p:cNvPr>
          <p:cNvPicPr>
            <a:picLocks noChangeAspect="1"/>
          </p:cNvPicPr>
          <p:nvPr/>
        </p:nvPicPr>
        <p:blipFill>
          <a:blip r:embed="rId3">
            <a:clrChange>
              <a:clrFrom>
                <a:srgbClr val="FEFEFE"/>
              </a:clrFrom>
              <a:clrTo>
                <a:srgbClr val="FEFEFE">
                  <a:alpha val="0"/>
                </a:srgbClr>
              </a:clrTo>
            </a:clrChange>
          </a:blip>
          <a:stretch>
            <a:fillRect/>
          </a:stretch>
        </p:blipFill>
        <p:spPr>
          <a:xfrm rot="1964784">
            <a:off x="5610023" y="2211434"/>
            <a:ext cx="2522285" cy="3319441"/>
          </a:xfrm>
          <a:prstGeom prst="rect">
            <a:avLst/>
          </a:prstGeom>
        </p:spPr>
      </p:pic>
      <p:sp>
        <p:nvSpPr>
          <p:cNvPr id="2" name="タイトル 1"/>
          <p:cNvSpPr>
            <a:spLocks noGrp="1"/>
          </p:cNvSpPr>
          <p:nvPr>
            <p:ph type="title"/>
          </p:nvPr>
        </p:nvSpPr>
        <p:spPr>
          <a:xfrm>
            <a:off x="685346" y="44624"/>
            <a:ext cx="7765322" cy="970450"/>
          </a:xfrm>
        </p:spPr>
        <p:txBody>
          <a:bodyPr/>
          <a:lstStyle/>
          <a:p>
            <a:r>
              <a:rPr kumimoji="1" lang="en-US" altLang="ja-JP" dirty="0" smtClean="0"/>
              <a:t>Muon target assembly</a:t>
            </a:r>
            <a:endParaRPr kumimoji="1" lang="ja-JP" altLang="en-US" dirty="0"/>
          </a:p>
        </p:txBody>
      </p:sp>
      <p:grpSp>
        <p:nvGrpSpPr>
          <p:cNvPr id="13" name="グループ化 12"/>
          <p:cNvGrpSpPr/>
          <p:nvPr/>
        </p:nvGrpSpPr>
        <p:grpSpPr>
          <a:xfrm>
            <a:off x="1691680" y="1094733"/>
            <a:ext cx="3836069" cy="5277552"/>
            <a:chOff x="1691680" y="1094733"/>
            <a:chExt cx="3836069" cy="5277552"/>
          </a:xfrm>
        </p:grpSpPr>
        <p:pic>
          <p:nvPicPr>
            <p:cNvPr id="4" name="Picture 2" descr="targetcham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094733"/>
              <a:ext cx="3836069" cy="5277552"/>
            </a:xfrm>
            <a:prstGeom prst="rect">
              <a:avLst/>
            </a:prstGeom>
            <a:noFill/>
            <a:extLst>
              <a:ext uri="{909E8E84-426E-40DD-AFC4-6F175D3DCCD1}">
                <a14:hiddenFill xmlns:a14="http://schemas.microsoft.com/office/drawing/2010/main">
                  <a:solidFill>
                    <a:srgbClr val="FFFFFF"/>
                  </a:solidFill>
                </a14:hiddenFill>
              </a:ext>
            </a:extLst>
          </p:spPr>
        </p:pic>
        <p:sp>
          <p:nvSpPr>
            <p:cNvPr id="5" name="Line 3"/>
            <p:cNvSpPr>
              <a:spLocks noChangeShapeType="1"/>
            </p:cNvSpPr>
            <p:nvPr/>
          </p:nvSpPr>
          <p:spPr bwMode="auto">
            <a:xfrm flipH="1">
              <a:off x="1772381" y="2294113"/>
              <a:ext cx="11367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4"/>
            <p:cNvSpPr>
              <a:spLocks noChangeShapeType="1"/>
            </p:cNvSpPr>
            <p:nvPr/>
          </p:nvSpPr>
          <p:spPr bwMode="auto">
            <a:xfrm flipH="1">
              <a:off x="1709768" y="6080093"/>
              <a:ext cx="63030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5"/>
            <p:cNvSpPr>
              <a:spLocks noChangeShapeType="1"/>
            </p:cNvSpPr>
            <p:nvPr/>
          </p:nvSpPr>
          <p:spPr bwMode="auto">
            <a:xfrm>
              <a:off x="2152231" y="2294113"/>
              <a:ext cx="0" cy="3785979"/>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Text Box 6"/>
            <p:cNvSpPr txBox="1">
              <a:spLocks noChangeArrowheads="1"/>
            </p:cNvSpPr>
            <p:nvPr/>
          </p:nvSpPr>
          <p:spPr bwMode="auto">
            <a:xfrm rot="16200000">
              <a:off x="1602256" y="4025248"/>
              <a:ext cx="646572" cy="32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dirty="0" smtClean="0"/>
                <a:t>3.5 m</a:t>
              </a:r>
              <a:endParaRPr lang="en-US" altLang="ja-JP" dirty="0"/>
            </a:p>
          </p:txBody>
        </p:sp>
        <p:sp>
          <p:nvSpPr>
            <p:cNvPr id="9" name="Line 7"/>
            <p:cNvSpPr>
              <a:spLocks noChangeShapeType="1"/>
            </p:cNvSpPr>
            <p:nvPr/>
          </p:nvSpPr>
          <p:spPr bwMode="auto">
            <a:xfrm flipH="1" flipV="1">
              <a:off x="2341460" y="6080093"/>
              <a:ext cx="315847" cy="165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8"/>
            <p:cNvSpPr>
              <a:spLocks noChangeShapeType="1"/>
            </p:cNvSpPr>
            <p:nvPr/>
          </p:nvSpPr>
          <p:spPr bwMode="auto">
            <a:xfrm flipH="1" flipV="1">
              <a:off x="5274516" y="5576408"/>
              <a:ext cx="253233" cy="165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9"/>
            <p:cNvSpPr>
              <a:spLocks noChangeShapeType="1"/>
            </p:cNvSpPr>
            <p:nvPr/>
          </p:nvSpPr>
          <p:spPr bwMode="auto">
            <a:xfrm flipH="1">
              <a:off x="2625304" y="5765638"/>
              <a:ext cx="2745218" cy="378459"/>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Text Box 10"/>
            <p:cNvSpPr txBox="1">
              <a:spLocks noChangeArrowheads="1"/>
            </p:cNvSpPr>
            <p:nvPr/>
          </p:nvSpPr>
          <p:spPr bwMode="auto">
            <a:xfrm>
              <a:off x="3674627" y="5576408"/>
              <a:ext cx="646572" cy="32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dirty="0" smtClean="0"/>
                <a:t>3.5 m</a:t>
              </a:r>
              <a:endParaRPr lang="en-US" altLang="ja-JP" dirty="0"/>
            </a:p>
          </p:txBody>
        </p:sp>
      </p:grpSp>
      <p:pic>
        <p:nvPicPr>
          <p:cNvPr id="28" name="図 27">
            <a:extLst>
              <a:ext uri="{FF2B5EF4-FFF2-40B4-BE49-F238E27FC236}">
                <a16:creationId xmlns:a16="http://schemas.microsoft.com/office/drawing/2014/main" id="{68445338-92C3-4A76-AA8E-84095135348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3640"/>
          <a:stretch/>
        </p:blipFill>
        <p:spPr>
          <a:xfrm>
            <a:off x="90053" y="1190693"/>
            <a:ext cx="1460881" cy="4953404"/>
          </a:xfrm>
          <a:prstGeom prst="rect">
            <a:avLst/>
          </a:prstGeom>
        </p:spPr>
      </p:pic>
      <p:sp>
        <p:nvSpPr>
          <p:cNvPr id="14" name="Text Box 6"/>
          <p:cNvSpPr txBox="1">
            <a:spLocks noChangeArrowheads="1"/>
          </p:cNvSpPr>
          <p:nvPr/>
        </p:nvSpPr>
        <p:spPr bwMode="auto">
          <a:xfrm rot="-5400000">
            <a:off x="-36512" y="3351334"/>
            <a:ext cx="596291" cy="29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dirty="0" smtClean="0"/>
              <a:t>2.4 m</a:t>
            </a:r>
            <a:endParaRPr lang="en-US" altLang="ja-JP" dirty="0"/>
          </a:p>
        </p:txBody>
      </p:sp>
      <p:sp>
        <p:nvSpPr>
          <p:cNvPr id="15" name="Line 3"/>
          <p:cNvSpPr>
            <a:spLocks noChangeShapeType="1"/>
          </p:cNvSpPr>
          <p:nvPr/>
        </p:nvSpPr>
        <p:spPr bwMode="auto">
          <a:xfrm flipH="1">
            <a:off x="181221" y="1844824"/>
            <a:ext cx="4898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5"/>
          <p:cNvSpPr>
            <a:spLocks noChangeShapeType="1"/>
          </p:cNvSpPr>
          <p:nvPr/>
        </p:nvSpPr>
        <p:spPr bwMode="auto">
          <a:xfrm flipH="1">
            <a:off x="491602" y="1844824"/>
            <a:ext cx="0" cy="3080538"/>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17" name="Line 3"/>
          <p:cNvSpPr>
            <a:spLocks noChangeShapeType="1"/>
          </p:cNvSpPr>
          <p:nvPr/>
        </p:nvSpPr>
        <p:spPr bwMode="auto">
          <a:xfrm flipH="1" flipV="1">
            <a:off x="181221" y="4925362"/>
            <a:ext cx="4898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Text Box 6"/>
          <p:cNvSpPr txBox="1">
            <a:spLocks noChangeArrowheads="1"/>
          </p:cNvSpPr>
          <p:nvPr/>
        </p:nvSpPr>
        <p:spPr bwMode="auto">
          <a:xfrm>
            <a:off x="967812" y="1641093"/>
            <a:ext cx="1019992" cy="29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dirty="0" smtClean="0"/>
              <a:t>plug shield</a:t>
            </a:r>
            <a:endParaRPr lang="en-US" altLang="ja-JP" dirty="0"/>
          </a:p>
        </p:txBody>
      </p:sp>
      <p:cxnSp>
        <p:nvCxnSpPr>
          <p:cNvPr id="24" name="直線矢印コネクタ 23"/>
          <p:cNvCxnSpPr>
            <a:stCxn id="22" idx="2"/>
          </p:cNvCxnSpPr>
          <p:nvPr/>
        </p:nvCxnSpPr>
        <p:spPr>
          <a:xfrm flipH="1">
            <a:off x="1167492" y="1939628"/>
            <a:ext cx="310316" cy="85928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213181" y="1526543"/>
            <a:ext cx="1125565" cy="4336489"/>
            <a:chOff x="213181" y="1526543"/>
            <a:chExt cx="1125565" cy="4336489"/>
          </a:xfrm>
        </p:grpSpPr>
        <p:sp>
          <p:nvSpPr>
            <p:cNvPr id="20" name="Text Box 6"/>
            <p:cNvSpPr txBox="1">
              <a:spLocks noChangeArrowheads="1"/>
            </p:cNvSpPr>
            <p:nvPr/>
          </p:nvSpPr>
          <p:spPr bwMode="auto">
            <a:xfrm>
              <a:off x="213181" y="5493700"/>
              <a:ext cx="1125565" cy="369332"/>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none">
              <a:spAutoFit/>
            </a:bodyPr>
            <a:lstStyle/>
            <a:p>
              <a:pPr>
                <a:spcBef>
                  <a:spcPct val="50000"/>
                </a:spcBef>
              </a:pPr>
              <a:r>
                <a:rPr lang="en-US" altLang="ja-JP" dirty="0" smtClean="0">
                  <a:solidFill>
                    <a:schemeClr val="accent2"/>
                  </a:solidFill>
                </a:rPr>
                <a:t>target rod</a:t>
              </a:r>
              <a:endParaRPr lang="en-US" altLang="ja-JP" dirty="0">
                <a:solidFill>
                  <a:schemeClr val="accent2"/>
                </a:solidFill>
              </a:endParaRPr>
            </a:p>
          </p:txBody>
        </p:sp>
        <p:sp>
          <p:nvSpPr>
            <p:cNvPr id="21" name="角丸四角形 20"/>
            <p:cNvSpPr/>
            <p:nvPr/>
          </p:nvSpPr>
          <p:spPr>
            <a:xfrm rot="21480000">
              <a:off x="890308" y="1526543"/>
              <a:ext cx="145496" cy="3582134"/>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p:cNvCxnSpPr>
              <a:stCxn id="20" idx="0"/>
              <a:endCxn id="21" idx="2"/>
            </p:cNvCxnSpPr>
            <p:nvPr/>
          </p:nvCxnSpPr>
          <p:spPr>
            <a:xfrm flipV="1">
              <a:off x="775964" y="5107586"/>
              <a:ext cx="249599" cy="386114"/>
            </a:xfrm>
            <a:prstGeom prst="straightConnector1">
              <a:avLst/>
            </a:prstGeom>
            <a:ln w="1905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7" name="正方形/長方形 36"/>
          <p:cNvSpPr/>
          <p:nvPr/>
        </p:nvSpPr>
        <p:spPr>
          <a:xfrm>
            <a:off x="5364088" y="1094733"/>
            <a:ext cx="3721960" cy="3370940"/>
          </a:xfrm>
          <a:prstGeom prst="rect">
            <a:avLst/>
          </a:prstGeom>
          <a:blipFill dpi="0" rotWithShape="1">
            <a:blip r:embed="rId6">
              <a:alphaModFix amt="38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p:cNvPicPr>
            <a:picLocks noChangeAspect="1"/>
          </p:cNvPicPr>
          <p:nvPr/>
        </p:nvPicPr>
        <p:blipFill rotWithShape="1">
          <a:blip r:embed="rId7" cstate="screen">
            <a:extLst>
              <a:ext uri="{28A0092B-C50C-407E-A947-70E740481C1C}">
                <a14:useLocalDpi xmlns:a14="http://schemas.microsoft.com/office/drawing/2010/main"/>
              </a:ext>
            </a:extLst>
          </a:blip>
          <a:srcRect l="55955" t="19127" r="402" b="21495"/>
          <a:stretch/>
        </p:blipFill>
        <p:spPr>
          <a:xfrm>
            <a:off x="5376005" y="1094733"/>
            <a:ext cx="3716477" cy="3370940"/>
          </a:xfrm>
          <a:prstGeom prst="rect">
            <a:avLst/>
          </a:prstGeom>
        </p:spPr>
      </p:pic>
      <p:sp>
        <p:nvSpPr>
          <p:cNvPr id="38" name="テキスト ボックス 37"/>
          <p:cNvSpPr txBox="1"/>
          <p:nvPr/>
        </p:nvSpPr>
        <p:spPr>
          <a:xfrm>
            <a:off x="5673744" y="5125541"/>
            <a:ext cx="3218735" cy="1615827"/>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noProof="0" dirty="0" smtClean="0">
                <a:solidFill>
                  <a:prstClr val="black"/>
                </a:solidFill>
                <a:ea typeface="HG丸ｺﾞｼｯｸM-PRO" panose="020F0600000000000000" pitchFamily="50" charset="-128"/>
              </a:rPr>
              <a:t>The top flange, 2.4 m from BL, is accessible for hands-on work.</a:t>
            </a:r>
            <a:br>
              <a:rPr kumimoji="1" lang="en-US" altLang="ja-JP" noProof="0" dirty="0" smtClean="0">
                <a:solidFill>
                  <a:prstClr val="black"/>
                </a:solidFill>
                <a:ea typeface="HG丸ｺﾞｼｯｸM-PRO" panose="020F0600000000000000" pitchFamily="50" charset="-128"/>
              </a:rPr>
            </a:br>
            <a:r>
              <a:rPr kumimoji="1" lang="en-US" altLang="ja-JP" noProof="0" dirty="0" smtClean="0">
                <a:solidFill>
                  <a:prstClr val="black"/>
                </a:solidFill>
                <a:ea typeface="HG丸ｺﾞｼｯｸM-PRO" panose="020F0600000000000000" pitchFamily="50" charset="-128"/>
              </a:rPr>
              <a:t>(Maintenance floor)</a:t>
            </a:r>
            <a:br>
              <a:rPr kumimoji="1" lang="en-US" altLang="ja-JP" noProof="0" dirty="0" smtClean="0">
                <a:solidFill>
                  <a:prstClr val="black"/>
                </a:solidFill>
                <a:ea typeface="HG丸ｺﾞｼｯｸM-PRO" panose="020F0600000000000000" pitchFamily="50" charset="-128"/>
              </a:rPr>
            </a:br>
            <a:r>
              <a:rPr kumimoji="1" lang="en-US" altLang="ja-JP" noProof="0" dirty="0" smtClean="0">
                <a:solidFill>
                  <a:prstClr val="black"/>
                </a:solidFill>
                <a:ea typeface="HG丸ｺﾞｼｯｸM-PRO" panose="020F0600000000000000" pitchFamily="50" charset="-128"/>
              </a:rPr>
              <a:t>The dose rate is not so low, but one can stay for several hours.</a:t>
            </a:r>
            <a:endParaRPr kumimoji="1" lang="ja-JP" altLang="en-US" noProof="0" dirty="0" smtClean="0">
              <a:solidFill>
                <a:prstClr val="black"/>
              </a:solidFill>
              <a:ea typeface="HG丸ｺﾞｼｯｸM-PRO" panose="020F0600000000000000" pitchFamily="50" charset="-128"/>
            </a:endParaRPr>
          </a:p>
        </p:txBody>
      </p:sp>
      <p:sp>
        <p:nvSpPr>
          <p:cNvPr id="40" name="テキスト ボックス 39"/>
          <p:cNvSpPr txBox="1"/>
          <p:nvPr/>
        </p:nvSpPr>
        <p:spPr>
          <a:xfrm>
            <a:off x="5428709" y="1124744"/>
            <a:ext cx="3319755" cy="397032"/>
          </a:xfrm>
          <a:prstGeom prst="rect">
            <a:avLst/>
          </a:prstGeo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spAutoFit/>
          </a:bodyPr>
          <a:lstStyle/>
          <a:p>
            <a: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pPr>
            <a:r>
              <a:rPr kumimoji="1" lang="en-US" altLang="ja-JP" noProof="0" dirty="0" smtClean="0">
                <a:solidFill>
                  <a:prstClr val="black"/>
                </a:solidFill>
                <a:ea typeface="HG丸ｺﾞｼｯｸM-PRO" panose="020F0600000000000000" pitchFamily="50" charset="-128"/>
              </a:rPr>
              <a:t>Maintenance floor in M2 tunnel</a:t>
            </a:r>
            <a:endParaRPr kumimoji="1" lang="ja-JP" altLang="en-US" noProof="0" dirty="0" smtClean="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141056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Shaft-joint / Target assy. replacement</a:t>
            </a:r>
            <a:endParaRPr kumimoji="1" lang="ja-JP" altLang="en-US" dirty="0"/>
          </a:p>
        </p:txBody>
      </p:sp>
      <p:sp>
        <p:nvSpPr>
          <p:cNvPr id="3" name="コンテンツ プレースホルダー 2"/>
          <p:cNvSpPr>
            <a:spLocks noGrp="1"/>
          </p:cNvSpPr>
          <p:nvPr>
            <p:ph idx="1"/>
          </p:nvPr>
        </p:nvSpPr>
        <p:spPr>
          <a:xfrm>
            <a:off x="685346" y="1732450"/>
            <a:ext cx="8279142" cy="4936910"/>
          </a:xfrm>
        </p:spPr>
        <p:txBody>
          <a:bodyPr/>
          <a:lstStyle/>
          <a:p>
            <a:r>
              <a:rPr kumimoji="1" lang="en-US" altLang="ja-JP" dirty="0" smtClean="0"/>
              <a:t>The old shaft-joint has the greatest risk for the stable operation, and thus we decided to replace it in this summer maintenance period.</a:t>
            </a:r>
          </a:p>
          <a:p>
            <a:r>
              <a:rPr lang="en-US" altLang="ja-JP" dirty="0" smtClean="0"/>
              <a:t>The lower side joint was </a:t>
            </a:r>
            <a:r>
              <a:rPr lang="en-US" altLang="ja-JP" dirty="0" smtClean="0">
                <a:solidFill>
                  <a:srgbClr val="FF0000"/>
                </a:solidFill>
              </a:rPr>
              <a:t>not designed to be replaced</a:t>
            </a:r>
            <a:r>
              <a:rPr lang="en-US" altLang="ja-JP" dirty="0" smtClean="0"/>
              <a:t> originally, and thus the replacement work was expected to be a fight against time under the high radiation field.</a:t>
            </a:r>
          </a:p>
          <a:p>
            <a:r>
              <a:rPr lang="en-US" altLang="ja-JP" dirty="0" smtClean="0"/>
              <a:t>Replacement work in M2 tunnel  </a:t>
            </a:r>
            <a:r>
              <a:rPr lang="en-US" altLang="ja-JP" dirty="0" smtClean="0">
                <a:latin typeface="Symbol" panose="05050102010706020507" pitchFamily="18" charset="2"/>
              </a:rPr>
              <a:t></a:t>
            </a:r>
            <a:r>
              <a:rPr lang="en-US" altLang="ja-JP" dirty="0" smtClean="0"/>
              <a:t> impossible</a:t>
            </a:r>
            <a:br>
              <a:rPr lang="en-US" altLang="ja-JP" dirty="0" smtClean="0"/>
            </a:br>
            <a:r>
              <a:rPr lang="en-US" altLang="ja-JP" dirty="0" smtClean="0"/>
              <a:t>The target assy. is moved to the pit that is originally for temporary storage of a new/old target assy.</a:t>
            </a:r>
            <a:br>
              <a:rPr lang="en-US" altLang="ja-JP" dirty="0" smtClean="0"/>
            </a:br>
            <a:r>
              <a:rPr lang="en-US" altLang="ja-JP" dirty="0" smtClean="0"/>
              <a:t>We prepared the special scaffold on the pit.</a:t>
            </a:r>
          </a:p>
          <a:p>
            <a:r>
              <a:rPr lang="en-US" altLang="ja-JP" dirty="0" smtClean="0"/>
              <a:t>We prepared 2 options: fix the 1</a:t>
            </a:r>
            <a:r>
              <a:rPr lang="en-US" altLang="ja-JP" baseline="30000" dirty="0" smtClean="0"/>
              <a:t>st</a:t>
            </a:r>
            <a:r>
              <a:rPr lang="en-US" altLang="ja-JP" dirty="0" smtClean="0"/>
              <a:t> target/install the 2</a:t>
            </a:r>
            <a:r>
              <a:rPr lang="en-US" altLang="ja-JP" baseline="30000" dirty="0" smtClean="0"/>
              <a:t>nd</a:t>
            </a:r>
            <a:r>
              <a:rPr lang="en-US" altLang="ja-JP" dirty="0" smtClean="0"/>
              <a:t> target</a:t>
            </a:r>
            <a:br>
              <a:rPr lang="en-US" altLang="ja-JP" dirty="0" smtClean="0"/>
            </a:br>
            <a:r>
              <a:rPr lang="en-US" altLang="ja-JP" dirty="0" smtClean="0"/>
              <a:t>Plan A: If the dose from the assy. is enough low, joint would be replaced.</a:t>
            </a:r>
            <a:br>
              <a:rPr lang="en-US" altLang="ja-JP" dirty="0" smtClean="0"/>
            </a:br>
            <a:r>
              <a:rPr lang="en-US" altLang="ja-JP" dirty="0" smtClean="0"/>
              <a:t>Plan B: If not, </a:t>
            </a:r>
            <a:r>
              <a:rPr lang="en-US" altLang="ja-JP" dirty="0" smtClean="0">
                <a:solidFill>
                  <a:srgbClr val="FF0000"/>
                </a:solidFill>
              </a:rPr>
              <a:t>new target assy. (Rot. Target #2)</a:t>
            </a:r>
            <a:r>
              <a:rPr lang="en-US" altLang="ja-JP" dirty="0" smtClean="0"/>
              <a:t> would be installed.</a:t>
            </a:r>
          </a:p>
          <a:p>
            <a:r>
              <a:rPr lang="en-US" altLang="ja-JP" dirty="0" smtClean="0"/>
              <a:t>Finally, we found that the upper part of assy. was highly activated than we expected. We took plan B.</a:t>
            </a:r>
          </a:p>
        </p:txBody>
      </p:sp>
    </p:spTree>
    <p:extLst>
      <p:ext uri="{BB962C8B-B14F-4D97-AF65-F5344CB8AC3E}">
        <p14:creationId xmlns:p14="http://schemas.microsoft.com/office/powerpoint/2010/main" val="2584970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346" y="44624"/>
            <a:ext cx="7765322" cy="970450"/>
          </a:xfrm>
        </p:spPr>
        <p:txBody>
          <a:bodyPr/>
          <a:lstStyle/>
          <a:p>
            <a:r>
              <a:rPr kumimoji="1" lang="en-US" altLang="ja-JP" dirty="0" smtClean="0"/>
              <a:t>Muon production target</a:t>
            </a:r>
            <a:endParaRPr kumimoji="1" lang="ja-JP" altLang="en-US" dirty="0"/>
          </a:p>
        </p:txBody>
      </p:sp>
      <p:sp>
        <p:nvSpPr>
          <p:cNvPr id="4" name="コンテンツ プレースホルダー 3"/>
          <p:cNvSpPr>
            <a:spLocks noGrp="1"/>
          </p:cNvSpPr>
          <p:nvPr>
            <p:ph idx="1"/>
          </p:nvPr>
        </p:nvSpPr>
        <p:spPr>
          <a:xfrm>
            <a:off x="685346" y="3573016"/>
            <a:ext cx="7765322" cy="3240360"/>
          </a:xfrm>
        </p:spPr>
        <p:txBody>
          <a:bodyPr>
            <a:normAutofit/>
          </a:bodyPr>
          <a:lstStyle/>
          <a:p>
            <a:r>
              <a:rPr kumimoji="1" lang="en-US" altLang="ja-JP" dirty="0" smtClean="0"/>
              <a:t>To disperse the radiation damage, 1% shrinkage / 1DPA (~0.5 year irrad</a:t>
            </a:r>
            <a:r>
              <a:rPr lang="en-US" altLang="ja-JP" dirty="0" smtClean="0"/>
              <a:t>iation</a:t>
            </a:r>
            <a:r>
              <a:rPr kumimoji="1" lang="en-US" altLang="ja-JP" dirty="0" smtClean="0"/>
              <a:t> under 1 MW), and to prolong its life time, rotating target has been applied since 2014.</a:t>
            </a:r>
          </a:p>
          <a:p>
            <a:r>
              <a:rPr lang="en-US" altLang="ja-JP" dirty="0" smtClean="0"/>
              <a:t>Common property</a:t>
            </a:r>
          </a:p>
          <a:p>
            <a:pPr lvl="1"/>
            <a:r>
              <a:rPr kumimoji="1" lang="en-US" altLang="ja-JP" dirty="0" smtClean="0"/>
              <a:t>2-cm thick IG-430U from Toyo </a:t>
            </a:r>
            <a:r>
              <a:rPr kumimoji="1" lang="en-US" altLang="ja-JP" dirty="0" err="1" smtClean="0"/>
              <a:t>Tanso</a:t>
            </a:r>
            <a:r>
              <a:rPr kumimoji="1" lang="en-US" altLang="ja-JP" dirty="0" smtClean="0"/>
              <a:t> Inc., consuming 5% of protons</a:t>
            </a:r>
          </a:p>
          <a:p>
            <a:r>
              <a:rPr lang="en-US" altLang="ja-JP" dirty="0" smtClean="0"/>
              <a:t>Different property</a:t>
            </a:r>
          </a:p>
          <a:p>
            <a:pPr lvl="1"/>
            <a:r>
              <a:rPr kumimoji="1" lang="en-US" altLang="ja-JP" dirty="0" smtClean="0"/>
              <a:t>direct water cooling (fixed) vs. radiation cooling (rotating)</a:t>
            </a:r>
          </a:p>
          <a:p>
            <a:pPr lvl="1"/>
            <a:r>
              <a:rPr kumimoji="1" lang="en-US" altLang="ja-JP" dirty="0" smtClean="0"/>
              <a:t>Max temp.: 1500 </a:t>
            </a:r>
            <a:r>
              <a:rPr kumimoji="1" lang="en-US" altLang="ja-JP" dirty="0" err="1" smtClean="0"/>
              <a:t>deg</a:t>
            </a:r>
            <a:r>
              <a:rPr kumimoji="1" lang="en-US" altLang="ja-JP" dirty="0" smtClean="0"/>
              <a:t> C (fixed) vs. 700 </a:t>
            </a:r>
            <a:r>
              <a:rPr kumimoji="1" lang="en-US" altLang="ja-JP" dirty="0" err="1" smtClean="0"/>
              <a:t>deg</a:t>
            </a:r>
            <a:r>
              <a:rPr kumimoji="1" lang="en-US" altLang="ja-JP" dirty="0" smtClean="0"/>
              <a:t> C (rotating)</a:t>
            </a:r>
            <a:endParaRPr kumimoji="1" lang="ja-JP" altLang="en-US" dirty="0"/>
          </a:p>
        </p:txBody>
      </p:sp>
      <p:grpSp>
        <p:nvGrpSpPr>
          <p:cNvPr id="16" name="グループ化 15"/>
          <p:cNvGrpSpPr/>
          <p:nvPr/>
        </p:nvGrpSpPr>
        <p:grpSpPr>
          <a:xfrm>
            <a:off x="107504" y="1015074"/>
            <a:ext cx="3060000" cy="2232000"/>
            <a:chOff x="935752" y="1015074"/>
            <a:chExt cx="3060000" cy="2232000"/>
          </a:xfrm>
        </p:grpSpPr>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l="4010" t="17695" r="17561" b="6025"/>
            <a:stretch/>
          </p:blipFill>
          <p:spPr>
            <a:xfrm>
              <a:off x="935752" y="1015074"/>
              <a:ext cx="3060000" cy="2232000"/>
            </a:xfrm>
            <a:prstGeom prst="rect">
              <a:avLst/>
            </a:prstGeom>
          </p:spPr>
        </p:pic>
        <p:sp>
          <p:nvSpPr>
            <p:cNvPr id="5" name="円/楕円 25"/>
            <p:cNvSpPr/>
            <p:nvPr/>
          </p:nvSpPr>
          <p:spPr>
            <a:xfrm>
              <a:off x="2492413" y="1682083"/>
              <a:ext cx="252000" cy="18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下矢印 7"/>
            <p:cNvSpPr/>
            <p:nvPr/>
          </p:nvSpPr>
          <p:spPr>
            <a:xfrm>
              <a:off x="2492413" y="1414051"/>
              <a:ext cx="252000" cy="338238"/>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935752" y="2600743"/>
              <a:ext cx="2766142" cy="646331"/>
            </a:xfrm>
            <a:prstGeom prst="rect">
              <a:avLst/>
            </a:prstGeom>
            <a:noFill/>
          </p:spPr>
          <p:txBody>
            <a:bodyPr wrap="none" rtlCol="0">
              <a:spAutoFit/>
            </a:bodyPr>
            <a:lstStyle/>
            <a:p>
              <a:r>
                <a:rPr kumimoji="1" lang="en-US" altLang="ja-JP" dirty="0" smtClean="0">
                  <a:effectLst>
                    <a:outerShdw blurRad="50800" dist="38100" dir="2700000" algn="tl" rotWithShape="0">
                      <a:prstClr val="black">
                        <a:alpha val="40000"/>
                      </a:prstClr>
                    </a:outerShdw>
                  </a:effectLst>
                </a:rPr>
                <a:t>Fixed target: </a:t>
              </a:r>
              <a:r>
                <a:rPr lang="en-US" altLang="ja-JP" dirty="0">
                  <a:effectLst>
                    <a:outerShdw blurRad="50800" dist="38100" dir="2700000" algn="tl" rotWithShape="0">
                      <a:prstClr val="black">
                        <a:alpha val="40000"/>
                      </a:prstClr>
                    </a:outerShdw>
                  </a:effectLst>
                </a:rPr>
                <a:t>’</a:t>
              </a:r>
              <a:r>
                <a:rPr kumimoji="1" lang="en-US" altLang="ja-JP" dirty="0" smtClean="0">
                  <a:effectLst>
                    <a:outerShdw blurRad="50800" dist="38100" dir="2700000" algn="tl" rotWithShape="0">
                      <a:prstClr val="black">
                        <a:alpha val="40000"/>
                      </a:prstClr>
                    </a:outerShdw>
                  </a:effectLst>
                </a:rPr>
                <a:t>08-’14</a:t>
              </a:r>
            </a:p>
            <a:p>
              <a:r>
                <a:rPr lang="en-US" altLang="ja-JP" dirty="0" smtClean="0">
                  <a:effectLst>
                    <a:outerShdw blurRad="50800" dist="38100" dir="2700000" algn="tl" rotWithShape="0">
                      <a:prstClr val="black">
                        <a:alpha val="40000"/>
                      </a:prstClr>
                    </a:outerShdw>
                  </a:effectLst>
                </a:rPr>
                <a:t>Num. </a:t>
              </a:r>
              <a:r>
                <a:rPr lang="en-US" altLang="ja-JP" dirty="0">
                  <a:effectLst>
                    <a:outerShdw blurRad="50800" dist="38100" dir="2700000" algn="tl" rotWithShape="0">
                      <a:prstClr val="black">
                        <a:alpha val="40000"/>
                      </a:prstClr>
                    </a:outerShdw>
                  </a:effectLst>
                </a:rPr>
                <a:t>of P.: </a:t>
              </a:r>
              <a:r>
                <a:rPr lang="en-US" altLang="ja-JP" dirty="0" smtClean="0">
                  <a:effectLst>
                    <a:outerShdw blurRad="50800" dist="38100" dir="2700000" algn="tl" rotWithShape="0">
                      <a:prstClr val="black">
                        <a:alpha val="40000"/>
                      </a:prstClr>
                    </a:outerShdw>
                  </a:effectLst>
                </a:rPr>
                <a:t>2500 </a:t>
              </a:r>
              <a:r>
                <a:rPr lang="en-US" altLang="ja-JP" dirty="0" err="1">
                  <a:effectLst>
                    <a:outerShdw blurRad="50800" dist="38100" dir="2700000" algn="tl" rotWithShape="0">
                      <a:prstClr val="black">
                        <a:alpha val="40000"/>
                      </a:prstClr>
                    </a:outerShdw>
                  </a:effectLst>
                </a:rPr>
                <a:t>MW</a:t>
              </a:r>
              <a:r>
                <a:rPr lang="en-US" altLang="ja-JP" dirty="0" err="1" smtClean="0">
                  <a:effectLst>
                    <a:outerShdw blurRad="50800" dist="38100" dir="2700000" algn="tl" rotWithShape="0">
                      <a:prstClr val="black">
                        <a:alpha val="40000"/>
                      </a:prstClr>
                    </a:outerShdw>
                  </a:effectLst>
                  <a:latin typeface="Symbol" panose="05050102010706020507" pitchFamily="18" charset="2"/>
                </a:rPr>
                <a:t></a:t>
              </a:r>
              <a:r>
                <a:rPr lang="en-US" altLang="ja-JP" dirty="0" err="1" smtClean="0">
                  <a:effectLst>
                    <a:outerShdw blurRad="50800" dist="38100" dir="2700000" algn="tl" rotWithShape="0">
                      <a:prstClr val="black">
                        <a:alpha val="40000"/>
                      </a:prstClr>
                    </a:outerShdw>
                  </a:effectLst>
                </a:rPr>
                <a:t>hr</a:t>
              </a:r>
              <a:r>
                <a:rPr lang="en-US" altLang="ja-JP" dirty="0" smtClean="0">
                  <a:effectLst>
                    <a:outerShdw blurRad="50800" dist="38100" dir="2700000" algn="tl" rotWithShape="0">
                      <a:prstClr val="black">
                        <a:alpha val="40000"/>
                      </a:prstClr>
                    </a:outerShdw>
                  </a:effectLst>
                </a:rPr>
                <a:t>.</a:t>
              </a:r>
              <a:endParaRPr lang="ja-JP" altLang="en-US" dirty="0">
                <a:effectLst>
                  <a:outerShdw blurRad="50800" dist="38100" dir="2700000" algn="tl" rotWithShape="0">
                    <a:prstClr val="black">
                      <a:alpha val="40000"/>
                    </a:prstClr>
                  </a:outerShdw>
                </a:effectLst>
              </a:endParaRPr>
            </a:p>
          </p:txBody>
        </p:sp>
      </p:grpSp>
      <p:grpSp>
        <p:nvGrpSpPr>
          <p:cNvPr id="19" name="グループ化 18"/>
          <p:cNvGrpSpPr/>
          <p:nvPr/>
        </p:nvGrpSpPr>
        <p:grpSpPr>
          <a:xfrm>
            <a:off x="3491880" y="993499"/>
            <a:ext cx="2755306" cy="2494698"/>
            <a:chOff x="5220072" y="993499"/>
            <a:chExt cx="2755306" cy="2494698"/>
          </a:xfrm>
        </p:grpSpPr>
        <p:pic>
          <p:nvPicPr>
            <p:cNvPr id="6" name="図 5"/>
            <p:cNvPicPr>
              <a:picLocks noChangeAspect="1"/>
            </p:cNvPicPr>
            <p:nvPr/>
          </p:nvPicPr>
          <p:blipFill rotWithShape="1">
            <a:blip r:embed="rId4" cstate="screen">
              <a:extLst>
                <a:ext uri="{28A0092B-C50C-407E-A947-70E740481C1C}">
                  <a14:useLocalDpi xmlns:a14="http://schemas.microsoft.com/office/drawing/2010/main"/>
                </a:ext>
              </a:extLst>
            </a:blip>
            <a:srcRect t="5647" b="30400"/>
            <a:stretch/>
          </p:blipFill>
          <p:spPr>
            <a:xfrm>
              <a:off x="5220072" y="993499"/>
              <a:ext cx="2754173" cy="2494698"/>
            </a:xfrm>
            <a:prstGeom prst="rect">
              <a:avLst/>
            </a:prstGeom>
          </p:spPr>
        </p:pic>
        <p:pic>
          <p:nvPicPr>
            <p:cNvPr id="18" name="図 17"/>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rot="6174348">
              <a:off x="5803596" y="1398411"/>
              <a:ext cx="1865380" cy="1769368"/>
            </a:xfrm>
            <a:prstGeom prst="rect">
              <a:avLst/>
            </a:prstGeom>
          </p:spPr>
        </p:pic>
        <p:sp>
          <p:nvSpPr>
            <p:cNvPr id="7" name="円/楕円 25"/>
            <p:cNvSpPr/>
            <p:nvPr/>
          </p:nvSpPr>
          <p:spPr>
            <a:xfrm>
              <a:off x="6628286" y="3059779"/>
              <a:ext cx="108000" cy="108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下矢印 8"/>
            <p:cNvSpPr/>
            <p:nvPr/>
          </p:nvSpPr>
          <p:spPr>
            <a:xfrm rot="5400000">
              <a:off x="6731702" y="2944660"/>
              <a:ext cx="252000" cy="338238"/>
            </a:xfrm>
            <a:prstGeom prst="downArrow">
              <a:avLst/>
            </a:prstGeom>
            <a:solidFill>
              <a:srgbClr val="FF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220072" y="993499"/>
              <a:ext cx="2755306" cy="646331"/>
            </a:xfrm>
            <a:prstGeom prst="rect">
              <a:avLst/>
            </a:prstGeom>
            <a:noFill/>
          </p:spPr>
          <p:txBody>
            <a:bodyPr wrap="none" rtlCol="0">
              <a:spAutoFit/>
            </a:bodyPr>
            <a:lstStyle/>
            <a:p>
              <a:r>
                <a:rPr kumimoji="1" lang="en-US" altLang="ja-JP" dirty="0" smtClean="0">
                  <a:effectLst>
                    <a:outerShdw blurRad="50800" dist="38100" dir="2700000" algn="tl" rotWithShape="0">
                      <a:prstClr val="black">
                        <a:alpha val="40000"/>
                      </a:prstClr>
                    </a:outerShdw>
                  </a:effectLst>
                </a:rPr>
                <a:t>Rotating target #1: </a:t>
              </a:r>
              <a:r>
                <a:rPr lang="en-US" altLang="ja-JP" dirty="0">
                  <a:effectLst>
                    <a:outerShdw blurRad="50800" dist="38100" dir="2700000" algn="tl" rotWithShape="0">
                      <a:prstClr val="black">
                        <a:alpha val="40000"/>
                      </a:prstClr>
                    </a:outerShdw>
                  </a:effectLst>
                </a:rPr>
                <a:t>’</a:t>
              </a:r>
              <a:r>
                <a:rPr kumimoji="1" lang="en-US" altLang="ja-JP" dirty="0" smtClean="0">
                  <a:effectLst>
                    <a:outerShdw blurRad="50800" dist="38100" dir="2700000" algn="tl" rotWithShape="0">
                      <a:prstClr val="black">
                        <a:alpha val="40000"/>
                      </a:prstClr>
                    </a:outerShdw>
                  </a:effectLst>
                </a:rPr>
                <a:t>14-’19</a:t>
              </a:r>
            </a:p>
            <a:p>
              <a:r>
                <a:rPr lang="en-US" altLang="ja-JP" dirty="0" smtClean="0">
                  <a:effectLst>
                    <a:outerShdw blurRad="50800" dist="38100" dir="2700000" algn="tl" rotWithShape="0">
                      <a:prstClr val="black">
                        <a:alpha val="40000"/>
                      </a:prstClr>
                    </a:outerShdw>
                  </a:effectLst>
                </a:rPr>
                <a:t>Num. </a:t>
              </a:r>
              <a:r>
                <a:rPr lang="en-US" altLang="ja-JP" dirty="0">
                  <a:effectLst>
                    <a:outerShdw blurRad="50800" dist="38100" dir="2700000" algn="tl" rotWithShape="0">
                      <a:prstClr val="black">
                        <a:alpha val="40000"/>
                      </a:prstClr>
                    </a:outerShdw>
                  </a:effectLst>
                </a:rPr>
                <a:t>of P.: </a:t>
              </a:r>
              <a:r>
                <a:rPr lang="en-US" altLang="ja-JP" dirty="0" smtClean="0">
                  <a:effectLst>
                    <a:outerShdw blurRad="50800" dist="38100" dir="2700000" algn="tl" rotWithShape="0">
                      <a:prstClr val="black">
                        <a:alpha val="40000"/>
                      </a:prstClr>
                    </a:outerShdw>
                  </a:effectLst>
                </a:rPr>
                <a:t>5800 </a:t>
              </a:r>
              <a:r>
                <a:rPr lang="en-US" altLang="ja-JP" dirty="0" err="1">
                  <a:effectLst>
                    <a:outerShdw blurRad="50800" dist="38100" dir="2700000" algn="tl" rotWithShape="0">
                      <a:prstClr val="black">
                        <a:alpha val="40000"/>
                      </a:prstClr>
                    </a:outerShdw>
                  </a:effectLst>
                </a:rPr>
                <a:t>MW</a:t>
              </a:r>
              <a:r>
                <a:rPr lang="en-US" altLang="ja-JP" dirty="0" err="1" smtClean="0">
                  <a:effectLst>
                    <a:outerShdw blurRad="50800" dist="38100" dir="2700000" algn="tl" rotWithShape="0">
                      <a:prstClr val="black">
                        <a:alpha val="40000"/>
                      </a:prstClr>
                    </a:outerShdw>
                  </a:effectLst>
                  <a:latin typeface="Symbol" panose="05050102010706020507" pitchFamily="18" charset="2"/>
                </a:rPr>
                <a:t></a:t>
              </a:r>
              <a:r>
                <a:rPr lang="en-US" altLang="ja-JP" dirty="0" err="1" smtClean="0">
                  <a:effectLst>
                    <a:outerShdw blurRad="50800" dist="38100" dir="2700000" algn="tl" rotWithShape="0">
                      <a:prstClr val="black">
                        <a:alpha val="40000"/>
                      </a:prstClr>
                    </a:outerShdw>
                  </a:effectLst>
                </a:rPr>
                <a:t>hr</a:t>
              </a:r>
              <a:r>
                <a:rPr lang="en-US" altLang="ja-JP" dirty="0" smtClean="0">
                  <a:effectLst>
                    <a:outerShdw blurRad="50800" dist="38100" dir="2700000" algn="tl" rotWithShape="0">
                      <a:prstClr val="black">
                        <a:alpha val="40000"/>
                      </a:prstClr>
                    </a:outerShdw>
                  </a:effectLst>
                </a:rPr>
                <a:t>.</a:t>
              </a:r>
              <a:endParaRPr lang="ja-JP" altLang="en-US" dirty="0">
                <a:effectLst>
                  <a:outerShdw blurRad="50800" dist="38100" dir="2700000" algn="tl" rotWithShape="0">
                    <a:prstClr val="black">
                      <a:alpha val="40000"/>
                    </a:prstClr>
                  </a:outerShdw>
                </a:effectLst>
              </a:endParaRPr>
            </a:p>
          </p:txBody>
        </p:sp>
      </p:grpSp>
      <p:sp>
        <p:nvSpPr>
          <p:cNvPr id="20" name="右矢印 19"/>
          <p:cNvSpPr/>
          <p:nvPr/>
        </p:nvSpPr>
        <p:spPr>
          <a:xfrm>
            <a:off x="3059832" y="1960766"/>
            <a:ext cx="576064" cy="36004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nvGrpSpPr>
          <p:cNvPr id="24" name="グループ化 23"/>
          <p:cNvGrpSpPr/>
          <p:nvPr/>
        </p:nvGrpSpPr>
        <p:grpSpPr>
          <a:xfrm>
            <a:off x="6380292" y="1070027"/>
            <a:ext cx="2661743" cy="2141518"/>
            <a:chOff x="6380292" y="1070027"/>
            <a:chExt cx="2661743" cy="2141518"/>
          </a:xfrm>
        </p:grpSpPr>
        <p:pic>
          <p:nvPicPr>
            <p:cNvPr id="21" name="Picture 12" descr="dimensionalchan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380292" y="1070027"/>
              <a:ext cx="2661743" cy="21415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3" name="直線コネクタ 22"/>
            <p:cNvCxnSpPr/>
            <p:nvPr/>
          </p:nvCxnSpPr>
          <p:spPr>
            <a:xfrm>
              <a:off x="6939120" y="1106603"/>
              <a:ext cx="0" cy="125077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501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Target Replacement</a:t>
            </a:r>
            <a:endParaRPr kumimoji="1" lang="ja-JP" altLang="en-US" dirty="0"/>
          </a:p>
        </p:txBody>
      </p:sp>
      <p:sp>
        <p:nvSpPr>
          <p:cNvPr id="3" name="コンテンツ プレースホルダー 2"/>
          <p:cNvSpPr>
            <a:spLocks noGrp="1"/>
          </p:cNvSpPr>
          <p:nvPr>
            <p:ph idx="1"/>
          </p:nvPr>
        </p:nvSpPr>
        <p:spPr>
          <a:xfrm>
            <a:off x="685346" y="1732450"/>
            <a:ext cx="8279142" cy="5125550"/>
          </a:xfrm>
        </p:spPr>
        <p:txBody>
          <a:bodyPr>
            <a:normAutofit/>
          </a:bodyPr>
          <a:lstStyle/>
          <a:p>
            <a:r>
              <a:rPr lang="en-US" altLang="ja-JP" dirty="0" smtClean="0"/>
              <a:t>We performed the target replacement work only twice.</a:t>
            </a:r>
          </a:p>
          <a:p>
            <a:r>
              <a:rPr lang="en-US" altLang="ja-JP" dirty="0" smtClean="0"/>
              <a:t>In 2014: Fixed target </a:t>
            </a:r>
            <a:r>
              <a:rPr lang="en-US" altLang="ja-JP" dirty="0">
                <a:latin typeface="Symbol" panose="05050102010706020507" pitchFamily="18" charset="2"/>
              </a:rPr>
              <a:t></a:t>
            </a:r>
            <a:r>
              <a:rPr lang="en-US" altLang="ja-JP" dirty="0" smtClean="0"/>
              <a:t> Rotating target</a:t>
            </a:r>
          </a:p>
          <a:p>
            <a:pPr lvl="1"/>
            <a:r>
              <a:rPr lang="en-US" altLang="ja-JP" dirty="0" smtClean="0"/>
              <a:t>The duration time of the fixed target reached at the estimated life time corresponding to 1 DPA, </a:t>
            </a:r>
            <a:r>
              <a:rPr lang="en-US" altLang="ja-JP" dirty="0"/>
              <a:t>0.5 years </a:t>
            </a:r>
            <a:r>
              <a:rPr lang="en-US" altLang="ja-JP" dirty="0">
                <a:latin typeface="Symbol" panose="05050102010706020507" pitchFamily="18" charset="2"/>
              </a:rPr>
              <a:t></a:t>
            </a:r>
            <a:r>
              <a:rPr lang="en-US" altLang="ja-JP" dirty="0"/>
              <a:t> </a:t>
            </a:r>
            <a:r>
              <a:rPr lang="en-US" altLang="ja-JP" dirty="0" smtClean="0"/>
              <a:t>1MW.</a:t>
            </a:r>
          </a:p>
          <a:p>
            <a:pPr lvl="1"/>
            <a:r>
              <a:rPr kumimoji="1" lang="en-US" altLang="ja-JP" dirty="0" smtClean="0"/>
              <a:t>We </a:t>
            </a:r>
            <a:r>
              <a:rPr kumimoji="1" lang="en-US" altLang="ja-JP" dirty="0" smtClean="0">
                <a:solidFill>
                  <a:srgbClr val="FF0000"/>
                </a:solidFill>
              </a:rPr>
              <a:t>didn’t mind about tritium contamination</a:t>
            </a:r>
            <a:r>
              <a:rPr kumimoji="1" lang="en-US" altLang="ja-JP" dirty="0" smtClean="0"/>
              <a:t> seriously.</a:t>
            </a:r>
            <a:br>
              <a:rPr kumimoji="1" lang="en-US" altLang="ja-JP" dirty="0" smtClean="0"/>
            </a:br>
            <a:r>
              <a:rPr kumimoji="1" lang="en-US" altLang="ja-JP" dirty="0" smtClean="0"/>
              <a:t>We just placed a local IC monitor, but didn’t use any special equipment</a:t>
            </a:r>
            <a:r>
              <a:rPr lang="en-US" altLang="ja-JP" dirty="0" smtClean="0"/>
              <a:t>.</a:t>
            </a:r>
          </a:p>
          <a:p>
            <a:r>
              <a:rPr kumimoji="1" lang="en-US" altLang="ja-JP" dirty="0" smtClean="0"/>
              <a:t>In 2019: Rotating target #1 </a:t>
            </a:r>
            <a:r>
              <a:rPr lang="en-US" altLang="ja-JP" dirty="0">
                <a:latin typeface="Symbol" panose="05050102010706020507" pitchFamily="18" charset="2"/>
              </a:rPr>
              <a:t></a:t>
            </a:r>
            <a:r>
              <a:rPr kumimoji="1" lang="en-US" altLang="ja-JP" dirty="0" smtClean="0"/>
              <a:t> Rotating target #2</a:t>
            </a:r>
          </a:p>
          <a:p>
            <a:pPr lvl="1"/>
            <a:r>
              <a:rPr lang="en-US" altLang="ja-JP" dirty="0" smtClean="0"/>
              <a:t>An valuable joint was found to be used in a rotating rod in 2018.</a:t>
            </a:r>
          </a:p>
          <a:p>
            <a:pPr lvl="1"/>
            <a:r>
              <a:rPr kumimoji="1" lang="en-US" altLang="ja-JP" dirty="0" smtClean="0"/>
              <a:t>In ’18, we decided to use a bad </a:t>
            </a:r>
            <a:r>
              <a:rPr lang="en-US" altLang="ja-JP" dirty="0" smtClean="0"/>
              <a:t>one until the next maintenance period of ’19 to construct a fixing/replacing scenario and to </a:t>
            </a:r>
            <a:r>
              <a:rPr kumimoji="1" lang="en-US" altLang="ja-JP" dirty="0" smtClean="0"/>
              <a:t>prepare special equipment</a:t>
            </a:r>
            <a:r>
              <a:rPr lang="en-US" altLang="ja-JP" dirty="0"/>
              <a:t> like a local exhaust ventilator, an airline mask, an anorak suit </a:t>
            </a:r>
            <a:r>
              <a:rPr lang="en-US" altLang="ja-JP" i="1" dirty="0"/>
              <a:t>etc</a:t>
            </a:r>
            <a:r>
              <a:rPr kumimoji="1" lang="en-US" altLang="ja-JP" dirty="0" smtClean="0"/>
              <a:t>.</a:t>
            </a:r>
            <a:r>
              <a:rPr lang="en-US" altLang="ja-JP" dirty="0"/>
              <a:t> </a:t>
            </a:r>
            <a:endParaRPr lang="en-US" altLang="ja-JP" dirty="0" smtClean="0"/>
          </a:p>
          <a:p>
            <a:pPr lvl="1"/>
            <a:r>
              <a:rPr lang="en-US" altLang="ja-JP" dirty="0" smtClean="0"/>
              <a:t>According to experiences in these years, the </a:t>
            </a:r>
            <a:r>
              <a:rPr lang="en-US" altLang="ja-JP" dirty="0"/>
              <a:t>air in the working area was expected to be highly </a:t>
            </a:r>
            <a:r>
              <a:rPr lang="en-US" altLang="ja-JP" dirty="0">
                <a:solidFill>
                  <a:srgbClr val="FF0000"/>
                </a:solidFill>
              </a:rPr>
              <a:t>contaminated by tritium</a:t>
            </a:r>
            <a:r>
              <a:rPr lang="en-US" altLang="ja-JP" dirty="0"/>
              <a:t> above the permissible </a:t>
            </a:r>
            <a:r>
              <a:rPr lang="en-US" altLang="ja-JP" dirty="0" smtClean="0"/>
              <a:t>level in </a:t>
            </a:r>
            <a:r>
              <a:rPr lang="en-US" altLang="ja-JP" dirty="0"/>
              <a:t>Japanese low of 0.8 </a:t>
            </a:r>
            <a:r>
              <a:rPr lang="en-US" altLang="ja-JP" dirty="0" err="1"/>
              <a:t>Bq</a:t>
            </a:r>
            <a:r>
              <a:rPr lang="en-US" altLang="ja-JP" dirty="0"/>
              <a:t>/cc.</a:t>
            </a:r>
          </a:p>
          <a:p>
            <a:pPr lvl="1"/>
            <a:endParaRPr kumimoji="1" lang="ja-JP" altLang="en-US" dirty="0"/>
          </a:p>
        </p:txBody>
      </p:sp>
    </p:spTree>
    <p:extLst>
      <p:ext uri="{BB962C8B-B14F-4D97-AF65-F5344CB8AC3E}">
        <p14:creationId xmlns:p14="http://schemas.microsoft.com/office/powerpoint/2010/main" val="3912112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Fixed target </a:t>
            </a:r>
            <a:r>
              <a:rPr lang="en-US" altLang="ja-JP" dirty="0">
                <a:latin typeface="Symbol" panose="05050102010706020507" pitchFamily="18" charset="2"/>
              </a:rPr>
              <a:t></a:t>
            </a:r>
            <a:r>
              <a:rPr kumimoji="1" lang="en-US" altLang="ja-JP" dirty="0" smtClean="0"/>
              <a:t> Rotating target</a:t>
            </a:r>
            <a:endParaRPr kumimoji="1" lang="ja-JP" altLang="en-US" dirty="0"/>
          </a:p>
        </p:txBody>
      </p:sp>
      <p:sp>
        <p:nvSpPr>
          <p:cNvPr id="5" name="テキスト プレースホルダー 4"/>
          <p:cNvSpPr>
            <a:spLocks noGrp="1"/>
          </p:cNvSpPr>
          <p:nvPr>
            <p:ph type="body" idx="1"/>
          </p:nvPr>
        </p:nvSpPr>
        <p:spPr/>
        <p:txBody>
          <a:bodyPr/>
          <a:lstStyle/>
          <a:p>
            <a:r>
              <a:rPr kumimoji="1" lang="en-US" altLang="ja-JP" dirty="0" smtClean="0"/>
              <a:t>Maintenance work in ’14</a:t>
            </a:r>
            <a:endParaRPr kumimoji="1" lang="ja-JP" altLang="en-US" dirty="0"/>
          </a:p>
        </p:txBody>
      </p:sp>
    </p:spTree>
    <p:extLst>
      <p:ext uri="{BB962C8B-B14F-4D97-AF65-F5344CB8AC3E}">
        <p14:creationId xmlns:p14="http://schemas.microsoft.com/office/powerpoint/2010/main" val="1201262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Issues</a:t>
            </a:r>
            <a:endParaRPr kumimoji="1" lang="ja-JP" altLang="en-US" dirty="0"/>
          </a:p>
        </p:txBody>
      </p:sp>
      <p:sp>
        <p:nvSpPr>
          <p:cNvPr id="5" name="コンテンツ プレースホルダー 4"/>
          <p:cNvSpPr>
            <a:spLocks noGrp="1"/>
          </p:cNvSpPr>
          <p:nvPr>
            <p:ph idx="1"/>
          </p:nvPr>
        </p:nvSpPr>
        <p:spPr>
          <a:xfrm>
            <a:off x="685346" y="1732450"/>
            <a:ext cx="7765322" cy="4288838"/>
          </a:xfrm>
        </p:spPr>
        <p:txBody>
          <a:bodyPr>
            <a:normAutofit/>
          </a:bodyPr>
          <a:lstStyle/>
          <a:p>
            <a:r>
              <a:rPr kumimoji="1" lang="en-US" altLang="ja-JP" dirty="0" smtClean="0"/>
              <a:t>In principle, </a:t>
            </a:r>
            <a:r>
              <a:rPr kumimoji="1" lang="en-US" altLang="ja-JP" dirty="0" smtClean="0">
                <a:solidFill>
                  <a:srgbClr val="FF0000"/>
                </a:solidFill>
              </a:rPr>
              <a:t>the scenario of target replacement was constructed</a:t>
            </a:r>
            <a:r>
              <a:rPr kumimoji="1" lang="en-US" altLang="ja-JP" dirty="0" smtClean="0"/>
              <a:t> at the construction phase of MLF, and this work was a part of </a:t>
            </a:r>
            <a:r>
              <a:rPr lang="en-US" altLang="ja-JP" dirty="0" smtClean="0"/>
              <a:t>that.</a:t>
            </a:r>
          </a:p>
          <a:p>
            <a:pPr lvl="1"/>
            <a:r>
              <a:rPr lang="en-US" altLang="ja-JP" dirty="0" smtClean="0"/>
              <a:t>All the maintenance/replacement scenario was commissioned before the first beam in 2008.</a:t>
            </a:r>
            <a:endParaRPr kumimoji="1" lang="en-US" altLang="ja-JP" dirty="0" smtClean="0"/>
          </a:p>
          <a:p>
            <a:r>
              <a:rPr lang="en-US" altLang="ja-JP" dirty="0" smtClean="0">
                <a:solidFill>
                  <a:srgbClr val="FF0000"/>
                </a:solidFill>
              </a:rPr>
              <a:t>S</a:t>
            </a:r>
            <a:r>
              <a:rPr kumimoji="1" lang="en-US" altLang="ja-JP" dirty="0" smtClean="0">
                <a:solidFill>
                  <a:srgbClr val="FF0000"/>
                </a:solidFill>
              </a:rPr>
              <a:t>uppressing/controlling external exposure</a:t>
            </a:r>
            <a:r>
              <a:rPr kumimoji="1" lang="en-US" altLang="ja-JP" dirty="0" smtClean="0"/>
              <a:t> during transporting the highl</a:t>
            </a:r>
            <a:r>
              <a:rPr lang="en-US" altLang="ja-JP" dirty="0" smtClean="0"/>
              <a:t>y activated target assy. from the beamline to the storage pit.</a:t>
            </a:r>
            <a:endParaRPr lang="en-US" altLang="ja-JP" dirty="0"/>
          </a:p>
          <a:p>
            <a:pPr lvl="1"/>
            <a:r>
              <a:rPr lang="en-US" altLang="ja-JP" dirty="0" smtClean="0"/>
              <a:t>By using of cask, the main work could be performed remotely.</a:t>
            </a:r>
          </a:p>
          <a:p>
            <a:pPr lvl="1"/>
            <a:r>
              <a:rPr lang="en-US" altLang="ja-JP" dirty="0" smtClean="0"/>
              <a:t>Hands-on works were minimized.</a:t>
            </a:r>
          </a:p>
          <a:p>
            <a:r>
              <a:rPr kumimoji="1" lang="en-US" altLang="ja-JP" dirty="0" smtClean="0"/>
              <a:t>In ’14, the </a:t>
            </a:r>
            <a:r>
              <a:rPr lang="en-US" altLang="ja-JP" dirty="0" smtClean="0"/>
              <a:t>main</a:t>
            </a:r>
            <a:r>
              <a:rPr kumimoji="1" lang="en-US" altLang="ja-JP" dirty="0" smtClean="0"/>
              <a:t> concerns </a:t>
            </a:r>
            <a:r>
              <a:rPr lang="en-US" altLang="ja-JP" dirty="0" smtClean="0"/>
              <a:t>were</a:t>
            </a:r>
          </a:p>
          <a:p>
            <a:pPr lvl="1"/>
            <a:r>
              <a:rPr lang="en-US" altLang="ja-JP" dirty="0" smtClean="0"/>
              <a:t>the scenario could really be performed against highly activated devices</a:t>
            </a:r>
          </a:p>
          <a:p>
            <a:pPr lvl="1"/>
            <a:r>
              <a:rPr lang="en-US" altLang="ja-JP" dirty="0" smtClean="0"/>
              <a:t>the first rotating target could work properly.</a:t>
            </a:r>
            <a:endParaRPr kumimoji="1" lang="ja-JP" altLang="en-US" dirty="0"/>
          </a:p>
        </p:txBody>
      </p:sp>
    </p:spTree>
    <p:extLst>
      <p:ext uri="{BB962C8B-B14F-4D97-AF65-F5344CB8AC3E}">
        <p14:creationId xmlns:p14="http://schemas.microsoft.com/office/powerpoint/2010/main" val="1566645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381000"/>
            <a:ext cx="9144000" cy="1371600"/>
          </a:xfrm>
        </p:spPr>
        <p:txBody>
          <a:bodyPr/>
          <a:lstStyle/>
          <a:p>
            <a:r>
              <a:rPr lang="en-US" altLang="ja-JP" dirty="0" smtClean="0"/>
              <a:t>Conceptual design of cask in ’04</a:t>
            </a:r>
            <a:endParaRPr lang="en-US" altLang="ja-JP" dirty="0"/>
          </a:p>
        </p:txBody>
      </p:sp>
      <p:pic>
        <p:nvPicPr>
          <p:cNvPr id="38918" name="Picture 6" descr="cask"/>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0850" y="1538288"/>
            <a:ext cx="3511550" cy="2713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8924" name="Group 12"/>
          <p:cNvGrpSpPr>
            <a:grpSpLocks/>
          </p:cNvGrpSpPr>
          <p:nvPr/>
        </p:nvGrpSpPr>
        <p:grpSpPr bwMode="auto">
          <a:xfrm>
            <a:off x="612775" y="2432050"/>
            <a:ext cx="2070100" cy="1176338"/>
            <a:chOff x="640" y="3035"/>
            <a:chExt cx="1304" cy="741"/>
          </a:xfrm>
        </p:grpSpPr>
        <p:sp>
          <p:nvSpPr>
            <p:cNvPr id="38920" name="Oval 8"/>
            <p:cNvSpPr>
              <a:spLocks noChangeArrowheads="1"/>
            </p:cNvSpPr>
            <p:nvPr/>
          </p:nvSpPr>
          <p:spPr bwMode="auto">
            <a:xfrm>
              <a:off x="1831" y="3294"/>
              <a:ext cx="113" cy="482"/>
            </a:xfrm>
            <a:prstGeom prst="ellipse">
              <a:avLst/>
            </a:prstGeom>
            <a:solidFill>
              <a:srgbClr val="000000">
                <a:alpha val="20000"/>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22" name="Line 10"/>
            <p:cNvSpPr>
              <a:spLocks noChangeShapeType="1"/>
            </p:cNvSpPr>
            <p:nvPr/>
          </p:nvSpPr>
          <p:spPr bwMode="auto">
            <a:xfrm>
              <a:off x="1604" y="3237"/>
              <a:ext cx="227" cy="17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3" name="Text Box 11"/>
            <p:cNvSpPr txBox="1">
              <a:spLocks noChangeArrowheads="1"/>
            </p:cNvSpPr>
            <p:nvPr/>
          </p:nvSpPr>
          <p:spPr bwMode="auto">
            <a:xfrm>
              <a:off x="640" y="3035"/>
              <a:ext cx="82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solidFill>
                    <a:srgbClr val="000000"/>
                  </a:solidFill>
                </a:rPr>
                <a:t>Target </a:t>
              </a:r>
              <a:r>
                <a:rPr lang="en-US" altLang="ja-JP" dirty="0" smtClean="0">
                  <a:solidFill>
                    <a:srgbClr val="000000"/>
                  </a:solidFill>
                </a:rPr>
                <a:t>assy.</a:t>
              </a:r>
              <a:endParaRPr lang="en-US" altLang="ja-JP" dirty="0">
                <a:solidFill>
                  <a:srgbClr val="000000"/>
                </a:solidFill>
              </a:endParaRPr>
            </a:p>
          </p:txBody>
        </p:sp>
      </p:grpSp>
      <p:grpSp>
        <p:nvGrpSpPr>
          <p:cNvPr id="38934" name="Group 22"/>
          <p:cNvGrpSpPr>
            <a:grpSpLocks/>
          </p:cNvGrpSpPr>
          <p:nvPr/>
        </p:nvGrpSpPr>
        <p:grpSpPr bwMode="auto">
          <a:xfrm>
            <a:off x="2835275" y="1628775"/>
            <a:ext cx="1062038" cy="763588"/>
            <a:chOff x="2058" y="2529"/>
            <a:chExt cx="669" cy="481"/>
          </a:xfrm>
        </p:grpSpPr>
        <p:sp>
          <p:nvSpPr>
            <p:cNvPr id="38925" name="Text Box 13"/>
            <p:cNvSpPr txBox="1">
              <a:spLocks noChangeArrowheads="1"/>
            </p:cNvSpPr>
            <p:nvPr/>
          </p:nvSpPr>
          <p:spPr bwMode="auto">
            <a:xfrm>
              <a:off x="2313" y="2529"/>
              <a:ext cx="41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000000"/>
                  </a:solidFill>
                </a:rPr>
                <a:t>Cask</a:t>
              </a:r>
            </a:p>
          </p:txBody>
        </p:sp>
        <p:sp>
          <p:nvSpPr>
            <p:cNvPr id="38926" name="Line 14"/>
            <p:cNvSpPr>
              <a:spLocks noChangeShapeType="1"/>
            </p:cNvSpPr>
            <p:nvPr/>
          </p:nvSpPr>
          <p:spPr bwMode="auto">
            <a:xfrm flipH="1">
              <a:off x="2058" y="2727"/>
              <a:ext cx="340" cy="28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8931" name="Group 19"/>
          <p:cNvGrpSpPr>
            <a:grpSpLocks/>
          </p:cNvGrpSpPr>
          <p:nvPr/>
        </p:nvGrpSpPr>
        <p:grpSpPr bwMode="auto">
          <a:xfrm>
            <a:off x="2592388" y="2840038"/>
            <a:ext cx="1754187" cy="1179512"/>
            <a:chOff x="1888" y="3292"/>
            <a:chExt cx="1105" cy="743"/>
          </a:xfrm>
        </p:grpSpPr>
        <p:sp>
          <p:nvSpPr>
            <p:cNvPr id="38927" name="Text Box 15"/>
            <p:cNvSpPr txBox="1">
              <a:spLocks noChangeArrowheads="1"/>
            </p:cNvSpPr>
            <p:nvPr/>
          </p:nvSpPr>
          <p:spPr bwMode="auto">
            <a:xfrm>
              <a:off x="2194" y="3804"/>
              <a:ext cx="5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000000"/>
                  </a:solidFill>
                </a:rPr>
                <a:t>Target</a:t>
              </a:r>
            </a:p>
          </p:txBody>
        </p:sp>
        <p:sp>
          <p:nvSpPr>
            <p:cNvPr id="38928" name="Text Box 16"/>
            <p:cNvSpPr txBox="1">
              <a:spLocks noChangeArrowheads="1"/>
            </p:cNvSpPr>
            <p:nvPr/>
          </p:nvSpPr>
          <p:spPr bwMode="auto">
            <a:xfrm>
              <a:off x="2194" y="3292"/>
              <a:ext cx="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000000"/>
                  </a:solidFill>
                </a:rPr>
                <a:t>Plug shield</a:t>
              </a:r>
            </a:p>
          </p:txBody>
        </p:sp>
        <p:sp>
          <p:nvSpPr>
            <p:cNvPr id="38929" name="Line 17"/>
            <p:cNvSpPr>
              <a:spLocks noChangeShapeType="1"/>
            </p:cNvSpPr>
            <p:nvPr/>
          </p:nvSpPr>
          <p:spPr bwMode="auto">
            <a:xfrm flipH="1" flipV="1">
              <a:off x="1888" y="3748"/>
              <a:ext cx="340" cy="14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30" name="Line 18"/>
            <p:cNvSpPr>
              <a:spLocks noChangeShapeType="1"/>
            </p:cNvSpPr>
            <p:nvPr/>
          </p:nvSpPr>
          <p:spPr bwMode="auto">
            <a:xfrm flipH="1">
              <a:off x="1916" y="3407"/>
              <a:ext cx="312" cy="11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8940" name="Group 28"/>
          <p:cNvGrpSpPr>
            <a:grpSpLocks/>
          </p:cNvGrpSpPr>
          <p:nvPr/>
        </p:nvGrpSpPr>
        <p:grpSpPr bwMode="auto">
          <a:xfrm>
            <a:off x="134938" y="3341688"/>
            <a:ext cx="5551487" cy="3462337"/>
            <a:chOff x="73" y="2109"/>
            <a:chExt cx="3497" cy="2181"/>
          </a:xfrm>
        </p:grpSpPr>
        <p:grpSp>
          <p:nvGrpSpPr>
            <p:cNvPr id="38939" name="Group 27"/>
            <p:cNvGrpSpPr>
              <a:grpSpLocks/>
            </p:cNvGrpSpPr>
            <p:nvPr/>
          </p:nvGrpSpPr>
          <p:grpSpPr bwMode="auto">
            <a:xfrm>
              <a:off x="470" y="2727"/>
              <a:ext cx="1900" cy="1474"/>
              <a:chOff x="470" y="2727"/>
              <a:chExt cx="1900" cy="1474"/>
            </a:xfrm>
          </p:grpSpPr>
          <p:pic>
            <p:nvPicPr>
              <p:cNvPr id="38916" name="Picture 4" descr="tgt_pl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 y="2734"/>
                <a:ext cx="1898" cy="1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36" name="Rectangle 24"/>
              <p:cNvSpPr>
                <a:spLocks noChangeArrowheads="1"/>
              </p:cNvSpPr>
              <p:nvPr/>
            </p:nvSpPr>
            <p:spPr bwMode="auto">
              <a:xfrm>
                <a:off x="470" y="2727"/>
                <a:ext cx="1900" cy="147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8937" name="Rectangle 25"/>
            <p:cNvSpPr>
              <a:spLocks noChangeArrowheads="1"/>
            </p:cNvSpPr>
            <p:nvPr/>
          </p:nvSpPr>
          <p:spPr bwMode="auto">
            <a:xfrm>
              <a:off x="1608" y="2109"/>
              <a:ext cx="39" cy="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38" name="Line 26"/>
            <p:cNvSpPr>
              <a:spLocks noChangeShapeType="1"/>
            </p:cNvSpPr>
            <p:nvPr/>
          </p:nvSpPr>
          <p:spPr bwMode="auto">
            <a:xfrm flipV="1">
              <a:off x="1419" y="2139"/>
              <a:ext cx="198" cy="579"/>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35" name="Text Box 23"/>
            <p:cNvSpPr txBox="1">
              <a:spLocks noChangeArrowheads="1"/>
            </p:cNvSpPr>
            <p:nvPr/>
          </p:nvSpPr>
          <p:spPr bwMode="auto">
            <a:xfrm>
              <a:off x="73" y="4059"/>
              <a:ext cx="3497" cy="231"/>
            </a:xfrm>
            <a:prstGeom prst="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ja-JP"/>
                <a:t>Residual activity in the 1</a:t>
              </a:r>
              <a:r>
                <a:rPr lang="en-US" altLang="ja-JP" baseline="30000"/>
                <a:t>st</a:t>
              </a:r>
              <a:r>
                <a:rPr lang="en-US" altLang="ja-JP"/>
                <a:t> segment of the target plug</a:t>
              </a:r>
            </a:p>
          </p:txBody>
        </p:sp>
      </p:grpSp>
      <p:grpSp>
        <p:nvGrpSpPr>
          <p:cNvPr id="38946" name="Group 34"/>
          <p:cNvGrpSpPr>
            <a:grpSpLocks/>
          </p:cNvGrpSpPr>
          <p:nvPr/>
        </p:nvGrpSpPr>
        <p:grpSpPr bwMode="auto">
          <a:xfrm>
            <a:off x="2103438" y="1438275"/>
            <a:ext cx="285750" cy="2409825"/>
            <a:chOff x="1325" y="906"/>
            <a:chExt cx="180" cy="1518"/>
          </a:xfrm>
        </p:grpSpPr>
        <p:sp>
          <p:nvSpPr>
            <p:cNvPr id="38944" name="Line 32"/>
            <p:cNvSpPr>
              <a:spLocks noChangeShapeType="1"/>
            </p:cNvSpPr>
            <p:nvPr/>
          </p:nvSpPr>
          <p:spPr bwMode="auto">
            <a:xfrm flipV="1">
              <a:off x="1413" y="1098"/>
              <a:ext cx="0" cy="132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45" name="Text Box 33"/>
            <p:cNvSpPr txBox="1">
              <a:spLocks noChangeArrowheads="1"/>
            </p:cNvSpPr>
            <p:nvPr/>
          </p:nvSpPr>
          <p:spPr bwMode="auto">
            <a:xfrm>
              <a:off x="1325" y="906"/>
              <a:ext cx="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0000"/>
                  </a:solidFill>
                  <a:latin typeface="Times New Roman" panose="02020603050405020304" pitchFamily="18" charset="0"/>
                </a:rPr>
                <a:t>x</a:t>
              </a:r>
            </a:p>
          </p:txBody>
        </p:sp>
      </p:grpSp>
      <p:sp>
        <p:nvSpPr>
          <p:cNvPr id="38947" name="Text Box 35"/>
          <p:cNvSpPr txBox="1">
            <a:spLocks noChangeArrowheads="1"/>
          </p:cNvSpPr>
          <p:nvPr/>
        </p:nvSpPr>
        <p:spPr bwMode="auto">
          <a:xfrm>
            <a:off x="4799013" y="5359400"/>
            <a:ext cx="3933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t>Reality of the maintenance scenario is examined.</a:t>
            </a:r>
          </a:p>
        </p:txBody>
      </p:sp>
      <p:grpSp>
        <p:nvGrpSpPr>
          <p:cNvPr id="38949" name="Group 37"/>
          <p:cNvGrpSpPr>
            <a:grpSpLocks/>
          </p:cNvGrpSpPr>
          <p:nvPr/>
        </p:nvGrpSpPr>
        <p:grpSpPr bwMode="auto">
          <a:xfrm>
            <a:off x="4410075" y="1541463"/>
            <a:ext cx="4527550" cy="3676650"/>
            <a:chOff x="2908" y="971"/>
            <a:chExt cx="2852" cy="2316"/>
          </a:xfrm>
        </p:grpSpPr>
        <p:pic>
          <p:nvPicPr>
            <p:cNvPr id="38932" name="Picture 20" descr="dose-cas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 y="1083"/>
              <a:ext cx="2852" cy="2204"/>
            </a:xfrm>
            <a:prstGeom prst="rect">
              <a:avLst/>
            </a:prstGeom>
            <a:noFill/>
            <a:extLst>
              <a:ext uri="{909E8E84-426E-40DD-AFC4-6F175D3DCCD1}">
                <a14:hiddenFill xmlns:a14="http://schemas.microsoft.com/office/drawing/2010/main">
                  <a:solidFill>
                    <a:srgbClr val="FFFFFF"/>
                  </a:solidFill>
                </a14:hiddenFill>
              </a:ext>
            </a:extLst>
          </p:spPr>
        </p:pic>
        <p:sp>
          <p:nvSpPr>
            <p:cNvPr id="38948" name="Text Box 36"/>
            <p:cNvSpPr txBox="1">
              <a:spLocks noChangeArrowheads="1"/>
            </p:cNvSpPr>
            <p:nvPr/>
          </p:nvSpPr>
          <p:spPr bwMode="auto">
            <a:xfrm>
              <a:off x="3016" y="971"/>
              <a:ext cx="2466" cy="404"/>
            </a:xfrm>
            <a:prstGeom prst="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ja-JP"/>
                <a:t>Dose on the cask surface</a:t>
              </a:r>
            </a:p>
            <a:p>
              <a:r>
                <a:rPr lang="en-US" altLang="ja-JP"/>
                <a:t>10-year irradiation and 1-day cooling</a:t>
              </a:r>
            </a:p>
          </p:txBody>
        </p:sp>
      </p:grpSp>
      <p:grpSp>
        <p:nvGrpSpPr>
          <p:cNvPr id="38943" name="Group 31"/>
          <p:cNvGrpSpPr>
            <a:grpSpLocks/>
          </p:cNvGrpSpPr>
          <p:nvPr/>
        </p:nvGrpSpPr>
        <p:grpSpPr bwMode="auto">
          <a:xfrm>
            <a:off x="3787775" y="2974975"/>
            <a:ext cx="4557713" cy="1858963"/>
            <a:chOff x="2386" y="1874"/>
            <a:chExt cx="2871" cy="1171"/>
          </a:xfrm>
        </p:grpSpPr>
        <p:sp>
          <p:nvSpPr>
            <p:cNvPr id="38941" name="Line 29"/>
            <p:cNvSpPr>
              <a:spLocks noChangeShapeType="1"/>
            </p:cNvSpPr>
            <p:nvPr/>
          </p:nvSpPr>
          <p:spPr bwMode="auto">
            <a:xfrm>
              <a:off x="4818" y="1874"/>
              <a:ext cx="439"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42" name="Line 30"/>
            <p:cNvSpPr>
              <a:spLocks noChangeShapeType="1"/>
            </p:cNvSpPr>
            <p:nvPr/>
          </p:nvSpPr>
          <p:spPr bwMode="auto">
            <a:xfrm flipV="1">
              <a:off x="2386" y="1911"/>
              <a:ext cx="2432" cy="113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custDataLst>
      <p:tags r:id="rId1"/>
    </p:custDataLst>
    <p:extLst>
      <p:ext uri="{BB962C8B-B14F-4D97-AF65-F5344CB8AC3E}">
        <p14:creationId xmlns:p14="http://schemas.microsoft.com/office/powerpoint/2010/main" val="857659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8924"/>
                                        </p:tgtEl>
                                      </p:cBhvr>
                                    </p:animEffect>
                                    <p:set>
                                      <p:cBhvr>
                                        <p:cTn id="7" dur="1" fill="hold">
                                          <p:stCondLst>
                                            <p:cond delay="499"/>
                                          </p:stCondLst>
                                        </p:cTn>
                                        <p:tgtEl>
                                          <p:spTgt spid="3892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38931"/>
                                        </p:tgtEl>
                                        <p:attrNameLst>
                                          <p:attrName>style.visibility</p:attrName>
                                        </p:attrNameLst>
                                      </p:cBhvr>
                                      <p:to>
                                        <p:strVal val="visible"/>
                                      </p:to>
                                    </p:set>
                                    <p:animEffect transition="in" filter="blinds(horizontal)">
                                      <p:cBhvr>
                                        <p:cTn id="10" dur="500"/>
                                        <p:tgtEl>
                                          <p:spTgt spid="38931"/>
                                        </p:tgtEl>
                                      </p:cBhvr>
                                    </p:animEffect>
                                  </p:childTnLst>
                                </p:cTn>
                              </p:par>
                            </p:childTnLst>
                          </p:cTn>
                        </p:par>
                        <p:par>
                          <p:cTn id="11" fill="hold" nodeType="withGroup">
                            <p:stCondLst>
                              <p:cond delay="500"/>
                            </p:stCondLst>
                            <p:childTnLst>
                              <p:par>
                                <p:cTn id="12" presetID="3" presetClass="entr" presetSubtype="10" fill="hold" nodeType="afterEffect">
                                  <p:stCondLst>
                                    <p:cond delay="0"/>
                                  </p:stCondLst>
                                  <p:childTnLst>
                                    <p:set>
                                      <p:cBhvr>
                                        <p:cTn id="13" dur="1" fill="hold">
                                          <p:stCondLst>
                                            <p:cond delay="0"/>
                                          </p:stCondLst>
                                        </p:cTn>
                                        <p:tgtEl>
                                          <p:spTgt spid="38940"/>
                                        </p:tgtEl>
                                        <p:attrNameLst>
                                          <p:attrName>style.visibility</p:attrName>
                                        </p:attrNameLst>
                                      </p:cBhvr>
                                      <p:to>
                                        <p:strVal val="visible"/>
                                      </p:to>
                                    </p:set>
                                    <p:animEffect transition="in" filter="blinds(horizontal)">
                                      <p:cBhvr>
                                        <p:cTn id="14" dur="500"/>
                                        <p:tgtEl>
                                          <p:spTgt spid="38940"/>
                                        </p:tgtEl>
                                      </p:cBhvr>
                                    </p:animEffect>
                                  </p:childTnLst>
                                </p:cTn>
                              </p:par>
                            </p:childTnLst>
                          </p:cTn>
                        </p:par>
                        <p:par>
                          <p:cTn id="15" fill="hold" nodeType="withGroup">
                            <p:stCondLst>
                              <p:cond delay="1000"/>
                            </p:stCondLst>
                            <p:childTnLst>
                              <p:par>
                                <p:cTn id="16" presetID="3" presetClass="entr" presetSubtype="10" fill="hold" nodeType="afterEffect">
                                  <p:stCondLst>
                                    <p:cond delay="0"/>
                                  </p:stCondLst>
                                  <p:childTnLst>
                                    <p:set>
                                      <p:cBhvr>
                                        <p:cTn id="17" dur="1" fill="hold">
                                          <p:stCondLst>
                                            <p:cond delay="0"/>
                                          </p:stCondLst>
                                        </p:cTn>
                                        <p:tgtEl>
                                          <p:spTgt spid="38943"/>
                                        </p:tgtEl>
                                        <p:attrNameLst>
                                          <p:attrName>style.visibility</p:attrName>
                                        </p:attrNameLst>
                                      </p:cBhvr>
                                      <p:to>
                                        <p:strVal val="visible"/>
                                      </p:to>
                                    </p:set>
                                    <p:animEffect transition="in" filter="blinds(horizontal)">
                                      <p:cBhvr>
                                        <p:cTn id="18" dur="500"/>
                                        <p:tgtEl>
                                          <p:spTgt spid="38943"/>
                                        </p:tgtEl>
                                      </p:cBhvr>
                                    </p:animEffect>
                                  </p:childTnLst>
                                </p:cTn>
                              </p:par>
                              <p:par>
                                <p:cTn id="19" presetID="3" presetClass="entr" presetSubtype="10" fill="hold" nodeType="withEffect">
                                  <p:stCondLst>
                                    <p:cond delay="0"/>
                                  </p:stCondLst>
                                  <p:childTnLst>
                                    <p:set>
                                      <p:cBhvr>
                                        <p:cTn id="20" dur="1" fill="hold">
                                          <p:stCondLst>
                                            <p:cond delay="0"/>
                                          </p:stCondLst>
                                        </p:cTn>
                                        <p:tgtEl>
                                          <p:spTgt spid="38949"/>
                                        </p:tgtEl>
                                        <p:attrNameLst>
                                          <p:attrName>style.visibility</p:attrName>
                                        </p:attrNameLst>
                                      </p:cBhvr>
                                      <p:to>
                                        <p:strVal val="visible"/>
                                      </p:to>
                                    </p:set>
                                    <p:animEffect transition="in" filter="blinds(horizontal)">
                                      <p:cBhvr>
                                        <p:cTn id="21" dur="500"/>
                                        <p:tgtEl>
                                          <p:spTgt spid="38949"/>
                                        </p:tgtEl>
                                      </p:cBhvr>
                                    </p:animEffect>
                                  </p:childTnLst>
                                </p:cTn>
                              </p:par>
                            </p:childTnLst>
                          </p:cTn>
                        </p:par>
                        <p:par>
                          <p:cTn id="22" fill="hold" nodeType="afterGroup">
                            <p:stCondLst>
                              <p:cond delay="1500"/>
                            </p:stCondLst>
                            <p:childTnLst>
                              <p:par>
                                <p:cTn id="23" presetID="3" presetClass="entr" presetSubtype="10" fill="hold" grpId="0" nodeType="afterEffect">
                                  <p:stCondLst>
                                    <p:cond delay="0"/>
                                  </p:stCondLst>
                                  <p:childTnLst>
                                    <p:set>
                                      <p:cBhvr>
                                        <p:cTn id="24" dur="1" fill="hold">
                                          <p:stCondLst>
                                            <p:cond delay="0"/>
                                          </p:stCondLst>
                                        </p:cTn>
                                        <p:tgtEl>
                                          <p:spTgt spid="38947"/>
                                        </p:tgtEl>
                                        <p:attrNameLst>
                                          <p:attrName>style.visibility</p:attrName>
                                        </p:attrNameLst>
                                      </p:cBhvr>
                                      <p:to>
                                        <p:strVal val="visible"/>
                                      </p:to>
                                    </p:set>
                                    <p:animEffect transition="in" filter="blinds(horizontal)">
                                      <p:cBhvr>
                                        <p:cTn id="25" dur="500"/>
                                        <p:tgtEl>
                                          <p:spTgt spid="38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76250" y="381000"/>
            <a:ext cx="8229600" cy="1371600"/>
          </a:xfrm>
        </p:spPr>
        <p:txBody>
          <a:bodyPr/>
          <a:lstStyle/>
          <a:p>
            <a:r>
              <a:rPr lang="en-US" altLang="ja-JP"/>
              <a:t>Dose during target maintenance</a:t>
            </a:r>
          </a:p>
        </p:txBody>
      </p:sp>
      <p:sp>
        <p:nvSpPr>
          <p:cNvPr id="68612" name="Rectangle 4"/>
          <p:cNvSpPr>
            <a:spLocks noGrp="1" noChangeArrowheads="1"/>
          </p:cNvSpPr>
          <p:nvPr>
            <p:ph type="body" sz="half" idx="1"/>
          </p:nvPr>
        </p:nvSpPr>
        <p:spPr>
          <a:xfrm>
            <a:off x="0" y="1981200"/>
            <a:ext cx="5292725" cy="4876800"/>
          </a:xfrm>
        </p:spPr>
        <p:txBody>
          <a:bodyPr>
            <a:normAutofit/>
          </a:bodyPr>
          <a:lstStyle/>
          <a:p>
            <a:pPr>
              <a:lnSpc>
                <a:spcPct val="90000"/>
              </a:lnSpc>
            </a:pPr>
            <a:r>
              <a:rPr lang="en-US" altLang="ja-JP" sz="2800" dirty="0"/>
              <a:t>In principle, target maintenance can be controlled remotely.</a:t>
            </a:r>
          </a:p>
          <a:p>
            <a:pPr lvl="1">
              <a:lnSpc>
                <a:spcPct val="90000"/>
              </a:lnSpc>
            </a:pPr>
            <a:r>
              <a:rPr lang="en-US" altLang="ja-JP" sz="2400" dirty="0"/>
              <a:t>Accumulated dose is negligible.</a:t>
            </a:r>
          </a:p>
          <a:p>
            <a:pPr>
              <a:lnSpc>
                <a:spcPct val="90000"/>
              </a:lnSpc>
            </a:pPr>
            <a:r>
              <a:rPr lang="en-US" altLang="ja-JP" sz="2800" dirty="0"/>
              <a:t>In trouble, one can work</a:t>
            </a:r>
          </a:p>
          <a:p>
            <a:pPr lvl="1">
              <a:lnSpc>
                <a:spcPct val="90000"/>
              </a:lnSpc>
            </a:pPr>
            <a:r>
              <a:rPr lang="en-US" altLang="ja-JP" sz="2400" dirty="0"/>
              <a:t>for several hours at FL+6m</a:t>
            </a:r>
          </a:p>
          <a:p>
            <a:pPr lvl="1">
              <a:lnSpc>
                <a:spcPct val="90000"/>
              </a:lnSpc>
            </a:pPr>
            <a:r>
              <a:rPr lang="en-US" altLang="ja-JP" sz="2400" dirty="0"/>
              <a:t>for a few minutes at FL+4m</a:t>
            </a:r>
          </a:p>
          <a:p>
            <a:pPr>
              <a:lnSpc>
                <a:spcPct val="90000"/>
              </a:lnSpc>
            </a:pPr>
            <a:endParaRPr lang="en-US" altLang="ja-JP" sz="2800" dirty="0"/>
          </a:p>
          <a:p>
            <a:pPr>
              <a:lnSpc>
                <a:spcPct val="90000"/>
              </a:lnSpc>
            </a:pPr>
            <a:r>
              <a:rPr lang="en-US" altLang="ja-JP" sz="2800" dirty="0"/>
              <a:t>A ring structure (a cover) </a:t>
            </a:r>
            <a:r>
              <a:rPr lang="en-US" altLang="ja-JP" sz="2800" dirty="0" smtClean="0"/>
              <a:t>is necessary in the service area.</a:t>
            </a:r>
            <a:endParaRPr lang="en-US" altLang="ja-JP" sz="2800" dirty="0"/>
          </a:p>
        </p:txBody>
      </p:sp>
      <p:pic>
        <p:nvPicPr>
          <p:cNvPr id="68615" name="Picture 7" descr="cask-target"/>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559425" y="1628775"/>
            <a:ext cx="3467100" cy="2678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6" name="Picture 8" descr="dose-target"/>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561013" y="4103688"/>
            <a:ext cx="3467100" cy="2678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7" name="Line 9"/>
          <p:cNvSpPr>
            <a:spLocks noChangeShapeType="1"/>
          </p:cNvSpPr>
          <p:nvPr/>
        </p:nvSpPr>
        <p:spPr bwMode="auto">
          <a:xfrm>
            <a:off x="6100763" y="2438400"/>
            <a:ext cx="0" cy="946150"/>
          </a:xfrm>
          <a:prstGeom prst="line">
            <a:avLst/>
          </a:prstGeom>
          <a:noFill/>
          <a:ln w="19050">
            <a:solidFill>
              <a:srgbClr val="00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18" name="Text Box 10"/>
          <p:cNvSpPr txBox="1">
            <a:spLocks noChangeArrowheads="1"/>
          </p:cNvSpPr>
          <p:nvPr/>
        </p:nvSpPr>
        <p:spPr bwMode="auto">
          <a:xfrm>
            <a:off x="5514975" y="2701925"/>
            <a:ext cx="139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000000"/>
                </a:solidFill>
              </a:rPr>
              <a:t>service area</a:t>
            </a:r>
          </a:p>
        </p:txBody>
      </p:sp>
      <p:sp>
        <p:nvSpPr>
          <p:cNvPr id="68619" name="Line 11"/>
          <p:cNvSpPr>
            <a:spLocks noChangeShapeType="1"/>
          </p:cNvSpPr>
          <p:nvPr/>
        </p:nvSpPr>
        <p:spPr bwMode="auto">
          <a:xfrm>
            <a:off x="5561013" y="2393950"/>
            <a:ext cx="10795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20" name="Line 12"/>
          <p:cNvSpPr>
            <a:spLocks noChangeShapeType="1"/>
          </p:cNvSpPr>
          <p:nvPr/>
        </p:nvSpPr>
        <p:spPr bwMode="auto">
          <a:xfrm>
            <a:off x="5561013" y="3429000"/>
            <a:ext cx="10795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21" name="Text Box 13"/>
          <p:cNvSpPr txBox="1">
            <a:spLocks noChangeArrowheads="1"/>
          </p:cNvSpPr>
          <p:nvPr/>
        </p:nvSpPr>
        <p:spPr bwMode="auto">
          <a:xfrm>
            <a:off x="5468938" y="3470275"/>
            <a:ext cx="90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000000"/>
                </a:solidFill>
              </a:rPr>
              <a:t>FL+4m</a:t>
            </a:r>
          </a:p>
        </p:txBody>
      </p:sp>
      <p:sp>
        <p:nvSpPr>
          <p:cNvPr id="68622" name="Text Box 14"/>
          <p:cNvSpPr txBox="1">
            <a:spLocks noChangeArrowheads="1"/>
          </p:cNvSpPr>
          <p:nvPr/>
        </p:nvSpPr>
        <p:spPr bwMode="auto">
          <a:xfrm>
            <a:off x="5470525" y="2071688"/>
            <a:ext cx="901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000000"/>
                </a:solidFill>
              </a:rPr>
              <a:t>FL+6m</a:t>
            </a:r>
          </a:p>
        </p:txBody>
      </p:sp>
      <p:sp>
        <p:nvSpPr>
          <p:cNvPr id="68623" name="Line 15"/>
          <p:cNvSpPr>
            <a:spLocks noChangeShapeType="1"/>
          </p:cNvSpPr>
          <p:nvPr/>
        </p:nvSpPr>
        <p:spPr bwMode="auto">
          <a:xfrm flipV="1">
            <a:off x="7451725" y="1943100"/>
            <a:ext cx="0" cy="14859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24" name="Text Box 16"/>
          <p:cNvSpPr txBox="1">
            <a:spLocks noChangeArrowheads="1"/>
          </p:cNvSpPr>
          <p:nvPr/>
        </p:nvSpPr>
        <p:spPr bwMode="auto">
          <a:xfrm>
            <a:off x="7313613" y="1636713"/>
            <a:ext cx="285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solidFill>
                  <a:srgbClr val="000000"/>
                </a:solidFill>
                <a:latin typeface="Times" panose="02020603050405020304" pitchFamily="18" charset="0"/>
              </a:rPr>
              <a:t>x</a:t>
            </a:r>
          </a:p>
        </p:txBody>
      </p:sp>
      <p:pic>
        <p:nvPicPr>
          <p:cNvPr id="68625" name="Picture 17" descr="j023846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945438" y="1673225"/>
            <a:ext cx="622300" cy="739775"/>
          </a:xfrm>
          <a:prstGeom prst="rect">
            <a:avLst/>
          </a:prstGeom>
          <a:noFill/>
          <a:extLst>
            <a:ext uri="{909E8E84-426E-40DD-AFC4-6F175D3DCCD1}">
              <a14:hiddenFill xmlns:a14="http://schemas.microsoft.com/office/drawing/2010/main">
                <a:solidFill>
                  <a:srgbClr val="FFFFFF"/>
                </a:solidFill>
              </a14:hiddenFill>
            </a:ext>
          </a:extLst>
        </p:spPr>
      </p:pic>
      <p:grpSp>
        <p:nvGrpSpPr>
          <p:cNvPr id="68635" name="Group 27"/>
          <p:cNvGrpSpPr>
            <a:grpSpLocks/>
          </p:cNvGrpSpPr>
          <p:nvPr/>
        </p:nvGrpSpPr>
        <p:grpSpPr bwMode="auto">
          <a:xfrm>
            <a:off x="6597650" y="1584325"/>
            <a:ext cx="1979613" cy="4275138"/>
            <a:chOff x="4156" y="998"/>
            <a:chExt cx="1247" cy="2693"/>
          </a:xfrm>
        </p:grpSpPr>
        <p:sp>
          <p:nvSpPr>
            <p:cNvPr id="68626" name="Oval 18"/>
            <p:cNvSpPr>
              <a:spLocks noChangeArrowheads="1"/>
            </p:cNvSpPr>
            <p:nvPr/>
          </p:nvSpPr>
          <p:spPr bwMode="auto">
            <a:xfrm>
              <a:off x="4156" y="3464"/>
              <a:ext cx="227" cy="227"/>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7" name="Oval 19"/>
            <p:cNvSpPr>
              <a:spLocks noChangeArrowheads="1"/>
            </p:cNvSpPr>
            <p:nvPr/>
          </p:nvSpPr>
          <p:spPr bwMode="auto">
            <a:xfrm>
              <a:off x="4977" y="998"/>
              <a:ext cx="426" cy="566"/>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628" name="Line 20"/>
            <p:cNvSpPr>
              <a:spLocks noChangeShapeType="1"/>
            </p:cNvSpPr>
            <p:nvPr/>
          </p:nvSpPr>
          <p:spPr bwMode="auto">
            <a:xfrm flipH="1">
              <a:off x="4326" y="1565"/>
              <a:ext cx="793" cy="1899"/>
            </a:xfrm>
            <a:prstGeom prst="line">
              <a:avLst/>
            </a:prstGeom>
            <a:noFill/>
            <a:ln w="190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8630" name="Line 22"/>
          <p:cNvSpPr>
            <a:spLocks noChangeShapeType="1"/>
          </p:cNvSpPr>
          <p:nvPr/>
        </p:nvSpPr>
        <p:spPr bwMode="auto">
          <a:xfrm flipH="1">
            <a:off x="6551613" y="3338513"/>
            <a:ext cx="450850" cy="585787"/>
          </a:xfrm>
          <a:prstGeom prst="line">
            <a:avLst/>
          </a:prstGeom>
          <a:noFill/>
          <a:ln w="19050">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31" name="Text Box 23"/>
          <p:cNvSpPr txBox="1">
            <a:spLocks noChangeArrowheads="1"/>
          </p:cNvSpPr>
          <p:nvPr/>
        </p:nvSpPr>
        <p:spPr bwMode="auto">
          <a:xfrm>
            <a:off x="5607050" y="3924300"/>
            <a:ext cx="1601788" cy="366713"/>
          </a:xfrm>
          <a:prstGeom prst="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ja-JP" dirty="0"/>
              <a:t>Ring structure</a:t>
            </a:r>
          </a:p>
        </p:txBody>
      </p:sp>
      <p:sp>
        <p:nvSpPr>
          <p:cNvPr id="68632" name="Line 24"/>
          <p:cNvSpPr>
            <a:spLocks noChangeShapeType="1"/>
          </p:cNvSpPr>
          <p:nvPr/>
        </p:nvSpPr>
        <p:spPr bwMode="auto">
          <a:xfrm flipV="1">
            <a:off x="7858125" y="3429000"/>
            <a:ext cx="0" cy="180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33" name="Line 25"/>
          <p:cNvSpPr>
            <a:spLocks noChangeShapeType="1"/>
          </p:cNvSpPr>
          <p:nvPr/>
        </p:nvSpPr>
        <p:spPr bwMode="auto">
          <a:xfrm>
            <a:off x="7858125" y="3203575"/>
            <a:ext cx="0" cy="180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634" name="Text Box 26"/>
          <p:cNvSpPr txBox="1">
            <a:spLocks noChangeArrowheads="1"/>
          </p:cNvSpPr>
          <p:nvPr/>
        </p:nvSpPr>
        <p:spPr bwMode="auto">
          <a:xfrm>
            <a:off x="7902575" y="3241675"/>
            <a:ext cx="1177925" cy="366713"/>
          </a:xfrm>
          <a:prstGeom prst="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ja-JP"/>
              <a:t>10cm gap</a:t>
            </a:r>
          </a:p>
        </p:txBody>
      </p:sp>
    </p:spTree>
    <p:extLst>
      <p:ext uri="{BB962C8B-B14F-4D97-AF65-F5344CB8AC3E}">
        <p14:creationId xmlns:p14="http://schemas.microsoft.com/office/powerpoint/2010/main" val="3403732488"/>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8625"/>
                                        </p:tgtEl>
                                        <p:attrNameLst>
                                          <p:attrName>style.visibility</p:attrName>
                                        </p:attrNameLst>
                                      </p:cBhvr>
                                      <p:to>
                                        <p:strVal val="visible"/>
                                      </p:to>
                                    </p:set>
                                    <p:anim calcmode="lin" valueType="num">
                                      <p:cBhvr additive="base">
                                        <p:cTn id="7" dur="2000" fill="hold"/>
                                        <p:tgtEl>
                                          <p:spTgt spid="68625"/>
                                        </p:tgtEl>
                                        <p:attrNameLst>
                                          <p:attrName>ppt_x</p:attrName>
                                        </p:attrNameLst>
                                      </p:cBhvr>
                                      <p:tavLst>
                                        <p:tav tm="0">
                                          <p:val>
                                            <p:strVal val="1+#ppt_w/2"/>
                                          </p:val>
                                        </p:tav>
                                        <p:tav tm="100000">
                                          <p:val>
                                            <p:strVal val="#ppt_x"/>
                                          </p:val>
                                        </p:tav>
                                      </p:tavLst>
                                    </p:anim>
                                    <p:anim calcmode="lin" valueType="num">
                                      <p:cBhvr additive="base">
                                        <p:cTn id="8" dur="2000" fill="hold"/>
                                        <p:tgtEl>
                                          <p:spTgt spid="686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18" presetClass="entr" presetSubtype="12" fill="hold" nodeType="afterEffect">
                                  <p:stCondLst>
                                    <p:cond delay="0"/>
                                  </p:stCondLst>
                                  <p:childTnLst>
                                    <p:set>
                                      <p:cBhvr>
                                        <p:cTn id="11" dur="1" fill="hold">
                                          <p:stCondLst>
                                            <p:cond delay="0"/>
                                          </p:stCondLst>
                                        </p:cTn>
                                        <p:tgtEl>
                                          <p:spTgt spid="68635"/>
                                        </p:tgtEl>
                                        <p:attrNameLst>
                                          <p:attrName>style.visibility</p:attrName>
                                        </p:attrNameLst>
                                      </p:cBhvr>
                                      <p:to>
                                        <p:strVal val="visible"/>
                                      </p:to>
                                    </p:set>
                                    <p:animEffect transition="in" filter="strips(downLeft)">
                                      <p:cBhvr>
                                        <p:cTn id="12" dur="500"/>
                                        <p:tgtEl>
                                          <p:spTgt spid="6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3|4.9|15.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石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石版">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版">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txDef>
      <a:spPr>
        <a:ln/>
      </a:spPr>
      <a:bodyPr vert="horz" wrap="none" lIns="91440" tIns="45720" rIns="91440" bIns="45720" rtlCol="0">
        <a:spAutoFit/>
      </a:bodyPr>
      <a:lstStyle>
        <a:def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noProof="0" dirty="0" smtClean="0">
            <a:solidFill>
              <a:prstClr val="black"/>
            </a:solidFill>
            <a:ea typeface="HG丸ｺﾞｼｯｸM-PRO" panose="020F0600000000000000" pitchFamily="50" charset="-128"/>
          </a:defRPr>
        </a:defPPr>
      </a:lstStyle>
      <a:style>
        <a:lnRef idx="1">
          <a:schemeClr val="accent1"/>
        </a:lnRef>
        <a:fillRef idx="2">
          <a:schemeClr val="accent1"/>
        </a:fillRef>
        <a:effectRef idx="1">
          <a:schemeClr val="accent1"/>
        </a:effectRef>
        <a:fontRef idx="minor">
          <a:schemeClr val="dk1"/>
        </a:fontRef>
      </a:style>
    </a:txDef>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TM04033929[[fn=石版]]</Template>
  <TotalTime>0</TotalTime>
  <Words>1616</Words>
  <Application>Microsoft Office PowerPoint</Application>
  <PresentationFormat>画面に合わせる (4:3)</PresentationFormat>
  <Paragraphs>343</Paragraphs>
  <Slides>30</Slides>
  <Notes>30</Notes>
  <HiddenSlides>7</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30</vt:i4>
      </vt:variant>
    </vt:vector>
  </HeadingPairs>
  <TitlesOfParts>
    <vt:vector size="48" baseType="lpstr">
      <vt:lpstr>HG丸ｺﾞｼｯｸM-PRO</vt:lpstr>
      <vt:lpstr>ＭＳ Ｐゴシック</vt:lpstr>
      <vt:lpstr>ＭＳ ゴシック</vt:lpstr>
      <vt:lpstr>Osaka</vt:lpstr>
      <vt:lpstr>Arial</vt:lpstr>
      <vt:lpstr>Calibri</vt:lpstr>
      <vt:lpstr>Calibri Light</vt:lpstr>
      <vt:lpstr>Calisto MT</vt:lpstr>
      <vt:lpstr>Symbol</vt:lpstr>
      <vt:lpstr>Tahoma</vt:lpstr>
      <vt:lpstr>Times</vt:lpstr>
      <vt:lpstr>Times New Roman</vt:lpstr>
      <vt:lpstr>Trebuchet MS</vt:lpstr>
      <vt:lpstr>Wingdings</vt:lpstr>
      <vt:lpstr>Wingdings 2</vt:lpstr>
      <vt:lpstr>石版</vt:lpstr>
      <vt:lpstr>標準デザイン</vt:lpstr>
      <vt:lpstr>Office テーマ</vt:lpstr>
      <vt:lpstr>Muon Target Replacement</vt:lpstr>
      <vt:lpstr>Muon production target system</vt:lpstr>
      <vt:lpstr>Muon target assembly</vt:lpstr>
      <vt:lpstr>Muon production target</vt:lpstr>
      <vt:lpstr>Target Replacement</vt:lpstr>
      <vt:lpstr>Fixed target  Rotating target</vt:lpstr>
      <vt:lpstr>Issues</vt:lpstr>
      <vt:lpstr>Conceptual design of cask in ’04</vt:lpstr>
      <vt:lpstr>Dose during target maintenance</vt:lpstr>
      <vt:lpstr>PowerPoint プレゼンテーション</vt:lpstr>
      <vt:lpstr>Muon Cask</vt:lpstr>
      <vt:lpstr>PowerPoint プレゼンテーション</vt:lpstr>
      <vt:lpstr>PowerPoint プレゼンテーション</vt:lpstr>
      <vt:lpstr>Replacement work in ’14</vt:lpstr>
      <vt:lpstr>Rotating target #1  #2</vt:lpstr>
      <vt:lpstr>Issues</vt:lpstr>
      <vt:lpstr>Trouble on the shaft-joint in ’18</vt:lpstr>
      <vt:lpstr>Target assy. removal procedure</vt:lpstr>
      <vt:lpstr>Target assy. removal procedure</vt:lpstr>
      <vt:lpstr>Replacement work in ’19</vt:lpstr>
      <vt:lpstr>Tritium release to the beamline in ’18</vt:lpstr>
      <vt:lpstr>Tritium decontamination by air in ’19</vt:lpstr>
      <vt:lpstr>Summary</vt:lpstr>
      <vt:lpstr>Materials and Life Science Facility</vt:lpstr>
      <vt:lpstr>PowerPoint プレゼンテーション</vt:lpstr>
      <vt:lpstr>Muon Facility in MLF</vt:lpstr>
      <vt:lpstr>History of the target operation</vt:lpstr>
      <vt:lpstr>PowerPoint プレゼンテーション</vt:lpstr>
      <vt:lpstr>Muon target assembly</vt:lpstr>
      <vt:lpstr>Shaft-joint / Target assy. replacement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2019-10-08T09:54:53Z</dcterms:created>
  <dcterms:modified xsi:type="dcterms:W3CDTF">2019-10-25T05:18:48Z</dcterms:modified>
</cp:coreProperties>
</file>