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302" r:id="rId10"/>
    <p:sldId id="307" r:id="rId11"/>
    <p:sldId id="304" r:id="rId12"/>
    <p:sldId id="289" r:id="rId13"/>
    <p:sldId id="291" r:id="rId14"/>
    <p:sldId id="297" r:id="rId15"/>
    <p:sldId id="305" r:id="rId16"/>
    <p:sldId id="285" r:id="rId17"/>
    <p:sldId id="286" r:id="rId18"/>
    <p:sldId id="294" r:id="rId19"/>
    <p:sldId id="287" r:id="rId20"/>
    <p:sldId id="288" r:id="rId21"/>
    <p:sldId id="309" r:id="rId22"/>
    <p:sldId id="310" r:id="rId23"/>
    <p:sldId id="292" r:id="rId24"/>
    <p:sldId id="308" r:id="rId25"/>
    <p:sldId id="295" r:id="rId26"/>
    <p:sldId id="298" r:id="rId27"/>
    <p:sldId id="299" r:id="rId28"/>
    <p:sldId id="300" r:id="rId29"/>
    <p:sldId id="301" r:id="rId30"/>
    <p:sldId id="30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E2AC0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C193E-2B5D-4242-A319-531973E71BC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C0D9B-518B-4A26-90BF-33883D810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3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94F-4830-43FE-8161-788EED160B02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F9BA-1C47-401F-B241-10570214A48A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876-AC50-4917-AC95-BB45D34F22AD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140F-955C-43C9-A063-6D32CB69F201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670-15B6-4552-8542-570824298650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3087-9974-4821-A3B2-AF2157703A94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A006-3475-48D4-A092-B7AFCB6E1443}" type="datetime1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279-907E-4804-880C-13A02B327A37}" type="datetime1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8C5D-8B15-4C7D-8096-CF4587D6C464}" type="datetime1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ECF-32F0-4977-B6B3-63AD29C7E97B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37D1-EDDF-4948-9687-0002B9898243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924A-E84E-44CB-9D31-83BAFB680B8B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8653" y="2656854"/>
            <a:ext cx="6848947" cy="1686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203A8C"/>
                </a:solidFill>
              </a:rPr>
              <a:t>C-Zero Radioactive Component Storage Facility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0"/>
            <a:ext cx="2667000" cy="717835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rgbClr val="203A8C"/>
                </a:solidFill>
              </a:rPr>
              <a:t>By: Mike Campbell</a:t>
            </a:r>
          </a:p>
          <a:p>
            <a:pPr algn="l"/>
            <a:r>
              <a:rPr lang="en-US" sz="1800" dirty="0">
                <a:solidFill>
                  <a:srgbClr val="203A8C"/>
                </a:solidFill>
              </a:rPr>
              <a:t>October 25, 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1" y="1219211"/>
            <a:ext cx="3567113" cy="90011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85800" y="2120078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" y="25908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609600" y="2157413"/>
            <a:ext cx="8001000" cy="441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203A8C"/>
                </a:solidFill>
              </a:rPr>
              <a:t>Managed by Fermi Research Alliance, LLC for the U.S. Department of Energy Office of Science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A5AA44-DB04-4030-9928-3AFCDBB2E806}"/>
              </a:ext>
            </a:extLst>
          </p:cNvPr>
          <p:cNvSpPr txBox="1">
            <a:spLocks/>
          </p:cNvSpPr>
          <p:nvPr/>
        </p:nvSpPr>
        <p:spPr>
          <a:xfrm>
            <a:off x="618653" y="4343400"/>
            <a:ext cx="5477347" cy="791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203A8C"/>
                </a:solidFill>
              </a:rPr>
              <a:t>NBI2019: 11</a:t>
            </a:r>
            <a:r>
              <a:rPr lang="en-US" sz="2400" b="1" baseline="30000" dirty="0">
                <a:solidFill>
                  <a:srgbClr val="203A8C"/>
                </a:solidFill>
              </a:rPr>
              <a:t>th</a:t>
            </a:r>
            <a:r>
              <a:rPr lang="en-US" sz="2400" b="1" dirty="0">
                <a:solidFill>
                  <a:srgbClr val="203A8C"/>
                </a:solidFill>
              </a:rPr>
              <a:t> International Workshop on Neutrino Beams and Instrumentation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Civil 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A57EE-EF2B-401B-98AE-2BDCE5CF78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2" r="395"/>
          <a:stretch/>
        </p:blipFill>
        <p:spPr>
          <a:xfrm>
            <a:off x="533400" y="919860"/>
            <a:ext cx="3108960" cy="512064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3F199C-CD63-4D8D-AA4D-3123529554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r="18496"/>
          <a:stretch/>
        </p:blipFill>
        <p:spPr>
          <a:xfrm>
            <a:off x="3792071" y="917171"/>
            <a:ext cx="4846320" cy="5120640"/>
          </a:xfrm>
          <a:prstGeom prst="rect">
            <a:avLst/>
          </a:prstGeom>
          <a:ln w="63500">
            <a:noFill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986173A-63BF-4E11-BB56-77E5860151B8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359083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Civil 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A1970-F75C-44FE-871F-B50D5D942A0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4" y="919860"/>
            <a:ext cx="804672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F6DAB3-B2BA-4CB9-A35B-027B252CA78C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276487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Bridge Crane w/ Vertical Sliding Shield Wall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909E1-F6FC-4021-A059-2840AED79A5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3792"/>
            <a:ext cx="7928458" cy="51880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8AECA5-7D73-4837-A399-DFBEBCBF5D8C}"/>
              </a:ext>
            </a:extLst>
          </p:cNvPr>
          <p:cNvSpPr txBox="1"/>
          <p:nvPr/>
        </p:nvSpPr>
        <p:spPr>
          <a:xfrm>
            <a:off x="762001" y="5319084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4X hydraulic lifting cylinders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51DC88-64BE-4202-9443-0EDA4995D8E5}"/>
              </a:ext>
            </a:extLst>
          </p:cNvPr>
          <p:cNvCxnSpPr>
            <a:cxnSpLocks/>
          </p:cNvCxnSpPr>
          <p:nvPr/>
        </p:nvCxnSpPr>
        <p:spPr>
          <a:xfrm flipV="1">
            <a:off x="2133599" y="4575178"/>
            <a:ext cx="1143001" cy="1022747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D365D5-E55E-4E95-BE50-87A6814DE680}"/>
              </a:ext>
            </a:extLst>
          </p:cNvPr>
          <p:cNvCxnSpPr>
            <a:cxnSpLocks/>
            <a:stCxn id="14" idx="3"/>
          </p:cNvCxnSpPr>
          <p:nvPr/>
        </p:nvCxnSpPr>
        <p:spPr>
          <a:xfrm flipH="1" flipV="1">
            <a:off x="2133599" y="4953000"/>
            <a:ext cx="3" cy="62769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7FC94C-41DA-450A-AB37-47B084CE6B89}"/>
              </a:ext>
            </a:extLst>
          </p:cNvPr>
          <p:cNvCxnSpPr>
            <a:cxnSpLocks/>
          </p:cNvCxnSpPr>
          <p:nvPr/>
        </p:nvCxnSpPr>
        <p:spPr>
          <a:xfrm flipV="1">
            <a:off x="2133601" y="4879978"/>
            <a:ext cx="3087928" cy="717948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F28835-7A4C-4902-85BD-4BFA9BC9F8DF}"/>
              </a:ext>
            </a:extLst>
          </p:cNvPr>
          <p:cNvCxnSpPr>
            <a:cxnSpLocks/>
          </p:cNvCxnSpPr>
          <p:nvPr/>
        </p:nvCxnSpPr>
        <p:spPr>
          <a:xfrm flipV="1">
            <a:off x="2133600" y="5319084"/>
            <a:ext cx="4267200" cy="27884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564291E-56D5-4E43-B028-A945DAE1580B}"/>
              </a:ext>
            </a:extLst>
          </p:cNvPr>
          <p:cNvSpPr txBox="1"/>
          <p:nvPr/>
        </p:nvSpPr>
        <p:spPr>
          <a:xfrm>
            <a:off x="3581399" y="3968783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Lead-glass window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C1A7AC-8413-4707-9CDE-33C0A9044F84}"/>
              </a:ext>
            </a:extLst>
          </p:cNvPr>
          <p:cNvSpPr txBox="1"/>
          <p:nvPr/>
        </p:nvSpPr>
        <p:spPr>
          <a:xfrm>
            <a:off x="2247898" y="905371"/>
            <a:ext cx="914401" cy="31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Crane rail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7DF0F8-5999-4005-977F-AA17755F5D01}"/>
              </a:ext>
            </a:extLst>
          </p:cNvPr>
          <p:cNvSpPr txBox="1"/>
          <p:nvPr/>
        </p:nvSpPr>
        <p:spPr>
          <a:xfrm>
            <a:off x="7467598" y="1752600"/>
            <a:ext cx="914401" cy="31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Crane rail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D5B9BE-BEBF-4DF4-B04D-11D32C4CC73E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1752602" y="1014733"/>
            <a:ext cx="495296" cy="487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EFB2BD8-717E-4F4C-B828-03937F6252D8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924799" y="2068867"/>
            <a:ext cx="76201" cy="29333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850BAAA-3F2D-4489-BC28-5BF6FF1BBC88}"/>
              </a:ext>
            </a:extLst>
          </p:cNvPr>
          <p:cNvSpPr txBox="1"/>
          <p:nvPr/>
        </p:nvSpPr>
        <p:spPr>
          <a:xfrm>
            <a:off x="7010398" y="987593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Horizontal actuating panel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A26434-A847-4B2F-996D-3EBD317047C5}"/>
              </a:ext>
            </a:extLst>
          </p:cNvPr>
          <p:cNvSpPr txBox="1"/>
          <p:nvPr/>
        </p:nvSpPr>
        <p:spPr>
          <a:xfrm>
            <a:off x="3581399" y="919860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Horizontal actuating panel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633F1E-E46D-440A-903A-AAB5DBF110A5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1253639" y="1181470"/>
            <a:ext cx="2327760" cy="57113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80DAB31-7431-4969-A8AC-C11823D4FB51}"/>
              </a:ext>
            </a:extLst>
          </p:cNvPr>
          <p:cNvCxnSpPr>
            <a:cxnSpLocks/>
          </p:cNvCxnSpPr>
          <p:nvPr/>
        </p:nvCxnSpPr>
        <p:spPr>
          <a:xfrm flipH="1">
            <a:off x="6858000" y="1536242"/>
            <a:ext cx="406995" cy="147748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1F16636-E00C-4418-A92C-7FBA194C7526}"/>
              </a:ext>
            </a:extLst>
          </p:cNvPr>
          <p:cNvSpPr txBox="1"/>
          <p:nvPr/>
        </p:nvSpPr>
        <p:spPr>
          <a:xfrm>
            <a:off x="5266245" y="1510813"/>
            <a:ext cx="151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Rising shield wall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73CA2D2-8277-4117-BE4B-B27FA189A3A6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4572000" y="1664702"/>
            <a:ext cx="694245" cy="316498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1CC81F3D-637E-4F68-94AF-69D52D480C27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368685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0E742F-FB06-448E-871C-4DE70182580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8111"/>
            <a:ext cx="8046720" cy="5212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F61828-A0D8-4677-84FE-EB2C061D2EFD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Bridge Crane w/ Vertical Sliding Shield Wall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8C8B7E-8529-4FC3-94D5-CFE1241A92E9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1105377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9E448-5A91-443F-A209-99D9B07364E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8111"/>
            <a:ext cx="8046720" cy="5212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D22F54-F416-4FD4-9677-489A36E10AEC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Bridge Crane w/ Vertical Sliding Shield Wall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1F3400-0817-49ED-B6C6-28D35C3E24BE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366100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70F668-537E-4942-8D45-D6C17CA38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541" y="1576300"/>
            <a:ext cx="5242560" cy="3931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EA96E-6FDA-4E0F-84FA-F0BD55AFD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3360" y="1576300"/>
            <a:ext cx="5242560" cy="3931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2B9F5A-3970-4517-AF73-E3458F2C5D8D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Bridge Crane w/ Vertical Sliding Shield Wall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1BADBC-C193-451E-ADF1-53BB3D1EC876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215912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Sliding Shield Door with Railcar Pass-Thru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4D367D-89C7-4A3E-8EC7-31C1451F2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r="421"/>
          <a:stretch/>
        </p:blipFill>
        <p:spPr>
          <a:xfrm>
            <a:off x="533400" y="987033"/>
            <a:ext cx="8138160" cy="495147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2C7366-ECC9-4EFD-B9AC-9B730EEBFCB4}"/>
              </a:ext>
            </a:extLst>
          </p:cNvPr>
          <p:cNvCxnSpPr/>
          <p:nvPr/>
        </p:nvCxnSpPr>
        <p:spPr>
          <a:xfrm flipV="1">
            <a:off x="3346094" y="1851751"/>
            <a:ext cx="231416" cy="29283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79B60C-3600-41A4-9519-D08B6CB36651}"/>
              </a:ext>
            </a:extLst>
          </p:cNvPr>
          <p:cNvSpPr txBox="1"/>
          <p:nvPr/>
        </p:nvSpPr>
        <p:spPr>
          <a:xfrm>
            <a:off x="1901112" y="282883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Camera access holes w/ sliding covers (Keith 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44516B-9B00-4F91-B62D-1D03FC65B65F}"/>
              </a:ext>
            </a:extLst>
          </p:cNvPr>
          <p:cNvSpPr txBox="1"/>
          <p:nvPr/>
        </p:nvSpPr>
        <p:spPr>
          <a:xfrm>
            <a:off x="2358312" y="212602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Upper guide</a:t>
            </a:r>
          </a:p>
          <a:p>
            <a:pPr algn="r"/>
            <a:r>
              <a:rPr lang="en-US" sz="1400" dirty="0"/>
              <a:t>track and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99C24A-3B9D-4E25-A87A-00DC2BB87556}"/>
              </a:ext>
            </a:extLst>
          </p:cNvPr>
          <p:cNvSpPr txBox="1"/>
          <p:nvPr/>
        </p:nvSpPr>
        <p:spPr>
          <a:xfrm>
            <a:off x="2565727" y="3603383"/>
            <a:ext cx="1545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Sliding shield door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08F4A8-5555-4F3B-B4E9-F13F9F1EFD09}"/>
              </a:ext>
            </a:extLst>
          </p:cNvPr>
          <p:cNvSpPr txBox="1"/>
          <p:nvPr/>
        </p:nvSpPr>
        <p:spPr>
          <a:xfrm>
            <a:off x="2565728" y="4136191"/>
            <a:ext cx="1545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Lower guide track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C1ABD5-AF70-4BBB-8218-A18D287D4030}"/>
              </a:ext>
            </a:extLst>
          </p:cNvPr>
          <p:cNvSpPr txBox="1"/>
          <p:nvPr/>
        </p:nvSpPr>
        <p:spPr>
          <a:xfrm>
            <a:off x="2209800" y="5244762"/>
            <a:ext cx="190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New rail car and tracks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E422C6-D835-4A67-962C-C1018359BD36}"/>
              </a:ext>
            </a:extLst>
          </p:cNvPr>
          <p:cNvCxnSpPr/>
          <p:nvPr/>
        </p:nvCxnSpPr>
        <p:spPr>
          <a:xfrm flipV="1">
            <a:off x="3806109" y="1446253"/>
            <a:ext cx="613491" cy="140553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D0F14B-712A-4A47-B304-2667D5124D41}"/>
              </a:ext>
            </a:extLst>
          </p:cNvPr>
          <p:cNvCxnSpPr/>
          <p:nvPr/>
        </p:nvCxnSpPr>
        <p:spPr>
          <a:xfrm>
            <a:off x="3878421" y="4483125"/>
            <a:ext cx="232489" cy="358886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417433-A0C0-4C28-90F2-580E788437A8}"/>
              </a:ext>
            </a:extLst>
          </p:cNvPr>
          <p:cNvCxnSpPr>
            <a:stCxn id="21" idx="3"/>
          </p:cNvCxnSpPr>
          <p:nvPr/>
        </p:nvCxnSpPr>
        <p:spPr>
          <a:xfrm flipV="1">
            <a:off x="4116351" y="5298424"/>
            <a:ext cx="836649" cy="100227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B73845-D396-4ED2-BE58-6BC0552ED70A}"/>
              </a:ext>
            </a:extLst>
          </p:cNvPr>
          <p:cNvCxnSpPr/>
          <p:nvPr/>
        </p:nvCxnSpPr>
        <p:spPr>
          <a:xfrm flipV="1">
            <a:off x="4116351" y="3527184"/>
            <a:ext cx="760449" cy="21096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1FE722A9-0A2E-4897-9A64-9CD9EC07AACB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3138850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Sliding Shield Door with Railcar Pass-Thru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CB1C2-E84C-499A-B09C-180F0D17B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r="-1178"/>
          <a:stretch/>
        </p:blipFill>
        <p:spPr>
          <a:xfrm>
            <a:off x="533400" y="934296"/>
            <a:ext cx="8309610" cy="4903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348E04-468B-4219-9B52-3EDD59688818}"/>
              </a:ext>
            </a:extLst>
          </p:cNvPr>
          <p:cNvSpPr txBox="1"/>
          <p:nvPr/>
        </p:nvSpPr>
        <p:spPr>
          <a:xfrm>
            <a:off x="2074317" y="1490990"/>
            <a:ext cx="154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2X long standard </a:t>
            </a:r>
            <a:r>
              <a:rPr lang="en-US" sz="1400" dirty="0" err="1"/>
              <a:t>Hilman</a:t>
            </a:r>
            <a:r>
              <a:rPr lang="en-US" sz="1400" dirty="0"/>
              <a:t> rollers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91B6F5-41E0-4869-B881-D85DDBADF4A8}"/>
              </a:ext>
            </a:extLst>
          </p:cNvPr>
          <p:cNvCxnSpPr>
            <a:stCxn id="14" idx="3"/>
          </p:cNvCxnSpPr>
          <p:nvPr/>
        </p:nvCxnSpPr>
        <p:spPr>
          <a:xfrm>
            <a:off x="3619500" y="1752600"/>
            <a:ext cx="1866900" cy="106680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09D88C-2A8E-4838-A9C9-2EC544EE775E}"/>
              </a:ext>
            </a:extLst>
          </p:cNvPr>
          <p:cNvCxnSpPr>
            <a:stCxn id="14" idx="3"/>
          </p:cNvCxnSpPr>
          <p:nvPr/>
        </p:nvCxnSpPr>
        <p:spPr>
          <a:xfrm>
            <a:off x="3619500" y="1752600"/>
            <a:ext cx="35433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87AC772-E619-4DA6-9BB9-774036D2DA60}"/>
              </a:ext>
            </a:extLst>
          </p:cNvPr>
          <p:cNvSpPr txBox="1"/>
          <p:nvPr/>
        </p:nvSpPr>
        <p:spPr>
          <a:xfrm>
            <a:off x="1524000" y="2513024"/>
            <a:ext cx="2095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Small shield blocks fill in the gaps at both ends and in between the rollers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888467-0CD4-41C9-AFB3-D899DD49B6C0}"/>
              </a:ext>
            </a:extLst>
          </p:cNvPr>
          <p:cNvCxnSpPr>
            <a:stCxn id="17" idx="3"/>
          </p:cNvCxnSpPr>
          <p:nvPr/>
        </p:nvCxnSpPr>
        <p:spPr>
          <a:xfrm>
            <a:off x="3619499" y="2882356"/>
            <a:ext cx="914400" cy="24184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4636786-8816-45F2-9A13-2723F1789053}"/>
              </a:ext>
            </a:extLst>
          </p:cNvPr>
          <p:cNvSpPr txBox="1"/>
          <p:nvPr/>
        </p:nvSpPr>
        <p:spPr>
          <a:xfrm>
            <a:off x="5619750" y="3741022"/>
            <a:ext cx="26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2X gaps for rail car tracks plus center gap for motor power cable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D1A348-D35A-4A64-A211-8A117FA44DD1}"/>
              </a:ext>
            </a:extLst>
          </p:cNvPr>
          <p:cNvCxnSpPr/>
          <p:nvPr/>
        </p:nvCxnSpPr>
        <p:spPr>
          <a:xfrm flipH="1" flipV="1">
            <a:off x="5943601" y="3227772"/>
            <a:ext cx="457199" cy="472106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037FC9-76B0-46C2-A81E-36D75F8AF9F3}"/>
              </a:ext>
            </a:extLst>
          </p:cNvPr>
          <p:cNvCxnSpPr/>
          <p:nvPr/>
        </p:nvCxnSpPr>
        <p:spPr>
          <a:xfrm flipH="1" flipV="1">
            <a:off x="6553200" y="2882356"/>
            <a:ext cx="304801" cy="81752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DECFF2-848B-4F77-AA74-FCBED4F3FBC9}"/>
              </a:ext>
            </a:extLst>
          </p:cNvPr>
          <p:cNvCxnSpPr/>
          <p:nvPr/>
        </p:nvCxnSpPr>
        <p:spPr>
          <a:xfrm flipH="1" flipV="1">
            <a:off x="7029452" y="2699676"/>
            <a:ext cx="311229" cy="100020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BA5F419-1881-4810-A9E2-2626DDE251A9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50563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Sliding Shield Door with Railcar Pass-Thru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80388-66AC-4A06-9BB1-04B8369C459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93594"/>
            <a:ext cx="8046720" cy="52120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D370759-F668-44DD-90FC-E295DEC71612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243925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Sliding Shield Door with Railcar Pass-Thru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93666-D083-4955-9CF1-5F330D0AF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3332" r="5000" b="10669"/>
          <a:stretch/>
        </p:blipFill>
        <p:spPr>
          <a:xfrm>
            <a:off x="533400" y="883988"/>
            <a:ext cx="7955280" cy="521201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ECA8DD2-7914-48EE-965D-D5BC1666DA79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203828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Contents: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8" y="1177449"/>
            <a:ext cx="81534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/>
              <a:t>Brief History of </a:t>
            </a:r>
            <a:r>
              <a:rPr lang="en-US" dirty="0" err="1"/>
              <a:t>Czero</a:t>
            </a:r>
            <a:r>
              <a:rPr lang="en-US" dirty="0"/>
              <a:t> and the Project Team</a:t>
            </a:r>
          </a:p>
          <a:p>
            <a:endParaRPr lang="en-US" dirty="0"/>
          </a:p>
          <a:p>
            <a:endParaRPr lang="en-US" dirty="0"/>
          </a:p>
          <a:p>
            <a:pPr marL="400050" indent="-400050">
              <a:buFont typeface="+mj-lt"/>
              <a:buAutoNum type="romanUcPeriod" startAt="2"/>
            </a:pPr>
            <a:r>
              <a:rPr lang="en-US" dirty="0"/>
              <a:t>The Design and Build</a:t>
            </a:r>
          </a:p>
          <a:p>
            <a:pPr marL="914400" lvl="1" indent="-346075">
              <a:buFont typeface="+mj-lt"/>
              <a:buAutoNum type="alphaLcParenR"/>
            </a:pPr>
            <a:r>
              <a:rPr lang="en-US" dirty="0"/>
              <a:t>Civil Construction</a:t>
            </a:r>
          </a:p>
          <a:p>
            <a:pPr marL="914400" lvl="1" indent="-346075">
              <a:buFont typeface="+mj-lt"/>
              <a:buAutoNum type="alphaLcParenR"/>
            </a:pPr>
            <a:r>
              <a:rPr lang="en-US" dirty="0"/>
              <a:t>Bridge Crane w/ Vertical Sliding Shield Wall</a:t>
            </a:r>
          </a:p>
          <a:p>
            <a:pPr marL="914400" lvl="1" indent="-346075">
              <a:buFont typeface="+mj-lt"/>
              <a:buAutoNum type="alphaLcParenR"/>
            </a:pPr>
            <a:r>
              <a:rPr lang="en-US" dirty="0"/>
              <a:t>Sliding Shield Door w/ Railcar Pass-Thru</a:t>
            </a:r>
          </a:p>
          <a:p>
            <a:pPr lvl="2" indent="-346075">
              <a:buFont typeface="+mj-lt"/>
              <a:buAutoNum type="alphaLcParenR" startAt="4"/>
            </a:pPr>
            <a:r>
              <a:rPr lang="en-US" dirty="0"/>
              <a:t>Cameras &amp; Remote Viewing Station </a:t>
            </a:r>
          </a:p>
          <a:p>
            <a:endParaRPr lang="en-US" dirty="0"/>
          </a:p>
          <a:p>
            <a:pPr marL="461962" lvl="2"/>
            <a:endParaRPr lang="en-US" dirty="0"/>
          </a:p>
          <a:p>
            <a:pPr marL="400050" indent="-400050">
              <a:buFont typeface="+mj-lt"/>
              <a:buAutoNum type="romanUcPeriod" startAt="3"/>
            </a:pPr>
            <a:r>
              <a:rPr lang="en-US" dirty="0"/>
              <a:t>Moving In Our First Hot Component</a:t>
            </a:r>
          </a:p>
        </p:txBody>
      </p:sp>
    </p:spTree>
    <p:extLst>
      <p:ext uri="{BB962C8B-B14F-4D97-AF65-F5344CB8AC3E}">
        <p14:creationId xmlns:p14="http://schemas.microsoft.com/office/powerpoint/2010/main" val="1524364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Sliding Shield Door with Railcar Pass-Thru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2FE7-935C-40B5-8A19-917044517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3" b="1431"/>
          <a:stretch/>
        </p:blipFill>
        <p:spPr>
          <a:xfrm>
            <a:off x="535858" y="870930"/>
            <a:ext cx="7955280" cy="52120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91E6E3F-52E8-4B4B-8CD9-87620F50EF5C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3505099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Cameras and Remote Viewing Station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84635-EF1F-4D14-9E2B-9F701E9F12B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3920"/>
            <a:ext cx="8046720" cy="521208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864DB8-1BA9-48CD-BE36-746278E9CD8E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1276677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Cameras and Remote Viewing Station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FF998-949E-4E84-BC8D-014251A330C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6" y="883920"/>
            <a:ext cx="8046720" cy="521208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9383F58-C4BB-4C2F-9E41-843FD0C87625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169620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Cameras and Remote Viewing Station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7F335B-7D26-4D30-9EF4-853562CED1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r="17544"/>
          <a:stretch/>
        </p:blipFill>
        <p:spPr>
          <a:xfrm>
            <a:off x="533400" y="888111"/>
            <a:ext cx="3840480" cy="5212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7C0F49-303A-4D51-9747-298A63A24F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32453"/>
          <a:stretch/>
        </p:blipFill>
        <p:spPr>
          <a:xfrm>
            <a:off x="4495800" y="880256"/>
            <a:ext cx="4206240" cy="521208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446CBEA-C30D-49E3-87CB-5B7AC75AF6DF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2674028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7C825-E29A-4D60-8AE7-D133C662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5"/>
          <a:stretch/>
        </p:blipFill>
        <p:spPr>
          <a:xfrm>
            <a:off x="533398" y="882863"/>
            <a:ext cx="7863840" cy="52432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DE99C0-CBC9-44A2-95B3-EC821A8C50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6" t="38212" r="30160" b="16449"/>
          <a:stretch/>
        </p:blipFill>
        <p:spPr>
          <a:xfrm>
            <a:off x="5596128" y="2176272"/>
            <a:ext cx="1188720" cy="237744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B2C35-60DE-48A2-A651-DC96251BC18D}"/>
              </a:ext>
            </a:extLst>
          </p:cNvPr>
          <p:cNvSpPr txBox="1"/>
          <p:nvPr/>
        </p:nvSpPr>
        <p:spPr>
          <a:xfrm>
            <a:off x="5638800" y="3810000"/>
            <a:ext cx="266076" cy="276999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BDFED-3B03-4BE1-9B0B-E18DB9C86DD4}"/>
              </a:ext>
            </a:extLst>
          </p:cNvPr>
          <p:cNvSpPr txBox="1"/>
          <p:nvPr/>
        </p:nvSpPr>
        <p:spPr>
          <a:xfrm>
            <a:off x="6044634" y="3809546"/>
            <a:ext cx="266076" cy="276999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CD88E2-6361-4C04-80C7-BEBB16810A62}"/>
              </a:ext>
            </a:extLst>
          </p:cNvPr>
          <p:cNvSpPr txBox="1"/>
          <p:nvPr/>
        </p:nvSpPr>
        <p:spPr>
          <a:xfrm>
            <a:off x="6444995" y="3812649"/>
            <a:ext cx="266076" cy="276999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CE827A-56B8-467B-8937-C1A54549BCAA}"/>
              </a:ext>
            </a:extLst>
          </p:cNvPr>
          <p:cNvSpPr txBox="1"/>
          <p:nvPr/>
        </p:nvSpPr>
        <p:spPr>
          <a:xfrm>
            <a:off x="5638488" y="4254442"/>
            <a:ext cx="266076" cy="276999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76BC72-61DD-4176-A30F-7B1BCC4DE20D}"/>
              </a:ext>
            </a:extLst>
          </p:cNvPr>
          <p:cNvSpPr txBox="1"/>
          <p:nvPr/>
        </p:nvSpPr>
        <p:spPr>
          <a:xfrm>
            <a:off x="5638488" y="4703688"/>
            <a:ext cx="266076" cy="276999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6B7638-6608-4DC9-B9C2-71A9BDEF3906}"/>
              </a:ext>
            </a:extLst>
          </p:cNvPr>
          <p:cNvSpPr txBox="1"/>
          <p:nvPr/>
        </p:nvSpPr>
        <p:spPr>
          <a:xfrm>
            <a:off x="6045396" y="4254441"/>
            <a:ext cx="266076" cy="276999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A40A86-D4D2-4AEE-8A68-B44F79095C09}"/>
              </a:ext>
            </a:extLst>
          </p:cNvPr>
          <p:cNvSpPr txBox="1"/>
          <p:nvPr/>
        </p:nvSpPr>
        <p:spPr>
          <a:xfrm>
            <a:off x="6458030" y="4254187"/>
            <a:ext cx="266076" cy="276999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2EEF55-1A4B-4E4D-A78A-E208C65489C6}"/>
              </a:ext>
            </a:extLst>
          </p:cNvPr>
          <p:cNvSpPr txBox="1"/>
          <p:nvPr/>
        </p:nvSpPr>
        <p:spPr>
          <a:xfrm>
            <a:off x="6044634" y="4703688"/>
            <a:ext cx="266076" cy="276999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2862B2-45D0-4DCD-B202-2143CC046075}"/>
              </a:ext>
            </a:extLst>
          </p:cNvPr>
          <p:cNvSpPr txBox="1"/>
          <p:nvPr/>
        </p:nvSpPr>
        <p:spPr>
          <a:xfrm>
            <a:off x="5692180" y="4121352"/>
            <a:ext cx="159316" cy="92333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A5E23E-588D-40A1-B139-1A1B72470674}"/>
              </a:ext>
            </a:extLst>
          </p:cNvPr>
          <p:cNvSpPr txBox="1"/>
          <p:nvPr/>
        </p:nvSpPr>
        <p:spPr>
          <a:xfrm>
            <a:off x="5691868" y="4564676"/>
            <a:ext cx="159316" cy="92333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6DAF81-CDF0-4E7C-920B-D39D55EEBFDE}"/>
              </a:ext>
            </a:extLst>
          </p:cNvPr>
          <p:cNvSpPr txBox="1"/>
          <p:nvPr/>
        </p:nvSpPr>
        <p:spPr>
          <a:xfrm>
            <a:off x="5692180" y="5014680"/>
            <a:ext cx="159316" cy="92333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7955EB-AC2F-4EAC-9B0D-A9645D65A291}"/>
              </a:ext>
            </a:extLst>
          </p:cNvPr>
          <p:cNvSpPr txBox="1"/>
          <p:nvPr/>
        </p:nvSpPr>
        <p:spPr>
          <a:xfrm>
            <a:off x="6461078" y="4703687"/>
            <a:ext cx="266076" cy="276999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BC31F-7073-4629-AD12-BA01EA194FD3}"/>
              </a:ext>
            </a:extLst>
          </p:cNvPr>
          <p:cNvSpPr txBox="1"/>
          <p:nvPr/>
        </p:nvSpPr>
        <p:spPr>
          <a:xfrm>
            <a:off x="6103700" y="4121352"/>
            <a:ext cx="159316" cy="92333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671031-8144-437E-B1BE-D0D25830F5CE}"/>
              </a:ext>
            </a:extLst>
          </p:cNvPr>
          <p:cNvSpPr txBox="1"/>
          <p:nvPr/>
        </p:nvSpPr>
        <p:spPr>
          <a:xfrm>
            <a:off x="6103388" y="4564676"/>
            <a:ext cx="159316" cy="92333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3AE52B-7F32-4033-85FD-C9F6A2837AD8}"/>
              </a:ext>
            </a:extLst>
          </p:cNvPr>
          <p:cNvSpPr txBox="1"/>
          <p:nvPr/>
        </p:nvSpPr>
        <p:spPr>
          <a:xfrm>
            <a:off x="6103700" y="5014680"/>
            <a:ext cx="159316" cy="92333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07A5E0-9D20-4748-AB8B-EE06B8CED05B}"/>
              </a:ext>
            </a:extLst>
          </p:cNvPr>
          <p:cNvSpPr txBox="1"/>
          <p:nvPr/>
        </p:nvSpPr>
        <p:spPr>
          <a:xfrm>
            <a:off x="6502216" y="4121352"/>
            <a:ext cx="159316" cy="92333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F6E116-7982-4E81-B181-3BBC60AE794F}"/>
              </a:ext>
            </a:extLst>
          </p:cNvPr>
          <p:cNvSpPr txBox="1"/>
          <p:nvPr/>
        </p:nvSpPr>
        <p:spPr>
          <a:xfrm>
            <a:off x="6501904" y="4564676"/>
            <a:ext cx="159316" cy="92333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C58247-303B-434D-8529-4C933C113C69}"/>
              </a:ext>
            </a:extLst>
          </p:cNvPr>
          <p:cNvSpPr txBox="1"/>
          <p:nvPr/>
        </p:nvSpPr>
        <p:spPr>
          <a:xfrm>
            <a:off x="6502216" y="5014680"/>
            <a:ext cx="159316" cy="92333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72BBB8-9D71-4C40-A608-330B44BAB97F}"/>
              </a:ext>
            </a:extLst>
          </p:cNvPr>
          <p:cNvSpPr txBox="1"/>
          <p:nvPr/>
        </p:nvSpPr>
        <p:spPr>
          <a:xfrm>
            <a:off x="7486962" y="1023133"/>
            <a:ext cx="910276" cy="646331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  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0F0AAA-BAEC-476F-BBFB-360E70BDA1BA}"/>
              </a:ext>
            </a:extLst>
          </p:cNvPr>
          <p:cNvSpPr txBox="1"/>
          <p:nvPr/>
        </p:nvSpPr>
        <p:spPr>
          <a:xfrm>
            <a:off x="6661220" y="955913"/>
            <a:ext cx="1638419" cy="307777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Mu2e Components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F01377-2ACA-420D-8B3C-22DF66768B75}"/>
              </a:ext>
            </a:extLst>
          </p:cNvPr>
          <p:cNvCxnSpPr>
            <a:cxnSpLocks/>
          </p:cNvCxnSpPr>
          <p:nvPr/>
        </p:nvCxnSpPr>
        <p:spPr>
          <a:xfrm flipH="1">
            <a:off x="7205520" y="1272595"/>
            <a:ext cx="689048" cy="1193129"/>
          </a:xfrm>
          <a:prstGeom prst="straightConnector1">
            <a:avLst/>
          </a:prstGeom>
          <a:ln w="15875">
            <a:solidFill>
              <a:srgbClr val="00B05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879BE4B-022F-4D92-A041-810C5C8E30B5}"/>
              </a:ext>
            </a:extLst>
          </p:cNvPr>
          <p:cNvCxnSpPr>
            <a:cxnSpLocks/>
          </p:cNvCxnSpPr>
          <p:nvPr/>
        </p:nvCxnSpPr>
        <p:spPr>
          <a:xfrm>
            <a:off x="7205520" y="2438393"/>
            <a:ext cx="274909" cy="1219207"/>
          </a:xfrm>
          <a:prstGeom prst="straightConnector1">
            <a:avLst/>
          </a:prstGeom>
          <a:ln w="15875">
            <a:solidFill>
              <a:srgbClr val="00B05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118D1D4-2E44-46D5-A9CA-991CA0D6EF8B}"/>
              </a:ext>
            </a:extLst>
          </p:cNvPr>
          <p:cNvCxnSpPr>
            <a:cxnSpLocks/>
          </p:cNvCxnSpPr>
          <p:nvPr/>
        </p:nvCxnSpPr>
        <p:spPr>
          <a:xfrm flipH="1">
            <a:off x="6791382" y="3657600"/>
            <a:ext cx="689047" cy="290445"/>
          </a:xfrm>
          <a:prstGeom prst="straightConnector1">
            <a:avLst/>
          </a:prstGeom>
          <a:ln w="15875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77129E6-FD85-4150-AE0E-7A940E2ED118}"/>
              </a:ext>
            </a:extLst>
          </p:cNvPr>
          <p:cNvSpPr txBox="1"/>
          <p:nvPr/>
        </p:nvSpPr>
        <p:spPr>
          <a:xfrm>
            <a:off x="621792" y="964818"/>
            <a:ext cx="2133600" cy="30777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NuMI</a:t>
            </a:r>
            <a:r>
              <a:rPr lang="en-US" sz="1400" dirty="0">
                <a:solidFill>
                  <a:srgbClr val="FF0000"/>
                </a:solidFill>
              </a:rPr>
              <a:t> / Nova Components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FD090D-00B9-422A-8F13-4BF3D9FEECD3}"/>
              </a:ext>
            </a:extLst>
          </p:cNvPr>
          <p:cNvCxnSpPr>
            <a:cxnSpLocks/>
          </p:cNvCxnSpPr>
          <p:nvPr/>
        </p:nvCxnSpPr>
        <p:spPr>
          <a:xfrm>
            <a:off x="2590800" y="1272595"/>
            <a:ext cx="381000" cy="903677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8695AC6-89A0-49BC-9228-8F3303448092}"/>
              </a:ext>
            </a:extLst>
          </p:cNvPr>
          <p:cNvSpPr txBox="1"/>
          <p:nvPr/>
        </p:nvSpPr>
        <p:spPr>
          <a:xfrm>
            <a:off x="2761488" y="890675"/>
            <a:ext cx="910276" cy="419458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  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9350B2-270A-41E7-8041-9DBE1CDEC9F7}"/>
              </a:ext>
            </a:extLst>
          </p:cNvPr>
          <p:cNvSpPr txBox="1"/>
          <p:nvPr/>
        </p:nvSpPr>
        <p:spPr>
          <a:xfrm>
            <a:off x="3017520" y="996696"/>
            <a:ext cx="182880" cy="36576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  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DD78C2-6108-4062-B9C1-EF2E15CC7F12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Moving In Our First Hot Component – The Planned Layout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59F1CEEB-5C75-4C60-A0EC-AF0CA2895A51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2984228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Moving In Our First Hot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8DB6C-0311-4BF2-A241-E0409E4C797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1" y="883920"/>
            <a:ext cx="8046720" cy="5212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5EEF13-873F-4CE1-86F4-3C46D7CEC36F}"/>
              </a:ext>
            </a:extLst>
          </p:cNvPr>
          <p:cNvSpPr txBox="1"/>
          <p:nvPr/>
        </p:nvSpPr>
        <p:spPr>
          <a:xfrm>
            <a:off x="6096000" y="1219200"/>
            <a:ext cx="2084225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June 27, 2019</a:t>
            </a:r>
          </a:p>
          <a:p>
            <a:r>
              <a:rPr lang="en-US" dirty="0" err="1"/>
              <a:t>NuMI</a:t>
            </a:r>
            <a:r>
              <a:rPr lang="en-US" dirty="0"/>
              <a:t> Horn #PH1-02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F506EE-9955-4490-94DB-CCC8ABE345DC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4197251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Moving In Our First Hot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F820C-6C10-409B-826C-F850BFC8A3E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01121"/>
            <a:ext cx="8046720" cy="52120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29B5020-E821-4F70-9BFF-C038EB7E2B31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447718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Moving In Our First Hot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AA452-A129-48F3-BD58-FDFC6FBEF98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8111"/>
            <a:ext cx="8046720" cy="52120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264434C-BB5C-41C1-914F-44B201A530C3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8022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Moving In Our First Hot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1E959-3E23-44AE-B148-5568081040B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0203"/>
            <a:ext cx="8046720" cy="52120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3653AE0-9F2D-42BD-AE56-A077985694E8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1910505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Moving In Our First Hot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C0D4B-3C58-46E8-8D5F-269514DC977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6" y="888111"/>
            <a:ext cx="8046720" cy="52120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E642196-FEAB-4E10-A989-4FAAD3B35041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232287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Brief History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Czero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652" y="4556454"/>
            <a:ext cx="8241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err="1"/>
              <a:t>Czero</a:t>
            </a:r>
            <a:r>
              <a:rPr lang="en-US" dirty="0"/>
              <a:t> building originally completed in 2004 for the BTEV Project (was cancelled) 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Had </a:t>
            </a:r>
            <a:r>
              <a:rPr lang="en-US" dirty="0" err="1"/>
              <a:t>Tevatron</a:t>
            </a:r>
            <a:r>
              <a:rPr lang="en-US" dirty="0"/>
              <a:t> magnet ring passing thru otherwise empty 30’ x 80’ detector hall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Had 3 hot-storage bays and a hot cell w/ </a:t>
            </a:r>
            <a:r>
              <a:rPr lang="en-US" dirty="0" err="1"/>
              <a:t>telemanipulators</a:t>
            </a:r>
            <a:r>
              <a:rPr lang="en-US" dirty="0"/>
              <a:t> added 2012 (</a:t>
            </a:r>
            <a:r>
              <a:rPr lang="en-US" dirty="0" err="1"/>
              <a:t>Czero</a:t>
            </a:r>
            <a:r>
              <a:rPr lang="en-US" dirty="0"/>
              <a:t> RHF)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DABE9-1D2E-411F-A9C2-8F4AC697E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5" y="932150"/>
            <a:ext cx="7980959" cy="35186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13A3B42-3AF5-432B-9050-BAC164291D53}"/>
              </a:ext>
            </a:extLst>
          </p:cNvPr>
          <p:cNvSpPr/>
          <p:nvPr/>
        </p:nvSpPr>
        <p:spPr>
          <a:xfrm>
            <a:off x="7266890" y="3597275"/>
            <a:ext cx="381000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429FA5-C62E-4313-9724-433B1E40CE4E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1259842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Moving In Our First Hot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C0D4B-3C58-46E8-8D5F-269514DC977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6" y="888111"/>
            <a:ext cx="8046720" cy="5212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29CA2E-CB39-4B12-A6E1-409E24399E18}"/>
              </a:ext>
            </a:extLst>
          </p:cNvPr>
          <p:cNvSpPr txBox="1"/>
          <p:nvPr/>
        </p:nvSpPr>
        <p:spPr>
          <a:xfrm>
            <a:off x="2133600" y="4668862"/>
            <a:ext cx="50815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Questions 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3F8F4C-D68E-4BC9-9864-C834BEE38B9D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319122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Brief History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Czero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8" y="1019343"/>
            <a:ext cx="82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en-US" dirty="0"/>
              <a:t>Summer, 2013: Long-Term Radioactive Storage Facility Task Force Report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D1281B-EF23-49CF-BCB2-9572E61C5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" y="1462330"/>
            <a:ext cx="3427584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6090D-9E23-4AC5-8D7D-9E1C629E7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5" y="3867748"/>
            <a:ext cx="286512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476770-2171-4EF3-A6B5-BA5E764A7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"/>
          <a:stretch/>
        </p:blipFill>
        <p:spPr>
          <a:xfrm>
            <a:off x="4510116" y="1478048"/>
            <a:ext cx="4184371" cy="4568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2212F67-7768-415C-9447-E48D10720543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29691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Brief History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Czero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8" y="1019343"/>
            <a:ext cx="82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en-US" dirty="0"/>
              <a:t>Design concept later modified to:  </a:t>
            </a:r>
          </a:p>
        </p:txBody>
      </p:sp>
      <p:pic>
        <p:nvPicPr>
          <p:cNvPr id="54" name="Picture 53" descr="image022-Cropped.jpg">
            <a:extLst>
              <a:ext uri="{FF2B5EF4-FFF2-40B4-BE49-F238E27FC236}">
                <a16:creationId xmlns:a16="http://schemas.microsoft.com/office/drawing/2014/main" id="{24ADD867-13E4-4325-9431-6E630EDB2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0" y="1524195"/>
            <a:ext cx="8192135" cy="434276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27D897D-8A8D-4090-81A2-633E10E87C67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74191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Brief History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Czero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8" y="1019343"/>
            <a:ext cx="82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en-US" dirty="0"/>
              <a:t>Design concept later modified to: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C2CB54-8AFF-45E8-8203-E7797EB10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6" y="1534379"/>
            <a:ext cx="8121244" cy="448345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822D4A-6D1A-47EE-ABDE-A1D57C6E5CD5}"/>
              </a:ext>
            </a:extLst>
          </p:cNvPr>
          <p:cNvSpPr txBox="1"/>
          <p:nvPr/>
        </p:nvSpPr>
        <p:spPr>
          <a:xfrm>
            <a:off x="1534270" y="3658278"/>
            <a:ext cx="128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New wall being added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2E3607-83C7-4BA3-A78D-BCFE4D5F7A4D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4953000" y="3936958"/>
            <a:ext cx="1942770" cy="153375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AB7560-F916-483C-ACAB-13A6391AD8F4}"/>
              </a:ext>
            </a:extLst>
          </p:cNvPr>
          <p:cNvSpPr txBox="1"/>
          <p:nvPr/>
        </p:nvSpPr>
        <p:spPr>
          <a:xfrm>
            <a:off x="1534270" y="4510873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New sliding shield door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99169-83AF-465C-89FD-518C4D8A91C0}"/>
              </a:ext>
            </a:extLst>
          </p:cNvPr>
          <p:cNvSpPr txBox="1"/>
          <p:nvPr/>
        </p:nvSpPr>
        <p:spPr>
          <a:xfrm>
            <a:off x="6895770" y="520910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rail car and track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AC7083-D43F-4C7C-BBD2-5FCB86391764}"/>
              </a:ext>
            </a:extLst>
          </p:cNvPr>
          <p:cNvCxnSpPr/>
          <p:nvPr/>
        </p:nvCxnSpPr>
        <p:spPr>
          <a:xfrm flipV="1">
            <a:off x="2819400" y="2645676"/>
            <a:ext cx="914400" cy="47402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D44579-3C0F-430C-8CC7-F6AB5E9E9E64}"/>
              </a:ext>
            </a:extLst>
          </p:cNvPr>
          <p:cNvCxnSpPr/>
          <p:nvPr/>
        </p:nvCxnSpPr>
        <p:spPr>
          <a:xfrm flipV="1">
            <a:off x="4343400" y="2986239"/>
            <a:ext cx="76200" cy="60427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1A3CC0-D96A-4812-BDB8-8E33BC7E4CE3}"/>
              </a:ext>
            </a:extLst>
          </p:cNvPr>
          <p:cNvCxnSpPr/>
          <p:nvPr/>
        </p:nvCxnSpPr>
        <p:spPr>
          <a:xfrm flipV="1">
            <a:off x="2819400" y="3590513"/>
            <a:ext cx="1523999" cy="329375"/>
          </a:xfrm>
          <a:prstGeom prst="straightConnector1">
            <a:avLst/>
          </a:prstGeom>
          <a:ln w="1587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F12DC7-F721-43F8-B0DB-CC0ABCBE628E}"/>
              </a:ext>
            </a:extLst>
          </p:cNvPr>
          <p:cNvCxnSpPr/>
          <p:nvPr/>
        </p:nvCxnSpPr>
        <p:spPr>
          <a:xfrm flipV="1">
            <a:off x="4495800" y="3214839"/>
            <a:ext cx="114301" cy="52807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8439AD-78CF-45C6-8472-1127E3A53512}"/>
              </a:ext>
            </a:extLst>
          </p:cNvPr>
          <p:cNvCxnSpPr>
            <a:stCxn id="19" idx="3"/>
          </p:cNvCxnSpPr>
          <p:nvPr/>
        </p:nvCxnSpPr>
        <p:spPr>
          <a:xfrm flipV="1">
            <a:off x="2829670" y="3742915"/>
            <a:ext cx="1666130" cy="1029568"/>
          </a:xfrm>
          <a:prstGeom prst="straightConnector1">
            <a:avLst/>
          </a:prstGeom>
          <a:ln w="1587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5E8C48-63FE-4B8C-A4B2-E03EA356A7E7}"/>
              </a:ext>
            </a:extLst>
          </p:cNvPr>
          <p:cNvSpPr txBox="1"/>
          <p:nvPr/>
        </p:nvSpPr>
        <p:spPr>
          <a:xfrm>
            <a:off x="1378967" y="2845816"/>
            <a:ext cx="145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New radioactive storage area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E2FBEFF-3508-4295-8D69-8A6FA35EF4DC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5483430" y="2845816"/>
            <a:ext cx="1412340" cy="997815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DD85A74-D8BA-459A-B055-5CA8EE18AA66}"/>
              </a:ext>
            </a:extLst>
          </p:cNvPr>
          <p:cNvSpPr txBox="1"/>
          <p:nvPr/>
        </p:nvSpPr>
        <p:spPr>
          <a:xfrm>
            <a:off x="6895770" y="3474299"/>
            <a:ext cx="159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crane inside w/ vertical sliding shield wall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38595EB-6057-4563-B8E8-341EC8A1F56D}"/>
              </a:ext>
            </a:extLst>
          </p:cNvPr>
          <p:cNvCxnSpPr/>
          <p:nvPr/>
        </p:nvCxnSpPr>
        <p:spPr>
          <a:xfrm flipH="1" flipV="1">
            <a:off x="5102430" y="3210457"/>
            <a:ext cx="419098" cy="91680"/>
          </a:xfrm>
          <a:prstGeom prst="straightConnector1">
            <a:avLst/>
          </a:prstGeom>
          <a:ln w="1587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EBD776BF-3719-4B3A-8420-DACBB8C107C3}"/>
              </a:ext>
            </a:extLst>
          </p:cNvPr>
          <p:cNvSpPr/>
          <p:nvPr/>
        </p:nvSpPr>
        <p:spPr>
          <a:xfrm>
            <a:off x="4800601" y="2986239"/>
            <a:ext cx="301828" cy="457200"/>
          </a:xfrm>
          <a:prstGeom prst="arc">
            <a:avLst>
              <a:gd name="adj1" fmla="val 16200000"/>
              <a:gd name="adj2" fmla="val 5159497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212E2A1-A126-4BAE-A7F8-86ADB06B6B35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5521528" y="3302137"/>
            <a:ext cx="1391104" cy="1415756"/>
          </a:xfrm>
          <a:prstGeom prst="straightConnector1">
            <a:avLst/>
          </a:prstGeom>
          <a:ln w="1587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B86F611-EBDD-4685-874F-A7C976AAE3B4}"/>
              </a:ext>
            </a:extLst>
          </p:cNvPr>
          <p:cNvSpPr txBox="1"/>
          <p:nvPr/>
        </p:nvSpPr>
        <p:spPr>
          <a:xfrm>
            <a:off x="6912632" y="4456283"/>
            <a:ext cx="159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crane coverage in this area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9ABE35-969A-45E2-8383-9E56BA84BA82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5483430" y="1722018"/>
            <a:ext cx="1532914" cy="75335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16CA30B-770C-4ACA-ACEC-44C8974BCE2A}"/>
              </a:ext>
            </a:extLst>
          </p:cNvPr>
          <p:cNvSpPr txBox="1"/>
          <p:nvPr/>
        </p:nvSpPr>
        <p:spPr>
          <a:xfrm>
            <a:off x="7016344" y="1568129"/>
            <a:ext cx="167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Access/Service area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539AB09-F3D1-4401-8EA1-09E28E133780}"/>
              </a:ext>
            </a:extLst>
          </p:cNvPr>
          <p:cNvCxnSpPr>
            <a:cxnSpLocks/>
          </p:cNvCxnSpPr>
          <p:nvPr/>
        </p:nvCxnSpPr>
        <p:spPr>
          <a:xfrm>
            <a:off x="5029200" y="2438400"/>
            <a:ext cx="0" cy="207276"/>
          </a:xfrm>
          <a:prstGeom prst="straightConnector1">
            <a:avLst/>
          </a:prstGeom>
          <a:ln w="635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A24E8B1-264E-439F-AE59-50177C826F79}"/>
              </a:ext>
            </a:extLst>
          </p:cNvPr>
          <p:cNvSpPr txBox="1"/>
          <p:nvPr/>
        </p:nvSpPr>
        <p:spPr>
          <a:xfrm>
            <a:off x="6928874" y="2882687"/>
            <a:ext cx="167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Lead-glass window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4C20913-DD7A-4A09-B3A5-951867946E15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5102429" y="2558461"/>
            <a:ext cx="1826445" cy="478115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41534514-5B96-4F1F-B081-FF0CD252E176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414253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Brief History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Czero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66A5FD-FBE8-4380-9B10-17163C866C0D}"/>
              </a:ext>
            </a:extLst>
          </p:cNvPr>
          <p:cNvSpPr txBox="1"/>
          <p:nvPr/>
        </p:nvSpPr>
        <p:spPr>
          <a:xfrm>
            <a:off x="457198" y="1019343"/>
            <a:ext cx="8382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6"/>
            </a:pPr>
            <a:r>
              <a:rPr lang="en-US" dirty="0"/>
              <a:t>Project began 2014</a:t>
            </a:r>
          </a:p>
          <a:p>
            <a:pPr marL="342900" indent="-342900">
              <a:buFont typeface="+mj-lt"/>
              <a:buAutoNum type="arabicParenR" startAt="6"/>
            </a:pPr>
            <a:endParaRPr lang="en-US" dirty="0"/>
          </a:p>
          <a:p>
            <a:pPr marL="342900" indent="-342900">
              <a:buFont typeface="+mj-lt"/>
              <a:buAutoNum type="arabicParenR" startAt="6"/>
            </a:pPr>
            <a:r>
              <a:rPr lang="en-US" dirty="0"/>
              <a:t>Project Team:</a:t>
            </a:r>
          </a:p>
          <a:p>
            <a:pPr marL="342900" indent="-342900">
              <a:buFont typeface="+mj-lt"/>
              <a:buAutoNum type="arabicParenR" startAt="6"/>
            </a:pPr>
            <a:endParaRPr lang="en-US" dirty="0"/>
          </a:p>
          <a:p>
            <a:pPr marL="628650" indent="-287338">
              <a:buFont typeface="Wingdings" panose="05000000000000000000" pitchFamily="2" charset="2"/>
              <a:buChar char="§"/>
              <a:tabLst>
                <a:tab pos="285750" algn="l"/>
              </a:tabLst>
            </a:pPr>
            <a:r>
              <a:rPr lang="en-US" dirty="0"/>
              <a:t>Pat Hurh, Ryan Schultz, Cory Crowley – Engineers AD/TSD – Project oversight</a:t>
            </a:r>
          </a:p>
          <a:p>
            <a:pPr marL="628650" indent="-287338">
              <a:buFont typeface="Wingdings" panose="05000000000000000000" pitchFamily="2" charset="2"/>
              <a:buChar char="§"/>
              <a:tabLst>
                <a:tab pos="285750" algn="l"/>
              </a:tabLst>
            </a:pPr>
            <a:endParaRPr lang="en-US" dirty="0"/>
          </a:p>
          <a:p>
            <a:pPr marL="628650" indent="-287338">
              <a:buFont typeface="Wingdings" panose="05000000000000000000" pitchFamily="2" charset="2"/>
              <a:buChar char="§"/>
              <a:tabLst>
                <a:tab pos="285750" algn="l"/>
              </a:tabLst>
            </a:pPr>
            <a:r>
              <a:rPr lang="en-US" dirty="0"/>
              <a:t>Jonathan Hunt – Engineer, FESS – Civil construction</a:t>
            </a:r>
          </a:p>
          <a:p>
            <a:pPr marL="628650" indent="-287338">
              <a:buFont typeface="Wingdings" panose="05000000000000000000" pitchFamily="2" charset="2"/>
              <a:buChar char="§"/>
              <a:tabLst>
                <a:tab pos="285750" algn="l"/>
              </a:tabLst>
            </a:pPr>
            <a:endParaRPr lang="en-US" dirty="0"/>
          </a:p>
          <a:p>
            <a:pPr marL="628650" indent="-287338">
              <a:buFont typeface="Wingdings" panose="05000000000000000000" pitchFamily="2" charset="2"/>
              <a:buChar char="§"/>
              <a:tabLst>
                <a:tab pos="285750" algn="l"/>
              </a:tabLst>
            </a:pPr>
            <a:r>
              <a:rPr lang="en-US" dirty="0"/>
              <a:t>Cory Crowley – Engineer AD/TSD – Bridge-crane w/ vertical sliding shield wall</a:t>
            </a:r>
          </a:p>
          <a:p>
            <a:pPr marL="628650" indent="-287338">
              <a:buFont typeface="Wingdings" panose="05000000000000000000" pitchFamily="2" charset="2"/>
              <a:buChar char="§"/>
              <a:tabLst>
                <a:tab pos="285750" algn="l"/>
              </a:tabLst>
            </a:pPr>
            <a:endParaRPr lang="en-US" dirty="0"/>
          </a:p>
          <a:p>
            <a:pPr marL="628650" indent="-287338">
              <a:buFont typeface="Wingdings" panose="05000000000000000000" pitchFamily="2" charset="2"/>
              <a:buChar char="§"/>
              <a:tabLst>
                <a:tab pos="285750" algn="l"/>
              </a:tabLst>
            </a:pPr>
            <a:r>
              <a:rPr lang="en-US" dirty="0"/>
              <a:t>Mike Campbell – Engineer AD/TSD – Sliding shield door w/  railcar pass-thru</a:t>
            </a:r>
          </a:p>
          <a:p>
            <a:pPr marL="341312">
              <a:tabLst>
                <a:tab pos="285750" algn="l"/>
              </a:tabLst>
            </a:pPr>
            <a:endParaRPr lang="en-US" dirty="0"/>
          </a:p>
          <a:p>
            <a:pPr marL="628650" indent="-287338">
              <a:buFont typeface="Wingdings" panose="05000000000000000000" pitchFamily="2" charset="2"/>
              <a:buChar char="§"/>
              <a:tabLst>
                <a:tab pos="285750" algn="l"/>
              </a:tabLst>
            </a:pPr>
            <a:r>
              <a:rPr lang="en-US" dirty="0"/>
              <a:t>Keith Anderson – ME Build Tech AD/TSD – Cameras and remote viewing Station</a:t>
            </a:r>
          </a:p>
          <a:p>
            <a:pPr marL="341312">
              <a:tabLst>
                <a:tab pos="285750" algn="l"/>
              </a:tabLst>
            </a:pPr>
            <a:endParaRPr lang="en-US" dirty="0"/>
          </a:p>
          <a:p>
            <a:pPr marL="628650" indent="-287338">
              <a:buFont typeface="Wingdings" panose="05000000000000000000" pitchFamily="2" charset="2"/>
              <a:buChar char="§"/>
              <a:tabLst>
                <a:tab pos="285750" algn="l"/>
              </a:tabLst>
            </a:pPr>
            <a:r>
              <a:rPr lang="en-US" dirty="0"/>
              <a:t>Cervando Castro – ME Build Tech AD/TSD – Lead builder (also Bob A., others)</a:t>
            </a:r>
          </a:p>
          <a:p>
            <a:pPr marL="341312">
              <a:tabLst>
                <a:tab pos="285750" algn="l"/>
              </a:tabLst>
            </a:pPr>
            <a:endParaRPr lang="en-US" dirty="0"/>
          </a:p>
          <a:p>
            <a:pPr marL="342900" indent="-342900">
              <a:buFont typeface="+mj-lt"/>
              <a:buAutoNum type="arabicParenR" startAt="8"/>
              <a:tabLst>
                <a:tab pos="285750" algn="l"/>
              </a:tabLst>
            </a:pPr>
            <a:r>
              <a:rPr lang="en-US" dirty="0"/>
              <a:t>Budget: $ 3M</a:t>
            </a:r>
          </a:p>
          <a:p>
            <a:pPr marL="341312">
              <a:tabLst>
                <a:tab pos="285750" algn="l"/>
              </a:tabLst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5FDFA64-5782-493A-928D-F00F8FD75CDF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343144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Civil Construction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66A5FD-FBE8-4380-9B10-17163C866C0D}"/>
              </a:ext>
            </a:extLst>
          </p:cNvPr>
          <p:cNvSpPr txBox="1"/>
          <p:nvPr/>
        </p:nvSpPr>
        <p:spPr>
          <a:xfrm>
            <a:off x="457198" y="1019343"/>
            <a:ext cx="8382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Civil construction included: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Demolition of existing concrete shield plug and other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new concrete walls – one w/ large opening, other w/ lead glass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structural steel for crane (columns &amp; rails)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hot-side bridge crane w/ redundant / relocated motion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Electrical infrastructure build-out (lighting, crane &amp; door control panels,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1EE87-6D4B-475F-8B68-84E6DC180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1" y="2988567"/>
            <a:ext cx="3816477" cy="3027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DA589-8029-4D93-A36F-EDBF0E78A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65" y="2993206"/>
            <a:ext cx="3823335" cy="3034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99F06D-58BB-4CFA-965C-155EC5B485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81233"/>
            <a:ext cx="3229127" cy="2029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89A4700-6ED9-4FB7-8BC8-649D4F85FB28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253013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6324600"/>
            <a:ext cx="8077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762000"/>
            <a:ext cx="79248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61" y="6163540"/>
            <a:ext cx="1272886" cy="3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A23F-6CB2-4C9F-B61C-097E37DEC819}"/>
              </a:ext>
            </a:extLst>
          </p:cNvPr>
          <p:cNvSpPr txBox="1"/>
          <p:nvPr/>
        </p:nvSpPr>
        <p:spPr>
          <a:xfrm>
            <a:off x="457200" y="45720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Civil 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5B847-6C91-4694-8237-CB003E925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03" y="957007"/>
            <a:ext cx="3840480" cy="5120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C1335A-C643-4578-AD8D-181A611470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9" r="21372"/>
          <a:stretch/>
        </p:blipFill>
        <p:spPr>
          <a:xfrm>
            <a:off x="533400" y="957007"/>
            <a:ext cx="4037781" cy="512064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E86B3A3-55FB-4A27-BCDD-6D5E336BD2A8}"/>
              </a:ext>
            </a:extLst>
          </p:cNvPr>
          <p:cNvSpPr txBox="1">
            <a:spLocks/>
          </p:cNvSpPr>
          <p:nvPr/>
        </p:nvSpPr>
        <p:spPr>
          <a:xfrm>
            <a:off x="457198" y="6417928"/>
            <a:ext cx="7924801" cy="24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203A8C"/>
                </a:solidFill>
              </a:rPr>
              <a:t>C-zero Radioactive Component Storage Facility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  Mike Campbell     10-25-2019</a:t>
            </a:r>
          </a:p>
        </p:txBody>
      </p:sp>
    </p:spTree>
    <p:extLst>
      <p:ext uri="{BB962C8B-B14F-4D97-AF65-F5344CB8AC3E}">
        <p14:creationId xmlns:p14="http://schemas.microsoft.com/office/powerpoint/2010/main" val="302004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9298</TotalTime>
  <Words>903</Words>
  <Application>Microsoft Office PowerPoint</Application>
  <PresentationFormat>On-screen Show (4:3)</PresentationFormat>
  <Paragraphs>175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 | Accelerator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Target Handler</dc:title>
  <dc:creator>mikecam</dc:creator>
  <cp:lastModifiedBy>Michael Campbell</cp:lastModifiedBy>
  <cp:revision>747</cp:revision>
  <dcterms:created xsi:type="dcterms:W3CDTF">2013-03-15T15:21:53Z</dcterms:created>
  <dcterms:modified xsi:type="dcterms:W3CDTF">2019-10-14T21:23:23Z</dcterms:modified>
</cp:coreProperties>
</file>