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6"/>
  </p:notesMasterIdLst>
  <p:handoutMasterIdLst>
    <p:handoutMasterId r:id="rId27"/>
  </p:handoutMasterIdLst>
  <p:sldIdLst>
    <p:sldId id="294" r:id="rId2"/>
    <p:sldId id="355" r:id="rId3"/>
    <p:sldId id="381" r:id="rId4"/>
    <p:sldId id="382" r:id="rId5"/>
    <p:sldId id="356" r:id="rId6"/>
    <p:sldId id="358" r:id="rId7"/>
    <p:sldId id="359" r:id="rId8"/>
    <p:sldId id="364" r:id="rId9"/>
    <p:sldId id="383" r:id="rId10"/>
    <p:sldId id="362" r:id="rId11"/>
    <p:sldId id="376" r:id="rId12"/>
    <p:sldId id="377" r:id="rId13"/>
    <p:sldId id="378" r:id="rId14"/>
    <p:sldId id="366" r:id="rId15"/>
    <p:sldId id="367" r:id="rId16"/>
    <p:sldId id="368" r:id="rId17"/>
    <p:sldId id="369" r:id="rId18"/>
    <p:sldId id="370" r:id="rId19"/>
    <p:sldId id="384" r:id="rId20"/>
    <p:sldId id="380" r:id="rId21"/>
    <p:sldId id="374" r:id="rId22"/>
    <p:sldId id="361" r:id="rId23"/>
    <p:sldId id="385" r:id="rId24"/>
    <p:sldId id="386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63666A"/>
    <a:srgbClr val="000000"/>
    <a:srgbClr val="0000FF"/>
    <a:srgbClr val="50504E"/>
    <a:srgbClr val="4E4E4E"/>
    <a:srgbClr val="404040"/>
    <a:srgbClr val="004C97"/>
    <a:srgbClr val="99D6EA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84" autoAdjust="0"/>
    <p:restoredTop sz="95291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465" y="57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5" y="5034022"/>
            <a:ext cx="8499231" cy="1217310"/>
          </a:xfrm>
        </p:spPr>
        <p:txBody>
          <a:bodyPr/>
          <a:lstStyle/>
          <a:p>
            <a:r>
              <a:rPr lang="en-US" dirty="0"/>
              <a:t>George Lolov</a:t>
            </a:r>
          </a:p>
          <a:p>
            <a:r>
              <a:rPr lang="en-US" dirty="0"/>
              <a:t>NBI 2019</a:t>
            </a:r>
          </a:p>
          <a:p>
            <a:r>
              <a:rPr lang="en-US" dirty="0"/>
              <a:t>10/24/2019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Air Diverter for Cooling 1MW Horn </a:t>
            </a:r>
            <a:r>
              <a:rPr lang="en-US" dirty="0" err="1"/>
              <a:t>Stripline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T-Block Air Diverter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FA641-B81D-4D39-8920-5B41D50A573D}"/>
              </a:ext>
            </a:extLst>
          </p:cNvPr>
          <p:cNvSpPr txBox="1"/>
          <p:nvPr/>
        </p:nvSpPr>
        <p:spPr>
          <a:xfrm>
            <a:off x="298450" y="1100495"/>
            <a:ext cx="884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Drop in replacement T-block.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Channel dimensions minimized (8” wide X 4” deep).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Supply will employ quick disconnect coupling.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E7247-2343-43EF-AE3E-FD8A03EEF34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13" y="2844800"/>
            <a:ext cx="5574780" cy="332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0A8F9C-CAA8-49B8-8B5E-AA63179D1FF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r="19963"/>
          <a:stretch/>
        </p:blipFill>
        <p:spPr bwMode="auto">
          <a:xfrm>
            <a:off x="6082755" y="3478349"/>
            <a:ext cx="2603863" cy="20605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F2FBAA-8304-41F6-BFD0-4EF4B15DB7A3}"/>
              </a:ext>
            </a:extLst>
          </p:cNvPr>
          <p:cNvSpPr txBox="1"/>
          <p:nvPr/>
        </p:nvSpPr>
        <p:spPr>
          <a:xfrm>
            <a:off x="6322240" y="4998721"/>
            <a:ext cx="1062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Outlet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B330F17-E561-423F-96FD-721EBF6494BF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48B9532-597F-4FF1-8ADE-1FF4371C182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CC513-34E8-4FC9-96BE-10F85E437DA5}"/>
              </a:ext>
            </a:extLst>
          </p:cNvPr>
          <p:cNvSpPr txBox="1"/>
          <p:nvPr/>
        </p:nvSpPr>
        <p:spPr>
          <a:xfrm>
            <a:off x="4101927" y="270802"/>
            <a:ext cx="1498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C. Crowley</a:t>
            </a:r>
          </a:p>
        </p:txBody>
      </p:sp>
    </p:spTree>
    <p:extLst>
      <p:ext uri="{BB962C8B-B14F-4D97-AF65-F5344CB8AC3E}">
        <p14:creationId xmlns:p14="http://schemas.microsoft.com/office/powerpoint/2010/main" val="2265060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Setup - Pressure Testing Trials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AE6AE7-BA0A-4379-AEFC-9432ED9F0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7" r="23867"/>
          <a:stretch/>
        </p:blipFill>
        <p:spPr>
          <a:xfrm rot="5400000">
            <a:off x="241680" y="1520291"/>
            <a:ext cx="3427037" cy="27582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B42D62-F6A6-4A11-A877-74C4D0364B7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9" y="4516581"/>
            <a:ext cx="3293799" cy="17813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2342F1-F064-4470-A253-C0D5884B5C8B}"/>
              </a:ext>
            </a:extLst>
          </p:cNvPr>
          <p:cNvSpPr txBox="1"/>
          <p:nvPr/>
        </p:nvSpPr>
        <p:spPr>
          <a:xfrm>
            <a:off x="4006125" y="4764551"/>
            <a:ext cx="462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Fixed on each of the 8 flag faces and measured airflow pressure at 9 locations on the flag surfaces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931424-ACFD-4990-84AF-93E0F384B67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745" y="1185899"/>
            <a:ext cx="4717251" cy="321839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02374A5-65CC-4A76-8E3C-D87E5FE880D8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2C0D709-DD29-41C5-8BFF-6EA3F152B417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75869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Testing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AD1AA6-2B9A-4154-A8DA-F83E51DD1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8439"/>
            <a:ext cx="4532971" cy="3399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602980-7BBA-4655-A99F-1D71A7664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68" y="2655345"/>
            <a:ext cx="4532971" cy="33997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94BADC-E292-455A-86A7-E1EC5751BAB9}"/>
              </a:ext>
            </a:extLst>
          </p:cNvPr>
          <p:cNvSpPr txBox="1"/>
          <p:nvPr/>
        </p:nvSpPr>
        <p:spPr>
          <a:xfrm>
            <a:off x="399987" y="1000328"/>
            <a:ext cx="8265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Ran pressure tests for each iteration of the top and bottom diverters.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Results mostly inconclusive. Pressure drop not large enough to provide reliable data.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24D766-73BE-4163-8359-178A83E3C6F5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7BCBAF4-AE91-44C9-AF00-018C938B0A8A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03899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Convection Coefficient Testing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F37FC7-A81C-47D7-AA35-6584AAF09EC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0339"/>
            <a:ext cx="4103255" cy="315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8371A8-C0EC-447B-93D5-B08DF1B172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12" y="3040338"/>
            <a:ext cx="4103254" cy="315788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59B7AE-32C5-4A45-A5FF-99817618424C}"/>
              </a:ext>
            </a:extLst>
          </p:cNvPr>
          <p:cNvSpPr txBox="1"/>
          <p:nvPr/>
        </p:nvSpPr>
        <p:spPr>
          <a:xfrm>
            <a:off x="178879" y="940377"/>
            <a:ext cx="84201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Al coupon with heating pad and thermocouple inside.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Set on each of the flag faces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Set heater to 80W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Turned on the airflow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Observed cooling curve until SS temperature was reached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C02F261-512F-4D94-AF16-DD25D9B9E0B3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DFFB708-6969-4F0A-958E-899FA7AD2C04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33960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/ New Diverter Comparison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10CCD93-3FEF-4257-B294-59374B53FFA4}"/>
              </a:ext>
            </a:extLst>
          </p:cNvPr>
          <p:cNvGrpSpPr/>
          <p:nvPr/>
        </p:nvGrpSpPr>
        <p:grpSpPr>
          <a:xfrm>
            <a:off x="925977" y="947028"/>
            <a:ext cx="3841432" cy="2317025"/>
            <a:chOff x="0" y="0"/>
            <a:chExt cx="5872889" cy="38796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AE9B1F9-1A98-45CC-9B65-E537054E204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5872889" cy="3879672"/>
              <a:chOff x="0" y="0"/>
              <a:chExt cx="6172200" cy="419731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7C84223-0EB0-4BC2-B18F-B910A8CF2238}"/>
                  </a:ext>
                </a:extLst>
              </p:cNvPr>
              <p:cNvGrpSpPr/>
              <p:nvPr/>
            </p:nvGrpSpPr>
            <p:grpSpPr>
              <a:xfrm>
                <a:off x="0" y="0"/>
                <a:ext cx="6172200" cy="4197319"/>
                <a:chOff x="0" y="0"/>
                <a:chExt cx="6172200" cy="4197319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04BFD736-E34B-462D-AADF-FAA0286FB3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5943599" cy="3604895"/>
                </a:xfrm>
                <a:prstGeom prst="rect">
                  <a:avLst/>
                </a:prstGeom>
              </p:spPr>
            </p:pic>
            <p:sp>
              <p:nvSpPr>
                <p:cNvPr id="18" name="Text Box 2">
                  <a:extLst>
                    <a:ext uri="{FF2B5EF4-FFF2-40B4-BE49-F238E27FC236}">
                      <a16:creationId xmlns:a16="http://schemas.microsoft.com/office/drawing/2014/main" id="{01B33D84-7449-437A-9A20-0B144E766CE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31895" y="39162"/>
                  <a:ext cx="1021080" cy="62517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68580" tIns="34290" rIns="68580" bIns="3429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600"/>
                    </a:spcAft>
                  </a:pPr>
                  <a:r>
                    <a:rPr lang="en-US" sz="900" b="1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Sharp Edges</a:t>
                  </a:r>
                  <a:endParaRPr lang="en-US" sz="825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58EFBEC8-389A-4717-9014-5DEC7BB3F8C1}"/>
                    </a:ext>
                  </a:extLst>
                </p:cNvPr>
                <p:cNvCxnSpPr/>
                <p:nvPr/>
              </p:nvCxnSpPr>
              <p:spPr>
                <a:xfrm>
                  <a:off x="3413760" y="297180"/>
                  <a:ext cx="1805940" cy="130302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7EE24581-25E2-4680-A18E-B7545C8401D0}"/>
                    </a:ext>
                  </a:extLst>
                </p:cNvPr>
                <p:cNvCxnSpPr/>
                <p:nvPr/>
              </p:nvCxnSpPr>
              <p:spPr>
                <a:xfrm flipH="1">
                  <a:off x="815340" y="312420"/>
                  <a:ext cx="1600200" cy="92964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 Box 2">
                  <a:extLst>
                    <a:ext uri="{FF2B5EF4-FFF2-40B4-BE49-F238E27FC236}">
                      <a16:creationId xmlns:a16="http://schemas.microsoft.com/office/drawing/2014/main" id="{F7077A82-8A7F-4ADF-AB76-7889BACBD8B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33336" y="3639214"/>
                  <a:ext cx="975399" cy="33504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68580" tIns="34290" rIns="68580" bIns="3429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600"/>
                    </a:spcAft>
                  </a:pPr>
                  <a:r>
                    <a:rPr lang="en-US" sz="900" b="1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Middle Duct</a:t>
                  </a:r>
                  <a:endParaRPr lang="en-US" sz="825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Text Box 2">
                  <a:extLst>
                    <a:ext uri="{FF2B5EF4-FFF2-40B4-BE49-F238E27FC236}">
                      <a16:creationId xmlns:a16="http://schemas.microsoft.com/office/drawing/2014/main" id="{FFA3C931-52A4-4519-8166-10B8B37D01D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3633159"/>
                  <a:ext cx="1021080" cy="5641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68580" tIns="34290" rIns="68580" bIns="3429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600"/>
                    </a:spcAft>
                  </a:pPr>
                  <a:r>
                    <a:rPr lang="en-US" sz="900" b="1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Outlet Duct</a:t>
                  </a:r>
                  <a:endParaRPr lang="en-US" sz="825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Text Box 2">
                  <a:extLst>
                    <a:ext uri="{FF2B5EF4-FFF2-40B4-BE49-F238E27FC236}">
                      <a16:creationId xmlns:a16="http://schemas.microsoft.com/office/drawing/2014/main" id="{9A330F14-E3AF-42F0-93AC-CBBB29A123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51120" y="3611880"/>
                  <a:ext cx="1021080" cy="40259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68580" tIns="34290" rIns="68580" bIns="3429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600"/>
                    </a:spcAft>
                  </a:pPr>
                  <a:r>
                    <a:rPr lang="en-US" sz="900" b="1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Inlet Duct</a:t>
                  </a:r>
                  <a:endParaRPr lang="en-US" sz="825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72B677E5-24F2-41CA-8D6C-EC874DDE23CF}"/>
                    </a:ext>
                  </a:extLst>
                </p:cNvPr>
                <p:cNvCxnSpPr/>
                <p:nvPr/>
              </p:nvCxnSpPr>
              <p:spPr>
                <a:xfrm flipV="1">
                  <a:off x="480060" y="2667000"/>
                  <a:ext cx="114300" cy="90678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B93818E1-4E2F-417C-81F1-19F52D691FA2}"/>
                    </a:ext>
                  </a:extLst>
                </p:cNvPr>
                <p:cNvCxnSpPr/>
                <p:nvPr/>
              </p:nvCxnSpPr>
              <p:spPr>
                <a:xfrm flipV="1">
                  <a:off x="2244249" y="3101340"/>
                  <a:ext cx="45719" cy="46482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F37B3FDD-D567-4C94-818E-E1D3A44221C9}"/>
                    </a:ext>
                  </a:extLst>
                </p:cNvPr>
                <p:cNvCxnSpPr/>
                <p:nvPr/>
              </p:nvCxnSpPr>
              <p:spPr>
                <a:xfrm flipV="1">
                  <a:off x="5570220" y="2331720"/>
                  <a:ext cx="45719" cy="121920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 Box 2">
                <a:extLst>
                  <a:ext uri="{FF2B5EF4-FFF2-40B4-BE49-F238E27FC236}">
                    <a16:creationId xmlns:a16="http://schemas.microsoft.com/office/drawing/2014/main" id="{7EECD751-31E3-451D-87AF-602D223F12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08735" y="3658918"/>
                <a:ext cx="823838" cy="3150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00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Divider</a:t>
                </a:r>
                <a:endParaRPr lang="en-US" sz="825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CB58A584-01AC-4B89-BC84-D001B400570C}"/>
                  </a:ext>
                </a:extLst>
              </p:cNvPr>
              <p:cNvCxnSpPr/>
              <p:nvPr/>
            </p:nvCxnSpPr>
            <p:spPr>
              <a:xfrm flipV="1">
                <a:off x="3136444" y="2888504"/>
                <a:ext cx="57400" cy="770315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11DF2100-D42C-40F9-9539-421D55C069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1266" y="3361266"/>
              <a:ext cx="1337733" cy="3302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900" b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Mounting Bracket</a:t>
              </a:r>
              <a:endParaRPr lang="en-US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4ECF351-0F29-4700-B409-F805F304FF57}"/>
                </a:ext>
              </a:extLst>
            </p:cNvPr>
            <p:cNvCxnSpPr/>
            <p:nvPr/>
          </p:nvCxnSpPr>
          <p:spPr>
            <a:xfrm flipV="1">
              <a:off x="3937000" y="1862666"/>
              <a:ext cx="45719" cy="145812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3C06EE-860E-446C-BD7B-143C878111FC}"/>
              </a:ext>
            </a:extLst>
          </p:cNvPr>
          <p:cNvGrpSpPr/>
          <p:nvPr/>
        </p:nvGrpSpPr>
        <p:grpSpPr>
          <a:xfrm>
            <a:off x="5046345" y="1217724"/>
            <a:ext cx="2395404" cy="1874387"/>
            <a:chOff x="0" y="0"/>
            <a:chExt cx="4526280" cy="356933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809BA1D-BB78-4C74-A2AA-6B45A2F1D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6280" cy="3569335"/>
            </a:xfrm>
            <a:prstGeom prst="rect">
              <a:avLst/>
            </a:prstGeom>
          </p:spPr>
        </p:pic>
        <p:sp>
          <p:nvSpPr>
            <p:cNvPr id="29" name="Text Box 2">
              <a:extLst>
                <a:ext uri="{FF2B5EF4-FFF2-40B4-BE49-F238E27FC236}">
                  <a16:creationId xmlns:a16="http://schemas.microsoft.com/office/drawing/2014/main" id="{551E2D7B-68D3-4E81-B8D6-2D164E8BB4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7741" y="2796539"/>
              <a:ext cx="1143000" cy="683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900" b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Low Airflow</a:t>
              </a:r>
              <a:endParaRPr lang="en-US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CB8926B-B7AC-40AD-AA7C-C4A8FB0CA94F}"/>
                </a:ext>
              </a:extLst>
            </p:cNvPr>
            <p:cNvCxnSpPr/>
            <p:nvPr/>
          </p:nvCxnSpPr>
          <p:spPr>
            <a:xfrm flipH="1" flipV="1">
              <a:off x="1120140" y="2369820"/>
              <a:ext cx="297180" cy="4800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 Box 2">
              <a:extLst>
                <a:ext uri="{FF2B5EF4-FFF2-40B4-BE49-F238E27FC236}">
                  <a16:creationId xmlns:a16="http://schemas.microsoft.com/office/drawing/2014/main" id="{E92A890A-B95D-4DBE-A38B-1769BC979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0340" y="2781301"/>
              <a:ext cx="1143000" cy="683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900" b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Low Airflow</a:t>
              </a:r>
              <a:endParaRPr lang="en-US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8BA5667-2B87-4CFC-AD2D-DE7A5BE9E6F2}"/>
                </a:ext>
              </a:extLst>
            </p:cNvPr>
            <p:cNvCxnSpPr/>
            <p:nvPr/>
          </p:nvCxnSpPr>
          <p:spPr>
            <a:xfrm flipV="1">
              <a:off x="3230880" y="2308860"/>
              <a:ext cx="350520" cy="52578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A93F3F0-C23D-47FB-AD94-727020B3E59A}"/>
              </a:ext>
            </a:extLst>
          </p:cNvPr>
          <p:cNvGrpSpPr/>
          <p:nvPr/>
        </p:nvGrpSpPr>
        <p:grpSpPr>
          <a:xfrm>
            <a:off x="809077" y="3617214"/>
            <a:ext cx="3762923" cy="2465333"/>
            <a:chOff x="0" y="0"/>
            <a:chExt cx="5879591" cy="397608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192A43F-EEDB-48A3-8619-3CBE07514C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5879591" cy="3976081"/>
              <a:chOff x="0" y="0"/>
              <a:chExt cx="6172200" cy="4031432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9081726D-9FA4-463C-9544-7C1208662F43}"/>
                  </a:ext>
                </a:extLst>
              </p:cNvPr>
              <p:cNvGrpSpPr/>
              <p:nvPr/>
            </p:nvGrpSpPr>
            <p:grpSpPr>
              <a:xfrm>
                <a:off x="114300" y="0"/>
                <a:ext cx="5943600" cy="3310890"/>
                <a:chOff x="0" y="0"/>
                <a:chExt cx="5943600" cy="3310890"/>
              </a:xfrm>
            </p:grpSpPr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FA8D06D1-96A0-479D-A54F-21D831FCF4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5943600" cy="3310890"/>
                </a:xfrm>
                <a:prstGeom prst="rect">
                  <a:avLst/>
                </a:prstGeom>
              </p:spPr>
            </p:pic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F7E04FFF-190E-4FB5-9E88-A361C03DAC16}"/>
                    </a:ext>
                  </a:extLst>
                </p:cNvPr>
                <p:cNvGrpSpPr/>
                <p:nvPr/>
              </p:nvGrpSpPr>
              <p:grpSpPr>
                <a:xfrm>
                  <a:off x="914400" y="324387"/>
                  <a:ext cx="3916680" cy="1481553"/>
                  <a:chOff x="0" y="-18513"/>
                  <a:chExt cx="3916680" cy="1481553"/>
                </a:xfrm>
              </p:grpSpPr>
              <p:sp>
                <p:nvSpPr>
                  <p:cNvPr id="48" name="Text Box 2">
                    <a:extLst>
                      <a:ext uri="{FF2B5EF4-FFF2-40B4-BE49-F238E27FC236}">
                        <a16:creationId xmlns:a16="http://schemas.microsoft.com/office/drawing/2014/main" id="{3C0EC67D-C37B-4269-87C6-1322B98FA74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07114" y="-18513"/>
                    <a:ext cx="1334421" cy="40259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68580" tIns="34290" rIns="68580" bIns="34290" anchor="t" anchorCtr="0"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en-US" sz="900" b="1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Smooth Edges</a:t>
                    </a:r>
                    <a:endParaRPr lang="en-US" sz="825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49" name="Straight Arrow Connector 48">
                    <a:extLst>
                      <a:ext uri="{FF2B5EF4-FFF2-40B4-BE49-F238E27FC236}">
                        <a16:creationId xmlns:a16="http://schemas.microsoft.com/office/drawing/2014/main" id="{42B7E379-3B55-4098-AB11-23B9F5071ECB}"/>
                      </a:ext>
                    </a:extLst>
                  </p:cNvPr>
                  <p:cNvCxnSpPr/>
                  <p:nvPr/>
                </p:nvCxnSpPr>
                <p:spPr>
                  <a:xfrm>
                    <a:off x="2590800" y="251460"/>
                    <a:ext cx="1325880" cy="1211580"/>
                  </a:xfrm>
                  <a:prstGeom prst="straightConnector1">
                    <a:avLst/>
                  </a:prstGeom>
                  <a:ln w="127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Arrow Connector 49">
                    <a:extLst>
                      <a:ext uri="{FF2B5EF4-FFF2-40B4-BE49-F238E27FC236}">
                        <a16:creationId xmlns:a16="http://schemas.microsoft.com/office/drawing/2014/main" id="{8FDE71E5-8861-4ADB-A5F4-BEEC9D1F3DB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0" y="266700"/>
                    <a:ext cx="1592580" cy="960120"/>
                  </a:xfrm>
                  <a:prstGeom prst="straightConnector1">
                    <a:avLst/>
                  </a:prstGeom>
                  <a:ln w="127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8" name="Text Box 2">
                <a:extLst>
                  <a:ext uri="{FF2B5EF4-FFF2-40B4-BE49-F238E27FC236}">
                    <a16:creationId xmlns:a16="http://schemas.microsoft.com/office/drawing/2014/main" id="{43216C09-D151-49FA-BBFE-545BBC0102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985" y="3628841"/>
                <a:ext cx="1103718" cy="40259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00" b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Middle Duct</a:t>
                </a:r>
                <a:endParaRPr lang="en-US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Text Box 2">
                <a:extLst>
                  <a:ext uri="{FF2B5EF4-FFF2-40B4-BE49-F238E27FC236}">
                    <a16:creationId xmlns:a16="http://schemas.microsoft.com/office/drawing/2014/main" id="{D508E762-90D3-4809-8E51-1809AD9780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611880"/>
                <a:ext cx="1021080" cy="4025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00" b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Outlet Duct</a:t>
                </a:r>
                <a:endParaRPr lang="en-US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Text Box 2">
                <a:extLst>
                  <a:ext uri="{FF2B5EF4-FFF2-40B4-BE49-F238E27FC236}">
                    <a16:creationId xmlns:a16="http://schemas.microsoft.com/office/drawing/2014/main" id="{3E70CEA1-8E6D-404A-824E-21D5F24DAA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51120" y="3611880"/>
                <a:ext cx="1021080" cy="4025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00" b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Inlet Duct</a:t>
                </a:r>
                <a:endParaRPr lang="en-US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061A67C3-4067-4BB8-91F3-A22499EA1EDC}"/>
                  </a:ext>
                </a:extLst>
              </p:cNvPr>
              <p:cNvCxnSpPr/>
              <p:nvPr/>
            </p:nvCxnSpPr>
            <p:spPr>
              <a:xfrm flipV="1">
                <a:off x="480060" y="2667000"/>
                <a:ext cx="114300" cy="90678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92DBE9C5-D161-4ABD-8903-5C2018A58F2B}"/>
                  </a:ext>
                </a:extLst>
              </p:cNvPr>
              <p:cNvCxnSpPr/>
              <p:nvPr/>
            </p:nvCxnSpPr>
            <p:spPr>
              <a:xfrm flipV="1">
                <a:off x="1807268" y="2987417"/>
                <a:ext cx="76993" cy="664084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44CB9E1A-CFD7-47B5-A86B-BD04D57E65C3}"/>
                  </a:ext>
                </a:extLst>
              </p:cNvPr>
              <p:cNvCxnSpPr/>
              <p:nvPr/>
            </p:nvCxnSpPr>
            <p:spPr>
              <a:xfrm flipV="1">
                <a:off x="5570220" y="2331720"/>
                <a:ext cx="45085" cy="121920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Text Box 2">
                <a:extLst>
                  <a:ext uri="{FF2B5EF4-FFF2-40B4-BE49-F238E27FC236}">
                    <a16:creationId xmlns:a16="http://schemas.microsoft.com/office/drawing/2014/main" id="{48297E5B-DD21-4652-9E3E-A73E887A40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1990" y="3628503"/>
                <a:ext cx="853001" cy="31024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00" b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Divider</a:t>
                </a:r>
                <a:endParaRPr lang="en-US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E94E699A-978C-426C-BD0D-322E658F602E}"/>
                  </a:ext>
                </a:extLst>
              </p:cNvPr>
              <p:cNvCxnSpPr>
                <a:stCxn id="44" idx="0"/>
              </p:cNvCxnSpPr>
              <p:nvPr/>
            </p:nvCxnSpPr>
            <p:spPr>
              <a:xfrm flipV="1">
                <a:off x="2948491" y="2832864"/>
                <a:ext cx="206524" cy="795639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" name="Text Box 2">
              <a:extLst>
                <a:ext uri="{FF2B5EF4-FFF2-40B4-BE49-F238E27FC236}">
                  <a16:creationId xmlns:a16="http://schemas.microsoft.com/office/drawing/2014/main" id="{50804C67-FC86-46A0-B721-5EA574A3CD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0163" y="3557135"/>
              <a:ext cx="1464953" cy="32750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900" b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Mounting Bracket</a:t>
              </a:r>
              <a:endParaRPr lang="en-US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4638BC0-7F22-4578-A761-65424D3856C5}"/>
                </a:ext>
              </a:extLst>
            </p:cNvPr>
            <p:cNvCxnSpPr/>
            <p:nvPr/>
          </p:nvCxnSpPr>
          <p:spPr>
            <a:xfrm flipV="1">
              <a:off x="3767667" y="2192867"/>
              <a:ext cx="152400" cy="138586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4796F0E-69C2-42AD-A7C0-BDF796BC69F5}"/>
              </a:ext>
            </a:extLst>
          </p:cNvPr>
          <p:cNvGrpSpPr>
            <a:grpSpLocks noChangeAspect="1"/>
          </p:cNvGrpSpPr>
          <p:nvPr/>
        </p:nvGrpSpPr>
        <p:grpSpPr>
          <a:xfrm>
            <a:off x="5080631" y="3769559"/>
            <a:ext cx="2400848" cy="2337539"/>
            <a:chOff x="0" y="0"/>
            <a:chExt cx="3886199" cy="3783965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D3FDE7D-EABC-43E2-B5D6-948FE35B0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7" r="21398"/>
            <a:stretch/>
          </p:blipFill>
          <p:spPr bwMode="auto">
            <a:xfrm>
              <a:off x="0" y="0"/>
              <a:ext cx="3886199" cy="37839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3" name="Text Box 2">
              <a:extLst>
                <a:ext uri="{FF2B5EF4-FFF2-40B4-BE49-F238E27FC236}">
                  <a16:creationId xmlns:a16="http://schemas.microsoft.com/office/drawing/2014/main" id="{BEA2F8E0-5D37-448D-A9E0-017D5BA1B9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345" y="1345435"/>
              <a:ext cx="964122" cy="603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9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Balanced Airflow</a:t>
              </a:r>
              <a:endParaRPr lang="en-US" sz="82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2C9A3DB-D63B-4871-8BAC-F7C2ECF5AC6A}"/>
                </a:ext>
              </a:extLst>
            </p:cNvPr>
            <p:cNvCxnSpPr/>
            <p:nvPr/>
          </p:nvCxnSpPr>
          <p:spPr>
            <a:xfrm flipH="1" flipV="1">
              <a:off x="1244600" y="1896533"/>
              <a:ext cx="145011" cy="16348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4684DC3-0D22-430A-9D70-1A9AC6BE1433}"/>
                </a:ext>
              </a:extLst>
            </p:cNvPr>
            <p:cNvCxnSpPr/>
            <p:nvPr/>
          </p:nvCxnSpPr>
          <p:spPr>
            <a:xfrm flipH="1" flipV="1">
              <a:off x="1354667" y="1786467"/>
              <a:ext cx="145011" cy="16348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8A7BAF2D-59FF-4F98-AFBB-678EE0842CC5}"/>
                </a:ext>
              </a:extLst>
            </p:cNvPr>
            <p:cNvCxnSpPr/>
            <p:nvPr/>
          </p:nvCxnSpPr>
          <p:spPr>
            <a:xfrm flipH="1" flipV="1">
              <a:off x="1473200" y="1667933"/>
              <a:ext cx="145011" cy="16348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6A60200-7487-4174-ABC6-132F936C6DEC}"/>
                </a:ext>
              </a:extLst>
            </p:cNvPr>
            <p:cNvCxnSpPr/>
            <p:nvPr/>
          </p:nvCxnSpPr>
          <p:spPr>
            <a:xfrm flipV="1">
              <a:off x="2421467" y="1684867"/>
              <a:ext cx="152400" cy="1468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435675B-0B21-4C78-A02E-ED7E3DF41D67}"/>
                </a:ext>
              </a:extLst>
            </p:cNvPr>
            <p:cNvCxnSpPr/>
            <p:nvPr/>
          </p:nvCxnSpPr>
          <p:spPr>
            <a:xfrm flipV="1">
              <a:off x="2523067" y="1786467"/>
              <a:ext cx="146050" cy="1536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3EF6B07-78B1-41F9-8618-61CD24FB68EF}"/>
                </a:ext>
              </a:extLst>
            </p:cNvPr>
            <p:cNvCxnSpPr/>
            <p:nvPr/>
          </p:nvCxnSpPr>
          <p:spPr>
            <a:xfrm flipV="1">
              <a:off x="2633134" y="1896533"/>
              <a:ext cx="152400" cy="1561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Date Placeholder 3">
            <a:extLst>
              <a:ext uri="{FF2B5EF4-FFF2-40B4-BE49-F238E27FC236}">
                <a16:creationId xmlns:a16="http://schemas.microsoft.com/office/drawing/2014/main" id="{B452C818-8C16-45AB-9D34-9ABA031B23F9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62" name="Footer Placeholder 4">
            <a:extLst>
              <a:ext uri="{FF2B5EF4-FFF2-40B4-BE49-F238E27FC236}">
                <a16:creationId xmlns:a16="http://schemas.microsoft.com/office/drawing/2014/main" id="{EC2C0177-A32F-4FA8-BDE3-554F20284CE6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28396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Diverter Design: Inlet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0E58464-FD0F-4EC5-8043-167DE6BD768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14" y="2507590"/>
            <a:ext cx="5418514" cy="347530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3AABBB3-D491-42A7-92F1-E1ECBCDEE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26666"/>
          <a:stretch/>
        </p:blipFill>
        <p:spPr>
          <a:xfrm rot="5400000">
            <a:off x="11103" y="3110278"/>
            <a:ext cx="3390823" cy="2241501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FA6B0B4-7AAB-4D83-BB7C-2FFC1112C20A}"/>
              </a:ext>
            </a:extLst>
          </p:cNvPr>
          <p:cNvSpPr txBox="1"/>
          <p:nvPr/>
        </p:nvSpPr>
        <p:spPr>
          <a:xfrm>
            <a:off x="222250" y="806130"/>
            <a:ext cx="8693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New Inlet features 4 sheets curved into elliptical geometry.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Initially tried creating from cardboard- didn’t turn out so well.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Split into 4 sections and 3D printed (</a:t>
            </a:r>
            <a:r>
              <a:rPr lang="en-US" i="1" dirty="0"/>
              <a:t>K. Anderson</a:t>
            </a:r>
            <a:r>
              <a:rPr lang="en-US" dirty="0"/>
              <a:t>)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429A0FB-3BE3-4974-99DD-876186D5B90D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5F96705-6726-4314-9F5B-11533BE36A71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08090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Diverter Design: Inlet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4AFA36-0C9D-45F1-8D99-1787F9057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66" y="1228869"/>
            <a:ext cx="2400144" cy="2200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142B0E-63EA-4866-9312-F4EA67E2F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4" y="4066794"/>
            <a:ext cx="2478746" cy="9986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25FC78-CDD7-4ACB-98C1-05F59FAF6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04" y="1448467"/>
            <a:ext cx="3245735" cy="21014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1E22FF-36A5-4B6E-9993-BE53BCCE4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8293" y="3623405"/>
            <a:ext cx="3039557" cy="20057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807E96-A86A-4475-910B-C46621940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1347" y="1522000"/>
            <a:ext cx="2861488" cy="21014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C30691-B042-47DE-812D-26843C359D3B}"/>
              </a:ext>
            </a:extLst>
          </p:cNvPr>
          <p:cNvSpPr txBox="1"/>
          <p:nvPr/>
        </p:nvSpPr>
        <p:spPr>
          <a:xfrm>
            <a:off x="6412230" y="4978210"/>
            <a:ext cx="25506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DEVELOPMENT OF BELL MOUTH FOR LOW SPEED AXIAL FLOW</a:t>
            </a:r>
          </a:p>
          <a:p>
            <a:r>
              <a:rPr lang="en-US" sz="1050" i="1" dirty="0"/>
              <a:t>COMPRESSOR TESTING FACILITY</a:t>
            </a:r>
          </a:p>
          <a:p>
            <a:r>
              <a:rPr lang="en-US" sz="1050" i="1" dirty="0"/>
              <a:t>Apurva Tiwari Et al.</a:t>
            </a:r>
            <a:endParaRPr lang="en-US" sz="825" i="1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F6E6279C-D707-483D-BCC8-7CA733E55372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39C0DBF-B919-488B-9C7B-2B27AF48B70B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66846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Diverter Design: Outlet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819514-F5F3-4412-85C3-05537A8561F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0" y="2518602"/>
            <a:ext cx="4941455" cy="37266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6DDB74-C246-4E1C-83AA-7492C6A0E3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11"/>
          <a:stretch/>
        </p:blipFill>
        <p:spPr>
          <a:xfrm rot="5400000">
            <a:off x="170977" y="3325958"/>
            <a:ext cx="3673035" cy="20583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8AB96B-1438-4E79-88C9-9BD06C3ED104}"/>
              </a:ext>
            </a:extLst>
          </p:cNvPr>
          <p:cNvSpPr txBox="1"/>
          <p:nvPr/>
        </p:nvSpPr>
        <p:spPr>
          <a:xfrm>
            <a:off x="176876" y="895372"/>
            <a:ext cx="8686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Because we doubled the inlet area, we also doubled the outlet area – airflow covers more flag surface area.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Didn’t bother with cardboard, split up into 4 pieces and 3D printed.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BEB28AE-FC75-4F6A-9BF3-7D466994FFE4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977122-AEE4-43A1-B9D0-B6F1F217EF36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99858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Diverter Prototype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B26407-A578-4D91-B719-2FC93CB83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6"/>
          <a:stretch/>
        </p:blipFill>
        <p:spPr>
          <a:xfrm rot="5400000">
            <a:off x="-296487" y="2068981"/>
            <a:ext cx="5410362" cy="29474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3BCBBA-CEF1-40C5-B6F0-632666FA77FD}"/>
              </a:ext>
            </a:extLst>
          </p:cNvPr>
          <p:cNvSpPr txBox="1"/>
          <p:nvPr/>
        </p:nvSpPr>
        <p:spPr>
          <a:xfrm>
            <a:off x="5275211" y="1072351"/>
            <a:ext cx="1495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3D Printed Inlet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6F9CA2-0454-4084-A795-63BD066CE1C4}"/>
              </a:ext>
            </a:extLst>
          </p:cNvPr>
          <p:cNvSpPr txBox="1"/>
          <p:nvPr/>
        </p:nvSpPr>
        <p:spPr>
          <a:xfrm>
            <a:off x="5043898" y="5253986"/>
            <a:ext cx="1495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3D Printed Outlet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39BF31-3427-450A-867F-F4E56F507C93}"/>
              </a:ext>
            </a:extLst>
          </p:cNvPr>
          <p:cNvSpPr txBox="1"/>
          <p:nvPr/>
        </p:nvSpPr>
        <p:spPr>
          <a:xfrm>
            <a:off x="6417303" y="3052931"/>
            <a:ext cx="2139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Cardboard Middle Section with Cardboard Divider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8FAB38A-816D-4919-9805-CCAE1E8B3A43}"/>
              </a:ext>
            </a:extLst>
          </p:cNvPr>
          <p:cNvCxnSpPr>
            <a:cxnSpLocks/>
          </p:cNvCxnSpPr>
          <p:nvPr/>
        </p:nvCxnSpPr>
        <p:spPr>
          <a:xfrm flipH="1">
            <a:off x="3560064" y="1613087"/>
            <a:ext cx="1701542" cy="12215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647BF42-48EC-4FE8-9A1E-9AC8EAC15FB4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1588655" y="4163540"/>
            <a:ext cx="3455243" cy="14443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2D46B82-27DA-41C9-866F-9C2AF878742C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3334327" y="3560763"/>
            <a:ext cx="3082976" cy="2111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00F726F-8210-4F13-B891-22C9597D8373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E90663C-8CCA-47F7-9B3B-03BEE11DACAA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722483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79CD3C-E7B7-413C-ADBB-92660E8BF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Stripline</a:t>
            </a:r>
            <a:r>
              <a:rPr lang="en-US" dirty="0"/>
              <a:t> Problematic Areas: Between </a:t>
            </a:r>
            <a:r>
              <a:rPr lang="en-US" dirty="0" err="1"/>
              <a:t>Striplines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33735-FCDC-47B6-9309-C86F651EC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EFA298-3764-4253-88F5-640D6E55AC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666931" y="981073"/>
            <a:ext cx="4248469" cy="300037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FD4B255-D092-4ADB-A00C-E0CB15F6B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448157"/>
              </p:ext>
            </p:extLst>
          </p:nvPr>
        </p:nvGraphicFramePr>
        <p:xfrm>
          <a:off x="1560513" y="4151999"/>
          <a:ext cx="5603240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1340">
                  <a:extLst>
                    <a:ext uri="{9D8B030D-6E8A-4147-A177-3AD203B41FA5}">
                      <a16:colId xmlns:a16="http://schemas.microsoft.com/office/drawing/2014/main" val="1088814215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1042014277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93445377"/>
                    </a:ext>
                  </a:extLst>
                </a:gridCol>
              </a:tblGrid>
              <a:tr h="1320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Segment #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External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(W/m2∙K)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Internal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(W/m2∙K)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8135850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7489682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0444303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709059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7023548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7154383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4530893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8396579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435407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064FAFEA-571C-4332-B73B-57E082747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271" y="3087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2F68A0-C472-4902-BFE7-B7A8BF2F48A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64"/>
          <a:stretch/>
        </p:blipFill>
        <p:spPr bwMode="auto">
          <a:xfrm>
            <a:off x="1017588" y="800374"/>
            <a:ext cx="3255645" cy="33516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CA10404-8E03-4CCA-AEEC-CAB8AACB3985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0EC7617-9655-48F5-9925-E91324D8716E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A0E29E-43CA-4C7F-90ED-F04D3114AE16}"/>
              </a:ext>
            </a:extLst>
          </p:cNvPr>
          <p:cNvSpPr/>
          <p:nvPr/>
        </p:nvSpPr>
        <p:spPr>
          <a:xfrm>
            <a:off x="5265421" y="4151999"/>
            <a:ext cx="1898332" cy="21622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89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4D50219-022D-44B9-8564-517C13259935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A199E4-FCDB-4400-BD79-E724B47A87A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FA641-B81D-4D39-8920-5B41D50A573D}"/>
              </a:ext>
            </a:extLst>
          </p:cNvPr>
          <p:cNvSpPr txBox="1"/>
          <p:nvPr/>
        </p:nvSpPr>
        <p:spPr>
          <a:xfrm>
            <a:off x="222250" y="838536"/>
            <a:ext cx="478913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Horn 1 Overview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Environment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Stripline</a:t>
            </a:r>
            <a:r>
              <a:rPr lang="en-US" sz="2000" dirty="0"/>
              <a:t>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Motivation for Testing and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Testing and Design Goals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T-Block Air Diverter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Testing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Pressure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Convection Coefficient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Air Diverter Redesign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Test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1523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Convection Coefficient Testing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65BAE-FD87-4DC2-9242-2EA3A9F8B129}"/>
              </a:ext>
            </a:extLst>
          </p:cNvPr>
          <p:cNvGrpSpPr/>
          <p:nvPr/>
        </p:nvGrpSpPr>
        <p:grpSpPr>
          <a:xfrm>
            <a:off x="4838806" y="951319"/>
            <a:ext cx="3934968" cy="2292161"/>
            <a:chOff x="0" y="-3348"/>
            <a:chExt cx="6299200" cy="340313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4CFD916-70E7-4D30-8484-3874B430895F}"/>
                </a:ext>
              </a:extLst>
            </p:cNvPr>
            <p:cNvGrpSpPr/>
            <p:nvPr/>
          </p:nvGrpSpPr>
          <p:grpSpPr>
            <a:xfrm>
              <a:off x="0" y="-3348"/>
              <a:ext cx="6299200" cy="3403138"/>
              <a:chOff x="0" y="-3348"/>
              <a:chExt cx="6299201" cy="3403138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830ED7F3-0A02-41F0-95DA-7A8EA98040F8}"/>
                  </a:ext>
                </a:extLst>
              </p:cNvPr>
              <p:cNvGrpSpPr/>
              <p:nvPr/>
            </p:nvGrpSpPr>
            <p:grpSpPr>
              <a:xfrm>
                <a:off x="0" y="38100"/>
                <a:ext cx="6299201" cy="3361690"/>
                <a:chOff x="0" y="0"/>
                <a:chExt cx="6299201" cy="3361690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F4E75607-6CD4-47AA-B277-60968E69A02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6299201" cy="3361690"/>
                  <a:chOff x="0" y="0"/>
                  <a:chExt cx="6299201" cy="336169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D8212D74-3F5E-401B-99EA-29A5D046AC26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5753100" cy="3361690"/>
                    <a:chOff x="0" y="0"/>
                    <a:chExt cx="5753100" cy="3361690"/>
                  </a:xfrm>
                </p:grpSpPr>
                <p:grpSp>
                  <p:nvGrpSpPr>
                    <p:cNvPr id="42" name="Group 41">
                      <a:extLst>
                        <a:ext uri="{FF2B5EF4-FFF2-40B4-BE49-F238E27FC236}">
                          <a16:creationId xmlns:a16="http://schemas.microsoft.com/office/drawing/2014/main" id="{ABF0B99F-EABC-466C-BDBE-74D79A963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0"/>
                      <a:ext cx="5753100" cy="3361690"/>
                      <a:chOff x="0" y="0"/>
                      <a:chExt cx="5753100" cy="3361690"/>
                    </a:xfrm>
                  </p:grpSpPr>
                  <p:grpSp>
                    <p:nvGrpSpPr>
                      <p:cNvPr id="56" name="Group 55">
                        <a:extLst>
                          <a:ext uri="{FF2B5EF4-FFF2-40B4-BE49-F238E27FC236}">
                            <a16:creationId xmlns:a16="http://schemas.microsoft.com/office/drawing/2014/main" id="{EB03F039-26FA-4844-94B0-CF15B2E39F2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0"/>
                        <a:ext cx="5753100" cy="3361690"/>
                        <a:chOff x="0" y="0"/>
                        <a:chExt cx="5753100" cy="3361690"/>
                      </a:xfrm>
                    </p:grpSpPr>
                    <p:grpSp>
                      <p:nvGrpSpPr>
                        <p:cNvPr id="59" name="Group 58">
                          <a:extLst>
                            <a:ext uri="{FF2B5EF4-FFF2-40B4-BE49-F238E27FC236}">
                              <a16:creationId xmlns:a16="http://schemas.microsoft.com/office/drawing/2014/main" id="{F94D0FAA-B3B5-4CF4-85BE-2ABA7404CF0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0" y="0"/>
                          <a:ext cx="5753100" cy="3361690"/>
                          <a:chOff x="0" y="0"/>
                          <a:chExt cx="5753100" cy="3361690"/>
                        </a:xfrm>
                      </p:grpSpPr>
                      <p:pic>
                        <p:nvPicPr>
                          <p:cNvPr id="63" name="Picture 62">
                            <a:extLst>
                              <a:ext uri="{FF2B5EF4-FFF2-40B4-BE49-F238E27FC236}">
                                <a16:creationId xmlns:a16="http://schemas.microsoft.com/office/drawing/2014/main" id="{1002A634-3774-4D32-91A8-2184935472C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3205" t="4129"/>
                          <a:stretch/>
                        </p:blipFill>
                        <p:spPr bwMode="auto">
                          <a:xfrm>
                            <a:off x="0" y="0"/>
                            <a:ext cx="5753100" cy="3361690"/>
                          </a:xfrm>
                          <a:prstGeom prst="rect">
                            <a:avLst/>
                          </a:prstGeom>
                          <a:ln>
                            <a:noFill/>
                          </a:ln>
                          <a:extLst>
                            <a:ext uri="{53640926-AAD7-44D8-BBD7-CCE9431645EC}">
                              <a14:shadowObscured xmlns:a14="http://schemas.microsoft.com/office/drawing/2010/main"/>
                            </a:ext>
                          </a:extLst>
                        </p:spPr>
                      </p:pic>
                      <p:sp>
                        <p:nvSpPr>
                          <p:cNvPr id="64" name="Rectangle 63">
                            <a:extLst>
                              <a:ext uri="{FF2B5EF4-FFF2-40B4-BE49-F238E27FC236}">
                                <a16:creationId xmlns:a16="http://schemas.microsoft.com/office/drawing/2014/main" id="{4AE369A9-AA8C-42BB-BD8B-0B84BF40174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21421911">
                            <a:off x="1676400" y="1760220"/>
                            <a:ext cx="3500281" cy="241552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chemeClr val="tx1"/>
                            </a:solidFill>
                            <a:prstDash val="sysDash"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 sz="1800"/>
                          </a:p>
                        </p:txBody>
                      </p:sp>
                      <p:sp>
                        <p:nvSpPr>
                          <p:cNvPr id="65" name="Text Box 2">
                            <a:extLst>
                              <a:ext uri="{FF2B5EF4-FFF2-40B4-BE49-F238E27FC236}">
                                <a16:creationId xmlns:a16="http://schemas.microsoft.com/office/drawing/2014/main" id="{23929B7B-F24E-4CAF-9344-1CDC96EBBB61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 rot="21399060">
                            <a:off x="2308859" y="1767231"/>
                            <a:ext cx="2361563" cy="31310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68580" tIns="34290" rIns="68580" bIns="34290" anchor="t" anchorCtr="0">
                            <a:spAutoFit/>
                          </a:bodyPr>
                          <a:lstStyle/>
                          <a:p>
                            <a:pPr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600"/>
                              </a:spcAft>
                            </a:pPr>
                            <a:r>
                              <a:rPr lang="en-US" sz="900" b="1"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a:t>Heating Pad</a:t>
                            </a:r>
                            <a:endParaRPr lang="en-US" sz="825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60" name="Text Box 2">
                          <a:extLst>
                            <a:ext uri="{FF2B5EF4-FFF2-40B4-BE49-F238E27FC236}">
                              <a16:creationId xmlns:a16="http://schemas.microsoft.com/office/drawing/2014/main" id="{1B6F1611-56A6-41F1-8FC8-DFFCB1660622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 rot="21399060">
                          <a:off x="1592581" y="1043277"/>
                          <a:ext cx="2361563" cy="31310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68580" tIns="34290" rIns="68580" bIns="34290" anchor="t" anchorCtr="0">
                          <a:spAutoFit/>
                        </a:bodyPr>
                        <a:lstStyle/>
                        <a:p>
                          <a:pPr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9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Adjacent Coupon</a:t>
                          </a:r>
                          <a:endParaRPr lang="en-US" sz="825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cxnSp>
                      <p:nvCxnSpPr>
                        <p:cNvPr id="61" name="Straight Connector 60">
                          <a:extLst>
                            <a:ext uri="{FF2B5EF4-FFF2-40B4-BE49-F238E27FC236}">
                              <a16:creationId xmlns:a16="http://schemas.microsoft.com/office/drawing/2014/main" id="{2BB27A11-A302-46CD-8D59-5D89F55514A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465320" y="1264920"/>
                          <a:ext cx="662940" cy="388620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2" name="Straight Connector 61">
                          <a:extLst>
                            <a:ext uri="{FF2B5EF4-FFF2-40B4-BE49-F238E27FC236}">
                              <a16:creationId xmlns:a16="http://schemas.microsoft.com/office/drawing/2014/main" id="{7ED49904-0D7A-4C4E-812B-FC504147EF7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158916" y="1287379"/>
                          <a:ext cx="1007444" cy="610001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57" name="Straight Connector 56">
                        <a:extLst>
                          <a:ext uri="{FF2B5EF4-FFF2-40B4-BE49-F238E27FC236}">
                            <a16:creationId xmlns:a16="http://schemas.microsoft.com/office/drawing/2014/main" id="{4BA4496B-C2C8-4039-817A-EAD5B8F6D70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483895" y="1776664"/>
                        <a:ext cx="155448" cy="6858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8" name="Straight Connector 57">
                        <a:extLst>
                          <a:ext uri="{FF2B5EF4-FFF2-40B4-BE49-F238E27FC236}">
                            <a16:creationId xmlns:a16="http://schemas.microsoft.com/office/drawing/2014/main" id="{57E2BF4C-F64D-40BE-895D-10F39ED4EAC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487905" y="1989221"/>
                        <a:ext cx="188976" cy="94996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3" name="Group 42">
                      <a:extLst>
                        <a:ext uri="{FF2B5EF4-FFF2-40B4-BE49-F238E27FC236}">
                          <a16:creationId xmlns:a16="http://schemas.microsoft.com/office/drawing/2014/main" id="{E84E9B6D-32C4-4F8A-9FAB-14B05560C4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64042" y="545432"/>
                      <a:ext cx="955610" cy="1054768"/>
                      <a:chOff x="0" y="0"/>
                      <a:chExt cx="955610" cy="1054768"/>
                    </a:xfrm>
                  </p:grpSpPr>
                  <p:grpSp>
                    <p:nvGrpSpPr>
                      <p:cNvPr id="51" name="Group 50">
                        <a:extLst>
                          <a:ext uri="{FF2B5EF4-FFF2-40B4-BE49-F238E27FC236}">
                            <a16:creationId xmlns:a16="http://schemas.microsoft.com/office/drawing/2014/main" id="{AFBC7272-6A96-4E52-8ABD-5A0BDC0A41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0"/>
                        <a:ext cx="411480" cy="281940"/>
                        <a:chOff x="0" y="-60962"/>
                        <a:chExt cx="411480" cy="281940"/>
                      </a:xfrm>
                    </p:grpSpPr>
                    <p:sp>
                      <p:nvSpPr>
                        <p:cNvPr id="54" name="Oval 53">
                          <a:extLst>
                            <a:ext uri="{FF2B5EF4-FFF2-40B4-BE49-F238E27FC236}">
                              <a16:creationId xmlns:a16="http://schemas.microsoft.com/office/drawing/2014/main" id="{F58D893F-4F9E-484C-9C6B-38276CC07A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78605">
                          <a:off x="0" y="0"/>
                          <a:ext cx="312420" cy="205685"/>
                        </a:xfrm>
                        <a:prstGeom prst="ellipse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  <a:prstDash val="dash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 sz="1800"/>
                        </a:p>
                      </p:txBody>
                    </p:sp>
                    <p:sp>
                      <p:nvSpPr>
                        <p:cNvPr id="55" name="Text Box 2">
                          <a:extLst>
                            <a:ext uri="{FF2B5EF4-FFF2-40B4-BE49-F238E27FC236}">
                              <a16:creationId xmlns:a16="http://schemas.microsoft.com/office/drawing/2014/main" id="{B36E5404-A0B2-44C6-8366-898D0A0785E9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 rot="21340082">
                          <a:off x="15240" y="-60962"/>
                          <a:ext cx="396240" cy="28194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68580" tIns="34290" rIns="68580" bIns="34290" anchor="t" anchorCtr="0">
                          <a:noAutofit/>
                        </a:bodyPr>
                        <a:lstStyle/>
                        <a:p>
                          <a:pPr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050" b="1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en-US" sz="825"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cxnSp>
                    <p:nvCxnSpPr>
                      <p:cNvPr id="52" name="Straight Connector 51">
                        <a:extLst>
                          <a:ext uri="{FF2B5EF4-FFF2-40B4-BE49-F238E27FC236}">
                            <a16:creationId xmlns:a16="http://schemas.microsoft.com/office/drawing/2014/main" id="{89587221-FB3F-465B-95B9-8D1A84E17A6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98120" y="251460"/>
                        <a:ext cx="335280" cy="36576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Straight Connector 52">
                        <a:extLst>
                          <a:ext uri="{FF2B5EF4-FFF2-40B4-BE49-F238E27FC236}">
                            <a16:creationId xmlns:a16="http://schemas.microsoft.com/office/drawing/2014/main" id="{903D4568-63C3-438E-918C-5CAC83B0AD4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41020" y="624840"/>
                        <a:ext cx="414590" cy="429928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4" name="Group 43">
                      <a:extLst>
                        <a:ext uri="{FF2B5EF4-FFF2-40B4-BE49-F238E27FC236}">
                          <a16:creationId xmlns:a16="http://schemas.microsoft.com/office/drawing/2014/main" id="{051106E4-6EFB-47D8-A0EF-1A2F2D129F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24200" y="1291390"/>
                      <a:ext cx="982133" cy="1079276"/>
                      <a:chOff x="0" y="0"/>
                      <a:chExt cx="982133" cy="1079276"/>
                    </a:xfrm>
                  </p:grpSpPr>
                  <p:grpSp>
                    <p:nvGrpSpPr>
                      <p:cNvPr id="46" name="Group 45">
                        <a:extLst>
                          <a:ext uri="{FF2B5EF4-FFF2-40B4-BE49-F238E27FC236}">
                            <a16:creationId xmlns:a16="http://schemas.microsoft.com/office/drawing/2014/main" id="{B1B3FC05-B7BF-4082-9AAA-A9373876265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0"/>
                        <a:ext cx="411480" cy="281940"/>
                        <a:chOff x="0" y="-60962"/>
                        <a:chExt cx="411480" cy="281940"/>
                      </a:xfrm>
                    </p:grpSpPr>
                    <p:sp>
                      <p:nvSpPr>
                        <p:cNvPr id="49" name="Oval 48">
                          <a:extLst>
                            <a:ext uri="{FF2B5EF4-FFF2-40B4-BE49-F238E27FC236}">
                              <a16:creationId xmlns:a16="http://schemas.microsoft.com/office/drawing/2014/main" id="{93B8D2A8-CE80-41E8-AA32-D916D69812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78605">
                          <a:off x="0" y="0"/>
                          <a:ext cx="312420" cy="205685"/>
                        </a:xfrm>
                        <a:prstGeom prst="ellipse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  <a:prstDash val="dash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 sz="1800"/>
                        </a:p>
                      </p:txBody>
                    </p:sp>
                    <p:sp>
                      <p:nvSpPr>
                        <p:cNvPr id="50" name="Text Box 2">
                          <a:extLst>
                            <a:ext uri="{FF2B5EF4-FFF2-40B4-BE49-F238E27FC236}">
                              <a16:creationId xmlns:a16="http://schemas.microsoft.com/office/drawing/2014/main" id="{5C5BF003-2EA7-4E59-8FBB-E792EE0370DB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 rot="21340082">
                          <a:off x="15240" y="-60962"/>
                          <a:ext cx="396240" cy="28194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68580" tIns="34290" rIns="68580" bIns="34290" anchor="t" anchorCtr="0">
                          <a:noAutofit/>
                        </a:bodyPr>
                        <a:lstStyle/>
                        <a:p>
                          <a:pPr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050" b="1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en-US" sz="825"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cxnSp>
                    <p:nvCxnSpPr>
                      <p:cNvPr id="47" name="Straight Connector 46">
                        <a:extLst>
                          <a:ext uri="{FF2B5EF4-FFF2-40B4-BE49-F238E27FC236}">
                            <a16:creationId xmlns:a16="http://schemas.microsoft.com/office/drawing/2014/main" id="{161D347E-4A6B-4DB6-B434-FC9DC6C5815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98120" y="251460"/>
                        <a:ext cx="335280" cy="36576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>
                        <a:extLst>
                          <a:ext uri="{FF2B5EF4-FFF2-40B4-BE49-F238E27FC236}">
                            <a16:creationId xmlns:a16="http://schemas.microsoft.com/office/drawing/2014/main" id="{4D23B064-9BDB-48C8-BB9D-AD80119968F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41020" y="624840"/>
                        <a:ext cx="441113" cy="454436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5" name="Text Box 2">
                      <a:extLst>
                        <a:ext uri="{FF2B5EF4-FFF2-40B4-BE49-F238E27FC236}">
                          <a16:creationId xmlns:a16="http://schemas.microsoft.com/office/drawing/2014/main" id="{12FD31D7-19E4-4E46-85BE-E2E114019EFB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 rot="21399060">
                      <a:off x="2243221" y="354314"/>
                      <a:ext cx="2361563" cy="31310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68580" tIns="34290" rIns="68580" bIns="34290" anchor="t" anchorCtr="0">
                      <a:spAutoFit/>
                    </a:bodyPr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J-Type Thermocouple</a:t>
                      </a:r>
                      <a:endParaRPr lang="en-US" sz="825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7" name="Text Box 2">
                    <a:extLst>
                      <a:ext uri="{FF2B5EF4-FFF2-40B4-BE49-F238E27FC236}">
                        <a16:creationId xmlns:a16="http://schemas.microsoft.com/office/drawing/2014/main" id="{619BF328-9568-4253-9654-BDACFFA1C55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06534" y="1227667"/>
                    <a:ext cx="567267" cy="2878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68580" tIns="34290" rIns="68580" bIns="34290" anchor="t" anchorCtr="0"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en-US" sz="900" b="1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3/8”</a:t>
                    </a:r>
                    <a:endParaRPr lang="en-US" sz="825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8" name="Text Box 2">
                    <a:extLst>
                      <a:ext uri="{FF2B5EF4-FFF2-40B4-BE49-F238E27FC236}">
                        <a16:creationId xmlns:a16="http://schemas.microsoft.com/office/drawing/2014/main" id="{F76FFB1E-09C0-4FA2-8C30-5AB4FBF63BB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23467" y="2032000"/>
                    <a:ext cx="567267" cy="2878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68580" tIns="34290" rIns="68580" bIns="34290" anchor="t" anchorCtr="0"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en-US" sz="900" b="1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3/8”</a:t>
                    </a:r>
                    <a:endParaRPr lang="en-US" sz="825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" name="Text Box 2">
                    <a:extLst>
                      <a:ext uri="{FF2B5EF4-FFF2-40B4-BE49-F238E27FC236}">
                        <a16:creationId xmlns:a16="http://schemas.microsoft.com/office/drawing/2014/main" id="{D27CA2BF-AFD6-47CB-93DA-F3F510126E5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06534" y="1617134"/>
                    <a:ext cx="567267" cy="2878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68580" tIns="34290" rIns="68580" bIns="34290" anchor="t" anchorCtr="0"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en-US" sz="900" b="1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3/8”</a:t>
                    </a:r>
                    <a:endParaRPr lang="en-US" sz="825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" name="Text Box 2">
                    <a:extLst>
                      <a:ext uri="{FF2B5EF4-FFF2-40B4-BE49-F238E27FC236}">
                        <a16:creationId xmlns:a16="http://schemas.microsoft.com/office/drawing/2014/main" id="{965F8BE6-F8FA-4A22-BA40-749ED1D46E4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689600" y="846667"/>
                    <a:ext cx="567055" cy="2876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68580" tIns="34290" rIns="68580" bIns="34290" anchor="t" anchorCtr="0"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en-US" sz="9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3/8”</a:t>
                    </a:r>
                    <a:endParaRPr lang="en-US" sz="825" dirty="0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1" name="Text Box 2">
                    <a:extLst>
                      <a:ext uri="{FF2B5EF4-FFF2-40B4-BE49-F238E27FC236}">
                        <a16:creationId xmlns:a16="http://schemas.microsoft.com/office/drawing/2014/main" id="{C6EF3713-8B16-46F1-8D45-37166BA373F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31934" y="2396067"/>
                    <a:ext cx="567267" cy="2878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68580" tIns="34290" rIns="68580" bIns="34290" anchor="t" anchorCtr="0"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en-US" sz="900" b="1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3/8”</a:t>
                    </a:r>
                    <a:endParaRPr lang="en-US" sz="825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365222F3-8353-44A0-BFE5-997EF5AC26B7}"/>
                    </a:ext>
                  </a:extLst>
                </p:cNvPr>
                <p:cNvCxnSpPr/>
                <p:nvPr/>
              </p:nvCxnSpPr>
              <p:spPr>
                <a:xfrm flipV="1">
                  <a:off x="5486400" y="821267"/>
                  <a:ext cx="719666" cy="1693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F5F2CC47-2A65-481A-8A23-08B1A83062C0}"/>
                    </a:ext>
                  </a:extLst>
                </p:cNvPr>
                <p:cNvCxnSpPr/>
                <p:nvPr/>
              </p:nvCxnSpPr>
              <p:spPr>
                <a:xfrm flipV="1">
                  <a:off x="5511800" y="1193800"/>
                  <a:ext cx="719455" cy="1651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4439D522-720C-409E-B791-9B0C8272380C}"/>
                    </a:ext>
                  </a:extLst>
                </p:cNvPr>
                <p:cNvCxnSpPr/>
                <p:nvPr/>
              </p:nvCxnSpPr>
              <p:spPr>
                <a:xfrm flipV="1">
                  <a:off x="5528734" y="1557867"/>
                  <a:ext cx="719455" cy="1651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122331FC-7BAD-4C02-B1DF-CE8685848106}"/>
                    </a:ext>
                  </a:extLst>
                </p:cNvPr>
                <p:cNvCxnSpPr/>
                <p:nvPr/>
              </p:nvCxnSpPr>
              <p:spPr>
                <a:xfrm flipV="1">
                  <a:off x="5537200" y="1938867"/>
                  <a:ext cx="719455" cy="1651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0B5F7D29-4098-4262-9071-703BB788F732}"/>
                    </a:ext>
                  </a:extLst>
                </p:cNvPr>
                <p:cNvCxnSpPr/>
                <p:nvPr/>
              </p:nvCxnSpPr>
              <p:spPr>
                <a:xfrm flipV="1">
                  <a:off x="5545667" y="2328334"/>
                  <a:ext cx="719455" cy="1651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F985FE4-6224-4BA9-9748-894758FD6557}"/>
                    </a:ext>
                  </a:extLst>
                </p:cNvPr>
                <p:cNvCxnSpPr/>
                <p:nvPr/>
              </p:nvCxnSpPr>
              <p:spPr>
                <a:xfrm flipV="1">
                  <a:off x="5554134" y="2700867"/>
                  <a:ext cx="719455" cy="1651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 Box 2">
                <a:extLst>
                  <a:ext uri="{FF2B5EF4-FFF2-40B4-BE49-F238E27FC236}">
                    <a16:creationId xmlns:a16="http://schemas.microsoft.com/office/drawing/2014/main" id="{1A5439F5-02D6-4E27-80E3-6028B7D494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1406436">
                <a:off x="1942997" y="-3348"/>
                <a:ext cx="695362" cy="2876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00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4.25”</a:t>
                </a:r>
                <a:endParaRPr lang="en-US" sz="825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59CC279-9CE8-4775-B587-4BD01570FCA5}"/>
                  </a:ext>
                </a:extLst>
              </p:cNvPr>
              <p:cNvCxnSpPr/>
              <p:nvPr/>
            </p:nvCxnSpPr>
            <p:spPr>
              <a:xfrm>
                <a:off x="0" y="171450"/>
                <a:ext cx="404495" cy="22637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610C934-CC8B-4102-ABD8-40A91209CE65}"/>
                  </a:ext>
                </a:extLst>
              </p:cNvPr>
              <p:cNvCxnSpPr/>
              <p:nvPr/>
            </p:nvCxnSpPr>
            <p:spPr>
              <a:xfrm>
                <a:off x="3762375" y="4762"/>
                <a:ext cx="409258" cy="207328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5AEDD24-EB31-4524-A2C0-8BE75C77CEB6}"/>
                  </a:ext>
                </a:extLst>
              </p:cNvPr>
              <p:cNvCxnSpPr/>
              <p:nvPr/>
            </p:nvCxnSpPr>
            <p:spPr>
              <a:xfrm flipH="1">
                <a:off x="290513" y="190500"/>
                <a:ext cx="1590675" cy="7112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B6A239DC-2C32-4BCB-B7A1-85359EC3E2D1}"/>
                  </a:ext>
                </a:extLst>
              </p:cNvPr>
              <p:cNvCxnSpPr/>
              <p:nvPr/>
            </p:nvCxnSpPr>
            <p:spPr>
              <a:xfrm flipV="1">
                <a:off x="2543175" y="109537"/>
                <a:ext cx="1309370" cy="61913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id="{CEA9F24A-D70D-4D59-9DEB-BE7C99829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565615">
              <a:off x="4294818" y="492276"/>
              <a:ext cx="679252" cy="287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9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4.25”</a:t>
              </a:r>
              <a:endParaRPr lang="en-US" sz="82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C4C03F0-B0B3-4026-8699-02FF0EABF4FD}"/>
                </a:ext>
              </a:extLst>
            </p:cNvPr>
            <p:cNvCxnSpPr/>
            <p:nvPr/>
          </p:nvCxnSpPr>
          <p:spPr>
            <a:xfrm flipH="1" flipV="1">
              <a:off x="4186238" y="352425"/>
              <a:ext cx="219074" cy="15240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9821257-3628-46B6-ACB7-EC14F7D22032}"/>
                </a:ext>
              </a:extLst>
            </p:cNvPr>
            <p:cNvCxnSpPr/>
            <p:nvPr/>
          </p:nvCxnSpPr>
          <p:spPr>
            <a:xfrm>
              <a:off x="4714876" y="676276"/>
              <a:ext cx="280987" cy="183743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E5B17A54-A381-40F7-9E92-BE78E9EAB49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04"/>
          <a:stretch/>
        </p:blipFill>
        <p:spPr bwMode="auto">
          <a:xfrm>
            <a:off x="204033" y="3794545"/>
            <a:ext cx="2785584" cy="213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1400CC0-F3C8-4FE0-AC58-95841C7A20E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790" y="3807315"/>
            <a:ext cx="2942177" cy="213674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68624D1-1619-46A7-BD33-97E65FC89B5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354" y="3799591"/>
            <a:ext cx="2896698" cy="2139201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A2156FB6-0770-42F8-BE85-EA6E930D29DA}"/>
              </a:ext>
            </a:extLst>
          </p:cNvPr>
          <p:cNvSpPr txBox="1"/>
          <p:nvPr/>
        </p:nvSpPr>
        <p:spPr>
          <a:xfrm>
            <a:off x="204033" y="976799"/>
            <a:ext cx="447404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Assumed stagnant air convection coefficient between the </a:t>
            </a:r>
            <a:r>
              <a:rPr lang="en-US" sz="2000" dirty="0" err="1"/>
              <a:t>striplines</a:t>
            </a:r>
            <a:r>
              <a:rPr lang="en-US" sz="2000" dirty="0"/>
              <a:t> unless proven otherwise.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Simulations showed inner </a:t>
            </a:r>
            <a:r>
              <a:rPr lang="en-US" sz="2000" dirty="0" err="1"/>
              <a:t>stripline</a:t>
            </a:r>
            <a:r>
              <a:rPr lang="en-US" sz="2000" dirty="0"/>
              <a:t> temps to be too high.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Experimentally determined convection coefficient for most problematic areas.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71" name="Date Placeholder 3">
            <a:extLst>
              <a:ext uri="{FF2B5EF4-FFF2-40B4-BE49-F238E27FC236}">
                <a16:creationId xmlns:a16="http://schemas.microsoft.com/office/drawing/2014/main" id="{4296D364-4E83-47B7-9AFD-A2A7B8137124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72" name="Footer Placeholder 4">
            <a:extLst>
              <a:ext uri="{FF2B5EF4-FFF2-40B4-BE49-F238E27FC236}">
                <a16:creationId xmlns:a16="http://schemas.microsoft.com/office/drawing/2014/main" id="{46BF1A2D-672E-4AB4-A181-74DCAC295290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357947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Convection Coefficient Test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12CFF4-E822-4BA5-B18B-7827CD15804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6" y="1543069"/>
            <a:ext cx="4002149" cy="24655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6D8026-511E-4631-B5E3-8F21C7939E9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41" y="1543069"/>
            <a:ext cx="4002149" cy="2465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9E106D-5BC6-41DB-97E7-BA2C630D301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4105331"/>
            <a:ext cx="4223228" cy="15169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A7FC1-AFFB-4DBF-BDE6-2D18AB4BB3C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60" y="4105331"/>
            <a:ext cx="4315968" cy="15169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A92E87-C876-41A7-ADB9-7C8006053C45}"/>
              </a:ext>
            </a:extLst>
          </p:cNvPr>
          <p:cNvSpPr txBox="1"/>
          <p:nvPr/>
        </p:nvSpPr>
        <p:spPr>
          <a:xfrm>
            <a:off x="114300" y="735688"/>
            <a:ext cx="87736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6 Total Tests – changed top/bottom diverter designs, added insulation.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Not all flags showed cooling at 80W, Wattage had to be adjusted to equilibrium.</a:t>
            </a:r>
          </a:p>
          <a:p>
            <a:endParaRPr lang="en-US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EDE9B2D-583E-46DF-A552-93AA96B794B3}"/>
                  </a:ext>
                </a:extLst>
              </p:cNvPr>
              <p:cNvSpPr txBox="1"/>
              <p:nvPr/>
            </p:nvSpPr>
            <p:spPr>
              <a:xfrm>
                <a:off x="-24775" y="5622301"/>
                <a:ext cx="4580900" cy="708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h𝐴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𝑆𝑢𝑟𝑟</m:t>
                              </m:r>
                            </m:sub>
                          </m:sSub>
                        </m:e>
                      </m:d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𝑆𝑢𝑟𝑟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EDE9B2D-583E-46DF-A552-93AA96B79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775" y="5622301"/>
                <a:ext cx="4580900" cy="7086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A6671B3-0CAF-44B6-8759-8E3964E69B92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81C4337-E0C6-4BA3-87BA-3529FD58A2E7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CD22E5-71D2-45F6-8E50-BE85627C6AC9}"/>
              </a:ext>
            </a:extLst>
          </p:cNvPr>
          <p:cNvSpPr/>
          <p:nvPr/>
        </p:nvSpPr>
        <p:spPr>
          <a:xfrm>
            <a:off x="4501134" y="5384383"/>
            <a:ext cx="4294094" cy="224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D816D0-126A-4FBC-8E5E-C276F7737F77}"/>
              </a:ext>
            </a:extLst>
          </p:cNvPr>
          <p:cNvSpPr txBox="1"/>
          <p:nvPr/>
        </p:nvSpPr>
        <p:spPr>
          <a:xfrm>
            <a:off x="5489762" y="5576887"/>
            <a:ext cx="3118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Final Top/Bottom Diverter Designs</a:t>
            </a:r>
          </a:p>
        </p:txBody>
      </p:sp>
    </p:spTree>
    <p:extLst>
      <p:ext uri="{BB962C8B-B14F-4D97-AF65-F5344CB8AC3E}">
        <p14:creationId xmlns:p14="http://schemas.microsoft.com/office/powerpoint/2010/main" val="3863699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Analysis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FA641-B81D-4D39-8920-5B41D50A573D}"/>
              </a:ext>
            </a:extLst>
          </p:cNvPr>
          <p:cNvSpPr txBox="1"/>
          <p:nvPr/>
        </p:nvSpPr>
        <p:spPr>
          <a:xfrm>
            <a:off x="222250" y="838535"/>
            <a:ext cx="8478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Steady state temperatures @ 1MW appear to meet requirements of &lt;100C.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Hot spots are result of remaining conservative cooling coefficients. Further testing could reduce further but design goals are met.</a:t>
            </a:r>
          </a:p>
        </p:txBody>
      </p:sp>
      <p:pic>
        <p:nvPicPr>
          <p:cNvPr id="1026" name="Picture 1" descr="image001">
            <a:extLst>
              <a:ext uri="{FF2B5EF4-FFF2-40B4-BE49-F238E27FC236}">
                <a16:creationId xmlns:a16="http://schemas.microsoft.com/office/drawing/2014/main" id="{7AF7181C-E92D-44AE-AAFF-6F671DC21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256" y="2344092"/>
            <a:ext cx="5419488" cy="365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700DADF-9F80-47EB-83E4-2CD6088B0A4C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31266E2-FC8E-4FD1-94CC-4EF50A73C5FE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596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69035A-0303-4314-949D-D40046A4A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Diverter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5C968-77C9-4C80-A1EF-78DB5ACE9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EFFB5D-5A26-481E-96F2-31C6E30560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178"/>
          <a:stretch/>
        </p:blipFill>
        <p:spPr>
          <a:xfrm rot="5400000">
            <a:off x="421428" y="683471"/>
            <a:ext cx="3824391" cy="4229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91F39E-21AB-4321-BFDB-929F9E29FC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250"/>
          <a:stretch/>
        </p:blipFill>
        <p:spPr>
          <a:xfrm rot="5400000">
            <a:off x="4441907" y="1139747"/>
            <a:ext cx="4860767" cy="4352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C2081B-19DF-433D-B44A-329C15057E46}"/>
              </a:ext>
            </a:extLst>
          </p:cNvPr>
          <p:cNvSpPr txBox="1"/>
          <p:nvPr/>
        </p:nvSpPr>
        <p:spPr>
          <a:xfrm>
            <a:off x="5548315" y="5761332"/>
            <a:ext cx="264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Mounting Bracket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40274B-7758-4070-ADE0-95582F184B25}"/>
              </a:ext>
            </a:extLst>
          </p:cNvPr>
          <p:cNvCxnSpPr>
            <a:cxnSpLocks/>
          </p:cNvCxnSpPr>
          <p:nvPr/>
        </p:nvCxnSpPr>
        <p:spPr>
          <a:xfrm flipV="1">
            <a:off x="6586541" y="4867275"/>
            <a:ext cx="0" cy="10103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A2E195B-7DD9-45A5-8C0D-742BAF7FFA79}"/>
              </a:ext>
            </a:extLst>
          </p:cNvPr>
          <p:cNvSpPr txBox="1"/>
          <p:nvPr/>
        </p:nvSpPr>
        <p:spPr>
          <a:xfrm>
            <a:off x="323850" y="4962525"/>
            <a:ext cx="3971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6061 Aluminum Sheets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Welded at seams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303A464-FCF2-4478-8521-049B7FC27578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FAD72DF-0DAE-4EDB-97D4-E93BC007D38A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285714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6A5305-60B8-4C65-9897-48EE928D2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Updated air diverter design(s) needed to maintain acceptable Horn 1 </a:t>
            </a:r>
            <a:r>
              <a:rPr lang="en-US" dirty="0" err="1">
                <a:solidFill>
                  <a:schemeClr val="tx2"/>
                </a:solidFill>
              </a:rPr>
              <a:t>stripline</a:t>
            </a:r>
            <a:r>
              <a:rPr lang="en-US" dirty="0">
                <a:solidFill>
                  <a:schemeClr val="tx2"/>
                </a:solidFill>
              </a:rPr>
              <a:t> temperatures during 1 MW operation</a:t>
            </a:r>
          </a:p>
          <a:p>
            <a:r>
              <a:rPr lang="en-US" dirty="0">
                <a:solidFill>
                  <a:schemeClr val="tx2"/>
                </a:solidFill>
              </a:rPr>
              <a:t>Convection coefficient testing was conducted to identify problematic areas and areas for improvement</a:t>
            </a:r>
          </a:p>
          <a:p>
            <a:r>
              <a:rPr lang="en-US" dirty="0">
                <a:solidFill>
                  <a:schemeClr val="tx2"/>
                </a:solidFill>
              </a:rPr>
              <a:t>Testing led to design revisions until final designs for the top/bottom diverters were selected</a:t>
            </a:r>
          </a:p>
          <a:p>
            <a:r>
              <a:rPr lang="en-US" dirty="0" err="1">
                <a:solidFill>
                  <a:schemeClr val="tx2"/>
                </a:solidFill>
              </a:rPr>
              <a:t>Stripline</a:t>
            </a:r>
            <a:r>
              <a:rPr lang="en-US" dirty="0">
                <a:solidFill>
                  <a:schemeClr val="tx2"/>
                </a:solidFill>
              </a:rPr>
              <a:t> temperatures were verified with final FEA and experimental test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ED94F9-22EB-4090-9708-ECFB9000A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0FA70-9065-4552-A5C5-234A401EE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F5E30C-AE06-432D-8897-9E722DD7B398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A56590-1CCF-4805-B414-71E2229DEFFE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6742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A7F7D9-BCDF-4A96-B09A-28FD1C49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1 Layout and 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DB22E-9C8B-4519-87BC-E377FCBDD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451758-E6DF-4AFA-B4D8-9171A1368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497" y="1260838"/>
            <a:ext cx="3700281" cy="4000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7D8022-A30B-4333-B3A3-B5918220167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9" r="18478"/>
          <a:stretch/>
        </p:blipFill>
        <p:spPr bwMode="auto">
          <a:xfrm>
            <a:off x="429419" y="1169705"/>
            <a:ext cx="4186873" cy="32594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44D5E8E-571B-4869-8454-2BB2FC0686E2}"/>
              </a:ext>
            </a:extLst>
          </p:cNvPr>
          <p:cNvCxnSpPr>
            <a:cxnSpLocks/>
          </p:cNvCxnSpPr>
          <p:nvPr/>
        </p:nvCxnSpPr>
        <p:spPr>
          <a:xfrm>
            <a:off x="228600" y="3111731"/>
            <a:ext cx="901961" cy="39194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E94B4F-F8CA-48DF-A863-5FA73221559B}"/>
              </a:ext>
            </a:extLst>
          </p:cNvPr>
          <p:cNvCxnSpPr>
            <a:cxnSpLocks/>
          </p:cNvCxnSpPr>
          <p:nvPr/>
        </p:nvCxnSpPr>
        <p:spPr>
          <a:xfrm>
            <a:off x="222124" y="3347621"/>
            <a:ext cx="908437" cy="41003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65D7FD8-D5C2-4EE7-9345-D6F5A9B3DE9D}"/>
              </a:ext>
            </a:extLst>
          </p:cNvPr>
          <p:cNvCxnSpPr>
            <a:cxnSpLocks/>
          </p:cNvCxnSpPr>
          <p:nvPr/>
        </p:nvCxnSpPr>
        <p:spPr>
          <a:xfrm>
            <a:off x="228600" y="3583512"/>
            <a:ext cx="901961" cy="17621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5856247-F15F-4249-B3D8-0E6CD0CEFBE4}"/>
              </a:ext>
            </a:extLst>
          </p:cNvPr>
          <p:cNvSpPr txBox="1"/>
          <p:nvPr/>
        </p:nvSpPr>
        <p:spPr>
          <a:xfrm>
            <a:off x="62388" y="3288773"/>
            <a:ext cx="1129516" cy="40011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Airflow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DBFBFD-973E-4135-8641-EDD1E960E5E8}"/>
              </a:ext>
            </a:extLst>
          </p:cNvPr>
          <p:cNvSpPr txBox="1"/>
          <p:nvPr/>
        </p:nvSpPr>
        <p:spPr>
          <a:xfrm>
            <a:off x="6052456" y="5468983"/>
            <a:ext cx="198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 Diverter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42AB84-268E-4CB6-9892-EE026ADC7EA5}"/>
              </a:ext>
            </a:extLst>
          </p:cNvPr>
          <p:cNvCxnSpPr>
            <a:cxnSpLocks/>
          </p:cNvCxnSpPr>
          <p:nvPr/>
        </p:nvCxnSpPr>
        <p:spPr>
          <a:xfrm flipV="1">
            <a:off x="6897189" y="4955177"/>
            <a:ext cx="278674" cy="536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A256C67-5572-45AC-845E-3922F1D2D2D3}"/>
              </a:ext>
            </a:extLst>
          </p:cNvPr>
          <p:cNvSpPr txBox="1"/>
          <p:nvPr/>
        </p:nvSpPr>
        <p:spPr>
          <a:xfrm>
            <a:off x="6762637" y="822173"/>
            <a:ext cx="198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Horn </a:t>
            </a:r>
            <a:r>
              <a:rPr lang="en-US" dirty="0" err="1"/>
              <a:t>Stripline</a:t>
            </a:r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715438-7155-49F6-92D2-AAF74F52DCB3}"/>
              </a:ext>
            </a:extLst>
          </p:cNvPr>
          <p:cNvCxnSpPr>
            <a:cxnSpLocks/>
          </p:cNvCxnSpPr>
          <p:nvPr/>
        </p:nvCxnSpPr>
        <p:spPr>
          <a:xfrm flipH="1">
            <a:off x="6897189" y="1260838"/>
            <a:ext cx="740228" cy="1647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C531658-543A-44A2-92A7-C9CEBA10D814}"/>
              </a:ext>
            </a:extLst>
          </p:cNvPr>
          <p:cNvSpPr txBox="1"/>
          <p:nvPr/>
        </p:nvSpPr>
        <p:spPr>
          <a:xfrm>
            <a:off x="281068" y="4641669"/>
            <a:ext cx="4641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Chase is kept cool with a large fan delivering ~ 25,000 CFM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be increased to ~ 28,000 for 1MW operation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78EACE-E5BF-4114-98A4-E8E7B2BA129C}"/>
              </a:ext>
            </a:extLst>
          </p:cNvPr>
          <p:cNvSpPr txBox="1"/>
          <p:nvPr/>
        </p:nvSpPr>
        <p:spPr>
          <a:xfrm>
            <a:off x="636588" y="767214"/>
            <a:ext cx="9396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Chase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6C423-8223-4972-8E17-A05908D1CBAF}"/>
              </a:ext>
            </a:extLst>
          </p:cNvPr>
          <p:cNvCxnSpPr>
            <a:cxnSpLocks/>
          </p:cNvCxnSpPr>
          <p:nvPr/>
        </p:nvCxnSpPr>
        <p:spPr>
          <a:xfrm>
            <a:off x="1106419" y="1120183"/>
            <a:ext cx="339204" cy="24597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C7A4D2E9-0083-4215-80F6-5278F6714260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B4CE7E5-5578-4524-84F7-795005BC2D1A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2884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C0BE95-64F2-4FA9-9E87-039F5BD6E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1 </a:t>
            </a:r>
            <a:r>
              <a:rPr lang="en-US" dirty="0" err="1"/>
              <a:t>Stripline</a:t>
            </a:r>
            <a:r>
              <a:rPr lang="en-US" dirty="0"/>
              <a:t>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E0196-24DA-42C5-A0B2-5BF23306C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F1E3D-75D5-4F1B-BABF-E0DC162328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19"/>
          <a:stretch/>
        </p:blipFill>
        <p:spPr>
          <a:xfrm>
            <a:off x="1032648" y="2242427"/>
            <a:ext cx="6404472" cy="40712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F94D6B-6CCB-4AC1-87E5-4908F97AB80D}"/>
              </a:ext>
            </a:extLst>
          </p:cNvPr>
          <p:cNvSpPr txBox="1"/>
          <p:nvPr/>
        </p:nvSpPr>
        <p:spPr>
          <a:xfrm>
            <a:off x="1985555" y="2418929"/>
            <a:ext cx="18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Upper Flags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34CE6A-6994-4718-BDAC-D5A8EFCEC43C}"/>
              </a:ext>
            </a:extLst>
          </p:cNvPr>
          <p:cNvSpPr txBox="1"/>
          <p:nvPr/>
        </p:nvSpPr>
        <p:spPr>
          <a:xfrm>
            <a:off x="5934891" y="5734682"/>
            <a:ext cx="18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Lower Flags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78292-AD80-46F1-B822-B2E93E0F36BA}"/>
              </a:ext>
            </a:extLst>
          </p:cNvPr>
          <p:cNvSpPr/>
          <p:nvPr/>
        </p:nvSpPr>
        <p:spPr>
          <a:xfrm>
            <a:off x="2625057" y="2875991"/>
            <a:ext cx="3219653" cy="1393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DE8108-DBF3-43FB-909F-3C3C557C8DEB}"/>
              </a:ext>
            </a:extLst>
          </p:cNvPr>
          <p:cNvSpPr/>
          <p:nvPr/>
        </p:nvSpPr>
        <p:spPr>
          <a:xfrm>
            <a:off x="2625057" y="4572143"/>
            <a:ext cx="3219653" cy="139337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B30239-8E35-4D4E-BDD4-05CB144BACBD}"/>
              </a:ext>
            </a:extLst>
          </p:cNvPr>
          <p:cNvCxnSpPr>
            <a:cxnSpLocks/>
          </p:cNvCxnSpPr>
          <p:nvPr/>
        </p:nvCxnSpPr>
        <p:spPr>
          <a:xfrm flipV="1">
            <a:off x="4351819" y="3764895"/>
            <a:ext cx="440361" cy="41623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B94635-BE5C-412D-AD8D-62EBFEBBEB33}"/>
              </a:ext>
            </a:extLst>
          </p:cNvPr>
          <p:cNvCxnSpPr>
            <a:cxnSpLocks/>
          </p:cNvCxnSpPr>
          <p:nvPr/>
        </p:nvCxnSpPr>
        <p:spPr>
          <a:xfrm flipH="1" flipV="1">
            <a:off x="3573035" y="3610713"/>
            <a:ext cx="589662" cy="570418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5F7441E-D25D-44DE-8A99-EE594CC69EFD}"/>
              </a:ext>
            </a:extLst>
          </p:cNvPr>
          <p:cNvCxnSpPr>
            <a:cxnSpLocks/>
          </p:cNvCxnSpPr>
          <p:nvPr/>
        </p:nvCxnSpPr>
        <p:spPr>
          <a:xfrm flipH="1">
            <a:off x="3456099" y="4461089"/>
            <a:ext cx="706598" cy="648255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CDDCF6-B392-48BC-88F2-C01479213624}"/>
              </a:ext>
            </a:extLst>
          </p:cNvPr>
          <p:cNvCxnSpPr>
            <a:cxnSpLocks/>
          </p:cNvCxnSpPr>
          <p:nvPr/>
        </p:nvCxnSpPr>
        <p:spPr>
          <a:xfrm>
            <a:off x="4325064" y="4461089"/>
            <a:ext cx="584055" cy="611404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9187F56-6CEC-45EF-99B1-2D6D084FD359}"/>
              </a:ext>
            </a:extLst>
          </p:cNvPr>
          <p:cNvSpPr txBox="1"/>
          <p:nvPr/>
        </p:nvSpPr>
        <p:spPr>
          <a:xfrm>
            <a:off x="416228" y="5192208"/>
            <a:ext cx="2118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Inner Flags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17AA9F-9196-4A9C-8394-0DAC06EE6229}"/>
              </a:ext>
            </a:extLst>
          </p:cNvPr>
          <p:cNvSpPr txBox="1"/>
          <p:nvPr/>
        </p:nvSpPr>
        <p:spPr>
          <a:xfrm>
            <a:off x="416228" y="5522131"/>
            <a:ext cx="2118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Outer Flags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99681FD-F914-42DB-9924-344DCB5780E6}"/>
              </a:ext>
            </a:extLst>
          </p:cNvPr>
          <p:cNvCxnSpPr>
            <a:cxnSpLocks/>
          </p:cNvCxnSpPr>
          <p:nvPr/>
        </p:nvCxnSpPr>
        <p:spPr>
          <a:xfrm flipH="1">
            <a:off x="5019207" y="3018902"/>
            <a:ext cx="615238" cy="443386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6B9D595-02E3-4A2D-B63A-C82E291EDA62}"/>
              </a:ext>
            </a:extLst>
          </p:cNvPr>
          <p:cNvCxnSpPr>
            <a:cxnSpLocks/>
          </p:cNvCxnSpPr>
          <p:nvPr/>
        </p:nvCxnSpPr>
        <p:spPr>
          <a:xfrm>
            <a:off x="2701545" y="2949609"/>
            <a:ext cx="422944" cy="443386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DBCF25E-80D9-4138-8967-EDC5BE237D20}"/>
              </a:ext>
            </a:extLst>
          </p:cNvPr>
          <p:cNvCxnSpPr>
            <a:cxnSpLocks/>
          </p:cNvCxnSpPr>
          <p:nvPr/>
        </p:nvCxnSpPr>
        <p:spPr>
          <a:xfrm flipV="1">
            <a:off x="2625057" y="5423040"/>
            <a:ext cx="431652" cy="445341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77D2E6F-51D0-4117-BDD6-C9D5715D4701}"/>
              </a:ext>
            </a:extLst>
          </p:cNvPr>
          <p:cNvCxnSpPr>
            <a:cxnSpLocks/>
          </p:cNvCxnSpPr>
          <p:nvPr/>
        </p:nvCxnSpPr>
        <p:spPr>
          <a:xfrm flipH="1" flipV="1">
            <a:off x="5138156" y="5423040"/>
            <a:ext cx="496289" cy="54247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D46336E-DEBD-495F-9654-22F12D5D20B1}"/>
              </a:ext>
            </a:extLst>
          </p:cNvPr>
          <p:cNvSpPr txBox="1"/>
          <p:nvPr/>
        </p:nvSpPr>
        <p:spPr>
          <a:xfrm>
            <a:off x="531222" y="905691"/>
            <a:ext cx="7672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 Main </a:t>
            </a:r>
            <a:r>
              <a:rPr lang="en-US" dirty="0" err="1"/>
              <a:t>Stripline</a:t>
            </a:r>
            <a:r>
              <a:rPr lang="en-US" dirty="0"/>
              <a:t> Areas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8 flags where majority of testing/analysis focused 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Inner </a:t>
            </a:r>
            <a:r>
              <a:rPr lang="en-US" dirty="0" err="1"/>
              <a:t>stripline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B5614B5-C4C0-4A3A-8A98-62EAAAB947C5}"/>
              </a:ext>
            </a:extLst>
          </p:cNvPr>
          <p:cNvSpPr txBox="1"/>
          <p:nvPr/>
        </p:nvSpPr>
        <p:spPr>
          <a:xfrm>
            <a:off x="7273172" y="4610828"/>
            <a:ext cx="1970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Stripline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Span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3A50371-0ABD-40E4-9F53-B09F5BD31B13}"/>
              </a:ext>
            </a:extLst>
          </p:cNvPr>
          <p:cNvCxnSpPr>
            <a:cxnSpLocks/>
          </p:cNvCxnSpPr>
          <p:nvPr/>
        </p:nvCxnSpPr>
        <p:spPr>
          <a:xfrm flipH="1" flipV="1">
            <a:off x="7140425" y="4093059"/>
            <a:ext cx="970927" cy="592152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Date Placeholder 3">
            <a:extLst>
              <a:ext uri="{FF2B5EF4-FFF2-40B4-BE49-F238E27FC236}">
                <a16:creationId xmlns:a16="http://schemas.microsoft.com/office/drawing/2014/main" id="{10EC5EDF-3E25-4360-B307-E6205E18C5BF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16742E77-C48A-43A3-8D39-2A4383A5A54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872690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1MW </a:t>
            </a:r>
            <a:r>
              <a:rPr lang="en-US" dirty="0" err="1"/>
              <a:t>Stripline</a:t>
            </a:r>
            <a:r>
              <a:rPr lang="en-US" dirty="0"/>
              <a:t> Motivation &amp; Requirements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FA641-B81D-4D39-8920-5B41D50A573D}"/>
              </a:ext>
            </a:extLst>
          </p:cNvPr>
          <p:cNvSpPr txBox="1"/>
          <p:nvPr/>
        </p:nvSpPr>
        <p:spPr>
          <a:xfrm>
            <a:off x="222250" y="838536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Existing 700kW </a:t>
            </a:r>
            <a:r>
              <a:rPr lang="en-US" sz="2000" dirty="0" err="1"/>
              <a:t>stripline</a:t>
            </a:r>
            <a:r>
              <a:rPr lang="en-US" sz="2000" dirty="0"/>
              <a:t> &amp; air diverter system is not a viable solution at 1MW.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Max </a:t>
            </a:r>
            <a:r>
              <a:rPr lang="en-US" sz="2000" dirty="0" err="1"/>
              <a:t>stripline</a:t>
            </a:r>
            <a:r>
              <a:rPr lang="en-US" sz="2000" dirty="0"/>
              <a:t> temperature desired to be less than 100C at any point.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Must maintain 100,000,000 pulse lifetime requirement. Temperature &amp; resultant material creep makes pulse life determination impossible.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73503-B29F-4A43-ABCD-3B63BF8A5F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2203874"/>
            <a:ext cx="5128491" cy="3477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4A3558-D002-43DB-A1CA-1FBD13F9D034}"/>
              </a:ext>
            </a:extLst>
          </p:cNvPr>
          <p:cNvSpPr txBox="1"/>
          <p:nvPr/>
        </p:nvSpPr>
        <p:spPr>
          <a:xfrm>
            <a:off x="871681" y="5723648"/>
            <a:ext cx="384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 Credit: </a:t>
            </a:r>
            <a:r>
              <a:rPr lang="en-US" dirty="0" err="1"/>
              <a:t>Zhijing</a:t>
            </a:r>
            <a:r>
              <a:rPr lang="en-US" dirty="0"/>
              <a:t> Tang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59DDF-EEE7-498B-8D43-47661960C62F}"/>
              </a:ext>
            </a:extLst>
          </p:cNvPr>
          <p:cNvSpPr txBox="1"/>
          <p:nvPr/>
        </p:nvSpPr>
        <p:spPr>
          <a:xfrm>
            <a:off x="5746882" y="3160107"/>
            <a:ext cx="26394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Improve air cooling to </a:t>
            </a:r>
            <a:r>
              <a:rPr lang="en-US" sz="2000" dirty="0" err="1"/>
              <a:t>stripline</a:t>
            </a:r>
            <a:r>
              <a:rPr lang="en-US" sz="2000" dirty="0"/>
              <a:t> structure and reduce </a:t>
            </a:r>
            <a:r>
              <a:rPr lang="en-US" sz="2000" dirty="0" err="1"/>
              <a:t>stripline</a:t>
            </a:r>
            <a:r>
              <a:rPr lang="en-US" sz="2000" dirty="0"/>
              <a:t> temperature &lt; 100C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D1F19A-0252-4BFC-9BE4-ED345B1A92A3}"/>
              </a:ext>
            </a:extLst>
          </p:cNvPr>
          <p:cNvSpPr txBox="1"/>
          <p:nvPr/>
        </p:nvSpPr>
        <p:spPr>
          <a:xfrm>
            <a:off x="6637655" y="2574509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Goal: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A203FB-9029-4FF8-993C-C38D63E0B557}"/>
              </a:ext>
            </a:extLst>
          </p:cNvPr>
          <p:cNvSpPr/>
          <p:nvPr/>
        </p:nvSpPr>
        <p:spPr>
          <a:xfrm>
            <a:off x="5520460" y="2473234"/>
            <a:ext cx="2944271" cy="23077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03BA57D9-04CC-427D-95E5-A56F45C55084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F402F0F-DAB8-4A80-9315-2200E71EC702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747671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&amp; Design Goals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FA641-B81D-4D39-8920-5B41D50A573D}"/>
              </a:ext>
            </a:extLst>
          </p:cNvPr>
          <p:cNvSpPr txBox="1"/>
          <p:nvPr/>
        </p:nvSpPr>
        <p:spPr>
          <a:xfrm>
            <a:off x="222251" y="838536"/>
            <a:ext cx="868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Understand existing air flow characteristics &amp; heat transfer.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Identify improvements to existing structures &amp; verify through iterative theoretical &amp; experimental testing.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Verify conclusions and final production design with repeat wind tunnel &amp; heat transfer test.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CA75E8-124D-4BA7-8473-4D832F699DC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03" y="2589303"/>
            <a:ext cx="7199096" cy="35593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E9A450-67C6-428A-A9B7-5F30A3AE4F59}"/>
              </a:ext>
            </a:extLst>
          </p:cNvPr>
          <p:cNvSpPr txBox="1"/>
          <p:nvPr/>
        </p:nvSpPr>
        <p:spPr>
          <a:xfrm>
            <a:off x="2623127" y="2166646"/>
            <a:ext cx="4373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 Credit: Lionel Pittman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3E05788-7BAA-4C86-88A6-ED3E586618B2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448DB36-3FC1-4172-94BC-4033F6D82C2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35345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CFD Conclusions of Existing Diverter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FA641-B81D-4D39-8920-5B41D50A573D}"/>
              </a:ext>
            </a:extLst>
          </p:cNvPr>
          <p:cNvSpPr txBox="1"/>
          <p:nvPr/>
        </p:nvSpPr>
        <p:spPr>
          <a:xfrm>
            <a:off x="222250" y="838536"/>
            <a:ext cx="85653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Provides good flow for inner lower flags; moderate flow for inner upper flags.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Sharp edges and pinch points appear to impeded air velocity.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Initial thoughts were that they created eddy currents to improve flow.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Theoretical simulations show these can be improved.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49E335-9CB1-4ED0-BB9E-BAA9773506AA}"/>
              </a:ext>
            </a:extLst>
          </p:cNvPr>
          <p:cNvGrpSpPr/>
          <p:nvPr/>
        </p:nvGrpSpPr>
        <p:grpSpPr>
          <a:xfrm>
            <a:off x="222250" y="3172325"/>
            <a:ext cx="3622611" cy="2435628"/>
            <a:chOff x="0" y="0"/>
            <a:chExt cx="5872889" cy="38796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4F56B89-2E29-42D6-9FA2-CA85B6C92F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5872889" cy="3879672"/>
              <a:chOff x="0" y="0"/>
              <a:chExt cx="6172200" cy="419731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28CF54D-9FDE-4705-B87C-ACB2FD9707F9}"/>
                  </a:ext>
                </a:extLst>
              </p:cNvPr>
              <p:cNvGrpSpPr/>
              <p:nvPr/>
            </p:nvGrpSpPr>
            <p:grpSpPr>
              <a:xfrm>
                <a:off x="0" y="0"/>
                <a:ext cx="6172200" cy="4197319"/>
                <a:chOff x="0" y="0"/>
                <a:chExt cx="6172200" cy="4197319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40C2CB9E-CE58-4D54-B6FA-0B46005B30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5943599" cy="3604895"/>
                </a:xfrm>
                <a:prstGeom prst="rect">
                  <a:avLst/>
                </a:prstGeom>
              </p:spPr>
            </p:pic>
            <p:sp>
              <p:nvSpPr>
                <p:cNvPr id="17" name="Text Box 2">
                  <a:extLst>
                    <a:ext uri="{FF2B5EF4-FFF2-40B4-BE49-F238E27FC236}">
                      <a16:creationId xmlns:a16="http://schemas.microsoft.com/office/drawing/2014/main" id="{9E377E3A-1B32-4B8A-97EA-95F9581DD0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31895" y="39162"/>
                  <a:ext cx="1021080" cy="62517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Sharp Edges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799BDC6D-90A5-4C7B-949D-9D5A59A2F95A}"/>
                    </a:ext>
                  </a:extLst>
                </p:cNvPr>
                <p:cNvCxnSpPr/>
                <p:nvPr/>
              </p:nvCxnSpPr>
              <p:spPr>
                <a:xfrm>
                  <a:off x="3413760" y="297180"/>
                  <a:ext cx="1805940" cy="130302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7745FCD7-CB4F-4AFE-85A0-C550E7BA7C94}"/>
                    </a:ext>
                  </a:extLst>
                </p:cNvPr>
                <p:cNvCxnSpPr/>
                <p:nvPr/>
              </p:nvCxnSpPr>
              <p:spPr>
                <a:xfrm flipH="1">
                  <a:off x="815340" y="312420"/>
                  <a:ext cx="1600200" cy="92964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 Box 2">
                  <a:extLst>
                    <a:ext uri="{FF2B5EF4-FFF2-40B4-BE49-F238E27FC236}">
                      <a16:creationId xmlns:a16="http://schemas.microsoft.com/office/drawing/2014/main" id="{2C156E4A-5D52-4159-A8B6-CC898A4D3F3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86520" y="3639213"/>
                  <a:ext cx="1475018" cy="35674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Middle Duct</a:t>
                  </a:r>
                  <a:endPara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1" name="Text Box 2">
                  <a:extLst>
                    <a:ext uri="{FF2B5EF4-FFF2-40B4-BE49-F238E27FC236}">
                      <a16:creationId xmlns:a16="http://schemas.microsoft.com/office/drawing/2014/main" id="{459F642A-BC37-4264-8F33-ABA1DB2E02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3633159"/>
                  <a:ext cx="1021080" cy="5641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Outlet Duct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2" name="Text Box 2">
                  <a:extLst>
                    <a:ext uri="{FF2B5EF4-FFF2-40B4-BE49-F238E27FC236}">
                      <a16:creationId xmlns:a16="http://schemas.microsoft.com/office/drawing/2014/main" id="{E22315E5-E48D-4048-9CDF-DBF3F822F3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51120" y="3611880"/>
                  <a:ext cx="1021080" cy="40259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Inlet Duct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BC1CD75F-DE74-4F7B-A2A0-950FDA161AB9}"/>
                    </a:ext>
                  </a:extLst>
                </p:cNvPr>
                <p:cNvCxnSpPr/>
                <p:nvPr/>
              </p:nvCxnSpPr>
              <p:spPr>
                <a:xfrm flipV="1">
                  <a:off x="480060" y="2667000"/>
                  <a:ext cx="114300" cy="90678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0F604FD7-D930-483B-8081-0C514A4E1BDE}"/>
                    </a:ext>
                  </a:extLst>
                </p:cNvPr>
                <p:cNvCxnSpPr/>
                <p:nvPr/>
              </p:nvCxnSpPr>
              <p:spPr>
                <a:xfrm flipV="1">
                  <a:off x="2244249" y="3101340"/>
                  <a:ext cx="45719" cy="46482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5B04B35B-D8C5-41D9-BE2C-676F638C6526}"/>
                    </a:ext>
                  </a:extLst>
                </p:cNvPr>
                <p:cNvCxnSpPr/>
                <p:nvPr/>
              </p:nvCxnSpPr>
              <p:spPr>
                <a:xfrm flipV="1">
                  <a:off x="5570220" y="2331720"/>
                  <a:ext cx="45719" cy="121920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 Box 2">
                <a:extLst>
                  <a:ext uri="{FF2B5EF4-FFF2-40B4-BE49-F238E27FC236}">
                    <a16:creationId xmlns:a16="http://schemas.microsoft.com/office/drawing/2014/main" id="{CA533F11-9FAD-4C43-A235-3DC0ECA33B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23868" y="3837087"/>
                <a:ext cx="1306609" cy="33704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Divider</a:t>
                </a:r>
                <a:endParaRPr lang="en-US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10FD2FD-096E-4DBF-9156-367F142E794F}"/>
                  </a:ext>
                </a:extLst>
              </p:cNvPr>
              <p:cNvCxnSpPr/>
              <p:nvPr/>
            </p:nvCxnSpPr>
            <p:spPr>
              <a:xfrm flipV="1">
                <a:off x="3136444" y="2888504"/>
                <a:ext cx="57400" cy="770315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B17E0992-8D92-421E-BA0E-B01EB2258F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435" y="3347365"/>
              <a:ext cx="1605313" cy="35438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Mounting Bracket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F87C20F-266F-49AB-9C0B-A9CC785E46DB}"/>
                </a:ext>
              </a:extLst>
            </p:cNvPr>
            <p:cNvCxnSpPr/>
            <p:nvPr/>
          </p:nvCxnSpPr>
          <p:spPr>
            <a:xfrm flipV="1">
              <a:off x="3937000" y="1862666"/>
              <a:ext cx="45719" cy="145812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E0BABE-AF70-465A-8DE3-5119A17FD661}"/>
              </a:ext>
            </a:extLst>
          </p:cNvPr>
          <p:cNvGrpSpPr/>
          <p:nvPr/>
        </p:nvGrpSpPr>
        <p:grpSpPr>
          <a:xfrm>
            <a:off x="4018811" y="2433584"/>
            <a:ext cx="4526280" cy="3569335"/>
            <a:chOff x="0" y="0"/>
            <a:chExt cx="4526280" cy="356933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FE1D1-EA24-4037-B5B9-EDA63FBC1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6280" cy="3569335"/>
            </a:xfrm>
            <a:prstGeom prst="rect">
              <a:avLst/>
            </a:prstGeom>
          </p:spPr>
        </p:pic>
        <p:sp>
          <p:nvSpPr>
            <p:cNvPr id="28" name="Text Box 2">
              <a:extLst>
                <a:ext uri="{FF2B5EF4-FFF2-40B4-BE49-F238E27FC236}">
                  <a16:creationId xmlns:a16="http://schemas.microsoft.com/office/drawing/2014/main" id="{C6B207D3-A810-403F-B40A-99FFDA1EC7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7740" y="2796540"/>
              <a:ext cx="1143634" cy="27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Low Airflow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434F30F-489D-47A2-B482-48C444491CE4}"/>
                </a:ext>
              </a:extLst>
            </p:cNvPr>
            <p:cNvCxnSpPr/>
            <p:nvPr/>
          </p:nvCxnSpPr>
          <p:spPr>
            <a:xfrm flipH="1" flipV="1">
              <a:off x="1120140" y="2369820"/>
              <a:ext cx="297180" cy="4800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 Box 2">
              <a:extLst>
                <a:ext uri="{FF2B5EF4-FFF2-40B4-BE49-F238E27FC236}">
                  <a16:creationId xmlns:a16="http://schemas.microsoft.com/office/drawing/2014/main" id="{0EDAEA08-A058-4430-BBB8-C1DBF0B12D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0340" y="2781300"/>
              <a:ext cx="1143634" cy="27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Low Airflow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88CE271-709E-4625-AF1C-AFC93A889184}"/>
                </a:ext>
              </a:extLst>
            </p:cNvPr>
            <p:cNvCxnSpPr/>
            <p:nvPr/>
          </p:nvCxnSpPr>
          <p:spPr>
            <a:xfrm flipV="1">
              <a:off x="3230880" y="2308860"/>
              <a:ext cx="350520" cy="52578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A175E4C-40DD-4837-BCCC-A98E0ABC9022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55BBC075-D759-43F7-83E5-0568128934E2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97481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T-Block Air Diverter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FA641-B81D-4D39-8920-5B41D50A573D}"/>
              </a:ext>
            </a:extLst>
          </p:cNvPr>
          <p:cNvSpPr txBox="1"/>
          <p:nvPr/>
        </p:nvSpPr>
        <p:spPr>
          <a:xfrm>
            <a:off x="228600" y="579213"/>
            <a:ext cx="70389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Solution needed to address </a:t>
            </a:r>
            <a:r>
              <a:rPr lang="en-US" sz="2000" dirty="0" err="1"/>
              <a:t>stripline</a:t>
            </a:r>
            <a:r>
              <a:rPr lang="en-US" sz="2000" dirty="0"/>
              <a:t> upper flags and vertical side spans.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Solution: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Dedicate T-block with internal duct (direct access to upper flags)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Air deflection from T-block appears to greatly help vertical side spans as well.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Multiple diverter angles tested; winner is 45 degrees at ~600 CFM.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495A84-9E9C-476D-8349-AB892C7FB7A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8" y="3377562"/>
            <a:ext cx="8312728" cy="286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5D3519-616D-4871-A5B8-B9803E7BD4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4819"/>
          <a:stretch/>
        </p:blipFill>
        <p:spPr>
          <a:xfrm>
            <a:off x="6950798" y="660905"/>
            <a:ext cx="2127363" cy="1352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638379-3E8B-4869-BAAB-663EFEF7D63E}"/>
              </a:ext>
            </a:extLst>
          </p:cNvPr>
          <p:cNvSpPr txBox="1"/>
          <p:nvPr/>
        </p:nvSpPr>
        <p:spPr>
          <a:xfrm>
            <a:off x="7288357" y="189861"/>
            <a:ext cx="1769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Upper Flags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CF7D00-5F3E-4072-AD36-2E21F5EAB350}"/>
              </a:ext>
            </a:extLst>
          </p:cNvPr>
          <p:cNvSpPr/>
          <p:nvPr/>
        </p:nvSpPr>
        <p:spPr>
          <a:xfrm>
            <a:off x="7374978" y="693957"/>
            <a:ext cx="1340853" cy="6262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90583B6-3E92-43DE-A2DA-E55AC6A12B1D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7F2C226-B751-4888-A9DB-425AE11C70A6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394359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40BA8-39CB-47B1-B72C-DD2D406A2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6C65D71-6C44-48C9-B38B-340FB40C3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T-Block Air Diverter Location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4284F9-5E98-4E40-A97F-4933CA0D5CF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9" r="18478"/>
          <a:stretch/>
        </p:blipFill>
        <p:spPr bwMode="auto">
          <a:xfrm>
            <a:off x="1162844" y="1931705"/>
            <a:ext cx="5999956" cy="42785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1809B21-DB3A-4091-A846-986A8916279A}"/>
              </a:ext>
            </a:extLst>
          </p:cNvPr>
          <p:cNvCxnSpPr>
            <a:cxnSpLocks/>
          </p:cNvCxnSpPr>
          <p:nvPr/>
        </p:nvCxnSpPr>
        <p:spPr>
          <a:xfrm>
            <a:off x="3952875" y="1457325"/>
            <a:ext cx="1019175" cy="17621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6F953D6-DDED-4FDE-AC5A-12372E086ACC}"/>
              </a:ext>
            </a:extLst>
          </p:cNvPr>
          <p:cNvSpPr txBox="1"/>
          <p:nvPr/>
        </p:nvSpPr>
        <p:spPr>
          <a:xfrm>
            <a:off x="2181225" y="1041826"/>
            <a:ext cx="2466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T-Block to be Redesigned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FF12DE-0BCE-4C1B-9794-D3518CF90318}"/>
              </a:ext>
            </a:extLst>
          </p:cNvPr>
          <p:cNvSpPr txBox="1"/>
          <p:nvPr/>
        </p:nvSpPr>
        <p:spPr>
          <a:xfrm>
            <a:off x="6333331" y="1411158"/>
            <a:ext cx="2209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Stripline</a:t>
            </a:r>
            <a:r>
              <a:rPr lang="en-US" dirty="0">
                <a:solidFill>
                  <a:srgbClr val="FF0000"/>
                </a:solidFill>
              </a:rPr>
              <a:t> Route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546FA06-64C6-413C-92A6-CBB3697135FF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10/24/19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2779257-AFBE-4AB8-99FF-9BA9AFE0EC2A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Air Diverter for Cooling 1MW Horn </a:t>
            </a:r>
            <a:r>
              <a:rPr lang="en-US" sz="1400" b="1" dirty="0" err="1"/>
              <a:t>Stripline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21846226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owerPoint_Template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Fermilab_PowerPoint_Template_090915.potx</Template>
  <TotalTime>19481</TotalTime>
  <Words>1087</Words>
  <Application>Microsoft Office PowerPoint</Application>
  <PresentationFormat>On-screen Show (4:3)</PresentationFormat>
  <Paragraphs>247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Cambria Math</vt:lpstr>
      <vt:lpstr>Helvetica</vt:lpstr>
      <vt:lpstr>Times New Roman</vt:lpstr>
      <vt:lpstr>Fermilab_PowerPoint_Template_090915</vt:lpstr>
      <vt:lpstr>PowerPoint Presentation</vt:lpstr>
      <vt:lpstr>Outline</vt:lpstr>
      <vt:lpstr>Horn 1 Layout and Environment</vt:lpstr>
      <vt:lpstr>Horn 1 Stripline Overview</vt:lpstr>
      <vt:lpstr>1MW Stripline Motivation &amp; Requirements</vt:lpstr>
      <vt:lpstr>Testing &amp; Design Goals</vt:lpstr>
      <vt:lpstr>CFD Conclusions of Existing Diverter</vt:lpstr>
      <vt:lpstr>T-Block Air Diverter</vt:lpstr>
      <vt:lpstr>T-Block Air Diverter Location</vt:lpstr>
      <vt:lpstr>T-Block Air Diverter</vt:lpstr>
      <vt:lpstr>Test Setup - Pressure Testing Trials</vt:lpstr>
      <vt:lpstr>Pressure Testing</vt:lpstr>
      <vt:lpstr>Convection Coefficient Testing</vt:lpstr>
      <vt:lpstr>Old / New Diverter Comparison</vt:lpstr>
      <vt:lpstr>New Diverter Design: Inlet</vt:lpstr>
      <vt:lpstr>New Diverter Design: Inlet</vt:lpstr>
      <vt:lpstr>New Diverter Design: Outlet</vt:lpstr>
      <vt:lpstr>Diverter Prototype</vt:lpstr>
      <vt:lpstr>Stripline Problematic Areas: Between Striplines</vt:lpstr>
      <vt:lpstr>Convection Coefficient Testing</vt:lpstr>
      <vt:lpstr>Convection Coefficient Test Results</vt:lpstr>
      <vt:lpstr>Updated Analysis Results</vt:lpstr>
      <vt:lpstr>Final Diverter Design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Georgi Lolov</cp:lastModifiedBy>
  <cp:revision>1078</cp:revision>
  <cp:lastPrinted>2014-01-20T19:40:21Z</cp:lastPrinted>
  <dcterms:created xsi:type="dcterms:W3CDTF">2014-01-03T20:18:13Z</dcterms:created>
  <dcterms:modified xsi:type="dcterms:W3CDTF">2019-10-24T14:55:54Z</dcterms:modified>
</cp:coreProperties>
</file>