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522" r:id="rId2"/>
    <p:sldId id="367" r:id="rId3"/>
    <p:sldId id="548" r:id="rId4"/>
    <p:sldId id="558" r:id="rId5"/>
    <p:sldId id="586" r:id="rId6"/>
    <p:sldId id="587" r:id="rId7"/>
    <p:sldId id="588" r:id="rId8"/>
    <p:sldId id="589" r:id="rId9"/>
    <p:sldId id="559" r:id="rId10"/>
    <p:sldId id="593" r:id="rId11"/>
    <p:sldId id="560" r:id="rId12"/>
    <p:sldId id="590" r:id="rId13"/>
    <p:sldId id="591" r:id="rId14"/>
    <p:sldId id="592" r:id="rId15"/>
    <p:sldId id="571" r:id="rId16"/>
    <p:sldId id="636" r:id="rId17"/>
    <p:sldId id="633" r:id="rId18"/>
    <p:sldId id="634" r:id="rId19"/>
    <p:sldId id="635" r:id="rId20"/>
    <p:sldId id="637" r:id="rId21"/>
    <p:sldId id="631" r:id="rId22"/>
    <p:sldId id="524" r:id="rId23"/>
    <p:sldId id="655" r:id="rId24"/>
    <p:sldId id="525" r:id="rId25"/>
    <p:sldId id="656" r:id="rId26"/>
    <p:sldId id="549" r:id="rId27"/>
    <p:sldId id="550" r:id="rId28"/>
    <p:sldId id="638" r:id="rId29"/>
    <p:sldId id="639" r:id="rId30"/>
    <p:sldId id="641" r:id="rId31"/>
    <p:sldId id="640" r:id="rId32"/>
    <p:sldId id="642" r:id="rId33"/>
    <p:sldId id="643" r:id="rId34"/>
    <p:sldId id="644" r:id="rId35"/>
    <p:sldId id="645" r:id="rId36"/>
    <p:sldId id="646" r:id="rId37"/>
    <p:sldId id="647" r:id="rId38"/>
    <p:sldId id="648" r:id="rId39"/>
    <p:sldId id="649" r:id="rId40"/>
    <p:sldId id="651" r:id="rId41"/>
    <p:sldId id="527" r:id="rId42"/>
    <p:sldId id="574" r:id="rId43"/>
    <p:sldId id="533" r:id="rId44"/>
    <p:sldId id="534" r:id="rId45"/>
    <p:sldId id="661" r:id="rId46"/>
    <p:sldId id="660" r:id="rId47"/>
    <p:sldId id="523" r:id="rId48"/>
    <p:sldId id="652" r:id="rId49"/>
    <p:sldId id="557" r:id="rId50"/>
    <p:sldId id="529" r:id="rId51"/>
    <p:sldId id="530" r:id="rId52"/>
    <p:sldId id="594" r:id="rId53"/>
    <p:sldId id="595" r:id="rId54"/>
    <p:sldId id="531" r:id="rId55"/>
    <p:sldId id="628" r:id="rId56"/>
    <p:sldId id="629" r:id="rId57"/>
    <p:sldId id="630" r:id="rId58"/>
    <p:sldId id="617" r:id="rId59"/>
    <p:sldId id="618" r:id="rId60"/>
    <p:sldId id="622" r:id="rId61"/>
    <p:sldId id="625" r:id="rId62"/>
    <p:sldId id="536" r:id="rId63"/>
    <p:sldId id="537" r:id="rId64"/>
    <p:sldId id="653" r:id="rId65"/>
    <p:sldId id="654" r:id="rId66"/>
    <p:sldId id="659" r:id="rId67"/>
    <p:sldId id="663" r:id="rId68"/>
    <p:sldId id="657" r:id="rId69"/>
    <p:sldId id="658" r:id="rId70"/>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00FFFF"/>
    <a:srgbClr val="CCFFFF"/>
    <a:srgbClr val="CCFFCC"/>
    <a:srgbClr val="99FF99"/>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04" autoAdjust="0"/>
  </p:normalViewPr>
  <p:slideViewPr>
    <p:cSldViewPr>
      <p:cViewPr varScale="1">
        <p:scale>
          <a:sx n="87" d="100"/>
          <a:sy n="87" d="100"/>
        </p:scale>
        <p:origin x="610"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B48B0679-C80D-4F17-AF16-94864E02705C}" type="datetimeFigureOut">
              <a:rPr kumimoji="1" lang="ja-JP" altLang="en-US" smtClean="0"/>
              <a:t>2019/10/22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AC19CB15-39D5-4EBA-B584-85CCB62FCDED}" type="slidenum">
              <a:rPr kumimoji="1" lang="ja-JP" altLang="en-US" smtClean="0"/>
              <a:t>‹#›</a:t>
            </a:fld>
            <a:endParaRPr kumimoji="1" lang="ja-JP" altLang="en-US"/>
          </a:p>
        </p:txBody>
      </p:sp>
    </p:spTree>
    <p:extLst>
      <p:ext uri="{BB962C8B-B14F-4D97-AF65-F5344CB8AC3E}">
        <p14:creationId xmlns:p14="http://schemas.microsoft.com/office/powerpoint/2010/main" val="12818132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
        <p:nvSpPr>
          <p:cNvPr id="337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b="1">
                <a:solidFill>
                  <a:schemeClr val="tx1"/>
                </a:solidFill>
                <a:latin typeface="Times New Roman" pitchFamily="18" charset="0"/>
                <a:ea typeface="ＭＳ 明朝" pitchFamily="17" charset="-128"/>
              </a:defRPr>
            </a:lvl1pPr>
            <a:lvl2pPr marL="709890" indent="-273035" eaLnBrk="0" hangingPunct="0">
              <a:defRPr kumimoji="1" b="1">
                <a:solidFill>
                  <a:schemeClr val="tx1"/>
                </a:solidFill>
                <a:latin typeface="Times New Roman" pitchFamily="18" charset="0"/>
                <a:ea typeface="ＭＳ 明朝" pitchFamily="17" charset="-128"/>
              </a:defRPr>
            </a:lvl2pPr>
            <a:lvl3pPr marL="1092137" indent="-218428" eaLnBrk="0" hangingPunct="0">
              <a:defRPr kumimoji="1" b="1">
                <a:solidFill>
                  <a:schemeClr val="tx1"/>
                </a:solidFill>
                <a:latin typeface="Times New Roman" pitchFamily="18" charset="0"/>
                <a:ea typeface="ＭＳ 明朝" pitchFamily="17" charset="-128"/>
              </a:defRPr>
            </a:lvl3pPr>
            <a:lvl4pPr marL="1528992" indent="-218428" eaLnBrk="0" hangingPunct="0">
              <a:defRPr kumimoji="1" b="1">
                <a:solidFill>
                  <a:schemeClr val="tx1"/>
                </a:solidFill>
                <a:latin typeface="Times New Roman" pitchFamily="18" charset="0"/>
                <a:ea typeface="ＭＳ 明朝" pitchFamily="17" charset="-128"/>
              </a:defRPr>
            </a:lvl4pPr>
            <a:lvl5pPr marL="1965848" indent="-218428" eaLnBrk="0" hangingPunct="0">
              <a:defRPr kumimoji="1" b="1">
                <a:solidFill>
                  <a:schemeClr val="tx1"/>
                </a:solidFill>
                <a:latin typeface="Times New Roman" pitchFamily="18" charset="0"/>
                <a:ea typeface="ＭＳ 明朝" pitchFamily="17" charset="-128"/>
              </a:defRPr>
            </a:lvl5pPr>
            <a:lvl6pPr marL="240270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839557"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27641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713268"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BB8EB5-6938-4A2F-8F8C-1864737A0AD7}" type="slidenum">
              <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endParaRPr>
          </a:p>
        </p:txBody>
      </p:sp>
    </p:spTree>
    <p:extLst>
      <p:ext uri="{BB962C8B-B14F-4D97-AF65-F5344CB8AC3E}">
        <p14:creationId xmlns:p14="http://schemas.microsoft.com/office/powerpoint/2010/main" val="148208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
        <p:nvSpPr>
          <p:cNvPr id="337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b="1">
                <a:solidFill>
                  <a:schemeClr val="tx1"/>
                </a:solidFill>
                <a:latin typeface="Times New Roman" pitchFamily="18" charset="0"/>
                <a:ea typeface="ＭＳ 明朝" pitchFamily="17" charset="-128"/>
              </a:defRPr>
            </a:lvl1pPr>
            <a:lvl2pPr marL="709890" indent="-273035" eaLnBrk="0" hangingPunct="0">
              <a:defRPr kumimoji="1" b="1">
                <a:solidFill>
                  <a:schemeClr val="tx1"/>
                </a:solidFill>
                <a:latin typeface="Times New Roman" pitchFamily="18" charset="0"/>
                <a:ea typeface="ＭＳ 明朝" pitchFamily="17" charset="-128"/>
              </a:defRPr>
            </a:lvl2pPr>
            <a:lvl3pPr marL="1092137" indent="-218428" eaLnBrk="0" hangingPunct="0">
              <a:defRPr kumimoji="1" b="1">
                <a:solidFill>
                  <a:schemeClr val="tx1"/>
                </a:solidFill>
                <a:latin typeface="Times New Roman" pitchFamily="18" charset="0"/>
                <a:ea typeface="ＭＳ 明朝" pitchFamily="17" charset="-128"/>
              </a:defRPr>
            </a:lvl3pPr>
            <a:lvl4pPr marL="1528992" indent="-218428" eaLnBrk="0" hangingPunct="0">
              <a:defRPr kumimoji="1" b="1">
                <a:solidFill>
                  <a:schemeClr val="tx1"/>
                </a:solidFill>
                <a:latin typeface="Times New Roman" pitchFamily="18" charset="0"/>
                <a:ea typeface="ＭＳ 明朝" pitchFamily="17" charset="-128"/>
              </a:defRPr>
            </a:lvl4pPr>
            <a:lvl5pPr marL="1965848" indent="-218428" eaLnBrk="0" hangingPunct="0">
              <a:defRPr kumimoji="1" b="1">
                <a:solidFill>
                  <a:schemeClr val="tx1"/>
                </a:solidFill>
                <a:latin typeface="Times New Roman" pitchFamily="18" charset="0"/>
                <a:ea typeface="ＭＳ 明朝" pitchFamily="17" charset="-128"/>
              </a:defRPr>
            </a:lvl5pPr>
            <a:lvl6pPr marL="240270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839557"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27641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713268"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BB8EB5-6938-4A2F-8F8C-1864737A0AD7}" type="slidenum">
              <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endParaRPr>
          </a:p>
        </p:txBody>
      </p:sp>
    </p:spTree>
    <p:extLst>
      <p:ext uri="{BB962C8B-B14F-4D97-AF65-F5344CB8AC3E}">
        <p14:creationId xmlns:p14="http://schemas.microsoft.com/office/powerpoint/2010/main" val="41833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
        <p:nvSpPr>
          <p:cNvPr id="337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b="1">
                <a:solidFill>
                  <a:schemeClr val="tx1"/>
                </a:solidFill>
                <a:latin typeface="Times New Roman" pitchFamily="18" charset="0"/>
                <a:ea typeface="ＭＳ 明朝" pitchFamily="17" charset="-128"/>
              </a:defRPr>
            </a:lvl1pPr>
            <a:lvl2pPr marL="709890" indent="-273035" eaLnBrk="0" hangingPunct="0">
              <a:defRPr kumimoji="1" b="1">
                <a:solidFill>
                  <a:schemeClr val="tx1"/>
                </a:solidFill>
                <a:latin typeface="Times New Roman" pitchFamily="18" charset="0"/>
                <a:ea typeface="ＭＳ 明朝" pitchFamily="17" charset="-128"/>
              </a:defRPr>
            </a:lvl2pPr>
            <a:lvl3pPr marL="1092137" indent="-218428" eaLnBrk="0" hangingPunct="0">
              <a:defRPr kumimoji="1" b="1">
                <a:solidFill>
                  <a:schemeClr val="tx1"/>
                </a:solidFill>
                <a:latin typeface="Times New Roman" pitchFamily="18" charset="0"/>
                <a:ea typeface="ＭＳ 明朝" pitchFamily="17" charset="-128"/>
              </a:defRPr>
            </a:lvl3pPr>
            <a:lvl4pPr marL="1528992" indent="-218428" eaLnBrk="0" hangingPunct="0">
              <a:defRPr kumimoji="1" b="1">
                <a:solidFill>
                  <a:schemeClr val="tx1"/>
                </a:solidFill>
                <a:latin typeface="Times New Roman" pitchFamily="18" charset="0"/>
                <a:ea typeface="ＭＳ 明朝" pitchFamily="17" charset="-128"/>
              </a:defRPr>
            </a:lvl4pPr>
            <a:lvl5pPr marL="1965848" indent="-218428" eaLnBrk="0" hangingPunct="0">
              <a:defRPr kumimoji="1" b="1">
                <a:solidFill>
                  <a:schemeClr val="tx1"/>
                </a:solidFill>
                <a:latin typeface="Times New Roman" pitchFamily="18" charset="0"/>
                <a:ea typeface="ＭＳ 明朝" pitchFamily="17" charset="-128"/>
              </a:defRPr>
            </a:lvl5pPr>
            <a:lvl6pPr marL="240270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839557"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27641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713268"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BB8EB5-6938-4A2F-8F8C-1864737A0AD7}" type="slidenum">
              <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endParaRPr>
          </a:p>
        </p:txBody>
      </p:sp>
    </p:spTree>
    <p:extLst>
      <p:ext uri="{BB962C8B-B14F-4D97-AF65-F5344CB8AC3E}">
        <p14:creationId xmlns:p14="http://schemas.microsoft.com/office/powerpoint/2010/main" val="1482080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
        <p:nvSpPr>
          <p:cNvPr id="337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b="1">
                <a:solidFill>
                  <a:schemeClr val="tx1"/>
                </a:solidFill>
                <a:latin typeface="Times New Roman" pitchFamily="18" charset="0"/>
                <a:ea typeface="ＭＳ 明朝" pitchFamily="17" charset="-128"/>
              </a:defRPr>
            </a:lvl1pPr>
            <a:lvl2pPr marL="709890" indent="-273035" eaLnBrk="0" hangingPunct="0">
              <a:defRPr kumimoji="1" b="1">
                <a:solidFill>
                  <a:schemeClr val="tx1"/>
                </a:solidFill>
                <a:latin typeface="Times New Roman" pitchFamily="18" charset="0"/>
                <a:ea typeface="ＭＳ 明朝" pitchFamily="17" charset="-128"/>
              </a:defRPr>
            </a:lvl2pPr>
            <a:lvl3pPr marL="1092137" indent="-218428" eaLnBrk="0" hangingPunct="0">
              <a:defRPr kumimoji="1" b="1">
                <a:solidFill>
                  <a:schemeClr val="tx1"/>
                </a:solidFill>
                <a:latin typeface="Times New Roman" pitchFamily="18" charset="0"/>
                <a:ea typeface="ＭＳ 明朝" pitchFamily="17" charset="-128"/>
              </a:defRPr>
            </a:lvl3pPr>
            <a:lvl4pPr marL="1528992" indent="-218428" eaLnBrk="0" hangingPunct="0">
              <a:defRPr kumimoji="1" b="1">
                <a:solidFill>
                  <a:schemeClr val="tx1"/>
                </a:solidFill>
                <a:latin typeface="Times New Roman" pitchFamily="18" charset="0"/>
                <a:ea typeface="ＭＳ 明朝" pitchFamily="17" charset="-128"/>
              </a:defRPr>
            </a:lvl4pPr>
            <a:lvl5pPr marL="1965848" indent="-218428" eaLnBrk="0" hangingPunct="0">
              <a:defRPr kumimoji="1" b="1">
                <a:solidFill>
                  <a:schemeClr val="tx1"/>
                </a:solidFill>
                <a:latin typeface="Times New Roman" pitchFamily="18" charset="0"/>
                <a:ea typeface="ＭＳ 明朝" pitchFamily="17" charset="-128"/>
              </a:defRPr>
            </a:lvl5pPr>
            <a:lvl6pPr marL="240270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839557"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27641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713268"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BB8EB5-6938-4A2F-8F8C-1864737A0AD7}" type="slidenum">
              <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endParaRPr>
          </a:p>
        </p:txBody>
      </p:sp>
    </p:spTree>
    <p:extLst>
      <p:ext uri="{BB962C8B-B14F-4D97-AF65-F5344CB8AC3E}">
        <p14:creationId xmlns:p14="http://schemas.microsoft.com/office/powerpoint/2010/main" val="297988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
        <p:nvSpPr>
          <p:cNvPr id="337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b="1">
                <a:solidFill>
                  <a:schemeClr val="tx1"/>
                </a:solidFill>
                <a:latin typeface="Times New Roman" pitchFamily="18" charset="0"/>
                <a:ea typeface="ＭＳ 明朝" pitchFamily="17" charset="-128"/>
              </a:defRPr>
            </a:lvl1pPr>
            <a:lvl2pPr marL="709890" indent="-273035" eaLnBrk="0" hangingPunct="0">
              <a:defRPr kumimoji="1" b="1">
                <a:solidFill>
                  <a:schemeClr val="tx1"/>
                </a:solidFill>
                <a:latin typeface="Times New Roman" pitchFamily="18" charset="0"/>
                <a:ea typeface="ＭＳ 明朝" pitchFamily="17" charset="-128"/>
              </a:defRPr>
            </a:lvl2pPr>
            <a:lvl3pPr marL="1092137" indent="-218428" eaLnBrk="0" hangingPunct="0">
              <a:defRPr kumimoji="1" b="1">
                <a:solidFill>
                  <a:schemeClr val="tx1"/>
                </a:solidFill>
                <a:latin typeface="Times New Roman" pitchFamily="18" charset="0"/>
                <a:ea typeface="ＭＳ 明朝" pitchFamily="17" charset="-128"/>
              </a:defRPr>
            </a:lvl3pPr>
            <a:lvl4pPr marL="1528992" indent="-218428" eaLnBrk="0" hangingPunct="0">
              <a:defRPr kumimoji="1" b="1">
                <a:solidFill>
                  <a:schemeClr val="tx1"/>
                </a:solidFill>
                <a:latin typeface="Times New Roman" pitchFamily="18" charset="0"/>
                <a:ea typeface="ＭＳ 明朝" pitchFamily="17" charset="-128"/>
              </a:defRPr>
            </a:lvl4pPr>
            <a:lvl5pPr marL="1965848" indent="-218428" eaLnBrk="0" hangingPunct="0">
              <a:defRPr kumimoji="1" b="1">
                <a:solidFill>
                  <a:schemeClr val="tx1"/>
                </a:solidFill>
                <a:latin typeface="Times New Roman" pitchFamily="18" charset="0"/>
                <a:ea typeface="ＭＳ 明朝" pitchFamily="17" charset="-128"/>
              </a:defRPr>
            </a:lvl5pPr>
            <a:lvl6pPr marL="240270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839557"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276412"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713268" indent="-218428"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BB8EB5-6938-4A2F-8F8C-1864737A0AD7}" type="slidenum">
              <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1" i="0" u="none" strike="noStrike" kern="1200" cap="none" spc="0" normalizeH="0" baseline="0" noProof="0" smtClean="0">
              <a:ln>
                <a:noFill/>
              </a:ln>
              <a:solidFill>
                <a:prstClr val="black"/>
              </a:solidFill>
              <a:effectLst/>
              <a:uLnTx/>
              <a:uFillTx/>
              <a:latin typeface="Times New Roman" pitchFamily="18" charset="0"/>
              <a:ea typeface="ＭＳ 明朝" pitchFamily="17" charset="-128"/>
              <a:cs typeface="+mn-cs"/>
            </a:endParaRPr>
          </a:p>
        </p:txBody>
      </p:sp>
    </p:spTree>
    <p:extLst>
      <p:ext uri="{BB962C8B-B14F-4D97-AF65-F5344CB8AC3E}">
        <p14:creationId xmlns:p14="http://schemas.microsoft.com/office/powerpoint/2010/main" val="297988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bwMode="auto">
          <a:xfrm>
            <a:off x="917575" y="746125"/>
            <a:ext cx="4970463"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ノート プレースホルダ 2"/>
          <p:cNvSpPr>
            <a:spLocks noGrp="1"/>
          </p:cNvSpPr>
          <p:nvPr>
            <p:ph type="body" idx="1"/>
          </p:nvPr>
        </p:nvSpPr>
        <p:spPr bwMode="auto">
          <a:xfrm>
            <a:off x="678987" y="4721186"/>
            <a:ext cx="5447641" cy="44727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72" tIns="46186" rIns="92372" bIns="46186" numCol="1" anchor="t" anchorCtr="0" compatLnSpc="1">
            <a:prstTxWarp prst="textNoShape">
              <a:avLst/>
            </a:prstTxWarp>
          </a:bodyPr>
          <a:lstStyle/>
          <a:p>
            <a:pPr eaLnBrk="1" hangingPunct="1"/>
            <a:endParaRPr lang="ja-JP" altLang="en-US" smtClean="0"/>
          </a:p>
        </p:txBody>
      </p:sp>
      <p:sp>
        <p:nvSpPr>
          <p:cNvPr id="58372" name="スライド番号プレースホルダ 3"/>
          <p:cNvSpPr txBox="1">
            <a:spLocks noGrp="1"/>
          </p:cNvSpPr>
          <p:nvPr/>
        </p:nvSpPr>
        <p:spPr bwMode="auto">
          <a:xfrm>
            <a:off x="3854939" y="9440646"/>
            <a:ext cx="2949099" cy="49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6" rIns="92372" bIns="46186" anchor="b"/>
          <a:lstStyle>
            <a:lvl1pPr defTabSz="923925" eaLnBrk="0" hangingPunct="0">
              <a:defRPr kumimoji="1" b="1">
                <a:solidFill>
                  <a:schemeClr val="tx1"/>
                </a:solidFill>
                <a:latin typeface="Times New Roman" pitchFamily="18" charset="0"/>
                <a:ea typeface="ＭＳ 明朝" pitchFamily="17" charset="-128"/>
              </a:defRPr>
            </a:lvl1pPr>
            <a:lvl2pPr marL="742950" indent="-285750" defTabSz="923925" eaLnBrk="0" hangingPunct="0">
              <a:defRPr kumimoji="1" b="1">
                <a:solidFill>
                  <a:schemeClr val="tx1"/>
                </a:solidFill>
                <a:latin typeface="Times New Roman" pitchFamily="18" charset="0"/>
                <a:ea typeface="ＭＳ 明朝" pitchFamily="17" charset="-128"/>
              </a:defRPr>
            </a:lvl2pPr>
            <a:lvl3pPr marL="1143000" indent="-228600" defTabSz="923925" eaLnBrk="0" hangingPunct="0">
              <a:defRPr kumimoji="1" b="1">
                <a:solidFill>
                  <a:schemeClr val="tx1"/>
                </a:solidFill>
                <a:latin typeface="Times New Roman" pitchFamily="18" charset="0"/>
                <a:ea typeface="ＭＳ 明朝" pitchFamily="17" charset="-128"/>
              </a:defRPr>
            </a:lvl3pPr>
            <a:lvl4pPr marL="1600200" indent="-228600" defTabSz="923925" eaLnBrk="0" hangingPunct="0">
              <a:defRPr kumimoji="1" b="1">
                <a:solidFill>
                  <a:schemeClr val="tx1"/>
                </a:solidFill>
                <a:latin typeface="Times New Roman" pitchFamily="18" charset="0"/>
                <a:ea typeface="ＭＳ 明朝" pitchFamily="17" charset="-128"/>
              </a:defRPr>
            </a:lvl4pPr>
            <a:lvl5pPr marL="2057400" indent="-228600" defTabSz="923925" eaLnBrk="0" hangingPunct="0">
              <a:defRPr kumimoji="1" b="1">
                <a:solidFill>
                  <a:schemeClr val="tx1"/>
                </a:solidFill>
                <a:latin typeface="Times New Roman" pitchFamily="18" charset="0"/>
                <a:ea typeface="ＭＳ 明朝" pitchFamily="17" charset="-128"/>
              </a:defRPr>
            </a:lvl5pPr>
            <a:lvl6pPr marL="2514600" indent="-228600" defTabSz="923925"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defTabSz="923925"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defTabSz="923925"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defTabSz="923925"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algn="r" eaLnBrk="1" hangingPunct="1"/>
            <a:fld id="{95E5E96D-BC30-42AB-90B1-947D32AFFEBB}" type="slidenum">
              <a:rPr lang="ja-JP" altLang="en-US" sz="1200" b="0">
                <a:latin typeface="Calibri" pitchFamily="34" charset="0"/>
                <a:ea typeface="ＭＳ Ｐゴシック" charset="-128"/>
              </a:rPr>
              <a:pPr algn="r" eaLnBrk="1" hangingPunct="1"/>
              <a:t>55</a:t>
            </a:fld>
            <a:endParaRPr lang="en-US" altLang="ja-JP" sz="1200" b="0">
              <a:latin typeface="Calibri" pitchFamily="34"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
        <p:nvSpPr>
          <p:cNvPr id="614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fld id="{A76EE431-84C5-4DDF-AFCE-9A0C6C2212BF}" type="slidenum">
              <a:rPr lang="ja-JP" altLang="en-US" smtClean="0"/>
              <a:pPr eaLnBrk="1" hangingPunct="1"/>
              <a:t>56</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1953108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143190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87393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14545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4111695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2174212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411079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2645162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423427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416685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57BDCC4-8410-4F2B-B1CD-F2C08CF9156F}" type="datetimeFigureOut">
              <a:rPr kumimoji="1" lang="ja-JP" altLang="en-US" smtClean="0"/>
              <a:t>2019/10/22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242036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BDCC4-8410-4F2B-B1CD-F2C08CF9156F}" type="datetimeFigureOut">
              <a:rPr kumimoji="1" lang="ja-JP" altLang="en-US" smtClean="0"/>
              <a:t>2019/10/22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D7821-A204-46BF-9BF3-4C1E9CFF4D8D}" type="slidenum">
              <a:rPr kumimoji="1" lang="ja-JP" altLang="en-US" smtClean="0"/>
              <a:t>‹#›</a:t>
            </a:fld>
            <a:endParaRPr kumimoji="1" lang="ja-JP" altLang="en-US"/>
          </a:p>
        </p:txBody>
      </p:sp>
    </p:spTree>
    <p:extLst>
      <p:ext uri="{BB962C8B-B14F-4D97-AF65-F5344CB8AC3E}">
        <p14:creationId xmlns:p14="http://schemas.microsoft.com/office/powerpoint/2010/main" val="3706242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wmf"/><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092325"/>
            <a:ext cx="9144000" cy="1754326"/>
          </a:xfrm>
          <a:prstGeom prst="rect">
            <a:avLst/>
          </a:prstGeom>
          <a:noFill/>
        </p:spPr>
        <p:txBody>
          <a:bodyPr wrap="square">
            <a:spAutoFit/>
          </a:bodyPr>
          <a:lstStyle/>
          <a:p>
            <a:pPr algn="ctr">
              <a:defRPr/>
            </a:pPr>
            <a:r>
              <a:rPr lang="en-US" altLang="ja-JP" sz="5400" b="1" dirty="0"/>
              <a:t>J-PARC Secondary Beamline Status &amp; Upgrade Plan</a:t>
            </a:r>
            <a:endParaRPr lang="en-US" altLang="ja-JP" sz="5400" b="1" dirty="0" smtClean="0">
              <a:ea typeface="ＭＳ Ｐゴシック" charset="-128"/>
            </a:endParaRPr>
          </a:p>
        </p:txBody>
      </p:sp>
      <p:sp>
        <p:nvSpPr>
          <p:cNvPr id="8" name="テキスト ボックス 7"/>
          <p:cNvSpPr txBox="1"/>
          <p:nvPr/>
        </p:nvSpPr>
        <p:spPr>
          <a:xfrm>
            <a:off x="3505041" y="4221088"/>
            <a:ext cx="2133918" cy="1569660"/>
          </a:xfrm>
          <a:prstGeom prst="rect">
            <a:avLst/>
          </a:prstGeom>
          <a:noFill/>
        </p:spPr>
        <p:txBody>
          <a:bodyPr wrap="none">
            <a:spAutoFit/>
          </a:bodyPr>
          <a:lstStyle/>
          <a:p>
            <a:pPr algn="ctr">
              <a:defRPr/>
            </a:pPr>
            <a:r>
              <a:rPr lang="en-US" altLang="ja-JP" sz="3200" b="1" dirty="0" smtClean="0">
                <a:latin typeface="+mn-lt"/>
                <a:ea typeface="ＭＳ Ｐゴシック" charset="-128"/>
              </a:rPr>
              <a:t>2019.10.25</a:t>
            </a:r>
            <a:endParaRPr lang="en-US" altLang="ja-JP" sz="3200" b="1" dirty="0" smtClean="0">
              <a:latin typeface="+mn-lt"/>
              <a:ea typeface="ＭＳ Ｐゴシック" charset="-128"/>
            </a:endParaRPr>
          </a:p>
          <a:p>
            <a:pPr algn="ctr">
              <a:defRPr/>
            </a:pPr>
            <a:r>
              <a:rPr lang="en-US" altLang="ja-JP" sz="3200" b="1" dirty="0" smtClean="0">
                <a:latin typeface="+mn-lt"/>
                <a:ea typeface="ＭＳ Ｐゴシック" charset="-128"/>
              </a:rPr>
              <a:t>KEK IPNS</a:t>
            </a:r>
            <a:endParaRPr lang="en-US" altLang="ja-JP" sz="3200" b="1" dirty="0">
              <a:latin typeface="+mn-lt"/>
              <a:ea typeface="ＭＳ Ｐゴシック" charset="-128"/>
            </a:endParaRPr>
          </a:p>
          <a:p>
            <a:pPr algn="ctr">
              <a:defRPr/>
            </a:pPr>
            <a:r>
              <a:rPr lang="en-US" altLang="ja-JP" sz="3200" b="1" dirty="0">
                <a:latin typeface="+mn-lt"/>
                <a:ea typeface="ＭＳ Ｐゴシック" charset="-128"/>
              </a:rPr>
              <a:t>Tada</a:t>
            </a:r>
            <a:endParaRPr lang="ja-JP" altLang="en-US" sz="3200" b="1" dirty="0">
              <a:latin typeface="+mn-lt"/>
              <a:ea typeface="ＭＳ Ｐゴシック" charset="-128"/>
            </a:endParaRPr>
          </a:p>
        </p:txBody>
      </p:sp>
    </p:spTree>
    <p:extLst>
      <p:ext uri="{BB962C8B-B14F-4D97-AF65-F5344CB8AC3E}">
        <p14:creationId xmlns:p14="http://schemas.microsoft.com/office/powerpoint/2010/main" val="3937321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Beam dump</a:t>
            </a:r>
          </a:p>
        </p:txBody>
      </p:sp>
      <p:pic>
        <p:nvPicPr>
          <p:cNvPr id="28674" name="Picture 2" descr="E:\sho\work\high_power\TDR\BD0611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133" y="523220"/>
            <a:ext cx="6893731" cy="633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74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Beam dump</a:t>
            </a:r>
          </a:p>
        </p:txBody>
      </p:sp>
      <p:pic>
        <p:nvPicPr>
          <p:cNvPr id="28674" name="Picture 2" descr="E:\sho\work\high_power\TDR\BD0611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133" y="523220"/>
            <a:ext cx="6893731" cy="633478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G:\Dell_D\tmp\photo\081014\IMG_28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494" t="29964" r="8017" b="24062"/>
          <a:stretch/>
        </p:blipFill>
        <p:spPr bwMode="auto">
          <a:xfrm rot="10800000">
            <a:off x="2123726" y="523220"/>
            <a:ext cx="4896544" cy="293680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a:off x="2123725" y="3460022"/>
            <a:ext cx="1080123" cy="162516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4932040" y="2996952"/>
            <a:ext cx="1944216" cy="223224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17168" y="692696"/>
            <a:ext cx="1706557" cy="646331"/>
          </a:xfrm>
          <a:prstGeom prst="rect">
            <a:avLst/>
          </a:prstGeom>
          <a:noFill/>
        </p:spPr>
        <p:txBody>
          <a:bodyPr wrap="none" rtlCol="0">
            <a:spAutoFit/>
          </a:bodyPr>
          <a:lstStyle/>
          <a:p>
            <a:r>
              <a:rPr kumimoji="1" lang="en-US" altLang="ja-JP" b="1" dirty="0" smtClean="0"/>
              <a:t>Helium vessel </a:t>
            </a:r>
          </a:p>
          <a:p>
            <a:r>
              <a:rPr kumimoji="1" lang="en-US" altLang="ja-JP" b="1" dirty="0" smtClean="0"/>
              <a:t>for beam dump</a:t>
            </a:r>
            <a:endParaRPr kumimoji="1" lang="ja-JP" altLang="en-US" b="1" dirty="0"/>
          </a:p>
        </p:txBody>
      </p:sp>
      <p:sp>
        <p:nvSpPr>
          <p:cNvPr id="10" name="テキスト ボックス 9"/>
          <p:cNvSpPr txBox="1"/>
          <p:nvPr/>
        </p:nvSpPr>
        <p:spPr>
          <a:xfrm>
            <a:off x="417168" y="1339027"/>
            <a:ext cx="1482201" cy="646331"/>
          </a:xfrm>
          <a:prstGeom prst="rect">
            <a:avLst/>
          </a:prstGeom>
          <a:noFill/>
        </p:spPr>
        <p:txBody>
          <a:bodyPr wrap="none" rtlCol="0">
            <a:spAutoFit/>
          </a:bodyPr>
          <a:lstStyle/>
          <a:p>
            <a:r>
              <a:rPr kumimoji="1" lang="en-US" altLang="ja-JP" b="1" dirty="0" smtClean="0"/>
              <a:t>200mm steel</a:t>
            </a:r>
          </a:p>
          <a:p>
            <a:r>
              <a:rPr kumimoji="1" lang="en-US" altLang="ja-JP" b="1" dirty="0" smtClean="0"/>
              <a:t>Water cooled</a:t>
            </a:r>
            <a:endParaRPr kumimoji="1" lang="ja-JP" altLang="en-US" b="1" dirty="0"/>
          </a:p>
        </p:txBody>
      </p:sp>
    </p:spTree>
    <p:extLst>
      <p:ext uri="{BB962C8B-B14F-4D97-AF65-F5344CB8AC3E}">
        <p14:creationId xmlns:p14="http://schemas.microsoft.com/office/powerpoint/2010/main" val="190692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Beam dump</a:t>
            </a:r>
          </a:p>
        </p:txBody>
      </p:sp>
      <p:pic>
        <p:nvPicPr>
          <p:cNvPr id="28674" name="Picture 2" descr="E:\sho\work\high_power\TDR\BD0611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133" y="523220"/>
            <a:ext cx="6893731" cy="633478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G:\Dell_D\tmp\photo\081018\IMG_29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083" y="1386112"/>
            <a:ext cx="4103916" cy="547188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p:cNvCxnSpPr/>
          <p:nvPr/>
        </p:nvCxnSpPr>
        <p:spPr>
          <a:xfrm flipH="1" flipV="1">
            <a:off x="3923928" y="5085184"/>
            <a:ext cx="1116155" cy="177281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3923928" y="1386112"/>
            <a:ext cx="1116155" cy="230449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040083" y="1016780"/>
            <a:ext cx="1860446" cy="369332"/>
          </a:xfrm>
          <a:prstGeom prst="rect">
            <a:avLst/>
          </a:prstGeom>
          <a:noFill/>
        </p:spPr>
        <p:txBody>
          <a:bodyPr wrap="none" rtlCol="0">
            <a:spAutoFit/>
          </a:bodyPr>
          <a:lstStyle/>
          <a:p>
            <a:pPr algn="ctr"/>
            <a:r>
              <a:rPr kumimoji="1" lang="en-US" altLang="ja-JP" b="1" dirty="0" smtClean="0"/>
              <a:t>Beam dump core</a:t>
            </a:r>
            <a:endParaRPr kumimoji="1" lang="ja-JP" altLang="en-US" b="1" dirty="0"/>
          </a:p>
        </p:txBody>
      </p:sp>
      <p:pic>
        <p:nvPicPr>
          <p:cNvPr id="12" name="Picture 19" descr="081024_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20888"/>
            <a:ext cx="2956899" cy="44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1038744" y="2420888"/>
            <a:ext cx="1918154" cy="646331"/>
          </a:xfrm>
          <a:prstGeom prst="rect">
            <a:avLst/>
          </a:prstGeom>
          <a:noFill/>
        </p:spPr>
        <p:txBody>
          <a:bodyPr wrap="none" rtlCol="0">
            <a:spAutoFit/>
          </a:bodyPr>
          <a:lstStyle/>
          <a:p>
            <a:r>
              <a:rPr kumimoji="1" lang="en-US" altLang="ja-JP" b="1" dirty="0" smtClean="0">
                <a:solidFill>
                  <a:srgbClr val="00FFFF"/>
                </a:solidFill>
              </a:rPr>
              <a:t>Beam dump core </a:t>
            </a:r>
          </a:p>
          <a:p>
            <a:r>
              <a:rPr kumimoji="1" lang="en-US" altLang="ja-JP" b="1" dirty="0" smtClean="0">
                <a:solidFill>
                  <a:srgbClr val="00FFFF"/>
                </a:solidFill>
              </a:rPr>
              <a:t>in helium vessel</a:t>
            </a:r>
            <a:endParaRPr kumimoji="1" lang="ja-JP" altLang="en-US" b="1" dirty="0">
              <a:solidFill>
                <a:srgbClr val="00FFFF"/>
              </a:solidFill>
            </a:endParaRPr>
          </a:p>
        </p:txBody>
      </p:sp>
    </p:spTree>
    <p:extLst>
      <p:ext uri="{BB962C8B-B14F-4D97-AF65-F5344CB8AC3E}">
        <p14:creationId xmlns:p14="http://schemas.microsoft.com/office/powerpoint/2010/main" val="1340352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Beam dump</a:t>
            </a:r>
          </a:p>
        </p:txBody>
      </p:sp>
      <p:pic>
        <p:nvPicPr>
          <p:cNvPr id="28674" name="Picture 2" descr="E:\sho\work\high_power\TDR\BD0611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133" y="523220"/>
            <a:ext cx="6893731" cy="633478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G:\Dell_D\tmp\photo\081018\IMG_29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083" y="1386112"/>
            <a:ext cx="4103916" cy="547188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p:cNvCxnSpPr/>
          <p:nvPr/>
        </p:nvCxnSpPr>
        <p:spPr>
          <a:xfrm flipH="1" flipV="1">
            <a:off x="3923928" y="5085184"/>
            <a:ext cx="1116155" cy="177281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3923928" y="1386112"/>
            <a:ext cx="1116155" cy="230449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040083" y="1016780"/>
            <a:ext cx="1860446" cy="369332"/>
          </a:xfrm>
          <a:prstGeom prst="rect">
            <a:avLst/>
          </a:prstGeom>
          <a:noFill/>
        </p:spPr>
        <p:txBody>
          <a:bodyPr wrap="none" rtlCol="0">
            <a:spAutoFit/>
          </a:bodyPr>
          <a:lstStyle/>
          <a:p>
            <a:pPr algn="ctr"/>
            <a:r>
              <a:rPr kumimoji="1" lang="en-US" altLang="ja-JP" b="1" dirty="0" smtClean="0"/>
              <a:t>Beam dump core</a:t>
            </a:r>
            <a:endParaRPr kumimoji="1" lang="ja-JP" altLang="en-US" b="1" dirty="0"/>
          </a:p>
        </p:txBody>
      </p:sp>
      <p:pic>
        <p:nvPicPr>
          <p:cNvPr id="10" name="Picture 11" descr="CA390006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92696"/>
            <a:ext cx="3526681" cy="264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コネクタ 10"/>
          <p:cNvCxnSpPr/>
          <p:nvPr/>
        </p:nvCxnSpPr>
        <p:spPr>
          <a:xfrm>
            <a:off x="3526680" y="692696"/>
            <a:ext cx="3373849" cy="1224136"/>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3526680" y="2420888"/>
            <a:ext cx="3373849" cy="91682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035094" y="323364"/>
            <a:ext cx="1456489" cy="369332"/>
          </a:xfrm>
          <a:prstGeom prst="rect">
            <a:avLst/>
          </a:prstGeom>
          <a:noFill/>
        </p:spPr>
        <p:txBody>
          <a:bodyPr wrap="none" rtlCol="0">
            <a:spAutoFit/>
          </a:bodyPr>
          <a:lstStyle/>
          <a:p>
            <a:pPr algn="ctr"/>
            <a:r>
              <a:rPr kumimoji="1" lang="en-US" altLang="ja-JP" b="1" dirty="0" smtClean="0"/>
              <a:t>Core module</a:t>
            </a:r>
            <a:endParaRPr kumimoji="1" lang="ja-JP" altLang="en-US" b="1" dirty="0"/>
          </a:p>
        </p:txBody>
      </p:sp>
      <p:sp>
        <p:nvSpPr>
          <p:cNvPr id="14" name="テキスト ボックス 13"/>
          <p:cNvSpPr txBox="1"/>
          <p:nvPr/>
        </p:nvSpPr>
        <p:spPr>
          <a:xfrm>
            <a:off x="0" y="692696"/>
            <a:ext cx="1678665" cy="369332"/>
          </a:xfrm>
          <a:prstGeom prst="rect">
            <a:avLst/>
          </a:prstGeom>
          <a:noFill/>
        </p:spPr>
        <p:txBody>
          <a:bodyPr wrap="none" rtlCol="0">
            <a:spAutoFit/>
          </a:bodyPr>
          <a:lstStyle/>
          <a:p>
            <a:r>
              <a:rPr kumimoji="1" lang="en-US" altLang="ja-JP" b="1" dirty="0" smtClean="0">
                <a:solidFill>
                  <a:srgbClr val="00FFFF"/>
                </a:solidFill>
              </a:rPr>
              <a:t>Graphite block</a:t>
            </a:r>
            <a:endParaRPr kumimoji="1" lang="ja-JP" altLang="en-US" b="1" dirty="0">
              <a:solidFill>
                <a:srgbClr val="00FFFF"/>
              </a:solidFill>
            </a:endParaRPr>
          </a:p>
        </p:txBody>
      </p:sp>
      <p:cxnSp>
        <p:nvCxnSpPr>
          <p:cNvPr id="16" name="直線矢印コネクタ 15"/>
          <p:cNvCxnSpPr/>
          <p:nvPr/>
        </p:nvCxnSpPr>
        <p:spPr>
          <a:xfrm>
            <a:off x="1187624" y="1016780"/>
            <a:ext cx="360040" cy="287984"/>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 y="3337708"/>
            <a:ext cx="2915817" cy="923330"/>
          </a:xfrm>
          <a:prstGeom prst="rect">
            <a:avLst/>
          </a:prstGeom>
          <a:solidFill>
            <a:schemeClr val="bg1"/>
          </a:solidFill>
        </p:spPr>
        <p:txBody>
          <a:bodyPr wrap="square" rtlCol="0">
            <a:spAutoFit/>
          </a:bodyPr>
          <a:lstStyle/>
          <a:p>
            <a:r>
              <a:rPr lang="en-US" altLang="ja-JP" b="1" dirty="0" smtClean="0">
                <a:solidFill>
                  <a:srgbClr val="FF0000"/>
                </a:solidFill>
              </a:rPr>
              <a:t>Cooling panel</a:t>
            </a:r>
          </a:p>
          <a:p>
            <a:r>
              <a:rPr kumimoji="1" lang="en-US" altLang="ja-JP" b="1" dirty="0">
                <a:solidFill>
                  <a:srgbClr val="FF0000"/>
                </a:solidFill>
              </a:rPr>
              <a:t> </a:t>
            </a:r>
            <a:r>
              <a:rPr kumimoji="1" lang="en-US" altLang="ja-JP" b="1" dirty="0" smtClean="0">
                <a:solidFill>
                  <a:srgbClr val="FF0000"/>
                </a:solidFill>
              </a:rPr>
              <a:t> Water cooling pipes are </a:t>
            </a:r>
          </a:p>
          <a:p>
            <a:r>
              <a:rPr lang="en-US" altLang="ja-JP" b="1" dirty="0">
                <a:solidFill>
                  <a:srgbClr val="FF0000"/>
                </a:solidFill>
              </a:rPr>
              <a:t> </a:t>
            </a:r>
            <a:r>
              <a:rPr lang="en-US" altLang="ja-JP" b="1" dirty="0" smtClean="0">
                <a:solidFill>
                  <a:srgbClr val="FF0000"/>
                </a:solidFill>
              </a:rPr>
              <a:t> </a:t>
            </a:r>
            <a:r>
              <a:rPr kumimoji="1" lang="en-US" altLang="ja-JP" b="1" dirty="0" smtClean="0">
                <a:solidFill>
                  <a:srgbClr val="FF0000"/>
                </a:solidFill>
              </a:rPr>
              <a:t>cast into </a:t>
            </a:r>
            <a:r>
              <a:rPr kumimoji="1" lang="en-US" altLang="ja-JP" b="1" dirty="0" smtClean="0">
                <a:solidFill>
                  <a:srgbClr val="FF0000"/>
                </a:solidFill>
              </a:rPr>
              <a:t>aluminum panels</a:t>
            </a:r>
            <a:endParaRPr kumimoji="1" lang="ja-JP" altLang="en-US" b="1" dirty="0">
              <a:solidFill>
                <a:srgbClr val="FF0000"/>
              </a:solidFill>
            </a:endParaRPr>
          </a:p>
        </p:txBody>
      </p:sp>
      <p:cxnSp>
        <p:nvCxnSpPr>
          <p:cNvPr id="20" name="直線矢印コネクタ 19"/>
          <p:cNvCxnSpPr/>
          <p:nvPr/>
        </p:nvCxnSpPr>
        <p:spPr>
          <a:xfrm flipV="1">
            <a:off x="971600" y="2204864"/>
            <a:ext cx="63494" cy="11328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863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Beam dump</a:t>
            </a:r>
          </a:p>
        </p:txBody>
      </p:sp>
      <p:pic>
        <p:nvPicPr>
          <p:cNvPr id="28674" name="Picture 2" descr="E:\sho\work\high_power\TDR\BD0611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133" y="523220"/>
            <a:ext cx="6893731" cy="6334780"/>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G:\Dell_D\tmp\photo\081015\IMG_28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4000" y="2538000"/>
            <a:ext cx="3240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G:\Dell_D\tmp\photo\081015\IMG_28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1"/>
            <a:ext cx="4320000" cy="32400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11560" y="5661248"/>
            <a:ext cx="2476062" cy="646331"/>
          </a:xfrm>
          <a:prstGeom prst="rect">
            <a:avLst/>
          </a:prstGeom>
          <a:noFill/>
        </p:spPr>
        <p:txBody>
          <a:bodyPr wrap="none" rtlCol="0">
            <a:spAutoFit/>
          </a:bodyPr>
          <a:lstStyle/>
          <a:p>
            <a:r>
              <a:rPr kumimoji="1" lang="en-US" altLang="ja-JP" b="1" dirty="0" smtClean="0">
                <a:solidFill>
                  <a:srgbClr val="0000FF"/>
                </a:solidFill>
              </a:rPr>
              <a:t>Water cooling channels</a:t>
            </a:r>
          </a:p>
          <a:p>
            <a:r>
              <a:rPr lang="en-US" altLang="ja-JP" b="1" dirty="0" smtClean="0">
                <a:solidFill>
                  <a:srgbClr val="0000FF"/>
                </a:solidFill>
              </a:rPr>
              <a:t>(Plate coils)</a:t>
            </a:r>
            <a:endParaRPr kumimoji="1" lang="ja-JP" altLang="en-US" b="1" dirty="0">
              <a:solidFill>
                <a:srgbClr val="0000FF"/>
              </a:solidFill>
            </a:endParaRPr>
          </a:p>
        </p:txBody>
      </p:sp>
      <p:cxnSp>
        <p:nvCxnSpPr>
          <p:cNvPr id="7" name="直線矢印コネクタ 6"/>
          <p:cNvCxnSpPr/>
          <p:nvPr/>
        </p:nvCxnSpPr>
        <p:spPr>
          <a:xfrm flipH="1" flipV="1">
            <a:off x="1331640" y="2636913"/>
            <a:ext cx="144016" cy="3024335"/>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1475656" y="1052736"/>
            <a:ext cx="684342" cy="4608512"/>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2987824" y="5301208"/>
            <a:ext cx="3816424" cy="504057"/>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425341" y="-1"/>
            <a:ext cx="1469313" cy="369332"/>
          </a:xfrm>
          <a:prstGeom prst="rect">
            <a:avLst/>
          </a:prstGeom>
          <a:noFill/>
        </p:spPr>
        <p:txBody>
          <a:bodyPr wrap="none" rtlCol="0">
            <a:spAutoFit/>
          </a:bodyPr>
          <a:lstStyle/>
          <a:p>
            <a:pPr algn="ctr"/>
            <a:r>
              <a:rPr kumimoji="1" lang="en-US" altLang="ja-JP" b="1" dirty="0" smtClean="0"/>
              <a:t>Front shields</a:t>
            </a:r>
            <a:endParaRPr kumimoji="1" lang="ja-JP" altLang="en-US" b="1" dirty="0"/>
          </a:p>
        </p:txBody>
      </p:sp>
      <p:sp>
        <p:nvSpPr>
          <p:cNvPr id="19" name="テキスト ボックス 18"/>
          <p:cNvSpPr txBox="1"/>
          <p:nvPr/>
        </p:nvSpPr>
        <p:spPr>
          <a:xfrm>
            <a:off x="6827815" y="2168668"/>
            <a:ext cx="1392369" cy="369332"/>
          </a:xfrm>
          <a:prstGeom prst="rect">
            <a:avLst/>
          </a:prstGeom>
          <a:solidFill>
            <a:schemeClr val="bg1"/>
          </a:solidFill>
        </p:spPr>
        <p:txBody>
          <a:bodyPr wrap="none" rtlCol="0">
            <a:spAutoFit/>
          </a:bodyPr>
          <a:lstStyle/>
          <a:p>
            <a:pPr algn="ctr"/>
            <a:r>
              <a:rPr lang="en-US" altLang="ja-JP" b="1" dirty="0" smtClean="0"/>
              <a:t>Rear</a:t>
            </a:r>
            <a:r>
              <a:rPr kumimoji="1" lang="en-US" altLang="ja-JP" b="1" dirty="0" smtClean="0"/>
              <a:t> shields</a:t>
            </a:r>
            <a:endParaRPr kumimoji="1" lang="ja-JP" altLang="en-US" b="1" dirty="0"/>
          </a:p>
        </p:txBody>
      </p:sp>
      <p:cxnSp>
        <p:nvCxnSpPr>
          <p:cNvPr id="20" name="直線コネクタ 19"/>
          <p:cNvCxnSpPr/>
          <p:nvPr/>
        </p:nvCxnSpPr>
        <p:spPr>
          <a:xfrm flipH="1">
            <a:off x="4788024" y="2538361"/>
            <a:ext cx="1115977" cy="117867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flipV="1">
            <a:off x="4788024" y="5085184"/>
            <a:ext cx="1115977" cy="177281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3779912" y="3239999"/>
            <a:ext cx="540087" cy="62104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0" y="3239999"/>
            <a:ext cx="3491880" cy="62104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86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Summary of </a:t>
            </a:r>
            <a:r>
              <a:rPr lang="en-US" altLang="ja-JP" sz="2800" dirty="0" smtClean="0"/>
              <a:t>current </a:t>
            </a:r>
            <a:r>
              <a:rPr lang="en-US" altLang="ja-JP" sz="2800" dirty="0"/>
              <a:t>acceptable values for beam </a:t>
            </a:r>
            <a:r>
              <a:rPr lang="en-US" altLang="ja-JP" sz="2800" dirty="0" smtClean="0"/>
              <a:t>operation </a:t>
            </a:r>
          </a:p>
          <a:p>
            <a:pPr algn="ctr" eaLnBrk="1" hangingPunct="1"/>
            <a:r>
              <a:rPr lang="en-US" altLang="ja-JP" sz="2800" dirty="0" smtClean="0"/>
              <a:t>(1)</a:t>
            </a:r>
          </a:p>
        </p:txBody>
      </p:sp>
      <p:graphicFrame>
        <p:nvGraphicFramePr>
          <p:cNvPr id="6" name="表 5"/>
          <p:cNvGraphicFramePr>
            <a:graphicFrameLocks noGrp="1"/>
          </p:cNvGraphicFramePr>
          <p:nvPr/>
        </p:nvGraphicFramePr>
        <p:xfrm>
          <a:off x="-2" y="954109"/>
          <a:ext cx="9144000" cy="5903890"/>
        </p:xfrm>
        <a:graphic>
          <a:graphicData uri="http://schemas.openxmlformats.org/drawingml/2006/table">
            <a:tbl>
              <a:tblPr firstRow="1" bandRow="1">
                <a:tableStyleId>{5C22544A-7EE6-4342-B048-85BDC9FD1C3A}</a:tableStyleId>
              </a:tblPr>
              <a:tblGrid>
                <a:gridCol w="2411762">
                  <a:extLst>
                    <a:ext uri="{9D8B030D-6E8A-4147-A177-3AD203B41FA5}">
                      <a16:colId xmlns:a16="http://schemas.microsoft.com/office/drawing/2014/main" val="2180826663"/>
                    </a:ext>
                  </a:extLst>
                </a:gridCol>
                <a:gridCol w="3600400">
                  <a:extLst>
                    <a:ext uri="{9D8B030D-6E8A-4147-A177-3AD203B41FA5}">
                      <a16:colId xmlns:a16="http://schemas.microsoft.com/office/drawing/2014/main" val="2273185921"/>
                    </a:ext>
                  </a:extLst>
                </a:gridCol>
                <a:gridCol w="3131838">
                  <a:extLst>
                    <a:ext uri="{9D8B030D-6E8A-4147-A177-3AD203B41FA5}">
                      <a16:colId xmlns:a16="http://schemas.microsoft.com/office/drawing/2014/main" val="2541879589"/>
                    </a:ext>
                  </a:extLst>
                </a:gridCol>
              </a:tblGrid>
              <a:tr h="590389">
                <a:tc>
                  <a:txBody>
                    <a:bodyPr/>
                    <a:lstStyle/>
                    <a:p>
                      <a:r>
                        <a:rPr kumimoji="1" lang="en-US" altLang="ja-JP" sz="2000" dirty="0" smtClean="0"/>
                        <a:t>Component</a:t>
                      </a:r>
                      <a:endParaRPr kumimoji="1" lang="ja-JP" altLang="en-US" sz="2000" dirty="0"/>
                    </a:p>
                  </a:txBody>
                  <a:tcPr anchor="ctr">
                    <a:solidFill>
                      <a:srgbClr val="008000"/>
                    </a:solidFill>
                  </a:tcPr>
                </a:tc>
                <a:tc>
                  <a:txBody>
                    <a:bodyPr/>
                    <a:lstStyle/>
                    <a:p>
                      <a:r>
                        <a:rPr kumimoji="1" lang="en-US" altLang="ja-JP" sz="2000" dirty="0" smtClean="0"/>
                        <a:t>Limiting factor</a:t>
                      </a:r>
                      <a:endParaRPr kumimoji="1" lang="ja-JP" altLang="en-US" sz="2000" dirty="0"/>
                    </a:p>
                  </a:txBody>
                  <a:tcPr anchor="ctr">
                    <a:solidFill>
                      <a:srgbClr val="008000"/>
                    </a:solidFill>
                  </a:tcPr>
                </a:tc>
                <a:tc>
                  <a:txBody>
                    <a:bodyPr/>
                    <a:lstStyle/>
                    <a:p>
                      <a:r>
                        <a:rPr kumimoji="1" lang="en-US" altLang="ja-JP" sz="2000" dirty="0" smtClean="0"/>
                        <a:t>Current acceptable value</a:t>
                      </a:r>
                      <a:endParaRPr kumimoji="1" lang="ja-JP" altLang="en-US" sz="2000" dirty="0"/>
                    </a:p>
                  </a:txBody>
                  <a:tcPr anchor="ctr">
                    <a:solidFill>
                      <a:srgbClr val="008000"/>
                    </a:solidFill>
                  </a:tcPr>
                </a:tc>
                <a:extLst>
                  <a:ext uri="{0D108BD9-81ED-4DB2-BD59-A6C34878D82A}">
                    <a16:rowId xmlns:a16="http://schemas.microsoft.com/office/drawing/2014/main" val="2108386487"/>
                  </a:ext>
                </a:extLst>
              </a:tr>
              <a:tr h="590389">
                <a:tc rowSpan="2">
                  <a:txBody>
                    <a:bodyPr/>
                    <a:lstStyle/>
                    <a:p>
                      <a:r>
                        <a:rPr kumimoji="1" lang="en-US" altLang="ja-JP" sz="2000" b="1" dirty="0" smtClean="0"/>
                        <a:t>Beam</a:t>
                      </a:r>
                      <a:r>
                        <a:rPr kumimoji="1" lang="en-US" altLang="ja-JP" sz="2000" b="1" baseline="0" dirty="0" smtClean="0"/>
                        <a:t> window</a:t>
                      </a:r>
                      <a:endParaRPr kumimoji="1" lang="ja-JP" altLang="en-US" sz="2000" b="1" dirty="0"/>
                    </a:p>
                  </a:txBody>
                  <a:tcPr anchor="ctr">
                    <a:solidFill>
                      <a:srgbClr val="99FF99"/>
                    </a:solidFill>
                  </a:tcPr>
                </a:tc>
                <a:tc>
                  <a:txBody>
                    <a:bodyPr/>
                    <a:lstStyle/>
                    <a:p>
                      <a:r>
                        <a:rPr kumimoji="1" lang="en-US" altLang="ja-JP" sz="2000" b="1" dirty="0" smtClean="0"/>
                        <a:t>Thermal shock</a:t>
                      </a:r>
                      <a:endParaRPr kumimoji="1" lang="ja-JP" altLang="en-US" sz="2000" b="1" dirty="0"/>
                    </a:p>
                  </a:txBody>
                  <a:tcPr anchor="ctr">
                    <a:solidFill>
                      <a:srgbClr val="99FF99"/>
                    </a:solidFill>
                  </a:tcPr>
                </a:tc>
                <a:tc>
                  <a:txBody>
                    <a:bodyPr/>
                    <a:lstStyle/>
                    <a:p>
                      <a:pPr algn="ctr"/>
                      <a:r>
                        <a:rPr kumimoji="1" lang="en-US" altLang="ja-JP" sz="2000" b="1" dirty="0" smtClean="0"/>
                        <a:t>3.3×10</a:t>
                      </a:r>
                      <a:r>
                        <a:rPr kumimoji="1" lang="en-US" altLang="ja-JP" sz="2000" b="1" baseline="30000" dirty="0" smtClean="0"/>
                        <a:t>14</a:t>
                      </a:r>
                      <a:r>
                        <a:rPr kumimoji="1" lang="en-US" altLang="ja-JP" sz="2000" b="1" dirty="0" smtClean="0"/>
                        <a:t> proton/pulse</a:t>
                      </a:r>
                      <a:endParaRPr kumimoji="1" lang="ja-JP" altLang="en-US" sz="2000" b="1" dirty="0"/>
                    </a:p>
                  </a:txBody>
                  <a:tcPr anchor="ctr">
                    <a:solidFill>
                      <a:srgbClr val="99FF99"/>
                    </a:solidFill>
                  </a:tcPr>
                </a:tc>
                <a:extLst>
                  <a:ext uri="{0D108BD9-81ED-4DB2-BD59-A6C34878D82A}">
                    <a16:rowId xmlns:a16="http://schemas.microsoft.com/office/drawing/2014/main" val="373368356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0.75 MW</a:t>
                      </a:r>
                      <a:endParaRPr kumimoji="1" lang="ja-JP" altLang="en-US" sz="2000" b="1" dirty="0"/>
                    </a:p>
                  </a:txBody>
                  <a:tcPr anchor="ctr">
                    <a:solidFill>
                      <a:srgbClr val="CCFFCC"/>
                    </a:solidFill>
                  </a:tcPr>
                </a:tc>
                <a:extLst>
                  <a:ext uri="{0D108BD9-81ED-4DB2-BD59-A6C34878D82A}">
                    <a16:rowId xmlns:a16="http://schemas.microsoft.com/office/drawing/2014/main" val="1751212789"/>
                  </a:ext>
                </a:extLst>
              </a:tr>
              <a:tr h="590389">
                <a:tc rowSpan="2">
                  <a:txBody>
                    <a:bodyPr/>
                    <a:lstStyle/>
                    <a:p>
                      <a:r>
                        <a:rPr kumimoji="1" lang="en-US" altLang="ja-JP" sz="2000" b="1" dirty="0" smtClean="0"/>
                        <a:t>Target</a:t>
                      </a:r>
                      <a:endParaRPr kumimoji="1" lang="ja-JP" altLang="en-US" sz="2000" b="1" dirty="0"/>
                    </a:p>
                  </a:txBody>
                  <a:tcPr anchor="ctr">
                    <a:solidFill>
                      <a:srgbClr val="CCFFCC"/>
                    </a:solidFill>
                  </a:tcPr>
                </a:tc>
                <a:tc>
                  <a:txBody>
                    <a:bodyPr/>
                    <a:lstStyle/>
                    <a:p>
                      <a:r>
                        <a:rPr kumimoji="1" lang="en-US" altLang="ja-JP" sz="2000" b="1" dirty="0" smtClean="0"/>
                        <a:t>Thermal shock</a:t>
                      </a:r>
                      <a:endParaRPr kumimoji="1" lang="ja-JP" altLang="en-US" sz="2000" b="1" dirty="0"/>
                    </a:p>
                  </a:txBody>
                  <a:tcPr anchor="ctr">
                    <a:solidFill>
                      <a:srgbClr val="99FF99"/>
                    </a:solidFill>
                  </a:tcPr>
                </a:tc>
                <a:tc>
                  <a:txBody>
                    <a:bodyPr/>
                    <a:lstStyle/>
                    <a:p>
                      <a:pPr algn="ctr"/>
                      <a:r>
                        <a:rPr kumimoji="1" lang="en-US" altLang="ja-JP" sz="2000" b="1" dirty="0" smtClean="0"/>
                        <a:t>3.3×10</a:t>
                      </a:r>
                      <a:r>
                        <a:rPr kumimoji="1" lang="en-US" altLang="ja-JP" sz="2000" b="1" baseline="30000" dirty="0" smtClean="0"/>
                        <a:t>14</a:t>
                      </a:r>
                      <a:r>
                        <a:rPr kumimoji="1" lang="en-US" altLang="ja-JP" sz="2000" b="1" dirty="0" smtClean="0"/>
                        <a:t> proton/pulse</a:t>
                      </a:r>
                      <a:endParaRPr kumimoji="1" lang="ja-JP" altLang="en-US" sz="2000" b="1" dirty="0"/>
                    </a:p>
                  </a:txBody>
                  <a:tcPr anchor="ctr">
                    <a:solidFill>
                      <a:srgbClr val="99FF99"/>
                    </a:solidFill>
                  </a:tcPr>
                </a:tc>
                <a:extLst>
                  <a:ext uri="{0D108BD9-81ED-4DB2-BD59-A6C34878D82A}">
                    <a16:rowId xmlns:a16="http://schemas.microsoft.com/office/drawing/2014/main" val="153080429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0.9 MW</a:t>
                      </a:r>
                      <a:endParaRPr kumimoji="1" lang="ja-JP" altLang="en-US" sz="2000" b="1" dirty="0"/>
                    </a:p>
                  </a:txBody>
                  <a:tcPr anchor="ctr">
                    <a:solidFill>
                      <a:srgbClr val="CCFFCC"/>
                    </a:solidFill>
                  </a:tcPr>
                </a:tc>
                <a:extLst>
                  <a:ext uri="{0D108BD9-81ED-4DB2-BD59-A6C34878D82A}">
                    <a16:rowId xmlns:a16="http://schemas.microsoft.com/office/drawing/2014/main" val="2725245626"/>
                  </a:ext>
                </a:extLst>
              </a:tr>
              <a:tr h="590389">
                <a:tc rowSpan="5">
                  <a:txBody>
                    <a:bodyPr/>
                    <a:lstStyle/>
                    <a:p>
                      <a:r>
                        <a:rPr kumimoji="1" lang="en-US" altLang="ja-JP" sz="2000" b="1" dirty="0" smtClean="0"/>
                        <a:t>Magnetic</a:t>
                      </a:r>
                      <a:r>
                        <a:rPr kumimoji="1" lang="en-US" altLang="ja-JP" sz="2000" b="1" baseline="0" dirty="0" smtClean="0"/>
                        <a:t> horns</a:t>
                      </a:r>
                      <a:endParaRPr kumimoji="1" lang="ja-JP" altLang="en-US" sz="2000" b="1" dirty="0"/>
                    </a:p>
                  </a:txBody>
                  <a:tcPr anchor="ctr">
                    <a:solidFill>
                      <a:srgbClr val="99FF99"/>
                    </a:solidFill>
                  </a:tcPr>
                </a:tc>
                <a:tc>
                  <a:txBody>
                    <a:bodyPr/>
                    <a:lstStyle/>
                    <a:p>
                      <a:r>
                        <a:rPr kumimoji="1" lang="en-US" altLang="ja-JP" sz="2000" b="1" dirty="0" smtClean="0"/>
                        <a:t>Conductor cooling</a:t>
                      </a:r>
                      <a:endParaRPr kumimoji="1" lang="ja-JP" altLang="en-US" sz="2000" b="1" dirty="0"/>
                    </a:p>
                  </a:txBody>
                  <a:tcPr anchor="ctr">
                    <a:solidFill>
                      <a:srgbClr val="99FF99"/>
                    </a:solidFill>
                  </a:tcPr>
                </a:tc>
                <a:tc>
                  <a:txBody>
                    <a:bodyPr/>
                    <a:lstStyle/>
                    <a:p>
                      <a:pPr algn="ctr"/>
                      <a:r>
                        <a:rPr kumimoji="1" lang="en-US" altLang="ja-JP" sz="2000" b="1" dirty="0" smtClean="0"/>
                        <a:t>2 MW</a:t>
                      </a:r>
                      <a:endParaRPr kumimoji="1" lang="ja-JP" altLang="en-US" sz="2000" b="1" dirty="0"/>
                    </a:p>
                  </a:txBody>
                  <a:tcPr anchor="ctr">
                    <a:solidFill>
                      <a:srgbClr val="99FF99"/>
                    </a:solidFill>
                  </a:tcPr>
                </a:tc>
                <a:extLst>
                  <a:ext uri="{0D108BD9-81ED-4DB2-BD59-A6C34878D82A}">
                    <a16:rowId xmlns:a16="http://schemas.microsoft.com/office/drawing/2014/main" val="281037316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err="1" smtClean="0"/>
                        <a:t>Stripline</a:t>
                      </a:r>
                      <a:r>
                        <a:rPr kumimoji="1" lang="en-US" altLang="ja-JP" sz="2000" b="1" dirty="0" smtClean="0"/>
                        <a:t> cooling</a:t>
                      </a:r>
                      <a:endParaRPr kumimoji="1" lang="ja-JP" altLang="en-US" sz="2000" b="1" dirty="0"/>
                    </a:p>
                  </a:txBody>
                  <a:tcPr anchor="ctr">
                    <a:solidFill>
                      <a:srgbClr val="CCFFCC"/>
                    </a:solidFill>
                  </a:tcPr>
                </a:tc>
                <a:tc>
                  <a:txBody>
                    <a:bodyPr/>
                    <a:lstStyle/>
                    <a:p>
                      <a:pPr algn="ctr"/>
                      <a:r>
                        <a:rPr kumimoji="1" lang="en-US" altLang="ja-JP" sz="2000" b="1" dirty="0" smtClean="0"/>
                        <a:t>0.75 MW</a:t>
                      </a:r>
                      <a:endParaRPr kumimoji="1" lang="ja-JP" altLang="en-US" sz="2000" b="1" dirty="0"/>
                    </a:p>
                  </a:txBody>
                  <a:tcPr anchor="ctr">
                    <a:solidFill>
                      <a:srgbClr val="CCFFCC"/>
                    </a:solidFill>
                  </a:tcPr>
                </a:tc>
                <a:extLst>
                  <a:ext uri="{0D108BD9-81ED-4DB2-BD59-A6C34878D82A}">
                    <a16:rowId xmlns:a16="http://schemas.microsoft.com/office/drawing/2014/main" val="1901228293"/>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Cooling capacity</a:t>
                      </a:r>
                      <a:endParaRPr kumimoji="1" lang="ja-JP" altLang="en-US" sz="2000" b="1" dirty="0"/>
                    </a:p>
                  </a:txBody>
                  <a:tcPr anchor="ctr">
                    <a:solidFill>
                      <a:srgbClr val="99FF99"/>
                    </a:solidFill>
                  </a:tcPr>
                </a:tc>
                <a:tc>
                  <a:txBody>
                    <a:bodyPr/>
                    <a:lstStyle/>
                    <a:p>
                      <a:pPr algn="ctr"/>
                      <a:r>
                        <a:rPr kumimoji="1" lang="en-US" altLang="ja-JP" sz="2000" b="1" dirty="0" smtClean="0"/>
                        <a:t>0.98 MW</a:t>
                      </a:r>
                      <a:endParaRPr kumimoji="1" lang="ja-JP" altLang="en-US" sz="2000" b="1" dirty="0"/>
                    </a:p>
                  </a:txBody>
                  <a:tcPr anchor="ctr">
                    <a:solidFill>
                      <a:srgbClr val="99FF99"/>
                    </a:solidFill>
                  </a:tcPr>
                </a:tc>
                <a:extLst>
                  <a:ext uri="{0D108BD9-81ED-4DB2-BD59-A6C34878D82A}">
                    <a16:rowId xmlns:a16="http://schemas.microsoft.com/office/drawing/2014/main" val="202089908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Hydrogen removal</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2381343979"/>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Operation current and cycle</a:t>
                      </a:r>
                      <a:endParaRPr kumimoji="1" lang="ja-JP" altLang="en-US" sz="2000" b="1" dirty="0"/>
                    </a:p>
                  </a:txBody>
                  <a:tcPr anchor="ctr">
                    <a:solidFill>
                      <a:srgbClr val="99FF99"/>
                    </a:solidFill>
                  </a:tcPr>
                </a:tc>
                <a:tc>
                  <a:txBody>
                    <a:bodyPr/>
                    <a:lstStyle/>
                    <a:p>
                      <a:pPr algn="ctr"/>
                      <a:r>
                        <a:rPr kumimoji="1" lang="en-US" altLang="ja-JP" sz="2000" b="1" dirty="0" smtClean="0"/>
                        <a:t>250 kA , 2.48 sec</a:t>
                      </a:r>
                      <a:endParaRPr kumimoji="1" lang="ja-JP" altLang="en-US" sz="2000" b="1" dirty="0"/>
                    </a:p>
                  </a:txBody>
                  <a:tcPr anchor="ctr">
                    <a:solidFill>
                      <a:srgbClr val="99FF99"/>
                    </a:solidFill>
                  </a:tcPr>
                </a:tc>
                <a:extLst>
                  <a:ext uri="{0D108BD9-81ED-4DB2-BD59-A6C34878D82A}">
                    <a16:rowId xmlns:a16="http://schemas.microsoft.com/office/drawing/2014/main" val="753871350"/>
                  </a:ext>
                </a:extLst>
              </a:tr>
            </a:tbl>
          </a:graphicData>
        </a:graphic>
      </p:graphicFrame>
    </p:spTree>
    <p:extLst>
      <p:ext uri="{BB962C8B-B14F-4D97-AF65-F5344CB8AC3E}">
        <p14:creationId xmlns:p14="http://schemas.microsoft.com/office/powerpoint/2010/main" val="1649221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Summary of </a:t>
            </a:r>
            <a:r>
              <a:rPr lang="en-US" altLang="ja-JP" sz="2800" dirty="0" smtClean="0"/>
              <a:t>current </a:t>
            </a:r>
            <a:r>
              <a:rPr lang="en-US" altLang="ja-JP" sz="2800" dirty="0"/>
              <a:t>acceptable values for beam </a:t>
            </a:r>
            <a:r>
              <a:rPr lang="en-US" altLang="ja-JP" sz="2800" dirty="0" smtClean="0"/>
              <a:t>operation </a:t>
            </a:r>
          </a:p>
          <a:p>
            <a:pPr algn="ctr" eaLnBrk="1" hangingPunct="1"/>
            <a:r>
              <a:rPr lang="en-US" altLang="ja-JP" sz="2800" dirty="0" smtClean="0"/>
              <a:t>(2)</a:t>
            </a:r>
          </a:p>
        </p:txBody>
      </p:sp>
      <p:graphicFrame>
        <p:nvGraphicFramePr>
          <p:cNvPr id="6" name="表 5"/>
          <p:cNvGraphicFramePr>
            <a:graphicFrameLocks noGrp="1"/>
          </p:cNvGraphicFramePr>
          <p:nvPr>
            <p:extLst>
              <p:ext uri="{D42A27DB-BD31-4B8C-83A1-F6EECF244321}">
                <p14:modId xmlns:p14="http://schemas.microsoft.com/office/powerpoint/2010/main" val="3648756159"/>
              </p:ext>
            </p:extLst>
          </p:nvPr>
        </p:nvGraphicFramePr>
        <p:xfrm>
          <a:off x="-2" y="954109"/>
          <a:ext cx="9144000" cy="5903890"/>
        </p:xfrm>
        <a:graphic>
          <a:graphicData uri="http://schemas.openxmlformats.org/drawingml/2006/table">
            <a:tbl>
              <a:tblPr firstRow="1" bandRow="1">
                <a:tableStyleId>{5C22544A-7EE6-4342-B048-85BDC9FD1C3A}</a:tableStyleId>
              </a:tblPr>
              <a:tblGrid>
                <a:gridCol w="2411762">
                  <a:extLst>
                    <a:ext uri="{9D8B030D-6E8A-4147-A177-3AD203B41FA5}">
                      <a16:colId xmlns:a16="http://schemas.microsoft.com/office/drawing/2014/main" val="2180826663"/>
                    </a:ext>
                  </a:extLst>
                </a:gridCol>
                <a:gridCol w="3600400">
                  <a:extLst>
                    <a:ext uri="{9D8B030D-6E8A-4147-A177-3AD203B41FA5}">
                      <a16:colId xmlns:a16="http://schemas.microsoft.com/office/drawing/2014/main" val="2273185921"/>
                    </a:ext>
                  </a:extLst>
                </a:gridCol>
                <a:gridCol w="3131838">
                  <a:extLst>
                    <a:ext uri="{9D8B030D-6E8A-4147-A177-3AD203B41FA5}">
                      <a16:colId xmlns:a16="http://schemas.microsoft.com/office/drawing/2014/main" val="2541879589"/>
                    </a:ext>
                  </a:extLst>
                </a:gridCol>
              </a:tblGrid>
              <a:tr h="590389">
                <a:tc>
                  <a:txBody>
                    <a:bodyPr/>
                    <a:lstStyle/>
                    <a:p>
                      <a:r>
                        <a:rPr kumimoji="1" lang="en-US" altLang="ja-JP" sz="2000" dirty="0" smtClean="0"/>
                        <a:t>Component</a:t>
                      </a:r>
                      <a:endParaRPr kumimoji="1" lang="ja-JP" altLang="en-US" sz="2000" dirty="0"/>
                    </a:p>
                  </a:txBody>
                  <a:tcPr anchor="ctr">
                    <a:solidFill>
                      <a:srgbClr val="008000"/>
                    </a:solidFill>
                  </a:tcPr>
                </a:tc>
                <a:tc>
                  <a:txBody>
                    <a:bodyPr/>
                    <a:lstStyle/>
                    <a:p>
                      <a:r>
                        <a:rPr kumimoji="1" lang="en-US" altLang="ja-JP" sz="2000" dirty="0" smtClean="0"/>
                        <a:t>Limiting factor</a:t>
                      </a:r>
                      <a:endParaRPr kumimoji="1" lang="ja-JP" altLang="en-US" sz="2000" dirty="0"/>
                    </a:p>
                  </a:txBody>
                  <a:tcPr anchor="ctr">
                    <a:solidFill>
                      <a:srgbClr val="008000"/>
                    </a:solidFill>
                  </a:tcPr>
                </a:tc>
                <a:tc>
                  <a:txBody>
                    <a:bodyPr/>
                    <a:lstStyle/>
                    <a:p>
                      <a:r>
                        <a:rPr kumimoji="1" lang="en-US" altLang="ja-JP" sz="2000" dirty="0" smtClean="0"/>
                        <a:t>Current acceptable value</a:t>
                      </a:r>
                      <a:endParaRPr kumimoji="1" lang="ja-JP" altLang="en-US" sz="2000" dirty="0"/>
                    </a:p>
                  </a:txBody>
                  <a:tcPr anchor="ctr">
                    <a:solidFill>
                      <a:srgbClr val="008000"/>
                    </a:solidFill>
                  </a:tcPr>
                </a:tc>
                <a:extLst>
                  <a:ext uri="{0D108BD9-81ED-4DB2-BD59-A6C34878D82A}">
                    <a16:rowId xmlns:a16="http://schemas.microsoft.com/office/drawing/2014/main" val="2108386487"/>
                  </a:ext>
                </a:extLst>
              </a:tr>
              <a:tr h="590389">
                <a:tc rowSpan="2">
                  <a:txBody>
                    <a:bodyPr/>
                    <a:lstStyle/>
                    <a:p>
                      <a:r>
                        <a:rPr kumimoji="1" lang="en-US" altLang="ja-JP" sz="2000" b="1" dirty="0" smtClean="0"/>
                        <a:t>Helium</a:t>
                      </a:r>
                      <a:r>
                        <a:rPr kumimoji="1" lang="en-US" altLang="ja-JP" sz="2000" b="1" baseline="0" dirty="0" smtClean="0"/>
                        <a:t> vessel </a:t>
                      </a:r>
                    </a:p>
                    <a:p>
                      <a:r>
                        <a:rPr kumimoji="1" lang="en-US" altLang="ja-JP" sz="2000" b="1" baseline="0" dirty="0" smtClean="0"/>
                        <a:t>in target station</a:t>
                      </a:r>
                      <a:endParaRPr kumimoji="1" lang="ja-JP" altLang="en-US" sz="2000" b="1" dirty="0"/>
                    </a:p>
                  </a:txBody>
                  <a:tcPr anchor="ctr">
                    <a:solidFill>
                      <a:srgbClr val="99FF99"/>
                    </a:solidFill>
                  </a:tcPr>
                </a:tc>
                <a:tc>
                  <a:txBody>
                    <a:bodyPr/>
                    <a:lstStyle/>
                    <a:p>
                      <a:r>
                        <a:rPr kumimoji="1" lang="en-US" altLang="ja-JP" sz="2000" b="1" dirty="0" smtClean="0"/>
                        <a:t>Thermal </a:t>
                      </a:r>
                      <a:r>
                        <a:rPr kumimoji="1" lang="en-US" altLang="ja-JP" sz="2000" b="1" dirty="0" smtClean="0"/>
                        <a:t>stress</a:t>
                      </a:r>
                      <a:r>
                        <a:rPr kumimoji="1" lang="en-US" altLang="ja-JP" sz="2000" b="1" baseline="0" dirty="0" smtClean="0"/>
                        <a:t> / expansion</a:t>
                      </a:r>
                      <a:endParaRPr kumimoji="1" lang="ja-JP" altLang="en-US" sz="2000" b="1" dirty="0"/>
                    </a:p>
                  </a:txBody>
                  <a:tcPr anchor="ctr">
                    <a:solidFill>
                      <a:srgbClr val="99FF99"/>
                    </a:solidFill>
                  </a:tcPr>
                </a:tc>
                <a:tc>
                  <a:txBody>
                    <a:bodyPr/>
                    <a:lstStyle/>
                    <a:p>
                      <a:pPr algn="ctr"/>
                      <a:r>
                        <a:rPr kumimoji="1" lang="en-US" altLang="ja-JP" sz="2000" b="1" dirty="0" smtClean="0"/>
                        <a:t>4</a:t>
                      </a:r>
                      <a:r>
                        <a:rPr kumimoji="1" lang="en-US" altLang="ja-JP" sz="2000" b="1" baseline="0" dirty="0" smtClean="0"/>
                        <a:t> MW</a:t>
                      </a:r>
                      <a:endParaRPr kumimoji="1" lang="ja-JP" altLang="en-US" sz="2000" b="1" dirty="0"/>
                    </a:p>
                  </a:txBody>
                  <a:tcPr anchor="ctr">
                    <a:solidFill>
                      <a:srgbClr val="99FF99"/>
                    </a:solidFill>
                  </a:tcPr>
                </a:tc>
                <a:extLst>
                  <a:ext uri="{0D108BD9-81ED-4DB2-BD59-A6C34878D82A}">
                    <a16:rowId xmlns:a16="http://schemas.microsoft.com/office/drawing/2014/main" val="373368356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1751212789"/>
                  </a:ext>
                </a:extLst>
              </a:tr>
              <a:tr h="590389">
                <a:tc rowSpan="2">
                  <a:txBody>
                    <a:bodyPr/>
                    <a:lstStyle/>
                    <a:p>
                      <a:r>
                        <a:rPr kumimoji="1" lang="en-US" altLang="ja-JP" sz="2000" b="1" dirty="0" smtClean="0"/>
                        <a:t>Decay</a:t>
                      </a:r>
                      <a:r>
                        <a:rPr kumimoji="1" lang="en-US" altLang="ja-JP" sz="2000" b="1" baseline="0" dirty="0" smtClean="0"/>
                        <a:t> volume</a:t>
                      </a:r>
                      <a:endParaRPr kumimoji="1" lang="ja-JP" altLang="en-US" sz="2000" b="1" dirty="0"/>
                    </a:p>
                  </a:txBody>
                  <a:tcPr anchor="ctr">
                    <a:solidFill>
                      <a:srgbClr val="CCFFCC"/>
                    </a:solidFill>
                  </a:tcPr>
                </a:tc>
                <a:tc>
                  <a:txBody>
                    <a:bodyPr/>
                    <a:lstStyle/>
                    <a:p>
                      <a:r>
                        <a:rPr kumimoji="1" lang="en-US" altLang="ja-JP" sz="2000" b="1" dirty="0" smtClean="0"/>
                        <a:t>Thermal stress</a:t>
                      </a:r>
                      <a:endParaRPr kumimoji="1" lang="ja-JP" altLang="en-US" sz="2000" b="1" dirty="0"/>
                    </a:p>
                  </a:txBody>
                  <a:tcPr anchor="ctr">
                    <a:solidFill>
                      <a:srgbClr val="99FF99"/>
                    </a:solidFill>
                  </a:tcPr>
                </a:tc>
                <a:tc>
                  <a:txBody>
                    <a:bodyPr/>
                    <a:lstStyle/>
                    <a:p>
                      <a:pPr algn="ctr"/>
                      <a:r>
                        <a:rPr kumimoji="1" lang="en-US" altLang="ja-JP" sz="2000" b="1" dirty="0" smtClean="0"/>
                        <a:t>4</a:t>
                      </a:r>
                      <a:r>
                        <a:rPr kumimoji="1" lang="en-US" altLang="ja-JP" sz="2000" b="1" baseline="0" dirty="0" smtClean="0"/>
                        <a:t> MW</a:t>
                      </a:r>
                      <a:endParaRPr kumimoji="1" lang="ja-JP" altLang="en-US" sz="2000" b="1" dirty="0"/>
                    </a:p>
                  </a:txBody>
                  <a:tcPr anchor="ctr">
                    <a:solidFill>
                      <a:srgbClr val="99FF99"/>
                    </a:solidFill>
                  </a:tcPr>
                </a:tc>
                <a:extLst>
                  <a:ext uri="{0D108BD9-81ED-4DB2-BD59-A6C34878D82A}">
                    <a16:rowId xmlns:a16="http://schemas.microsoft.com/office/drawing/2014/main" val="153080429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2725245626"/>
                  </a:ext>
                </a:extLst>
              </a:tr>
              <a:tr h="590389">
                <a:tc rowSpan="2">
                  <a:txBody>
                    <a:bodyPr/>
                    <a:lstStyle/>
                    <a:p>
                      <a:r>
                        <a:rPr kumimoji="1" lang="en-US" altLang="ja-JP" sz="2000" b="1" dirty="0" smtClean="0"/>
                        <a:t>Beam dump</a:t>
                      </a:r>
                      <a:endParaRPr kumimoji="1" lang="ja-JP" altLang="en-US" sz="2000" b="1" dirty="0"/>
                    </a:p>
                  </a:txBody>
                  <a:tcPr anchor="ctr">
                    <a:solidFill>
                      <a:srgbClr val="99FF99"/>
                    </a:solidFill>
                  </a:tcPr>
                </a:tc>
                <a:tc>
                  <a:txBody>
                    <a:bodyPr/>
                    <a:lstStyle/>
                    <a:p>
                      <a:r>
                        <a:rPr kumimoji="1" lang="en-US" altLang="ja-JP" sz="2000" b="1" dirty="0" smtClean="0"/>
                        <a:t>Oxidization</a:t>
                      </a:r>
                      <a:r>
                        <a:rPr kumimoji="1" lang="en-US" altLang="ja-JP" sz="2000" b="1" baseline="0" dirty="0" smtClean="0"/>
                        <a:t> of graphite block</a:t>
                      </a:r>
                      <a:endParaRPr kumimoji="1" lang="ja-JP" altLang="en-US" sz="2000" b="1" dirty="0"/>
                    </a:p>
                  </a:txBody>
                  <a:tcPr anchor="ctr">
                    <a:solidFill>
                      <a:srgbClr val="99FF99"/>
                    </a:solidFill>
                  </a:tcPr>
                </a:tc>
                <a:tc>
                  <a:txBody>
                    <a:bodyPr/>
                    <a:lstStyle/>
                    <a:p>
                      <a:pPr algn="ctr"/>
                      <a:r>
                        <a:rPr kumimoji="1" lang="en-US" altLang="ja-JP" sz="2000" b="1" dirty="0" smtClean="0"/>
                        <a:t>3 MW</a:t>
                      </a:r>
                      <a:endParaRPr kumimoji="1" lang="ja-JP" altLang="en-US" sz="2000" b="1" dirty="0"/>
                    </a:p>
                  </a:txBody>
                  <a:tcPr anchor="ctr">
                    <a:solidFill>
                      <a:srgbClr val="99FF99"/>
                    </a:solidFill>
                  </a:tcPr>
                </a:tc>
                <a:extLst>
                  <a:ext uri="{0D108BD9-81ED-4DB2-BD59-A6C34878D82A}">
                    <a16:rowId xmlns:a16="http://schemas.microsoft.com/office/drawing/2014/main" val="2810373162"/>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Cooling</a:t>
                      </a:r>
                      <a:r>
                        <a:rPr kumimoji="1" lang="en-US" altLang="ja-JP" sz="2000" b="1" baseline="0" dirty="0" smtClean="0"/>
                        <a:t> capacity</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1901228293"/>
                  </a:ext>
                </a:extLst>
              </a:tr>
              <a:tr h="590389">
                <a:tc rowSpan="3">
                  <a:txBody>
                    <a:bodyPr/>
                    <a:lstStyle/>
                    <a:p>
                      <a:r>
                        <a:rPr kumimoji="1" lang="en-US" altLang="ja-JP" sz="2000" b="1" dirty="0" smtClean="0"/>
                        <a:t>Radiation</a:t>
                      </a:r>
                      <a:endParaRPr kumimoji="1" lang="ja-JP" altLang="en-US" sz="2000" b="1" dirty="0"/>
                    </a:p>
                  </a:txBody>
                  <a:tcPr anchor="ctr">
                    <a:solidFill>
                      <a:srgbClr val="CCFFCC"/>
                    </a:solidFill>
                  </a:tcPr>
                </a:tc>
                <a:tc>
                  <a:txBody>
                    <a:bodyPr/>
                    <a:lstStyle/>
                    <a:p>
                      <a:r>
                        <a:rPr kumimoji="1" lang="en-US" altLang="ja-JP" sz="2000" b="1" dirty="0" smtClean="0"/>
                        <a:t>Shielding</a:t>
                      </a:r>
                      <a:r>
                        <a:rPr kumimoji="1" lang="en-US" altLang="ja-JP" sz="2000" b="1" baseline="0" dirty="0" smtClean="0"/>
                        <a:t> ( TS upper shield )</a:t>
                      </a:r>
                      <a:endParaRPr kumimoji="1" lang="ja-JP" altLang="en-US" sz="2000" b="1" dirty="0"/>
                    </a:p>
                  </a:txBody>
                  <a:tcPr anchor="ctr">
                    <a:solidFill>
                      <a:srgbClr val="99FF99"/>
                    </a:solidFill>
                  </a:tcPr>
                </a:tc>
                <a:tc>
                  <a:txBody>
                    <a:bodyPr/>
                    <a:lstStyle/>
                    <a:p>
                      <a:pPr algn="ctr"/>
                      <a:r>
                        <a:rPr kumimoji="1" lang="en-US" altLang="ja-JP" sz="2000" b="1" dirty="0" smtClean="0"/>
                        <a:t>0.75 MW</a:t>
                      </a:r>
                      <a:endParaRPr kumimoji="1" lang="ja-JP" altLang="en-US" sz="2000" b="1" dirty="0"/>
                    </a:p>
                  </a:txBody>
                  <a:tcPr anchor="ctr">
                    <a:solidFill>
                      <a:srgbClr val="99FF99"/>
                    </a:solidFill>
                  </a:tcPr>
                </a:tc>
                <a:extLst>
                  <a:ext uri="{0D108BD9-81ED-4DB2-BD59-A6C34878D82A}">
                    <a16:rowId xmlns:a16="http://schemas.microsoft.com/office/drawing/2014/main" val="2020899089"/>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baseline="0" dirty="0" smtClean="0"/>
                        <a:t>Shielding ( Others )</a:t>
                      </a:r>
                      <a:endParaRPr kumimoji="1" lang="ja-JP" altLang="en-US" sz="2000" b="1" dirty="0"/>
                    </a:p>
                  </a:txBody>
                  <a:tcPr anchor="ctr">
                    <a:solidFill>
                      <a:srgbClr val="CCFFCC"/>
                    </a:solidFill>
                  </a:tcPr>
                </a:tc>
                <a:tc>
                  <a:txBody>
                    <a:bodyPr/>
                    <a:lstStyle/>
                    <a:p>
                      <a:pPr algn="ctr"/>
                      <a:r>
                        <a:rPr kumimoji="1" lang="en-US" altLang="ja-JP" sz="2000" b="1" dirty="0" smtClean="0"/>
                        <a:t>4 MW</a:t>
                      </a:r>
                      <a:endParaRPr kumimoji="1" lang="ja-JP" altLang="en-US" sz="2000" b="1" dirty="0"/>
                    </a:p>
                  </a:txBody>
                  <a:tcPr anchor="ctr">
                    <a:solidFill>
                      <a:srgbClr val="CCFFCC"/>
                    </a:solidFill>
                  </a:tcPr>
                </a:tc>
                <a:extLst>
                  <a:ext uri="{0D108BD9-81ED-4DB2-BD59-A6C34878D82A}">
                    <a16:rowId xmlns:a16="http://schemas.microsoft.com/office/drawing/2014/main" val="2381343979"/>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Radioactive</a:t>
                      </a:r>
                      <a:r>
                        <a:rPr kumimoji="1" lang="en-US" altLang="ja-JP" sz="2000" b="1" baseline="0" dirty="0" smtClean="0"/>
                        <a:t> water disposal</a:t>
                      </a:r>
                      <a:endParaRPr kumimoji="1" lang="ja-JP" altLang="en-US" sz="2000" b="1" dirty="0"/>
                    </a:p>
                  </a:txBody>
                  <a:tcPr anchor="ctr">
                    <a:solidFill>
                      <a:srgbClr val="99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8.4×10</a:t>
                      </a:r>
                      <a:r>
                        <a:rPr kumimoji="1" lang="en-US" altLang="ja-JP" sz="2000" b="1" baseline="30000" dirty="0" smtClean="0"/>
                        <a:t>20</a:t>
                      </a:r>
                      <a:r>
                        <a:rPr kumimoji="1" lang="en-US" altLang="ja-JP" sz="2000" b="1" dirty="0" smtClean="0"/>
                        <a:t> POT/year</a:t>
                      </a:r>
                      <a:endParaRPr kumimoji="1" lang="ja-JP" altLang="en-US" sz="2000" b="1" dirty="0" smtClean="0"/>
                    </a:p>
                  </a:txBody>
                  <a:tcPr anchor="ctr">
                    <a:solidFill>
                      <a:srgbClr val="99FF99"/>
                    </a:solidFill>
                  </a:tcPr>
                </a:tc>
                <a:extLst>
                  <a:ext uri="{0D108BD9-81ED-4DB2-BD59-A6C34878D82A}">
                    <a16:rowId xmlns:a16="http://schemas.microsoft.com/office/drawing/2014/main" val="753871350"/>
                  </a:ext>
                </a:extLst>
              </a:tr>
            </a:tbl>
          </a:graphicData>
        </a:graphic>
      </p:graphicFrame>
    </p:spTree>
    <p:extLst>
      <p:ext uri="{BB962C8B-B14F-4D97-AF65-F5344CB8AC3E}">
        <p14:creationId xmlns:p14="http://schemas.microsoft.com/office/powerpoint/2010/main" val="2465595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Summary of </a:t>
            </a:r>
            <a:r>
              <a:rPr lang="en-US" altLang="ja-JP" sz="2800" dirty="0" smtClean="0"/>
              <a:t>current </a:t>
            </a:r>
            <a:r>
              <a:rPr lang="en-US" altLang="ja-JP" sz="2800" dirty="0"/>
              <a:t>acceptable values for beam </a:t>
            </a:r>
            <a:r>
              <a:rPr lang="en-US" altLang="ja-JP" sz="2800" dirty="0" smtClean="0"/>
              <a:t>operation </a:t>
            </a:r>
          </a:p>
          <a:p>
            <a:pPr algn="ctr" eaLnBrk="1" hangingPunct="1"/>
            <a:r>
              <a:rPr lang="en-US" altLang="ja-JP" sz="2800" dirty="0" smtClean="0"/>
              <a:t>(1)</a:t>
            </a:r>
          </a:p>
        </p:txBody>
      </p:sp>
      <p:graphicFrame>
        <p:nvGraphicFramePr>
          <p:cNvPr id="6" name="表 5"/>
          <p:cNvGraphicFramePr>
            <a:graphicFrameLocks noGrp="1"/>
          </p:cNvGraphicFramePr>
          <p:nvPr/>
        </p:nvGraphicFramePr>
        <p:xfrm>
          <a:off x="-2" y="954109"/>
          <a:ext cx="9144000" cy="5903890"/>
        </p:xfrm>
        <a:graphic>
          <a:graphicData uri="http://schemas.openxmlformats.org/drawingml/2006/table">
            <a:tbl>
              <a:tblPr firstRow="1" bandRow="1">
                <a:tableStyleId>{5C22544A-7EE6-4342-B048-85BDC9FD1C3A}</a:tableStyleId>
              </a:tblPr>
              <a:tblGrid>
                <a:gridCol w="2411762">
                  <a:extLst>
                    <a:ext uri="{9D8B030D-6E8A-4147-A177-3AD203B41FA5}">
                      <a16:colId xmlns:a16="http://schemas.microsoft.com/office/drawing/2014/main" val="2180826663"/>
                    </a:ext>
                  </a:extLst>
                </a:gridCol>
                <a:gridCol w="3600400">
                  <a:extLst>
                    <a:ext uri="{9D8B030D-6E8A-4147-A177-3AD203B41FA5}">
                      <a16:colId xmlns:a16="http://schemas.microsoft.com/office/drawing/2014/main" val="2273185921"/>
                    </a:ext>
                  </a:extLst>
                </a:gridCol>
                <a:gridCol w="3131838">
                  <a:extLst>
                    <a:ext uri="{9D8B030D-6E8A-4147-A177-3AD203B41FA5}">
                      <a16:colId xmlns:a16="http://schemas.microsoft.com/office/drawing/2014/main" val="2541879589"/>
                    </a:ext>
                  </a:extLst>
                </a:gridCol>
              </a:tblGrid>
              <a:tr h="590389">
                <a:tc>
                  <a:txBody>
                    <a:bodyPr/>
                    <a:lstStyle/>
                    <a:p>
                      <a:r>
                        <a:rPr kumimoji="1" lang="en-US" altLang="ja-JP" sz="2000" dirty="0" smtClean="0"/>
                        <a:t>Component</a:t>
                      </a:r>
                      <a:endParaRPr kumimoji="1" lang="ja-JP" altLang="en-US" sz="2000" dirty="0"/>
                    </a:p>
                  </a:txBody>
                  <a:tcPr anchor="ctr">
                    <a:solidFill>
                      <a:srgbClr val="008000"/>
                    </a:solidFill>
                  </a:tcPr>
                </a:tc>
                <a:tc>
                  <a:txBody>
                    <a:bodyPr/>
                    <a:lstStyle/>
                    <a:p>
                      <a:r>
                        <a:rPr kumimoji="1" lang="en-US" altLang="ja-JP" sz="2000" dirty="0" smtClean="0"/>
                        <a:t>Limiting factor</a:t>
                      </a:r>
                      <a:endParaRPr kumimoji="1" lang="ja-JP" altLang="en-US" sz="2000" dirty="0"/>
                    </a:p>
                  </a:txBody>
                  <a:tcPr anchor="ctr">
                    <a:solidFill>
                      <a:srgbClr val="008000"/>
                    </a:solidFill>
                  </a:tcPr>
                </a:tc>
                <a:tc>
                  <a:txBody>
                    <a:bodyPr/>
                    <a:lstStyle/>
                    <a:p>
                      <a:r>
                        <a:rPr kumimoji="1" lang="en-US" altLang="ja-JP" sz="2000" dirty="0" smtClean="0"/>
                        <a:t>Current acceptable value</a:t>
                      </a:r>
                      <a:endParaRPr kumimoji="1" lang="ja-JP" altLang="en-US" sz="2000" dirty="0"/>
                    </a:p>
                  </a:txBody>
                  <a:tcPr anchor="ctr">
                    <a:solidFill>
                      <a:srgbClr val="008000"/>
                    </a:solidFill>
                  </a:tcPr>
                </a:tc>
                <a:extLst>
                  <a:ext uri="{0D108BD9-81ED-4DB2-BD59-A6C34878D82A}">
                    <a16:rowId xmlns:a16="http://schemas.microsoft.com/office/drawing/2014/main" val="2108386487"/>
                  </a:ext>
                </a:extLst>
              </a:tr>
              <a:tr h="590389">
                <a:tc rowSpan="2">
                  <a:txBody>
                    <a:bodyPr/>
                    <a:lstStyle/>
                    <a:p>
                      <a:r>
                        <a:rPr kumimoji="1" lang="en-US" altLang="ja-JP" sz="2000" b="1" dirty="0" smtClean="0"/>
                        <a:t>Beam</a:t>
                      </a:r>
                      <a:r>
                        <a:rPr kumimoji="1" lang="en-US" altLang="ja-JP" sz="2000" b="1" baseline="0" dirty="0" smtClean="0"/>
                        <a:t> window</a:t>
                      </a:r>
                      <a:endParaRPr kumimoji="1" lang="ja-JP" altLang="en-US" sz="2000" b="1" dirty="0"/>
                    </a:p>
                  </a:txBody>
                  <a:tcPr anchor="ctr">
                    <a:solidFill>
                      <a:srgbClr val="99FF99"/>
                    </a:solidFill>
                  </a:tcPr>
                </a:tc>
                <a:tc>
                  <a:txBody>
                    <a:bodyPr/>
                    <a:lstStyle/>
                    <a:p>
                      <a:r>
                        <a:rPr kumimoji="1" lang="en-US" altLang="ja-JP" sz="2000" b="1" dirty="0" smtClean="0"/>
                        <a:t>Thermal shock</a:t>
                      </a:r>
                      <a:endParaRPr kumimoji="1" lang="ja-JP" altLang="en-US" sz="2000" b="1" dirty="0"/>
                    </a:p>
                  </a:txBody>
                  <a:tcPr anchor="ctr">
                    <a:solidFill>
                      <a:srgbClr val="99FF99"/>
                    </a:solidFill>
                  </a:tcPr>
                </a:tc>
                <a:tc>
                  <a:txBody>
                    <a:bodyPr/>
                    <a:lstStyle/>
                    <a:p>
                      <a:pPr algn="ctr"/>
                      <a:r>
                        <a:rPr kumimoji="1" lang="en-US" altLang="ja-JP" sz="2000" b="1" dirty="0" smtClean="0"/>
                        <a:t>3.3×10</a:t>
                      </a:r>
                      <a:r>
                        <a:rPr kumimoji="1" lang="en-US" altLang="ja-JP" sz="2000" b="1" baseline="30000" dirty="0" smtClean="0"/>
                        <a:t>14</a:t>
                      </a:r>
                      <a:r>
                        <a:rPr kumimoji="1" lang="en-US" altLang="ja-JP" sz="2000" b="1" dirty="0" smtClean="0"/>
                        <a:t> proton/pulse</a:t>
                      </a:r>
                      <a:endParaRPr kumimoji="1" lang="ja-JP" altLang="en-US" sz="2000" b="1" dirty="0"/>
                    </a:p>
                  </a:txBody>
                  <a:tcPr anchor="ctr">
                    <a:solidFill>
                      <a:srgbClr val="99FF99"/>
                    </a:solidFill>
                  </a:tcPr>
                </a:tc>
                <a:extLst>
                  <a:ext uri="{0D108BD9-81ED-4DB2-BD59-A6C34878D82A}">
                    <a16:rowId xmlns:a16="http://schemas.microsoft.com/office/drawing/2014/main" val="373368356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0.75 MW</a:t>
                      </a:r>
                      <a:endParaRPr kumimoji="1" lang="ja-JP" altLang="en-US" sz="2000" b="1" dirty="0"/>
                    </a:p>
                  </a:txBody>
                  <a:tcPr anchor="ctr">
                    <a:solidFill>
                      <a:srgbClr val="CCFFCC"/>
                    </a:solidFill>
                  </a:tcPr>
                </a:tc>
                <a:extLst>
                  <a:ext uri="{0D108BD9-81ED-4DB2-BD59-A6C34878D82A}">
                    <a16:rowId xmlns:a16="http://schemas.microsoft.com/office/drawing/2014/main" val="1751212789"/>
                  </a:ext>
                </a:extLst>
              </a:tr>
              <a:tr h="590389">
                <a:tc rowSpan="2">
                  <a:txBody>
                    <a:bodyPr/>
                    <a:lstStyle/>
                    <a:p>
                      <a:r>
                        <a:rPr kumimoji="1" lang="en-US" altLang="ja-JP" sz="2000" b="1" dirty="0" smtClean="0"/>
                        <a:t>Target</a:t>
                      </a:r>
                      <a:endParaRPr kumimoji="1" lang="ja-JP" altLang="en-US" sz="2000" b="1" dirty="0"/>
                    </a:p>
                  </a:txBody>
                  <a:tcPr anchor="ctr">
                    <a:solidFill>
                      <a:srgbClr val="CCFFCC"/>
                    </a:solidFill>
                  </a:tcPr>
                </a:tc>
                <a:tc>
                  <a:txBody>
                    <a:bodyPr/>
                    <a:lstStyle/>
                    <a:p>
                      <a:r>
                        <a:rPr kumimoji="1" lang="en-US" altLang="ja-JP" sz="2000" b="1" dirty="0" smtClean="0"/>
                        <a:t>Thermal shock</a:t>
                      </a:r>
                      <a:endParaRPr kumimoji="1" lang="ja-JP" altLang="en-US" sz="2000" b="1" dirty="0"/>
                    </a:p>
                  </a:txBody>
                  <a:tcPr anchor="ctr">
                    <a:solidFill>
                      <a:srgbClr val="99FF99"/>
                    </a:solidFill>
                  </a:tcPr>
                </a:tc>
                <a:tc>
                  <a:txBody>
                    <a:bodyPr/>
                    <a:lstStyle/>
                    <a:p>
                      <a:pPr algn="ctr"/>
                      <a:r>
                        <a:rPr kumimoji="1" lang="en-US" altLang="ja-JP" sz="2000" b="1" dirty="0" smtClean="0"/>
                        <a:t>3.3×10</a:t>
                      </a:r>
                      <a:r>
                        <a:rPr kumimoji="1" lang="en-US" altLang="ja-JP" sz="2000" b="1" baseline="30000" dirty="0" smtClean="0"/>
                        <a:t>14</a:t>
                      </a:r>
                      <a:r>
                        <a:rPr kumimoji="1" lang="en-US" altLang="ja-JP" sz="2000" b="1" dirty="0" smtClean="0"/>
                        <a:t> proton/pulse</a:t>
                      </a:r>
                      <a:endParaRPr kumimoji="1" lang="ja-JP" altLang="en-US" sz="2000" b="1" dirty="0"/>
                    </a:p>
                  </a:txBody>
                  <a:tcPr anchor="ctr">
                    <a:solidFill>
                      <a:srgbClr val="99FF99"/>
                    </a:solidFill>
                  </a:tcPr>
                </a:tc>
                <a:extLst>
                  <a:ext uri="{0D108BD9-81ED-4DB2-BD59-A6C34878D82A}">
                    <a16:rowId xmlns:a16="http://schemas.microsoft.com/office/drawing/2014/main" val="153080429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0.9 MW</a:t>
                      </a:r>
                      <a:endParaRPr kumimoji="1" lang="ja-JP" altLang="en-US" sz="2000" b="1" dirty="0"/>
                    </a:p>
                  </a:txBody>
                  <a:tcPr anchor="ctr">
                    <a:solidFill>
                      <a:srgbClr val="CCFFCC"/>
                    </a:solidFill>
                  </a:tcPr>
                </a:tc>
                <a:extLst>
                  <a:ext uri="{0D108BD9-81ED-4DB2-BD59-A6C34878D82A}">
                    <a16:rowId xmlns:a16="http://schemas.microsoft.com/office/drawing/2014/main" val="2725245626"/>
                  </a:ext>
                </a:extLst>
              </a:tr>
              <a:tr h="590389">
                <a:tc rowSpan="5">
                  <a:txBody>
                    <a:bodyPr/>
                    <a:lstStyle/>
                    <a:p>
                      <a:r>
                        <a:rPr kumimoji="1" lang="en-US" altLang="ja-JP" sz="2000" b="1" dirty="0" smtClean="0"/>
                        <a:t>Magnetic</a:t>
                      </a:r>
                      <a:r>
                        <a:rPr kumimoji="1" lang="en-US" altLang="ja-JP" sz="2000" b="1" baseline="0" dirty="0" smtClean="0"/>
                        <a:t> horns</a:t>
                      </a:r>
                      <a:endParaRPr kumimoji="1" lang="ja-JP" altLang="en-US" sz="2000" b="1" dirty="0"/>
                    </a:p>
                  </a:txBody>
                  <a:tcPr anchor="ctr">
                    <a:solidFill>
                      <a:srgbClr val="99FF99"/>
                    </a:solidFill>
                  </a:tcPr>
                </a:tc>
                <a:tc>
                  <a:txBody>
                    <a:bodyPr/>
                    <a:lstStyle/>
                    <a:p>
                      <a:r>
                        <a:rPr kumimoji="1" lang="en-US" altLang="ja-JP" sz="2000" b="1" dirty="0" smtClean="0"/>
                        <a:t>Conductor cooling</a:t>
                      </a:r>
                      <a:endParaRPr kumimoji="1" lang="ja-JP" altLang="en-US" sz="2000" b="1" dirty="0"/>
                    </a:p>
                  </a:txBody>
                  <a:tcPr anchor="ctr">
                    <a:solidFill>
                      <a:srgbClr val="99FF99"/>
                    </a:solidFill>
                  </a:tcPr>
                </a:tc>
                <a:tc>
                  <a:txBody>
                    <a:bodyPr/>
                    <a:lstStyle/>
                    <a:p>
                      <a:pPr algn="ctr"/>
                      <a:r>
                        <a:rPr kumimoji="1" lang="en-US" altLang="ja-JP" sz="2000" b="1" dirty="0" smtClean="0"/>
                        <a:t>2 MW</a:t>
                      </a:r>
                      <a:endParaRPr kumimoji="1" lang="ja-JP" altLang="en-US" sz="2000" b="1" dirty="0"/>
                    </a:p>
                  </a:txBody>
                  <a:tcPr anchor="ctr">
                    <a:solidFill>
                      <a:srgbClr val="99FF99"/>
                    </a:solidFill>
                  </a:tcPr>
                </a:tc>
                <a:extLst>
                  <a:ext uri="{0D108BD9-81ED-4DB2-BD59-A6C34878D82A}">
                    <a16:rowId xmlns:a16="http://schemas.microsoft.com/office/drawing/2014/main" val="281037316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err="1" smtClean="0"/>
                        <a:t>Stripline</a:t>
                      </a:r>
                      <a:r>
                        <a:rPr kumimoji="1" lang="en-US" altLang="ja-JP" sz="2000" b="1" dirty="0" smtClean="0"/>
                        <a:t> cooling</a:t>
                      </a:r>
                      <a:endParaRPr kumimoji="1" lang="ja-JP" altLang="en-US" sz="2000" b="1" dirty="0"/>
                    </a:p>
                  </a:txBody>
                  <a:tcPr anchor="ctr">
                    <a:solidFill>
                      <a:srgbClr val="CCFFCC"/>
                    </a:solidFill>
                  </a:tcPr>
                </a:tc>
                <a:tc>
                  <a:txBody>
                    <a:bodyPr/>
                    <a:lstStyle/>
                    <a:p>
                      <a:pPr algn="ctr"/>
                      <a:r>
                        <a:rPr kumimoji="1" lang="en-US" altLang="ja-JP" sz="2000" b="1" dirty="0" smtClean="0"/>
                        <a:t>0.75 MW</a:t>
                      </a:r>
                      <a:endParaRPr kumimoji="1" lang="ja-JP" altLang="en-US" sz="2000" b="1" dirty="0"/>
                    </a:p>
                  </a:txBody>
                  <a:tcPr anchor="ctr">
                    <a:solidFill>
                      <a:srgbClr val="CCFFCC"/>
                    </a:solidFill>
                  </a:tcPr>
                </a:tc>
                <a:extLst>
                  <a:ext uri="{0D108BD9-81ED-4DB2-BD59-A6C34878D82A}">
                    <a16:rowId xmlns:a16="http://schemas.microsoft.com/office/drawing/2014/main" val="1901228293"/>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Cooling capacity</a:t>
                      </a:r>
                      <a:endParaRPr kumimoji="1" lang="ja-JP" altLang="en-US" sz="2000" b="1" dirty="0"/>
                    </a:p>
                  </a:txBody>
                  <a:tcPr anchor="ctr">
                    <a:solidFill>
                      <a:srgbClr val="99FF99"/>
                    </a:solidFill>
                  </a:tcPr>
                </a:tc>
                <a:tc>
                  <a:txBody>
                    <a:bodyPr/>
                    <a:lstStyle/>
                    <a:p>
                      <a:pPr algn="ctr"/>
                      <a:r>
                        <a:rPr kumimoji="1" lang="en-US" altLang="ja-JP" sz="2000" b="1" dirty="0" smtClean="0"/>
                        <a:t>0.98 MW</a:t>
                      </a:r>
                      <a:endParaRPr kumimoji="1" lang="ja-JP" altLang="en-US" sz="2000" b="1" dirty="0"/>
                    </a:p>
                  </a:txBody>
                  <a:tcPr anchor="ctr">
                    <a:solidFill>
                      <a:srgbClr val="99FF99"/>
                    </a:solidFill>
                  </a:tcPr>
                </a:tc>
                <a:extLst>
                  <a:ext uri="{0D108BD9-81ED-4DB2-BD59-A6C34878D82A}">
                    <a16:rowId xmlns:a16="http://schemas.microsoft.com/office/drawing/2014/main" val="202089908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Hydrogen removal</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2381343979"/>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Operation current and cycle</a:t>
                      </a:r>
                      <a:endParaRPr kumimoji="1" lang="ja-JP" altLang="en-US" sz="2000" b="1" dirty="0"/>
                    </a:p>
                  </a:txBody>
                  <a:tcPr anchor="ctr">
                    <a:solidFill>
                      <a:srgbClr val="99FF99"/>
                    </a:solidFill>
                  </a:tcPr>
                </a:tc>
                <a:tc>
                  <a:txBody>
                    <a:bodyPr/>
                    <a:lstStyle/>
                    <a:p>
                      <a:pPr algn="ctr"/>
                      <a:r>
                        <a:rPr kumimoji="1" lang="en-US" altLang="ja-JP" sz="2000" b="1" dirty="0" smtClean="0"/>
                        <a:t>250 kA , 2.48 sec</a:t>
                      </a:r>
                      <a:endParaRPr kumimoji="1" lang="ja-JP" altLang="en-US" sz="2000" b="1" dirty="0"/>
                    </a:p>
                  </a:txBody>
                  <a:tcPr anchor="ctr">
                    <a:solidFill>
                      <a:srgbClr val="99FF99"/>
                    </a:solidFill>
                  </a:tcPr>
                </a:tc>
                <a:extLst>
                  <a:ext uri="{0D108BD9-81ED-4DB2-BD59-A6C34878D82A}">
                    <a16:rowId xmlns:a16="http://schemas.microsoft.com/office/drawing/2014/main" val="753871350"/>
                  </a:ext>
                </a:extLst>
              </a:tr>
            </a:tbl>
          </a:graphicData>
        </a:graphic>
      </p:graphicFrame>
      <p:sp>
        <p:nvSpPr>
          <p:cNvPr id="2" name="正方形/長方形 1"/>
          <p:cNvSpPr/>
          <p:nvPr/>
        </p:nvSpPr>
        <p:spPr>
          <a:xfrm>
            <a:off x="-2" y="1556792"/>
            <a:ext cx="9108506" cy="1152128"/>
          </a:xfrm>
          <a:prstGeom prst="rect">
            <a:avLst/>
          </a:prstGeom>
          <a:solidFill>
            <a:srgbClr val="FF0000">
              <a:alpha val="25000"/>
            </a:srgbClr>
          </a:solid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563888" y="1902023"/>
            <a:ext cx="2452916" cy="461665"/>
          </a:xfrm>
          <a:prstGeom prst="rect">
            <a:avLst/>
          </a:prstGeom>
          <a:noFill/>
        </p:spPr>
        <p:txBody>
          <a:bodyPr wrap="none" rtlCol="0">
            <a:spAutoFit/>
          </a:bodyPr>
          <a:lstStyle/>
          <a:p>
            <a:r>
              <a:rPr kumimoji="1" lang="en-US" altLang="ja-JP" sz="2400" b="1" dirty="0" smtClean="0">
                <a:solidFill>
                  <a:srgbClr val="FF0000"/>
                </a:solidFill>
              </a:rPr>
              <a:t>Ishida-san talked</a:t>
            </a:r>
            <a:endParaRPr kumimoji="1" lang="ja-JP" altLang="en-US" sz="2400" b="1" dirty="0">
              <a:solidFill>
                <a:srgbClr val="FF0000"/>
              </a:solidFill>
            </a:endParaRPr>
          </a:p>
        </p:txBody>
      </p:sp>
    </p:spTree>
    <p:extLst>
      <p:ext uri="{BB962C8B-B14F-4D97-AF65-F5344CB8AC3E}">
        <p14:creationId xmlns:p14="http://schemas.microsoft.com/office/powerpoint/2010/main" val="416549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Summary of </a:t>
            </a:r>
            <a:r>
              <a:rPr lang="en-US" altLang="ja-JP" sz="2800" dirty="0" smtClean="0"/>
              <a:t>current </a:t>
            </a:r>
            <a:r>
              <a:rPr lang="en-US" altLang="ja-JP" sz="2800" dirty="0"/>
              <a:t>acceptable values for beam </a:t>
            </a:r>
            <a:r>
              <a:rPr lang="en-US" altLang="ja-JP" sz="2800" dirty="0" smtClean="0"/>
              <a:t>operation </a:t>
            </a:r>
          </a:p>
          <a:p>
            <a:pPr algn="ctr" eaLnBrk="1" hangingPunct="1"/>
            <a:r>
              <a:rPr lang="en-US" altLang="ja-JP" sz="2800" dirty="0" smtClean="0"/>
              <a:t>(1)</a:t>
            </a:r>
          </a:p>
        </p:txBody>
      </p:sp>
      <p:graphicFrame>
        <p:nvGraphicFramePr>
          <p:cNvPr id="6" name="表 5"/>
          <p:cNvGraphicFramePr>
            <a:graphicFrameLocks noGrp="1"/>
          </p:cNvGraphicFramePr>
          <p:nvPr/>
        </p:nvGraphicFramePr>
        <p:xfrm>
          <a:off x="-2" y="954109"/>
          <a:ext cx="9144000" cy="5903890"/>
        </p:xfrm>
        <a:graphic>
          <a:graphicData uri="http://schemas.openxmlformats.org/drawingml/2006/table">
            <a:tbl>
              <a:tblPr firstRow="1" bandRow="1">
                <a:tableStyleId>{5C22544A-7EE6-4342-B048-85BDC9FD1C3A}</a:tableStyleId>
              </a:tblPr>
              <a:tblGrid>
                <a:gridCol w="2411762">
                  <a:extLst>
                    <a:ext uri="{9D8B030D-6E8A-4147-A177-3AD203B41FA5}">
                      <a16:colId xmlns:a16="http://schemas.microsoft.com/office/drawing/2014/main" val="2180826663"/>
                    </a:ext>
                  </a:extLst>
                </a:gridCol>
                <a:gridCol w="3600400">
                  <a:extLst>
                    <a:ext uri="{9D8B030D-6E8A-4147-A177-3AD203B41FA5}">
                      <a16:colId xmlns:a16="http://schemas.microsoft.com/office/drawing/2014/main" val="2273185921"/>
                    </a:ext>
                  </a:extLst>
                </a:gridCol>
                <a:gridCol w="3131838">
                  <a:extLst>
                    <a:ext uri="{9D8B030D-6E8A-4147-A177-3AD203B41FA5}">
                      <a16:colId xmlns:a16="http://schemas.microsoft.com/office/drawing/2014/main" val="2541879589"/>
                    </a:ext>
                  </a:extLst>
                </a:gridCol>
              </a:tblGrid>
              <a:tr h="590389">
                <a:tc>
                  <a:txBody>
                    <a:bodyPr/>
                    <a:lstStyle/>
                    <a:p>
                      <a:r>
                        <a:rPr kumimoji="1" lang="en-US" altLang="ja-JP" sz="2000" dirty="0" smtClean="0"/>
                        <a:t>Component</a:t>
                      </a:r>
                      <a:endParaRPr kumimoji="1" lang="ja-JP" altLang="en-US" sz="2000" dirty="0"/>
                    </a:p>
                  </a:txBody>
                  <a:tcPr anchor="ctr">
                    <a:solidFill>
                      <a:srgbClr val="008000"/>
                    </a:solidFill>
                  </a:tcPr>
                </a:tc>
                <a:tc>
                  <a:txBody>
                    <a:bodyPr/>
                    <a:lstStyle/>
                    <a:p>
                      <a:r>
                        <a:rPr kumimoji="1" lang="en-US" altLang="ja-JP" sz="2000" dirty="0" smtClean="0"/>
                        <a:t>Limiting factor</a:t>
                      </a:r>
                      <a:endParaRPr kumimoji="1" lang="ja-JP" altLang="en-US" sz="2000" dirty="0"/>
                    </a:p>
                  </a:txBody>
                  <a:tcPr anchor="ctr">
                    <a:solidFill>
                      <a:srgbClr val="008000"/>
                    </a:solidFill>
                  </a:tcPr>
                </a:tc>
                <a:tc>
                  <a:txBody>
                    <a:bodyPr/>
                    <a:lstStyle/>
                    <a:p>
                      <a:r>
                        <a:rPr kumimoji="1" lang="en-US" altLang="ja-JP" sz="2000" dirty="0" smtClean="0"/>
                        <a:t>Current acceptable value</a:t>
                      </a:r>
                      <a:endParaRPr kumimoji="1" lang="ja-JP" altLang="en-US" sz="2000" dirty="0"/>
                    </a:p>
                  </a:txBody>
                  <a:tcPr anchor="ctr">
                    <a:solidFill>
                      <a:srgbClr val="008000"/>
                    </a:solidFill>
                  </a:tcPr>
                </a:tc>
                <a:extLst>
                  <a:ext uri="{0D108BD9-81ED-4DB2-BD59-A6C34878D82A}">
                    <a16:rowId xmlns:a16="http://schemas.microsoft.com/office/drawing/2014/main" val="2108386487"/>
                  </a:ext>
                </a:extLst>
              </a:tr>
              <a:tr h="590389">
                <a:tc rowSpan="2">
                  <a:txBody>
                    <a:bodyPr/>
                    <a:lstStyle/>
                    <a:p>
                      <a:r>
                        <a:rPr kumimoji="1" lang="en-US" altLang="ja-JP" sz="2000" b="1" dirty="0" smtClean="0"/>
                        <a:t>Beam</a:t>
                      </a:r>
                      <a:r>
                        <a:rPr kumimoji="1" lang="en-US" altLang="ja-JP" sz="2000" b="1" baseline="0" dirty="0" smtClean="0"/>
                        <a:t> window</a:t>
                      </a:r>
                      <a:endParaRPr kumimoji="1" lang="ja-JP" altLang="en-US" sz="2000" b="1" dirty="0"/>
                    </a:p>
                  </a:txBody>
                  <a:tcPr anchor="ctr">
                    <a:solidFill>
                      <a:srgbClr val="99FF99"/>
                    </a:solidFill>
                  </a:tcPr>
                </a:tc>
                <a:tc>
                  <a:txBody>
                    <a:bodyPr/>
                    <a:lstStyle/>
                    <a:p>
                      <a:r>
                        <a:rPr kumimoji="1" lang="en-US" altLang="ja-JP" sz="2000" b="1" dirty="0" smtClean="0"/>
                        <a:t>Thermal shock</a:t>
                      </a:r>
                      <a:endParaRPr kumimoji="1" lang="ja-JP" altLang="en-US" sz="2000" b="1" dirty="0"/>
                    </a:p>
                  </a:txBody>
                  <a:tcPr anchor="ctr">
                    <a:solidFill>
                      <a:srgbClr val="99FF99"/>
                    </a:solidFill>
                  </a:tcPr>
                </a:tc>
                <a:tc>
                  <a:txBody>
                    <a:bodyPr/>
                    <a:lstStyle/>
                    <a:p>
                      <a:pPr algn="ctr"/>
                      <a:r>
                        <a:rPr kumimoji="1" lang="en-US" altLang="ja-JP" sz="2000" b="1" dirty="0" smtClean="0"/>
                        <a:t>3.3×10</a:t>
                      </a:r>
                      <a:r>
                        <a:rPr kumimoji="1" lang="en-US" altLang="ja-JP" sz="2000" b="1" baseline="30000" dirty="0" smtClean="0"/>
                        <a:t>14</a:t>
                      </a:r>
                      <a:r>
                        <a:rPr kumimoji="1" lang="en-US" altLang="ja-JP" sz="2000" b="1" dirty="0" smtClean="0"/>
                        <a:t> proton/pulse</a:t>
                      </a:r>
                      <a:endParaRPr kumimoji="1" lang="ja-JP" altLang="en-US" sz="2000" b="1" dirty="0"/>
                    </a:p>
                  </a:txBody>
                  <a:tcPr anchor="ctr">
                    <a:solidFill>
                      <a:srgbClr val="99FF99"/>
                    </a:solidFill>
                  </a:tcPr>
                </a:tc>
                <a:extLst>
                  <a:ext uri="{0D108BD9-81ED-4DB2-BD59-A6C34878D82A}">
                    <a16:rowId xmlns:a16="http://schemas.microsoft.com/office/drawing/2014/main" val="373368356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0.75 MW</a:t>
                      </a:r>
                      <a:endParaRPr kumimoji="1" lang="ja-JP" altLang="en-US" sz="2000" b="1" dirty="0"/>
                    </a:p>
                  </a:txBody>
                  <a:tcPr anchor="ctr">
                    <a:solidFill>
                      <a:srgbClr val="CCFFCC"/>
                    </a:solidFill>
                  </a:tcPr>
                </a:tc>
                <a:extLst>
                  <a:ext uri="{0D108BD9-81ED-4DB2-BD59-A6C34878D82A}">
                    <a16:rowId xmlns:a16="http://schemas.microsoft.com/office/drawing/2014/main" val="1751212789"/>
                  </a:ext>
                </a:extLst>
              </a:tr>
              <a:tr h="590389">
                <a:tc rowSpan="2">
                  <a:txBody>
                    <a:bodyPr/>
                    <a:lstStyle/>
                    <a:p>
                      <a:r>
                        <a:rPr kumimoji="1" lang="en-US" altLang="ja-JP" sz="2000" b="1" dirty="0" smtClean="0"/>
                        <a:t>Target</a:t>
                      </a:r>
                      <a:endParaRPr kumimoji="1" lang="ja-JP" altLang="en-US" sz="2000" b="1" dirty="0"/>
                    </a:p>
                  </a:txBody>
                  <a:tcPr anchor="ctr">
                    <a:solidFill>
                      <a:srgbClr val="CCFFCC"/>
                    </a:solidFill>
                  </a:tcPr>
                </a:tc>
                <a:tc>
                  <a:txBody>
                    <a:bodyPr/>
                    <a:lstStyle/>
                    <a:p>
                      <a:r>
                        <a:rPr kumimoji="1" lang="en-US" altLang="ja-JP" sz="2000" b="1" dirty="0" smtClean="0"/>
                        <a:t>Thermal shock</a:t>
                      </a:r>
                      <a:endParaRPr kumimoji="1" lang="ja-JP" altLang="en-US" sz="2000" b="1" dirty="0"/>
                    </a:p>
                  </a:txBody>
                  <a:tcPr anchor="ctr">
                    <a:solidFill>
                      <a:srgbClr val="99FF99"/>
                    </a:solidFill>
                  </a:tcPr>
                </a:tc>
                <a:tc>
                  <a:txBody>
                    <a:bodyPr/>
                    <a:lstStyle/>
                    <a:p>
                      <a:pPr algn="ctr"/>
                      <a:r>
                        <a:rPr kumimoji="1" lang="en-US" altLang="ja-JP" sz="2000" b="1" dirty="0" smtClean="0"/>
                        <a:t>3.3×10</a:t>
                      </a:r>
                      <a:r>
                        <a:rPr kumimoji="1" lang="en-US" altLang="ja-JP" sz="2000" b="1" baseline="30000" dirty="0" smtClean="0"/>
                        <a:t>14</a:t>
                      </a:r>
                      <a:r>
                        <a:rPr kumimoji="1" lang="en-US" altLang="ja-JP" sz="2000" b="1" dirty="0" smtClean="0"/>
                        <a:t> proton/pulse</a:t>
                      </a:r>
                      <a:endParaRPr kumimoji="1" lang="ja-JP" altLang="en-US" sz="2000" b="1" dirty="0"/>
                    </a:p>
                  </a:txBody>
                  <a:tcPr anchor="ctr">
                    <a:solidFill>
                      <a:srgbClr val="99FF99"/>
                    </a:solidFill>
                  </a:tcPr>
                </a:tc>
                <a:extLst>
                  <a:ext uri="{0D108BD9-81ED-4DB2-BD59-A6C34878D82A}">
                    <a16:rowId xmlns:a16="http://schemas.microsoft.com/office/drawing/2014/main" val="153080429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0.9 MW</a:t>
                      </a:r>
                      <a:endParaRPr kumimoji="1" lang="ja-JP" altLang="en-US" sz="2000" b="1" dirty="0"/>
                    </a:p>
                  </a:txBody>
                  <a:tcPr anchor="ctr">
                    <a:solidFill>
                      <a:srgbClr val="CCFFCC"/>
                    </a:solidFill>
                  </a:tcPr>
                </a:tc>
                <a:extLst>
                  <a:ext uri="{0D108BD9-81ED-4DB2-BD59-A6C34878D82A}">
                    <a16:rowId xmlns:a16="http://schemas.microsoft.com/office/drawing/2014/main" val="2725245626"/>
                  </a:ext>
                </a:extLst>
              </a:tr>
              <a:tr h="590389">
                <a:tc rowSpan="5">
                  <a:txBody>
                    <a:bodyPr/>
                    <a:lstStyle/>
                    <a:p>
                      <a:r>
                        <a:rPr kumimoji="1" lang="en-US" altLang="ja-JP" sz="2000" b="1" dirty="0" smtClean="0"/>
                        <a:t>Magnetic</a:t>
                      </a:r>
                      <a:r>
                        <a:rPr kumimoji="1" lang="en-US" altLang="ja-JP" sz="2000" b="1" baseline="0" dirty="0" smtClean="0"/>
                        <a:t> horns</a:t>
                      </a:r>
                      <a:endParaRPr kumimoji="1" lang="ja-JP" altLang="en-US" sz="2000" b="1" dirty="0"/>
                    </a:p>
                  </a:txBody>
                  <a:tcPr anchor="ctr">
                    <a:solidFill>
                      <a:srgbClr val="99FF99"/>
                    </a:solidFill>
                  </a:tcPr>
                </a:tc>
                <a:tc>
                  <a:txBody>
                    <a:bodyPr/>
                    <a:lstStyle/>
                    <a:p>
                      <a:r>
                        <a:rPr kumimoji="1" lang="en-US" altLang="ja-JP" sz="2000" b="1" dirty="0" smtClean="0"/>
                        <a:t>Conductor cooling</a:t>
                      </a:r>
                      <a:endParaRPr kumimoji="1" lang="ja-JP" altLang="en-US" sz="2000" b="1" dirty="0"/>
                    </a:p>
                  </a:txBody>
                  <a:tcPr anchor="ctr">
                    <a:solidFill>
                      <a:srgbClr val="99FF99"/>
                    </a:solidFill>
                  </a:tcPr>
                </a:tc>
                <a:tc>
                  <a:txBody>
                    <a:bodyPr/>
                    <a:lstStyle/>
                    <a:p>
                      <a:pPr algn="ctr"/>
                      <a:r>
                        <a:rPr kumimoji="1" lang="en-US" altLang="ja-JP" sz="2000" b="1" dirty="0" smtClean="0"/>
                        <a:t>2 MW</a:t>
                      </a:r>
                      <a:endParaRPr kumimoji="1" lang="ja-JP" altLang="en-US" sz="2000" b="1" dirty="0"/>
                    </a:p>
                  </a:txBody>
                  <a:tcPr anchor="ctr">
                    <a:solidFill>
                      <a:srgbClr val="99FF99"/>
                    </a:solidFill>
                  </a:tcPr>
                </a:tc>
                <a:extLst>
                  <a:ext uri="{0D108BD9-81ED-4DB2-BD59-A6C34878D82A}">
                    <a16:rowId xmlns:a16="http://schemas.microsoft.com/office/drawing/2014/main" val="281037316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err="1" smtClean="0"/>
                        <a:t>Stripline</a:t>
                      </a:r>
                      <a:r>
                        <a:rPr kumimoji="1" lang="en-US" altLang="ja-JP" sz="2000" b="1" dirty="0" smtClean="0"/>
                        <a:t> cooling</a:t>
                      </a:r>
                      <a:endParaRPr kumimoji="1" lang="ja-JP" altLang="en-US" sz="2000" b="1" dirty="0"/>
                    </a:p>
                  </a:txBody>
                  <a:tcPr anchor="ctr">
                    <a:solidFill>
                      <a:srgbClr val="CCFFCC"/>
                    </a:solidFill>
                  </a:tcPr>
                </a:tc>
                <a:tc>
                  <a:txBody>
                    <a:bodyPr/>
                    <a:lstStyle/>
                    <a:p>
                      <a:pPr algn="ctr"/>
                      <a:r>
                        <a:rPr kumimoji="1" lang="en-US" altLang="ja-JP" sz="2000" b="1" dirty="0" smtClean="0"/>
                        <a:t>0.75 MW</a:t>
                      </a:r>
                      <a:endParaRPr kumimoji="1" lang="ja-JP" altLang="en-US" sz="2000" b="1" dirty="0"/>
                    </a:p>
                  </a:txBody>
                  <a:tcPr anchor="ctr">
                    <a:solidFill>
                      <a:srgbClr val="CCFFCC"/>
                    </a:solidFill>
                  </a:tcPr>
                </a:tc>
                <a:extLst>
                  <a:ext uri="{0D108BD9-81ED-4DB2-BD59-A6C34878D82A}">
                    <a16:rowId xmlns:a16="http://schemas.microsoft.com/office/drawing/2014/main" val="1901228293"/>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Cooling capacity</a:t>
                      </a:r>
                      <a:endParaRPr kumimoji="1" lang="ja-JP" altLang="en-US" sz="2000" b="1" dirty="0"/>
                    </a:p>
                  </a:txBody>
                  <a:tcPr anchor="ctr">
                    <a:solidFill>
                      <a:srgbClr val="99FF99"/>
                    </a:solidFill>
                  </a:tcPr>
                </a:tc>
                <a:tc>
                  <a:txBody>
                    <a:bodyPr/>
                    <a:lstStyle/>
                    <a:p>
                      <a:pPr algn="ctr"/>
                      <a:r>
                        <a:rPr kumimoji="1" lang="en-US" altLang="ja-JP" sz="2000" b="1" dirty="0" smtClean="0"/>
                        <a:t>0.98 MW</a:t>
                      </a:r>
                      <a:endParaRPr kumimoji="1" lang="ja-JP" altLang="en-US" sz="2000" b="1" dirty="0"/>
                    </a:p>
                  </a:txBody>
                  <a:tcPr anchor="ctr">
                    <a:solidFill>
                      <a:srgbClr val="99FF99"/>
                    </a:solidFill>
                  </a:tcPr>
                </a:tc>
                <a:extLst>
                  <a:ext uri="{0D108BD9-81ED-4DB2-BD59-A6C34878D82A}">
                    <a16:rowId xmlns:a16="http://schemas.microsoft.com/office/drawing/2014/main" val="202089908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Hydrogen removal</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2381343979"/>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Operation current and cycle</a:t>
                      </a:r>
                      <a:endParaRPr kumimoji="1" lang="ja-JP" altLang="en-US" sz="2000" b="1" dirty="0"/>
                    </a:p>
                  </a:txBody>
                  <a:tcPr anchor="ctr">
                    <a:solidFill>
                      <a:srgbClr val="99FF99"/>
                    </a:solidFill>
                  </a:tcPr>
                </a:tc>
                <a:tc>
                  <a:txBody>
                    <a:bodyPr/>
                    <a:lstStyle/>
                    <a:p>
                      <a:pPr algn="ctr"/>
                      <a:r>
                        <a:rPr kumimoji="1" lang="en-US" altLang="ja-JP" sz="2000" b="1" dirty="0" smtClean="0"/>
                        <a:t>250 kA , 2.48 sec</a:t>
                      </a:r>
                      <a:endParaRPr kumimoji="1" lang="ja-JP" altLang="en-US" sz="2000" b="1" dirty="0"/>
                    </a:p>
                  </a:txBody>
                  <a:tcPr anchor="ctr">
                    <a:solidFill>
                      <a:srgbClr val="99FF99"/>
                    </a:solidFill>
                  </a:tcPr>
                </a:tc>
                <a:extLst>
                  <a:ext uri="{0D108BD9-81ED-4DB2-BD59-A6C34878D82A}">
                    <a16:rowId xmlns:a16="http://schemas.microsoft.com/office/drawing/2014/main" val="753871350"/>
                  </a:ext>
                </a:extLst>
              </a:tr>
            </a:tbl>
          </a:graphicData>
        </a:graphic>
      </p:graphicFrame>
      <p:sp>
        <p:nvSpPr>
          <p:cNvPr id="2" name="正方形/長方形 1"/>
          <p:cNvSpPr/>
          <p:nvPr/>
        </p:nvSpPr>
        <p:spPr>
          <a:xfrm>
            <a:off x="-2" y="1556792"/>
            <a:ext cx="9108506" cy="1152128"/>
          </a:xfrm>
          <a:prstGeom prst="rect">
            <a:avLst/>
          </a:prstGeom>
          <a:solidFill>
            <a:srgbClr val="FF0000">
              <a:alpha val="25000"/>
            </a:srgbClr>
          </a:solid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563888" y="1902023"/>
            <a:ext cx="2452916" cy="461665"/>
          </a:xfrm>
          <a:prstGeom prst="rect">
            <a:avLst/>
          </a:prstGeom>
          <a:noFill/>
        </p:spPr>
        <p:txBody>
          <a:bodyPr wrap="none" rtlCol="0">
            <a:spAutoFit/>
          </a:bodyPr>
          <a:lstStyle/>
          <a:p>
            <a:r>
              <a:rPr kumimoji="1" lang="en-US" altLang="ja-JP" sz="2400" b="1" dirty="0" smtClean="0">
                <a:solidFill>
                  <a:srgbClr val="FF0000"/>
                </a:solidFill>
              </a:rPr>
              <a:t>Ishida-san talked</a:t>
            </a:r>
            <a:endParaRPr kumimoji="1" lang="ja-JP" altLang="en-US" sz="2400" b="1" dirty="0">
              <a:solidFill>
                <a:srgbClr val="FF0000"/>
              </a:solidFill>
            </a:endParaRPr>
          </a:p>
        </p:txBody>
      </p:sp>
      <p:sp>
        <p:nvSpPr>
          <p:cNvPr id="7" name="正方形/長方形 6"/>
          <p:cNvSpPr/>
          <p:nvPr/>
        </p:nvSpPr>
        <p:spPr>
          <a:xfrm>
            <a:off x="0" y="2695563"/>
            <a:ext cx="9108506" cy="1152128"/>
          </a:xfrm>
          <a:prstGeom prst="rect">
            <a:avLst/>
          </a:prstGeom>
          <a:solidFill>
            <a:srgbClr val="FF0000">
              <a:alpha val="25000"/>
            </a:srgbClr>
          </a:solid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699792" y="3111351"/>
            <a:ext cx="4846198" cy="461665"/>
          </a:xfrm>
          <a:prstGeom prst="rect">
            <a:avLst/>
          </a:prstGeom>
          <a:noFill/>
        </p:spPr>
        <p:txBody>
          <a:bodyPr wrap="none" rtlCol="0">
            <a:spAutoFit/>
          </a:bodyPr>
          <a:lstStyle/>
          <a:p>
            <a:r>
              <a:rPr lang="en-US" altLang="ja-JP" sz="2400" b="1" dirty="0" smtClean="0">
                <a:solidFill>
                  <a:srgbClr val="FF0000"/>
                </a:solidFill>
              </a:rPr>
              <a:t>Eric-san and Matsubara</a:t>
            </a:r>
            <a:r>
              <a:rPr kumimoji="1" lang="en-US" altLang="ja-JP" sz="2400" b="1" dirty="0" smtClean="0">
                <a:solidFill>
                  <a:srgbClr val="FF0000"/>
                </a:solidFill>
              </a:rPr>
              <a:t>-san talked</a:t>
            </a:r>
            <a:endParaRPr kumimoji="1" lang="ja-JP" altLang="en-US" sz="2400" b="1" dirty="0">
              <a:solidFill>
                <a:srgbClr val="FF0000"/>
              </a:solidFill>
            </a:endParaRPr>
          </a:p>
        </p:txBody>
      </p:sp>
    </p:spTree>
    <p:extLst>
      <p:ext uri="{BB962C8B-B14F-4D97-AF65-F5344CB8AC3E}">
        <p14:creationId xmlns:p14="http://schemas.microsoft.com/office/powerpoint/2010/main" val="2211988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Summary of </a:t>
            </a:r>
            <a:r>
              <a:rPr lang="en-US" altLang="ja-JP" sz="2800" dirty="0" smtClean="0"/>
              <a:t>current </a:t>
            </a:r>
            <a:r>
              <a:rPr lang="en-US" altLang="ja-JP" sz="2800" dirty="0"/>
              <a:t>acceptable values for beam </a:t>
            </a:r>
            <a:r>
              <a:rPr lang="en-US" altLang="ja-JP" sz="2800" dirty="0" smtClean="0"/>
              <a:t>operation </a:t>
            </a:r>
          </a:p>
          <a:p>
            <a:pPr algn="ctr" eaLnBrk="1" hangingPunct="1"/>
            <a:r>
              <a:rPr lang="en-US" altLang="ja-JP" sz="2800" dirty="0" smtClean="0"/>
              <a:t>(1)</a:t>
            </a:r>
          </a:p>
        </p:txBody>
      </p:sp>
      <p:graphicFrame>
        <p:nvGraphicFramePr>
          <p:cNvPr id="6" name="表 5"/>
          <p:cNvGraphicFramePr>
            <a:graphicFrameLocks noGrp="1"/>
          </p:cNvGraphicFramePr>
          <p:nvPr/>
        </p:nvGraphicFramePr>
        <p:xfrm>
          <a:off x="-2" y="954109"/>
          <a:ext cx="9144000" cy="5903890"/>
        </p:xfrm>
        <a:graphic>
          <a:graphicData uri="http://schemas.openxmlformats.org/drawingml/2006/table">
            <a:tbl>
              <a:tblPr firstRow="1" bandRow="1">
                <a:tableStyleId>{5C22544A-7EE6-4342-B048-85BDC9FD1C3A}</a:tableStyleId>
              </a:tblPr>
              <a:tblGrid>
                <a:gridCol w="2411762">
                  <a:extLst>
                    <a:ext uri="{9D8B030D-6E8A-4147-A177-3AD203B41FA5}">
                      <a16:colId xmlns:a16="http://schemas.microsoft.com/office/drawing/2014/main" val="2180826663"/>
                    </a:ext>
                  </a:extLst>
                </a:gridCol>
                <a:gridCol w="3600400">
                  <a:extLst>
                    <a:ext uri="{9D8B030D-6E8A-4147-A177-3AD203B41FA5}">
                      <a16:colId xmlns:a16="http://schemas.microsoft.com/office/drawing/2014/main" val="2273185921"/>
                    </a:ext>
                  </a:extLst>
                </a:gridCol>
                <a:gridCol w="3131838">
                  <a:extLst>
                    <a:ext uri="{9D8B030D-6E8A-4147-A177-3AD203B41FA5}">
                      <a16:colId xmlns:a16="http://schemas.microsoft.com/office/drawing/2014/main" val="2541879589"/>
                    </a:ext>
                  </a:extLst>
                </a:gridCol>
              </a:tblGrid>
              <a:tr h="590389">
                <a:tc>
                  <a:txBody>
                    <a:bodyPr/>
                    <a:lstStyle/>
                    <a:p>
                      <a:r>
                        <a:rPr kumimoji="1" lang="en-US" altLang="ja-JP" sz="2000" dirty="0" smtClean="0"/>
                        <a:t>Component</a:t>
                      </a:r>
                      <a:endParaRPr kumimoji="1" lang="ja-JP" altLang="en-US" sz="2000" dirty="0"/>
                    </a:p>
                  </a:txBody>
                  <a:tcPr anchor="ctr">
                    <a:solidFill>
                      <a:srgbClr val="008000"/>
                    </a:solidFill>
                  </a:tcPr>
                </a:tc>
                <a:tc>
                  <a:txBody>
                    <a:bodyPr/>
                    <a:lstStyle/>
                    <a:p>
                      <a:r>
                        <a:rPr kumimoji="1" lang="en-US" altLang="ja-JP" sz="2000" dirty="0" smtClean="0"/>
                        <a:t>Limiting factor</a:t>
                      </a:r>
                      <a:endParaRPr kumimoji="1" lang="ja-JP" altLang="en-US" sz="2000" dirty="0"/>
                    </a:p>
                  </a:txBody>
                  <a:tcPr anchor="ctr">
                    <a:solidFill>
                      <a:srgbClr val="008000"/>
                    </a:solidFill>
                  </a:tcPr>
                </a:tc>
                <a:tc>
                  <a:txBody>
                    <a:bodyPr/>
                    <a:lstStyle/>
                    <a:p>
                      <a:r>
                        <a:rPr kumimoji="1" lang="en-US" altLang="ja-JP" sz="2000" dirty="0" smtClean="0"/>
                        <a:t>Current acceptable value</a:t>
                      </a:r>
                      <a:endParaRPr kumimoji="1" lang="ja-JP" altLang="en-US" sz="2000" dirty="0"/>
                    </a:p>
                  </a:txBody>
                  <a:tcPr anchor="ctr">
                    <a:solidFill>
                      <a:srgbClr val="008000"/>
                    </a:solidFill>
                  </a:tcPr>
                </a:tc>
                <a:extLst>
                  <a:ext uri="{0D108BD9-81ED-4DB2-BD59-A6C34878D82A}">
                    <a16:rowId xmlns:a16="http://schemas.microsoft.com/office/drawing/2014/main" val="2108386487"/>
                  </a:ext>
                </a:extLst>
              </a:tr>
              <a:tr h="590389">
                <a:tc rowSpan="2">
                  <a:txBody>
                    <a:bodyPr/>
                    <a:lstStyle/>
                    <a:p>
                      <a:r>
                        <a:rPr kumimoji="1" lang="en-US" altLang="ja-JP" sz="2000" b="1" dirty="0" smtClean="0"/>
                        <a:t>Beam</a:t>
                      </a:r>
                      <a:r>
                        <a:rPr kumimoji="1" lang="en-US" altLang="ja-JP" sz="2000" b="1" baseline="0" dirty="0" smtClean="0"/>
                        <a:t> window</a:t>
                      </a:r>
                      <a:endParaRPr kumimoji="1" lang="ja-JP" altLang="en-US" sz="2000" b="1" dirty="0"/>
                    </a:p>
                  </a:txBody>
                  <a:tcPr anchor="ctr">
                    <a:solidFill>
                      <a:srgbClr val="99FF99"/>
                    </a:solidFill>
                  </a:tcPr>
                </a:tc>
                <a:tc>
                  <a:txBody>
                    <a:bodyPr/>
                    <a:lstStyle/>
                    <a:p>
                      <a:r>
                        <a:rPr kumimoji="1" lang="en-US" altLang="ja-JP" sz="2000" b="1" dirty="0" smtClean="0"/>
                        <a:t>Thermal shock</a:t>
                      </a:r>
                      <a:endParaRPr kumimoji="1" lang="ja-JP" altLang="en-US" sz="2000" b="1" dirty="0"/>
                    </a:p>
                  </a:txBody>
                  <a:tcPr anchor="ctr">
                    <a:solidFill>
                      <a:srgbClr val="99FF99"/>
                    </a:solidFill>
                  </a:tcPr>
                </a:tc>
                <a:tc>
                  <a:txBody>
                    <a:bodyPr/>
                    <a:lstStyle/>
                    <a:p>
                      <a:pPr algn="ctr"/>
                      <a:r>
                        <a:rPr kumimoji="1" lang="en-US" altLang="ja-JP" sz="2000" b="1" dirty="0" smtClean="0"/>
                        <a:t>3.3×10</a:t>
                      </a:r>
                      <a:r>
                        <a:rPr kumimoji="1" lang="en-US" altLang="ja-JP" sz="2000" b="1" baseline="30000" dirty="0" smtClean="0"/>
                        <a:t>14</a:t>
                      </a:r>
                      <a:r>
                        <a:rPr kumimoji="1" lang="en-US" altLang="ja-JP" sz="2000" b="1" dirty="0" smtClean="0"/>
                        <a:t> proton/pulse</a:t>
                      </a:r>
                      <a:endParaRPr kumimoji="1" lang="ja-JP" altLang="en-US" sz="2000" b="1" dirty="0"/>
                    </a:p>
                  </a:txBody>
                  <a:tcPr anchor="ctr">
                    <a:solidFill>
                      <a:srgbClr val="99FF99"/>
                    </a:solidFill>
                  </a:tcPr>
                </a:tc>
                <a:extLst>
                  <a:ext uri="{0D108BD9-81ED-4DB2-BD59-A6C34878D82A}">
                    <a16:rowId xmlns:a16="http://schemas.microsoft.com/office/drawing/2014/main" val="373368356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0.75 MW</a:t>
                      </a:r>
                      <a:endParaRPr kumimoji="1" lang="ja-JP" altLang="en-US" sz="2000" b="1" dirty="0"/>
                    </a:p>
                  </a:txBody>
                  <a:tcPr anchor="ctr">
                    <a:solidFill>
                      <a:srgbClr val="CCFFCC"/>
                    </a:solidFill>
                  </a:tcPr>
                </a:tc>
                <a:extLst>
                  <a:ext uri="{0D108BD9-81ED-4DB2-BD59-A6C34878D82A}">
                    <a16:rowId xmlns:a16="http://schemas.microsoft.com/office/drawing/2014/main" val="1751212789"/>
                  </a:ext>
                </a:extLst>
              </a:tr>
              <a:tr h="590389">
                <a:tc rowSpan="2">
                  <a:txBody>
                    <a:bodyPr/>
                    <a:lstStyle/>
                    <a:p>
                      <a:r>
                        <a:rPr kumimoji="1" lang="en-US" altLang="ja-JP" sz="2000" b="1" dirty="0" smtClean="0"/>
                        <a:t>Target</a:t>
                      </a:r>
                      <a:endParaRPr kumimoji="1" lang="ja-JP" altLang="en-US" sz="2000" b="1" dirty="0"/>
                    </a:p>
                  </a:txBody>
                  <a:tcPr anchor="ctr">
                    <a:solidFill>
                      <a:srgbClr val="CCFFCC"/>
                    </a:solidFill>
                  </a:tcPr>
                </a:tc>
                <a:tc>
                  <a:txBody>
                    <a:bodyPr/>
                    <a:lstStyle/>
                    <a:p>
                      <a:r>
                        <a:rPr kumimoji="1" lang="en-US" altLang="ja-JP" sz="2000" b="1" dirty="0" smtClean="0"/>
                        <a:t>Thermal shock</a:t>
                      </a:r>
                      <a:endParaRPr kumimoji="1" lang="ja-JP" altLang="en-US" sz="2000" b="1" dirty="0"/>
                    </a:p>
                  </a:txBody>
                  <a:tcPr anchor="ctr">
                    <a:solidFill>
                      <a:srgbClr val="99FF99"/>
                    </a:solidFill>
                  </a:tcPr>
                </a:tc>
                <a:tc>
                  <a:txBody>
                    <a:bodyPr/>
                    <a:lstStyle/>
                    <a:p>
                      <a:pPr algn="ctr"/>
                      <a:r>
                        <a:rPr kumimoji="1" lang="en-US" altLang="ja-JP" sz="2000" b="1" dirty="0" smtClean="0"/>
                        <a:t>3.3×10</a:t>
                      </a:r>
                      <a:r>
                        <a:rPr kumimoji="1" lang="en-US" altLang="ja-JP" sz="2000" b="1" baseline="30000" dirty="0" smtClean="0"/>
                        <a:t>14</a:t>
                      </a:r>
                      <a:r>
                        <a:rPr kumimoji="1" lang="en-US" altLang="ja-JP" sz="2000" b="1" dirty="0" smtClean="0"/>
                        <a:t> proton/pulse</a:t>
                      </a:r>
                      <a:endParaRPr kumimoji="1" lang="ja-JP" altLang="en-US" sz="2000" b="1" dirty="0"/>
                    </a:p>
                  </a:txBody>
                  <a:tcPr anchor="ctr">
                    <a:solidFill>
                      <a:srgbClr val="99FF99"/>
                    </a:solidFill>
                  </a:tcPr>
                </a:tc>
                <a:extLst>
                  <a:ext uri="{0D108BD9-81ED-4DB2-BD59-A6C34878D82A}">
                    <a16:rowId xmlns:a16="http://schemas.microsoft.com/office/drawing/2014/main" val="153080429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0.9 MW</a:t>
                      </a:r>
                      <a:endParaRPr kumimoji="1" lang="ja-JP" altLang="en-US" sz="2000" b="1" dirty="0"/>
                    </a:p>
                  </a:txBody>
                  <a:tcPr anchor="ctr">
                    <a:solidFill>
                      <a:srgbClr val="CCFFCC"/>
                    </a:solidFill>
                  </a:tcPr>
                </a:tc>
                <a:extLst>
                  <a:ext uri="{0D108BD9-81ED-4DB2-BD59-A6C34878D82A}">
                    <a16:rowId xmlns:a16="http://schemas.microsoft.com/office/drawing/2014/main" val="2725245626"/>
                  </a:ext>
                </a:extLst>
              </a:tr>
              <a:tr h="590389">
                <a:tc rowSpan="5">
                  <a:txBody>
                    <a:bodyPr/>
                    <a:lstStyle/>
                    <a:p>
                      <a:r>
                        <a:rPr kumimoji="1" lang="en-US" altLang="ja-JP" sz="2000" b="1" dirty="0" smtClean="0"/>
                        <a:t>Magnetic</a:t>
                      </a:r>
                      <a:r>
                        <a:rPr kumimoji="1" lang="en-US" altLang="ja-JP" sz="2000" b="1" baseline="0" dirty="0" smtClean="0"/>
                        <a:t> horns</a:t>
                      </a:r>
                      <a:endParaRPr kumimoji="1" lang="ja-JP" altLang="en-US" sz="2000" b="1" dirty="0"/>
                    </a:p>
                  </a:txBody>
                  <a:tcPr anchor="ctr">
                    <a:solidFill>
                      <a:srgbClr val="99FF99"/>
                    </a:solidFill>
                  </a:tcPr>
                </a:tc>
                <a:tc>
                  <a:txBody>
                    <a:bodyPr/>
                    <a:lstStyle/>
                    <a:p>
                      <a:r>
                        <a:rPr kumimoji="1" lang="en-US" altLang="ja-JP" sz="2000" b="1" dirty="0" smtClean="0"/>
                        <a:t>Conductor cooling</a:t>
                      </a:r>
                      <a:endParaRPr kumimoji="1" lang="ja-JP" altLang="en-US" sz="2000" b="1" dirty="0"/>
                    </a:p>
                  </a:txBody>
                  <a:tcPr anchor="ctr">
                    <a:solidFill>
                      <a:srgbClr val="99FF99"/>
                    </a:solidFill>
                  </a:tcPr>
                </a:tc>
                <a:tc>
                  <a:txBody>
                    <a:bodyPr/>
                    <a:lstStyle/>
                    <a:p>
                      <a:pPr algn="ctr"/>
                      <a:r>
                        <a:rPr kumimoji="1" lang="en-US" altLang="ja-JP" sz="2000" b="1" dirty="0" smtClean="0"/>
                        <a:t>2 MW</a:t>
                      </a:r>
                      <a:endParaRPr kumimoji="1" lang="ja-JP" altLang="en-US" sz="2000" b="1" dirty="0"/>
                    </a:p>
                  </a:txBody>
                  <a:tcPr anchor="ctr">
                    <a:solidFill>
                      <a:srgbClr val="99FF99"/>
                    </a:solidFill>
                  </a:tcPr>
                </a:tc>
                <a:extLst>
                  <a:ext uri="{0D108BD9-81ED-4DB2-BD59-A6C34878D82A}">
                    <a16:rowId xmlns:a16="http://schemas.microsoft.com/office/drawing/2014/main" val="281037316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err="1" smtClean="0"/>
                        <a:t>Stripline</a:t>
                      </a:r>
                      <a:r>
                        <a:rPr kumimoji="1" lang="en-US" altLang="ja-JP" sz="2000" b="1" dirty="0" smtClean="0"/>
                        <a:t> cooling</a:t>
                      </a:r>
                      <a:endParaRPr kumimoji="1" lang="ja-JP" altLang="en-US" sz="2000" b="1" dirty="0"/>
                    </a:p>
                  </a:txBody>
                  <a:tcPr anchor="ctr">
                    <a:solidFill>
                      <a:srgbClr val="CCFFCC"/>
                    </a:solidFill>
                  </a:tcPr>
                </a:tc>
                <a:tc>
                  <a:txBody>
                    <a:bodyPr/>
                    <a:lstStyle/>
                    <a:p>
                      <a:pPr algn="ctr"/>
                      <a:r>
                        <a:rPr kumimoji="1" lang="en-US" altLang="ja-JP" sz="2000" b="1" dirty="0" smtClean="0"/>
                        <a:t>0.75 MW</a:t>
                      </a:r>
                      <a:endParaRPr kumimoji="1" lang="ja-JP" altLang="en-US" sz="2000" b="1" dirty="0"/>
                    </a:p>
                  </a:txBody>
                  <a:tcPr anchor="ctr">
                    <a:solidFill>
                      <a:srgbClr val="CCFFCC"/>
                    </a:solidFill>
                  </a:tcPr>
                </a:tc>
                <a:extLst>
                  <a:ext uri="{0D108BD9-81ED-4DB2-BD59-A6C34878D82A}">
                    <a16:rowId xmlns:a16="http://schemas.microsoft.com/office/drawing/2014/main" val="1901228293"/>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Cooling capacity</a:t>
                      </a:r>
                      <a:endParaRPr kumimoji="1" lang="ja-JP" altLang="en-US" sz="2000" b="1" dirty="0"/>
                    </a:p>
                  </a:txBody>
                  <a:tcPr anchor="ctr">
                    <a:solidFill>
                      <a:srgbClr val="99FF99"/>
                    </a:solidFill>
                  </a:tcPr>
                </a:tc>
                <a:tc>
                  <a:txBody>
                    <a:bodyPr/>
                    <a:lstStyle/>
                    <a:p>
                      <a:pPr algn="ctr"/>
                      <a:r>
                        <a:rPr kumimoji="1" lang="en-US" altLang="ja-JP" sz="2000" b="1" dirty="0" smtClean="0"/>
                        <a:t>0.98 MW</a:t>
                      </a:r>
                      <a:endParaRPr kumimoji="1" lang="ja-JP" altLang="en-US" sz="2000" b="1" dirty="0"/>
                    </a:p>
                  </a:txBody>
                  <a:tcPr anchor="ctr">
                    <a:solidFill>
                      <a:srgbClr val="99FF99"/>
                    </a:solidFill>
                  </a:tcPr>
                </a:tc>
                <a:extLst>
                  <a:ext uri="{0D108BD9-81ED-4DB2-BD59-A6C34878D82A}">
                    <a16:rowId xmlns:a16="http://schemas.microsoft.com/office/drawing/2014/main" val="202089908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Hydrogen removal</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2381343979"/>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Operation current and cycle</a:t>
                      </a:r>
                      <a:endParaRPr kumimoji="1" lang="ja-JP" altLang="en-US" sz="2000" b="1" dirty="0"/>
                    </a:p>
                  </a:txBody>
                  <a:tcPr anchor="ctr">
                    <a:solidFill>
                      <a:srgbClr val="99FF99"/>
                    </a:solidFill>
                  </a:tcPr>
                </a:tc>
                <a:tc>
                  <a:txBody>
                    <a:bodyPr/>
                    <a:lstStyle/>
                    <a:p>
                      <a:pPr algn="ctr"/>
                      <a:r>
                        <a:rPr kumimoji="1" lang="en-US" altLang="ja-JP" sz="2000" b="1" dirty="0" smtClean="0"/>
                        <a:t>250 kA , 2.48 sec</a:t>
                      </a:r>
                      <a:endParaRPr kumimoji="1" lang="ja-JP" altLang="en-US" sz="2000" b="1" dirty="0"/>
                    </a:p>
                  </a:txBody>
                  <a:tcPr anchor="ctr">
                    <a:solidFill>
                      <a:srgbClr val="99FF99"/>
                    </a:solidFill>
                  </a:tcPr>
                </a:tc>
                <a:extLst>
                  <a:ext uri="{0D108BD9-81ED-4DB2-BD59-A6C34878D82A}">
                    <a16:rowId xmlns:a16="http://schemas.microsoft.com/office/drawing/2014/main" val="753871350"/>
                  </a:ext>
                </a:extLst>
              </a:tr>
            </a:tbl>
          </a:graphicData>
        </a:graphic>
      </p:graphicFrame>
      <p:sp>
        <p:nvSpPr>
          <p:cNvPr id="2" name="正方形/長方形 1"/>
          <p:cNvSpPr/>
          <p:nvPr/>
        </p:nvSpPr>
        <p:spPr>
          <a:xfrm>
            <a:off x="-2" y="1556792"/>
            <a:ext cx="9108506" cy="1152128"/>
          </a:xfrm>
          <a:prstGeom prst="rect">
            <a:avLst/>
          </a:prstGeom>
          <a:solidFill>
            <a:srgbClr val="FF0000">
              <a:alpha val="25000"/>
            </a:srgbClr>
          </a:solid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563888" y="1902023"/>
            <a:ext cx="2452916" cy="461665"/>
          </a:xfrm>
          <a:prstGeom prst="rect">
            <a:avLst/>
          </a:prstGeom>
          <a:noFill/>
        </p:spPr>
        <p:txBody>
          <a:bodyPr wrap="none" rtlCol="0">
            <a:spAutoFit/>
          </a:bodyPr>
          <a:lstStyle/>
          <a:p>
            <a:r>
              <a:rPr kumimoji="1" lang="en-US" altLang="ja-JP" sz="2400" b="1" dirty="0" smtClean="0">
                <a:solidFill>
                  <a:srgbClr val="FF0000"/>
                </a:solidFill>
              </a:rPr>
              <a:t>Ishida-san talked</a:t>
            </a:r>
            <a:endParaRPr kumimoji="1" lang="ja-JP" altLang="en-US" sz="2400" b="1" dirty="0">
              <a:solidFill>
                <a:srgbClr val="FF0000"/>
              </a:solidFill>
            </a:endParaRPr>
          </a:p>
        </p:txBody>
      </p:sp>
      <p:sp>
        <p:nvSpPr>
          <p:cNvPr id="7" name="正方形/長方形 6"/>
          <p:cNvSpPr/>
          <p:nvPr/>
        </p:nvSpPr>
        <p:spPr>
          <a:xfrm>
            <a:off x="0" y="2695563"/>
            <a:ext cx="9108506" cy="1152128"/>
          </a:xfrm>
          <a:prstGeom prst="rect">
            <a:avLst/>
          </a:prstGeom>
          <a:solidFill>
            <a:srgbClr val="FF0000">
              <a:alpha val="25000"/>
            </a:srgbClr>
          </a:solid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 y="3847691"/>
            <a:ext cx="9108506" cy="3010308"/>
          </a:xfrm>
          <a:prstGeom prst="rect">
            <a:avLst/>
          </a:prstGeom>
          <a:solidFill>
            <a:srgbClr val="FF0000">
              <a:alpha val="25000"/>
            </a:srgbClr>
          </a:solid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333856" y="4861355"/>
            <a:ext cx="2912977" cy="461665"/>
          </a:xfrm>
          <a:prstGeom prst="rect">
            <a:avLst/>
          </a:prstGeom>
          <a:noFill/>
        </p:spPr>
        <p:txBody>
          <a:bodyPr wrap="none" rtlCol="0">
            <a:spAutoFit/>
          </a:bodyPr>
          <a:lstStyle/>
          <a:p>
            <a:r>
              <a:rPr lang="en-US" altLang="ja-JP" sz="2400" b="1" dirty="0" err="1" smtClean="0">
                <a:solidFill>
                  <a:srgbClr val="FF0000"/>
                </a:solidFill>
              </a:rPr>
              <a:t>Sekiguchi</a:t>
            </a:r>
            <a:r>
              <a:rPr kumimoji="1" lang="en-US" altLang="ja-JP" sz="2400" b="1" dirty="0" smtClean="0">
                <a:solidFill>
                  <a:srgbClr val="FF0000"/>
                </a:solidFill>
              </a:rPr>
              <a:t>-san talked</a:t>
            </a:r>
            <a:endParaRPr kumimoji="1" lang="ja-JP" altLang="en-US" sz="2400" b="1" dirty="0">
              <a:solidFill>
                <a:srgbClr val="FF0000"/>
              </a:solidFill>
            </a:endParaRPr>
          </a:p>
        </p:txBody>
      </p:sp>
      <p:sp>
        <p:nvSpPr>
          <p:cNvPr id="12" name="テキスト ボックス 11"/>
          <p:cNvSpPr txBox="1"/>
          <p:nvPr/>
        </p:nvSpPr>
        <p:spPr>
          <a:xfrm>
            <a:off x="2699792" y="3111351"/>
            <a:ext cx="4846198" cy="461665"/>
          </a:xfrm>
          <a:prstGeom prst="rect">
            <a:avLst/>
          </a:prstGeom>
          <a:noFill/>
        </p:spPr>
        <p:txBody>
          <a:bodyPr wrap="none" rtlCol="0">
            <a:spAutoFit/>
          </a:bodyPr>
          <a:lstStyle/>
          <a:p>
            <a:r>
              <a:rPr lang="en-US" altLang="ja-JP" sz="2400" b="1" dirty="0" smtClean="0">
                <a:solidFill>
                  <a:srgbClr val="FF0000"/>
                </a:solidFill>
              </a:rPr>
              <a:t>Eric-san and Matsubara</a:t>
            </a:r>
            <a:r>
              <a:rPr kumimoji="1" lang="en-US" altLang="ja-JP" sz="2400" b="1" dirty="0" smtClean="0">
                <a:solidFill>
                  <a:srgbClr val="FF0000"/>
                </a:solidFill>
              </a:rPr>
              <a:t>-san talked</a:t>
            </a:r>
            <a:endParaRPr kumimoji="1" lang="ja-JP" altLang="en-US" sz="2400" b="1" dirty="0">
              <a:solidFill>
                <a:srgbClr val="FF0000"/>
              </a:solidFill>
            </a:endParaRPr>
          </a:p>
        </p:txBody>
      </p:sp>
    </p:spTree>
    <p:extLst>
      <p:ext uri="{BB962C8B-B14F-4D97-AF65-F5344CB8AC3E}">
        <p14:creationId xmlns:p14="http://schemas.microsoft.com/office/powerpoint/2010/main" val="1779422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Secondary beam line in T2K beam line</a:t>
            </a:r>
            <a:endParaRPr kumimoji="1" lang="ja-JP" altLang="en-US" sz="2800" b="1" dirty="0"/>
          </a:p>
        </p:txBody>
      </p:sp>
      <p:pic>
        <p:nvPicPr>
          <p:cNvPr id="5" name="Picture 43" descr="2ndbeamline_color"/>
          <p:cNvPicPr>
            <a:picLocks noChangeAspect="1" noChangeArrowheads="1"/>
          </p:cNvPicPr>
          <p:nvPr/>
        </p:nvPicPr>
        <p:blipFill rotWithShape="1">
          <a:blip r:embed="rId2">
            <a:extLst>
              <a:ext uri="{28A0092B-C50C-407E-A947-70E740481C1C}">
                <a14:useLocalDpi xmlns:a14="http://schemas.microsoft.com/office/drawing/2010/main" val="0"/>
              </a:ext>
            </a:extLst>
          </a:blip>
          <a:srcRect t="2" b="13090"/>
          <a:stretch/>
        </p:blipFill>
        <p:spPr bwMode="auto">
          <a:xfrm>
            <a:off x="1293813" y="698475"/>
            <a:ext cx="6769100" cy="3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4"/>
          <p:cNvSpPr txBox="1">
            <a:spLocks noChangeArrowheads="1"/>
          </p:cNvSpPr>
          <p:nvPr/>
        </p:nvSpPr>
        <p:spPr bwMode="auto">
          <a:xfrm>
            <a:off x="1710408" y="637387"/>
            <a:ext cx="158365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algn="l" eaLnBrk="1" hangingPunct="1"/>
            <a:r>
              <a:rPr lang="en-US" altLang="ja-JP" dirty="0" smtClean="0">
                <a:solidFill>
                  <a:srgbClr val="FF0000"/>
                </a:solidFill>
                <a:latin typeface="+mn-lt"/>
              </a:rPr>
              <a:t>Target Station</a:t>
            </a:r>
            <a:endParaRPr lang="ja-JP" altLang="en-US" dirty="0">
              <a:solidFill>
                <a:srgbClr val="FF0000"/>
              </a:solidFill>
              <a:latin typeface="+mn-lt"/>
            </a:endParaRPr>
          </a:p>
        </p:txBody>
      </p:sp>
      <p:sp>
        <p:nvSpPr>
          <p:cNvPr id="7" name="Text Box 45"/>
          <p:cNvSpPr txBox="1">
            <a:spLocks noChangeArrowheads="1"/>
          </p:cNvSpPr>
          <p:nvPr/>
        </p:nvSpPr>
        <p:spPr bwMode="auto">
          <a:xfrm>
            <a:off x="3922873" y="3198788"/>
            <a:ext cx="163797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algn="l" eaLnBrk="1" hangingPunct="1"/>
            <a:r>
              <a:rPr lang="en-US" altLang="ja-JP" dirty="0" smtClean="0">
                <a:solidFill>
                  <a:srgbClr val="0000FF"/>
                </a:solidFill>
                <a:latin typeface="+mn-lt"/>
              </a:rPr>
              <a:t>Decay Volume</a:t>
            </a:r>
            <a:endParaRPr lang="ja-JP" altLang="en-US" dirty="0">
              <a:solidFill>
                <a:srgbClr val="0000FF"/>
              </a:solidFill>
              <a:latin typeface="+mn-lt"/>
            </a:endParaRPr>
          </a:p>
        </p:txBody>
      </p:sp>
      <p:sp>
        <p:nvSpPr>
          <p:cNvPr id="8" name="Rectangle 46"/>
          <p:cNvSpPr>
            <a:spLocks noChangeArrowheads="1"/>
          </p:cNvSpPr>
          <p:nvPr/>
        </p:nvSpPr>
        <p:spPr bwMode="auto">
          <a:xfrm>
            <a:off x="2762250" y="2209775"/>
            <a:ext cx="3959225" cy="936625"/>
          </a:xfrm>
          <a:prstGeom prst="rect">
            <a:avLst/>
          </a:prstGeom>
          <a:solidFill>
            <a:schemeClr val="accent1">
              <a:alpha val="0"/>
            </a:schemeClr>
          </a:solidFill>
          <a:ln w="25400">
            <a:solidFill>
              <a:srgbClr val="0000CC"/>
            </a:solidFill>
            <a:prstDash val="dash"/>
            <a:miter lim="800000"/>
            <a:headEnd/>
            <a:tailEnd/>
          </a:ln>
        </p:spPr>
        <p:txBody>
          <a:bodyPr wrap="none" anchor="ctr"/>
          <a:lstStyle/>
          <a:p>
            <a:pPr algn="l"/>
            <a:endParaRPr lang="ja-JP" altLang="en-US" b="0">
              <a:latin typeface="Calibri" pitchFamily="34" charset="0"/>
              <a:ea typeface="ＭＳ Ｐゴシック" pitchFamily="50" charset="-128"/>
            </a:endParaRPr>
          </a:p>
        </p:txBody>
      </p:sp>
      <p:sp>
        <p:nvSpPr>
          <p:cNvPr id="9" name="Rectangle 47"/>
          <p:cNvSpPr>
            <a:spLocks noChangeArrowheads="1"/>
          </p:cNvSpPr>
          <p:nvPr/>
        </p:nvSpPr>
        <p:spPr bwMode="auto">
          <a:xfrm>
            <a:off x="1825625" y="1201713"/>
            <a:ext cx="1439863" cy="1655762"/>
          </a:xfrm>
          <a:prstGeom prst="rect">
            <a:avLst/>
          </a:prstGeom>
          <a:solidFill>
            <a:schemeClr val="accent1">
              <a:alpha val="0"/>
            </a:schemeClr>
          </a:solidFill>
          <a:ln w="25400">
            <a:solidFill>
              <a:srgbClr val="FF0000"/>
            </a:solidFill>
            <a:prstDash val="dash"/>
            <a:miter lim="800000"/>
            <a:headEnd/>
            <a:tailEnd/>
          </a:ln>
        </p:spPr>
        <p:txBody>
          <a:bodyPr wrap="none" anchor="ctr"/>
          <a:lstStyle/>
          <a:p>
            <a:pPr algn="l"/>
            <a:endParaRPr lang="ja-JP" altLang="en-US" b="0">
              <a:latin typeface="Calibri" pitchFamily="34" charset="0"/>
              <a:ea typeface="ＭＳ Ｐゴシック" pitchFamily="50" charset="-128"/>
            </a:endParaRPr>
          </a:p>
        </p:txBody>
      </p:sp>
      <p:sp>
        <p:nvSpPr>
          <p:cNvPr id="10" name="Rectangle 48"/>
          <p:cNvSpPr>
            <a:spLocks noChangeArrowheads="1"/>
          </p:cNvSpPr>
          <p:nvPr/>
        </p:nvSpPr>
        <p:spPr bwMode="auto">
          <a:xfrm>
            <a:off x="6650038" y="2138338"/>
            <a:ext cx="936625" cy="1079500"/>
          </a:xfrm>
          <a:prstGeom prst="rect">
            <a:avLst/>
          </a:prstGeom>
          <a:solidFill>
            <a:schemeClr val="accent1">
              <a:alpha val="0"/>
            </a:schemeClr>
          </a:solidFill>
          <a:ln w="25400">
            <a:solidFill>
              <a:srgbClr val="00FF00"/>
            </a:solidFill>
            <a:prstDash val="dash"/>
            <a:miter lim="800000"/>
            <a:headEnd/>
            <a:tailEnd/>
          </a:ln>
        </p:spPr>
        <p:txBody>
          <a:bodyPr wrap="none" anchor="ctr"/>
          <a:lstStyle/>
          <a:p>
            <a:pPr algn="l"/>
            <a:endParaRPr lang="ja-JP" altLang="en-US" b="0">
              <a:latin typeface="Calibri" pitchFamily="34" charset="0"/>
              <a:ea typeface="ＭＳ Ｐゴシック" pitchFamily="50" charset="-128"/>
            </a:endParaRPr>
          </a:p>
        </p:txBody>
      </p:sp>
      <p:sp>
        <p:nvSpPr>
          <p:cNvPr id="11" name="Text Box 49"/>
          <p:cNvSpPr txBox="1">
            <a:spLocks noChangeArrowheads="1"/>
          </p:cNvSpPr>
          <p:nvPr/>
        </p:nvSpPr>
        <p:spPr bwMode="auto">
          <a:xfrm>
            <a:off x="6393408" y="1484288"/>
            <a:ext cx="144988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algn="l" eaLnBrk="1" hangingPunct="1"/>
            <a:r>
              <a:rPr lang="en-US" altLang="ja-JP" dirty="0" smtClean="0">
                <a:solidFill>
                  <a:srgbClr val="00FF00"/>
                </a:solidFill>
                <a:latin typeface="+mn-lt"/>
              </a:rPr>
              <a:t>Beam dump</a:t>
            </a:r>
            <a:endParaRPr lang="ja-JP" altLang="en-US" dirty="0">
              <a:solidFill>
                <a:srgbClr val="00FF00"/>
              </a:solidFill>
              <a:latin typeface="+mn-lt"/>
            </a:endParaRPr>
          </a:p>
        </p:txBody>
      </p:sp>
      <p:sp>
        <p:nvSpPr>
          <p:cNvPr id="50" name="テキスト ボックス 49"/>
          <p:cNvSpPr txBox="1"/>
          <p:nvPr/>
        </p:nvSpPr>
        <p:spPr>
          <a:xfrm>
            <a:off x="4158656" y="789468"/>
            <a:ext cx="2462534" cy="400110"/>
          </a:xfrm>
          <a:prstGeom prst="rect">
            <a:avLst/>
          </a:prstGeom>
          <a:noFill/>
        </p:spPr>
        <p:txBody>
          <a:bodyPr wrap="none" rtlCol="0">
            <a:spAutoFit/>
          </a:bodyPr>
          <a:lstStyle/>
          <a:p>
            <a:r>
              <a:rPr lang="en-US" altLang="ja-JP" sz="2000" b="1" dirty="0" smtClean="0"/>
              <a:t>Secondary beam line</a:t>
            </a:r>
            <a:endParaRPr kumimoji="1" lang="ja-JP" altLang="en-US" sz="2000" b="1" dirty="0"/>
          </a:p>
        </p:txBody>
      </p:sp>
      <p:sp>
        <p:nvSpPr>
          <p:cNvPr id="51" name="テキスト ボックス 50"/>
          <p:cNvSpPr txBox="1"/>
          <p:nvPr/>
        </p:nvSpPr>
        <p:spPr>
          <a:xfrm>
            <a:off x="3630592" y="3687596"/>
            <a:ext cx="1612942" cy="400110"/>
          </a:xfrm>
          <a:prstGeom prst="rect">
            <a:avLst/>
          </a:prstGeom>
          <a:noFill/>
        </p:spPr>
        <p:txBody>
          <a:bodyPr wrap="none" rtlCol="0">
            <a:spAutoFit/>
          </a:bodyPr>
          <a:lstStyle/>
          <a:p>
            <a:pPr algn="ctr"/>
            <a:r>
              <a:rPr kumimoji="1" lang="en-US" altLang="ja-JP" sz="2000" b="1" dirty="0" smtClean="0">
                <a:solidFill>
                  <a:srgbClr val="FF0000"/>
                </a:solidFill>
                <a:latin typeface="+mn-lt"/>
                <a:ea typeface="+mn-ea"/>
              </a:rPr>
              <a:t>He</a:t>
            </a:r>
            <a:r>
              <a:rPr lang="en-US" altLang="ja-JP" sz="2000" b="1" dirty="0" smtClean="0">
                <a:solidFill>
                  <a:srgbClr val="FF0000"/>
                </a:solidFill>
              </a:rPr>
              <a:t>lium 1atm</a:t>
            </a:r>
            <a:endParaRPr kumimoji="1" lang="ja-JP" altLang="en-US" sz="2000" b="1" dirty="0">
              <a:solidFill>
                <a:srgbClr val="FF0000"/>
              </a:solidFill>
              <a:latin typeface="+mn-ea"/>
              <a:ea typeface="+mn-ea"/>
            </a:endParaRPr>
          </a:p>
        </p:txBody>
      </p:sp>
      <p:sp>
        <p:nvSpPr>
          <p:cNvPr id="2" name="テキスト ボックス 1"/>
          <p:cNvSpPr txBox="1"/>
          <p:nvPr/>
        </p:nvSpPr>
        <p:spPr>
          <a:xfrm>
            <a:off x="1097118" y="4814672"/>
            <a:ext cx="7162489" cy="1938992"/>
          </a:xfrm>
          <a:prstGeom prst="rect">
            <a:avLst/>
          </a:prstGeom>
          <a:noFill/>
        </p:spPr>
        <p:txBody>
          <a:bodyPr wrap="square" rtlCol="0">
            <a:spAutoFit/>
          </a:bodyPr>
          <a:lstStyle/>
          <a:p>
            <a:r>
              <a:rPr lang="en-US" altLang="ja-JP" sz="2000" b="1" dirty="0"/>
              <a:t>The components </a:t>
            </a:r>
            <a:r>
              <a:rPr lang="en-US" altLang="ja-JP" sz="2000" b="1" dirty="0" smtClean="0"/>
              <a:t>of the secondary beam line </a:t>
            </a:r>
            <a:r>
              <a:rPr lang="en-US" altLang="ja-JP" sz="2000" b="1" dirty="0"/>
              <a:t>are in an integrated </a:t>
            </a:r>
            <a:r>
              <a:rPr lang="en-US" altLang="ja-JP" sz="2000" b="1" dirty="0" smtClean="0"/>
              <a:t>helium-tight </a:t>
            </a:r>
            <a:r>
              <a:rPr lang="en-US" altLang="ja-JP" sz="2000" b="1" dirty="0"/>
              <a:t>vessel of the huge volume </a:t>
            </a:r>
            <a:r>
              <a:rPr lang="en-US" altLang="ja-JP" sz="2000" b="1" dirty="0" smtClean="0"/>
              <a:t>of </a:t>
            </a:r>
            <a:r>
              <a:rPr lang="en-US" altLang="ja-JP" sz="2000" b="1" dirty="0" smtClean="0"/>
              <a:t>1500m</a:t>
            </a:r>
            <a:r>
              <a:rPr lang="en-US" altLang="ja-JP" sz="2000" b="1" baseline="30000" dirty="0" smtClean="0"/>
              <a:t>3</a:t>
            </a:r>
            <a:r>
              <a:rPr lang="en-US" altLang="ja-JP" sz="2000" b="1" dirty="0" smtClean="0"/>
              <a:t>.</a:t>
            </a:r>
          </a:p>
          <a:p>
            <a:r>
              <a:rPr kumimoji="1" lang="en-US" altLang="ja-JP" sz="2000" b="1" dirty="0" smtClean="0"/>
              <a:t>There are two service buildings in the secondary beam line, the Target Station for the target, the horns and the upstream of the decay volume, and the Neutrino Utility Building No.3 (NU3) for the beam dump and the downstream of the decay volume.</a:t>
            </a:r>
            <a:endParaRPr kumimoji="1" lang="ja-JP" altLang="en-US" sz="2000" b="1" dirty="0"/>
          </a:p>
        </p:txBody>
      </p:sp>
      <p:cxnSp>
        <p:nvCxnSpPr>
          <p:cNvPr id="12" name="直線矢印コネクタ 11"/>
          <p:cNvCxnSpPr/>
          <p:nvPr/>
        </p:nvCxnSpPr>
        <p:spPr>
          <a:xfrm>
            <a:off x="2411759" y="4536989"/>
            <a:ext cx="43200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210122" y="4167410"/>
            <a:ext cx="723275" cy="369332"/>
          </a:xfrm>
          <a:prstGeom prst="rect">
            <a:avLst/>
          </a:prstGeom>
          <a:noFill/>
        </p:spPr>
        <p:txBody>
          <a:bodyPr wrap="none" rtlCol="0">
            <a:spAutoFit/>
          </a:bodyPr>
          <a:lstStyle/>
          <a:p>
            <a:pPr algn="ctr"/>
            <a:r>
              <a:rPr kumimoji="1" lang="en-US" altLang="ja-JP" b="1" dirty="0" smtClean="0"/>
              <a:t>100m</a:t>
            </a:r>
            <a:endParaRPr kumimoji="1" lang="ja-JP" altLang="en-US" b="1" dirty="0"/>
          </a:p>
        </p:txBody>
      </p:sp>
    </p:spTree>
    <p:extLst>
      <p:ext uri="{BB962C8B-B14F-4D97-AF65-F5344CB8AC3E}">
        <p14:creationId xmlns:p14="http://schemas.microsoft.com/office/powerpoint/2010/main" val="3874985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Summary of </a:t>
            </a:r>
            <a:r>
              <a:rPr lang="en-US" altLang="ja-JP" sz="2800" dirty="0" smtClean="0"/>
              <a:t>current </a:t>
            </a:r>
            <a:r>
              <a:rPr lang="en-US" altLang="ja-JP" sz="2800" dirty="0"/>
              <a:t>acceptable values for beam </a:t>
            </a:r>
            <a:r>
              <a:rPr lang="en-US" altLang="ja-JP" sz="2800" dirty="0" smtClean="0"/>
              <a:t>operation </a:t>
            </a:r>
          </a:p>
          <a:p>
            <a:pPr algn="ctr" eaLnBrk="1" hangingPunct="1"/>
            <a:r>
              <a:rPr lang="en-US" altLang="ja-JP" sz="2800" dirty="0" smtClean="0"/>
              <a:t>(2)</a:t>
            </a:r>
          </a:p>
        </p:txBody>
      </p:sp>
      <p:graphicFrame>
        <p:nvGraphicFramePr>
          <p:cNvPr id="6" name="表 5"/>
          <p:cNvGraphicFramePr>
            <a:graphicFrameLocks noGrp="1"/>
          </p:cNvGraphicFramePr>
          <p:nvPr>
            <p:extLst>
              <p:ext uri="{D42A27DB-BD31-4B8C-83A1-F6EECF244321}">
                <p14:modId xmlns:p14="http://schemas.microsoft.com/office/powerpoint/2010/main" val="344371732"/>
              </p:ext>
            </p:extLst>
          </p:nvPr>
        </p:nvGraphicFramePr>
        <p:xfrm>
          <a:off x="-2" y="954109"/>
          <a:ext cx="9144000" cy="5903890"/>
        </p:xfrm>
        <a:graphic>
          <a:graphicData uri="http://schemas.openxmlformats.org/drawingml/2006/table">
            <a:tbl>
              <a:tblPr firstRow="1" bandRow="1">
                <a:tableStyleId>{5C22544A-7EE6-4342-B048-85BDC9FD1C3A}</a:tableStyleId>
              </a:tblPr>
              <a:tblGrid>
                <a:gridCol w="2411762">
                  <a:extLst>
                    <a:ext uri="{9D8B030D-6E8A-4147-A177-3AD203B41FA5}">
                      <a16:colId xmlns:a16="http://schemas.microsoft.com/office/drawing/2014/main" val="2180826663"/>
                    </a:ext>
                  </a:extLst>
                </a:gridCol>
                <a:gridCol w="3600400">
                  <a:extLst>
                    <a:ext uri="{9D8B030D-6E8A-4147-A177-3AD203B41FA5}">
                      <a16:colId xmlns:a16="http://schemas.microsoft.com/office/drawing/2014/main" val="2273185921"/>
                    </a:ext>
                  </a:extLst>
                </a:gridCol>
                <a:gridCol w="3131838">
                  <a:extLst>
                    <a:ext uri="{9D8B030D-6E8A-4147-A177-3AD203B41FA5}">
                      <a16:colId xmlns:a16="http://schemas.microsoft.com/office/drawing/2014/main" val="2541879589"/>
                    </a:ext>
                  </a:extLst>
                </a:gridCol>
              </a:tblGrid>
              <a:tr h="590389">
                <a:tc>
                  <a:txBody>
                    <a:bodyPr/>
                    <a:lstStyle/>
                    <a:p>
                      <a:r>
                        <a:rPr kumimoji="1" lang="en-US" altLang="ja-JP" sz="2000" dirty="0" smtClean="0"/>
                        <a:t>Component</a:t>
                      </a:r>
                      <a:endParaRPr kumimoji="1" lang="ja-JP" altLang="en-US" sz="2000" dirty="0"/>
                    </a:p>
                  </a:txBody>
                  <a:tcPr anchor="ctr">
                    <a:solidFill>
                      <a:srgbClr val="008000"/>
                    </a:solidFill>
                  </a:tcPr>
                </a:tc>
                <a:tc>
                  <a:txBody>
                    <a:bodyPr/>
                    <a:lstStyle/>
                    <a:p>
                      <a:r>
                        <a:rPr kumimoji="1" lang="en-US" altLang="ja-JP" sz="2000" dirty="0" smtClean="0"/>
                        <a:t>Limiting factor</a:t>
                      </a:r>
                      <a:endParaRPr kumimoji="1" lang="ja-JP" altLang="en-US" sz="2000" dirty="0"/>
                    </a:p>
                  </a:txBody>
                  <a:tcPr anchor="ctr">
                    <a:solidFill>
                      <a:srgbClr val="008000"/>
                    </a:solidFill>
                  </a:tcPr>
                </a:tc>
                <a:tc>
                  <a:txBody>
                    <a:bodyPr/>
                    <a:lstStyle/>
                    <a:p>
                      <a:r>
                        <a:rPr kumimoji="1" lang="en-US" altLang="ja-JP" sz="2000" dirty="0" smtClean="0"/>
                        <a:t>Current acceptable value</a:t>
                      </a:r>
                      <a:endParaRPr kumimoji="1" lang="ja-JP" altLang="en-US" sz="2000" dirty="0"/>
                    </a:p>
                  </a:txBody>
                  <a:tcPr anchor="ctr">
                    <a:solidFill>
                      <a:srgbClr val="008000"/>
                    </a:solidFill>
                  </a:tcPr>
                </a:tc>
                <a:extLst>
                  <a:ext uri="{0D108BD9-81ED-4DB2-BD59-A6C34878D82A}">
                    <a16:rowId xmlns:a16="http://schemas.microsoft.com/office/drawing/2014/main" val="2108386487"/>
                  </a:ext>
                </a:extLst>
              </a:tr>
              <a:tr h="590389">
                <a:tc rowSpan="2">
                  <a:txBody>
                    <a:bodyPr/>
                    <a:lstStyle/>
                    <a:p>
                      <a:r>
                        <a:rPr kumimoji="1" lang="en-US" altLang="ja-JP" sz="2000" b="1" dirty="0" smtClean="0"/>
                        <a:t>Helium</a:t>
                      </a:r>
                      <a:r>
                        <a:rPr kumimoji="1" lang="en-US" altLang="ja-JP" sz="2000" b="1" baseline="0" dirty="0" smtClean="0"/>
                        <a:t> vessel </a:t>
                      </a:r>
                    </a:p>
                    <a:p>
                      <a:r>
                        <a:rPr kumimoji="1" lang="en-US" altLang="ja-JP" sz="2000" b="1" baseline="0" dirty="0" smtClean="0"/>
                        <a:t>in target station</a:t>
                      </a:r>
                      <a:endParaRPr kumimoji="1" lang="ja-JP" altLang="en-US" sz="2000" b="1" dirty="0"/>
                    </a:p>
                  </a:txBody>
                  <a:tcPr anchor="ctr">
                    <a:solidFill>
                      <a:srgbClr val="99FF99"/>
                    </a:solidFill>
                  </a:tcPr>
                </a:tc>
                <a:tc>
                  <a:txBody>
                    <a:bodyPr/>
                    <a:lstStyle/>
                    <a:p>
                      <a:r>
                        <a:rPr kumimoji="1" lang="en-US" altLang="ja-JP" sz="2000" b="1" dirty="0" smtClean="0"/>
                        <a:t>Thermal </a:t>
                      </a:r>
                      <a:r>
                        <a:rPr kumimoji="1" lang="en-US" altLang="ja-JP" sz="2000" b="1" dirty="0" smtClean="0"/>
                        <a:t>stress / expansion</a:t>
                      </a:r>
                      <a:endParaRPr kumimoji="1" lang="ja-JP" altLang="en-US" sz="2000" b="1" dirty="0"/>
                    </a:p>
                  </a:txBody>
                  <a:tcPr anchor="ctr">
                    <a:solidFill>
                      <a:srgbClr val="99FF99"/>
                    </a:solidFill>
                  </a:tcPr>
                </a:tc>
                <a:tc>
                  <a:txBody>
                    <a:bodyPr/>
                    <a:lstStyle/>
                    <a:p>
                      <a:pPr algn="ctr"/>
                      <a:r>
                        <a:rPr kumimoji="1" lang="en-US" altLang="ja-JP" sz="2000" b="1" dirty="0" smtClean="0"/>
                        <a:t>4</a:t>
                      </a:r>
                      <a:r>
                        <a:rPr kumimoji="1" lang="en-US" altLang="ja-JP" sz="2000" b="1" baseline="0" dirty="0" smtClean="0"/>
                        <a:t> MW</a:t>
                      </a:r>
                      <a:endParaRPr kumimoji="1" lang="ja-JP" altLang="en-US" sz="2000" b="1" dirty="0"/>
                    </a:p>
                  </a:txBody>
                  <a:tcPr anchor="ctr">
                    <a:solidFill>
                      <a:srgbClr val="99FF99"/>
                    </a:solidFill>
                  </a:tcPr>
                </a:tc>
                <a:extLst>
                  <a:ext uri="{0D108BD9-81ED-4DB2-BD59-A6C34878D82A}">
                    <a16:rowId xmlns:a16="http://schemas.microsoft.com/office/drawing/2014/main" val="3733683569"/>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1751212789"/>
                  </a:ext>
                </a:extLst>
              </a:tr>
              <a:tr h="590389">
                <a:tc rowSpan="2">
                  <a:txBody>
                    <a:bodyPr/>
                    <a:lstStyle/>
                    <a:p>
                      <a:r>
                        <a:rPr kumimoji="1" lang="en-US" altLang="ja-JP" sz="2000" b="1" dirty="0" smtClean="0"/>
                        <a:t>Decay</a:t>
                      </a:r>
                      <a:r>
                        <a:rPr kumimoji="1" lang="en-US" altLang="ja-JP" sz="2000" b="1" baseline="0" dirty="0" smtClean="0"/>
                        <a:t> volume</a:t>
                      </a:r>
                      <a:endParaRPr kumimoji="1" lang="ja-JP" altLang="en-US" sz="2000" b="1" dirty="0"/>
                    </a:p>
                  </a:txBody>
                  <a:tcPr anchor="ctr">
                    <a:solidFill>
                      <a:srgbClr val="CCFFCC"/>
                    </a:solidFill>
                  </a:tcPr>
                </a:tc>
                <a:tc>
                  <a:txBody>
                    <a:bodyPr/>
                    <a:lstStyle/>
                    <a:p>
                      <a:r>
                        <a:rPr kumimoji="1" lang="en-US" altLang="ja-JP" sz="2000" b="1" dirty="0" smtClean="0"/>
                        <a:t>Thermal stress</a:t>
                      </a:r>
                      <a:endParaRPr kumimoji="1" lang="ja-JP" altLang="en-US" sz="2000" b="1" dirty="0"/>
                    </a:p>
                  </a:txBody>
                  <a:tcPr anchor="ctr">
                    <a:solidFill>
                      <a:srgbClr val="99FF99"/>
                    </a:solidFill>
                  </a:tcPr>
                </a:tc>
                <a:tc>
                  <a:txBody>
                    <a:bodyPr/>
                    <a:lstStyle/>
                    <a:p>
                      <a:pPr algn="ctr"/>
                      <a:r>
                        <a:rPr kumimoji="1" lang="en-US" altLang="ja-JP" sz="2000" b="1" dirty="0" smtClean="0"/>
                        <a:t>4</a:t>
                      </a:r>
                      <a:r>
                        <a:rPr kumimoji="1" lang="en-US" altLang="ja-JP" sz="2000" b="1" baseline="0" dirty="0" smtClean="0"/>
                        <a:t> MW</a:t>
                      </a:r>
                      <a:endParaRPr kumimoji="1" lang="ja-JP" altLang="en-US" sz="2000" b="1" dirty="0"/>
                    </a:p>
                  </a:txBody>
                  <a:tcPr anchor="ctr">
                    <a:solidFill>
                      <a:srgbClr val="99FF99"/>
                    </a:solidFill>
                  </a:tcPr>
                </a:tc>
                <a:extLst>
                  <a:ext uri="{0D108BD9-81ED-4DB2-BD59-A6C34878D82A}">
                    <a16:rowId xmlns:a16="http://schemas.microsoft.com/office/drawing/2014/main" val="1530804292"/>
                  </a:ext>
                </a:extLst>
              </a:tr>
              <a:tr h="590389">
                <a:tc vMerge="1">
                  <a:txBody>
                    <a:bodyPr/>
                    <a:lstStyle/>
                    <a:p>
                      <a:endParaRPr kumimoji="1" lang="ja-JP" altLang="en-US" sz="2000" b="1" dirty="0"/>
                    </a:p>
                  </a:txBody>
                  <a:tcPr anchor="ctr">
                    <a:solidFill>
                      <a:srgbClr val="CCFFCC"/>
                    </a:solidFill>
                  </a:tcPr>
                </a:tc>
                <a:tc>
                  <a:txBody>
                    <a:bodyPr/>
                    <a:lstStyle/>
                    <a:p>
                      <a:r>
                        <a:rPr kumimoji="1" lang="en-US" altLang="ja-JP" sz="2000" b="1" dirty="0" smtClean="0"/>
                        <a:t>Cooling capacity</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2725245626"/>
                  </a:ext>
                </a:extLst>
              </a:tr>
              <a:tr h="590389">
                <a:tc rowSpan="2">
                  <a:txBody>
                    <a:bodyPr/>
                    <a:lstStyle/>
                    <a:p>
                      <a:r>
                        <a:rPr kumimoji="1" lang="en-US" altLang="ja-JP" sz="2000" b="1" dirty="0" smtClean="0"/>
                        <a:t>Beam dump</a:t>
                      </a:r>
                      <a:endParaRPr kumimoji="1" lang="ja-JP" altLang="en-US" sz="2000" b="1" dirty="0"/>
                    </a:p>
                  </a:txBody>
                  <a:tcPr anchor="ctr">
                    <a:solidFill>
                      <a:srgbClr val="99FF99"/>
                    </a:solidFill>
                  </a:tcPr>
                </a:tc>
                <a:tc>
                  <a:txBody>
                    <a:bodyPr/>
                    <a:lstStyle/>
                    <a:p>
                      <a:r>
                        <a:rPr kumimoji="1" lang="en-US" altLang="ja-JP" sz="2000" b="1" dirty="0" smtClean="0"/>
                        <a:t>Oxidization</a:t>
                      </a:r>
                      <a:r>
                        <a:rPr kumimoji="1" lang="en-US" altLang="ja-JP" sz="2000" b="1" baseline="0" dirty="0" smtClean="0"/>
                        <a:t> of graphite block</a:t>
                      </a:r>
                      <a:endParaRPr kumimoji="1" lang="ja-JP" altLang="en-US" sz="2000" b="1" dirty="0"/>
                    </a:p>
                  </a:txBody>
                  <a:tcPr anchor="ctr">
                    <a:solidFill>
                      <a:srgbClr val="99FF99"/>
                    </a:solidFill>
                  </a:tcPr>
                </a:tc>
                <a:tc>
                  <a:txBody>
                    <a:bodyPr/>
                    <a:lstStyle/>
                    <a:p>
                      <a:pPr algn="ctr"/>
                      <a:r>
                        <a:rPr kumimoji="1" lang="en-US" altLang="ja-JP" sz="2000" b="1" dirty="0" smtClean="0"/>
                        <a:t>3 MW</a:t>
                      </a:r>
                      <a:endParaRPr kumimoji="1" lang="ja-JP" altLang="en-US" sz="2000" b="1" dirty="0"/>
                    </a:p>
                  </a:txBody>
                  <a:tcPr anchor="ctr">
                    <a:solidFill>
                      <a:srgbClr val="99FF99"/>
                    </a:solidFill>
                  </a:tcPr>
                </a:tc>
                <a:extLst>
                  <a:ext uri="{0D108BD9-81ED-4DB2-BD59-A6C34878D82A}">
                    <a16:rowId xmlns:a16="http://schemas.microsoft.com/office/drawing/2014/main" val="2810373162"/>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Cooling</a:t>
                      </a:r>
                      <a:r>
                        <a:rPr kumimoji="1" lang="en-US" altLang="ja-JP" sz="2000" b="1" baseline="0" dirty="0" smtClean="0"/>
                        <a:t> capacity</a:t>
                      </a:r>
                      <a:endParaRPr kumimoji="1" lang="ja-JP" altLang="en-US" sz="2000" b="1" dirty="0"/>
                    </a:p>
                  </a:txBody>
                  <a:tcPr anchor="ctr">
                    <a:solidFill>
                      <a:srgbClr val="CCFFCC"/>
                    </a:solidFill>
                  </a:tcPr>
                </a:tc>
                <a:tc>
                  <a:txBody>
                    <a:bodyPr/>
                    <a:lstStyle/>
                    <a:p>
                      <a:pPr algn="ctr"/>
                      <a:r>
                        <a:rPr kumimoji="1" lang="en-US" altLang="ja-JP" sz="2000" b="1" dirty="0" smtClean="0"/>
                        <a:t>1 MW</a:t>
                      </a:r>
                      <a:endParaRPr kumimoji="1" lang="ja-JP" altLang="en-US" sz="2000" b="1" dirty="0"/>
                    </a:p>
                  </a:txBody>
                  <a:tcPr anchor="ctr">
                    <a:solidFill>
                      <a:srgbClr val="CCFFCC"/>
                    </a:solidFill>
                  </a:tcPr>
                </a:tc>
                <a:extLst>
                  <a:ext uri="{0D108BD9-81ED-4DB2-BD59-A6C34878D82A}">
                    <a16:rowId xmlns:a16="http://schemas.microsoft.com/office/drawing/2014/main" val="1901228293"/>
                  </a:ext>
                </a:extLst>
              </a:tr>
              <a:tr h="590389">
                <a:tc rowSpan="3">
                  <a:txBody>
                    <a:bodyPr/>
                    <a:lstStyle/>
                    <a:p>
                      <a:r>
                        <a:rPr kumimoji="1" lang="en-US" altLang="ja-JP" sz="2000" b="1" dirty="0" smtClean="0"/>
                        <a:t>Radiation</a:t>
                      </a:r>
                      <a:endParaRPr kumimoji="1" lang="ja-JP" altLang="en-US" sz="2000" b="1" dirty="0"/>
                    </a:p>
                  </a:txBody>
                  <a:tcPr anchor="ctr">
                    <a:solidFill>
                      <a:srgbClr val="CCFFCC"/>
                    </a:solidFill>
                  </a:tcPr>
                </a:tc>
                <a:tc>
                  <a:txBody>
                    <a:bodyPr/>
                    <a:lstStyle/>
                    <a:p>
                      <a:r>
                        <a:rPr kumimoji="1" lang="en-US" altLang="ja-JP" sz="2000" b="1" dirty="0" smtClean="0"/>
                        <a:t>Shielding</a:t>
                      </a:r>
                      <a:r>
                        <a:rPr kumimoji="1" lang="en-US" altLang="ja-JP" sz="2000" b="1" baseline="0" dirty="0" smtClean="0"/>
                        <a:t> ( TS upper shield )</a:t>
                      </a:r>
                      <a:endParaRPr kumimoji="1" lang="ja-JP" altLang="en-US" sz="2000" b="1" dirty="0"/>
                    </a:p>
                  </a:txBody>
                  <a:tcPr anchor="ctr">
                    <a:solidFill>
                      <a:srgbClr val="99FF99"/>
                    </a:solidFill>
                  </a:tcPr>
                </a:tc>
                <a:tc>
                  <a:txBody>
                    <a:bodyPr/>
                    <a:lstStyle/>
                    <a:p>
                      <a:pPr algn="ctr"/>
                      <a:r>
                        <a:rPr kumimoji="1" lang="en-US" altLang="ja-JP" sz="2000" b="1" dirty="0" smtClean="0"/>
                        <a:t>0.75 MW</a:t>
                      </a:r>
                      <a:endParaRPr kumimoji="1" lang="ja-JP" altLang="en-US" sz="2000" b="1" dirty="0"/>
                    </a:p>
                  </a:txBody>
                  <a:tcPr anchor="ctr">
                    <a:solidFill>
                      <a:srgbClr val="99FF99"/>
                    </a:solidFill>
                  </a:tcPr>
                </a:tc>
                <a:extLst>
                  <a:ext uri="{0D108BD9-81ED-4DB2-BD59-A6C34878D82A}">
                    <a16:rowId xmlns:a16="http://schemas.microsoft.com/office/drawing/2014/main" val="2020899089"/>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baseline="0" dirty="0" smtClean="0"/>
                        <a:t>Shielding ( Others )</a:t>
                      </a:r>
                      <a:endParaRPr kumimoji="1" lang="ja-JP" altLang="en-US" sz="2000" b="1" dirty="0"/>
                    </a:p>
                  </a:txBody>
                  <a:tcPr anchor="ctr">
                    <a:solidFill>
                      <a:srgbClr val="CCFFCC"/>
                    </a:solidFill>
                  </a:tcPr>
                </a:tc>
                <a:tc>
                  <a:txBody>
                    <a:bodyPr/>
                    <a:lstStyle/>
                    <a:p>
                      <a:pPr algn="ctr"/>
                      <a:r>
                        <a:rPr kumimoji="1" lang="en-US" altLang="ja-JP" sz="2000" b="1" dirty="0" smtClean="0"/>
                        <a:t>4 MW</a:t>
                      </a:r>
                      <a:endParaRPr kumimoji="1" lang="ja-JP" altLang="en-US" sz="2000" b="1" dirty="0"/>
                    </a:p>
                  </a:txBody>
                  <a:tcPr anchor="ctr">
                    <a:solidFill>
                      <a:srgbClr val="CCFFCC"/>
                    </a:solidFill>
                  </a:tcPr>
                </a:tc>
                <a:extLst>
                  <a:ext uri="{0D108BD9-81ED-4DB2-BD59-A6C34878D82A}">
                    <a16:rowId xmlns:a16="http://schemas.microsoft.com/office/drawing/2014/main" val="2381343979"/>
                  </a:ext>
                </a:extLst>
              </a:tr>
              <a:tr h="590389">
                <a:tc vMerge="1">
                  <a:txBody>
                    <a:bodyPr/>
                    <a:lstStyle/>
                    <a:p>
                      <a:endParaRPr kumimoji="1" lang="ja-JP" altLang="en-US" sz="2000" b="1" dirty="0"/>
                    </a:p>
                  </a:txBody>
                  <a:tcPr anchor="ctr">
                    <a:solidFill>
                      <a:srgbClr val="99FF99"/>
                    </a:solidFill>
                  </a:tcPr>
                </a:tc>
                <a:tc>
                  <a:txBody>
                    <a:bodyPr/>
                    <a:lstStyle/>
                    <a:p>
                      <a:r>
                        <a:rPr kumimoji="1" lang="en-US" altLang="ja-JP" sz="2000" b="1" dirty="0" smtClean="0"/>
                        <a:t>Radioactive</a:t>
                      </a:r>
                      <a:r>
                        <a:rPr kumimoji="1" lang="en-US" altLang="ja-JP" sz="2000" b="1" baseline="0" dirty="0" smtClean="0"/>
                        <a:t> water disposal</a:t>
                      </a:r>
                      <a:endParaRPr kumimoji="1" lang="ja-JP" altLang="en-US" sz="2000" b="1" dirty="0"/>
                    </a:p>
                  </a:txBody>
                  <a:tcPr anchor="ctr">
                    <a:solidFill>
                      <a:srgbClr val="99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8.4×10</a:t>
                      </a:r>
                      <a:r>
                        <a:rPr kumimoji="1" lang="en-US" altLang="ja-JP" sz="2000" b="1" baseline="30000" dirty="0" smtClean="0"/>
                        <a:t>20</a:t>
                      </a:r>
                      <a:r>
                        <a:rPr kumimoji="1" lang="en-US" altLang="ja-JP" sz="2000" b="1" dirty="0" smtClean="0"/>
                        <a:t> POT/year</a:t>
                      </a:r>
                      <a:endParaRPr kumimoji="1" lang="ja-JP" altLang="en-US" sz="2000" b="1" dirty="0" smtClean="0"/>
                    </a:p>
                  </a:txBody>
                  <a:tcPr anchor="ctr">
                    <a:solidFill>
                      <a:srgbClr val="99FF99"/>
                    </a:solidFill>
                  </a:tcPr>
                </a:tc>
                <a:extLst>
                  <a:ext uri="{0D108BD9-81ED-4DB2-BD59-A6C34878D82A}">
                    <a16:rowId xmlns:a16="http://schemas.microsoft.com/office/drawing/2014/main" val="753871350"/>
                  </a:ext>
                </a:extLst>
              </a:tr>
            </a:tbl>
          </a:graphicData>
        </a:graphic>
      </p:graphicFrame>
      <p:sp>
        <p:nvSpPr>
          <p:cNvPr id="5" name="正方形/長方形 4"/>
          <p:cNvSpPr/>
          <p:nvPr/>
        </p:nvSpPr>
        <p:spPr>
          <a:xfrm>
            <a:off x="-3" y="6309320"/>
            <a:ext cx="9108506" cy="548678"/>
          </a:xfrm>
          <a:prstGeom prst="rect">
            <a:avLst/>
          </a:prstGeom>
          <a:solidFill>
            <a:srgbClr val="FF0000">
              <a:alpha val="25000"/>
            </a:srgbClr>
          </a:solid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583240" y="5863459"/>
            <a:ext cx="2587568" cy="461665"/>
          </a:xfrm>
          <a:prstGeom prst="rect">
            <a:avLst/>
          </a:prstGeom>
          <a:noFill/>
        </p:spPr>
        <p:txBody>
          <a:bodyPr wrap="none" rtlCol="0">
            <a:spAutoFit/>
          </a:bodyPr>
          <a:lstStyle/>
          <a:p>
            <a:r>
              <a:rPr lang="en-US" altLang="ja-JP" sz="2400" b="1" dirty="0" err="1" smtClean="0">
                <a:solidFill>
                  <a:srgbClr val="FF0000"/>
                </a:solidFill>
              </a:rPr>
              <a:t>Oyama</a:t>
            </a:r>
            <a:r>
              <a:rPr kumimoji="1" lang="en-US" altLang="ja-JP" sz="2400" b="1" dirty="0" smtClean="0">
                <a:solidFill>
                  <a:srgbClr val="FF0000"/>
                </a:solidFill>
              </a:rPr>
              <a:t>-san talked</a:t>
            </a:r>
            <a:endParaRPr kumimoji="1" lang="ja-JP" altLang="en-US" sz="2400" b="1" dirty="0">
              <a:solidFill>
                <a:srgbClr val="FF0000"/>
              </a:solidFill>
            </a:endParaRPr>
          </a:p>
        </p:txBody>
      </p:sp>
    </p:spTree>
    <p:extLst>
      <p:ext uri="{BB962C8B-B14F-4D97-AF65-F5344CB8AC3E}">
        <p14:creationId xmlns:p14="http://schemas.microsoft.com/office/powerpoint/2010/main" val="504309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Contents of my talk</a:t>
            </a:r>
            <a:endParaRPr lang="en-US" altLang="ja-JP" sz="2800" dirty="0" smtClean="0"/>
          </a:p>
        </p:txBody>
      </p:sp>
      <p:sp>
        <p:nvSpPr>
          <p:cNvPr id="5" name="テキスト ボックス 4"/>
          <p:cNvSpPr txBox="1"/>
          <p:nvPr/>
        </p:nvSpPr>
        <p:spPr>
          <a:xfrm>
            <a:off x="2361778" y="1340768"/>
            <a:ext cx="4420441" cy="3416320"/>
          </a:xfrm>
          <a:prstGeom prst="rect">
            <a:avLst/>
          </a:prstGeom>
          <a:noFill/>
        </p:spPr>
        <p:txBody>
          <a:bodyPr wrap="none" rtlCol="0">
            <a:spAutoFit/>
          </a:bodyPr>
          <a:lstStyle/>
          <a:p>
            <a:r>
              <a:rPr kumimoji="1" lang="en-US" altLang="ja-JP" sz="2400" b="1" dirty="0" smtClean="0"/>
              <a:t>Water cooling system</a:t>
            </a:r>
          </a:p>
          <a:p>
            <a:r>
              <a:rPr lang="en-US" altLang="ja-JP" sz="2400" b="1" dirty="0"/>
              <a:t> </a:t>
            </a:r>
            <a:r>
              <a:rPr lang="en-US" altLang="ja-JP" sz="2400" b="1" dirty="0" smtClean="0"/>
              <a:t> Helium vessel</a:t>
            </a:r>
          </a:p>
          <a:p>
            <a:r>
              <a:rPr kumimoji="1" lang="en-US" altLang="ja-JP" sz="2400" b="1" dirty="0"/>
              <a:t> </a:t>
            </a:r>
            <a:r>
              <a:rPr kumimoji="1" lang="en-US" altLang="ja-JP" sz="2400" b="1" dirty="0" smtClean="0"/>
              <a:t> Decay volume</a:t>
            </a:r>
          </a:p>
          <a:p>
            <a:r>
              <a:rPr lang="en-US" altLang="ja-JP" sz="2400" b="1" dirty="0"/>
              <a:t> </a:t>
            </a:r>
            <a:r>
              <a:rPr lang="en-US" altLang="ja-JP" sz="2400" b="1" dirty="0" smtClean="0"/>
              <a:t> Beam dump</a:t>
            </a:r>
          </a:p>
          <a:p>
            <a:endParaRPr kumimoji="1" lang="en-US" altLang="ja-JP" sz="2400" b="1" dirty="0"/>
          </a:p>
          <a:p>
            <a:r>
              <a:rPr lang="en-US" altLang="ja-JP" sz="2400" b="1" dirty="0" smtClean="0"/>
              <a:t>Radiation shielding</a:t>
            </a:r>
          </a:p>
          <a:p>
            <a:r>
              <a:rPr kumimoji="1" lang="en-US" altLang="ja-JP" sz="2400" b="1" dirty="0"/>
              <a:t> </a:t>
            </a:r>
            <a:r>
              <a:rPr kumimoji="1" lang="en-US" altLang="ja-JP" sz="2400" b="1" dirty="0" smtClean="0"/>
              <a:t> Upper shields in Target Station</a:t>
            </a:r>
          </a:p>
          <a:p>
            <a:endParaRPr lang="en-US" altLang="ja-JP" sz="2400" b="1" dirty="0" smtClean="0"/>
          </a:p>
          <a:p>
            <a:r>
              <a:rPr lang="en-US" altLang="ja-JP" sz="2400" b="1" dirty="0" smtClean="0"/>
              <a:t>Remote maintenance</a:t>
            </a:r>
            <a:endParaRPr lang="en-US" altLang="ja-JP" sz="2400" b="1" dirty="0"/>
          </a:p>
        </p:txBody>
      </p:sp>
    </p:spTree>
    <p:extLst>
      <p:ext uri="{BB962C8B-B14F-4D97-AF65-F5344CB8AC3E}">
        <p14:creationId xmlns:p14="http://schemas.microsoft.com/office/powerpoint/2010/main" val="921920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967335"/>
            <a:ext cx="9144000" cy="923330"/>
          </a:xfrm>
          <a:prstGeom prst="rect">
            <a:avLst/>
          </a:prstGeom>
          <a:noFill/>
        </p:spPr>
        <p:txBody>
          <a:bodyPr wrap="square">
            <a:spAutoFit/>
          </a:bodyPr>
          <a:lstStyle/>
          <a:p>
            <a:pPr algn="ctr">
              <a:defRPr/>
            </a:pPr>
            <a:r>
              <a:rPr lang="en-US" altLang="ja-JP" sz="5400" b="1" dirty="0" smtClean="0">
                <a:ea typeface="ＭＳ Ｐゴシック" charset="-128"/>
              </a:rPr>
              <a:t>Water cooling system</a:t>
            </a:r>
          </a:p>
        </p:txBody>
      </p:sp>
    </p:spTree>
    <p:extLst>
      <p:ext uri="{BB962C8B-B14F-4D97-AF65-F5344CB8AC3E}">
        <p14:creationId xmlns:p14="http://schemas.microsoft.com/office/powerpoint/2010/main" val="2345170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Water cooling system for the secondary </a:t>
            </a:r>
            <a:r>
              <a:rPr lang="en-US" altLang="ja-JP" sz="2800" b="1" dirty="0" smtClean="0"/>
              <a:t>beam </a:t>
            </a:r>
            <a:r>
              <a:rPr lang="en-US" altLang="ja-JP" sz="2800" b="1" dirty="0" smtClean="0"/>
              <a:t>line</a:t>
            </a:r>
          </a:p>
        </p:txBody>
      </p:sp>
      <p:pic>
        <p:nvPicPr>
          <p:cNvPr id="5" name="Picture 43" descr="2ndbeamline_color"/>
          <p:cNvPicPr>
            <a:picLocks noChangeAspect="1" noChangeArrowheads="1"/>
          </p:cNvPicPr>
          <p:nvPr/>
        </p:nvPicPr>
        <p:blipFill rotWithShape="1">
          <a:blip r:embed="rId2">
            <a:extLst>
              <a:ext uri="{28A0092B-C50C-407E-A947-70E740481C1C}">
                <a14:useLocalDpi xmlns:a14="http://schemas.microsoft.com/office/drawing/2010/main" val="0"/>
              </a:ext>
            </a:extLst>
          </a:blip>
          <a:srcRect t="2" b="13090"/>
          <a:stretch/>
        </p:blipFill>
        <p:spPr bwMode="auto">
          <a:xfrm>
            <a:off x="1293813" y="897800"/>
            <a:ext cx="6769100" cy="3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4"/>
          <p:cNvSpPr txBox="1">
            <a:spLocks noChangeArrowheads="1"/>
          </p:cNvSpPr>
          <p:nvPr/>
        </p:nvSpPr>
        <p:spPr bwMode="auto">
          <a:xfrm>
            <a:off x="1710408" y="836712"/>
            <a:ext cx="158365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algn="l" eaLnBrk="1" hangingPunct="1"/>
            <a:r>
              <a:rPr lang="en-US" altLang="ja-JP" dirty="0" smtClean="0">
                <a:solidFill>
                  <a:srgbClr val="FF0000"/>
                </a:solidFill>
                <a:latin typeface="+mn-lt"/>
              </a:rPr>
              <a:t>Target Station</a:t>
            </a:r>
            <a:endParaRPr lang="ja-JP" altLang="en-US" dirty="0">
              <a:solidFill>
                <a:srgbClr val="FF0000"/>
              </a:solidFill>
              <a:latin typeface="+mn-lt"/>
            </a:endParaRPr>
          </a:p>
        </p:txBody>
      </p:sp>
      <p:sp>
        <p:nvSpPr>
          <p:cNvPr id="7" name="Text Box 45"/>
          <p:cNvSpPr txBox="1">
            <a:spLocks noChangeArrowheads="1"/>
          </p:cNvSpPr>
          <p:nvPr/>
        </p:nvSpPr>
        <p:spPr bwMode="auto">
          <a:xfrm>
            <a:off x="3922873" y="3398113"/>
            <a:ext cx="163797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algn="l" eaLnBrk="1" hangingPunct="1"/>
            <a:r>
              <a:rPr lang="en-US" altLang="ja-JP" dirty="0" smtClean="0">
                <a:solidFill>
                  <a:srgbClr val="0000FF"/>
                </a:solidFill>
                <a:latin typeface="+mn-lt"/>
              </a:rPr>
              <a:t>Decay Volume</a:t>
            </a:r>
            <a:endParaRPr lang="ja-JP" altLang="en-US" dirty="0">
              <a:solidFill>
                <a:srgbClr val="0000FF"/>
              </a:solidFill>
              <a:latin typeface="+mn-lt"/>
            </a:endParaRPr>
          </a:p>
        </p:txBody>
      </p:sp>
      <p:sp>
        <p:nvSpPr>
          <p:cNvPr id="8" name="Rectangle 46"/>
          <p:cNvSpPr>
            <a:spLocks noChangeArrowheads="1"/>
          </p:cNvSpPr>
          <p:nvPr/>
        </p:nvSpPr>
        <p:spPr bwMode="auto">
          <a:xfrm>
            <a:off x="2762250" y="2409100"/>
            <a:ext cx="3959225" cy="936625"/>
          </a:xfrm>
          <a:prstGeom prst="rect">
            <a:avLst/>
          </a:prstGeom>
          <a:solidFill>
            <a:schemeClr val="accent1">
              <a:alpha val="0"/>
            </a:schemeClr>
          </a:solidFill>
          <a:ln w="25400">
            <a:solidFill>
              <a:srgbClr val="0000CC"/>
            </a:solidFill>
            <a:prstDash val="dash"/>
            <a:miter lim="800000"/>
            <a:headEnd/>
            <a:tailEnd/>
          </a:ln>
        </p:spPr>
        <p:txBody>
          <a:bodyPr wrap="none" anchor="ctr"/>
          <a:lstStyle/>
          <a:p>
            <a:pPr algn="l"/>
            <a:endParaRPr lang="ja-JP" altLang="en-US" b="0">
              <a:latin typeface="Calibri" pitchFamily="34" charset="0"/>
              <a:ea typeface="ＭＳ Ｐゴシック" pitchFamily="50" charset="-128"/>
            </a:endParaRPr>
          </a:p>
        </p:txBody>
      </p:sp>
      <p:sp>
        <p:nvSpPr>
          <p:cNvPr id="9" name="Rectangle 47"/>
          <p:cNvSpPr>
            <a:spLocks noChangeArrowheads="1"/>
          </p:cNvSpPr>
          <p:nvPr/>
        </p:nvSpPr>
        <p:spPr bwMode="auto">
          <a:xfrm>
            <a:off x="1825625" y="1401038"/>
            <a:ext cx="1439863" cy="1655762"/>
          </a:xfrm>
          <a:prstGeom prst="rect">
            <a:avLst/>
          </a:prstGeom>
          <a:solidFill>
            <a:schemeClr val="accent1">
              <a:alpha val="0"/>
            </a:schemeClr>
          </a:solidFill>
          <a:ln w="25400">
            <a:solidFill>
              <a:srgbClr val="FF0000"/>
            </a:solidFill>
            <a:prstDash val="dash"/>
            <a:miter lim="800000"/>
            <a:headEnd/>
            <a:tailEnd/>
          </a:ln>
        </p:spPr>
        <p:txBody>
          <a:bodyPr wrap="none" anchor="ctr"/>
          <a:lstStyle/>
          <a:p>
            <a:pPr algn="l"/>
            <a:endParaRPr lang="ja-JP" altLang="en-US" b="0">
              <a:latin typeface="Calibri" pitchFamily="34" charset="0"/>
              <a:ea typeface="ＭＳ Ｐゴシック" pitchFamily="50" charset="-128"/>
            </a:endParaRPr>
          </a:p>
        </p:txBody>
      </p:sp>
      <p:sp>
        <p:nvSpPr>
          <p:cNvPr id="10" name="Rectangle 48"/>
          <p:cNvSpPr>
            <a:spLocks noChangeArrowheads="1"/>
          </p:cNvSpPr>
          <p:nvPr/>
        </p:nvSpPr>
        <p:spPr bwMode="auto">
          <a:xfrm>
            <a:off x="6650038" y="2337663"/>
            <a:ext cx="936625" cy="1079500"/>
          </a:xfrm>
          <a:prstGeom prst="rect">
            <a:avLst/>
          </a:prstGeom>
          <a:solidFill>
            <a:schemeClr val="accent1">
              <a:alpha val="0"/>
            </a:schemeClr>
          </a:solidFill>
          <a:ln w="25400">
            <a:solidFill>
              <a:srgbClr val="00FF00"/>
            </a:solidFill>
            <a:prstDash val="dash"/>
            <a:miter lim="800000"/>
            <a:headEnd/>
            <a:tailEnd/>
          </a:ln>
        </p:spPr>
        <p:txBody>
          <a:bodyPr wrap="none" anchor="ctr"/>
          <a:lstStyle/>
          <a:p>
            <a:pPr algn="l"/>
            <a:endParaRPr lang="ja-JP" altLang="en-US" b="0">
              <a:latin typeface="Calibri" pitchFamily="34" charset="0"/>
              <a:ea typeface="ＭＳ Ｐゴシック" pitchFamily="50" charset="-128"/>
            </a:endParaRPr>
          </a:p>
        </p:txBody>
      </p:sp>
      <p:sp>
        <p:nvSpPr>
          <p:cNvPr id="11" name="Text Box 49"/>
          <p:cNvSpPr txBox="1">
            <a:spLocks noChangeArrowheads="1"/>
          </p:cNvSpPr>
          <p:nvPr/>
        </p:nvSpPr>
        <p:spPr bwMode="auto">
          <a:xfrm>
            <a:off x="6393408" y="1683613"/>
            <a:ext cx="144988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algn="l" eaLnBrk="1" hangingPunct="1"/>
            <a:r>
              <a:rPr lang="en-US" altLang="ja-JP" dirty="0" smtClean="0">
                <a:solidFill>
                  <a:srgbClr val="00FF00"/>
                </a:solidFill>
                <a:latin typeface="+mn-lt"/>
              </a:rPr>
              <a:t>Beam dump</a:t>
            </a:r>
            <a:endParaRPr lang="ja-JP" altLang="en-US" dirty="0">
              <a:solidFill>
                <a:srgbClr val="00FF00"/>
              </a:solidFill>
              <a:latin typeface="+mn-lt"/>
            </a:endParaRPr>
          </a:p>
        </p:txBody>
      </p:sp>
      <p:sp>
        <p:nvSpPr>
          <p:cNvPr id="50" name="テキスト ボックス 49"/>
          <p:cNvSpPr txBox="1"/>
          <p:nvPr/>
        </p:nvSpPr>
        <p:spPr>
          <a:xfrm>
            <a:off x="4158656" y="988793"/>
            <a:ext cx="2462534" cy="400110"/>
          </a:xfrm>
          <a:prstGeom prst="rect">
            <a:avLst/>
          </a:prstGeom>
          <a:noFill/>
        </p:spPr>
        <p:txBody>
          <a:bodyPr wrap="none" rtlCol="0">
            <a:spAutoFit/>
          </a:bodyPr>
          <a:lstStyle/>
          <a:p>
            <a:r>
              <a:rPr lang="en-US" altLang="ja-JP" sz="2000" b="1" dirty="0" smtClean="0"/>
              <a:t>Secondary beam line</a:t>
            </a:r>
            <a:endParaRPr kumimoji="1" lang="ja-JP" altLang="en-US" sz="2000" b="1" dirty="0"/>
          </a:p>
        </p:txBody>
      </p:sp>
      <p:sp>
        <p:nvSpPr>
          <p:cNvPr id="15" name="Rectangle 47"/>
          <p:cNvSpPr>
            <a:spLocks noChangeArrowheads="1"/>
          </p:cNvSpPr>
          <p:nvPr/>
        </p:nvSpPr>
        <p:spPr bwMode="auto">
          <a:xfrm>
            <a:off x="2063750" y="2369030"/>
            <a:ext cx="2508250" cy="579800"/>
          </a:xfrm>
          <a:prstGeom prst="rect">
            <a:avLst/>
          </a:prstGeom>
          <a:solidFill>
            <a:schemeClr val="accent1">
              <a:alpha val="0"/>
            </a:schemeClr>
          </a:solidFill>
          <a:ln w="50800">
            <a:solidFill>
              <a:srgbClr val="FF00FF"/>
            </a:solidFill>
            <a:prstDash val="solid"/>
            <a:miter lim="800000"/>
            <a:headEnd/>
            <a:tailEnd/>
          </a:ln>
        </p:spPr>
        <p:txBody>
          <a:bodyPr wrap="none" anchor="ctr"/>
          <a:lstStyle/>
          <a:p>
            <a:pPr algn="l"/>
            <a:endParaRPr lang="ja-JP" altLang="en-US" b="0">
              <a:latin typeface="Calibri" pitchFamily="34" charset="0"/>
              <a:ea typeface="ＭＳ Ｐゴシック" pitchFamily="50" charset="-128"/>
            </a:endParaRPr>
          </a:p>
        </p:txBody>
      </p:sp>
      <p:sp>
        <p:nvSpPr>
          <p:cNvPr id="16" name="Rectangle 47"/>
          <p:cNvSpPr>
            <a:spLocks noChangeArrowheads="1"/>
          </p:cNvSpPr>
          <p:nvPr/>
        </p:nvSpPr>
        <p:spPr bwMode="auto">
          <a:xfrm>
            <a:off x="4645818" y="2655599"/>
            <a:ext cx="2590477" cy="513539"/>
          </a:xfrm>
          <a:prstGeom prst="rect">
            <a:avLst/>
          </a:prstGeom>
          <a:solidFill>
            <a:schemeClr val="accent1">
              <a:alpha val="0"/>
            </a:schemeClr>
          </a:solidFill>
          <a:ln w="50800">
            <a:solidFill>
              <a:srgbClr val="008000"/>
            </a:solidFill>
            <a:prstDash val="solid"/>
            <a:miter lim="800000"/>
            <a:headEnd/>
            <a:tailEnd/>
          </a:ln>
        </p:spPr>
        <p:txBody>
          <a:bodyPr wrap="none" anchor="ctr"/>
          <a:lstStyle/>
          <a:p>
            <a:pPr algn="l"/>
            <a:endParaRPr lang="ja-JP" altLang="en-US" b="0">
              <a:latin typeface="Calibri" pitchFamily="34" charset="0"/>
              <a:ea typeface="ＭＳ Ｐゴシック" pitchFamily="50" charset="-128"/>
            </a:endParaRPr>
          </a:p>
        </p:txBody>
      </p:sp>
      <p:sp>
        <p:nvSpPr>
          <p:cNvPr id="3" name="テキスト ボックス 2"/>
          <p:cNvSpPr txBox="1"/>
          <p:nvPr/>
        </p:nvSpPr>
        <p:spPr>
          <a:xfrm>
            <a:off x="1953081" y="3764825"/>
            <a:ext cx="2139112" cy="1323439"/>
          </a:xfrm>
          <a:prstGeom prst="rect">
            <a:avLst/>
          </a:prstGeom>
          <a:noFill/>
        </p:spPr>
        <p:txBody>
          <a:bodyPr wrap="none" rtlCol="0">
            <a:spAutoFit/>
          </a:bodyPr>
          <a:lstStyle/>
          <a:p>
            <a:pPr algn="ctr"/>
            <a:r>
              <a:rPr kumimoji="1" lang="en-US" altLang="ja-JP" sz="2000" b="1" dirty="0" smtClean="0">
                <a:solidFill>
                  <a:srgbClr val="FF00FF"/>
                </a:solidFill>
              </a:rPr>
              <a:t>Cooling system </a:t>
            </a:r>
          </a:p>
          <a:p>
            <a:pPr algn="ctr"/>
            <a:r>
              <a:rPr kumimoji="1" lang="en-US" altLang="ja-JP" sz="2000" b="1" dirty="0" smtClean="0">
                <a:solidFill>
                  <a:srgbClr val="FF00FF"/>
                </a:solidFill>
              </a:rPr>
              <a:t>in target station</a:t>
            </a:r>
          </a:p>
          <a:p>
            <a:pPr algn="ctr"/>
            <a:endParaRPr lang="en-US" altLang="ja-JP" sz="2000" b="1" dirty="0">
              <a:solidFill>
                <a:srgbClr val="FF00FF"/>
              </a:solidFill>
            </a:endParaRPr>
          </a:p>
          <a:p>
            <a:pPr algn="ctr"/>
            <a:r>
              <a:rPr lang="en-US" altLang="ja-JP" sz="2000" b="1" dirty="0">
                <a:solidFill>
                  <a:srgbClr val="FF00FF"/>
                </a:solidFill>
              </a:rPr>
              <a:t>f</a:t>
            </a:r>
            <a:r>
              <a:rPr kumimoji="1" lang="en-US" altLang="ja-JP" sz="2000" b="1" dirty="0" smtClean="0">
                <a:solidFill>
                  <a:srgbClr val="FF00FF"/>
                </a:solidFill>
              </a:rPr>
              <a:t>or upstream part</a:t>
            </a:r>
            <a:endParaRPr kumimoji="1" lang="ja-JP" altLang="en-US" sz="2000" b="1" dirty="0">
              <a:solidFill>
                <a:srgbClr val="FF00FF"/>
              </a:solidFill>
            </a:endParaRPr>
          </a:p>
        </p:txBody>
      </p:sp>
      <p:sp>
        <p:nvSpPr>
          <p:cNvPr id="18" name="テキスト ボックス 17"/>
          <p:cNvSpPr txBox="1"/>
          <p:nvPr/>
        </p:nvSpPr>
        <p:spPr>
          <a:xfrm>
            <a:off x="5480818" y="3929528"/>
            <a:ext cx="3663182" cy="1631216"/>
          </a:xfrm>
          <a:prstGeom prst="rect">
            <a:avLst/>
          </a:prstGeom>
          <a:noFill/>
        </p:spPr>
        <p:txBody>
          <a:bodyPr wrap="none" rtlCol="0">
            <a:spAutoFit/>
          </a:bodyPr>
          <a:lstStyle/>
          <a:p>
            <a:pPr algn="ctr"/>
            <a:r>
              <a:rPr kumimoji="1" lang="en-US" altLang="ja-JP" sz="2000" b="1" dirty="0" smtClean="0">
                <a:solidFill>
                  <a:srgbClr val="008000"/>
                </a:solidFill>
              </a:rPr>
              <a:t>Cooling system </a:t>
            </a:r>
          </a:p>
          <a:p>
            <a:pPr algn="ctr"/>
            <a:r>
              <a:rPr kumimoji="1" lang="en-US" altLang="ja-JP" sz="2000" b="1" dirty="0" smtClean="0">
                <a:solidFill>
                  <a:srgbClr val="008000"/>
                </a:solidFill>
              </a:rPr>
              <a:t>in neutrino utility building No.3</a:t>
            </a:r>
          </a:p>
          <a:p>
            <a:pPr algn="ctr"/>
            <a:r>
              <a:rPr lang="en-US" altLang="ja-JP" sz="2000" b="1" dirty="0" smtClean="0">
                <a:solidFill>
                  <a:srgbClr val="008000"/>
                </a:solidFill>
              </a:rPr>
              <a:t>( NU3 )</a:t>
            </a:r>
          </a:p>
          <a:p>
            <a:pPr algn="ctr"/>
            <a:endParaRPr kumimoji="1" lang="en-US" altLang="ja-JP" sz="2000" b="1" dirty="0">
              <a:solidFill>
                <a:srgbClr val="008000"/>
              </a:solidFill>
            </a:endParaRPr>
          </a:p>
          <a:p>
            <a:pPr algn="ctr"/>
            <a:r>
              <a:rPr lang="en-US" altLang="ja-JP" sz="2000" b="1" dirty="0" smtClean="0">
                <a:solidFill>
                  <a:srgbClr val="008000"/>
                </a:solidFill>
              </a:rPr>
              <a:t>for downstream part</a:t>
            </a:r>
            <a:endParaRPr kumimoji="1" lang="ja-JP" altLang="en-US" sz="2000" b="1" dirty="0">
              <a:solidFill>
                <a:srgbClr val="008000"/>
              </a:solidFill>
            </a:endParaRPr>
          </a:p>
        </p:txBody>
      </p:sp>
    </p:spTree>
    <p:extLst>
      <p:ext uri="{BB962C8B-B14F-4D97-AF65-F5344CB8AC3E}">
        <p14:creationId xmlns:p14="http://schemas.microsoft.com/office/powerpoint/2010/main" val="519745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8181"/>
            <a:ext cx="9144000" cy="5549076"/>
          </a:xfrm>
          <a:prstGeom prst="rect">
            <a:avLst/>
          </a:prstGeom>
        </p:spPr>
      </p:pic>
      <p:sp>
        <p:nvSpPr>
          <p:cNvPr id="5" name="テキスト ボックス 4"/>
          <p:cNvSpPr txBox="1"/>
          <p:nvPr/>
        </p:nvSpPr>
        <p:spPr>
          <a:xfrm>
            <a:off x="0" y="0"/>
            <a:ext cx="9144000" cy="523220"/>
          </a:xfrm>
          <a:prstGeom prst="rect">
            <a:avLst/>
          </a:prstGeom>
          <a:noFill/>
        </p:spPr>
        <p:txBody>
          <a:bodyPr wrap="square" rtlCol="0">
            <a:spAutoFit/>
          </a:bodyPr>
          <a:lstStyle/>
          <a:p>
            <a:pPr algn="ctr"/>
            <a:r>
              <a:rPr lang="en-US" altLang="ja-JP" sz="2800" b="1" dirty="0" smtClean="0"/>
              <a:t>Schematic diagram of water cooling system</a:t>
            </a:r>
            <a:endParaRPr kumimoji="1" lang="ja-JP" altLang="en-US" sz="2800" b="1" dirty="0"/>
          </a:p>
        </p:txBody>
      </p:sp>
      <p:sp>
        <p:nvSpPr>
          <p:cNvPr id="2" name="テキスト ボックス 1"/>
          <p:cNvSpPr txBox="1"/>
          <p:nvPr/>
        </p:nvSpPr>
        <p:spPr>
          <a:xfrm>
            <a:off x="-90264" y="6077257"/>
            <a:ext cx="9324528" cy="646331"/>
          </a:xfrm>
          <a:prstGeom prst="rect">
            <a:avLst/>
          </a:prstGeom>
          <a:noFill/>
        </p:spPr>
        <p:txBody>
          <a:bodyPr wrap="square" rtlCol="0">
            <a:spAutoFit/>
          </a:bodyPr>
          <a:lstStyle/>
          <a:p>
            <a:r>
              <a:rPr lang="en-US" altLang="ja-JP" b="1" dirty="0" smtClean="0"/>
              <a:t>Both systems consist </a:t>
            </a:r>
            <a:r>
              <a:rPr lang="en-US" altLang="ja-JP" b="1" dirty="0"/>
              <a:t>of three stages and the stages are coupled by the heat exchangers, </a:t>
            </a:r>
            <a:r>
              <a:rPr lang="en-US" altLang="ja-JP" b="1" dirty="0" smtClean="0"/>
              <a:t>so that </a:t>
            </a:r>
            <a:r>
              <a:rPr lang="en-US" altLang="ja-JP" b="1" dirty="0"/>
              <a:t>the activated water does not mix into the tertiary coolant if one of the heat </a:t>
            </a:r>
            <a:r>
              <a:rPr lang="en-US" altLang="ja-JP" b="1" dirty="0" smtClean="0"/>
              <a:t>exchanger breaks</a:t>
            </a:r>
            <a:r>
              <a:rPr lang="en-US" altLang="ja-JP" b="1" dirty="0"/>
              <a:t>.</a:t>
            </a:r>
            <a:endParaRPr kumimoji="1" lang="ja-JP" altLang="en-US" b="1" dirty="0"/>
          </a:p>
        </p:txBody>
      </p:sp>
    </p:spTree>
    <p:extLst>
      <p:ext uri="{BB962C8B-B14F-4D97-AF65-F5344CB8AC3E}">
        <p14:creationId xmlns:p14="http://schemas.microsoft.com/office/powerpoint/2010/main" val="1181981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0" y="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Policy for water cooling system</a:t>
            </a:r>
          </a:p>
          <a:p>
            <a:pPr algn="ctr" eaLnBrk="1" hangingPunct="1"/>
            <a:r>
              <a:rPr lang="en-US" altLang="ja-JP" sz="2800" dirty="0" smtClean="0"/>
              <a:t>(except target and horns)</a:t>
            </a:r>
            <a:endParaRPr lang="en-US" altLang="ja-JP" sz="2800" dirty="0"/>
          </a:p>
        </p:txBody>
      </p:sp>
      <p:sp>
        <p:nvSpPr>
          <p:cNvPr id="2" name="テキスト ボックス 1"/>
          <p:cNvSpPr txBox="1"/>
          <p:nvPr/>
        </p:nvSpPr>
        <p:spPr>
          <a:xfrm>
            <a:off x="635569" y="1268759"/>
            <a:ext cx="7872861" cy="3170099"/>
          </a:xfrm>
          <a:prstGeom prst="rect">
            <a:avLst/>
          </a:prstGeom>
          <a:noFill/>
        </p:spPr>
        <p:txBody>
          <a:bodyPr wrap="none" rtlCol="0">
            <a:spAutoFit/>
          </a:bodyPr>
          <a:lstStyle/>
          <a:p>
            <a:r>
              <a:rPr kumimoji="1" lang="en-US" altLang="ja-JP" sz="2000" b="1" dirty="0" smtClean="0"/>
              <a:t>For </a:t>
            </a:r>
            <a:r>
              <a:rPr lang="en-US" altLang="ja-JP" sz="2000" b="1" dirty="0" smtClean="0"/>
              <a:t>carbon steel</a:t>
            </a:r>
            <a:r>
              <a:rPr kumimoji="1" lang="en-US" altLang="ja-JP" sz="2000" b="1" dirty="0" smtClean="0"/>
              <a:t> </a:t>
            </a:r>
            <a:r>
              <a:rPr kumimoji="1" lang="en-US" altLang="ja-JP" sz="2000" b="1" dirty="0" smtClean="0"/>
              <a:t>structure</a:t>
            </a:r>
          </a:p>
          <a:p>
            <a:r>
              <a:rPr kumimoji="1" lang="en-US" altLang="ja-JP" sz="2000" b="1" dirty="0" smtClean="0"/>
              <a:t>  Thermal stress </a:t>
            </a:r>
            <a:r>
              <a:rPr kumimoji="1" lang="en-US" altLang="ja-JP" sz="2000" b="1" dirty="0" smtClean="0"/>
              <a:t>is to be suppressed &lt; </a:t>
            </a:r>
            <a:r>
              <a:rPr kumimoji="1" lang="en-US" altLang="ja-JP" sz="2000" b="1" dirty="0" smtClean="0"/>
              <a:t>1/3 of t</a:t>
            </a:r>
            <a:r>
              <a:rPr lang="en-US" altLang="ja-JP" sz="2000" b="1" dirty="0" smtClean="0"/>
              <a:t>ensile strength (133MPa)</a:t>
            </a:r>
            <a:endParaRPr kumimoji="1" lang="en-US" altLang="ja-JP" sz="2000" b="1" dirty="0"/>
          </a:p>
          <a:p>
            <a:r>
              <a:rPr lang="en-US" altLang="ja-JP" sz="2000" b="1" dirty="0"/>
              <a:t>In </a:t>
            </a:r>
            <a:r>
              <a:rPr lang="en-US" altLang="ja-JP" sz="2000" b="1" dirty="0" smtClean="0"/>
              <a:t>particular, for side wall of TS helium </a:t>
            </a:r>
            <a:r>
              <a:rPr lang="en-US" altLang="ja-JP" sz="2000" b="1" dirty="0" smtClean="0"/>
              <a:t>vessel,</a:t>
            </a:r>
            <a:endParaRPr lang="en-US" altLang="ja-JP" sz="2000" b="1" dirty="0" smtClean="0"/>
          </a:p>
          <a:p>
            <a:r>
              <a:rPr kumimoji="1" lang="en-US" altLang="ja-JP" sz="2000" b="1" dirty="0"/>
              <a:t> </a:t>
            </a:r>
            <a:r>
              <a:rPr kumimoji="1" lang="en-US" altLang="ja-JP" sz="2000" b="1" dirty="0" smtClean="0"/>
              <a:t> Thermal </a:t>
            </a:r>
            <a:r>
              <a:rPr lang="en-US" altLang="ja-JP" sz="2000" b="1" dirty="0" smtClean="0"/>
              <a:t>expansion &lt; 1mm : </a:t>
            </a:r>
            <a:r>
              <a:rPr lang="en-US" altLang="ja-JP" sz="2000" b="1" dirty="0" smtClean="0">
                <a:solidFill>
                  <a:srgbClr val="FF0000"/>
                </a:solidFill>
              </a:rPr>
              <a:t>for horn position </a:t>
            </a:r>
            <a:r>
              <a:rPr lang="en-US" altLang="ja-JP" sz="2000" b="1" dirty="0">
                <a:solidFill>
                  <a:srgbClr val="FF0000"/>
                </a:solidFill>
              </a:rPr>
              <a:t>accuracy</a:t>
            </a:r>
            <a:endParaRPr lang="en-US" altLang="ja-JP" sz="2000" b="1" dirty="0" smtClean="0">
              <a:solidFill>
                <a:srgbClr val="FF0000"/>
              </a:solidFill>
            </a:endParaRPr>
          </a:p>
          <a:p>
            <a:r>
              <a:rPr kumimoji="1" lang="en-US" altLang="ja-JP" sz="2000" b="1" dirty="0"/>
              <a:t> </a:t>
            </a:r>
            <a:r>
              <a:rPr kumimoji="1" lang="en-US" altLang="ja-JP" sz="2000" b="1" dirty="0" smtClean="0"/>
              <a:t>   </a:t>
            </a:r>
            <a:r>
              <a:rPr kumimoji="1" lang="en-US" altLang="ja-JP" sz="2000" b="1" dirty="0" smtClean="0">
                <a:solidFill>
                  <a:srgbClr val="FF0000"/>
                </a:solidFill>
              </a:rPr>
              <a:t>Because the horns are mounted on the side wall of the helium vessel.</a:t>
            </a:r>
            <a:endParaRPr lang="en-US" altLang="ja-JP" sz="2000" b="1" dirty="0" smtClean="0">
              <a:solidFill>
                <a:srgbClr val="0000FF"/>
              </a:solidFill>
            </a:endParaRPr>
          </a:p>
          <a:p>
            <a:r>
              <a:rPr lang="en-US" altLang="ja-JP" sz="2000" b="1" dirty="0" smtClean="0">
                <a:solidFill>
                  <a:srgbClr val="0000FF"/>
                </a:solidFill>
              </a:rPr>
              <a:t>-&gt; </a:t>
            </a:r>
            <a:r>
              <a:rPr lang="en-US" altLang="ja-JP" sz="2000" b="1" dirty="0">
                <a:solidFill>
                  <a:srgbClr val="0000FF"/>
                </a:solidFill>
              </a:rPr>
              <a:t>Temperature rise </a:t>
            </a:r>
            <a:r>
              <a:rPr lang="en-US" altLang="ja-JP" sz="2000" b="1" dirty="0" smtClean="0">
                <a:solidFill>
                  <a:srgbClr val="0000FF"/>
                </a:solidFill>
              </a:rPr>
              <a:t>is </a:t>
            </a:r>
            <a:r>
              <a:rPr lang="en-US" altLang="ja-JP" sz="2000" b="1" dirty="0">
                <a:solidFill>
                  <a:srgbClr val="0000FF"/>
                </a:solidFill>
              </a:rPr>
              <a:t>kept below </a:t>
            </a:r>
            <a:r>
              <a:rPr lang="en-US" altLang="ja-JP" sz="2000" b="1" dirty="0" smtClean="0">
                <a:solidFill>
                  <a:srgbClr val="0000FF"/>
                </a:solidFill>
              </a:rPr>
              <a:t>30 degree.</a:t>
            </a:r>
          </a:p>
          <a:p>
            <a:endParaRPr lang="en-US" altLang="ja-JP" sz="2000" b="1" dirty="0"/>
          </a:p>
          <a:p>
            <a:endParaRPr lang="en-US" altLang="ja-JP" sz="2000" b="1" dirty="0"/>
          </a:p>
          <a:p>
            <a:r>
              <a:rPr kumimoji="1" lang="en-US" altLang="ja-JP" sz="2000" b="1" dirty="0" smtClean="0"/>
              <a:t>For beam dump core</a:t>
            </a:r>
          </a:p>
          <a:p>
            <a:r>
              <a:rPr lang="en-US" altLang="ja-JP" sz="2000" b="1" dirty="0"/>
              <a:t> </a:t>
            </a:r>
            <a:r>
              <a:rPr lang="en-US" altLang="ja-JP" sz="2000" b="1" dirty="0" smtClean="0"/>
              <a:t> Prevent </a:t>
            </a:r>
            <a:r>
              <a:rPr lang="en-US" altLang="ja-JP" sz="2000" b="1" dirty="0"/>
              <a:t>o</a:t>
            </a:r>
            <a:r>
              <a:rPr lang="en-US" altLang="ja-JP" sz="2000" b="1" dirty="0" smtClean="0"/>
              <a:t>xidization </a:t>
            </a:r>
            <a:r>
              <a:rPr lang="en-US" altLang="ja-JP" sz="2000" b="1" dirty="0"/>
              <a:t>of graphite </a:t>
            </a:r>
            <a:r>
              <a:rPr lang="en-US" altLang="ja-JP" sz="2000" b="1" dirty="0" smtClean="0"/>
              <a:t>block</a:t>
            </a:r>
            <a:endParaRPr kumimoji="1" lang="en-US" altLang="ja-JP" sz="2000" b="1" dirty="0" smtClean="0"/>
          </a:p>
        </p:txBody>
      </p:sp>
    </p:spTree>
    <p:extLst>
      <p:ext uri="{BB962C8B-B14F-4D97-AF65-F5344CB8AC3E}">
        <p14:creationId xmlns:p14="http://schemas.microsoft.com/office/powerpoint/2010/main" val="2801126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075"/>
            <a:ext cx="9059863"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nvSpPr>
        <p:spPr bwMode="auto">
          <a:xfrm>
            <a:off x="0" y="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Cooling channels of helium </a:t>
            </a:r>
            <a:r>
              <a:rPr lang="en-US" altLang="ja-JP" sz="2800" dirty="0"/>
              <a:t>v</a:t>
            </a:r>
            <a:r>
              <a:rPr lang="en-US" altLang="ja-JP" sz="2800" dirty="0" smtClean="0"/>
              <a:t>essel ( outside )</a:t>
            </a:r>
            <a:endParaRPr lang="en-US" altLang="ja-JP" sz="2800" dirty="0"/>
          </a:p>
        </p:txBody>
      </p:sp>
      <p:sp>
        <p:nvSpPr>
          <p:cNvPr id="5124" name="Text Box 6"/>
          <p:cNvSpPr txBox="1">
            <a:spLocks noChangeArrowheads="1"/>
          </p:cNvSpPr>
          <p:nvPr/>
        </p:nvSpPr>
        <p:spPr bwMode="auto">
          <a:xfrm>
            <a:off x="7275513" y="2924175"/>
            <a:ext cx="1868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400"/>
              <a:t>Outside view</a:t>
            </a:r>
          </a:p>
        </p:txBody>
      </p:sp>
      <p:sp>
        <p:nvSpPr>
          <p:cNvPr id="5125" name="Text Box 7"/>
          <p:cNvSpPr txBox="1">
            <a:spLocks noChangeArrowheads="1"/>
          </p:cNvSpPr>
          <p:nvPr/>
        </p:nvSpPr>
        <p:spPr bwMode="auto">
          <a:xfrm>
            <a:off x="5508625" y="4149725"/>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Plate coils of the helium vessel</a:t>
            </a:r>
          </a:p>
          <a:p>
            <a:pPr eaLnBrk="1" hangingPunct="1"/>
            <a:r>
              <a:rPr lang="en-US" altLang="ja-JP">
                <a:solidFill>
                  <a:srgbClr val="FF0000"/>
                </a:solidFill>
              </a:rPr>
              <a:t>( side plates and back plate )</a:t>
            </a:r>
          </a:p>
        </p:txBody>
      </p:sp>
      <p:sp>
        <p:nvSpPr>
          <p:cNvPr id="5126" name="Line 8"/>
          <p:cNvSpPr>
            <a:spLocks noChangeShapeType="1"/>
          </p:cNvSpPr>
          <p:nvPr/>
        </p:nvSpPr>
        <p:spPr bwMode="auto">
          <a:xfrm flipH="1">
            <a:off x="4716463" y="4365625"/>
            <a:ext cx="792162" cy="7143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7" name="Text Box 9"/>
          <p:cNvSpPr txBox="1">
            <a:spLocks noChangeArrowheads="1"/>
          </p:cNvSpPr>
          <p:nvPr/>
        </p:nvSpPr>
        <p:spPr bwMode="auto">
          <a:xfrm>
            <a:off x="5580063" y="3860800"/>
            <a:ext cx="257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00CCFF"/>
                </a:solidFill>
              </a:rPr>
              <a:t>Valves for the plate coils</a:t>
            </a:r>
          </a:p>
        </p:txBody>
      </p:sp>
      <p:sp>
        <p:nvSpPr>
          <p:cNvPr id="5128" name="Line 10"/>
          <p:cNvSpPr>
            <a:spLocks noChangeShapeType="1"/>
          </p:cNvSpPr>
          <p:nvPr/>
        </p:nvSpPr>
        <p:spPr bwMode="auto">
          <a:xfrm flipH="1" flipV="1">
            <a:off x="4716463" y="3789363"/>
            <a:ext cx="935037" cy="287337"/>
          </a:xfrm>
          <a:prstGeom prst="line">
            <a:avLst/>
          </a:prstGeom>
          <a:noFill/>
          <a:ln w="1905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9" name="Line 11"/>
          <p:cNvSpPr>
            <a:spLocks noChangeShapeType="1"/>
          </p:cNvSpPr>
          <p:nvPr/>
        </p:nvSpPr>
        <p:spPr bwMode="auto">
          <a:xfrm>
            <a:off x="5076825" y="2708275"/>
            <a:ext cx="0" cy="4333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0" name="Line 12"/>
          <p:cNvSpPr>
            <a:spLocks noChangeShapeType="1"/>
          </p:cNvSpPr>
          <p:nvPr/>
        </p:nvSpPr>
        <p:spPr bwMode="auto">
          <a:xfrm flipH="1">
            <a:off x="4572000" y="2924175"/>
            <a:ext cx="5048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1" name="Line 13"/>
          <p:cNvSpPr>
            <a:spLocks noChangeShapeType="1"/>
          </p:cNvSpPr>
          <p:nvPr/>
        </p:nvSpPr>
        <p:spPr bwMode="auto">
          <a:xfrm>
            <a:off x="5076825" y="2924175"/>
            <a:ext cx="5032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2" name="Text Box 14"/>
          <p:cNvSpPr txBox="1">
            <a:spLocks noChangeArrowheads="1"/>
          </p:cNvSpPr>
          <p:nvPr/>
        </p:nvSpPr>
        <p:spPr bwMode="auto">
          <a:xfrm>
            <a:off x="3059113" y="2708275"/>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Helium vessel</a:t>
            </a:r>
          </a:p>
        </p:txBody>
      </p:sp>
      <p:sp>
        <p:nvSpPr>
          <p:cNvPr id="5133" name="Text Box 15"/>
          <p:cNvSpPr txBox="1">
            <a:spLocks noChangeArrowheads="1"/>
          </p:cNvSpPr>
          <p:nvPr/>
        </p:nvSpPr>
        <p:spPr bwMode="auto">
          <a:xfrm>
            <a:off x="5559425" y="2730500"/>
            <a:ext cx="154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Decay volume</a:t>
            </a:r>
          </a:p>
        </p:txBody>
      </p:sp>
      <p:sp>
        <p:nvSpPr>
          <p:cNvPr id="5134" name="Text Box 16"/>
          <p:cNvSpPr txBox="1">
            <a:spLocks noChangeArrowheads="1"/>
          </p:cNvSpPr>
          <p:nvPr/>
        </p:nvSpPr>
        <p:spPr bwMode="auto">
          <a:xfrm>
            <a:off x="1403350" y="1484313"/>
            <a:ext cx="149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0000FF"/>
                </a:solidFill>
              </a:rPr>
              <a:t>OTR window</a:t>
            </a:r>
          </a:p>
        </p:txBody>
      </p:sp>
      <p:sp>
        <p:nvSpPr>
          <p:cNvPr id="5135" name="Line 17"/>
          <p:cNvSpPr>
            <a:spLocks noChangeShapeType="1"/>
          </p:cNvSpPr>
          <p:nvPr/>
        </p:nvSpPr>
        <p:spPr bwMode="auto">
          <a:xfrm flipH="1">
            <a:off x="1042988" y="1773238"/>
            <a:ext cx="433387" cy="4318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6" name="Text Box 18"/>
          <p:cNvSpPr txBox="1">
            <a:spLocks noChangeArrowheads="1"/>
          </p:cNvSpPr>
          <p:nvPr/>
        </p:nvSpPr>
        <p:spPr bwMode="auto">
          <a:xfrm>
            <a:off x="5508625" y="3429000"/>
            <a:ext cx="361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Flanges for the busbar of the horns</a:t>
            </a:r>
          </a:p>
        </p:txBody>
      </p:sp>
      <p:sp>
        <p:nvSpPr>
          <p:cNvPr id="5137" name="Line 19"/>
          <p:cNvSpPr>
            <a:spLocks noChangeShapeType="1"/>
          </p:cNvSpPr>
          <p:nvPr/>
        </p:nvSpPr>
        <p:spPr bwMode="auto">
          <a:xfrm flipH="1" flipV="1">
            <a:off x="3995738" y="3357563"/>
            <a:ext cx="1584325" cy="2873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8" name="Line 20"/>
          <p:cNvSpPr>
            <a:spLocks noChangeShapeType="1"/>
          </p:cNvSpPr>
          <p:nvPr/>
        </p:nvSpPr>
        <p:spPr bwMode="auto">
          <a:xfrm flipH="1" flipV="1">
            <a:off x="2195513" y="3357563"/>
            <a:ext cx="3384550" cy="2873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9" name="Line 21"/>
          <p:cNvSpPr>
            <a:spLocks noChangeShapeType="1"/>
          </p:cNvSpPr>
          <p:nvPr/>
        </p:nvSpPr>
        <p:spPr bwMode="auto">
          <a:xfrm flipH="1" flipV="1">
            <a:off x="1476375" y="3357563"/>
            <a:ext cx="4103688" cy="2873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 name="Text Box 22"/>
          <p:cNvSpPr txBox="1">
            <a:spLocks noChangeArrowheads="1"/>
          </p:cNvSpPr>
          <p:nvPr/>
        </p:nvSpPr>
        <p:spPr bwMode="auto">
          <a:xfrm>
            <a:off x="5508625" y="836613"/>
            <a:ext cx="344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00FF00"/>
                </a:solidFill>
              </a:rPr>
              <a:t>Top flange ( made of Aluminum )</a:t>
            </a:r>
          </a:p>
        </p:txBody>
      </p:sp>
      <p:sp>
        <p:nvSpPr>
          <p:cNvPr id="5141" name="Line 23"/>
          <p:cNvSpPr>
            <a:spLocks noChangeShapeType="1"/>
          </p:cNvSpPr>
          <p:nvPr/>
        </p:nvSpPr>
        <p:spPr bwMode="auto">
          <a:xfrm flipH="1">
            <a:off x="4211638" y="1052513"/>
            <a:ext cx="1368425" cy="576262"/>
          </a:xfrm>
          <a:prstGeom prst="line">
            <a:avLst/>
          </a:prstGeom>
          <a:noFill/>
          <a:ln w="190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2" name="Line 24"/>
          <p:cNvSpPr>
            <a:spLocks noChangeShapeType="1"/>
          </p:cNvSpPr>
          <p:nvPr/>
        </p:nvSpPr>
        <p:spPr bwMode="auto">
          <a:xfrm flipH="1">
            <a:off x="3059113" y="1052513"/>
            <a:ext cx="2520950" cy="504825"/>
          </a:xfrm>
          <a:prstGeom prst="line">
            <a:avLst/>
          </a:prstGeom>
          <a:noFill/>
          <a:ln w="190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3" name="Line 25"/>
          <p:cNvSpPr>
            <a:spLocks noChangeShapeType="1"/>
          </p:cNvSpPr>
          <p:nvPr/>
        </p:nvSpPr>
        <p:spPr bwMode="auto">
          <a:xfrm flipH="1">
            <a:off x="2195513" y="1052513"/>
            <a:ext cx="3384550" cy="360362"/>
          </a:xfrm>
          <a:prstGeom prst="line">
            <a:avLst/>
          </a:prstGeom>
          <a:noFill/>
          <a:ln w="190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4" name="Line 26"/>
          <p:cNvSpPr>
            <a:spLocks noChangeShapeType="1"/>
          </p:cNvSpPr>
          <p:nvPr/>
        </p:nvSpPr>
        <p:spPr bwMode="auto">
          <a:xfrm>
            <a:off x="684213" y="1196975"/>
            <a:ext cx="0" cy="13684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5" name="Text Box 27"/>
          <p:cNvSpPr txBox="1">
            <a:spLocks noChangeArrowheads="1"/>
          </p:cNvSpPr>
          <p:nvPr/>
        </p:nvSpPr>
        <p:spPr bwMode="auto">
          <a:xfrm rot="-5400000">
            <a:off x="148432" y="1659731"/>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4.4 m</a:t>
            </a:r>
          </a:p>
        </p:txBody>
      </p:sp>
      <p:sp>
        <p:nvSpPr>
          <p:cNvPr id="5146" name="Line 28"/>
          <p:cNvSpPr>
            <a:spLocks noChangeShapeType="1"/>
          </p:cNvSpPr>
          <p:nvPr/>
        </p:nvSpPr>
        <p:spPr bwMode="auto">
          <a:xfrm>
            <a:off x="684213" y="3068638"/>
            <a:ext cx="0" cy="32400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7" name="Text Box 29"/>
          <p:cNvSpPr txBox="1">
            <a:spLocks noChangeArrowheads="1"/>
          </p:cNvSpPr>
          <p:nvPr/>
        </p:nvSpPr>
        <p:spPr bwMode="auto">
          <a:xfrm rot="-5400000">
            <a:off x="92869" y="4917282"/>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10.6 m</a:t>
            </a:r>
          </a:p>
        </p:txBody>
      </p:sp>
      <p:sp>
        <p:nvSpPr>
          <p:cNvPr id="5148" name="Line 30"/>
          <p:cNvSpPr>
            <a:spLocks noChangeShapeType="1"/>
          </p:cNvSpPr>
          <p:nvPr/>
        </p:nvSpPr>
        <p:spPr bwMode="auto">
          <a:xfrm>
            <a:off x="395288" y="6165850"/>
            <a:ext cx="46085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9" name="Text Box 31"/>
          <p:cNvSpPr txBox="1">
            <a:spLocks noChangeArrowheads="1"/>
          </p:cNvSpPr>
          <p:nvPr/>
        </p:nvSpPr>
        <p:spPr bwMode="auto">
          <a:xfrm>
            <a:off x="1835150" y="5805488"/>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15.0 m</a:t>
            </a:r>
          </a:p>
        </p:txBody>
      </p:sp>
    </p:spTree>
    <p:extLst>
      <p:ext uri="{BB962C8B-B14F-4D97-AF65-F5344CB8AC3E}">
        <p14:creationId xmlns:p14="http://schemas.microsoft.com/office/powerpoint/2010/main" val="643594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075"/>
            <a:ext cx="9059863"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7"/>
          <p:cNvSpPr txBox="1">
            <a:spLocks noChangeArrowheads="1"/>
          </p:cNvSpPr>
          <p:nvPr/>
        </p:nvSpPr>
        <p:spPr bwMode="auto">
          <a:xfrm>
            <a:off x="5076825" y="2349500"/>
            <a:ext cx="157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0000FF"/>
                </a:solidFill>
              </a:rPr>
              <a:t>DV collimator</a:t>
            </a:r>
          </a:p>
          <a:p>
            <a:pPr eaLnBrk="1" hangingPunct="1"/>
            <a:r>
              <a:rPr lang="en-US" altLang="ja-JP">
                <a:solidFill>
                  <a:srgbClr val="0000FF"/>
                </a:solidFill>
              </a:rPr>
              <a:t>( inner )</a:t>
            </a:r>
          </a:p>
        </p:txBody>
      </p:sp>
      <p:sp>
        <p:nvSpPr>
          <p:cNvPr id="6149" name="Line 8"/>
          <p:cNvSpPr>
            <a:spLocks noChangeShapeType="1"/>
          </p:cNvSpPr>
          <p:nvPr/>
        </p:nvSpPr>
        <p:spPr bwMode="auto">
          <a:xfrm flipH="1">
            <a:off x="4787900" y="2565400"/>
            <a:ext cx="288925" cy="19431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0" name="Line 9"/>
          <p:cNvSpPr>
            <a:spLocks noChangeShapeType="1"/>
          </p:cNvSpPr>
          <p:nvPr/>
        </p:nvSpPr>
        <p:spPr bwMode="auto">
          <a:xfrm flipH="1" flipV="1">
            <a:off x="4787900" y="2060575"/>
            <a:ext cx="288925" cy="50482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1" name="Text Box 10"/>
          <p:cNvSpPr txBox="1">
            <a:spLocks noChangeArrowheads="1"/>
          </p:cNvSpPr>
          <p:nvPr/>
        </p:nvSpPr>
        <p:spPr bwMode="auto">
          <a:xfrm>
            <a:off x="4211638" y="549275"/>
            <a:ext cx="434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Plate coils on the bottom plate of the vessel</a:t>
            </a:r>
          </a:p>
        </p:txBody>
      </p:sp>
      <p:sp>
        <p:nvSpPr>
          <p:cNvPr id="6152" name="Line 11"/>
          <p:cNvSpPr>
            <a:spLocks noChangeShapeType="1"/>
          </p:cNvSpPr>
          <p:nvPr/>
        </p:nvSpPr>
        <p:spPr bwMode="auto">
          <a:xfrm flipH="1">
            <a:off x="3563938" y="765175"/>
            <a:ext cx="720725" cy="71913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 name="Text Box 12"/>
          <p:cNvSpPr txBox="1">
            <a:spLocks noChangeArrowheads="1"/>
          </p:cNvSpPr>
          <p:nvPr/>
        </p:nvSpPr>
        <p:spPr bwMode="auto">
          <a:xfrm>
            <a:off x="6400781" y="2981324"/>
            <a:ext cx="24096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dirty="0">
                <a:solidFill>
                  <a:srgbClr val="FF0000"/>
                </a:solidFill>
              </a:rPr>
              <a:t>Plate coils on the </a:t>
            </a:r>
          </a:p>
          <a:p>
            <a:pPr eaLnBrk="1" hangingPunct="1"/>
            <a:r>
              <a:rPr lang="en-US" altLang="ja-JP" dirty="0">
                <a:solidFill>
                  <a:srgbClr val="FF0000"/>
                </a:solidFill>
              </a:rPr>
              <a:t>inside of </a:t>
            </a:r>
            <a:r>
              <a:rPr lang="en-US" altLang="ja-JP" dirty="0" smtClean="0">
                <a:solidFill>
                  <a:srgbClr val="FF0000"/>
                </a:solidFill>
              </a:rPr>
              <a:t>decay volume</a:t>
            </a:r>
            <a:endParaRPr lang="en-US" altLang="ja-JP" dirty="0">
              <a:solidFill>
                <a:srgbClr val="FF0000"/>
              </a:solidFill>
            </a:endParaRPr>
          </a:p>
        </p:txBody>
      </p:sp>
      <p:sp>
        <p:nvSpPr>
          <p:cNvPr id="6154" name="Line 13"/>
          <p:cNvSpPr>
            <a:spLocks noChangeShapeType="1"/>
          </p:cNvSpPr>
          <p:nvPr/>
        </p:nvSpPr>
        <p:spPr bwMode="auto">
          <a:xfrm flipH="1" flipV="1">
            <a:off x="6227763" y="1844674"/>
            <a:ext cx="639762" cy="1136649"/>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 name="Line 14"/>
          <p:cNvSpPr>
            <a:spLocks noChangeShapeType="1"/>
          </p:cNvSpPr>
          <p:nvPr/>
        </p:nvSpPr>
        <p:spPr bwMode="auto">
          <a:xfrm flipH="1">
            <a:off x="5148263" y="3627655"/>
            <a:ext cx="1503362" cy="138567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 name="Text Box 15"/>
          <p:cNvSpPr txBox="1">
            <a:spLocks noChangeArrowheads="1"/>
          </p:cNvSpPr>
          <p:nvPr/>
        </p:nvSpPr>
        <p:spPr bwMode="auto">
          <a:xfrm>
            <a:off x="162153" y="2547977"/>
            <a:ext cx="51305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dirty="0">
                <a:solidFill>
                  <a:srgbClr val="0000FF"/>
                </a:solidFill>
              </a:rPr>
              <a:t>Base plates of the support modules for the </a:t>
            </a:r>
            <a:r>
              <a:rPr lang="en-US" altLang="ja-JP" dirty="0" smtClean="0">
                <a:solidFill>
                  <a:srgbClr val="0000FF"/>
                </a:solidFill>
              </a:rPr>
              <a:t>horns</a:t>
            </a:r>
            <a:endParaRPr lang="en-US" altLang="ja-JP" dirty="0">
              <a:solidFill>
                <a:srgbClr val="0000FF"/>
              </a:solidFill>
            </a:endParaRPr>
          </a:p>
        </p:txBody>
      </p:sp>
      <p:sp>
        <p:nvSpPr>
          <p:cNvPr id="6157" name="Line 16"/>
          <p:cNvSpPr>
            <a:spLocks noChangeShapeType="1"/>
          </p:cNvSpPr>
          <p:nvPr/>
        </p:nvSpPr>
        <p:spPr bwMode="auto">
          <a:xfrm flipV="1">
            <a:off x="1691680" y="2276474"/>
            <a:ext cx="567447" cy="360436"/>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 name="Oval 17"/>
          <p:cNvSpPr>
            <a:spLocks noChangeArrowheads="1"/>
          </p:cNvSpPr>
          <p:nvPr/>
        </p:nvSpPr>
        <p:spPr bwMode="auto">
          <a:xfrm>
            <a:off x="2259127" y="2114074"/>
            <a:ext cx="215900" cy="360362"/>
          </a:xfrm>
          <a:prstGeom prst="ellipse">
            <a:avLst/>
          </a:prstGeom>
          <a:solidFill>
            <a:schemeClr val="accent1">
              <a:alpha val="0"/>
            </a:schemeClr>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endParaRPr lang="ja-JP" altLang="en-US"/>
          </a:p>
        </p:txBody>
      </p:sp>
      <p:sp>
        <p:nvSpPr>
          <p:cNvPr id="18" name="Text Box 5"/>
          <p:cNvSpPr txBox="1">
            <a:spLocks noChangeArrowheads="1"/>
          </p:cNvSpPr>
          <p:nvPr/>
        </p:nvSpPr>
        <p:spPr bwMode="auto">
          <a:xfrm>
            <a:off x="1" y="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Cooling channels of helium vessel and DV ( inside )</a:t>
            </a:r>
            <a:endParaRPr lang="en-US" altLang="ja-JP" sz="2800" dirty="0"/>
          </a:p>
        </p:txBody>
      </p:sp>
    </p:spTree>
    <p:extLst>
      <p:ext uri="{BB962C8B-B14F-4D97-AF65-F5344CB8AC3E}">
        <p14:creationId xmlns:p14="http://schemas.microsoft.com/office/powerpoint/2010/main" val="804697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45720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76588"/>
            <a:ext cx="4572000"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p:cNvSpPr txBox="1">
            <a:spLocks noChangeArrowheads="1"/>
          </p:cNvSpPr>
          <p:nvPr/>
        </p:nvSpPr>
        <p:spPr bwMode="auto">
          <a:xfrm>
            <a:off x="1476375" y="4819650"/>
            <a:ext cx="1909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400"/>
              <a:t>Temperature</a:t>
            </a:r>
          </a:p>
        </p:txBody>
      </p:sp>
      <p:sp>
        <p:nvSpPr>
          <p:cNvPr id="14341" name="Text Box 7"/>
          <p:cNvSpPr txBox="1">
            <a:spLocks noChangeArrowheads="1"/>
          </p:cNvSpPr>
          <p:nvPr/>
        </p:nvSpPr>
        <p:spPr bwMode="auto">
          <a:xfrm>
            <a:off x="519113" y="4241800"/>
            <a:ext cx="1830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Maximum  54 ℃</a:t>
            </a:r>
          </a:p>
        </p:txBody>
      </p:sp>
      <p:sp>
        <p:nvSpPr>
          <p:cNvPr id="14342" name="Oval 8"/>
          <p:cNvSpPr>
            <a:spLocks noChangeArrowheads="1"/>
          </p:cNvSpPr>
          <p:nvPr/>
        </p:nvSpPr>
        <p:spPr bwMode="auto">
          <a:xfrm>
            <a:off x="1547813" y="2924175"/>
            <a:ext cx="503237" cy="503238"/>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endParaRPr lang="ja-JP" altLang="en-US"/>
          </a:p>
        </p:txBody>
      </p:sp>
      <p:sp>
        <p:nvSpPr>
          <p:cNvPr id="14343" name="Line 9"/>
          <p:cNvSpPr>
            <a:spLocks noChangeShapeType="1"/>
          </p:cNvSpPr>
          <p:nvPr/>
        </p:nvSpPr>
        <p:spPr bwMode="auto">
          <a:xfrm flipV="1">
            <a:off x="1187450" y="3429000"/>
            <a:ext cx="504825" cy="863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4" name="Text Box 10"/>
          <p:cNvSpPr txBox="1">
            <a:spLocks noChangeArrowheads="1"/>
          </p:cNvSpPr>
          <p:nvPr/>
        </p:nvSpPr>
        <p:spPr bwMode="auto">
          <a:xfrm>
            <a:off x="6011863" y="1844675"/>
            <a:ext cx="2173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400"/>
              <a:t>Thermal Stress</a:t>
            </a:r>
          </a:p>
        </p:txBody>
      </p:sp>
      <p:sp>
        <p:nvSpPr>
          <p:cNvPr id="14345" name="Text Box 11"/>
          <p:cNvSpPr txBox="1">
            <a:spLocks noChangeArrowheads="1"/>
          </p:cNvSpPr>
          <p:nvPr/>
        </p:nvSpPr>
        <p:spPr bwMode="auto">
          <a:xfrm>
            <a:off x="5795963" y="2636838"/>
            <a:ext cx="2070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Maximum  47 MPa</a:t>
            </a:r>
          </a:p>
        </p:txBody>
      </p:sp>
      <p:sp>
        <p:nvSpPr>
          <p:cNvPr id="14346" name="Oval 12"/>
          <p:cNvSpPr>
            <a:spLocks noChangeArrowheads="1"/>
          </p:cNvSpPr>
          <p:nvPr/>
        </p:nvSpPr>
        <p:spPr bwMode="auto">
          <a:xfrm>
            <a:off x="6156325" y="5373688"/>
            <a:ext cx="503238" cy="503237"/>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endParaRPr lang="ja-JP" altLang="en-US"/>
          </a:p>
        </p:txBody>
      </p:sp>
      <p:sp>
        <p:nvSpPr>
          <p:cNvPr id="14347" name="Line 13"/>
          <p:cNvSpPr>
            <a:spLocks noChangeShapeType="1"/>
          </p:cNvSpPr>
          <p:nvPr/>
        </p:nvSpPr>
        <p:spPr bwMode="auto">
          <a:xfrm flipH="1">
            <a:off x="6443663" y="2997200"/>
            <a:ext cx="288925" cy="23034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8" name="Text Box 14"/>
          <p:cNvSpPr txBox="1">
            <a:spLocks noChangeArrowheads="1"/>
          </p:cNvSpPr>
          <p:nvPr/>
        </p:nvSpPr>
        <p:spPr bwMode="auto">
          <a:xfrm>
            <a:off x="4932363" y="765175"/>
            <a:ext cx="22591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000" dirty="0" smtClean="0"/>
              <a:t>750kW ν operation</a:t>
            </a:r>
            <a:endParaRPr lang="en-US" altLang="ja-JP" sz="2000" dirty="0"/>
          </a:p>
        </p:txBody>
      </p:sp>
      <p:sp>
        <p:nvSpPr>
          <p:cNvPr id="14349" name="Text Box 15"/>
          <p:cNvSpPr txBox="1">
            <a:spLocks noChangeArrowheads="1"/>
          </p:cNvSpPr>
          <p:nvPr/>
        </p:nvSpPr>
        <p:spPr bwMode="auto">
          <a:xfrm>
            <a:off x="4643438" y="1125538"/>
            <a:ext cx="446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dirty="0"/>
              <a:t>( Water flows in every other plate coil line. )</a:t>
            </a:r>
          </a:p>
        </p:txBody>
      </p:sp>
      <p:sp>
        <p:nvSpPr>
          <p:cNvPr id="14350" name="Text Box 16"/>
          <p:cNvSpPr txBox="1">
            <a:spLocks noChangeArrowheads="1"/>
          </p:cNvSpPr>
          <p:nvPr/>
        </p:nvSpPr>
        <p:spPr bwMode="auto">
          <a:xfrm>
            <a:off x="0" y="9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Thermal analysis for </a:t>
            </a:r>
            <a:r>
              <a:rPr lang="en-US" altLang="ja-JP" sz="2800" dirty="0" smtClean="0"/>
              <a:t>TS </a:t>
            </a:r>
            <a:r>
              <a:rPr lang="en-US" altLang="ja-JP" sz="2800" dirty="0"/>
              <a:t>helium </a:t>
            </a:r>
            <a:r>
              <a:rPr lang="en-US" altLang="ja-JP" sz="2800" dirty="0" smtClean="0"/>
              <a:t>vessel</a:t>
            </a:r>
            <a:endParaRPr lang="en-US" altLang="ja-JP" sz="2800" dirty="0"/>
          </a:p>
        </p:txBody>
      </p:sp>
      <p:sp>
        <p:nvSpPr>
          <p:cNvPr id="14351" name="Text Box 17"/>
          <p:cNvSpPr txBox="1">
            <a:spLocks noChangeArrowheads="1"/>
          </p:cNvSpPr>
          <p:nvPr/>
        </p:nvSpPr>
        <p:spPr bwMode="auto">
          <a:xfrm>
            <a:off x="323850" y="5661025"/>
            <a:ext cx="3784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dirty="0">
                <a:solidFill>
                  <a:srgbClr val="FF0000"/>
                </a:solidFill>
              </a:rPr>
              <a:t>The design criteria for the vessel are </a:t>
            </a:r>
          </a:p>
          <a:p>
            <a:pPr eaLnBrk="1" hangingPunct="1"/>
            <a:r>
              <a:rPr lang="en-US" altLang="ja-JP" dirty="0">
                <a:solidFill>
                  <a:srgbClr val="FF0000"/>
                </a:solidFill>
              </a:rPr>
              <a:t>less than 60 degree in temperature </a:t>
            </a:r>
          </a:p>
          <a:p>
            <a:pPr eaLnBrk="1" hangingPunct="1"/>
            <a:r>
              <a:rPr lang="en-US" altLang="ja-JP" dirty="0">
                <a:solidFill>
                  <a:srgbClr val="FF0000"/>
                </a:solidFill>
              </a:rPr>
              <a:t>and less than </a:t>
            </a:r>
            <a:r>
              <a:rPr lang="en-US" altLang="ja-JP" dirty="0" smtClean="0">
                <a:solidFill>
                  <a:srgbClr val="FF0000"/>
                </a:solidFill>
              </a:rPr>
              <a:t>133 </a:t>
            </a:r>
            <a:r>
              <a:rPr lang="en-US" altLang="ja-JP" dirty="0">
                <a:solidFill>
                  <a:srgbClr val="FF0000"/>
                </a:solidFill>
              </a:rPr>
              <a:t>MPa in stress.</a:t>
            </a:r>
          </a:p>
        </p:txBody>
      </p:sp>
    </p:spTree>
    <p:extLst>
      <p:ext uri="{BB962C8B-B14F-4D97-AF65-F5344CB8AC3E}">
        <p14:creationId xmlns:p14="http://schemas.microsoft.com/office/powerpoint/2010/main" val="9245311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45720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78175"/>
            <a:ext cx="45720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7"/>
          <p:cNvSpPr txBox="1">
            <a:spLocks noChangeArrowheads="1"/>
          </p:cNvSpPr>
          <p:nvPr/>
        </p:nvSpPr>
        <p:spPr bwMode="auto">
          <a:xfrm>
            <a:off x="1476375" y="4819650"/>
            <a:ext cx="1909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400"/>
              <a:t>Temperature</a:t>
            </a:r>
          </a:p>
        </p:txBody>
      </p:sp>
      <p:sp>
        <p:nvSpPr>
          <p:cNvPr id="15366" name="Text Box 8"/>
          <p:cNvSpPr txBox="1">
            <a:spLocks noChangeArrowheads="1"/>
          </p:cNvSpPr>
          <p:nvPr/>
        </p:nvSpPr>
        <p:spPr bwMode="auto">
          <a:xfrm>
            <a:off x="519113" y="4241800"/>
            <a:ext cx="1830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Maximum  60 ℃</a:t>
            </a:r>
          </a:p>
        </p:txBody>
      </p:sp>
      <p:sp>
        <p:nvSpPr>
          <p:cNvPr id="15367" name="Text Box 9"/>
          <p:cNvSpPr txBox="1">
            <a:spLocks noChangeArrowheads="1"/>
          </p:cNvSpPr>
          <p:nvPr/>
        </p:nvSpPr>
        <p:spPr bwMode="auto">
          <a:xfrm>
            <a:off x="6011863" y="2323728"/>
            <a:ext cx="2173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400" dirty="0"/>
              <a:t>Thermal Stress</a:t>
            </a:r>
          </a:p>
        </p:txBody>
      </p:sp>
      <p:sp>
        <p:nvSpPr>
          <p:cNvPr id="15368" name="Text Box 10"/>
          <p:cNvSpPr txBox="1">
            <a:spLocks noChangeArrowheads="1"/>
          </p:cNvSpPr>
          <p:nvPr/>
        </p:nvSpPr>
        <p:spPr bwMode="auto">
          <a:xfrm>
            <a:off x="5761038" y="2774256"/>
            <a:ext cx="2070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dirty="0">
                <a:solidFill>
                  <a:srgbClr val="FF0000"/>
                </a:solidFill>
              </a:rPr>
              <a:t>Maximum  77 MPa</a:t>
            </a:r>
          </a:p>
        </p:txBody>
      </p:sp>
      <p:sp>
        <p:nvSpPr>
          <p:cNvPr id="15369" name="Oval 11"/>
          <p:cNvSpPr>
            <a:spLocks noChangeArrowheads="1"/>
          </p:cNvSpPr>
          <p:nvPr/>
        </p:nvSpPr>
        <p:spPr bwMode="auto">
          <a:xfrm>
            <a:off x="8027988" y="6165850"/>
            <a:ext cx="503237" cy="503238"/>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endParaRPr lang="ja-JP" altLang="en-US"/>
          </a:p>
        </p:txBody>
      </p:sp>
      <p:sp>
        <p:nvSpPr>
          <p:cNvPr id="15370" name="Line 12"/>
          <p:cNvSpPr>
            <a:spLocks noChangeShapeType="1"/>
          </p:cNvSpPr>
          <p:nvPr/>
        </p:nvSpPr>
        <p:spPr bwMode="auto">
          <a:xfrm>
            <a:off x="6921500" y="3107530"/>
            <a:ext cx="1250950" cy="3058319"/>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1" name="Oval 13"/>
          <p:cNvSpPr>
            <a:spLocks noChangeArrowheads="1"/>
          </p:cNvSpPr>
          <p:nvPr/>
        </p:nvSpPr>
        <p:spPr bwMode="auto">
          <a:xfrm>
            <a:off x="1476375" y="2924175"/>
            <a:ext cx="503238" cy="503238"/>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endParaRPr lang="ja-JP" altLang="en-US"/>
          </a:p>
        </p:txBody>
      </p:sp>
      <p:sp>
        <p:nvSpPr>
          <p:cNvPr id="15372" name="Line 14"/>
          <p:cNvSpPr>
            <a:spLocks noChangeShapeType="1"/>
          </p:cNvSpPr>
          <p:nvPr/>
        </p:nvSpPr>
        <p:spPr bwMode="auto">
          <a:xfrm flipV="1">
            <a:off x="1187450" y="3429000"/>
            <a:ext cx="431800" cy="863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3" name="Text Box 15"/>
          <p:cNvSpPr txBox="1">
            <a:spLocks noChangeArrowheads="1"/>
          </p:cNvSpPr>
          <p:nvPr/>
        </p:nvSpPr>
        <p:spPr bwMode="auto">
          <a:xfrm>
            <a:off x="4996456" y="749240"/>
            <a:ext cx="2102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000" dirty="0" smtClean="0"/>
              <a:t>4MW ν operation</a:t>
            </a:r>
            <a:endParaRPr lang="en-US" altLang="ja-JP" sz="2000" dirty="0"/>
          </a:p>
        </p:txBody>
      </p:sp>
      <p:sp>
        <p:nvSpPr>
          <p:cNvPr id="15374" name="Text Box 16"/>
          <p:cNvSpPr txBox="1">
            <a:spLocks noChangeArrowheads="1"/>
          </p:cNvSpPr>
          <p:nvPr/>
        </p:nvSpPr>
        <p:spPr bwMode="auto">
          <a:xfrm>
            <a:off x="323850" y="6021388"/>
            <a:ext cx="404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These analyses give satisfactory results!</a:t>
            </a:r>
          </a:p>
        </p:txBody>
      </p:sp>
      <p:sp>
        <p:nvSpPr>
          <p:cNvPr id="15" name="Text Box 16"/>
          <p:cNvSpPr txBox="1">
            <a:spLocks noChangeArrowheads="1"/>
          </p:cNvSpPr>
          <p:nvPr/>
        </p:nvSpPr>
        <p:spPr bwMode="auto">
          <a:xfrm>
            <a:off x="0" y="9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Thermal analysis for </a:t>
            </a:r>
            <a:r>
              <a:rPr lang="en-US" altLang="ja-JP" sz="2800" dirty="0" smtClean="0"/>
              <a:t>TS </a:t>
            </a:r>
            <a:r>
              <a:rPr lang="en-US" altLang="ja-JP" sz="2800" dirty="0"/>
              <a:t>helium </a:t>
            </a:r>
            <a:r>
              <a:rPr lang="en-US" altLang="ja-JP" sz="2800" dirty="0" smtClean="0"/>
              <a:t>vessel</a:t>
            </a:r>
            <a:endParaRPr lang="en-US" altLang="ja-JP" sz="2800" dirty="0"/>
          </a:p>
        </p:txBody>
      </p:sp>
      <p:sp>
        <p:nvSpPr>
          <p:cNvPr id="2" name="テキスト ボックス 1"/>
          <p:cNvSpPr txBox="1"/>
          <p:nvPr/>
        </p:nvSpPr>
        <p:spPr>
          <a:xfrm>
            <a:off x="4716017" y="1099315"/>
            <a:ext cx="4427984" cy="1015663"/>
          </a:xfrm>
          <a:prstGeom prst="rect">
            <a:avLst/>
          </a:prstGeom>
          <a:noFill/>
        </p:spPr>
        <p:txBody>
          <a:bodyPr wrap="square" rtlCol="0">
            <a:spAutoFit/>
          </a:bodyPr>
          <a:lstStyle/>
          <a:p>
            <a:r>
              <a:rPr kumimoji="1" lang="en-US" altLang="ja-JP" sz="2000" b="1" dirty="0" smtClean="0"/>
              <a:t>Total cooling water flow rate </a:t>
            </a:r>
            <a:r>
              <a:rPr lang="en-US" altLang="ja-JP" sz="2000" b="1" dirty="0" smtClean="0"/>
              <a:t>in 4MW simulation is doubled compared with 750kW simulation.</a:t>
            </a:r>
            <a:r>
              <a:rPr kumimoji="1" lang="en-US" altLang="ja-JP" sz="2000" b="1" dirty="0" smtClean="0"/>
              <a:t> </a:t>
            </a:r>
            <a:endParaRPr kumimoji="1" lang="ja-JP" altLang="en-US" sz="2000" b="1" dirty="0"/>
          </a:p>
        </p:txBody>
      </p:sp>
    </p:spTree>
    <p:extLst>
      <p:ext uri="{BB962C8B-B14F-4D97-AF65-F5344CB8AC3E}">
        <p14:creationId xmlns:p14="http://schemas.microsoft.com/office/powerpoint/2010/main" val="1046876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kutai%2BHe"/>
          <p:cNvPicPr>
            <a:picLocks noChangeAspect="1" noChangeArrowheads="1"/>
          </p:cNvPicPr>
          <p:nvPr/>
        </p:nvPicPr>
        <p:blipFill>
          <a:blip r:embed="rId2">
            <a:lum bright="20000"/>
            <a:extLst>
              <a:ext uri="{28A0092B-C50C-407E-A947-70E740481C1C}">
                <a14:useLocalDpi xmlns:a14="http://schemas.microsoft.com/office/drawing/2010/main" val="0"/>
              </a:ext>
            </a:extLst>
          </a:blip>
          <a:srcRect r="11900"/>
          <a:stretch>
            <a:fillRect/>
          </a:stretch>
        </p:blipFill>
        <p:spPr bwMode="auto">
          <a:xfrm>
            <a:off x="827088" y="765175"/>
            <a:ext cx="74168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p:cNvSpPr txBox="1">
            <a:spLocks noChangeArrowheads="1"/>
          </p:cNvSpPr>
          <p:nvPr/>
        </p:nvSpPr>
        <p:spPr bwMode="auto">
          <a:xfrm>
            <a:off x="0" y="0"/>
            <a:ext cx="9143999"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Target </a:t>
            </a:r>
            <a:r>
              <a:rPr lang="en-US" altLang="ja-JP" sz="2800" dirty="0"/>
              <a:t>s</a:t>
            </a:r>
            <a:r>
              <a:rPr lang="en-US" altLang="ja-JP" sz="2800" dirty="0" smtClean="0"/>
              <a:t>tation</a:t>
            </a:r>
            <a:endParaRPr lang="en-US" altLang="ja-JP" sz="2800" dirty="0"/>
          </a:p>
        </p:txBody>
      </p:sp>
      <p:sp>
        <p:nvSpPr>
          <p:cNvPr id="4100" name="Text Box 6"/>
          <p:cNvSpPr txBox="1">
            <a:spLocks noChangeArrowheads="1"/>
          </p:cNvSpPr>
          <p:nvPr/>
        </p:nvSpPr>
        <p:spPr bwMode="auto">
          <a:xfrm>
            <a:off x="611188" y="5373688"/>
            <a:ext cx="917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000"/>
              <a:t>Target</a:t>
            </a:r>
          </a:p>
        </p:txBody>
      </p:sp>
      <p:sp>
        <p:nvSpPr>
          <p:cNvPr id="4101" name="Text Box 7"/>
          <p:cNvSpPr txBox="1">
            <a:spLocks noChangeArrowheads="1"/>
          </p:cNvSpPr>
          <p:nvPr/>
        </p:nvSpPr>
        <p:spPr bwMode="auto">
          <a:xfrm>
            <a:off x="7524750" y="2924175"/>
            <a:ext cx="860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000"/>
              <a:t>Horns</a:t>
            </a:r>
          </a:p>
        </p:txBody>
      </p:sp>
      <p:sp>
        <p:nvSpPr>
          <p:cNvPr id="4102" name="Line 8"/>
          <p:cNvSpPr>
            <a:spLocks noChangeShapeType="1"/>
          </p:cNvSpPr>
          <p:nvPr/>
        </p:nvSpPr>
        <p:spPr bwMode="auto">
          <a:xfrm>
            <a:off x="2916238" y="4508500"/>
            <a:ext cx="503237"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 name="Line 9"/>
          <p:cNvSpPr>
            <a:spLocks noChangeShapeType="1"/>
          </p:cNvSpPr>
          <p:nvPr/>
        </p:nvSpPr>
        <p:spPr bwMode="auto">
          <a:xfrm>
            <a:off x="611188" y="4437063"/>
            <a:ext cx="1873250" cy="71437"/>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 name="Text Box 10"/>
          <p:cNvSpPr txBox="1">
            <a:spLocks noChangeArrowheads="1"/>
          </p:cNvSpPr>
          <p:nvPr/>
        </p:nvSpPr>
        <p:spPr bwMode="auto">
          <a:xfrm>
            <a:off x="755650" y="400526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Beam</a:t>
            </a:r>
          </a:p>
        </p:txBody>
      </p:sp>
      <p:sp>
        <p:nvSpPr>
          <p:cNvPr id="4105" name="Line 11"/>
          <p:cNvSpPr>
            <a:spLocks noChangeShapeType="1"/>
          </p:cNvSpPr>
          <p:nvPr/>
        </p:nvSpPr>
        <p:spPr bwMode="auto">
          <a:xfrm flipV="1">
            <a:off x="1403350" y="4581525"/>
            <a:ext cx="2305050" cy="86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 name="Line 12"/>
          <p:cNvSpPr>
            <a:spLocks noChangeShapeType="1"/>
          </p:cNvSpPr>
          <p:nvPr/>
        </p:nvSpPr>
        <p:spPr bwMode="auto">
          <a:xfrm flipH="1">
            <a:off x="5148263" y="3213100"/>
            <a:ext cx="2376487" cy="1152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 name="Line 13"/>
          <p:cNvSpPr>
            <a:spLocks noChangeShapeType="1"/>
          </p:cNvSpPr>
          <p:nvPr/>
        </p:nvSpPr>
        <p:spPr bwMode="auto">
          <a:xfrm flipH="1">
            <a:off x="4284663" y="3213100"/>
            <a:ext cx="3240087" cy="12239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8" name="Line 14"/>
          <p:cNvSpPr>
            <a:spLocks noChangeShapeType="1"/>
          </p:cNvSpPr>
          <p:nvPr/>
        </p:nvSpPr>
        <p:spPr bwMode="auto">
          <a:xfrm flipH="1">
            <a:off x="3924300" y="3213100"/>
            <a:ext cx="3600450" cy="12239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9" name="Text Box 15"/>
          <p:cNvSpPr txBox="1">
            <a:spLocks noChangeArrowheads="1"/>
          </p:cNvSpPr>
          <p:nvPr/>
        </p:nvSpPr>
        <p:spPr bwMode="auto">
          <a:xfrm>
            <a:off x="447675" y="2514600"/>
            <a:ext cx="908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Helium</a:t>
            </a:r>
          </a:p>
          <a:p>
            <a:pPr eaLnBrk="1" hangingPunct="1"/>
            <a:r>
              <a:rPr lang="en-US" altLang="ja-JP"/>
              <a:t>Vessel</a:t>
            </a:r>
          </a:p>
        </p:txBody>
      </p:sp>
      <p:sp>
        <p:nvSpPr>
          <p:cNvPr id="4110" name="Line 16"/>
          <p:cNvSpPr>
            <a:spLocks noChangeShapeType="1"/>
          </p:cNvSpPr>
          <p:nvPr/>
        </p:nvSpPr>
        <p:spPr bwMode="auto">
          <a:xfrm>
            <a:off x="1258888" y="2924175"/>
            <a:ext cx="2160587" cy="10810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3" name="Text Box 19"/>
          <p:cNvSpPr txBox="1">
            <a:spLocks noChangeArrowheads="1"/>
          </p:cNvSpPr>
          <p:nvPr/>
        </p:nvSpPr>
        <p:spPr bwMode="auto">
          <a:xfrm>
            <a:off x="323850" y="162877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Service pit</a:t>
            </a:r>
          </a:p>
        </p:txBody>
      </p:sp>
      <p:sp>
        <p:nvSpPr>
          <p:cNvPr id="4114" name="Line 20"/>
          <p:cNvSpPr>
            <a:spLocks noChangeShapeType="1"/>
          </p:cNvSpPr>
          <p:nvPr/>
        </p:nvSpPr>
        <p:spPr bwMode="auto">
          <a:xfrm>
            <a:off x="1476375" y="1989138"/>
            <a:ext cx="2735263" cy="1800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5" name="Text Box 21"/>
          <p:cNvSpPr txBox="1">
            <a:spLocks noChangeArrowheads="1"/>
          </p:cNvSpPr>
          <p:nvPr/>
        </p:nvSpPr>
        <p:spPr bwMode="auto">
          <a:xfrm>
            <a:off x="5848350" y="42418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Decay Volume</a:t>
            </a:r>
          </a:p>
        </p:txBody>
      </p:sp>
    </p:spTree>
    <p:extLst>
      <p:ext uri="{BB962C8B-B14F-4D97-AF65-F5344CB8AC3E}">
        <p14:creationId xmlns:p14="http://schemas.microsoft.com/office/powerpoint/2010/main" val="1838394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0" y="9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Thermal analysis for </a:t>
            </a:r>
            <a:r>
              <a:rPr lang="en-US" altLang="ja-JP" sz="2800" dirty="0" smtClean="0"/>
              <a:t>BD </a:t>
            </a:r>
            <a:r>
              <a:rPr lang="en-US" altLang="ja-JP" sz="2800" dirty="0"/>
              <a:t>helium </a:t>
            </a:r>
            <a:r>
              <a:rPr lang="en-US" altLang="ja-JP" sz="2800" dirty="0" smtClean="0"/>
              <a:t>vessel</a:t>
            </a:r>
            <a:endParaRPr lang="en-US" altLang="ja-JP" sz="2800" dirty="0"/>
          </a:p>
        </p:txBody>
      </p:sp>
      <p:pic>
        <p:nvPicPr>
          <p:cNvPr id="5" name="Picture 9" descr="C:\Documents and Settings\koike\My Documents\ansys\dv_dump_3d3003.emf"/>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b="8276"/>
          <a:stretch>
            <a:fillRect/>
          </a:stretch>
        </p:blipFill>
        <p:spPr>
          <a:xfrm>
            <a:off x="0" y="522000"/>
            <a:ext cx="4320000" cy="32242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テキスト ボックス 5"/>
          <p:cNvSpPr txBox="1"/>
          <p:nvPr/>
        </p:nvSpPr>
        <p:spPr>
          <a:xfrm>
            <a:off x="3347864" y="1460488"/>
            <a:ext cx="889987" cy="923330"/>
          </a:xfrm>
          <a:prstGeom prst="rect">
            <a:avLst/>
          </a:prstGeom>
          <a:noFill/>
        </p:spPr>
        <p:txBody>
          <a:bodyPr wrap="none" rtlCol="0">
            <a:spAutoFit/>
          </a:bodyPr>
          <a:lstStyle/>
          <a:p>
            <a:r>
              <a:rPr kumimoji="1" lang="en-US" altLang="ja-JP" b="1" dirty="0" smtClean="0">
                <a:solidFill>
                  <a:srgbClr val="FF0000"/>
                </a:solidFill>
              </a:rPr>
              <a:t>max</a:t>
            </a:r>
          </a:p>
          <a:p>
            <a:r>
              <a:rPr kumimoji="1" lang="en-US" altLang="ja-JP" b="1" dirty="0" smtClean="0">
                <a:solidFill>
                  <a:srgbClr val="FF0000"/>
                </a:solidFill>
              </a:rPr>
              <a:t>49</a:t>
            </a:r>
            <a:r>
              <a:rPr kumimoji="1" lang="ja-JP" altLang="en-US" b="1" dirty="0" smtClean="0">
                <a:solidFill>
                  <a:srgbClr val="FF0000"/>
                </a:solidFill>
              </a:rPr>
              <a:t>℃</a:t>
            </a:r>
            <a:endParaRPr kumimoji="1" lang="en-US" altLang="ja-JP" b="1" dirty="0" smtClean="0">
              <a:solidFill>
                <a:srgbClr val="FF0000"/>
              </a:solidFill>
            </a:endParaRPr>
          </a:p>
          <a:p>
            <a:r>
              <a:rPr lang="en-US" altLang="ja-JP" b="1" dirty="0" smtClean="0">
                <a:solidFill>
                  <a:srgbClr val="FF0000"/>
                </a:solidFill>
              </a:rPr>
              <a:t>20MPa</a:t>
            </a:r>
            <a:endParaRPr kumimoji="1" lang="ja-JP" altLang="en-US" b="1" dirty="0">
              <a:solidFill>
                <a:srgbClr val="FF0000"/>
              </a:solidFill>
            </a:endParaRPr>
          </a:p>
        </p:txBody>
      </p:sp>
      <p:sp>
        <p:nvSpPr>
          <p:cNvPr id="7" name="テキスト ボックス 6"/>
          <p:cNvSpPr txBox="1"/>
          <p:nvPr/>
        </p:nvSpPr>
        <p:spPr>
          <a:xfrm>
            <a:off x="5004048" y="620688"/>
            <a:ext cx="2259145" cy="400110"/>
          </a:xfrm>
          <a:prstGeom prst="rect">
            <a:avLst/>
          </a:prstGeom>
          <a:noFill/>
        </p:spPr>
        <p:txBody>
          <a:bodyPr wrap="none" rtlCol="0">
            <a:spAutoFit/>
          </a:bodyPr>
          <a:lstStyle/>
          <a:p>
            <a:r>
              <a:rPr kumimoji="1" lang="en-US" altLang="ja-JP" sz="2000" b="1" dirty="0" smtClean="0"/>
              <a:t>750kW ν</a:t>
            </a:r>
            <a:r>
              <a:rPr lang="ja-JP" altLang="en-US" sz="2000" b="1" dirty="0"/>
              <a:t> </a:t>
            </a:r>
            <a:r>
              <a:rPr kumimoji="1" lang="en-US" altLang="ja-JP" sz="2000" b="1" dirty="0" smtClean="0"/>
              <a:t>operation</a:t>
            </a:r>
            <a:endParaRPr kumimoji="1" lang="ja-JP" altLang="en-US" sz="2000" b="1" dirty="0"/>
          </a:p>
        </p:txBody>
      </p:sp>
      <p:pic>
        <p:nvPicPr>
          <p:cNvPr id="8" name="Picture 48" descr="C:\Documents and Settings\koike\My Documents\ansys\dv_dump_3d_31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09289"/>
            <a:ext cx="4320000" cy="324871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253689" y="5661248"/>
            <a:ext cx="889987" cy="646331"/>
          </a:xfrm>
          <a:prstGeom prst="rect">
            <a:avLst/>
          </a:prstGeom>
          <a:noFill/>
        </p:spPr>
        <p:txBody>
          <a:bodyPr wrap="none" rtlCol="0">
            <a:spAutoFit/>
          </a:bodyPr>
          <a:lstStyle/>
          <a:p>
            <a:r>
              <a:rPr lang="en-US" altLang="ja-JP" b="1" dirty="0" smtClean="0">
                <a:solidFill>
                  <a:srgbClr val="FF0000"/>
                </a:solidFill>
              </a:rPr>
              <a:t>max</a:t>
            </a:r>
          </a:p>
          <a:p>
            <a:r>
              <a:rPr lang="en-US" altLang="ja-JP" b="1" dirty="0" smtClean="0">
                <a:solidFill>
                  <a:srgbClr val="FF0000"/>
                </a:solidFill>
              </a:rPr>
              <a:t>67MPa</a:t>
            </a:r>
            <a:endParaRPr kumimoji="1" lang="ja-JP" altLang="en-US" b="1" dirty="0">
              <a:solidFill>
                <a:srgbClr val="FF0000"/>
              </a:solidFill>
            </a:endParaRPr>
          </a:p>
        </p:txBody>
      </p:sp>
      <p:sp>
        <p:nvSpPr>
          <p:cNvPr id="10" name="テキスト ボックス 9"/>
          <p:cNvSpPr txBox="1"/>
          <p:nvPr/>
        </p:nvSpPr>
        <p:spPr>
          <a:xfrm>
            <a:off x="2843808" y="4653136"/>
            <a:ext cx="1128835" cy="369332"/>
          </a:xfrm>
          <a:prstGeom prst="rect">
            <a:avLst/>
          </a:prstGeom>
          <a:noFill/>
        </p:spPr>
        <p:txBody>
          <a:bodyPr wrap="none" rtlCol="0">
            <a:spAutoFit/>
          </a:bodyPr>
          <a:lstStyle/>
          <a:p>
            <a:r>
              <a:rPr lang="en-US" altLang="ja-JP" b="1" dirty="0" smtClean="0">
                <a:solidFill>
                  <a:srgbClr val="FF0000"/>
                </a:solidFill>
              </a:rPr>
              <a:t>max 51</a:t>
            </a:r>
            <a:r>
              <a:rPr kumimoji="1" lang="ja-JP" altLang="en-US" b="1" dirty="0" smtClean="0">
                <a:solidFill>
                  <a:srgbClr val="FF0000"/>
                </a:solidFill>
              </a:rPr>
              <a:t>℃</a:t>
            </a:r>
            <a:endParaRPr kumimoji="1" lang="en-US" altLang="ja-JP" b="1" dirty="0" smtClean="0">
              <a:solidFill>
                <a:srgbClr val="FF0000"/>
              </a:solidFill>
            </a:endParaRPr>
          </a:p>
        </p:txBody>
      </p:sp>
      <p:cxnSp>
        <p:nvCxnSpPr>
          <p:cNvPr id="12" name="直線矢印コネクタ 11"/>
          <p:cNvCxnSpPr/>
          <p:nvPr/>
        </p:nvCxnSpPr>
        <p:spPr>
          <a:xfrm>
            <a:off x="1143676" y="6074859"/>
            <a:ext cx="620012" cy="9044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916088" y="4869160"/>
            <a:ext cx="927720" cy="1071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07504" y="1772816"/>
            <a:ext cx="844014" cy="400110"/>
          </a:xfrm>
          <a:prstGeom prst="rect">
            <a:avLst/>
          </a:prstGeom>
          <a:noFill/>
        </p:spPr>
        <p:txBody>
          <a:bodyPr wrap="none" rtlCol="0">
            <a:spAutoFit/>
          </a:bodyPr>
          <a:lstStyle/>
          <a:p>
            <a:r>
              <a:rPr kumimoji="1" lang="en-US" altLang="ja-JP" sz="2000" b="1" dirty="0" smtClean="0"/>
              <a:t>Vessel</a:t>
            </a:r>
            <a:endParaRPr kumimoji="1" lang="ja-JP" altLang="en-US" sz="2000" b="1" dirty="0"/>
          </a:p>
        </p:txBody>
      </p:sp>
      <p:sp>
        <p:nvSpPr>
          <p:cNvPr id="20" name="テキスト ボックス 19"/>
          <p:cNvSpPr txBox="1"/>
          <p:nvPr/>
        </p:nvSpPr>
        <p:spPr>
          <a:xfrm>
            <a:off x="0" y="4655065"/>
            <a:ext cx="1510542" cy="400110"/>
          </a:xfrm>
          <a:prstGeom prst="rect">
            <a:avLst/>
          </a:prstGeom>
          <a:noFill/>
        </p:spPr>
        <p:txBody>
          <a:bodyPr wrap="none" rtlCol="0">
            <a:spAutoFit/>
          </a:bodyPr>
          <a:lstStyle/>
          <a:p>
            <a:r>
              <a:rPr lang="en-US" altLang="ja-JP" sz="2000" b="1" dirty="0" smtClean="0"/>
              <a:t>Front shield</a:t>
            </a:r>
            <a:endParaRPr kumimoji="1" lang="ja-JP" altLang="en-US" sz="2000" b="1" dirty="0"/>
          </a:p>
        </p:txBody>
      </p:sp>
      <p:pic>
        <p:nvPicPr>
          <p:cNvPr id="21" name="Picture 51" descr="C:\Documents and Settings\koike\My Documents\ansys\dv_dump_3d_301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824000" y="2276872"/>
            <a:ext cx="4320000" cy="3247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テキスト ボックス 21"/>
          <p:cNvSpPr txBox="1"/>
          <p:nvPr/>
        </p:nvSpPr>
        <p:spPr>
          <a:xfrm>
            <a:off x="6271208" y="1876762"/>
            <a:ext cx="1425583" cy="400110"/>
          </a:xfrm>
          <a:prstGeom prst="rect">
            <a:avLst/>
          </a:prstGeom>
          <a:noFill/>
        </p:spPr>
        <p:txBody>
          <a:bodyPr wrap="none" rtlCol="0">
            <a:spAutoFit/>
          </a:bodyPr>
          <a:lstStyle/>
          <a:p>
            <a:r>
              <a:rPr lang="en-US" altLang="ja-JP" sz="2000" b="1" dirty="0" smtClean="0"/>
              <a:t>Rear shield</a:t>
            </a:r>
            <a:endParaRPr kumimoji="1" lang="ja-JP" altLang="en-US" sz="2000" b="1" dirty="0"/>
          </a:p>
        </p:txBody>
      </p:sp>
      <p:sp>
        <p:nvSpPr>
          <p:cNvPr id="23" name="テキスト ボックス 22"/>
          <p:cNvSpPr txBox="1"/>
          <p:nvPr/>
        </p:nvSpPr>
        <p:spPr>
          <a:xfrm>
            <a:off x="5904624" y="5615081"/>
            <a:ext cx="1128835" cy="369332"/>
          </a:xfrm>
          <a:prstGeom prst="rect">
            <a:avLst/>
          </a:prstGeom>
          <a:noFill/>
        </p:spPr>
        <p:txBody>
          <a:bodyPr wrap="none" rtlCol="0">
            <a:spAutoFit/>
          </a:bodyPr>
          <a:lstStyle/>
          <a:p>
            <a:r>
              <a:rPr lang="en-US" altLang="ja-JP" b="1" dirty="0" smtClean="0">
                <a:solidFill>
                  <a:srgbClr val="FF0000"/>
                </a:solidFill>
              </a:rPr>
              <a:t>max 81</a:t>
            </a:r>
            <a:r>
              <a:rPr kumimoji="1" lang="ja-JP" altLang="en-US" b="1" dirty="0" smtClean="0">
                <a:solidFill>
                  <a:srgbClr val="FF0000"/>
                </a:solidFill>
              </a:rPr>
              <a:t>℃</a:t>
            </a:r>
            <a:endParaRPr kumimoji="1" lang="en-US" altLang="ja-JP" b="1" dirty="0" smtClean="0">
              <a:solidFill>
                <a:srgbClr val="FF0000"/>
              </a:solidFill>
            </a:endParaRPr>
          </a:p>
        </p:txBody>
      </p:sp>
      <p:cxnSp>
        <p:nvCxnSpPr>
          <p:cNvPr id="24" name="直線矢印コネクタ 23"/>
          <p:cNvCxnSpPr/>
          <p:nvPr/>
        </p:nvCxnSpPr>
        <p:spPr>
          <a:xfrm flipV="1">
            <a:off x="6732240" y="3789041"/>
            <a:ext cx="1080120" cy="1826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788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0" y="9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a:t>Thermal analysis for </a:t>
            </a:r>
            <a:r>
              <a:rPr lang="en-US" altLang="ja-JP" sz="2800" dirty="0" smtClean="0"/>
              <a:t>BD core</a:t>
            </a:r>
            <a:endParaRPr lang="en-US" altLang="ja-JP" sz="2800" dirty="0"/>
          </a:p>
        </p:txBody>
      </p:sp>
      <p:grpSp>
        <p:nvGrpSpPr>
          <p:cNvPr id="5" name="グループ化 4"/>
          <p:cNvGrpSpPr>
            <a:grpSpLocks noChangeAspect="1"/>
          </p:cNvGrpSpPr>
          <p:nvPr/>
        </p:nvGrpSpPr>
        <p:grpSpPr>
          <a:xfrm>
            <a:off x="1328614" y="610459"/>
            <a:ext cx="7497346" cy="5306882"/>
            <a:chOff x="-2252687" y="-464218"/>
            <a:chExt cx="6738962" cy="4770072"/>
          </a:xfrm>
        </p:grpSpPr>
        <p:grpSp>
          <p:nvGrpSpPr>
            <p:cNvPr id="6" name="グループ化 5"/>
            <p:cNvGrpSpPr/>
            <p:nvPr/>
          </p:nvGrpSpPr>
          <p:grpSpPr>
            <a:xfrm>
              <a:off x="-2252687" y="-464218"/>
              <a:ext cx="6738962" cy="4220242"/>
              <a:chOff x="-3181764" y="-215615"/>
              <a:chExt cx="9125364" cy="5714715"/>
            </a:xfrm>
          </p:grpSpPr>
          <p:pic>
            <p:nvPicPr>
              <p:cNvPr id="9" name="Picture 4" descr="ShortDV000"/>
              <p:cNvPicPr>
                <a:picLocks noChangeAspect="1" noChangeArrowheads="1"/>
              </p:cNvPicPr>
              <p:nvPr/>
            </p:nvPicPr>
            <p:blipFill>
              <a:blip r:embed="rId2" cstate="print"/>
              <a:srcRect/>
              <a:stretch>
                <a:fillRect/>
              </a:stretch>
            </p:blipFill>
            <p:spPr bwMode="auto">
              <a:xfrm>
                <a:off x="152400" y="1143000"/>
                <a:ext cx="5791200" cy="4356100"/>
              </a:xfrm>
              <a:prstGeom prst="rect">
                <a:avLst/>
              </a:prstGeom>
              <a:noFill/>
            </p:spPr>
          </p:pic>
          <p:sp>
            <p:nvSpPr>
              <p:cNvPr id="10" name="Text Box 17"/>
              <p:cNvSpPr txBox="1">
                <a:spLocks noChangeArrowheads="1"/>
              </p:cNvSpPr>
              <p:nvPr/>
            </p:nvSpPr>
            <p:spPr bwMode="auto">
              <a:xfrm rot="19695461">
                <a:off x="1866328" y="2687610"/>
                <a:ext cx="2177605" cy="500120"/>
              </a:xfrm>
              <a:prstGeom prst="rect">
                <a:avLst/>
              </a:prstGeom>
              <a:noFill/>
              <a:ln w="9525">
                <a:noFill/>
                <a:miter lim="800000"/>
                <a:headEnd/>
                <a:tailEnd/>
              </a:ln>
              <a:effectLst/>
            </p:spPr>
            <p:txBody>
              <a:bodyPr wrap="none">
                <a:spAutoFit/>
              </a:bodyPr>
              <a:lstStyle/>
              <a:p>
                <a:r>
                  <a:rPr lang="en-US" altLang="ja-JP" dirty="0">
                    <a:effectLst>
                      <a:outerShdw blurRad="38100" dist="38100" dir="2700000" algn="tl">
                        <a:srgbClr val="C0C0C0"/>
                      </a:outerShdw>
                    </a:effectLst>
                  </a:rPr>
                  <a:t>Gap Δ</a:t>
                </a:r>
                <a:r>
                  <a:rPr lang="ja-JP" altLang="en-US" dirty="0">
                    <a:effectLst>
                      <a:outerShdw blurRad="38100" dist="38100" dir="2700000" algn="tl">
                        <a:srgbClr val="C0C0C0"/>
                      </a:outerShdw>
                    </a:effectLst>
                  </a:rPr>
                  <a:t>Ｙ </a:t>
                </a:r>
                <a:r>
                  <a:rPr lang="en-US" altLang="ja-JP" dirty="0" smtClean="0">
                    <a:effectLst>
                      <a:outerShdw blurRad="38100" dist="38100" dir="2700000" algn="tl">
                        <a:srgbClr val="C0C0C0"/>
                      </a:outerShdw>
                    </a:effectLst>
                  </a:rPr>
                  <a:t>0.2mm</a:t>
                </a:r>
                <a:endParaRPr lang="en-US" altLang="ja-JP" dirty="0">
                  <a:effectLst>
                    <a:outerShdw blurRad="38100" dist="38100" dir="2700000" algn="tl">
                      <a:srgbClr val="C0C0C0"/>
                    </a:outerShdw>
                  </a:effectLst>
                </a:endParaRPr>
              </a:p>
            </p:txBody>
          </p:sp>
          <p:sp>
            <p:nvSpPr>
              <p:cNvPr id="11" name="Text Box 18"/>
              <p:cNvSpPr txBox="1">
                <a:spLocks noChangeArrowheads="1"/>
              </p:cNvSpPr>
              <p:nvPr/>
            </p:nvSpPr>
            <p:spPr bwMode="auto">
              <a:xfrm>
                <a:off x="-3181764" y="-215615"/>
                <a:ext cx="6226424" cy="1236210"/>
              </a:xfrm>
              <a:prstGeom prst="rect">
                <a:avLst/>
              </a:prstGeom>
              <a:noFill/>
              <a:ln w="9525">
                <a:noFill/>
                <a:miter lim="800000"/>
                <a:headEnd/>
                <a:tailEnd/>
              </a:ln>
              <a:effectLst/>
            </p:spPr>
            <p:txBody>
              <a:bodyPr wrap="square">
                <a:spAutoFit/>
              </a:bodyPr>
              <a:lstStyle/>
              <a:p>
                <a:r>
                  <a:rPr lang="en-US" altLang="ja-JP" sz="2000" b="1" dirty="0" smtClean="0"/>
                  <a:t>Assuming heat transfer coefficient b</a:t>
                </a:r>
                <a:r>
                  <a:rPr lang="en-US" altLang="ja-JP" sz="2000" b="1" dirty="0" smtClean="0"/>
                  <a:t>etween the graphite block and the cooling module</a:t>
                </a:r>
              </a:p>
              <a:p>
                <a:r>
                  <a:rPr lang="en-US" altLang="ja-JP" sz="2000" b="1" dirty="0" smtClean="0"/>
                  <a:t>                          4.5kW/m</a:t>
                </a:r>
                <a:r>
                  <a:rPr lang="en-US" altLang="ja-JP" sz="2000" b="1" baseline="30000" dirty="0" smtClean="0"/>
                  <a:t>2</a:t>
                </a:r>
                <a:r>
                  <a:rPr lang="en-US" altLang="ja-JP" sz="2000" b="1" dirty="0" smtClean="0"/>
                  <a:t>K</a:t>
                </a:r>
                <a:endParaRPr lang="en-US" altLang="ja-JP" sz="2000" b="1" dirty="0"/>
              </a:p>
            </p:txBody>
          </p:sp>
          <p:sp>
            <p:nvSpPr>
              <p:cNvPr id="12" name="Line 19"/>
              <p:cNvSpPr>
                <a:spLocks noChangeShapeType="1"/>
              </p:cNvSpPr>
              <p:nvPr/>
            </p:nvSpPr>
            <p:spPr bwMode="auto">
              <a:xfrm>
                <a:off x="561047" y="885456"/>
                <a:ext cx="2563154" cy="1324339"/>
              </a:xfrm>
              <a:prstGeom prst="line">
                <a:avLst/>
              </a:prstGeom>
              <a:noFill/>
              <a:ln w="19050">
                <a:solidFill>
                  <a:schemeClr val="tx1"/>
                </a:solidFill>
                <a:round/>
                <a:headEnd/>
                <a:tailEnd type="triangle" w="med" len="med"/>
              </a:ln>
              <a:effectLst/>
            </p:spPr>
            <p:txBody>
              <a:bodyPr/>
              <a:lstStyle/>
              <a:p>
                <a:endParaRPr lang="ja-JP" altLang="en-US"/>
              </a:p>
            </p:txBody>
          </p:sp>
        </p:grpSp>
        <p:sp>
          <p:nvSpPr>
            <p:cNvPr id="7" name="正方形/長方形 6"/>
            <p:cNvSpPr/>
            <p:nvPr/>
          </p:nvSpPr>
          <p:spPr>
            <a:xfrm>
              <a:off x="3054398" y="3946217"/>
              <a:ext cx="1150089" cy="359637"/>
            </a:xfrm>
            <a:prstGeom prst="rect">
              <a:avLst/>
            </a:prstGeom>
          </p:spPr>
          <p:txBody>
            <a:bodyPr wrap="none">
              <a:spAutoFit/>
            </a:bodyPr>
            <a:lstStyle/>
            <a:p>
              <a:pPr algn="ctr"/>
              <a:r>
                <a:rPr lang="en-US" altLang="ja-JP" sz="2000" b="1" dirty="0" smtClean="0">
                  <a:solidFill>
                    <a:srgbClr val="FF0000"/>
                  </a:solidFill>
                </a:rPr>
                <a:t>~ 500 </a:t>
              </a:r>
              <a:r>
                <a:rPr lang="en-US" altLang="ja-JP" sz="2000" b="1" dirty="0" smtClean="0">
                  <a:solidFill>
                    <a:srgbClr val="FF0000"/>
                  </a:solidFill>
                </a:rPr>
                <a:t>deg.</a:t>
              </a:r>
            </a:p>
          </p:txBody>
        </p:sp>
        <p:sp>
          <p:nvSpPr>
            <p:cNvPr id="8" name="Line 19"/>
            <p:cNvSpPr>
              <a:spLocks noChangeShapeType="1"/>
            </p:cNvSpPr>
            <p:nvPr/>
          </p:nvSpPr>
          <p:spPr bwMode="auto">
            <a:xfrm flipH="1" flipV="1">
              <a:off x="3083214" y="2372653"/>
              <a:ext cx="431510" cy="1573564"/>
            </a:xfrm>
            <a:prstGeom prst="line">
              <a:avLst/>
            </a:prstGeom>
            <a:noFill/>
            <a:ln w="19050">
              <a:solidFill>
                <a:srgbClr val="FF0000"/>
              </a:solidFill>
              <a:round/>
              <a:headEnd/>
              <a:tailEnd type="triangle" w="med" len="med"/>
            </a:ln>
            <a:effectLst/>
          </p:spPr>
          <p:txBody>
            <a:bodyPr/>
            <a:lstStyle/>
            <a:p>
              <a:endParaRPr lang="ja-JP" altLang="en-US"/>
            </a:p>
          </p:txBody>
        </p:sp>
      </p:grpSp>
      <p:grpSp>
        <p:nvGrpSpPr>
          <p:cNvPr id="13" name="グループ化 12"/>
          <p:cNvGrpSpPr>
            <a:grpSpLocks noChangeAspect="1"/>
          </p:cNvGrpSpPr>
          <p:nvPr/>
        </p:nvGrpSpPr>
        <p:grpSpPr>
          <a:xfrm>
            <a:off x="323528" y="1952570"/>
            <a:ext cx="3576062" cy="3432790"/>
            <a:chOff x="580230" y="1083915"/>
            <a:chExt cx="2833603" cy="2720077"/>
          </a:xfrm>
        </p:grpSpPr>
        <p:grpSp>
          <p:nvGrpSpPr>
            <p:cNvPr id="14" name="Group 9"/>
            <p:cNvGrpSpPr>
              <a:grpSpLocks/>
            </p:cNvGrpSpPr>
            <p:nvPr/>
          </p:nvGrpSpPr>
          <p:grpSpPr bwMode="auto">
            <a:xfrm>
              <a:off x="580230" y="1083915"/>
              <a:ext cx="2833603" cy="2720077"/>
              <a:chOff x="2784" y="6144"/>
              <a:chExt cx="2400" cy="2304"/>
            </a:xfrm>
          </p:grpSpPr>
          <p:pic>
            <p:nvPicPr>
              <p:cNvPr id="16" name="Picture 5" descr="ShortDV001"/>
              <p:cNvPicPr>
                <a:picLocks noChangeAspect="1" noChangeArrowheads="1"/>
              </p:cNvPicPr>
              <p:nvPr/>
            </p:nvPicPr>
            <p:blipFill>
              <a:blip r:embed="rId3" cstate="print"/>
              <a:srcRect l="13889" t="10944" r="40433" b="10260"/>
              <a:stretch>
                <a:fillRect/>
              </a:stretch>
            </p:blipFill>
            <p:spPr bwMode="auto">
              <a:xfrm>
                <a:off x="2784" y="6144"/>
                <a:ext cx="1776" cy="2304"/>
              </a:xfrm>
              <a:prstGeom prst="rect">
                <a:avLst/>
              </a:prstGeom>
              <a:noFill/>
            </p:spPr>
          </p:pic>
          <p:pic>
            <p:nvPicPr>
              <p:cNvPr id="17" name="Picture 7" descr="ShortDV001"/>
              <p:cNvPicPr>
                <a:picLocks noChangeAspect="1" noChangeArrowheads="1"/>
              </p:cNvPicPr>
              <p:nvPr/>
            </p:nvPicPr>
            <p:blipFill>
              <a:blip r:embed="rId3" cstate="print"/>
              <a:srcRect l="82716" t="11491" r="-1234" b="9712"/>
              <a:stretch>
                <a:fillRect/>
              </a:stretch>
            </p:blipFill>
            <p:spPr bwMode="auto">
              <a:xfrm>
                <a:off x="4464" y="6144"/>
                <a:ext cx="720" cy="2304"/>
              </a:xfrm>
              <a:prstGeom prst="rect">
                <a:avLst/>
              </a:prstGeom>
              <a:noFill/>
            </p:spPr>
          </p:pic>
        </p:grpSp>
        <p:sp>
          <p:nvSpPr>
            <p:cNvPr id="15" name="角丸四角形 14"/>
            <p:cNvSpPr/>
            <p:nvPr/>
          </p:nvSpPr>
          <p:spPr>
            <a:xfrm>
              <a:off x="580230" y="2162175"/>
              <a:ext cx="1983522" cy="51817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6812878" y="886563"/>
            <a:ext cx="2102050" cy="400110"/>
          </a:xfrm>
          <a:prstGeom prst="rect">
            <a:avLst/>
          </a:prstGeom>
          <a:noFill/>
        </p:spPr>
        <p:txBody>
          <a:bodyPr wrap="none" rtlCol="0">
            <a:spAutoFit/>
          </a:bodyPr>
          <a:lstStyle/>
          <a:p>
            <a:pPr algn="ctr"/>
            <a:r>
              <a:rPr kumimoji="1" lang="en-US" altLang="ja-JP" sz="2000" b="1" dirty="0" smtClean="0"/>
              <a:t>3MW ν operation</a:t>
            </a:r>
            <a:endParaRPr kumimoji="1" lang="ja-JP" altLang="en-US" sz="2000" b="1" dirty="0"/>
          </a:p>
        </p:txBody>
      </p:sp>
    </p:spTree>
    <p:extLst>
      <p:ext uri="{BB962C8B-B14F-4D97-AF65-F5344CB8AC3E}">
        <p14:creationId xmlns:p14="http://schemas.microsoft.com/office/powerpoint/2010/main" val="4211045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Measured maximum temperature rise (</a:t>
            </a:r>
            <a:r>
              <a:rPr lang="en-US" altLang="ja-JP" sz="2800" b="1" dirty="0" smtClean="0">
                <a:solidFill>
                  <a:srgbClr val="FF0000"/>
                </a:solidFill>
              </a:rPr>
              <a:t>ν</a:t>
            </a:r>
            <a:r>
              <a:rPr lang="ja-JP" altLang="en-US" sz="2800" b="1" dirty="0">
                <a:solidFill>
                  <a:srgbClr val="FF0000"/>
                </a:solidFill>
              </a:rPr>
              <a:t> </a:t>
            </a:r>
            <a:r>
              <a:rPr lang="en-US" altLang="ja-JP" sz="2800" b="1" dirty="0">
                <a:solidFill>
                  <a:srgbClr val="FF0000"/>
                </a:solidFill>
              </a:rPr>
              <a:t>o</a:t>
            </a:r>
            <a:r>
              <a:rPr lang="en-US" altLang="ja-JP" sz="2800" b="1" dirty="0" smtClean="0">
                <a:solidFill>
                  <a:srgbClr val="FF0000"/>
                </a:solidFill>
              </a:rPr>
              <a:t>peration</a:t>
            </a:r>
            <a:r>
              <a:rPr lang="en-US" altLang="ja-JP" sz="2800" b="1" dirty="0" smtClean="0"/>
              <a:t>)</a:t>
            </a:r>
            <a:endParaRPr kumimoji="1" lang="ja-JP" altLang="en-US" sz="2800" b="1" dirty="0"/>
          </a:p>
        </p:txBody>
      </p:sp>
      <p:graphicFrame>
        <p:nvGraphicFramePr>
          <p:cNvPr id="5" name="表 4"/>
          <p:cNvGraphicFramePr>
            <a:graphicFrameLocks noGrp="1"/>
          </p:cNvGraphicFramePr>
          <p:nvPr>
            <p:extLst>
              <p:ext uri="{D42A27DB-BD31-4B8C-83A1-F6EECF244321}">
                <p14:modId xmlns:p14="http://schemas.microsoft.com/office/powerpoint/2010/main" val="2150305837"/>
              </p:ext>
            </p:extLst>
          </p:nvPr>
        </p:nvGraphicFramePr>
        <p:xfrm>
          <a:off x="0" y="764704"/>
          <a:ext cx="9144000" cy="4355446"/>
        </p:xfrm>
        <a:graphic>
          <a:graphicData uri="http://schemas.openxmlformats.org/drawingml/2006/table">
            <a:tbl>
              <a:tblPr firstRow="1" bandRow="1">
                <a:tableStyleId>{5C22544A-7EE6-4342-B048-85BDC9FD1C3A}</a:tableStyleId>
              </a:tblPr>
              <a:tblGrid>
                <a:gridCol w="2843808">
                  <a:extLst>
                    <a:ext uri="{9D8B030D-6E8A-4147-A177-3AD203B41FA5}">
                      <a16:colId xmlns:a16="http://schemas.microsoft.com/office/drawing/2014/main" val="1530080076"/>
                    </a:ext>
                  </a:extLst>
                </a:gridCol>
                <a:gridCol w="2088232">
                  <a:extLst>
                    <a:ext uri="{9D8B030D-6E8A-4147-A177-3AD203B41FA5}">
                      <a16:colId xmlns:a16="http://schemas.microsoft.com/office/drawing/2014/main" val="2606047486"/>
                    </a:ext>
                  </a:extLst>
                </a:gridCol>
                <a:gridCol w="2160240">
                  <a:extLst>
                    <a:ext uri="{9D8B030D-6E8A-4147-A177-3AD203B41FA5}">
                      <a16:colId xmlns:a16="http://schemas.microsoft.com/office/drawing/2014/main" val="467694251"/>
                    </a:ext>
                  </a:extLst>
                </a:gridCol>
                <a:gridCol w="2051720">
                  <a:extLst>
                    <a:ext uri="{9D8B030D-6E8A-4147-A177-3AD203B41FA5}">
                      <a16:colId xmlns:a16="http://schemas.microsoft.com/office/drawing/2014/main" val="1770060304"/>
                    </a:ext>
                  </a:extLst>
                </a:gridCol>
              </a:tblGrid>
              <a:tr h="522058">
                <a:tc>
                  <a:txBody>
                    <a:bodyPr/>
                    <a:lstStyle/>
                    <a:p>
                      <a:endParaRPr kumimoji="1" lang="ja-JP" altLang="en-US" sz="2000" b="1" dirty="0"/>
                    </a:p>
                  </a:txBody>
                  <a:tcPr anchor="ctr">
                    <a:solidFill>
                      <a:srgbClr val="008000"/>
                    </a:solidFill>
                  </a:tcPr>
                </a:tc>
                <a:tc>
                  <a:txBody>
                    <a:bodyPr/>
                    <a:lstStyle/>
                    <a:p>
                      <a:pPr algn="ctr"/>
                      <a:r>
                        <a:rPr kumimoji="1" lang="en-US" altLang="ja-JP" sz="2000" b="1" dirty="0" smtClean="0"/>
                        <a:t>Measured</a:t>
                      </a:r>
                      <a:endParaRPr kumimoji="1" lang="en-US" altLang="ja-JP" sz="2000" b="1" dirty="0" smtClean="0"/>
                    </a:p>
                    <a:p>
                      <a:pPr algn="ctr"/>
                      <a:r>
                        <a:rPr kumimoji="1" lang="en-US" altLang="ja-JP" sz="2000" b="1" dirty="0" smtClean="0"/>
                        <a:t>410 kW, ν</a:t>
                      </a:r>
                      <a:endParaRPr kumimoji="1" lang="ja-JP" altLang="en-US" sz="2000" b="1" dirty="0"/>
                    </a:p>
                  </a:txBody>
                  <a:tcPr anchor="ctr">
                    <a:solidFill>
                      <a:srgbClr val="008000"/>
                    </a:solidFill>
                  </a:tcPr>
                </a:tc>
                <a:tc>
                  <a:txBody>
                    <a:bodyPr/>
                    <a:lstStyle/>
                    <a:p>
                      <a:pPr algn="ctr"/>
                      <a:r>
                        <a:rPr kumimoji="1" lang="en-US" altLang="ja-JP" sz="2000" b="1" dirty="0" smtClean="0"/>
                        <a:t>Extrapolation</a:t>
                      </a:r>
                    </a:p>
                    <a:p>
                      <a:pPr algn="ctr"/>
                      <a:r>
                        <a:rPr kumimoji="1" lang="en-US" altLang="ja-JP" sz="2000" b="1" dirty="0" smtClean="0"/>
                        <a:t>750 kW, ν</a:t>
                      </a:r>
                      <a:endParaRPr kumimoji="1" lang="ja-JP" altLang="en-US" sz="2000" b="1" dirty="0"/>
                    </a:p>
                  </a:txBody>
                  <a:tcPr anchor="ctr">
                    <a:solidFill>
                      <a:srgbClr val="008000"/>
                    </a:solidFill>
                  </a:tcPr>
                </a:tc>
                <a:tc>
                  <a:txBody>
                    <a:bodyPr/>
                    <a:lstStyle/>
                    <a:p>
                      <a:pPr algn="ctr"/>
                      <a:r>
                        <a:rPr kumimoji="1" lang="en-US" altLang="ja-JP" sz="2000" b="1" baseline="0" dirty="0" smtClean="0"/>
                        <a:t>Simulated </a:t>
                      </a:r>
                      <a:r>
                        <a:rPr kumimoji="1" lang="en-US" altLang="ja-JP" sz="2000" b="1" baseline="0" dirty="0" smtClean="0"/>
                        <a:t>value</a:t>
                      </a:r>
                      <a:endParaRPr kumimoji="1" lang="en-US" altLang="ja-JP" sz="2000" b="1" dirty="0" smtClean="0"/>
                    </a:p>
                    <a:p>
                      <a:pPr algn="ctr"/>
                      <a:r>
                        <a:rPr kumimoji="1" lang="en-US" altLang="ja-JP" sz="2000" b="1" dirty="0" smtClean="0"/>
                        <a:t>750</a:t>
                      </a:r>
                      <a:r>
                        <a:rPr kumimoji="1" lang="en-US" altLang="ja-JP" sz="2000" b="1" baseline="0" dirty="0" smtClean="0"/>
                        <a:t> kW, ν</a:t>
                      </a:r>
                      <a:endParaRPr kumimoji="1" lang="ja-JP" altLang="en-US" sz="2000" b="1" dirty="0"/>
                    </a:p>
                  </a:txBody>
                  <a:tcPr anchor="ctr">
                    <a:solidFill>
                      <a:srgbClr val="008000"/>
                    </a:solidFill>
                  </a:tcPr>
                </a:tc>
                <a:extLst>
                  <a:ext uri="{0D108BD9-81ED-4DB2-BD59-A6C34878D82A}">
                    <a16:rowId xmlns:a16="http://schemas.microsoft.com/office/drawing/2014/main" val="4069165386"/>
                  </a:ext>
                </a:extLst>
              </a:tr>
              <a:tr h="522058">
                <a:tc>
                  <a:txBody>
                    <a:bodyPr/>
                    <a:lstStyle/>
                    <a:p>
                      <a:r>
                        <a:rPr kumimoji="1" lang="en-US" altLang="ja-JP" sz="2000" b="1" dirty="0" smtClean="0"/>
                        <a:t>Helium vessel (side wall)</a:t>
                      </a:r>
                      <a:endParaRPr kumimoji="1" lang="ja-JP" altLang="en-US" sz="2000" b="1" dirty="0"/>
                    </a:p>
                  </a:txBody>
                  <a:tcPr anchor="ctr">
                    <a:solidFill>
                      <a:srgbClr val="99FF99"/>
                    </a:solidFill>
                  </a:tcPr>
                </a:tc>
                <a:tc>
                  <a:txBody>
                    <a:bodyPr/>
                    <a:lstStyle/>
                    <a:p>
                      <a:pPr algn="ctr"/>
                      <a:r>
                        <a:rPr kumimoji="1" lang="en-US" altLang="ja-JP" sz="2000" b="1" dirty="0" smtClean="0"/>
                        <a:t>  7.1 deg.</a:t>
                      </a:r>
                      <a:endParaRPr kumimoji="1" lang="ja-JP" altLang="en-US" sz="2000" b="1" dirty="0"/>
                    </a:p>
                  </a:txBody>
                  <a:tcPr anchor="ctr">
                    <a:solidFill>
                      <a:srgbClr val="99FF99"/>
                    </a:solidFill>
                  </a:tcPr>
                </a:tc>
                <a:tc>
                  <a:txBody>
                    <a:bodyPr/>
                    <a:lstStyle/>
                    <a:p>
                      <a:pPr algn="ctr"/>
                      <a:r>
                        <a:rPr kumimoji="1" lang="en-US" altLang="ja-JP" sz="2000" b="1" dirty="0" smtClean="0"/>
                        <a:t>13 deg.</a:t>
                      </a:r>
                      <a:endParaRPr kumimoji="1" lang="ja-JP" altLang="en-US" sz="2000" b="1" dirty="0"/>
                    </a:p>
                  </a:txBody>
                  <a:tcPr anchor="ctr">
                    <a:solidFill>
                      <a:srgbClr val="99FF99"/>
                    </a:solidFill>
                  </a:tcPr>
                </a:tc>
                <a:tc>
                  <a:txBody>
                    <a:bodyPr/>
                    <a:lstStyle/>
                    <a:p>
                      <a:pPr algn="ctr"/>
                      <a:r>
                        <a:rPr kumimoji="1" lang="en-US" altLang="ja-JP" sz="2000" b="1" dirty="0" smtClean="0"/>
                        <a:t>22 deg.</a:t>
                      </a:r>
                      <a:endParaRPr kumimoji="1" lang="ja-JP" altLang="en-US" sz="2000" b="1" dirty="0"/>
                    </a:p>
                  </a:txBody>
                  <a:tcPr anchor="ctr">
                    <a:solidFill>
                      <a:srgbClr val="99FF99"/>
                    </a:solidFill>
                  </a:tcPr>
                </a:tc>
                <a:extLst>
                  <a:ext uri="{0D108BD9-81ED-4DB2-BD59-A6C34878D82A}">
                    <a16:rowId xmlns:a16="http://schemas.microsoft.com/office/drawing/2014/main" val="1367961661"/>
                  </a:ext>
                </a:extLst>
              </a:tr>
              <a:tr h="522058">
                <a:tc>
                  <a:txBody>
                    <a:bodyPr/>
                    <a:lstStyle/>
                    <a:p>
                      <a:r>
                        <a:rPr kumimoji="1" lang="en-US" altLang="ja-JP" sz="2000" b="1" dirty="0" smtClean="0"/>
                        <a:t>Iron shields above horns</a:t>
                      </a:r>
                      <a:endParaRPr kumimoji="1" lang="ja-JP" altLang="en-US" sz="2000" b="1" dirty="0"/>
                    </a:p>
                  </a:txBody>
                  <a:tcPr anchor="ctr">
                    <a:solidFill>
                      <a:srgbClr val="CCFFCC"/>
                    </a:solidFill>
                  </a:tcPr>
                </a:tc>
                <a:tc>
                  <a:txBody>
                    <a:bodyPr/>
                    <a:lstStyle/>
                    <a:p>
                      <a:pPr algn="ctr"/>
                      <a:r>
                        <a:rPr kumimoji="1" lang="en-US" altLang="ja-JP" sz="2000" b="1" dirty="0" smtClean="0"/>
                        <a:t>  8.7 deg.</a:t>
                      </a:r>
                      <a:endParaRPr kumimoji="1" lang="ja-JP" altLang="en-US" sz="2000" b="1" dirty="0"/>
                    </a:p>
                  </a:txBody>
                  <a:tcPr anchor="ctr">
                    <a:solidFill>
                      <a:srgbClr val="CCFFCC"/>
                    </a:solidFill>
                  </a:tcPr>
                </a:tc>
                <a:tc>
                  <a:txBody>
                    <a:bodyPr/>
                    <a:lstStyle/>
                    <a:p>
                      <a:pPr algn="ctr"/>
                      <a:r>
                        <a:rPr kumimoji="1" lang="en-US" altLang="ja-JP" sz="2000" b="1" dirty="0" smtClean="0"/>
                        <a:t>16 deg.</a:t>
                      </a:r>
                      <a:endParaRPr kumimoji="1" lang="ja-JP" altLang="en-US" sz="2000" b="1" dirty="0"/>
                    </a:p>
                  </a:txBody>
                  <a:tcPr anchor="ctr">
                    <a:solidFill>
                      <a:srgbClr val="CCFFCC"/>
                    </a:solidFill>
                  </a:tcPr>
                </a:tc>
                <a:tc>
                  <a:txBody>
                    <a:bodyPr/>
                    <a:lstStyle/>
                    <a:p>
                      <a:pPr algn="ctr"/>
                      <a:r>
                        <a:rPr kumimoji="1" lang="en-US" altLang="ja-JP" sz="2000" b="1" dirty="0" smtClean="0"/>
                        <a:t>22 deg.</a:t>
                      </a:r>
                      <a:endParaRPr kumimoji="1" lang="ja-JP" altLang="en-US" sz="2000" b="1" dirty="0"/>
                    </a:p>
                  </a:txBody>
                  <a:tcPr anchor="ctr">
                    <a:solidFill>
                      <a:srgbClr val="CCFFCC"/>
                    </a:solidFill>
                  </a:tcPr>
                </a:tc>
                <a:extLst>
                  <a:ext uri="{0D108BD9-81ED-4DB2-BD59-A6C34878D82A}">
                    <a16:rowId xmlns:a16="http://schemas.microsoft.com/office/drawing/2014/main" val="791980862"/>
                  </a:ext>
                </a:extLst>
              </a:tr>
              <a:tr h="522058">
                <a:tc>
                  <a:txBody>
                    <a:bodyPr/>
                    <a:lstStyle/>
                    <a:p>
                      <a:r>
                        <a:rPr kumimoji="1" lang="en-US" altLang="ja-JP" sz="2000" b="1" dirty="0" smtClean="0"/>
                        <a:t>Decay volume</a:t>
                      </a:r>
                      <a:endParaRPr kumimoji="1" lang="ja-JP" altLang="en-US" sz="2000" b="1" dirty="0"/>
                    </a:p>
                  </a:txBody>
                  <a:tcPr anchor="ctr">
                    <a:solidFill>
                      <a:srgbClr val="99FF99"/>
                    </a:solidFill>
                  </a:tcPr>
                </a:tc>
                <a:tc>
                  <a:txBody>
                    <a:bodyPr/>
                    <a:lstStyle/>
                    <a:p>
                      <a:pPr algn="ctr"/>
                      <a:r>
                        <a:rPr kumimoji="1" lang="en-US" altLang="ja-JP" sz="2000" b="1" dirty="0" smtClean="0"/>
                        <a:t>  7.3 deg.</a:t>
                      </a:r>
                      <a:endParaRPr kumimoji="1" lang="ja-JP" altLang="en-US" sz="2000" b="1" dirty="0"/>
                    </a:p>
                  </a:txBody>
                  <a:tcPr anchor="ctr">
                    <a:solidFill>
                      <a:srgbClr val="99FF99"/>
                    </a:solidFill>
                  </a:tcPr>
                </a:tc>
                <a:tc>
                  <a:txBody>
                    <a:bodyPr/>
                    <a:lstStyle/>
                    <a:p>
                      <a:pPr algn="ctr"/>
                      <a:r>
                        <a:rPr kumimoji="1" lang="en-US" altLang="ja-JP" sz="2000" b="1" dirty="0" smtClean="0"/>
                        <a:t>13 deg.</a:t>
                      </a:r>
                      <a:endParaRPr kumimoji="1" lang="ja-JP" altLang="en-US" sz="2000" b="1" dirty="0"/>
                    </a:p>
                  </a:txBody>
                  <a:tcPr anchor="ctr">
                    <a:solidFill>
                      <a:srgbClr val="99FF99"/>
                    </a:solidFill>
                  </a:tcPr>
                </a:tc>
                <a:tc>
                  <a:txBody>
                    <a:bodyPr/>
                    <a:lstStyle/>
                    <a:p>
                      <a:pPr algn="ctr"/>
                      <a:r>
                        <a:rPr kumimoji="1" lang="en-US" altLang="ja-JP" sz="2000" b="1" dirty="0" smtClean="0"/>
                        <a:t>34 deg.</a:t>
                      </a:r>
                      <a:endParaRPr kumimoji="1" lang="ja-JP" altLang="en-US" sz="2000" b="1" dirty="0"/>
                    </a:p>
                  </a:txBody>
                  <a:tcPr anchor="ctr">
                    <a:solidFill>
                      <a:srgbClr val="99FF99"/>
                    </a:solidFill>
                  </a:tcPr>
                </a:tc>
                <a:extLst>
                  <a:ext uri="{0D108BD9-81ED-4DB2-BD59-A6C34878D82A}">
                    <a16:rowId xmlns:a16="http://schemas.microsoft.com/office/drawing/2014/main" val="2841368579"/>
                  </a:ext>
                </a:extLst>
              </a:tr>
              <a:tr h="522058">
                <a:tc>
                  <a:txBody>
                    <a:bodyPr/>
                    <a:lstStyle/>
                    <a:p>
                      <a:r>
                        <a:rPr kumimoji="1" lang="en-US" altLang="ja-JP" sz="2000" b="1" dirty="0" smtClean="0"/>
                        <a:t>DV collimator</a:t>
                      </a:r>
                      <a:endParaRPr kumimoji="1" lang="ja-JP" altLang="en-US" sz="2000" b="1" dirty="0"/>
                    </a:p>
                  </a:txBody>
                  <a:tcPr anchor="ctr">
                    <a:solidFill>
                      <a:srgbClr val="CCFFCC"/>
                    </a:solidFill>
                  </a:tcPr>
                </a:tc>
                <a:tc>
                  <a:txBody>
                    <a:bodyPr/>
                    <a:lstStyle/>
                    <a:p>
                      <a:pPr algn="ctr"/>
                      <a:r>
                        <a:rPr kumimoji="1" lang="en-US" altLang="ja-JP" sz="2000" b="1" dirty="0" smtClean="0"/>
                        <a:t>11.0 deg.</a:t>
                      </a:r>
                      <a:endParaRPr kumimoji="1" lang="ja-JP" altLang="en-US" sz="2000" b="1" dirty="0"/>
                    </a:p>
                  </a:txBody>
                  <a:tcPr anchor="ctr">
                    <a:solidFill>
                      <a:srgbClr val="CCFFCC"/>
                    </a:solidFill>
                  </a:tcPr>
                </a:tc>
                <a:tc>
                  <a:txBody>
                    <a:bodyPr/>
                    <a:lstStyle/>
                    <a:p>
                      <a:pPr algn="ctr"/>
                      <a:r>
                        <a:rPr kumimoji="1" lang="en-US" altLang="ja-JP" sz="2000" b="1" dirty="0" smtClean="0"/>
                        <a:t>20 deg.</a:t>
                      </a:r>
                      <a:endParaRPr kumimoji="1" lang="ja-JP" altLang="en-US" sz="2000" b="1" dirty="0"/>
                    </a:p>
                  </a:txBody>
                  <a:tcPr anchor="ctr">
                    <a:solidFill>
                      <a:srgbClr val="CCFFCC"/>
                    </a:solidFill>
                  </a:tcPr>
                </a:tc>
                <a:tc>
                  <a:txBody>
                    <a:bodyPr/>
                    <a:lstStyle/>
                    <a:p>
                      <a:pPr algn="ctr"/>
                      <a:r>
                        <a:rPr kumimoji="1" lang="en-US" altLang="ja-JP" sz="2000" b="1" dirty="0" smtClean="0"/>
                        <a:t>38 deg.</a:t>
                      </a:r>
                      <a:endParaRPr kumimoji="1" lang="ja-JP" altLang="en-US" sz="2000" b="1" dirty="0"/>
                    </a:p>
                  </a:txBody>
                  <a:tcPr anchor="ctr">
                    <a:solidFill>
                      <a:srgbClr val="CCFFCC"/>
                    </a:solidFill>
                  </a:tcPr>
                </a:tc>
                <a:extLst>
                  <a:ext uri="{0D108BD9-81ED-4DB2-BD59-A6C34878D82A}">
                    <a16:rowId xmlns:a16="http://schemas.microsoft.com/office/drawing/2014/main" val="2968476015"/>
                  </a:ext>
                </a:extLst>
              </a:tr>
              <a:tr h="522058">
                <a:tc>
                  <a:txBody>
                    <a:bodyPr/>
                    <a:lstStyle/>
                    <a:p>
                      <a:r>
                        <a:rPr kumimoji="1" lang="en-US" altLang="ja-JP" sz="2000" b="1" dirty="0" smtClean="0"/>
                        <a:t>Beam dump core</a:t>
                      </a:r>
                      <a:endParaRPr kumimoji="1" lang="ja-JP" altLang="en-US" sz="2000" b="1" dirty="0"/>
                    </a:p>
                  </a:txBody>
                  <a:tcPr anchor="ctr">
                    <a:solidFill>
                      <a:srgbClr val="99FF99"/>
                    </a:solidFill>
                  </a:tcPr>
                </a:tc>
                <a:tc>
                  <a:txBody>
                    <a:bodyPr/>
                    <a:lstStyle/>
                    <a:p>
                      <a:pPr algn="ctr"/>
                      <a:r>
                        <a:rPr kumimoji="1" lang="en-US" altLang="ja-JP" sz="2000" b="1" dirty="0" smtClean="0"/>
                        <a:t>36.9 deg.</a:t>
                      </a:r>
                      <a:endParaRPr kumimoji="1" lang="ja-JP" altLang="en-US" sz="2000" b="1" dirty="0"/>
                    </a:p>
                  </a:txBody>
                  <a:tcPr anchor="ctr">
                    <a:solidFill>
                      <a:srgbClr val="99FF99"/>
                    </a:solidFill>
                  </a:tcPr>
                </a:tc>
                <a:tc>
                  <a:txBody>
                    <a:bodyPr/>
                    <a:lstStyle/>
                    <a:p>
                      <a:pPr algn="ctr"/>
                      <a:r>
                        <a:rPr kumimoji="1" lang="en-US" altLang="ja-JP" sz="2000" b="1" dirty="0" smtClean="0"/>
                        <a:t>68 deg.</a:t>
                      </a:r>
                      <a:endParaRPr kumimoji="1" lang="ja-JP" altLang="en-US" sz="2000" b="1" dirty="0"/>
                    </a:p>
                  </a:txBody>
                  <a:tcPr anchor="ctr">
                    <a:solidFill>
                      <a:srgbClr val="99FF99"/>
                    </a:solidFill>
                  </a:tcPr>
                </a:tc>
                <a:tc>
                  <a:txBody>
                    <a:bodyPr/>
                    <a:lstStyle/>
                    <a:p>
                      <a:pPr algn="ctr"/>
                      <a:r>
                        <a:rPr kumimoji="1" lang="en-US" altLang="ja-JP" sz="2000" b="1" dirty="0" smtClean="0">
                          <a:solidFill>
                            <a:srgbClr val="0000FF"/>
                          </a:solidFill>
                        </a:rPr>
                        <a:t>118 deg.</a:t>
                      </a:r>
                      <a:endParaRPr kumimoji="1" lang="ja-JP" altLang="en-US" sz="2000" b="1" dirty="0">
                        <a:solidFill>
                          <a:srgbClr val="0000FF"/>
                        </a:solidFill>
                      </a:endParaRPr>
                    </a:p>
                  </a:txBody>
                  <a:tcPr anchor="ctr">
                    <a:solidFill>
                      <a:srgbClr val="99FF99"/>
                    </a:solidFill>
                  </a:tcPr>
                </a:tc>
                <a:extLst>
                  <a:ext uri="{0D108BD9-81ED-4DB2-BD59-A6C34878D82A}">
                    <a16:rowId xmlns:a16="http://schemas.microsoft.com/office/drawing/2014/main" val="2375752166"/>
                  </a:ext>
                </a:extLst>
              </a:tr>
              <a:tr h="522058">
                <a:tc>
                  <a:txBody>
                    <a:bodyPr/>
                    <a:lstStyle/>
                    <a:p>
                      <a:r>
                        <a:rPr kumimoji="1" lang="en-US" altLang="ja-JP" sz="2000" b="1" dirty="0" smtClean="0"/>
                        <a:t>Vessel for BD core</a:t>
                      </a:r>
                      <a:endParaRPr kumimoji="1" lang="ja-JP" altLang="en-US" sz="2000" b="1" dirty="0"/>
                    </a:p>
                  </a:txBody>
                  <a:tcPr anchor="ctr">
                    <a:solidFill>
                      <a:srgbClr val="CCFFCC"/>
                    </a:solidFill>
                  </a:tcPr>
                </a:tc>
                <a:tc>
                  <a:txBody>
                    <a:bodyPr/>
                    <a:lstStyle/>
                    <a:p>
                      <a:pPr algn="ctr"/>
                      <a:r>
                        <a:rPr kumimoji="1" lang="en-US" altLang="ja-JP" sz="2000" b="1" dirty="0" smtClean="0"/>
                        <a:t>  7.5 deg.</a:t>
                      </a:r>
                      <a:endParaRPr kumimoji="1" lang="ja-JP" altLang="en-US" sz="2000" b="1" dirty="0"/>
                    </a:p>
                  </a:txBody>
                  <a:tcPr anchor="ctr">
                    <a:solidFill>
                      <a:srgbClr val="CCFFCC"/>
                    </a:solidFill>
                  </a:tcPr>
                </a:tc>
                <a:tc>
                  <a:txBody>
                    <a:bodyPr/>
                    <a:lstStyle/>
                    <a:p>
                      <a:pPr algn="ctr"/>
                      <a:r>
                        <a:rPr kumimoji="1" lang="en-US" altLang="ja-JP" sz="2000" b="1" dirty="0" smtClean="0"/>
                        <a:t>14 deg.</a:t>
                      </a:r>
                      <a:endParaRPr kumimoji="1" lang="ja-JP" altLang="en-US" sz="2000" b="1" dirty="0"/>
                    </a:p>
                  </a:txBody>
                  <a:tcPr anchor="ctr">
                    <a:solidFill>
                      <a:srgbClr val="CCFFCC"/>
                    </a:solidFill>
                  </a:tcPr>
                </a:tc>
                <a:tc>
                  <a:txBody>
                    <a:bodyPr/>
                    <a:lstStyle/>
                    <a:p>
                      <a:pPr algn="ctr"/>
                      <a:r>
                        <a:rPr kumimoji="1" lang="en-US" altLang="ja-JP" sz="2000" b="1" dirty="0" smtClean="0"/>
                        <a:t>19 deg.</a:t>
                      </a:r>
                      <a:endParaRPr kumimoji="1" lang="ja-JP" altLang="en-US" sz="2000" b="1" dirty="0"/>
                    </a:p>
                  </a:txBody>
                  <a:tcPr anchor="ctr">
                    <a:solidFill>
                      <a:srgbClr val="CCFFCC"/>
                    </a:solidFill>
                  </a:tcPr>
                </a:tc>
                <a:extLst>
                  <a:ext uri="{0D108BD9-81ED-4DB2-BD59-A6C34878D82A}">
                    <a16:rowId xmlns:a16="http://schemas.microsoft.com/office/drawing/2014/main" val="871099023"/>
                  </a:ext>
                </a:extLst>
              </a:tr>
              <a:tr h="522058">
                <a:tc>
                  <a:txBody>
                    <a:bodyPr/>
                    <a:lstStyle/>
                    <a:p>
                      <a:r>
                        <a:rPr kumimoji="1" lang="en-US" altLang="ja-JP" sz="2000" b="1" dirty="0" smtClean="0"/>
                        <a:t>Iron shields behind BD</a:t>
                      </a:r>
                      <a:endParaRPr kumimoji="1" lang="ja-JP" altLang="en-US" sz="2000" b="1" dirty="0"/>
                    </a:p>
                  </a:txBody>
                  <a:tcPr anchor="ctr">
                    <a:solidFill>
                      <a:srgbClr val="99FF99"/>
                    </a:solidFill>
                  </a:tcPr>
                </a:tc>
                <a:tc>
                  <a:txBody>
                    <a:bodyPr/>
                    <a:lstStyle/>
                    <a:p>
                      <a:pPr algn="ctr"/>
                      <a:r>
                        <a:rPr kumimoji="1" lang="en-US" altLang="ja-JP" sz="2000" b="1" dirty="0" smtClean="0"/>
                        <a:t>20.1 deg.</a:t>
                      </a:r>
                      <a:endParaRPr kumimoji="1" lang="ja-JP" altLang="en-US" sz="2000" b="1" dirty="0"/>
                    </a:p>
                  </a:txBody>
                  <a:tcPr anchor="ctr">
                    <a:solidFill>
                      <a:srgbClr val="99FF99"/>
                    </a:solidFill>
                  </a:tcPr>
                </a:tc>
                <a:tc>
                  <a:txBody>
                    <a:bodyPr/>
                    <a:lstStyle/>
                    <a:p>
                      <a:pPr algn="ctr"/>
                      <a:r>
                        <a:rPr kumimoji="1" lang="en-US" altLang="ja-JP" sz="2000" b="1" dirty="0" smtClean="0"/>
                        <a:t>37 deg.</a:t>
                      </a:r>
                      <a:endParaRPr kumimoji="1" lang="ja-JP" altLang="en-US" sz="2000" b="1" dirty="0"/>
                    </a:p>
                  </a:txBody>
                  <a:tcPr anchor="ctr">
                    <a:solidFill>
                      <a:srgbClr val="99FF99"/>
                    </a:solidFill>
                  </a:tcPr>
                </a:tc>
                <a:tc>
                  <a:txBody>
                    <a:bodyPr/>
                    <a:lstStyle/>
                    <a:p>
                      <a:pPr algn="ctr"/>
                      <a:r>
                        <a:rPr kumimoji="1" lang="en-US" altLang="ja-JP" sz="2000" b="1" dirty="0" smtClean="0"/>
                        <a:t>51 deg.</a:t>
                      </a:r>
                      <a:endParaRPr kumimoji="1" lang="ja-JP" altLang="en-US" sz="2000" b="1" dirty="0"/>
                    </a:p>
                  </a:txBody>
                  <a:tcPr anchor="ctr">
                    <a:solidFill>
                      <a:srgbClr val="99FF99"/>
                    </a:solidFill>
                  </a:tcPr>
                </a:tc>
                <a:extLst>
                  <a:ext uri="{0D108BD9-81ED-4DB2-BD59-A6C34878D82A}">
                    <a16:rowId xmlns:a16="http://schemas.microsoft.com/office/drawing/2014/main" val="1578752807"/>
                  </a:ext>
                </a:extLst>
              </a:tr>
            </a:tbl>
          </a:graphicData>
        </a:graphic>
      </p:graphicFrame>
      <p:sp>
        <p:nvSpPr>
          <p:cNvPr id="2" name="テキスト ボックス 1"/>
          <p:cNvSpPr txBox="1"/>
          <p:nvPr/>
        </p:nvSpPr>
        <p:spPr>
          <a:xfrm>
            <a:off x="5332059" y="5589240"/>
            <a:ext cx="3811941" cy="369332"/>
          </a:xfrm>
          <a:prstGeom prst="rect">
            <a:avLst/>
          </a:prstGeom>
          <a:noFill/>
        </p:spPr>
        <p:txBody>
          <a:bodyPr wrap="none" rtlCol="0">
            <a:spAutoFit/>
          </a:bodyPr>
          <a:lstStyle/>
          <a:p>
            <a:r>
              <a:rPr kumimoji="1" lang="en-US" altLang="ja-JP" b="1" dirty="0" smtClean="0">
                <a:solidFill>
                  <a:srgbClr val="0000FF"/>
                </a:solidFill>
              </a:rPr>
              <a:t>Extrapolation from 3MW simulation</a:t>
            </a:r>
            <a:endParaRPr kumimoji="1" lang="ja-JP" altLang="en-US" b="1" dirty="0">
              <a:solidFill>
                <a:srgbClr val="0000FF"/>
              </a:solidFill>
            </a:endParaRPr>
          </a:p>
        </p:txBody>
      </p:sp>
      <p:cxnSp>
        <p:nvCxnSpPr>
          <p:cNvPr id="6" name="直線矢印コネクタ 5"/>
          <p:cNvCxnSpPr/>
          <p:nvPr/>
        </p:nvCxnSpPr>
        <p:spPr>
          <a:xfrm flipV="1">
            <a:off x="6660232" y="4005064"/>
            <a:ext cx="1008112" cy="1584176"/>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0" y="6058330"/>
            <a:ext cx="6696744" cy="707886"/>
          </a:xfrm>
          <a:prstGeom prst="rect">
            <a:avLst/>
          </a:prstGeom>
          <a:noFill/>
        </p:spPr>
        <p:txBody>
          <a:bodyPr wrap="square" rtlCol="0">
            <a:spAutoFit/>
          </a:bodyPr>
          <a:lstStyle/>
          <a:p>
            <a:r>
              <a:rPr kumimoji="1" lang="en-US" altLang="ja-JP" sz="2000" b="1" dirty="0" smtClean="0"/>
              <a:t>Measured </a:t>
            </a:r>
            <a:r>
              <a:rPr lang="en-US" altLang="ja-JP" sz="2000" b="1" dirty="0"/>
              <a:t>values are generally lower than </a:t>
            </a:r>
            <a:r>
              <a:rPr lang="en-US" altLang="ja-JP" sz="2000" b="1" dirty="0" smtClean="0"/>
              <a:t>simulated </a:t>
            </a:r>
            <a:r>
              <a:rPr lang="en-US" altLang="ja-JP" sz="2000" b="1" dirty="0"/>
              <a:t>values, because there </a:t>
            </a:r>
            <a:r>
              <a:rPr lang="en-US" altLang="ja-JP" sz="2000" b="1" dirty="0" smtClean="0"/>
              <a:t>are tolerances </a:t>
            </a:r>
            <a:r>
              <a:rPr lang="en-US" altLang="ja-JP" sz="2000" b="1" dirty="0"/>
              <a:t>in the </a:t>
            </a:r>
            <a:r>
              <a:rPr lang="en-US" altLang="ja-JP" sz="2000" b="1" dirty="0" smtClean="0"/>
              <a:t>simulation parameters.</a:t>
            </a:r>
            <a:endParaRPr kumimoji="1" lang="ja-JP" altLang="en-US" sz="2000" b="1" dirty="0"/>
          </a:p>
        </p:txBody>
      </p:sp>
    </p:spTree>
    <p:extLst>
      <p:ext uri="{BB962C8B-B14F-4D97-AF65-F5344CB8AC3E}">
        <p14:creationId xmlns:p14="http://schemas.microsoft.com/office/powerpoint/2010/main" val="3536017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Measured maximum temperature rise (</a:t>
            </a:r>
            <a:r>
              <a:rPr lang="en-US" altLang="ja-JP" sz="2800" b="1" dirty="0" smtClean="0">
                <a:solidFill>
                  <a:srgbClr val="FF0000"/>
                </a:solidFill>
              </a:rPr>
              <a:t>anti-ν</a:t>
            </a:r>
            <a:r>
              <a:rPr lang="ja-JP" altLang="en-US" sz="2800" b="1" dirty="0" smtClean="0">
                <a:solidFill>
                  <a:srgbClr val="FF0000"/>
                </a:solidFill>
              </a:rPr>
              <a:t> </a:t>
            </a:r>
            <a:r>
              <a:rPr lang="en-US" altLang="ja-JP" sz="2800" b="1" dirty="0">
                <a:solidFill>
                  <a:srgbClr val="FF0000"/>
                </a:solidFill>
              </a:rPr>
              <a:t>o</a:t>
            </a:r>
            <a:r>
              <a:rPr lang="en-US" altLang="ja-JP" sz="2800" b="1" dirty="0" smtClean="0">
                <a:solidFill>
                  <a:srgbClr val="FF0000"/>
                </a:solidFill>
              </a:rPr>
              <a:t>peration</a:t>
            </a:r>
            <a:r>
              <a:rPr lang="en-US" altLang="ja-JP" sz="2800" b="1" dirty="0" smtClean="0"/>
              <a:t>)</a:t>
            </a:r>
            <a:endParaRPr kumimoji="1" lang="ja-JP" altLang="en-US" sz="2800" b="1" dirty="0"/>
          </a:p>
        </p:txBody>
      </p:sp>
      <p:graphicFrame>
        <p:nvGraphicFramePr>
          <p:cNvPr id="5" name="表 4"/>
          <p:cNvGraphicFramePr>
            <a:graphicFrameLocks noGrp="1"/>
          </p:cNvGraphicFramePr>
          <p:nvPr>
            <p:extLst>
              <p:ext uri="{D42A27DB-BD31-4B8C-83A1-F6EECF244321}">
                <p14:modId xmlns:p14="http://schemas.microsoft.com/office/powerpoint/2010/main" val="3354265799"/>
              </p:ext>
            </p:extLst>
          </p:nvPr>
        </p:nvGraphicFramePr>
        <p:xfrm>
          <a:off x="0" y="764704"/>
          <a:ext cx="9144000" cy="4355446"/>
        </p:xfrm>
        <a:graphic>
          <a:graphicData uri="http://schemas.openxmlformats.org/drawingml/2006/table">
            <a:tbl>
              <a:tblPr firstRow="1" bandRow="1">
                <a:tableStyleId>{5C22544A-7EE6-4342-B048-85BDC9FD1C3A}</a:tableStyleId>
              </a:tblPr>
              <a:tblGrid>
                <a:gridCol w="2843808">
                  <a:extLst>
                    <a:ext uri="{9D8B030D-6E8A-4147-A177-3AD203B41FA5}">
                      <a16:colId xmlns:a16="http://schemas.microsoft.com/office/drawing/2014/main" val="1530080076"/>
                    </a:ext>
                  </a:extLst>
                </a:gridCol>
                <a:gridCol w="2088232">
                  <a:extLst>
                    <a:ext uri="{9D8B030D-6E8A-4147-A177-3AD203B41FA5}">
                      <a16:colId xmlns:a16="http://schemas.microsoft.com/office/drawing/2014/main" val="2606047486"/>
                    </a:ext>
                  </a:extLst>
                </a:gridCol>
                <a:gridCol w="2160240">
                  <a:extLst>
                    <a:ext uri="{9D8B030D-6E8A-4147-A177-3AD203B41FA5}">
                      <a16:colId xmlns:a16="http://schemas.microsoft.com/office/drawing/2014/main" val="467694251"/>
                    </a:ext>
                  </a:extLst>
                </a:gridCol>
                <a:gridCol w="2051720">
                  <a:extLst>
                    <a:ext uri="{9D8B030D-6E8A-4147-A177-3AD203B41FA5}">
                      <a16:colId xmlns:a16="http://schemas.microsoft.com/office/drawing/2014/main" val="1770060304"/>
                    </a:ext>
                  </a:extLst>
                </a:gridCol>
              </a:tblGrid>
              <a:tr h="522058">
                <a:tc>
                  <a:txBody>
                    <a:bodyPr/>
                    <a:lstStyle/>
                    <a:p>
                      <a:endParaRPr kumimoji="1" lang="ja-JP" altLang="en-US" sz="2000" b="1" dirty="0"/>
                    </a:p>
                  </a:txBody>
                  <a:tcPr anchor="ctr">
                    <a:solidFill>
                      <a:srgbClr val="008000"/>
                    </a:solidFill>
                  </a:tcPr>
                </a:tc>
                <a:tc>
                  <a:txBody>
                    <a:bodyPr/>
                    <a:lstStyle/>
                    <a:p>
                      <a:pPr algn="ctr"/>
                      <a:r>
                        <a:rPr kumimoji="1" lang="en-US" altLang="ja-JP" sz="2000" b="1" dirty="0" smtClean="0"/>
                        <a:t>Measured</a:t>
                      </a:r>
                      <a:endParaRPr kumimoji="1" lang="en-US" altLang="ja-JP" sz="2000" b="1" dirty="0" smtClean="0"/>
                    </a:p>
                    <a:p>
                      <a:pPr algn="ctr"/>
                      <a:r>
                        <a:rPr kumimoji="1" lang="en-US" altLang="ja-JP" sz="2000" b="1" dirty="0" smtClean="0"/>
                        <a:t>450 </a:t>
                      </a:r>
                      <a:r>
                        <a:rPr kumimoji="1" lang="en-US" altLang="ja-JP" sz="2000" b="1" dirty="0" smtClean="0"/>
                        <a:t>kW, anti-ν</a:t>
                      </a:r>
                      <a:endParaRPr kumimoji="1" lang="ja-JP" altLang="en-US" sz="2000" b="1" dirty="0"/>
                    </a:p>
                  </a:txBody>
                  <a:tcPr anchor="ctr">
                    <a:solidFill>
                      <a:srgbClr val="008000"/>
                    </a:solidFill>
                  </a:tcPr>
                </a:tc>
                <a:tc>
                  <a:txBody>
                    <a:bodyPr/>
                    <a:lstStyle/>
                    <a:p>
                      <a:pPr algn="ctr"/>
                      <a:r>
                        <a:rPr kumimoji="1" lang="en-US" altLang="ja-JP" sz="2000" b="1" dirty="0" smtClean="0"/>
                        <a:t>Extrapolation</a:t>
                      </a:r>
                    </a:p>
                    <a:p>
                      <a:pPr algn="ctr"/>
                      <a:r>
                        <a:rPr kumimoji="1" lang="en-US" altLang="ja-JP" sz="2000" b="1" dirty="0" smtClean="0"/>
                        <a:t>750 kW, anti-ν</a:t>
                      </a:r>
                      <a:endParaRPr kumimoji="1" lang="ja-JP" altLang="en-US" sz="2000" b="1" dirty="0"/>
                    </a:p>
                  </a:txBody>
                  <a:tcPr anchor="ctr">
                    <a:solidFill>
                      <a:srgbClr val="008000"/>
                    </a:solidFill>
                  </a:tcPr>
                </a:tc>
                <a:tc>
                  <a:txBody>
                    <a:bodyPr/>
                    <a:lstStyle/>
                    <a:p>
                      <a:pPr algn="ctr"/>
                      <a:r>
                        <a:rPr kumimoji="1" lang="en-US" altLang="ja-JP" sz="2000" b="1" dirty="0" smtClean="0"/>
                        <a:t>Simulated</a:t>
                      </a:r>
                      <a:r>
                        <a:rPr kumimoji="1" lang="en-US" altLang="ja-JP" sz="2000" b="1" baseline="0" dirty="0" smtClean="0"/>
                        <a:t> </a:t>
                      </a:r>
                      <a:r>
                        <a:rPr kumimoji="1" lang="en-US" altLang="ja-JP" sz="2000" b="1" baseline="0" dirty="0" smtClean="0"/>
                        <a:t>value</a:t>
                      </a:r>
                      <a:endParaRPr kumimoji="1" lang="en-US" altLang="ja-JP" sz="2000" b="1" dirty="0" smtClean="0"/>
                    </a:p>
                    <a:p>
                      <a:pPr algn="ctr"/>
                      <a:r>
                        <a:rPr kumimoji="1" lang="en-US" altLang="ja-JP" sz="2000" b="1" dirty="0" smtClean="0"/>
                        <a:t>750</a:t>
                      </a:r>
                      <a:r>
                        <a:rPr kumimoji="1" lang="en-US" altLang="ja-JP" sz="2000" b="1" baseline="0" dirty="0" smtClean="0"/>
                        <a:t> kW, ν</a:t>
                      </a:r>
                      <a:endParaRPr kumimoji="1" lang="ja-JP" altLang="en-US" sz="2000" b="1" dirty="0"/>
                    </a:p>
                  </a:txBody>
                  <a:tcPr anchor="ctr">
                    <a:solidFill>
                      <a:srgbClr val="008000"/>
                    </a:solidFill>
                  </a:tcPr>
                </a:tc>
                <a:extLst>
                  <a:ext uri="{0D108BD9-81ED-4DB2-BD59-A6C34878D82A}">
                    <a16:rowId xmlns:a16="http://schemas.microsoft.com/office/drawing/2014/main" val="4069165386"/>
                  </a:ext>
                </a:extLst>
              </a:tr>
              <a:tr h="522058">
                <a:tc>
                  <a:txBody>
                    <a:bodyPr/>
                    <a:lstStyle/>
                    <a:p>
                      <a:r>
                        <a:rPr kumimoji="1" lang="en-US" altLang="ja-JP" sz="2000" b="1" dirty="0" smtClean="0"/>
                        <a:t>Helium vessel (side wall)</a:t>
                      </a:r>
                      <a:endParaRPr kumimoji="1" lang="ja-JP" altLang="en-US" sz="2000" b="1" dirty="0"/>
                    </a:p>
                  </a:txBody>
                  <a:tcPr anchor="ctr">
                    <a:solidFill>
                      <a:srgbClr val="99FF99"/>
                    </a:solidFill>
                  </a:tcPr>
                </a:tc>
                <a:tc>
                  <a:txBody>
                    <a:bodyPr/>
                    <a:lstStyle/>
                    <a:p>
                      <a:pPr algn="ctr"/>
                      <a:r>
                        <a:rPr kumimoji="1" lang="en-US" altLang="ja-JP" sz="2000" b="1" dirty="0" smtClean="0"/>
                        <a:t>  7.8 deg.</a:t>
                      </a:r>
                      <a:endParaRPr kumimoji="1" lang="ja-JP" altLang="en-US" sz="2000" b="1" dirty="0"/>
                    </a:p>
                  </a:txBody>
                  <a:tcPr anchor="ctr">
                    <a:solidFill>
                      <a:srgbClr val="99FF99"/>
                    </a:solidFill>
                  </a:tcPr>
                </a:tc>
                <a:tc>
                  <a:txBody>
                    <a:bodyPr/>
                    <a:lstStyle/>
                    <a:p>
                      <a:pPr algn="ctr"/>
                      <a:r>
                        <a:rPr kumimoji="1" lang="en-US" altLang="ja-JP" sz="2000" b="1" dirty="0" smtClean="0"/>
                        <a:t>13 deg.</a:t>
                      </a:r>
                      <a:endParaRPr kumimoji="1" lang="ja-JP" altLang="en-US" sz="2000" b="1" dirty="0"/>
                    </a:p>
                  </a:txBody>
                  <a:tcPr anchor="ctr">
                    <a:solidFill>
                      <a:srgbClr val="99FF99"/>
                    </a:solidFill>
                  </a:tcPr>
                </a:tc>
                <a:tc>
                  <a:txBody>
                    <a:bodyPr/>
                    <a:lstStyle/>
                    <a:p>
                      <a:pPr algn="ctr"/>
                      <a:r>
                        <a:rPr kumimoji="1" lang="en-US" altLang="ja-JP" sz="2000" b="1" dirty="0" smtClean="0"/>
                        <a:t>22 deg.</a:t>
                      </a:r>
                      <a:endParaRPr kumimoji="1" lang="ja-JP" altLang="en-US" sz="2000" b="1" dirty="0"/>
                    </a:p>
                  </a:txBody>
                  <a:tcPr anchor="ctr">
                    <a:solidFill>
                      <a:srgbClr val="99FF99"/>
                    </a:solidFill>
                  </a:tcPr>
                </a:tc>
                <a:extLst>
                  <a:ext uri="{0D108BD9-81ED-4DB2-BD59-A6C34878D82A}">
                    <a16:rowId xmlns:a16="http://schemas.microsoft.com/office/drawing/2014/main" val="1367961661"/>
                  </a:ext>
                </a:extLst>
              </a:tr>
              <a:tr h="522058">
                <a:tc>
                  <a:txBody>
                    <a:bodyPr/>
                    <a:lstStyle/>
                    <a:p>
                      <a:r>
                        <a:rPr kumimoji="1" lang="en-US" altLang="ja-JP" sz="2000" b="1" dirty="0" smtClean="0"/>
                        <a:t>Iron shields above horns</a:t>
                      </a:r>
                      <a:endParaRPr kumimoji="1" lang="ja-JP" altLang="en-US" sz="2000" b="1" dirty="0"/>
                    </a:p>
                  </a:txBody>
                  <a:tcPr anchor="ctr">
                    <a:solidFill>
                      <a:srgbClr val="CCFFCC"/>
                    </a:solidFill>
                  </a:tcPr>
                </a:tc>
                <a:tc>
                  <a:txBody>
                    <a:bodyPr/>
                    <a:lstStyle/>
                    <a:p>
                      <a:pPr algn="ctr"/>
                      <a:r>
                        <a:rPr kumimoji="1" lang="en-US" altLang="ja-JP" sz="2000" b="1" dirty="0" smtClean="0"/>
                        <a:t>  7.5 deg.</a:t>
                      </a:r>
                      <a:endParaRPr kumimoji="1" lang="ja-JP" altLang="en-US" sz="2000" b="1" dirty="0"/>
                    </a:p>
                  </a:txBody>
                  <a:tcPr anchor="ctr">
                    <a:solidFill>
                      <a:srgbClr val="CCFFCC"/>
                    </a:solidFill>
                  </a:tcPr>
                </a:tc>
                <a:tc>
                  <a:txBody>
                    <a:bodyPr/>
                    <a:lstStyle/>
                    <a:p>
                      <a:pPr algn="ctr"/>
                      <a:r>
                        <a:rPr kumimoji="1" lang="en-US" altLang="ja-JP" sz="2000" b="1" dirty="0" smtClean="0"/>
                        <a:t>12 deg.</a:t>
                      </a:r>
                      <a:endParaRPr kumimoji="1" lang="ja-JP" altLang="en-US" sz="2000" b="1" dirty="0"/>
                    </a:p>
                  </a:txBody>
                  <a:tcPr anchor="ctr">
                    <a:solidFill>
                      <a:srgbClr val="CCFFCC"/>
                    </a:solidFill>
                  </a:tcPr>
                </a:tc>
                <a:tc>
                  <a:txBody>
                    <a:bodyPr/>
                    <a:lstStyle/>
                    <a:p>
                      <a:pPr algn="ctr"/>
                      <a:r>
                        <a:rPr kumimoji="1" lang="en-US" altLang="ja-JP" sz="2000" b="1" dirty="0" smtClean="0"/>
                        <a:t>22 deg.</a:t>
                      </a:r>
                      <a:endParaRPr kumimoji="1" lang="ja-JP" altLang="en-US" sz="2000" b="1" dirty="0"/>
                    </a:p>
                  </a:txBody>
                  <a:tcPr anchor="ctr">
                    <a:solidFill>
                      <a:srgbClr val="CCFFCC"/>
                    </a:solidFill>
                  </a:tcPr>
                </a:tc>
                <a:extLst>
                  <a:ext uri="{0D108BD9-81ED-4DB2-BD59-A6C34878D82A}">
                    <a16:rowId xmlns:a16="http://schemas.microsoft.com/office/drawing/2014/main" val="791980862"/>
                  </a:ext>
                </a:extLst>
              </a:tr>
              <a:tr h="522058">
                <a:tc>
                  <a:txBody>
                    <a:bodyPr/>
                    <a:lstStyle/>
                    <a:p>
                      <a:r>
                        <a:rPr kumimoji="1" lang="en-US" altLang="ja-JP" sz="2000" b="1" dirty="0" smtClean="0"/>
                        <a:t>Decay volume</a:t>
                      </a:r>
                      <a:endParaRPr kumimoji="1" lang="ja-JP" altLang="en-US" sz="2000" b="1" dirty="0"/>
                    </a:p>
                  </a:txBody>
                  <a:tcPr anchor="ctr">
                    <a:solidFill>
                      <a:srgbClr val="99FF99"/>
                    </a:solidFill>
                  </a:tcPr>
                </a:tc>
                <a:tc>
                  <a:txBody>
                    <a:bodyPr/>
                    <a:lstStyle/>
                    <a:p>
                      <a:pPr algn="ctr"/>
                      <a:r>
                        <a:rPr kumimoji="1" lang="en-US" altLang="ja-JP" sz="2000" b="1" dirty="0" smtClean="0"/>
                        <a:t>11.9 deg.</a:t>
                      </a:r>
                      <a:endParaRPr kumimoji="1" lang="ja-JP" altLang="en-US" sz="2000" b="1" dirty="0"/>
                    </a:p>
                  </a:txBody>
                  <a:tcPr anchor="ctr">
                    <a:solidFill>
                      <a:srgbClr val="99FF99"/>
                    </a:solidFill>
                  </a:tcPr>
                </a:tc>
                <a:tc>
                  <a:txBody>
                    <a:bodyPr/>
                    <a:lstStyle/>
                    <a:p>
                      <a:pPr algn="ctr"/>
                      <a:r>
                        <a:rPr kumimoji="1" lang="en-US" altLang="ja-JP" sz="2000" b="1" dirty="0" smtClean="0"/>
                        <a:t>20 deg.</a:t>
                      </a:r>
                      <a:endParaRPr kumimoji="1" lang="ja-JP" altLang="en-US" sz="2000" b="1" dirty="0"/>
                    </a:p>
                  </a:txBody>
                  <a:tcPr anchor="ctr">
                    <a:solidFill>
                      <a:srgbClr val="99FF99"/>
                    </a:solidFill>
                  </a:tcPr>
                </a:tc>
                <a:tc>
                  <a:txBody>
                    <a:bodyPr/>
                    <a:lstStyle/>
                    <a:p>
                      <a:pPr algn="ctr"/>
                      <a:r>
                        <a:rPr kumimoji="1" lang="en-US" altLang="ja-JP" sz="2000" b="1" dirty="0" smtClean="0"/>
                        <a:t>34 deg.</a:t>
                      </a:r>
                      <a:endParaRPr kumimoji="1" lang="ja-JP" altLang="en-US" sz="2000" b="1" dirty="0"/>
                    </a:p>
                  </a:txBody>
                  <a:tcPr anchor="ctr">
                    <a:solidFill>
                      <a:srgbClr val="99FF99"/>
                    </a:solidFill>
                  </a:tcPr>
                </a:tc>
                <a:extLst>
                  <a:ext uri="{0D108BD9-81ED-4DB2-BD59-A6C34878D82A}">
                    <a16:rowId xmlns:a16="http://schemas.microsoft.com/office/drawing/2014/main" val="2841368579"/>
                  </a:ext>
                </a:extLst>
              </a:tr>
              <a:tr h="522058">
                <a:tc>
                  <a:txBody>
                    <a:bodyPr/>
                    <a:lstStyle/>
                    <a:p>
                      <a:r>
                        <a:rPr kumimoji="1" lang="en-US" altLang="ja-JP" sz="2000" b="1" dirty="0" smtClean="0"/>
                        <a:t>DV collimator</a:t>
                      </a:r>
                      <a:endParaRPr kumimoji="1" lang="ja-JP" altLang="en-US" sz="2000" b="1" dirty="0"/>
                    </a:p>
                  </a:txBody>
                  <a:tcPr anchor="ctr">
                    <a:solidFill>
                      <a:srgbClr val="CCFFCC"/>
                    </a:solidFill>
                  </a:tcPr>
                </a:tc>
                <a:tc>
                  <a:txBody>
                    <a:bodyPr/>
                    <a:lstStyle/>
                    <a:p>
                      <a:pPr algn="ctr"/>
                      <a:r>
                        <a:rPr kumimoji="1" lang="en-US" altLang="ja-JP" sz="2000" b="1" dirty="0" smtClean="0"/>
                        <a:t>13.3 deg.</a:t>
                      </a:r>
                      <a:endParaRPr kumimoji="1" lang="ja-JP" altLang="en-US" sz="2000" b="1" dirty="0"/>
                    </a:p>
                  </a:txBody>
                  <a:tcPr anchor="ctr">
                    <a:solidFill>
                      <a:srgbClr val="CCFFCC"/>
                    </a:solidFill>
                  </a:tcPr>
                </a:tc>
                <a:tc>
                  <a:txBody>
                    <a:bodyPr/>
                    <a:lstStyle/>
                    <a:p>
                      <a:pPr algn="ctr"/>
                      <a:r>
                        <a:rPr kumimoji="1" lang="en-US" altLang="ja-JP" sz="2000" b="1" dirty="0" smtClean="0"/>
                        <a:t>22 deg.</a:t>
                      </a:r>
                      <a:endParaRPr kumimoji="1" lang="ja-JP" altLang="en-US" sz="2000" b="1" dirty="0"/>
                    </a:p>
                  </a:txBody>
                  <a:tcPr anchor="ctr">
                    <a:solidFill>
                      <a:srgbClr val="CCFFCC"/>
                    </a:solidFill>
                  </a:tcPr>
                </a:tc>
                <a:tc>
                  <a:txBody>
                    <a:bodyPr/>
                    <a:lstStyle/>
                    <a:p>
                      <a:pPr algn="ctr"/>
                      <a:r>
                        <a:rPr kumimoji="1" lang="en-US" altLang="ja-JP" sz="2000" b="1" dirty="0" smtClean="0"/>
                        <a:t>38 deg.</a:t>
                      </a:r>
                      <a:endParaRPr kumimoji="1" lang="ja-JP" altLang="en-US" sz="2000" b="1" dirty="0"/>
                    </a:p>
                  </a:txBody>
                  <a:tcPr anchor="ctr">
                    <a:solidFill>
                      <a:srgbClr val="CCFFCC"/>
                    </a:solidFill>
                  </a:tcPr>
                </a:tc>
                <a:extLst>
                  <a:ext uri="{0D108BD9-81ED-4DB2-BD59-A6C34878D82A}">
                    <a16:rowId xmlns:a16="http://schemas.microsoft.com/office/drawing/2014/main" val="2968476015"/>
                  </a:ext>
                </a:extLst>
              </a:tr>
              <a:tr h="522058">
                <a:tc>
                  <a:txBody>
                    <a:bodyPr/>
                    <a:lstStyle/>
                    <a:p>
                      <a:r>
                        <a:rPr kumimoji="1" lang="en-US" altLang="ja-JP" sz="2000" b="1" dirty="0" smtClean="0"/>
                        <a:t>Beam dump core</a:t>
                      </a:r>
                      <a:endParaRPr kumimoji="1" lang="ja-JP" altLang="en-US" sz="2000" b="1" dirty="0"/>
                    </a:p>
                  </a:txBody>
                  <a:tcPr anchor="ctr">
                    <a:solidFill>
                      <a:srgbClr val="99FF99"/>
                    </a:solidFill>
                  </a:tcPr>
                </a:tc>
                <a:tc>
                  <a:txBody>
                    <a:bodyPr/>
                    <a:lstStyle/>
                    <a:p>
                      <a:pPr algn="ctr"/>
                      <a:r>
                        <a:rPr kumimoji="1" lang="en-US" altLang="ja-JP" sz="2000" b="1" dirty="0" smtClean="0"/>
                        <a:t>20.5 deg.</a:t>
                      </a:r>
                      <a:endParaRPr kumimoji="1" lang="ja-JP" altLang="en-US" sz="2000" b="1" dirty="0"/>
                    </a:p>
                  </a:txBody>
                  <a:tcPr anchor="ctr">
                    <a:solidFill>
                      <a:srgbClr val="99FF99"/>
                    </a:solidFill>
                  </a:tcPr>
                </a:tc>
                <a:tc>
                  <a:txBody>
                    <a:bodyPr/>
                    <a:lstStyle/>
                    <a:p>
                      <a:pPr algn="ctr"/>
                      <a:r>
                        <a:rPr kumimoji="1" lang="en-US" altLang="ja-JP" sz="2000" b="1" dirty="0" smtClean="0"/>
                        <a:t>34 deg.</a:t>
                      </a:r>
                      <a:endParaRPr kumimoji="1" lang="ja-JP" altLang="en-US" sz="2000" b="1" dirty="0"/>
                    </a:p>
                  </a:txBody>
                  <a:tcPr anchor="ctr">
                    <a:solidFill>
                      <a:srgbClr val="99FF99"/>
                    </a:solidFill>
                  </a:tcPr>
                </a:tc>
                <a:tc>
                  <a:txBody>
                    <a:bodyPr/>
                    <a:lstStyle/>
                    <a:p>
                      <a:pPr algn="ctr"/>
                      <a:r>
                        <a:rPr kumimoji="1" lang="en-US" altLang="ja-JP" sz="2000" b="1" dirty="0" smtClean="0">
                          <a:solidFill>
                            <a:srgbClr val="0000FF"/>
                          </a:solidFill>
                        </a:rPr>
                        <a:t>118 deg.</a:t>
                      </a:r>
                      <a:endParaRPr kumimoji="1" lang="ja-JP" altLang="en-US" sz="2000" b="1" dirty="0">
                        <a:solidFill>
                          <a:srgbClr val="0000FF"/>
                        </a:solidFill>
                      </a:endParaRPr>
                    </a:p>
                  </a:txBody>
                  <a:tcPr anchor="ctr">
                    <a:solidFill>
                      <a:srgbClr val="99FF99"/>
                    </a:solidFill>
                  </a:tcPr>
                </a:tc>
                <a:extLst>
                  <a:ext uri="{0D108BD9-81ED-4DB2-BD59-A6C34878D82A}">
                    <a16:rowId xmlns:a16="http://schemas.microsoft.com/office/drawing/2014/main" val="2375752166"/>
                  </a:ext>
                </a:extLst>
              </a:tr>
              <a:tr h="522058">
                <a:tc>
                  <a:txBody>
                    <a:bodyPr/>
                    <a:lstStyle/>
                    <a:p>
                      <a:r>
                        <a:rPr kumimoji="1" lang="en-US" altLang="ja-JP" sz="2000" b="1" dirty="0" smtClean="0"/>
                        <a:t>Vessel for BD core</a:t>
                      </a:r>
                      <a:endParaRPr kumimoji="1" lang="ja-JP" altLang="en-US" sz="2000" b="1" dirty="0"/>
                    </a:p>
                  </a:txBody>
                  <a:tcPr anchor="ctr">
                    <a:solidFill>
                      <a:srgbClr val="CCFFCC"/>
                    </a:solidFill>
                  </a:tcPr>
                </a:tc>
                <a:tc>
                  <a:txBody>
                    <a:bodyPr/>
                    <a:lstStyle/>
                    <a:p>
                      <a:pPr algn="ctr"/>
                      <a:r>
                        <a:rPr kumimoji="1" lang="en-US" altLang="ja-JP" sz="2000" b="1" dirty="0" smtClean="0"/>
                        <a:t>  6.0 deg.</a:t>
                      </a:r>
                      <a:endParaRPr kumimoji="1" lang="ja-JP" altLang="en-US" sz="2000" b="1" dirty="0"/>
                    </a:p>
                  </a:txBody>
                  <a:tcPr anchor="ctr">
                    <a:solidFill>
                      <a:srgbClr val="CCFFCC"/>
                    </a:solidFill>
                  </a:tcPr>
                </a:tc>
                <a:tc>
                  <a:txBody>
                    <a:bodyPr/>
                    <a:lstStyle/>
                    <a:p>
                      <a:pPr algn="ctr"/>
                      <a:r>
                        <a:rPr kumimoji="1" lang="en-US" altLang="ja-JP" sz="2000" b="1" dirty="0" smtClean="0"/>
                        <a:t>10 deg.</a:t>
                      </a:r>
                      <a:endParaRPr kumimoji="1" lang="ja-JP" altLang="en-US" sz="2000" b="1" dirty="0"/>
                    </a:p>
                  </a:txBody>
                  <a:tcPr anchor="ctr">
                    <a:solidFill>
                      <a:srgbClr val="CCFFCC"/>
                    </a:solidFill>
                  </a:tcPr>
                </a:tc>
                <a:tc>
                  <a:txBody>
                    <a:bodyPr/>
                    <a:lstStyle/>
                    <a:p>
                      <a:pPr algn="ctr"/>
                      <a:r>
                        <a:rPr kumimoji="1" lang="en-US" altLang="ja-JP" sz="2000" b="1" dirty="0" smtClean="0"/>
                        <a:t>19 deg.</a:t>
                      </a:r>
                      <a:endParaRPr kumimoji="1" lang="ja-JP" altLang="en-US" sz="2000" b="1" dirty="0"/>
                    </a:p>
                  </a:txBody>
                  <a:tcPr anchor="ctr">
                    <a:solidFill>
                      <a:srgbClr val="CCFFCC"/>
                    </a:solidFill>
                  </a:tcPr>
                </a:tc>
                <a:extLst>
                  <a:ext uri="{0D108BD9-81ED-4DB2-BD59-A6C34878D82A}">
                    <a16:rowId xmlns:a16="http://schemas.microsoft.com/office/drawing/2014/main" val="871099023"/>
                  </a:ext>
                </a:extLst>
              </a:tr>
              <a:tr h="522058">
                <a:tc>
                  <a:txBody>
                    <a:bodyPr/>
                    <a:lstStyle/>
                    <a:p>
                      <a:r>
                        <a:rPr kumimoji="1" lang="en-US" altLang="ja-JP" sz="2000" b="1" dirty="0" smtClean="0"/>
                        <a:t>Iron shields behind BD</a:t>
                      </a:r>
                      <a:endParaRPr kumimoji="1" lang="ja-JP" altLang="en-US" sz="2000" b="1" dirty="0"/>
                    </a:p>
                  </a:txBody>
                  <a:tcPr anchor="ctr">
                    <a:solidFill>
                      <a:srgbClr val="99FF99"/>
                    </a:solidFill>
                  </a:tcPr>
                </a:tc>
                <a:tc>
                  <a:txBody>
                    <a:bodyPr/>
                    <a:lstStyle/>
                    <a:p>
                      <a:pPr algn="ctr"/>
                      <a:r>
                        <a:rPr kumimoji="1" lang="en-US" altLang="ja-JP" sz="2000" b="1" dirty="0" smtClean="0"/>
                        <a:t>18.0 deg.</a:t>
                      </a:r>
                      <a:endParaRPr kumimoji="1" lang="ja-JP" altLang="en-US" sz="2000" b="1" dirty="0"/>
                    </a:p>
                  </a:txBody>
                  <a:tcPr anchor="ctr">
                    <a:solidFill>
                      <a:srgbClr val="99FF99"/>
                    </a:solidFill>
                  </a:tcPr>
                </a:tc>
                <a:tc>
                  <a:txBody>
                    <a:bodyPr/>
                    <a:lstStyle/>
                    <a:p>
                      <a:pPr algn="ctr"/>
                      <a:r>
                        <a:rPr kumimoji="1" lang="en-US" altLang="ja-JP" sz="2000" b="1" dirty="0" smtClean="0"/>
                        <a:t>30 deg.</a:t>
                      </a:r>
                      <a:endParaRPr kumimoji="1" lang="ja-JP" altLang="en-US" sz="2000" b="1" dirty="0"/>
                    </a:p>
                  </a:txBody>
                  <a:tcPr anchor="ctr">
                    <a:solidFill>
                      <a:srgbClr val="99FF99"/>
                    </a:solidFill>
                  </a:tcPr>
                </a:tc>
                <a:tc>
                  <a:txBody>
                    <a:bodyPr/>
                    <a:lstStyle/>
                    <a:p>
                      <a:pPr algn="ctr"/>
                      <a:r>
                        <a:rPr kumimoji="1" lang="en-US" altLang="ja-JP" sz="2000" b="1" dirty="0" smtClean="0"/>
                        <a:t>51 deg.</a:t>
                      </a:r>
                      <a:endParaRPr kumimoji="1" lang="ja-JP" altLang="en-US" sz="2000" b="1" dirty="0"/>
                    </a:p>
                  </a:txBody>
                  <a:tcPr anchor="ctr">
                    <a:solidFill>
                      <a:srgbClr val="99FF99"/>
                    </a:solidFill>
                  </a:tcPr>
                </a:tc>
                <a:extLst>
                  <a:ext uri="{0D108BD9-81ED-4DB2-BD59-A6C34878D82A}">
                    <a16:rowId xmlns:a16="http://schemas.microsoft.com/office/drawing/2014/main" val="1578752807"/>
                  </a:ext>
                </a:extLst>
              </a:tr>
            </a:tbl>
          </a:graphicData>
        </a:graphic>
      </p:graphicFrame>
      <p:sp>
        <p:nvSpPr>
          <p:cNvPr id="6" name="テキスト ボックス 5"/>
          <p:cNvSpPr txBox="1"/>
          <p:nvPr/>
        </p:nvSpPr>
        <p:spPr>
          <a:xfrm>
            <a:off x="5332059" y="5589240"/>
            <a:ext cx="3811941" cy="369332"/>
          </a:xfrm>
          <a:prstGeom prst="rect">
            <a:avLst/>
          </a:prstGeom>
          <a:noFill/>
        </p:spPr>
        <p:txBody>
          <a:bodyPr wrap="none" rtlCol="0">
            <a:spAutoFit/>
          </a:bodyPr>
          <a:lstStyle/>
          <a:p>
            <a:r>
              <a:rPr kumimoji="1" lang="en-US" altLang="ja-JP" b="1" dirty="0" smtClean="0">
                <a:solidFill>
                  <a:srgbClr val="0000FF"/>
                </a:solidFill>
              </a:rPr>
              <a:t>Extrapolation from 3MW simulation</a:t>
            </a:r>
            <a:endParaRPr kumimoji="1" lang="ja-JP" altLang="en-US" b="1" dirty="0">
              <a:solidFill>
                <a:srgbClr val="0000FF"/>
              </a:solidFill>
            </a:endParaRPr>
          </a:p>
        </p:txBody>
      </p:sp>
      <p:cxnSp>
        <p:nvCxnSpPr>
          <p:cNvPr id="7" name="直線矢印コネクタ 6"/>
          <p:cNvCxnSpPr/>
          <p:nvPr/>
        </p:nvCxnSpPr>
        <p:spPr>
          <a:xfrm flipV="1">
            <a:off x="6660232" y="4005064"/>
            <a:ext cx="1008112" cy="1584176"/>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0" y="6058330"/>
            <a:ext cx="6696744" cy="707886"/>
          </a:xfrm>
          <a:prstGeom prst="rect">
            <a:avLst/>
          </a:prstGeom>
          <a:noFill/>
        </p:spPr>
        <p:txBody>
          <a:bodyPr wrap="square" rtlCol="0">
            <a:spAutoFit/>
          </a:bodyPr>
          <a:lstStyle/>
          <a:p>
            <a:r>
              <a:rPr kumimoji="1" lang="en-US" altLang="ja-JP" sz="2000" b="1" dirty="0" smtClean="0"/>
              <a:t>Measured </a:t>
            </a:r>
            <a:r>
              <a:rPr lang="en-US" altLang="ja-JP" sz="2000" b="1" dirty="0"/>
              <a:t>values are generally lower than </a:t>
            </a:r>
            <a:r>
              <a:rPr lang="en-US" altLang="ja-JP" sz="2000" b="1" dirty="0" smtClean="0"/>
              <a:t>simulated </a:t>
            </a:r>
            <a:r>
              <a:rPr lang="en-US" altLang="ja-JP" sz="2000" b="1" dirty="0"/>
              <a:t>values, because there </a:t>
            </a:r>
            <a:r>
              <a:rPr lang="en-US" altLang="ja-JP" sz="2000" b="1" dirty="0" smtClean="0"/>
              <a:t>are tolerances </a:t>
            </a:r>
            <a:r>
              <a:rPr lang="en-US" altLang="ja-JP" sz="2000" b="1" dirty="0"/>
              <a:t>in the </a:t>
            </a:r>
            <a:r>
              <a:rPr lang="en-US" altLang="ja-JP" sz="2000" b="1" dirty="0" smtClean="0"/>
              <a:t>simulation parameters.</a:t>
            </a:r>
            <a:endParaRPr kumimoji="1" lang="ja-JP" altLang="en-US" sz="2000" b="1" dirty="0"/>
          </a:p>
        </p:txBody>
      </p:sp>
    </p:spTree>
    <p:extLst>
      <p:ext uri="{BB962C8B-B14F-4D97-AF65-F5344CB8AC3E}">
        <p14:creationId xmlns:p14="http://schemas.microsoft.com/office/powerpoint/2010/main" val="2698169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Measured heat removal (</a:t>
            </a:r>
            <a:r>
              <a:rPr lang="en-US" altLang="ja-JP" sz="2800" b="1" dirty="0" smtClean="0">
                <a:solidFill>
                  <a:srgbClr val="FF0000"/>
                </a:solidFill>
              </a:rPr>
              <a:t>ν</a:t>
            </a:r>
            <a:r>
              <a:rPr lang="ja-JP" altLang="en-US" sz="2800" b="1" dirty="0">
                <a:solidFill>
                  <a:srgbClr val="FF0000"/>
                </a:solidFill>
              </a:rPr>
              <a:t> </a:t>
            </a:r>
            <a:r>
              <a:rPr lang="en-US" altLang="ja-JP" sz="2800" b="1" dirty="0">
                <a:solidFill>
                  <a:srgbClr val="FF0000"/>
                </a:solidFill>
              </a:rPr>
              <a:t>o</a:t>
            </a:r>
            <a:r>
              <a:rPr lang="en-US" altLang="ja-JP" sz="2800" b="1" dirty="0" smtClean="0">
                <a:solidFill>
                  <a:srgbClr val="FF0000"/>
                </a:solidFill>
              </a:rPr>
              <a:t>peration</a:t>
            </a:r>
            <a:r>
              <a:rPr lang="en-US" altLang="ja-JP" sz="2800" b="1" dirty="0" smtClean="0"/>
              <a:t>)</a:t>
            </a:r>
            <a:endParaRPr kumimoji="1" lang="ja-JP" altLang="en-US" sz="2800" b="1" dirty="0"/>
          </a:p>
        </p:txBody>
      </p:sp>
      <p:graphicFrame>
        <p:nvGraphicFramePr>
          <p:cNvPr id="5" name="表 4"/>
          <p:cNvGraphicFramePr>
            <a:graphicFrameLocks noGrp="1"/>
          </p:cNvGraphicFramePr>
          <p:nvPr>
            <p:extLst>
              <p:ext uri="{D42A27DB-BD31-4B8C-83A1-F6EECF244321}">
                <p14:modId xmlns:p14="http://schemas.microsoft.com/office/powerpoint/2010/main" val="1547008171"/>
              </p:ext>
            </p:extLst>
          </p:nvPr>
        </p:nvGraphicFramePr>
        <p:xfrm>
          <a:off x="0" y="764704"/>
          <a:ext cx="9144000" cy="3601932"/>
        </p:xfrm>
        <a:graphic>
          <a:graphicData uri="http://schemas.openxmlformats.org/drawingml/2006/table">
            <a:tbl>
              <a:tblPr firstRow="1" bandRow="1">
                <a:tableStyleId>{5C22544A-7EE6-4342-B048-85BDC9FD1C3A}</a:tableStyleId>
              </a:tblPr>
              <a:tblGrid>
                <a:gridCol w="2699792">
                  <a:extLst>
                    <a:ext uri="{9D8B030D-6E8A-4147-A177-3AD203B41FA5}">
                      <a16:colId xmlns:a16="http://schemas.microsoft.com/office/drawing/2014/main" val="3912174950"/>
                    </a:ext>
                  </a:extLst>
                </a:gridCol>
                <a:gridCol w="2160240">
                  <a:extLst>
                    <a:ext uri="{9D8B030D-6E8A-4147-A177-3AD203B41FA5}">
                      <a16:colId xmlns:a16="http://schemas.microsoft.com/office/drawing/2014/main" val="1979101720"/>
                    </a:ext>
                  </a:extLst>
                </a:gridCol>
                <a:gridCol w="2160240">
                  <a:extLst>
                    <a:ext uri="{9D8B030D-6E8A-4147-A177-3AD203B41FA5}">
                      <a16:colId xmlns:a16="http://schemas.microsoft.com/office/drawing/2014/main" val="3847446469"/>
                    </a:ext>
                  </a:extLst>
                </a:gridCol>
                <a:gridCol w="2123728">
                  <a:extLst>
                    <a:ext uri="{9D8B030D-6E8A-4147-A177-3AD203B41FA5}">
                      <a16:colId xmlns:a16="http://schemas.microsoft.com/office/drawing/2014/main" val="3904689101"/>
                    </a:ext>
                  </a:extLst>
                </a:gridCol>
              </a:tblGrid>
              <a:tr h="483482">
                <a:tc>
                  <a:txBody>
                    <a:bodyPr/>
                    <a:lstStyle/>
                    <a:p>
                      <a:endParaRPr kumimoji="1" lang="ja-JP" altLang="en-US" sz="2000" b="1" dirty="0"/>
                    </a:p>
                  </a:txBody>
                  <a:tcPr anchor="ctr">
                    <a:solidFill>
                      <a:srgbClr val="008000"/>
                    </a:solidFill>
                  </a:tcPr>
                </a:tc>
                <a:tc>
                  <a:txBody>
                    <a:bodyPr/>
                    <a:lstStyle/>
                    <a:p>
                      <a:pPr algn="ctr"/>
                      <a:r>
                        <a:rPr kumimoji="1" lang="en-US" altLang="ja-JP" sz="2000" b="1" dirty="0" smtClean="0"/>
                        <a:t>Measured</a:t>
                      </a:r>
                      <a:endParaRPr kumimoji="1" lang="en-US" altLang="ja-JP" sz="2000" b="1" dirty="0" smtClean="0"/>
                    </a:p>
                    <a:p>
                      <a:pPr algn="ctr"/>
                      <a:r>
                        <a:rPr kumimoji="1" lang="en-US" altLang="ja-JP" sz="2000" b="1" dirty="0" smtClean="0"/>
                        <a:t>410 kW,</a:t>
                      </a:r>
                      <a:r>
                        <a:rPr kumimoji="1" lang="en-US" altLang="ja-JP" sz="2000" b="1" baseline="0" dirty="0" smtClean="0"/>
                        <a:t> ν</a:t>
                      </a:r>
                      <a:endParaRPr kumimoji="1" lang="ja-JP" altLang="en-US" sz="2000" b="1" dirty="0"/>
                    </a:p>
                  </a:txBody>
                  <a:tcPr anchor="ctr">
                    <a:solidFill>
                      <a:srgbClr val="008000"/>
                    </a:solidFill>
                  </a:tcPr>
                </a:tc>
                <a:tc>
                  <a:txBody>
                    <a:bodyPr/>
                    <a:lstStyle/>
                    <a:p>
                      <a:pPr algn="ctr"/>
                      <a:r>
                        <a:rPr kumimoji="1" lang="en-US" altLang="ja-JP" sz="2000" b="1" dirty="0" smtClean="0"/>
                        <a:t>Extrapolation</a:t>
                      </a:r>
                    </a:p>
                    <a:p>
                      <a:pPr algn="ctr"/>
                      <a:r>
                        <a:rPr kumimoji="1" lang="en-US" altLang="ja-JP" sz="2000" b="1" dirty="0" smtClean="0"/>
                        <a:t>750</a:t>
                      </a:r>
                      <a:r>
                        <a:rPr kumimoji="1" lang="en-US" altLang="ja-JP" sz="2000" b="1" baseline="0" dirty="0" smtClean="0"/>
                        <a:t> kW, ν</a:t>
                      </a:r>
                      <a:endParaRPr kumimoji="1" lang="ja-JP" altLang="en-US" sz="2000" b="1" dirty="0"/>
                    </a:p>
                  </a:txBody>
                  <a:tcPr anchor="ctr">
                    <a:solidFill>
                      <a:srgbClr val="008000"/>
                    </a:solidFill>
                  </a:tcPr>
                </a:tc>
                <a:tc>
                  <a:txBody>
                    <a:bodyPr/>
                    <a:lstStyle/>
                    <a:p>
                      <a:pPr algn="ctr"/>
                      <a:r>
                        <a:rPr kumimoji="1" lang="en-US" altLang="ja-JP" sz="2000" b="1" dirty="0" smtClean="0"/>
                        <a:t>Design value</a:t>
                      </a:r>
                    </a:p>
                    <a:p>
                      <a:pPr algn="ctr"/>
                      <a:r>
                        <a:rPr kumimoji="1" lang="en-US" altLang="ja-JP" sz="2000" b="1" dirty="0" smtClean="0"/>
                        <a:t>750 kW, ν</a:t>
                      </a:r>
                      <a:endParaRPr kumimoji="1" lang="ja-JP" altLang="en-US" sz="2000" b="1" dirty="0"/>
                    </a:p>
                  </a:txBody>
                  <a:tcPr anchor="ctr">
                    <a:solidFill>
                      <a:srgbClr val="008000"/>
                    </a:solidFill>
                  </a:tcPr>
                </a:tc>
                <a:extLst>
                  <a:ext uri="{0D108BD9-81ED-4DB2-BD59-A6C34878D82A}">
                    <a16:rowId xmlns:a16="http://schemas.microsoft.com/office/drawing/2014/main" val="4146061131"/>
                  </a:ext>
                </a:extLst>
              </a:tr>
              <a:tr h="483482">
                <a:tc>
                  <a:txBody>
                    <a:bodyPr/>
                    <a:lstStyle/>
                    <a:p>
                      <a:r>
                        <a:rPr kumimoji="1" lang="en-US" altLang="ja-JP" sz="2000" b="1" dirty="0" smtClean="0">
                          <a:solidFill>
                            <a:schemeClr val="tx1"/>
                          </a:solidFill>
                        </a:rPr>
                        <a:t>Helium</a:t>
                      </a:r>
                      <a:r>
                        <a:rPr kumimoji="1" lang="en-US" altLang="ja-JP" sz="2000" b="1" baseline="0" dirty="0" smtClean="0">
                          <a:solidFill>
                            <a:schemeClr val="tx1"/>
                          </a:solidFill>
                        </a:rPr>
                        <a:t> vessel</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40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73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158 kW</a:t>
                      </a:r>
                      <a:endParaRPr kumimoji="1" lang="ja-JP" altLang="en-US" sz="2000" b="1" dirty="0">
                        <a:solidFill>
                          <a:schemeClr val="tx1"/>
                        </a:solidFill>
                      </a:endParaRPr>
                    </a:p>
                  </a:txBody>
                  <a:tcPr anchor="ctr">
                    <a:solidFill>
                      <a:srgbClr val="99FF99"/>
                    </a:solidFill>
                  </a:tcPr>
                </a:tc>
                <a:extLst>
                  <a:ext uri="{0D108BD9-81ED-4DB2-BD59-A6C34878D82A}">
                    <a16:rowId xmlns:a16="http://schemas.microsoft.com/office/drawing/2014/main" val="1523331190"/>
                  </a:ext>
                </a:extLst>
              </a:tr>
              <a:tr h="483482">
                <a:tc>
                  <a:txBody>
                    <a:bodyPr/>
                    <a:lstStyle/>
                    <a:p>
                      <a:r>
                        <a:rPr kumimoji="1" lang="en-US" altLang="ja-JP" sz="2000" b="1" dirty="0" smtClean="0">
                          <a:solidFill>
                            <a:schemeClr val="tx1"/>
                          </a:solidFill>
                        </a:rPr>
                        <a:t>Iron shields</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11 kW</a:t>
                      </a:r>
                    </a:p>
                  </a:txBody>
                  <a:tcPr anchor="ctr">
                    <a:solidFill>
                      <a:srgbClr val="CCFFCC"/>
                    </a:solidFill>
                  </a:tcPr>
                </a:tc>
                <a:tc>
                  <a:txBody>
                    <a:bodyPr/>
                    <a:lstStyle/>
                    <a:p>
                      <a:pPr algn="ctr"/>
                      <a:r>
                        <a:rPr kumimoji="1" lang="en-US" altLang="ja-JP" sz="2000" b="1" dirty="0" smtClean="0">
                          <a:solidFill>
                            <a:schemeClr val="tx1"/>
                          </a:solidFill>
                        </a:rPr>
                        <a:t>  20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29 kW</a:t>
                      </a:r>
                      <a:endParaRPr kumimoji="1" lang="ja-JP" altLang="en-US" sz="2000" b="1" dirty="0">
                        <a:solidFill>
                          <a:schemeClr val="tx1"/>
                        </a:solidFill>
                      </a:endParaRPr>
                    </a:p>
                  </a:txBody>
                  <a:tcPr anchor="ctr">
                    <a:solidFill>
                      <a:srgbClr val="CCFFCC"/>
                    </a:solidFill>
                  </a:tcPr>
                </a:tc>
                <a:extLst>
                  <a:ext uri="{0D108BD9-81ED-4DB2-BD59-A6C34878D82A}">
                    <a16:rowId xmlns:a16="http://schemas.microsoft.com/office/drawing/2014/main" val="1515864781"/>
                  </a:ext>
                </a:extLst>
              </a:tr>
              <a:tr h="483482">
                <a:tc>
                  <a:txBody>
                    <a:bodyPr/>
                    <a:lstStyle/>
                    <a:p>
                      <a:r>
                        <a:rPr kumimoji="1" lang="en-US" altLang="ja-JP" sz="2000" b="1" dirty="0" smtClean="0">
                          <a:solidFill>
                            <a:schemeClr val="tx1"/>
                          </a:solidFill>
                        </a:rPr>
                        <a:t>Decay volume</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42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77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85 kW</a:t>
                      </a:r>
                      <a:endParaRPr kumimoji="1" lang="ja-JP" altLang="en-US" sz="2000" b="1" dirty="0">
                        <a:solidFill>
                          <a:schemeClr val="tx1"/>
                        </a:solidFill>
                      </a:endParaRPr>
                    </a:p>
                  </a:txBody>
                  <a:tcPr anchor="ctr">
                    <a:solidFill>
                      <a:srgbClr val="99FF99"/>
                    </a:solidFill>
                  </a:tcPr>
                </a:tc>
                <a:extLst>
                  <a:ext uri="{0D108BD9-81ED-4DB2-BD59-A6C34878D82A}">
                    <a16:rowId xmlns:a16="http://schemas.microsoft.com/office/drawing/2014/main" val="1288765001"/>
                  </a:ext>
                </a:extLst>
              </a:tr>
              <a:tr h="483482">
                <a:tc>
                  <a:txBody>
                    <a:bodyPr/>
                    <a:lstStyle/>
                    <a:p>
                      <a:r>
                        <a:rPr kumimoji="1" lang="en-US" altLang="ja-JP" sz="2000" b="1" dirty="0" smtClean="0">
                          <a:solidFill>
                            <a:schemeClr val="tx1"/>
                          </a:solidFill>
                        </a:rPr>
                        <a:t>DV collimator</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40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73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105 kW</a:t>
                      </a:r>
                      <a:endParaRPr kumimoji="1" lang="ja-JP" altLang="en-US" sz="2000" b="1" dirty="0">
                        <a:solidFill>
                          <a:schemeClr val="tx1"/>
                        </a:solidFill>
                      </a:endParaRPr>
                    </a:p>
                  </a:txBody>
                  <a:tcPr anchor="ctr">
                    <a:solidFill>
                      <a:srgbClr val="CCFFCC"/>
                    </a:solidFill>
                  </a:tcPr>
                </a:tc>
                <a:extLst>
                  <a:ext uri="{0D108BD9-81ED-4DB2-BD59-A6C34878D82A}">
                    <a16:rowId xmlns:a16="http://schemas.microsoft.com/office/drawing/2014/main" val="1940277077"/>
                  </a:ext>
                </a:extLst>
              </a:tr>
              <a:tr h="483482">
                <a:tc>
                  <a:txBody>
                    <a:bodyPr/>
                    <a:lstStyle/>
                    <a:p>
                      <a:r>
                        <a:rPr kumimoji="1" lang="en-US" altLang="ja-JP" sz="2000" b="1" dirty="0" smtClean="0">
                          <a:solidFill>
                            <a:srgbClr val="FF0000"/>
                          </a:solidFill>
                        </a:rPr>
                        <a:t>TS total</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133 kW</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243 kW</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377 kW</a:t>
                      </a:r>
                      <a:endParaRPr kumimoji="1" lang="ja-JP" altLang="en-US" sz="2000" b="1" dirty="0">
                        <a:solidFill>
                          <a:srgbClr val="FF0000"/>
                        </a:solidFill>
                      </a:endParaRPr>
                    </a:p>
                  </a:txBody>
                  <a:tcPr anchor="ctr">
                    <a:solidFill>
                      <a:srgbClr val="99FF99"/>
                    </a:solidFill>
                  </a:tcPr>
                </a:tc>
                <a:extLst>
                  <a:ext uri="{0D108BD9-81ED-4DB2-BD59-A6C34878D82A}">
                    <a16:rowId xmlns:a16="http://schemas.microsoft.com/office/drawing/2014/main" val="2505121840"/>
                  </a:ext>
                </a:extLst>
              </a:tr>
              <a:tr h="483482">
                <a:tc>
                  <a:txBody>
                    <a:bodyPr/>
                    <a:lstStyle/>
                    <a:p>
                      <a:r>
                        <a:rPr kumimoji="1" lang="en-US" altLang="ja-JP" sz="2000" b="1" dirty="0" smtClean="0">
                          <a:solidFill>
                            <a:srgbClr val="FF0000"/>
                          </a:solidFill>
                        </a:rPr>
                        <a:t>NU3 total</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129 kW</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236 kW</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332 kW</a:t>
                      </a:r>
                      <a:endParaRPr kumimoji="1" lang="ja-JP" altLang="en-US" sz="2000" b="1" dirty="0">
                        <a:solidFill>
                          <a:srgbClr val="FF0000"/>
                        </a:solidFill>
                      </a:endParaRPr>
                    </a:p>
                  </a:txBody>
                  <a:tcPr anchor="ctr">
                    <a:solidFill>
                      <a:srgbClr val="CCFFCC"/>
                    </a:solidFill>
                  </a:tcPr>
                </a:tc>
                <a:extLst>
                  <a:ext uri="{0D108BD9-81ED-4DB2-BD59-A6C34878D82A}">
                    <a16:rowId xmlns:a16="http://schemas.microsoft.com/office/drawing/2014/main" val="2915795787"/>
                  </a:ext>
                </a:extLst>
              </a:tr>
            </a:tbl>
          </a:graphicData>
        </a:graphic>
      </p:graphicFrame>
    </p:spTree>
    <p:extLst>
      <p:ext uri="{BB962C8B-B14F-4D97-AF65-F5344CB8AC3E}">
        <p14:creationId xmlns:p14="http://schemas.microsoft.com/office/powerpoint/2010/main" val="3619784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Measured heat removal (</a:t>
            </a:r>
            <a:r>
              <a:rPr lang="en-US" altLang="ja-JP" sz="2800" b="1" dirty="0" smtClean="0">
                <a:solidFill>
                  <a:srgbClr val="FF0000"/>
                </a:solidFill>
              </a:rPr>
              <a:t>anti-ν</a:t>
            </a:r>
            <a:r>
              <a:rPr lang="ja-JP" altLang="en-US" sz="2800" b="1" dirty="0" smtClean="0">
                <a:solidFill>
                  <a:srgbClr val="FF0000"/>
                </a:solidFill>
              </a:rPr>
              <a:t> </a:t>
            </a:r>
            <a:r>
              <a:rPr lang="en-US" altLang="ja-JP" sz="2800" b="1" dirty="0">
                <a:solidFill>
                  <a:srgbClr val="FF0000"/>
                </a:solidFill>
              </a:rPr>
              <a:t>o</a:t>
            </a:r>
            <a:r>
              <a:rPr lang="en-US" altLang="ja-JP" sz="2800" b="1" dirty="0" smtClean="0">
                <a:solidFill>
                  <a:srgbClr val="FF0000"/>
                </a:solidFill>
              </a:rPr>
              <a:t>peration</a:t>
            </a:r>
            <a:r>
              <a:rPr lang="en-US" altLang="ja-JP" sz="2800" b="1" dirty="0" smtClean="0"/>
              <a:t>)</a:t>
            </a:r>
            <a:endParaRPr kumimoji="1" lang="ja-JP" altLang="en-US" sz="2800" b="1" dirty="0"/>
          </a:p>
        </p:txBody>
      </p:sp>
      <p:graphicFrame>
        <p:nvGraphicFramePr>
          <p:cNvPr id="5" name="表 4"/>
          <p:cNvGraphicFramePr>
            <a:graphicFrameLocks noGrp="1"/>
          </p:cNvGraphicFramePr>
          <p:nvPr>
            <p:extLst>
              <p:ext uri="{D42A27DB-BD31-4B8C-83A1-F6EECF244321}">
                <p14:modId xmlns:p14="http://schemas.microsoft.com/office/powerpoint/2010/main" val="4188467672"/>
              </p:ext>
            </p:extLst>
          </p:nvPr>
        </p:nvGraphicFramePr>
        <p:xfrm>
          <a:off x="0" y="764704"/>
          <a:ext cx="9144000" cy="3601932"/>
        </p:xfrm>
        <a:graphic>
          <a:graphicData uri="http://schemas.openxmlformats.org/drawingml/2006/table">
            <a:tbl>
              <a:tblPr firstRow="1" bandRow="1">
                <a:tableStyleId>{5C22544A-7EE6-4342-B048-85BDC9FD1C3A}</a:tableStyleId>
              </a:tblPr>
              <a:tblGrid>
                <a:gridCol w="2699792">
                  <a:extLst>
                    <a:ext uri="{9D8B030D-6E8A-4147-A177-3AD203B41FA5}">
                      <a16:colId xmlns:a16="http://schemas.microsoft.com/office/drawing/2014/main" val="3912174950"/>
                    </a:ext>
                  </a:extLst>
                </a:gridCol>
                <a:gridCol w="2160240">
                  <a:extLst>
                    <a:ext uri="{9D8B030D-6E8A-4147-A177-3AD203B41FA5}">
                      <a16:colId xmlns:a16="http://schemas.microsoft.com/office/drawing/2014/main" val="1979101720"/>
                    </a:ext>
                  </a:extLst>
                </a:gridCol>
                <a:gridCol w="2160240">
                  <a:extLst>
                    <a:ext uri="{9D8B030D-6E8A-4147-A177-3AD203B41FA5}">
                      <a16:colId xmlns:a16="http://schemas.microsoft.com/office/drawing/2014/main" val="3847446469"/>
                    </a:ext>
                  </a:extLst>
                </a:gridCol>
                <a:gridCol w="2123728">
                  <a:extLst>
                    <a:ext uri="{9D8B030D-6E8A-4147-A177-3AD203B41FA5}">
                      <a16:colId xmlns:a16="http://schemas.microsoft.com/office/drawing/2014/main" val="3904689101"/>
                    </a:ext>
                  </a:extLst>
                </a:gridCol>
              </a:tblGrid>
              <a:tr h="483482">
                <a:tc>
                  <a:txBody>
                    <a:bodyPr/>
                    <a:lstStyle/>
                    <a:p>
                      <a:endParaRPr kumimoji="1" lang="ja-JP" altLang="en-US" sz="2000" b="1" dirty="0"/>
                    </a:p>
                  </a:txBody>
                  <a:tcPr anchor="ctr">
                    <a:solidFill>
                      <a:srgbClr val="008000"/>
                    </a:solidFill>
                  </a:tcPr>
                </a:tc>
                <a:tc>
                  <a:txBody>
                    <a:bodyPr/>
                    <a:lstStyle/>
                    <a:p>
                      <a:pPr algn="ctr"/>
                      <a:r>
                        <a:rPr kumimoji="1" lang="en-US" altLang="ja-JP" sz="2000" b="1" dirty="0" smtClean="0"/>
                        <a:t>Measured</a:t>
                      </a:r>
                      <a:endParaRPr kumimoji="1" lang="en-US" altLang="ja-JP" sz="2000" b="1" dirty="0" smtClean="0"/>
                    </a:p>
                    <a:p>
                      <a:pPr algn="ctr"/>
                      <a:r>
                        <a:rPr kumimoji="1" lang="en-US" altLang="ja-JP" sz="2000" b="1" dirty="0" smtClean="0"/>
                        <a:t>450 </a:t>
                      </a:r>
                      <a:r>
                        <a:rPr kumimoji="1" lang="en-US" altLang="ja-JP" sz="2000" b="1" dirty="0" smtClean="0"/>
                        <a:t>kW,</a:t>
                      </a:r>
                      <a:r>
                        <a:rPr kumimoji="1" lang="en-US" altLang="ja-JP" sz="2000" b="1" baseline="0" dirty="0" smtClean="0"/>
                        <a:t> anti-ν</a:t>
                      </a:r>
                      <a:endParaRPr kumimoji="1" lang="ja-JP" altLang="en-US" sz="2000" b="1" dirty="0"/>
                    </a:p>
                  </a:txBody>
                  <a:tcPr anchor="ctr">
                    <a:solidFill>
                      <a:srgbClr val="008000"/>
                    </a:solidFill>
                  </a:tcPr>
                </a:tc>
                <a:tc>
                  <a:txBody>
                    <a:bodyPr/>
                    <a:lstStyle/>
                    <a:p>
                      <a:pPr algn="ctr"/>
                      <a:r>
                        <a:rPr kumimoji="1" lang="en-US" altLang="ja-JP" sz="2000" b="1" dirty="0" smtClean="0"/>
                        <a:t>Extrapolation</a:t>
                      </a:r>
                    </a:p>
                    <a:p>
                      <a:pPr algn="ctr"/>
                      <a:r>
                        <a:rPr kumimoji="1" lang="en-US" altLang="ja-JP" sz="2000" b="1" dirty="0" smtClean="0"/>
                        <a:t>750</a:t>
                      </a:r>
                      <a:r>
                        <a:rPr kumimoji="1" lang="en-US" altLang="ja-JP" sz="2000" b="1" baseline="0" dirty="0" smtClean="0"/>
                        <a:t> kW, anti-ν</a:t>
                      </a:r>
                      <a:endParaRPr kumimoji="1" lang="ja-JP" altLang="en-US" sz="2000" b="1" dirty="0"/>
                    </a:p>
                  </a:txBody>
                  <a:tcPr anchor="ctr">
                    <a:solidFill>
                      <a:srgbClr val="008000"/>
                    </a:solidFill>
                  </a:tcPr>
                </a:tc>
                <a:tc>
                  <a:txBody>
                    <a:bodyPr/>
                    <a:lstStyle/>
                    <a:p>
                      <a:pPr algn="ctr"/>
                      <a:r>
                        <a:rPr kumimoji="1" lang="en-US" altLang="ja-JP" sz="2000" b="1" dirty="0" smtClean="0"/>
                        <a:t>Design value</a:t>
                      </a:r>
                    </a:p>
                    <a:p>
                      <a:pPr algn="ctr"/>
                      <a:r>
                        <a:rPr kumimoji="1" lang="en-US" altLang="ja-JP" sz="2000" b="1" dirty="0" smtClean="0"/>
                        <a:t>750 kW, ν</a:t>
                      </a:r>
                      <a:endParaRPr kumimoji="1" lang="ja-JP" altLang="en-US" sz="2000" b="1" dirty="0"/>
                    </a:p>
                  </a:txBody>
                  <a:tcPr anchor="ctr">
                    <a:solidFill>
                      <a:srgbClr val="008000"/>
                    </a:solidFill>
                  </a:tcPr>
                </a:tc>
                <a:extLst>
                  <a:ext uri="{0D108BD9-81ED-4DB2-BD59-A6C34878D82A}">
                    <a16:rowId xmlns:a16="http://schemas.microsoft.com/office/drawing/2014/main" val="4146061131"/>
                  </a:ext>
                </a:extLst>
              </a:tr>
              <a:tr h="483482">
                <a:tc>
                  <a:txBody>
                    <a:bodyPr/>
                    <a:lstStyle/>
                    <a:p>
                      <a:r>
                        <a:rPr kumimoji="1" lang="en-US" altLang="ja-JP" sz="2000" b="1" dirty="0" smtClean="0">
                          <a:solidFill>
                            <a:schemeClr val="tx1"/>
                          </a:solidFill>
                        </a:rPr>
                        <a:t>Helium</a:t>
                      </a:r>
                      <a:r>
                        <a:rPr kumimoji="1" lang="en-US" altLang="ja-JP" sz="2000" b="1" baseline="0" dirty="0" smtClean="0">
                          <a:solidFill>
                            <a:schemeClr val="tx1"/>
                          </a:solidFill>
                        </a:rPr>
                        <a:t> vessel</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54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90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158 kW</a:t>
                      </a:r>
                      <a:endParaRPr kumimoji="1" lang="ja-JP" altLang="en-US" sz="2000" b="1" dirty="0">
                        <a:solidFill>
                          <a:schemeClr val="tx1"/>
                        </a:solidFill>
                      </a:endParaRPr>
                    </a:p>
                  </a:txBody>
                  <a:tcPr anchor="ctr">
                    <a:solidFill>
                      <a:srgbClr val="99FF99"/>
                    </a:solidFill>
                  </a:tcPr>
                </a:tc>
                <a:extLst>
                  <a:ext uri="{0D108BD9-81ED-4DB2-BD59-A6C34878D82A}">
                    <a16:rowId xmlns:a16="http://schemas.microsoft.com/office/drawing/2014/main" val="1523331190"/>
                  </a:ext>
                </a:extLst>
              </a:tr>
              <a:tr h="483482">
                <a:tc>
                  <a:txBody>
                    <a:bodyPr/>
                    <a:lstStyle/>
                    <a:p>
                      <a:r>
                        <a:rPr kumimoji="1" lang="en-US" altLang="ja-JP" sz="2000" b="1" dirty="0" smtClean="0">
                          <a:solidFill>
                            <a:schemeClr val="tx1"/>
                          </a:solidFill>
                        </a:rPr>
                        <a:t>Iron shields</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19 kW</a:t>
                      </a:r>
                    </a:p>
                  </a:txBody>
                  <a:tcPr anchor="ctr">
                    <a:solidFill>
                      <a:srgbClr val="CCFFCC"/>
                    </a:solidFill>
                  </a:tcPr>
                </a:tc>
                <a:tc>
                  <a:txBody>
                    <a:bodyPr/>
                    <a:lstStyle/>
                    <a:p>
                      <a:pPr algn="ctr"/>
                      <a:r>
                        <a:rPr kumimoji="1" lang="en-US" altLang="ja-JP" sz="2000" b="1" dirty="0" smtClean="0">
                          <a:solidFill>
                            <a:schemeClr val="tx1"/>
                          </a:solidFill>
                        </a:rPr>
                        <a:t>  32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29 kW</a:t>
                      </a:r>
                      <a:endParaRPr kumimoji="1" lang="ja-JP" altLang="en-US" sz="2000" b="1" dirty="0">
                        <a:solidFill>
                          <a:schemeClr val="tx1"/>
                        </a:solidFill>
                      </a:endParaRPr>
                    </a:p>
                  </a:txBody>
                  <a:tcPr anchor="ctr">
                    <a:solidFill>
                      <a:srgbClr val="CCFFCC"/>
                    </a:solidFill>
                  </a:tcPr>
                </a:tc>
                <a:extLst>
                  <a:ext uri="{0D108BD9-81ED-4DB2-BD59-A6C34878D82A}">
                    <a16:rowId xmlns:a16="http://schemas.microsoft.com/office/drawing/2014/main" val="1515864781"/>
                  </a:ext>
                </a:extLst>
              </a:tr>
              <a:tr h="483482">
                <a:tc>
                  <a:txBody>
                    <a:bodyPr/>
                    <a:lstStyle/>
                    <a:p>
                      <a:r>
                        <a:rPr kumimoji="1" lang="en-US" altLang="ja-JP" sz="2000" b="1" dirty="0" smtClean="0">
                          <a:solidFill>
                            <a:schemeClr val="tx1"/>
                          </a:solidFill>
                        </a:rPr>
                        <a:t>Decay volume</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52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87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85 kW</a:t>
                      </a:r>
                      <a:endParaRPr kumimoji="1" lang="ja-JP" altLang="en-US" sz="2000" b="1" dirty="0">
                        <a:solidFill>
                          <a:schemeClr val="tx1"/>
                        </a:solidFill>
                      </a:endParaRPr>
                    </a:p>
                  </a:txBody>
                  <a:tcPr anchor="ctr">
                    <a:solidFill>
                      <a:srgbClr val="99FF99"/>
                    </a:solidFill>
                  </a:tcPr>
                </a:tc>
                <a:extLst>
                  <a:ext uri="{0D108BD9-81ED-4DB2-BD59-A6C34878D82A}">
                    <a16:rowId xmlns:a16="http://schemas.microsoft.com/office/drawing/2014/main" val="1288765001"/>
                  </a:ext>
                </a:extLst>
              </a:tr>
              <a:tr h="483482">
                <a:tc>
                  <a:txBody>
                    <a:bodyPr/>
                    <a:lstStyle/>
                    <a:p>
                      <a:r>
                        <a:rPr kumimoji="1" lang="en-US" altLang="ja-JP" sz="2000" b="1" dirty="0" smtClean="0">
                          <a:solidFill>
                            <a:schemeClr val="tx1"/>
                          </a:solidFill>
                        </a:rPr>
                        <a:t>DV collimator</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baseline="0" dirty="0" smtClean="0">
                          <a:solidFill>
                            <a:schemeClr val="tx1"/>
                          </a:solidFill>
                        </a:rPr>
                        <a:t>  55</a:t>
                      </a:r>
                      <a:r>
                        <a:rPr kumimoji="1" lang="en-US" altLang="ja-JP" sz="2000" b="1" dirty="0" smtClean="0">
                          <a:solidFill>
                            <a:schemeClr val="tx1"/>
                          </a:solidFill>
                        </a:rPr>
                        <a:t>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92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105 kW</a:t>
                      </a:r>
                      <a:endParaRPr kumimoji="1" lang="ja-JP" altLang="en-US" sz="2000" b="1" dirty="0">
                        <a:solidFill>
                          <a:schemeClr val="tx1"/>
                        </a:solidFill>
                      </a:endParaRPr>
                    </a:p>
                  </a:txBody>
                  <a:tcPr anchor="ctr">
                    <a:solidFill>
                      <a:srgbClr val="CCFFCC"/>
                    </a:solidFill>
                  </a:tcPr>
                </a:tc>
                <a:extLst>
                  <a:ext uri="{0D108BD9-81ED-4DB2-BD59-A6C34878D82A}">
                    <a16:rowId xmlns:a16="http://schemas.microsoft.com/office/drawing/2014/main" val="1940277077"/>
                  </a:ext>
                </a:extLst>
              </a:tr>
              <a:tr h="483482">
                <a:tc>
                  <a:txBody>
                    <a:bodyPr/>
                    <a:lstStyle/>
                    <a:p>
                      <a:r>
                        <a:rPr kumimoji="1" lang="en-US" altLang="ja-JP" sz="2000" b="1" dirty="0" smtClean="0">
                          <a:solidFill>
                            <a:srgbClr val="FF0000"/>
                          </a:solidFill>
                        </a:rPr>
                        <a:t>TS total</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179 kW</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298 </a:t>
                      </a:r>
                      <a:r>
                        <a:rPr kumimoji="1" lang="en-US" altLang="ja-JP" sz="2000" b="1" dirty="0" smtClean="0">
                          <a:solidFill>
                            <a:srgbClr val="FF0000"/>
                          </a:solidFill>
                        </a:rPr>
                        <a:t>kW</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377 kW</a:t>
                      </a:r>
                      <a:endParaRPr kumimoji="1" lang="ja-JP" altLang="en-US" sz="2000" b="1" dirty="0">
                        <a:solidFill>
                          <a:srgbClr val="FF0000"/>
                        </a:solidFill>
                      </a:endParaRPr>
                    </a:p>
                  </a:txBody>
                  <a:tcPr anchor="ctr">
                    <a:solidFill>
                      <a:srgbClr val="99FF99"/>
                    </a:solidFill>
                  </a:tcPr>
                </a:tc>
                <a:extLst>
                  <a:ext uri="{0D108BD9-81ED-4DB2-BD59-A6C34878D82A}">
                    <a16:rowId xmlns:a16="http://schemas.microsoft.com/office/drawing/2014/main" val="2505121840"/>
                  </a:ext>
                </a:extLst>
              </a:tr>
              <a:tr h="483482">
                <a:tc>
                  <a:txBody>
                    <a:bodyPr/>
                    <a:lstStyle/>
                    <a:p>
                      <a:r>
                        <a:rPr kumimoji="1" lang="en-US" altLang="ja-JP" sz="2000" b="1" dirty="0" smtClean="0">
                          <a:solidFill>
                            <a:srgbClr val="FF0000"/>
                          </a:solidFill>
                        </a:rPr>
                        <a:t>NU3 total</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101 kW</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168 kW</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332 kW</a:t>
                      </a:r>
                      <a:endParaRPr kumimoji="1" lang="ja-JP" altLang="en-US" sz="2000" b="1" dirty="0">
                        <a:solidFill>
                          <a:srgbClr val="FF0000"/>
                        </a:solidFill>
                      </a:endParaRPr>
                    </a:p>
                  </a:txBody>
                  <a:tcPr anchor="ctr">
                    <a:solidFill>
                      <a:srgbClr val="CCFFCC"/>
                    </a:solidFill>
                  </a:tcPr>
                </a:tc>
                <a:extLst>
                  <a:ext uri="{0D108BD9-81ED-4DB2-BD59-A6C34878D82A}">
                    <a16:rowId xmlns:a16="http://schemas.microsoft.com/office/drawing/2014/main" val="2915795787"/>
                  </a:ext>
                </a:extLst>
              </a:tr>
            </a:tbl>
          </a:graphicData>
        </a:graphic>
      </p:graphicFrame>
    </p:spTree>
    <p:extLst>
      <p:ext uri="{BB962C8B-B14F-4D97-AF65-F5344CB8AC3E}">
        <p14:creationId xmlns:p14="http://schemas.microsoft.com/office/powerpoint/2010/main" val="1866063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Measured heat removal (</a:t>
            </a:r>
            <a:r>
              <a:rPr lang="en-US" altLang="ja-JP" sz="2800" b="1" dirty="0" smtClean="0">
                <a:solidFill>
                  <a:srgbClr val="FF0000"/>
                </a:solidFill>
              </a:rPr>
              <a:t>anti-ν</a:t>
            </a:r>
            <a:r>
              <a:rPr lang="ja-JP" altLang="en-US" sz="2800" b="1" dirty="0" smtClean="0">
                <a:solidFill>
                  <a:srgbClr val="FF0000"/>
                </a:solidFill>
              </a:rPr>
              <a:t> </a:t>
            </a:r>
            <a:r>
              <a:rPr lang="en-US" altLang="ja-JP" sz="2800" b="1" dirty="0">
                <a:solidFill>
                  <a:srgbClr val="FF0000"/>
                </a:solidFill>
              </a:rPr>
              <a:t>o</a:t>
            </a:r>
            <a:r>
              <a:rPr lang="en-US" altLang="ja-JP" sz="2800" b="1" dirty="0" smtClean="0">
                <a:solidFill>
                  <a:srgbClr val="FF0000"/>
                </a:solidFill>
              </a:rPr>
              <a:t>peration</a:t>
            </a:r>
            <a:r>
              <a:rPr lang="en-US" altLang="ja-JP" sz="2800" b="1" dirty="0" smtClean="0"/>
              <a:t>)</a:t>
            </a:r>
            <a:endParaRPr kumimoji="1" lang="ja-JP" altLang="en-US" sz="2800" b="1" dirty="0"/>
          </a:p>
        </p:txBody>
      </p:sp>
      <p:graphicFrame>
        <p:nvGraphicFramePr>
          <p:cNvPr id="5" name="表 4"/>
          <p:cNvGraphicFramePr>
            <a:graphicFrameLocks noGrp="1"/>
          </p:cNvGraphicFramePr>
          <p:nvPr>
            <p:extLst>
              <p:ext uri="{D42A27DB-BD31-4B8C-83A1-F6EECF244321}">
                <p14:modId xmlns:p14="http://schemas.microsoft.com/office/powerpoint/2010/main" val="98552558"/>
              </p:ext>
            </p:extLst>
          </p:nvPr>
        </p:nvGraphicFramePr>
        <p:xfrm>
          <a:off x="0" y="764704"/>
          <a:ext cx="9144000" cy="3601932"/>
        </p:xfrm>
        <a:graphic>
          <a:graphicData uri="http://schemas.openxmlformats.org/drawingml/2006/table">
            <a:tbl>
              <a:tblPr firstRow="1" bandRow="1">
                <a:tableStyleId>{5C22544A-7EE6-4342-B048-85BDC9FD1C3A}</a:tableStyleId>
              </a:tblPr>
              <a:tblGrid>
                <a:gridCol w="2699792">
                  <a:extLst>
                    <a:ext uri="{9D8B030D-6E8A-4147-A177-3AD203B41FA5}">
                      <a16:colId xmlns:a16="http://schemas.microsoft.com/office/drawing/2014/main" val="3912174950"/>
                    </a:ext>
                  </a:extLst>
                </a:gridCol>
                <a:gridCol w="2160240">
                  <a:extLst>
                    <a:ext uri="{9D8B030D-6E8A-4147-A177-3AD203B41FA5}">
                      <a16:colId xmlns:a16="http://schemas.microsoft.com/office/drawing/2014/main" val="1979101720"/>
                    </a:ext>
                  </a:extLst>
                </a:gridCol>
                <a:gridCol w="2160240">
                  <a:extLst>
                    <a:ext uri="{9D8B030D-6E8A-4147-A177-3AD203B41FA5}">
                      <a16:colId xmlns:a16="http://schemas.microsoft.com/office/drawing/2014/main" val="3847446469"/>
                    </a:ext>
                  </a:extLst>
                </a:gridCol>
                <a:gridCol w="2123728">
                  <a:extLst>
                    <a:ext uri="{9D8B030D-6E8A-4147-A177-3AD203B41FA5}">
                      <a16:colId xmlns:a16="http://schemas.microsoft.com/office/drawing/2014/main" val="3904689101"/>
                    </a:ext>
                  </a:extLst>
                </a:gridCol>
              </a:tblGrid>
              <a:tr h="483482">
                <a:tc>
                  <a:txBody>
                    <a:bodyPr/>
                    <a:lstStyle/>
                    <a:p>
                      <a:endParaRPr kumimoji="1" lang="ja-JP" altLang="en-US" sz="2000" b="1" dirty="0"/>
                    </a:p>
                  </a:txBody>
                  <a:tcPr anchor="ctr">
                    <a:solidFill>
                      <a:srgbClr val="008000"/>
                    </a:solidFill>
                  </a:tcPr>
                </a:tc>
                <a:tc>
                  <a:txBody>
                    <a:bodyPr/>
                    <a:lstStyle/>
                    <a:p>
                      <a:pPr algn="ctr"/>
                      <a:r>
                        <a:rPr kumimoji="1" lang="en-US" altLang="ja-JP" sz="2000" b="1" dirty="0" smtClean="0"/>
                        <a:t>Measured</a:t>
                      </a:r>
                      <a:endParaRPr kumimoji="1" lang="en-US" altLang="ja-JP" sz="2000" b="1" dirty="0" smtClean="0"/>
                    </a:p>
                    <a:p>
                      <a:pPr algn="ctr"/>
                      <a:r>
                        <a:rPr kumimoji="1" lang="en-US" altLang="ja-JP" sz="2000" b="1" dirty="0" smtClean="0"/>
                        <a:t>450 </a:t>
                      </a:r>
                      <a:r>
                        <a:rPr kumimoji="1" lang="en-US" altLang="ja-JP" sz="2000" b="1" dirty="0" smtClean="0"/>
                        <a:t>kW,</a:t>
                      </a:r>
                      <a:r>
                        <a:rPr kumimoji="1" lang="en-US" altLang="ja-JP" sz="2000" b="1" baseline="0" dirty="0" smtClean="0"/>
                        <a:t> anti-ν</a:t>
                      </a:r>
                      <a:endParaRPr kumimoji="1" lang="ja-JP" altLang="en-US" sz="2000" b="1" dirty="0"/>
                    </a:p>
                  </a:txBody>
                  <a:tcPr anchor="ctr">
                    <a:solidFill>
                      <a:srgbClr val="008000"/>
                    </a:solidFill>
                  </a:tcPr>
                </a:tc>
                <a:tc>
                  <a:txBody>
                    <a:bodyPr/>
                    <a:lstStyle/>
                    <a:p>
                      <a:pPr algn="ctr"/>
                      <a:r>
                        <a:rPr kumimoji="1" lang="en-US" altLang="ja-JP" sz="2000" b="1" dirty="0" smtClean="0"/>
                        <a:t>Extrapolation</a:t>
                      </a:r>
                    </a:p>
                    <a:p>
                      <a:pPr algn="ctr"/>
                      <a:r>
                        <a:rPr kumimoji="1" lang="en-US" altLang="ja-JP" sz="2000" b="1" dirty="0" smtClean="0"/>
                        <a:t>750</a:t>
                      </a:r>
                      <a:r>
                        <a:rPr kumimoji="1" lang="en-US" altLang="ja-JP" sz="2000" b="1" baseline="0" dirty="0" smtClean="0"/>
                        <a:t> kW, anti-ν</a:t>
                      </a:r>
                      <a:endParaRPr kumimoji="1" lang="ja-JP" altLang="en-US" sz="2000" b="1" dirty="0"/>
                    </a:p>
                  </a:txBody>
                  <a:tcPr anchor="ctr">
                    <a:solidFill>
                      <a:srgbClr val="008000"/>
                    </a:solidFill>
                  </a:tcPr>
                </a:tc>
                <a:tc>
                  <a:txBody>
                    <a:bodyPr/>
                    <a:lstStyle/>
                    <a:p>
                      <a:pPr algn="ctr"/>
                      <a:r>
                        <a:rPr kumimoji="1" lang="en-US" altLang="ja-JP" sz="2000" b="1" dirty="0" smtClean="0"/>
                        <a:t>Design value</a:t>
                      </a:r>
                    </a:p>
                    <a:p>
                      <a:pPr algn="ctr"/>
                      <a:r>
                        <a:rPr kumimoji="1" lang="en-US" altLang="ja-JP" sz="2000" b="1" dirty="0" smtClean="0"/>
                        <a:t>750 kW, ν</a:t>
                      </a:r>
                      <a:endParaRPr kumimoji="1" lang="ja-JP" altLang="en-US" sz="2000" b="1" dirty="0"/>
                    </a:p>
                  </a:txBody>
                  <a:tcPr anchor="ctr">
                    <a:solidFill>
                      <a:srgbClr val="008000"/>
                    </a:solidFill>
                  </a:tcPr>
                </a:tc>
                <a:extLst>
                  <a:ext uri="{0D108BD9-81ED-4DB2-BD59-A6C34878D82A}">
                    <a16:rowId xmlns:a16="http://schemas.microsoft.com/office/drawing/2014/main" val="4146061131"/>
                  </a:ext>
                </a:extLst>
              </a:tr>
              <a:tr h="483482">
                <a:tc>
                  <a:txBody>
                    <a:bodyPr/>
                    <a:lstStyle/>
                    <a:p>
                      <a:r>
                        <a:rPr kumimoji="1" lang="en-US" altLang="ja-JP" sz="2000" b="1" dirty="0" smtClean="0">
                          <a:solidFill>
                            <a:schemeClr val="tx1"/>
                          </a:solidFill>
                        </a:rPr>
                        <a:t>Helium</a:t>
                      </a:r>
                      <a:r>
                        <a:rPr kumimoji="1" lang="en-US" altLang="ja-JP" sz="2000" b="1" baseline="0" dirty="0" smtClean="0">
                          <a:solidFill>
                            <a:schemeClr val="tx1"/>
                          </a:solidFill>
                        </a:rPr>
                        <a:t> vessel</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54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a:t>
                      </a:r>
                      <a:r>
                        <a:rPr kumimoji="1" lang="en-US" altLang="ja-JP" sz="2000" b="1" dirty="0" smtClean="0">
                          <a:solidFill>
                            <a:schemeClr val="tx1"/>
                          </a:solidFill>
                        </a:rPr>
                        <a:t>90 </a:t>
                      </a:r>
                      <a:r>
                        <a:rPr kumimoji="1" lang="en-US" altLang="ja-JP" sz="2000" b="1" dirty="0" smtClean="0">
                          <a:solidFill>
                            <a:schemeClr val="tx1"/>
                          </a:solidFill>
                        </a:rPr>
                        <a:t>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158 kW</a:t>
                      </a:r>
                      <a:endParaRPr kumimoji="1" lang="ja-JP" altLang="en-US" sz="2000" b="1" dirty="0">
                        <a:solidFill>
                          <a:schemeClr val="tx1"/>
                        </a:solidFill>
                      </a:endParaRPr>
                    </a:p>
                  </a:txBody>
                  <a:tcPr anchor="ctr">
                    <a:solidFill>
                      <a:srgbClr val="99FF99"/>
                    </a:solidFill>
                  </a:tcPr>
                </a:tc>
                <a:extLst>
                  <a:ext uri="{0D108BD9-81ED-4DB2-BD59-A6C34878D82A}">
                    <a16:rowId xmlns:a16="http://schemas.microsoft.com/office/drawing/2014/main" val="1523331190"/>
                  </a:ext>
                </a:extLst>
              </a:tr>
              <a:tr h="483482">
                <a:tc>
                  <a:txBody>
                    <a:bodyPr/>
                    <a:lstStyle/>
                    <a:p>
                      <a:r>
                        <a:rPr kumimoji="1" lang="en-US" altLang="ja-JP" sz="2000" b="1" dirty="0" smtClean="0">
                          <a:solidFill>
                            <a:schemeClr val="tx1"/>
                          </a:solidFill>
                        </a:rPr>
                        <a:t>Iron shields</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19 kW</a:t>
                      </a:r>
                    </a:p>
                  </a:txBody>
                  <a:tcPr anchor="ctr">
                    <a:solidFill>
                      <a:srgbClr val="CCFFCC"/>
                    </a:solidFill>
                  </a:tcPr>
                </a:tc>
                <a:tc>
                  <a:txBody>
                    <a:bodyPr/>
                    <a:lstStyle/>
                    <a:p>
                      <a:pPr algn="ctr"/>
                      <a:r>
                        <a:rPr kumimoji="1" lang="en-US" altLang="ja-JP" sz="2000" b="1" dirty="0" smtClean="0">
                          <a:solidFill>
                            <a:schemeClr val="tx1"/>
                          </a:solidFill>
                        </a:rPr>
                        <a:t>  </a:t>
                      </a:r>
                      <a:r>
                        <a:rPr kumimoji="1" lang="en-US" altLang="ja-JP" sz="2000" b="1" dirty="0" smtClean="0">
                          <a:solidFill>
                            <a:schemeClr val="tx1"/>
                          </a:solidFill>
                        </a:rPr>
                        <a:t>32 </a:t>
                      </a:r>
                      <a:r>
                        <a:rPr kumimoji="1" lang="en-US" altLang="ja-JP" sz="2000" b="1" dirty="0" smtClean="0">
                          <a:solidFill>
                            <a:schemeClr val="tx1"/>
                          </a:solidFill>
                        </a:rPr>
                        <a:t>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29 kW</a:t>
                      </a:r>
                      <a:endParaRPr kumimoji="1" lang="ja-JP" altLang="en-US" sz="2000" b="1" dirty="0">
                        <a:solidFill>
                          <a:schemeClr val="tx1"/>
                        </a:solidFill>
                      </a:endParaRPr>
                    </a:p>
                  </a:txBody>
                  <a:tcPr anchor="ctr">
                    <a:solidFill>
                      <a:srgbClr val="CCFFCC"/>
                    </a:solidFill>
                  </a:tcPr>
                </a:tc>
                <a:extLst>
                  <a:ext uri="{0D108BD9-81ED-4DB2-BD59-A6C34878D82A}">
                    <a16:rowId xmlns:a16="http://schemas.microsoft.com/office/drawing/2014/main" val="1515864781"/>
                  </a:ext>
                </a:extLst>
              </a:tr>
              <a:tr h="483482">
                <a:tc>
                  <a:txBody>
                    <a:bodyPr/>
                    <a:lstStyle/>
                    <a:p>
                      <a:r>
                        <a:rPr kumimoji="1" lang="en-US" altLang="ja-JP" sz="2000" b="1" dirty="0" smtClean="0">
                          <a:solidFill>
                            <a:schemeClr val="tx1"/>
                          </a:solidFill>
                        </a:rPr>
                        <a:t>Decay volume</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52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a:t>
                      </a:r>
                      <a:r>
                        <a:rPr kumimoji="1" lang="en-US" altLang="ja-JP" sz="2000" b="1" dirty="0" smtClean="0">
                          <a:solidFill>
                            <a:schemeClr val="tx1"/>
                          </a:solidFill>
                        </a:rPr>
                        <a:t>87 </a:t>
                      </a:r>
                      <a:r>
                        <a:rPr kumimoji="1" lang="en-US" altLang="ja-JP" sz="2000" b="1" dirty="0" smtClean="0">
                          <a:solidFill>
                            <a:schemeClr val="tx1"/>
                          </a:solidFill>
                        </a:rPr>
                        <a:t>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85 kW</a:t>
                      </a:r>
                      <a:endParaRPr kumimoji="1" lang="ja-JP" altLang="en-US" sz="2000" b="1" dirty="0">
                        <a:solidFill>
                          <a:schemeClr val="tx1"/>
                        </a:solidFill>
                      </a:endParaRPr>
                    </a:p>
                  </a:txBody>
                  <a:tcPr anchor="ctr">
                    <a:solidFill>
                      <a:srgbClr val="99FF99"/>
                    </a:solidFill>
                  </a:tcPr>
                </a:tc>
                <a:extLst>
                  <a:ext uri="{0D108BD9-81ED-4DB2-BD59-A6C34878D82A}">
                    <a16:rowId xmlns:a16="http://schemas.microsoft.com/office/drawing/2014/main" val="1288765001"/>
                  </a:ext>
                </a:extLst>
              </a:tr>
              <a:tr h="483482">
                <a:tc>
                  <a:txBody>
                    <a:bodyPr/>
                    <a:lstStyle/>
                    <a:p>
                      <a:r>
                        <a:rPr kumimoji="1" lang="en-US" altLang="ja-JP" sz="2000" b="1" dirty="0" smtClean="0">
                          <a:solidFill>
                            <a:schemeClr val="tx1"/>
                          </a:solidFill>
                        </a:rPr>
                        <a:t>DV collimator</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baseline="0" dirty="0" smtClean="0">
                          <a:solidFill>
                            <a:schemeClr val="tx1"/>
                          </a:solidFill>
                        </a:rPr>
                        <a:t>  55</a:t>
                      </a:r>
                      <a:r>
                        <a:rPr kumimoji="1" lang="en-US" altLang="ja-JP" sz="2000" b="1" dirty="0" smtClean="0">
                          <a:solidFill>
                            <a:schemeClr val="tx1"/>
                          </a:solidFill>
                        </a:rPr>
                        <a:t>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baseline="0" dirty="0" smtClean="0">
                          <a:solidFill>
                            <a:schemeClr val="tx1"/>
                          </a:solidFill>
                        </a:rPr>
                        <a:t>  92</a:t>
                      </a:r>
                      <a:r>
                        <a:rPr kumimoji="1" lang="en-US" altLang="ja-JP" sz="2000" b="1" dirty="0" smtClean="0">
                          <a:solidFill>
                            <a:schemeClr val="tx1"/>
                          </a:solidFill>
                        </a:rPr>
                        <a:t> </a:t>
                      </a:r>
                      <a:r>
                        <a:rPr kumimoji="1" lang="en-US" altLang="ja-JP" sz="2000" b="1" dirty="0" smtClean="0">
                          <a:solidFill>
                            <a:schemeClr val="tx1"/>
                          </a:solidFill>
                        </a:rPr>
                        <a:t>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105 kW</a:t>
                      </a:r>
                      <a:endParaRPr kumimoji="1" lang="ja-JP" altLang="en-US" sz="2000" b="1" dirty="0">
                        <a:solidFill>
                          <a:schemeClr val="tx1"/>
                        </a:solidFill>
                      </a:endParaRPr>
                    </a:p>
                  </a:txBody>
                  <a:tcPr anchor="ctr">
                    <a:solidFill>
                      <a:srgbClr val="CCFFCC"/>
                    </a:solidFill>
                  </a:tcPr>
                </a:tc>
                <a:extLst>
                  <a:ext uri="{0D108BD9-81ED-4DB2-BD59-A6C34878D82A}">
                    <a16:rowId xmlns:a16="http://schemas.microsoft.com/office/drawing/2014/main" val="1940277077"/>
                  </a:ext>
                </a:extLst>
              </a:tr>
              <a:tr h="483482">
                <a:tc>
                  <a:txBody>
                    <a:bodyPr/>
                    <a:lstStyle/>
                    <a:p>
                      <a:r>
                        <a:rPr kumimoji="1" lang="en-US" altLang="ja-JP" sz="2000" b="1" dirty="0" smtClean="0">
                          <a:solidFill>
                            <a:srgbClr val="FF0000"/>
                          </a:solidFill>
                        </a:rPr>
                        <a:t>TS total</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179 kW</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298 </a:t>
                      </a:r>
                      <a:r>
                        <a:rPr kumimoji="1" lang="en-US" altLang="ja-JP" sz="2000" b="1" dirty="0" smtClean="0">
                          <a:solidFill>
                            <a:srgbClr val="FF0000"/>
                          </a:solidFill>
                        </a:rPr>
                        <a:t>kW</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377 kW</a:t>
                      </a:r>
                      <a:endParaRPr kumimoji="1" lang="ja-JP" altLang="en-US" sz="2000" b="1" dirty="0">
                        <a:solidFill>
                          <a:srgbClr val="FF0000"/>
                        </a:solidFill>
                      </a:endParaRPr>
                    </a:p>
                  </a:txBody>
                  <a:tcPr anchor="ctr">
                    <a:solidFill>
                      <a:srgbClr val="99FF99"/>
                    </a:solidFill>
                  </a:tcPr>
                </a:tc>
                <a:extLst>
                  <a:ext uri="{0D108BD9-81ED-4DB2-BD59-A6C34878D82A}">
                    <a16:rowId xmlns:a16="http://schemas.microsoft.com/office/drawing/2014/main" val="2505121840"/>
                  </a:ext>
                </a:extLst>
              </a:tr>
              <a:tr h="483482">
                <a:tc>
                  <a:txBody>
                    <a:bodyPr/>
                    <a:lstStyle/>
                    <a:p>
                      <a:r>
                        <a:rPr kumimoji="1" lang="en-US" altLang="ja-JP" sz="2000" b="1" dirty="0" smtClean="0">
                          <a:solidFill>
                            <a:srgbClr val="FF0000"/>
                          </a:solidFill>
                        </a:rPr>
                        <a:t>NU3 total</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101 kW</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168 kW</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332 kW</a:t>
                      </a:r>
                      <a:endParaRPr kumimoji="1" lang="ja-JP" altLang="en-US" sz="2000" b="1" dirty="0">
                        <a:solidFill>
                          <a:srgbClr val="FF0000"/>
                        </a:solidFill>
                      </a:endParaRPr>
                    </a:p>
                  </a:txBody>
                  <a:tcPr anchor="ctr">
                    <a:solidFill>
                      <a:srgbClr val="CCFFCC"/>
                    </a:solidFill>
                  </a:tcPr>
                </a:tc>
                <a:extLst>
                  <a:ext uri="{0D108BD9-81ED-4DB2-BD59-A6C34878D82A}">
                    <a16:rowId xmlns:a16="http://schemas.microsoft.com/office/drawing/2014/main" val="2915795787"/>
                  </a:ext>
                </a:extLst>
              </a:tr>
            </a:tbl>
          </a:graphicData>
        </a:graphic>
      </p:graphicFrame>
      <p:sp>
        <p:nvSpPr>
          <p:cNvPr id="2" name="正方形/長方形 1"/>
          <p:cNvSpPr/>
          <p:nvPr/>
        </p:nvSpPr>
        <p:spPr>
          <a:xfrm>
            <a:off x="5292080" y="3429000"/>
            <a:ext cx="1224136" cy="432048"/>
          </a:xfrm>
          <a:prstGeom prst="rect">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452320" y="3429000"/>
            <a:ext cx="1224136" cy="432048"/>
          </a:xfrm>
          <a:prstGeom prst="rect">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a:stCxn id="2" idx="3"/>
            <a:endCxn id="6" idx="1"/>
          </p:cNvCxnSpPr>
          <p:nvPr/>
        </p:nvCxnSpPr>
        <p:spPr>
          <a:xfrm>
            <a:off x="6516216" y="3645024"/>
            <a:ext cx="936104"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506412" y="4366636"/>
            <a:ext cx="955711" cy="461665"/>
          </a:xfrm>
          <a:prstGeom prst="rect">
            <a:avLst/>
          </a:prstGeom>
          <a:noFill/>
        </p:spPr>
        <p:txBody>
          <a:bodyPr wrap="none" rtlCol="0">
            <a:spAutoFit/>
          </a:bodyPr>
          <a:lstStyle/>
          <a:p>
            <a:pPr algn="ctr"/>
            <a:r>
              <a:rPr kumimoji="1" lang="en-US" altLang="ja-JP" sz="2400" b="1" dirty="0" smtClean="0">
                <a:solidFill>
                  <a:srgbClr val="0000FF"/>
                </a:solidFill>
              </a:rPr>
              <a:t>× 1.3</a:t>
            </a:r>
            <a:endParaRPr kumimoji="1" lang="ja-JP" altLang="en-US" sz="2400" b="1" dirty="0">
              <a:solidFill>
                <a:srgbClr val="0000FF"/>
              </a:solidFill>
            </a:endParaRPr>
          </a:p>
        </p:txBody>
      </p:sp>
      <p:sp>
        <p:nvSpPr>
          <p:cNvPr id="9" name="テキスト ボックス 8"/>
          <p:cNvSpPr txBox="1"/>
          <p:nvPr/>
        </p:nvSpPr>
        <p:spPr>
          <a:xfrm>
            <a:off x="-1" y="4828301"/>
            <a:ext cx="9144001" cy="707886"/>
          </a:xfrm>
          <a:prstGeom prst="rect">
            <a:avLst/>
          </a:prstGeom>
          <a:noFill/>
        </p:spPr>
        <p:txBody>
          <a:bodyPr wrap="square" rtlCol="0">
            <a:spAutoFit/>
          </a:bodyPr>
          <a:lstStyle/>
          <a:p>
            <a:r>
              <a:rPr lang="en-US" altLang="ja-JP" sz="2000" b="1" dirty="0"/>
              <a:t>When this extrapolation is </a:t>
            </a:r>
            <a:r>
              <a:rPr lang="en-US" altLang="ja-JP" sz="2000" b="1" dirty="0" smtClean="0"/>
              <a:t>correct</a:t>
            </a:r>
            <a:r>
              <a:rPr lang="en-US" altLang="ja-JP" sz="2000" b="1" dirty="0" smtClean="0"/>
              <a:t>, </a:t>
            </a:r>
            <a:endParaRPr lang="en-US" altLang="ja-JP" sz="2000" b="1" dirty="0" smtClean="0"/>
          </a:p>
          <a:p>
            <a:r>
              <a:rPr lang="en-US" altLang="ja-JP" sz="2000" b="1" dirty="0" smtClean="0"/>
              <a:t>the </a:t>
            </a:r>
            <a:r>
              <a:rPr lang="en-US" altLang="ja-JP" sz="2000" b="1" dirty="0"/>
              <a:t>cooling system </a:t>
            </a:r>
            <a:r>
              <a:rPr lang="en-US" altLang="ja-JP" sz="2000" b="1" dirty="0" smtClean="0"/>
              <a:t>in TS is available </a:t>
            </a:r>
            <a:r>
              <a:rPr lang="en-US" altLang="ja-JP" sz="2000" b="1" dirty="0"/>
              <a:t>to beam power of </a:t>
            </a:r>
            <a:r>
              <a:rPr lang="en-US" altLang="ja-JP" sz="2000" b="1" dirty="0" smtClean="0">
                <a:solidFill>
                  <a:srgbClr val="FF0000"/>
                </a:solidFill>
              </a:rPr>
              <a:t>950kW</a:t>
            </a:r>
            <a:r>
              <a:rPr lang="en-US" altLang="ja-JP" sz="2000" b="1" dirty="0"/>
              <a:t>.</a:t>
            </a:r>
            <a:endParaRPr kumimoji="1" lang="ja-JP" altLang="en-US" sz="2000" b="1" dirty="0"/>
          </a:p>
        </p:txBody>
      </p:sp>
    </p:spTree>
    <p:extLst>
      <p:ext uri="{BB962C8B-B14F-4D97-AF65-F5344CB8AC3E}">
        <p14:creationId xmlns:p14="http://schemas.microsoft.com/office/powerpoint/2010/main" val="3268603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Measured heat removal (</a:t>
            </a:r>
            <a:r>
              <a:rPr lang="en-US" altLang="ja-JP" sz="2800" b="1" dirty="0" smtClean="0">
                <a:solidFill>
                  <a:srgbClr val="FF0000"/>
                </a:solidFill>
              </a:rPr>
              <a:t>ν</a:t>
            </a:r>
            <a:r>
              <a:rPr lang="ja-JP" altLang="en-US" sz="2800" b="1" dirty="0">
                <a:solidFill>
                  <a:srgbClr val="FF0000"/>
                </a:solidFill>
              </a:rPr>
              <a:t> </a:t>
            </a:r>
            <a:r>
              <a:rPr lang="en-US" altLang="ja-JP" sz="2800" b="1" dirty="0">
                <a:solidFill>
                  <a:srgbClr val="FF0000"/>
                </a:solidFill>
              </a:rPr>
              <a:t>o</a:t>
            </a:r>
            <a:r>
              <a:rPr lang="en-US" altLang="ja-JP" sz="2800" b="1" dirty="0" smtClean="0">
                <a:solidFill>
                  <a:srgbClr val="FF0000"/>
                </a:solidFill>
              </a:rPr>
              <a:t>peration</a:t>
            </a:r>
            <a:r>
              <a:rPr lang="en-US" altLang="ja-JP" sz="2800" b="1" dirty="0" smtClean="0"/>
              <a:t>)</a:t>
            </a:r>
            <a:endParaRPr kumimoji="1" lang="ja-JP" altLang="en-US" sz="2800" b="1" dirty="0"/>
          </a:p>
        </p:txBody>
      </p:sp>
      <p:graphicFrame>
        <p:nvGraphicFramePr>
          <p:cNvPr id="5" name="表 4"/>
          <p:cNvGraphicFramePr>
            <a:graphicFrameLocks noGrp="1"/>
          </p:cNvGraphicFramePr>
          <p:nvPr>
            <p:extLst>
              <p:ext uri="{D42A27DB-BD31-4B8C-83A1-F6EECF244321}">
                <p14:modId xmlns:p14="http://schemas.microsoft.com/office/powerpoint/2010/main" val="1220884438"/>
              </p:ext>
            </p:extLst>
          </p:nvPr>
        </p:nvGraphicFramePr>
        <p:xfrm>
          <a:off x="0" y="764704"/>
          <a:ext cx="9144000" cy="3601932"/>
        </p:xfrm>
        <a:graphic>
          <a:graphicData uri="http://schemas.openxmlformats.org/drawingml/2006/table">
            <a:tbl>
              <a:tblPr firstRow="1" bandRow="1">
                <a:tableStyleId>{5C22544A-7EE6-4342-B048-85BDC9FD1C3A}</a:tableStyleId>
              </a:tblPr>
              <a:tblGrid>
                <a:gridCol w="2699792">
                  <a:extLst>
                    <a:ext uri="{9D8B030D-6E8A-4147-A177-3AD203B41FA5}">
                      <a16:colId xmlns:a16="http://schemas.microsoft.com/office/drawing/2014/main" val="3912174950"/>
                    </a:ext>
                  </a:extLst>
                </a:gridCol>
                <a:gridCol w="2160240">
                  <a:extLst>
                    <a:ext uri="{9D8B030D-6E8A-4147-A177-3AD203B41FA5}">
                      <a16:colId xmlns:a16="http://schemas.microsoft.com/office/drawing/2014/main" val="1979101720"/>
                    </a:ext>
                  </a:extLst>
                </a:gridCol>
                <a:gridCol w="2160240">
                  <a:extLst>
                    <a:ext uri="{9D8B030D-6E8A-4147-A177-3AD203B41FA5}">
                      <a16:colId xmlns:a16="http://schemas.microsoft.com/office/drawing/2014/main" val="3847446469"/>
                    </a:ext>
                  </a:extLst>
                </a:gridCol>
                <a:gridCol w="2123728">
                  <a:extLst>
                    <a:ext uri="{9D8B030D-6E8A-4147-A177-3AD203B41FA5}">
                      <a16:colId xmlns:a16="http://schemas.microsoft.com/office/drawing/2014/main" val="3904689101"/>
                    </a:ext>
                  </a:extLst>
                </a:gridCol>
              </a:tblGrid>
              <a:tr h="483482">
                <a:tc>
                  <a:txBody>
                    <a:bodyPr/>
                    <a:lstStyle/>
                    <a:p>
                      <a:endParaRPr kumimoji="1" lang="ja-JP" altLang="en-US" sz="2000" b="1" dirty="0"/>
                    </a:p>
                  </a:txBody>
                  <a:tcPr anchor="ctr">
                    <a:solidFill>
                      <a:srgbClr val="008000"/>
                    </a:solidFill>
                  </a:tcPr>
                </a:tc>
                <a:tc>
                  <a:txBody>
                    <a:bodyPr/>
                    <a:lstStyle/>
                    <a:p>
                      <a:pPr algn="ctr"/>
                      <a:r>
                        <a:rPr kumimoji="1" lang="en-US" altLang="ja-JP" sz="2000" b="1" dirty="0" smtClean="0"/>
                        <a:t>Measured</a:t>
                      </a:r>
                      <a:endParaRPr kumimoji="1" lang="en-US" altLang="ja-JP" sz="2000" b="1" dirty="0" smtClean="0"/>
                    </a:p>
                    <a:p>
                      <a:pPr algn="ctr"/>
                      <a:r>
                        <a:rPr kumimoji="1" lang="en-US" altLang="ja-JP" sz="2000" b="1" dirty="0" smtClean="0"/>
                        <a:t>410 kW,</a:t>
                      </a:r>
                      <a:r>
                        <a:rPr kumimoji="1" lang="en-US" altLang="ja-JP" sz="2000" b="1" baseline="0" dirty="0" smtClean="0"/>
                        <a:t> ν</a:t>
                      </a:r>
                      <a:endParaRPr kumimoji="1" lang="ja-JP" altLang="en-US" sz="2000" b="1" dirty="0"/>
                    </a:p>
                  </a:txBody>
                  <a:tcPr anchor="ctr">
                    <a:solidFill>
                      <a:srgbClr val="008000"/>
                    </a:solidFill>
                  </a:tcPr>
                </a:tc>
                <a:tc>
                  <a:txBody>
                    <a:bodyPr/>
                    <a:lstStyle/>
                    <a:p>
                      <a:pPr algn="ctr"/>
                      <a:r>
                        <a:rPr kumimoji="1" lang="en-US" altLang="ja-JP" sz="2000" b="1" dirty="0" smtClean="0"/>
                        <a:t>Extrapolation</a:t>
                      </a:r>
                    </a:p>
                    <a:p>
                      <a:pPr algn="ctr"/>
                      <a:r>
                        <a:rPr kumimoji="1" lang="en-US" altLang="ja-JP" sz="2000" b="1" dirty="0" smtClean="0"/>
                        <a:t>750</a:t>
                      </a:r>
                      <a:r>
                        <a:rPr kumimoji="1" lang="en-US" altLang="ja-JP" sz="2000" b="1" baseline="0" dirty="0" smtClean="0"/>
                        <a:t> kW, ν</a:t>
                      </a:r>
                      <a:endParaRPr kumimoji="1" lang="ja-JP" altLang="en-US" sz="2000" b="1" dirty="0"/>
                    </a:p>
                  </a:txBody>
                  <a:tcPr anchor="ctr">
                    <a:solidFill>
                      <a:srgbClr val="008000"/>
                    </a:solidFill>
                  </a:tcPr>
                </a:tc>
                <a:tc>
                  <a:txBody>
                    <a:bodyPr/>
                    <a:lstStyle/>
                    <a:p>
                      <a:pPr algn="ctr"/>
                      <a:r>
                        <a:rPr kumimoji="1" lang="en-US" altLang="ja-JP" sz="2000" b="1" dirty="0" smtClean="0"/>
                        <a:t>Design value</a:t>
                      </a:r>
                    </a:p>
                    <a:p>
                      <a:pPr algn="ctr"/>
                      <a:r>
                        <a:rPr kumimoji="1" lang="en-US" altLang="ja-JP" sz="2000" b="1" dirty="0" smtClean="0"/>
                        <a:t>750 kW, ν</a:t>
                      </a:r>
                      <a:endParaRPr kumimoji="1" lang="ja-JP" altLang="en-US" sz="2000" b="1" dirty="0"/>
                    </a:p>
                  </a:txBody>
                  <a:tcPr anchor="ctr">
                    <a:solidFill>
                      <a:srgbClr val="008000"/>
                    </a:solidFill>
                  </a:tcPr>
                </a:tc>
                <a:extLst>
                  <a:ext uri="{0D108BD9-81ED-4DB2-BD59-A6C34878D82A}">
                    <a16:rowId xmlns:a16="http://schemas.microsoft.com/office/drawing/2014/main" val="4146061131"/>
                  </a:ext>
                </a:extLst>
              </a:tr>
              <a:tr h="483482">
                <a:tc>
                  <a:txBody>
                    <a:bodyPr/>
                    <a:lstStyle/>
                    <a:p>
                      <a:r>
                        <a:rPr kumimoji="1" lang="en-US" altLang="ja-JP" sz="2000" b="1" dirty="0" smtClean="0">
                          <a:solidFill>
                            <a:schemeClr val="tx1"/>
                          </a:solidFill>
                        </a:rPr>
                        <a:t>Helium</a:t>
                      </a:r>
                      <a:r>
                        <a:rPr kumimoji="1" lang="en-US" altLang="ja-JP" sz="2000" b="1" baseline="0" dirty="0" smtClean="0">
                          <a:solidFill>
                            <a:schemeClr val="tx1"/>
                          </a:solidFill>
                        </a:rPr>
                        <a:t> vessel</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40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73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158 kW</a:t>
                      </a:r>
                      <a:endParaRPr kumimoji="1" lang="ja-JP" altLang="en-US" sz="2000" b="1" dirty="0">
                        <a:solidFill>
                          <a:schemeClr val="tx1"/>
                        </a:solidFill>
                      </a:endParaRPr>
                    </a:p>
                  </a:txBody>
                  <a:tcPr anchor="ctr">
                    <a:solidFill>
                      <a:srgbClr val="99FF99"/>
                    </a:solidFill>
                  </a:tcPr>
                </a:tc>
                <a:extLst>
                  <a:ext uri="{0D108BD9-81ED-4DB2-BD59-A6C34878D82A}">
                    <a16:rowId xmlns:a16="http://schemas.microsoft.com/office/drawing/2014/main" val="1523331190"/>
                  </a:ext>
                </a:extLst>
              </a:tr>
              <a:tr h="483482">
                <a:tc>
                  <a:txBody>
                    <a:bodyPr/>
                    <a:lstStyle/>
                    <a:p>
                      <a:r>
                        <a:rPr kumimoji="1" lang="en-US" altLang="ja-JP" sz="2000" b="1" dirty="0" smtClean="0">
                          <a:solidFill>
                            <a:schemeClr val="tx1"/>
                          </a:solidFill>
                        </a:rPr>
                        <a:t>Iron shields</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11 kW</a:t>
                      </a:r>
                    </a:p>
                  </a:txBody>
                  <a:tcPr anchor="ctr">
                    <a:solidFill>
                      <a:srgbClr val="CCFFCC"/>
                    </a:solidFill>
                  </a:tcPr>
                </a:tc>
                <a:tc>
                  <a:txBody>
                    <a:bodyPr/>
                    <a:lstStyle/>
                    <a:p>
                      <a:pPr algn="ctr"/>
                      <a:r>
                        <a:rPr kumimoji="1" lang="en-US" altLang="ja-JP" sz="2000" b="1" dirty="0" smtClean="0">
                          <a:solidFill>
                            <a:schemeClr val="tx1"/>
                          </a:solidFill>
                        </a:rPr>
                        <a:t>  20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29 kW</a:t>
                      </a:r>
                      <a:endParaRPr kumimoji="1" lang="ja-JP" altLang="en-US" sz="2000" b="1" dirty="0">
                        <a:solidFill>
                          <a:schemeClr val="tx1"/>
                        </a:solidFill>
                      </a:endParaRPr>
                    </a:p>
                  </a:txBody>
                  <a:tcPr anchor="ctr">
                    <a:solidFill>
                      <a:srgbClr val="CCFFCC"/>
                    </a:solidFill>
                  </a:tcPr>
                </a:tc>
                <a:extLst>
                  <a:ext uri="{0D108BD9-81ED-4DB2-BD59-A6C34878D82A}">
                    <a16:rowId xmlns:a16="http://schemas.microsoft.com/office/drawing/2014/main" val="1515864781"/>
                  </a:ext>
                </a:extLst>
              </a:tr>
              <a:tr h="483482">
                <a:tc>
                  <a:txBody>
                    <a:bodyPr/>
                    <a:lstStyle/>
                    <a:p>
                      <a:r>
                        <a:rPr kumimoji="1" lang="en-US" altLang="ja-JP" sz="2000" b="1" dirty="0" smtClean="0">
                          <a:solidFill>
                            <a:schemeClr val="tx1"/>
                          </a:solidFill>
                        </a:rPr>
                        <a:t>Decay volume</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42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77 kW</a:t>
                      </a:r>
                      <a:endParaRPr kumimoji="1" lang="ja-JP" altLang="en-US" sz="2000" b="1" dirty="0">
                        <a:solidFill>
                          <a:schemeClr val="tx1"/>
                        </a:solidFill>
                      </a:endParaRPr>
                    </a:p>
                  </a:txBody>
                  <a:tcPr anchor="ctr">
                    <a:solidFill>
                      <a:srgbClr val="99FF99"/>
                    </a:solidFill>
                  </a:tcPr>
                </a:tc>
                <a:tc>
                  <a:txBody>
                    <a:bodyPr/>
                    <a:lstStyle/>
                    <a:p>
                      <a:pPr algn="ctr"/>
                      <a:r>
                        <a:rPr kumimoji="1" lang="en-US" altLang="ja-JP" sz="2000" b="1" dirty="0" smtClean="0">
                          <a:solidFill>
                            <a:schemeClr val="tx1"/>
                          </a:solidFill>
                        </a:rPr>
                        <a:t>  85 kW</a:t>
                      </a:r>
                      <a:endParaRPr kumimoji="1" lang="ja-JP" altLang="en-US" sz="2000" b="1" dirty="0">
                        <a:solidFill>
                          <a:schemeClr val="tx1"/>
                        </a:solidFill>
                      </a:endParaRPr>
                    </a:p>
                  </a:txBody>
                  <a:tcPr anchor="ctr">
                    <a:solidFill>
                      <a:srgbClr val="99FF99"/>
                    </a:solidFill>
                  </a:tcPr>
                </a:tc>
                <a:extLst>
                  <a:ext uri="{0D108BD9-81ED-4DB2-BD59-A6C34878D82A}">
                    <a16:rowId xmlns:a16="http://schemas.microsoft.com/office/drawing/2014/main" val="1288765001"/>
                  </a:ext>
                </a:extLst>
              </a:tr>
              <a:tr h="483482">
                <a:tc>
                  <a:txBody>
                    <a:bodyPr/>
                    <a:lstStyle/>
                    <a:p>
                      <a:r>
                        <a:rPr kumimoji="1" lang="en-US" altLang="ja-JP" sz="2000" b="1" dirty="0" smtClean="0">
                          <a:solidFill>
                            <a:schemeClr val="tx1"/>
                          </a:solidFill>
                        </a:rPr>
                        <a:t>DV collimator</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40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  73 kW</a:t>
                      </a:r>
                      <a:endParaRPr kumimoji="1" lang="ja-JP" altLang="en-US" sz="2000" b="1" dirty="0">
                        <a:solidFill>
                          <a:schemeClr val="tx1"/>
                        </a:solidFill>
                      </a:endParaRPr>
                    </a:p>
                  </a:txBody>
                  <a:tcPr anchor="ctr">
                    <a:solidFill>
                      <a:srgbClr val="CCFFCC"/>
                    </a:solidFill>
                  </a:tcPr>
                </a:tc>
                <a:tc>
                  <a:txBody>
                    <a:bodyPr/>
                    <a:lstStyle/>
                    <a:p>
                      <a:pPr algn="ctr"/>
                      <a:r>
                        <a:rPr kumimoji="1" lang="en-US" altLang="ja-JP" sz="2000" b="1" dirty="0" smtClean="0">
                          <a:solidFill>
                            <a:schemeClr val="tx1"/>
                          </a:solidFill>
                        </a:rPr>
                        <a:t>105 kW</a:t>
                      </a:r>
                      <a:endParaRPr kumimoji="1" lang="ja-JP" altLang="en-US" sz="2000" b="1" dirty="0">
                        <a:solidFill>
                          <a:schemeClr val="tx1"/>
                        </a:solidFill>
                      </a:endParaRPr>
                    </a:p>
                  </a:txBody>
                  <a:tcPr anchor="ctr">
                    <a:solidFill>
                      <a:srgbClr val="CCFFCC"/>
                    </a:solidFill>
                  </a:tcPr>
                </a:tc>
                <a:extLst>
                  <a:ext uri="{0D108BD9-81ED-4DB2-BD59-A6C34878D82A}">
                    <a16:rowId xmlns:a16="http://schemas.microsoft.com/office/drawing/2014/main" val="1940277077"/>
                  </a:ext>
                </a:extLst>
              </a:tr>
              <a:tr h="483482">
                <a:tc>
                  <a:txBody>
                    <a:bodyPr/>
                    <a:lstStyle/>
                    <a:p>
                      <a:r>
                        <a:rPr kumimoji="1" lang="en-US" altLang="ja-JP" sz="2000" b="1" dirty="0" smtClean="0">
                          <a:solidFill>
                            <a:srgbClr val="FF0000"/>
                          </a:solidFill>
                        </a:rPr>
                        <a:t>TS total</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133 kW</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243 kW</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377 kW</a:t>
                      </a:r>
                      <a:endParaRPr kumimoji="1" lang="ja-JP" altLang="en-US" sz="2000" b="1" dirty="0">
                        <a:solidFill>
                          <a:srgbClr val="FF0000"/>
                        </a:solidFill>
                      </a:endParaRPr>
                    </a:p>
                  </a:txBody>
                  <a:tcPr anchor="ctr">
                    <a:solidFill>
                      <a:srgbClr val="99FF99"/>
                    </a:solidFill>
                  </a:tcPr>
                </a:tc>
                <a:extLst>
                  <a:ext uri="{0D108BD9-81ED-4DB2-BD59-A6C34878D82A}">
                    <a16:rowId xmlns:a16="http://schemas.microsoft.com/office/drawing/2014/main" val="2505121840"/>
                  </a:ext>
                </a:extLst>
              </a:tr>
              <a:tr h="483482">
                <a:tc>
                  <a:txBody>
                    <a:bodyPr/>
                    <a:lstStyle/>
                    <a:p>
                      <a:r>
                        <a:rPr kumimoji="1" lang="en-US" altLang="ja-JP" sz="2000" b="1" dirty="0" smtClean="0">
                          <a:solidFill>
                            <a:srgbClr val="FF0000"/>
                          </a:solidFill>
                        </a:rPr>
                        <a:t>NU3 total</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129 kW</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236 kW</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332 kW</a:t>
                      </a:r>
                      <a:endParaRPr kumimoji="1" lang="ja-JP" altLang="en-US" sz="2000" b="1" dirty="0">
                        <a:solidFill>
                          <a:srgbClr val="FF0000"/>
                        </a:solidFill>
                      </a:endParaRPr>
                    </a:p>
                  </a:txBody>
                  <a:tcPr anchor="ctr">
                    <a:solidFill>
                      <a:srgbClr val="CCFFCC"/>
                    </a:solidFill>
                  </a:tcPr>
                </a:tc>
                <a:extLst>
                  <a:ext uri="{0D108BD9-81ED-4DB2-BD59-A6C34878D82A}">
                    <a16:rowId xmlns:a16="http://schemas.microsoft.com/office/drawing/2014/main" val="2915795787"/>
                  </a:ext>
                </a:extLst>
              </a:tr>
            </a:tbl>
          </a:graphicData>
        </a:graphic>
      </p:graphicFrame>
      <p:sp>
        <p:nvSpPr>
          <p:cNvPr id="6" name="正方形/長方形 5"/>
          <p:cNvSpPr/>
          <p:nvPr/>
        </p:nvSpPr>
        <p:spPr>
          <a:xfrm>
            <a:off x="5282276" y="3909128"/>
            <a:ext cx="1224136" cy="432048"/>
          </a:xfrm>
          <a:prstGeom prst="rect">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7442516" y="3909128"/>
            <a:ext cx="1224136" cy="432048"/>
          </a:xfrm>
          <a:prstGeom prst="rect">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a:stCxn id="6" idx="3"/>
            <a:endCxn id="7" idx="1"/>
          </p:cNvCxnSpPr>
          <p:nvPr/>
        </p:nvCxnSpPr>
        <p:spPr>
          <a:xfrm>
            <a:off x="6506412" y="4125152"/>
            <a:ext cx="936104"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506412" y="4366636"/>
            <a:ext cx="955711" cy="461665"/>
          </a:xfrm>
          <a:prstGeom prst="rect">
            <a:avLst/>
          </a:prstGeom>
          <a:noFill/>
        </p:spPr>
        <p:txBody>
          <a:bodyPr wrap="none" rtlCol="0">
            <a:spAutoFit/>
          </a:bodyPr>
          <a:lstStyle/>
          <a:p>
            <a:pPr algn="ctr"/>
            <a:r>
              <a:rPr kumimoji="1" lang="en-US" altLang="ja-JP" sz="2400" b="1" dirty="0" smtClean="0">
                <a:solidFill>
                  <a:srgbClr val="0000FF"/>
                </a:solidFill>
              </a:rPr>
              <a:t>× 1.4</a:t>
            </a:r>
            <a:endParaRPr kumimoji="1" lang="ja-JP" altLang="en-US" sz="2400" b="1" dirty="0">
              <a:solidFill>
                <a:srgbClr val="0000FF"/>
              </a:solidFill>
            </a:endParaRPr>
          </a:p>
        </p:txBody>
      </p:sp>
      <p:sp>
        <p:nvSpPr>
          <p:cNvPr id="10" name="テキスト ボックス 9"/>
          <p:cNvSpPr txBox="1"/>
          <p:nvPr/>
        </p:nvSpPr>
        <p:spPr>
          <a:xfrm>
            <a:off x="-1" y="4828301"/>
            <a:ext cx="9144001" cy="707886"/>
          </a:xfrm>
          <a:prstGeom prst="rect">
            <a:avLst/>
          </a:prstGeom>
          <a:noFill/>
        </p:spPr>
        <p:txBody>
          <a:bodyPr wrap="square" rtlCol="0">
            <a:spAutoFit/>
          </a:bodyPr>
          <a:lstStyle/>
          <a:p>
            <a:r>
              <a:rPr lang="en-US" altLang="ja-JP" sz="2000" b="1" dirty="0"/>
              <a:t>When this extrapolation is </a:t>
            </a:r>
            <a:r>
              <a:rPr lang="en-US" altLang="ja-JP" sz="2000" b="1" dirty="0" smtClean="0"/>
              <a:t>correct</a:t>
            </a:r>
            <a:r>
              <a:rPr lang="en-US" altLang="ja-JP" sz="2000" b="1" dirty="0" smtClean="0"/>
              <a:t>, </a:t>
            </a:r>
            <a:endParaRPr lang="en-US" altLang="ja-JP" sz="2000" b="1" dirty="0" smtClean="0"/>
          </a:p>
          <a:p>
            <a:r>
              <a:rPr lang="en-US" altLang="ja-JP" sz="2000" b="1" dirty="0" smtClean="0"/>
              <a:t>the </a:t>
            </a:r>
            <a:r>
              <a:rPr lang="en-US" altLang="ja-JP" sz="2000" b="1" dirty="0"/>
              <a:t>cooling system </a:t>
            </a:r>
            <a:r>
              <a:rPr lang="en-US" altLang="ja-JP" sz="2000" b="1" dirty="0" smtClean="0"/>
              <a:t>in NU3 is available </a:t>
            </a:r>
            <a:r>
              <a:rPr lang="en-US" altLang="ja-JP" sz="2000" b="1" dirty="0"/>
              <a:t>to beam power of </a:t>
            </a:r>
            <a:r>
              <a:rPr lang="en-US" altLang="ja-JP" sz="2000" b="1" dirty="0" smtClean="0">
                <a:solidFill>
                  <a:srgbClr val="FF0000"/>
                </a:solidFill>
              </a:rPr>
              <a:t>1,060kW</a:t>
            </a:r>
            <a:r>
              <a:rPr lang="en-US" altLang="ja-JP" sz="2000" b="1" dirty="0"/>
              <a:t>.</a:t>
            </a:r>
            <a:endParaRPr kumimoji="1" lang="ja-JP" altLang="en-US" sz="2000" b="1" dirty="0"/>
          </a:p>
        </p:txBody>
      </p:sp>
    </p:spTree>
    <p:extLst>
      <p:ext uri="{BB962C8B-B14F-4D97-AF65-F5344CB8AC3E}">
        <p14:creationId xmlns:p14="http://schemas.microsoft.com/office/powerpoint/2010/main" val="2963941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4462"/>
            <a:ext cx="9144000" cy="5549076"/>
          </a:xfrm>
          <a:prstGeom prst="rect">
            <a:avLst/>
          </a:prstGeom>
        </p:spPr>
      </p:pic>
      <p:sp>
        <p:nvSpPr>
          <p:cNvPr id="3" name="テキスト ボックス 2"/>
          <p:cNvSpPr txBox="1"/>
          <p:nvPr/>
        </p:nvSpPr>
        <p:spPr>
          <a:xfrm>
            <a:off x="0" y="0"/>
            <a:ext cx="9144000" cy="523220"/>
          </a:xfrm>
          <a:prstGeom prst="rect">
            <a:avLst/>
          </a:prstGeom>
          <a:solidFill>
            <a:schemeClr val="bg1"/>
          </a:solidFill>
        </p:spPr>
        <p:txBody>
          <a:bodyPr wrap="square" rtlCol="0">
            <a:spAutoFit/>
          </a:bodyPr>
          <a:lstStyle/>
          <a:p>
            <a:pPr algn="ctr"/>
            <a:r>
              <a:rPr kumimoji="1" lang="en-US" altLang="ja-JP" sz="2800" b="1" dirty="0" smtClean="0"/>
              <a:t>Present </a:t>
            </a:r>
            <a:r>
              <a:rPr kumimoji="1" lang="en-US" altLang="ja-JP" sz="2800" b="1" dirty="0" smtClean="0"/>
              <a:t>water cooling system </a:t>
            </a:r>
            <a:r>
              <a:rPr kumimoji="1" lang="en-US" altLang="ja-JP" sz="2800" b="1" dirty="0" smtClean="0"/>
              <a:t>( &lt; 1MW )</a:t>
            </a:r>
            <a:endParaRPr kumimoji="1" lang="ja-JP" altLang="en-US" sz="2800" b="1" dirty="0"/>
          </a:p>
        </p:txBody>
      </p:sp>
    </p:spTree>
    <p:extLst>
      <p:ext uri="{BB962C8B-B14F-4D97-AF65-F5344CB8AC3E}">
        <p14:creationId xmlns:p14="http://schemas.microsoft.com/office/powerpoint/2010/main" val="1027345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4462"/>
            <a:ext cx="9144000" cy="5549076"/>
          </a:xfrm>
          <a:prstGeom prst="rect">
            <a:avLst/>
          </a:prstGeom>
        </p:spPr>
      </p:pic>
      <p:sp>
        <p:nvSpPr>
          <p:cNvPr id="2" name="正方形/長方形 1"/>
          <p:cNvSpPr/>
          <p:nvPr/>
        </p:nvSpPr>
        <p:spPr>
          <a:xfrm>
            <a:off x="1763688" y="2708920"/>
            <a:ext cx="1800200" cy="1008112"/>
          </a:xfrm>
          <a:prstGeom prst="rect">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763688" y="4293096"/>
            <a:ext cx="1800200" cy="1296144"/>
          </a:xfrm>
          <a:prstGeom prst="rect">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547664" y="5661248"/>
            <a:ext cx="1800200" cy="432048"/>
          </a:xfrm>
          <a:prstGeom prst="rect">
            <a:avLst/>
          </a:prstGeom>
          <a:solidFill>
            <a:srgbClr val="FF0000">
              <a:alpha val="0"/>
            </a:srgb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343800" y="2716714"/>
            <a:ext cx="1800200" cy="1008112"/>
          </a:xfrm>
          <a:prstGeom prst="rect">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343800" y="4293096"/>
            <a:ext cx="1800200" cy="1296144"/>
          </a:xfrm>
          <a:prstGeom prst="rect">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740352" y="5661248"/>
            <a:ext cx="1152128" cy="432048"/>
          </a:xfrm>
          <a:prstGeom prst="rect">
            <a:avLst/>
          </a:prstGeom>
          <a:solidFill>
            <a:schemeClr val="accent1">
              <a:alpha val="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0" y="0"/>
            <a:ext cx="9144000" cy="523220"/>
          </a:xfrm>
          <a:prstGeom prst="rect">
            <a:avLst/>
          </a:prstGeom>
          <a:solidFill>
            <a:schemeClr val="bg1"/>
          </a:solidFill>
        </p:spPr>
        <p:txBody>
          <a:bodyPr wrap="square" rtlCol="0">
            <a:spAutoFit/>
          </a:bodyPr>
          <a:lstStyle/>
          <a:p>
            <a:pPr algn="ctr"/>
            <a:r>
              <a:rPr lang="en-US" altLang="ja-JP" sz="2800" b="1" dirty="0" smtClean="0">
                <a:solidFill>
                  <a:srgbClr val="FF0000"/>
                </a:solidFill>
              </a:rPr>
              <a:t>Upgraded</a:t>
            </a:r>
            <a:r>
              <a:rPr kumimoji="1" lang="en-US" altLang="ja-JP" sz="2800" b="1" dirty="0" smtClean="0">
                <a:solidFill>
                  <a:srgbClr val="FF0000"/>
                </a:solidFill>
              </a:rPr>
              <a:t> </a:t>
            </a:r>
            <a:r>
              <a:rPr kumimoji="1" lang="en-US" altLang="ja-JP" sz="2800" b="1" dirty="0" smtClean="0">
                <a:solidFill>
                  <a:srgbClr val="FF0000"/>
                </a:solidFill>
              </a:rPr>
              <a:t>water cooling system </a:t>
            </a:r>
            <a:r>
              <a:rPr kumimoji="1" lang="en-US" altLang="ja-JP" sz="2800" b="1" dirty="0" smtClean="0">
                <a:solidFill>
                  <a:srgbClr val="FF0000"/>
                </a:solidFill>
              </a:rPr>
              <a:t>( &gt; 1MW )</a:t>
            </a:r>
            <a:endParaRPr kumimoji="1" lang="ja-JP" altLang="en-US" sz="2800" b="1" dirty="0">
              <a:solidFill>
                <a:srgbClr val="FF0000"/>
              </a:solidFill>
            </a:endParaRPr>
          </a:p>
        </p:txBody>
      </p:sp>
      <p:sp>
        <p:nvSpPr>
          <p:cNvPr id="3" name="テキスト ボックス 2"/>
          <p:cNvSpPr txBox="1"/>
          <p:nvPr/>
        </p:nvSpPr>
        <p:spPr>
          <a:xfrm>
            <a:off x="2280839" y="1844824"/>
            <a:ext cx="5364596" cy="707886"/>
          </a:xfrm>
          <a:prstGeom prst="rect">
            <a:avLst/>
          </a:prstGeom>
          <a:solidFill>
            <a:srgbClr val="CCFFCC"/>
          </a:solidFill>
        </p:spPr>
        <p:txBody>
          <a:bodyPr wrap="square" rtlCol="0">
            <a:spAutoFit/>
          </a:bodyPr>
          <a:lstStyle/>
          <a:p>
            <a:r>
              <a:rPr lang="en-US" altLang="ja-JP" sz="2000" b="1" dirty="0">
                <a:solidFill>
                  <a:srgbClr val="0000FF"/>
                </a:solidFill>
              </a:rPr>
              <a:t>T</a:t>
            </a:r>
            <a:r>
              <a:rPr lang="en-US" altLang="ja-JP" sz="2000" b="1" dirty="0" smtClean="0">
                <a:solidFill>
                  <a:srgbClr val="0000FF"/>
                </a:solidFill>
              </a:rPr>
              <a:t>he </a:t>
            </a:r>
            <a:r>
              <a:rPr lang="en-US" altLang="ja-JP" sz="2000" b="1" dirty="0">
                <a:solidFill>
                  <a:srgbClr val="0000FF"/>
                </a:solidFill>
              </a:rPr>
              <a:t>circulation pumps and the heat exchangers </a:t>
            </a:r>
            <a:r>
              <a:rPr lang="en-US" altLang="ja-JP" sz="2000" b="1" dirty="0" smtClean="0">
                <a:solidFill>
                  <a:srgbClr val="0000FF"/>
                </a:solidFill>
              </a:rPr>
              <a:t>will be replaced to </a:t>
            </a:r>
            <a:r>
              <a:rPr lang="en-US" altLang="ja-JP" sz="2000" b="1" dirty="0">
                <a:solidFill>
                  <a:srgbClr val="0000FF"/>
                </a:solidFill>
              </a:rPr>
              <a:t>more large capacity ones</a:t>
            </a:r>
            <a:endParaRPr kumimoji="1" lang="ja-JP" altLang="en-US" sz="2000" dirty="0">
              <a:solidFill>
                <a:srgbClr val="0000FF"/>
              </a:solidFill>
            </a:endParaRPr>
          </a:p>
        </p:txBody>
      </p:sp>
      <p:sp>
        <p:nvSpPr>
          <p:cNvPr id="12" name="テキスト ボックス 11"/>
          <p:cNvSpPr txBox="1"/>
          <p:nvPr/>
        </p:nvSpPr>
        <p:spPr>
          <a:xfrm>
            <a:off x="3131840" y="6203538"/>
            <a:ext cx="4746812" cy="400110"/>
          </a:xfrm>
          <a:prstGeom prst="rect">
            <a:avLst/>
          </a:prstGeom>
          <a:solidFill>
            <a:srgbClr val="CCFFCC"/>
          </a:solidFill>
        </p:spPr>
        <p:txBody>
          <a:bodyPr wrap="none" rtlCol="0">
            <a:spAutoFit/>
          </a:bodyPr>
          <a:lstStyle/>
          <a:p>
            <a:r>
              <a:rPr lang="en-US" altLang="ja-JP" sz="2000" b="1" dirty="0">
                <a:solidFill>
                  <a:srgbClr val="FF0000"/>
                </a:solidFill>
              </a:rPr>
              <a:t>C</a:t>
            </a:r>
            <a:r>
              <a:rPr lang="en-US" altLang="ja-JP" sz="2000" b="1" dirty="0" smtClean="0">
                <a:solidFill>
                  <a:srgbClr val="FF0000"/>
                </a:solidFill>
              </a:rPr>
              <a:t>hillers </a:t>
            </a:r>
            <a:r>
              <a:rPr lang="en-US" altLang="ja-JP" sz="2000" b="1" dirty="0">
                <a:solidFill>
                  <a:srgbClr val="FF0000"/>
                </a:solidFill>
              </a:rPr>
              <a:t>and cooling </a:t>
            </a:r>
            <a:r>
              <a:rPr lang="en-US" altLang="ja-JP" sz="2000" b="1" dirty="0" smtClean="0">
                <a:solidFill>
                  <a:srgbClr val="FF0000"/>
                </a:solidFill>
              </a:rPr>
              <a:t>towers will be added.</a:t>
            </a:r>
            <a:endParaRPr kumimoji="1" lang="ja-JP" altLang="en-US" sz="2000" dirty="0">
              <a:solidFill>
                <a:srgbClr val="FF0000"/>
              </a:solidFill>
            </a:endParaRPr>
          </a:p>
        </p:txBody>
      </p:sp>
    </p:spTree>
    <p:extLst>
      <p:ext uri="{BB962C8B-B14F-4D97-AF65-F5344CB8AC3E}">
        <p14:creationId xmlns:p14="http://schemas.microsoft.com/office/powerpoint/2010/main" val="75398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Helium vessel</a:t>
            </a:r>
          </a:p>
        </p:txBody>
      </p:sp>
      <p:pic>
        <p:nvPicPr>
          <p:cNvPr id="3" name="Picture 4" descr="TS_he+h3"/>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l="11900" t="6059" r="14995" b="3703"/>
          <a:stretch>
            <a:fillRect/>
          </a:stretch>
        </p:blipFill>
        <p:spPr bwMode="auto">
          <a:xfrm>
            <a:off x="940112" y="523220"/>
            <a:ext cx="7263774"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p:nvPr/>
        </p:nvCxnSpPr>
        <p:spPr>
          <a:xfrm>
            <a:off x="1043608" y="1988840"/>
            <a:ext cx="0" cy="482453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16"/>
          <p:cNvSpPr txBox="1">
            <a:spLocks noChangeArrowheads="1"/>
          </p:cNvSpPr>
          <p:nvPr/>
        </p:nvSpPr>
        <p:spPr bwMode="auto">
          <a:xfrm rot="-5400000">
            <a:off x="558626" y="4217751"/>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ea typeface="ＭＳ Ｐゴシック" pitchFamily="50" charset="-128"/>
                <a:cs typeface="Times New Roman" pitchFamily="18" charset="0"/>
              </a:rPr>
              <a:t>11m</a:t>
            </a:r>
          </a:p>
        </p:txBody>
      </p:sp>
      <p:cxnSp>
        <p:nvCxnSpPr>
          <p:cNvPr id="7" name="直線矢印コネクタ 6"/>
          <p:cNvCxnSpPr/>
          <p:nvPr/>
        </p:nvCxnSpPr>
        <p:spPr>
          <a:xfrm flipV="1">
            <a:off x="1043608" y="476672"/>
            <a:ext cx="5616624" cy="136187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10"/>
          <p:cNvSpPr txBox="1">
            <a:spLocks noChangeArrowheads="1"/>
          </p:cNvSpPr>
          <p:nvPr/>
        </p:nvSpPr>
        <p:spPr bwMode="auto">
          <a:xfrm rot="-769812">
            <a:off x="3381050" y="827106"/>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15m</a:t>
            </a:r>
          </a:p>
        </p:txBody>
      </p:sp>
      <p:cxnSp>
        <p:nvCxnSpPr>
          <p:cNvPr id="10" name="直線矢印コネクタ 9"/>
          <p:cNvCxnSpPr/>
          <p:nvPr/>
        </p:nvCxnSpPr>
        <p:spPr>
          <a:xfrm>
            <a:off x="6876256" y="510174"/>
            <a:ext cx="1224136" cy="54256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3"/>
          <p:cNvSpPr txBox="1">
            <a:spLocks noChangeArrowheads="1"/>
          </p:cNvSpPr>
          <p:nvPr/>
        </p:nvSpPr>
        <p:spPr bwMode="auto">
          <a:xfrm rot="1463691">
            <a:off x="7362208" y="41726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4m</a:t>
            </a:r>
          </a:p>
        </p:txBody>
      </p:sp>
    </p:spTree>
    <p:extLst>
      <p:ext uri="{BB962C8B-B14F-4D97-AF65-F5344CB8AC3E}">
        <p14:creationId xmlns:p14="http://schemas.microsoft.com/office/powerpoint/2010/main" val="1555063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Summary of upgrade </a:t>
            </a:r>
            <a:r>
              <a:rPr lang="en-US" altLang="ja-JP" sz="2800" b="1" dirty="0" smtClean="0"/>
              <a:t>for water cooling syste</a:t>
            </a:r>
            <a:r>
              <a:rPr lang="en-US" altLang="ja-JP" sz="2800" b="1" dirty="0"/>
              <a:t>m</a:t>
            </a:r>
            <a:endParaRPr kumimoji="1" lang="ja-JP" altLang="en-US" sz="2800" b="1" dirty="0"/>
          </a:p>
        </p:txBody>
      </p:sp>
      <p:sp>
        <p:nvSpPr>
          <p:cNvPr id="5" name="テキスト ボックス 4"/>
          <p:cNvSpPr txBox="1"/>
          <p:nvPr/>
        </p:nvSpPr>
        <p:spPr>
          <a:xfrm>
            <a:off x="625125" y="1196752"/>
            <a:ext cx="7893750" cy="3785652"/>
          </a:xfrm>
          <a:prstGeom prst="rect">
            <a:avLst/>
          </a:prstGeom>
          <a:noFill/>
        </p:spPr>
        <p:txBody>
          <a:bodyPr wrap="square" rtlCol="0">
            <a:spAutoFit/>
          </a:bodyPr>
          <a:lstStyle/>
          <a:p>
            <a:r>
              <a:rPr lang="en-US" altLang="ja-JP" sz="2000" b="1" dirty="0"/>
              <a:t>T</a:t>
            </a:r>
            <a:r>
              <a:rPr lang="en-US" altLang="ja-JP" sz="2000" b="1" dirty="0" smtClean="0"/>
              <a:t>he </a:t>
            </a:r>
            <a:r>
              <a:rPr lang="en-US" altLang="ja-JP" sz="2000" b="1" dirty="0"/>
              <a:t>present water cooling system of the secondary beam line is </a:t>
            </a:r>
            <a:r>
              <a:rPr lang="en-US" altLang="ja-JP" sz="2000" b="1" dirty="0" smtClean="0"/>
              <a:t>available</a:t>
            </a:r>
            <a:r>
              <a:rPr lang="en-US" altLang="ja-JP" sz="2000" b="1" dirty="0" smtClean="0"/>
              <a:t> blow </a:t>
            </a:r>
            <a:r>
              <a:rPr lang="en-US" altLang="ja-JP" sz="2000" b="1" dirty="0" smtClean="0"/>
              <a:t>1MW </a:t>
            </a:r>
            <a:r>
              <a:rPr lang="en-US" altLang="ja-JP" sz="2000" b="1" dirty="0"/>
              <a:t>beam </a:t>
            </a:r>
            <a:r>
              <a:rPr lang="en-US" altLang="ja-JP" sz="2000" b="1" dirty="0" smtClean="0"/>
              <a:t>operation, and we </a:t>
            </a:r>
            <a:r>
              <a:rPr lang="en-US" altLang="ja-JP" sz="2000" b="1" dirty="0" smtClean="0"/>
              <a:t>will</a:t>
            </a:r>
            <a:r>
              <a:rPr lang="en-US" altLang="ja-JP" sz="2000" b="1" dirty="0" smtClean="0"/>
              <a:t> </a:t>
            </a:r>
            <a:r>
              <a:rPr lang="en-US" altLang="ja-JP" sz="2000" b="1" dirty="0"/>
              <a:t>upgrade </a:t>
            </a:r>
            <a:r>
              <a:rPr lang="en-US" altLang="ja-JP" sz="2000" b="1" dirty="0" smtClean="0"/>
              <a:t>the system as follows before over 1MW beam operation.</a:t>
            </a:r>
            <a:endParaRPr lang="en-US" altLang="ja-JP" sz="2000" b="1" dirty="0" smtClean="0"/>
          </a:p>
          <a:p>
            <a:endParaRPr lang="en-US" altLang="ja-JP" sz="2000" b="1" dirty="0" smtClean="0"/>
          </a:p>
          <a:p>
            <a:r>
              <a:rPr lang="en-US" altLang="ja-JP" sz="2000" b="1" dirty="0" smtClean="0"/>
              <a:t> - </a:t>
            </a:r>
            <a:r>
              <a:rPr lang="en-US" altLang="ja-JP" sz="2000" b="1" dirty="0"/>
              <a:t>Replacement the circulation pumps and the heat exchangers to more large capacity </a:t>
            </a:r>
            <a:r>
              <a:rPr lang="en-US" altLang="ja-JP" sz="2000" b="1" dirty="0" smtClean="0"/>
              <a:t>ones</a:t>
            </a:r>
            <a:endParaRPr lang="ja-JP" altLang="ja-JP" sz="2000" b="1" dirty="0"/>
          </a:p>
          <a:p>
            <a:endParaRPr lang="en-US" altLang="ja-JP" sz="2000" b="1" dirty="0" smtClean="0"/>
          </a:p>
          <a:p>
            <a:r>
              <a:rPr lang="en-US" altLang="ja-JP" sz="2000" b="1" dirty="0" smtClean="0"/>
              <a:t> - </a:t>
            </a:r>
            <a:r>
              <a:rPr lang="en-US" altLang="ja-JP" sz="2000" b="1" dirty="0"/>
              <a:t>Adding chillers and cooling </a:t>
            </a:r>
            <a:r>
              <a:rPr lang="en-US" altLang="ja-JP" sz="2000" b="1" dirty="0" smtClean="0"/>
              <a:t>towers</a:t>
            </a:r>
          </a:p>
          <a:p>
            <a:endParaRPr lang="en-US" altLang="ja-JP" sz="2000" b="1" dirty="0"/>
          </a:p>
          <a:p>
            <a:r>
              <a:rPr lang="en-US" altLang="ja-JP" sz="2000" b="1" dirty="0" smtClean="0"/>
              <a:t>We are designing with a design company to determine the parameters and to select circulation pumps, heat exchangers, chillers and cooling towers.</a:t>
            </a:r>
            <a:endParaRPr lang="en-US" altLang="ja-JP" sz="2000" b="1" dirty="0" smtClean="0"/>
          </a:p>
        </p:txBody>
      </p:sp>
    </p:spTree>
    <p:extLst>
      <p:ext uri="{BB962C8B-B14F-4D97-AF65-F5344CB8AC3E}">
        <p14:creationId xmlns:p14="http://schemas.microsoft.com/office/powerpoint/2010/main" val="3643468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967335"/>
            <a:ext cx="9144000" cy="923330"/>
          </a:xfrm>
          <a:prstGeom prst="rect">
            <a:avLst/>
          </a:prstGeom>
          <a:noFill/>
        </p:spPr>
        <p:txBody>
          <a:bodyPr wrap="square">
            <a:spAutoFit/>
          </a:bodyPr>
          <a:lstStyle/>
          <a:p>
            <a:pPr algn="ctr">
              <a:defRPr/>
            </a:pPr>
            <a:r>
              <a:rPr lang="en-US" altLang="ja-JP" sz="5400" b="1" dirty="0" smtClean="0">
                <a:ea typeface="ＭＳ Ｐゴシック" charset="-128"/>
              </a:rPr>
              <a:t>Radiation shielding</a:t>
            </a:r>
          </a:p>
        </p:txBody>
      </p:sp>
    </p:spTree>
    <p:extLst>
      <p:ext uri="{BB962C8B-B14F-4D97-AF65-F5344CB8AC3E}">
        <p14:creationId xmlns:p14="http://schemas.microsoft.com/office/powerpoint/2010/main" val="1607949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p:cNvPicPr>
            <a:picLocks noChangeAspect="1" noChangeArrowheads="1"/>
          </p:cNvPicPr>
          <p:nvPr/>
        </p:nvPicPr>
        <p:blipFill>
          <a:blip r:embed="rId2">
            <a:extLst>
              <a:ext uri="{28A0092B-C50C-407E-A947-70E740481C1C}">
                <a14:useLocalDpi xmlns:a14="http://schemas.microsoft.com/office/drawing/2010/main" val="0"/>
              </a:ext>
            </a:extLst>
          </a:blip>
          <a:srcRect l="19675" t="25510" r="12454" b="33582"/>
          <a:stretch>
            <a:fillRect/>
          </a:stretch>
        </p:blipFill>
        <p:spPr bwMode="auto">
          <a:xfrm>
            <a:off x="0" y="923412"/>
            <a:ext cx="9144000" cy="3873739"/>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Simulation for radiation shielding</a:t>
            </a:r>
            <a:endParaRPr kumimoji="1" lang="ja-JP" altLang="en-US" sz="2800" b="1" dirty="0"/>
          </a:p>
        </p:txBody>
      </p:sp>
      <p:sp>
        <p:nvSpPr>
          <p:cNvPr id="18" name="テキスト ボックス 17"/>
          <p:cNvSpPr txBox="1"/>
          <p:nvPr/>
        </p:nvSpPr>
        <p:spPr>
          <a:xfrm>
            <a:off x="-32913" y="523220"/>
            <a:ext cx="9209829" cy="400110"/>
          </a:xfrm>
          <a:prstGeom prst="rect">
            <a:avLst/>
          </a:prstGeom>
          <a:noFill/>
        </p:spPr>
        <p:txBody>
          <a:bodyPr wrap="none" rtlCol="0">
            <a:spAutoFit/>
          </a:bodyPr>
          <a:lstStyle/>
          <a:p>
            <a:pPr algn="ctr"/>
            <a:r>
              <a:rPr kumimoji="1" lang="en-US" altLang="ja-JP" sz="2000" b="1" dirty="0" smtClean="0"/>
              <a:t>We calculated the radiation level to </a:t>
            </a:r>
            <a:r>
              <a:rPr kumimoji="1" lang="en-US" altLang="ja-JP" sz="2000" b="1" dirty="0" smtClean="0"/>
              <a:t>determine </a:t>
            </a:r>
            <a:r>
              <a:rPr kumimoji="1" lang="en-US" altLang="ja-JP" sz="2000" b="1" dirty="0" smtClean="0"/>
              <a:t>the thickness of the radiation shield.</a:t>
            </a:r>
            <a:endParaRPr kumimoji="1" lang="ja-JP" altLang="en-US" sz="2000" b="1" dirty="0"/>
          </a:p>
        </p:txBody>
      </p:sp>
      <p:sp>
        <p:nvSpPr>
          <p:cNvPr id="19" name="テキスト ボックス 18"/>
          <p:cNvSpPr txBox="1"/>
          <p:nvPr/>
        </p:nvSpPr>
        <p:spPr>
          <a:xfrm>
            <a:off x="1284194" y="4846799"/>
            <a:ext cx="6575608" cy="707886"/>
          </a:xfrm>
          <a:prstGeom prst="rect">
            <a:avLst/>
          </a:prstGeom>
          <a:noFill/>
        </p:spPr>
        <p:txBody>
          <a:bodyPr wrap="square" rtlCol="0">
            <a:spAutoFit/>
          </a:bodyPr>
          <a:lstStyle/>
          <a:p>
            <a:r>
              <a:rPr lang="en-US" altLang="ja-JP" sz="2000" b="1" dirty="0"/>
              <a:t>We </a:t>
            </a:r>
            <a:r>
              <a:rPr lang="en-US" altLang="ja-JP" sz="2000" b="1" dirty="0" smtClean="0"/>
              <a:t>determined </a:t>
            </a:r>
            <a:r>
              <a:rPr lang="en-US" altLang="ja-JP" sz="2000" b="1" dirty="0"/>
              <a:t>the thickness of </a:t>
            </a:r>
            <a:r>
              <a:rPr lang="en-US" altLang="ja-JP" sz="2000" b="1" dirty="0" smtClean="0"/>
              <a:t>the shield as </a:t>
            </a:r>
            <a:r>
              <a:rPr lang="en-US" altLang="ja-JP" sz="2000" b="1" dirty="0"/>
              <a:t>the </a:t>
            </a:r>
            <a:r>
              <a:rPr lang="en-US" altLang="ja-JP" sz="2000" b="1" dirty="0" smtClean="0"/>
              <a:t>calculated radiation </a:t>
            </a:r>
            <a:r>
              <a:rPr lang="en-US" altLang="ja-JP" sz="2000" b="1" dirty="0"/>
              <a:t>level </a:t>
            </a:r>
            <a:r>
              <a:rPr lang="en-US" altLang="ja-JP" sz="2000" b="1" dirty="0" smtClean="0"/>
              <a:t>is </a:t>
            </a:r>
            <a:r>
              <a:rPr lang="en-US" altLang="ja-JP" sz="2000" b="1" dirty="0"/>
              <a:t>below the half of the </a:t>
            </a:r>
            <a:r>
              <a:rPr lang="en-US" altLang="ja-JP" sz="2000" b="1" dirty="0" smtClean="0"/>
              <a:t>legal limit.</a:t>
            </a:r>
            <a:endParaRPr kumimoji="1" lang="ja-JP" altLang="en-US" sz="2000" b="1" dirty="0"/>
          </a:p>
        </p:txBody>
      </p:sp>
      <p:sp>
        <p:nvSpPr>
          <p:cNvPr id="20" name="テキスト ボックス 19"/>
          <p:cNvSpPr txBox="1"/>
          <p:nvPr/>
        </p:nvSpPr>
        <p:spPr>
          <a:xfrm>
            <a:off x="1381669" y="5661248"/>
            <a:ext cx="6380657" cy="1015663"/>
          </a:xfrm>
          <a:prstGeom prst="rect">
            <a:avLst/>
          </a:prstGeom>
          <a:noFill/>
        </p:spPr>
        <p:txBody>
          <a:bodyPr wrap="none" rtlCol="0">
            <a:spAutoFit/>
          </a:bodyPr>
          <a:lstStyle/>
          <a:p>
            <a:r>
              <a:rPr kumimoji="1" lang="en-US" altLang="ja-JP" sz="2000" b="1" dirty="0" smtClean="0">
                <a:solidFill>
                  <a:srgbClr val="FF0000"/>
                </a:solidFill>
              </a:rPr>
              <a:t>Operation condition in the simulation</a:t>
            </a:r>
          </a:p>
          <a:p>
            <a:r>
              <a:rPr kumimoji="1" lang="en-US" altLang="ja-JP" sz="2000" b="1" dirty="0" smtClean="0">
                <a:solidFill>
                  <a:srgbClr val="FF0000"/>
                </a:solidFill>
              </a:rPr>
              <a:t>  Upper </a:t>
            </a:r>
            <a:r>
              <a:rPr kumimoji="1" lang="en-US" altLang="ja-JP" sz="2000" b="1" dirty="0" smtClean="0">
                <a:solidFill>
                  <a:srgbClr val="FF0000"/>
                </a:solidFill>
              </a:rPr>
              <a:t>shields in target station : 750kW </a:t>
            </a:r>
            <a:r>
              <a:rPr kumimoji="1" lang="en-US" altLang="ja-JP" sz="2000" b="1" dirty="0" smtClean="0">
                <a:solidFill>
                  <a:srgbClr val="FF0000"/>
                </a:solidFill>
              </a:rPr>
              <a:t>beam operation</a:t>
            </a:r>
            <a:endParaRPr kumimoji="1" lang="en-US" altLang="ja-JP" sz="2000" b="1" dirty="0" smtClean="0">
              <a:solidFill>
                <a:srgbClr val="FF0000"/>
              </a:solidFill>
            </a:endParaRPr>
          </a:p>
          <a:p>
            <a:r>
              <a:rPr lang="en-US" altLang="ja-JP" sz="2000" b="1" dirty="0" smtClean="0">
                <a:solidFill>
                  <a:srgbClr val="FF0000"/>
                </a:solidFill>
              </a:rPr>
              <a:t>  Other </a:t>
            </a:r>
            <a:r>
              <a:rPr lang="en-US" altLang="ja-JP" sz="2000" b="1" dirty="0" smtClean="0">
                <a:solidFill>
                  <a:srgbClr val="FF0000"/>
                </a:solidFill>
              </a:rPr>
              <a:t>shields                              : 4MW </a:t>
            </a:r>
            <a:r>
              <a:rPr lang="en-US" altLang="ja-JP" sz="2000" b="1" dirty="0" smtClean="0">
                <a:solidFill>
                  <a:srgbClr val="FF0000"/>
                </a:solidFill>
              </a:rPr>
              <a:t>beam operation</a:t>
            </a:r>
            <a:endParaRPr kumimoji="1" lang="ja-JP" altLang="en-US" sz="2000" b="1" dirty="0">
              <a:solidFill>
                <a:srgbClr val="FF0000"/>
              </a:solidFill>
            </a:endParaRPr>
          </a:p>
        </p:txBody>
      </p:sp>
      <p:sp>
        <p:nvSpPr>
          <p:cNvPr id="21" name="テキスト ボックス 20"/>
          <p:cNvSpPr txBox="1"/>
          <p:nvPr/>
        </p:nvSpPr>
        <p:spPr>
          <a:xfrm>
            <a:off x="971600" y="2204864"/>
            <a:ext cx="466794" cy="369332"/>
          </a:xfrm>
          <a:prstGeom prst="rect">
            <a:avLst/>
          </a:prstGeom>
          <a:noFill/>
        </p:spPr>
        <p:txBody>
          <a:bodyPr wrap="none" rtlCol="0">
            <a:spAutoFit/>
          </a:bodyPr>
          <a:lstStyle/>
          <a:p>
            <a:pPr algn="ctr"/>
            <a:r>
              <a:rPr kumimoji="1" lang="en-US" altLang="ja-JP" b="1" dirty="0" smtClean="0">
                <a:solidFill>
                  <a:srgbClr val="CCFFFF"/>
                </a:solidFill>
              </a:rPr>
              <a:t>TS</a:t>
            </a:r>
            <a:endParaRPr kumimoji="1" lang="ja-JP" altLang="en-US" b="1" dirty="0">
              <a:solidFill>
                <a:srgbClr val="CCFFFF"/>
              </a:solidFill>
            </a:endParaRPr>
          </a:p>
        </p:txBody>
      </p:sp>
      <p:sp>
        <p:nvSpPr>
          <p:cNvPr id="22" name="テキスト ボックス 21"/>
          <p:cNvSpPr txBox="1"/>
          <p:nvPr/>
        </p:nvSpPr>
        <p:spPr>
          <a:xfrm>
            <a:off x="4775200" y="2389530"/>
            <a:ext cx="518092" cy="369332"/>
          </a:xfrm>
          <a:prstGeom prst="rect">
            <a:avLst/>
          </a:prstGeom>
          <a:noFill/>
        </p:spPr>
        <p:txBody>
          <a:bodyPr wrap="none" rtlCol="0">
            <a:spAutoFit/>
          </a:bodyPr>
          <a:lstStyle/>
          <a:p>
            <a:pPr algn="ctr"/>
            <a:r>
              <a:rPr lang="en-US" altLang="ja-JP" b="1" dirty="0" smtClean="0">
                <a:solidFill>
                  <a:srgbClr val="FF0000"/>
                </a:solidFill>
              </a:rPr>
              <a:t>DV</a:t>
            </a:r>
            <a:endParaRPr kumimoji="1" lang="ja-JP" altLang="en-US" b="1" dirty="0">
              <a:solidFill>
                <a:srgbClr val="FF0000"/>
              </a:solidFill>
            </a:endParaRPr>
          </a:p>
        </p:txBody>
      </p:sp>
      <p:sp>
        <p:nvSpPr>
          <p:cNvPr id="23" name="テキスト ボックス 22"/>
          <p:cNvSpPr txBox="1"/>
          <p:nvPr/>
        </p:nvSpPr>
        <p:spPr>
          <a:xfrm>
            <a:off x="8172400" y="3068960"/>
            <a:ext cx="505268" cy="369332"/>
          </a:xfrm>
          <a:prstGeom prst="rect">
            <a:avLst/>
          </a:prstGeom>
          <a:noFill/>
        </p:spPr>
        <p:txBody>
          <a:bodyPr wrap="none" rtlCol="0">
            <a:spAutoFit/>
          </a:bodyPr>
          <a:lstStyle/>
          <a:p>
            <a:pPr algn="ctr"/>
            <a:r>
              <a:rPr lang="en-US" altLang="ja-JP" b="1" dirty="0" smtClean="0">
                <a:solidFill>
                  <a:srgbClr val="CCFFFF"/>
                </a:solidFill>
              </a:rPr>
              <a:t>BD</a:t>
            </a:r>
            <a:endParaRPr kumimoji="1" lang="ja-JP" altLang="en-US" b="1" dirty="0">
              <a:solidFill>
                <a:srgbClr val="CCFFFF"/>
              </a:solidFill>
            </a:endParaRPr>
          </a:p>
        </p:txBody>
      </p:sp>
      <p:sp>
        <p:nvSpPr>
          <p:cNvPr id="2" name="テキスト ボックス 1"/>
          <p:cNvSpPr txBox="1"/>
          <p:nvPr/>
        </p:nvSpPr>
        <p:spPr>
          <a:xfrm>
            <a:off x="3493818" y="923412"/>
            <a:ext cx="2156361" cy="400110"/>
          </a:xfrm>
          <a:prstGeom prst="rect">
            <a:avLst/>
          </a:prstGeom>
          <a:noFill/>
        </p:spPr>
        <p:txBody>
          <a:bodyPr wrap="none" rtlCol="0">
            <a:spAutoFit/>
          </a:bodyPr>
          <a:lstStyle/>
          <a:p>
            <a:pPr algn="ctr"/>
            <a:r>
              <a:rPr kumimoji="1" lang="en-US" altLang="ja-JP" sz="2000" b="1" dirty="0" smtClean="0"/>
              <a:t>MARS simulation</a:t>
            </a:r>
            <a:endParaRPr kumimoji="1" lang="ja-JP" altLang="en-US" sz="2000" b="1" dirty="0"/>
          </a:p>
        </p:txBody>
      </p:sp>
    </p:spTree>
    <p:extLst>
      <p:ext uri="{BB962C8B-B14F-4D97-AF65-F5344CB8AC3E}">
        <p14:creationId xmlns:p14="http://schemas.microsoft.com/office/powerpoint/2010/main" val="3506085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E:\sho\work\high_power\TDR\TS_shields18022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1683" y="523219"/>
            <a:ext cx="5340634" cy="6334781"/>
          </a:xfrm>
          <a:prstGeom prst="rect">
            <a:avLst/>
          </a:prstGeom>
          <a:noFill/>
          <a:ln>
            <a:noFill/>
          </a:ln>
        </p:spPr>
      </p:pic>
      <p:sp>
        <p:nvSpPr>
          <p:cNvPr id="5" name="テキスト ボックス 4"/>
          <p:cNvSpPr txBox="1"/>
          <p:nvPr/>
        </p:nvSpPr>
        <p:spPr>
          <a:xfrm>
            <a:off x="0" y="0"/>
            <a:ext cx="9144000" cy="523220"/>
          </a:xfrm>
          <a:prstGeom prst="rect">
            <a:avLst/>
          </a:prstGeom>
          <a:noFill/>
        </p:spPr>
        <p:txBody>
          <a:bodyPr wrap="square" rtlCol="0">
            <a:spAutoFit/>
          </a:bodyPr>
          <a:lstStyle/>
          <a:p>
            <a:pPr algn="ctr"/>
            <a:r>
              <a:rPr lang="en-US" altLang="ja-JP" sz="2800" b="1" dirty="0" smtClean="0"/>
              <a:t>Shields in target station ( cross section )</a:t>
            </a:r>
            <a:endParaRPr kumimoji="1" lang="ja-JP" altLang="en-US" sz="2800" b="1" dirty="0"/>
          </a:p>
        </p:txBody>
      </p:sp>
      <p:cxnSp>
        <p:nvCxnSpPr>
          <p:cNvPr id="7" name="直線矢印コネクタ 6"/>
          <p:cNvCxnSpPr/>
          <p:nvPr/>
        </p:nvCxnSpPr>
        <p:spPr>
          <a:xfrm>
            <a:off x="3923928" y="3429000"/>
            <a:ext cx="0" cy="72008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903400" y="3604374"/>
            <a:ext cx="1146468" cy="369332"/>
          </a:xfrm>
          <a:prstGeom prst="rect">
            <a:avLst/>
          </a:prstGeom>
          <a:noFill/>
        </p:spPr>
        <p:txBody>
          <a:bodyPr wrap="none" rtlCol="0">
            <a:spAutoFit/>
          </a:bodyPr>
          <a:lstStyle/>
          <a:p>
            <a:pPr algn="ctr"/>
            <a:r>
              <a:rPr kumimoji="1" lang="en-US" altLang="ja-JP" b="1" dirty="0" smtClean="0"/>
              <a:t>4,500 mm</a:t>
            </a:r>
            <a:endParaRPr kumimoji="1" lang="ja-JP" altLang="en-US" b="1" dirty="0"/>
          </a:p>
        </p:txBody>
      </p:sp>
      <p:cxnSp>
        <p:nvCxnSpPr>
          <p:cNvPr id="9" name="直線矢印コネクタ 8"/>
          <p:cNvCxnSpPr/>
          <p:nvPr/>
        </p:nvCxnSpPr>
        <p:spPr>
          <a:xfrm>
            <a:off x="4427984" y="4653136"/>
            <a:ext cx="0" cy="328682"/>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028063" y="4067909"/>
            <a:ext cx="1146469" cy="369332"/>
          </a:xfrm>
          <a:prstGeom prst="rect">
            <a:avLst/>
          </a:prstGeom>
          <a:noFill/>
        </p:spPr>
        <p:txBody>
          <a:bodyPr wrap="none" rtlCol="0">
            <a:spAutoFit/>
          </a:bodyPr>
          <a:lstStyle/>
          <a:p>
            <a:pPr algn="ctr"/>
            <a:r>
              <a:rPr lang="en-US" altLang="ja-JP" b="1" dirty="0" smtClean="0"/>
              <a:t>2</a:t>
            </a:r>
            <a:r>
              <a:rPr kumimoji="1" lang="en-US" altLang="ja-JP" b="1" dirty="0" smtClean="0"/>
              <a:t>,250 mm</a:t>
            </a:r>
            <a:endParaRPr kumimoji="1" lang="ja-JP" altLang="en-US" b="1" dirty="0"/>
          </a:p>
        </p:txBody>
      </p:sp>
      <p:cxnSp>
        <p:nvCxnSpPr>
          <p:cNvPr id="15" name="直線コネクタ 14"/>
          <p:cNvCxnSpPr>
            <a:stCxn id="10" idx="1"/>
          </p:cNvCxnSpPr>
          <p:nvPr/>
        </p:nvCxnSpPr>
        <p:spPr>
          <a:xfrm flipH="1">
            <a:off x="4427985" y="4252575"/>
            <a:ext cx="2600078" cy="5806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3779912" y="5301208"/>
            <a:ext cx="36004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689828" y="5301208"/>
            <a:ext cx="242212"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028063" y="4610281"/>
            <a:ext cx="1146469" cy="369332"/>
          </a:xfrm>
          <a:prstGeom prst="rect">
            <a:avLst/>
          </a:prstGeom>
          <a:noFill/>
        </p:spPr>
        <p:txBody>
          <a:bodyPr wrap="none" rtlCol="0">
            <a:spAutoFit/>
          </a:bodyPr>
          <a:lstStyle/>
          <a:p>
            <a:pPr algn="ctr"/>
            <a:r>
              <a:rPr lang="en-US" altLang="ja-JP" b="1" dirty="0" smtClean="0"/>
              <a:t>1</a:t>
            </a:r>
            <a:r>
              <a:rPr kumimoji="1" lang="en-US" altLang="ja-JP" b="1" dirty="0" smtClean="0"/>
              <a:t>,600 mm</a:t>
            </a:r>
            <a:endParaRPr kumimoji="1" lang="ja-JP" altLang="en-US" b="1" dirty="0"/>
          </a:p>
        </p:txBody>
      </p:sp>
      <p:sp>
        <p:nvSpPr>
          <p:cNvPr id="22" name="テキスト ボックス 21"/>
          <p:cNvSpPr txBox="1"/>
          <p:nvPr/>
        </p:nvSpPr>
        <p:spPr>
          <a:xfrm>
            <a:off x="940295" y="4609524"/>
            <a:ext cx="1146469" cy="369332"/>
          </a:xfrm>
          <a:prstGeom prst="rect">
            <a:avLst/>
          </a:prstGeom>
          <a:noFill/>
        </p:spPr>
        <p:txBody>
          <a:bodyPr wrap="none" rtlCol="0">
            <a:spAutoFit/>
          </a:bodyPr>
          <a:lstStyle/>
          <a:p>
            <a:pPr algn="ctr"/>
            <a:r>
              <a:rPr lang="en-US" altLang="ja-JP" b="1" dirty="0" smtClean="0"/>
              <a:t>2</a:t>
            </a:r>
            <a:r>
              <a:rPr kumimoji="1" lang="en-US" altLang="ja-JP" b="1" dirty="0" smtClean="0"/>
              <a:t>,200 mm</a:t>
            </a:r>
            <a:endParaRPr kumimoji="1" lang="ja-JP" altLang="en-US" b="1" dirty="0"/>
          </a:p>
        </p:txBody>
      </p:sp>
      <p:cxnSp>
        <p:nvCxnSpPr>
          <p:cNvPr id="23" name="直線コネクタ 22"/>
          <p:cNvCxnSpPr>
            <a:stCxn id="21" idx="1"/>
          </p:cNvCxnSpPr>
          <p:nvPr/>
        </p:nvCxnSpPr>
        <p:spPr>
          <a:xfrm flipH="1">
            <a:off x="4810934" y="4794947"/>
            <a:ext cx="2217129" cy="5062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endCxn id="22" idx="3"/>
          </p:cNvCxnSpPr>
          <p:nvPr/>
        </p:nvCxnSpPr>
        <p:spPr>
          <a:xfrm flipH="1" flipV="1">
            <a:off x="2086764" y="4794190"/>
            <a:ext cx="1873168" cy="5070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4427984" y="4483278"/>
            <a:ext cx="0" cy="16985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7201767" y="3316385"/>
            <a:ext cx="973343" cy="369332"/>
          </a:xfrm>
          <a:prstGeom prst="rect">
            <a:avLst/>
          </a:prstGeom>
          <a:noFill/>
        </p:spPr>
        <p:txBody>
          <a:bodyPr wrap="none" rtlCol="0">
            <a:spAutoFit/>
          </a:bodyPr>
          <a:lstStyle/>
          <a:p>
            <a:pPr algn="ctr"/>
            <a:r>
              <a:rPr lang="en-US" altLang="ja-JP" b="1" dirty="0" smtClean="0"/>
              <a:t>94</a:t>
            </a:r>
            <a:r>
              <a:rPr kumimoji="1" lang="en-US" altLang="ja-JP" b="1" dirty="0" smtClean="0"/>
              <a:t>0 mm</a:t>
            </a:r>
            <a:endParaRPr kumimoji="1" lang="ja-JP" altLang="en-US" b="1" dirty="0"/>
          </a:p>
        </p:txBody>
      </p:sp>
      <p:sp>
        <p:nvSpPr>
          <p:cNvPr id="34" name="テキスト ボックス 33"/>
          <p:cNvSpPr txBox="1"/>
          <p:nvPr/>
        </p:nvSpPr>
        <p:spPr>
          <a:xfrm>
            <a:off x="7201188" y="5157192"/>
            <a:ext cx="973344" cy="369332"/>
          </a:xfrm>
          <a:prstGeom prst="rect">
            <a:avLst/>
          </a:prstGeom>
          <a:noFill/>
        </p:spPr>
        <p:txBody>
          <a:bodyPr wrap="none" rtlCol="0">
            <a:spAutoFit/>
          </a:bodyPr>
          <a:lstStyle/>
          <a:p>
            <a:pPr algn="ctr"/>
            <a:r>
              <a:rPr kumimoji="1" lang="en-US" altLang="ja-JP" b="1" dirty="0" smtClean="0"/>
              <a:t>500 mm</a:t>
            </a:r>
            <a:endParaRPr kumimoji="1" lang="ja-JP" altLang="en-US" b="1" dirty="0"/>
          </a:p>
        </p:txBody>
      </p:sp>
      <p:cxnSp>
        <p:nvCxnSpPr>
          <p:cNvPr id="35" name="直線コネクタ 34"/>
          <p:cNvCxnSpPr>
            <a:stCxn id="33" idx="1"/>
          </p:cNvCxnSpPr>
          <p:nvPr/>
        </p:nvCxnSpPr>
        <p:spPr>
          <a:xfrm flipH="1">
            <a:off x="4417623" y="3501051"/>
            <a:ext cx="2784144" cy="10509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34" idx="1"/>
          </p:cNvCxnSpPr>
          <p:nvPr/>
        </p:nvCxnSpPr>
        <p:spPr>
          <a:xfrm flipH="1">
            <a:off x="4417623" y="5341858"/>
            <a:ext cx="2783565" cy="3622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5049868" y="5805264"/>
            <a:ext cx="386228"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6156176" y="5805264"/>
            <a:ext cx="432048"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7028062" y="5918806"/>
            <a:ext cx="1146469" cy="369332"/>
          </a:xfrm>
          <a:prstGeom prst="rect">
            <a:avLst/>
          </a:prstGeom>
          <a:noFill/>
        </p:spPr>
        <p:txBody>
          <a:bodyPr wrap="none" rtlCol="0">
            <a:spAutoFit/>
          </a:bodyPr>
          <a:lstStyle/>
          <a:p>
            <a:pPr algn="ctr"/>
            <a:r>
              <a:rPr kumimoji="1" lang="en-US" altLang="ja-JP" b="1" dirty="0" smtClean="0"/>
              <a:t>5,000 mm</a:t>
            </a:r>
            <a:endParaRPr kumimoji="1" lang="ja-JP" altLang="en-US" b="1" dirty="0"/>
          </a:p>
        </p:txBody>
      </p:sp>
      <p:sp>
        <p:nvSpPr>
          <p:cNvPr id="48" name="テキスト ボックス 47"/>
          <p:cNvSpPr txBox="1"/>
          <p:nvPr/>
        </p:nvSpPr>
        <p:spPr>
          <a:xfrm>
            <a:off x="274520" y="5918806"/>
            <a:ext cx="1146469" cy="369332"/>
          </a:xfrm>
          <a:prstGeom prst="rect">
            <a:avLst/>
          </a:prstGeom>
          <a:noFill/>
        </p:spPr>
        <p:txBody>
          <a:bodyPr wrap="none" rtlCol="0">
            <a:spAutoFit/>
          </a:bodyPr>
          <a:lstStyle/>
          <a:p>
            <a:pPr algn="ctr"/>
            <a:r>
              <a:rPr lang="en-US" altLang="ja-JP" b="1" dirty="0" smtClean="0"/>
              <a:t>4,0</a:t>
            </a:r>
            <a:r>
              <a:rPr kumimoji="1" lang="en-US" altLang="ja-JP" b="1" dirty="0" smtClean="0"/>
              <a:t>00 mm</a:t>
            </a:r>
            <a:endParaRPr kumimoji="1" lang="ja-JP" altLang="en-US" b="1" dirty="0"/>
          </a:p>
        </p:txBody>
      </p:sp>
      <p:sp>
        <p:nvSpPr>
          <p:cNvPr id="49" name="テキスト ボックス 48"/>
          <p:cNvSpPr txBox="1"/>
          <p:nvPr/>
        </p:nvSpPr>
        <p:spPr>
          <a:xfrm>
            <a:off x="32248" y="6447006"/>
            <a:ext cx="1901483" cy="369332"/>
          </a:xfrm>
          <a:prstGeom prst="rect">
            <a:avLst/>
          </a:prstGeom>
          <a:noFill/>
        </p:spPr>
        <p:txBody>
          <a:bodyPr wrap="none" rtlCol="0">
            <a:spAutoFit/>
          </a:bodyPr>
          <a:lstStyle/>
          <a:p>
            <a:pPr algn="ctr"/>
            <a:r>
              <a:rPr lang="en-US" altLang="ja-JP" b="1" dirty="0" smtClean="0"/>
              <a:t>4,77</a:t>
            </a:r>
            <a:r>
              <a:rPr kumimoji="1" lang="en-US" altLang="ja-JP" b="1" dirty="0" smtClean="0"/>
              <a:t>0 ~ 7,190 mm</a:t>
            </a:r>
            <a:endParaRPr kumimoji="1" lang="ja-JP" altLang="en-US" b="1" dirty="0"/>
          </a:p>
        </p:txBody>
      </p:sp>
      <p:cxnSp>
        <p:nvCxnSpPr>
          <p:cNvPr id="50" name="直線矢印コネクタ 49"/>
          <p:cNvCxnSpPr/>
          <p:nvPr/>
        </p:nvCxnSpPr>
        <p:spPr>
          <a:xfrm>
            <a:off x="3347864" y="5794390"/>
            <a:ext cx="386228"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V="1">
            <a:off x="2339752" y="5794390"/>
            <a:ext cx="216024"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4417623" y="5774790"/>
            <a:ext cx="0" cy="750554"/>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endCxn id="48" idx="3"/>
          </p:cNvCxnSpPr>
          <p:nvPr/>
        </p:nvCxnSpPr>
        <p:spPr>
          <a:xfrm flipH="1">
            <a:off x="1420989" y="5794390"/>
            <a:ext cx="1026775" cy="309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endCxn id="48" idx="3"/>
          </p:cNvCxnSpPr>
          <p:nvPr/>
        </p:nvCxnSpPr>
        <p:spPr>
          <a:xfrm flipH="1">
            <a:off x="1420989" y="5805264"/>
            <a:ext cx="2117071" cy="29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a:endCxn id="49" idx="3"/>
          </p:cNvCxnSpPr>
          <p:nvPr/>
        </p:nvCxnSpPr>
        <p:spPr>
          <a:xfrm flipH="1">
            <a:off x="1933731" y="6150067"/>
            <a:ext cx="2483892" cy="4816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a:stCxn id="47" idx="1"/>
          </p:cNvCxnSpPr>
          <p:nvPr/>
        </p:nvCxnSpPr>
        <p:spPr>
          <a:xfrm flipH="1" flipV="1">
            <a:off x="6372200" y="5805263"/>
            <a:ext cx="655862" cy="298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47" idx="1"/>
          </p:cNvCxnSpPr>
          <p:nvPr/>
        </p:nvCxnSpPr>
        <p:spPr>
          <a:xfrm flipH="1" flipV="1">
            <a:off x="5231329" y="5802302"/>
            <a:ext cx="1796733" cy="3011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3626897" y="1807319"/>
            <a:ext cx="2745303" cy="369332"/>
          </a:xfrm>
          <a:prstGeom prst="rect">
            <a:avLst/>
          </a:prstGeom>
          <a:noFill/>
        </p:spPr>
        <p:txBody>
          <a:bodyPr wrap="none" rtlCol="0">
            <a:spAutoFit/>
          </a:bodyPr>
          <a:lstStyle/>
          <a:p>
            <a:pPr algn="ctr"/>
            <a:r>
              <a:rPr kumimoji="1" lang="en-US" altLang="ja-JP" b="1" dirty="0" smtClean="0">
                <a:solidFill>
                  <a:srgbClr val="FF0000"/>
                </a:solidFill>
              </a:rPr>
              <a:t>Radiation measured point</a:t>
            </a:r>
            <a:endParaRPr kumimoji="1" lang="ja-JP" altLang="en-US" b="1" dirty="0">
              <a:solidFill>
                <a:srgbClr val="FF0000"/>
              </a:solidFill>
            </a:endParaRPr>
          </a:p>
        </p:txBody>
      </p:sp>
      <p:cxnSp>
        <p:nvCxnSpPr>
          <p:cNvPr id="73" name="直線矢印コネクタ 72"/>
          <p:cNvCxnSpPr/>
          <p:nvPr/>
        </p:nvCxnSpPr>
        <p:spPr>
          <a:xfrm flipH="1">
            <a:off x="4417623" y="2176651"/>
            <a:ext cx="272205" cy="12523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6720564" y="1808850"/>
            <a:ext cx="1633781" cy="1200329"/>
          </a:xfrm>
          <a:prstGeom prst="rect">
            <a:avLst/>
          </a:prstGeom>
          <a:noFill/>
        </p:spPr>
        <p:txBody>
          <a:bodyPr wrap="none" rtlCol="0">
            <a:spAutoFit/>
          </a:bodyPr>
          <a:lstStyle/>
          <a:p>
            <a:r>
              <a:rPr lang="en-US" altLang="ja-JP" b="1" dirty="0">
                <a:solidFill>
                  <a:srgbClr val="FF0000"/>
                </a:solidFill>
              </a:rPr>
              <a:t>l</a:t>
            </a:r>
            <a:r>
              <a:rPr kumimoji="1" lang="en-US" altLang="ja-JP" b="1" dirty="0" smtClean="0">
                <a:solidFill>
                  <a:srgbClr val="FF0000"/>
                </a:solidFill>
              </a:rPr>
              <a:t>egal limit : </a:t>
            </a:r>
          </a:p>
          <a:p>
            <a:r>
              <a:rPr lang="en-US" altLang="ja-JP" b="1" dirty="0">
                <a:solidFill>
                  <a:srgbClr val="FF0000"/>
                </a:solidFill>
              </a:rPr>
              <a:t> </a:t>
            </a:r>
            <a:r>
              <a:rPr lang="en-US" altLang="ja-JP" b="1" dirty="0" smtClean="0">
                <a:solidFill>
                  <a:srgbClr val="FF0000"/>
                </a:solidFill>
              </a:rPr>
              <a:t>   &lt; 25 </a:t>
            </a:r>
            <a:r>
              <a:rPr lang="en-US" altLang="ja-JP" b="1" dirty="0" err="1" smtClean="0">
                <a:solidFill>
                  <a:srgbClr val="FF0000"/>
                </a:solidFill>
              </a:rPr>
              <a:t>μSv</a:t>
            </a:r>
            <a:r>
              <a:rPr lang="en-US" altLang="ja-JP" b="1" dirty="0" smtClean="0">
                <a:solidFill>
                  <a:srgbClr val="FF0000"/>
                </a:solidFill>
              </a:rPr>
              <a:t>/h</a:t>
            </a:r>
          </a:p>
          <a:p>
            <a:r>
              <a:rPr lang="en-US" altLang="ja-JP" b="1" dirty="0">
                <a:solidFill>
                  <a:srgbClr val="FF0000"/>
                </a:solidFill>
              </a:rPr>
              <a:t>d</a:t>
            </a:r>
            <a:r>
              <a:rPr kumimoji="1" lang="en-US" altLang="ja-JP" b="1" dirty="0" smtClean="0">
                <a:solidFill>
                  <a:srgbClr val="FF0000"/>
                </a:solidFill>
              </a:rPr>
              <a:t>esign value : </a:t>
            </a:r>
          </a:p>
          <a:p>
            <a:r>
              <a:rPr lang="en-US" altLang="ja-JP" b="1" dirty="0">
                <a:solidFill>
                  <a:srgbClr val="FF0000"/>
                </a:solidFill>
              </a:rPr>
              <a:t> </a:t>
            </a:r>
            <a:r>
              <a:rPr lang="en-US" altLang="ja-JP" b="1" dirty="0" smtClean="0">
                <a:solidFill>
                  <a:srgbClr val="FF0000"/>
                </a:solidFill>
              </a:rPr>
              <a:t>   &lt; 12.5 </a:t>
            </a:r>
            <a:r>
              <a:rPr lang="en-US" altLang="ja-JP" b="1" dirty="0" err="1" smtClean="0">
                <a:solidFill>
                  <a:srgbClr val="FF0000"/>
                </a:solidFill>
              </a:rPr>
              <a:t>μSv</a:t>
            </a:r>
            <a:r>
              <a:rPr lang="en-US" altLang="ja-JP" b="1" dirty="0" smtClean="0">
                <a:solidFill>
                  <a:srgbClr val="FF0000"/>
                </a:solidFill>
              </a:rPr>
              <a:t>/h</a:t>
            </a:r>
            <a:endParaRPr kumimoji="1" lang="ja-JP" altLang="en-US" b="1" dirty="0">
              <a:solidFill>
                <a:srgbClr val="FF0000"/>
              </a:solidFill>
            </a:endParaRPr>
          </a:p>
        </p:txBody>
      </p:sp>
    </p:spTree>
    <p:extLst>
      <p:ext uri="{BB962C8B-B14F-4D97-AF65-F5344CB8AC3E}">
        <p14:creationId xmlns:p14="http://schemas.microsoft.com/office/powerpoint/2010/main" val="462398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368143969"/>
              </p:ext>
            </p:extLst>
          </p:nvPr>
        </p:nvGraphicFramePr>
        <p:xfrm>
          <a:off x="0" y="523220"/>
          <a:ext cx="9144000" cy="3901392"/>
        </p:xfrm>
        <a:graphic>
          <a:graphicData uri="http://schemas.openxmlformats.org/drawingml/2006/table">
            <a:tbl>
              <a:tblPr firstRow="1" bandRow="1">
                <a:tableStyleId>{5C22544A-7EE6-4342-B048-85BDC9FD1C3A}</a:tableStyleId>
              </a:tblPr>
              <a:tblGrid>
                <a:gridCol w="2771800">
                  <a:extLst>
                    <a:ext uri="{9D8B030D-6E8A-4147-A177-3AD203B41FA5}">
                      <a16:colId xmlns:a16="http://schemas.microsoft.com/office/drawing/2014/main" val="3515795091"/>
                    </a:ext>
                  </a:extLst>
                </a:gridCol>
                <a:gridCol w="2952328">
                  <a:extLst>
                    <a:ext uri="{9D8B030D-6E8A-4147-A177-3AD203B41FA5}">
                      <a16:colId xmlns:a16="http://schemas.microsoft.com/office/drawing/2014/main" val="3364366075"/>
                    </a:ext>
                  </a:extLst>
                </a:gridCol>
                <a:gridCol w="1728192">
                  <a:extLst>
                    <a:ext uri="{9D8B030D-6E8A-4147-A177-3AD203B41FA5}">
                      <a16:colId xmlns:a16="http://schemas.microsoft.com/office/drawing/2014/main" val="4268299009"/>
                    </a:ext>
                  </a:extLst>
                </a:gridCol>
                <a:gridCol w="1691680">
                  <a:extLst>
                    <a:ext uri="{9D8B030D-6E8A-4147-A177-3AD203B41FA5}">
                      <a16:colId xmlns:a16="http://schemas.microsoft.com/office/drawing/2014/main" val="1462470403"/>
                    </a:ext>
                  </a:extLst>
                </a:gridCol>
              </a:tblGrid>
              <a:tr h="400044">
                <a:tc>
                  <a:txBody>
                    <a:bodyPr/>
                    <a:lstStyle/>
                    <a:p>
                      <a:endParaRPr kumimoji="1" lang="ja-JP" altLang="en-US" sz="2000" b="1" dirty="0"/>
                    </a:p>
                  </a:txBody>
                  <a:tcPr>
                    <a:solidFill>
                      <a:srgbClr val="008000"/>
                    </a:solidFill>
                  </a:tcPr>
                </a:tc>
                <a:tc>
                  <a:txBody>
                    <a:bodyPr/>
                    <a:lstStyle/>
                    <a:p>
                      <a:pPr algn="ctr"/>
                      <a:r>
                        <a:rPr kumimoji="1" lang="en-US" altLang="ja-JP" sz="2000" b="1" dirty="0" smtClean="0"/>
                        <a:t>Present</a:t>
                      </a:r>
                      <a:r>
                        <a:rPr kumimoji="1" lang="en-US" altLang="ja-JP" sz="2000" b="1" baseline="0" dirty="0" smtClean="0"/>
                        <a:t> (measured value)</a:t>
                      </a:r>
                      <a:endParaRPr kumimoji="1" lang="en-US" altLang="ja-JP" sz="2000" b="1" dirty="0" smtClean="0"/>
                    </a:p>
                    <a:p>
                      <a:pPr algn="ctr"/>
                      <a:r>
                        <a:rPr kumimoji="1" lang="en-US" altLang="ja-JP" sz="2000" b="1" dirty="0" smtClean="0"/>
                        <a:t>460 kW</a:t>
                      </a:r>
                      <a:endParaRPr kumimoji="1" lang="ja-JP" altLang="en-US" sz="2000" b="1" dirty="0"/>
                    </a:p>
                  </a:txBody>
                  <a:tcPr>
                    <a:solidFill>
                      <a:srgbClr val="008000"/>
                    </a:solidFill>
                  </a:tcPr>
                </a:tc>
                <a:tc>
                  <a:txBody>
                    <a:bodyPr/>
                    <a:lstStyle/>
                    <a:p>
                      <a:pPr algn="ctr"/>
                      <a:r>
                        <a:rPr kumimoji="1" lang="en-US" altLang="ja-JP" sz="2000" b="1" dirty="0" smtClean="0"/>
                        <a:t>Extrapolation</a:t>
                      </a:r>
                    </a:p>
                    <a:p>
                      <a:pPr algn="ctr"/>
                      <a:r>
                        <a:rPr kumimoji="1" lang="en-US" altLang="ja-JP" sz="2000" b="1" dirty="0" smtClean="0"/>
                        <a:t>750 kW</a:t>
                      </a:r>
                      <a:endParaRPr kumimoji="1" lang="ja-JP" altLang="en-US" sz="2000" b="1" dirty="0"/>
                    </a:p>
                  </a:txBody>
                  <a:tcPr>
                    <a:solidFill>
                      <a:srgbClr val="008000"/>
                    </a:solidFill>
                  </a:tcPr>
                </a:tc>
                <a:tc>
                  <a:txBody>
                    <a:bodyPr/>
                    <a:lstStyle/>
                    <a:p>
                      <a:pPr algn="ctr"/>
                      <a:r>
                        <a:rPr kumimoji="1" lang="en-US" altLang="ja-JP" sz="2000" b="1" dirty="0" smtClean="0"/>
                        <a:t>Extrapolation</a:t>
                      </a:r>
                    </a:p>
                    <a:p>
                      <a:pPr algn="ctr"/>
                      <a:r>
                        <a:rPr kumimoji="1" lang="en-US" altLang="ja-JP" sz="2000" b="1" dirty="0" smtClean="0"/>
                        <a:t>1.3 MW</a:t>
                      </a:r>
                      <a:endParaRPr kumimoji="1" lang="ja-JP" altLang="en-US" sz="2000" b="1" dirty="0"/>
                    </a:p>
                  </a:txBody>
                  <a:tcPr>
                    <a:solidFill>
                      <a:srgbClr val="008000"/>
                    </a:solidFill>
                  </a:tcPr>
                </a:tc>
                <a:extLst>
                  <a:ext uri="{0D108BD9-81ED-4DB2-BD59-A6C34878D82A}">
                    <a16:rowId xmlns:a16="http://schemas.microsoft.com/office/drawing/2014/main" val="3097007344"/>
                  </a:ext>
                </a:extLst>
              </a:tr>
              <a:tr h="400044">
                <a:tc>
                  <a:txBody>
                    <a:bodyPr/>
                    <a:lstStyle/>
                    <a:p>
                      <a:r>
                        <a:rPr kumimoji="1" lang="en-US" altLang="ja-JP" sz="2000" b="1" dirty="0" smtClean="0"/>
                        <a:t>neutrino</a:t>
                      </a:r>
                      <a:r>
                        <a:rPr kumimoji="1" lang="en-US" altLang="ja-JP" sz="2000" b="1" baseline="0" dirty="0" smtClean="0"/>
                        <a:t> operation</a:t>
                      </a:r>
                      <a:endParaRPr kumimoji="1" lang="ja-JP" altLang="en-US" sz="2000" b="1" dirty="0"/>
                    </a:p>
                  </a:txBody>
                  <a:tcPr>
                    <a:solidFill>
                      <a:srgbClr val="99FF99"/>
                    </a:solidFill>
                  </a:tcPr>
                </a:tc>
                <a:tc>
                  <a:txBody>
                    <a:bodyPr/>
                    <a:lstStyle/>
                    <a:p>
                      <a:pPr algn="ctr"/>
                      <a:endParaRPr kumimoji="1" lang="ja-JP" altLang="en-US" sz="2000" b="1" dirty="0"/>
                    </a:p>
                  </a:txBody>
                  <a:tcPr>
                    <a:solidFill>
                      <a:srgbClr val="99FF99"/>
                    </a:solidFill>
                  </a:tcPr>
                </a:tc>
                <a:tc>
                  <a:txBody>
                    <a:bodyPr/>
                    <a:lstStyle/>
                    <a:p>
                      <a:pPr algn="ctr"/>
                      <a:endParaRPr kumimoji="1" lang="ja-JP" altLang="en-US" sz="2000" b="1" dirty="0"/>
                    </a:p>
                  </a:txBody>
                  <a:tcPr>
                    <a:solidFill>
                      <a:srgbClr val="99FF99"/>
                    </a:solidFill>
                  </a:tcPr>
                </a:tc>
                <a:tc>
                  <a:txBody>
                    <a:bodyPr/>
                    <a:lstStyle/>
                    <a:p>
                      <a:pPr algn="ctr"/>
                      <a:endParaRPr kumimoji="1" lang="ja-JP" altLang="en-US" sz="2000" b="1" dirty="0"/>
                    </a:p>
                  </a:txBody>
                  <a:tcPr>
                    <a:solidFill>
                      <a:srgbClr val="99FF99"/>
                    </a:solidFill>
                  </a:tcPr>
                </a:tc>
                <a:extLst>
                  <a:ext uri="{0D108BD9-81ED-4DB2-BD59-A6C34878D82A}">
                    <a16:rowId xmlns:a16="http://schemas.microsoft.com/office/drawing/2014/main" val="3485141139"/>
                  </a:ext>
                </a:extLst>
              </a:tr>
              <a:tr h="400044">
                <a:tc>
                  <a:txBody>
                    <a:bodyPr/>
                    <a:lstStyle/>
                    <a:p>
                      <a:r>
                        <a:rPr kumimoji="1" lang="ja-JP" altLang="en-US" sz="2000" b="1" baseline="0" dirty="0" smtClean="0"/>
                        <a:t>    </a:t>
                      </a:r>
                      <a:r>
                        <a:rPr kumimoji="1" lang="en-US" altLang="ja-JP" sz="2000" b="1" dirty="0" smtClean="0"/>
                        <a:t>γ</a:t>
                      </a:r>
                      <a:endParaRPr kumimoji="1" lang="ja-JP" altLang="en-US" sz="2000" b="1" dirty="0"/>
                    </a:p>
                  </a:txBody>
                  <a:tcPr>
                    <a:solidFill>
                      <a:srgbClr val="CCFFCC"/>
                    </a:solidFill>
                  </a:tcPr>
                </a:tc>
                <a:tc>
                  <a:txBody>
                    <a:bodyPr/>
                    <a:lstStyle/>
                    <a:p>
                      <a:pPr algn="ctr"/>
                      <a:r>
                        <a:rPr kumimoji="1" lang="en-US" altLang="ja-JP" sz="2000" b="1" dirty="0" smtClean="0"/>
                        <a:t>0.7 </a:t>
                      </a:r>
                      <a:r>
                        <a:rPr kumimoji="1" lang="en-US" altLang="ja-JP" sz="2000" b="1" dirty="0" err="1" smtClean="0"/>
                        <a:t>μSv</a:t>
                      </a:r>
                      <a:r>
                        <a:rPr kumimoji="1" lang="en-US" altLang="ja-JP" sz="2000" b="1" dirty="0" smtClean="0"/>
                        <a:t>/h</a:t>
                      </a:r>
                      <a:endParaRPr kumimoji="1" lang="ja-JP" altLang="en-US" sz="2000" b="1" dirty="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1.1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2.0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extLst>
                  <a:ext uri="{0D108BD9-81ED-4DB2-BD59-A6C34878D82A}">
                    <a16:rowId xmlns:a16="http://schemas.microsoft.com/office/drawing/2014/main" val="2032195996"/>
                  </a:ext>
                </a:extLst>
              </a:tr>
              <a:tr h="400044">
                <a:tc>
                  <a:txBody>
                    <a:bodyPr/>
                    <a:lstStyle/>
                    <a:p>
                      <a:r>
                        <a:rPr kumimoji="1" lang="ja-JP" altLang="en-US" sz="2000" b="1" baseline="0" dirty="0" smtClean="0"/>
                        <a:t>    </a:t>
                      </a:r>
                      <a:r>
                        <a:rPr kumimoji="1" lang="en-US" altLang="ja-JP" sz="2000" b="1" dirty="0" smtClean="0"/>
                        <a:t>neutron</a:t>
                      </a:r>
                      <a:endParaRPr kumimoji="1" lang="ja-JP" altLang="en-US" sz="2000" b="1" dirty="0"/>
                    </a:p>
                  </a:txBody>
                  <a:tcPr>
                    <a:solidFill>
                      <a:srgbClr val="99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1.3 </a:t>
                      </a:r>
                      <a:r>
                        <a:rPr kumimoji="1" lang="en-US" altLang="ja-JP" sz="2000" b="1" dirty="0" err="1" smtClean="0"/>
                        <a:t>μSv</a:t>
                      </a:r>
                      <a:r>
                        <a:rPr kumimoji="1" lang="en-US" altLang="ja-JP" sz="2000" b="1" dirty="0" smtClean="0"/>
                        <a:t>/h</a:t>
                      </a:r>
                      <a:endParaRPr kumimoji="1" lang="ja-JP" altLang="en-US" sz="2000" b="1" dirty="0" smtClean="0"/>
                    </a:p>
                  </a:txBody>
                  <a:tcPr>
                    <a:solidFill>
                      <a:srgbClr val="99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2.1 </a:t>
                      </a:r>
                      <a:r>
                        <a:rPr kumimoji="1" lang="en-US" altLang="ja-JP" sz="2000" b="1" dirty="0" err="1" smtClean="0"/>
                        <a:t>μSv</a:t>
                      </a:r>
                      <a:r>
                        <a:rPr kumimoji="1" lang="en-US" altLang="ja-JP" sz="2000" b="1" dirty="0" smtClean="0"/>
                        <a:t>/h</a:t>
                      </a:r>
                      <a:endParaRPr kumimoji="1" lang="ja-JP" altLang="en-US" sz="2000" b="1" dirty="0" smtClean="0"/>
                    </a:p>
                  </a:txBody>
                  <a:tcPr>
                    <a:solidFill>
                      <a:srgbClr val="99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3.7 </a:t>
                      </a:r>
                      <a:r>
                        <a:rPr kumimoji="1" lang="en-US" altLang="ja-JP" sz="2000" b="1" dirty="0" err="1" smtClean="0"/>
                        <a:t>μSv</a:t>
                      </a:r>
                      <a:r>
                        <a:rPr kumimoji="1" lang="en-US" altLang="ja-JP" sz="2000" b="1" dirty="0" smtClean="0"/>
                        <a:t>/h</a:t>
                      </a:r>
                      <a:endParaRPr kumimoji="1" lang="ja-JP" altLang="en-US" sz="2000" b="1" dirty="0" smtClean="0"/>
                    </a:p>
                  </a:txBody>
                  <a:tcPr>
                    <a:solidFill>
                      <a:srgbClr val="99FF99"/>
                    </a:solidFill>
                  </a:tcPr>
                </a:tc>
                <a:extLst>
                  <a:ext uri="{0D108BD9-81ED-4DB2-BD59-A6C34878D82A}">
                    <a16:rowId xmlns:a16="http://schemas.microsoft.com/office/drawing/2014/main" val="698086720"/>
                  </a:ext>
                </a:extLst>
              </a:tr>
              <a:tr h="400044">
                <a:tc>
                  <a:txBody>
                    <a:bodyPr/>
                    <a:lstStyle/>
                    <a:p>
                      <a:r>
                        <a:rPr kumimoji="1" lang="en-US" altLang="ja-JP" sz="2000" b="1" baseline="0" dirty="0" smtClean="0"/>
                        <a:t>  total</a:t>
                      </a:r>
                      <a:endParaRPr kumimoji="1" lang="ja-JP" altLang="en-US" sz="2000" b="1" dirty="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2.0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3.3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5.7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extLst>
                  <a:ext uri="{0D108BD9-81ED-4DB2-BD59-A6C34878D82A}">
                    <a16:rowId xmlns:a16="http://schemas.microsoft.com/office/drawing/2014/main" val="95141599"/>
                  </a:ext>
                </a:extLst>
              </a:tr>
              <a:tr h="400044">
                <a:tc>
                  <a:txBody>
                    <a:bodyPr/>
                    <a:lstStyle/>
                    <a:p>
                      <a:r>
                        <a:rPr kumimoji="1" lang="en-US" altLang="ja-JP" sz="2000" b="1" dirty="0" smtClean="0"/>
                        <a:t>anti-neutrino operation</a:t>
                      </a:r>
                      <a:endParaRPr kumimoji="1" lang="ja-JP" altLang="en-US" sz="2000" b="1" dirty="0"/>
                    </a:p>
                  </a:txBody>
                  <a:tcPr>
                    <a:solidFill>
                      <a:srgbClr val="99FF99"/>
                    </a:solidFill>
                  </a:tcPr>
                </a:tc>
                <a:tc>
                  <a:txBody>
                    <a:bodyPr/>
                    <a:lstStyle/>
                    <a:p>
                      <a:pPr algn="ctr"/>
                      <a:endParaRPr kumimoji="1" lang="ja-JP" altLang="en-US" sz="2000" b="1" dirty="0"/>
                    </a:p>
                  </a:txBody>
                  <a:tcPr>
                    <a:solidFill>
                      <a:srgbClr val="99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dirty="0" smtClean="0"/>
                    </a:p>
                  </a:txBody>
                  <a:tcPr>
                    <a:solidFill>
                      <a:srgbClr val="99FF99"/>
                    </a:solidFill>
                  </a:tcPr>
                </a:tc>
                <a:tc>
                  <a:txBody>
                    <a:bodyPr/>
                    <a:lstStyle/>
                    <a:p>
                      <a:pPr algn="ctr"/>
                      <a:endParaRPr kumimoji="1" lang="ja-JP" altLang="en-US" sz="2000" b="1" dirty="0"/>
                    </a:p>
                  </a:txBody>
                  <a:tcPr>
                    <a:solidFill>
                      <a:srgbClr val="99FF99"/>
                    </a:solidFill>
                  </a:tcPr>
                </a:tc>
                <a:extLst>
                  <a:ext uri="{0D108BD9-81ED-4DB2-BD59-A6C34878D82A}">
                    <a16:rowId xmlns:a16="http://schemas.microsoft.com/office/drawing/2014/main" val="1355987647"/>
                  </a:ext>
                </a:extLst>
              </a:tr>
              <a:tr h="400044">
                <a:tc>
                  <a:txBody>
                    <a:bodyPr/>
                    <a:lstStyle/>
                    <a:p>
                      <a:r>
                        <a:rPr kumimoji="1" lang="en-US" altLang="ja-JP" sz="2000" b="1" dirty="0" smtClean="0"/>
                        <a:t>    γ</a:t>
                      </a:r>
                      <a:endParaRPr kumimoji="1" lang="ja-JP" altLang="en-US" sz="2000" b="1" dirty="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0.7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1.1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2.0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extLst>
                  <a:ext uri="{0D108BD9-81ED-4DB2-BD59-A6C34878D82A}">
                    <a16:rowId xmlns:a16="http://schemas.microsoft.com/office/drawing/2014/main" val="3166848882"/>
                  </a:ext>
                </a:extLst>
              </a:tr>
              <a:tr h="400044">
                <a:tc>
                  <a:txBody>
                    <a:bodyPr/>
                    <a:lstStyle/>
                    <a:p>
                      <a:r>
                        <a:rPr kumimoji="1" lang="en-US" altLang="ja-JP" sz="2000" b="1" dirty="0" smtClean="0"/>
                        <a:t>    neutron</a:t>
                      </a:r>
                      <a:endParaRPr kumimoji="1" lang="ja-JP" altLang="en-US" sz="2000" b="1" dirty="0"/>
                    </a:p>
                  </a:txBody>
                  <a:tcPr>
                    <a:solidFill>
                      <a:srgbClr val="99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1.2 </a:t>
                      </a:r>
                      <a:r>
                        <a:rPr kumimoji="1" lang="en-US" altLang="ja-JP" sz="2000" b="1" dirty="0" err="1" smtClean="0"/>
                        <a:t>μSv</a:t>
                      </a:r>
                      <a:r>
                        <a:rPr kumimoji="1" lang="en-US" altLang="ja-JP" sz="2000" b="1" dirty="0" smtClean="0"/>
                        <a:t>/h</a:t>
                      </a:r>
                      <a:endParaRPr kumimoji="1" lang="ja-JP" altLang="en-US" sz="2000" b="1" dirty="0" smtClean="0"/>
                    </a:p>
                  </a:txBody>
                  <a:tcPr>
                    <a:solidFill>
                      <a:srgbClr val="99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2.0 </a:t>
                      </a:r>
                      <a:r>
                        <a:rPr kumimoji="1" lang="en-US" altLang="ja-JP" sz="2000" b="1" dirty="0" err="1" smtClean="0"/>
                        <a:t>μSv</a:t>
                      </a:r>
                      <a:r>
                        <a:rPr kumimoji="1" lang="en-US" altLang="ja-JP" sz="2000" b="1" dirty="0" smtClean="0"/>
                        <a:t>/h</a:t>
                      </a:r>
                      <a:endParaRPr kumimoji="1" lang="ja-JP" altLang="en-US" sz="2000" b="1" dirty="0" smtClean="0"/>
                    </a:p>
                  </a:txBody>
                  <a:tcPr>
                    <a:solidFill>
                      <a:srgbClr val="99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3.4 </a:t>
                      </a:r>
                      <a:r>
                        <a:rPr kumimoji="1" lang="en-US" altLang="ja-JP" sz="2000" b="1" dirty="0" err="1" smtClean="0"/>
                        <a:t>μSv</a:t>
                      </a:r>
                      <a:r>
                        <a:rPr kumimoji="1" lang="en-US" altLang="ja-JP" sz="2000" b="1" dirty="0" smtClean="0"/>
                        <a:t>/h</a:t>
                      </a:r>
                      <a:endParaRPr kumimoji="1" lang="ja-JP" altLang="en-US" sz="2000" b="1" dirty="0" smtClean="0"/>
                    </a:p>
                  </a:txBody>
                  <a:tcPr>
                    <a:solidFill>
                      <a:srgbClr val="99FF99"/>
                    </a:solidFill>
                  </a:tcPr>
                </a:tc>
                <a:extLst>
                  <a:ext uri="{0D108BD9-81ED-4DB2-BD59-A6C34878D82A}">
                    <a16:rowId xmlns:a16="http://schemas.microsoft.com/office/drawing/2014/main" val="2720493662"/>
                  </a:ext>
                </a:extLst>
              </a:tr>
              <a:tr h="400044">
                <a:tc>
                  <a:txBody>
                    <a:bodyPr/>
                    <a:lstStyle/>
                    <a:p>
                      <a:r>
                        <a:rPr kumimoji="1" lang="en-US" altLang="ja-JP" sz="2000" b="1" dirty="0" smtClean="0"/>
                        <a:t>  total</a:t>
                      </a:r>
                      <a:endParaRPr kumimoji="1" lang="ja-JP" altLang="en-US" sz="2000" b="1" dirty="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1.9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3.1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smtClean="0"/>
                        <a:t>5.4 </a:t>
                      </a:r>
                      <a:r>
                        <a:rPr kumimoji="1" lang="en-US" altLang="ja-JP" sz="2000" b="1" dirty="0" err="1" smtClean="0"/>
                        <a:t>μSv</a:t>
                      </a:r>
                      <a:r>
                        <a:rPr kumimoji="1" lang="en-US" altLang="ja-JP" sz="2000" b="1" dirty="0" smtClean="0"/>
                        <a:t>/h</a:t>
                      </a:r>
                      <a:endParaRPr kumimoji="1" lang="ja-JP" altLang="en-US" sz="2000" b="1" dirty="0" smtClean="0"/>
                    </a:p>
                  </a:txBody>
                  <a:tcPr>
                    <a:solidFill>
                      <a:srgbClr val="CCFFCC"/>
                    </a:solidFill>
                  </a:tcPr>
                </a:tc>
                <a:extLst>
                  <a:ext uri="{0D108BD9-81ED-4DB2-BD59-A6C34878D82A}">
                    <a16:rowId xmlns:a16="http://schemas.microsoft.com/office/drawing/2014/main" val="1792018559"/>
                  </a:ext>
                </a:extLst>
              </a:tr>
            </a:tbl>
          </a:graphicData>
        </a:graphic>
      </p:graphicFrame>
      <p:sp>
        <p:nvSpPr>
          <p:cNvPr id="5" name="テキスト ボックス 4"/>
          <p:cNvSpPr txBox="1"/>
          <p:nvPr/>
        </p:nvSpPr>
        <p:spPr>
          <a:xfrm>
            <a:off x="0" y="0"/>
            <a:ext cx="9144000" cy="523220"/>
          </a:xfrm>
          <a:prstGeom prst="rect">
            <a:avLst/>
          </a:prstGeom>
          <a:noFill/>
        </p:spPr>
        <p:txBody>
          <a:bodyPr wrap="square" rtlCol="0">
            <a:spAutoFit/>
          </a:bodyPr>
          <a:lstStyle/>
          <a:p>
            <a:pPr algn="ctr"/>
            <a:r>
              <a:rPr lang="en-US" altLang="ja-JP" sz="2800" b="1" dirty="0" smtClean="0"/>
              <a:t>Measured radiation level on ground floor of target station</a:t>
            </a:r>
            <a:endParaRPr kumimoji="1" lang="ja-JP" altLang="en-US" sz="2800" b="1" dirty="0"/>
          </a:p>
        </p:txBody>
      </p:sp>
      <p:sp>
        <p:nvSpPr>
          <p:cNvPr id="6" name="テキスト ボックス 5"/>
          <p:cNvSpPr txBox="1"/>
          <p:nvPr/>
        </p:nvSpPr>
        <p:spPr>
          <a:xfrm>
            <a:off x="233772" y="4611231"/>
            <a:ext cx="8676456" cy="2246769"/>
          </a:xfrm>
          <a:prstGeom prst="rect">
            <a:avLst/>
          </a:prstGeom>
          <a:noFill/>
        </p:spPr>
        <p:txBody>
          <a:bodyPr wrap="square" rtlCol="0">
            <a:spAutoFit/>
          </a:bodyPr>
          <a:lstStyle/>
          <a:p>
            <a:r>
              <a:rPr lang="en-US" altLang="ja-JP" sz="2000" b="1" dirty="0"/>
              <a:t>The extrapolation </a:t>
            </a:r>
            <a:r>
              <a:rPr lang="en-US" altLang="ja-JP" sz="2000" b="1" dirty="0" smtClean="0"/>
              <a:t>values indicate </a:t>
            </a:r>
            <a:r>
              <a:rPr lang="en-US" altLang="ja-JP" sz="2000" b="1" dirty="0"/>
              <a:t>that the radiation level is below the specified value (</a:t>
            </a:r>
            <a:r>
              <a:rPr lang="en-US" altLang="ja-JP" sz="2000" b="1" dirty="0">
                <a:solidFill>
                  <a:srgbClr val="FF0000"/>
                </a:solidFill>
              </a:rPr>
              <a:t>12.5μSv/h</a:t>
            </a:r>
            <a:r>
              <a:rPr lang="en-US" altLang="ja-JP" sz="2000" b="1" dirty="0"/>
              <a:t>) even at 1.3MW beam operation, in other words that it is not necessary to add more shields. </a:t>
            </a:r>
            <a:endParaRPr lang="en-US" altLang="ja-JP" sz="2000" b="1" dirty="0" smtClean="0"/>
          </a:p>
          <a:p>
            <a:r>
              <a:rPr lang="en-US" altLang="ja-JP" sz="2000" b="1" dirty="0" smtClean="0"/>
              <a:t>However</a:t>
            </a:r>
            <a:r>
              <a:rPr lang="en-US" altLang="ja-JP" sz="2000" b="1" dirty="0"/>
              <a:t>, we have to determine whether we add more shields based on the calculation, because the application to Nuclear Regulation </a:t>
            </a:r>
            <a:r>
              <a:rPr lang="en-US" altLang="ja-JP" b="1" dirty="0" smtClean="0"/>
              <a:t>Authority in Japan</a:t>
            </a:r>
            <a:r>
              <a:rPr lang="en-US" altLang="ja-JP" sz="2000" b="1" dirty="0" smtClean="0"/>
              <a:t> </a:t>
            </a:r>
            <a:r>
              <a:rPr lang="en-US" altLang="ja-JP" sz="2000" b="1" dirty="0"/>
              <a:t>is based on calculation</a:t>
            </a:r>
            <a:r>
              <a:rPr lang="en-US" altLang="ja-JP" sz="2000" b="1" dirty="0" smtClean="0"/>
              <a:t>.</a:t>
            </a:r>
          </a:p>
          <a:p>
            <a:r>
              <a:rPr lang="en-US" altLang="ja-JP" sz="2000" b="1" dirty="0" smtClean="0">
                <a:solidFill>
                  <a:srgbClr val="FF0000"/>
                </a:solidFill>
              </a:rPr>
              <a:t>So </a:t>
            </a:r>
            <a:r>
              <a:rPr lang="en-US" altLang="ja-JP" sz="2000" b="1" dirty="0">
                <a:solidFill>
                  <a:srgbClr val="FF0000"/>
                </a:solidFill>
              </a:rPr>
              <a:t>we have to redo radiation calculation at 1.3MW beam operation.</a:t>
            </a:r>
            <a:endParaRPr kumimoji="1" lang="ja-JP" altLang="en-US" sz="2000" b="1" dirty="0">
              <a:solidFill>
                <a:srgbClr val="FF0000"/>
              </a:solidFill>
            </a:endParaRPr>
          </a:p>
        </p:txBody>
      </p:sp>
    </p:spTree>
    <p:extLst>
      <p:ext uri="{BB962C8B-B14F-4D97-AF65-F5344CB8AC3E}">
        <p14:creationId xmlns:p14="http://schemas.microsoft.com/office/powerpoint/2010/main" val="3337733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523220"/>
          </a:xfrm>
          <a:prstGeom prst="rect">
            <a:avLst/>
          </a:prstGeom>
          <a:noFill/>
        </p:spPr>
        <p:txBody>
          <a:bodyPr wrap="square" rtlCol="0">
            <a:spAutoFit/>
          </a:bodyPr>
          <a:lstStyle/>
          <a:p>
            <a:pPr algn="ctr"/>
            <a:r>
              <a:rPr lang="en-US" altLang="ja-JP" sz="2800" b="1" dirty="0" smtClean="0"/>
              <a:t>Recommendation by technical design report committee</a:t>
            </a:r>
            <a:endParaRPr kumimoji="1" lang="ja-JP" altLang="en-US" sz="2800" b="1" dirty="0"/>
          </a:p>
        </p:txBody>
      </p:sp>
      <p:sp>
        <p:nvSpPr>
          <p:cNvPr id="6" name="テキスト ボックス 5"/>
          <p:cNvSpPr txBox="1"/>
          <p:nvPr/>
        </p:nvSpPr>
        <p:spPr>
          <a:xfrm>
            <a:off x="458670" y="1353098"/>
            <a:ext cx="8226660" cy="1631216"/>
          </a:xfrm>
          <a:prstGeom prst="rect">
            <a:avLst/>
          </a:prstGeom>
          <a:noFill/>
        </p:spPr>
        <p:txBody>
          <a:bodyPr wrap="square" rtlCol="0">
            <a:spAutoFit/>
          </a:bodyPr>
          <a:lstStyle/>
          <a:p>
            <a:r>
              <a:rPr lang="en-US" altLang="ja-JP" sz="2000" b="1" dirty="0" smtClean="0"/>
              <a:t>The committee on the technical design report for T2K beam line upgrade pointed out that the radiation monitor we </a:t>
            </a:r>
            <a:r>
              <a:rPr lang="en-US" altLang="ja-JP" sz="2000" b="1" dirty="0"/>
              <a:t>used (moderated neutron dose equivalent meter) </a:t>
            </a:r>
            <a:r>
              <a:rPr lang="en-US" altLang="ja-JP" sz="2000" b="1" dirty="0" smtClean="0"/>
              <a:t>is low sensitivity to fast neutrons.</a:t>
            </a:r>
          </a:p>
          <a:p>
            <a:r>
              <a:rPr lang="en-US" altLang="ja-JP" sz="2000" b="1" dirty="0" smtClean="0"/>
              <a:t>And they recommended </a:t>
            </a:r>
            <a:r>
              <a:rPr lang="en-US" altLang="ja-JP" sz="2000" b="1" dirty="0"/>
              <a:t>to measure the radiation level again with another detector, </a:t>
            </a:r>
            <a:r>
              <a:rPr lang="en-US" altLang="ja-JP" sz="2000" b="1" dirty="0" smtClean="0"/>
              <a:t>for example, </a:t>
            </a:r>
            <a:r>
              <a:rPr lang="en-US" altLang="ja-JP" sz="2000" b="1" dirty="0"/>
              <a:t>a </a:t>
            </a:r>
            <a:r>
              <a:rPr lang="en-US" altLang="ja-JP" sz="2000" b="1" dirty="0" smtClean="0"/>
              <a:t>film </a:t>
            </a:r>
            <a:r>
              <a:rPr lang="en-US" altLang="ja-JP" sz="2000" b="1" dirty="0"/>
              <a:t>badge</a:t>
            </a:r>
            <a:r>
              <a:rPr lang="en-US" altLang="ja-JP" sz="2000" b="1" dirty="0" smtClean="0"/>
              <a:t>.</a:t>
            </a:r>
            <a:endParaRPr lang="en-US" altLang="ja-JP" sz="2000" b="1" dirty="0"/>
          </a:p>
        </p:txBody>
      </p:sp>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12256" t="3030" r="20644" b="6385"/>
          <a:stretch/>
        </p:blipFill>
        <p:spPr>
          <a:xfrm>
            <a:off x="3167844" y="3647029"/>
            <a:ext cx="2808312" cy="2843416"/>
          </a:xfrm>
          <a:prstGeom prst="rect">
            <a:avLst/>
          </a:prstGeom>
        </p:spPr>
      </p:pic>
      <p:sp>
        <p:nvSpPr>
          <p:cNvPr id="3" name="テキスト ボックス 2"/>
          <p:cNvSpPr txBox="1"/>
          <p:nvPr/>
        </p:nvSpPr>
        <p:spPr>
          <a:xfrm>
            <a:off x="2423495" y="3275692"/>
            <a:ext cx="4297010" cy="369332"/>
          </a:xfrm>
          <a:prstGeom prst="rect">
            <a:avLst/>
          </a:prstGeom>
          <a:noFill/>
        </p:spPr>
        <p:txBody>
          <a:bodyPr wrap="none" rtlCol="0">
            <a:spAutoFit/>
          </a:bodyPr>
          <a:lstStyle/>
          <a:p>
            <a:r>
              <a:rPr lang="en-US" altLang="ja-JP" b="1" dirty="0"/>
              <a:t>moderated neutron dose equivalent meter</a:t>
            </a:r>
            <a:endParaRPr kumimoji="1" lang="ja-JP" altLang="en-US" b="1" dirty="0"/>
          </a:p>
        </p:txBody>
      </p:sp>
    </p:spTree>
    <p:extLst>
      <p:ext uri="{BB962C8B-B14F-4D97-AF65-F5344CB8AC3E}">
        <p14:creationId xmlns:p14="http://schemas.microsoft.com/office/powerpoint/2010/main" val="732699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Summary of upgrade </a:t>
            </a:r>
            <a:r>
              <a:rPr lang="en-US" altLang="ja-JP" sz="2800" b="1" dirty="0" smtClean="0"/>
              <a:t>for </a:t>
            </a:r>
            <a:r>
              <a:rPr lang="en-US" altLang="ja-JP" sz="2800" b="1" dirty="0" smtClean="0"/>
              <a:t>radiation shields</a:t>
            </a:r>
            <a:endParaRPr kumimoji="1" lang="ja-JP" altLang="en-US" sz="2800" b="1" dirty="0"/>
          </a:p>
        </p:txBody>
      </p:sp>
      <p:sp>
        <p:nvSpPr>
          <p:cNvPr id="5" name="テキスト ボックス 4"/>
          <p:cNvSpPr txBox="1"/>
          <p:nvPr/>
        </p:nvSpPr>
        <p:spPr>
          <a:xfrm>
            <a:off x="467544" y="1268760"/>
            <a:ext cx="8208912" cy="3477875"/>
          </a:xfrm>
          <a:prstGeom prst="rect">
            <a:avLst/>
          </a:prstGeom>
          <a:noFill/>
        </p:spPr>
        <p:txBody>
          <a:bodyPr wrap="square" rtlCol="0">
            <a:spAutoFit/>
          </a:bodyPr>
          <a:lstStyle/>
          <a:p>
            <a:r>
              <a:rPr lang="en-US" altLang="ja-JP" sz="2000" b="1" dirty="0" smtClean="0"/>
              <a:t>The radiation shields except the upper concrete shields in TS have enough ability for 1.3 MW beam operation.</a:t>
            </a:r>
          </a:p>
          <a:p>
            <a:r>
              <a:rPr kumimoji="1" lang="en-US" altLang="ja-JP" sz="2000" b="1" dirty="0" smtClean="0"/>
              <a:t>So it is not necessary to upgrade them.</a:t>
            </a:r>
            <a:endParaRPr kumimoji="1" lang="en-US" altLang="ja-JP" sz="2000" b="1" dirty="0"/>
          </a:p>
          <a:p>
            <a:endParaRPr kumimoji="1" lang="en-US" altLang="ja-JP" sz="2000" b="1" dirty="0" smtClean="0"/>
          </a:p>
          <a:p>
            <a:r>
              <a:rPr kumimoji="1" lang="en-US" altLang="ja-JP" sz="2000" b="1" dirty="0" smtClean="0"/>
              <a:t>The upper concrete shields in TS have enough ability </a:t>
            </a:r>
            <a:r>
              <a:rPr lang="en-US" altLang="ja-JP" sz="2000" b="1" dirty="0"/>
              <a:t>for 1.3 MW beam operation</a:t>
            </a:r>
            <a:r>
              <a:rPr kumimoji="1" lang="en-US" altLang="ja-JP" sz="2000" b="1" dirty="0" smtClean="0"/>
              <a:t>, too, when the measurement and the extrapolation are correct.</a:t>
            </a:r>
          </a:p>
          <a:p>
            <a:r>
              <a:rPr lang="en-US" altLang="ja-JP" sz="2000" b="1" dirty="0" smtClean="0"/>
              <a:t>But </a:t>
            </a:r>
            <a:r>
              <a:rPr kumimoji="1" lang="en-US" altLang="ja-JP" sz="2000" b="1" dirty="0" smtClean="0"/>
              <a:t>we will measure again with </a:t>
            </a:r>
            <a:r>
              <a:rPr lang="en-US" altLang="ja-JP" sz="2000" b="1" dirty="0" smtClean="0"/>
              <a:t>another detector</a:t>
            </a:r>
            <a:r>
              <a:rPr kumimoji="1" lang="en-US" altLang="ja-JP" sz="2000" b="1" dirty="0" smtClean="0"/>
              <a:t> at the next beam operation from November and decide whether to add the concrete shields finally based on the measurement result.</a:t>
            </a:r>
          </a:p>
          <a:p>
            <a:endParaRPr kumimoji="1" lang="en-US" altLang="ja-JP" sz="2000" b="1" dirty="0" smtClean="0"/>
          </a:p>
          <a:p>
            <a:r>
              <a:rPr lang="en-US" altLang="ja-JP" sz="2000" b="1" dirty="0" smtClean="0"/>
              <a:t>And </a:t>
            </a:r>
            <a:r>
              <a:rPr lang="en-US" altLang="ja-JP" sz="2000" b="1" dirty="0"/>
              <a:t>we </a:t>
            </a:r>
            <a:r>
              <a:rPr lang="en-US" altLang="ja-JP" sz="2000" b="1" dirty="0" smtClean="0"/>
              <a:t>will </a:t>
            </a:r>
            <a:r>
              <a:rPr lang="en-US" altLang="ja-JP" sz="2000" b="1" dirty="0"/>
              <a:t>redo radiation calculation at 1.3MW beam operation</a:t>
            </a:r>
            <a:r>
              <a:rPr lang="en-US" altLang="ja-JP" sz="2000" b="1" dirty="0" smtClean="0"/>
              <a:t>.</a:t>
            </a:r>
            <a:endParaRPr lang="ja-JP" altLang="en-US" sz="2000" b="1" dirty="0"/>
          </a:p>
        </p:txBody>
      </p:sp>
    </p:spTree>
    <p:extLst>
      <p:ext uri="{BB962C8B-B14F-4D97-AF65-F5344CB8AC3E}">
        <p14:creationId xmlns:p14="http://schemas.microsoft.com/office/powerpoint/2010/main" val="929565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967335"/>
            <a:ext cx="9144000" cy="923330"/>
          </a:xfrm>
          <a:prstGeom prst="rect">
            <a:avLst/>
          </a:prstGeom>
          <a:noFill/>
        </p:spPr>
        <p:txBody>
          <a:bodyPr wrap="square">
            <a:spAutoFit/>
          </a:bodyPr>
          <a:lstStyle/>
          <a:p>
            <a:pPr algn="ctr">
              <a:defRPr/>
            </a:pPr>
            <a:r>
              <a:rPr lang="en-US" altLang="ja-JP" sz="5400" b="1" dirty="0" smtClean="0">
                <a:ea typeface="ＭＳ Ｐゴシック" charset="-128"/>
              </a:rPr>
              <a:t>Remote maintenance</a:t>
            </a:r>
          </a:p>
        </p:txBody>
      </p:sp>
    </p:spTree>
    <p:extLst>
      <p:ext uri="{BB962C8B-B14F-4D97-AF65-F5344CB8AC3E}">
        <p14:creationId xmlns:p14="http://schemas.microsoft.com/office/powerpoint/2010/main" val="569781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lang="en-US" altLang="ja-JP" sz="2800" b="1" dirty="0" smtClean="0"/>
              <a:t>Components maintained remotely in target station</a:t>
            </a:r>
            <a:endParaRPr kumimoji="1" lang="ja-JP" altLang="en-US" sz="2800" b="1" dirty="0"/>
          </a:p>
        </p:txBody>
      </p:sp>
      <p:graphicFrame>
        <p:nvGraphicFramePr>
          <p:cNvPr id="5" name="表 4"/>
          <p:cNvGraphicFramePr>
            <a:graphicFrameLocks noGrp="1"/>
          </p:cNvGraphicFramePr>
          <p:nvPr>
            <p:extLst>
              <p:ext uri="{D42A27DB-BD31-4B8C-83A1-F6EECF244321}">
                <p14:modId xmlns:p14="http://schemas.microsoft.com/office/powerpoint/2010/main" val="3741414026"/>
              </p:ext>
            </p:extLst>
          </p:nvPr>
        </p:nvGraphicFramePr>
        <p:xfrm>
          <a:off x="6468" y="1268760"/>
          <a:ext cx="9137532" cy="3672409"/>
        </p:xfrm>
        <a:graphic>
          <a:graphicData uri="http://schemas.openxmlformats.org/drawingml/2006/table">
            <a:tbl>
              <a:tblPr firstRow="1" bandRow="1">
                <a:tableStyleId>{5C22544A-7EE6-4342-B048-85BDC9FD1C3A}</a:tableStyleId>
              </a:tblPr>
              <a:tblGrid>
                <a:gridCol w="1901236">
                  <a:extLst>
                    <a:ext uri="{9D8B030D-6E8A-4147-A177-3AD203B41FA5}">
                      <a16:colId xmlns:a16="http://schemas.microsoft.com/office/drawing/2014/main" val="155818587"/>
                    </a:ext>
                  </a:extLst>
                </a:gridCol>
                <a:gridCol w="3528392">
                  <a:extLst>
                    <a:ext uri="{9D8B030D-6E8A-4147-A177-3AD203B41FA5}">
                      <a16:colId xmlns:a16="http://schemas.microsoft.com/office/drawing/2014/main" val="1254165117"/>
                    </a:ext>
                  </a:extLst>
                </a:gridCol>
                <a:gridCol w="3707904">
                  <a:extLst>
                    <a:ext uri="{9D8B030D-6E8A-4147-A177-3AD203B41FA5}">
                      <a16:colId xmlns:a16="http://schemas.microsoft.com/office/drawing/2014/main" val="822846699"/>
                    </a:ext>
                  </a:extLst>
                </a:gridCol>
              </a:tblGrid>
              <a:tr h="959834">
                <a:tc>
                  <a:txBody>
                    <a:bodyPr/>
                    <a:lstStyle/>
                    <a:p>
                      <a:endParaRPr kumimoji="1" lang="ja-JP" altLang="en-US" sz="2000" b="1" dirty="0"/>
                    </a:p>
                  </a:txBody>
                  <a:tcPr anchor="ctr">
                    <a:solidFill>
                      <a:srgbClr val="008000"/>
                    </a:solidFill>
                  </a:tcPr>
                </a:tc>
                <a:tc>
                  <a:txBody>
                    <a:bodyPr/>
                    <a:lstStyle/>
                    <a:p>
                      <a:r>
                        <a:rPr kumimoji="1" lang="en-US" altLang="ja-JP" sz="2000" b="1" dirty="0" smtClean="0"/>
                        <a:t>Presence of remote handling system</a:t>
                      </a:r>
                      <a:endParaRPr kumimoji="1" lang="ja-JP" altLang="en-US" sz="2000" b="1" dirty="0"/>
                    </a:p>
                  </a:txBody>
                  <a:tcPr anchor="ctr">
                    <a:solidFill>
                      <a:srgbClr val="008000"/>
                    </a:solidFill>
                  </a:tcPr>
                </a:tc>
                <a:tc>
                  <a:txBody>
                    <a:bodyPr/>
                    <a:lstStyle/>
                    <a:p>
                      <a:r>
                        <a:rPr kumimoji="1" lang="en-US" altLang="ja-JP" sz="2000" b="1" dirty="0" smtClean="0"/>
                        <a:t>Experience of actual remote handling</a:t>
                      </a:r>
                      <a:endParaRPr kumimoji="1" lang="ja-JP" altLang="en-US" sz="2000" b="1" dirty="0"/>
                    </a:p>
                  </a:txBody>
                  <a:tcPr anchor="ctr">
                    <a:solidFill>
                      <a:srgbClr val="008000"/>
                    </a:solidFill>
                  </a:tcPr>
                </a:tc>
                <a:extLst>
                  <a:ext uri="{0D108BD9-81ED-4DB2-BD59-A6C34878D82A}">
                    <a16:rowId xmlns:a16="http://schemas.microsoft.com/office/drawing/2014/main" val="3989050496"/>
                  </a:ext>
                </a:extLst>
              </a:tr>
              <a:tr h="542515">
                <a:tc>
                  <a:txBody>
                    <a:bodyPr/>
                    <a:lstStyle/>
                    <a:p>
                      <a:r>
                        <a:rPr kumimoji="1" lang="en-US" altLang="ja-JP" sz="2000" b="1" dirty="0" smtClean="0"/>
                        <a:t>Beam </a:t>
                      </a:r>
                      <a:r>
                        <a:rPr kumimoji="1" lang="en-US" altLang="ja-JP" sz="2000" b="1" dirty="0" smtClean="0"/>
                        <a:t>monitor</a:t>
                      </a:r>
                      <a:r>
                        <a:rPr kumimoji="1" lang="en-US" altLang="ja-JP" sz="2000" b="1" dirty="0"/>
                        <a:t>s</a:t>
                      </a:r>
                      <a:endParaRPr kumimoji="1" lang="en-US" altLang="ja-JP" sz="2000" b="1" dirty="0" smtClean="0"/>
                    </a:p>
                  </a:txBody>
                  <a:tcPr anchor="ctr">
                    <a:solidFill>
                      <a:srgbClr val="99FF99"/>
                    </a:solidFill>
                  </a:tcPr>
                </a:tc>
                <a:tc>
                  <a:txBody>
                    <a:bodyPr/>
                    <a:lstStyle/>
                    <a:p>
                      <a:pPr algn="ctr"/>
                      <a:r>
                        <a:rPr kumimoji="1" lang="en-US" altLang="ja-JP" sz="2000" b="1" dirty="0" smtClean="0">
                          <a:solidFill>
                            <a:srgbClr val="7030A0"/>
                          </a:solidFill>
                        </a:rPr>
                        <a:t>Under development</a:t>
                      </a:r>
                      <a:endParaRPr kumimoji="1" lang="ja-JP" altLang="en-US" sz="2000" b="1" dirty="0">
                        <a:solidFill>
                          <a:srgbClr val="7030A0"/>
                        </a:solidFill>
                      </a:endParaRPr>
                    </a:p>
                  </a:txBody>
                  <a:tcPr anchor="ctr">
                    <a:solidFill>
                      <a:srgbClr val="99FF99"/>
                    </a:solidFill>
                  </a:tcPr>
                </a:tc>
                <a:tc>
                  <a:txBody>
                    <a:bodyPr/>
                    <a:lstStyle/>
                    <a:p>
                      <a:pPr algn="ctr"/>
                      <a:r>
                        <a:rPr kumimoji="1" lang="en-US" altLang="ja-JP" sz="2000" b="1" dirty="0" smtClean="0">
                          <a:solidFill>
                            <a:srgbClr val="0000FF"/>
                          </a:solidFill>
                        </a:rPr>
                        <a:t>No</a:t>
                      </a:r>
                      <a:endParaRPr kumimoji="1" lang="ja-JP" altLang="en-US" sz="2000" b="1" dirty="0">
                        <a:solidFill>
                          <a:srgbClr val="0000FF"/>
                        </a:solidFill>
                      </a:endParaRPr>
                    </a:p>
                  </a:txBody>
                  <a:tcPr anchor="ctr">
                    <a:solidFill>
                      <a:srgbClr val="99FF99"/>
                    </a:solidFill>
                  </a:tcPr>
                </a:tc>
                <a:extLst>
                  <a:ext uri="{0D108BD9-81ED-4DB2-BD59-A6C34878D82A}">
                    <a16:rowId xmlns:a16="http://schemas.microsoft.com/office/drawing/2014/main" val="583648665"/>
                  </a:ext>
                </a:extLst>
              </a:tr>
              <a:tr h="542515">
                <a:tc>
                  <a:txBody>
                    <a:bodyPr/>
                    <a:lstStyle/>
                    <a:p>
                      <a:r>
                        <a:rPr kumimoji="1" lang="en-US" altLang="ja-JP" sz="2000" b="1" dirty="0" smtClean="0"/>
                        <a:t>Beam window</a:t>
                      </a:r>
                      <a:endParaRPr kumimoji="1" lang="ja-JP" altLang="en-US" sz="2000" b="1" dirty="0"/>
                    </a:p>
                  </a:txBody>
                  <a:tcPr anchor="ctr">
                    <a:solidFill>
                      <a:srgbClr val="CCFFCC"/>
                    </a:solidFill>
                  </a:tcPr>
                </a:tc>
                <a:tc>
                  <a:txBody>
                    <a:bodyPr/>
                    <a:lstStyle/>
                    <a:p>
                      <a:pPr algn="ctr"/>
                      <a:r>
                        <a:rPr kumimoji="1" lang="en-US" altLang="ja-JP" sz="2000" b="1" dirty="0" smtClean="0">
                          <a:solidFill>
                            <a:srgbClr val="FF0000"/>
                          </a:solidFill>
                        </a:rPr>
                        <a:t>Yes</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FF0000"/>
                          </a:solidFill>
                        </a:rPr>
                        <a:t>Yes</a:t>
                      </a:r>
                      <a:endParaRPr kumimoji="1" lang="ja-JP" altLang="en-US" sz="2000" b="1" dirty="0">
                        <a:solidFill>
                          <a:srgbClr val="FF0000"/>
                        </a:solidFill>
                      </a:endParaRPr>
                    </a:p>
                  </a:txBody>
                  <a:tcPr anchor="ctr">
                    <a:solidFill>
                      <a:srgbClr val="CCFFCC"/>
                    </a:solidFill>
                  </a:tcPr>
                </a:tc>
                <a:extLst>
                  <a:ext uri="{0D108BD9-81ED-4DB2-BD59-A6C34878D82A}">
                    <a16:rowId xmlns:a16="http://schemas.microsoft.com/office/drawing/2014/main" val="209517137"/>
                  </a:ext>
                </a:extLst>
              </a:tr>
              <a:tr h="542515">
                <a:tc>
                  <a:txBody>
                    <a:bodyPr/>
                    <a:lstStyle/>
                    <a:p>
                      <a:r>
                        <a:rPr kumimoji="1" lang="en-US" altLang="ja-JP" sz="2000" b="1" dirty="0" smtClean="0"/>
                        <a:t>Baffle</a:t>
                      </a:r>
                      <a:endParaRPr kumimoji="1" lang="ja-JP" altLang="en-US" sz="2000" b="1" dirty="0"/>
                    </a:p>
                  </a:txBody>
                  <a:tcPr anchor="ctr">
                    <a:solidFill>
                      <a:srgbClr val="99FF99"/>
                    </a:solidFill>
                  </a:tcPr>
                </a:tc>
                <a:tc>
                  <a:txBody>
                    <a:bodyPr/>
                    <a:lstStyle/>
                    <a:p>
                      <a:pPr algn="ctr"/>
                      <a:r>
                        <a:rPr kumimoji="1" lang="en-US" altLang="ja-JP" sz="2000" b="1" dirty="0" smtClean="0">
                          <a:solidFill>
                            <a:srgbClr val="0000FF"/>
                          </a:solidFill>
                        </a:rPr>
                        <a:t>No</a:t>
                      </a:r>
                      <a:endParaRPr kumimoji="1" lang="ja-JP" altLang="en-US" sz="2000" b="1" dirty="0">
                        <a:solidFill>
                          <a:srgbClr val="0000FF"/>
                        </a:solidFill>
                      </a:endParaRPr>
                    </a:p>
                  </a:txBody>
                  <a:tcPr anchor="ctr">
                    <a:solidFill>
                      <a:srgbClr val="99FF99"/>
                    </a:solidFill>
                  </a:tcPr>
                </a:tc>
                <a:tc>
                  <a:txBody>
                    <a:bodyPr/>
                    <a:lstStyle/>
                    <a:p>
                      <a:pPr algn="ctr"/>
                      <a:r>
                        <a:rPr kumimoji="1" lang="en-US" altLang="ja-JP" sz="2000" b="1" dirty="0" smtClean="0">
                          <a:solidFill>
                            <a:srgbClr val="0000FF"/>
                          </a:solidFill>
                        </a:rPr>
                        <a:t>No</a:t>
                      </a:r>
                      <a:endParaRPr kumimoji="1" lang="ja-JP" altLang="en-US" sz="2000" b="1" dirty="0">
                        <a:solidFill>
                          <a:srgbClr val="0000FF"/>
                        </a:solidFill>
                      </a:endParaRPr>
                    </a:p>
                  </a:txBody>
                  <a:tcPr anchor="ctr">
                    <a:solidFill>
                      <a:srgbClr val="99FF99"/>
                    </a:solidFill>
                  </a:tcPr>
                </a:tc>
                <a:extLst>
                  <a:ext uri="{0D108BD9-81ED-4DB2-BD59-A6C34878D82A}">
                    <a16:rowId xmlns:a16="http://schemas.microsoft.com/office/drawing/2014/main" val="742892681"/>
                  </a:ext>
                </a:extLst>
              </a:tr>
              <a:tr h="542515">
                <a:tc>
                  <a:txBody>
                    <a:bodyPr/>
                    <a:lstStyle/>
                    <a:p>
                      <a:r>
                        <a:rPr kumimoji="1" lang="en-US" altLang="ja-JP" sz="2000" b="1" dirty="0" smtClean="0"/>
                        <a:t>Target</a:t>
                      </a:r>
                      <a:endParaRPr kumimoji="1" lang="ja-JP" altLang="en-US" sz="2000" b="1" dirty="0"/>
                    </a:p>
                  </a:txBody>
                  <a:tcPr anchor="ctr">
                    <a:solidFill>
                      <a:srgbClr val="CCFFCC"/>
                    </a:solidFill>
                  </a:tcPr>
                </a:tc>
                <a:tc>
                  <a:txBody>
                    <a:bodyPr/>
                    <a:lstStyle/>
                    <a:p>
                      <a:pPr algn="ctr"/>
                      <a:r>
                        <a:rPr kumimoji="1" lang="en-US" altLang="ja-JP" sz="2000" b="1" dirty="0" smtClean="0">
                          <a:solidFill>
                            <a:srgbClr val="FF0000"/>
                          </a:solidFill>
                        </a:rPr>
                        <a:t>Yes</a:t>
                      </a:r>
                      <a:endParaRPr kumimoji="1" lang="ja-JP" altLang="en-US" sz="2000" b="1" dirty="0">
                        <a:solidFill>
                          <a:srgbClr val="FF0000"/>
                        </a:solidFill>
                      </a:endParaRPr>
                    </a:p>
                  </a:txBody>
                  <a:tcPr anchor="ctr">
                    <a:solidFill>
                      <a:srgbClr val="CCFFCC"/>
                    </a:solidFill>
                  </a:tcPr>
                </a:tc>
                <a:tc>
                  <a:txBody>
                    <a:bodyPr/>
                    <a:lstStyle/>
                    <a:p>
                      <a:pPr algn="ctr"/>
                      <a:r>
                        <a:rPr kumimoji="1" lang="en-US" altLang="ja-JP" sz="2000" b="1" dirty="0" smtClean="0">
                          <a:solidFill>
                            <a:srgbClr val="0000FF"/>
                          </a:solidFill>
                        </a:rPr>
                        <a:t>No</a:t>
                      </a:r>
                      <a:endParaRPr kumimoji="1" lang="ja-JP" altLang="en-US" sz="2000" b="1" dirty="0">
                        <a:solidFill>
                          <a:srgbClr val="0000FF"/>
                        </a:solidFill>
                      </a:endParaRPr>
                    </a:p>
                  </a:txBody>
                  <a:tcPr anchor="ctr">
                    <a:solidFill>
                      <a:srgbClr val="CCFFCC"/>
                    </a:solidFill>
                  </a:tcPr>
                </a:tc>
                <a:extLst>
                  <a:ext uri="{0D108BD9-81ED-4DB2-BD59-A6C34878D82A}">
                    <a16:rowId xmlns:a16="http://schemas.microsoft.com/office/drawing/2014/main" val="3763123178"/>
                  </a:ext>
                </a:extLst>
              </a:tr>
              <a:tr h="542515">
                <a:tc>
                  <a:txBody>
                    <a:bodyPr/>
                    <a:lstStyle/>
                    <a:p>
                      <a:r>
                        <a:rPr kumimoji="1" lang="en-US" altLang="ja-JP" sz="2000" b="1" dirty="0" smtClean="0"/>
                        <a:t>Magnetic horns</a:t>
                      </a:r>
                      <a:endParaRPr kumimoji="1" lang="ja-JP" altLang="en-US" sz="2000" b="1" dirty="0"/>
                    </a:p>
                  </a:txBody>
                  <a:tcPr anchor="ctr">
                    <a:solidFill>
                      <a:srgbClr val="99FF99"/>
                    </a:solidFill>
                  </a:tcPr>
                </a:tc>
                <a:tc>
                  <a:txBody>
                    <a:bodyPr/>
                    <a:lstStyle/>
                    <a:p>
                      <a:pPr algn="ctr"/>
                      <a:r>
                        <a:rPr kumimoji="1" lang="en-US" altLang="ja-JP" sz="2000" b="1" dirty="0" smtClean="0">
                          <a:solidFill>
                            <a:srgbClr val="FF0000"/>
                          </a:solidFill>
                        </a:rPr>
                        <a:t>Yes</a:t>
                      </a:r>
                      <a:endParaRPr kumimoji="1" lang="ja-JP" altLang="en-US" sz="2000" b="1" dirty="0">
                        <a:solidFill>
                          <a:srgbClr val="FF0000"/>
                        </a:solidFill>
                      </a:endParaRPr>
                    </a:p>
                  </a:txBody>
                  <a:tcPr anchor="ctr">
                    <a:solidFill>
                      <a:srgbClr val="99FF99"/>
                    </a:solidFill>
                  </a:tcPr>
                </a:tc>
                <a:tc>
                  <a:txBody>
                    <a:bodyPr/>
                    <a:lstStyle/>
                    <a:p>
                      <a:pPr algn="ctr"/>
                      <a:r>
                        <a:rPr kumimoji="1" lang="en-US" altLang="ja-JP" sz="2000" b="1" dirty="0" smtClean="0">
                          <a:solidFill>
                            <a:srgbClr val="FF0000"/>
                          </a:solidFill>
                        </a:rPr>
                        <a:t>Yes</a:t>
                      </a:r>
                      <a:endParaRPr kumimoji="1" lang="ja-JP" altLang="en-US" sz="2000" b="1" dirty="0">
                        <a:solidFill>
                          <a:srgbClr val="FF0000"/>
                        </a:solidFill>
                      </a:endParaRPr>
                    </a:p>
                  </a:txBody>
                  <a:tcPr anchor="ctr">
                    <a:solidFill>
                      <a:srgbClr val="99FF99"/>
                    </a:solidFill>
                  </a:tcPr>
                </a:tc>
                <a:extLst>
                  <a:ext uri="{0D108BD9-81ED-4DB2-BD59-A6C34878D82A}">
                    <a16:rowId xmlns:a16="http://schemas.microsoft.com/office/drawing/2014/main" val="2307049958"/>
                  </a:ext>
                </a:extLst>
              </a:tr>
            </a:tbl>
          </a:graphicData>
        </a:graphic>
      </p:graphicFrame>
    </p:spTree>
    <p:extLst>
      <p:ext uri="{BB962C8B-B14F-4D97-AF65-F5344CB8AC3E}">
        <p14:creationId xmlns:p14="http://schemas.microsoft.com/office/powerpoint/2010/main" val="3927208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23220"/>
          </a:xfrm>
          <a:prstGeom prst="rect">
            <a:avLst/>
          </a:prstGeom>
          <a:noFill/>
        </p:spPr>
        <p:txBody>
          <a:bodyPr wrap="square" rtlCol="0">
            <a:spAutoFit/>
          </a:bodyPr>
          <a:lstStyle/>
          <a:p>
            <a:pPr algn="ctr"/>
            <a:r>
              <a:rPr kumimoji="1" lang="en-US" altLang="ja-JP" sz="2800" b="1" dirty="0" smtClean="0"/>
              <a:t>Remote maintenance history</a:t>
            </a:r>
            <a:endParaRPr kumimoji="1" lang="ja-JP" altLang="en-US" sz="2800" b="1" dirty="0"/>
          </a:p>
        </p:txBody>
      </p:sp>
      <p:graphicFrame>
        <p:nvGraphicFramePr>
          <p:cNvPr id="5" name="表 4"/>
          <p:cNvGraphicFramePr>
            <a:graphicFrameLocks noGrp="1"/>
          </p:cNvGraphicFramePr>
          <p:nvPr>
            <p:extLst>
              <p:ext uri="{D42A27DB-BD31-4B8C-83A1-F6EECF244321}">
                <p14:modId xmlns:p14="http://schemas.microsoft.com/office/powerpoint/2010/main" val="1097488687"/>
              </p:ext>
            </p:extLst>
          </p:nvPr>
        </p:nvGraphicFramePr>
        <p:xfrm>
          <a:off x="-4122" y="523220"/>
          <a:ext cx="9148120" cy="6334780"/>
        </p:xfrm>
        <a:graphic>
          <a:graphicData uri="http://schemas.openxmlformats.org/drawingml/2006/table">
            <a:tbl>
              <a:tblPr firstRow="1" bandRow="1">
                <a:tableStyleId>{5C22544A-7EE6-4342-B048-85BDC9FD1C3A}</a:tableStyleId>
              </a:tblPr>
              <a:tblGrid>
                <a:gridCol w="1692441">
                  <a:extLst>
                    <a:ext uri="{9D8B030D-6E8A-4147-A177-3AD203B41FA5}">
                      <a16:colId xmlns:a16="http://schemas.microsoft.com/office/drawing/2014/main" val="1677302004"/>
                    </a:ext>
                  </a:extLst>
                </a:gridCol>
                <a:gridCol w="792445">
                  <a:extLst>
                    <a:ext uri="{9D8B030D-6E8A-4147-A177-3AD203B41FA5}">
                      <a16:colId xmlns:a16="http://schemas.microsoft.com/office/drawing/2014/main" val="1961430806"/>
                    </a:ext>
                  </a:extLst>
                </a:gridCol>
                <a:gridCol w="720404">
                  <a:extLst>
                    <a:ext uri="{9D8B030D-6E8A-4147-A177-3AD203B41FA5}">
                      <a16:colId xmlns:a16="http://schemas.microsoft.com/office/drawing/2014/main" val="588321014"/>
                    </a:ext>
                  </a:extLst>
                </a:gridCol>
                <a:gridCol w="720404">
                  <a:extLst>
                    <a:ext uri="{9D8B030D-6E8A-4147-A177-3AD203B41FA5}">
                      <a16:colId xmlns:a16="http://schemas.microsoft.com/office/drawing/2014/main" val="2497336983"/>
                    </a:ext>
                  </a:extLst>
                </a:gridCol>
                <a:gridCol w="720404">
                  <a:extLst>
                    <a:ext uri="{9D8B030D-6E8A-4147-A177-3AD203B41FA5}">
                      <a16:colId xmlns:a16="http://schemas.microsoft.com/office/drawing/2014/main" val="2187628654"/>
                    </a:ext>
                  </a:extLst>
                </a:gridCol>
                <a:gridCol w="792445">
                  <a:extLst>
                    <a:ext uri="{9D8B030D-6E8A-4147-A177-3AD203B41FA5}">
                      <a16:colId xmlns:a16="http://schemas.microsoft.com/office/drawing/2014/main" val="1787151691"/>
                    </a:ext>
                  </a:extLst>
                </a:gridCol>
                <a:gridCol w="792445">
                  <a:extLst>
                    <a:ext uri="{9D8B030D-6E8A-4147-A177-3AD203B41FA5}">
                      <a16:colId xmlns:a16="http://schemas.microsoft.com/office/drawing/2014/main" val="3759751826"/>
                    </a:ext>
                  </a:extLst>
                </a:gridCol>
                <a:gridCol w="792445">
                  <a:extLst>
                    <a:ext uri="{9D8B030D-6E8A-4147-A177-3AD203B41FA5}">
                      <a16:colId xmlns:a16="http://schemas.microsoft.com/office/drawing/2014/main" val="3580275950"/>
                    </a:ext>
                  </a:extLst>
                </a:gridCol>
                <a:gridCol w="720404">
                  <a:extLst>
                    <a:ext uri="{9D8B030D-6E8A-4147-A177-3AD203B41FA5}">
                      <a16:colId xmlns:a16="http://schemas.microsoft.com/office/drawing/2014/main" val="798022220"/>
                    </a:ext>
                  </a:extLst>
                </a:gridCol>
                <a:gridCol w="720404">
                  <a:extLst>
                    <a:ext uri="{9D8B030D-6E8A-4147-A177-3AD203B41FA5}">
                      <a16:colId xmlns:a16="http://schemas.microsoft.com/office/drawing/2014/main" val="1980197725"/>
                    </a:ext>
                  </a:extLst>
                </a:gridCol>
                <a:gridCol w="683879">
                  <a:extLst>
                    <a:ext uri="{9D8B030D-6E8A-4147-A177-3AD203B41FA5}">
                      <a16:colId xmlns:a16="http://schemas.microsoft.com/office/drawing/2014/main" val="3641036673"/>
                    </a:ext>
                  </a:extLst>
                </a:gridCol>
              </a:tblGrid>
              <a:tr h="584436">
                <a:tc>
                  <a:txBody>
                    <a:bodyPr/>
                    <a:lstStyle/>
                    <a:p>
                      <a:endParaRPr kumimoji="1" lang="ja-JP" altLang="en-US" dirty="0"/>
                    </a:p>
                  </a:txBody>
                  <a:tcPr anchor="ctr">
                    <a:solidFill>
                      <a:srgbClr val="008000"/>
                    </a:solidFill>
                  </a:tcPr>
                </a:tc>
                <a:tc>
                  <a:txBody>
                    <a:bodyPr/>
                    <a:lstStyle/>
                    <a:p>
                      <a:pPr algn="ctr"/>
                      <a:r>
                        <a:rPr kumimoji="1" lang="en-US" altLang="ja-JP" dirty="0" smtClean="0"/>
                        <a:t>2009</a:t>
                      </a:r>
                      <a:endParaRPr kumimoji="1" lang="ja-JP" altLang="en-US" dirty="0"/>
                    </a:p>
                  </a:txBody>
                  <a:tcPr anchor="ctr">
                    <a:solidFill>
                      <a:srgbClr val="008000"/>
                    </a:solidFill>
                  </a:tcPr>
                </a:tc>
                <a:tc>
                  <a:txBody>
                    <a:bodyPr/>
                    <a:lstStyle/>
                    <a:p>
                      <a:pPr algn="ctr"/>
                      <a:r>
                        <a:rPr kumimoji="1" lang="en-US" altLang="ja-JP" dirty="0" smtClean="0"/>
                        <a:t>2010</a:t>
                      </a:r>
                      <a:endParaRPr kumimoji="1" lang="ja-JP" altLang="en-US" dirty="0"/>
                    </a:p>
                  </a:txBody>
                  <a:tcPr anchor="ctr">
                    <a:solidFill>
                      <a:srgbClr val="008000"/>
                    </a:solidFill>
                  </a:tcPr>
                </a:tc>
                <a:tc>
                  <a:txBody>
                    <a:bodyPr/>
                    <a:lstStyle/>
                    <a:p>
                      <a:pPr algn="ctr"/>
                      <a:r>
                        <a:rPr kumimoji="1" lang="en-US" altLang="ja-JP" dirty="0" smtClean="0"/>
                        <a:t>2011</a:t>
                      </a:r>
                      <a:endParaRPr kumimoji="1" lang="ja-JP" altLang="en-US" dirty="0"/>
                    </a:p>
                  </a:txBody>
                  <a:tcPr anchor="ctr">
                    <a:solidFill>
                      <a:srgbClr val="008000"/>
                    </a:solidFill>
                  </a:tcPr>
                </a:tc>
                <a:tc>
                  <a:txBody>
                    <a:bodyPr/>
                    <a:lstStyle/>
                    <a:p>
                      <a:pPr algn="ctr"/>
                      <a:r>
                        <a:rPr kumimoji="1" lang="en-US" altLang="ja-JP" dirty="0" smtClean="0"/>
                        <a:t>2012</a:t>
                      </a:r>
                      <a:endParaRPr kumimoji="1" lang="ja-JP" altLang="en-US" dirty="0"/>
                    </a:p>
                  </a:txBody>
                  <a:tcPr anchor="ctr">
                    <a:solidFill>
                      <a:srgbClr val="008000"/>
                    </a:solidFill>
                  </a:tcPr>
                </a:tc>
                <a:tc>
                  <a:txBody>
                    <a:bodyPr/>
                    <a:lstStyle/>
                    <a:p>
                      <a:pPr algn="ctr"/>
                      <a:r>
                        <a:rPr kumimoji="1" lang="en-US" altLang="ja-JP" dirty="0" smtClean="0"/>
                        <a:t>2013</a:t>
                      </a:r>
                      <a:endParaRPr kumimoji="1" lang="ja-JP" altLang="en-US" dirty="0"/>
                    </a:p>
                  </a:txBody>
                  <a:tcPr anchor="ctr">
                    <a:solidFill>
                      <a:srgbClr val="008000"/>
                    </a:solidFill>
                  </a:tcPr>
                </a:tc>
                <a:tc>
                  <a:txBody>
                    <a:bodyPr/>
                    <a:lstStyle/>
                    <a:p>
                      <a:pPr algn="ctr"/>
                      <a:r>
                        <a:rPr kumimoji="1" lang="en-US" altLang="ja-JP" dirty="0" smtClean="0"/>
                        <a:t>2014</a:t>
                      </a:r>
                      <a:endParaRPr kumimoji="1" lang="ja-JP" altLang="en-US" dirty="0"/>
                    </a:p>
                  </a:txBody>
                  <a:tcPr anchor="ctr">
                    <a:solidFill>
                      <a:srgbClr val="008000"/>
                    </a:solidFill>
                  </a:tcPr>
                </a:tc>
                <a:tc>
                  <a:txBody>
                    <a:bodyPr/>
                    <a:lstStyle/>
                    <a:p>
                      <a:pPr algn="ctr"/>
                      <a:r>
                        <a:rPr kumimoji="1" lang="en-US" altLang="ja-JP" dirty="0" smtClean="0"/>
                        <a:t>2015</a:t>
                      </a:r>
                      <a:endParaRPr kumimoji="1" lang="ja-JP" altLang="en-US" dirty="0"/>
                    </a:p>
                  </a:txBody>
                  <a:tcPr anchor="ctr">
                    <a:solidFill>
                      <a:srgbClr val="008000"/>
                    </a:solidFill>
                  </a:tcPr>
                </a:tc>
                <a:tc>
                  <a:txBody>
                    <a:bodyPr/>
                    <a:lstStyle/>
                    <a:p>
                      <a:pPr algn="ctr"/>
                      <a:r>
                        <a:rPr kumimoji="1" lang="en-US" altLang="ja-JP" dirty="0" smtClean="0"/>
                        <a:t>2016</a:t>
                      </a:r>
                      <a:endParaRPr kumimoji="1" lang="ja-JP" altLang="en-US" dirty="0"/>
                    </a:p>
                  </a:txBody>
                  <a:tcPr anchor="ctr">
                    <a:solidFill>
                      <a:srgbClr val="008000"/>
                    </a:solidFill>
                  </a:tcPr>
                </a:tc>
                <a:tc>
                  <a:txBody>
                    <a:bodyPr/>
                    <a:lstStyle/>
                    <a:p>
                      <a:pPr algn="ctr"/>
                      <a:r>
                        <a:rPr kumimoji="1" lang="en-US" altLang="ja-JP" dirty="0" smtClean="0"/>
                        <a:t>2017</a:t>
                      </a:r>
                      <a:endParaRPr kumimoji="1" lang="ja-JP" altLang="en-US" dirty="0"/>
                    </a:p>
                  </a:txBody>
                  <a:tcPr anchor="ctr">
                    <a:solidFill>
                      <a:srgbClr val="008000"/>
                    </a:solidFill>
                  </a:tcPr>
                </a:tc>
                <a:tc>
                  <a:txBody>
                    <a:bodyPr/>
                    <a:lstStyle/>
                    <a:p>
                      <a:pPr algn="ctr"/>
                      <a:r>
                        <a:rPr kumimoji="1" lang="en-US" altLang="ja-JP" dirty="0" smtClean="0"/>
                        <a:t>2018</a:t>
                      </a:r>
                      <a:endParaRPr kumimoji="1" lang="ja-JP" altLang="en-US" dirty="0"/>
                    </a:p>
                  </a:txBody>
                  <a:tcPr anchor="ctr">
                    <a:solidFill>
                      <a:srgbClr val="008000"/>
                    </a:solidFill>
                  </a:tcPr>
                </a:tc>
                <a:extLst>
                  <a:ext uri="{0D108BD9-81ED-4DB2-BD59-A6C34878D82A}">
                    <a16:rowId xmlns:a16="http://schemas.microsoft.com/office/drawing/2014/main" val="2431122878"/>
                  </a:ext>
                </a:extLst>
              </a:tr>
              <a:tr h="1112672">
                <a:tc>
                  <a:txBody>
                    <a:bodyPr/>
                    <a:lstStyle/>
                    <a:p>
                      <a:r>
                        <a:rPr kumimoji="1" lang="en-US" altLang="ja-JP" b="1" dirty="0" smtClean="0"/>
                        <a:t>Beam</a:t>
                      </a:r>
                      <a:r>
                        <a:rPr kumimoji="1" lang="en-US" altLang="ja-JP" b="1" baseline="0" dirty="0" smtClean="0"/>
                        <a:t> window</a:t>
                      </a:r>
                      <a:endParaRPr kumimoji="1" lang="ja-JP" altLang="en-US" b="1"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extLst>
                  <a:ext uri="{0D108BD9-81ED-4DB2-BD59-A6C34878D82A}">
                    <a16:rowId xmlns:a16="http://schemas.microsoft.com/office/drawing/2014/main" val="1656446254"/>
                  </a:ext>
                </a:extLst>
              </a:tr>
              <a:tr h="1008858">
                <a:tc>
                  <a:txBody>
                    <a:bodyPr/>
                    <a:lstStyle/>
                    <a:p>
                      <a:r>
                        <a:rPr kumimoji="1" lang="en-US" altLang="ja-JP" b="1" dirty="0" smtClean="0"/>
                        <a:t>Target</a:t>
                      </a:r>
                      <a:endParaRPr kumimoji="1" lang="ja-JP" altLang="en-US" b="1"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extLst>
                  <a:ext uri="{0D108BD9-81ED-4DB2-BD59-A6C34878D82A}">
                    <a16:rowId xmlns:a16="http://schemas.microsoft.com/office/drawing/2014/main" val="2847542447"/>
                  </a:ext>
                </a:extLst>
              </a:tr>
              <a:tr h="1137009">
                <a:tc>
                  <a:txBody>
                    <a:bodyPr/>
                    <a:lstStyle/>
                    <a:p>
                      <a:r>
                        <a:rPr kumimoji="1" lang="en-US" altLang="ja-JP" b="1" dirty="0" smtClean="0"/>
                        <a:t>Horn 1</a:t>
                      </a:r>
                      <a:endParaRPr kumimoji="1" lang="ja-JP" altLang="en-US" b="1"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extLst>
                  <a:ext uri="{0D108BD9-81ED-4DB2-BD59-A6C34878D82A}">
                    <a16:rowId xmlns:a16="http://schemas.microsoft.com/office/drawing/2014/main" val="2451362313"/>
                  </a:ext>
                </a:extLst>
              </a:tr>
              <a:tr h="1192148">
                <a:tc>
                  <a:txBody>
                    <a:bodyPr/>
                    <a:lstStyle/>
                    <a:p>
                      <a:r>
                        <a:rPr kumimoji="1" lang="en-US" altLang="ja-JP" b="1" dirty="0" smtClean="0"/>
                        <a:t>Horn 2</a:t>
                      </a:r>
                      <a:endParaRPr kumimoji="1" lang="ja-JP" altLang="en-US" b="1"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tc>
                  <a:txBody>
                    <a:bodyPr/>
                    <a:lstStyle/>
                    <a:p>
                      <a:pPr algn="ctr"/>
                      <a:endParaRPr kumimoji="1" lang="ja-JP" altLang="en-US" dirty="0"/>
                    </a:p>
                  </a:txBody>
                  <a:tcPr anchor="ctr">
                    <a:solidFill>
                      <a:srgbClr val="CCFFCC"/>
                    </a:solidFill>
                  </a:tcPr>
                </a:tc>
                <a:extLst>
                  <a:ext uri="{0D108BD9-81ED-4DB2-BD59-A6C34878D82A}">
                    <a16:rowId xmlns:a16="http://schemas.microsoft.com/office/drawing/2014/main" val="4249117047"/>
                  </a:ext>
                </a:extLst>
              </a:tr>
              <a:tr h="1299657">
                <a:tc>
                  <a:txBody>
                    <a:bodyPr/>
                    <a:lstStyle/>
                    <a:p>
                      <a:r>
                        <a:rPr kumimoji="1" lang="en-US" altLang="ja-JP" b="1" dirty="0" smtClean="0"/>
                        <a:t>Horn 3</a:t>
                      </a:r>
                      <a:endParaRPr kumimoji="1" lang="ja-JP" altLang="en-US" b="1"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tc>
                  <a:txBody>
                    <a:bodyPr/>
                    <a:lstStyle/>
                    <a:p>
                      <a:pPr algn="ctr"/>
                      <a:endParaRPr kumimoji="1" lang="ja-JP" altLang="en-US" dirty="0"/>
                    </a:p>
                  </a:txBody>
                  <a:tcPr anchor="ctr">
                    <a:solidFill>
                      <a:srgbClr val="99FF99"/>
                    </a:solidFill>
                  </a:tcPr>
                </a:tc>
                <a:extLst>
                  <a:ext uri="{0D108BD9-81ED-4DB2-BD59-A6C34878D82A}">
                    <a16:rowId xmlns:a16="http://schemas.microsoft.com/office/drawing/2014/main" val="4176676372"/>
                  </a:ext>
                </a:extLst>
              </a:tr>
            </a:tbl>
          </a:graphicData>
        </a:graphic>
      </p:graphicFrame>
      <p:sp>
        <p:nvSpPr>
          <p:cNvPr id="6" name="正方形/長方形 5"/>
          <p:cNvSpPr/>
          <p:nvPr/>
        </p:nvSpPr>
        <p:spPr>
          <a:xfrm>
            <a:off x="1691680" y="1580392"/>
            <a:ext cx="6192688" cy="14401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691680" y="2672636"/>
            <a:ext cx="3168352" cy="1440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691680" y="3718530"/>
            <a:ext cx="3168352" cy="1440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123728" y="4911991"/>
            <a:ext cx="2736304" cy="14401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127067" y="6198144"/>
            <a:ext cx="2736304" cy="14401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633861" y="2672628"/>
            <a:ext cx="3528000" cy="14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633861" y="3718522"/>
            <a:ext cx="3528000" cy="14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639877" y="4911991"/>
            <a:ext cx="3528000" cy="14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638207" y="6198152"/>
            <a:ext cx="3528000" cy="14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244407" y="1580392"/>
            <a:ext cx="900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971133" y="1196752"/>
            <a:ext cx="1633781" cy="369332"/>
          </a:xfrm>
          <a:prstGeom prst="rect">
            <a:avLst/>
          </a:prstGeom>
          <a:noFill/>
        </p:spPr>
        <p:txBody>
          <a:bodyPr wrap="none" rtlCol="0">
            <a:spAutoFit/>
          </a:bodyPr>
          <a:lstStyle/>
          <a:p>
            <a:pPr algn="ctr"/>
            <a:r>
              <a:rPr lang="en-US" altLang="ja-JP" b="1" dirty="0" smtClean="0">
                <a:solidFill>
                  <a:srgbClr val="0000FF"/>
                </a:solidFill>
              </a:rPr>
              <a:t>1st generation</a:t>
            </a:r>
            <a:endParaRPr kumimoji="1" lang="ja-JP" altLang="en-US" b="1" dirty="0">
              <a:solidFill>
                <a:srgbClr val="0000FF"/>
              </a:solidFill>
            </a:endParaRPr>
          </a:p>
        </p:txBody>
      </p:sp>
      <p:sp>
        <p:nvSpPr>
          <p:cNvPr id="16" name="テキスト ボックス 15"/>
          <p:cNvSpPr txBox="1"/>
          <p:nvPr/>
        </p:nvSpPr>
        <p:spPr>
          <a:xfrm>
            <a:off x="2458965" y="2276872"/>
            <a:ext cx="1633781" cy="369332"/>
          </a:xfrm>
          <a:prstGeom prst="rect">
            <a:avLst/>
          </a:prstGeom>
          <a:noFill/>
        </p:spPr>
        <p:txBody>
          <a:bodyPr wrap="none" rtlCol="0">
            <a:spAutoFit/>
          </a:bodyPr>
          <a:lstStyle/>
          <a:p>
            <a:pPr algn="ctr"/>
            <a:r>
              <a:rPr lang="en-US" altLang="ja-JP" b="1" dirty="0" smtClean="0">
                <a:solidFill>
                  <a:srgbClr val="0000FF"/>
                </a:solidFill>
              </a:rPr>
              <a:t>1st generation</a:t>
            </a:r>
            <a:endParaRPr kumimoji="1" lang="ja-JP" altLang="en-US" b="1" dirty="0">
              <a:solidFill>
                <a:srgbClr val="0000FF"/>
              </a:solidFill>
            </a:endParaRPr>
          </a:p>
        </p:txBody>
      </p:sp>
      <p:sp>
        <p:nvSpPr>
          <p:cNvPr id="17" name="テキスト ボックス 16"/>
          <p:cNvSpPr txBox="1"/>
          <p:nvPr/>
        </p:nvSpPr>
        <p:spPr>
          <a:xfrm>
            <a:off x="2458964" y="3347700"/>
            <a:ext cx="1633781" cy="369332"/>
          </a:xfrm>
          <a:prstGeom prst="rect">
            <a:avLst/>
          </a:prstGeom>
          <a:noFill/>
        </p:spPr>
        <p:txBody>
          <a:bodyPr wrap="none" rtlCol="0">
            <a:spAutoFit/>
          </a:bodyPr>
          <a:lstStyle/>
          <a:p>
            <a:pPr algn="ctr"/>
            <a:r>
              <a:rPr lang="en-US" altLang="ja-JP" b="1" dirty="0" smtClean="0">
                <a:solidFill>
                  <a:srgbClr val="0000FF"/>
                </a:solidFill>
              </a:rPr>
              <a:t>1st generation</a:t>
            </a:r>
            <a:endParaRPr kumimoji="1" lang="ja-JP" altLang="en-US" b="1" dirty="0">
              <a:solidFill>
                <a:srgbClr val="0000FF"/>
              </a:solidFill>
            </a:endParaRPr>
          </a:p>
        </p:txBody>
      </p:sp>
      <p:sp>
        <p:nvSpPr>
          <p:cNvPr id="18" name="テキスト ボックス 17"/>
          <p:cNvSpPr txBox="1"/>
          <p:nvPr/>
        </p:nvSpPr>
        <p:spPr>
          <a:xfrm>
            <a:off x="2674989" y="4511301"/>
            <a:ext cx="1633781" cy="369332"/>
          </a:xfrm>
          <a:prstGeom prst="rect">
            <a:avLst/>
          </a:prstGeom>
          <a:noFill/>
        </p:spPr>
        <p:txBody>
          <a:bodyPr wrap="none" rtlCol="0">
            <a:spAutoFit/>
          </a:bodyPr>
          <a:lstStyle/>
          <a:p>
            <a:pPr algn="ctr"/>
            <a:r>
              <a:rPr lang="en-US" altLang="ja-JP" b="1" dirty="0" smtClean="0">
                <a:solidFill>
                  <a:srgbClr val="0000FF"/>
                </a:solidFill>
              </a:rPr>
              <a:t>1st generation</a:t>
            </a:r>
            <a:endParaRPr kumimoji="1" lang="ja-JP" altLang="en-US" b="1" dirty="0">
              <a:solidFill>
                <a:srgbClr val="0000FF"/>
              </a:solidFill>
            </a:endParaRPr>
          </a:p>
        </p:txBody>
      </p:sp>
      <p:sp>
        <p:nvSpPr>
          <p:cNvPr id="19" name="テキスト ボックス 18"/>
          <p:cNvSpPr txBox="1"/>
          <p:nvPr/>
        </p:nvSpPr>
        <p:spPr>
          <a:xfrm>
            <a:off x="2674989" y="5805264"/>
            <a:ext cx="1633781" cy="369332"/>
          </a:xfrm>
          <a:prstGeom prst="rect">
            <a:avLst/>
          </a:prstGeom>
          <a:noFill/>
        </p:spPr>
        <p:txBody>
          <a:bodyPr wrap="none" rtlCol="0">
            <a:spAutoFit/>
          </a:bodyPr>
          <a:lstStyle/>
          <a:p>
            <a:pPr algn="ctr"/>
            <a:r>
              <a:rPr lang="en-US" altLang="ja-JP" b="1" dirty="0" smtClean="0">
                <a:solidFill>
                  <a:srgbClr val="0000FF"/>
                </a:solidFill>
              </a:rPr>
              <a:t>1st generation</a:t>
            </a:r>
            <a:endParaRPr kumimoji="1" lang="ja-JP" altLang="en-US" b="1" dirty="0">
              <a:solidFill>
                <a:srgbClr val="0000FF"/>
              </a:solidFill>
            </a:endParaRPr>
          </a:p>
        </p:txBody>
      </p:sp>
      <p:sp>
        <p:nvSpPr>
          <p:cNvPr id="20" name="テキスト ボックス 19"/>
          <p:cNvSpPr txBox="1"/>
          <p:nvPr/>
        </p:nvSpPr>
        <p:spPr>
          <a:xfrm>
            <a:off x="6286233" y="2280733"/>
            <a:ext cx="1665841" cy="369332"/>
          </a:xfrm>
          <a:prstGeom prst="rect">
            <a:avLst/>
          </a:prstGeom>
          <a:noFill/>
        </p:spPr>
        <p:txBody>
          <a:bodyPr wrap="none" rtlCol="0">
            <a:spAutoFit/>
          </a:bodyPr>
          <a:lstStyle/>
          <a:p>
            <a:pPr algn="ctr"/>
            <a:r>
              <a:rPr lang="en-US" altLang="ja-JP" b="1" dirty="0" smtClean="0">
                <a:solidFill>
                  <a:srgbClr val="FF0000"/>
                </a:solidFill>
              </a:rPr>
              <a:t>2nd generation</a:t>
            </a:r>
            <a:endParaRPr kumimoji="1" lang="ja-JP" altLang="en-US" b="1" dirty="0">
              <a:solidFill>
                <a:srgbClr val="FF0000"/>
              </a:solidFill>
            </a:endParaRPr>
          </a:p>
        </p:txBody>
      </p:sp>
      <p:sp>
        <p:nvSpPr>
          <p:cNvPr id="21" name="テキスト ボックス 20"/>
          <p:cNvSpPr txBox="1"/>
          <p:nvPr/>
        </p:nvSpPr>
        <p:spPr>
          <a:xfrm>
            <a:off x="6257378" y="3347700"/>
            <a:ext cx="1723549" cy="369332"/>
          </a:xfrm>
          <a:prstGeom prst="rect">
            <a:avLst/>
          </a:prstGeom>
          <a:noFill/>
        </p:spPr>
        <p:txBody>
          <a:bodyPr wrap="none" rtlCol="0">
            <a:spAutoFit/>
          </a:bodyPr>
          <a:lstStyle/>
          <a:p>
            <a:pPr algn="ctr"/>
            <a:r>
              <a:rPr lang="en-US" altLang="ja-JP" b="1" dirty="0" smtClean="0">
                <a:solidFill>
                  <a:srgbClr val="FF0000"/>
                </a:solidFill>
              </a:rPr>
              <a:t>2nd generation</a:t>
            </a:r>
            <a:endParaRPr kumimoji="1" lang="ja-JP" altLang="en-US" b="1" dirty="0">
              <a:solidFill>
                <a:srgbClr val="FF0000"/>
              </a:solidFill>
            </a:endParaRPr>
          </a:p>
        </p:txBody>
      </p:sp>
      <p:sp>
        <p:nvSpPr>
          <p:cNvPr id="22" name="テキスト ボックス 21"/>
          <p:cNvSpPr txBox="1"/>
          <p:nvPr/>
        </p:nvSpPr>
        <p:spPr>
          <a:xfrm>
            <a:off x="6286233" y="4509120"/>
            <a:ext cx="1723549" cy="369332"/>
          </a:xfrm>
          <a:prstGeom prst="rect">
            <a:avLst/>
          </a:prstGeom>
          <a:noFill/>
        </p:spPr>
        <p:txBody>
          <a:bodyPr wrap="none" rtlCol="0">
            <a:spAutoFit/>
          </a:bodyPr>
          <a:lstStyle/>
          <a:p>
            <a:pPr algn="ctr"/>
            <a:r>
              <a:rPr lang="en-US" altLang="ja-JP" b="1" dirty="0" smtClean="0">
                <a:solidFill>
                  <a:srgbClr val="FF0000"/>
                </a:solidFill>
              </a:rPr>
              <a:t>2nd generation</a:t>
            </a:r>
            <a:endParaRPr kumimoji="1" lang="ja-JP" altLang="en-US" b="1" dirty="0">
              <a:solidFill>
                <a:srgbClr val="FF0000"/>
              </a:solidFill>
            </a:endParaRPr>
          </a:p>
        </p:txBody>
      </p:sp>
      <p:sp>
        <p:nvSpPr>
          <p:cNvPr id="23" name="テキスト ボックス 22"/>
          <p:cNvSpPr txBox="1"/>
          <p:nvPr/>
        </p:nvSpPr>
        <p:spPr>
          <a:xfrm>
            <a:off x="6286233" y="5805264"/>
            <a:ext cx="1723549" cy="369332"/>
          </a:xfrm>
          <a:prstGeom prst="rect">
            <a:avLst/>
          </a:prstGeom>
          <a:noFill/>
        </p:spPr>
        <p:txBody>
          <a:bodyPr wrap="none" rtlCol="0">
            <a:spAutoFit/>
          </a:bodyPr>
          <a:lstStyle/>
          <a:p>
            <a:pPr algn="ctr"/>
            <a:r>
              <a:rPr lang="en-US" altLang="ja-JP" b="1" dirty="0" smtClean="0">
                <a:solidFill>
                  <a:srgbClr val="FF0000"/>
                </a:solidFill>
              </a:rPr>
              <a:t>2nd generation</a:t>
            </a:r>
            <a:endParaRPr kumimoji="1" lang="ja-JP" altLang="en-US" b="1" dirty="0">
              <a:solidFill>
                <a:srgbClr val="FF0000"/>
              </a:solidFill>
            </a:endParaRPr>
          </a:p>
        </p:txBody>
      </p:sp>
      <p:sp>
        <p:nvSpPr>
          <p:cNvPr id="24" name="テキスト ボックス 23"/>
          <p:cNvSpPr txBox="1"/>
          <p:nvPr/>
        </p:nvSpPr>
        <p:spPr>
          <a:xfrm>
            <a:off x="7562652" y="1196752"/>
            <a:ext cx="1723549" cy="369332"/>
          </a:xfrm>
          <a:prstGeom prst="rect">
            <a:avLst/>
          </a:prstGeom>
          <a:noFill/>
        </p:spPr>
        <p:txBody>
          <a:bodyPr wrap="none" rtlCol="0">
            <a:spAutoFit/>
          </a:bodyPr>
          <a:lstStyle/>
          <a:p>
            <a:pPr algn="ctr"/>
            <a:r>
              <a:rPr lang="en-US" altLang="ja-JP" b="1" dirty="0" smtClean="0">
                <a:solidFill>
                  <a:srgbClr val="FF0000"/>
                </a:solidFill>
              </a:rPr>
              <a:t>2nd generation</a:t>
            </a:r>
            <a:endParaRPr kumimoji="1" lang="ja-JP" altLang="en-US" b="1" dirty="0">
              <a:solidFill>
                <a:srgbClr val="FF0000"/>
              </a:solidFill>
            </a:endParaRPr>
          </a:p>
        </p:txBody>
      </p:sp>
      <p:sp>
        <p:nvSpPr>
          <p:cNvPr id="25" name="正方形/長方形 24"/>
          <p:cNvSpPr/>
          <p:nvPr/>
        </p:nvSpPr>
        <p:spPr>
          <a:xfrm>
            <a:off x="7884367" y="1583759"/>
            <a:ext cx="360039" cy="1406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7330853" y="1721493"/>
            <a:ext cx="1467068" cy="369332"/>
          </a:xfrm>
          <a:prstGeom prst="rect">
            <a:avLst/>
          </a:prstGeom>
          <a:noFill/>
        </p:spPr>
        <p:txBody>
          <a:bodyPr wrap="none" rtlCol="0">
            <a:spAutoFit/>
          </a:bodyPr>
          <a:lstStyle/>
          <a:p>
            <a:pPr algn="ctr"/>
            <a:r>
              <a:rPr kumimoji="1" lang="en-US" altLang="ja-JP" b="1" dirty="0" smtClean="0">
                <a:solidFill>
                  <a:srgbClr val="7030A0"/>
                </a:solidFill>
              </a:rPr>
              <a:t>Replacement</a:t>
            </a:r>
            <a:endParaRPr kumimoji="1" lang="ja-JP" altLang="en-US" b="1" dirty="0">
              <a:solidFill>
                <a:srgbClr val="7030A0"/>
              </a:solidFill>
            </a:endParaRPr>
          </a:p>
        </p:txBody>
      </p:sp>
      <p:sp>
        <p:nvSpPr>
          <p:cNvPr id="26" name="正方形/長方形 25"/>
          <p:cNvSpPr/>
          <p:nvPr/>
        </p:nvSpPr>
        <p:spPr>
          <a:xfrm>
            <a:off x="4860032" y="2675987"/>
            <a:ext cx="773828" cy="1406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3779239" y="2800397"/>
            <a:ext cx="2935420" cy="369332"/>
          </a:xfrm>
          <a:prstGeom prst="rect">
            <a:avLst/>
          </a:prstGeom>
          <a:noFill/>
        </p:spPr>
        <p:txBody>
          <a:bodyPr wrap="none" rtlCol="0">
            <a:spAutoFit/>
          </a:bodyPr>
          <a:lstStyle/>
          <a:p>
            <a:pPr algn="ctr"/>
            <a:r>
              <a:rPr kumimoji="1" lang="en-US" altLang="ja-JP" b="1" dirty="0" smtClean="0">
                <a:solidFill>
                  <a:srgbClr val="7030A0"/>
                </a:solidFill>
              </a:rPr>
              <a:t>Replacement ( with horn 1 )</a:t>
            </a:r>
            <a:endParaRPr kumimoji="1" lang="ja-JP" altLang="en-US" b="1" dirty="0">
              <a:solidFill>
                <a:srgbClr val="7030A0"/>
              </a:solidFill>
            </a:endParaRPr>
          </a:p>
        </p:txBody>
      </p:sp>
      <p:sp>
        <p:nvSpPr>
          <p:cNvPr id="28" name="正方形/長方形 27"/>
          <p:cNvSpPr/>
          <p:nvPr/>
        </p:nvSpPr>
        <p:spPr>
          <a:xfrm>
            <a:off x="4863371" y="3723371"/>
            <a:ext cx="773828" cy="1406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4513412" y="3862530"/>
            <a:ext cx="1467068" cy="369332"/>
          </a:xfrm>
          <a:prstGeom prst="rect">
            <a:avLst/>
          </a:prstGeom>
          <a:noFill/>
        </p:spPr>
        <p:txBody>
          <a:bodyPr wrap="none" rtlCol="0">
            <a:spAutoFit/>
          </a:bodyPr>
          <a:lstStyle/>
          <a:p>
            <a:pPr algn="ctr"/>
            <a:r>
              <a:rPr kumimoji="1" lang="en-US" altLang="ja-JP" b="1" dirty="0" smtClean="0">
                <a:solidFill>
                  <a:srgbClr val="7030A0"/>
                </a:solidFill>
              </a:rPr>
              <a:t>Replacement</a:t>
            </a:r>
            <a:endParaRPr kumimoji="1" lang="ja-JP" altLang="en-US" b="1" dirty="0">
              <a:solidFill>
                <a:srgbClr val="7030A0"/>
              </a:solidFill>
            </a:endParaRPr>
          </a:p>
        </p:txBody>
      </p:sp>
      <p:sp>
        <p:nvSpPr>
          <p:cNvPr id="30" name="正方形/長方形 29"/>
          <p:cNvSpPr/>
          <p:nvPr/>
        </p:nvSpPr>
        <p:spPr>
          <a:xfrm>
            <a:off x="4862482" y="4918854"/>
            <a:ext cx="773828" cy="1406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4515862" y="5043264"/>
            <a:ext cx="1467068" cy="369332"/>
          </a:xfrm>
          <a:prstGeom prst="rect">
            <a:avLst/>
          </a:prstGeom>
          <a:noFill/>
        </p:spPr>
        <p:txBody>
          <a:bodyPr wrap="none" rtlCol="0">
            <a:spAutoFit/>
          </a:bodyPr>
          <a:lstStyle/>
          <a:p>
            <a:pPr algn="ctr"/>
            <a:r>
              <a:rPr kumimoji="1" lang="en-US" altLang="ja-JP" b="1" dirty="0" smtClean="0">
                <a:solidFill>
                  <a:srgbClr val="7030A0"/>
                </a:solidFill>
              </a:rPr>
              <a:t>Replacement</a:t>
            </a:r>
            <a:endParaRPr kumimoji="1" lang="ja-JP" altLang="en-US" b="1" dirty="0">
              <a:solidFill>
                <a:srgbClr val="7030A0"/>
              </a:solidFill>
            </a:endParaRPr>
          </a:p>
        </p:txBody>
      </p:sp>
      <p:sp>
        <p:nvSpPr>
          <p:cNvPr id="34" name="正方形/長方形 33"/>
          <p:cNvSpPr/>
          <p:nvPr/>
        </p:nvSpPr>
        <p:spPr>
          <a:xfrm>
            <a:off x="4860032" y="6201511"/>
            <a:ext cx="773828" cy="1406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4513412" y="6325921"/>
            <a:ext cx="1467068" cy="369332"/>
          </a:xfrm>
          <a:prstGeom prst="rect">
            <a:avLst/>
          </a:prstGeom>
          <a:noFill/>
        </p:spPr>
        <p:txBody>
          <a:bodyPr wrap="none" rtlCol="0">
            <a:spAutoFit/>
          </a:bodyPr>
          <a:lstStyle/>
          <a:p>
            <a:pPr algn="ctr"/>
            <a:r>
              <a:rPr kumimoji="1" lang="en-US" altLang="ja-JP" b="1" dirty="0" smtClean="0">
                <a:solidFill>
                  <a:srgbClr val="7030A0"/>
                </a:solidFill>
              </a:rPr>
              <a:t>Replacement</a:t>
            </a:r>
            <a:endParaRPr kumimoji="1" lang="ja-JP" altLang="en-US" b="1" dirty="0">
              <a:solidFill>
                <a:srgbClr val="7030A0"/>
              </a:solidFill>
            </a:endParaRPr>
          </a:p>
        </p:txBody>
      </p:sp>
    </p:spTree>
    <p:extLst>
      <p:ext uri="{BB962C8B-B14F-4D97-AF65-F5344CB8AC3E}">
        <p14:creationId xmlns:p14="http://schemas.microsoft.com/office/powerpoint/2010/main" val="3058205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Helium vessel</a:t>
            </a:r>
          </a:p>
        </p:txBody>
      </p:sp>
      <p:pic>
        <p:nvPicPr>
          <p:cNvPr id="3" name="Picture 4" descr="TS_he+h3"/>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l="11900" t="6059" r="14995" b="3703"/>
          <a:stretch>
            <a:fillRect/>
          </a:stretch>
        </p:blipFill>
        <p:spPr bwMode="auto">
          <a:xfrm>
            <a:off x="940112" y="523220"/>
            <a:ext cx="7263774"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p:nvPr/>
        </p:nvCxnSpPr>
        <p:spPr>
          <a:xfrm>
            <a:off x="1043608" y="1988840"/>
            <a:ext cx="0" cy="482453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16"/>
          <p:cNvSpPr txBox="1">
            <a:spLocks noChangeArrowheads="1"/>
          </p:cNvSpPr>
          <p:nvPr/>
        </p:nvSpPr>
        <p:spPr bwMode="auto">
          <a:xfrm rot="-5400000">
            <a:off x="558626" y="4217751"/>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ea typeface="ＭＳ Ｐゴシック" pitchFamily="50" charset="-128"/>
                <a:cs typeface="Times New Roman" pitchFamily="18" charset="0"/>
              </a:rPr>
              <a:t>11m</a:t>
            </a:r>
          </a:p>
        </p:txBody>
      </p:sp>
      <p:cxnSp>
        <p:nvCxnSpPr>
          <p:cNvPr id="7" name="直線矢印コネクタ 6"/>
          <p:cNvCxnSpPr/>
          <p:nvPr/>
        </p:nvCxnSpPr>
        <p:spPr>
          <a:xfrm flipV="1">
            <a:off x="1043608" y="476672"/>
            <a:ext cx="5616624" cy="136187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10"/>
          <p:cNvSpPr txBox="1">
            <a:spLocks noChangeArrowheads="1"/>
          </p:cNvSpPr>
          <p:nvPr/>
        </p:nvSpPr>
        <p:spPr bwMode="auto">
          <a:xfrm rot="-769812">
            <a:off x="3381050" y="827106"/>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15m</a:t>
            </a:r>
          </a:p>
        </p:txBody>
      </p:sp>
      <p:cxnSp>
        <p:nvCxnSpPr>
          <p:cNvPr id="10" name="直線矢印コネクタ 9"/>
          <p:cNvCxnSpPr/>
          <p:nvPr/>
        </p:nvCxnSpPr>
        <p:spPr>
          <a:xfrm>
            <a:off x="6876256" y="510174"/>
            <a:ext cx="1224136" cy="54256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3"/>
          <p:cNvSpPr txBox="1">
            <a:spLocks noChangeArrowheads="1"/>
          </p:cNvSpPr>
          <p:nvPr/>
        </p:nvSpPr>
        <p:spPr bwMode="auto">
          <a:xfrm rot="1463691">
            <a:off x="7362208" y="41726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4m</a:t>
            </a:r>
          </a:p>
        </p:txBody>
      </p:sp>
      <p:pic>
        <p:nvPicPr>
          <p:cNvPr id="11" name="Picture 29" descr="IMG_01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801007"/>
            <a:ext cx="4067943" cy="305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0" descr="IMG_0051"/>
          <p:cNvPicPr>
            <a:picLocks noChangeAspect="1" noChangeArrowheads="1"/>
          </p:cNvPicPr>
          <p:nvPr/>
        </p:nvPicPr>
        <p:blipFill rotWithShape="1">
          <a:blip r:embed="rId4">
            <a:extLst>
              <a:ext uri="{28A0092B-C50C-407E-A947-70E740481C1C}">
                <a14:useLocalDpi xmlns:a14="http://schemas.microsoft.com/office/drawing/2010/main" val="0"/>
              </a:ext>
            </a:extLst>
          </a:blip>
          <a:srcRect r="5163" b="10719"/>
          <a:stretch/>
        </p:blipFill>
        <p:spPr bwMode="auto">
          <a:xfrm>
            <a:off x="0" y="0"/>
            <a:ext cx="3425784"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0" y="523220"/>
            <a:ext cx="1293944" cy="646331"/>
          </a:xfrm>
          <a:prstGeom prst="rect">
            <a:avLst/>
          </a:prstGeom>
          <a:noFill/>
        </p:spPr>
        <p:txBody>
          <a:bodyPr wrap="none" rtlCol="0">
            <a:spAutoFit/>
          </a:bodyPr>
          <a:lstStyle/>
          <a:p>
            <a:r>
              <a:rPr kumimoji="1" lang="en-US" altLang="ja-JP" b="1" dirty="0" smtClean="0">
                <a:solidFill>
                  <a:srgbClr val="CCFFFF"/>
                </a:solidFill>
              </a:rPr>
              <a:t>Upper part</a:t>
            </a:r>
          </a:p>
          <a:p>
            <a:r>
              <a:rPr lang="en-US" altLang="ja-JP" b="1" dirty="0" smtClean="0">
                <a:solidFill>
                  <a:srgbClr val="CCFFFF"/>
                </a:solidFill>
              </a:rPr>
              <a:t>50mm steel</a:t>
            </a:r>
            <a:endParaRPr kumimoji="1" lang="ja-JP" altLang="en-US" b="1" dirty="0">
              <a:solidFill>
                <a:srgbClr val="CCFFFF"/>
              </a:solidFill>
            </a:endParaRPr>
          </a:p>
        </p:txBody>
      </p:sp>
      <p:sp>
        <p:nvSpPr>
          <p:cNvPr id="14" name="テキスト ボックス 13"/>
          <p:cNvSpPr txBox="1"/>
          <p:nvPr/>
        </p:nvSpPr>
        <p:spPr>
          <a:xfrm>
            <a:off x="7672249" y="2890253"/>
            <a:ext cx="1482201" cy="923330"/>
          </a:xfrm>
          <a:prstGeom prst="rect">
            <a:avLst/>
          </a:prstGeom>
          <a:noFill/>
        </p:spPr>
        <p:txBody>
          <a:bodyPr wrap="none" rtlCol="0">
            <a:spAutoFit/>
          </a:bodyPr>
          <a:lstStyle/>
          <a:p>
            <a:r>
              <a:rPr lang="en-US" altLang="ja-JP" b="1" dirty="0" smtClean="0">
                <a:solidFill>
                  <a:srgbClr val="FF0000"/>
                </a:solidFill>
              </a:rPr>
              <a:t>Low</a:t>
            </a:r>
            <a:r>
              <a:rPr kumimoji="1" lang="en-US" altLang="ja-JP" b="1" dirty="0" smtClean="0">
                <a:solidFill>
                  <a:srgbClr val="FF0000"/>
                </a:solidFill>
              </a:rPr>
              <a:t>er part</a:t>
            </a:r>
          </a:p>
          <a:p>
            <a:r>
              <a:rPr lang="en-US" altLang="ja-JP" b="1" dirty="0" smtClean="0">
                <a:solidFill>
                  <a:srgbClr val="FF0000"/>
                </a:solidFill>
              </a:rPr>
              <a:t>100mm steel</a:t>
            </a:r>
          </a:p>
          <a:p>
            <a:r>
              <a:rPr kumimoji="1" lang="en-US" altLang="ja-JP" b="1" dirty="0" smtClean="0">
                <a:solidFill>
                  <a:srgbClr val="FF0000"/>
                </a:solidFill>
              </a:rPr>
              <a:t>Water cooled</a:t>
            </a:r>
            <a:endParaRPr kumimoji="1" lang="ja-JP" altLang="en-US" b="1" dirty="0">
              <a:solidFill>
                <a:srgbClr val="FF0000"/>
              </a:solidFill>
            </a:endParaRPr>
          </a:p>
        </p:txBody>
      </p:sp>
      <p:sp>
        <p:nvSpPr>
          <p:cNvPr id="8" name="テキスト ボックス 7"/>
          <p:cNvSpPr txBox="1"/>
          <p:nvPr/>
        </p:nvSpPr>
        <p:spPr>
          <a:xfrm>
            <a:off x="0" y="5534561"/>
            <a:ext cx="5063481" cy="1323439"/>
          </a:xfrm>
          <a:prstGeom prst="rect">
            <a:avLst/>
          </a:prstGeom>
          <a:solidFill>
            <a:schemeClr val="bg1"/>
          </a:solidFill>
        </p:spPr>
        <p:txBody>
          <a:bodyPr wrap="square" rtlCol="0">
            <a:spAutoFit/>
          </a:bodyPr>
          <a:lstStyle/>
          <a:p>
            <a:r>
              <a:rPr kumimoji="1" lang="en-US" altLang="ja-JP" sz="2000" b="1" dirty="0" smtClean="0"/>
              <a:t>Helium vessel consists of 50mm / 100mm thickness carbon steel plates and </a:t>
            </a:r>
            <a:r>
              <a:rPr lang="en-US" altLang="ja-JP" sz="2000" b="1" dirty="0" smtClean="0"/>
              <a:t>serves both as a vessel and a support structure for the horns.</a:t>
            </a:r>
            <a:endParaRPr kumimoji="1" lang="ja-JP" altLang="en-US" sz="2000" b="1" dirty="0"/>
          </a:p>
        </p:txBody>
      </p:sp>
    </p:spTree>
    <p:extLst>
      <p:ext uri="{BB962C8B-B14F-4D97-AF65-F5344CB8AC3E}">
        <p14:creationId xmlns:p14="http://schemas.microsoft.com/office/powerpoint/2010/main" val="2590615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図 3" descr="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81546"/>
            <a:ext cx="723106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6588125" y="2781771"/>
            <a:ext cx="431800" cy="1152525"/>
          </a:xfrm>
          <a:prstGeom prst="rect">
            <a:avLst/>
          </a:prstGeom>
          <a:solidFill>
            <a:schemeClr val="tx1">
              <a:alpha val="0"/>
            </a:schemeClr>
          </a:solidFill>
          <a:ln>
            <a:solidFill>
              <a:srgbClr val="00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8" name="正方形/長方形 7"/>
          <p:cNvSpPr/>
          <p:nvPr/>
        </p:nvSpPr>
        <p:spPr>
          <a:xfrm>
            <a:off x="2124075" y="4044518"/>
            <a:ext cx="647725" cy="259496"/>
          </a:xfrm>
          <a:prstGeom prst="rect">
            <a:avLst/>
          </a:prstGeom>
          <a:solidFill>
            <a:srgbClr val="FF00FF">
              <a:alpha val="0"/>
            </a:srgbClr>
          </a:solid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9" name="正方形/長方形 8"/>
          <p:cNvSpPr/>
          <p:nvPr/>
        </p:nvSpPr>
        <p:spPr>
          <a:xfrm>
            <a:off x="2987675" y="4221633"/>
            <a:ext cx="2736850" cy="1008063"/>
          </a:xfrm>
          <a:prstGeom prst="rect">
            <a:avLst/>
          </a:prstGeom>
          <a:solidFill>
            <a:srgbClr val="FF00FF">
              <a:alpha val="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0" name="正方形/長方形 9"/>
          <p:cNvSpPr/>
          <p:nvPr/>
        </p:nvSpPr>
        <p:spPr>
          <a:xfrm>
            <a:off x="2700338" y="2492846"/>
            <a:ext cx="3024187" cy="1728787"/>
          </a:xfrm>
          <a:prstGeom prst="rect">
            <a:avLst/>
          </a:prstGeom>
          <a:solidFill>
            <a:srgbClr val="FF0000">
              <a:alpha val="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4106" name="テキスト ボックス 16"/>
          <p:cNvSpPr txBox="1">
            <a:spLocks noChangeArrowheads="1"/>
          </p:cNvSpPr>
          <p:nvPr/>
        </p:nvSpPr>
        <p:spPr bwMode="auto">
          <a:xfrm>
            <a:off x="542086" y="5529586"/>
            <a:ext cx="23037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rgbClr val="0000FF"/>
                </a:solidFill>
              </a:rPr>
              <a:t>Maintenance area</a:t>
            </a:r>
            <a:endParaRPr kumimoji="1" lang="en-US" altLang="ja-JP" sz="2000" b="1" i="0" u="none" strike="noStrike" kern="1200" cap="none" spc="0" normalizeH="0" baseline="0" noProof="0" dirty="0" smtClean="0">
              <a:ln>
                <a:noFill/>
              </a:ln>
              <a:solidFill>
                <a:srgbClr val="0000FF"/>
              </a:solidFill>
              <a:effectLst/>
              <a:uLnTx/>
              <a:uFillTx/>
              <a:latin typeface="Times New Roman" pitchFamily="18" charset="0"/>
              <a:ea typeface="ＭＳ 明朝" pitchFamily="17" charset="-128"/>
              <a:cs typeface="+mn-cs"/>
            </a:endParaRPr>
          </a:p>
        </p:txBody>
      </p:sp>
      <p:sp>
        <p:nvSpPr>
          <p:cNvPr id="4107" name="テキスト ボックス 17"/>
          <p:cNvSpPr txBox="1">
            <a:spLocks noChangeArrowheads="1"/>
          </p:cNvSpPr>
          <p:nvPr/>
        </p:nvSpPr>
        <p:spPr bwMode="auto">
          <a:xfrm>
            <a:off x="7021173" y="3182337"/>
            <a:ext cx="2122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3399"/>
                </a:solidFill>
              </a:rPr>
              <a:t>Crane control room</a:t>
            </a:r>
            <a:endParaRPr kumimoji="1" lang="en-US" altLang="ja-JP" sz="1800" b="1" i="0" u="none" strike="noStrike" kern="1200" cap="none" spc="0" normalizeH="0" baseline="0" noProof="0" dirty="0" smtClean="0">
              <a:ln>
                <a:noFill/>
              </a:ln>
              <a:solidFill>
                <a:srgbClr val="003399"/>
              </a:solidFill>
              <a:effectLst/>
              <a:uLnTx/>
              <a:uFillTx/>
              <a:latin typeface="Times New Roman" pitchFamily="18" charset="0"/>
              <a:ea typeface="ＭＳ 明朝" pitchFamily="17" charset="-128"/>
              <a:cs typeface="+mn-cs"/>
            </a:endParaRPr>
          </a:p>
        </p:txBody>
      </p:sp>
      <p:sp>
        <p:nvSpPr>
          <p:cNvPr id="4109" name="テキスト ボックス 19"/>
          <p:cNvSpPr txBox="1">
            <a:spLocks noChangeArrowheads="1"/>
          </p:cNvSpPr>
          <p:nvPr/>
        </p:nvSpPr>
        <p:spPr bwMode="auto">
          <a:xfrm>
            <a:off x="3168630" y="4814955"/>
            <a:ext cx="1430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8000"/>
                </a:solidFill>
              </a:rPr>
              <a:t>Storage area</a:t>
            </a:r>
            <a:endParaRPr kumimoji="1" lang="ja-JP" altLang="en-US" sz="1800" b="1" i="0" u="none" strike="noStrike" kern="1200" cap="none" spc="0" normalizeH="0" baseline="0" noProof="0" dirty="0">
              <a:ln>
                <a:noFill/>
              </a:ln>
              <a:solidFill>
                <a:srgbClr val="008000"/>
              </a:solidFill>
              <a:effectLst/>
              <a:uLnTx/>
              <a:uFillTx/>
              <a:latin typeface="Times New Roman" pitchFamily="18" charset="0"/>
              <a:ea typeface="ＭＳ 明朝" pitchFamily="17" charset="-128"/>
              <a:cs typeface="+mn-cs"/>
            </a:endParaRPr>
          </a:p>
        </p:txBody>
      </p:sp>
      <p:sp>
        <p:nvSpPr>
          <p:cNvPr id="4110" name="テキスト ボックス 20"/>
          <p:cNvSpPr txBox="1">
            <a:spLocks noChangeArrowheads="1"/>
          </p:cNvSpPr>
          <p:nvPr/>
        </p:nvSpPr>
        <p:spPr bwMode="auto">
          <a:xfrm>
            <a:off x="3275856" y="2565474"/>
            <a:ext cx="1368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rgbClr val="FF0000"/>
                </a:solidFill>
              </a:rPr>
              <a:t>Service pit</a:t>
            </a:r>
            <a:endPar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endParaRPr>
          </a:p>
        </p:txBody>
      </p:sp>
      <p:sp>
        <p:nvSpPr>
          <p:cNvPr id="15" name="正方形/長方形 14"/>
          <p:cNvSpPr/>
          <p:nvPr/>
        </p:nvSpPr>
        <p:spPr>
          <a:xfrm>
            <a:off x="2916239" y="3069505"/>
            <a:ext cx="2303834" cy="792088"/>
          </a:xfrm>
          <a:prstGeom prst="rect">
            <a:avLst/>
          </a:prstGeom>
          <a:solidFill>
            <a:srgbClr val="FF0000">
              <a:alpha val="0"/>
            </a:srgb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6" name="テキスト ボックス 20"/>
          <p:cNvSpPr txBox="1">
            <a:spLocks noChangeArrowheads="1"/>
          </p:cNvSpPr>
          <p:nvPr/>
        </p:nvSpPr>
        <p:spPr bwMode="auto">
          <a:xfrm>
            <a:off x="7098715" y="1860968"/>
            <a:ext cx="1656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7030A0"/>
                </a:solidFill>
              </a:rPr>
              <a:t>Helium vessel</a:t>
            </a:r>
            <a:endParaRPr kumimoji="1" lang="en-US" altLang="ja-JP" sz="1800" b="1" i="0" u="none" strike="noStrike" kern="1200" cap="none" spc="0" normalizeH="0" baseline="0" noProof="0" dirty="0">
              <a:ln>
                <a:noFill/>
              </a:ln>
              <a:solidFill>
                <a:srgbClr val="7030A0"/>
              </a:solidFill>
              <a:effectLst/>
              <a:uLnTx/>
              <a:uFillTx/>
              <a:latin typeface="Times New Roman" pitchFamily="18" charset="0"/>
              <a:ea typeface="ＭＳ 明朝" pitchFamily="17" charset="-128"/>
              <a:cs typeface="+mn-cs"/>
            </a:endParaRPr>
          </a:p>
        </p:txBody>
      </p:sp>
      <p:cxnSp>
        <p:nvCxnSpPr>
          <p:cNvPr id="3" name="直線コネクタ 2"/>
          <p:cNvCxnSpPr/>
          <p:nvPr/>
        </p:nvCxnSpPr>
        <p:spPr bwMode="auto">
          <a:xfrm flipV="1">
            <a:off x="5220073" y="2163095"/>
            <a:ext cx="1874440" cy="920510"/>
          </a:xfrm>
          <a:prstGeom prst="line">
            <a:avLst/>
          </a:prstGeom>
          <a:solidFill>
            <a:schemeClr val="accent1"/>
          </a:solidFill>
          <a:ln w="25400" cap="flat" cmpd="sng" algn="ctr">
            <a:solidFill>
              <a:srgbClr val="7030A0"/>
            </a:solidFill>
            <a:prstDash val="solid"/>
            <a:round/>
            <a:headEnd type="none" w="med" len="med"/>
            <a:tailEnd type="none" w="med" len="med"/>
          </a:ln>
          <a:effectLst/>
        </p:spPr>
      </p:cxnSp>
      <p:sp>
        <p:nvSpPr>
          <p:cNvPr id="2" name="テキスト ボックス 1"/>
          <p:cNvSpPr txBox="1"/>
          <p:nvPr/>
        </p:nvSpPr>
        <p:spPr>
          <a:xfrm>
            <a:off x="1138544" y="4725664"/>
            <a:ext cx="1046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0000FF"/>
                </a:solidFill>
                <a:latin typeface="Times New Roman"/>
                <a:ea typeface="ＭＳ 明朝"/>
              </a:rPr>
              <a:t>Hot area</a:t>
            </a:r>
            <a:endParaRPr kumimoji="1" lang="ja-JP" altLang="en-US" sz="1800" b="1" i="0" u="none" strike="noStrike" kern="1200" cap="none" spc="0" normalizeH="0" baseline="0" noProof="0" dirty="0">
              <a:ln>
                <a:noFill/>
              </a:ln>
              <a:solidFill>
                <a:srgbClr val="0000FF"/>
              </a:solidFill>
              <a:effectLst/>
              <a:uLnTx/>
              <a:uFillTx/>
              <a:latin typeface="Times New Roman"/>
              <a:ea typeface="ＭＳ 明朝"/>
              <a:cs typeface="+mn-cs"/>
            </a:endParaRPr>
          </a:p>
        </p:txBody>
      </p:sp>
      <p:sp>
        <p:nvSpPr>
          <p:cNvPr id="17" name="テキスト ボックス 16"/>
          <p:cNvSpPr txBox="1"/>
          <p:nvPr/>
        </p:nvSpPr>
        <p:spPr>
          <a:xfrm>
            <a:off x="468052" y="3657683"/>
            <a:ext cx="1835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0000FF"/>
                </a:solidFill>
                <a:latin typeface="Times New Roman"/>
                <a:ea typeface="ＭＳ 明朝"/>
              </a:rPr>
              <a:t>Manipulator operation room</a:t>
            </a:r>
            <a:endParaRPr kumimoji="1" lang="ja-JP" altLang="en-US" sz="1800" b="1" i="0" u="none" strike="noStrike" kern="1200" cap="none" spc="0" normalizeH="0" baseline="0" noProof="0" dirty="0">
              <a:ln>
                <a:noFill/>
              </a:ln>
              <a:solidFill>
                <a:srgbClr val="0000FF"/>
              </a:solidFill>
              <a:effectLst/>
              <a:uLnTx/>
              <a:uFillTx/>
              <a:latin typeface="Times New Roman"/>
              <a:ea typeface="ＭＳ 明朝"/>
              <a:cs typeface="+mn-cs"/>
            </a:endParaRPr>
          </a:p>
        </p:txBody>
      </p:sp>
      <p:sp>
        <p:nvSpPr>
          <p:cNvPr id="18" name="正方形/長方形 17"/>
          <p:cNvSpPr/>
          <p:nvPr/>
        </p:nvSpPr>
        <p:spPr>
          <a:xfrm>
            <a:off x="2195512" y="4551384"/>
            <a:ext cx="647701" cy="647700"/>
          </a:xfrm>
          <a:prstGeom prst="rect">
            <a:avLst/>
          </a:prstGeom>
          <a:solidFill>
            <a:srgbClr val="FF00FF">
              <a:alpha val="0"/>
            </a:srgbClr>
          </a:solid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9" name="Text Box 4"/>
          <p:cNvSpPr txBox="1">
            <a:spLocks noChangeArrowheads="1"/>
          </p:cNvSpPr>
          <p:nvPr/>
        </p:nvSpPr>
        <p:spPr bwMode="auto">
          <a:xfrm>
            <a:off x="0" y="518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noProof="0" dirty="0" smtClean="0">
                <a:solidFill>
                  <a:prstClr val="black"/>
                </a:solidFill>
              </a:rPr>
              <a:t>Top view of target </a:t>
            </a:r>
            <a:r>
              <a:rPr lang="en-US" altLang="ja-JP" sz="2800" dirty="0">
                <a:solidFill>
                  <a:prstClr val="black"/>
                </a:solidFill>
              </a:rPr>
              <a:t>s</a:t>
            </a:r>
            <a:r>
              <a:rPr lang="en-US" altLang="ja-JP" sz="2800" noProof="0" dirty="0" err="1" smtClean="0">
                <a:solidFill>
                  <a:prstClr val="black"/>
                </a:solidFill>
              </a:rPr>
              <a:t>tation</a:t>
            </a:r>
            <a:endParaRPr kumimoji="1" lang="en-US" altLang="ja-JP" sz="2800" b="1" i="0" u="none" strike="noStrike" kern="1200" cap="none" spc="0" normalizeH="0" baseline="0" noProof="0" dirty="0">
              <a:ln>
                <a:noFill/>
              </a:ln>
              <a:solidFill>
                <a:prstClr val="black"/>
              </a:solidFill>
              <a:effectLst/>
              <a:uLnTx/>
              <a:uFillTx/>
            </a:endParaRPr>
          </a:p>
        </p:txBody>
      </p:sp>
      <p:sp>
        <p:nvSpPr>
          <p:cNvPr id="21" name="テキスト ボックス 20"/>
          <p:cNvSpPr txBox="1">
            <a:spLocks noChangeArrowheads="1"/>
          </p:cNvSpPr>
          <p:nvPr/>
        </p:nvSpPr>
        <p:spPr bwMode="auto">
          <a:xfrm>
            <a:off x="0" y="2683495"/>
            <a:ext cx="2016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rPr>
              <a:t>Beam</a:t>
            </a:r>
            <a:r>
              <a:rPr kumimoji="1" lang="en-US" altLang="ja-JP" sz="2000" b="1" i="0" u="none" strike="noStrike" kern="1200" cap="none" spc="0" normalizeH="0" noProof="0" dirty="0" smtClean="0">
                <a:ln>
                  <a:noFill/>
                </a:ln>
                <a:solidFill>
                  <a:srgbClr val="FF0000"/>
                </a:solidFill>
                <a:effectLst/>
                <a:uLnTx/>
                <a:uFillTx/>
                <a:latin typeface="Times New Roman" pitchFamily="18" charset="0"/>
                <a:ea typeface="ＭＳ 明朝" pitchFamily="17" charset="-128"/>
                <a:cs typeface="+mn-cs"/>
              </a:rPr>
              <a:t> window</a:t>
            </a:r>
            <a:endPar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endParaRPr>
          </a:p>
        </p:txBody>
      </p:sp>
      <p:cxnSp>
        <p:nvCxnSpPr>
          <p:cNvPr id="14" name="直線矢印コネクタ 13"/>
          <p:cNvCxnSpPr/>
          <p:nvPr/>
        </p:nvCxnSpPr>
        <p:spPr>
          <a:xfrm>
            <a:off x="3419872" y="3446728"/>
            <a:ext cx="0" cy="1428506"/>
          </a:xfrm>
          <a:prstGeom prst="straightConnector1">
            <a:avLst/>
          </a:prstGeom>
          <a:ln w="50800">
            <a:solidFill>
              <a:srgbClr val="FF00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868987" y="4435406"/>
            <a:ext cx="1114408" cy="646331"/>
          </a:xfrm>
          <a:prstGeom prst="rect">
            <a:avLst/>
          </a:prstGeom>
          <a:noFill/>
        </p:spPr>
        <p:txBody>
          <a:bodyPr wrap="none" rtlCol="0">
            <a:spAutoFit/>
          </a:bodyPr>
          <a:lstStyle/>
          <a:p>
            <a:r>
              <a:rPr kumimoji="1" lang="en-US" altLang="ja-JP" b="1" dirty="0" smtClean="0"/>
              <a:t>Carry-in </a:t>
            </a:r>
          </a:p>
          <a:p>
            <a:r>
              <a:rPr kumimoji="1" lang="en-US" altLang="ja-JP" b="1" dirty="0" smtClean="0"/>
              <a:t>area</a:t>
            </a:r>
            <a:endParaRPr kumimoji="1" lang="ja-JP" altLang="en-US" b="1" dirty="0"/>
          </a:p>
        </p:txBody>
      </p:sp>
      <p:cxnSp>
        <p:nvCxnSpPr>
          <p:cNvPr id="28" name="直線矢印コネクタ 27"/>
          <p:cNvCxnSpPr/>
          <p:nvPr/>
        </p:nvCxnSpPr>
        <p:spPr>
          <a:xfrm flipH="1">
            <a:off x="2519363" y="4875234"/>
            <a:ext cx="900509" cy="0"/>
          </a:xfrm>
          <a:prstGeom prst="straightConnector1">
            <a:avLst/>
          </a:prstGeom>
          <a:ln w="50800">
            <a:solidFill>
              <a:srgbClr val="FF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1738435" y="6093296"/>
            <a:ext cx="5667129" cy="400110"/>
          </a:xfrm>
          <a:prstGeom prst="rect">
            <a:avLst/>
          </a:prstGeom>
          <a:noFill/>
        </p:spPr>
        <p:txBody>
          <a:bodyPr wrap="none" rtlCol="0">
            <a:spAutoFit/>
          </a:bodyPr>
          <a:lstStyle/>
          <a:p>
            <a:pPr algn="ctr"/>
            <a:r>
              <a:rPr lang="en-US" altLang="ja-JP" sz="2000" b="1" dirty="0">
                <a:solidFill>
                  <a:srgbClr val="FF0000"/>
                </a:solidFill>
              </a:rPr>
              <a:t>All </a:t>
            </a:r>
            <a:r>
              <a:rPr lang="en-US" altLang="ja-JP" sz="2000" b="1" dirty="0" smtClean="0">
                <a:solidFill>
                  <a:srgbClr val="FF0000"/>
                </a:solidFill>
              </a:rPr>
              <a:t>components </a:t>
            </a:r>
            <a:r>
              <a:rPr lang="en-US" altLang="ja-JP" sz="2000" b="1" dirty="0">
                <a:solidFill>
                  <a:srgbClr val="FF0000"/>
                </a:solidFill>
              </a:rPr>
              <a:t>can be accessed only from the </a:t>
            </a:r>
            <a:r>
              <a:rPr lang="en-US" altLang="ja-JP" sz="2000" b="1" dirty="0" smtClean="0">
                <a:solidFill>
                  <a:srgbClr val="FF0000"/>
                </a:solidFill>
              </a:rPr>
              <a:t>top.</a:t>
            </a:r>
            <a:endParaRPr kumimoji="1" lang="ja-JP" altLang="en-US" sz="2000" b="1" dirty="0">
              <a:solidFill>
                <a:srgbClr val="FF0000"/>
              </a:solidFill>
            </a:endParaRPr>
          </a:p>
        </p:txBody>
      </p:sp>
      <p:cxnSp>
        <p:nvCxnSpPr>
          <p:cNvPr id="23" name="直線コネクタ 22"/>
          <p:cNvCxnSpPr/>
          <p:nvPr/>
        </p:nvCxnSpPr>
        <p:spPr bwMode="auto">
          <a:xfrm>
            <a:off x="1693960" y="3003332"/>
            <a:ext cx="1147691" cy="400912"/>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83898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図 3" descr="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81546"/>
            <a:ext cx="723106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6588125" y="2781771"/>
            <a:ext cx="431800" cy="1152525"/>
          </a:xfrm>
          <a:prstGeom prst="rect">
            <a:avLst/>
          </a:prstGeom>
          <a:solidFill>
            <a:schemeClr val="tx1">
              <a:alpha val="0"/>
            </a:schemeClr>
          </a:solidFill>
          <a:ln>
            <a:solidFill>
              <a:srgbClr val="00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8" name="正方形/長方形 7"/>
          <p:cNvSpPr/>
          <p:nvPr/>
        </p:nvSpPr>
        <p:spPr>
          <a:xfrm>
            <a:off x="2124075" y="4044518"/>
            <a:ext cx="647725" cy="259496"/>
          </a:xfrm>
          <a:prstGeom prst="rect">
            <a:avLst/>
          </a:prstGeom>
          <a:solidFill>
            <a:srgbClr val="FF00FF">
              <a:alpha val="0"/>
            </a:srgbClr>
          </a:solid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9" name="正方形/長方形 8"/>
          <p:cNvSpPr/>
          <p:nvPr/>
        </p:nvSpPr>
        <p:spPr>
          <a:xfrm>
            <a:off x="2987675" y="4221633"/>
            <a:ext cx="2736850" cy="1008063"/>
          </a:xfrm>
          <a:prstGeom prst="rect">
            <a:avLst/>
          </a:prstGeom>
          <a:solidFill>
            <a:srgbClr val="FF00FF">
              <a:alpha val="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0" name="正方形/長方形 9"/>
          <p:cNvSpPr/>
          <p:nvPr/>
        </p:nvSpPr>
        <p:spPr>
          <a:xfrm>
            <a:off x="2700338" y="2492846"/>
            <a:ext cx="3024187" cy="1728787"/>
          </a:xfrm>
          <a:prstGeom prst="rect">
            <a:avLst/>
          </a:prstGeom>
          <a:solidFill>
            <a:srgbClr val="FF0000">
              <a:alpha val="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4106" name="テキスト ボックス 16"/>
          <p:cNvSpPr txBox="1">
            <a:spLocks noChangeArrowheads="1"/>
          </p:cNvSpPr>
          <p:nvPr/>
        </p:nvSpPr>
        <p:spPr bwMode="auto">
          <a:xfrm>
            <a:off x="542086" y="5529586"/>
            <a:ext cx="23037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rgbClr val="0000FF"/>
                </a:solidFill>
              </a:rPr>
              <a:t>Maintenance area</a:t>
            </a:r>
            <a:endParaRPr kumimoji="1" lang="en-US" altLang="ja-JP" sz="2000" b="1" i="0" u="none" strike="noStrike" kern="1200" cap="none" spc="0" normalizeH="0" baseline="0" noProof="0" dirty="0" smtClean="0">
              <a:ln>
                <a:noFill/>
              </a:ln>
              <a:solidFill>
                <a:srgbClr val="0000FF"/>
              </a:solidFill>
              <a:effectLst/>
              <a:uLnTx/>
              <a:uFillTx/>
              <a:latin typeface="Times New Roman" pitchFamily="18" charset="0"/>
              <a:ea typeface="ＭＳ 明朝" pitchFamily="17" charset="-128"/>
              <a:cs typeface="+mn-cs"/>
            </a:endParaRPr>
          </a:p>
        </p:txBody>
      </p:sp>
      <p:sp>
        <p:nvSpPr>
          <p:cNvPr id="4107" name="テキスト ボックス 17"/>
          <p:cNvSpPr txBox="1">
            <a:spLocks noChangeArrowheads="1"/>
          </p:cNvSpPr>
          <p:nvPr/>
        </p:nvSpPr>
        <p:spPr bwMode="auto">
          <a:xfrm>
            <a:off x="7021173" y="3182337"/>
            <a:ext cx="2122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3399"/>
                </a:solidFill>
              </a:rPr>
              <a:t>Crane control room</a:t>
            </a:r>
            <a:endParaRPr kumimoji="1" lang="en-US" altLang="ja-JP" sz="1800" b="1" i="0" u="none" strike="noStrike" kern="1200" cap="none" spc="0" normalizeH="0" baseline="0" noProof="0" dirty="0" smtClean="0">
              <a:ln>
                <a:noFill/>
              </a:ln>
              <a:solidFill>
                <a:srgbClr val="003399"/>
              </a:solidFill>
              <a:effectLst/>
              <a:uLnTx/>
              <a:uFillTx/>
              <a:latin typeface="Times New Roman" pitchFamily="18" charset="0"/>
              <a:ea typeface="ＭＳ 明朝" pitchFamily="17" charset="-128"/>
              <a:cs typeface="+mn-cs"/>
            </a:endParaRPr>
          </a:p>
        </p:txBody>
      </p:sp>
      <p:sp>
        <p:nvSpPr>
          <p:cNvPr id="4109" name="テキスト ボックス 19"/>
          <p:cNvSpPr txBox="1">
            <a:spLocks noChangeArrowheads="1"/>
          </p:cNvSpPr>
          <p:nvPr/>
        </p:nvSpPr>
        <p:spPr bwMode="auto">
          <a:xfrm>
            <a:off x="3168630" y="4814955"/>
            <a:ext cx="1430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8000"/>
                </a:solidFill>
              </a:rPr>
              <a:t>Storage area</a:t>
            </a:r>
            <a:endParaRPr kumimoji="1" lang="ja-JP" altLang="en-US" sz="1800" b="1" i="0" u="none" strike="noStrike" kern="1200" cap="none" spc="0" normalizeH="0" baseline="0" noProof="0" dirty="0">
              <a:ln>
                <a:noFill/>
              </a:ln>
              <a:solidFill>
                <a:srgbClr val="008000"/>
              </a:solidFill>
              <a:effectLst/>
              <a:uLnTx/>
              <a:uFillTx/>
              <a:latin typeface="Times New Roman" pitchFamily="18" charset="0"/>
              <a:ea typeface="ＭＳ 明朝" pitchFamily="17" charset="-128"/>
              <a:cs typeface="+mn-cs"/>
            </a:endParaRPr>
          </a:p>
        </p:txBody>
      </p:sp>
      <p:sp>
        <p:nvSpPr>
          <p:cNvPr id="15" name="正方形/長方形 14"/>
          <p:cNvSpPr/>
          <p:nvPr/>
        </p:nvSpPr>
        <p:spPr>
          <a:xfrm>
            <a:off x="2916239" y="3069505"/>
            <a:ext cx="2303834" cy="792088"/>
          </a:xfrm>
          <a:prstGeom prst="rect">
            <a:avLst/>
          </a:prstGeom>
          <a:solidFill>
            <a:srgbClr val="FF0000">
              <a:alpha val="0"/>
            </a:srgb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2" name="テキスト ボックス 1"/>
          <p:cNvSpPr txBox="1"/>
          <p:nvPr/>
        </p:nvSpPr>
        <p:spPr>
          <a:xfrm>
            <a:off x="1138544" y="4725664"/>
            <a:ext cx="1046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0000FF"/>
                </a:solidFill>
                <a:latin typeface="Times New Roman"/>
                <a:ea typeface="ＭＳ 明朝"/>
              </a:rPr>
              <a:t>Hot area</a:t>
            </a:r>
            <a:endParaRPr kumimoji="1" lang="ja-JP" altLang="en-US" sz="1800" b="1" i="0" u="none" strike="noStrike" kern="1200" cap="none" spc="0" normalizeH="0" baseline="0" noProof="0" dirty="0">
              <a:ln>
                <a:noFill/>
              </a:ln>
              <a:solidFill>
                <a:srgbClr val="0000FF"/>
              </a:solidFill>
              <a:effectLst/>
              <a:uLnTx/>
              <a:uFillTx/>
              <a:latin typeface="Times New Roman"/>
              <a:ea typeface="ＭＳ 明朝"/>
              <a:cs typeface="+mn-cs"/>
            </a:endParaRPr>
          </a:p>
        </p:txBody>
      </p:sp>
      <p:sp>
        <p:nvSpPr>
          <p:cNvPr id="17" name="テキスト ボックス 16"/>
          <p:cNvSpPr txBox="1"/>
          <p:nvPr/>
        </p:nvSpPr>
        <p:spPr>
          <a:xfrm>
            <a:off x="468052" y="3657683"/>
            <a:ext cx="1835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0000FF"/>
                </a:solidFill>
                <a:latin typeface="Times New Roman"/>
                <a:ea typeface="ＭＳ 明朝"/>
              </a:rPr>
              <a:t>Manipulator operation room</a:t>
            </a:r>
            <a:endParaRPr kumimoji="1" lang="ja-JP" altLang="en-US" sz="1800" b="1" i="0" u="none" strike="noStrike" kern="1200" cap="none" spc="0" normalizeH="0" baseline="0" noProof="0" dirty="0">
              <a:ln>
                <a:noFill/>
              </a:ln>
              <a:solidFill>
                <a:srgbClr val="0000FF"/>
              </a:solidFill>
              <a:effectLst/>
              <a:uLnTx/>
              <a:uFillTx/>
              <a:latin typeface="Times New Roman"/>
              <a:ea typeface="ＭＳ 明朝"/>
              <a:cs typeface="+mn-cs"/>
            </a:endParaRPr>
          </a:p>
        </p:txBody>
      </p:sp>
      <p:sp>
        <p:nvSpPr>
          <p:cNvPr id="18" name="正方形/長方形 17"/>
          <p:cNvSpPr/>
          <p:nvPr/>
        </p:nvSpPr>
        <p:spPr>
          <a:xfrm>
            <a:off x="2195512" y="4551384"/>
            <a:ext cx="647701" cy="647700"/>
          </a:xfrm>
          <a:prstGeom prst="rect">
            <a:avLst/>
          </a:prstGeom>
          <a:solidFill>
            <a:srgbClr val="FF00FF">
              <a:alpha val="0"/>
            </a:srgbClr>
          </a:solid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9" name="Text Box 4"/>
          <p:cNvSpPr txBox="1">
            <a:spLocks noChangeArrowheads="1"/>
          </p:cNvSpPr>
          <p:nvPr/>
        </p:nvSpPr>
        <p:spPr bwMode="auto">
          <a:xfrm>
            <a:off x="0" y="518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noProof="0" dirty="0" smtClean="0">
                <a:solidFill>
                  <a:prstClr val="black"/>
                </a:solidFill>
              </a:rPr>
              <a:t>Top view of target </a:t>
            </a:r>
            <a:r>
              <a:rPr lang="en-US" altLang="ja-JP" sz="2800" dirty="0">
                <a:solidFill>
                  <a:prstClr val="black"/>
                </a:solidFill>
              </a:rPr>
              <a:t>s</a:t>
            </a:r>
            <a:r>
              <a:rPr lang="en-US" altLang="ja-JP" sz="2800" noProof="0" dirty="0" err="1" smtClean="0">
                <a:solidFill>
                  <a:prstClr val="black"/>
                </a:solidFill>
              </a:rPr>
              <a:t>tation</a:t>
            </a:r>
            <a:endParaRPr kumimoji="1" lang="en-US" altLang="ja-JP" sz="2800" b="1" i="0" u="none" strike="noStrike" kern="1200" cap="none" spc="0" normalizeH="0" baseline="0" noProof="0" dirty="0">
              <a:ln>
                <a:noFill/>
              </a:ln>
              <a:solidFill>
                <a:prstClr val="black"/>
              </a:solidFill>
              <a:effectLst/>
              <a:uLnTx/>
              <a:uFillTx/>
            </a:endParaRPr>
          </a:p>
        </p:txBody>
      </p:sp>
      <p:sp>
        <p:nvSpPr>
          <p:cNvPr id="21" name="テキスト ボックス 20"/>
          <p:cNvSpPr txBox="1">
            <a:spLocks noChangeArrowheads="1"/>
          </p:cNvSpPr>
          <p:nvPr/>
        </p:nvSpPr>
        <p:spPr bwMode="auto">
          <a:xfrm>
            <a:off x="0" y="2683495"/>
            <a:ext cx="2016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rPr>
              <a:t>Beam</a:t>
            </a:r>
            <a:r>
              <a:rPr kumimoji="1" lang="en-US" altLang="ja-JP" sz="2000" b="1" i="0" u="none" strike="noStrike" kern="1200" cap="none" spc="0" normalizeH="0" noProof="0" dirty="0" smtClean="0">
                <a:ln>
                  <a:noFill/>
                </a:ln>
                <a:solidFill>
                  <a:srgbClr val="FF0000"/>
                </a:solidFill>
                <a:effectLst/>
                <a:uLnTx/>
                <a:uFillTx/>
                <a:latin typeface="Times New Roman" pitchFamily="18" charset="0"/>
                <a:ea typeface="ＭＳ 明朝" pitchFamily="17" charset="-128"/>
                <a:cs typeface="+mn-cs"/>
              </a:rPr>
              <a:t> window</a:t>
            </a:r>
            <a:endPar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endParaRPr>
          </a:p>
        </p:txBody>
      </p:sp>
      <p:cxnSp>
        <p:nvCxnSpPr>
          <p:cNvPr id="14" name="直線矢印コネクタ 13"/>
          <p:cNvCxnSpPr/>
          <p:nvPr/>
        </p:nvCxnSpPr>
        <p:spPr>
          <a:xfrm>
            <a:off x="3419872" y="3446728"/>
            <a:ext cx="0" cy="1428506"/>
          </a:xfrm>
          <a:prstGeom prst="straightConnector1">
            <a:avLst/>
          </a:prstGeom>
          <a:ln w="50800">
            <a:solidFill>
              <a:srgbClr val="FF00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868987" y="4435406"/>
            <a:ext cx="1114408" cy="646331"/>
          </a:xfrm>
          <a:prstGeom prst="rect">
            <a:avLst/>
          </a:prstGeom>
          <a:noFill/>
        </p:spPr>
        <p:txBody>
          <a:bodyPr wrap="none" rtlCol="0">
            <a:spAutoFit/>
          </a:bodyPr>
          <a:lstStyle/>
          <a:p>
            <a:r>
              <a:rPr kumimoji="1" lang="en-US" altLang="ja-JP" b="1" dirty="0" smtClean="0"/>
              <a:t>Carry-in </a:t>
            </a:r>
          </a:p>
          <a:p>
            <a:r>
              <a:rPr kumimoji="1" lang="en-US" altLang="ja-JP" b="1" dirty="0" smtClean="0"/>
              <a:t>area</a:t>
            </a:r>
            <a:endParaRPr kumimoji="1" lang="ja-JP" altLang="en-US" b="1" dirty="0"/>
          </a:p>
        </p:txBody>
      </p:sp>
      <p:cxnSp>
        <p:nvCxnSpPr>
          <p:cNvPr id="28" name="直線矢印コネクタ 27"/>
          <p:cNvCxnSpPr/>
          <p:nvPr/>
        </p:nvCxnSpPr>
        <p:spPr>
          <a:xfrm flipH="1">
            <a:off x="2519363" y="4875234"/>
            <a:ext cx="900509" cy="0"/>
          </a:xfrm>
          <a:prstGeom prst="straightConnector1">
            <a:avLst/>
          </a:prstGeom>
          <a:ln w="50800">
            <a:solidFill>
              <a:srgbClr val="FF00FF"/>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2" name="図 21" descr="E:\sho\photo\140324\IMG_728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3610" y="2815929"/>
            <a:ext cx="5400040" cy="4048760"/>
          </a:xfrm>
          <a:prstGeom prst="rect">
            <a:avLst/>
          </a:prstGeom>
          <a:noFill/>
          <a:ln>
            <a:noFill/>
          </a:ln>
        </p:spPr>
      </p:pic>
      <p:cxnSp>
        <p:nvCxnSpPr>
          <p:cNvPr id="5" name="直線コネクタ 4"/>
          <p:cNvCxnSpPr/>
          <p:nvPr/>
        </p:nvCxnSpPr>
        <p:spPr>
          <a:xfrm flipH="1">
            <a:off x="2124075" y="2815929"/>
            <a:ext cx="1619535" cy="122858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flipV="1">
            <a:off x="2195162" y="5198317"/>
            <a:ext cx="1548098" cy="165968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374087" y="2448338"/>
            <a:ext cx="5769913" cy="369332"/>
          </a:xfrm>
          <a:prstGeom prst="rect">
            <a:avLst/>
          </a:prstGeom>
          <a:solidFill>
            <a:schemeClr val="bg1"/>
          </a:solidFill>
        </p:spPr>
        <p:txBody>
          <a:bodyPr wrap="none" rtlCol="0">
            <a:spAutoFit/>
          </a:bodyPr>
          <a:lstStyle/>
          <a:p>
            <a:r>
              <a:rPr kumimoji="1" lang="en-US" altLang="ja-JP" b="1" dirty="0" smtClean="0"/>
              <a:t>View of hot area from operation room through lead glass</a:t>
            </a:r>
            <a:endParaRPr kumimoji="1" lang="ja-JP" altLang="en-US" b="1" dirty="0"/>
          </a:p>
        </p:txBody>
      </p:sp>
      <p:sp>
        <p:nvSpPr>
          <p:cNvPr id="20" name="テキスト ボックス 19"/>
          <p:cNvSpPr txBox="1"/>
          <p:nvPr/>
        </p:nvSpPr>
        <p:spPr>
          <a:xfrm>
            <a:off x="4180677" y="6013194"/>
            <a:ext cx="1415772" cy="369332"/>
          </a:xfrm>
          <a:prstGeom prst="rect">
            <a:avLst/>
          </a:prstGeom>
          <a:noFill/>
        </p:spPr>
        <p:txBody>
          <a:bodyPr wrap="none" rtlCol="0">
            <a:spAutoFit/>
          </a:bodyPr>
          <a:lstStyle/>
          <a:p>
            <a:r>
              <a:rPr kumimoji="1" lang="en-US" altLang="ja-JP" b="1" dirty="0" smtClean="0">
                <a:solidFill>
                  <a:srgbClr val="00FFFF"/>
                </a:solidFill>
              </a:rPr>
              <a:t>manipulator</a:t>
            </a:r>
            <a:endParaRPr kumimoji="1" lang="ja-JP" altLang="en-US" b="1" dirty="0">
              <a:solidFill>
                <a:srgbClr val="00FFFF"/>
              </a:solidFill>
            </a:endParaRPr>
          </a:p>
        </p:txBody>
      </p:sp>
      <p:sp>
        <p:nvSpPr>
          <p:cNvPr id="30" name="テキスト ボックス 29"/>
          <p:cNvSpPr txBox="1"/>
          <p:nvPr/>
        </p:nvSpPr>
        <p:spPr>
          <a:xfrm>
            <a:off x="6681562" y="3521478"/>
            <a:ext cx="1415772" cy="369332"/>
          </a:xfrm>
          <a:prstGeom prst="rect">
            <a:avLst/>
          </a:prstGeom>
          <a:noFill/>
        </p:spPr>
        <p:txBody>
          <a:bodyPr wrap="none" rtlCol="0">
            <a:spAutoFit/>
          </a:bodyPr>
          <a:lstStyle/>
          <a:p>
            <a:r>
              <a:rPr kumimoji="1" lang="en-US" altLang="ja-JP" b="1" dirty="0" smtClean="0">
                <a:solidFill>
                  <a:srgbClr val="00FFFF"/>
                </a:solidFill>
              </a:rPr>
              <a:t>manipulator</a:t>
            </a:r>
            <a:endParaRPr kumimoji="1" lang="ja-JP" altLang="en-US" b="1" dirty="0">
              <a:solidFill>
                <a:srgbClr val="00FFFF"/>
              </a:solidFill>
            </a:endParaRPr>
          </a:p>
        </p:txBody>
      </p:sp>
      <p:sp>
        <p:nvSpPr>
          <p:cNvPr id="31" name="テキスト ボックス 30"/>
          <p:cNvSpPr txBox="1"/>
          <p:nvPr/>
        </p:nvSpPr>
        <p:spPr>
          <a:xfrm>
            <a:off x="7472468" y="6481312"/>
            <a:ext cx="982000" cy="369332"/>
          </a:xfrm>
          <a:prstGeom prst="rect">
            <a:avLst/>
          </a:prstGeom>
          <a:noFill/>
        </p:spPr>
        <p:txBody>
          <a:bodyPr wrap="none" rtlCol="0">
            <a:spAutoFit/>
          </a:bodyPr>
          <a:lstStyle/>
          <a:p>
            <a:r>
              <a:rPr lang="en-US" altLang="ja-JP" b="1" dirty="0">
                <a:solidFill>
                  <a:srgbClr val="00FFFF"/>
                </a:solidFill>
              </a:rPr>
              <a:t>a</a:t>
            </a:r>
            <a:r>
              <a:rPr lang="en-US" altLang="ja-JP" b="1" dirty="0" smtClean="0">
                <a:solidFill>
                  <a:srgbClr val="00FFFF"/>
                </a:solidFill>
              </a:rPr>
              <a:t>ir tools</a:t>
            </a:r>
            <a:endParaRPr kumimoji="1" lang="ja-JP" altLang="en-US" b="1" dirty="0">
              <a:solidFill>
                <a:srgbClr val="00FFFF"/>
              </a:solidFill>
            </a:endParaRPr>
          </a:p>
        </p:txBody>
      </p:sp>
      <p:sp>
        <p:nvSpPr>
          <p:cNvPr id="32" name="テキスト ボックス 31"/>
          <p:cNvSpPr txBox="1"/>
          <p:nvPr/>
        </p:nvSpPr>
        <p:spPr>
          <a:xfrm>
            <a:off x="7939474" y="5758122"/>
            <a:ext cx="1204176" cy="369332"/>
          </a:xfrm>
          <a:prstGeom prst="rect">
            <a:avLst/>
          </a:prstGeom>
          <a:noFill/>
        </p:spPr>
        <p:txBody>
          <a:bodyPr wrap="none" rtlCol="0">
            <a:spAutoFit/>
          </a:bodyPr>
          <a:lstStyle/>
          <a:p>
            <a:r>
              <a:rPr lang="en-US" altLang="ja-JP" b="1" dirty="0" smtClean="0">
                <a:solidFill>
                  <a:srgbClr val="00FFFF"/>
                </a:solidFill>
              </a:rPr>
              <a:t>hand tools</a:t>
            </a:r>
            <a:endParaRPr kumimoji="1" lang="ja-JP" altLang="en-US" b="1" dirty="0">
              <a:solidFill>
                <a:srgbClr val="00FFFF"/>
              </a:solidFill>
            </a:endParaRPr>
          </a:p>
        </p:txBody>
      </p:sp>
      <p:cxnSp>
        <p:nvCxnSpPr>
          <p:cNvPr id="24" name="直線矢印コネクタ 23"/>
          <p:cNvCxnSpPr>
            <a:stCxn id="32" idx="1"/>
          </p:cNvCxnSpPr>
          <p:nvPr/>
        </p:nvCxnSpPr>
        <p:spPr>
          <a:xfrm flipH="1" flipV="1">
            <a:off x="7524328" y="5758122"/>
            <a:ext cx="415146" cy="184666"/>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31" idx="1"/>
          </p:cNvCxnSpPr>
          <p:nvPr/>
        </p:nvCxnSpPr>
        <p:spPr>
          <a:xfrm flipH="1" flipV="1">
            <a:off x="5508104" y="6565224"/>
            <a:ext cx="1964364" cy="100754"/>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32" idx="1"/>
          </p:cNvCxnSpPr>
          <p:nvPr/>
        </p:nvCxnSpPr>
        <p:spPr>
          <a:xfrm flipH="1">
            <a:off x="6588126" y="5942788"/>
            <a:ext cx="1351348" cy="367591"/>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31" idx="1"/>
          </p:cNvCxnSpPr>
          <p:nvPr/>
        </p:nvCxnSpPr>
        <p:spPr>
          <a:xfrm flipH="1">
            <a:off x="4934676" y="6665978"/>
            <a:ext cx="2537792" cy="11992"/>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a:off x="1693960" y="3003332"/>
            <a:ext cx="1147691" cy="400912"/>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914532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図 3" descr="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81546"/>
            <a:ext cx="723106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6588125" y="2781771"/>
            <a:ext cx="431800" cy="1152525"/>
          </a:xfrm>
          <a:prstGeom prst="rect">
            <a:avLst/>
          </a:prstGeom>
          <a:solidFill>
            <a:schemeClr val="tx1">
              <a:alpha val="0"/>
            </a:schemeClr>
          </a:solidFill>
          <a:ln>
            <a:solidFill>
              <a:srgbClr val="00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8" name="正方形/長方形 7"/>
          <p:cNvSpPr/>
          <p:nvPr/>
        </p:nvSpPr>
        <p:spPr>
          <a:xfrm>
            <a:off x="2124075" y="4044518"/>
            <a:ext cx="647725" cy="259496"/>
          </a:xfrm>
          <a:prstGeom prst="rect">
            <a:avLst/>
          </a:prstGeom>
          <a:solidFill>
            <a:srgbClr val="FF00FF">
              <a:alpha val="0"/>
            </a:srgbClr>
          </a:solid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9" name="正方形/長方形 8"/>
          <p:cNvSpPr/>
          <p:nvPr/>
        </p:nvSpPr>
        <p:spPr>
          <a:xfrm>
            <a:off x="2987675" y="4221633"/>
            <a:ext cx="2736850" cy="1008063"/>
          </a:xfrm>
          <a:prstGeom prst="rect">
            <a:avLst/>
          </a:prstGeom>
          <a:solidFill>
            <a:srgbClr val="FF00FF">
              <a:alpha val="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0" name="正方形/長方形 9"/>
          <p:cNvSpPr/>
          <p:nvPr/>
        </p:nvSpPr>
        <p:spPr>
          <a:xfrm>
            <a:off x="2700338" y="2492846"/>
            <a:ext cx="3024187" cy="1728787"/>
          </a:xfrm>
          <a:prstGeom prst="rect">
            <a:avLst/>
          </a:prstGeom>
          <a:solidFill>
            <a:srgbClr val="FF0000">
              <a:alpha val="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4106" name="テキスト ボックス 16"/>
          <p:cNvSpPr txBox="1">
            <a:spLocks noChangeArrowheads="1"/>
          </p:cNvSpPr>
          <p:nvPr/>
        </p:nvSpPr>
        <p:spPr bwMode="auto">
          <a:xfrm>
            <a:off x="542086" y="5529586"/>
            <a:ext cx="23037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rgbClr val="0000FF"/>
                </a:solidFill>
              </a:rPr>
              <a:t>Maintenance area</a:t>
            </a:r>
            <a:endParaRPr kumimoji="1" lang="en-US" altLang="ja-JP" sz="2000" b="1" i="0" u="none" strike="noStrike" kern="1200" cap="none" spc="0" normalizeH="0" baseline="0" noProof="0" dirty="0" smtClean="0">
              <a:ln>
                <a:noFill/>
              </a:ln>
              <a:solidFill>
                <a:srgbClr val="0000FF"/>
              </a:solidFill>
              <a:effectLst/>
              <a:uLnTx/>
              <a:uFillTx/>
              <a:latin typeface="Times New Roman" pitchFamily="18" charset="0"/>
              <a:ea typeface="ＭＳ 明朝" pitchFamily="17" charset="-128"/>
              <a:cs typeface="+mn-cs"/>
            </a:endParaRPr>
          </a:p>
        </p:txBody>
      </p:sp>
      <p:sp>
        <p:nvSpPr>
          <p:cNvPr id="4109" name="テキスト ボックス 19"/>
          <p:cNvSpPr txBox="1">
            <a:spLocks noChangeArrowheads="1"/>
          </p:cNvSpPr>
          <p:nvPr/>
        </p:nvSpPr>
        <p:spPr bwMode="auto">
          <a:xfrm>
            <a:off x="3168630" y="4814955"/>
            <a:ext cx="1430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8000"/>
                </a:solidFill>
              </a:rPr>
              <a:t>Storage area</a:t>
            </a:r>
            <a:endParaRPr kumimoji="1" lang="ja-JP" altLang="en-US" sz="1800" b="1" i="0" u="none" strike="noStrike" kern="1200" cap="none" spc="0" normalizeH="0" baseline="0" noProof="0" dirty="0">
              <a:ln>
                <a:noFill/>
              </a:ln>
              <a:solidFill>
                <a:srgbClr val="008000"/>
              </a:solidFill>
              <a:effectLst/>
              <a:uLnTx/>
              <a:uFillTx/>
              <a:latin typeface="Times New Roman" pitchFamily="18" charset="0"/>
              <a:ea typeface="ＭＳ 明朝" pitchFamily="17" charset="-128"/>
              <a:cs typeface="+mn-cs"/>
            </a:endParaRPr>
          </a:p>
        </p:txBody>
      </p:sp>
      <p:sp>
        <p:nvSpPr>
          <p:cNvPr id="4110" name="テキスト ボックス 20"/>
          <p:cNvSpPr txBox="1">
            <a:spLocks noChangeArrowheads="1"/>
          </p:cNvSpPr>
          <p:nvPr/>
        </p:nvSpPr>
        <p:spPr bwMode="auto">
          <a:xfrm>
            <a:off x="3275856" y="2565474"/>
            <a:ext cx="1368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rgbClr val="FF0000"/>
                </a:solidFill>
              </a:rPr>
              <a:t>Service pit</a:t>
            </a:r>
            <a:endPar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endParaRPr>
          </a:p>
        </p:txBody>
      </p:sp>
      <p:sp>
        <p:nvSpPr>
          <p:cNvPr id="15" name="正方形/長方形 14"/>
          <p:cNvSpPr/>
          <p:nvPr/>
        </p:nvSpPr>
        <p:spPr>
          <a:xfrm>
            <a:off x="2916239" y="3069505"/>
            <a:ext cx="2303834" cy="792088"/>
          </a:xfrm>
          <a:prstGeom prst="rect">
            <a:avLst/>
          </a:prstGeom>
          <a:solidFill>
            <a:srgbClr val="FF0000">
              <a:alpha val="0"/>
            </a:srgb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6" name="テキスト ボックス 20"/>
          <p:cNvSpPr txBox="1">
            <a:spLocks noChangeArrowheads="1"/>
          </p:cNvSpPr>
          <p:nvPr/>
        </p:nvSpPr>
        <p:spPr bwMode="auto">
          <a:xfrm>
            <a:off x="7098715" y="1860968"/>
            <a:ext cx="1656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7030A0"/>
                </a:solidFill>
              </a:rPr>
              <a:t>Helium vessel</a:t>
            </a:r>
            <a:endParaRPr kumimoji="1" lang="en-US" altLang="ja-JP" sz="1800" b="1" i="0" u="none" strike="noStrike" kern="1200" cap="none" spc="0" normalizeH="0" baseline="0" noProof="0" dirty="0">
              <a:ln>
                <a:noFill/>
              </a:ln>
              <a:solidFill>
                <a:srgbClr val="7030A0"/>
              </a:solidFill>
              <a:effectLst/>
              <a:uLnTx/>
              <a:uFillTx/>
              <a:latin typeface="Times New Roman" pitchFamily="18" charset="0"/>
              <a:ea typeface="ＭＳ 明朝" pitchFamily="17" charset="-128"/>
              <a:cs typeface="+mn-cs"/>
            </a:endParaRPr>
          </a:p>
        </p:txBody>
      </p:sp>
      <p:cxnSp>
        <p:nvCxnSpPr>
          <p:cNvPr id="3" name="直線コネクタ 2"/>
          <p:cNvCxnSpPr/>
          <p:nvPr/>
        </p:nvCxnSpPr>
        <p:spPr bwMode="auto">
          <a:xfrm flipV="1">
            <a:off x="5220073" y="2163095"/>
            <a:ext cx="1874440" cy="920510"/>
          </a:xfrm>
          <a:prstGeom prst="line">
            <a:avLst/>
          </a:prstGeom>
          <a:solidFill>
            <a:schemeClr val="accent1"/>
          </a:solidFill>
          <a:ln w="25400" cap="flat" cmpd="sng" algn="ctr">
            <a:solidFill>
              <a:srgbClr val="7030A0"/>
            </a:solidFill>
            <a:prstDash val="solid"/>
            <a:round/>
            <a:headEnd type="none" w="med" len="med"/>
            <a:tailEnd type="none" w="med" len="med"/>
          </a:ln>
          <a:effectLst/>
        </p:spPr>
      </p:cxnSp>
      <p:sp>
        <p:nvSpPr>
          <p:cNvPr id="2" name="テキスト ボックス 1"/>
          <p:cNvSpPr txBox="1"/>
          <p:nvPr/>
        </p:nvSpPr>
        <p:spPr>
          <a:xfrm>
            <a:off x="1138544" y="4725664"/>
            <a:ext cx="1046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0000FF"/>
                </a:solidFill>
                <a:latin typeface="Times New Roman"/>
                <a:ea typeface="ＭＳ 明朝"/>
              </a:rPr>
              <a:t>Hot area</a:t>
            </a:r>
            <a:endParaRPr kumimoji="1" lang="ja-JP" altLang="en-US" sz="1800" b="1" i="0" u="none" strike="noStrike" kern="1200" cap="none" spc="0" normalizeH="0" baseline="0" noProof="0" dirty="0">
              <a:ln>
                <a:noFill/>
              </a:ln>
              <a:solidFill>
                <a:srgbClr val="0000FF"/>
              </a:solidFill>
              <a:effectLst/>
              <a:uLnTx/>
              <a:uFillTx/>
              <a:latin typeface="Times New Roman"/>
              <a:ea typeface="ＭＳ 明朝"/>
              <a:cs typeface="+mn-cs"/>
            </a:endParaRPr>
          </a:p>
        </p:txBody>
      </p:sp>
      <p:sp>
        <p:nvSpPr>
          <p:cNvPr id="17" name="テキスト ボックス 16"/>
          <p:cNvSpPr txBox="1"/>
          <p:nvPr/>
        </p:nvSpPr>
        <p:spPr>
          <a:xfrm>
            <a:off x="468052" y="3657683"/>
            <a:ext cx="1835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0000FF"/>
                </a:solidFill>
                <a:latin typeface="Times New Roman"/>
                <a:ea typeface="ＭＳ 明朝"/>
              </a:rPr>
              <a:t>Manipulator operation room</a:t>
            </a:r>
            <a:endParaRPr kumimoji="1" lang="ja-JP" altLang="en-US" sz="1800" b="1" i="0" u="none" strike="noStrike" kern="1200" cap="none" spc="0" normalizeH="0" baseline="0" noProof="0" dirty="0">
              <a:ln>
                <a:noFill/>
              </a:ln>
              <a:solidFill>
                <a:srgbClr val="0000FF"/>
              </a:solidFill>
              <a:effectLst/>
              <a:uLnTx/>
              <a:uFillTx/>
              <a:latin typeface="Times New Roman"/>
              <a:ea typeface="ＭＳ 明朝"/>
              <a:cs typeface="+mn-cs"/>
            </a:endParaRPr>
          </a:p>
        </p:txBody>
      </p:sp>
      <p:sp>
        <p:nvSpPr>
          <p:cNvPr id="18" name="正方形/長方形 17"/>
          <p:cNvSpPr/>
          <p:nvPr/>
        </p:nvSpPr>
        <p:spPr>
          <a:xfrm>
            <a:off x="2195512" y="4551384"/>
            <a:ext cx="647701" cy="647700"/>
          </a:xfrm>
          <a:prstGeom prst="rect">
            <a:avLst/>
          </a:prstGeom>
          <a:solidFill>
            <a:srgbClr val="FF00FF">
              <a:alpha val="0"/>
            </a:srgbClr>
          </a:solid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9" name="Text Box 4"/>
          <p:cNvSpPr txBox="1">
            <a:spLocks noChangeArrowheads="1"/>
          </p:cNvSpPr>
          <p:nvPr/>
        </p:nvSpPr>
        <p:spPr bwMode="auto">
          <a:xfrm>
            <a:off x="0" y="518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noProof="0" dirty="0" smtClean="0">
                <a:solidFill>
                  <a:prstClr val="black"/>
                </a:solidFill>
              </a:rPr>
              <a:t>Top view of target </a:t>
            </a:r>
            <a:r>
              <a:rPr lang="en-US" altLang="ja-JP" sz="2800" dirty="0">
                <a:solidFill>
                  <a:prstClr val="black"/>
                </a:solidFill>
              </a:rPr>
              <a:t>s</a:t>
            </a:r>
            <a:r>
              <a:rPr lang="en-US" altLang="ja-JP" sz="2800" noProof="0" dirty="0" err="1" smtClean="0">
                <a:solidFill>
                  <a:prstClr val="black"/>
                </a:solidFill>
              </a:rPr>
              <a:t>tation</a:t>
            </a:r>
            <a:endParaRPr kumimoji="1" lang="en-US" altLang="ja-JP" sz="2800" b="1" i="0" u="none" strike="noStrike" kern="1200" cap="none" spc="0" normalizeH="0" baseline="0" noProof="0" dirty="0">
              <a:ln>
                <a:noFill/>
              </a:ln>
              <a:solidFill>
                <a:prstClr val="black"/>
              </a:solidFill>
              <a:effectLst/>
              <a:uLnTx/>
              <a:uFillTx/>
            </a:endParaRPr>
          </a:p>
        </p:txBody>
      </p:sp>
      <p:sp>
        <p:nvSpPr>
          <p:cNvPr id="21" name="テキスト ボックス 20"/>
          <p:cNvSpPr txBox="1">
            <a:spLocks noChangeArrowheads="1"/>
          </p:cNvSpPr>
          <p:nvPr/>
        </p:nvSpPr>
        <p:spPr bwMode="auto">
          <a:xfrm>
            <a:off x="0" y="2683495"/>
            <a:ext cx="2016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rPr>
              <a:t>Beam</a:t>
            </a:r>
            <a:r>
              <a:rPr kumimoji="1" lang="en-US" altLang="ja-JP" sz="2000" b="1" i="0" u="none" strike="noStrike" kern="1200" cap="none" spc="0" normalizeH="0" noProof="0" dirty="0" smtClean="0">
                <a:ln>
                  <a:noFill/>
                </a:ln>
                <a:solidFill>
                  <a:srgbClr val="FF0000"/>
                </a:solidFill>
                <a:effectLst/>
                <a:uLnTx/>
                <a:uFillTx/>
                <a:latin typeface="Times New Roman" pitchFamily="18" charset="0"/>
                <a:ea typeface="ＭＳ 明朝" pitchFamily="17" charset="-128"/>
                <a:cs typeface="+mn-cs"/>
              </a:rPr>
              <a:t> window</a:t>
            </a:r>
            <a:endPar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endParaRPr>
          </a:p>
        </p:txBody>
      </p:sp>
      <p:cxnSp>
        <p:nvCxnSpPr>
          <p:cNvPr id="14" name="直線矢印コネクタ 13"/>
          <p:cNvCxnSpPr/>
          <p:nvPr/>
        </p:nvCxnSpPr>
        <p:spPr>
          <a:xfrm>
            <a:off x="3419872" y="3446728"/>
            <a:ext cx="0" cy="1428506"/>
          </a:xfrm>
          <a:prstGeom prst="straightConnector1">
            <a:avLst/>
          </a:prstGeom>
          <a:ln w="50800">
            <a:solidFill>
              <a:srgbClr val="FF00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868987" y="4435406"/>
            <a:ext cx="1114408" cy="646331"/>
          </a:xfrm>
          <a:prstGeom prst="rect">
            <a:avLst/>
          </a:prstGeom>
          <a:noFill/>
        </p:spPr>
        <p:txBody>
          <a:bodyPr wrap="none" rtlCol="0">
            <a:spAutoFit/>
          </a:bodyPr>
          <a:lstStyle/>
          <a:p>
            <a:r>
              <a:rPr kumimoji="1" lang="en-US" altLang="ja-JP" b="1" dirty="0" smtClean="0"/>
              <a:t>Carry-in </a:t>
            </a:r>
          </a:p>
          <a:p>
            <a:r>
              <a:rPr kumimoji="1" lang="en-US" altLang="ja-JP" b="1" dirty="0" smtClean="0"/>
              <a:t>area</a:t>
            </a:r>
            <a:endParaRPr kumimoji="1" lang="ja-JP" altLang="en-US" b="1" dirty="0"/>
          </a:p>
        </p:txBody>
      </p:sp>
      <p:cxnSp>
        <p:nvCxnSpPr>
          <p:cNvPr id="28" name="直線矢印コネクタ 27"/>
          <p:cNvCxnSpPr/>
          <p:nvPr/>
        </p:nvCxnSpPr>
        <p:spPr>
          <a:xfrm flipH="1">
            <a:off x="2519363" y="4875234"/>
            <a:ext cx="900509" cy="0"/>
          </a:xfrm>
          <a:prstGeom prst="straightConnector1">
            <a:avLst/>
          </a:prstGeom>
          <a:ln w="50800">
            <a:solidFill>
              <a:srgbClr val="FF00FF"/>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517" y="3465549"/>
            <a:ext cx="4524483" cy="3393362"/>
          </a:xfrm>
          <a:prstGeom prst="rect">
            <a:avLst/>
          </a:prstGeom>
        </p:spPr>
      </p:pic>
      <p:cxnSp>
        <p:nvCxnSpPr>
          <p:cNvPr id="23" name="直線コネクタ 22"/>
          <p:cNvCxnSpPr/>
          <p:nvPr/>
        </p:nvCxnSpPr>
        <p:spPr>
          <a:xfrm flipH="1">
            <a:off x="3059832" y="3465549"/>
            <a:ext cx="1559686" cy="96985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flipV="1">
            <a:off x="3059832" y="5162230"/>
            <a:ext cx="1559686" cy="16957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6166337" y="3096217"/>
            <a:ext cx="1430841" cy="369332"/>
          </a:xfrm>
          <a:prstGeom prst="rect">
            <a:avLst/>
          </a:prstGeom>
          <a:solidFill>
            <a:schemeClr val="bg1"/>
          </a:solidFill>
        </p:spPr>
        <p:txBody>
          <a:bodyPr wrap="none" rtlCol="0">
            <a:spAutoFit/>
          </a:bodyPr>
          <a:lstStyle/>
          <a:p>
            <a:pPr algn="ctr"/>
            <a:r>
              <a:rPr lang="en-US" altLang="ja-JP" b="1" dirty="0" smtClean="0"/>
              <a:t>Storage area</a:t>
            </a:r>
            <a:endParaRPr kumimoji="1" lang="ja-JP" altLang="en-US" b="1" dirty="0"/>
          </a:p>
        </p:txBody>
      </p:sp>
      <p:sp>
        <p:nvSpPr>
          <p:cNvPr id="13" name="テキスト ボックス 12"/>
          <p:cNvSpPr txBox="1"/>
          <p:nvPr/>
        </p:nvSpPr>
        <p:spPr>
          <a:xfrm>
            <a:off x="6724663" y="5640783"/>
            <a:ext cx="1745029" cy="369332"/>
          </a:xfrm>
          <a:prstGeom prst="rect">
            <a:avLst/>
          </a:prstGeom>
          <a:noFill/>
        </p:spPr>
        <p:txBody>
          <a:bodyPr wrap="none" rtlCol="0">
            <a:spAutoFit/>
          </a:bodyPr>
          <a:lstStyle/>
          <a:p>
            <a:pPr algn="ctr"/>
            <a:r>
              <a:rPr kumimoji="1" lang="en-US" altLang="ja-JP" b="1" dirty="0" smtClean="0">
                <a:solidFill>
                  <a:srgbClr val="FF0000"/>
                </a:solidFill>
              </a:rPr>
              <a:t>Casket for horn</a:t>
            </a:r>
            <a:endParaRPr kumimoji="1" lang="ja-JP" altLang="en-US" b="1" dirty="0">
              <a:solidFill>
                <a:srgbClr val="FF0000"/>
              </a:solidFill>
            </a:endParaRPr>
          </a:p>
        </p:txBody>
      </p:sp>
      <p:cxnSp>
        <p:nvCxnSpPr>
          <p:cNvPr id="27" name="直線コネクタ 26"/>
          <p:cNvCxnSpPr/>
          <p:nvPr/>
        </p:nvCxnSpPr>
        <p:spPr bwMode="auto">
          <a:xfrm>
            <a:off x="1693960" y="3003332"/>
            <a:ext cx="1147691" cy="400912"/>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107793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図 3" descr="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81546"/>
            <a:ext cx="723106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6588125" y="2781771"/>
            <a:ext cx="431800" cy="1152525"/>
          </a:xfrm>
          <a:prstGeom prst="rect">
            <a:avLst/>
          </a:prstGeom>
          <a:solidFill>
            <a:schemeClr val="tx1">
              <a:alpha val="0"/>
            </a:schemeClr>
          </a:solidFill>
          <a:ln>
            <a:solidFill>
              <a:srgbClr val="00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9" name="正方形/長方形 8"/>
          <p:cNvSpPr/>
          <p:nvPr/>
        </p:nvSpPr>
        <p:spPr>
          <a:xfrm>
            <a:off x="2987675" y="4221633"/>
            <a:ext cx="2736850" cy="1008063"/>
          </a:xfrm>
          <a:prstGeom prst="rect">
            <a:avLst/>
          </a:prstGeom>
          <a:solidFill>
            <a:srgbClr val="FF00FF">
              <a:alpha val="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0" name="正方形/長方形 9"/>
          <p:cNvSpPr/>
          <p:nvPr/>
        </p:nvSpPr>
        <p:spPr>
          <a:xfrm>
            <a:off x="2700338" y="2492846"/>
            <a:ext cx="3024187" cy="1728787"/>
          </a:xfrm>
          <a:prstGeom prst="rect">
            <a:avLst/>
          </a:prstGeom>
          <a:solidFill>
            <a:srgbClr val="FF0000">
              <a:alpha val="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4106" name="テキスト ボックス 16"/>
          <p:cNvSpPr txBox="1">
            <a:spLocks noChangeArrowheads="1"/>
          </p:cNvSpPr>
          <p:nvPr/>
        </p:nvSpPr>
        <p:spPr bwMode="auto">
          <a:xfrm>
            <a:off x="542086" y="5529586"/>
            <a:ext cx="23037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rgbClr val="0000FF"/>
                </a:solidFill>
              </a:rPr>
              <a:t>Maintenance area</a:t>
            </a:r>
            <a:endParaRPr kumimoji="1" lang="en-US" altLang="ja-JP" sz="2000" b="1" i="0" u="none" strike="noStrike" kern="1200" cap="none" spc="0" normalizeH="0" baseline="0" noProof="0" dirty="0" smtClean="0">
              <a:ln>
                <a:noFill/>
              </a:ln>
              <a:solidFill>
                <a:srgbClr val="0000FF"/>
              </a:solidFill>
              <a:effectLst/>
              <a:uLnTx/>
              <a:uFillTx/>
              <a:latin typeface="Times New Roman" pitchFamily="18" charset="0"/>
              <a:ea typeface="ＭＳ 明朝" pitchFamily="17" charset="-128"/>
              <a:cs typeface="+mn-cs"/>
            </a:endParaRPr>
          </a:p>
        </p:txBody>
      </p:sp>
      <p:sp>
        <p:nvSpPr>
          <p:cNvPr id="4107" name="テキスト ボックス 17"/>
          <p:cNvSpPr txBox="1">
            <a:spLocks noChangeArrowheads="1"/>
          </p:cNvSpPr>
          <p:nvPr/>
        </p:nvSpPr>
        <p:spPr bwMode="auto">
          <a:xfrm>
            <a:off x="7021173" y="3182337"/>
            <a:ext cx="2122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3399"/>
                </a:solidFill>
              </a:rPr>
              <a:t>Crane control room</a:t>
            </a:r>
            <a:endParaRPr kumimoji="1" lang="en-US" altLang="ja-JP" sz="1800" b="1" i="0" u="none" strike="noStrike" kern="1200" cap="none" spc="0" normalizeH="0" baseline="0" noProof="0" dirty="0" smtClean="0">
              <a:ln>
                <a:noFill/>
              </a:ln>
              <a:solidFill>
                <a:srgbClr val="003399"/>
              </a:solidFill>
              <a:effectLst/>
              <a:uLnTx/>
              <a:uFillTx/>
              <a:latin typeface="Times New Roman" pitchFamily="18" charset="0"/>
              <a:ea typeface="ＭＳ 明朝" pitchFamily="17" charset="-128"/>
              <a:cs typeface="+mn-cs"/>
            </a:endParaRPr>
          </a:p>
        </p:txBody>
      </p:sp>
      <p:sp>
        <p:nvSpPr>
          <p:cNvPr id="4109" name="テキスト ボックス 19"/>
          <p:cNvSpPr txBox="1">
            <a:spLocks noChangeArrowheads="1"/>
          </p:cNvSpPr>
          <p:nvPr/>
        </p:nvSpPr>
        <p:spPr bwMode="auto">
          <a:xfrm>
            <a:off x="3168630" y="4814955"/>
            <a:ext cx="1430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8000"/>
                </a:solidFill>
              </a:rPr>
              <a:t>Storage area</a:t>
            </a:r>
            <a:endParaRPr kumimoji="1" lang="ja-JP" altLang="en-US" sz="1800" b="1" i="0" u="none" strike="noStrike" kern="1200" cap="none" spc="0" normalizeH="0" baseline="0" noProof="0" dirty="0">
              <a:ln>
                <a:noFill/>
              </a:ln>
              <a:solidFill>
                <a:srgbClr val="008000"/>
              </a:solidFill>
              <a:effectLst/>
              <a:uLnTx/>
              <a:uFillTx/>
              <a:latin typeface="Times New Roman" pitchFamily="18" charset="0"/>
              <a:ea typeface="ＭＳ 明朝" pitchFamily="17" charset="-128"/>
              <a:cs typeface="+mn-cs"/>
            </a:endParaRPr>
          </a:p>
        </p:txBody>
      </p:sp>
      <p:sp>
        <p:nvSpPr>
          <p:cNvPr id="4110" name="テキスト ボックス 20"/>
          <p:cNvSpPr txBox="1">
            <a:spLocks noChangeArrowheads="1"/>
          </p:cNvSpPr>
          <p:nvPr/>
        </p:nvSpPr>
        <p:spPr bwMode="auto">
          <a:xfrm>
            <a:off x="3275856" y="2565474"/>
            <a:ext cx="1368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rgbClr val="FF0000"/>
                </a:solidFill>
              </a:rPr>
              <a:t>Service pit</a:t>
            </a:r>
            <a:endPar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endParaRPr>
          </a:p>
        </p:txBody>
      </p:sp>
      <p:sp>
        <p:nvSpPr>
          <p:cNvPr id="15" name="正方形/長方形 14"/>
          <p:cNvSpPr/>
          <p:nvPr/>
        </p:nvSpPr>
        <p:spPr>
          <a:xfrm>
            <a:off x="2916239" y="3069505"/>
            <a:ext cx="2303834" cy="792088"/>
          </a:xfrm>
          <a:prstGeom prst="rect">
            <a:avLst/>
          </a:prstGeom>
          <a:solidFill>
            <a:srgbClr val="FF0000">
              <a:alpha val="0"/>
            </a:srgb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6" name="テキスト ボックス 20"/>
          <p:cNvSpPr txBox="1">
            <a:spLocks noChangeArrowheads="1"/>
          </p:cNvSpPr>
          <p:nvPr/>
        </p:nvSpPr>
        <p:spPr bwMode="auto">
          <a:xfrm>
            <a:off x="7098715" y="1860968"/>
            <a:ext cx="1656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7030A0"/>
                </a:solidFill>
              </a:rPr>
              <a:t>Helium vessel</a:t>
            </a:r>
            <a:endParaRPr kumimoji="1" lang="en-US" altLang="ja-JP" sz="1800" b="1" i="0" u="none" strike="noStrike" kern="1200" cap="none" spc="0" normalizeH="0" baseline="0" noProof="0" dirty="0">
              <a:ln>
                <a:noFill/>
              </a:ln>
              <a:solidFill>
                <a:srgbClr val="7030A0"/>
              </a:solidFill>
              <a:effectLst/>
              <a:uLnTx/>
              <a:uFillTx/>
              <a:latin typeface="Times New Roman" pitchFamily="18" charset="0"/>
              <a:ea typeface="ＭＳ 明朝" pitchFamily="17" charset="-128"/>
              <a:cs typeface="+mn-cs"/>
            </a:endParaRPr>
          </a:p>
        </p:txBody>
      </p:sp>
      <p:cxnSp>
        <p:nvCxnSpPr>
          <p:cNvPr id="3" name="直線コネクタ 2"/>
          <p:cNvCxnSpPr/>
          <p:nvPr/>
        </p:nvCxnSpPr>
        <p:spPr bwMode="auto">
          <a:xfrm flipV="1">
            <a:off x="5220073" y="2163095"/>
            <a:ext cx="1874440" cy="920510"/>
          </a:xfrm>
          <a:prstGeom prst="line">
            <a:avLst/>
          </a:prstGeom>
          <a:solidFill>
            <a:schemeClr val="accent1"/>
          </a:solidFill>
          <a:ln w="25400" cap="flat" cmpd="sng" algn="ctr">
            <a:solidFill>
              <a:srgbClr val="7030A0"/>
            </a:solidFill>
            <a:prstDash val="solid"/>
            <a:round/>
            <a:headEnd type="none" w="med" len="med"/>
            <a:tailEnd type="none" w="med" len="med"/>
          </a:ln>
          <a:effectLst/>
        </p:spPr>
      </p:cxnSp>
      <p:sp>
        <p:nvSpPr>
          <p:cNvPr id="2" name="テキスト ボックス 1"/>
          <p:cNvSpPr txBox="1"/>
          <p:nvPr/>
        </p:nvSpPr>
        <p:spPr>
          <a:xfrm>
            <a:off x="1138544" y="4725664"/>
            <a:ext cx="1046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0000FF"/>
                </a:solidFill>
                <a:latin typeface="Times New Roman"/>
                <a:ea typeface="ＭＳ 明朝"/>
              </a:rPr>
              <a:t>Hot area</a:t>
            </a:r>
            <a:endParaRPr kumimoji="1" lang="ja-JP" altLang="en-US" sz="1800" b="1" i="0" u="none" strike="noStrike" kern="1200" cap="none" spc="0" normalizeH="0" baseline="0" noProof="0" dirty="0">
              <a:ln>
                <a:noFill/>
              </a:ln>
              <a:solidFill>
                <a:srgbClr val="0000FF"/>
              </a:solidFill>
              <a:effectLst/>
              <a:uLnTx/>
              <a:uFillTx/>
              <a:latin typeface="Times New Roman"/>
              <a:ea typeface="ＭＳ 明朝"/>
              <a:cs typeface="+mn-cs"/>
            </a:endParaRPr>
          </a:p>
        </p:txBody>
      </p:sp>
      <p:sp>
        <p:nvSpPr>
          <p:cNvPr id="18" name="正方形/長方形 17"/>
          <p:cNvSpPr/>
          <p:nvPr/>
        </p:nvSpPr>
        <p:spPr>
          <a:xfrm>
            <a:off x="2195512" y="4551384"/>
            <a:ext cx="647701" cy="647700"/>
          </a:xfrm>
          <a:prstGeom prst="rect">
            <a:avLst/>
          </a:prstGeom>
          <a:solidFill>
            <a:srgbClr val="FF00FF">
              <a:alpha val="0"/>
            </a:srgbClr>
          </a:solid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9" name="Text Box 4"/>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noProof="0" dirty="0" smtClean="0">
                <a:solidFill>
                  <a:prstClr val="black"/>
                </a:solidFill>
              </a:rPr>
              <a:t>Top view of target </a:t>
            </a:r>
            <a:r>
              <a:rPr lang="en-US" altLang="ja-JP" sz="2800" dirty="0">
                <a:solidFill>
                  <a:prstClr val="black"/>
                </a:solidFill>
              </a:rPr>
              <a:t>s</a:t>
            </a:r>
            <a:r>
              <a:rPr lang="en-US" altLang="ja-JP" sz="2800" noProof="0" dirty="0" err="1" smtClean="0">
                <a:solidFill>
                  <a:prstClr val="black"/>
                </a:solidFill>
              </a:rPr>
              <a:t>tation</a:t>
            </a:r>
            <a:endParaRPr kumimoji="1" lang="en-US" altLang="ja-JP" sz="2800" b="1" i="0" u="none" strike="noStrike" kern="1200" cap="none" spc="0" normalizeH="0" baseline="0" noProof="0" dirty="0">
              <a:ln>
                <a:noFill/>
              </a:ln>
              <a:solidFill>
                <a:prstClr val="black"/>
              </a:solidFill>
              <a:effectLst/>
              <a:uLnTx/>
              <a:uFillTx/>
            </a:endParaRPr>
          </a:p>
        </p:txBody>
      </p:sp>
      <p:cxnSp>
        <p:nvCxnSpPr>
          <p:cNvPr id="14" name="直線矢印コネクタ 13"/>
          <p:cNvCxnSpPr/>
          <p:nvPr/>
        </p:nvCxnSpPr>
        <p:spPr>
          <a:xfrm>
            <a:off x="3419872" y="3446728"/>
            <a:ext cx="0" cy="1428506"/>
          </a:xfrm>
          <a:prstGeom prst="straightConnector1">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868987" y="4435406"/>
            <a:ext cx="1114408" cy="646331"/>
          </a:xfrm>
          <a:prstGeom prst="rect">
            <a:avLst/>
          </a:prstGeom>
          <a:noFill/>
        </p:spPr>
        <p:txBody>
          <a:bodyPr wrap="none" rtlCol="0">
            <a:spAutoFit/>
          </a:bodyPr>
          <a:lstStyle/>
          <a:p>
            <a:r>
              <a:rPr kumimoji="1" lang="en-US" altLang="ja-JP" b="1" dirty="0" smtClean="0"/>
              <a:t>Carry-in </a:t>
            </a:r>
          </a:p>
          <a:p>
            <a:r>
              <a:rPr kumimoji="1" lang="en-US" altLang="ja-JP" b="1" dirty="0" smtClean="0"/>
              <a:t>area</a:t>
            </a:r>
            <a:endParaRPr kumimoji="1" lang="ja-JP" altLang="en-US" b="1" dirty="0"/>
          </a:p>
        </p:txBody>
      </p:sp>
      <p:cxnSp>
        <p:nvCxnSpPr>
          <p:cNvPr id="28" name="直線矢印コネクタ 27"/>
          <p:cNvCxnSpPr/>
          <p:nvPr/>
        </p:nvCxnSpPr>
        <p:spPr>
          <a:xfrm flipH="1">
            <a:off x="2519363" y="4875234"/>
            <a:ext cx="900509" cy="0"/>
          </a:xfrm>
          <a:prstGeom prst="straightConnector1">
            <a:avLst/>
          </a:prstGeom>
          <a:ln w="50800">
            <a:solidFill>
              <a:srgbClr val="FF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0" y="2412439"/>
            <a:ext cx="2138406" cy="369332"/>
          </a:xfrm>
          <a:prstGeom prst="rect">
            <a:avLst/>
          </a:prstGeom>
          <a:solidFill>
            <a:schemeClr val="bg1"/>
          </a:solidFill>
        </p:spPr>
        <p:txBody>
          <a:bodyPr wrap="none" rtlCol="0">
            <a:spAutoFit/>
          </a:bodyPr>
          <a:lstStyle/>
          <a:p>
            <a:r>
              <a:rPr kumimoji="1" lang="en-US" altLang="ja-JP" b="1" dirty="0" smtClean="0"/>
              <a:t>Crane control room</a:t>
            </a:r>
            <a:endParaRPr kumimoji="1" lang="ja-JP" altLang="en-US" b="1" dirty="0"/>
          </a:p>
        </p:txBody>
      </p:sp>
      <p:cxnSp>
        <p:nvCxnSpPr>
          <p:cNvPr id="24" name="直線コネクタ 23"/>
          <p:cNvCxnSpPr/>
          <p:nvPr/>
        </p:nvCxnSpPr>
        <p:spPr>
          <a:xfrm flipH="1">
            <a:off x="5396156" y="2781771"/>
            <a:ext cx="119197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396156" y="3934297"/>
            <a:ext cx="1623770" cy="292370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6" name="図 5" descr="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781771"/>
            <a:ext cx="5428881" cy="407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ボックス 29"/>
          <p:cNvSpPr txBox="1"/>
          <p:nvPr/>
        </p:nvSpPr>
        <p:spPr>
          <a:xfrm>
            <a:off x="5126483" y="2110203"/>
            <a:ext cx="1229824" cy="369332"/>
          </a:xfrm>
          <a:prstGeom prst="rect">
            <a:avLst/>
          </a:prstGeom>
          <a:noFill/>
        </p:spPr>
        <p:txBody>
          <a:bodyPr wrap="none" rtlCol="0">
            <a:spAutoFit/>
          </a:bodyPr>
          <a:lstStyle/>
          <a:p>
            <a:r>
              <a:rPr kumimoji="1" lang="en-US" altLang="ja-JP" b="1" dirty="0" smtClean="0">
                <a:solidFill>
                  <a:srgbClr val="FF0000"/>
                </a:solidFill>
                <a:latin typeface="+mn-lt"/>
              </a:rPr>
              <a:t>Service pit</a:t>
            </a:r>
            <a:endParaRPr kumimoji="1" lang="ja-JP" altLang="en-US" b="1" dirty="0">
              <a:solidFill>
                <a:srgbClr val="FF0000"/>
              </a:solidFill>
              <a:latin typeface="+mn-lt"/>
            </a:endParaRPr>
          </a:p>
        </p:txBody>
      </p:sp>
      <p:sp>
        <p:nvSpPr>
          <p:cNvPr id="5" name="テキスト ボックス 4"/>
          <p:cNvSpPr txBox="1"/>
          <p:nvPr/>
        </p:nvSpPr>
        <p:spPr>
          <a:xfrm>
            <a:off x="-1" y="2784453"/>
            <a:ext cx="2245166" cy="369332"/>
          </a:xfrm>
          <a:prstGeom prst="rect">
            <a:avLst/>
          </a:prstGeom>
          <a:noFill/>
        </p:spPr>
        <p:txBody>
          <a:bodyPr wrap="none" rtlCol="0">
            <a:spAutoFit/>
          </a:bodyPr>
          <a:lstStyle/>
          <a:p>
            <a:r>
              <a:rPr lang="en-US" altLang="ja-JP" b="1" dirty="0" smtClean="0">
                <a:solidFill>
                  <a:srgbClr val="00FFFF"/>
                </a:solidFill>
              </a:rPr>
              <a:t>Displays</a:t>
            </a:r>
            <a:r>
              <a:rPr kumimoji="1" lang="en-US" altLang="ja-JP" b="1" dirty="0" smtClean="0">
                <a:solidFill>
                  <a:srgbClr val="00FFFF"/>
                </a:solidFill>
              </a:rPr>
              <a:t> for cameras</a:t>
            </a:r>
            <a:endParaRPr kumimoji="1" lang="ja-JP" altLang="en-US" b="1" dirty="0">
              <a:solidFill>
                <a:srgbClr val="00FFFF"/>
              </a:solidFill>
            </a:endParaRPr>
          </a:p>
        </p:txBody>
      </p:sp>
      <p:cxnSp>
        <p:nvCxnSpPr>
          <p:cNvPr id="8" name="直線矢印コネクタ 7"/>
          <p:cNvCxnSpPr/>
          <p:nvPr/>
        </p:nvCxnSpPr>
        <p:spPr>
          <a:xfrm>
            <a:off x="827584" y="3182337"/>
            <a:ext cx="72008" cy="822727"/>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827584" y="3182337"/>
            <a:ext cx="2018250" cy="175696"/>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608556" y="6381328"/>
            <a:ext cx="2820324" cy="369332"/>
          </a:xfrm>
          <a:prstGeom prst="rect">
            <a:avLst/>
          </a:prstGeom>
          <a:noFill/>
        </p:spPr>
        <p:txBody>
          <a:bodyPr wrap="none" rtlCol="0">
            <a:spAutoFit/>
          </a:bodyPr>
          <a:lstStyle/>
          <a:p>
            <a:r>
              <a:rPr lang="en-US" altLang="ja-JP" b="1" dirty="0" smtClean="0">
                <a:solidFill>
                  <a:srgbClr val="00FFFF"/>
                </a:solidFill>
              </a:rPr>
              <a:t>Controller / Sensor display</a:t>
            </a:r>
            <a:endParaRPr kumimoji="1" lang="ja-JP" altLang="en-US" b="1" dirty="0">
              <a:solidFill>
                <a:srgbClr val="00FFFF"/>
              </a:solidFill>
            </a:endParaRPr>
          </a:p>
        </p:txBody>
      </p:sp>
    </p:spTree>
    <p:extLst>
      <p:ext uri="{BB962C8B-B14F-4D97-AF65-F5344CB8AC3E}">
        <p14:creationId xmlns:p14="http://schemas.microsoft.com/office/powerpoint/2010/main" val="2216804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図 3" descr="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81546"/>
            <a:ext cx="723106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6588125" y="2781771"/>
            <a:ext cx="431800" cy="1152525"/>
          </a:xfrm>
          <a:prstGeom prst="rect">
            <a:avLst/>
          </a:prstGeom>
          <a:solidFill>
            <a:schemeClr val="tx1">
              <a:alpha val="0"/>
            </a:schemeClr>
          </a:solidFill>
          <a:ln>
            <a:solidFill>
              <a:srgbClr val="00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9" name="正方形/長方形 8"/>
          <p:cNvSpPr/>
          <p:nvPr/>
        </p:nvSpPr>
        <p:spPr>
          <a:xfrm>
            <a:off x="2987675" y="4221633"/>
            <a:ext cx="2736850" cy="1008063"/>
          </a:xfrm>
          <a:prstGeom prst="rect">
            <a:avLst/>
          </a:prstGeom>
          <a:solidFill>
            <a:srgbClr val="FF00FF">
              <a:alpha val="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0" name="正方形/長方形 9"/>
          <p:cNvSpPr/>
          <p:nvPr/>
        </p:nvSpPr>
        <p:spPr>
          <a:xfrm>
            <a:off x="2700338" y="2492846"/>
            <a:ext cx="3024187" cy="1728787"/>
          </a:xfrm>
          <a:prstGeom prst="rect">
            <a:avLst/>
          </a:prstGeom>
          <a:solidFill>
            <a:srgbClr val="FF0000">
              <a:alpha val="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4106" name="テキスト ボックス 16"/>
          <p:cNvSpPr txBox="1">
            <a:spLocks noChangeArrowheads="1"/>
          </p:cNvSpPr>
          <p:nvPr/>
        </p:nvSpPr>
        <p:spPr bwMode="auto">
          <a:xfrm>
            <a:off x="542086" y="5529586"/>
            <a:ext cx="23037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rgbClr val="0000FF"/>
                </a:solidFill>
              </a:rPr>
              <a:t>Maintenance area</a:t>
            </a:r>
            <a:endParaRPr kumimoji="1" lang="en-US" altLang="ja-JP" sz="2000" b="1" i="0" u="none" strike="noStrike" kern="1200" cap="none" spc="0" normalizeH="0" baseline="0" noProof="0" dirty="0" smtClean="0">
              <a:ln>
                <a:noFill/>
              </a:ln>
              <a:solidFill>
                <a:srgbClr val="0000FF"/>
              </a:solidFill>
              <a:effectLst/>
              <a:uLnTx/>
              <a:uFillTx/>
              <a:latin typeface="Times New Roman" pitchFamily="18" charset="0"/>
              <a:ea typeface="ＭＳ 明朝" pitchFamily="17" charset="-128"/>
              <a:cs typeface="+mn-cs"/>
            </a:endParaRPr>
          </a:p>
        </p:txBody>
      </p:sp>
      <p:sp>
        <p:nvSpPr>
          <p:cNvPr id="4107" name="テキスト ボックス 17"/>
          <p:cNvSpPr txBox="1">
            <a:spLocks noChangeArrowheads="1"/>
          </p:cNvSpPr>
          <p:nvPr/>
        </p:nvSpPr>
        <p:spPr bwMode="auto">
          <a:xfrm>
            <a:off x="7021173" y="3182337"/>
            <a:ext cx="2122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3399"/>
                </a:solidFill>
              </a:rPr>
              <a:t>Crane control room</a:t>
            </a:r>
            <a:endParaRPr kumimoji="1" lang="en-US" altLang="ja-JP" sz="1800" b="1" i="0" u="none" strike="noStrike" kern="1200" cap="none" spc="0" normalizeH="0" baseline="0" noProof="0" dirty="0" smtClean="0">
              <a:ln>
                <a:noFill/>
              </a:ln>
              <a:solidFill>
                <a:srgbClr val="003399"/>
              </a:solidFill>
              <a:effectLst/>
              <a:uLnTx/>
              <a:uFillTx/>
              <a:latin typeface="Times New Roman" pitchFamily="18" charset="0"/>
              <a:ea typeface="ＭＳ 明朝" pitchFamily="17" charset="-128"/>
              <a:cs typeface="+mn-cs"/>
            </a:endParaRPr>
          </a:p>
        </p:txBody>
      </p:sp>
      <p:sp>
        <p:nvSpPr>
          <p:cNvPr id="4109" name="テキスト ボックス 19"/>
          <p:cNvSpPr txBox="1">
            <a:spLocks noChangeArrowheads="1"/>
          </p:cNvSpPr>
          <p:nvPr/>
        </p:nvSpPr>
        <p:spPr bwMode="auto">
          <a:xfrm>
            <a:off x="3168630" y="4814955"/>
            <a:ext cx="1430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8000"/>
                </a:solidFill>
              </a:rPr>
              <a:t>Storage area</a:t>
            </a:r>
            <a:endParaRPr kumimoji="1" lang="ja-JP" altLang="en-US" sz="1800" b="1" i="0" u="none" strike="noStrike" kern="1200" cap="none" spc="0" normalizeH="0" baseline="0" noProof="0" dirty="0">
              <a:ln>
                <a:noFill/>
              </a:ln>
              <a:solidFill>
                <a:srgbClr val="008000"/>
              </a:solidFill>
              <a:effectLst/>
              <a:uLnTx/>
              <a:uFillTx/>
              <a:latin typeface="Times New Roman" pitchFamily="18" charset="0"/>
              <a:ea typeface="ＭＳ 明朝" pitchFamily="17" charset="-128"/>
              <a:cs typeface="+mn-cs"/>
            </a:endParaRPr>
          </a:p>
        </p:txBody>
      </p:sp>
      <p:sp>
        <p:nvSpPr>
          <p:cNvPr id="4110" name="テキスト ボックス 20"/>
          <p:cNvSpPr txBox="1">
            <a:spLocks noChangeArrowheads="1"/>
          </p:cNvSpPr>
          <p:nvPr/>
        </p:nvSpPr>
        <p:spPr bwMode="auto">
          <a:xfrm>
            <a:off x="3275856" y="2565474"/>
            <a:ext cx="1368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rgbClr val="FF0000"/>
                </a:solidFill>
              </a:rPr>
              <a:t>Service pit</a:t>
            </a:r>
            <a:endParaRPr kumimoji="1" lang="en-US" altLang="ja-JP" sz="2000" b="1" i="0" u="none" strike="noStrike" kern="1200" cap="none" spc="0" normalizeH="0" baseline="0" noProof="0" dirty="0" smtClean="0">
              <a:ln>
                <a:noFill/>
              </a:ln>
              <a:solidFill>
                <a:srgbClr val="FF0000"/>
              </a:solidFill>
              <a:effectLst/>
              <a:uLnTx/>
              <a:uFillTx/>
              <a:latin typeface="Times New Roman" pitchFamily="18" charset="0"/>
              <a:ea typeface="ＭＳ 明朝" pitchFamily="17" charset="-128"/>
              <a:cs typeface="+mn-cs"/>
            </a:endParaRPr>
          </a:p>
        </p:txBody>
      </p:sp>
      <p:sp>
        <p:nvSpPr>
          <p:cNvPr id="15" name="正方形/長方形 14"/>
          <p:cNvSpPr/>
          <p:nvPr/>
        </p:nvSpPr>
        <p:spPr>
          <a:xfrm>
            <a:off x="2916239" y="3069505"/>
            <a:ext cx="2303834" cy="792088"/>
          </a:xfrm>
          <a:prstGeom prst="rect">
            <a:avLst/>
          </a:prstGeom>
          <a:solidFill>
            <a:srgbClr val="FF0000">
              <a:alpha val="0"/>
            </a:srgb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6" name="テキスト ボックス 20"/>
          <p:cNvSpPr txBox="1">
            <a:spLocks noChangeArrowheads="1"/>
          </p:cNvSpPr>
          <p:nvPr/>
        </p:nvSpPr>
        <p:spPr bwMode="auto">
          <a:xfrm>
            <a:off x="7098715" y="1860968"/>
            <a:ext cx="1656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7030A0"/>
                </a:solidFill>
              </a:rPr>
              <a:t>Helium vessel</a:t>
            </a:r>
            <a:endParaRPr kumimoji="1" lang="en-US" altLang="ja-JP" sz="1800" b="1" i="0" u="none" strike="noStrike" kern="1200" cap="none" spc="0" normalizeH="0" baseline="0" noProof="0" dirty="0">
              <a:ln>
                <a:noFill/>
              </a:ln>
              <a:solidFill>
                <a:srgbClr val="7030A0"/>
              </a:solidFill>
              <a:effectLst/>
              <a:uLnTx/>
              <a:uFillTx/>
              <a:latin typeface="Times New Roman" pitchFamily="18" charset="0"/>
              <a:ea typeface="ＭＳ 明朝" pitchFamily="17" charset="-128"/>
              <a:cs typeface="+mn-cs"/>
            </a:endParaRPr>
          </a:p>
        </p:txBody>
      </p:sp>
      <p:cxnSp>
        <p:nvCxnSpPr>
          <p:cNvPr id="3" name="直線コネクタ 2"/>
          <p:cNvCxnSpPr/>
          <p:nvPr/>
        </p:nvCxnSpPr>
        <p:spPr bwMode="auto">
          <a:xfrm flipV="1">
            <a:off x="5220073" y="2163095"/>
            <a:ext cx="1874440" cy="920510"/>
          </a:xfrm>
          <a:prstGeom prst="line">
            <a:avLst/>
          </a:prstGeom>
          <a:solidFill>
            <a:schemeClr val="accent1"/>
          </a:solidFill>
          <a:ln w="25400" cap="flat" cmpd="sng" algn="ctr">
            <a:solidFill>
              <a:srgbClr val="7030A0"/>
            </a:solidFill>
            <a:prstDash val="solid"/>
            <a:round/>
            <a:headEnd type="none" w="med" len="med"/>
            <a:tailEnd type="none" w="med" len="med"/>
          </a:ln>
          <a:effectLst/>
        </p:spPr>
      </p:cxnSp>
      <p:sp>
        <p:nvSpPr>
          <p:cNvPr id="2" name="テキスト ボックス 1"/>
          <p:cNvSpPr txBox="1"/>
          <p:nvPr/>
        </p:nvSpPr>
        <p:spPr>
          <a:xfrm>
            <a:off x="1138544" y="4725664"/>
            <a:ext cx="1046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0000FF"/>
                </a:solidFill>
                <a:latin typeface="Times New Roman"/>
                <a:ea typeface="ＭＳ 明朝"/>
              </a:rPr>
              <a:t>Hot area</a:t>
            </a:r>
            <a:endParaRPr kumimoji="1" lang="ja-JP" altLang="en-US" sz="1800" b="1" i="0" u="none" strike="noStrike" kern="1200" cap="none" spc="0" normalizeH="0" baseline="0" noProof="0" dirty="0">
              <a:ln>
                <a:noFill/>
              </a:ln>
              <a:solidFill>
                <a:srgbClr val="0000FF"/>
              </a:solidFill>
              <a:effectLst/>
              <a:uLnTx/>
              <a:uFillTx/>
              <a:latin typeface="Times New Roman"/>
              <a:ea typeface="ＭＳ 明朝"/>
              <a:cs typeface="+mn-cs"/>
            </a:endParaRPr>
          </a:p>
        </p:txBody>
      </p:sp>
      <p:sp>
        <p:nvSpPr>
          <p:cNvPr id="18" name="正方形/長方形 17"/>
          <p:cNvSpPr/>
          <p:nvPr/>
        </p:nvSpPr>
        <p:spPr>
          <a:xfrm>
            <a:off x="2195512" y="4551384"/>
            <a:ext cx="647701" cy="647700"/>
          </a:xfrm>
          <a:prstGeom prst="rect">
            <a:avLst/>
          </a:prstGeom>
          <a:solidFill>
            <a:srgbClr val="FF00FF">
              <a:alpha val="0"/>
            </a:srgbClr>
          </a:solid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imes New Roman"/>
              <a:ea typeface="ＭＳ 明朝"/>
              <a:cs typeface="+mn-cs"/>
            </a:endParaRPr>
          </a:p>
        </p:txBody>
      </p:sp>
      <p:sp>
        <p:nvSpPr>
          <p:cNvPr id="19" name="Text Box 4"/>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noProof="0" dirty="0" smtClean="0">
                <a:solidFill>
                  <a:prstClr val="black"/>
                </a:solidFill>
              </a:rPr>
              <a:t>Top view of target </a:t>
            </a:r>
            <a:r>
              <a:rPr lang="en-US" altLang="ja-JP" sz="2800" dirty="0">
                <a:solidFill>
                  <a:prstClr val="black"/>
                </a:solidFill>
              </a:rPr>
              <a:t>s</a:t>
            </a:r>
            <a:r>
              <a:rPr lang="en-US" altLang="ja-JP" sz="2800" noProof="0" dirty="0" err="1" smtClean="0">
                <a:solidFill>
                  <a:prstClr val="black"/>
                </a:solidFill>
              </a:rPr>
              <a:t>tation</a:t>
            </a:r>
            <a:endParaRPr kumimoji="1" lang="en-US" altLang="ja-JP" sz="2800" b="1" i="0" u="none" strike="noStrike" kern="1200" cap="none" spc="0" normalizeH="0" baseline="0" noProof="0" dirty="0">
              <a:ln>
                <a:noFill/>
              </a:ln>
              <a:solidFill>
                <a:prstClr val="black"/>
              </a:solidFill>
              <a:effectLst/>
              <a:uLnTx/>
              <a:uFillTx/>
            </a:endParaRPr>
          </a:p>
        </p:txBody>
      </p:sp>
      <p:cxnSp>
        <p:nvCxnSpPr>
          <p:cNvPr id="14" name="直線矢印コネクタ 13"/>
          <p:cNvCxnSpPr/>
          <p:nvPr/>
        </p:nvCxnSpPr>
        <p:spPr>
          <a:xfrm>
            <a:off x="3419872" y="3446728"/>
            <a:ext cx="0" cy="1428506"/>
          </a:xfrm>
          <a:prstGeom prst="straightConnector1">
            <a:avLst/>
          </a:prstGeom>
          <a:ln w="508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868987" y="4435406"/>
            <a:ext cx="1114408" cy="646331"/>
          </a:xfrm>
          <a:prstGeom prst="rect">
            <a:avLst/>
          </a:prstGeom>
          <a:noFill/>
        </p:spPr>
        <p:txBody>
          <a:bodyPr wrap="none" rtlCol="0">
            <a:spAutoFit/>
          </a:bodyPr>
          <a:lstStyle/>
          <a:p>
            <a:r>
              <a:rPr kumimoji="1" lang="en-US" altLang="ja-JP" b="1" dirty="0" smtClean="0"/>
              <a:t>Carry-in </a:t>
            </a:r>
          </a:p>
          <a:p>
            <a:r>
              <a:rPr kumimoji="1" lang="en-US" altLang="ja-JP" b="1" dirty="0" smtClean="0"/>
              <a:t>area</a:t>
            </a:r>
            <a:endParaRPr kumimoji="1" lang="ja-JP" altLang="en-US" b="1" dirty="0"/>
          </a:p>
        </p:txBody>
      </p:sp>
      <p:cxnSp>
        <p:nvCxnSpPr>
          <p:cNvPr id="28" name="直線矢印コネクタ 27"/>
          <p:cNvCxnSpPr/>
          <p:nvPr/>
        </p:nvCxnSpPr>
        <p:spPr>
          <a:xfrm flipH="1">
            <a:off x="2519363" y="4875234"/>
            <a:ext cx="900509" cy="0"/>
          </a:xfrm>
          <a:prstGeom prst="straightConnector1">
            <a:avLst/>
          </a:prstGeom>
          <a:ln w="50800">
            <a:solidFill>
              <a:srgbClr val="FF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0" y="2412439"/>
            <a:ext cx="2138406" cy="369332"/>
          </a:xfrm>
          <a:prstGeom prst="rect">
            <a:avLst/>
          </a:prstGeom>
          <a:solidFill>
            <a:schemeClr val="bg1"/>
          </a:solidFill>
        </p:spPr>
        <p:txBody>
          <a:bodyPr wrap="none" rtlCol="0">
            <a:spAutoFit/>
          </a:bodyPr>
          <a:lstStyle/>
          <a:p>
            <a:r>
              <a:rPr kumimoji="1" lang="en-US" altLang="ja-JP" b="1" dirty="0" smtClean="0"/>
              <a:t>Crane control room</a:t>
            </a:r>
            <a:endParaRPr kumimoji="1" lang="ja-JP" altLang="en-US" b="1" dirty="0"/>
          </a:p>
        </p:txBody>
      </p:sp>
      <p:cxnSp>
        <p:nvCxnSpPr>
          <p:cNvPr id="24" name="直線コネクタ 23"/>
          <p:cNvCxnSpPr/>
          <p:nvPr/>
        </p:nvCxnSpPr>
        <p:spPr>
          <a:xfrm flipH="1">
            <a:off x="5396156" y="2781771"/>
            <a:ext cx="119197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396156" y="3934297"/>
            <a:ext cx="1623770" cy="292370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6" name="図 5" descr="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781771"/>
            <a:ext cx="5428881" cy="407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ボックス 29"/>
          <p:cNvSpPr txBox="1"/>
          <p:nvPr/>
        </p:nvSpPr>
        <p:spPr>
          <a:xfrm>
            <a:off x="5126483" y="2110203"/>
            <a:ext cx="1229824" cy="369332"/>
          </a:xfrm>
          <a:prstGeom prst="rect">
            <a:avLst/>
          </a:prstGeom>
          <a:noFill/>
        </p:spPr>
        <p:txBody>
          <a:bodyPr wrap="none" rtlCol="0">
            <a:spAutoFit/>
          </a:bodyPr>
          <a:lstStyle/>
          <a:p>
            <a:r>
              <a:rPr kumimoji="1" lang="en-US" altLang="ja-JP" b="1" dirty="0" smtClean="0">
                <a:solidFill>
                  <a:srgbClr val="FF0000"/>
                </a:solidFill>
                <a:latin typeface="+mn-lt"/>
              </a:rPr>
              <a:t>Service pit</a:t>
            </a:r>
            <a:endParaRPr kumimoji="1" lang="ja-JP" altLang="en-US" b="1" dirty="0">
              <a:solidFill>
                <a:srgbClr val="FF0000"/>
              </a:solidFill>
              <a:latin typeface="+mn-lt"/>
            </a:endParaRPr>
          </a:p>
        </p:txBody>
      </p:sp>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3138148" cy="2353611"/>
          </a:xfrm>
          <a:prstGeom prst="rect">
            <a:avLst/>
          </a:prstGeom>
        </p:spPr>
      </p:pic>
      <p:sp>
        <p:nvSpPr>
          <p:cNvPr id="32" name="テキスト ボックス 31"/>
          <p:cNvSpPr txBox="1"/>
          <p:nvPr/>
        </p:nvSpPr>
        <p:spPr>
          <a:xfrm>
            <a:off x="825922" y="0"/>
            <a:ext cx="1486304" cy="369332"/>
          </a:xfrm>
          <a:prstGeom prst="rect">
            <a:avLst/>
          </a:prstGeom>
          <a:noFill/>
        </p:spPr>
        <p:txBody>
          <a:bodyPr wrap="none" rtlCol="0">
            <a:spAutoFit/>
          </a:bodyPr>
          <a:lstStyle/>
          <a:p>
            <a:r>
              <a:rPr lang="en-US" altLang="ja-JP" b="1" dirty="0" smtClean="0">
                <a:solidFill>
                  <a:srgbClr val="FF00FF"/>
                </a:solidFill>
                <a:latin typeface="+mn-lt"/>
              </a:rPr>
              <a:t>Camera view</a:t>
            </a:r>
          </a:p>
        </p:txBody>
      </p:sp>
      <p:pic>
        <p:nvPicPr>
          <p:cNvPr id="33" name="図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8148" y="-1"/>
            <a:ext cx="3138148" cy="2353611"/>
          </a:xfrm>
          <a:prstGeom prst="rect">
            <a:avLst/>
          </a:prstGeom>
        </p:spPr>
      </p:pic>
      <p:sp>
        <p:nvSpPr>
          <p:cNvPr id="34" name="テキスト ボックス 33"/>
          <p:cNvSpPr txBox="1"/>
          <p:nvPr/>
        </p:nvSpPr>
        <p:spPr>
          <a:xfrm>
            <a:off x="4030273" y="0"/>
            <a:ext cx="1353897" cy="369332"/>
          </a:xfrm>
          <a:prstGeom prst="rect">
            <a:avLst/>
          </a:prstGeom>
          <a:noFill/>
        </p:spPr>
        <p:txBody>
          <a:bodyPr wrap="none" rtlCol="0">
            <a:spAutoFit/>
          </a:bodyPr>
          <a:lstStyle/>
          <a:p>
            <a:r>
              <a:rPr lang="en-US" altLang="ja-JP" b="1" dirty="0" smtClean="0">
                <a:solidFill>
                  <a:srgbClr val="FF00FF"/>
                </a:solidFill>
                <a:latin typeface="+mn-lt"/>
              </a:rPr>
              <a:t>Sensor view</a:t>
            </a:r>
          </a:p>
        </p:txBody>
      </p:sp>
      <p:cxnSp>
        <p:nvCxnSpPr>
          <p:cNvPr id="36" name="直線コネクタ 35"/>
          <p:cNvCxnSpPr/>
          <p:nvPr/>
        </p:nvCxnSpPr>
        <p:spPr>
          <a:xfrm flipH="1">
            <a:off x="5396156" y="2353611"/>
            <a:ext cx="880140" cy="4504389"/>
          </a:xfrm>
          <a:prstGeom prst="line">
            <a:avLst/>
          </a:prstGeom>
          <a:ln w="38100">
            <a:solidFill>
              <a:srgbClr val="FF00FF"/>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138148" y="2353611"/>
            <a:ext cx="1361844" cy="571333"/>
          </a:xfrm>
          <a:prstGeom prst="line">
            <a:avLst/>
          </a:prstGeom>
          <a:ln w="38100">
            <a:solidFill>
              <a:srgbClr val="FF00FF"/>
            </a:solidFill>
            <a:prstDash val="dash"/>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1" y="2784453"/>
            <a:ext cx="2245166" cy="369332"/>
          </a:xfrm>
          <a:prstGeom prst="rect">
            <a:avLst/>
          </a:prstGeom>
          <a:noFill/>
        </p:spPr>
        <p:txBody>
          <a:bodyPr wrap="none" rtlCol="0">
            <a:spAutoFit/>
          </a:bodyPr>
          <a:lstStyle/>
          <a:p>
            <a:r>
              <a:rPr lang="en-US" altLang="ja-JP" b="1" dirty="0" smtClean="0">
                <a:solidFill>
                  <a:srgbClr val="00FFFF"/>
                </a:solidFill>
              </a:rPr>
              <a:t>Displays</a:t>
            </a:r>
            <a:r>
              <a:rPr kumimoji="1" lang="en-US" altLang="ja-JP" b="1" dirty="0" smtClean="0">
                <a:solidFill>
                  <a:srgbClr val="00FFFF"/>
                </a:solidFill>
              </a:rPr>
              <a:t> for cameras</a:t>
            </a:r>
            <a:endParaRPr kumimoji="1" lang="ja-JP" altLang="en-US" b="1" dirty="0">
              <a:solidFill>
                <a:srgbClr val="00FFFF"/>
              </a:solidFill>
            </a:endParaRPr>
          </a:p>
        </p:txBody>
      </p:sp>
      <p:cxnSp>
        <p:nvCxnSpPr>
          <p:cNvPr id="45" name="直線矢印コネクタ 44"/>
          <p:cNvCxnSpPr/>
          <p:nvPr/>
        </p:nvCxnSpPr>
        <p:spPr>
          <a:xfrm>
            <a:off x="827584" y="3182337"/>
            <a:ext cx="72008" cy="822727"/>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827584" y="3182337"/>
            <a:ext cx="2018250" cy="175696"/>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0" y="2353611"/>
            <a:ext cx="2700338" cy="1807370"/>
          </a:xfrm>
          <a:prstGeom prst="line">
            <a:avLst/>
          </a:prstGeom>
          <a:ln w="38100">
            <a:solidFill>
              <a:srgbClr val="FF00FF"/>
            </a:solidFill>
            <a:prstDash val="dash"/>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2608556" y="6381328"/>
            <a:ext cx="2820324" cy="369332"/>
          </a:xfrm>
          <a:prstGeom prst="rect">
            <a:avLst/>
          </a:prstGeom>
          <a:noFill/>
        </p:spPr>
        <p:txBody>
          <a:bodyPr wrap="none" rtlCol="0">
            <a:spAutoFit/>
          </a:bodyPr>
          <a:lstStyle/>
          <a:p>
            <a:r>
              <a:rPr lang="en-US" altLang="ja-JP" b="1" dirty="0" smtClean="0">
                <a:solidFill>
                  <a:srgbClr val="00FFFF"/>
                </a:solidFill>
              </a:rPr>
              <a:t>Controller / Sensor display</a:t>
            </a:r>
            <a:endParaRPr kumimoji="1" lang="ja-JP" altLang="en-US" b="1" dirty="0">
              <a:solidFill>
                <a:srgbClr val="00FFFF"/>
              </a:solidFill>
            </a:endParaRPr>
          </a:p>
        </p:txBody>
      </p:sp>
      <p:cxnSp>
        <p:nvCxnSpPr>
          <p:cNvPr id="35" name="直線コネクタ 34"/>
          <p:cNvCxnSpPr/>
          <p:nvPr/>
        </p:nvCxnSpPr>
        <p:spPr>
          <a:xfrm flipH="1">
            <a:off x="3030300" y="2353610"/>
            <a:ext cx="107848" cy="4500376"/>
          </a:xfrm>
          <a:prstGeom prst="line">
            <a:avLst/>
          </a:prstGeom>
          <a:ln w="38100">
            <a:solidFill>
              <a:srgbClr val="FF00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432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819150"/>
            <a:ext cx="2268538"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IMG_51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769989"/>
            <a:ext cx="331311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7"/>
          <p:cNvSpPr>
            <a:spLocks noChangeShapeType="1"/>
          </p:cNvSpPr>
          <p:nvPr/>
        </p:nvSpPr>
        <p:spPr bwMode="auto">
          <a:xfrm>
            <a:off x="2411413" y="1628775"/>
            <a:ext cx="0" cy="431800"/>
          </a:xfrm>
          <a:prstGeom prst="line">
            <a:avLst/>
          </a:prstGeom>
          <a:noFill/>
          <a:ln w="9525">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221" name="Line 9"/>
          <p:cNvSpPr>
            <a:spLocks noChangeShapeType="1"/>
          </p:cNvSpPr>
          <p:nvPr/>
        </p:nvSpPr>
        <p:spPr bwMode="auto">
          <a:xfrm>
            <a:off x="2268538" y="2492375"/>
            <a:ext cx="0" cy="792163"/>
          </a:xfrm>
          <a:prstGeom prst="line">
            <a:avLst/>
          </a:prstGeom>
          <a:noFill/>
          <a:ln w="9525">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222" name="Line 12"/>
          <p:cNvSpPr>
            <a:spLocks noChangeShapeType="1"/>
          </p:cNvSpPr>
          <p:nvPr/>
        </p:nvSpPr>
        <p:spPr bwMode="auto">
          <a:xfrm flipH="1">
            <a:off x="1835150" y="4365625"/>
            <a:ext cx="504825" cy="503238"/>
          </a:xfrm>
          <a:prstGeom prst="line">
            <a:avLst/>
          </a:prstGeom>
          <a:noFill/>
          <a:ln w="9525">
            <a:solidFill>
              <a:srgbClr val="00CC66"/>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223" name="Line 15"/>
          <p:cNvSpPr>
            <a:spLocks noChangeShapeType="1"/>
          </p:cNvSpPr>
          <p:nvPr/>
        </p:nvSpPr>
        <p:spPr bwMode="auto">
          <a:xfrm flipH="1">
            <a:off x="1547813" y="5373688"/>
            <a:ext cx="792162" cy="431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224" name="テキスト ボックス 5"/>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algn="ctr" eaLnBrk="1" hangingPunct="1"/>
            <a:r>
              <a:rPr lang="en-US" altLang="ja-JP" sz="2800" dirty="0">
                <a:ea typeface="ＭＳ Ｐゴシック" charset="-128"/>
                <a:cs typeface="Times New Roman" pitchFamily="18" charset="0"/>
              </a:rPr>
              <a:t>Remote </a:t>
            </a:r>
            <a:r>
              <a:rPr lang="en-US" altLang="ja-JP" sz="2800" dirty="0" smtClean="0">
                <a:ea typeface="ＭＳ Ｐゴシック" charset="-128"/>
                <a:cs typeface="Times New Roman" pitchFamily="18" charset="0"/>
              </a:rPr>
              <a:t>maintenance </a:t>
            </a:r>
            <a:r>
              <a:rPr lang="en-US" altLang="ja-JP" sz="2800" dirty="0">
                <a:ea typeface="ＭＳ Ｐゴシック" charset="-128"/>
                <a:cs typeface="Times New Roman" pitchFamily="18" charset="0"/>
              </a:rPr>
              <a:t>for </a:t>
            </a:r>
            <a:r>
              <a:rPr lang="en-US" altLang="ja-JP" sz="2800" dirty="0" smtClean="0">
                <a:ea typeface="ＭＳ Ｐゴシック" charset="-128"/>
                <a:cs typeface="Times New Roman" pitchFamily="18" charset="0"/>
              </a:rPr>
              <a:t>horns</a:t>
            </a:r>
            <a:endParaRPr lang="en-US" altLang="ja-JP" sz="2800" dirty="0">
              <a:ea typeface="ＭＳ Ｐゴシック" charset="-128"/>
              <a:cs typeface="Times New Roman" pitchFamily="18" charset="0"/>
            </a:endParaRPr>
          </a:p>
        </p:txBody>
      </p:sp>
      <p:sp>
        <p:nvSpPr>
          <p:cNvPr id="9225" name="テキスト ボックス 19"/>
          <p:cNvSpPr txBox="1">
            <a:spLocks noChangeArrowheads="1"/>
          </p:cNvSpPr>
          <p:nvPr/>
        </p:nvSpPr>
        <p:spPr bwMode="auto">
          <a:xfrm>
            <a:off x="2484438" y="1412875"/>
            <a:ext cx="1136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solidFill>
                  <a:srgbClr val="FF7F00"/>
                </a:solidFill>
              </a:rPr>
              <a:t>Concrete </a:t>
            </a:r>
          </a:p>
          <a:p>
            <a:pPr eaLnBrk="1" hangingPunct="1"/>
            <a:r>
              <a:rPr lang="en-US" altLang="ja-JP" dirty="0">
                <a:solidFill>
                  <a:srgbClr val="FF7F00"/>
                </a:solidFill>
              </a:rPr>
              <a:t>Shield </a:t>
            </a:r>
          </a:p>
          <a:p>
            <a:pPr eaLnBrk="1" hangingPunct="1"/>
            <a:r>
              <a:rPr lang="en-US" altLang="ja-JP" dirty="0" smtClean="0">
                <a:solidFill>
                  <a:srgbClr val="FF7F00"/>
                </a:solidFill>
              </a:rPr>
              <a:t>0.9</a:t>
            </a:r>
            <a:r>
              <a:rPr lang="en-US" altLang="ja-JP" dirty="0" smtClean="0">
                <a:solidFill>
                  <a:srgbClr val="FF7F00"/>
                </a:solidFill>
              </a:rPr>
              <a:t>m</a:t>
            </a:r>
            <a:endParaRPr lang="ja-JP" altLang="en-US" dirty="0">
              <a:solidFill>
                <a:srgbClr val="FF7F00"/>
              </a:solidFill>
            </a:endParaRPr>
          </a:p>
        </p:txBody>
      </p:sp>
      <p:sp>
        <p:nvSpPr>
          <p:cNvPr id="9226" name="テキスト ボックス 20"/>
          <p:cNvSpPr txBox="1">
            <a:spLocks noChangeArrowheads="1"/>
          </p:cNvSpPr>
          <p:nvPr/>
        </p:nvSpPr>
        <p:spPr bwMode="auto">
          <a:xfrm>
            <a:off x="2411413" y="2420938"/>
            <a:ext cx="857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solidFill>
                  <a:srgbClr val="0000FF"/>
                </a:solidFill>
              </a:rPr>
              <a:t>Iron </a:t>
            </a:r>
          </a:p>
          <a:p>
            <a:pPr eaLnBrk="1" hangingPunct="1"/>
            <a:r>
              <a:rPr lang="en-US" altLang="ja-JP">
                <a:solidFill>
                  <a:srgbClr val="0000FF"/>
                </a:solidFill>
              </a:rPr>
              <a:t>Shield </a:t>
            </a:r>
          </a:p>
          <a:p>
            <a:pPr eaLnBrk="1" hangingPunct="1"/>
            <a:r>
              <a:rPr lang="en-US" altLang="ja-JP">
                <a:solidFill>
                  <a:srgbClr val="0000FF"/>
                </a:solidFill>
              </a:rPr>
              <a:t>2.3m</a:t>
            </a:r>
            <a:endParaRPr lang="ja-JP" altLang="en-US">
              <a:solidFill>
                <a:srgbClr val="0000FF"/>
              </a:solidFill>
            </a:endParaRPr>
          </a:p>
        </p:txBody>
      </p:sp>
      <p:sp>
        <p:nvSpPr>
          <p:cNvPr id="9227" name="テキスト ボックス 21"/>
          <p:cNvSpPr txBox="1">
            <a:spLocks noChangeArrowheads="1"/>
          </p:cNvSpPr>
          <p:nvPr/>
        </p:nvSpPr>
        <p:spPr bwMode="auto">
          <a:xfrm>
            <a:off x="2339975" y="4076700"/>
            <a:ext cx="1050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solidFill>
                  <a:srgbClr val="008000"/>
                </a:solidFill>
              </a:rPr>
              <a:t>Support </a:t>
            </a:r>
          </a:p>
          <a:p>
            <a:pPr eaLnBrk="1" hangingPunct="1"/>
            <a:r>
              <a:rPr lang="en-US" altLang="ja-JP">
                <a:solidFill>
                  <a:srgbClr val="008000"/>
                </a:solidFill>
              </a:rPr>
              <a:t>Module </a:t>
            </a:r>
          </a:p>
          <a:p>
            <a:pPr eaLnBrk="1" hangingPunct="1"/>
            <a:r>
              <a:rPr lang="en-US" altLang="ja-JP">
                <a:solidFill>
                  <a:srgbClr val="008000"/>
                </a:solidFill>
              </a:rPr>
              <a:t>for Horn</a:t>
            </a:r>
            <a:endParaRPr lang="ja-JP" altLang="en-US">
              <a:solidFill>
                <a:srgbClr val="008000"/>
              </a:solidFill>
            </a:endParaRPr>
          </a:p>
        </p:txBody>
      </p:sp>
      <p:sp>
        <p:nvSpPr>
          <p:cNvPr id="9228" name="テキスト ボックス 22"/>
          <p:cNvSpPr txBox="1">
            <a:spLocks noChangeArrowheads="1"/>
          </p:cNvSpPr>
          <p:nvPr/>
        </p:nvSpPr>
        <p:spPr bwMode="auto">
          <a:xfrm>
            <a:off x="2339975" y="5157788"/>
            <a:ext cx="71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solidFill>
                  <a:srgbClr val="FF0000"/>
                </a:solidFill>
              </a:rPr>
              <a:t>Horn</a:t>
            </a:r>
            <a:endParaRPr lang="ja-JP" altLang="en-US">
              <a:solidFill>
                <a:srgbClr val="FF0000"/>
              </a:solidFill>
            </a:endParaRPr>
          </a:p>
        </p:txBody>
      </p:sp>
      <p:sp>
        <p:nvSpPr>
          <p:cNvPr id="9229" name="Text Box 56"/>
          <p:cNvSpPr txBox="1">
            <a:spLocks noChangeArrowheads="1"/>
          </p:cNvSpPr>
          <p:nvPr/>
        </p:nvSpPr>
        <p:spPr bwMode="auto">
          <a:xfrm>
            <a:off x="3527424" y="5254426"/>
            <a:ext cx="56165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sz="2000" dirty="0">
                <a:solidFill>
                  <a:srgbClr val="FF0000"/>
                </a:solidFill>
              </a:rPr>
              <a:t>Horns and shields are handled by the remote controlled handling machines when they are taken out of the beam line, because of the high </a:t>
            </a:r>
            <a:r>
              <a:rPr lang="en-US" altLang="ja-JP" sz="2000" dirty="0" err="1">
                <a:solidFill>
                  <a:srgbClr val="FF0000"/>
                </a:solidFill>
              </a:rPr>
              <a:t>radioactivation</a:t>
            </a:r>
            <a:r>
              <a:rPr lang="en-US" altLang="ja-JP" sz="2000" dirty="0">
                <a:solidFill>
                  <a:srgbClr val="FF0000"/>
                </a:solidFill>
              </a:rPr>
              <a:t> of them.</a:t>
            </a:r>
          </a:p>
        </p:txBody>
      </p:sp>
      <p:sp>
        <p:nvSpPr>
          <p:cNvPr id="9230" name="テキスト ボックス 19"/>
          <p:cNvSpPr txBox="1">
            <a:spLocks noChangeArrowheads="1"/>
          </p:cNvSpPr>
          <p:nvPr/>
        </p:nvSpPr>
        <p:spPr bwMode="auto">
          <a:xfrm>
            <a:off x="5076825" y="4973638"/>
            <a:ext cx="1712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t>Concrete shield</a:t>
            </a:r>
          </a:p>
        </p:txBody>
      </p:sp>
      <p:sp>
        <p:nvSpPr>
          <p:cNvPr id="9231" name="テキスト ボックス 27"/>
          <p:cNvSpPr txBox="1">
            <a:spLocks noChangeArrowheads="1"/>
          </p:cNvSpPr>
          <p:nvPr/>
        </p:nvSpPr>
        <p:spPr bwMode="auto">
          <a:xfrm>
            <a:off x="3455988" y="523220"/>
            <a:ext cx="568801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sz="2000" dirty="0" smtClean="0"/>
              <a:t>Horns are suspended by the horn support modules.</a:t>
            </a:r>
          </a:p>
          <a:p>
            <a:pPr eaLnBrk="1" hangingPunct="1"/>
            <a:r>
              <a:rPr lang="en-US" altLang="ja-JP" sz="2000" dirty="0" smtClean="0"/>
              <a:t>Horns are treated with the support modules at remote maintenance work.</a:t>
            </a:r>
          </a:p>
          <a:p>
            <a:pPr eaLnBrk="1" hangingPunct="1"/>
            <a:endParaRPr lang="en-US" altLang="ja-JP" sz="2000" dirty="0" smtClean="0"/>
          </a:p>
          <a:p>
            <a:pPr eaLnBrk="1" hangingPunct="1"/>
            <a:r>
              <a:rPr lang="en-US" altLang="ja-JP" sz="2000" dirty="0" smtClean="0"/>
              <a:t>Horns </a:t>
            </a:r>
            <a:r>
              <a:rPr lang="en-US" altLang="ja-JP" sz="2000" dirty="0"/>
              <a:t>are shielded by iron and concrete shields and the workers can access only above the these shields.</a:t>
            </a:r>
            <a:endParaRPr lang="ja-JP" altLang="en-US" sz="2000" dirty="0"/>
          </a:p>
        </p:txBody>
      </p:sp>
    </p:spTree>
    <p:extLst>
      <p:ext uri="{BB962C8B-B14F-4D97-AF65-F5344CB8AC3E}">
        <p14:creationId xmlns:p14="http://schemas.microsoft.com/office/powerpoint/2010/main" val="19582660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428750"/>
            <a:ext cx="31845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2"/>
          <p:cNvSpPr txBox="1">
            <a:spLocks noChangeArrowheads="1"/>
          </p:cNvSpPr>
          <p:nvPr/>
        </p:nvSpPr>
        <p:spPr bwMode="auto">
          <a:xfrm>
            <a:off x="0" y="0"/>
            <a:ext cx="9143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algn="ctr" eaLnBrk="1" hangingPunct="1"/>
            <a:r>
              <a:rPr lang="en-US" altLang="ja-JP" sz="2800" dirty="0"/>
              <a:t>Concept of </a:t>
            </a:r>
            <a:r>
              <a:rPr lang="en-US" altLang="ja-JP" sz="2800" dirty="0" smtClean="0"/>
              <a:t>remote </a:t>
            </a:r>
            <a:r>
              <a:rPr lang="en-US" altLang="ja-JP" sz="2800" dirty="0"/>
              <a:t>handling for horns</a:t>
            </a:r>
          </a:p>
        </p:txBody>
      </p:sp>
      <p:sp>
        <p:nvSpPr>
          <p:cNvPr id="12292" name="Text Box 3"/>
          <p:cNvSpPr txBox="1">
            <a:spLocks noChangeArrowheads="1"/>
          </p:cNvSpPr>
          <p:nvPr/>
        </p:nvSpPr>
        <p:spPr bwMode="auto">
          <a:xfrm>
            <a:off x="4119563" y="523220"/>
            <a:ext cx="48339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sz="2000" dirty="0"/>
              <a:t>There is a numerical controlled crane in </a:t>
            </a:r>
            <a:r>
              <a:rPr lang="en-US" altLang="ja-JP" sz="2000" dirty="0" smtClean="0"/>
              <a:t>the target station</a:t>
            </a:r>
            <a:r>
              <a:rPr lang="en-US" altLang="ja-JP" sz="2000" dirty="0"/>
              <a:t>.</a:t>
            </a:r>
          </a:p>
          <a:p>
            <a:pPr eaLnBrk="1" hangingPunct="1"/>
            <a:r>
              <a:rPr lang="en-US" altLang="ja-JP" sz="2000" dirty="0"/>
              <a:t>We use the remote handling machine attached to this crane</a:t>
            </a:r>
            <a:r>
              <a:rPr lang="en-US" altLang="ja-JP" sz="2000" dirty="0" smtClean="0"/>
              <a:t>.</a:t>
            </a:r>
          </a:p>
        </p:txBody>
      </p:sp>
      <p:sp>
        <p:nvSpPr>
          <p:cNvPr id="12293" name="Text Box 17"/>
          <p:cNvSpPr txBox="1">
            <a:spLocks noChangeArrowheads="1"/>
          </p:cNvSpPr>
          <p:nvPr/>
        </p:nvSpPr>
        <p:spPr bwMode="auto">
          <a:xfrm>
            <a:off x="387350" y="998538"/>
            <a:ext cx="79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solidFill>
                  <a:srgbClr val="008000"/>
                </a:solidFill>
              </a:rPr>
              <a:t>Crane</a:t>
            </a:r>
          </a:p>
        </p:txBody>
      </p:sp>
      <p:sp>
        <p:nvSpPr>
          <p:cNvPr id="12294" name="Text Box 18"/>
          <p:cNvSpPr txBox="1">
            <a:spLocks noChangeArrowheads="1"/>
          </p:cNvSpPr>
          <p:nvPr/>
        </p:nvSpPr>
        <p:spPr bwMode="auto">
          <a:xfrm>
            <a:off x="155575" y="5805488"/>
            <a:ext cx="2112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solidFill>
                  <a:srgbClr val="FF0000"/>
                </a:solidFill>
              </a:rPr>
              <a:t>Handling machine for horns</a:t>
            </a:r>
          </a:p>
        </p:txBody>
      </p:sp>
      <p:sp>
        <p:nvSpPr>
          <p:cNvPr id="12295" name="Text Box 19"/>
          <p:cNvSpPr txBox="1">
            <a:spLocks noChangeArrowheads="1"/>
          </p:cNvSpPr>
          <p:nvPr/>
        </p:nvSpPr>
        <p:spPr bwMode="auto">
          <a:xfrm>
            <a:off x="4119561" y="2072376"/>
            <a:ext cx="502443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sz="2000" dirty="0"/>
              <a:t>We need a few mm in x, y, z direction and 0.5 degree in rotation for the position accuracy. </a:t>
            </a:r>
          </a:p>
          <a:p>
            <a:pPr eaLnBrk="1" hangingPunct="1"/>
            <a:r>
              <a:rPr lang="en-US" altLang="ja-JP" sz="2000" dirty="0"/>
              <a:t>To secure such accuracies, we use </a:t>
            </a:r>
            <a:r>
              <a:rPr lang="en-US" altLang="ja-JP" sz="2000" dirty="0">
                <a:solidFill>
                  <a:srgbClr val="0000FF"/>
                </a:solidFill>
              </a:rPr>
              <a:t>this numerical controlled crane in a few cm</a:t>
            </a:r>
            <a:r>
              <a:rPr lang="en-US" altLang="ja-JP" sz="2000" dirty="0"/>
              <a:t> and </a:t>
            </a:r>
            <a:r>
              <a:rPr lang="en-US" altLang="ja-JP" sz="2000" dirty="0">
                <a:solidFill>
                  <a:srgbClr val="FF0000"/>
                </a:solidFill>
              </a:rPr>
              <a:t>the mechanical guide in a few mm</a:t>
            </a:r>
            <a:r>
              <a:rPr lang="en-US" altLang="ja-JP" sz="2000" dirty="0"/>
              <a:t>.</a:t>
            </a:r>
          </a:p>
          <a:p>
            <a:pPr eaLnBrk="1" hangingPunct="1"/>
            <a:r>
              <a:rPr lang="en-US" altLang="ja-JP" sz="2000" dirty="0"/>
              <a:t>(Finally, </a:t>
            </a:r>
            <a:r>
              <a:rPr lang="en-US" altLang="ja-JP" sz="2000" dirty="0" smtClean="0"/>
              <a:t>we</a:t>
            </a:r>
            <a:r>
              <a:rPr lang="en-US" altLang="ja-JP" sz="2000" dirty="0" smtClean="0"/>
              <a:t> </a:t>
            </a:r>
            <a:r>
              <a:rPr lang="en-US" altLang="ja-JP" sz="2000" dirty="0"/>
              <a:t>fine-tune the horn position manually in the helium vessel.) </a:t>
            </a:r>
          </a:p>
          <a:p>
            <a:pPr eaLnBrk="1" hangingPunct="1"/>
            <a:endParaRPr lang="en-US" altLang="ja-JP" sz="2000" dirty="0"/>
          </a:p>
          <a:p>
            <a:pPr eaLnBrk="1" hangingPunct="1"/>
            <a:r>
              <a:rPr lang="en-US" altLang="ja-JP" sz="2000" dirty="0"/>
              <a:t>This crane has a spare system.</a:t>
            </a:r>
          </a:p>
          <a:p>
            <a:pPr eaLnBrk="1" hangingPunct="1"/>
            <a:r>
              <a:rPr lang="en-US" altLang="ja-JP" sz="2000" dirty="0"/>
              <a:t>If the crane stops while at work (for example, while it suspends an radioactive device), the main system is cut off, and the spare one runs and keeps on the work. </a:t>
            </a:r>
          </a:p>
        </p:txBody>
      </p:sp>
      <p:sp>
        <p:nvSpPr>
          <p:cNvPr id="12296" name="Line 20"/>
          <p:cNvSpPr>
            <a:spLocks noChangeShapeType="1"/>
          </p:cNvSpPr>
          <p:nvPr/>
        </p:nvSpPr>
        <p:spPr bwMode="auto">
          <a:xfrm flipV="1">
            <a:off x="971550" y="4437063"/>
            <a:ext cx="647700" cy="1368425"/>
          </a:xfrm>
          <a:prstGeom prst="line">
            <a:avLst/>
          </a:prstGeom>
          <a:noFill/>
          <a:ln w="1905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297" name="Line 21"/>
          <p:cNvSpPr>
            <a:spLocks noChangeShapeType="1"/>
          </p:cNvSpPr>
          <p:nvPr/>
        </p:nvSpPr>
        <p:spPr bwMode="auto">
          <a:xfrm>
            <a:off x="819150" y="1357313"/>
            <a:ext cx="800100" cy="1639887"/>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298" name="Text Box 17"/>
          <p:cNvSpPr txBox="1">
            <a:spLocks noChangeArrowheads="1"/>
          </p:cNvSpPr>
          <p:nvPr/>
        </p:nvSpPr>
        <p:spPr bwMode="auto">
          <a:xfrm>
            <a:off x="2433638" y="968375"/>
            <a:ext cx="117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solidFill>
                  <a:srgbClr val="0000FF"/>
                </a:solidFill>
              </a:rPr>
              <a:t>Guide cell</a:t>
            </a:r>
          </a:p>
        </p:txBody>
      </p:sp>
      <p:sp>
        <p:nvSpPr>
          <p:cNvPr id="12299" name="Line 21"/>
          <p:cNvSpPr>
            <a:spLocks noChangeShapeType="1"/>
          </p:cNvSpPr>
          <p:nvPr/>
        </p:nvSpPr>
        <p:spPr bwMode="auto">
          <a:xfrm>
            <a:off x="2865438" y="1327150"/>
            <a:ext cx="157162" cy="1238250"/>
          </a:xfrm>
          <a:prstGeom prst="line">
            <a:avLst/>
          </a:prstGeom>
          <a:noFill/>
          <a:ln w="1905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300" name="Text Box 17"/>
          <p:cNvSpPr txBox="1">
            <a:spLocks noChangeArrowheads="1"/>
          </p:cNvSpPr>
          <p:nvPr/>
        </p:nvSpPr>
        <p:spPr bwMode="auto">
          <a:xfrm>
            <a:off x="1403648" y="6473581"/>
            <a:ext cx="2325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solidFill>
                  <a:srgbClr val="7030A0"/>
                </a:solidFill>
              </a:rPr>
              <a:t>Horn support module</a:t>
            </a:r>
          </a:p>
        </p:txBody>
      </p:sp>
      <p:sp>
        <p:nvSpPr>
          <p:cNvPr id="14" name="Line 21"/>
          <p:cNvSpPr>
            <a:spLocks noChangeShapeType="1"/>
          </p:cNvSpPr>
          <p:nvPr/>
        </p:nvSpPr>
        <p:spPr bwMode="auto">
          <a:xfrm flipV="1">
            <a:off x="2433638" y="5121273"/>
            <a:ext cx="338162" cy="1330325"/>
          </a:xfrm>
          <a:prstGeom prst="line">
            <a:avLst/>
          </a:prstGeom>
          <a:noFill/>
          <a:ln w="19050">
            <a:solidFill>
              <a:schemeClr val="accent6">
                <a:lumMod val="60000"/>
                <a:lumOff val="40000"/>
              </a:schemeClr>
            </a:solidFill>
            <a:round/>
            <a:headEnd/>
            <a:tailEnd type="triangle" w="med" len="med"/>
          </a:ln>
          <a:extLst/>
        </p:spPr>
        <p:txBody>
          <a:bodyPr/>
          <a:lstStyle/>
          <a:p>
            <a:pPr>
              <a:defRPr/>
            </a:pPr>
            <a:endParaRPr lang="ja-JP" altLang="en-US"/>
          </a:p>
        </p:txBody>
      </p:sp>
    </p:spTree>
    <p:extLst>
      <p:ext uri="{BB962C8B-B14F-4D97-AF65-F5344CB8AC3E}">
        <p14:creationId xmlns:p14="http://schemas.microsoft.com/office/powerpoint/2010/main" val="34350262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dirty="0" smtClean="0">
                <a:solidFill>
                  <a:prstClr val="black"/>
                </a:solidFill>
              </a:rPr>
              <a:t>Remote maintenance for target</a:t>
            </a:r>
            <a:endParaRPr kumimoji="1" lang="en-US" altLang="ja-JP" sz="2800" b="1" i="0" u="none" strike="noStrike" kern="1200" cap="none" spc="0" normalizeH="0" baseline="0" noProof="0" dirty="0">
              <a:ln>
                <a:noFill/>
              </a:ln>
              <a:solidFill>
                <a:prstClr val="black"/>
              </a:solidFill>
              <a:effectLst/>
              <a:uLnTx/>
              <a:uFillTx/>
            </a:endParaRPr>
          </a:p>
        </p:txBody>
      </p:sp>
      <p:sp>
        <p:nvSpPr>
          <p:cNvPr id="2" name="テキスト ボックス 1"/>
          <p:cNvSpPr txBox="1"/>
          <p:nvPr/>
        </p:nvSpPr>
        <p:spPr>
          <a:xfrm>
            <a:off x="5399697" y="1338153"/>
            <a:ext cx="3744301" cy="2246769"/>
          </a:xfrm>
          <a:prstGeom prst="rect">
            <a:avLst/>
          </a:prstGeom>
          <a:noFill/>
        </p:spPr>
        <p:txBody>
          <a:bodyPr wrap="square" rtlCol="0">
            <a:spAutoFit/>
          </a:bodyPr>
          <a:lstStyle/>
          <a:p>
            <a:r>
              <a:rPr kumimoji="1" lang="en-US" altLang="ja-JP" sz="2000" b="1" dirty="0" smtClean="0"/>
              <a:t>The target is attached the horn 1.</a:t>
            </a:r>
          </a:p>
          <a:p>
            <a:r>
              <a:rPr lang="en-US" altLang="ja-JP" sz="2000" b="1" dirty="0" smtClean="0"/>
              <a:t>When the target is replaced, the horn 1 is taken into the maintenance area with target and the target is replaced with the target exchanger and the manipulators.</a:t>
            </a:r>
            <a:endParaRPr kumimoji="1" lang="ja-JP" altLang="en-US" sz="2000" b="1" dirty="0"/>
          </a:p>
        </p:txBody>
      </p:sp>
      <p:pic>
        <p:nvPicPr>
          <p:cNvPr id="9" name="Picture 4" descr="P:\T2HK\TDR\HPT_T2K_Target_387mmx290m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 y="523218"/>
            <a:ext cx="5400000" cy="4050000"/>
          </a:xfrm>
          <a:prstGeom prst="rect">
            <a:avLst/>
          </a:prstGeom>
          <a:noFill/>
          <a:ln>
            <a:noFill/>
          </a:ln>
        </p:spPr>
      </p:pic>
      <p:sp>
        <p:nvSpPr>
          <p:cNvPr id="6" name="テキスト ボックス 5"/>
          <p:cNvSpPr txBox="1"/>
          <p:nvPr/>
        </p:nvSpPr>
        <p:spPr>
          <a:xfrm>
            <a:off x="1699323" y="2276872"/>
            <a:ext cx="846238" cy="369332"/>
          </a:xfrm>
          <a:prstGeom prst="rect">
            <a:avLst/>
          </a:prstGeom>
          <a:noFill/>
        </p:spPr>
        <p:txBody>
          <a:bodyPr wrap="square" rtlCol="0">
            <a:spAutoFit/>
          </a:bodyPr>
          <a:lstStyle/>
          <a:p>
            <a:r>
              <a:rPr lang="en-US" altLang="ja-JP" b="1" dirty="0" smtClean="0">
                <a:solidFill>
                  <a:srgbClr val="00FFFF"/>
                </a:solidFill>
                <a:latin typeface="+mn-lt"/>
              </a:rPr>
              <a:t>Target</a:t>
            </a:r>
          </a:p>
        </p:txBody>
      </p:sp>
      <p:sp>
        <p:nvSpPr>
          <p:cNvPr id="7" name="テキスト ボックス 6"/>
          <p:cNvSpPr txBox="1"/>
          <p:nvPr/>
        </p:nvSpPr>
        <p:spPr>
          <a:xfrm>
            <a:off x="971600" y="3573016"/>
            <a:ext cx="1961653" cy="369332"/>
          </a:xfrm>
          <a:prstGeom prst="rect">
            <a:avLst/>
          </a:prstGeom>
          <a:noFill/>
        </p:spPr>
        <p:txBody>
          <a:bodyPr wrap="square" rtlCol="0">
            <a:spAutoFit/>
          </a:bodyPr>
          <a:lstStyle/>
          <a:p>
            <a:r>
              <a:rPr lang="en-US" altLang="ja-JP" b="1" dirty="0" smtClean="0">
                <a:solidFill>
                  <a:srgbClr val="00FFFF"/>
                </a:solidFill>
                <a:latin typeface="+mn-lt"/>
              </a:rPr>
              <a:t>Target exchanger</a:t>
            </a:r>
          </a:p>
        </p:txBody>
      </p:sp>
      <p:sp>
        <p:nvSpPr>
          <p:cNvPr id="8" name="テキスト ボックス 7"/>
          <p:cNvSpPr txBox="1"/>
          <p:nvPr/>
        </p:nvSpPr>
        <p:spPr>
          <a:xfrm>
            <a:off x="265762" y="1628800"/>
            <a:ext cx="1080120" cy="369332"/>
          </a:xfrm>
          <a:prstGeom prst="rect">
            <a:avLst/>
          </a:prstGeom>
          <a:noFill/>
        </p:spPr>
        <p:txBody>
          <a:bodyPr wrap="square" rtlCol="0">
            <a:spAutoFit/>
          </a:bodyPr>
          <a:lstStyle/>
          <a:p>
            <a:r>
              <a:rPr lang="en-US" altLang="ja-JP" b="1" dirty="0" smtClean="0">
                <a:solidFill>
                  <a:srgbClr val="FF0000"/>
                </a:solidFill>
                <a:latin typeface="+mn-lt"/>
              </a:rPr>
              <a:t>Horn 1</a:t>
            </a:r>
          </a:p>
        </p:txBody>
      </p:sp>
      <p:sp>
        <p:nvSpPr>
          <p:cNvPr id="10" name="テキスト ボックス 9"/>
          <p:cNvSpPr txBox="1"/>
          <p:nvPr/>
        </p:nvSpPr>
        <p:spPr>
          <a:xfrm>
            <a:off x="3563888" y="620688"/>
            <a:ext cx="1496142" cy="369332"/>
          </a:xfrm>
          <a:prstGeom prst="rect">
            <a:avLst/>
          </a:prstGeom>
          <a:noFill/>
        </p:spPr>
        <p:txBody>
          <a:bodyPr wrap="square" rtlCol="0">
            <a:spAutoFit/>
          </a:bodyPr>
          <a:lstStyle/>
          <a:p>
            <a:r>
              <a:rPr lang="en-US" altLang="ja-JP" b="1" dirty="0" smtClean="0">
                <a:solidFill>
                  <a:srgbClr val="00FFFF"/>
                </a:solidFill>
              </a:rPr>
              <a:t>Manipulator</a:t>
            </a:r>
            <a:endParaRPr lang="en-US" altLang="ja-JP" b="1" dirty="0" smtClean="0">
              <a:solidFill>
                <a:srgbClr val="00FFFF"/>
              </a:solidFill>
              <a:latin typeface="+mn-lt"/>
            </a:endParaRPr>
          </a:p>
        </p:txBody>
      </p:sp>
      <p:sp>
        <p:nvSpPr>
          <p:cNvPr id="11" name="テキスト ボックス 10"/>
          <p:cNvSpPr txBox="1"/>
          <p:nvPr/>
        </p:nvSpPr>
        <p:spPr>
          <a:xfrm>
            <a:off x="1079612" y="4797152"/>
            <a:ext cx="6984776" cy="1015663"/>
          </a:xfrm>
          <a:prstGeom prst="rect">
            <a:avLst/>
          </a:prstGeom>
          <a:noFill/>
        </p:spPr>
        <p:txBody>
          <a:bodyPr wrap="square" rtlCol="0">
            <a:spAutoFit/>
          </a:bodyPr>
          <a:lstStyle/>
          <a:p>
            <a:r>
              <a:rPr kumimoji="1" lang="en-US" altLang="ja-JP" sz="2000" b="1" dirty="0" smtClean="0"/>
              <a:t>The target </a:t>
            </a:r>
            <a:r>
              <a:rPr lang="en-US" altLang="ja-JP" sz="2000" b="1" dirty="0" smtClean="0"/>
              <a:t>exchanger</a:t>
            </a:r>
            <a:r>
              <a:rPr lang="en-US" altLang="ja-JP" sz="2000" b="1" dirty="0"/>
              <a:t> </a:t>
            </a:r>
            <a:r>
              <a:rPr lang="en-US" altLang="ja-JP" sz="2000" b="1" dirty="0" smtClean="0"/>
              <a:t>is developed and completed by RAL.</a:t>
            </a:r>
          </a:p>
          <a:p>
            <a:r>
              <a:rPr kumimoji="1" lang="en-US" altLang="ja-JP" sz="2000" b="1" dirty="0" smtClean="0">
                <a:solidFill>
                  <a:srgbClr val="0000FF"/>
                </a:solidFill>
              </a:rPr>
              <a:t>But there is no experience to replace the actual target in KEK.</a:t>
            </a:r>
          </a:p>
          <a:p>
            <a:r>
              <a:rPr lang="en-US" altLang="ja-JP" sz="2000" b="1" dirty="0" smtClean="0">
                <a:solidFill>
                  <a:srgbClr val="FF0000"/>
                </a:solidFill>
              </a:rPr>
              <a:t>We have to practice before actual replacement work.</a:t>
            </a:r>
            <a:endParaRPr kumimoji="1" lang="ja-JP" altLang="en-US" sz="2000" b="1" dirty="0">
              <a:solidFill>
                <a:srgbClr val="FF0000"/>
              </a:solidFill>
            </a:endParaRPr>
          </a:p>
        </p:txBody>
      </p:sp>
    </p:spTree>
    <p:extLst>
      <p:ext uri="{BB962C8B-B14F-4D97-AF65-F5344CB8AC3E}">
        <p14:creationId xmlns:p14="http://schemas.microsoft.com/office/powerpoint/2010/main" val="2162572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043" y="2209775"/>
            <a:ext cx="5991506" cy="464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3563888" y="4359772"/>
            <a:ext cx="504056" cy="1517500"/>
          </a:xfrm>
          <a:prstGeom prst="rect">
            <a:avLst/>
          </a:prstGeom>
          <a:solidFill>
            <a:schemeClr val="bg1">
              <a:alpha val="0"/>
            </a:schemeClr>
          </a:solidFill>
          <a:ln w="38100">
            <a:solidFill>
              <a:srgbClr val="7030A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284" y="461665"/>
            <a:ext cx="1440500" cy="639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flipH="1" flipV="1">
            <a:off x="2483768" y="461665"/>
            <a:ext cx="1584176" cy="3898106"/>
          </a:xfrm>
          <a:prstGeom prst="line">
            <a:avLst/>
          </a:prstGeom>
          <a:ln w="50800">
            <a:solidFill>
              <a:srgbClr val="7030A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flipH="1">
            <a:off x="2627784" y="5877272"/>
            <a:ext cx="1440160" cy="980728"/>
          </a:xfrm>
          <a:prstGeom prst="line">
            <a:avLst/>
          </a:prstGeom>
          <a:ln w="50800">
            <a:solidFill>
              <a:srgbClr val="7030A0"/>
            </a:solidFill>
            <a:prstDash val="dash"/>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2299012" y="6044470"/>
            <a:ext cx="1447832" cy="646331"/>
          </a:xfrm>
          <a:prstGeom prst="rect">
            <a:avLst/>
          </a:prstGeom>
          <a:noFill/>
        </p:spPr>
        <p:txBody>
          <a:bodyPr wrap="none" rtlCol="0">
            <a:spAutoFit/>
          </a:bodyPr>
          <a:lstStyle/>
          <a:p>
            <a:r>
              <a:rPr lang="en-US" altLang="ja-JP" b="1" dirty="0" smtClean="0">
                <a:solidFill>
                  <a:srgbClr val="FF0000"/>
                </a:solidFill>
              </a:rPr>
              <a:t>Pillow seal</a:t>
            </a:r>
            <a:r>
              <a:rPr lang="ja-JP" altLang="en-US" b="1" dirty="0">
                <a:solidFill>
                  <a:srgbClr val="FF0000"/>
                </a:solidFill>
              </a:rPr>
              <a:t> </a:t>
            </a:r>
            <a:endParaRPr lang="en-US" altLang="ja-JP" b="1" dirty="0" smtClean="0">
              <a:solidFill>
                <a:srgbClr val="FF0000"/>
              </a:solidFill>
            </a:endParaRPr>
          </a:p>
          <a:p>
            <a:r>
              <a:rPr lang="en-US" altLang="ja-JP" b="1" dirty="0" smtClean="0">
                <a:solidFill>
                  <a:srgbClr val="FF0000"/>
                </a:solidFill>
              </a:rPr>
              <a:t>with window</a:t>
            </a:r>
          </a:p>
        </p:txBody>
      </p:sp>
      <p:sp>
        <p:nvSpPr>
          <p:cNvPr id="21" name="テキスト ボックス 20"/>
          <p:cNvSpPr txBox="1"/>
          <p:nvPr/>
        </p:nvSpPr>
        <p:spPr>
          <a:xfrm>
            <a:off x="0" y="5819584"/>
            <a:ext cx="1287532" cy="923330"/>
          </a:xfrm>
          <a:prstGeom prst="rect">
            <a:avLst/>
          </a:prstGeom>
          <a:noFill/>
        </p:spPr>
        <p:txBody>
          <a:bodyPr wrap="none" rtlCol="0">
            <a:spAutoFit/>
          </a:bodyPr>
          <a:lstStyle/>
          <a:p>
            <a:r>
              <a:rPr lang="en-US" altLang="ja-JP" b="1" dirty="0" smtClean="0">
                <a:solidFill>
                  <a:srgbClr val="FF0000"/>
                </a:solidFill>
              </a:rPr>
              <a:t>Pillow seal </a:t>
            </a:r>
          </a:p>
          <a:p>
            <a:r>
              <a:rPr kumimoji="1" lang="en-US" altLang="ja-JP" b="1" dirty="0" smtClean="0">
                <a:solidFill>
                  <a:srgbClr val="FF0000"/>
                </a:solidFill>
              </a:rPr>
              <a:t>with</a:t>
            </a:r>
            <a:r>
              <a:rPr lang="en-US" altLang="ja-JP" b="1" dirty="0" smtClean="0">
                <a:solidFill>
                  <a:srgbClr val="FF0000"/>
                </a:solidFill>
              </a:rPr>
              <a:t>out </a:t>
            </a:r>
          </a:p>
          <a:p>
            <a:r>
              <a:rPr lang="en-US" altLang="ja-JP" b="1" dirty="0" smtClean="0">
                <a:solidFill>
                  <a:srgbClr val="FF0000"/>
                </a:solidFill>
              </a:rPr>
              <a:t>window</a:t>
            </a:r>
            <a:endParaRPr kumimoji="1" lang="en-US" altLang="ja-JP" b="1" dirty="0" smtClean="0">
              <a:solidFill>
                <a:srgbClr val="FF0000"/>
              </a:solidFill>
            </a:endParaRPr>
          </a:p>
        </p:txBody>
      </p:sp>
      <p:sp>
        <p:nvSpPr>
          <p:cNvPr id="22" name="テキスト ボックス 21"/>
          <p:cNvSpPr txBox="1"/>
          <p:nvPr/>
        </p:nvSpPr>
        <p:spPr>
          <a:xfrm>
            <a:off x="305311" y="2874698"/>
            <a:ext cx="800219" cy="369332"/>
          </a:xfrm>
          <a:prstGeom prst="rect">
            <a:avLst/>
          </a:prstGeom>
          <a:noFill/>
        </p:spPr>
        <p:txBody>
          <a:bodyPr wrap="none" rtlCol="0">
            <a:spAutoFit/>
          </a:bodyPr>
          <a:lstStyle/>
          <a:p>
            <a:r>
              <a:rPr lang="en-US" altLang="ja-JP" b="1" dirty="0" smtClean="0">
                <a:solidFill>
                  <a:srgbClr val="0000FF"/>
                </a:solidFill>
              </a:rPr>
              <a:t>Shield</a:t>
            </a:r>
            <a:endParaRPr kumimoji="1" lang="ja-JP" altLang="en-US" b="1" dirty="0">
              <a:solidFill>
                <a:srgbClr val="0000FF"/>
              </a:solidFill>
            </a:endParaRPr>
          </a:p>
        </p:txBody>
      </p:sp>
      <p:sp>
        <p:nvSpPr>
          <p:cNvPr id="23" name="テキスト ボックス 22"/>
          <p:cNvSpPr txBox="1"/>
          <p:nvPr/>
        </p:nvSpPr>
        <p:spPr>
          <a:xfrm>
            <a:off x="2474562" y="2874698"/>
            <a:ext cx="800219" cy="369332"/>
          </a:xfrm>
          <a:prstGeom prst="rect">
            <a:avLst/>
          </a:prstGeom>
          <a:noFill/>
        </p:spPr>
        <p:txBody>
          <a:bodyPr wrap="none" rtlCol="0">
            <a:spAutoFit/>
          </a:bodyPr>
          <a:lstStyle/>
          <a:p>
            <a:r>
              <a:rPr lang="en-US" altLang="ja-JP" b="1" dirty="0" smtClean="0">
                <a:solidFill>
                  <a:srgbClr val="0000FF"/>
                </a:solidFill>
              </a:rPr>
              <a:t>Shield</a:t>
            </a:r>
            <a:endParaRPr kumimoji="1" lang="ja-JP" altLang="en-US" b="1" dirty="0">
              <a:solidFill>
                <a:srgbClr val="0000FF"/>
              </a:solidFill>
            </a:endParaRPr>
          </a:p>
        </p:txBody>
      </p:sp>
      <p:sp>
        <p:nvSpPr>
          <p:cNvPr id="25" name="テキスト ボックス 24"/>
          <p:cNvSpPr txBox="1"/>
          <p:nvPr/>
        </p:nvSpPr>
        <p:spPr>
          <a:xfrm>
            <a:off x="0" y="406405"/>
            <a:ext cx="1610377" cy="646331"/>
          </a:xfrm>
          <a:prstGeom prst="rect">
            <a:avLst/>
          </a:prstGeom>
          <a:noFill/>
        </p:spPr>
        <p:txBody>
          <a:bodyPr wrap="none" rtlCol="0">
            <a:spAutoFit/>
          </a:bodyPr>
          <a:lstStyle/>
          <a:p>
            <a:r>
              <a:rPr lang="en-US" altLang="ja-JP" b="1" dirty="0" smtClean="0">
                <a:solidFill>
                  <a:srgbClr val="FF9900"/>
                </a:solidFill>
              </a:rPr>
              <a:t>Monitor Stack</a:t>
            </a:r>
            <a:endParaRPr kumimoji="1" lang="en-US" altLang="ja-JP" b="1" dirty="0" smtClean="0">
              <a:solidFill>
                <a:srgbClr val="FF9900"/>
              </a:solidFill>
            </a:endParaRPr>
          </a:p>
          <a:p>
            <a:r>
              <a:rPr lang="en-US" altLang="ja-JP" b="1" dirty="0" smtClean="0">
                <a:solidFill>
                  <a:srgbClr val="FF9900"/>
                </a:solidFill>
              </a:rPr>
              <a:t>( in vacuum )</a:t>
            </a:r>
            <a:endParaRPr kumimoji="1" lang="ja-JP" altLang="en-US" b="1" dirty="0">
              <a:solidFill>
                <a:srgbClr val="FF9900"/>
              </a:solidFill>
            </a:endParaRPr>
          </a:p>
        </p:txBody>
      </p:sp>
      <p:sp>
        <p:nvSpPr>
          <p:cNvPr id="26" name="テキスト ボックス 25"/>
          <p:cNvSpPr txBox="1"/>
          <p:nvPr/>
        </p:nvSpPr>
        <p:spPr>
          <a:xfrm>
            <a:off x="0" y="4230710"/>
            <a:ext cx="1003801" cy="646331"/>
          </a:xfrm>
          <a:prstGeom prst="rect">
            <a:avLst/>
          </a:prstGeom>
          <a:noFill/>
        </p:spPr>
        <p:txBody>
          <a:bodyPr wrap="none" rtlCol="0">
            <a:spAutoFit/>
          </a:bodyPr>
          <a:lstStyle/>
          <a:p>
            <a:r>
              <a:rPr lang="en-US" altLang="ja-JP" b="1" dirty="0" smtClean="0">
                <a:solidFill>
                  <a:srgbClr val="FF9900"/>
                </a:solidFill>
              </a:rPr>
              <a:t>Beam </a:t>
            </a:r>
          </a:p>
          <a:p>
            <a:r>
              <a:rPr lang="en-US" altLang="ja-JP" b="1" dirty="0" smtClean="0">
                <a:solidFill>
                  <a:srgbClr val="FF9900"/>
                </a:solidFill>
              </a:rPr>
              <a:t>Monitor</a:t>
            </a:r>
            <a:endParaRPr kumimoji="1" lang="ja-JP" altLang="en-US" b="1" dirty="0">
              <a:solidFill>
                <a:srgbClr val="FF9900"/>
              </a:solidFill>
            </a:endParaRPr>
          </a:p>
        </p:txBody>
      </p:sp>
      <p:cxnSp>
        <p:nvCxnSpPr>
          <p:cNvPr id="27" name="直線矢印コネクタ 26"/>
          <p:cNvCxnSpPr/>
          <p:nvPr/>
        </p:nvCxnSpPr>
        <p:spPr>
          <a:xfrm>
            <a:off x="899592" y="4878121"/>
            <a:ext cx="864096" cy="1431199"/>
          </a:xfrm>
          <a:prstGeom prst="straightConnector1">
            <a:avLst/>
          </a:prstGeom>
          <a:ln w="1905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899592" y="4878121"/>
            <a:ext cx="653428" cy="1431199"/>
          </a:xfrm>
          <a:prstGeom prst="straightConnector1">
            <a:avLst/>
          </a:prstGeom>
          <a:ln w="1905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5183364" y="5357919"/>
            <a:ext cx="1742785" cy="923330"/>
          </a:xfrm>
          <a:prstGeom prst="rect">
            <a:avLst/>
          </a:prstGeom>
          <a:noFill/>
        </p:spPr>
        <p:txBody>
          <a:bodyPr wrap="none" rtlCol="0">
            <a:spAutoFit/>
          </a:bodyPr>
          <a:lstStyle/>
          <a:p>
            <a:pPr algn="ctr"/>
            <a:r>
              <a:rPr lang="en-US" altLang="ja-JP" b="1" dirty="0" smtClean="0">
                <a:solidFill>
                  <a:srgbClr val="FF0000"/>
                </a:solidFill>
              </a:rPr>
              <a:t>Helium Vessel</a:t>
            </a:r>
          </a:p>
          <a:p>
            <a:pPr algn="ctr"/>
            <a:endParaRPr lang="en-US" altLang="ja-JP" b="1" dirty="0" smtClean="0">
              <a:solidFill>
                <a:srgbClr val="FF0000"/>
              </a:solidFill>
            </a:endParaRPr>
          </a:p>
          <a:p>
            <a:pPr algn="ctr"/>
            <a:r>
              <a:rPr lang="en-US" altLang="ja-JP" b="1" dirty="0" smtClean="0">
                <a:solidFill>
                  <a:srgbClr val="FF0000"/>
                </a:solidFill>
              </a:rPr>
              <a:t>( </a:t>
            </a:r>
            <a:r>
              <a:rPr kumimoji="1" lang="en-US" altLang="ja-JP" b="1" dirty="0" smtClean="0">
                <a:solidFill>
                  <a:srgbClr val="FF0000"/>
                </a:solidFill>
              </a:rPr>
              <a:t>He</a:t>
            </a:r>
            <a:r>
              <a:rPr lang="en-US" altLang="ja-JP" b="1" dirty="0" smtClean="0">
                <a:solidFill>
                  <a:srgbClr val="FF0000"/>
                </a:solidFill>
              </a:rPr>
              <a:t>lium 1atm</a:t>
            </a:r>
            <a:r>
              <a:rPr lang="ja-JP" altLang="en-US" b="1" dirty="0">
                <a:solidFill>
                  <a:srgbClr val="FF0000"/>
                </a:solidFill>
              </a:rPr>
              <a:t> </a:t>
            </a:r>
            <a:r>
              <a:rPr lang="en-US" altLang="ja-JP" b="1" dirty="0" smtClean="0">
                <a:solidFill>
                  <a:srgbClr val="FF0000"/>
                </a:solidFill>
              </a:rPr>
              <a:t>)</a:t>
            </a:r>
            <a:endParaRPr kumimoji="1" lang="ja-JP" altLang="en-US" b="1" dirty="0">
              <a:solidFill>
                <a:srgbClr val="FF0000"/>
              </a:solidFill>
            </a:endParaRPr>
          </a:p>
        </p:txBody>
      </p:sp>
      <p:sp>
        <p:nvSpPr>
          <p:cNvPr id="28" name="Text Box 4"/>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dirty="0" smtClean="0">
                <a:solidFill>
                  <a:prstClr val="black"/>
                </a:solidFill>
              </a:rPr>
              <a:t>Remote maintenance for beam window and beam monitors</a:t>
            </a:r>
            <a:endParaRPr kumimoji="1" lang="en-US" altLang="ja-JP" sz="2800" b="1"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555922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8021" y="-15834057"/>
            <a:ext cx="5112959" cy="2269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284" y="461665"/>
            <a:ext cx="1440500" cy="639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flipH="1">
            <a:off x="1205162" y="461665"/>
            <a:ext cx="2294982" cy="4695527"/>
          </a:xfrm>
          <a:prstGeom prst="line">
            <a:avLst/>
          </a:prstGeom>
          <a:ln w="50800">
            <a:solidFill>
              <a:srgbClr val="7030A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flipH="1">
            <a:off x="2645662" y="6849793"/>
            <a:ext cx="854482" cy="0"/>
          </a:xfrm>
          <a:prstGeom prst="line">
            <a:avLst/>
          </a:prstGeom>
          <a:ln w="50800">
            <a:solidFill>
              <a:srgbClr val="7030A0"/>
            </a:solidFill>
            <a:prstDash val="dash"/>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2836824" y="3287246"/>
            <a:ext cx="1043876" cy="369332"/>
          </a:xfrm>
          <a:prstGeom prst="rect">
            <a:avLst/>
          </a:prstGeom>
          <a:noFill/>
        </p:spPr>
        <p:txBody>
          <a:bodyPr wrap="none" rtlCol="0">
            <a:spAutoFit/>
          </a:bodyPr>
          <a:lstStyle/>
          <a:p>
            <a:r>
              <a:rPr lang="en-US" altLang="ja-JP" b="1" dirty="0" smtClean="0">
                <a:solidFill>
                  <a:srgbClr val="FF9900"/>
                </a:solidFill>
              </a:rPr>
              <a:t>SSEM19</a:t>
            </a:r>
            <a:endParaRPr kumimoji="1" lang="ja-JP" altLang="en-US" b="1" dirty="0">
              <a:solidFill>
                <a:srgbClr val="FF9900"/>
              </a:solidFill>
            </a:endParaRPr>
          </a:p>
        </p:txBody>
      </p:sp>
      <p:cxnSp>
        <p:nvCxnSpPr>
          <p:cNvPr id="27" name="直線矢印コネクタ 26"/>
          <p:cNvCxnSpPr/>
          <p:nvPr/>
        </p:nvCxnSpPr>
        <p:spPr>
          <a:xfrm>
            <a:off x="3793921" y="3656578"/>
            <a:ext cx="906720" cy="1220430"/>
          </a:xfrm>
          <a:prstGeom prst="straightConnector1">
            <a:avLst/>
          </a:prstGeom>
          <a:ln w="1905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5381042" y="4877008"/>
            <a:ext cx="200310" cy="1126484"/>
          </a:xfrm>
          <a:prstGeom prst="straightConnector1">
            <a:avLst/>
          </a:prstGeom>
          <a:ln w="1905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1206581" y="5157192"/>
            <a:ext cx="1439080" cy="1692601"/>
          </a:xfrm>
          <a:prstGeom prst="rect">
            <a:avLst/>
          </a:prstGeom>
          <a:solidFill>
            <a:schemeClr val="bg1">
              <a:alpha val="0"/>
            </a:schemeClr>
          </a:solidFill>
          <a:ln w="38100">
            <a:solidFill>
              <a:srgbClr val="7030A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7397114" y="4797152"/>
            <a:ext cx="1742785" cy="923330"/>
          </a:xfrm>
          <a:prstGeom prst="rect">
            <a:avLst/>
          </a:prstGeom>
          <a:noFill/>
        </p:spPr>
        <p:txBody>
          <a:bodyPr wrap="none" rtlCol="0">
            <a:spAutoFit/>
          </a:bodyPr>
          <a:lstStyle/>
          <a:p>
            <a:pPr algn="ctr"/>
            <a:r>
              <a:rPr lang="en-US" altLang="ja-JP" b="1" dirty="0" smtClean="0">
                <a:solidFill>
                  <a:srgbClr val="FF0000"/>
                </a:solidFill>
              </a:rPr>
              <a:t>Helium Vessel</a:t>
            </a:r>
          </a:p>
          <a:p>
            <a:pPr algn="ctr"/>
            <a:endParaRPr lang="en-US" altLang="ja-JP" b="1" dirty="0" smtClean="0">
              <a:solidFill>
                <a:srgbClr val="FF0000"/>
              </a:solidFill>
            </a:endParaRPr>
          </a:p>
          <a:p>
            <a:pPr algn="ctr"/>
            <a:r>
              <a:rPr lang="en-US" altLang="ja-JP" b="1" dirty="0" smtClean="0">
                <a:solidFill>
                  <a:srgbClr val="FF0000"/>
                </a:solidFill>
              </a:rPr>
              <a:t>( </a:t>
            </a:r>
            <a:r>
              <a:rPr kumimoji="1" lang="en-US" altLang="ja-JP" b="1" dirty="0" smtClean="0">
                <a:solidFill>
                  <a:srgbClr val="FF0000"/>
                </a:solidFill>
              </a:rPr>
              <a:t>He</a:t>
            </a:r>
            <a:r>
              <a:rPr lang="en-US" altLang="ja-JP" b="1" dirty="0" smtClean="0">
                <a:solidFill>
                  <a:srgbClr val="FF0000"/>
                </a:solidFill>
              </a:rPr>
              <a:t>lium 1atm</a:t>
            </a:r>
            <a:r>
              <a:rPr lang="ja-JP" altLang="en-US" b="1" dirty="0">
                <a:solidFill>
                  <a:srgbClr val="FF0000"/>
                </a:solidFill>
              </a:rPr>
              <a:t> </a:t>
            </a:r>
            <a:r>
              <a:rPr lang="en-US" altLang="ja-JP" b="1" dirty="0" smtClean="0">
                <a:solidFill>
                  <a:srgbClr val="FF0000"/>
                </a:solidFill>
              </a:rPr>
              <a:t>)</a:t>
            </a:r>
            <a:endParaRPr kumimoji="1" lang="ja-JP" altLang="en-US" b="1" dirty="0">
              <a:solidFill>
                <a:srgbClr val="FF0000"/>
              </a:solidFill>
            </a:endParaRPr>
          </a:p>
        </p:txBody>
      </p:sp>
      <p:sp>
        <p:nvSpPr>
          <p:cNvPr id="30" name="テキスト ボックス 29"/>
          <p:cNvSpPr txBox="1"/>
          <p:nvPr/>
        </p:nvSpPr>
        <p:spPr>
          <a:xfrm>
            <a:off x="3061244" y="2204864"/>
            <a:ext cx="800219" cy="369332"/>
          </a:xfrm>
          <a:prstGeom prst="rect">
            <a:avLst/>
          </a:prstGeom>
          <a:noFill/>
        </p:spPr>
        <p:txBody>
          <a:bodyPr wrap="none" rtlCol="0">
            <a:spAutoFit/>
          </a:bodyPr>
          <a:lstStyle/>
          <a:p>
            <a:r>
              <a:rPr lang="en-US" altLang="ja-JP" b="1" dirty="0" smtClean="0">
                <a:solidFill>
                  <a:srgbClr val="0000FF"/>
                </a:solidFill>
              </a:rPr>
              <a:t>Shield</a:t>
            </a:r>
            <a:endParaRPr kumimoji="1" lang="ja-JP" altLang="en-US" b="1" dirty="0">
              <a:solidFill>
                <a:srgbClr val="0000FF"/>
              </a:solidFill>
            </a:endParaRPr>
          </a:p>
        </p:txBody>
      </p:sp>
      <p:sp>
        <p:nvSpPr>
          <p:cNvPr id="31" name="テキスト ボックス 30"/>
          <p:cNvSpPr txBox="1"/>
          <p:nvPr/>
        </p:nvSpPr>
        <p:spPr>
          <a:xfrm>
            <a:off x="6583534" y="1839307"/>
            <a:ext cx="800219" cy="369332"/>
          </a:xfrm>
          <a:prstGeom prst="rect">
            <a:avLst/>
          </a:prstGeom>
          <a:solidFill>
            <a:schemeClr val="bg1"/>
          </a:solidFill>
        </p:spPr>
        <p:txBody>
          <a:bodyPr wrap="none" rtlCol="0">
            <a:spAutoFit/>
          </a:bodyPr>
          <a:lstStyle/>
          <a:p>
            <a:r>
              <a:rPr lang="en-US" altLang="ja-JP" b="1" dirty="0" smtClean="0">
                <a:solidFill>
                  <a:srgbClr val="0000FF"/>
                </a:solidFill>
              </a:rPr>
              <a:t>Shield</a:t>
            </a:r>
            <a:endParaRPr kumimoji="1" lang="ja-JP" altLang="en-US" b="1" dirty="0">
              <a:solidFill>
                <a:srgbClr val="0000FF"/>
              </a:solidFill>
            </a:endParaRPr>
          </a:p>
        </p:txBody>
      </p:sp>
      <p:sp>
        <p:nvSpPr>
          <p:cNvPr id="33" name="テキスト ボックス 32"/>
          <p:cNvSpPr txBox="1"/>
          <p:nvPr/>
        </p:nvSpPr>
        <p:spPr>
          <a:xfrm>
            <a:off x="4575854" y="2782669"/>
            <a:ext cx="1610377" cy="646331"/>
          </a:xfrm>
          <a:prstGeom prst="rect">
            <a:avLst/>
          </a:prstGeom>
          <a:solidFill>
            <a:schemeClr val="bg1"/>
          </a:solidFill>
        </p:spPr>
        <p:txBody>
          <a:bodyPr wrap="none" rtlCol="0">
            <a:spAutoFit/>
          </a:bodyPr>
          <a:lstStyle/>
          <a:p>
            <a:r>
              <a:rPr lang="en-US" altLang="ja-JP" b="1" dirty="0" smtClean="0">
                <a:solidFill>
                  <a:srgbClr val="FF9900"/>
                </a:solidFill>
              </a:rPr>
              <a:t>Monitor Stack</a:t>
            </a:r>
            <a:endParaRPr kumimoji="1" lang="en-US" altLang="ja-JP" b="1" dirty="0" smtClean="0">
              <a:solidFill>
                <a:srgbClr val="FF9900"/>
              </a:solidFill>
            </a:endParaRPr>
          </a:p>
          <a:p>
            <a:r>
              <a:rPr lang="en-US" altLang="ja-JP" b="1" dirty="0" smtClean="0">
                <a:solidFill>
                  <a:srgbClr val="FF9900"/>
                </a:solidFill>
              </a:rPr>
              <a:t>( in vacuum )</a:t>
            </a:r>
            <a:endParaRPr kumimoji="1" lang="ja-JP" altLang="en-US" b="1" dirty="0">
              <a:solidFill>
                <a:srgbClr val="FF9900"/>
              </a:solidFill>
            </a:endParaRPr>
          </a:p>
        </p:txBody>
      </p:sp>
      <p:sp>
        <p:nvSpPr>
          <p:cNvPr id="34" name="テキスト ボックス 33"/>
          <p:cNvSpPr txBox="1"/>
          <p:nvPr/>
        </p:nvSpPr>
        <p:spPr>
          <a:xfrm>
            <a:off x="7183148" y="3148746"/>
            <a:ext cx="1447832" cy="646331"/>
          </a:xfrm>
          <a:prstGeom prst="rect">
            <a:avLst/>
          </a:prstGeom>
          <a:solidFill>
            <a:schemeClr val="bg1"/>
          </a:solidFill>
        </p:spPr>
        <p:txBody>
          <a:bodyPr wrap="none" rtlCol="0">
            <a:spAutoFit/>
          </a:bodyPr>
          <a:lstStyle/>
          <a:p>
            <a:r>
              <a:rPr lang="en-US" altLang="ja-JP" b="1" dirty="0" smtClean="0">
                <a:solidFill>
                  <a:srgbClr val="FF0000"/>
                </a:solidFill>
              </a:rPr>
              <a:t>Pillow seal</a:t>
            </a:r>
            <a:r>
              <a:rPr lang="ja-JP" altLang="en-US" b="1" dirty="0">
                <a:solidFill>
                  <a:srgbClr val="FF0000"/>
                </a:solidFill>
              </a:rPr>
              <a:t> </a:t>
            </a:r>
            <a:endParaRPr lang="en-US" altLang="ja-JP" b="1" dirty="0" smtClean="0">
              <a:solidFill>
                <a:srgbClr val="FF0000"/>
              </a:solidFill>
            </a:endParaRPr>
          </a:p>
          <a:p>
            <a:r>
              <a:rPr lang="en-US" altLang="ja-JP" b="1" dirty="0" smtClean="0">
                <a:solidFill>
                  <a:srgbClr val="FF0000"/>
                </a:solidFill>
              </a:rPr>
              <a:t>with window</a:t>
            </a:r>
          </a:p>
        </p:txBody>
      </p:sp>
      <p:sp>
        <p:nvSpPr>
          <p:cNvPr id="35" name="テキスト ボックス 34"/>
          <p:cNvSpPr txBox="1"/>
          <p:nvPr/>
        </p:nvSpPr>
        <p:spPr>
          <a:xfrm>
            <a:off x="2573931" y="3873822"/>
            <a:ext cx="1287532" cy="923330"/>
          </a:xfrm>
          <a:prstGeom prst="rect">
            <a:avLst/>
          </a:prstGeom>
          <a:noFill/>
        </p:spPr>
        <p:txBody>
          <a:bodyPr wrap="none" rtlCol="0">
            <a:spAutoFit/>
          </a:bodyPr>
          <a:lstStyle/>
          <a:p>
            <a:r>
              <a:rPr lang="en-US" altLang="ja-JP" b="1" dirty="0" smtClean="0">
                <a:solidFill>
                  <a:srgbClr val="FF0000"/>
                </a:solidFill>
              </a:rPr>
              <a:t>Pillow seal </a:t>
            </a:r>
          </a:p>
          <a:p>
            <a:r>
              <a:rPr kumimoji="1" lang="en-US" altLang="ja-JP" b="1" dirty="0" smtClean="0">
                <a:solidFill>
                  <a:srgbClr val="FF0000"/>
                </a:solidFill>
              </a:rPr>
              <a:t>with</a:t>
            </a:r>
            <a:r>
              <a:rPr lang="en-US" altLang="ja-JP" b="1" dirty="0" smtClean="0">
                <a:solidFill>
                  <a:srgbClr val="FF0000"/>
                </a:solidFill>
              </a:rPr>
              <a:t>out </a:t>
            </a:r>
          </a:p>
          <a:p>
            <a:r>
              <a:rPr lang="en-US" altLang="ja-JP" b="1" dirty="0" smtClean="0">
                <a:solidFill>
                  <a:srgbClr val="FF0000"/>
                </a:solidFill>
              </a:rPr>
              <a:t>window</a:t>
            </a:r>
            <a:endParaRPr kumimoji="1" lang="en-US" altLang="ja-JP" b="1" dirty="0" smtClean="0">
              <a:solidFill>
                <a:srgbClr val="FF0000"/>
              </a:solidFill>
            </a:endParaRPr>
          </a:p>
        </p:txBody>
      </p:sp>
      <p:sp>
        <p:nvSpPr>
          <p:cNvPr id="2" name="楕円 1"/>
          <p:cNvSpPr/>
          <p:nvPr/>
        </p:nvSpPr>
        <p:spPr>
          <a:xfrm>
            <a:off x="6278623" y="4267624"/>
            <a:ext cx="504056" cy="504056"/>
          </a:xfrm>
          <a:prstGeom prst="ellipse">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7145086" y="4281291"/>
            <a:ext cx="504056" cy="504056"/>
          </a:xfrm>
          <a:prstGeom prst="ellipse">
            <a:avLst/>
          </a:prstGeom>
          <a:solidFill>
            <a:schemeClr val="accent1">
              <a:alpha val="0"/>
            </a:schemeClr>
          </a:solid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793921" y="521142"/>
            <a:ext cx="5345977" cy="1200329"/>
          </a:xfrm>
          <a:prstGeom prst="rect">
            <a:avLst/>
          </a:prstGeom>
          <a:solidFill>
            <a:schemeClr val="bg1"/>
          </a:solidFill>
        </p:spPr>
        <p:txBody>
          <a:bodyPr wrap="square" rtlCol="0">
            <a:spAutoFit/>
          </a:bodyPr>
          <a:lstStyle/>
          <a:p>
            <a:r>
              <a:rPr kumimoji="1" lang="en-US" altLang="ja-JP" b="1" dirty="0" smtClean="0"/>
              <a:t>The pillow seal keeps a vacuum by metal touch between </a:t>
            </a:r>
            <a:r>
              <a:rPr lang="en-US" altLang="ja-JP" b="1" dirty="0" smtClean="0"/>
              <a:t>the</a:t>
            </a:r>
            <a:r>
              <a:rPr kumimoji="1" lang="en-US" altLang="ja-JP" b="1" dirty="0" smtClean="0"/>
              <a:t> pillow and the mirror flange.</a:t>
            </a:r>
          </a:p>
          <a:p>
            <a:r>
              <a:rPr lang="en-US" altLang="ja-JP" b="1" dirty="0" smtClean="0"/>
              <a:t>The pillow is pushed to the mirror flange by gas pressure inside the bellows.</a:t>
            </a:r>
            <a:endParaRPr kumimoji="1" lang="ja-JP" altLang="en-US" b="1" dirty="0"/>
          </a:p>
        </p:txBody>
      </p:sp>
      <p:sp>
        <p:nvSpPr>
          <p:cNvPr id="20" name="テキスト ボックス 19"/>
          <p:cNvSpPr txBox="1"/>
          <p:nvPr/>
        </p:nvSpPr>
        <p:spPr>
          <a:xfrm>
            <a:off x="1519887" y="4797152"/>
            <a:ext cx="2031325" cy="646331"/>
          </a:xfrm>
          <a:prstGeom prst="rect">
            <a:avLst/>
          </a:prstGeom>
          <a:solidFill>
            <a:schemeClr val="bg1"/>
          </a:solidFill>
        </p:spPr>
        <p:txBody>
          <a:bodyPr wrap="none" rtlCol="0">
            <a:spAutoFit/>
          </a:bodyPr>
          <a:lstStyle/>
          <a:p>
            <a:pPr algn="ctr"/>
            <a:r>
              <a:rPr lang="en-US" altLang="ja-JP" b="1" dirty="0" smtClean="0">
                <a:solidFill>
                  <a:srgbClr val="008000"/>
                </a:solidFill>
              </a:rPr>
              <a:t>Primary beam line</a:t>
            </a:r>
          </a:p>
          <a:p>
            <a:pPr algn="ctr"/>
            <a:r>
              <a:rPr lang="en-US" altLang="ja-JP" b="1" dirty="0" smtClean="0">
                <a:solidFill>
                  <a:srgbClr val="008000"/>
                </a:solidFill>
              </a:rPr>
              <a:t>( in vacuum )</a:t>
            </a:r>
            <a:endParaRPr kumimoji="1" lang="ja-JP" altLang="en-US" b="1" dirty="0">
              <a:solidFill>
                <a:srgbClr val="008000"/>
              </a:solidFill>
            </a:endParaRPr>
          </a:p>
        </p:txBody>
      </p:sp>
      <p:sp>
        <p:nvSpPr>
          <p:cNvPr id="25" name="テキスト ボックス 24"/>
          <p:cNvSpPr txBox="1"/>
          <p:nvPr/>
        </p:nvSpPr>
        <p:spPr>
          <a:xfrm>
            <a:off x="5108429" y="6003492"/>
            <a:ext cx="915635" cy="369332"/>
          </a:xfrm>
          <a:prstGeom prst="rect">
            <a:avLst/>
          </a:prstGeom>
          <a:noFill/>
        </p:spPr>
        <p:txBody>
          <a:bodyPr wrap="none" rtlCol="0">
            <a:spAutoFit/>
          </a:bodyPr>
          <a:lstStyle/>
          <a:p>
            <a:r>
              <a:rPr lang="en-US" altLang="ja-JP" b="1" dirty="0" smtClean="0">
                <a:solidFill>
                  <a:srgbClr val="FF9900"/>
                </a:solidFill>
              </a:rPr>
              <a:t>ESM21</a:t>
            </a:r>
            <a:endParaRPr kumimoji="1" lang="ja-JP" altLang="en-US" b="1" dirty="0">
              <a:solidFill>
                <a:srgbClr val="FF9900"/>
              </a:solidFill>
            </a:endParaRPr>
          </a:p>
        </p:txBody>
      </p:sp>
      <p:sp>
        <p:nvSpPr>
          <p:cNvPr id="32" name="Text Box 4"/>
          <p:cNvSpPr txBox="1">
            <a:spLocks noChangeArrowheads="1"/>
          </p:cNvSpPr>
          <p:nvPr/>
        </p:nvSpPr>
        <p:spPr bwMode="auto">
          <a:xfrm>
            <a:off x="0" y="0"/>
            <a:ext cx="9144000" cy="523220"/>
          </a:xfrm>
          <a:prstGeom prst="rect">
            <a:avLst/>
          </a:prstGeom>
          <a:solidFill>
            <a:schemeClr val="bg1"/>
          </a:solidFill>
          <a:ln>
            <a:noFill/>
          </a:ln>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dirty="0" smtClean="0">
                <a:solidFill>
                  <a:prstClr val="black"/>
                </a:solidFill>
              </a:rPr>
              <a:t>Remote maintenance for beam window and beam monitors</a:t>
            </a:r>
            <a:endParaRPr kumimoji="1" lang="en-US" altLang="ja-JP" sz="2800" b="1"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0171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Helium vessel</a:t>
            </a:r>
          </a:p>
        </p:txBody>
      </p:sp>
      <p:pic>
        <p:nvPicPr>
          <p:cNvPr id="3" name="Picture 4" descr="TS_he+h3"/>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l="11900" t="6059" r="14995" b="3703"/>
          <a:stretch>
            <a:fillRect/>
          </a:stretch>
        </p:blipFill>
        <p:spPr bwMode="auto">
          <a:xfrm>
            <a:off x="940112" y="523220"/>
            <a:ext cx="7263774"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p:nvPr/>
        </p:nvCxnSpPr>
        <p:spPr>
          <a:xfrm>
            <a:off x="1043608" y="1988840"/>
            <a:ext cx="0" cy="482453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16"/>
          <p:cNvSpPr txBox="1">
            <a:spLocks noChangeArrowheads="1"/>
          </p:cNvSpPr>
          <p:nvPr/>
        </p:nvSpPr>
        <p:spPr bwMode="auto">
          <a:xfrm rot="-5400000">
            <a:off x="558626" y="4217751"/>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ea typeface="ＭＳ Ｐゴシック" pitchFamily="50" charset="-128"/>
                <a:cs typeface="Times New Roman" pitchFamily="18" charset="0"/>
              </a:rPr>
              <a:t>11m</a:t>
            </a:r>
          </a:p>
        </p:txBody>
      </p:sp>
      <p:cxnSp>
        <p:nvCxnSpPr>
          <p:cNvPr id="7" name="直線矢印コネクタ 6"/>
          <p:cNvCxnSpPr/>
          <p:nvPr/>
        </p:nvCxnSpPr>
        <p:spPr>
          <a:xfrm flipV="1">
            <a:off x="1043608" y="476672"/>
            <a:ext cx="5616624" cy="136187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10"/>
          <p:cNvSpPr txBox="1">
            <a:spLocks noChangeArrowheads="1"/>
          </p:cNvSpPr>
          <p:nvPr/>
        </p:nvSpPr>
        <p:spPr bwMode="auto">
          <a:xfrm rot="-769812">
            <a:off x="3381050" y="827106"/>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15m</a:t>
            </a:r>
          </a:p>
        </p:txBody>
      </p:sp>
      <p:cxnSp>
        <p:nvCxnSpPr>
          <p:cNvPr id="10" name="直線矢印コネクタ 9"/>
          <p:cNvCxnSpPr/>
          <p:nvPr/>
        </p:nvCxnSpPr>
        <p:spPr>
          <a:xfrm>
            <a:off x="6876256" y="510174"/>
            <a:ext cx="1224136" cy="54256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3"/>
          <p:cNvSpPr txBox="1">
            <a:spLocks noChangeArrowheads="1"/>
          </p:cNvSpPr>
          <p:nvPr/>
        </p:nvSpPr>
        <p:spPr bwMode="auto">
          <a:xfrm rot="1463691">
            <a:off x="7362208" y="41726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4m</a:t>
            </a:r>
          </a:p>
        </p:txBody>
      </p:sp>
      <p:pic>
        <p:nvPicPr>
          <p:cNvPr id="11" name="Picture 11" descr="R0013428"/>
          <p:cNvPicPr>
            <a:picLocks noChangeAspect="1" noChangeArrowheads="1"/>
          </p:cNvPicPr>
          <p:nvPr/>
        </p:nvPicPr>
        <p:blipFill rotWithShape="1">
          <a:blip r:embed="rId3">
            <a:extLst>
              <a:ext uri="{28A0092B-C50C-407E-A947-70E740481C1C}">
                <a14:useLocalDpi xmlns:a14="http://schemas.microsoft.com/office/drawing/2010/main" val="0"/>
              </a:ext>
            </a:extLst>
          </a:blip>
          <a:srcRect l="17513" t="27930" r="36886" b="43109"/>
          <a:stretch/>
        </p:blipFill>
        <p:spPr bwMode="auto">
          <a:xfrm>
            <a:off x="1" y="5469776"/>
            <a:ext cx="2912436" cy="138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ho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
            <a:ext cx="2744166" cy="335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0" descr="IMG_987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74" r="8094" b="2500"/>
          <a:stretch/>
        </p:blipFill>
        <p:spPr bwMode="auto">
          <a:xfrm>
            <a:off x="0" y="0"/>
            <a:ext cx="3203847" cy="28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RIMG0351-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50" t="2452" r="24169" b="4631"/>
          <a:stretch/>
        </p:blipFill>
        <p:spPr bwMode="auto">
          <a:xfrm>
            <a:off x="6354564" y="-1"/>
            <a:ext cx="2810928" cy="335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 y="2488768"/>
            <a:ext cx="883575" cy="369332"/>
          </a:xfrm>
          <a:prstGeom prst="rect">
            <a:avLst/>
          </a:prstGeom>
          <a:noFill/>
        </p:spPr>
        <p:txBody>
          <a:bodyPr wrap="none" rtlCol="0">
            <a:spAutoFit/>
          </a:bodyPr>
          <a:lstStyle/>
          <a:p>
            <a:r>
              <a:rPr kumimoji="1" lang="en-US" altLang="ja-JP" b="1" dirty="0" smtClean="0">
                <a:solidFill>
                  <a:srgbClr val="00FFFF"/>
                </a:solidFill>
              </a:rPr>
              <a:t>Horn 1</a:t>
            </a:r>
            <a:endParaRPr kumimoji="1" lang="ja-JP" altLang="en-US" b="1" dirty="0">
              <a:solidFill>
                <a:srgbClr val="00FFFF"/>
              </a:solidFill>
            </a:endParaRPr>
          </a:p>
        </p:txBody>
      </p:sp>
      <p:sp>
        <p:nvSpPr>
          <p:cNvPr id="16" name="テキスト ボックス 15"/>
          <p:cNvSpPr txBox="1"/>
          <p:nvPr/>
        </p:nvSpPr>
        <p:spPr>
          <a:xfrm>
            <a:off x="8281917" y="2971501"/>
            <a:ext cx="883575" cy="369332"/>
          </a:xfrm>
          <a:prstGeom prst="rect">
            <a:avLst/>
          </a:prstGeom>
          <a:noFill/>
        </p:spPr>
        <p:txBody>
          <a:bodyPr wrap="none" rtlCol="0">
            <a:spAutoFit/>
          </a:bodyPr>
          <a:lstStyle/>
          <a:p>
            <a:r>
              <a:rPr kumimoji="1" lang="en-US" altLang="ja-JP" b="1" dirty="0" smtClean="0">
                <a:solidFill>
                  <a:srgbClr val="FF00FF"/>
                </a:solidFill>
              </a:rPr>
              <a:t>Horn 3</a:t>
            </a:r>
            <a:endParaRPr kumimoji="1" lang="ja-JP" altLang="en-US" b="1" dirty="0">
              <a:solidFill>
                <a:srgbClr val="FF00FF"/>
              </a:solidFill>
            </a:endParaRPr>
          </a:p>
        </p:txBody>
      </p:sp>
      <p:sp>
        <p:nvSpPr>
          <p:cNvPr id="17" name="テキスト ボックス 16"/>
          <p:cNvSpPr txBox="1"/>
          <p:nvPr/>
        </p:nvSpPr>
        <p:spPr>
          <a:xfrm>
            <a:off x="3473452" y="-1"/>
            <a:ext cx="2492990" cy="369332"/>
          </a:xfrm>
          <a:prstGeom prst="rect">
            <a:avLst/>
          </a:prstGeom>
          <a:noFill/>
        </p:spPr>
        <p:txBody>
          <a:bodyPr wrap="none" rtlCol="0">
            <a:spAutoFit/>
          </a:bodyPr>
          <a:lstStyle/>
          <a:p>
            <a:r>
              <a:rPr kumimoji="1" lang="en-US" altLang="ja-JP" b="1" dirty="0" smtClean="0">
                <a:solidFill>
                  <a:srgbClr val="00FFFF"/>
                </a:solidFill>
              </a:rPr>
              <a:t>Horn 1 in helium vessel</a:t>
            </a:r>
            <a:endParaRPr kumimoji="1" lang="ja-JP" altLang="en-US" b="1" dirty="0">
              <a:solidFill>
                <a:srgbClr val="00FFFF"/>
              </a:solidFill>
            </a:endParaRPr>
          </a:p>
        </p:txBody>
      </p:sp>
      <p:sp>
        <p:nvSpPr>
          <p:cNvPr id="18" name="テキスト ボックス 17"/>
          <p:cNvSpPr txBox="1"/>
          <p:nvPr/>
        </p:nvSpPr>
        <p:spPr>
          <a:xfrm>
            <a:off x="1" y="5100444"/>
            <a:ext cx="830356" cy="369332"/>
          </a:xfrm>
          <a:prstGeom prst="rect">
            <a:avLst/>
          </a:prstGeom>
          <a:noFill/>
        </p:spPr>
        <p:txBody>
          <a:bodyPr wrap="none" rtlCol="0">
            <a:spAutoFit/>
          </a:bodyPr>
          <a:lstStyle/>
          <a:p>
            <a:r>
              <a:rPr lang="en-US" altLang="ja-JP" b="1" dirty="0" smtClean="0">
                <a:solidFill>
                  <a:srgbClr val="FF0000"/>
                </a:solidFill>
              </a:rPr>
              <a:t>Target</a:t>
            </a:r>
            <a:endParaRPr kumimoji="1" lang="ja-JP" altLang="en-US" b="1" dirty="0">
              <a:solidFill>
                <a:srgbClr val="FF0000"/>
              </a:solidFill>
            </a:endParaRPr>
          </a:p>
        </p:txBody>
      </p:sp>
      <p:cxnSp>
        <p:nvCxnSpPr>
          <p:cNvPr id="19" name="直線コネクタ 18"/>
          <p:cNvCxnSpPr/>
          <p:nvPr/>
        </p:nvCxnSpPr>
        <p:spPr>
          <a:xfrm>
            <a:off x="3203847" y="2858100"/>
            <a:ext cx="0" cy="179503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 y="2858100"/>
            <a:ext cx="2555775" cy="179503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092280" y="3356991"/>
            <a:ext cx="2073213" cy="93610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5724128" y="3340833"/>
            <a:ext cx="630437" cy="23218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2843808" y="4702733"/>
            <a:ext cx="68629" cy="215526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0" y="4805536"/>
            <a:ext cx="2555776" cy="29490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986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2051720" y="3532366"/>
            <a:ext cx="17961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FF0000"/>
                </a:solidFill>
                <a:latin typeface="Times New Roman"/>
                <a:ea typeface="ＭＳ 明朝"/>
              </a:rPr>
              <a:t>Handling point</a:t>
            </a:r>
            <a:endParaRPr kumimoji="1" lang="en-US" altLang="ja-JP" sz="1800" b="1" i="0" u="none" strike="noStrike" kern="1200" cap="none" spc="0" normalizeH="0" baseline="0" noProof="0" dirty="0" smtClean="0">
              <a:ln>
                <a:noFill/>
              </a:ln>
              <a:solidFill>
                <a:srgbClr val="FF0000"/>
              </a:solidFill>
              <a:effectLst/>
              <a:uLnTx/>
              <a:uFillTx/>
              <a:latin typeface="Times New Roman"/>
              <a:ea typeface="ＭＳ 明朝"/>
              <a:cs typeface="+mn-cs"/>
            </a:endParaRPr>
          </a:p>
        </p:txBody>
      </p:sp>
      <p:sp>
        <p:nvSpPr>
          <p:cNvPr id="41" name="テキスト ボックス 40"/>
          <p:cNvSpPr txBox="1"/>
          <p:nvPr/>
        </p:nvSpPr>
        <p:spPr>
          <a:xfrm>
            <a:off x="0" y="0"/>
            <a:ext cx="9144000" cy="523220"/>
          </a:xfrm>
          <a:prstGeom prst="rect">
            <a:avLst/>
          </a:prstGeom>
          <a:noFill/>
        </p:spPr>
        <p:txBody>
          <a:bodyPr wrap="square" rtlCol="0">
            <a:spAutoFit/>
          </a:bodyPr>
          <a:lstStyle/>
          <a:p>
            <a:pPr algn="ctr"/>
            <a:r>
              <a:rPr lang="en-US" altLang="ja-JP" sz="2800" b="1" dirty="0" smtClean="0"/>
              <a:t>Remote handling for beam window</a:t>
            </a:r>
            <a:endParaRPr kumimoji="1" lang="ja-JP" altLang="en-US" sz="2800" b="1" dirty="0"/>
          </a:p>
        </p:txBody>
      </p:sp>
      <p:sp>
        <p:nvSpPr>
          <p:cNvPr id="47" name="テキスト ボックス 46"/>
          <p:cNvSpPr txBox="1"/>
          <p:nvPr/>
        </p:nvSpPr>
        <p:spPr>
          <a:xfrm>
            <a:off x="2303256" y="4119086"/>
            <a:ext cx="8285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FF0000"/>
                </a:solidFill>
                <a:latin typeface="Times New Roman"/>
                <a:ea typeface="ＭＳ 明朝"/>
              </a:rPr>
              <a:t>Shield</a:t>
            </a:r>
            <a:endParaRPr lang="en-US" altLang="ja-JP" b="1" noProof="0" dirty="0" smtClean="0">
              <a:solidFill>
                <a:srgbClr val="FF0000"/>
              </a:solidFill>
              <a:latin typeface="Times New Roman"/>
              <a:ea typeface="ＭＳ 明朝"/>
            </a:endParaRPr>
          </a:p>
        </p:txBody>
      </p:sp>
      <p:sp>
        <p:nvSpPr>
          <p:cNvPr id="34" name="テキスト ボックス 33"/>
          <p:cNvSpPr txBox="1"/>
          <p:nvPr/>
        </p:nvSpPr>
        <p:spPr>
          <a:xfrm>
            <a:off x="2202037" y="5416897"/>
            <a:ext cx="16703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noProof="0" dirty="0" smtClean="0">
                <a:solidFill>
                  <a:srgbClr val="FF0000"/>
                </a:solidFill>
                <a:latin typeface="Times New Roman"/>
                <a:ea typeface="ＭＳ 明朝"/>
              </a:rPr>
              <a:t>Pick-up shaft</a:t>
            </a:r>
          </a:p>
        </p:txBody>
      </p:sp>
      <p:sp>
        <p:nvSpPr>
          <p:cNvPr id="2" name="テキスト ボックス 1"/>
          <p:cNvSpPr txBox="1"/>
          <p:nvPr/>
        </p:nvSpPr>
        <p:spPr>
          <a:xfrm>
            <a:off x="3873358" y="1234495"/>
            <a:ext cx="5218480" cy="2554545"/>
          </a:xfrm>
          <a:prstGeom prst="rect">
            <a:avLst/>
          </a:prstGeom>
          <a:noFill/>
        </p:spPr>
        <p:txBody>
          <a:bodyPr wrap="none" rtlCol="0">
            <a:spAutoFit/>
          </a:bodyPr>
          <a:lstStyle/>
          <a:p>
            <a:r>
              <a:rPr kumimoji="1" lang="en-US" altLang="ja-JP" sz="2000" b="1" dirty="0" smtClean="0"/>
              <a:t>The handling machine is attached to crane, </a:t>
            </a:r>
          </a:p>
          <a:p>
            <a:r>
              <a:rPr lang="en-US" altLang="ja-JP" sz="2000" b="1" dirty="0" smtClean="0"/>
              <a:t>and it moves by crane horizontally. </a:t>
            </a:r>
          </a:p>
          <a:p>
            <a:r>
              <a:rPr kumimoji="1" lang="en-US" altLang="ja-JP" sz="2000" b="1" dirty="0" smtClean="0"/>
              <a:t>In vertical direction, it </a:t>
            </a:r>
            <a:r>
              <a:rPr kumimoji="1" lang="en-US" altLang="ja-JP" sz="2000" b="1" dirty="0" smtClean="0"/>
              <a:t>moves </a:t>
            </a:r>
            <a:r>
              <a:rPr kumimoji="1" lang="en-US" altLang="ja-JP" sz="2000" b="1" dirty="0" smtClean="0"/>
              <a:t>by crane before </a:t>
            </a:r>
          </a:p>
          <a:p>
            <a:r>
              <a:rPr lang="en-US" altLang="ja-JP" sz="2000" b="1" dirty="0" smtClean="0"/>
              <a:t>the </a:t>
            </a:r>
            <a:r>
              <a:rPr lang="en-US" altLang="ja-JP" sz="2000" b="1" dirty="0" smtClean="0"/>
              <a:t>guides </a:t>
            </a:r>
            <a:r>
              <a:rPr lang="en-US" altLang="ja-JP" sz="2000" b="1" dirty="0" smtClean="0"/>
              <a:t>touch down </a:t>
            </a:r>
            <a:r>
              <a:rPr lang="en-US" altLang="ja-JP" sz="2000" b="1" dirty="0" smtClean="0"/>
              <a:t>on </a:t>
            </a:r>
            <a:r>
              <a:rPr lang="en-US" altLang="ja-JP" sz="2000" b="1" dirty="0" smtClean="0"/>
              <a:t>the </a:t>
            </a:r>
            <a:r>
              <a:rPr lang="en-US" altLang="ja-JP" sz="2000" b="1" dirty="0" smtClean="0"/>
              <a:t>service</a:t>
            </a:r>
            <a:r>
              <a:rPr kumimoji="1" lang="en-US" altLang="ja-JP" sz="2000" b="1" dirty="0" smtClean="0"/>
              <a:t>-pit </a:t>
            </a:r>
            <a:r>
              <a:rPr kumimoji="1" lang="en-US" altLang="ja-JP" sz="2000" b="1" dirty="0" smtClean="0"/>
              <a:t>side, </a:t>
            </a:r>
            <a:endParaRPr kumimoji="1" lang="en-US" altLang="ja-JP" sz="2000" b="1" dirty="0" smtClean="0"/>
          </a:p>
          <a:p>
            <a:r>
              <a:rPr kumimoji="1" lang="en-US" altLang="ja-JP" sz="2000" b="1" dirty="0" smtClean="0"/>
              <a:t>and </a:t>
            </a:r>
            <a:r>
              <a:rPr kumimoji="1" lang="en-US" altLang="ja-JP" sz="2000" b="1" dirty="0" smtClean="0"/>
              <a:t>it </a:t>
            </a:r>
            <a:r>
              <a:rPr kumimoji="1" lang="en-US" altLang="ja-JP" sz="2000" b="1" dirty="0" smtClean="0"/>
              <a:t>moves </a:t>
            </a:r>
            <a:r>
              <a:rPr kumimoji="1" lang="en-US" altLang="ja-JP" sz="2000" b="1" dirty="0" smtClean="0"/>
              <a:t>by winch built in the </a:t>
            </a:r>
            <a:r>
              <a:rPr lang="en-US" altLang="ja-JP" sz="2000" b="1" dirty="0" smtClean="0"/>
              <a:t>handling </a:t>
            </a:r>
          </a:p>
          <a:p>
            <a:r>
              <a:rPr lang="en-US" altLang="ja-JP" sz="2000" b="1" dirty="0" smtClean="0"/>
              <a:t>machine </a:t>
            </a:r>
            <a:r>
              <a:rPr lang="en-US" altLang="ja-JP" sz="2000" b="1" dirty="0" smtClean="0"/>
              <a:t>after </a:t>
            </a:r>
            <a:r>
              <a:rPr lang="en-US" altLang="ja-JP" sz="2000" b="1" dirty="0" smtClean="0"/>
              <a:t>touchdown. </a:t>
            </a:r>
          </a:p>
          <a:p>
            <a:r>
              <a:rPr lang="en-US" altLang="ja-JP" sz="2000" b="1" dirty="0" smtClean="0"/>
              <a:t>T</a:t>
            </a:r>
            <a:r>
              <a:rPr lang="en-US" altLang="ja-JP" sz="2000" b="1" dirty="0" smtClean="0"/>
              <a:t>he </a:t>
            </a:r>
            <a:r>
              <a:rPr lang="en-US" altLang="ja-JP" sz="2000" b="1" dirty="0"/>
              <a:t>handling point moves along inside of </a:t>
            </a:r>
          </a:p>
          <a:p>
            <a:r>
              <a:rPr lang="en-US" altLang="ja-JP" sz="2000" b="1" dirty="0"/>
              <a:t>the guide by the winch</a:t>
            </a:r>
            <a:r>
              <a:rPr lang="en-US" altLang="ja-JP" sz="2000" b="1" dirty="0" smtClean="0"/>
              <a:t>.</a:t>
            </a:r>
            <a:endParaRPr lang="ja-JP" altLang="en-US" sz="2000" b="1" dirty="0"/>
          </a:p>
        </p:txBody>
      </p:sp>
      <p:pic>
        <p:nvPicPr>
          <p:cNvPr id="19" name="図 18"/>
          <p:cNvPicPr>
            <a:picLocks noChangeAspect="1"/>
          </p:cNvPicPr>
          <p:nvPr/>
        </p:nvPicPr>
        <p:blipFill rotWithShape="1">
          <a:blip r:embed="rId2" cstate="print">
            <a:extLst>
              <a:ext uri="{28A0092B-C50C-407E-A947-70E740481C1C}">
                <a14:useLocalDpi xmlns:a14="http://schemas.microsoft.com/office/drawing/2010/main" val="0"/>
              </a:ext>
            </a:extLst>
          </a:blip>
          <a:srcRect l="135" t="47728" r="40551" b="35477"/>
          <a:stretch/>
        </p:blipFill>
        <p:spPr>
          <a:xfrm rot="5400000">
            <a:off x="-2700717" y="2700717"/>
            <a:ext cx="6858000" cy="1456567"/>
          </a:xfrm>
          <a:prstGeom prst="rect">
            <a:avLst/>
          </a:prstGeom>
        </p:spPr>
      </p:pic>
      <p:cxnSp>
        <p:nvCxnSpPr>
          <p:cNvPr id="22" name="直線矢印コネクタ 21"/>
          <p:cNvCxnSpPr/>
          <p:nvPr/>
        </p:nvCxnSpPr>
        <p:spPr>
          <a:xfrm flipH="1" flipV="1">
            <a:off x="838199" y="1335734"/>
            <a:ext cx="1285529" cy="2930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1092727" y="2343164"/>
            <a:ext cx="1321973" cy="28863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H="1" flipV="1">
            <a:off x="943700" y="350915"/>
            <a:ext cx="1684084" cy="41378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flipV="1">
            <a:off x="1066518" y="4272567"/>
            <a:ext cx="1236738" cy="7673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a:off x="838199" y="5601563"/>
            <a:ext cx="1363838" cy="1121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07504" y="3311227"/>
            <a:ext cx="550151" cy="369332"/>
          </a:xfrm>
          <a:prstGeom prst="rect">
            <a:avLst/>
          </a:prstGeom>
          <a:noFill/>
        </p:spPr>
        <p:txBody>
          <a:bodyPr wrap="none" rtlCol="0">
            <a:spAutoFit/>
          </a:bodyPr>
          <a:lstStyle/>
          <a:p>
            <a:pPr defTabSz="914400" fontAlgn="auto">
              <a:spcBef>
                <a:spcPts val="0"/>
              </a:spcBef>
              <a:spcAft>
                <a:spcPts val="0"/>
              </a:spcAft>
            </a:pPr>
            <a:r>
              <a:rPr lang="en-US" altLang="ja-JP" b="1" dirty="0">
                <a:solidFill>
                  <a:srgbClr val="00FFFF"/>
                </a:solidFill>
                <a:latin typeface="Times New Roman"/>
                <a:ea typeface="ＭＳ 明朝"/>
              </a:rPr>
              <a:t>9</a:t>
            </a:r>
            <a:r>
              <a:rPr lang="en-US" altLang="ja-JP" b="1" dirty="0" smtClean="0">
                <a:solidFill>
                  <a:srgbClr val="00FFFF"/>
                </a:solidFill>
                <a:latin typeface="Times New Roman"/>
                <a:ea typeface="ＭＳ 明朝"/>
              </a:rPr>
              <a:t> m</a:t>
            </a:r>
            <a:endParaRPr lang="ja-JP" altLang="en-US" b="1" dirty="0">
              <a:solidFill>
                <a:srgbClr val="00FFFF"/>
              </a:solidFill>
              <a:latin typeface="Times New Roman"/>
              <a:ea typeface="ＭＳ 明朝"/>
            </a:endParaRPr>
          </a:p>
        </p:txBody>
      </p:sp>
      <p:cxnSp>
        <p:nvCxnSpPr>
          <p:cNvPr id="42" name="直線矢印コネクタ 41"/>
          <p:cNvCxnSpPr/>
          <p:nvPr/>
        </p:nvCxnSpPr>
        <p:spPr>
          <a:xfrm>
            <a:off x="107504" y="692696"/>
            <a:ext cx="0" cy="5904656"/>
          </a:xfrm>
          <a:prstGeom prst="straightConnector1">
            <a:avLst/>
          </a:prstGeom>
          <a:ln>
            <a:solidFill>
              <a:srgbClr val="00FFFF"/>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p:nvPr/>
        </p:nvCxnSpPr>
        <p:spPr>
          <a:xfrm flipH="1" flipV="1">
            <a:off x="943700" y="3573016"/>
            <a:ext cx="1108020" cy="1440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627784" y="580038"/>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noProof="0" dirty="0" smtClean="0">
                <a:solidFill>
                  <a:srgbClr val="FF0000"/>
                </a:solidFill>
                <a:latin typeface="Times New Roman"/>
                <a:ea typeface="ＭＳ 明朝"/>
              </a:rPr>
              <a:t>Crane</a:t>
            </a:r>
            <a:endParaRPr kumimoji="1" lang="ja-JP" altLang="en-US" sz="1800" b="1" i="0" u="none" strike="noStrike" kern="1200" cap="none" spc="0" normalizeH="0" baseline="0" noProof="0" dirty="0">
              <a:ln>
                <a:noFill/>
              </a:ln>
              <a:solidFill>
                <a:srgbClr val="FF0000"/>
              </a:solidFill>
              <a:effectLst/>
              <a:uLnTx/>
              <a:uFillTx/>
              <a:latin typeface="Times New Roman"/>
              <a:ea typeface="ＭＳ 明朝"/>
              <a:cs typeface="+mn-cs"/>
            </a:endParaRPr>
          </a:p>
        </p:txBody>
      </p:sp>
      <p:sp>
        <p:nvSpPr>
          <p:cNvPr id="24" name="テキスト ボックス 23"/>
          <p:cNvSpPr txBox="1"/>
          <p:nvPr/>
        </p:nvSpPr>
        <p:spPr>
          <a:xfrm>
            <a:off x="3873358" y="3933056"/>
            <a:ext cx="4793492" cy="1323439"/>
          </a:xfrm>
          <a:prstGeom prst="rect">
            <a:avLst/>
          </a:prstGeom>
          <a:noFill/>
        </p:spPr>
        <p:txBody>
          <a:bodyPr wrap="none" rtlCol="0">
            <a:spAutoFit/>
          </a:bodyPr>
          <a:lstStyle/>
          <a:p>
            <a:r>
              <a:rPr kumimoji="1" lang="en-US" altLang="ja-JP" sz="2000" b="1" dirty="0" smtClean="0"/>
              <a:t>The </a:t>
            </a:r>
            <a:r>
              <a:rPr lang="en-US" altLang="ja-JP" sz="2000" b="1" dirty="0" smtClean="0"/>
              <a:t>pick-up shaft for the beam window is </a:t>
            </a:r>
          </a:p>
          <a:p>
            <a:r>
              <a:rPr lang="en-US" altLang="ja-JP" sz="2000" b="1" dirty="0"/>
              <a:t>h</a:t>
            </a:r>
            <a:r>
              <a:rPr kumimoji="1" lang="en-US" altLang="ja-JP" sz="2000" b="1" dirty="0" smtClean="0"/>
              <a:t>ung on the top of the shield.</a:t>
            </a:r>
          </a:p>
          <a:p>
            <a:r>
              <a:rPr lang="en-US" altLang="ja-JP" sz="2000" b="1" dirty="0" smtClean="0"/>
              <a:t>And a worker rotates the shaft to lock or </a:t>
            </a:r>
          </a:p>
          <a:p>
            <a:r>
              <a:rPr lang="en-US" altLang="ja-JP" sz="2000" b="1" dirty="0"/>
              <a:t>u</a:t>
            </a:r>
            <a:r>
              <a:rPr kumimoji="1" lang="en-US" altLang="ja-JP" sz="2000" b="1" dirty="0" smtClean="0"/>
              <a:t>nlock the beam window over the shield.</a:t>
            </a:r>
          </a:p>
        </p:txBody>
      </p:sp>
      <p:sp>
        <p:nvSpPr>
          <p:cNvPr id="26" name="テキスト ボックス 25"/>
          <p:cNvSpPr txBox="1"/>
          <p:nvPr/>
        </p:nvSpPr>
        <p:spPr>
          <a:xfrm>
            <a:off x="2123728" y="1444134"/>
            <a:ext cx="834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FF0000"/>
                </a:solidFill>
                <a:latin typeface="Times New Roman"/>
                <a:ea typeface="ＭＳ 明朝"/>
              </a:rPr>
              <a:t>Winch</a:t>
            </a:r>
            <a:endParaRPr kumimoji="1" lang="ja-JP" altLang="en-US" sz="1800" b="1" i="0" u="none" strike="noStrike" kern="1200" cap="none" spc="0" normalizeH="0" baseline="0" noProof="0" dirty="0">
              <a:ln>
                <a:noFill/>
              </a:ln>
              <a:solidFill>
                <a:srgbClr val="FF0000"/>
              </a:solidFill>
              <a:effectLst/>
              <a:uLnTx/>
              <a:uFillTx/>
              <a:latin typeface="Times New Roman"/>
              <a:ea typeface="ＭＳ 明朝"/>
              <a:cs typeface="+mn-cs"/>
            </a:endParaRPr>
          </a:p>
        </p:txBody>
      </p:sp>
      <p:sp>
        <p:nvSpPr>
          <p:cNvPr id="28" name="テキスト ボックス 27"/>
          <p:cNvSpPr txBox="1"/>
          <p:nvPr/>
        </p:nvSpPr>
        <p:spPr>
          <a:xfrm>
            <a:off x="2414699" y="2160037"/>
            <a:ext cx="8819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smtClean="0">
                <a:solidFill>
                  <a:srgbClr val="FF0000"/>
                </a:solidFill>
                <a:latin typeface="Times New Roman"/>
                <a:ea typeface="ＭＳ 明朝"/>
              </a:rPr>
              <a:t>Guide</a:t>
            </a:r>
            <a:endParaRPr kumimoji="1" lang="ja-JP" altLang="en-US" sz="1800" b="1" i="0" u="none" strike="noStrike" kern="1200" cap="none" spc="0" normalizeH="0" baseline="0" noProof="0" dirty="0">
              <a:ln>
                <a:noFill/>
              </a:ln>
              <a:solidFill>
                <a:srgbClr val="FF0000"/>
              </a:solidFill>
              <a:effectLst/>
              <a:uLnTx/>
              <a:uFillTx/>
              <a:latin typeface="Times New Roman"/>
              <a:ea typeface="ＭＳ 明朝"/>
              <a:cs typeface="+mn-cs"/>
            </a:endParaRPr>
          </a:p>
        </p:txBody>
      </p:sp>
    </p:spTree>
    <p:extLst>
      <p:ext uri="{BB962C8B-B14F-4D97-AF65-F5344CB8AC3E}">
        <p14:creationId xmlns:p14="http://schemas.microsoft.com/office/powerpoint/2010/main" val="6281514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dirty="0" smtClean="0">
                <a:solidFill>
                  <a:prstClr val="black"/>
                </a:solidFill>
              </a:rPr>
              <a:t>Remote handling for beam monitor</a:t>
            </a:r>
            <a:endParaRPr kumimoji="1" lang="en-US" altLang="ja-JP" sz="2800" b="1" i="0" u="none" strike="noStrike" kern="1200" cap="none" spc="0" normalizeH="0" baseline="0" noProof="0" dirty="0">
              <a:ln>
                <a:noFill/>
              </a:ln>
              <a:solidFill>
                <a:prstClr val="black"/>
              </a:solidFill>
              <a:effectLst/>
              <a:uLnTx/>
              <a:uFillTx/>
            </a:endParaRPr>
          </a:p>
        </p:txBody>
      </p:sp>
      <p:sp>
        <p:nvSpPr>
          <p:cNvPr id="5" name="テキスト ボックス 4"/>
          <p:cNvSpPr txBox="1"/>
          <p:nvPr/>
        </p:nvSpPr>
        <p:spPr>
          <a:xfrm>
            <a:off x="611561" y="908720"/>
            <a:ext cx="7920879" cy="5324535"/>
          </a:xfrm>
          <a:prstGeom prst="rect">
            <a:avLst/>
          </a:prstGeom>
          <a:noFill/>
        </p:spPr>
        <p:txBody>
          <a:bodyPr wrap="square" rtlCol="0">
            <a:spAutoFit/>
          </a:bodyPr>
          <a:lstStyle/>
          <a:p>
            <a:r>
              <a:rPr lang="en-US" altLang="ja-JP" sz="2000" b="1" dirty="0"/>
              <a:t>P</a:t>
            </a:r>
            <a:r>
              <a:rPr lang="en-US" altLang="ja-JP" sz="2000" b="1" dirty="0" smtClean="0"/>
              <a:t>roton </a:t>
            </a:r>
            <a:r>
              <a:rPr lang="en-US" altLang="ja-JP" sz="2000" b="1" dirty="0"/>
              <a:t>beam monitors in the target </a:t>
            </a:r>
            <a:r>
              <a:rPr lang="en-US" altLang="ja-JP" sz="2000" b="1" dirty="0" smtClean="0"/>
              <a:t>station</a:t>
            </a:r>
          </a:p>
          <a:p>
            <a:r>
              <a:rPr lang="en-US" altLang="ja-JP" sz="2000" b="1" dirty="0"/>
              <a:t> </a:t>
            </a:r>
            <a:r>
              <a:rPr lang="en-US" altLang="ja-JP" sz="2000" b="1" dirty="0" smtClean="0"/>
              <a:t> SSEM19 : mounted in the vacuum chamber (called monitor stack)</a:t>
            </a:r>
          </a:p>
          <a:p>
            <a:r>
              <a:rPr lang="en-US" altLang="ja-JP" sz="2000" b="1" dirty="0"/>
              <a:t> </a:t>
            </a:r>
            <a:r>
              <a:rPr lang="en-US" altLang="ja-JP" sz="2000" b="1" dirty="0" smtClean="0"/>
              <a:t> ESM21   : mounted in monitor stack</a:t>
            </a:r>
          </a:p>
          <a:p>
            <a:r>
              <a:rPr lang="en-US" altLang="ja-JP" sz="2000" b="1" dirty="0"/>
              <a:t> </a:t>
            </a:r>
            <a:r>
              <a:rPr lang="en-US" altLang="ja-JP" sz="2000" b="1" dirty="0" smtClean="0"/>
              <a:t> OTR       : </a:t>
            </a:r>
            <a:r>
              <a:rPr lang="en-US" altLang="ja-JP" sz="2000" b="1" dirty="0"/>
              <a:t>attached to the </a:t>
            </a:r>
            <a:r>
              <a:rPr lang="en-US" altLang="ja-JP" sz="2000" b="1" dirty="0" smtClean="0"/>
              <a:t>frame </a:t>
            </a:r>
            <a:r>
              <a:rPr lang="en-US" altLang="ja-JP" sz="2000" b="1" dirty="0"/>
              <a:t>of the </a:t>
            </a:r>
            <a:r>
              <a:rPr lang="en-US" altLang="ja-JP" sz="2000" b="1" dirty="0" smtClean="0"/>
              <a:t>horn </a:t>
            </a:r>
            <a:r>
              <a:rPr lang="en-US" altLang="ja-JP" sz="2000" b="1" dirty="0"/>
              <a:t>1</a:t>
            </a:r>
            <a:endParaRPr lang="en-US" altLang="ja-JP" sz="2000" b="1" dirty="0" smtClean="0"/>
          </a:p>
          <a:p>
            <a:endParaRPr lang="ja-JP" altLang="ja-JP" sz="2000" b="1" dirty="0"/>
          </a:p>
          <a:p>
            <a:r>
              <a:rPr lang="en-US" altLang="ja-JP" sz="2000" b="1" dirty="0"/>
              <a:t>SSEM 19 and ESM 21 are attached to the bottom of the plug of the monitor stack and carried to the maintenance area with the </a:t>
            </a:r>
            <a:r>
              <a:rPr lang="en-US" altLang="ja-JP" sz="2000" b="1" dirty="0" smtClean="0"/>
              <a:t>plug.</a:t>
            </a:r>
          </a:p>
          <a:p>
            <a:r>
              <a:rPr lang="en-US" altLang="ja-JP" sz="2000" b="1" dirty="0" smtClean="0"/>
              <a:t>They </a:t>
            </a:r>
            <a:r>
              <a:rPr lang="en-US" altLang="ja-JP" sz="2000" b="1" dirty="0"/>
              <a:t>are removed from the plug by manipulators </a:t>
            </a:r>
            <a:r>
              <a:rPr lang="en-US" altLang="ja-JP" sz="2000" b="1" dirty="0" smtClean="0"/>
              <a:t>there.</a:t>
            </a:r>
          </a:p>
          <a:p>
            <a:r>
              <a:rPr lang="en-US" altLang="ja-JP" sz="2000" b="1" dirty="0" smtClean="0"/>
              <a:t>The </a:t>
            </a:r>
            <a:r>
              <a:rPr lang="en-US" altLang="ja-JP" sz="2000" b="1" dirty="0"/>
              <a:t>handling machine serves both for the plug and the beam </a:t>
            </a:r>
            <a:r>
              <a:rPr lang="en-US" altLang="ja-JP" sz="2000" b="1" dirty="0" smtClean="0"/>
              <a:t>window.</a:t>
            </a:r>
          </a:p>
          <a:p>
            <a:r>
              <a:rPr lang="en-US" altLang="ja-JP" sz="2000" b="1" dirty="0" smtClean="0">
                <a:solidFill>
                  <a:srgbClr val="0000FF"/>
                </a:solidFill>
              </a:rPr>
              <a:t>The </a:t>
            </a:r>
            <a:r>
              <a:rPr lang="en-US" altLang="ja-JP" sz="2000" b="1" dirty="0">
                <a:solidFill>
                  <a:srgbClr val="0000FF"/>
                </a:solidFill>
              </a:rPr>
              <a:t>exchanger for SSEM 19 and ESM 21 is under development.</a:t>
            </a:r>
            <a:endParaRPr lang="ja-JP" altLang="ja-JP" sz="2000" b="1" dirty="0">
              <a:solidFill>
                <a:srgbClr val="0000FF"/>
              </a:solidFill>
            </a:endParaRPr>
          </a:p>
          <a:p>
            <a:endParaRPr lang="en-US" altLang="ja-JP" sz="2000" b="1" dirty="0" smtClean="0"/>
          </a:p>
          <a:p>
            <a:r>
              <a:rPr lang="en-US" altLang="ja-JP" sz="2000" b="1" dirty="0" smtClean="0"/>
              <a:t>OTR </a:t>
            </a:r>
            <a:r>
              <a:rPr lang="en-US" altLang="ja-JP" sz="2000" b="1" dirty="0"/>
              <a:t>is carried to the maintenance area with the horn 1 and exchanged by manipulators </a:t>
            </a:r>
            <a:r>
              <a:rPr lang="en-US" altLang="ja-JP" sz="2000" b="1" dirty="0" smtClean="0"/>
              <a:t>there.</a:t>
            </a:r>
          </a:p>
          <a:p>
            <a:r>
              <a:rPr lang="en-US" altLang="ja-JP" sz="2000" b="1" dirty="0" smtClean="0"/>
              <a:t>OTR </a:t>
            </a:r>
            <a:r>
              <a:rPr lang="en-US" altLang="ja-JP" sz="2000" b="1" dirty="0"/>
              <a:t>No.1 was removed by manipulators from the horn 1 at the replacement work of the horn in </a:t>
            </a:r>
            <a:r>
              <a:rPr lang="en-US" altLang="ja-JP" sz="2000" b="1" dirty="0" smtClean="0"/>
              <a:t>2014.</a:t>
            </a:r>
          </a:p>
          <a:p>
            <a:r>
              <a:rPr lang="en-US" altLang="ja-JP" sz="2000" b="1" dirty="0" smtClean="0">
                <a:solidFill>
                  <a:srgbClr val="0000FF"/>
                </a:solidFill>
              </a:rPr>
              <a:t>But </a:t>
            </a:r>
            <a:r>
              <a:rPr lang="en-US" altLang="ja-JP" sz="2000" b="1" dirty="0">
                <a:solidFill>
                  <a:srgbClr val="0000FF"/>
                </a:solidFill>
              </a:rPr>
              <a:t>there is no experience in which we attached OTR to the horn 1 by manipulators.</a:t>
            </a:r>
            <a:endParaRPr kumimoji="1" lang="ja-JP" altLang="en-US" sz="2000" b="1" dirty="0">
              <a:solidFill>
                <a:srgbClr val="0000FF"/>
              </a:solidFill>
            </a:endParaRPr>
          </a:p>
        </p:txBody>
      </p:sp>
    </p:spTree>
    <p:extLst>
      <p:ext uri="{BB962C8B-B14F-4D97-AF65-F5344CB8AC3E}">
        <p14:creationId xmlns:p14="http://schemas.microsoft.com/office/powerpoint/2010/main" val="1782421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E:\sho\work\high_power\TDR\remote180424SA_0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0502"/>
            <a:ext cx="9144000" cy="5232209"/>
          </a:xfrm>
          <a:prstGeom prst="rect">
            <a:avLst/>
          </a:prstGeom>
          <a:noFill/>
          <a:ln>
            <a:noFill/>
          </a:ln>
        </p:spPr>
      </p:pic>
      <p:sp>
        <p:nvSpPr>
          <p:cNvPr id="5" name="Text Box 4"/>
          <p:cNvSpPr txBox="1">
            <a:spLocks noChangeArrowheads="1"/>
          </p:cNvSpPr>
          <p:nvPr/>
        </p:nvSpPr>
        <p:spPr bwMode="auto">
          <a:xfrm>
            <a:off x="0" y="518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dirty="0" smtClean="0">
                <a:solidFill>
                  <a:prstClr val="black"/>
                </a:solidFill>
              </a:rPr>
              <a:t>Status</a:t>
            </a:r>
            <a:r>
              <a:rPr lang="en-US" altLang="ja-JP" sz="2800" noProof="0" dirty="0" smtClean="0">
                <a:solidFill>
                  <a:prstClr val="black"/>
                </a:solidFill>
              </a:rPr>
              <a:t> of </a:t>
            </a:r>
            <a:r>
              <a:rPr lang="en-US" altLang="ja-JP" sz="2800" dirty="0" smtClean="0">
                <a:solidFill>
                  <a:prstClr val="black"/>
                </a:solidFill>
              </a:rPr>
              <a:t>storage area</a:t>
            </a:r>
            <a:endParaRPr kumimoji="1" lang="en-US" altLang="ja-JP" sz="2800" b="1" i="0" u="none" strike="noStrike" kern="1200" cap="none" spc="0" normalizeH="0" baseline="0" noProof="0" dirty="0">
              <a:ln>
                <a:noFill/>
              </a:ln>
              <a:solidFill>
                <a:prstClr val="black"/>
              </a:solidFill>
              <a:effectLst/>
              <a:uLnTx/>
              <a:uFillTx/>
            </a:endParaRPr>
          </a:p>
        </p:txBody>
      </p:sp>
      <p:sp>
        <p:nvSpPr>
          <p:cNvPr id="2" name="テキスト ボックス 1"/>
          <p:cNvSpPr txBox="1"/>
          <p:nvPr/>
        </p:nvSpPr>
        <p:spPr>
          <a:xfrm>
            <a:off x="827584" y="2487120"/>
            <a:ext cx="1872208" cy="646331"/>
          </a:xfrm>
          <a:prstGeom prst="rect">
            <a:avLst/>
          </a:prstGeom>
          <a:noFill/>
        </p:spPr>
        <p:txBody>
          <a:bodyPr wrap="square" rtlCol="0">
            <a:spAutoFit/>
          </a:bodyPr>
          <a:lstStyle/>
          <a:p>
            <a:r>
              <a:rPr kumimoji="1" lang="en-US" altLang="ja-JP" b="1" dirty="0" smtClean="0">
                <a:solidFill>
                  <a:srgbClr val="0000FF"/>
                </a:solidFill>
              </a:rPr>
              <a:t>Caskets for 1st generation horns</a:t>
            </a:r>
            <a:endParaRPr kumimoji="1" lang="ja-JP" altLang="en-US" b="1" dirty="0">
              <a:solidFill>
                <a:srgbClr val="0000FF"/>
              </a:solidFill>
            </a:endParaRPr>
          </a:p>
        </p:txBody>
      </p:sp>
      <p:sp>
        <p:nvSpPr>
          <p:cNvPr id="3" name="テキスト ボックス 2"/>
          <p:cNvSpPr txBox="1"/>
          <p:nvPr/>
        </p:nvSpPr>
        <p:spPr>
          <a:xfrm>
            <a:off x="4788024" y="5788275"/>
            <a:ext cx="4200830" cy="369332"/>
          </a:xfrm>
          <a:prstGeom prst="rect">
            <a:avLst/>
          </a:prstGeom>
          <a:noFill/>
        </p:spPr>
        <p:txBody>
          <a:bodyPr wrap="none" rtlCol="0">
            <a:spAutoFit/>
          </a:bodyPr>
          <a:lstStyle/>
          <a:p>
            <a:pPr algn="ctr"/>
            <a:r>
              <a:rPr kumimoji="1" lang="en-US" altLang="ja-JP" b="1" dirty="0" smtClean="0"/>
              <a:t>Support module for 1st generation horns</a:t>
            </a:r>
            <a:endParaRPr kumimoji="1" lang="ja-JP" altLang="en-US" b="1" dirty="0"/>
          </a:p>
        </p:txBody>
      </p:sp>
      <p:cxnSp>
        <p:nvCxnSpPr>
          <p:cNvPr id="7" name="直線矢印コネクタ 6"/>
          <p:cNvCxnSpPr/>
          <p:nvPr/>
        </p:nvCxnSpPr>
        <p:spPr>
          <a:xfrm flipH="1" flipV="1">
            <a:off x="4355976" y="5301209"/>
            <a:ext cx="576064" cy="4870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7308304" y="3429000"/>
            <a:ext cx="144016" cy="23592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7308304" y="3789040"/>
            <a:ext cx="864096" cy="19736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94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518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dirty="0" smtClean="0">
                <a:solidFill>
                  <a:prstClr val="black"/>
                </a:solidFill>
              </a:rPr>
              <a:t>Status</a:t>
            </a:r>
            <a:r>
              <a:rPr lang="en-US" altLang="ja-JP" sz="2800" noProof="0" dirty="0" smtClean="0">
                <a:solidFill>
                  <a:prstClr val="black"/>
                </a:solidFill>
              </a:rPr>
              <a:t> of </a:t>
            </a:r>
            <a:r>
              <a:rPr lang="en-US" altLang="ja-JP" sz="2800" dirty="0" smtClean="0">
                <a:solidFill>
                  <a:prstClr val="black"/>
                </a:solidFill>
              </a:rPr>
              <a:t>storage area</a:t>
            </a:r>
            <a:endParaRPr kumimoji="1" lang="en-US" altLang="ja-JP" sz="2800" b="1" i="0" u="none" strike="noStrike" kern="1200" cap="none" spc="0" normalizeH="0" baseline="0" noProof="0" dirty="0">
              <a:ln>
                <a:noFill/>
              </a:ln>
              <a:solidFill>
                <a:prstClr val="black"/>
              </a:solidFill>
              <a:effectLst/>
              <a:uLnTx/>
              <a:uFillTx/>
            </a:endParaRPr>
          </a:p>
        </p:txBody>
      </p:sp>
      <p:pic>
        <p:nvPicPr>
          <p:cNvPr id="6" name="図 5" descr="E:\sho\work\high_power\TDR\remote180424SA_0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8404"/>
            <a:ext cx="9144000" cy="5232209"/>
          </a:xfrm>
          <a:prstGeom prst="rect">
            <a:avLst/>
          </a:prstGeom>
          <a:noFill/>
          <a:ln>
            <a:noFill/>
          </a:ln>
        </p:spPr>
      </p:pic>
      <p:sp>
        <p:nvSpPr>
          <p:cNvPr id="4" name="テキスト ボックス 3"/>
          <p:cNvSpPr txBox="1"/>
          <p:nvPr/>
        </p:nvSpPr>
        <p:spPr>
          <a:xfrm>
            <a:off x="107504" y="1840789"/>
            <a:ext cx="1872208" cy="646331"/>
          </a:xfrm>
          <a:prstGeom prst="rect">
            <a:avLst/>
          </a:prstGeom>
          <a:noFill/>
        </p:spPr>
        <p:txBody>
          <a:bodyPr wrap="square" rtlCol="0">
            <a:spAutoFit/>
          </a:bodyPr>
          <a:lstStyle/>
          <a:p>
            <a:r>
              <a:rPr kumimoji="1" lang="en-US" altLang="ja-JP" b="1" dirty="0" smtClean="0">
                <a:solidFill>
                  <a:srgbClr val="FF0000"/>
                </a:solidFill>
              </a:rPr>
              <a:t>Caskets for 2nd generation horns</a:t>
            </a:r>
            <a:endParaRPr kumimoji="1" lang="ja-JP" altLang="en-US" b="1" dirty="0">
              <a:solidFill>
                <a:srgbClr val="FF0000"/>
              </a:solidFill>
            </a:endParaRPr>
          </a:p>
        </p:txBody>
      </p:sp>
      <p:sp>
        <p:nvSpPr>
          <p:cNvPr id="7" name="テキスト ボックス 6"/>
          <p:cNvSpPr txBox="1"/>
          <p:nvPr/>
        </p:nvSpPr>
        <p:spPr>
          <a:xfrm>
            <a:off x="4788024" y="5788275"/>
            <a:ext cx="4200830" cy="369332"/>
          </a:xfrm>
          <a:prstGeom prst="rect">
            <a:avLst/>
          </a:prstGeom>
          <a:noFill/>
        </p:spPr>
        <p:txBody>
          <a:bodyPr wrap="none" rtlCol="0">
            <a:spAutoFit/>
          </a:bodyPr>
          <a:lstStyle/>
          <a:p>
            <a:pPr algn="ctr"/>
            <a:r>
              <a:rPr kumimoji="1" lang="en-US" altLang="ja-JP" b="1" dirty="0" smtClean="0"/>
              <a:t>Support module for 1st generation horns</a:t>
            </a:r>
            <a:endParaRPr kumimoji="1" lang="ja-JP" altLang="en-US" b="1" dirty="0"/>
          </a:p>
        </p:txBody>
      </p:sp>
      <p:cxnSp>
        <p:nvCxnSpPr>
          <p:cNvPr id="8" name="直線矢印コネクタ 7"/>
          <p:cNvCxnSpPr/>
          <p:nvPr/>
        </p:nvCxnSpPr>
        <p:spPr>
          <a:xfrm flipH="1" flipV="1">
            <a:off x="4355976" y="5301209"/>
            <a:ext cx="576064" cy="4870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7308304" y="3429000"/>
            <a:ext cx="144016" cy="23592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7308304" y="3789040"/>
            <a:ext cx="864096" cy="19736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760877" y="6318784"/>
            <a:ext cx="5622245" cy="400110"/>
          </a:xfrm>
          <a:prstGeom prst="rect">
            <a:avLst/>
          </a:prstGeom>
          <a:noFill/>
        </p:spPr>
        <p:txBody>
          <a:bodyPr wrap="none" rtlCol="0">
            <a:spAutoFit/>
          </a:bodyPr>
          <a:lstStyle/>
          <a:p>
            <a:r>
              <a:rPr lang="en-US" altLang="ja-JP" sz="2000" b="1" dirty="0" smtClean="0">
                <a:solidFill>
                  <a:srgbClr val="FF0000"/>
                </a:solidFill>
              </a:rPr>
              <a:t>When the storage area is filled with the caskets …</a:t>
            </a:r>
            <a:endParaRPr kumimoji="1" lang="ja-JP" altLang="en-US" sz="2000" b="1" dirty="0">
              <a:solidFill>
                <a:srgbClr val="FF0000"/>
              </a:solidFill>
            </a:endParaRPr>
          </a:p>
        </p:txBody>
      </p:sp>
      <p:sp>
        <p:nvSpPr>
          <p:cNvPr id="3" name="テキスト ボックス 2"/>
          <p:cNvSpPr txBox="1"/>
          <p:nvPr/>
        </p:nvSpPr>
        <p:spPr>
          <a:xfrm>
            <a:off x="6804248" y="436602"/>
            <a:ext cx="1839158" cy="400110"/>
          </a:xfrm>
          <a:prstGeom prst="rect">
            <a:avLst/>
          </a:prstGeom>
          <a:solidFill>
            <a:schemeClr val="bg1"/>
          </a:solidFill>
        </p:spPr>
        <p:txBody>
          <a:bodyPr wrap="none" rtlCol="0">
            <a:spAutoFit/>
          </a:bodyPr>
          <a:lstStyle/>
          <a:p>
            <a:r>
              <a:rPr lang="en-US" altLang="ja-JP" sz="2000" b="1" dirty="0" smtClean="0">
                <a:solidFill>
                  <a:srgbClr val="FF0000"/>
                </a:solidFill>
              </a:rPr>
              <a:t>o</a:t>
            </a:r>
            <a:r>
              <a:rPr kumimoji="1" lang="en-US" altLang="ja-JP" sz="2000" b="1" dirty="0" smtClean="0">
                <a:solidFill>
                  <a:srgbClr val="FF0000"/>
                </a:solidFill>
              </a:rPr>
              <a:t>ur plan : 2021</a:t>
            </a:r>
            <a:endParaRPr kumimoji="1" lang="ja-JP" altLang="en-US" sz="2000" b="1" dirty="0">
              <a:solidFill>
                <a:srgbClr val="FF0000"/>
              </a:solidFill>
            </a:endParaRPr>
          </a:p>
        </p:txBody>
      </p:sp>
    </p:spTree>
    <p:extLst>
      <p:ext uri="{BB962C8B-B14F-4D97-AF65-F5344CB8AC3E}">
        <p14:creationId xmlns:p14="http://schemas.microsoft.com/office/powerpoint/2010/main" val="4017761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9288" t="10800" r="36613" b="9401"/>
          <a:stretch/>
        </p:blipFill>
        <p:spPr>
          <a:xfrm>
            <a:off x="0" y="526092"/>
            <a:ext cx="6218550" cy="6329596"/>
          </a:xfrm>
          <a:prstGeom prst="rect">
            <a:avLst/>
          </a:prstGeom>
        </p:spPr>
      </p:pic>
      <p:sp>
        <p:nvSpPr>
          <p:cNvPr id="5" name="Text Box 4"/>
          <p:cNvSpPr txBox="1">
            <a:spLocks noChangeArrowheads="1"/>
          </p:cNvSpPr>
          <p:nvPr/>
        </p:nvSpPr>
        <p:spPr bwMode="auto">
          <a:xfrm>
            <a:off x="0" y="518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dirty="0" smtClean="0">
                <a:solidFill>
                  <a:prstClr val="black"/>
                </a:solidFill>
              </a:rPr>
              <a:t>Storage building in J-PARC</a:t>
            </a:r>
            <a:endParaRPr kumimoji="1" lang="en-US" altLang="ja-JP" sz="2800" b="1" i="0" u="none" strike="noStrike" kern="1200" cap="none" spc="0" normalizeH="0" baseline="0" noProof="0" dirty="0">
              <a:ln>
                <a:noFill/>
              </a:ln>
              <a:solidFill>
                <a:prstClr val="black"/>
              </a:solidFill>
              <a:effectLst/>
              <a:uLnTx/>
              <a:uFillTx/>
            </a:endParaRPr>
          </a:p>
        </p:txBody>
      </p:sp>
      <p:sp>
        <p:nvSpPr>
          <p:cNvPr id="6" name="正方形/長方形 5"/>
          <p:cNvSpPr/>
          <p:nvPr/>
        </p:nvSpPr>
        <p:spPr>
          <a:xfrm>
            <a:off x="3851920" y="1196752"/>
            <a:ext cx="576064" cy="504056"/>
          </a:xfrm>
          <a:prstGeom prst="rect">
            <a:avLst/>
          </a:prstGeom>
          <a:solidFill>
            <a:schemeClr val="accent1">
              <a:alpha val="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555776" y="5661248"/>
            <a:ext cx="648072" cy="360040"/>
          </a:xfrm>
          <a:prstGeom prst="rect">
            <a:avLst/>
          </a:prstGeom>
          <a:solidFill>
            <a:schemeClr val="accent1">
              <a:alpha val="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369252" y="1052736"/>
            <a:ext cx="1704826" cy="400110"/>
          </a:xfrm>
          <a:prstGeom prst="rect">
            <a:avLst/>
          </a:prstGeom>
          <a:noFill/>
        </p:spPr>
        <p:txBody>
          <a:bodyPr wrap="none" rtlCol="0">
            <a:spAutoFit/>
          </a:bodyPr>
          <a:lstStyle/>
          <a:p>
            <a:pPr algn="ctr"/>
            <a:r>
              <a:rPr kumimoji="1" lang="en-US" altLang="ja-JP" sz="2000" b="1" dirty="0" smtClean="0">
                <a:solidFill>
                  <a:srgbClr val="FF0000"/>
                </a:solidFill>
              </a:rPr>
              <a:t>Target station</a:t>
            </a:r>
            <a:endParaRPr kumimoji="1" lang="ja-JP" altLang="en-US" sz="2000" b="1" dirty="0">
              <a:solidFill>
                <a:srgbClr val="FF0000"/>
              </a:solidFill>
            </a:endParaRPr>
          </a:p>
        </p:txBody>
      </p:sp>
      <p:cxnSp>
        <p:nvCxnSpPr>
          <p:cNvPr id="10" name="直線コネクタ 9"/>
          <p:cNvCxnSpPr>
            <a:stCxn id="8" idx="1"/>
          </p:cNvCxnSpPr>
          <p:nvPr/>
        </p:nvCxnSpPr>
        <p:spPr>
          <a:xfrm flipH="1" flipV="1">
            <a:off x="4427984" y="1196752"/>
            <a:ext cx="1941268" cy="560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6222032" y="6165304"/>
            <a:ext cx="1999265" cy="400110"/>
          </a:xfrm>
          <a:prstGeom prst="rect">
            <a:avLst/>
          </a:prstGeom>
          <a:noFill/>
        </p:spPr>
        <p:txBody>
          <a:bodyPr wrap="none" rtlCol="0">
            <a:spAutoFit/>
          </a:bodyPr>
          <a:lstStyle/>
          <a:p>
            <a:pPr algn="ctr"/>
            <a:r>
              <a:rPr lang="en-US" altLang="ja-JP" sz="2000" b="1" dirty="0" smtClean="0">
                <a:solidFill>
                  <a:srgbClr val="FF0000"/>
                </a:solidFill>
              </a:rPr>
              <a:t>Storage</a:t>
            </a:r>
            <a:r>
              <a:rPr kumimoji="1" lang="en-US" altLang="ja-JP" sz="2000" b="1" dirty="0" smtClean="0">
                <a:solidFill>
                  <a:srgbClr val="FF0000"/>
                </a:solidFill>
              </a:rPr>
              <a:t> building</a:t>
            </a:r>
            <a:endParaRPr kumimoji="1" lang="ja-JP" altLang="en-US" sz="2000" b="1" dirty="0">
              <a:solidFill>
                <a:srgbClr val="FF0000"/>
              </a:solidFill>
            </a:endParaRPr>
          </a:p>
        </p:txBody>
      </p:sp>
      <p:cxnSp>
        <p:nvCxnSpPr>
          <p:cNvPr id="12" name="直線コネクタ 11"/>
          <p:cNvCxnSpPr>
            <a:stCxn id="11" idx="1"/>
          </p:cNvCxnSpPr>
          <p:nvPr/>
        </p:nvCxnSpPr>
        <p:spPr>
          <a:xfrm flipH="1" flipV="1">
            <a:off x="3203849" y="6021288"/>
            <a:ext cx="3018183" cy="344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6672633" y="3717184"/>
            <a:ext cx="0" cy="1368000"/>
          </a:xfrm>
          <a:prstGeom prst="line">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rot="16200000">
            <a:off x="6097476" y="4216517"/>
            <a:ext cx="780983" cy="369332"/>
          </a:xfrm>
          <a:prstGeom prst="rect">
            <a:avLst/>
          </a:prstGeom>
          <a:noFill/>
        </p:spPr>
        <p:txBody>
          <a:bodyPr wrap="none" rtlCol="0">
            <a:spAutoFit/>
          </a:bodyPr>
          <a:lstStyle/>
          <a:p>
            <a:pPr algn="ctr"/>
            <a:r>
              <a:rPr kumimoji="1" lang="en-US" altLang="ja-JP" b="1" dirty="0" smtClean="0"/>
              <a:t>100 m</a:t>
            </a:r>
            <a:endParaRPr kumimoji="1" lang="ja-JP" altLang="en-US" b="1" dirty="0"/>
          </a:p>
        </p:txBody>
      </p:sp>
      <p:sp>
        <p:nvSpPr>
          <p:cNvPr id="2" name="テキスト ボックス 1"/>
          <p:cNvSpPr txBox="1"/>
          <p:nvPr/>
        </p:nvSpPr>
        <p:spPr>
          <a:xfrm>
            <a:off x="6218550" y="1772816"/>
            <a:ext cx="2925450" cy="1323439"/>
          </a:xfrm>
          <a:prstGeom prst="rect">
            <a:avLst/>
          </a:prstGeom>
          <a:noFill/>
        </p:spPr>
        <p:txBody>
          <a:bodyPr wrap="square" rtlCol="0">
            <a:spAutoFit/>
          </a:bodyPr>
          <a:lstStyle/>
          <a:p>
            <a:r>
              <a:rPr kumimoji="1" lang="en-US" altLang="ja-JP" sz="2000" b="1" dirty="0" smtClean="0"/>
              <a:t>We will transport the caskets from TS to the storage building in the J-PARC site.</a:t>
            </a:r>
            <a:endParaRPr kumimoji="1" lang="ja-JP" altLang="en-US" sz="2000" b="1" dirty="0"/>
          </a:p>
        </p:txBody>
      </p:sp>
    </p:spTree>
    <p:extLst>
      <p:ext uri="{BB962C8B-B14F-4D97-AF65-F5344CB8AC3E}">
        <p14:creationId xmlns:p14="http://schemas.microsoft.com/office/powerpoint/2010/main" val="4203191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800" noProof="0" dirty="0" smtClean="0">
                <a:solidFill>
                  <a:prstClr val="black"/>
                </a:solidFill>
              </a:rPr>
              <a:t>Summary of remote </a:t>
            </a:r>
            <a:r>
              <a:rPr lang="en-US" altLang="ja-JP" sz="2800" noProof="0" dirty="0" smtClean="0">
                <a:solidFill>
                  <a:prstClr val="black"/>
                </a:solidFill>
              </a:rPr>
              <a:t>maintenance</a:t>
            </a:r>
            <a:endParaRPr kumimoji="1" lang="en-US" altLang="ja-JP" sz="2800" b="1" i="0" u="none" strike="noStrike" kern="1200" cap="none" spc="0" normalizeH="0" baseline="0" noProof="0" dirty="0">
              <a:ln>
                <a:noFill/>
              </a:ln>
              <a:solidFill>
                <a:prstClr val="black"/>
              </a:solidFill>
              <a:effectLst/>
              <a:uLnTx/>
              <a:uFillTx/>
            </a:endParaRPr>
          </a:p>
        </p:txBody>
      </p:sp>
      <p:sp>
        <p:nvSpPr>
          <p:cNvPr id="2" name="テキスト ボックス 1"/>
          <p:cNvSpPr txBox="1"/>
          <p:nvPr/>
        </p:nvSpPr>
        <p:spPr>
          <a:xfrm>
            <a:off x="351389" y="692696"/>
            <a:ext cx="8441222" cy="5940088"/>
          </a:xfrm>
          <a:prstGeom prst="rect">
            <a:avLst/>
          </a:prstGeom>
          <a:noFill/>
        </p:spPr>
        <p:txBody>
          <a:bodyPr wrap="none" rtlCol="0">
            <a:spAutoFit/>
          </a:bodyPr>
          <a:lstStyle/>
          <a:p>
            <a:r>
              <a:rPr kumimoji="1" lang="en-US" altLang="ja-JP" sz="2000" b="1" dirty="0" smtClean="0"/>
              <a:t>For beam window</a:t>
            </a:r>
          </a:p>
          <a:p>
            <a:r>
              <a:rPr lang="en-US" altLang="ja-JP" sz="2000" b="1" dirty="0" smtClean="0"/>
              <a:t>  All </a:t>
            </a:r>
            <a:r>
              <a:rPr lang="en-US" altLang="ja-JP" sz="2000" b="1" dirty="0"/>
              <a:t>methods are established</a:t>
            </a:r>
            <a:r>
              <a:rPr lang="en-US" altLang="ja-JP" sz="2000" b="1" dirty="0" smtClean="0"/>
              <a:t>.</a:t>
            </a:r>
          </a:p>
          <a:p>
            <a:r>
              <a:rPr lang="en-US" altLang="ja-JP" sz="2000" b="1" dirty="0"/>
              <a:t> </a:t>
            </a:r>
            <a:r>
              <a:rPr lang="en-US" altLang="ja-JP" sz="2000" b="1" dirty="0" smtClean="0"/>
              <a:t> There is a experience of actual replacement work.</a:t>
            </a:r>
            <a:endParaRPr lang="en-US" altLang="ja-JP" sz="2000" b="1" dirty="0"/>
          </a:p>
          <a:p>
            <a:endParaRPr lang="en-US" altLang="ja-JP" sz="2000" b="1" dirty="0"/>
          </a:p>
          <a:p>
            <a:r>
              <a:rPr kumimoji="1" lang="en-US" altLang="ja-JP" sz="2000" b="1" dirty="0" smtClean="0"/>
              <a:t>For SSEM19 and ESM21</a:t>
            </a:r>
          </a:p>
          <a:p>
            <a:r>
              <a:rPr lang="en-US" altLang="ja-JP" sz="2000" b="1" dirty="0" smtClean="0"/>
              <a:t>  The exchanger is under development.</a:t>
            </a:r>
          </a:p>
          <a:p>
            <a:endParaRPr lang="en-US" altLang="ja-JP" sz="2000" b="1" dirty="0" smtClean="0"/>
          </a:p>
          <a:p>
            <a:r>
              <a:rPr lang="en-US" altLang="ja-JP" sz="2000" b="1" dirty="0" smtClean="0"/>
              <a:t>For OTR</a:t>
            </a:r>
          </a:p>
          <a:p>
            <a:r>
              <a:rPr lang="en-US" altLang="ja-JP" sz="2000" b="1" dirty="0" smtClean="0"/>
              <a:t>  There is a experience of remove work.</a:t>
            </a:r>
            <a:endParaRPr lang="en-US" altLang="ja-JP" sz="2000" b="1" dirty="0"/>
          </a:p>
          <a:p>
            <a:r>
              <a:rPr lang="en-US" altLang="ja-JP" sz="2000" b="1" dirty="0" smtClean="0"/>
              <a:t>  There is no experience of attachment work.</a:t>
            </a:r>
          </a:p>
          <a:p>
            <a:endParaRPr lang="en-US" altLang="ja-JP" sz="2000" b="1" dirty="0"/>
          </a:p>
          <a:p>
            <a:r>
              <a:rPr kumimoji="1" lang="en-US" altLang="ja-JP" sz="2000" b="1" dirty="0" smtClean="0"/>
              <a:t>For target</a:t>
            </a:r>
          </a:p>
          <a:p>
            <a:r>
              <a:rPr lang="en-US" altLang="ja-JP" sz="2000" b="1" dirty="0"/>
              <a:t> </a:t>
            </a:r>
            <a:r>
              <a:rPr lang="en-US" altLang="ja-JP" sz="2000" b="1" dirty="0" smtClean="0"/>
              <a:t> The exchanger is completed.</a:t>
            </a:r>
          </a:p>
          <a:p>
            <a:r>
              <a:rPr lang="ja-JP" altLang="en-US" sz="2000" b="1" dirty="0"/>
              <a:t> </a:t>
            </a:r>
            <a:r>
              <a:rPr lang="ja-JP" altLang="en-US" sz="2000" b="1" dirty="0" smtClean="0"/>
              <a:t> </a:t>
            </a:r>
            <a:r>
              <a:rPr lang="en-US" altLang="ja-JP" sz="2000" b="1" dirty="0" smtClean="0"/>
              <a:t>We </a:t>
            </a:r>
            <a:r>
              <a:rPr lang="en-US" altLang="ja-JP" sz="2000" b="1" dirty="0"/>
              <a:t>have tested and practiced the procedures of replacement individually</a:t>
            </a:r>
            <a:r>
              <a:rPr lang="en-US" altLang="ja-JP" sz="2000" b="1" dirty="0" smtClean="0"/>
              <a:t>.</a:t>
            </a:r>
          </a:p>
          <a:p>
            <a:r>
              <a:rPr kumimoji="1" lang="en-US" altLang="ja-JP" sz="2000" b="1" dirty="0"/>
              <a:t> </a:t>
            </a:r>
            <a:r>
              <a:rPr kumimoji="1" lang="en-US" altLang="ja-JP" sz="2000" b="1" dirty="0" smtClean="0"/>
              <a:t> There is no experience of actual replacement work.</a:t>
            </a:r>
          </a:p>
          <a:p>
            <a:endParaRPr lang="en-US" altLang="ja-JP" sz="2000" b="1" dirty="0"/>
          </a:p>
          <a:p>
            <a:r>
              <a:rPr kumimoji="1" lang="en-US" altLang="ja-JP" sz="2000" b="1" dirty="0" smtClean="0"/>
              <a:t>For horn</a:t>
            </a:r>
          </a:p>
          <a:p>
            <a:r>
              <a:rPr lang="en-US" altLang="ja-JP" sz="2000" b="1" dirty="0" smtClean="0"/>
              <a:t>  </a:t>
            </a:r>
            <a:r>
              <a:rPr lang="en-US" altLang="ja-JP" sz="2000" b="1" dirty="0"/>
              <a:t>All methods are established.</a:t>
            </a:r>
          </a:p>
          <a:p>
            <a:r>
              <a:rPr lang="en-US" altLang="ja-JP" sz="2000" b="1" dirty="0"/>
              <a:t>  There </a:t>
            </a:r>
            <a:r>
              <a:rPr lang="en-US" altLang="ja-JP" sz="2000" b="1" dirty="0" smtClean="0"/>
              <a:t>are several </a:t>
            </a:r>
            <a:r>
              <a:rPr lang="en-US" altLang="ja-JP" sz="2000" b="1" dirty="0" smtClean="0"/>
              <a:t>experiences </a:t>
            </a:r>
            <a:r>
              <a:rPr lang="en-US" altLang="ja-JP" sz="2000" b="1" dirty="0"/>
              <a:t>of </a:t>
            </a:r>
            <a:r>
              <a:rPr lang="en-US" altLang="ja-JP" sz="2000" b="1" dirty="0" smtClean="0"/>
              <a:t>actual </a:t>
            </a:r>
            <a:r>
              <a:rPr lang="en-US" altLang="ja-JP" sz="2000" b="1" dirty="0"/>
              <a:t>replacement </a:t>
            </a:r>
            <a:r>
              <a:rPr lang="en-US" altLang="ja-JP" sz="2000" b="1" dirty="0" smtClean="0"/>
              <a:t>work.</a:t>
            </a:r>
            <a:endParaRPr kumimoji="1" lang="ja-JP" altLang="en-US" sz="2000" b="1" dirty="0"/>
          </a:p>
        </p:txBody>
      </p:sp>
    </p:spTree>
    <p:extLst>
      <p:ext uri="{BB962C8B-B14F-4D97-AF65-F5344CB8AC3E}">
        <p14:creationId xmlns:p14="http://schemas.microsoft.com/office/powerpoint/2010/main" val="1435116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69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t="51381" r="42760"/>
          <a:stretch/>
        </p:blipFill>
        <p:spPr>
          <a:xfrm>
            <a:off x="-5019" y="823525"/>
            <a:ext cx="4442928" cy="2347610"/>
          </a:xfrm>
          <a:prstGeom prst="rect">
            <a:avLst/>
          </a:prstGeom>
        </p:spPr>
      </p:pic>
      <p:cxnSp>
        <p:nvCxnSpPr>
          <p:cNvPr id="9" name="直線矢印コネクタ 8"/>
          <p:cNvCxnSpPr/>
          <p:nvPr/>
        </p:nvCxnSpPr>
        <p:spPr>
          <a:xfrm flipH="1">
            <a:off x="3766594" y="1556792"/>
            <a:ext cx="830357" cy="5423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4582049" y="643977"/>
            <a:ext cx="2669513" cy="1015663"/>
          </a:xfrm>
          <a:prstGeom prst="rect">
            <a:avLst/>
          </a:prstGeom>
          <a:noFill/>
        </p:spPr>
        <p:txBody>
          <a:bodyPr wrap="none" rtlCol="0">
            <a:spAutoFit/>
          </a:bodyPr>
          <a:lstStyle/>
          <a:p>
            <a:r>
              <a:rPr kumimoji="1" lang="en-US" altLang="ja-JP" sz="2000" b="1" dirty="0" smtClean="0"/>
              <a:t>Ion Exchanger</a:t>
            </a:r>
          </a:p>
          <a:p>
            <a:r>
              <a:rPr lang="en-US" altLang="ja-JP" sz="2000" b="1" dirty="0" smtClean="0"/>
              <a:t>(Not used: it will erode</a:t>
            </a:r>
          </a:p>
          <a:p>
            <a:r>
              <a:rPr kumimoji="1" lang="en-US" altLang="ja-JP" sz="2000" b="1" dirty="0" smtClean="0"/>
              <a:t>Carbon steel)</a:t>
            </a:r>
            <a:endParaRPr kumimoji="1" lang="ja-JP" altLang="en-US" sz="2000" b="1" dirty="0"/>
          </a:p>
        </p:txBody>
      </p:sp>
      <p:cxnSp>
        <p:nvCxnSpPr>
          <p:cNvPr id="13" name="直線矢印コネクタ 12"/>
          <p:cNvCxnSpPr/>
          <p:nvPr/>
        </p:nvCxnSpPr>
        <p:spPr>
          <a:xfrm flipH="1">
            <a:off x="3866410" y="2036169"/>
            <a:ext cx="705590" cy="4594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437909" y="1699058"/>
            <a:ext cx="2730619" cy="400110"/>
          </a:xfrm>
          <a:prstGeom prst="rect">
            <a:avLst/>
          </a:prstGeom>
          <a:noFill/>
          <a:ln>
            <a:noFill/>
          </a:ln>
        </p:spPr>
        <p:txBody>
          <a:bodyPr wrap="none" rtlCol="0">
            <a:spAutoFit/>
          </a:bodyPr>
          <a:lstStyle/>
          <a:p>
            <a:r>
              <a:rPr kumimoji="1" lang="en-US" altLang="ja-JP" sz="2000" b="1" dirty="0" smtClean="0">
                <a:solidFill>
                  <a:srgbClr val="FF0000"/>
                </a:solidFill>
              </a:rPr>
              <a:t>Pre-filter +  </a:t>
            </a:r>
            <a:r>
              <a:rPr kumimoji="1" lang="en-US" altLang="ja-JP" sz="2000" b="1" dirty="0" err="1" smtClean="0">
                <a:solidFill>
                  <a:srgbClr val="FF0000"/>
                </a:solidFill>
              </a:rPr>
              <a:t>Degasifier</a:t>
            </a:r>
            <a:endParaRPr kumimoji="1" lang="en-US" altLang="ja-JP" sz="2000" b="1" dirty="0" smtClean="0">
              <a:solidFill>
                <a:srgbClr val="FF0000"/>
              </a:solidFill>
            </a:endParaRPr>
          </a:p>
        </p:txBody>
      </p:sp>
      <p:pic>
        <p:nvPicPr>
          <p:cNvPr id="23" name="Picture 2"/>
          <p:cNvPicPr>
            <a:picLocks noChangeAspect="1" noChangeArrowheads="1"/>
          </p:cNvPicPr>
          <p:nvPr/>
        </p:nvPicPr>
        <p:blipFill rotWithShape="1">
          <a:blip r:embed="rId3" cstate="print"/>
          <a:srcRect t="49769" r="6560"/>
          <a:stretch/>
        </p:blipFill>
        <p:spPr bwMode="auto">
          <a:xfrm>
            <a:off x="5622211" y="2393950"/>
            <a:ext cx="3521789" cy="2248089"/>
          </a:xfrm>
          <a:prstGeom prst="rect">
            <a:avLst/>
          </a:prstGeom>
          <a:noFill/>
          <a:ln w="9525">
            <a:noFill/>
            <a:miter lim="800000"/>
            <a:headEnd/>
            <a:tailEnd/>
          </a:ln>
        </p:spPr>
      </p:pic>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575" y="2440946"/>
            <a:ext cx="1074800" cy="1899304"/>
          </a:xfrm>
          <a:prstGeom prst="rect">
            <a:avLst/>
          </a:prstGeom>
        </p:spPr>
      </p:pic>
      <p:sp>
        <p:nvSpPr>
          <p:cNvPr id="27" name="テキスト ボックス 26"/>
          <p:cNvSpPr txBox="1"/>
          <p:nvPr/>
        </p:nvSpPr>
        <p:spPr>
          <a:xfrm>
            <a:off x="6119035" y="4674635"/>
            <a:ext cx="2707793" cy="1200329"/>
          </a:xfrm>
          <a:prstGeom prst="rect">
            <a:avLst/>
          </a:prstGeom>
          <a:noFill/>
        </p:spPr>
        <p:txBody>
          <a:bodyPr wrap="none" rtlCol="0">
            <a:spAutoFit/>
          </a:bodyPr>
          <a:lstStyle/>
          <a:p>
            <a:r>
              <a:rPr kumimoji="1" lang="en-US" altLang="ja-JP" b="1" dirty="0" smtClean="0">
                <a:solidFill>
                  <a:srgbClr val="FF0000"/>
                </a:solidFill>
              </a:rPr>
              <a:t>Irradiation </a:t>
            </a:r>
          </a:p>
          <a:p>
            <a:r>
              <a:rPr lang="en-US" altLang="ja-JP" b="1" dirty="0"/>
              <a:t>B</a:t>
            </a:r>
            <a:r>
              <a:rPr lang="en-US" altLang="ja-JP" b="1" dirty="0" smtClean="0"/>
              <a:t>y Be7(53d) + </a:t>
            </a:r>
            <a:r>
              <a:rPr lang="en-US" altLang="ja-JP" b="1" dirty="0" smtClean="0">
                <a:solidFill>
                  <a:srgbClr val="FF0000"/>
                </a:solidFill>
              </a:rPr>
              <a:t>Mn54(1yr)</a:t>
            </a:r>
          </a:p>
          <a:p>
            <a:r>
              <a:rPr kumimoji="1" lang="en-US" altLang="ja-JP" b="1" dirty="0" smtClean="0"/>
              <a:t>3~4mSv/h on contact</a:t>
            </a:r>
          </a:p>
          <a:p>
            <a:r>
              <a:rPr lang="en-US" altLang="ja-JP" b="1" dirty="0" smtClean="0">
                <a:solidFill>
                  <a:srgbClr val="FF0000"/>
                </a:solidFill>
              </a:rPr>
              <a:t>Decrease of flow rate</a:t>
            </a:r>
          </a:p>
        </p:txBody>
      </p:sp>
      <p:grpSp>
        <p:nvGrpSpPr>
          <p:cNvPr id="28" name="グループ化 27"/>
          <p:cNvGrpSpPr>
            <a:grpSpLocks noChangeAspect="1"/>
          </p:cNvGrpSpPr>
          <p:nvPr/>
        </p:nvGrpSpPr>
        <p:grpSpPr>
          <a:xfrm>
            <a:off x="7228294" y="523220"/>
            <a:ext cx="1891184" cy="1512949"/>
            <a:chOff x="-828600" y="4149079"/>
            <a:chExt cx="2047875" cy="1638301"/>
          </a:xfrm>
        </p:grpSpPr>
        <p:pic>
          <p:nvPicPr>
            <p:cNvPr id="29" name="Picture 4" descr="中空糸膜脱気・給気モジュール"/>
            <p:cNvPicPr>
              <a:picLocks noChangeAspect="1" noChangeArrowheads="1"/>
            </p:cNvPicPr>
            <p:nvPr/>
          </p:nvPicPr>
          <p:blipFill>
            <a:blip r:embed="rId5" cstate="print"/>
            <a:srcRect/>
            <a:stretch>
              <a:fillRect/>
            </a:stretch>
          </p:blipFill>
          <p:spPr bwMode="auto">
            <a:xfrm>
              <a:off x="-828600" y="4149080"/>
              <a:ext cx="2047875" cy="1638300"/>
            </a:xfrm>
            <a:prstGeom prst="rect">
              <a:avLst/>
            </a:prstGeom>
            <a:noFill/>
          </p:spPr>
        </p:pic>
        <p:sp>
          <p:nvSpPr>
            <p:cNvPr id="30" name="角丸四角形 29"/>
            <p:cNvSpPr/>
            <p:nvPr/>
          </p:nvSpPr>
          <p:spPr bwMode="auto">
            <a:xfrm>
              <a:off x="-180528" y="4149079"/>
              <a:ext cx="792088" cy="16200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grpSp>
      <p:sp>
        <p:nvSpPr>
          <p:cNvPr id="31" name="正方形/長方形 30"/>
          <p:cNvSpPr/>
          <p:nvPr/>
        </p:nvSpPr>
        <p:spPr>
          <a:xfrm>
            <a:off x="6614605" y="2019268"/>
            <a:ext cx="2540119" cy="369332"/>
          </a:xfrm>
          <a:prstGeom prst="rect">
            <a:avLst/>
          </a:prstGeom>
        </p:spPr>
        <p:txBody>
          <a:bodyPr wrap="none">
            <a:spAutoFit/>
          </a:bodyPr>
          <a:lstStyle/>
          <a:p>
            <a:pPr marL="342900" lvl="1" indent="-342900" algn="ctr">
              <a:buClr>
                <a:srgbClr val="0000FF"/>
              </a:buClr>
            </a:pPr>
            <a:r>
              <a:rPr lang="en-US" altLang="ja-JP" b="1" dirty="0" smtClean="0">
                <a:ea typeface="Verdana" pitchFamily="34" charset="0"/>
                <a:cs typeface="Verdana" pitchFamily="34" charset="0"/>
              </a:rPr>
              <a:t>Hollow fiber membrane</a:t>
            </a:r>
            <a:endParaRPr lang="en-US" altLang="ja-JP" b="1" dirty="0" smtClean="0">
              <a:solidFill>
                <a:srgbClr val="FF5050"/>
              </a:solidFill>
              <a:ea typeface="Verdana" pitchFamily="34" charset="0"/>
              <a:cs typeface="Verdana" pitchFamily="34" charset="0"/>
            </a:endParaRPr>
          </a:p>
        </p:txBody>
      </p:sp>
      <p:pic>
        <p:nvPicPr>
          <p:cNvPr id="33" name="図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682" y="3390598"/>
            <a:ext cx="2716264" cy="1537111"/>
          </a:xfrm>
          <a:prstGeom prst="rect">
            <a:avLst/>
          </a:prstGeom>
        </p:spPr>
      </p:pic>
      <p:sp>
        <p:nvSpPr>
          <p:cNvPr id="34" name="正方形/長方形 33"/>
          <p:cNvSpPr/>
          <p:nvPr/>
        </p:nvSpPr>
        <p:spPr>
          <a:xfrm>
            <a:off x="507208" y="3021266"/>
            <a:ext cx="3209212" cy="369332"/>
          </a:xfrm>
          <a:prstGeom prst="rect">
            <a:avLst/>
          </a:prstGeom>
        </p:spPr>
        <p:txBody>
          <a:bodyPr wrap="none">
            <a:spAutoFit/>
          </a:bodyPr>
          <a:lstStyle/>
          <a:p>
            <a:r>
              <a:rPr lang="en-US" altLang="ja-JP" b="1" dirty="0" smtClean="0">
                <a:solidFill>
                  <a:srgbClr val="FF0000"/>
                </a:solidFill>
              </a:rPr>
              <a:t>Strainer coated by black color </a:t>
            </a:r>
            <a:endParaRPr lang="en-US" altLang="ja-JP" b="1" dirty="0">
              <a:solidFill>
                <a:srgbClr val="FF0000"/>
              </a:solidFill>
            </a:endParaRPr>
          </a:p>
        </p:txBody>
      </p:sp>
      <p:sp>
        <p:nvSpPr>
          <p:cNvPr id="35" name="テキスト ボックス 34"/>
          <p:cNvSpPr txBox="1"/>
          <p:nvPr/>
        </p:nvSpPr>
        <p:spPr>
          <a:xfrm>
            <a:off x="-18587" y="5842337"/>
            <a:ext cx="8358378" cy="1015663"/>
          </a:xfrm>
          <a:prstGeom prst="rect">
            <a:avLst/>
          </a:prstGeom>
          <a:noFill/>
        </p:spPr>
        <p:txBody>
          <a:bodyPr wrap="none" rtlCol="0">
            <a:spAutoFit/>
          </a:bodyPr>
          <a:lstStyle/>
          <a:p>
            <a:r>
              <a:rPr kumimoji="1" lang="en-US" altLang="ja-JP" sz="2000" b="1" dirty="0" smtClean="0"/>
              <a:t>Need to reinforce pre-filter system  </a:t>
            </a:r>
          </a:p>
          <a:p>
            <a:r>
              <a:rPr kumimoji="1" lang="en-US" altLang="ja-JP" sz="2000" b="1" dirty="0" smtClean="0"/>
              <a:t>Need to investigate how to stop clogging by colloidal Be7</a:t>
            </a:r>
          </a:p>
          <a:p>
            <a:r>
              <a:rPr lang="en-US" altLang="ja-JP" sz="2000" b="1" dirty="0" smtClean="0"/>
              <a:t>Need to estimate total amount of black skin powder/solution in the system</a:t>
            </a:r>
            <a:r>
              <a:rPr kumimoji="1" lang="en-US" altLang="ja-JP" sz="2000" b="1" dirty="0" smtClean="0"/>
              <a:t>  </a:t>
            </a:r>
            <a:endParaRPr kumimoji="1" lang="ja-JP" altLang="en-US" sz="2000" b="1" dirty="0"/>
          </a:p>
        </p:txBody>
      </p:sp>
      <p:sp>
        <p:nvSpPr>
          <p:cNvPr id="8" name="右矢印 7"/>
          <p:cNvSpPr/>
          <p:nvPr/>
        </p:nvSpPr>
        <p:spPr>
          <a:xfrm>
            <a:off x="5622211" y="5085424"/>
            <a:ext cx="496824" cy="4857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437909" y="5842337"/>
            <a:ext cx="4715294" cy="369332"/>
          </a:xfrm>
          <a:prstGeom prst="rect">
            <a:avLst/>
          </a:prstGeom>
        </p:spPr>
        <p:txBody>
          <a:bodyPr wrap="square">
            <a:spAutoFit/>
          </a:bodyPr>
          <a:lstStyle/>
          <a:p>
            <a:r>
              <a:rPr lang="en-US" altLang="ja-JP" b="1" dirty="0" smtClean="0">
                <a:solidFill>
                  <a:srgbClr val="FF0000"/>
                </a:solidFill>
              </a:rPr>
              <a:t>** Flowrate recovers</a:t>
            </a:r>
            <a:r>
              <a:rPr lang="en-US" altLang="ja-JP" b="1" dirty="0">
                <a:solidFill>
                  <a:srgbClr val="FF0000"/>
                </a:solidFill>
              </a:rPr>
              <a:t> </a:t>
            </a:r>
            <a:r>
              <a:rPr lang="en-US" altLang="ja-JP" b="1" dirty="0" smtClean="0">
                <a:solidFill>
                  <a:srgbClr val="FF0000"/>
                </a:solidFill>
              </a:rPr>
              <a:t>when beam is off: 7Be ?  </a:t>
            </a:r>
            <a:endParaRPr lang="en-US" altLang="ja-JP" b="1" dirty="0">
              <a:solidFill>
                <a:srgbClr val="FF0000"/>
              </a:solidFill>
            </a:endParaRPr>
          </a:p>
        </p:txBody>
      </p:sp>
      <p:sp>
        <p:nvSpPr>
          <p:cNvPr id="32" name="テキスト ボックス 31"/>
          <p:cNvSpPr txBox="1"/>
          <p:nvPr/>
        </p:nvSpPr>
        <p:spPr>
          <a:xfrm>
            <a:off x="0" y="0"/>
            <a:ext cx="9144000" cy="523220"/>
          </a:xfrm>
          <a:prstGeom prst="rect">
            <a:avLst/>
          </a:prstGeom>
          <a:noFill/>
        </p:spPr>
        <p:txBody>
          <a:bodyPr wrap="square" rtlCol="0">
            <a:spAutoFit/>
          </a:bodyPr>
          <a:lstStyle/>
          <a:p>
            <a:pPr algn="ctr"/>
            <a:r>
              <a:rPr lang="en-US" altLang="ja-JP" sz="2800" b="1" dirty="0" smtClean="0"/>
              <a:t>Black layer problem in carbon steel water cooling pipes</a:t>
            </a:r>
            <a:endParaRPr kumimoji="1" lang="ja-JP" altLang="en-US" sz="2800" b="1" dirty="0"/>
          </a:p>
        </p:txBody>
      </p:sp>
      <p:sp>
        <p:nvSpPr>
          <p:cNvPr id="26" name="テキスト ボックス 25"/>
          <p:cNvSpPr txBox="1"/>
          <p:nvPr/>
        </p:nvSpPr>
        <p:spPr>
          <a:xfrm>
            <a:off x="107504" y="5005147"/>
            <a:ext cx="5632938" cy="646331"/>
          </a:xfrm>
          <a:prstGeom prst="rect">
            <a:avLst/>
          </a:prstGeom>
          <a:noFill/>
        </p:spPr>
        <p:txBody>
          <a:bodyPr wrap="square" rtlCol="0">
            <a:spAutoFit/>
          </a:bodyPr>
          <a:lstStyle/>
          <a:p>
            <a:r>
              <a:rPr kumimoji="1" lang="en-US" altLang="ja-JP" b="1" dirty="0" smtClean="0">
                <a:solidFill>
                  <a:srgbClr val="FF0000"/>
                </a:solidFill>
              </a:rPr>
              <a:t>Clogging </a:t>
            </a:r>
            <a:r>
              <a:rPr lang="en-US" altLang="ja-JP" b="1" dirty="0"/>
              <a:t>b</a:t>
            </a:r>
            <a:r>
              <a:rPr lang="en-US" altLang="ja-JP" b="1" dirty="0" smtClean="0"/>
              <a:t>y </a:t>
            </a:r>
            <a:r>
              <a:rPr lang="en-US" altLang="ja-JP" b="1" dirty="0"/>
              <a:t>c</a:t>
            </a:r>
            <a:r>
              <a:rPr lang="en-US" altLang="ja-JP" b="1" dirty="0" smtClean="0"/>
              <a:t>olloidal Be7 </a:t>
            </a:r>
            <a:r>
              <a:rPr kumimoji="1" lang="en-US" altLang="ja-JP" b="1" dirty="0" smtClean="0"/>
              <a:t>(+ black </a:t>
            </a:r>
            <a:r>
              <a:rPr lang="en-US" altLang="ja-JP" b="1" dirty="0" smtClean="0"/>
              <a:t>s</a:t>
            </a:r>
            <a:r>
              <a:rPr kumimoji="1" lang="en-US" altLang="ja-JP" b="1" dirty="0" smtClean="0"/>
              <a:t>kin) </a:t>
            </a:r>
            <a:r>
              <a:rPr lang="en-US" altLang="ja-JP" b="1" dirty="0" smtClean="0"/>
              <a:t>by 1~2month</a:t>
            </a:r>
            <a:endParaRPr kumimoji="1" lang="en-US" altLang="ja-JP" b="1" dirty="0" smtClean="0"/>
          </a:p>
          <a:p>
            <a:pPr marL="285750" indent="-285750">
              <a:buFont typeface="Wingdings" panose="05000000000000000000" pitchFamily="2" charset="2"/>
              <a:buChar char="à"/>
            </a:pPr>
            <a:r>
              <a:rPr lang="en-US" altLang="ja-JP" b="1" dirty="0" smtClean="0">
                <a:solidFill>
                  <a:srgbClr val="FF0000"/>
                </a:solidFill>
                <a:sym typeface="Wingdings" panose="05000000000000000000" pitchFamily="2" charset="2"/>
              </a:rPr>
              <a:t>Open Bypass</a:t>
            </a:r>
            <a:endParaRPr kumimoji="1" lang="ja-JP" altLang="en-US" b="1" dirty="0"/>
          </a:p>
        </p:txBody>
      </p:sp>
    </p:spTree>
    <p:extLst>
      <p:ext uri="{BB962C8B-B14F-4D97-AF65-F5344CB8AC3E}">
        <p14:creationId xmlns:p14="http://schemas.microsoft.com/office/powerpoint/2010/main" val="2790881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0" y="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Cooling pipes of </a:t>
            </a:r>
            <a:r>
              <a:rPr lang="en-US" altLang="ja-JP" sz="2800" dirty="0"/>
              <a:t>i</a:t>
            </a:r>
            <a:r>
              <a:rPr lang="en-US" altLang="ja-JP" sz="2800" dirty="0" smtClean="0"/>
              <a:t>ron shield above horns</a:t>
            </a:r>
            <a:endParaRPr lang="en-US" altLang="ja-JP" sz="2800" dirty="0"/>
          </a:p>
        </p:txBody>
      </p:sp>
      <p:pic>
        <p:nvPicPr>
          <p:cNvPr id="7171" name="Picture 6" descr="SH-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505936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7" descr="SH-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765175"/>
            <a:ext cx="4300537"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8"/>
          <p:cNvSpPr txBox="1">
            <a:spLocks noChangeArrowheads="1"/>
          </p:cNvSpPr>
          <p:nvPr/>
        </p:nvSpPr>
        <p:spPr bwMode="auto">
          <a:xfrm>
            <a:off x="689769" y="5044281"/>
            <a:ext cx="19800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000" dirty="0" smtClean="0"/>
              <a:t>Cast iron blocks</a:t>
            </a:r>
          </a:p>
          <a:p>
            <a:pPr eaLnBrk="1" hangingPunct="1"/>
            <a:r>
              <a:rPr lang="en-US" altLang="ja-JP" sz="2000" dirty="0" smtClean="0"/>
              <a:t>Cooled </a:t>
            </a:r>
            <a:r>
              <a:rPr lang="en-US" altLang="ja-JP" sz="2000" dirty="0"/>
              <a:t>by </a:t>
            </a:r>
            <a:r>
              <a:rPr lang="en-US" altLang="ja-JP" sz="2000" dirty="0" smtClean="0"/>
              <a:t>water</a:t>
            </a:r>
            <a:endParaRPr lang="en-US" altLang="ja-JP" sz="2000" dirty="0"/>
          </a:p>
        </p:txBody>
      </p:sp>
      <p:sp>
        <p:nvSpPr>
          <p:cNvPr id="7174" name="Text Box 9"/>
          <p:cNvSpPr txBox="1">
            <a:spLocks noChangeArrowheads="1"/>
          </p:cNvSpPr>
          <p:nvPr/>
        </p:nvSpPr>
        <p:spPr bwMode="auto">
          <a:xfrm>
            <a:off x="6588125" y="2060575"/>
            <a:ext cx="21298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dirty="0">
                <a:solidFill>
                  <a:srgbClr val="FF0000"/>
                </a:solidFill>
              </a:rPr>
              <a:t>Water </a:t>
            </a:r>
            <a:r>
              <a:rPr lang="en-US" altLang="ja-JP" dirty="0" smtClean="0">
                <a:solidFill>
                  <a:srgbClr val="FF0000"/>
                </a:solidFill>
              </a:rPr>
              <a:t>cooling pipes</a:t>
            </a:r>
            <a:endParaRPr lang="en-US" altLang="ja-JP" dirty="0">
              <a:solidFill>
                <a:srgbClr val="FF0000"/>
              </a:solidFill>
            </a:endParaRPr>
          </a:p>
        </p:txBody>
      </p:sp>
      <p:sp>
        <p:nvSpPr>
          <p:cNvPr id="7175" name="Line 10"/>
          <p:cNvSpPr>
            <a:spLocks noChangeShapeType="1"/>
          </p:cNvSpPr>
          <p:nvPr/>
        </p:nvSpPr>
        <p:spPr bwMode="auto">
          <a:xfrm flipH="1">
            <a:off x="5435600" y="2276475"/>
            <a:ext cx="1223963" cy="7207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6" name="Line 11"/>
          <p:cNvSpPr>
            <a:spLocks noChangeShapeType="1"/>
          </p:cNvSpPr>
          <p:nvPr/>
        </p:nvSpPr>
        <p:spPr bwMode="auto">
          <a:xfrm flipH="1">
            <a:off x="5435600" y="2276475"/>
            <a:ext cx="1223963" cy="15843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7" name="Text Box 12"/>
          <p:cNvSpPr txBox="1">
            <a:spLocks noChangeArrowheads="1"/>
          </p:cNvSpPr>
          <p:nvPr/>
        </p:nvSpPr>
        <p:spPr bwMode="auto">
          <a:xfrm>
            <a:off x="6227763" y="3068638"/>
            <a:ext cx="1054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00CCFF"/>
                </a:solidFill>
              </a:rPr>
              <a:t>Water in</a:t>
            </a:r>
          </a:p>
        </p:txBody>
      </p:sp>
      <p:sp>
        <p:nvSpPr>
          <p:cNvPr id="7178" name="Line 13"/>
          <p:cNvSpPr>
            <a:spLocks noChangeShapeType="1"/>
          </p:cNvSpPr>
          <p:nvPr/>
        </p:nvSpPr>
        <p:spPr bwMode="auto">
          <a:xfrm>
            <a:off x="6588125" y="3357563"/>
            <a:ext cx="0" cy="287337"/>
          </a:xfrm>
          <a:prstGeom prst="line">
            <a:avLst/>
          </a:prstGeom>
          <a:noFill/>
          <a:ln w="381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9" name="Line 15"/>
          <p:cNvSpPr>
            <a:spLocks noChangeShapeType="1"/>
          </p:cNvSpPr>
          <p:nvPr/>
        </p:nvSpPr>
        <p:spPr bwMode="auto">
          <a:xfrm>
            <a:off x="6443663" y="4221163"/>
            <a:ext cx="0" cy="1368425"/>
          </a:xfrm>
          <a:prstGeom prst="line">
            <a:avLst/>
          </a:prstGeom>
          <a:noFill/>
          <a:ln w="381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0" name="Line 16"/>
          <p:cNvSpPr>
            <a:spLocks noChangeShapeType="1"/>
          </p:cNvSpPr>
          <p:nvPr/>
        </p:nvSpPr>
        <p:spPr bwMode="auto">
          <a:xfrm>
            <a:off x="6443663" y="5589588"/>
            <a:ext cx="2232025" cy="0"/>
          </a:xfrm>
          <a:prstGeom prst="line">
            <a:avLst/>
          </a:prstGeom>
          <a:noFill/>
          <a:ln w="381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1" name="Line 17"/>
          <p:cNvSpPr>
            <a:spLocks noChangeShapeType="1"/>
          </p:cNvSpPr>
          <p:nvPr/>
        </p:nvSpPr>
        <p:spPr bwMode="auto">
          <a:xfrm flipV="1">
            <a:off x="8675688" y="4221163"/>
            <a:ext cx="0" cy="1368425"/>
          </a:xfrm>
          <a:prstGeom prst="line">
            <a:avLst/>
          </a:prstGeom>
          <a:noFill/>
          <a:ln w="381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2" name="Line 18"/>
          <p:cNvSpPr>
            <a:spLocks noChangeShapeType="1"/>
          </p:cNvSpPr>
          <p:nvPr/>
        </p:nvSpPr>
        <p:spPr bwMode="auto">
          <a:xfrm flipV="1">
            <a:off x="8459788" y="3357563"/>
            <a:ext cx="0" cy="287337"/>
          </a:xfrm>
          <a:prstGeom prst="line">
            <a:avLst/>
          </a:prstGeom>
          <a:noFill/>
          <a:ln w="381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3" name="Text Box 19"/>
          <p:cNvSpPr txBox="1">
            <a:spLocks noChangeArrowheads="1"/>
          </p:cNvSpPr>
          <p:nvPr/>
        </p:nvSpPr>
        <p:spPr bwMode="auto">
          <a:xfrm>
            <a:off x="7812088" y="3068638"/>
            <a:ext cx="1181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00CCFF"/>
                </a:solidFill>
              </a:rPr>
              <a:t>Water out</a:t>
            </a:r>
          </a:p>
        </p:txBody>
      </p:sp>
      <p:sp>
        <p:nvSpPr>
          <p:cNvPr id="7185" name="Line 21"/>
          <p:cNvSpPr>
            <a:spLocks noChangeShapeType="1"/>
          </p:cNvSpPr>
          <p:nvPr/>
        </p:nvSpPr>
        <p:spPr bwMode="auto">
          <a:xfrm>
            <a:off x="6084888" y="3644900"/>
            <a:ext cx="0" cy="172878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6" name="Text Box 22"/>
          <p:cNvSpPr txBox="1">
            <a:spLocks noChangeArrowheads="1"/>
          </p:cNvSpPr>
          <p:nvPr/>
        </p:nvSpPr>
        <p:spPr bwMode="auto">
          <a:xfrm rot="-5400000">
            <a:off x="5368132" y="4290218"/>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2200 mm</a:t>
            </a:r>
          </a:p>
        </p:txBody>
      </p:sp>
      <p:sp>
        <p:nvSpPr>
          <p:cNvPr id="7187" name="Line 24"/>
          <p:cNvSpPr>
            <a:spLocks noChangeShapeType="1"/>
          </p:cNvSpPr>
          <p:nvPr/>
        </p:nvSpPr>
        <p:spPr bwMode="auto">
          <a:xfrm>
            <a:off x="6084888" y="1052513"/>
            <a:ext cx="0" cy="19446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8" name="Text Box 25"/>
          <p:cNvSpPr txBox="1">
            <a:spLocks noChangeArrowheads="1"/>
          </p:cNvSpPr>
          <p:nvPr/>
        </p:nvSpPr>
        <p:spPr bwMode="auto">
          <a:xfrm rot="-5400000">
            <a:off x="5369719" y="1839119"/>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2562 mm</a:t>
            </a:r>
          </a:p>
        </p:txBody>
      </p:sp>
      <p:sp>
        <p:nvSpPr>
          <p:cNvPr id="7189" name="Line 26"/>
          <p:cNvSpPr>
            <a:spLocks noChangeShapeType="1"/>
          </p:cNvSpPr>
          <p:nvPr/>
        </p:nvSpPr>
        <p:spPr bwMode="auto">
          <a:xfrm>
            <a:off x="5003800" y="5876925"/>
            <a:ext cx="6477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0" name="Text Box 27"/>
          <p:cNvSpPr txBox="1">
            <a:spLocks noChangeArrowheads="1"/>
          </p:cNvSpPr>
          <p:nvPr/>
        </p:nvSpPr>
        <p:spPr bwMode="auto">
          <a:xfrm>
            <a:off x="4550543" y="5516563"/>
            <a:ext cx="1555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dirty="0" smtClean="0"/>
              <a:t>300 ~ 900 </a:t>
            </a:r>
            <a:r>
              <a:rPr lang="en-US" altLang="ja-JP" dirty="0"/>
              <a:t>mm</a:t>
            </a:r>
          </a:p>
        </p:txBody>
      </p:sp>
      <p:sp>
        <p:nvSpPr>
          <p:cNvPr id="7192" name="Line 29"/>
          <p:cNvSpPr>
            <a:spLocks noChangeShapeType="1"/>
          </p:cNvSpPr>
          <p:nvPr/>
        </p:nvSpPr>
        <p:spPr bwMode="auto">
          <a:xfrm>
            <a:off x="827088" y="4005263"/>
            <a:ext cx="2592387"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3" name="Text Box 30"/>
          <p:cNvSpPr txBox="1">
            <a:spLocks noChangeArrowheads="1"/>
          </p:cNvSpPr>
          <p:nvPr/>
        </p:nvSpPr>
        <p:spPr bwMode="auto">
          <a:xfrm>
            <a:off x="1835150" y="3716338"/>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Beam</a:t>
            </a:r>
          </a:p>
        </p:txBody>
      </p:sp>
      <p:sp>
        <p:nvSpPr>
          <p:cNvPr id="7194" name="Text Box 31"/>
          <p:cNvSpPr txBox="1">
            <a:spLocks noChangeArrowheads="1"/>
          </p:cNvSpPr>
          <p:nvPr/>
        </p:nvSpPr>
        <p:spPr bwMode="auto">
          <a:xfrm rot="562891">
            <a:off x="2916238" y="4437063"/>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Helium vessel</a:t>
            </a:r>
          </a:p>
        </p:txBody>
      </p:sp>
      <p:sp>
        <p:nvSpPr>
          <p:cNvPr id="7195" name="Text Box 32"/>
          <p:cNvSpPr txBox="1">
            <a:spLocks noChangeArrowheads="1"/>
          </p:cNvSpPr>
          <p:nvPr/>
        </p:nvSpPr>
        <p:spPr bwMode="auto">
          <a:xfrm>
            <a:off x="376238" y="42545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Top view</a:t>
            </a:r>
          </a:p>
        </p:txBody>
      </p:sp>
      <p:sp>
        <p:nvSpPr>
          <p:cNvPr id="7196" name="Text Box 33"/>
          <p:cNvSpPr txBox="1">
            <a:spLocks noChangeArrowheads="1"/>
          </p:cNvSpPr>
          <p:nvPr/>
        </p:nvSpPr>
        <p:spPr bwMode="auto">
          <a:xfrm>
            <a:off x="395288" y="2133600"/>
            <a:ext cx="1104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Side view</a:t>
            </a:r>
          </a:p>
        </p:txBody>
      </p:sp>
    </p:spTree>
    <p:extLst>
      <p:ext uri="{BB962C8B-B14F-4D97-AF65-F5344CB8AC3E}">
        <p14:creationId xmlns:p14="http://schemas.microsoft.com/office/powerpoint/2010/main" val="2612092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0" y="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Cooling channels of collimator for decay volume</a:t>
            </a:r>
            <a:endParaRPr lang="en-US" altLang="ja-JP" sz="2800" dirty="0"/>
          </a:p>
        </p:txBody>
      </p:sp>
      <p:pic>
        <p:nvPicPr>
          <p:cNvPr id="8195" name="Picture 5" descr="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488" y="1535113"/>
            <a:ext cx="489585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DVcollimato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701800"/>
            <a:ext cx="3603625"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7"/>
          <p:cNvSpPr txBox="1">
            <a:spLocks noChangeArrowheads="1"/>
          </p:cNvSpPr>
          <p:nvPr/>
        </p:nvSpPr>
        <p:spPr bwMode="auto">
          <a:xfrm>
            <a:off x="900113" y="1196975"/>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Helium vessel</a:t>
            </a:r>
          </a:p>
        </p:txBody>
      </p:sp>
      <p:sp>
        <p:nvSpPr>
          <p:cNvPr id="8198" name="Line 8"/>
          <p:cNvSpPr>
            <a:spLocks noChangeShapeType="1"/>
          </p:cNvSpPr>
          <p:nvPr/>
        </p:nvSpPr>
        <p:spPr bwMode="auto">
          <a:xfrm flipH="1">
            <a:off x="1423988" y="1535113"/>
            <a:ext cx="144462" cy="79216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99" name="Text Box 9"/>
          <p:cNvSpPr txBox="1">
            <a:spLocks noChangeArrowheads="1"/>
          </p:cNvSpPr>
          <p:nvPr/>
        </p:nvSpPr>
        <p:spPr bwMode="auto">
          <a:xfrm>
            <a:off x="344488" y="4487863"/>
            <a:ext cx="1054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3rd horn</a:t>
            </a:r>
          </a:p>
        </p:txBody>
      </p:sp>
      <p:sp>
        <p:nvSpPr>
          <p:cNvPr id="8200" name="Line 10"/>
          <p:cNvSpPr>
            <a:spLocks noChangeShapeType="1"/>
          </p:cNvSpPr>
          <p:nvPr/>
        </p:nvSpPr>
        <p:spPr bwMode="auto">
          <a:xfrm flipV="1">
            <a:off x="704850" y="3263900"/>
            <a:ext cx="358775" cy="12239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1" name="Oval 11"/>
          <p:cNvSpPr>
            <a:spLocks noChangeArrowheads="1"/>
          </p:cNvSpPr>
          <p:nvPr/>
        </p:nvSpPr>
        <p:spPr bwMode="auto">
          <a:xfrm>
            <a:off x="1712913" y="2184400"/>
            <a:ext cx="647700" cy="1584325"/>
          </a:xfrm>
          <a:prstGeom prst="ellipse">
            <a:avLst/>
          </a:prstGeom>
          <a:solidFill>
            <a:schemeClr val="accent1">
              <a:alpha val="0"/>
            </a:schemeClr>
          </a:solidFill>
          <a:ln w="254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endParaRPr lang="ja-JP" altLang="en-US"/>
          </a:p>
        </p:txBody>
      </p:sp>
      <p:sp>
        <p:nvSpPr>
          <p:cNvPr id="8202" name="Text Box 12"/>
          <p:cNvSpPr txBox="1">
            <a:spLocks noChangeArrowheads="1"/>
          </p:cNvSpPr>
          <p:nvPr/>
        </p:nvSpPr>
        <p:spPr bwMode="auto">
          <a:xfrm>
            <a:off x="1208088" y="4848225"/>
            <a:ext cx="157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0000FF"/>
                </a:solidFill>
              </a:rPr>
              <a:t>DV collimator</a:t>
            </a:r>
          </a:p>
          <a:p>
            <a:pPr eaLnBrk="1" hangingPunct="1"/>
            <a:r>
              <a:rPr lang="en-US" altLang="ja-JP">
                <a:solidFill>
                  <a:srgbClr val="0000FF"/>
                </a:solidFill>
              </a:rPr>
              <a:t>( inner )</a:t>
            </a:r>
          </a:p>
        </p:txBody>
      </p:sp>
      <p:sp>
        <p:nvSpPr>
          <p:cNvPr id="8203" name="Oval 13"/>
          <p:cNvSpPr>
            <a:spLocks noChangeArrowheads="1"/>
          </p:cNvSpPr>
          <p:nvPr/>
        </p:nvSpPr>
        <p:spPr bwMode="auto">
          <a:xfrm>
            <a:off x="2289175" y="3119438"/>
            <a:ext cx="1511300" cy="1441450"/>
          </a:xfrm>
          <a:prstGeom prst="ellipse">
            <a:avLst/>
          </a:prstGeom>
          <a:solidFill>
            <a:schemeClr val="accent1">
              <a:alpha val="0"/>
            </a:schemeClr>
          </a:solidFill>
          <a:ln w="25400">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endParaRPr lang="ja-JP" altLang="en-US"/>
          </a:p>
        </p:txBody>
      </p:sp>
      <p:sp>
        <p:nvSpPr>
          <p:cNvPr id="8204" name="Text Box 14"/>
          <p:cNvSpPr txBox="1">
            <a:spLocks noChangeArrowheads="1"/>
          </p:cNvSpPr>
          <p:nvPr/>
        </p:nvSpPr>
        <p:spPr bwMode="auto">
          <a:xfrm>
            <a:off x="2936875" y="4848225"/>
            <a:ext cx="157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00FF00"/>
                </a:solidFill>
              </a:rPr>
              <a:t>DV collimator</a:t>
            </a:r>
          </a:p>
          <a:p>
            <a:pPr eaLnBrk="1" hangingPunct="1"/>
            <a:r>
              <a:rPr lang="en-US" altLang="ja-JP">
                <a:solidFill>
                  <a:srgbClr val="00FF00"/>
                </a:solidFill>
              </a:rPr>
              <a:t>( outer )</a:t>
            </a:r>
          </a:p>
        </p:txBody>
      </p:sp>
      <p:sp>
        <p:nvSpPr>
          <p:cNvPr id="8205" name="Line 15"/>
          <p:cNvSpPr>
            <a:spLocks noChangeShapeType="1"/>
          </p:cNvSpPr>
          <p:nvPr/>
        </p:nvSpPr>
        <p:spPr bwMode="auto">
          <a:xfrm flipV="1">
            <a:off x="1639888" y="3768725"/>
            <a:ext cx="288925" cy="10795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6" name="Line 16"/>
          <p:cNvSpPr>
            <a:spLocks noChangeShapeType="1"/>
          </p:cNvSpPr>
          <p:nvPr/>
        </p:nvSpPr>
        <p:spPr bwMode="auto">
          <a:xfrm flipH="1" flipV="1">
            <a:off x="3224213" y="4560888"/>
            <a:ext cx="73025" cy="287337"/>
          </a:xfrm>
          <a:prstGeom prst="line">
            <a:avLst/>
          </a:prstGeom>
          <a:noFill/>
          <a:ln w="190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7" name="Line 17"/>
          <p:cNvSpPr>
            <a:spLocks noChangeShapeType="1"/>
          </p:cNvSpPr>
          <p:nvPr/>
        </p:nvSpPr>
        <p:spPr bwMode="auto">
          <a:xfrm>
            <a:off x="1639888" y="5495925"/>
            <a:ext cx="0" cy="2159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8" name="Text Box 18"/>
          <p:cNvSpPr txBox="1">
            <a:spLocks noChangeArrowheads="1"/>
          </p:cNvSpPr>
          <p:nvPr/>
        </p:nvSpPr>
        <p:spPr bwMode="auto">
          <a:xfrm>
            <a:off x="847725" y="5711825"/>
            <a:ext cx="1712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000">
                <a:solidFill>
                  <a:srgbClr val="0000FF"/>
                </a:solidFill>
              </a:rPr>
              <a:t>Water cooling</a:t>
            </a:r>
          </a:p>
        </p:txBody>
      </p:sp>
      <p:sp>
        <p:nvSpPr>
          <p:cNvPr id="8209" name="Line 19"/>
          <p:cNvSpPr>
            <a:spLocks noChangeShapeType="1"/>
          </p:cNvSpPr>
          <p:nvPr/>
        </p:nvSpPr>
        <p:spPr bwMode="auto">
          <a:xfrm>
            <a:off x="3513138" y="5495925"/>
            <a:ext cx="0" cy="21590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0" name="Text Box 20"/>
          <p:cNvSpPr txBox="1">
            <a:spLocks noChangeArrowheads="1"/>
          </p:cNvSpPr>
          <p:nvPr/>
        </p:nvSpPr>
        <p:spPr bwMode="auto">
          <a:xfrm>
            <a:off x="2863850" y="5711825"/>
            <a:ext cx="1389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000">
                <a:solidFill>
                  <a:srgbClr val="00FF00"/>
                </a:solidFill>
              </a:rPr>
              <a:t>Air cooling</a:t>
            </a:r>
          </a:p>
        </p:txBody>
      </p:sp>
      <p:sp>
        <p:nvSpPr>
          <p:cNvPr id="8211" name="Text Box 21"/>
          <p:cNvSpPr txBox="1">
            <a:spLocks noChangeArrowheads="1"/>
          </p:cNvSpPr>
          <p:nvPr/>
        </p:nvSpPr>
        <p:spPr bwMode="auto">
          <a:xfrm>
            <a:off x="3513138" y="2760663"/>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0000"/>
                </a:solidFill>
              </a:rPr>
              <a:t>DV</a:t>
            </a:r>
          </a:p>
        </p:txBody>
      </p:sp>
      <p:sp>
        <p:nvSpPr>
          <p:cNvPr id="8212" name="Line 22"/>
          <p:cNvSpPr>
            <a:spLocks noChangeShapeType="1"/>
          </p:cNvSpPr>
          <p:nvPr/>
        </p:nvSpPr>
        <p:spPr bwMode="auto">
          <a:xfrm>
            <a:off x="344488" y="2976563"/>
            <a:ext cx="22320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3" name="Text Box 23"/>
          <p:cNvSpPr txBox="1">
            <a:spLocks noChangeArrowheads="1"/>
          </p:cNvSpPr>
          <p:nvPr/>
        </p:nvSpPr>
        <p:spPr bwMode="auto">
          <a:xfrm>
            <a:off x="2505075" y="276066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Beam</a:t>
            </a:r>
          </a:p>
        </p:txBody>
      </p:sp>
      <p:sp>
        <p:nvSpPr>
          <p:cNvPr id="8214" name="Text Box 24"/>
          <p:cNvSpPr txBox="1">
            <a:spLocks noChangeArrowheads="1"/>
          </p:cNvSpPr>
          <p:nvPr/>
        </p:nvSpPr>
        <p:spPr bwMode="auto">
          <a:xfrm>
            <a:off x="5724525" y="1196975"/>
            <a:ext cx="2397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sz="2000">
                <a:solidFill>
                  <a:srgbClr val="0000FF"/>
                </a:solidFill>
              </a:rPr>
              <a:t>Inner DV collimator</a:t>
            </a:r>
          </a:p>
        </p:txBody>
      </p:sp>
      <p:sp>
        <p:nvSpPr>
          <p:cNvPr id="8215" name="Line 25"/>
          <p:cNvSpPr>
            <a:spLocks noChangeShapeType="1"/>
          </p:cNvSpPr>
          <p:nvPr/>
        </p:nvSpPr>
        <p:spPr bwMode="auto">
          <a:xfrm>
            <a:off x="5364163" y="2709863"/>
            <a:ext cx="172878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6" name="Text Box 26"/>
          <p:cNvSpPr txBox="1">
            <a:spLocks noChangeArrowheads="1"/>
          </p:cNvSpPr>
          <p:nvPr/>
        </p:nvSpPr>
        <p:spPr bwMode="auto">
          <a:xfrm>
            <a:off x="5775325" y="2371725"/>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2600 mm</a:t>
            </a:r>
          </a:p>
        </p:txBody>
      </p:sp>
      <p:sp>
        <p:nvSpPr>
          <p:cNvPr id="8217" name="Line 27"/>
          <p:cNvSpPr>
            <a:spLocks noChangeShapeType="1"/>
          </p:cNvSpPr>
          <p:nvPr/>
        </p:nvSpPr>
        <p:spPr bwMode="auto">
          <a:xfrm>
            <a:off x="7451725" y="2854325"/>
            <a:ext cx="0" cy="302418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8" name="Text Box 28"/>
          <p:cNvSpPr txBox="1">
            <a:spLocks noChangeArrowheads="1"/>
          </p:cNvSpPr>
          <p:nvPr/>
        </p:nvSpPr>
        <p:spPr bwMode="auto">
          <a:xfrm rot="-5400000">
            <a:off x="6736557" y="4145756"/>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4600 mm</a:t>
            </a:r>
          </a:p>
        </p:txBody>
      </p:sp>
      <p:sp>
        <p:nvSpPr>
          <p:cNvPr id="8219" name="Line 30"/>
          <p:cNvSpPr>
            <a:spLocks noChangeShapeType="1"/>
          </p:cNvSpPr>
          <p:nvPr/>
        </p:nvSpPr>
        <p:spPr bwMode="auto">
          <a:xfrm>
            <a:off x="7596188" y="2493963"/>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20" name="Line 31"/>
          <p:cNvSpPr>
            <a:spLocks noChangeShapeType="1"/>
          </p:cNvSpPr>
          <p:nvPr/>
        </p:nvSpPr>
        <p:spPr bwMode="auto">
          <a:xfrm flipH="1">
            <a:off x="8316913" y="2493963"/>
            <a:ext cx="2873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21" name="Text Box 32"/>
          <p:cNvSpPr txBox="1">
            <a:spLocks noChangeArrowheads="1"/>
          </p:cNvSpPr>
          <p:nvPr/>
        </p:nvSpPr>
        <p:spPr bwMode="auto">
          <a:xfrm>
            <a:off x="7524750" y="2133600"/>
            <a:ext cx="1308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180 mm x 3</a:t>
            </a:r>
          </a:p>
        </p:txBody>
      </p:sp>
      <p:sp>
        <p:nvSpPr>
          <p:cNvPr id="8222" name="Text Box 33"/>
          <p:cNvSpPr txBox="1">
            <a:spLocks noChangeArrowheads="1"/>
          </p:cNvSpPr>
          <p:nvPr/>
        </p:nvSpPr>
        <p:spPr bwMode="auto">
          <a:xfrm>
            <a:off x="5200650" y="6115050"/>
            <a:ext cx="2364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dirty="0">
                <a:solidFill>
                  <a:srgbClr val="FF0000"/>
                </a:solidFill>
              </a:rPr>
              <a:t>Cooling channel </a:t>
            </a:r>
          </a:p>
          <a:p>
            <a:pPr eaLnBrk="1" hangingPunct="1"/>
            <a:r>
              <a:rPr lang="en-US" altLang="ja-JP" dirty="0">
                <a:solidFill>
                  <a:srgbClr val="FF0000"/>
                </a:solidFill>
              </a:rPr>
              <a:t>( Plate coil, </a:t>
            </a:r>
            <a:r>
              <a:rPr lang="en-US" altLang="ja-JP" dirty="0" smtClean="0">
                <a:solidFill>
                  <a:srgbClr val="FF0000"/>
                </a:solidFill>
              </a:rPr>
              <a:t>both side </a:t>
            </a:r>
            <a:r>
              <a:rPr lang="en-US" altLang="ja-JP" dirty="0">
                <a:solidFill>
                  <a:srgbClr val="FF0000"/>
                </a:solidFill>
              </a:rPr>
              <a:t>)</a:t>
            </a:r>
          </a:p>
        </p:txBody>
      </p:sp>
      <p:sp>
        <p:nvSpPr>
          <p:cNvPr id="8223" name="Line 34"/>
          <p:cNvSpPr>
            <a:spLocks noChangeShapeType="1"/>
          </p:cNvSpPr>
          <p:nvPr/>
        </p:nvSpPr>
        <p:spPr bwMode="auto">
          <a:xfrm flipV="1">
            <a:off x="5651500" y="5734050"/>
            <a:ext cx="288925" cy="431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24" name="Text Box 36"/>
          <p:cNvSpPr txBox="1">
            <a:spLocks noChangeArrowheads="1"/>
          </p:cNvSpPr>
          <p:nvPr/>
        </p:nvSpPr>
        <p:spPr bwMode="auto">
          <a:xfrm>
            <a:off x="3779838" y="15573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t>Top view</a:t>
            </a:r>
          </a:p>
        </p:txBody>
      </p:sp>
      <p:sp>
        <p:nvSpPr>
          <p:cNvPr id="8225" name="Text Box 37"/>
          <p:cNvSpPr txBox="1">
            <a:spLocks noChangeArrowheads="1"/>
          </p:cNvSpPr>
          <p:nvPr/>
        </p:nvSpPr>
        <p:spPr bwMode="auto">
          <a:xfrm>
            <a:off x="755650" y="69215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eaLnBrk="1" hangingPunct="1"/>
            <a:r>
              <a:rPr lang="en-US" altLang="ja-JP">
                <a:solidFill>
                  <a:srgbClr val="FF33CC"/>
                </a:solidFill>
              </a:rPr>
              <a:t>DV collimator is set to prevent the excessive energy deposit into DV concrete.</a:t>
            </a:r>
          </a:p>
        </p:txBody>
      </p:sp>
    </p:spTree>
    <p:extLst>
      <p:ext uri="{BB962C8B-B14F-4D97-AF65-F5344CB8AC3E}">
        <p14:creationId xmlns:p14="http://schemas.microsoft.com/office/powerpoint/2010/main" val="3095440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Helium vessel</a:t>
            </a:r>
          </a:p>
        </p:txBody>
      </p:sp>
      <p:pic>
        <p:nvPicPr>
          <p:cNvPr id="3" name="Picture 4" descr="TS_he+h3"/>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l="11900" t="6059" r="14995" b="3703"/>
          <a:stretch>
            <a:fillRect/>
          </a:stretch>
        </p:blipFill>
        <p:spPr bwMode="auto">
          <a:xfrm>
            <a:off x="940112" y="523220"/>
            <a:ext cx="7263774"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p:nvPr/>
        </p:nvCxnSpPr>
        <p:spPr>
          <a:xfrm>
            <a:off x="1043608" y="1988840"/>
            <a:ext cx="0" cy="482453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16"/>
          <p:cNvSpPr txBox="1">
            <a:spLocks noChangeArrowheads="1"/>
          </p:cNvSpPr>
          <p:nvPr/>
        </p:nvSpPr>
        <p:spPr bwMode="auto">
          <a:xfrm rot="-5400000">
            <a:off x="558626" y="4217751"/>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ea typeface="ＭＳ Ｐゴシック" pitchFamily="50" charset="-128"/>
                <a:cs typeface="Times New Roman" pitchFamily="18" charset="0"/>
              </a:rPr>
              <a:t>11m</a:t>
            </a:r>
          </a:p>
        </p:txBody>
      </p:sp>
      <p:cxnSp>
        <p:nvCxnSpPr>
          <p:cNvPr id="7" name="直線矢印コネクタ 6"/>
          <p:cNvCxnSpPr/>
          <p:nvPr/>
        </p:nvCxnSpPr>
        <p:spPr>
          <a:xfrm flipV="1">
            <a:off x="1043608" y="476672"/>
            <a:ext cx="5616624" cy="136187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10"/>
          <p:cNvSpPr txBox="1">
            <a:spLocks noChangeArrowheads="1"/>
          </p:cNvSpPr>
          <p:nvPr/>
        </p:nvSpPr>
        <p:spPr bwMode="auto">
          <a:xfrm rot="-769812">
            <a:off x="3381050" y="827106"/>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15m</a:t>
            </a:r>
          </a:p>
        </p:txBody>
      </p:sp>
      <p:cxnSp>
        <p:nvCxnSpPr>
          <p:cNvPr id="10" name="直線矢印コネクタ 9"/>
          <p:cNvCxnSpPr/>
          <p:nvPr/>
        </p:nvCxnSpPr>
        <p:spPr>
          <a:xfrm>
            <a:off x="6876256" y="510174"/>
            <a:ext cx="1224136" cy="54256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3"/>
          <p:cNvSpPr txBox="1">
            <a:spLocks noChangeArrowheads="1"/>
          </p:cNvSpPr>
          <p:nvPr/>
        </p:nvSpPr>
        <p:spPr bwMode="auto">
          <a:xfrm rot="1463691">
            <a:off x="7362208" y="41726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4m</a:t>
            </a:r>
          </a:p>
        </p:txBody>
      </p:sp>
      <p:pic>
        <p:nvPicPr>
          <p:cNvPr id="11" name="Picture 31" descr="08100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852663"/>
            <a:ext cx="4002287" cy="30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3" descr="IMG_36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47864" cy="251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線コネクタ 13"/>
          <p:cNvCxnSpPr/>
          <p:nvPr/>
        </p:nvCxnSpPr>
        <p:spPr>
          <a:xfrm>
            <a:off x="5364088" y="2780928"/>
            <a:ext cx="3786263" cy="107173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004048" y="3789040"/>
            <a:ext cx="144016" cy="306896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347864" y="0"/>
            <a:ext cx="3384376" cy="60061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3347865" y="1157610"/>
            <a:ext cx="4680519" cy="135475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148064" y="3852663"/>
            <a:ext cx="2597827" cy="646331"/>
          </a:xfrm>
          <a:prstGeom prst="rect">
            <a:avLst/>
          </a:prstGeom>
          <a:noFill/>
        </p:spPr>
        <p:txBody>
          <a:bodyPr wrap="none" rtlCol="0">
            <a:spAutoFit/>
          </a:bodyPr>
          <a:lstStyle/>
          <a:p>
            <a:r>
              <a:rPr kumimoji="1" lang="en-US" altLang="ja-JP" b="1" dirty="0" smtClean="0">
                <a:solidFill>
                  <a:srgbClr val="00FFFF"/>
                </a:solidFill>
              </a:rPr>
              <a:t>Iron </a:t>
            </a:r>
            <a:r>
              <a:rPr kumimoji="1" lang="en-US" altLang="ja-JP" b="1" dirty="0" smtClean="0">
                <a:solidFill>
                  <a:srgbClr val="00FFFF"/>
                </a:solidFill>
              </a:rPr>
              <a:t>shields </a:t>
            </a:r>
            <a:r>
              <a:rPr kumimoji="1" lang="en-US" altLang="ja-JP" b="1" dirty="0" smtClean="0">
                <a:solidFill>
                  <a:srgbClr val="00FFFF"/>
                </a:solidFill>
              </a:rPr>
              <a:t>above horns</a:t>
            </a:r>
          </a:p>
          <a:p>
            <a:r>
              <a:rPr lang="en-US" altLang="ja-JP" b="1" dirty="0" smtClean="0">
                <a:solidFill>
                  <a:srgbClr val="00FFFF"/>
                </a:solidFill>
              </a:rPr>
              <a:t>19 blocks, </a:t>
            </a:r>
            <a:r>
              <a:rPr kumimoji="1" lang="en-US" altLang="ja-JP" b="1" dirty="0" smtClean="0">
                <a:solidFill>
                  <a:srgbClr val="00FFFF"/>
                </a:solidFill>
              </a:rPr>
              <a:t>Water cooled</a:t>
            </a:r>
            <a:endParaRPr kumimoji="1" lang="ja-JP" altLang="en-US" b="1" dirty="0">
              <a:solidFill>
                <a:srgbClr val="00FFFF"/>
              </a:solidFill>
            </a:endParaRPr>
          </a:p>
        </p:txBody>
      </p:sp>
    </p:spTree>
    <p:extLst>
      <p:ext uri="{BB962C8B-B14F-4D97-AF65-F5344CB8AC3E}">
        <p14:creationId xmlns:p14="http://schemas.microsoft.com/office/powerpoint/2010/main" val="2090732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Helium vessel</a:t>
            </a:r>
          </a:p>
        </p:txBody>
      </p:sp>
      <p:pic>
        <p:nvPicPr>
          <p:cNvPr id="3" name="Picture 4" descr="TS_he+h3"/>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l="11900" t="6059" r="14995" b="3703"/>
          <a:stretch>
            <a:fillRect/>
          </a:stretch>
        </p:blipFill>
        <p:spPr bwMode="auto">
          <a:xfrm>
            <a:off x="940112" y="523220"/>
            <a:ext cx="7263774" cy="633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p:nvPr/>
        </p:nvCxnSpPr>
        <p:spPr>
          <a:xfrm>
            <a:off x="1043608" y="1988840"/>
            <a:ext cx="0" cy="482453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16"/>
          <p:cNvSpPr txBox="1">
            <a:spLocks noChangeArrowheads="1"/>
          </p:cNvSpPr>
          <p:nvPr/>
        </p:nvSpPr>
        <p:spPr bwMode="auto">
          <a:xfrm rot="-5400000">
            <a:off x="558626" y="4217751"/>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a:ea typeface="ＭＳ Ｐゴシック" pitchFamily="50" charset="-128"/>
                <a:cs typeface="Times New Roman" pitchFamily="18" charset="0"/>
              </a:rPr>
              <a:t>11m</a:t>
            </a:r>
          </a:p>
        </p:txBody>
      </p:sp>
      <p:cxnSp>
        <p:nvCxnSpPr>
          <p:cNvPr id="7" name="直線矢印コネクタ 6"/>
          <p:cNvCxnSpPr/>
          <p:nvPr/>
        </p:nvCxnSpPr>
        <p:spPr>
          <a:xfrm flipV="1">
            <a:off x="1043608" y="476672"/>
            <a:ext cx="5616624" cy="136187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10"/>
          <p:cNvSpPr txBox="1">
            <a:spLocks noChangeArrowheads="1"/>
          </p:cNvSpPr>
          <p:nvPr/>
        </p:nvSpPr>
        <p:spPr bwMode="auto">
          <a:xfrm rot="-769812">
            <a:off x="3381050" y="827106"/>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15m</a:t>
            </a:r>
          </a:p>
        </p:txBody>
      </p:sp>
      <p:cxnSp>
        <p:nvCxnSpPr>
          <p:cNvPr id="10" name="直線矢印コネクタ 9"/>
          <p:cNvCxnSpPr/>
          <p:nvPr/>
        </p:nvCxnSpPr>
        <p:spPr>
          <a:xfrm>
            <a:off x="6876256" y="510174"/>
            <a:ext cx="1224136" cy="54256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3"/>
          <p:cNvSpPr txBox="1">
            <a:spLocks noChangeArrowheads="1"/>
          </p:cNvSpPr>
          <p:nvPr/>
        </p:nvSpPr>
        <p:spPr bwMode="auto">
          <a:xfrm rot="1463691">
            <a:off x="7362208" y="41726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tx1"/>
                </a:solidFill>
                <a:latin typeface="Times New Roman" pitchFamily="18" charset="0"/>
                <a:ea typeface="ＭＳ 明朝" pitchFamily="17" charset="-128"/>
              </a:defRPr>
            </a:lvl1pPr>
            <a:lvl2pPr marL="742950" indent="-285750" eaLnBrk="0" hangingPunct="0">
              <a:defRPr kumimoji="1" b="1">
                <a:solidFill>
                  <a:schemeClr val="tx1"/>
                </a:solidFill>
                <a:latin typeface="Times New Roman" pitchFamily="18" charset="0"/>
                <a:ea typeface="ＭＳ 明朝" pitchFamily="17" charset="-128"/>
              </a:defRPr>
            </a:lvl2pPr>
            <a:lvl3pPr marL="1143000" indent="-228600" eaLnBrk="0" hangingPunct="0">
              <a:defRPr kumimoji="1" b="1">
                <a:solidFill>
                  <a:schemeClr val="tx1"/>
                </a:solidFill>
                <a:latin typeface="Times New Roman" pitchFamily="18" charset="0"/>
                <a:ea typeface="ＭＳ 明朝" pitchFamily="17" charset="-128"/>
              </a:defRPr>
            </a:lvl3pPr>
            <a:lvl4pPr marL="1600200" indent="-228600" eaLnBrk="0" hangingPunct="0">
              <a:defRPr kumimoji="1" b="1">
                <a:solidFill>
                  <a:schemeClr val="tx1"/>
                </a:solidFill>
                <a:latin typeface="Times New Roman" pitchFamily="18" charset="0"/>
                <a:ea typeface="ＭＳ 明朝" pitchFamily="17" charset="-128"/>
              </a:defRPr>
            </a:lvl4pPr>
            <a:lvl5pPr marL="2057400" indent="-228600" eaLnBrk="0" hangingPunct="0">
              <a:defRPr kumimoji="1" b="1">
                <a:solidFill>
                  <a:schemeClr val="tx1"/>
                </a:solidFill>
                <a:latin typeface="Times New Roman" pitchFamily="18" charset="0"/>
                <a:ea typeface="ＭＳ 明朝" pitchFamily="17" charset="-128"/>
              </a:defRPr>
            </a:lvl5pPr>
            <a:lvl6pPr marL="25146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6pPr>
            <a:lvl7pPr marL="29718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7pPr>
            <a:lvl8pPr marL="34290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8pPr>
            <a:lvl9pPr marL="3886200" indent="-228600" algn="ctr" eaLnBrk="0" fontAlgn="base" hangingPunct="0">
              <a:spcBef>
                <a:spcPct val="0"/>
              </a:spcBef>
              <a:spcAft>
                <a:spcPct val="0"/>
              </a:spcAft>
              <a:defRPr kumimoji="1" b="1">
                <a:solidFill>
                  <a:schemeClr val="tx1"/>
                </a:solidFill>
                <a:latin typeface="Times New Roman" pitchFamily="18" charset="0"/>
                <a:ea typeface="ＭＳ 明朝" pitchFamily="17" charset="-128"/>
              </a:defRPr>
            </a:lvl9pPr>
          </a:lstStyle>
          <a:p>
            <a:pPr eaLnBrk="1" hangingPunct="1"/>
            <a:r>
              <a:rPr lang="en-US" altLang="ja-JP" dirty="0">
                <a:ea typeface="ＭＳ Ｐゴシック" pitchFamily="50" charset="-128"/>
                <a:cs typeface="Times New Roman" pitchFamily="18" charset="0"/>
              </a:rPr>
              <a:t>4m</a:t>
            </a:r>
          </a:p>
        </p:txBody>
      </p:sp>
      <p:pic>
        <p:nvPicPr>
          <p:cNvPr id="11" name="Picture 30" descr="081024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927607"/>
            <a:ext cx="3286929" cy="493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コネクタ 12"/>
          <p:cNvCxnSpPr/>
          <p:nvPr/>
        </p:nvCxnSpPr>
        <p:spPr>
          <a:xfrm>
            <a:off x="5410657" y="1927607"/>
            <a:ext cx="2196026" cy="106934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5410657" y="5085184"/>
            <a:ext cx="2196026" cy="172819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123728" y="727277"/>
            <a:ext cx="3004027" cy="1200329"/>
          </a:xfrm>
          <a:prstGeom prst="rect">
            <a:avLst/>
          </a:prstGeom>
          <a:solidFill>
            <a:schemeClr val="bg1"/>
          </a:solidFill>
        </p:spPr>
        <p:txBody>
          <a:bodyPr wrap="none" rtlCol="0">
            <a:spAutoFit/>
          </a:bodyPr>
          <a:lstStyle/>
          <a:p>
            <a:r>
              <a:rPr lang="en-US" altLang="ja-JP" b="1" dirty="0" smtClean="0"/>
              <a:t>Collimator for decay volume</a:t>
            </a:r>
          </a:p>
          <a:p>
            <a:r>
              <a:rPr kumimoji="1" lang="en-US" altLang="ja-JP" b="1" dirty="0" smtClean="0"/>
              <a:t>(DV collimator)</a:t>
            </a:r>
          </a:p>
          <a:p>
            <a:r>
              <a:rPr lang="en-US" altLang="ja-JP" b="1" dirty="0" smtClean="0"/>
              <a:t>3 steel plate (180mm × 3)</a:t>
            </a:r>
          </a:p>
          <a:p>
            <a:r>
              <a:rPr kumimoji="1" lang="en-US" altLang="ja-JP" b="1" dirty="0" smtClean="0"/>
              <a:t>Water cooled</a:t>
            </a:r>
            <a:endParaRPr kumimoji="1" lang="ja-JP" altLang="en-US" b="1" dirty="0"/>
          </a:p>
        </p:txBody>
      </p:sp>
      <p:sp>
        <p:nvSpPr>
          <p:cNvPr id="18" name="テキスト ボックス 17"/>
          <p:cNvSpPr txBox="1"/>
          <p:nvPr/>
        </p:nvSpPr>
        <p:spPr>
          <a:xfrm>
            <a:off x="6070273" y="6210476"/>
            <a:ext cx="2476062" cy="646331"/>
          </a:xfrm>
          <a:prstGeom prst="rect">
            <a:avLst/>
          </a:prstGeom>
          <a:noFill/>
        </p:spPr>
        <p:txBody>
          <a:bodyPr wrap="none" rtlCol="0">
            <a:spAutoFit/>
          </a:bodyPr>
          <a:lstStyle/>
          <a:p>
            <a:r>
              <a:rPr kumimoji="1" lang="en-US" altLang="ja-JP" b="1" dirty="0" smtClean="0">
                <a:solidFill>
                  <a:srgbClr val="0000FF"/>
                </a:solidFill>
              </a:rPr>
              <a:t>Water cooling channels</a:t>
            </a:r>
          </a:p>
          <a:p>
            <a:r>
              <a:rPr lang="en-US" altLang="ja-JP" b="1" dirty="0" smtClean="0">
                <a:solidFill>
                  <a:srgbClr val="0000FF"/>
                </a:solidFill>
              </a:rPr>
              <a:t>(Plate coils)</a:t>
            </a:r>
            <a:endParaRPr kumimoji="1" lang="ja-JP" altLang="en-US" b="1" dirty="0">
              <a:solidFill>
                <a:srgbClr val="0000FF"/>
              </a:solidFill>
            </a:endParaRPr>
          </a:p>
        </p:txBody>
      </p:sp>
      <p:cxnSp>
        <p:nvCxnSpPr>
          <p:cNvPr id="19" name="直線矢印コネクタ 18"/>
          <p:cNvCxnSpPr/>
          <p:nvPr/>
        </p:nvCxnSpPr>
        <p:spPr>
          <a:xfrm flipH="1" flipV="1">
            <a:off x="5004049" y="4509120"/>
            <a:ext cx="1296143" cy="1730954"/>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flipV="1">
            <a:off x="4571999" y="6093296"/>
            <a:ext cx="1728193" cy="146778"/>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883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Times New Roman" panose="02020603050405020304" pitchFamily="18" charset="0"/>
                <a:ea typeface="ＭＳ 明朝" panose="02020609040205080304" pitchFamily="17" charset="-128"/>
              </a:defRPr>
            </a:lvl1pPr>
            <a:lvl2pPr marL="742950" indent="-285750" eaLnBrk="0" hangingPunct="0">
              <a:defRPr kumimoji="1" b="1">
                <a:solidFill>
                  <a:schemeClr val="tx1"/>
                </a:solidFill>
                <a:latin typeface="Times New Roman" panose="02020603050405020304" pitchFamily="18" charset="0"/>
                <a:ea typeface="ＭＳ 明朝" panose="02020609040205080304" pitchFamily="17" charset="-128"/>
              </a:defRPr>
            </a:lvl2pPr>
            <a:lvl3pPr marL="1143000" indent="-228600" eaLnBrk="0" hangingPunct="0">
              <a:defRPr kumimoji="1" b="1">
                <a:solidFill>
                  <a:schemeClr val="tx1"/>
                </a:solidFill>
                <a:latin typeface="Times New Roman" panose="02020603050405020304" pitchFamily="18" charset="0"/>
                <a:ea typeface="ＭＳ 明朝" panose="02020609040205080304" pitchFamily="17" charset="-128"/>
              </a:defRPr>
            </a:lvl3pPr>
            <a:lvl4pPr marL="1600200" indent="-228600" eaLnBrk="0" hangingPunct="0">
              <a:defRPr kumimoji="1" b="1">
                <a:solidFill>
                  <a:schemeClr val="tx1"/>
                </a:solidFill>
                <a:latin typeface="Times New Roman" panose="02020603050405020304" pitchFamily="18" charset="0"/>
                <a:ea typeface="ＭＳ 明朝" panose="02020609040205080304" pitchFamily="17" charset="-128"/>
              </a:defRPr>
            </a:lvl4pPr>
            <a:lvl5pPr marL="2057400" indent="-228600" eaLnBrk="0" hangingPunct="0">
              <a:defRPr kumimoji="1" b="1">
                <a:solidFill>
                  <a:schemeClr val="tx1"/>
                </a:solidFill>
                <a:latin typeface="Times New Roman" panose="02020603050405020304" pitchFamily="18" charset="0"/>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Times New Roman" panose="02020603050405020304" pitchFamily="18" charset="0"/>
                <a:ea typeface="ＭＳ 明朝" panose="02020609040205080304" pitchFamily="17" charset="-128"/>
              </a:defRPr>
            </a:lvl9pPr>
          </a:lstStyle>
          <a:p>
            <a:pPr algn="ctr" eaLnBrk="1" hangingPunct="1"/>
            <a:r>
              <a:rPr lang="en-US" altLang="ja-JP" sz="2800" dirty="0" smtClean="0"/>
              <a:t>Decay volume</a:t>
            </a:r>
          </a:p>
        </p:txBody>
      </p:sp>
      <p:pic>
        <p:nvPicPr>
          <p:cNvPr id="3" name="Picture 11" descr="081024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3220"/>
            <a:ext cx="5076056" cy="338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977" y="523220"/>
            <a:ext cx="3972023" cy="338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5"/>
          <p:cNvSpPr>
            <a:spLocks noChangeShapeType="1"/>
          </p:cNvSpPr>
          <p:nvPr/>
        </p:nvSpPr>
        <p:spPr bwMode="auto">
          <a:xfrm>
            <a:off x="7168571" y="908720"/>
            <a:ext cx="0" cy="1439863"/>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8" name="Line 7"/>
          <p:cNvSpPr>
            <a:spLocks noChangeShapeType="1"/>
          </p:cNvSpPr>
          <p:nvPr/>
        </p:nvSpPr>
        <p:spPr bwMode="auto">
          <a:xfrm flipV="1">
            <a:off x="7596336" y="2348583"/>
            <a:ext cx="720725" cy="288925"/>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 name="Line 8"/>
          <p:cNvSpPr>
            <a:spLocks noChangeShapeType="1"/>
          </p:cNvSpPr>
          <p:nvPr/>
        </p:nvSpPr>
        <p:spPr bwMode="auto">
          <a:xfrm flipH="1" flipV="1">
            <a:off x="7020222" y="2852936"/>
            <a:ext cx="792138" cy="1187406"/>
          </a:xfrm>
          <a:prstGeom prst="line">
            <a:avLst/>
          </a:prstGeom>
          <a:noFill/>
          <a:ln w="1905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10" name="Picture 16" descr="IMG_6130"/>
          <p:cNvPicPr>
            <a:picLocks noChangeAspect="1" noChangeArrowheads="1"/>
          </p:cNvPicPr>
          <p:nvPr/>
        </p:nvPicPr>
        <p:blipFill rotWithShape="1">
          <a:blip r:embed="rId4">
            <a:extLst>
              <a:ext uri="{28A0092B-C50C-407E-A947-70E740481C1C}">
                <a14:useLocalDpi xmlns:a14="http://schemas.microsoft.com/office/drawing/2010/main" val="0"/>
              </a:ext>
            </a:extLst>
          </a:blip>
          <a:srcRect t="8972" r="4114" b="7381"/>
          <a:stretch/>
        </p:blipFill>
        <p:spPr bwMode="auto">
          <a:xfrm>
            <a:off x="5208905" y="4005064"/>
            <a:ext cx="2171407" cy="28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7453226" y="1845647"/>
            <a:ext cx="492443" cy="369332"/>
          </a:xfrm>
          <a:prstGeom prst="rect">
            <a:avLst/>
          </a:prstGeom>
          <a:noFill/>
        </p:spPr>
        <p:txBody>
          <a:bodyPr wrap="none" rtlCol="0">
            <a:spAutoFit/>
          </a:bodyPr>
          <a:lstStyle/>
          <a:p>
            <a:pPr algn="ctr"/>
            <a:r>
              <a:rPr kumimoji="1" lang="en-US" altLang="ja-JP" b="1" dirty="0" smtClean="0">
                <a:solidFill>
                  <a:srgbClr val="FF0000"/>
                </a:solidFill>
              </a:rPr>
              <a:t>6m</a:t>
            </a:r>
            <a:endParaRPr kumimoji="1" lang="ja-JP" altLang="en-US" b="1" dirty="0">
              <a:solidFill>
                <a:srgbClr val="FF0000"/>
              </a:solidFill>
            </a:endParaRPr>
          </a:p>
        </p:txBody>
      </p:sp>
      <p:sp>
        <p:nvSpPr>
          <p:cNvPr id="11" name="テキスト ボックス 10"/>
          <p:cNvSpPr txBox="1"/>
          <p:nvPr/>
        </p:nvSpPr>
        <p:spPr>
          <a:xfrm>
            <a:off x="7210588" y="1476315"/>
            <a:ext cx="1078180" cy="369332"/>
          </a:xfrm>
          <a:prstGeom prst="rect">
            <a:avLst/>
          </a:prstGeom>
          <a:noFill/>
        </p:spPr>
        <p:txBody>
          <a:bodyPr wrap="none" rtlCol="0">
            <a:spAutoFit/>
          </a:bodyPr>
          <a:lstStyle/>
          <a:p>
            <a:pPr algn="ctr"/>
            <a:r>
              <a:rPr kumimoji="1" lang="en-US" altLang="ja-JP" b="1" dirty="0" smtClean="0">
                <a:solidFill>
                  <a:srgbClr val="FF0000"/>
                </a:solidFill>
              </a:rPr>
              <a:t>Concrete</a:t>
            </a:r>
            <a:endParaRPr kumimoji="1" lang="ja-JP" altLang="en-US" b="1" dirty="0">
              <a:solidFill>
                <a:srgbClr val="FF0000"/>
              </a:solidFill>
            </a:endParaRPr>
          </a:p>
        </p:txBody>
      </p:sp>
      <p:sp>
        <p:nvSpPr>
          <p:cNvPr id="12" name="テキスト ボックス 11"/>
          <p:cNvSpPr txBox="1"/>
          <p:nvPr/>
        </p:nvSpPr>
        <p:spPr>
          <a:xfrm>
            <a:off x="7433405" y="4021285"/>
            <a:ext cx="1710725" cy="369332"/>
          </a:xfrm>
          <a:prstGeom prst="rect">
            <a:avLst/>
          </a:prstGeom>
          <a:noFill/>
        </p:spPr>
        <p:txBody>
          <a:bodyPr wrap="none" rtlCol="0">
            <a:spAutoFit/>
          </a:bodyPr>
          <a:lstStyle/>
          <a:p>
            <a:pPr algn="ctr"/>
            <a:r>
              <a:rPr kumimoji="1" lang="en-US" altLang="ja-JP" b="1" dirty="0" smtClean="0">
                <a:solidFill>
                  <a:srgbClr val="0000FF"/>
                </a:solidFill>
              </a:rPr>
              <a:t>16mm steel box</a:t>
            </a:r>
            <a:endParaRPr kumimoji="1" lang="ja-JP" altLang="en-US" b="1" dirty="0">
              <a:solidFill>
                <a:srgbClr val="0000FF"/>
              </a:solidFill>
            </a:endParaRPr>
          </a:p>
        </p:txBody>
      </p:sp>
      <p:sp>
        <p:nvSpPr>
          <p:cNvPr id="13" name="テキスト ボックス 12"/>
          <p:cNvSpPr txBox="1"/>
          <p:nvPr/>
        </p:nvSpPr>
        <p:spPr>
          <a:xfrm>
            <a:off x="7380312" y="5393630"/>
            <a:ext cx="1396536" cy="369332"/>
          </a:xfrm>
          <a:prstGeom prst="rect">
            <a:avLst/>
          </a:prstGeom>
          <a:noFill/>
        </p:spPr>
        <p:txBody>
          <a:bodyPr wrap="none" rtlCol="0">
            <a:spAutoFit/>
          </a:bodyPr>
          <a:lstStyle/>
          <a:p>
            <a:pPr algn="ctr"/>
            <a:r>
              <a:rPr kumimoji="1" lang="en-US" altLang="ja-JP" b="1" dirty="0" smtClean="0">
                <a:solidFill>
                  <a:srgbClr val="0000FF"/>
                </a:solidFill>
              </a:rPr>
              <a:t>100m length</a:t>
            </a:r>
            <a:endParaRPr kumimoji="1" lang="ja-JP" altLang="en-US" b="1" dirty="0">
              <a:solidFill>
                <a:srgbClr val="0000FF"/>
              </a:solidFill>
            </a:endParaRPr>
          </a:p>
        </p:txBody>
      </p:sp>
      <p:sp>
        <p:nvSpPr>
          <p:cNvPr id="14" name="テキスト ボックス 13"/>
          <p:cNvSpPr txBox="1"/>
          <p:nvPr/>
        </p:nvSpPr>
        <p:spPr>
          <a:xfrm>
            <a:off x="179512" y="4232140"/>
            <a:ext cx="2476062" cy="646331"/>
          </a:xfrm>
          <a:prstGeom prst="rect">
            <a:avLst/>
          </a:prstGeom>
          <a:noFill/>
        </p:spPr>
        <p:txBody>
          <a:bodyPr wrap="none" rtlCol="0">
            <a:spAutoFit/>
          </a:bodyPr>
          <a:lstStyle/>
          <a:p>
            <a:r>
              <a:rPr kumimoji="1" lang="en-US" altLang="ja-JP" b="1" dirty="0" smtClean="0">
                <a:solidFill>
                  <a:srgbClr val="0000FF"/>
                </a:solidFill>
              </a:rPr>
              <a:t>Water cooling channels</a:t>
            </a:r>
          </a:p>
          <a:p>
            <a:r>
              <a:rPr lang="en-US" altLang="ja-JP" b="1" dirty="0" smtClean="0">
                <a:solidFill>
                  <a:srgbClr val="0000FF"/>
                </a:solidFill>
              </a:rPr>
              <a:t>(Plate coils)</a:t>
            </a:r>
            <a:endParaRPr kumimoji="1" lang="ja-JP" altLang="en-US" b="1" dirty="0">
              <a:solidFill>
                <a:srgbClr val="0000FF"/>
              </a:solidFill>
            </a:endParaRPr>
          </a:p>
        </p:txBody>
      </p:sp>
      <p:cxnSp>
        <p:nvCxnSpPr>
          <p:cNvPr id="16" name="直線矢印コネクタ 15"/>
          <p:cNvCxnSpPr/>
          <p:nvPr/>
        </p:nvCxnSpPr>
        <p:spPr>
          <a:xfrm flipH="1" flipV="1">
            <a:off x="755576" y="2852936"/>
            <a:ext cx="360040" cy="1408802"/>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1115616" y="3557338"/>
            <a:ext cx="792088" cy="704400"/>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1115616" y="2708920"/>
            <a:ext cx="2664296" cy="1552818"/>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V="1">
            <a:off x="1115616" y="1628652"/>
            <a:ext cx="576064" cy="2633086"/>
          </a:xfrm>
          <a:prstGeom prst="straightConnector1">
            <a:avLst/>
          </a:prstGeom>
          <a:ln w="1905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0" y="5116690"/>
            <a:ext cx="5208905" cy="1015663"/>
          </a:xfrm>
          <a:prstGeom prst="rect">
            <a:avLst/>
          </a:prstGeom>
          <a:noFill/>
        </p:spPr>
        <p:txBody>
          <a:bodyPr wrap="square" rtlCol="0">
            <a:spAutoFit/>
          </a:bodyPr>
          <a:lstStyle/>
          <a:p>
            <a:r>
              <a:rPr kumimoji="1" lang="en-US" altLang="ja-JP" sz="2000" b="1" dirty="0" smtClean="0"/>
              <a:t>Decay volume consists of a water cooled </a:t>
            </a:r>
            <a:r>
              <a:rPr lang="en-US" altLang="ja-JP" sz="2000" b="1" dirty="0" smtClean="0"/>
              <a:t>carbon steel </a:t>
            </a:r>
            <a:r>
              <a:rPr lang="en-US" altLang="ja-JP" sz="2000" b="1" dirty="0"/>
              <a:t>rectangular </a:t>
            </a:r>
            <a:r>
              <a:rPr lang="en-US" altLang="ja-JP" sz="2000" b="1" dirty="0" smtClean="0"/>
              <a:t>box surrounded by concrete.</a:t>
            </a:r>
            <a:endParaRPr kumimoji="1" lang="ja-JP" altLang="en-US" sz="2000" b="1" dirty="0"/>
          </a:p>
        </p:txBody>
      </p:sp>
    </p:spTree>
    <p:extLst>
      <p:ext uri="{BB962C8B-B14F-4D97-AF65-F5344CB8AC3E}">
        <p14:creationId xmlns:p14="http://schemas.microsoft.com/office/powerpoint/2010/main" val="321829766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e">
      <a:majorFont>
        <a:latin typeface="Times New Roman"/>
        <a:ea typeface="ＭＳ 明朝"/>
        <a:cs typeface=""/>
      </a:majorFont>
      <a:minorFont>
        <a:latin typeface="Times New Roman"/>
        <a:ea typeface="ＭＳ 明朝"/>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19735</TotalTime>
  <Words>3654</Words>
  <Application>Microsoft Office PowerPoint</Application>
  <PresentationFormat>画面に合わせる (4:3)</PresentationFormat>
  <Paragraphs>954</Paragraphs>
  <Slides>69</Slides>
  <Notes>7</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69</vt:i4>
      </vt:variant>
    </vt:vector>
  </HeadingPairs>
  <TitlesOfParts>
    <vt:vector size="77" baseType="lpstr">
      <vt:lpstr>ＭＳ Ｐゴシック</vt:lpstr>
      <vt:lpstr>ＭＳ 明朝</vt:lpstr>
      <vt:lpstr>Arial</vt:lpstr>
      <vt:lpstr>Calibri</vt:lpstr>
      <vt:lpstr>Times New Roman</vt:lpstr>
      <vt:lpstr>Verdana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dc:creator>
  <cp:lastModifiedBy>Tada</cp:lastModifiedBy>
  <cp:revision>256</cp:revision>
  <cp:lastPrinted>2016-08-26T00:42:28Z</cp:lastPrinted>
  <dcterms:created xsi:type="dcterms:W3CDTF">2015-11-19T10:23:03Z</dcterms:created>
  <dcterms:modified xsi:type="dcterms:W3CDTF">2019-10-24T22:49:29Z</dcterms:modified>
</cp:coreProperties>
</file>