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g"/>
  <Override PartName="/ppt/media/image20.jpg" ContentType="image/jpg"/>
  <Override PartName="/ppt/media/image21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307" r:id="rId3"/>
    <p:sldId id="308" r:id="rId4"/>
    <p:sldId id="318" r:id="rId5"/>
    <p:sldId id="309" r:id="rId6"/>
    <p:sldId id="310" r:id="rId7"/>
    <p:sldId id="311" r:id="rId8"/>
    <p:sldId id="313" r:id="rId9"/>
    <p:sldId id="297" r:id="rId10"/>
    <p:sldId id="295" r:id="rId11"/>
    <p:sldId id="296" r:id="rId12"/>
    <p:sldId id="302" r:id="rId13"/>
    <p:sldId id="258" r:id="rId14"/>
    <p:sldId id="312" r:id="rId15"/>
    <p:sldId id="315" r:id="rId16"/>
    <p:sldId id="298" r:id="rId17"/>
    <p:sldId id="316" r:id="rId18"/>
    <p:sldId id="317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FB00"/>
    <a:srgbClr val="FF544F"/>
    <a:srgbClr val="01FFFF"/>
    <a:srgbClr val="0432FF"/>
    <a:srgbClr val="000000"/>
    <a:srgbClr val="4ACA75"/>
    <a:srgbClr val="E0E0E0"/>
    <a:srgbClr val="FF5350"/>
    <a:srgbClr val="5D8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76" autoAdjust="0"/>
    <p:restoredTop sz="50067" autoAdjust="0"/>
  </p:normalViewPr>
  <p:slideViewPr>
    <p:cSldViewPr snapToGrid="0" snapToObjects="1" showGuides="1">
      <p:cViewPr varScale="1">
        <p:scale>
          <a:sx n="174" d="100"/>
          <a:sy n="174" d="100"/>
        </p:scale>
        <p:origin x="57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308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65"/>
              </a:lnSpc>
            </a:pPr>
            <a:r>
              <a:rPr lang="en-US" spc="-5"/>
              <a:t>NuMI Target System, Yonehara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12700">
              <a:lnSpc>
                <a:spcPts val="1265"/>
              </a:lnSpc>
            </a:pPr>
            <a:r>
              <a:rPr lang="en-US" spc="-5"/>
              <a:t>10/22/19</a:t>
            </a:r>
            <a:endParaRPr spc="-2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4C97"/>
                </a:solidFill>
                <a:latin typeface="Helvetica"/>
                <a:cs typeface="Helvetica"/>
              </a:defRPr>
            </a:lvl1pPr>
          </a:lstStyle>
          <a:p>
            <a:pPr marL="25400">
              <a:lnSpc>
                <a:spcPts val="126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8981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book/10.1007/978-3-319-63769-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4.em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6.tiff"/><Relationship Id="rId4" Type="http://schemas.openxmlformats.org/officeDocument/2006/relationships/image" Target="../media/image35.tif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Katsuya Yonehara</a:t>
            </a:r>
          </a:p>
          <a:p>
            <a:r>
              <a:rPr lang="en-US" dirty="0"/>
              <a:t>NBI Workshop</a:t>
            </a:r>
          </a:p>
          <a:p>
            <a:r>
              <a:rPr lang="en-US" dirty="0"/>
              <a:t>10/22/2019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9377" y="3951841"/>
            <a:ext cx="8499232" cy="1003049"/>
          </a:xfrm>
        </p:spPr>
        <p:txBody>
          <a:bodyPr>
            <a:noAutofit/>
          </a:bodyPr>
          <a:lstStyle/>
          <a:p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CB1C0F-BD3E-3A4F-BB21-0BBD7BCF1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3905770"/>
            <a:ext cx="3500692" cy="28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FB78D4-3886-D448-8760-06AE32AB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-AIP Team in Summer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061D1-F6DA-5C4F-AC18-D4B7E0D43D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B067B-34F8-3145-8E62-81D8D1945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1B5C0-4153-B148-9F1A-074EF231A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E258-B616-7446-A724-C1818B713D16}"/>
              </a:ext>
            </a:extLst>
          </p:cNvPr>
          <p:cNvSpPr txBox="1"/>
          <p:nvPr/>
        </p:nvSpPr>
        <p:spPr>
          <a:xfrm>
            <a:off x="1272844" y="4945761"/>
            <a:ext cx="659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 all for your hard works and tremendous supports to accomplish the summer project!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9F895-D4CC-A74F-B6CF-22C6FBD6B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148"/>
            <a:ext cx="9144000" cy="3623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988F38-F8B7-3D4C-82F6-D8CEC831F05A}"/>
              </a:ext>
            </a:extLst>
          </p:cNvPr>
          <p:cNvSpPr txBox="1"/>
          <p:nvPr/>
        </p:nvSpPr>
        <p:spPr>
          <a:xfrm>
            <a:off x="2937934" y="1081242"/>
            <a:ext cx="2996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B00"/>
                </a:solidFill>
              </a:rPr>
              <a:t>One for all, all for one</a:t>
            </a:r>
          </a:p>
        </p:txBody>
      </p:sp>
    </p:spTree>
    <p:extLst>
      <p:ext uri="{BB962C8B-B14F-4D97-AF65-F5344CB8AC3E}">
        <p14:creationId xmlns:p14="http://schemas.microsoft.com/office/powerpoint/2010/main" val="701516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9C4634-7248-FC45-A38C-C5883728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MET-05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9DA24-1F05-EB42-875C-48177D4F55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611FD-1E9A-924F-ABE8-7F99DA2BD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21FCA-626F-BF4C-96B0-CE14F615E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2528885-F881-9B4F-8201-4DB0BB35D680}"/>
              </a:ext>
            </a:extLst>
          </p:cNvPr>
          <p:cNvSpPr/>
          <p:nvPr/>
        </p:nvSpPr>
        <p:spPr>
          <a:xfrm>
            <a:off x="533400" y="3697509"/>
            <a:ext cx="3024130" cy="2569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7518417-477F-E74C-A149-4960D0C7618A}"/>
              </a:ext>
            </a:extLst>
          </p:cNvPr>
          <p:cNvSpPr/>
          <p:nvPr/>
        </p:nvSpPr>
        <p:spPr>
          <a:xfrm>
            <a:off x="533400" y="891942"/>
            <a:ext cx="4648200" cy="26149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5E3FB82A-74CF-5B49-9831-04CF02F2CE60}"/>
              </a:ext>
            </a:extLst>
          </p:cNvPr>
          <p:cNvSpPr/>
          <p:nvPr/>
        </p:nvSpPr>
        <p:spPr>
          <a:xfrm>
            <a:off x="5738869" y="409653"/>
            <a:ext cx="2719330" cy="327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0865FB-0B99-8848-9747-7319F7FD6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253" y="3835738"/>
            <a:ext cx="4358640" cy="2905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E791A6-A0FF-6A49-AB71-D3C2D9CE0AB2}"/>
              </a:ext>
            </a:extLst>
          </p:cNvPr>
          <p:cNvSpPr txBox="1"/>
          <p:nvPr/>
        </p:nvSpPr>
        <p:spPr>
          <a:xfrm>
            <a:off x="933863" y="3106734"/>
            <a:ext cx="3775842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Fabricate target fin on cooling rail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5AFE3-EDD9-AD4E-941F-C670F28BAF2F}"/>
              </a:ext>
            </a:extLst>
          </p:cNvPr>
          <p:cNvSpPr txBox="1"/>
          <p:nvPr/>
        </p:nvSpPr>
        <p:spPr>
          <a:xfrm>
            <a:off x="6335573" y="2798958"/>
            <a:ext cx="2081404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9300"/>
                </a:solidFill>
              </a:rPr>
              <a:t>Front-end view of </a:t>
            </a:r>
          </a:p>
          <a:p>
            <a:r>
              <a:rPr lang="en-US" sz="2000" dirty="0">
                <a:solidFill>
                  <a:srgbClr val="FF9300"/>
                </a:solidFill>
              </a:rPr>
              <a:t>target can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E03E9E-AD70-2449-8E69-63F7E5B57852}"/>
              </a:ext>
            </a:extLst>
          </p:cNvPr>
          <p:cNvSpPr txBox="1"/>
          <p:nvPr/>
        </p:nvSpPr>
        <p:spPr>
          <a:xfrm>
            <a:off x="1168944" y="5559084"/>
            <a:ext cx="2010807" cy="70788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9300"/>
                </a:solidFill>
              </a:rPr>
              <a:t>Back-end view of </a:t>
            </a:r>
          </a:p>
          <a:p>
            <a:r>
              <a:rPr lang="en-US" sz="2000" dirty="0">
                <a:solidFill>
                  <a:srgbClr val="FF9300"/>
                </a:solidFill>
              </a:rPr>
              <a:t>target can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9C6F0C-CC57-1240-B73E-5351B9B0D42D}"/>
              </a:ext>
            </a:extLst>
          </p:cNvPr>
          <p:cNvSpPr txBox="1"/>
          <p:nvPr/>
        </p:nvSpPr>
        <p:spPr>
          <a:xfrm>
            <a:off x="6464553" y="6133792"/>
            <a:ext cx="1662985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9300"/>
                </a:solidFill>
              </a:rPr>
              <a:t>Target carrier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B10443-FD89-A74F-841E-B1D0FF021579}"/>
              </a:ext>
            </a:extLst>
          </p:cNvPr>
          <p:cNvSpPr txBox="1"/>
          <p:nvPr/>
        </p:nvSpPr>
        <p:spPr>
          <a:xfrm>
            <a:off x="6605921" y="60199"/>
            <a:ext cx="1186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Lolov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0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AE278F94-F4D5-B44A-B063-8ADDA58B3D42}"/>
              </a:ext>
            </a:extLst>
          </p:cNvPr>
          <p:cNvSpPr>
            <a:spLocks noChangeAspect="1"/>
          </p:cNvSpPr>
          <p:nvPr/>
        </p:nvSpPr>
        <p:spPr>
          <a:xfrm>
            <a:off x="5435663" y="4013676"/>
            <a:ext cx="2475271" cy="2103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4C3048-A371-914D-8A37-932095BD4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34479"/>
            <a:ext cx="8672513" cy="5059363"/>
          </a:xfrm>
        </p:spPr>
        <p:txBody>
          <a:bodyPr/>
          <a:lstStyle/>
          <a:p>
            <a:r>
              <a:rPr lang="en-US" dirty="0"/>
              <a:t>Increase target fin width to reduce thermal shock</a:t>
            </a:r>
          </a:p>
          <a:p>
            <a:pPr lvl="1"/>
            <a:r>
              <a:rPr lang="en-US" dirty="0"/>
              <a:t>7.4 mm to 9.0 mm</a:t>
            </a:r>
          </a:p>
          <a:p>
            <a:pPr lvl="1"/>
            <a:r>
              <a:rPr lang="en-US" dirty="0"/>
              <a:t>RMS beam size change from 1.3 mm to 1.5 mm</a:t>
            </a:r>
          </a:p>
          <a:p>
            <a:r>
              <a:rPr lang="en-US" dirty="0"/>
              <a:t>Add winged fin</a:t>
            </a:r>
          </a:p>
          <a:p>
            <a:pPr lvl="1"/>
            <a:r>
              <a:rPr lang="en-US" dirty="0"/>
              <a:t>First four fins are replaced to the winged fin</a:t>
            </a:r>
          </a:p>
          <a:p>
            <a:r>
              <a:rPr lang="en-US" dirty="0"/>
              <a:t>Increase inner diameter of baffle</a:t>
            </a:r>
          </a:p>
          <a:p>
            <a:pPr lvl="1"/>
            <a:r>
              <a:rPr lang="en-US" dirty="0"/>
              <a:t>13 mm to 15 mm</a:t>
            </a:r>
          </a:p>
          <a:p>
            <a:r>
              <a:rPr lang="en-US" dirty="0"/>
              <a:t>Add water cool on the downstream Be window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08FADA-CC5D-9742-877F-FE1D8B2A8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Major modification which can impact on </a:t>
            </a:r>
            <a:r>
              <a:rPr lang="en-US" sz="2400" dirty="0">
                <a:latin typeface="Symbol" pitchFamily="2" charset="2"/>
              </a:rPr>
              <a:t>n</a:t>
            </a:r>
            <a:r>
              <a:rPr lang="en-US" sz="2400" dirty="0"/>
              <a:t> beam parameter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63DEA-CC4A-C049-A04F-F8E1F65E8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38" y="4196083"/>
            <a:ext cx="3413760" cy="1920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E6A84D-1447-B245-9ABC-4E40A054FE43}"/>
              </a:ext>
            </a:extLst>
          </p:cNvPr>
          <p:cNvSpPr txBox="1"/>
          <p:nvPr/>
        </p:nvSpPr>
        <p:spPr>
          <a:xfrm>
            <a:off x="547838" y="5753400"/>
            <a:ext cx="3598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Fins, Winged fin, and </a:t>
            </a:r>
            <a:r>
              <a:rPr lang="en-US" sz="1600" dirty="0" err="1"/>
              <a:t>Budal</a:t>
            </a:r>
            <a:r>
              <a:rPr lang="en-US" sz="1600" dirty="0"/>
              <a:t> Monitor fins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4B4422-FC8C-364A-8823-E13E7C43C5EE}"/>
              </a:ext>
            </a:extLst>
          </p:cNvPr>
          <p:cNvSpPr txBox="1"/>
          <p:nvPr/>
        </p:nvSpPr>
        <p:spPr>
          <a:xfrm>
            <a:off x="5887865" y="6115948"/>
            <a:ext cx="18066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New DS Be window</a:t>
            </a:r>
          </a:p>
          <a:p>
            <a:r>
              <a:rPr lang="en-US" sz="1600" dirty="0"/>
              <a:t>&amp; water 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D8CD55-098F-EA40-B2F3-9994EB9AD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574" y="4013676"/>
            <a:ext cx="666057" cy="21026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81E210-0802-364D-A82C-74310E540791}"/>
              </a:ext>
            </a:extLst>
          </p:cNvPr>
          <p:cNvSpPr txBox="1"/>
          <p:nvPr/>
        </p:nvSpPr>
        <p:spPr>
          <a:xfrm>
            <a:off x="4249923" y="6116323"/>
            <a:ext cx="1089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baffle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18842FD-B2CB-8A43-9663-7C9B1862E4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CE96FB5-CD1B-6746-9ECB-735D638CD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4B1D50A-9934-DD43-A097-8292E20E1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0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900" y="981121"/>
            <a:ext cx="4937213" cy="225510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30" dirty="0">
                <a:solidFill>
                  <a:srgbClr val="505050"/>
                </a:solidFill>
                <a:latin typeface="Helvetica"/>
                <a:cs typeface="Helvetica"/>
              </a:rPr>
              <a:t>RAW </a:t>
            </a:r>
            <a:r>
              <a:rPr sz="2000" dirty="0">
                <a:solidFill>
                  <a:srgbClr val="505050"/>
                </a:solidFill>
                <a:latin typeface="Helvetica"/>
                <a:cs typeface="Helvetica"/>
              </a:rPr>
              <a:t>skid</a:t>
            </a:r>
            <a:endParaRPr sz="2000" dirty="0">
              <a:latin typeface="Helvetica"/>
              <a:cs typeface="Helvetica"/>
            </a:endParaRPr>
          </a:p>
          <a:p>
            <a:pPr marL="355600" indent="-3429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505050"/>
                </a:solidFill>
                <a:latin typeface="Helvetica"/>
                <a:cs typeface="Helvetica"/>
              </a:rPr>
              <a:t>Horn 1 </a:t>
            </a:r>
            <a:r>
              <a:rPr sz="2000" spc="-5" dirty="0">
                <a:solidFill>
                  <a:srgbClr val="505050"/>
                </a:solidFill>
                <a:latin typeface="Helvetica"/>
                <a:cs typeface="Helvetica"/>
              </a:rPr>
              <a:t>suction </a:t>
            </a:r>
            <a:r>
              <a:rPr sz="2000" dirty="0">
                <a:solidFill>
                  <a:srgbClr val="505050"/>
                </a:solidFill>
                <a:latin typeface="Helvetica"/>
                <a:cs typeface="Helvetica"/>
              </a:rPr>
              <a:t>line</a:t>
            </a:r>
            <a:endParaRPr sz="2000" dirty="0">
              <a:latin typeface="Helvetica"/>
              <a:cs typeface="Helvetica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505050"/>
                </a:solidFill>
                <a:latin typeface="Helvetica"/>
                <a:cs typeface="Helvetica"/>
              </a:rPr>
              <a:t>Mez chiller</a:t>
            </a:r>
            <a:r>
              <a:rPr sz="2000" spc="-25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endParaRPr sz="2000" dirty="0">
              <a:latin typeface="Helvetica"/>
              <a:cs typeface="Helvetica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505050"/>
                </a:solidFill>
                <a:latin typeface="Helvetica"/>
                <a:cs typeface="Helvetica"/>
              </a:rPr>
              <a:t>Add/new </a:t>
            </a:r>
            <a:r>
              <a:rPr sz="2000" dirty="0">
                <a:solidFill>
                  <a:srgbClr val="505050"/>
                </a:solidFill>
                <a:latin typeface="Helvetica"/>
                <a:cs typeface="Helvetica"/>
              </a:rPr>
              <a:t>cooling coil</a:t>
            </a:r>
            <a:r>
              <a:rPr sz="2000" spc="-80" dirty="0">
                <a:solidFill>
                  <a:srgbClr val="505050"/>
                </a:solidFill>
                <a:latin typeface="Helvetica"/>
                <a:cs typeface="Helvetica"/>
              </a:rPr>
              <a:t> </a:t>
            </a:r>
            <a:r>
              <a:rPr lang="en-US" sz="2000" spc="-80" dirty="0">
                <a:solidFill>
                  <a:srgbClr val="505050"/>
                </a:solidFill>
                <a:latin typeface="Helvetica"/>
                <a:cs typeface="Helvetica"/>
              </a:rPr>
              <a:t>in TH</a:t>
            </a:r>
            <a:endParaRPr lang="en-US" sz="2000" dirty="0">
              <a:solidFill>
                <a:srgbClr val="505050"/>
              </a:solidFill>
              <a:latin typeface="Helvetica"/>
              <a:cs typeface="Helvetica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000" spc="-25" dirty="0">
                <a:solidFill>
                  <a:srgbClr val="505050"/>
                </a:solidFill>
                <a:latin typeface="Helvetica"/>
                <a:cs typeface="Helvetica"/>
              </a:rPr>
              <a:t>MET-02 to C0, MET-03 </a:t>
            </a:r>
            <a:r>
              <a:rPr lang="en-US" sz="2000" spc="-5" dirty="0">
                <a:solidFill>
                  <a:srgbClr val="505050"/>
                </a:solidFill>
                <a:latin typeface="Helvetica"/>
                <a:cs typeface="Helvetica"/>
              </a:rPr>
              <a:t>to</a:t>
            </a:r>
            <a:r>
              <a:rPr lang="en-US" sz="2000" dirty="0">
                <a:solidFill>
                  <a:srgbClr val="505050"/>
                </a:solidFill>
                <a:latin typeface="Helvetica"/>
                <a:cs typeface="Helvetica"/>
              </a:rPr>
              <a:t> Morgue</a:t>
            </a:r>
          </a:p>
          <a:p>
            <a:pPr marL="812800" lvl="1" indent="-342900"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1800" dirty="0">
                <a:solidFill>
                  <a:srgbClr val="505050"/>
                </a:solidFill>
                <a:latin typeface="Helvetica"/>
                <a:cs typeface="Helvetica"/>
              </a:rPr>
              <a:t>Plan to autopsy MET-02 and MET-03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900" y="213867"/>
            <a:ext cx="417322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>
                <a:solidFill>
                  <a:srgbClr val="004C97"/>
                </a:solidFill>
                <a:latin typeface="Helvetica"/>
                <a:cs typeface="Helvetica"/>
              </a:rPr>
              <a:t>Upgrade cooling system </a:t>
            </a:r>
            <a:br>
              <a:rPr lang="en-US" sz="2800" b="1" spc="-5" dirty="0">
                <a:solidFill>
                  <a:srgbClr val="004C97"/>
                </a:solidFill>
                <a:latin typeface="Helvetica"/>
                <a:cs typeface="Helvetica"/>
              </a:rPr>
            </a:br>
            <a:r>
              <a:rPr lang="en-US" sz="2800" b="1" spc="-5" dirty="0">
                <a:solidFill>
                  <a:srgbClr val="004C97"/>
                </a:solidFill>
                <a:latin typeface="Helvetica"/>
                <a:cs typeface="Helvetica"/>
              </a:rPr>
              <a:t>&amp; Remove old target</a:t>
            </a:r>
            <a:endParaRPr sz="2800" dirty="0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50461" y="251752"/>
            <a:ext cx="1997723" cy="26636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02525" y="2492755"/>
            <a:ext cx="17657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00"/>
                </a:solidFill>
                <a:latin typeface="Arial"/>
                <a:cs typeface="Arial"/>
              </a:rPr>
              <a:t>New </a:t>
            </a:r>
            <a:r>
              <a:rPr sz="1200" spc="-65" dirty="0">
                <a:solidFill>
                  <a:srgbClr val="FFFF00"/>
                </a:solidFill>
                <a:latin typeface="Arial"/>
                <a:cs typeface="Arial"/>
              </a:rPr>
              <a:t>pumps </a:t>
            </a:r>
            <a:r>
              <a:rPr sz="1200" spc="15" dirty="0">
                <a:solidFill>
                  <a:srgbClr val="FFFF00"/>
                </a:solidFill>
                <a:latin typeface="Arial"/>
                <a:cs typeface="Arial"/>
              </a:rPr>
              <a:t>&amp; </a:t>
            </a:r>
            <a:r>
              <a:rPr sz="1200" spc="-150" dirty="0">
                <a:solidFill>
                  <a:srgbClr val="FFFF00"/>
                </a:solidFill>
                <a:latin typeface="Arial"/>
                <a:cs typeface="Arial"/>
              </a:rPr>
              <a:t>HX</a:t>
            </a:r>
            <a:r>
              <a:rPr sz="1200" spc="-1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200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47685" y="262375"/>
            <a:ext cx="1997726" cy="26636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00844" y="2477515"/>
            <a:ext cx="176114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00"/>
                </a:solidFill>
                <a:latin typeface="Arial"/>
                <a:cs typeface="Arial"/>
              </a:rPr>
              <a:t>New </a:t>
            </a:r>
            <a:r>
              <a:rPr sz="1200" spc="-40" dirty="0">
                <a:solidFill>
                  <a:srgbClr val="FFFF00"/>
                </a:solidFill>
                <a:latin typeface="Arial"/>
                <a:cs typeface="Arial"/>
              </a:rPr>
              <a:t>suction </a:t>
            </a:r>
            <a:r>
              <a:rPr sz="1200" spc="-30" dirty="0">
                <a:solidFill>
                  <a:srgbClr val="FFFF00"/>
                </a:solidFill>
                <a:latin typeface="Arial"/>
                <a:cs typeface="Arial"/>
              </a:rPr>
              <a:t>line</a:t>
            </a:r>
            <a:r>
              <a:rPr sz="1200" spc="-1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49873" y="3368100"/>
            <a:ext cx="1997723" cy="2663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67552" y="3488428"/>
            <a:ext cx="145224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00"/>
                </a:solidFill>
                <a:latin typeface="Arial"/>
                <a:cs typeface="Arial"/>
              </a:rPr>
              <a:t>Operate </a:t>
            </a:r>
            <a:r>
              <a:rPr sz="1200" spc="-65" dirty="0">
                <a:solidFill>
                  <a:srgbClr val="FFFF00"/>
                </a:solidFill>
                <a:latin typeface="Arial"/>
                <a:cs typeface="Arial"/>
              </a:rPr>
              <a:t>crane </a:t>
            </a:r>
            <a:r>
              <a:rPr sz="1200" spc="5" dirty="0">
                <a:solidFill>
                  <a:srgbClr val="FFFF00"/>
                </a:solidFill>
                <a:latin typeface="Arial"/>
                <a:cs typeface="Arial"/>
              </a:rPr>
              <a:t>to</a:t>
            </a:r>
            <a:r>
              <a:rPr sz="1200" spc="-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FFFF00"/>
                </a:solidFill>
                <a:latin typeface="Arial"/>
                <a:cs typeface="Arial"/>
              </a:rPr>
              <a:t>move  </a:t>
            </a:r>
            <a:r>
              <a:rPr sz="1200" spc="-100" dirty="0">
                <a:solidFill>
                  <a:srgbClr val="FFFF00"/>
                </a:solidFill>
                <a:latin typeface="Arial"/>
                <a:cs typeface="Arial"/>
              </a:rPr>
              <a:t>MET-03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53372" y="3641566"/>
            <a:ext cx="2870799" cy="2153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346406" y="5297488"/>
            <a:ext cx="213752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00"/>
                </a:solidFill>
                <a:latin typeface="Arial"/>
                <a:cs typeface="Arial"/>
              </a:rPr>
              <a:t>New </a:t>
            </a:r>
            <a:r>
              <a:rPr sz="1200" spc="-35" dirty="0" err="1">
                <a:solidFill>
                  <a:srgbClr val="FFFF00"/>
                </a:solidFill>
                <a:latin typeface="Arial"/>
                <a:cs typeface="Arial"/>
              </a:rPr>
              <a:t>multistack</a:t>
            </a:r>
            <a:r>
              <a:rPr sz="1200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FFFF00"/>
                </a:solidFill>
                <a:latin typeface="Arial"/>
                <a:cs typeface="Arial"/>
              </a:rPr>
              <a:t>chiller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27610" y="3222819"/>
            <a:ext cx="2247595" cy="2996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57521" y="5751067"/>
            <a:ext cx="19558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00" spc="-85" dirty="0">
                <a:solidFill>
                  <a:srgbClr val="FFFF00"/>
                </a:solidFill>
                <a:latin typeface="Arial"/>
                <a:cs typeface="Arial"/>
              </a:rPr>
              <a:t>Two </a:t>
            </a:r>
            <a:r>
              <a:rPr sz="1200" spc="-45" dirty="0">
                <a:solidFill>
                  <a:srgbClr val="FFFF00"/>
                </a:solidFill>
                <a:latin typeface="Arial"/>
                <a:cs typeface="Arial"/>
              </a:rPr>
              <a:t>new </a:t>
            </a: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coils </a:t>
            </a:r>
            <a:r>
              <a:rPr sz="1200" spc="-60" dirty="0">
                <a:solidFill>
                  <a:srgbClr val="FFFF00"/>
                </a:solidFill>
                <a:latin typeface="Arial"/>
                <a:cs typeface="Arial"/>
              </a:rPr>
              <a:t>are added </a:t>
            </a:r>
            <a:r>
              <a:rPr sz="1200" spc="5" dirty="0">
                <a:solidFill>
                  <a:srgbClr val="FFFF00"/>
                </a:solidFill>
                <a:latin typeface="Arial"/>
                <a:cs typeface="Arial"/>
              </a:rPr>
              <a:t>to</a:t>
            </a:r>
            <a:r>
              <a:rPr sz="1200" spc="-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00"/>
                </a:solidFill>
                <a:latin typeface="Arial"/>
                <a:cs typeface="Arial"/>
              </a:rPr>
              <a:t>the  </a:t>
            </a:r>
            <a:r>
              <a:rPr sz="1200" spc="-30" dirty="0">
                <a:solidFill>
                  <a:srgbClr val="FFFF00"/>
                </a:solidFill>
                <a:latin typeface="Arial"/>
                <a:cs typeface="Arial"/>
              </a:rPr>
              <a:t>three </a:t>
            </a:r>
            <a:r>
              <a:rPr sz="1200" spc="-50" dirty="0">
                <a:solidFill>
                  <a:srgbClr val="FFFF00"/>
                </a:solidFill>
                <a:latin typeface="Arial"/>
                <a:cs typeface="Arial"/>
              </a:rPr>
              <a:t>existing</a:t>
            </a:r>
            <a:r>
              <a:rPr sz="1200" spc="-9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FFFF00"/>
                </a:solidFill>
                <a:latin typeface="Arial"/>
                <a:cs typeface="Arial"/>
              </a:rPr>
              <a:t>coils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D8524CE-BF71-564B-A96C-5BAE5257E389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ts val="1265"/>
              </a:lnSpc>
            </a:pPr>
            <a:r>
              <a:rPr lang="en-US" spc="-5"/>
              <a:t>10/22/19</a:t>
            </a:r>
            <a:endParaRPr lang="en-US" spc="-25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975DD85-3249-3B40-8A37-7D36DE4160A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265"/>
              </a:lnSpc>
            </a:pPr>
            <a:r>
              <a:rPr lang="en-US" spc="-5"/>
              <a:t>NuMI Target System, Yonehara</a:t>
            </a:r>
            <a:endParaRPr lang="en-US" spc="-5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03A509F-9A90-4B4F-AE7B-0410F0D7666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ts val="1265"/>
              </a:lnSpc>
            </a:pPr>
            <a:fld id="{81D60167-4931-47E6-BA6A-407CBD079E4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06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5086D7-BC9F-5C44-8E14-4257867FC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2947"/>
            <a:ext cx="8672513" cy="5059363"/>
          </a:xfrm>
        </p:spPr>
        <p:txBody>
          <a:bodyPr/>
          <a:lstStyle/>
          <a:p>
            <a:r>
              <a:rPr lang="en-US" dirty="0"/>
              <a:t>Since </a:t>
            </a:r>
            <a:r>
              <a:rPr lang="en-US" dirty="0" err="1"/>
              <a:t>MINERvA</a:t>
            </a:r>
            <a:r>
              <a:rPr lang="en-US" dirty="0"/>
              <a:t> completed operation in 2019, the MINOS ND operation is terminated</a:t>
            </a:r>
          </a:p>
          <a:p>
            <a:r>
              <a:rPr lang="en-US" dirty="0"/>
              <a:t>We lost the most convenient neutrino detector to quickly check the quality of neutrino beam</a:t>
            </a:r>
          </a:p>
          <a:p>
            <a:r>
              <a:rPr lang="en-US" dirty="0"/>
              <a:t>We investigate the function of muon monitor to diagnose the condition of </a:t>
            </a:r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0B99CC-121D-7B4F-A7CD-8116193B7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MINOS ND terminated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6EFE-413C-6140-9FA6-988FF7EE8F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83773-BF1D-9D42-A95F-043F399F0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35504-A661-5444-A375-F285BC84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265B5-98A3-584E-928B-BA643916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3202213"/>
            <a:ext cx="4540514" cy="3027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6787D-E191-6C49-A73C-A6418D663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751" y="3517644"/>
            <a:ext cx="3878378" cy="2711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123D10-3C96-D642-B136-C51CC04FFC44}"/>
              </a:ext>
            </a:extLst>
          </p:cNvPr>
          <p:cNvSpPr txBox="1"/>
          <p:nvPr/>
        </p:nvSpPr>
        <p:spPr>
          <a:xfrm>
            <a:off x="5778264" y="2971380"/>
            <a:ext cx="2936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4"/>
              </a:rPr>
              <a:t>Search for Sterile Neutrinos with the MINOS</a:t>
            </a:r>
          </a:p>
          <a:p>
            <a:r>
              <a:rPr lang="en-US" sz="1200" u="sng" dirty="0">
                <a:hlinkClick r:id="rId4"/>
              </a:rPr>
              <a:t> Long-Baseline Experiment</a:t>
            </a:r>
            <a:r>
              <a:rPr lang="en-US" sz="1200" dirty="0"/>
              <a:t> pp 135-152</a:t>
            </a:r>
          </a:p>
        </p:txBody>
      </p:sp>
    </p:spTree>
    <p:extLst>
      <p:ext uri="{BB962C8B-B14F-4D97-AF65-F5344CB8AC3E}">
        <p14:creationId xmlns:p14="http://schemas.microsoft.com/office/powerpoint/2010/main" val="1078669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9E61E8-E10C-6542-AC74-0EB6AB38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beam monitor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E5326-CD8B-134C-BE65-1026A01F70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60379-F8DE-7D45-AA69-87ECD6B5F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8ED1-DEC4-E448-98E1-04BD75FD5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11" descr="IMG_0777">
            <a:extLst>
              <a:ext uri="{FF2B5EF4-FFF2-40B4-BE49-F238E27FC236}">
                <a16:creationId xmlns:a16="http://schemas.microsoft.com/office/drawing/2014/main" id="{12DFC229-99A3-1C47-B7A5-C2FFE77F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3" y="3487434"/>
            <a:ext cx="3150808" cy="32623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SCN3110">
            <a:extLst>
              <a:ext uri="{FF2B5EF4-FFF2-40B4-BE49-F238E27FC236}">
                <a16:creationId xmlns:a16="http://schemas.microsoft.com/office/drawing/2014/main" id="{E08FABF4-1023-7343-AD39-82A64EA7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44" y="3912677"/>
            <a:ext cx="3587057" cy="236451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0FD795-E9E5-9945-8697-E4094A5EC08F}"/>
              </a:ext>
            </a:extLst>
          </p:cNvPr>
          <p:cNvSpPr txBox="1"/>
          <p:nvPr/>
        </p:nvSpPr>
        <p:spPr>
          <a:xfrm>
            <a:off x="781744" y="3912677"/>
            <a:ext cx="2138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Hadron monitor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(0.8x0.8 m</a:t>
            </a:r>
            <a:r>
              <a:rPr lang="en-US" sz="1600" baseline="30000" dirty="0">
                <a:solidFill>
                  <a:srgbClr val="FFFF00"/>
                </a:solidFill>
              </a:rPr>
              <a:t>2</a:t>
            </a:r>
            <a:r>
              <a:rPr lang="en-US" sz="1600" dirty="0">
                <a:solidFill>
                  <a:srgbClr val="FFFF00"/>
                </a:solidFill>
              </a:rPr>
              <a:t>, 7x7 pixels)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7C471B-9994-EB4E-AE47-D83A312C7B35}"/>
              </a:ext>
            </a:extLst>
          </p:cNvPr>
          <p:cNvSpPr txBox="1"/>
          <p:nvPr/>
        </p:nvSpPr>
        <p:spPr>
          <a:xfrm>
            <a:off x="6100176" y="6067779"/>
            <a:ext cx="1791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Muon monitor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(2x2 m</a:t>
            </a:r>
            <a:r>
              <a:rPr lang="en-US" sz="1600" baseline="30000" dirty="0">
                <a:solidFill>
                  <a:srgbClr val="FFFF00"/>
                </a:solidFill>
              </a:rPr>
              <a:t>2</a:t>
            </a:r>
            <a:r>
              <a:rPr lang="en-US" sz="1600" dirty="0">
                <a:solidFill>
                  <a:srgbClr val="FFFF00"/>
                </a:solidFill>
              </a:rPr>
              <a:t>, 9x9 pixels)</a:t>
            </a:r>
          </a:p>
        </p:txBody>
      </p:sp>
      <p:pic>
        <p:nvPicPr>
          <p:cNvPr id="14" name="Picture 13" descr="numi.png">
            <a:extLst>
              <a:ext uri="{FF2B5EF4-FFF2-40B4-BE49-F238E27FC236}">
                <a16:creationId xmlns:a16="http://schemas.microsoft.com/office/drawing/2014/main" id="{FA29E03F-727A-2C4D-9A4A-9CAAA1701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8" y="854550"/>
            <a:ext cx="8229600" cy="21929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DFBF81-5170-9C45-9386-E78855BD9B5B}"/>
              </a:ext>
            </a:extLst>
          </p:cNvPr>
          <p:cNvSpPr txBox="1"/>
          <p:nvPr/>
        </p:nvSpPr>
        <p:spPr>
          <a:xfrm>
            <a:off x="736827" y="873505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0FC62-6A5E-6746-84FD-0E47EB1905F4}"/>
              </a:ext>
            </a:extLst>
          </p:cNvPr>
          <p:cNvSpPr txBox="1"/>
          <p:nvPr/>
        </p:nvSpPr>
        <p:spPr>
          <a:xfrm>
            <a:off x="6610971" y="2048933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B00"/>
                </a:solidFill>
              </a:rPr>
              <a:t>Horn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4A6672-18F7-6D44-AB9F-EC80F2AFA707}"/>
              </a:ext>
            </a:extLst>
          </p:cNvPr>
          <p:cNvSpPr/>
          <p:nvPr/>
        </p:nvSpPr>
        <p:spPr>
          <a:xfrm>
            <a:off x="5080000" y="2565399"/>
            <a:ext cx="770467" cy="46518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BB1722-95D5-4C44-86D2-B990A8A7C18F}"/>
              </a:ext>
            </a:extLst>
          </p:cNvPr>
          <p:cNvSpPr/>
          <p:nvPr/>
        </p:nvSpPr>
        <p:spPr>
          <a:xfrm>
            <a:off x="6610971" y="848304"/>
            <a:ext cx="1300159" cy="27776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0A1C2-23BD-C040-B756-98EA2A6B860B}"/>
              </a:ext>
            </a:extLst>
          </p:cNvPr>
          <p:cNvSpPr txBox="1"/>
          <p:nvPr/>
        </p:nvSpPr>
        <p:spPr>
          <a:xfrm>
            <a:off x="781744" y="3130006"/>
            <a:ext cx="4488536" cy="7078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Can we reconstruct the neutrino flux at </a:t>
            </a:r>
          </a:p>
          <a:p>
            <a:r>
              <a:rPr lang="en-US" sz="2000" dirty="0" err="1"/>
              <a:t>NOvA</a:t>
            </a:r>
            <a:r>
              <a:rPr lang="en-US" sz="2000" dirty="0"/>
              <a:t> ND/FD from beam monitor signal?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F73F32CA-5B6F-A944-AE82-E43097F6DB64}"/>
              </a:ext>
            </a:extLst>
          </p:cNvPr>
          <p:cNvSpPr>
            <a:spLocks noChangeAspect="1"/>
          </p:cNvSpPr>
          <p:nvPr/>
        </p:nvSpPr>
        <p:spPr>
          <a:xfrm>
            <a:off x="3575483" y="4005217"/>
            <a:ext cx="1821326" cy="21945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E819F-3DF6-354F-BBA6-028368B303E3}"/>
              </a:ext>
            </a:extLst>
          </p:cNvPr>
          <p:cNvSpPr txBox="1"/>
          <p:nvPr/>
        </p:nvSpPr>
        <p:spPr>
          <a:xfrm>
            <a:off x="3575483" y="5407487"/>
            <a:ext cx="1862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</a:rPr>
              <a:t>Hlyen</a:t>
            </a:r>
            <a:r>
              <a:rPr lang="en-US" sz="1600" dirty="0">
                <a:solidFill>
                  <a:srgbClr val="FFFF00"/>
                </a:solidFill>
              </a:rPr>
              <a:t> detector</a:t>
            </a:r>
          </a:p>
          <a:p>
            <a:r>
              <a:rPr lang="en-US" sz="1600" dirty="0">
                <a:solidFill>
                  <a:srgbClr val="FFFF00"/>
                </a:solidFill>
              </a:rPr>
              <a:t>(3+3 Thermocouple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wires)</a:t>
            </a:r>
          </a:p>
        </p:txBody>
      </p:sp>
    </p:spTree>
    <p:extLst>
      <p:ext uri="{BB962C8B-B14F-4D97-AF65-F5344CB8AC3E}">
        <p14:creationId xmlns:p14="http://schemas.microsoft.com/office/powerpoint/2010/main" val="1787935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4839E05-1583-384D-8678-A869892930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842160"/>
                <a:ext cx="8672513" cy="4894412"/>
              </a:xfrm>
            </p:spPr>
            <p:txBody>
              <a:bodyPr/>
              <a:lstStyle/>
              <a:p>
                <a:r>
                  <a:rPr lang="en-US" dirty="0"/>
                  <a:t>Characterize the horn focusing power by using muon monitors at various horn currents (Horn current scan)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dirty="0"/>
                  <a:t> can be a beam transfer matrix</a:t>
                </a:r>
              </a:p>
              <a:p>
                <a:r>
                  <a:rPr lang="en-US" dirty="0"/>
                  <a:t>Analytical model reproduces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4839E05-1583-384D-8678-A869892930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42160"/>
                <a:ext cx="8672513" cy="4894412"/>
              </a:xfrm>
              <a:blipFill>
                <a:blip r:embed="rId2"/>
                <a:stretch>
                  <a:fillRect l="-1901" t="-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D23AB5F6-6143-7746-B182-E67CEB95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Muon Monitor Signal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6F3F44-2317-7B4A-9D38-EE5E4726D262}"/>
              </a:ext>
            </a:extLst>
          </p:cNvPr>
          <p:cNvGrpSpPr/>
          <p:nvPr/>
        </p:nvGrpSpPr>
        <p:grpSpPr>
          <a:xfrm>
            <a:off x="15176" y="4277137"/>
            <a:ext cx="9099362" cy="2580863"/>
            <a:chOff x="15176" y="4277137"/>
            <a:chExt cx="9099362" cy="25808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2BC610-E945-3344-96F1-12253C65B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2040" y="4398682"/>
              <a:ext cx="4076218" cy="245931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27C414-0782-A943-B684-AEC022A4BCCD}"/>
                </a:ext>
              </a:extLst>
            </p:cNvPr>
            <p:cNvSpPr txBox="1"/>
            <p:nvPr/>
          </p:nvSpPr>
          <p:spPr>
            <a:xfrm>
              <a:off x="3306731" y="4403684"/>
              <a:ext cx="8386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E</a:t>
              </a:r>
              <a:r>
                <a:rPr lang="en-US" sz="1200" baseline="-25000" dirty="0">
                  <a:latin typeface="Symbol" pitchFamily="2" charset="2"/>
                </a:rPr>
                <a:t>p</a:t>
              </a:r>
              <a:r>
                <a:rPr lang="en-US" sz="1200" dirty="0"/>
                <a:t> = </a:t>
              </a:r>
              <a:r>
                <a:rPr lang="en-US" sz="1200" dirty="0">
                  <a:solidFill>
                    <a:srgbClr val="FF40FF"/>
                  </a:solidFill>
                </a:rPr>
                <a:t>8 GeV</a:t>
              </a:r>
            </a:p>
            <a:p>
              <a:pPr algn="r"/>
              <a:r>
                <a:rPr lang="en-US" sz="1200" dirty="0">
                  <a:solidFill>
                    <a:srgbClr val="4ACA75"/>
                  </a:solidFill>
                </a:rPr>
                <a:t>16 GeV</a:t>
              </a:r>
            </a:p>
            <a:p>
              <a:pPr algn="r"/>
              <a:r>
                <a:rPr lang="en-US" sz="1200" dirty="0">
                  <a:solidFill>
                    <a:srgbClr val="FF0000"/>
                  </a:solidFill>
                </a:rPr>
                <a:t>18.6 GeV</a:t>
              </a:r>
            </a:p>
            <a:p>
              <a:pPr algn="r"/>
              <a:r>
                <a:rPr lang="en-US" sz="1200" dirty="0">
                  <a:solidFill>
                    <a:srgbClr val="0432FF"/>
                  </a:solidFill>
                </a:rPr>
                <a:t>30 GeV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D34564-57AA-9442-9CA9-5BA515B07051}"/>
                </a:ext>
              </a:extLst>
            </p:cNvPr>
            <p:cNvSpPr txBox="1"/>
            <p:nvPr/>
          </p:nvSpPr>
          <p:spPr>
            <a:xfrm>
              <a:off x="4512068" y="4504534"/>
              <a:ext cx="317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4DAA2-7589-7344-BDA1-3FB06E9A71F5}"/>
                </a:ext>
              </a:extLst>
            </p:cNvPr>
            <p:cNvSpPr txBox="1"/>
            <p:nvPr/>
          </p:nvSpPr>
          <p:spPr>
            <a:xfrm>
              <a:off x="4513961" y="5963339"/>
              <a:ext cx="324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075AA6-531D-194E-929D-D888044E9D66}"/>
                </a:ext>
              </a:extLst>
            </p:cNvPr>
            <p:cNvSpPr txBox="1"/>
            <p:nvPr/>
          </p:nvSpPr>
          <p:spPr>
            <a:xfrm>
              <a:off x="15176" y="4869275"/>
              <a:ext cx="28377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Ray trace of </a:t>
              </a:r>
              <a:r>
                <a:rPr lang="en-US" sz="1600" dirty="0" err="1"/>
                <a:t>pions</a:t>
              </a:r>
              <a:r>
                <a:rPr lang="en-US" sz="1600" dirty="0"/>
                <a:t> in decay pipe</a:t>
              </a:r>
            </a:p>
            <a:p>
              <a:r>
                <a:rPr lang="en-US" sz="1600" dirty="0"/>
                <a:t>(Analytical pion production angular distribution estimated by Geant4 + analytical horn field)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058779-AC8E-F141-A873-BEFAF69211B2}"/>
                </a:ext>
              </a:extLst>
            </p:cNvPr>
            <p:cNvCxnSpPr/>
            <p:nvPr/>
          </p:nvCxnSpPr>
          <p:spPr>
            <a:xfrm>
              <a:off x="3364606" y="5119803"/>
              <a:ext cx="0" cy="84353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A9263-08BE-C846-AE37-74CC3F3544B9}"/>
                </a:ext>
              </a:extLst>
            </p:cNvPr>
            <p:cNvSpPr txBox="1"/>
            <p:nvPr/>
          </p:nvSpPr>
          <p:spPr>
            <a:xfrm>
              <a:off x="3266797" y="5945206"/>
              <a:ext cx="6094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Horn 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48B9B6-1A60-9943-8A35-42040F515EC3}"/>
                </a:ext>
              </a:extLst>
            </p:cNvPr>
            <p:cNvSpPr txBox="1"/>
            <p:nvPr/>
          </p:nvSpPr>
          <p:spPr>
            <a:xfrm>
              <a:off x="6616460" y="4277137"/>
              <a:ext cx="2498078" cy="25545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Higher E</a:t>
              </a:r>
              <a:r>
                <a:rPr lang="en-US" sz="1600" baseline="-25000" dirty="0">
                  <a:latin typeface="Symbol" pitchFamily="2" charset="2"/>
                </a:rPr>
                <a:t>p</a:t>
              </a:r>
              <a:r>
                <a:rPr lang="en-US" sz="1600" dirty="0"/>
                <a:t> diverge more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Horizontal (x) track is symmetry while vertical (y) one is asymmetry due to the </a:t>
              </a:r>
              <a:r>
                <a:rPr lang="en-US" sz="1600" dirty="0" err="1"/>
                <a:t>NuMI</a:t>
              </a:r>
              <a:r>
                <a:rPr lang="en-US" sz="1600" dirty="0"/>
                <a:t> target geometry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The model predicts that the observed slope and offset in the beam scan should be unique</a:t>
              </a:r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5928C440-C87A-9844-BB2D-34016DAFD5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1420835A-8115-E24C-9957-E5A88ADE2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6A5C9C9-DB6B-BF4D-A1C9-687A12CA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64C1C7-C60C-A44C-96C1-1F803283CDCD}"/>
              </a:ext>
            </a:extLst>
          </p:cNvPr>
          <p:cNvGrpSpPr/>
          <p:nvPr/>
        </p:nvGrpSpPr>
        <p:grpSpPr>
          <a:xfrm>
            <a:off x="355377" y="1568705"/>
            <a:ext cx="7344296" cy="1828555"/>
            <a:chOff x="355377" y="1568705"/>
            <a:chExt cx="7344296" cy="18285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7560FD-C0BD-B845-A608-8CB3E92D015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46013" y="1938037"/>
              <a:ext cx="2743200" cy="1371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0A9135-433D-DB4F-B913-D8D78AA60B7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468843" y="1938037"/>
              <a:ext cx="2751455" cy="1371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9963DA-B240-514C-94CE-44C50D204538}"/>
                </a:ext>
              </a:extLst>
            </p:cNvPr>
            <p:cNvSpPr txBox="1"/>
            <p:nvPr/>
          </p:nvSpPr>
          <p:spPr>
            <a:xfrm>
              <a:off x="619841" y="1590840"/>
              <a:ext cx="3093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Beam centroid on Muon Monitor 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08278F-7537-964E-8D81-BBB74672BD84}"/>
                </a:ext>
              </a:extLst>
            </p:cNvPr>
            <p:cNvSpPr txBox="1"/>
            <p:nvPr/>
          </p:nvSpPr>
          <p:spPr>
            <a:xfrm>
              <a:off x="4339918" y="1568705"/>
              <a:ext cx="3093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Beam centroid on Muon Monitor 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8E95A0D-0731-B14B-B484-12F40B1299AC}"/>
                    </a:ext>
                  </a:extLst>
                </p:cNvPr>
                <p:cNvSpPr txBox="1"/>
                <p:nvPr/>
              </p:nvSpPr>
              <p:spPr>
                <a:xfrm>
                  <a:off x="355377" y="1845704"/>
                  <a:ext cx="55669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8E95A0D-0731-B14B-B484-12F40B1299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377" y="1845704"/>
                  <a:ext cx="55669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6FEB85-C352-B242-99F0-853778C02F8F}"/>
                    </a:ext>
                  </a:extLst>
                </p:cNvPr>
                <p:cNvSpPr txBox="1"/>
                <p:nvPr/>
              </p:nvSpPr>
              <p:spPr>
                <a:xfrm>
                  <a:off x="4063038" y="1826853"/>
                  <a:ext cx="5584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B6FEB85-C352-B242-99F0-853778C02F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3038" y="1826853"/>
                  <a:ext cx="558422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1187278-18CA-094B-AB93-3A011AACD4F4}"/>
                    </a:ext>
                  </a:extLst>
                </p:cNvPr>
                <p:cNvSpPr txBox="1"/>
                <p:nvPr/>
              </p:nvSpPr>
              <p:spPr>
                <a:xfrm>
                  <a:off x="3386439" y="2929615"/>
                  <a:ext cx="5495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1187278-18CA-094B-AB93-3A011AACD4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6439" y="2929615"/>
                  <a:ext cx="549573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A7B6996-CCAC-8549-B25F-3C9F37DFA4D6}"/>
                    </a:ext>
                  </a:extLst>
                </p:cNvPr>
                <p:cNvSpPr txBox="1"/>
                <p:nvPr/>
              </p:nvSpPr>
              <p:spPr>
                <a:xfrm>
                  <a:off x="7148368" y="2935595"/>
                  <a:ext cx="55130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A7B6996-CCAC-8549-B25F-3C9F37DF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8368" y="2935595"/>
                  <a:ext cx="551305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C1EE06-353E-564A-A792-C9E4A21AA312}"/>
                </a:ext>
              </a:extLst>
            </p:cNvPr>
            <p:cNvSpPr txBox="1"/>
            <p:nvPr/>
          </p:nvSpPr>
          <p:spPr>
            <a:xfrm>
              <a:off x="1054484" y="2817198"/>
              <a:ext cx="1755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Horizontal beam scan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BE3DEE-696E-874F-A8E3-71C546ECCFC7}"/>
                </a:ext>
              </a:extLst>
            </p:cNvPr>
            <p:cNvSpPr txBox="1"/>
            <p:nvPr/>
          </p:nvSpPr>
          <p:spPr>
            <a:xfrm>
              <a:off x="4863463" y="2820797"/>
              <a:ext cx="1554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Vertical beam scan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91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393AC0-011C-794D-9BF6-3E308F1F9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1932517"/>
          </a:xfrm>
        </p:spPr>
        <p:txBody>
          <a:bodyPr/>
          <a:lstStyle/>
          <a:p>
            <a:r>
              <a:rPr lang="en-US" dirty="0"/>
              <a:t>Linear correlation suggests to utilize the Muon Monitor to diagnose the healthiness of target system by using ML system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1D0126-1A2F-9D4C-A599-08C92AA6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in </a:t>
            </a:r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0655C-5E1F-7D4B-9330-8916C6B91D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EFB70-3A0D-124E-96C2-42B352609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04C70-CE31-CF48-B09C-1A2E154E4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45D33-296E-D743-A091-A480EA934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300" y="2023533"/>
            <a:ext cx="4778234" cy="418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73A98-9F21-8A47-A76E-AD3C7247E6B7}"/>
              </a:ext>
            </a:extLst>
          </p:cNvPr>
          <p:cNvSpPr txBox="1"/>
          <p:nvPr/>
        </p:nvSpPr>
        <p:spPr>
          <a:xfrm>
            <a:off x="228600" y="3780810"/>
            <a:ext cx="336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Introduce Machine Learning to</a:t>
            </a:r>
          </a:p>
          <a:p>
            <a:r>
              <a:rPr lang="en-US" sz="1800" dirty="0"/>
              <a:t>      daily-base monitor MM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Accuracy +/-0.5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1B34CE-680B-074B-9955-0F4A7114CF0D}"/>
              </a:ext>
            </a:extLst>
          </p:cNvPr>
          <p:cNvSpPr txBox="1"/>
          <p:nvPr/>
        </p:nvSpPr>
        <p:spPr>
          <a:xfrm>
            <a:off x="6111417" y="618866"/>
            <a:ext cx="2586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Wickremasinghe</a:t>
            </a:r>
          </a:p>
        </p:txBody>
      </p:sp>
    </p:spTree>
    <p:extLst>
      <p:ext uri="{BB962C8B-B14F-4D97-AF65-F5344CB8AC3E}">
        <p14:creationId xmlns:p14="http://schemas.microsoft.com/office/powerpoint/2010/main" val="2121010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818221-18E9-3348-8F8E-D2DE31931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Upgrade </a:t>
            </a:r>
            <a:r>
              <a:rPr lang="en-US" dirty="0" err="1"/>
              <a:t>NuMI</a:t>
            </a:r>
            <a:r>
              <a:rPr lang="en-US" dirty="0"/>
              <a:t> Target system</a:t>
            </a:r>
          </a:p>
          <a:p>
            <a:pPr lvl="1"/>
            <a:r>
              <a:rPr lang="en-US" dirty="0"/>
              <a:t>Install MET-05 target</a:t>
            </a:r>
          </a:p>
          <a:p>
            <a:pPr lvl="1"/>
            <a:r>
              <a:rPr lang="en-US" dirty="0"/>
              <a:t>New cooling system ready to operate</a:t>
            </a:r>
          </a:p>
          <a:p>
            <a:pPr lvl="1"/>
            <a:r>
              <a:rPr lang="en-US" dirty="0"/>
              <a:t>Work on horn </a:t>
            </a:r>
            <a:r>
              <a:rPr lang="en-US" dirty="0" err="1"/>
              <a:t>stripline</a:t>
            </a:r>
            <a:r>
              <a:rPr lang="en-US" dirty="0"/>
              <a:t> and air diverter</a:t>
            </a:r>
          </a:p>
          <a:p>
            <a:r>
              <a:rPr lang="en-US" dirty="0"/>
              <a:t>FY20 run will start next week</a:t>
            </a:r>
          </a:p>
          <a:p>
            <a:pPr lvl="1"/>
            <a:r>
              <a:rPr lang="en-US" dirty="0"/>
              <a:t>Beam power up to 777 kW </a:t>
            </a:r>
          </a:p>
          <a:p>
            <a:pPr lvl="1"/>
            <a:r>
              <a:rPr lang="en-US" dirty="0"/>
              <a:t>Or &gt; 680 kW with synergistic operation</a:t>
            </a:r>
          </a:p>
          <a:p>
            <a:r>
              <a:rPr lang="en-US" dirty="0"/>
              <a:t>Study beam monitor system</a:t>
            </a:r>
          </a:p>
          <a:p>
            <a:pPr lvl="1"/>
            <a:r>
              <a:rPr lang="en-US" dirty="0"/>
              <a:t>Capability of reconstruct neutrino flux at </a:t>
            </a:r>
            <a:r>
              <a:rPr lang="en-US" dirty="0" err="1"/>
              <a:t>NOvA</a:t>
            </a:r>
            <a:r>
              <a:rPr lang="en-US" dirty="0"/>
              <a:t> ND/FD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86AE0A-B679-E341-8413-EAFA5E36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0EB96-C705-9F4E-A615-DB90FA4192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28DEE-F476-DF40-A054-518CE1501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5D473-C7E1-0348-937E-F559E14ED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9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45DA64-3017-5540-A066-B90A6F37F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7" y="2095182"/>
            <a:ext cx="5446273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7F1F71-4517-3A47-92E8-531DE9B40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Produce intense neutrino beam for oscillation experiment</a:t>
            </a:r>
          </a:p>
          <a:p>
            <a:r>
              <a:rPr lang="en-US" dirty="0"/>
              <a:t>Deliver beam to MINOS, MINERVA, and </a:t>
            </a:r>
            <a:r>
              <a:rPr lang="en-US" dirty="0" err="1"/>
              <a:t>NOvA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B4D24-D953-0643-A241-B2F22E906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 at the Main Injector (</a:t>
            </a:r>
            <a:r>
              <a:rPr lang="en-US" dirty="0" err="1"/>
              <a:t>NuMI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E481-0F3C-3148-90AB-6A6F940EF4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7B16-11C4-F347-B2BB-7251E10C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E0CDD-19EF-314A-8DB6-DAE48CAA4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8DA08-D518-EF44-AEB1-DF293AC2E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40" y="2335643"/>
            <a:ext cx="3595560" cy="393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D0A81E-7E2C-CC40-A017-413853CBF69F}"/>
              </a:ext>
            </a:extLst>
          </p:cNvPr>
          <p:cNvSpPr txBox="1"/>
          <p:nvPr/>
        </p:nvSpPr>
        <p:spPr>
          <a:xfrm>
            <a:off x="4233332" y="4428069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9300"/>
                </a:solidFill>
              </a:rPr>
              <a:t>NuMI</a:t>
            </a:r>
            <a:r>
              <a:rPr lang="en-US" sz="2000" dirty="0">
                <a:solidFill>
                  <a:srgbClr val="FF9300"/>
                </a:solidFill>
              </a:rPr>
              <a:t> beam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7CAE6-9680-294E-A834-E3001CC754AB}"/>
              </a:ext>
            </a:extLst>
          </p:cNvPr>
          <p:cNvSpPr txBox="1"/>
          <p:nvPr/>
        </p:nvSpPr>
        <p:spPr>
          <a:xfrm>
            <a:off x="6089930" y="1798361"/>
            <a:ext cx="254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Deliver neutrino beam to</a:t>
            </a:r>
          </a:p>
          <a:p>
            <a:r>
              <a:rPr lang="en-US" sz="1800" dirty="0" err="1"/>
              <a:t>NOvA</a:t>
            </a:r>
            <a:r>
              <a:rPr lang="en-US" sz="1800" dirty="0"/>
              <a:t> FD in Ash River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F5355-3573-7544-92DC-27AC3294900B}"/>
              </a:ext>
            </a:extLst>
          </p:cNvPr>
          <p:cNvSpPr txBox="1"/>
          <p:nvPr/>
        </p:nvSpPr>
        <p:spPr>
          <a:xfrm>
            <a:off x="4661662" y="3412026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300"/>
                </a:solidFill>
              </a:rPr>
              <a:t>BNB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4C7EED-12D0-EB42-948C-8A098E33416A}"/>
              </a:ext>
            </a:extLst>
          </p:cNvPr>
          <p:cNvSpPr txBox="1"/>
          <p:nvPr/>
        </p:nvSpPr>
        <p:spPr>
          <a:xfrm>
            <a:off x="3429441" y="5315458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300"/>
                </a:solidFill>
              </a:rPr>
              <a:t>g-2/Mu2e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9547D-2701-BA4B-9FD6-AA99238B2A4D}"/>
              </a:ext>
            </a:extLst>
          </p:cNvPr>
          <p:cNvSpPr txBox="1"/>
          <p:nvPr/>
        </p:nvSpPr>
        <p:spPr>
          <a:xfrm>
            <a:off x="43338" y="5115403"/>
            <a:ext cx="1500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300"/>
                </a:solidFill>
              </a:rPr>
              <a:t>FTBF/</a:t>
            </a:r>
            <a:r>
              <a:rPr lang="en-US" sz="1600" dirty="0" err="1">
                <a:solidFill>
                  <a:srgbClr val="FF9300"/>
                </a:solidFill>
              </a:rPr>
              <a:t>NOvA</a:t>
            </a:r>
            <a:r>
              <a:rPr lang="en-US" sz="1600" dirty="0">
                <a:solidFill>
                  <a:srgbClr val="FF9300"/>
                </a:solidFill>
              </a:rPr>
              <a:t> test</a:t>
            </a:r>
          </a:p>
          <a:p>
            <a:r>
              <a:rPr lang="en-US" sz="1600" dirty="0" err="1">
                <a:solidFill>
                  <a:srgbClr val="FF9300"/>
                </a:solidFill>
              </a:rPr>
              <a:t>SpinQuest</a:t>
            </a:r>
            <a:endParaRPr lang="en-US" sz="1600" dirty="0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90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033636-8E06-574D-AA36-4133FFD4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Physics by using </a:t>
            </a:r>
            <a:r>
              <a:rPr lang="en-US" dirty="0" err="1"/>
              <a:t>NuMI</a:t>
            </a:r>
            <a:r>
              <a:rPr lang="en-US" dirty="0"/>
              <a:t>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9D48D-D76B-6341-9F52-0870F54F24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6A758-C067-F245-8235-090E2202D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2642-F2EC-0C42-B4EC-7268D4C88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479D4-E15A-424B-A7EA-AD148817A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53" y="733935"/>
            <a:ext cx="8263467" cy="53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0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53D7C9-6723-364F-B838-90EF7097C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MINOS (2005 - 2016)</a:t>
            </a:r>
          </a:p>
          <a:p>
            <a:pPr lvl="1"/>
            <a:r>
              <a:rPr lang="en-US" dirty="0"/>
              <a:t>4 PRD and 3 PRL in 2016 - 2019</a:t>
            </a:r>
          </a:p>
          <a:p>
            <a:r>
              <a:rPr lang="en-US" dirty="0" err="1"/>
              <a:t>MINERvA</a:t>
            </a:r>
            <a:r>
              <a:rPr lang="en-US" dirty="0"/>
              <a:t> (2010 - 2019)</a:t>
            </a:r>
          </a:p>
          <a:p>
            <a:pPr lvl="1"/>
            <a:r>
              <a:rPr lang="en-US" dirty="0"/>
              <a:t>5 PRD and 2 PRL in 2018 - 2019</a:t>
            </a:r>
          </a:p>
          <a:p>
            <a:r>
              <a:rPr lang="en-US" dirty="0" err="1"/>
              <a:t>NOvA</a:t>
            </a:r>
            <a:r>
              <a:rPr lang="en-US" dirty="0"/>
              <a:t> (2014 - now)</a:t>
            </a:r>
          </a:p>
          <a:p>
            <a:pPr lvl="1"/>
            <a:r>
              <a:rPr lang="en-US" dirty="0"/>
              <a:t>2 PRD and 1 PRL in 2018 - 2019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DC422C-E0A2-214B-A5E8-8783B0CC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 of physics result in Major Journal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421FF-1B1F-464E-B120-173F704388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89010-18CD-084C-82D5-A17217878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8B55F-4A5E-D54B-A0C0-78FA1F63B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7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1CAC0D-B369-3A4D-9D76-96534977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4010C-C39D-EF42-9F40-61C8F7E727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5BF2-734A-2148-9919-E904F1D3C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645EE-C9C8-7C40-BAE6-8C7159CF7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 descr="numi.png">
            <a:extLst>
              <a:ext uri="{FF2B5EF4-FFF2-40B4-BE49-F238E27FC236}">
                <a16:creationId xmlns:a16="http://schemas.microsoft.com/office/drawing/2014/main" id="{A4C96F87-4DBE-DD41-B03A-1B2C7BF88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8" y="854550"/>
            <a:ext cx="8229600" cy="2192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E1EE22-8196-E343-8AAA-A71FB1F93F57}"/>
              </a:ext>
            </a:extLst>
          </p:cNvPr>
          <p:cNvSpPr txBox="1"/>
          <p:nvPr/>
        </p:nvSpPr>
        <p:spPr>
          <a:xfrm>
            <a:off x="736827" y="873505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A91567-8F6D-7C46-A755-8DDB62BA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222436"/>
            <a:ext cx="8089900" cy="2222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3AD2AC-B827-A742-936F-F22F73785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104" y="3132666"/>
            <a:ext cx="2163233" cy="3090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B607D1-8269-2247-BA9A-C825E53643D7}"/>
              </a:ext>
            </a:extLst>
          </p:cNvPr>
          <p:cNvSpPr txBox="1"/>
          <p:nvPr/>
        </p:nvSpPr>
        <p:spPr>
          <a:xfrm>
            <a:off x="427555" y="4809067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B00"/>
                </a:solidFill>
              </a:rPr>
              <a:t>Horn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83DDFC-EF24-BC43-BF4B-B7BA1F1353C8}"/>
              </a:ext>
            </a:extLst>
          </p:cNvPr>
          <p:cNvSpPr txBox="1"/>
          <p:nvPr/>
        </p:nvSpPr>
        <p:spPr>
          <a:xfrm>
            <a:off x="3519263" y="3429000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B00"/>
                </a:solidFill>
              </a:rPr>
              <a:t>Horn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2F2232-EDEA-6044-B86B-D4AA78B18E80}"/>
              </a:ext>
            </a:extLst>
          </p:cNvPr>
          <p:cNvSpPr txBox="1"/>
          <p:nvPr/>
        </p:nvSpPr>
        <p:spPr>
          <a:xfrm>
            <a:off x="6610971" y="2048933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B00"/>
                </a:solidFill>
              </a:rPr>
              <a:t>Horn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F0595-F3A7-5C43-AB83-3B43A282540D}"/>
              </a:ext>
            </a:extLst>
          </p:cNvPr>
          <p:cNvSpPr txBox="1"/>
          <p:nvPr/>
        </p:nvSpPr>
        <p:spPr>
          <a:xfrm>
            <a:off x="6922353" y="5684041"/>
            <a:ext cx="1848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B00"/>
                </a:solidFill>
              </a:rPr>
              <a:t>Target carrier</a:t>
            </a:r>
          </a:p>
        </p:txBody>
      </p:sp>
    </p:spTree>
    <p:extLst>
      <p:ext uri="{BB962C8B-B14F-4D97-AF65-F5344CB8AC3E}">
        <p14:creationId xmlns:p14="http://schemas.microsoft.com/office/powerpoint/2010/main" val="2152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B3163F-E833-5E48-B0F1-45A551A4D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080934"/>
            <a:ext cx="8672513" cy="21928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FY20 Plan</a:t>
            </a:r>
          </a:p>
          <a:p>
            <a:r>
              <a:rPr lang="en-US" dirty="0"/>
              <a:t>Start from November 2019 to May 2020</a:t>
            </a:r>
          </a:p>
          <a:p>
            <a:r>
              <a:rPr lang="en-US" dirty="0"/>
              <a:t>Maximum beam power 777 kW</a:t>
            </a:r>
          </a:p>
          <a:p>
            <a:r>
              <a:rPr lang="en-US" dirty="0"/>
              <a:t>Run 1.2 sec duty cycle and 1.4 sec rep rate with g-2/BNB/SY beam operation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C1406-2BDF-6842-9848-C6746F95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 into </a:t>
            </a:r>
            <a:r>
              <a:rPr lang="en-US" dirty="0" err="1"/>
              <a:t>NuMI</a:t>
            </a:r>
            <a:r>
              <a:rPr lang="en-US" dirty="0"/>
              <a:t>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AB16C-A9D8-4340-B71C-4533A5CC08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357CD-D770-DF41-B2D4-B8B71B91F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2D664-7A18-5147-8529-687515695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155A65-888C-9C43-A103-CE1D91E3D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051332"/>
            <a:ext cx="41148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962A0-C985-4246-8E18-8DF0E8D41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2" y="1051332"/>
            <a:ext cx="4114800" cy="274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0C6B8C-59DC-A54D-80EC-A6D83EC005FD}"/>
              </a:ext>
            </a:extLst>
          </p:cNvPr>
          <p:cNvSpPr/>
          <p:nvPr/>
        </p:nvSpPr>
        <p:spPr>
          <a:xfrm>
            <a:off x="2853267" y="1051332"/>
            <a:ext cx="635000" cy="15940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28999-CBD3-324D-97EF-C1774BDB6F37}"/>
              </a:ext>
            </a:extLst>
          </p:cNvPr>
          <p:cNvSpPr txBox="1"/>
          <p:nvPr/>
        </p:nvSpPr>
        <p:spPr>
          <a:xfrm>
            <a:off x="3409058" y="758083"/>
            <a:ext cx="218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Achieved in Spring 2019</a:t>
            </a:r>
          </a:p>
        </p:txBody>
      </p:sp>
    </p:spTree>
    <p:extLst>
      <p:ext uri="{BB962C8B-B14F-4D97-AF65-F5344CB8AC3E}">
        <p14:creationId xmlns:p14="http://schemas.microsoft.com/office/powerpoint/2010/main" val="366793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0DE5B0-DC1A-6848-9178-2466D5E7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exposure of </a:t>
            </a:r>
            <a:r>
              <a:rPr lang="en-US" dirty="0" err="1"/>
              <a:t>NuMI</a:t>
            </a:r>
            <a:r>
              <a:rPr lang="en-US" dirty="0"/>
              <a:t> target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E6BB7-E9D2-DD43-96FF-9F6E338D16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F43ED-8A5B-9343-B6CB-1D4AFFDD7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8CB9C-10BD-F447-BD19-9A8DE8A79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04063-A732-2949-AFD7-6AA5E7F2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3564468"/>
            <a:ext cx="7907867" cy="23588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11E320-88B1-BC4E-86B2-14AF4DF74BB8}"/>
              </a:ext>
            </a:extLst>
          </p:cNvPr>
          <p:cNvSpPr/>
          <p:nvPr/>
        </p:nvSpPr>
        <p:spPr>
          <a:xfrm>
            <a:off x="5030789" y="5601032"/>
            <a:ext cx="1507066" cy="32231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C0D5D8-65BC-4D43-822A-964FE0BEFCED}"/>
              </a:ext>
            </a:extLst>
          </p:cNvPr>
          <p:cNvSpPr txBox="1"/>
          <p:nvPr/>
        </p:nvSpPr>
        <p:spPr>
          <a:xfrm>
            <a:off x="4763660" y="5908085"/>
            <a:ext cx="242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10-year operation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3A07B-A737-634F-95EC-BB6EEE81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72" y="808916"/>
            <a:ext cx="2922020" cy="2317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B9358-D6CF-CB49-858B-F55644953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786" y="984468"/>
            <a:ext cx="3873500" cy="2057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9C9363-1106-B24F-A1DF-4750B094A082}"/>
              </a:ext>
            </a:extLst>
          </p:cNvPr>
          <p:cNvSpPr txBox="1"/>
          <p:nvPr/>
        </p:nvSpPr>
        <p:spPr>
          <a:xfrm>
            <a:off x="6046791" y="2987505"/>
            <a:ext cx="1945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MET-02 target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04B301-6F52-DE46-A893-73F6A30DE3A3}"/>
              </a:ext>
            </a:extLst>
          </p:cNvPr>
          <p:cNvCxnSpPr/>
          <p:nvPr/>
        </p:nvCxnSpPr>
        <p:spPr>
          <a:xfrm flipV="1">
            <a:off x="5355929" y="2328336"/>
            <a:ext cx="0" cy="372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89BEB5-0627-874F-B21A-D0555AD3EB39}"/>
              </a:ext>
            </a:extLst>
          </p:cNvPr>
          <p:cNvCxnSpPr/>
          <p:nvPr/>
        </p:nvCxnSpPr>
        <p:spPr>
          <a:xfrm flipV="1">
            <a:off x="5923196" y="2404536"/>
            <a:ext cx="0" cy="372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91FDC7-987A-9149-B9C0-ADA5D7A6447A}"/>
              </a:ext>
            </a:extLst>
          </p:cNvPr>
          <p:cNvCxnSpPr/>
          <p:nvPr/>
        </p:nvCxnSpPr>
        <p:spPr>
          <a:xfrm flipV="1">
            <a:off x="6990588" y="2540003"/>
            <a:ext cx="0" cy="372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6D4FAB0-DD48-F34F-9665-BC0BAC2995FF}"/>
              </a:ext>
            </a:extLst>
          </p:cNvPr>
          <p:cNvSpPr txBox="1"/>
          <p:nvPr/>
        </p:nvSpPr>
        <p:spPr>
          <a:xfrm>
            <a:off x="5025729" y="2768605"/>
            <a:ext cx="206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Beryllium (S-65) fins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F527B8-BE55-A346-86B1-BDDC304DCC36}"/>
              </a:ext>
            </a:extLst>
          </p:cNvPr>
          <p:cNvSpPr txBox="1"/>
          <p:nvPr/>
        </p:nvSpPr>
        <p:spPr>
          <a:xfrm>
            <a:off x="7358038" y="533718"/>
            <a:ext cx="1143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Hylen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D442D3-98CC-7D46-815D-45C90D785B26}"/>
              </a:ext>
            </a:extLst>
          </p:cNvPr>
          <p:cNvSpPr txBox="1"/>
          <p:nvPr/>
        </p:nvSpPr>
        <p:spPr>
          <a:xfrm>
            <a:off x="567897" y="2825804"/>
            <a:ext cx="3882088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MET-03 target just used for one year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accumulation of MET-03 is 5.5e20 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MET-04 is a spare for 700 kW operation</a:t>
            </a:r>
          </a:p>
        </p:txBody>
      </p:sp>
    </p:spTree>
    <p:extLst>
      <p:ext uri="{BB962C8B-B14F-4D97-AF65-F5344CB8AC3E}">
        <p14:creationId xmlns:p14="http://schemas.microsoft.com/office/powerpoint/2010/main" val="39674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176F0-EAD0-7A44-8120-0241113B5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4836"/>
            <a:ext cx="8672513" cy="5059363"/>
          </a:xfrm>
        </p:spPr>
        <p:txBody>
          <a:bodyPr/>
          <a:lstStyle/>
          <a:p>
            <a:r>
              <a:rPr lang="en-US" dirty="0"/>
              <a:t>Upgrade Target system for 1-MW operation</a:t>
            </a:r>
          </a:p>
          <a:p>
            <a:r>
              <a:rPr lang="en-US" dirty="0"/>
              <a:t>Construction start from 2018 and complete in Summer Shutdown 2020</a:t>
            </a:r>
          </a:p>
          <a:p>
            <a:pPr lvl="1"/>
            <a:r>
              <a:rPr lang="en-US" dirty="0"/>
              <a:t>MET-05 target capable to accept 1-MW beam</a:t>
            </a:r>
          </a:p>
          <a:p>
            <a:pPr lvl="1"/>
            <a:r>
              <a:rPr lang="en-US" dirty="0"/>
              <a:t>Modify horn </a:t>
            </a:r>
            <a:r>
              <a:rPr lang="en-US" dirty="0" err="1"/>
              <a:t>stripline</a:t>
            </a:r>
            <a:r>
              <a:rPr lang="en-US" dirty="0"/>
              <a:t> and air diverter</a:t>
            </a:r>
          </a:p>
          <a:p>
            <a:pPr lvl="1"/>
            <a:r>
              <a:rPr lang="en-US" dirty="0"/>
              <a:t>Yun He and Kris Anderson will show more detail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9E61E8-E10C-6542-AC74-0EB6AB38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AIP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E5326-CD8B-134C-BE65-1026A01F70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60379-F8DE-7D45-AA69-87ECD6B5F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8ED1-DEC4-E448-98E1-04BD75FD5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AFE4AC-FC54-9A42-BCEF-19808572931F}"/>
              </a:ext>
            </a:extLst>
          </p:cNvPr>
          <p:cNvGrpSpPr>
            <a:grpSpLocks noChangeAspect="1"/>
          </p:cNvGrpSpPr>
          <p:nvPr/>
        </p:nvGrpSpPr>
        <p:grpSpPr>
          <a:xfrm>
            <a:off x="3318607" y="3395253"/>
            <a:ext cx="5603143" cy="3108960"/>
            <a:chOff x="1033670" y="1190318"/>
            <a:chExt cx="7941366" cy="44063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2D15AB-AA21-5849-9658-B41E7FEE9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3670" y="1190318"/>
              <a:ext cx="6609523" cy="440634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7BD7A24-F878-0845-8EBA-42C84C242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4757" y="2818295"/>
              <a:ext cx="884582" cy="4186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F2002C-06F0-DE49-8D60-6B8E636E6067}"/>
                </a:ext>
              </a:extLst>
            </p:cNvPr>
            <p:cNvSpPr txBox="1"/>
            <p:nvPr/>
          </p:nvSpPr>
          <p:spPr>
            <a:xfrm>
              <a:off x="6639339" y="1669774"/>
              <a:ext cx="2335697" cy="1875719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Free Air Stream</a:t>
              </a:r>
            </a:p>
            <a:p>
              <a:pPr algn="ctr"/>
              <a:r>
                <a:rPr lang="en-US" sz="1600" dirty="0"/>
                <a:t>From Beamline</a:t>
              </a:r>
            </a:p>
            <a:p>
              <a:pPr algn="ctr"/>
              <a:r>
                <a:rPr lang="en-US" sz="1600" dirty="0"/>
                <a:t>Chase Lower</a:t>
              </a:r>
            </a:p>
            <a:p>
              <a:pPr algn="ctr"/>
              <a:r>
                <a:rPr lang="en-US" sz="1600" dirty="0"/>
                <a:t>Beam Left </a:t>
              </a:r>
            </a:p>
            <a:p>
              <a:pPr algn="ctr"/>
              <a:r>
                <a:rPr lang="en-US" sz="1600" dirty="0"/>
                <a:t>Quadrant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3DF3C4-531D-9C43-BADF-B5DFFD762E08}"/>
                </a:ext>
              </a:extLst>
            </p:cNvPr>
            <p:cNvSpPr txBox="1"/>
            <p:nvPr/>
          </p:nvSpPr>
          <p:spPr>
            <a:xfrm>
              <a:off x="6028083" y="5020701"/>
              <a:ext cx="1615109" cy="479835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Air Diverter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F0E8EB3-28C5-024C-BE69-2B9BB7057EC1}"/>
                </a:ext>
              </a:extLst>
            </p:cNvPr>
            <p:cNvCxnSpPr/>
            <p:nvPr/>
          </p:nvCxnSpPr>
          <p:spPr>
            <a:xfrm flipH="1" flipV="1">
              <a:off x="4969565" y="3766930"/>
              <a:ext cx="1058519" cy="12537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B693799-EF3A-B347-8F89-BE7C8A8A1228}"/>
              </a:ext>
            </a:extLst>
          </p:cNvPr>
          <p:cNvSpPr txBox="1"/>
          <p:nvPr/>
        </p:nvSpPr>
        <p:spPr>
          <a:xfrm>
            <a:off x="6842486" y="3033346"/>
            <a:ext cx="198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E. Anderson</a:t>
            </a:r>
          </a:p>
        </p:txBody>
      </p:sp>
    </p:spTree>
    <p:extLst>
      <p:ext uri="{BB962C8B-B14F-4D97-AF65-F5344CB8AC3E}">
        <p14:creationId xmlns:p14="http://schemas.microsoft.com/office/powerpoint/2010/main" val="388459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C2A289-D083-5A46-BA54-FC0710EE4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89" y="3657751"/>
            <a:ext cx="8672513" cy="2389938"/>
          </a:xfrm>
        </p:spPr>
        <p:txBody>
          <a:bodyPr/>
          <a:lstStyle/>
          <a:p>
            <a:r>
              <a:rPr lang="en-US" dirty="0"/>
              <a:t>12-week plan, started from 7/09/19 </a:t>
            </a:r>
          </a:p>
          <a:p>
            <a:r>
              <a:rPr lang="en-US" dirty="0"/>
              <a:t>Major activities are for upgrading to the </a:t>
            </a:r>
            <a:r>
              <a:rPr lang="en-US" dirty="0" err="1"/>
              <a:t>NuMI</a:t>
            </a:r>
            <a:r>
              <a:rPr lang="en-US" dirty="0"/>
              <a:t>-AIP 1-MW target system</a:t>
            </a:r>
          </a:p>
          <a:p>
            <a:r>
              <a:rPr lang="en-US" dirty="0"/>
              <a:t>MET-05 target has been installed in the target chase</a:t>
            </a:r>
          </a:p>
          <a:p>
            <a:pPr lvl="1"/>
            <a:r>
              <a:rPr lang="en-US" dirty="0"/>
              <a:t>Ready for beam based alignment</a:t>
            </a:r>
          </a:p>
          <a:p>
            <a:pPr lvl="1"/>
            <a:r>
              <a:rPr lang="en-US" dirty="0"/>
              <a:t>Neutrino beam operation after the alignment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FB78D4-3886-D448-8760-06AE32AB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Tasks </a:t>
            </a:r>
            <a:r>
              <a:rPr lang="en-US"/>
              <a:t>in Summer Shutdown </a:t>
            </a:r>
            <a:r>
              <a:rPr lang="en-US" dirty="0"/>
              <a:t>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061D1-F6DA-5C4F-AC18-D4B7E0D43D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10/22/19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B067B-34F8-3145-8E62-81D8D1945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NuMI Target System, Yonehara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1B5C0-4153-B148-9F1A-074EF231A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75AA63E-DCA9-8443-B655-8D97E4B98271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810311"/>
          <a:ext cx="8703302" cy="27166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5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89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89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896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896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87350">
                <a:tc>
                  <a:txBody>
                    <a:bodyPr/>
                    <a:lstStyle/>
                    <a:p>
                      <a:pPr marL="22860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Job/Week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11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60"/>
                        </a:lnSpc>
                        <a:spcBef>
                          <a:spcPts val="415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ts val="1010"/>
                        </a:lnSpc>
                      </a:pPr>
                      <a:r>
                        <a:rPr sz="850" spc="-20" dirty="0">
                          <a:latin typeface="Arial"/>
                          <a:cs typeface="Arial"/>
                        </a:rPr>
                        <a:t>Tar/H1 </a:t>
                      </a:r>
                      <a:r>
                        <a:rPr sz="850" spc="-60" dirty="0">
                          <a:latin typeface="Arial"/>
                          <a:cs typeface="Arial"/>
                        </a:rPr>
                        <a:t>RAW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skid </a:t>
                      </a:r>
                      <a:r>
                        <a:rPr sz="850" dirty="0">
                          <a:latin typeface="Arial"/>
                          <a:cs typeface="Arial"/>
                        </a:rPr>
                        <a:t>work </a:t>
                      </a:r>
                      <a:r>
                        <a:rPr sz="850" spc="-1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75" dirty="0">
                          <a:latin typeface="Arial"/>
                          <a:cs typeface="Arial"/>
                        </a:rPr>
                        <a:t>Des</a:t>
                      </a:r>
                      <a:endParaRPr sz="850" dirty="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30" dirty="0">
                          <a:latin typeface="Arial"/>
                          <a:cs typeface="Arial"/>
                        </a:rPr>
                        <a:t>Horn-1 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Target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Pile </a:t>
                      </a:r>
                      <a:r>
                        <a:rPr sz="850" spc="-60" dirty="0">
                          <a:latin typeface="Arial"/>
                          <a:cs typeface="Arial"/>
                        </a:rPr>
                        <a:t>RAW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5" dirty="0">
                          <a:latin typeface="Arial"/>
                          <a:cs typeface="Arial"/>
                        </a:rPr>
                        <a:t>Fitters. </a:t>
                      </a:r>
                      <a:r>
                        <a:rPr sz="850" spc="-15" dirty="0">
                          <a:latin typeface="Arial"/>
                          <a:cs typeface="Arial"/>
                        </a:rPr>
                        <a:t>- </a:t>
                      </a:r>
                      <a:r>
                        <a:rPr sz="850" spc="-75" dirty="0">
                          <a:latin typeface="Arial"/>
                          <a:cs typeface="Arial"/>
                        </a:rPr>
                        <a:t>Des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30" dirty="0">
                          <a:latin typeface="Arial"/>
                          <a:cs typeface="Arial"/>
                        </a:rPr>
                        <a:t>Mez </a:t>
                      </a:r>
                      <a:r>
                        <a:rPr sz="850" spc="15" dirty="0">
                          <a:latin typeface="Arial"/>
                          <a:cs typeface="Arial"/>
                        </a:rPr>
                        <a:t>fitting</a:t>
                      </a:r>
                      <a:r>
                        <a:rPr sz="85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10" dirty="0">
                          <a:latin typeface="Arial"/>
                          <a:cs typeface="Arial"/>
                        </a:rPr>
                        <a:t>work.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60" dirty="0">
                          <a:latin typeface="Arial"/>
                          <a:cs typeface="Arial"/>
                        </a:rPr>
                        <a:t>Lee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Hammond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038"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30" dirty="0">
                          <a:latin typeface="Arial"/>
                          <a:cs typeface="Arial"/>
                        </a:rPr>
                        <a:t>Mez </a:t>
                      </a:r>
                      <a:r>
                        <a:rPr sz="850" spc="-105" dirty="0">
                          <a:latin typeface="Arial"/>
                          <a:cs typeface="Arial"/>
                        </a:rPr>
                        <a:t>SCHW HX</a:t>
                      </a:r>
                      <a:r>
                        <a:rPr sz="8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Replacement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60" dirty="0">
                          <a:latin typeface="Arial"/>
                          <a:cs typeface="Arial"/>
                        </a:rPr>
                        <a:t>Lee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Hammond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30" dirty="0">
                          <a:latin typeface="Arial"/>
                          <a:cs typeface="Arial"/>
                        </a:rPr>
                        <a:t>Mez 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Chiller </a:t>
                      </a:r>
                      <a:r>
                        <a:rPr sz="850" spc="-40" dirty="0">
                          <a:latin typeface="Arial"/>
                          <a:cs typeface="Arial"/>
                        </a:rPr>
                        <a:t>PM </a:t>
                      </a:r>
                      <a:r>
                        <a:rPr sz="850" spc="-1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85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30" dirty="0">
                          <a:latin typeface="Arial"/>
                          <a:cs typeface="Arial"/>
                        </a:rPr>
                        <a:t>Prism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60" dirty="0">
                          <a:latin typeface="Arial"/>
                          <a:cs typeface="Arial"/>
                        </a:rPr>
                        <a:t>Lee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Hammond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70" dirty="0">
                          <a:latin typeface="Arial"/>
                          <a:cs typeface="Arial"/>
                        </a:rPr>
                        <a:t>Chase </a:t>
                      </a:r>
                      <a:r>
                        <a:rPr sz="850" spc="-40" dirty="0">
                          <a:latin typeface="Arial"/>
                          <a:cs typeface="Arial"/>
                        </a:rPr>
                        <a:t>Cooling</a:t>
                      </a:r>
                      <a:r>
                        <a:rPr sz="85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HVAC/Fitting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60" dirty="0">
                          <a:latin typeface="Arial"/>
                          <a:cs typeface="Arial"/>
                        </a:rPr>
                        <a:t>Lee</a:t>
                      </a:r>
                      <a:r>
                        <a:rPr sz="8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Hammond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ts val="1010"/>
                        </a:lnSpc>
                      </a:pPr>
                      <a:r>
                        <a:rPr sz="850" spc="-20" dirty="0">
                          <a:latin typeface="Arial"/>
                          <a:cs typeface="Arial"/>
                        </a:rPr>
                        <a:t>Transfer </a:t>
                      </a:r>
                      <a:r>
                        <a:rPr sz="850" spc="-40" dirty="0">
                          <a:latin typeface="Arial"/>
                          <a:cs typeface="Arial"/>
                        </a:rPr>
                        <a:t>MET-02 </a:t>
                      </a:r>
                      <a:r>
                        <a:rPr sz="850" spc="2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100" dirty="0">
                          <a:latin typeface="Arial"/>
                          <a:cs typeface="Arial"/>
                        </a:rPr>
                        <a:t>C0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038"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10" dirty="0">
                          <a:latin typeface="Arial"/>
                          <a:cs typeface="Arial"/>
                        </a:rPr>
                        <a:t>Install</a:t>
                      </a:r>
                      <a:r>
                        <a:rPr sz="8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40" dirty="0">
                          <a:latin typeface="Arial"/>
                          <a:cs typeface="Arial"/>
                        </a:rPr>
                        <a:t>MET-05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25" dirty="0">
                          <a:latin typeface="Arial"/>
                          <a:cs typeface="Arial"/>
                        </a:rPr>
                        <a:t>Crowley </a:t>
                      </a:r>
                      <a:r>
                        <a:rPr sz="850" spc="35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85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35" dirty="0">
                          <a:latin typeface="Arial"/>
                          <a:cs typeface="Arial"/>
                        </a:rPr>
                        <a:t>Lolov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40" dirty="0">
                          <a:latin typeface="Arial"/>
                          <a:cs typeface="Arial"/>
                        </a:rPr>
                        <a:t>MET-03 </a:t>
                      </a:r>
                      <a:r>
                        <a:rPr sz="850" spc="20" dirty="0">
                          <a:latin typeface="Arial"/>
                          <a:cs typeface="Arial"/>
                        </a:rPr>
                        <a:t>to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15" dirty="0">
                          <a:latin typeface="Arial"/>
                          <a:cs typeface="Arial"/>
                        </a:rPr>
                        <a:t>Morgue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10" dirty="0">
                          <a:latin typeface="Arial"/>
                          <a:cs typeface="Arial"/>
                        </a:rPr>
                        <a:t>Install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40" dirty="0">
                          <a:latin typeface="Arial"/>
                          <a:cs typeface="Arial"/>
                        </a:rPr>
                        <a:t>MET-05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ts val="944"/>
                        </a:lnSpc>
                      </a:pPr>
                      <a:r>
                        <a:rPr sz="850" spc="-10" dirty="0">
                          <a:latin typeface="Arial"/>
                          <a:cs typeface="Arial"/>
                        </a:rPr>
                        <a:t>Install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22860">
                        <a:lnSpc>
                          <a:spcPts val="1010"/>
                        </a:lnSpc>
                        <a:spcBef>
                          <a:spcPts val="160"/>
                        </a:spcBef>
                      </a:pPr>
                      <a:r>
                        <a:rPr sz="850" spc="-40" dirty="0">
                          <a:latin typeface="Arial"/>
                          <a:cs typeface="Arial"/>
                        </a:rPr>
                        <a:t>MET-05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ts val="1010"/>
                        </a:lnSpc>
                      </a:pPr>
                      <a:r>
                        <a:rPr sz="850" spc="-40" dirty="0">
                          <a:latin typeface="Arial"/>
                          <a:cs typeface="Arial"/>
                        </a:rPr>
                        <a:t>Replace </a:t>
                      </a:r>
                      <a:r>
                        <a:rPr sz="850" spc="-10" dirty="0">
                          <a:latin typeface="Arial"/>
                          <a:cs typeface="Arial"/>
                        </a:rPr>
                        <a:t>Stipline</a:t>
                      </a:r>
                      <a:r>
                        <a:rPr sz="8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25" dirty="0">
                          <a:latin typeface="Arial"/>
                          <a:cs typeface="Arial"/>
                        </a:rPr>
                        <a:t>Hardware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03F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03F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03F3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09DC327-5A97-894E-BE7C-99301599B4FF}"/>
              </a:ext>
            </a:extLst>
          </p:cNvPr>
          <p:cNvSpPr txBox="1"/>
          <p:nvPr/>
        </p:nvSpPr>
        <p:spPr>
          <a:xfrm>
            <a:off x="7790755" y="465690"/>
            <a:ext cx="1350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M. Murphy</a:t>
            </a:r>
          </a:p>
        </p:txBody>
      </p:sp>
    </p:spTree>
    <p:extLst>
      <p:ext uri="{BB962C8B-B14F-4D97-AF65-F5344CB8AC3E}">
        <p14:creationId xmlns:p14="http://schemas.microsoft.com/office/powerpoint/2010/main" val="104077775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63211</TotalTime>
  <Words>1042</Words>
  <Application>Microsoft Macintosh PowerPoint</Application>
  <PresentationFormat>On-screen Show (4:3)</PresentationFormat>
  <Paragraphs>249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Helvetica</vt:lpstr>
      <vt:lpstr>Symbol</vt:lpstr>
      <vt:lpstr>Times New Roman</vt:lpstr>
      <vt:lpstr>Fermilab_PowerPoint_Template_090915</vt:lpstr>
      <vt:lpstr>PowerPoint Presentation</vt:lpstr>
      <vt:lpstr>Neutrinos at the Main Injector (NuMI)</vt:lpstr>
      <vt:lpstr>Neutrino Physics by using NuMI beam</vt:lpstr>
      <vt:lpstr>Publication of physics result in Major Journal</vt:lpstr>
      <vt:lpstr>NuMI target system</vt:lpstr>
      <vt:lpstr>Proton beam into NuMI target</vt:lpstr>
      <vt:lpstr>Beam exposure of NuMI target system</vt:lpstr>
      <vt:lpstr>NuMI AIP Upgrade</vt:lpstr>
      <vt:lpstr>Summary of Tasks in Summer Shutdown 2019</vt:lpstr>
      <vt:lpstr>NuMI-AIP Team in Summer 2019</vt:lpstr>
      <vt:lpstr>MET-05</vt:lpstr>
      <vt:lpstr>Major modification which can impact on n beam parameter</vt:lpstr>
      <vt:lpstr>Upgrade cooling system  &amp; Remove old target</vt:lpstr>
      <vt:lpstr>MINOS ND terminated</vt:lpstr>
      <vt:lpstr>Study beam monitor system</vt:lpstr>
      <vt:lpstr>Study Muon Monitor Signal</vt:lpstr>
      <vt:lpstr>Machine Learning in NuMI Target system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Katsuya Yonehara</cp:lastModifiedBy>
  <cp:revision>1929</cp:revision>
  <cp:lastPrinted>2019-10-08T19:10:15Z</cp:lastPrinted>
  <dcterms:created xsi:type="dcterms:W3CDTF">2014-01-03T20:18:13Z</dcterms:created>
  <dcterms:modified xsi:type="dcterms:W3CDTF">2019-10-22T13:09:52Z</dcterms:modified>
</cp:coreProperties>
</file>