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65" r:id="rId2"/>
    <p:sldId id="307" r:id="rId3"/>
    <p:sldId id="320" r:id="rId4"/>
    <p:sldId id="317" r:id="rId5"/>
    <p:sldId id="295" r:id="rId6"/>
    <p:sldId id="281" r:id="rId7"/>
    <p:sldId id="321" r:id="rId8"/>
    <p:sldId id="319" r:id="rId9"/>
    <p:sldId id="284" r:id="rId10"/>
    <p:sldId id="310" r:id="rId11"/>
    <p:sldId id="256" r:id="rId12"/>
    <p:sldId id="257" r:id="rId13"/>
    <p:sldId id="258" r:id="rId14"/>
    <p:sldId id="275" r:id="rId15"/>
    <p:sldId id="289" r:id="rId16"/>
    <p:sldId id="322" r:id="rId17"/>
    <p:sldId id="323" r:id="rId18"/>
    <p:sldId id="277" r:id="rId19"/>
    <p:sldId id="283" r:id="rId20"/>
    <p:sldId id="287" r:id="rId21"/>
    <p:sldId id="269" r:id="rId22"/>
    <p:sldId id="268" r:id="rId23"/>
    <p:sldId id="267" r:id="rId24"/>
    <p:sldId id="332" r:id="rId25"/>
    <p:sldId id="292" r:id="rId26"/>
    <p:sldId id="335" r:id="rId27"/>
    <p:sldId id="312" r:id="rId28"/>
    <p:sldId id="336" r:id="rId29"/>
    <p:sldId id="272" r:id="rId30"/>
    <p:sldId id="266" r:id="rId31"/>
    <p:sldId id="301" r:id="rId32"/>
    <p:sldId id="333" r:id="rId33"/>
    <p:sldId id="33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85" autoAdjust="0"/>
    <p:restoredTop sz="94660"/>
  </p:normalViewPr>
  <p:slideViewPr>
    <p:cSldViewPr snapToGrid="0">
      <p:cViewPr varScale="1">
        <p:scale>
          <a:sx n="130" d="100"/>
          <a:sy n="130" d="100"/>
        </p:scale>
        <p:origin x="99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D4055-F64B-4974-A903-A72156B2AFD8}" type="datetimeFigureOut">
              <a:rPr lang="en-US" smtClean="0"/>
              <a:t>10/24/2019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9EAD0-3F4C-4FE9-8433-269249DE49AF}" type="slidenum">
              <a:rPr lang="en-US" smtClean="0"/>
              <a:t>‹#›</a:t>
            </a:fld>
            <a:endParaRPr lang="en-US" dirty="0"/>
          </a:p>
        </p:txBody>
      </p:sp>
    </p:spTree>
    <p:extLst>
      <p:ext uri="{BB962C8B-B14F-4D97-AF65-F5344CB8AC3E}">
        <p14:creationId xmlns:p14="http://schemas.microsoft.com/office/powerpoint/2010/main" val="2490699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10/25/2019</a:t>
            </a:r>
            <a:endParaRPr lang="en-US" dirty="0"/>
          </a:p>
        </p:txBody>
      </p:sp>
      <p:sp>
        <p:nvSpPr>
          <p:cNvPr id="5" name="Footer Placeholder 4"/>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6" name="Slide Number Placeholder 5"/>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1783996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10/25/2019</a:t>
            </a:r>
            <a:endParaRPr lang="en-US" dirty="0"/>
          </a:p>
        </p:txBody>
      </p:sp>
      <p:sp>
        <p:nvSpPr>
          <p:cNvPr id="5" name="Footer Placeholder 4"/>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6" name="Slide Number Placeholder 5"/>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63192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10/25/2019</a:t>
            </a:r>
            <a:endParaRPr lang="en-US" dirty="0"/>
          </a:p>
        </p:txBody>
      </p:sp>
      <p:sp>
        <p:nvSpPr>
          <p:cNvPr id="5" name="Footer Placeholder 4"/>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6" name="Slide Number Placeholder 5"/>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4098685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Tree>
    <p:extLst>
      <p:ext uri="{BB962C8B-B14F-4D97-AF65-F5344CB8AC3E}">
        <p14:creationId xmlns:p14="http://schemas.microsoft.com/office/powerpoint/2010/main" val="256593614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r>
              <a:rPr lang="en-US" noProof="0" dirty="0"/>
              <a:t>Click icon to add picture</a:t>
            </a:r>
          </a:p>
        </p:txBody>
      </p:sp>
      <p:sp>
        <p:nvSpPr>
          <p:cNvPr id="3" name="Date Placeholder 3"/>
          <p:cNvSpPr>
            <a:spLocks noGrp="1"/>
          </p:cNvSpPr>
          <p:nvPr>
            <p:ph type="dt" sz="half" idx="11"/>
          </p:nvPr>
        </p:nvSpPr>
        <p:spPr/>
        <p:txBody>
          <a:bodyPr/>
          <a:lstStyle>
            <a:lvl1pPr>
              <a:defRPr/>
            </a:lvl1pPr>
          </a:lstStyle>
          <a:p>
            <a:pPr>
              <a:defRPr/>
            </a:pPr>
            <a:r>
              <a:rPr lang="en-US" dirty="0"/>
              <a:t>27 May 2015</a:t>
            </a:r>
          </a:p>
        </p:txBody>
      </p:sp>
      <p:sp>
        <p:nvSpPr>
          <p:cNvPr id="4" name="Footer Placeholder 4"/>
          <p:cNvSpPr>
            <a:spLocks noGrp="1"/>
          </p:cNvSpPr>
          <p:nvPr>
            <p:ph type="ftr" sz="quarter" idx="12"/>
          </p:nvPr>
        </p:nvSpPr>
        <p:spPr/>
        <p:txBody>
          <a:bodyPr/>
          <a:lstStyle>
            <a:lvl1pPr>
              <a:defRPr/>
            </a:lvl1pPr>
          </a:lstStyle>
          <a:p>
            <a:pPr>
              <a:defRPr/>
            </a:pPr>
            <a:r>
              <a:rPr lang="en-US" dirty="0" err="1"/>
              <a:t>V.Sidorov</a:t>
            </a:r>
            <a:r>
              <a:rPr lang="en-US" dirty="0"/>
              <a:t>/</a:t>
            </a:r>
            <a:r>
              <a:rPr lang="en-US" dirty="0" err="1"/>
              <a:t>P.Hurh</a:t>
            </a:r>
            <a:endParaRPr lang="en-US" dirty="0"/>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4048364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EAD63FCB-C847-421A-A82C-644CA8D55BDB}" type="datetime1">
              <a:rPr lang="en-US" altLang="en-US"/>
              <a:pPr/>
              <a:t>10/24/2019</a:t>
            </a:fld>
            <a:endParaRPr lang="en-US" altLang="en-US" dirty="0"/>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dirty="0"/>
              <a:t>Presenter | Presentation Title</a:t>
            </a:r>
            <a:endParaRPr lang="en-US" b="1" dirty="0"/>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pPr/>
              <a:t>‹#›</a:t>
            </a:fld>
            <a:endParaRPr lang="en-US" altLang="en-US" dirty="0"/>
          </a:p>
        </p:txBody>
      </p:sp>
    </p:spTree>
    <p:extLst>
      <p:ext uri="{BB962C8B-B14F-4D97-AF65-F5344CB8AC3E}">
        <p14:creationId xmlns:p14="http://schemas.microsoft.com/office/powerpoint/2010/main" val="184175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10/25/2019</a:t>
            </a:r>
            <a:endParaRPr lang="en-US" dirty="0"/>
          </a:p>
        </p:txBody>
      </p:sp>
      <p:sp>
        <p:nvSpPr>
          <p:cNvPr id="5" name="Footer Placeholder 4"/>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6" name="Slide Number Placeholder 5"/>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392562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10/25/2019</a:t>
            </a:r>
            <a:endParaRPr lang="en-US" dirty="0"/>
          </a:p>
        </p:txBody>
      </p:sp>
      <p:sp>
        <p:nvSpPr>
          <p:cNvPr id="5" name="Footer Placeholder 4"/>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6" name="Slide Number Placeholder 5"/>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128956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10/25/2019</a:t>
            </a:r>
            <a:endParaRPr lang="en-US" dirty="0"/>
          </a:p>
        </p:txBody>
      </p:sp>
      <p:sp>
        <p:nvSpPr>
          <p:cNvPr id="6" name="Footer Placeholder 5"/>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7" name="Slide Number Placeholder 6"/>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362021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10/25/2019</a:t>
            </a:r>
            <a:endParaRPr lang="en-US" dirty="0"/>
          </a:p>
        </p:txBody>
      </p:sp>
      <p:sp>
        <p:nvSpPr>
          <p:cNvPr id="8" name="Footer Placeholder 7"/>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9" name="Slide Number Placeholder 8"/>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39235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10/25/2019</a:t>
            </a:r>
            <a:endParaRPr lang="en-US" dirty="0"/>
          </a:p>
        </p:txBody>
      </p:sp>
      <p:sp>
        <p:nvSpPr>
          <p:cNvPr id="4" name="Footer Placeholder 3"/>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5" name="Slide Number Placeholder 4"/>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6363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10/25/2019</a:t>
            </a:r>
            <a:endParaRPr lang="en-US" dirty="0"/>
          </a:p>
        </p:txBody>
      </p:sp>
      <p:sp>
        <p:nvSpPr>
          <p:cNvPr id="3" name="Footer Placeholder 2"/>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4" name="Slide Number Placeholder 3"/>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1281066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10/25/2019</a:t>
            </a:r>
            <a:endParaRPr lang="en-US" dirty="0"/>
          </a:p>
        </p:txBody>
      </p:sp>
      <p:sp>
        <p:nvSpPr>
          <p:cNvPr id="6" name="Footer Placeholder 5"/>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7" name="Slide Number Placeholder 6"/>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1206105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10/25/2019</a:t>
            </a:r>
            <a:endParaRPr lang="en-US" dirty="0"/>
          </a:p>
        </p:txBody>
      </p:sp>
      <p:sp>
        <p:nvSpPr>
          <p:cNvPr id="6" name="Footer Placeholder 5"/>
          <p:cNvSpPr>
            <a:spLocks noGrp="1"/>
          </p:cNvSpPr>
          <p:nvPr>
            <p:ph type="ftr" sz="quarter" idx="11"/>
          </p:nvPr>
        </p:nvSpPr>
        <p:spPr/>
        <p:txBody>
          <a:bodyPr/>
          <a:lstStyle/>
          <a:p>
            <a:r>
              <a:rPr lang="en-US"/>
              <a:t>V.Sidorov / LBNF Target Hall Remote Handling Facilities and Horns exchange procedure</a:t>
            </a:r>
            <a:endParaRPr lang="en-US" dirty="0"/>
          </a:p>
        </p:txBody>
      </p:sp>
      <p:sp>
        <p:nvSpPr>
          <p:cNvPr id="7" name="Slide Number Placeholder 6"/>
          <p:cNvSpPr>
            <a:spLocks noGrp="1"/>
          </p:cNvSpPr>
          <p:nvPr>
            <p:ph type="sldNum" sz="quarter" idx="12"/>
          </p:nvPr>
        </p:nvSpPr>
        <p:spPr/>
        <p:txBody>
          <a:bodyPr/>
          <a:lstStyle/>
          <a:p>
            <a:fld id="{7FDB62CE-E07F-4901-A898-E3D5D11449D9}" type="slidenum">
              <a:rPr lang="en-US" smtClean="0"/>
              <a:t>‹#›</a:t>
            </a:fld>
            <a:endParaRPr lang="en-US" dirty="0"/>
          </a:p>
        </p:txBody>
      </p:sp>
    </p:spTree>
    <p:extLst>
      <p:ext uri="{BB962C8B-B14F-4D97-AF65-F5344CB8AC3E}">
        <p14:creationId xmlns:p14="http://schemas.microsoft.com/office/powerpoint/2010/main" val="402363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10/25/2019</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V.Sidorov / LBNF Target Hall Remote Handling Facilities and Horns exchange procedure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B62CE-E07F-4901-A898-E3D5D11449D9}" type="slidenum">
              <a:rPr lang="en-US" smtClean="0"/>
              <a:t>‹#›</a:t>
            </a:fld>
            <a:endParaRPr lang="en-US" dirty="0"/>
          </a:p>
        </p:txBody>
      </p:sp>
    </p:spTree>
    <p:extLst>
      <p:ext uri="{BB962C8B-B14F-4D97-AF65-F5344CB8AC3E}">
        <p14:creationId xmlns:p14="http://schemas.microsoft.com/office/powerpoint/2010/main" val="464910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sz="2400" dirty="0">
                <a:latin typeface="Helvetica" charset="0"/>
              </a:rPr>
              <a:t>LBNF Target Hall Remote Handling Facilities and </a:t>
            </a:r>
            <a:br>
              <a:rPr lang="en-US" sz="2400" dirty="0">
                <a:latin typeface="Helvetica" charset="0"/>
              </a:rPr>
            </a:br>
            <a:r>
              <a:rPr lang="en-US" sz="2400" dirty="0">
                <a:latin typeface="Helvetica" charset="0"/>
              </a:rPr>
              <a:t>Horns exchange procedure</a:t>
            </a:r>
            <a:endParaRPr lang="en-US" altLang="en-US" sz="2400" dirty="0">
              <a:latin typeface="Helvetica" panose="020B0604020202020204" pitchFamily="34" charset="0"/>
              <a:ea typeface="Geneva" pitchFamily="121" charset="-128"/>
            </a:endParaRP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a:latin typeface="Helvetica" panose="020B0604020202020204" pitchFamily="34" charset="0"/>
                <a:ea typeface="Geneva" pitchFamily="121" charset="-128"/>
              </a:rPr>
              <a:t>Vladimir Sidorov</a:t>
            </a:r>
          </a:p>
          <a:p>
            <a:pPr eaLnBrk="1" hangingPunct="1"/>
            <a:r>
              <a:rPr lang="en-US" altLang="en-US" dirty="0">
                <a:latin typeface="Helvetica" panose="020B0604020202020204" pitchFamily="34" charset="0"/>
                <a:ea typeface="Geneva" pitchFamily="121" charset="-128"/>
              </a:rPr>
              <a:t>NBI 2019</a:t>
            </a:r>
          </a:p>
          <a:p>
            <a:pPr eaLnBrk="1" hangingPunct="1"/>
            <a:r>
              <a:rPr lang="en-US" altLang="en-US" dirty="0">
                <a:latin typeface="Helvetica" panose="020B0604020202020204" pitchFamily="34" charset="0"/>
                <a:ea typeface="Geneva" pitchFamily="121" charset="-128"/>
              </a:rPr>
              <a:t>25 October 2019</a:t>
            </a:r>
          </a:p>
          <a:p>
            <a:pPr eaLnBrk="1" hangingPunct="1"/>
            <a:endParaRPr lang="en-US" altLang="en-US" dirty="0">
              <a:latin typeface="Helvetica" panose="020B0604020202020204" pitchFamily="34" charset="0"/>
              <a:ea typeface="Geneva" pitchFamily="121"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7FE87-20CB-4F6A-8BAD-1D0BB9E4CD06}"/>
              </a:ext>
            </a:extLst>
          </p:cNvPr>
          <p:cNvPicPr>
            <a:picLocks noChangeAspect="1"/>
          </p:cNvPicPr>
          <p:nvPr/>
        </p:nvPicPr>
        <p:blipFill rotWithShape="1">
          <a:blip r:embed="rId2">
            <a:extLst>
              <a:ext uri="{28A0092B-C50C-407E-A947-70E740481C1C}">
                <a14:useLocalDpi xmlns:a14="http://schemas.microsoft.com/office/drawing/2010/main" val="0"/>
              </a:ext>
            </a:extLst>
          </a:blip>
          <a:srcRect l="25195" t="9577" r="48318" b="-829"/>
          <a:stretch/>
        </p:blipFill>
        <p:spPr>
          <a:xfrm>
            <a:off x="3602241" y="1475474"/>
            <a:ext cx="2237806" cy="4380749"/>
          </a:xfrm>
          <a:prstGeom prst="rect">
            <a:avLst/>
          </a:prstGeom>
        </p:spPr>
      </p:pic>
      <p:pic>
        <p:nvPicPr>
          <p:cNvPr id="4" name="Picture 3">
            <a:extLst>
              <a:ext uri="{FF2B5EF4-FFF2-40B4-BE49-F238E27FC236}">
                <a16:creationId xmlns:a16="http://schemas.microsoft.com/office/drawing/2014/main" id="{2DC03CFB-3078-4BEB-B09F-17E3DA94EE19}"/>
              </a:ext>
            </a:extLst>
          </p:cNvPr>
          <p:cNvPicPr>
            <a:picLocks noChangeAspect="1"/>
          </p:cNvPicPr>
          <p:nvPr/>
        </p:nvPicPr>
        <p:blipFill rotWithShape="1">
          <a:blip r:embed="rId3">
            <a:extLst>
              <a:ext uri="{28A0092B-C50C-407E-A947-70E740481C1C}">
                <a14:useLocalDpi xmlns:a14="http://schemas.microsoft.com/office/drawing/2010/main" val="0"/>
              </a:ext>
            </a:extLst>
          </a:blip>
          <a:srcRect l="26581" t="16283" r="45065" b="10741"/>
          <a:stretch/>
        </p:blipFill>
        <p:spPr>
          <a:xfrm>
            <a:off x="6058316" y="1457999"/>
            <a:ext cx="2928395" cy="4282674"/>
          </a:xfrm>
          <a:prstGeom prst="rect">
            <a:avLst/>
          </a:prstGeom>
        </p:spPr>
      </p:pic>
      <p:sp>
        <p:nvSpPr>
          <p:cNvPr id="5" name="Footer Placeholder 4">
            <a:extLst>
              <a:ext uri="{FF2B5EF4-FFF2-40B4-BE49-F238E27FC236}">
                <a16:creationId xmlns:a16="http://schemas.microsoft.com/office/drawing/2014/main" id="{B94A9010-63B0-4178-A9F1-0CCAAF63982E}"/>
              </a:ext>
            </a:extLst>
          </p:cNvPr>
          <p:cNvSpPr>
            <a:spLocks noGrp="1"/>
          </p:cNvSpPr>
          <p:nvPr>
            <p:ph type="ftr" sz="quarter" idx="11"/>
          </p:nvPr>
        </p:nvSpPr>
        <p:spPr>
          <a:xfrm>
            <a:off x="1519278" y="6352802"/>
            <a:ext cx="6090890" cy="365125"/>
          </a:xfrm>
        </p:spPr>
        <p:txBody>
          <a:bodyPr/>
          <a:lstStyle/>
          <a:p>
            <a:r>
              <a:rPr lang="en-US" dirty="0"/>
              <a:t>V.Sidorov / LBNF Target Hall Remote Handling Facilities and Horns exchange procedure</a:t>
            </a:r>
          </a:p>
        </p:txBody>
      </p:sp>
      <p:sp>
        <p:nvSpPr>
          <p:cNvPr id="6" name="Slide Number Placeholder 5">
            <a:extLst>
              <a:ext uri="{FF2B5EF4-FFF2-40B4-BE49-F238E27FC236}">
                <a16:creationId xmlns:a16="http://schemas.microsoft.com/office/drawing/2014/main" id="{F542E10C-41DC-449D-92E3-26A5F16A662D}"/>
              </a:ext>
            </a:extLst>
          </p:cNvPr>
          <p:cNvSpPr>
            <a:spLocks noGrp="1"/>
          </p:cNvSpPr>
          <p:nvPr>
            <p:ph type="sldNum" sz="quarter" idx="12"/>
          </p:nvPr>
        </p:nvSpPr>
        <p:spPr/>
        <p:txBody>
          <a:bodyPr/>
          <a:lstStyle/>
          <a:p>
            <a:fld id="{A4671ADC-EE3C-4ACF-AAFD-21EB5B1CE0C6}" type="slidenum">
              <a:rPr lang="en-US" smtClean="0"/>
              <a:t>10</a:t>
            </a:fld>
            <a:endParaRPr lang="en-US" dirty="0"/>
          </a:p>
        </p:txBody>
      </p:sp>
      <p:sp>
        <p:nvSpPr>
          <p:cNvPr id="3" name="TextBox 2">
            <a:extLst>
              <a:ext uri="{FF2B5EF4-FFF2-40B4-BE49-F238E27FC236}">
                <a16:creationId xmlns:a16="http://schemas.microsoft.com/office/drawing/2014/main" id="{25441378-26BB-4A70-9FEA-B2FF55BCF0B7}"/>
              </a:ext>
            </a:extLst>
          </p:cNvPr>
          <p:cNvSpPr txBox="1"/>
          <p:nvPr/>
        </p:nvSpPr>
        <p:spPr>
          <a:xfrm>
            <a:off x="383186" y="448801"/>
            <a:ext cx="8675916" cy="923330"/>
          </a:xfrm>
          <a:prstGeom prst="rect">
            <a:avLst/>
          </a:prstGeom>
          <a:noFill/>
        </p:spPr>
        <p:txBody>
          <a:bodyPr wrap="square" rtlCol="0">
            <a:spAutoFit/>
          </a:bodyPr>
          <a:lstStyle/>
          <a:p>
            <a:r>
              <a:rPr lang="en-US" dirty="0">
                <a:solidFill>
                  <a:schemeClr val="tx2"/>
                </a:solidFill>
              </a:rPr>
              <a:t>Two doors 12” thick and 20’ tall are installed on the base plate in the front </a:t>
            </a:r>
          </a:p>
          <a:p>
            <a:r>
              <a:rPr lang="en-US" dirty="0">
                <a:solidFill>
                  <a:schemeClr val="tx2"/>
                </a:solidFill>
              </a:rPr>
              <a:t>of the Work cell. Both doors are guided at the bottom and top. Doors are moved with </a:t>
            </a:r>
          </a:p>
          <a:p>
            <a:r>
              <a:rPr lang="en-US" dirty="0">
                <a:solidFill>
                  <a:schemeClr val="tx2"/>
                </a:solidFill>
              </a:rPr>
              <a:t>independent motorized screw jacks. Doors weight 44,000lb –right; 47,000lb left.</a:t>
            </a:r>
          </a:p>
        </p:txBody>
      </p:sp>
      <p:sp>
        <p:nvSpPr>
          <p:cNvPr id="10" name="TextBox 9">
            <a:extLst>
              <a:ext uri="{FF2B5EF4-FFF2-40B4-BE49-F238E27FC236}">
                <a16:creationId xmlns:a16="http://schemas.microsoft.com/office/drawing/2014/main" id="{C619F98D-4840-4EAF-BF1A-3A83EB13B85D}"/>
              </a:ext>
            </a:extLst>
          </p:cNvPr>
          <p:cNvSpPr txBox="1"/>
          <p:nvPr/>
        </p:nvSpPr>
        <p:spPr>
          <a:xfrm>
            <a:off x="3799257" y="5981367"/>
            <a:ext cx="1843774" cy="369332"/>
          </a:xfrm>
          <a:prstGeom prst="rect">
            <a:avLst/>
          </a:prstGeom>
          <a:noFill/>
        </p:spPr>
        <p:txBody>
          <a:bodyPr wrap="none" rtlCol="0">
            <a:spAutoFit/>
          </a:bodyPr>
          <a:lstStyle/>
          <a:p>
            <a:r>
              <a:rPr lang="en-US" dirty="0"/>
              <a:t>One door opened</a:t>
            </a:r>
          </a:p>
        </p:txBody>
      </p:sp>
      <p:sp>
        <p:nvSpPr>
          <p:cNvPr id="13" name="TextBox 12">
            <a:extLst>
              <a:ext uri="{FF2B5EF4-FFF2-40B4-BE49-F238E27FC236}">
                <a16:creationId xmlns:a16="http://schemas.microsoft.com/office/drawing/2014/main" id="{BA4EF90B-EF35-40D0-A38C-4437722343E0}"/>
              </a:ext>
            </a:extLst>
          </p:cNvPr>
          <p:cNvSpPr txBox="1"/>
          <p:nvPr/>
        </p:nvSpPr>
        <p:spPr>
          <a:xfrm>
            <a:off x="6575522" y="6026304"/>
            <a:ext cx="1985672" cy="369332"/>
          </a:xfrm>
          <a:prstGeom prst="rect">
            <a:avLst/>
          </a:prstGeom>
          <a:noFill/>
        </p:spPr>
        <p:txBody>
          <a:bodyPr wrap="none" rtlCol="0">
            <a:spAutoFit/>
          </a:bodyPr>
          <a:lstStyle/>
          <a:p>
            <a:r>
              <a:rPr lang="en-US" dirty="0"/>
              <a:t>Both doors opened</a:t>
            </a:r>
          </a:p>
        </p:txBody>
      </p:sp>
      <p:cxnSp>
        <p:nvCxnSpPr>
          <p:cNvPr id="15" name="Straight Arrow Connector 14">
            <a:extLst>
              <a:ext uri="{FF2B5EF4-FFF2-40B4-BE49-F238E27FC236}">
                <a16:creationId xmlns:a16="http://schemas.microsoft.com/office/drawing/2014/main" id="{619EDA8E-F166-430B-81B7-3234DDF06A8D}"/>
              </a:ext>
            </a:extLst>
          </p:cNvPr>
          <p:cNvCxnSpPr>
            <a:cxnSpLocks/>
          </p:cNvCxnSpPr>
          <p:nvPr/>
        </p:nvCxnSpPr>
        <p:spPr>
          <a:xfrm flipH="1" flipV="1">
            <a:off x="6681019" y="5265174"/>
            <a:ext cx="362039" cy="645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393F4599-0BD1-45DA-8239-B64E2A69FE96}"/>
              </a:ext>
            </a:extLst>
          </p:cNvPr>
          <p:cNvSpPr>
            <a:spLocks noGrp="1"/>
          </p:cNvSpPr>
          <p:nvPr>
            <p:ph type="dt" sz="half" idx="10"/>
          </p:nvPr>
        </p:nvSpPr>
        <p:spPr/>
        <p:txBody>
          <a:bodyPr/>
          <a:lstStyle/>
          <a:p>
            <a:r>
              <a:rPr lang="en-US" dirty="0"/>
              <a:t>10/25/2019</a:t>
            </a:r>
          </a:p>
        </p:txBody>
      </p:sp>
      <p:pic>
        <p:nvPicPr>
          <p:cNvPr id="14" name="Picture 13">
            <a:extLst>
              <a:ext uri="{FF2B5EF4-FFF2-40B4-BE49-F238E27FC236}">
                <a16:creationId xmlns:a16="http://schemas.microsoft.com/office/drawing/2014/main" id="{3206C422-4290-467F-9CD6-84B383FC2369}"/>
              </a:ext>
            </a:extLst>
          </p:cNvPr>
          <p:cNvPicPr>
            <a:picLocks noChangeAspect="1"/>
          </p:cNvPicPr>
          <p:nvPr/>
        </p:nvPicPr>
        <p:blipFill rotWithShape="1">
          <a:blip r:embed="rId4">
            <a:extLst>
              <a:ext uri="{28A0092B-C50C-407E-A947-70E740481C1C}">
                <a14:useLocalDpi xmlns:a14="http://schemas.microsoft.com/office/drawing/2010/main" val="0"/>
              </a:ext>
            </a:extLst>
          </a:blip>
          <a:srcRect l="27455" t="23444" r="40998"/>
          <a:stretch/>
        </p:blipFill>
        <p:spPr>
          <a:xfrm>
            <a:off x="157289" y="1475474"/>
            <a:ext cx="3129970" cy="4315869"/>
          </a:xfrm>
          <a:prstGeom prst="rect">
            <a:avLst/>
          </a:prstGeom>
        </p:spPr>
      </p:pic>
      <p:sp>
        <p:nvSpPr>
          <p:cNvPr id="19" name="TextBox 18">
            <a:extLst>
              <a:ext uri="{FF2B5EF4-FFF2-40B4-BE49-F238E27FC236}">
                <a16:creationId xmlns:a16="http://schemas.microsoft.com/office/drawing/2014/main" id="{7418892D-2A9C-4195-AEEB-80A30BC055AC}"/>
              </a:ext>
            </a:extLst>
          </p:cNvPr>
          <p:cNvSpPr txBox="1"/>
          <p:nvPr/>
        </p:nvSpPr>
        <p:spPr>
          <a:xfrm>
            <a:off x="628650" y="5993548"/>
            <a:ext cx="1781257" cy="369332"/>
          </a:xfrm>
          <a:prstGeom prst="rect">
            <a:avLst/>
          </a:prstGeom>
          <a:noFill/>
        </p:spPr>
        <p:txBody>
          <a:bodyPr wrap="none" rtlCol="0">
            <a:spAutoFit/>
          </a:bodyPr>
          <a:lstStyle/>
          <a:p>
            <a:r>
              <a:rPr lang="en-US" dirty="0"/>
              <a:t>Both door closed</a:t>
            </a:r>
          </a:p>
        </p:txBody>
      </p:sp>
      <p:sp>
        <p:nvSpPr>
          <p:cNvPr id="22" name="TextBox 21">
            <a:extLst>
              <a:ext uri="{FF2B5EF4-FFF2-40B4-BE49-F238E27FC236}">
                <a16:creationId xmlns:a16="http://schemas.microsoft.com/office/drawing/2014/main" id="{43878FDF-D229-4212-AABB-148ACA96DCC7}"/>
              </a:ext>
            </a:extLst>
          </p:cNvPr>
          <p:cNvSpPr txBox="1"/>
          <p:nvPr/>
        </p:nvSpPr>
        <p:spPr>
          <a:xfrm>
            <a:off x="1827536" y="5656972"/>
            <a:ext cx="1164742" cy="369332"/>
          </a:xfrm>
          <a:prstGeom prst="rect">
            <a:avLst/>
          </a:prstGeom>
          <a:noFill/>
        </p:spPr>
        <p:txBody>
          <a:bodyPr wrap="none" rtlCol="0">
            <a:spAutoFit/>
          </a:bodyPr>
          <a:lstStyle/>
          <a:p>
            <a:r>
              <a:rPr lang="en-US" dirty="0"/>
              <a:t>Screw jack</a:t>
            </a:r>
          </a:p>
        </p:txBody>
      </p:sp>
      <p:cxnSp>
        <p:nvCxnSpPr>
          <p:cNvPr id="24" name="Straight Arrow Connector 23">
            <a:extLst>
              <a:ext uri="{FF2B5EF4-FFF2-40B4-BE49-F238E27FC236}">
                <a16:creationId xmlns:a16="http://schemas.microsoft.com/office/drawing/2014/main" id="{5E797FE8-5BD6-4B1A-9BE6-E1A970EABAA6}"/>
              </a:ext>
            </a:extLst>
          </p:cNvPr>
          <p:cNvCxnSpPr>
            <a:stCxn id="22" idx="1"/>
          </p:cNvCxnSpPr>
          <p:nvPr/>
        </p:nvCxnSpPr>
        <p:spPr>
          <a:xfrm flipH="1" flipV="1">
            <a:off x="1519278" y="5213555"/>
            <a:ext cx="308258" cy="628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03EC1C-E4D5-4712-B3F5-6E0B448849AA}"/>
              </a:ext>
            </a:extLst>
          </p:cNvPr>
          <p:cNvCxnSpPr>
            <a:stCxn id="22" idx="1"/>
          </p:cNvCxnSpPr>
          <p:nvPr/>
        </p:nvCxnSpPr>
        <p:spPr>
          <a:xfrm flipH="1" flipV="1">
            <a:off x="744794" y="5382526"/>
            <a:ext cx="1082742" cy="459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A6F25A-BC94-4CD0-B084-DF52BCE7E8BC}"/>
              </a:ext>
            </a:extLst>
          </p:cNvPr>
          <p:cNvCxnSpPr/>
          <p:nvPr/>
        </p:nvCxnSpPr>
        <p:spPr>
          <a:xfrm>
            <a:off x="7300452" y="5589639"/>
            <a:ext cx="0" cy="321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BF454D-2760-42C5-9450-8433AA4A1BD3}"/>
              </a:ext>
            </a:extLst>
          </p:cNvPr>
          <p:cNvCxnSpPr/>
          <p:nvPr/>
        </p:nvCxnSpPr>
        <p:spPr>
          <a:xfrm>
            <a:off x="8657303" y="5471652"/>
            <a:ext cx="0" cy="439036"/>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A5E8873-6FA7-4191-9841-46AA9E6DCACA}"/>
              </a:ext>
            </a:extLst>
          </p:cNvPr>
          <p:cNvSpPr txBox="1"/>
          <p:nvPr/>
        </p:nvSpPr>
        <p:spPr>
          <a:xfrm>
            <a:off x="7674678" y="5629384"/>
            <a:ext cx="511679" cy="369332"/>
          </a:xfrm>
          <a:prstGeom prst="rect">
            <a:avLst/>
          </a:prstGeom>
          <a:noFill/>
        </p:spPr>
        <p:txBody>
          <a:bodyPr wrap="none" rtlCol="0">
            <a:spAutoFit/>
          </a:bodyPr>
          <a:lstStyle/>
          <a:p>
            <a:r>
              <a:rPr lang="en-US" dirty="0"/>
              <a:t>90”</a:t>
            </a:r>
          </a:p>
        </p:txBody>
      </p:sp>
      <p:cxnSp>
        <p:nvCxnSpPr>
          <p:cNvPr id="33" name="Straight Arrow Connector 32">
            <a:extLst>
              <a:ext uri="{FF2B5EF4-FFF2-40B4-BE49-F238E27FC236}">
                <a16:creationId xmlns:a16="http://schemas.microsoft.com/office/drawing/2014/main" id="{71BFC8F8-3344-4F50-9B00-E981D2549E57}"/>
              </a:ext>
            </a:extLst>
          </p:cNvPr>
          <p:cNvCxnSpPr>
            <a:stCxn id="31" idx="1"/>
          </p:cNvCxnSpPr>
          <p:nvPr/>
        </p:nvCxnSpPr>
        <p:spPr>
          <a:xfrm flipH="1">
            <a:off x="7300452" y="5814050"/>
            <a:ext cx="374226" cy="27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D20CF0-9C90-4DB6-948D-700F6645FEB9}"/>
              </a:ext>
            </a:extLst>
          </p:cNvPr>
          <p:cNvCxnSpPr>
            <a:stCxn id="31" idx="3"/>
          </p:cNvCxnSpPr>
          <p:nvPr/>
        </p:nvCxnSpPr>
        <p:spPr>
          <a:xfrm flipV="1">
            <a:off x="8186357" y="5811886"/>
            <a:ext cx="470946" cy="2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978D0C-FA35-4D22-9562-3A76297BB8B2}"/>
              </a:ext>
            </a:extLst>
          </p:cNvPr>
          <p:cNvCxnSpPr/>
          <p:nvPr/>
        </p:nvCxnSpPr>
        <p:spPr>
          <a:xfrm>
            <a:off x="2846439" y="1887794"/>
            <a:ext cx="5751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1C6B95-FE8E-4550-A756-90CFCA693E70}"/>
              </a:ext>
            </a:extLst>
          </p:cNvPr>
          <p:cNvCxnSpPr/>
          <p:nvPr/>
        </p:nvCxnSpPr>
        <p:spPr>
          <a:xfrm>
            <a:off x="2757948" y="5471652"/>
            <a:ext cx="6636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895B640-30A0-40E1-9E53-AF0C64730991}"/>
              </a:ext>
            </a:extLst>
          </p:cNvPr>
          <p:cNvCxnSpPr/>
          <p:nvPr/>
        </p:nvCxnSpPr>
        <p:spPr>
          <a:xfrm flipV="1">
            <a:off x="3347884" y="1887794"/>
            <a:ext cx="0" cy="1711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F789FB0-8E5E-48A6-A947-07AA43A0A699}"/>
              </a:ext>
            </a:extLst>
          </p:cNvPr>
          <p:cNvCxnSpPr>
            <a:cxnSpLocks/>
          </p:cNvCxnSpPr>
          <p:nvPr/>
        </p:nvCxnSpPr>
        <p:spPr>
          <a:xfrm>
            <a:off x="3370006" y="4100052"/>
            <a:ext cx="0" cy="137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3B9596F-D45B-4AED-9AF1-5D73AC6B4BF4}"/>
              </a:ext>
            </a:extLst>
          </p:cNvPr>
          <p:cNvSpPr txBox="1"/>
          <p:nvPr/>
        </p:nvSpPr>
        <p:spPr>
          <a:xfrm>
            <a:off x="3069623" y="3618646"/>
            <a:ext cx="628698" cy="369332"/>
          </a:xfrm>
          <a:prstGeom prst="rect">
            <a:avLst/>
          </a:prstGeom>
          <a:noFill/>
        </p:spPr>
        <p:txBody>
          <a:bodyPr wrap="none" rtlCol="0">
            <a:spAutoFit/>
          </a:bodyPr>
          <a:lstStyle/>
          <a:p>
            <a:r>
              <a:rPr lang="en-US" dirty="0"/>
              <a:t>240”</a:t>
            </a:r>
          </a:p>
        </p:txBody>
      </p:sp>
      <p:sp>
        <p:nvSpPr>
          <p:cNvPr id="47" name="TextBox 46">
            <a:extLst>
              <a:ext uri="{FF2B5EF4-FFF2-40B4-BE49-F238E27FC236}">
                <a16:creationId xmlns:a16="http://schemas.microsoft.com/office/drawing/2014/main" id="{F404D436-9472-423F-BBE8-3786E0F079E5}"/>
              </a:ext>
            </a:extLst>
          </p:cNvPr>
          <p:cNvSpPr txBox="1"/>
          <p:nvPr/>
        </p:nvSpPr>
        <p:spPr>
          <a:xfrm>
            <a:off x="3287259" y="23432"/>
            <a:ext cx="1757661" cy="400110"/>
          </a:xfrm>
          <a:prstGeom prst="rect">
            <a:avLst/>
          </a:prstGeom>
          <a:noFill/>
        </p:spPr>
        <p:txBody>
          <a:bodyPr wrap="none" rtlCol="0">
            <a:spAutoFit/>
          </a:bodyPr>
          <a:lstStyle/>
          <a:p>
            <a:r>
              <a:rPr lang="en-US" sz="2000" dirty="0"/>
              <a:t>Work Cell Door</a:t>
            </a:r>
          </a:p>
        </p:txBody>
      </p:sp>
    </p:spTree>
    <p:extLst>
      <p:ext uri="{BB962C8B-B14F-4D97-AF65-F5344CB8AC3E}">
        <p14:creationId xmlns:p14="http://schemas.microsoft.com/office/powerpoint/2010/main" val="251057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C801-4C75-4615-BF9C-983338DFB70D}"/>
              </a:ext>
            </a:extLst>
          </p:cNvPr>
          <p:cNvSpPr>
            <a:spLocks noGrp="1"/>
          </p:cNvSpPr>
          <p:nvPr>
            <p:ph type="ctrTitle"/>
          </p:nvPr>
        </p:nvSpPr>
        <p:spPr>
          <a:xfrm>
            <a:off x="533400" y="145999"/>
            <a:ext cx="7772400" cy="331333"/>
          </a:xfrm>
        </p:spPr>
        <p:txBody>
          <a:bodyPr>
            <a:noAutofit/>
          </a:bodyPr>
          <a:lstStyle/>
          <a:p>
            <a:r>
              <a:rPr lang="en-US" sz="2000" dirty="0">
                <a:latin typeface="+mn-lt"/>
              </a:rPr>
              <a:t>Target Hall Work Cell Horns replacing system</a:t>
            </a:r>
          </a:p>
        </p:txBody>
      </p:sp>
      <p:pic>
        <p:nvPicPr>
          <p:cNvPr id="5" name="Picture 4">
            <a:extLst>
              <a:ext uri="{FF2B5EF4-FFF2-40B4-BE49-F238E27FC236}">
                <a16:creationId xmlns:a16="http://schemas.microsoft.com/office/drawing/2014/main" id="{90AEB039-9FDA-466E-A3CD-3A919F1B2DF3}"/>
              </a:ext>
            </a:extLst>
          </p:cNvPr>
          <p:cNvPicPr>
            <a:picLocks noChangeAspect="1"/>
          </p:cNvPicPr>
          <p:nvPr/>
        </p:nvPicPr>
        <p:blipFill rotWithShape="1">
          <a:blip r:embed="rId2">
            <a:extLst>
              <a:ext uri="{28A0092B-C50C-407E-A947-70E740481C1C}">
                <a14:useLocalDpi xmlns:a14="http://schemas.microsoft.com/office/drawing/2010/main" val="0"/>
              </a:ext>
            </a:extLst>
          </a:blip>
          <a:srcRect l="8214" r="5833"/>
          <a:stretch/>
        </p:blipFill>
        <p:spPr>
          <a:xfrm>
            <a:off x="682043" y="710390"/>
            <a:ext cx="7859486" cy="5363535"/>
          </a:xfrm>
          <a:prstGeom prst="rect">
            <a:avLst/>
          </a:prstGeom>
        </p:spPr>
      </p:pic>
      <p:sp>
        <p:nvSpPr>
          <p:cNvPr id="6" name="TextBox 5">
            <a:extLst>
              <a:ext uri="{FF2B5EF4-FFF2-40B4-BE49-F238E27FC236}">
                <a16:creationId xmlns:a16="http://schemas.microsoft.com/office/drawing/2014/main" id="{4C65F857-32C0-4232-945A-12F132DB361C}"/>
              </a:ext>
            </a:extLst>
          </p:cNvPr>
          <p:cNvSpPr txBox="1"/>
          <p:nvPr/>
        </p:nvSpPr>
        <p:spPr>
          <a:xfrm>
            <a:off x="7403719" y="777750"/>
            <a:ext cx="1058238" cy="369332"/>
          </a:xfrm>
          <a:prstGeom prst="rect">
            <a:avLst/>
          </a:prstGeom>
          <a:noFill/>
        </p:spPr>
        <p:txBody>
          <a:bodyPr wrap="none" rtlCol="0">
            <a:spAutoFit/>
          </a:bodyPr>
          <a:lstStyle/>
          <a:p>
            <a:r>
              <a:rPr lang="en-US" dirty="0"/>
              <a:t>Work cell</a:t>
            </a:r>
          </a:p>
        </p:txBody>
      </p:sp>
      <p:cxnSp>
        <p:nvCxnSpPr>
          <p:cNvPr id="8" name="Straight Arrow Connector 7">
            <a:extLst>
              <a:ext uri="{FF2B5EF4-FFF2-40B4-BE49-F238E27FC236}">
                <a16:creationId xmlns:a16="http://schemas.microsoft.com/office/drawing/2014/main" id="{6609AB04-2ADB-4F05-9EB8-0E7E72FDC1A0}"/>
              </a:ext>
            </a:extLst>
          </p:cNvPr>
          <p:cNvCxnSpPr>
            <a:cxnSpLocks/>
            <a:stCxn id="6" idx="1"/>
          </p:cNvCxnSpPr>
          <p:nvPr/>
        </p:nvCxnSpPr>
        <p:spPr>
          <a:xfrm flipH="1">
            <a:off x="6565519" y="944025"/>
            <a:ext cx="838200" cy="998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46B1E83-ADAE-4FA7-AA25-A06F59175070}"/>
              </a:ext>
            </a:extLst>
          </p:cNvPr>
          <p:cNvSpPr txBox="1"/>
          <p:nvPr/>
        </p:nvSpPr>
        <p:spPr>
          <a:xfrm>
            <a:off x="7364185" y="1697259"/>
            <a:ext cx="915635" cy="369332"/>
          </a:xfrm>
          <a:prstGeom prst="rect">
            <a:avLst/>
          </a:prstGeom>
          <a:noFill/>
        </p:spPr>
        <p:txBody>
          <a:bodyPr wrap="none" rtlCol="0">
            <a:spAutoFit/>
          </a:bodyPr>
          <a:lstStyle/>
          <a:p>
            <a:r>
              <a:rPr lang="en-US" dirty="0"/>
              <a:t>Module</a:t>
            </a:r>
          </a:p>
        </p:txBody>
      </p:sp>
      <p:sp>
        <p:nvSpPr>
          <p:cNvPr id="10" name="TextBox 9">
            <a:extLst>
              <a:ext uri="{FF2B5EF4-FFF2-40B4-BE49-F238E27FC236}">
                <a16:creationId xmlns:a16="http://schemas.microsoft.com/office/drawing/2014/main" id="{836A863F-C7DC-4B24-AF50-5EC783755CA5}"/>
              </a:ext>
            </a:extLst>
          </p:cNvPr>
          <p:cNvSpPr txBox="1"/>
          <p:nvPr/>
        </p:nvSpPr>
        <p:spPr>
          <a:xfrm>
            <a:off x="7364185" y="2276097"/>
            <a:ext cx="848309" cy="369332"/>
          </a:xfrm>
          <a:prstGeom prst="rect">
            <a:avLst/>
          </a:prstGeom>
          <a:noFill/>
        </p:spPr>
        <p:txBody>
          <a:bodyPr wrap="none" rtlCol="0">
            <a:spAutoFit/>
          </a:bodyPr>
          <a:lstStyle/>
          <a:p>
            <a:r>
              <a:rPr lang="en-US" dirty="0"/>
              <a:t>Horn-B</a:t>
            </a:r>
          </a:p>
        </p:txBody>
      </p:sp>
      <p:sp>
        <p:nvSpPr>
          <p:cNvPr id="11" name="TextBox 10">
            <a:extLst>
              <a:ext uri="{FF2B5EF4-FFF2-40B4-BE49-F238E27FC236}">
                <a16:creationId xmlns:a16="http://schemas.microsoft.com/office/drawing/2014/main" id="{D3E5BD89-FFE6-435B-86BE-325446BBA27F}"/>
              </a:ext>
            </a:extLst>
          </p:cNvPr>
          <p:cNvSpPr txBox="1"/>
          <p:nvPr/>
        </p:nvSpPr>
        <p:spPr>
          <a:xfrm>
            <a:off x="7160492" y="2990912"/>
            <a:ext cx="1354858" cy="369332"/>
          </a:xfrm>
          <a:prstGeom prst="rect">
            <a:avLst/>
          </a:prstGeom>
          <a:noFill/>
        </p:spPr>
        <p:txBody>
          <a:bodyPr wrap="none" rtlCol="0">
            <a:spAutoFit/>
          </a:bodyPr>
          <a:lstStyle/>
          <a:p>
            <a:r>
              <a:rPr lang="en-US" dirty="0"/>
              <a:t>Transfer cart</a:t>
            </a:r>
          </a:p>
        </p:txBody>
      </p:sp>
      <p:sp>
        <p:nvSpPr>
          <p:cNvPr id="12" name="TextBox 11">
            <a:extLst>
              <a:ext uri="{FF2B5EF4-FFF2-40B4-BE49-F238E27FC236}">
                <a16:creationId xmlns:a16="http://schemas.microsoft.com/office/drawing/2014/main" id="{D2D39CB7-C847-4289-921D-0A34D489C184}"/>
              </a:ext>
            </a:extLst>
          </p:cNvPr>
          <p:cNvSpPr txBox="1"/>
          <p:nvPr/>
        </p:nvSpPr>
        <p:spPr>
          <a:xfrm>
            <a:off x="6193165" y="5653959"/>
            <a:ext cx="1384097" cy="369332"/>
          </a:xfrm>
          <a:prstGeom prst="rect">
            <a:avLst/>
          </a:prstGeom>
          <a:noFill/>
        </p:spPr>
        <p:txBody>
          <a:bodyPr wrap="none" rtlCol="0">
            <a:spAutoFit/>
          </a:bodyPr>
          <a:lstStyle/>
          <a:p>
            <a:r>
              <a:rPr lang="en-US" dirty="0"/>
              <a:t>Lifting tables</a:t>
            </a:r>
          </a:p>
        </p:txBody>
      </p:sp>
      <p:sp>
        <p:nvSpPr>
          <p:cNvPr id="13" name="TextBox 12">
            <a:extLst>
              <a:ext uri="{FF2B5EF4-FFF2-40B4-BE49-F238E27FC236}">
                <a16:creationId xmlns:a16="http://schemas.microsoft.com/office/drawing/2014/main" id="{46FE180B-BB48-4616-82C7-7154A3024C6D}"/>
              </a:ext>
            </a:extLst>
          </p:cNvPr>
          <p:cNvSpPr txBox="1"/>
          <p:nvPr/>
        </p:nvSpPr>
        <p:spPr>
          <a:xfrm>
            <a:off x="3770787" y="5661140"/>
            <a:ext cx="1602426" cy="369332"/>
          </a:xfrm>
          <a:prstGeom prst="rect">
            <a:avLst/>
          </a:prstGeom>
          <a:noFill/>
        </p:spPr>
        <p:txBody>
          <a:bodyPr wrap="none" rtlCol="0">
            <a:spAutoFit/>
          </a:bodyPr>
          <a:lstStyle/>
          <a:p>
            <a:r>
              <a:rPr lang="en-US" dirty="0"/>
              <a:t>Rails inside WC</a:t>
            </a:r>
          </a:p>
        </p:txBody>
      </p:sp>
      <p:sp>
        <p:nvSpPr>
          <p:cNvPr id="14" name="TextBox 13">
            <a:extLst>
              <a:ext uri="{FF2B5EF4-FFF2-40B4-BE49-F238E27FC236}">
                <a16:creationId xmlns:a16="http://schemas.microsoft.com/office/drawing/2014/main" id="{2F953A24-CA0E-415E-9BCA-B06BC3A699D7}"/>
              </a:ext>
            </a:extLst>
          </p:cNvPr>
          <p:cNvSpPr txBox="1"/>
          <p:nvPr/>
        </p:nvSpPr>
        <p:spPr>
          <a:xfrm>
            <a:off x="7673164" y="3593302"/>
            <a:ext cx="615874" cy="369332"/>
          </a:xfrm>
          <a:prstGeom prst="rect">
            <a:avLst/>
          </a:prstGeom>
          <a:noFill/>
        </p:spPr>
        <p:txBody>
          <a:bodyPr wrap="none" rtlCol="0">
            <a:spAutoFit/>
          </a:bodyPr>
          <a:lstStyle/>
          <a:p>
            <a:r>
              <a:rPr lang="en-US" dirty="0"/>
              <a:t>Rails</a:t>
            </a:r>
          </a:p>
        </p:txBody>
      </p:sp>
      <p:cxnSp>
        <p:nvCxnSpPr>
          <p:cNvPr id="16" name="Straight Arrow Connector 15">
            <a:extLst>
              <a:ext uri="{FF2B5EF4-FFF2-40B4-BE49-F238E27FC236}">
                <a16:creationId xmlns:a16="http://schemas.microsoft.com/office/drawing/2014/main" id="{1FDDE5AD-ADB2-44D7-8414-62C5D4F6D273}"/>
              </a:ext>
            </a:extLst>
          </p:cNvPr>
          <p:cNvCxnSpPr>
            <a:stCxn id="9" idx="1"/>
          </p:cNvCxnSpPr>
          <p:nvPr/>
        </p:nvCxnSpPr>
        <p:spPr>
          <a:xfrm flipH="1">
            <a:off x="5851071" y="1881925"/>
            <a:ext cx="1513114" cy="370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18CB5C1-7AB3-4229-8B7C-CCA536E82C49}"/>
              </a:ext>
            </a:extLst>
          </p:cNvPr>
          <p:cNvCxnSpPr/>
          <p:nvPr/>
        </p:nvCxnSpPr>
        <p:spPr>
          <a:xfrm flipH="1">
            <a:off x="6223100" y="2576111"/>
            <a:ext cx="1111149" cy="481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C68D45-2618-4F6E-BE7F-9BC1C450DBE1}"/>
              </a:ext>
            </a:extLst>
          </p:cNvPr>
          <p:cNvCxnSpPr>
            <a:cxnSpLocks/>
          </p:cNvCxnSpPr>
          <p:nvPr/>
        </p:nvCxnSpPr>
        <p:spPr>
          <a:xfrm flipH="1">
            <a:off x="6020763" y="3186215"/>
            <a:ext cx="1172376" cy="1462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7500D5-7F41-42DB-9229-300CC802957A}"/>
              </a:ext>
            </a:extLst>
          </p:cNvPr>
          <p:cNvCxnSpPr>
            <a:cxnSpLocks/>
          </p:cNvCxnSpPr>
          <p:nvPr/>
        </p:nvCxnSpPr>
        <p:spPr>
          <a:xfrm flipH="1">
            <a:off x="7304314" y="4672304"/>
            <a:ext cx="59871" cy="389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534999C-A22B-41AD-A64D-454B02D6CF58}"/>
              </a:ext>
            </a:extLst>
          </p:cNvPr>
          <p:cNvCxnSpPr>
            <a:cxnSpLocks/>
            <a:stCxn id="13" idx="1"/>
          </p:cNvCxnSpPr>
          <p:nvPr/>
        </p:nvCxnSpPr>
        <p:spPr>
          <a:xfrm flipH="1" flipV="1">
            <a:off x="3028951" y="4962988"/>
            <a:ext cx="741836" cy="882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5B8E4BD-FC95-4888-96FC-745010D594AC}"/>
              </a:ext>
            </a:extLst>
          </p:cNvPr>
          <p:cNvCxnSpPr>
            <a:cxnSpLocks/>
          </p:cNvCxnSpPr>
          <p:nvPr/>
        </p:nvCxnSpPr>
        <p:spPr>
          <a:xfrm flipH="1" flipV="1">
            <a:off x="4246773" y="4732525"/>
            <a:ext cx="2051687" cy="1174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3AE14AE-A65A-4461-82C0-C27B0197510B}"/>
              </a:ext>
            </a:extLst>
          </p:cNvPr>
          <p:cNvCxnSpPr>
            <a:cxnSpLocks/>
          </p:cNvCxnSpPr>
          <p:nvPr/>
        </p:nvCxnSpPr>
        <p:spPr>
          <a:xfrm flipH="1" flipV="1">
            <a:off x="5596602" y="4732525"/>
            <a:ext cx="684049" cy="1146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4059AA1-6D65-46E8-8386-7480A697B451}"/>
              </a:ext>
            </a:extLst>
          </p:cNvPr>
          <p:cNvSpPr txBox="1"/>
          <p:nvPr/>
        </p:nvSpPr>
        <p:spPr>
          <a:xfrm>
            <a:off x="792799" y="5618112"/>
            <a:ext cx="1295400" cy="646331"/>
          </a:xfrm>
          <a:prstGeom prst="rect">
            <a:avLst/>
          </a:prstGeom>
          <a:noFill/>
        </p:spPr>
        <p:txBody>
          <a:bodyPr wrap="square" rtlCol="0">
            <a:spAutoFit/>
          </a:bodyPr>
          <a:lstStyle/>
          <a:p>
            <a:r>
              <a:rPr lang="en-US" dirty="0"/>
              <a:t>Chain</a:t>
            </a:r>
          </a:p>
          <a:p>
            <a:r>
              <a:rPr lang="en-US" dirty="0"/>
              <a:t>Drive</a:t>
            </a:r>
          </a:p>
        </p:txBody>
      </p:sp>
      <p:cxnSp>
        <p:nvCxnSpPr>
          <p:cNvPr id="39" name="Straight Arrow Connector 38">
            <a:extLst>
              <a:ext uri="{FF2B5EF4-FFF2-40B4-BE49-F238E27FC236}">
                <a16:creationId xmlns:a16="http://schemas.microsoft.com/office/drawing/2014/main" id="{0362C35B-B031-47DD-B4A1-F9019AB81B55}"/>
              </a:ext>
            </a:extLst>
          </p:cNvPr>
          <p:cNvCxnSpPr>
            <a:cxnSpLocks/>
          </p:cNvCxnSpPr>
          <p:nvPr/>
        </p:nvCxnSpPr>
        <p:spPr>
          <a:xfrm flipV="1">
            <a:off x="1440499" y="4962988"/>
            <a:ext cx="339316" cy="898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62B1612-9D8F-49AB-93F9-294F93D8C017}"/>
              </a:ext>
            </a:extLst>
          </p:cNvPr>
          <p:cNvSpPr txBox="1"/>
          <p:nvPr/>
        </p:nvSpPr>
        <p:spPr>
          <a:xfrm>
            <a:off x="682043" y="3886087"/>
            <a:ext cx="1131592" cy="646331"/>
          </a:xfrm>
          <a:prstGeom prst="rect">
            <a:avLst/>
          </a:prstGeom>
          <a:noFill/>
        </p:spPr>
        <p:txBody>
          <a:bodyPr wrap="none" rtlCol="0">
            <a:spAutoFit/>
          </a:bodyPr>
          <a:lstStyle/>
          <a:p>
            <a:r>
              <a:rPr lang="en-US" dirty="0"/>
              <a:t>Operation</a:t>
            </a:r>
          </a:p>
          <a:p>
            <a:r>
              <a:rPr lang="en-US" dirty="0"/>
              <a:t> Center</a:t>
            </a:r>
          </a:p>
        </p:txBody>
      </p:sp>
      <p:sp>
        <p:nvSpPr>
          <p:cNvPr id="3" name="TextBox 2">
            <a:extLst>
              <a:ext uri="{FF2B5EF4-FFF2-40B4-BE49-F238E27FC236}">
                <a16:creationId xmlns:a16="http://schemas.microsoft.com/office/drawing/2014/main" id="{AFDAD58D-130F-4DE0-870D-AF64036C056D}"/>
              </a:ext>
            </a:extLst>
          </p:cNvPr>
          <p:cNvSpPr txBox="1"/>
          <p:nvPr/>
        </p:nvSpPr>
        <p:spPr>
          <a:xfrm>
            <a:off x="682043" y="397486"/>
            <a:ext cx="8058296" cy="369332"/>
          </a:xfrm>
          <a:prstGeom prst="rect">
            <a:avLst/>
          </a:prstGeom>
          <a:noFill/>
        </p:spPr>
        <p:txBody>
          <a:bodyPr wrap="none" rtlCol="0">
            <a:spAutoFit/>
          </a:bodyPr>
          <a:lstStyle/>
          <a:p>
            <a:r>
              <a:rPr lang="en-US" dirty="0"/>
              <a:t>The module with horn is delivered into the Work cell from the Target chase by crane.</a:t>
            </a:r>
          </a:p>
        </p:txBody>
      </p:sp>
      <p:sp>
        <p:nvSpPr>
          <p:cNvPr id="4" name="Date Placeholder 3">
            <a:extLst>
              <a:ext uri="{FF2B5EF4-FFF2-40B4-BE49-F238E27FC236}">
                <a16:creationId xmlns:a16="http://schemas.microsoft.com/office/drawing/2014/main" id="{55FE1883-F7F0-43F8-ADF6-CA9D9561C68C}"/>
              </a:ext>
            </a:extLst>
          </p:cNvPr>
          <p:cNvSpPr>
            <a:spLocks noGrp="1"/>
          </p:cNvSpPr>
          <p:nvPr>
            <p:ph type="dt" sz="half" idx="10"/>
          </p:nvPr>
        </p:nvSpPr>
        <p:spPr/>
        <p:txBody>
          <a:bodyPr/>
          <a:lstStyle/>
          <a:p>
            <a:r>
              <a:rPr lang="en-US"/>
              <a:t>10/25/2019</a:t>
            </a:r>
            <a:endParaRPr lang="en-US" dirty="0"/>
          </a:p>
        </p:txBody>
      </p:sp>
      <p:sp>
        <p:nvSpPr>
          <p:cNvPr id="7" name="Footer Placeholder 6">
            <a:extLst>
              <a:ext uri="{FF2B5EF4-FFF2-40B4-BE49-F238E27FC236}">
                <a16:creationId xmlns:a16="http://schemas.microsoft.com/office/drawing/2014/main" id="{1C530DB6-24CA-4354-87FA-A71E3C510BFC}"/>
              </a:ext>
            </a:extLst>
          </p:cNvPr>
          <p:cNvSpPr>
            <a:spLocks noGrp="1"/>
          </p:cNvSpPr>
          <p:nvPr>
            <p:ph type="ftr" sz="quarter" idx="11"/>
          </p:nvPr>
        </p:nvSpPr>
        <p:spPr>
          <a:xfrm>
            <a:off x="1637071" y="6356351"/>
            <a:ext cx="5940191" cy="365125"/>
          </a:xfrm>
        </p:spPr>
        <p:txBody>
          <a:bodyPr/>
          <a:lstStyle/>
          <a:p>
            <a:r>
              <a:rPr lang="en-US" dirty="0"/>
              <a:t>V. Sidorov / LBNF Target Hall Remote Handling Facilities and Horns exchange procedure</a:t>
            </a:r>
          </a:p>
        </p:txBody>
      </p:sp>
      <p:sp>
        <p:nvSpPr>
          <p:cNvPr id="15" name="Slide Number Placeholder 14">
            <a:extLst>
              <a:ext uri="{FF2B5EF4-FFF2-40B4-BE49-F238E27FC236}">
                <a16:creationId xmlns:a16="http://schemas.microsoft.com/office/drawing/2014/main" id="{A2A42ED4-BF8E-4F4D-BDB8-D130EE18200F}"/>
              </a:ext>
            </a:extLst>
          </p:cNvPr>
          <p:cNvSpPr>
            <a:spLocks noGrp="1"/>
          </p:cNvSpPr>
          <p:nvPr>
            <p:ph type="sldNum" sz="quarter" idx="12"/>
          </p:nvPr>
        </p:nvSpPr>
        <p:spPr/>
        <p:txBody>
          <a:bodyPr/>
          <a:lstStyle/>
          <a:p>
            <a:fld id="{7FDB62CE-E07F-4901-A898-E3D5D11449D9}" type="slidenum">
              <a:rPr lang="en-US" smtClean="0"/>
              <a:t>11</a:t>
            </a:fld>
            <a:endParaRPr lang="en-US" dirty="0"/>
          </a:p>
        </p:txBody>
      </p:sp>
      <p:cxnSp>
        <p:nvCxnSpPr>
          <p:cNvPr id="24" name="Straight Arrow Connector 23">
            <a:extLst>
              <a:ext uri="{FF2B5EF4-FFF2-40B4-BE49-F238E27FC236}">
                <a16:creationId xmlns:a16="http://schemas.microsoft.com/office/drawing/2014/main" id="{736EB5A5-8A91-48D5-A584-8F72147A9BE5}"/>
              </a:ext>
            </a:extLst>
          </p:cNvPr>
          <p:cNvCxnSpPr>
            <a:stCxn id="14" idx="1"/>
          </p:cNvCxnSpPr>
          <p:nvPr/>
        </p:nvCxnSpPr>
        <p:spPr>
          <a:xfrm flipH="1">
            <a:off x="7364185" y="3777968"/>
            <a:ext cx="308979" cy="754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94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E628F-2545-4AFB-B129-95BE70AF5207}"/>
              </a:ext>
            </a:extLst>
          </p:cNvPr>
          <p:cNvPicPr>
            <a:picLocks noChangeAspect="1"/>
          </p:cNvPicPr>
          <p:nvPr/>
        </p:nvPicPr>
        <p:blipFill rotWithShape="1">
          <a:blip r:embed="rId2">
            <a:extLst>
              <a:ext uri="{28A0092B-C50C-407E-A947-70E740481C1C}">
                <a14:useLocalDpi xmlns:a14="http://schemas.microsoft.com/office/drawing/2010/main" val="0"/>
              </a:ext>
            </a:extLst>
          </a:blip>
          <a:srcRect l="27308" t="22764" r="26483" b="19079"/>
          <a:stretch/>
        </p:blipFill>
        <p:spPr>
          <a:xfrm>
            <a:off x="154859" y="2149621"/>
            <a:ext cx="4734860" cy="3495369"/>
          </a:xfrm>
          <a:prstGeom prst="rect">
            <a:avLst/>
          </a:prstGeom>
        </p:spPr>
      </p:pic>
      <p:sp>
        <p:nvSpPr>
          <p:cNvPr id="4" name="TextBox 3">
            <a:extLst>
              <a:ext uri="{FF2B5EF4-FFF2-40B4-BE49-F238E27FC236}">
                <a16:creationId xmlns:a16="http://schemas.microsoft.com/office/drawing/2014/main" id="{69664447-ABD3-4826-B840-15CEE2AF290E}"/>
              </a:ext>
            </a:extLst>
          </p:cNvPr>
          <p:cNvSpPr txBox="1"/>
          <p:nvPr/>
        </p:nvSpPr>
        <p:spPr>
          <a:xfrm>
            <a:off x="628650" y="291795"/>
            <a:ext cx="8155723" cy="1200329"/>
          </a:xfrm>
          <a:prstGeom prst="rect">
            <a:avLst/>
          </a:prstGeom>
          <a:noFill/>
        </p:spPr>
        <p:txBody>
          <a:bodyPr wrap="square" rtlCol="0">
            <a:spAutoFit/>
          </a:bodyPr>
          <a:lstStyle/>
          <a:p>
            <a:r>
              <a:rPr lang="en-US" dirty="0"/>
              <a:t>The lifting tables are raised up and touching the horn support legs.</a:t>
            </a:r>
          </a:p>
          <a:p>
            <a:r>
              <a:rPr lang="en-US" dirty="0"/>
              <a:t>The horn is disconnected from module and lowered down by lifting tables.</a:t>
            </a:r>
          </a:p>
          <a:p>
            <a:r>
              <a:rPr lang="en-US" dirty="0"/>
              <a:t>The work cell door is opened.</a:t>
            </a:r>
          </a:p>
          <a:p>
            <a:r>
              <a:rPr lang="en-US" dirty="0"/>
              <a:t>The cart with Horn is moved out from the Work cell.</a:t>
            </a:r>
          </a:p>
        </p:txBody>
      </p:sp>
      <p:sp>
        <p:nvSpPr>
          <p:cNvPr id="2" name="Date Placeholder 1">
            <a:extLst>
              <a:ext uri="{FF2B5EF4-FFF2-40B4-BE49-F238E27FC236}">
                <a16:creationId xmlns:a16="http://schemas.microsoft.com/office/drawing/2014/main" id="{3AA7E1D4-8E18-4542-A720-86D123E8474A}"/>
              </a:ext>
            </a:extLst>
          </p:cNvPr>
          <p:cNvSpPr>
            <a:spLocks noGrp="1"/>
          </p:cNvSpPr>
          <p:nvPr>
            <p:ph type="dt" sz="half" idx="10"/>
          </p:nvPr>
        </p:nvSpPr>
        <p:spPr/>
        <p:txBody>
          <a:bodyPr/>
          <a:lstStyle/>
          <a:p>
            <a:r>
              <a:rPr lang="en-US"/>
              <a:t>10/25/2019</a:t>
            </a:r>
            <a:endParaRPr lang="en-US" dirty="0"/>
          </a:p>
        </p:txBody>
      </p:sp>
      <p:sp>
        <p:nvSpPr>
          <p:cNvPr id="6" name="Footer Placeholder 5">
            <a:extLst>
              <a:ext uri="{FF2B5EF4-FFF2-40B4-BE49-F238E27FC236}">
                <a16:creationId xmlns:a16="http://schemas.microsoft.com/office/drawing/2014/main" id="{909513A3-25AA-481B-8ECD-C3A9DD3AFE97}"/>
              </a:ext>
            </a:extLst>
          </p:cNvPr>
          <p:cNvSpPr>
            <a:spLocks noGrp="1"/>
          </p:cNvSpPr>
          <p:nvPr>
            <p:ph type="ftr" sz="quarter" idx="11"/>
          </p:nvPr>
        </p:nvSpPr>
        <p:spPr>
          <a:xfrm>
            <a:off x="1482213" y="6356351"/>
            <a:ext cx="6312310" cy="365125"/>
          </a:xfrm>
        </p:spPr>
        <p:txBody>
          <a:bodyPr/>
          <a:lstStyle/>
          <a:p>
            <a:r>
              <a:rPr lang="en-US" dirty="0"/>
              <a:t>V. Sidorov / LBNF Target Hall Remote Handling Facilities and Horns exchange procedure</a:t>
            </a:r>
          </a:p>
        </p:txBody>
      </p:sp>
      <p:sp>
        <p:nvSpPr>
          <p:cNvPr id="7" name="Slide Number Placeholder 6">
            <a:extLst>
              <a:ext uri="{FF2B5EF4-FFF2-40B4-BE49-F238E27FC236}">
                <a16:creationId xmlns:a16="http://schemas.microsoft.com/office/drawing/2014/main" id="{569C4932-531A-4B8D-8C7E-6F99B1FC8F6F}"/>
              </a:ext>
            </a:extLst>
          </p:cNvPr>
          <p:cNvSpPr>
            <a:spLocks noGrp="1"/>
          </p:cNvSpPr>
          <p:nvPr>
            <p:ph type="sldNum" sz="quarter" idx="12"/>
          </p:nvPr>
        </p:nvSpPr>
        <p:spPr/>
        <p:txBody>
          <a:bodyPr/>
          <a:lstStyle/>
          <a:p>
            <a:fld id="{7FDB62CE-E07F-4901-A898-E3D5D11449D9}" type="slidenum">
              <a:rPr lang="en-US" smtClean="0"/>
              <a:t>12</a:t>
            </a:fld>
            <a:endParaRPr lang="en-US" dirty="0"/>
          </a:p>
        </p:txBody>
      </p:sp>
      <p:pic>
        <p:nvPicPr>
          <p:cNvPr id="8" name="Picture 7">
            <a:extLst>
              <a:ext uri="{FF2B5EF4-FFF2-40B4-BE49-F238E27FC236}">
                <a16:creationId xmlns:a16="http://schemas.microsoft.com/office/drawing/2014/main" id="{A21308DC-991D-4F78-8CA9-DC243F7BC051}"/>
              </a:ext>
            </a:extLst>
          </p:cNvPr>
          <p:cNvPicPr>
            <a:picLocks noChangeAspect="1"/>
          </p:cNvPicPr>
          <p:nvPr/>
        </p:nvPicPr>
        <p:blipFill rotWithShape="1">
          <a:blip r:embed="rId3">
            <a:extLst>
              <a:ext uri="{28A0092B-C50C-407E-A947-70E740481C1C}">
                <a14:useLocalDpi xmlns:a14="http://schemas.microsoft.com/office/drawing/2010/main" val="0"/>
              </a:ext>
            </a:extLst>
          </a:blip>
          <a:srcRect l="54487" t="13916" r="4286" b="13545"/>
          <a:stretch/>
        </p:blipFill>
        <p:spPr>
          <a:xfrm>
            <a:off x="5037297" y="2137439"/>
            <a:ext cx="3864077" cy="3863231"/>
          </a:xfrm>
          <a:prstGeom prst="rect">
            <a:avLst/>
          </a:prstGeom>
        </p:spPr>
      </p:pic>
      <p:sp>
        <p:nvSpPr>
          <p:cNvPr id="9" name="TextBox 8">
            <a:extLst>
              <a:ext uri="{FF2B5EF4-FFF2-40B4-BE49-F238E27FC236}">
                <a16:creationId xmlns:a16="http://schemas.microsoft.com/office/drawing/2014/main" id="{BD871D86-A11D-444E-9275-775E4B35E071}"/>
              </a:ext>
            </a:extLst>
          </p:cNvPr>
          <p:cNvSpPr txBox="1"/>
          <p:nvPr/>
        </p:nvSpPr>
        <p:spPr>
          <a:xfrm>
            <a:off x="405841" y="1720766"/>
            <a:ext cx="7786888" cy="338554"/>
          </a:xfrm>
          <a:prstGeom prst="rect">
            <a:avLst/>
          </a:prstGeom>
          <a:noFill/>
        </p:spPr>
        <p:txBody>
          <a:bodyPr wrap="square" rtlCol="0">
            <a:spAutoFit/>
          </a:bodyPr>
          <a:lstStyle/>
          <a:p>
            <a:r>
              <a:rPr lang="en-US" sz="1600" dirty="0"/>
              <a:t>Chain type: CH60PS2000; Stroke 10meters ( 397in);Push-pull force 2,810 lbf; Speed 7 fpm</a:t>
            </a:r>
          </a:p>
        </p:txBody>
      </p:sp>
    </p:spTree>
    <p:extLst>
      <p:ext uri="{BB962C8B-B14F-4D97-AF65-F5344CB8AC3E}">
        <p14:creationId xmlns:p14="http://schemas.microsoft.com/office/powerpoint/2010/main" val="1588098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6478F77-FBFB-424C-821F-D94C352A3471}"/>
              </a:ext>
            </a:extLst>
          </p:cNvPr>
          <p:cNvSpPr txBox="1"/>
          <p:nvPr/>
        </p:nvSpPr>
        <p:spPr>
          <a:xfrm>
            <a:off x="450677" y="-215558"/>
            <a:ext cx="8501742" cy="1631216"/>
          </a:xfrm>
          <a:prstGeom prst="rect">
            <a:avLst/>
          </a:prstGeom>
          <a:noFill/>
        </p:spPr>
        <p:txBody>
          <a:bodyPr wrap="square" rtlCol="0">
            <a:spAutoFit/>
          </a:bodyPr>
          <a:lstStyle/>
          <a:p>
            <a:endParaRPr lang="en-US" dirty="0"/>
          </a:p>
          <a:p>
            <a:r>
              <a:rPr lang="en-US" sz="1600" dirty="0"/>
              <a:t>The Horn is picked up by crane using horns lifting fixture and dropped into the morgue through the opened concrete shielding hole . The concrete shielding blocks are installed. New Horn is arrived , delivered to the Work Cell and attached to the module.</a:t>
            </a:r>
          </a:p>
          <a:p>
            <a:endParaRPr lang="en-US" sz="1600" dirty="0"/>
          </a:p>
          <a:p>
            <a:endParaRPr lang="en-US" dirty="0"/>
          </a:p>
        </p:txBody>
      </p:sp>
      <p:pic>
        <p:nvPicPr>
          <p:cNvPr id="4" name="Picture 3">
            <a:extLst>
              <a:ext uri="{FF2B5EF4-FFF2-40B4-BE49-F238E27FC236}">
                <a16:creationId xmlns:a16="http://schemas.microsoft.com/office/drawing/2014/main" id="{C61175E1-B70A-4518-A02E-1C98C4AA2EE2}"/>
              </a:ext>
            </a:extLst>
          </p:cNvPr>
          <p:cNvPicPr>
            <a:picLocks noChangeAspect="1"/>
          </p:cNvPicPr>
          <p:nvPr/>
        </p:nvPicPr>
        <p:blipFill rotWithShape="1">
          <a:blip r:embed="rId2">
            <a:extLst>
              <a:ext uri="{28A0092B-C50C-407E-A947-70E740481C1C}">
                <a14:useLocalDpi xmlns:a14="http://schemas.microsoft.com/office/drawing/2010/main" val="0"/>
              </a:ext>
            </a:extLst>
          </a:blip>
          <a:srcRect l="2024" t="14161" r="26451" b="5646"/>
          <a:stretch/>
        </p:blipFill>
        <p:spPr>
          <a:xfrm>
            <a:off x="390831" y="921774"/>
            <a:ext cx="4051622" cy="2791755"/>
          </a:xfrm>
          <a:prstGeom prst="rect">
            <a:avLst/>
          </a:prstGeom>
        </p:spPr>
      </p:pic>
      <p:pic>
        <p:nvPicPr>
          <p:cNvPr id="28" name="Picture 27">
            <a:extLst>
              <a:ext uri="{FF2B5EF4-FFF2-40B4-BE49-F238E27FC236}">
                <a16:creationId xmlns:a16="http://schemas.microsoft.com/office/drawing/2014/main" id="{0768EB5A-FE13-4589-9AB3-A83C4DC52AA7}"/>
              </a:ext>
            </a:extLst>
          </p:cNvPr>
          <p:cNvPicPr>
            <a:picLocks noChangeAspect="1"/>
          </p:cNvPicPr>
          <p:nvPr/>
        </p:nvPicPr>
        <p:blipFill rotWithShape="1">
          <a:blip r:embed="rId3">
            <a:extLst>
              <a:ext uri="{28A0092B-C50C-407E-A947-70E740481C1C}">
                <a14:useLocalDpi xmlns:a14="http://schemas.microsoft.com/office/drawing/2010/main" val="0"/>
              </a:ext>
            </a:extLst>
          </a:blip>
          <a:srcRect l="17524" t="6299" r="26940" b="28579"/>
          <a:stretch/>
        </p:blipFill>
        <p:spPr>
          <a:xfrm>
            <a:off x="4701548" y="921774"/>
            <a:ext cx="3888539" cy="2802281"/>
          </a:xfrm>
          <a:prstGeom prst="rect">
            <a:avLst/>
          </a:prstGeom>
        </p:spPr>
      </p:pic>
      <p:sp>
        <p:nvSpPr>
          <p:cNvPr id="29" name="Date Placeholder 28">
            <a:extLst>
              <a:ext uri="{FF2B5EF4-FFF2-40B4-BE49-F238E27FC236}">
                <a16:creationId xmlns:a16="http://schemas.microsoft.com/office/drawing/2014/main" id="{68D1C35F-D26D-4F3D-9B62-166BF6922B08}"/>
              </a:ext>
            </a:extLst>
          </p:cNvPr>
          <p:cNvSpPr>
            <a:spLocks noGrp="1"/>
          </p:cNvSpPr>
          <p:nvPr>
            <p:ph type="dt" sz="half" idx="10"/>
          </p:nvPr>
        </p:nvSpPr>
        <p:spPr/>
        <p:txBody>
          <a:bodyPr/>
          <a:lstStyle/>
          <a:p>
            <a:r>
              <a:rPr lang="en-US"/>
              <a:t>10/25/2019</a:t>
            </a:r>
            <a:endParaRPr lang="en-US" dirty="0"/>
          </a:p>
        </p:txBody>
      </p:sp>
      <p:sp>
        <p:nvSpPr>
          <p:cNvPr id="30" name="Footer Placeholder 29">
            <a:extLst>
              <a:ext uri="{FF2B5EF4-FFF2-40B4-BE49-F238E27FC236}">
                <a16:creationId xmlns:a16="http://schemas.microsoft.com/office/drawing/2014/main" id="{E0AD4C66-0A20-4EB6-86B8-B41FC1BFA30E}"/>
              </a:ext>
            </a:extLst>
          </p:cNvPr>
          <p:cNvSpPr>
            <a:spLocks noGrp="1"/>
          </p:cNvSpPr>
          <p:nvPr>
            <p:ph type="ftr" sz="quarter" idx="11"/>
          </p:nvPr>
        </p:nvSpPr>
        <p:spPr>
          <a:xfrm>
            <a:off x="1460089" y="6356351"/>
            <a:ext cx="6209071" cy="365125"/>
          </a:xfrm>
        </p:spPr>
        <p:txBody>
          <a:bodyPr/>
          <a:lstStyle/>
          <a:p>
            <a:r>
              <a:rPr lang="en-US" dirty="0"/>
              <a:t>V. Sidorov / LBNF Target Hall Remote Handling Facilities and Horns exchange procedure</a:t>
            </a:r>
          </a:p>
        </p:txBody>
      </p:sp>
      <p:sp>
        <p:nvSpPr>
          <p:cNvPr id="31" name="Slide Number Placeholder 30">
            <a:extLst>
              <a:ext uri="{FF2B5EF4-FFF2-40B4-BE49-F238E27FC236}">
                <a16:creationId xmlns:a16="http://schemas.microsoft.com/office/drawing/2014/main" id="{FCAACC4D-09BA-4AC8-ABFD-0BCBCF92B0CA}"/>
              </a:ext>
            </a:extLst>
          </p:cNvPr>
          <p:cNvSpPr>
            <a:spLocks noGrp="1"/>
          </p:cNvSpPr>
          <p:nvPr>
            <p:ph type="sldNum" sz="quarter" idx="12"/>
          </p:nvPr>
        </p:nvSpPr>
        <p:spPr/>
        <p:txBody>
          <a:bodyPr/>
          <a:lstStyle/>
          <a:p>
            <a:fld id="{7FDB62CE-E07F-4901-A898-E3D5D11449D9}" type="slidenum">
              <a:rPr lang="en-US" smtClean="0"/>
              <a:t>13</a:t>
            </a:fld>
            <a:endParaRPr lang="en-US" dirty="0"/>
          </a:p>
        </p:txBody>
      </p:sp>
      <p:pic>
        <p:nvPicPr>
          <p:cNvPr id="34" name="Picture 33">
            <a:extLst>
              <a:ext uri="{FF2B5EF4-FFF2-40B4-BE49-F238E27FC236}">
                <a16:creationId xmlns:a16="http://schemas.microsoft.com/office/drawing/2014/main" id="{817FD373-3ECE-4C93-87BA-2C68C8FB6972}"/>
              </a:ext>
            </a:extLst>
          </p:cNvPr>
          <p:cNvPicPr>
            <a:picLocks noChangeAspect="1"/>
          </p:cNvPicPr>
          <p:nvPr/>
        </p:nvPicPr>
        <p:blipFill rotWithShape="1">
          <a:blip r:embed="rId4">
            <a:extLst>
              <a:ext uri="{28A0092B-C50C-407E-A947-70E740481C1C}">
                <a14:useLocalDpi xmlns:a14="http://schemas.microsoft.com/office/drawing/2010/main" val="0"/>
              </a:ext>
            </a:extLst>
          </a:blip>
          <a:srcRect l="730" t="19951" r="254" b="28246"/>
          <a:stretch/>
        </p:blipFill>
        <p:spPr>
          <a:xfrm>
            <a:off x="390830" y="3776750"/>
            <a:ext cx="8023125" cy="2579601"/>
          </a:xfrm>
          <a:prstGeom prst="rect">
            <a:avLst/>
          </a:prstGeom>
        </p:spPr>
      </p:pic>
    </p:spTree>
    <p:extLst>
      <p:ext uri="{BB962C8B-B14F-4D97-AF65-F5344CB8AC3E}">
        <p14:creationId xmlns:p14="http://schemas.microsoft.com/office/powerpoint/2010/main" val="1134080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13A9A4-C94C-42BB-9ED5-B98F8522CECB}"/>
              </a:ext>
            </a:extLst>
          </p:cNvPr>
          <p:cNvSpPr>
            <a:spLocks noGrp="1"/>
          </p:cNvSpPr>
          <p:nvPr>
            <p:ph type="ftr" sz="quarter" idx="11"/>
          </p:nvPr>
        </p:nvSpPr>
        <p:spPr>
          <a:xfrm>
            <a:off x="1548581" y="6356351"/>
            <a:ext cx="6489290"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2498D5D9-89A1-4116-9D6E-BEA61217FD14}"/>
              </a:ext>
            </a:extLst>
          </p:cNvPr>
          <p:cNvSpPr>
            <a:spLocks noGrp="1"/>
          </p:cNvSpPr>
          <p:nvPr>
            <p:ph type="sldNum" sz="quarter" idx="12"/>
          </p:nvPr>
        </p:nvSpPr>
        <p:spPr/>
        <p:txBody>
          <a:bodyPr/>
          <a:lstStyle/>
          <a:p>
            <a:fld id="{7FDB62CE-E07F-4901-A898-E3D5D11449D9}" type="slidenum">
              <a:rPr lang="en-US" smtClean="0"/>
              <a:t>14</a:t>
            </a:fld>
            <a:endParaRPr lang="en-US" dirty="0"/>
          </a:p>
        </p:txBody>
      </p:sp>
      <p:pic>
        <p:nvPicPr>
          <p:cNvPr id="7" name="Picture 6">
            <a:extLst>
              <a:ext uri="{FF2B5EF4-FFF2-40B4-BE49-F238E27FC236}">
                <a16:creationId xmlns:a16="http://schemas.microsoft.com/office/drawing/2014/main" id="{B6A38838-CAA2-4E49-B439-A8A71285B8D7}"/>
              </a:ext>
            </a:extLst>
          </p:cNvPr>
          <p:cNvPicPr>
            <a:picLocks noChangeAspect="1"/>
          </p:cNvPicPr>
          <p:nvPr/>
        </p:nvPicPr>
        <p:blipFill rotWithShape="1">
          <a:blip r:embed="rId2">
            <a:extLst>
              <a:ext uri="{28A0092B-C50C-407E-A947-70E740481C1C}">
                <a14:useLocalDpi xmlns:a14="http://schemas.microsoft.com/office/drawing/2010/main" val="0"/>
              </a:ext>
            </a:extLst>
          </a:blip>
          <a:srcRect l="9131" t="29886" r="4047" b="5584"/>
          <a:stretch/>
        </p:blipFill>
        <p:spPr>
          <a:xfrm>
            <a:off x="628649" y="1138006"/>
            <a:ext cx="8480193" cy="3581400"/>
          </a:xfrm>
          <a:prstGeom prst="rect">
            <a:avLst/>
          </a:prstGeom>
        </p:spPr>
      </p:pic>
      <p:pic>
        <p:nvPicPr>
          <p:cNvPr id="9" name="Picture 8">
            <a:extLst>
              <a:ext uri="{FF2B5EF4-FFF2-40B4-BE49-F238E27FC236}">
                <a16:creationId xmlns:a16="http://schemas.microsoft.com/office/drawing/2014/main" id="{A9C5CBF8-BA86-4D14-BD37-69BA47CA8B4B}"/>
              </a:ext>
            </a:extLst>
          </p:cNvPr>
          <p:cNvPicPr>
            <a:picLocks noChangeAspect="1"/>
          </p:cNvPicPr>
          <p:nvPr/>
        </p:nvPicPr>
        <p:blipFill rotWithShape="1">
          <a:blip r:embed="rId3">
            <a:extLst>
              <a:ext uri="{28A0092B-C50C-407E-A947-70E740481C1C}">
                <a14:useLocalDpi xmlns:a14="http://schemas.microsoft.com/office/drawing/2010/main" val="0"/>
              </a:ext>
            </a:extLst>
          </a:blip>
          <a:srcRect l="7262" t="30515" b="43924"/>
          <a:stretch/>
        </p:blipFill>
        <p:spPr>
          <a:xfrm>
            <a:off x="35157" y="4827359"/>
            <a:ext cx="9073686" cy="1421039"/>
          </a:xfrm>
          <a:prstGeom prst="rect">
            <a:avLst/>
          </a:prstGeom>
        </p:spPr>
      </p:pic>
      <p:sp>
        <p:nvSpPr>
          <p:cNvPr id="10" name="TextBox 9">
            <a:extLst>
              <a:ext uri="{FF2B5EF4-FFF2-40B4-BE49-F238E27FC236}">
                <a16:creationId xmlns:a16="http://schemas.microsoft.com/office/drawing/2014/main" id="{9C10D075-293D-4919-B0B8-5A450524A4EA}"/>
              </a:ext>
            </a:extLst>
          </p:cNvPr>
          <p:cNvSpPr txBox="1"/>
          <p:nvPr/>
        </p:nvSpPr>
        <p:spPr>
          <a:xfrm>
            <a:off x="2329543" y="39410"/>
            <a:ext cx="4596836" cy="400110"/>
          </a:xfrm>
          <a:prstGeom prst="rect">
            <a:avLst/>
          </a:prstGeom>
          <a:noFill/>
        </p:spPr>
        <p:txBody>
          <a:bodyPr wrap="none" rtlCol="0">
            <a:spAutoFit/>
          </a:bodyPr>
          <a:lstStyle/>
          <a:p>
            <a:r>
              <a:rPr lang="en-US" sz="2000" dirty="0"/>
              <a:t>Target Hall morgue and T-blocks pit design</a:t>
            </a:r>
          </a:p>
        </p:txBody>
      </p:sp>
      <p:sp>
        <p:nvSpPr>
          <p:cNvPr id="11" name="TextBox 10">
            <a:extLst>
              <a:ext uri="{FF2B5EF4-FFF2-40B4-BE49-F238E27FC236}">
                <a16:creationId xmlns:a16="http://schemas.microsoft.com/office/drawing/2014/main" id="{44B73684-56B9-4A2B-9980-0DC30C8F6D5C}"/>
              </a:ext>
            </a:extLst>
          </p:cNvPr>
          <p:cNvSpPr txBox="1"/>
          <p:nvPr/>
        </p:nvSpPr>
        <p:spPr>
          <a:xfrm>
            <a:off x="4801379" y="1348801"/>
            <a:ext cx="926920" cy="369332"/>
          </a:xfrm>
          <a:prstGeom prst="rect">
            <a:avLst/>
          </a:prstGeom>
          <a:noFill/>
        </p:spPr>
        <p:txBody>
          <a:bodyPr wrap="none" rtlCol="0">
            <a:spAutoFit/>
          </a:bodyPr>
          <a:lstStyle/>
          <a:p>
            <a:r>
              <a:rPr lang="en-US" dirty="0"/>
              <a:t>Morgue</a:t>
            </a:r>
          </a:p>
        </p:txBody>
      </p:sp>
      <p:sp>
        <p:nvSpPr>
          <p:cNvPr id="13" name="TextBox 12">
            <a:extLst>
              <a:ext uri="{FF2B5EF4-FFF2-40B4-BE49-F238E27FC236}">
                <a16:creationId xmlns:a16="http://schemas.microsoft.com/office/drawing/2014/main" id="{912D1E2E-A525-457A-A9AF-EFAF7752D6C5}"/>
              </a:ext>
            </a:extLst>
          </p:cNvPr>
          <p:cNvSpPr txBox="1"/>
          <p:nvPr/>
        </p:nvSpPr>
        <p:spPr>
          <a:xfrm>
            <a:off x="6856052" y="1348801"/>
            <a:ext cx="1258165" cy="369332"/>
          </a:xfrm>
          <a:prstGeom prst="rect">
            <a:avLst/>
          </a:prstGeom>
          <a:noFill/>
        </p:spPr>
        <p:txBody>
          <a:bodyPr wrap="none" rtlCol="0">
            <a:spAutoFit/>
          </a:bodyPr>
          <a:lstStyle/>
          <a:p>
            <a:r>
              <a:rPr lang="en-US" dirty="0"/>
              <a:t>T-blocks pit</a:t>
            </a:r>
          </a:p>
        </p:txBody>
      </p:sp>
      <p:sp>
        <p:nvSpPr>
          <p:cNvPr id="14" name="TextBox 13">
            <a:extLst>
              <a:ext uri="{FF2B5EF4-FFF2-40B4-BE49-F238E27FC236}">
                <a16:creationId xmlns:a16="http://schemas.microsoft.com/office/drawing/2014/main" id="{49ADAD2B-F728-437E-9506-B3832D0CAACA}"/>
              </a:ext>
            </a:extLst>
          </p:cNvPr>
          <p:cNvSpPr txBox="1"/>
          <p:nvPr/>
        </p:nvSpPr>
        <p:spPr>
          <a:xfrm>
            <a:off x="3607652" y="1348801"/>
            <a:ext cx="1083886" cy="369332"/>
          </a:xfrm>
          <a:prstGeom prst="rect">
            <a:avLst/>
          </a:prstGeom>
          <a:noFill/>
        </p:spPr>
        <p:txBody>
          <a:bodyPr wrap="none" rtlCol="0">
            <a:spAutoFit/>
          </a:bodyPr>
          <a:lstStyle/>
          <a:p>
            <a:r>
              <a:rPr lang="en-US" dirty="0"/>
              <a:t>Work Cell</a:t>
            </a:r>
          </a:p>
        </p:txBody>
      </p:sp>
      <p:sp>
        <p:nvSpPr>
          <p:cNvPr id="15" name="TextBox 14">
            <a:extLst>
              <a:ext uri="{FF2B5EF4-FFF2-40B4-BE49-F238E27FC236}">
                <a16:creationId xmlns:a16="http://schemas.microsoft.com/office/drawing/2014/main" id="{7F9A210A-6EE3-4AA9-992E-656AA079307F}"/>
              </a:ext>
            </a:extLst>
          </p:cNvPr>
          <p:cNvSpPr txBox="1"/>
          <p:nvPr/>
        </p:nvSpPr>
        <p:spPr>
          <a:xfrm>
            <a:off x="8248498" y="1294886"/>
            <a:ext cx="895502" cy="646331"/>
          </a:xfrm>
          <a:prstGeom prst="rect">
            <a:avLst/>
          </a:prstGeom>
          <a:noFill/>
        </p:spPr>
        <p:txBody>
          <a:bodyPr wrap="none" rtlCol="0">
            <a:spAutoFit/>
          </a:bodyPr>
          <a:lstStyle/>
          <a:p>
            <a:r>
              <a:rPr lang="en-US" dirty="0"/>
              <a:t>Storage</a:t>
            </a:r>
          </a:p>
          <a:p>
            <a:r>
              <a:rPr lang="en-US" dirty="0"/>
              <a:t> box</a:t>
            </a:r>
          </a:p>
        </p:txBody>
      </p:sp>
      <p:cxnSp>
        <p:nvCxnSpPr>
          <p:cNvPr id="17" name="Straight Arrow Connector 16">
            <a:extLst>
              <a:ext uri="{FF2B5EF4-FFF2-40B4-BE49-F238E27FC236}">
                <a16:creationId xmlns:a16="http://schemas.microsoft.com/office/drawing/2014/main" id="{69AC4AFA-9197-4DC2-894A-1012907C4B1F}"/>
              </a:ext>
            </a:extLst>
          </p:cNvPr>
          <p:cNvCxnSpPr/>
          <p:nvPr/>
        </p:nvCxnSpPr>
        <p:spPr>
          <a:xfrm flipH="1">
            <a:off x="3374571" y="1533467"/>
            <a:ext cx="40277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3131B4D-3B67-427F-B80C-E1568FF32636}"/>
              </a:ext>
            </a:extLst>
          </p:cNvPr>
          <p:cNvCxnSpPr>
            <a:stCxn id="11" idx="1"/>
          </p:cNvCxnSpPr>
          <p:nvPr/>
        </p:nvCxnSpPr>
        <p:spPr>
          <a:xfrm flipH="1">
            <a:off x="4691538" y="1533467"/>
            <a:ext cx="109841" cy="1395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CB6A01-B8B4-4F22-9367-2BB380DE9397}"/>
              </a:ext>
            </a:extLst>
          </p:cNvPr>
          <p:cNvCxnSpPr>
            <a:cxnSpLocks/>
            <a:stCxn id="13" idx="1"/>
          </p:cNvCxnSpPr>
          <p:nvPr/>
        </p:nvCxnSpPr>
        <p:spPr>
          <a:xfrm flipH="1">
            <a:off x="6769052" y="1533467"/>
            <a:ext cx="87000" cy="1627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E1EA3FA-F773-4F72-9064-6A85CE5715C4}"/>
              </a:ext>
            </a:extLst>
          </p:cNvPr>
          <p:cNvCxnSpPr>
            <a:stCxn id="15" idx="1"/>
          </p:cNvCxnSpPr>
          <p:nvPr/>
        </p:nvCxnSpPr>
        <p:spPr>
          <a:xfrm flipH="1">
            <a:off x="8114217" y="1618052"/>
            <a:ext cx="134281" cy="1310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178C2C0-6AD0-4F03-88CD-5D2C33398DFC}"/>
              </a:ext>
            </a:extLst>
          </p:cNvPr>
          <p:cNvSpPr txBox="1"/>
          <p:nvPr/>
        </p:nvSpPr>
        <p:spPr>
          <a:xfrm>
            <a:off x="402771" y="439520"/>
            <a:ext cx="8585877" cy="646331"/>
          </a:xfrm>
          <a:prstGeom prst="rect">
            <a:avLst/>
          </a:prstGeom>
          <a:noFill/>
        </p:spPr>
        <p:txBody>
          <a:bodyPr wrap="none" rtlCol="0">
            <a:spAutoFit/>
          </a:bodyPr>
          <a:lstStyle/>
          <a:p>
            <a:r>
              <a:rPr lang="en-US" dirty="0">
                <a:solidFill>
                  <a:schemeClr val="tx2"/>
                </a:solidFill>
              </a:rPr>
              <a:t>The shielding between morgue and T-blocks pit is removed. Concrete blocks and T-blocks </a:t>
            </a:r>
          </a:p>
          <a:p>
            <a:r>
              <a:rPr lang="en-US" dirty="0">
                <a:solidFill>
                  <a:schemeClr val="tx2"/>
                </a:solidFill>
              </a:rPr>
              <a:t>support lips are modified. The storage box is redesigned.</a:t>
            </a:r>
          </a:p>
        </p:txBody>
      </p:sp>
      <p:sp>
        <p:nvSpPr>
          <p:cNvPr id="4" name="Date Placeholder 3">
            <a:extLst>
              <a:ext uri="{FF2B5EF4-FFF2-40B4-BE49-F238E27FC236}">
                <a16:creationId xmlns:a16="http://schemas.microsoft.com/office/drawing/2014/main" id="{513BA7DF-2EDA-42C5-9020-C391F30CECA0}"/>
              </a:ext>
            </a:extLst>
          </p:cNvPr>
          <p:cNvSpPr>
            <a:spLocks noGrp="1"/>
          </p:cNvSpPr>
          <p:nvPr>
            <p:ph type="dt" sz="half" idx="10"/>
          </p:nvPr>
        </p:nvSpPr>
        <p:spPr/>
        <p:txBody>
          <a:bodyPr/>
          <a:lstStyle/>
          <a:p>
            <a:r>
              <a:rPr lang="en-US"/>
              <a:t>10/25/2019</a:t>
            </a:r>
            <a:endParaRPr lang="en-US" dirty="0"/>
          </a:p>
        </p:txBody>
      </p:sp>
      <p:cxnSp>
        <p:nvCxnSpPr>
          <p:cNvPr id="8" name="Straight Arrow Connector 7">
            <a:extLst>
              <a:ext uri="{FF2B5EF4-FFF2-40B4-BE49-F238E27FC236}">
                <a16:creationId xmlns:a16="http://schemas.microsoft.com/office/drawing/2014/main" id="{B0428BD9-A5EB-4F23-B25E-1A794B7EC98A}"/>
              </a:ext>
            </a:extLst>
          </p:cNvPr>
          <p:cNvCxnSpPr/>
          <p:nvPr/>
        </p:nvCxnSpPr>
        <p:spPr>
          <a:xfrm>
            <a:off x="4801379" y="1533467"/>
            <a:ext cx="67366" cy="388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4773368-18AF-4236-9E14-48EDD888FE63}"/>
              </a:ext>
            </a:extLst>
          </p:cNvPr>
          <p:cNvCxnSpPr/>
          <p:nvPr/>
        </p:nvCxnSpPr>
        <p:spPr>
          <a:xfrm>
            <a:off x="6839948" y="1533467"/>
            <a:ext cx="220090" cy="3857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0F5EFC6-AD68-4EEE-AC66-07630D6AB51A}"/>
              </a:ext>
            </a:extLst>
          </p:cNvPr>
          <p:cNvCxnSpPr/>
          <p:nvPr/>
        </p:nvCxnSpPr>
        <p:spPr>
          <a:xfrm flipH="1">
            <a:off x="8201217" y="1625800"/>
            <a:ext cx="12123" cy="3912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024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9BAB43-31D3-433D-B4E1-774100E82FA9}"/>
              </a:ext>
            </a:extLst>
          </p:cNvPr>
          <p:cNvSpPr>
            <a:spLocks noGrp="1"/>
          </p:cNvSpPr>
          <p:nvPr>
            <p:ph type="ftr" sz="quarter" idx="11"/>
          </p:nvPr>
        </p:nvSpPr>
        <p:spPr>
          <a:xfrm>
            <a:off x="1718187" y="6356351"/>
            <a:ext cx="5585861"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6EA14073-6DA5-42A4-875A-225CDCC27E71}"/>
              </a:ext>
            </a:extLst>
          </p:cNvPr>
          <p:cNvSpPr>
            <a:spLocks noGrp="1"/>
          </p:cNvSpPr>
          <p:nvPr>
            <p:ph type="sldNum" sz="quarter" idx="12"/>
          </p:nvPr>
        </p:nvSpPr>
        <p:spPr/>
        <p:txBody>
          <a:bodyPr/>
          <a:lstStyle/>
          <a:p>
            <a:fld id="{7FDB62CE-E07F-4901-A898-E3D5D11449D9}" type="slidenum">
              <a:rPr lang="en-US" smtClean="0"/>
              <a:t>15</a:t>
            </a:fld>
            <a:endParaRPr lang="en-US" dirty="0"/>
          </a:p>
        </p:txBody>
      </p:sp>
      <p:pic>
        <p:nvPicPr>
          <p:cNvPr id="5" name="Picture 4">
            <a:extLst>
              <a:ext uri="{FF2B5EF4-FFF2-40B4-BE49-F238E27FC236}">
                <a16:creationId xmlns:a16="http://schemas.microsoft.com/office/drawing/2014/main" id="{3CD90370-8120-4952-A7DC-1E190F953F09}"/>
              </a:ext>
            </a:extLst>
          </p:cNvPr>
          <p:cNvPicPr>
            <a:picLocks noChangeAspect="1"/>
          </p:cNvPicPr>
          <p:nvPr/>
        </p:nvPicPr>
        <p:blipFill rotWithShape="1">
          <a:blip r:embed="rId2">
            <a:extLst>
              <a:ext uri="{28A0092B-C50C-407E-A947-70E740481C1C}">
                <a14:useLocalDpi xmlns:a14="http://schemas.microsoft.com/office/drawing/2010/main" val="0"/>
              </a:ext>
            </a:extLst>
          </a:blip>
          <a:srcRect l="17500" t="7888" r="56667" b="5373"/>
          <a:stretch/>
        </p:blipFill>
        <p:spPr>
          <a:xfrm>
            <a:off x="6204134" y="1566077"/>
            <a:ext cx="2408923" cy="4595826"/>
          </a:xfrm>
          <a:prstGeom prst="rect">
            <a:avLst/>
          </a:prstGeom>
        </p:spPr>
      </p:pic>
      <p:sp>
        <p:nvSpPr>
          <p:cNvPr id="11" name="TextBox 10">
            <a:extLst>
              <a:ext uri="{FF2B5EF4-FFF2-40B4-BE49-F238E27FC236}">
                <a16:creationId xmlns:a16="http://schemas.microsoft.com/office/drawing/2014/main" id="{A7122A4F-C4BF-4A69-9E43-F1072530D0FD}"/>
              </a:ext>
            </a:extLst>
          </p:cNvPr>
          <p:cNvSpPr txBox="1"/>
          <p:nvPr/>
        </p:nvSpPr>
        <p:spPr>
          <a:xfrm>
            <a:off x="465937" y="516549"/>
            <a:ext cx="6663555" cy="923330"/>
          </a:xfrm>
          <a:prstGeom prst="rect">
            <a:avLst/>
          </a:prstGeom>
          <a:noFill/>
        </p:spPr>
        <p:txBody>
          <a:bodyPr wrap="none" rtlCol="0">
            <a:spAutoFit/>
          </a:bodyPr>
          <a:lstStyle/>
          <a:p>
            <a:r>
              <a:rPr lang="en-US" dirty="0">
                <a:solidFill>
                  <a:schemeClr val="tx2"/>
                </a:solidFill>
              </a:rPr>
              <a:t>The platform support I-beams are mounted into the wall. </a:t>
            </a:r>
          </a:p>
          <a:p>
            <a:r>
              <a:rPr lang="en-US" dirty="0">
                <a:solidFill>
                  <a:schemeClr val="tx2"/>
                </a:solidFill>
              </a:rPr>
              <a:t>The same size platforms can be installed on  middle and upper levels.</a:t>
            </a:r>
          </a:p>
          <a:p>
            <a:r>
              <a:rPr lang="en-US" dirty="0">
                <a:solidFill>
                  <a:schemeClr val="tx2"/>
                </a:solidFill>
              </a:rPr>
              <a:t>The corbel is made from 8” I-beam.</a:t>
            </a:r>
          </a:p>
        </p:txBody>
      </p:sp>
      <p:sp>
        <p:nvSpPr>
          <p:cNvPr id="14" name="TextBox 13">
            <a:extLst>
              <a:ext uri="{FF2B5EF4-FFF2-40B4-BE49-F238E27FC236}">
                <a16:creationId xmlns:a16="http://schemas.microsoft.com/office/drawing/2014/main" id="{10EA50F5-CAE3-4776-B80A-4FE831BBC154}"/>
              </a:ext>
            </a:extLst>
          </p:cNvPr>
          <p:cNvSpPr txBox="1"/>
          <p:nvPr/>
        </p:nvSpPr>
        <p:spPr>
          <a:xfrm>
            <a:off x="8150395" y="1133646"/>
            <a:ext cx="993605" cy="369332"/>
          </a:xfrm>
          <a:prstGeom prst="rect">
            <a:avLst/>
          </a:prstGeom>
          <a:noFill/>
        </p:spPr>
        <p:txBody>
          <a:bodyPr wrap="none" rtlCol="0">
            <a:spAutoFit/>
          </a:bodyPr>
          <a:lstStyle/>
          <a:p>
            <a:r>
              <a:rPr lang="en-US" dirty="0"/>
              <a:t>Platform</a:t>
            </a:r>
          </a:p>
        </p:txBody>
      </p:sp>
      <p:sp>
        <p:nvSpPr>
          <p:cNvPr id="19" name="TextBox 18">
            <a:extLst>
              <a:ext uri="{FF2B5EF4-FFF2-40B4-BE49-F238E27FC236}">
                <a16:creationId xmlns:a16="http://schemas.microsoft.com/office/drawing/2014/main" id="{D1500002-57F9-4298-A970-217A73232794}"/>
              </a:ext>
            </a:extLst>
          </p:cNvPr>
          <p:cNvSpPr txBox="1"/>
          <p:nvPr/>
        </p:nvSpPr>
        <p:spPr>
          <a:xfrm>
            <a:off x="3997807" y="134768"/>
            <a:ext cx="3066671" cy="707886"/>
          </a:xfrm>
          <a:prstGeom prst="rect">
            <a:avLst/>
          </a:prstGeom>
          <a:noFill/>
        </p:spPr>
        <p:txBody>
          <a:bodyPr wrap="square" rtlCol="0">
            <a:spAutoFit/>
          </a:bodyPr>
          <a:lstStyle/>
          <a:p>
            <a:r>
              <a:rPr lang="en-US" sz="2000" dirty="0"/>
              <a:t>Morgue design</a:t>
            </a:r>
          </a:p>
          <a:p>
            <a:endParaRPr lang="en-US" sz="2000" dirty="0">
              <a:solidFill>
                <a:schemeClr val="accent1"/>
              </a:solidFill>
            </a:endParaRPr>
          </a:p>
        </p:txBody>
      </p:sp>
      <p:sp>
        <p:nvSpPr>
          <p:cNvPr id="7" name="TextBox 6">
            <a:extLst>
              <a:ext uri="{FF2B5EF4-FFF2-40B4-BE49-F238E27FC236}">
                <a16:creationId xmlns:a16="http://schemas.microsoft.com/office/drawing/2014/main" id="{F4C0A5ED-5D08-459B-B301-65D923D061EE}"/>
              </a:ext>
            </a:extLst>
          </p:cNvPr>
          <p:cNvSpPr txBox="1"/>
          <p:nvPr/>
        </p:nvSpPr>
        <p:spPr>
          <a:xfrm>
            <a:off x="4907523" y="1224435"/>
            <a:ext cx="2512291" cy="369332"/>
          </a:xfrm>
          <a:prstGeom prst="rect">
            <a:avLst/>
          </a:prstGeom>
          <a:noFill/>
        </p:spPr>
        <p:txBody>
          <a:bodyPr wrap="none" rtlCol="0">
            <a:spAutoFit/>
          </a:bodyPr>
          <a:lstStyle/>
          <a:p>
            <a:r>
              <a:rPr lang="en-US" dirty="0">
                <a:solidFill>
                  <a:schemeClr val="tx2"/>
                </a:solidFill>
              </a:rPr>
              <a:t>Platform weight-1,757lb</a:t>
            </a:r>
            <a:r>
              <a:rPr lang="en-US" dirty="0"/>
              <a:t>.</a:t>
            </a:r>
          </a:p>
        </p:txBody>
      </p:sp>
      <p:sp>
        <p:nvSpPr>
          <p:cNvPr id="4" name="Date Placeholder 3">
            <a:extLst>
              <a:ext uri="{FF2B5EF4-FFF2-40B4-BE49-F238E27FC236}">
                <a16:creationId xmlns:a16="http://schemas.microsoft.com/office/drawing/2014/main" id="{36064CEE-7304-491D-8996-CA0143DA312F}"/>
              </a:ext>
            </a:extLst>
          </p:cNvPr>
          <p:cNvSpPr>
            <a:spLocks noGrp="1"/>
          </p:cNvSpPr>
          <p:nvPr>
            <p:ph type="dt" sz="half" idx="10"/>
          </p:nvPr>
        </p:nvSpPr>
        <p:spPr/>
        <p:txBody>
          <a:bodyPr/>
          <a:lstStyle/>
          <a:p>
            <a:r>
              <a:rPr lang="en-US"/>
              <a:t>10/25/2019</a:t>
            </a:r>
            <a:endParaRPr lang="en-US" dirty="0"/>
          </a:p>
        </p:txBody>
      </p:sp>
      <p:pic>
        <p:nvPicPr>
          <p:cNvPr id="9" name="Picture 8">
            <a:extLst>
              <a:ext uri="{FF2B5EF4-FFF2-40B4-BE49-F238E27FC236}">
                <a16:creationId xmlns:a16="http://schemas.microsoft.com/office/drawing/2014/main" id="{CA4F7389-6942-4A45-BFDB-599E06291FFB}"/>
              </a:ext>
            </a:extLst>
          </p:cNvPr>
          <p:cNvPicPr>
            <a:picLocks noChangeAspect="1"/>
          </p:cNvPicPr>
          <p:nvPr/>
        </p:nvPicPr>
        <p:blipFill rotWithShape="1">
          <a:blip r:embed="rId3">
            <a:extLst>
              <a:ext uri="{28A0092B-C50C-407E-A947-70E740481C1C}">
                <a14:useLocalDpi xmlns:a14="http://schemas.microsoft.com/office/drawing/2010/main" val="0"/>
              </a:ext>
            </a:extLst>
          </a:blip>
          <a:srcRect l="11855" r="9838"/>
          <a:stretch/>
        </p:blipFill>
        <p:spPr>
          <a:xfrm>
            <a:off x="160170" y="1593767"/>
            <a:ext cx="5829300" cy="4574894"/>
          </a:xfrm>
          <a:prstGeom prst="rect">
            <a:avLst/>
          </a:prstGeom>
        </p:spPr>
      </p:pic>
      <p:pic>
        <p:nvPicPr>
          <p:cNvPr id="16" name="Picture 15">
            <a:extLst>
              <a:ext uri="{FF2B5EF4-FFF2-40B4-BE49-F238E27FC236}">
                <a16:creationId xmlns:a16="http://schemas.microsoft.com/office/drawing/2014/main" id="{927278DA-8527-4D8F-AB4D-C184186EF7A9}"/>
              </a:ext>
            </a:extLst>
          </p:cNvPr>
          <p:cNvPicPr>
            <a:picLocks noChangeAspect="1"/>
          </p:cNvPicPr>
          <p:nvPr/>
        </p:nvPicPr>
        <p:blipFill rotWithShape="1">
          <a:blip r:embed="rId4">
            <a:extLst>
              <a:ext uri="{28A0092B-C50C-407E-A947-70E740481C1C}">
                <a14:useLocalDpi xmlns:a14="http://schemas.microsoft.com/office/drawing/2010/main" val="0"/>
              </a:ext>
            </a:extLst>
          </a:blip>
          <a:srcRect l="20610" t="24352" r="15732" b="15553"/>
          <a:stretch/>
        </p:blipFill>
        <p:spPr>
          <a:xfrm>
            <a:off x="4284395" y="1592474"/>
            <a:ext cx="1705075" cy="914599"/>
          </a:xfrm>
          <a:prstGeom prst="rect">
            <a:avLst/>
          </a:prstGeom>
        </p:spPr>
      </p:pic>
      <p:sp>
        <p:nvSpPr>
          <p:cNvPr id="17" name="TextBox 16">
            <a:extLst>
              <a:ext uri="{FF2B5EF4-FFF2-40B4-BE49-F238E27FC236}">
                <a16:creationId xmlns:a16="http://schemas.microsoft.com/office/drawing/2014/main" id="{ACB89343-E900-4BBD-B725-02F6FF530C61}"/>
              </a:ext>
            </a:extLst>
          </p:cNvPr>
          <p:cNvSpPr txBox="1"/>
          <p:nvPr/>
        </p:nvSpPr>
        <p:spPr>
          <a:xfrm>
            <a:off x="5589412" y="1554190"/>
            <a:ext cx="479618" cy="338554"/>
          </a:xfrm>
          <a:prstGeom prst="rect">
            <a:avLst/>
          </a:prstGeom>
          <a:noFill/>
        </p:spPr>
        <p:txBody>
          <a:bodyPr wrap="none" rtlCol="0">
            <a:spAutoFit/>
          </a:bodyPr>
          <a:lstStyle/>
          <a:p>
            <a:r>
              <a:rPr lang="en-US" sz="1600" dirty="0"/>
              <a:t>80”</a:t>
            </a:r>
          </a:p>
        </p:txBody>
      </p:sp>
      <p:sp>
        <p:nvSpPr>
          <p:cNvPr id="18" name="TextBox 17">
            <a:extLst>
              <a:ext uri="{FF2B5EF4-FFF2-40B4-BE49-F238E27FC236}">
                <a16:creationId xmlns:a16="http://schemas.microsoft.com/office/drawing/2014/main" id="{8C97A9E8-62BB-46C6-98C2-39B5B3A70CC8}"/>
              </a:ext>
            </a:extLst>
          </p:cNvPr>
          <p:cNvSpPr txBox="1"/>
          <p:nvPr/>
        </p:nvSpPr>
        <p:spPr>
          <a:xfrm>
            <a:off x="5303851" y="2132376"/>
            <a:ext cx="583814" cy="338554"/>
          </a:xfrm>
          <a:prstGeom prst="rect">
            <a:avLst/>
          </a:prstGeom>
          <a:noFill/>
        </p:spPr>
        <p:txBody>
          <a:bodyPr wrap="none" rtlCol="0">
            <a:spAutoFit/>
          </a:bodyPr>
          <a:lstStyle/>
          <a:p>
            <a:r>
              <a:rPr lang="en-US" sz="1600" dirty="0"/>
              <a:t>155”</a:t>
            </a:r>
          </a:p>
        </p:txBody>
      </p:sp>
      <p:cxnSp>
        <p:nvCxnSpPr>
          <p:cNvPr id="12" name="Straight Arrow Connector 11">
            <a:extLst>
              <a:ext uri="{FF2B5EF4-FFF2-40B4-BE49-F238E27FC236}">
                <a16:creationId xmlns:a16="http://schemas.microsoft.com/office/drawing/2014/main" id="{1ED07DD2-FE0B-40D7-9F0C-E32CDFAFB820}"/>
              </a:ext>
            </a:extLst>
          </p:cNvPr>
          <p:cNvCxnSpPr>
            <a:stCxn id="14" idx="1"/>
          </p:cNvCxnSpPr>
          <p:nvPr/>
        </p:nvCxnSpPr>
        <p:spPr>
          <a:xfrm flipH="1">
            <a:off x="7304048" y="1318312"/>
            <a:ext cx="846347" cy="1985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1EE3FAC-705D-4BB3-BC7F-A7DFEC4D3DE6}"/>
              </a:ext>
            </a:extLst>
          </p:cNvPr>
          <p:cNvCxnSpPr>
            <a:stCxn id="14" idx="1"/>
          </p:cNvCxnSpPr>
          <p:nvPr/>
        </p:nvCxnSpPr>
        <p:spPr>
          <a:xfrm flipH="1">
            <a:off x="7752620" y="1318312"/>
            <a:ext cx="397775" cy="3268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84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46311D-0CCE-4900-8886-D1DEE2E09C54}"/>
              </a:ext>
            </a:extLst>
          </p:cNvPr>
          <p:cNvSpPr>
            <a:spLocks noGrp="1"/>
          </p:cNvSpPr>
          <p:nvPr>
            <p:ph type="ftr" sz="quarter" idx="11"/>
          </p:nvPr>
        </p:nvSpPr>
        <p:spPr>
          <a:xfrm>
            <a:off x="1502228" y="6356351"/>
            <a:ext cx="5965372"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D367A88E-8B94-49F5-AC18-AAD8911C3715}"/>
              </a:ext>
            </a:extLst>
          </p:cNvPr>
          <p:cNvSpPr>
            <a:spLocks noGrp="1"/>
          </p:cNvSpPr>
          <p:nvPr>
            <p:ph type="sldNum" sz="quarter" idx="12"/>
          </p:nvPr>
        </p:nvSpPr>
        <p:spPr/>
        <p:txBody>
          <a:bodyPr/>
          <a:lstStyle/>
          <a:p>
            <a:fld id="{7FDB62CE-E07F-4901-A898-E3D5D11449D9}" type="slidenum">
              <a:rPr lang="en-US" smtClean="0"/>
              <a:t>16</a:t>
            </a:fld>
            <a:endParaRPr lang="en-US" dirty="0"/>
          </a:p>
        </p:txBody>
      </p:sp>
      <p:pic>
        <p:nvPicPr>
          <p:cNvPr id="7" name="Picture 6">
            <a:extLst>
              <a:ext uri="{FF2B5EF4-FFF2-40B4-BE49-F238E27FC236}">
                <a16:creationId xmlns:a16="http://schemas.microsoft.com/office/drawing/2014/main" id="{470F1037-0215-42CF-A0CC-7BECCB434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27" y="835672"/>
            <a:ext cx="5241472" cy="4220289"/>
          </a:xfrm>
          <a:prstGeom prst="rect">
            <a:avLst/>
          </a:prstGeom>
        </p:spPr>
      </p:pic>
      <p:pic>
        <p:nvPicPr>
          <p:cNvPr id="8" name="Picture 7">
            <a:extLst>
              <a:ext uri="{FF2B5EF4-FFF2-40B4-BE49-F238E27FC236}">
                <a16:creationId xmlns:a16="http://schemas.microsoft.com/office/drawing/2014/main" id="{791092DF-655A-43D4-B4E3-5821D3C8E74C}"/>
              </a:ext>
            </a:extLst>
          </p:cNvPr>
          <p:cNvPicPr>
            <a:picLocks noChangeAspect="1"/>
          </p:cNvPicPr>
          <p:nvPr/>
        </p:nvPicPr>
        <p:blipFill rotWithShape="1">
          <a:blip r:embed="rId3">
            <a:extLst>
              <a:ext uri="{28A0092B-C50C-407E-A947-70E740481C1C}">
                <a14:useLocalDpi xmlns:a14="http://schemas.microsoft.com/office/drawing/2010/main" val="0"/>
              </a:ext>
            </a:extLst>
          </a:blip>
          <a:srcRect b="24890"/>
          <a:stretch/>
        </p:blipFill>
        <p:spPr>
          <a:xfrm>
            <a:off x="3940630" y="3429000"/>
            <a:ext cx="4855028" cy="2936137"/>
          </a:xfrm>
          <a:prstGeom prst="rect">
            <a:avLst/>
          </a:prstGeom>
        </p:spPr>
      </p:pic>
      <p:sp>
        <p:nvSpPr>
          <p:cNvPr id="10" name="TextBox 9">
            <a:extLst>
              <a:ext uri="{FF2B5EF4-FFF2-40B4-BE49-F238E27FC236}">
                <a16:creationId xmlns:a16="http://schemas.microsoft.com/office/drawing/2014/main" id="{329BB2BA-2447-4D8E-BEA7-BF4F7159D6AA}"/>
              </a:ext>
            </a:extLst>
          </p:cNvPr>
          <p:cNvSpPr txBox="1"/>
          <p:nvPr/>
        </p:nvSpPr>
        <p:spPr>
          <a:xfrm>
            <a:off x="1502228" y="189341"/>
            <a:ext cx="4273221" cy="369332"/>
          </a:xfrm>
          <a:prstGeom prst="rect">
            <a:avLst/>
          </a:prstGeom>
          <a:noFill/>
        </p:spPr>
        <p:txBody>
          <a:bodyPr wrap="none" rtlCol="0">
            <a:spAutoFit/>
          </a:bodyPr>
          <a:lstStyle/>
          <a:p>
            <a:r>
              <a:rPr lang="en-US" dirty="0">
                <a:solidFill>
                  <a:schemeClr val="accent1"/>
                </a:solidFill>
              </a:rPr>
              <a:t>Horn A and Horn C Platform FEA calculation</a:t>
            </a:r>
            <a:endParaRPr lang="en-US" dirty="0"/>
          </a:p>
        </p:txBody>
      </p:sp>
      <p:sp>
        <p:nvSpPr>
          <p:cNvPr id="11" name="TextBox 10">
            <a:extLst>
              <a:ext uri="{FF2B5EF4-FFF2-40B4-BE49-F238E27FC236}">
                <a16:creationId xmlns:a16="http://schemas.microsoft.com/office/drawing/2014/main" id="{8B5CC09D-1020-443A-BF8E-C022347F89C0}"/>
              </a:ext>
            </a:extLst>
          </p:cNvPr>
          <p:cNvSpPr txBox="1"/>
          <p:nvPr/>
        </p:nvSpPr>
        <p:spPr>
          <a:xfrm>
            <a:off x="495245" y="5336824"/>
            <a:ext cx="3118867" cy="369332"/>
          </a:xfrm>
          <a:prstGeom prst="rect">
            <a:avLst/>
          </a:prstGeom>
          <a:noFill/>
        </p:spPr>
        <p:txBody>
          <a:bodyPr wrap="none" rtlCol="0">
            <a:spAutoFit/>
          </a:bodyPr>
          <a:lstStyle/>
          <a:p>
            <a:r>
              <a:rPr lang="en-US" dirty="0"/>
              <a:t>Deformation and stress are low</a:t>
            </a:r>
          </a:p>
        </p:txBody>
      </p:sp>
      <p:sp>
        <p:nvSpPr>
          <p:cNvPr id="4" name="Date Placeholder 3">
            <a:extLst>
              <a:ext uri="{FF2B5EF4-FFF2-40B4-BE49-F238E27FC236}">
                <a16:creationId xmlns:a16="http://schemas.microsoft.com/office/drawing/2014/main" id="{8AC512ED-1F93-42D1-98CD-9E092F4DC4F5}"/>
              </a:ext>
            </a:extLst>
          </p:cNvPr>
          <p:cNvSpPr>
            <a:spLocks noGrp="1"/>
          </p:cNvSpPr>
          <p:nvPr>
            <p:ph type="dt" sz="half" idx="10"/>
          </p:nvPr>
        </p:nvSpPr>
        <p:spPr/>
        <p:txBody>
          <a:bodyPr/>
          <a:lstStyle/>
          <a:p>
            <a:r>
              <a:rPr lang="en-US"/>
              <a:t>10/25/2019</a:t>
            </a:r>
            <a:endParaRPr lang="en-US" dirty="0"/>
          </a:p>
        </p:txBody>
      </p:sp>
    </p:spTree>
    <p:extLst>
      <p:ext uri="{BB962C8B-B14F-4D97-AF65-F5344CB8AC3E}">
        <p14:creationId xmlns:p14="http://schemas.microsoft.com/office/powerpoint/2010/main" val="25686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EE3CE6-BBA4-405F-8B2F-835BF662C804}"/>
              </a:ext>
            </a:extLst>
          </p:cNvPr>
          <p:cNvSpPr>
            <a:spLocks noGrp="1"/>
          </p:cNvSpPr>
          <p:nvPr>
            <p:ph type="ftr" sz="quarter" idx="11"/>
          </p:nvPr>
        </p:nvSpPr>
        <p:spPr>
          <a:xfrm>
            <a:off x="1570703" y="6366331"/>
            <a:ext cx="6297561"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BF57479C-C0EF-40EA-A78E-544B68CC456D}"/>
              </a:ext>
            </a:extLst>
          </p:cNvPr>
          <p:cNvSpPr>
            <a:spLocks noGrp="1"/>
          </p:cNvSpPr>
          <p:nvPr>
            <p:ph type="sldNum" sz="quarter" idx="12"/>
          </p:nvPr>
        </p:nvSpPr>
        <p:spPr/>
        <p:txBody>
          <a:bodyPr/>
          <a:lstStyle/>
          <a:p>
            <a:fld id="{7FDB62CE-E07F-4901-A898-E3D5D11449D9}" type="slidenum">
              <a:rPr lang="en-US" smtClean="0"/>
              <a:t>17</a:t>
            </a:fld>
            <a:endParaRPr lang="en-US" dirty="0"/>
          </a:p>
        </p:txBody>
      </p:sp>
      <p:sp>
        <p:nvSpPr>
          <p:cNvPr id="9" name="TextBox 8">
            <a:extLst>
              <a:ext uri="{FF2B5EF4-FFF2-40B4-BE49-F238E27FC236}">
                <a16:creationId xmlns:a16="http://schemas.microsoft.com/office/drawing/2014/main" id="{988CB8DA-71A1-4CF0-8C0B-4149059240D9}"/>
              </a:ext>
            </a:extLst>
          </p:cNvPr>
          <p:cNvSpPr txBox="1"/>
          <p:nvPr/>
        </p:nvSpPr>
        <p:spPr>
          <a:xfrm>
            <a:off x="3559629" y="272143"/>
            <a:ext cx="2501775" cy="400110"/>
          </a:xfrm>
          <a:prstGeom prst="rect">
            <a:avLst/>
          </a:prstGeom>
          <a:noFill/>
        </p:spPr>
        <p:txBody>
          <a:bodyPr wrap="none" rtlCol="0">
            <a:spAutoFit/>
          </a:bodyPr>
          <a:lstStyle/>
          <a:p>
            <a:r>
              <a:rPr lang="en-US" sz="2000" dirty="0">
                <a:solidFill>
                  <a:schemeClr val="accent1"/>
                </a:solidFill>
              </a:rPr>
              <a:t>Corbel FEA calculation</a:t>
            </a:r>
          </a:p>
        </p:txBody>
      </p:sp>
      <p:pic>
        <p:nvPicPr>
          <p:cNvPr id="11" name="Picture 10">
            <a:extLst>
              <a:ext uri="{FF2B5EF4-FFF2-40B4-BE49-F238E27FC236}">
                <a16:creationId xmlns:a16="http://schemas.microsoft.com/office/drawing/2014/main" id="{4364A5D5-75AE-4749-8B55-72AA6D20A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36" y="672253"/>
            <a:ext cx="5524500" cy="4448175"/>
          </a:xfrm>
          <a:prstGeom prst="rect">
            <a:avLst/>
          </a:prstGeom>
        </p:spPr>
      </p:pic>
      <p:pic>
        <p:nvPicPr>
          <p:cNvPr id="13" name="Picture 12">
            <a:extLst>
              <a:ext uri="{FF2B5EF4-FFF2-40B4-BE49-F238E27FC236}">
                <a16:creationId xmlns:a16="http://schemas.microsoft.com/office/drawing/2014/main" id="{8FDD531E-7E10-4273-9DCA-E17742E4622F}"/>
              </a:ext>
            </a:extLst>
          </p:cNvPr>
          <p:cNvPicPr>
            <a:picLocks noChangeAspect="1"/>
          </p:cNvPicPr>
          <p:nvPr/>
        </p:nvPicPr>
        <p:blipFill rotWithShape="1">
          <a:blip r:embed="rId3">
            <a:extLst>
              <a:ext uri="{28A0092B-C50C-407E-A947-70E740481C1C}">
                <a14:useLocalDpi xmlns:a14="http://schemas.microsoft.com/office/drawing/2010/main" val="0"/>
              </a:ext>
            </a:extLst>
          </a:blip>
          <a:srcRect r="19852" b="23950"/>
          <a:stretch/>
        </p:blipFill>
        <p:spPr>
          <a:xfrm>
            <a:off x="4572000" y="2973495"/>
            <a:ext cx="4427765" cy="3382856"/>
          </a:xfrm>
          <a:prstGeom prst="rect">
            <a:avLst/>
          </a:prstGeom>
        </p:spPr>
      </p:pic>
      <p:sp>
        <p:nvSpPr>
          <p:cNvPr id="14" name="TextBox 13">
            <a:extLst>
              <a:ext uri="{FF2B5EF4-FFF2-40B4-BE49-F238E27FC236}">
                <a16:creationId xmlns:a16="http://schemas.microsoft.com/office/drawing/2014/main" id="{A9385E56-CB3D-4D0A-8FDB-1B83245A5192}"/>
              </a:ext>
            </a:extLst>
          </p:cNvPr>
          <p:cNvSpPr txBox="1"/>
          <p:nvPr/>
        </p:nvSpPr>
        <p:spPr>
          <a:xfrm>
            <a:off x="798685" y="5335872"/>
            <a:ext cx="3118867" cy="369332"/>
          </a:xfrm>
          <a:prstGeom prst="rect">
            <a:avLst/>
          </a:prstGeom>
          <a:noFill/>
        </p:spPr>
        <p:txBody>
          <a:bodyPr wrap="none" rtlCol="0">
            <a:spAutoFit/>
          </a:bodyPr>
          <a:lstStyle/>
          <a:p>
            <a:r>
              <a:rPr lang="en-US" dirty="0"/>
              <a:t>Deformation and stress are low</a:t>
            </a:r>
          </a:p>
        </p:txBody>
      </p:sp>
      <p:sp>
        <p:nvSpPr>
          <p:cNvPr id="4" name="Date Placeholder 3">
            <a:extLst>
              <a:ext uri="{FF2B5EF4-FFF2-40B4-BE49-F238E27FC236}">
                <a16:creationId xmlns:a16="http://schemas.microsoft.com/office/drawing/2014/main" id="{74AF7F00-1025-4421-9AD5-767E474D5C05}"/>
              </a:ext>
            </a:extLst>
          </p:cNvPr>
          <p:cNvSpPr>
            <a:spLocks noGrp="1"/>
          </p:cNvSpPr>
          <p:nvPr>
            <p:ph type="dt" sz="half" idx="10"/>
          </p:nvPr>
        </p:nvSpPr>
        <p:spPr/>
        <p:txBody>
          <a:bodyPr/>
          <a:lstStyle/>
          <a:p>
            <a:r>
              <a:rPr lang="en-US"/>
              <a:t>10/25/2019</a:t>
            </a:r>
            <a:endParaRPr lang="en-US" dirty="0"/>
          </a:p>
        </p:txBody>
      </p:sp>
    </p:spTree>
    <p:extLst>
      <p:ext uri="{BB962C8B-B14F-4D97-AF65-F5344CB8AC3E}">
        <p14:creationId xmlns:p14="http://schemas.microsoft.com/office/powerpoint/2010/main" val="1471975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636B81-9B66-4626-9BFB-DCC97F640D46}"/>
              </a:ext>
            </a:extLst>
          </p:cNvPr>
          <p:cNvSpPr>
            <a:spLocks noGrp="1"/>
          </p:cNvSpPr>
          <p:nvPr>
            <p:ph type="ftr" sz="quarter" idx="11"/>
          </p:nvPr>
        </p:nvSpPr>
        <p:spPr>
          <a:xfrm>
            <a:off x="1485851" y="6356351"/>
            <a:ext cx="6491713"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9473A5C0-4C07-497D-A0E7-2705723D48D1}"/>
              </a:ext>
            </a:extLst>
          </p:cNvPr>
          <p:cNvSpPr>
            <a:spLocks noGrp="1"/>
          </p:cNvSpPr>
          <p:nvPr>
            <p:ph type="sldNum" sz="quarter" idx="12"/>
          </p:nvPr>
        </p:nvSpPr>
        <p:spPr/>
        <p:txBody>
          <a:bodyPr/>
          <a:lstStyle/>
          <a:p>
            <a:fld id="{7FDB62CE-E07F-4901-A898-E3D5D11449D9}" type="slidenum">
              <a:rPr lang="en-US" smtClean="0"/>
              <a:t>18</a:t>
            </a:fld>
            <a:endParaRPr lang="en-US"/>
          </a:p>
        </p:txBody>
      </p:sp>
      <p:pic>
        <p:nvPicPr>
          <p:cNvPr id="5" name="Picture 4">
            <a:extLst>
              <a:ext uri="{FF2B5EF4-FFF2-40B4-BE49-F238E27FC236}">
                <a16:creationId xmlns:a16="http://schemas.microsoft.com/office/drawing/2014/main" id="{77F84D16-1E16-40A3-A5C8-B43F767EA810}"/>
              </a:ext>
            </a:extLst>
          </p:cNvPr>
          <p:cNvPicPr>
            <a:picLocks noChangeAspect="1"/>
          </p:cNvPicPr>
          <p:nvPr/>
        </p:nvPicPr>
        <p:blipFill rotWithShape="1">
          <a:blip r:embed="rId2">
            <a:extLst>
              <a:ext uri="{28A0092B-C50C-407E-A947-70E740481C1C}">
                <a14:useLocalDpi xmlns:a14="http://schemas.microsoft.com/office/drawing/2010/main" val="0"/>
              </a:ext>
            </a:extLst>
          </a:blip>
          <a:srcRect l="16994" r="47619"/>
          <a:stretch/>
        </p:blipFill>
        <p:spPr>
          <a:xfrm>
            <a:off x="6220363" y="1411910"/>
            <a:ext cx="2833782" cy="4550227"/>
          </a:xfrm>
          <a:prstGeom prst="rect">
            <a:avLst/>
          </a:prstGeom>
        </p:spPr>
      </p:pic>
      <p:pic>
        <p:nvPicPr>
          <p:cNvPr id="9" name="Picture 8">
            <a:extLst>
              <a:ext uri="{FF2B5EF4-FFF2-40B4-BE49-F238E27FC236}">
                <a16:creationId xmlns:a16="http://schemas.microsoft.com/office/drawing/2014/main" id="{C5D271CB-49A2-44B0-8799-C61345A4733D}"/>
              </a:ext>
            </a:extLst>
          </p:cNvPr>
          <p:cNvPicPr>
            <a:picLocks noChangeAspect="1"/>
          </p:cNvPicPr>
          <p:nvPr/>
        </p:nvPicPr>
        <p:blipFill rotWithShape="1">
          <a:blip r:embed="rId3">
            <a:extLst>
              <a:ext uri="{28A0092B-C50C-407E-A947-70E740481C1C}">
                <a14:useLocalDpi xmlns:a14="http://schemas.microsoft.com/office/drawing/2010/main" val="0"/>
              </a:ext>
            </a:extLst>
          </a:blip>
          <a:srcRect l="6547" r="18572"/>
          <a:stretch/>
        </p:blipFill>
        <p:spPr>
          <a:xfrm>
            <a:off x="171450" y="1452026"/>
            <a:ext cx="5943600" cy="4510111"/>
          </a:xfrm>
          <a:prstGeom prst="rect">
            <a:avLst/>
          </a:prstGeom>
        </p:spPr>
      </p:pic>
      <p:sp>
        <p:nvSpPr>
          <p:cNvPr id="10" name="TextBox 9">
            <a:extLst>
              <a:ext uri="{FF2B5EF4-FFF2-40B4-BE49-F238E27FC236}">
                <a16:creationId xmlns:a16="http://schemas.microsoft.com/office/drawing/2014/main" id="{6ACC8BDE-D937-40AF-85A5-CE83CED10247}"/>
              </a:ext>
            </a:extLst>
          </p:cNvPr>
          <p:cNvSpPr txBox="1"/>
          <p:nvPr/>
        </p:nvSpPr>
        <p:spPr>
          <a:xfrm>
            <a:off x="3777343" y="326572"/>
            <a:ext cx="1874403" cy="400110"/>
          </a:xfrm>
          <a:prstGeom prst="rect">
            <a:avLst/>
          </a:prstGeom>
          <a:noFill/>
        </p:spPr>
        <p:txBody>
          <a:bodyPr wrap="square" rtlCol="0">
            <a:spAutoFit/>
          </a:bodyPr>
          <a:lstStyle/>
          <a:p>
            <a:r>
              <a:rPr lang="en-US" sz="2000" dirty="0">
                <a:solidFill>
                  <a:schemeClr val="accent1"/>
                </a:solidFill>
              </a:rPr>
              <a:t>T-Blocks pit</a:t>
            </a:r>
          </a:p>
        </p:txBody>
      </p:sp>
      <p:sp>
        <p:nvSpPr>
          <p:cNvPr id="11" name="TextBox 10">
            <a:extLst>
              <a:ext uri="{FF2B5EF4-FFF2-40B4-BE49-F238E27FC236}">
                <a16:creationId xmlns:a16="http://schemas.microsoft.com/office/drawing/2014/main" id="{85F76DBD-FB64-493E-9D37-073213DA7B23}"/>
              </a:ext>
            </a:extLst>
          </p:cNvPr>
          <p:cNvSpPr txBox="1"/>
          <p:nvPr/>
        </p:nvSpPr>
        <p:spPr>
          <a:xfrm>
            <a:off x="198897" y="3859573"/>
            <a:ext cx="1286955" cy="369332"/>
          </a:xfrm>
          <a:prstGeom prst="rect">
            <a:avLst/>
          </a:prstGeom>
          <a:noFill/>
        </p:spPr>
        <p:txBody>
          <a:bodyPr wrap="none" rtlCol="0">
            <a:spAutoFit/>
          </a:bodyPr>
          <a:lstStyle/>
          <a:p>
            <a:r>
              <a:rPr lang="en-US" dirty="0"/>
              <a:t>Storage box</a:t>
            </a:r>
          </a:p>
        </p:txBody>
      </p:sp>
      <p:sp>
        <p:nvSpPr>
          <p:cNvPr id="12" name="TextBox 11">
            <a:extLst>
              <a:ext uri="{FF2B5EF4-FFF2-40B4-BE49-F238E27FC236}">
                <a16:creationId xmlns:a16="http://schemas.microsoft.com/office/drawing/2014/main" id="{9357378C-ED55-4971-BD54-A44493047047}"/>
              </a:ext>
            </a:extLst>
          </p:cNvPr>
          <p:cNvSpPr txBox="1"/>
          <p:nvPr/>
        </p:nvSpPr>
        <p:spPr>
          <a:xfrm>
            <a:off x="237672" y="4426563"/>
            <a:ext cx="1516762" cy="646331"/>
          </a:xfrm>
          <a:prstGeom prst="rect">
            <a:avLst/>
          </a:prstGeom>
          <a:noFill/>
        </p:spPr>
        <p:txBody>
          <a:bodyPr wrap="square" rtlCol="0">
            <a:spAutoFit/>
          </a:bodyPr>
          <a:lstStyle/>
          <a:p>
            <a:r>
              <a:rPr lang="en-US" dirty="0"/>
              <a:t>Shielding plate</a:t>
            </a:r>
          </a:p>
        </p:txBody>
      </p:sp>
      <p:sp>
        <p:nvSpPr>
          <p:cNvPr id="13" name="TextBox 12">
            <a:extLst>
              <a:ext uri="{FF2B5EF4-FFF2-40B4-BE49-F238E27FC236}">
                <a16:creationId xmlns:a16="http://schemas.microsoft.com/office/drawing/2014/main" id="{6F607947-C7B3-40C3-A449-3677B1AA8C92}"/>
              </a:ext>
            </a:extLst>
          </p:cNvPr>
          <p:cNvSpPr txBox="1"/>
          <p:nvPr/>
        </p:nvSpPr>
        <p:spPr>
          <a:xfrm>
            <a:off x="2558144" y="4888228"/>
            <a:ext cx="1516762" cy="369332"/>
          </a:xfrm>
          <a:prstGeom prst="rect">
            <a:avLst/>
          </a:prstGeom>
          <a:noFill/>
        </p:spPr>
        <p:txBody>
          <a:bodyPr wrap="none" rtlCol="0">
            <a:spAutoFit/>
          </a:bodyPr>
          <a:lstStyle/>
          <a:p>
            <a:r>
              <a:rPr lang="en-US" dirty="0" err="1"/>
              <a:t>Stripline</a:t>
            </a:r>
            <a:r>
              <a:rPr lang="en-US" dirty="0"/>
              <a:t> block</a:t>
            </a:r>
          </a:p>
        </p:txBody>
      </p:sp>
      <p:sp>
        <p:nvSpPr>
          <p:cNvPr id="14" name="TextBox 13">
            <a:extLst>
              <a:ext uri="{FF2B5EF4-FFF2-40B4-BE49-F238E27FC236}">
                <a16:creationId xmlns:a16="http://schemas.microsoft.com/office/drawing/2014/main" id="{63187BFD-EFA7-41A7-8CB3-DAC061F60AF7}"/>
              </a:ext>
            </a:extLst>
          </p:cNvPr>
          <p:cNvSpPr txBox="1"/>
          <p:nvPr/>
        </p:nvSpPr>
        <p:spPr>
          <a:xfrm>
            <a:off x="6272282" y="833030"/>
            <a:ext cx="2028237" cy="369332"/>
          </a:xfrm>
          <a:prstGeom prst="rect">
            <a:avLst/>
          </a:prstGeom>
          <a:noFill/>
        </p:spPr>
        <p:txBody>
          <a:bodyPr wrap="square" rtlCol="0">
            <a:spAutoFit/>
          </a:bodyPr>
          <a:lstStyle/>
          <a:p>
            <a:r>
              <a:rPr lang="en-US" dirty="0"/>
              <a:t>		T-Blocks</a:t>
            </a:r>
          </a:p>
        </p:txBody>
      </p:sp>
      <p:cxnSp>
        <p:nvCxnSpPr>
          <p:cNvPr id="16" name="Straight Arrow Connector 15">
            <a:extLst>
              <a:ext uri="{FF2B5EF4-FFF2-40B4-BE49-F238E27FC236}">
                <a16:creationId xmlns:a16="http://schemas.microsoft.com/office/drawing/2014/main" id="{01B5950D-E00F-4147-89A8-31972172FA97}"/>
              </a:ext>
            </a:extLst>
          </p:cNvPr>
          <p:cNvCxnSpPr>
            <a:cxnSpLocks/>
          </p:cNvCxnSpPr>
          <p:nvPr/>
        </p:nvCxnSpPr>
        <p:spPr>
          <a:xfrm>
            <a:off x="7083507" y="1057812"/>
            <a:ext cx="665086" cy="1701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C6C811-AC2A-4976-93E7-54A3367CDC18}"/>
              </a:ext>
            </a:extLst>
          </p:cNvPr>
          <p:cNvCxnSpPr>
            <a:cxnSpLocks/>
          </p:cNvCxnSpPr>
          <p:nvPr/>
        </p:nvCxnSpPr>
        <p:spPr>
          <a:xfrm flipH="1">
            <a:off x="5303825" y="1057812"/>
            <a:ext cx="1713179" cy="1505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869E16F-813C-49D9-9B35-9A3CF9E87353}"/>
              </a:ext>
            </a:extLst>
          </p:cNvPr>
          <p:cNvSpPr txBox="1"/>
          <p:nvPr/>
        </p:nvSpPr>
        <p:spPr>
          <a:xfrm>
            <a:off x="7370386" y="1411910"/>
            <a:ext cx="631904" cy="369332"/>
          </a:xfrm>
          <a:prstGeom prst="rect">
            <a:avLst/>
          </a:prstGeom>
          <a:noFill/>
        </p:spPr>
        <p:txBody>
          <a:bodyPr wrap="none" rtlCol="0">
            <a:spAutoFit/>
          </a:bodyPr>
          <a:lstStyle/>
          <a:p>
            <a:r>
              <a:rPr lang="en-US" dirty="0"/>
              <a:t>120”</a:t>
            </a:r>
          </a:p>
        </p:txBody>
      </p:sp>
      <p:sp>
        <p:nvSpPr>
          <p:cNvPr id="20" name="TextBox 19">
            <a:extLst>
              <a:ext uri="{FF2B5EF4-FFF2-40B4-BE49-F238E27FC236}">
                <a16:creationId xmlns:a16="http://schemas.microsoft.com/office/drawing/2014/main" id="{D261EE0D-669B-4AAD-82BB-EABF4A549B63}"/>
              </a:ext>
            </a:extLst>
          </p:cNvPr>
          <p:cNvSpPr txBox="1"/>
          <p:nvPr/>
        </p:nvSpPr>
        <p:spPr>
          <a:xfrm>
            <a:off x="7182031" y="5627350"/>
            <a:ext cx="628698" cy="369332"/>
          </a:xfrm>
          <a:prstGeom prst="rect">
            <a:avLst/>
          </a:prstGeom>
          <a:noFill/>
        </p:spPr>
        <p:txBody>
          <a:bodyPr wrap="none" rtlCol="0">
            <a:spAutoFit/>
          </a:bodyPr>
          <a:lstStyle/>
          <a:p>
            <a:r>
              <a:rPr lang="en-US" dirty="0"/>
              <a:t>174”</a:t>
            </a:r>
          </a:p>
        </p:txBody>
      </p:sp>
      <p:cxnSp>
        <p:nvCxnSpPr>
          <p:cNvPr id="22" name="Straight Connector 21">
            <a:extLst>
              <a:ext uri="{FF2B5EF4-FFF2-40B4-BE49-F238E27FC236}">
                <a16:creationId xmlns:a16="http://schemas.microsoft.com/office/drawing/2014/main" id="{EB284252-ECBD-45D0-8EF8-E460597D9BFC}"/>
              </a:ext>
            </a:extLst>
          </p:cNvPr>
          <p:cNvCxnSpPr>
            <a:cxnSpLocks/>
          </p:cNvCxnSpPr>
          <p:nvPr/>
        </p:nvCxnSpPr>
        <p:spPr>
          <a:xfrm flipV="1">
            <a:off x="8300519" y="1632857"/>
            <a:ext cx="0" cy="827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68687E-C3A2-4B47-ABD7-FDC0FBB7B2EA}"/>
              </a:ext>
            </a:extLst>
          </p:cNvPr>
          <p:cNvCxnSpPr/>
          <p:nvPr/>
        </p:nvCxnSpPr>
        <p:spPr>
          <a:xfrm flipV="1">
            <a:off x="6803571" y="1713333"/>
            <a:ext cx="0" cy="627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461813A-5EBC-48BB-AAEC-544AA4B1991B}"/>
              </a:ext>
            </a:extLst>
          </p:cNvPr>
          <p:cNvCxnSpPr>
            <a:cxnSpLocks/>
          </p:cNvCxnSpPr>
          <p:nvPr/>
        </p:nvCxnSpPr>
        <p:spPr>
          <a:xfrm flipH="1">
            <a:off x="6803572" y="1713333"/>
            <a:ext cx="50074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1389354-D60B-4765-B61E-723E5AD1F306}"/>
              </a:ext>
            </a:extLst>
          </p:cNvPr>
          <p:cNvCxnSpPr>
            <a:cxnSpLocks/>
          </p:cNvCxnSpPr>
          <p:nvPr/>
        </p:nvCxnSpPr>
        <p:spPr>
          <a:xfrm>
            <a:off x="7977565" y="1755847"/>
            <a:ext cx="32295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8B9AD73-55BA-4DD6-919D-9943143EC8D8}"/>
              </a:ext>
            </a:extLst>
          </p:cNvPr>
          <p:cNvCxnSpPr/>
          <p:nvPr/>
        </p:nvCxnSpPr>
        <p:spPr>
          <a:xfrm flipV="1">
            <a:off x="1445502" y="3007253"/>
            <a:ext cx="430489" cy="1088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FEF2950-E256-4E23-BB08-BDF89036DC18}"/>
              </a:ext>
            </a:extLst>
          </p:cNvPr>
          <p:cNvCxnSpPr>
            <a:cxnSpLocks/>
          </p:cNvCxnSpPr>
          <p:nvPr/>
        </p:nvCxnSpPr>
        <p:spPr>
          <a:xfrm flipV="1">
            <a:off x="1340189" y="3281516"/>
            <a:ext cx="599224" cy="1464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98FD04A-BB38-470B-AAD6-DFDD42588B15}"/>
              </a:ext>
            </a:extLst>
          </p:cNvPr>
          <p:cNvCxnSpPr/>
          <p:nvPr/>
        </p:nvCxnSpPr>
        <p:spPr>
          <a:xfrm flipV="1">
            <a:off x="4114800" y="4865914"/>
            <a:ext cx="457200" cy="206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0917C0A-0C54-4F9B-93C8-941F0A088D1F}"/>
              </a:ext>
            </a:extLst>
          </p:cNvPr>
          <p:cNvSpPr txBox="1"/>
          <p:nvPr/>
        </p:nvSpPr>
        <p:spPr>
          <a:xfrm>
            <a:off x="381000" y="726682"/>
            <a:ext cx="5732338" cy="369332"/>
          </a:xfrm>
          <a:prstGeom prst="rect">
            <a:avLst/>
          </a:prstGeom>
          <a:noFill/>
        </p:spPr>
        <p:txBody>
          <a:bodyPr wrap="none" rtlCol="0">
            <a:spAutoFit/>
          </a:bodyPr>
          <a:lstStyle/>
          <a:p>
            <a:r>
              <a:rPr lang="en-US" dirty="0"/>
              <a:t>There is no shielding between the morgue and T-blocks pit.</a:t>
            </a:r>
          </a:p>
        </p:txBody>
      </p:sp>
      <p:sp>
        <p:nvSpPr>
          <p:cNvPr id="48" name="TextBox 47">
            <a:extLst>
              <a:ext uri="{FF2B5EF4-FFF2-40B4-BE49-F238E27FC236}">
                <a16:creationId xmlns:a16="http://schemas.microsoft.com/office/drawing/2014/main" id="{1BFE926E-FF31-49F0-A194-A7ABD6C0C2AA}"/>
              </a:ext>
            </a:extLst>
          </p:cNvPr>
          <p:cNvSpPr txBox="1"/>
          <p:nvPr/>
        </p:nvSpPr>
        <p:spPr>
          <a:xfrm>
            <a:off x="296239" y="5082553"/>
            <a:ext cx="1470915" cy="369332"/>
          </a:xfrm>
          <a:prstGeom prst="rect">
            <a:avLst/>
          </a:prstGeom>
          <a:noFill/>
        </p:spPr>
        <p:txBody>
          <a:bodyPr wrap="none" rtlCol="0">
            <a:spAutoFit/>
          </a:bodyPr>
          <a:lstStyle/>
          <a:p>
            <a:r>
              <a:rPr lang="en-US" dirty="0"/>
              <a:t>Shielding wall</a:t>
            </a:r>
          </a:p>
        </p:txBody>
      </p:sp>
      <p:cxnSp>
        <p:nvCxnSpPr>
          <p:cNvPr id="50" name="Straight Arrow Connector 49">
            <a:extLst>
              <a:ext uri="{FF2B5EF4-FFF2-40B4-BE49-F238E27FC236}">
                <a16:creationId xmlns:a16="http://schemas.microsoft.com/office/drawing/2014/main" id="{4725E5D7-D837-40D6-B70C-DB8F3AF16A9C}"/>
              </a:ext>
            </a:extLst>
          </p:cNvPr>
          <p:cNvCxnSpPr/>
          <p:nvPr/>
        </p:nvCxnSpPr>
        <p:spPr>
          <a:xfrm flipV="1">
            <a:off x="1875991" y="4660334"/>
            <a:ext cx="576840" cy="597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6F7DDC6-AC83-40C7-9AE9-18D8186796AD}"/>
              </a:ext>
            </a:extLst>
          </p:cNvPr>
          <p:cNvSpPr txBox="1"/>
          <p:nvPr/>
        </p:nvSpPr>
        <p:spPr>
          <a:xfrm>
            <a:off x="2308342" y="1082694"/>
            <a:ext cx="1669816" cy="369332"/>
          </a:xfrm>
          <a:prstGeom prst="rect">
            <a:avLst/>
          </a:prstGeom>
          <a:noFill/>
        </p:spPr>
        <p:txBody>
          <a:bodyPr wrap="none" rtlCol="0">
            <a:spAutoFit/>
          </a:bodyPr>
          <a:lstStyle/>
          <a:p>
            <a:r>
              <a:rPr lang="en-US" dirty="0"/>
              <a:t>Concrete blocks</a:t>
            </a:r>
          </a:p>
        </p:txBody>
      </p:sp>
      <p:cxnSp>
        <p:nvCxnSpPr>
          <p:cNvPr id="53" name="Straight Arrow Connector 52">
            <a:extLst>
              <a:ext uri="{FF2B5EF4-FFF2-40B4-BE49-F238E27FC236}">
                <a16:creationId xmlns:a16="http://schemas.microsoft.com/office/drawing/2014/main" id="{DB310E14-3751-48F0-B7E4-980003BF6953}"/>
              </a:ext>
            </a:extLst>
          </p:cNvPr>
          <p:cNvCxnSpPr/>
          <p:nvPr/>
        </p:nvCxnSpPr>
        <p:spPr>
          <a:xfrm>
            <a:off x="4074906" y="1202362"/>
            <a:ext cx="360760" cy="326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E039659-52A1-434E-8F6C-F5F24A2FAE8D}"/>
              </a:ext>
            </a:extLst>
          </p:cNvPr>
          <p:cNvSpPr>
            <a:spLocks noGrp="1"/>
          </p:cNvSpPr>
          <p:nvPr>
            <p:ph type="dt" sz="half" idx="10"/>
          </p:nvPr>
        </p:nvSpPr>
        <p:spPr/>
        <p:txBody>
          <a:bodyPr/>
          <a:lstStyle/>
          <a:p>
            <a:r>
              <a:rPr lang="en-US"/>
              <a:t>10/25/2019</a:t>
            </a:r>
            <a:endParaRPr lang="en-US" dirty="0"/>
          </a:p>
        </p:txBody>
      </p:sp>
    </p:spTree>
    <p:extLst>
      <p:ext uri="{BB962C8B-B14F-4D97-AF65-F5344CB8AC3E}">
        <p14:creationId xmlns:p14="http://schemas.microsoft.com/office/powerpoint/2010/main" val="3460091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A8B4AF-285F-4801-A1BA-D09171E45432}"/>
              </a:ext>
            </a:extLst>
          </p:cNvPr>
          <p:cNvSpPr>
            <a:spLocks noGrp="1"/>
          </p:cNvSpPr>
          <p:nvPr>
            <p:ph type="ftr" sz="quarter" idx="11"/>
          </p:nvPr>
        </p:nvSpPr>
        <p:spPr>
          <a:xfrm>
            <a:off x="1589314" y="6356351"/>
            <a:ext cx="6204909"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0F5AB9B6-2095-4F25-853C-52DEDA8D8987}"/>
              </a:ext>
            </a:extLst>
          </p:cNvPr>
          <p:cNvSpPr>
            <a:spLocks noGrp="1"/>
          </p:cNvSpPr>
          <p:nvPr>
            <p:ph type="sldNum" sz="quarter" idx="12"/>
          </p:nvPr>
        </p:nvSpPr>
        <p:spPr/>
        <p:txBody>
          <a:bodyPr/>
          <a:lstStyle/>
          <a:p>
            <a:fld id="{7FDB62CE-E07F-4901-A898-E3D5D11449D9}" type="slidenum">
              <a:rPr lang="en-US" smtClean="0"/>
              <a:t>19</a:t>
            </a:fld>
            <a:endParaRPr lang="en-US" dirty="0"/>
          </a:p>
        </p:txBody>
      </p:sp>
      <p:sp>
        <p:nvSpPr>
          <p:cNvPr id="4" name="TextBox 3">
            <a:extLst>
              <a:ext uri="{FF2B5EF4-FFF2-40B4-BE49-F238E27FC236}">
                <a16:creationId xmlns:a16="http://schemas.microsoft.com/office/drawing/2014/main" id="{94A3B5B6-061C-4A47-9031-A32DB40DA237}"/>
              </a:ext>
            </a:extLst>
          </p:cNvPr>
          <p:cNvSpPr txBox="1"/>
          <p:nvPr/>
        </p:nvSpPr>
        <p:spPr>
          <a:xfrm>
            <a:off x="3238944" y="-8667"/>
            <a:ext cx="1797030" cy="400110"/>
          </a:xfrm>
          <a:prstGeom prst="rect">
            <a:avLst/>
          </a:prstGeom>
          <a:noFill/>
        </p:spPr>
        <p:txBody>
          <a:bodyPr wrap="none" rtlCol="0">
            <a:spAutoFit/>
          </a:bodyPr>
          <a:lstStyle/>
          <a:p>
            <a:r>
              <a:rPr lang="en-US" sz="2000" dirty="0">
                <a:solidFill>
                  <a:schemeClr val="accent1"/>
                </a:solidFill>
              </a:rPr>
              <a:t>Work cell hatch</a:t>
            </a:r>
          </a:p>
        </p:txBody>
      </p:sp>
      <p:pic>
        <p:nvPicPr>
          <p:cNvPr id="6" name="Picture 5">
            <a:extLst>
              <a:ext uri="{FF2B5EF4-FFF2-40B4-BE49-F238E27FC236}">
                <a16:creationId xmlns:a16="http://schemas.microsoft.com/office/drawing/2014/main" id="{A4EBF6EE-0EAA-496A-85AD-C4EE67FB3850}"/>
              </a:ext>
            </a:extLst>
          </p:cNvPr>
          <p:cNvPicPr>
            <a:picLocks noChangeAspect="1"/>
          </p:cNvPicPr>
          <p:nvPr/>
        </p:nvPicPr>
        <p:blipFill rotWithShape="1">
          <a:blip r:embed="rId2">
            <a:extLst>
              <a:ext uri="{28A0092B-C50C-407E-A947-70E740481C1C}">
                <a14:useLocalDpi xmlns:a14="http://schemas.microsoft.com/office/drawing/2010/main" val="0"/>
              </a:ext>
            </a:extLst>
          </a:blip>
          <a:srcRect l="17023" t="18363" r="22262" b="26115"/>
          <a:stretch/>
        </p:blipFill>
        <p:spPr>
          <a:xfrm>
            <a:off x="424542" y="967623"/>
            <a:ext cx="5120888" cy="2660853"/>
          </a:xfrm>
          <a:prstGeom prst="rect">
            <a:avLst/>
          </a:prstGeom>
        </p:spPr>
      </p:pic>
      <p:pic>
        <p:nvPicPr>
          <p:cNvPr id="8" name="Picture 7">
            <a:extLst>
              <a:ext uri="{FF2B5EF4-FFF2-40B4-BE49-F238E27FC236}">
                <a16:creationId xmlns:a16="http://schemas.microsoft.com/office/drawing/2014/main" id="{0CC3C931-9607-49B8-B1E6-997C236D6CD6}"/>
              </a:ext>
            </a:extLst>
          </p:cNvPr>
          <p:cNvPicPr>
            <a:picLocks noChangeAspect="1"/>
          </p:cNvPicPr>
          <p:nvPr/>
        </p:nvPicPr>
        <p:blipFill rotWithShape="1">
          <a:blip r:embed="rId3">
            <a:extLst>
              <a:ext uri="{28A0092B-C50C-407E-A947-70E740481C1C}">
                <a14:useLocalDpi xmlns:a14="http://schemas.microsoft.com/office/drawing/2010/main" val="0"/>
              </a:ext>
            </a:extLst>
          </a:blip>
          <a:srcRect l="16428" t="20040" r="22857" b="26325"/>
          <a:stretch/>
        </p:blipFill>
        <p:spPr>
          <a:xfrm>
            <a:off x="424542" y="3707171"/>
            <a:ext cx="5120888" cy="2570485"/>
          </a:xfrm>
          <a:prstGeom prst="rect">
            <a:avLst/>
          </a:prstGeom>
        </p:spPr>
      </p:pic>
      <p:sp>
        <p:nvSpPr>
          <p:cNvPr id="11" name="TextBox 10">
            <a:extLst>
              <a:ext uri="{FF2B5EF4-FFF2-40B4-BE49-F238E27FC236}">
                <a16:creationId xmlns:a16="http://schemas.microsoft.com/office/drawing/2014/main" id="{6A541FA8-4337-4E02-B03B-23FC793BEEE2}"/>
              </a:ext>
            </a:extLst>
          </p:cNvPr>
          <p:cNvSpPr txBox="1"/>
          <p:nvPr/>
        </p:nvSpPr>
        <p:spPr>
          <a:xfrm>
            <a:off x="2841171" y="2158568"/>
            <a:ext cx="628698" cy="369332"/>
          </a:xfrm>
          <a:prstGeom prst="rect">
            <a:avLst/>
          </a:prstGeom>
          <a:noFill/>
        </p:spPr>
        <p:txBody>
          <a:bodyPr wrap="none" rtlCol="0">
            <a:spAutoFit/>
          </a:bodyPr>
          <a:lstStyle/>
          <a:p>
            <a:r>
              <a:rPr lang="en-US" dirty="0"/>
              <a:t>180”</a:t>
            </a:r>
          </a:p>
        </p:txBody>
      </p:sp>
      <p:sp>
        <p:nvSpPr>
          <p:cNvPr id="12" name="TextBox 11">
            <a:extLst>
              <a:ext uri="{FF2B5EF4-FFF2-40B4-BE49-F238E27FC236}">
                <a16:creationId xmlns:a16="http://schemas.microsoft.com/office/drawing/2014/main" id="{D5A81608-F8F4-44FB-8DF6-7E55E898BB63}"/>
              </a:ext>
            </a:extLst>
          </p:cNvPr>
          <p:cNvSpPr txBox="1"/>
          <p:nvPr/>
        </p:nvSpPr>
        <p:spPr>
          <a:xfrm>
            <a:off x="3881620" y="2438401"/>
            <a:ext cx="511679" cy="369332"/>
          </a:xfrm>
          <a:prstGeom prst="rect">
            <a:avLst/>
          </a:prstGeom>
          <a:noFill/>
        </p:spPr>
        <p:txBody>
          <a:bodyPr wrap="none" rtlCol="0">
            <a:spAutoFit/>
          </a:bodyPr>
          <a:lstStyle/>
          <a:p>
            <a:r>
              <a:rPr lang="en-US" dirty="0"/>
              <a:t>48”</a:t>
            </a:r>
          </a:p>
        </p:txBody>
      </p:sp>
      <p:sp>
        <p:nvSpPr>
          <p:cNvPr id="13" name="TextBox 12">
            <a:extLst>
              <a:ext uri="{FF2B5EF4-FFF2-40B4-BE49-F238E27FC236}">
                <a16:creationId xmlns:a16="http://schemas.microsoft.com/office/drawing/2014/main" id="{3576A469-B5DA-42B5-8813-09EDBF75C4C7}"/>
              </a:ext>
            </a:extLst>
          </p:cNvPr>
          <p:cNvSpPr txBox="1"/>
          <p:nvPr/>
        </p:nvSpPr>
        <p:spPr>
          <a:xfrm>
            <a:off x="762000" y="1099458"/>
            <a:ext cx="1136786" cy="646331"/>
          </a:xfrm>
          <a:prstGeom prst="rect">
            <a:avLst/>
          </a:prstGeom>
          <a:noFill/>
        </p:spPr>
        <p:txBody>
          <a:bodyPr wrap="none" rtlCol="0">
            <a:spAutoFit/>
          </a:bodyPr>
          <a:lstStyle/>
          <a:p>
            <a:r>
              <a:rPr lang="en-US" dirty="0"/>
              <a:t>Work Cell </a:t>
            </a:r>
          </a:p>
          <a:p>
            <a:r>
              <a:rPr lang="en-US" dirty="0"/>
              <a:t>hatch</a:t>
            </a:r>
          </a:p>
        </p:txBody>
      </p:sp>
      <p:cxnSp>
        <p:nvCxnSpPr>
          <p:cNvPr id="15" name="Straight Arrow Connector 14">
            <a:extLst>
              <a:ext uri="{FF2B5EF4-FFF2-40B4-BE49-F238E27FC236}">
                <a16:creationId xmlns:a16="http://schemas.microsoft.com/office/drawing/2014/main" id="{CD6659BC-8511-4365-9465-4314AC91F8DF}"/>
              </a:ext>
            </a:extLst>
          </p:cNvPr>
          <p:cNvCxnSpPr/>
          <p:nvPr/>
        </p:nvCxnSpPr>
        <p:spPr>
          <a:xfrm>
            <a:off x="1589314" y="1513114"/>
            <a:ext cx="576943" cy="1014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B6D7D90-ADE3-4082-A6B5-14C6E9F09A42}"/>
              </a:ext>
            </a:extLst>
          </p:cNvPr>
          <p:cNvSpPr txBox="1"/>
          <p:nvPr/>
        </p:nvSpPr>
        <p:spPr>
          <a:xfrm>
            <a:off x="870858" y="3628475"/>
            <a:ext cx="1110176" cy="923330"/>
          </a:xfrm>
          <a:prstGeom prst="rect">
            <a:avLst/>
          </a:prstGeom>
          <a:noFill/>
        </p:spPr>
        <p:txBody>
          <a:bodyPr wrap="none" rtlCol="0">
            <a:spAutoFit/>
          </a:bodyPr>
          <a:lstStyle/>
          <a:p>
            <a:r>
              <a:rPr lang="en-US" dirty="0"/>
              <a:t>WC Hatch</a:t>
            </a:r>
          </a:p>
          <a:p>
            <a:r>
              <a:rPr lang="en-US" dirty="0"/>
              <a:t>Shielding</a:t>
            </a:r>
          </a:p>
          <a:p>
            <a:r>
              <a:rPr lang="en-US" dirty="0"/>
              <a:t>plates</a:t>
            </a:r>
          </a:p>
        </p:txBody>
      </p:sp>
      <p:cxnSp>
        <p:nvCxnSpPr>
          <p:cNvPr id="18" name="Straight Arrow Connector 17">
            <a:extLst>
              <a:ext uri="{FF2B5EF4-FFF2-40B4-BE49-F238E27FC236}">
                <a16:creationId xmlns:a16="http://schemas.microsoft.com/office/drawing/2014/main" id="{C6CCC5B8-C950-40F8-BCEA-E145C741E1ED}"/>
              </a:ext>
            </a:extLst>
          </p:cNvPr>
          <p:cNvCxnSpPr/>
          <p:nvPr/>
        </p:nvCxnSpPr>
        <p:spPr>
          <a:xfrm>
            <a:off x="1589314" y="4310743"/>
            <a:ext cx="576943" cy="827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9B1C6C8-E4DB-46FD-8308-EA0F6633C175}"/>
              </a:ext>
            </a:extLst>
          </p:cNvPr>
          <p:cNvCxnSpPr/>
          <p:nvPr/>
        </p:nvCxnSpPr>
        <p:spPr>
          <a:xfrm>
            <a:off x="1589314" y="4310743"/>
            <a:ext cx="1880555" cy="827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6F7729E-18A2-4E73-A069-B188166E27C2}"/>
              </a:ext>
            </a:extLst>
          </p:cNvPr>
          <p:cNvSpPr txBox="1"/>
          <p:nvPr/>
        </p:nvSpPr>
        <p:spPr>
          <a:xfrm>
            <a:off x="215455" y="241832"/>
            <a:ext cx="7844007" cy="646331"/>
          </a:xfrm>
          <a:prstGeom prst="rect">
            <a:avLst/>
          </a:prstGeom>
          <a:noFill/>
        </p:spPr>
        <p:txBody>
          <a:bodyPr wrap="none" rtlCol="0">
            <a:spAutoFit/>
          </a:bodyPr>
          <a:lstStyle/>
          <a:p>
            <a:r>
              <a:rPr lang="en-US" dirty="0"/>
              <a:t>The hatch is located in the middle of the work cell between two transfer cart rails.</a:t>
            </a:r>
          </a:p>
          <a:p>
            <a:r>
              <a:rPr lang="en-US" dirty="0"/>
              <a:t>The hatch is covered by two shielding plates, 12” thick. </a:t>
            </a:r>
          </a:p>
        </p:txBody>
      </p:sp>
      <p:pic>
        <p:nvPicPr>
          <p:cNvPr id="7" name="Picture 6">
            <a:extLst>
              <a:ext uri="{FF2B5EF4-FFF2-40B4-BE49-F238E27FC236}">
                <a16:creationId xmlns:a16="http://schemas.microsoft.com/office/drawing/2014/main" id="{CFAEC3B5-46D8-4E8A-9E1A-C65C893ABF19}"/>
              </a:ext>
            </a:extLst>
          </p:cNvPr>
          <p:cNvPicPr>
            <a:picLocks noChangeAspect="1"/>
          </p:cNvPicPr>
          <p:nvPr/>
        </p:nvPicPr>
        <p:blipFill rotWithShape="1">
          <a:blip r:embed="rId4">
            <a:extLst>
              <a:ext uri="{28A0092B-C50C-407E-A947-70E740481C1C}">
                <a14:useLocalDpi xmlns:a14="http://schemas.microsoft.com/office/drawing/2010/main" val="0"/>
              </a:ext>
            </a:extLst>
          </a:blip>
          <a:srcRect l="52548" t="4884" r="27381" b="5165"/>
          <a:stretch/>
        </p:blipFill>
        <p:spPr>
          <a:xfrm>
            <a:off x="5771390" y="952394"/>
            <a:ext cx="2078987" cy="5294380"/>
          </a:xfrm>
          <a:prstGeom prst="rect">
            <a:avLst/>
          </a:prstGeom>
        </p:spPr>
      </p:pic>
      <p:sp>
        <p:nvSpPr>
          <p:cNvPr id="20" name="TextBox 19">
            <a:extLst>
              <a:ext uri="{FF2B5EF4-FFF2-40B4-BE49-F238E27FC236}">
                <a16:creationId xmlns:a16="http://schemas.microsoft.com/office/drawing/2014/main" id="{C28CBA01-E234-4CA2-82B8-60372BC51031}"/>
              </a:ext>
            </a:extLst>
          </p:cNvPr>
          <p:cNvSpPr txBox="1"/>
          <p:nvPr/>
        </p:nvSpPr>
        <p:spPr>
          <a:xfrm>
            <a:off x="7116827" y="3628475"/>
            <a:ext cx="442750" cy="307777"/>
          </a:xfrm>
          <a:prstGeom prst="rect">
            <a:avLst/>
          </a:prstGeom>
          <a:noFill/>
        </p:spPr>
        <p:txBody>
          <a:bodyPr wrap="none" rtlCol="0">
            <a:spAutoFit/>
          </a:bodyPr>
          <a:lstStyle/>
          <a:p>
            <a:r>
              <a:rPr lang="en-US" sz="1400" dirty="0"/>
              <a:t>48”</a:t>
            </a:r>
          </a:p>
        </p:txBody>
      </p:sp>
      <p:cxnSp>
        <p:nvCxnSpPr>
          <p:cNvPr id="14" name="Straight Connector 13">
            <a:extLst>
              <a:ext uri="{FF2B5EF4-FFF2-40B4-BE49-F238E27FC236}">
                <a16:creationId xmlns:a16="http://schemas.microsoft.com/office/drawing/2014/main" id="{88B9FE1D-85CB-4571-9CE4-AE46883F5FEE}"/>
              </a:ext>
            </a:extLst>
          </p:cNvPr>
          <p:cNvCxnSpPr/>
          <p:nvPr/>
        </p:nvCxnSpPr>
        <p:spPr>
          <a:xfrm>
            <a:off x="7193027" y="3628475"/>
            <a:ext cx="0" cy="340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522B66-885C-44E9-98CD-A871F761F420}"/>
              </a:ext>
            </a:extLst>
          </p:cNvPr>
          <p:cNvCxnSpPr/>
          <p:nvPr/>
        </p:nvCxnSpPr>
        <p:spPr>
          <a:xfrm>
            <a:off x="7486650" y="3628475"/>
            <a:ext cx="0" cy="307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B2B110B-210F-4231-B194-B22E0BCB1712}"/>
              </a:ext>
            </a:extLst>
          </p:cNvPr>
          <p:cNvCxnSpPr>
            <a:cxnSpLocks/>
          </p:cNvCxnSpPr>
          <p:nvPr/>
        </p:nvCxnSpPr>
        <p:spPr>
          <a:xfrm flipV="1">
            <a:off x="6892104" y="3774105"/>
            <a:ext cx="290349" cy="16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1F451B4-1782-4AA3-A924-4E6FE8B6137C}"/>
              </a:ext>
            </a:extLst>
          </p:cNvPr>
          <p:cNvCxnSpPr>
            <a:cxnSpLocks/>
          </p:cNvCxnSpPr>
          <p:nvPr/>
        </p:nvCxnSpPr>
        <p:spPr>
          <a:xfrm flipH="1">
            <a:off x="7488382" y="3765846"/>
            <a:ext cx="223709" cy="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5CCA5D8-F53A-405E-A018-5DF68DADB8B3}"/>
              </a:ext>
            </a:extLst>
          </p:cNvPr>
          <p:cNvSpPr txBox="1"/>
          <p:nvPr/>
        </p:nvSpPr>
        <p:spPr>
          <a:xfrm>
            <a:off x="5771390" y="5606882"/>
            <a:ext cx="888385" cy="646331"/>
          </a:xfrm>
          <a:prstGeom prst="rect">
            <a:avLst/>
          </a:prstGeom>
          <a:noFill/>
        </p:spPr>
        <p:txBody>
          <a:bodyPr wrap="none" rtlCol="0">
            <a:spAutoFit/>
          </a:bodyPr>
          <a:lstStyle/>
          <a:p>
            <a:r>
              <a:rPr lang="en-US" dirty="0"/>
              <a:t>Cooling</a:t>
            </a:r>
          </a:p>
          <a:p>
            <a:r>
              <a:rPr lang="en-US" dirty="0"/>
              <a:t>panel</a:t>
            </a:r>
          </a:p>
        </p:txBody>
      </p:sp>
      <p:cxnSp>
        <p:nvCxnSpPr>
          <p:cNvPr id="31" name="Straight Arrow Connector 30">
            <a:extLst>
              <a:ext uri="{FF2B5EF4-FFF2-40B4-BE49-F238E27FC236}">
                <a16:creationId xmlns:a16="http://schemas.microsoft.com/office/drawing/2014/main" id="{1CBB6E3A-6018-4666-A6F2-65393441FBC4}"/>
              </a:ext>
            </a:extLst>
          </p:cNvPr>
          <p:cNvCxnSpPr>
            <a:cxnSpLocks/>
          </p:cNvCxnSpPr>
          <p:nvPr/>
        </p:nvCxnSpPr>
        <p:spPr>
          <a:xfrm flipV="1">
            <a:off x="6659775" y="5326721"/>
            <a:ext cx="377503" cy="603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C61FDC9-FA04-45E6-A82E-2053EE0D5201}"/>
              </a:ext>
            </a:extLst>
          </p:cNvPr>
          <p:cNvSpPr>
            <a:spLocks noGrp="1"/>
          </p:cNvSpPr>
          <p:nvPr>
            <p:ph type="dt" sz="half" idx="10"/>
          </p:nvPr>
        </p:nvSpPr>
        <p:spPr/>
        <p:txBody>
          <a:bodyPr/>
          <a:lstStyle/>
          <a:p>
            <a:r>
              <a:rPr lang="en-US"/>
              <a:t>10/25/2019</a:t>
            </a:r>
            <a:endParaRPr lang="en-US" dirty="0"/>
          </a:p>
        </p:txBody>
      </p:sp>
      <p:sp>
        <p:nvSpPr>
          <p:cNvPr id="26" name="TextBox 25">
            <a:extLst>
              <a:ext uri="{FF2B5EF4-FFF2-40B4-BE49-F238E27FC236}">
                <a16:creationId xmlns:a16="http://schemas.microsoft.com/office/drawing/2014/main" id="{25E227BD-74F9-4748-BB25-00A9455804E4}"/>
              </a:ext>
            </a:extLst>
          </p:cNvPr>
          <p:cNvSpPr txBox="1"/>
          <p:nvPr/>
        </p:nvSpPr>
        <p:spPr>
          <a:xfrm>
            <a:off x="7794224" y="806102"/>
            <a:ext cx="1424974" cy="5632311"/>
          </a:xfrm>
          <a:prstGeom prst="rect">
            <a:avLst/>
          </a:prstGeom>
          <a:noFill/>
        </p:spPr>
        <p:txBody>
          <a:bodyPr wrap="square" rtlCol="0">
            <a:spAutoFit/>
          </a:bodyPr>
          <a:lstStyle/>
          <a:p>
            <a:r>
              <a:rPr lang="en-US" dirty="0"/>
              <a:t>TH Cooling panels can be stored under the Work Cell. The panel is delivered into the storage place through the hatch. The special lifting fixture and the panel support stand  are required for the cooling panel storage.</a:t>
            </a:r>
          </a:p>
        </p:txBody>
      </p:sp>
    </p:spTree>
    <p:extLst>
      <p:ext uri="{BB962C8B-B14F-4D97-AF65-F5344CB8AC3E}">
        <p14:creationId xmlns:p14="http://schemas.microsoft.com/office/powerpoint/2010/main" val="29228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566" y="343003"/>
            <a:ext cx="7886700" cy="1325563"/>
          </a:xfrm>
        </p:spPr>
        <p:txBody>
          <a:bodyPr>
            <a:normAutofit/>
          </a:bodyPr>
          <a:lstStyle/>
          <a:p>
            <a:r>
              <a:rPr lang="en-US" sz="2400" dirty="0">
                <a:latin typeface="+mn-lt"/>
              </a:rPr>
              <a:t>Remote Handling Equipment Requirements</a:t>
            </a:r>
          </a:p>
        </p:txBody>
      </p:sp>
      <p:sp>
        <p:nvSpPr>
          <p:cNvPr id="3" name="Content Placeholder 2"/>
          <p:cNvSpPr>
            <a:spLocks noGrp="1"/>
          </p:cNvSpPr>
          <p:nvPr>
            <p:ph idx="1"/>
          </p:nvPr>
        </p:nvSpPr>
        <p:spPr>
          <a:xfrm>
            <a:off x="-138266" y="1005784"/>
            <a:ext cx="7886700" cy="4351338"/>
          </a:xfrm>
        </p:spPr>
        <p:txBody>
          <a:bodyPr/>
          <a:lstStyle/>
          <a:p>
            <a:pPr lvl="1"/>
            <a:endParaRPr lang="en-US" dirty="0">
              <a:solidFill>
                <a:schemeClr val="tx1"/>
              </a:solidFill>
            </a:endParaRPr>
          </a:p>
          <a:p>
            <a:pPr lvl="1"/>
            <a:r>
              <a:rPr lang="en-US" sz="1800" dirty="0">
                <a:solidFill>
                  <a:schemeClr val="tx2"/>
                </a:solidFill>
              </a:rPr>
              <a:t>Remote Handling Facilities and Equipment must provide methods to support radioactive component replacement and short-</a:t>
            </a:r>
            <a:r>
              <a:rPr lang="en-US" sz="1800" dirty="0">
                <a:solidFill>
                  <a:schemeClr val="tx2"/>
                </a:solidFill>
                <a:cs typeface="Helvetica"/>
              </a:rPr>
              <a:t>term storage</a:t>
            </a:r>
          </a:p>
          <a:p>
            <a:pPr lvl="1"/>
            <a:r>
              <a:rPr lang="en-US" sz="1800" dirty="0">
                <a:solidFill>
                  <a:schemeClr val="tx2"/>
                </a:solidFill>
              </a:rPr>
              <a:t>The remote handling shall be integrated into the infrastructure of the complex both underground and above ground. (This indicates that </a:t>
            </a:r>
            <a:r>
              <a:rPr lang="en-US" sz="1800" dirty="0">
                <a:solidFill>
                  <a:schemeClr val="tx2"/>
                </a:solidFill>
                <a:ea typeface="Lucida Grande"/>
                <a:cs typeface="Helvetica"/>
              </a:rPr>
              <a:t>Remote Handling Facilities shall be designed for 2.4 MW operations since it is not upgradeable)</a:t>
            </a:r>
          </a:p>
          <a:p>
            <a:pPr lvl="1"/>
            <a:r>
              <a:rPr lang="en-US" sz="1800" dirty="0">
                <a:solidFill>
                  <a:schemeClr val="tx2"/>
                </a:solidFill>
              </a:rPr>
              <a:t>The remote handling shall incorporate ALARA (As Low As Reasonably Achievable) principles into facilities, equipment and procedures </a:t>
            </a:r>
          </a:p>
        </p:txBody>
      </p:sp>
      <p:sp>
        <p:nvSpPr>
          <p:cNvPr id="4" name="Date Placeholder 3"/>
          <p:cNvSpPr>
            <a:spLocks noGrp="1"/>
          </p:cNvSpPr>
          <p:nvPr>
            <p:ph type="dt" sz="half" idx="10"/>
          </p:nvPr>
        </p:nvSpPr>
        <p:spPr>
          <a:xfrm>
            <a:off x="511625" y="6385028"/>
            <a:ext cx="1427787" cy="187325"/>
          </a:xfrm>
        </p:spPr>
        <p:txBody>
          <a:bodyPr/>
          <a:lstStyle/>
          <a:p>
            <a:pPr>
              <a:defRPr/>
            </a:pPr>
            <a:r>
              <a:rPr lang="en-US" dirty="0"/>
              <a:t>25 October 2019</a:t>
            </a:r>
          </a:p>
        </p:txBody>
      </p:sp>
      <p:sp>
        <p:nvSpPr>
          <p:cNvPr id="5" name="Footer Placeholder 4"/>
          <p:cNvSpPr>
            <a:spLocks noGrp="1"/>
          </p:cNvSpPr>
          <p:nvPr>
            <p:ph type="ftr" sz="quarter" idx="11"/>
          </p:nvPr>
        </p:nvSpPr>
        <p:spPr>
          <a:xfrm>
            <a:off x="1939413" y="6372841"/>
            <a:ext cx="5616575" cy="187325"/>
          </a:xfrm>
        </p:spPr>
        <p:txBody>
          <a:bodyPr/>
          <a:lstStyle/>
          <a:p>
            <a:pPr>
              <a:defRPr/>
            </a:pPr>
            <a:r>
              <a:rPr lang="en-US" dirty="0"/>
              <a:t>V. Sidorov / LBNF Target Hall Remote Handling Facilities and Horns exchange procedure</a:t>
            </a:r>
          </a:p>
        </p:txBody>
      </p:sp>
      <p:sp>
        <p:nvSpPr>
          <p:cNvPr id="6" name="Slide Number Placeholder 5"/>
          <p:cNvSpPr>
            <a:spLocks noGrp="1"/>
          </p:cNvSpPr>
          <p:nvPr>
            <p:ph type="sldNum" sz="quarter" idx="12"/>
          </p:nvPr>
        </p:nvSpPr>
        <p:spPr>
          <a:xfrm>
            <a:off x="6719734" y="6283940"/>
            <a:ext cx="2057400" cy="365125"/>
          </a:xfrm>
        </p:spPr>
        <p:txBody>
          <a:bodyPr/>
          <a:lstStyle/>
          <a:p>
            <a:pPr>
              <a:defRPr/>
            </a:pPr>
            <a:fld id="{0C39C72E-2A13-EB4D-AD45-6D4E6ACAED8D}" type="slidenum">
              <a:rPr lang="en-US" smtClean="0"/>
              <a:pPr>
                <a:defRPr/>
              </a:pPr>
              <a:t>2</a:t>
            </a:fld>
            <a:endParaRPr lang="en-US" dirty="0"/>
          </a:p>
        </p:txBody>
      </p:sp>
    </p:spTree>
    <p:extLst>
      <p:ext uri="{BB962C8B-B14F-4D97-AF65-F5344CB8AC3E}">
        <p14:creationId xmlns:p14="http://schemas.microsoft.com/office/powerpoint/2010/main" val="3072693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0DE9F2-3A6D-4767-8F2E-12E21E88C631}"/>
              </a:ext>
            </a:extLst>
          </p:cNvPr>
          <p:cNvSpPr>
            <a:spLocks noGrp="1"/>
          </p:cNvSpPr>
          <p:nvPr>
            <p:ph type="ftr" sz="quarter" idx="11"/>
          </p:nvPr>
        </p:nvSpPr>
        <p:spPr>
          <a:xfrm>
            <a:off x="1585452" y="6356351"/>
            <a:ext cx="6245942"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797DB8F8-42E4-4A8A-A1D4-659BF00EB930}"/>
              </a:ext>
            </a:extLst>
          </p:cNvPr>
          <p:cNvSpPr>
            <a:spLocks noGrp="1"/>
          </p:cNvSpPr>
          <p:nvPr>
            <p:ph type="sldNum" sz="quarter" idx="12"/>
          </p:nvPr>
        </p:nvSpPr>
        <p:spPr/>
        <p:txBody>
          <a:bodyPr/>
          <a:lstStyle/>
          <a:p>
            <a:fld id="{7FDB62CE-E07F-4901-A898-E3D5D11449D9}" type="slidenum">
              <a:rPr lang="en-US" smtClean="0"/>
              <a:t>20</a:t>
            </a:fld>
            <a:endParaRPr lang="en-US" dirty="0"/>
          </a:p>
        </p:txBody>
      </p:sp>
      <p:pic>
        <p:nvPicPr>
          <p:cNvPr id="5" name="Picture 4" descr="Morgue usage LBNF separate target-2  -  Protected View - Excel">
            <a:extLst>
              <a:ext uri="{FF2B5EF4-FFF2-40B4-BE49-F238E27FC236}">
                <a16:creationId xmlns:a16="http://schemas.microsoft.com/office/drawing/2014/main" id="{F6185087-8A37-40B1-A764-EE5476D964E5}"/>
              </a:ext>
            </a:extLst>
          </p:cNvPr>
          <p:cNvPicPr>
            <a:picLocks noChangeAspect="1"/>
          </p:cNvPicPr>
          <p:nvPr/>
        </p:nvPicPr>
        <p:blipFill rotWithShape="1">
          <a:blip r:embed="rId2">
            <a:extLst>
              <a:ext uri="{28A0092B-C50C-407E-A947-70E740481C1C}">
                <a14:useLocalDpi xmlns:a14="http://schemas.microsoft.com/office/drawing/2010/main" val="0"/>
              </a:ext>
            </a:extLst>
          </a:blip>
          <a:srcRect t="9364" r="22976" b="11121"/>
          <a:stretch/>
        </p:blipFill>
        <p:spPr>
          <a:xfrm>
            <a:off x="194259" y="1262743"/>
            <a:ext cx="8949741" cy="5007428"/>
          </a:xfrm>
          <a:prstGeom prst="rect">
            <a:avLst/>
          </a:prstGeom>
        </p:spPr>
      </p:pic>
      <p:sp>
        <p:nvSpPr>
          <p:cNvPr id="6" name="TextBox 5">
            <a:extLst>
              <a:ext uri="{FF2B5EF4-FFF2-40B4-BE49-F238E27FC236}">
                <a16:creationId xmlns:a16="http://schemas.microsoft.com/office/drawing/2014/main" id="{6A91F384-B11C-4715-87B8-0194F5C409CA}"/>
              </a:ext>
            </a:extLst>
          </p:cNvPr>
          <p:cNvSpPr txBox="1"/>
          <p:nvPr/>
        </p:nvSpPr>
        <p:spPr>
          <a:xfrm>
            <a:off x="3418114" y="239486"/>
            <a:ext cx="2259721" cy="400110"/>
          </a:xfrm>
          <a:prstGeom prst="rect">
            <a:avLst/>
          </a:prstGeom>
          <a:noFill/>
        </p:spPr>
        <p:txBody>
          <a:bodyPr wrap="none" rtlCol="0">
            <a:spAutoFit/>
          </a:bodyPr>
          <a:lstStyle/>
          <a:p>
            <a:r>
              <a:rPr lang="en-US" sz="2000" dirty="0">
                <a:solidFill>
                  <a:schemeClr val="accent1"/>
                </a:solidFill>
              </a:rPr>
              <a:t>Morgue usage LBNF</a:t>
            </a:r>
          </a:p>
        </p:txBody>
      </p:sp>
      <p:sp>
        <p:nvSpPr>
          <p:cNvPr id="7" name="TextBox 6">
            <a:extLst>
              <a:ext uri="{FF2B5EF4-FFF2-40B4-BE49-F238E27FC236}">
                <a16:creationId xmlns:a16="http://schemas.microsoft.com/office/drawing/2014/main" id="{873B433C-9113-4590-A97B-B683E11757C2}"/>
              </a:ext>
            </a:extLst>
          </p:cNvPr>
          <p:cNvSpPr txBox="1"/>
          <p:nvPr/>
        </p:nvSpPr>
        <p:spPr>
          <a:xfrm>
            <a:off x="6977743" y="639596"/>
            <a:ext cx="799642" cy="369332"/>
          </a:xfrm>
          <a:prstGeom prst="rect">
            <a:avLst/>
          </a:prstGeom>
          <a:noFill/>
        </p:spPr>
        <p:txBody>
          <a:bodyPr wrap="none" rtlCol="0">
            <a:spAutoFit/>
          </a:bodyPr>
          <a:lstStyle/>
          <a:p>
            <a:r>
              <a:rPr lang="en-US" dirty="0" err="1"/>
              <a:t>P.Hurh</a:t>
            </a:r>
            <a:endParaRPr lang="en-US" dirty="0"/>
          </a:p>
        </p:txBody>
      </p:sp>
      <p:sp>
        <p:nvSpPr>
          <p:cNvPr id="4" name="Date Placeholder 3">
            <a:extLst>
              <a:ext uri="{FF2B5EF4-FFF2-40B4-BE49-F238E27FC236}">
                <a16:creationId xmlns:a16="http://schemas.microsoft.com/office/drawing/2014/main" id="{FB7188C7-3840-4EE5-86C7-6E00FC3AFEF1}"/>
              </a:ext>
            </a:extLst>
          </p:cNvPr>
          <p:cNvSpPr>
            <a:spLocks noGrp="1"/>
          </p:cNvSpPr>
          <p:nvPr>
            <p:ph type="dt" sz="half" idx="10"/>
          </p:nvPr>
        </p:nvSpPr>
        <p:spPr/>
        <p:txBody>
          <a:bodyPr/>
          <a:lstStyle/>
          <a:p>
            <a:r>
              <a:rPr lang="en-US"/>
              <a:t>10/25/2019</a:t>
            </a:r>
            <a:endParaRPr lang="en-US" dirty="0"/>
          </a:p>
        </p:txBody>
      </p:sp>
    </p:spTree>
    <p:extLst>
      <p:ext uri="{BB962C8B-B14F-4D97-AF65-F5344CB8AC3E}">
        <p14:creationId xmlns:p14="http://schemas.microsoft.com/office/powerpoint/2010/main" val="3315444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2D9E5-9BBE-4861-8F9B-7FB9E31CB6D2}"/>
              </a:ext>
            </a:extLst>
          </p:cNvPr>
          <p:cNvPicPr>
            <a:picLocks noChangeAspect="1"/>
          </p:cNvPicPr>
          <p:nvPr/>
        </p:nvPicPr>
        <p:blipFill rotWithShape="1">
          <a:blip r:embed="rId2">
            <a:extLst>
              <a:ext uri="{28A0092B-C50C-407E-A947-70E740481C1C}">
                <a14:useLocalDpi xmlns:a14="http://schemas.microsoft.com/office/drawing/2010/main" val="0"/>
              </a:ext>
            </a:extLst>
          </a:blip>
          <a:srcRect l="21371" r="21532"/>
          <a:stretch/>
        </p:blipFill>
        <p:spPr>
          <a:xfrm>
            <a:off x="127719" y="1786509"/>
            <a:ext cx="4385288" cy="4555093"/>
          </a:xfrm>
          <a:prstGeom prst="rect">
            <a:avLst/>
          </a:prstGeom>
        </p:spPr>
      </p:pic>
      <p:pic>
        <p:nvPicPr>
          <p:cNvPr id="5" name="Picture 4">
            <a:extLst>
              <a:ext uri="{FF2B5EF4-FFF2-40B4-BE49-F238E27FC236}">
                <a16:creationId xmlns:a16="http://schemas.microsoft.com/office/drawing/2014/main" id="{06B085C8-5049-499D-BCC9-F7290E493A65}"/>
              </a:ext>
            </a:extLst>
          </p:cNvPr>
          <p:cNvPicPr>
            <a:picLocks noChangeAspect="1"/>
          </p:cNvPicPr>
          <p:nvPr/>
        </p:nvPicPr>
        <p:blipFill rotWithShape="1">
          <a:blip r:embed="rId3">
            <a:extLst>
              <a:ext uri="{28A0092B-C50C-407E-A947-70E740481C1C}">
                <a14:useLocalDpi xmlns:a14="http://schemas.microsoft.com/office/drawing/2010/main" val="0"/>
              </a:ext>
            </a:extLst>
          </a:blip>
          <a:srcRect l="23307" t="2135" r="20323"/>
          <a:stretch/>
        </p:blipFill>
        <p:spPr>
          <a:xfrm>
            <a:off x="4616632" y="1753740"/>
            <a:ext cx="4424034" cy="4555093"/>
          </a:xfrm>
          <a:prstGeom prst="rect">
            <a:avLst/>
          </a:prstGeom>
        </p:spPr>
      </p:pic>
      <p:sp>
        <p:nvSpPr>
          <p:cNvPr id="6" name="Footer Placeholder 5">
            <a:extLst>
              <a:ext uri="{FF2B5EF4-FFF2-40B4-BE49-F238E27FC236}">
                <a16:creationId xmlns:a16="http://schemas.microsoft.com/office/drawing/2014/main" id="{FD3FC474-D5B1-4142-9D51-9430A657E6F9}"/>
              </a:ext>
            </a:extLst>
          </p:cNvPr>
          <p:cNvSpPr>
            <a:spLocks noGrp="1"/>
          </p:cNvSpPr>
          <p:nvPr>
            <p:ph type="ftr" sz="quarter" idx="11"/>
          </p:nvPr>
        </p:nvSpPr>
        <p:spPr>
          <a:xfrm>
            <a:off x="1806677" y="6389120"/>
            <a:ext cx="5685504" cy="365125"/>
          </a:xfrm>
        </p:spPr>
        <p:txBody>
          <a:bodyPr/>
          <a:lstStyle/>
          <a:p>
            <a:r>
              <a:rPr lang="en-US" dirty="0"/>
              <a:t>V. Sidorov / LBNF Target Hall Remote Handling Facilities and Horns exchange procedure</a:t>
            </a:r>
          </a:p>
        </p:txBody>
      </p:sp>
      <p:sp>
        <p:nvSpPr>
          <p:cNvPr id="7" name="TextBox 6">
            <a:extLst>
              <a:ext uri="{FF2B5EF4-FFF2-40B4-BE49-F238E27FC236}">
                <a16:creationId xmlns:a16="http://schemas.microsoft.com/office/drawing/2014/main" id="{D406C7D3-F2FD-40F7-B9A6-3033BAF64C7D}"/>
              </a:ext>
            </a:extLst>
          </p:cNvPr>
          <p:cNvSpPr txBox="1"/>
          <p:nvPr/>
        </p:nvSpPr>
        <p:spPr>
          <a:xfrm>
            <a:off x="393551" y="534807"/>
            <a:ext cx="8888562" cy="1077218"/>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600" dirty="0">
                <a:solidFill>
                  <a:srgbClr val="1F497D"/>
                </a:solidFill>
                <a:latin typeface="Arial" panose="020B0604020202020204" pitchFamily="34" charset="0"/>
                <a:cs typeface="Arial" panose="020B0604020202020204" pitchFamily="34" charset="0"/>
              </a:rPr>
              <a:t>Two halves of the sliding target hall main door are made of 6 inches of poly and 10 inches of  steel. Both doors are running on the base plate by push-pull electrical cylinders. Doors are guided by the guide rail and rollers on the top and rollers on the bottom. Limit switches are controlled the doors position. The door has double air sealing.</a:t>
            </a:r>
            <a:endParaRPr lang="en-US" altLang="en-US" dirty="0">
              <a:solidFill>
                <a:srgbClr val="1F497D"/>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C09AFF-EA81-4158-95A9-417CA61F8070}"/>
              </a:ext>
            </a:extLst>
          </p:cNvPr>
          <p:cNvSpPr txBox="1"/>
          <p:nvPr/>
        </p:nvSpPr>
        <p:spPr>
          <a:xfrm>
            <a:off x="1916436" y="180599"/>
            <a:ext cx="3674852" cy="400110"/>
          </a:xfrm>
          <a:prstGeom prst="rect">
            <a:avLst/>
          </a:prstGeom>
          <a:noFill/>
        </p:spPr>
        <p:txBody>
          <a:bodyPr wrap="none" rtlCol="0">
            <a:spAutoFit/>
          </a:bodyPr>
          <a:lstStyle/>
          <a:p>
            <a:r>
              <a:rPr lang="en-US" altLang="en-US" sz="2000" dirty="0">
                <a:latin typeface="Helvetica" panose="020B0604020202020204" pitchFamily="34" charset="0"/>
                <a:ea typeface="Geneva" pitchFamily="121" charset="-128"/>
              </a:rPr>
              <a:t>Target hall main entrance door</a:t>
            </a:r>
            <a:endParaRPr lang="en-US" sz="2000" dirty="0"/>
          </a:p>
        </p:txBody>
      </p:sp>
      <p:sp>
        <p:nvSpPr>
          <p:cNvPr id="9" name="TextBox 8">
            <a:extLst>
              <a:ext uri="{FF2B5EF4-FFF2-40B4-BE49-F238E27FC236}">
                <a16:creationId xmlns:a16="http://schemas.microsoft.com/office/drawing/2014/main" id="{BDD44AFC-A2F6-4B68-AB74-B606F9E59675}"/>
              </a:ext>
            </a:extLst>
          </p:cNvPr>
          <p:cNvSpPr txBox="1"/>
          <p:nvPr/>
        </p:nvSpPr>
        <p:spPr>
          <a:xfrm>
            <a:off x="530942" y="3215148"/>
            <a:ext cx="648639" cy="646331"/>
          </a:xfrm>
          <a:prstGeom prst="rect">
            <a:avLst/>
          </a:prstGeom>
          <a:noFill/>
        </p:spPr>
        <p:txBody>
          <a:bodyPr wrap="none" rtlCol="0">
            <a:spAutoFit/>
          </a:bodyPr>
          <a:lstStyle/>
          <a:p>
            <a:r>
              <a:rPr lang="en-US" dirty="0"/>
              <a:t>Steel</a:t>
            </a:r>
          </a:p>
          <a:p>
            <a:r>
              <a:rPr lang="en-US" dirty="0"/>
              <a:t>door</a:t>
            </a:r>
          </a:p>
        </p:txBody>
      </p:sp>
      <p:cxnSp>
        <p:nvCxnSpPr>
          <p:cNvPr id="11" name="Straight Arrow Connector 10">
            <a:extLst>
              <a:ext uri="{FF2B5EF4-FFF2-40B4-BE49-F238E27FC236}">
                <a16:creationId xmlns:a16="http://schemas.microsoft.com/office/drawing/2014/main" id="{D6EEA137-5A5F-42EC-B7B6-52093CC7EA6C}"/>
              </a:ext>
            </a:extLst>
          </p:cNvPr>
          <p:cNvCxnSpPr>
            <a:stCxn id="9" idx="3"/>
          </p:cNvCxnSpPr>
          <p:nvPr/>
        </p:nvCxnSpPr>
        <p:spPr>
          <a:xfrm flipV="1">
            <a:off x="1179581" y="3288890"/>
            <a:ext cx="627096" cy="24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43CD3C0-4F9B-418B-9ECA-81D3E7A60247}"/>
              </a:ext>
            </a:extLst>
          </p:cNvPr>
          <p:cNvCxnSpPr>
            <a:cxnSpLocks/>
          </p:cNvCxnSpPr>
          <p:nvPr/>
        </p:nvCxnSpPr>
        <p:spPr>
          <a:xfrm>
            <a:off x="1179581" y="3571083"/>
            <a:ext cx="1416135" cy="418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6A015A4-6E9E-47D0-9BCD-514FCD26FDB1}"/>
              </a:ext>
            </a:extLst>
          </p:cNvPr>
          <p:cNvSpPr txBox="1"/>
          <p:nvPr/>
        </p:nvSpPr>
        <p:spPr>
          <a:xfrm>
            <a:off x="4350774" y="3337831"/>
            <a:ext cx="1393202" cy="646331"/>
          </a:xfrm>
          <a:prstGeom prst="rect">
            <a:avLst/>
          </a:prstGeom>
          <a:noFill/>
        </p:spPr>
        <p:txBody>
          <a:bodyPr wrap="none" rtlCol="0">
            <a:spAutoFit/>
          </a:bodyPr>
          <a:lstStyle/>
          <a:p>
            <a:r>
              <a:rPr lang="en-US" dirty="0"/>
              <a:t>Borated</a:t>
            </a:r>
          </a:p>
          <a:p>
            <a:r>
              <a:rPr lang="en-US" dirty="0"/>
              <a:t>Polyethylene</a:t>
            </a:r>
          </a:p>
        </p:txBody>
      </p:sp>
      <p:cxnSp>
        <p:nvCxnSpPr>
          <p:cNvPr id="16" name="Straight Arrow Connector 15">
            <a:extLst>
              <a:ext uri="{FF2B5EF4-FFF2-40B4-BE49-F238E27FC236}">
                <a16:creationId xmlns:a16="http://schemas.microsoft.com/office/drawing/2014/main" id="{F8654DD6-1309-4ED3-9849-D4450C7C171A}"/>
              </a:ext>
            </a:extLst>
          </p:cNvPr>
          <p:cNvCxnSpPr/>
          <p:nvPr/>
        </p:nvCxnSpPr>
        <p:spPr>
          <a:xfrm flipV="1">
            <a:off x="5643797" y="3337831"/>
            <a:ext cx="1004341" cy="246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C674A98-616C-4703-A427-13DCC8AC4BE6}"/>
              </a:ext>
            </a:extLst>
          </p:cNvPr>
          <p:cNvSpPr txBox="1"/>
          <p:nvPr/>
        </p:nvSpPr>
        <p:spPr>
          <a:xfrm>
            <a:off x="6072403" y="6124167"/>
            <a:ext cx="1151469" cy="369332"/>
          </a:xfrm>
          <a:prstGeom prst="rect">
            <a:avLst/>
          </a:prstGeom>
          <a:noFill/>
        </p:spPr>
        <p:txBody>
          <a:bodyPr wrap="none" rtlCol="0">
            <a:spAutoFit/>
          </a:bodyPr>
          <a:lstStyle/>
          <a:p>
            <a:r>
              <a:rPr lang="en-US" dirty="0"/>
              <a:t>Base plate</a:t>
            </a:r>
          </a:p>
        </p:txBody>
      </p:sp>
      <p:cxnSp>
        <p:nvCxnSpPr>
          <p:cNvPr id="19" name="Straight Arrow Connector 18">
            <a:extLst>
              <a:ext uri="{FF2B5EF4-FFF2-40B4-BE49-F238E27FC236}">
                <a16:creationId xmlns:a16="http://schemas.microsoft.com/office/drawing/2014/main" id="{7188261D-6A37-4E70-814B-E6936AF4DD81}"/>
              </a:ext>
            </a:extLst>
          </p:cNvPr>
          <p:cNvCxnSpPr>
            <a:cxnSpLocks/>
            <a:stCxn id="17" idx="1"/>
          </p:cNvCxnSpPr>
          <p:nvPr/>
        </p:nvCxnSpPr>
        <p:spPr>
          <a:xfrm flipH="1" flipV="1">
            <a:off x="5591289" y="6145969"/>
            <a:ext cx="481114" cy="162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25A1A3-6138-42B5-A003-8427A7CF94FD}"/>
              </a:ext>
            </a:extLst>
          </p:cNvPr>
          <p:cNvSpPr txBox="1"/>
          <p:nvPr/>
        </p:nvSpPr>
        <p:spPr>
          <a:xfrm>
            <a:off x="8274570" y="2746157"/>
            <a:ext cx="897991" cy="646331"/>
          </a:xfrm>
          <a:prstGeom prst="rect">
            <a:avLst/>
          </a:prstGeom>
          <a:noFill/>
        </p:spPr>
        <p:txBody>
          <a:bodyPr wrap="square" rtlCol="0">
            <a:spAutoFit/>
          </a:bodyPr>
          <a:lstStyle/>
          <a:p>
            <a:r>
              <a:rPr lang="en-US" dirty="0"/>
              <a:t>Door frame</a:t>
            </a:r>
          </a:p>
        </p:txBody>
      </p:sp>
      <p:cxnSp>
        <p:nvCxnSpPr>
          <p:cNvPr id="22" name="Straight Arrow Connector 21">
            <a:extLst>
              <a:ext uri="{FF2B5EF4-FFF2-40B4-BE49-F238E27FC236}">
                <a16:creationId xmlns:a16="http://schemas.microsoft.com/office/drawing/2014/main" id="{CF0CDE37-FF0D-48AF-AA7C-5A98F7AE3711}"/>
              </a:ext>
            </a:extLst>
          </p:cNvPr>
          <p:cNvCxnSpPr>
            <a:stCxn id="20" idx="1"/>
          </p:cNvCxnSpPr>
          <p:nvPr/>
        </p:nvCxnSpPr>
        <p:spPr>
          <a:xfrm flipH="1">
            <a:off x="7964419" y="3069323"/>
            <a:ext cx="310151" cy="391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B32B88E-9572-43AF-B78C-0B269DE5FFC6}"/>
              </a:ext>
            </a:extLst>
          </p:cNvPr>
          <p:cNvSpPr txBox="1"/>
          <p:nvPr/>
        </p:nvSpPr>
        <p:spPr>
          <a:xfrm>
            <a:off x="8274570" y="4766872"/>
            <a:ext cx="1032334" cy="646331"/>
          </a:xfrm>
          <a:prstGeom prst="rect">
            <a:avLst/>
          </a:prstGeom>
          <a:noFill/>
        </p:spPr>
        <p:txBody>
          <a:bodyPr wrap="none" rtlCol="0">
            <a:spAutoFit/>
          </a:bodyPr>
          <a:lstStyle/>
          <a:p>
            <a:r>
              <a:rPr lang="en-US" dirty="0"/>
              <a:t>Electrical</a:t>
            </a:r>
          </a:p>
          <a:p>
            <a:r>
              <a:rPr lang="en-US" dirty="0"/>
              <a:t>cylinder</a:t>
            </a:r>
          </a:p>
        </p:txBody>
      </p:sp>
      <p:cxnSp>
        <p:nvCxnSpPr>
          <p:cNvPr id="27" name="Straight Arrow Connector 26">
            <a:extLst>
              <a:ext uri="{FF2B5EF4-FFF2-40B4-BE49-F238E27FC236}">
                <a16:creationId xmlns:a16="http://schemas.microsoft.com/office/drawing/2014/main" id="{5FF5A9C9-F17F-42DB-A225-77A0A9104A20}"/>
              </a:ext>
            </a:extLst>
          </p:cNvPr>
          <p:cNvCxnSpPr/>
          <p:nvPr/>
        </p:nvCxnSpPr>
        <p:spPr>
          <a:xfrm flipH="1">
            <a:off x="8119494" y="5074170"/>
            <a:ext cx="155076" cy="562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104A649-15FC-4CFD-840C-109500002FC2}"/>
              </a:ext>
            </a:extLst>
          </p:cNvPr>
          <p:cNvSpPr txBox="1"/>
          <p:nvPr/>
        </p:nvSpPr>
        <p:spPr>
          <a:xfrm>
            <a:off x="285750" y="1786509"/>
            <a:ext cx="1087221" cy="369332"/>
          </a:xfrm>
          <a:prstGeom prst="rect">
            <a:avLst/>
          </a:prstGeom>
          <a:noFill/>
        </p:spPr>
        <p:txBody>
          <a:bodyPr wrap="none" rtlCol="0">
            <a:spAutoFit/>
          </a:bodyPr>
          <a:lstStyle/>
          <a:p>
            <a:r>
              <a:rPr lang="en-US" dirty="0"/>
              <a:t>Guide rail</a:t>
            </a:r>
          </a:p>
        </p:txBody>
      </p:sp>
      <p:cxnSp>
        <p:nvCxnSpPr>
          <p:cNvPr id="32" name="Straight Arrow Connector 31">
            <a:extLst>
              <a:ext uri="{FF2B5EF4-FFF2-40B4-BE49-F238E27FC236}">
                <a16:creationId xmlns:a16="http://schemas.microsoft.com/office/drawing/2014/main" id="{15AA4962-E314-4EF0-B787-A793222AD55B}"/>
              </a:ext>
            </a:extLst>
          </p:cNvPr>
          <p:cNvCxnSpPr>
            <a:stCxn id="30" idx="3"/>
          </p:cNvCxnSpPr>
          <p:nvPr/>
        </p:nvCxnSpPr>
        <p:spPr>
          <a:xfrm>
            <a:off x="1372971" y="1971175"/>
            <a:ext cx="883049" cy="308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09E6463-6960-4EAC-886F-E36F0D2E6730}"/>
              </a:ext>
            </a:extLst>
          </p:cNvPr>
          <p:cNvSpPr txBox="1"/>
          <p:nvPr/>
        </p:nvSpPr>
        <p:spPr>
          <a:xfrm>
            <a:off x="1944319" y="6090306"/>
            <a:ext cx="1302793" cy="369332"/>
          </a:xfrm>
          <a:prstGeom prst="rect">
            <a:avLst/>
          </a:prstGeom>
          <a:noFill/>
        </p:spPr>
        <p:txBody>
          <a:bodyPr wrap="none" rtlCol="0">
            <a:spAutoFit/>
          </a:bodyPr>
          <a:lstStyle/>
          <a:p>
            <a:r>
              <a:rPr lang="en-US" dirty="0"/>
              <a:t>Limit switch</a:t>
            </a:r>
          </a:p>
        </p:txBody>
      </p:sp>
      <p:cxnSp>
        <p:nvCxnSpPr>
          <p:cNvPr id="35" name="Straight Arrow Connector 34">
            <a:extLst>
              <a:ext uri="{FF2B5EF4-FFF2-40B4-BE49-F238E27FC236}">
                <a16:creationId xmlns:a16="http://schemas.microsoft.com/office/drawing/2014/main" id="{F3C29023-5D4D-4C6B-9D63-908A641C60BF}"/>
              </a:ext>
            </a:extLst>
          </p:cNvPr>
          <p:cNvCxnSpPr/>
          <p:nvPr/>
        </p:nvCxnSpPr>
        <p:spPr>
          <a:xfrm flipV="1">
            <a:off x="3297836" y="5797786"/>
            <a:ext cx="801974" cy="511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185959A-41CD-4CF7-84E3-DD90BE181DC9}"/>
              </a:ext>
            </a:extLst>
          </p:cNvPr>
          <p:cNvCxnSpPr/>
          <p:nvPr/>
        </p:nvCxnSpPr>
        <p:spPr>
          <a:xfrm flipV="1">
            <a:off x="3247112" y="5891134"/>
            <a:ext cx="0" cy="417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E54BB05-9DF0-41A8-BB67-8C4A07CCEC01}"/>
              </a:ext>
            </a:extLst>
          </p:cNvPr>
          <p:cNvSpPr txBox="1"/>
          <p:nvPr/>
        </p:nvSpPr>
        <p:spPr>
          <a:xfrm>
            <a:off x="8362445" y="5879859"/>
            <a:ext cx="752129" cy="646331"/>
          </a:xfrm>
          <a:prstGeom prst="rect">
            <a:avLst/>
          </a:prstGeom>
          <a:noFill/>
        </p:spPr>
        <p:txBody>
          <a:bodyPr wrap="none" rtlCol="0">
            <a:spAutoFit/>
          </a:bodyPr>
          <a:lstStyle/>
          <a:p>
            <a:r>
              <a:rPr lang="en-US" dirty="0"/>
              <a:t>Seal</a:t>
            </a:r>
          </a:p>
          <a:p>
            <a:r>
              <a:rPr lang="en-US" dirty="0"/>
              <a:t>clamp</a:t>
            </a:r>
          </a:p>
        </p:txBody>
      </p:sp>
      <p:cxnSp>
        <p:nvCxnSpPr>
          <p:cNvPr id="40" name="Straight Arrow Connector 39">
            <a:extLst>
              <a:ext uri="{FF2B5EF4-FFF2-40B4-BE49-F238E27FC236}">
                <a16:creationId xmlns:a16="http://schemas.microsoft.com/office/drawing/2014/main" id="{F6718225-F047-4DDB-BF2B-6A359F403DB0}"/>
              </a:ext>
            </a:extLst>
          </p:cNvPr>
          <p:cNvCxnSpPr/>
          <p:nvPr/>
        </p:nvCxnSpPr>
        <p:spPr>
          <a:xfrm flipH="1" flipV="1">
            <a:off x="7779895" y="5583836"/>
            <a:ext cx="582550" cy="619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61BF293-443B-455D-99B7-42B45332C020}"/>
              </a:ext>
            </a:extLst>
          </p:cNvPr>
          <p:cNvCxnSpPr>
            <a:stCxn id="38" idx="1"/>
          </p:cNvCxnSpPr>
          <p:nvPr/>
        </p:nvCxnSpPr>
        <p:spPr>
          <a:xfrm flipH="1" flipV="1">
            <a:off x="7269927" y="5943600"/>
            <a:ext cx="1092518" cy="259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38FB734-4FA4-4B30-8D80-FE9AA26B969E}"/>
              </a:ext>
            </a:extLst>
          </p:cNvPr>
          <p:cNvCxnSpPr/>
          <p:nvPr/>
        </p:nvCxnSpPr>
        <p:spPr>
          <a:xfrm flipH="1" flipV="1">
            <a:off x="6901754" y="5220796"/>
            <a:ext cx="1460691" cy="982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D462098-E52D-4ECF-ACB4-B1E796B62BA3}"/>
              </a:ext>
            </a:extLst>
          </p:cNvPr>
          <p:cNvSpPr>
            <a:spLocks noGrp="1"/>
          </p:cNvSpPr>
          <p:nvPr>
            <p:ph type="dt" sz="half" idx="10"/>
          </p:nvPr>
        </p:nvSpPr>
        <p:spPr/>
        <p:txBody>
          <a:bodyPr/>
          <a:lstStyle/>
          <a:p>
            <a:fld id="{821B8600-99C2-4CB2-B7BD-DD5C98D34857}" type="datetime1">
              <a:rPr lang="en-US" smtClean="0"/>
              <a:t>10/24/2019</a:t>
            </a:fld>
            <a:r>
              <a:rPr lang="en-US" dirty="0"/>
              <a:t> </a:t>
            </a:r>
          </a:p>
        </p:txBody>
      </p:sp>
      <p:sp>
        <p:nvSpPr>
          <p:cNvPr id="4" name="Slide Number Placeholder 3">
            <a:extLst>
              <a:ext uri="{FF2B5EF4-FFF2-40B4-BE49-F238E27FC236}">
                <a16:creationId xmlns:a16="http://schemas.microsoft.com/office/drawing/2014/main" id="{B7169A7A-295F-4A6C-B04C-620EE7F7E1EB}"/>
              </a:ext>
            </a:extLst>
          </p:cNvPr>
          <p:cNvSpPr>
            <a:spLocks noGrp="1"/>
          </p:cNvSpPr>
          <p:nvPr>
            <p:ph type="sldNum" sz="quarter" idx="12"/>
          </p:nvPr>
        </p:nvSpPr>
        <p:spPr/>
        <p:txBody>
          <a:bodyPr/>
          <a:lstStyle/>
          <a:p>
            <a:fld id="{9D67EE7A-A032-4B8A-BC3F-D35568BDFE81}" type="slidenum">
              <a:rPr lang="en-US" smtClean="0"/>
              <a:t>21</a:t>
            </a:fld>
            <a:endParaRPr lang="en-US" dirty="0"/>
          </a:p>
        </p:txBody>
      </p:sp>
    </p:spTree>
    <p:extLst>
      <p:ext uri="{BB962C8B-B14F-4D97-AF65-F5344CB8AC3E}">
        <p14:creationId xmlns:p14="http://schemas.microsoft.com/office/powerpoint/2010/main" val="260015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3715A-BC1A-481F-A23A-2C4D8D58A70F}"/>
              </a:ext>
            </a:extLst>
          </p:cNvPr>
          <p:cNvPicPr>
            <a:picLocks noChangeAspect="1"/>
          </p:cNvPicPr>
          <p:nvPr/>
        </p:nvPicPr>
        <p:blipFill rotWithShape="1">
          <a:blip r:embed="rId2">
            <a:extLst>
              <a:ext uri="{28A0092B-C50C-407E-A947-70E740481C1C}">
                <a14:useLocalDpi xmlns:a14="http://schemas.microsoft.com/office/drawing/2010/main" val="0"/>
              </a:ext>
            </a:extLst>
          </a:blip>
          <a:srcRect l="33467" t="3696" r="11291" b="27989"/>
          <a:stretch/>
        </p:blipFill>
        <p:spPr>
          <a:xfrm>
            <a:off x="953810" y="1262662"/>
            <a:ext cx="6931018" cy="5150202"/>
          </a:xfrm>
          <a:prstGeom prst="rect">
            <a:avLst/>
          </a:prstGeom>
        </p:spPr>
      </p:pic>
      <p:sp>
        <p:nvSpPr>
          <p:cNvPr id="4" name="Footer Placeholder 3">
            <a:extLst>
              <a:ext uri="{FF2B5EF4-FFF2-40B4-BE49-F238E27FC236}">
                <a16:creationId xmlns:a16="http://schemas.microsoft.com/office/drawing/2014/main" id="{445E4525-D662-46AF-B078-942664640B78}"/>
              </a:ext>
            </a:extLst>
          </p:cNvPr>
          <p:cNvSpPr>
            <a:spLocks noGrp="1"/>
          </p:cNvSpPr>
          <p:nvPr>
            <p:ph type="ftr" sz="quarter" idx="11"/>
          </p:nvPr>
        </p:nvSpPr>
        <p:spPr>
          <a:xfrm>
            <a:off x="1858779" y="6412864"/>
            <a:ext cx="5965239" cy="365125"/>
          </a:xfrm>
        </p:spPr>
        <p:txBody>
          <a:bodyPr/>
          <a:lstStyle/>
          <a:p>
            <a:r>
              <a:rPr lang="en-US" dirty="0"/>
              <a:t>V. Sidorov / LBNF Target Hall Remote Handling Facilities and Horns exchange procedure</a:t>
            </a:r>
          </a:p>
        </p:txBody>
      </p:sp>
      <p:sp>
        <p:nvSpPr>
          <p:cNvPr id="5" name="TextBox 4">
            <a:extLst>
              <a:ext uri="{FF2B5EF4-FFF2-40B4-BE49-F238E27FC236}">
                <a16:creationId xmlns:a16="http://schemas.microsoft.com/office/drawing/2014/main" id="{EBA5AEE8-8DF0-4BD6-BD11-F7F8F863388B}"/>
              </a:ext>
            </a:extLst>
          </p:cNvPr>
          <p:cNvSpPr txBox="1"/>
          <p:nvPr/>
        </p:nvSpPr>
        <p:spPr>
          <a:xfrm>
            <a:off x="569627" y="140802"/>
            <a:ext cx="8095049" cy="830997"/>
          </a:xfrm>
          <a:prstGeom prst="rect">
            <a:avLst/>
          </a:prstGeom>
          <a:noFill/>
        </p:spPr>
        <p:txBody>
          <a:bodyPr wrap="square" rtlCol="0">
            <a:spAutoFit/>
          </a:bodyPr>
          <a:lstStyle/>
          <a:p>
            <a:r>
              <a:rPr lang="en-US" altLang="en-US" sz="1600" dirty="0">
                <a:solidFill>
                  <a:srgbClr val="1F497D"/>
                </a:solidFill>
                <a:cs typeface="Arial" panose="020B0604020202020204" pitchFamily="34" charset="0"/>
              </a:rPr>
              <a:t>The door is mounted on the outside 5 ft long wall the polyethylene facing to the Target Hall  and the steel facing to the Rail Corridor.</a:t>
            </a:r>
          </a:p>
          <a:p>
            <a:pPr defTabSz="914400" eaLnBrk="0" hangingPunct="0"/>
            <a:r>
              <a:rPr lang="en-US" sz="1600" dirty="0">
                <a:solidFill>
                  <a:schemeClr val="tx2"/>
                </a:solidFill>
              </a:rPr>
              <a:t>The door must be providing the shielding of the service areas from the Target Hall.</a:t>
            </a:r>
            <a:endParaRPr lang="en-US" sz="1600" dirty="0"/>
          </a:p>
        </p:txBody>
      </p:sp>
      <p:sp>
        <p:nvSpPr>
          <p:cNvPr id="6" name="TextBox 5">
            <a:extLst>
              <a:ext uri="{FF2B5EF4-FFF2-40B4-BE49-F238E27FC236}">
                <a16:creationId xmlns:a16="http://schemas.microsoft.com/office/drawing/2014/main" id="{E48024EC-2EE9-4E8D-8788-D00CACF75F0A}"/>
              </a:ext>
            </a:extLst>
          </p:cNvPr>
          <p:cNvSpPr txBox="1"/>
          <p:nvPr/>
        </p:nvSpPr>
        <p:spPr>
          <a:xfrm>
            <a:off x="4227228" y="5591331"/>
            <a:ext cx="648639" cy="369332"/>
          </a:xfrm>
          <a:prstGeom prst="rect">
            <a:avLst/>
          </a:prstGeom>
          <a:noFill/>
        </p:spPr>
        <p:txBody>
          <a:bodyPr wrap="none" rtlCol="0">
            <a:spAutoFit/>
          </a:bodyPr>
          <a:lstStyle/>
          <a:p>
            <a:r>
              <a:rPr lang="en-US" dirty="0"/>
              <a:t>Steel</a:t>
            </a:r>
          </a:p>
        </p:txBody>
      </p:sp>
      <p:cxnSp>
        <p:nvCxnSpPr>
          <p:cNvPr id="8" name="Straight Arrow Connector 7">
            <a:extLst>
              <a:ext uri="{FF2B5EF4-FFF2-40B4-BE49-F238E27FC236}">
                <a16:creationId xmlns:a16="http://schemas.microsoft.com/office/drawing/2014/main" id="{6DB18BED-CE8E-41E6-A8B9-88BC4D994403}"/>
              </a:ext>
            </a:extLst>
          </p:cNvPr>
          <p:cNvCxnSpPr>
            <a:stCxn id="6" idx="1"/>
          </p:cNvCxnSpPr>
          <p:nvPr/>
        </p:nvCxnSpPr>
        <p:spPr>
          <a:xfrm flipH="1" flipV="1">
            <a:off x="2600794" y="4849319"/>
            <a:ext cx="1626434" cy="926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A9D9F3-DA36-4FD6-8F7D-9449DE4E24B4}"/>
              </a:ext>
            </a:extLst>
          </p:cNvPr>
          <p:cNvSpPr txBox="1"/>
          <p:nvPr/>
        </p:nvSpPr>
        <p:spPr>
          <a:xfrm>
            <a:off x="367259" y="4999220"/>
            <a:ext cx="630494" cy="369332"/>
          </a:xfrm>
          <a:prstGeom prst="rect">
            <a:avLst/>
          </a:prstGeom>
          <a:noFill/>
        </p:spPr>
        <p:txBody>
          <a:bodyPr wrap="none" rtlCol="0">
            <a:spAutoFit/>
          </a:bodyPr>
          <a:lstStyle/>
          <a:p>
            <a:r>
              <a:rPr lang="en-US" dirty="0"/>
              <a:t> Poly</a:t>
            </a:r>
          </a:p>
        </p:txBody>
      </p:sp>
      <p:cxnSp>
        <p:nvCxnSpPr>
          <p:cNvPr id="11" name="Straight Arrow Connector 10">
            <a:extLst>
              <a:ext uri="{FF2B5EF4-FFF2-40B4-BE49-F238E27FC236}">
                <a16:creationId xmlns:a16="http://schemas.microsoft.com/office/drawing/2014/main" id="{FF3BCAE3-1FAA-42CB-B8C3-CB488E0AB4A3}"/>
              </a:ext>
            </a:extLst>
          </p:cNvPr>
          <p:cNvCxnSpPr>
            <a:stCxn id="9" idx="3"/>
          </p:cNvCxnSpPr>
          <p:nvPr/>
        </p:nvCxnSpPr>
        <p:spPr>
          <a:xfrm flipV="1">
            <a:off x="997753" y="4601980"/>
            <a:ext cx="1490614" cy="581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C28244-49CF-480F-86EA-22161B4BD6E2}"/>
              </a:ext>
            </a:extLst>
          </p:cNvPr>
          <p:cNvSpPr txBox="1"/>
          <p:nvPr/>
        </p:nvSpPr>
        <p:spPr>
          <a:xfrm>
            <a:off x="-78104" y="2275217"/>
            <a:ext cx="1204039" cy="646331"/>
          </a:xfrm>
          <a:prstGeom prst="rect">
            <a:avLst/>
          </a:prstGeom>
          <a:noFill/>
        </p:spPr>
        <p:txBody>
          <a:bodyPr wrap="square" rtlCol="0">
            <a:spAutoFit/>
          </a:bodyPr>
          <a:lstStyle/>
          <a:p>
            <a:r>
              <a:rPr lang="en-US" dirty="0"/>
              <a:t>Air sealed</a:t>
            </a:r>
          </a:p>
          <a:p>
            <a:r>
              <a:rPr lang="en-US" dirty="0"/>
              <a:t>roll door</a:t>
            </a:r>
          </a:p>
        </p:txBody>
      </p:sp>
      <p:cxnSp>
        <p:nvCxnSpPr>
          <p:cNvPr id="15" name="Straight Arrow Connector 14">
            <a:extLst>
              <a:ext uri="{FF2B5EF4-FFF2-40B4-BE49-F238E27FC236}">
                <a16:creationId xmlns:a16="http://schemas.microsoft.com/office/drawing/2014/main" id="{5F041CC4-F53C-41CD-9C1A-18922F40F516}"/>
              </a:ext>
            </a:extLst>
          </p:cNvPr>
          <p:cNvCxnSpPr>
            <a:cxnSpLocks/>
          </p:cNvCxnSpPr>
          <p:nvPr/>
        </p:nvCxnSpPr>
        <p:spPr>
          <a:xfrm>
            <a:off x="953810" y="2608289"/>
            <a:ext cx="904970" cy="1176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F53C763-F10B-42C1-A19F-1747B31356D6}"/>
              </a:ext>
            </a:extLst>
          </p:cNvPr>
          <p:cNvSpPr/>
          <p:nvPr/>
        </p:nvSpPr>
        <p:spPr>
          <a:xfrm>
            <a:off x="7075358" y="3485213"/>
            <a:ext cx="55488" cy="1701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5E0483-A823-492A-AD84-AC44F0030607}"/>
              </a:ext>
            </a:extLst>
          </p:cNvPr>
          <p:cNvSpPr txBox="1"/>
          <p:nvPr/>
        </p:nvSpPr>
        <p:spPr>
          <a:xfrm>
            <a:off x="7592518" y="2608289"/>
            <a:ext cx="1162498" cy="646331"/>
          </a:xfrm>
          <a:prstGeom prst="rect">
            <a:avLst/>
          </a:prstGeom>
          <a:noFill/>
        </p:spPr>
        <p:txBody>
          <a:bodyPr wrap="none" rtlCol="0">
            <a:spAutoFit/>
          </a:bodyPr>
          <a:lstStyle/>
          <a:p>
            <a:r>
              <a:rPr lang="en-US" dirty="0"/>
              <a:t>Air sealed </a:t>
            </a:r>
          </a:p>
          <a:p>
            <a:r>
              <a:rPr lang="en-US" dirty="0"/>
              <a:t>roll door</a:t>
            </a:r>
          </a:p>
        </p:txBody>
      </p:sp>
      <p:cxnSp>
        <p:nvCxnSpPr>
          <p:cNvPr id="19" name="Straight Arrow Connector 18">
            <a:extLst>
              <a:ext uri="{FF2B5EF4-FFF2-40B4-BE49-F238E27FC236}">
                <a16:creationId xmlns:a16="http://schemas.microsoft.com/office/drawing/2014/main" id="{B97D5EE2-D577-451D-832A-E4700A81AF4F}"/>
              </a:ext>
            </a:extLst>
          </p:cNvPr>
          <p:cNvCxnSpPr>
            <a:cxnSpLocks/>
            <a:stCxn id="17" idx="1"/>
          </p:cNvCxnSpPr>
          <p:nvPr/>
        </p:nvCxnSpPr>
        <p:spPr>
          <a:xfrm flipH="1">
            <a:off x="7130846" y="2931455"/>
            <a:ext cx="461672" cy="984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312B7212-2530-41ED-859D-F590CA9AA94C}"/>
              </a:ext>
            </a:extLst>
          </p:cNvPr>
          <p:cNvSpPr>
            <a:spLocks noGrp="1"/>
          </p:cNvSpPr>
          <p:nvPr>
            <p:ph type="dt" sz="half" idx="10"/>
          </p:nvPr>
        </p:nvSpPr>
        <p:spPr/>
        <p:txBody>
          <a:bodyPr/>
          <a:lstStyle/>
          <a:p>
            <a:fld id="{4D96A453-B34A-4E7D-AC1D-1FA56C80B023}" type="datetime1">
              <a:rPr lang="en-US" smtClean="0"/>
              <a:t>10/24/2019</a:t>
            </a:fld>
            <a:endParaRPr lang="en-US" dirty="0"/>
          </a:p>
        </p:txBody>
      </p:sp>
      <p:sp>
        <p:nvSpPr>
          <p:cNvPr id="10" name="Slide Number Placeholder 9">
            <a:extLst>
              <a:ext uri="{FF2B5EF4-FFF2-40B4-BE49-F238E27FC236}">
                <a16:creationId xmlns:a16="http://schemas.microsoft.com/office/drawing/2014/main" id="{B5DDB14F-26C6-4088-AEBD-6FC1146630BB}"/>
              </a:ext>
            </a:extLst>
          </p:cNvPr>
          <p:cNvSpPr>
            <a:spLocks noGrp="1"/>
          </p:cNvSpPr>
          <p:nvPr>
            <p:ph type="sldNum" sz="quarter" idx="12"/>
          </p:nvPr>
        </p:nvSpPr>
        <p:spPr/>
        <p:txBody>
          <a:bodyPr/>
          <a:lstStyle/>
          <a:p>
            <a:fld id="{9D67EE7A-A032-4B8A-BC3F-D35568BDFE81}" type="slidenum">
              <a:rPr lang="en-US" smtClean="0"/>
              <a:t>22</a:t>
            </a:fld>
            <a:endParaRPr lang="en-US" dirty="0"/>
          </a:p>
        </p:txBody>
      </p:sp>
      <p:sp>
        <p:nvSpPr>
          <p:cNvPr id="18" name="TextBox 17">
            <a:extLst>
              <a:ext uri="{FF2B5EF4-FFF2-40B4-BE49-F238E27FC236}">
                <a16:creationId xmlns:a16="http://schemas.microsoft.com/office/drawing/2014/main" id="{728ADE55-1DFB-45B4-97C4-069C2FB6BC35}"/>
              </a:ext>
            </a:extLst>
          </p:cNvPr>
          <p:cNvSpPr txBox="1"/>
          <p:nvPr/>
        </p:nvSpPr>
        <p:spPr>
          <a:xfrm>
            <a:off x="-81680" y="3501902"/>
            <a:ext cx="1039067" cy="646331"/>
          </a:xfrm>
          <a:prstGeom prst="rect">
            <a:avLst/>
          </a:prstGeom>
          <a:noFill/>
        </p:spPr>
        <p:txBody>
          <a:bodyPr wrap="none" rtlCol="0">
            <a:spAutoFit/>
          </a:bodyPr>
          <a:lstStyle/>
          <a:p>
            <a:r>
              <a:rPr lang="en-US" dirty="0"/>
              <a:t>Shielding</a:t>
            </a:r>
          </a:p>
          <a:p>
            <a:r>
              <a:rPr lang="en-US" dirty="0"/>
              <a:t>Door</a:t>
            </a:r>
          </a:p>
        </p:txBody>
      </p:sp>
      <p:cxnSp>
        <p:nvCxnSpPr>
          <p:cNvPr id="21" name="Straight Arrow Connector 20">
            <a:extLst>
              <a:ext uri="{FF2B5EF4-FFF2-40B4-BE49-F238E27FC236}">
                <a16:creationId xmlns:a16="http://schemas.microsoft.com/office/drawing/2014/main" id="{5520954E-CD33-473E-81CB-37EAA69BD5F2}"/>
              </a:ext>
            </a:extLst>
          </p:cNvPr>
          <p:cNvCxnSpPr>
            <a:stCxn id="18" idx="3"/>
          </p:cNvCxnSpPr>
          <p:nvPr/>
        </p:nvCxnSpPr>
        <p:spPr>
          <a:xfrm>
            <a:off x="957387" y="3825068"/>
            <a:ext cx="1643407" cy="357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51C7657-ABCC-4863-9B56-54CDCE785B5A}"/>
              </a:ext>
            </a:extLst>
          </p:cNvPr>
          <p:cNvSpPr txBox="1"/>
          <p:nvPr/>
        </p:nvSpPr>
        <p:spPr>
          <a:xfrm>
            <a:off x="3866103" y="2646898"/>
            <a:ext cx="1451038" cy="369332"/>
          </a:xfrm>
          <a:prstGeom prst="rect">
            <a:avLst/>
          </a:prstGeom>
          <a:noFill/>
        </p:spPr>
        <p:txBody>
          <a:bodyPr wrap="none" rtlCol="0">
            <a:spAutoFit/>
          </a:bodyPr>
          <a:lstStyle/>
          <a:p>
            <a:r>
              <a:rPr lang="en-US" dirty="0"/>
              <a:t>Rails Corridor</a:t>
            </a:r>
          </a:p>
        </p:txBody>
      </p:sp>
      <p:sp>
        <p:nvSpPr>
          <p:cNvPr id="12" name="TextBox 11">
            <a:extLst>
              <a:ext uri="{FF2B5EF4-FFF2-40B4-BE49-F238E27FC236}">
                <a16:creationId xmlns:a16="http://schemas.microsoft.com/office/drawing/2014/main" id="{2F28282C-6A90-4EF5-A945-86C17D3ED1B8}"/>
              </a:ext>
            </a:extLst>
          </p:cNvPr>
          <p:cNvSpPr txBox="1"/>
          <p:nvPr/>
        </p:nvSpPr>
        <p:spPr>
          <a:xfrm>
            <a:off x="7300452" y="1968910"/>
            <a:ext cx="1666354" cy="369332"/>
          </a:xfrm>
          <a:prstGeom prst="rect">
            <a:avLst/>
          </a:prstGeom>
          <a:noFill/>
        </p:spPr>
        <p:txBody>
          <a:bodyPr wrap="none" rtlCol="0">
            <a:spAutoFit/>
          </a:bodyPr>
          <a:lstStyle/>
          <a:p>
            <a:r>
              <a:rPr lang="en-US" dirty="0"/>
              <a:t>Service building</a:t>
            </a:r>
          </a:p>
        </p:txBody>
      </p:sp>
      <p:sp>
        <p:nvSpPr>
          <p:cNvPr id="14" name="TextBox 13">
            <a:extLst>
              <a:ext uri="{FF2B5EF4-FFF2-40B4-BE49-F238E27FC236}">
                <a16:creationId xmlns:a16="http://schemas.microsoft.com/office/drawing/2014/main" id="{00E87406-940A-4380-8F6E-592D49AC0A1C}"/>
              </a:ext>
            </a:extLst>
          </p:cNvPr>
          <p:cNvSpPr txBox="1"/>
          <p:nvPr/>
        </p:nvSpPr>
        <p:spPr>
          <a:xfrm>
            <a:off x="1094082" y="2032319"/>
            <a:ext cx="764697" cy="646331"/>
          </a:xfrm>
          <a:prstGeom prst="rect">
            <a:avLst/>
          </a:prstGeom>
          <a:noFill/>
        </p:spPr>
        <p:txBody>
          <a:bodyPr wrap="none" rtlCol="0">
            <a:spAutoFit/>
          </a:bodyPr>
          <a:lstStyle/>
          <a:p>
            <a:r>
              <a:rPr lang="en-US" dirty="0">
                <a:solidFill>
                  <a:schemeClr val="accent5">
                    <a:lumMod val="20000"/>
                    <a:lumOff val="80000"/>
                  </a:schemeClr>
                </a:solidFill>
              </a:rPr>
              <a:t>Target</a:t>
            </a:r>
          </a:p>
          <a:p>
            <a:r>
              <a:rPr lang="en-US" dirty="0">
                <a:solidFill>
                  <a:schemeClr val="accent5">
                    <a:lumMod val="20000"/>
                    <a:lumOff val="80000"/>
                  </a:schemeClr>
                </a:solidFill>
              </a:rPr>
              <a:t>Hall</a:t>
            </a:r>
          </a:p>
        </p:txBody>
      </p:sp>
    </p:spTree>
    <p:extLst>
      <p:ext uri="{BB962C8B-B14F-4D97-AF65-F5344CB8AC3E}">
        <p14:creationId xmlns:p14="http://schemas.microsoft.com/office/powerpoint/2010/main" val="853431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E7F96-03E2-485F-ACC5-0B9CBCB17827}"/>
              </a:ext>
            </a:extLst>
          </p:cNvPr>
          <p:cNvPicPr>
            <a:picLocks noChangeAspect="1"/>
          </p:cNvPicPr>
          <p:nvPr/>
        </p:nvPicPr>
        <p:blipFill rotWithShape="1">
          <a:blip r:embed="rId2">
            <a:extLst>
              <a:ext uri="{28A0092B-C50C-407E-A947-70E740481C1C}">
                <a14:useLocalDpi xmlns:a14="http://schemas.microsoft.com/office/drawing/2010/main" val="0"/>
              </a:ext>
            </a:extLst>
          </a:blip>
          <a:srcRect t="24231" r="21694" b="8259"/>
          <a:stretch/>
        </p:blipFill>
        <p:spPr>
          <a:xfrm>
            <a:off x="142338" y="1825290"/>
            <a:ext cx="8783165" cy="4549878"/>
          </a:xfrm>
          <a:prstGeom prst="rect">
            <a:avLst/>
          </a:prstGeom>
        </p:spPr>
      </p:pic>
      <p:sp>
        <p:nvSpPr>
          <p:cNvPr id="4" name="Footer Placeholder 3">
            <a:extLst>
              <a:ext uri="{FF2B5EF4-FFF2-40B4-BE49-F238E27FC236}">
                <a16:creationId xmlns:a16="http://schemas.microsoft.com/office/drawing/2014/main" id="{1C333622-95FB-4C54-A13D-9CADC806F28A}"/>
              </a:ext>
            </a:extLst>
          </p:cNvPr>
          <p:cNvSpPr>
            <a:spLocks noGrp="1"/>
          </p:cNvSpPr>
          <p:nvPr>
            <p:ph type="ftr" sz="quarter" idx="11"/>
          </p:nvPr>
        </p:nvSpPr>
        <p:spPr>
          <a:xfrm>
            <a:off x="1504335" y="6343981"/>
            <a:ext cx="6415549" cy="365125"/>
          </a:xfrm>
        </p:spPr>
        <p:txBody>
          <a:bodyPr/>
          <a:lstStyle/>
          <a:p>
            <a:r>
              <a:rPr lang="en-US" dirty="0"/>
              <a:t>V. Sidorov / LBNF Target Hall Remote Handling Facilities and Horns exchange procedure</a:t>
            </a:r>
          </a:p>
        </p:txBody>
      </p:sp>
      <p:sp>
        <p:nvSpPr>
          <p:cNvPr id="2" name="TextBox 1">
            <a:extLst>
              <a:ext uri="{FF2B5EF4-FFF2-40B4-BE49-F238E27FC236}">
                <a16:creationId xmlns:a16="http://schemas.microsoft.com/office/drawing/2014/main" id="{8EB0C4BC-E2D1-4545-A5F0-F26CC586072B}"/>
              </a:ext>
            </a:extLst>
          </p:cNvPr>
          <p:cNvSpPr txBox="1"/>
          <p:nvPr/>
        </p:nvSpPr>
        <p:spPr>
          <a:xfrm>
            <a:off x="7938185" y="1448998"/>
            <a:ext cx="1031116" cy="369332"/>
          </a:xfrm>
          <a:prstGeom prst="rect">
            <a:avLst/>
          </a:prstGeom>
          <a:noFill/>
        </p:spPr>
        <p:txBody>
          <a:bodyPr wrap="none" rtlCol="0">
            <a:spAutoFit/>
          </a:bodyPr>
          <a:lstStyle/>
          <a:p>
            <a:r>
              <a:rPr lang="en-US" dirty="0"/>
              <a:t>Roll door</a:t>
            </a:r>
          </a:p>
        </p:txBody>
      </p:sp>
      <p:cxnSp>
        <p:nvCxnSpPr>
          <p:cNvPr id="6" name="Straight Arrow Connector 5">
            <a:extLst>
              <a:ext uri="{FF2B5EF4-FFF2-40B4-BE49-F238E27FC236}">
                <a16:creationId xmlns:a16="http://schemas.microsoft.com/office/drawing/2014/main" id="{222C3F53-A9F7-4C87-89BD-78516EB10CFD}"/>
              </a:ext>
            </a:extLst>
          </p:cNvPr>
          <p:cNvCxnSpPr>
            <a:cxnSpLocks/>
          </p:cNvCxnSpPr>
          <p:nvPr/>
        </p:nvCxnSpPr>
        <p:spPr>
          <a:xfrm flipH="1">
            <a:off x="7890387" y="1671810"/>
            <a:ext cx="47798" cy="680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0FCA97-5032-4200-97EE-B360C139E951}"/>
              </a:ext>
            </a:extLst>
          </p:cNvPr>
          <p:cNvSpPr txBox="1"/>
          <p:nvPr/>
        </p:nvSpPr>
        <p:spPr>
          <a:xfrm>
            <a:off x="3491536" y="1487144"/>
            <a:ext cx="1558440" cy="369332"/>
          </a:xfrm>
          <a:prstGeom prst="rect">
            <a:avLst/>
          </a:prstGeom>
          <a:noFill/>
        </p:spPr>
        <p:txBody>
          <a:bodyPr wrap="none" rtlCol="0">
            <a:spAutoFit/>
          </a:bodyPr>
          <a:lstStyle/>
          <a:p>
            <a:r>
              <a:rPr lang="en-US" dirty="0"/>
              <a:t>Shielding Door</a:t>
            </a:r>
          </a:p>
        </p:txBody>
      </p:sp>
      <p:cxnSp>
        <p:nvCxnSpPr>
          <p:cNvPr id="11" name="Straight Arrow Connector 10">
            <a:extLst>
              <a:ext uri="{FF2B5EF4-FFF2-40B4-BE49-F238E27FC236}">
                <a16:creationId xmlns:a16="http://schemas.microsoft.com/office/drawing/2014/main" id="{512572E7-9AC8-44F2-81D3-155A9E149FE9}"/>
              </a:ext>
            </a:extLst>
          </p:cNvPr>
          <p:cNvCxnSpPr>
            <a:cxnSpLocks/>
            <a:stCxn id="9" idx="1"/>
          </p:cNvCxnSpPr>
          <p:nvPr/>
        </p:nvCxnSpPr>
        <p:spPr>
          <a:xfrm flipH="1">
            <a:off x="2686050" y="1671810"/>
            <a:ext cx="805486" cy="152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107419C-236F-4CDE-A8B7-130F1FBBE94E}"/>
              </a:ext>
            </a:extLst>
          </p:cNvPr>
          <p:cNvSpPr txBox="1"/>
          <p:nvPr/>
        </p:nvSpPr>
        <p:spPr>
          <a:xfrm>
            <a:off x="122059" y="1516706"/>
            <a:ext cx="1608133" cy="369332"/>
          </a:xfrm>
          <a:prstGeom prst="rect">
            <a:avLst/>
          </a:prstGeom>
          <a:noFill/>
        </p:spPr>
        <p:txBody>
          <a:bodyPr wrap="none" rtlCol="0">
            <a:spAutoFit/>
          </a:bodyPr>
          <a:lstStyle/>
          <a:p>
            <a:r>
              <a:rPr lang="en-US" dirty="0"/>
              <a:t>Air sealed door</a:t>
            </a:r>
          </a:p>
        </p:txBody>
      </p:sp>
      <p:cxnSp>
        <p:nvCxnSpPr>
          <p:cNvPr id="14" name="Straight Arrow Connector 13">
            <a:extLst>
              <a:ext uri="{FF2B5EF4-FFF2-40B4-BE49-F238E27FC236}">
                <a16:creationId xmlns:a16="http://schemas.microsoft.com/office/drawing/2014/main" id="{A83B7DA2-2B33-406F-9D48-4E3525497DF1}"/>
              </a:ext>
            </a:extLst>
          </p:cNvPr>
          <p:cNvCxnSpPr>
            <a:cxnSpLocks/>
            <a:stCxn id="12" idx="3"/>
          </p:cNvCxnSpPr>
          <p:nvPr/>
        </p:nvCxnSpPr>
        <p:spPr>
          <a:xfrm>
            <a:off x="1730192" y="1701372"/>
            <a:ext cx="47798" cy="1833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9FFD79D-ED97-425C-8BE4-B340CDF74013}"/>
              </a:ext>
            </a:extLst>
          </p:cNvPr>
          <p:cNvSpPr/>
          <p:nvPr/>
        </p:nvSpPr>
        <p:spPr>
          <a:xfrm>
            <a:off x="7860891" y="2219031"/>
            <a:ext cx="58993" cy="2632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6383D9FF-D136-459E-A572-CE759BDCFA05}"/>
              </a:ext>
            </a:extLst>
          </p:cNvPr>
          <p:cNvSpPr>
            <a:spLocks noGrp="1"/>
          </p:cNvSpPr>
          <p:nvPr>
            <p:ph type="dt" sz="half" idx="10"/>
          </p:nvPr>
        </p:nvSpPr>
        <p:spPr/>
        <p:txBody>
          <a:bodyPr/>
          <a:lstStyle/>
          <a:p>
            <a:fld id="{028A927A-4549-4B9C-869F-BF5BBF6E933A}" type="datetime1">
              <a:rPr lang="en-US" smtClean="0"/>
              <a:t>10/24/2019</a:t>
            </a:fld>
            <a:r>
              <a:rPr lang="en-US" dirty="0"/>
              <a:t> </a:t>
            </a:r>
          </a:p>
        </p:txBody>
      </p:sp>
      <p:sp>
        <p:nvSpPr>
          <p:cNvPr id="10" name="Slide Number Placeholder 9">
            <a:extLst>
              <a:ext uri="{FF2B5EF4-FFF2-40B4-BE49-F238E27FC236}">
                <a16:creationId xmlns:a16="http://schemas.microsoft.com/office/drawing/2014/main" id="{8BB20C75-766F-45A1-A6E9-6DC78BB95BDE}"/>
              </a:ext>
            </a:extLst>
          </p:cNvPr>
          <p:cNvSpPr>
            <a:spLocks noGrp="1"/>
          </p:cNvSpPr>
          <p:nvPr>
            <p:ph type="sldNum" sz="quarter" idx="12"/>
          </p:nvPr>
        </p:nvSpPr>
        <p:spPr/>
        <p:txBody>
          <a:bodyPr/>
          <a:lstStyle/>
          <a:p>
            <a:fld id="{9D67EE7A-A032-4B8A-BC3F-D35568BDFE81}" type="slidenum">
              <a:rPr lang="en-US" smtClean="0"/>
              <a:t>23</a:t>
            </a:fld>
            <a:endParaRPr lang="en-US" dirty="0"/>
          </a:p>
        </p:txBody>
      </p:sp>
      <p:sp>
        <p:nvSpPr>
          <p:cNvPr id="7" name="TextBox 6">
            <a:extLst>
              <a:ext uri="{FF2B5EF4-FFF2-40B4-BE49-F238E27FC236}">
                <a16:creationId xmlns:a16="http://schemas.microsoft.com/office/drawing/2014/main" id="{660C14B6-233C-44EF-BE52-92C0C1837982}"/>
              </a:ext>
            </a:extLst>
          </p:cNvPr>
          <p:cNvSpPr txBox="1"/>
          <p:nvPr/>
        </p:nvSpPr>
        <p:spPr>
          <a:xfrm>
            <a:off x="437476" y="83685"/>
            <a:ext cx="8584465" cy="1200329"/>
          </a:xfrm>
          <a:prstGeom prst="rect">
            <a:avLst/>
          </a:prstGeom>
          <a:noFill/>
        </p:spPr>
        <p:txBody>
          <a:bodyPr wrap="square" rtlCol="0">
            <a:spAutoFit/>
          </a:bodyPr>
          <a:lstStyle/>
          <a:p>
            <a:pPr defTabSz="914400" eaLnBrk="0" hangingPunct="0"/>
            <a:r>
              <a:rPr lang="en-US" dirty="0">
                <a:solidFill>
                  <a:schemeClr val="tx2"/>
                </a:solidFill>
              </a:rPr>
              <a:t>The shield door will incorporate an air seal to separate the radioactive </a:t>
            </a:r>
          </a:p>
          <a:p>
            <a:pPr defTabSz="914400" eaLnBrk="0" hangingPunct="0"/>
            <a:r>
              <a:rPr lang="en-US" dirty="0">
                <a:solidFill>
                  <a:schemeClr val="tx2"/>
                </a:solidFill>
              </a:rPr>
              <a:t>air volume of the Target Hall enclosure from the air volume of the neighboring</a:t>
            </a:r>
          </a:p>
          <a:p>
            <a:pPr defTabSz="914400" eaLnBrk="0" hangingPunct="0"/>
            <a:r>
              <a:rPr lang="en-US" dirty="0">
                <a:solidFill>
                  <a:schemeClr val="tx2"/>
                </a:solidFill>
              </a:rPr>
              <a:t> service areas. </a:t>
            </a:r>
          </a:p>
          <a:p>
            <a:endParaRPr lang="en-US" dirty="0"/>
          </a:p>
        </p:txBody>
      </p:sp>
      <p:sp>
        <p:nvSpPr>
          <p:cNvPr id="13" name="TextBox 12">
            <a:extLst>
              <a:ext uri="{FF2B5EF4-FFF2-40B4-BE49-F238E27FC236}">
                <a16:creationId xmlns:a16="http://schemas.microsoft.com/office/drawing/2014/main" id="{34207C12-E194-4A39-94F4-0F3635AA5206}"/>
              </a:ext>
            </a:extLst>
          </p:cNvPr>
          <p:cNvSpPr txBox="1"/>
          <p:nvPr/>
        </p:nvSpPr>
        <p:spPr>
          <a:xfrm>
            <a:off x="3709219" y="2455606"/>
            <a:ext cx="1451038" cy="369332"/>
          </a:xfrm>
          <a:prstGeom prst="rect">
            <a:avLst/>
          </a:prstGeom>
          <a:noFill/>
        </p:spPr>
        <p:txBody>
          <a:bodyPr wrap="none" rtlCol="0">
            <a:spAutoFit/>
          </a:bodyPr>
          <a:lstStyle/>
          <a:p>
            <a:r>
              <a:rPr lang="en-US" dirty="0"/>
              <a:t>Rails Corridor</a:t>
            </a:r>
          </a:p>
        </p:txBody>
      </p:sp>
      <p:sp>
        <p:nvSpPr>
          <p:cNvPr id="15" name="TextBox 14">
            <a:extLst>
              <a:ext uri="{FF2B5EF4-FFF2-40B4-BE49-F238E27FC236}">
                <a16:creationId xmlns:a16="http://schemas.microsoft.com/office/drawing/2014/main" id="{F34F1987-1E9E-406B-9423-21604E61F6C4}"/>
              </a:ext>
            </a:extLst>
          </p:cNvPr>
          <p:cNvSpPr txBox="1"/>
          <p:nvPr/>
        </p:nvSpPr>
        <p:spPr>
          <a:xfrm>
            <a:off x="313159" y="2256813"/>
            <a:ext cx="1178271" cy="369332"/>
          </a:xfrm>
          <a:prstGeom prst="rect">
            <a:avLst/>
          </a:prstGeom>
          <a:noFill/>
        </p:spPr>
        <p:txBody>
          <a:bodyPr wrap="none" rtlCol="0">
            <a:spAutoFit/>
          </a:bodyPr>
          <a:lstStyle/>
          <a:p>
            <a:r>
              <a:rPr lang="en-US" dirty="0">
                <a:solidFill>
                  <a:schemeClr val="accent5">
                    <a:lumMod val="20000"/>
                    <a:lumOff val="80000"/>
                  </a:schemeClr>
                </a:solidFill>
              </a:rPr>
              <a:t>Target Hall</a:t>
            </a:r>
          </a:p>
        </p:txBody>
      </p:sp>
      <p:sp>
        <p:nvSpPr>
          <p:cNvPr id="16" name="TextBox 15">
            <a:extLst>
              <a:ext uri="{FF2B5EF4-FFF2-40B4-BE49-F238E27FC236}">
                <a16:creationId xmlns:a16="http://schemas.microsoft.com/office/drawing/2014/main" id="{D22662E5-BB4B-47FF-8741-7715094E4035}"/>
              </a:ext>
            </a:extLst>
          </p:cNvPr>
          <p:cNvSpPr txBox="1"/>
          <p:nvPr/>
        </p:nvSpPr>
        <p:spPr>
          <a:xfrm>
            <a:off x="8177981" y="4143785"/>
            <a:ext cx="942887" cy="646331"/>
          </a:xfrm>
          <a:prstGeom prst="rect">
            <a:avLst/>
          </a:prstGeom>
          <a:noFill/>
        </p:spPr>
        <p:txBody>
          <a:bodyPr wrap="none" rtlCol="0">
            <a:spAutoFit/>
          </a:bodyPr>
          <a:lstStyle/>
          <a:p>
            <a:r>
              <a:rPr lang="en-US" dirty="0"/>
              <a:t>Service </a:t>
            </a:r>
          </a:p>
          <a:p>
            <a:r>
              <a:rPr lang="en-US" dirty="0"/>
              <a:t>Building</a:t>
            </a:r>
          </a:p>
        </p:txBody>
      </p:sp>
    </p:spTree>
    <p:extLst>
      <p:ext uri="{BB962C8B-B14F-4D97-AF65-F5344CB8AC3E}">
        <p14:creationId xmlns:p14="http://schemas.microsoft.com/office/powerpoint/2010/main" val="1256017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p:txBody>
          <a:bodyPr/>
          <a:lstStyle/>
          <a:p>
            <a:pPr marL="0" indent="0">
              <a:buNone/>
            </a:pPr>
            <a:r>
              <a:rPr lang="en-US" sz="1400" dirty="0"/>
              <a:t> </a:t>
            </a:r>
            <a:r>
              <a:rPr lang="en-US" sz="1600" dirty="0">
                <a:solidFill>
                  <a:schemeClr val="tx1"/>
                </a:solidFill>
              </a:rPr>
              <a:t>The cask with closed door  is placed on the transfer cart by crane and moved from the target hall to the Service building through the Rails Corridor, where the horn is uploaded on the truck and moved to 					the permanent storage place.</a:t>
            </a:r>
          </a:p>
          <a:p>
            <a:endParaRPr lang="en-US" sz="1600" dirty="0"/>
          </a:p>
          <a:p>
            <a:endParaRPr lang="en-US" sz="1600" dirty="0"/>
          </a:p>
          <a:p>
            <a:endParaRPr lang="en-US" sz="1600" dirty="0"/>
          </a:p>
          <a:p>
            <a:endParaRPr lang="en-US" dirty="0"/>
          </a:p>
        </p:txBody>
      </p:sp>
      <p:pic>
        <p:nvPicPr>
          <p:cNvPr id="6" name="Picture 5" descr="DSC02423.JPG"/>
          <p:cNvPicPr/>
          <p:nvPr/>
        </p:nvPicPr>
        <p:blipFill rotWithShape="1">
          <a:blip r:embed="rId2" cstate="print"/>
          <a:srcRect l="23376" t="13933" r="12926" b="13026"/>
          <a:stretch/>
        </p:blipFill>
        <p:spPr>
          <a:xfrm>
            <a:off x="559044" y="834137"/>
            <a:ext cx="3250955" cy="5316292"/>
          </a:xfrm>
          <a:prstGeom prst="rect">
            <a:avLst/>
          </a:prstGeom>
        </p:spPr>
      </p:pic>
      <p:pic>
        <p:nvPicPr>
          <p:cNvPr id="8" name="Picture 7"/>
          <p:cNvPicPr>
            <a:picLocks noChangeAspect="1"/>
          </p:cNvPicPr>
          <p:nvPr/>
        </p:nvPicPr>
        <p:blipFill rotWithShape="1">
          <a:blip r:embed="rId3"/>
          <a:srcRect l="7396" t="25503" r="17690" b="11938"/>
          <a:stretch/>
        </p:blipFill>
        <p:spPr>
          <a:xfrm>
            <a:off x="3952875" y="1962806"/>
            <a:ext cx="5024495" cy="2467250"/>
          </a:xfrm>
          <a:prstGeom prst="rect">
            <a:avLst/>
          </a:prstGeom>
        </p:spPr>
      </p:pic>
      <p:sp>
        <p:nvSpPr>
          <p:cNvPr id="3" name="TextBox 2"/>
          <p:cNvSpPr txBox="1"/>
          <p:nvPr/>
        </p:nvSpPr>
        <p:spPr>
          <a:xfrm>
            <a:off x="2652583" y="5444340"/>
            <a:ext cx="1300292" cy="646331"/>
          </a:xfrm>
          <a:prstGeom prst="rect">
            <a:avLst/>
          </a:prstGeom>
          <a:noFill/>
        </p:spPr>
        <p:txBody>
          <a:bodyPr wrap="square" rtlCol="0">
            <a:spAutoFit/>
          </a:bodyPr>
          <a:lstStyle/>
          <a:p>
            <a:r>
              <a:rPr lang="en-US" dirty="0"/>
              <a:t>NUMI Target Hall</a:t>
            </a:r>
          </a:p>
        </p:txBody>
      </p:sp>
      <p:sp>
        <p:nvSpPr>
          <p:cNvPr id="4" name="Arrow: Right 3"/>
          <p:cNvSpPr/>
          <p:nvPr/>
        </p:nvSpPr>
        <p:spPr>
          <a:xfrm>
            <a:off x="7562336" y="2982097"/>
            <a:ext cx="815546" cy="1482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495089" y="2335766"/>
            <a:ext cx="963827" cy="646331"/>
          </a:xfrm>
          <a:prstGeom prst="rect">
            <a:avLst/>
          </a:prstGeom>
          <a:noFill/>
        </p:spPr>
        <p:txBody>
          <a:bodyPr wrap="square" rtlCol="0">
            <a:spAutoFit/>
          </a:bodyPr>
          <a:lstStyle/>
          <a:p>
            <a:r>
              <a:rPr lang="en-US" dirty="0"/>
              <a:t>Rails Corridor</a:t>
            </a:r>
          </a:p>
        </p:txBody>
      </p:sp>
      <p:sp>
        <p:nvSpPr>
          <p:cNvPr id="7" name="TextBox 6">
            <a:extLst>
              <a:ext uri="{FF2B5EF4-FFF2-40B4-BE49-F238E27FC236}">
                <a16:creationId xmlns:a16="http://schemas.microsoft.com/office/drawing/2014/main" id="{1E1027FC-0043-4919-92F6-3D363C6D2CEE}"/>
              </a:ext>
            </a:extLst>
          </p:cNvPr>
          <p:cNvSpPr txBox="1"/>
          <p:nvPr/>
        </p:nvSpPr>
        <p:spPr>
          <a:xfrm>
            <a:off x="3111910" y="0"/>
            <a:ext cx="2060116" cy="369332"/>
          </a:xfrm>
          <a:prstGeom prst="rect">
            <a:avLst/>
          </a:prstGeom>
          <a:noFill/>
        </p:spPr>
        <p:txBody>
          <a:bodyPr wrap="none" rtlCol="0">
            <a:spAutoFit/>
          </a:bodyPr>
          <a:lstStyle/>
          <a:p>
            <a:r>
              <a:rPr lang="en-US" dirty="0"/>
              <a:t>Horn transportation</a:t>
            </a:r>
          </a:p>
        </p:txBody>
      </p:sp>
    </p:spTree>
    <p:extLst>
      <p:ext uri="{BB962C8B-B14F-4D97-AF65-F5344CB8AC3E}">
        <p14:creationId xmlns:p14="http://schemas.microsoft.com/office/powerpoint/2010/main" val="1143369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D54E24-D12F-480F-837F-B231AF2CE7B1}"/>
              </a:ext>
            </a:extLst>
          </p:cNvPr>
          <p:cNvSpPr>
            <a:spLocks noGrp="1"/>
          </p:cNvSpPr>
          <p:nvPr>
            <p:ph type="ftr" sz="quarter" idx="11"/>
          </p:nvPr>
        </p:nvSpPr>
        <p:spPr>
          <a:xfrm>
            <a:off x="1784555" y="6356351"/>
            <a:ext cx="6091084"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4E658930-B52F-49D0-9775-4497F580F875}"/>
              </a:ext>
            </a:extLst>
          </p:cNvPr>
          <p:cNvSpPr>
            <a:spLocks noGrp="1"/>
          </p:cNvSpPr>
          <p:nvPr>
            <p:ph type="sldNum" sz="quarter" idx="12"/>
          </p:nvPr>
        </p:nvSpPr>
        <p:spPr/>
        <p:txBody>
          <a:bodyPr/>
          <a:lstStyle/>
          <a:p>
            <a:fld id="{7FDB62CE-E07F-4901-A898-E3D5D11449D9}" type="slidenum">
              <a:rPr lang="en-US" smtClean="0"/>
              <a:t>25</a:t>
            </a:fld>
            <a:endParaRPr lang="en-US" dirty="0"/>
          </a:p>
        </p:txBody>
      </p:sp>
      <p:sp>
        <p:nvSpPr>
          <p:cNvPr id="4" name="TextBox 3">
            <a:extLst>
              <a:ext uri="{FF2B5EF4-FFF2-40B4-BE49-F238E27FC236}">
                <a16:creationId xmlns:a16="http://schemas.microsoft.com/office/drawing/2014/main" id="{5F1DFBD4-F761-4918-86EC-09597CF96EAF}"/>
              </a:ext>
            </a:extLst>
          </p:cNvPr>
          <p:cNvSpPr txBox="1"/>
          <p:nvPr/>
        </p:nvSpPr>
        <p:spPr>
          <a:xfrm>
            <a:off x="3439183" y="230356"/>
            <a:ext cx="1373966" cy="461665"/>
          </a:xfrm>
          <a:prstGeom prst="rect">
            <a:avLst/>
          </a:prstGeom>
          <a:noFill/>
        </p:spPr>
        <p:txBody>
          <a:bodyPr wrap="none" rtlCol="0">
            <a:spAutoFit/>
          </a:bodyPr>
          <a:lstStyle/>
          <a:p>
            <a:r>
              <a:rPr lang="en-US" sz="2400" dirty="0"/>
              <a:t>Summary</a:t>
            </a:r>
          </a:p>
        </p:txBody>
      </p:sp>
      <p:sp>
        <p:nvSpPr>
          <p:cNvPr id="5" name="TextBox 4">
            <a:extLst>
              <a:ext uri="{FF2B5EF4-FFF2-40B4-BE49-F238E27FC236}">
                <a16:creationId xmlns:a16="http://schemas.microsoft.com/office/drawing/2014/main" id="{6251E3A3-6E82-4C93-8CBE-5A4F12D211F9}"/>
              </a:ext>
            </a:extLst>
          </p:cNvPr>
          <p:cNvSpPr txBox="1"/>
          <p:nvPr/>
        </p:nvSpPr>
        <p:spPr>
          <a:xfrm>
            <a:off x="355941" y="922365"/>
            <a:ext cx="8448845" cy="923330"/>
          </a:xfrm>
          <a:prstGeom prst="rect">
            <a:avLst/>
          </a:prstGeom>
          <a:noFill/>
        </p:spPr>
        <p:txBody>
          <a:bodyPr wrap="square" rtlCol="0">
            <a:spAutoFit/>
          </a:bodyPr>
          <a:lstStyle/>
          <a:p>
            <a:r>
              <a:rPr lang="en-US" dirty="0">
                <a:solidFill>
                  <a:schemeClr val="tx2"/>
                </a:solidFill>
                <a:ea typeface="Lucida Grande"/>
                <a:cs typeface="Helvetica"/>
              </a:rPr>
              <a:t>The Remote Handling Facilities and equipment are designed for 2.4 MW operations and </a:t>
            </a:r>
            <a:r>
              <a:rPr lang="en-US" dirty="0">
                <a:solidFill>
                  <a:schemeClr val="tx2"/>
                </a:solidFill>
              </a:rPr>
              <a:t>providing   the support of the radioactive components replacement and short-</a:t>
            </a:r>
            <a:r>
              <a:rPr lang="en-US" dirty="0">
                <a:solidFill>
                  <a:schemeClr val="tx2"/>
                </a:solidFill>
                <a:cs typeface="Helvetica"/>
              </a:rPr>
              <a:t>term storage.</a:t>
            </a:r>
            <a:r>
              <a:rPr lang="en-US" dirty="0">
                <a:solidFill>
                  <a:schemeClr val="tx2"/>
                </a:solidFill>
                <a:ea typeface="Lucida Grande"/>
                <a:cs typeface="Helvetica"/>
              </a:rPr>
              <a:t> </a:t>
            </a:r>
            <a:endParaRPr lang="en-US" dirty="0"/>
          </a:p>
        </p:txBody>
      </p:sp>
      <p:sp>
        <p:nvSpPr>
          <p:cNvPr id="6" name="Date Placeholder 5">
            <a:extLst>
              <a:ext uri="{FF2B5EF4-FFF2-40B4-BE49-F238E27FC236}">
                <a16:creationId xmlns:a16="http://schemas.microsoft.com/office/drawing/2014/main" id="{CCC5790C-BE9E-470C-8A20-E0CB0FD33241}"/>
              </a:ext>
            </a:extLst>
          </p:cNvPr>
          <p:cNvSpPr>
            <a:spLocks noGrp="1"/>
          </p:cNvSpPr>
          <p:nvPr>
            <p:ph type="dt" sz="half" idx="10"/>
          </p:nvPr>
        </p:nvSpPr>
        <p:spPr/>
        <p:txBody>
          <a:bodyPr/>
          <a:lstStyle/>
          <a:p>
            <a:r>
              <a:rPr lang="en-US"/>
              <a:t>10/25/2019</a:t>
            </a:r>
            <a:endParaRPr lang="en-US" dirty="0"/>
          </a:p>
        </p:txBody>
      </p:sp>
    </p:spTree>
    <p:extLst>
      <p:ext uri="{BB962C8B-B14F-4D97-AF65-F5344CB8AC3E}">
        <p14:creationId xmlns:p14="http://schemas.microsoft.com/office/powerpoint/2010/main" val="341901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F9A420-DBA4-4BF1-8E9F-E018F30A5DB3}"/>
              </a:ext>
            </a:extLst>
          </p:cNvPr>
          <p:cNvSpPr>
            <a:spLocks noGrp="1"/>
          </p:cNvSpPr>
          <p:nvPr>
            <p:ph type="dt" sz="half" idx="10"/>
          </p:nvPr>
        </p:nvSpPr>
        <p:spPr/>
        <p:txBody>
          <a:bodyPr/>
          <a:lstStyle/>
          <a:p>
            <a:r>
              <a:rPr lang="en-US"/>
              <a:t>10/25/2019</a:t>
            </a:r>
            <a:endParaRPr lang="en-US" dirty="0"/>
          </a:p>
        </p:txBody>
      </p:sp>
      <p:sp>
        <p:nvSpPr>
          <p:cNvPr id="3" name="Footer Placeholder 2">
            <a:extLst>
              <a:ext uri="{FF2B5EF4-FFF2-40B4-BE49-F238E27FC236}">
                <a16:creationId xmlns:a16="http://schemas.microsoft.com/office/drawing/2014/main" id="{7258D97F-5FC5-4B30-82B8-75EBC96C9413}"/>
              </a:ext>
            </a:extLst>
          </p:cNvPr>
          <p:cNvSpPr>
            <a:spLocks noGrp="1"/>
          </p:cNvSpPr>
          <p:nvPr>
            <p:ph type="ftr" sz="quarter" idx="11"/>
          </p:nvPr>
        </p:nvSpPr>
        <p:spPr>
          <a:xfrm>
            <a:off x="1555955" y="6356351"/>
            <a:ext cx="6393426" cy="365125"/>
          </a:xfrm>
        </p:spPr>
        <p:txBody>
          <a:bodyPr/>
          <a:lstStyle/>
          <a:p>
            <a:r>
              <a:rPr lang="en-US" dirty="0"/>
              <a:t>V. Sidorov / LBNF Target Hall Remote Handling Facilities and Horns exchange procedure</a:t>
            </a:r>
          </a:p>
        </p:txBody>
      </p:sp>
      <p:sp>
        <p:nvSpPr>
          <p:cNvPr id="4" name="Slide Number Placeholder 3">
            <a:extLst>
              <a:ext uri="{FF2B5EF4-FFF2-40B4-BE49-F238E27FC236}">
                <a16:creationId xmlns:a16="http://schemas.microsoft.com/office/drawing/2014/main" id="{F35BD038-A229-4EC2-BFBC-1A84EF8AE6EF}"/>
              </a:ext>
            </a:extLst>
          </p:cNvPr>
          <p:cNvSpPr>
            <a:spLocks noGrp="1"/>
          </p:cNvSpPr>
          <p:nvPr>
            <p:ph type="sldNum" sz="quarter" idx="12"/>
          </p:nvPr>
        </p:nvSpPr>
        <p:spPr/>
        <p:txBody>
          <a:bodyPr/>
          <a:lstStyle/>
          <a:p>
            <a:fld id="{7FDB62CE-E07F-4901-A898-E3D5D11449D9}" type="slidenum">
              <a:rPr lang="en-US" smtClean="0"/>
              <a:t>26</a:t>
            </a:fld>
            <a:endParaRPr lang="en-US" dirty="0"/>
          </a:p>
        </p:txBody>
      </p:sp>
      <p:sp>
        <p:nvSpPr>
          <p:cNvPr id="5" name="TextBox 4">
            <a:extLst>
              <a:ext uri="{FF2B5EF4-FFF2-40B4-BE49-F238E27FC236}">
                <a16:creationId xmlns:a16="http://schemas.microsoft.com/office/drawing/2014/main" id="{20C32ED2-1932-4190-B935-5340248AC149}"/>
              </a:ext>
            </a:extLst>
          </p:cNvPr>
          <p:cNvSpPr txBox="1"/>
          <p:nvPr/>
        </p:nvSpPr>
        <p:spPr>
          <a:xfrm>
            <a:off x="3126658" y="2477729"/>
            <a:ext cx="2512226" cy="584775"/>
          </a:xfrm>
          <a:prstGeom prst="rect">
            <a:avLst/>
          </a:prstGeom>
          <a:noFill/>
        </p:spPr>
        <p:txBody>
          <a:bodyPr wrap="none" rtlCol="0">
            <a:spAutoFit/>
          </a:bodyPr>
          <a:lstStyle/>
          <a:p>
            <a:r>
              <a:rPr lang="en-US" sz="3200" dirty="0"/>
              <a:t>Back up slides</a:t>
            </a:r>
          </a:p>
        </p:txBody>
      </p:sp>
    </p:spTree>
    <p:extLst>
      <p:ext uri="{BB962C8B-B14F-4D97-AF65-F5344CB8AC3E}">
        <p14:creationId xmlns:p14="http://schemas.microsoft.com/office/powerpoint/2010/main" val="2224189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CE47E3-A075-44FC-A7E8-E2C2B4869BE7}"/>
              </a:ext>
            </a:extLst>
          </p:cNvPr>
          <p:cNvSpPr>
            <a:spLocks noGrp="1"/>
          </p:cNvSpPr>
          <p:nvPr>
            <p:ph type="ftr" sz="quarter" idx="11"/>
          </p:nvPr>
        </p:nvSpPr>
        <p:spPr>
          <a:xfrm>
            <a:off x="1600199" y="6356351"/>
            <a:ext cx="5803118" cy="365125"/>
          </a:xfrm>
        </p:spPr>
        <p:txBody>
          <a:bodyPr/>
          <a:lstStyle/>
          <a:p>
            <a:r>
              <a:rPr lang="en-US" dirty="0"/>
              <a:t>V. Sidorov / LBNF Target Hall Remote Handling Facilities and Horns exchange procedure</a:t>
            </a:r>
          </a:p>
        </p:txBody>
      </p:sp>
      <p:sp>
        <p:nvSpPr>
          <p:cNvPr id="3" name="Slide Number Placeholder 2">
            <a:extLst>
              <a:ext uri="{FF2B5EF4-FFF2-40B4-BE49-F238E27FC236}">
                <a16:creationId xmlns:a16="http://schemas.microsoft.com/office/drawing/2014/main" id="{2AE7B324-A38E-435F-8C8C-C2F4A8C67E86}"/>
              </a:ext>
            </a:extLst>
          </p:cNvPr>
          <p:cNvSpPr>
            <a:spLocks noGrp="1"/>
          </p:cNvSpPr>
          <p:nvPr>
            <p:ph type="sldNum" sz="quarter" idx="12"/>
          </p:nvPr>
        </p:nvSpPr>
        <p:spPr/>
        <p:txBody>
          <a:bodyPr/>
          <a:lstStyle/>
          <a:p>
            <a:fld id="{A4671ADC-EE3C-4ACF-AAFD-21EB5B1CE0C6}" type="slidenum">
              <a:rPr lang="en-US" smtClean="0"/>
              <a:t>27</a:t>
            </a:fld>
            <a:endParaRPr lang="en-US" dirty="0"/>
          </a:p>
        </p:txBody>
      </p:sp>
      <p:pic>
        <p:nvPicPr>
          <p:cNvPr id="9" name="Picture 8">
            <a:extLst>
              <a:ext uri="{FF2B5EF4-FFF2-40B4-BE49-F238E27FC236}">
                <a16:creationId xmlns:a16="http://schemas.microsoft.com/office/drawing/2014/main" id="{34E65AFC-D1C6-4651-8B31-95D0C0A16EE8}"/>
              </a:ext>
            </a:extLst>
          </p:cNvPr>
          <p:cNvPicPr>
            <a:picLocks noChangeAspect="1"/>
          </p:cNvPicPr>
          <p:nvPr/>
        </p:nvPicPr>
        <p:blipFill rotWithShape="1">
          <a:blip r:embed="rId2">
            <a:extLst>
              <a:ext uri="{28A0092B-C50C-407E-A947-70E740481C1C}">
                <a14:useLocalDpi xmlns:a14="http://schemas.microsoft.com/office/drawing/2010/main" val="0"/>
              </a:ext>
            </a:extLst>
          </a:blip>
          <a:srcRect l="10595" t="43732" r="17143" b="15221"/>
          <a:stretch/>
        </p:blipFill>
        <p:spPr>
          <a:xfrm>
            <a:off x="544285" y="4268294"/>
            <a:ext cx="5913665" cy="1908709"/>
          </a:xfrm>
          <a:prstGeom prst="rect">
            <a:avLst/>
          </a:prstGeom>
        </p:spPr>
      </p:pic>
      <p:pic>
        <p:nvPicPr>
          <p:cNvPr id="11" name="Picture 10">
            <a:extLst>
              <a:ext uri="{FF2B5EF4-FFF2-40B4-BE49-F238E27FC236}">
                <a16:creationId xmlns:a16="http://schemas.microsoft.com/office/drawing/2014/main" id="{0E8E1F61-290D-44EB-A051-FF6DB7B9F120}"/>
              </a:ext>
            </a:extLst>
          </p:cNvPr>
          <p:cNvPicPr>
            <a:picLocks noChangeAspect="1"/>
          </p:cNvPicPr>
          <p:nvPr/>
        </p:nvPicPr>
        <p:blipFill rotWithShape="1">
          <a:blip r:embed="rId3">
            <a:extLst>
              <a:ext uri="{28A0092B-C50C-407E-A947-70E740481C1C}">
                <a14:useLocalDpi xmlns:a14="http://schemas.microsoft.com/office/drawing/2010/main" val="0"/>
              </a:ext>
            </a:extLst>
          </a:blip>
          <a:srcRect l="6786" t="55220" r="4285" b="8936"/>
          <a:stretch/>
        </p:blipFill>
        <p:spPr>
          <a:xfrm>
            <a:off x="544285" y="2346252"/>
            <a:ext cx="7609115" cy="1742694"/>
          </a:xfrm>
          <a:prstGeom prst="rect">
            <a:avLst/>
          </a:prstGeom>
        </p:spPr>
      </p:pic>
      <p:pic>
        <p:nvPicPr>
          <p:cNvPr id="13" name="Picture 12">
            <a:extLst>
              <a:ext uri="{FF2B5EF4-FFF2-40B4-BE49-F238E27FC236}">
                <a16:creationId xmlns:a16="http://schemas.microsoft.com/office/drawing/2014/main" id="{2F176E45-4393-4A40-9FA8-9A4ACDC59892}"/>
              </a:ext>
            </a:extLst>
          </p:cNvPr>
          <p:cNvPicPr>
            <a:picLocks noChangeAspect="1"/>
          </p:cNvPicPr>
          <p:nvPr/>
        </p:nvPicPr>
        <p:blipFill rotWithShape="1">
          <a:blip r:embed="rId4">
            <a:extLst>
              <a:ext uri="{28A0092B-C50C-407E-A947-70E740481C1C}">
                <a14:useLocalDpi xmlns:a14="http://schemas.microsoft.com/office/drawing/2010/main" val="0"/>
              </a:ext>
            </a:extLst>
          </a:blip>
          <a:srcRect l="7738" t="56076" r="12262" b="17106"/>
          <a:stretch/>
        </p:blipFill>
        <p:spPr>
          <a:xfrm>
            <a:off x="544285" y="869050"/>
            <a:ext cx="7315200" cy="1393371"/>
          </a:xfrm>
          <a:prstGeom prst="rect">
            <a:avLst/>
          </a:prstGeom>
        </p:spPr>
      </p:pic>
      <p:pic>
        <p:nvPicPr>
          <p:cNvPr id="15" name="Picture 14">
            <a:extLst>
              <a:ext uri="{FF2B5EF4-FFF2-40B4-BE49-F238E27FC236}">
                <a16:creationId xmlns:a16="http://schemas.microsoft.com/office/drawing/2014/main" id="{97DFF5CA-9E11-4219-84BB-E7CB7B91F627}"/>
              </a:ext>
            </a:extLst>
          </p:cNvPr>
          <p:cNvPicPr>
            <a:picLocks noChangeAspect="1"/>
          </p:cNvPicPr>
          <p:nvPr/>
        </p:nvPicPr>
        <p:blipFill rotWithShape="1">
          <a:blip r:embed="rId5">
            <a:extLst>
              <a:ext uri="{28A0092B-C50C-407E-A947-70E740481C1C}">
                <a14:useLocalDpi xmlns:a14="http://schemas.microsoft.com/office/drawing/2010/main" val="0"/>
              </a:ext>
            </a:extLst>
          </a:blip>
          <a:srcRect l="53809" t="17735" r="17024" b="28839"/>
          <a:stretch/>
        </p:blipFill>
        <p:spPr>
          <a:xfrm>
            <a:off x="6572249" y="4159607"/>
            <a:ext cx="2286001" cy="2379306"/>
          </a:xfrm>
          <a:prstGeom prst="rect">
            <a:avLst/>
          </a:prstGeom>
        </p:spPr>
      </p:pic>
      <p:sp>
        <p:nvSpPr>
          <p:cNvPr id="4" name="TextBox 3">
            <a:extLst>
              <a:ext uri="{FF2B5EF4-FFF2-40B4-BE49-F238E27FC236}">
                <a16:creationId xmlns:a16="http://schemas.microsoft.com/office/drawing/2014/main" id="{585114EF-73D0-472A-9F7D-6C73BB2D31CE}"/>
              </a:ext>
            </a:extLst>
          </p:cNvPr>
          <p:cNvSpPr txBox="1"/>
          <p:nvPr/>
        </p:nvSpPr>
        <p:spPr>
          <a:xfrm>
            <a:off x="2670218" y="485846"/>
            <a:ext cx="1438599" cy="369332"/>
          </a:xfrm>
          <a:prstGeom prst="rect">
            <a:avLst/>
          </a:prstGeom>
          <a:noFill/>
        </p:spPr>
        <p:txBody>
          <a:bodyPr wrap="none" rtlCol="0">
            <a:spAutoFit/>
          </a:bodyPr>
          <a:lstStyle/>
          <a:p>
            <a:r>
              <a:rPr lang="en-US" dirty="0"/>
              <a:t>Top guide rail</a:t>
            </a:r>
          </a:p>
        </p:txBody>
      </p:sp>
      <p:cxnSp>
        <p:nvCxnSpPr>
          <p:cNvPr id="6" name="Straight Arrow Connector 5">
            <a:extLst>
              <a:ext uri="{FF2B5EF4-FFF2-40B4-BE49-F238E27FC236}">
                <a16:creationId xmlns:a16="http://schemas.microsoft.com/office/drawing/2014/main" id="{E4B40FCC-C866-4C80-9A40-7239241A1779}"/>
              </a:ext>
            </a:extLst>
          </p:cNvPr>
          <p:cNvCxnSpPr>
            <a:cxnSpLocks/>
            <a:stCxn id="4" idx="1"/>
          </p:cNvCxnSpPr>
          <p:nvPr/>
        </p:nvCxnSpPr>
        <p:spPr>
          <a:xfrm flipH="1">
            <a:off x="2536029" y="670512"/>
            <a:ext cx="134189" cy="533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20BDC73-D3E9-4A20-A293-4241359E0030}"/>
              </a:ext>
            </a:extLst>
          </p:cNvPr>
          <p:cNvSpPr txBox="1"/>
          <p:nvPr/>
        </p:nvSpPr>
        <p:spPr>
          <a:xfrm>
            <a:off x="5343589" y="520423"/>
            <a:ext cx="1871346" cy="369332"/>
          </a:xfrm>
          <a:prstGeom prst="rect">
            <a:avLst/>
          </a:prstGeom>
          <a:noFill/>
        </p:spPr>
        <p:txBody>
          <a:bodyPr wrap="none" rtlCol="0">
            <a:spAutoFit/>
          </a:bodyPr>
          <a:lstStyle/>
          <a:p>
            <a:r>
              <a:rPr lang="en-US" dirty="0"/>
              <a:t>Top linear bearing</a:t>
            </a:r>
          </a:p>
        </p:txBody>
      </p:sp>
      <p:cxnSp>
        <p:nvCxnSpPr>
          <p:cNvPr id="10" name="Straight Arrow Connector 9">
            <a:extLst>
              <a:ext uri="{FF2B5EF4-FFF2-40B4-BE49-F238E27FC236}">
                <a16:creationId xmlns:a16="http://schemas.microsoft.com/office/drawing/2014/main" id="{734DE636-92DB-4578-BFDF-05710AFFF340}"/>
              </a:ext>
            </a:extLst>
          </p:cNvPr>
          <p:cNvCxnSpPr>
            <a:stCxn id="7" idx="3"/>
          </p:cNvCxnSpPr>
          <p:nvPr/>
        </p:nvCxnSpPr>
        <p:spPr>
          <a:xfrm>
            <a:off x="7214935" y="705089"/>
            <a:ext cx="478283" cy="537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78497B-359F-4A60-AC1C-B9BDC626380E}"/>
              </a:ext>
            </a:extLst>
          </p:cNvPr>
          <p:cNvCxnSpPr>
            <a:stCxn id="7" idx="1"/>
          </p:cNvCxnSpPr>
          <p:nvPr/>
        </p:nvCxnSpPr>
        <p:spPr>
          <a:xfrm flipH="1">
            <a:off x="4656104" y="705089"/>
            <a:ext cx="687485" cy="728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B50E90-474C-4AD2-9B45-4BFB5C7D2D5B}"/>
              </a:ext>
            </a:extLst>
          </p:cNvPr>
          <p:cNvSpPr txBox="1"/>
          <p:nvPr/>
        </p:nvSpPr>
        <p:spPr>
          <a:xfrm>
            <a:off x="1883229" y="2346252"/>
            <a:ext cx="1164742" cy="369332"/>
          </a:xfrm>
          <a:prstGeom prst="rect">
            <a:avLst/>
          </a:prstGeom>
          <a:noFill/>
        </p:spPr>
        <p:txBody>
          <a:bodyPr wrap="none" rtlCol="0">
            <a:spAutoFit/>
          </a:bodyPr>
          <a:lstStyle/>
          <a:p>
            <a:r>
              <a:rPr lang="en-US" dirty="0"/>
              <a:t>Screw jack</a:t>
            </a:r>
          </a:p>
        </p:txBody>
      </p:sp>
      <p:cxnSp>
        <p:nvCxnSpPr>
          <p:cNvPr id="18" name="Straight Arrow Connector 17">
            <a:extLst>
              <a:ext uri="{FF2B5EF4-FFF2-40B4-BE49-F238E27FC236}">
                <a16:creationId xmlns:a16="http://schemas.microsoft.com/office/drawing/2014/main" id="{386F8B9F-6189-42E8-984D-3C750977F152}"/>
              </a:ext>
            </a:extLst>
          </p:cNvPr>
          <p:cNvCxnSpPr>
            <a:stCxn id="16" idx="1"/>
          </p:cNvCxnSpPr>
          <p:nvPr/>
        </p:nvCxnSpPr>
        <p:spPr>
          <a:xfrm flipH="1">
            <a:off x="1654629" y="2530918"/>
            <a:ext cx="228600" cy="686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33DA61-3582-496B-B83C-145417F98C96}"/>
              </a:ext>
            </a:extLst>
          </p:cNvPr>
          <p:cNvSpPr txBox="1"/>
          <p:nvPr/>
        </p:nvSpPr>
        <p:spPr>
          <a:xfrm>
            <a:off x="6870799" y="2687509"/>
            <a:ext cx="532518" cy="369332"/>
          </a:xfrm>
          <a:prstGeom prst="rect">
            <a:avLst/>
          </a:prstGeom>
          <a:noFill/>
        </p:spPr>
        <p:txBody>
          <a:bodyPr wrap="none" rtlCol="0">
            <a:spAutoFit/>
          </a:bodyPr>
          <a:lstStyle/>
          <a:p>
            <a:r>
              <a:rPr lang="en-US" dirty="0"/>
              <a:t>Nut</a:t>
            </a:r>
          </a:p>
        </p:txBody>
      </p:sp>
      <p:cxnSp>
        <p:nvCxnSpPr>
          <p:cNvPr id="22" name="Straight Arrow Connector 21">
            <a:extLst>
              <a:ext uri="{FF2B5EF4-FFF2-40B4-BE49-F238E27FC236}">
                <a16:creationId xmlns:a16="http://schemas.microsoft.com/office/drawing/2014/main" id="{C240814C-BC8E-4372-B0B9-781DDCA3C857}"/>
              </a:ext>
            </a:extLst>
          </p:cNvPr>
          <p:cNvCxnSpPr/>
          <p:nvPr/>
        </p:nvCxnSpPr>
        <p:spPr>
          <a:xfrm flipH="1">
            <a:off x="5682343" y="2852057"/>
            <a:ext cx="1188456" cy="576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A8B56ED-6717-45C0-B5C8-B0C2F01EDF47}"/>
              </a:ext>
            </a:extLst>
          </p:cNvPr>
          <p:cNvSpPr txBox="1"/>
          <p:nvPr/>
        </p:nvSpPr>
        <p:spPr>
          <a:xfrm>
            <a:off x="8075289" y="3150293"/>
            <a:ext cx="1188455" cy="646331"/>
          </a:xfrm>
          <a:prstGeom prst="rect">
            <a:avLst/>
          </a:prstGeom>
          <a:noFill/>
        </p:spPr>
        <p:txBody>
          <a:bodyPr wrap="square" rtlCol="0">
            <a:spAutoFit/>
          </a:bodyPr>
          <a:lstStyle/>
          <a:p>
            <a:r>
              <a:rPr lang="en-US" dirty="0"/>
              <a:t>Left door </a:t>
            </a:r>
          </a:p>
          <a:p>
            <a:r>
              <a:rPr lang="en-US" dirty="0"/>
              <a:t>drive</a:t>
            </a:r>
          </a:p>
        </p:txBody>
      </p:sp>
      <p:cxnSp>
        <p:nvCxnSpPr>
          <p:cNvPr id="25" name="Straight Arrow Connector 24">
            <a:extLst>
              <a:ext uri="{FF2B5EF4-FFF2-40B4-BE49-F238E27FC236}">
                <a16:creationId xmlns:a16="http://schemas.microsoft.com/office/drawing/2014/main" id="{7E365AE6-90DD-41F1-8C0E-DEE112CE829F}"/>
              </a:ext>
            </a:extLst>
          </p:cNvPr>
          <p:cNvCxnSpPr>
            <a:stCxn id="23" idx="2"/>
          </p:cNvCxnSpPr>
          <p:nvPr/>
        </p:nvCxnSpPr>
        <p:spPr>
          <a:xfrm flipH="1">
            <a:off x="8153400" y="3796624"/>
            <a:ext cx="516117" cy="1308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D2EC9E1-C580-4F69-8FDF-49ECC5D9A71F}"/>
              </a:ext>
            </a:extLst>
          </p:cNvPr>
          <p:cNvSpPr txBox="1"/>
          <p:nvPr/>
        </p:nvSpPr>
        <p:spPr>
          <a:xfrm>
            <a:off x="5460750" y="5707043"/>
            <a:ext cx="1166794" cy="646331"/>
          </a:xfrm>
          <a:prstGeom prst="rect">
            <a:avLst/>
          </a:prstGeom>
          <a:noFill/>
        </p:spPr>
        <p:txBody>
          <a:bodyPr wrap="none" rtlCol="0">
            <a:spAutoFit/>
          </a:bodyPr>
          <a:lstStyle/>
          <a:p>
            <a:r>
              <a:rPr lang="en-US" dirty="0"/>
              <a:t>Right door</a:t>
            </a:r>
          </a:p>
          <a:p>
            <a:r>
              <a:rPr lang="en-US" dirty="0"/>
              <a:t>drive</a:t>
            </a:r>
          </a:p>
        </p:txBody>
      </p:sp>
      <p:cxnSp>
        <p:nvCxnSpPr>
          <p:cNvPr id="28" name="Straight Arrow Connector 27">
            <a:extLst>
              <a:ext uri="{FF2B5EF4-FFF2-40B4-BE49-F238E27FC236}">
                <a16:creationId xmlns:a16="http://schemas.microsoft.com/office/drawing/2014/main" id="{E6689AB9-FC21-48D3-B79B-F063C5FA5F39}"/>
              </a:ext>
            </a:extLst>
          </p:cNvPr>
          <p:cNvCxnSpPr/>
          <p:nvPr/>
        </p:nvCxnSpPr>
        <p:spPr>
          <a:xfrm flipV="1">
            <a:off x="6457950" y="6159500"/>
            <a:ext cx="912022" cy="196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A16F7BA-71FF-4DAB-B303-5CE84ECACF8D}"/>
              </a:ext>
            </a:extLst>
          </p:cNvPr>
          <p:cNvSpPr txBox="1"/>
          <p:nvPr/>
        </p:nvSpPr>
        <p:spPr>
          <a:xfrm>
            <a:off x="3205565" y="6092165"/>
            <a:ext cx="1489831" cy="369332"/>
          </a:xfrm>
          <a:prstGeom prst="rect">
            <a:avLst/>
          </a:prstGeom>
          <a:noFill/>
        </p:spPr>
        <p:txBody>
          <a:bodyPr wrap="none" rtlCol="0">
            <a:spAutoFit/>
          </a:bodyPr>
          <a:lstStyle/>
          <a:p>
            <a:r>
              <a:rPr lang="en-US" dirty="0" err="1"/>
              <a:t>Hilman</a:t>
            </a:r>
            <a:r>
              <a:rPr lang="en-US" dirty="0"/>
              <a:t> rollers</a:t>
            </a:r>
          </a:p>
        </p:txBody>
      </p:sp>
      <p:cxnSp>
        <p:nvCxnSpPr>
          <p:cNvPr id="31" name="Straight Arrow Connector 30">
            <a:extLst>
              <a:ext uri="{FF2B5EF4-FFF2-40B4-BE49-F238E27FC236}">
                <a16:creationId xmlns:a16="http://schemas.microsoft.com/office/drawing/2014/main" id="{949BB000-2B35-484F-8C1B-61B5774B353A}"/>
              </a:ext>
            </a:extLst>
          </p:cNvPr>
          <p:cNvCxnSpPr>
            <a:stCxn id="29" idx="3"/>
          </p:cNvCxnSpPr>
          <p:nvPr/>
        </p:nvCxnSpPr>
        <p:spPr>
          <a:xfrm flipV="1">
            <a:off x="4695396" y="5671457"/>
            <a:ext cx="220346" cy="605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C5F6954-5422-47A2-A413-1058577DDB0B}"/>
              </a:ext>
            </a:extLst>
          </p:cNvPr>
          <p:cNvCxnSpPr>
            <a:stCxn id="29" idx="1"/>
          </p:cNvCxnSpPr>
          <p:nvPr/>
        </p:nvCxnSpPr>
        <p:spPr>
          <a:xfrm flipH="1" flipV="1">
            <a:off x="3091266" y="5924503"/>
            <a:ext cx="114299" cy="352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FFD51E6-7B12-4057-BC4E-297D8C4433D4}"/>
              </a:ext>
            </a:extLst>
          </p:cNvPr>
          <p:cNvSpPr txBox="1"/>
          <p:nvPr/>
        </p:nvSpPr>
        <p:spPr>
          <a:xfrm>
            <a:off x="437762" y="6108176"/>
            <a:ext cx="2098267" cy="369332"/>
          </a:xfrm>
          <a:prstGeom prst="rect">
            <a:avLst/>
          </a:prstGeom>
          <a:noFill/>
        </p:spPr>
        <p:txBody>
          <a:bodyPr wrap="none" rtlCol="0">
            <a:spAutoFit/>
          </a:bodyPr>
          <a:lstStyle/>
          <a:p>
            <a:r>
              <a:rPr lang="en-US" dirty="0"/>
              <a:t>Bottom guide rollers</a:t>
            </a:r>
          </a:p>
        </p:txBody>
      </p:sp>
      <p:cxnSp>
        <p:nvCxnSpPr>
          <p:cNvPr id="36" name="Straight Arrow Connector 35">
            <a:extLst>
              <a:ext uri="{FF2B5EF4-FFF2-40B4-BE49-F238E27FC236}">
                <a16:creationId xmlns:a16="http://schemas.microsoft.com/office/drawing/2014/main" id="{3C8B96A1-F0FE-4452-B71A-6001F68FF650}"/>
              </a:ext>
            </a:extLst>
          </p:cNvPr>
          <p:cNvCxnSpPr>
            <a:cxnSpLocks/>
            <a:stCxn id="34" idx="3"/>
          </p:cNvCxnSpPr>
          <p:nvPr/>
        </p:nvCxnSpPr>
        <p:spPr>
          <a:xfrm flipV="1">
            <a:off x="2536029" y="6108140"/>
            <a:ext cx="359571" cy="184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8FEA1331-CDFD-4640-9975-DEC1C8FB5B7E}"/>
              </a:ext>
            </a:extLst>
          </p:cNvPr>
          <p:cNvSpPr>
            <a:spLocks noGrp="1"/>
          </p:cNvSpPr>
          <p:nvPr>
            <p:ph type="dt" sz="half" idx="10"/>
          </p:nvPr>
        </p:nvSpPr>
        <p:spPr/>
        <p:txBody>
          <a:bodyPr/>
          <a:lstStyle/>
          <a:p>
            <a:r>
              <a:rPr lang="en-US"/>
              <a:t>10/25/2019</a:t>
            </a:r>
            <a:endParaRPr lang="en-US" dirty="0"/>
          </a:p>
        </p:txBody>
      </p:sp>
      <p:sp>
        <p:nvSpPr>
          <p:cNvPr id="8" name="TextBox 7">
            <a:extLst>
              <a:ext uri="{FF2B5EF4-FFF2-40B4-BE49-F238E27FC236}">
                <a16:creationId xmlns:a16="http://schemas.microsoft.com/office/drawing/2014/main" id="{CB77675D-F93A-4ED1-A6C8-409C3B5C62B1}"/>
              </a:ext>
            </a:extLst>
          </p:cNvPr>
          <p:cNvSpPr txBox="1"/>
          <p:nvPr/>
        </p:nvSpPr>
        <p:spPr>
          <a:xfrm>
            <a:off x="3212939" y="110014"/>
            <a:ext cx="2550314" cy="400110"/>
          </a:xfrm>
          <a:prstGeom prst="rect">
            <a:avLst/>
          </a:prstGeom>
          <a:noFill/>
        </p:spPr>
        <p:txBody>
          <a:bodyPr wrap="none" rtlCol="0">
            <a:spAutoFit/>
          </a:bodyPr>
          <a:lstStyle/>
          <a:p>
            <a:r>
              <a:rPr lang="en-US" sz="2000" dirty="0"/>
              <a:t>Work cell doors details</a:t>
            </a:r>
          </a:p>
        </p:txBody>
      </p:sp>
    </p:spTree>
    <p:extLst>
      <p:ext uri="{BB962C8B-B14F-4D97-AF65-F5344CB8AC3E}">
        <p14:creationId xmlns:p14="http://schemas.microsoft.com/office/powerpoint/2010/main" val="2039705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3096D858-0C05-40B9-8F3E-DC0ECDC94055}"/>
              </a:ext>
            </a:extLst>
          </p:cNvPr>
          <p:cNvSpPr>
            <a:spLocks noGrp="1"/>
          </p:cNvSpPr>
          <p:nvPr>
            <p:ph type="ftr" sz="quarter" idx="11"/>
          </p:nvPr>
        </p:nvSpPr>
        <p:spPr>
          <a:xfrm>
            <a:off x="796413" y="6356351"/>
            <a:ext cx="5318637" cy="365125"/>
          </a:xfrm>
        </p:spPr>
        <p:txBody>
          <a:bodyPr/>
          <a:lstStyle/>
          <a:p>
            <a:r>
              <a:rPr lang="en-US"/>
              <a:t>Vladimir Sidorov / Target hall main entrance door design</a:t>
            </a:r>
            <a:endParaRPr lang="en-US" dirty="0"/>
          </a:p>
        </p:txBody>
      </p:sp>
      <p:sp>
        <p:nvSpPr>
          <p:cNvPr id="2" name="TextBox 1">
            <a:extLst>
              <a:ext uri="{FF2B5EF4-FFF2-40B4-BE49-F238E27FC236}">
                <a16:creationId xmlns:a16="http://schemas.microsoft.com/office/drawing/2014/main" id="{2ABC767D-8D34-4889-B6D2-14222D0DDDDB}"/>
              </a:ext>
            </a:extLst>
          </p:cNvPr>
          <p:cNvSpPr txBox="1"/>
          <p:nvPr/>
        </p:nvSpPr>
        <p:spPr>
          <a:xfrm>
            <a:off x="3207895" y="136524"/>
            <a:ext cx="2484976" cy="400110"/>
          </a:xfrm>
          <a:prstGeom prst="rect">
            <a:avLst/>
          </a:prstGeom>
          <a:noFill/>
        </p:spPr>
        <p:txBody>
          <a:bodyPr wrap="none" rtlCol="0">
            <a:spAutoFit/>
          </a:bodyPr>
          <a:lstStyle/>
          <a:p>
            <a:r>
              <a:rPr lang="en-US" sz="2000" dirty="0"/>
              <a:t>Shielding door air seal</a:t>
            </a:r>
          </a:p>
        </p:txBody>
      </p:sp>
      <p:pic>
        <p:nvPicPr>
          <p:cNvPr id="4" name="Picture 3">
            <a:extLst>
              <a:ext uri="{FF2B5EF4-FFF2-40B4-BE49-F238E27FC236}">
                <a16:creationId xmlns:a16="http://schemas.microsoft.com/office/drawing/2014/main" id="{9207E304-8E4F-47C1-BAB8-5BC7CB2DC8B9}"/>
              </a:ext>
            </a:extLst>
          </p:cNvPr>
          <p:cNvPicPr>
            <a:picLocks noChangeAspect="1"/>
          </p:cNvPicPr>
          <p:nvPr/>
        </p:nvPicPr>
        <p:blipFill rotWithShape="1">
          <a:blip r:embed="rId2">
            <a:extLst>
              <a:ext uri="{28A0092B-C50C-407E-A947-70E740481C1C}">
                <a14:useLocalDpi xmlns:a14="http://schemas.microsoft.com/office/drawing/2010/main" val="0"/>
              </a:ext>
            </a:extLst>
          </a:blip>
          <a:srcRect t="35199" b="33426"/>
          <a:stretch/>
        </p:blipFill>
        <p:spPr>
          <a:xfrm>
            <a:off x="224853" y="988800"/>
            <a:ext cx="8192770" cy="1544539"/>
          </a:xfrm>
          <a:prstGeom prst="rect">
            <a:avLst/>
          </a:prstGeom>
        </p:spPr>
      </p:pic>
      <p:pic>
        <p:nvPicPr>
          <p:cNvPr id="9" name="Picture 8">
            <a:extLst>
              <a:ext uri="{FF2B5EF4-FFF2-40B4-BE49-F238E27FC236}">
                <a16:creationId xmlns:a16="http://schemas.microsoft.com/office/drawing/2014/main" id="{43090D76-1204-4F0B-B59D-D343D8579311}"/>
              </a:ext>
            </a:extLst>
          </p:cNvPr>
          <p:cNvPicPr>
            <a:picLocks noChangeAspect="1"/>
          </p:cNvPicPr>
          <p:nvPr/>
        </p:nvPicPr>
        <p:blipFill rotWithShape="1">
          <a:blip r:embed="rId3">
            <a:extLst>
              <a:ext uri="{28A0092B-C50C-407E-A947-70E740481C1C}">
                <a14:useLocalDpi xmlns:a14="http://schemas.microsoft.com/office/drawing/2010/main" val="0"/>
              </a:ext>
            </a:extLst>
          </a:blip>
          <a:srcRect t="29935" b="22720"/>
          <a:stretch/>
        </p:blipFill>
        <p:spPr>
          <a:xfrm>
            <a:off x="224853" y="2697714"/>
            <a:ext cx="8192770" cy="2336956"/>
          </a:xfrm>
          <a:prstGeom prst="rect">
            <a:avLst/>
          </a:prstGeom>
        </p:spPr>
      </p:pic>
      <p:pic>
        <p:nvPicPr>
          <p:cNvPr id="11" name="Picture 10">
            <a:extLst>
              <a:ext uri="{FF2B5EF4-FFF2-40B4-BE49-F238E27FC236}">
                <a16:creationId xmlns:a16="http://schemas.microsoft.com/office/drawing/2014/main" id="{B3775F5C-C8A4-43DF-BF05-A6CBC8836654}"/>
              </a:ext>
            </a:extLst>
          </p:cNvPr>
          <p:cNvPicPr>
            <a:picLocks noChangeAspect="1"/>
          </p:cNvPicPr>
          <p:nvPr/>
        </p:nvPicPr>
        <p:blipFill rotWithShape="1">
          <a:blip r:embed="rId4">
            <a:extLst>
              <a:ext uri="{28A0092B-C50C-407E-A947-70E740481C1C}">
                <a14:useLocalDpi xmlns:a14="http://schemas.microsoft.com/office/drawing/2010/main" val="0"/>
              </a:ext>
            </a:extLst>
          </a:blip>
          <a:srcRect t="35335" b="36553"/>
          <a:stretch/>
        </p:blipFill>
        <p:spPr>
          <a:xfrm rot="10800000" flipV="1">
            <a:off x="224853" y="5099850"/>
            <a:ext cx="7052872" cy="1191321"/>
          </a:xfrm>
          <a:prstGeom prst="rect">
            <a:avLst/>
          </a:prstGeom>
        </p:spPr>
      </p:pic>
      <p:pic>
        <p:nvPicPr>
          <p:cNvPr id="13" name="Picture 12">
            <a:extLst>
              <a:ext uri="{FF2B5EF4-FFF2-40B4-BE49-F238E27FC236}">
                <a16:creationId xmlns:a16="http://schemas.microsoft.com/office/drawing/2014/main" id="{B7E0F85A-9D09-42F9-B668-272FDE1EF89D}"/>
              </a:ext>
            </a:extLst>
          </p:cNvPr>
          <p:cNvPicPr>
            <a:picLocks noChangeAspect="1"/>
          </p:cNvPicPr>
          <p:nvPr/>
        </p:nvPicPr>
        <p:blipFill rotWithShape="1">
          <a:blip r:embed="rId5">
            <a:extLst>
              <a:ext uri="{28A0092B-C50C-407E-A947-70E740481C1C}">
                <a14:useLocalDpi xmlns:a14="http://schemas.microsoft.com/office/drawing/2010/main" val="0"/>
              </a:ext>
            </a:extLst>
          </a:blip>
          <a:srcRect l="37705" t="50000" r="35820" b="17784"/>
          <a:stretch/>
        </p:blipFill>
        <p:spPr>
          <a:xfrm>
            <a:off x="7420131" y="5099850"/>
            <a:ext cx="1575684" cy="1152058"/>
          </a:xfrm>
          <a:prstGeom prst="rect">
            <a:avLst/>
          </a:prstGeom>
        </p:spPr>
      </p:pic>
      <p:sp>
        <p:nvSpPr>
          <p:cNvPr id="3" name="TextBox 2">
            <a:extLst>
              <a:ext uri="{FF2B5EF4-FFF2-40B4-BE49-F238E27FC236}">
                <a16:creationId xmlns:a16="http://schemas.microsoft.com/office/drawing/2014/main" id="{327F8065-1933-4CC6-AE38-2E529BBFBE92}"/>
              </a:ext>
            </a:extLst>
          </p:cNvPr>
          <p:cNvSpPr txBox="1"/>
          <p:nvPr/>
        </p:nvSpPr>
        <p:spPr>
          <a:xfrm>
            <a:off x="1231490" y="639759"/>
            <a:ext cx="872355" cy="369332"/>
          </a:xfrm>
          <a:prstGeom prst="rect">
            <a:avLst/>
          </a:prstGeom>
          <a:noFill/>
        </p:spPr>
        <p:txBody>
          <a:bodyPr wrap="none" rtlCol="0">
            <a:spAutoFit/>
          </a:bodyPr>
          <a:lstStyle/>
          <a:p>
            <a:r>
              <a:rPr lang="en-US" dirty="0"/>
              <a:t>Air seal</a:t>
            </a:r>
          </a:p>
        </p:txBody>
      </p:sp>
      <p:cxnSp>
        <p:nvCxnSpPr>
          <p:cNvPr id="6" name="Straight Arrow Connector 5">
            <a:extLst>
              <a:ext uri="{FF2B5EF4-FFF2-40B4-BE49-F238E27FC236}">
                <a16:creationId xmlns:a16="http://schemas.microsoft.com/office/drawing/2014/main" id="{AF10EE6B-3359-4D97-A6C9-9B9A6A7D097C}"/>
              </a:ext>
            </a:extLst>
          </p:cNvPr>
          <p:cNvCxnSpPr>
            <a:stCxn id="3" idx="3"/>
          </p:cNvCxnSpPr>
          <p:nvPr/>
        </p:nvCxnSpPr>
        <p:spPr>
          <a:xfrm>
            <a:off x="2103845" y="824425"/>
            <a:ext cx="1104050" cy="7167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04B18E5-CF20-4408-8B00-0722D80EA460}"/>
              </a:ext>
            </a:extLst>
          </p:cNvPr>
          <p:cNvCxnSpPr>
            <a:stCxn id="3" idx="1"/>
          </p:cNvCxnSpPr>
          <p:nvPr/>
        </p:nvCxnSpPr>
        <p:spPr>
          <a:xfrm flipH="1">
            <a:off x="523568" y="824425"/>
            <a:ext cx="707922" cy="10412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128211-1B3A-4F98-8546-7B3883F220A9}"/>
              </a:ext>
            </a:extLst>
          </p:cNvPr>
          <p:cNvCxnSpPr>
            <a:stCxn id="3" idx="3"/>
          </p:cNvCxnSpPr>
          <p:nvPr/>
        </p:nvCxnSpPr>
        <p:spPr>
          <a:xfrm>
            <a:off x="2103845" y="824425"/>
            <a:ext cx="6037265" cy="9366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EC57552-6691-432F-9726-5574247C9522}"/>
              </a:ext>
            </a:extLst>
          </p:cNvPr>
          <p:cNvCxnSpPr>
            <a:stCxn id="3" idx="1"/>
          </p:cNvCxnSpPr>
          <p:nvPr/>
        </p:nvCxnSpPr>
        <p:spPr>
          <a:xfrm>
            <a:off x="1231490" y="824425"/>
            <a:ext cx="353962" cy="15353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04ADF8F-B80D-4E24-A9D6-11D5A229B129}"/>
              </a:ext>
            </a:extLst>
          </p:cNvPr>
          <p:cNvSpPr txBox="1"/>
          <p:nvPr/>
        </p:nvSpPr>
        <p:spPr>
          <a:xfrm>
            <a:off x="3524864" y="2733813"/>
            <a:ext cx="1303562" cy="369332"/>
          </a:xfrm>
          <a:prstGeom prst="rect">
            <a:avLst/>
          </a:prstGeom>
          <a:noFill/>
        </p:spPr>
        <p:txBody>
          <a:bodyPr wrap="none" rtlCol="0">
            <a:spAutoFit/>
          </a:bodyPr>
          <a:lstStyle/>
          <a:p>
            <a:r>
              <a:rPr lang="en-US" dirty="0"/>
              <a:t>Door closed</a:t>
            </a:r>
          </a:p>
        </p:txBody>
      </p:sp>
      <p:sp>
        <p:nvSpPr>
          <p:cNvPr id="18" name="TextBox 17">
            <a:extLst>
              <a:ext uri="{FF2B5EF4-FFF2-40B4-BE49-F238E27FC236}">
                <a16:creationId xmlns:a16="http://schemas.microsoft.com/office/drawing/2014/main" id="{0667FD57-CE07-45BD-9DC1-02332FB84B55}"/>
              </a:ext>
            </a:extLst>
          </p:cNvPr>
          <p:cNvSpPr txBox="1"/>
          <p:nvPr/>
        </p:nvSpPr>
        <p:spPr>
          <a:xfrm>
            <a:off x="2886544" y="5987019"/>
            <a:ext cx="1184940" cy="369332"/>
          </a:xfrm>
          <a:prstGeom prst="rect">
            <a:avLst/>
          </a:prstGeom>
          <a:noFill/>
        </p:spPr>
        <p:txBody>
          <a:bodyPr wrap="none" rtlCol="0">
            <a:spAutoFit/>
          </a:bodyPr>
          <a:lstStyle/>
          <a:p>
            <a:r>
              <a:rPr lang="en-US" dirty="0"/>
              <a:t>Door open</a:t>
            </a:r>
          </a:p>
        </p:txBody>
      </p:sp>
      <p:sp>
        <p:nvSpPr>
          <p:cNvPr id="19" name="TextBox 18">
            <a:extLst>
              <a:ext uri="{FF2B5EF4-FFF2-40B4-BE49-F238E27FC236}">
                <a16:creationId xmlns:a16="http://schemas.microsoft.com/office/drawing/2014/main" id="{B653EB71-4EBB-42EC-9ADC-F0F2C164CAAB}"/>
              </a:ext>
            </a:extLst>
          </p:cNvPr>
          <p:cNvSpPr txBox="1"/>
          <p:nvPr/>
        </p:nvSpPr>
        <p:spPr>
          <a:xfrm>
            <a:off x="5884606" y="2882380"/>
            <a:ext cx="872355" cy="369332"/>
          </a:xfrm>
          <a:prstGeom prst="rect">
            <a:avLst/>
          </a:prstGeom>
          <a:noFill/>
        </p:spPr>
        <p:txBody>
          <a:bodyPr wrap="none" rtlCol="0">
            <a:spAutoFit/>
          </a:bodyPr>
          <a:lstStyle/>
          <a:p>
            <a:r>
              <a:rPr lang="en-US" dirty="0"/>
              <a:t>Air seal</a:t>
            </a:r>
          </a:p>
        </p:txBody>
      </p:sp>
      <p:cxnSp>
        <p:nvCxnSpPr>
          <p:cNvPr id="21" name="Straight Arrow Connector 20">
            <a:extLst>
              <a:ext uri="{FF2B5EF4-FFF2-40B4-BE49-F238E27FC236}">
                <a16:creationId xmlns:a16="http://schemas.microsoft.com/office/drawing/2014/main" id="{D68541CF-3ABE-4D65-827E-57909CC4F415}"/>
              </a:ext>
            </a:extLst>
          </p:cNvPr>
          <p:cNvCxnSpPr>
            <a:cxnSpLocks/>
          </p:cNvCxnSpPr>
          <p:nvPr/>
        </p:nvCxnSpPr>
        <p:spPr>
          <a:xfrm flipH="1">
            <a:off x="5544457" y="3103145"/>
            <a:ext cx="273782" cy="2004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35FFDEC-1577-41CD-ADCA-30A0A19D742D}"/>
              </a:ext>
            </a:extLst>
          </p:cNvPr>
          <p:cNvSpPr txBox="1"/>
          <p:nvPr/>
        </p:nvSpPr>
        <p:spPr>
          <a:xfrm>
            <a:off x="8001000" y="6356351"/>
            <a:ext cx="562975" cy="369332"/>
          </a:xfrm>
          <a:prstGeom prst="rect">
            <a:avLst/>
          </a:prstGeom>
          <a:noFill/>
        </p:spPr>
        <p:txBody>
          <a:bodyPr wrap="none" rtlCol="0">
            <a:spAutoFit/>
          </a:bodyPr>
          <a:lstStyle/>
          <a:p>
            <a:r>
              <a:rPr lang="en-US" dirty="0"/>
              <a:t>Gap</a:t>
            </a:r>
          </a:p>
        </p:txBody>
      </p:sp>
      <p:cxnSp>
        <p:nvCxnSpPr>
          <p:cNvPr id="25" name="Straight Arrow Connector 24">
            <a:extLst>
              <a:ext uri="{FF2B5EF4-FFF2-40B4-BE49-F238E27FC236}">
                <a16:creationId xmlns:a16="http://schemas.microsoft.com/office/drawing/2014/main" id="{AA1E8C35-D2E1-489F-B8E8-1A5A73D0A659}"/>
              </a:ext>
            </a:extLst>
          </p:cNvPr>
          <p:cNvCxnSpPr>
            <a:stCxn id="23" idx="3"/>
          </p:cNvCxnSpPr>
          <p:nvPr/>
        </p:nvCxnSpPr>
        <p:spPr>
          <a:xfrm flipV="1">
            <a:off x="8563975" y="5589639"/>
            <a:ext cx="159696" cy="951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8EA73B6-3B6F-403A-ABC6-3919B6F69373}"/>
              </a:ext>
            </a:extLst>
          </p:cNvPr>
          <p:cNvSpPr txBox="1"/>
          <p:nvPr/>
        </p:nvSpPr>
        <p:spPr>
          <a:xfrm>
            <a:off x="6014429" y="6023064"/>
            <a:ext cx="562975" cy="369332"/>
          </a:xfrm>
          <a:prstGeom prst="rect">
            <a:avLst/>
          </a:prstGeom>
          <a:noFill/>
        </p:spPr>
        <p:txBody>
          <a:bodyPr wrap="none" rtlCol="0">
            <a:spAutoFit/>
          </a:bodyPr>
          <a:lstStyle/>
          <a:p>
            <a:r>
              <a:rPr lang="en-US" dirty="0"/>
              <a:t>Gap</a:t>
            </a:r>
          </a:p>
        </p:txBody>
      </p:sp>
      <p:cxnSp>
        <p:nvCxnSpPr>
          <p:cNvPr id="28" name="Straight Arrow Connector 27">
            <a:extLst>
              <a:ext uri="{FF2B5EF4-FFF2-40B4-BE49-F238E27FC236}">
                <a16:creationId xmlns:a16="http://schemas.microsoft.com/office/drawing/2014/main" id="{38F4D01C-64BD-4943-9A8D-C45B28B8AB67}"/>
              </a:ext>
            </a:extLst>
          </p:cNvPr>
          <p:cNvCxnSpPr>
            <a:stCxn id="26" idx="1"/>
          </p:cNvCxnSpPr>
          <p:nvPr/>
        </p:nvCxnSpPr>
        <p:spPr>
          <a:xfrm flipH="1" flipV="1">
            <a:off x="5215328" y="5361039"/>
            <a:ext cx="799101" cy="846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2D83870-8170-479F-8CE2-E4994FA736EA}"/>
              </a:ext>
            </a:extLst>
          </p:cNvPr>
          <p:cNvSpPr txBox="1"/>
          <p:nvPr/>
        </p:nvSpPr>
        <p:spPr>
          <a:xfrm>
            <a:off x="6995859" y="6291172"/>
            <a:ext cx="569387" cy="369332"/>
          </a:xfrm>
          <a:prstGeom prst="rect">
            <a:avLst/>
          </a:prstGeom>
          <a:noFill/>
        </p:spPr>
        <p:txBody>
          <a:bodyPr wrap="none" rtlCol="0">
            <a:spAutoFit/>
          </a:bodyPr>
          <a:lstStyle/>
          <a:p>
            <a:r>
              <a:rPr lang="en-US" dirty="0"/>
              <a:t>Seal</a:t>
            </a:r>
          </a:p>
        </p:txBody>
      </p:sp>
      <p:cxnSp>
        <p:nvCxnSpPr>
          <p:cNvPr id="31" name="Straight Arrow Connector 30">
            <a:extLst>
              <a:ext uri="{FF2B5EF4-FFF2-40B4-BE49-F238E27FC236}">
                <a16:creationId xmlns:a16="http://schemas.microsoft.com/office/drawing/2014/main" id="{D76E069D-1BCE-48AB-97B7-567546F70AB3}"/>
              </a:ext>
            </a:extLst>
          </p:cNvPr>
          <p:cNvCxnSpPr>
            <a:stCxn id="29" idx="3"/>
          </p:cNvCxnSpPr>
          <p:nvPr/>
        </p:nvCxnSpPr>
        <p:spPr>
          <a:xfrm flipV="1">
            <a:off x="7565246" y="5869200"/>
            <a:ext cx="399258" cy="606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3AE797F-C200-40D9-BA77-368E6E609D99}"/>
              </a:ext>
            </a:extLst>
          </p:cNvPr>
          <p:cNvCxnSpPr>
            <a:stCxn id="29" idx="3"/>
          </p:cNvCxnSpPr>
          <p:nvPr/>
        </p:nvCxnSpPr>
        <p:spPr>
          <a:xfrm flipV="1">
            <a:off x="7565246" y="5515897"/>
            <a:ext cx="275454" cy="959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0CD0665-2EFF-4FE8-9597-A05A500A3AC2}"/>
              </a:ext>
            </a:extLst>
          </p:cNvPr>
          <p:cNvCxnSpPr>
            <a:stCxn id="29" idx="3"/>
          </p:cNvCxnSpPr>
          <p:nvPr/>
        </p:nvCxnSpPr>
        <p:spPr>
          <a:xfrm flipH="1" flipV="1">
            <a:off x="7528750" y="5916492"/>
            <a:ext cx="36496" cy="559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Date Placeholder 35">
            <a:extLst>
              <a:ext uri="{FF2B5EF4-FFF2-40B4-BE49-F238E27FC236}">
                <a16:creationId xmlns:a16="http://schemas.microsoft.com/office/drawing/2014/main" id="{899616BB-5C28-436C-844C-D4FA54E82A31}"/>
              </a:ext>
            </a:extLst>
          </p:cNvPr>
          <p:cNvSpPr>
            <a:spLocks noGrp="1"/>
          </p:cNvSpPr>
          <p:nvPr>
            <p:ph type="dt" sz="half" idx="10"/>
          </p:nvPr>
        </p:nvSpPr>
        <p:spPr/>
        <p:txBody>
          <a:bodyPr/>
          <a:lstStyle/>
          <a:p>
            <a:fld id="{AAC7F1FC-B592-4DDA-AD09-628125E0CB00}" type="datetime1">
              <a:rPr lang="en-US" smtClean="0"/>
              <a:t>10/24/2019</a:t>
            </a:fld>
            <a:endParaRPr lang="en-US" dirty="0"/>
          </a:p>
        </p:txBody>
      </p:sp>
      <p:sp>
        <p:nvSpPr>
          <p:cNvPr id="37" name="Slide Number Placeholder 36">
            <a:extLst>
              <a:ext uri="{FF2B5EF4-FFF2-40B4-BE49-F238E27FC236}">
                <a16:creationId xmlns:a16="http://schemas.microsoft.com/office/drawing/2014/main" id="{019CE397-50F0-4A8D-860A-7E0A9707FB25}"/>
              </a:ext>
            </a:extLst>
          </p:cNvPr>
          <p:cNvSpPr>
            <a:spLocks noGrp="1"/>
          </p:cNvSpPr>
          <p:nvPr>
            <p:ph type="sldNum" sz="quarter" idx="12"/>
          </p:nvPr>
        </p:nvSpPr>
        <p:spPr/>
        <p:txBody>
          <a:bodyPr/>
          <a:lstStyle/>
          <a:p>
            <a:fld id="{9D67EE7A-A032-4B8A-BC3F-D35568BDFE81}" type="slidenum">
              <a:rPr lang="en-US" smtClean="0"/>
              <a:t>28</a:t>
            </a:fld>
            <a:endParaRPr lang="en-US" dirty="0"/>
          </a:p>
        </p:txBody>
      </p:sp>
    </p:spTree>
    <p:extLst>
      <p:ext uri="{BB962C8B-B14F-4D97-AF65-F5344CB8AC3E}">
        <p14:creationId xmlns:p14="http://schemas.microsoft.com/office/powerpoint/2010/main" val="2330526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909B79-857C-4E20-9197-08C76534DC76}"/>
              </a:ext>
            </a:extLst>
          </p:cNvPr>
          <p:cNvSpPr>
            <a:spLocks noGrp="1"/>
          </p:cNvSpPr>
          <p:nvPr>
            <p:ph type="ftr" sz="quarter" idx="11"/>
          </p:nvPr>
        </p:nvSpPr>
        <p:spPr>
          <a:xfrm>
            <a:off x="623028" y="6363846"/>
            <a:ext cx="5418007" cy="365125"/>
          </a:xfrm>
        </p:spPr>
        <p:txBody>
          <a:bodyPr/>
          <a:lstStyle/>
          <a:p>
            <a:r>
              <a:rPr lang="en-US"/>
              <a:t>Vladimir Sidorov / Target hall main entrance door design</a:t>
            </a:r>
            <a:endParaRPr lang="en-US" dirty="0"/>
          </a:p>
        </p:txBody>
      </p:sp>
      <p:pic>
        <p:nvPicPr>
          <p:cNvPr id="4" name="Picture 3">
            <a:extLst>
              <a:ext uri="{FF2B5EF4-FFF2-40B4-BE49-F238E27FC236}">
                <a16:creationId xmlns:a16="http://schemas.microsoft.com/office/drawing/2014/main" id="{F8FE45ED-F46B-4E44-93BC-523993180D1B}"/>
              </a:ext>
            </a:extLst>
          </p:cNvPr>
          <p:cNvPicPr>
            <a:picLocks noChangeAspect="1"/>
          </p:cNvPicPr>
          <p:nvPr/>
        </p:nvPicPr>
        <p:blipFill rotWithShape="1">
          <a:blip r:embed="rId2">
            <a:extLst>
              <a:ext uri="{28A0092B-C50C-407E-A947-70E740481C1C}">
                <a14:useLocalDpi xmlns:a14="http://schemas.microsoft.com/office/drawing/2010/main" val="0"/>
              </a:ext>
            </a:extLst>
          </a:blip>
          <a:srcRect l="31722" t="3551" r="30410"/>
          <a:stretch/>
        </p:blipFill>
        <p:spPr>
          <a:xfrm>
            <a:off x="230700" y="756573"/>
            <a:ext cx="3462728" cy="5299236"/>
          </a:xfrm>
          <a:prstGeom prst="rect">
            <a:avLst/>
          </a:prstGeom>
        </p:spPr>
      </p:pic>
      <p:pic>
        <p:nvPicPr>
          <p:cNvPr id="6" name="Picture 5">
            <a:extLst>
              <a:ext uri="{FF2B5EF4-FFF2-40B4-BE49-F238E27FC236}">
                <a16:creationId xmlns:a16="http://schemas.microsoft.com/office/drawing/2014/main" id="{3E824E87-74E7-4222-AB2D-9A7861783FC7}"/>
              </a:ext>
            </a:extLst>
          </p:cNvPr>
          <p:cNvPicPr>
            <a:picLocks noChangeAspect="1"/>
          </p:cNvPicPr>
          <p:nvPr/>
        </p:nvPicPr>
        <p:blipFill rotWithShape="1">
          <a:blip r:embed="rId3">
            <a:extLst>
              <a:ext uri="{28A0092B-C50C-407E-A947-70E740481C1C}">
                <a14:useLocalDpi xmlns:a14="http://schemas.microsoft.com/office/drawing/2010/main" val="0"/>
              </a:ext>
            </a:extLst>
          </a:blip>
          <a:srcRect l="5909" t="49973" r="72278" b="4422"/>
          <a:stretch/>
        </p:blipFill>
        <p:spPr>
          <a:xfrm>
            <a:off x="3772837" y="872710"/>
            <a:ext cx="1652000" cy="2048490"/>
          </a:xfrm>
          <a:prstGeom prst="rect">
            <a:avLst/>
          </a:prstGeom>
        </p:spPr>
      </p:pic>
      <p:pic>
        <p:nvPicPr>
          <p:cNvPr id="8" name="Picture 7">
            <a:extLst>
              <a:ext uri="{FF2B5EF4-FFF2-40B4-BE49-F238E27FC236}">
                <a16:creationId xmlns:a16="http://schemas.microsoft.com/office/drawing/2014/main" id="{BF377476-A419-4D4C-93BC-7AF6E0366A26}"/>
              </a:ext>
            </a:extLst>
          </p:cNvPr>
          <p:cNvPicPr>
            <a:picLocks noChangeAspect="1"/>
          </p:cNvPicPr>
          <p:nvPr/>
        </p:nvPicPr>
        <p:blipFill rotWithShape="1">
          <a:blip r:embed="rId4">
            <a:extLst>
              <a:ext uri="{28A0092B-C50C-407E-A947-70E740481C1C}">
                <a14:useLocalDpi xmlns:a14="http://schemas.microsoft.com/office/drawing/2010/main" val="0"/>
              </a:ext>
            </a:extLst>
          </a:blip>
          <a:srcRect l="23279" t="5461" r="40747" b="2734"/>
          <a:stretch/>
        </p:blipFill>
        <p:spPr>
          <a:xfrm>
            <a:off x="7343638" y="903254"/>
            <a:ext cx="1652000" cy="2533233"/>
          </a:xfrm>
          <a:prstGeom prst="rect">
            <a:avLst/>
          </a:prstGeom>
        </p:spPr>
      </p:pic>
      <p:pic>
        <p:nvPicPr>
          <p:cNvPr id="10" name="Picture 9">
            <a:extLst>
              <a:ext uri="{FF2B5EF4-FFF2-40B4-BE49-F238E27FC236}">
                <a16:creationId xmlns:a16="http://schemas.microsoft.com/office/drawing/2014/main" id="{1BE6CB12-45ED-4FB1-AA56-968D7B1BF226}"/>
              </a:ext>
            </a:extLst>
          </p:cNvPr>
          <p:cNvPicPr>
            <a:picLocks noChangeAspect="1"/>
          </p:cNvPicPr>
          <p:nvPr/>
        </p:nvPicPr>
        <p:blipFill rotWithShape="1">
          <a:blip r:embed="rId5">
            <a:extLst>
              <a:ext uri="{28A0092B-C50C-407E-A947-70E740481C1C}">
                <a14:useLocalDpi xmlns:a14="http://schemas.microsoft.com/office/drawing/2010/main" val="0"/>
              </a:ext>
            </a:extLst>
          </a:blip>
          <a:srcRect l="35564" t="6825" r="38361" b="5188"/>
          <a:stretch/>
        </p:blipFill>
        <p:spPr>
          <a:xfrm rot="16200000">
            <a:off x="5160973" y="2221143"/>
            <a:ext cx="2533232" cy="5136099"/>
          </a:xfrm>
          <a:prstGeom prst="rect">
            <a:avLst/>
          </a:prstGeom>
        </p:spPr>
      </p:pic>
      <p:sp>
        <p:nvSpPr>
          <p:cNvPr id="11" name="TextBox 10">
            <a:extLst>
              <a:ext uri="{FF2B5EF4-FFF2-40B4-BE49-F238E27FC236}">
                <a16:creationId xmlns:a16="http://schemas.microsoft.com/office/drawing/2014/main" id="{2FAE52A9-E7D6-4CAD-A71F-6CA99CB855F3}"/>
              </a:ext>
            </a:extLst>
          </p:cNvPr>
          <p:cNvSpPr txBox="1"/>
          <p:nvPr/>
        </p:nvSpPr>
        <p:spPr>
          <a:xfrm>
            <a:off x="2540833" y="179882"/>
            <a:ext cx="2667718" cy="369332"/>
          </a:xfrm>
          <a:prstGeom prst="rect">
            <a:avLst/>
          </a:prstGeom>
          <a:noFill/>
        </p:spPr>
        <p:txBody>
          <a:bodyPr wrap="none" rtlCol="0">
            <a:spAutoFit/>
          </a:bodyPr>
          <a:lstStyle/>
          <a:p>
            <a:r>
              <a:rPr lang="en-US" dirty="0"/>
              <a:t>Shielding door double seal</a:t>
            </a:r>
          </a:p>
        </p:txBody>
      </p:sp>
      <p:sp>
        <p:nvSpPr>
          <p:cNvPr id="12" name="TextBox 11">
            <a:extLst>
              <a:ext uri="{FF2B5EF4-FFF2-40B4-BE49-F238E27FC236}">
                <a16:creationId xmlns:a16="http://schemas.microsoft.com/office/drawing/2014/main" id="{E786EC4D-960D-4896-A407-048F284EE37C}"/>
              </a:ext>
            </a:extLst>
          </p:cNvPr>
          <p:cNvSpPr txBox="1"/>
          <p:nvPr/>
        </p:nvSpPr>
        <p:spPr>
          <a:xfrm>
            <a:off x="299819" y="6055809"/>
            <a:ext cx="1278363" cy="369332"/>
          </a:xfrm>
          <a:prstGeom prst="rect">
            <a:avLst/>
          </a:prstGeom>
          <a:noFill/>
        </p:spPr>
        <p:txBody>
          <a:bodyPr wrap="none" rtlCol="0">
            <a:spAutoFit/>
          </a:bodyPr>
          <a:lstStyle/>
          <a:p>
            <a:r>
              <a:rPr lang="en-US" dirty="0"/>
              <a:t>Seal clamps</a:t>
            </a:r>
          </a:p>
        </p:txBody>
      </p:sp>
      <p:cxnSp>
        <p:nvCxnSpPr>
          <p:cNvPr id="14" name="Straight Arrow Connector 13">
            <a:extLst>
              <a:ext uri="{FF2B5EF4-FFF2-40B4-BE49-F238E27FC236}">
                <a16:creationId xmlns:a16="http://schemas.microsoft.com/office/drawing/2014/main" id="{8037606E-867E-4C21-8E8B-C9B8458E3803}"/>
              </a:ext>
            </a:extLst>
          </p:cNvPr>
          <p:cNvCxnSpPr>
            <a:stCxn id="12" idx="3"/>
          </p:cNvCxnSpPr>
          <p:nvPr/>
        </p:nvCxnSpPr>
        <p:spPr>
          <a:xfrm flipV="1">
            <a:off x="1578182" y="5164111"/>
            <a:ext cx="295588" cy="1076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2CE9431-E187-41FF-B91A-AA3EC76AEDEA}"/>
              </a:ext>
            </a:extLst>
          </p:cNvPr>
          <p:cNvCxnSpPr>
            <a:stCxn id="12" idx="3"/>
          </p:cNvCxnSpPr>
          <p:nvPr/>
        </p:nvCxnSpPr>
        <p:spPr>
          <a:xfrm flipV="1">
            <a:off x="1578182" y="4579495"/>
            <a:ext cx="1753849" cy="1660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03DBEE-9400-4AAA-9D75-BF3E730D8727}"/>
              </a:ext>
            </a:extLst>
          </p:cNvPr>
          <p:cNvCxnSpPr>
            <a:stCxn id="12" idx="3"/>
          </p:cNvCxnSpPr>
          <p:nvPr/>
        </p:nvCxnSpPr>
        <p:spPr>
          <a:xfrm flipV="1">
            <a:off x="1578182" y="5848450"/>
            <a:ext cx="1263012" cy="392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AAA585-3E16-47E4-8A52-EEFA83020560}"/>
              </a:ext>
            </a:extLst>
          </p:cNvPr>
          <p:cNvCxnSpPr>
            <a:stCxn id="12" idx="3"/>
          </p:cNvCxnSpPr>
          <p:nvPr/>
        </p:nvCxnSpPr>
        <p:spPr>
          <a:xfrm flipH="1" flipV="1">
            <a:off x="464695" y="4675791"/>
            <a:ext cx="1113487" cy="1564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F96048-DFB4-4C05-81E8-DC4DCE7042BC}"/>
              </a:ext>
            </a:extLst>
          </p:cNvPr>
          <p:cNvCxnSpPr>
            <a:stCxn id="12" idx="3"/>
          </p:cNvCxnSpPr>
          <p:nvPr/>
        </p:nvCxnSpPr>
        <p:spPr>
          <a:xfrm flipH="1" flipV="1">
            <a:off x="839449" y="1049311"/>
            <a:ext cx="738733" cy="5191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DAE08E9-EC55-498E-9956-391F054B358D}"/>
              </a:ext>
            </a:extLst>
          </p:cNvPr>
          <p:cNvSpPr txBox="1"/>
          <p:nvPr/>
        </p:nvSpPr>
        <p:spPr>
          <a:xfrm>
            <a:off x="6901342" y="5954746"/>
            <a:ext cx="1268296" cy="369332"/>
          </a:xfrm>
          <a:prstGeom prst="rect">
            <a:avLst/>
          </a:prstGeom>
          <a:noFill/>
        </p:spPr>
        <p:txBody>
          <a:bodyPr wrap="none" rtlCol="0">
            <a:spAutoFit/>
          </a:bodyPr>
          <a:lstStyle/>
          <a:p>
            <a:r>
              <a:rPr lang="en-US" dirty="0"/>
              <a:t>Middle seal</a:t>
            </a:r>
          </a:p>
        </p:txBody>
      </p:sp>
      <p:cxnSp>
        <p:nvCxnSpPr>
          <p:cNvPr id="25" name="Straight Arrow Connector 24">
            <a:extLst>
              <a:ext uri="{FF2B5EF4-FFF2-40B4-BE49-F238E27FC236}">
                <a16:creationId xmlns:a16="http://schemas.microsoft.com/office/drawing/2014/main" id="{691B3FC0-8691-4E7B-A23A-0DD60ACF4BE0}"/>
              </a:ext>
            </a:extLst>
          </p:cNvPr>
          <p:cNvCxnSpPr>
            <a:stCxn id="23" idx="1"/>
          </p:cNvCxnSpPr>
          <p:nvPr/>
        </p:nvCxnSpPr>
        <p:spPr>
          <a:xfrm flipH="1" flipV="1">
            <a:off x="6603167" y="4871803"/>
            <a:ext cx="298175" cy="1267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57E43B6-59DC-4DDC-AF0E-4ECD80020026}"/>
              </a:ext>
            </a:extLst>
          </p:cNvPr>
          <p:cNvSpPr txBox="1"/>
          <p:nvPr/>
        </p:nvSpPr>
        <p:spPr>
          <a:xfrm>
            <a:off x="5009876" y="5954746"/>
            <a:ext cx="777777" cy="369332"/>
          </a:xfrm>
          <a:prstGeom prst="rect">
            <a:avLst/>
          </a:prstGeom>
          <a:noFill/>
        </p:spPr>
        <p:txBody>
          <a:bodyPr wrap="none" rtlCol="0">
            <a:spAutoFit/>
          </a:bodyPr>
          <a:lstStyle/>
          <a:p>
            <a:r>
              <a:rPr lang="en-US" dirty="0"/>
              <a:t>Clamp</a:t>
            </a:r>
          </a:p>
        </p:txBody>
      </p:sp>
      <p:cxnSp>
        <p:nvCxnSpPr>
          <p:cNvPr id="28" name="Straight Arrow Connector 27">
            <a:extLst>
              <a:ext uri="{FF2B5EF4-FFF2-40B4-BE49-F238E27FC236}">
                <a16:creationId xmlns:a16="http://schemas.microsoft.com/office/drawing/2014/main" id="{2F266B19-4A5B-452A-8536-91D9A6F08A88}"/>
              </a:ext>
            </a:extLst>
          </p:cNvPr>
          <p:cNvCxnSpPr>
            <a:stCxn id="26" idx="3"/>
          </p:cNvCxnSpPr>
          <p:nvPr/>
        </p:nvCxnSpPr>
        <p:spPr>
          <a:xfrm flipV="1">
            <a:off x="5787653" y="5164112"/>
            <a:ext cx="454117" cy="975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33B9BA0-B9C1-4C2D-B8CD-F446C727E53A}"/>
              </a:ext>
            </a:extLst>
          </p:cNvPr>
          <p:cNvSpPr txBox="1"/>
          <p:nvPr/>
        </p:nvSpPr>
        <p:spPr>
          <a:xfrm>
            <a:off x="6190057" y="2975029"/>
            <a:ext cx="1072730" cy="369332"/>
          </a:xfrm>
          <a:prstGeom prst="rect">
            <a:avLst/>
          </a:prstGeom>
          <a:noFill/>
        </p:spPr>
        <p:txBody>
          <a:bodyPr wrap="none" rtlCol="0">
            <a:spAutoFit/>
          </a:bodyPr>
          <a:lstStyle/>
          <a:p>
            <a:r>
              <a:rPr lang="en-US" dirty="0"/>
              <a:t>Door seal</a:t>
            </a:r>
          </a:p>
        </p:txBody>
      </p:sp>
      <p:cxnSp>
        <p:nvCxnSpPr>
          <p:cNvPr id="31" name="Straight Arrow Connector 30">
            <a:extLst>
              <a:ext uri="{FF2B5EF4-FFF2-40B4-BE49-F238E27FC236}">
                <a16:creationId xmlns:a16="http://schemas.microsoft.com/office/drawing/2014/main" id="{FCC37E6E-B81B-41AC-B1EA-C2A564EBCED9}"/>
              </a:ext>
            </a:extLst>
          </p:cNvPr>
          <p:cNvCxnSpPr>
            <a:stCxn id="29" idx="3"/>
          </p:cNvCxnSpPr>
          <p:nvPr/>
        </p:nvCxnSpPr>
        <p:spPr>
          <a:xfrm flipV="1">
            <a:off x="7262787" y="3140439"/>
            <a:ext cx="1041764" cy="1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D56B3E-E135-4B9D-9116-016215A45F5C}"/>
              </a:ext>
            </a:extLst>
          </p:cNvPr>
          <p:cNvCxnSpPr>
            <a:stCxn id="29" idx="3"/>
          </p:cNvCxnSpPr>
          <p:nvPr/>
        </p:nvCxnSpPr>
        <p:spPr>
          <a:xfrm flipH="1">
            <a:off x="6670623" y="3159695"/>
            <a:ext cx="592164" cy="847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3A0959B-AA03-43BA-A6D6-9936109D41E0}"/>
              </a:ext>
            </a:extLst>
          </p:cNvPr>
          <p:cNvSpPr txBox="1"/>
          <p:nvPr/>
        </p:nvSpPr>
        <p:spPr>
          <a:xfrm>
            <a:off x="7231316" y="2463972"/>
            <a:ext cx="747320" cy="646331"/>
          </a:xfrm>
          <a:prstGeom prst="rect">
            <a:avLst/>
          </a:prstGeom>
          <a:noFill/>
        </p:spPr>
        <p:txBody>
          <a:bodyPr wrap="none" rtlCol="0">
            <a:spAutoFit/>
          </a:bodyPr>
          <a:lstStyle/>
          <a:p>
            <a:r>
              <a:rPr lang="en-US" dirty="0"/>
              <a:t>Seal</a:t>
            </a:r>
          </a:p>
          <a:p>
            <a:r>
              <a:rPr lang="en-US" dirty="0"/>
              <a:t> angle</a:t>
            </a:r>
          </a:p>
        </p:txBody>
      </p:sp>
      <p:cxnSp>
        <p:nvCxnSpPr>
          <p:cNvPr id="36" name="Straight Arrow Connector 35">
            <a:extLst>
              <a:ext uri="{FF2B5EF4-FFF2-40B4-BE49-F238E27FC236}">
                <a16:creationId xmlns:a16="http://schemas.microsoft.com/office/drawing/2014/main" id="{45C2A3FC-8714-4734-A5CD-4C98220E9C12}"/>
              </a:ext>
            </a:extLst>
          </p:cNvPr>
          <p:cNvCxnSpPr/>
          <p:nvPr/>
        </p:nvCxnSpPr>
        <p:spPr>
          <a:xfrm flipV="1">
            <a:off x="7989757" y="2295058"/>
            <a:ext cx="314794" cy="510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65E7C95-CE8A-4659-9081-BBD374059407}"/>
              </a:ext>
            </a:extLst>
          </p:cNvPr>
          <p:cNvSpPr txBox="1"/>
          <p:nvPr/>
        </p:nvSpPr>
        <p:spPr>
          <a:xfrm>
            <a:off x="6453539" y="454663"/>
            <a:ext cx="777777" cy="369332"/>
          </a:xfrm>
          <a:prstGeom prst="rect">
            <a:avLst/>
          </a:prstGeom>
          <a:noFill/>
        </p:spPr>
        <p:txBody>
          <a:bodyPr wrap="none" rtlCol="0">
            <a:spAutoFit/>
          </a:bodyPr>
          <a:lstStyle/>
          <a:p>
            <a:r>
              <a:rPr lang="en-US" dirty="0"/>
              <a:t>Clamp</a:t>
            </a:r>
          </a:p>
        </p:txBody>
      </p:sp>
      <p:cxnSp>
        <p:nvCxnSpPr>
          <p:cNvPr id="39" name="Straight Arrow Connector 38">
            <a:extLst>
              <a:ext uri="{FF2B5EF4-FFF2-40B4-BE49-F238E27FC236}">
                <a16:creationId xmlns:a16="http://schemas.microsoft.com/office/drawing/2014/main" id="{B7B40690-A9BD-428D-BE05-D66443D35055}"/>
              </a:ext>
            </a:extLst>
          </p:cNvPr>
          <p:cNvCxnSpPr>
            <a:stCxn id="37" idx="3"/>
          </p:cNvCxnSpPr>
          <p:nvPr/>
        </p:nvCxnSpPr>
        <p:spPr>
          <a:xfrm>
            <a:off x="7231316" y="639329"/>
            <a:ext cx="747320" cy="514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DABF97B-F8BD-4583-B327-832A9FB9FE72}"/>
              </a:ext>
            </a:extLst>
          </p:cNvPr>
          <p:cNvCxnSpPr>
            <a:stCxn id="37" idx="3"/>
          </p:cNvCxnSpPr>
          <p:nvPr/>
        </p:nvCxnSpPr>
        <p:spPr>
          <a:xfrm>
            <a:off x="7231316" y="639329"/>
            <a:ext cx="552353" cy="1594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BE21499-895E-4263-81A8-4AF4092D41DE}"/>
              </a:ext>
            </a:extLst>
          </p:cNvPr>
          <p:cNvSpPr txBox="1"/>
          <p:nvPr/>
        </p:nvSpPr>
        <p:spPr>
          <a:xfrm>
            <a:off x="3631919" y="2853012"/>
            <a:ext cx="747320" cy="646331"/>
          </a:xfrm>
          <a:prstGeom prst="rect">
            <a:avLst/>
          </a:prstGeom>
          <a:noFill/>
        </p:spPr>
        <p:txBody>
          <a:bodyPr wrap="none" rtlCol="0">
            <a:spAutoFit/>
          </a:bodyPr>
          <a:lstStyle/>
          <a:p>
            <a:r>
              <a:rPr lang="en-US" dirty="0"/>
              <a:t>Seal</a:t>
            </a:r>
          </a:p>
          <a:p>
            <a:r>
              <a:rPr lang="en-US" dirty="0"/>
              <a:t> angle</a:t>
            </a:r>
          </a:p>
        </p:txBody>
      </p:sp>
      <p:cxnSp>
        <p:nvCxnSpPr>
          <p:cNvPr id="44" name="Straight Arrow Connector 43">
            <a:extLst>
              <a:ext uri="{FF2B5EF4-FFF2-40B4-BE49-F238E27FC236}">
                <a16:creationId xmlns:a16="http://schemas.microsoft.com/office/drawing/2014/main" id="{54C7E6B0-9E96-4E96-BAEA-0408546079EC}"/>
              </a:ext>
            </a:extLst>
          </p:cNvPr>
          <p:cNvCxnSpPr>
            <a:cxnSpLocks/>
            <a:stCxn id="42" idx="3"/>
          </p:cNvCxnSpPr>
          <p:nvPr/>
        </p:nvCxnSpPr>
        <p:spPr>
          <a:xfrm flipV="1">
            <a:off x="4379239" y="2479114"/>
            <a:ext cx="192761" cy="697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F539B396-693D-4105-8CE5-D77E3108AA42}"/>
              </a:ext>
            </a:extLst>
          </p:cNvPr>
          <p:cNvPicPr>
            <a:picLocks noChangeAspect="1"/>
          </p:cNvPicPr>
          <p:nvPr/>
        </p:nvPicPr>
        <p:blipFill rotWithShape="1">
          <a:blip r:embed="rId6">
            <a:extLst>
              <a:ext uri="{28A0092B-C50C-407E-A947-70E740481C1C}">
                <a14:useLocalDpi xmlns:a14="http://schemas.microsoft.com/office/drawing/2010/main" val="0"/>
              </a:ext>
            </a:extLst>
          </a:blip>
          <a:srcRect r="52039"/>
          <a:stretch/>
        </p:blipFill>
        <p:spPr>
          <a:xfrm>
            <a:off x="5514414" y="806456"/>
            <a:ext cx="1705969" cy="2137285"/>
          </a:xfrm>
          <a:prstGeom prst="rect">
            <a:avLst/>
          </a:prstGeom>
        </p:spPr>
      </p:pic>
      <p:cxnSp>
        <p:nvCxnSpPr>
          <p:cNvPr id="48" name="Straight Arrow Connector 47">
            <a:extLst>
              <a:ext uri="{FF2B5EF4-FFF2-40B4-BE49-F238E27FC236}">
                <a16:creationId xmlns:a16="http://schemas.microsoft.com/office/drawing/2014/main" id="{D51F490B-8A86-4A0F-919E-0B7AAEA7309C}"/>
              </a:ext>
            </a:extLst>
          </p:cNvPr>
          <p:cNvCxnSpPr>
            <a:stCxn id="42" idx="3"/>
          </p:cNvCxnSpPr>
          <p:nvPr/>
        </p:nvCxnSpPr>
        <p:spPr>
          <a:xfrm flipV="1">
            <a:off x="4379239" y="2295058"/>
            <a:ext cx="1556866" cy="881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C8CEA1D-E8CF-4378-B2B4-C00B5655F2D1}"/>
              </a:ext>
            </a:extLst>
          </p:cNvPr>
          <p:cNvSpPr txBox="1"/>
          <p:nvPr/>
        </p:nvSpPr>
        <p:spPr>
          <a:xfrm>
            <a:off x="4920357" y="438571"/>
            <a:ext cx="941604" cy="369332"/>
          </a:xfrm>
          <a:prstGeom prst="rect">
            <a:avLst/>
          </a:prstGeom>
          <a:noFill/>
        </p:spPr>
        <p:txBody>
          <a:bodyPr wrap="none" rtlCol="0">
            <a:spAutoFit/>
          </a:bodyPr>
          <a:lstStyle/>
          <a:p>
            <a:r>
              <a:rPr lang="en-US" dirty="0"/>
              <a:t>Top seal</a:t>
            </a:r>
          </a:p>
        </p:txBody>
      </p:sp>
      <p:cxnSp>
        <p:nvCxnSpPr>
          <p:cNvPr id="53" name="Straight Arrow Connector 52">
            <a:extLst>
              <a:ext uri="{FF2B5EF4-FFF2-40B4-BE49-F238E27FC236}">
                <a16:creationId xmlns:a16="http://schemas.microsoft.com/office/drawing/2014/main" id="{1F6AE535-524B-46F4-AF79-465491E2B5DD}"/>
              </a:ext>
            </a:extLst>
          </p:cNvPr>
          <p:cNvCxnSpPr>
            <a:stCxn id="51" idx="3"/>
          </p:cNvCxnSpPr>
          <p:nvPr/>
        </p:nvCxnSpPr>
        <p:spPr>
          <a:xfrm>
            <a:off x="5861961" y="623237"/>
            <a:ext cx="254026" cy="950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AB46F821-6228-434B-9F57-6C7D23BDBAA2}"/>
              </a:ext>
            </a:extLst>
          </p:cNvPr>
          <p:cNvSpPr>
            <a:spLocks noGrp="1"/>
          </p:cNvSpPr>
          <p:nvPr>
            <p:ph type="dt" sz="half" idx="10"/>
          </p:nvPr>
        </p:nvSpPr>
        <p:spPr/>
        <p:txBody>
          <a:bodyPr/>
          <a:lstStyle/>
          <a:p>
            <a:fld id="{A5A2C9E5-E249-40C8-B907-1C5147697DA3}" type="datetime1">
              <a:rPr lang="en-US" smtClean="0"/>
              <a:t>10/24/2019</a:t>
            </a:fld>
            <a:endParaRPr lang="en-US" dirty="0"/>
          </a:p>
        </p:txBody>
      </p:sp>
      <p:sp>
        <p:nvSpPr>
          <p:cNvPr id="5" name="Slide Number Placeholder 4">
            <a:extLst>
              <a:ext uri="{FF2B5EF4-FFF2-40B4-BE49-F238E27FC236}">
                <a16:creationId xmlns:a16="http://schemas.microsoft.com/office/drawing/2014/main" id="{D717DB56-D443-4A29-BDEC-22EB30B5005F}"/>
              </a:ext>
            </a:extLst>
          </p:cNvPr>
          <p:cNvSpPr>
            <a:spLocks noGrp="1"/>
          </p:cNvSpPr>
          <p:nvPr>
            <p:ph type="sldNum" sz="quarter" idx="12"/>
          </p:nvPr>
        </p:nvSpPr>
        <p:spPr/>
        <p:txBody>
          <a:bodyPr/>
          <a:lstStyle/>
          <a:p>
            <a:fld id="{9D67EE7A-A032-4B8A-BC3F-D35568BDFE81}" type="slidenum">
              <a:rPr lang="en-US" smtClean="0"/>
              <a:t>29</a:t>
            </a:fld>
            <a:endParaRPr lang="en-US" dirty="0"/>
          </a:p>
        </p:txBody>
      </p:sp>
    </p:spTree>
    <p:extLst>
      <p:ext uri="{BB962C8B-B14F-4D97-AF65-F5344CB8AC3E}">
        <p14:creationId xmlns:p14="http://schemas.microsoft.com/office/powerpoint/2010/main" val="1083788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3C7C3A-7EB7-4B31-9B37-C9DCE1F3D205}"/>
              </a:ext>
            </a:extLst>
          </p:cNvPr>
          <p:cNvSpPr>
            <a:spLocks noGrp="1"/>
          </p:cNvSpPr>
          <p:nvPr>
            <p:ph type="dt" sz="half" idx="10"/>
          </p:nvPr>
        </p:nvSpPr>
        <p:spPr/>
        <p:txBody>
          <a:bodyPr/>
          <a:lstStyle/>
          <a:p>
            <a:r>
              <a:rPr lang="en-US"/>
              <a:t>10/25/2019</a:t>
            </a:r>
            <a:endParaRPr lang="en-US" dirty="0"/>
          </a:p>
        </p:txBody>
      </p:sp>
      <p:sp>
        <p:nvSpPr>
          <p:cNvPr id="3" name="Footer Placeholder 2">
            <a:extLst>
              <a:ext uri="{FF2B5EF4-FFF2-40B4-BE49-F238E27FC236}">
                <a16:creationId xmlns:a16="http://schemas.microsoft.com/office/drawing/2014/main" id="{84C470D5-9BCE-4E65-9536-C791E7375EE7}"/>
              </a:ext>
            </a:extLst>
          </p:cNvPr>
          <p:cNvSpPr>
            <a:spLocks noGrp="1"/>
          </p:cNvSpPr>
          <p:nvPr>
            <p:ph type="ftr" sz="quarter" idx="11"/>
          </p:nvPr>
        </p:nvSpPr>
        <p:spPr>
          <a:xfrm>
            <a:off x="1496961" y="6356351"/>
            <a:ext cx="5891981" cy="365125"/>
          </a:xfrm>
        </p:spPr>
        <p:txBody>
          <a:bodyPr/>
          <a:lstStyle/>
          <a:p>
            <a:r>
              <a:rPr lang="en-US" dirty="0"/>
              <a:t>V.  Sidorov / LBNF Target Hall Remote Handling Facilities and Horns exchange procedure</a:t>
            </a:r>
          </a:p>
        </p:txBody>
      </p:sp>
      <p:sp>
        <p:nvSpPr>
          <p:cNvPr id="4" name="Slide Number Placeholder 3">
            <a:extLst>
              <a:ext uri="{FF2B5EF4-FFF2-40B4-BE49-F238E27FC236}">
                <a16:creationId xmlns:a16="http://schemas.microsoft.com/office/drawing/2014/main" id="{BFB69BB6-5AD1-4B47-AE47-9D15AC492E8A}"/>
              </a:ext>
            </a:extLst>
          </p:cNvPr>
          <p:cNvSpPr>
            <a:spLocks noGrp="1"/>
          </p:cNvSpPr>
          <p:nvPr>
            <p:ph type="sldNum" sz="quarter" idx="12"/>
          </p:nvPr>
        </p:nvSpPr>
        <p:spPr/>
        <p:txBody>
          <a:bodyPr/>
          <a:lstStyle/>
          <a:p>
            <a:fld id="{7FDB62CE-E07F-4901-A898-E3D5D11449D9}" type="slidenum">
              <a:rPr lang="en-US" smtClean="0"/>
              <a:t>3</a:t>
            </a:fld>
            <a:endParaRPr lang="en-US" dirty="0"/>
          </a:p>
        </p:txBody>
      </p:sp>
      <p:pic>
        <p:nvPicPr>
          <p:cNvPr id="6" name="Picture 5">
            <a:extLst>
              <a:ext uri="{FF2B5EF4-FFF2-40B4-BE49-F238E27FC236}">
                <a16:creationId xmlns:a16="http://schemas.microsoft.com/office/drawing/2014/main" id="{6ADBD032-7D02-4F60-855A-3E20C5F7E577}"/>
              </a:ext>
            </a:extLst>
          </p:cNvPr>
          <p:cNvPicPr>
            <a:picLocks noChangeAspect="1"/>
          </p:cNvPicPr>
          <p:nvPr/>
        </p:nvPicPr>
        <p:blipFill rotWithShape="1">
          <a:blip r:embed="rId2">
            <a:extLst>
              <a:ext uri="{28A0092B-C50C-407E-A947-70E740481C1C}">
                <a14:useLocalDpi xmlns:a14="http://schemas.microsoft.com/office/drawing/2010/main" val="0"/>
              </a:ext>
            </a:extLst>
          </a:blip>
          <a:srcRect b="13197"/>
          <a:stretch/>
        </p:blipFill>
        <p:spPr>
          <a:xfrm>
            <a:off x="70469" y="1466795"/>
            <a:ext cx="8723671" cy="3799880"/>
          </a:xfrm>
          <a:prstGeom prst="rect">
            <a:avLst/>
          </a:prstGeom>
        </p:spPr>
      </p:pic>
      <p:sp>
        <p:nvSpPr>
          <p:cNvPr id="5" name="TextBox 4">
            <a:extLst>
              <a:ext uri="{FF2B5EF4-FFF2-40B4-BE49-F238E27FC236}">
                <a16:creationId xmlns:a16="http://schemas.microsoft.com/office/drawing/2014/main" id="{1FDBA69F-E9E7-4049-92CB-2E3F9ACECAED}"/>
              </a:ext>
            </a:extLst>
          </p:cNvPr>
          <p:cNvSpPr txBox="1"/>
          <p:nvPr/>
        </p:nvSpPr>
        <p:spPr>
          <a:xfrm>
            <a:off x="3481339" y="134106"/>
            <a:ext cx="1512145" cy="400110"/>
          </a:xfrm>
          <a:prstGeom prst="rect">
            <a:avLst/>
          </a:prstGeom>
          <a:noFill/>
        </p:spPr>
        <p:txBody>
          <a:bodyPr wrap="none" rtlCol="0">
            <a:spAutoFit/>
          </a:bodyPr>
          <a:lstStyle/>
          <a:p>
            <a:r>
              <a:rPr lang="en-US" sz="2000" dirty="0"/>
              <a:t>Target Chase</a:t>
            </a:r>
          </a:p>
        </p:txBody>
      </p:sp>
      <p:sp>
        <p:nvSpPr>
          <p:cNvPr id="7" name="TextBox 6">
            <a:extLst>
              <a:ext uri="{FF2B5EF4-FFF2-40B4-BE49-F238E27FC236}">
                <a16:creationId xmlns:a16="http://schemas.microsoft.com/office/drawing/2014/main" id="{781899FD-E3F9-4F82-96DA-7F8BD0D80777}"/>
              </a:ext>
            </a:extLst>
          </p:cNvPr>
          <p:cNvSpPr txBox="1"/>
          <p:nvPr/>
        </p:nvSpPr>
        <p:spPr>
          <a:xfrm>
            <a:off x="332224" y="5531268"/>
            <a:ext cx="726096" cy="369332"/>
          </a:xfrm>
          <a:prstGeom prst="rect">
            <a:avLst/>
          </a:prstGeom>
          <a:noFill/>
        </p:spPr>
        <p:txBody>
          <a:bodyPr wrap="none" rtlCol="0">
            <a:spAutoFit/>
          </a:bodyPr>
          <a:lstStyle/>
          <a:p>
            <a:r>
              <a:rPr lang="en-US" dirty="0"/>
              <a:t>Baffle</a:t>
            </a:r>
          </a:p>
        </p:txBody>
      </p:sp>
      <p:sp>
        <p:nvSpPr>
          <p:cNvPr id="8" name="TextBox 7">
            <a:extLst>
              <a:ext uri="{FF2B5EF4-FFF2-40B4-BE49-F238E27FC236}">
                <a16:creationId xmlns:a16="http://schemas.microsoft.com/office/drawing/2014/main" id="{3A295DA8-65B9-43B9-A8CD-CA98372C7FC8}"/>
              </a:ext>
            </a:extLst>
          </p:cNvPr>
          <p:cNvSpPr txBox="1"/>
          <p:nvPr/>
        </p:nvSpPr>
        <p:spPr>
          <a:xfrm>
            <a:off x="2296087" y="5531268"/>
            <a:ext cx="1526123" cy="369332"/>
          </a:xfrm>
          <a:prstGeom prst="rect">
            <a:avLst/>
          </a:prstGeom>
          <a:noFill/>
        </p:spPr>
        <p:txBody>
          <a:bodyPr wrap="none" rtlCol="0">
            <a:spAutoFit/>
          </a:bodyPr>
          <a:lstStyle/>
          <a:p>
            <a:r>
              <a:rPr lang="en-US" dirty="0"/>
              <a:t>Target/Horn-A</a:t>
            </a:r>
          </a:p>
        </p:txBody>
      </p:sp>
      <p:sp>
        <p:nvSpPr>
          <p:cNvPr id="9" name="TextBox 8">
            <a:extLst>
              <a:ext uri="{FF2B5EF4-FFF2-40B4-BE49-F238E27FC236}">
                <a16:creationId xmlns:a16="http://schemas.microsoft.com/office/drawing/2014/main" id="{DD7458A0-898E-432E-9154-0378B2A77107}"/>
              </a:ext>
            </a:extLst>
          </p:cNvPr>
          <p:cNvSpPr txBox="1"/>
          <p:nvPr/>
        </p:nvSpPr>
        <p:spPr>
          <a:xfrm>
            <a:off x="4045742" y="5531268"/>
            <a:ext cx="848309" cy="369332"/>
          </a:xfrm>
          <a:prstGeom prst="rect">
            <a:avLst/>
          </a:prstGeom>
          <a:noFill/>
        </p:spPr>
        <p:txBody>
          <a:bodyPr wrap="none" rtlCol="0">
            <a:spAutoFit/>
          </a:bodyPr>
          <a:lstStyle/>
          <a:p>
            <a:r>
              <a:rPr lang="en-US" dirty="0"/>
              <a:t>Horn-B</a:t>
            </a:r>
          </a:p>
        </p:txBody>
      </p:sp>
      <p:sp>
        <p:nvSpPr>
          <p:cNvPr id="10" name="TextBox 9">
            <a:extLst>
              <a:ext uri="{FF2B5EF4-FFF2-40B4-BE49-F238E27FC236}">
                <a16:creationId xmlns:a16="http://schemas.microsoft.com/office/drawing/2014/main" id="{5F6CD6DF-1814-491A-9F8B-B39849911657}"/>
              </a:ext>
            </a:extLst>
          </p:cNvPr>
          <p:cNvSpPr txBox="1"/>
          <p:nvPr/>
        </p:nvSpPr>
        <p:spPr>
          <a:xfrm>
            <a:off x="5125216" y="5464277"/>
            <a:ext cx="846707" cy="369332"/>
          </a:xfrm>
          <a:prstGeom prst="rect">
            <a:avLst/>
          </a:prstGeom>
          <a:noFill/>
        </p:spPr>
        <p:txBody>
          <a:bodyPr wrap="none" rtlCol="0">
            <a:spAutoFit/>
          </a:bodyPr>
          <a:lstStyle/>
          <a:p>
            <a:r>
              <a:rPr lang="en-US" dirty="0"/>
              <a:t>Horn-C</a:t>
            </a:r>
          </a:p>
        </p:txBody>
      </p:sp>
      <p:sp>
        <p:nvSpPr>
          <p:cNvPr id="11" name="TextBox 10">
            <a:extLst>
              <a:ext uri="{FF2B5EF4-FFF2-40B4-BE49-F238E27FC236}">
                <a16:creationId xmlns:a16="http://schemas.microsoft.com/office/drawing/2014/main" id="{50E6857C-827F-49C8-9622-B23394F8BECD}"/>
              </a:ext>
            </a:extLst>
          </p:cNvPr>
          <p:cNvSpPr txBox="1"/>
          <p:nvPr/>
        </p:nvSpPr>
        <p:spPr>
          <a:xfrm>
            <a:off x="6420893" y="5464277"/>
            <a:ext cx="1213987" cy="369332"/>
          </a:xfrm>
          <a:prstGeom prst="rect">
            <a:avLst/>
          </a:prstGeom>
          <a:noFill/>
        </p:spPr>
        <p:txBody>
          <a:bodyPr wrap="none" rtlCol="0">
            <a:spAutoFit/>
          </a:bodyPr>
          <a:lstStyle/>
          <a:p>
            <a:r>
              <a:rPr lang="en-US" dirty="0"/>
              <a:t>Decay pipe</a:t>
            </a:r>
          </a:p>
        </p:txBody>
      </p:sp>
      <p:cxnSp>
        <p:nvCxnSpPr>
          <p:cNvPr id="13" name="Straight Arrow Connector 12">
            <a:extLst>
              <a:ext uri="{FF2B5EF4-FFF2-40B4-BE49-F238E27FC236}">
                <a16:creationId xmlns:a16="http://schemas.microsoft.com/office/drawing/2014/main" id="{69F9D34D-3754-4995-8B8D-DE17E028AD25}"/>
              </a:ext>
            </a:extLst>
          </p:cNvPr>
          <p:cNvCxnSpPr>
            <a:stCxn id="11" idx="3"/>
          </p:cNvCxnSpPr>
          <p:nvPr/>
        </p:nvCxnSpPr>
        <p:spPr>
          <a:xfrm flipV="1">
            <a:off x="7634880" y="4365522"/>
            <a:ext cx="572411" cy="1283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FEEC529-8311-436A-912B-12D0E65D6B63}"/>
              </a:ext>
            </a:extLst>
          </p:cNvPr>
          <p:cNvCxnSpPr>
            <a:stCxn id="10" idx="3"/>
          </p:cNvCxnSpPr>
          <p:nvPr/>
        </p:nvCxnSpPr>
        <p:spPr>
          <a:xfrm flipV="1">
            <a:off x="5971923" y="4203290"/>
            <a:ext cx="448970" cy="1445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86B07F-87B3-4F49-97BF-C878783CE2AA}"/>
              </a:ext>
            </a:extLst>
          </p:cNvPr>
          <p:cNvCxnSpPr>
            <a:stCxn id="9" idx="1"/>
          </p:cNvCxnSpPr>
          <p:nvPr/>
        </p:nvCxnSpPr>
        <p:spPr>
          <a:xfrm flipH="1" flipV="1">
            <a:off x="3481339" y="3931068"/>
            <a:ext cx="564403" cy="1784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2CA4017-A185-4C66-B237-6AB669C23258}"/>
              </a:ext>
            </a:extLst>
          </p:cNvPr>
          <p:cNvCxnSpPr>
            <a:stCxn id="8" idx="1"/>
          </p:cNvCxnSpPr>
          <p:nvPr/>
        </p:nvCxnSpPr>
        <p:spPr>
          <a:xfrm flipH="1" flipV="1">
            <a:off x="2144304" y="3746713"/>
            <a:ext cx="151783" cy="1969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FE9E5A7-0D6D-4FF8-ABB2-42AE974A6EDA}"/>
              </a:ext>
            </a:extLst>
          </p:cNvPr>
          <p:cNvCxnSpPr>
            <a:stCxn id="7" idx="3"/>
          </p:cNvCxnSpPr>
          <p:nvPr/>
        </p:nvCxnSpPr>
        <p:spPr>
          <a:xfrm flipV="1">
            <a:off x="1058320" y="3606603"/>
            <a:ext cx="348263" cy="2109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7CD225-41D7-4E31-98EC-1D459152EECF}"/>
              </a:ext>
            </a:extLst>
          </p:cNvPr>
          <p:cNvSpPr txBox="1"/>
          <p:nvPr/>
        </p:nvSpPr>
        <p:spPr>
          <a:xfrm>
            <a:off x="349362" y="534216"/>
            <a:ext cx="7857929" cy="1200329"/>
          </a:xfrm>
          <a:prstGeom prst="rect">
            <a:avLst/>
          </a:prstGeom>
          <a:noFill/>
        </p:spPr>
        <p:txBody>
          <a:bodyPr wrap="square" rtlCol="0">
            <a:spAutoFit/>
          </a:bodyPr>
          <a:lstStyle/>
          <a:p>
            <a:r>
              <a:rPr lang="en-US" altLang="en-US" dirty="0">
                <a:solidFill>
                  <a:schemeClr val="tx2"/>
                </a:solidFill>
                <a:ea typeface="Calibri" panose="020F0502020204030204" pitchFamily="34" charset="0"/>
                <a:cs typeface="Times New Roman" panose="02020603050405020304" pitchFamily="18" charset="0"/>
              </a:rPr>
              <a:t>The Target Hall enclosure contains the components, Baffle , Target and Horns, for generating neutrinos and focusing them toward the near and far detectors.</a:t>
            </a:r>
          </a:p>
          <a:p>
            <a:r>
              <a:rPr lang="en-US" altLang="en-US" dirty="0">
                <a:solidFill>
                  <a:schemeClr val="tx2"/>
                </a:solidFill>
                <a:ea typeface="Calibri" panose="020F0502020204030204" pitchFamily="34" charset="0"/>
                <a:cs typeface="Times New Roman" panose="02020603050405020304" pitchFamily="18" charset="0"/>
              </a:rPr>
              <a:t>All components have the life limits and have to be replaced with new ones.</a:t>
            </a:r>
          </a:p>
          <a:p>
            <a:endParaRPr lang="en-US" dirty="0"/>
          </a:p>
        </p:txBody>
      </p:sp>
    </p:spTree>
    <p:extLst>
      <p:ext uri="{BB962C8B-B14F-4D97-AF65-F5344CB8AC3E}">
        <p14:creationId xmlns:p14="http://schemas.microsoft.com/office/powerpoint/2010/main" val="444108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368376" y="-36194"/>
            <a:ext cx="181965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1800" dirty="0">
                <a:latin typeface="Helvetica" panose="020B0604020202020204" pitchFamily="34" charset="0"/>
                <a:ea typeface="Geneva" pitchFamily="121" charset="-128"/>
              </a:rPr>
              <a:t>Horns Casks</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10/24/2019</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a:defRPr/>
            </a:pPr>
            <a:r>
              <a:rPr lang="en-US" sz="1200" dirty="0" err="1"/>
              <a:t>V.Sidorov</a:t>
            </a:r>
            <a:r>
              <a:rPr lang="en-US" sz="1200" dirty="0"/>
              <a:t>/</a:t>
            </a:r>
            <a:r>
              <a:rPr lang="en-US" sz="1200" dirty="0" err="1"/>
              <a:t>P.Hurh</a:t>
            </a:r>
            <a:endParaRPr lang="en-US" sz="1200" dirty="0"/>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30</a:t>
            </a:fld>
            <a:endParaRPr lang="en-US" altLang="en-US" sz="1200" dirty="0">
              <a:solidFill>
                <a:srgbClr val="004C97"/>
              </a:solidFill>
              <a:latin typeface="Helvetica" panose="020B0604020202020204" pitchFamily="34" charset="0"/>
            </a:endParaRPr>
          </a:p>
        </p:txBody>
      </p:sp>
      <p:pic>
        <p:nvPicPr>
          <p:cNvPr id="2" name="Picture 1"/>
          <p:cNvPicPr>
            <a:picLocks noChangeAspect="1"/>
          </p:cNvPicPr>
          <p:nvPr/>
        </p:nvPicPr>
        <p:blipFill rotWithShape="1">
          <a:blip r:embed="rId2"/>
          <a:srcRect l="14286" t="4321" r="23691" b="2711"/>
          <a:stretch/>
        </p:blipFill>
        <p:spPr>
          <a:xfrm>
            <a:off x="296409" y="826437"/>
            <a:ext cx="5671457" cy="5029200"/>
          </a:xfrm>
          <a:prstGeom prst="rect">
            <a:avLst/>
          </a:prstGeom>
        </p:spPr>
      </p:pic>
      <p:pic>
        <p:nvPicPr>
          <p:cNvPr id="3" name="Picture 2"/>
          <p:cNvPicPr>
            <a:picLocks noChangeAspect="1"/>
          </p:cNvPicPr>
          <p:nvPr/>
        </p:nvPicPr>
        <p:blipFill rotWithShape="1">
          <a:blip r:embed="rId3"/>
          <a:srcRect l="35119" t="1760" r="43809" b="9648"/>
          <a:stretch/>
        </p:blipFill>
        <p:spPr>
          <a:xfrm>
            <a:off x="6406773" y="957944"/>
            <a:ext cx="2021946" cy="5029200"/>
          </a:xfrm>
          <a:prstGeom prst="rect">
            <a:avLst/>
          </a:prstGeom>
        </p:spPr>
      </p:pic>
      <p:cxnSp>
        <p:nvCxnSpPr>
          <p:cNvPr id="5" name="Straight Connector 4"/>
          <p:cNvCxnSpPr/>
          <p:nvPr/>
        </p:nvCxnSpPr>
        <p:spPr>
          <a:xfrm>
            <a:off x="2144486" y="2928257"/>
            <a:ext cx="10885" cy="206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5834743" y="2928257"/>
            <a:ext cx="10886" cy="130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155371" y="3058886"/>
            <a:ext cx="13280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223657" y="3058886"/>
            <a:ext cx="16110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591756" y="2928257"/>
            <a:ext cx="533399" cy="276999"/>
          </a:xfrm>
          <a:prstGeom prst="rect">
            <a:avLst/>
          </a:prstGeom>
          <a:noFill/>
        </p:spPr>
        <p:txBody>
          <a:bodyPr wrap="square" rtlCol="0">
            <a:spAutoFit/>
          </a:bodyPr>
          <a:lstStyle/>
          <a:p>
            <a:r>
              <a:rPr lang="en-US" sz="1200" dirty="0"/>
              <a:t>172”</a:t>
            </a:r>
          </a:p>
        </p:txBody>
      </p:sp>
      <p:cxnSp>
        <p:nvCxnSpPr>
          <p:cNvPr id="14" name="Straight Connector 13"/>
          <p:cNvCxnSpPr/>
          <p:nvPr/>
        </p:nvCxnSpPr>
        <p:spPr>
          <a:xfrm>
            <a:off x="1556657" y="2928257"/>
            <a:ext cx="0" cy="206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556657" y="3066756"/>
            <a:ext cx="1741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002971" y="3058886"/>
            <a:ext cx="141515" cy="78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632857" y="2928257"/>
            <a:ext cx="555171" cy="276999"/>
          </a:xfrm>
          <a:prstGeom prst="rect">
            <a:avLst/>
          </a:prstGeom>
          <a:noFill/>
        </p:spPr>
        <p:txBody>
          <a:bodyPr wrap="square" rtlCol="0">
            <a:spAutoFit/>
          </a:bodyPr>
          <a:lstStyle/>
          <a:p>
            <a:r>
              <a:rPr lang="en-US" sz="1200" dirty="0"/>
              <a:t>27.3”</a:t>
            </a:r>
          </a:p>
        </p:txBody>
      </p:sp>
      <p:cxnSp>
        <p:nvCxnSpPr>
          <p:cNvPr id="22" name="Straight Connector 21"/>
          <p:cNvCxnSpPr/>
          <p:nvPr/>
        </p:nvCxnSpPr>
        <p:spPr>
          <a:xfrm>
            <a:off x="8011886" y="1197429"/>
            <a:ext cx="416833" cy="10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011886" y="2928257"/>
            <a:ext cx="9035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338457" y="1208314"/>
            <a:ext cx="0" cy="685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8338457" y="2264229"/>
            <a:ext cx="0" cy="664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131628" y="1970314"/>
            <a:ext cx="662292" cy="276999"/>
          </a:xfrm>
          <a:prstGeom prst="rect">
            <a:avLst/>
          </a:prstGeom>
          <a:noFill/>
        </p:spPr>
        <p:txBody>
          <a:bodyPr wrap="square" rtlCol="0">
            <a:spAutoFit/>
          </a:bodyPr>
          <a:lstStyle/>
          <a:p>
            <a:r>
              <a:rPr lang="en-US" sz="1200" dirty="0"/>
              <a:t>75 5/8”</a:t>
            </a:r>
          </a:p>
        </p:txBody>
      </p:sp>
      <p:cxnSp>
        <p:nvCxnSpPr>
          <p:cNvPr id="24576" name="Straight Connector 24575"/>
          <p:cNvCxnSpPr/>
          <p:nvPr/>
        </p:nvCxnSpPr>
        <p:spPr>
          <a:xfrm>
            <a:off x="7892143" y="957944"/>
            <a:ext cx="102325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589" name="Straight Arrow Connector 24588"/>
          <p:cNvCxnSpPr/>
          <p:nvPr/>
        </p:nvCxnSpPr>
        <p:spPr>
          <a:xfrm flipV="1">
            <a:off x="8761263" y="957944"/>
            <a:ext cx="0" cy="8055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591" name="Straight Arrow Connector 24590"/>
          <p:cNvCxnSpPr>
            <a:stCxn id="30" idx="3"/>
          </p:cNvCxnSpPr>
          <p:nvPr/>
        </p:nvCxnSpPr>
        <p:spPr>
          <a:xfrm>
            <a:off x="8793920" y="2108814"/>
            <a:ext cx="0" cy="8194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594" name="TextBox 24593"/>
          <p:cNvSpPr txBox="1"/>
          <p:nvPr/>
        </p:nvSpPr>
        <p:spPr>
          <a:xfrm>
            <a:off x="8592534" y="1774236"/>
            <a:ext cx="402771" cy="276999"/>
          </a:xfrm>
          <a:prstGeom prst="rect">
            <a:avLst/>
          </a:prstGeom>
          <a:noFill/>
        </p:spPr>
        <p:txBody>
          <a:bodyPr wrap="square" rtlCol="0">
            <a:spAutoFit/>
          </a:bodyPr>
          <a:lstStyle/>
          <a:p>
            <a:r>
              <a:rPr lang="en-US" sz="1200" dirty="0"/>
              <a:t>90”</a:t>
            </a:r>
          </a:p>
        </p:txBody>
      </p:sp>
      <p:cxnSp>
        <p:nvCxnSpPr>
          <p:cNvPr id="24596" name="Straight Connector 24595"/>
          <p:cNvCxnSpPr/>
          <p:nvPr/>
        </p:nvCxnSpPr>
        <p:spPr>
          <a:xfrm>
            <a:off x="6792688" y="2928257"/>
            <a:ext cx="0" cy="206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01" name="Straight Connector 24600"/>
          <p:cNvCxnSpPr/>
          <p:nvPr/>
        </p:nvCxnSpPr>
        <p:spPr>
          <a:xfrm>
            <a:off x="8011886" y="2928257"/>
            <a:ext cx="0" cy="206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03" name="Straight Arrow Connector 24602"/>
          <p:cNvCxnSpPr/>
          <p:nvPr/>
        </p:nvCxnSpPr>
        <p:spPr>
          <a:xfrm flipH="1">
            <a:off x="6792687" y="3066756"/>
            <a:ext cx="4136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05" name="Straight Arrow Connector 24604"/>
          <p:cNvCxnSpPr/>
          <p:nvPr/>
        </p:nvCxnSpPr>
        <p:spPr>
          <a:xfrm>
            <a:off x="7526338" y="3066756"/>
            <a:ext cx="4855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06" name="TextBox 24605"/>
          <p:cNvSpPr txBox="1"/>
          <p:nvPr/>
        </p:nvSpPr>
        <p:spPr>
          <a:xfrm>
            <a:off x="7206343" y="2946001"/>
            <a:ext cx="562769" cy="276999"/>
          </a:xfrm>
          <a:prstGeom prst="rect">
            <a:avLst/>
          </a:prstGeom>
          <a:noFill/>
        </p:spPr>
        <p:txBody>
          <a:bodyPr wrap="square" rtlCol="0">
            <a:spAutoFit/>
          </a:bodyPr>
          <a:lstStyle/>
          <a:p>
            <a:r>
              <a:rPr lang="en-US" sz="1200" dirty="0"/>
              <a:t>57”</a:t>
            </a:r>
          </a:p>
        </p:txBody>
      </p:sp>
      <p:cxnSp>
        <p:nvCxnSpPr>
          <p:cNvPr id="24611" name="Straight Connector 24610"/>
          <p:cNvCxnSpPr/>
          <p:nvPr/>
        </p:nvCxnSpPr>
        <p:spPr>
          <a:xfrm>
            <a:off x="8357242" y="3592286"/>
            <a:ext cx="254077" cy="10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13" name="Straight Connector 24612"/>
          <p:cNvCxnSpPr/>
          <p:nvPr/>
        </p:nvCxnSpPr>
        <p:spPr>
          <a:xfrm>
            <a:off x="8338457" y="5889171"/>
            <a:ext cx="6568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16" name="Straight Connector 24615"/>
          <p:cNvCxnSpPr/>
          <p:nvPr/>
        </p:nvCxnSpPr>
        <p:spPr>
          <a:xfrm>
            <a:off x="7630886" y="3205256"/>
            <a:ext cx="13644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18" name="Straight Arrow Connector 24617"/>
          <p:cNvCxnSpPr/>
          <p:nvPr/>
        </p:nvCxnSpPr>
        <p:spPr>
          <a:xfrm flipV="1">
            <a:off x="8484280" y="3601890"/>
            <a:ext cx="0" cy="8164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20" name="Straight Arrow Connector 24619"/>
          <p:cNvCxnSpPr/>
          <p:nvPr/>
        </p:nvCxnSpPr>
        <p:spPr>
          <a:xfrm>
            <a:off x="8462774" y="4844143"/>
            <a:ext cx="0" cy="1045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21" name="TextBox 24620"/>
          <p:cNvSpPr txBox="1"/>
          <p:nvPr/>
        </p:nvSpPr>
        <p:spPr>
          <a:xfrm>
            <a:off x="8218715" y="4463143"/>
            <a:ext cx="696686" cy="276999"/>
          </a:xfrm>
          <a:prstGeom prst="rect">
            <a:avLst/>
          </a:prstGeom>
          <a:noFill/>
        </p:spPr>
        <p:txBody>
          <a:bodyPr wrap="square" rtlCol="0">
            <a:spAutoFit/>
          </a:bodyPr>
          <a:lstStyle/>
          <a:p>
            <a:r>
              <a:rPr lang="en-US" sz="1200" dirty="0"/>
              <a:t>108.75”</a:t>
            </a:r>
          </a:p>
        </p:txBody>
      </p:sp>
      <p:cxnSp>
        <p:nvCxnSpPr>
          <p:cNvPr id="24623" name="Straight Arrow Connector 24622"/>
          <p:cNvCxnSpPr/>
          <p:nvPr/>
        </p:nvCxnSpPr>
        <p:spPr>
          <a:xfrm flipV="1">
            <a:off x="8915400" y="3205256"/>
            <a:ext cx="0" cy="9204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25" name="Straight Arrow Connector 24624"/>
          <p:cNvCxnSpPr/>
          <p:nvPr/>
        </p:nvCxnSpPr>
        <p:spPr>
          <a:xfrm>
            <a:off x="8915401" y="4402685"/>
            <a:ext cx="0" cy="14864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26" name="TextBox 24625"/>
          <p:cNvSpPr txBox="1"/>
          <p:nvPr/>
        </p:nvSpPr>
        <p:spPr>
          <a:xfrm>
            <a:off x="8462774" y="4125686"/>
            <a:ext cx="681226" cy="276999"/>
          </a:xfrm>
          <a:prstGeom prst="rect">
            <a:avLst/>
          </a:prstGeom>
          <a:noFill/>
        </p:spPr>
        <p:txBody>
          <a:bodyPr wrap="square" rtlCol="0">
            <a:spAutoFit/>
          </a:bodyPr>
          <a:lstStyle/>
          <a:p>
            <a:r>
              <a:rPr lang="en-US" sz="1200" dirty="0"/>
              <a:t>127.75”</a:t>
            </a:r>
          </a:p>
        </p:txBody>
      </p:sp>
      <p:cxnSp>
        <p:nvCxnSpPr>
          <p:cNvPr id="24633" name="Straight Connector 24632"/>
          <p:cNvCxnSpPr/>
          <p:nvPr/>
        </p:nvCxnSpPr>
        <p:spPr>
          <a:xfrm flipH="1">
            <a:off x="6528254" y="5889171"/>
            <a:ext cx="3175" cy="272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36" name="Straight Connector 24635"/>
          <p:cNvCxnSpPr/>
          <p:nvPr/>
        </p:nvCxnSpPr>
        <p:spPr>
          <a:xfrm>
            <a:off x="8338457" y="5889171"/>
            <a:ext cx="0" cy="272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38" name="Straight Arrow Connector 24637"/>
          <p:cNvCxnSpPr/>
          <p:nvPr/>
        </p:nvCxnSpPr>
        <p:spPr>
          <a:xfrm flipH="1">
            <a:off x="6531429" y="6161314"/>
            <a:ext cx="67491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40" name="Straight Arrow Connector 24639"/>
          <p:cNvCxnSpPr/>
          <p:nvPr/>
        </p:nvCxnSpPr>
        <p:spPr>
          <a:xfrm>
            <a:off x="7630886" y="6161314"/>
            <a:ext cx="7075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41" name="TextBox 24640"/>
          <p:cNvSpPr txBox="1"/>
          <p:nvPr/>
        </p:nvSpPr>
        <p:spPr>
          <a:xfrm>
            <a:off x="7206343" y="5987144"/>
            <a:ext cx="424543" cy="276999"/>
          </a:xfrm>
          <a:prstGeom prst="rect">
            <a:avLst/>
          </a:prstGeom>
          <a:noFill/>
        </p:spPr>
        <p:txBody>
          <a:bodyPr wrap="square" rtlCol="0">
            <a:spAutoFit/>
          </a:bodyPr>
          <a:lstStyle/>
          <a:p>
            <a:r>
              <a:rPr lang="en-US" sz="1200" dirty="0"/>
              <a:t>84”</a:t>
            </a:r>
          </a:p>
        </p:txBody>
      </p:sp>
      <p:cxnSp>
        <p:nvCxnSpPr>
          <p:cNvPr id="24643" name="Straight Connector 24642"/>
          <p:cNvCxnSpPr/>
          <p:nvPr/>
        </p:nvCxnSpPr>
        <p:spPr>
          <a:xfrm>
            <a:off x="1012371" y="5889171"/>
            <a:ext cx="0" cy="272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45" name="Straight Connector 24644"/>
          <p:cNvCxnSpPr/>
          <p:nvPr/>
        </p:nvCxnSpPr>
        <p:spPr>
          <a:xfrm>
            <a:off x="5845629" y="5889171"/>
            <a:ext cx="0" cy="272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48" name="Straight Arrow Connector 24647"/>
          <p:cNvCxnSpPr/>
          <p:nvPr/>
        </p:nvCxnSpPr>
        <p:spPr>
          <a:xfrm flipH="1">
            <a:off x="1012371" y="6161314"/>
            <a:ext cx="19594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50" name="Straight Arrow Connector 24649"/>
          <p:cNvCxnSpPr/>
          <p:nvPr/>
        </p:nvCxnSpPr>
        <p:spPr>
          <a:xfrm>
            <a:off x="3483429" y="6161314"/>
            <a:ext cx="235131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51" name="TextBox 24650"/>
          <p:cNvSpPr txBox="1"/>
          <p:nvPr/>
        </p:nvSpPr>
        <p:spPr>
          <a:xfrm>
            <a:off x="2971800" y="5987144"/>
            <a:ext cx="619956" cy="276999"/>
          </a:xfrm>
          <a:prstGeom prst="rect">
            <a:avLst/>
          </a:prstGeom>
          <a:noFill/>
        </p:spPr>
        <p:txBody>
          <a:bodyPr wrap="square" rtlCol="0">
            <a:spAutoFit/>
          </a:bodyPr>
          <a:lstStyle/>
          <a:p>
            <a:r>
              <a:rPr lang="en-US" sz="1200" dirty="0"/>
              <a:t>225”</a:t>
            </a:r>
          </a:p>
        </p:txBody>
      </p:sp>
      <p:cxnSp>
        <p:nvCxnSpPr>
          <p:cNvPr id="24653" name="Straight Connector 24652"/>
          <p:cNvCxnSpPr/>
          <p:nvPr/>
        </p:nvCxnSpPr>
        <p:spPr>
          <a:xfrm>
            <a:off x="478971" y="5889171"/>
            <a:ext cx="0" cy="272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55" name="Straight Arrow Connector 24654"/>
          <p:cNvCxnSpPr/>
          <p:nvPr/>
        </p:nvCxnSpPr>
        <p:spPr>
          <a:xfrm flipH="1">
            <a:off x="478971" y="6161314"/>
            <a:ext cx="41365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57" name="Straight Arrow Connector 24656"/>
          <p:cNvCxnSpPr/>
          <p:nvPr/>
        </p:nvCxnSpPr>
        <p:spPr>
          <a:xfrm>
            <a:off x="806450" y="6161314"/>
            <a:ext cx="20592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60" name="TextBox 24659"/>
          <p:cNvSpPr txBox="1"/>
          <p:nvPr/>
        </p:nvSpPr>
        <p:spPr>
          <a:xfrm>
            <a:off x="512310" y="6022814"/>
            <a:ext cx="573767" cy="276999"/>
          </a:xfrm>
          <a:prstGeom prst="rect">
            <a:avLst/>
          </a:prstGeom>
          <a:noFill/>
        </p:spPr>
        <p:txBody>
          <a:bodyPr wrap="square" rtlCol="0">
            <a:spAutoFit/>
          </a:bodyPr>
          <a:lstStyle/>
          <a:p>
            <a:r>
              <a:rPr lang="en-US" sz="1200" dirty="0"/>
              <a:t>27.3”</a:t>
            </a:r>
          </a:p>
        </p:txBody>
      </p:sp>
      <p:cxnSp>
        <p:nvCxnSpPr>
          <p:cNvPr id="6" name="Straight Arrow Connector 5"/>
          <p:cNvCxnSpPr/>
          <p:nvPr/>
        </p:nvCxnSpPr>
        <p:spPr>
          <a:xfrm flipH="1">
            <a:off x="1086077" y="3929743"/>
            <a:ext cx="3943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24581" y="3929743"/>
            <a:ext cx="3360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6275" y="3628522"/>
            <a:ext cx="500061" cy="338554"/>
          </a:xfrm>
          <a:prstGeom prst="rect">
            <a:avLst/>
          </a:prstGeom>
          <a:noFill/>
        </p:spPr>
        <p:txBody>
          <a:bodyPr wrap="square" rtlCol="0">
            <a:spAutoFit/>
          </a:bodyPr>
          <a:lstStyle/>
          <a:p>
            <a:r>
              <a:rPr lang="en-US" sz="1600" dirty="0"/>
              <a:t>4”</a:t>
            </a:r>
          </a:p>
        </p:txBody>
      </p:sp>
      <p:cxnSp>
        <p:nvCxnSpPr>
          <p:cNvPr id="16" name="Straight Arrow Connector 15"/>
          <p:cNvCxnSpPr/>
          <p:nvPr/>
        </p:nvCxnSpPr>
        <p:spPr>
          <a:xfrm flipV="1">
            <a:off x="4691741" y="3719119"/>
            <a:ext cx="0" cy="210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89020" y="3442902"/>
            <a:ext cx="0" cy="1929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395108" y="3357694"/>
            <a:ext cx="353785" cy="307777"/>
          </a:xfrm>
          <a:prstGeom prst="rect">
            <a:avLst/>
          </a:prstGeom>
          <a:noFill/>
        </p:spPr>
        <p:txBody>
          <a:bodyPr wrap="square" rtlCol="0">
            <a:spAutoFit/>
          </a:bodyPr>
          <a:lstStyle/>
          <a:p>
            <a:r>
              <a:rPr lang="en-US" sz="1400" dirty="0"/>
              <a:t>3”</a:t>
            </a:r>
          </a:p>
        </p:txBody>
      </p:sp>
      <p:sp>
        <p:nvSpPr>
          <p:cNvPr id="24644" name="TextBox 24643"/>
          <p:cNvSpPr txBox="1"/>
          <p:nvPr/>
        </p:nvSpPr>
        <p:spPr>
          <a:xfrm>
            <a:off x="5192563" y="5822404"/>
            <a:ext cx="522514" cy="307777"/>
          </a:xfrm>
          <a:prstGeom prst="rect">
            <a:avLst/>
          </a:prstGeom>
          <a:noFill/>
        </p:spPr>
        <p:txBody>
          <a:bodyPr wrap="square" rtlCol="0">
            <a:spAutoFit/>
          </a:bodyPr>
          <a:lstStyle/>
          <a:p>
            <a:r>
              <a:rPr lang="en-US" sz="1400" dirty="0">
                <a:solidFill>
                  <a:schemeClr val="tx1">
                    <a:lumMod val="50000"/>
                  </a:schemeClr>
                </a:solidFill>
              </a:rPr>
              <a:t>1.5”</a:t>
            </a:r>
          </a:p>
        </p:txBody>
      </p:sp>
      <p:cxnSp>
        <p:nvCxnSpPr>
          <p:cNvPr id="24647" name="Straight Arrow Connector 24646"/>
          <p:cNvCxnSpPr/>
          <p:nvPr/>
        </p:nvCxnSpPr>
        <p:spPr>
          <a:xfrm flipH="1">
            <a:off x="6607629" y="5366657"/>
            <a:ext cx="38054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52" name="Straight Arrow Connector 24651"/>
          <p:cNvCxnSpPr/>
          <p:nvPr/>
        </p:nvCxnSpPr>
        <p:spPr>
          <a:xfrm>
            <a:off x="6180138" y="5366657"/>
            <a:ext cx="34811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54" name="TextBox 24653"/>
          <p:cNvSpPr txBox="1"/>
          <p:nvPr/>
        </p:nvSpPr>
        <p:spPr>
          <a:xfrm>
            <a:off x="6183200" y="5125428"/>
            <a:ext cx="375103" cy="307777"/>
          </a:xfrm>
          <a:prstGeom prst="rect">
            <a:avLst/>
          </a:prstGeom>
          <a:noFill/>
        </p:spPr>
        <p:txBody>
          <a:bodyPr wrap="square" rtlCol="0">
            <a:spAutoFit/>
          </a:bodyPr>
          <a:lstStyle/>
          <a:p>
            <a:r>
              <a:rPr lang="en-US" sz="1400" dirty="0"/>
              <a:t>4”</a:t>
            </a:r>
          </a:p>
        </p:txBody>
      </p:sp>
      <p:sp>
        <p:nvSpPr>
          <p:cNvPr id="24656" name="TextBox 24655"/>
          <p:cNvSpPr txBox="1"/>
          <p:nvPr/>
        </p:nvSpPr>
        <p:spPr>
          <a:xfrm>
            <a:off x="512310" y="957945"/>
            <a:ext cx="1632176" cy="338554"/>
          </a:xfrm>
          <a:prstGeom prst="rect">
            <a:avLst/>
          </a:prstGeom>
          <a:noFill/>
        </p:spPr>
        <p:txBody>
          <a:bodyPr wrap="square" rtlCol="0">
            <a:spAutoFit/>
          </a:bodyPr>
          <a:lstStyle/>
          <a:p>
            <a:r>
              <a:rPr lang="en-US" sz="1600" dirty="0"/>
              <a:t>NUMI Horn Cask</a:t>
            </a:r>
          </a:p>
        </p:txBody>
      </p:sp>
      <p:cxnSp>
        <p:nvCxnSpPr>
          <p:cNvPr id="24659" name="Straight Arrow Connector 24658"/>
          <p:cNvCxnSpPr/>
          <p:nvPr/>
        </p:nvCxnSpPr>
        <p:spPr>
          <a:xfrm>
            <a:off x="2021714" y="1110343"/>
            <a:ext cx="394915" cy="326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61" name="TextBox 24660"/>
          <p:cNvSpPr txBox="1"/>
          <p:nvPr/>
        </p:nvSpPr>
        <p:spPr>
          <a:xfrm>
            <a:off x="1306511" y="5848646"/>
            <a:ext cx="1754071" cy="338554"/>
          </a:xfrm>
          <a:prstGeom prst="rect">
            <a:avLst/>
          </a:prstGeom>
          <a:noFill/>
        </p:spPr>
        <p:txBody>
          <a:bodyPr wrap="square" rtlCol="0">
            <a:spAutoFit/>
          </a:bodyPr>
          <a:lstStyle/>
          <a:p>
            <a:r>
              <a:rPr lang="en-US" sz="1600" dirty="0"/>
              <a:t>LBNF Horn B Cask</a:t>
            </a:r>
          </a:p>
        </p:txBody>
      </p:sp>
      <p:cxnSp>
        <p:nvCxnSpPr>
          <p:cNvPr id="24663" name="Straight Arrow Connector 24662"/>
          <p:cNvCxnSpPr/>
          <p:nvPr/>
        </p:nvCxnSpPr>
        <p:spPr>
          <a:xfrm>
            <a:off x="1922816" y="3384339"/>
            <a:ext cx="223649" cy="524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66" name="TextBox 24665"/>
          <p:cNvSpPr txBox="1"/>
          <p:nvPr/>
        </p:nvSpPr>
        <p:spPr>
          <a:xfrm>
            <a:off x="163287" y="315334"/>
            <a:ext cx="8686800" cy="523220"/>
          </a:xfrm>
          <a:prstGeom prst="rect">
            <a:avLst/>
          </a:prstGeom>
          <a:noFill/>
        </p:spPr>
        <p:txBody>
          <a:bodyPr wrap="square" rtlCol="0">
            <a:spAutoFit/>
          </a:bodyPr>
          <a:lstStyle/>
          <a:p>
            <a:r>
              <a:rPr lang="en-US" sz="1400" dirty="0"/>
              <a:t>The LBNF Horn cask is 53” longer,27” wider and 34.75” taller then NUMI Horn cask. The NUMI cask with horn weight is 30 ton, the LBNF cask with horn weight is about 52 ton. </a:t>
            </a:r>
          </a:p>
        </p:txBody>
      </p:sp>
      <p:pic>
        <p:nvPicPr>
          <p:cNvPr id="8" name="Picture 7"/>
          <p:cNvPicPr>
            <a:picLocks noChangeAspect="1"/>
          </p:cNvPicPr>
          <p:nvPr/>
        </p:nvPicPr>
        <p:blipFill rotWithShape="1">
          <a:blip r:embed="rId4"/>
          <a:srcRect l="6632" t="15034" r="6031" b="7384"/>
          <a:stretch/>
        </p:blipFill>
        <p:spPr>
          <a:xfrm>
            <a:off x="463189" y="2941971"/>
            <a:ext cx="5366659" cy="2822500"/>
          </a:xfrm>
          <a:prstGeom prst="rect">
            <a:avLst/>
          </a:prstGeom>
        </p:spPr>
      </p:pic>
      <p:pic>
        <p:nvPicPr>
          <p:cNvPr id="18" name="Picture 17"/>
          <p:cNvPicPr>
            <a:picLocks noChangeAspect="1"/>
          </p:cNvPicPr>
          <p:nvPr/>
        </p:nvPicPr>
        <p:blipFill rotWithShape="1">
          <a:blip r:embed="rId5"/>
          <a:srcRect l="20322" t="2599" r="42387" b="2411"/>
          <a:stretch/>
        </p:blipFill>
        <p:spPr>
          <a:xfrm>
            <a:off x="6484119" y="3171585"/>
            <a:ext cx="1817222" cy="2740632"/>
          </a:xfrm>
          <a:prstGeom prst="rect">
            <a:avLst/>
          </a:prstGeom>
        </p:spPr>
      </p:pic>
      <p:cxnSp>
        <p:nvCxnSpPr>
          <p:cNvPr id="15" name="Straight Arrow Connector 14"/>
          <p:cNvCxnSpPr/>
          <p:nvPr/>
        </p:nvCxnSpPr>
        <p:spPr>
          <a:xfrm flipH="1">
            <a:off x="6607629" y="5366657"/>
            <a:ext cx="31058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192563" y="5433205"/>
            <a:ext cx="0" cy="2491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46" name="Straight Arrow Connector 24645"/>
          <p:cNvCxnSpPr>
            <a:stCxn id="24644" idx="1"/>
          </p:cNvCxnSpPr>
          <p:nvPr/>
        </p:nvCxnSpPr>
        <p:spPr>
          <a:xfrm flipV="1">
            <a:off x="5192563" y="5764471"/>
            <a:ext cx="0" cy="2118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58" name="Straight Arrow Connector 24657"/>
          <p:cNvCxnSpPr/>
          <p:nvPr/>
        </p:nvCxnSpPr>
        <p:spPr>
          <a:xfrm>
            <a:off x="1632857" y="3171585"/>
            <a:ext cx="0" cy="3009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64" name="Straight Arrow Connector 24663"/>
          <p:cNvCxnSpPr/>
          <p:nvPr/>
        </p:nvCxnSpPr>
        <p:spPr>
          <a:xfrm flipV="1">
            <a:off x="1632857" y="3601890"/>
            <a:ext cx="0" cy="1959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665" name="TextBox 24664"/>
          <p:cNvSpPr txBox="1"/>
          <p:nvPr/>
        </p:nvSpPr>
        <p:spPr>
          <a:xfrm>
            <a:off x="1807029" y="3171585"/>
            <a:ext cx="412142" cy="338554"/>
          </a:xfrm>
          <a:prstGeom prst="rect">
            <a:avLst/>
          </a:prstGeom>
          <a:noFill/>
        </p:spPr>
        <p:txBody>
          <a:bodyPr wrap="square" rtlCol="0">
            <a:spAutoFit/>
          </a:bodyPr>
          <a:lstStyle/>
          <a:p>
            <a:r>
              <a:rPr lang="en-US" sz="1600" dirty="0"/>
              <a:t>4”</a:t>
            </a:r>
          </a:p>
        </p:txBody>
      </p:sp>
      <p:cxnSp>
        <p:nvCxnSpPr>
          <p:cNvPr id="24668" name="Straight Arrow Connector 24667"/>
          <p:cNvCxnSpPr/>
          <p:nvPr/>
        </p:nvCxnSpPr>
        <p:spPr>
          <a:xfrm>
            <a:off x="799193" y="3797799"/>
            <a:ext cx="21317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670" name="Straight Arrow Connector 24669"/>
          <p:cNvCxnSpPr/>
          <p:nvPr/>
        </p:nvCxnSpPr>
        <p:spPr>
          <a:xfrm flipH="1" flipV="1">
            <a:off x="1086077" y="3824431"/>
            <a:ext cx="181579" cy="84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578" name="TextBox 24577"/>
          <p:cNvSpPr txBox="1"/>
          <p:nvPr/>
        </p:nvSpPr>
        <p:spPr>
          <a:xfrm>
            <a:off x="505277" y="3637337"/>
            <a:ext cx="534988" cy="338554"/>
          </a:xfrm>
          <a:prstGeom prst="rect">
            <a:avLst/>
          </a:prstGeom>
          <a:noFill/>
        </p:spPr>
        <p:txBody>
          <a:bodyPr wrap="square" rtlCol="0">
            <a:spAutoFit/>
          </a:bodyPr>
          <a:lstStyle/>
          <a:p>
            <a:r>
              <a:rPr lang="en-US" sz="1600" dirty="0"/>
              <a:t>4”</a:t>
            </a:r>
          </a:p>
        </p:txBody>
      </p:sp>
    </p:spTree>
    <p:extLst>
      <p:ext uri="{BB962C8B-B14F-4D97-AF65-F5344CB8AC3E}">
        <p14:creationId xmlns:p14="http://schemas.microsoft.com/office/powerpoint/2010/main" val="2383498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277" t="20455" r="28972" b="24360"/>
          <a:stretch/>
        </p:blipFill>
        <p:spPr>
          <a:xfrm>
            <a:off x="3196901" y="3047059"/>
            <a:ext cx="5630151" cy="3213698"/>
          </a:xfrm>
          <a:prstGeom prst="rect">
            <a:avLst/>
          </a:prstGeom>
        </p:spPr>
      </p:pic>
      <p:pic>
        <p:nvPicPr>
          <p:cNvPr id="7" name="Picture 6"/>
          <p:cNvPicPr>
            <a:picLocks noChangeAspect="1"/>
          </p:cNvPicPr>
          <p:nvPr/>
        </p:nvPicPr>
        <p:blipFill rotWithShape="1">
          <a:blip r:embed="rId3"/>
          <a:srcRect l="2353" t="14046" r="12549" b="2860"/>
          <a:stretch/>
        </p:blipFill>
        <p:spPr>
          <a:xfrm>
            <a:off x="228600" y="239485"/>
            <a:ext cx="5497581" cy="3761905"/>
          </a:xfrm>
          <a:prstGeom prst="rect">
            <a:avLst/>
          </a:prstGeom>
        </p:spPr>
      </p:pic>
      <p:sp>
        <p:nvSpPr>
          <p:cNvPr id="2" name="TextBox 1"/>
          <p:cNvSpPr txBox="1"/>
          <p:nvPr/>
        </p:nvSpPr>
        <p:spPr>
          <a:xfrm>
            <a:off x="5921829" y="73620"/>
            <a:ext cx="2905224" cy="369332"/>
          </a:xfrm>
          <a:prstGeom prst="rect">
            <a:avLst/>
          </a:prstGeom>
          <a:noFill/>
        </p:spPr>
        <p:txBody>
          <a:bodyPr wrap="square" rtlCol="0">
            <a:spAutoFit/>
          </a:bodyPr>
          <a:lstStyle/>
          <a:p>
            <a:r>
              <a:rPr lang="en-US" sz="1800" dirty="0"/>
              <a:t>Horn exchange , old </a:t>
            </a:r>
            <a:r>
              <a:rPr lang="en-US" dirty="0"/>
              <a:t>v</a:t>
            </a:r>
            <a:r>
              <a:rPr lang="en-US" sz="1800" dirty="0"/>
              <a:t>ersion</a:t>
            </a:r>
          </a:p>
        </p:txBody>
      </p:sp>
      <p:sp>
        <p:nvSpPr>
          <p:cNvPr id="10" name="TextBox 9"/>
          <p:cNvSpPr txBox="1"/>
          <p:nvPr/>
        </p:nvSpPr>
        <p:spPr>
          <a:xfrm>
            <a:off x="5921829" y="729343"/>
            <a:ext cx="2732314" cy="2031325"/>
          </a:xfrm>
          <a:prstGeom prst="rect">
            <a:avLst/>
          </a:prstGeom>
          <a:noFill/>
        </p:spPr>
        <p:txBody>
          <a:bodyPr wrap="square" rtlCol="0">
            <a:spAutoFit/>
          </a:bodyPr>
          <a:lstStyle/>
          <a:p>
            <a:r>
              <a:rPr lang="en-US" sz="1400" dirty="0"/>
              <a:t>  The horn is disconnected from the module ,lowered down by the structure and placed on the cart.</a:t>
            </a:r>
          </a:p>
          <a:p>
            <a:r>
              <a:rPr lang="en-US" sz="1400" dirty="0"/>
              <a:t>  The cart with the horn is pulled into the cask by a chain drive mechanism. The small door of the work cell is open. The cask door open.</a:t>
            </a:r>
          </a:p>
          <a:p>
            <a:endParaRPr lang="en-US" sz="1400" dirty="0"/>
          </a:p>
        </p:txBody>
      </p:sp>
      <p:sp>
        <p:nvSpPr>
          <p:cNvPr id="12" name="TextBox 11"/>
          <p:cNvSpPr txBox="1"/>
          <p:nvPr/>
        </p:nvSpPr>
        <p:spPr>
          <a:xfrm>
            <a:off x="696686" y="1045029"/>
            <a:ext cx="1643743" cy="338554"/>
          </a:xfrm>
          <a:prstGeom prst="rect">
            <a:avLst/>
          </a:prstGeom>
          <a:noFill/>
        </p:spPr>
        <p:txBody>
          <a:bodyPr wrap="square" rtlCol="0">
            <a:spAutoFit/>
          </a:bodyPr>
          <a:lstStyle/>
          <a:p>
            <a:r>
              <a:rPr lang="en-US" sz="1600" dirty="0">
                <a:solidFill>
                  <a:schemeClr val="tx1">
                    <a:lumMod val="75000"/>
                    <a:lumOff val="25000"/>
                  </a:schemeClr>
                </a:solidFill>
              </a:rPr>
              <a:t>Chain Drive</a:t>
            </a:r>
          </a:p>
        </p:txBody>
      </p:sp>
      <p:cxnSp>
        <p:nvCxnSpPr>
          <p:cNvPr id="14" name="Straight Arrow Connector 13"/>
          <p:cNvCxnSpPr/>
          <p:nvPr/>
        </p:nvCxnSpPr>
        <p:spPr>
          <a:xfrm flipH="1">
            <a:off x="325120" y="1301000"/>
            <a:ext cx="371566" cy="1120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0740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C71AFF-F3F5-4474-A929-ED76FF459019}"/>
              </a:ext>
            </a:extLst>
          </p:cNvPr>
          <p:cNvSpPr>
            <a:spLocks noGrp="1"/>
          </p:cNvSpPr>
          <p:nvPr>
            <p:ph type="dt" sz="half" idx="10"/>
          </p:nvPr>
        </p:nvSpPr>
        <p:spPr/>
        <p:txBody>
          <a:bodyPr/>
          <a:lstStyle/>
          <a:p>
            <a:r>
              <a:rPr lang="en-US"/>
              <a:t>10/25/2019</a:t>
            </a:r>
            <a:endParaRPr lang="en-US" dirty="0"/>
          </a:p>
        </p:txBody>
      </p:sp>
      <p:sp>
        <p:nvSpPr>
          <p:cNvPr id="3" name="Footer Placeholder 2">
            <a:extLst>
              <a:ext uri="{FF2B5EF4-FFF2-40B4-BE49-F238E27FC236}">
                <a16:creationId xmlns:a16="http://schemas.microsoft.com/office/drawing/2014/main" id="{D373069A-AD38-4899-9542-52316E8FEE87}"/>
              </a:ext>
            </a:extLst>
          </p:cNvPr>
          <p:cNvSpPr>
            <a:spLocks noGrp="1"/>
          </p:cNvSpPr>
          <p:nvPr>
            <p:ph type="ftr" sz="quarter" idx="11"/>
          </p:nvPr>
        </p:nvSpPr>
        <p:spPr>
          <a:xfrm>
            <a:off x="1519083" y="6356351"/>
            <a:ext cx="6570407" cy="365125"/>
          </a:xfrm>
        </p:spPr>
        <p:txBody>
          <a:bodyPr/>
          <a:lstStyle/>
          <a:p>
            <a:r>
              <a:rPr lang="en-US" dirty="0"/>
              <a:t>V. Sidorov / LBNF Target Hall Remote Handling Facilities and Horns exchange procedure</a:t>
            </a:r>
          </a:p>
        </p:txBody>
      </p:sp>
      <p:sp>
        <p:nvSpPr>
          <p:cNvPr id="4" name="Slide Number Placeholder 3">
            <a:extLst>
              <a:ext uri="{FF2B5EF4-FFF2-40B4-BE49-F238E27FC236}">
                <a16:creationId xmlns:a16="http://schemas.microsoft.com/office/drawing/2014/main" id="{BF5D0DB1-2504-4C57-97FA-7FFFA52C78AC}"/>
              </a:ext>
            </a:extLst>
          </p:cNvPr>
          <p:cNvSpPr>
            <a:spLocks noGrp="1"/>
          </p:cNvSpPr>
          <p:nvPr>
            <p:ph type="sldNum" sz="quarter" idx="12"/>
          </p:nvPr>
        </p:nvSpPr>
        <p:spPr/>
        <p:txBody>
          <a:bodyPr/>
          <a:lstStyle/>
          <a:p>
            <a:fld id="{7FDB62CE-E07F-4901-A898-E3D5D11449D9}" type="slidenum">
              <a:rPr lang="en-US" smtClean="0"/>
              <a:t>32</a:t>
            </a:fld>
            <a:endParaRPr lang="en-US" dirty="0"/>
          </a:p>
        </p:txBody>
      </p:sp>
      <p:pic>
        <p:nvPicPr>
          <p:cNvPr id="6" name="Picture 5">
            <a:extLst>
              <a:ext uri="{FF2B5EF4-FFF2-40B4-BE49-F238E27FC236}">
                <a16:creationId xmlns:a16="http://schemas.microsoft.com/office/drawing/2014/main" id="{CB706B27-6D47-4769-A1E6-A8C6E3388D0B}"/>
              </a:ext>
            </a:extLst>
          </p:cNvPr>
          <p:cNvPicPr>
            <a:picLocks noChangeAspect="1"/>
          </p:cNvPicPr>
          <p:nvPr/>
        </p:nvPicPr>
        <p:blipFill rotWithShape="1">
          <a:blip r:embed="rId2">
            <a:extLst>
              <a:ext uri="{28A0092B-C50C-407E-A947-70E740481C1C}">
                <a14:useLocalDpi xmlns:a14="http://schemas.microsoft.com/office/drawing/2010/main" val="0"/>
              </a:ext>
            </a:extLst>
          </a:blip>
          <a:srcRect l="9355" t="6039" r="26210" b="4858"/>
          <a:stretch/>
        </p:blipFill>
        <p:spPr>
          <a:xfrm>
            <a:off x="1113502" y="637192"/>
            <a:ext cx="6570408" cy="5583615"/>
          </a:xfrm>
          <a:prstGeom prst="rect">
            <a:avLst/>
          </a:prstGeom>
        </p:spPr>
      </p:pic>
      <p:sp>
        <p:nvSpPr>
          <p:cNvPr id="7" name="TextBox 6">
            <a:extLst>
              <a:ext uri="{FF2B5EF4-FFF2-40B4-BE49-F238E27FC236}">
                <a16:creationId xmlns:a16="http://schemas.microsoft.com/office/drawing/2014/main" id="{0BEC8161-7009-46B2-A065-55D72690A75D}"/>
              </a:ext>
            </a:extLst>
          </p:cNvPr>
          <p:cNvSpPr txBox="1"/>
          <p:nvPr/>
        </p:nvSpPr>
        <p:spPr>
          <a:xfrm>
            <a:off x="2802193" y="136524"/>
            <a:ext cx="2819939" cy="369332"/>
          </a:xfrm>
          <a:prstGeom prst="rect">
            <a:avLst/>
          </a:prstGeom>
          <a:noFill/>
        </p:spPr>
        <p:txBody>
          <a:bodyPr wrap="none" rtlCol="0">
            <a:spAutoFit/>
          </a:bodyPr>
          <a:lstStyle/>
          <a:p>
            <a:r>
              <a:rPr lang="en-US" dirty="0"/>
              <a:t>Horn-A Module in Work Cell</a:t>
            </a:r>
          </a:p>
        </p:txBody>
      </p:sp>
      <p:sp>
        <p:nvSpPr>
          <p:cNvPr id="8" name="TextBox 7">
            <a:extLst>
              <a:ext uri="{FF2B5EF4-FFF2-40B4-BE49-F238E27FC236}">
                <a16:creationId xmlns:a16="http://schemas.microsoft.com/office/drawing/2014/main" id="{E18266CC-E7BA-439C-B0D0-913EE7A921F3}"/>
              </a:ext>
            </a:extLst>
          </p:cNvPr>
          <p:cNvSpPr txBox="1"/>
          <p:nvPr/>
        </p:nvSpPr>
        <p:spPr>
          <a:xfrm>
            <a:off x="7824019" y="3252019"/>
            <a:ext cx="856325" cy="369332"/>
          </a:xfrm>
          <a:prstGeom prst="rect">
            <a:avLst/>
          </a:prstGeom>
          <a:noFill/>
        </p:spPr>
        <p:txBody>
          <a:bodyPr wrap="none" rtlCol="0">
            <a:spAutoFit/>
          </a:bodyPr>
          <a:lstStyle/>
          <a:p>
            <a:r>
              <a:rPr lang="en-US" dirty="0"/>
              <a:t>Horn-A</a:t>
            </a:r>
          </a:p>
        </p:txBody>
      </p:sp>
      <p:cxnSp>
        <p:nvCxnSpPr>
          <p:cNvPr id="10" name="Straight Arrow Connector 9">
            <a:extLst>
              <a:ext uri="{FF2B5EF4-FFF2-40B4-BE49-F238E27FC236}">
                <a16:creationId xmlns:a16="http://schemas.microsoft.com/office/drawing/2014/main" id="{9B7A270A-CCED-4B4F-99C5-B6FBBF84E84B}"/>
              </a:ext>
            </a:extLst>
          </p:cNvPr>
          <p:cNvCxnSpPr>
            <a:stCxn id="8" idx="1"/>
          </p:cNvCxnSpPr>
          <p:nvPr/>
        </p:nvCxnSpPr>
        <p:spPr>
          <a:xfrm flipH="1">
            <a:off x="6115050" y="3436685"/>
            <a:ext cx="1708969" cy="781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312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66D62-A871-4722-AB29-D786CD86C32C}"/>
              </a:ext>
            </a:extLst>
          </p:cNvPr>
          <p:cNvSpPr>
            <a:spLocks noGrp="1"/>
          </p:cNvSpPr>
          <p:nvPr>
            <p:ph type="dt" sz="half" idx="10"/>
          </p:nvPr>
        </p:nvSpPr>
        <p:spPr/>
        <p:txBody>
          <a:bodyPr/>
          <a:lstStyle/>
          <a:p>
            <a:r>
              <a:rPr lang="en-US"/>
              <a:t>10/25/2019</a:t>
            </a:r>
            <a:endParaRPr lang="en-US" dirty="0"/>
          </a:p>
        </p:txBody>
      </p:sp>
      <p:sp>
        <p:nvSpPr>
          <p:cNvPr id="3" name="Footer Placeholder 2">
            <a:extLst>
              <a:ext uri="{FF2B5EF4-FFF2-40B4-BE49-F238E27FC236}">
                <a16:creationId xmlns:a16="http://schemas.microsoft.com/office/drawing/2014/main" id="{E92807E3-1BB2-4D12-A661-0444D287BCD5}"/>
              </a:ext>
            </a:extLst>
          </p:cNvPr>
          <p:cNvSpPr>
            <a:spLocks noGrp="1"/>
          </p:cNvSpPr>
          <p:nvPr>
            <p:ph type="ftr" sz="quarter" idx="11"/>
          </p:nvPr>
        </p:nvSpPr>
        <p:spPr>
          <a:xfrm>
            <a:off x="1489587" y="6356351"/>
            <a:ext cx="6747387" cy="365125"/>
          </a:xfrm>
        </p:spPr>
        <p:txBody>
          <a:bodyPr/>
          <a:lstStyle/>
          <a:p>
            <a:r>
              <a:rPr lang="en-US" dirty="0"/>
              <a:t>V. Sidorov / LBNF Target Hall Remote Handling Facilities and Horns exchange procedure</a:t>
            </a:r>
          </a:p>
        </p:txBody>
      </p:sp>
      <p:sp>
        <p:nvSpPr>
          <p:cNvPr id="4" name="Slide Number Placeholder 3">
            <a:extLst>
              <a:ext uri="{FF2B5EF4-FFF2-40B4-BE49-F238E27FC236}">
                <a16:creationId xmlns:a16="http://schemas.microsoft.com/office/drawing/2014/main" id="{A5D34743-1147-4D93-B2BC-93645E84EDC9}"/>
              </a:ext>
            </a:extLst>
          </p:cNvPr>
          <p:cNvSpPr>
            <a:spLocks noGrp="1"/>
          </p:cNvSpPr>
          <p:nvPr>
            <p:ph type="sldNum" sz="quarter" idx="12"/>
          </p:nvPr>
        </p:nvSpPr>
        <p:spPr/>
        <p:txBody>
          <a:bodyPr/>
          <a:lstStyle/>
          <a:p>
            <a:fld id="{7FDB62CE-E07F-4901-A898-E3D5D11449D9}" type="slidenum">
              <a:rPr lang="en-US" smtClean="0"/>
              <a:t>33</a:t>
            </a:fld>
            <a:endParaRPr lang="en-US" dirty="0"/>
          </a:p>
        </p:txBody>
      </p:sp>
      <p:pic>
        <p:nvPicPr>
          <p:cNvPr id="6" name="Picture 5">
            <a:extLst>
              <a:ext uri="{FF2B5EF4-FFF2-40B4-BE49-F238E27FC236}">
                <a16:creationId xmlns:a16="http://schemas.microsoft.com/office/drawing/2014/main" id="{C2C85A2F-CC6C-48FA-88D6-8A6F19BE3B49}"/>
              </a:ext>
            </a:extLst>
          </p:cNvPr>
          <p:cNvPicPr>
            <a:picLocks noChangeAspect="1"/>
          </p:cNvPicPr>
          <p:nvPr/>
        </p:nvPicPr>
        <p:blipFill rotWithShape="1">
          <a:blip r:embed="rId2">
            <a:extLst>
              <a:ext uri="{28A0092B-C50C-407E-A947-70E740481C1C}">
                <a14:useLocalDpi xmlns:a14="http://schemas.microsoft.com/office/drawing/2010/main" val="0"/>
              </a:ext>
            </a:extLst>
          </a:blip>
          <a:srcRect l="6876" r="27257" b="8927"/>
          <a:stretch/>
        </p:blipFill>
        <p:spPr>
          <a:xfrm>
            <a:off x="1284031" y="891526"/>
            <a:ext cx="6288343" cy="5343459"/>
          </a:xfrm>
          <a:prstGeom prst="rect">
            <a:avLst/>
          </a:prstGeom>
        </p:spPr>
      </p:pic>
      <p:sp>
        <p:nvSpPr>
          <p:cNvPr id="7" name="TextBox 6">
            <a:extLst>
              <a:ext uri="{FF2B5EF4-FFF2-40B4-BE49-F238E27FC236}">
                <a16:creationId xmlns:a16="http://schemas.microsoft.com/office/drawing/2014/main" id="{49482499-FB8C-4C9C-81E0-157038B61785}"/>
              </a:ext>
            </a:extLst>
          </p:cNvPr>
          <p:cNvSpPr txBox="1"/>
          <p:nvPr/>
        </p:nvSpPr>
        <p:spPr>
          <a:xfrm>
            <a:off x="2440858" y="206477"/>
            <a:ext cx="2784673" cy="369332"/>
          </a:xfrm>
          <a:prstGeom prst="rect">
            <a:avLst/>
          </a:prstGeom>
          <a:noFill/>
        </p:spPr>
        <p:txBody>
          <a:bodyPr wrap="none" rtlCol="0">
            <a:spAutoFit/>
          </a:bodyPr>
          <a:lstStyle/>
          <a:p>
            <a:r>
              <a:rPr lang="en-US" dirty="0"/>
              <a:t>Horn-C Module in Work cell</a:t>
            </a:r>
          </a:p>
        </p:txBody>
      </p:sp>
      <p:sp>
        <p:nvSpPr>
          <p:cNvPr id="8" name="TextBox 7">
            <a:extLst>
              <a:ext uri="{FF2B5EF4-FFF2-40B4-BE49-F238E27FC236}">
                <a16:creationId xmlns:a16="http://schemas.microsoft.com/office/drawing/2014/main" id="{F7D4289E-AA81-4D06-B29C-8F5EED1C9AAF}"/>
              </a:ext>
            </a:extLst>
          </p:cNvPr>
          <p:cNvSpPr txBox="1"/>
          <p:nvPr/>
        </p:nvSpPr>
        <p:spPr>
          <a:xfrm>
            <a:off x="7853516" y="4328652"/>
            <a:ext cx="846707" cy="369332"/>
          </a:xfrm>
          <a:prstGeom prst="rect">
            <a:avLst/>
          </a:prstGeom>
          <a:noFill/>
        </p:spPr>
        <p:txBody>
          <a:bodyPr wrap="none" rtlCol="0">
            <a:spAutoFit/>
          </a:bodyPr>
          <a:lstStyle/>
          <a:p>
            <a:r>
              <a:rPr lang="en-US" dirty="0"/>
              <a:t>Horn-C</a:t>
            </a:r>
          </a:p>
        </p:txBody>
      </p:sp>
      <p:cxnSp>
        <p:nvCxnSpPr>
          <p:cNvPr id="10" name="Straight Arrow Connector 9">
            <a:extLst>
              <a:ext uri="{FF2B5EF4-FFF2-40B4-BE49-F238E27FC236}">
                <a16:creationId xmlns:a16="http://schemas.microsoft.com/office/drawing/2014/main" id="{747B2810-7194-470B-B42F-9B1D83B86F33}"/>
              </a:ext>
            </a:extLst>
          </p:cNvPr>
          <p:cNvCxnSpPr/>
          <p:nvPr/>
        </p:nvCxnSpPr>
        <p:spPr>
          <a:xfrm flipH="1" flipV="1">
            <a:off x="5773994" y="4372897"/>
            <a:ext cx="1998406" cy="184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99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E42120-1A6C-450F-9DA7-7B89E80B26E3}"/>
              </a:ext>
            </a:extLst>
          </p:cNvPr>
          <p:cNvSpPr>
            <a:spLocks noGrp="1"/>
          </p:cNvSpPr>
          <p:nvPr>
            <p:ph type="dt" sz="half" idx="10"/>
          </p:nvPr>
        </p:nvSpPr>
        <p:spPr/>
        <p:txBody>
          <a:bodyPr/>
          <a:lstStyle/>
          <a:p>
            <a:r>
              <a:rPr lang="en-US"/>
              <a:t>10/25/2019</a:t>
            </a:r>
            <a:endParaRPr lang="en-US" dirty="0"/>
          </a:p>
        </p:txBody>
      </p:sp>
      <p:sp>
        <p:nvSpPr>
          <p:cNvPr id="3" name="Footer Placeholder 2">
            <a:extLst>
              <a:ext uri="{FF2B5EF4-FFF2-40B4-BE49-F238E27FC236}">
                <a16:creationId xmlns:a16="http://schemas.microsoft.com/office/drawing/2014/main" id="{1BF7F4BC-4697-437B-B690-DE3C987C2690}"/>
              </a:ext>
            </a:extLst>
          </p:cNvPr>
          <p:cNvSpPr>
            <a:spLocks noGrp="1"/>
          </p:cNvSpPr>
          <p:nvPr>
            <p:ph type="ftr" sz="quarter" idx="11"/>
          </p:nvPr>
        </p:nvSpPr>
        <p:spPr>
          <a:xfrm>
            <a:off x="1541206" y="6356351"/>
            <a:ext cx="6445046" cy="365125"/>
          </a:xfrm>
        </p:spPr>
        <p:txBody>
          <a:bodyPr/>
          <a:lstStyle/>
          <a:p>
            <a:r>
              <a:rPr lang="en-US" dirty="0"/>
              <a:t>V. Sidorov / LBNF Target Hall Remote Handling Facilities and Horns exchange procedure</a:t>
            </a:r>
          </a:p>
        </p:txBody>
      </p:sp>
      <p:sp>
        <p:nvSpPr>
          <p:cNvPr id="4" name="Slide Number Placeholder 3">
            <a:extLst>
              <a:ext uri="{FF2B5EF4-FFF2-40B4-BE49-F238E27FC236}">
                <a16:creationId xmlns:a16="http://schemas.microsoft.com/office/drawing/2014/main" id="{63AD86D7-D2EF-4C1F-95D3-75D677AA863C}"/>
              </a:ext>
            </a:extLst>
          </p:cNvPr>
          <p:cNvSpPr>
            <a:spLocks noGrp="1"/>
          </p:cNvSpPr>
          <p:nvPr>
            <p:ph type="sldNum" sz="quarter" idx="12"/>
          </p:nvPr>
        </p:nvSpPr>
        <p:spPr/>
        <p:txBody>
          <a:bodyPr/>
          <a:lstStyle/>
          <a:p>
            <a:fld id="{7FDB62CE-E07F-4901-A898-E3D5D11449D9}" type="slidenum">
              <a:rPr lang="en-US" smtClean="0"/>
              <a:t>4</a:t>
            </a:fld>
            <a:endParaRPr lang="en-US" dirty="0"/>
          </a:p>
        </p:txBody>
      </p:sp>
      <p:pic>
        <p:nvPicPr>
          <p:cNvPr id="7" name="Picture 6">
            <a:extLst>
              <a:ext uri="{FF2B5EF4-FFF2-40B4-BE49-F238E27FC236}">
                <a16:creationId xmlns:a16="http://schemas.microsoft.com/office/drawing/2014/main" id="{79ECF472-76F0-4AD4-B0AC-A5C8D13D9EC1}"/>
              </a:ext>
            </a:extLst>
          </p:cNvPr>
          <p:cNvPicPr>
            <a:picLocks noChangeAspect="1"/>
          </p:cNvPicPr>
          <p:nvPr/>
        </p:nvPicPr>
        <p:blipFill rotWithShape="1">
          <a:blip r:embed="rId2">
            <a:extLst>
              <a:ext uri="{28A0092B-C50C-407E-A947-70E740481C1C}">
                <a14:useLocalDpi xmlns:a14="http://schemas.microsoft.com/office/drawing/2010/main" val="0"/>
              </a:ext>
            </a:extLst>
          </a:blip>
          <a:srcRect l="18790" t="911" r="11291" b="9130"/>
          <a:stretch/>
        </p:blipFill>
        <p:spPr>
          <a:xfrm>
            <a:off x="3872138" y="1187045"/>
            <a:ext cx="5058455" cy="4533355"/>
          </a:xfrm>
          <a:prstGeom prst="rect">
            <a:avLst/>
          </a:prstGeom>
        </p:spPr>
      </p:pic>
      <p:sp>
        <p:nvSpPr>
          <p:cNvPr id="5" name="TextBox 4">
            <a:extLst>
              <a:ext uri="{FF2B5EF4-FFF2-40B4-BE49-F238E27FC236}">
                <a16:creationId xmlns:a16="http://schemas.microsoft.com/office/drawing/2014/main" id="{80F37BF5-3381-4DB5-B621-933255C796AF}"/>
              </a:ext>
            </a:extLst>
          </p:cNvPr>
          <p:cNvSpPr txBox="1"/>
          <p:nvPr/>
        </p:nvSpPr>
        <p:spPr>
          <a:xfrm>
            <a:off x="1776743" y="288947"/>
            <a:ext cx="4798942" cy="677108"/>
          </a:xfrm>
          <a:prstGeom prst="rect">
            <a:avLst/>
          </a:prstGeom>
          <a:noFill/>
        </p:spPr>
        <p:txBody>
          <a:bodyPr wrap="none" rtlCol="0">
            <a:spAutoFit/>
          </a:bodyPr>
          <a:lstStyle/>
          <a:p>
            <a:r>
              <a:rPr lang="en-US" sz="2000" dirty="0">
                <a:solidFill>
                  <a:schemeClr val="tx2"/>
                </a:solidFill>
              </a:rPr>
              <a:t>LBNF Target Hall Remote-Handling Facilities</a:t>
            </a:r>
          </a:p>
          <a:p>
            <a:endParaRPr lang="en-US" dirty="0"/>
          </a:p>
        </p:txBody>
      </p:sp>
      <p:sp>
        <p:nvSpPr>
          <p:cNvPr id="8" name="TextBox 7">
            <a:extLst>
              <a:ext uri="{FF2B5EF4-FFF2-40B4-BE49-F238E27FC236}">
                <a16:creationId xmlns:a16="http://schemas.microsoft.com/office/drawing/2014/main" id="{6834053C-888D-48A1-8095-1DEF0EEE6B77}"/>
              </a:ext>
            </a:extLst>
          </p:cNvPr>
          <p:cNvSpPr txBox="1"/>
          <p:nvPr/>
        </p:nvSpPr>
        <p:spPr>
          <a:xfrm>
            <a:off x="86505" y="1065635"/>
            <a:ext cx="3617658" cy="4801314"/>
          </a:xfrm>
          <a:prstGeom prst="rect">
            <a:avLst/>
          </a:prstGeom>
          <a:noFill/>
        </p:spPr>
        <p:txBody>
          <a:bodyPr wrap="square" rtlCol="0">
            <a:spAutoFit/>
          </a:bodyPr>
          <a:lstStyle/>
          <a:p>
            <a:r>
              <a:rPr lang="en-US" dirty="0">
                <a:solidFill>
                  <a:schemeClr val="tx2"/>
                </a:solidFill>
                <a:cs typeface="Times New Roman" panose="02020603050405020304" pitchFamily="18" charset="0"/>
              </a:rPr>
              <a:t>All components are replaced remotely in the Work Cell and stored in the morgue located inside the target hall. The morgue location inside the Target Hall simplifies the remote handling operation. The radioactive components are transported to the permanent storage place after the cool down in the Target Hall morgue.</a:t>
            </a:r>
          </a:p>
          <a:p>
            <a:r>
              <a:rPr lang="en-US" dirty="0">
                <a:solidFill>
                  <a:schemeClr val="tx2"/>
                </a:solidFill>
              </a:rPr>
              <a:t>All Remote-Handling operations are provided by using the bridge </a:t>
            </a:r>
          </a:p>
          <a:p>
            <a:pPr defTabSz="914400" eaLnBrk="0" hangingPunct="0"/>
            <a:r>
              <a:rPr lang="en-US" dirty="0">
                <a:solidFill>
                  <a:schemeClr val="tx2"/>
                </a:solidFill>
              </a:rPr>
              <a:t>crane 60 ton capacity with redundant motions in the Target Hall and 60 ton crane in the service building.</a:t>
            </a:r>
          </a:p>
          <a:p>
            <a:endParaRPr lang="en-US" dirty="0"/>
          </a:p>
        </p:txBody>
      </p:sp>
      <p:sp>
        <p:nvSpPr>
          <p:cNvPr id="9" name="TextBox 8">
            <a:extLst>
              <a:ext uri="{FF2B5EF4-FFF2-40B4-BE49-F238E27FC236}">
                <a16:creationId xmlns:a16="http://schemas.microsoft.com/office/drawing/2014/main" id="{6043133D-153C-414C-98D2-99DA76E6E135}"/>
              </a:ext>
            </a:extLst>
          </p:cNvPr>
          <p:cNvSpPr txBox="1"/>
          <p:nvPr/>
        </p:nvSpPr>
        <p:spPr>
          <a:xfrm>
            <a:off x="3833043" y="2528617"/>
            <a:ext cx="686342" cy="646331"/>
          </a:xfrm>
          <a:prstGeom prst="rect">
            <a:avLst/>
          </a:prstGeom>
          <a:noFill/>
        </p:spPr>
        <p:txBody>
          <a:bodyPr wrap="none" rtlCol="0">
            <a:spAutoFit/>
          </a:bodyPr>
          <a:lstStyle/>
          <a:p>
            <a:r>
              <a:rPr lang="en-US" dirty="0"/>
              <a:t>Work</a:t>
            </a:r>
          </a:p>
          <a:p>
            <a:r>
              <a:rPr lang="en-US" dirty="0"/>
              <a:t>Cell</a:t>
            </a:r>
          </a:p>
        </p:txBody>
      </p:sp>
      <p:cxnSp>
        <p:nvCxnSpPr>
          <p:cNvPr id="11" name="Straight Arrow Connector 10">
            <a:extLst>
              <a:ext uri="{FF2B5EF4-FFF2-40B4-BE49-F238E27FC236}">
                <a16:creationId xmlns:a16="http://schemas.microsoft.com/office/drawing/2014/main" id="{3797A34A-668C-40E5-B4F6-26C0E0588066}"/>
              </a:ext>
            </a:extLst>
          </p:cNvPr>
          <p:cNvCxnSpPr>
            <a:stCxn id="9" idx="3"/>
          </p:cNvCxnSpPr>
          <p:nvPr/>
        </p:nvCxnSpPr>
        <p:spPr>
          <a:xfrm>
            <a:off x="4519385" y="2851783"/>
            <a:ext cx="294863" cy="323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154D18-E8DE-4600-BEDC-04DEA6329E1F}"/>
              </a:ext>
            </a:extLst>
          </p:cNvPr>
          <p:cNvSpPr txBox="1"/>
          <p:nvPr/>
        </p:nvSpPr>
        <p:spPr>
          <a:xfrm>
            <a:off x="3833043" y="1992351"/>
            <a:ext cx="926920" cy="369332"/>
          </a:xfrm>
          <a:prstGeom prst="rect">
            <a:avLst/>
          </a:prstGeom>
          <a:noFill/>
        </p:spPr>
        <p:txBody>
          <a:bodyPr wrap="none" rtlCol="0">
            <a:spAutoFit/>
          </a:bodyPr>
          <a:lstStyle/>
          <a:p>
            <a:r>
              <a:rPr lang="en-US" dirty="0"/>
              <a:t>Morgue</a:t>
            </a:r>
          </a:p>
        </p:txBody>
      </p:sp>
      <p:cxnSp>
        <p:nvCxnSpPr>
          <p:cNvPr id="14" name="Straight Arrow Connector 13">
            <a:extLst>
              <a:ext uri="{FF2B5EF4-FFF2-40B4-BE49-F238E27FC236}">
                <a16:creationId xmlns:a16="http://schemas.microsoft.com/office/drawing/2014/main" id="{A1A09980-AF86-4216-B83F-DCEF9682E422}"/>
              </a:ext>
            </a:extLst>
          </p:cNvPr>
          <p:cNvCxnSpPr/>
          <p:nvPr/>
        </p:nvCxnSpPr>
        <p:spPr>
          <a:xfrm>
            <a:off x="4814248" y="2182368"/>
            <a:ext cx="377186" cy="549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C9C3205-B177-4830-AAC9-C81792DF57A7}"/>
              </a:ext>
            </a:extLst>
          </p:cNvPr>
          <p:cNvSpPr txBox="1"/>
          <p:nvPr/>
        </p:nvSpPr>
        <p:spPr>
          <a:xfrm>
            <a:off x="3833043" y="1422663"/>
            <a:ext cx="1258165" cy="369332"/>
          </a:xfrm>
          <a:prstGeom prst="rect">
            <a:avLst/>
          </a:prstGeom>
          <a:noFill/>
        </p:spPr>
        <p:txBody>
          <a:bodyPr wrap="none" rtlCol="0">
            <a:spAutoFit/>
          </a:bodyPr>
          <a:lstStyle/>
          <a:p>
            <a:r>
              <a:rPr lang="en-US" dirty="0"/>
              <a:t>T-blocks pit</a:t>
            </a:r>
          </a:p>
        </p:txBody>
      </p:sp>
      <p:cxnSp>
        <p:nvCxnSpPr>
          <p:cNvPr id="17" name="Straight Arrow Connector 16">
            <a:extLst>
              <a:ext uri="{FF2B5EF4-FFF2-40B4-BE49-F238E27FC236}">
                <a16:creationId xmlns:a16="http://schemas.microsoft.com/office/drawing/2014/main" id="{789E34FF-CFD8-45CC-83F6-DD354E30C6C0}"/>
              </a:ext>
            </a:extLst>
          </p:cNvPr>
          <p:cNvCxnSpPr/>
          <p:nvPr/>
        </p:nvCxnSpPr>
        <p:spPr>
          <a:xfrm>
            <a:off x="5125065" y="1562635"/>
            <a:ext cx="530941" cy="628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877E044-4AAD-4D7B-A84B-0CF230C5C729}"/>
              </a:ext>
            </a:extLst>
          </p:cNvPr>
          <p:cNvSpPr txBox="1"/>
          <p:nvPr/>
        </p:nvSpPr>
        <p:spPr>
          <a:xfrm>
            <a:off x="7506929" y="1364692"/>
            <a:ext cx="615874" cy="369332"/>
          </a:xfrm>
          <a:prstGeom prst="rect">
            <a:avLst/>
          </a:prstGeom>
          <a:noFill/>
        </p:spPr>
        <p:txBody>
          <a:bodyPr wrap="square" rtlCol="0">
            <a:spAutoFit/>
          </a:bodyPr>
          <a:lstStyle/>
          <a:p>
            <a:r>
              <a:rPr lang="en-US" dirty="0"/>
              <a:t>Rails</a:t>
            </a:r>
          </a:p>
        </p:txBody>
      </p:sp>
      <p:cxnSp>
        <p:nvCxnSpPr>
          <p:cNvPr id="20" name="Straight Arrow Connector 19">
            <a:extLst>
              <a:ext uri="{FF2B5EF4-FFF2-40B4-BE49-F238E27FC236}">
                <a16:creationId xmlns:a16="http://schemas.microsoft.com/office/drawing/2014/main" id="{BE1C564B-DAF8-4CFE-923C-419D3010178C}"/>
              </a:ext>
            </a:extLst>
          </p:cNvPr>
          <p:cNvCxnSpPr>
            <a:cxnSpLocks/>
          </p:cNvCxnSpPr>
          <p:nvPr/>
        </p:nvCxnSpPr>
        <p:spPr>
          <a:xfrm flipH="1">
            <a:off x="6362271" y="1558099"/>
            <a:ext cx="1144658" cy="720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7D1BDD-71C0-4EB3-B310-D88A915F81B5}"/>
              </a:ext>
            </a:extLst>
          </p:cNvPr>
          <p:cNvSpPr txBox="1"/>
          <p:nvPr/>
        </p:nvSpPr>
        <p:spPr>
          <a:xfrm>
            <a:off x="5254194" y="5742525"/>
            <a:ext cx="939681" cy="646331"/>
          </a:xfrm>
          <a:prstGeom prst="rect">
            <a:avLst/>
          </a:prstGeom>
          <a:noFill/>
        </p:spPr>
        <p:txBody>
          <a:bodyPr wrap="none" rtlCol="0">
            <a:spAutoFit/>
          </a:bodyPr>
          <a:lstStyle/>
          <a:p>
            <a:r>
              <a:rPr lang="en-US" dirty="0"/>
              <a:t>Service</a:t>
            </a:r>
          </a:p>
          <a:p>
            <a:r>
              <a:rPr lang="en-US" dirty="0"/>
              <a:t>building</a:t>
            </a:r>
          </a:p>
        </p:txBody>
      </p:sp>
      <p:cxnSp>
        <p:nvCxnSpPr>
          <p:cNvPr id="23" name="Straight Arrow Connector 22">
            <a:extLst>
              <a:ext uri="{FF2B5EF4-FFF2-40B4-BE49-F238E27FC236}">
                <a16:creationId xmlns:a16="http://schemas.microsoft.com/office/drawing/2014/main" id="{4AE4D9EC-B926-4899-9029-5AEE8890B93E}"/>
              </a:ext>
            </a:extLst>
          </p:cNvPr>
          <p:cNvCxnSpPr>
            <a:cxnSpLocks/>
            <a:stCxn id="21" idx="3"/>
          </p:cNvCxnSpPr>
          <p:nvPr/>
        </p:nvCxnSpPr>
        <p:spPr>
          <a:xfrm flipV="1">
            <a:off x="6193875" y="5065733"/>
            <a:ext cx="478814" cy="999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57279D5-4DEC-46FE-91A5-8EEB905FB879}"/>
              </a:ext>
            </a:extLst>
          </p:cNvPr>
          <p:cNvSpPr txBox="1"/>
          <p:nvPr/>
        </p:nvSpPr>
        <p:spPr>
          <a:xfrm>
            <a:off x="7600170" y="1920412"/>
            <a:ext cx="1489587" cy="369332"/>
          </a:xfrm>
          <a:prstGeom prst="rect">
            <a:avLst/>
          </a:prstGeom>
          <a:noFill/>
        </p:spPr>
        <p:txBody>
          <a:bodyPr wrap="square" rtlCol="0">
            <a:spAutoFit/>
          </a:bodyPr>
          <a:lstStyle/>
          <a:p>
            <a:r>
              <a:rPr lang="en-US" dirty="0"/>
              <a:t>Target Chase</a:t>
            </a:r>
          </a:p>
        </p:txBody>
      </p:sp>
      <p:cxnSp>
        <p:nvCxnSpPr>
          <p:cNvPr id="27" name="Straight Arrow Connector 26">
            <a:extLst>
              <a:ext uri="{FF2B5EF4-FFF2-40B4-BE49-F238E27FC236}">
                <a16:creationId xmlns:a16="http://schemas.microsoft.com/office/drawing/2014/main" id="{36C91438-2456-492E-A6C5-2F332A866875}"/>
              </a:ext>
            </a:extLst>
          </p:cNvPr>
          <p:cNvCxnSpPr>
            <a:stCxn id="25" idx="1"/>
          </p:cNvCxnSpPr>
          <p:nvPr/>
        </p:nvCxnSpPr>
        <p:spPr>
          <a:xfrm flipH="1">
            <a:off x="5763996" y="2105078"/>
            <a:ext cx="1836174" cy="123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16384B-4CC5-4481-AE35-EFCEF1702094}"/>
              </a:ext>
            </a:extLst>
          </p:cNvPr>
          <p:cNvCxnSpPr>
            <a:cxnSpLocks/>
          </p:cNvCxnSpPr>
          <p:nvPr/>
        </p:nvCxnSpPr>
        <p:spPr>
          <a:xfrm flipH="1">
            <a:off x="3730794" y="1026840"/>
            <a:ext cx="3359113" cy="49698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1366031-6BD9-4DB2-A703-8BCA3A4204F1}"/>
              </a:ext>
            </a:extLst>
          </p:cNvPr>
          <p:cNvSpPr txBox="1"/>
          <p:nvPr/>
        </p:nvSpPr>
        <p:spPr>
          <a:xfrm>
            <a:off x="7506929" y="657508"/>
            <a:ext cx="1116011" cy="369332"/>
          </a:xfrm>
          <a:prstGeom prst="rect">
            <a:avLst/>
          </a:prstGeom>
          <a:noFill/>
        </p:spPr>
        <p:txBody>
          <a:bodyPr wrap="none" rtlCol="0">
            <a:spAutoFit/>
          </a:bodyPr>
          <a:lstStyle/>
          <a:p>
            <a:r>
              <a:rPr lang="en-US" dirty="0"/>
              <a:t>Beam line</a:t>
            </a:r>
          </a:p>
        </p:txBody>
      </p:sp>
      <p:cxnSp>
        <p:nvCxnSpPr>
          <p:cNvPr id="32" name="Straight Arrow Connector 31">
            <a:extLst>
              <a:ext uri="{FF2B5EF4-FFF2-40B4-BE49-F238E27FC236}">
                <a16:creationId xmlns:a16="http://schemas.microsoft.com/office/drawing/2014/main" id="{44D97099-1A08-400C-8FE1-ECEE07B1F73E}"/>
              </a:ext>
            </a:extLst>
          </p:cNvPr>
          <p:cNvCxnSpPr>
            <a:stCxn id="30" idx="1"/>
          </p:cNvCxnSpPr>
          <p:nvPr/>
        </p:nvCxnSpPr>
        <p:spPr>
          <a:xfrm flipH="1">
            <a:off x="6998111" y="842174"/>
            <a:ext cx="508818" cy="320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B518AB9-4EC5-42A7-9C70-C27DA4EEC4F5}"/>
              </a:ext>
            </a:extLst>
          </p:cNvPr>
          <p:cNvSpPr txBox="1"/>
          <p:nvPr/>
        </p:nvSpPr>
        <p:spPr>
          <a:xfrm>
            <a:off x="8513571" y="4535129"/>
            <a:ext cx="686535" cy="646331"/>
          </a:xfrm>
          <a:prstGeom prst="rect">
            <a:avLst/>
          </a:prstGeom>
          <a:noFill/>
        </p:spPr>
        <p:txBody>
          <a:bodyPr wrap="none" rtlCol="0">
            <a:spAutoFit/>
          </a:bodyPr>
          <a:lstStyle/>
          <a:p>
            <a:r>
              <a:rPr lang="en-US" dirty="0"/>
              <a:t>Truck</a:t>
            </a:r>
          </a:p>
          <a:p>
            <a:r>
              <a:rPr lang="en-US" dirty="0"/>
              <a:t>bay</a:t>
            </a:r>
          </a:p>
        </p:txBody>
      </p:sp>
      <p:cxnSp>
        <p:nvCxnSpPr>
          <p:cNvPr id="36" name="Straight Arrow Connector 35">
            <a:extLst>
              <a:ext uri="{FF2B5EF4-FFF2-40B4-BE49-F238E27FC236}">
                <a16:creationId xmlns:a16="http://schemas.microsoft.com/office/drawing/2014/main" id="{9D4F5ED2-1D1B-41FA-8D55-E0A1572E6FD5}"/>
              </a:ext>
            </a:extLst>
          </p:cNvPr>
          <p:cNvCxnSpPr>
            <a:stCxn id="34" idx="1"/>
          </p:cNvCxnSpPr>
          <p:nvPr/>
        </p:nvCxnSpPr>
        <p:spPr>
          <a:xfrm flipH="1" flipV="1">
            <a:off x="7986252" y="3825568"/>
            <a:ext cx="527319" cy="1032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0EE0515-5687-431D-8C5F-60D059535F1F}"/>
              </a:ext>
            </a:extLst>
          </p:cNvPr>
          <p:cNvSpPr txBox="1"/>
          <p:nvPr/>
        </p:nvSpPr>
        <p:spPr>
          <a:xfrm>
            <a:off x="7986252" y="5405284"/>
            <a:ext cx="1128835" cy="923330"/>
          </a:xfrm>
          <a:prstGeom prst="rect">
            <a:avLst/>
          </a:prstGeom>
          <a:noFill/>
        </p:spPr>
        <p:txBody>
          <a:bodyPr wrap="none" rtlCol="0">
            <a:spAutoFit/>
          </a:bodyPr>
          <a:lstStyle/>
          <a:p>
            <a:r>
              <a:rPr lang="en-US" dirty="0"/>
              <a:t>Horns</a:t>
            </a:r>
          </a:p>
          <a:p>
            <a:r>
              <a:rPr lang="en-US" dirty="0"/>
              <a:t>Assembly </a:t>
            </a:r>
          </a:p>
          <a:p>
            <a:r>
              <a:rPr lang="en-US" dirty="0"/>
              <a:t>stands</a:t>
            </a:r>
          </a:p>
        </p:txBody>
      </p:sp>
      <p:cxnSp>
        <p:nvCxnSpPr>
          <p:cNvPr id="39" name="Straight Arrow Connector 38">
            <a:extLst>
              <a:ext uri="{FF2B5EF4-FFF2-40B4-BE49-F238E27FC236}">
                <a16:creationId xmlns:a16="http://schemas.microsoft.com/office/drawing/2014/main" id="{28370568-9272-4886-931E-1138CB5C0931}"/>
              </a:ext>
            </a:extLst>
          </p:cNvPr>
          <p:cNvCxnSpPr>
            <a:stCxn id="37" idx="1"/>
          </p:cNvCxnSpPr>
          <p:nvPr/>
        </p:nvCxnSpPr>
        <p:spPr>
          <a:xfrm flipH="1" flipV="1">
            <a:off x="7116098" y="5149636"/>
            <a:ext cx="870154" cy="717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73A2512-8DA5-4221-9813-729229DD613D}"/>
              </a:ext>
            </a:extLst>
          </p:cNvPr>
          <p:cNvCxnSpPr>
            <a:stCxn id="37" idx="1"/>
          </p:cNvCxnSpPr>
          <p:nvPr/>
        </p:nvCxnSpPr>
        <p:spPr>
          <a:xfrm flipH="1" flipV="1">
            <a:off x="7568721" y="4535129"/>
            <a:ext cx="417531" cy="133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119A1E-B9C1-4254-AD00-B69EBF5979E2}"/>
              </a:ext>
            </a:extLst>
          </p:cNvPr>
          <p:cNvSpPr/>
          <p:nvPr/>
        </p:nvSpPr>
        <p:spPr>
          <a:xfrm rot="1913071">
            <a:off x="7885776" y="3348159"/>
            <a:ext cx="474054" cy="1662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1650EB2-ABBB-4C47-BF9E-2BAE74538CF6}"/>
              </a:ext>
            </a:extLst>
          </p:cNvPr>
          <p:cNvSpPr txBox="1"/>
          <p:nvPr/>
        </p:nvSpPr>
        <p:spPr>
          <a:xfrm>
            <a:off x="8261708" y="2183660"/>
            <a:ext cx="938398" cy="646331"/>
          </a:xfrm>
          <a:prstGeom prst="rect">
            <a:avLst/>
          </a:prstGeom>
          <a:noFill/>
        </p:spPr>
        <p:txBody>
          <a:bodyPr wrap="none" rtlCol="0">
            <a:spAutoFit/>
          </a:bodyPr>
          <a:lstStyle/>
          <a:p>
            <a:r>
              <a:rPr lang="en-US" dirty="0"/>
              <a:t>Transfer</a:t>
            </a:r>
          </a:p>
          <a:p>
            <a:r>
              <a:rPr lang="en-US" dirty="0"/>
              <a:t>Cart</a:t>
            </a:r>
          </a:p>
        </p:txBody>
      </p:sp>
      <p:cxnSp>
        <p:nvCxnSpPr>
          <p:cNvPr id="19" name="Straight Arrow Connector 18">
            <a:extLst>
              <a:ext uri="{FF2B5EF4-FFF2-40B4-BE49-F238E27FC236}">
                <a16:creationId xmlns:a16="http://schemas.microsoft.com/office/drawing/2014/main" id="{AF7051FE-0EA4-4AB3-B24C-D213DBEC1D58}"/>
              </a:ext>
            </a:extLst>
          </p:cNvPr>
          <p:cNvCxnSpPr>
            <a:stCxn id="13" idx="1"/>
            <a:endCxn id="10" idx="0"/>
          </p:cNvCxnSpPr>
          <p:nvPr/>
        </p:nvCxnSpPr>
        <p:spPr>
          <a:xfrm flipH="1">
            <a:off x="8166707" y="2506826"/>
            <a:ext cx="95001" cy="85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3102718-4CC7-4BB8-A194-606DA31D6747}"/>
              </a:ext>
            </a:extLst>
          </p:cNvPr>
          <p:cNvSpPr txBox="1"/>
          <p:nvPr/>
        </p:nvSpPr>
        <p:spPr>
          <a:xfrm>
            <a:off x="7546894" y="1623580"/>
            <a:ext cx="1760252" cy="369332"/>
          </a:xfrm>
          <a:prstGeom prst="rect">
            <a:avLst/>
          </a:prstGeom>
          <a:noFill/>
        </p:spPr>
        <p:txBody>
          <a:bodyPr wrap="square" rtlCol="0">
            <a:spAutoFit/>
          </a:bodyPr>
          <a:lstStyle/>
          <a:p>
            <a:r>
              <a:rPr lang="en-US" dirty="0"/>
              <a:t>Shielding door</a:t>
            </a:r>
          </a:p>
        </p:txBody>
      </p:sp>
      <p:cxnSp>
        <p:nvCxnSpPr>
          <p:cNvPr id="38" name="Straight Arrow Connector 37">
            <a:extLst>
              <a:ext uri="{FF2B5EF4-FFF2-40B4-BE49-F238E27FC236}">
                <a16:creationId xmlns:a16="http://schemas.microsoft.com/office/drawing/2014/main" id="{896AD91B-F9BA-42A0-B71B-EE017C7255A1}"/>
              </a:ext>
            </a:extLst>
          </p:cNvPr>
          <p:cNvCxnSpPr>
            <a:stCxn id="33" idx="1"/>
          </p:cNvCxnSpPr>
          <p:nvPr/>
        </p:nvCxnSpPr>
        <p:spPr>
          <a:xfrm flipH="1">
            <a:off x="6682083" y="1808246"/>
            <a:ext cx="864811" cy="720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517CBA4-40AD-4B6C-9BCC-AFDA8C9F5E2C}"/>
              </a:ext>
            </a:extLst>
          </p:cNvPr>
          <p:cNvSpPr txBox="1"/>
          <p:nvPr/>
        </p:nvSpPr>
        <p:spPr>
          <a:xfrm>
            <a:off x="3883448" y="1661136"/>
            <a:ext cx="731354" cy="369332"/>
          </a:xfrm>
          <a:prstGeom prst="rect">
            <a:avLst/>
          </a:prstGeom>
          <a:noFill/>
        </p:spPr>
        <p:txBody>
          <a:bodyPr wrap="none" rtlCol="0">
            <a:spAutoFit/>
          </a:bodyPr>
          <a:lstStyle/>
          <a:p>
            <a:r>
              <a:rPr lang="en-US" dirty="0"/>
              <a:t>Crane</a:t>
            </a:r>
          </a:p>
        </p:txBody>
      </p:sp>
      <p:cxnSp>
        <p:nvCxnSpPr>
          <p:cNvPr id="45" name="Straight Arrow Connector 44">
            <a:extLst>
              <a:ext uri="{FF2B5EF4-FFF2-40B4-BE49-F238E27FC236}">
                <a16:creationId xmlns:a16="http://schemas.microsoft.com/office/drawing/2014/main" id="{709FE5DE-8674-4144-B887-9BAC795653FC}"/>
              </a:ext>
            </a:extLst>
          </p:cNvPr>
          <p:cNvCxnSpPr>
            <a:stCxn id="43" idx="3"/>
          </p:cNvCxnSpPr>
          <p:nvPr/>
        </p:nvCxnSpPr>
        <p:spPr>
          <a:xfrm>
            <a:off x="4614802" y="1845802"/>
            <a:ext cx="884038" cy="54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51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0194" y="342755"/>
            <a:ext cx="8504277" cy="677108"/>
          </a:xfrm>
          <a:prstGeom prst="rect">
            <a:avLst/>
          </a:prstGeom>
          <a:noFill/>
        </p:spPr>
        <p:txBody>
          <a:bodyPr wrap="square" rtlCol="0">
            <a:spAutoFit/>
          </a:bodyPr>
          <a:lstStyle/>
          <a:p>
            <a:pPr marL="0" lvl="3"/>
            <a:r>
              <a:rPr lang="en-US" sz="2000" dirty="0">
                <a:solidFill>
                  <a:schemeClr val="tx2"/>
                </a:solidFill>
              </a:rPr>
              <a:t>Target Complex Remote-Handling Facilities, Old design</a:t>
            </a:r>
          </a:p>
          <a:p>
            <a:pPr marL="0" lvl="3"/>
            <a:endParaRPr lang="en-US" b="1" dirty="0">
              <a:solidFill>
                <a:schemeClr val="tx2"/>
              </a:solidFill>
            </a:endParaRPr>
          </a:p>
        </p:txBody>
      </p:sp>
      <p:sp>
        <p:nvSpPr>
          <p:cNvPr id="9" name="Rectangle 8"/>
          <p:cNvSpPr/>
          <p:nvPr/>
        </p:nvSpPr>
        <p:spPr>
          <a:xfrm>
            <a:off x="5442333" y="4428781"/>
            <a:ext cx="1784732" cy="76016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907576" y="4493230"/>
            <a:ext cx="319489" cy="45719"/>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Date Placeholder 9"/>
          <p:cNvSpPr>
            <a:spLocks noGrp="1"/>
          </p:cNvSpPr>
          <p:nvPr>
            <p:ph type="dt" sz="half" idx="11"/>
          </p:nvPr>
        </p:nvSpPr>
        <p:spPr>
          <a:xfrm>
            <a:off x="214161" y="6445250"/>
            <a:ext cx="1636339" cy="187325"/>
          </a:xfrm>
        </p:spPr>
        <p:txBody>
          <a:bodyPr/>
          <a:lstStyle/>
          <a:p>
            <a:pPr>
              <a:defRPr/>
            </a:pPr>
            <a:r>
              <a:rPr lang="en-US" dirty="0"/>
              <a:t>25 October 2019</a:t>
            </a:r>
          </a:p>
        </p:txBody>
      </p:sp>
      <p:sp>
        <p:nvSpPr>
          <p:cNvPr id="12" name="Footer Placeholder 11"/>
          <p:cNvSpPr>
            <a:spLocks noGrp="1"/>
          </p:cNvSpPr>
          <p:nvPr>
            <p:ph type="ftr" sz="quarter" idx="12"/>
          </p:nvPr>
        </p:nvSpPr>
        <p:spPr>
          <a:xfrm>
            <a:off x="1519084" y="6309603"/>
            <a:ext cx="6209620" cy="424234"/>
          </a:xfrm>
        </p:spPr>
        <p:txBody>
          <a:bodyPr/>
          <a:lstStyle/>
          <a:p>
            <a:pPr>
              <a:defRPr/>
            </a:pPr>
            <a:r>
              <a:rPr lang="en-US" dirty="0"/>
              <a:t>V . Sidorov / LBNF Target Hall Remote Handling Facilities and Horns exchange procedure</a:t>
            </a:r>
          </a:p>
        </p:txBody>
      </p:sp>
      <p:sp>
        <p:nvSpPr>
          <p:cNvPr id="13" name="Slide Number Placeholder 12"/>
          <p:cNvSpPr>
            <a:spLocks noGrp="1"/>
          </p:cNvSpPr>
          <p:nvPr>
            <p:ph type="sldNum" sz="quarter" idx="13"/>
          </p:nvPr>
        </p:nvSpPr>
        <p:spPr/>
        <p:txBody>
          <a:bodyPr/>
          <a:lstStyle/>
          <a:p>
            <a:pPr>
              <a:defRPr/>
            </a:pPr>
            <a:fld id="{72F71154-E60D-9942-9C7E-C9963561CB3F}" type="slidenum">
              <a:rPr lang="en-US" smtClean="0"/>
              <a:pPr>
                <a:defRPr/>
              </a:pPr>
              <a:t>5</a:t>
            </a:fld>
            <a:endParaRPr lang="en-US" dirty="0"/>
          </a:p>
        </p:txBody>
      </p:sp>
      <p:sp>
        <p:nvSpPr>
          <p:cNvPr id="14" name="TextBox 13"/>
          <p:cNvSpPr txBox="1"/>
          <p:nvPr/>
        </p:nvSpPr>
        <p:spPr>
          <a:xfrm>
            <a:off x="5157596" y="2551814"/>
            <a:ext cx="766946" cy="246221"/>
          </a:xfrm>
          <a:prstGeom prst="rect">
            <a:avLst/>
          </a:prstGeom>
          <a:noFill/>
        </p:spPr>
        <p:txBody>
          <a:bodyPr wrap="square" rtlCol="0">
            <a:spAutoFit/>
          </a:bodyPr>
          <a:lstStyle/>
          <a:p>
            <a:r>
              <a:rPr lang="en-US" sz="1000" dirty="0"/>
              <a:t>60</a:t>
            </a:r>
          </a:p>
        </p:txBody>
      </p:sp>
      <p:pic>
        <p:nvPicPr>
          <p:cNvPr id="15" name="Picture 14"/>
          <p:cNvPicPr>
            <a:picLocks noChangeAspect="1"/>
          </p:cNvPicPr>
          <p:nvPr/>
        </p:nvPicPr>
        <p:blipFill rotWithShape="1">
          <a:blip r:embed="rId2"/>
          <a:srcRect l="4285" r="14286"/>
          <a:stretch/>
        </p:blipFill>
        <p:spPr>
          <a:xfrm>
            <a:off x="969645" y="797345"/>
            <a:ext cx="7204710" cy="5238598"/>
          </a:xfrm>
          <a:prstGeom prst="rect">
            <a:avLst/>
          </a:prstGeom>
        </p:spPr>
      </p:pic>
      <p:sp>
        <p:nvSpPr>
          <p:cNvPr id="16" name="TextBox 15"/>
          <p:cNvSpPr txBox="1"/>
          <p:nvPr/>
        </p:nvSpPr>
        <p:spPr>
          <a:xfrm>
            <a:off x="401279" y="605927"/>
            <a:ext cx="772885" cy="584775"/>
          </a:xfrm>
          <a:prstGeom prst="rect">
            <a:avLst/>
          </a:prstGeom>
          <a:noFill/>
        </p:spPr>
        <p:txBody>
          <a:bodyPr wrap="square" rtlCol="0">
            <a:spAutoFit/>
          </a:bodyPr>
          <a:lstStyle/>
          <a:p>
            <a:r>
              <a:rPr lang="en-US" sz="1600" dirty="0"/>
              <a:t>Work Cell</a:t>
            </a:r>
          </a:p>
        </p:txBody>
      </p:sp>
      <p:cxnSp>
        <p:nvCxnSpPr>
          <p:cNvPr id="18" name="Straight Arrow Connector 17"/>
          <p:cNvCxnSpPr>
            <a:cxnSpLocks/>
          </p:cNvCxnSpPr>
          <p:nvPr/>
        </p:nvCxnSpPr>
        <p:spPr>
          <a:xfrm>
            <a:off x="1098948" y="799213"/>
            <a:ext cx="1784362" cy="9879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69708" y="1668120"/>
            <a:ext cx="1240971" cy="584775"/>
          </a:xfrm>
          <a:prstGeom prst="rect">
            <a:avLst/>
          </a:prstGeom>
          <a:noFill/>
        </p:spPr>
        <p:txBody>
          <a:bodyPr wrap="square" rtlCol="0">
            <a:spAutoFit/>
          </a:bodyPr>
          <a:lstStyle/>
          <a:p>
            <a:r>
              <a:rPr lang="en-US" sz="1600" dirty="0"/>
              <a:t>T-blocks storage pit</a:t>
            </a:r>
          </a:p>
        </p:txBody>
      </p:sp>
      <p:cxnSp>
        <p:nvCxnSpPr>
          <p:cNvPr id="21" name="Straight Arrow Connector 20"/>
          <p:cNvCxnSpPr>
            <a:cxnSpLocks/>
          </p:cNvCxnSpPr>
          <p:nvPr/>
        </p:nvCxnSpPr>
        <p:spPr>
          <a:xfrm>
            <a:off x="1578429" y="1766604"/>
            <a:ext cx="463149" cy="22597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89448" y="1564349"/>
            <a:ext cx="859971" cy="338554"/>
          </a:xfrm>
          <a:prstGeom prst="rect">
            <a:avLst/>
          </a:prstGeom>
          <a:noFill/>
        </p:spPr>
        <p:txBody>
          <a:bodyPr wrap="square" rtlCol="0">
            <a:spAutoFit/>
          </a:bodyPr>
          <a:lstStyle/>
          <a:p>
            <a:r>
              <a:rPr lang="en-US" sz="1600" dirty="0"/>
              <a:t>Morgue</a:t>
            </a:r>
          </a:p>
        </p:txBody>
      </p:sp>
      <p:cxnSp>
        <p:nvCxnSpPr>
          <p:cNvPr id="24" name="Straight Arrow Connector 23"/>
          <p:cNvCxnSpPr>
            <a:cxnSpLocks/>
            <a:stCxn id="22" idx="1"/>
          </p:cNvCxnSpPr>
          <p:nvPr/>
        </p:nvCxnSpPr>
        <p:spPr>
          <a:xfrm flipH="1">
            <a:off x="7278576" y="1733626"/>
            <a:ext cx="610872" cy="10385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102422" y="974070"/>
            <a:ext cx="672947" cy="338554"/>
          </a:xfrm>
          <a:prstGeom prst="rect">
            <a:avLst/>
          </a:prstGeom>
          <a:noFill/>
        </p:spPr>
        <p:txBody>
          <a:bodyPr wrap="square" rtlCol="0">
            <a:spAutoFit/>
          </a:bodyPr>
          <a:lstStyle/>
          <a:p>
            <a:r>
              <a:rPr lang="en-US" sz="1600" dirty="0"/>
              <a:t>Casks</a:t>
            </a:r>
          </a:p>
        </p:txBody>
      </p:sp>
      <p:cxnSp>
        <p:nvCxnSpPr>
          <p:cNvPr id="27" name="Straight Arrow Connector 26"/>
          <p:cNvCxnSpPr>
            <a:cxnSpLocks/>
          </p:cNvCxnSpPr>
          <p:nvPr/>
        </p:nvCxnSpPr>
        <p:spPr>
          <a:xfrm flipH="1">
            <a:off x="6030489" y="1136533"/>
            <a:ext cx="1055903" cy="1759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a:stCxn id="25" idx="1"/>
          </p:cNvCxnSpPr>
          <p:nvPr/>
        </p:nvCxnSpPr>
        <p:spPr>
          <a:xfrm flipH="1">
            <a:off x="6772878" y="1158447"/>
            <a:ext cx="329544" cy="20077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669227" y="1004270"/>
            <a:ext cx="916630" cy="338554"/>
          </a:xfrm>
          <a:prstGeom prst="rect">
            <a:avLst/>
          </a:prstGeom>
          <a:noFill/>
        </p:spPr>
        <p:txBody>
          <a:bodyPr wrap="square" rtlCol="0">
            <a:spAutoFit/>
          </a:bodyPr>
          <a:lstStyle/>
          <a:p>
            <a:r>
              <a:rPr lang="en-US" sz="1600" dirty="0"/>
              <a:t>Door</a:t>
            </a:r>
          </a:p>
        </p:txBody>
      </p:sp>
      <p:cxnSp>
        <p:nvCxnSpPr>
          <p:cNvPr id="32" name="Straight Arrow Connector 31"/>
          <p:cNvCxnSpPr>
            <a:cxnSpLocks/>
          </p:cNvCxnSpPr>
          <p:nvPr/>
        </p:nvCxnSpPr>
        <p:spPr>
          <a:xfrm flipH="1">
            <a:off x="5479005" y="1226788"/>
            <a:ext cx="187436" cy="16445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351876" y="1007646"/>
            <a:ext cx="842003" cy="338554"/>
          </a:xfrm>
          <a:prstGeom prst="rect">
            <a:avLst/>
          </a:prstGeom>
          <a:noFill/>
        </p:spPr>
        <p:txBody>
          <a:bodyPr wrap="square" rtlCol="0">
            <a:spAutoFit/>
          </a:bodyPr>
          <a:lstStyle/>
          <a:p>
            <a:r>
              <a:rPr lang="en-US" sz="1600" dirty="0"/>
              <a:t>Rails</a:t>
            </a:r>
          </a:p>
        </p:txBody>
      </p:sp>
      <p:cxnSp>
        <p:nvCxnSpPr>
          <p:cNvPr id="35" name="Straight Arrow Connector 34"/>
          <p:cNvCxnSpPr>
            <a:cxnSpLocks/>
            <a:stCxn id="33" idx="1"/>
          </p:cNvCxnSpPr>
          <p:nvPr/>
        </p:nvCxnSpPr>
        <p:spPr>
          <a:xfrm flipH="1">
            <a:off x="5755921" y="1176923"/>
            <a:ext cx="595955" cy="16688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77178" y="1125609"/>
            <a:ext cx="1426029" cy="338554"/>
          </a:xfrm>
          <a:prstGeom prst="rect">
            <a:avLst/>
          </a:prstGeom>
          <a:noFill/>
        </p:spPr>
        <p:txBody>
          <a:bodyPr wrap="square" rtlCol="0">
            <a:spAutoFit/>
          </a:bodyPr>
          <a:lstStyle/>
          <a:p>
            <a:r>
              <a:rPr lang="en-US" sz="1600" dirty="0"/>
              <a:t>Target Pile</a:t>
            </a:r>
          </a:p>
        </p:txBody>
      </p:sp>
      <p:cxnSp>
        <p:nvCxnSpPr>
          <p:cNvPr id="38" name="Straight Arrow Connector 37"/>
          <p:cNvCxnSpPr>
            <a:cxnSpLocks/>
          </p:cNvCxnSpPr>
          <p:nvPr/>
        </p:nvCxnSpPr>
        <p:spPr>
          <a:xfrm>
            <a:off x="1519084" y="1342824"/>
            <a:ext cx="1563543" cy="20861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B64FF09-B236-4A77-A45D-01255FE44D74}"/>
              </a:ext>
            </a:extLst>
          </p:cNvPr>
          <p:cNvSpPr txBox="1"/>
          <p:nvPr/>
        </p:nvSpPr>
        <p:spPr>
          <a:xfrm>
            <a:off x="5627354" y="3797706"/>
            <a:ext cx="1280222" cy="584775"/>
          </a:xfrm>
          <a:prstGeom prst="rect">
            <a:avLst/>
          </a:prstGeom>
          <a:noFill/>
        </p:spPr>
        <p:txBody>
          <a:bodyPr wrap="none" rtlCol="0">
            <a:spAutoFit/>
          </a:bodyPr>
          <a:lstStyle/>
          <a:p>
            <a:r>
              <a:rPr lang="en-US" sz="1600" dirty="0"/>
              <a:t>Maintenance</a:t>
            </a:r>
          </a:p>
          <a:p>
            <a:r>
              <a:rPr lang="en-US" sz="1600" dirty="0"/>
              <a:t>area</a:t>
            </a:r>
          </a:p>
        </p:txBody>
      </p:sp>
    </p:spTree>
    <p:extLst>
      <p:ext uri="{BB962C8B-B14F-4D97-AF65-F5344CB8AC3E}">
        <p14:creationId xmlns:p14="http://schemas.microsoft.com/office/powerpoint/2010/main" val="3857556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3"/>
          </p:nvPr>
        </p:nvSpPr>
        <p:spPr>
          <a:xfrm>
            <a:off x="239711" y="139852"/>
            <a:ext cx="4314134" cy="542290"/>
          </a:xfrm>
        </p:spPr>
        <p:txBody>
          <a:bodyPr>
            <a:normAutofit lnSpcReduction="10000"/>
          </a:bodyPr>
          <a:lstStyle/>
          <a:p>
            <a:r>
              <a:rPr lang="en-US" sz="2000" dirty="0">
                <a:solidFill>
                  <a:schemeClr val="tx2"/>
                </a:solidFill>
              </a:rPr>
              <a:t>Real life examples from NUMI Target Hall</a:t>
            </a:r>
          </a:p>
          <a:p>
            <a:endParaRPr lang="en-US" sz="2000" dirty="0">
              <a:solidFill>
                <a:schemeClr val="tx2"/>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679" r="22165" b="21420"/>
          <a:stretch/>
        </p:blipFill>
        <p:spPr>
          <a:xfrm>
            <a:off x="4553845" y="56624"/>
            <a:ext cx="4350444" cy="31398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814222"/>
            <a:ext cx="4032173" cy="537623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108"/>
          <a:stretch/>
        </p:blipFill>
        <p:spPr>
          <a:xfrm>
            <a:off x="4542735" y="3315352"/>
            <a:ext cx="4361554" cy="2875101"/>
          </a:xfrm>
          <a:prstGeom prst="rect">
            <a:avLst/>
          </a:prstGeom>
        </p:spPr>
      </p:pic>
      <p:sp>
        <p:nvSpPr>
          <p:cNvPr id="7" name="TextBox 6"/>
          <p:cNvSpPr txBox="1"/>
          <p:nvPr/>
        </p:nvSpPr>
        <p:spPr>
          <a:xfrm>
            <a:off x="4726237" y="1740665"/>
            <a:ext cx="918841" cy="646331"/>
          </a:xfrm>
          <a:prstGeom prst="rect">
            <a:avLst/>
          </a:prstGeom>
          <a:noFill/>
        </p:spPr>
        <p:txBody>
          <a:bodyPr wrap="none" rtlCol="0">
            <a:spAutoFit/>
          </a:bodyPr>
          <a:lstStyle/>
          <a:p>
            <a:r>
              <a:rPr lang="en-US" sz="1800" dirty="0">
                <a:solidFill>
                  <a:schemeClr val="accent1">
                    <a:lumMod val="20000"/>
                    <a:lumOff val="80000"/>
                  </a:schemeClr>
                </a:solidFill>
              </a:rPr>
              <a:t>T-block </a:t>
            </a:r>
          </a:p>
          <a:p>
            <a:r>
              <a:rPr lang="en-US" sz="1800" dirty="0">
                <a:solidFill>
                  <a:schemeClr val="accent1">
                    <a:lumMod val="20000"/>
                    <a:lumOff val="80000"/>
                  </a:schemeClr>
                </a:solidFill>
              </a:rPr>
              <a:t>storage</a:t>
            </a:r>
          </a:p>
        </p:txBody>
      </p:sp>
      <p:sp>
        <p:nvSpPr>
          <p:cNvPr id="8" name="TextBox 7"/>
          <p:cNvSpPr txBox="1"/>
          <p:nvPr/>
        </p:nvSpPr>
        <p:spPr>
          <a:xfrm>
            <a:off x="8031296" y="2156163"/>
            <a:ext cx="686342" cy="646331"/>
          </a:xfrm>
          <a:prstGeom prst="rect">
            <a:avLst/>
          </a:prstGeom>
          <a:noFill/>
        </p:spPr>
        <p:txBody>
          <a:bodyPr wrap="none" rtlCol="0">
            <a:spAutoFit/>
          </a:bodyPr>
          <a:lstStyle/>
          <a:p>
            <a:r>
              <a:rPr lang="en-US" sz="1800" dirty="0">
                <a:solidFill>
                  <a:schemeClr val="accent1">
                    <a:lumMod val="20000"/>
                    <a:lumOff val="80000"/>
                  </a:schemeClr>
                </a:solidFill>
              </a:rPr>
              <a:t>Work</a:t>
            </a:r>
          </a:p>
          <a:p>
            <a:r>
              <a:rPr lang="en-US" sz="1800" dirty="0">
                <a:solidFill>
                  <a:schemeClr val="accent1">
                    <a:lumMod val="20000"/>
                    <a:lumOff val="80000"/>
                  </a:schemeClr>
                </a:solidFill>
              </a:rPr>
              <a:t>Cell</a:t>
            </a:r>
          </a:p>
        </p:txBody>
      </p:sp>
      <p:sp>
        <p:nvSpPr>
          <p:cNvPr id="9" name="TextBox 8"/>
          <p:cNvSpPr txBox="1"/>
          <p:nvPr/>
        </p:nvSpPr>
        <p:spPr>
          <a:xfrm>
            <a:off x="4542735" y="5800080"/>
            <a:ext cx="1774397" cy="461665"/>
          </a:xfrm>
          <a:prstGeom prst="rect">
            <a:avLst/>
          </a:prstGeom>
          <a:noFill/>
        </p:spPr>
        <p:txBody>
          <a:bodyPr wrap="none" rtlCol="0">
            <a:spAutoFit/>
          </a:bodyPr>
          <a:lstStyle/>
          <a:p>
            <a:r>
              <a:rPr lang="en-US" dirty="0">
                <a:solidFill>
                  <a:schemeClr val="accent1">
                    <a:lumMod val="20000"/>
                    <a:lumOff val="80000"/>
                  </a:schemeClr>
                </a:solidFill>
              </a:rPr>
              <a:t>Target Chase</a:t>
            </a:r>
          </a:p>
        </p:txBody>
      </p:sp>
      <p:sp>
        <p:nvSpPr>
          <p:cNvPr id="10" name="TextBox 9"/>
          <p:cNvSpPr txBox="1"/>
          <p:nvPr/>
        </p:nvSpPr>
        <p:spPr>
          <a:xfrm>
            <a:off x="452437" y="1883884"/>
            <a:ext cx="865943" cy="369332"/>
          </a:xfrm>
          <a:prstGeom prst="rect">
            <a:avLst/>
          </a:prstGeom>
          <a:noFill/>
        </p:spPr>
        <p:txBody>
          <a:bodyPr wrap="none" rtlCol="0">
            <a:spAutoFit/>
          </a:bodyPr>
          <a:lstStyle/>
          <a:p>
            <a:r>
              <a:rPr lang="en-US" sz="1800" dirty="0">
                <a:solidFill>
                  <a:schemeClr val="accent1">
                    <a:lumMod val="20000"/>
                    <a:lumOff val="80000"/>
                  </a:schemeClr>
                </a:solidFill>
              </a:rPr>
              <a:t>T-block</a:t>
            </a:r>
          </a:p>
        </p:txBody>
      </p:sp>
      <p:cxnSp>
        <p:nvCxnSpPr>
          <p:cNvPr id="13" name="Straight Arrow Connector 12"/>
          <p:cNvCxnSpPr>
            <a:stCxn id="10" idx="3"/>
          </p:cNvCxnSpPr>
          <p:nvPr/>
        </p:nvCxnSpPr>
        <p:spPr>
          <a:xfrm>
            <a:off x="1318380" y="2068550"/>
            <a:ext cx="320490" cy="3441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389692" y="2550100"/>
            <a:ext cx="1257300" cy="646331"/>
          </a:xfrm>
          <a:prstGeom prst="rect">
            <a:avLst/>
          </a:prstGeom>
          <a:noFill/>
        </p:spPr>
        <p:txBody>
          <a:bodyPr wrap="square" rtlCol="0">
            <a:spAutoFit/>
          </a:bodyPr>
          <a:lstStyle/>
          <a:p>
            <a:r>
              <a:rPr lang="en-US" sz="1800" dirty="0">
                <a:solidFill>
                  <a:schemeClr val="bg2"/>
                </a:solidFill>
              </a:rPr>
              <a:t>Horn with module</a:t>
            </a:r>
          </a:p>
        </p:txBody>
      </p:sp>
      <p:cxnSp>
        <p:nvCxnSpPr>
          <p:cNvPr id="12" name="Straight Arrow Connector 11"/>
          <p:cNvCxnSpPr/>
          <p:nvPr/>
        </p:nvCxnSpPr>
        <p:spPr>
          <a:xfrm flipV="1">
            <a:off x="6431280" y="2063830"/>
            <a:ext cx="1104900" cy="8094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815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p:txBody>
          <a:bodyPr/>
          <a:lstStyle/>
          <a:p>
            <a:pPr marL="0" indent="0">
              <a:buNone/>
            </a:pPr>
            <a:r>
              <a:rPr lang="en-US" sz="1800" dirty="0">
                <a:solidFill>
                  <a:schemeClr val="tx2"/>
                </a:solidFill>
              </a:rPr>
              <a:t> </a:t>
            </a:r>
            <a:endParaRPr lang="en-US" sz="2000" dirty="0">
              <a:solidFill>
                <a:schemeClr val="tx2"/>
              </a:solidFill>
            </a:endParaRPr>
          </a:p>
        </p:txBody>
      </p:sp>
      <p:pic>
        <p:nvPicPr>
          <p:cNvPr id="6" name="Picture 5" descr="Y:\public\Sidorov\Hurh\remote remove target module1.JPG"/>
          <p:cNvPicPr/>
          <p:nvPr/>
        </p:nvPicPr>
        <p:blipFill>
          <a:blip r:embed="rId2">
            <a:extLst>
              <a:ext uri="{28A0092B-C50C-407E-A947-70E740481C1C}">
                <a14:useLocalDpi xmlns:a14="http://schemas.microsoft.com/office/drawing/2010/main" val="0"/>
              </a:ext>
            </a:extLst>
          </a:blip>
          <a:srcRect/>
          <a:stretch>
            <a:fillRect/>
          </a:stretch>
        </p:blipFill>
        <p:spPr bwMode="auto">
          <a:xfrm>
            <a:off x="616675" y="1553541"/>
            <a:ext cx="5255315" cy="4503002"/>
          </a:xfrm>
          <a:prstGeom prst="rect">
            <a:avLst/>
          </a:prstGeom>
          <a:noFill/>
          <a:ln>
            <a:noFill/>
          </a:ln>
        </p:spPr>
      </p:pic>
      <p:sp>
        <p:nvSpPr>
          <p:cNvPr id="3" name="TextBox 2"/>
          <p:cNvSpPr txBox="1"/>
          <p:nvPr/>
        </p:nvSpPr>
        <p:spPr>
          <a:xfrm>
            <a:off x="729615" y="1043940"/>
            <a:ext cx="1409553" cy="369332"/>
          </a:xfrm>
          <a:prstGeom prst="rect">
            <a:avLst/>
          </a:prstGeom>
          <a:noFill/>
        </p:spPr>
        <p:txBody>
          <a:bodyPr wrap="none" rtlCol="0">
            <a:spAutoFit/>
          </a:bodyPr>
          <a:lstStyle/>
          <a:p>
            <a:r>
              <a:rPr lang="en-US" dirty="0"/>
              <a:t>Video Center</a:t>
            </a:r>
          </a:p>
        </p:txBody>
      </p:sp>
      <p:pic>
        <p:nvPicPr>
          <p:cNvPr id="8" name="Picture 7" descr="Y:\public\Hiep  Le\Target Hall Cameras\DSC022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305" y="1553541"/>
            <a:ext cx="1985661" cy="1363200"/>
          </a:xfrm>
          <a:prstGeom prst="rect">
            <a:avLst/>
          </a:prstGeom>
          <a:noFill/>
          <a:ln>
            <a:noFill/>
          </a:ln>
        </p:spPr>
      </p:pic>
      <p:pic>
        <p:nvPicPr>
          <p:cNvPr id="9" name="Picture 8" descr="Y:\public\Hiep  Le\Target Hall Cameras\DSC02225.JPG"/>
          <p:cNvPicPr/>
          <p:nvPr/>
        </p:nvPicPr>
        <p:blipFill rotWithShape="1">
          <a:blip r:embed="rId4" cstate="print">
            <a:extLst>
              <a:ext uri="{28A0092B-C50C-407E-A947-70E740481C1C}">
                <a14:useLocalDpi xmlns:a14="http://schemas.microsoft.com/office/drawing/2010/main" val="0"/>
              </a:ext>
            </a:extLst>
          </a:blip>
          <a:srcRect l="53005" t="32212" b="17548"/>
          <a:stretch/>
        </p:blipFill>
        <p:spPr bwMode="auto">
          <a:xfrm>
            <a:off x="6070306" y="3039392"/>
            <a:ext cx="1985660" cy="1470344"/>
          </a:xfrm>
          <a:prstGeom prst="rect">
            <a:avLst/>
          </a:prstGeom>
          <a:noFill/>
          <a:ln>
            <a:noFill/>
          </a:ln>
          <a:extLst>
            <a:ext uri="{53640926-AAD7-44d8-BBD7-CCE9431645EC}">
              <a14:shadowObscured xmlns="" xmlns:a14="http://schemas.microsoft.com/office/drawing/2010/main"/>
            </a:ext>
          </a:extLst>
        </p:spPr>
      </p:pic>
      <p:pic>
        <p:nvPicPr>
          <p:cNvPr id="10" name="Picture 9"/>
          <p:cNvPicPr/>
          <p:nvPr/>
        </p:nvPicPr>
        <p:blipFill>
          <a:blip r:embed="rId5"/>
          <a:stretch>
            <a:fillRect/>
          </a:stretch>
        </p:blipFill>
        <p:spPr>
          <a:xfrm>
            <a:off x="6067387" y="4867642"/>
            <a:ext cx="1320752" cy="1188901"/>
          </a:xfrm>
          <a:prstGeom prst="rect">
            <a:avLst/>
          </a:prstGeom>
        </p:spPr>
      </p:pic>
      <p:pic>
        <p:nvPicPr>
          <p:cNvPr id="11" name="Picture 10"/>
          <p:cNvPicPr/>
          <p:nvPr/>
        </p:nvPicPr>
        <p:blipFill>
          <a:blip r:embed="rId6"/>
          <a:stretch>
            <a:fillRect/>
          </a:stretch>
        </p:blipFill>
        <p:spPr>
          <a:xfrm>
            <a:off x="7583536" y="4854828"/>
            <a:ext cx="1241664" cy="1188900"/>
          </a:xfrm>
          <a:prstGeom prst="rect">
            <a:avLst/>
          </a:prstGeom>
        </p:spPr>
      </p:pic>
      <p:sp>
        <p:nvSpPr>
          <p:cNvPr id="12" name="TextBox 11"/>
          <p:cNvSpPr txBox="1"/>
          <p:nvPr/>
        </p:nvSpPr>
        <p:spPr>
          <a:xfrm>
            <a:off x="6294120" y="1043940"/>
            <a:ext cx="1866900" cy="400110"/>
          </a:xfrm>
          <a:prstGeom prst="rect">
            <a:avLst/>
          </a:prstGeom>
          <a:noFill/>
        </p:spPr>
        <p:txBody>
          <a:bodyPr wrap="square" rtlCol="0">
            <a:spAutoFit/>
          </a:bodyPr>
          <a:lstStyle/>
          <a:p>
            <a:r>
              <a:rPr lang="en-US" dirty="0"/>
              <a:t>Video camer</a:t>
            </a:r>
            <a:r>
              <a:rPr lang="en-US" sz="2000" dirty="0"/>
              <a:t>as</a:t>
            </a:r>
          </a:p>
        </p:txBody>
      </p:sp>
      <p:sp>
        <p:nvSpPr>
          <p:cNvPr id="13" name="TextBox 12"/>
          <p:cNvSpPr txBox="1"/>
          <p:nvPr/>
        </p:nvSpPr>
        <p:spPr>
          <a:xfrm>
            <a:off x="8083887" y="1802874"/>
            <a:ext cx="792480" cy="584775"/>
          </a:xfrm>
          <a:prstGeom prst="rect">
            <a:avLst/>
          </a:prstGeom>
          <a:noFill/>
        </p:spPr>
        <p:txBody>
          <a:bodyPr wrap="square" rtlCol="0">
            <a:spAutoFit/>
          </a:bodyPr>
          <a:lstStyle/>
          <a:p>
            <a:r>
              <a:rPr lang="en-US" sz="1600" dirty="0"/>
              <a:t>Target Hall</a:t>
            </a:r>
          </a:p>
        </p:txBody>
      </p:sp>
      <p:sp>
        <p:nvSpPr>
          <p:cNvPr id="14" name="TextBox 13"/>
          <p:cNvSpPr txBox="1"/>
          <p:nvPr/>
        </p:nvSpPr>
        <p:spPr>
          <a:xfrm>
            <a:off x="8083887" y="3490019"/>
            <a:ext cx="715347" cy="338554"/>
          </a:xfrm>
          <a:prstGeom prst="rect">
            <a:avLst/>
          </a:prstGeom>
          <a:noFill/>
        </p:spPr>
        <p:txBody>
          <a:bodyPr wrap="square" rtlCol="0">
            <a:spAutoFit/>
          </a:bodyPr>
          <a:lstStyle/>
          <a:p>
            <a:r>
              <a:rPr lang="en-US" sz="1600" dirty="0"/>
              <a:t>Crane</a:t>
            </a:r>
          </a:p>
        </p:txBody>
      </p:sp>
      <p:sp>
        <p:nvSpPr>
          <p:cNvPr id="15" name="TextBox 14"/>
          <p:cNvSpPr txBox="1"/>
          <p:nvPr/>
        </p:nvSpPr>
        <p:spPr>
          <a:xfrm>
            <a:off x="6934436" y="4569096"/>
            <a:ext cx="1455420" cy="338554"/>
          </a:xfrm>
          <a:prstGeom prst="rect">
            <a:avLst/>
          </a:prstGeom>
          <a:noFill/>
        </p:spPr>
        <p:txBody>
          <a:bodyPr wrap="square" rtlCol="0">
            <a:spAutoFit/>
          </a:bodyPr>
          <a:lstStyle/>
          <a:p>
            <a:r>
              <a:rPr lang="en-US" sz="1600" dirty="0"/>
              <a:t>Work cell</a:t>
            </a:r>
          </a:p>
        </p:txBody>
      </p:sp>
      <p:sp>
        <p:nvSpPr>
          <p:cNvPr id="16" name="Rectangle 15"/>
          <p:cNvSpPr/>
          <p:nvPr/>
        </p:nvSpPr>
        <p:spPr>
          <a:xfrm>
            <a:off x="5692611" y="5989180"/>
            <a:ext cx="3132589" cy="307777"/>
          </a:xfrm>
          <a:prstGeom prst="rect">
            <a:avLst/>
          </a:prstGeom>
        </p:spPr>
        <p:txBody>
          <a:bodyPr wrap="none">
            <a:spAutoFit/>
          </a:bodyPr>
          <a:lstStyle/>
          <a:p>
            <a:r>
              <a:rPr lang="en-US" sz="1400" b="1" dirty="0"/>
              <a:t>PELCO SD4-W0 SPECTRA 	SD4-W0 </a:t>
            </a:r>
          </a:p>
        </p:txBody>
      </p:sp>
      <p:sp>
        <p:nvSpPr>
          <p:cNvPr id="4" name="TextBox 3"/>
          <p:cNvSpPr txBox="1"/>
          <p:nvPr/>
        </p:nvSpPr>
        <p:spPr>
          <a:xfrm>
            <a:off x="616675" y="218656"/>
            <a:ext cx="5939481" cy="646331"/>
          </a:xfrm>
          <a:prstGeom prst="rect">
            <a:avLst/>
          </a:prstGeom>
          <a:noFill/>
        </p:spPr>
        <p:txBody>
          <a:bodyPr wrap="square" rtlCol="0">
            <a:spAutoFit/>
          </a:bodyPr>
          <a:lstStyle/>
          <a:p>
            <a:r>
              <a:rPr lang="en-US" sz="2000" dirty="0">
                <a:solidFill>
                  <a:schemeClr val="tx2"/>
                </a:solidFill>
              </a:rPr>
              <a:t>	Operations remote viewing system</a:t>
            </a:r>
          </a:p>
          <a:p>
            <a:r>
              <a:rPr lang="en-US" sz="1600" dirty="0"/>
              <a:t>The video system is integral to all remote handling steps.</a:t>
            </a:r>
          </a:p>
        </p:txBody>
      </p:sp>
    </p:spTree>
    <p:extLst>
      <p:ext uri="{BB962C8B-B14F-4D97-AF65-F5344CB8AC3E}">
        <p14:creationId xmlns:p14="http://schemas.microsoft.com/office/powerpoint/2010/main" val="355305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E42120-1A6C-450F-9DA7-7B89E80B26E3}"/>
              </a:ext>
            </a:extLst>
          </p:cNvPr>
          <p:cNvSpPr>
            <a:spLocks noGrp="1"/>
          </p:cNvSpPr>
          <p:nvPr>
            <p:ph type="dt" sz="half" idx="10"/>
          </p:nvPr>
        </p:nvSpPr>
        <p:spPr/>
        <p:txBody>
          <a:bodyPr/>
          <a:lstStyle/>
          <a:p>
            <a:r>
              <a:rPr lang="en-US" dirty="0"/>
              <a:t>10/25/2019</a:t>
            </a:r>
          </a:p>
        </p:txBody>
      </p:sp>
      <p:sp>
        <p:nvSpPr>
          <p:cNvPr id="3" name="Footer Placeholder 2">
            <a:extLst>
              <a:ext uri="{FF2B5EF4-FFF2-40B4-BE49-F238E27FC236}">
                <a16:creationId xmlns:a16="http://schemas.microsoft.com/office/drawing/2014/main" id="{1BF7F4BC-4697-437B-B690-DE3C987C2690}"/>
              </a:ext>
            </a:extLst>
          </p:cNvPr>
          <p:cNvSpPr>
            <a:spLocks noGrp="1"/>
          </p:cNvSpPr>
          <p:nvPr>
            <p:ph type="ftr" sz="quarter" idx="11"/>
          </p:nvPr>
        </p:nvSpPr>
        <p:spPr>
          <a:xfrm>
            <a:off x="1533832" y="6356351"/>
            <a:ext cx="6164826" cy="365125"/>
          </a:xfrm>
        </p:spPr>
        <p:txBody>
          <a:bodyPr/>
          <a:lstStyle/>
          <a:p>
            <a:r>
              <a:rPr lang="en-US" dirty="0"/>
              <a:t>V.Sidorov / LBNF Target Hall Remote Handling Facilities and Horns exchange procedure</a:t>
            </a:r>
          </a:p>
        </p:txBody>
      </p:sp>
      <p:sp>
        <p:nvSpPr>
          <p:cNvPr id="4" name="Slide Number Placeholder 3">
            <a:extLst>
              <a:ext uri="{FF2B5EF4-FFF2-40B4-BE49-F238E27FC236}">
                <a16:creationId xmlns:a16="http://schemas.microsoft.com/office/drawing/2014/main" id="{63AD86D7-D2EF-4C1F-95D3-75D677AA863C}"/>
              </a:ext>
            </a:extLst>
          </p:cNvPr>
          <p:cNvSpPr>
            <a:spLocks noGrp="1"/>
          </p:cNvSpPr>
          <p:nvPr>
            <p:ph type="sldNum" sz="quarter" idx="12"/>
          </p:nvPr>
        </p:nvSpPr>
        <p:spPr/>
        <p:txBody>
          <a:bodyPr/>
          <a:lstStyle/>
          <a:p>
            <a:fld id="{7FDB62CE-E07F-4901-A898-E3D5D11449D9}" type="slidenum">
              <a:rPr lang="en-US" smtClean="0"/>
              <a:t>8</a:t>
            </a:fld>
            <a:endParaRPr lang="en-US" dirty="0"/>
          </a:p>
        </p:txBody>
      </p:sp>
      <p:pic>
        <p:nvPicPr>
          <p:cNvPr id="10" name="Picture 9">
            <a:extLst>
              <a:ext uri="{FF2B5EF4-FFF2-40B4-BE49-F238E27FC236}">
                <a16:creationId xmlns:a16="http://schemas.microsoft.com/office/drawing/2014/main" id="{16DBA08E-31A0-4103-B44D-FFB2B806EE6D}"/>
              </a:ext>
            </a:extLst>
          </p:cNvPr>
          <p:cNvPicPr>
            <a:picLocks noChangeAspect="1"/>
          </p:cNvPicPr>
          <p:nvPr/>
        </p:nvPicPr>
        <p:blipFill rotWithShape="1">
          <a:blip r:embed="rId2">
            <a:extLst>
              <a:ext uri="{28A0092B-C50C-407E-A947-70E740481C1C}">
                <a14:useLocalDpi xmlns:a14="http://schemas.microsoft.com/office/drawing/2010/main" val="0"/>
              </a:ext>
            </a:extLst>
          </a:blip>
          <a:srcRect l="5484" r="324" b="4337"/>
          <a:stretch/>
        </p:blipFill>
        <p:spPr>
          <a:xfrm>
            <a:off x="436193" y="1881611"/>
            <a:ext cx="6568817" cy="4394814"/>
          </a:xfrm>
          <a:prstGeom prst="rect">
            <a:avLst/>
          </a:prstGeom>
        </p:spPr>
      </p:pic>
      <p:sp>
        <p:nvSpPr>
          <p:cNvPr id="5" name="TextBox 4">
            <a:extLst>
              <a:ext uri="{FF2B5EF4-FFF2-40B4-BE49-F238E27FC236}">
                <a16:creationId xmlns:a16="http://schemas.microsoft.com/office/drawing/2014/main" id="{1CADB274-D279-4737-803A-CF76484E4DC4}"/>
              </a:ext>
            </a:extLst>
          </p:cNvPr>
          <p:cNvSpPr txBox="1"/>
          <p:nvPr/>
        </p:nvSpPr>
        <p:spPr>
          <a:xfrm>
            <a:off x="628650" y="410879"/>
            <a:ext cx="8113667" cy="923330"/>
          </a:xfrm>
          <a:prstGeom prst="rect">
            <a:avLst/>
          </a:prstGeom>
          <a:noFill/>
        </p:spPr>
        <p:txBody>
          <a:bodyPr wrap="square" rtlCol="0">
            <a:spAutoFit/>
          </a:bodyPr>
          <a:lstStyle/>
          <a:p>
            <a:r>
              <a:rPr lang="en-US" dirty="0">
                <a:solidFill>
                  <a:schemeClr val="tx2"/>
                </a:solidFill>
              </a:rPr>
              <a:t>The Work Cell and Operation Center are located in the right corner of the downstream end of the Target Hall. The top shielding covers ( 14” thick steel blocks) are installed and removed by crane remotely.</a:t>
            </a:r>
          </a:p>
        </p:txBody>
      </p:sp>
      <p:sp>
        <p:nvSpPr>
          <p:cNvPr id="7" name="TextBox 6">
            <a:extLst>
              <a:ext uri="{FF2B5EF4-FFF2-40B4-BE49-F238E27FC236}">
                <a16:creationId xmlns:a16="http://schemas.microsoft.com/office/drawing/2014/main" id="{DFA59508-8999-4C7A-A14B-69DDE16D49BF}"/>
              </a:ext>
            </a:extLst>
          </p:cNvPr>
          <p:cNvSpPr txBox="1"/>
          <p:nvPr/>
        </p:nvSpPr>
        <p:spPr>
          <a:xfrm>
            <a:off x="2419582" y="29306"/>
            <a:ext cx="3501792" cy="400110"/>
          </a:xfrm>
          <a:prstGeom prst="rect">
            <a:avLst/>
          </a:prstGeom>
          <a:noFill/>
        </p:spPr>
        <p:txBody>
          <a:bodyPr wrap="none" rtlCol="0">
            <a:spAutoFit/>
          </a:bodyPr>
          <a:lstStyle/>
          <a:p>
            <a:r>
              <a:rPr lang="en-US" sz="2000" dirty="0"/>
              <a:t>Work Cell and Operation Center</a:t>
            </a:r>
          </a:p>
        </p:txBody>
      </p:sp>
      <p:sp>
        <p:nvSpPr>
          <p:cNvPr id="8" name="TextBox 7">
            <a:extLst>
              <a:ext uri="{FF2B5EF4-FFF2-40B4-BE49-F238E27FC236}">
                <a16:creationId xmlns:a16="http://schemas.microsoft.com/office/drawing/2014/main" id="{D037D332-DF96-45CE-B93F-0F8D8A6A489D}"/>
              </a:ext>
            </a:extLst>
          </p:cNvPr>
          <p:cNvSpPr txBox="1"/>
          <p:nvPr/>
        </p:nvSpPr>
        <p:spPr>
          <a:xfrm>
            <a:off x="5619135" y="4269658"/>
            <a:ext cx="1083886" cy="646331"/>
          </a:xfrm>
          <a:prstGeom prst="rect">
            <a:avLst/>
          </a:prstGeom>
          <a:noFill/>
        </p:spPr>
        <p:txBody>
          <a:bodyPr wrap="none" rtlCol="0">
            <a:spAutoFit/>
          </a:bodyPr>
          <a:lstStyle/>
          <a:p>
            <a:r>
              <a:rPr lang="en-US" dirty="0"/>
              <a:t>Work Cell</a:t>
            </a:r>
          </a:p>
          <a:p>
            <a:r>
              <a:rPr lang="en-US" dirty="0"/>
              <a:t>door</a:t>
            </a:r>
          </a:p>
        </p:txBody>
      </p:sp>
      <p:cxnSp>
        <p:nvCxnSpPr>
          <p:cNvPr id="11" name="Straight Arrow Connector 10">
            <a:extLst>
              <a:ext uri="{FF2B5EF4-FFF2-40B4-BE49-F238E27FC236}">
                <a16:creationId xmlns:a16="http://schemas.microsoft.com/office/drawing/2014/main" id="{34A07568-40D9-4B3E-837E-FB2704EFB2F7}"/>
              </a:ext>
            </a:extLst>
          </p:cNvPr>
          <p:cNvCxnSpPr>
            <a:stCxn id="8" idx="1"/>
          </p:cNvCxnSpPr>
          <p:nvPr/>
        </p:nvCxnSpPr>
        <p:spPr>
          <a:xfrm flipH="1">
            <a:off x="4992329" y="4592824"/>
            <a:ext cx="626806" cy="23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312699F-44E3-4F3F-B9BB-4E4FD6A0FF69}"/>
              </a:ext>
            </a:extLst>
          </p:cNvPr>
          <p:cNvSpPr txBox="1"/>
          <p:nvPr/>
        </p:nvSpPr>
        <p:spPr>
          <a:xfrm>
            <a:off x="5987845" y="5427406"/>
            <a:ext cx="1100045" cy="369332"/>
          </a:xfrm>
          <a:prstGeom prst="rect">
            <a:avLst/>
          </a:prstGeom>
          <a:noFill/>
        </p:spPr>
        <p:txBody>
          <a:bodyPr wrap="none" rtlCol="0">
            <a:spAutoFit/>
          </a:bodyPr>
          <a:lstStyle/>
          <a:p>
            <a:r>
              <a:rPr lang="en-US" dirty="0"/>
              <a:t>Carts rails</a:t>
            </a:r>
          </a:p>
        </p:txBody>
      </p:sp>
      <p:cxnSp>
        <p:nvCxnSpPr>
          <p:cNvPr id="14" name="Straight Arrow Connector 13">
            <a:extLst>
              <a:ext uri="{FF2B5EF4-FFF2-40B4-BE49-F238E27FC236}">
                <a16:creationId xmlns:a16="http://schemas.microsoft.com/office/drawing/2014/main" id="{83797048-638F-4D83-9108-CBF2B6A75686}"/>
              </a:ext>
            </a:extLst>
          </p:cNvPr>
          <p:cNvCxnSpPr>
            <a:stCxn id="12" idx="1"/>
          </p:cNvCxnSpPr>
          <p:nvPr/>
        </p:nvCxnSpPr>
        <p:spPr>
          <a:xfrm flipH="1">
            <a:off x="5619135" y="5612072"/>
            <a:ext cx="368710" cy="272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6B40CF7-4140-4A1E-BFAE-705717223DC3}"/>
              </a:ext>
            </a:extLst>
          </p:cNvPr>
          <p:cNvSpPr txBox="1"/>
          <p:nvPr/>
        </p:nvSpPr>
        <p:spPr>
          <a:xfrm>
            <a:off x="3834581" y="2138516"/>
            <a:ext cx="1172885" cy="369332"/>
          </a:xfrm>
          <a:prstGeom prst="rect">
            <a:avLst/>
          </a:prstGeom>
          <a:noFill/>
        </p:spPr>
        <p:txBody>
          <a:bodyPr wrap="none" rtlCol="0">
            <a:spAutoFit/>
          </a:bodyPr>
          <a:lstStyle/>
          <a:p>
            <a:r>
              <a:rPr lang="en-US" dirty="0"/>
              <a:t>Top covers</a:t>
            </a:r>
          </a:p>
        </p:txBody>
      </p:sp>
      <p:cxnSp>
        <p:nvCxnSpPr>
          <p:cNvPr id="17" name="Straight Arrow Connector 16">
            <a:extLst>
              <a:ext uri="{FF2B5EF4-FFF2-40B4-BE49-F238E27FC236}">
                <a16:creationId xmlns:a16="http://schemas.microsoft.com/office/drawing/2014/main" id="{E97CCD1A-30DE-48A1-B7F2-97172214E685}"/>
              </a:ext>
            </a:extLst>
          </p:cNvPr>
          <p:cNvCxnSpPr/>
          <p:nvPr/>
        </p:nvCxnSpPr>
        <p:spPr>
          <a:xfrm flipH="1">
            <a:off x="3458497" y="2265176"/>
            <a:ext cx="368709" cy="1163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F831A5-4CDA-4C6A-9155-AF819A21D6AB}"/>
              </a:ext>
            </a:extLst>
          </p:cNvPr>
          <p:cNvSpPr txBox="1"/>
          <p:nvPr/>
        </p:nvSpPr>
        <p:spPr>
          <a:xfrm>
            <a:off x="525758" y="5561440"/>
            <a:ext cx="1311769" cy="646331"/>
          </a:xfrm>
          <a:prstGeom prst="rect">
            <a:avLst/>
          </a:prstGeom>
          <a:noFill/>
        </p:spPr>
        <p:txBody>
          <a:bodyPr wrap="none" rtlCol="0">
            <a:spAutoFit/>
          </a:bodyPr>
          <a:lstStyle/>
          <a:p>
            <a:r>
              <a:rPr lang="en-US" dirty="0"/>
              <a:t>Operation</a:t>
            </a:r>
          </a:p>
          <a:p>
            <a:r>
              <a:rPr lang="en-US" dirty="0"/>
              <a:t>Center door</a:t>
            </a:r>
          </a:p>
        </p:txBody>
      </p:sp>
      <p:cxnSp>
        <p:nvCxnSpPr>
          <p:cNvPr id="20" name="Straight Arrow Connector 19">
            <a:extLst>
              <a:ext uri="{FF2B5EF4-FFF2-40B4-BE49-F238E27FC236}">
                <a16:creationId xmlns:a16="http://schemas.microsoft.com/office/drawing/2014/main" id="{E1E77893-93BE-4511-B6F9-927417377FC8}"/>
              </a:ext>
            </a:extLst>
          </p:cNvPr>
          <p:cNvCxnSpPr>
            <a:stCxn id="18" idx="0"/>
          </p:cNvCxnSpPr>
          <p:nvPr/>
        </p:nvCxnSpPr>
        <p:spPr>
          <a:xfrm flipV="1">
            <a:off x="1181643" y="4915989"/>
            <a:ext cx="182583" cy="645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16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AAA05A-2092-436F-A1E0-2CF6ED888A6A}"/>
              </a:ext>
            </a:extLst>
          </p:cNvPr>
          <p:cNvSpPr>
            <a:spLocks noGrp="1"/>
          </p:cNvSpPr>
          <p:nvPr>
            <p:ph type="ftr" sz="quarter" idx="11"/>
          </p:nvPr>
        </p:nvSpPr>
        <p:spPr>
          <a:xfrm>
            <a:off x="1452715" y="6356351"/>
            <a:ext cx="6297561" cy="365125"/>
          </a:xfrm>
        </p:spPr>
        <p:txBody>
          <a:bodyPr/>
          <a:lstStyle/>
          <a:p>
            <a:r>
              <a:rPr lang="en-US" dirty="0"/>
              <a:t>V.Sidorov / LBNF Target Hall Remote Handling Facilities and Horns exchange procedure</a:t>
            </a:r>
          </a:p>
        </p:txBody>
      </p:sp>
      <p:sp>
        <p:nvSpPr>
          <p:cNvPr id="3" name="Slide Number Placeholder 2">
            <a:extLst>
              <a:ext uri="{FF2B5EF4-FFF2-40B4-BE49-F238E27FC236}">
                <a16:creationId xmlns:a16="http://schemas.microsoft.com/office/drawing/2014/main" id="{8BFF45BF-349F-4702-ABDD-FB7D0DF66F50}"/>
              </a:ext>
            </a:extLst>
          </p:cNvPr>
          <p:cNvSpPr>
            <a:spLocks noGrp="1"/>
          </p:cNvSpPr>
          <p:nvPr>
            <p:ph type="sldNum" sz="quarter" idx="12"/>
          </p:nvPr>
        </p:nvSpPr>
        <p:spPr/>
        <p:txBody>
          <a:bodyPr/>
          <a:lstStyle/>
          <a:p>
            <a:fld id="{7FDB62CE-E07F-4901-A898-E3D5D11449D9}" type="slidenum">
              <a:rPr lang="en-US" smtClean="0"/>
              <a:t>9</a:t>
            </a:fld>
            <a:endParaRPr lang="en-US" dirty="0"/>
          </a:p>
        </p:txBody>
      </p:sp>
      <p:pic>
        <p:nvPicPr>
          <p:cNvPr id="7" name="Picture 6">
            <a:extLst>
              <a:ext uri="{FF2B5EF4-FFF2-40B4-BE49-F238E27FC236}">
                <a16:creationId xmlns:a16="http://schemas.microsoft.com/office/drawing/2014/main" id="{3BDAD7A9-1EC4-4A50-B612-60ADDB9DC8A1}"/>
              </a:ext>
            </a:extLst>
          </p:cNvPr>
          <p:cNvPicPr>
            <a:picLocks noChangeAspect="1"/>
          </p:cNvPicPr>
          <p:nvPr/>
        </p:nvPicPr>
        <p:blipFill rotWithShape="1">
          <a:blip r:embed="rId2">
            <a:extLst>
              <a:ext uri="{28A0092B-C50C-407E-A947-70E740481C1C}">
                <a14:useLocalDpi xmlns:a14="http://schemas.microsoft.com/office/drawing/2010/main" val="0"/>
              </a:ext>
            </a:extLst>
          </a:blip>
          <a:srcRect l="7500" t="5627" r="6875" b="1603"/>
          <a:stretch/>
        </p:blipFill>
        <p:spPr>
          <a:xfrm>
            <a:off x="674698" y="1165123"/>
            <a:ext cx="7829550" cy="4820106"/>
          </a:xfrm>
          <a:prstGeom prst="rect">
            <a:avLst/>
          </a:prstGeom>
        </p:spPr>
      </p:pic>
      <p:sp>
        <p:nvSpPr>
          <p:cNvPr id="8" name="TextBox 7">
            <a:extLst>
              <a:ext uri="{FF2B5EF4-FFF2-40B4-BE49-F238E27FC236}">
                <a16:creationId xmlns:a16="http://schemas.microsoft.com/office/drawing/2014/main" id="{52D72C0A-3522-4B45-B038-B7C36F757677}"/>
              </a:ext>
            </a:extLst>
          </p:cNvPr>
          <p:cNvSpPr txBox="1"/>
          <p:nvPr/>
        </p:nvSpPr>
        <p:spPr>
          <a:xfrm>
            <a:off x="307448" y="5877080"/>
            <a:ext cx="1808893" cy="646331"/>
          </a:xfrm>
          <a:prstGeom prst="rect">
            <a:avLst/>
          </a:prstGeom>
          <a:noFill/>
        </p:spPr>
        <p:txBody>
          <a:bodyPr wrap="none" rtlCol="0">
            <a:spAutoFit/>
          </a:bodyPr>
          <a:lstStyle/>
          <a:p>
            <a:r>
              <a:rPr lang="en-US" dirty="0"/>
              <a:t>Transfer cart</a:t>
            </a:r>
          </a:p>
          <a:p>
            <a:r>
              <a:rPr lang="en-US" dirty="0"/>
              <a:t>with lifting tables</a:t>
            </a:r>
          </a:p>
        </p:txBody>
      </p:sp>
      <p:cxnSp>
        <p:nvCxnSpPr>
          <p:cNvPr id="10" name="Straight Arrow Connector 9">
            <a:extLst>
              <a:ext uri="{FF2B5EF4-FFF2-40B4-BE49-F238E27FC236}">
                <a16:creationId xmlns:a16="http://schemas.microsoft.com/office/drawing/2014/main" id="{A0BF52BE-3D1D-4512-A868-BA710D6F6B40}"/>
              </a:ext>
            </a:extLst>
          </p:cNvPr>
          <p:cNvCxnSpPr>
            <a:cxnSpLocks/>
          </p:cNvCxnSpPr>
          <p:nvPr/>
        </p:nvCxnSpPr>
        <p:spPr>
          <a:xfrm flipV="1">
            <a:off x="1911057" y="4800211"/>
            <a:ext cx="405494" cy="1467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E63F9C-6F7D-443F-A7AD-0510D47A2B74}"/>
              </a:ext>
            </a:extLst>
          </p:cNvPr>
          <p:cNvSpPr txBox="1"/>
          <p:nvPr/>
        </p:nvSpPr>
        <p:spPr>
          <a:xfrm>
            <a:off x="2743452" y="5877080"/>
            <a:ext cx="1565044" cy="369332"/>
          </a:xfrm>
          <a:prstGeom prst="rect">
            <a:avLst/>
          </a:prstGeom>
          <a:noFill/>
        </p:spPr>
        <p:txBody>
          <a:bodyPr wrap="none" rtlCol="0">
            <a:spAutoFit/>
          </a:bodyPr>
          <a:lstStyle/>
          <a:p>
            <a:r>
              <a:rPr lang="en-US" dirty="0"/>
              <a:t>Shielding plate</a:t>
            </a:r>
          </a:p>
        </p:txBody>
      </p:sp>
      <p:cxnSp>
        <p:nvCxnSpPr>
          <p:cNvPr id="13" name="Straight Arrow Connector 12">
            <a:extLst>
              <a:ext uri="{FF2B5EF4-FFF2-40B4-BE49-F238E27FC236}">
                <a16:creationId xmlns:a16="http://schemas.microsoft.com/office/drawing/2014/main" id="{082BD035-1F5E-4D11-A002-21FF0D468045}"/>
              </a:ext>
            </a:extLst>
          </p:cNvPr>
          <p:cNvCxnSpPr>
            <a:cxnSpLocks/>
            <a:stCxn id="11" idx="1"/>
          </p:cNvCxnSpPr>
          <p:nvPr/>
        </p:nvCxnSpPr>
        <p:spPr>
          <a:xfrm flipH="1" flipV="1">
            <a:off x="2484060" y="5134360"/>
            <a:ext cx="259392" cy="927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2327D8-97D5-4665-B804-E30CD8E98B16}"/>
              </a:ext>
            </a:extLst>
          </p:cNvPr>
          <p:cNvSpPr txBox="1"/>
          <p:nvPr/>
        </p:nvSpPr>
        <p:spPr>
          <a:xfrm>
            <a:off x="6840341" y="5638027"/>
            <a:ext cx="1263487" cy="646331"/>
          </a:xfrm>
          <a:prstGeom prst="rect">
            <a:avLst/>
          </a:prstGeom>
          <a:noFill/>
        </p:spPr>
        <p:txBody>
          <a:bodyPr wrap="none" rtlCol="0">
            <a:spAutoFit/>
          </a:bodyPr>
          <a:lstStyle/>
          <a:p>
            <a:r>
              <a:rPr lang="en-US" dirty="0"/>
              <a:t>Chain drive</a:t>
            </a:r>
          </a:p>
          <a:p>
            <a:r>
              <a:rPr lang="en-US" dirty="0"/>
              <a:t>mechanism</a:t>
            </a:r>
          </a:p>
        </p:txBody>
      </p:sp>
      <p:cxnSp>
        <p:nvCxnSpPr>
          <p:cNvPr id="16" name="Straight Arrow Connector 15">
            <a:extLst>
              <a:ext uri="{FF2B5EF4-FFF2-40B4-BE49-F238E27FC236}">
                <a16:creationId xmlns:a16="http://schemas.microsoft.com/office/drawing/2014/main" id="{5AA703CD-8803-4E9C-A844-9E05AD9BF3D1}"/>
              </a:ext>
            </a:extLst>
          </p:cNvPr>
          <p:cNvCxnSpPr>
            <a:stCxn id="14" idx="1"/>
          </p:cNvCxnSpPr>
          <p:nvPr/>
        </p:nvCxnSpPr>
        <p:spPr>
          <a:xfrm flipH="1" flipV="1">
            <a:off x="5882398" y="5398541"/>
            <a:ext cx="957943" cy="562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3EA172E-3CA9-4B4C-A2C0-1851E683D26D}"/>
              </a:ext>
            </a:extLst>
          </p:cNvPr>
          <p:cNvSpPr txBox="1"/>
          <p:nvPr/>
        </p:nvSpPr>
        <p:spPr>
          <a:xfrm>
            <a:off x="6457950" y="4615545"/>
            <a:ext cx="1782026" cy="369332"/>
          </a:xfrm>
          <a:prstGeom prst="rect">
            <a:avLst/>
          </a:prstGeom>
          <a:noFill/>
        </p:spPr>
        <p:txBody>
          <a:bodyPr wrap="none" rtlCol="0">
            <a:spAutoFit/>
          </a:bodyPr>
          <a:lstStyle/>
          <a:p>
            <a:r>
              <a:rPr lang="en-US" dirty="0"/>
              <a:t>Tele-manipulator</a:t>
            </a:r>
          </a:p>
        </p:txBody>
      </p:sp>
      <p:cxnSp>
        <p:nvCxnSpPr>
          <p:cNvPr id="20" name="Straight Arrow Connector 19">
            <a:extLst>
              <a:ext uri="{FF2B5EF4-FFF2-40B4-BE49-F238E27FC236}">
                <a16:creationId xmlns:a16="http://schemas.microsoft.com/office/drawing/2014/main" id="{26B6BE41-E508-4DF3-8EB3-9F2C38830865}"/>
              </a:ext>
            </a:extLst>
          </p:cNvPr>
          <p:cNvCxnSpPr>
            <a:cxnSpLocks/>
            <a:stCxn id="18" idx="1"/>
          </p:cNvCxnSpPr>
          <p:nvPr/>
        </p:nvCxnSpPr>
        <p:spPr>
          <a:xfrm flipH="1" flipV="1">
            <a:off x="5882398" y="3311035"/>
            <a:ext cx="575552" cy="1489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40AD2A-F987-44EE-9CB1-61BBA8FB0E41}"/>
              </a:ext>
            </a:extLst>
          </p:cNvPr>
          <p:cNvSpPr txBox="1"/>
          <p:nvPr/>
        </p:nvSpPr>
        <p:spPr>
          <a:xfrm>
            <a:off x="2985828" y="171471"/>
            <a:ext cx="3172343" cy="369332"/>
          </a:xfrm>
          <a:prstGeom prst="rect">
            <a:avLst/>
          </a:prstGeom>
          <a:noFill/>
        </p:spPr>
        <p:txBody>
          <a:bodyPr wrap="none" rtlCol="0">
            <a:spAutoFit/>
          </a:bodyPr>
          <a:lstStyle/>
          <a:p>
            <a:r>
              <a:rPr lang="en-US" dirty="0"/>
              <a:t>Work Cell and Operation Center</a:t>
            </a:r>
          </a:p>
        </p:txBody>
      </p:sp>
      <p:sp>
        <p:nvSpPr>
          <p:cNvPr id="23" name="TextBox 22">
            <a:extLst>
              <a:ext uri="{FF2B5EF4-FFF2-40B4-BE49-F238E27FC236}">
                <a16:creationId xmlns:a16="http://schemas.microsoft.com/office/drawing/2014/main" id="{C54F0868-2100-4FBF-AC2F-37EF15231794}"/>
              </a:ext>
            </a:extLst>
          </p:cNvPr>
          <p:cNvSpPr txBox="1"/>
          <p:nvPr/>
        </p:nvSpPr>
        <p:spPr>
          <a:xfrm>
            <a:off x="6564086" y="2514600"/>
            <a:ext cx="1813060" cy="369332"/>
          </a:xfrm>
          <a:prstGeom prst="rect">
            <a:avLst/>
          </a:prstGeom>
          <a:noFill/>
        </p:spPr>
        <p:txBody>
          <a:bodyPr wrap="none" rtlCol="0">
            <a:spAutoFit/>
          </a:bodyPr>
          <a:lstStyle/>
          <a:p>
            <a:r>
              <a:rPr lang="en-US" dirty="0"/>
              <a:t>Operation Center</a:t>
            </a:r>
          </a:p>
        </p:txBody>
      </p:sp>
      <p:sp>
        <p:nvSpPr>
          <p:cNvPr id="24" name="TextBox 23">
            <a:extLst>
              <a:ext uri="{FF2B5EF4-FFF2-40B4-BE49-F238E27FC236}">
                <a16:creationId xmlns:a16="http://schemas.microsoft.com/office/drawing/2014/main" id="{5F71C653-9EF5-4B09-BEF6-7FEC1A271167}"/>
              </a:ext>
            </a:extLst>
          </p:cNvPr>
          <p:cNvSpPr txBox="1"/>
          <p:nvPr/>
        </p:nvSpPr>
        <p:spPr>
          <a:xfrm>
            <a:off x="2118379" y="2514600"/>
            <a:ext cx="1083886" cy="369332"/>
          </a:xfrm>
          <a:prstGeom prst="rect">
            <a:avLst/>
          </a:prstGeom>
          <a:noFill/>
        </p:spPr>
        <p:txBody>
          <a:bodyPr wrap="none" rtlCol="0">
            <a:spAutoFit/>
          </a:bodyPr>
          <a:lstStyle/>
          <a:p>
            <a:r>
              <a:rPr lang="en-US" dirty="0"/>
              <a:t>Work Cell</a:t>
            </a:r>
          </a:p>
        </p:txBody>
      </p:sp>
      <p:sp>
        <p:nvSpPr>
          <p:cNvPr id="4" name="Date Placeholder 3">
            <a:extLst>
              <a:ext uri="{FF2B5EF4-FFF2-40B4-BE49-F238E27FC236}">
                <a16:creationId xmlns:a16="http://schemas.microsoft.com/office/drawing/2014/main" id="{057FFB40-F2EB-4812-B353-5635B7D3558E}"/>
              </a:ext>
            </a:extLst>
          </p:cNvPr>
          <p:cNvSpPr>
            <a:spLocks noGrp="1"/>
          </p:cNvSpPr>
          <p:nvPr>
            <p:ph type="dt" sz="half" idx="10"/>
          </p:nvPr>
        </p:nvSpPr>
        <p:spPr>
          <a:xfrm>
            <a:off x="401841" y="6356351"/>
            <a:ext cx="2057400" cy="365125"/>
          </a:xfrm>
        </p:spPr>
        <p:txBody>
          <a:bodyPr/>
          <a:lstStyle/>
          <a:p>
            <a:r>
              <a:rPr lang="en-US" dirty="0"/>
              <a:t>10/25/2019</a:t>
            </a:r>
          </a:p>
        </p:txBody>
      </p:sp>
      <p:sp>
        <p:nvSpPr>
          <p:cNvPr id="9" name="TextBox 8">
            <a:extLst>
              <a:ext uri="{FF2B5EF4-FFF2-40B4-BE49-F238E27FC236}">
                <a16:creationId xmlns:a16="http://schemas.microsoft.com/office/drawing/2014/main" id="{DB5D958C-646B-450F-9D58-4E96C5631EA3}"/>
              </a:ext>
            </a:extLst>
          </p:cNvPr>
          <p:cNvSpPr txBox="1"/>
          <p:nvPr/>
        </p:nvSpPr>
        <p:spPr>
          <a:xfrm>
            <a:off x="4735397" y="5877080"/>
            <a:ext cx="1176989" cy="369332"/>
          </a:xfrm>
          <a:prstGeom prst="rect">
            <a:avLst/>
          </a:prstGeom>
          <a:noFill/>
        </p:spPr>
        <p:txBody>
          <a:bodyPr wrap="none" rtlCol="0">
            <a:spAutoFit/>
          </a:bodyPr>
          <a:lstStyle/>
          <a:p>
            <a:r>
              <a:rPr lang="en-US" dirty="0"/>
              <a:t>Guide rails</a:t>
            </a:r>
          </a:p>
        </p:txBody>
      </p:sp>
      <p:cxnSp>
        <p:nvCxnSpPr>
          <p:cNvPr id="15" name="Straight Arrow Connector 14">
            <a:extLst>
              <a:ext uri="{FF2B5EF4-FFF2-40B4-BE49-F238E27FC236}">
                <a16:creationId xmlns:a16="http://schemas.microsoft.com/office/drawing/2014/main" id="{CDB9CE1A-6A06-46A7-A56D-962F0842C78D}"/>
              </a:ext>
            </a:extLst>
          </p:cNvPr>
          <p:cNvCxnSpPr>
            <a:stCxn id="9" idx="1"/>
          </p:cNvCxnSpPr>
          <p:nvPr/>
        </p:nvCxnSpPr>
        <p:spPr>
          <a:xfrm flipH="1" flipV="1">
            <a:off x="4317354" y="4707878"/>
            <a:ext cx="418043" cy="1353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27A372E-6047-4B24-A4DA-5D20D9C72419}"/>
              </a:ext>
            </a:extLst>
          </p:cNvPr>
          <p:cNvCxnSpPr/>
          <p:nvPr/>
        </p:nvCxnSpPr>
        <p:spPr>
          <a:xfrm>
            <a:off x="1039761" y="5051323"/>
            <a:ext cx="0" cy="6415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68776F-C623-42AA-94AA-D835BD9D1245}"/>
              </a:ext>
            </a:extLst>
          </p:cNvPr>
          <p:cNvCxnSpPr/>
          <p:nvPr/>
        </p:nvCxnSpPr>
        <p:spPr>
          <a:xfrm>
            <a:off x="5007077" y="4984877"/>
            <a:ext cx="0" cy="653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764016F-E6DC-4F7E-A716-1DDAEF7F8C0A}"/>
              </a:ext>
            </a:extLst>
          </p:cNvPr>
          <p:cNvCxnSpPr/>
          <p:nvPr/>
        </p:nvCxnSpPr>
        <p:spPr>
          <a:xfrm>
            <a:off x="3723968" y="5638027"/>
            <a:ext cx="12978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1F2D83-FB04-416F-A963-3C3FD68C004E}"/>
              </a:ext>
            </a:extLst>
          </p:cNvPr>
          <p:cNvCxnSpPr/>
          <p:nvPr/>
        </p:nvCxnSpPr>
        <p:spPr>
          <a:xfrm flipH="1">
            <a:off x="1039761" y="5638027"/>
            <a:ext cx="19460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155DB1E-A575-4778-8673-68D3B605B604}"/>
              </a:ext>
            </a:extLst>
          </p:cNvPr>
          <p:cNvSpPr txBox="1"/>
          <p:nvPr/>
        </p:nvSpPr>
        <p:spPr>
          <a:xfrm>
            <a:off x="3038729" y="5469490"/>
            <a:ext cx="628698" cy="369332"/>
          </a:xfrm>
          <a:prstGeom prst="rect">
            <a:avLst/>
          </a:prstGeom>
          <a:noFill/>
        </p:spPr>
        <p:txBody>
          <a:bodyPr wrap="none" rtlCol="0">
            <a:spAutoFit/>
          </a:bodyPr>
          <a:lstStyle/>
          <a:p>
            <a:r>
              <a:rPr lang="en-US" dirty="0"/>
              <a:t>300”</a:t>
            </a:r>
          </a:p>
        </p:txBody>
      </p:sp>
      <p:cxnSp>
        <p:nvCxnSpPr>
          <p:cNvPr id="29" name="Straight Arrow Connector 28">
            <a:extLst>
              <a:ext uri="{FF2B5EF4-FFF2-40B4-BE49-F238E27FC236}">
                <a16:creationId xmlns:a16="http://schemas.microsoft.com/office/drawing/2014/main" id="{60CAFBD2-D158-4C1F-8379-8C25A29DEB6F}"/>
              </a:ext>
            </a:extLst>
          </p:cNvPr>
          <p:cNvCxnSpPr/>
          <p:nvPr/>
        </p:nvCxnSpPr>
        <p:spPr>
          <a:xfrm flipV="1">
            <a:off x="1372496" y="1747684"/>
            <a:ext cx="0" cy="1375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2D3A94D-3DE4-43B1-8075-B7FD6B1C9D15}"/>
              </a:ext>
            </a:extLst>
          </p:cNvPr>
          <p:cNvCxnSpPr/>
          <p:nvPr/>
        </p:nvCxnSpPr>
        <p:spPr>
          <a:xfrm>
            <a:off x="1372443" y="3532161"/>
            <a:ext cx="0" cy="1452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BADF9A1-26DA-468D-A84D-F593608527E3}"/>
              </a:ext>
            </a:extLst>
          </p:cNvPr>
          <p:cNvSpPr txBox="1"/>
          <p:nvPr/>
        </p:nvSpPr>
        <p:spPr>
          <a:xfrm>
            <a:off x="1116192" y="3126369"/>
            <a:ext cx="628698" cy="369332"/>
          </a:xfrm>
          <a:prstGeom prst="rect">
            <a:avLst/>
          </a:prstGeom>
          <a:noFill/>
        </p:spPr>
        <p:txBody>
          <a:bodyPr wrap="none" rtlCol="0">
            <a:spAutoFit/>
          </a:bodyPr>
          <a:lstStyle/>
          <a:p>
            <a:r>
              <a:rPr lang="en-US" dirty="0"/>
              <a:t>256”</a:t>
            </a:r>
          </a:p>
        </p:txBody>
      </p:sp>
      <p:sp>
        <p:nvSpPr>
          <p:cNvPr id="33" name="TextBox 32">
            <a:extLst>
              <a:ext uri="{FF2B5EF4-FFF2-40B4-BE49-F238E27FC236}">
                <a16:creationId xmlns:a16="http://schemas.microsoft.com/office/drawing/2014/main" id="{CF38EBEB-18A1-47C3-8CC0-64F1756B2584}"/>
              </a:ext>
            </a:extLst>
          </p:cNvPr>
          <p:cNvSpPr txBox="1"/>
          <p:nvPr/>
        </p:nvSpPr>
        <p:spPr>
          <a:xfrm>
            <a:off x="796414" y="540803"/>
            <a:ext cx="8017802" cy="646331"/>
          </a:xfrm>
          <a:prstGeom prst="rect">
            <a:avLst/>
          </a:prstGeom>
          <a:noFill/>
        </p:spPr>
        <p:txBody>
          <a:bodyPr wrap="square" rtlCol="0">
            <a:spAutoFit/>
          </a:bodyPr>
          <a:lstStyle/>
          <a:p>
            <a:r>
              <a:rPr lang="en-US" dirty="0">
                <a:solidFill>
                  <a:schemeClr val="tx2"/>
                </a:solidFill>
              </a:rPr>
              <a:t>The Work Cell is equipped with remotely operated transfer cart with lifting tables, remotely operated door, Lead-Glass windows and video cameras.</a:t>
            </a:r>
            <a:endParaRPr lang="en-US" dirty="0"/>
          </a:p>
        </p:txBody>
      </p:sp>
      <p:sp>
        <p:nvSpPr>
          <p:cNvPr id="5" name="TextBox 4">
            <a:extLst>
              <a:ext uri="{FF2B5EF4-FFF2-40B4-BE49-F238E27FC236}">
                <a16:creationId xmlns:a16="http://schemas.microsoft.com/office/drawing/2014/main" id="{BC23FC74-C88E-48BD-9791-3D063F3C1502}"/>
              </a:ext>
            </a:extLst>
          </p:cNvPr>
          <p:cNvSpPr txBox="1"/>
          <p:nvPr/>
        </p:nvSpPr>
        <p:spPr>
          <a:xfrm>
            <a:off x="6837953" y="5333618"/>
            <a:ext cx="1879745" cy="369332"/>
          </a:xfrm>
          <a:prstGeom prst="rect">
            <a:avLst/>
          </a:prstGeom>
          <a:noFill/>
        </p:spPr>
        <p:txBody>
          <a:bodyPr wrap="none" rtlCol="0">
            <a:spAutoFit/>
          </a:bodyPr>
          <a:lstStyle/>
          <a:p>
            <a:r>
              <a:rPr lang="en-US" dirty="0"/>
              <a:t>Led-Glass window</a:t>
            </a:r>
          </a:p>
        </p:txBody>
      </p:sp>
      <p:cxnSp>
        <p:nvCxnSpPr>
          <p:cNvPr id="19" name="Straight Arrow Connector 18">
            <a:extLst>
              <a:ext uri="{FF2B5EF4-FFF2-40B4-BE49-F238E27FC236}">
                <a16:creationId xmlns:a16="http://schemas.microsoft.com/office/drawing/2014/main" id="{7DB86872-85A5-4208-9549-E10A191526A1}"/>
              </a:ext>
            </a:extLst>
          </p:cNvPr>
          <p:cNvCxnSpPr>
            <a:stCxn id="5" idx="1"/>
          </p:cNvCxnSpPr>
          <p:nvPr/>
        </p:nvCxnSpPr>
        <p:spPr>
          <a:xfrm flipH="1" flipV="1">
            <a:off x="5515897" y="4055623"/>
            <a:ext cx="1322056" cy="1462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4BF45D9-D4FB-4287-B162-C3E8D9D5A952}"/>
              </a:ext>
            </a:extLst>
          </p:cNvPr>
          <p:cNvCxnSpPr>
            <a:stCxn id="5" idx="1"/>
          </p:cNvCxnSpPr>
          <p:nvPr/>
        </p:nvCxnSpPr>
        <p:spPr>
          <a:xfrm flipH="1" flipV="1">
            <a:off x="3939107" y="3900948"/>
            <a:ext cx="2898846" cy="1617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E06A42B-4773-49D3-9BF6-FCB6758D193E}"/>
              </a:ext>
            </a:extLst>
          </p:cNvPr>
          <p:cNvSpPr txBox="1"/>
          <p:nvPr/>
        </p:nvSpPr>
        <p:spPr>
          <a:xfrm>
            <a:off x="103239" y="2617839"/>
            <a:ext cx="651140" cy="369332"/>
          </a:xfrm>
          <a:prstGeom prst="rect">
            <a:avLst/>
          </a:prstGeom>
          <a:noFill/>
        </p:spPr>
        <p:txBody>
          <a:bodyPr wrap="none" rtlCol="0">
            <a:spAutoFit/>
          </a:bodyPr>
          <a:lstStyle/>
          <a:p>
            <a:r>
              <a:rPr lang="en-US" dirty="0"/>
              <a:t>Door</a:t>
            </a:r>
          </a:p>
        </p:txBody>
      </p:sp>
      <p:cxnSp>
        <p:nvCxnSpPr>
          <p:cNvPr id="35" name="Straight Arrow Connector 34">
            <a:extLst>
              <a:ext uri="{FF2B5EF4-FFF2-40B4-BE49-F238E27FC236}">
                <a16:creationId xmlns:a16="http://schemas.microsoft.com/office/drawing/2014/main" id="{3EDC3A1E-5804-4F68-B511-83A98DB713A6}"/>
              </a:ext>
            </a:extLst>
          </p:cNvPr>
          <p:cNvCxnSpPr/>
          <p:nvPr/>
        </p:nvCxnSpPr>
        <p:spPr>
          <a:xfrm>
            <a:off x="766854" y="2816942"/>
            <a:ext cx="154920" cy="306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7496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3023</TotalTime>
  <Words>1774</Words>
  <Application>Microsoft Office PowerPoint</Application>
  <PresentationFormat>On-screen Show (4:3)</PresentationFormat>
  <Paragraphs>355</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Helvetica</vt:lpstr>
      <vt:lpstr>Office Theme</vt:lpstr>
      <vt:lpstr>LBNF Target Hall Remote Handling Facilities and  Horns exchange procedure</vt:lpstr>
      <vt:lpstr>Remote Handling Equipment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Hall Work Cell Horns replacing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Horns Casks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LBNF Target Hall Morgue and T-blocks Pit design</dc:title>
  <dc:creator>Vladimir Sidorov x8777 11641N</dc:creator>
  <cp:lastModifiedBy>Vladimir Sidorov</cp:lastModifiedBy>
  <cp:revision>134</cp:revision>
  <dcterms:created xsi:type="dcterms:W3CDTF">2019-06-18T21:42:55Z</dcterms:created>
  <dcterms:modified xsi:type="dcterms:W3CDTF">2019-10-24T15:24:51Z</dcterms:modified>
</cp:coreProperties>
</file>