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36"/>
  </p:notesMasterIdLst>
  <p:handoutMasterIdLst>
    <p:handoutMasterId r:id="rId37"/>
  </p:handoutMasterIdLst>
  <p:sldIdLst>
    <p:sldId id="294" r:id="rId6"/>
    <p:sldId id="298" r:id="rId7"/>
    <p:sldId id="299" r:id="rId8"/>
    <p:sldId id="300" r:id="rId9"/>
    <p:sldId id="309" r:id="rId10"/>
    <p:sldId id="315" r:id="rId11"/>
    <p:sldId id="660" r:id="rId12"/>
    <p:sldId id="301" r:id="rId13"/>
    <p:sldId id="310" r:id="rId14"/>
    <p:sldId id="311" r:id="rId15"/>
    <p:sldId id="312" r:id="rId16"/>
    <p:sldId id="313" r:id="rId17"/>
    <p:sldId id="314" r:id="rId18"/>
    <p:sldId id="665" r:id="rId19"/>
    <p:sldId id="661" r:id="rId20"/>
    <p:sldId id="664" r:id="rId21"/>
    <p:sldId id="666" r:id="rId22"/>
    <p:sldId id="651" r:id="rId23"/>
    <p:sldId id="652" r:id="rId24"/>
    <p:sldId id="654" r:id="rId25"/>
    <p:sldId id="655" r:id="rId26"/>
    <p:sldId id="656" r:id="rId27"/>
    <p:sldId id="657" r:id="rId28"/>
    <p:sldId id="1032" r:id="rId29"/>
    <p:sldId id="1033" r:id="rId30"/>
    <p:sldId id="1036" r:id="rId31"/>
    <p:sldId id="663" r:id="rId32"/>
    <p:sldId id="659" r:id="rId33"/>
    <p:sldId id="662" r:id="rId34"/>
    <p:sldId id="304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a G. Garcia x3798 13038N" initials="FGGx1" lastIdx="1" clrIdx="0">
    <p:extLst>
      <p:ext uri="{19B8F6BF-5375-455C-9EA6-DF929625EA0E}">
        <p15:presenceInfo xmlns:p15="http://schemas.microsoft.com/office/powerpoint/2012/main" userId="S-1-5-21-1644491937-1202660629-839522115-32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004C97"/>
    <a:srgbClr val="50504E"/>
    <a:srgbClr val="4E4E4E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8" autoAdjust="0"/>
    <p:restoredTop sz="94660"/>
  </p:normalViewPr>
  <p:slideViewPr>
    <p:cSldViewPr snapToGrid="0" snapToObjects="1" showGuides="1">
      <p:cViewPr>
        <p:scale>
          <a:sx n="80" d="100"/>
          <a:sy n="80" d="100"/>
        </p:scale>
        <p:origin x="772" y="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/>
              <a:t>WBS 121.04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914547500915499"/>
          <c:y val="0.29017502482294028"/>
          <c:w val="0.45879362167021032"/>
          <c:h val="0.576027611661001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952-45DE-A0E1-E30CF12ACC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952-45DE-A0E1-E30CF12ACC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952-45DE-A0E1-E30CF12ACC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952-45DE-A0E1-E30CF12ACC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952-45DE-A0E1-E30CF12ACC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952-45DE-A0E1-E30CF12ACC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952-45DE-A0E1-E30CF12ACC00}"/>
              </c:ext>
            </c:extLst>
          </c:dPt>
          <c:dLbls>
            <c:dLbl>
              <c:idx val="0"/>
              <c:layout>
                <c:manualLayout>
                  <c:x val="-0.20494931711081316"/>
                  <c:y val="-5.221226445950924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52-45DE-A0E1-E30CF12ACC00}"/>
                </c:ext>
              </c:extLst>
            </c:dLbl>
            <c:dLbl>
              <c:idx val="1"/>
              <c:layout>
                <c:manualLayout>
                  <c:x val="3.7573438913356169E-2"/>
                  <c:y val="3.230938725251898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52-45DE-A0E1-E30CF12ACC00}"/>
                </c:ext>
              </c:extLst>
            </c:dLbl>
            <c:dLbl>
              <c:idx val="2"/>
              <c:layout>
                <c:manualLayout>
                  <c:x val="8.3008130214133558E-2"/>
                  <c:y val="-7.203184858355360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37275335825647"/>
                      <c:h val="0.134473866324208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952-45DE-A0E1-E30CF12ACC00}"/>
                </c:ext>
              </c:extLst>
            </c:dLbl>
            <c:dLbl>
              <c:idx val="3"/>
              <c:layout>
                <c:manualLayout>
                  <c:x val="8.8600471551225593E-2"/>
                  <c:y val="1.374323579922872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52-45DE-A0E1-E30CF12ACC00}"/>
                </c:ext>
              </c:extLst>
            </c:dLbl>
            <c:dLbl>
              <c:idx val="4"/>
              <c:layout>
                <c:manualLayout>
                  <c:x val="3.2134525049259281E-2"/>
                  <c:y val="0.1540382304638679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52-45DE-A0E1-E30CF12ACC00}"/>
                </c:ext>
              </c:extLst>
            </c:dLbl>
            <c:dLbl>
              <c:idx val="5"/>
              <c:layout>
                <c:manualLayout>
                  <c:x val="-7.0076367572697529E-2"/>
                  <c:y val="1.120297462817147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52-45DE-A0E1-E30CF12ACC00}"/>
                </c:ext>
              </c:extLst>
            </c:dLbl>
            <c:dLbl>
              <c:idx val="6"/>
              <c:layout>
                <c:manualLayout>
                  <c:x val="-0.1638641991784926"/>
                  <c:y val="-1.77808560966916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7A8A40-F965-462C-AE59-34AC406C74DD}" type="CATEGORYNAME">
                      <a:rPr lang="en-US"/>
                      <a:pPr>
                        <a:defRPr sz="1600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  <a:fld id="{0ED4EC7B-4B2D-4F16-94A0-5E32D61B3545}" type="PERCENTAGE">
                      <a:rPr lang="en-US" baseline="0"/>
                      <a:pPr>
                        <a:defRPr sz="160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952-45DE-A0E1-E30CF12ACC0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'Est. Type By L2'!$G$30:$G$36</c:f>
              <c:strCache>
                <c:ptCount val="7"/>
                <c:pt idx="0">
                  <c:v>Advanced</c:v>
                </c:pt>
                <c:pt idx="1">
                  <c:v>Conceptual</c:v>
                </c:pt>
                <c:pt idx="2">
                  <c:v>LOE</c:v>
                </c:pt>
                <c:pt idx="3">
                  <c:v>Other</c:v>
                </c:pt>
                <c:pt idx="4">
                  <c:v>Pre-Conceptual</c:v>
                </c:pt>
                <c:pt idx="5">
                  <c:v>Preliminary</c:v>
                </c:pt>
                <c:pt idx="6">
                  <c:v>Rough Estimate</c:v>
                </c:pt>
              </c:strCache>
            </c:strRef>
          </c:cat>
          <c:val>
            <c:numRef>
              <c:f>'Est. Type By L2'!$H$30:$H$36</c:f>
              <c:numCache>
                <c:formatCode>0.0%</c:formatCode>
                <c:ptCount val="7"/>
                <c:pt idx="0">
                  <c:v>3.6720227215093632E-2</c:v>
                </c:pt>
                <c:pt idx="1">
                  <c:v>8.8774282071992935E-2</c:v>
                </c:pt>
                <c:pt idx="2">
                  <c:v>0.1260989021491305</c:v>
                </c:pt>
                <c:pt idx="4">
                  <c:v>5.407027430588755E-4</c:v>
                </c:pt>
                <c:pt idx="5">
                  <c:v>0.74786588582072411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952-45DE-A0E1-E30CF12ACC0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excel format that PIP-II used for a May workshop.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excel format that PIP-II used for a May workshop.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1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excel format that PIP-II used for a May workshop.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3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Director’s CD-2/3a Review</a:t>
            </a:r>
          </a:p>
          <a:p>
            <a:r>
              <a:rPr lang="en-US" dirty="0"/>
              <a:t>30-Jul to 01-Aug-2019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C72AB-7766-46D5-B3CB-CD273F1A4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2390"/>
          <a:stretch/>
        </p:blipFill>
        <p:spPr>
          <a:xfrm>
            <a:off x="-6854" y="896935"/>
            <a:ext cx="914400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6AA3B-D513-4568-ADD3-3BBA8874574F}"/>
              </a:ext>
            </a:extLst>
          </p:cNvPr>
          <p:cNvSpPr txBox="1"/>
          <p:nvPr userDrawn="1"/>
        </p:nvSpPr>
        <p:spPr>
          <a:xfrm>
            <a:off x="5541484" y="4971263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02310" y="6117368"/>
            <a:ext cx="1009726" cy="5263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297403"/>
            <a:ext cx="8499231" cy="1390219"/>
          </a:xfrm>
        </p:spPr>
        <p:txBody>
          <a:bodyPr/>
          <a:lstStyle/>
          <a:p>
            <a:r>
              <a:rPr lang="en-US" dirty="0"/>
              <a:t>Fernanda G. Garcia	</a:t>
            </a:r>
          </a:p>
          <a:p>
            <a:r>
              <a:rPr lang="en-US" dirty="0"/>
              <a:t>PIP-II Director’s CD-2/3a Review </a:t>
            </a:r>
          </a:p>
          <a:p>
            <a:r>
              <a:rPr lang="en-US" dirty="0"/>
              <a:t>30 July – August 1, 2019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781" y="4411615"/>
            <a:ext cx="8667106" cy="10030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Linac Installation and Commissioning</a:t>
            </a:r>
          </a:p>
          <a:p>
            <a:r>
              <a:rPr lang="en-US" dirty="0"/>
              <a:t>WBS 121.04.01-06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Test Infrastructure (II)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88BBB-0055-4CB0-A9BE-741F567EA2D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558D1B-AEB8-4616-8630-7D857BEC9B6D}"/>
              </a:ext>
            </a:extLst>
          </p:cNvPr>
          <p:cNvSpPr/>
          <p:nvPr/>
        </p:nvSpPr>
        <p:spPr>
          <a:xfrm>
            <a:off x="186395" y="782561"/>
            <a:ext cx="8768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2000" b="1" dirty="0">
                <a:solidFill>
                  <a:schemeClr val="accent6"/>
                </a:solidFill>
                <a:latin typeface="Helvetica" panose="020B0604020202020204" pitchFamily="34" charset="0"/>
              </a:rPr>
              <a:t>PIP2IT @ CMTF</a:t>
            </a:r>
            <a:endParaRPr lang="en-US" altLang="en-US" sz="1400" b="1" dirty="0">
              <a:solidFill>
                <a:schemeClr val="accent6"/>
              </a:solidFill>
              <a:latin typeface="Helvetica" panose="020B0604020202020204" pitchFamily="34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Cave extension complete to receive HWR/protoSSR1 Cryomodules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Ongoing installation of the cryogenic transfer line (CTL)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303309-6929-41DF-B7C3-20484A4A5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673" y="4041603"/>
            <a:ext cx="2564502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0B92BB-5B25-4328-A2AA-1F42D4A39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464" y="4026104"/>
            <a:ext cx="2564504" cy="18442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AAD6EC-57B0-43FC-B8D7-D3CBA8B89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4026104"/>
            <a:ext cx="2564504" cy="1844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D6D776-780F-46A5-B1BD-58E57EE38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39" y="2117320"/>
            <a:ext cx="2564503" cy="1828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F63CB2-2CD3-4202-BC8E-99A1A34F9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963" y="2137711"/>
            <a:ext cx="2564502" cy="18442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7439079-9C0A-45B1-944D-B14F2EF7A001}"/>
              </a:ext>
            </a:extLst>
          </p:cNvPr>
          <p:cNvGrpSpPr/>
          <p:nvPr/>
        </p:nvGrpSpPr>
        <p:grpSpPr>
          <a:xfrm>
            <a:off x="6494410" y="2132153"/>
            <a:ext cx="1383224" cy="1844298"/>
            <a:chOff x="6494410" y="1648054"/>
            <a:chExt cx="1383224" cy="184429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7119C13-C643-4669-8D66-CFCAEA11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4410" y="1648054"/>
              <a:ext cx="1383224" cy="184429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E028CA6-696B-4792-934E-5AF6D618267B}"/>
                </a:ext>
              </a:extLst>
            </p:cNvPr>
            <p:cNvSpPr txBox="1"/>
            <p:nvPr/>
          </p:nvSpPr>
          <p:spPr>
            <a:xfrm>
              <a:off x="6606376" y="1660414"/>
              <a:ext cx="1159292" cy="3693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interlocks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C70AAF6-0B09-48DE-B177-1FF6FB5282F6}"/>
              </a:ext>
            </a:extLst>
          </p:cNvPr>
          <p:cNvSpPr txBox="1"/>
          <p:nvPr/>
        </p:nvSpPr>
        <p:spPr>
          <a:xfrm rot="16200000">
            <a:off x="-461593" y="2847342"/>
            <a:ext cx="1752731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cave extension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7BB9FB-E5E5-4F49-9650-3035A96A34BF}"/>
              </a:ext>
            </a:extLst>
          </p:cNvPr>
          <p:cNvSpPr txBox="1"/>
          <p:nvPr/>
        </p:nvSpPr>
        <p:spPr>
          <a:xfrm rot="16200000">
            <a:off x="-495882" y="4764631"/>
            <a:ext cx="1752731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CTL 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432E82-C22A-42A9-BF5F-42A825A8B735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SC2-Leibfritz</a:t>
            </a:r>
          </a:p>
        </p:txBody>
      </p:sp>
    </p:spTree>
    <p:extLst>
      <p:ext uri="{BB962C8B-B14F-4D97-AF65-F5344CB8AC3E}">
        <p14:creationId xmlns:p14="http://schemas.microsoft.com/office/powerpoint/2010/main" val="341857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Test Infrastructure (III)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88BBB-0055-4CB0-A9BE-741F567EA2D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4E2D2-9E4D-4C80-90CA-B5E09C983596}"/>
              </a:ext>
            </a:extLst>
          </p:cNvPr>
          <p:cNvSpPr/>
          <p:nvPr/>
        </p:nvSpPr>
        <p:spPr>
          <a:xfrm>
            <a:off x="152548" y="1048961"/>
            <a:ext cx="8941224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2000" b="1" dirty="0">
                <a:solidFill>
                  <a:schemeClr val="accent6"/>
                </a:solidFill>
                <a:latin typeface="Helvetica" panose="020B0604020202020204" pitchFamily="34" charset="0"/>
              </a:rPr>
              <a:t>Future Plans: </a:t>
            </a:r>
            <a:r>
              <a:rPr lang="en-US" sz="19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will be converted to two test stands for cold RF testing PIP-II cryomodules w/o beam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Decouples PIP-II and LCLS-II HE schedules</a:t>
            </a:r>
            <a:endParaRPr lang="en-US" sz="18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test stand will require minimum modifications</a:t>
            </a:r>
          </a:p>
          <a:p>
            <a:pPr marL="6286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slot will be converted to 650 MHz cryomodules test area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5777AF-099D-422B-9A72-528DB143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29" y="2920583"/>
            <a:ext cx="4373136" cy="3151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AE2110-CC48-4968-914C-8DB8F9498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71" y="3320570"/>
            <a:ext cx="3796458" cy="2688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B9BF96-929C-480B-84E6-04E2989C9C0E}"/>
              </a:ext>
            </a:extLst>
          </p:cNvPr>
          <p:cNvSpPr txBox="1"/>
          <p:nvPr/>
        </p:nvSpPr>
        <p:spPr>
          <a:xfrm>
            <a:off x="4943617" y="2951238"/>
            <a:ext cx="161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HB650/SSR1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E1DEA8-6189-42C4-A6C8-7A75B6EBD3FA}"/>
              </a:ext>
            </a:extLst>
          </p:cNvPr>
          <p:cNvCxnSpPr>
            <a:cxnSpLocks/>
          </p:cNvCxnSpPr>
          <p:nvPr/>
        </p:nvCxnSpPr>
        <p:spPr>
          <a:xfrm>
            <a:off x="5555800" y="3271429"/>
            <a:ext cx="570450" cy="16965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77D5A2-B610-4845-8B20-89CA9378E902}"/>
              </a:ext>
            </a:extLst>
          </p:cNvPr>
          <p:cNvCxnSpPr>
            <a:cxnSpLocks/>
          </p:cNvCxnSpPr>
          <p:nvPr/>
        </p:nvCxnSpPr>
        <p:spPr>
          <a:xfrm>
            <a:off x="5946622" y="3247770"/>
            <a:ext cx="1368762" cy="743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177F17-8576-4B1A-BEF1-6665706D2999}"/>
              </a:ext>
            </a:extLst>
          </p:cNvPr>
          <p:cNvSpPr txBox="1"/>
          <p:nvPr/>
        </p:nvSpPr>
        <p:spPr>
          <a:xfrm>
            <a:off x="1223363" y="2951238"/>
            <a:ext cx="146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HWR/SSR1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4BE5FF-3ECC-41CE-8A53-7B6160F52CFD}"/>
              </a:ext>
            </a:extLst>
          </p:cNvPr>
          <p:cNvCxnSpPr>
            <a:cxnSpLocks/>
          </p:cNvCxnSpPr>
          <p:nvPr/>
        </p:nvCxnSpPr>
        <p:spPr>
          <a:xfrm>
            <a:off x="1546732" y="3265675"/>
            <a:ext cx="0" cy="1214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B7681D-CF33-42AB-9F62-528F1FF06CE3}"/>
              </a:ext>
            </a:extLst>
          </p:cNvPr>
          <p:cNvCxnSpPr>
            <a:cxnSpLocks/>
          </p:cNvCxnSpPr>
          <p:nvPr/>
        </p:nvCxnSpPr>
        <p:spPr>
          <a:xfrm>
            <a:off x="2158571" y="3271429"/>
            <a:ext cx="0" cy="720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540DFC-A2B2-440B-A74C-A810BC8572F3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SC2-Leibfritz</a:t>
            </a:r>
          </a:p>
        </p:txBody>
      </p:sp>
    </p:spTree>
    <p:extLst>
      <p:ext uri="{BB962C8B-B14F-4D97-AF65-F5344CB8AC3E}">
        <p14:creationId xmlns:p14="http://schemas.microsoft.com/office/powerpoint/2010/main" val="168045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Test Infrastructure (IV)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88BBB-0055-4CB0-A9BE-741F567EA2D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ADB253-6462-428E-9C58-E36998EE41A2}"/>
              </a:ext>
            </a:extLst>
          </p:cNvPr>
          <p:cNvSpPr/>
          <p:nvPr/>
        </p:nvSpPr>
        <p:spPr>
          <a:xfrm>
            <a:off x="177354" y="868622"/>
            <a:ext cx="8310429" cy="2051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2000" b="1" dirty="0">
                <a:solidFill>
                  <a:schemeClr val="accent6"/>
                </a:solidFill>
                <a:latin typeface="Helvetica" panose="020B0604020202020204" pitchFamily="34" charset="0"/>
              </a:rPr>
              <a:t>STC: MDB</a:t>
            </a:r>
            <a:endParaRPr lang="en-US" altLang="en-US" sz="2200" b="1" dirty="0">
              <a:solidFill>
                <a:schemeClr val="accent6"/>
              </a:solidFill>
              <a:latin typeface="Helvetica" panose="020B0604020202020204" pitchFamily="34" charset="0"/>
            </a:endParaRPr>
          </a:p>
          <a:p>
            <a:pPr marL="0" lvl="1"/>
            <a:r>
              <a:rPr lang="en-US" altLang="en-US" sz="1400" dirty="0">
                <a:solidFill>
                  <a:schemeClr val="accent6"/>
                </a:solidFill>
                <a:latin typeface="Helvetica" panose="020B0604020202020204" pitchFamily="34" charset="0"/>
              </a:rPr>
              <a:t>  (Spoke Test Cryostat @ Meson Detector Building)</a:t>
            </a:r>
          </a:p>
          <a:p>
            <a:pPr marL="404813" lvl="1" indent="-23495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Demonstrate dressed cavity performance</a:t>
            </a:r>
          </a:p>
          <a:p>
            <a:pPr marL="862013" lvl="2" indent="-23495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used for testing pSSR1 cavities  (Nov’18)</a:t>
            </a:r>
          </a:p>
          <a:p>
            <a:pPr marL="404813" lvl="1" indent="-23495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Mechanical modifications to the cryostat to allow for cavity testing for SSR2 and 650 cavities </a:t>
            </a:r>
          </a:p>
          <a:p>
            <a:pPr marL="455613" lvl="1" indent="-285750">
              <a:spcBef>
                <a:spcPts val="13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Completed July’19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A1BDDA-6E9B-41F1-9E14-9F05D2301962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596" y="3202043"/>
            <a:ext cx="2269771" cy="2973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9C36C1-4464-46B3-88EB-EB3388B96100}"/>
              </a:ext>
            </a:extLst>
          </p:cNvPr>
          <p:cNvSpPr txBox="1"/>
          <p:nvPr/>
        </p:nvSpPr>
        <p:spPr>
          <a:xfrm>
            <a:off x="5950459" y="2318144"/>
            <a:ext cx="277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STC cryostat modified with extension to accommodate 650MHz cavities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A3443-3B0E-42B3-97CF-CE763637E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0" r="6509" b="3733"/>
          <a:stretch/>
        </p:blipFill>
        <p:spPr>
          <a:xfrm>
            <a:off x="5538704" y="3119124"/>
            <a:ext cx="3376696" cy="2973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7366C9-D9B1-422D-9590-641601F2027A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SC2-Leibfritz</a:t>
            </a:r>
          </a:p>
        </p:txBody>
      </p:sp>
    </p:spTree>
    <p:extLst>
      <p:ext uri="{BB962C8B-B14F-4D97-AF65-F5344CB8AC3E}">
        <p14:creationId xmlns:p14="http://schemas.microsoft.com/office/powerpoint/2010/main" val="342206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Building Infrastructure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24D74D1-D29F-4F97-8BF3-B724B02F7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91" y="833879"/>
            <a:ext cx="8672513" cy="5468950"/>
          </a:xfrm>
        </p:spPr>
        <p:txBody>
          <a:bodyPr>
            <a:normAutofit fontScale="92500"/>
          </a:bodyPr>
          <a:lstStyle/>
          <a:p>
            <a:r>
              <a:rPr lang="en-US" dirty="0"/>
              <a:t>Developed</a:t>
            </a:r>
            <a:r>
              <a:rPr lang="en-US" b="1" dirty="0"/>
              <a:t> </a:t>
            </a:r>
            <a:r>
              <a:rPr lang="en-US" dirty="0"/>
              <a:t>the Room Data Sheet (RDS)</a:t>
            </a:r>
          </a:p>
          <a:p>
            <a:pPr lvl="1"/>
            <a:r>
              <a:rPr lang="en-US" dirty="0"/>
              <a:t>Collect information of equipment infrastructure needs from other L3Ms</a:t>
            </a:r>
          </a:p>
          <a:p>
            <a:pPr lvl="1"/>
            <a:r>
              <a:rPr lang="en-US" dirty="0"/>
              <a:t>Validation of the entries with participation of all L2Ms/L3Ms</a:t>
            </a:r>
          </a:p>
          <a:p>
            <a:pPr lvl="2"/>
            <a:r>
              <a:rPr lang="en-US" dirty="0"/>
              <a:t>First release in Jan’19</a:t>
            </a:r>
          </a:p>
          <a:p>
            <a:pPr lvl="2"/>
            <a:r>
              <a:rPr lang="en-US" dirty="0"/>
              <a:t>6-months revision/2</a:t>
            </a:r>
            <a:r>
              <a:rPr lang="en-US" baseline="30000" dirty="0"/>
              <a:t>nd</a:t>
            </a:r>
            <a:r>
              <a:rPr lang="en-US" dirty="0"/>
              <a:t> check - complete Jun’19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Tailoring the Accelerator Division cable database for PIP-II</a:t>
            </a:r>
          </a:p>
          <a:p>
            <a:pPr lvl="1"/>
            <a:r>
              <a:rPr lang="en-US" dirty="0"/>
              <a:t>Key features</a:t>
            </a:r>
          </a:p>
          <a:p>
            <a:pPr lvl="2"/>
            <a:r>
              <a:rPr lang="en-US" dirty="0"/>
              <a:t>Add zone configuration</a:t>
            </a:r>
          </a:p>
          <a:p>
            <a:pPr lvl="2"/>
            <a:r>
              <a:rPr lang="en-US" dirty="0"/>
              <a:t>Add links of cables -&gt; zones -&gt; batches -&gt; ready for procurement</a:t>
            </a:r>
          </a:p>
          <a:p>
            <a:pPr lvl="2"/>
            <a:r>
              <a:rPr lang="en-US" dirty="0"/>
              <a:t>Add a Quality Check (QC) step</a:t>
            </a:r>
          </a:p>
          <a:p>
            <a:pPr lvl="3"/>
            <a:r>
              <a:rPr lang="en-US" sz="2000" dirty="0"/>
              <a:t>Verification process includes checks for data completion, location discrepancies, cable types in line with the PIP-II cable catalogue</a:t>
            </a:r>
          </a:p>
          <a:p>
            <a:pPr lvl="2"/>
            <a:r>
              <a:rPr lang="en-US" dirty="0"/>
              <a:t>Add lockout periods prior to initiating final procurement package for a specific batch</a:t>
            </a:r>
          </a:p>
          <a:p>
            <a:pPr lvl="1"/>
            <a:r>
              <a:rPr lang="en-US" dirty="0"/>
              <a:t>Apply Lessons Learned from using the AD Cable Database at PIP2IT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C6ECED9-5B66-426D-A91A-A3ED431DC4FD}"/>
              </a:ext>
            </a:extLst>
          </p:cNvPr>
          <p:cNvSpPr txBox="1">
            <a:spLocks/>
          </p:cNvSpPr>
          <p:nvPr/>
        </p:nvSpPr>
        <p:spPr>
          <a:xfrm>
            <a:off x="97691" y="3147557"/>
            <a:ext cx="8672513" cy="31552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5B1EC-37B6-44E3-8E5B-458F6E63A79D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04911B-5FC4-4332-8650-9C567317DE38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SC2-Hunt</a:t>
            </a:r>
          </a:p>
        </p:txBody>
      </p:sp>
    </p:spTree>
    <p:extLst>
      <p:ext uri="{BB962C8B-B14F-4D97-AF65-F5344CB8AC3E}">
        <p14:creationId xmlns:p14="http://schemas.microsoft.com/office/powerpoint/2010/main" val="9180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Mechanical System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74DD04-ED80-4B16-96D9-93573187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789277"/>
            <a:ext cx="8281275" cy="237312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Preliminary low-conductivity water (LCW) cooling system 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One primary water-cooling circuit and two secondaries close loop circuits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Pumping station located at the Utility Plant (CPB)</a:t>
            </a:r>
          </a:p>
          <a:p>
            <a:pPr lvl="2"/>
            <a:r>
              <a:rPr lang="en-US" sz="1600" dirty="0">
                <a:solidFill>
                  <a:srgbClr val="404040"/>
                </a:solidFill>
              </a:rPr>
              <a:t>Operation in cooperation with the cooling towers situated outside the building</a:t>
            </a:r>
          </a:p>
          <a:p>
            <a:pPr lvl="2"/>
            <a:r>
              <a:rPr lang="en-US" sz="1600" dirty="0">
                <a:solidFill>
                  <a:srgbClr val="404040"/>
                </a:solidFill>
              </a:rPr>
              <a:t>4 pumps for the supply line with automatic adjustment for system balancing</a:t>
            </a:r>
          </a:p>
          <a:p>
            <a:pPr lvl="2"/>
            <a:r>
              <a:rPr lang="en-US" sz="1600" dirty="0">
                <a:solidFill>
                  <a:srgbClr val="404040"/>
                </a:solidFill>
              </a:rPr>
              <a:t>2 plate-type heat exchangers</a:t>
            </a:r>
          </a:p>
          <a:p>
            <a:pPr lvl="2"/>
            <a:r>
              <a:rPr lang="en-US" sz="1600" dirty="0">
                <a:solidFill>
                  <a:srgbClr val="404040"/>
                </a:solidFill>
              </a:rPr>
              <a:t>Water treatment system </a:t>
            </a:r>
          </a:p>
          <a:p>
            <a:pPr lvl="3"/>
            <a:r>
              <a:rPr lang="en-US" sz="1400" dirty="0">
                <a:solidFill>
                  <a:srgbClr val="404040"/>
                </a:solidFill>
              </a:rPr>
              <a:t>Deionizing and </a:t>
            </a:r>
            <a:r>
              <a:rPr lang="en-US" sz="1400" dirty="0" err="1">
                <a:solidFill>
                  <a:srgbClr val="404040"/>
                </a:solidFill>
              </a:rPr>
              <a:t>Deoxygen</a:t>
            </a:r>
            <a:r>
              <a:rPr lang="en-US" sz="1400" dirty="0">
                <a:solidFill>
                  <a:srgbClr val="404040"/>
                </a:solidFill>
              </a:rPr>
              <a:t> systems</a:t>
            </a:r>
          </a:p>
          <a:p>
            <a:pPr lvl="3"/>
            <a:r>
              <a:rPr lang="en-US" sz="1400" dirty="0">
                <a:solidFill>
                  <a:srgbClr val="404040"/>
                </a:solidFill>
              </a:rPr>
              <a:t>Filtration system </a:t>
            </a:r>
            <a:endParaRPr lang="en-US" sz="1800" dirty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4AF5D-608A-40E1-BC61-533FBE111F26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D1B23-8C19-4038-9834-EAADD0AF0B86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SC2-Hunt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39D09246-9774-4DD5-A768-8ACCF8796BB0}"/>
              </a:ext>
            </a:extLst>
          </p:cNvPr>
          <p:cNvGrpSpPr/>
          <p:nvPr/>
        </p:nvGrpSpPr>
        <p:grpSpPr>
          <a:xfrm>
            <a:off x="33422" y="3179042"/>
            <a:ext cx="9077156" cy="3064038"/>
            <a:chOff x="20693" y="3419244"/>
            <a:chExt cx="9077156" cy="3064038"/>
          </a:xfrm>
        </p:grpSpPr>
        <p:pic>
          <p:nvPicPr>
            <p:cNvPr id="17" name="Content Placeholder 7">
              <a:extLst>
                <a:ext uri="{FF2B5EF4-FFF2-40B4-BE49-F238E27FC236}">
                  <a16:creationId xmlns:a16="http://schemas.microsoft.com/office/drawing/2014/main" id="{10F01020-B6AA-46E4-9BDE-EB23D696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93" y="3823607"/>
              <a:ext cx="9077156" cy="253656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88" name="Group 687">
              <a:extLst>
                <a:ext uri="{FF2B5EF4-FFF2-40B4-BE49-F238E27FC236}">
                  <a16:creationId xmlns:a16="http://schemas.microsoft.com/office/drawing/2014/main" id="{523781B7-1CC1-4616-B70A-449F4D529195}"/>
                </a:ext>
              </a:extLst>
            </p:cNvPr>
            <p:cNvGrpSpPr/>
            <p:nvPr/>
          </p:nvGrpSpPr>
          <p:grpSpPr>
            <a:xfrm>
              <a:off x="53529" y="3419244"/>
              <a:ext cx="8799028" cy="3064038"/>
              <a:chOff x="71725" y="3427200"/>
              <a:chExt cx="8799028" cy="3064038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2C5330-A736-45AD-8A85-3AA4B1B2BBE0}"/>
                  </a:ext>
                </a:extLst>
              </p:cNvPr>
              <p:cNvSpPr/>
              <p:nvPr/>
            </p:nvSpPr>
            <p:spPr>
              <a:xfrm>
                <a:off x="2278521" y="3960966"/>
                <a:ext cx="5034627" cy="33353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482647D-0EDF-4BF4-BDAF-64D3A57BEF8C}"/>
                  </a:ext>
                </a:extLst>
              </p:cNvPr>
              <p:cNvSpPr/>
              <p:nvPr/>
            </p:nvSpPr>
            <p:spPr>
              <a:xfrm>
                <a:off x="2203358" y="3966780"/>
                <a:ext cx="5116693" cy="527476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23385A-96A9-446F-94F9-0F457C558AFD}"/>
                  </a:ext>
                </a:extLst>
              </p:cNvPr>
              <p:cNvSpPr/>
              <p:nvPr/>
            </p:nvSpPr>
            <p:spPr>
              <a:xfrm>
                <a:off x="5605156" y="5695301"/>
                <a:ext cx="399573" cy="182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08BF25A-0460-4C06-8D4A-A1A7F5AC9B8C}"/>
                  </a:ext>
                </a:extLst>
              </p:cNvPr>
              <p:cNvGrpSpPr/>
              <p:nvPr/>
            </p:nvGrpSpPr>
            <p:grpSpPr>
              <a:xfrm>
                <a:off x="5672860" y="5704635"/>
                <a:ext cx="184556" cy="153157"/>
                <a:chOff x="5688395" y="5144156"/>
                <a:chExt cx="184556" cy="153157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3A576A0-51D7-4088-B100-8531388C9AAB}"/>
                    </a:ext>
                  </a:extLst>
                </p:cNvPr>
                <p:cNvSpPr/>
                <p:nvPr/>
              </p:nvSpPr>
              <p:spPr>
                <a:xfrm>
                  <a:off x="5764595" y="5144157"/>
                  <a:ext cx="108356" cy="6556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282C012B-40D7-4A01-8810-CF1844D54956}"/>
                    </a:ext>
                  </a:extLst>
                </p:cNvPr>
                <p:cNvSpPr/>
                <p:nvPr/>
              </p:nvSpPr>
              <p:spPr>
                <a:xfrm>
                  <a:off x="5688395" y="5144156"/>
                  <a:ext cx="153328" cy="153157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916764D-F3B0-4478-9DEA-9F97CA2509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45450" y="5733891"/>
                <a:ext cx="139525" cy="1194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E42AD64-A83C-46EF-A561-5E0C937392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952613" y="3952755"/>
                <a:ext cx="0" cy="1819907"/>
              </a:xfrm>
              <a:prstGeom prst="line">
                <a:avLst/>
              </a:prstGeom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42903CA-93CA-44FB-AEA2-DD16821F7E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006374" y="3910773"/>
                <a:ext cx="2294371" cy="10359"/>
              </a:xfrm>
              <a:prstGeom prst="line">
                <a:avLst/>
              </a:prstGeom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392E75A-2902-4E33-9CA8-3FB8124DFA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34584" y="3887644"/>
                <a:ext cx="4438" cy="634548"/>
              </a:xfrm>
              <a:prstGeom prst="line">
                <a:avLst/>
              </a:prstGeom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B46AD57-748F-492D-A976-64ED362566E9}"/>
                  </a:ext>
                </a:extLst>
              </p:cNvPr>
              <p:cNvSpPr/>
              <p:nvPr/>
            </p:nvSpPr>
            <p:spPr>
              <a:xfrm>
                <a:off x="71725" y="3647141"/>
                <a:ext cx="1160388" cy="863827"/>
              </a:xfrm>
              <a:custGeom>
                <a:avLst/>
                <a:gdLst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62965 w 675341"/>
                  <a:gd name="connsiteY6" fmla="*/ 203200 h 359030"/>
                  <a:gd name="connsiteX7" fmla="*/ 322730 w 675341"/>
                  <a:gd name="connsiteY7" fmla="*/ 245035 h 359030"/>
                  <a:gd name="connsiteX8" fmla="*/ 346635 w 675341"/>
                  <a:gd name="connsiteY8" fmla="*/ 262965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346635 w 675341"/>
                  <a:gd name="connsiteY8" fmla="*/ 262965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318155 w 675341"/>
                  <a:gd name="connsiteY8" fmla="*/ 278107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406400 w 675341"/>
                  <a:gd name="connsiteY8" fmla="*/ 292847 h 359030"/>
                  <a:gd name="connsiteX9" fmla="*/ 484094 w 675341"/>
                  <a:gd name="connsiteY9" fmla="*/ 328706 h 359030"/>
                  <a:gd name="connsiteX10" fmla="*/ 508000 w 675341"/>
                  <a:gd name="connsiteY10" fmla="*/ 334682 h 359030"/>
                  <a:gd name="connsiteX11" fmla="*/ 543859 w 675341"/>
                  <a:gd name="connsiteY11" fmla="*/ 340659 h 359030"/>
                  <a:gd name="connsiteX12" fmla="*/ 579718 w 675341"/>
                  <a:gd name="connsiteY12" fmla="*/ 352612 h 359030"/>
                  <a:gd name="connsiteX13" fmla="*/ 627530 w 675341"/>
                  <a:gd name="connsiteY13" fmla="*/ 358588 h 359030"/>
                  <a:gd name="connsiteX14" fmla="*/ 657412 w 675341"/>
                  <a:gd name="connsiteY14" fmla="*/ 358588 h 359030"/>
                  <a:gd name="connsiteX15" fmla="*/ 675341 w 675341"/>
                  <a:gd name="connsiteY15" fmla="*/ 358588 h 359030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543859 w 675341"/>
                  <a:gd name="connsiteY11" fmla="*/ 340659 h 358588"/>
                  <a:gd name="connsiteX12" fmla="*/ 579718 w 675341"/>
                  <a:gd name="connsiteY12" fmla="*/ 352612 h 358588"/>
                  <a:gd name="connsiteX13" fmla="*/ 657412 w 675341"/>
                  <a:gd name="connsiteY13" fmla="*/ 358588 h 358588"/>
                  <a:gd name="connsiteX14" fmla="*/ 675341 w 675341"/>
                  <a:gd name="connsiteY14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543859 w 675341"/>
                  <a:gd name="connsiteY11" fmla="*/ 340659 h 358588"/>
                  <a:gd name="connsiteX12" fmla="*/ 657412 w 675341"/>
                  <a:gd name="connsiteY12" fmla="*/ 358588 h 358588"/>
                  <a:gd name="connsiteX13" fmla="*/ 675341 w 675341"/>
                  <a:gd name="connsiteY13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657412 w 675341"/>
                  <a:gd name="connsiteY11" fmla="*/ 358588 h 358588"/>
                  <a:gd name="connsiteX12" fmla="*/ 675341 w 675341"/>
                  <a:gd name="connsiteY12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84094 w 675341"/>
                  <a:gd name="connsiteY8" fmla="*/ 328706 h 358588"/>
                  <a:gd name="connsiteX9" fmla="*/ 508000 w 675341"/>
                  <a:gd name="connsiteY9" fmla="*/ 334682 h 358588"/>
                  <a:gd name="connsiteX10" fmla="*/ 657412 w 675341"/>
                  <a:gd name="connsiteY10" fmla="*/ 358588 h 358588"/>
                  <a:gd name="connsiteX11" fmla="*/ 675341 w 675341"/>
                  <a:gd name="connsiteY11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75318 h 358588"/>
                  <a:gd name="connsiteX8" fmla="*/ 484094 w 675341"/>
                  <a:gd name="connsiteY8" fmla="*/ 328706 h 358588"/>
                  <a:gd name="connsiteX9" fmla="*/ 508000 w 675341"/>
                  <a:gd name="connsiteY9" fmla="*/ 334682 h 358588"/>
                  <a:gd name="connsiteX10" fmla="*/ 657412 w 675341"/>
                  <a:gd name="connsiteY10" fmla="*/ 358588 h 358588"/>
                  <a:gd name="connsiteX11" fmla="*/ 675341 w 675341"/>
                  <a:gd name="connsiteY11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75318 h 358588"/>
                  <a:gd name="connsiteX8" fmla="*/ 484094 w 675341"/>
                  <a:gd name="connsiteY8" fmla="*/ 328706 h 358588"/>
                  <a:gd name="connsiteX9" fmla="*/ 657412 w 675341"/>
                  <a:gd name="connsiteY9" fmla="*/ 358588 h 358588"/>
                  <a:gd name="connsiteX10" fmla="*/ 675341 w 675341"/>
                  <a:gd name="connsiteY10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20245 w 675341"/>
                  <a:gd name="connsiteY5" fmla="*/ 213295 h 358588"/>
                  <a:gd name="connsiteX6" fmla="*/ 322730 w 675341"/>
                  <a:gd name="connsiteY6" fmla="*/ 275318 h 358588"/>
                  <a:gd name="connsiteX7" fmla="*/ 484094 w 675341"/>
                  <a:gd name="connsiteY7" fmla="*/ 328706 h 358588"/>
                  <a:gd name="connsiteX8" fmla="*/ 657412 w 675341"/>
                  <a:gd name="connsiteY8" fmla="*/ 358588 h 358588"/>
                  <a:gd name="connsiteX9" fmla="*/ 675341 w 675341"/>
                  <a:gd name="connsiteY9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220245 w 675341"/>
                  <a:gd name="connsiteY4" fmla="*/ 213295 h 358588"/>
                  <a:gd name="connsiteX5" fmla="*/ 322730 w 675341"/>
                  <a:gd name="connsiteY5" fmla="*/ 275318 h 358588"/>
                  <a:gd name="connsiteX6" fmla="*/ 484094 w 675341"/>
                  <a:gd name="connsiteY6" fmla="*/ 328706 h 358588"/>
                  <a:gd name="connsiteX7" fmla="*/ 657412 w 675341"/>
                  <a:gd name="connsiteY7" fmla="*/ 358588 h 358588"/>
                  <a:gd name="connsiteX8" fmla="*/ 675341 w 675341"/>
                  <a:gd name="connsiteY8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77435 w 675341"/>
                  <a:gd name="connsiteY1" fmla="*/ 73048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28677 w 675341"/>
                  <a:gd name="connsiteY2" fmla="*/ 152472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28677 w 675341"/>
                  <a:gd name="connsiteY2" fmla="*/ 152472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28677 w 675341"/>
                  <a:gd name="connsiteY2" fmla="*/ 152472 h 358588"/>
                  <a:gd name="connsiteX3" fmla="*/ 322730 w 675341"/>
                  <a:gd name="connsiteY3" fmla="*/ 275318 h 358588"/>
                  <a:gd name="connsiteX4" fmla="*/ 484094 w 675341"/>
                  <a:gd name="connsiteY4" fmla="*/ 328706 h 358588"/>
                  <a:gd name="connsiteX5" fmla="*/ 657412 w 675341"/>
                  <a:gd name="connsiteY5" fmla="*/ 358588 h 358588"/>
                  <a:gd name="connsiteX6" fmla="*/ 675341 w 675341"/>
                  <a:gd name="connsiteY6" fmla="*/ 358588 h 358588"/>
                  <a:gd name="connsiteX0" fmla="*/ 0 w 675341"/>
                  <a:gd name="connsiteY0" fmla="*/ 0 h 358588"/>
                  <a:gd name="connsiteX1" fmla="*/ 128677 w 675341"/>
                  <a:gd name="connsiteY1" fmla="*/ 152472 h 358588"/>
                  <a:gd name="connsiteX2" fmla="*/ 322730 w 675341"/>
                  <a:gd name="connsiteY2" fmla="*/ 275318 h 358588"/>
                  <a:gd name="connsiteX3" fmla="*/ 484094 w 675341"/>
                  <a:gd name="connsiteY3" fmla="*/ 328706 h 358588"/>
                  <a:gd name="connsiteX4" fmla="*/ 657412 w 675341"/>
                  <a:gd name="connsiteY4" fmla="*/ 358588 h 358588"/>
                  <a:gd name="connsiteX5" fmla="*/ 675341 w 675341"/>
                  <a:gd name="connsiteY5" fmla="*/ 358588 h 358588"/>
                  <a:gd name="connsiteX0" fmla="*/ 0 w 675341"/>
                  <a:gd name="connsiteY0" fmla="*/ 0 h 380273"/>
                  <a:gd name="connsiteX1" fmla="*/ 128677 w 675341"/>
                  <a:gd name="connsiteY1" fmla="*/ 152472 h 380273"/>
                  <a:gd name="connsiteX2" fmla="*/ 322730 w 675341"/>
                  <a:gd name="connsiteY2" fmla="*/ 275318 h 380273"/>
                  <a:gd name="connsiteX3" fmla="*/ 536501 w 675341"/>
                  <a:gd name="connsiteY3" fmla="*/ 377169 h 380273"/>
                  <a:gd name="connsiteX4" fmla="*/ 657412 w 675341"/>
                  <a:gd name="connsiteY4" fmla="*/ 358588 h 380273"/>
                  <a:gd name="connsiteX5" fmla="*/ 675341 w 675341"/>
                  <a:gd name="connsiteY5" fmla="*/ 358588 h 380273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322730 w 714646"/>
                  <a:gd name="connsiteY2" fmla="*/ 275318 h 392512"/>
                  <a:gd name="connsiteX3" fmla="*/ 536501 w 714646"/>
                  <a:gd name="connsiteY3" fmla="*/ 377169 h 392512"/>
                  <a:gd name="connsiteX4" fmla="*/ 657412 w 714646"/>
                  <a:gd name="connsiteY4" fmla="*/ 358588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322730 w 714646"/>
                  <a:gd name="connsiteY2" fmla="*/ 275318 h 392512"/>
                  <a:gd name="connsiteX3" fmla="*/ 536501 w 714646"/>
                  <a:gd name="connsiteY3" fmla="*/ 377169 h 392512"/>
                  <a:gd name="connsiteX4" fmla="*/ 644310 w 714646"/>
                  <a:gd name="connsiteY4" fmla="*/ 387666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322730 w 714646"/>
                  <a:gd name="connsiteY2" fmla="*/ 275318 h 392512"/>
                  <a:gd name="connsiteX3" fmla="*/ 497196 w 714646"/>
                  <a:gd name="connsiteY3" fmla="*/ 357783 h 392512"/>
                  <a:gd name="connsiteX4" fmla="*/ 644310 w 714646"/>
                  <a:gd name="connsiteY4" fmla="*/ 387666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322730 w 714646"/>
                  <a:gd name="connsiteY2" fmla="*/ 275318 h 392512"/>
                  <a:gd name="connsiteX3" fmla="*/ 497196 w 714646"/>
                  <a:gd name="connsiteY3" fmla="*/ 357783 h 392512"/>
                  <a:gd name="connsiteX4" fmla="*/ 578802 w 714646"/>
                  <a:gd name="connsiteY4" fmla="*/ 382820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76875 w 714646"/>
                  <a:gd name="connsiteY2" fmla="*/ 251086 h 392512"/>
                  <a:gd name="connsiteX3" fmla="*/ 497196 w 714646"/>
                  <a:gd name="connsiteY3" fmla="*/ 357783 h 392512"/>
                  <a:gd name="connsiteX4" fmla="*/ 578802 w 714646"/>
                  <a:gd name="connsiteY4" fmla="*/ 382820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76875 w 714646"/>
                  <a:gd name="connsiteY2" fmla="*/ 251086 h 392512"/>
                  <a:gd name="connsiteX3" fmla="*/ 438239 w 714646"/>
                  <a:gd name="connsiteY3" fmla="*/ 328704 h 392512"/>
                  <a:gd name="connsiteX4" fmla="*/ 578802 w 714646"/>
                  <a:gd name="connsiteY4" fmla="*/ 382820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76875 w 714646"/>
                  <a:gd name="connsiteY2" fmla="*/ 251086 h 392512"/>
                  <a:gd name="connsiteX3" fmla="*/ 438239 w 714646"/>
                  <a:gd name="connsiteY3" fmla="*/ 328704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76875 w 714646"/>
                  <a:gd name="connsiteY2" fmla="*/ 251086 h 392512"/>
                  <a:gd name="connsiteX3" fmla="*/ 433792 w 714646"/>
                  <a:gd name="connsiteY3" fmla="*/ 351819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50193 w 714646"/>
                  <a:gd name="connsiteY2" fmla="*/ 254389 h 392512"/>
                  <a:gd name="connsiteX3" fmla="*/ 433792 w 714646"/>
                  <a:gd name="connsiteY3" fmla="*/ 351819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50193 w 714646"/>
                  <a:gd name="connsiteY2" fmla="*/ 254389 h 392512"/>
                  <a:gd name="connsiteX3" fmla="*/ 433792 w 714646"/>
                  <a:gd name="connsiteY3" fmla="*/ 351819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50193 w 714646"/>
                  <a:gd name="connsiteY2" fmla="*/ 254389 h 392512"/>
                  <a:gd name="connsiteX3" fmla="*/ 433792 w 714646"/>
                  <a:gd name="connsiteY3" fmla="*/ 351819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2512"/>
                  <a:gd name="connsiteX1" fmla="*/ 128677 w 714646"/>
                  <a:gd name="connsiteY1" fmla="*/ 152472 h 392512"/>
                  <a:gd name="connsiteX2" fmla="*/ 250193 w 714646"/>
                  <a:gd name="connsiteY2" fmla="*/ 254389 h 392512"/>
                  <a:gd name="connsiteX3" fmla="*/ 433792 w 714646"/>
                  <a:gd name="connsiteY3" fmla="*/ 351819 h 392512"/>
                  <a:gd name="connsiteX4" fmla="*/ 559150 w 714646"/>
                  <a:gd name="connsiteY4" fmla="*/ 377974 h 392512"/>
                  <a:gd name="connsiteX5" fmla="*/ 714646 w 714646"/>
                  <a:gd name="connsiteY5" fmla="*/ 392512 h 392512"/>
                  <a:gd name="connsiteX0" fmla="*/ 0 w 714646"/>
                  <a:gd name="connsiteY0" fmla="*/ 0 h 394484"/>
                  <a:gd name="connsiteX1" fmla="*/ 128677 w 714646"/>
                  <a:gd name="connsiteY1" fmla="*/ 152472 h 394484"/>
                  <a:gd name="connsiteX2" fmla="*/ 250193 w 714646"/>
                  <a:gd name="connsiteY2" fmla="*/ 254389 h 394484"/>
                  <a:gd name="connsiteX3" fmla="*/ 433792 w 714646"/>
                  <a:gd name="connsiteY3" fmla="*/ 351819 h 394484"/>
                  <a:gd name="connsiteX4" fmla="*/ 572491 w 714646"/>
                  <a:gd name="connsiteY4" fmla="*/ 394484 h 394484"/>
                  <a:gd name="connsiteX5" fmla="*/ 714646 w 714646"/>
                  <a:gd name="connsiteY5" fmla="*/ 392512 h 394484"/>
                  <a:gd name="connsiteX0" fmla="*/ 0 w 714646"/>
                  <a:gd name="connsiteY0" fmla="*/ 0 h 394484"/>
                  <a:gd name="connsiteX1" fmla="*/ 93101 w 714646"/>
                  <a:gd name="connsiteY1" fmla="*/ 119451 h 394484"/>
                  <a:gd name="connsiteX2" fmla="*/ 250193 w 714646"/>
                  <a:gd name="connsiteY2" fmla="*/ 254389 h 394484"/>
                  <a:gd name="connsiteX3" fmla="*/ 433792 w 714646"/>
                  <a:gd name="connsiteY3" fmla="*/ 351819 h 394484"/>
                  <a:gd name="connsiteX4" fmla="*/ 572491 w 714646"/>
                  <a:gd name="connsiteY4" fmla="*/ 394484 h 394484"/>
                  <a:gd name="connsiteX5" fmla="*/ 714646 w 714646"/>
                  <a:gd name="connsiteY5" fmla="*/ 392512 h 394484"/>
                  <a:gd name="connsiteX0" fmla="*/ 0 w 745775"/>
                  <a:gd name="connsiteY0" fmla="*/ 0 h 402418"/>
                  <a:gd name="connsiteX1" fmla="*/ 93101 w 745775"/>
                  <a:gd name="connsiteY1" fmla="*/ 119451 h 402418"/>
                  <a:gd name="connsiteX2" fmla="*/ 250193 w 745775"/>
                  <a:gd name="connsiteY2" fmla="*/ 254389 h 402418"/>
                  <a:gd name="connsiteX3" fmla="*/ 433792 w 745775"/>
                  <a:gd name="connsiteY3" fmla="*/ 351819 h 402418"/>
                  <a:gd name="connsiteX4" fmla="*/ 572491 w 745775"/>
                  <a:gd name="connsiteY4" fmla="*/ 394484 h 402418"/>
                  <a:gd name="connsiteX5" fmla="*/ 745775 w 745775"/>
                  <a:gd name="connsiteY5" fmla="*/ 402418 h 402418"/>
                  <a:gd name="connsiteX0" fmla="*/ 0 w 745775"/>
                  <a:gd name="connsiteY0" fmla="*/ 0 h 427506"/>
                  <a:gd name="connsiteX1" fmla="*/ 93101 w 745775"/>
                  <a:gd name="connsiteY1" fmla="*/ 119451 h 427506"/>
                  <a:gd name="connsiteX2" fmla="*/ 250193 w 745775"/>
                  <a:gd name="connsiteY2" fmla="*/ 254389 h 427506"/>
                  <a:gd name="connsiteX3" fmla="*/ 433792 w 745775"/>
                  <a:gd name="connsiteY3" fmla="*/ 351819 h 427506"/>
                  <a:gd name="connsiteX4" fmla="*/ 599173 w 745775"/>
                  <a:gd name="connsiteY4" fmla="*/ 427506 h 427506"/>
                  <a:gd name="connsiteX5" fmla="*/ 745775 w 745775"/>
                  <a:gd name="connsiteY5" fmla="*/ 402418 h 427506"/>
                  <a:gd name="connsiteX0" fmla="*/ 0 w 745775"/>
                  <a:gd name="connsiteY0" fmla="*/ 0 h 427506"/>
                  <a:gd name="connsiteX1" fmla="*/ 93101 w 745775"/>
                  <a:gd name="connsiteY1" fmla="*/ 119451 h 427506"/>
                  <a:gd name="connsiteX2" fmla="*/ 250193 w 745775"/>
                  <a:gd name="connsiteY2" fmla="*/ 254389 h 427506"/>
                  <a:gd name="connsiteX3" fmla="*/ 433792 w 745775"/>
                  <a:gd name="connsiteY3" fmla="*/ 351819 h 427506"/>
                  <a:gd name="connsiteX4" fmla="*/ 599173 w 745775"/>
                  <a:gd name="connsiteY4" fmla="*/ 427506 h 427506"/>
                  <a:gd name="connsiteX5" fmla="*/ 745775 w 745775"/>
                  <a:gd name="connsiteY5" fmla="*/ 402418 h 427506"/>
                  <a:gd name="connsiteX0" fmla="*/ 0 w 745775"/>
                  <a:gd name="connsiteY0" fmla="*/ 0 h 414298"/>
                  <a:gd name="connsiteX1" fmla="*/ 93101 w 745775"/>
                  <a:gd name="connsiteY1" fmla="*/ 119451 h 414298"/>
                  <a:gd name="connsiteX2" fmla="*/ 250193 w 745775"/>
                  <a:gd name="connsiteY2" fmla="*/ 254389 h 414298"/>
                  <a:gd name="connsiteX3" fmla="*/ 433792 w 745775"/>
                  <a:gd name="connsiteY3" fmla="*/ 351819 h 414298"/>
                  <a:gd name="connsiteX4" fmla="*/ 608067 w 745775"/>
                  <a:gd name="connsiteY4" fmla="*/ 414298 h 414298"/>
                  <a:gd name="connsiteX5" fmla="*/ 745775 w 745775"/>
                  <a:gd name="connsiteY5" fmla="*/ 402418 h 414298"/>
                  <a:gd name="connsiteX0" fmla="*/ 0 w 745775"/>
                  <a:gd name="connsiteY0" fmla="*/ 0 h 414298"/>
                  <a:gd name="connsiteX1" fmla="*/ 93101 w 745775"/>
                  <a:gd name="connsiteY1" fmla="*/ 119451 h 414298"/>
                  <a:gd name="connsiteX2" fmla="*/ 250193 w 745775"/>
                  <a:gd name="connsiteY2" fmla="*/ 254389 h 414298"/>
                  <a:gd name="connsiteX3" fmla="*/ 433792 w 745775"/>
                  <a:gd name="connsiteY3" fmla="*/ 351819 h 414298"/>
                  <a:gd name="connsiteX4" fmla="*/ 608067 w 745775"/>
                  <a:gd name="connsiteY4" fmla="*/ 414298 h 414298"/>
                  <a:gd name="connsiteX5" fmla="*/ 745775 w 745775"/>
                  <a:gd name="connsiteY5" fmla="*/ 402418 h 414298"/>
                  <a:gd name="connsiteX0" fmla="*/ 0 w 745775"/>
                  <a:gd name="connsiteY0" fmla="*/ 0 h 402418"/>
                  <a:gd name="connsiteX1" fmla="*/ 93101 w 745775"/>
                  <a:gd name="connsiteY1" fmla="*/ 119451 h 402418"/>
                  <a:gd name="connsiteX2" fmla="*/ 250193 w 745775"/>
                  <a:gd name="connsiteY2" fmla="*/ 254389 h 402418"/>
                  <a:gd name="connsiteX3" fmla="*/ 433792 w 745775"/>
                  <a:gd name="connsiteY3" fmla="*/ 351819 h 402418"/>
                  <a:gd name="connsiteX4" fmla="*/ 745775 w 745775"/>
                  <a:gd name="connsiteY4" fmla="*/ 402418 h 402418"/>
                  <a:gd name="connsiteX0" fmla="*/ 0 w 727987"/>
                  <a:gd name="connsiteY0" fmla="*/ 0 h 455252"/>
                  <a:gd name="connsiteX1" fmla="*/ 93101 w 727987"/>
                  <a:gd name="connsiteY1" fmla="*/ 119451 h 455252"/>
                  <a:gd name="connsiteX2" fmla="*/ 250193 w 727987"/>
                  <a:gd name="connsiteY2" fmla="*/ 254389 h 455252"/>
                  <a:gd name="connsiteX3" fmla="*/ 433792 w 727987"/>
                  <a:gd name="connsiteY3" fmla="*/ 351819 h 455252"/>
                  <a:gd name="connsiteX4" fmla="*/ 727987 w 727987"/>
                  <a:gd name="connsiteY4" fmla="*/ 455252 h 455252"/>
                  <a:gd name="connsiteX0" fmla="*/ 0 w 727987"/>
                  <a:gd name="connsiteY0" fmla="*/ 0 h 455252"/>
                  <a:gd name="connsiteX1" fmla="*/ 93101 w 727987"/>
                  <a:gd name="connsiteY1" fmla="*/ 119451 h 455252"/>
                  <a:gd name="connsiteX2" fmla="*/ 250193 w 727987"/>
                  <a:gd name="connsiteY2" fmla="*/ 254389 h 455252"/>
                  <a:gd name="connsiteX3" fmla="*/ 433792 w 727987"/>
                  <a:gd name="connsiteY3" fmla="*/ 351819 h 455252"/>
                  <a:gd name="connsiteX4" fmla="*/ 727987 w 727987"/>
                  <a:gd name="connsiteY4" fmla="*/ 455252 h 455252"/>
                  <a:gd name="connsiteX0" fmla="*/ 0 w 727987"/>
                  <a:gd name="connsiteY0" fmla="*/ 0 h 451950"/>
                  <a:gd name="connsiteX1" fmla="*/ 93101 w 727987"/>
                  <a:gd name="connsiteY1" fmla="*/ 119451 h 451950"/>
                  <a:gd name="connsiteX2" fmla="*/ 250193 w 727987"/>
                  <a:gd name="connsiteY2" fmla="*/ 254389 h 451950"/>
                  <a:gd name="connsiteX3" fmla="*/ 433792 w 727987"/>
                  <a:gd name="connsiteY3" fmla="*/ 351819 h 451950"/>
                  <a:gd name="connsiteX4" fmla="*/ 727987 w 727987"/>
                  <a:gd name="connsiteY4" fmla="*/ 451950 h 451950"/>
                  <a:gd name="connsiteX0" fmla="*/ 0 w 727987"/>
                  <a:gd name="connsiteY0" fmla="*/ 0 h 402418"/>
                  <a:gd name="connsiteX1" fmla="*/ 93101 w 727987"/>
                  <a:gd name="connsiteY1" fmla="*/ 119451 h 402418"/>
                  <a:gd name="connsiteX2" fmla="*/ 250193 w 727987"/>
                  <a:gd name="connsiteY2" fmla="*/ 254389 h 402418"/>
                  <a:gd name="connsiteX3" fmla="*/ 433792 w 727987"/>
                  <a:gd name="connsiteY3" fmla="*/ 351819 h 402418"/>
                  <a:gd name="connsiteX4" fmla="*/ 727987 w 727987"/>
                  <a:gd name="connsiteY4" fmla="*/ 402418 h 402418"/>
                  <a:gd name="connsiteX0" fmla="*/ 0 w 727987"/>
                  <a:gd name="connsiteY0" fmla="*/ 0 h 402591"/>
                  <a:gd name="connsiteX1" fmla="*/ 93101 w 727987"/>
                  <a:gd name="connsiteY1" fmla="*/ 119451 h 402591"/>
                  <a:gd name="connsiteX2" fmla="*/ 250193 w 727987"/>
                  <a:gd name="connsiteY2" fmla="*/ 254389 h 402591"/>
                  <a:gd name="connsiteX3" fmla="*/ 433792 w 727987"/>
                  <a:gd name="connsiteY3" fmla="*/ 351819 h 402591"/>
                  <a:gd name="connsiteX4" fmla="*/ 727987 w 727987"/>
                  <a:gd name="connsiteY4" fmla="*/ 402418 h 402591"/>
                  <a:gd name="connsiteX0" fmla="*/ 0 w 727987"/>
                  <a:gd name="connsiteY0" fmla="*/ 0 h 403937"/>
                  <a:gd name="connsiteX1" fmla="*/ 93101 w 727987"/>
                  <a:gd name="connsiteY1" fmla="*/ 119451 h 403937"/>
                  <a:gd name="connsiteX2" fmla="*/ 250193 w 727987"/>
                  <a:gd name="connsiteY2" fmla="*/ 254389 h 403937"/>
                  <a:gd name="connsiteX3" fmla="*/ 433792 w 727987"/>
                  <a:gd name="connsiteY3" fmla="*/ 351819 h 403937"/>
                  <a:gd name="connsiteX4" fmla="*/ 727987 w 727987"/>
                  <a:gd name="connsiteY4" fmla="*/ 402418 h 403937"/>
                  <a:gd name="connsiteX0" fmla="*/ 0 w 727987"/>
                  <a:gd name="connsiteY0" fmla="*/ 0 h 405922"/>
                  <a:gd name="connsiteX1" fmla="*/ 93101 w 727987"/>
                  <a:gd name="connsiteY1" fmla="*/ 119451 h 405922"/>
                  <a:gd name="connsiteX2" fmla="*/ 250193 w 727987"/>
                  <a:gd name="connsiteY2" fmla="*/ 254389 h 405922"/>
                  <a:gd name="connsiteX3" fmla="*/ 433792 w 727987"/>
                  <a:gd name="connsiteY3" fmla="*/ 351819 h 405922"/>
                  <a:gd name="connsiteX4" fmla="*/ 727987 w 727987"/>
                  <a:gd name="connsiteY4" fmla="*/ 402418 h 405922"/>
                  <a:gd name="connsiteX0" fmla="*/ 0 w 727987"/>
                  <a:gd name="connsiteY0" fmla="*/ 0 h 402418"/>
                  <a:gd name="connsiteX1" fmla="*/ 93101 w 727987"/>
                  <a:gd name="connsiteY1" fmla="*/ 119451 h 402418"/>
                  <a:gd name="connsiteX2" fmla="*/ 250193 w 727987"/>
                  <a:gd name="connsiteY2" fmla="*/ 254389 h 402418"/>
                  <a:gd name="connsiteX3" fmla="*/ 433792 w 727987"/>
                  <a:gd name="connsiteY3" fmla="*/ 351819 h 402418"/>
                  <a:gd name="connsiteX4" fmla="*/ 545436 w 727987"/>
                  <a:gd name="connsiteY4" fmla="*/ 394557 h 402418"/>
                  <a:gd name="connsiteX5" fmla="*/ 727987 w 727987"/>
                  <a:gd name="connsiteY5" fmla="*/ 402418 h 4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987" h="402418">
                    <a:moveTo>
                      <a:pt x="0" y="0"/>
                    </a:moveTo>
                    <a:cubicBezTo>
                      <a:pt x="26808" y="31765"/>
                      <a:pt x="51402" y="77053"/>
                      <a:pt x="93101" y="119451"/>
                    </a:cubicBezTo>
                    <a:cubicBezTo>
                      <a:pt x="134800" y="161849"/>
                      <a:pt x="193411" y="215661"/>
                      <a:pt x="250193" y="254389"/>
                    </a:cubicBezTo>
                    <a:cubicBezTo>
                      <a:pt x="306975" y="293117"/>
                      <a:pt x="384585" y="328458"/>
                      <a:pt x="433792" y="351819"/>
                    </a:cubicBezTo>
                    <a:cubicBezTo>
                      <a:pt x="482999" y="375180"/>
                      <a:pt x="496404" y="386124"/>
                      <a:pt x="545436" y="394557"/>
                    </a:cubicBezTo>
                    <a:cubicBezTo>
                      <a:pt x="594468" y="402990"/>
                      <a:pt x="697562" y="400558"/>
                      <a:pt x="727987" y="402418"/>
                    </a:cubicBezTo>
                  </a:path>
                </a:pathLst>
              </a:custGeom>
              <a:noFill/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6B30A00-D46D-4095-9F66-464C7D241EC0}"/>
                  </a:ext>
                </a:extLst>
              </p:cNvPr>
              <p:cNvSpPr/>
              <p:nvPr/>
            </p:nvSpPr>
            <p:spPr bwMode="auto">
              <a:xfrm>
                <a:off x="8300745" y="4681524"/>
                <a:ext cx="84506" cy="82838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04BDDBD-E1E9-41E4-9050-132A3EB00D30}"/>
                  </a:ext>
                </a:extLst>
              </p:cNvPr>
              <p:cNvSpPr/>
              <p:nvPr/>
            </p:nvSpPr>
            <p:spPr bwMode="auto">
              <a:xfrm>
                <a:off x="8674618" y="4681524"/>
                <a:ext cx="84506" cy="82838"/>
              </a:xfrm>
              <a:prstGeom prst="rect">
                <a:avLst/>
              </a:prstGeom>
              <a:solidFill>
                <a:srgbClr val="BE8246"/>
              </a:solidFill>
              <a:ln w="9525" cap="flat" cmpd="sng" algn="ctr">
                <a:solidFill>
                  <a:srgbClr val="BE82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FAD673E-B54D-40A4-BE32-643F0572BB5B}"/>
                  </a:ext>
                </a:extLst>
              </p:cNvPr>
              <p:cNvSpPr/>
              <p:nvPr/>
            </p:nvSpPr>
            <p:spPr bwMode="auto">
              <a:xfrm>
                <a:off x="8549994" y="4681524"/>
                <a:ext cx="84506" cy="82838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</a:pPr>
                <a:endParaRPr lang="en-US" sz="1800">
                  <a:latin typeface="Arial" charset="0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B4F952C-DC14-4BDD-AC8E-845B5319A281}"/>
                  </a:ext>
                </a:extLst>
              </p:cNvPr>
              <p:cNvCxnSpPr>
                <a:cxnSpLocks/>
                <a:stCxn id="34" idx="1"/>
                <a:endCxn id="32" idx="3"/>
              </p:cNvCxnSpPr>
              <p:nvPr/>
            </p:nvCxnSpPr>
            <p:spPr>
              <a:xfrm flipH="1">
                <a:off x="8385251" y="4722943"/>
                <a:ext cx="164743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8DC8A3-5094-4B91-90A7-E2F4493596DF}"/>
                  </a:ext>
                </a:extLst>
              </p:cNvPr>
              <p:cNvSpPr/>
              <p:nvPr/>
            </p:nvSpPr>
            <p:spPr bwMode="auto">
              <a:xfrm>
                <a:off x="8425369" y="4681524"/>
                <a:ext cx="84506" cy="82838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</a:pPr>
                <a:endParaRPr lang="en-US" sz="1800">
                  <a:latin typeface="Arial" charset="0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46376F0-95A0-4877-AA64-B182D8630D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595138" y="4576557"/>
                <a:ext cx="0" cy="10496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32323AD-7824-4A4A-B385-C99193F2E5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716864" y="4576559"/>
                <a:ext cx="0" cy="104966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E78D73E-8B34-4F63-8FE2-FD00CC7E23D9}"/>
                  </a:ext>
                </a:extLst>
              </p:cNvPr>
              <p:cNvSpPr/>
              <p:nvPr/>
            </p:nvSpPr>
            <p:spPr>
              <a:xfrm>
                <a:off x="4911053" y="5674812"/>
                <a:ext cx="145875" cy="543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657399C-DD23-43A3-97EF-8F6F66E4A95C}"/>
                  </a:ext>
                </a:extLst>
              </p:cNvPr>
              <p:cNvSpPr/>
              <p:nvPr/>
            </p:nvSpPr>
            <p:spPr>
              <a:xfrm>
                <a:off x="5066154" y="6219534"/>
                <a:ext cx="918821" cy="67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A6F2509-A1AF-4271-A167-0529E86D39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066176" y="3931437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7603C5-4244-497F-A7FD-116A51A01C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20337" y="3936776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3940F33-6544-4821-9AB6-CC3F2D4663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072249" y="3907571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ACEA35F-0245-4076-A4E1-3116819946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231096" y="3898362"/>
                <a:ext cx="110" cy="265564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19F900A-FAEC-4C42-A9D6-7D03503F69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387393" y="3937226"/>
                <a:ext cx="1" cy="231368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2E63285-7243-4F91-A9BF-C79157BDE6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677476" y="3902903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F1733ED-AC02-4D8F-B502-F20B361E82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534079" y="3902903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E9E4D27-14F0-45A5-B0C8-1AE09578AB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10951" y="3907570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DB5A7A0-0BE7-4A08-935B-17B3280588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945377" y="3911199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FCC2E26-778C-4F0B-AEDA-29AA5D0A0A31}"/>
                  </a:ext>
                </a:extLst>
              </p:cNvPr>
              <p:cNvSpPr/>
              <p:nvPr/>
            </p:nvSpPr>
            <p:spPr>
              <a:xfrm>
                <a:off x="6014544" y="4084524"/>
                <a:ext cx="872275" cy="1977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SSR2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45E4332-3015-417B-8FC8-56B5212171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320050" y="3938410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42D6EA9-CD1B-4ED0-9461-F26420C64B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512829" y="3929215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15FC16A-0835-4FD1-B10D-0F6169348B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925211" y="3938410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FBDF857-D099-447F-B74B-76AF312C4D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744768" y="3944261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134EA7A-F366-4EB1-8572-85E1AE6445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85418" y="3933591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0E57C61-ACDE-48D2-84FE-9EED06E832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236265" y="3929468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1AB46C2-5763-4116-B9C0-C9239EE5DB05}"/>
                  </a:ext>
                </a:extLst>
              </p:cNvPr>
              <p:cNvSpPr/>
              <p:nvPr/>
            </p:nvSpPr>
            <p:spPr>
              <a:xfrm>
                <a:off x="7346769" y="4085258"/>
                <a:ext cx="1057965" cy="1977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FRONT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>
                    <a:solidFill>
                      <a:schemeClr val="accent6"/>
                    </a:solidFill>
                  </a:rPr>
                  <a:t>END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031798D-899E-4373-8869-94866C479A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20967" y="3934652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A7BEA35-E121-4E10-BA90-56D749FD61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624003" y="3932120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C3E617E-630D-4DB5-AEFF-65F05871FD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12803" y="3929468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3356538-D1C0-4D21-81E3-348D923407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025118" y="3929215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2F4F997-FB3B-4E99-9ACE-381016E8DA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227023" y="3887644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F03C15F-DCE7-4D37-BD2A-803121C1B1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2835" y="3892143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254FC1E-97F4-41D1-98EC-B5B4DB2642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596187" y="3887642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6D45B55-545C-41E2-B98F-B7E1C8C64728}"/>
                  </a:ext>
                </a:extLst>
              </p:cNvPr>
              <p:cNvSpPr/>
              <p:nvPr/>
            </p:nvSpPr>
            <p:spPr>
              <a:xfrm>
                <a:off x="2991929" y="4082959"/>
                <a:ext cx="1118747" cy="18447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HB650</a:t>
                </a:r>
              </a:p>
            </p:txBody>
          </p: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F33F016A-9F3C-4672-A5F3-29631D05699E}"/>
                  </a:ext>
                </a:extLst>
              </p:cNvPr>
              <p:cNvGrpSpPr/>
              <p:nvPr/>
            </p:nvGrpSpPr>
            <p:grpSpPr>
              <a:xfrm>
                <a:off x="163052" y="5493087"/>
                <a:ext cx="3013971" cy="861774"/>
                <a:chOff x="1079270" y="5903242"/>
                <a:chExt cx="3013971" cy="861774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6A2BC54B-FF64-46A1-B594-7B26E04ACC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9270" y="6626446"/>
                  <a:ext cx="365760" cy="2988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985C537-156D-4B21-8DCC-229900F5167C}"/>
                    </a:ext>
                  </a:extLst>
                </p:cNvPr>
                <p:cNvSpPr txBox="1"/>
                <p:nvPr/>
              </p:nvSpPr>
              <p:spPr>
                <a:xfrm>
                  <a:off x="1382242" y="5903242"/>
                  <a:ext cx="2710999" cy="861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PIP-II LCW System</a:t>
                  </a:r>
                </a:p>
                <a:p>
                  <a:r>
                    <a: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Ion Source Cooling Skid</a:t>
                  </a:r>
                </a:p>
                <a:p>
                  <a:r>
                    <a: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RFQ Cooling Skids (3)</a:t>
                  </a:r>
                </a:p>
                <a:p>
                  <a:r>
                    <a: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RAW Absorber Skid</a:t>
                  </a:r>
                </a:p>
                <a:p>
                  <a:r>
                    <a:rPr lang="en-US" sz="10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45°F Chilled Water Supply from CUB (CHW)</a:t>
                  </a: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4DC1D814-6B8D-4D13-A8E9-B3D2A16A39D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9270" y="5994598"/>
                  <a:ext cx="365760" cy="2988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5B83041C-FA2D-48A1-A629-F9BB59082D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9270" y="6136698"/>
                  <a:ext cx="365760" cy="2988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BE82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97FDF04E-1FDD-4446-B810-B6BDC43E889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9270" y="6297273"/>
                  <a:ext cx="365760" cy="7481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EB809218-A519-4778-870B-A7F7FE5E68E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79270" y="6480354"/>
                  <a:ext cx="365760" cy="5932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9C109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F9890F6-3A44-4944-97A0-67E4E410B28B}"/>
                  </a:ext>
                </a:extLst>
              </p:cNvPr>
              <p:cNvSpPr txBox="1"/>
              <p:nvPr/>
            </p:nvSpPr>
            <p:spPr>
              <a:xfrm>
                <a:off x="264438" y="3427200"/>
                <a:ext cx="14449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To Beam Dump area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0A0367-520D-48E3-918F-442861BAEC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00571" y="6182326"/>
                <a:ext cx="0" cy="185802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943F9E13-6153-4193-9931-56CC4A759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804" y="4518054"/>
                <a:ext cx="4680168" cy="15302"/>
              </a:xfrm>
              <a:prstGeom prst="line">
                <a:avLst/>
              </a:prstGeom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B910738-7BD4-437B-BFC7-F541353718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13146" y="4522192"/>
                <a:ext cx="2103120" cy="9847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C4FB907-1373-4CEB-A4B5-02D92ABA158C}"/>
                  </a:ext>
                </a:extLst>
              </p:cNvPr>
              <p:cNvSpPr/>
              <p:nvPr/>
            </p:nvSpPr>
            <p:spPr>
              <a:xfrm rot="479585">
                <a:off x="221773" y="3445672"/>
                <a:ext cx="260462" cy="672632"/>
              </a:xfrm>
              <a:custGeom>
                <a:avLst/>
                <a:gdLst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62965 w 675341"/>
                  <a:gd name="connsiteY6" fmla="*/ 203200 h 359030"/>
                  <a:gd name="connsiteX7" fmla="*/ 322730 w 675341"/>
                  <a:gd name="connsiteY7" fmla="*/ 245035 h 359030"/>
                  <a:gd name="connsiteX8" fmla="*/ 346635 w 675341"/>
                  <a:gd name="connsiteY8" fmla="*/ 262965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346635 w 675341"/>
                  <a:gd name="connsiteY8" fmla="*/ 262965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318155 w 675341"/>
                  <a:gd name="connsiteY8" fmla="*/ 278107 h 359030"/>
                  <a:gd name="connsiteX9" fmla="*/ 406400 w 675341"/>
                  <a:gd name="connsiteY9" fmla="*/ 292847 h 359030"/>
                  <a:gd name="connsiteX10" fmla="*/ 484094 w 675341"/>
                  <a:gd name="connsiteY10" fmla="*/ 328706 h 359030"/>
                  <a:gd name="connsiteX11" fmla="*/ 508000 w 675341"/>
                  <a:gd name="connsiteY11" fmla="*/ 334682 h 359030"/>
                  <a:gd name="connsiteX12" fmla="*/ 543859 w 675341"/>
                  <a:gd name="connsiteY12" fmla="*/ 340659 h 359030"/>
                  <a:gd name="connsiteX13" fmla="*/ 579718 w 675341"/>
                  <a:gd name="connsiteY13" fmla="*/ 352612 h 359030"/>
                  <a:gd name="connsiteX14" fmla="*/ 627530 w 675341"/>
                  <a:gd name="connsiteY14" fmla="*/ 358588 h 359030"/>
                  <a:gd name="connsiteX15" fmla="*/ 657412 w 675341"/>
                  <a:gd name="connsiteY15" fmla="*/ 358588 h 359030"/>
                  <a:gd name="connsiteX16" fmla="*/ 675341 w 675341"/>
                  <a:gd name="connsiteY16" fmla="*/ 358588 h 359030"/>
                  <a:gd name="connsiteX0" fmla="*/ 0 w 675341"/>
                  <a:gd name="connsiteY0" fmla="*/ 0 h 359030"/>
                  <a:gd name="connsiteX1" fmla="*/ 41835 w 675341"/>
                  <a:gd name="connsiteY1" fmla="*/ 47812 h 359030"/>
                  <a:gd name="connsiteX2" fmla="*/ 71718 w 675341"/>
                  <a:gd name="connsiteY2" fmla="*/ 71717 h 359030"/>
                  <a:gd name="connsiteX3" fmla="*/ 131482 w 675341"/>
                  <a:gd name="connsiteY3" fmla="*/ 125506 h 359030"/>
                  <a:gd name="connsiteX4" fmla="*/ 167341 w 675341"/>
                  <a:gd name="connsiteY4" fmla="*/ 149412 h 359030"/>
                  <a:gd name="connsiteX5" fmla="*/ 215153 w 675341"/>
                  <a:gd name="connsiteY5" fmla="*/ 179294 h 359030"/>
                  <a:gd name="connsiteX6" fmla="*/ 220245 w 675341"/>
                  <a:gd name="connsiteY6" fmla="*/ 213295 h 359030"/>
                  <a:gd name="connsiteX7" fmla="*/ 322730 w 675341"/>
                  <a:gd name="connsiteY7" fmla="*/ 245035 h 359030"/>
                  <a:gd name="connsiteX8" fmla="*/ 406400 w 675341"/>
                  <a:gd name="connsiteY8" fmla="*/ 292847 h 359030"/>
                  <a:gd name="connsiteX9" fmla="*/ 484094 w 675341"/>
                  <a:gd name="connsiteY9" fmla="*/ 328706 h 359030"/>
                  <a:gd name="connsiteX10" fmla="*/ 508000 w 675341"/>
                  <a:gd name="connsiteY10" fmla="*/ 334682 h 359030"/>
                  <a:gd name="connsiteX11" fmla="*/ 543859 w 675341"/>
                  <a:gd name="connsiteY11" fmla="*/ 340659 h 359030"/>
                  <a:gd name="connsiteX12" fmla="*/ 579718 w 675341"/>
                  <a:gd name="connsiteY12" fmla="*/ 352612 h 359030"/>
                  <a:gd name="connsiteX13" fmla="*/ 627530 w 675341"/>
                  <a:gd name="connsiteY13" fmla="*/ 358588 h 359030"/>
                  <a:gd name="connsiteX14" fmla="*/ 657412 w 675341"/>
                  <a:gd name="connsiteY14" fmla="*/ 358588 h 359030"/>
                  <a:gd name="connsiteX15" fmla="*/ 675341 w 675341"/>
                  <a:gd name="connsiteY15" fmla="*/ 358588 h 359030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543859 w 675341"/>
                  <a:gd name="connsiteY11" fmla="*/ 340659 h 358588"/>
                  <a:gd name="connsiteX12" fmla="*/ 579718 w 675341"/>
                  <a:gd name="connsiteY12" fmla="*/ 352612 h 358588"/>
                  <a:gd name="connsiteX13" fmla="*/ 657412 w 675341"/>
                  <a:gd name="connsiteY13" fmla="*/ 358588 h 358588"/>
                  <a:gd name="connsiteX14" fmla="*/ 675341 w 675341"/>
                  <a:gd name="connsiteY14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543859 w 675341"/>
                  <a:gd name="connsiteY11" fmla="*/ 340659 h 358588"/>
                  <a:gd name="connsiteX12" fmla="*/ 657412 w 675341"/>
                  <a:gd name="connsiteY12" fmla="*/ 358588 h 358588"/>
                  <a:gd name="connsiteX13" fmla="*/ 675341 w 675341"/>
                  <a:gd name="connsiteY13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06400 w 675341"/>
                  <a:gd name="connsiteY8" fmla="*/ 292847 h 358588"/>
                  <a:gd name="connsiteX9" fmla="*/ 484094 w 675341"/>
                  <a:gd name="connsiteY9" fmla="*/ 328706 h 358588"/>
                  <a:gd name="connsiteX10" fmla="*/ 508000 w 675341"/>
                  <a:gd name="connsiteY10" fmla="*/ 334682 h 358588"/>
                  <a:gd name="connsiteX11" fmla="*/ 657412 w 675341"/>
                  <a:gd name="connsiteY11" fmla="*/ 358588 h 358588"/>
                  <a:gd name="connsiteX12" fmla="*/ 675341 w 675341"/>
                  <a:gd name="connsiteY12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45035 h 358588"/>
                  <a:gd name="connsiteX8" fmla="*/ 484094 w 675341"/>
                  <a:gd name="connsiteY8" fmla="*/ 328706 h 358588"/>
                  <a:gd name="connsiteX9" fmla="*/ 508000 w 675341"/>
                  <a:gd name="connsiteY9" fmla="*/ 334682 h 358588"/>
                  <a:gd name="connsiteX10" fmla="*/ 657412 w 675341"/>
                  <a:gd name="connsiteY10" fmla="*/ 358588 h 358588"/>
                  <a:gd name="connsiteX11" fmla="*/ 675341 w 675341"/>
                  <a:gd name="connsiteY11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75318 h 358588"/>
                  <a:gd name="connsiteX8" fmla="*/ 484094 w 675341"/>
                  <a:gd name="connsiteY8" fmla="*/ 328706 h 358588"/>
                  <a:gd name="connsiteX9" fmla="*/ 508000 w 675341"/>
                  <a:gd name="connsiteY9" fmla="*/ 334682 h 358588"/>
                  <a:gd name="connsiteX10" fmla="*/ 657412 w 675341"/>
                  <a:gd name="connsiteY10" fmla="*/ 358588 h 358588"/>
                  <a:gd name="connsiteX11" fmla="*/ 675341 w 675341"/>
                  <a:gd name="connsiteY11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15153 w 675341"/>
                  <a:gd name="connsiteY5" fmla="*/ 179294 h 358588"/>
                  <a:gd name="connsiteX6" fmla="*/ 220245 w 675341"/>
                  <a:gd name="connsiteY6" fmla="*/ 213295 h 358588"/>
                  <a:gd name="connsiteX7" fmla="*/ 322730 w 675341"/>
                  <a:gd name="connsiteY7" fmla="*/ 275318 h 358588"/>
                  <a:gd name="connsiteX8" fmla="*/ 484094 w 675341"/>
                  <a:gd name="connsiteY8" fmla="*/ 328706 h 358588"/>
                  <a:gd name="connsiteX9" fmla="*/ 657412 w 675341"/>
                  <a:gd name="connsiteY9" fmla="*/ 358588 h 358588"/>
                  <a:gd name="connsiteX10" fmla="*/ 675341 w 675341"/>
                  <a:gd name="connsiteY10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167341 w 675341"/>
                  <a:gd name="connsiteY4" fmla="*/ 149412 h 358588"/>
                  <a:gd name="connsiteX5" fmla="*/ 220245 w 675341"/>
                  <a:gd name="connsiteY5" fmla="*/ 213295 h 358588"/>
                  <a:gd name="connsiteX6" fmla="*/ 322730 w 675341"/>
                  <a:gd name="connsiteY6" fmla="*/ 275318 h 358588"/>
                  <a:gd name="connsiteX7" fmla="*/ 484094 w 675341"/>
                  <a:gd name="connsiteY7" fmla="*/ 328706 h 358588"/>
                  <a:gd name="connsiteX8" fmla="*/ 657412 w 675341"/>
                  <a:gd name="connsiteY8" fmla="*/ 358588 h 358588"/>
                  <a:gd name="connsiteX9" fmla="*/ 675341 w 675341"/>
                  <a:gd name="connsiteY9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131482 w 675341"/>
                  <a:gd name="connsiteY3" fmla="*/ 125506 h 358588"/>
                  <a:gd name="connsiteX4" fmla="*/ 220245 w 675341"/>
                  <a:gd name="connsiteY4" fmla="*/ 213295 h 358588"/>
                  <a:gd name="connsiteX5" fmla="*/ 322730 w 675341"/>
                  <a:gd name="connsiteY5" fmla="*/ 275318 h 358588"/>
                  <a:gd name="connsiteX6" fmla="*/ 484094 w 675341"/>
                  <a:gd name="connsiteY6" fmla="*/ 328706 h 358588"/>
                  <a:gd name="connsiteX7" fmla="*/ 657412 w 675341"/>
                  <a:gd name="connsiteY7" fmla="*/ 358588 h 358588"/>
                  <a:gd name="connsiteX8" fmla="*/ 675341 w 675341"/>
                  <a:gd name="connsiteY8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71718 w 675341"/>
                  <a:gd name="connsiteY2" fmla="*/ 71717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41835 w 675341"/>
                  <a:gd name="connsiteY1" fmla="*/ 47812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77435 w 675341"/>
                  <a:gd name="connsiteY1" fmla="*/ 73048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50037 w 675341"/>
                  <a:gd name="connsiteY2" fmla="*/ 142378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28677 w 675341"/>
                  <a:gd name="connsiteY2" fmla="*/ 152472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128677 w 675341"/>
                  <a:gd name="connsiteY2" fmla="*/ 152472 h 358588"/>
                  <a:gd name="connsiteX3" fmla="*/ 220245 w 675341"/>
                  <a:gd name="connsiteY3" fmla="*/ 213295 h 358588"/>
                  <a:gd name="connsiteX4" fmla="*/ 322730 w 675341"/>
                  <a:gd name="connsiteY4" fmla="*/ 275318 h 358588"/>
                  <a:gd name="connsiteX5" fmla="*/ 484094 w 675341"/>
                  <a:gd name="connsiteY5" fmla="*/ 328706 h 358588"/>
                  <a:gd name="connsiteX6" fmla="*/ 657412 w 675341"/>
                  <a:gd name="connsiteY6" fmla="*/ 358588 h 358588"/>
                  <a:gd name="connsiteX7" fmla="*/ 675341 w 675341"/>
                  <a:gd name="connsiteY7" fmla="*/ 358588 h 358588"/>
                  <a:gd name="connsiteX0" fmla="*/ 0 w 675341"/>
                  <a:gd name="connsiteY0" fmla="*/ 0 h 358588"/>
                  <a:gd name="connsiteX1" fmla="*/ 34715 w 675341"/>
                  <a:gd name="connsiteY1" fmla="*/ 52859 h 358588"/>
                  <a:gd name="connsiteX2" fmla="*/ 220245 w 675341"/>
                  <a:gd name="connsiteY2" fmla="*/ 213295 h 358588"/>
                  <a:gd name="connsiteX3" fmla="*/ 322730 w 675341"/>
                  <a:gd name="connsiteY3" fmla="*/ 275318 h 358588"/>
                  <a:gd name="connsiteX4" fmla="*/ 484094 w 675341"/>
                  <a:gd name="connsiteY4" fmla="*/ 328706 h 358588"/>
                  <a:gd name="connsiteX5" fmla="*/ 657412 w 675341"/>
                  <a:gd name="connsiteY5" fmla="*/ 358588 h 358588"/>
                  <a:gd name="connsiteX6" fmla="*/ 675341 w 675341"/>
                  <a:gd name="connsiteY6" fmla="*/ 358588 h 358588"/>
                  <a:gd name="connsiteX0" fmla="*/ 0 w 675341"/>
                  <a:gd name="connsiteY0" fmla="*/ 0 h 358588"/>
                  <a:gd name="connsiteX1" fmla="*/ 220245 w 675341"/>
                  <a:gd name="connsiteY1" fmla="*/ 213295 h 358588"/>
                  <a:gd name="connsiteX2" fmla="*/ 322730 w 675341"/>
                  <a:gd name="connsiteY2" fmla="*/ 275318 h 358588"/>
                  <a:gd name="connsiteX3" fmla="*/ 484094 w 675341"/>
                  <a:gd name="connsiteY3" fmla="*/ 328706 h 358588"/>
                  <a:gd name="connsiteX4" fmla="*/ 657412 w 675341"/>
                  <a:gd name="connsiteY4" fmla="*/ 358588 h 358588"/>
                  <a:gd name="connsiteX5" fmla="*/ 675341 w 675341"/>
                  <a:gd name="connsiteY5" fmla="*/ 358588 h 358588"/>
                  <a:gd name="connsiteX0" fmla="*/ 0 w 1211901"/>
                  <a:gd name="connsiteY0" fmla="*/ 0 h 374102"/>
                  <a:gd name="connsiteX1" fmla="*/ 220245 w 1211901"/>
                  <a:gd name="connsiteY1" fmla="*/ 213295 h 374102"/>
                  <a:gd name="connsiteX2" fmla="*/ 322730 w 1211901"/>
                  <a:gd name="connsiteY2" fmla="*/ 275318 h 374102"/>
                  <a:gd name="connsiteX3" fmla="*/ 484094 w 1211901"/>
                  <a:gd name="connsiteY3" fmla="*/ 328706 h 374102"/>
                  <a:gd name="connsiteX4" fmla="*/ 657412 w 1211901"/>
                  <a:gd name="connsiteY4" fmla="*/ 358588 h 374102"/>
                  <a:gd name="connsiteX5" fmla="*/ 1211903 w 1211901"/>
                  <a:gd name="connsiteY5" fmla="*/ 374102 h 374102"/>
                  <a:gd name="connsiteX0" fmla="*/ 0 w 1211901"/>
                  <a:gd name="connsiteY0" fmla="*/ 0 h 374102"/>
                  <a:gd name="connsiteX1" fmla="*/ 220245 w 1211901"/>
                  <a:gd name="connsiteY1" fmla="*/ 213295 h 374102"/>
                  <a:gd name="connsiteX2" fmla="*/ 322730 w 1211901"/>
                  <a:gd name="connsiteY2" fmla="*/ 275318 h 374102"/>
                  <a:gd name="connsiteX3" fmla="*/ 484094 w 1211901"/>
                  <a:gd name="connsiteY3" fmla="*/ 328706 h 374102"/>
                  <a:gd name="connsiteX4" fmla="*/ 704888 w 1211901"/>
                  <a:gd name="connsiteY4" fmla="*/ 344500 h 374102"/>
                  <a:gd name="connsiteX5" fmla="*/ 1211903 w 1211901"/>
                  <a:gd name="connsiteY5" fmla="*/ 374102 h 374102"/>
                  <a:gd name="connsiteX0" fmla="*/ 0 w 1211901"/>
                  <a:gd name="connsiteY0" fmla="*/ 0 h 374102"/>
                  <a:gd name="connsiteX1" fmla="*/ 220245 w 1211901"/>
                  <a:gd name="connsiteY1" fmla="*/ 213295 h 374102"/>
                  <a:gd name="connsiteX2" fmla="*/ 322730 w 1211901"/>
                  <a:gd name="connsiteY2" fmla="*/ 275318 h 374102"/>
                  <a:gd name="connsiteX3" fmla="*/ 484094 w 1211901"/>
                  <a:gd name="connsiteY3" fmla="*/ 328706 h 374102"/>
                  <a:gd name="connsiteX4" fmla="*/ 1211903 w 1211901"/>
                  <a:gd name="connsiteY4" fmla="*/ 374102 h 374102"/>
                  <a:gd name="connsiteX0" fmla="*/ 0 w 1211901"/>
                  <a:gd name="connsiteY0" fmla="*/ 0 h 374102"/>
                  <a:gd name="connsiteX1" fmla="*/ 220245 w 1211901"/>
                  <a:gd name="connsiteY1" fmla="*/ 213295 h 374102"/>
                  <a:gd name="connsiteX2" fmla="*/ 322730 w 1211901"/>
                  <a:gd name="connsiteY2" fmla="*/ 275318 h 374102"/>
                  <a:gd name="connsiteX3" fmla="*/ 1211903 w 1211901"/>
                  <a:gd name="connsiteY3" fmla="*/ 374102 h 374102"/>
                  <a:gd name="connsiteX0" fmla="*/ 0 w 1211901"/>
                  <a:gd name="connsiteY0" fmla="*/ 0 h 374102"/>
                  <a:gd name="connsiteX1" fmla="*/ 322730 w 1211901"/>
                  <a:gd name="connsiteY1" fmla="*/ 275318 h 374102"/>
                  <a:gd name="connsiteX2" fmla="*/ 1211903 w 1211901"/>
                  <a:gd name="connsiteY2" fmla="*/ 374102 h 374102"/>
                  <a:gd name="connsiteX0" fmla="*/ 0 w 1211901"/>
                  <a:gd name="connsiteY0" fmla="*/ 0 h 374102"/>
                  <a:gd name="connsiteX1" fmla="*/ 396054 w 1211901"/>
                  <a:gd name="connsiteY1" fmla="*/ 256332 h 374102"/>
                  <a:gd name="connsiteX2" fmla="*/ 1211903 w 1211901"/>
                  <a:gd name="connsiteY2" fmla="*/ 374102 h 374102"/>
                  <a:gd name="connsiteX0" fmla="*/ 0 w 1211901"/>
                  <a:gd name="connsiteY0" fmla="*/ 0 h 374102"/>
                  <a:gd name="connsiteX1" fmla="*/ 396054 w 1211901"/>
                  <a:gd name="connsiteY1" fmla="*/ 256332 h 374102"/>
                  <a:gd name="connsiteX2" fmla="*/ 1211903 w 1211901"/>
                  <a:gd name="connsiteY2" fmla="*/ 374102 h 374102"/>
                  <a:gd name="connsiteX0" fmla="*/ 1 w 975038"/>
                  <a:gd name="connsiteY0" fmla="*/ 0 h 413882"/>
                  <a:gd name="connsiteX1" fmla="*/ 159191 w 975038"/>
                  <a:gd name="connsiteY1" fmla="*/ 296112 h 413882"/>
                  <a:gd name="connsiteX2" fmla="*/ 975040 w 975038"/>
                  <a:gd name="connsiteY2" fmla="*/ 413882 h 413882"/>
                  <a:gd name="connsiteX0" fmla="*/ 1 w 975038"/>
                  <a:gd name="connsiteY0" fmla="*/ 85 h 413967"/>
                  <a:gd name="connsiteX1" fmla="*/ 159191 w 975038"/>
                  <a:gd name="connsiteY1" fmla="*/ 296197 h 413967"/>
                  <a:gd name="connsiteX2" fmla="*/ 975040 w 975038"/>
                  <a:gd name="connsiteY2" fmla="*/ 413967 h 413967"/>
                  <a:gd name="connsiteX0" fmla="*/ 32838 w 1007875"/>
                  <a:gd name="connsiteY0" fmla="*/ 3 h 413885"/>
                  <a:gd name="connsiteX1" fmla="*/ 192028 w 1007875"/>
                  <a:gd name="connsiteY1" fmla="*/ 296115 h 413885"/>
                  <a:gd name="connsiteX2" fmla="*/ 1007877 w 1007875"/>
                  <a:gd name="connsiteY2" fmla="*/ 413885 h 413885"/>
                  <a:gd name="connsiteX0" fmla="*/ 20499 w 1115824"/>
                  <a:gd name="connsiteY0" fmla="*/ 3 h 411473"/>
                  <a:gd name="connsiteX1" fmla="*/ 299977 w 1115824"/>
                  <a:gd name="connsiteY1" fmla="*/ 293703 h 411473"/>
                  <a:gd name="connsiteX2" fmla="*/ 1115826 w 1115824"/>
                  <a:gd name="connsiteY2" fmla="*/ 411473 h 41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824" h="411473">
                    <a:moveTo>
                      <a:pt x="20499" y="3"/>
                    </a:moveTo>
                    <a:cubicBezTo>
                      <a:pt x="-61597" y="-948"/>
                      <a:pt x="117423" y="225125"/>
                      <a:pt x="299977" y="293703"/>
                    </a:cubicBezTo>
                    <a:cubicBezTo>
                      <a:pt x="482531" y="362281"/>
                      <a:pt x="930582" y="390893"/>
                      <a:pt x="1115826" y="411473"/>
                    </a:cubicBezTo>
                  </a:path>
                </a:pathLst>
              </a:custGeom>
              <a:noFill/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223EE831-6727-43EF-AAF8-1013C6E11116}"/>
                  </a:ext>
                </a:extLst>
              </p:cNvPr>
              <p:cNvSpPr/>
              <p:nvPr/>
            </p:nvSpPr>
            <p:spPr>
              <a:xfrm>
                <a:off x="5096974" y="5699849"/>
                <a:ext cx="888001" cy="512064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TextBox 701">
                <a:extLst>
                  <a:ext uri="{FF2B5EF4-FFF2-40B4-BE49-F238E27FC236}">
                    <a16:creationId xmlns:a16="http://schemas.microsoft.com/office/drawing/2014/main" id="{7E990BC1-FC10-4042-8062-A20DCE4D5F75}"/>
                  </a:ext>
                </a:extLst>
              </p:cNvPr>
              <p:cNvSpPr txBox="1"/>
              <p:nvPr/>
            </p:nvSpPr>
            <p:spPr>
              <a:xfrm>
                <a:off x="5068178" y="6214239"/>
                <a:ext cx="952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Utility Plant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4E52DA0-6D48-4D28-B935-86063F51B4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96974" y="6198204"/>
                <a:ext cx="923232" cy="1301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0926682-4739-4B90-BCAF-33F26B675F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407094" y="3917768"/>
                <a:ext cx="5174" cy="49476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8939658-9917-4D63-B2D0-4FC504DD69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07094" y="4385385"/>
                <a:ext cx="463659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DFABD79-7753-414C-808B-0ACE054E86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76942" y="4581753"/>
                <a:ext cx="286524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B2D1839-0005-4335-B6A3-8857A5349B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52557" y="4378359"/>
                <a:ext cx="0" cy="21184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F452E78-AA7C-4877-B4C4-19361AF0DD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92951" y="3911199"/>
                <a:ext cx="2434926" cy="83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BE27261-6726-486C-8E18-E948265BBE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94914" y="3887645"/>
                <a:ext cx="11460" cy="229376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08282C4-8DC3-41F6-8D6A-87376BFD7C3E}"/>
                  </a:ext>
                </a:extLst>
              </p:cNvPr>
              <p:cNvSpPr txBox="1"/>
              <p:nvPr/>
            </p:nvSpPr>
            <p:spPr>
              <a:xfrm>
                <a:off x="4460765" y="3475323"/>
                <a:ext cx="19128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Linac Complex 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BAD4BAC-9631-4E1F-8060-D1999BDE7802}"/>
                  </a:ext>
                </a:extLst>
              </p:cNvPr>
              <p:cNvSpPr/>
              <p:nvPr/>
            </p:nvSpPr>
            <p:spPr>
              <a:xfrm>
                <a:off x="6030496" y="5711398"/>
                <a:ext cx="2131977" cy="499823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186C9D7-8113-4C0D-8773-5EE417542470}"/>
                  </a:ext>
                </a:extLst>
              </p:cNvPr>
              <p:cNvSpPr/>
              <p:nvPr/>
            </p:nvSpPr>
            <p:spPr>
              <a:xfrm>
                <a:off x="8162473" y="5313914"/>
                <a:ext cx="512146" cy="961313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6E5B93-B0DC-47A6-8888-D2ED2AE56395}"/>
                  </a:ext>
                </a:extLst>
              </p:cNvPr>
              <p:cNvSpPr/>
              <p:nvPr/>
            </p:nvSpPr>
            <p:spPr>
              <a:xfrm>
                <a:off x="92988" y="4558262"/>
                <a:ext cx="7227063" cy="146308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4139E37-3C2D-4E29-AEB8-C49F4EF82B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03358" y="3919484"/>
                <a:ext cx="3781616" cy="0"/>
              </a:xfrm>
              <a:prstGeom prst="line">
                <a:avLst/>
              </a:prstGeom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B6EA0F4-F9EC-4111-B5D9-3B36E6BFD0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45240" y="3893652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A05B829-6EF1-4427-A8E1-A97A75387C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95889" y="3887644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AA9C530-AB63-4F8B-87D5-F00703A0B2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52914" y="3894102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B6C718B-57AA-495B-8EF9-163691EB16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269895" y="3891978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EA39523F-409F-4498-A4A5-81914C72F8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37566" y="3892815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32E28DA5-2990-4F10-9398-655411FA6E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587651" y="3892815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D1E4146-216D-474F-87AC-9776835433FE}"/>
                  </a:ext>
                </a:extLst>
              </p:cNvPr>
              <p:cNvSpPr/>
              <p:nvPr/>
            </p:nvSpPr>
            <p:spPr>
              <a:xfrm>
                <a:off x="4235267" y="4084168"/>
                <a:ext cx="1427395" cy="18447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LB650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1245DC33-6437-4397-85C6-834748E1C7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08570" y="3935589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BEE6FF7-0625-4EB8-BF3A-B6E358AD3C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87822" y="3924679"/>
                <a:ext cx="1" cy="261023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2E703BA-FACB-47CA-808B-E0AA819FEC7A}"/>
                  </a:ext>
                </a:extLst>
              </p:cNvPr>
              <p:cNvSpPr/>
              <p:nvPr/>
            </p:nvSpPr>
            <p:spPr>
              <a:xfrm>
                <a:off x="6780678" y="4084168"/>
                <a:ext cx="546275" cy="19778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SSR1</a:t>
                </a:r>
              </a:p>
            </p:txBody>
          </p:sp>
        </p:grp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AC9E8161-ABD6-4007-A136-B094206B22DE}"/>
              </a:ext>
            </a:extLst>
          </p:cNvPr>
          <p:cNvSpPr txBox="1"/>
          <p:nvPr/>
        </p:nvSpPr>
        <p:spPr>
          <a:xfrm>
            <a:off x="6288176" y="5139831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Cryoplant Building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06ED00F-8019-4015-8234-A1CF09593386}"/>
              </a:ext>
            </a:extLst>
          </p:cNvPr>
          <p:cNvSpPr txBox="1"/>
          <p:nvPr/>
        </p:nvSpPr>
        <p:spPr>
          <a:xfrm>
            <a:off x="5983155" y="4605953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Utility Bridge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4F0897C-1ACB-4A53-92FD-11E88FEF1CFB}"/>
              </a:ext>
            </a:extLst>
          </p:cNvPr>
          <p:cNvSpPr txBox="1"/>
          <p:nvPr/>
        </p:nvSpPr>
        <p:spPr>
          <a:xfrm>
            <a:off x="4548333" y="4758137"/>
            <a:ext cx="1229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Towers</a:t>
            </a:r>
          </a:p>
        </p:txBody>
      </p:sp>
      <p:sp>
        <p:nvSpPr>
          <p:cNvPr id="691" name="Rectangle 690">
            <a:extLst>
              <a:ext uri="{FF2B5EF4-FFF2-40B4-BE49-F238E27FC236}">
                <a16:creationId xmlns:a16="http://schemas.microsoft.com/office/drawing/2014/main" id="{ED5A414E-4CBF-41A5-9C5D-4AC54749E468}"/>
              </a:ext>
            </a:extLst>
          </p:cNvPr>
          <p:cNvSpPr/>
          <p:nvPr/>
        </p:nvSpPr>
        <p:spPr>
          <a:xfrm>
            <a:off x="2086531" y="4557978"/>
            <a:ext cx="3010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latin typeface="Helvetica" panose="020B0604020202020204" pitchFamily="34" charset="0"/>
                <a:cs typeface="Helvetica" panose="020B0604020202020204" pitchFamily="34" charset="0"/>
              </a:rPr>
              <a:t>PIP-II LCW System Design Specification: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Delta P: 106 PSID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Heat Load: 8,200 KW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Flow: 7,600 GPM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Set Supply Temperature: 86⁰F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Average Temperature Rise: 7.2F⁰</a:t>
            </a:r>
          </a:p>
        </p:txBody>
      </p:sp>
    </p:spTree>
    <p:extLst>
      <p:ext uri="{BB962C8B-B14F-4D97-AF65-F5344CB8AC3E}">
        <p14:creationId xmlns:p14="http://schemas.microsoft.com/office/powerpoint/2010/main" val="60822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Mechanical System (II)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4AF5D-608A-40E1-BC61-533FBE111F26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969D5-C57C-43BA-9819-A0006B781ECA}"/>
              </a:ext>
            </a:extLst>
          </p:cNvPr>
          <p:cNvSpPr txBox="1"/>
          <p:nvPr/>
        </p:nvSpPr>
        <p:spPr>
          <a:xfrm>
            <a:off x="4030312" y="766282"/>
            <a:ext cx="49611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LCW Primary circuit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Provides cooling water to equipment in the linac gallery and tunnel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exchange with cooling tower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LCW Secondary 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Provides makeup water for RFQ/IS water cooling skids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exchange with chiller water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71A4F6-60AD-46F1-8DA5-F3050815300D}"/>
              </a:ext>
            </a:extLst>
          </p:cNvPr>
          <p:cNvGrpSpPr/>
          <p:nvPr/>
        </p:nvGrpSpPr>
        <p:grpSpPr>
          <a:xfrm>
            <a:off x="127587" y="833480"/>
            <a:ext cx="3827721" cy="5415257"/>
            <a:chOff x="263457" y="521922"/>
            <a:chExt cx="4080506" cy="5726815"/>
          </a:xfrm>
        </p:grpSpPr>
        <p:pic>
          <p:nvPicPr>
            <p:cNvPr id="693" name="Picture 692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A612CFCA-56FC-4E21-9C75-417DD053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3457" y="627830"/>
              <a:ext cx="4080506" cy="56209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D46E5907-89FB-4F08-9D61-CAFE83EED32C}"/>
                </a:ext>
              </a:extLst>
            </p:cNvPr>
            <p:cNvSpPr/>
            <p:nvPr/>
          </p:nvSpPr>
          <p:spPr>
            <a:xfrm>
              <a:off x="1610315" y="833480"/>
              <a:ext cx="2330505" cy="5081798"/>
            </a:xfrm>
            <a:prstGeom prst="rect">
              <a:avLst/>
            </a:prstGeom>
            <a:noFill/>
            <a:ln w="19050" cap="flat" cmpd="sng" algn="ctr">
              <a:solidFill>
                <a:schemeClr val="accent5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TextBox 838">
              <a:extLst>
                <a:ext uri="{FF2B5EF4-FFF2-40B4-BE49-F238E27FC236}">
                  <a16:creationId xmlns:a16="http://schemas.microsoft.com/office/drawing/2014/main" id="{1BE3DE37-50E1-4486-99DF-B8A2CC3BB48D}"/>
                </a:ext>
              </a:extLst>
            </p:cNvPr>
            <p:cNvSpPr txBox="1"/>
            <p:nvPr/>
          </p:nvSpPr>
          <p:spPr>
            <a:xfrm>
              <a:off x="1915803" y="521922"/>
              <a:ext cx="1703415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/>
                  </a:solidFill>
                </a:rPr>
                <a:t>Primary circuit</a:t>
              </a: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FD4A368C-53EA-4673-9884-3E758A463DD4}"/>
                </a:ext>
              </a:extLst>
            </p:cNvPr>
            <p:cNvSpPr/>
            <p:nvPr/>
          </p:nvSpPr>
          <p:spPr>
            <a:xfrm>
              <a:off x="796569" y="1947464"/>
              <a:ext cx="764606" cy="571722"/>
            </a:xfrm>
            <a:prstGeom prst="rect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1397251E-3D70-4776-BE0B-069DB8A5216C}"/>
                </a:ext>
              </a:extLst>
            </p:cNvPr>
            <p:cNvSpPr/>
            <p:nvPr/>
          </p:nvSpPr>
          <p:spPr>
            <a:xfrm>
              <a:off x="796569" y="2574223"/>
              <a:ext cx="764606" cy="464430"/>
            </a:xfrm>
            <a:prstGeom prst="rect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C29D23-6AFE-4B3F-A303-7F6418CEC260}"/>
                </a:ext>
              </a:extLst>
            </p:cNvPr>
            <p:cNvSpPr txBox="1"/>
            <p:nvPr/>
          </p:nvSpPr>
          <p:spPr>
            <a:xfrm>
              <a:off x="289172" y="2944505"/>
              <a:ext cx="129657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2</a:t>
              </a:r>
              <a:r>
                <a:rPr lang="en-US" sz="2000" baseline="30000" dirty="0">
                  <a:solidFill>
                    <a:schemeClr val="tx2"/>
                  </a:solidFill>
                </a:rPr>
                <a:t>nd</a:t>
              </a:r>
              <a:r>
                <a:rPr lang="en-US" sz="2000" dirty="0">
                  <a:solidFill>
                    <a:schemeClr val="tx2"/>
                  </a:solidFill>
                </a:rPr>
                <a:t> circuits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7AF92E-BE76-432E-9F85-419C397918E1}"/>
              </a:ext>
            </a:extLst>
          </p:cNvPr>
          <p:cNvGrpSpPr/>
          <p:nvPr/>
        </p:nvGrpSpPr>
        <p:grpSpPr>
          <a:xfrm>
            <a:off x="4108280" y="2342655"/>
            <a:ext cx="4883173" cy="3778498"/>
            <a:chOff x="4108280" y="2470239"/>
            <a:chExt cx="4883173" cy="3778498"/>
          </a:xfrm>
        </p:grpSpPr>
        <p:pic>
          <p:nvPicPr>
            <p:cNvPr id="12" name="Picture 11" descr="A close up of a map&#10;&#10;Description automatically generated">
              <a:extLst>
                <a:ext uri="{FF2B5EF4-FFF2-40B4-BE49-F238E27FC236}">
                  <a16:creationId xmlns:a16="http://schemas.microsoft.com/office/drawing/2014/main" id="{4C97AF0F-57F0-4830-847C-1B96F0980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65"/>
            <a:stretch/>
          </p:blipFill>
          <p:spPr>
            <a:xfrm>
              <a:off x="5847108" y="2470239"/>
              <a:ext cx="3144345" cy="32967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0A34C58-DC9C-48CD-AE42-7FCF7FA3E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08280" y="4607442"/>
              <a:ext cx="3502009" cy="1641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4ADDA0-789A-4115-AF41-69D4D488BAE7}"/>
                </a:ext>
              </a:extLst>
            </p:cNvPr>
            <p:cNvSpPr txBox="1"/>
            <p:nvPr/>
          </p:nvSpPr>
          <p:spPr>
            <a:xfrm>
              <a:off x="4129522" y="3233722"/>
              <a:ext cx="17175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/>
                  </a:solidFill>
                </a:rPr>
                <a:t>Utility plant</a:t>
              </a:r>
            </a:p>
            <a:p>
              <a:r>
                <a:rPr lang="en-US" sz="2000" dirty="0">
                  <a:solidFill>
                    <a:schemeClr val="accent6"/>
                  </a:solidFill>
                </a:rPr>
                <a:t>LCW floor plan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53FF5E8-3A76-40E8-A9BA-E631D3EA32BF}"/>
              </a:ext>
            </a:extLst>
          </p:cNvPr>
          <p:cNvSpPr/>
          <p:nvPr/>
        </p:nvSpPr>
        <p:spPr>
          <a:xfrm>
            <a:off x="4030312" y="2342655"/>
            <a:ext cx="5042805" cy="387864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40756993-1E38-468F-9EF4-716847FB3548}"/>
              </a:ext>
            </a:extLst>
          </p:cNvPr>
          <p:cNvSpPr/>
          <p:nvPr/>
        </p:nvSpPr>
        <p:spPr>
          <a:xfrm>
            <a:off x="127587" y="924294"/>
            <a:ext cx="3827721" cy="5324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Electrical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74DD04-ED80-4B16-96D9-93573187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72171"/>
            <a:ext cx="8672513" cy="1574363"/>
          </a:xfrm>
        </p:spPr>
        <p:txBody>
          <a:bodyPr/>
          <a:lstStyle/>
          <a:p>
            <a:endParaRPr lang="en-US" dirty="0">
              <a:solidFill>
                <a:srgbClr val="404040"/>
              </a:solidFill>
            </a:endParaRPr>
          </a:p>
          <a:p>
            <a:pPr lvl="1"/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ADF12-EEDC-41ED-AC28-1B1245E4E91D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364FB-104C-4C7A-BEA7-E443E821406E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SC2-Hunt</a:t>
            </a:r>
          </a:p>
        </p:txBody>
      </p:sp>
      <p:sp>
        <p:nvSpPr>
          <p:cNvPr id="92" name="Content Placeholder 8">
            <a:extLst>
              <a:ext uri="{FF2B5EF4-FFF2-40B4-BE49-F238E27FC236}">
                <a16:creationId xmlns:a16="http://schemas.microsoft.com/office/drawing/2014/main" id="{7BC264EF-F1A3-403B-A8E7-FB23F9F5A2D9}"/>
              </a:ext>
            </a:extLst>
          </p:cNvPr>
          <p:cNvSpPr txBox="1">
            <a:spLocks/>
          </p:cNvSpPr>
          <p:nvPr/>
        </p:nvSpPr>
        <p:spPr>
          <a:xfrm>
            <a:off x="209517" y="969264"/>
            <a:ext cx="8268037" cy="28381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04040"/>
                </a:solidFill>
              </a:rPr>
              <a:t>Preliminary electrical distribution design</a:t>
            </a:r>
          </a:p>
          <a:p>
            <a:pPr lvl="1"/>
            <a:r>
              <a:rPr lang="en-US" sz="2000" dirty="0">
                <a:solidFill>
                  <a:srgbClr val="404040"/>
                </a:solidFill>
              </a:rPr>
              <a:t>AC Distribution designed to provide power to machine components</a:t>
            </a:r>
          </a:p>
          <a:p>
            <a:pPr lvl="2"/>
            <a:r>
              <a:rPr lang="en-US" sz="1800" dirty="0">
                <a:solidFill>
                  <a:srgbClr val="404040"/>
                </a:solidFill>
              </a:rPr>
              <a:t>Power distribution into the building is 480V </a:t>
            </a:r>
          </a:p>
          <a:p>
            <a:pPr lvl="3"/>
            <a:r>
              <a:rPr lang="en-US" dirty="0">
                <a:solidFill>
                  <a:srgbClr val="404040"/>
                </a:solidFill>
              </a:rPr>
              <a:t>Accelerator components require 480/208 and 120V control power  </a:t>
            </a:r>
          </a:p>
          <a:p>
            <a:pPr lvl="3"/>
            <a:r>
              <a:rPr lang="en-US" dirty="0">
                <a:solidFill>
                  <a:srgbClr val="404040"/>
                </a:solidFill>
              </a:rPr>
              <a:t>Conduits and wireways distributions </a:t>
            </a:r>
          </a:p>
          <a:p>
            <a:pPr lvl="3"/>
            <a:r>
              <a:rPr lang="en-US" dirty="0">
                <a:solidFill>
                  <a:srgbClr val="404040"/>
                </a:solidFill>
              </a:rPr>
              <a:t>Safety switches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2" name="Content Placeholder 8">
            <a:extLst>
              <a:ext uri="{FF2B5EF4-FFF2-40B4-BE49-F238E27FC236}">
                <a16:creationId xmlns:a16="http://schemas.microsoft.com/office/drawing/2014/main" id="{D11D3D2D-7071-4859-9DF9-1BB5D8615CBF}"/>
              </a:ext>
            </a:extLst>
          </p:cNvPr>
          <p:cNvSpPr txBox="1">
            <a:spLocks/>
          </p:cNvSpPr>
          <p:nvPr/>
        </p:nvSpPr>
        <p:spPr>
          <a:xfrm>
            <a:off x="214979" y="2628950"/>
            <a:ext cx="5370435" cy="135164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795F17-1A6C-416B-98E9-DC2108D535C9}"/>
              </a:ext>
            </a:extLst>
          </p:cNvPr>
          <p:cNvGrpSpPr/>
          <p:nvPr/>
        </p:nvGrpSpPr>
        <p:grpSpPr>
          <a:xfrm>
            <a:off x="3910895" y="3266352"/>
            <a:ext cx="5018126" cy="3038350"/>
            <a:chOff x="3857630" y="3226462"/>
            <a:chExt cx="5018126" cy="30383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9881DFD-6CD1-43F0-ADE8-5954F359D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70" t="8467" r="4986" b="2517"/>
            <a:stretch/>
          </p:blipFill>
          <p:spPr>
            <a:xfrm>
              <a:off x="3857630" y="3574394"/>
              <a:ext cx="5018126" cy="2690418"/>
            </a:xfrm>
            <a:custGeom>
              <a:avLst/>
              <a:gdLst>
                <a:gd name="connsiteX0" fmla="*/ 0 w 4877922"/>
                <a:gd name="connsiteY0" fmla="*/ 0 h 2615249"/>
                <a:gd name="connsiteX1" fmla="*/ 4877922 w 4877922"/>
                <a:gd name="connsiteY1" fmla="*/ 0 h 2615249"/>
                <a:gd name="connsiteX2" fmla="*/ 4877922 w 4877922"/>
                <a:gd name="connsiteY2" fmla="*/ 2615249 h 2615249"/>
                <a:gd name="connsiteX3" fmla="*/ 4847837 w 4877922"/>
                <a:gd name="connsiteY3" fmla="*/ 2615249 h 2615249"/>
                <a:gd name="connsiteX4" fmla="*/ 4851832 w 4877922"/>
                <a:gd name="connsiteY4" fmla="*/ 2535333 h 2615249"/>
                <a:gd name="connsiteX5" fmla="*/ 4858702 w 4877922"/>
                <a:gd name="connsiteY5" fmla="*/ 2492388 h 2615249"/>
                <a:gd name="connsiteX6" fmla="*/ 4865572 w 4877922"/>
                <a:gd name="connsiteY6" fmla="*/ 2440854 h 2615249"/>
                <a:gd name="connsiteX7" fmla="*/ 4858702 w 4877922"/>
                <a:gd name="connsiteY7" fmla="*/ 2208951 h 2615249"/>
                <a:gd name="connsiteX8" fmla="*/ 4838092 w 4877922"/>
                <a:gd name="connsiteY8" fmla="*/ 2191773 h 2615249"/>
                <a:gd name="connsiteX9" fmla="*/ 4776261 w 4877922"/>
                <a:gd name="connsiteY9" fmla="*/ 2183184 h 2615249"/>
                <a:gd name="connsiteX10" fmla="*/ 4508330 w 4877922"/>
                <a:gd name="connsiteY10" fmla="*/ 2191773 h 2615249"/>
                <a:gd name="connsiteX11" fmla="*/ 4102997 w 4877922"/>
                <a:gd name="connsiteY11" fmla="*/ 2200362 h 2615249"/>
                <a:gd name="connsiteX12" fmla="*/ 4075518 w 4877922"/>
                <a:gd name="connsiteY12" fmla="*/ 2208951 h 2615249"/>
                <a:gd name="connsiteX13" fmla="*/ 3958727 w 4877922"/>
                <a:gd name="connsiteY13" fmla="*/ 2226128 h 2615249"/>
                <a:gd name="connsiteX14" fmla="*/ 3910636 w 4877922"/>
                <a:gd name="connsiteY14" fmla="*/ 2234718 h 2615249"/>
                <a:gd name="connsiteX15" fmla="*/ 3381643 w 4877922"/>
                <a:gd name="connsiteY15" fmla="*/ 2251896 h 2615249"/>
                <a:gd name="connsiteX16" fmla="*/ 3319813 w 4877922"/>
                <a:gd name="connsiteY16" fmla="*/ 2243307 h 2615249"/>
                <a:gd name="connsiteX17" fmla="*/ 3292332 w 4877922"/>
                <a:gd name="connsiteY17" fmla="*/ 2226128 h 2615249"/>
                <a:gd name="connsiteX18" fmla="*/ 3271723 w 4877922"/>
                <a:gd name="connsiteY18" fmla="*/ 2217540 h 2615249"/>
                <a:gd name="connsiteX19" fmla="*/ 3244242 w 4877922"/>
                <a:gd name="connsiteY19" fmla="*/ 2200362 h 2615249"/>
                <a:gd name="connsiteX20" fmla="*/ 3216762 w 4877922"/>
                <a:gd name="connsiteY20" fmla="*/ 2243307 h 2615249"/>
                <a:gd name="connsiteX21" fmla="*/ 3191171 w 4877922"/>
                <a:gd name="connsiteY21" fmla="*/ 2512909 h 2615249"/>
                <a:gd name="connsiteX22" fmla="*/ 3189671 w 4877922"/>
                <a:gd name="connsiteY22" fmla="*/ 2615249 h 2615249"/>
                <a:gd name="connsiteX23" fmla="*/ 0 w 4877922"/>
                <a:gd name="connsiteY23" fmla="*/ 2615249 h 2615249"/>
                <a:gd name="connsiteX24" fmla="*/ 0 w 4877922"/>
                <a:gd name="connsiteY24" fmla="*/ 1145361 h 2615249"/>
                <a:gd name="connsiteX25" fmla="*/ 28865 w 4877922"/>
                <a:gd name="connsiteY25" fmla="*/ 1147101 h 2615249"/>
                <a:gd name="connsiteX26" fmla="*/ 106087 w 4877922"/>
                <a:gd name="connsiteY26" fmla="*/ 1152829 h 2615249"/>
                <a:gd name="connsiteX27" fmla="*/ 168908 w 4877922"/>
                <a:gd name="connsiteY27" fmla="*/ 1159809 h 2615249"/>
                <a:gd name="connsiteX28" fmla="*/ 510936 w 4877922"/>
                <a:gd name="connsiteY28" fmla="*/ 1152829 h 2615249"/>
                <a:gd name="connsiteX29" fmla="*/ 566777 w 4877922"/>
                <a:gd name="connsiteY29" fmla="*/ 1145849 h 2615249"/>
                <a:gd name="connsiteX30" fmla="*/ 636579 w 4877922"/>
                <a:gd name="connsiteY30" fmla="*/ 1131888 h 2615249"/>
                <a:gd name="connsiteX31" fmla="*/ 678460 w 4877922"/>
                <a:gd name="connsiteY31" fmla="*/ 1117928 h 2615249"/>
                <a:gd name="connsiteX32" fmla="*/ 734301 w 4877922"/>
                <a:gd name="connsiteY32" fmla="*/ 1110948 h 2615249"/>
                <a:gd name="connsiteX33" fmla="*/ 999547 w 4877922"/>
                <a:gd name="connsiteY33" fmla="*/ 1110948 h 2615249"/>
                <a:gd name="connsiteX34" fmla="*/ 1055388 w 4877922"/>
                <a:gd name="connsiteY34" fmla="*/ 1124908 h 2615249"/>
                <a:gd name="connsiteX35" fmla="*/ 1125189 w 4877922"/>
                <a:gd name="connsiteY35" fmla="*/ 1145849 h 2615249"/>
                <a:gd name="connsiteX36" fmla="*/ 1327614 w 4877922"/>
                <a:gd name="connsiteY36" fmla="*/ 1138869 h 2615249"/>
                <a:gd name="connsiteX37" fmla="*/ 1509098 w 4877922"/>
                <a:gd name="connsiteY37" fmla="*/ 1131888 h 2615249"/>
                <a:gd name="connsiteX38" fmla="*/ 1530038 w 4877922"/>
                <a:gd name="connsiteY38" fmla="*/ 1103968 h 2615249"/>
                <a:gd name="connsiteX39" fmla="*/ 1550979 w 4877922"/>
                <a:gd name="connsiteY39" fmla="*/ 1090008 h 2615249"/>
                <a:gd name="connsiteX40" fmla="*/ 1571919 w 4877922"/>
                <a:gd name="connsiteY40" fmla="*/ 1055107 h 2615249"/>
                <a:gd name="connsiteX41" fmla="*/ 1627760 w 4877922"/>
                <a:gd name="connsiteY41" fmla="*/ 999266 h 2615249"/>
                <a:gd name="connsiteX42" fmla="*/ 1641721 w 4877922"/>
                <a:gd name="connsiteY42" fmla="*/ 985305 h 2615249"/>
                <a:gd name="connsiteX43" fmla="*/ 1655681 w 4877922"/>
                <a:gd name="connsiteY43" fmla="*/ 957385 h 2615249"/>
                <a:gd name="connsiteX44" fmla="*/ 1676621 w 4877922"/>
                <a:gd name="connsiteY44" fmla="*/ 936444 h 2615249"/>
                <a:gd name="connsiteX45" fmla="*/ 1690582 w 4877922"/>
                <a:gd name="connsiteY45" fmla="*/ 915504 h 2615249"/>
                <a:gd name="connsiteX46" fmla="*/ 1704542 w 4877922"/>
                <a:gd name="connsiteY46" fmla="*/ 866643 h 2615249"/>
                <a:gd name="connsiteX47" fmla="*/ 1718502 w 4877922"/>
                <a:gd name="connsiteY47" fmla="*/ 845702 h 2615249"/>
                <a:gd name="connsiteX48" fmla="*/ 1753403 w 4877922"/>
                <a:gd name="connsiteY48" fmla="*/ 782881 h 2615249"/>
                <a:gd name="connsiteX49" fmla="*/ 1760383 w 4877922"/>
                <a:gd name="connsiteY49" fmla="*/ 754960 h 2615249"/>
                <a:gd name="connsiteX50" fmla="*/ 1774344 w 4877922"/>
                <a:gd name="connsiteY50" fmla="*/ 727040 h 2615249"/>
                <a:gd name="connsiteX51" fmla="*/ 1788304 w 4877922"/>
                <a:gd name="connsiteY51" fmla="*/ 657238 h 2615249"/>
                <a:gd name="connsiteX52" fmla="*/ 1802264 w 4877922"/>
                <a:gd name="connsiteY52" fmla="*/ 629317 h 2615249"/>
                <a:gd name="connsiteX53" fmla="*/ 1809244 w 4877922"/>
                <a:gd name="connsiteY53" fmla="*/ 587437 h 2615249"/>
                <a:gd name="connsiteX54" fmla="*/ 1816225 w 4877922"/>
                <a:gd name="connsiteY54" fmla="*/ 559516 h 2615249"/>
                <a:gd name="connsiteX55" fmla="*/ 1823205 w 4877922"/>
                <a:gd name="connsiteY55" fmla="*/ 524615 h 2615249"/>
                <a:gd name="connsiteX56" fmla="*/ 1816225 w 4877922"/>
                <a:gd name="connsiteY56" fmla="*/ 454814 h 2615249"/>
                <a:gd name="connsiteX57" fmla="*/ 1781324 w 4877922"/>
                <a:gd name="connsiteY57" fmla="*/ 419913 h 2615249"/>
                <a:gd name="connsiteX58" fmla="*/ 1767363 w 4877922"/>
                <a:gd name="connsiteY58" fmla="*/ 398972 h 2615249"/>
                <a:gd name="connsiteX59" fmla="*/ 1739443 w 4877922"/>
                <a:gd name="connsiteY59" fmla="*/ 371052 h 2615249"/>
                <a:gd name="connsiteX60" fmla="*/ 1683602 w 4877922"/>
                <a:gd name="connsiteY60" fmla="*/ 336151 h 2615249"/>
                <a:gd name="connsiteX61" fmla="*/ 1655681 w 4877922"/>
                <a:gd name="connsiteY61" fmla="*/ 329171 h 2615249"/>
                <a:gd name="connsiteX62" fmla="*/ 1550979 w 4877922"/>
                <a:gd name="connsiteY62" fmla="*/ 336151 h 2615249"/>
                <a:gd name="connsiteX63" fmla="*/ 0 w 4877922"/>
                <a:gd name="connsiteY63" fmla="*/ 89261 h 26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77922" h="2615249">
                  <a:moveTo>
                    <a:pt x="0" y="0"/>
                  </a:moveTo>
                  <a:lnTo>
                    <a:pt x="4877922" y="0"/>
                  </a:lnTo>
                  <a:lnTo>
                    <a:pt x="4877922" y="2615249"/>
                  </a:lnTo>
                  <a:lnTo>
                    <a:pt x="4847837" y="2615249"/>
                  </a:lnTo>
                  <a:lnTo>
                    <a:pt x="4851832" y="2535333"/>
                  </a:lnTo>
                  <a:cubicBezTo>
                    <a:pt x="4852940" y="2520800"/>
                    <a:pt x="4856614" y="2506752"/>
                    <a:pt x="4858702" y="2492388"/>
                  </a:cubicBezTo>
                  <a:cubicBezTo>
                    <a:pt x="4861194" y="2475254"/>
                    <a:pt x="4863282" y="2458032"/>
                    <a:pt x="4865572" y="2440854"/>
                  </a:cubicBezTo>
                  <a:cubicBezTo>
                    <a:pt x="4863282" y="2363553"/>
                    <a:pt x="4867156" y="2285580"/>
                    <a:pt x="4858702" y="2208951"/>
                  </a:cubicBezTo>
                  <a:cubicBezTo>
                    <a:pt x="4857574" y="2198725"/>
                    <a:pt x="4846102" y="2194277"/>
                    <a:pt x="4838092" y="2191773"/>
                  </a:cubicBezTo>
                  <a:cubicBezTo>
                    <a:pt x="4817975" y="2185485"/>
                    <a:pt x="4796872" y="2186048"/>
                    <a:pt x="4776261" y="2183184"/>
                  </a:cubicBezTo>
                  <a:lnTo>
                    <a:pt x="4508330" y="2191773"/>
                  </a:lnTo>
                  <a:lnTo>
                    <a:pt x="4102997" y="2200362"/>
                  </a:lnTo>
                  <a:cubicBezTo>
                    <a:pt x="4093561" y="2200736"/>
                    <a:pt x="4084807" y="2206839"/>
                    <a:pt x="4075518" y="2208951"/>
                  </a:cubicBezTo>
                  <a:cubicBezTo>
                    <a:pt x="4031260" y="2219011"/>
                    <a:pt x="4005712" y="2219218"/>
                    <a:pt x="3958727" y="2226128"/>
                  </a:cubicBezTo>
                  <a:cubicBezTo>
                    <a:pt x="3942644" y="2228493"/>
                    <a:pt x="3926785" y="2233223"/>
                    <a:pt x="3910636" y="2234718"/>
                  </a:cubicBezTo>
                  <a:cubicBezTo>
                    <a:pt x="3756903" y="2248956"/>
                    <a:pt x="3494383" y="2249423"/>
                    <a:pt x="3381643" y="2251896"/>
                  </a:cubicBezTo>
                  <a:cubicBezTo>
                    <a:pt x="3361033" y="2249033"/>
                    <a:pt x="3340019" y="2249137"/>
                    <a:pt x="3319813" y="2243307"/>
                  </a:cubicBezTo>
                  <a:cubicBezTo>
                    <a:pt x="3309834" y="2240428"/>
                    <a:pt x="3301745" y="2231172"/>
                    <a:pt x="3292332" y="2226128"/>
                  </a:cubicBezTo>
                  <a:cubicBezTo>
                    <a:pt x="3285676" y="2222562"/>
                    <a:pt x="3278379" y="2221106"/>
                    <a:pt x="3271723" y="2217540"/>
                  </a:cubicBezTo>
                  <a:cubicBezTo>
                    <a:pt x="3262309" y="2212496"/>
                    <a:pt x="3253135" y="2206714"/>
                    <a:pt x="3244242" y="2200362"/>
                  </a:cubicBezTo>
                  <a:cubicBezTo>
                    <a:pt x="3237073" y="2195241"/>
                    <a:pt x="3221342" y="2236149"/>
                    <a:pt x="3216762" y="2243307"/>
                  </a:cubicBezTo>
                  <a:cubicBezTo>
                    <a:pt x="3217908" y="2329197"/>
                    <a:pt x="3199702" y="2423041"/>
                    <a:pt x="3191171" y="2512909"/>
                  </a:cubicBezTo>
                  <a:lnTo>
                    <a:pt x="3189671" y="2615249"/>
                  </a:lnTo>
                  <a:lnTo>
                    <a:pt x="0" y="2615249"/>
                  </a:lnTo>
                  <a:lnTo>
                    <a:pt x="0" y="1145361"/>
                  </a:lnTo>
                  <a:lnTo>
                    <a:pt x="28865" y="1147101"/>
                  </a:lnTo>
                  <a:cubicBezTo>
                    <a:pt x="51533" y="1148529"/>
                    <a:pt x="77159" y="1150314"/>
                    <a:pt x="106087" y="1152829"/>
                  </a:cubicBezTo>
                  <a:cubicBezTo>
                    <a:pt x="127077" y="1154654"/>
                    <a:pt x="147968" y="1157482"/>
                    <a:pt x="168908" y="1159809"/>
                  </a:cubicBezTo>
                  <a:lnTo>
                    <a:pt x="510936" y="1152829"/>
                  </a:lnTo>
                  <a:cubicBezTo>
                    <a:pt x="529683" y="1152171"/>
                    <a:pt x="548207" y="1148502"/>
                    <a:pt x="566777" y="1145849"/>
                  </a:cubicBezTo>
                  <a:cubicBezTo>
                    <a:pt x="590801" y="1142417"/>
                    <a:pt x="613447" y="1138828"/>
                    <a:pt x="636579" y="1131888"/>
                  </a:cubicBezTo>
                  <a:cubicBezTo>
                    <a:pt x="650674" y="1127659"/>
                    <a:pt x="664071" y="1121011"/>
                    <a:pt x="678460" y="1117928"/>
                  </a:cubicBezTo>
                  <a:cubicBezTo>
                    <a:pt x="696802" y="1113998"/>
                    <a:pt x="715687" y="1113275"/>
                    <a:pt x="734301" y="1110948"/>
                  </a:cubicBezTo>
                  <a:cubicBezTo>
                    <a:pt x="835089" y="1085751"/>
                    <a:pt x="784908" y="1095617"/>
                    <a:pt x="999547" y="1110948"/>
                  </a:cubicBezTo>
                  <a:cubicBezTo>
                    <a:pt x="1018685" y="1112315"/>
                    <a:pt x="1037186" y="1118840"/>
                    <a:pt x="1055388" y="1124908"/>
                  </a:cubicBezTo>
                  <a:cubicBezTo>
                    <a:pt x="1106370" y="1141903"/>
                    <a:pt x="1082993" y="1135300"/>
                    <a:pt x="1125189" y="1145849"/>
                  </a:cubicBezTo>
                  <a:lnTo>
                    <a:pt x="1327614" y="1138869"/>
                  </a:lnTo>
                  <a:cubicBezTo>
                    <a:pt x="1388113" y="1136669"/>
                    <a:pt x="1449439" y="1142174"/>
                    <a:pt x="1509098" y="1131888"/>
                  </a:cubicBezTo>
                  <a:cubicBezTo>
                    <a:pt x="1520562" y="1129911"/>
                    <a:pt x="1521812" y="1112194"/>
                    <a:pt x="1530038" y="1103968"/>
                  </a:cubicBezTo>
                  <a:cubicBezTo>
                    <a:pt x="1535970" y="1098036"/>
                    <a:pt x="1543999" y="1094661"/>
                    <a:pt x="1550979" y="1090008"/>
                  </a:cubicBezTo>
                  <a:cubicBezTo>
                    <a:pt x="1557959" y="1078374"/>
                    <a:pt x="1563156" y="1065464"/>
                    <a:pt x="1571919" y="1055107"/>
                  </a:cubicBezTo>
                  <a:cubicBezTo>
                    <a:pt x="1588923" y="1035012"/>
                    <a:pt x="1609146" y="1017880"/>
                    <a:pt x="1627760" y="999266"/>
                  </a:cubicBezTo>
                  <a:cubicBezTo>
                    <a:pt x="1632414" y="994612"/>
                    <a:pt x="1638778" y="991191"/>
                    <a:pt x="1641721" y="985305"/>
                  </a:cubicBezTo>
                  <a:cubicBezTo>
                    <a:pt x="1646374" y="975998"/>
                    <a:pt x="1649633" y="965852"/>
                    <a:pt x="1655681" y="957385"/>
                  </a:cubicBezTo>
                  <a:cubicBezTo>
                    <a:pt x="1661419" y="949352"/>
                    <a:pt x="1670301" y="944027"/>
                    <a:pt x="1676621" y="936444"/>
                  </a:cubicBezTo>
                  <a:cubicBezTo>
                    <a:pt x="1681992" y="929999"/>
                    <a:pt x="1685928" y="922484"/>
                    <a:pt x="1690582" y="915504"/>
                  </a:cubicBezTo>
                  <a:cubicBezTo>
                    <a:pt x="1692819" y="906557"/>
                    <a:pt x="1699535" y="876658"/>
                    <a:pt x="1704542" y="866643"/>
                  </a:cubicBezTo>
                  <a:cubicBezTo>
                    <a:pt x="1708294" y="859139"/>
                    <a:pt x="1714428" y="853035"/>
                    <a:pt x="1718502" y="845702"/>
                  </a:cubicBezTo>
                  <a:cubicBezTo>
                    <a:pt x="1759652" y="771632"/>
                    <a:pt x="1721940" y="830076"/>
                    <a:pt x="1753403" y="782881"/>
                  </a:cubicBezTo>
                  <a:cubicBezTo>
                    <a:pt x="1755730" y="773574"/>
                    <a:pt x="1757014" y="763943"/>
                    <a:pt x="1760383" y="754960"/>
                  </a:cubicBezTo>
                  <a:cubicBezTo>
                    <a:pt x="1764037" y="745217"/>
                    <a:pt x="1771354" y="737006"/>
                    <a:pt x="1774344" y="727040"/>
                  </a:cubicBezTo>
                  <a:cubicBezTo>
                    <a:pt x="1786410" y="686820"/>
                    <a:pt x="1775513" y="691349"/>
                    <a:pt x="1788304" y="657238"/>
                  </a:cubicBezTo>
                  <a:cubicBezTo>
                    <a:pt x="1791957" y="647495"/>
                    <a:pt x="1797611" y="638624"/>
                    <a:pt x="1802264" y="629317"/>
                  </a:cubicBezTo>
                  <a:cubicBezTo>
                    <a:pt x="1804591" y="615357"/>
                    <a:pt x="1806468" y="601315"/>
                    <a:pt x="1809244" y="587437"/>
                  </a:cubicBezTo>
                  <a:cubicBezTo>
                    <a:pt x="1811126" y="578030"/>
                    <a:pt x="1814144" y="568881"/>
                    <a:pt x="1816225" y="559516"/>
                  </a:cubicBezTo>
                  <a:cubicBezTo>
                    <a:pt x="1818799" y="547934"/>
                    <a:pt x="1820878" y="536249"/>
                    <a:pt x="1823205" y="524615"/>
                  </a:cubicBezTo>
                  <a:cubicBezTo>
                    <a:pt x="1820878" y="501348"/>
                    <a:pt x="1824909" y="476525"/>
                    <a:pt x="1816225" y="454814"/>
                  </a:cubicBezTo>
                  <a:cubicBezTo>
                    <a:pt x="1810115" y="439538"/>
                    <a:pt x="1790450" y="433602"/>
                    <a:pt x="1781324" y="419913"/>
                  </a:cubicBezTo>
                  <a:cubicBezTo>
                    <a:pt x="1776670" y="412933"/>
                    <a:pt x="1772823" y="405342"/>
                    <a:pt x="1767363" y="398972"/>
                  </a:cubicBezTo>
                  <a:cubicBezTo>
                    <a:pt x="1758798" y="388979"/>
                    <a:pt x="1749348" y="379719"/>
                    <a:pt x="1739443" y="371052"/>
                  </a:cubicBezTo>
                  <a:cubicBezTo>
                    <a:pt x="1722972" y="356640"/>
                    <a:pt x="1704242" y="343891"/>
                    <a:pt x="1683602" y="336151"/>
                  </a:cubicBezTo>
                  <a:cubicBezTo>
                    <a:pt x="1674619" y="332783"/>
                    <a:pt x="1664988" y="331498"/>
                    <a:pt x="1655681" y="329171"/>
                  </a:cubicBezTo>
                  <a:lnTo>
                    <a:pt x="1550979" y="336151"/>
                  </a:lnTo>
                  <a:lnTo>
                    <a:pt x="0" y="89261"/>
                  </a:lnTo>
                  <a:close/>
                </a:path>
              </a:pathLst>
            </a:cu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A1A36CA-DC46-4767-8A9C-0D4AC6D5CE01}"/>
                </a:ext>
              </a:extLst>
            </p:cNvPr>
            <p:cNvSpPr txBox="1"/>
            <p:nvPr/>
          </p:nvSpPr>
          <p:spPr>
            <a:xfrm>
              <a:off x="5888338" y="3226462"/>
              <a:ext cx="253595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chemeClr val="accent6"/>
                  </a:solidFill>
                </a:rPr>
                <a:t>Power distribution layout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8848E-A3A2-4FF9-A40E-2F33BBD3FD3E}"/>
              </a:ext>
            </a:extLst>
          </p:cNvPr>
          <p:cNvGrpSpPr/>
          <p:nvPr/>
        </p:nvGrpSpPr>
        <p:grpSpPr>
          <a:xfrm>
            <a:off x="248073" y="3512939"/>
            <a:ext cx="3168006" cy="2700033"/>
            <a:chOff x="281944" y="3468866"/>
            <a:chExt cx="3168006" cy="27000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6C26CE-5F29-4047-A9FA-EAB838EA450D}"/>
                </a:ext>
              </a:extLst>
            </p:cNvPr>
            <p:cNvGrpSpPr/>
            <p:nvPr/>
          </p:nvGrpSpPr>
          <p:grpSpPr>
            <a:xfrm>
              <a:off x="281944" y="3468866"/>
              <a:ext cx="3168006" cy="2700033"/>
              <a:chOff x="4979111" y="3139825"/>
              <a:chExt cx="3288553" cy="318337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AE357A6-0A72-48B5-9538-E6FC80E7DDE6}"/>
                  </a:ext>
                </a:extLst>
              </p:cNvPr>
              <p:cNvSpPr txBox="1"/>
              <p:nvPr/>
            </p:nvSpPr>
            <p:spPr>
              <a:xfrm>
                <a:off x="5198142" y="3139825"/>
                <a:ext cx="3069522" cy="3991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accent6">
                        <a:lumMod val="50000"/>
                      </a:schemeClr>
                    </a:solidFill>
                  </a:rPr>
                  <a:t>Cable Tray / Grounding scheme </a:t>
                </a: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6CF9EC87-ECA0-45F9-9E9A-1C9B354D6E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79111" y="3516293"/>
                <a:ext cx="3275810" cy="2806903"/>
                <a:chOff x="5380074" y="2995537"/>
                <a:chExt cx="3621743" cy="303123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E5B3BB2A-5E54-498D-918F-E6C9540CDDDE}"/>
                    </a:ext>
                  </a:extLst>
                </p:cNvPr>
                <p:cNvGrpSpPr/>
                <p:nvPr/>
              </p:nvGrpSpPr>
              <p:grpSpPr>
                <a:xfrm>
                  <a:off x="5380074" y="2995537"/>
                  <a:ext cx="3572936" cy="3031239"/>
                  <a:chOff x="3578758" y="1864362"/>
                  <a:chExt cx="5493339" cy="4095044"/>
                </a:xfrm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7D138C9A-4A1B-412B-A06D-5FA5B873EE9F}"/>
                      </a:ext>
                    </a:extLst>
                  </p:cNvPr>
                  <p:cNvGrpSpPr/>
                  <p:nvPr/>
                </p:nvGrpSpPr>
                <p:grpSpPr>
                  <a:xfrm>
                    <a:off x="3578758" y="1864362"/>
                    <a:ext cx="5493339" cy="4095044"/>
                    <a:chOff x="3578758" y="1864362"/>
                    <a:chExt cx="5493339" cy="4095044"/>
                  </a:xfrm>
                </p:grpSpPr>
                <p:pic>
                  <p:nvPicPr>
                    <p:cNvPr id="127" name="Picture 126">
                      <a:extLst>
                        <a:ext uri="{FF2B5EF4-FFF2-40B4-BE49-F238E27FC236}">
                          <a16:creationId xmlns:a16="http://schemas.microsoft.com/office/drawing/2014/main" id="{E0D0BEE1-C46E-4F42-A9C4-BBFE76E46A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578758" y="1864362"/>
                      <a:ext cx="5493339" cy="4095044"/>
                    </a:xfrm>
                    <a:prstGeom prst="rect">
                      <a:avLst/>
                    </a:prstGeom>
                    <a:ln w="9525">
                      <a:noFill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</p:pic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C7A46075-5AD8-4EF9-AAED-2BA4429F34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71431" y="4553686"/>
                      <a:ext cx="2315085" cy="311608"/>
                      <a:chOff x="1771165" y="4339737"/>
                      <a:chExt cx="2890497" cy="402427"/>
                    </a:xfrm>
                  </p:grpSpPr>
                  <p:cxnSp>
                    <p:nvCxnSpPr>
                      <p:cNvPr id="138" name="Straight Connector 137">
                        <a:extLst>
                          <a:ext uri="{FF2B5EF4-FFF2-40B4-BE49-F238E27FC236}">
                            <a16:creationId xmlns:a16="http://schemas.microsoft.com/office/drawing/2014/main" id="{65B889C1-7C4B-4AEB-9CEB-9594CDD1F0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85455" y="4394503"/>
                        <a:ext cx="2876207" cy="0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9" name="Straight Connector 138">
                        <a:extLst>
                          <a:ext uri="{FF2B5EF4-FFF2-40B4-BE49-F238E27FC236}">
                            <a16:creationId xmlns:a16="http://schemas.microsoft.com/office/drawing/2014/main" id="{493D28D5-7BE5-4D22-AC09-71C171D5F1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85454" y="4694540"/>
                        <a:ext cx="2876207" cy="0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40" name="Straight Connector 139">
                        <a:extLst>
                          <a:ext uri="{FF2B5EF4-FFF2-40B4-BE49-F238E27FC236}">
                            <a16:creationId xmlns:a16="http://schemas.microsoft.com/office/drawing/2014/main" id="{7DDDCAC3-671C-458D-8F94-5E1D9F426B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651311" y="4565953"/>
                        <a:ext cx="0" cy="176211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41" name="Straight Connector 140">
                        <a:extLst>
                          <a:ext uri="{FF2B5EF4-FFF2-40B4-BE49-F238E27FC236}">
                            <a16:creationId xmlns:a16="http://schemas.microsoft.com/office/drawing/2014/main" id="{8EB1098D-5E31-4DCA-90E1-A4D77E8968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651311" y="4339737"/>
                        <a:ext cx="0" cy="176211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42" name="Straight Connector 141">
                        <a:extLst>
                          <a:ext uri="{FF2B5EF4-FFF2-40B4-BE49-F238E27FC236}">
                            <a16:creationId xmlns:a16="http://schemas.microsoft.com/office/drawing/2014/main" id="{AFB3E9DA-8030-4523-9E59-E70D2CE85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71165" y="4557523"/>
                        <a:ext cx="0" cy="176211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</p:grpSp>
                <p:grpSp>
                  <p:nvGrpSpPr>
                    <p:cNvPr id="129" name="Group 128">
                      <a:extLst>
                        <a:ext uri="{FF2B5EF4-FFF2-40B4-BE49-F238E27FC236}">
                          <a16:creationId xmlns:a16="http://schemas.microsoft.com/office/drawing/2014/main" id="{7355B64E-8FD8-40CE-8C44-71DEFE2DCD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7647" y="5529081"/>
                      <a:ext cx="1468554" cy="353395"/>
                      <a:chOff x="2203433" y="5599416"/>
                      <a:chExt cx="1833562" cy="456394"/>
                    </a:xfrm>
                  </p:grpSpPr>
                  <p:cxnSp>
                    <p:nvCxnSpPr>
                      <p:cNvPr id="130" name="Straight Connector 129">
                        <a:extLst>
                          <a:ext uri="{FF2B5EF4-FFF2-40B4-BE49-F238E27FC236}">
                            <a16:creationId xmlns:a16="http://schemas.microsoft.com/office/drawing/2014/main" id="{FC23773B-AA17-4DE4-829D-D3D59B627D5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250040" y="5599416"/>
                        <a:ext cx="1777430" cy="0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1" name="Straight Connector 130">
                        <a:extLst>
                          <a:ext uri="{FF2B5EF4-FFF2-40B4-BE49-F238E27FC236}">
                            <a16:creationId xmlns:a16="http://schemas.microsoft.com/office/drawing/2014/main" id="{6059994C-7874-4529-9FE3-8EC17601FE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402440" y="5795157"/>
                        <a:ext cx="1440898" cy="0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2" name="Straight Connector 131">
                        <a:extLst>
                          <a:ext uri="{FF2B5EF4-FFF2-40B4-BE49-F238E27FC236}">
                            <a16:creationId xmlns:a16="http://schemas.microsoft.com/office/drawing/2014/main" id="{90BFEB83-565C-468F-B5BC-B65DB8499C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36995" y="5599416"/>
                        <a:ext cx="0" cy="456394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3" name="Straight Connector 132">
                        <a:extLst>
                          <a:ext uri="{FF2B5EF4-FFF2-40B4-BE49-F238E27FC236}">
                            <a16:creationId xmlns:a16="http://schemas.microsoft.com/office/drawing/2014/main" id="{C6DAA4F6-75FE-4C2B-9DF2-87D548B16F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203433" y="5599416"/>
                        <a:ext cx="0" cy="456394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4" name="Straight Connector 133">
                        <a:extLst>
                          <a:ext uri="{FF2B5EF4-FFF2-40B4-BE49-F238E27FC236}">
                            <a16:creationId xmlns:a16="http://schemas.microsoft.com/office/drawing/2014/main" id="{AB45FB6D-B9A4-4EA8-95FA-19606F2FE3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402440" y="5795157"/>
                        <a:ext cx="0" cy="260653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5" name="Straight Connector 134">
                        <a:extLst>
                          <a:ext uri="{FF2B5EF4-FFF2-40B4-BE49-F238E27FC236}">
                            <a16:creationId xmlns:a16="http://schemas.microsoft.com/office/drawing/2014/main" id="{32633FA3-8D3F-4756-92FD-D72B77CAE7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843338" y="5795156"/>
                        <a:ext cx="0" cy="260653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6" name="Straight Connector 135">
                        <a:extLst>
                          <a:ext uri="{FF2B5EF4-FFF2-40B4-BE49-F238E27FC236}">
                            <a16:creationId xmlns:a16="http://schemas.microsoft.com/office/drawing/2014/main" id="{1E6E63FC-19B6-46A4-8123-77ABD4B744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836970" y="5599416"/>
                        <a:ext cx="190500" cy="195739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  <p:cxnSp>
                    <p:nvCxnSpPr>
                      <p:cNvPr id="137" name="Straight Connector 136">
                        <a:extLst>
                          <a:ext uri="{FF2B5EF4-FFF2-40B4-BE49-F238E27FC236}">
                            <a16:creationId xmlns:a16="http://schemas.microsoft.com/office/drawing/2014/main" id="{FD01F725-21F9-4F4B-BA50-19AEBD9E47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210036" y="5607441"/>
                        <a:ext cx="192404" cy="187716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</p:cxnSp>
                </p:grpSp>
              </p:grpSp>
              <p:sp>
                <p:nvSpPr>
                  <p:cNvPr id="126" name="Oval 52">
                    <a:extLst>
                      <a:ext uri="{FF2B5EF4-FFF2-40B4-BE49-F238E27FC236}">
                        <a16:creationId xmlns:a16="http://schemas.microsoft.com/office/drawing/2014/main" id="{946FD284-F124-4DAE-BD1A-2AADECEA9D93}"/>
                      </a:ext>
                    </a:extLst>
                  </p:cNvPr>
                  <p:cNvSpPr/>
                  <p:nvPr/>
                </p:nvSpPr>
                <p:spPr>
                  <a:xfrm>
                    <a:off x="5436294" y="4874435"/>
                    <a:ext cx="179347" cy="598764"/>
                  </a:xfrm>
                  <a:custGeom>
                    <a:avLst/>
                    <a:gdLst>
                      <a:gd name="connsiteX0" fmla="*/ 0 w 45719"/>
                      <a:gd name="connsiteY0" fmla="*/ 179017 h 358033"/>
                      <a:gd name="connsiteX1" fmla="*/ 22860 w 45719"/>
                      <a:gd name="connsiteY1" fmla="*/ 0 h 358033"/>
                      <a:gd name="connsiteX2" fmla="*/ 45720 w 45719"/>
                      <a:gd name="connsiteY2" fmla="*/ 179017 h 358033"/>
                      <a:gd name="connsiteX3" fmla="*/ 22860 w 45719"/>
                      <a:gd name="connsiteY3" fmla="*/ 358034 h 358033"/>
                      <a:gd name="connsiteX4" fmla="*/ 0 w 45719"/>
                      <a:gd name="connsiteY4" fmla="*/ 179017 h 358033"/>
                      <a:gd name="connsiteX0" fmla="*/ 132252 w 177972"/>
                      <a:gd name="connsiteY0" fmla="*/ 179017 h 772704"/>
                      <a:gd name="connsiteX1" fmla="*/ 155112 w 177972"/>
                      <a:gd name="connsiteY1" fmla="*/ 0 h 772704"/>
                      <a:gd name="connsiteX2" fmla="*/ 177972 w 177972"/>
                      <a:gd name="connsiteY2" fmla="*/ 179017 h 772704"/>
                      <a:gd name="connsiteX3" fmla="*/ 940 w 177972"/>
                      <a:gd name="connsiteY3" fmla="*/ 772704 h 772704"/>
                      <a:gd name="connsiteX4" fmla="*/ 132252 w 177972"/>
                      <a:gd name="connsiteY4" fmla="*/ 179017 h 772704"/>
                      <a:gd name="connsiteX0" fmla="*/ 141364 w 187084"/>
                      <a:gd name="connsiteY0" fmla="*/ 179017 h 795374"/>
                      <a:gd name="connsiteX1" fmla="*/ 164224 w 187084"/>
                      <a:gd name="connsiteY1" fmla="*/ 0 h 795374"/>
                      <a:gd name="connsiteX2" fmla="*/ 187084 w 187084"/>
                      <a:gd name="connsiteY2" fmla="*/ 179017 h 795374"/>
                      <a:gd name="connsiteX3" fmla="*/ 10052 w 187084"/>
                      <a:gd name="connsiteY3" fmla="*/ 772704 h 795374"/>
                      <a:gd name="connsiteX4" fmla="*/ 34693 w 187084"/>
                      <a:gd name="connsiteY4" fmla="*/ 624464 h 795374"/>
                      <a:gd name="connsiteX5" fmla="*/ 141364 w 187084"/>
                      <a:gd name="connsiteY5" fmla="*/ 179017 h 795374"/>
                      <a:gd name="connsiteX0" fmla="*/ 149027 w 194747"/>
                      <a:gd name="connsiteY0" fmla="*/ 179017 h 795374"/>
                      <a:gd name="connsiteX1" fmla="*/ 171887 w 194747"/>
                      <a:gd name="connsiteY1" fmla="*/ 0 h 795374"/>
                      <a:gd name="connsiteX2" fmla="*/ 194747 w 194747"/>
                      <a:gd name="connsiteY2" fmla="*/ 179017 h 795374"/>
                      <a:gd name="connsiteX3" fmla="*/ 17715 w 194747"/>
                      <a:gd name="connsiteY3" fmla="*/ 772704 h 795374"/>
                      <a:gd name="connsiteX4" fmla="*/ 21091 w 194747"/>
                      <a:gd name="connsiteY4" fmla="*/ 624464 h 795374"/>
                      <a:gd name="connsiteX5" fmla="*/ 149027 w 194747"/>
                      <a:gd name="connsiteY5" fmla="*/ 179017 h 795374"/>
                      <a:gd name="connsiteX0" fmla="*/ 149027 w 194747"/>
                      <a:gd name="connsiteY0" fmla="*/ 127299 h 796819"/>
                      <a:gd name="connsiteX1" fmla="*/ 171887 w 194747"/>
                      <a:gd name="connsiteY1" fmla="*/ 1445 h 796819"/>
                      <a:gd name="connsiteX2" fmla="*/ 194747 w 194747"/>
                      <a:gd name="connsiteY2" fmla="*/ 180462 h 796819"/>
                      <a:gd name="connsiteX3" fmla="*/ 17715 w 194747"/>
                      <a:gd name="connsiteY3" fmla="*/ 774149 h 796819"/>
                      <a:gd name="connsiteX4" fmla="*/ 21091 w 194747"/>
                      <a:gd name="connsiteY4" fmla="*/ 625909 h 796819"/>
                      <a:gd name="connsiteX5" fmla="*/ 149027 w 194747"/>
                      <a:gd name="connsiteY5" fmla="*/ 127299 h 796819"/>
                      <a:gd name="connsiteX0" fmla="*/ 149769 w 206122"/>
                      <a:gd name="connsiteY0" fmla="*/ 126458 h 800946"/>
                      <a:gd name="connsiteX1" fmla="*/ 172629 w 206122"/>
                      <a:gd name="connsiteY1" fmla="*/ 604 h 800946"/>
                      <a:gd name="connsiteX2" fmla="*/ 206122 w 206122"/>
                      <a:gd name="connsiteY2" fmla="*/ 105193 h 800946"/>
                      <a:gd name="connsiteX3" fmla="*/ 18457 w 206122"/>
                      <a:gd name="connsiteY3" fmla="*/ 773308 h 800946"/>
                      <a:gd name="connsiteX4" fmla="*/ 21833 w 206122"/>
                      <a:gd name="connsiteY4" fmla="*/ 625068 h 800946"/>
                      <a:gd name="connsiteX5" fmla="*/ 149769 w 206122"/>
                      <a:gd name="connsiteY5" fmla="*/ 126458 h 800946"/>
                      <a:gd name="connsiteX0" fmla="*/ 155356 w 211709"/>
                      <a:gd name="connsiteY0" fmla="*/ 126458 h 804245"/>
                      <a:gd name="connsiteX1" fmla="*/ 178216 w 211709"/>
                      <a:gd name="connsiteY1" fmla="*/ 604 h 804245"/>
                      <a:gd name="connsiteX2" fmla="*/ 211709 w 211709"/>
                      <a:gd name="connsiteY2" fmla="*/ 105193 h 804245"/>
                      <a:gd name="connsiteX3" fmla="*/ 24044 w 211709"/>
                      <a:gd name="connsiteY3" fmla="*/ 773308 h 804245"/>
                      <a:gd name="connsiteX4" fmla="*/ 16787 w 211709"/>
                      <a:gd name="connsiteY4" fmla="*/ 641017 h 804245"/>
                      <a:gd name="connsiteX5" fmla="*/ 155356 w 211709"/>
                      <a:gd name="connsiteY5" fmla="*/ 126458 h 804245"/>
                      <a:gd name="connsiteX0" fmla="*/ 146256 w 202609"/>
                      <a:gd name="connsiteY0" fmla="*/ 126458 h 790855"/>
                      <a:gd name="connsiteX1" fmla="*/ 169116 w 202609"/>
                      <a:gd name="connsiteY1" fmla="*/ 604 h 790855"/>
                      <a:gd name="connsiteX2" fmla="*/ 202609 w 202609"/>
                      <a:gd name="connsiteY2" fmla="*/ 105193 h 790855"/>
                      <a:gd name="connsiteX3" fmla="*/ 46842 w 202609"/>
                      <a:gd name="connsiteY3" fmla="*/ 757359 h 790855"/>
                      <a:gd name="connsiteX4" fmla="*/ 7687 w 202609"/>
                      <a:gd name="connsiteY4" fmla="*/ 641017 h 790855"/>
                      <a:gd name="connsiteX5" fmla="*/ 146256 w 202609"/>
                      <a:gd name="connsiteY5" fmla="*/ 126458 h 790855"/>
                      <a:gd name="connsiteX0" fmla="*/ 162523 w 218876"/>
                      <a:gd name="connsiteY0" fmla="*/ 126458 h 804866"/>
                      <a:gd name="connsiteX1" fmla="*/ 185383 w 218876"/>
                      <a:gd name="connsiteY1" fmla="*/ 604 h 804866"/>
                      <a:gd name="connsiteX2" fmla="*/ 218876 w 218876"/>
                      <a:gd name="connsiteY2" fmla="*/ 105193 h 804866"/>
                      <a:gd name="connsiteX3" fmla="*/ 63109 w 218876"/>
                      <a:gd name="connsiteY3" fmla="*/ 757359 h 804866"/>
                      <a:gd name="connsiteX4" fmla="*/ 2690 w 218876"/>
                      <a:gd name="connsiteY4" fmla="*/ 742026 h 804866"/>
                      <a:gd name="connsiteX5" fmla="*/ 23954 w 218876"/>
                      <a:gd name="connsiteY5" fmla="*/ 641017 h 804866"/>
                      <a:gd name="connsiteX6" fmla="*/ 162523 w 218876"/>
                      <a:gd name="connsiteY6" fmla="*/ 126458 h 804866"/>
                      <a:gd name="connsiteX0" fmla="*/ 173156 w 218876"/>
                      <a:gd name="connsiteY0" fmla="*/ 132007 h 805099"/>
                      <a:gd name="connsiteX1" fmla="*/ 185383 w 218876"/>
                      <a:gd name="connsiteY1" fmla="*/ 837 h 805099"/>
                      <a:gd name="connsiteX2" fmla="*/ 218876 w 218876"/>
                      <a:gd name="connsiteY2" fmla="*/ 105426 h 805099"/>
                      <a:gd name="connsiteX3" fmla="*/ 63109 w 218876"/>
                      <a:gd name="connsiteY3" fmla="*/ 757592 h 805099"/>
                      <a:gd name="connsiteX4" fmla="*/ 2690 w 218876"/>
                      <a:gd name="connsiteY4" fmla="*/ 742259 h 805099"/>
                      <a:gd name="connsiteX5" fmla="*/ 23954 w 218876"/>
                      <a:gd name="connsiteY5" fmla="*/ 641250 h 805099"/>
                      <a:gd name="connsiteX6" fmla="*/ 173156 w 218876"/>
                      <a:gd name="connsiteY6" fmla="*/ 132007 h 805099"/>
                      <a:gd name="connsiteX0" fmla="*/ 173156 w 218876"/>
                      <a:gd name="connsiteY0" fmla="*/ 132007 h 805099"/>
                      <a:gd name="connsiteX1" fmla="*/ 174750 w 218876"/>
                      <a:gd name="connsiteY1" fmla="*/ 837 h 805099"/>
                      <a:gd name="connsiteX2" fmla="*/ 218876 w 218876"/>
                      <a:gd name="connsiteY2" fmla="*/ 105426 h 805099"/>
                      <a:gd name="connsiteX3" fmla="*/ 63109 w 218876"/>
                      <a:gd name="connsiteY3" fmla="*/ 757592 h 805099"/>
                      <a:gd name="connsiteX4" fmla="*/ 2690 w 218876"/>
                      <a:gd name="connsiteY4" fmla="*/ 742259 h 805099"/>
                      <a:gd name="connsiteX5" fmla="*/ 23954 w 218876"/>
                      <a:gd name="connsiteY5" fmla="*/ 641250 h 805099"/>
                      <a:gd name="connsiteX6" fmla="*/ 173156 w 218876"/>
                      <a:gd name="connsiteY6" fmla="*/ 132007 h 805099"/>
                      <a:gd name="connsiteX0" fmla="*/ 173156 w 208243"/>
                      <a:gd name="connsiteY0" fmla="*/ 131641 h 804339"/>
                      <a:gd name="connsiteX1" fmla="*/ 174750 w 208243"/>
                      <a:gd name="connsiteY1" fmla="*/ 471 h 804339"/>
                      <a:gd name="connsiteX2" fmla="*/ 208243 w 208243"/>
                      <a:gd name="connsiteY2" fmla="*/ 110376 h 804339"/>
                      <a:gd name="connsiteX3" fmla="*/ 63109 w 208243"/>
                      <a:gd name="connsiteY3" fmla="*/ 757226 h 804339"/>
                      <a:gd name="connsiteX4" fmla="*/ 2690 w 208243"/>
                      <a:gd name="connsiteY4" fmla="*/ 741893 h 804339"/>
                      <a:gd name="connsiteX5" fmla="*/ 23954 w 208243"/>
                      <a:gd name="connsiteY5" fmla="*/ 640884 h 804339"/>
                      <a:gd name="connsiteX6" fmla="*/ 173156 w 208243"/>
                      <a:gd name="connsiteY6" fmla="*/ 131641 h 804339"/>
                      <a:gd name="connsiteX0" fmla="*/ 173156 w 211730"/>
                      <a:gd name="connsiteY0" fmla="*/ 131641 h 804339"/>
                      <a:gd name="connsiteX1" fmla="*/ 174750 w 211730"/>
                      <a:gd name="connsiteY1" fmla="*/ 471 h 804339"/>
                      <a:gd name="connsiteX2" fmla="*/ 208243 w 211730"/>
                      <a:gd name="connsiteY2" fmla="*/ 110376 h 804339"/>
                      <a:gd name="connsiteX3" fmla="*/ 63109 w 211730"/>
                      <a:gd name="connsiteY3" fmla="*/ 757226 h 804339"/>
                      <a:gd name="connsiteX4" fmla="*/ 2690 w 211730"/>
                      <a:gd name="connsiteY4" fmla="*/ 741893 h 804339"/>
                      <a:gd name="connsiteX5" fmla="*/ 23954 w 211730"/>
                      <a:gd name="connsiteY5" fmla="*/ 640884 h 804339"/>
                      <a:gd name="connsiteX6" fmla="*/ 173156 w 211730"/>
                      <a:gd name="connsiteY6" fmla="*/ 131641 h 804339"/>
                      <a:gd name="connsiteX0" fmla="*/ 173156 w 211730"/>
                      <a:gd name="connsiteY0" fmla="*/ 131641 h 804339"/>
                      <a:gd name="connsiteX1" fmla="*/ 174750 w 211730"/>
                      <a:gd name="connsiteY1" fmla="*/ 471 h 804339"/>
                      <a:gd name="connsiteX2" fmla="*/ 208243 w 211730"/>
                      <a:gd name="connsiteY2" fmla="*/ 110376 h 804339"/>
                      <a:gd name="connsiteX3" fmla="*/ 63109 w 211730"/>
                      <a:gd name="connsiteY3" fmla="*/ 757226 h 804339"/>
                      <a:gd name="connsiteX4" fmla="*/ 2690 w 211730"/>
                      <a:gd name="connsiteY4" fmla="*/ 741893 h 804339"/>
                      <a:gd name="connsiteX5" fmla="*/ 23954 w 211730"/>
                      <a:gd name="connsiteY5" fmla="*/ 640884 h 804339"/>
                      <a:gd name="connsiteX6" fmla="*/ 173156 w 211730"/>
                      <a:gd name="connsiteY6" fmla="*/ 131641 h 804339"/>
                      <a:gd name="connsiteX0" fmla="*/ 167839 w 211784"/>
                      <a:gd name="connsiteY0" fmla="*/ 87460 h 808004"/>
                      <a:gd name="connsiteX1" fmla="*/ 174750 w 211784"/>
                      <a:gd name="connsiteY1" fmla="*/ 4136 h 808004"/>
                      <a:gd name="connsiteX2" fmla="*/ 208243 w 211784"/>
                      <a:gd name="connsiteY2" fmla="*/ 114041 h 808004"/>
                      <a:gd name="connsiteX3" fmla="*/ 63109 w 211784"/>
                      <a:gd name="connsiteY3" fmla="*/ 760891 h 808004"/>
                      <a:gd name="connsiteX4" fmla="*/ 2690 w 211784"/>
                      <a:gd name="connsiteY4" fmla="*/ 745558 h 808004"/>
                      <a:gd name="connsiteX5" fmla="*/ 23954 w 211784"/>
                      <a:gd name="connsiteY5" fmla="*/ 644549 h 808004"/>
                      <a:gd name="connsiteX6" fmla="*/ 167839 w 211784"/>
                      <a:gd name="connsiteY6" fmla="*/ 87460 h 808004"/>
                      <a:gd name="connsiteX0" fmla="*/ 167839 w 221916"/>
                      <a:gd name="connsiteY0" fmla="*/ 102749 h 828412"/>
                      <a:gd name="connsiteX1" fmla="*/ 174750 w 221916"/>
                      <a:gd name="connsiteY1" fmla="*/ 19425 h 828412"/>
                      <a:gd name="connsiteX2" fmla="*/ 218876 w 221916"/>
                      <a:gd name="connsiteY2" fmla="*/ 60219 h 828412"/>
                      <a:gd name="connsiteX3" fmla="*/ 63109 w 221916"/>
                      <a:gd name="connsiteY3" fmla="*/ 776180 h 828412"/>
                      <a:gd name="connsiteX4" fmla="*/ 2690 w 221916"/>
                      <a:gd name="connsiteY4" fmla="*/ 760847 h 828412"/>
                      <a:gd name="connsiteX5" fmla="*/ 23954 w 221916"/>
                      <a:gd name="connsiteY5" fmla="*/ 659838 h 828412"/>
                      <a:gd name="connsiteX6" fmla="*/ 167839 w 221916"/>
                      <a:gd name="connsiteY6" fmla="*/ 102749 h 828412"/>
                      <a:gd name="connsiteX0" fmla="*/ 167839 w 220693"/>
                      <a:gd name="connsiteY0" fmla="*/ 104955 h 789860"/>
                      <a:gd name="connsiteX1" fmla="*/ 174750 w 220693"/>
                      <a:gd name="connsiteY1" fmla="*/ 21631 h 789860"/>
                      <a:gd name="connsiteX2" fmla="*/ 218876 w 220693"/>
                      <a:gd name="connsiteY2" fmla="*/ 62425 h 789860"/>
                      <a:gd name="connsiteX3" fmla="*/ 85808 w 220693"/>
                      <a:gd name="connsiteY3" fmla="*/ 612682 h 789860"/>
                      <a:gd name="connsiteX4" fmla="*/ 63109 w 220693"/>
                      <a:gd name="connsiteY4" fmla="*/ 778386 h 789860"/>
                      <a:gd name="connsiteX5" fmla="*/ 2690 w 220693"/>
                      <a:gd name="connsiteY5" fmla="*/ 763053 h 789860"/>
                      <a:gd name="connsiteX6" fmla="*/ 23954 w 220693"/>
                      <a:gd name="connsiteY6" fmla="*/ 662044 h 789860"/>
                      <a:gd name="connsiteX7" fmla="*/ 167839 w 220693"/>
                      <a:gd name="connsiteY7" fmla="*/ 104955 h 789860"/>
                      <a:gd name="connsiteX0" fmla="*/ 167839 w 236653"/>
                      <a:gd name="connsiteY0" fmla="*/ 85442 h 770348"/>
                      <a:gd name="connsiteX1" fmla="*/ 174750 w 236653"/>
                      <a:gd name="connsiteY1" fmla="*/ 2118 h 770348"/>
                      <a:gd name="connsiteX2" fmla="*/ 218876 w 236653"/>
                      <a:gd name="connsiteY2" fmla="*/ 42912 h 770348"/>
                      <a:gd name="connsiteX3" fmla="*/ 228598 w 236653"/>
                      <a:gd name="connsiteY3" fmla="*/ 243707 h 770348"/>
                      <a:gd name="connsiteX4" fmla="*/ 85808 w 236653"/>
                      <a:gd name="connsiteY4" fmla="*/ 593169 h 770348"/>
                      <a:gd name="connsiteX5" fmla="*/ 63109 w 236653"/>
                      <a:gd name="connsiteY5" fmla="*/ 758873 h 770348"/>
                      <a:gd name="connsiteX6" fmla="*/ 2690 w 236653"/>
                      <a:gd name="connsiteY6" fmla="*/ 743540 h 770348"/>
                      <a:gd name="connsiteX7" fmla="*/ 23954 w 236653"/>
                      <a:gd name="connsiteY7" fmla="*/ 642531 h 770348"/>
                      <a:gd name="connsiteX8" fmla="*/ 167839 w 236653"/>
                      <a:gd name="connsiteY8" fmla="*/ 85442 h 770348"/>
                      <a:gd name="connsiteX0" fmla="*/ 167839 w 220220"/>
                      <a:gd name="connsiteY0" fmla="*/ 85442 h 770348"/>
                      <a:gd name="connsiteX1" fmla="*/ 174750 w 220220"/>
                      <a:gd name="connsiteY1" fmla="*/ 2118 h 770348"/>
                      <a:gd name="connsiteX2" fmla="*/ 218876 w 220220"/>
                      <a:gd name="connsiteY2" fmla="*/ 42912 h 770348"/>
                      <a:gd name="connsiteX3" fmla="*/ 202636 w 220220"/>
                      <a:gd name="connsiteY3" fmla="*/ 250839 h 770348"/>
                      <a:gd name="connsiteX4" fmla="*/ 85808 w 220220"/>
                      <a:gd name="connsiteY4" fmla="*/ 593169 h 770348"/>
                      <a:gd name="connsiteX5" fmla="*/ 63109 w 220220"/>
                      <a:gd name="connsiteY5" fmla="*/ 758873 h 770348"/>
                      <a:gd name="connsiteX6" fmla="*/ 2690 w 220220"/>
                      <a:gd name="connsiteY6" fmla="*/ 743540 h 770348"/>
                      <a:gd name="connsiteX7" fmla="*/ 23954 w 220220"/>
                      <a:gd name="connsiteY7" fmla="*/ 642531 h 770348"/>
                      <a:gd name="connsiteX8" fmla="*/ 167839 w 220220"/>
                      <a:gd name="connsiteY8" fmla="*/ 85442 h 770348"/>
                      <a:gd name="connsiteX0" fmla="*/ 165907 w 218288"/>
                      <a:gd name="connsiteY0" fmla="*/ 85442 h 770348"/>
                      <a:gd name="connsiteX1" fmla="*/ 172818 w 218288"/>
                      <a:gd name="connsiteY1" fmla="*/ 2118 h 770348"/>
                      <a:gd name="connsiteX2" fmla="*/ 216944 w 218288"/>
                      <a:gd name="connsiteY2" fmla="*/ 42912 h 770348"/>
                      <a:gd name="connsiteX3" fmla="*/ 200704 w 218288"/>
                      <a:gd name="connsiteY3" fmla="*/ 250839 h 770348"/>
                      <a:gd name="connsiteX4" fmla="*/ 83876 w 218288"/>
                      <a:gd name="connsiteY4" fmla="*/ 593169 h 770348"/>
                      <a:gd name="connsiteX5" fmla="*/ 61177 w 218288"/>
                      <a:gd name="connsiteY5" fmla="*/ 758873 h 770348"/>
                      <a:gd name="connsiteX6" fmla="*/ 758 w 218288"/>
                      <a:gd name="connsiteY6" fmla="*/ 743540 h 770348"/>
                      <a:gd name="connsiteX7" fmla="*/ 54474 w 218288"/>
                      <a:gd name="connsiteY7" fmla="*/ 499893 h 770348"/>
                      <a:gd name="connsiteX8" fmla="*/ 165907 w 218288"/>
                      <a:gd name="connsiteY8" fmla="*/ 85442 h 770348"/>
                      <a:gd name="connsiteX0" fmla="*/ 166518 w 218899"/>
                      <a:gd name="connsiteY0" fmla="*/ 85442 h 770348"/>
                      <a:gd name="connsiteX1" fmla="*/ 173429 w 218899"/>
                      <a:gd name="connsiteY1" fmla="*/ 2118 h 770348"/>
                      <a:gd name="connsiteX2" fmla="*/ 217555 w 218899"/>
                      <a:gd name="connsiteY2" fmla="*/ 42912 h 770348"/>
                      <a:gd name="connsiteX3" fmla="*/ 201315 w 218899"/>
                      <a:gd name="connsiteY3" fmla="*/ 250839 h 770348"/>
                      <a:gd name="connsiteX4" fmla="*/ 84487 w 218899"/>
                      <a:gd name="connsiteY4" fmla="*/ 593169 h 770348"/>
                      <a:gd name="connsiteX5" fmla="*/ 61788 w 218899"/>
                      <a:gd name="connsiteY5" fmla="*/ 758873 h 770348"/>
                      <a:gd name="connsiteX6" fmla="*/ 1369 w 218899"/>
                      <a:gd name="connsiteY6" fmla="*/ 743540 h 770348"/>
                      <a:gd name="connsiteX7" fmla="*/ 35614 w 218899"/>
                      <a:gd name="connsiteY7" fmla="*/ 499893 h 770348"/>
                      <a:gd name="connsiteX8" fmla="*/ 166518 w 218899"/>
                      <a:gd name="connsiteY8" fmla="*/ 85442 h 770348"/>
                      <a:gd name="connsiteX0" fmla="*/ 166518 w 218899"/>
                      <a:gd name="connsiteY0" fmla="*/ 85442 h 770348"/>
                      <a:gd name="connsiteX1" fmla="*/ 173429 w 218899"/>
                      <a:gd name="connsiteY1" fmla="*/ 2118 h 770348"/>
                      <a:gd name="connsiteX2" fmla="*/ 217555 w 218899"/>
                      <a:gd name="connsiteY2" fmla="*/ 42912 h 770348"/>
                      <a:gd name="connsiteX3" fmla="*/ 201315 w 218899"/>
                      <a:gd name="connsiteY3" fmla="*/ 250839 h 770348"/>
                      <a:gd name="connsiteX4" fmla="*/ 84487 w 218899"/>
                      <a:gd name="connsiteY4" fmla="*/ 593169 h 770348"/>
                      <a:gd name="connsiteX5" fmla="*/ 61788 w 218899"/>
                      <a:gd name="connsiteY5" fmla="*/ 758873 h 770348"/>
                      <a:gd name="connsiteX6" fmla="*/ 1369 w 218899"/>
                      <a:gd name="connsiteY6" fmla="*/ 743540 h 770348"/>
                      <a:gd name="connsiteX7" fmla="*/ 35614 w 218899"/>
                      <a:gd name="connsiteY7" fmla="*/ 499893 h 770348"/>
                      <a:gd name="connsiteX8" fmla="*/ 166518 w 218899"/>
                      <a:gd name="connsiteY8" fmla="*/ 85442 h 770348"/>
                      <a:gd name="connsiteX0" fmla="*/ 166518 w 218899"/>
                      <a:gd name="connsiteY0" fmla="*/ 153968 h 774687"/>
                      <a:gd name="connsiteX1" fmla="*/ 173429 w 218899"/>
                      <a:gd name="connsiteY1" fmla="*/ 6457 h 774687"/>
                      <a:gd name="connsiteX2" fmla="*/ 217555 w 218899"/>
                      <a:gd name="connsiteY2" fmla="*/ 47251 h 774687"/>
                      <a:gd name="connsiteX3" fmla="*/ 201315 w 218899"/>
                      <a:gd name="connsiteY3" fmla="*/ 255178 h 774687"/>
                      <a:gd name="connsiteX4" fmla="*/ 84487 w 218899"/>
                      <a:gd name="connsiteY4" fmla="*/ 597508 h 774687"/>
                      <a:gd name="connsiteX5" fmla="*/ 61788 w 218899"/>
                      <a:gd name="connsiteY5" fmla="*/ 763212 h 774687"/>
                      <a:gd name="connsiteX6" fmla="*/ 1369 w 218899"/>
                      <a:gd name="connsiteY6" fmla="*/ 747879 h 774687"/>
                      <a:gd name="connsiteX7" fmla="*/ 35614 w 218899"/>
                      <a:gd name="connsiteY7" fmla="*/ 504232 h 774687"/>
                      <a:gd name="connsiteX8" fmla="*/ 166518 w 218899"/>
                      <a:gd name="connsiteY8" fmla="*/ 153968 h 774687"/>
                      <a:gd name="connsiteX0" fmla="*/ 166232 w 218613"/>
                      <a:gd name="connsiteY0" fmla="*/ 153968 h 774687"/>
                      <a:gd name="connsiteX1" fmla="*/ 173143 w 218613"/>
                      <a:gd name="connsiteY1" fmla="*/ 6457 h 774687"/>
                      <a:gd name="connsiteX2" fmla="*/ 217269 w 218613"/>
                      <a:gd name="connsiteY2" fmla="*/ 47251 h 774687"/>
                      <a:gd name="connsiteX3" fmla="*/ 201029 w 218613"/>
                      <a:gd name="connsiteY3" fmla="*/ 255178 h 774687"/>
                      <a:gd name="connsiteX4" fmla="*/ 84201 w 218613"/>
                      <a:gd name="connsiteY4" fmla="*/ 597508 h 774687"/>
                      <a:gd name="connsiteX5" fmla="*/ 61502 w 218613"/>
                      <a:gd name="connsiteY5" fmla="*/ 763212 h 774687"/>
                      <a:gd name="connsiteX6" fmla="*/ 1083 w 218613"/>
                      <a:gd name="connsiteY6" fmla="*/ 747879 h 774687"/>
                      <a:gd name="connsiteX7" fmla="*/ 41819 w 218613"/>
                      <a:gd name="connsiteY7" fmla="*/ 504232 h 774687"/>
                      <a:gd name="connsiteX8" fmla="*/ 166232 w 218613"/>
                      <a:gd name="connsiteY8" fmla="*/ 153968 h 774687"/>
                      <a:gd name="connsiteX0" fmla="*/ 166500 w 218881"/>
                      <a:gd name="connsiteY0" fmla="*/ 153968 h 774687"/>
                      <a:gd name="connsiteX1" fmla="*/ 173411 w 218881"/>
                      <a:gd name="connsiteY1" fmla="*/ 6457 h 774687"/>
                      <a:gd name="connsiteX2" fmla="*/ 217537 w 218881"/>
                      <a:gd name="connsiteY2" fmla="*/ 47251 h 774687"/>
                      <a:gd name="connsiteX3" fmla="*/ 201297 w 218881"/>
                      <a:gd name="connsiteY3" fmla="*/ 255178 h 774687"/>
                      <a:gd name="connsiteX4" fmla="*/ 84469 w 218881"/>
                      <a:gd name="connsiteY4" fmla="*/ 597508 h 774687"/>
                      <a:gd name="connsiteX5" fmla="*/ 61770 w 218881"/>
                      <a:gd name="connsiteY5" fmla="*/ 763212 h 774687"/>
                      <a:gd name="connsiteX6" fmla="*/ 1351 w 218881"/>
                      <a:gd name="connsiteY6" fmla="*/ 747879 h 774687"/>
                      <a:gd name="connsiteX7" fmla="*/ 42087 w 218881"/>
                      <a:gd name="connsiteY7" fmla="*/ 504232 h 774687"/>
                      <a:gd name="connsiteX8" fmla="*/ 166500 w 218881"/>
                      <a:gd name="connsiteY8" fmla="*/ 153968 h 774687"/>
                      <a:gd name="connsiteX0" fmla="*/ 166500 w 218881"/>
                      <a:gd name="connsiteY0" fmla="*/ 153968 h 758841"/>
                      <a:gd name="connsiteX1" fmla="*/ 173411 w 218881"/>
                      <a:gd name="connsiteY1" fmla="*/ 6457 h 758841"/>
                      <a:gd name="connsiteX2" fmla="*/ 217537 w 218881"/>
                      <a:gd name="connsiteY2" fmla="*/ 47251 h 758841"/>
                      <a:gd name="connsiteX3" fmla="*/ 201297 w 218881"/>
                      <a:gd name="connsiteY3" fmla="*/ 255178 h 758841"/>
                      <a:gd name="connsiteX4" fmla="*/ 84469 w 218881"/>
                      <a:gd name="connsiteY4" fmla="*/ 597508 h 758841"/>
                      <a:gd name="connsiteX5" fmla="*/ 81241 w 218881"/>
                      <a:gd name="connsiteY5" fmla="*/ 734684 h 758841"/>
                      <a:gd name="connsiteX6" fmla="*/ 1351 w 218881"/>
                      <a:gd name="connsiteY6" fmla="*/ 747879 h 758841"/>
                      <a:gd name="connsiteX7" fmla="*/ 42087 w 218881"/>
                      <a:gd name="connsiteY7" fmla="*/ 504232 h 758841"/>
                      <a:gd name="connsiteX8" fmla="*/ 166500 w 218881"/>
                      <a:gd name="connsiteY8" fmla="*/ 153968 h 758841"/>
                      <a:gd name="connsiteX0" fmla="*/ 166500 w 224374"/>
                      <a:gd name="connsiteY0" fmla="*/ 168072 h 772945"/>
                      <a:gd name="connsiteX1" fmla="*/ 173411 w 224374"/>
                      <a:gd name="connsiteY1" fmla="*/ 20561 h 772945"/>
                      <a:gd name="connsiteX2" fmla="*/ 224027 w 224374"/>
                      <a:gd name="connsiteY2" fmla="*/ 25696 h 772945"/>
                      <a:gd name="connsiteX3" fmla="*/ 201297 w 224374"/>
                      <a:gd name="connsiteY3" fmla="*/ 269282 h 772945"/>
                      <a:gd name="connsiteX4" fmla="*/ 84469 w 224374"/>
                      <a:gd name="connsiteY4" fmla="*/ 611612 h 772945"/>
                      <a:gd name="connsiteX5" fmla="*/ 81241 w 224374"/>
                      <a:gd name="connsiteY5" fmla="*/ 748788 h 772945"/>
                      <a:gd name="connsiteX6" fmla="*/ 1351 w 224374"/>
                      <a:gd name="connsiteY6" fmla="*/ 761983 h 772945"/>
                      <a:gd name="connsiteX7" fmla="*/ 42087 w 224374"/>
                      <a:gd name="connsiteY7" fmla="*/ 518336 h 772945"/>
                      <a:gd name="connsiteX8" fmla="*/ 166500 w 224374"/>
                      <a:gd name="connsiteY8" fmla="*/ 168072 h 772945"/>
                      <a:gd name="connsiteX0" fmla="*/ 165904 w 223778"/>
                      <a:gd name="connsiteY0" fmla="*/ 168072 h 772945"/>
                      <a:gd name="connsiteX1" fmla="*/ 172815 w 223778"/>
                      <a:gd name="connsiteY1" fmla="*/ 20561 h 772945"/>
                      <a:gd name="connsiteX2" fmla="*/ 223431 w 223778"/>
                      <a:gd name="connsiteY2" fmla="*/ 25696 h 772945"/>
                      <a:gd name="connsiteX3" fmla="*/ 200701 w 223778"/>
                      <a:gd name="connsiteY3" fmla="*/ 269282 h 772945"/>
                      <a:gd name="connsiteX4" fmla="*/ 83873 w 223778"/>
                      <a:gd name="connsiteY4" fmla="*/ 611612 h 772945"/>
                      <a:gd name="connsiteX5" fmla="*/ 80645 w 223778"/>
                      <a:gd name="connsiteY5" fmla="*/ 748788 h 772945"/>
                      <a:gd name="connsiteX6" fmla="*/ 755 w 223778"/>
                      <a:gd name="connsiteY6" fmla="*/ 761983 h 772945"/>
                      <a:gd name="connsiteX7" fmla="*/ 60963 w 223778"/>
                      <a:gd name="connsiteY7" fmla="*/ 489809 h 772945"/>
                      <a:gd name="connsiteX8" fmla="*/ 165904 w 223778"/>
                      <a:gd name="connsiteY8" fmla="*/ 168072 h 772945"/>
                      <a:gd name="connsiteX0" fmla="*/ 166222 w 224096"/>
                      <a:gd name="connsiteY0" fmla="*/ 168072 h 772945"/>
                      <a:gd name="connsiteX1" fmla="*/ 173133 w 224096"/>
                      <a:gd name="connsiteY1" fmla="*/ 20561 h 772945"/>
                      <a:gd name="connsiteX2" fmla="*/ 223749 w 224096"/>
                      <a:gd name="connsiteY2" fmla="*/ 25696 h 772945"/>
                      <a:gd name="connsiteX3" fmla="*/ 201019 w 224096"/>
                      <a:gd name="connsiteY3" fmla="*/ 269282 h 772945"/>
                      <a:gd name="connsiteX4" fmla="*/ 84191 w 224096"/>
                      <a:gd name="connsiteY4" fmla="*/ 611612 h 772945"/>
                      <a:gd name="connsiteX5" fmla="*/ 80963 w 224096"/>
                      <a:gd name="connsiteY5" fmla="*/ 748788 h 772945"/>
                      <a:gd name="connsiteX6" fmla="*/ 1073 w 224096"/>
                      <a:gd name="connsiteY6" fmla="*/ 761983 h 772945"/>
                      <a:gd name="connsiteX7" fmla="*/ 48300 w 224096"/>
                      <a:gd name="connsiteY7" fmla="*/ 511204 h 772945"/>
                      <a:gd name="connsiteX8" fmla="*/ 166222 w 224096"/>
                      <a:gd name="connsiteY8" fmla="*/ 168072 h 772945"/>
                      <a:gd name="connsiteX0" fmla="*/ 165811 w 223685"/>
                      <a:gd name="connsiteY0" fmla="*/ 168072 h 772945"/>
                      <a:gd name="connsiteX1" fmla="*/ 172722 w 223685"/>
                      <a:gd name="connsiteY1" fmla="*/ 20561 h 772945"/>
                      <a:gd name="connsiteX2" fmla="*/ 223338 w 223685"/>
                      <a:gd name="connsiteY2" fmla="*/ 25696 h 772945"/>
                      <a:gd name="connsiteX3" fmla="*/ 200608 w 223685"/>
                      <a:gd name="connsiteY3" fmla="*/ 269282 h 772945"/>
                      <a:gd name="connsiteX4" fmla="*/ 83780 w 223685"/>
                      <a:gd name="connsiteY4" fmla="*/ 611612 h 772945"/>
                      <a:gd name="connsiteX5" fmla="*/ 80552 w 223685"/>
                      <a:gd name="connsiteY5" fmla="*/ 748788 h 772945"/>
                      <a:gd name="connsiteX6" fmla="*/ 662 w 223685"/>
                      <a:gd name="connsiteY6" fmla="*/ 761983 h 772945"/>
                      <a:gd name="connsiteX7" fmla="*/ 47889 w 223685"/>
                      <a:gd name="connsiteY7" fmla="*/ 511204 h 772945"/>
                      <a:gd name="connsiteX8" fmla="*/ 165811 w 223685"/>
                      <a:gd name="connsiteY8" fmla="*/ 168072 h 772945"/>
                      <a:gd name="connsiteX0" fmla="*/ 165811 w 223685"/>
                      <a:gd name="connsiteY0" fmla="*/ 168072 h 773277"/>
                      <a:gd name="connsiteX1" fmla="*/ 172722 w 223685"/>
                      <a:gd name="connsiteY1" fmla="*/ 20561 h 773277"/>
                      <a:gd name="connsiteX2" fmla="*/ 223338 w 223685"/>
                      <a:gd name="connsiteY2" fmla="*/ 25696 h 773277"/>
                      <a:gd name="connsiteX3" fmla="*/ 200608 w 223685"/>
                      <a:gd name="connsiteY3" fmla="*/ 269282 h 773277"/>
                      <a:gd name="connsiteX4" fmla="*/ 103252 w 223685"/>
                      <a:gd name="connsiteY4" fmla="*/ 604481 h 773277"/>
                      <a:gd name="connsiteX5" fmla="*/ 80552 w 223685"/>
                      <a:gd name="connsiteY5" fmla="*/ 748788 h 773277"/>
                      <a:gd name="connsiteX6" fmla="*/ 662 w 223685"/>
                      <a:gd name="connsiteY6" fmla="*/ 761983 h 773277"/>
                      <a:gd name="connsiteX7" fmla="*/ 47889 w 223685"/>
                      <a:gd name="connsiteY7" fmla="*/ 511204 h 773277"/>
                      <a:gd name="connsiteX8" fmla="*/ 165811 w 223685"/>
                      <a:gd name="connsiteY8" fmla="*/ 168072 h 773277"/>
                      <a:gd name="connsiteX0" fmla="*/ 166051 w 223925"/>
                      <a:gd name="connsiteY0" fmla="*/ 168072 h 773277"/>
                      <a:gd name="connsiteX1" fmla="*/ 172962 w 223925"/>
                      <a:gd name="connsiteY1" fmla="*/ 20561 h 773277"/>
                      <a:gd name="connsiteX2" fmla="*/ 223578 w 223925"/>
                      <a:gd name="connsiteY2" fmla="*/ 25696 h 773277"/>
                      <a:gd name="connsiteX3" fmla="*/ 200848 w 223925"/>
                      <a:gd name="connsiteY3" fmla="*/ 269282 h 773277"/>
                      <a:gd name="connsiteX4" fmla="*/ 103492 w 223925"/>
                      <a:gd name="connsiteY4" fmla="*/ 604481 h 773277"/>
                      <a:gd name="connsiteX5" fmla="*/ 80792 w 223925"/>
                      <a:gd name="connsiteY5" fmla="*/ 748788 h 773277"/>
                      <a:gd name="connsiteX6" fmla="*/ 902 w 223925"/>
                      <a:gd name="connsiteY6" fmla="*/ 761983 h 773277"/>
                      <a:gd name="connsiteX7" fmla="*/ 35148 w 223925"/>
                      <a:gd name="connsiteY7" fmla="*/ 568259 h 773277"/>
                      <a:gd name="connsiteX8" fmla="*/ 166051 w 223925"/>
                      <a:gd name="connsiteY8" fmla="*/ 168072 h 773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3925" h="773277">
                        <a:moveTo>
                          <a:pt x="166051" y="168072"/>
                        </a:moveTo>
                        <a:cubicBezTo>
                          <a:pt x="189020" y="76789"/>
                          <a:pt x="163374" y="44290"/>
                          <a:pt x="172962" y="20561"/>
                        </a:cubicBezTo>
                        <a:cubicBezTo>
                          <a:pt x="182550" y="-3168"/>
                          <a:pt x="222176" y="-12191"/>
                          <a:pt x="223578" y="25696"/>
                        </a:cubicBezTo>
                        <a:cubicBezTo>
                          <a:pt x="224981" y="63584"/>
                          <a:pt x="223026" y="177572"/>
                          <a:pt x="200848" y="269282"/>
                        </a:cubicBezTo>
                        <a:cubicBezTo>
                          <a:pt x="178670" y="360992"/>
                          <a:pt x="123501" y="516243"/>
                          <a:pt x="103492" y="604481"/>
                        </a:cubicBezTo>
                        <a:cubicBezTo>
                          <a:pt x="83483" y="692719"/>
                          <a:pt x="97890" y="722538"/>
                          <a:pt x="80792" y="748788"/>
                        </a:cubicBezTo>
                        <a:cubicBezTo>
                          <a:pt x="63694" y="775038"/>
                          <a:pt x="7428" y="781373"/>
                          <a:pt x="902" y="761983"/>
                        </a:cubicBezTo>
                        <a:cubicBezTo>
                          <a:pt x="-5624" y="742593"/>
                          <a:pt x="25034" y="642327"/>
                          <a:pt x="35148" y="568259"/>
                        </a:cubicBezTo>
                        <a:cubicBezTo>
                          <a:pt x="128427" y="405124"/>
                          <a:pt x="143082" y="259355"/>
                          <a:pt x="166051" y="168072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9525"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A2BBC0F-7864-4C79-8C90-844569FBB3B6}"/>
                    </a:ext>
                  </a:extLst>
                </p:cNvPr>
                <p:cNvGrpSpPr/>
                <p:nvPr/>
              </p:nvGrpSpPr>
              <p:grpSpPr>
                <a:xfrm>
                  <a:off x="5380074" y="3266705"/>
                  <a:ext cx="1483756" cy="675929"/>
                  <a:chOff x="1719168" y="4089512"/>
                  <a:chExt cx="1483756" cy="675929"/>
                </a:xfrm>
              </p:grpSpPr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5308060C-D3DC-497C-B87D-4EE34102607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168" y="4424017"/>
                    <a:ext cx="1483756" cy="3414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Bounding jumper</a:t>
                    </a:r>
                  </a:p>
                </p:txBody>
              </p:sp>
              <p:cxnSp>
                <p:nvCxnSpPr>
                  <p:cNvPr id="124" name="Connector: Elbow 123">
                    <a:extLst>
                      <a:ext uri="{FF2B5EF4-FFF2-40B4-BE49-F238E27FC236}">
                        <a16:creationId xmlns:a16="http://schemas.microsoft.com/office/drawing/2014/main" id="{4B973F12-02E9-49E7-A6EC-A397536B0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39074" y="4279345"/>
                    <a:ext cx="470869" cy="91204"/>
                  </a:xfrm>
                  <a:prstGeom prst="bentConnector3">
                    <a:avLst>
                      <a:gd name="adj1" fmla="val 50000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8" name="Connector: Elbow 117">
                  <a:extLst>
                    <a:ext uri="{FF2B5EF4-FFF2-40B4-BE49-F238E27FC236}">
                      <a16:creationId xmlns:a16="http://schemas.microsoft.com/office/drawing/2014/main" id="{3CA6AFBD-E602-466E-8867-F56A5C8C5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813543" y="4413070"/>
                  <a:ext cx="399736" cy="55302"/>
                </a:xfrm>
                <a:prstGeom prst="bentConnector3">
                  <a:avLst>
                    <a:gd name="adj1" fmla="val 50000"/>
                  </a:avLst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611F868C-F932-41A8-89A0-4D55263FBEDF}"/>
                    </a:ext>
                  </a:extLst>
                </p:cNvPr>
                <p:cNvSpPr txBox="1"/>
                <p:nvPr/>
              </p:nvSpPr>
              <p:spPr>
                <a:xfrm>
                  <a:off x="5463006" y="4314484"/>
                  <a:ext cx="1569917" cy="341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 AWG Ground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F5C6E49-229B-4DB6-B423-9E1107FFC848}"/>
                    </a:ext>
                  </a:extLst>
                </p:cNvPr>
                <p:cNvSpPr txBox="1"/>
                <p:nvPr/>
              </p:nvSpPr>
              <p:spPr>
                <a:xfrm>
                  <a:off x="7342373" y="5586403"/>
                  <a:ext cx="1659444" cy="341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Building ground</a:t>
                  </a:r>
                </a:p>
              </p:txBody>
            </p:sp>
            <p:cxnSp>
              <p:nvCxnSpPr>
                <p:cNvPr id="121" name="Connector: Elbow 120">
                  <a:extLst>
                    <a:ext uri="{FF2B5EF4-FFF2-40B4-BE49-F238E27FC236}">
                      <a16:creationId xmlns:a16="http://schemas.microsoft.com/office/drawing/2014/main" id="{9CF29BB6-2987-4F00-AF6C-43BE4F47CA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8867" y="5327125"/>
                  <a:ext cx="435809" cy="347819"/>
                </a:xfrm>
                <a:prstGeom prst="bentConnector3">
                  <a:avLst>
                    <a:gd name="adj1" fmla="val 100269"/>
                  </a:avLst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D7C010E-4640-4407-A229-451D5DBCEBB7}"/>
                    </a:ext>
                  </a:extLst>
                </p:cNvPr>
                <p:cNvSpPr txBox="1"/>
                <p:nvPr/>
              </p:nvSpPr>
              <p:spPr>
                <a:xfrm>
                  <a:off x="5524235" y="4938428"/>
                  <a:ext cx="1547576" cy="35268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6">
                          <a:lumMod val="50000"/>
                        </a:schemeClr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4” x 4” Wireway</a:t>
                  </a:r>
                </a:p>
              </p:txBody>
            </p:sp>
          </p:grp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BF1914E-65A1-4E2F-A2C3-58139E9226B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2946" y="5831820"/>
              <a:ext cx="976224" cy="25391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Relay 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16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Electrical System (II)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74DD04-ED80-4B16-96D9-93573187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233663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Cables/Connectors/Racks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Developed guidelines for standard cables and connectors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Initiated detail individual rack layout with other L3Ms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ADF12-EEDC-41ED-AC28-1B1245E4E91D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364FB-104C-4C7A-BEA7-E443E821406E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SC2-Hunt</a:t>
            </a:r>
          </a:p>
        </p:txBody>
      </p:sp>
      <p:sp>
        <p:nvSpPr>
          <p:cNvPr id="92" name="Content Placeholder 8">
            <a:extLst>
              <a:ext uri="{FF2B5EF4-FFF2-40B4-BE49-F238E27FC236}">
                <a16:creationId xmlns:a16="http://schemas.microsoft.com/office/drawing/2014/main" id="{7BC264EF-F1A3-403B-A8E7-FB23F9F5A2D9}"/>
              </a:ext>
            </a:extLst>
          </p:cNvPr>
          <p:cNvSpPr txBox="1">
            <a:spLocks/>
          </p:cNvSpPr>
          <p:nvPr/>
        </p:nvSpPr>
        <p:spPr>
          <a:xfrm>
            <a:off x="228600" y="969264"/>
            <a:ext cx="7990490" cy="135164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8C5B370-A4B4-491A-B652-3B5745B39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863" y="2205213"/>
            <a:ext cx="3402419" cy="38277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4D2431-58B2-4798-986F-9E207C6EDF06}"/>
              </a:ext>
            </a:extLst>
          </p:cNvPr>
          <p:cNvSpPr/>
          <p:nvPr/>
        </p:nvSpPr>
        <p:spPr>
          <a:xfrm>
            <a:off x="825795" y="2205213"/>
            <a:ext cx="4572000" cy="20190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725" lvl="2" indent="-282575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Validate rack count, location and power draws</a:t>
            </a:r>
          </a:p>
          <a:p>
            <a:pPr marL="339725" lvl="2" indent="-282575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Graphical interface</a:t>
            </a:r>
          </a:p>
          <a:p>
            <a:pPr marL="574675" lvl="3" indent="-234950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Forethought on maintainability</a:t>
            </a:r>
          </a:p>
          <a:p>
            <a:pPr marL="574675" lvl="3" indent="-234950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Provision for cable management and equipment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1723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F978FE8-592E-4832-84D3-FAE847EA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4" y="3970276"/>
            <a:ext cx="3651230" cy="23629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Accelerator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CFB5C39-D65A-407C-B3A9-4CE8770B3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23209"/>
            <a:ext cx="8794445" cy="4987867"/>
          </a:xfrm>
        </p:spPr>
        <p:txBody>
          <a:bodyPr/>
          <a:lstStyle/>
          <a:p>
            <a:pPr marL="225425" indent="-225425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 on the PIP-II baseline beam lattice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layout of MEBT defined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Space allocation for collimators between SSRs cryomodules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 space allocation for magnet package in LB650 region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 space between cavities in SSR1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Reconfiguring 11x3LB650 to 9x4LB650 cryomodule</a:t>
            </a:r>
          </a:p>
          <a:p>
            <a:pPr marL="511175"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Implementing field map for quadrupoles</a:t>
            </a: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11125">
              <a:buFont typeface="Helvetica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Nominal beam dynamics studies and lattice design performance evaluation</a:t>
            </a:r>
          </a:p>
          <a:p>
            <a:pPr marL="511175" lvl="1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intra-beam stripping studies &lt; 0.1 W/m</a:t>
            </a:r>
          </a:p>
          <a:p>
            <a:pPr marL="511175" lvl="1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Misalignment tolerances of beam line components</a:t>
            </a:r>
          </a:p>
          <a:p>
            <a:pPr marL="511175" lvl="1">
              <a:buClr>
                <a:schemeClr val="accent6"/>
              </a:buClr>
              <a:buFont typeface="Helvetica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 study to understand fault scenario </a:t>
            </a:r>
          </a:p>
          <a:p>
            <a:pPr marL="225425" indent="-225425"/>
            <a:endParaRPr lang="en-US" sz="1600" dirty="0"/>
          </a:p>
        </p:txBody>
      </p:sp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85063DCC-7847-4347-A499-22EAB1AC591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84312" y="4025814"/>
            <a:ext cx="4145375" cy="2008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C20181-671D-4F27-BFAB-9A8544AF8CAD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34545-EE2C-45C8-9B12-55F75DF07171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SC2-Posdeyev</a:t>
            </a:r>
          </a:p>
        </p:txBody>
      </p:sp>
    </p:spTree>
    <p:extLst>
      <p:ext uri="{BB962C8B-B14F-4D97-AF65-F5344CB8AC3E}">
        <p14:creationId xmlns:p14="http://schemas.microsoft.com/office/powerpoint/2010/main" val="8101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Progress: Linac Installation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B5AF23-E33B-44FB-86D9-BC430905C847}"/>
              </a:ext>
            </a:extLst>
          </p:cNvPr>
          <p:cNvSpPr txBox="1">
            <a:spLocks/>
          </p:cNvSpPr>
          <p:nvPr/>
        </p:nvSpPr>
        <p:spPr>
          <a:xfrm>
            <a:off x="78945" y="892308"/>
            <a:ext cx="7031860" cy="498792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-1714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Cryomodule stands</a:t>
            </a:r>
            <a:endParaRPr lang="en-US" sz="18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57250" lvl="3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Comparable design with HWR, SSRs, and 650 cryomodules, with minimal modification between cryomodule types</a:t>
            </a:r>
          </a:p>
          <a:p>
            <a:pPr marL="857250" lvl="3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Successful PDR conducted Nov’18</a:t>
            </a:r>
          </a:p>
          <a:p>
            <a:pPr marL="1314450" lvl="4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Prototypes placed on the floor at PIP2IT – May’18</a:t>
            </a:r>
          </a:p>
          <a:p>
            <a:pPr marL="400050" lvl="2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 Unit</a:t>
            </a:r>
          </a:p>
          <a:p>
            <a:pPr marL="857250" lvl="3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Conceptual design and interfaces defined</a:t>
            </a:r>
            <a:endParaRPr lang="en-US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00050" lvl="2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Integrated 3D CAD Model </a:t>
            </a:r>
          </a:p>
          <a:p>
            <a:pPr marL="857250" lvl="3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Automated lattice import implemented</a:t>
            </a:r>
          </a:p>
          <a:p>
            <a:pPr marL="857250" lvl="3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 exchange procedure with lattice and Conventional Facility defined</a:t>
            </a:r>
          </a:p>
          <a:p>
            <a:pPr marL="1314450" lvl="4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4" descr="https://lh6.googleusercontent.com/eUb386qsds2aLWIIO_Wn4nhlcaEs3ZNqzmBH55aTkwuzvIAuTuPXowhg6bKRE32t1VWF6breNeINRKbZ_a59t1jOU6FJQCAFObaaWPuPlwJhlhw2DFqITEk8rMlGaOZdAbaJtXhV">
            <a:extLst>
              <a:ext uri="{FF2B5EF4-FFF2-40B4-BE49-F238E27FC236}">
                <a16:creationId xmlns:a16="http://schemas.microsoft.com/office/drawing/2014/main" id="{0550AE54-50D7-4B18-A952-2E844CC5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14" y="1272104"/>
            <a:ext cx="1845429" cy="2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A5C42-AD34-40F5-ACF6-FAF1FABA6CC6}"/>
              </a:ext>
            </a:extLst>
          </p:cNvPr>
          <p:cNvSpPr txBox="1"/>
          <p:nvPr/>
        </p:nvSpPr>
        <p:spPr>
          <a:xfrm>
            <a:off x="6895947" y="3724912"/>
            <a:ext cx="2248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+mn-lt"/>
              </a:rPr>
              <a:t>PIP2IT: </a:t>
            </a:r>
          </a:p>
          <a:p>
            <a:r>
              <a:rPr lang="en-US" sz="1400" i="1" dirty="0">
                <a:solidFill>
                  <a:srgbClr val="002060"/>
                </a:solidFill>
                <a:latin typeface="+mn-lt"/>
              </a:rPr>
              <a:t>HWR/protoSSR1 stands plate placed on the floor of the PIP2IT cave as marked by the alignment group following the beam lattice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DBCC-48B5-46DE-827B-07D707CC8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06" y="4522876"/>
            <a:ext cx="6368143" cy="1565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3C9774-5F1F-4BFC-905E-0C2DA7488EBF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505AB-730F-4DAC-A215-C32715E1C7EE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SC2-Baffes</a:t>
            </a:r>
          </a:p>
        </p:txBody>
      </p:sp>
    </p:spTree>
    <p:extLst>
      <p:ext uri="{BB962C8B-B14F-4D97-AF65-F5344CB8AC3E}">
        <p14:creationId xmlns:p14="http://schemas.microsoft.com/office/powerpoint/2010/main" val="55635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Scope/Deliverables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A54D-C997-4274-A9AF-30A273DEE8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2D388-45D6-42BB-B1FF-AC6BDB99F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3560-09EF-4F0E-9A45-93C257D7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049CE1-429E-4FE6-AD28-4ED719F92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49"/>
            <a:ext cx="8672513" cy="55326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The scope of the PIP-II Installation and Commissioning WBS includes the work related to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the </a:t>
            </a:r>
            <a:r>
              <a:rPr lang="en-US" sz="2600" b="1" dirty="0"/>
              <a:t>installation</a:t>
            </a:r>
            <a:r>
              <a:rPr lang="en-US" sz="2600" dirty="0"/>
              <a:t> of the </a:t>
            </a:r>
            <a:r>
              <a:rPr lang="en-US" sz="2600" b="1" dirty="0"/>
              <a:t>machine components and building utilities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setting up </a:t>
            </a:r>
            <a:r>
              <a:rPr lang="en-US" sz="2600" b="1" dirty="0"/>
              <a:t>dedicated test stands for cavity and cryomodule testing </a:t>
            </a:r>
            <a:r>
              <a:rPr lang="en-US" sz="2600" dirty="0"/>
              <a:t>with full cryogenic load at the final operating temperature and with full RF power 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warm-front end design, </a:t>
            </a:r>
            <a:r>
              <a:rPr lang="en-US" sz="2600" dirty="0"/>
              <a:t>fabrication and procurement</a:t>
            </a:r>
            <a:endParaRPr lang="en-US" sz="2600" b="1" dirty="0"/>
          </a:p>
          <a:p>
            <a:pPr lvl="1">
              <a:lnSpc>
                <a:spcPct val="120000"/>
              </a:lnSpc>
            </a:pPr>
            <a:r>
              <a:rPr lang="en-US" sz="2600" b="1" dirty="0"/>
              <a:t>commissioning: </a:t>
            </a:r>
            <a:r>
              <a:rPr lang="en-US" sz="2600" dirty="0"/>
              <a:t>technical check-out and with beam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accelerator physics </a:t>
            </a:r>
            <a:r>
              <a:rPr lang="en-US" sz="2600" dirty="0"/>
              <a:t>lattice design and beam physics simulations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400" b="1" dirty="0"/>
          </a:p>
          <a:p>
            <a:r>
              <a:rPr lang="en-US" sz="2600" dirty="0"/>
              <a:t>This system is organized in 7 WBS elements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121.04.01 Project Management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121.04.02 Warm Front End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121.04.03 Test Infrastructure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121.04.04 Building Infrastructure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121.04.05 Linac Installation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 06 Beam Commissioning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121.04.07 Accelerator Physics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C0C7A-8D05-4CE2-A725-F9E19C956E5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8FD86-8959-4216-9954-FF61DF9D62EE}"/>
              </a:ext>
            </a:extLst>
          </p:cNvPr>
          <p:cNvGrpSpPr/>
          <p:nvPr/>
        </p:nvGrpSpPr>
        <p:grpSpPr>
          <a:xfrm>
            <a:off x="4610100" y="4248150"/>
            <a:ext cx="3417442" cy="1910888"/>
            <a:chOff x="5001084" y="4408943"/>
            <a:chExt cx="3417442" cy="18422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25FB01-2DC2-461E-834A-52FA1D60ACC7}"/>
                </a:ext>
              </a:extLst>
            </p:cNvPr>
            <p:cNvSpPr txBox="1"/>
            <p:nvPr/>
          </p:nvSpPr>
          <p:spPr>
            <a:xfrm>
              <a:off x="5559860" y="4914567"/>
              <a:ext cx="2858666" cy="77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6"/>
                  </a:solidFill>
                </a:rPr>
                <a:t>span over the entire </a:t>
              </a:r>
            </a:p>
            <a:p>
              <a:r>
                <a:rPr lang="en-US" sz="2200" dirty="0">
                  <a:solidFill>
                    <a:schemeClr val="accent6"/>
                  </a:solidFill>
                </a:rPr>
                <a:t>project life cycle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EDB7F1C0-4D3B-43AE-848E-61D19A380C56}"/>
                </a:ext>
              </a:extLst>
            </p:cNvPr>
            <p:cNvSpPr/>
            <p:nvPr/>
          </p:nvSpPr>
          <p:spPr>
            <a:xfrm>
              <a:off x="5001084" y="4408943"/>
              <a:ext cx="376518" cy="1842247"/>
            </a:xfrm>
            <a:prstGeom prst="rightBrac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97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close up of a device&#10;&#10;Description automatically generated">
            <a:extLst>
              <a:ext uri="{FF2B5EF4-FFF2-40B4-BE49-F238E27FC236}">
                <a16:creationId xmlns:a16="http://schemas.microsoft.com/office/drawing/2014/main" id="{368876E9-A8E6-40EB-A353-C86A98A40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7" y="2375179"/>
            <a:ext cx="8576883" cy="38885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PIP-II: 800 MeV linac surface building cross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8A4FC-CFDC-4AFB-AD21-8BA4CBA193AA}"/>
              </a:ext>
            </a:extLst>
          </p:cNvPr>
          <p:cNvSpPr txBox="1"/>
          <p:nvPr/>
        </p:nvSpPr>
        <p:spPr>
          <a:xfrm>
            <a:off x="113071" y="824034"/>
            <a:ext cx="847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PIP-II linac will be located in a ~230 m long tunnel ~ 7 m underground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49F65-B180-439E-915D-D6E66A704815}"/>
              </a:ext>
            </a:extLst>
          </p:cNvPr>
          <p:cNvSpPr/>
          <p:nvPr/>
        </p:nvSpPr>
        <p:spPr>
          <a:xfrm>
            <a:off x="81840" y="2035628"/>
            <a:ext cx="4807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300 m long transfer line connects to the Booster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99F061-D0D8-457E-BC69-977EBE8FB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8686" r="6661" b="7130"/>
          <a:stretch/>
        </p:blipFill>
        <p:spPr>
          <a:xfrm>
            <a:off x="5257293" y="1552740"/>
            <a:ext cx="3606726" cy="20162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9265D6-D7E3-4FBE-BE2F-CFD4B4697C99}"/>
              </a:ext>
            </a:extLst>
          </p:cNvPr>
          <p:cNvCxnSpPr>
            <a:cxnSpLocks/>
          </p:cNvCxnSpPr>
          <p:nvPr/>
        </p:nvCxnSpPr>
        <p:spPr>
          <a:xfrm>
            <a:off x="6367340" y="2732549"/>
            <a:ext cx="0" cy="760072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7C7DAB-6678-4D2C-8706-57A584819E3D}"/>
              </a:ext>
            </a:extLst>
          </p:cNvPr>
          <p:cNvSpPr txBox="1"/>
          <p:nvPr/>
        </p:nvSpPr>
        <p:spPr>
          <a:xfrm>
            <a:off x="6350831" y="2329648"/>
            <a:ext cx="433516" cy="332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AB9504-46F9-4F8D-ADEE-4706B935B63A}"/>
              </a:ext>
            </a:extLst>
          </p:cNvPr>
          <p:cNvCxnSpPr>
            <a:cxnSpLocks/>
          </p:cNvCxnSpPr>
          <p:nvPr/>
        </p:nvCxnSpPr>
        <p:spPr>
          <a:xfrm>
            <a:off x="5322347" y="2807339"/>
            <a:ext cx="840897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ECE704-A44F-4819-9D21-39D5FA21955D}"/>
              </a:ext>
            </a:extLst>
          </p:cNvPr>
          <p:cNvSpPr txBox="1"/>
          <p:nvPr/>
        </p:nvSpPr>
        <p:spPr>
          <a:xfrm>
            <a:off x="5464192" y="2425212"/>
            <a:ext cx="550422" cy="3045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6,6m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D844CF-5D4D-4F95-BE6D-33F6268DECA9}"/>
              </a:ext>
            </a:extLst>
          </p:cNvPr>
          <p:cNvCxnSpPr>
            <a:cxnSpLocks/>
          </p:cNvCxnSpPr>
          <p:nvPr/>
        </p:nvCxnSpPr>
        <p:spPr>
          <a:xfrm flipH="1">
            <a:off x="6163244" y="2271782"/>
            <a:ext cx="710789" cy="0"/>
          </a:xfrm>
          <a:prstGeom prst="lin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8DA242-0085-4302-B006-8B918791E670}"/>
              </a:ext>
            </a:extLst>
          </p:cNvPr>
          <p:cNvCxnSpPr>
            <a:cxnSpLocks/>
          </p:cNvCxnSpPr>
          <p:nvPr/>
        </p:nvCxnSpPr>
        <p:spPr>
          <a:xfrm flipV="1">
            <a:off x="5322347" y="2763848"/>
            <a:ext cx="9656" cy="70401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926254-35A5-47E2-BA39-F9F92E45627A}"/>
              </a:ext>
            </a:extLst>
          </p:cNvPr>
          <p:cNvCxnSpPr>
            <a:cxnSpLocks/>
          </p:cNvCxnSpPr>
          <p:nvPr/>
        </p:nvCxnSpPr>
        <p:spPr>
          <a:xfrm flipH="1">
            <a:off x="5271769" y="3488615"/>
            <a:ext cx="891475" cy="0"/>
          </a:xfrm>
          <a:prstGeom prst="lin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73B7C7-7E47-453E-9CA3-F356447B5BD4}"/>
              </a:ext>
            </a:extLst>
          </p:cNvPr>
          <p:cNvSpPr txBox="1"/>
          <p:nvPr/>
        </p:nvSpPr>
        <p:spPr>
          <a:xfrm>
            <a:off x="6404963" y="2984969"/>
            <a:ext cx="52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ACFDBC-0A59-4422-A796-85E27595BE52}"/>
              </a:ext>
            </a:extLst>
          </p:cNvPr>
          <p:cNvCxnSpPr>
            <a:cxnSpLocks/>
          </p:cNvCxnSpPr>
          <p:nvPr/>
        </p:nvCxnSpPr>
        <p:spPr>
          <a:xfrm>
            <a:off x="5809108" y="2791962"/>
            <a:ext cx="298523" cy="0"/>
          </a:xfrm>
          <a:prstGeom prst="line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593F36-D199-40A8-92CC-488BA064EE01}"/>
              </a:ext>
            </a:extLst>
          </p:cNvPr>
          <p:cNvCxnSpPr/>
          <p:nvPr/>
        </p:nvCxnSpPr>
        <p:spPr>
          <a:xfrm flipV="1">
            <a:off x="6350831" y="2271782"/>
            <a:ext cx="0" cy="488028"/>
          </a:xfrm>
          <a:prstGeom prst="line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290CE3A-CD11-46F8-A69E-E93A274D13C9}"/>
              </a:ext>
            </a:extLst>
          </p:cNvPr>
          <p:cNvSpPr txBox="1"/>
          <p:nvPr/>
        </p:nvSpPr>
        <p:spPr>
          <a:xfrm rot="1263876">
            <a:off x="1962098" y="3038664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HB650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A96AB9-5AD1-4ACD-8B66-E5489B6C00A7}"/>
              </a:ext>
            </a:extLst>
          </p:cNvPr>
          <p:cNvSpPr txBox="1"/>
          <p:nvPr/>
        </p:nvSpPr>
        <p:spPr>
          <a:xfrm>
            <a:off x="113070" y="1133503"/>
            <a:ext cx="824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building will house radio frequency amplifier and other equipment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Overall floor surface installation = ~ 5,500 m</a:t>
            </a:r>
            <a:r>
              <a:rPr lang="en-US" sz="1800" baseline="30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over 2 levels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C2C79C-6707-4CBC-9986-DDE9ED8A9962}"/>
              </a:ext>
            </a:extLst>
          </p:cNvPr>
          <p:cNvSpPr txBox="1"/>
          <p:nvPr/>
        </p:nvSpPr>
        <p:spPr>
          <a:xfrm rot="1263876">
            <a:off x="3858437" y="37501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LB650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87C4C8-9FE3-4EB2-8284-ED751F4F9453}"/>
              </a:ext>
            </a:extLst>
          </p:cNvPr>
          <p:cNvSpPr txBox="1"/>
          <p:nvPr/>
        </p:nvSpPr>
        <p:spPr>
          <a:xfrm rot="1263876">
            <a:off x="5210044" y="4281188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4B339E-02DF-41FD-869C-6D5CB2A3C51F}"/>
              </a:ext>
            </a:extLst>
          </p:cNvPr>
          <p:cNvSpPr txBox="1"/>
          <p:nvPr/>
        </p:nvSpPr>
        <p:spPr>
          <a:xfrm rot="1327218">
            <a:off x="6404890" y="4728339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</a:t>
            </a:r>
            <a:endParaRPr lang="en-US" sz="16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0F5AD1-48CF-4A07-AE13-6EB20B4645C8}"/>
              </a:ext>
            </a:extLst>
          </p:cNvPr>
          <p:cNvSpPr txBox="1"/>
          <p:nvPr/>
        </p:nvSpPr>
        <p:spPr>
          <a:xfrm rot="1343773">
            <a:off x="6892151" y="4919304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205089-B7E2-4411-891F-D5479A41A68F}"/>
              </a:ext>
            </a:extLst>
          </p:cNvPr>
          <p:cNvSpPr txBox="1"/>
          <p:nvPr/>
        </p:nvSpPr>
        <p:spPr>
          <a:xfrm rot="244638">
            <a:off x="7501957" y="5168353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WFE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2E8BA1-BFC9-40BE-A40E-D6AE97EA0814}"/>
              </a:ext>
            </a:extLst>
          </p:cNvPr>
          <p:cNvSpPr txBox="1"/>
          <p:nvPr/>
        </p:nvSpPr>
        <p:spPr>
          <a:xfrm>
            <a:off x="7538832" y="483511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2.1 MeV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357433-0712-4A9D-8A3D-B265746A5401}"/>
              </a:ext>
            </a:extLst>
          </p:cNvPr>
          <p:cNvSpPr txBox="1"/>
          <p:nvPr/>
        </p:nvSpPr>
        <p:spPr>
          <a:xfrm>
            <a:off x="7308076" y="4248457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 MeV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19F8AC-0A6D-486D-95F8-F7C8F38CA0A4}"/>
              </a:ext>
            </a:extLst>
          </p:cNvPr>
          <p:cNvSpPr txBox="1"/>
          <p:nvPr/>
        </p:nvSpPr>
        <p:spPr>
          <a:xfrm>
            <a:off x="6624063" y="399690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4B7769-1664-4BC3-AF02-F1F3BF894C81}"/>
              </a:ext>
            </a:extLst>
          </p:cNvPr>
          <p:cNvSpPr txBox="1"/>
          <p:nvPr/>
        </p:nvSpPr>
        <p:spPr>
          <a:xfrm>
            <a:off x="4931864" y="367919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185 MeV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72BCD5-CD38-4E0E-9DDE-C9EB42916512}"/>
              </a:ext>
            </a:extLst>
          </p:cNvPr>
          <p:cNvSpPr txBox="1"/>
          <p:nvPr/>
        </p:nvSpPr>
        <p:spPr>
          <a:xfrm>
            <a:off x="3128395" y="30750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500 MeV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CFF350-DFC7-45FB-A595-15674272F00D}"/>
              </a:ext>
            </a:extLst>
          </p:cNvPr>
          <p:cNvSpPr txBox="1"/>
          <p:nvPr/>
        </p:nvSpPr>
        <p:spPr>
          <a:xfrm>
            <a:off x="1522784" y="25006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800 MeV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659DB91-7CA4-4393-9223-9C2CAFDA19B6}"/>
              </a:ext>
            </a:extLst>
          </p:cNvPr>
          <p:cNvCxnSpPr>
            <a:cxnSpLocks/>
          </p:cNvCxnSpPr>
          <p:nvPr/>
        </p:nvCxnSpPr>
        <p:spPr>
          <a:xfrm flipH="1">
            <a:off x="6601780" y="4545972"/>
            <a:ext cx="860781" cy="1127657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641280F-5D0C-4F8C-8B92-DE6E49F95F80}"/>
              </a:ext>
            </a:extLst>
          </p:cNvPr>
          <p:cNvCxnSpPr>
            <a:cxnSpLocks/>
          </p:cNvCxnSpPr>
          <p:nvPr/>
        </p:nvCxnSpPr>
        <p:spPr>
          <a:xfrm flipH="1">
            <a:off x="6283407" y="4347584"/>
            <a:ext cx="448657" cy="1264371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1D628E6-2BA9-440E-9745-D1C4B66FC485}"/>
              </a:ext>
            </a:extLst>
          </p:cNvPr>
          <p:cNvCxnSpPr>
            <a:cxnSpLocks/>
          </p:cNvCxnSpPr>
          <p:nvPr/>
        </p:nvCxnSpPr>
        <p:spPr>
          <a:xfrm flipH="1">
            <a:off x="4633120" y="4002055"/>
            <a:ext cx="397866" cy="1002332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71492D-DCB4-4985-98FD-5800D4B02ECA}"/>
              </a:ext>
            </a:extLst>
          </p:cNvPr>
          <p:cNvCxnSpPr>
            <a:cxnSpLocks/>
          </p:cNvCxnSpPr>
          <p:nvPr/>
        </p:nvCxnSpPr>
        <p:spPr>
          <a:xfrm flipH="1">
            <a:off x="2632084" y="3339662"/>
            <a:ext cx="593751" cy="901822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5DC4DFE-1ABB-4240-A94F-C3E735393250}"/>
              </a:ext>
            </a:extLst>
          </p:cNvPr>
          <p:cNvCxnSpPr>
            <a:cxnSpLocks/>
          </p:cNvCxnSpPr>
          <p:nvPr/>
        </p:nvCxnSpPr>
        <p:spPr>
          <a:xfrm flipH="1">
            <a:off x="1180961" y="2809559"/>
            <a:ext cx="381456" cy="834235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2749E03-6F28-4446-8FC6-F13BEA72D82B}"/>
              </a:ext>
            </a:extLst>
          </p:cNvPr>
          <p:cNvSpPr txBox="1"/>
          <p:nvPr/>
        </p:nvSpPr>
        <p:spPr>
          <a:xfrm>
            <a:off x="2328544" y="4633122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~230 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F5433A-7577-4A4D-A035-90CE586F9A14}"/>
              </a:ext>
            </a:extLst>
          </p:cNvPr>
          <p:cNvSpPr txBox="1"/>
          <p:nvPr/>
        </p:nvSpPr>
        <p:spPr>
          <a:xfrm>
            <a:off x="81840" y="5589095"/>
            <a:ext cx="58015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107950" algn="l"/>
              </a:tabLst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Personnel access building on both ends connect the two levels and provides access to the underground installations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BD40BA0-E9CC-4B2C-9A17-07069376B145}"/>
              </a:ext>
            </a:extLst>
          </p:cNvPr>
          <p:cNvCxnSpPr>
            <a:cxnSpLocks/>
          </p:cNvCxnSpPr>
          <p:nvPr/>
        </p:nvCxnSpPr>
        <p:spPr>
          <a:xfrm>
            <a:off x="195566" y="3557153"/>
            <a:ext cx="7112510" cy="2701133"/>
          </a:xfrm>
          <a:prstGeom prst="straightConnector1">
            <a:avLst/>
          </a:prstGeom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3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05FFD8-463E-468D-9D30-3D88418C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Linac Installation (II)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D5138-AC75-4BDD-A2E8-DC8CED3F4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F20B-0C63-467A-9F67-5CBEC07B1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1B1CA-8D77-4CEB-AD1A-04F193379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B56778-452B-4F82-BFC3-D4482C1D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04" y="1035149"/>
            <a:ext cx="8672513" cy="51677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Linac Installation Process Design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Installation must be strategically designed for flexibility and tight integration with Conventional Facility work, hardware delivery schedule, and incremental commissioning</a:t>
            </a:r>
          </a:p>
          <a:p>
            <a:endParaRPr lang="en-US" sz="900" dirty="0">
              <a:solidFill>
                <a:schemeClr val="accent6"/>
              </a:solidFill>
            </a:endParaRPr>
          </a:p>
          <a:p>
            <a:pPr lvl="1"/>
            <a:r>
              <a:rPr lang="en-US" dirty="0">
                <a:solidFill>
                  <a:schemeClr val="accent6"/>
                </a:solidFill>
              </a:rPr>
              <a:t>After receiving Beneficial Occupancy (BO) of each area, installation starts 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Alignment network creation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Installation of cryo transfer line (partially subcontracted)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Installation of machine component stands </a:t>
            </a:r>
          </a:p>
          <a:p>
            <a:pPr lvl="1"/>
            <a:endParaRPr lang="en-US" sz="900" dirty="0">
              <a:solidFill>
                <a:schemeClr val="accent6"/>
              </a:solidFill>
            </a:endParaRPr>
          </a:p>
          <a:p>
            <a:pPr lvl="1"/>
            <a:r>
              <a:rPr lang="en-US" dirty="0">
                <a:solidFill>
                  <a:schemeClr val="accent6"/>
                </a:solidFill>
              </a:rPr>
              <a:t>Followed by accelerator components installation in sections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WFE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Superconducting Linac (SCL)  - several stages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Hardware commissioning                            </a:t>
            </a:r>
            <a:r>
              <a:rPr lang="en-US" dirty="0"/>
              <a:t>                  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365AB-D581-42E5-B8F4-0B9F99BF5C50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92F5A-6A0A-4479-AD9A-A364EB0E6BDD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SC2-Baffes</a:t>
            </a:r>
          </a:p>
        </p:txBody>
      </p:sp>
    </p:spTree>
    <p:extLst>
      <p:ext uri="{BB962C8B-B14F-4D97-AF65-F5344CB8AC3E}">
        <p14:creationId xmlns:p14="http://schemas.microsoft.com/office/powerpoint/2010/main" val="2316754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C30A24-B148-4DE6-A4F2-BF7412E1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Beam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6464-BE53-441E-B018-81B5F9548A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C44-32E3-4549-9B56-51458F28B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73D32-E39A-4B33-A3A5-C4DE158A2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3517D4-8EE2-41EB-894A-0F98BA230902}"/>
              </a:ext>
            </a:extLst>
          </p:cNvPr>
          <p:cNvSpPr/>
          <p:nvPr/>
        </p:nvSpPr>
        <p:spPr>
          <a:xfrm>
            <a:off x="173782" y="1384867"/>
            <a:ext cx="51950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2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of the most appealing characteristic of the PIP-II design is that most of the civil engineering work, infrastructure installation and installation of machine components can coexist with ongoing scientific program</a:t>
            </a:r>
          </a:p>
          <a:p>
            <a:pPr marL="457200" lvl="2"/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27063" lvl="2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Foreseen staged beam commissioning with installation activities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356F0-B9E8-402C-BE8A-3E0B1AED7C86}"/>
              </a:ext>
            </a:extLst>
          </p:cNvPr>
          <p:cNvSpPr/>
          <p:nvPr/>
        </p:nvSpPr>
        <p:spPr>
          <a:xfrm>
            <a:off x="173782" y="4937135"/>
            <a:ext cx="8817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concept of how to transition from commissioning to operation has been developed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DEAFE93E-94DF-4EEA-9A9D-D4BF254F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7" t="5673" r="13043" b="8876"/>
          <a:stretch/>
        </p:blipFill>
        <p:spPr>
          <a:xfrm>
            <a:off x="5368834" y="1568277"/>
            <a:ext cx="3775166" cy="230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FA7894-EF24-4941-B3AF-742717B5733A}"/>
              </a:ext>
            </a:extLst>
          </p:cNvPr>
          <p:cNvSpPr/>
          <p:nvPr/>
        </p:nvSpPr>
        <p:spPr>
          <a:xfrm>
            <a:off x="0" y="3414367"/>
            <a:ext cx="63685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4263" lvl="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 front end (WFE)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(2.1 MeV)</a:t>
            </a:r>
          </a:p>
          <a:p>
            <a:pPr marL="1084263" lvl="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Superconducting Linac – Phase1&amp;2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1084263" lvl="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transmitted to the straight-ahead dump</a:t>
            </a:r>
          </a:p>
          <a:p>
            <a:pPr marL="1084263" lvl="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transmitted to the main absorber (BAL)</a:t>
            </a: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084263" lvl="3" indent="-1698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transmitted to the Booster injection region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4AEE5-2954-4F72-A4DF-7917DBA2CCF0}"/>
              </a:ext>
            </a:extLst>
          </p:cNvPr>
          <p:cNvSpPr txBox="1"/>
          <p:nvPr/>
        </p:nvSpPr>
        <p:spPr>
          <a:xfrm>
            <a:off x="6178549" y="2781018"/>
            <a:ext cx="148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does not require</a:t>
            </a:r>
          </a:p>
          <a:p>
            <a:r>
              <a:rPr lang="en-US" sz="12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 shutdown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8AEC3F-D62E-4DFD-9128-B00880653C36}"/>
              </a:ext>
            </a:extLst>
          </p:cNvPr>
          <p:cNvSpPr/>
          <p:nvPr/>
        </p:nvSpPr>
        <p:spPr>
          <a:xfrm>
            <a:off x="167380" y="1029183"/>
            <a:ext cx="8748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Preliminary PIP-II beam commissioning strategy and methodology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B386F-0553-4F41-87E2-455FA6669A95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454165-26B4-4606-B47D-A92849C0DA98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SC2-Pozdeyev</a:t>
            </a:r>
          </a:p>
        </p:txBody>
      </p:sp>
    </p:spTree>
    <p:extLst>
      <p:ext uri="{BB962C8B-B14F-4D97-AF65-F5344CB8AC3E}">
        <p14:creationId xmlns:p14="http://schemas.microsoft.com/office/powerpoint/2010/main" val="231290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318EF1-7D75-4545-9296-29DA5633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Beam Commissioning (II)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FA2A1-3152-4810-A27B-110C07B916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87509-879C-41F5-802C-7F29B30A7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B300-39DC-45B9-A76A-09F4B84D0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EC68F9-4231-4C2E-9FD4-BA3096CCB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8" y="782065"/>
            <a:ext cx="8900671" cy="5672321"/>
          </a:xfrm>
        </p:spPr>
        <p:txBody>
          <a:bodyPr>
            <a:normAutofit/>
          </a:bodyPr>
          <a:lstStyle/>
          <a:p>
            <a:pPr marL="225425" indent="-225425"/>
            <a:r>
              <a:rPr lang="en-GB" sz="2000" dirty="0"/>
              <a:t>Preparation for PIP-II Commissioning at PIP2IT</a:t>
            </a:r>
          </a:p>
          <a:p>
            <a:pPr marL="461963" lvl="1" indent="-236538"/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PIP2IT beam is the precursor for PIP-II beam commissioning plan</a:t>
            </a:r>
          </a:p>
          <a:p>
            <a:pPr marL="688975" lvl="2" indent="-227013"/>
            <a:r>
              <a:rPr lang="en-GB" sz="1600" dirty="0"/>
              <a:t>WFE prepares the beam with the proper characteristics</a:t>
            </a:r>
          </a:p>
          <a:p>
            <a:pPr marL="688975" lvl="2" indent="-227013"/>
            <a:r>
              <a:rPr lang="en-GB" sz="1600" dirty="0"/>
              <a:t>Goal: accelerate beam through the HWR and protoSSR1 (FY20)</a:t>
            </a:r>
          </a:p>
          <a:p>
            <a:pPr marL="914400" lvl="3" indent="-225425"/>
            <a:r>
              <a:rPr lang="en-GB" sz="1600" dirty="0"/>
              <a:t>gain experience accelerating proton beam through superconducting cavities</a:t>
            </a:r>
          </a:p>
          <a:p>
            <a:pPr marL="914400" lvl="3" indent="-225425"/>
            <a:r>
              <a:rPr lang="en-GB" sz="1600" dirty="0"/>
              <a:t>understand the beam loss at frequency transition (longitudinal tails)</a:t>
            </a:r>
          </a:p>
          <a:p>
            <a:pPr marL="914400" lvl="3" indent="-225425"/>
            <a:r>
              <a:rPr lang="en-GB" sz="1600" dirty="0"/>
              <a:t>develop/optimize LLRF resonance control loops algorithms  </a:t>
            </a:r>
          </a:p>
          <a:p>
            <a:pPr marL="914400" lvl="3" indent="-225425"/>
            <a:r>
              <a:rPr lang="en-GB" sz="1600" dirty="0">
                <a:solidFill>
                  <a:srgbClr val="50504E"/>
                </a:solidFill>
              </a:rPr>
              <a:t>test the MPS compatibility with SRF tolerance</a:t>
            </a:r>
          </a:p>
          <a:p>
            <a:pPr marL="457200" lvl="1" indent="0">
              <a:buNone/>
            </a:pPr>
            <a:endParaRPr lang="en-GB" sz="1800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lvl="1"/>
            <a:endParaRPr lang="en-GB" sz="1800" dirty="0"/>
          </a:p>
          <a:p>
            <a:pPr marL="461963" lvl="1" indent="-236538"/>
            <a:r>
              <a:rPr lang="en-GB" sz="1800" dirty="0"/>
              <a:t>Apply lessons learned post PIP2IT to further develop PIP-II commissioning </a:t>
            </a:r>
          </a:p>
          <a:p>
            <a:pPr marL="688975" lvl="2" indent="-227013"/>
            <a:r>
              <a:rPr lang="en-GB" sz="1600" dirty="0"/>
              <a:t>Review beam commissioning experience</a:t>
            </a:r>
          </a:p>
          <a:p>
            <a:pPr marL="688975" lvl="2" indent="-227013"/>
            <a:r>
              <a:rPr lang="en-GB" sz="1600" dirty="0"/>
              <a:t>Review the tools/app./simulations/monitoring required for the commissioning phase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5474BF-63CD-484B-B49F-A3ED7A7449BB}"/>
              </a:ext>
            </a:extLst>
          </p:cNvPr>
          <p:cNvGrpSpPr/>
          <p:nvPr/>
        </p:nvGrpSpPr>
        <p:grpSpPr>
          <a:xfrm>
            <a:off x="415425" y="3232762"/>
            <a:ext cx="6470163" cy="2108061"/>
            <a:chOff x="204530" y="1727690"/>
            <a:chExt cx="8734939" cy="29373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9CC563-E21C-41D7-A112-7E5E085A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1" y="1727690"/>
              <a:ext cx="4240032" cy="25485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E0E026-DDB2-400B-8206-484A67A49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1363" y="1727691"/>
              <a:ext cx="4358250" cy="25427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DC5234-DE06-424D-877F-007A57B0FFBD}"/>
                </a:ext>
              </a:extLst>
            </p:cNvPr>
            <p:cNvSpPr txBox="1"/>
            <p:nvPr/>
          </p:nvSpPr>
          <p:spPr>
            <a:xfrm>
              <a:off x="204530" y="4236185"/>
              <a:ext cx="8734939" cy="42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20AA6C-3EDE-4C2A-AFF8-C3928E792535}"/>
              </a:ext>
            </a:extLst>
          </p:cNvPr>
          <p:cNvSpPr txBox="1"/>
          <p:nvPr/>
        </p:nvSpPr>
        <p:spPr>
          <a:xfrm>
            <a:off x="6858674" y="3446416"/>
            <a:ext cx="2280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parameters at 10 µs and at the end of a 0.55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pulse are the same to within several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F1994-1AD7-44EA-85C3-FBDDA0817D41}"/>
              </a:ext>
            </a:extLst>
          </p:cNvPr>
          <p:cNvSpPr txBox="1"/>
          <p:nvPr/>
        </p:nvSpPr>
        <p:spPr>
          <a:xfrm>
            <a:off x="364232" y="4983508"/>
            <a:ext cx="679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Left – norm. vertical emittance and image integral (proportional to the beam current)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Right – Twiss parameters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6889B-4183-49A5-ACF7-9EB91C6F9D66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3A1A6-6AFC-4871-8C95-A58FD05E3E3A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SC2-Pozdeyev</a:t>
            </a:r>
          </a:p>
        </p:txBody>
      </p:sp>
    </p:spTree>
    <p:extLst>
      <p:ext uri="{BB962C8B-B14F-4D97-AF65-F5344CB8AC3E}">
        <p14:creationId xmlns:p14="http://schemas.microsoft.com/office/powerpoint/2010/main" val="369915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A822-2AED-4237-B5B7-DCC345C8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F045A-3765-4001-9D31-1D9F98BEA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432F-1E83-4DB8-A68C-DFCF59F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4C89-B863-4D60-AAA4-A9490C07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 descr="C:\Users\dhoffer\AppData\Local\Microsoft\Windows\INetCache\Content.MSO\DE0B8290.tmp">
            <a:extLst>
              <a:ext uri="{FF2B5EF4-FFF2-40B4-BE49-F238E27FC236}">
                <a16:creationId xmlns:a16="http://schemas.microsoft.com/office/drawing/2014/main" id="{F4B6AFD6-78C0-4EE2-B15B-AC85C2155F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47298"/>
            <a:ext cx="5094514" cy="28570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A44F51-E487-4FD0-A9DF-783A31AAA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69268"/>
              </p:ext>
            </p:extLst>
          </p:nvPr>
        </p:nvGraphicFramePr>
        <p:xfrm>
          <a:off x="3322790" y="5579638"/>
          <a:ext cx="2552700" cy="640080"/>
        </p:xfrm>
        <a:graphic>
          <a:graphicData uri="http://schemas.openxmlformats.org/drawingml/2006/table">
            <a:tbl>
              <a:tblPr firstRow="1" firstCol="1" bandRow="1"/>
              <a:tblGrid>
                <a:gridCol w="1143000">
                  <a:extLst>
                    <a:ext uri="{9D8B030D-6E8A-4147-A177-3AD203B41FA5}">
                      <a16:colId xmlns:a16="http://schemas.microsoft.com/office/drawing/2014/main" val="219742034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736326439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861739134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Resource 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18986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 Labor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6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$89,527,669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574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Material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$37,113,734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7387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273455B-7F6B-4518-970E-2B326FA837DE}"/>
              </a:ext>
            </a:extLst>
          </p:cNvPr>
          <p:cNvGrpSpPr/>
          <p:nvPr/>
        </p:nvGrpSpPr>
        <p:grpSpPr>
          <a:xfrm>
            <a:off x="222250" y="927327"/>
            <a:ext cx="8527065" cy="2179488"/>
            <a:chOff x="429418" y="4133917"/>
            <a:chExt cx="8319897" cy="16374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6BC5A4-A0A5-411D-9B28-4B160751D1B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29418" y="4133917"/>
              <a:ext cx="8319897" cy="16374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0EA04A-A617-42CB-829F-AF1B79C1D8D8}"/>
                </a:ext>
              </a:extLst>
            </p:cNvPr>
            <p:cNvSpPr/>
            <p:nvPr/>
          </p:nvSpPr>
          <p:spPr>
            <a:xfrm>
              <a:off x="5937662" y="5556262"/>
              <a:ext cx="950026" cy="204662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3E7245-2E49-4F23-AF40-3139CB4320E3}"/>
              </a:ext>
            </a:extLst>
          </p:cNvPr>
          <p:cNvSpPr txBox="1"/>
          <p:nvPr/>
        </p:nvSpPr>
        <p:spPr>
          <a:xfrm>
            <a:off x="5018073" y="3528388"/>
            <a:ext cx="364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121.04 Total </a:t>
            </a:r>
            <a:endParaRPr lang="en-US" sz="18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P6 based cost - Managed Amount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1A1682-8D8B-48C9-8C50-909CA3FFF4D5}"/>
              </a:ext>
            </a:extLst>
          </p:cNvPr>
          <p:cNvCxnSpPr>
            <a:cxnSpLocks/>
          </p:cNvCxnSpPr>
          <p:nvPr/>
        </p:nvCxnSpPr>
        <p:spPr>
          <a:xfrm flipV="1">
            <a:off x="6160168" y="3106814"/>
            <a:ext cx="347510" cy="421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1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A822-2AED-4237-B5B7-DCC345C8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Quality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F045A-3765-4001-9D31-1D9F98BEA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432F-1E83-4DB8-A68C-DFCF59F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4C89-B863-4D60-AAA4-A9490C07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BFFD488-439E-43B1-A776-657624E54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019447"/>
              </p:ext>
            </p:extLst>
          </p:nvPr>
        </p:nvGraphicFramePr>
        <p:xfrm>
          <a:off x="1530603" y="1139590"/>
          <a:ext cx="5431270" cy="4871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21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A822-2AED-4237-B5B7-DCC345C8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FTE Breakdown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F045A-3765-4001-9D31-1D9F98BEA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432F-1E83-4DB8-A68C-DFCF59F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4C89-B863-4D60-AAA4-A9490C07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 descr="C:\Users\dhoffer\AppData\Local\Microsoft\Windows\INetCache\Content.MSO\36561BDF.tmp">
            <a:extLst>
              <a:ext uri="{FF2B5EF4-FFF2-40B4-BE49-F238E27FC236}">
                <a16:creationId xmlns:a16="http://schemas.microsoft.com/office/drawing/2014/main" id="{1C429E2B-5DCE-4513-A5EA-C9492BAB88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4" y="679629"/>
            <a:ext cx="8217569" cy="47732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65D1E0-AE17-494A-AFAC-B09B30AB4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05" y="5452925"/>
            <a:ext cx="8901113" cy="7353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Labor peaks after FY24 associated with installation &amp; commissioning activities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Labor is dominated by engineer, technical skills and scientists </a:t>
            </a:r>
          </a:p>
        </p:txBody>
      </p:sp>
    </p:spTree>
    <p:extLst>
      <p:ext uri="{BB962C8B-B14F-4D97-AF65-F5344CB8AC3E}">
        <p14:creationId xmlns:p14="http://schemas.microsoft.com/office/powerpoint/2010/main" val="3878702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348984-AF01-49F9-97EC-1BD8619C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and Mitigations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ED9F-4845-44EF-BD79-8F22F89119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B591-B043-4F98-AB6A-E61A4936F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FBB5B-DC31-44F4-A0ED-E8BABE9AF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3ACC9-C5A1-4D19-A627-8CE9AD518394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#2,3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F9937EA-6513-45FD-B7AC-B8876E4A7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99" y="1031489"/>
            <a:ext cx="8726701" cy="52940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dirty="0"/>
              <a:t>Risks reviewed every 3-4 months - formal discussion with risk management team on June’19</a:t>
            </a: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dirty="0"/>
              <a:t>9 remaining risks in the risk register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dirty="0"/>
              <a:t>9 retired risks</a:t>
            </a:r>
            <a:endParaRPr lang="en-US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dirty="0">
                <a:solidFill>
                  <a:schemeClr val="accent6"/>
                </a:solidFill>
              </a:rPr>
              <a:t>Three risks retired on the past year, including 7 medium rank ones</a:t>
            </a:r>
          </a:p>
          <a:p>
            <a:pPr lvl="1">
              <a:lnSpc>
                <a:spcPct val="120000"/>
              </a:lnSpc>
              <a:spcBef>
                <a:spcPts val="24"/>
              </a:spcBef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dirty="0"/>
              <a:t>RT-121-04-004 MEBT scrapers are unable to absorb amount of beam loss – </a:t>
            </a:r>
            <a:r>
              <a:rPr lang="en-US" dirty="0">
                <a:solidFill>
                  <a:schemeClr val="accent3"/>
                </a:solidFill>
              </a:rPr>
              <a:t>scrapers tested at PIP2IT under conditions well beyond what is needed for PIP-II operations</a:t>
            </a:r>
            <a:endParaRPr lang="en-US" dirty="0">
              <a:solidFill>
                <a:schemeClr val="accent6"/>
              </a:solidFill>
            </a:endParaRPr>
          </a:p>
          <a:p>
            <a:pPr lvl="1">
              <a:lnSpc>
                <a:spcPct val="120000"/>
              </a:lnSpc>
              <a:spcBef>
                <a:spcPts val="24"/>
              </a:spcBef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dirty="0">
                <a:solidFill>
                  <a:schemeClr val="accent6"/>
                </a:solidFill>
              </a:rPr>
              <a:t>RT-121-04-008 MEBT absorber does not meet performance requirement – </a:t>
            </a:r>
            <a:r>
              <a:rPr lang="en-US" dirty="0">
                <a:solidFill>
                  <a:schemeClr val="accent3"/>
                </a:solidFill>
              </a:rPr>
              <a:t>current design well beyond what is needed for PIP-II operations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 lvl="1">
              <a:lnSpc>
                <a:spcPct val="120000"/>
              </a:lnSpc>
              <a:spcBef>
                <a:spcPts val="24"/>
              </a:spcBef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dirty="0">
                <a:solidFill>
                  <a:schemeClr val="accent6"/>
                </a:solidFill>
              </a:rPr>
              <a:t>RT-121-04-009 LCW system does not achieve temperature stability requirements – </a:t>
            </a:r>
            <a:r>
              <a:rPr lang="en-US" dirty="0">
                <a:solidFill>
                  <a:schemeClr val="accent3"/>
                </a:solidFill>
              </a:rPr>
              <a:t>similar LCW system design at CMTF</a:t>
            </a: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dirty="0">
                <a:solidFill>
                  <a:schemeClr val="accent6"/>
                </a:solidFill>
              </a:rPr>
              <a:t>Remaining Medium rank risks (technical):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sz="2100" dirty="0"/>
              <a:t>RT-121-04-002 Inst: Machine has performance problems during commissioning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sz="2100" dirty="0"/>
              <a:t>RT-121-04-003 Inst: Unable to maintain vacuum between MEBT absorber and SRF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sz="2100" dirty="0"/>
              <a:t>RT-121-04-006 Inst: Late subsystem delivery makes installation less efficient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sz="2100" dirty="0"/>
              <a:t>RT-121-04-012 Inst: Subsystem or component problem discovered after installation</a:t>
            </a:r>
          </a:p>
          <a:p>
            <a:pPr lvl="1">
              <a:lnSpc>
                <a:spcPct val="120000"/>
              </a:lnSpc>
              <a:spcBef>
                <a:spcPts val="24"/>
              </a:spcBef>
            </a:pPr>
            <a:r>
              <a:rPr lang="en-US" sz="2100" dirty="0"/>
              <a:t>RT-121-04-013 Inst: MEBT kickers performance is unsatisfactory</a:t>
            </a:r>
          </a:p>
        </p:txBody>
      </p:sp>
    </p:spTree>
    <p:extLst>
      <p:ext uri="{BB962C8B-B14F-4D97-AF65-F5344CB8AC3E}">
        <p14:creationId xmlns:p14="http://schemas.microsoft.com/office/powerpoint/2010/main" val="1281274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69F721-048B-418E-BADD-DFDF59CF9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200" dirty="0"/>
              <a:t>L2M  - QA responsibilities and expectations</a:t>
            </a:r>
          </a:p>
          <a:p>
            <a:pPr lvl="1"/>
            <a:r>
              <a:rPr lang="en-US" sz="2000" dirty="0"/>
              <a:t>System-specific QA Plan developed</a:t>
            </a:r>
          </a:p>
          <a:p>
            <a:r>
              <a:rPr lang="en-US" sz="2200" dirty="0"/>
              <a:t>Every L3 sub-systems responsible for creating QC Plans for their deliverables in their scope</a:t>
            </a:r>
          </a:p>
          <a:p>
            <a:pPr lvl="1"/>
            <a:r>
              <a:rPr lang="en-US" sz="2000" dirty="0"/>
              <a:t>QC will be performed on deliverables from Partners and Vendors</a:t>
            </a:r>
          </a:p>
          <a:p>
            <a:r>
              <a:rPr lang="en-US" sz="2000" dirty="0"/>
              <a:t>Actively identify, document, and analyze lessons learned related to the System per the PIP-II Project Lessons Learned Procedure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E82D8-A96C-4FF5-A5BA-83D9DCF8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5" y="251752"/>
            <a:ext cx="8686800" cy="427877"/>
          </a:xfrm>
        </p:spPr>
        <p:txBody>
          <a:bodyPr/>
          <a:lstStyle/>
          <a:p>
            <a:r>
              <a:rPr lang="en-US" dirty="0"/>
              <a:t>Planning for Quality Assurance/Control (QA/QC)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545E-1232-4063-9513-8F180A54EF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7F38-7432-4FAE-AD8F-5A160C4F4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61C8-79B2-4D54-8FEE-084C5890E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19764-2AEC-40AC-94F2-D79520E403C7}"/>
              </a:ext>
            </a:extLst>
          </p:cNvPr>
          <p:cNvSpPr txBox="1"/>
          <p:nvPr/>
        </p:nvSpPr>
        <p:spPr>
          <a:xfrm>
            <a:off x="4954649" y="1330344"/>
            <a:ext cx="1682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pip2-docdb#2611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3C57FB-82A3-47B1-B00B-9DE7847AE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-26000"/>
                    </a14:imgEffect>
                  </a14:imgLayer>
                </a14:imgProps>
              </a:ext>
            </a:extLst>
          </a:blip>
          <a:srcRect l="13099"/>
          <a:stretch/>
        </p:blipFill>
        <p:spPr>
          <a:xfrm>
            <a:off x="117898" y="3700631"/>
            <a:ext cx="8915400" cy="218581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FE5443-CBAA-4A2A-8C4A-4C95A6E6AEB2}"/>
              </a:ext>
            </a:extLst>
          </p:cNvPr>
          <p:cNvSpPr txBox="1"/>
          <p:nvPr/>
        </p:nvSpPr>
        <p:spPr>
          <a:xfrm>
            <a:off x="7107972" y="3165933"/>
            <a:ext cx="163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pip2-docdb#2964</a:t>
            </a:r>
          </a:p>
        </p:txBody>
      </p:sp>
    </p:spTree>
    <p:extLst>
      <p:ext uri="{BB962C8B-B14F-4D97-AF65-F5344CB8AC3E}">
        <p14:creationId xmlns:p14="http://schemas.microsoft.com/office/powerpoint/2010/main" val="419072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69F721-048B-418E-BADD-DFDF59CF9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Ensure nonconformances identified within the system are adequately captured and addressed in compliance with the PIP-II Nonconformance Procedure </a:t>
            </a:r>
            <a:r>
              <a:rPr lang="en-US" sz="1800" i="1" dirty="0">
                <a:solidFill>
                  <a:srgbClr val="C00000"/>
                </a:solidFill>
              </a:rPr>
              <a:t>pip2-docdb#3100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Fermilab QC procedures will be developed by L3 Managers in collaboration with SMEs</a:t>
            </a:r>
          </a:p>
          <a:p>
            <a:pPr lvl="1"/>
            <a:r>
              <a:rPr lang="en-US" dirty="0"/>
              <a:t>The procedures and results are documented in TC </a:t>
            </a:r>
          </a:p>
          <a:p>
            <a:pPr lvl="1"/>
            <a:r>
              <a:rPr lang="en-US" dirty="0"/>
              <a:t>Assure comparability of results at different stages of QC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QC is a great opportunity to prepare for a smooth transition from design -&gt; fabrication and assembly process -&gt; testing -&gt; installation -&gt; commissioning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E82D8-A96C-4FF5-A5BA-83D9DCF8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5" y="251752"/>
            <a:ext cx="8686800" cy="427877"/>
          </a:xfrm>
        </p:spPr>
        <p:txBody>
          <a:bodyPr/>
          <a:lstStyle/>
          <a:p>
            <a:r>
              <a:rPr lang="en-US" dirty="0"/>
              <a:t>Planning for Quality Control (QC)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545E-1232-4063-9513-8F180A54EF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7F38-7432-4FAE-AD8F-5A160C4F4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61C8-79B2-4D54-8FEE-084C5890E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3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FB3889-9AC3-4DD8-827C-229D1568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Organization/Team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852EC-14F8-4527-9AD8-9910BBBA2A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FC08D-5327-45B2-B7DB-A64AFA706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E6DDE-E662-4077-BD75-12D7B9A4A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0BAD9-FC76-4AF5-ADE5-046E0DEE2E5A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AC995-4FE1-4FE2-8B7A-24176E34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r="19382"/>
          <a:stretch/>
        </p:blipFill>
        <p:spPr>
          <a:xfrm>
            <a:off x="222250" y="1054416"/>
            <a:ext cx="5105400" cy="5165409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FCD5BD1-83CF-4DC8-9DFD-5CBFFEC3A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89" y="1082991"/>
            <a:ext cx="4031263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Sub-systems fully staffed  </a:t>
            </a:r>
          </a:p>
          <a:p>
            <a:pPr lvl="1"/>
            <a:r>
              <a:rPr lang="en-US" dirty="0"/>
              <a:t>Experienced L3 Managers with substantial experience in the type of work  related to their respective WBS element </a:t>
            </a:r>
          </a:p>
          <a:p>
            <a:pPr lvl="1"/>
            <a:r>
              <a:rPr lang="en-US" dirty="0"/>
              <a:t>Stable team since inception of the work breakdown structure</a:t>
            </a:r>
          </a:p>
        </p:txBody>
      </p:sp>
    </p:spTree>
    <p:extLst>
      <p:ext uri="{BB962C8B-B14F-4D97-AF65-F5344CB8AC3E}">
        <p14:creationId xmlns:p14="http://schemas.microsoft.com/office/powerpoint/2010/main" val="419643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793DD-2640-40D9-8B4A-10BDC19F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CC990-2CBA-41E2-8463-330D2EABE5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2363F-6296-40B4-A066-5176027C6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12C96E-A3A7-4478-AA33-2D0EFE8D5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PIP2IT reconfiguration is in progress to receive HWR/protoSSR1 cryomodules</a:t>
            </a:r>
          </a:p>
          <a:p>
            <a:endParaRPr lang="en-US" dirty="0"/>
          </a:p>
          <a:p>
            <a:r>
              <a:rPr lang="en-US" dirty="0"/>
              <a:t>HEBT of PIP2IT design is complete and proceeding to procurement/assembly phase</a:t>
            </a:r>
          </a:p>
          <a:p>
            <a:endParaRPr lang="en-US" dirty="0"/>
          </a:p>
          <a:p>
            <a:r>
              <a:rPr lang="en-US" dirty="0"/>
              <a:t>Advancing design to preliminary stage for both Mechanical and Electrical systems</a:t>
            </a:r>
          </a:p>
          <a:p>
            <a:endParaRPr lang="en-US" dirty="0"/>
          </a:p>
          <a:p>
            <a:r>
              <a:rPr lang="en-US" dirty="0"/>
              <a:t>IC Scope, Cost and Schedule developed and under EVMS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4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F11D6E-D6C1-4CDF-A799-E1EF46E0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7528E-A7F4-4851-ACA3-87AD7CA496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A781-13EE-4820-829A-F42811119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A4364-58F7-4D06-B55A-FCD277DDA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358E6-A995-4CA6-B4A3-0E360B50831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710115-F4F6-4651-ACD6-B243F619F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Performance requirements are documented in “</a:t>
            </a:r>
            <a:r>
              <a:rPr lang="en-US" i="1" dirty="0"/>
              <a:t>Functional Requirements Specifications</a:t>
            </a:r>
            <a:r>
              <a:rPr lang="en-US" dirty="0"/>
              <a:t>” documents</a:t>
            </a:r>
          </a:p>
          <a:p>
            <a:pPr lvl="1"/>
            <a:r>
              <a:rPr lang="en-US" dirty="0"/>
              <a:t>Approved by the L2 and Technical Integration representative</a:t>
            </a:r>
          </a:p>
          <a:p>
            <a:pPr lvl="1"/>
            <a:r>
              <a:rPr lang="en-US" dirty="0"/>
              <a:t>Under document control in Teamcenter (TC)</a:t>
            </a:r>
          </a:p>
          <a:p>
            <a:endParaRPr lang="en-US" dirty="0"/>
          </a:p>
          <a:p>
            <a:r>
              <a:rPr lang="en-US" dirty="0"/>
              <a:t>Discussed in detail in SC2 break-out sessions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121.04.02 Warm Front-End </a:t>
            </a:r>
            <a:r>
              <a:rPr lang="en-US" sz="1400" dirty="0">
                <a:solidFill>
                  <a:srgbClr val="C00000"/>
                </a:solidFill>
              </a:rPr>
              <a:t>FRS:ED0008004</a:t>
            </a:r>
            <a:endParaRPr lang="en-US" sz="1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Prepare and deliver H</a:t>
            </a:r>
            <a:r>
              <a:rPr lang="en-US" baseline="5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beam to the first SRF cryomodule (HWR)</a:t>
            </a:r>
          </a:p>
          <a:p>
            <a:pPr marL="111125" indent="0">
              <a:buNone/>
            </a:pPr>
            <a:endParaRPr lang="en-US" sz="1600" dirty="0">
              <a:solidFill>
                <a:schemeClr val="accent4"/>
              </a:solidFill>
            </a:endParaRPr>
          </a:p>
          <a:p>
            <a:r>
              <a:rPr lang="en-US" b="1" dirty="0"/>
              <a:t>121.04.03 Test Infrastructure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FRS:ED0008064</a:t>
            </a:r>
            <a:endParaRPr lang="en-US" sz="1600" dirty="0"/>
          </a:p>
          <a:p>
            <a:pPr lvl="1" indent="-231775"/>
            <a:r>
              <a:rPr lang="en-US" dirty="0"/>
              <a:t>Support for cavities &amp; CMs test areas</a:t>
            </a:r>
          </a:p>
          <a:p>
            <a:pPr lvl="2"/>
            <a:r>
              <a:rPr lang="en-US" dirty="0"/>
              <a:t>PIP-II Injector Test (PIP2IT)</a:t>
            </a:r>
          </a:p>
          <a:p>
            <a:pPr lvl="2"/>
            <a:r>
              <a:rPr lang="en-US" dirty="0"/>
              <a:t>Spoke Test Cryostat (STC)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121.04.04 Building Infrastructure </a:t>
            </a:r>
            <a:r>
              <a:rPr lang="en-US" sz="1400" dirty="0">
                <a:solidFill>
                  <a:srgbClr val="FF0000"/>
                </a:solidFill>
              </a:rPr>
              <a:t>FRS: ED0008083</a:t>
            </a:r>
            <a:endParaRPr lang="en-US" sz="2000" dirty="0">
              <a:solidFill>
                <a:srgbClr val="FF0000"/>
              </a:solidFill>
            </a:endParaRPr>
          </a:p>
          <a:p>
            <a:pPr lvl="1" indent="-231775"/>
            <a:r>
              <a:rPr lang="en-US" dirty="0">
                <a:solidFill>
                  <a:schemeClr val="accent6"/>
                </a:solidFill>
              </a:rPr>
              <a:t>Provides cooling and electrical infrastructure in gallery and tunnel for machine components</a:t>
            </a:r>
          </a:p>
        </p:txBody>
      </p:sp>
    </p:spTree>
    <p:extLst>
      <p:ext uri="{BB962C8B-B14F-4D97-AF65-F5344CB8AC3E}">
        <p14:creationId xmlns:p14="http://schemas.microsoft.com/office/powerpoint/2010/main" val="53051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F11D6E-D6C1-4CDF-A799-E1EF46E0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Requirements (cont.)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7528E-A7F4-4851-ACA3-87AD7CA496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A781-13EE-4820-829A-F42811119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A4364-58F7-4D06-B55A-FCD277DDA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358E6-A995-4CA6-B4A3-0E360B50831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B2AF54-AF01-4247-92CD-9999E2B0A296}"/>
              </a:ext>
            </a:extLst>
          </p:cNvPr>
          <p:cNvSpPr txBox="1">
            <a:spLocks/>
          </p:cNvSpPr>
          <p:nvPr/>
        </p:nvSpPr>
        <p:spPr>
          <a:xfrm>
            <a:off x="271472" y="855094"/>
            <a:ext cx="8586464" cy="5507606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121.04.05 Linac Installation  </a:t>
            </a:r>
            <a:r>
              <a:rPr lang="en-US" sz="1400" dirty="0">
                <a:solidFill>
                  <a:srgbClr val="C00000"/>
                </a:solidFill>
              </a:rPr>
              <a:t>FRS: ED007996</a:t>
            </a:r>
            <a:endParaRPr lang="en-US" sz="2200" dirty="0"/>
          </a:p>
          <a:p>
            <a:pPr lvl="1" indent="-231775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Maintain the top-level PIP-II CAD model</a:t>
            </a:r>
          </a:p>
          <a:p>
            <a:pPr lvl="1" indent="-231775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Design work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cryomodule stands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transport system to be used during installation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design and build stands and align the warm unit structures 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design and install tunnel alignment network</a:t>
            </a:r>
          </a:p>
          <a:p>
            <a:pPr lvl="1" indent="-231775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Planning and execution work</a:t>
            </a:r>
          </a:p>
          <a:p>
            <a:pPr lvl="2"/>
            <a:r>
              <a:rPr lang="en-US" sz="1900" dirty="0">
                <a:solidFill>
                  <a:schemeClr val="accent6">
                    <a:lumMod val="50000"/>
                  </a:schemeClr>
                </a:solidFill>
              </a:rPr>
              <a:t>develop and execute the Linac installation plan </a:t>
            </a:r>
          </a:p>
          <a:p>
            <a:pPr lvl="2"/>
            <a:r>
              <a:rPr lang="en-US" sz="1900" dirty="0">
                <a:solidFill>
                  <a:schemeClr val="accent6">
                    <a:lumMod val="50000"/>
                  </a:schemeClr>
                </a:solidFill>
              </a:rPr>
              <a:t>checkout of the machine components and storage of accepted cryomodules awaiting to be installed, including transportation from the storage area to the linac complex area</a:t>
            </a:r>
          </a:p>
          <a:p>
            <a:r>
              <a:rPr lang="en-US" b="1" dirty="0"/>
              <a:t>121.04.06 Beam Commissioning</a:t>
            </a:r>
            <a:r>
              <a:rPr lang="en-US" sz="2000" b="1" dirty="0"/>
              <a:t> </a:t>
            </a:r>
            <a:r>
              <a:rPr lang="en-US" sz="1400" dirty="0">
                <a:solidFill>
                  <a:srgbClr val="C00000"/>
                </a:solidFill>
              </a:rPr>
              <a:t>FRS: ED0008026</a:t>
            </a:r>
          </a:p>
          <a:p>
            <a:pPr lvl="1" indent="-231775"/>
            <a:r>
              <a:rPr lang="en-US" dirty="0"/>
              <a:t>Deliver beam with appropriate properties to Booster and integrate the  superconducting linac to the Fermilab accelerator complex</a:t>
            </a:r>
          </a:p>
          <a:p>
            <a:r>
              <a:rPr lang="en-US" b="1" dirty="0"/>
              <a:t>121.04.07 Accelerator Physics </a:t>
            </a:r>
            <a:r>
              <a:rPr lang="en-US" sz="1400" dirty="0">
                <a:solidFill>
                  <a:srgbClr val="C00000"/>
                </a:solidFill>
              </a:rPr>
              <a:t>FRS: ED0008103</a:t>
            </a:r>
          </a:p>
          <a:p>
            <a:pPr lvl="1" indent="-231775"/>
            <a:r>
              <a:rPr lang="en-US" dirty="0"/>
              <a:t>Development and evaluation of the linac lattice design </a:t>
            </a:r>
          </a:p>
          <a:p>
            <a:pPr lvl="1" indent="-231775"/>
            <a:r>
              <a:rPr lang="en-US" dirty="0"/>
              <a:t>Support for Shielding Assessment – Cryoplant Building, Linac and Booster</a:t>
            </a:r>
          </a:p>
        </p:txBody>
      </p:sp>
    </p:spTree>
    <p:extLst>
      <p:ext uri="{BB962C8B-B14F-4D97-AF65-F5344CB8AC3E}">
        <p14:creationId xmlns:p14="http://schemas.microsoft.com/office/powerpoint/2010/main" val="350861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976C-1112-42B6-8C17-54D1BA2188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2937-319D-480E-8F48-15349905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48934-B0E0-4E16-9F66-61A2CB6C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F4C7876-2A43-4281-8650-6523BDDD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Technical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B2AEC-A09B-43A2-8B28-C692C440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8672513" cy="5300004"/>
          </a:xfrm>
        </p:spPr>
        <p:txBody>
          <a:bodyPr>
            <a:normAutofit/>
          </a:bodyPr>
          <a:lstStyle/>
          <a:p>
            <a:r>
              <a:rPr lang="en-US" dirty="0"/>
              <a:t>Excellent technical progress on several fronts</a:t>
            </a:r>
          </a:p>
          <a:p>
            <a:pPr lvl="1"/>
            <a:r>
              <a:rPr lang="en-US" dirty="0"/>
              <a:t>Installation of infrastructure at PIP2IT cave progressing well</a:t>
            </a:r>
          </a:p>
          <a:p>
            <a:pPr lvl="1"/>
            <a:r>
              <a:rPr lang="en-US" dirty="0"/>
              <a:t>PIP2IT cryotransfer line installed and ready to tie-in to the Cryoplant at CMTF</a:t>
            </a:r>
          </a:p>
          <a:p>
            <a:pPr lvl="1"/>
            <a:r>
              <a:rPr lang="en-US" dirty="0"/>
              <a:t>Prototype cryomodule stand assembly process underway</a:t>
            </a:r>
          </a:p>
          <a:p>
            <a:pPr lvl="1"/>
            <a:r>
              <a:rPr lang="en-US" dirty="0"/>
              <a:t>On track to complete milestone, </a:t>
            </a:r>
            <a:r>
              <a:rPr lang="en-US" i="1" dirty="0"/>
              <a:t>Ready for beam at PIP2IT</a:t>
            </a:r>
            <a:r>
              <a:rPr lang="en-US" dirty="0"/>
              <a:t>, by April’20</a:t>
            </a:r>
          </a:p>
          <a:p>
            <a:pPr lvl="1">
              <a:buClr>
                <a:schemeClr val="accent3"/>
              </a:buClr>
              <a:buFont typeface="Wingdings 2" panose="05020102010507070707" pitchFamily="18" charset="2"/>
              <a:buChar char="P"/>
            </a:pPr>
            <a:r>
              <a:rPr lang="en-US" dirty="0"/>
              <a:t>STC test stand cryostat modification complete and fully cold tested </a:t>
            </a:r>
          </a:p>
          <a:p>
            <a:pPr lvl="1"/>
            <a:r>
              <a:rPr lang="en-US" dirty="0"/>
              <a:t>Mechanical and electrical system designs advancing well</a:t>
            </a:r>
          </a:p>
          <a:p>
            <a:pPr lvl="1"/>
            <a:r>
              <a:rPr lang="en-US" dirty="0"/>
              <a:t>3-D CAD model continues to evolve as design matures</a:t>
            </a:r>
          </a:p>
          <a:p>
            <a:pPr lvl="1"/>
            <a:r>
              <a:rPr lang="en-US" dirty="0"/>
              <a:t>Extensive efforts have been made on beam lattice design and relevant beam optics studies such as fault analysis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0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976C-1112-42B6-8C17-54D1BA2188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2937-319D-480E-8F48-15349905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48934-B0E0-4E16-9F66-61A2CB6C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F4C7876-2A43-4281-8650-6523BDDD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PIP-II Injector Test – PIP2IT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BB939B-07FD-47D9-86E5-648A06096C03}"/>
              </a:ext>
            </a:extLst>
          </p:cNvPr>
          <p:cNvSpPr txBox="1">
            <a:spLocks/>
          </p:cNvSpPr>
          <p:nvPr/>
        </p:nvSpPr>
        <p:spPr bwMode="auto">
          <a:xfrm>
            <a:off x="99360" y="866286"/>
            <a:ext cx="8013700" cy="7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A test accelerator representing a nearly full-scale of the PIP-II front-end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611A04-5BCC-47E0-B797-195A07A3FC06}"/>
              </a:ext>
            </a:extLst>
          </p:cNvPr>
          <p:cNvGrpSpPr/>
          <p:nvPr/>
        </p:nvGrpSpPr>
        <p:grpSpPr>
          <a:xfrm>
            <a:off x="1655222" y="4713448"/>
            <a:ext cx="610826" cy="672304"/>
            <a:chOff x="1326224" y="4278419"/>
            <a:chExt cx="696537" cy="8258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1FE8F5-63DF-45C2-88DA-6DAD73DC407B}"/>
                </a:ext>
              </a:extLst>
            </p:cNvPr>
            <p:cNvSpPr txBox="1"/>
            <p:nvPr/>
          </p:nvSpPr>
          <p:spPr>
            <a:xfrm>
              <a:off x="1326224" y="4278419"/>
              <a:ext cx="696537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40404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RFQ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D427498-FF11-4B52-951C-121FD4A3B3C5}"/>
                </a:ext>
              </a:extLst>
            </p:cNvPr>
            <p:cNvCxnSpPr/>
            <p:nvPr/>
          </p:nvCxnSpPr>
          <p:spPr>
            <a:xfrm>
              <a:off x="1674493" y="4729716"/>
              <a:ext cx="0" cy="374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FE6662-6DFC-47D0-B158-DBFC5FBEDF12}"/>
              </a:ext>
            </a:extLst>
          </p:cNvPr>
          <p:cNvGrpSpPr/>
          <p:nvPr/>
        </p:nvGrpSpPr>
        <p:grpSpPr>
          <a:xfrm>
            <a:off x="2914483" y="4349798"/>
            <a:ext cx="796609" cy="672304"/>
            <a:chOff x="3745298" y="4265865"/>
            <a:chExt cx="908390" cy="82584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B54507-7E22-404B-999D-FC415D05C83D}"/>
                </a:ext>
              </a:extLst>
            </p:cNvPr>
            <p:cNvSpPr txBox="1"/>
            <p:nvPr/>
          </p:nvSpPr>
          <p:spPr>
            <a:xfrm>
              <a:off x="3745298" y="4265865"/>
              <a:ext cx="908390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40404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MEBT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2D36F5B-83B6-4828-BD97-E4C41D50D4D9}"/>
                </a:ext>
              </a:extLst>
            </p:cNvPr>
            <p:cNvCxnSpPr/>
            <p:nvPr/>
          </p:nvCxnSpPr>
          <p:spPr>
            <a:xfrm>
              <a:off x="4199493" y="4717162"/>
              <a:ext cx="0" cy="374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FB6E04-DBC7-4370-8E2D-B9B0948C60C2}"/>
              </a:ext>
            </a:extLst>
          </p:cNvPr>
          <p:cNvGrpSpPr/>
          <p:nvPr/>
        </p:nvGrpSpPr>
        <p:grpSpPr>
          <a:xfrm>
            <a:off x="4461353" y="3729209"/>
            <a:ext cx="826372" cy="664843"/>
            <a:chOff x="4629230" y="2799992"/>
            <a:chExt cx="826372" cy="66484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C48C88-9D26-40DB-80D0-FF4E139CEBE8}"/>
                </a:ext>
              </a:extLst>
            </p:cNvPr>
            <p:cNvSpPr txBox="1"/>
            <p:nvPr/>
          </p:nvSpPr>
          <p:spPr>
            <a:xfrm>
              <a:off x="4629230" y="2799992"/>
              <a:ext cx="826372" cy="3904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40404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HWR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9C445F3-2CC1-49DB-877A-E675C30BE8D2}"/>
                </a:ext>
              </a:extLst>
            </p:cNvPr>
            <p:cNvCxnSpPr>
              <a:cxnSpLocks/>
            </p:cNvCxnSpPr>
            <p:nvPr/>
          </p:nvCxnSpPr>
          <p:spPr>
            <a:xfrm>
              <a:off x="5042416" y="3187172"/>
              <a:ext cx="0" cy="2776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B23910-6C18-4457-B2FA-007A8E5597C9}"/>
              </a:ext>
            </a:extLst>
          </p:cNvPr>
          <p:cNvGrpSpPr/>
          <p:nvPr/>
        </p:nvGrpSpPr>
        <p:grpSpPr>
          <a:xfrm>
            <a:off x="5873888" y="3431809"/>
            <a:ext cx="691909" cy="684580"/>
            <a:chOff x="7327794" y="4263340"/>
            <a:chExt cx="788999" cy="8409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4B0669-EEDD-4ABE-BBC9-F72B0980AF48}"/>
                </a:ext>
              </a:extLst>
            </p:cNvPr>
            <p:cNvSpPr txBox="1"/>
            <p:nvPr/>
          </p:nvSpPr>
          <p:spPr>
            <a:xfrm>
              <a:off x="7327794" y="4263340"/>
              <a:ext cx="788999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40404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SSR1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3B9B5E6-BDBD-4D77-A373-416900513495}"/>
                </a:ext>
              </a:extLst>
            </p:cNvPr>
            <p:cNvCxnSpPr/>
            <p:nvPr/>
          </p:nvCxnSpPr>
          <p:spPr>
            <a:xfrm>
              <a:off x="7722294" y="4729716"/>
              <a:ext cx="0" cy="374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9DFC0E8-F514-4973-B9E5-D24326C7FA9F}"/>
              </a:ext>
            </a:extLst>
          </p:cNvPr>
          <p:cNvCxnSpPr/>
          <p:nvPr/>
        </p:nvCxnSpPr>
        <p:spPr>
          <a:xfrm>
            <a:off x="7149372" y="3450588"/>
            <a:ext cx="0" cy="374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AC1D90-8AE4-4BB7-9622-C363981FF592}"/>
              </a:ext>
            </a:extLst>
          </p:cNvPr>
          <p:cNvGrpSpPr/>
          <p:nvPr/>
        </p:nvGrpSpPr>
        <p:grpSpPr>
          <a:xfrm>
            <a:off x="1465779" y="4797610"/>
            <a:ext cx="4577003" cy="1390138"/>
            <a:chOff x="1278082" y="3155780"/>
            <a:chExt cx="5219253" cy="170761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7F92C4-C25F-46DC-9813-DBA28914B84B}"/>
                </a:ext>
              </a:extLst>
            </p:cNvPr>
            <p:cNvSpPr txBox="1"/>
            <p:nvPr/>
          </p:nvSpPr>
          <p:spPr>
            <a:xfrm>
              <a:off x="1278082" y="4401727"/>
              <a:ext cx="1022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30 </a:t>
              </a:r>
              <a:r>
                <a:rPr lang="en-US" dirty="0" err="1">
                  <a:solidFill>
                    <a:schemeClr val="accent6"/>
                  </a:solidFill>
                </a:rPr>
                <a:t>keV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E340EE-1874-4EDD-8832-5B4880BCDD57}"/>
                </a:ext>
              </a:extLst>
            </p:cNvPr>
            <p:cNvSpPr txBox="1"/>
            <p:nvPr/>
          </p:nvSpPr>
          <p:spPr>
            <a:xfrm>
              <a:off x="2587933" y="394953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2.1 MeV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6AEE978-235F-4BC7-8617-D5F161F7BFCD}"/>
                </a:ext>
              </a:extLst>
            </p:cNvPr>
            <p:cNvSpPr txBox="1"/>
            <p:nvPr/>
          </p:nvSpPr>
          <p:spPr>
            <a:xfrm>
              <a:off x="5341249" y="3155780"/>
              <a:ext cx="1156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10 MeV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F7A4C8F-57AF-4C08-BFEF-96ABE167864D}"/>
              </a:ext>
            </a:extLst>
          </p:cNvPr>
          <p:cNvSpPr txBox="1"/>
          <p:nvPr/>
        </p:nvSpPr>
        <p:spPr>
          <a:xfrm>
            <a:off x="6724456" y="3130821"/>
            <a:ext cx="96781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HEBT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1EB1EC-4FDB-45CC-B234-5ECDC591E1D6}"/>
              </a:ext>
            </a:extLst>
          </p:cNvPr>
          <p:cNvSpPr txBox="1"/>
          <p:nvPr/>
        </p:nvSpPr>
        <p:spPr>
          <a:xfrm>
            <a:off x="6571157" y="4335945"/>
            <a:ext cx="116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25 MeV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76A8D0-AEB8-41A8-9CD6-5944B87EFAD9}"/>
              </a:ext>
            </a:extLst>
          </p:cNvPr>
          <p:cNvCxnSpPr>
            <a:cxnSpLocks/>
          </p:cNvCxnSpPr>
          <p:nvPr/>
        </p:nvCxnSpPr>
        <p:spPr>
          <a:xfrm>
            <a:off x="3869209" y="3592486"/>
            <a:ext cx="0" cy="2873126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58458F-BAA7-4BF4-A6D4-EDA700B2E702}"/>
              </a:ext>
            </a:extLst>
          </p:cNvPr>
          <p:cNvCxnSpPr/>
          <p:nvPr/>
        </p:nvCxnSpPr>
        <p:spPr>
          <a:xfrm>
            <a:off x="3489944" y="4059427"/>
            <a:ext cx="704675" cy="468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71B862C-323D-4B02-9FDA-65C9FC361776}"/>
              </a:ext>
            </a:extLst>
          </p:cNvPr>
          <p:cNvSpPr txBox="1"/>
          <p:nvPr/>
        </p:nvSpPr>
        <p:spPr>
          <a:xfrm>
            <a:off x="4248475" y="5289412"/>
            <a:ext cx="475484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to be installed and tested in FY19/20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45599CC-BF82-4358-BA91-751F2DD60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9" y="1300887"/>
            <a:ext cx="6070061" cy="1765587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50C97007-6833-4CB0-A78E-FC86DC280FB1}"/>
              </a:ext>
            </a:extLst>
          </p:cNvPr>
          <p:cNvSpPr/>
          <p:nvPr/>
        </p:nvSpPr>
        <p:spPr>
          <a:xfrm>
            <a:off x="1921569" y="1227184"/>
            <a:ext cx="2023707" cy="651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Bent 57">
            <a:extLst>
              <a:ext uri="{FF2B5EF4-FFF2-40B4-BE49-F238E27FC236}">
                <a16:creationId xmlns:a16="http://schemas.microsoft.com/office/drawing/2014/main" id="{33CA4060-7761-4657-A455-3579E36091F7}"/>
              </a:ext>
            </a:extLst>
          </p:cNvPr>
          <p:cNvSpPr/>
          <p:nvPr/>
        </p:nvSpPr>
        <p:spPr>
          <a:xfrm rot="16200000" flipH="1">
            <a:off x="355723" y="2322046"/>
            <a:ext cx="2140216" cy="674109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087F02-7D14-4A95-A1F5-C52F1D972B29}"/>
              </a:ext>
            </a:extLst>
          </p:cNvPr>
          <p:cNvSpPr txBox="1"/>
          <p:nvPr/>
        </p:nvSpPr>
        <p:spPr>
          <a:xfrm>
            <a:off x="87206" y="3786955"/>
            <a:ext cx="331519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Warm front-end tested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8DD901-7021-417A-96E5-BD6A4842EFF3}"/>
              </a:ext>
            </a:extLst>
          </p:cNvPr>
          <p:cNvSpPr txBox="1"/>
          <p:nvPr/>
        </p:nvSpPr>
        <p:spPr>
          <a:xfrm>
            <a:off x="4176447" y="5809422"/>
            <a:ext cx="361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Related WBS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WFE, Test Infrastructure, Beam Comm. AP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E2FF87-83B4-4ED8-B2E5-80C6966200F8}"/>
              </a:ext>
            </a:extLst>
          </p:cNvPr>
          <p:cNvSpPr/>
          <p:nvPr/>
        </p:nvSpPr>
        <p:spPr>
          <a:xfrm>
            <a:off x="1921568" y="1193289"/>
            <a:ext cx="3457256" cy="686708"/>
          </a:xfrm>
          <a:prstGeom prst="ellipse">
            <a:avLst/>
          </a:prstGeom>
          <a:noFill/>
          <a:ln w="28575">
            <a:gradFill flip="none" rotWithShape="1">
              <a:gsLst>
                <a:gs pos="49000">
                  <a:srgbClr val="FF0000"/>
                </a:gs>
                <a:gs pos="68000">
                  <a:schemeClr val="tx2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Content Placeholder 57">
            <a:extLst>
              <a:ext uri="{FF2B5EF4-FFF2-40B4-BE49-F238E27FC236}">
                <a16:creationId xmlns:a16="http://schemas.microsoft.com/office/drawing/2014/main" id="{ACDD2AD5-9EC0-4CE5-8305-FF3B2FDEF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9" b="89956" l="536" r="89975">
                        <a14:foregroundMark x1="536" y1="7829" x2="536" y2="7829"/>
                        <a14:foregroundMark x1="15259" y1="78434" x2="15259" y2="78434"/>
                        <a14:foregroundMark x1="25820" y1="72969" x2="25820" y2="72969"/>
                        <a14:foregroundMark x1="65132" y1="44018" x2="65132" y2="44018"/>
                        <a14:foregroundMark x1="76009" y1="36928" x2="76009" y2="36928"/>
                        <a14:foregroundMark x1="84552" y1="19645" x2="84552" y2="19645"/>
                        <a14:foregroundMark x1="79382" y1="28360" x2="79382" y2="28360"/>
                        <a14:foregroundMark x1="43884" y1="53323" x2="43884" y2="53323"/>
                        <a14:foregroundMark x1="34363" y1="76957" x2="34363" y2="76957"/>
                        <a14:foregroundMark x1="39691" y1="69867" x2="39691" y2="69867"/>
                        <a14:foregroundMark x1="23487" y1="84786" x2="23487" y2="84786"/>
                        <a14:foregroundMark x1="78184" y1="36928" x2="78184" y2="36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8992">
            <a:off x="-89609" y="3894967"/>
            <a:ext cx="9232593" cy="1752201"/>
          </a:xfrm>
        </p:spPr>
      </p:pic>
    </p:spTree>
    <p:extLst>
      <p:ext uri="{BB962C8B-B14F-4D97-AF65-F5344CB8AC3E}">
        <p14:creationId xmlns:p14="http://schemas.microsoft.com/office/powerpoint/2010/main" val="686896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738CB-06D1-488A-9A2A-1EC3BC84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Warm Front-End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88BBB-0055-4CB0-A9BE-741F567EA2D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D133A0-FEB7-4F3C-BB2E-86DC87683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83567"/>
            <a:ext cx="5724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Recent activities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been on</a:t>
            </a:r>
          </a:p>
          <a:p>
            <a:pPr marL="342900" lvl="2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esign of HEBT 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section</a:t>
            </a: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PIP2IT in order to </a:t>
            </a: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 HWR/SSR1 beam 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commissioning</a:t>
            </a:r>
          </a:p>
          <a:p>
            <a:pPr marL="800100" lvl="3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 and reviewed in Feb’19</a:t>
            </a:r>
          </a:p>
          <a:p>
            <a:pPr marL="1139825" lvl="4" indent="-22542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proceeding with procurement/assembly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57410-33A4-4645-93D5-93B6C5690894}"/>
              </a:ext>
            </a:extLst>
          </p:cNvPr>
          <p:cNvGrpSpPr/>
          <p:nvPr/>
        </p:nvGrpSpPr>
        <p:grpSpPr>
          <a:xfrm>
            <a:off x="5872121" y="1222724"/>
            <a:ext cx="3020947" cy="2019716"/>
            <a:chOff x="5442693" y="1152667"/>
            <a:chExt cx="3177998" cy="2289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F01F5-1F13-4EA8-B107-EEDDE0E34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2693" y="1152667"/>
              <a:ext cx="3177998" cy="2289956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4F9C1F2B-C969-4F93-8CB1-C0E4B1C8995A}"/>
                </a:ext>
              </a:extLst>
            </p:cNvPr>
            <p:cNvSpPr txBox="1"/>
            <p:nvPr/>
          </p:nvSpPr>
          <p:spPr>
            <a:xfrm>
              <a:off x="6081942" y="1173372"/>
              <a:ext cx="24519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HEBT 3D model</a:t>
              </a:r>
              <a:b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Hamerla, S. Wesseln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B54CE-FC82-4F2E-B82F-00945D78A39C}"/>
              </a:ext>
            </a:extLst>
          </p:cNvPr>
          <p:cNvSpPr/>
          <p:nvPr/>
        </p:nvSpPr>
        <p:spPr>
          <a:xfrm>
            <a:off x="130067" y="3081542"/>
            <a:ext cx="8328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Fabrication of the final design of the </a:t>
            </a: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MEBT beam absorber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1D1216-CE65-441C-BA2D-83BB77D92AD7}"/>
              </a:ext>
            </a:extLst>
          </p:cNvPr>
          <p:cNvSpPr/>
          <p:nvPr/>
        </p:nvSpPr>
        <p:spPr>
          <a:xfrm>
            <a:off x="97679" y="3785535"/>
            <a:ext cx="8686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Design Review of the </a:t>
            </a:r>
            <a:r>
              <a:rPr lang="en-US" sz="2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MEBT Kickers 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(Aug’18)</a:t>
            </a:r>
          </a:p>
          <a:p>
            <a:pPr marL="800100" lvl="3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 of 2 production kicker structures underway</a:t>
            </a:r>
          </a:p>
          <a:p>
            <a:pPr marL="800100" lvl="3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Recommendation to increase the kicker driver output margin for operation -&gt; improved design and starting fabrication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BC8D85-C07C-4549-AA06-73F31B54ADBD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SC2-Prost</a:t>
            </a:r>
          </a:p>
        </p:txBody>
      </p:sp>
    </p:spTree>
    <p:extLst>
      <p:ext uri="{BB962C8B-B14F-4D97-AF65-F5344CB8AC3E}">
        <p14:creationId xmlns:p14="http://schemas.microsoft.com/office/powerpoint/2010/main" val="97920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12BB5-C49E-4971-BD90-0BD6954C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7/30/2019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F04F-B29A-4ACB-A9AD-AE963B1D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Garcia | 121.04 Linac Installation and Commissioning - PIP-II Director's CD2/3a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4CB1-2CC0-48C4-8364-DE2D11F9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88BBB-0055-4CB0-A9BE-741F567EA2DC}"/>
              </a:ext>
            </a:extLst>
          </p:cNvPr>
          <p:cNvSpPr txBox="1"/>
          <p:nvPr/>
        </p:nvSpPr>
        <p:spPr>
          <a:xfrm>
            <a:off x="7269164" y="217964"/>
            <a:ext cx="17222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61FF16-4CD4-43B1-952D-77DC73DFBC34}"/>
              </a:ext>
            </a:extLst>
          </p:cNvPr>
          <p:cNvSpPr/>
          <p:nvPr/>
        </p:nvSpPr>
        <p:spPr>
          <a:xfrm>
            <a:off x="0" y="779587"/>
            <a:ext cx="48733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2000" dirty="0">
                <a:solidFill>
                  <a:schemeClr val="accent6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2000" b="1" dirty="0">
                <a:solidFill>
                  <a:schemeClr val="accent6"/>
                </a:solidFill>
                <a:latin typeface="Helvetica" panose="020B0604020202020204" pitchFamily="34" charset="0"/>
              </a:rPr>
              <a:t>PIP2IT @ CMTF</a:t>
            </a:r>
          </a:p>
          <a:p>
            <a:pPr marL="0" lvl="1"/>
            <a:r>
              <a:rPr lang="en-US" altLang="en-US" sz="1400" dirty="0">
                <a:solidFill>
                  <a:schemeClr val="accent6"/>
                </a:solidFill>
                <a:latin typeface="Helvetica" panose="020B0604020202020204" pitchFamily="34" charset="0"/>
              </a:rPr>
              <a:t> (PIP2IT @ Cryomodule Test Facility)</a:t>
            </a:r>
          </a:p>
          <a:p>
            <a:pPr marL="0" lvl="1"/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CMTF has two test stands (CMTS1 &amp; </a:t>
            </a:r>
            <a:r>
              <a:rPr lang="en-US" altLang="en-US" sz="1800" dirty="0">
                <a:solidFill>
                  <a:srgbClr val="004C97"/>
                </a:solidFill>
                <a:latin typeface="Helvetica" panose="020B0604020202020204" pitchFamily="34" charset="0"/>
              </a:rPr>
              <a:t>PIP2IT</a:t>
            </a: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AD0A2-94B8-442D-8DFD-70DD273A6CA7}"/>
              </a:ext>
            </a:extLst>
          </p:cNvPr>
          <p:cNvSpPr/>
          <p:nvPr/>
        </p:nvSpPr>
        <p:spPr>
          <a:xfrm>
            <a:off x="4873372" y="758029"/>
            <a:ext cx="42657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2000" b="1" dirty="0">
                <a:solidFill>
                  <a:schemeClr val="accent6"/>
                </a:solidFill>
                <a:latin typeface="Helvetica" panose="020B0604020202020204" pitchFamily="34" charset="0"/>
              </a:rPr>
              <a:t>STC @ MDB</a:t>
            </a:r>
            <a:endParaRPr lang="en-US" altLang="en-US" sz="2200" b="1" dirty="0">
              <a:solidFill>
                <a:schemeClr val="accent6"/>
              </a:solidFill>
              <a:latin typeface="Helvetica" panose="020B0604020202020204" pitchFamily="34" charset="0"/>
            </a:endParaRPr>
          </a:p>
          <a:p>
            <a:pPr marL="0" lvl="1"/>
            <a:r>
              <a:rPr lang="en-US" altLang="en-US" sz="1400" dirty="0">
                <a:solidFill>
                  <a:schemeClr val="accent6"/>
                </a:solidFill>
                <a:latin typeface="Helvetica" panose="020B0604020202020204" pitchFamily="34" charset="0"/>
              </a:rPr>
              <a:t>(Spoke Test Cryostat @ Meson Detector Building)</a:t>
            </a:r>
          </a:p>
          <a:p>
            <a:pPr marL="0" lvl="1"/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MDB has three test stands (</a:t>
            </a:r>
            <a:r>
              <a:rPr lang="en-US" altLang="en-US" sz="1800" dirty="0">
                <a:solidFill>
                  <a:srgbClr val="004C97"/>
                </a:solidFill>
                <a:latin typeface="Helvetica" panose="020B0604020202020204" pitchFamily="34" charset="0"/>
              </a:rPr>
              <a:t>HTS</a:t>
            </a: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-1/</a:t>
            </a:r>
            <a:r>
              <a:rPr lang="en-US" altLang="en-US" sz="1800" dirty="0">
                <a:solidFill>
                  <a:srgbClr val="004C97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 &amp; </a:t>
            </a:r>
            <a:r>
              <a:rPr lang="en-US" altLang="en-US" sz="1800" dirty="0">
                <a:solidFill>
                  <a:srgbClr val="004C97"/>
                </a:solidFill>
                <a:latin typeface="Helvetica" panose="020B0604020202020204" pitchFamily="34" charset="0"/>
              </a:rPr>
              <a:t>STC</a:t>
            </a: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</a:rPr>
              <a:t>)</a:t>
            </a:r>
          </a:p>
        </p:txBody>
      </p:sp>
      <p:pic>
        <p:nvPicPr>
          <p:cNvPr id="18" name="Picture 17" descr="Z:\GAFOE\13-0170-05D CMTF.jpg">
            <a:extLst>
              <a:ext uri="{FF2B5EF4-FFF2-40B4-BE49-F238E27FC236}">
                <a16:creationId xmlns:a16="http://schemas.microsoft.com/office/drawing/2014/main" id="{618FB381-F353-4DDF-B39D-9D851310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26" y="1754833"/>
            <a:ext cx="2782889" cy="185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large open field&#10;&#10;Description automatically generated">
            <a:extLst>
              <a:ext uri="{FF2B5EF4-FFF2-40B4-BE49-F238E27FC236}">
                <a16:creationId xmlns:a16="http://schemas.microsoft.com/office/drawing/2014/main" id="{187369DC-70FF-45FE-8F7E-515A92E13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0" t="37471" r="10828" b="22210"/>
          <a:stretch/>
        </p:blipFill>
        <p:spPr>
          <a:xfrm>
            <a:off x="5593987" y="1754833"/>
            <a:ext cx="2781526" cy="18498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9FDC12-D4CC-4B32-BE43-507513B87D90}"/>
              </a:ext>
            </a:extLst>
          </p:cNvPr>
          <p:cNvGrpSpPr/>
          <p:nvPr/>
        </p:nvGrpSpPr>
        <p:grpSpPr>
          <a:xfrm>
            <a:off x="62126" y="3713985"/>
            <a:ext cx="4635604" cy="1850621"/>
            <a:chOff x="214312" y="4068348"/>
            <a:chExt cx="5888512" cy="20815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8CEE5C-56D3-4572-97C6-AF3F88073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12" t="55563" r="17931" b="-2224"/>
            <a:stretch/>
          </p:blipFill>
          <p:spPr>
            <a:xfrm>
              <a:off x="214312" y="4465122"/>
              <a:ext cx="5673473" cy="168477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815E13-B0F9-423E-9D92-66A10902699F}"/>
                </a:ext>
              </a:extLst>
            </p:cNvPr>
            <p:cNvSpPr txBox="1"/>
            <p:nvPr/>
          </p:nvSpPr>
          <p:spPr>
            <a:xfrm>
              <a:off x="4046221" y="4069907"/>
              <a:ext cx="2056603" cy="38080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3"/>
                  </a:solidFill>
                </a:rPr>
                <a:t>Cryogenic Plant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42C811-F864-49B7-8B9E-EECA1EDADE0E}"/>
                </a:ext>
              </a:extLst>
            </p:cNvPr>
            <p:cNvSpPr txBox="1"/>
            <p:nvPr/>
          </p:nvSpPr>
          <p:spPr>
            <a:xfrm>
              <a:off x="2130267" y="4068348"/>
              <a:ext cx="1805940" cy="380801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PIP2IT Cave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8A43CC-FF98-40E1-ADFB-2357F59A8FCC}"/>
                </a:ext>
              </a:extLst>
            </p:cNvPr>
            <p:cNvSpPr txBox="1"/>
            <p:nvPr/>
          </p:nvSpPr>
          <p:spPr>
            <a:xfrm>
              <a:off x="214312" y="4068348"/>
              <a:ext cx="1805940" cy="38080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CMTS1 Cave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13E24E-500A-4C8E-A74B-050E43BEC757}"/>
              </a:ext>
            </a:extLst>
          </p:cNvPr>
          <p:cNvGrpSpPr/>
          <p:nvPr/>
        </p:nvGrpSpPr>
        <p:grpSpPr>
          <a:xfrm>
            <a:off x="4446270" y="4387266"/>
            <a:ext cx="4635604" cy="1681327"/>
            <a:chOff x="3699528" y="1939850"/>
            <a:chExt cx="4873372" cy="2008390"/>
          </a:xfrm>
        </p:grpSpPr>
        <p:pic>
          <p:nvPicPr>
            <p:cNvPr id="26" name="Picture 25" descr="A close up of a map&#10;&#10;Description automatically generated">
              <a:extLst>
                <a:ext uri="{FF2B5EF4-FFF2-40B4-BE49-F238E27FC236}">
                  <a16:creationId xmlns:a16="http://schemas.microsoft.com/office/drawing/2014/main" id="{4EC179DC-DA66-403D-8867-AAB3229FF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770" r="20364"/>
            <a:stretch/>
          </p:blipFill>
          <p:spPr>
            <a:xfrm>
              <a:off x="3699528" y="2220140"/>
              <a:ext cx="4873372" cy="17281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6EB7C9-44A3-4492-B7D8-5570787BEE03}"/>
                </a:ext>
              </a:extLst>
            </p:cNvPr>
            <p:cNvSpPr/>
            <p:nvPr/>
          </p:nvSpPr>
          <p:spPr>
            <a:xfrm>
              <a:off x="5610060" y="1939851"/>
              <a:ext cx="920628" cy="42065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STC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4344300-5BA9-4A08-9937-E5B5A5C3D559}"/>
                </a:ext>
              </a:extLst>
            </p:cNvPr>
            <p:cNvSpPr/>
            <p:nvPr/>
          </p:nvSpPr>
          <p:spPr>
            <a:xfrm>
              <a:off x="3918051" y="1984968"/>
              <a:ext cx="920628" cy="37553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HTS-1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41EBC2-0DBF-405B-9FAC-37192671DCE5}"/>
                </a:ext>
              </a:extLst>
            </p:cNvPr>
            <p:cNvSpPr/>
            <p:nvPr/>
          </p:nvSpPr>
          <p:spPr>
            <a:xfrm>
              <a:off x="7006225" y="1939850"/>
              <a:ext cx="1017635" cy="4206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HTS-2</a:t>
              </a:r>
            </a:p>
          </p:txBody>
        </p:sp>
      </p:grpSp>
      <p:sp>
        <p:nvSpPr>
          <p:cNvPr id="30" name="Title 29">
            <a:extLst>
              <a:ext uri="{FF2B5EF4-FFF2-40B4-BE49-F238E27FC236}">
                <a16:creationId xmlns:a16="http://schemas.microsoft.com/office/drawing/2014/main" id="{A0C47BB5-0A4E-47D0-8D24-5E3AFE0C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/>
              <a:t>Test Infrastructure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1A3D35-2196-45B2-BF4F-68201CD0D0DA}"/>
              </a:ext>
            </a:extLst>
          </p:cNvPr>
          <p:cNvSpPr txBox="1"/>
          <p:nvPr/>
        </p:nvSpPr>
        <p:spPr>
          <a:xfrm>
            <a:off x="7269164" y="702839"/>
            <a:ext cx="17222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SC2-Leibfritz</a:t>
            </a:r>
          </a:p>
        </p:txBody>
      </p:sp>
    </p:spTree>
    <p:extLst>
      <p:ext uri="{BB962C8B-B14F-4D97-AF65-F5344CB8AC3E}">
        <p14:creationId xmlns:p14="http://schemas.microsoft.com/office/powerpoint/2010/main" val="111891244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0EBED78E8FE4CB8E824136BF68F7A" ma:contentTypeVersion="0" ma:contentTypeDescription="Create a new document." ma:contentTypeScope="" ma:versionID="39c942911c983cc54d16d87ff13b3ab9">
  <xsd:schema xmlns:xsd="http://www.w3.org/2001/XMLSchema" xmlns:xs="http://www.w3.org/2001/XMLSchema" xmlns:p="http://schemas.microsoft.com/office/2006/metadata/properties" xmlns:ns2="5c9f3ab6-242c-461d-a351-c910a751d111" targetNamespace="http://schemas.microsoft.com/office/2006/metadata/properties" ma:root="true" ma:fieldsID="89a8fa62eebbf01eb57ac7f57ef42367" ns2:_="">
    <xsd:import namespace="5c9f3ab6-242c-461d-a351-c910a751d11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14834C-E006-4092-B316-825D18550E5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EF3BCC-D7F5-4EC1-AC08-C2D2E7861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PIP-II L2 Template</Template>
  <TotalTime>2792</TotalTime>
  <Words>2766</Words>
  <Application>Microsoft Office PowerPoint</Application>
  <PresentationFormat>On-screen Show (4:3)</PresentationFormat>
  <Paragraphs>494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Helvetica</vt:lpstr>
      <vt:lpstr>Segoe UI</vt:lpstr>
      <vt:lpstr>Times New Roman</vt:lpstr>
      <vt:lpstr>Wingdings</vt:lpstr>
      <vt:lpstr>Wingdings 2</vt:lpstr>
      <vt:lpstr>Fermilab_PPT_090815</vt:lpstr>
      <vt:lpstr>PowerPoint Presentation</vt:lpstr>
      <vt:lpstr>Scope/Deliverables</vt:lpstr>
      <vt:lpstr>Organization/Team</vt:lpstr>
      <vt:lpstr>Performance Requirements</vt:lpstr>
      <vt:lpstr>Performance Requirements (cont.)</vt:lpstr>
      <vt:lpstr>Technical Summary</vt:lpstr>
      <vt:lpstr>PIP-II Injector Test – PIP2IT</vt:lpstr>
      <vt:lpstr>Progress – Warm Front-End</vt:lpstr>
      <vt:lpstr>Test Infrastructure </vt:lpstr>
      <vt:lpstr>Progress: Test Infrastructure (II)</vt:lpstr>
      <vt:lpstr>Progress: Test Infrastructure (III)</vt:lpstr>
      <vt:lpstr>Progress: Test Infrastructure (IV)</vt:lpstr>
      <vt:lpstr>Progress: Building Infrastructure</vt:lpstr>
      <vt:lpstr>Progress: Mechanical System </vt:lpstr>
      <vt:lpstr>Progress: Mechanical System (II) </vt:lpstr>
      <vt:lpstr>Progress: Electrical System</vt:lpstr>
      <vt:lpstr>Progress: Electrical System (II)</vt:lpstr>
      <vt:lpstr>Progress: Accelerator Physics</vt:lpstr>
      <vt:lpstr>Progress: Linac Installation </vt:lpstr>
      <vt:lpstr>PIP-II: 800 MeV linac surface building cross section</vt:lpstr>
      <vt:lpstr>Progress: Linac Installation (II)</vt:lpstr>
      <vt:lpstr>Progress: Beam Commissioning</vt:lpstr>
      <vt:lpstr>Progress: Beam Commissioning (II)</vt:lpstr>
      <vt:lpstr>Cost Estimate</vt:lpstr>
      <vt:lpstr>Estimate Quality</vt:lpstr>
      <vt:lpstr>FTE Breakdown</vt:lpstr>
      <vt:lpstr>Risks and Mitigations</vt:lpstr>
      <vt:lpstr>Planning for Quality Assurance/Control (QA/QC)</vt:lpstr>
      <vt:lpstr>Planning for Quality Control (QC)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G. Garcia x3798 13038N</dc:creator>
  <cp:lastModifiedBy>Fernanda G. Garcia x3798 13038N</cp:lastModifiedBy>
  <cp:revision>264</cp:revision>
  <cp:lastPrinted>2014-01-20T19:40:21Z</cp:lastPrinted>
  <dcterms:created xsi:type="dcterms:W3CDTF">2019-06-19T16:51:08Z</dcterms:created>
  <dcterms:modified xsi:type="dcterms:W3CDTF">2019-07-15T16:19:46Z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0x010100F300EBED78E8FE4CB8E824136BF68F7A</vt:lpwstr>
  </property>
</Properties>
</file>