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7"/>
  </p:notesMasterIdLst>
  <p:handoutMasterIdLst>
    <p:handoutMasterId r:id="rId8"/>
  </p:handoutMasterIdLst>
  <p:sldIdLst>
    <p:sldId id="294" r:id="rId2"/>
    <p:sldId id="298" r:id="rId3"/>
    <p:sldId id="300" r:id="rId4"/>
    <p:sldId id="299" r:id="rId5"/>
    <p:sldId id="301" r:id="rId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50771"/>
  </p:normalViewPr>
  <p:slideViewPr>
    <p:cSldViewPr snapToGrid="0" snapToObjects="1" showGuides="1">
      <p:cViewPr varScale="1">
        <p:scale>
          <a:sx n="90" d="100"/>
          <a:sy n="90" d="100"/>
        </p:scale>
        <p:origin x="3160" y="18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talk today will cover the basic aspects of my project: </a:t>
            </a:r>
          </a:p>
          <a:p>
            <a:pPr marL="171450" indent="-171450">
              <a:buFont typeface="Arial" panose="020B0604020202020204" pitchFamily="34" charset="0"/>
              <a:buChar char="•"/>
            </a:pPr>
            <a:r>
              <a:rPr lang="en-US" dirty="0"/>
              <a:t>I’ll give a run-down of some </a:t>
            </a:r>
            <a:r>
              <a:rPr lang="en-US" b="1" dirty="0"/>
              <a:t>background knowledge </a:t>
            </a:r>
          </a:p>
          <a:p>
            <a:pPr marL="171450" indent="-171450">
              <a:buFont typeface="Arial" panose="020B0604020202020204" pitchFamily="34" charset="0"/>
              <a:buChar char="•"/>
            </a:pPr>
            <a:r>
              <a:rPr lang="en-US" dirty="0"/>
              <a:t>I’ll describe what </a:t>
            </a:r>
            <a:r>
              <a:rPr lang="en-US" b="1" dirty="0"/>
              <a:t>problem </a:t>
            </a:r>
            <a:r>
              <a:rPr lang="en-US" dirty="0"/>
              <a:t>I’m trying to solve, </a:t>
            </a:r>
          </a:p>
          <a:p>
            <a:pPr marL="171450" indent="-171450">
              <a:buFont typeface="Arial" panose="020B0604020202020204" pitchFamily="34" charset="0"/>
              <a:buChar char="•"/>
            </a:pPr>
            <a:r>
              <a:rPr lang="en-US" dirty="0"/>
              <a:t>what methods </a:t>
            </a:r>
            <a:r>
              <a:rPr lang="en-US" b="1" dirty="0"/>
              <a:t>already exist</a:t>
            </a:r>
            <a:r>
              <a:rPr lang="en-US" dirty="0"/>
              <a:t> to solve it and </a:t>
            </a:r>
          </a:p>
          <a:p>
            <a:pPr marL="171450" indent="-171450">
              <a:buFont typeface="Arial" panose="020B0604020202020204" pitchFamily="34" charset="0"/>
              <a:buChar char="•"/>
            </a:pPr>
            <a:r>
              <a:rPr lang="en-US" dirty="0"/>
              <a:t>how we intend to </a:t>
            </a:r>
            <a:r>
              <a:rPr lang="en-US" b="1" dirty="0"/>
              <a:t>improve</a:t>
            </a:r>
            <a:r>
              <a:rPr lang="en-US" dirty="0"/>
              <a:t> upon this technology with </a:t>
            </a:r>
            <a:r>
              <a:rPr lang="en-US" b="1" dirty="0"/>
              <a:t>machine learning</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06789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 minutes</a:t>
            </a:r>
          </a:p>
          <a:p>
            <a:endParaRPr lang="en-US" dirty="0"/>
          </a:p>
          <a:p>
            <a:pPr marL="171450" indent="-171450">
              <a:buFont typeface="Arial" panose="020B0604020202020204" pitchFamily="34" charset="0"/>
              <a:buChar char="•"/>
            </a:pPr>
            <a:r>
              <a:rPr lang="en-US" dirty="0"/>
              <a:t>how bunches form in Booster into RR/MI</a:t>
            </a:r>
          </a:p>
          <a:p>
            <a:pPr marL="171450" indent="-171450">
              <a:buFont typeface="Arial" panose="020B0604020202020204" pitchFamily="34" charset="0"/>
              <a:buChar char="•"/>
            </a:pPr>
            <a:r>
              <a:rPr lang="en-US" dirty="0"/>
              <a:t>RF systems (too early, too late, you get </a:t>
            </a:r>
            <a:r>
              <a:rPr lang="en-US" b="1" dirty="0"/>
              <a:t>synchrotron oscillation</a:t>
            </a:r>
            <a:r>
              <a:rPr lang="en-US" b="0" dirty="0"/>
              <a:t>!)</a:t>
            </a:r>
          </a:p>
          <a:p>
            <a:pPr marL="171450" indent="-171450">
              <a:buFont typeface="Arial" panose="020B0604020202020204" pitchFamily="34" charset="0"/>
              <a:buChar char="•"/>
            </a:pPr>
            <a:r>
              <a:rPr lang="en-US" dirty="0"/>
              <a:t>How does this map onto a </a:t>
            </a:r>
            <a:r>
              <a:rPr lang="en-US" b="1" dirty="0"/>
              <a:t>phase-space diagram?</a:t>
            </a:r>
            <a:endParaRPr lang="en-US" b="0" dirty="0"/>
          </a:p>
          <a:p>
            <a:pPr marL="171450" indent="-171450">
              <a:buFont typeface="Arial" panose="020B0604020202020204" pitchFamily="34" charset="0"/>
              <a:buChar char="•"/>
            </a:pPr>
            <a:r>
              <a:rPr lang="en-US" b="0" dirty="0"/>
              <a:t>What happens to this when </a:t>
            </a:r>
            <a:r>
              <a:rPr lang="en-US" b="1" dirty="0"/>
              <a:t>the bunch is accelerated</a:t>
            </a:r>
            <a:r>
              <a:rPr lang="en-US" b="0" dirty="0"/>
              <a:t>?</a:t>
            </a:r>
          </a:p>
          <a:p>
            <a:pPr marL="171450" indent="-171450">
              <a:buFont typeface="Arial" panose="020B0604020202020204" pitchFamily="34" charset="0"/>
              <a:buChar char="•"/>
            </a:pPr>
            <a:r>
              <a:rPr lang="en-US" b="0" dirty="0"/>
              <a:t>Mention the use of </a:t>
            </a:r>
            <a:r>
              <a:rPr lang="en-US" b="1" dirty="0"/>
              <a:t>RWCM for longitudinal charge profiles</a:t>
            </a:r>
            <a:endParaRPr lang="en-US" dirty="0"/>
          </a:p>
          <a:p>
            <a:endParaRPr lang="en-US" dirty="0"/>
          </a:p>
          <a:p>
            <a:endParaRPr lang="en-US" dirty="0"/>
          </a:p>
          <a:p>
            <a:endParaRPr lang="en-US" dirty="0"/>
          </a:p>
          <a:p>
            <a:r>
              <a:rPr lang="en-US" b="1" dirty="0"/>
              <a:t>Bunches from RF Cavity Systems and Injection losses</a:t>
            </a:r>
          </a:p>
          <a:p>
            <a:r>
              <a:rPr lang="en-US" dirty="0"/>
              <a:t>When we make beam with the Source, LINAC into Booster, and finally Booster into Recycler/Main Injector, they use many RF systems to shape and accelerate these so-called “bunches”. </a:t>
            </a:r>
          </a:p>
          <a:p>
            <a:endParaRPr lang="en-US" dirty="0"/>
          </a:p>
          <a:p>
            <a:r>
              <a:rPr lang="en-US" dirty="0"/>
              <a:t>The Booster is capable of making 88 bunches at 8 GeV that gets injected into RR as a so-called ”batch” of bunches. The process isn’t perfect, in fact it’s a bit messy and a little lossy too, so even after synchronizing and hand-shaking between accelerators, there’s still loss and the bunches don’t all make it in one piece. Bunches can either arrive </a:t>
            </a:r>
            <a:r>
              <a:rPr lang="en-US" b="1" dirty="0"/>
              <a:t>too early</a:t>
            </a:r>
            <a:r>
              <a:rPr lang="en-US" b="0" dirty="0"/>
              <a:t> or </a:t>
            </a:r>
            <a:r>
              <a:rPr lang="en-US" b="1" dirty="0"/>
              <a:t>too late</a:t>
            </a:r>
            <a:r>
              <a:rPr lang="en-US" b="0" dirty="0"/>
              <a:t> or </a:t>
            </a:r>
            <a:r>
              <a:rPr lang="en-US" b="1" dirty="0"/>
              <a:t>off-axis</a:t>
            </a:r>
            <a:r>
              <a:rPr lang="en-US" b="0" dirty="0"/>
              <a:t>, or any combination of these! </a:t>
            </a:r>
          </a:p>
          <a:p>
            <a:endParaRPr lang="en-US" b="0" dirty="0"/>
          </a:p>
          <a:p>
            <a:endParaRPr lang="en-US" b="0" dirty="0"/>
          </a:p>
          <a:p>
            <a:endParaRPr lang="en-US" b="0" dirty="0"/>
          </a:p>
          <a:p>
            <a:r>
              <a:rPr lang="en-US" b="0" dirty="0"/>
              <a:t>What results (longitudinally) is </a:t>
            </a:r>
            <a:r>
              <a:rPr lang="en-US" b="1" dirty="0"/>
              <a:t>synchrotron oscillation</a:t>
            </a:r>
            <a:r>
              <a:rPr lang="en-US" b="0" dirty="0"/>
              <a:t>.</a:t>
            </a:r>
            <a:endParaRPr lang="en-US" dirty="0"/>
          </a:p>
          <a:p>
            <a:endParaRPr lang="en-US" dirty="0"/>
          </a:p>
          <a:p>
            <a:endParaRPr lang="en-US" dirty="0"/>
          </a:p>
          <a:p>
            <a:endParaRPr lang="en-US" dirty="0"/>
          </a:p>
          <a:p>
            <a:r>
              <a:rPr lang="en-US" sz="1800" b="1" dirty="0"/>
              <a:t>Longitudinal beam dynamics </a:t>
            </a:r>
            <a:r>
              <a:rPr lang="en-US" dirty="0"/>
              <a:t>refers to the motions of the particles that compose a single bunch. These bunches are rather complicated, consisting of up to  5E12 protons, with a space charge affecting it’s internal dynamics, with a spread of different momenta and positions throughout.</a:t>
            </a:r>
          </a:p>
          <a:p>
            <a:endParaRPr lang="en-US" dirty="0"/>
          </a:p>
          <a:p>
            <a:r>
              <a:rPr lang="en-US" dirty="0"/>
              <a:t>When the bunches get accelerated, this actually corresponds to a ramping of RF voltage and frequency. When this occurs, particles arriving to a RF Cavity early or a little late get accelerated and decelerated respectively. Do it smoothly enough and you won’t lose many.</a:t>
            </a:r>
          </a:p>
          <a:p>
            <a:endParaRPr lang="en-US" dirty="0"/>
          </a:p>
          <a:p>
            <a:endParaRPr lang="en-US" dirty="0"/>
          </a:p>
          <a:p>
            <a:r>
              <a:rPr lang="en-US" b="1" dirty="0"/>
              <a:t>We measure these bunches shapes and positions using RWCM (resistive wall current monitors)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413107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Talk about TARDIS</a:t>
            </a:r>
          </a:p>
          <a:p>
            <a:pPr marL="171450" indent="-171450">
              <a:buFont typeface="Arial" panose="020B0604020202020204" pitchFamily="34" charset="0"/>
              <a:buChar char="•"/>
            </a:pPr>
            <a:r>
              <a:rPr lang="en-US" dirty="0"/>
              <a:t>It was made to use the RWCM data and reconstruct phase-space from tomography algorithm</a:t>
            </a:r>
          </a:p>
          <a:p>
            <a:pPr marL="171450" indent="-171450">
              <a:buFont typeface="Arial" panose="020B0604020202020204" pitchFamily="34" charset="0"/>
              <a:buChar char="•"/>
            </a:pPr>
            <a:r>
              <a:rPr lang="en-US" dirty="0"/>
              <a:t>Slow</a:t>
            </a:r>
          </a:p>
          <a:p>
            <a:pPr marL="171450" indent="-171450">
              <a:buFont typeface="Arial" panose="020B0604020202020204" pitchFamily="34" charset="0"/>
              <a:buChar char="•"/>
            </a:pPr>
            <a:r>
              <a:rPr lang="en-US" dirty="0"/>
              <a:t>Not </a:t>
            </a:r>
            <a:r>
              <a:rPr lang="en-US" b="1" dirty="0"/>
              <a:t>general</a:t>
            </a:r>
          </a:p>
          <a:p>
            <a:pPr marL="171450" indent="-171450">
              <a:buFont typeface="Arial" panose="020B0604020202020204" pitchFamily="34" charset="0"/>
              <a:buChar char="•"/>
            </a:pPr>
            <a:r>
              <a:rPr lang="en-US" dirty="0"/>
              <a:t>Not </a:t>
            </a:r>
            <a:r>
              <a:rPr lang="en-US" b="1" dirty="0"/>
              <a:t>proven</a:t>
            </a:r>
          </a:p>
          <a:p>
            <a:endParaRPr lang="en-US" dirty="0"/>
          </a:p>
          <a:p>
            <a:r>
              <a:rPr lang="en-US" b="1" dirty="0"/>
              <a:t>This image is a longitudinal charge profile</a:t>
            </a:r>
            <a:r>
              <a:rPr lang="en-US" b="0" dirty="0"/>
              <a:t> taken by the RWCM. It measures the charge profile after an offset interval of some tens of nanoseconds after a TCLOCK event, capturing the bunches as they pass the same location.</a:t>
            </a:r>
          </a:p>
          <a:p>
            <a:endParaRPr lang="en-US" b="0" dirty="0"/>
          </a:p>
          <a:p>
            <a:r>
              <a:rPr lang="en-US" b="0" dirty="0"/>
              <a:t>Both axes are in units of </a:t>
            </a:r>
            <a:r>
              <a:rPr lang="en-US" b="1" dirty="0"/>
              <a:t>time</a:t>
            </a:r>
            <a:r>
              <a:rPr lang="en-US" b="0" dirty="0"/>
              <a:t>, but you can multiply the bottom axis with the beam velocity to get a displacement in space. Each row of pixels going upward represents a snapshot of the beam charge profile after </a:t>
            </a:r>
            <a:r>
              <a:rPr lang="en-US" b="1" dirty="0"/>
              <a:t>many many rotations around the Recycler ring</a:t>
            </a:r>
            <a:r>
              <a:rPr lang="en-US" b="0" dirty="0"/>
              <a:t>.</a:t>
            </a:r>
            <a:endParaRPr lang="en-US" b="1" dirty="0"/>
          </a:p>
          <a:p>
            <a:endParaRPr lang="en-US" dirty="0"/>
          </a:p>
          <a:p>
            <a:endParaRPr lang="en-US" dirty="0"/>
          </a:p>
          <a:p>
            <a:r>
              <a:rPr lang="en-US" dirty="0"/>
              <a:t>TARDIS is a tool written by Duncan Scott in 2014. It works by taking the same data that this image captures, preprocessing it, and performing </a:t>
            </a:r>
            <a:r>
              <a:rPr lang="en-US" b="1" dirty="0"/>
              <a:t>tomography</a:t>
            </a:r>
            <a:r>
              <a:rPr lang="en-US" b="0" dirty="0"/>
              <a:t> to recreate a phase-space reconstruction.</a:t>
            </a:r>
          </a:p>
          <a:p>
            <a:endParaRPr lang="en-US" b="0" dirty="0"/>
          </a:p>
          <a:p>
            <a:r>
              <a:rPr lang="en-US" b="0" dirty="0"/>
              <a:t>This problem with TARDIS is that:</a:t>
            </a:r>
          </a:p>
          <a:p>
            <a:pPr marL="171450" indent="-171450">
              <a:buFont typeface="Arial" panose="020B0604020202020204" pitchFamily="34" charset="0"/>
              <a:buChar char="•"/>
            </a:pPr>
            <a:r>
              <a:rPr lang="en-US" b="0" dirty="0"/>
              <a:t>It works very slowly, as it is very methodical and programmatic</a:t>
            </a:r>
          </a:p>
          <a:p>
            <a:pPr marL="171450" indent="-171450">
              <a:buFont typeface="Arial" panose="020B0604020202020204" pitchFamily="34" charset="0"/>
              <a:buChar char="•"/>
            </a:pPr>
            <a:r>
              <a:rPr lang="en-US" b="0" dirty="0"/>
              <a:t>The algorithm doesn’t work in all cases, and is sometimes inaccurate</a:t>
            </a:r>
          </a:p>
          <a:p>
            <a:pPr marL="171450" indent="-171450">
              <a:buFont typeface="Arial" panose="020B0604020202020204" pitchFamily="34" charset="0"/>
              <a:buChar char="•"/>
            </a:pPr>
            <a:r>
              <a:rPr lang="en-US" b="0" dirty="0"/>
              <a:t>The algorithm was made by someone who had an intuition with how Booster/MI/RR worked, and isn’t a generalizable methodology that can easily port over to other accelerators.</a:t>
            </a: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69920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TARDIS works by taking the data, zooming in on one bunch and analyzing a half of a synchrotron oscillation.</a:t>
            </a:r>
          </a:p>
          <a:p>
            <a:endParaRPr lang="en-US" dirty="0"/>
          </a:p>
          <a:p>
            <a:endParaRPr lang="en-US" dirty="0"/>
          </a:p>
          <a:p>
            <a:endParaRPr lang="en-US" dirty="0"/>
          </a:p>
          <a:p>
            <a:r>
              <a:rPr lang="en-US" dirty="0"/>
              <a:t>We can do that same thing with the </a:t>
            </a:r>
            <a:r>
              <a:rPr lang="en-US" b="1" dirty="0"/>
              <a:t>same data, </a:t>
            </a:r>
            <a:r>
              <a:rPr lang="en-US" b="0" dirty="0"/>
              <a:t>and try another method of constructing the phase-space diagram. </a:t>
            </a:r>
            <a:r>
              <a:rPr lang="en-US" b="1" dirty="0"/>
              <a:t>Deep Learning Neural Networks</a:t>
            </a:r>
            <a:r>
              <a:rPr lang="en-US" b="0" dirty="0"/>
              <a:t>.</a:t>
            </a:r>
          </a:p>
          <a:p>
            <a:endParaRPr lang="en-US" b="0" dirty="0"/>
          </a:p>
          <a:p>
            <a:endParaRPr lang="en-US" b="0" dirty="0"/>
          </a:p>
          <a:p>
            <a:endParaRPr lang="en-US" b="0" dirty="0"/>
          </a:p>
          <a:p>
            <a:endParaRPr lang="en-US" b="0" dirty="0"/>
          </a:p>
          <a:p>
            <a:endParaRPr lang="en-US" b="0" dirty="0"/>
          </a:p>
          <a:p>
            <a:endParaRPr lang="en-US" b="0" dirty="0"/>
          </a:p>
          <a:p>
            <a:endParaRPr lang="en-US" b="0" dirty="0"/>
          </a:p>
          <a:p>
            <a:endParaRPr lang="en-US" b="0" dirty="0"/>
          </a:p>
          <a:p>
            <a:r>
              <a:rPr lang="en-US" b="0" dirty="0"/>
              <a:t>My </a:t>
            </a:r>
            <a:r>
              <a:rPr lang="en-US" b="1" dirty="0"/>
              <a:t>supervisor</a:t>
            </a:r>
            <a:r>
              <a:rPr lang="en-US" b="0" dirty="0"/>
              <a:t> recognized that a neural network would be invaluable in this context, and created a working prototype using a basic NN that he trained using simulated and experimental data. Even with a basic Perceptron, he was able to reconstruct a somewhat blocky phase-space diagram in Java.</a:t>
            </a:r>
          </a:p>
          <a:p>
            <a:endParaRPr lang="en-US" b="0" dirty="0"/>
          </a:p>
          <a:p>
            <a:r>
              <a:rPr lang="en-US" b="0" dirty="0"/>
              <a:t>I’ll be mainly using Python with </a:t>
            </a:r>
            <a:r>
              <a:rPr lang="en-US" b="0" dirty="0" err="1"/>
              <a:t>Tensorflow</a:t>
            </a:r>
            <a:r>
              <a:rPr lang="en-US" b="0" dirty="0"/>
              <a:t>, </a:t>
            </a:r>
            <a:r>
              <a:rPr lang="en-US" b="0" dirty="0" err="1"/>
              <a:t>Keras</a:t>
            </a:r>
            <a:r>
              <a:rPr lang="en-US" b="0" dirty="0"/>
              <a:t>, and perhaps in conjunction with </a:t>
            </a:r>
            <a:r>
              <a:rPr lang="en-US" b="0" dirty="0" err="1"/>
              <a:t>Scikit</a:t>
            </a:r>
            <a:r>
              <a:rPr lang="en-US" b="0" dirty="0"/>
              <a:t>-Learn to train a NN with at least 1 or 2 hidden layers, as we need the added nonlinearity to work with this problem</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121326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goal is to create a </a:t>
            </a:r>
            <a:r>
              <a:rPr lang="en-US" b="1" dirty="0"/>
              <a:t>generalized NN</a:t>
            </a:r>
            <a:r>
              <a:rPr lang="en-US" b="0" dirty="0"/>
              <a:t>, which means that we will train a model that can be plugged into any other program that will be able to accurately predict the phase-space representation of any number scenarios. </a:t>
            </a:r>
          </a:p>
          <a:p>
            <a:endParaRPr lang="en-US" b="0" dirty="0"/>
          </a:p>
          <a:p>
            <a:endParaRPr lang="en-US" b="0" dirty="0"/>
          </a:p>
          <a:p>
            <a:r>
              <a:rPr lang="en-US" b="0" dirty="0"/>
              <a:t>Some challenges that still lay ahead:</a:t>
            </a:r>
          </a:p>
          <a:p>
            <a:pPr marL="171450" indent="-171450">
              <a:buFont typeface="Arial" panose="020B0604020202020204" pitchFamily="34" charset="0"/>
              <a:buChar char="•"/>
            </a:pPr>
            <a:r>
              <a:rPr lang="en-US" b="0" dirty="0"/>
              <a:t>Creating enough training data to train our NN</a:t>
            </a:r>
          </a:p>
          <a:p>
            <a:pPr marL="171450" indent="-171450">
              <a:buFont typeface="Arial" panose="020B0604020202020204" pitchFamily="34" charset="0"/>
              <a:buChar char="•"/>
            </a:pPr>
            <a:r>
              <a:rPr lang="en-US" b="0" dirty="0"/>
              <a:t>Implementing the NN such that it is generalizable</a:t>
            </a:r>
          </a:p>
          <a:p>
            <a:pPr marL="171450" indent="-171450">
              <a:buFont typeface="Arial" panose="020B0604020202020204" pitchFamily="34" charset="0"/>
              <a:buChar char="•"/>
            </a:pPr>
            <a:r>
              <a:rPr lang="en-US" b="0" dirty="0"/>
              <a:t>Making a model that can recognize multiple bunches or singular bunches</a:t>
            </a:r>
          </a:p>
          <a:p>
            <a:pPr marL="171450" indent="-171450">
              <a:buFont typeface="Arial" panose="020B0604020202020204" pitchFamily="34" charset="0"/>
              <a:buChar char="•"/>
            </a:pPr>
            <a:r>
              <a:rPr lang="en-US" b="0" dirty="0"/>
              <a:t>Making a model that can work in cases with slip-stacking (TARDIS is not able to do this!!!)</a:t>
            </a:r>
          </a:p>
          <a:p>
            <a:endParaRPr lang="en-US" b="0" dirty="0"/>
          </a:p>
          <a:p>
            <a:r>
              <a:rPr lang="en-US" b="0" dirty="0"/>
              <a:t>We already took multiple GB of test data from Recycler before they powered off last weekend, and are working now to create many different scenarios with </a:t>
            </a:r>
            <a:r>
              <a:rPr lang="en-US" b="0" dirty="0" err="1"/>
              <a:t>BLonD</a:t>
            </a:r>
            <a:r>
              <a:rPr lang="en-US" b="0" dirty="0"/>
              <a:t> simulation code. Once the training data is in the proper format, the implementation of the NN and training thereof will come next. Finally testing will use the data we collected to test whether it works or not!</a:t>
            </a:r>
          </a:p>
          <a:p>
            <a:endParaRPr lang="en-US" b="0" dirty="0"/>
          </a:p>
          <a:p>
            <a:r>
              <a:rPr lang="en-US" b="0" dirty="0"/>
              <a:t>No matter what the accuracy, this is an accurate short-cut to the same end result that TARDIS take us to, but potentially generalizable to multiple </a:t>
            </a:r>
            <a:r>
              <a:rPr lang="en-US" b="0"/>
              <a:t>different scenarios!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774816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7/9/19</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7/9/19</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7/9/19</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7/9/19</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7/9/19</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7/9/19</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7/9/19</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err="1"/>
              <a:t>Waltteri</a:t>
            </a:r>
            <a:r>
              <a:rPr lang="en-US" dirty="0"/>
              <a:t> Leinonen				                 Supervisor: Kyle Hazelwood</a:t>
            </a:r>
          </a:p>
          <a:p>
            <a:r>
              <a:rPr lang="en-US" dirty="0"/>
              <a:t>Helen Edwards Intern Meeting</a:t>
            </a:r>
          </a:p>
          <a:p>
            <a:r>
              <a:rPr lang="en-US" dirty="0"/>
              <a:t>10.7.2019</a:t>
            </a:r>
          </a:p>
          <a:p>
            <a:endParaRPr lang="en-US" dirty="0"/>
          </a:p>
        </p:txBody>
      </p:sp>
      <p:sp>
        <p:nvSpPr>
          <p:cNvPr id="3" name="Text Placeholder 2"/>
          <p:cNvSpPr>
            <a:spLocks noGrp="1"/>
          </p:cNvSpPr>
          <p:nvPr>
            <p:ph type="body" sz="quarter" idx="11"/>
          </p:nvPr>
        </p:nvSpPr>
        <p:spPr>
          <a:xfrm>
            <a:off x="332196" y="3951841"/>
            <a:ext cx="8499232" cy="1003049"/>
          </a:xfrm>
        </p:spPr>
        <p:txBody>
          <a:bodyPr>
            <a:noAutofit/>
          </a:bodyPr>
          <a:lstStyle/>
          <a:p>
            <a:r>
              <a:rPr lang="en-US" dirty="0"/>
              <a:t>Improving Beam Tomography With Deep Neural Networks and Machine Learning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C40DB-332A-7045-8003-074C7C4676AB}"/>
              </a:ext>
            </a:extLst>
          </p:cNvPr>
          <p:cNvSpPr>
            <a:spLocks noGrp="1"/>
          </p:cNvSpPr>
          <p:nvPr>
            <p:ph type="title"/>
          </p:nvPr>
        </p:nvSpPr>
        <p:spPr/>
        <p:txBody>
          <a:bodyPr/>
          <a:lstStyle/>
          <a:p>
            <a:r>
              <a:rPr lang="en-US" dirty="0"/>
              <a:t>Longitudinal Beam Dynamics</a:t>
            </a:r>
          </a:p>
        </p:txBody>
      </p:sp>
      <p:sp>
        <p:nvSpPr>
          <p:cNvPr id="4" name="Date Placeholder 3">
            <a:extLst>
              <a:ext uri="{FF2B5EF4-FFF2-40B4-BE49-F238E27FC236}">
                <a16:creationId xmlns:a16="http://schemas.microsoft.com/office/drawing/2014/main" id="{0D7616CD-7962-C645-AFB2-D468FFF06670}"/>
              </a:ext>
            </a:extLst>
          </p:cNvPr>
          <p:cNvSpPr>
            <a:spLocks noGrp="1"/>
          </p:cNvSpPr>
          <p:nvPr>
            <p:ph type="dt" sz="half" idx="2"/>
          </p:nvPr>
        </p:nvSpPr>
        <p:spPr/>
        <p:txBody>
          <a:bodyPr/>
          <a:lstStyle/>
          <a:p>
            <a:pPr>
              <a:defRPr/>
            </a:pPr>
            <a:fld id="{57ADAB69-348E-2C41-AF41-E98D046040A4}" type="datetime1">
              <a:rPr lang="en-US" smtClean="0"/>
              <a:t>7/10/19</a:t>
            </a:fld>
            <a:endParaRPr lang="en-US" dirty="0"/>
          </a:p>
        </p:txBody>
      </p:sp>
      <p:sp>
        <p:nvSpPr>
          <p:cNvPr id="5" name="Footer Placeholder 4">
            <a:extLst>
              <a:ext uri="{FF2B5EF4-FFF2-40B4-BE49-F238E27FC236}">
                <a16:creationId xmlns:a16="http://schemas.microsoft.com/office/drawing/2014/main" id="{0D53A5DC-A0C6-1D4D-926F-0000A4C76250}"/>
              </a:ext>
            </a:extLst>
          </p:cNvPr>
          <p:cNvSpPr>
            <a:spLocks noGrp="1"/>
          </p:cNvSpPr>
          <p:nvPr>
            <p:ph type="ftr" sz="quarter" idx="3"/>
          </p:nvPr>
        </p:nvSpPr>
        <p:spPr>
          <a:xfrm>
            <a:off x="1487058" y="6504213"/>
            <a:ext cx="6262118" cy="242873"/>
          </a:xfrm>
        </p:spPr>
        <p:txBody>
          <a:bodyPr/>
          <a:lstStyle/>
          <a:p>
            <a:pPr>
              <a:defRPr/>
            </a:pPr>
            <a:r>
              <a:rPr lang="en-US" dirty="0"/>
              <a:t> Improving Beam Tomography With Deep Neural Networks and Machine Learning</a:t>
            </a:r>
          </a:p>
          <a:p>
            <a:pPr>
              <a:defRPr/>
            </a:pPr>
            <a:endParaRPr lang="en-US" b="1" dirty="0"/>
          </a:p>
        </p:txBody>
      </p:sp>
      <p:sp>
        <p:nvSpPr>
          <p:cNvPr id="6" name="Slide Number Placeholder 5">
            <a:extLst>
              <a:ext uri="{FF2B5EF4-FFF2-40B4-BE49-F238E27FC236}">
                <a16:creationId xmlns:a16="http://schemas.microsoft.com/office/drawing/2014/main" id="{058D73C2-93C9-5F49-B2DE-98B79B5136A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16" name="Picture 15">
            <a:extLst>
              <a:ext uri="{FF2B5EF4-FFF2-40B4-BE49-F238E27FC236}">
                <a16:creationId xmlns:a16="http://schemas.microsoft.com/office/drawing/2014/main" id="{FD8F5DE5-EB2E-2B40-A6AD-96D4ED23A1F2}"/>
              </a:ext>
            </a:extLst>
          </p:cNvPr>
          <p:cNvPicPr>
            <a:picLocks noChangeAspect="1"/>
          </p:cNvPicPr>
          <p:nvPr/>
        </p:nvPicPr>
        <p:blipFill rotWithShape="1">
          <a:blip r:embed="rId3"/>
          <a:srcRect l="11268" r="13420" b="29629"/>
          <a:stretch/>
        </p:blipFill>
        <p:spPr>
          <a:xfrm>
            <a:off x="4838700" y="3981773"/>
            <a:ext cx="3060700" cy="2165591"/>
          </a:xfrm>
          <a:prstGeom prst="rect">
            <a:avLst/>
          </a:prstGeom>
        </p:spPr>
      </p:pic>
      <p:pic>
        <p:nvPicPr>
          <p:cNvPr id="20" name="Picture 19">
            <a:extLst>
              <a:ext uri="{FF2B5EF4-FFF2-40B4-BE49-F238E27FC236}">
                <a16:creationId xmlns:a16="http://schemas.microsoft.com/office/drawing/2014/main" id="{18EEA497-DB6E-6448-A27C-1F34CFA84511}"/>
              </a:ext>
            </a:extLst>
          </p:cNvPr>
          <p:cNvPicPr>
            <a:picLocks noChangeAspect="1"/>
          </p:cNvPicPr>
          <p:nvPr/>
        </p:nvPicPr>
        <p:blipFill rotWithShape="1">
          <a:blip r:embed="rId4"/>
          <a:srcRect b="8137"/>
          <a:stretch/>
        </p:blipFill>
        <p:spPr>
          <a:xfrm>
            <a:off x="429419" y="3506145"/>
            <a:ext cx="3799681" cy="2437455"/>
          </a:xfrm>
          <a:prstGeom prst="rect">
            <a:avLst/>
          </a:prstGeom>
        </p:spPr>
      </p:pic>
      <p:pic>
        <p:nvPicPr>
          <p:cNvPr id="22" name="Picture 21">
            <a:extLst>
              <a:ext uri="{FF2B5EF4-FFF2-40B4-BE49-F238E27FC236}">
                <a16:creationId xmlns:a16="http://schemas.microsoft.com/office/drawing/2014/main" id="{D21424B1-BDA9-D949-BD40-A7425CA1D16B}"/>
              </a:ext>
            </a:extLst>
          </p:cNvPr>
          <p:cNvPicPr>
            <a:picLocks noChangeAspect="1"/>
          </p:cNvPicPr>
          <p:nvPr/>
        </p:nvPicPr>
        <p:blipFill rotWithShape="1">
          <a:blip r:embed="rId5"/>
          <a:srcRect b="11138"/>
          <a:stretch/>
        </p:blipFill>
        <p:spPr>
          <a:xfrm>
            <a:off x="0" y="847898"/>
            <a:ext cx="4413250" cy="2354171"/>
          </a:xfrm>
          <a:prstGeom prst="rect">
            <a:avLst/>
          </a:prstGeom>
        </p:spPr>
      </p:pic>
      <p:pic>
        <p:nvPicPr>
          <p:cNvPr id="24" name="Picture 23">
            <a:extLst>
              <a:ext uri="{FF2B5EF4-FFF2-40B4-BE49-F238E27FC236}">
                <a16:creationId xmlns:a16="http://schemas.microsoft.com/office/drawing/2014/main" id="{B8716617-E0C3-6D4C-B867-58A910EA9917}"/>
              </a:ext>
            </a:extLst>
          </p:cNvPr>
          <p:cNvPicPr>
            <a:picLocks noChangeAspect="1"/>
          </p:cNvPicPr>
          <p:nvPr/>
        </p:nvPicPr>
        <p:blipFill>
          <a:blip r:embed="rId6"/>
          <a:stretch>
            <a:fillRect/>
          </a:stretch>
        </p:blipFill>
        <p:spPr>
          <a:xfrm>
            <a:off x="4838700" y="860760"/>
            <a:ext cx="3948148" cy="3040455"/>
          </a:xfrm>
          <a:prstGeom prst="rect">
            <a:avLst/>
          </a:prstGeom>
        </p:spPr>
      </p:pic>
      <p:sp>
        <p:nvSpPr>
          <p:cNvPr id="25" name="Curved Down Arrow 24">
            <a:extLst>
              <a:ext uri="{FF2B5EF4-FFF2-40B4-BE49-F238E27FC236}">
                <a16:creationId xmlns:a16="http://schemas.microsoft.com/office/drawing/2014/main" id="{AEB9DEF4-2C38-5848-B06F-1A5DFD7850BA}"/>
              </a:ext>
            </a:extLst>
          </p:cNvPr>
          <p:cNvSpPr/>
          <p:nvPr/>
        </p:nvSpPr>
        <p:spPr>
          <a:xfrm>
            <a:off x="3443288" y="4082346"/>
            <a:ext cx="2657475" cy="689679"/>
          </a:xfrm>
          <a:prstGeom prst="curvedDownArrow">
            <a:avLst>
              <a:gd name="adj1" fmla="val 25000"/>
              <a:gd name="adj2" fmla="val 45824"/>
              <a:gd name="adj3" fmla="val 374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7" name="Picture 26">
            <a:extLst>
              <a:ext uri="{FF2B5EF4-FFF2-40B4-BE49-F238E27FC236}">
                <a16:creationId xmlns:a16="http://schemas.microsoft.com/office/drawing/2014/main" id="{CC029E2C-4541-CA49-9938-5C30A2240F01}"/>
              </a:ext>
            </a:extLst>
          </p:cNvPr>
          <p:cNvPicPr>
            <a:picLocks noChangeAspect="1"/>
          </p:cNvPicPr>
          <p:nvPr/>
        </p:nvPicPr>
        <p:blipFill>
          <a:blip r:embed="rId7"/>
          <a:stretch>
            <a:fillRect/>
          </a:stretch>
        </p:blipFill>
        <p:spPr>
          <a:xfrm>
            <a:off x="6182480" y="247491"/>
            <a:ext cx="2732920" cy="2269076"/>
          </a:xfrm>
          <a:prstGeom prst="rect">
            <a:avLst/>
          </a:prstGeom>
        </p:spPr>
      </p:pic>
    </p:spTree>
    <p:extLst>
      <p:ext uri="{BB962C8B-B14F-4D97-AF65-F5344CB8AC3E}">
        <p14:creationId xmlns:p14="http://schemas.microsoft.com/office/powerpoint/2010/main" val="154425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F52D0-22DD-F442-B983-6A6129510A8B}"/>
              </a:ext>
            </a:extLst>
          </p:cNvPr>
          <p:cNvSpPr>
            <a:spLocks noGrp="1"/>
          </p:cNvSpPr>
          <p:nvPr>
            <p:ph type="body" sz="half" idx="2"/>
          </p:nvPr>
        </p:nvSpPr>
        <p:spPr>
          <a:xfrm>
            <a:off x="228600" y="958849"/>
            <a:ext cx="3479800" cy="3346451"/>
          </a:xfrm>
        </p:spPr>
        <p:txBody>
          <a:bodyPr/>
          <a:lstStyle/>
          <a:p>
            <a:pPr marL="285750" indent="-285750">
              <a:buFont typeface="Arial" panose="020B0604020202020204" pitchFamily="34" charset="0"/>
              <a:buChar char="•"/>
            </a:pPr>
            <a:r>
              <a:rPr lang="en-US" sz="2000" u="sng" dirty="0"/>
              <a:t>T</a:t>
            </a:r>
            <a:r>
              <a:rPr lang="en-US" sz="2000" dirty="0"/>
              <a:t>omography </a:t>
            </a:r>
            <a:r>
              <a:rPr lang="en-US" sz="2000" u="sng" dirty="0"/>
              <a:t>a</a:t>
            </a:r>
            <a:r>
              <a:rPr lang="en-US" sz="2000" dirty="0"/>
              <a:t>nd </a:t>
            </a:r>
            <a:r>
              <a:rPr lang="en-US" sz="2000" u="sng" dirty="0"/>
              <a:t>R</a:t>
            </a:r>
            <a:r>
              <a:rPr lang="en-US" sz="2000" dirty="0"/>
              <a:t>elated </a:t>
            </a:r>
            <a:r>
              <a:rPr lang="en-US" sz="2000" u="sng" dirty="0"/>
              <a:t>D</a:t>
            </a:r>
            <a:r>
              <a:rPr lang="en-US" sz="2000" dirty="0"/>
              <a:t>iagnostics </a:t>
            </a:r>
            <a:r>
              <a:rPr lang="en-US" sz="2000" u="sng" dirty="0"/>
              <a:t>I</a:t>
            </a:r>
            <a:r>
              <a:rPr lang="en-US" sz="2000" dirty="0"/>
              <a:t>n </a:t>
            </a:r>
            <a:r>
              <a:rPr lang="en-US" sz="2000" u="sng" dirty="0"/>
              <a:t>S</a:t>
            </a:r>
            <a:r>
              <a:rPr lang="en-US" sz="2000" dirty="0"/>
              <a:t>ynchrotrons</a:t>
            </a:r>
            <a:endParaRPr lang="en-US" dirty="0"/>
          </a:p>
          <a:p>
            <a:pPr marL="285750" indent="-285750">
              <a:buFont typeface="Arial" panose="020B0604020202020204" pitchFamily="34" charset="0"/>
              <a:buChar char="•"/>
            </a:pPr>
            <a:r>
              <a:rPr lang="en-US" dirty="0"/>
              <a:t>Tool made in 2014 by Duncan Scott</a:t>
            </a:r>
          </a:p>
          <a:p>
            <a:pPr marL="285750" indent="-285750">
              <a:buFont typeface="Arial" panose="020B0604020202020204" pitchFamily="34" charset="0"/>
              <a:buChar char="•"/>
            </a:pPr>
            <a:r>
              <a:rPr lang="en-US" dirty="0"/>
              <a:t>An application that uses </a:t>
            </a:r>
            <a:r>
              <a:rPr lang="en-US" dirty="0">
                <a:solidFill>
                  <a:srgbClr val="FF0000"/>
                </a:solidFill>
              </a:rPr>
              <a:t>tomography</a:t>
            </a:r>
            <a:r>
              <a:rPr lang="en-US" dirty="0"/>
              <a:t> to reconstruct longitudinal phase space distributions from longitudinal charge profiles, provided by RWCM (resistive wall current monitors)</a:t>
            </a:r>
          </a:p>
          <a:p>
            <a:pPr marL="285750" indent="-285750">
              <a:buFont typeface="Arial" panose="020B0604020202020204" pitchFamily="34" charset="0"/>
              <a:buChar char="•"/>
            </a:pPr>
            <a:r>
              <a:rPr lang="en-US" dirty="0"/>
              <a:t>Works slowly, and only for simple cases</a:t>
            </a:r>
          </a:p>
        </p:txBody>
      </p:sp>
      <p:pic>
        <p:nvPicPr>
          <p:cNvPr id="9" name="Content Placeholder 8">
            <a:extLst>
              <a:ext uri="{FF2B5EF4-FFF2-40B4-BE49-F238E27FC236}">
                <a16:creationId xmlns:a16="http://schemas.microsoft.com/office/drawing/2014/main" id="{464C7FDB-87C6-D241-8FE8-28B7BB422A1B}"/>
              </a:ext>
            </a:extLst>
          </p:cNvPr>
          <p:cNvPicPr>
            <a:picLocks noGrp="1" noChangeAspect="1"/>
          </p:cNvPicPr>
          <p:nvPr>
            <p:ph sz="half" idx="15"/>
          </p:nvPr>
        </p:nvPicPr>
        <p:blipFill>
          <a:blip r:embed="rId3"/>
          <a:stretch>
            <a:fillRect/>
          </a:stretch>
        </p:blipFill>
        <p:spPr>
          <a:xfrm>
            <a:off x="3708400" y="1186637"/>
            <a:ext cx="5346700" cy="3983075"/>
          </a:xfrm>
        </p:spPr>
      </p:pic>
      <p:sp>
        <p:nvSpPr>
          <p:cNvPr id="4" name="Date Placeholder 3">
            <a:extLst>
              <a:ext uri="{FF2B5EF4-FFF2-40B4-BE49-F238E27FC236}">
                <a16:creationId xmlns:a16="http://schemas.microsoft.com/office/drawing/2014/main" id="{F55AC476-28C3-634F-836E-29AE7CF5D13B}"/>
              </a:ext>
            </a:extLst>
          </p:cNvPr>
          <p:cNvSpPr>
            <a:spLocks noGrp="1"/>
          </p:cNvSpPr>
          <p:nvPr>
            <p:ph type="dt" sz="half" idx="16"/>
          </p:nvPr>
        </p:nvSpPr>
        <p:spPr/>
        <p:txBody>
          <a:bodyPr/>
          <a:lstStyle/>
          <a:p>
            <a:pPr>
              <a:defRPr/>
            </a:pPr>
            <a:fld id="{09EA2773-F02A-CC43-B1C5-479A1F34EDA7}" type="datetime1">
              <a:rPr lang="en-US" smtClean="0"/>
              <a:t>7/9/19</a:t>
            </a:fld>
            <a:endParaRPr lang="en-US" dirty="0"/>
          </a:p>
        </p:txBody>
      </p:sp>
      <p:sp>
        <p:nvSpPr>
          <p:cNvPr id="5" name="Footer Placeholder 4">
            <a:extLst>
              <a:ext uri="{FF2B5EF4-FFF2-40B4-BE49-F238E27FC236}">
                <a16:creationId xmlns:a16="http://schemas.microsoft.com/office/drawing/2014/main" id="{C7BF8F6C-D87A-AB40-9869-F0147A5250B5}"/>
              </a:ext>
            </a:extLst>
          </p:cNvPr>
          <p:cNvSpPr>
            <a:spLocks noGrp="1"/>
          </p:cNvSpPr>
          <p:nvPr>
            <p:ph type="ftr" sz="quarter" idx="17"/>
          </p:nvPr>
        </p:nvSpPr>
        <p:spPr/>
        <p:txBody>
          <a:bodyPr/>
          <a:lstStyle/>
          <a:p>
            <a:pPr>
              <a:defRPr/>
            </a:pPr>
            <a:r>
              <a:rPr lang="en-US" dirty="0"/>
              <a:t>Improving Beam Tomography With Deep Neural Networks and Machine Learning</a:t>
            </a:r>
          </a:p>
        </p:txBody>
      </p:sp>
      <p:sp>
        <p:nvSpPr>
          <p:cNvPr id="6" name="Slide Number Placeholder 5">
            <a:extLst>
              <a:ext uri="{FF2B5EF4-FFF2-40B4-BE49-F238E27FC236}">
                <a16:creationId xmlns:a16="http://schemas.microsoft.com/office/drawing/2014/main" id="{96342D67-7509-6345-A6B7-1A33696D4C90}"/>
              </a:ext>
            </a:extLst>
          </p:cNvPr>
          <p:cNvSpPr>
            <a:spLocks noGrp="1"/>
          </p:cNvSpPr>
          <p:nvPr>
            <p:ph type="sldNum" sz="quarter" idx="18"/>
          </p:nvPr>
        </p:nvSpPr>
        <p:spPr/>
        <p:txBody>
          <a:bodyPr/>
          <a:lstStyle/>
          <a:p>
            <a:pPr>
              <a:defRPr/>
            </a:pPr>
            <a:fld id="{979A04A2-726F-2143-A443-7788AF27176E}" type="slidenum">
              <a:rPr lang="en-US" smtClean="0"/>
              <a:pPr>
                <a:defRPr/>
              </a:pPr>
              <a:t>3</a:t>
            </a:fld>
            <a:endParaRPr lang="en-US" dirty="0"/>
          </a:p>
        </p:txBody>
      </p:sp>
      <p:sp>
        <p:nvSpPr>
          <p:cNvPr id="7" name="Title 6">
            <a:extLst>
              <a:ext uri="{FF2B5EF4-FFF2-40B4-BE49-F238E27FC236}">
                <a16:creationId xmlns:a16="http://schemas.microsoft.com/office/drawing/2014/main" id="{59B8A1C6-4450-A34F-9EE2-46FBD0B60D28}"/>
              </a:ext>
            </a:extLst>
          </p:cNvPr>
          <p:cNvSpPr>
            <a:spLocks noGrp="1"/>
          </p:cNvSpPr>
          <p:nvPr>
            <p:ph type="title"/>
          </p:nvPr>
        </p:nvSpPr>
        <p:spPr/>
        <p:txBody>
          <a:bodyPr/>
          <a:lstStyle/>
          <a:p>
            <a:r>
              <a:rPr lang="en-US" dirty="0" err="1"/>
              <a:t>TaRDIS</a:t>
            </a:r>
            <a:endParaRPr lang="en-US" dirty="0"/>
          </a:p>
        </p:txBody>
      </p:sp>
      <p:pic>
        <p:nvPicPr>
          <p:cNvPr id="11" name="Picture 10">
            <a:extLst>
              <a:ext uri="{FF2B5EF4-FFF2-40B4-BE49-F238E27FC236}">
                <a16:creationId xmlns:a16="http://schemas.microsoft.com/office/drawing/2014/main" id="{D31229DC-4852-1348-9ED5-E5A076B5FC28}"/>
              </a:ext>
            </a:extLst>
          </p:cNvPr>
          <p:cNvPicPr>
            <a:picLocks noChangeAspect="1"/>
          </p:cNvPicPr>
          <p:nvPr/>
        </p:nvPicPr>
        <p:blipFill rotWithShape="1">
          <a:blip r:embed="rId4"/>
          <a:srcRect r="31030"/>
          <a:stretch/>
        </p:blipFill>
        <p:spPr>
          <a:xfrm>
            <a:off x="3708400" y="1085037"/>
            <a:ext cx="5435600" cy="4546016"/>
          </a:xfrm>
          <a:prstGeom prst="rect">
            <a:avLst/>
          </a:prstGeom>
        </p:spPr>
      </p:pic>
      <p:sp>
        <p:nvSpPr>
          <p:cNvPr id="12" name="TextBox 11">
            <a:extLst>
              <a:ext uri="{FF2B5EF4-FFF2-40B4-BE49-F238E27FC236}">
                <a16:creationId xmlns:a16="http://schemas.microsoft.com/office/drawing/2014/main" id="{BB25CEF3-F5B6-1841-BD32-D021491501E0}"/>
              </a:ext>
            </a:extLst>
          </p:cNvPr>
          <p:cNvSpPr txBox="1"/>
          <p:nvPr/>
        </p:nvSpPr>
        <p:spPr>
          <a:xfrm>
            <a:off x="4046220" y="684927"/>
            <a:ext cx="5257800" cy="400110"/>
          </a:xfrm>
          <a:prstGeom prst="rect">
            <a:avLst/>
          </a:prstGeom>
          <a:noFill/>
        </p:spPr>
        <p:txBody>
          <a:bodyPr wrap="square" rtlCol="0">
            <a:spAutoFit/>
          </a:bodyPr>
          <a:lstStyle/>
          <a:p>
            <a:r>
              <a:rPr lang="en-US" sz="2000" dirty="0"/>
              <a:t>Longitudinal charge profiles after RR injection</a:t>
            </a:r>
          </a:p>
        </p:txBody>
      </p:sp>
      <p:sp>
        <p:nvSpPr>
          <p:cNvPr id="13" name="TextBox 12">
            <a:extLst>
              <a:ext uri="{FF2B5EF4-FFF2-40B4-BE49-F238E27FC236}">
                <a16:creationId xmlns:a16="http://schemas.microsoft.com/office/drawing/2014/main" id="{8903100D-5DFE-FD43-801D-C24631B474F0}"/>
              </a:ext>
            </a:extLst>
          </p:cNvPr>
          <p:cNvSpPr txBox="1"/>
          <p:nvPr/>
        </p:nvSpPr>
        <p:spPr>
          <a:xfrm>
            <a:off x="4046220" y="5169550"/>
            <a:ext cx="4640580" cy="461665"/>
          </a:xfrm>
          <a:prstGeom prst="rect">
            <a:avLst/>
          </a:prstGeom>
          <a:noFill/>
        </p:spPr>
        <p:txBody>
          <a:bodyPr wrap="square" rtlCol="0">
            <a:spAutoFit/>
          </a:bodyPr>
          <a:lstStyle/>
          <a:p>
            <a:r>
              <a:rPr lang="en-US" dirty="0" err="1"/>
              <a:t>TaRDIS</a:t>
            </a:r>
            <a:r>
              <a:rPr lang="en-US" dirty="0"/>
              <a:t> phase space reconstruction</a:t>
            </a:r>
          </a:p>
        </p:txBody>
      </p:sp>
      <p:sp>
        <p:nvSpPr>
          <p:cNvPr id="14" name="TextBox 13">
            <a:extLst>
              <a:ext uri="{FF2B5EF4-FFF2-40B4-BE49-F238E27FC236}">
                <a16:creationId xmlns:a16="http://schemas.microsoft.com/office/drawing/2014/main" id="{9079E710-D90D-BC42-BDCC-F5D832118185}"/>
              </a:ext>
            </a:extLst>
          </p:cNvPr>
          <p:cNvSpPr txBox="1"/>
          <p:nvPr/>
        </p:nvSpPr>
        <p:spPr>
          <a:xfrm>
            <a:off x="356870" y="4898533"/>
            <a:ext cx="3182620" cy="830997"/>
          </a:xfrm>
          <a:prstGeom prst="rect">
            <a:avLst/>
          </a:prstGeom>
          <a:noFill/>
        </p:spPr>
        <p:txBody>
          <a:bodyPr wrap="square" rtlCol="0">
            <a:spAutoFit/>
          </a:bodyPr>
          <a:lstStyle/>
          <a:p>
            <a:r>
              <a:rPr lang="en-US" dirty="0"/>
              <a:t>Difficult and convoluted procedure!</a:t>
            </a:r>
          </a:p>
        </p:txBody>
      </p:sp>
    </p:spTree>
    <p:extLst>
      <p:ext uri="{BB962C8B-B14F-4D97-AF65-F5344CB8AC3E}">
        <p14:creationId xmlns:p14="http://schemas.microsoft.com/office/powerpoint/2010/main" val="25688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accel="50000" decel="50000" fill="hold" nodeType="clickEffect">
                                  <p:stCondLst>
                                    <p:cond delay="0"/>
                                  </p:stCondLst>
                                  <p:childTnLst>
                                    <p:anim calcmode="lin" valueType="num">
                                      <p:cBhvr additive="base">
                                        <p:cTn id="6" dur="1000"/>
                                        <p:tgtEl>
                                          <p:spTgt spid="11"/>
                                        </p:tgtEl>
                                        <p:attrNameLst>
                                          <p:attrName>ppt_x</p:attrName>
                                        </p:attrNameLst>
                                      </p:cBhvr>
                                      <p:tavLst>
                                        <p:tav tm="0">
                                          <p:val>
                                            <p:strVal val="ppt_x"/>
                                          </p:val>
                                        </p:tav>
                                        <p:tav tm="100000">
                                          <p:val>
                                            <p:strVal val="1+ppt_w/2"/>
                                          </p:val>
                                        </p:tav>
                                      </p:tavLst>
                                    </p:anim>
                                    <p:anim calcmode="lin" valueType="num">
                                      <p:cBhvr additive="base">
                                        <p:cTn id="7" dur="1000"/>
                                        <p:tgtEl>
                                          <p:spTgt spid="11"/>
                                        </p:tgtEl>
                                        <p:attrNameLst>
                                          <p:attrName>ppt_y</p:attrName>
                                        </p:attrNameLst>
                                      </p:cBhvr>
                                      <p:tavLst>
                                        <p:tav tm="0">
                                          <p:val>
                                            <p:strVal val="ppt_y"/>
                                          </p:val>
                                        </p:tav>
                                        <p:tav tm="100000">
                                          <p:val>
                                            <p:strVal val="ppt_y"/>
                                          </p:val>
                                        </p:tav>
                                      </p:tavLst>
                                    </p:anim>
                                    <p:set>
                                      <p:cBhvr>
                                        <p:cTn id="8" dur="1" fill="hold">
                                          <p:stCondLst>
                                            <p:cond delay="999"/>
                                          </p:stCondLst>
                                        </p:cTn>
                                        <p:tgtEl>
                                          <p:spTgt spid="11"/>
                                        </p:tgtEl>
                                        <p:attrNameLst>
                                          <p:attrName>style.visibility</p:attrName>
                                        </p:attrNameLst>
                                      </p:cBhvr>
                                      <p:to>
                                        <p:strVal val="hidden"/>
                                      </p:to>
                                    </p:set>
                                  </p:childTnLst>
                                </p:cTn>
                              </p:par>
                              <p:par>
                                <p:cTn id="9" presetID="2" presetClass="exit" presetSubtype="2" accel="50000" decel="50000" fill="hold" grpId="0" nodeType="withEffect">
                                  <p:stCondLst>
                                    <p:cond delay="0"/>
                                  </p:stCondLst>
                                  <p:childTnLst>
                                    <p:anim calcmode="lin" valueType="num">
                                      <p:cBhvr additive="base">
                                        <p:cTn id="10" dur="1000"/>
                                        <p:tgtEl>
                                          <p:spTgt spid="12"/>
                                        </p:tgtEl>
                                        <p:attrNameLst>
                                          <p:attrName>ppt_x</p:attrName>
                                        </p:attrNameLst>
                                      </p:cBhvr>
                                      <p:tavLst>
                                        <p:tav tm="0">
                                          <p:val>
                                            <p:strVal val="ppt_x"/>
                                          </p:val>
                                        </p:tav>
                                        <p:tav tm="100000">
                                          <p:val>
                                            <p:strVal val="1+ppt_w/2"/>
                                          </p:val>
                                        </p:tav>
                                      </p:tavLst>
                                    </p:anim>
                                    <p:anim calcmode="lin" valueType="num">
                                      <p:cBhvr additive="base">
                                        <p:cTn id="11" dur="1000"/>
                                        <p:tgtEl>
                                          <p:spTgt spid="12"/>
                                        </p:tgtEl>
                                        <p:attrNameLst>
                                          <p:attrName>ppt_y</p:attrName>
                                        </p:attrNameLst>
                                      </p:cBhvr>
                                      <p:tavLst>
                                        <p:tav tm="0">
                                          <p:val>
                                            <p:strVal val="ppt_y"/>
                                          </p:val>
                                        </p:tav>
                                        <p:tav tm="100000">
                                          <p:val>
                                            <p:strVal val="ppt_y"/>
                                          </p:val>
                                        </p:tav>
                                      </p:tavLst>
                                    </p:anim>
                                    <p:set>
                                      <p:cBhvr>
                                        <p:cTn id="12" dur="1" fill="hold">
                                          <p:stCondLst>
                                            <p:cond delay="999"/>
                                          </p:stCondLst>
                                        </p:cTn>
                                        <p:tgtEl>
                                          <p:spTgt spid="12"/>
                                        </p:tgtEl>
                                        <p:attrNameLst>
                                          <p:attrName>style.visibility</p:attrName>
                                        </p:attrNameLst>
                                      </p:cBhvr>
                                      <p:to>
                                        <p:strVal val="hidden"/>
                                      </p:to>
                                    </p:set>
                                  </p:childTnLst>
                                </p:cTn>
                              </p:par>
                              <p:par>
                                <p:cTn id="13" presetID="1" presetClass="entr" presetSubtype="0"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504CDB3-BDC4-0E4F-A901-007D091A713E}"/>
              </a:ext>
            </a:extLst>
          </p:cNvPr>
          <p:cNvPicPr>
            <a:picLocks noChangeAspect="1"/>
          </p:cNvPicPr>
          <p:nvPr/>
        </p:nvPicPr>
        <p:blipFill rotWithShape="1">
          <a:blip r:embed="rId3"/>
          <a:srcRect l="4306" t="16967" r="64583" b="62305"/>
          <a:stretch/>
        </p:blipFill>
        <p:spPr>
          <a:xfrm>
            <a:off x="4691811" y="129297"/>
            <a:ext cx="4332851" cy="2150505"/>
          </a:xfrm>
          <a:prstGeom prst="rect">
            <a:avLst/>
          </a:prstGeom>
        </p:spPr>
      </p:pic>
      <p:pic>
        <p:nvPicPr>
          <p:cNvPr id="13" name="Content Placeholder 12">
            <a:extLst>
              <a:ext uri="{FF2B5EF4-FFF2-40B4-BE49-F238E27FC236}">
                <a16:creationId xmlns:a16="http://schemas.microsoft.com/office/drawing/2014/main" id="{E3B42D07-DBC0-CD4B-AB69-710680C8341D}"/>
              </a:ext>
            </a:extLst>
          </p:cNvPr>
          <p:cNvPicPr>
            <a:picLocks noGrp="1" noChangeAspect="1"/>
          </p:cNvPicPr>
          <p:nvPr>
            <p:ph sz="half" idx="13"/>
          </p:nvPr>
        </p:nvPicPr>
        <p:blipFill>
          <a:blip r:embed="rId4"/>
          <a:stretch>
            <a:fillRect/>
          </a:stretch>
        </p:blipFill>
        <p:spPr>
          <a:xfrm>
            <a:off x="4691814" y="2279803"/>
            <a:ext cx="4206875" cy="2605500"/>
          </a:xfrm>
        </p:spPr>
      </p:pic>
      <p:sp>
        <p:nvSpPr>
          <p:cNvPr id="5" name="Text Placeholder 4">
            <a:extLst>
              <a:ext uri="{FF2B5EF4-FFF2-40B4-BE49-F238E27FC236}">
                <a16:creationId xmlns:a16="http://schemas.microsoft.com/office/drawing/2014/main" id="{A71D2E86-B1EF-9D46-97D3-8BB586A6EC55}"/>
              </a:ext>
            </a:extLst>
          </p:cNvPr>
          <p:cNvSpPr>
            <a:spLocks noGrp="1"/>
          </p:cNvSpPr>
          <p:nvPr>
            <p:ph type="body" sz="half" idx="19"/>
          </p:nvPr>
        </p:nvSpPr>
        <p:spPr>
          <a:xfrm>
            <a:off x="4692450" y="4978625"/>
            <a:ext cx="4206239" cy="1052287"/>
          </a:xfrm>
        </p:spPr>
        <p:txBody>
          <a:bodyPr/>
          <a:lstStyle/>
          <a:p>
            <a:r>
              <a:rPr lang="en-US" dirty="0"/>
              <a:t>Above: </a:t>
            </a:r>
            <a:r>
              <a:rPr lang="en-US" dirty="0" err="1"/>
              <a:t>TaRDIS</a:t>
            </a:r>
            <a:r>
              <a:rPr lang="en-US" dirty="0"/>
              <a:t> reconstruction of longitudinal charge profiles</a:t>
            </a:r>
          </a:p>
          <a:p>
            <a:r>
              <a:rPr lang="en-US" dirty="0"/>
              <a:t>Left: charge profile data of two bunches</a:t>
            </a:r>
          </a:p>
          <a:p>
            <a:r>
              <a:rPr lang="en-US" dirty="0"/>
              <a:t>Below: matching bunch</a:t>
            </a:r>
          </a:p>
        </p:txBody>
      </p:sp>
      <p:sp>
        <p:nvSpPr>
          <p:cNvPr id="6" name="Date Placeholder 5">
            <a:extLst>
              <a:ext uri="{FF2B5EF4-FFF2-40B4-BE49-F238E27FC236}">
                <a16:creationId xmlns:a16="http://schemas.microsoft.com/office/drawing/2014/main" id="{8657B505-6DFB-D840-8CDF-D8D6C6E65596}"/>
              </a:ext>
            </a:extLst>
          </p:cNvPr>
          <p:cNvSpPr>
            <a:spLocks noGrp="1"/>
          </p:cNvSpPr>
          <p:nvPr>
            <p:ph type="dt" sz="half" idx="2"/>
          </p:nvPr>
        </p:nvSpPr>
        <p:spPr/>
        <p:txBody>
          <a:bodyPr/>
          <a:lstStyle/>
          <a:p>
            <a:pPr>
              <a:defRPr/>
            </a:pPr>
            <a:fld id="{B099EE7B-C01A-E94A-AA76-2F04CF97FC05}" type="datetime1">
              <a:rPr lang="en-US" smtClean="0"/>
              <a:t>7/9/19</a:t>
            </a:fld>
            <a:endParaRPr lang="en-US" dirty="0"/>
          </a:p>
        </p:txBody>
      </p:sp>
      <p:sp>
        <p:nvSpPr>
          <p:cNvPr id="7" name="Footer Placeholder 6">
            <a:extLst>
              <a:ext uri="{FF2B5EF4-FFF2-40B4-BE49-F238E27FC236}">
                <a16:creationId xmlns:a16="http://schemas.microsoft.com/office/drawing/2014/main" id="{2ACCA0EA-105B-244F-B5C3-548448085FE7}"/>
              </a:ext>
            </a:extLst>
          </p:cNvPr>
          <p:cNvSpPr>
            <a:spLocks noGrp="1"/>
          </p:cNvSpPr>
          <p:nvPr>
            <p:ph type="ftr" sz="quarter" idx="3"/>
          </p:nvPr>
        </p:nvSpPr>
        <p:spPr>
          <a:xfrm>
            <a:off x="1530602" y="6504213"/>
            <a:ext cx="6262118" cy="242873"/>
          </a:xfrm>
        </p:spPr>
        <p:txBody>
          <a:bodyPr/>
          <a:lstStyle/>
          <a:p>
            <a:pPr>
              <a:defRPr/>
            </a:pPr>
            <a:r>
              <a:rPr lang="en-US" dirty="0"/>
              <a:t>Improving Beam Tomography With Deep Neural Networks and Machine Learning</a:t>
            </a:r>
          </a:p>
        </p:txBody>
      </p:sp>
      <p:sp>
        <p:nvSpPr>
          <p:cNvPr id="8" name="Slide Number Placeholder 7">
            <a:extLst>
              <a:ext uri="{FF2B5EF4-FFF2-40B4-BE49-F238E27FC236}">
                <a16:creationId xmlns:a16="http://schemas.microsoft.com/office/drawing/2014/main" id="{F04A849F-F8BF-D744-8B1C-B4DC43FA515E}"/>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9" name="Title 8">
            <a:extLst>
              <a:ext uri="{FF2B5EF4-FFF2-40B4-BE49-F238E27FC236}">
                <a16:creationId xmlns:a16="http://schemas.microsoft.com/office/drawing/2014/main" id="{A94D7F34-16A0-B643-BB2A-99276156C54A}"/>
              </a:ext>
            </a:extLst>
          </p:cNvPr>
          <p:cNvSpPr>
            <a:spLocks noGrp="1"/>
          </p:cNvSpPr>
          <p:nvPr>
            <p:ph type="title"/>
          </p:nvPr>
        </p:nvSpPr>
        <p:spPr>
          <a:xfrm>
            <a:off x="228600" y="251752"/>
            <a:ext cx="4686300" cy="789648"/>
          </a:xfrm>
        </p:spPr>
        <p:txBody>
          <a:bodyPr/>
          <a:lstStyle/>
          <a:p>
            <a:r>
              <a:rPr lang="en-US" dirty="0"/>
              <a:t>The (nonlinear regression) Problem</a:t>
            </a:r>
          </a:p>
        </p:txBody>
      </p:sp>
      <p:pic>
        <p:nvPicPr>
          <p:cNvPr id="14" name="Content Placeholder 10">
            <a:extLst>
              <a:ext uri="{FF2B5EF4-FFF2-40B4-BE49-F238E27FC236}">
                <a16:creationId xmlns:a16="http://schemas.microsoft.com/office/drawing/2014/main" id="{86428296-7A4B-8545-BE61-9903DA19E573}"/>
              </a:ext>
            </a:extLst>
          </p:cNvPr>
          <p:cNvPicPr>
            <a:picLocks noChangeAspect="1"/>
          </p:cNvPicPr>
          <p:nvPr/>
        </p:nvPicPr>
        <p:blipFill rotWithShape="1">
          <a:blip r:embed="rId3"/>
          <a:srcRect l="4375" t="42280" r="65479" b="36996"/>
          <a:stretch/>
        </p:blipFill>
        <p:spPr>
          <a:xfrm>
            <a:off x="4691813" y="114300"/>
            <a:ext cx="4264467" cy="2184239"/>
          </a:xfrm>
          <a:prstGeom prst="rect">
            <a:avLst/>
          </a:prstGeom>
        </p:spPr>
      </p:pic>
      <p:pic>
        <p:nvPicPr>
          <p:cNvPr id="18" name="Content Placeholder 17">
            <a:extLst>
              <a:ext uri="{FF2B5EF4-FFF2-40B4-BE49-F238E27FC236}">
                <a16:creationId xmlns:a16="http://schemas.microsoft.com/office/drawing/2014/main" id="{256908A4-5654-0E4F-ACCF-3B7FE56318F0}"/>
              </a:ext>
            </a:extLst>
          </p:cNvPr>
          <p:cNvPicPr>
            <a:picLocks noGrp="1" noChangeAspect="1"/>
          </p:cNvPicPr>
          <p:nvPr>
            <p:ph sz="half" idx="15"/>
          </p:nvPr>
        </p:nvPicPr>
        <p:blipFill rotWithShape="1">
          <a:blip r:embed="rId5"/>
          <a:srcRect l="29336" r="32771"/>
          <a:stretch/>
        </p:blipFill>
        <p:spPr>
          <a:xfrm>
            <a:off x="650433" y="1041400"/>
            <a:ext cx="3238500" cy="4929866"/>
          </a:xfrm>
        </p:spPr>
      </p:pic>
      <p:cxnSp>
        <p:nvCxnSpPr>
          <p:cNvPr id="22" name="Straight Arrow Connector 21">
            <a:extLst>
              <a:ext uri="{FF2B5EF4-FFF2-40B4-BE49-F238E27FC236}">
                <a16:creationId xmlns:a16="http://schemas.microsoft.com/office/drawing/2014/main" id="{FB83E910-EBD6-D54A-9C52-CAA8DE48A9E7}"/>
              </a:ext>
            </a:extLst>
          </p:cNvPr>
          <p:cNvCxnSpPr>
            <a:cxnSpLocks/>
          </p:cNvCxnSpPr>
          <p:nvPr/>
        </p:nvCxnSpPr>
        <p:spPr>
          <a:xfrm flipV="1">
            <a:off x="2177141" y="1806502"/>
            <a:ext cx="3474720" cy="629489"/>
          </a:xfrm>
          <a:prstGeom prst="straightConnector1">
            <a:avLst/>
          </a:prstGeom>
          <a:ln w="95250">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F89112C4-8213-CF48-A144-DF9130850884}"/>
              </a:ext>
            </a:extLst>
          </p:cNvPr>
          <p:cNvSpPr txBox="1"/>
          <p:nvPr/>
        </p:nvSpPr>
        <p:spPr>
          <a:xfrm>
            <a:off x="6226628" y="2660897"/>
            <a:ext cx="2436949" cy="1862048"/>
          </a:xfrm>
          <a:prstGeom prst="rect">
            <a:avLst/>
          </a:prstGeom>
          <a:noFill/>
        </p:spPr>
        <p:txBody>
          <a:bodyPr wrap="square" rtlCol="0">
            <a:spAutoFit/>
          </a:bodyPr>
          <a:lstStyle/>
          <a:p>
            <a:r>
              <a:rPr lang="en-US" sz="11500" dirty="0">
                <a:latin typeface="American Typewriter" panose="02090604020004020304" pitchFamily="18" charset="77"/>
              </a:rPr>
              <a:t>?</a:t>
            </a:r>
            <a:endParaRPr lang="en-US" dirty="0">
              <a:latin typeface="American Typewriter" panose="02090604020004020304" pitchFamily="18" charset="77"/>
            </a:endParaRPr>
          </a:p>
        </p:txBody>
      </p:sp>
      <p:pic>
        <p:nvPicPr>
          <p:cNvPr id="25" name="Picture 24">
            <a:extLst>
              <a:ext uri="{FF2B5EF4-FFF2-40B4-BE49-F238E27FC236}">
                <a16:creationId xmlns:a16="http://schemas.microsoft.com/office/drawing/2014/main" id="{863134C6-09A5-F649-BE90-B2E196B4AC48}"/>
              </a:ext>
            </a:extLst>
          </p:cNvPr>
          <p:cNvPicPr>
            <a:picLocks noChangeAspect="1"/>
          </p:cNvPicPr>
          <p:nvPr/>
        </p:nvPicPr>
        <p:blipFill rotWithShape="1">
          <a:blip r:embed="rId6"/>
          <a:srcRect l="35187"/>
          <a:stretch/>
        </p:blipFill>
        <p:spPr>
          <a:xfrm>
            <a:off x="4522172" y="2285535"/>
            <a:ext cx="4502490" cy="2612772"/>
          </a:xfrm>
          <a:prstGeom prst="rect">
            <a:avLst/>
          </a:prstGeom>
        </p:spPr>
      </p:pic>
    </p:spTree>
    <p:extLst>
      <p:ext uri="{BB962C8B-B14F-4D97-AF65-F5344CB8AC3E}">
        <p14:creationId xmlns:p14="http://schemas.microsoft.com/office/powerpoint/2010/main" val="26085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22222E-6 L -0.48837 0.16343 " pathEditMode="relative" rAng="0" ptsTypes="AA">
                                      <p:cBhvr>
                                        <p:cTn id="6" dur="500" fill="hold"/>
                                        <p:tgtEl>
                                          <p:spTgt spid="13"/>
                                        </p:tgtEl>
                                        <p:attrNameLst>
                                          <p:attrName>ppt_x</p:attrName>
                                          <p:attrName>ppt_y</p:attrName>
                                        </p:attrNameLst>
                                      </p:cBhvr>
                                      <p:rCtr x="-24427" y="8171"/>
                                    </p:animMotion>
                                  </p:childTnLst>
                                </p:cTn>
                              </p:par>
                              <p:par>
                                <p:cTn id="7" presetID="0" presetClass="path" presetSubtype="0" accel="50000" decel="50000" fill="hold" nodeType="withEffect">
                                  <p:stCondLst>
                                    <p:cond delay="0"/>
                                  </p:stCondLst>
                                  <p:childTnLst>
                                    <p:animMotion origin="layout" path="M -5.55556E-7 4.07407E-6 L -0.48663 0.14282 " pathEditMode="relative" rAng="0" ptsTypes="AA">
                                      <p:cBhvr>
                                        <p:cTn id="8" dur="500" fill="hold"/>
                                        <p:tgtEl>
                                          <p:spTgt spid="14"/>
                                        </p:tgtEl>
                                        <p:attrNameLst>
                                          <p:attrName>ppt_x</p:attrName>
                                          <p:attrName>ppt_y</p:attrName>
                                        </p:attrNameLst>
                                      </p:cBhvr>
                                      <p:rCtr x="-24340" y="7130"/>
                                    </p:animMotion>
                                  </p:childTnLst>
                                </p:cTn>
                              </p:par>
                              <p:par>
                                <p:cTn id="9" presetID="22" presetClass="exit" presetSubtype="2" fill="hold" nodeType="withEffect">
                                  <p:stCondLst>
                                    <p:cond delay="0"/>
                                  </p:stCondLst>
                                  <p:childTnLst>
                                    <p:animEffect transition="out" filter="wipe(right)">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on 2 17">
            <a:extLst>
              <a:ext uri="{FF2B5EF4-FFF2-40B4-BE49-F238E27FC236}">
                <a16:creationId xmlns:a16="http://schemas.microsoft.com/office/drawing/2014/main" id="{C3872DA6-29EE-2B43-BC68-5B81C50CD108}"/>
              </a:ext>
            </a:extLst>
          </p:cNvPr>
          <p:cNvSpPr/>
          <p:nvPr/>
        </p:nvSpPr>
        <p:spPr>
          <a:xfrm>
            <a:off x="7330306" y="4919200"/>
            <a:ext cx="2137953" cy="966024"/>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3702ED5-18E1-1044-974F-BD13B112C39B}"/>
              </a:ext>
            </a:extLst>
          </p:cNvPr>
          <p:cNvSpPr>
            <a:spLocks noGrp="1"/>
          </p:cNvSpPr>
          <p:nvPr>
            <p:ph idx="1"/>
          </p:nvPr>
        </p:nvSpPr>
        <p:spPr>
          <a:xfrm>
            <a:off x="228600" y="971551"/>
            <a:ext cx="8521700" cy="2330449"/>
          </a:xfrm>
        </p:spPr>
        <p:txBody>
          <a:bodyPr/>
          <a:lstStyle/>
          <a:p>
            <a:r>
              <a:rPr lang="en-US" dirty="0"/>
              <a:t>The end goal is to create a </a:t>
            </a:r>
            <a:r>
              <a:rPr lang="en-US" b="1" dirty="0"/>
              <a:t>generalized neural network</a:t>
            </a:r>
            <a:r>
              <a:rPr lang="en-US" dirty="0"/>
              <a:t> model (unique to Booster/MI/RR) that is:</a:t>
            </a:r>
          </a:p>
          <a:p>
            <a:pPr lvl="1"/>
            <a:r>
              <a:rPr lang="en-US" dirty="0"/>
              <a:t>Accurate enough to diagnose Booster/MI/RR issues</a:t>
            </a:r>
          </a:p>
          <a:p>
            <a:pPr lvl="1"/>
            <a:r>
              <a:rPr lang="en-US" dirty="0"/>
              <a:t>Fast enough to do this in almost real-time</a:t>
            </a:r>
          </a:p>
          <a:p>
            <a:pPr lvl="1"/>
            <a:r>
              <a:rPr lang="en-US" dirty="0"/>
              <a:t>Capable of more than simple cases</a:t>
            </a:r>
          </a:p>
          <a:p>
            <a:endParaRPr lang="en-US" dirty="0"/>
          </a:p>
        </p:txBody>
      </p:sp>
      <p:sp>
        <p:nvSpPr>
          <p:cNvPr id="3" name="Title 2">
            <a:extLst>
              <a:ext uri="{FF2B5EF4-FFF2-40B4-BE49-F238E27FC236}">
                <a16:creationId xmlns:a16="http://schemas.microsoft.com/office/drawing/2014/main" id="{EEEB93C0-27EA-B84D-8E48-205E25E3752D}"/>
              </a:ext>
            </a:extLst>
          </p:cNvPr>
          <p:cNvSpPr>
            <a:spLocks noGrp="1"/>
          </p:cNvSpPr>
          <p:nvPr>
            <p:ph type="title"/>
          </p:nvPr>
        </p:nvSpPr>
        <p:spPr>
          <a:xfrm>
            <a:off x="228600" y="251752"/>
            <a:ext cx="8686800" cy="427877"/>
          </a:xfrm>
        </p:spPr>
        <p:txBody>
          <a:bodyPr/>
          <a:lstStyle/>
          <a:p>
            <a:r>
              <a:rPr lang="en-US" dirty="0"/>
              <a:t>Deep Neural Network (NN) Challenges</a:t>
            </a:r>
          </a:p>
        </p:txBody>
      </p:sp>
      <p:sp>
        <p:nvSpPr>
          <p:cNvPr id="4" name="Date Placeholder 3">
            <a:extLst>
              <a:ext uri="{FF2B5EF4-FFF2-40B4-BE49-F238E27FC236}">
                <a16:creationId xmlns:a16="http://schemas.microsoft.com/office/drawing/2014/main" id="{19CE82CD-B47A-7F4C-A1F5-EBDE5C2560B7}"/>
              </a:ext>
            </a:extLst>
          </p:cNvPr>
          <p:cNvSpPr>
            <a:spLocks noGrp="1"/>
          </p:cNvSpPr>
          <p:nvPr>
            <p:ph type="dt" sz="half" idx="2"/>
          </p:nvPr>
        </p:nvSpPr>
        <p:spPr/>
        <p:txBody>
          <a:bodyPr/>
          <a:lstStyle/>
          <a:p>
            <a:pPr>
              <a:defRPr/>
            </a:pPr>
            <a:fld id="{57ADAB69-348E-2C41-AF41-E98D046040A4}" type="datetime1">
              <a:rPr lang="en-US" smtClean="0"/>
              <a:t>7/9/19</a:t>
            </a:fld>
            <a:endParaRPr lang="en-US" dirty="0"/>
          </a:p>
        </p:txBody>
      </p:sp>
      <p:sp>
        <p:nvSpPr>
          <p:cNvPr id="5" name="Footer Placeholder 4">
            <a:extLst>
              <a:ext uri="{FF2B5EF4-FFF2-40B4-BE49-F238E27FC236}">
                <a16:creationId xmlns:a16="http://schemas.microsoft.com/office/drawing/2014/main" id="{A078ECE9-A4D3-EC42-A195-954041817A0B}"/>
              </a:ext>
            </a:extLst>
          </p:cNvPr>
          <p:cNvSpPr>
            <a:spLocks noGrp="1"/>
          </p:cNvSpPr>
          <p:nvPr>
            <p:ph type="ftr" sz="quarter" idx="3"/>
          </p:nvPr>
        </p:nvSpPr>
        <p:spPr/>
        <p:txBody>
          <a:bodyPr/>
          <a:lstStyle/>
          <a:p>
            <a:pPr>
              <a:defRPr/>
            </a:pPr>
            <a:r>
              <a:rPr lang="en-US" dirty="0"/>
              <a:t>Improving Beam Tomography With Deep Neural Networks and Machine Learning</a:t>
            </a:r>
          </a:p>
        </p:txBody>
      </p:sp>
      <p:sp>
        <p:nvSpPr>
          <p:cNvPr id="6" name="Slide Number Placeholder 5">
            <a:extLst>
              <a:ext uri="{FF2B5EF4-FFF2-40B4-BE49-F238E27FC236}">
                <a16:creationId xmlns:a16="http://schemas.microsoft.com/office/drawing/2014/main" id="{182682BB-133F-6243-88C5-6819F57B395B}"/>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10" name="Picture 9">
            <a:extLst>
              <a:ext uri="{FF2B5EF4-FFF2-40B4-BE49-F238E27FC236}">
                <a16:creationId xmlns:a16="http://schemas.microsoft.com/office/drawing/2014/main" id="{968FD235-9E9D-8643-877F-71544896BE75}"/>
              </a:ext>
            </a:extLst>
          </p:cNvPr>
          <p:cNvPicPr>
            <a:picLocks noChangeAspect="1"/>
          </p:cNvPicPr>
          <p:nvPr/>
        </p:nvPicPr>
        <p:blipFill>
          <a:blip r:embed="rId3"/>
          <a:stretch>
            <a:fillRect/>
          </a:stretch>
        </p:blipFill>
        <p:spPr>
          <a:xfrm>
            <a:off x="228600" y="2978332"/>
            <a:ext cx="4837746" cy="2813956"/>
          </a:xfrm>
          <a:prstGeom prst="rect">
            <a:avLst/>
          </a:prstGeom>
        </p:spPr>
      </p:pic>
      <p:sp>
        <p:nvSpPr>
          <p:cNvPr id="12" name="Curved Up Arrow 11">
            <a:extLst>
              <a:ext uri="{FF2B5EF4-FFF2-40B4-BE49-F238E27FC236}">
                <a16:creationId xmlns:a16="http://schemas.microsoft.com/office/drawing/2014/main" id="{3689F7B2-DD69-5841-BF77-5CBE5BE36014}"/>
              </a:ext>
            </a:extLst>
          </p:cNvPr>
          <p:cNvSpPr/>
          <p:nvPr/>
        </p:nvSpPr>
        <p:spPr>
          <a:xfrm flipV="1">
            <a:off x="5786846" y="2664821"/>
            <a:ext cx="3128554" cy="2473957"/>
          </a:xfrm>
          <a:prstGeom prst="curvedUpArrow">
            <a:avLst>
              <a:gd name="adj1" fmla="val 25000"/>
              <a:gd name="adj2" fmla="val 38821"/>
              <a:gd name="adj3" fmla="val 457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loud 13">
            <a:extLst>
              <a:ext uri="{FF2B5EF4-FFF2-40B4-BE49-F238E27FC236}">
                <a16:creationId xmlns:a16="http://schemas.microsoft.com/office/drawing/2014/main" id="{8BFD82FC-369B-184F-9877-DE1C225B137B}"/>
              </a:ext>
            </a:extLst>
          </p:cNvPr>
          <p:cNvSpPr/>
          <p:nvPr/>
        </p:nvSpPr>
        <p:spPr>
          <a:xfrm>
            <a:off x="5233851" y="5059680"/>
            <a:ext cx="1375955" cy="73260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schemeClr>
                </a:solidFill>
                <a:latin typeface="American Typewriter" panose="02090604020004020304" pitchFamily="18" charset="77"/>
              </a:rPr>
              <a:t>NN</a:t>
            </a:r>
          </a:p>
        </p:txBody>
      </p:sp>
      <p:sp>
        <p:nvSpPr>
          <p:cNvPr id="15" name="Curved Up Arrow 14">
            <a:extLst>
              <a:ext uri="{FF2B5EF4-FFF2-40B4-BE49-F238E27FC236}">
                <a16:creationId xmlns:a16="http://schemas.microsoft.com/office/drawing/2014/main" id="{5FE1E94A-372C-6B4C-B996-B8EF4A386D0B}"/>
              </a:ext>
            </a:extLst>
          </p:cNvPr>
          <p:cNvSpPr/>
          <p:nvPr/>
        </p:nvSpPr>
        <p:spPr>
          <a:xfrm>
            <a:off x="4884488" y="5771604"/>
            <a:ext cx="1062445" cy="46917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2661A5-8368-6540-8773-3055668A3008}"/>
              </a:ext>
            </a:extLst>
          </p:cNvPr>
          <p:cNvSpPr txBox="1"/>
          <p:nvPr/>
        </p:nvSpPr>
        <p:spPr>
          <a:xfrm>
            <a:off x="7743714" y="5253735"/>
            <a:ext cx="1311135" cy="430887"/>
          </a:xfrm>
          <a:prstGeom prst="rect">
            <a:avLst/>
          </a:prstGeom>
          <a:noFill/>
        </p:spPr>
        <p:txBody>
          <a:bodyPr wrap="square" rtlCol="0">
            <a:spAutoFit/>
          </a:bodyPr>
          <a:lstStyle/>
          <a:p>
            <a:r>
              <a:rPr lang="en-US" sz="1100" dirty="0" err="1"/>
              <a:t>Pssst</a:t>
            </a:r>
            <a:r>
              <a:rPr lang="en-US" sz="1100" dirty="0"/>
              <a:t>… Your bunch rotation is off…</a:t>
            </a:r>
            <a:endParaRPr lang="en-US" dirty="0"/>
          </a:p>
        </p:txBody>
      </p:sp>
      <p:sp>
        <p:nvSpPr>
          <p:cNvPr id="19" name="TextBox 18">
            <a:extLst>
              <a:ext uri="{FF2B5EF4-FFF2-40B4-BE49-F238E27FC236}">
                <a16:creationId xmlns:a16="http://schemas.microsoft.com/office/drawing/2014/main" id="{E338AD04-EC69-8842-8D31-FF38D991AE76}"/>
              </a:ext>
            </a:extLst>
          </p:cNvPr>
          <p:cNvSpPr txBox="1"/>
          <p:nvPr/>
        </p:nvSpPr>
        <p:spPr>
          <a:xfrm>
            <a:off x="1412195" y="5739339"/>
            <a:ext cx="3535680" cy="369332"/>
          </a:xfrm>
          <a:prstGeom prst="rect">
            <a:avLst/>
          </a:prstGeom>
          <a:noFill/>
        </p:spPr>
        <p:txBody>
          <a:bodyPr wrap="square" rtlCol="0">
            <a:spAutoFit/>
          </a:bodyPr>
          <a:lstStyle/>
          <a:p>
            <a:r>
              <a:rPr lang="en-US" sz="1800" dirty="0"/>
              <a:t>Slip stacking in Recycler</a:t>
            </a:r>
          </a:p>
        </p:txBody>
      </p:sp>
    </p:spTree>
    <p:extLst>
      <p:ext uri="{BB962C8B-B14F-4D97-AF65-F5344CB8AC3E}">
        <p14:creationId xmlns:p14="http://schemas.microsoft.com/office/powerpoint/2010/main" val="228009951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1591</TotalTime>
  <Words>1115</Words>
  <Application>Microsoft Macintosh PowerPoint</Application>
  <PresentationFormat>On-screen Show (4:3)</PresentationFormat>
  <Paragraphs>121</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ＭＳ Ｐゴシック</vt:lpstr>
      <vt:lpstr>American Typewriter</vt:lpstr>
      <vt:lpstr>Arial</vt:lpstr>
      <vt:lpstr>Calibri</vt:lpstr>
      <vt:lpstr>Geneva</vt:lpstr>
      <vt:lpstr>Helvetica</vt:lpstr>
      <vt:lpstr>Fermilab_PPT_090815</vt:lpstr>
      <vt:lpstr>PowerPoint Presentation</vt:lpstr>
      <vt:lpstr>Longitudinal Beam Dynamics</vt:lpstr>
      <vt:lpstr>TaRDIS</vt:lpstr>
      <vt:lpstr>The (nonlinear regression) Problem</vt:lpstr>
      <vt:lpstr>Deep Neural Network (NN) 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Waltteri Leinonen (student)</dc:creator>
  <cp:lastModifiedBy>Waltteri Leinonen (student)</cp:lastModifiedBy>
  <cp:revision>22</cp:revision>
  <cp:lastPrinted>2014-01-20T19:40:21Z</cp:lastPrinted>
  <dcterms:created xsi:type="dcterms:W3CDTF">2019-07-02T19:02:39Z</dcterms:created>
  <dcterms:modified xsi:type="dcterms:W3CDTF">2019-07-10T15:28:30Z</dcterms:modified>
</cp:coreProperties>
</file>