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diagrams/data8.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2.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diagrams/drawing7.xml" ContentType="application/vnd.ms-office.drawingml.diagramDrawing+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5">
  <p:sldMasterIdLst>
    <p:sldMasterId id="2147483682" r:id="rId1"/>
  </p:sldMasterIdLst>
  <p:notesMasterIdLst>
    <p:notesMasterId r:id="rId24"/>
  </p:notesMasterIdLst>
  <p:handoutMasterIdLst>
    <p:handoutMasterId r:id="rId25"/>
  </p:handoutMasterIdLst>
  <p:sldIdLst>
    <p:sldId id="294" r:id="rId2"/>
    <p:sldId id="298" r:id="rId3"/>
    <p:sldId id="989" r:id="rId4"/>
    <p:sldId id="1017" r:id="rId5"/>
    <p:sldId id="303" r:id="rId6"/>
    <p:sldId id="1022" r:id="rId7"/>
    <p:sldId id="305" r:id="rId8"/>
    <p:sldId id="986" r:id="rId9"/>
    <p:sldId id="987" r:id="rId10"/>
    <p:sldId id="988" r:id="rId11"/>
    <p:sldId id="985" r:id="rId12"/>
    <p:sldId id="1016" r:id="rId13"/>
    <p:sldId id="1023" r:id="rId14"/>
    <p:sldId id="1732" r:id="rId15"/>
    <p:sldId id="1018" r:id="rId16"/>
    <p:sldId id="1028" r:id="rId17"/>
    <p:sldId id="1723" r:id="rId18"/>
    <p:sldId id="1726" r:id="rId19"/>
    <p:sldId id="1733" r:id="rId20"/>
    <p:sldId id="1024" r:id="rId21"/>
    <p:sldId id="1025" r:id="rId22"/>
    <p:sldId id="1731" r:id="rId23"/>
  </p:sldIdLst>
  <p:sldSz cx="9144000" cy="5143500" type="screen16x9"/>
  <p:notesSz cx="6985000" cy="92837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Kosky" initials="KK" lastIdx="11" clrIdx="0">
    <p:extLst>
      <p:ext uri="{19B8F6BF-5375-455C-9EA6-DF929625EA0E}">
        <p15:presenceInfo xmlns:p15="http://schemas.microsoft.com/office/powerpoint/2012/main" userId="Karen Kosky" providerId="None"/>
      </p:ext>
    </p:extLst>
  </p:cmAuthor>
  <p:cmAuthor id="2" name="Karen Kosky x 33768N" initials="KKx3" lastIdx="1" clrIdx="1">
    <p:extLst>
      <p:ext uri="{19B8F6BF-5375-455C-9EA6-DF929625EA0E}">
        <p15:presenceInfo xmlns:p15="http://schemas.microsoft.com/office/powerpoint/2012/main" userId="S-1-5-21-1644491937-1202660629-839522115-666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B0B0B0"/>
    <a:srgbClr val="FFFFFF"/>
    <a:srgbClr val="50504E"/>
    <a:srgbClr val="505050"/>
    <a:srgbClr val="004C97"/>
    <a:srgbClr val="003087"/>
    <a:srgbClr val="FF9933"/>
    <a:srgbClr val="1E6EFF"/>
    <a:srgbClr val="4E4E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32" autoAdjust="0"/>
    <p:restoredTop sz="96357" autoAdjust="0"/>
  </p:normalViewPr>
  <p:slideViewPr>
    <p:cSldViewPr snapToGrid="0" snapToObjects="1" showGuides="1">
      <p:cViewPr varScale="1">
        <p:scale>
          <a:sx n="85" d="100"/>
          <a:sy n="85" d="100"/>
        </p:scale>
        <p:origin x="748" y="48"/>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4.jpeg"/></Relationships>
</file>

<file path=ppt/diagrams/_rels/data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image" Target="../media/image13.jpeg"/><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image" Target="../media/image13.jpeg"/><Relationship Id="rId6" Type="http://schemas.openxmlformats.org/officeDocument/2006/relationships/image" Target="../media/image15.jpeg"/><Relationship Id="rId5" Type="http://schemas.openxmlformats.org/officeDocument/2006/relationships/image" Target="../media/image19.png"/><Relationship Id="rId4"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0C2BB-EE80-471C-97EB-D317AD2E4146}"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FDBBED34-3193-47F8-ACEE-C01A17E4D910}">
      <dgm:prSet phldrT="[Text]" custT="1"/>
      <dgm:spPr/>
      <dgm:t>
        <a:bodyPr/>
        <a:lstStyle/>
        <a:p>
          <a:pPr>
            <a:buNone/>
          </a:pPr>
          <a:r>
            <a:rPr lang="en-US" sz="2400" b="1" dirty="0"/>
            <a:t>Karen Kosky</a:t>
          </a:r>
        </a:p>
      </dgm:t>
    </dgm:pt>
    <dgm:pt modelId="{77ED7870-ECDA-48AF-948A-A77CD0FB6A5E}" type="parTrans" cxnId="{99B01C12-1616-42A2-BCD7-E497380D466A}">
      <dgm:prSet/>
      <dgm:spPr/>
      <dgm:t>
        <a:bodyPr/>
        <a:lstStyle/>
        <a:p>
          <a:endParaRPr lang="en-US"/>
        </a:p>
      </dgm:t>
    </dgm:pt>
    <dgm:pt modelId="{3626DA1C-984B-4805-93C8-FB2D8C7FC3C8}" type="sibTrans" cxnId="{99B01C12-1616-42A2-BCD7-E497380D466A}">
      <dgm:prSet/>
      <dgm:spPr/>
      <dgm:t>
        <a:bodyPr/>
        <a:lstStyle/>
        <a:p>
          <a:endParaRPr lang="en-US"/>
        </a:p>
      </dgm:t>
    </dgm:pt>
    <dgm:pt modelId="{161FC7D6-3EDD-4AD1-B6C9-90A7FB00EC95}">
      <dgm:prSet phldrT="[Text]" custT="1"/>
      <dgm:spPr/>
      <dgm:t>
        <a:bodyPr/>
        <a:lstStyle/>
        <a:p>
          <a:r>
            <a:rPr lang="en-US" sz="1800" b="1" dirty="0"/>
            <a:t>Head, Facilities Engineering Services Section</a:t>
          </a:r>
        </a:p>
      </dgm:t>
    </dgm:pt>
    <dgm:pt modelId="{27819DD2-B5E9-462F-98F9-511EFFA8557F}" type="parTrans" cxnId="{6DCE7A42-5DDF-430E-8243-79D2CBC4CE09}">
      <dgm:prSet/>
      <dgm:spPr/>
      <dgm:t>
        <a:bodyPr/>
        <a:lstStyle/>
        <a:p>
          <a:endParaRPr lang="en-US"/>
        </a:p>
      </dgm:t>
    </dgm:pt>
    <dgm:pt modelId="{2D04060D-54F7-4B76-805E-CCA34317C363}" type="sibTrans" cxnId="{6DCE7A42-5DDF-430E-8243-79D2CBC4CE09}">
      <dgm:prSet/>
      <dgm:spPr/>
      <dgm:t>
        <a:bodyPr/>
        <a:lstStyle/>
        <a:p>
          <a:endParaRPr lang="en-US"/>
        </a:p>
      </dgm:t>
    </dgm:pt>
    <dgm:pt modelId="{A34980C9-1D74-4FBD-982F-2012E9367F37}">
      <dgm:prSet phldrT="[Text]" custT="1"/>
      <dgm:spPr/>
      <dgm:t>
        <a:bodyPr/>
        <a:lstStyle/>
        <a:p>
          <a:r>
            <a:rPr lang="en-US" sz="1800" dirty="0"/>
            <a:t>20+ years experience managing facilities, environmental, sustainability programs</a:t>
          </a:r>
        </a:p>
      </dgm:t>
    </dgm:pt>
    <dgm:pt modelId="{F7973926-9467-415E-A10A-0AB8241B1960}" type="parTrans" cxnId="{29C3F070-2DE8-444D-8243-F1E6235B2337}">
      <dgm:prSet/>
      <dgm:spPr/>
      <dgm:t>
        <a:bodyPr/>
        <a:lstStyle/>
        <a:p>
          <a:endParaRPr lang="en-US"/>
        </a:p>
      </dgm:t>
    </dgm:pt>
    <dgm:pt modelId="{BDE0FC49-FAA3-4DC0-BD28-DEB0E8F0CA5B}" type="sibTrans" cxnId="{29C3F070-2DE8-444D-8243-F1E6235B2337}">
      <dgm:prSet/>
      <dgm:spPr/>
      <dgm:t>
        <a:bodyPr/>
        <a:lstStyle/>
        <a:p>
          <a:endParaRPr lang="en-US"/>
        </a:p>
      </dgm:t>
    </dgm:pt>
    <dgm:pt modelId="{0D54BF1E-9573-45A1-B36D-418D217E3E00}">
      <dgm:prSet phldrT="[Text]" custT="1"/>
      <dgm:spPr/>
      <dgm:t>
        <a:bodyPr/>
        <a:lstStyle/>
        <a:p>
          <a:r>
            <a:rPr lang="en-US" sz="1800" dirty="0"/>
            <a:t>3 years Fermilab, 6 years Federal Government</a:t>
          </a:r>
        </a:p>
      </dgm:t>
    </dgm:pt>
    <dgm:pt modelId="{90191120-BDE8-4A4C-A280-E579BBEFAB1B}" type="parTrans" cxnId="{D1B4FFE7-A30E-4A65-A26E-34B0767DD368}">
      <dgm:prSet/>
      <dgm:spPr/>
      <dgm:t>
        <a:bodyPr/>
        <a:lstStyle/>
        <a:p>
          <a:endParaRPr lang="en-US"/>
        </a:p>
      </dgm:t>
    </dgm:pt>
    <dgm:pt modelId="{BC993CE1-A319-4844-B05F-2DE72CDEA53A}" type="sibTrans" cxnId="{D1B4FFE7-A30E-4A65-A26E-34B0767DD368}">
      <dgm:prSet/>
      <dgm:spPr/>
      <dgm:t>
        <a:bodyPr/>
        <a:lstStyle/>
        <a:p>
          <a:endParaRPr lang="en-US"/>
        </a:p>
      </dgm:t>
    </dgm:pt>
    <dgm:pt modelId="{775BCB34-9182-48EB-AA84-A2440727F68F}">
      <dgm:prSet phldrT="[Text]" custT="1"/>
      <dgm:spPr/>
      <dgm:t>
        <a:bodyPr/>
        <a:lstStyle/>
        <a:p>
          <a:r>
            <a:rPr lang="en-US" sz="1800" dirty="0"/>
            <a:t>Part of team revitalizing </a:t>
          </a:r>
          <a:r>
            <a:rPr lang="en-US" sz="1800" dirty="0" err="1"/>
            <a:t>Fermailab’s</a:t>
          </a:r>
          <a:r>
            <a:rPr lang="en-US" sz="1800" dirty="0"/>
            <a:t> infrastructure planning processes</a:t>
          </a:r>
        </a:p>
      </dgm:t>
    </dgm:pt>
    <dgm:pt modelId="{C47F85DC-8EB7-4943-8469-E3BCB7AB37C3}" type="parTrans" cxnId="{F7C87B80-FC1B-4964-87C3-3298925A5167}">
      <dgm:prSet/>
      <dgm:spPr/>
      <dgm:t>
        <a:bodyPr/>
        <a:lstStyle/>
        <a:p>
          <a:endParaRPr lang="en-US"/>
        </a:p>
      </dgm:t>
    </dgm:pt>
    <dgm:pt modelId="{AAFF88DD-6BC8-4A9F-AB69-0AC479362316}" type="sibTrans" cxnId="{F7C87B80-FC1B-4964-87C3-3298925A5167}">
      <dgm:prSet/>
      <dgm:spPr/>
      <dgm:t>
        <a:bodyPr/>
        <a:lstStyle/>
        <a:p>
          <a:endParaRPr lang="en-US"/>
        </a:p>
      </dgm:t>
    </dgm:pt>
    <dgm:pt modelId="{08F94595-B1F7-4481-89DA-4BBA9CED9B4E}">
      <dgm:prSet phldrT="[Text]" custT="1"/>
      <dgm:spPr/>
      <dgm:t>
        <a:bodyPr/>
        <a:lstStyle/>
        <a:p>
          <a:pPr>
            <a:buFont typeface="Arial" panose="020B0604020202020204" pitchFamily="34" charset="0"/>
            <a:buChar char="•"/>
          </a:pPr>
          <a:r>
            <a:rPr lang="en-US" sz="1800" dirty="0"/>
            <a:t>Section includes Engineers, Project Managers, Facilities Operators, Utilities Managers, Service Contract Managers, Roads &amp; Grounds, Personal Property Managers </a:t>
          </a:r>
        </a:p>
      </dgm:t>
    </dgm:pt>
    <dgm:pt modelId="{110B5973-3735-4532-8771-4DF2ADDE8F6D}" type="parTrans" cxnId="{2F2D805A-AA43-47D7-A47E-866E9DCD8DDF}">
      <dgm:prSet/>
      <dgm:spPr/>
      <dgm:t>
        <a:bodyPr/>
        <a:lstStyle/>
        <a:p>
          <a:endParaRPr lang="en-US"/>
        </a:p>
      </dgm:t>
    </dgm:pt>
    <dgm:pt modelId="{D43F9E8A-DCBF-41BF-8E80-4E729AA71080}" type="sibTrans" cxnId="{2F2D805A-AA43-47D7-A47E-866E9DCD8DDF}">
      <dgm:prSet/>
      <dgm:spPr/>
      <dgm:t>
        <a:bodyPr/>
        <a:lstStyle/>
        <a:p>
          <a:endParaRPr lang="en-US"/>
        </a:p>
      </dgm:t>
    </dgm:pt>
    <dgm:pt modelId="{D60710D8-B043-4E9C-AB7C-C36B30AB4126}" type="pres">
      <dgm:prSet presAssocID="{F4F0C2BB-EE80-471C-97EB-D317AD2E4146}" presName="Name0" presStyleCnt="0">
        <dgm:presLayoutVars>
          <dgm:dir/>
          <dgm:resizeHandles val="exact"/>
        </dgm:presLayoutVars>
      </dgm:prSet>
      <dgm:spPr/>
    </dgm:pt>
    <dgm:pt modelId="{85CFBA89-CEA4-457B-8A19-5DFC77FF3DF6}" type="pres">
      <dgm:prSet presAssocID="{FDBBED34-3193-47F8-ACEE-C01A17E4D910}" presName="composite" presStyleCnt="0"/>
      <dgm:spPr/>
    </dgm:pt>
    <dgm:pt modelId="{5C077537-731B-4852-8B74-42BF13440434}" type="pres">
      <dgm:prSet presAssocID="{FDBBED34-3193-47F8-ACEE-C01A17E4D910}" presName="rect1" presStyleLbl="trAlignAcc1" presStyleIdx="0" presStyleCnt="1" custScaleY="117662">
        <dgm:presLayoutVars>
          <dgm:bulletEnabled val="1"/>
        </dgm:presLayoutVars>
      </dgm:prSet>
      <dgm:spPr/>
    </dgm:pt>
    <dgm:pt modelId="{A7D3D66D-EC68-4583-A33F-A18F633F0BAD}" type="pres">
      <dgm:prSet presAssocID="{FDBBED34-3193-47F8-ACEE-C01A17E4D910}" presName="rect2" presStyleLbl="fgImgPlace1" presStyleIdx="0" presStyleCnt="1" custScaleY="62920"/>
      <dgm:spPr>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r="349"/>
          </a:stretch>
        </a:blipFill>
      </dgm:spPr>
    </dgm:pt>
  </dgm:ptLst>
  <dgm:cxnLst>
    <dgm:cxn modelId="{99B01C12-1616-42A2-BCD7-E497380D466A}" srcId="{F4F0C2BB-EE80-471C-97EB-D317AD2E4146}" destId="{FDBBED34-3193-47F8-ACEE-C01A17E4D910}" srcOrd="0" destOrd="0" parTransId="{77ED7870-ECDA-48AF-948A-A77CD0FB6A5E}" sibTransId="{3626DA1C-984B-4805-93C8-FB2D8C7FC3C8}"/>
    <dgm:cxn modelId="{6DCE7A42-5DDF-430E-8243-79D2CBC4CE09}" srcId="{FDBBED34-3193-47F8-ACEE-C01A17E4D910}" destId="{161FC7D6-3EDD-4AD1-B6C9-90A7FB00EC95}" srcOrd="0" destOrd="0" parTransId="{27819DD2-B5E9-462F-98F9-511EFFA8557F}" sibTransId="{2D04060D-54F7-4B76-805E-CCA34317C363}"/>
    <dgm:cxn modelId="{29C3F070-2DE8-444D-8243-F1E6235B2337}" srcId="{FDBBED34-3193-47F8-ACEE-C01A17E4D910}" destId="{A34980C9-1D74-4FBD-982F-2012E9367F37}" srcOrd="1" destOrd="0" parTransId="{F7973926-9467-415E-A10A-0AB8241B1960}" sibTransId="{BDE0FC49-FAA3-4DC0-BD28-DEB0E8F0CA5B}"/>
    <dgm:cxn modelId="{97529A77-C789-40F3-A7A9-09CF5E5AF82D}" type="presOf" srcId="{775BCB34-9182-48EB-AA84-A2440727F68F}" destId="{5C077537-731B-4852-8B74-42BF13440434}" srcOrd="0" destOrd="4" presId="urn:microsoft.com/office/officeart/2008/layout/PictureStrips"/>
    <dgm:cxn modelId="{2F2D805A-AA43-47D7-A47E-866E9DCD8DDF}" srcId="{FDBBED34-3193-47F8-ACEE-C01A17E4D910}" destId="{08F94595-B1F7-4481-89DA-4BBA9CED9B4E}" srcOrd="4" destOrd="0" parTransId="{110B5973-3735-4532-8771-4DF2ADDE8F6D}" sibTransId="{D43F9E8A-DCBF-41BF-8E80-4E729AA71080}"/>
    <dgm:cxn modelId="{C0330C7E-9648-4143-8C8B-A7DC746D0F10}" type="presOf" srcId="{08F94595-B1F7-4481-89DA-4BBA9CED9B4E}" destId="{5C077537-731B-4852-8B74-42BF13440434}" srcOrd="0" destOrd="5" presId="urn:microsoft.com/office/officeart/2008/layout/PictureStrips"/>
    <dgm:cxn modelId="{F7C87B80-FC1B-4964-87C3-3298925A5167}" srcId="{FDBBED34-3193-47F8-ACEE-C01A17E4D910}" destId="{775BCB34-9182-48EB-AA84-A2440727F68F}" srcOrd="3" destOrd="0" parTransId="{C47F85DC-8EB7-4943-8469-E3BCB7AB37C3}" sibTransId="{AAFF88DD-6BC8-4A9F-AB69-0AC479362316}"/>
    <dgm:cxn modelId="{4C033895-9A58-43C0-B058-C412E6EE1B1D}" type="presOf" srcId="{A34980C9-1D74-4FBD-982F-2012E9367F37}" destId="{5C077537-731B-4852-8B74-42BF13440434}" srcOrd="0" destOrd="2" presId="urn:microsoft.com/office/officeart/2008/layout/PictureStrips"/>
    <dgm:cxn modelId="{63B531D1-3BDE-4FB1-8275-23037CE20D05}" type="presOf" srcId="{161FC7D6-3EDD-4AD1-B6C9-90A7FB00EC95}" destId="{5C077537-731B-4852-8B74-42BF13440434}" srcOrd="0" destOrd="1" presId="urn:microsoft.com/office/officeart/2008/layout/PictureStrips"/>
    <dgm:cxn modelId="{4382EFD8-A0D5-464B-8517-DBD219BEA0C6}" type="presOf" srcId="{FDBBED34-3193-47F8-ACEE-C01A17E4D910}" destId="{5C077537-731B-4852-8B74-42BF13440434}" srcOrd="0" destOrd="0" presId="urn:microsoft.com/office/officeart/2008/layout/PictureStrips"/>
    <dgm:cxn modelId="{755783DB-5959-4937-BA55-7209085F0762}" type="presOf" srcId="{0D54BF1E-9573-45A1-B36D-418D217E3E00}" destId="{5C077537-731B-4852-8B74-42BF13440434}" srcOrd="0" destOrd="3" presId="urn:microsoft.com/office/officeart/2008/layout/PictureStrips"/>
    <dgm:cxn modelId="{D1B4FFE7-A30E-4A65-A26E-34B0767DD368}" srcId="{FDBBED34-3193-47F8-ACEE-C01A17E4D910}" destId="{0D54BF1E-9573-45A1-B36D-418D217E3E00}" srcOrd="2" destOrd="0" parTransId="{90191120-BDE8-4A4C-A280-E579BBEFAB1B}" sibTransId="{BC993CE1-A319-4844-B05F-2DE72CDEA53A}"/>
    <dgm:cxn modelId="{8EE7A2F9-8769-411B-8FFA-5681F94EBAA9}" type="presOf" srcId="{F4F0C2BB-EE80-471C-97EB-D317AD2E4146}" destId="{D60710D8-B043-4E9C-AB7C-C36B30AB4126}" srcOrd="0" destOrd="0" presId="urn:microsoft.com/office/officeart/2008/layout/PictureStrips"/>
    <dgm:cxn modelId="{8AA1FC99-5F82-47E1-B02C-122D30B8E0EC}" type="presParOf" srcId="{D60710D8-B043-4E9C-AB7C-C36B30AB4126}" destId="{85CFBA89-CEA4-457B-8A19-5DFC77FF3DF6}" srcOrd="0" destOrd="0" presId="urn:microsoft.com/office/officeart/2008/layout/PictureStrips"/>
    <dgm:cxn modelId="{D66A442F-2121-4B9E-9FE6-948A27735582}" type="presParOf" srcId="{85CFBA89-CEA4-457B-8A19-5DFC77FF3DF6}" destId="{5C077537-731B-4852-8B74-42BF13440434}" srcOrd="0" destOrd="0" presId="urn:microsoft.com/office/officeart/2008/layout/PictureStrips"/>
    <dgm:cxn modelId="{BA0B838C-760A-41C1-8935-A5ADDC8FA970}" type="presParOf" srcId="{85CFBA89-CEA4-457B-8A19-5DFC77FF3DF6}" destId="{A7D3D66D-EC68-4583-A33F-A18F633F0BA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19572A-D4D4-4CCE-9B84-842233B101E3}"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1BE9CECC-C6F5-4B18-81C4-F83EA0E77442}">
      <dgm:prSet custT="1"/>
      <dgm:spPr/>
      <dgm:t>
        <a:bodyPr/>
        <a:lstStyle/>
        <a:p>
          <a:r>
            <a:rPr lang="en-US" sz="1600" b="1" dirty="0"/>
            <a:t>Mission Need</a:t>
          </a:r>
          <a:endParaRPr lang="en-US" sz="1600" dirty="0"/>
        </a:p>
      </dgm:t>
    </dgm:pt>
    <dgm:pt modelId="{9C01F203-94AD-486C-BD0C-63DB5D1878CD}" type="parTrans" cxnId="{5C99B42B-6707-4CE5-BA2F-D62AD631DA62}">
      <dgm:prSet/>
      <dgm:spPr/>
      <dgm:t>
        <a:bodyPr/>
        <a:lstStyle/>
        <a:p>
          <a:endParaRPr lang="en-US"/>
        </a:p>
      </dgm:t>
    </dgm:pt>
    <dgm:pt modelId="{1524EBFF-4D05-4C82-B025-29FF12055E01}" type="sibTrans" cxnId="{5C99B42B-6707-4CE5-BA2F-D62AD631DA62}">
      <dgm:prSet/>
      <dgm:spPr/>
      <dgm:t>
        <a:bodyPr/>
        <a:lstStyle/>
        <a:p>
          <a:endParaRPr lang="en-US"/>
        </a:p>
      </dgm:t>
    </dgm:pt>
    <dgm:pt modelId="{CBBAD8E2-C3F9-47FC-B9AA-111D30E47BB7}">
      <dgm:prSet/>
      <dgm:spPr/>
      <dgm:t>
        <a:bodyPr/>
        <a:lstStyle/>
        <a:p>
          <a:pPr marL="0" indent="0">
            <a:lnSpc>
              <a:spcPct val="120000"/>
            </a:lnSpc>
            <a:spcBef>
              <a:spcPts val="0"/>
            </a:spcBef>
            <a:buNone/>
          </a:pPr>
          <a:r>
            <a:rPr lang="en-US" b="0" dirty="0"/>
            <a:t>Is the documentation adequate to confirm that a specific capability gap, risk, and/or impediment exists to the execution of Office of Science mission?</a:t>
          </a:r>
        </a:p>
      </dgm:t>
    </dgm:pt>
    <dgm:pt modelId="{F36D74FC-AB4F-4D6F-B061-5D09C17909A9}" type="parTrans" cxnId="{CA3132FF-4A51-4920-9AFF-896A29628FB6}">
      <dgm:prSet/>
      <dgm:spPr/>
      <dgm:t>
        <a:bodyPr/>
        <a:lstStyle/>
        <a:p>
          <a:endParaRPr lang="en-US"/>
        </a:p>
      </dgm:t>
    </dgm:pt>
    <dgm:pt modelId="{FC949905-CD10-48A7-8689-C68FA9FCC91D}" type="sibTrans" cxnId="{CA3132FF-4A51-4920-9AFF-896A29628FB6}">
      <dgm:prSet/>
      <dgm:spPr/>
      <dgm:t>
        <a:bodyPr/>
        <a:lstStyle/>
        <a:p>
          <a:endParaRPr lang="en-US"/>
        </a:p>
      </dgm:t>
    </dgm:pt>
    <dgm:pt modelId="{E2BB62CF-8E7D-4653-95DD-E1F508D17882}">
      <dgm:prSet custT="1"/>
      <dgm:spPr/>
      <dgm:t>
        <a:bodyPr/>
        <a:lstStyle/>
        <a:p>
          <a:r>
            <a:rPr lang="en-US" sz="1600" b="1"/>
            <a:t>Program Requirements</a:t>
          </a:r>
          <a:endParaRPr lang="en-US" sz="1600"/>
        </a:p>
      </dgm:t>
    </dgm:pt>
    <dgm:pt modelId="{ABC5AD6C-3049-4D09-A672-CB85ED906817}" type="parTrans" cxnId="{DCF86AC9-CF57-4875-B79A-A7127446AB79}">
      <dgm:prSet/>
      <dgm:spPr/>
      <dgm:t>
        <a:bodyPr/>
        <a:lstStyle/>
        <a:p>
          <a:endParaRPr lang="en-US"/>
        </a:p>
      </dgm:t>
    </dgm:pt>
    <dgm:pt modelId="{AD6D4B9D-DF79-4575-B93B-3B94D435AAB6}" type="sibTrans" cxnId="{DCF86AC9-CF57-4875-B79A-A7127446AB79}">
      <dgm:prSet/>
      <dgm:spPr/>
      <dgm:t>
        <a:bodyPr/>
        <a:lstStyle/>
        <a:p>
          <a:endParaRPr lang="en-US"/>
        </a:p>
      </dgm:t>
    </dgm:pt>
    <dgm:pt modelId="{7043E644-88ED-4CA1-AEB9-76E4390EF389}">
      <dgm:prSet/>
      <dgm:spPr/>
      <dgm:t>
        <a:bodyPr/>
        <a:lstStyle/>
        <a:p>
          <a:pPr marL="0" indent="0">
            <a:lnSpc>
              <a:spcPct val="120000"/>
            </a:lnSpc>
            <a:spcBef>
              <a:spcPts val="0"/>
            </a:spcBef>
            <a:buFont typeface="Arial" panose="020B0604020202020204" pitchFamily="34" charset="0"/>
            <a:buNone/>
          </a:pPr>
          <a:r>
            <a:rPr lang="en-US" b="0" dirty="0"/>
            <a:t>Are high-level requirements sufficiently defined to identify preliminary alternatives to address the capability gap, risk, and/or impediment?  Are the preliminary alternatives reasonable for this stage?</a:t>
          </a:r>
        </a:p>
      </dgm:t>
    </dgm:pt>
    <dgm:pt modelId="{9F071C82-D208-4222-BDB6-1124861B3F1B}" type="parTrans" cxnId="{36EBE952-E5D6-4374-B07E-1E8589384A83}">
      <dgm:prSet/>
      <dgm:spPr/>
      <dgm:t>
        <a:bodyPr/>
        <a:lstStyle/>
        <a:p>
          <a:endParaRPr lang="en-US"/>
        </a:p>
      </dgm:t>
    </dgm:pt>
    <dgm:pt modelId="{19AD020D-47EF-48C2-9C90-DAFB63B40F12}" type="sibTrans" cxnId="{36EBE952-E5D6-4374-B07E-1E8589384A83}">
      <dgm:prSet/>
      <dgm:spPr/>
      <dgm:t>
        <a:bodyPr/>
        <a:lstStyle/>
        <a:p>
          <a:endParaRPr lang="en-US"/>
        </a:p>
      </dgm:t>
    </dgm:pt>
    <dgm:pt modelId="{070FEAA6-A634-4645-941F-BDA31C402935}">
      <dgm:prSet custT="1"/>
      <dgm:spPr/>
      <dgm:t>
        <a:bodyPr/>
        <a:lstStyle/>
        <a:p>
          <a:r>
            <a:rPr lang="en-US" sz="1600" b="1"/>
            <a:t>Cost Range and Schedule</a:t>
          </a:r>
          <a:endParaRPr lang="en-US" sz="1600"/>
        </a:p>
      </dgm:t>
    </dgm:pt>
    <dgm:pt modelId="{C9B89A8F-3757-440B-8ECE-78D7356C1024}" type="parTrans" cxnId="{5B2D3661-CA9B-4185-A9E8-ED9CF9B452C5}">
      <dgm:prSet/>
      <dgm:spPr/>
      <dgm:t>
        <a:bodyPr/>
        <a:lstStyle/>
        <a:p>
          <a:endParaRPr lang="en-US"/>
        </a:p>
      </dgm:t>
    </dgm:pt>
    <dgm:pt modelId="{8102AA6E-7416-490E-BB87-E12617AF224E}" type="sibTrans" cxnId="{5B2D3661-CA9B-4185-A9E8-ED9CF9B452C5}">
      <dgm:prSet/>
      <dgm:spPr/>
      <dgm:t>
        <a:bodyPr/>
        <a:lstStyle/>
        <a:p>
          <a:endParaRPr lang="en-US"/>
        </a:p>
      </dgm:t>
    </dgm:pt>
    <dgm:pt modelId="{A240666A-C8FB-42E3-98C4-BBAC4B96D218}">
      <dgm:prSet/>
      <dgm:spPr/>
      <dgm:t>
        <a:bodyPr/>
        <a:lstStyle/>
        <a:p>
          <a:pPr marL="0" indent="0">
            <a:lnSpc>
              <a:spcPct val="120000"/>
            </a:lnSpc>
            <a:spcBef>
              <a:spcPts val="0"/>
            </a:spcBef>
            <a:buNone/>
          </a:pPr>
          <a:r>
            <a:rPr lang="en-US" b="0" dirty="0"/>
            <a:t>Are the preliminary cost range and preliminary schedule reasonable for this stage of the project?  Does the cost range bound the preliminary alternatives deemed to be viable?  Is planning for this project being appropriately coordinated to ensure that it does not interfere with ongoing operations or projects?</a:t>
          </a:r>
        </a:p>
      </dgm:t>
    </dgm:pt>
    <dgm:pt modelId="{28E94615-1C66-43FD-9FCC-F4DF32709BDB}" type="parTrans" cxnId="{D2C611B4-465C-40C3-A2B4-5A7E4579F29D}">
      <dgm:prSet/>
      <dgm:spPr/>
      <dgm:t>
        <a:bodyPr/>
        <a:lstStyle/>
        <a:p>
          <a:endParaRPr lang="en-US"/>
        </a:p>
      </dgm:t>
    </dgm:pt>
    <dgm:pt modelId="{D7890067-0C9C-480C-9B9C-8B0DE42AB754}" type="sibTrans" cxnId="{D2C611B4-465C-40C3-A2B4-5A7E4579F29D}">
      <dgm:prSet/>
      <dgm:spPr/>
      <dgm:t>
        <a:bodyPr/>
        <a:lstStyle/>
        <a:p>
          <a:endParaRPr lang="en-US"/>
        </a:p>
      </dgm:t>
    </dgm:pt>
    <dgm:pt modelId="{B3E98E80-F6A6-4594-87D1-896119FC91B8}" type="pres">
      <dgm:prSet presAssocID="{7019572A-D4D4-4CCE-9B84-842233B101E3}" presName="Name0" presStyleCnt="0">
        <dgm:presLayoutVars>
          <dgm:dir/>
          <dgm:animLvl val="lvl"/>
          <dgm:resizeHandles val="exact"/>
        </dgm:presLayoutVars>
      </dgm:prSet>
      <dgm:spPr/>
    </dgm:pt>
    <dgm:pt modelId="{DB458FA7-A8BA-4DFF-B9B7-4214310885D4}" type="pres">
      <dgm:prSet presAssocID="{1BE9CECC-C6F5-4B18-81C4-F83EA0E77442}" presName="linNode" presStyleCnt="0"/>
      <dgm:spPr/>
    </dgm:pt>
    <dgm:pt modelId="{BB913D0B-37D3-45D1-98E4-BCD9A069DC58}" type="pres">
      <dgm:prSet presAssocID="{1BE9CECC-C6F5-4B18-81C4-F83EA0E77442}" presName="parentText" presStyleLbl="node1" presStyleIdx="0" presStyleCnt="3" custScaleX="61083" custLinFactNeighborX="-10945" custLinFactNeighborY="-151">
        <dgm:presLayoutVars>
          <dgm:chMax val="1"/>
          <dgm:bulletEnabled val="1"/>
        </dgm:presLayoutVars>
      </dgm:prSet>
      <dgm:spPr/>
    </dgm:pt>
    <dgm:pt modelId="{5CA64D37-187F-4423-8D00-E43F2876559B}" type="pres">
      <dgm:prSet presAssocID="{1BE9CECC-C6F5-4B18-81C4-F83EA0E77442}" presName="descendantText" presStyleLbl="alignAccFollowNode1" presStyleIdx="0" presStyleCnt="3" custScaleX="121217">
        <dgm:presLayoutVars>
          <dgm:bulletEnabled val="1"/>
        </dgm:presLayoutVars>
      </dgm:prSet>
      <dgm:spPr/>
    </dgm:pt>
    <dgm:pt modelId="{F8D982FB-28FB-4757-967B-70D50768CF03}" type="pres">
      <dgm:prSet presAssocID="{1524EBFF-4D05-4C82-B025-29FF12055E01}" presName="sp" presStyleCnt="0"/>
      <dgm:spPr/>
    </dgm:pt>
    <dgm:pt modelId="{3CBB33DA-434F-4C70-A917-715CCBA0F41E}" type="pres">
      <dgm:prSet presAssocID="{E2BB62CF-8E7D-4653-95DD-E1F508D17882}" presName="linNode" presStyleCnt="0"/>
      <dgm:spPr/>
    </dgm:pt>
    <dgm:pt modelId="{43E11123-BA13-4F22-8FFD-EE6C03E29603}" type="pres">
      <dgm:prSet presAssocID="{E2BB62CF-8E7D-4653-95DD-E1F508D17882}" presName="parentText" presStyleLbl="node1" presStyleIdx="1" presStyleCnt="3" custScaleX="61083" custLinFactNeighborX="-10945" custLinFactNeighborY="-151">
        <dgm:presLayoutVars>
          <dgm:chMax val="1"/>
          <dgm:bulletEnabled val="1"/>
        </dgm:presLayoutVars>
      </dgm:prSet>
      <dgm:spPr/>
    </dgm:pt>
    <dgm:pt modelId="{D99E9AAA-696C-4001-A7CA-96B52CCEEC62}" type="pres">
      <dgm:prSet presAssocID="{E2BB62CF-8E7D-4653-95DD-E1F508D17882}" presName="descendantText" presStyleLbl="alignAccFollowNode1" presStyleIdx="1" presStyleCnt="3" custScaleX="121217">
        <dgm:presLayoutVars>
          <dgm:bulletEnabled val="1"/>
        </dgm:presLayoutVars>
      </dgm:prSet>
      <dgm:spPr/>
    </dgm:pt>
    <dgm:pt modelId="{6430EBCD-6FA4-4117-AF5C-B40C37CC95F1}" type="pres">
      <dgm:prSet presAssocID="{AD6D4B9D-DF79-4575-B93B-3B94D435AAB6}" presName="sp" presStyleCnt="0"/>
      <dgm:spPr/>
    </dgm:pt>
    <dgm:pt modelId="{4631CDE8-F4DA-4168-9B57-EDAE0CA9257A}" type="pres">
      <dgm:prSet presAssocID="{070FEAA6-A634-4645-941F-BDA31C402935}" presName="linNode" presStyleCnt="0"/>
      <dgm:spPr/>
    </dgm:pt>
    <dgm:pt modelId="{9C563B05-4D37-405D-906F-765695092F34}" type="pres">
      <dgm:prSet presAssocID="{070FEAA6-A634-4645-941F-BDA31C402935}" presName="parentText" presStyleLbl="node1" presStyleIdx="2" presStyleCnt="3" custScaleX="61083" custLinFactNeighborX="-10945" custLinFactNeighborY="-151">
        <dgm:presLayoutVars>
          <dgm:chMax val="1"/>
          <dgm:bulletEnabled val="1"/>
        </dgm:presLayoutVars>
      </dgm:prSet>
      <dgm:spPr/>
    </dgm:pt>
    <dgm:pt modelId="{191F5F84-3C26-4A95-AA88-FC069D7CE2CA}" type="pres">
      <dgm:prSet presAssocID="{070FEAA6-A634-4645-941F-BDA31C402935}" presName="descendantText" presStyleLbl="alignAccFollowNode1" presStyleIdx="2" presStyleCnt="3" custScaleX="121217">
        <dgm:presLayoutVars>
          <dgm:bulletEnabled val="1"/>
        </dgm:presLayoutVars>
      </dgm:prSet>
      <dgm:spPr/>
    </dgm:pt>
  </dgm:ptLst>
  <dgm:cxnLst>
    <dgm:cxn modelId="{2B59FB04-E046-4063-BB2A-F29B113047A4}" type="presOf" srcId="{7019572A-D4D4-4CCE-9B84-842233B101E3}" destId="{B3E98E80-F6A6-4594-87D1-896119FC91B8}" srcOrd="0" destOrd="0" presId="urn:microsoft.com/office/officeart/2005/8/layout/vList5"/>
    <dgm:cxn modelId="{E63C5F05-989E-4300-B781-7A79EBF2096B}" type="presOf" srcId="{A240666A-C8FB-42E3-98C4-BBAC4B96D218}" destId="{191F5F84-3C26-4A95-AA88-FC069D7CE2CA}" srcOrd="0" destOrd="0" presId="urn:microsoft.com/office/officeart/2005/8/layout/vList5"/>
    <dgm:cxn modelId="{5C99B42B-6707-4CE5-BA2F-D62AD631DA62}" srcId="{7019572A-D4D4-4CCE-9B84-842233B101E3}" destId="{1BE9CECC-C6F5-4B18-81C4-F83EA0E77442}" srcOrd="0" destOrd="0" parTransId="{9C01F203-94AD-486C-BD0C-63DB5D1878CD}" sibTransId="{1524EBFF-4D05-4C82-B025-29FF12055E01}"/>
    <dgm:cxn modelId="{5B2D3661-CA9B-4185-A9E8-ED9CF9B452C5}" srcId="{7019572A-D4D4-4CCE-9B84-842233B101E3}" destId="{070FEAA6-A634-4645-941F-BDA31C402935}" srcOrd="2" destOrd="0" parTransId="{C9B89A8F-3757-440B-8ECE-78D7356C1024}" sibTransId="{8102AA6E-7416-490E-BB87-E12617AF224E}"/>
    <dgm:cxn modelId="{36EBE952-E5D6-4374-B07E-1E8589384A83}" srcId="{E2BB62CF-8E7D-4653-95DD-E1F508D17882}" destId="{7043E644-88ED-4CA1-AEB9-76E4390EF389}" srcOrd="0" destOrd="0" parTransId="{9F071C82-D208-4222-BDB6-1124861B3F1B}" sibTransId="{19AD020D-47EF-48C2-9C90-DAFB63B40F12}"/>
    <dgm:cxn modelId="{0D7E509E-B26E-4DF6-8806-8F0959E1C103}" type="presOf" srcId="{E2BB62CF-8E7D-4653-95DD-E1F508D17882}" destId="{43E11123-BA13-4F22-8FFD-EE6C03E29603}" srcOrd="0" destOrd="0" presId="urn:microsoft.com/office/officeart/2005/8/layout/vList5"/>
    <dgm:cxn modelId="{F62A26A3-D3CB-4F81-B10A-4739C38544E4}" type="presOf" srcId="{070FEAA6-A634-4645-941F-BDA31C402935}" destId="{9C563B05-4D37-405D-906F-765695092F34}" srcOrd="0" destOrd="0" presId="urn:microsoft.com/office/officeart/2005/8/layout/vList5"/>
    <dgm:cxn modelId="{D2C611B4-465C-40C3-A2B4-5A7E4579F29D}" srcId="{070FEAA6-A634-4645-941F-BDA31C402935}" destId="{A240666A-C8FB-42E3-98C4-BBAC4B96D218}" srcOrd="0" destOrd="0" parTransId="{28E94615-1C66-43FD-9FCC-F4DF32709BDB}" sibTransId="{D7890067-0C9C-480C-9B9C-8B0DE42AB754}"/>
    <dgm:cxn modelId="{DCF86AC9-CF57-4875-B79A-A7127446AB79}" srcId="{7019572A-D4D4-4CCE-9B84-842233B101E3}" destId="{E2BB62CF-8E7D-4653-95DD-E1F508D17882}" srcOrd="1" destOrd="0" parTransId="{ABC5AD6C-3049-4D09-A672-CB85ED906817}" sibTransId="{AD6D4B9D-DF79-4575-B93B-3B94D435AAB6}"/>
    <dgm:cxn modelId="{B88659D1-E961-4C31-ABDD-214A3B15F746}" type="presOf" srcId="{CBBAD8E2-C3F9-47FC-B9AA-111D30E47BB7}" destId="{5CA64D37-187F-4423-8D00-E43F2876559B}" srcOrd="0" destOrd="0" presId="urn:microsoft.com/office/officeart/2005/8/layout/vList5"/>
    <dgm:cxn modelId="{042A10ED-1423-4D63-95AB-39999F058803}" type="presOf" srcId="{1BE9CECC-C6F5-4B18-81C4-F83EA0E77442}" destId="{BB913D0B-37D3-45D1-98E4-BCD9A069DC58}" srcOrd="0" destOrd="0" presId="urn:microsoft.com/office/officeart/2005/8/layout/vList5"/>
    <dgm:cxn modelId="{CA3132FF-4A51-4920-9AFF-896A29628FB6}" srcId="{1BE9CECC-C6F5-4B18-81C4-F83EA0E77442}" destId="{CBBAD8E2-C3F9-47FC-B9AA-111D30E47BB7}" srcOrd="0" destOrd="0" parTransId="{F36D74FC-AB4F-4D6F-B061-5D09C17909A9}" sibTransId="{FC949905-CD10-48A7-8689-C68FA9FCC91D}"/>
    <dgm:cxn modelId="{EC04C8FF-50FC-42EC-AC19-E6CC35093594}" type="presOf" srcId="{7043E644-88ED-4CA1-AEB9-76E4390EF389}" destId="{D99E9AAA-696C-4001-A7CA-96B52CCEEC62}" srcOrd="0" destOrd="0" presId="urn:microsoft.com/office/officeart/2005/8/layout/vList5"/>
    <dgm:cxn modelId="{FF25EB52-23E2-431E-B5F5-74B6ABB6916A}" type="presParOf" srcId="{B3E98E80-F6A6-4594-87D1-896119FC91B8}" destId="{DB458FA7-A8BA-4DFF-B9B7-4214310885D4}" srcOrd="0" destOrd="0" presId="urn:microsoft.com/office/officeart/2005/8/layout/vList5"/>
    <dgm:cxn modelId="{A748B714-BD4A-4265-AB34-9FEBA6DA11AF}" type="presParOf" srcId="{DB458FA7-A8BA-4DFF-B9B7-4214310885D4}" destId="{BB913D0B-37D3-45D1-98E4-BCD9A069DC58}" srcOrd="0" destOrd="0" presId="urn:microsoft.com/office/officeart/2005/8/layout/vList5"/>
    <dgm:cxn modelId="{2D72CB2E-EE9E-4CF7-A758-E6773D2422E2}" type="presParOf" srcId="{DB458FA7-A8BA-4DFF-B9B7-4214310885D4}" destId="{5CA64D37-187F-4423-8D00-E43F2876559B}" srcOrd="1" destOrd="0" presId="urn:microsoft.com/office/officeart/2005/8/layout/vList5"/>
    <dgm:cxn modelId="{4D47B2C2-14B3-4392-A339-7DC3203081E4}" type="presParOf" srcId="{B3E98E80-F6A6-4594-87D1-896119FC91B8}" destId="{F8D982FB-28FB-4757-967B-70D50768CF03}" srcOrd="1" destOrd="0" presId="urn:microsoft.com/office/officeart/2005/8/layout/vList5"/>
    <dgm:cxn modelId="{FADD5FD4-071D-4B87-8321-545C11F3C8DB}" type="presParOf" srcId="{B3E98E80-F6A6-4594-87D1-896119FC91B8}" destId="{3CBB33DA-434F-4C70-A917-715CCBA0F41E}" srcOrd="2" destOrd="0" presId="urn:microsoft.com/office/officeart/2005/8/layout/vList5"/>
    <dgm:cxn modelId="{43B54B12-71F3-45B4-8D57-7EBAF2726B58}" type="presParOf" srcId="{3CBB33DA-434F-4C70-A917-715CCBA0F41E}" destId="{43E11123-BA13-4F22-8FFD-EE6C03E29603}" srcOrd="0" destOrd="0" presId="urn:microsoft.com/office/officeart/2005/8/layout/vList5"/>
    <dgm:cxn modelId="{50A979B0-0789-4687-84FE-F7314DA6C88C}" type="presParOf" srcId="{3CBB33DA-434F-4C70-A917-715CCBA0F41E}" destId="{D99E9AAA-696C-4001-A7CA-96B52CCEEC62}" srcOrd="1" destOrd="0" presId="urn:microsoft.com/office/officeart/2005/8/layout/vList5"/>
    <dgm:cxn modelId="{965FF1E4-525C-4B4F-B1B3-C49F3A97E1DA}" type="presParOf" srcId="{B3E98E80-F6A6-4594-87D1-896119FC91B8}" destId="{6430EBCD-6FA4-4117-AF5C-B40C37CC95F1}" srcOrd="3" destOrd="0" presId="urn:microsoft.com/office/officeart/2005/8/layout/vList5"/>
    <dgm:cxn modelId="{F7953BBD-948D-4312-877D-FB300DE3C9F0}" type="presParOf" srcId="{B3E98E80-F6A6-4594-87D1-896119FC91B8}" destId="{4631CDE8-F4DA-4168-9B57-EDAE0CA9257A}" srcOrd="4" destOrd="0" presId="urn:microsoft.com/office/officeart/2005/8/layout/vList5"/>
    <dgm:cxn modelId="{FB2A4996-F5D5-46B6-88AF-5D1355B4205E}" type="presParOf" srcId="{4631CDE8-F4DA-4168-9B57-EDAE0CA9257A}" destId="{9C563B05-4D37-405D-906F-765695092F34}" srcOrd="0" destOrd="0" presId="urn:microsoft.com/office/officeart/2005/8/layout/vList5"/>
    <dgm:cxn modelId="{044A7587-6D96-4650-B2E1-1DEDA6CED3B7}" type="presParOf" srcId="{4631CDE8-F4DA-4168-9B57-EDAE0CA9257A}" destId="{191F5F84-3C26-4A95-AA88-FC069D7CE2C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326612-BC10-4F1C-BE19-DE05ABEAD473}"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BEC62FDD-A147-4AF4-B3C9-16978BBF2664}">
      <dgm:prSet phldrT="[Text]"/>
      <dgm:spPr/>
      <dgm:t>
        <a:bodyPr/>
        <a:lstStyle/>
        <a:p>
          <a:r>
            <a:rPr lang="en-US" dirty="0"/>
            <a:t>Condition Assessment Surveys</a:t>
          </a:r>
        </a:p>
      </dgm:t>
    </dgm:pt>
    <dgm:pt modelId="{A4078607-2413-4120-B23F-7CAF672168A0}" type="parTrans" cxnId="{012992AB-6593-41CD-B627-9F2D74810AE7}">
      <dgm:prSet/>
      <dgm:spPr/>
      <dgm:t>
        <a:bodyPr/>
        <a:lstStyle/>
        <a:p>
          <a:endParaRPr lang="en-US"/>
        </a:p>
      </dgm:t>
    </dgm:pt>
    <dgm:pt modelId="{B8626EFE-3B78-4275-9677-A72367E36829}" type="sibTrans" cxnId="{012992AB-6593-41CD-B627-9F2D74810AE7}">
      <dgm:prSet/>
      <dgm:spPr/>
      <dgm:t>
        <a:bodyPr/>
        <a:lstStyle/>
        <a:p>
          <a:endParaRPr lang="en-US"/>
        </a:p>
      </dgm:t>
    </dgm:pt>
    <dgm:pt modelId="{63DD3910-2C5E-44B9-8FD9-F280DB19F933}">
      <dgm:prSet phldrT="[Text]"/>
      <dgm:spPr/>
      <dgm:t>
        <a:bodyPr/>
        <a:lstStyle/>
        <a:p>
          <a:r>
            <a:rPr lang="en-US" dirty="0"/>
            <a:t>Resilience, Energy Planning</a:t>
          </a:r>
        </a:p>
      </dgm:t>
    </dgm:pt>
    <dgm:pt modelId="{8071DBD5-262B-4CDE-9291-2B86ABF4A09A}" type="parTrans" cxnId="{EA17C75F-F020-43CE-BF4E-079C539054A2}">
      <dgm:prSet/>
      <dgm:spPr/>
      <dgm:t>
        <a:bodyPr/>
        <a:lstStyle/>
        <a:p>
          <a:endParaRPr lang="en-US"/>
        </a:p>
      </dgm:t>
    </dgm:pt>
    <dgm:pt modelId="{74CFDB62-178C-490A-A7F7-995E19C2821A}" type="sibTrans" cxnId="{EA17C75F-F020-43CE-BF4E-079C539054A2}">
      <dgm:prSet/>
      <dgm:spPr/>
      <dgm:t>
        <a:bodyPr/>
        <a:lstStyle/>
        <a:p>
          <a:endParaRPr lang="en-US"/>
        </a:p>
      </dgm:t>
    </dgm:pt>
    <dgm:pt modelId="{03FDA7A9-DC64-4ABD-BD81-2A46CB2FC33A}">
      <dgm:prSet phldrT="[Text]"/>
      <dgm:spPr/>
      <dgm:t>
        <a:bodyPr/>
        <a:lstStyle/>
        <a:p>
          <a:r>
            <a:rPr lang="en-US" dirty="0"/>
            <a:t>ESH Assessments</a:t>
          </a:r>
        </a:p>
      </dgm:t>
    </dgm:pt>
    <dgm:pt modelId="{302D2D24-E62E-4FE0-BA51-DE7FDDA40429}" type="parTrans" cxnId="{49871327-3687-4B3C-A43B-FB4262B95C02}">
      <dgm:prSet/>
      <dgm:spPr/>
      <dgm:t>
        <a:bodyPr/>
        <a:lstStyle/>
        <a:p>
          <a:endParaRPr lang="en-US"/>
        </a:p>
      </dgm:t>
    </dgm:pt>
    <dgm:pt modelId="{2E98007C-F8BE-43E4-B5A9-EBC98D071F33}" type="sibTrans" cxnId="{49871327-3687-4B3C-A43B-FB4262B95C02}">
      <dgm:prSet/>
      <dgm:spPr/>
      <dgm:t>
        <a:bodyPr/>
        <a:lstStyle/>
        <a:p>
          <a:endParaRPr lang="en-US"/>
        </a:p>
      </dgm:t>
    </dgm:pt>
    <dgm:pt modelId="{1A1F4EBF-4381-46AF-9934-8361A249FD3E}">
      <dgm:prSet phldrT="[Text]"/>
      <dgm:spPr/>
      <dgm:t>
        <a:bodyPr/>
        <a:lstStyle/>
        <a:p>
          <a:r>
            <a:rPr lang="en-US" dirty="0"/>
            <a:t>Regulatory Requirements</a:t>
          </a:r>
        </a:p>
      </dgm:t>
    </dgm:pt>
    <dgm:pt modelId="{F13978CD-6A6B-42AE-95E7-76667A25BE1D}" type="parTrans" cxnId="{7F39380C-1289-425F-9679-D3288E33B7BD}">
      <dgm:prSet/>
      <dgm:spPr/>
      <dgm:t>
        <a:bodyPr/>
        <a:lstStyle/>
        <a:p>
          <a:endParaRPr lang="en-US"/>
        </a:p>
      </dgm:t>
    </dgm:pt>
    <dgm:pt modelId="{6D86B6FA-C6E3-4DD5-80A3-F57675487DCC}" type="sibTrans" cxnId="{7F39380C-1289-425F-9679-D3288E33B7BD}">
      <dgm:prSet/>
      <dgm:spPr/>
      <dgm:t>
        <a:bodyPr/>
        <a:lstStyle/>
        <a:p>
          <a:endParaRPr lang="en-US"/>
        </a:p>
      </dgm:t>
    </dgm:pt>
    <dgm:pt modelId="{37318D98-1CEC-4D90-B136-A5C4EC7112E9}">
      <dgm:prSet phldrT="[Text]"/>
      <dgm:spPr/>
      <dgm:t>
        <a:bodyPr/>
        <a:lstStyle/>
        <a:p>
          <a:r>
            <a:rPr lang="en-US" dirty="0"/>
            <a:t>New Mission Requirements</a:t>
          </a:r>
        </a:p>
      </dgm:t>
    </dgm:pt>
    <dgm:pt modelId="{8BC7EE9C-690F-4D24-AD4A-1E482BF7BAE3}" type="parTrans" cxnId="{9259A08A-7B57-40E9-9836-07428FDE0BDC}">
      <dgm:prSet/>
      <dgm:spPr/>
      <dgm:t>
        <a:bodyPr/>
        <a:lstStyle/>
        <a:p>
          <a:endParaRPr lang="en-US"/>
        </a:p>
      </dgm:t>
    </dgm:pt>
    <dgm:pt modelId="{B8284072-A01D-4123-B748-1CED36BDF9CC}" type="sibTrans" cxnId="{9259A08A-7B57-40E9-9836-07428FDE0BDC}">
      <dgm:prSet/>
      <dgm:spPr/>
      <dgm:t>
        <a:bodyPr/>
        <a:lstStyle/>
        <a:p>
          <a:endParaRPr lang="en-US"/>
        </a:p>
      </dgm:t>
    </dgm:pt>
    <dgm:pt modelId="{EFF46A49-74E1-4954-AD77-A1A14083D04D}">
      <dgm:prSet phldrT="[Text]"/>
      <dgm:spPr/>
      <dgm:t>
        <a:bodyPr/>
        <a:lstStyle/>
        <a:p>
          <a:r>
            <a:rPr lang="en-US" dirty="0"/>
            <a:t>Lab Initiatives</a:t>
          </a:r>
        </a:p>
      </dgm:t>
    </dgm:pt>
    <dgm:pt modelId="{80FC6471-EE73-475E-9F8D-C40005F83EC1}" type="parTrans" cxnId="{6ED0348C-D83A-4E10-8943-CC181E5A89B4}">
      <dgm:prSet/>
      <dgm:spPr/>
      <dgm:t>
        <a:bodyPr/>
        <a:lstStyle/>
        <a:p>
          <a:endParaRPr lang="en-US"/>
        </a:p>
      </dgm:t>
    </dgm:pt>
    <dgm:pt modelId="{F4185FCE-BD25-47AF-AB0E-3AA3B78BEC0E}" type="sibTrans" cxnId="{6ED0348C-D83A-4E10-8943-CC181E5A89B4}">
      <dgm:prSet/>
      <dgm:spPr/>
      <dgm:t>
        <a:bodyPr/>
        <a:lstStyle/>
        <a:p>
          <a:endParaRPr lang="en-US"/>
        </a:p>
      </dgm:t>
    </dgm:pt>
    <dgm:pt modelId="{F490AE2F-88CB-44FA-BAE0-F8631FDE6D73}" type="pres">
      <dgm:prSet presAssocID="{E9326612-BC10-4F1C-BE19-DE05ABEAD473}" presName="Name0" presStyleCnt="0">
        <dgm:presLayoutVars>
          <dgm:chMax val="7"/>
          <dgm:chPref val="7"/>
          <dgm:dir/>
        </dgm:presLayoutVars>
      </dgm:prSet>
      <dgm:spPr/>
    </dgm:pt>
    <dgm:pt modelId="{C708FD8D-E96C-4247-B12A-31A66F0C4F7C}" type="pres">
      <dgm:prSet presAssocID="{E9326612-BC10-4F1C-BE19-DE05ABEAD473}" presName="Name1" presStyleCnt="0"/>
      <dgm:spPr/>
    </dgm:pt>
    <dgm:pt modelId="{588EAD8B-F493-4C13-9718-CCE7DC375C05}" type="pres">
      <dgm:prSet presAssocID="{E9326612-BC10-4F1C-BE19-DE05ABEAD473}" presName="cycle" presStyleCnt="0"/>
      <dgm:spPr/>
    </dgm:pt>
    <dgm:pt modelId="{6076D9D3-F749-4409-95D3-B5A2B52343C6}" type="pres">
      <dgm:prSet presAssocID="{E9326612-BC10-4F1C-BE19-DE05ABEAD473}" presName="srcNode" presStyleLbl="node1" presStyleIdx="0" presStyleCnt="6"/>
      <dgm:spPr/>
    </dgm:pt>
    <dgm:pt modelId="{84315744-5EFC-4C73-AE8F-D267E68DF979}" type="pres">
      <dgm:prSet presAssocID="{E9326612-BC10-4F1C-BE19-DE05ABEAD473}" presName="conn" presStyleLbl="parChTrans1D2" presStyleIdx="0" presStyleCnt="1"/>
      <dgm:spPr/>
    </dgm:pt>
    <dgm:pt modelId="{341C23E4-D725-48B8-AA89-84E3F1F3B65A}" type="pres">
      <dgm:prSet presAssocID="{E9326612-BC10-4F1C-BE19-DE05ABEAD473}" presName="extraNode" presStyleLbl="node1" presStyleIdx="0" presStyleCnt="6"/>
      <dgm:spPr/>
    </dgm:pt>
    <dgm:pt modelId="{ED9EA92A-9F26-417B-A758-30E04DCC5631}" type="pres">
      <dgm:prSet presAssocID="{E9326612-BC10-4F1C-BE19-DE05ABEAD473}" presName="dstNode" presStyleLbl="node1" presStyleIdx="0" presStyleCnt="6"/>
      <dgm:spPr/>
    </dgm:pt>
    <dgm:pt modelId="{BA6B014D-0F40-4667-9C5E-529072F6563D}" type="pres">
      <dgm:prSet presAssocID="{BEC62FDD-A147-4AF4-B3C9-16978BBF2664}" presName="text_1" presStyleLbl="node1" presStyleIdx="0" presStyleCnt="6">
        <dgm:presLayoutVars>
          <dgm:bulletEnabled val="1"/>
        </dgm:presLayoutVars>
      </dgm:prSet>
      <dgm:spPr/>
    </dgm:pt>
    <dgm:pt modelId="{BF322969-ACF8-4B80-B832-CE81FC39B7F7}" type="pres">
      <dgm:prSet presAssocID="{BEC62FDD-A147-4AF4-B3C9-16978BBF2664}" presName="accent_1" presStyleCnt="0"/>
      <dgm:spPr/>
    </dgm:pt>
    <dgm:pt modelId="{D73ACA5F-2698-4B80-87B7-829208307318}" type="pres">
      <dgm:prSet presAssocID="{BEC62FDD-A147-4AF4-B3C9-16978BBF2664}" presName="accentRepeatNode" presStyleLbl="solidFgAcc1" presStyleIdx="0" presStyleCnt="6"/>
      <dgm:spPr/>
    </dgm:pt>
    <dgm:pt modelId="{9B3D5835-A2F9-42B7-A566-D2220327030E}" type="pres">
      <dgm:prSet presAssocID="{1A1F4EBF-4381-46AF-9934-8361A249FD3E}" presName="text_2" presStyleLbl="node1" presStyleIdx="1" presStyleCnt="6">
        <dgm:presLayoutVars>
          <dgm:bulletEnabled val="1"/>
        </dgm:presLayoutVars>
      </dgm:prSet>
      <dgm:spPr/>
    </dgm:pt>
    <dgm:pt modelId="{684A59A5-E606-471B-82E9-ADE5A09EDC27}" type="pres">
      <dgm:prSet presAssocID="{1A1F4EBF-4381-46AF-9934-8361A249FD3E}" presName="accent_2" presStyleCnt="0"/>
      <dgm:spPr/>
    </dgm:pt>
    <dgm:pt modelId="{5745D986-C4EB-4E35-9B76-E8C815C6A817}" type="pres">
      <dgm:prSet presAssocID="{1A1F4EBF-4381-46AF-9934-8361A249FD3E}" presName="accentRepeatNode" presStyleLbl="solidFgAcc1" presStyleIdx="1" presStyleCnt="6"/>
      <dgm:spPr/>
    </dgm:pt>
    <dgm:pt modelId="{886C2E7D-AACB-4D9A-AA9D-C6C72CA9C70A}" type="pres">
      <dgm:prSet presAssocID="{37318D98-1CEC-4D90-B136-A5C4EC7112E9}" presName="text_3" presStyleLbl="node1" presStyleIdx="2" presStyleCnt="6">
        <dgm:presLayoutVars>
          <dgm:bulletEnabled val="1"/>
        </dgm:presLayoutVars>
      </dgm:prSet>
      <dgm:spPr/>
    </dgm:pt>
    <dgm:pt modelId="{7DA3E85B-27AE-48F0-A568-A014A8386F27}" type="pres">
      <dgm:prSet presAssocID="{37318D98-1CEC-4D90-B136-A5C4EC7112E9}" presName="accent_3" presStyleCnt="0"/>
      <dgm:spPr/>
    </dgm:pt>
    <dgm:pt modelId="{BB58D881-C179-40BB-AD84-11475BD83182}" type="pres">
      <dgm:prSet presAssocID="{37318D98-1CEC-4D90-B136-A5C4EC7112E9}" presName="accentRepeatNode" presStyleLbl="solidFgAcc1" presStyleIdx="2" presStyleCnt="6"/>
      <dgm:spPr/>
    </dgm:pt>
    <dgm:pt modelId="{9E7817DA-32D5-4E8F-8055-6FAF690B9C3C}" type="pres">
      <dgm:prSet presAssocID="{EFF46A49-74E1-4954-AD77-A1A14083D04D}" presName="text_4" presStyleLbl="node1" presStyleIdx="3" presStyleCnt="6">
        <dgm:presLayoutVars>
          <dgm:bulletEnabled val="1"/>
        </dgm:presLayoutVars>
      </dgm:prSet>
      <dgm:spPr/>
    </dgm:pt>
    <dgm:pt modelId="{B199F177-48DF-42AB-98E3-D834F33B5182}" type="pres">
      <dgm:prSet presAssocID="{EFF46A49-74E1-4954-AD77-A1A14083D04D}" presName="accent_4" presStyleCnt="0"/>
      <dgm:spPr/>
    </dgm:pt>
    <dgm:pt modelId="{EC7BA68A-AAB6-4BE0-B437-60B3899C80A7}" type="pres">
      <dgm:prSet presAssocID="{EFF46A49-74E1-4954-AD77-A1A14083D04D}" presName="accentRepeatNode" presStyleLbl="solidFgAcc1" presStyleIdx="3" presStyleCnt="6"/>
      <dgm:spPr/>
    </dgm:pt>
    <dgm:pt modelId="{7E9C8DE7-F688-4EF1-9FCE-D06103F05587}" type="pres">
      <dgm:prSet presAssocID="{63DD3910-2C5E-44B9-8FD9-F280DB19F933}" presName="text_5" presStyleLbl="node1" presStyleIdx="4" presStyleCnt="6">
        <dgm:presLayoutVars>
          <dgm:bulletEnabled val="1"/>
        </dgm:presLayoutVars>
      </dgm:prSet>
      <dgm:spPr/>
    </dgm:pt>
    <dgm:pt modelId="{44F074A8-E611-4122-84D3-CE6750D23712}" type="pres">
      <dgm:prSet presAssocID="{63DD3910-2C5E-44B9-8FD9-F280DB19F933}" presName="accent_5" presStyleCnt="0"/>
      <dgm:spPr/>
    </dgm:pt>
    <dgm:pt modelId="{607BE4C8-7714-4CEF-8C2C-4AD264911871}" type="pres">
      <dgm:prSet presAssocID="{63DD3910-2C5E-44B9-8FD9-F280DB19F933}" presName="accentRepeatNode" presStyleLbl="solidFgAcc1" presStyleIdx="4" presStyleCnt="6"/>
      <dgm:spPr/>
    </dgm:pt>
    <dgm:pt modelId="{88F9D7BE-1A1E-4293-A147-27CAEAB87806}" type="pres">
      <dgm:prSet presAssocID="{03FDA7A9-DC64-4ABD-BD81-2A46CB2FC33A}" presName="text_6" presStyleLbl="node1" presStyleIdx="5" presStyleCnt="6">
        <dgm:presLayoutVars>
          <dgm:bulletEnabled val="1"/>
        </dgm:presLayoutVars>
      </dgm:prSet>
      <dgm:spPr/>
    </dgm:pt>
    <dgm:pt modelId="{504694CD-821E-4906-83C7-C386ED8701DA}" type="pres">
      <dgm:prSet presAssocID="{03FDA7A9-DC64-4ABD-BD81-2A46CB2FC33A}" presName="accent_6" presStyleCnt="0"/>
      <dgm:spPr/>
    </dgm:pt>
    <dgm:pt modelId="{6CD3AC5E-06C2-4FCF-A8FE-97C126112B38}" type="pres">
      <dgm:prSet presAssocID="{03FDA7A9-DC64-4ABD-BD81-2A46CB2FC33A}" presName="accentRepeatNode" presStyleLbl="solidFgAcc1" presStyleIdx="5" presStyleCnt="6"/>
      <dgm:spPr/>
    </dgm:pt>
  </dgm:ptLst>
  <dgm:cxnLst>
    <dgm:cxn modelId="{7F39380C-1289-425F-9679-D3288E33B7BD}" srcId="{E9326612-BC10-4F1C-BE19-DE05ABEAD473}" destId="{1A1F4EBF-4381-46AF-9934-8361A249FD3E}" srcOrd="1" destOrd="0" parTransId="{F13978CD-6A6B-42AE-95E7-76667A25BE1D}" sibTransId="{6D86B6FA-C6E3-4DD5-80A3-F57675487DCC}"/>
    <dgm:cxn modelId="{5F67A824-AFA8-4567-8A07-534F57698210}" type="presOf" srcId="{B8626EFE-3B78-4275-9677-A72367E36829}" destId="{84315744-5EFC-4C73-AE8F-D267E68DF979}" srcOrd="0" destOrd="0" presId="urn:microsoft.com/office/officeart/2008/layout/VerticalCurvedList"/>
    <dgm:cxn modelId="{49871327-3687-4B3C-A43B-FB4262B95C02}" srcId="{E9326612-BC10-4F1C-BE19-DE05ABEAD473}" destId="{03FDA7A9-DC64-4ABD-BD81-2A46CB2FC33A}" srcOrd="5" destOrd="0" parTransId="{302D2D24-E62E-4FE0-BA51-DE7FDDA40429}" sibTransId="{2E98007C-F8BE-43E4-B5A9-EBC98D071F33}"/>
    <dgm:cxn modelId="{C4834D2A-47E7-457A-B7E7-2EE87BC8AF41}" type="presOf" srcId="{1A1F4EBF-4381-46AF-9934-8361A249FD3E}" destId="{9B3D5835-A2F9-42B7-A566-D2220327030E}" srcOrd="0" destOrd="0" presId="urn:microsoft.com/office/officeart/2008/layout/VerticalCurvedList"/>
    <dgm:cxn modelId="{B3869D2F-FA59-43D0-905B-DF823A2CE5C1}" type="presOf" srcId="{EFF46A49-74E1-4954-AD77-A1A14083D04D}" destId="{9E7817DA-32D5-4E8F-8055-6FAF690B9C3C}" srcOrd="0" destOrd="0" presId="urn:microsoft.com/office/officeart/2008/layout/VerticalCurvedList"/>
    <dgm:cxn modelId="{4FF01330-9469-4C30-BCC7-2485F82FA7C3}" type="presOf" srcId="{63DD3910-2C5E-44B9-8FD9-F280DB19F933}" destId="{7E9C8DE7-F688-4EF1-9FCE-D06103F05587}" srcOrd="0" destOrd="0" presId="urn:microsoft.com/office/officeart/2008/layout/VerticalCurvedList"/>
    <dgm:cxn modelId="{C7A31832-B5B7-4A03-A371-4657DD925B11}" type="presOf" srcId="{03FDA7A9-DC64-4ABD-BD81-2A46CB2FC33A}" destId="{88F9D7BE-1A1E-4293-A147-27CAEAB87806}" srcOrd="0" destOrd="0" presId="urn:microsoft.com/office/officeart/2008/layout/VerticalCurvedList"/>
    <dgm:cxn modelId="{EA17C75F-F020-43CE-BF4E-079C539054A2}" srcId="{E9326612-BC10-4F1C-BE19-DE05ABEAD473}" destId="{63DD3910-2C5E-44B9-8FD9-F280DB19F933}" srcOrd="4" destOrd="0" parTransId="{8071DBD5-262B-4CDE-9291-2B86ABF4A09A}" sibTransId="{74CFDB62-178C-490A-A7F7-995E19C2821A}"/>
    <dgm:cxn modelId="{9259A08A-7B57-40E9-9836-07428FDE0BDC}" srcId="{E9326612-BC10-4F1C-BE19-DE05ABEAD473}" destId="{37318D98-1CEC-4D90-B136-A5C4EC7112E9}" srcOrd="2" destOrd="0" parTransId="{8BC7EE9C-690F-4D24-AD4A-1E482BF7BAE3}" sibTransId="{B8284072-A01D-4123-B748-1CED36BDF9CC}"/>
    <dgm:cxn modelId="{6ED0348C-D83A-4E10-8943-CC181E5A89B4}" srcId="{E9326612-BC10-4F1C-BE19-DE05ABEAD473}" destId="{EFF46A49-74E1-4954-AD77-A1A14083D04D}" srcOrd="3" destOrd="0" parTransId="{80FC6471-EE73-475E-9F8D-C40005F83EC1}" sibTransId="{F4185FCE-BD25-47AF-AB0E-3AA3B78BEC0E}"/>
    <dgm:cxn modelId="{8518B29B-1084-4A83-9B2D-158C7C4BD1C6}" type="presOf" srcId="{BEC62FDD-A147-4AF4-B3C9-16978BBF2664}" destId="{BA6B014D-0F40-4667-9C5E-529072F6563D}" srcOrd="0" destOrd="0" presId="urn:microsoft.com/office/officeart/2008/layout/VerticalCurvedList"/>
    <dgm:cxn modelId="{957CF0A2-BB67-46AB-8692-B90309DEA822}" type="presOf" srcId="{37318D98-1CEC-4D90-B136-A5C4EC7112E9}" destId="{886C2E7D-AACB-4D9A-AA9D-C6C72CA9C70A}" srcOrd="0" destOrd="0" presId="urn:microsoft.com/office/officeart/2008/layout/VerticalCurvedList"/>
    <dgm:cxn modelId="{012992AB-6593-41CD-B627-9F2D74810AE7}" srcId="{E9326612-BC10-4F1C-BE19-DE05ABEAD473}" destId="{BEC62FDD-A147-4AF4-B3C9-16978BBF2664}" srcOrd="0" destOrd="0" parTransId="{A4078607-2413-4120-B23F-7CAF672168A0}" sibTransId="{B8626EFE-3B78-4275-9677-A72367E36829}"/>
    <dgm:cxn modelId="{784DD8EE-7A92-46A3-97CA-9E4DBBCDF794}" type="presOf" srcId="{E9326612-BC10-4F1C-BE19-DE05ABEAD473}" destId="{F490AE2F-88CB-44FA-BAE0-F8631FDE6D73}" srcOrd="0" destOrd="0" presId="urn:microsoft.com/office/officeart/2008/layout/VerticalCurvedList"/>
    <dgm:cxn modelId="{6EDB98AA-CD40-4B3C-93EA-513F95AF3908}" type="presParOf" srcId="{F490AE2F-88CB-44FA-BAE0-F8631FDE6D73}" destId="{C708FD8D-E96C-4247-B12A-31A66F0C4F7C}" srcOrd="0" destOrd="0" presId="urn:microsoft.com/office/officeart/2008/layout/VerticalCurvedList"/>
    <dgm:cxn modelId="{74EC1D50-F20B-4351-AC27-E05A60471A8A}" type="presParOf" srcId="{C708FD8D-E96C-4247-B12A-31A66F0C4F7C}" destId="{588EAD8B-F493-4C13-9718-CCE7DC375C05}" srcOrd="0" destOrd="0" presId="urn:microsoft.com/office/officeart/2008/layout/VerticalCurvedList"/>
    <dgm:cxn modelId="{2009C34A-75CF-4482-9888-7E714A441B08}" type="presParOf" srcId="{588EAD8B-F493-4C13-9718-CCE7DC375C05}" destId="{6076D9D3-F749-4409-95D3-B5A2B52343C6}" srcOrd="0" destOrd="0" presId="urn:microsoft.com/office/officeart/2008/layout/VerticalCurvedList"/>
    <dgm:cxn modelId="{01C65157-35A3-4DDD-8962-19D8B541C34B}" type="presParOf" srcId="{588EAD8B-F493-4C13-9718-CCE7DC375C05}" destId="{84315744-5EFC-4C73-AE8F-D267E68DF979}" srcOrd="1" destOrd="0" presId="urn:microsoft.com/office/officeart/2008/layout/VerticalCurvedList"/>
    <dgm:cxn modelId="{32CA7AD2-718F-465C-9629-E6279D6BBBA5}" type="presParOf" srcId="{588EAD8B-F493-4C13-9718-CCE7DC375C05}" destId="{341C23E4-D725-48B8-AA89-84E3F1F3B65A}" srcOrd="2" destOrd="0" presId="urn:microsoft.com/office/officeart/2008/layout/VerticalCurvedList"/>
    <dgm:cxn modelId="{F48E03C6-BBEF-4D1E-ABCE-0C86EE2482AF}" type="presParOf" srcId="{588EAD8B-F493-4C13-9718-CCE7DC375C05}" destId="{ED9EA92A-9F26-417B-A758-30E04DCC5631}" srcOrd="3" destOrd="0" presId="urn:microsoft.com/office/officeart/2008/layout/VerticalCurvedList"/>
    <dgm:cxn modelId="{C17E20E5-1F4B-47E9-81A5-DF519AE5B69B}" type="presParOf" srcId="{C708FD8D-E96C-4247-B12A-31A66F0C4F7C}" destId="{BA6B014D-0F40-4667-9C5E-529072F6563D}" srcOrd="1" destOrd="0" presId="urn:microsoft.com/office/officeart/2008/layout/VerticalCurvedList"/>
    <dgm:cxn modelId="{241B7724-92FB-414E-B216-27BBCF1293E2}" type="presParOf" srcId="{C708FD8D-E96C-4247-B12A-31A66F0C4F7C}" destId="{BF322969-ACF8-4B80-B832-CE81FC39B7F7}" srcOrd="2" destOrd="0" presId="urn:microsoft.com/office/officeart/2008/layout/VerticalCurvedList"/>
    <dgm:cxn modelId="{9A344D0E-F125-439C-95B8-8E3E0964C6D5}" type="presParOf" srcId="{BF322969-ACF8-4B80-B832-CE81FC39B7F7}" destId="{D73ACA5F-2698-4B80-87B7-829208307318}" srcOrd="0" destOrd="0" presId="urn:microsoft.com/office/officeart/2008/layout/VerticalCurvedList"/>
    <dgm:cxn modelId="{95983988-D4A0-4BC2-B8E4-9C35548466D4}" type="presParOf" srcId="{C708FD8D-E96C-4247-B12A-31A66F0C4F7C}" destId="{9B3D5835-A2F9-42B7-A566-D2220327030E}" srcOrd="3" destOrd="0" presId="urn:microsoft.com/office/officeart/2008/layout/VerticalCurvedList"/>
    <dgm:cxn modelId="{03BB3D51-A5E5-49B1-AEA8-F66E695D8545}" type="presParOf" srcId="{C708FD8D-E96C-4247-B12A-31A66F0C4F7C}" destId="{684A59A5-E606-471B-82E9-ADE5A09EDC27}" srcOrd="4" destOrd="0" presId="urn:microsoft.com/office/officeart/2008/layout/VerticalCurvedList"/>
    <dgm:cxn modelId="{63BA3435-C046-4AF3-8F1E-4D58DB053322}" type="presParOf" srcId="{684A59A5-E606-471B-82E9-ADE5A09EDC27}" destId="{5745D986-C4EB-4E35-9B76-E8C815C6A817}" srcOrd="0" destOrd="0" presId="urn:microsoft.com/office/officeart/2008/layout/VerticalCurvedList"/>
    <dgm:cxn modelId="{B88A2818-971C-42B8-BB6D-6AABC3257037}" type="presParOf" srcId="{C708FD8D-E96C-4247-B12A-31A66F0C4F7C}" destId="{886C2E7D-AACB-4D9A-AA9D-C6C72CA9C70A}" srcOrd="5" destOrd="0" presId="urn:microsoft.com/office/officeart/2008/layout/VerticalCurvedList"/>
    <dgm:cxn modelId="{B196A452-6CB5-464C-8FC2-EA58629D39A4}" type="presParOf" srcId="{C708FD8D-E96C-4247-B12A-31A66F0C4F7C}" destId="{7DA3E85B-27AE-48F0-A568-A014A8386F27}" srcOrd="6" destOrd="0" presId="urn:microsoft.com/office/officeart/2008/layout/VerticalCurvedList"/>
    <dgm:cxn modelId="{6669EFD6-10BA-4837-89DA-FD1DA4493B7D}" type="presParOf" srcId="{7DA3E85B-27AE-48F0-A568-A014A8386F27}" destId="{BB58D881-C179-40BB-AD84-11475BD83182}" srcOrd="0" destOrd="0" presId="urn:microsoft.com/office/officeart/2008/layout/VerticalCurvedList"/>
    <dgm:cxn modelId="{D5851629-8C0B-4310-B0EE-4942948EE431}" type="presParOf" srcId="{C708FD8D-E96C-4247-B12A-31A66F0C4F7C}" destId="{9E7817DA-32D5-4E8F-8055-6FAF690B9C3C}" srcOrd="7" destOrd="0" presId="urn:microsoft.com/office/officeart/2008/layout/VerticalCurvedList"/>
    <dgm:cxn modelId="{716DCB99-0261-4AB1-A049-FA296131358E}" type="presParOf" srcId="{C708FD8D-E96C-4247-B12A-31A66F0C4F7C}" destId="{B199F177-48DF-42AB-98E3-D834F33B5182}" srcOrd="8" destOrd="0" presId="urn:microsoft.com/office/officeart/2008/layout/VerticalCurvedList"/>
    <dgm:cxn modelId="{44A61012-86C3-474B-826A-4A4A6813169F}" type="presParOf" srcId="{B199F177-48DF-42AB-98E3-D834F33B5182}" destId="{EC7BA68A-AAB6-4BE0-B437-60B3899C80A7}" srcOrd="0" destOrd="0" presId="urn:microsoft.com/office/officeart/2008/layout/VerticalCurvedList"/>
    <dgm:cxn modelId="{9E9B48CD-58F7-4969-B774-4E6C4E849297}" type="presParOf" srcId="{C708FD8D-E96C-4247-B12A-31A66F0C4F7C}" destId="{7E9C8DE7-F688-4EF1-9FCE-D06103F05587}" srcOrd="9" destOrd="0" presId="urn:microsoft.com/office/officeart/2008/layout/VerticalCurvedList"/>
    <dgm:cxn modelId="{F9F8FB33-D244-436D-A4DE-0AEAFDA50E07}" type="presParOf" srcId="{C708FD8D-E96C-4247-B12A-31A66F0C4F7C}" destId="{44F074A8-E611-4122-84D3-CE6750D23712}" srcOrd="10" destOrd="0" presId="urn:microsoft.com/office/officeart/2008/layout/VerticalCurvedList"/>
    <dgm:cxn modelId="{1E3F6751-3F14-4787-B402-75BDC26FD49F}" type="presParOf" srcId="{44F074A8-E611-4122-84D3-CE6750D23712}" destId="{607BE4C8-7714-4CEF-8C2C-4AD264911871}" srcOrd="0" destOrd="0" presId="urn:microsoft.com/office/officeart/2008/layout/VerticalCurvedList"/>
    <dgm:cxn modelId="{32F8550D-E434-4124-A460-F17EBF1EB0E7}" type="presParOf" srcId="{C708FD8D-E96C-4247-B12A-31A66F0C4F7C}" destId="{88F9D7BE-1A1E-4293-A147-27CAEAB87806}" srcOrd="11" destOrd="0" presId="urn:microsoft.com/office/officeart/2008/layout/VerticalCurvedList"/>
    <dgm:cxn modelId="{B4D01786-B937-4DEE-8D0D-672040A5D5FB}" type="presParOf" srcId="{C708FD8D-E96C-4247-B12A-31A66F0C4F7C}" destId="{504694CD-821E-4906-83C7-C386ED8701DA}" srcOrd="12" destOrd="0" presId="urn:microsoft.com/office/officeart/2008/layout/VerticalCurvedList"/>
    <dgm:cxn modelId="{1FD7237A-DE02-4C34-A075-8E61CF0411ED}" type="presParOf" srcId="{504694CD-821E-4906-83C7-C386ED8701DA}" destId="{6CD3AC5E-06C2-4FCF-A8FE-97C126112B3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3EC073-8BE1-4033-9C41-28CD2E3EAA7E}"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1F173C5A-D8B6-4E95-AC8C-F0AFD23C566B}">
      <dgm:prSet/>
      <dgm:spPr/>
      <dgm:t>
        <a:bodyPr/>
        <a:lstStyle/>
        <a:p>
          <a:r>
            <a:rPr lang="en-US" b="1" dirty="0">
              <a:effectLst>
                <a:outerShdw blurRad="38100" dist="38100" dir="2700000" algn="tl">
                  <a:srgbClr val="000000">
                    <a:alpha val="43137"/>
                  </a:srgbClr>
                </a:outerShdw>
              </a:effectLst>
            </a:rPr>
            <a:t>Campus Facility Planning Board</a:t>
          </a:r>
        </a:p>
      </dgm:t>
    </dgm:pt>
    <dgm:pt modelId="{939B9CFB-0A36-494F-BD64-5AC4164A82B6}" type="parTrans" cxnId="{7AA30A47-27EC-4A73-A391-71E6312BC0F0}">
      <dgm:prSet/>
      <dgm:spPr/>
      <dgm:t>
        <a:bodyPr/>
        <a:lstStyle/>
        <a:p>
          <a:endParaRPr lang="en-US"/>
        </a:p>
      </dgm:t>
    </dgm:pt>
    <dgm:pt modelId="{A519C9DA-1A0D-4EF7-9798-9D22BBC83029}" type="sibTrans" cxnId="{7AA30A47-27EC-4A73-A391-71E6312BC0F0}">
      <dgm:prSet/>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t>
        <a:bodyPr/>
        <a:lstStyle/>
        <a:p>
          <a:endParaRPr lang="en-US"/>
        </a:p>
      </dgm:t>
    </dgm:pt>
    <dgm:pt modelId="{0D3A6C56-9480-4998-BE1E-B8563C8BEB7F}">
      <dgm:prSet phldrT="[Text]"/>
      <dgm:spPr/>
      <dgm:t>
        <a:bodyPr/>
        <a:lstStyle/>
        <a:p>
          <a:r>
            <a:rPr lang="en-US" dirty="0"/>
            <a:t>Wilson Hall</a:t>
          </a:r>
        </a:p>
      </dgm:t>
    </dgm:pt>
    <dgm:pt modelId="{9A0FE6D7-D801-4C9E-B9A3-1AEA1F216FA3}" type="parTrans" cxnId="{569159CC-B241-45B4-B305-14F24AECB23D}">
      <dgm:prSet/>
      <dgm:spPr/>
      <dgm:t>
        <a:bodyPr/>
        <a:lstStyle/>
        <a:p>
          <a:endParaRPr lang="en-US"/>
        </a:p>
      </dgm:t>
    </dgm:pt>
    <dgm:pt modelId="{77DB66FB-97DA-41AC-B850-169873603C4F}" type="sibTrans" cxnId="{569159CC-B241-45B4-B305-14F24AECB23D}">
      <dgm:prSet/>
      <dgm:spPr>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t>
        <a:bodyPr/>
        <a:lstStyle/>
        <a:p>
          <a:endParaRPr lang="en-US"/>
        </a:p>
      </dgm:t>
    </dgm:pt>
    <dgm:pt modelId="{8E6B9846-9178-4639-B5C6-FC36356B4385}">
      <dgm:prSet phldrT="[Text]"/>
      <dgm:spPr/>
      <dgm:t>
        <a:bodyPr/>
        <a:lstStyle/>
        <a:p>
          <a:r>
            <a:rPr lang="en-US" dirty="0"/>
            <a:t>Technology Campus</a:t>
          </a:r>
        </a:p>
      </dgm:t>
    </dgm:pt>
    <dgm:pt modelId="{4D5A9D4D-E0DE-4CE5-B7FF-B2DE0F4F3A3E}" type="parTrans" cxnId="{5C401E28-6353-40D0-BF4D-C23582DB663D}">
      <dgm:prSet/>
      <dgm:spPr/>
      <dgm:t>
        <a:bodyPr/>
        <a:lstStyle/>
        <a:p>
          <a:endParaRPr lang="en-US"/>
        </a:p>
      </dgm:t>
    </dgm:pt>
    <dgm:pt modelId="{FD26A9F8-A50A-4FA2-9117-59634854059D}" type="sibTrans" cxnId="{5C401E28-6353-40D0-BF4D-C23582DB663D}">
      <dgm:prSet/>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dgm:spPr>
      <dgm:t>
        <a:bodyPr/>
        <a:lstStyle/>
        <a:p>
          <a:endParaRPr lang="en-US"/>
        </a:p>
      </dgm:t>
    </dgm:pt>
    <dgm:pt modelId="{5DA3EECC-37E1-4AAE-8C84-B3E8A733917A}">
      <dgm:prSet phldrT="[Text]"/>
      <dgm:spPr/>
      <dgm:t>
        <a:bodyPr/>
        <a:lstStyle/>
        <a:p>
          <a:r>
            <a:rPr lang="en-US" dirty="0"/>
            <a:t>Site Utility &amp; Central Plant Infrastructure</a:t>
          </a:r>
        </a:p>
      </dgm:t>
    </dgm:pt>
    <dgm:pt modelId="{E839AE65-E8A6-4B05-80F8-ACF55DBE3680}" type="parTrans" cxnId="{3645B40D-48F0-4335-A060-F69AF61405EF}">
      <dgm:prSet/>
      <dgm:spPr/>
      <dgm:t>
        <a:bodyPr/>
        <a:lstStyle/>
        <a:p>
          <a:endParaRPr lang="en-US"/>
        </a:p>
      </dgm:t>
    </dgm:pt>
    <dgm:pt modelId="{C0C60B16-C670-4A72-AA2D-F48B2AE8E21F}" type="sibTrans" cxnId="{3645B40D-48F0-4335-A060-F69AF61405EF}">
      <dgm:prSet/>
      <dgm:spPr>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dgm:spPr>
      <dgm:t>
        <a:bodyPr/>
        <a:lstStyle/>
        <a:p>
          <a:endParaRPr lang="en-US"/>
        </a:p>
      </dgm:t>
    </dgm:pt>
    <dgm:pt modelId="{943D3986-519E-41A2-8B16-22B329F24C66}">
      <dgm:prSet phldrT="[Text]"/>
      <dgm:spPr/>
      <dgm:t>
        <a:bodyPr/>
        <a:lstStyle/>
        <a:p>
          <a:r>
            <a:rPr lang="en-US" dirty="0"/>
            <a:t>Lab-Executed Tasks</a:t>
          </a:r>
        </a:p>
      </dgm:t>
    </dgm:pt>
    <dgm:pt modelId="{69B0111C-632C-4764-9741-8BDB5EED3B04}" type="parTrans" cxnId="{8CCF4A7A-A7D2-40AB-888B-39E10F57ED76}">
      <dgm:prSet/>
      <dgm:spPr/>
      <dgm:t>
        <a:bodyPr/>
        <a:lstStyle/>
        <a:p>
          <a:endParaRPr lang="en-US"/>
        </a:p>
      </dgm:t>
    </dgm:pt>
    <dgm:pt modelId="{AE4CD5FE-12F4-43ED-984B-675CF0B023D6}" type="sibTrans" cxnId="{8CCF4A7A-A7D2-40AB-888B-39E10F57ED76}">
      <dgm:prSet/>
      <dgm:spPr>
        <a:blipFill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dgm:spPr>
      <dgm:t>
        <a:bodyPr/>
        <a:lstStyle/>
        <a:p>
          <a:endParaRPr lang="en-US"/>
        </a:p>
      </dgm:t>
    </dgm:pt>
    <dgm:pt modelId="{C91E19B3-65E8-474C-A340-B35301121AAC}">
      <dgm:prSet phldrT="[Text]"/>
      <dgm:spPr/>
      <dgm:t>
        <a:bodyPr/>
        <a:lstStyle/>
        <a:p>
          <a:r>
            <a:rPr lang="en-US" dirty="0"/>
            <a:t>General Plant Projects</a:t>
          </a:r>
        </a:p>
      </dgm:t>
    </dgm:pt>
    <dgm:pt modelId="{6365A763-650D-4038-818C-4F6D289FD6DA}" type="parTrans" cxnId="{B3035984-1622-4A70-836F-C5BCBEE67275}">
      <dgm:prSet/>
      <dgm:spPr/>
      <dgm:t>
        <a:bodyPr/>
        <a:lstStyle/>
        <a:p>
          <a:endParaRPr lang="en-US"/>
        </a:p>
      </dgm:t>
    </dgm:pt>
    <dgm:pt modelId="{E6D388FF-F420-455B-A27D-45213F470F34}" type="sibTrans" cxnId="{B3035984-1622-4A70-836F-C5BCBEE67275}">
      <dgm:prSet/>
      <dgm:spPr>
        <a:blipFill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dgm:spPr>
      <dgm:t>
        <a:bodyPr/>
        <a:lstStyle/>
        <a:p>
          <a:endParaRPr lang="en-US"/>
        </a:p>
      </dgm:t>
    </dgm:pt>
    <dgm:pt modelId="{ACB9F7D5-FB71-464A-8582-81C81551192C}">
      <dgm:prSet phldrT="[Text]"/>
      <dgm:spPr/>
      <dgm:t>
        <a:bodyPr/>
        <a:lstStyle/>
        <a:p>
          <a:r>
            <a:rPr lang="en-US" dirty="0"/>
            <a:t>Accelerator Controls</a:t>
          </a:r>
        </a:p>
      </dgm:t>
    </dgm:pt>
    <dgm:pt modelId="{83600209-E033-4B15-9259-091058CAF70F}" type="parTrans" cxnId="{E7E912A6-E0B8-4764-A13F-22A62CBEC2DD}">
      <dgm:prSet/>
      <dgm:spPr/>
      <dgm:t>
        <a:bodyPr/>
        <a:lstStyle/>
        <a:p>
          <a:endParaRPr lang="en-US"/>
        </a:p>
      </dgm:t>
    </dgm:pt>
    <dgm:pt modelId="{3DBABB57-47A3-460D-B738-73DC2AAE8C0F}" type="sibTrans" cxnId="{E7E912A6-E0B8-4764-A13F-22A62CBEC2DD}">
      <dgm:prSet/>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dgm:spPr>
      <dgm:t>
        <a:bodyPr/>
        <a:lstStyle/>
        <a:p>
          <a:endParaRPr lang="en-US"/>
        </a:p>
      </dgm:t>
    </dgm:pt>
    <dgm:pt modelId="{FF9C53DD-6C82-4A6C-9AF4-CFD319AA823E}" type="pres">
      <dgm:prSet presAssocID="{EF3EC073-8BE1-4033-9C41-28CD2E3EAA7E}" presName="Name0" presStyleCnt="0">
        <dgm:presLayoutVars>
          <dgm:chMax val="7"/>
          <dgm:chPref val="7"/>
          <dgm:dir/>
        </dgm:presLayoutVars>
      </dgm:prSet>
      <dgm:spPr/>
    </dgm:pt>
    <dgm:pt modelId="{D645AE59-C866-496A-B1EE-B78882BE3CB9}" type="pres">
      <dgm:prSet presAssocID="{EF3EC073-8BE1-4033-9C41-28CD2E3EAA7E}" presName="Name1" presStyleCnt="0"/>
      <dgm:spPr/>
    </dgm:pt>
    <dgm:pt modelId="{F16272F9-78D0-4E00-B043-58D5122C277A}" type="pres">
      <dgm:prSet presAssocID="{A519C9DA-1A0D-4EF7-9798-9D22BBC83029}" presName="picture_1" presStyleCnt="0"/>
      <dgm:spPr/>
    </dgm:pt>
    <dgm:pt modelId="{E4FA2E78-1A12-48CD-9696-1FD8C3231239}" type="pres">
      <dgm:prSet presAssocID="{A519C9DA-1A0D-4EF7-9798-9D22BBC83029}" presName="pictureRepeatNode" presStyleLbl="alignImgPlace1" presStyleIdx="0" presStyleCnt="7"/>
      <dgm:spPr/>
    </dgm:pt>
    <dgm:pt modelId="{1E9A45AF-DCED-4AAC-BF87-43BD82B04C15}" type="pres">
      <dgm:prSet presAssocID="{1F173C5A-D8B6-4E95-AC8C-F0AFD23C566B}" presName="text_1" presStyleLbl="node1" presStyleIdx="0" presStyleCnt="0" custScaleY="84245" custLinFactNeighborX="7459" custLinFactNeighborY="-69427">
        <dgm:presLayoutVars>
          <dgm:bulletEnabled val="1"/>
        </dgm:presLayoutVars>
      </dgm:prSet>
      <dgm:spPr/>
    </dgm:pt>
    <dgm:pt modelId="{B8A4E333-D512-4156-A32E-10E017231922}" type="pres">
      <dgm:prSet presAssocID="{AE4CD5FE-12F4-43ED-984B-675CF0B023D6}" presName="picture_2" presStyleCnt="0"/>
      <dgm:spPr/>
    </dgm:pt>
    <dgm:pt modelId="{48ACB916-CE43-444F-AACF-E7F494836CF1}" type="pres">
      <dgm:prSet presAssocID="{AE4CD5FE-12F4-43ED-984B-675CF0B023D6}" presName="pictureRepeatNode" presStyleLbl="alignImgPlace1" presStyleIdx="1" presStyleCnt="7"/>
      <dgm:spPr/>
    </dgm:pt>
    <dgm:pt modelId="{AA161608-F68F-4DC1-ACA0-14D2F0F27B2C}" type="pres">
      <dgm:prSet presAssocID="{943D3986-519E-41A2-8B16-22B329F24C66}" presName="line_2" presStyleLbl="parChTrans1D1" presStyleIdx="0" presStyleCnt="6"/>
      <dgm:spPr/>
    </dgm:pt>
    <dgm:pt modelId="{FBC378E9-3B13-4FAB-9EB5-F26B072CC446}" type="pres">
      <dgm:prSet presAssocID="{943D3986-519E-41A2-8B16-22B329F24C66}" presName="textparent_2" presStyleLbl="node1" presStyleIdx="0" presStyleCnt="0"/>
      <dgm:spPr/>
    </dgm:pt>
    <dgm:pt modelId="{8BA9CBC7-5E1E-4F8E-ACFA-275383924F32}" type="pres">
      <dgm:prSet presAssocID="{943D3986-519E-41A2-8B16-22B329F24C66}" presName="text_2" presStyleLbl="revTx" presStyleIdx="0" presStyleCnt="6">
        <dgm:presLayoutVars>
          <dgm:bulletEnabled val="1"/>
        </dgm:presLayoutVars>
      </dgm:prSet>
      <dgm:spPr/>
    </dgm:pt>
    <dgm:pt modelId="{D32D81C9-3926-46C3-B2D8-3061008C24DD}" type="pres">
      <dgm:prSet presAssocID="{E6D388FF-F420-455B-A27D-45213F470F34}" presName="picture_3" presStyleCnt="0"/>
      <dgm:spPr/>
    </dgm:pt>
    <dgm:pt modelId="{535A3920-A7D9-47FD-8C1A-15AD609BB3B0}" type="pres">
      <dgm:prSet presAssocID="{E6D388FF-F420-455B-A27D-45213F470F34}" presName="pictureRepeatNode" presStyleLbl="alignImgPlace1" presStyleIdx="2" presStyleCnt="7"/>
      <dgm:spPr/>
    </dgm:pt>
    <dgm:pt modelId="{53FA4E30-863F-469A-8522-DAF909987892}" type="pres">
      <dgm:prSet presAssocID="{C91E19B3-65E8-474C-A340-B35301121AAC}" presName="line_3" presStyleLbl="parChTrans1D1" presStyleIdx="1" presStyleCnt="6"/>
      <dgm:spPr/>
    </dgm:pt>
    <dgm:pt modelId="{9B2216A8-2664-4174-9335-CC282EC96747}" type="pres">
      <dgm:prSet presAssocID="{C91E19B3-65E8-474C-A340-B35301121AAC}" presName="textparent_3" presStyleLbl="node1" presStyleIdx="0" presStyleCnt="0"/>
      <dgm:spPr/>
    </dgm:pt>
    <dgm:pt modelId="{64F8488D-54E7-48BC-9E33-38BDF7C7CF9A}" type="pres">
      <dgm:prSet presAssocID="{C91E19B3-65E8-474C-A340-B35301121AAC}" presName="text_3" presStyleLbl="revTx" presStyleIdx="1" presStyleCnt="6">
        <dgm:presLayoutVars>
          <dgm:bulletEnabled val="1"/>
        </dgm:presLayoutVars>
      </dgm:prSet>
      <dgm:spPr/>
    </dgm:pt>
    <dgm:pt modelId="{A37CEFC9-8498-463C-81C2-4442B49EDF44}" type="pres">
      <dgm:prSet presAssocID="{C0C60B16-C670-4A72-AA2D-F48B2AE8E21F}" presName="picture_4" presStyleCnt="0"/>
      <dgm:spPr/>
    </dgm:pt>
    <dgm:pt modelId="{D3CC537D-8CFA-4331-8EEA-2408FC654C6C}" type="pres">
      <dgm:prSet presAssocID="{C0C60B16-C670-4A72-AA2D-F48B2AE8E21F}" presName="pictureRepeatNode" presStyleLbl="alignImgPlace1" presStyleIdx="3" presStyleCnt="7"/>
      <dgm:spPr/>
    </dgm:pt>
    <dgm:pt modelId="{9480B156-F773-44E3-BC16-5A36A60EE22B}" type="pres">
      <dgm:prSet presAssocID="{5DA3EECC-37E1-4AAE-8C84-B3E8A733917A}" presName="line_4" presStyleLbl="parChTrans1D1" presStyleIdx="2" presStyleCnt="6"/>
      <dgm:spPr/>
    </dgm:pt>
    <dgm:pt modelId="{A7BEA6F4-ED86-4EDD-A75F-0FF2D9116674}" type="pres">
      <dgm:prSet presAssocID="{5DA3EECC-37E1-4AAE-8C84-B3E8A733917A}" presName="textparent_4" presStyleLbl="node1" presStyleIdx="0" presStyleCnt="0"/>
      <dgm:spPr/>
    </dgm:pt>
    <dgm:pt modelId="{D1541261-8423-4E22-BA14-94EFD2DFEB2A}" type="pres">
      <dgm:prSet presAssocID="{5DA3EECC-37E1-4AAE-8C84-B3E8A733917A}" presName="text_4" presStyleLbl="revTx" presStyleIdx="2" presStyleCnt="6">
        <dgm:presLayoutVars>
          <dgm:bulletEnabled val="1"/>
        </dgm:presLayoutVars>
      </dgm:prSet>
      <dgm:spPr/>
    </dgm:pt>
    <dgm:pt modelId="{07FB720D-24B1-4B8A-B051-BC7893FF538A}" type="pres">
      <dgm:prSet presAssocID="{3DBABB57-47A3-460D-B738-73DC2AAE8C0F}" presName="picture_5" presStyleCnt="0"/>
      <dgm:spPr/>
    </dgm:pt>
    <dgm:pt modelId="{0728675A-735B-429E-A142-CE2D86B3A624}" type="pres">
      <dgm:prSet presAssocID="{3DBABB57-47A3-460D-B738-73DC2AAE8C0F}" presName="pictureRepeatNode" presStyleLbl="alignImgPlace1" presStyleIdx="4" presStyleCnt="7"/>
      <dgm:spPr/>
    </dgm:pt>
    <dgm:pt modelId="{A31294EF-C344-456C-BDC1-799C2557DB5E}" type="pres">
      <dgm:prSet presAssocID="{ACB9F7D5-FB71-464A-8582-81C81551192C}" presName="line_5" presStyleLbl="parChTrans1D1" presStyleIdx="3" presStyleCnt="6"/>
      <dgm:spPr/>
    </dgm:pt>
    <dgm:pt modelId="{481DA51B-3FCF-4F46-85FB-FB320FCF5F33}" type="pres">
      <dgm:prSet presAssocID="{ACB9F7D5-FB71-464A-8582-81C81551192C}" presName="textparent_5" presStyleLbl="node1" presStyleIdx="0" presStyleCnt="0"/>
      <dgm:spPr/>
    </dgm:pt>
    <dgm:pt modelId="{6EE3A46D-E38B-4F62-9C75-9D7E319D8F2F}" type="pres">
      <dgm:prSet presAssocID="{ACB9F7D5-FB71-464A-8582-81C81551192C}" presName="text_5" presStyleLbl="revTx" presStyleIdx="3" presStyleCnt="6">
        <dgm:presLayoutVars>
          <dgm:bulletEnabled val="1"/>
        </dgm:presLayoutVars>
      </dgm:prSet>
      <dgm:spPr/>
    </dgm:pt>
    <dgm:pt modelId="{42F900E5-597F-4A33-A348-1F2E2763ABDD}" type="pres">
      <dgm:prSet presAssocID="{FD26A9F8-A50A-4FA2-9117-59634854059D}" presName="picture_6" presStyleCnt="0"/>
      <dgm:spPr/>
    </dgm:pt>
    <dgm:pt modelId="{59CC04E0-8951-4512-AEF6-0D887537A603}" type="pres">
      <dgm:prSet presAssocID="{FD26A9F8-A50A-4FA2-9117-59634854059D}" presName="pictureRepeatNode" presStyleLbl="alignImgPlace1" presStyleIdx="5" presStyleCnt="7"/>
      <dgm:spPr/>
    </dgm:pt>
    <dgm:pt modelId="{963A7C7B-D45A-40CC-836A-63291080C683}" type="pres">
      <dgm:prSet presAssocID="{8E6B9846-9178-4639-B5C6-FC36356B4385}" presName="line_6" presStyleLbl="parChTrans1D1" presStyleIdx="4" presStyleCnt="6"/>
      <dgm:spPr/>
    </dgm:pt>
    <dgm:pt modelId="{2BEF4F38-B875-4F4E-9ABA-5AFE81C8688B}" type="pres">
      <dgm:prSet presAssocID="{8E6B9846-9178-4639-B5C6-FC36356B4385}" presName="textparent_6" presStyleLbl="node1" presStyleIdx="0" presStyleCnt="0"/>
      <dgm:spPr/>
    </dgm:pt>
    <dgm:pt modelId="{EDB62437-995F-4FBB-87B6-46FAA4CF8792}" type="pres">
      <dgm:prSet presAssocID="{8E6B9846-9178-4639-B5C6-FC36356B4385}" presName="text_6" presStyleLbl="revTx" presStyleIdx="4" presStyleCnt="6">
        <dgm:presLayoutVars>
          <dgm:bulletEnabled val="1"/>
        </dgm:presLayoutVars>
      </dgm:prSet>
      <dgm:spPr/>
    </dgm:pt>
    <dgm:pt modelId="{28E8E731-1BA1-4BCF-99A8-DB42B94C4086}" type="pres">
      <dgm:prSet presAssocID="{77DB66FB-97DA-41AC-B850-169873603C4F}" presName="picture_7" presStyleCnt="0"/>
      <dgm:spPr/>
    </dgm:pt>
    <dgm:pt modelId="{202BF920-5FE3-48AC-BA4D-8F2CD0F9E433}" type="pres">
      <dgm:prSet presAssocID="{77DB66FB-97DA-41AC-B850-169873603C4F}" presName="pictureRepeatNode" presStyleLbl="alignImgPlace1" presStyleIdx="6" presStyleCnt="7"/>
      <dgm:spPr/>
    </dgm:pt>
    <dgm:pt modelId="{B16D0021-6932-4F48-B188-9D1308A6219D}" type="pres">
      <dgm:prSet presAssocID="{0D3A6C56-9480-4998-BE1E-B8563C8BEB7F}" presName="line_7" presStyleLbl="parChTrans1D1" presStyleIdx="5" presStyleCnt="6"/>
      <dgm:spPr/>
    </dgm:pt>
    <dgm:pt modelId="{E0450742-A75C-4C7D-AE44-2CE5E410AE95}" type="pres">
      <dgm:prSet presAssocID="{0D3A6C56-9480-4998-BE1E-B8563C8BEB7F}" presName="textparent_7" presStyleLbl="node1" presStyleIdx="0" presStyleCnt="0"/>
      <dgm:spPr/>
    </dgm:pt>
    <dgm:pt modelId="{99A76B5E-0500-43C3-A2D5-04E0D546DF66}" type="pres">
      <dgm:prSet presAssocID="{0D3A6C56-9480-4998-BE1E-B8563C8BEB7F}" presName="text_7" presStyleLbl="revTx" presStyleIdx="5" presStyleCnt="6">
        <dgm:presLayoutVars>
          <dgm:bulletEnabled val="1"/>
        </dgm:presLayoutVars>
      </dgm:prSet>
      <dgm:spPr/>
    </dgm:pt>
  </dgm:ptLst>
  <dgm:cxnLst>
    <dgm:cxn modelId="{F3121903-2805-43D6-A350-B9B1BA322C77}" type="presOf" srcId="{A519C9DA-1A0D-4EF7-9798-9D22BBC83029}" destId="{E4FA2E78-1A12-48CD-9696-1FD8C3231239}" srcOrd="0" destOrd="0" presId="urn:microsoft.com/office/officeart/2008/layout/CircularPictureCallout"/>
    <dgm:cxn modelId="{77297009-C80A-4152-939E-C448CA6035DF}" type="presOf" srcId="{3DBABB57-47A3-460D-B738-73DC2AAE8C0F}" destId="{0728675A-735B-429E-A142-CE2D86B3A624}" srcOrd="0" destOrd="0" presId="urn:microsoft.com/office/officeart/2008/layout/CircularPictureCallout"/>
    <dgm:cxn modelId="{67A36F0D-D9A1-4BF8-B104-768F8DFE190D}" type="presOf" srcId="{5DA3EECC-37E1-4AAE-8C84-B3E8A733917A}" destId="{D1541261-8423-4E22-BA14-94EFD2DFEB2A}" srcOrd="0" destOrd="0" presId="urn:microsoft.com/office/officeart/2008/layout/CircularPictureCallout"/>
    <dgm:cxn modelId="{3645B40D-48F0-4335-A060-F69AF61405EF}" srcId="{EF3EC073-8BE1-4033-9C41-28CD2E3EAA7E}" destId="{5DA3EECC-37E1-4AAE-8C84-B3E8A733917A}" srcOrd="3" destOrd="0" parTransId="{E839AE65-E8A6-4B05-80F8-ACF55DBE3680}" sibTransId="{C0C60B16-C670-4A72-AA2D-F48B2AE8E21F}"/>
    <dgm:cxn modelId="{024DDB1A-211B-4CB3-BB00-C4FDE4097AA4}" type="presOf" srcId="{1F173C5A-D8B6-4E95-AC8C-F0AFD23C566B}" destId="{1E9A45AF-DCED-4AAC-BF87-43BD82B04C15}" srcOrd="0" destOrd="0" presId="urn:microsoft.com/office/officeart/2008/layout/CircularPictureCallout"/>
    <dgm:cxn modelId="{20BD0622-84D0-4088-8FEA-6705D786BD61}" type="presOf" srcId="{C91E19B3-65E8-474C-A340-B35301121AAC}" destId="{64F8488D-54E7-48BC-9E33-38BDF7C7CF9A}" srcOrd="0" destOrd="0" presId="urn:microsoft.com/office/officeart/2008/layout/CircularPictureCallout"/>
    <dgm:cxn modelId="{7795AA22-9943-49BD-BB7C-8EF7E9C2EBC2}" type="presOf" srcId="{C0C60B16-C670-4A72-AA2D-F48B2AE8E21F}" destId="{D3CC537D-8CFA-4331-8EEA-2408FC654C6C}" srcOrd="0" destOrd="0" presId="urn:microsoft.com/office/officeart/2008/layout/CircularPictureCallout"/>
    <dgm:cxn modelId="{5C401E28-6353-40D0-BF4D-C23582DB663D}" srcId="{EF3EC073-8BE1-4033-9C41-28CD2E3EAA7E}" destId="{8E6B9846-9178-4639-B5C6-FC36356B4385}" srcOrd="5" destOrd="0" parTransId="{4D5A9D4D-E0DE-4CE5-B7FF-B2DE0F4F3A3E}" sibTransId="{FD26A9F8-A50A-4FA2-9117-59634854059D}"/>
    <dgm:cxn modelId="{059A082D-854C-479A-8D2E-CE8AD0D7AE57}" type="presOf" srcId="{E6D388FF-F420-455B-A27D-45213F470F34}" destId="{535A3920-A7D9-47FD-8C1A-15AD609BB3B0}" srcOrd="0" destOrd="0" presId="urn:microsoft.com/office/officeart/2008/layout/CircularPictureCallout"/>
    <dgm:cxn modelId="{8F930F30-E5F8-4F2A-87F7-84F43A8D5970}" type="presOf" srcId="{AE4CD5FE-12F4-43ED-984B-675CF0B023D6}" destId="{48ACB916-CE43-444F-AACF-E7F494836CF1}" srcOrd="0" destOrd="0" presId="urn:microsoft.com/office/officeart/2008/layout/CircularPictureCallout"/>
    <dgm:cxn modelId="{7AA30A47-27EC-4A73-A391-71E6312BC0F0}" srcId="{EF3EC073-8BE1-4033-9C41-28CD2E3EAA7E}" destId="{1F173C5A-D8B6-4E95-AC8C-F0AFD23C566B}" srcOrd="0" destOrd="0" parTransId="{939B9CFB-0A36-494F-BD64-5AC4164A82B6}" sibTransId="{A519C9DA-1A0D-4EF7-9798-9D22BBC83029}"/>
    <dgm:cxn modelId="{8CCF4A7A-A7D2-40AB-888B-39E10F57ED76}" srcId="{EF3EC073-8BE1-4033-9C41-28CD2E3EAA7E}" destId="{943D3986-519E-41A2-8B16-22B329F24C66}" srcOrd="1" destOrd="0" parTransId="{69B0111C-632C-4764-9741-8BDB5EED3B04}" sibTransId="{AE4CD5FE-12F4-43ED-984B-675CF0B023D6}"/>
    <dgm:cxn modelId="{B3035984-1622-4A70-836F-C5BCBEE67275}" srcId="{EF3EC073-8BE1-4033-9C41-28CD2E3EAA7E}" destId="{C91E19B3-65E8-474C-A340-B35301121AAC}" srcOrd="2" destOrd="0" parTransId="{6365A763-650D-4038-818C-4F6D289FD6DA}" sibTransId="{E6D388FF-F420-455B-A27D-45213F470F34}"/>
    <dgm:cxn modelId="{EA843888-C5D4-4EEF-B8DC-A8E06163A956}" type="presOf" srcId="{ACB9F7D5-FB71-464A-8582-81C81551192C}" destId="{6EE3A46D-E38B-4F62-9C75-9D7E319D8F2F}" srcOrd="0" destOrd="0" presId="urn:microsoft.com/office/officeart/2008/layout/CircularPictureCallout"/>
    <dgm:cxn modelId="{E7E912A6-E0B8-4764-A13F-22A62CBEC2DD}" srcId="{EF3EC073-8BE1-4033-9C41-28CD2E3EAA7E}" destId="{ACB9F7D5-FB71-464A-8582-81C81551192C}" srcOrd="4" destOrd="0" parTransId="{83600209-E033-4B15-9259-091058CAF70F}" sibTransId="{3DBABB57-47A3-460D-B738-73DC2AAE8C0F}"/>
    <dgm:cxn modelId="{D53E3DA8-64B6-4A59-ABED-B0D2B39EF4FE}" type="presOf" srcId="{EF3EC073-8BE1-4033-9C41-28CD2E3EAA7E}" destId="{FF9C53DD-6C82-4A6C-9AF4-CFD319AA823E}" srcOrd="0" destOrd="0" presId="urn:microsoft.com/office/officeart/2008/layout/CircularPictureCallout"/>
    <dgm:cxn modelId="{F223AFAC-225A-4B2A-8D7D-1A2807B7CDA8}" type="presOf" srcId="{943D3986-519E-41A2-8B16-22B329F24C66}" destId="{8BA9CBC7-5E1E-4F8E-ACFA-275383924F32}" srcOrd="0" destOrd="0" presId="urn:microsoft.com/office/officeart/2008/layout/CircularPictureCallout"/>
    <dgm:cxn modelId="{1C38D2B7-BD17-4EED-803A-1BBAD9127CF8}" type="presOf" srcId="{0D3A6C56-9480-4998-BE1E-B8563C8BEB7F}" destId="{99A76B5E-0500-43C3-A2D5-04E0D546DF66}" srcOrd="0" destOrd="0" presId="urn:microsoft.com/office/officeart/2008/layout/CircularPictureCallout"/>
    <dgm:cxn modelId="{569159CC-B241-45B4-B305-14F24AECB23D}" srcId="{EF3EC073-8BE1-4033-9C41-28CD2E3EAA7E}" destId="{0D3A6C56-9480-4998-BE1E-B8563C8BEB7F}" srcOrd="6" destOrd="0" parTransId="{9A0FE6D7-D801-4C9E-B9A3-1AEA1F216FA3}" sibTransId="{77DB66FB-97DA-41AC-B850-169873603C4F}"/>
    <dgm:cxn modelId="{AA8BE8CC-A51C-4C0B-9087-7516EF994318}" type="presOf" srcId="{8E6B9846-9178-4639-B5C6-FC36356B4385}" destId="{EDB62437-995F-4FBB-87B6-46FAA4CF8792}" srcOrd="0" destOrd="0" presId="urn:microsoft.com/office/officeart/2008/layout/CircularPictureCallout"/>
    <dgm:cxn modelId="{0A2642D7-E486-482A-A185-1C816DB12AE0}" type="presOf" srcId="{77DB66FB-97DA-41AC-B850-169873603C4F}" destId="{202BF920-5FE3-48AC-BA4D-8F2CD0F9E433}" srcOrd="0" destOrd="0" presId="urn:microsoft.com/office/officeart/2008/layout/CircularPictureCallout"/>
    <dgm:cxn modelId="{F069F0FF-8128-4120-A79D-FB37745A8802}" type="presOf" srcId="{FD26A9F8-A50A-4FA2-9117-59634854059D}" destId="{59CC04E0-8951-4512-AEF6-0D887537A603}" srcOrd="0" destOrd="0" presId="urn:microsoft.com/office/officeart/2008/layout/CircularPictureCallout"/>
    <dgm:cxn modelId="{E5C596F7-48F7-4DFB-86D0-5A1EB05BEAFB}" type="presParOf" srcId="{FF9C53DD-6C82-4A6C-9AF4-CFD319AA823E}" destId="{D645AE59-C866-496A-B1EE-B78882BE3CB9}" srcOrd="0" destOrd="0" presId="urn:microsoft.com/office/officeart/2008/layout/CircularPictureCallout"/>
    <dgm:cxn modelId="{ED573620-C110-4C4A-8DE0-2AABFAA0BF49}" type="presParOf" srcId="{D645AE59-C866-496A-B1EE-B78882BE3CB9}" destId="{F16272F9-78D0-4E00-B043-58D5122C277A}" srcOrd="0" destOrd="0" presId="urn:microsoft.com/office/officeart/2008/layout/CircularPictureCallout"/>
    <dgm:cxn modelId="{2D9756FB-226E-4E57-B7DD-345D2AEBE363}" type="presParOf" srcId="{F16272F9-78D0-4E00-B043-58D5122C277A}" destId="{E4FA2E78-1A12-48CD-9696-1FD8C3231239}" srcOrd="0" destOrd="0" presId="urn:microsoft.com/office/officeart/2008/layout/CircularPictureCallout"/>
    <dgm:cxn modelId="{451BE4E7-373C-4EB7-B606-C778F378593F}" type="presParOf" srcId="{D645AE59-C866-496A-B1EE-B78882BE3CB9}" destId="{1E9A45AF-DCED-4AAC-BF87-43BD82B04C15}" srcOrd="1" destOrd="0" presId="urn:microsoft.com/office/officeart/2008/layout/CircularPictureCallout"/>
    <dgm:cxn modelId="{E15B52A5-4C9A-4A34-AF7A-F571D854BC46}" type="presParOf" srcId="{D645AE59-C866-496A-B1EE-B78882BE3CB9}" destId="{B8A4E333-D512-4156-A32E-10E017231922}" srcOrd="2" destOrd="0" presId="urn:microsoft.com/office/officeart/2008/layout/CircularPictureCallout"/>
    <dgm:cxn modelId="{DD7E5252-58A5-44A4-B472-27FDDF199298}" type="presParOf" srcId="{B8A4E333-D512-4156-A32E-10E017231922}" destId="{48ACB916-CE43-444F-AACF-E7F494836CF1}" srcOrd="0" destOrd="0" presId="urn:microsoft.com/office/officeart/2008/layout/CircularPictureCallout"/>
    <dgm:cxn modelId="{84A317C7-9868-441B-9CF6-52E9F5B1FFF2}" type="presParOf" srcId="{D645AE59-C866-496A-B1EE-B78882BE3CB9}" destId="{AA161608-F68F-4DC1-ACA0-14D2F0F27B2C}" srcOrd="3" destOrd="0" presId="urn:microsoft.com/office/officeart/2008/layout/CircularPictureCallout"/>
    <dgm:cxn modelId="{00482CE3-0E5D-4CB5-BED9-47DB883291AF}" type="presParOf" srcId="{D645AE59-C866-496A-B1EE-B78882BE3CB9}" destId="{FBC378E9-3B13-4FAB-9EB5-F26B072CC446}" srcOrd="4" destOrd="0" presId="urn:microsoft.com/office/officeart/2008/layout/CircularPictureCallout"/>
    <dgm:cxn modelId="{109E92B4-94F6-4970-ADA9-DF1DA8703667}" type="presParOf" srcId="{FBC378E9-3B13-4FAB-9EB5-F26B072CC446}" destId="{8BA9CBC7-5E1E-4F8E-ACFA-275383924F32}" srcOrd="0" destOrd="0" presId="urn:microsoft.com/office/officeart/2008/layout/CircularPictureCallout"/>
    <dgm:cxn modelId="{354BBC6E-AB58-41C8-A9F1-4AF75D01ACC4}" type="presParOf" srcId="{D645AE59-C866-496A-B1EE-B78882BE3CB9}" destId="{D32D81C9-3926-46C3-B2D8-3061008C24DD}" srcOrd="5" destOrd="0" presId="urn:microsoft.com/office/officeart/2008/layout/CircularPictureCallout"/>
    <dgm:cxn modelId="{ABB0FECD-E4B2-4B5B-BDFA-5CAC14CC8458}" type="presParOf" srcId="{D32D81C9-3926-46C3-B2D8-3061008C24DD}" destId="{535A3920-A7D9-47FD-8C1A-15AD609BB3B0}" srcOrd="0" destOrd="0" presId="urn:microsoft.com/office/officeart/2008/layout/CircularPictureCallout"/>
    <dgm:cxn modelId="{C931F5AA-8E4B-45EF-9344-7F1F408B0E6E}" type="presParOf" srcId="{D645AE59-C866-496A-B1EE-B78882BE3CB9}" destId="{53FA4E30-863F-469A-8522-DAF909987892}" srcOrd="6" destOrd="0" presId="urn:microsoft.com/office/officeart/2008/layout/CircularPictureCallout"/>
    <dgm:cxn modelId="{AD5BFFB4-77FF-41BE-8BC6-9D135010C2B7}" type="presParOf" srcId="{D645AE59-C866-496A-B1EE-B78882BE3CB9}" destId="{9B2216A8-2664-4174-9335-CC282EC96747}" srcOrd="7" destOrd="0" presId="urn:microsoft.com/office/officeart/2008/layout/CircularPictureCallout"/>
    <dgm:cxn modelId="{804B42FE-1203-4B1C-802B-E47A548C0B0B}" type="presParOf" srcId="{9B2216A8-2664-4174-9335-CC282EC96747}" destId="{64F8488D-54E7-48BC-9E33-38BDF7C7CF9A}" srcOrd="0" destOrd="0" presId="urn:microsoft.com/office/officeart/2008/layout/CircularPictureCallout"/>
    <dgm:cxn modelId="{313D23D0-1F28-4BA8-8AD2-333103B2DED8}" type="presParOf" srcId="{D645AE59-C866-496A-B1EE-B78882BE3CB9}" destId="{A37CEFC9-8498-463C-81C2-4442B49EDF44}" srcOrd="8" destOrd="0" presId="urn:microsoft.com/office/officeart/2008/layout/CircularPictureCallout"/>
    <dgm:cxn modelId="{D7490968-A7AC-44B0-B006-CCC7DFBE7B8B}" type="presParOf" srcId="{A37CEFC9-8498-463C-81C2-4442B49EDF44}" destId="{D3CC537D-8CFA-4331-8EEA-2408FC654C6C}" srcOrd="0" destOrd="0" presId="urn:microsoft.com/office/officeart/2008/layout/CircularPictureCallout"/>
    <dgm:cxn modelId="{6FE1784F-A360-4EAC-AAC2-7042258E73BF}" type="presParOf" srcId="{D645AE59-C866-496A-B1EE-B78882BE3CB9}" destId="{9480B156-F773-44E3-BC16-5A36A60EE22B}" srcOrd="9" destOrd="0" presId="urn:microsoft.com/office/officeart/2008/layout/CircularPictureCallout"/>
    <dgm:cxn modelId="{807767DB-18C6-44DA-94A3-60516F52163B}" type="presParOf" srcId="{D645AE59-C866-496A-B1EE-B78882BE3CB9}" destId="{A7BEA6F4-ED86-4EDD-A75F-0FF2D9116674}" srcOrd="10" destOrd="0" presId="urn:microsoft.com/office/officeart/2008/layout/CircularPictureCallout"/>
    <dgm:cxn modelId="{ADDBD74E-B410-4BBD-BE85-EAB89C7EAF6A}" type="presParOf" srcId="{A7BEA6F4-ED86-4EDD-A75F-0FF2D9116674}" destId="{D1541261-8423-4E22-BA14-94EFD2DFEB2A}" srcOrd="0" destOrd="0" presId="urn:microsoft.com/office/officeart/2008/layout/CircularPictureCallout"/>
    <dgm:cxn modelId="{FADDA862-6289-43A6-B616-4D4562F22676}" type="presParOf" srcId="{D645AE59-C866-496A-B1EE-B78882BE3CB9}" destId="{07FB720D-24B1-4B8A-B051-BC7893FF538A}" srcOrd="11" destOrd="0" presId="urn:microsoft.com/office/officeart/2008/layout/CircularPictureCallout"/>
    <dgm:cxn modelId="{54E20FA6-2ADF-4F74-AEFD-F79191B6205A}" type="presParOf" srcId="{07FB720D-24B1-4B8A-B051-BC7893FF538A}" destId="{0728675A-735B-429E-A142-CE2D86B3A624}" srcOrd="0" destOrd="0" presId="urn:microsoft.com/office/officeart/2008/layout/CircularPictureCallout"/>
    <dgm:cxn modelId="{9B49FA02-B059-433C-A578-E6AC7D2B8DCA}" type="presParOf" srcId="{D645AE59-C866-496A-B1EE-B78882BE3CB9}" destId="{A31294EF-C344-456C-BDC1-799C2557DB5E}" srcOrd="12" destOrd="0" presId="urn:microsoft.com/office/officeart/2008/layout/CircularPictureCallout"/>
    <dgm:cxn modelId="{A295A321-9F5E-4771-AE91-061B512B0A8F}" type="presParOf" srcId="{D645AE59-C866-496A-B1EE-B78882BE3CB9}" destId="{481DA51B-3FCF-4F46-85FB-FB320FCF5F33}" srcOrd="13" destOrd="0" presId="urn:microsoft.com/office/officeart/2008/layout/CircularPictureCallout"/>
    <dgm:cxn modelId="{F177242B-5BEF-472A-920D-02476E10B883}" type="presParOf" srcId="{481DA51B-3FCF-4F46-85FB-FB320FCF5F33}" destId="{6EE3A46D-E38B-4F62-9C75-9D7E319D8F2F}" srcOrd="0" destOrd="0" presId="urn:microsoft.com/office/officeart/2008/layout/CircularPictureCallout"/>
    <dgm:cxn modelId="{752C1AD3-28E4-4897-AB01-42377006E3C3}" type="presParOf" srcId="{D645AE59-C866-496A-B1EE-B78882BE3CB9}" destId="{42F900E5-597F-4A33-A348-1F2E2763ABDD}" srcOrd="14" destOrd="0" presId="urn:microsoft.com/office/officeart/2008/layout/CircularPictureCallout"/>
    <dgm:cxn modelId="{E37448E7-DCF7-4C44-A8C9-2BF078A43944}" type="presParOf" srcId="{42F900E5-597F-4A33-A348-1F2E2763ABDD}" destId="{59CC04E0-8951-4512-AEF6-0D887537A603}" srcOrd="0" destOrd="0" presId="urn:microsoft.com/office/officeart/2008/layout/CircularPictureCallout"/>
    <dgm:cxn modelId="{2D572D02-0B35-4ACA-B7C5-68AB2D26ED1A}" type="presParOf" srcId="{D645AE59-C866-496A-B1EE-B78882BE3CB9}" destId="{963A7C7B-D45A-40CC-836A-63291080C683}" srcOrd="15" destOrd="0" presId="urn:microsoft.com/office/officeart/2008/layout/CircularPictureCallout"/>
    <dgm:cxn modelId="{3C35F176-21EF-4645-A1FE-9FBD135FD584}" type="presParOf" srcId="{D645AE59-C866-496A-B1EE-B78882BE3CB9}" destId="{2BEF4F38-B875-4F4E-9ABA-5AFE81C8688B}" srcOrd="16" destOrd="0" presId="urn:microsoft.com/office/officeart/2008/layout/CircularPictureCallout"/>
    <dgm:cxn modelId="{B7B9B0BC-0D2A-4099-A984-23DAFEA412B6}" type="presParOf" srcId="{2BEF4F38-B875-4F4E-9ABA-5AFE81C8688B}" destId="{EDB62437-995F-4FBB-87B6-46FAA4CF8792}" srcOrd="0" destOrd="0" presId="urn:microsoft.com/office/officeart/2008/layout/CircularPictureCallout"/>
    <dgm:cxn modelId="{50CF9F5A-0D6A-47D9-A55D-7A2735E0AF7C}" type="presParOf" srcId="{D645AE59-C866-496A-B1EE-B78882BE3CB9}" destId="{28E8E731-1BA1-4BCF-99A8-DB42B94C4086}" srcOrd="17" destOrd="0" presId="urn:microsoft.com/office/officeart/2008/layout/CircularPictureCallout"/>
    <dgm:cxn modelId="{5425996D-BD07-419F-984C-27A135BACF5F}" type="presParOf" srcId="{28E8E731-1BA1-4BCF-99A8-DB42B94C4086}" destId="{202BF920-5FE3-48AC-BA4D-8F2CD0F9E433}" srcOrd="0" destOrd="0" presId="urn:microsoft.com/office/officeart/2008/layout/CircularPictureCallout"/>
    <dgm:cxn modelId="{F2E0023F-E403-4E2D-9A40-080685AE6244}" type="presParOf" srcId="{D645AE59-C866-496A-B1EE-B78882BE3CB9}" destId="{B16D0021-6932-4F48-B188-9D1308A6219D}" srcOrd="18" destOrd="0" presId="urn:microsoft.com/office/officeart/2008/layout/CircularPictureCallout"/>
    <dgm:cxn modelId="{0E97A443-F76A-43E8-A35B-15BA3D72315F}" type="presParOf" srcId="{D645AE59-C866-496A-B1EE-B78882BE3CB9}" destId="{E0450742-A75C-4C7D-AE44-2CE5E410AE95}" srcOrd="19" destOrd="0" presId="urn:microsoft.com/office/officeart/2008/layout/CircularPictureCallout"/>
    <dgm:cxn modelId="{234ACE90-2675-41CE-B5D7-8ADB8B1B6D0A}" type="presParOf" srcId="{E0450742-A75C-4C7D-AE44-2CE5E410AE95}" destId="{99A76B5E-0500-43C3-A2D5-04E0D546DF66}" srcOrd="0" destOrd="0" presId="urn:microsoft.com/office/officeart/2008/layout/CircularPictureCallou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1F7C94-EEFE-4D40-BB2F-D0564C733C4D}" type="doc">
      <dgm:prSet loTypeId="urn:microsoft.com/office/officeart/2005/8/layout/hProcess3" loCatId="process" qsTypeId="urn:microsoft.com/office/officeart/2005/8/quickstyle/simple1" qsCatId="simple" csTypeId="urn:microsoft.com/office/officeart/2005/8/colors/colorful3" csCatId="colorful" phldr="1"/>
      <dgm:spPr/>
    </dgm:pt>
    <dgm:pt modelId="{7129BC32-C1F9-424F-8432-ECC090A8BE09}">
      <dgm:prSet phldrT="[Text]" custT="1"/>
      <dgm:spPr/>
      <dgm:t>
        <a:bodyPr/>
        <a:lstStyle/>
        <a:p>
          <a:r>
            <a:rPr lang="en-US" sz="1100" i="0" dirty="0">
              <a:solidFill>
                <a:schemeClr val="bg1"/>
              </a:solidFill>
            </a:rPr>
            <a:t>Infrastructure Prioritization</a:t>
          </a:r>
        </a:p>
      </dgm:t>
    </dgm:pt>
    <dgm:pt modelId="{962ADD3A-47B2-4463-B4F4-D4CDE9BA32E9}" type="parTrans" cxnId="{812BCFA2-F9ED-4BEF-8958-8881E6B6D53D}">
      <dgm:prSet/>
      <dgm:spPr/>
      <dgm:t>
        <a:bodyPr/>
        <a:lstStyle/>
        <a:p>
          <a:endParaRPr lang="en-US" sz="1600"/>
        </a:p>
      </dgm:t>
    </dgm:pt>
    <dgm:pt modelId="{9688293E-2537-47D6-9B53-5995F8360884}" type="sibTrans" cxnId="{812BCFA2-F9ED-4BEF-8958-8881E6B6D53D}">
      <dgm:prSet/>
      <dgm:spPr/>
      <dgm:t>
        <a:bodyPr/>
        <a:lstStyle/>
        <a:p>
          <a:endParaRPr lang="en-US" sz="1600"/>
        </a:p>
      </dgm:t>
    </dgm:pt>
    <dgm:pt modelId="{56346BDA-F255-4304-B5E8-7D27678F16F1}" type="pres">
      <dgm:prSet presAssocID="{BA1F7C94-EEFE-4D40-BB2F-D0564C733C4D}" presName="Name0" presStyleCnt="0">
        <dgm:presLayoutVars>
          <dgm:dir/>
          <dgm:animLvl val="lvl"/>
          <dgm:resizeHandles val="exact"/>
        </dgm:presLayoutVars>
      </dgm:prSet>
      <dgm:spPr/>
    </dgm:pt>
    <dgm:pt modelId="{E9BA0066-2F72-45E2-9078-9BE2B0CF1545}" type="pres">
      <dgm:prSet presAssocID="{BA1F7C94-EEFE-4D40-BB2F-D0564C733C4D}" presName="dummy" presStyleCnt="0"/>
      <dgm:spPr/>
    </dgm:pt>
    <dgm:pt modelId="{D960FF53-89A0-49FD-B7FB-10BA7EA472A5}" type="pres">
      <dgm:prSet presAssocID="{BA1F7C94-EEFE-4D40-BB2F-D0564C733C4D}" presName="linH" presStyleCnt="0"/>
      <dgm:spPr/>
    </dgm:pt>
    <dgm:pt modelId="{D676547C-C149-404A-9A0D-AAD0D5BFACAD}" type="pres">
      <dgm:prSet presAssocID="{BA1F7C94-EEFE-4D40-BB2F-D0564C733C4D}" presName="padding1" presStyleCnt="0"/>
      <dgm:spPr/>
    </dgm:pt>
    <dgm:pt modelId="{73D7BC64-AB0F-4DBD-B8EB-267D0FD95D1E}" type="pres">
      <dgm:prSet presAssocID="{7129BC32-C1F9-424F-8432-ECC090A8BE09}" presName="linV" presStyleCnt="0"/>
      <dgm:spPr/>
    </dgm:pt>
    <dgm:pt modelId="{ACC7E7B8-E062-463E-AF9E-23CAACB6A064}" type="pres">
      <dgm:prSet presAssocID="{7129BC32-C1F9-424F-8432-ECC090A8BE09}" presName="spVertical1" presStyleCnt="0"/>
      <dgm:spPr/>
    </dgm:pt>
    <dgm:pt modelId="{63F22666-4BE4-442D-93A0-616558CA834F}" type="pres">
      <dgm:prSet presAssocID="{7129BC32-C1F9-424F-8432-ECC090A8BE09}" presName="parTx" presStyleLbl="revTx" presStyleIdx="0" presStyleCnt="1">
        <dgm:presLayoutVars>
          <dgm:chMax val="0"/>
          <dgm:chPref val="0"/>
          <dgm:bulletEnabled val="1"/>
        </dgm:presLayoutVars>
      </dgm:prSet>
      <dgm:spPr/>
    </dgm:pt>
    <dgm:pt modelId="{BE1CE7FB-9771-4DD6-8981-56F4ED047AB2}" type="pres">
      <dgm:prSet presAssocID="{7129BC32-C1F9-424F-8432-ECC090A8BE09}" presName="spVertical2" presStyleCnt="0"/>
      <dgm:spPr/>
    </dgm:pt>
    <dgm:pt modelId="{5223CE64-AE3E-4421-9920-999C0F757072}" type="pres">
      <dgm:prSet presAssocID="{7129BC32-C1F9-424F-8432-ECC090A8BE09}" presName="spVertical3" presStyleCnt="0"/>
      <dgm:spPr/>
    </dgm:pt>
    <dgm:pt modelId="{EAEA2B86-DB9C-42A9-98A2-81AB357EC969}" type="pres">
      <dgm:prSet presAssocID="{BA1F7C94-EEFE-4D40-BB2F-D0564C733C4D}" presName="padding2" presStyleCnt="0"/>
      <dgm:spPr/>
    </dgm:pt>
    <dgm:pt modelId="{629EF632-DCB7-495D-9BC6-A537BC254D2E}" type="pres">
      <dgm:prSet presAssocID="{BA1F7C94-EEFE-4D40-BB2F-D0564C733C4D}" presName="negArrow" presStyleCnt="0"/>
      <dgm:spPr/>
    </dgm:pt>
    <dgm:pt modelId="{987A9875-1EA4-40C4-8BB3-C6647229617D}" type="pres">
      <dgm:prSet presAssocID="{BA1F7C94-EEFE-4D40-BB2F-D0564C733C4D}" presName="backgroundArrow" presStyleLbl="node1" presStyleIdx="0" presStyleCnt="1" custLinFactNeighborY="-2177"/>
      <dgm:spPr/>
    </dgm:pt>
  </dgm:ptLst>
  <dgm:cxnLst>
    <dgm:cxn modelId="{0F5BC954-559E-4A57-84D6-4FFE47983FB5}" type="presOf" srcId="{BA1F7C94-EEFE-4D40-BB2F-D0564C733C4D}" destId="{56346BDA-F255-4304-B5E8-7D27678F16F1}" srcOrd="0" destOrd="0" presId="urn:microsoft.com/office/officeart/2005/8/layout/hProcess3"/>
    <dgm:cxn modelId="{F6CFF09A-7E5B-4A7C-A64B-EC9ED928980E}" type="presOf" srcId="{7129BC32-C1F9-424F-8432-ECC090A8BE09}" destId="{63F22666-4BE4-442D-93A0-616558CA834F}" srcOrd="0" destOrd="0" presId="urn:microsoft.com/office/officeart/2005/8/layout/hProcess3"/>
    <dgm:cxn modelId="{812BCFA2-F9ED-4BEF-8958-8881E6B6D53D}" srcId="{BA1F7C94-EEFE-4D40-BB2F-D0564C733C4D}" destId="{7129BC32-C1F9-424F-8432-ECC090A8BE09}" srcOrd="0" destOrd="0" parTransId="{962ADD3A-47B2-4463-B4F4-D4CDE9BA32E9}" sibTransId="{9688293E-2537-47D6-9B53-5995F8360884}"/>
    <dgm:cxn modelId="{D83C432E-8F15-4903-9A02-FF56294B3724}" type="presParOf" srcId="{56346BDA-F255-4304-B5E8-7D27678F16F1}" destId="{E9BA0066-2F72-45E2-9078-9BE2B0CF1545}" srcOrd="0" destOrd="0" presId="urn:microsoft.com/office/officeart/2005/8/layout/hProcess3"/>
    <dgm:cxn modelId="{CB959E6D-1A1A-402A-9C7B-199814E8168E}" type="presParOf" srcId="{56346BDA-F255-4304-B5E8-7D27678F16F1}" destId="{D960FF53-89A0-49FD-B7FB-10BA7EA472A5}" srcOrd="1" destOrd="0" presId="urn:microsoft.com/office/officeart/2005/8/layout/hProcess3"/>
    <dgm:cxn modelId="{A2914A0C-DBEB-4CC3-ADBB-D869AFAA84AF}" type="presParOf" srcId="{D960FF53-89A0-49FD-B7FB-10BA7EA472A5}" destId="{D676547C-C149-404A-9A0D-AAD0D5BFACAD}" srcOrd="0" destOrd="0" presId="urn:microsoft.com/office/officeart/2005/8/layout/hProcess3"/>
    <dgm:cxn modelId="{1B28A634-C0CD-4F81-BE1B-60B387329BA3}" type="presParOf" srcId="{D960FF53-89A0-49FD-B7FB-10BA7EA472A5}" destId="{73D7BC64-AB0F-4DBD-B8EB-267D0FD95D1E}" srcOrd="1" destOrd="0" presId="urn:microsoft.com/office/officeart/2005/8/layout/hProcess3"/>
    <dgm:cxn modelId="{04FB7226-AF47-4A03-B6A3-60D72EDCFD79}" type="presParOf" srcId="{73D7BC64-AB0F-4DBD-B8EB-267D0FD95D1E}" destId="{ACC7E7B8-E062-463E-AF9E-23CAACB6A064}" srcOrd="0" destOrd="0" presId="urn:microsoft.com/office/officeart/2005/8/layout/hProcess3"/>
    <dgm:cxn modelId="{38EF7E3C-306E-483E-AED8-F085F0552455}" type="presParOf" srcId="{73D7BC64-AB0F-4DBD-B8EB-267D0FD95D1E}" destId="{63F22666-4BE4-442D-93A0-616558CA834F}" srcOrd="1" destOrd="0" presId="urn:microsoft.com/office/officeart/2005/8/layout/hProcess3"/>
    <dgm:cxn modelId="{56BC11E1-418D-4F7F-B7BF-AFF856889DB8}" type="presParOf" srcId="{73D7BC64-AB0F-4DBD-B8EB-267D0FD95D1E}" destId="{BE1CE7FB-9771-4DD6-8981-56F4ED047AB2}" srcOrd="2" destOrd="0" presId="urn:microsoft.com/office/officeart/2005/8/layout/hProcess3"/>
    <dgm:cxn modelId="{FB46938E-F11D-4793-900D-5AE7BE4A275A}" type="presParOf" srcId="{73D7BC64-AB0F-4DBD-B8EB-267D0FD95D1E}" destId="{5223CE64-AE3E-4421-9920-999C0F757072}" srcOrd="3" destOrd="0" presId="urn:microsoft.com/office/officeart/2005/8/layout/hProcess3"/>
    <dgm:cxn modelId="{2771F7D8-E877-4141-99A9-0F21FB2A2ABF}" type="presParOf" srcId="{D960FF53-89A0-49FD-B7FB-10BA7EA472A5}" destId="{EAEA2B86-DB9C-42A9-98A2-81AB357EC969}" srcOrd="2" destOrd="0" presId="urn:microsoft.com/office/officeart/2005/8/layout/hProcess3"/>
    <dgm:cxn modelId="{35BA2BDB-7434-4DE9-945C-1314644F1371}" type="presParOf" srcId="{D960FF53-89A0-49FD-B7FB-10BA7EA472A5}" destId="{629EF632-DCB7-495D-9BC6-A537BC254D2E}" srcOrd="3" destOrd="0" presId="urn:microsoft.com/office/officeart/2005/8/layout/hProcess3"/>
    <dgm:cxn modelId="{47BBF983-412C-4010-A821-59E58112FEB4}" type="presParOf" srcId="{D960FF53-89A0-49FD-B7FB-10BA7EA472A5}" destId="{987A9875-1EA4-40C4-8BB3-C6647229617D}" srcOrd="4" destOrd="0" presId="urn:microsoft.com/office/officeart/2005/8/layout/h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1F7C94-EEFE-4D40-BB2F-D0564C733C4D}" type="doc">
      <dgm:prSet loTypeId="urn:microsoft.com/office/officeart/2005/8/layout/hProcess3" loCatId="process" qsTypeId="urn:microsoft.com/office/officeart/2005/8/quickstyle/simple1" qsCatId="simple" csTypeId="urn:microsoft.com/office/officeart/2005/8/colors/colorful3" csCatId="colorful" phldr="1"/>
      <dgm:spPr/>
    </dgm:pt>
    <dgm:pt modelId="{7129BC32-C1F9-424F-8432-ECC090A8BE09}">
      <dgm:prSet phldrT="[Text]" custT="1"/>
      <dgm:spPr/>
      <dgm:t>
        <a:bodyPr/>
        <a:lstStyle/>
        <a:p>
          <a:r>
            <a:rPr lang="en-US" sz="1100" i="0" dirty="0">
              <a:solidFill>
                <a:schemeClr val="bg1"/>
              </a:solidFill>
            </a:rPr>
            <a:t>Space Management</a:t>
          </a:r>
        </a:p>
      </dgm:t>
    </dgm:pt>
    <dgm:pt modelId="{962ADD3A-47B2-4463-B4F4-D4CDE9BA32E9}" type="parTrans" cxnId="{812BCFA2-F9ED-4BEF-8958-8881E6B6D53D}">
      <dgm:prSet/>
      <dgm:spPr/>
      <dgm:t>
        <a:bodyPr/>
        <a:lstStyle/>
        <a:p>
          <a:endParaRPr lang="en-US"/>
        </a:p>
      </dgm:t>
    </dgm:pt>
    <dgm:pt modelId="{9688293E-2537-47D6-9B53-5995F8360884}" type="sibTrans" cxnId="{812BCFA2-F9ED-4BEF-8958-8881E6B6D53D}">
      <dgm:prSet/>
      <dgm:spPr/>
      <dgm:t>
        <a:bodyPr/>
        <a:lstStyle/>
        <a:p>
          <a:endParaRPr lang="en-US"/>
        </a:p>
      </dgm:t>
    </dgm:pt>
    <dgm:pt modelId="{56346BDA-F255-4304-B5E8-7D27678F16F1}" type="pres">
      <dgm:prSet presAssocID="{BA1F7C94-EEFE-4D40-BB2F-D0564C733C4D}" presName="Name0" presStyleCnt="0">
        <dgm:presLayoutVars>
          <dgm:dir/>
          <dgm:animLvl val="lvl"/>
          <dgm:resizeHandles val="exact"/>
        </dgm:presLayoutVars>
      </dgm:prSet>
      <dgm:spPr/>
    </dgm:pt>
    <dgm:pt modelId="{E9BA0066-2F72-45E2-9078-9BE2B0CF1545}" type="pres">
      <dgm:prSet presAssocID="{BA1F7C94-EEFE-4D40-BB2F-D0564C733C4D}" presName="dummy" presStyleCnt="0"/>
      <dgm:spPr/>
    </dgm:pt>
    <dgm:pt modelId="{D960FF53-89A0-49FD-B7FB-10BA7EA472A5}" type="pres">
      <dgm:prSet presAssocID="{BA1F7C94-EEFE-4D40-BB2F-D0564C733C4D}" presName="linH" presStyleCnt="0"/>
      <dgm:spPr/>
    </dgm:pt>
    <dgm:pt modelId="{D676547C-C149-404A-9A0D-AAD0D5BFACAD}" type="pres">
      <dgm:prSet presAssocID="{BA1F7C94-EEFE-4D40-BB2F-D0564C733C4D}" presName="padding1" presStyleCnt="0"/>
      <dgm:spPr/>
    </dgm:pt>
    <dgm:pt modelId="{73D7BC64-AB0F-4DBD-B8EB-267D0FD95D1E}" type="pres">
      <dgm:prSet presAssocID="{7129BC32-C1F9-424F-8432-ECC090A8BE09}" presName="linV" presStyleCnt="0"/>
      <dgm:spPr/>
    </dgm:pt>
    <dgm:pt modelId="{ACC7E7B8-E062-463E-AF9E-23CAACB6A064}" type="pres">
      <dgm:prSet presAssocID="{7129BC32-C1F9-424F-8432-ECC090A8BE09}" presName="spVertical1" presStyleCnt="0"/>
      <dgm:spPr/>
    </dgm:pt>
    <dgm:pt modelId="{63F22666-4BE4-442D-93A0-616558CA834F}" type="pres">
      <dgm:prSet presAssocID="{7129BC32-C1F9-424F-8432-ECC090A8BE09}" presName="parTx" presStyleLbl="revTx" presStyleIdx="0" presStyleCnt="1">
        <dgm:presLayoutVars>
          <dgm:chMax val="0"/>
          <dgm:chPref val="0"/>
          <dgm:bulletEnabled val="1"/>
        </dgm:presLayoutVars>
      </dgm:prSet>
      <dgm:spPr/>
    </dgm:pt>
    <dgm:pt modelId="{BE1CE7FB-9771-4DD6-8981-56F4ED047AB2}" type="pres">
      <dgm:prSet presAssocID="{7129BC32-C1F9-424F-8432-ECC090A8BE09}" presName="spVertical2" presStyleCnt="0"/>
      <dgm:spPr/>
    </dgm:pt>
    <dgm:pt modelId="{5223CE64-AE3E-4421-9920-999C0F757072}" type="pres">
      <dgm:prSet presAssocID="{7129BC32-C1F9-424F-8432-ECC090A8BE09}" presName="spVertical3" presStyleCnt="0"/>
      <dgm:spPr/>
    </dgm:pt>
    <dgm:pt modelId="{EAEA2B86-DB9C-42A9-98A2-81AB357EC969}" type="pres">
      <dgm:prSet presAssocID="{BA1F7C94-EEFE-4D40-BB2F-D0564C733C4D}" presName="padding2" presStyleCnt="0"/>
      <dgm:spPr/>
    </dgm:pt>
    <dgm:pt modelId="{629EF632-DCB7-495D-9BC6-A537BC254D2E}" type="pres">
      <dgm:prSet presAssocID="{BA1F7C94-EEFE-4D40-BB2F-D0564C733C4D}" presName="negArrow" presStyleCnt="0"/>
      <dgm:spPr/>
    </dgm:pt>
    <dgm:pt modelId="{987A9875-1EA4-40C4-8BB3-C6647229617D}" type="pres">
      <dgm:prSet presAssocID="{BA1F7C94-EEFE-4D40-BB2F-D0564C733C4D}" presName="backgroundArrow" presStyleLbl="node1" presStyleIdx="0" presStyleCnt="1" custLinFactNeighborY="-2177"/>
      <dgm:spPr/>
    </dgm:pt>
  </dgm:ptLst>
  <dgm:cxnLst>
    <dgm:cxn modelId="{0F5BC954-559E-4A57-84D6-4FFE47983FB5}" type="presOf" srcId="{BA1F7C94-EEFE-4D40-BB2F-D0564C733C4D}" destId="{56346BDA-F255-4304-B5E8-7D27678F16F1}" srcOrd="0" destOrd="0" presId="urn:microsoft.com/office/officeart/2005/8/layout/hProcess3"/>
    <dgm:cxn modelId="{F6CFF09A-7E5B-4A7C-A64B-EC9ED928980E}" type="presOf" srcId="{7129BC32-C1F9-424F-8432-ECC090A8BE09}" destId="{63F22666-4BE4-442D-93A0-616558CA834F}" srcOrd="0" destOrd="0" presId="urn:microsoft.com/office/officeart/2005/8/layout/hProcess3"/>
    <dgm:cxn modelId="{812BCFA2-F9ED-4BEF-8958-8881E6B6D53D}" srcId="{BA1F7C94-EEFE-4D40-BB2F-D0564C733C4D}" destId="{7129BC32-C1F9-424F-8432-ECC090A8BE09}" srcOrd="0" destOrd="0" parTransId="{962ADD3A-47B2-4463-B4F4-D4CDE9BA32E9}" sibTransId="{9688293E-2537-47D6-9B53-5995F8360884}"/>
    <dgm:cxn modelId="{D83C432E-8F15-4903-9A02-FF56294B3724}" type="presParOf" srcId="{56346BDA-F255-4304-B5E8-7D27678F16F1}" destId="{E9BA0066-2F72-45E2-9078-9BE2B0CF1545}" srcOrd="0" destOrd="0" presId="urn:microsoft.com/office/officeart/2005/8/layout/hProcess3"/>
    <dgm:cxn modelId="{CB959E6D-1A1A-402A-9C7B-199814E8168E}" type="presParOf" srcId="{56346BDA-F255-4304-B5E8-7D27678F16F1}" destId="{D960FF53-89A0-49FD-B7FB-10BA7EA472A5}" srcOrd="1" destOrd="0" presId="urn:microsoft.com/office/officeart/2005/8/layout/hProcess3"/>
    <dgm:cxn modelId="{A2914A0C-DBEB-4CC3-ADBB-D869AFAA84AF}" type="presParOf" srcId="{D960FF53-89A0-49FD-B7FB-10BA7EA472A5}" destId="{D676547C-C149-404A-9A0D-AAD0D5BFACAD}" srcOrd="0" destOrd="0" presId="urn:microsoft.com/office/officeart/2005/8/layout/hProcess3"/>
    <dgm:cxn modelId="{1B28A634-C0CD-4F81-BE1B-60B387329BA3}" type="presParOf" srcId="{D960FF53-89A0-49FD-B7FB-10BA7EA472A5}" destId="{73D7BC64-AB0F-4DBD-B8EB-267D0FD95D1E}" srcOrd="1" destOrd="0" presId="urn:microsoft.com/office/officeart/2005/8/layout/hProcess3"/>
    <dgm:cxn modelId="{04FB7226-AF47-4A03-B6A3-60D72EDCFD79}" type="presParOf" srcId="{73D7BC64-AB0F-4DBD-B8EB-267D0FD95D1E}" destId="{ACC7E7B8-E062-463E-AF9E-23CAACB6A064}" srcOrd="0" destOrd="0" presId="urn:microsoft.com/office/officeart/2005/8/layout/hProcess3"/>
    <dgm:cxn modelId="{38EF7E3C-306E-483E-AED8-F085F0552455}" type="presParOf" srcId="{73D7BC64-AB0F-4DBD-B8EB-267D0FD95D1E}" destId="{63F22666-4BE4-442D-93A0-616558CA834F}" srcOrd="1" destOrd="0" presId="urn:microsoft.com/office/officeart/2005/8/layout/hProcess3"/>
    <dgm:cxn modelId="{56BC11E1-418D-4F7F-B7BF-AFF856889DB8}" type="presParOf" srcId="{73D7BC64-AB0F-4DBD-B8EB-267D0FD95D1E}" destId="{BE1CE7FB-9771-4DD6-8981-56F4ED047AB2}" srcOrd="2" destOrd="0" presId="urn:microsoft.com/office/officeart/2005/8/layout/hProcess3"/>
    <dgm:cxn modelId="{FB46938E-F11D-4793-900D-5AE7BE4A275A}" type="presParOf" srcId="{73D7BC64-AB0F-4DBD-B8EB-267D0FD95D1E}" destId="{5223CE64-AE3E-4421-9920-999C0F757072}" srcOrd="3" destOrd="0" presId="urn:microsoft.com/office/officeart/2005/8/layout/hProcess3"/>
    <dgm:cxn modelId="{2771F7D8-E877-4141-99A9-0F21FB2A2ABF}" type="presParOf" srcId="{D960FF53-89A0-49FD-B7FB-10BA7EA472A5}" destId="{EAEA2B86-DB9C-42A9-98A2-81AB357EC969}" srcOrd="2" destOrd="0" presId="urn:microsoft.com/office/officeart/2005/8/layout/hProcess3"/>
    <dgm:cxn modelId="{35BA2BDB-7434-4DE9-945C-1314644F1371}" type="presParOf" srcId="{D960FF53-89A0-49FD-B7FB-10BA7EA472A5}" destId="{629EF632-DCB7-495D-9BC6-A537BC254D2E}" srcOrd="3" destOrd="0" presId="urn:microsoft.com/office/officeart/2005/8/layout/hProcess3"/>
    <dgm:cxn modelId="{47BBF983-412C-4010-A821-59E58112FEB4}" type="presParOf" srcId="{D960FF53-89A0-49FD-B7FB-10BA7EA472A5}" destId="{987A9875-1EA4-40C4-8BB3-C6647229617D}" srcOrd="4" destOrd="0" presId="urn:microsoft.com/office/officeart/2005/8/layout/hProcess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1F7C94-EEFE-4D40-BB2F-D0564C733C4D}" type="doc">
      <dgm:prSet loTypeId="urn:microsoft.com/office/officeart/2005/8/layout/hProcess3" loCatId="process" qsTypeId="urn:microsoft.com/office/officeart/2005/8/quickstyle/simple1" qsCatId="simple" csTypeId="urn:microsoft.com/office/officeart/2005/8/colors/colorful3" csCatId="colorful" phldr="1"/>
      <dgm:spPr/>
    </dgm:pt>
    <dgm:pt modelId="{7129BC32-C1F9-424F-8432-ECC090A8BE09}">
      <dgm:prSet phldrT="[Text]" custT="1"/>
      <dgm:spPr/>
      <dgm:t>
        <a:bodyPr/>
        <a:lstStyle/>
        <a:p>
          <a:r>
            <a:rPr lang="en-US" sz="1100" i="0" dirty="0">
              <a:solidFill>
                <a:schemeClr val="bg1"/>
              </a:solidFill>
            </a:rPr>
            <a:t>Projects Integration</a:t>
          </a:r>
        </a:p>
      </dgm:t>
    </dgm:pt>
    <dgm:pt modelId="{962ADD3A-47B2-4463-B4F4-D4CDE9BA32E9}" type="parTrans" cxnId="{812BCFA2-F9ED-4BEF-8958-8881E6B6D53D}">
      <dgm:prSet/>
      <dgm:spPr/>
      <dgm:t>
        <a:bodyPr/>
        <a:lstStyle/>
        <a:p>
          <a:endParaRPr lang="en-US" sz="1100"/>
        </a:p>
      </dgm:t>
    </dgm:pt>
    <dgm:pt modelId="{9688293E-2537-47D6-9B53-5995F8360884}" type="sibTrans" cxnId="{812BCFA2-F9ED-4BEF-8958-8881E6B6D53D}">
      <dgm:prSet/>
      <dgm:spPr/>
      <dgm:t>
        <a:bodyPr/>
        <a:lstStyle/>
        <a:p>
          <a:endParaRPr lang="en-US" sz="1100"/>
        </a:p>
      </dgm:t>
    </dgm:pt>
    <dgm:pt modelId="{56346BDA-F255-4304-B5E8-7D27678F16F1}" type="pres">
      <dgm:prSet presAssocID="{BA1F7C94-EEFE-4D40-BB2F-D0564C733C4D}" presName="Name0" presStyleCnt="0">
        <dgm:presLayoutVars>
          <dgm:dir/>
          <dgm:animLvl val="lvl"/>
          <dgm:resizeHandles val="exact"/>
        </dgm:presLayoutVars>
      </dgm:prSet>
      <dgm:spPr/>
    </dgm:pt>
    <dgm:pt modelId="{E9BA0066-2F72-45E2-9078-9BE2B0CF1545}" type="pres">
      <dgm:prSet presAssocID="{BA1F7C94-EEFE-4D40-BB2F-D0564C733C4D}" presName="dummy" presStyleCnt="0"/>
      <dgm:spPr/>
    </dgm:pt>
    <dgm:pt modelId="{D960FF53-89A0-49FD-B7FB-10BA7EA472A5}" type="pres">
      <dgm:prSet presAssocID="{BA1F7C94-EEFE-4D40-BB2F-D0564C733C4D}" presName="linH" presStyleCnt="0"/>
      <dgm:spPr/>
    </dgm:pt>
    <dgm:pt modelId="{D676547C-C149-404A-9A0D-AAD0D5BFACAD}" type="pres">
      <dgm:prSet presAssocID="{BA1F7C94-EEFE-4D40-BB2F-D0564C733C4D}" presName="padding1" presStyleCnt="0"/>
      <dgm:spPr/>
    </dgm:pt>
    <dgm:pt modelId="{73D7BC64-AB0F-4DBD-B8EB-267D0FD95D1E}" type="pres">
      <dgm:prSet presAssocID="{7129BC32-C1F9-424F-8432-ECC090A8BE09}" presName="linV" presStyleCnt="0"/>
      <dgm:spPr/>
    </dgm:pt>
    <dgm:pt modelId="{ACC7E7B8-E062-463E-AF9E-23CAACB6A064}" type="pres">
      <dgm:prSet presAssocID="{7129BC32-C1F9-424F-8432-ECC090A8BE09}" presName="spVertical1" presStyleCnt="0"/>
      <dgm:spPr/>
    </dgm:pt>
    <dgm:pt modelId="{63F22666-4BE4-442D-93A0-616558CA834F}" type="pres">
      <dgm:prSet presAssocID="{7129BC32-C1F9-424F-8432-ECC090A8BE09}" presName="parTx" presStyleLbl="revTx" presStyleIdx="0" presStyleCnt="1">
        <dgm:presLayoutVars>
          <dgm:chMax val="0"/>
          <dgm:chPref val="0"/>
          <dgm:bulletEnabled val="1"/>
        </dgm:presLayoutVars>
      </dgm:prSet>
      <dgm:spPr/>
    </dgm:pt>
    <dgm:pt modelId="{BE1CE7FB-9771-4DD6-8981-56F4ED047AB2}" type="pres">
      <dgm:prSet presAssocID="{7129BC32-C1F9-424F-8432-ECC090A8BE09}" presName="spVertical2" presStyleCnt="0"/>
      <dgm:spPr/>
    </dgm:pt>
    <dgm:pt modelId="{5223CE64-AE3E-4421-9920-999C0F757072}" type="pres">
      <dgm:prSet presAssocID="{7129BC32-C1F9-424F-8432-ECC090A8BE09}" presName="spVertical3" presStyleCnt="0"/>
      <dgm:spPr/>
    </dgm:pt>
    <dgm:pt modelId="{EAEA2B86-DB9C-42A9-98A2-81AB357EC969}" type="pres">
      <dgm:prSet presAssocID="{BA1F7C94-EEFE-4D40-BB2F-D0564C733C4D}" presName="padding2" presStyleCnt="0"/>
      <dgm:spPr/>
    </dgm:pt>
    <dgm:pt modelId="{629EF632-DCB7-495D-9BC6-A537BC254D2E}" type="pres">
      <dgm:prSet presAssocID="{BA1F7C94-EEFE-4D40-BB2F-D0564C733C4D}" presName="negArrow" presStyleCnt="0"/>
      <dgm:spPr/>
    </dgm:pt>
    <dgm:pt modelId="{987A9875-1EA4-40C4-8BB3-C6647229617D}" type="pres">
      <dgm:prSet presAssocID="{BA1F7C94-EEFE-4D40-BB2F-D0564C733C4D}" presName="backgroundArrow" presStyleLbl="node1" presStyleIdx="0" presStyleCnt="1" custLinFactNeighborY="-2177"/>
      <dgm:spPr/>
    </dgm:pt>
  </dgm:ptLst>
  <dgm:cxnLst>
    <dgm:cxn modelId="{0F5BC954-559E-4A57-84D6-4FFE47983FB5}" type="presOf" srcId="{BA1F7C94-EEFE-4D40-BB2F-D0564C733C4D}" destId="{56346BDA-F255-4304-B5E8-7D27678F16F1}" srcOrd="0" destOrd="0" presId="urn:microsoft.com/office/officeart/2005/8/layout/hProcess3"/>
    <dgm:cxn modelId="{F6CFF09A-7E5B-4A7C-A64B-EC9ED928980E}" type="presOf" srcId="{7129BC32-C1F9-424F-8432-ECC090A8BE09}" destId="{63F22666-4BE4-442D-93A0-616558CA834F}" srcOrd="0" destOrd="0" presId="urn:microsoft.com/office/officeart/2005/8/layout/hProcess3"/>
    <dgm:cxn modelId="{812BCFA2-F9ED-4BEF-8958-8881E6B6D53D}" srcId="{BA1F7C94-EEFE-4D40-BB2F-D0564C733C4D}" destId="{7129BC32-C1F9-424F-8432-ECC090A8BE09}" srcOrd="0" destOrd="0" parTransId="{962ADD3A-47B2-4463-B4F4-D4CDE9BA32E9}" sibTransId="{9688293E-2537-47D6-9B53-5995F8360884}"/>
    <dgm:cxn modelId="{D83C432E-8F15-4903-9A02-FF56294B3724}" type="presParOf" srcId="{56346BDA-F255-4304-B5E8-7D27678F16F1}" destId="{E9BA0066-2F72-45E2-9078-9BE2B0CF1545}" srcOrd="0" destOrd="0" presId="urn:microsoft.com/office/officeart/2005/8/layout/hProcess3"/>
    <dgm:cxn modelId="{CB959E6D-1A1A-402A-9C7B-199814E8168E}" type="presParOf" srcId="{56346BDA-F255-4304-B5E8-7D27678F16F1}" destId="{D960FF53-89A0-49FD-B7FB-10BA7EA472A5}" srcOrd="1" destOrd="0" presId="urn:microsoft.com/office/officeart/2005/8/layout/hProcess3"/>
    <dgm:cxn modelId="{A2914A0C-DBEB-4CC3-ADBB-D869AFAA84AF}" type="presParOf" srcId="{D960FF53-89A0-49FD-B7FB-10BA7EA472A5}" destId="{D676547C-C149-404A-9A0D-AAD0D5BFACAD}" srcOrd="0" destOrd="0" presId="urn:microsoft.com/office/officeart/2005/8/layout/hProcess3"/>
    <dgm:cxn modelId="{1B28A634-C0CD-4F81-BE1B-60B387329BA3}" type="presParOf" srcId="{D960FF53-89A0-49FD-B7FB-10BA7EA472A5}" destId="{73D7BC64-AB0F-4DBD-B8EB-267D0FD95D1E}" srcOrd="1" destOrd="0" presId="urn:microsoft.com/office/officeart/2005/8/layout/hProcess3"/>
    <dgm:cxn modelId="{04FB7226-AF47-4A03-B6A3-60D72EDCFD79}" type="presParOf" srcId="{73D7BC64-AB0F-4DBD-B8EB-267D0FD95D1E}" destId="{ACC7E7B8-E062-463E-AF9E-23CAACB6A064}" srcOrd="0" destOrd="0" presId="urn:microsoft.com/office/officeart/2005/8/layout/hProcess3"/>
    <dgm:cxn modelId="{38EF7E3C-306E-483E-AED8-F085F0552455}" type="presParOf" srcId="{73D7BC64-AB0F-4DBD-B8EB-267D0FD95D1E}" destId="{63F22666-4BE4-442D-93A0-616558CA834F}" srcOrd="1" destOrd="0" presId="urn:microsoft.com/office/officeart/2005/8/layout/hProcess3"/>
    <dgm:cxn modelId="{56BC11E1-418D-4F7F-B7BF-AFF856889DB8}" type="presParOf" srcId="{73D7BC64-AB0F-4DBD-B8EB-267D0FD95D1E}" destId="{BE1CE7FB-9771-4DD6-8981-56F4ED047AB2}" srcOrd="2" destOrd="0" presId="urn:microsoft.com/office/officeart/2005/8/layout/hProcess3"/>
    <dgm:cxn modelId="{FB46938E-F11D-4793-900D-5AE7BE4A275A}" type="presParOf" srcId="{73D7BC64-AB0F-4DBD-B8EB-267D0FD95D1E}" destId="{5223CE64-AE3E-4421-9920-999C0F757072}" srcOrd="3" destOrd="0" presId="urn:microsoft.com/office/officeart/2005/8/layout/hProcess3"/>
    <dgm:cxn modelId="{2771F7D8-E877-4141-99A9-0F21FB2A2ABF}" type="presParOf" srcId="{D960FF53-89A0-49FD-B7FB-10BA7EA472A5}" destId="{EAEA2B86-DB9C-42A9-98A2-81AB357EC969}" srcOrd="2" destOrd="0" presId="urn:microsoft.com/office/officeart/2005/8/layout/hProcess3"/>
    <dgm:cxn modelId="{35BA2BDB-7434-4DE9-945C-1314644F1371}" type="presParOf" srcId="{D960FF53-89A0-49FD-B7FB-10BA7EA472A5}" destId="{629EF632-DCB7-495D-9BC6-A537BC254D2E}" srcOrd="3" destOrd="0" presId="urn:microsoft.com/office/officeart/2005/8/layout/hProcess3"/>
    <dgm:cxn modelId="{47BBF983-412C-4010-A821-59E58112FEB4}" type="presParOf" srcId="{D960FF53-89A0-49FD-B7FB-10BA7EA472A5}" destId="{987A9875-1EA4-40C4-8BB3-C6647229617D}" srcOrd="4" destOrd="0" presId="urn:microsoft.com/office/officeart/2005/8/layout/hProcess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1F7C94-EEFE-4D40-BB2F-D0564C733C4D}" type="doc">
      <dgm:prSet loTypeId="urn:microsoft.com/office/officeart/2005/8/layout/hProcess3" loCatId="process" qsTypeId="urn:microsoft.com/office/officeart/2005/8/quickstyle/simple1" qsCatId="simple" csTypeId="urn:microsoft.com/office/officeart/2005/8/colors/colorful3" csCatId="colorful" phldr="1"/>
      <dgm:spPr/>
    </dgm:pt>
    <dgm:pt modelId="{7129BC32-C1F9-424F-8432-ECC090A8BE09}">
      <dgm:prSet phldrT="[Text]" custT="1"/>
      <dgm:spPr/>
      <dgm:t>
        <a:bodyPr/>
        <a:lstStyle/>
        <a:p>
          <a:r>
            <a:rPr lang="en-US" sz="1100" i="0" dirty="0">
              <a:solidFill>
                <a:schemeClr val="bg1"/>
              </a:solidFill>
            </a:rPr>
            <a:t>Parking</a:t>
          </a:r>
        </a:p>
      </dgm:t>
    </dgm:pt>
    <dgm:pt modelId="{962ADD3A-47B2-4463-B4F4-D4CDE9BA32E9}" type="parTrans" cxnId="{812BCFA2-F9ED-4BEF-8958-8881E6B6D53D}">
      <dgm:prSet/>
      <dgm:spPr/>
      <dgm:t>
        <a:bodyPr/>
        <a:lstStyle/>
        <a:p>
          <a:endParaRPr lang="en-US"/>
        </a:p>
      </dgm:t>
    </dgm:pt>
    <dgm:pt modelId="{9688293E-2537-47D6-9B53-5995F8360884}" type="sibTrans" cxnId="{812BCFA2-F9ED-4BEF-8958-8881E6B6D53D}">
      <dgm:prSet/>
      <dgm:spPr/>
      <dgm:t>
        <a:bodyPr/>
        <a:lstStyle/>
        <a:p>
          <a:endParaRPr lang="en-US"/>
        </a:p>
      </dgm:t>
    </dgm:pt>
    <dgm:pt modelId="{56346BDA-F255-4304-B5E8-7D27678F16F1}" type="pres">
      <dgm:prSet presAssocID="{BA1F7C94-EEFE-4D40-BB2F-D0564C733C4D}" presName="Name0" presStyleCnt="0">
        <dgm:presLayoutVars>
          <dgm:dir/>
          <dgm:animLvl val="lvl"/>
          <dgm:resizeHandles val="exact"/>
        </dgm:presLayoutVars>
      </dgm:prSet>
      <dgm:spPr/>
    </dgm:pt>
    <dgm:pt modelId="{E9BA0066-2F72-45E2-9078-9BE2B0CF1545}" type="pres">
      <dgm:prSet presAssocID="{BA1F7C94-EEFE-4D40-BB2F-D0564C733C4D}" presName="dummy" presStyleCnt="0"/>
      <dgm:spPr/>
    </dgm:pt>
    <dgm:pt modelId="{D960FF53-89A0-49FD-B7FB-10BA7EA472A5}" type="pres">
      <dgm:prSet presAssocID="{BA1F7C94-EEFE-4D40-BB2F-D0564C733C4D}" presName="linH" presStyleCnt="0"/>
      <dgm:spPr/>
    </dgm:pt>
    <dgm:pt modelId="{D676547C-C149-404A-9A0D-AAD0D5BFACAD}" type="pres">
      <dgm:prSet presAssocID="{BA1F7C94-EEFE-4D40-BB2F-D0564C733C4D}" presName="padding1" presStyleCnt="0"/>
      <dgm:spPr/>
    </dgm:pt>
    <dgm:pt modelId="{73D7BC64-AB0F-4DBD-B8EB-267D0FD95D1E}" type="pres">
      <dgm:prSet presAssocID="{7129BC32-C1F9-424F-8432-ECC090A8BE09}" presName="linV" presStyleCnt="0"/>
      <dgm:spPr/>
    </dgm:pt>
    <dgm:pt modelId="{ACC7E7B8-E062-463E-AF9E-23CAACB6A064}" type="pres">
      <dgm:prSet presAssocID="{7129BC32-C1F9-424F-8432-ECC090A8BE09}" presName="spVertical1" presStyleCnt="0"/>
      <dgm:spPr/>
    </dgm:pt>
    <dgm:pt modelId="{63F22666-4BE4-442D-93A0-616558CA834F}" type="pres">
      <dgm:prSet presAssocID="{7129BC32-C1F9-424F-8432-ECC090A8BE09}" presName="parTx" presStyleLbl="revTx" presStyleIdx="0" presStyleCnt="1">
        <dgm:presLayoutVars>
          <dgm:chMax val="0"/>
          <dgm:chPref val="0"/>
          <dgm:bulletEnabled val="1"/>
        </dgm:presLayoutVars>
      </dgm:prSet>
      <dgm:spPr/>
    </dgm:pt>
    <dgm:pt modelId="{BE1CE7FB-9771-4DD6-8981-56F4ED047AB2}" type="pres">
      <dgm:prSet presAssocID="{7129BC32-C1F9-424F-8432-ECC090A8BE09}" presName="spVertical2" presStyleCnt="0"/>
      <dgm:spPr/>
    </dgm:pt>
    <dgm:pt modelId="{5223CE64-AE3E-4421-9920-999C0F757072}" type="pres">
      <dgm:prSet presAssocID="{7129BC32-C1F9-424F-8432-ECC090A8BE09}" presName="spVertical3" presStyleCnt="0"/>
      <dgm:spPr/>
    </dgm:pt>
    <dgm:pt modelId="{EAEA2B86-DB9C-42A9-98A2-81AB357EC969}" type="pres">
      <dgm:prSet presAssocID="{BA1F7C94-EEFE-4D40-BB2F-D0564C733C4D}" presName="padding2" presStyleCnt="0"/>
      <dgm:spPr/>
    </dgm:pt>
    <dgm:pt modelId="{629EF632-DCB7-495D-9BC6-A537BC254D2E}" type="pres">
      <dgm:prSet presAssocID="{BA1F7C94-EEFE-4D40-BB2F-D0564C733C4D}" presName="negArrow" presStyleCnt="0"/>
      <dgm:spPr/>
    </dgm:pt>
    <dgm:pt modelId="{987A9875-1EA4-40C4-8BB3-C6647229617D}" type="pres">
      <dgm:prSet presAssocID="{BA1F7C94-EEFE-4D40-BB2F-D0564C733C4D}" presName="backgroundArrow" presStyleLbl="node1" presStyleIdx="0" presStyleCnt="1" custLinFactNeighborY="-2177"/>
      <dgm:spPr/>
    </dgm:pt>
  </dgm:ptLst>
  <dgm:cxnLst>
    <dgm:cxn modelId="{0F5BC954-559E-4A57-84D6-4FFE47983FB5}" type="presOf" srcId="{BA1F7C94-EEFE-4D40-BB2F-D0564C733C4D}" destId="{56346BDA-F255-4304-B5E8-7D27678F16F1}" srcOrd="0" destOrd="0" presId="urn:microsoft.com/office/officeart/2005/8/layout/hProcess3"/>
    <dgm:cxn modelId="{F6CFF09A-7E5B-4A7C-A64B-EC9ED928980E}" type="presOf" srcId="{7129BC32-C1F9-424F-8432-ECC090A8BE09}" destId="{63F22666-4BE4-442D-93A0-616558CA834F}" srcOrd="0" destOrd="0" presId="urn:microsoft.com/office/officeart/2005/8/layout/hProcess3"/>
    <dgm:cxn modelId="{812BCFA2-F9ED-4BEF-8958-8881E6B6D53D}" srcId="{BA1F7C94-EEFE-4D40-BB2F-D0564C733C4D}" destId="{7129BC32-C1F9-424F-8432-ECC090A8BE09}" srcOrd="0" destOrd="0" parTransId="{962ADD3A-47B2-4463-B4F4-D4CDE9BA32E9}" sibTransId="{9688293E-2537-47D6-9B53-5995F8360884}"/>
    <dgm:cxn modelId="{D83C432E-8F15-4903-9A02-FF56294B3724}" type="presParOf" srcId="{56346BDA-F255-4304-B5E8-7D27678F16F1}" destId="{E9BA0066-2F72-45E2-9078-9BE2B0CF1545}" srcOrd="0" destOrd="0" presId="urn:microsoft.com/office/officeart/2005/8/layout/hProcess3"/>
    <dgm:cxn modelId="{CB959E6D-1A1A-402A-9C7B-199814E8168E}" type="presParOf" srcId="{56346BDA-F255-4304-B5E8-7D27678F16F1}" destId="{D960FF53-89A0-49FD-B7FB-10BA7EA472A5}" srcOrd="1" destOrd="0" presId="urn:microsoft.com/office/officeart/2005/8/layout/hProcess3"/>
    <dgm:cxn modelId="{A2914A0C-DBEB-4CC3-ADBB-D869AFAA84AF}" type="presParOf" srcId="{D960FF53-89A0-49FD-B7FB-10BA7EA472A5}" destId="{D676547C-C149-404A-9A0D-AAD0D5BFACAD}" srcOrd="0" destOrd="0" presId="urn:microsoft.com/office/officeart/2005/8/layout/hProcess3"/>
    <dgm:cxn modelId="{1B28A634-C0CD-4F81-BE1B-60B387329BA3}" type="presParOf" srcId="{D960FF53-89A0-49FD-B7FB-10BA7EA472A5}" destId="{73D7BC64-AB0F-4DBD-B8EB-267D0FD95D1E}" srcOrd="1" destOrd="0" presId="urn:microsoft.com/office/officeart/2005/8/layout/hProcess3"/>
    <dgm:cxn modelId="{04FB7226-AF47-4A03-B6A3-60D72EDCFD79}" type="presParOf" srcId="{73D7BC64-AB0F-4DBD-B8EB-267D0FD95D1E}" destId="{ACC7E7B8-E062-463E-AF9E-23CAACB6A064}" srcOrd="0" destOrd="0" presId="urn:microsoft.com/office/officeart/2005/8/layout/hProcess3"/>
    <dgm:cxn modelId="{38EF7E3C-306E-483E-AED8-F085F0552455}" type="presParOf" srcId="{73D7BC64-AB0F-4DBD-B8EB-267D0FD95D1E}" destId="{63F22666-4BE4-442D-93A0-616558CA834F}" srcOrd="1" destOrd="0" presId="urn:microsoft.com/office/officeart/2005/8/layout/hProcess3"/>
    <dgm:cxn modelId="{56BC11E1-418D-4F7F-B7BF-AFF856889DB8}" type="presParOf" srcId="{73D7BC64-AB0F-4DBD-B8EB-267D0FD95D1E}" destId="{BE1CE7FB-9771-4DD6-8981-56F4ED047AB2}" srcOrd="2" destOrd="0" presId="urn:microsoft.com/office/officeart/2005/8/layout/hProcess3"/>
    <dgm:cxn modelId="{FB46938E-F11D-4793-900D-5AE7BE4A275A}" type="presParOf" srcId="{73D7BC64-AB0F-4DBD-B8EB-267D0FD95D1E}" destId="{5223CE64-AE3E-4421-9920-999C0F757072}" srcOrd="3" destOrd="0" presId="urn:microsoft.com/office/officeart/2005/8/layout/hProcess3"/>
    <dgm:cxn modelId="{2771F7D8-E877-4141-99A9-0F21FB2A2ABF}" type="presParOf" srcId="{D960FF53-89A0-49FD-B7FB-10BA7EA472A5}" destId="{EAEA2B86-DB9C-42A9-98A2-81AB357EC969}" srcOrd="2" destOrd="0" presId="urn:microsoft.com/office/officeart/2005/8/layout/hProcess3"/>
    <dgm:cxn modelId="{35BA2BDB-7434-4DE9-945C-1314644F1371}" type="presParOf" srcId="{D960FF53-89A0-49FD-B7FB-10BA7EA472A5}" destId="{629EF632-DCB7-495D-9BC6-A537BC254D2E}" srcOrd="3" destOrd="0" presId="urn:microsoft.com/office/officeart/2005/8/layout/hProcess3"/>
    <dgm:cxn modelId="{47BBF983-412C-4010-A821-59E58112FEB4}" type="presParOf" srcId="{D960FF53-89A0-49FD-B7FB-10BA7EA472A5}" destId="{987A9875-1EA4-40C4-8BB3-C6647229617D}" srcOrd="4" destOrd="0" presId="urn:microsoft.com/office/officeart/2005/8/layout/hProcess3"/>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77537-731B-4852-8B74-42BF13440434}">
      <dsp:nvSpPr>
        <dsp:cNvPr id="0" name=""/>
        <dsp:cNvSpPr/>
      </dsp:nvSpPr>
      <dsp:spPr>
        <a:xfrm>
          <a:off x="350796" y="367919"/>
          <a:ext cx="8317481" cy="305828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60534"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Karen Kosky</a:t>
          </a:r>
        </a:p>
        <a:p>
          <a:pPr marL="171450" lvl="1" indent="-171450" algn="l" defTabSz="800100">
            <a:lnSpc>
              <a:spcPct val="90000"/>
            </a:lnSpc>
            <a:spcBef>
              <a:spcPct val="0"/>
            </a:spcBef>
            <a:spcAft>
              <a:spcPct val="15000"/>
            </a:spcAft>
            <a:buChar char="•"/>
          </a:pPr>
          <a:r>
            <a:rPr lang="en-US" sz="1800" b="1" kern="1200" dirty="0"/>
            <a:t>Head, Facilities Engineering Services Section</a:t>
          </a:r>
        </a:p>
        <a:p>
          <a:pPr marL="171450" lvl="1" indent="-171450" algn="l" defTabSz="800100">
            <a:lnSpc>
              <a:spcPct val="90000"/>
            </a:lnSpc>
            <a:spcBef>
              <a:spcPct val="0"/>
            </a:spcBef>
            <a:spcAft>
              <a:spcPct val="15000"/>
            </a:spcAft>
            <a:buChar char="•"/>
          </a:pPr>
          <a:r>
            <a:rPr lang="en-US" sz="1800" kern="1200" dirty="0"/>
            <a:t>20+ years experience managing facilities, environmental, sustainability programs</a:t>
          </a:r>
        </a:p>
        <a:p>
          <a:pPr marL="171450" lvl="1" indent="-171450" algn="l" defTabSz="800100">
            <a:lnSpc>
              <a:spcPct val="90000"/>
            </a:lnSpc>
            <a:spcBef>
              <a:spcPct val="0"/>
            </a:spcBef>
            <a:spcAft>
              <a:spcPct val="15000"/>
            </a:spcAft>
            <a:buChar char="•"/>
          </a:pPr>
          <a:r>
            <a:rPr lang="en-US" sz="1800" kern="1200" dirty="0"/>
            <a:t>3 years Fermilab, 6 years Federal Government</a:t>
          </a:r>
        </a:p>
        <a:p>
          <a:pPr marL="171450" lvl="1" indent="-171450" algn="l" defTabSz="800100">
            <a:lnSpc>
              <a:spcPct val="90000"/>
            </a:lnSpc>
            <a:spcBef>
              <a:spcPct val="0"/>
            </a:spcBef>
            <a:spcAft>
              <a:spcPct val="15000"/>
            </a:spcAft>
            <a:buChar char="•"/>
          </a:pPr>
          <a:r>
            <a:rPr lang="en-US" sz="1800" kern="1200" dirty="0"/>
            <a:t>Part of team revitalizing </a:t>
          </a:r>
          <a:r>
            <a:rPr lang="en-US" sz="1800" kern="1200" dirty="0" err="1"/>
            <a:t>Fermailab’s</a:t>
          </a:r>
          <a:r>
            <a:rPr lang="en-US" sz="1800" kern="1200" dirty="0"/>
            <a:t> infrastructure planning processes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Section includes Engineers, Project Managers, Facilities Operators, Utilities Managers, Service Contract Managers, Roads &amp; Grounds, Personal Property Managers </a:t>
          </a:r>
        </a:p>
      </dsp:txBody>
      <dsp:txXfrm>
        <a:off x="350796" y="367919"/>
        <a:ext cx="8317481" cy="3058286"/>
      </dsp:txXfrm>
    </dsp:sp>
    <dsp:sp modelId="{A7D3D66D-EC68-4583-A33F-A18F633F0BAD}">
      <dsp:nvSpPr>
        <dsp:cNvPr id="0" name=""/>
        <dsp:cNvSpPr/>
      </dsp:nvSpPr>
      <dsp:spPr>
        <a:xfrm>
          <a:off x="4234" y="728002"/>
          <a:ext cx="1819449" cy="1717196"/>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r="34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64D37-187F-4423-8D00-E43F2876559B}">
      <dsp:nvSpPr>
        <dsp:cNvPr id="0" name=""/>
        <dsp:cNvSpPr/>
      </dsp:nvSpPr>
      <dsp:spPr>
        <a:xfrm rot="5400000">
          <a:off x="4800656" y="-2750744"/>
          <a:ext cx="978275" cy="6728038"/>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1" indent="0" algn="l" defTabSz="533400">
            <a:lnSpc>
              <a:spcPct val="120000"/>
            </a:lnSpc>
            <a:spcBef>
              <a:spcPct val="0"/>
            </a:spcBef>
            <a:spcAft>
              <a:spcPct val="15000"/>
            </a:spcAft>
            <a:buNone/>
          </a:pPr>
          <a:r>
            <a:rPr lang="en-US" sz="1200" b="0" kern="1200" dirty="0"/>
            <a:t>Is the documentation adequate to confirm that a specific capability gap, risk, and/or impediment exists to the execution of Office of Science mission?</a:t>
          </a:r>
        </a:p>
      </dsp:txBody>
      <dsp:txXfrm rot="-5400000">
        <a:off x="1925775" y="171892"/>
        <a:ext cx="6680283" cy="882765"/>
      </dsp:txXfrm>
    </dsp:sp>
    <dsp:sp modelId="{BB913D0B-37D3-45D1-98E4-BCD9A069DC58}">
      <dsp:nvSpPr>
        <dsp:cNvPr id="0" name=""/>
        <dsp:cNvSpPr/>
      </dsp:nvSpPr>
      <dsp:spPr>
        <a:xfrm>
          <a:off x="0" y="6"/>
          <a:ext cx="1907075" cy="122284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Mission Need</a:t>
          </a:r>
          <a:endParaRPr lang="en-US" sz="1600" kern="1200" dirty="0"/>
        </a:p>
      </dsp:txBody>
      <dsp:txXfrm>
        <a:off x="59694" y="59700"/>
        <a:ext cx="1787687" cy="1103456"/>
      </dsp:txXfrm>
    </dsp:sp>
    <dsp:sp modelId="{D99E9AAA-696C-4001-A7CA-96B52CCEEC62}">
      <dsp:nvSpPr>
        <dsp:cNvPr id="0" name=""/>
        <dsp:cNvSpPr/>
      </dsp:nvSpPr>
      <dsp:spPr>
        <a:xfrm rot="5400000">
          <a:off x="4800656" y="-1466758"/>
          <a:ext cx="978275" cy="6728038"/>
        </a:xfrm>
        <a:prstGeom prst="round2SameRect">
          <a:avLst/>
        </a:prstGeom>
        <a:solidFill>
          <a:schemeClr val="accent5">
            <a:tint val="40000"/>
            <a:alpha val="90000"/>
            <a:hueOff val="-6056488"/>
            <a:satOff val="-32351"/>
            <a:lumOff val="-3038"/>
            <a:alphaOff val="0"/>
          </a:schemeClr>
        </a:solidFill>
        <a:ln w="25400" cap="flat" cmpd="sng" algn="ctr">
          <a:solidFill>
            <a:schemeClr val="accent5">
              <a:tint val="40000"/>
              <a:alpha val="90000"/>
              <a:hueOff val="-6056488"/>
              <a:satOff val="-32351"/>
              <a:lumOff val="-30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1" indent="0" algn="l" defTabSz="533400">
            <a:lnSpc>
              <a:spcPct val="120000"/>
            </a:lnSpc>
            <a:spcBef>
              <a:spcPct val="0"/>
            </a:spcBef>
            <a:spcAft>
              <a:spcPct val="15000"/>
            </a:spcAft>
            <a:buFont typeface="Arial" panose="020B0604020202020204" pitchFamily="34" charset="0"/>
            <a:buNone/>
          </a:pPr>
          <a:r>
            <a:rPr lang="en-US" sz="1200" b="0" kern="1200" dirty="0"/>
            <a:t>Are high-level requirements sufficiently defined to identify preliminary alternatives to address the capability gap, risk, and/or impediment?  Are the preliminary alternatives reasonable for this stage?</a:t>
          </a:r>
        </a:p>
      </dsp:txBody>
      <dsp:txXfrm rot="-5400000">
        <a:off x="1925775" y="1455878"/>
        <a:ext cx="6680283" cy="882765"/>
      </dsp:txXfrm>
    </dsp:sp>
    <dsp:sp modelId="{43E11123-BA13-4F22-8FFD-EE6C03E29603}">
      <dsp:nvSpPr>
        <dsp:cNvPr id="0" name=""/>
        <dsp:cNvSpPr/>
      </dsp:nvSpPr>
      <dsp:spPr>
        <a:xfrm>
          <a:off x="0" y="1283992"/>
          <a:ext cx="1907075" cy="1222844"/>
        </a:xfrm>
        <a:prstGeom prst="roundRect">
          <a:avLst/>
        </a:prstGeom>
        <a:solidFill>
          <a:schemeClr val="accent5">
            <a:hueOff val="-5758399"/>
            <a:satOff val="-50000"/>
            <a:lumOff val="-64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t>Program Requirements</a:t>
          </a:r>
          <a:endParaRPr lang="en-US" sz="1600" kern="1200"/>
        </a:p>
      </dsp:txBody>
      <dsp:txXfrm>
        <a:off x="59694" y="1343686"/>
        <a:ext cx="1787687" cy="1103456"/>
      </dsp:txXfrm>
    </dsp:sp>
    <dsp:sp modelId="{191F5F84-3C26-4A95-AA88-FC069D7CE2CA}">
      <dsp:nvSpPr>
        <dsp:cNvPr id="0" name=""/>
        <dsp:cNvSpPr/>
      </dsp:nvSpPr>
      <dsp:spPr>
        <a:xfrm rot="5400000">
          <a:off x="4800656" y="-182772"/>
          <a:ext cx="978275" cy="6728038"/>
        </a:xfrm>
        <a:prstGeom prst="round2SameRect">
          <a:avLst/>
        </a:prstGeom>
        <a:solidFill>
          <a:schemeClr val="accent5">
            <a:tint val="40000"/>
            <a:alpha val="90000"/>
            <a:hueOff val="-12112976"/>
            <a:satOff val="-64702"/>
            <a:lumOff val="-6075"/>
            <a:alphaOff val="0"/>
          </a:schemeClr>
        </a:solidFill>
        <a:ln w="25400" cap="flat" cmpd="sng" algn="ctr">
          <a:solidFill>
            <a:schemeClr val="accent5">
              <a:tint val="40000"/>
              <a:alpha val="90000"/>
              <a:hueOff val="-12112976"/>
              <a:satOff val="-64702"/>
              <a:lumOff val="-6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1" indent="0" algn="l" defTabSz="533400">
            <a:lnSpc>
              <a:spcPct val="120000"/>
            </a:lnSpc>
            <a:spcBef>
              <a:spcPct val="0"/>
            </a:spcBef>
            <a:spcAft>
              <a:spcPct val="15000"/>
            </a:spcAft>
            <a:buNone/>
          </a:pPr>
          <a:r>
            <a:rPr lang="en-US" sz="1200" b="0" kern="1200" dirty="0"/>
            <a:t>Are the preliminary cost range and preliminary schedule reasonable for this stage of the project?  Does the cost range bound the preliminary alternatives deemed to be viable?  Is planning for this project being appropriately coordinated to ensure that it does not interfere with ongoing operations or projects?</a:t>
          </a:r>
        </a:p>
      </dsp:txBody>
      <dsp:txXfrm rot="-5400000">
        <a:off x="1925775" y="2739864"/>
        <a:ext cx="6680283" cy="882765"/>
      </dsp:txXfrm>
    </dsp:sp>
    <dsp:sp modelId="{9C563B05-4D37-405D-906F-765695092F34}">
      <dsp:nvSpPr>
        <dsp:cNvPr id="0" name=""/>
        <dsp:cNvSpPr/>
      </dsp:nvSpPr>
      <dsp:spPr>
        <a:xfrm>
          <a:off x="0" y="2567978"/>
          <a:ext cx="1907075" cy="1222844"/>
        </a:xfrm>
        <a:prstGeom prst="roundRect">
          <a:avLst/>
        </a:prstGeom>
        <a:solidFill>
          <a:schemeClr val="accent5">
            <a:hueOff val="-11516798"/>
            <a:satOff val="-100000"/>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t>Cost Range and Schedule</a:t>
          </a:r>
          <a:endParaRPr lang="en-US" sz="1600" kern="1200"/>
        </a:p>
      </dsp:txBody>
      <dsp:txXfrm>
        <a:off x="59694" y="2627672"/>
        <a:ext cx="1787687" cy="11034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15744-5EFC-4C73-AE8F-D267E68DF979}">
      <dsp:nvSpPr>
        <dsp:cNvPr id="0" name=""/>
        <dsp:cNvSpPr/>
      </dsp:nvSpPr>
      <dsp:spPr>
        <a:xfrm>
          <a:off x="-3800619" y="-367707"/>
          <a:ext cx="4529937" cy="4529937"/>
        </a:xfrm>
        <a:prstGeom prst="blockArc">
          <a:avLst>
            <a:gd name="adj1" fmla="val 18900000"/>
            <a:gd name="adj2" fmla="val 2700000"/>
            <a:gd name="adj3" fmla="val 477"/>
          </a:avLst>
        </a:pr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B014D-0F40-4667-9C5E-529072F6563D}">
      <dsp:nvSpPr>
        <dsp:cNvPr id="0" name=""/>
        <dsp:cNvSpPr/>
      </dsp:nvSpPr>
      <dsp:spPr>
        <a:xfrm>
          <a:off x="272972" y="393101"/>
          <a:ext cx="2372883" cy="3539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987"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t>Condition Assessment Surveys</a:t>
          </a:r>
        </a:p>
      </dsp:txBody>
      <dsp:txXfrm>
        <a:off x="272972" y="393101"/>
        <a:ext cx="2372883" cy="353999"/>
      </dsp:txXfrm>
    </dsp:sp>
    <dsp:sp modelId="{D73ACA5F-2698-4B80-87B7-829208307318}">
      <dsp:nvSpPr>
        <dsp:cNvPr id="0" name=""/>
        <dsp:cNvSpPr/>
      </dsp:nvSpPr>
      <dsp:spPr>
        <a:xfrm>
          <a:off x="51723" y="348851"/>
          <a:ext cx="442498" cy="44249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3D5835-A2F9-42B7-A566-D2220327030E}">
      <dsp:nvSpPr>
        <dsp:cNvPr id="0" name=""/>
        <dsp:cNvSpPr/>
      </dsp:nvSpPr>
      <dsp:spPr>
        <a:xfrm>
          <a:off x="564161" y="924032"/>
          <a:ext cx="2081695" cy="3539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987"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t>Regulatory Requirements</a:t>
          </a:r>
        </a:p>
      </dsp:txBody>
      <dsp:txXfrm>
        <a:off x="564161" y="924032"/>
        <a:ext cx="2081695" cy="353999"/>
      </dsp:txXfrm>
    </dsp:sp>
    <dsp:sp modelId="{5745D986-C4EB-4E35-9B76-E8C815C6A817}">
      <dsp:nvSpPr>
        <dsp:cNvPr id="0" name=""/>
        <dsp:cNvSpPr/>
      </dsp:nvSpPr>
      <dsp:spPr>
        <a:xfrm>
          <a:off x="342912" y="879782"/>
          <a:ext cx="442498" cy="44249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6C2E7D-AACB-4D9A-AA9D-C6C72CA9C70A}">
      <dsp:nvSpPr>
        <dsp:cNvPr id="0" name=""/>
        <dsp:cNvSpPr/>
      </dsp:nvSpPr>
      <dsp:spPr>
        <a:xfrm>
          <a:off x="697314" y="1454964"/>
          <a:ext cx="1948541" cy="3539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987"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t>New Mission Requirements</a:t>
          </a:r>
        </a:p>
      </dsp:txBody>
      <dsp:txXfrm>
        <a:off x="697314" y="1454964"/>
        <a:ext cx="1948541" cy="353999"/>
      </dsp:txXfrm>
    </dsp:sp>
    <dsp:sp modelId="{BB58D881-C179-40BB-AD84-11475BD83182}">
      <dsp:nvSpPr>
        <dsp:cNvPr id="0" name=""/>
        <dsp:cNvSpPr/>
      </dsp:nvSpPr>
      <dsp:spPr>
        <a:xfrm>
          <a:off x="476065" y="1410714"/>
          <a:ext cx="442498" cy="44249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7817DA-32D5-4E8F-8055-6FAF690B9C3C}">
      <dsp:nvSpPr>
        <dsp:cNvPr id="0" name=""/>
        <dsp:cNvSpPr/>
      </dsp:nvSpPr>
      <dsp:spPr>
        <a:xfrm>
          <a:off x="697314" y="1985559"/>
          <a:ext cx="1948541" cy="3539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987"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t>Lab Initiatives</a:t>
          </a:r>
        </a:p>
      </dsp:txBody>
      <dsp:txXfrm>
        <a:off x="697314" y="1985559"/>
        <a:ext cx="1948541" cy="353999"/>
      </dsp:txXfrm>
    </dsp:sp>
    <dsp:sp modelId="{EC7BA68A-AAB6-4BE0-B437-60B3899C80A7}">
      <dsp:nvSpPr>
        <dsp:cNvPr id="0" name=""/>
        <dsp:cNvSpPr/>
      </dsp:nvSpPr>
      <dsp:spPr>
        <a:xfrm>
          <a:off x="476065" y="1941309"/>
          <a:ext cx="442498" cy="44249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9C8DE7-F688-4EF1-9FCE-D06103F05587}">
      <dsp:nvSpPr>
        <dsp:cNvPr id="0" name=""/>
        <dsp:cNvSpPr/>
      </dsp:nvSpPr>
      <dsp:spPr>
        <a:xfrm>
          <a:off x="564161" y="2516490"/>
          <a:ext cx="2081695" cy="3539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987"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t>Resilience, Energy Planning</a:t>
          </a:r>
        </a:p>
      </dsp:txBody>
      <dsp:txXfrm>
        <a:off x="564161" y="2516490"/>
        <a:ext cx="2081695" cy="353999"/>
      </dsp:txXfrm>
    </dsp:sp>
    <dsp:sp modelId="{607BE4C8-7714-4CEF-8C2C-4AD264911871}">
      <dsp:nvSpPr>
        <dsp:cNvPr id="0" name=""/>
        <dsp:cNvSpPr/>
      </dsp:nvSpPr>
      <dsp:spPr>
        <a:xfrm>
          <a:off x="342912" y="2472241"/>
          <a:ext cx="442498" cy="44249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F9D7BE-1A1E-4293-A147-27CAEAB87806}">
      <dsp:nvSpPr>
        <dsp:cNvPr id="0" name=""/>
        <dsp:cNvSpPr/>
      </dsp:nvSpPr>
      <dsp:spPr>
        <a:xfrm>
          <a:off x="272972" y="3047422"/>
          <a:ext cx="2372883" cy="3539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987"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t>ESH Assessments</a:t>
          </a:r>
        </a:p>
      </dsp:txBody>
      <dsp:txXfrm>
        <a:off x="272972" y="3047422"/>
        <a:ext cx="2372883" cy="353999"/>
      </dsp:txXfrm>
    </dsp:sp>
    <dsp:sp modelId="{6CD3AC5E-06C2-4FCF-A8FE-97C126112B38}">
      <dsp:nvSpPr>
        <dsp:cNvPr id="0" name=""/>
        <dsp:cNvSpPr/>
      </dsp:nvSpPr>
      <dsp:spPr>
        <a:xfrm>
          <a:off x="51723" y="3003172"/>
          <a:ext cx="442498" cy="44249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D0021-6932-4F48-B188-9D1308A6219D}">
      <dsp:nvSpPr>
        <dsp:cNvPr id="0" name=""/>
        <dsp:cNvSpPr/>
      </dsp:nvSpPr>
      <dsp:spPr>
        <a:xfrm>
          <a:off x="1310736" y="3044567"/>
          <a:ext cx="262060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3A7C7B-D45A-40CC-836A-63291080C683}">
      <dsp:nvSpPr>
        <dsp:cNvPr id="0" name=""/>
        <dsp:cNvSpPr/>
      </dsp:nvSpPr>
      <dsp:spPr>
        <a:xfrm>
          <a:off x="1310736" y="2650686"/>
          <a:ext cx="224097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1294EF-C344-456C-BDC1-799C2557DB5E}">
      <dsp:nvSpPr>
        <dsp:cNvPr id="0" name=""/>
        <dsp:cNvSpPr/>
      </dsp:nvSpPr>
      <dsp:spPr>
        <a:xfrm>
          <a:off x="1310736" y="2189431"/>
          <a:ext cx="2034187"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80B156-F773-44E3-BC16-5A36A60EE22B}">
      <dsp:nvSpPr>
        <dsp:cNvPr id="0" name=""/>
        <dsp:cNvSpPr/>
      </dsp:nvSpPr>
      <dsp:spPr>
        <a:xfrm>
          <a:off x="1310736" y="1697080"/>
          <a:ext cx="2034187"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FA4E30-863F-469A-8522-DAF909987892}">
      <dsp:nvSpPr>
        <dsp:cNvPr id="0" name=""/>
        <dsp:cNvSpPr/>
      </dsp:nvSpPr>
      <dsp:spPr>
        <a:xfrm>
          <a:off x="1310736" y="1235825"/>
          <a:ext cx="224097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161608-F68F-4DC1-ACA0-14D2F0F27B2C}">
      <dsp:nvSpPr>
        <dsp:cNvPr id="0" name=""/>
        <dsp:cNvSpPr/>
      </dsp:nvSpPr>
      <dsp:spPr>
        <a:xfrm>
          <a:off x="1310736" y="841944"/>
          <a:ext cx="262060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FA2E78-1A12-48CD-9696-1FD8C3231239}">
      <dsp:nvSpPr>
        <dsp:cNvPr id="0" name=""/>
        <dsp:cNvSpPr/>
      </dsp:nvSpPr>
      <dsp:spPr>
        <a:xfrm>
          <a:off x="15075" y="647594"/>
          <a:ext cx="2591322" cy="2591322"/>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9A45AF-DCED-4AAC-BF87-43BD82B04C15}">
      <dsp:nvSpPr>
        <dsp:cNvPr id="0" name=""/>
        <dsp:cNvSpPr/>
      </dsp:nvSpPr>
      <dsp:spPr>
        <a:xfrm>
          <a:off x="605216" y="1497254"/>
          <a:ext cx="1658446" cy="7204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75565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rPr>
            <a:t>Campus Facility Planning Board</a:t>
          </a:r>
        </a:p>
      </dsp:txBody>
      <dsp:txXfrm>
        <a:off x="605216" y="1497254"/>
        <a:ext cx="1658446" cy="720409"/>
      </dsp:txXfrm>
    </dsp:sp>
    <dsp:sp modelId="{48ACB916-CE43-444F-AACF-E7F494836CF1}">
      <dsp:nvSpPr>
        <dsp:cNvPr id="0" name=""/>
        <dsp:cNvSpPr/>
      </dsp:nvSpPr>
      <dsp:spPr>
        <a:xfrm>
          <a:off x="3736991" y="647594"/>
          <a:ext cx="388698" cy="388698"/>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A9CBC7-5E1E-4F8E-ACFA-275383924F32}">
      <dsp:nvSpPr>
        <dsp:cNvPr id="0" name=""/>
        <dsp:cNvSpPr/>
      </dsp:nvSpPr>
      <dsp:spPr>
        <a:xfrm>
          <a:off x="4125689" y="647594"/>
          <a:ext cx="1041879" cy="38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US" sz="1200" kern="1200" dirty="0"/>
            <a:t>Lab-Executed Tasks</a:t>
          </a:r>
        </a:p>
      </dsp:txBody>
      <dsp:txXfrm>
        <a:off x="4125689" y="647594"/>
        <a:ext cx="1041879" cy="388698"/>
      </dsp:txXfrm>
    </dsp:sp>
    <dsp:sp modelId="{535A3920-A7D9-47FD-8C1A-15AD609BB3B0}">
      <dsp:nvSpPr>
        <dsp:cNvPr id="0" name=""/>
        <dsp:cNvSpPr/>
      </dsp:nvSpPr>
      <dsp:spPr>
        <a:xfrm>
          <a:off x="3357362" y="1041475"/>
          <a:ext cx="388698" cy="388698"/>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F8488D-54E7-48BC-9E33-38BDF7C7CF9A}">
      <dsp:nvSpPr>
        <dsp:cNvPr id="0" name=""/>
        <dsp:cNvSpPr/>
      </dsp:nvSpPr>
      <dsp:spPr>
        <a:xfrm>
          <a:off x="3746060" y="1041475"/>
          <a:ext cx="1043379" cy="38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US" sz="1200" kern="1200" dirty="0"/>
            <a:t>General Plant Projects</a:t>
          </a:r>
        </a:p>
      </dsp:txBody>
      <dsp:txXfrm>
        <a:off x="3746060" y="1041475"/>
        <a:ext cx="1043379" cy="388698"/>
      </dsp:txXfrm>
    </dsp:sp>
    <dsp:sp modelId="{D3CC537D-8CFA-4331-8EEA-2408FC654C6C}">
      <dsp:nvSpPr>
        <dsp:cNvPr id="0" name=""/>
        <dsp:cNvSpPr/>
      </dsp:nvSpPr>
      <dsp:spPr>
        <a:xfrm>
          <a:off x="3150575" y="1502731"/>
          <a:ext cx="388698" cy="388698"/>
        </a:xfrm>
        <a:prstGeom prst="ellipse">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541261-8423-4E22-BA14-94EFD2DFEB2A}">
      <dsp:nvSpPr>
        <dsp:cNvPr id="0" name=""/>
        <dsp:cNvSpPr/>
      </dsp:nvSpPr>
      <dsp:spPr>
        <a:xfrm>
          <a:off x="3539273" y="1502731"/>
          <a:ext cx="1471870" cy="38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US" sz="1200" kern="1200" dirty="0"/>
            <a:t>Site Utility &amp; Central Plant Infrastructure</a:t>
          </a:r>
        </a:p>
      </dsp:txBody>
      <dsp:txXfrm>
        <a:off x="3539273" y="1502731"/>
        <a:ext cx="1471870" cy="388698"/>
      </dsp:txXfrm>
    </dsp:sp>
    <dsp:sp modelId="{0728675A-735B-429E-A142-CE2D86B3A624}">
      <dsp:nvSpPr>
        <dsp:cNvPr id="0" name=""/>
        <dsp:cNvSpPr/>
      </dsp:nvSpPr>
      <dsp:spPr>
        <a:xfrm>
          <a:off x="3150575" y="1995082"/>
          <a:ext cx="388698" cy="388698"/>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E3A46D-E38B-4F62-9C75-9D7E319D8F2F}">
      <dsp:nvSpPr>
        <dsp:cNvPr id="0" name=""/>
        <dsp:cNvSpPr/>
      </dsp:nvSpPr>
      <dsp:spPr>
        <a:xfrm>
          <a:off x="3539273" y="1995082"/>
          <a:ext cx="865501" cy="38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US" sz="1200" kern="1200" dirty="0"/>
            <a:t>Accelerator Controls</a:t>
          </a:r>
        </a:p>
      </dsp:txBody>
      <dsp:txXfrm>
        <a:off x="3539273" y="1995082"/>
        <a:ext cx="865501" cy="388698"/>
      </dsp:txXfrm>
    </dsp:sp>
    <dsp:sp modelId="{59CC04E0-8951-4512-AEF6-0D887537A603}">
      <dsp:nvSpPr>
        <dsp:cNvPr id="0" name=""/>
        <dsp:cNvSpPr/>
      </dsp:nvSpPr>
      <dsp:spPr>
        <a:xfrm>
          <a:off x="3357362" y="2456337"/>
          <a:ext cx="388698" cy="388698"/>
        </a:xfrm>
        <a:prstGeom prst="ellipse">
          <a:avLst/>
        </a:prstGeom>
        <a:blipFill>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B62437-995F-4FBB-87B6-46FAA4CF8792}">
      <dsp:nvSpPr>
        <dsp:cNvPr id="0" name=""/>
        <dsp:cNvSpPr/>
      </dsp:nvSpPr>
      <dsp:spPr>
        <a:xfrm>
          <a:off x="3746060" y="2456337"/>
          <a:ext cx="880068" cy="38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US" sz="1200" kern="1200" dirty="0"/>
            <a:t>Technology Campus</a:t>
          </a:r>
        </a:p>
      </dsp:txBody>
      <dsp:txXfrm>
        <a:off x="3746060" y="2456337"/>
        <a:ext cx="880068" cy="388698"/>
      </dsp:txXfrm>
    </dsp:sp>
    <dsp:sp modelId="{202BF920-5FE3-48AC-BA4D-8F2CD0F9E433}">
      <dsp:nvSpPr>
        <dsp:cNvPr id="0" name=""/>
        <dsp:cNvSpPr/>
      </dsp:nvSpPr>
      <dsp:spPr>
        <a:xfrm>
          <a:off x="3736991" y="2850218"/>
          <a:ext cx="388698" cy="388698"/>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A76B5E-0500-43C3-A2D5-04E0D546DF66}">
      <dsp:nvSpPr>
        <dsp:cNvPr id="0" name=""/>
        <dsp:cNvSpPr/>
      </dsp:nvSpPr>
      <dsp:spPr>
        <a:xfrm>
          <a:off x="4125689" y="2850218"/>
          <a:ext cx="559465" cy="38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US" sz="1200" kern="1200" dirty="0"/>
            <a:t>Wilson Hall</a:t>
          </a:r>
        </a:p>
      </dsp:txBody>
      <dsp:txXfrm>
        <a:off x="4125689" y="2850218"/>
        <a:ext cx="559465" cy="3886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A9875-1EA4-40C4-8BB3-C6647229617D}">
      <dsp:nvSpPr>
        <dsp:cNvPr id="0" name=""/>
        <dsp:cNvSpPr/>
      </dsp:nvSpPr>
      <dsp:spPr>
        <a:xfrm>
          <a:off x="0" y="3660"/>
          <a:ext cx="1653871" cy="648000"/>
        </a:xfrm>
        <a:prstGeom prst="rightArrow">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F22666-4BE4-442D-93A0-616558CA834F}">
      <dsp:nvSpPr>
        <dsp:cNvPr id="0" name=""/>
        <dsp:cNvSpPr/>
      </dsp:nvSpPr>
      <dsp:spPr>
        <a:xfrm>
          <a:off x="133407" y="179767"/>
          <a:ext cx="1355075" cy="3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r>
            <a:rPr lang="en-US" sz="1100" i="0" kern="1200" dirty="0">
              <a:solidFill>
                <a:schemeClr val="bg1"/>
              </a:solidFill>
            </a:rPr>
            <a:t>Infrastructure Prioritization</a:t>
          </a:r>
        </a:p>
      </dsp:txBody>
      <dsp:txXfrm>
        <a:off x="133407" y="179767"/>
        <a:ext cx="1355075" cy="324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A9875-1EA4-40C4-8BB3-C6647229617D}">
      <dsp:nvSpPr>
        <dsp:cNvPr id="0" name=""/>
        <dsp:cNvSpPr/>
      </dsp:nvSpPr>
      <dsp:spPr>
        <a:xfrm>
          <a:off x="0" y="3660"/>
          <a:ext cx="1653871" cy="648000"/>
        </a:xfrm>
        <a:prstGeom prst="rightArrow">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F22666-4BE4-442D-93A0-616558CA834F}">
      <dsp:nvSpPr>
        <dsp:cNvPr id="0" name=""/>
        <dsp:cNvSpPr/>
      </dsp:nvSpPr>
      <dsp:spPr>
        <a:xfrm>
          <a:off x="133407" y="179767"/>
          <a:ext cx="1355075" cy="3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r>
            <a:rPr lang="en-US" sz="1100" i="0" kern="1200" dirty="0">
              <a:solidFill>
                <a:schemeClr val="bg1"/>
              </a:solidFill>
            </a:rPr>
            <a:t>Space Management</a:t>
          </a:r>
        </a:p>
      </dsp:txBody>
      <dsp:txXfrm>
        <a:off x="133407" y="179767"/>
        <a:ext cx="1355075" cy="324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A9875-1EA4-40C4-8BB3-C6647229617D}">
      <dsp:nvSpPr>
        <dsp:cNvPr id="0" name=""/>
        <dsp:cNvSpPr/>
      </dsp:nvSpPr>
      <dsp:spPr>
        <a:xfrm>
          <a:off x="0" y="3660"/>
          <a:ext cx="1653871" cy="648000"/>
        </a:xfrm>
        <a:prstGeom prst="rightArrow">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F22666-4BE4-442D-93A0-616558CA834F}">
      <dsp:nvSpPr>
        <dsp:cNvPr id="0" name=""/>
        <dsp:cNvSpPr/>
      </dsp:nvSpPr>
      <dsp:spPr>
        <a:xfrm>
          <a:off x="133407" y="179767"/>
          <a:ext cx="1355075" cy="3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r>
            <a:rPr lang="en-US" sz="1100" i="0" kern="1200" dirty="0">
              <a:solidFill>
                <a:schemeClr val="bg1"/>
              </a:solidFill>
            </a:rPr>
            <a:t>Projects Integration</a:t>
          </a:r>
        </a:p>
      </dsp:txBody>
      <dsp:txXfrm>
        <a:off x="133407" y="179767"/>
        <a:ext cx="1355075" cy="324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A9875-1EA4-40C4-8BB3-C6647229617D}">
      <dsp:nvSpPr>
        <dsp:cNvPr id="0" name=""/>
        <dsp:cNvSpPr/>
      </dsp:nvSpPr>
      <dsp:spPr>
        <a:xfrm>
          <a:off x="0" y="3660"/>
          <a:ext cx="1653871" cy="648000"/>
        </a:xfrm>
        <a:prstGeom prst="rightArrow">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F22666-4BE4-442D-93A0-616558CA834F}">
      <dsp:nvSpPr>
        <dsp:cNvPr id="0" name=""/>
        <dsp:cNvSpPr/>
      </dsp:nvSpPr>
      <dsp:spPr>
        <a:xfrm>
          <a:off x="133407" y="179767"/>
          <a:ext cx="1355075" cy="3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r>
            <a:rPr lang="en-US" sz="1100" i="0" kern="1200" dirty="0">
              <a:solidFill>
                <a:schemeClr val="bg1"/>
              </a:solidFill>
            </a:rPr>
            <a:t>Parking</a:t>
          </a:r>
        </a:p>
      </dsp:txBody>
      <dsp:txXfrm>
        <a:off x="133407" y="179767"/>
        <a:ext cx="1355075" cy="32400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8/5/2019</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8/5/2019</a:t>
            </a:fld>
            <a:endParaRPr 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3035755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overall funding profile includes potential </a:t>
            </a:r>
          </a:p>
          <a:p>
            <a:r>
              <a:rPr lang="en-US" dirty="0"/>
              <a:t>Is flexibility which will be presented in future presentations; some project elements are tied to campus dependencies, some are flexible with start &amp; cadence</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3770638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overall funding profile includes potential </a:t>
            </a:r>
          </a:p>
          <a:p>
            <a:r>
              <a:rPr lang="en-US" dirty="0"/>
              <a:t>Is flexibility which will be presented in future presentations; some project elements are tied to campus dependencies, some are flexible with start &amp; cadence</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3864420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Technically Limited Schedule</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2619026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33793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2755410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1290029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352001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32792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second example, include technology campus scope of work</a:t>
            </a:r>
          </a:p>
          <a:p>
            <a:r>
              <a:rPr lang="en-US" dirty="0"/>
              <a:t>Say that this includes both proposed and existing projects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2519045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806" tIns="47903" rIns="95806" bIns="47903">
            <a:normAutofit/>
          </a:bodyPr>
          <a:lstStyle/>
          <a:p>
            <a:endParaRPr dirty="0"/>
          </a:p>
        </p:txBody>
      </p:sp>
    </p:spTree>
    <p:extLst>
      <p:ext uri="{BB962C8B-B14F-4D97-AF65-F5344CB8AC3E}">
        <p14:creationId xmlns:p14="http://schemas.microsoft.com/office/powerpoint/2010/main" val="3765598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289408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8/7/2019</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Kosky | Fermilab Core Campus Revitalization Projects</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8/7/2019</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Kosky | Fermilab Core Campus Revitalization Projects</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8/7/2019</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Kosky | Fermilab Core Campus Revitalization Projects</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8/7/2019</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Kosky | Fermilab Core Campus Revitalization Projects</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8/7/2019</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Kosky | Fermilab Core Campus Revitalization Projects</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8/7/2019</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Kosky | Fermilab Core Campus Revitalization Projects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4" y="782770"/>
            <a:ext cx="8700851" cy="2771291"/>
          </a:xfrm>
          <a:prstGeom prst="rect">
            <a:avLst/>
          </a:prstGeom>
        </p:spPr>
        <p:txBody>
          <a:bodyPr lIns="0" tIns="0" rIns="0" bIns="0" rtlCol="0">
            <a:normAutofit/>
          </a:bodyPr>
          <a:lstStyle>
            <a:lvl1pPr marL="0" indent="0">
              <a:buNone/>
              <a:defRPr sz="1200">
                <a:solidFill>
                  <a:srgbClr val="505050"/>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4" y="3707254"/>
            <a:ext cx="8700851" cy="818444"/>
          </a:xfrm>
          <a:prstGeom prst="rect">
            <a:avLst/>
          </a:prstGeom>
        </p:spPr>
        <p:txBody>
          <a:bodyPr lIns="0" tIns="0" rIns="0" bIns="0"/>
          <a:lstStyle>
            <a:lvl1pPr marL="0" indent="0">
              <a:buNone/>
              <a:defRPr sz="1500">
                <a:solidFill>
                  <a:srgbClr val="505050"/>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Title 1"/>
          <p:cNvSpPr>
            <a:spLocks noGrp="1"/>
          </p:cNvSpPr>
          <p:nvPr>
            <p:ph type="title"/>
          </p:nvPr>
        </p:nvSpPr>
        <p:spPr>
          <a:xfrm>
            <a:off x="228600" y="77749"/>
            <a:ext cx="8686800" cy="481304"/>
          </a:xfrm>
          <a:prstGeom prst="rect">
            <a:avLst/>
          </a:prstGeom>
        </p:spPr>
        <p:txBody>
          <a:bodyPr lIns="0" tIns="0" rIns="0" bIns="0" anchor="b" anchorCtr="0"/>
          <a:lstStyle>
            <a:lvl1pPr>
              <a:defRPr sz="18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r>
              <a:rPr lang="en-US"/>
              <a:t>8/7/2019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Kosky | Fermilab Core Campus Revitalization Projects</a:t>
            </a:r>
            <a:endParaRPr lang="en-US" b="1" dirty="0"/>
          </a:p>
        </p:txBody>
      </p:sp>
      <p:sp>
        <p:nvSpPr>
          <p:cNvPr id="7" name="Slide Number Placeholder 5"/>
          <p:cNvSpPr>
            <a:spLocks noGrp="1"/>
          </p:cNvSpPr>
          <p:nvPr>
            <p:ph type="sldNum" sz="quarter" idx="12"/>
          </p:nvPr>
        </p:nvSpPr>
        <p:spPr/>
        <p:txBody>
          <a:bodyPr/>
          <a:lstStyle>
            <a:lvl1pPr>
              <a:defRPr/>
            </a:lvl1pPr>
          </a:lstStyle>
          <a:p>
            <a:fld id="{6656DC47-4631-485E-9D18-2A1427C2E871}" type="slidenum">
              <a:rPr lang="en-US"/>
              <a:pPr/>
              <a:t>‹#›</a:t>
            </a:fld>
            <a:endParaRPr lang="en-US"/>
          </a:p>
        </p:txBody>
      </p:sp>
    </p:spTree>
    <p:extLst>
      <p:ext uri="{BB962C8B-B14F-4D97-AF65-F5344CB8AC3E}">
        <p14:creationId xmlns:p14="http://schemas.microsoft.com/office/powerpoint/2010/main" val="3679116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8/7/2019</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Kosky | Fermilab Core Campus Revitalization Projects</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diagramLayout" Target="../diagrams/layout6.xml"/><Relationship Id="rId26" Type="http://schemas.microsoft.com/office/2007/relationships/diagramDrawing" Target="../diagrams/drawing7.xml"/><Relationship Id="rId3" Type="http://schemas.openxmlformats.org/officeDocument/2006/relationships/diagramLayout" Target="../diagrams/layout3.xml"/><Relationship Id="rId21" Type="http://schemas.microsoft.com/office/2007/relationships/diagramDrawing" Target="../diagrams/drawing6.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diagramData" Target="../diagrams/data6.xml"/><Relationship Id="rId25" Type="http://schemas.openxmlformats.org/officeDocument/2006/relationships/diagramColors" Target="../diagrams/colors7.xml"/><Relationship Id="rId2" Type="http://schemas.openxmlformats.org/officeDocument/2006/relationships/diagramData" Target="../diagrams/data3.xml"/><Relationship Id="rId16" Type="http://schemas.microsoft.com/office/2007/relationships/diagramDrawing" Target="../diagrams/drawing5.xml"/><Relationship Id="rId20" Type="http://schemas.openxmlformats.org/officeDocument/2006/relationships/diagramColors" Target="../diagrams/colors6.xml"/><Relationship Id="rId29" Type="http://schemas.openxmlformats.org/officeDocument/2006/relationships/diagramQuickStyle" Target="../diagrams/quickStyle8.xml"/><Relationship Id="rId1" Type="http://schemas.openxmlformats.org/officeDocument/2006/relationships/slideLayout" Target="../slideLayouts/slideLayout4.xml"/><Relationship Id="rId6" Type="http://schemas.microsoft.com/office/2007/relationships/diagramDrawing" Target="../diagrams/drawing3.xml"/><Relationship Id="rId11" Type="http://schemas.microsoft.com/office/2007/relationships/diagramDrawing" Target="../diagrams/drawing4.xml"/><Relationship Id="rId24" Type="http://schemas.openxmlformats.org/officeDocument/2006/relationships/diagramQuickStyle" Target="../diagrams/quickStyle7.xml"/><Relationship Id="rId5" Type="http://schemas.openxmlformats.org/officeDocument/2006/relationships/diagramColors" Target="../diagrams/colors3.xml"/><Relationship Id="rId15" Type="http://schemas.openxmlformats.org/officeDocument/2006/relationships/diagramColors" Target="../diagrams/colors5.xml"/><Relationship Id="rId23" Type="http://schemas.openxmlformats.org/officeDocument/2006/relationships/diagramLayout" Target="../diagrams/layout7.xml"/><Relationship Id="rId28" Type="http://schemas.openxmlformats.org/officeDocument/2006/relationships/diagramLayout" Target="../diagrams/layout8.xml"/><Relationship Id="rId10" Type="http://schemas.openxmlformats.org/officeDocument/2006/relationships/diagramColors" Target="../diagrams/colors4.xml"/><Relationship Id="rId19" Type="http://schemas.openxmlformats.org/officeDocument/2006/relationships/diagramQuickStyle" Target="../diagrams/quickStyle6.xml"/><Relationship Id="rId31" Type="http://schemas.microsoft.com/office/2007/relationships/diagramDrawing" Target="../diagrams/drawing8.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 Id="rId22" Type="http://schemas.openxmlformats.org/officeDocument/2006/relationships/diagramData" Target="../diagrams/data7.xml"/><Relationship Id="rId27" Type="http://schemas.openxmlformats.org/officeDocument/2006/relationships/diagramData" Target="../diagrams/data8.xml"/><Relationship Id="rId30" Type="http://schemas.openxmlformats.org/officeDocument/2006/relationships/diagramColors" Target="../diagrams/colors8.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fnal.gov/"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pPr>
              <a:spcBef>
                <a:spcPts val="0"/>
              </a:spcBef>
            </a:pPr>
            <a:r>
              <a:rPr lang="en-US" sz="2400" dirty="0"/>
              <a:t>Core Campus Revitalization Project (CCRP)</a:t>
            </a:r>
          </a:p>
          <a:p>
            <a:pPr>
              <a:spcBef>
                <a:spcPts val="0"/>
              </a:spcBef>
            </a:pPr>
            <a:r>
              <a:rPr lang="en-US" sz="2000" i="1" dirty="0"/>
              <a:t>Mission Validation Independent Review</a:t>
            </a:r>
          </a:p>
        </p:txBody>
      </p:sp>
      <p:sp>
        <p:nvSpPr>
          <p:cNvPr id="4" name="Text Placeholder 3"/>
          <p:cNvSpPr>
            <a:spLocks noGrp="1"/>
          </p:cNvSpPr>
          <p:nvPr>
            <p:ph type="body" sz="quarter" idx="10"/>
          </p:nvPr>
        </p:nvSpPr>
        <p:spPr/>
        <p:txBody>
          <a:bodyPr/>
          <a:lstStyle/>
          <a:p>
            <a:r>
              <a:rPr lang="en-US" sz="1200" dirty="0"/>
              <a:t>Overview: Fermilab Campus Infrastructure Planning, CCRP Context</a:t>
            </a:r>
          </a:p>
          <a:p>
            <a:r>
              <a:rPr lang="en-US" sz="1200" dirty="0"/>
              <a:t>Karen Kosky</a:t>
            </a:r>
          </a:p>
          <a:p>
            <a:r>
              <a:rPr lang="en-US" sz="1200" dirty="0"/>
              <a:t>Head, Facilities Engineering Services Section</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A9556CA-FE59-40D9-85BA-B7D2940C15D4}"/>
              </a:ext>
            </a:extLst>
          </p:cNvPr>
          <p:cNvSpPr>
            <a:spLocks noGrp="1"/>
          </p:cNvSpPr>
          <p:nvPr>
            <p:ph type="dt" sz="half" idx="16"/>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47142B92-D174-4D4D-9074-CF49400F8503}"/>
              </a:ext>
            </a:extLst>
          </p:cNvPr>
          <p:cNvSpPr>
            <a:spLocks noGrp="1"/>
          </p:cNvSpPr>
          <p:nvPr>
            <p:ph type="ftr" sz="quarter" idx="17"/>
          </p:nvPr>
        </p:nvSpPr>
        <p:spPr/>
        <p:txBody>
          <a:bodyPr/>
          <a:lstStyle/>
          <a:p>
            <a:pPr>
              <a:defRPr/>
            </a:pPr>
            <a:r>
              <a:rPr lang="en-US"/>
              <a:t>Kosky | Fermilab Core Campus Revitalization Projects</a:t>
            </a:r>
            <a:endParaRPr lang="en-US" b="1"/>
          </a:p>
        </p:txBody>
      </p:sp>
      <p:sp>
        <p:nvSpPr>
          <p:cNvPr id="6" name="Slide Number Placeholder 5">
            <a:extLst>
              <a:ext uri="{FF2B5EF4-FFF2-40B4-BE49-F238E27FC236}">
                <a16:creationId xmlns:a16="http://schemas.microsoft.com/office/drawing/2014/main" id="{3AE46F94-86F0-4D0B-A6B4-305F2804596D}"/>
              </a:ext>
            </a:extLst>
          </p:cNvPr>
          <p:cNvSpPr>
            <a:spLocks noGrp="1"/>
          </p:cNvSpPr>
          <p:nvPr>
            <p:ph type="sldNum" sz="quarter" idx="18"/>
          </p:nvPr>
        </p:nvSpPr>
        <p:spPr/>
        <p:txBody>
          <a:bodyPr/>
          <a:lstStyle/>
          <a:p>
            <a:pPr>
              <a:defRPr/>
            </a:pPr>
            <a:fld id="{979A04A2-726F-2143-A443-7788AF27176E}" type="slidenum">
              <a:rPr lang="en-US" smtClean="0"/>
              <a:pPr>
                <a:defRPr/>
              </a:pPr>
              <a:t>10</a:t>
            </a:fld>
            <a:endParaRPr lang="en-US" dirty="0"/>
          </a:p>
        </p:txBody>
      </p:sp>
      <p:sp>
        <p:nvSpPr>
          <p:cNvPr id="7" name="Title 6">
            <a:extLst>
              <a:ext uri="{FF2B5EF4-FFF2-40B4-BE49-F238E27FC236}">
                <a16:creationId xmlns:a16="http://schemas.microsoft.com/office/drawing/2014/main" id="{757AA5A9-393A-44EF-A3A2-129EEF21FA3E}"/>
              </a:ext>
            </a:extLst>
          </p:cNvPr>
          <p:cNvSpPr>
            <a:spLocks noGrp="1"/>
          </p:cNvSpPr>
          <p:nvPr>
            <p:ph type="title"/>
          </p:nvPr>
        </p:nvSpPr>
        <p:spPr/>
        <p:txBody>
          <a:bodyPr/>
          <a:lstStyle/>
          <a:p>
            <a:r>
              <a:rPr lang="en-US" dirty="0"/>
              <a:t>Fermilab Core Capabilities</a:t>
            </a:r>
          </a:p>
        </p:txBody>
      </p:sp>
      <p:sp>
        <p:nvSpPr>
          <p:cNvPr id="9" name="Text Placeholder 8">
            <a:extLst>
              <a:ext uri="{FF2B5EF4-FFF2-40B4-BE49-F238E27FC236}">
                <a16:creationId xmlns:a16="http://schemas.microsoft.com/office/drawing/2014/main" id="{CB06C2AC-FF68-434B-B3DA-128B6EEC8C08}"/>
              </a:ext>
            </a:extLst>
          </p:cNvPr>
          <p:cNvSpPr txBox="1">
            <a:spLocks noGrp="1"/>
          </p:cNvSpPr>
          <p:nvPr>
            <p:ph type="body" sz="half" idx="2"/>
          </p:nvPr>
        </p:nvSpPr>
        <p:spPr>
          <a:xfrm>
            <a:off x="285001" y="1309800"/>
            <a:ext cx="2984157" cy="2769989"/>
          </a:xfrm>
          <a:prstGeom prst="rect">
            <a:avLst/>
          </a:prstGeom>
          <a:noFill/>
        </p:spPr>
        <p:txBody>
          <a:bodyPr wrap="square" rtlCol="0">
            <a:spAutoFit/>
          </a:bodyPr>
          <a:lstStyle/>
          <a:p>
            <a:r>
              <a:rPr lang="en-US" sz="2000" dirty="0">
                <a:solidFill>
                  <a:srgbClr val="63666A"/>
                </a:solidFill>
              </a:rPr>
              <a:t>Combined with expert staff, cutting-edge facilities, reliable infrastructure, and a global network of collaborators, these capabilities help Fermilab discover and innovate.</a:t>
            </a:r>
            <a:endParaRPr lang="en-US" sz="2800" dirty="0">
              <a:solidFill>
                <a:srgbClr val="63666A"/>
              </a:solidFill>
              <a:latin typeface="Helvetica" charset="0"/>
              <a:ea typeface="Helvetica" charset="0"/>
              <a:cs typeface="Helvetica" charset="0"/>
            </a:endParaRPr>
          </a:p>
        </p:txBody>
      </p:sp>
      <p:pic>
        <p:nvPicPr>
          <p:cNvPr id="32" name="Picture 31" descr="_Meyer-ALP-Campus-Strategy WORKING27 - PowerPoint">
            <a:extLst>
              <a:ext uri="{FF2B5EF4-FFF2-40B4-BE49-F238E27FC236}">
                <a16:creationId xmlns:a16="http://schemas.microsoft.com/office/drawing/2014/main" id="{FD427549-89B7-4C2F-8E2E-7CC82BBA132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422822" y="448421"/>
            <a:ext cx="5721178" cy="3975941"/>
          </a:xfrm>
          <a:prstGeom prst="rect">
            <a:avLst/>
          </a:prstGeom>
        </p:spPr>
      </p:pic>
      <p:sp>
        <p:nvSpPr>
          <p:cNvPr id="8" name="TextBox 7">
            <a:extLst>
              <a:ext uri="{FF2B5EF4-FFF2-40B4-BE49-F238E27FC236}">
                <a16:creationId xmlns:a16="http://schemas.microsoft.com/office/drawing/2014/main" id="{3C71B446-20E9-4515-8021-1168B04B1D86}"/>
              </a:ext>
            </a:extLst>
          </p:cNvPr>
          <p:cNvSpPr txBox="1"/>
          <p:nvPr/>
        </p:nvSpPr>
        <p:spPr>
          <a:xfrm rot="16200000">
            <a:off x="3109855" y="1869708"/>
            <a:ext cx="1051891" cy="523220"/>
          </a:xfrm>
          <a:prstGeom prst="rect">
            <a:avLst/>
          </a:prstGeom>
          <a:noFill/>
        </p:spPr>
        <p:txBody>
          <a:bodyPr wrap="none" rtlCol="0">
            <a:spAutoFit/>
          </a:bodyPr>
          <a:lstStyle/>
          <a:p>
            <a:pPr algn="ctr"/>
            <a:r>
              <a:rPr lang="en-US" sz="1400" b="1" dirty="0">
                <a:solidFill>
                  <a:srgbClr val="002060"/>
                </a:solidFill>
              </a:rPr>
              <a:t>Core</a:t>
            </a:r>
          </a:p>
          <a:p>
            <a:pPr algn="ctr"/>
            <a:r>
              <a:rPr lang="en-US" sz="1400" b="1" dirty="0">
                <a:solidFill>
                  <a:srgbClr val="002060"/>
                </a:solidFill>
              </a:rPr>
              <a:t>Capabilities</a:t>
            </a:r>
          </a:p>
        </p:txBody>
      </p:sp>
      <p:sp>
        <p:nvSpPr>
          <p:cNvPr id="10" name="Freeform: Shape 9">
            <a:extLst>
              <a:ext uri="{FF2B5EF4-FFF2-40B4-BE49-F238E27FC236}">
                <a16:creationId xmlns:a16="http://schemas.microsoft.com/office/drawing/2014/main" id="{BD0D54E8-9CE7-419C-A1FF-1A56E1E30908}"/>
              </a:ext>
            </a:extLst>
          </p:cNvPr>
          <p:cNvSpPr/>
          <p:nvPr/>
        </p:nvSpPr>
        <p:spPr>
          <a:xfrm>
            <a:off x="7182681" y="43379"/>
            <a:ext cx="1907075" cy="320908"/>
          </a:xfrm>
          <a:custGeom>
            <a:avLst/>
            <a:gdLst>
              <a:gd name="connsiteX0" fmla="*/ 0 w 1907075"/>
              <a:gd name="connsiteY0" fmla="*/ 203811 h 1222844"/>
              <a:gd name="connsiteX1" fmla="*/ 203811 w 1907075"/>
              <a:gd name="connsiteY1" fmla="*/ 0 h 1222844"/>
              <a:gd name="connsiteX2" fmla="*/ 1703264 w 1907075"/>
              <a:gd name="connsiteY2" fmla="*/ 0 h 1222844"/>
              <a:gd name="connsiteX3" fmla="*/ 1907075 w 1907075"/>
              <a:gd name="connsiteY3" fmla="*/ 203811 h 1222844"/>
              <a:gd name="connsiteX4" fmla="*/ 1907075 w 1907075"/>
              <a:gd name="connsiteY4" fmla="*/ 1019033 h 1222844"/>
              <a:gd name="connsiteX5" fmla="*/ 1703264 w 1907075"/>
              <a:gd name="connsiteY5" fmla="*/ 1222844 h 1222844"/>
              <a:gd name="connsiteX6" fmla="*/ 203811 w 1907075"/>
              <a:gd name="connsiteY6" fmla="*/ 1222844 h 1222844"/>
              <a:gd name="connsiteX7" fmla="*/ 0 w 1907075"/>
              <a:gd name="connsiteY7" fmla="*/ 1019033 h 1222844"/>
              <a:gd name="connsiteX8" fmla="*/ 0 w 1907075"/>
              <a:gd name="connsiteY8" fmla="*/ 203811 h 12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075" h="1222844">
                <a:moveTo>
                  <a:pt x="0" y="203811"/>
                </a:moveTo>
                <a:cubicBezTo>
                  <a:pt x="0" y="91249"/>
                  <a:pt x="91249" y="0"/>
                  <a:pt x="203811" y="0"/>
                </a:cubicBezTo>
                <a:lnTo>
                  <a:pt x="1703264" y="0"/>
                </a:lnTo>
                <a:cubicBezTo>
                  <a:pt x="1815826" y="0"/>
                  <a:pt x="1907075" y="91249"/>
                  <a:pt x="1907075" y="203811"/>
                </a:cubicBezTo>
                <a:lnTo>
                  <a:pt x="1907075" y="1019033"/>
                </a:lnTo>
                <a:cubicBezTo>
                  <a:pt x="1907075" y="1131595"/>
                  <a:pt x="1815826" y="1222844"/>
                  <a:pt x="1703264" y="1222844"/>
                </a:cubicBezTo>
                <a:lnTo>
                  <a:pt x="203811" y="1222844"/>
                </a:lnTo>
                <a:cubicBezTo>
                  <a:pt x="91249" y="1222844"/>
                  <a:pt x="0" y="1131595"/>
                  <a:pt x="0" y="1019033"/>
                </a:cubicBezTo>
                <a:lnTo>
                  <a:pt x="0" y="20381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4" tIns="90174" rIns="120654" bIns="90174" numCol="1" spcCol="1270" anchor="ctr" anchorCtr="0">
            <a:noAutofit/>
          </a:bodyPr>
          <a:lstStyle/>
          <a:p>
            <a:pPr marL="0" lvl="0" indent="0" algn="ctr" defTabSz="711200">
              <a:lnSpc>
                <a:spcPct val="90000"/>
              </a:lnSpc>
              <a:spcBef>
                <a:spcPct val="0"/>
              </a:spcBef>
              <a:spcAft>
                <a:spcPct val="35000"/>
              </a:spcAft>
              <a:buNone/>
            </a:pPr>
            <a:r>
              <a:rPr lang="en-US" sz="1600" b="1" kern="1200" dirty="0"/>
              <a:t>Mission Need</a:t>
            </a:r>
            <a:endParaRPr lang="en-US" sz="1600" kern="1200" dirty="0"/>
          </a:p>
        </p:txBody>
      </p:sp>
    </p:spTree>
    <p:extLst>
      <p:ext uri="{BB962C8B-B14F-4D97-AF65-F5344CB8AC3E}">
        <p14:creationId xmlns:p14="http://schemas.microsoft.com/office/powerpoint/2010/main" val="2522268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a:extLst>
              <a:ext uri="{FF2B5EF4-FFF2-40B4-BE49-F238E27FC236}">
                <a16:creationId xmlns:a16="http://schemas.microsoft.com/office/drawing/2014/main" id="{D4C3ACAE-99A1-4A5D-A218-B553D8BFFA81}"/>
              </a:ext>
            </a:extLst>
          </p:cNvPr>
          <p:cNvGraphicFramePr>
            <a:graphicFrameLocks noGrp="1"/>
          </p:cNvGraphicFramePr>
          <p:nvPr>
            <p:extLst>
              <p:ext uri="{D42A27DB-BD31-4B8C-83A1-F6EECF244321}">
                <p14:modId xmlns:p14="http://schemas.microsoft.com/office/powerpoint/2010/main" val="3383488172"/>
              </p:ext>
            </p:extLst>
          </p:nvPr>
        </p:nvGraphicFramePr>
        <p:xfrm>
          <a:off x="228600" y="803564"/>
          <a:ext cx="8686800" cy="3726270"/>
        </p:xfrm>
        <a:graphic>
          <a:graphicData uri="http://schemas.openxmlformats.org/drawingml/2006/table">
            <a:tbl>
              <a:tblPr firstRow="1" bandRow="1"/>
              <a:tblGrid>
                <a:gridCol w="3628000">
                  <a:extLst>
                    <a:ext uri="{9D8B030D-6E8A-4147-A177-3AD203B41FA5}">
                      <a16:colId xmlns:a16="http://schemas.microsoft.com/office/drawing/2014/main" val="2016150203"/>
                    </a:ext>
                  </a:extLst>
                </a:gridCol>
                <a:gridCol w="2116174">
                  <a:extLst>
                    <a:ext uri="{9D8B030D-6E8A-4147-A177-3AD203B41FA5}">
                      <a16:colId xmlns:a16="http://schemas.microsoft.com/office/drawing/2014/main" val="327612107"/>
                    </a:ext>
                  </a:extLst>
                </a:gridCol>
                <a:gridCol w="2942626">
                  <a:extLst>
                    <a:ext uri="{9D8B030D-6E8A-4147-A177-3AD203B41FA5}">
                      <a16:colId xmlns:a16="http://schemas.microsoft.com/office/drawing/2014/main" val="779928099"/>
                    </a:ext>
                  </a:extLst>
                </a:gridCol>
              </a:tblGrid>
              <a:tr h="403955">
                <a:tc>
                  <a:txBody>
                    <a:bodyPr/>
                    <a:lstStyle/>
                    <a:p>
                      <a:pPr marL="0" marR="0" algn="ctr">
                        <a:spcBef>
                          <a:spcPts val="0"/>
                        </a:spcBef>
                        <a:spcAft>
                          <a:spcPts val="0"/>
                        </a:spcAft>
                      </a:pPr>
                      <a:r>
                        <a:rPr lang="en-US" sz="1400" b="1" dirty="0">
                          <a:effectLst/>
                          <a:latin typeface="Calibri" panose="020F0502020204030204" pitchFamily="34" charset="0"/>
                          <a:ea typeface="MS Mincho" panose="02020609040205080304" pitchFamily="49" charset="-128"/>
                          <a:cs typeface="Times New Roman" panose="02020603050405020304" pitchFamily="18" charset="0"/>
                        </a:rPr>
                        <a:t>Campus Need / Gap</a:t>
                      </a:r>
                      <a:endParaRPr lang="en-US" sz="2800" b="1"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400" b="1" dirty="0">
                          <a:effectLst/>
                          <a:latin typeface="Calibri" panose="020F0502020204030204" pitchFamily="34" charset="0"/>
                          <a:ea typeface="MS Mincho" panose="02020609040205080304" pitchFamily="49" charset="-128"/>
                          <a:cs typeface="Times New Roman" panose="02020603050405020304" pitchFamily="18" charset="0"/>
                        </a:rPr>
                        <a:t>Top Mission Objectives Affected</a:t>
                      </a:r>
                      <a:endParaRPr lang="en-US" sz="2800" b="1"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400" b="1" dirty="0">
                          <a:effectLst/>
                          <a:latin typeface="Calibri" panose="020F0502020204030204" pitchFamily="34" charset="0"/>
                          <a:ea typeface="MS Mincho" panose="02020609040205080304" pitchFamily="49" charset="-128"/>
                          <a:cs typeface="Times New Roman" panose="02020603050405020304" pitchFamily="18" charset="0"/>
                        </a:rPr>
                        <a:t>Infrastructure Solution</a:t>
                      </a:r>
                      <a:endParaRPr lang="en-US" sz="2800" b="1"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5F1"/>
                    </a:solidFill>
                  </a:tcPr>
                </a:tc>
                <a:extLst>
                  <a:ext uri="{0D108BD9-81ED-4DB2-BD59-A6C34878D82A}">
                    <a16:rowId xmlns:a16="http://schemas.microsoft.com/office/drawing/2014/main" val="1886605579"/>
                  </a:ext>
                </a:extLst>
              </a:tr>
              <a:tr h="410716">
                <a:tc>
                  <a:txBody>
                    <a:bodyPr/>
                    <a:lstStyle/>
                    <a:p>
                      <a:pPr marL="0" marR="0" algn="l">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mbria" panose="02040503050406030204" pitchFamily="18" charset="0"/>
                        </a:rPr>
                        <a:t>Reliable </a:t>
                      </a:r>
                      <a:r>
                        <a:rPr lang="en-US" sz="1200" b="1" kern="1200" dirty="0">
                          <a:effectLst/>
                          <a:latin typeface="Calibri" panose="020F0502020204030204" pitchFamily="34" charset="0"/>
                          <a:ea typeface="Times New Roman" panose="02020603050405020304" pitchFamily="18" charset="0"/>
                          <a:cs typeface="Cambria" panose="02040503050406030204" pitchFamily="18" charset="0"/>
                        </a:rPr>
                        <a:t>utility service and capacity </a:t>
                      </a:r>
                      <a:r>
                        <a:rPr lang="en-US" sz="1200" kern="1200" dirty="0">
                          <a:effectLst/>
                          <a:latin typeface="Calibri" panose="020F0502020204030204" pitchFamily="34" charset="0"/>
                          <a:ea typeface="Times New Roman" panose="02020603050405020304" pitchFamily="18" charset="0"/>
                          <a:cs typeface="Cambria" panose="02040503050406030204" pitchFamily="18" charset="0"/>
                        </a:rPr>
                        <a:t>for laboratory expansion</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00" b="1" kern="1200" dirty="0">
                          <a:solidFill>
                            <a:srgbClr val="303030"/>
                          </a:solidFill>
                          <a:effectLst/>
                          <a:latin typeface="Calibri" panose="020F0502020204030204" pitchFamily="34" charset="0"/>
                          <a:ea typeface="Times New Roman" panose="02020603050405020304" pitchFamily="18" charset="0"/>
                          <a:cs typeface="Cambria" panose="02040503050406030204" pitchFamily="18" charset="0"/>
                        </a:rPr>
                        <a:t>All mission objectives; sitewide impacts</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00" kern="1200" dirty="0">
                          <a:effectLst/>
                          <a:latin typeface="Calibri" panose="020F0502020204030204" pitchFamily="34" charset="0"/>
                          <a:ea typeface="Times New Roman" panose="02020603050405020304" pitchFamily="18" charset="0"/>
                          <a:cs typeface="Cambria" panose="02040503050406030204" pitchFamily="18" charset="0"/>
                        </a:rPr>
                        <a:t>Utilities Infrastructure Projects (Central Campus Infrastructure, Utilities Upgrade 2.0)</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610252"/>
                  </a:ext>
                </a:extLst>
              </a:tr>
              <a:tr h="684527">
                <a:tc>
                  <a:txBody>
                    <a:bodyPr/>
                    <a:lstStyle/>
                    <a:p>
                      <a:pPr marL="0" marR="0" algn="l">
                        <a:spcBef>
                          <a:spcPts val="0"/>
                        </a:spcBef>
                        <a:spcAft>
                          <a:spcPts val="0"/>
                        </a:spcAft>
                      </a:pPr>
                      <a:r>
                        <a:rPr lang="en-US" sz="1200" b="1" kern="1200" dirty="0">
                          <a:effectLst/>
                          <a:latin typeface="Calibri" panose="020F0502020204030204" pitchFamily="34" charset="0"/>
                          <a:ea typeface="Times New Roman" panose="02020603050405020304" pitchFamily="18" charset="0"/>
                          <a:cs typeface="Cambria" panose="02040503050406030204" pitchFamily="18" charset="0"/>
                        </a:rPr>
                        <a:t>Accelerator science and technology facilities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00" kern="1200" dirty="0">
                          <a:solidFill>
                            <a:srgbClr val="AF272F"/>
                          </a:solidFill>
                          <a:effectLst/>
                          <a:latin typeface="Calibri" panose="020F0502020204030204" pitchFamily="34" charset="0"/>
                          <a:ea typeface="Times New Roman" panose="02020603050405020304" pitchFamily="18" charset="0"/>
                          <a:cs typeface="Cambria" panose="02040503050406030204" pitchFamily="18" charset="0"/>
                        </a:rPr>
                        <a:t>Accelerator Science</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gn="l">
                        <a:spcBef>
                          <a:spcPts val="0"/>
                        </a:spcBef>
                        <a:spcAft>
                          <a:spcPts val="0"/>
                        </a:spcAft>
                      </a:pPr>
                      <a:r>
                        <a:rPr lang="it-IT" sz="1000" kern="1200" dirty="0">
                          <a:solidFill>
                            <a:srgbClr val="519A24"/>
                          </a:solidFill>
                          <a:effectLst/>
                          <a:latin typeface="Calibri" panose="020F0502020204030204" pitchFamily="34" charset="0"/>
                          <a:ea typeface="Times New Roman" panose="02020603050405020304" pitchFamily="18" charset="0"/>
                          <a:cs typeface="Cambria" panose="02040503050406030204" pitchFamily="18" charset="0"/>
                        </a:rPr>
                        <a:t>LBNF/DUNE</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gn="l">
                        <a:spcBef>
                          <a:spcPts val="0"/>
                        </a:spcBef>
                        <a:spcAft>
                          <a:spcPts val="0"/>
                        </a:spcAft>
                      </a:pPr>
                      <a:r>
                        <a:rPr lang="it-IT" sz="1000" kern="1200" dirty="0">
                          <a:solidFill>
                            <a:srgbClr val="519A24"/>
                          </a:solidFill>
                          <a:effectLst/>
                          <a:latin typeface="Calibri" panose="020F0502020204030204" pitchFamily="34" charset="0"/>
                          <a:ea typeface="Times New Roman" panose="02020603050405020304" pitchFamily="18" charset="0"/>
                          <a:cs typeface="Cambria" panose="02040503050406030204" pitchFamily="18" charset="0"/>
                        </a:rPr>
                        <a:t>PIP-II</a:t>
                      </a:r>
                    </a:p>
                    <a:p>
                      <a:pPr marL="0" marR="0" algn="l">
                        <a:spcBef>
                          <a:spcPts val="0"/>
                        </a:spcBef>
                        <a:spcAft>
                          <a:spcPts val="0"/>
                        </a:spcAft>
                      </a:pPr>
                      <a:r>
                        <a:rPr lang="it-IT" sz="1000" kern="1200" dirty="0">
                          <a:solidFill>
                            <a:srgbClr val="519A24"/>
                          </a:solidFill>
                          <a:effectLst/>
                          <a:latin typeface="Calibri" panose="020F0502020204030204" pitchFamily="34" charset="0"/>
                          <a:ea typeface="MS Mincho" panose="02020609040205080304" pitchFamily="49" charset="-128"/>
                          <a:cs typeface="Times New Roman" panose="02020603050405020304" pitchFamily="18" charset="0"/>
                        </a:rPr>
                        <a:t>LCLS-II, LCLS-II HE</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00" b="1" kern="1200" dirty="0">
                          <a:effectLst/>
                          <a:latin typeface="Calibri" panose="020F0502020204030204" pitchFamily="34" charset="0"/>
                          <a:ea typeface="Times New Roman" panose="02020603050405020304" pitchFamily="18" charset="0"/>
                          <a:cs typeface="Cambria" panose="02040503050406030204" pitchFamily="18" charset="0"/>
                        </a:rPr>
                        <a:t>Accelerator Controls Modernization</a:t>
                      </a:r>
                      <a:r>
                        <a:rPr lang="en-US" sz="1000" kern="1200" dirty="0">
                          <a:effectLst/>
                          <a:latin typeface="Calibri" panose="020F0502020204030204" pitchFamily="34" charset="0"/>
                          <a:ea typeface="Times New Roman" panose="02020603050405020304" pitchFamily="18" charset="0"/>
                          <a:cs typeface="Cambria" panose="02040503050406030204" pitchFamily="18" charset="0"/>
                        </a:rPr>
                        <a:t>*, Center for Accelerator Science and Technology*, Utility Corridor GPP, Master Substation Feed GPP*, Industrial Building Retrofit GPP*</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98528"/>
                  </a:ext>
                </a:extLst>
              </a:tr>
              <a:tr h="589104">
                <a:tc>
                  <a:txBody>
                    <a:bodyPr/>
                    <a:lstStyle/>
                    <a:p>
                      <a:pPr marL="0" marR="0" algn="l">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mbria" panose="02040503050406030204" pitchFamily="18" charset="0"/>
                        </a:rPr>
                        <a:t>Sufficient </a:t>
                      </a:r>
                      <a:r>
                        <a:rPr lang="en-US" sz="1200" b="1" kern="1200" dirty="0">
                          <a:effectLst/>
                          <a:latin typeface="Calibri" panose="020F0502020204030204" pitchFamily="34" charset="0"/>
                          <a:ea typeface="Times New Roman" panose="02020603050405020304" pitchFamily="18" charset="0"/>
                          <a:cs typeface="Cambria" panose="02040503050406030204" pitchFamily="18" charset="0"/>
                        </a:rPr>
                        <a:t>space in the Central Campus </a:t>
                      </a:r>
                      <a:r>
                        <a:rPr lang="en-US" sz="1200" kern="1200" dirty="0">
                          <a:effectLst/>
                          <a:latin typeface="Calibri" panose="020F0502020204030204" pitchFamily="34" charset="0"/>
                          <a:ea typeface="Times New Roman" panose="02020603050405020304" pitchFamily="18" charset="0"/>
                          <a:cs typeface="Cambria" panose="02040503050406030204" pitchFamily="18" charset="0"/>
                        </a:rPr>
                        <a:t>to co-locate engineers and technicians from geographically dispersed facilities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00" kern="1200" dirty="0">
                          <a:solidFill>
                            <a:srgbClr val="AF272F"/>
                          </a:solidFill>
                          <a:effectLst/>
                          <a:latin typeface="Calibri" panose="020F0502020204030204" pitchFamily="34" charset="0"/>
                          <a:ea typeface="Times New Roman" panose="02020603050405020304" pitchFamily="18" charset="0"/>
                          <a:cs typeface="Cambria" panose="02040503050406030204" pitchFamily="18" charset="0"/>
                        </a:rPr>
                        <a:t>Quantum Systems, </a:t>
                      </a:r>
                      <a:r>
                        <a:rPr lang="en-US" sz="1000" kern="1200" dirty="0">
                          <a:solidFill>
                            <a:srgbClr val="DB720C"/>
                          </a:solidFill>
                          <a:effectLst/>
                          <a:latin typeface="Calibri" panose="020F0502020204030204" pitchFamily="34" charset="0"/>
                          <a:ea typeface="Times New Roman" panose="02020603050405020304" pitchFamily="18" charset="0"/>
                          <a:cs typeface="Cambria" panose="02040503050406030204" pitchFamily="18" charset="0"/>
                        </a:rPr>
                        <a:t>Quantum Computing, </a:t>
                      </a:r>
                      <a:r>
                        <a:rPr lang="en-US" sz="1000" kern="1200" dirty="0">
                          <a:solidFill>
                            <a:srgbClr val="49B6D9"/>
                          </a:solidFill>
                          <a:effectLst/>
                          <a:latin typeface="Calibri" panose="020F0502020204030204" pitchFamily="34" charset="0"/>
                          <a:ea typeface="Times New Roman" panose="02020603050405020304" pitchFamily="18" charset="0"/>
                          <a:cs typeface="Cambria" panose="02040503050406030204" pitchFamily="18" charset="0"/>
                        </a:rPr>
                        <a:t>Quantum Sensors</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gn="l">
                        <a:spcBef>
                          <a:spcPts val="0"/>
                        </a:spcBef>
                        <a:spcAft>
                          <a:spcPts val="0"/>
                        </a:spcAft>
                      </a:pPr>
                      <a:r>
                        <a:rPr lang="en-US" sz="1000" kern="1200" dirty="0">
                          <a:solidFill>
                            <a:srgbClr val="49B6D9"/>
                          </a:solidFill>
                          <a:effectLst/>
                          <a:latin typeface="Calibri" panose="020F0502020204030204" pitchFamily="34" charset="0"/>
                          <a:ea typeface="Times New Roman" panose="02020603050405020304" pitchFamily="18" charset="0"/>
                          <a:cs typeface="Cambria" panose="02040503050406030204" pitchFamily="18" charset="0"/>
                        </a:rPr>
                        <a:t>Collider Science</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gn="l">
                        <a:spcBef>
                          <a:spcPts val="0"/>
                        </a:spcBef>
                        <a:spcAft>
                          <a:spcPts val="0"/>
                        </a:spcAft>
                      </a:pPr>
                      <a:r>
                        <a:rPr lang="en-US" sz="1000" kern="1200" dirty="0">
                          <a:solidFill>
                            <a:srgbClr val="519A24"/>
                          </a:solidFill>
                          <a:effectLst/>
                          <a:latin typeface="Calibri" panose="020F0502020204030204" pitchFamily="34" charset="0"/>
                          <a:ea typeface="Times New Roman" panose="02020603050405020304" pitchFamily="18" charset="0"/>
                          <a:cs typeface="Cambria" panose="02040503050406030204" pitchFamily="18" charset="0"/>
                        </a:rPr>
                        <a:t>LBNF/DUNE</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00" b="1" kern="1200" dirty="0">
                          <a:effectLst/>
                          <a:latin typeface="Calibri" panose="020F0502020204030204" pitchFamily="34" charset="0"/>
                          <a:ea typeface="Times New Roman" panose="02020603050405020304" pitchFamily="18" charset="0"/>
                          <a:cs typeface="Cambria" panose="02040503050406030204" pitchFamily="18" charset="0"/>
                        </a:rPr>
                        <a:t>Technology Campus Modernization*, </a:t>
                      </a:r>
                      <a:r>
                        <a:rPr lang="en-US" sz="1000" kern="1200" dirty="0">
                          <a:effectLst/>
                          <a:latin typeface="Calibri" panose="020F0502020204030204" pitchFamily="34" charset="0"/>
                          <a:ea typeface="Times New Roman" panose="02020603050405020304" pitchFamily="18" charset="0"/>
                          <a:cs typeface="Cambria" panose="02040503050406030204" pitchFamily="18" charset="0"/>
                        </a:rPr>
                        <a:t>Integrated Engineering Research Center, Core Campus Parking GPP*</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93128"/>
                  </a:ext>
                </a:extLst>
              </a:tr>
              <a:tr h="348487">
                <a:tc>
                  <a:txBody>
                    <a:bodyPr/>
                    <a:lstStyle/>
                    <a:p>
                      <a:pPr marL="0" marR="0" algn="l">
                        <a:spcBef>
                          <a:spcPts val="0"/>
                        </a:spcBef>
                        <a:spcAft>
                          <a:spcPts val="0"/>
                        </a:spcAft>
                      </a:pPr>
                      <a:r>
                        <a:rPr lang="en-US" sz="1200" b="1" kern="1200" dirty="0">
                          <a:effectLst/>
                          <a:latin typeface="Calibri" panose="020F0502020204030204" pitchFamily="34" charset="0"/>
                          <a:ea typeface="Times New Roman" panose="02020603050405020304" pitchFamily="18" charset="0"/>
                          <a:cs typeface="Cambria" panose="02040503050406030204" pitchFamily="18" charset="0"/>
                        </a:rPr>
                        <a:t>Office, meeting and collaboration space </a:t>
                      </a:r>
                      <a:r>
                        <a:rPr lang="en-US" sz="1200" kern="1200" dirty="0">
                          <a:effectLst/>
                          <a:latin typeface="Calibri" panose="020F0502020204030204" pitchFamily="34" charset="0"/>
                          <a:ea typeface="Times New Roman" panose="02020603050405020304" pitchFamily="18" charset="0"/>
                          <a:cs typeface="Cambria" panose="02040503050406030204" pitchFamily="18" charset="0"/>
                        </a:rPr>
                        <a:t>for staff, users and collaborating institutions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00" b="1" kern="1200" dirty="0">
                          <a:solidFill>
                            <a:srgbClr val="303030"/>
                          </a:solidFill>
                          <a:effectLst/>
                          <a:latin typeface="Calibri" panose="020F0502020204030204" pitchFamily="34" charset="0"/>
                          <a:ea typeface="Times New Roman" panose="02020603050405020304" pitchFamily="18" charset="0"/>
                          <a:cs typeface="Cambria" panose="02040503050406030204" pitchFamily="18" charset="0"/>
                        </a:rPr>
                        <a:t>All mission objectives</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kern="1200" dirty="0">
                          <a:effectLst/>
                          <a:latin typeface="Calibri" panose="020F0502020204030204" pitchFamily="34" charset="0"/>
                          <a:ea typeface="Times New Roman" panose="02020603050405020304" pitchFamily="18" charset="0"/>
                          <a:cs typeface="Cambria" panose="02040503050406030204" pitchFamily="18" charset="0"/>
                        </a:rPr>
                        <a:t>Wilson Hall Restoration*</a:t>
                      </a:r>
                      <a:r>
                        <a:rPr lang="en-US" sz="1000" kern="1200" dirty="0">
                          <a:effectLst/>
                          <a:latin typeface="Calibri" panose="020F0502020204030204" pitchFamily="34" charset="0"/>
                          <a:ea typeface="Times New Roman" panose="02020603050405020304" pitchFamily="18" charset="0"/>
                          <a:cs typeface="Cambria" panose="02040503050406030204" pitchFamily="18" charset="0"/>
                        </a:rPr>
                        <a:t>, Wilson Hall Modernization</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5515208"/>
                  </a:ext>
                </a:extLst>
              </a:tr>
              <a:tr h="532475">
                <a:tc>
                  <a:txBody>
                    <a:bodyPr/>
                    <a:lstStyle/>
                    <a:p>
                      <a:pPr marL="0" marR="0" algn="l">
                        <a:spcBef>
                          <a:spcPts val="0"/>
                        </a:spcBef>
                        <a:spcAft>
                          <a:spcPts val="0"/>
                        </a:spcAft>
                      </a:pPr>
                      <a:r>
                        <a:rPr lang="en-US" sz="1200" b="1" kern="1200" dirty="0">
                          <a:effectLst/>
                          <a:latin typeface="Calibri" panose="020F0502020204030204" pitchFamily="34" charset="0"/>
                          <a:ea typeface="Times New Roman" panose="02020603050405020304" pitchFamily="18" charset="0"/>
                          <a:cs typeface="Cambria" panose="02040503050406030204" pitchFamily="18" charset="0"/>
                        </a:rPr>
                        <a:t>Detector science and technology facilities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00" kern="1200" dirty="0">
                          <a:solidFill>
                            <a:srgbClr val="49B6D9"/>
                          </a:solidFill>
                          <a:effectLst/>
                          <a:latin typeface="Calibri" panose="020F0502020204030204" pitchFamily="34" charset="0"/>
                          <a:ea typeface="Times New Roman" panose="02020603050405020304" pitchFamily="18" charset="0"/>
                          <a:cs typeface="Cambria" panose="02040503050406030204" pitchFamily="18" charset="0"/>
                        </a:rPr>
                        <a:t>Neutrino Science</a:t>
                      </a:r>
                      <a:r>
                        <a:rPr lang="en-US" sz="1000" kern="12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000" kern="1200" dirty="0">
                          <a:solidFill>
                            <a:srgbClr val="49B6D9"/>
                          </a:solidFill>
                          <a:effectLst/>
                          <a:latin typeface="Calibri" panose="020F0502020204030204" pitchFamily="34" charset="0"/>
                          <a:ea typeface="Times New Roman" panose="02020603050405020304" pitchFamily="18" charset="0"/>
                          <a:cs typeface="Cambria" panose="02040503050406030204" pitchFamily="18" charset="0"/>
                        </a:rPr>
                        <a:t>Precision Science</a:t>
                      </a:r>
                    </a:p>
                    <a:p>
                      <a:pPr marL="0" marR="0" algn="l">
                        <a:spcBef>
                          <a:spcPts val="0"/>
                        </a:spcBef>
                        <a:spcAft>
                          <a:spcPts val="0"/>
                        </a:spcAft>
                      </a:pPr>
                      <a:r>
                        <a:rPr lang="en-US" sz="1000" kern="1200" dirty="0">
                          <a:solidFill>
                            <a:srgbClr val="49B6D9"/>
                          </a:solidFill>
                          <a:effectLst/>
                          <a:latin typeface="Calibri" panose="020F0502020204030204" pitchFamily="34" charset="0"/>
                          <a:ea typeface="MS Mincho" panose="02020609040205080304" pitchFamily="49" charset="-128"/>
                          <a:cs typeface="Times New Roman" panose="02020603050405020304" pitchFamily="18" charset="0"/>
                        </a:rPr>
                        <a:t>Collider Science, Cosmic Science</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gn="l">
                        <a:spcBef>
                          <a:spcPts val="0"/>
                        </a:spcBef>
                        <a:spcAft>
                          <a:spcPts val="0"/>
                        </a:spcAft>
                      </a:pPr>
                      <a:r>
                        <a:rPr lang="it-IT" sz="1000" kern="1200" dirty="0">
                          <a:solidFill>
                            <a:srgbClr val="519A24"/>
                          </a:solidFill>
                          <a:effectLst/>
                          <a:latin typeface="Calibri" panose="020F0502020204030204" pitchFamily="34" charset="0"/>
                          <a:ea typeface="Times New Roman" panose="02020603050405020304" pitchFamily="18" charset="0"/>
                          <a:cs typeface="Cambria" panose="02040503050406030204" pitchFamily="18" charset="0"/>
                        </a:rPr>
                        <a:t>LBNF/DUNE</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effectLst/>
                          <a:latin typeface="Calibri" panose="020F0502020204030204" pitchFamily="34" charset="0"/>
                          <a:ea typeface="MS Mincho" panose="02020609040205080304" pitchFamily="49" charset="-128"/>
                          <a:cs typeface="Times New Roman" panose="02020603050405020304" pitchFamily="18" charset="0"/>
                        </a:rPr>
                        <a:t>Technology Campus Modernization*, </a:t>
                      </a:r>
                    </a:p>
                    <a:p>
                      <a:pPr marL="0" marR="0" algn="l">
                        <a:spcBef>
                          <a:spcPts val="0"/>
                        </a:spcBef>
                        <a:spcAft>
                          <a:spcPts val="0"/>
                        </a:spcAft>
                      </a:pPr>
                      <a:r>
                        <a:rPr lang="en-US" sz="1000" kern="1200" dirty="0">
                          <a:effectLst/>
                          <a:latin typeface="Calibri" panose="020F0502020204030204" pitchFamily="34" charset="0"/>
                          <a:ea typeface="Times New Roman" panose="02020603050405020304" pitchFamily="18" charset="0"/>
                          <a:cs typeface="Cambria" panose="02040503050406030204" pitchFamily="18" charset="0"/>
                        </a:rPr>
                        <a:t>Utilities Upgrade 2.0*</a:t>
                      </a: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4283651"/>
                  </a:ext>
                </a:extLst>
              </a:tr>
              <a:tr h="347985">
                <a:tc>
                  <a:txBody>
                    <a:bodyPr/>
                    <a:lstStyle/>
                    <a:p>
                      <a:pPr marL="0" marR="0" algn="l">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mbria" panose="02040503050406030204" pitchFamily="18" charset="0"/>
                        </a:rPr>
                        <a:t>High bay </a:t>
                      </a:r>
                      <a:r>
                        <a:rPr lang="en-US" sz="1200" b="1" kern="1200" dirty="0">
                          <a:effectLst/>
                          <a:latin typeface="Calibri" panose="020F0502020204030204" pitchFamily="34" charset="0"/>
                          <a:ea typeface="Times New Roman" panose="02020603050405020304" pitchFamily="18" charset="0"/>
                          <a:cs typeface="Cambria" panose="02040503050406030204" pitchFamily="18" charset="0"/>
                        </a:rPr>
                        <a:t>assembly and production facility</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00" kern="1200" dirty="0">
                          <a:solidFill>
                            <a:srgbClr val="AF272F"/>
                          </a:solidFill>
                          <a:effectLst/>
                          <a:latin typeface="Calibri" panose="020F0502020204030204" pitchFamily="34" charset="0"/>
                          <a:ea typeface="Times New Roman" panose="02020603050405020304" pitchFamily="18" charset="0"/>
                          <a:cs typeface="Cambria" panose="02040503050406030204" pitchFamily="18" charset="0"/>
                        </a:rPr>
                        <a:t>HL-LHC AUP</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00" b="1" kern="1200" dirty="0">
                          <a:effectLst/>
                          <a:latin typeface="Calibri" panose="020F0502020204030204" pitchFamily="34" charset="0"/>
                          <a:ea typeface="Times New Roman" panose="02020603050405020304" pitchFamily="18" charset="0"/>
                          <a:cs typeface="Cambria" panose="02040503050406030204" pitchFamily="18" charset="0"/>
                        </a:rPr>
                        <a:t>Technology Campus Modernization*,</a:t>
                      </a:r>
                      <a:r>
                        <a:rPr lang="en-US" sz="1000" b="1" dirty="0">
                          <a:effectLst/>
                          <a:latin typeface="Calibri" panose="020F0502020204030204" pitchFamily="34" charset="0"/>
                          <a:ea typeface="MS Mincho" panose="02020609040205080304" pitchFamily="49" charset="-128"/>
                          <a:cs typeface="Times New Roman" panose="02020603050405020304" pitchFamily="18" charset="0"/>
                        </a:rPr>
                        <a:t> </a:t>
                      </a:r>
                      <a:r>
                        <a:rPr lang="en-US" sz="1000" kern="1200" dirty="0">
                          <a:effectLst/>
                          <a:latin typeface="Calibri" panose="020F0502020204030204" pitchFamily="34" charset="0"/>
                          <a:ea typeface="Times New Roman" panose="02020603050405020304" pitchFamily="18" charset="0"/>
                          <a:cs typeface="Cambria" panose="02040503050406030204" pitchFamily="18" charset="0"/>
                        </a:rPr>
                        <a:t>Industrial Center Building Addition GPP</a:t>
                      </a:r>
                      <a:endParaRPr lang="en-US" sz="1000" b="1"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962389"/>
                  </a:ext>
                </a:extLst>
              </a:tr>
              <a:tr h="348487">
                <a:tc>
                  <a:txBody>
                    <a:bodyPr/>
                    <a:lstStyle/>
                    <a:p>
                      <a:pPr marL="0" marR="0" algn="l">
                        <a:spcBef>
                          <a:spcPts val="0"/>
                        </a:spcBef>
                        <a:spcAft>
                          <a:spcPts val="0"/>
                        </a:spcAft>
                      </a:pPr>
                      <a:r>
                        <a:rPr lang="en-US" sz="1200" kern="1200" dirty="0">
                          <a:effectLst/>
                          <a:latin typeface="Calibri" panose="020F0502020204030204" pitchFamily="34" charset="0"/>
                          <a:ea typeface="Times New Roman" panose="02020603050405020304" pitchFamily="18" charset="0"/>
                          <a:cs typeface="Cambria" panose="02040503050406030204" pitchFamily="18" charset="0"/>
                        </a:rPr>
                        <a:t>Overnight </a:t>
                      </a:r>
                      <a:r>
                        <a:rPr lang="en-US" sz="1200" b="1" kern="1200" dirty="0">
                          <a:effectLst/>
                          <a:latin typeface="Calibri" panose="020F0502020204030204" pitchFamily="34" charset="0"/>
                          <a:ea typeface="Times New Roman" panose="02020603050405020304" pitchFamily="18" charset="0"/>
                          <a:cs typeface="Cambria" panose="02040503050406030204" pitchFamily="18" charset="0"/>
                        </a:rPr>
                        <a:t>accommodations </a:t>
                      </a:r>
                      <a:r>
                        <a:rPr lang="en-US" sz="1200" kern="1200" dirty="0">
                          <a:effectLst/>
                          <a:latin typeface="Calibri" panose="020F0502020204030204" pitchFamily="34" charset="0"/>
                          <a:ea typeface="Times New Roman" panose="02020603050405020304" pitchFamily="18" charset="0"/>
                          <a:cs typeface="Cambria" panose="02040503050406030204" pitchFamily="18" charset="0"/>
                        </a:rPr>
                        <a:t>for short-term visitors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00" kern="1200" dirty="0">
                          <a:solidFill>
                            <a:srgbClr val="303030"/>
                          </a:solidFill>
                          <a:effectLst/>
                          <a:latin typeface="Calibri" panose="020F0502020204030204" pitchFamily="34" charset="0"/>
                          <a:ea typeface="Times New Roman" panose="02020603050405020304" pitchFamily="18" charset="0"/>
                          <a:cs typeface="Cambria" panose="02040503050406030204" pitchFamily="18" charset="0"/>
                        </a:rPr>
                        <a:t>All mission objectives</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00" kern="1200" dirty="0">
                          <a:effectLst/>
                          <a:latin typeface="Calibri" panose="020F0502020204030204" pitchFamily="34" charset="0"/>
                          <a:ea typeface="Times New Roman" panose="02020603050405020304" pitchFamily="18" charset="0"/>
                          <a:cs typeface="Cambria" panose="02040503050406030204" pitchFamily="18" charset="0"/>
                        </a:rPr>
                        <a:t>Hostel*</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4752665"/>
                  </a:ext>
                </a:extLst>
              </a:tr>
            </a:tbl>
          </a:graphicData>
        </a:graphic>
      </p:graphicFrame>
      <p:sp>
        <p:nvSpPr>
          <p:cNvPr id="4" name="Title 3">
            <a:extLst>
              <a:ext uri="{FF2B5EF4-FFF2-40B4-BE49-F238E27FC236}">
                <a16:creationId xmlns:a16="http://schemas.microsoft.com/office/drawing/2014/main" id="{DFDAABD5-BE4B-4F65-A10E-801A1320A7EF}"/>
              </a:ext>
            </a:extLst>
          </p:cNvPr>
          <p:cNvSpPr>
            <a:spLocks noGrp="1"/>
          </p:cNvSpPr>
          <p:nvPr>
            <p:ph type="title"/>
          </p:nvPr>
        </p:nvSpPr>
        <p:spPr/>
        <p:txBody>
          <a:bodyPr/>
          <a:lstStyle/>
          <a:p>
            <a:r>
              <a:rPr lang="en-US"/>
              <a:t>Infrastructure – Gaps by Core Capability and Mission Objectives</a:t>
            </a:r>
            <a:endParaRPr lang="en-US" dirty="0"/>
          </a:p>
        </p:txBody>
      </p:sp>
      <p:sp>
        <p:nvSpPr>
          <p:cNvPr id="6" name="Date Placeholder 5">
            <a:extLst>
              <a:ext uri="{FF2B5EF4-FFF2-40B4-BE49-F238E27FC236}">
                <a16:creationId xmlns:a16="http://schemas.microsoft.com/office/drawing/2014/main" id="{A877EE16-B9F9-4077-92F0-555AB241293B}"/>
              </a:ext>
            </a:extLst>
          </p:cNvPr>
          <p:cNvSpPr>
            <a:spLocks noGrp="1"/>
          </p:cNvSpPr>
          <p:nvPr>
            <p:ph type="dt" sz="half" idx="10"/>
          </p:nvPr>
        </p:nvSpPr>
        <p:spPr/>
        <p:txBody>
          <a:bodyPr/>
          <a:lstStyle/>
          <a:p>
            <a:r>
              <a:rPr lang="en-US"/>
              <a:t>8/7/2019</a:t>
            </a:r>
            <a:endParaRPr lang="en-US" dirty="0"/>
          </a:p>
        </p:txBody>
      </p:sp>
      <p:sp>
        <p:nvSpPr>
          <p:cNvPr id="7" name="Footer Placeholder 6">
            <a:extLst>
              <a:ext uri="{FF2B5EF4-FFF2-40B4-BE49-F238E27FC236}">
                <a16:creationId xmlns:a16="http://schemas.microsoft.com/office/drawing/2014/main" id="{2DFFB53B-0E33-40A5-BEA3-8C2C9C2091C8}"/>
              </a:ext>
            </a:extLst>
          </p:cNvPr>
          <p:cNvSpPr>
            <a:spLocks noGrp="1"/>
          </p:cNvSpPr>
          <p:nvPr>
            <p:ph type="ftr" sz="quarter" idx="11"/>
          </p:nvPr>
        </p:nvSpPr>
        <p:spPr/>
        <p:txBody>
          <a:bodyPr/>
          <a:lstStyle/>
          <a:p>
            <a:r>
              <a:rPr lang="en-US"/>
              <a:t>Kosky | Fermilab Core Campus Revitalization Projects</a:t>
            </a:r>
            <a:endParaRPr lang="en-US" dirty="0"/>
          </a:p>
        </p:txBody>
      </p:sp>
      <p:sp>
        <p:nvSpPr>
          <p:cNvPr id="10" name="Slide Number Placeholder 9">
            <a:extLst>
              <a:ext uri="{FF2B5EF4-FFF2-40B4-BE49-F238E27FC236}">
                <a16:creationId xmlns:a16="http://schemas.microsoft.com/office/drawing/2014/main" id="{DDA5B2CB-112C-4541-AB6F-4CAF1B18B7BD}"/>
              </a:ext>
            </a:extLst>
          </p:cNvPr>
          <p:cNvSpPr>
            <a:spLocks noGrp="1"/>
          </p:cNvSpPr>
          <p:nvPr>
            <p:ph type="sldNum" sz="quarter" idx="12"/>
          </p:nvPr>
        </p:nvSpPr>
        <p:spPr/>
        <p:txBody>
          <a:bodyPr/>
          <a:lstStyle/>
          <a:p>
            <a:fld id="{6656DC47-4631-485E-9D18-2A1427C2E871}" type="slidenum">
              <a:rPr lang="en-US" smtClean="0"/>
              <a:pPr/>
              <a:t>11</a:t>
            </a:fld>
            <a:endParaRPr lang="en-US" dirty="0"/>
          </a:p>
        </p:txBody>
      </p:sp>
      <p:sp>
        <p:nvSpPr>
          <p:cNvPr id="33" name="TextBox 32">
            <a:extLst>
              <a:ext uri="{FF2B5EF4-FFF2-40B4-BE49-F238E27FC236}">
                <a16:creationId xmlns:a16="http://schemas.microsoft.com/office/drawing/2014/main" id="{F350C397-6F37-4CD6-9AE1-2D8A53ACD0F4}"/>
              </a:ext>
            </a:extLst>
          </p:cNvPr>
          <p:cNvSpPr txBox="1"/>
          <p:nvPr/>
        </p:nvSpPr>
        <p:spPr>
          <a:xfrm>
            <a:off x="222250" y="4478468"/>
            <a:ext cx="7120659" cy="230832"/>
          </a:xfrm>
          <a:prstGeom prst="rect">
            <a:avLst/>
          </a:prstGeom>
          <a:noFill/>
        </p:spPr>
        <p:txBody>
          <a:bodyPr wrap="square" lIns="0" rIns="0" rtlCol="0">
            <a:spAutoFit/>
          </a:bodyPr>
          <a:lstStyle/>
          <a:p>
            <a:r>
              <a:rPr lang="en-US" sz="900" b="1" dirty="0">
                <a:latin typeface="+mn-lt"/>
                <a:ea typeface="+mn-ea"/>
                <a:cs typeface="+mn-cs"/>
              </a:rPr>
              <a:t>Core Capabilities: </a:t>
            </a:r>
            <a:r>
              <a:rPr lang="en-US" sz="900" b="1" dirty="0">
                <a:solidFill>
                  <a:schemeClr val="accent4"/>
                </a:solidFill>
                <a:latin typeface="+mn-lt"/>
                <a:ea typeface="+mn-ea"/>
                <a:cs typeface="+mn-cs"/>
              </a:rPr>
              <a:t>Accelerator Science &amp; Technology </a:t>
            </a:r>
            <a:r>
              <a:rPr lang="en-US" sz="900" b="1" dirty="0">
                <a:latin typeface="+mn-lt"/>
                <a:ea typeface="+mn-ea"/>
                <a:cs typeface="+mn-cs"/>
              </a:rPr>
              <a:t>| </a:t>
            </a:r>
            <a:r>
              <a:rPr lang="en-US" sz="900" b="1" dirty="0">
                <a:solidFill>
                  <a:srgbClr val="F68D2D"/>
                </a:solidFill>
                <a:latin typeface="+mn-lt"/>
                <a:ea typeface="+mn-ea"/>
                <a:cs typeface="+mn-cs"/>
              </a:rPr>
              <a:t>Advanced Computer Science </a:t>
            </a:r>
            <a:r>
              <a:rPr lang="en-US" sz="900" b="1" dirty="0">
                <a:latin typeface="+mn-lt"/>
                <a:ea typeface="+mn-ea"/>
                <a:cs typeface="+mn-cs"/>
              </a:rPr>
              <a:t>| </a:t>
            </a:r>
            <a:r>
              <a:rPr lang="en-US" sz="900" b="1" dirty="0">
                <a:solidFill>
                  <a:srgbClr val="04B5E6"/>
                </a:solidFill>
                <a:latin typeface="+mn-lt"/>
                <a:ea typeface="+mn-ea"/>
                <a:cs typeface="+mn-cs"/>
              </a:rPr>
              <a:t>Particle Physics </a:t>
            </a:r>
            <a:r>
              <a:rPr lang="en-US" sz="900" b="1" dirty="0">
                <a:latin typeface="+mn-lt"/>
                <a:ea typeface="+mn-ea"/>
                <a:cs typeface="+mn-cs"/>
              </a:rPr>
              <a:t>| </a:t>
            </a:r>
            <a:r>
              <a:rPr lang="en-US" sz="900" b="1" dirty="0">
                <a:solidFill>
                  <a:srgbClr val="4C8C40"/>
                </a:solidFill>
                <a:latin typeface="+mn-lt"/>
                <a:ea typeface="+mn-ea"/>
                <a:cs typeface="+mn-cs"/>
              </a:rPr>
              <a:t>Large-Scale User Facilities </a:t>
            </a:r>
          </a:p>
        </p:txBody>
      </p:sp>
      <p:sp>
        <p:nvSpPr>
          <p:cNvPr id="2" name="Rectangle 1">
            <a:extLst>
              <a:ext uri="{FF2B5EF4-FFF2-40B4-BE49-F238E27FC236}">
                <a16:creationId xmlns:a16="http://schemas.microsoft.com/office/drawing/2014/main" id="{DA0731AF-9910-4176-AD3E-BF43418CDE63}"/>
              </a:ext>
            </a:extLst>
          </p:cNvPr>
          <p:cNvSpPr/>
          <p:nvPr/>
        </p:nvSpPr>
        <p:spPr>
          <a:xfrm>
            <a:off x="7027653" y="973734"/>
            <a:ext cx="763351" cy="261610"/>
          </a:xfrm>
          <a:prstGeom prst="rect">
            <a:avLst/>
          </a:prstGeom>
        </p:spPr>
        <p:txBody>
          <a:bodyPr wrap="none">
            <a:spAutoFit/>
          </a:bodyPr>
          <a:lstStyle/>
          <a:p>
            <a:pPr>
              <a:spcBef>
                <a:spcPts val="0"/>
              </a:spcBef>
              <a:spcAft>
                <a:spcPts val="0"/>
              </a:spcAft>
            </a:pPr>
            <a:r>
              <a:rPr lang="en-US" sz="1100" i="1" dirty="0">
                <a:latin typeface="Calibri" panose="020F0502020204030204" pitchFamily="34" charset="0"/>
                <a:ea typeface="Times New Roman" panose="02020603050405020304" pitchFamily="18" charset="0"/>
                <a:cs typeface="Cambria" panose="02040503050406030204" pitchFamily="18" charset="0"/>
              </a:rPr>
              <a:t>*</a:t>
            </a:r>
            <a:r>
              <a:rPr lang="en-US" sz="1050" i="1" dirty="0">
                <a:latin typeface="Calibri" panose="020F0502020204030204" pitchFamily="34" charset="0"/>
                <a:ea typeface="Times New Roman" panose="02020603050405020304" pitchFamily="18" charset="0"/>
                <a:cs typeface="Cambria" panose="02040503050406030204" pitchFamily="18" charset="0"/>
              </a:rPr>
              <a:t>Proposed</a:t>
            </a:r>
            <a:endParaRPr lang="en-US" sz="1050" i="1" dirty="0">
              <a:latin typeface="Calibri" panose="020F0502020204030204" pitchFamily="34" charset="0"/>
              <a:ea typeface="MS Mincho" panose="02020609040205080304" pitchFamily="49" charset="-128"/>
              <a:cs typeface="Times New Roman" panose="02020603050405020304" pitchFamily="18" charset="0"/>
            </a:endParaRPr>
          </a:p>
        </p:txBody>
      </p:sp>
      <p:sp>
        <p:nvSpPr>
          <p:cNvPr id="11" name="Freeform: Shape 10">
            <a:extLst>
              <a:ext uri="{FF2B5EF4-FFF2-40B4-BE49-F238E27FC236}">
                <a16:creationId xmlns:a16="http://schemas.microsoft.com/office/drawing/2014/main" id="{61B9C8E0-E172-4B1C-9F6F-B893E5522371}"/>
              </a:ext>
            </a:extLst>
          </p:cNvPr>
          <p:cNvSpPr/>
          <p:nvPr/>
        </p:nvSpPr>
        <p:spPr>
          <a:xfrm>
            <a:off x="7182681" y="43379"/>
            <a:ext cx="1907075" cy="320908"/>
          </a:xfrm>
          <a:custGeom>
            <a:avLst/>
            <a:gdLst>
              <a:gd name="connsiteX0" fmla="*/ 0 w 1907075"/>
              <a:gd name="connsiteY0" fmla="*/ 203811 h 1222844"/>
              <a:gd name="connsiteX1" fmla="*/ 203811 w 1907075"/>
              <a:gd name="connsiteY1" fmla="*/ 0 h 1222844"/>
              <a:gd name="connsiteX2" fmla="*/ 1703264 w 1907075"/>
              <a:gd name="connsiteY2" fmla="*/ 0 h 1222844"/>
              <a:gd name="connsiteX3" fmla="*/ 1907075 w 1907075"/>
              <a:gd name="connsiteY3" fmla="*/ 203811 h 1222844"/>
              <a:gd name="connsiteX4" fmla="*/ 1907075 w 1907075"/>
              <a:gd name="connsiteY4" fmla="*/ 1019033 h 1222844"/>
              <a:gd name="connsiteX5" fmla="*/ 1703264 w 1907075"/>
              <a:gd name="connsiteY5" fmla="*/ 1222844 h 1222844"/>
              <a:gd name="connsiteX6" fmla="*/ 203811 w 1907075"/>
              <a:gd name="connsiteY6" fmla="*/ 1222844 h 1222844"/>
              <a:gd name="connsiteX7" fmla="*/ 0 w 1907075"/>
              <a:gd name="connsiteY7" fmla="*/ 1019033 h 1222844"/>
              <a:gd name="connsiteX8" fmla="*/ 0 w 1907075"/>
              <a:gd name="connsiteY8" fmla="*/ 203811 h 12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075" h="1222844">
                <a:moveTo>
                  <a:pt x="0" y="203811"/>
                </a:moveTo>
                <a:cubicBezTo>
                  <a:pt x="0" y="91249"/>
                  <a:pt x="91249" y="0"/>
                  <a:pt x="203811" y="0"/>
                </a:cubicBezTo>
                <a:lnTo>
                  <a:pt x="1703264" y="0"/>
                </a:lnTo>
                <a:cubicBezTo>
                  <a:pt x="1815826" y="0"/>
                  <a:pt x="1907075" y="91249"/>
                  <a:pt x="1907075" y="203811"/>
                </a:cubicBezTo>
                <a:lnTo>
                  <a:pt x="1907075" y="1019033"/>
                </a:lnTo>
                <a:cubicBezTo>
                  <a:pt x="1907075" y="1131595"/>
                  <a:pt x="1815826" y="1222844"/>
                  <a:pt x="1703264" y="1222844"/>
                </a:cubicBezTo>
                <a:lnTo>
                  <a:pt x="203811" y="1222844"/>
                </a:lnTo>
                <a:cubicBezTo>
                  <a:pt x="91249" y="1222844"/>
                  <a:pt x="0" y="1131595"/>
                  <a:pt x="0" y="1019033"/>
                </a:cubicBezTo>
                <a:lnTo>
                  <a:pt x="0" y="20381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4" tIns="90174" rIns="120654" bIns="90174" numCol="1" spcCol="1270" anchor="ctr" anchorCtr="0">
            <a:noAutofit/>
          </a:bodyPr>
          <a:lstStyle/>
          <a:p>
            <a:pPr marL="0" lvl="0" indent="0" algn="ctr" defTabSz="711200">
              <a:lnSpc>
                <a:spcPct val="90000"/>
              </a:lnSpc>
              <a:spcBef>
                <a:spcPct val="0"/>
              </a:spcBef>
              <a:spcAft>
                <a:spcPct val="35000"/>
              </a:spcAft>
              <a:buNone/>
            </a:pPr>
            <a:r>
              <a:rPr lang="en-US" sz="1600" b="1" kern="1200" dirty="0"/>
              <a:t>Mission Need</a:t>
            </a:r>
            <a:endParaRPr lang="en-US" sz="1600" kern="1200" dirty="0"/>
          </a:p>
        </p:txBody>
      </p:sp>
      <p:sp>
        <p:nvSpPr>
          <p:cNvPr id="3" name="Rectangle: Rounded Corners 2">
            <a:extLst>
              <a:ext uri="{FF2B5EF4-FFF2-40B4-BE49-F238E27FC236}">
                <a16:creationId xmlns:a16="http://schemas.microsoft.com/office/drawing/2014/main" id="{D01BD362-4844-4E69-9841-15A9A877087C}"/>
              </a:ext>
            </a:extLst>
          </p:cNvPr>
          <p:cNvSpPr/>
          <p:nvPr/>
        </p:nvSpPr>
        <p:spPr>
          <a:xfrm>
            <a:off x="222250" y="2290538"/>
            <a:ext cx="8686800" cy="658402"/>
          </a:xfrm>
          <a:prstGeom prst="round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F6AAFD9-07BD-47E7-9170-BDA6975603E1}"/>
              </a:ext>
            </a:extLst>
          </p:cNvPr>
          <p:cNvSpPr/>
          <p:nvPr/>
        </p:nvSpPr>
        <p:spPr>
          <a:xfrm>
            <a:off x="215900" y="1632136"/>
            <a:ext cx="8686800" cy="658402"/>
          </a:xfrm>
          <a:prstGeom prst="round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61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6E39C711-3114-4B9B-80BB-4A8DFB2D6267}"/>
              </a:ext>
            </a:extLst>
          </p:cNvPr>
          <p:cNvSpPr>
            <a:spLocks noGrp="1"/>
          </p:cNvSpPr>
          <p:nvPr>
            <p:ph type="body" sz="half" idx="2"/>
          </p:nvPr>
        </p:nvSpPr>
        <p:spPr>
          <a:xfrm>
            <a:off x="228600" y="1019475"/>
            <a:ext cx="4045227" cy="3466670"/>
          </a:xfrm>
        </p:spPr>
        <p:txBody>
          <a:bodyPr/>
          <a:lstStyle/>
          <a:p>
            <a:pPr>
              <a:spcAft>
                <a:spcPts val="450"/>
              </a:spcAft>
            </a:pPr>
            <a:r>
              <a:rPr lang="en-US" sz="1200" dirty="0"/>
              <a:t>Infrastructure Investments</a:t>
            </a:r>
          </a:p>
          <a:p>
            <a:pPr marL="228600" indent="-228600">
              <a:spcAft>
                <a:spcPts val="0"/>
              </a:spcAft>
              <a:buFont typeface="+mj-lt"/>
              <a:buAutoNum type="arabicPeriod"/>
            </a:pPr>
            <a:r>
              <a:rPr lang="en-US" sz="1000" dirty="0">
                <a:solidFill>
                  <a:schemeClr val="accent3">
                    <a:lumMod val="75000"/>
                  </a:schemeClr>
                </a:solidFill>
              </a:rPr>
              <a:t>Neutrino Detector Buildings (GPP)</a:t>
            </a:r>
          </a:p>
          <a:p>
            <a:pPr marL="228600" indent="-228600">
              <a:spcAft>
                <a:spcPts val="0"/>
              </a:spcAft>
              <a:buFont typeface="+mj-lt"/>
              <a:buAutoNum type="arabicPeriod"/>
            </a:pPr>
            <a:r>
              <a:rPr lang="en-US" sz="1000" dirty="0">
                <a:solidFill>
                  <a:schemeClr val="accent3">
                    <a:lumMod val="75000"/>
                  </a:schemeClr>
                </a:solidFill>
              </a:rPr>
              <a:t>Muon Detector Buildings (GPP)</a:t>
            </a:r>
          </a:p>
          <a:p>
            <a:pPr marL="228600" indent="-228600">
              <a:spcAft>
                <a:spcPts val="0"/>
              </a:spcAft>
              <a:buFont typeface="+mj-lt"/>
              <a:buAutoNum type="arabicPeriod"/>
            </a:pPr>
            <a:r>
              <a:rPr lang="en-US" sz="1000" dirty="0">
                <a:solidFill>
                  <a:schemeClr val="accent3">
                    <a:lumMod val="75000"/>
                  </a:schemeClr>
                </a:solidFill>
              </a:rPr>
              <a:t>UUP 1.0 (SLI)</a:t>
            </a:r>
          </a:p>
          <a:p>
            <a:pPr marL="228600" indent="-228600">
              <a:spcAft>
                <a:spcPts val="0"/>
              </a:spcAft>
              <a:buFont typeface="+mj-lt"/>
              <a:buAutoNum type="arabicPeriod"/>
            </a:pPr>
            <a:r>
              <a:rPr lang="en-US" sz="1000" dirty="0">
                <a:solidFill>
                  <a:schemeClr val="accent2">
                    <a:lumMod val="75000"/>
                  </a:schemeClr>
                </a:solidFill>
              </a:rPr>
              <a:t>Wilson Hall Floor 13 &amp; Ground Floor Modernization (SLI GPP)</a:t>
            </a:r>
          </a:p>
          <a:p>
            <a:pPr marL="228600" indent="-228600">
              <a:spcAft>
                <a:spcPts val="0"/>
              </a:spcAft>
              <a:buFont typeface="+mj-lt"/>
              <a:buAutoNum type="arabicPeriod"/>
            </a:pPr>
            <a:r>
              <a:rPr lang="en-US" sz="1000" dirty="0">
                <a:solidFill>
                  <a:schemeClr val="accent2">
                    <a:lumMod val="75000"/>
                  </a:schemeClr>
                </a:solidFill>
              </a:rPr>
              <a:t>Industrial Center Building-Addition (GPP)</a:t>
            </a:r>
          </a:p>
          <a:p>
            <a:pPr marL="228600" indent="-228600">
              <a:spcAft>
                <a:spcPts val="0"/>
              </a:spcAft>
              <a:buFont typeface="+mj-lt"/>
              <a:buAutoNum type="arabicPeriod"/>
            </a:pPr>
            <a:r>
              <a:rPr lang="en-US" sz="1000" dirty="0">
                <a:solidFill>
                  <a:schemeClr val="accent2">
                    <a:lumMod val="75000"/>
                  </a:schemeClr>
                </a:solidFill>
              </a:rPr>
              <a:t>Integrated Engineering Research Center (IERC) (SLI)</a:t>
            </a:r>
          </a:p>
          <a:p>
            <a:pPr marL="228600" indent="-228600">
              <a:spcAft>
                <a:spcPts val="0"/>
              </a:spcAft>
              <a:buFont typeface="+mj-lt"/>
              <a:buAutoNum type="arabicPeriod"/>
            </a:pPr>
            <a:r>
              <a:rPr lang="en-US" sz="1000" dirty="0">
                <a:solidFill>
                  <a:schemeClr val="accent2">
                    <a:lumMod val="75000"/>
                  </a:schemeClr>
                </a:solidFill>
              </a:rPr>
              <a:t>PIP II (HEP)</a:t>
            </a:r>
          </a:p>
          <a:p>
            <a:pPr marL="228600" indent="-228600">
              <a:spcAft>
                <a:spcPts val="0"/>
              </a:spcAft>
              <a:buFont typeface="+mj-lt"/>
              <a:buAutoNum type="arabicPeriod"/>
            </a:pPr>
            <a:r>
              <a:rPr lang="en-US" sz="1000" dirty="0">
                <a:solidFill>
                  <a:schemeClr val="accent2">
                    <a:lumMod val="75000"/>
                  </a:schemeClr>
                </a:solidFill>
              </a:rPr>
              <a:t>Utility Corridor to Accelerator Campus (GPP)</a:t>
            </a:r>
          </a:p>
          <a:p>
            <a:pPr marL="228600" indent="-228600">
              <a:spcAft>
                <a:spcPts val="0"/>
              </a:spcAft>
              <a:buFont typeface="+mj-lt"/>
              <a:buAutoNum type="arabicPeriod"/>
            </a:pPr>
            <a:r>
              <a:rPr lang="en-US" sz="1000" dirty="0">
                <a:solidFill>
                  <a:schemeClr val="accent5">
                    <a:lumMod val="75000"/>
                  </a:schemeClr>
                </a:solidFill>
              </a:rPr>
              <a:t>IB-4 Retrofit and Cleanroom (GPP)</a:t>
            </a:r>
          </a:p>
          <a:p>
            <a:pPr marL="228600" indent="-228600">
              <a:spcAft>
                <a:spcPts val="0"/>
              </a:spcAft>
              <a:buFont typeface="+mj-lt"/>
              <a:buAutoNum type="arabicPeriod"/>
            </a:pPr>
            <a:r>
              <a:rPr lang="en-US" sz="1000" dirty="0">
                <a:solidFill>
                  <a:schemeClr val="accent5">
                    <a:lumMod val="75000"/>
                  </a:schemeClr>
                </a:solidFill>
              </a:rPr>
              <a:t>Core Campus Parking – East (GPP)</a:t>
            </a:r>
          </a:p>
          <a:p>
            <a:pPr marL="228600" indent="-228600">
              <a:spcAft>
                <a:spcPts val="0"/>
              </a:spcAft>
            </a:pPr>
            <a:r>
              <a:rPr lang="en-US" sz="1000" dirty="0">
                <a:solidFill>
                  <a:schemeClr val="accent5">
                    <a:lumMod val="75000"/>
                  </a:schemeClr>
                </a:solidFill>
              </a:rPr>
              <a:t>11. Master Substation Electrical Feed to Accelerator Campus (GPP)</a:t>
            </a:r>
          </a:p>
          <a:p>
            <a:pPr marL="228600" indent="-228600">
              <a:spcAft>
                <a:spcPts val="0"/>
              </a:spcAft>
            </a:pPr>
            <a:r>
              <a:rPr lang="en-US" sz="1000" dirty="0">
                <a:solidFill>
                  <a:schemeClr val="accent5">
                    <a:lumMod val="75000"/>
                  </a:schemeClr>
                </a:solidFill>
              </a:rPr>
              <a:t>12. Long Baseline Neutrino Facility (HEP)</a:t>
            </a:r>
          </a:p>
        </p:txBody>
      </p:sp>
      <p:sp>
        <p:nvSpPr>
          <p:cNvPr id="39" name="Slide Number Placeholder 38"/>
          <p:cNvSpPr>
            <a:spLocks noGrp="1"/>
          </p:cNvSpPr>
          <p:nvPr>
            <p:ph type="sldNum" sz="quarter" idx="18"/>
          </p:nvPr>
        </p:nvSpPr>
        <p:spPr/>
        <p:txBody>
          <a:bodyPr/>
          <a:lstStyle/>
          <a:p>
            <a:fld id="{B6F15528-21DE-4FAA-801E-634DDDAF4B2B}" type="slidenum">
              <a:rPr lang="en-US" smtClean="0"/>
              <a:pPr/>
              <a:t>12</a:t>
            </a:fld>
            <a:endParaRPr lang="en-US" dirty="0"/>
          </a:p>
        </p:txBody>
      </p:sp>
      <p:sp>
        <p:nvSpPr>
          <p:cNvPr id="12" name="Title 1">
            <a:extLst>
              <a:ext uri="{FF2B5EF4-FFF2-40B4-BE49-F238E27FC236}">
                <a16:creationId xmlns:a16="http://schemas.microsoft.com/office/drawing/2014/main" id="{DD07AF8A-C84C-004C-B467-D17B94CF0E0C}"/>
              </a:ext>
            </a:extLst>
          </p:cNvPr>
          <p:cNvSpPr>
            <a:spLocks noGrp="1"/>
          </p:cNvSpPr>
          <p:nvPr>
            <p:ph type="title"/>
          </p:nvPr>
        </p:nvSpPr>
        <p:spPr/>
        <p:txBody>
          <a:bodyPr anchor="t"/>
          <a:lstStyle/>
          <a:p>
            <a:r>
              <a:rPr lang="en-US" dirty="0"/>
              <a:t> Fermilab Campus Infrastructure Investments</a:t>
            </a:r>
            <a:br>
              <a:rPr lang="en-US" dirty="0"/>
            </a:br>
            <a:r>
              <a:rPr lang="en-US" sz="1800" i="1" dirty="0"/>
              <a:t>“Building for Science”</a:t>
            </a:r>
          </a:p>
        </p:txBody>
      </p:sp>
      <p:grpSp>
        <p:nvGrpSpPr>
          <p:cNvPr id="31" name="Group 30">
            <a:extLst>
              <a:ext uri="{FF2B5EF4-FFF2-40B4-BE49-F238E27FC236}">
                <a16:creationId xmlns:a16="http://schemas.microsoft.com/office/drawing/2014/main" id="{C7F7AFF9-6C83-49BF-A74F-AC2821D3C3AF}"/>
              </a:ext>
            </a:extLst>
          </p:cNvPr>
          <p:cNvGrpSpPr/>
          <p:nvPr/>
        </p:nvGrpSpPr>
        <p:grpSpPr>
          <a:xfrm>
            <a:off x="4362718" y="989619"/>
            <a:ext cx="4552682" cy="3410351"/>
            <a:chOff x="1366209" y="941490"/>
            <a:chExt cx="4552682" cy="3410351"/>
          </a:xfrm>
        </p:grpSpPr>
        <p:grpSp>
          <p:nvGrpSpPr>
            <p:cNvPr id="33" name="Group 32">
              <a:extLst>
                <a:ext uri="{FF2B5EF4-FFF2-40B4-BE49-F238E27FC236}">
                  <a16:creationId xmlns:a16="http://schemas.microsoft.com/office/drawing/2014/main" id="{9FC4BEEC-7A27-4A9F-B426-FF26C916E0E8}"/>
                </a:ext>
              </a:extLst>
            </p:cNvPr>
            <p:cNvGrpSpPr/>
            <p:nvPr/>
          </p:nvGrpSpPr>
          <p:grpSpPr>
            <a:xfrm>
              <a:off x="1366209" y="971346"/>
              <a:ext cx="4552682" cy="3380495"/>
              <a:chOff x="297612" y="1295127"/>
              <a:chExt cx="6070243" cy="4507327"/>
            </a:xfrm>
          </p:grpSpPr>
          <p:sp>
            <p:nvSpPr>
              <p:cNvPr id="49" name="object 32">
                <a:extLst>
                  <a:ext uri="{FF2B5EF4-FFF2-40B4-BE49-F238E27FC236}">
                    <a16:creationId xmlns:a16="http://schemas.microsoft.com/office/drawing/2014/main" id="{9E6DAE80-8D76-472D-B1D5-B077C3C51E49}"/>
                  </a:ext>
                </a:extLst>
              </p:cNvPr>
              <p:cNvSpPr/>
              <p:nvPr/>
            </p:nvSpPr>
            <p:spPr>
              <a:xfrm>
                <a:off x="397763" y="3813047"/>
                <a:ext cx="1283208" cy="588263"/>
              </a:xfrm>
              <a:prstGeom prst="rect">
                <a:avLst/>
              </a:prstGeom>
              <a:blipFill>
                <a:blip r:embed="rId3" cstate="email">
                  <a:extLst>
                    <a:ext uri="{28A0092B-C50C-407E-A947-70E740481C1C}">
                      <a14:useLocalDpi xmlns:a14="http://schemas.microsoft.com/office/drawing/2010/main" val="0"/>
                    </a:ext>
                  </a:extLst>
                </a:blip>
                <a:stretch>
                  <a:fillRect/>
                </a:stretch>
              </a:blipFill>
            </p:spPr>
            <p:txBody>
              <a:bodyPr wrap="square" lIns="0" tIns="0" rIns="0" bIns="0" rtlCol="0"/>
              <a:lstStyle/>
              <a:p>
                <a:endParaRPr sz="1800" dirty="0"/>
              </a:p>
            </p:txBody>
          </p:sp>
          <p:sp>
            <p:nvSpPr>
              <p:cNvPr id="50" name="TextBox 49">
                <a:extLst>
                  <a:ext uri="{FF2B5EF4-FFF2-40B4-BE49-F238E27FC236}">
                    <a16:creationId xmlns:a16="http://schemas.microsoft.com/office/drawing/2014/main" id="{1B37E796-125C-4A9D-8282-F8F6B87861D9}"/>
                  </a:ext>
                </a:extLst>
              </p:cNvPr>
              <p:cNvSpPr txBox="1"/>
              <p:nvPr/>
            </p:nvSpPr>
            <p:spPr>
              <a:xfrm>
                <a:off x="716064" y="3337087"/>
                <a:ext cx="1401289" cy="338555"/>
              </a:xfrm>
              <a:prstGeom prst="rect">
                <a:avLst/>
              </a:prstGeom>
              <a:noFill/>
            </p:spPr>
            <p:txBody>
              <a:bodyPr wrap="square" rtlCol="0">
                <a:spAutoFit/>
              </a:bodyPr>
              <a:lstStyle/>
              <a:p>
                <a:endParaRPr lang="en-US" sz="1050" dirty="0"/>
              </a:p>
            </p:txBody>
          </p:sp>
          <p:pic>
            <p:nvPicPr>
              <p:cNvPr id="51" name="Picture 50">
                <a:extLst>
                  <a:ext uri="{FF2B5EF4-FFF2-40B4-BE49-F238E27FC236}">
                    <a16:creationId xmlns:a16="http://schemas.microsoft.com/office/drawing/2014/main" id="{990FBD75-58A2-436D-A9CB-DB2C51ABACC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97612" y="1295127"/>
                <a:ext cx="6070243" cy="4507327"/>
              </a:xfrm>
              <a:prstGeom prst="rect">
                <a:avLst/>
              </a:prstGeom>
            </p:spPr>
          </p:pic>
          <p:sp>
            <p:nvSpPr>
              <p:cNvPr id="52" name="Oval 51">
                <a:extLst>
                  <a:ext uri="{FF2B5EF4-FFF2-40B4-BE49-F238E27FC236}">
                    <a16:creationId xmlns:a16="http://schemas.microsoft.com/office/drawing/2014/main" id="{EBD3FD23-2AF3-4869-95E4-38C44FF92627}"/>
                  </a:ext>
                </a:extLst>
              </p:cNvPr>
              <p:cNvSpPr/>
              <p:nvPr/>
            </p:nvSpPr>
            <p:spPr>
              <a:xfrm>
                <a:off x="1590145" y="3477980"/>
                <a:ext cx="233633" cy="273424"/>
              </a:xfrm>
              <a:prstGeom prst="ellipse">
                <a:avLst/>
              </a:prstGeom>
              <a:solidFill>
                <a:schemeClr val="accent3">
                  <a:alpha val="34902"/>
                </a:schemeClr>
              </a:solidFill>
              <a:ln>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1</a:t>
                </a:r>
              </a:p>
            </p:txBody>
          </p:sp>
          <p:sp>
            <p:nvSpPr>
              <p:cNvPr id="53" name="Oval 52">
                <a:extLst>
                  <a:ext uri="{FF2B5EF4-FFF2-40B4-BE49-F238E27FC236}">
                    <a16:creationId xmlns:a16="http://schemas.microsoft.com/office/drawing/2014/main" id="{E2A28271-1465-4B91-A97F-5E183D89D1A1}"/>
                  </a:ext>
                </a:extLst>
              </p:cNvPr>
              <p:cNvSpPr/>
              <p:nvPr/>
            </p:nvSpPr>
            <p:spPr>
              <a:xfrm>
                <a:off x="3381347" y="2059011"/>
                <a:ext cx="233633" cy="273424"/>
              </a:xfrm>
              <a:prstGeom prst="ellipse">
                <a:avLst/>
              </a:prstGeom>
              <a:solidFill>
                <a:schemeClr val="accent3">
                  <a:alpha val="34902"/>
                </a:schemeClr>
              </a:solidFill>
              <a:ln>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3</a:t>
                </a:r>
              </a:p>
            </p:txBody>
          </p:sp>
          <p:sp>
            <p:nvSpPr>
              <p:cNvPr id="54" name="Oval 53">
                <a:extLst>
                  <a:ext uri="{FF2B5EF4-FFF2-40B4-BE49-F238E27FC236}">
                    <a16:creationId xmlns:a16="http://schemas.microsoft.com/office/drawing/2014/main" id="{1B3A2E2B-7E4E-4FD8-8B1D-4F2A325694C5}"/>
                  </a:ext>
                </a:extLst>
              </p:cNvPr>
              <p:cNvSpPr/>
              <p:nvPr/>
            </p:nvSpPr>
            <p:spPr>
              <a:xfrm>
                <a:off x="2708714" y="3124694"/>
                <a:ext cx="233633" cy="273424"/>
              </a:xfrm>
              <a:prstGeom prst="ellipse">
                <a:avLst/>
              </a:prstGeom>
              <a:solidFill>
                <a:srgbClr val="DB720C">
                  <a:alpha val="34902"/>
                </a:srgbClr>
              </a:solidFill>
              <a:ln>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4</a:t>
                </a:r>
              </a:p>
            </p:txBody>
          </p:sp>
          <p:sp>
            <p:nvSpPr>
              <p:cNvPr id="55" name="Oval 54">
                <a:extLst>
                  <a:ext uri="{FF2B5EF4-FFF2-40B4-BE49-F238E27FC236}">
                    <a16:creationId xmlns:a16="http://schemas.microsoft.com/office/drawing/2014/main" id="{40361139-83D1-4CD8-9F95-97E7C9541303}"/>
                  </a:ext>
                </a:extLst>
              </p:cNvPr>
              <p:cNvSpPr/>
              <p:nvPr/>
            </p:nvSpPr>
            <p:spPr>
              <a:xfrm>
                <a:off x="3913762" y="2549472"/>
                <a:ext cx="233633" cy="273424"/>
              </a:xfrm>
              <a:prstGeom prst="ellipse">
                <a:avLst/>
              </a:prstGeom>
              <a:solidFill>
                <a:schemeClr val="accent2">
                  <a:alpha val="34902"/>
                </a:schemeClr>
              </a:solidFill>
              <a:ln>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5</a:t>
                </a:r>
              </a:p>
            </p:txBody>
          </p:sp>
          <p:sp>
            <p:nvSpPr>
              <p:cNvPr id="56" name="Oval 55">
                <a:extLst>
                  <a:ext uri="{FF2B5EF4-FFF2-40B4-BE49-F238E27FC236}">
                    <a16:creationId xmlns:a16="http://schemas.microsoft.com/office/drawing/2014/main" id="{6887003D-6D41-46BE-9031-C524E0BF34F9}"/>
                  </a:ext>
                </a:extLst>
              </p:cNvPr>
              <p:cNvSpPr/>
              <p:nvPr/>
            </p:nvSpPr>
            <p:spPr>
              <a:xfrm>
                <a:off x="2665923" y="3550278"/>
                <a:ext cx="743965" cy="344069"/>
              </a:xfrm>
              <a:prstGeom prst="ellipse">
                <a:avLst/>
              </a:prstGeom>
              <a:solidFill>
                <a:schemeClr val="accent2">
                  <a:alpha val="34902"/>
                </a:schemeClr>
              </a:solidFill>
              <a:ln>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7, 8</a:t>
                </a:r>
              </a:p>
            </p:txBody>
          </p:sp>
          <p:sp>
            <p:nvSpPr>
              <p:cNvPr id="57" name="Oval 56">
                <a:extLst>
                  <a:ext uri="{FF2B5EF4-FFF2-40B4-BE49-F238E27FC236}">
                    <a16:creationId xmlns:a16="http://schemas.microsoft.com/office/drawing/2014/main" id="{D80F1A8E-5ACB-4A64-A66E-C2D5151A23F8}"/>
                  </a:ext>
                </a:extLst>
              </p:cNvPr>
              <p:cNvSpPr/>
              <p:nvPr/>
            </p:nvSpPr>
            <p:spPr>
              <a:xfrm>
                <a:off x="1108366" y="3918289"/>
                <a:ext cx="635091" cy="346612"/>
              </a:xfrm>
              <a:prstGeom prst="ellipse">
                <a:avLst/>
              </a:prstGeom>
              <a:solidFill>
                <a:schemeClr val="accent1">
                  <a:lumMod val="50000"/>
                  <a:alpha val="34902"/>
                </a:schemeClr>
              </a:solidFill>
              <a:ln>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12</a:t>
                </a:r>
              </a:p>
            </p:txBody>
          </p:sp>
          <p:sp>
            <p:nvSpPr>
              <p:cNvPr id="58" name="Oval 57">
                <a:extLst>
                  <a:ext uri="{FF2B5EF4-FFF2-40B4-BE49-F238E27FC236}">
                    <a16:creationId xmlns:a16="http://schemas.microsoft.com/office/drawing/2014/main" id="{387229D6-51FE-4479-B36F-892E976F819E}"/>
                  </a:ext>
                </a:extLst>
              </p:cNvPr>
              <p:cNvSpPr/>
              <p:nvPr/>
            </p:nvSpPr>
            <p:spPr>
              <a:xfrm>
                <a:off x="2284371" y="3518022"/>
                <a:ext cx="233633" cy="273424"/>
              </a:xfrm>
              <a:prstGeom prst="ellipse">
                <a:avLst/>
              </a:prstGeom>
              <a:solidFill>
                <a:schemeClr val="accent3">
                  <a:alpha val="34902"/>
                </a:schemeClr>
              </a:solidFill>
              <a:ln>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2</a:t>
                </a:r>
              </a:p>
            </p:txBody>
          </p:sp>
        </p:grpSp>
        <p:sp>
          <p:nvSpPr>
            <p:cNvPr id="35" name="Arrow: Left-Right 34">
              <a:extLst>
                <a:ext uri="{FF2B5EF4-FFF2-40B4-BE49-F238E27FC236}">
                  <a16:creationId xmlns:a16="http://schemas.microsoft.com/office/drawing/2014/main" id="{FCB57640-DEC3-4A68-9C05-B2F5461C9F68}"/>
                </a:ext>
              </a:extLst>
            </p:cNvPr>
            <p:cNvSpPr/>
            <p:nvPr/>
          </p:nvSpPr>
          <p:spPr>
            <a:xfrm rot="18450065">
              <a:off x="3086807" y="1676176"/>
              <a:ext cx="1562379" cy="93007"/>
            </a:xfrm>
            <a:prstGeom prst="leftRightArrow">
              <a:avLst/>
            </a:prstGeom>
            <a:solidFill>
              <a:schemeClr val="accent3">
                <a:alpha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p>
          </p:txBody>
        </p:sp>
        <p:sp>
          <p:nvSpPr>
            <p:cNvPr id="36" name="Star: 5 Points 35">
              <a:extLst>
                <a:ext uri="{FF2B5EF4-FFF2-40B4-BE49-F238E27FC236}">
                  <a16:creationId xmlns:a16="http://schemas.microsoft.com/office/drawing/2014/main" id="{FCC9C6A3-C1A9-4271-9C91-B6405F0B041D}"/>
                </a:ext>
              </a:extLst>
            </p:cNvPr>
            <p:cNvSpPr/>
            <p:nvPr/>
          </p:nvSpPr>
          <p:spPr>
            <a:xfrm>
              <a:off x="2510834" y="2370741"/>
              <a:ext cx="220181" cy="201010"/>
            </a:xfrm>
            <a:prstGeom prst="star5">
              <a:avLst/>
            </a:prstGeom>
            <a:solidFill>
              <a:schemeClr val="accent3">
                <a:alpha val="2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p>
          </p:txBody>
        </p:sp>
        <p:sp>
          <p:nvSpPr>
            <p:cNvPr id="37" name="Star: 5 Points 36">
              <a:extLst>
                <a:ext uri="{FF2B5EF4-FFF2-40B4-BE49-F238E27FC236}">
                  <a16:creationId xmlns:a16="http://schemas.microsoft.com/office/drawing/2014/main" id="{D0846F30-BB1B-4B24-8B4A-E1BFF4F18FA3}"/>
                </a:ext>
              </a:extLst>
            </p:cNvPr>
            <p:cNvSpPr/>
            <p:nvPr/>
          </p:nvSpPr>
          <p:spPr>
            <a:xfrm>
              <a:off x="2510680" y="2843577"/>
              <a:ext cx="220181" cy="201010"/>
            </a:xfrm>
            <a:prstGeom prst="star5">
              <a:avLst/>
            </a:prstGeom>
            <a:solidFill>
              <a:schemeClr val="accent3">
                <a:alpha val="2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p>
          </p:txBody>
        </p:sp>
        <p:cxnSp>
          <p:nvCxnSpPr>
            <p:cNvPr id="38" name="Straight Connector 37">
              <a:extLst>
                <a:ext uri="{FF2B5EF4-FFF2-40B4-BE49-F238E27FC236}">
                  <a16:creationId xmlns:a16="http://schemas.microsoft.com/office/drawing/2014/main" id="{95858FCB-2E79-4582-8AAE-91A0F99E232B}"/>
                </a:ext>
              </a:extLst>
            </p:cNvPr>
            <p:cNvCxnSpPr>
              <a:cxnSpLocks/>
              <a:endCxn id="52" idx="7"/>
            </p:cNvCxnSpPr>
            <p:nvPr/>
          </p:nvCxnSpPr>
          <p:spPr>
            <a:xfrm flipH="1">
              <a:off x="2485173" y="2471245"/>
              <a:ext cx="135598" cy="16727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7BAA360-CCA5-49D5-9772-7B91EACE915F}"/>
                </a:ext>
              </a:extLst>
            </p:cNvPr>
            <p:cNvCxnSpPr>
              <a:cxnSpLocks/>
              <a:endCxn id="52" idx="5"/>
            </p:cNvCxnSpPr>
            <p:nvPr/>
          </p:nvCxnSpPr>
          <p:spPr>
            <a:xfrm flipH="1" flipV="1">
              <a:off x="2485173" y="2783522"/>
              <a:ext cx="135598" cy="160559"/>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3AC0B969-57E7-4E90-A22D-D0F1E8760F1E}"/>
                </a:ext>
              </a:extLst>
            </p:cNvPr>
            <p:cNvSpPr/>
            <p:nvPr/>
          </p:nvSpPr>
          <p:spPr>
            <a:xfrm>
              <a:off x="3317052" y="2343521"/>
              <a:ext cx="175225" cy="205068"/>
            </a:xfrm>
            <a:prstGeom prst="ellipse">
              <a:avLst/>
            </a:prstGeom>
            <a:solidFill>
              <a:schemeClr val="accent2">
                <a:alpha val="34902"/>
              </a:schemeClr>
            </a:solidFill>
            <a:ln>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6</a:t>
              </a:r>
            </a:p>
          </p:txBody>
        </p:sp>
        <p:sp>
          <p:nvSpPr>
            <p:cNvPr id="45" name="Oval 44">
              <a:extLst>
                <a:ext uri="{FF2B5EF4-FFF2-40B4-BE49-F238E27FC236}">
                  <a16:creationId xmlns:a16="http://schemas.microsoft.com/office/drawing/2014/main" id="{822A84F7-89BD-4C64-8303-4723DEE0FFA6}"/>
                </a:ext>
              </a:extLst>
            </p:cNvPr>
            <p:cNvSpPr/>
            <p:nvPr/>
          </p:nvSpPr>
          <p:spPr>
            <a:xfrm>
              <a:off x="3897222" y="1912104"/>
              <a:ext cx="175225" cy="205068"/>
            </a:xfrm>
            <a:prstGeom prst="ellipse">
              <a:avLst/>
            </a:prstGeom>
            <a:solidFill>
              <a:schemeClr val="accent5">
                <a:lumMod val="75000"/>
                <a:alpha val="34902"/>
              </a:schemeClr>
            </a:solidFill>
            <a:ln>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9</a:t>
              </a:r>
            </a:p>
          </p:txBody>
        </p:sp>
        <p:sp>
          <p:nvSpPr>
            <p:cNvPr id="46" name="Oval 45">
              <a:extLst>
                <a:ext uri="{FF2B5EF4-FFF2-40B4-BE49-F238E27FC236}">
                  <a16:creationId xmlns:a16="http://schemas.microsoft.com/office/drawing/2014/main" id="{E7AFD3DB-AEB6-4AD4-8FD7-A5065D1D9371}"/>
                </a:ext>
              </a:extLst>
            </p:cNvPr>
            <p:cNvSpPr/>
            <p:nvPr/>
          </p:nvSpPr>
          <p:spPr>
            <a:xfrm>
              <a:off x="3166395" y="2515697"/>
              <a:ext cx="463403" cy="205068"/>
            </a:xfrm>
            <a:prstGeom prst="ellipse">
              <a:avLst/>
            </a:prstGeom>
            <a:solidFill>
              <a:schemeClr val="accent5">
                <a:lumMod val="75000"/>
                <a:alpha val="34902"/>
              </a:schemeClr>
            </a:solidFill>
            <a:ln>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10</a:t>
              </a:r>
            </a:p>
          </p:txBody>
        </p:sp>
        <p:sp>
          <p:nvSpPr>
            <p:cNvPr id="47" name="Arrow: Curved Down 46">
              <a:extLst>
                <a:ext uri="{FF2B5EF4-FFF2-40B4-BE49-F238E27FC236}">
                  <a16:creationId xmlns:a16="http://schemas.microsoft.com/office/drawing/2014/main" id="{13CAC801-A3C5-4899-AFF7-D35269B2F3A9}"/>
                </a:ext>
              </a:extLst>
            </p:cNvPr>
            <p:cNvSpPr/>
            <p:nvPr/>
          </p:nvSpPr>
          <p:spPr>
            <a:xfrm rot="6083849">
              <a:off x="3331988" y="2374110"/>
              <a:ext cx="933402" cy="218884"/>
            </a:xfrm>
            <a:prstGeom prst="curvedDownArrow">
              <a:avLst/>
            </a:prstGeom>
            <a:solidFill>
              <a:schemeClr val="accent5">
                <a:lumMod val="75000"/>
                <a:alpha val="40000"/>
              </a:schemeClr>
            </a:solidFill>
            <a:ln>
              <a:solidFill>
                <a:schemeClr val="accent5">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p>
          </p:txBody>
        </p:sp>
        <p:sp>
          <p:nvSpPr>
            <p:cNvPr id="48" name="Oval 47">
              <a:extLst>
                <a:ext uri="{FF2B5EF4-FFF2-40B4-BE49-F238E27FC236}">
                  <a16:creationId xmlns:a16="http://schemas.microsoft.com/office/drawing/2014/main" id="{17E25D9A-F88D-425C-8404-372EC1787754}"/>
                </a:ext>
              </a:extLst>
            </p:cNvPr>
            <p:cNvSpPr/>
            <p:nvPr/>
          </p:nvSpPr>
          <p:spPr>
            <a:xfrm>
              <a:off x="3909472" y="2446054"/>
              <a:ext cx="463403" cy="258052"/>
            </a:xfrm>
            <a:prstGeom prst="ellipse">
              <a:avLst/>
            </a:prstGeom>
            <a:solidFill>
              <a:schemeClr val="accent5">
                <a:lumMod val="75000"/>
                <a:alpha val="34902"/>
              </a:schemeClr>
            </a:solidFill>
            <a:ln>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11</a:t>
              </a:r>
            </a:p>
          </p:txBody>
        </p:sp>
      </p:grpSp>
      <p:sp>
        <p:nvSpPr>
          <p:cNvPr id="27" name="Text Placeholder 14">
            <a:extLst>
              <a:ext uri="{FF2B5EF4-FFF2-40B4-BE49-F238E27FC236}">
                <a16:creationId xmlns:a16="http://schemas.microsoft.com/office/drawing/2014/main" id="{0CA61848-7BA9-4539-8556-8E08C28F742F}"/>
              </a:ext>
            </a:extLst>
          </p:cNvPr>
          <p:cNvSpPr txBox="1">
            <a:spLocks/>
          </p:cNvSpPr>
          <p:nvPr/>
        </p:nvSpPr>
        <p:spPr>
          <a:xfrm>
            <a:off x="4408719" y="1072590"/>
            <a:ext cx="1040088" cy="901795"/>
          </a:xfrm>
          <a:prstGeom prst="rect">
            <a:avLst/>
          </a:prstGeom>
          <a:solidFill>
            <a:srgbClr val="FFFFFF">
              <a:alpha val="56078"/>
            </a:srgbClr>
          </a:solidFill>
        </p:spPr>
        <p:txBody>
          <a:bodyPr lIns="91440" tIns="0" rIns="0" bIns="0"/>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spcAft>
                <a:spcPts val="450"/>
              </a:spcAft>
            </a:pPr>
            <a:r>
              <a:rPr lang="en-US" sz="1200" dirty="0"/>
              <a:t>Key</a:t>
            </a:r>
          </a:p>
          <a:p>
            <a:pPr>
              <a:spcAft>
                <a:spcPts val="0"/>
              </a:spcAft>
            </a:pPr>
            <a:r>
              <a:rPr lang="en-US" sz="1000" dirty="0">
                <a:solidFill>
                  <a:schemeClr val="accent3">
                    <a:lumMod val="75000"/>
                  </a:schemeClr>
                </a:solidFill>
              </a:rPr>
              <a:t>Completed</a:t>
            </a:r>
          </a:p>
          <a:p>
            <a:pPr>
              <a:spcAft>
                <a:spcPts val="0"/>
              </a:spcAft>
            </a:pPr>
            <a:r>
              <a:rPr lang="en-US" sz="1000" dirty="0">
                <a:solidFill>
                  <a:schemeClr val="accent2">
                    <a:lumMod val="75000"/>
                  </a:schemeClr>
                </a:solidFill>
              </a:rPr>
              <a:t>In-Process</a:t>
            </a:r>
          </a:p>
          <a:p>
            <a:pPr>
              <a:spcAft>
                <a:spcPts val="0"/>
              </a:spcAft>
            </a:pPr>
            <a:r>
              <a:rPr lang="en-US" sz="1000" dirty="0">
                <a:solidFill>
                  <a:schemeClr val="accent5">
                    <a:lumMod val="75000"/>
                  </a:schemeClr>
                </a:solidFill>
              </a:rPr>
              <a:t>Proposed</a:t>
            </a:r>
          </a:p>
        </p:txBody>
      </p:sp>
      <p:sp>
        <p:nvSpPr>
          <p:cNvPr id="29" name="Freeform: Shape 28">
            <a:extLst>
              <a:ext uri="{FF2B5EF4-FFF2-40B4-BE49-F238E27FC236}">
                <a16:creationId xmlns:a16="http://schemas.microsoft.com/office/drawing/2014/main" id="{E2FB8391-4786-4AF8-907A-9CE5965D4375}"/>
              </a:ext>
            </a:extLst>
          </p:cNvPr>
          <p:cNvSpPr/>
          <p:nvPr/>
        </p:nvSpPr>
        <p:spPr>
          <a:xfrm>
            <a:off x="7182681" y="43379"/>
            <a:ext cx="1907075" cy="320908"/>
          </a:xfrm>
          <a:custGeom>
            <a:avLst/>
            <a:gdLst>
              <a:gd name="connsiteX0" fmla="*/ 0 w 1907075"/>
              <a:gd name="connsiteY0" fmla="*/ 203811 h 1222844"/>
              <a:gd name="connsiteX1" fmla="*/ 203811 w 1907075"/>
              <a:gd name="connsiteY1" fmla="*/ 0 h 1222844"/>
              <a:gd name="connsiteX2" fmla="*/ 1703264 w 1907075"/>
              <a:gd name="connsiteY2" fmla="*/ 0 h 1222844"/>
              <a:gd name="connsiteX3" fmla="*/ 1907075 w 1907075"/>
              <a:gd name="connsiteY3" fmla="*/ 203811 h 1222844"/>
              <a:gd name="connsiteX4" fmla="*/ 1907075 w 1907075"/>
              <a:gd name="connsiteY4" fmla="*/ 1019033 h 1222844"/>
              <a:gd name="connsiteX5" fmla="*/ 1703264 w 1907075"/>
              <a:gd name="connsiteY5" fmla="*/ 1222844 h 1222844"/>
              <a:gd name="connsiteX6" fmla="*/ 203811 w 1907075"/>
              <a:gd name="connsiteY6" fmla="*/ 1222844 h 1222844"/>
              <a:gd name="connsiteX7" fmla="*/ 0 w 1907075"/>
              <a:gd name="connsiteY7" fmla="*/ 1019033 h 1222844"/>
              <a:gd name="connsiteX8" fmla="*/ 0 w 1907075"/>
              <a:gd name="connsiteY8" fmla="*/ 203811 h 12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075" h="1222844">
                <a:moveTo>
                  <a:pt x="0" y="203811"/>
                </a:moveTo>
                <a:cubicBezTo>
                  <a:pt x="0" y="91249"/>
                  <a:pt x="91249" y="0"/>
                  <a:pt x="203811" y="0"/>
                </a:cubicBezTo>
                <a:lnTo>
                  <a:pt x="1703264" y="0"/>
                </a:lnTo>
                <a:cubicBezTo>
                  <a:pt x="1815826" y="0"/>
                  <a:pt x="1907075" y="91249"/>
                  <a:pt x="1907075" y="203811"/>
                </a:cubicBezTo>
                <a:lnTo>
                  <a:pt x="1907075" y="1019033"/>
                </a:lnTo>
                <a:cubicBezTo>
                  <a:pt x="1907075" y="1131595"/>
                  <a:pt x="1815826" y="1222844"/>
                  <a:pt x="1703264" y="1222844"/>
                </a:cubicBezTo>
                <a:lnTo>
                  <a:pt x="203811" y="1222844"/>
                </a:lnTo>
                <a:cubicBezTo>
                  <a:pt x="91249" y="1222844"/>
                  <a:pt x="0" y="1131595"/>
                  <a:pt x="0" y="1019033"/>
                </a:cubicBezTo>
                <a:lnTo>
                  <a:pt x="0" y="20381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4" tIns="90174" rIns="120654" bIns="90174" numCol="1" spcCol="1270" anchor="ctr" anchorCtr="0">
            <a:noAutofit/>
          </a:bodyPr>
          <a:lstStyle/>
          <a:p>
            <a:pPr marL="0" lvl="0" indent="0" algn="ctr" defTabSz="711200">
              <a:lnSpc>
                <a:spcPct val="90000"/>
              </a:lnSpc>
              <a:spcBef>
                <a:spcPct val="0"/>
              </a:spcBef>
              <a:spcAft>
                <a:spcPct val="35000"/>
              </a:spcAft>
              <a:buNone/>
            </a:pPr>
            <a:r>
              <a:rPr lang="en-US" sz="1600" b="1" kern="1200" dirty="0"/>
              <a:t>Mission Need</a:t>
            </a:r>
            <a:endParaRPr lang="en-US" sz="1600" kern="1200" dirty="0"/>
          </a:p>
        </p:txBody>
      </p:sp>
      <p:sp>
        <p:nvSpPr>
          <p:cNvPr id="2" name="Date Placeholder 1">
            <a:extLst>
              <a:ext uri="{FF2B5EF4-FFF2-40B4-BE49-F238E27FC236}">
                <a16:creationId xmlns:a16="http://schemas.microsoft.com/office/drawing/2014/main" id="{EE9EE975-1E13-4960-9B12-E59BCDD4A337}"/>
              </a:ext>
            </a:extLst>
          </p:cNvPr>
          <p:cNvSpPr>
            <a:spLocks noGrp="1"/>
          </p:cNvSpPr>
          <p:nvPr>
            <p:ph type="dt" sz="half" idx="16"/>
          </p:nvPr>
        </p:nvSpPr>
        <p:spPr/>
        <p:txBody>
          <a:bodyPr/>
          <a:lstStyle/>
          <a:p>
            <a:pPr>
              <a:defRPr/>
            </a:pPr>
            <a:r>
              <a:rPr lang="en-US"/>
              <a:t>8/7/2019</a:t>
            </a:r>
            <a:endParaRPr lang="en-US" dirty="0"/>
          </a:p>
        </p:txBody>
      </p:sp>
      <p:sp>
        <p:nvSpPr>
          <p:cNvPr id="3" name="Footer Placeholder 2">
            <a:extLst>
              <a:ext uri="{FF2B5EF4-FFF2-40B4-BE49-F238E27FC236}">
                <a16:creationId xmlns:a16="http://schemas.microsoft.com/office/drawing/2014/main" id="{70491D61-8F4A-48B3-A35F-7C86B3F0F74F}"/>
              </a:ext>
            </a:extLst>
          </p:cNvPr>
          <p:cNvSpPr>
            <a:spLocks noGrp="1"/>
          </p:cNvSpPr>
          <p:nvPr>
            <p:ph type="ftr" sz="quarter" idx="17"/>
          </p:nvPr>
        </p:nvSpPr>
        <p:spPr/>
        <p:txBody>
          <a:bodyPr/>
          <a:lstStyle/>
          <a:p>
            <a:pPr>
              <a:defRPr/>
            </a:pPr>
            <a:r>
              <a:rPr lang="en-US"/>
              <a:t>Kosky | Fermilab Core Campus Revitalization Projects</a:t>
            </a:r>
            <a:endParaRPr lang="en-US" b="1"/>
          </a:p>
        </p:txBody>
      </p:sp>
    </p:spTree>
    <p:extLst>
      <p:ext uri="{BB962C8B-B14F-4D97-AF65-F5344CB8AC3E}">
        <p14:creationId xmlns:p14="http://schemas.microsoft.com/office/powerpoint/2010/main" val="2558171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7A2067E-5C15-42FF-BB35-63515CFC3271}"/>
              </a:ext>
            </a:extLst>
          </p:cNvPr>
          <p:cNvSpPr/>
          <p:nvPr/>
        </p:nvSpPr>
        <p:spPr>
          <a:xfrm>
            <a:off x="222250" y="689248"/>
            <a:ext cx="1907075" cy="511866"/>
          </a:xfrm>
          <a:custGeom>
            <a:avLst/>
            <a:gdLst>
              <a:gd name="connsiteX0" fmla="*/ 0 w 1907075"/>
              <a:gd name="connsiteY0" fmla="*/ 203811 h 1222844"/>
              <a:gd name="connsiteX1" fmla="*/ 203811 w 1907075"/>
              <a:gd name="connsiteY1" fmla="*/ 0 h 1222844"/>
              <a:gd name="connsiteX2" fmla="*/ 1703264 w 1907075"/>
              <a:gd name="connsiteY2" fmla="*/ 0 h 1222844"/>
              <a:gd name="connsiteX3" fmla="*/ 1907075 w 1907075"/>
              <a:gd name="connsiteY3" fmla="*/ 203811 h 1222844"/>
              <a:gd name="connsiteX4" fmla="*/ 1907075 w 1907075"/>
              <a:gd name="connsiteY4" fmla="*/ 1019033 h 1222844"/>
              <a:gd name="connsiteX5" fmla="*/ 1703264 w 1907075"/>
              <a:gd name="connsiteY5" fmla="*/ 1222844 h 1222844"/>
              <a:gd name="connsiteX6" fmla="*/ 203811 w 1907075"/>
              <a:gd name="connsiteY6" fmla="*/ 1222844 h 1222844"/>
              <a:gd name="connsiteX7" fmla="*/ 0 w 1907075"/>
              <a:gd name="connsiteY7" fmla="*/ 1019033 h 1222844"/>
              <a:gd name="connsiteX8" fmla="*/ 0 w 1907075"/>
              <a:gd name="connsiteY8" fmla="*/ 203811 h 12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075" h="1222844">
                <a:moveTo>
                  <a:pt x="0" y="203811"/>
                </a:moveTo>
                <a:cubicBezTo>
                  <a:pt x="0" y="91249"/>
                  <a:pt x="91249" y="0"/>
                  <a:pt x="203811" y="0"/>
                </a:cubicBezTo>
                <a:lnTo>
                  <a:pt x="1703264" y="0"/>
                </a:lnTo>
                <a:cubicBezTo>
                  <a:pt x="1815826" y="0"/>
                  <a:pt x="1907075" y="91249"/>
                  <a:pt x="1907075" y="203811"/>
                </a:cubicBezTo>
                <a:lnTo>
                  <a:pt x="1907075" y="1019033"/>
                </a:lnTo>
                <a:cubicBezTo>
                  <a:pt x="1907075" y="1131595"/>
                  <a:pt x="1815826" y="1222844"/>
                  <a:pt x="1703264" y="1222844"/>
                </a:cubicBezTo>
                <a:lnTo>
                  <a:pt x="203811" y="1222844"/>
                </a:lnTo>
                <a:cubicBezTo>
                  <a:pt x="91249" y="1222844"/>
                  <a:pt x="0" y="1131595"/>
                  <a:pt x="0" y="1019033"/>
                </a:cubicBezTo>
                <a:lnTo>
                  <a:pt x="0" y="203811"/>
                </a:lnTo>
                <a:close/>
              </a:path>
            </a:pathLst>
          </a:custGeom>
          <a:solidFill>
            <a:schemeClr val="accent3"/>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4" tIns="90174" rIns="120654" bIns="90174" numCol="1" spcCol="1270" anchor="ctr" anchorCtr="0">
            <a:noAutofit/>
          </a:bodyPr>
          <a:lstStyle/>
          <a:p>
            <a:pPr marL="0" lvl="0" indent="0" algn="ctr" defTabSz="711200">
              <a:lnSpc>
                <a:spcPct val="90000"/>
              </a:lnSpc>
              <a:spcBef>
                <a:spcPct val="0"/>
              </a:spcBef>
              <a:spcAft>
                <a:spcPct val="35000"/>
              </a:spcAft>
              <a:buNone/>
            </a:pPr>
            <a:r>
              <a:rPr lang="en-US" sz="1600" b="1" kern="1200" dirty="0"/>
              <a:t>Program Requirements</a:t>
            </a:r>
            <a:endParaRPr lang="en-US" sz="1600" kern="1200" dirty="0"/>
          </a:p>
        </p:txBody>
      </p:sp>
      <p:sp>
        <p:nvSpPr>
          <p:cNvPr id="3" name="Title 2">
            <a:extLst>
              <a:ext uri="{FF2B5EF4-FFF2-40B4-BE49-F238E27FC236}">
                <a16:creationId xmlns:a16="http://schemas.microsoft.com/office/drawing/2014/main" id="{7E6A2719-3850-4270-849D-25CB79E7A9F5}"/>
              </a:ext>
            </a:extLst>
          </p:cNvPr>
          <p:cNvSpPr>
            <a:spLocks noGrp="1"/>
          </p:cNvSpPr>
          <p:nvPr>
            <p:ph type="title"/>
          </p:nvPr>
        </p:nvSpPr>
        <p:spPr/>
        <p:txBody>
          <a:bodyPr/>
          <a:lstStyle/>
          <a:p>
            <a:r>
              <a:rPr lang="en-US" dirty="0"/>
              <a:t>Program Requirements</a:t>
            </a:r>
          </a:p>
        </p:txBody>
      </p:sp>
      <p:sp>
        <p:nvSpPr>
          <p:cNvPr id="4" name="Date Placeholder 3">
            <a:extLst>
              <a:ext uri="{FF2B5EF4-FFF2-40B4-BE49-F238E27FC236}">
                <a16:creationId xmlns:a16="http://schemas.microsoft.com/office/drawing/2014/main" id="{8572A5C2-B70D-4135-AE4C-69A9967F2D6E}"/>
              </a:ext>
            </a:extLst>
          </p:cNvPr>
          <p:cNvSpPr>
            <a:spLocks noGrp="1"/>
          </p:cNvSpPr>
          <p:nvPr>
            <p:ph type="dt" sz="half" idx="2"/>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7697CECB-ED74-459D-91C0-AFAEE4F68412}"/>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
        <p:nvSpPr>
          <p:cNvPr id="6" name="Slide Number Placeholder 5">
            <a:extLst>
              <a:ext uri="{FF2B5EF4-FFF2-40B4-BE49-F238E27FC236}">
                <a16:creationId xmlns:a16="http://schemas.microsoft.com/office/drawing/2014/main" id="{7ACF2D0F-3067-48F3-930A-4CF0B6848412}"/>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12" name="Rectangle 11">
            <a:extLst>
              <a:ext uri="{FF2B5EF4-FFF2-40B4-BE49-F238E27FC236}">
                <a16:creationId xmlns:a16="http://schemas.microsoft.com/office/drawing/2014/main" id="{351CC10B-2894-4C91-BEC5-43B7768C3681}"/>
              </a:ext>
            </a:extLst>
          </p:cNvPr>
          <p:cNvSpPr/>
          <p:nvPr/>
        </p:nvSpPr>
        <p:spPr>
          <a:xfrm>
            <a:off x="2279650" y="689248"/>
            <a:ext cx="6629400" cy="742383"/>
          </a:xfrm>
          <a:prstGeom prst="rect">
            <a:avLst/>
          </a:prstGeom>
        </p:spPr>
        <p:txBody>
          <a:bodyPr wrap="square">
            <a:spAutoFit/>
          </a:bodyPr>
          <a:lstStyle/>
          <a:p>
            <a:pPr marL="0" lvl="0" indent="0">
              <a:lnSpc>
                <a:spcPct val="120000"/>
              </a:lnSpc>
              <a:spcBef>
                <a:spcPts val="0"/>
              </a:spcBef>
              <a:buNone/>
            </a:pPr>
            <a:r>
              <a:rPr lang="en-US" sz="1200" b="1" i="1" dirty="0"/>
              <a:t>Fermilab will demonstrate definition of high-level requirements with preliminary alternatives which address the capability gaps and risks; Fermilab will explain that preliminary alternatives are reasonable for this stage.</a:t>
            </a:r>
          </a:p>
        </p:txBody>
      </p:sp>
      <p:sp>
        <p:nvSpPr>
          <p:cNvPr id="9" name="Rectangle 8">
            <a:extLst>
              <a:ext uri="{FF2B5EF4-FFF2-40B4-BE49-F238E27FC236}">
                <a16:creationId xmlns:a16="http://schemas.microsoft.com/office/drawing/2014/main" id="{294E34F5-9610-4BFE-A291-5B7DF327F5A9}"/>
              </a:ext>
            </a:extLst>
          </p:cNvPr>
          <p:cNvSpPr/>
          <p:nvPr/>
        </p:nvSpPr>
        <p:spPr>
          <a:xfrm>
            <a:off x="205821" y="1939210"/>
            <a:ext cx="8699500" cy="2708434"/>
          </a:xfrm>
          <a:prstGeom prst="rect">
            <a:avLst/>
          </a:prstGeom>
        </p:spPr>
        <p:txBody>
          <a:bodyPr wrap="square">
            <a:spAutoFit/>
          </a:bodyPr>
          <a:lstStyle/>
          <a:p>
            <a:pPr marL="342900" marR="0" lvl="0" indent="-342900" algn="just">
              <a:spcBef>
                <a:spcPts val="1200"/>
              </a:spcBef>
              <a:spcAft>
                <a:spcPts val="0"/>
              </a:spcAft>
              <a:buFont typeface="Arial" panose="020B0604020202020204" pitchFamily="34" charset="0"/>
              <a:buChar char="•"/>
            </a:pPr>
            <a:r>
              <a:rPr lang="en-US" sz="1400" b="1" dirty="0">
                <a:solidFill>
                  <a:srgbClr val="63666A"/>
                </a:solidFill>
                <a:uFill>
                  <a:solidFill>
                    <a:srgbClr val="000000"/>
                  </a:solidFill>
                </a:uFill>
                <a:latin typeface="Arial" panose="020B0604020202020204" pitchFamily="34" charset="0"/>
                <a:ea typeface="Calibri" panose="020F0502020204030204" pitchFamily="34" charset="0"/>
              </a:rPr>
              <a:t>Alternative 1 - Maintain status quo.</a:t>
            </a:r>
            <a:r>
              <a:rPr lang="en-US" sz="1400" dirty="0">
                <a:solidFill>
                  <a:srgbClr val="63666A"/>
                </a:solidFill>
                <a:uFill>
                  <a:solidFill>
                    <a:srgbClr val="000000"/>
                  </a:solidFill>
                </a:uFill>
                <a:latin typeface="Arial" panose="020B0604020202020204" pitchFamily="34" charset="0"/>
                <a:ea typeface="Calibri" panose="020F0502020204030204" pitchFamily="34" charset="0"/>
              </a:rPr>
              <a:t> This approach would continue operations without providing additional investment and the impact to the SC mission will be assessed. </a:t>
            </a:r>
          </a:p>
          <a:p>
            <a:pPr marL="342900" marR="0" lvl="0" indent="-342900" algn="just">
              <a:spcBef>
                <a:spcPts val="1200"/>
              </a:spcBef>
              <a:spcAft>
                <a:spcPts val="0"/>
              </a:spcAft>
              <a:buFont typeface="Arial" panose="020B0604020202020204" pitchFamily="34" charset="0"/>
              <a:buChar char="•"/>
            </a:pPr>
            <a:r>
              <a:rPr lang="en-US" sz="1400" b="1" dirty="0">
                <a:solidFill>
                  <a:srgbClr val="63666A"/>
                </a:solidFill>
                <a:uFill>
                  <a:solidFill>
                    <a:srgbClr val="000000"/>
                  </a:solidFill>
                </a:uFill>
                <a:latin typeface="Arial" panose="020B0604020202020204" pitchFamily="34" charset="0"/>
                <a:ea typeface="Calibri" panose="020F0502020204030204" pitchFamily="34" charset="0"/>
              </a:rPr>
              <a:t>Alternative 2 - Recapitalize and modernize existing infrastructure.</a:t>
            </a:r>
            <a:r>
              <a:rPr lang="en-US" sz="1400" dirty="0">
                <a:solidFill>
                  <a:srgbClr val="63666A"/>
                </a:solidFill>
                <a:uFill>
                  <a:solidFill>
                    <a:srgbClr val="000000"/>
                  </a:solidFill>
                </a:uFill>
                <a:latin typeface="Arial" panose="020B0604020202020204" pitchFamily="34" charset="0"/>
                <a:ea typeface="Calibri" panose="020F0502020204030204" pitchFamily="34" charset="0"/>
              </a:rPr>
              <a:t> This approach would recapitalize sitewide controls infrastructure and modernize facilities and infrastructure to meet mission need.</a:t>
            </a:r>
          </a:p>
          <a:p>
            <a:pPr marL="342900" marR="0" lvl="0" indent="-342900" algn="just">
              <a:spcBef>
                <a:spcPts val="1200"/>
              </a:spcBef>
              <a:spcAft>
                <a:spcPts val="0"/>
              </a:spcAft>
              <a:buFont typeface="Arial" panose="020B0604020202020204" pitchFamily="34" charset="0"/>
              <a:buChar char="•"/>
            </a:pPr>
            <a:r>
              <a:rPr lang="en-US" sz="1400" b="1" dirty="0">
                <a:solidFill>
                  <a:srgbClr val="63666A"/>
                </a:solidFill>
                <a:uFill>
                  <a:solidFill>
                    <a:srgbClr val="000000"/>
                  </a:solidFill>
                </a:uFill>
                <a:latin typeface="Arial" panose="020B0604020202020204" pitchFamily="34" charset="0"/>
                <a:ea typeface="Calibri" panose="020F0502020204030204" pitchFamily="34" charset="0"/>
              </a:rPr>
              <a:t>Alternative 3 – Recapitalize and construct a new facility(</a:t>
            </a:r>
            <a:r>
              <a:rPr lang="en-US" sz="1400" b="1" dirty="0" err="1">
                <a:solidFill>
                  <a:srgbClr val="63666A"/>
                </a:solidFill>
                <a:uFill>
                  <a:solidFill>
                    <a:srgbClr val="000000"/>
                  </a:solidFill>
                </a:uFill>
                <a:latin typeface="Arial" panose="020B0604020202020204" pitchFamily="34" charset="0"/>
                <a:ea typeface="Calibri" panose="020F0502020204030204" pitchFamily="34" charset="0"/>
              </a:rPr>
              <a:t>ies</a:t>
            </a:r>
            <a:r>
              <a:rPr lang="en-US" sz="1400" b="1" dirty="0">
                <a:solidFill>
                  <a:srgbClr val="63666A"/>
                </a:solidFill>
                <a:uFill>
                  <a:solidFill>
                    <a:srgbClr val="000000"/>
                  </a:solidFill>
                </a:uFill>
                <a:latin typeface="Arial" panose="020B0604020202020204" pitchFamily="34" charset="0"/>
                <a:ea typeface="Calibri" panose="020F0502020204030204" pitchFamily="34" charset="0"/>
              </a:rPr>
              <a:t>) to replace existing infrastructure.</a:t>
            </a:r>
            <a:r>
              <a:rPr lang="en-US" sz="1400" dirty="0">
                <a:solidFill>
                  <a:srgbClr val="63666A"/>
                </a:solidFill>
                <a:uFill>
                  <a:solidFill>
                    <a:srgbClr val="000000"/>
                  </a:solidFill>
                </a:uFill>
                <a:latin typeface="Arial" panose="020B0604020202020204" pitchFamily="34" charset="0"/>
                <a:ea typeface="Calibri" panose="020F0502020204030204" pitchFamily="34" charset="0"/>
              </a:rPr>
              <a:t> This approach would recapitalize sitewide controls and recapitalize select site facility infrastructure while also constructing new building(s) to meet the mission need.</a:t>
            </a:r>
          </a:p>
          <a:p>
            <a:pPr marL="342900" marR="0" lvl="0" indent="-342900" algn="just">
              <a:spcBef>
                <a:spcPts val="1200"/>
              </a:spcBef>
              <a:spcAft>
                <a:spcPts val="0"/>
              </a:spcAft>
              <a:buFont typeface="Arial" panose="020B0604020202020204" pitchFamily="34" charset="0"/>
              <a:buChar char="•"/>
            </a:pPr>
            <a:r>
              <a:rPr lang="en-US" sz="1400" b="1" dirty="0">
                <a:solidFill>
                  <a:srgbClr val="63666A"/>
                </a:solidFill>
                <a:uFill>
                  <a:solidFill>
                    <a:srgbClr val="000000"/>
                  </a:solidFill>
                </a:uFill>
                <a:latin typeface="Arial" panose="020B0604020202020204" pitchFamily="34" charset="0"/>
                <a:ea typeface="Calibri" panose="020F0502020204030204" pitchFamily="34" charset="0"/>
              </a:rPr>
              <a:t>Alternative 4 – Recapitalize infrastructure including exploring funding partnership options. </a:t>
            </a:r>
            <a:r>
              <a:rPr lang="en-US" sz="1400" dirty="0">
                <a:solidFill>
                  <a:srgbClr val="63666A"/>
                </a:solidFill>
                <a:uFill>
                  <a:solidFill>
                    <a:srgbClr val="000000"/>
                  </a:solidFill>
                </a:uFill>
                <a:latin typeface="Arial" panose="020B0604020202020204" pitchFamily="34" charset="0"/>
                <a:ea typeface="Calibri" panose="020F0502020204030204" pitchFamily="34" charset="0"/>
              </a:rPr>
              <a:t>This approach would recapitalize controls and site infrastructure and would evaluate potential funding partnerships to subsidize specific elements of the project.</a:t>
            </a:r>
          </a:p>
        </p:txBody>
      </p:sp>
      <p:sp>
        <p:nvSpPr>
          <p:cNvPr id="2" name="TextBox 1">
            <a:extLst>
              <a:ext uri="{FF2B5EF4-FFF2-40B4-BE49-F238E27FC236}">
                <a16:creationId xmlns:a16="http://schemas.microsoft.com/office/drawing/2014/main" id="{3ADCE8A7-A96C-4657-ABC3-0146EBF97D21}"/>
              </a:ext>
            </a:extLst>
          </p:cNvPr>
          <p:cNvSpPr txBox="1"/>
          <p:nvPr/>
        </p:nvSpPr>
        <p:spPr>
          <a:xfrm>
            <a:off x="286719" y="1477545"/>
            <a:ext cx="3544560" cy="369332"/>
          </a:xfrm>
          <a:prstGeom prst="rect">
            <a:avLst/>
          </a:prstGeom>
          <a:noFill/>
        </p:spPr>
        <p:txBody>
          <a:bodyPr wrap="none" rtlCol="0">
            <a:spAutoFit/>
          </a:bodyPr>
          <a:lstStyle/>
          <a:p>
            <a:r>
              <a:rPr lang="en-US" sz="1800" b="1" dirty="0">
                <a:latin typeface="+mj-lt"/>
              </a:rPr>
              <a:t>Alternatives Identified at CD-0:</a:t>
            </a:r>
          </a:p>
        </p:txBody>
      </p:sp>
    </p:spTree>
    <p:extLst>
      <p:ext uri="{BB962C8B-B14F-4D97-AF65-F5344CB8AC3E}">
        <p14:creationId xmlns:p14="http://schemas.microsoft.com/office/powerpoint/2010/main" val="1071932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9F0D7F-1F0C-4905-A95B-206DD0B1E490}"/>
              </a:ext>
            </a:extLst>
          </p:cNvPr>
          <p:cNvSpPr>
            <a:spLocks noGrp="1"/>
          </p:cNvSpPr>
          <p:nvPr>
            <p:ph idx="1"/>
          </p:nvPr>
        </p:nvSpPr>
        <p:spPr>
          <a:xfrm>
            <a:off x="228604" y="906904"/>
            <a:ext cx="4053460" cy="3616281"/>
          </a:xfrm>
        </p:spPr>
        <p:txBody>
          <a:bodyPr/>
          <a:lstStyle/>
          <a:p>
            <a:r>
              <a:rPr lang="en-US" dirty="0"/>
              <a:t>Campus Master Plan is Fermilab’s plan to support SC’s future science mission though the built environment</a:t>
            </a:r>
          </a:p>
          <a:p>
            <a:r>
              <a:rPr lang="en-US" dirty="0"/>
              <a:t>Sets a vision from which specific infrastructure initiatives are developed and executed</a:t>
            </a:r>
          </a:p>
        </p:txBody>
      </p:sp>
      <p:sp>
        <p:nvSpPr>
          <p:cNvPr id="4" name="Date Placeholder 3">
            <a:extLst>
              <a:ext uri="{FF2B5EF4-FFF2-40B4-BE49-F238E27FC236}">
                <a16:creationId xmlns:a16="http://schemas.microsoft.com/office/drawing/2014/main" id="{466BEB6D-2EDB-495E-AF91-E46708540509}"/>
              </a:ext>
            </a:extLst>
          </p:cNvPr>
          <p:cNvSpPr>
            <a:spLocks noGrp="1"/>
          </p:cNvSpPr>
          <p:nvPr>
            <p:ph type="dt" sz="half" idx="2"/>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F3CC7041-A9EB-4A46-99EE-C29A73E73224}"/>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
        <p:nvSpPr>
          <p:cNvPr id="6" name="Slide Number Placeholder 5">
            <a:extLst>
              <a:ext uri="{FF2B5EF4-FFF2-40B4-BE49-F238E27FC236}">
                <a16:creationId xmlns:a16="http://schemas.microsoft.com/office/drawing/2014/main" id="{8CB4EA54-D75F-4BBC-8D6B-0AEBC777B341}"/>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7" name="Title 2">
            <a:extLst>
              <a:ext uri="{FF2B5EF4-FFF2-40B4-BE49-F238E27FC236}">
                <a16:creationId xmlns:a16="http://schemas.microsoft.com/office/drawing/2014/main" id="{C24CEF39-E264-4803-BF66-A5B382894567}"/>
              </a:ext>
            </a:extLst>
          </p:cNvPr>
          <p:cNvSpPr txBox="1">
            <a:spLocks/>
          </p:cNvSpPr>
          <p:nvPr/>
        </p:nvSpPr>
        <p:spPr>
          <a:xfrm>
            <a:off x="228600" y="188813"/>
            <a:ext cx="6835140" cy="466343"/>
          </a:xfrm>
          <a:prstGeom prst="rect">
            <a:avLst/>
          </a:prstGeom>
        </p:spPr>
        <p:txBody>
          <a:bodyPr lIns="0" tIns="0" rIns="0" bIns="0" anchor="t"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Alternatives Identification – Infrastructure Planning </a:t>
            </a:r>
            <a:r>
              <a:rPr lang="en-US" sz="1800" i="1" dirty="0"/>
              <a:t>Fermilab Campus Master Plan</a:t>
            </a:r>
          </a:p>
        </p:txBody>
      </p:sp>
      <p:pic>
        <p:nvPicPr>
          <p:cNvPr id="3" name="Picture 2">
            <a:extLst>
              <a:ext uri="{FF2B5EF4-FFF2-40B4-BE49-F238E27FC236}">
                <a16:creationId xmlns:a16="http://schemas.microsoft.com/office/drawing/2014/main" id="{4D3EBDDE-3D6D-4292-A3FA-14CD315CA5A2}"/>
              </a:ext>
            </a:extLst>
          </p:cNvPr>
          <p:cNvPicPr>
            <a:picLocks noChangeAspect="1"/>
          </p:cNvPicPr>
          <p:nvPr/>
        </p:nvPicPr>
        <p:blipFill>
          <a:blip r:embed="rId2"/>
          <a:stretch>
            <a:fillRect/>
          </a:stretch>
        </p:blipFill>
        <p:spPr>
          <a:xfrm>
            <a:off x="4282063" y="903804"/>
            <a:ext cx="4633334" cy="3619381"/>
          </a:xfrm>
          <a:prstGeom prst="rect">
            <a:avLst/>
          </a:prstGeom>
        </p:spPr>
      </p:pic>
    </p:spTree>
    <p:extLst>
      <p:ext uri="{BB962C8B-B14F-4D97-AF65-F5344CB8AC3E}">
        <p14:creationId xmlns:p14="http://schemas.microsoft.com/office/powerpoint/2010/main" val="2824196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D2E00B-B8FB-4F93-A6D9-803A92B37680}"/>
              </a:ext>
            </a:extLst>
          </p:cNvPr>
          <p:cNvSpPr>
            <a:spLocks noGrp="1"/>
          </p:cNvSpPr>
          <p:nvPr>
            <p:ph type="dt" sz="half" idx="16"/>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BD160763-E02E-4715-985B-814576E06BF1}"/>
              </a:ext>
            </a:extLst>
          </p:cNvPr>
          <p:cNvSpPr>
            <a:spLocks noGrp="1"/>
          </p:cNvSpPr>
          <p:nvPr>
            <p:ph type="ftr" sz="quarter" idx="17"/>
          </p:nvPr>
        </p:nvSpPr>
        <p:spPr/>
        <p:txBody>
          <a:bodyPr/>
          <a:lstStyle/>
          <a:p>
            <a:pPr>
              <a:defRPr/>
            </a:pPr>
            <a:r>
              <a:rPr lang="en-US"/>
              <a:t>Kosky | Fermilab Core Campus Revitalization Projects</a:t>
            </a:r>
            <a:endParaRPr lang="en-US" b="1"/>
          </a:p>
        </p:txBody>
      </p:sp>
      <p:sp>
        <p:nvSpPr>
          <p:cNvPr id="6" name="Slide Number Placeholder 5">
            <a:extLst>
              <a:ext uri="{FF2B5EF4-FFF2-40B4-BE49-F238E27FC236}">
                <a16:creationId xmlns:a16="http://schemas.microsoft.com/office/drawing/2014/main" id="{8DE7B969-F69F-4F1F-BB5A-4DBAD1DEB04C}"/>
              </a:ext>
            </a:extLst>
          </p:cNvPr>
          <p:cNvSpPr>
            <a:spLocks noGrp="1"/>
          </p:cNvSpPr>
          <p:nvPr>
            <p:ph type="sldNum" sz="quarter" idx="18"/>
          </p:nvPr>
        </p:nvSpPr>
        <p:spPr/>
        <p:txBody>
          <a:bodyPr/>
          <a:lstStyle/>
          <a:p>
            <a:pPr>
              <a:defRPr/>
            </a:pPr>
            <a:fld id="{979A04A2-726F-2143-A443-7788AF27176E}" type="slidenum">
              <a:rPr lang="en-US" smtClean="0"/>
              <a:pPr>
                <a:defRPr/>
              </a:pPr>
              <a:t>15</a:t>
            </a:fld>
            <a:endParaRPr lang="en-US" dirty="0"/>
          </a:p>
        </p:txBody>
      </p:sp>
      <p:sp>
        <p:nvSpPr>
          <p:cNvPr id="7" name="Title 6">
            <a:extLst>
              <a:ext uri="{FF2B5EF4-FFF2-40B4-BE49-F238E27FC236}">
                <a16:creationId xmlns:a16="http://schemas.microsoft.com/office/drawing/2014/main" id="{44D26E6F-1E91-4D0F-BDB7-148F8A37B774}"/>
              </a:ext>
            </a:extLst>
          </p:cNvPr>
          <p:cNvSpPr>
            <a:spLocks noGrp="1"/>
          </p:cNvSpPr>
          <p:nvPr>
            <p:ph type="title"/>
          </p:nvPr>
        </p:nvSpPr>
        <p:spPr>
          <a:xfrm>
            <a:off x="228600" y="190519"/>
            <a:ext cx="6954081" cy="429795"/>
          </a:xfrm>
        </p:spPr>
        <p:txBody>
          <a:bodyPr/>
          <a:lstStyle/>
          <a:p>
            <a:r>
              <a:rPr lang="en-US" dirty="0"/>
              <a:t>Fermilab Campus Infrastructure Planning</a:t>
            </a:r>
          </a:p>
        </p:txBody>
      </p:sp>
      <p:graphicFrame>
        <p:nvGraphicFramePr>
          <p:cNvPr id="8" name="Content Placeholder 31">
            <a:extLst>
              <a:ext uri="{FF2B5EF4-FFF2-40B4-BE49-F238E27FC236}">
                <a16:creationId xmlns:a16="http://schemas.microsoft.com/office/drawing/2014/main" id="{C74FA87E-02F2-4A9F-A0AA-12E728572421}"/>
              </a:ext>
            </a:extLst>
          </p:cNvPr>
          <p:cNvGraphicFramePr>
            <a:graphicFrameLocks/>
          </p:cNvGraphicFramePr>
          <p:nvPr>
            <p:extLst>
              <p:ext uri="{D42A27DB-BD31-4B8C-83A1-F6EECF244321}">
                <p14:modId xmlns:p14="http://schemas.microsoft.com/office/powerpoint/2010/main" val="2401058372"/>
              </p:ext>
            </p:extLst>
          </p:nvPr>
        </p:nvGraphicFramePr>
        <p:xfrm>
          <a:off x="228601" y="728663"/>
          <a:ext cx="2689963" cy="3794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2FC7AA47-0876-4990-816E-6754FE9EF5F8}"/>
              </a:ext>
            </a:extLst>
          </p:cNvPr>
          <p:cNvGraphicFramePr/>
          <p:nvPr>
            <p:extLst>
              <p:ext uri="{D42A27DB-BD31-4B8C-83A1-F6EECF244321}">
                <p14:modId xmlns:p14="http://schemas.microsoft.com/office/powerpoint/2010/main" val="4145035968"/>
              </p:ext>
            </p:extLst>
          </p:nvPr>
        </p:nvGraphicFramePr>
        <p:xfrm>
          <a:off x="3732756" y="636674"/>
          <a:ext cx="5182644" cy="38865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TextBox 14">
            <a:extLst>
              <a:ext uri="{FF2B5EF4-FFF2-40B4-BE49-F238E27FC236}">
                <a16:creationId xmlns:a16="http://schemas.microsoft.com/office/drawing/2014/main" id="{2E546DEA-66F4-46F3-8C3B-0BA0B5ADE751}"/>
              </a:ext>
            </a:extLst>
          </p:cNvPr>
          <p:cNvSpPr txBox="1"/>
          <p:nvPr/>
        </p:nvSpPr>
        <p:spPr>
          <a:xfrm>
            <a:off x="6651446" y="699028"/>
            <a:ext cx="2282554" cy="584775"/>
          </a:xfrm>
          <a:prstGeom prst="rect">
            <a:avLst/>
          </a:prstGeom>
          <a:noFill/>
        </p:spPr>
        <p:txBody>
          <a:bodyPr wrap="square" rtlCol="0">
            <a:spAutoFit/>
          </a:bodyPr>
          <a:lstStyle/>
          <a:p>
            <a:pPr algn="ctr"/>
            <a:r>
              <a:rPr lang="en-US" sz="1600" b="1" dirty="0"/>
              <a:t>Risk-Based, Prioritized List of Laboratory Needs</a:t>
            </a:r>
          </a:p>
        </p:txBody>
      </p:sp>
      <p:sp>
        <p:nvSpPr>
          <p:cNvPr id="20" name="Rectangle 19">
            <a:extLst>
              <a:ext uri="{FF2B5EF4-FFF2-40B4-BE49-F238E27FC236}">
                <a16:creationId xmlns:a16="http://schemas.microsoft.com/office/drawing/2014/main" id="{7CFB4FF7-9660-4CFB-A133-7F7415D4275A}"/>
              </a:ext>
            </a:extLst>
          </p:cNvPr>
          <p:cNvSpPr/>
          <p:nvPr/>
        </p:nvSpPr>
        <p:spPr>
          <a:xfrm rot="5400000">
            <a:off x="3912085" y="1434929"/>
            <a:ext cx="2286000" cy="2273643"/>
          </a:xfrm>
          <a:prstGeom prst="rect">
            <a:avLst/>
          </a:prstGeom>
          <a:noFill/>
        </p:spPr>
        <p:txBody>
          <a:bodyPr wrap="none" lIns="91440" tIns="45720" rIns="91440" bIns="45720">
            <a:prstTxWarp prst="textCircle">
              <a:avLst/>
            </a:prstTxWarp>
            <a:spAutoFit/>
          </a:bodyPr>
          <a:lstStyle/>
          <a:p>
            <a:r>
              <a:rPr lang="en-US" sz="1600" spc="100" dirty="0">
                <a:solidFill>
                  <a:schemeClr val="accent1"/>
                </a:solidFill>
              </a:rPr>
              <a:t>Campus Master Plan ● Sustainability Plan ● Parking Plan ● Facility Annual Plans ● </a:t>
            </a:r>
          </a:p>
        </p:txBody>
      </p:sp>
      <p:graphicFrame>
        <p:nvGraphicFramePr>
          <p:cNvPr id="10" name="Diagram 9">
            <a:extLst>
              <a:ext uri="{FF2B5EF4-FFF2-40B4-BE49-F238E27FC236}">
                <a16:creationId xmlns:a16="http://schemas.microsoft.com/office/drawing/2014/main" id="{9FA15AAD-01FB-4E97-9B54-DEA65DC774A5}"/>
              </a:ext>
            </a:extLst>
          </p:cNvPr>
          <p:cNvGraphicFramePr/>
          <p:nvPr>
            <p:extLst>
              <p:ext uri="{D42A27DB-BD31-4B8C-83A1-F6EECF244321}">
                <p14:modId xmlns:p14="http://schemas.microsoft.com/office/powerpoint/2010/main" val="3755214761"/>
              </p:ext>
            </p:extLst>
          </p:nvPr>
        </p:nvGraphicFramePr>
        <p:xfrm>
          <a:off x="2782953" y="1986512"/>
          <a:ext cx="1653871" cy="6835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2" name="Diagram 11">
            <a:extLst>
              <a:ext uri="{FF2B5EF4-FFF2-40B4-BE49-F238E27FC236}">
                <a16:creationId xmlns:a16="http://schemas.microsoft.com/office/drawing/2014/main" id="{5112AE9A-6513-43EC-B465-07A3A6FB1240}"/>
              </a:ext>
            </a:extLst>
          </p:cNvPr>
          <p:cNvGraphicFramePr/>
          <p:nvPr>
            <p:extLst>
              <p:ext uri="{D42A27DB-BD31-4B8C-83A1-F6EECF244321}">
                <p14:modId xmlns:p14="http://schemas.microsoft.com/office/powerpoint/2010/main" val="3143041470"/>
              </p:ext>
            </p:extLst>
          </p:nvPr>
        </p:nvGraphicFramePr>
        <p:xfrm>
          <a:off x="2782953" y="2719541"/>
          <a:ext cx="1653871" cy="68353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3" name="Diagram 12">
            <a:extLst>
              <a:ext uri="{FF2B5EF4-FFF2-40B4-BE49-F238E27FC236}">
                <a16:creationId xmlns:a16="http://schemas.microsoft.com/office/drawing/2014/main" id="{5F486155-20D3-4F94-836B-E3121CF19B2C}"/>
              </a:ext>
            </a:extLst>
          </p:cNvPr>
          <p:cNvGraphicFramePr/>
          <p:nvPr>
            <p:extLst>
              <p:ext uri="{D42A27DB-BD31-4B8C-83A1-F6EECF244321}">
                <p14:modId xmlns:p14="http://schemas.microsoft.com/office/powerpoint/2010/main" val="2683747405"/>
              </p:ext>
            </p:extLst>
          </p:nvPr>
        </p:nvGraphicFramePr>
        <p:xfrm>
          <a:off x="2782953" y="1253483"/>
          <a:ext cx="1653871" cy="68353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4" name="Diagram 13">
            <a:extLst>
              <a:ext uri="{FF2B5EF4-FFF2-40B4-BE49-F238E27FC236}">
                <a16:creationId xmlns:a16="http://schemas.microsoft.com/office/drawing/2014/main" id="{6C8127D2-F9C1-4AE9-B1F9-317AC5150B85}"/>
              </a:ext>
            </a:extLst>
          </p:cNvPr>
          <p:cNvGraphicFramePr/>
          <p:nvPr>
            <p:extLst>
              <p:ext uri="{D42A27DB-BD31-4B8C-83A1-F6EECF244321}">
                <p14:modId xmlns:p14="http://schemas.microsoft.com/office/powerpoint/2010/main" val="2277064972"/>
              </p:ext>
            </p:extLst>
          </p:nvPr>
        </p:nvGraphicFramePr>
        <p:xfrm>
          <a:off x="2782953" y="3452571"/>
          <a:ext cx="1653871" cy="683534"/>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17" name="Freeform: Shape 16">
            <a:extLst>
              <a:ext uri="{FF2B5EF4-FFF2-40B4-BE49-F238E27FC236}">
                <a16:creationId xmlns:a16="http://schemas.microsoft.com/office/drawing/2014/main" id="{CF5BC71A-5354-427A-B367-853FAF027500}"/>
              </a:ext>
            </a:extLst>
          </p:cNvPr>
          <p:cNvSpPr/>
          <p:nvPr/>
        </p:nvSpPr>
        <p:spPr>
          <a:xfrm>
            <a:off x="7182681" y="43378"/>
            <a:ext cx="1907075" cy="466343"/>
          </a:xfrm>
          <a:custGeom>
            <a:avLst/>
            <a:gdLst>
              <a:gd name="connsiteX0" fmla="*/ 0 w 1907075"/>
              <a:gd name="connsiteY0" fmla="*/ 203811 h 1222844"/>
              <a:gd name="connsiteX1" fmla="*/ 203811 w 1907075"/>
              <a:gd name="connsiteY1" fmla="*/ 0 h 1222844"/>
              <a:gd name="connsiteX2" fmla="*/ 1703264 w 1907075"/>
              <a:gd name="connsiteY2" fmla="*/ 0 h 1222844"/>
              <a:gd name="connsiteX3" fmla="*/ 1907075 w 1907075"/>
              <a:gd name="connsiteY3" fmla="*/ 203811 h 1222844"/>
              <a:gd name="connsiteX4" fmla="*/ 1907075 w 1907075"/>
              <a:gd name="connsiteY4" fmla="*/ 1019033 h 1222844"/>
              <a:gd name="connsiteX5" fmla="*/ 1703264 w 1907075"/>
              <a:gd name="connsiteY5" fmla="*/ 1222844 h 1222844"/>
              <a:gd name="connsiteX6" fmla="*/ 203811 w 1907075"/>
              <a:gd name="connsiteY6" fmla="*/ 1222844 h 1222844"/>
              <a:gd name="connsiteX7" fmla="*/ 0 w 1907075"/>
              <a:gd name="connsiteY7" fmla="*/ 1019033 h 1222844"/>
              <a:gd name="connsiteX8" fmla="*/ 0 w 1907075"/>
              <a:gd name="connsiteY8" fmla="*/ 203811 h 12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075" h="1222844">
                <a:moveTo>
                  <a:pt x="0" y="203811"/>
                </a:moveTo>
                <a:cubicBezTo>
                  <a:pt x="0" y="91249"/>
                  <a:pt x="91249" y="0"/>
                  <a:pt x="203811" y="0"/>
                </a:cubicBezTo>
                <a:lnTo>
                  <a:pt x="1703264" y="0"/>
                </a:lnTo>
                <a:cubicBezTo>
                  <a:pt x="1815826" y="0"/>
                  <a:pt x="1907075" y="91249"/>
                  <a:pt x="1907075" y="203811"/>
                </a:cubicBezTo>
                <a:lnTo>
                  <a:pt x="1907075" y="1019033"/>
                </a:lnTo>
                <a:cubicBezTo>
                  <a:pt x="1907075" y="1131595"/>
                  <a:pt x="1815826" y="1222844"/>
                  <a:pt x="1703264" y="1222844"/>
                </a:cubicBezTo>
                <a:lnTo>
                  <a:pt x="203811" y="1222844"/>
                </a:lnTo>
                <a:cubicBezTo>
                  <a:pt x="91249" y="1222844"/>
                  <a:pt x="0" y="1131595"/>
                  <a:pt x="0" y="1019033"/>
                </a:cubicBezTo>
                <a:lnTo>
                  <a:pt x="0" y="203811"/>
                </a:lnTo>
                <a:close/>
              </a:path>
            </a:pathLst>
          </a:custGeom>
          <a:solidFill>
            <a:schemeClr val="accent3"/>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4" tIns="90174" rIns="120654" bIns="90174" numCol="1" spcCol="1270" anchor="ctr" anchorCtr="0">
            <a:noAutofit/>
          </a:bodyPr>
          <a:lstStyle/>
          <a:p>
            <a:pPr marL="0" lvl="0" indent="0" algn="ctr" defTabSz="711200">
              <a:lnSpc>
                <a:spcPct val="90000"/>
              </a:lnSpc>
              <a:spcBef>
                <a:spcPct val="0"/>
              </a:spcBef>
              <a:spcAft>
                <a:spcPct val="35000"/>
              </a:spcAft>
              <a:buNone/>
            </a:pPr>
            <a:r>
              <a:rPr lang="en-US" sz="1600" b="1" kern="1200" dirty="0"/>
              <a:t>Program Requirements</a:t>
            </a:r>
            <a:endParaRPr lang="en-US" sz="1600" kern="1200" dirty="0"/>
          </a:p>
        </p:txBody>
      </p:sp>
    </p:spTree>
    <p:extLst>
      <p:ext uri="{BB962C8B-B14F-4D97-AF65-F5344CB8AC3E}">
        <p14:creationId xmlns:p14="http://schemas.microsoft.com/office/powerpoint/2010/main" val="2897404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A174EA-D57E-40D7-A35A-FC14800A7FDF}"/>
              </a:ext>
            </a:extLst>
          </p:cNvPr>
          <p:cNvSpPr>
            <a:spLocks noGrp="1"/>
          </p:cNvSpPr>
          <p:nvPr>
            <p:ph idx="1"/>
          </p:nvPr>
        </p:nvSpPr>
        <p:spPr/>
        <p:txBody>
          <a:bodyPr/>
          <a:lstStyle/>
          <a:p>
            <a:endParaRPr lang="en-US"/>
          </a:p>
          <a:p>
            <a:pPr lvl="1"/>
            <a:endParaRPr lang="en-US"/>
          </a:p>
          <a:p>
            <a:endParaRPr lang="en-US" dirty="0"/>
          </a:p>
        </p:txBody>
      </p:sp>
      <p:sp>
        <p:nvSpPr>
          <p:cNvPr id="3" name="Title 2">
            <a:extLst>
              <a:ext uri="{FF2B5EF4-FFF2-40B4-BE49-F238E27FC236}">
                <a16:creationId xmlns:a16="http://schemas.microsoft.com/office/drawing/2014/main" id="{5B06A319-F99F-40A7-B1D1-47E785768686}"/>
              </a:ext>
            </a:extLst>
          </p:cNvPr>
          <p:cNvSpPr>
            <a:spLocks noGrp="1"/>
          </p:cNvSpPr>
          <p:nvPr>
            <p:ph type="title"/>
          </p:nvPr>
        </p:nvSpPr>
        <p:spPr/>
        <p:txBody>
          <a:bodyPr/>
          <a:lstStyle/>
          <a:p>
            <a:br>
              <a:rPr lang="en-US" dirty="0"/>
            </a:br>
            <a:br>
              <a:rPr lang="en-US" dirty="0"/>
            </a:br>
            <a:r>
              <a:rPr lang="en-US" dirty="0"/>
              <a:t>CCRP - Accelerator Controls Modernization</a:t>
            </a:r>
          </a:p>
        </p:txBody>
      </p:sp>
      <p:sp>
        <p:nvSpPr>
          <p:cNvPr id="7" name="Date Placeholder 6">
            <a:extLst>
              <a:ext uri="{FF2B5EF4-FFF2-40B4-BE49-F238E27FC236}">
                <a16:creationId xmlns:a16="http://schemas.microsoft.com/office/drawing/2014/main" id="{991A700F-339C-440D-9BD4-4291A1BFE4AA}"/>
              </a:ext>
            </a:extLst>
          </p:cNvPr>
          <p:cNvSpPr>
            <a:spLocks noGrp="1"/>
          </p:cNvSpPr>
          <p:nvPr>
            <p:ph type="dt" sz="half" idx="2"/>
          </p:nvPr>
        </p:nvSpPr>
        <p:spPr/>
        <p:txBody>
          <a:bodyPr/>
          <a:lstStyle/>
          <a:p>
            <a:r>
              <a:rPr lang="en-US"/>
              <a:t>8/7/2019</a:t>
            </a:r>
            <a:endParaRPr lang="en-US" dirty="0"/>
          </a:p>
        </p:txBody>
      </p:sp>
      <p:sp>
        <p:nvSpPr>
          <p:cNvPr id="5" name="Footer Placeholder 4">
            <a:extLst>
              <a:ext uri="{FF2B5EF4-FFF2-40B4-BE49-F238E27FC236}">
                <a16:creationId xmlns:a16="http://schemas.microsoft.com/office/drawing/2014/main" id="{7BAFAD50-876F-4DCE-A224-C1812F2577DA}"/>
              </a:ext>
            </a:extLst>
          </p:cNvPr>
          <p:cNvSpPr>
            <a:spLocks noGrp="1"/>
          </p:cNvSpPr>
          <p:nvPr>
            <p:ph type="ftr" sz="quarter" idx="3"/>
          </p:nvPr>
        </p:nvSpPr>
        <p:spPr/>
        <p:txBody>
          <a:bodyPr/>
          <a:lstStyle/>
          <a:p>
            <a:r>
              <a:rPr lang="en-US"/>
              <a:t>Kosky | Fermilab Core Campus Revitalization Projects</a:t>
            </a:r>
            <a:endParaRPr lang="en-US" dirty="0"/>
          </a:p>
        </p:txBody>
      </p:sp>
      <p:sp>
        <p:nvSpPr>
          <p:cNvPr id="6" name="Slide Number Placeholder 5">
            <a:extLst>
              <a:ext uri="{FF2B5EF4-FFF2-40B4-BE49-F238E27FC236}">
                <a16:creationId xmlns:a16="http://schemas.microsoft.com/office/drawing/2014/main" id="{5052823F-9FFE-40F0-996F-E7946B4505B2}"/>
              </a:ext>
            </a:extLst>
          </p:cNvPr>
          <p:cNvSpPr>
            <a:spLocks noGrp="1"/>
          </p:cNvSpPr>
          <p:nvPr>
            <p:ph type="sldNum" sz="quarter" idx="4"/>
          </p:nvPr>
        </p:nvSpPr>
        <p:spPr/>
        <p:txBody>
          <a:bodyPr/>
          <a:lstStyle/>
          <a:p>
            <a:fld id="{148C009B-CB69-E04A-B9B3-34B26D69E9CF}" type="slidenum">
              <a:rPr lang="en-US" smtClean="0"/>
              <a:pPr/>
              <a:t>16</a:t>
            </a:fld>
            <a:endParaRPr lang="en-US" dirty="0"/>
          </a:p>
        </p:txBody>
      </p:sp>
      <p:pic>
        <p:nvPicPr>
          <p:cNvPr id="8" name="Picture 7" descr="Infrastructure Projects_Fermi_2019_B - PowerPoint">
            <a:extLst>
              <a:ext uri="{FF2B5EF4-FFF2-40B4-BE49-F238E27FC236}">
                <a16:creationId xmlns:a16="http://schemas.microsoft.com/office/drawing/2014/main" id="{D261A502-9B16-4814-8E38-CBE4E90B63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40072" y="1022094"/>
            <a:ext cx="2617484" cy="3505897"/>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1C91E6BC-6FDA-4765-A053-ABDD36137485}"/>
              </a:ext>
            </a:extLst>
          </p:cNvPr>
          <p:cNvSpPr/>
          <p:nvPr/>
        </p:nvSpPr>
        <p:spPr>
          <a:xfrm>
            <a:off x="228600" y="771827"/>
            <a:ext cx="5600705" cy="738664"/>
          </a:xfrm>
          <a:prstGeom prst="rect">
            <a:avLst/>
          </a:prstGeom>
        </p:spPr>
        <p:txBody>
          <a:bodyPr wrap="square">
            <a:spAutoFit/>
          </a:bodyPr>
          <a:lstStyle/>
          <a:p>
            <a:r>
              <a:rPr lang="en-US" sz="1400" dirty="0">
                <a:solidFill>
                  <a:schemeClr val="bg1">
                    <a:lumMod val="50000"/>
                  </a:schemeClr>
                </a:solidFill>
                <a:latin typeface="Helvetica" panose="020B0604020202020204" pitchFamily="34" charset="0"/>
                <a:cs typeface="Helvetica" panose="020B0604020202020204" pitchFamily="34" charset="0"/>
              </a:rPr>
              <a:t>Fermilab Accelerator Controls Modernization supports the future of Fermilab's accelerator capability by recapitalizing critical accelerator support systems and controls-supporting infrastructure.</a:t>
            </a:r>
            <a:endParaRPr lang="en-US" sz="1400" dirty="0">
              <a:latin typeface="Helvetica" panose="020B0604020202020204" pitchFamily="34" charset="0"/>
              <a:cs typeface="Helvetica" panose="020B0604020202020204" pitchFamily="34" charset="0"/>
            </a:endParaRPr>
          </a:p>
        </p:txBody>
      </p:sp>
      <p:sp>
        <p:nvSpPr>
          <p:cNvPr id="10" name="Rectangle 9">
            <a:extLst>
              <a:ext uri="{FF2B5EF4-FFF2-40B4-BE49-F238E27FC236}">
                <a16:creationId xmlns:a16="http://schemas.microsoft.com/office/drawing/2014/main" id="{EC6C93E7-9C34-4296-9987-16274D50858E}"/>
              </a:ext>
            </a:extLst>
          </p:cNvPr>
          <p:cNvSpPr/>
          <p:nvPr/>
        </p:nvSpPr>
        <p:spPr>
          <a:xfrm>
            <a:off x="228600" y="1532222"/>
            <a:ext cx="5600705" cy="1010533"/>
          </a:xfrm>
          <a:prstGeom prst="rect">
            <a:avLst/>
          </a:prstGeom>
        </p:spPr>
        <p:txBody>
          <a:bodyPr wrap="square">
            <a:spAutoFit/>
          </a:bodyPr>
          <a:lstStyle/>
          <a:p>
            <a:pPr>
              <a:spcAft>
                <a:spcPts val="450"/>
              </a:spcAft>
            </a:pPr>
            <a:r>
              <a:rPr lang="en-US" sz="1350" dirty="0">
                <a:solidFill>
                  <a:schemeClr val="bg1">
                    <a:lumMod val="50000"/>
                  </a:schemeClr>
                </a:solidFill>
                <a:latin typeface="Helvetica" panose="020B0604020202020204" pitchFamily="34" charset="0"/>
                <a:cs typeface="Helvetica" panose="020B0604020202020204" pitchFamily="34" charset="0"/>
              </a:rPr>
              <a:t>Key Points</a:t>
            </a:r>
          </a:p>
          <a:p>
            <a:pPr marL="214313" indent="-214313" defTabSz="85725">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Replace Sitewide Accelerator Controls System Consistent with PIP II Controls Technology</a:t>
            </a:r>
          </a:p>
          <a:p>
            <a:pPr marL="214313" indent="-214313" defTabSz="85725">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Modernize Radiofrequency Systems, Instrumentation, Power Supplies and Other Supporting Infrastructure</a:t>
            </a:r>
          </a:p>
        </p:txBody>
      </p:sp>
      <p:graphicFrame>
        <p:nvGraphicFramePr>
          <p:cNvPr id="13" name="Table 12">
            <a:extLst>
              <a:ext uri="{FF2B5EF4-FFF2-40B4-BE49-F238E27FC236}">
                <a16:creationId xmlns:a16="http://schemas.microsoft.com/office/drawing/2014/main" id="{2820196D-3FED-4D45-9AB4-10566EAA84D6}"/>
              </a:ext>
            </a:extLst>
          </p:cNvPr>
          <p:cNvGraphicFramePr>
            <a:graphicFrameLocks noGrp="1"/>
          </p:cNvGraphicFramePr>
          <p:nvPr>
            <p:extLst>
              <p:ext uri="{D42A27DB-BD31-4B8C-83A1-F6EECF244321}">
                <p14:modId xmlns:p14="http://schemas.microsoft.com/office/powerpoint/2010/main" val="1231675614"/>
              </p:ext>
            </p:extLst>
          </p:nvPr>
        </p:nvGraphicFramePr>
        <p:xfrm>
          <a:off x="222251" y="2984604"/>
          <a:ext cx="5607054" cy="1432560"/>
        </p:xfrm>
        <a:graphic>
          <a:graphicData uri="http://schemas.openxmlformats.org/drawingml/2006/table">
            <a:tbl>
              <a:tblPr firstRow="1" bandRow="1">
                <a:tableStyleId>{93296810-A885-4BE3-A3E7-6D5BEEA58F35}</a:tableStyleId>
              </a:tblPr>
              <a:tblGrid>
                <a:gridCol w="2230820">
                  <a:extLst>
                    <a:ext uri="{9D8B030D-6E8A-4147-A177-3AD203B41FA5}">
                      <a16:colId xmlns:a16="http://schemas.microsoft.com/office/drawing/2014/main" val="2283959673"/>
                    </a:ext>
                  </a:extLst>
                </a:gridCol>
                <a:gridCol w="260414">
                  <a:extLst>
                    <a:ext uri="{9D8B030D-6E8A-4147-A177-3AD203B41FA5}">
                      <a16:colId xmlns:a16="http://schemas.microsoft.com/office/drawing/2014/main" val="1890860041"/>
                    </a:ext>
                  </a:extLst>
                </a:gridCol>
                <a:gridCol w="3115820">
                  <a:extLst>
                    <a:ext uri="{9D8B030D-6E8A-4147-A177-3AD203B41FA5}">
                      <a16:colId xmlns:a16="http://schemas.microsoft.com/office/drawing/2014/main" val="721871709"/>
                    </a:ext>
                  </a:extLst>
                </a:gridCol>
              </a:tblGrid>
              <a:tr h="188595">
                <a:tc>
                  <a:txBody>
                    <a:bodyPr/>
                    <a:lstStyle/>
                    <a:p>
                      <a:r>
                        <a:rPr lang="en-US" sz="1000" dirty="0"/>
                        <a:t>Core Capability</a:t>
                      </a:r>
                      <a:endParaRPr lang="en-US" sz="1000" dirty="0">
                        <a:latin typeface="Helvetica" panose="020B0604020202020204" pitchFamily="34" charset="0"/>
                        <a:cs typeface="Helvetica" panose="020B0604020202020204" pitchFamily="34" charset="0"/>
                      </a:endParaRPr>
                    </a:p>
                  </a:txBody>
                  <a:tcPr marL="68580" marR="68580" marT="34290" marB="34290"/>
                </a:tc>
                <a:tc>
                  <a:txBody>
                    <a:bodyPr/>
                    <a:lstStyle/>
                    <a:p>
                      <a:endParaRPr lang="en-US" sz="1000" dirty="0">
                        <a:latin typeface="Helvetica" panose="020B0604020202020204" pitchFamily="34" charset="0"/>
                        <a:cs typeface="Helvetica" panose="020B0604020202020204" pitchFamily="34" charset="0"/>
                      </a:endParaRPr>
                    </a:p>
                  </a:txBody>
                  <a:tcPr marL="68580" marR="68580" marT="34290" marB="34290"/>
                </a:tc>
                <a:tc>
                  <a:txBody>
                    <a:bodyPr/>
                    <a:lstStyle/>
                    <a:p>
                      <a:r>
                        <a:rPr lang="en-US" sz="1000" dirty="0"/>
                        <a:t>Mission Objectives Supported</a:t>
                      </a:r>
                      <a:endParaRPr lang="en-US" sz="1000" dirty="0">
                        <a:latin typeface="Helvetica" panose="020B0604020202020204" pitchFamily="34" charset="0"/>
                        <a:cs typeface="Helvetica" panose="020B0604020202020204" pitchFamily="34" charset="0"/>
                      </a:endParaRPr>
                    </a:p>
                  </a:txBody>
                  <a:tcPr marL="68580" marR="68580" marT="34290" marB="34290"/>
                </a:tc>
                <a:extLst>
                  <a:ext uri="{0D108BD9-81ED-4DB2-BD59-A6C34878D82A}">
                    <a16:rowId xmlns:a16="http://schemas.microsoft.com/office/drawing/2014/main" val="2067187827"/>
                  </a:ext>
                </a:extLst>
              </a:tr>
              <a:tr h="257538">
                <a:tc>
                  <a:txBody>
                    <a:bodyPr/>
                    <a:lstStyle/>
                    <a:p>
                      <a:r>
                        <a:rPr lang="en-US" sz="1000" kern="1200" dirty="0">
                          <a:solidFill>
                            <a:schemeClr val="accent4"/>
                          </a:solidFill>
                          <a:effectLst/>
                        </a:rPr>
                        <a:t>Accelerator Science &amp; Technology </a:t>
                      </a:r>
                      <a:endParaRPr lang="en-US" sz="1000" dirty="0">
                        <a:solidFill>
                          <a:schemeClr val="accent4"/>
                        </a:solidFill>
                        <a:latin typeface="Helvetica" panose="020B0604020202020204" pitchFamily="34" charset="0"/>
                        <a:cs typeface="Helvetica" panose="020B0604020202020204" pitchFamily="34" charset="0"/>
                      </a:endParaRPr>
                    </a:p>
                  </a:txBody>
                  <a:tcPr marL="68580" marR="68580" marT="34290" marB="34290" anchor="ctr"/>
                </a:tc>
                <a:tc>
                  <a:txBody>
                    <a:bodyPr/>
                    <a:lstStyle/>
                    <a:p>
                      <a:pPr algn="ctr"/>
                      <a:r>
                        <a:rPr lang="en-US" sz="1800" dirty="0">
                          <a:solidFill>
                            <a:schemeClr val="accent4"/>
                          </a:solidFill>
                          <a:sym typeface="Wingdings 2" panose="05020102010507070707" pitchFamily="18" charset="2"/>
                        </a:rPr>
                        <a:t></a:t>
                      </a:r>
                      <a:endParaRPr lang="en-US" sz="1800" b="1" dirty="0">
                        <a:solidFill>
                          <a:schemeClr val="accent4"/>
                        </a:solidFill>
                        <a:latin typeface="Arial Black" panose="020B0A04020102020204" pitchFamily="34" charset="0"/>
                        <a:cs typeface="Helvetica" panose="020B0604020202020204" pitchFamily="34" charset="0"/>
                      </a:endParaRPr>
                    </a:p>
                  </a:txBody>
                  <a:tcPr marL="0" marR="0" marT="0" marB="0" anchor="ctr"/>
                </a:tc>
                <a:tc>
                  <a:txBody>
                    <a:bodyPr/>
                    <a:lstStyle/>
                    <a:p>
                      <a:r>
                        <a:rPr lang="en-US" sz="800" dirty="0">
                          <a:solidFill>
                            <a:schemeClr val="accent4"/>
                          </a:solidFill>
                        </a:rPr>
                        <a:t>High-Field Magnets; Accelerator Science</a:t>
                      </a:r>
                      <a:endParaRPr lang="en-US" sz="800" dirty="0">
                        <a:solidFill>
                          <a:schemeClr val="accent4"/>
                        </a:solidFill>
                        <a:latin typeface="Helvetica" panose="020B0604020202020204" pitchFamily="34" charset="0"/>
                        <a:cs typeface="Helvetica" panose="020B0604020202020204" pitchFamily="34" charset="0"/>
                      </a:endParaRPr>
                    </a:p>
                  </a:txBody>
                  <a:tcPr marL="68580" marR="68580" marT="34290" marB="34290"/>
                </a:tc>
                <a:extLst>
                  <a:ext uri="{0D108BD9-81ED-4DB2-BD59-A6C34878D82A}">
                    <a16:rowId xmlns:a16="http://schemas.microsoft.com/office/drawing/2014/main" val="2631934212"/>
                  </a:ext>
                </a:extLst>
              </a:tr>
              <a:tr h="188595">
                <a:tc>
                  <a:txBody>
                    <a:bodyPr/>
                    <a:lstStyle/>
                    <a:p>
                      <a:r>
                        <a:rPr lang="en-US" sz="1000" kern="1200" dirty="0">
                          <a:solidFill>
                            <a:schemeClr val="accent2"/>
                          </a:solidFill>
                          <a:effectLst/>
                        </a:rPr>
                        <a:t>Advanced Computer Science </a:t>
                      </a:r>
                      <a:endParaRPr lang="en-US" sz="1000" dirty="0">
                        <a:solidFill>
                          <a:schemeClr val="accent2"/>
                        </a:solidFill>
                        <a:latin typeface="Helvetica" panose="020B0604020202020204" pitchFamily="34" charset="0"/>
                        <a:cs typeface="Helvetica" panose="020B0604020202020204" pitchFamily="34" charset="0"/>
                      </a:endParaRPr>
                    </a:p>
                  </a:txBody>
                  <a:tcPr marL="68580" marR="68580" marT="34290" marB="34290" anchor="ctr"/>
                </a:tc>
                <a:tc>
                  <a:txBody>
                    <a:bodyPr/>
                    <a:lstStyle/>
                    <a:p>
                      <a:endParaRPr lang="en-US" sz="1000" dirty="0">
                        <a:latin typeface="Helvetica" panose="020B0604020202020204" pitchFamily="34" charset="0"/>
                        <a:cs typeface="Helvetica" panose="020B0604020202020204" pitchFamily="34" charset="0"/>
                      </a:endParaRPr>
                    </a:p>
                  </a:txBody>
                  <a:tcPr marL="68580" marR="68580" marT="34290" marB="34290"/>
                </a:tc>
                <a:tc>
                  <a:txBody>
                    <a:bodyPr/>
                    <a:lstStyle/>
                    <a:p>
                      <a:endParaRPr lang="en-US" sz="800" dirty="0">
                        <a:latin typeface="Helvetica" panose="020B0604020202020204" pitchFamily="34" charset="0"/>
                        <a:cs typeface="Helvetica" panose="020B0604020202020204" pitchFamily="34" charset="0"/>
                      </a:endParaRPr>
                    </a:p>
                  </a:txBody>
                  <a:tcPr marL="68580" marR="68580" marT="34290" marB="34290"/>
                </a:tc>
                <a:extLst>
                  <a:ext uri="{0D108BD9-81ED-4DB2-BD59-A6C34878D82A}">
                    <a16:rowId xmlns:a16="http://schemas.microsoft.com/office/drawing/2014/main" val="4044601898"/>
                  </a:ext>
                </a:extLst>
              </a:tr>
              <a:tr h="321923">
                <a:tc>
                  <a:txBody>
                    <a:bodyPr/>
                    <a:lstStyle/>
                    <a:p>
                      <a:r>
                        <a:rPr lang="en-US" sz="1000" kern="1200" dirty="0">
                          <a:solidFill>
                            <a:schemeClr val="accent5"/>
                          </a:solidFill>
                          <a:effectLst/>
                        </a:rPr>
                        <a:t>Particle Physics </a:t>
                      </a:r>
                      <a:endParaRPr lang="en-US" sz="1000" dirty="0">
                        <a:solidFill>
                          <a:schemeClr val="accent5"/>
                        </a:solidFill>
                        <a:latin typeface="Helvetica" panose="020B0604020202020204" pitchFamily="34" charset="0"/>
                        <a:cs typeface="Helvetica" panose="020B0604020202020204" pitchFamily="34" charset="0"/>
                      </a:endParaRP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chemeClr val="accent5"/>
                          </a:solidFill>
                          <a:effectLst/>
                          <a:uLnTx/>
                          <a:uFillTx/>
                          <a:sym typeface="Wingdings 2" panose="05020102010507070707" pitchFamily="18" charset="2"/>
                        </a:rPr>
                        <a:t></a:t>
                      </a:r>
                      <a:endParaRPr kumimoji="0" lang="en-US" sz="2400" b="1" i="0" u="none" strike="noStrike" kern="1200" cap="none" spc="0" normalizeH="0" baseline="0" noProof="0" dirty="0">
                        <a:ln>
                          <a:noFill/>
                        </a:ln>
                        <a:solidFill>
                          <a:schemeClr val="accent5"/>
                        </a:solidFill>
                        <a:effectLst/>
                        <a:uLnTx/>
                        <a:uFillTx/>
                        <a:latin typeface="Helvetica" panose="020B0604020202020204" pitchFamily="34" charset="0"/>
                        <a:ea typeface="+mn-ea"/>
                        <a:cs typeface="Helvetica" panose="020B0604020202020204" pitchFamily="34" charset="0"/>
                      </a:endParaRPr>
                    </a:p>
                  </a:txBody>
                  <a:tcPr marL="68580" marR="68580" marT="34290" marB="34290"/>
                </a:tc>
                <a:tc>
                  <a:txBody>
                    <a:bodyPr/>
                    <a:lstStyle/>
                    <a:p>
                      <a:r>
                        <a:rPr lang="en-US" sz="800" dirty="0">
                          <a:solidFill>
                            <a:schemeClr val="accent5"/>
                          </a:solidFill>
                        </a:rPr>
                        <a:t>Neutrino Science; Collider Science; Precision Science; Cosmic Science</a:t>
                      </a:r>
                      <a:endParaRPr lang="en-US" sz="800" dirty="0">
                        <a:solidFill>
                          <a:schemeClr val="accent5"/>
                        </a:solidFill>
                        <a:latin typeface="Helvetica" panose="020B0604020202020204" pitchFamily="34" charset="0"/>
                        <a:cs typeface="Helvetica" panose="020B0604020202020204" pitchFamily="34" charset="0"/>
                      </a:endParaRPr>
                    </a:p>
                  </a:txBody>
                  <a:tcPr marL="68580" marR="68580" marT="34290" marB="34290"/>
                </a:tc>
                <a:extLst>
                  <a:ext uri="{0D108BD9-81ED-4DB2-BD59-A6C34878D82A}">
                    <a16:rowId xmlns:a16="http://schemas.microsoft.com/office/drawing/2014/main" val="3102862872"/>
                  </a:ext>
                </a:extLst>
              </a:tr>
              <a:tr h="321923">
                <a:tc>
                  <a:txBody>
                    <a:bodyPr/>
                    <a:lstStyle/>
                    <a:p>
                      <a:r>
                        <a:rPr lang="en-US" sz="1000" kern="1200" dirty="0">
                          <a:solidFill>
                            <a:schemeClr val="accent3"/>
                          </a:solidFill>
                          <a:effectLst/>
                        </a:rPr>
                        <a:t>Large-Scale User Facilities / Advanced Instrumentation</a:t>
                      </a:r>
                      <a:endParaRPr lang="en-US" sz="1000" dirty="0">
                        <a:solidFill>
                          <a:schemeClr val="accent3"/>
                        </a:solidFill>
                        <a:latin typeface="Helvetica" panose="020B0604020202020204" pitchFamily="34" charset="0"/>
                        <a:cs typeface="Helvetica" panose="020B0604020202020204" pitchFamily="34" charset="0"/>
                      </a:endParaRP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chemeClr val="accent3"/>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schemeClr val="accent3"/>
                        </a:solidFill>
                        <a:effectLst/>
                        <a:uLnTx/>
                        <a:uFillTx/>
                        <a:latin typeface="Helvetica" panose="020B0604020202020204" pitchFamily="34" charset="0"/>
                        <a:ea typeface="+mn-ea"/>
                        <a:cs typeface="Helvetica" panose="020B0604020202020204" pitchFamily="34" charset="0"/>
                      </a:endParaRPr>
                    </a:p>
                  </a:txBody>
                  <a:tcPr marL="68580" marR="68580" marT="34290" marB="34290"/>
                </a:tc>
                <a:tc>
                  <a:txBody>
                    <a:bodyPr/>
                    <a:lstStyle/>
                    <a:p>
                      <a:r>
                        <a:rPr lang="en-US" sz="800" dirty="0">
                          <a:solidFill>
                            <a:schemeClr val="accent3"/>
                          </a:solidFill>
                        </a:rPr>
                        <a:t>LBNF-DUNE; PIP-II</a:t>
                      </a:r>
                      <a:endParaRPr lang="en-US" sz="800" dirty="0">
                        <a:solidFill>
                          <a:schemeClr val="accent3"/>
                        </a:solidFill>
                        <a:latin typeface="Helvetica" panose="020B0604020202020204" pitchFamily="34" charset="0"/>
                        <a:cs typeface="Helvetica" panose="020B0604020202020204" pitchFamily="34" charset="0"/>
                      </a:endParaRPr>
                    </a:p>
                  </a:txBody>
                  <a:tcPr marL="68580" marR="68580" marT="34290" marB="34290"/>
                </a:tc>
                <a:extLst>
                  <a:ext uri="{0D108BD9-81ED-4DB2-BD59-A6C34878D82A}">
                    <a16:rowId xmlns:a16="http://schemas.microsoft.com/office/drawing/2014/main" val="2239556480"/>
                  </a:ext>
                </a:extLst>
              </a:tr>
            </a:tbl>
          </a:graphicData>
        </a:graphic>
      </p:graphicFrame>
    </p:spTree>
    <p:extLst>
      <p:ext uri="{BB962C8B-B14F-4D97-AF65-F5344CB8AC3E}">
        <p14:creationId xmlns:p14="http://schemas.microsoft.com/office/powerpoint/2010/main" val="2270607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6A319-F99F-40A7-B1D1-47E785768686}"/>
              </a:ext>
            </a:extLst>
          </p:cNvPr>
          <p:cNvSpPr>
            <a:spLocks noGrp="1"/>
          </p:cNvSpPr>
          <p:nvPr>
            <p:ph type="title"/>
          </p:nvPr>
        </p:nvSpPr>
        <p:spPr/>
        <p:txBody>
          <a:bodyPr/>
          <a:lstStyle/>
          <a:p>
            <a:r>
              <a:rPr lang="en-US" dirty="0"/>
              <a:t>CCRP - Technology Campus Modernization</a:t>
            </a:r>
          </a:p>
        </p:txBody>
      </p:sp>
      <p:sp>
        <p:nvSpPr>
          <p:cNvPr id="7" name="Date Placeholder 6">
            <a:extLst>
              <a:ext uri="{FF2B5EF4-FFF2-40B4-BE49-F238E27FC236}">
                <a16:creationId xmlns:a16="http://schemas.microsoft.com/office/drawing/2014/main" id="{991A700F-339C-440D-9BD4-4291A1BFE4AA}"/>
              </a:ext>
            </a:extLst>
          </p:cNvPr>
          <p:cNvSpPr>
            <a:spLocks noGrp="1"/>
          </p:cNvSpPr>
          <p:nvPr>
            <p:ph type="dt" sz="half" idx="2"/>
          </p:nvPr>
        </p:nvSpPr>
        <p:spPr/>
        <p:txBody>
          <a:bodyPr/>
          <a:lstStyle/>
          <a:p>
            <a:r>
              <a:rPr lang="en-US"/>
              <a:t>8/7/2019</a:t>
            </a:r>
            <a:endParaRPr lang="en-US" dirty="0"/>
          </a:p>
        </p:txBody>
      </p:sp>
      <p:sp>
        <p:nvSpPr>
          <p:cNvPr id="5" name="Footer Placeholder 4">
            <a:extLst>
              <a:ext uri="{FF2B5EF4-FFF2-40B4-BE49-F238E27FC236}">
                <a16:creationId xmlns:a16="http://schemas.microsoft.com/office/drawing/2014/main" id="{7BAFAD50-876F-4DCE-A224-C1812F2577DA}"/>
              </a:ext>
            </a:extLst>
          </p:cNvPr>
          <p:cNvSpPr>
            <a:spLocks noGrp="1"/>
          </p:cNvSpPr>
          <p:nvPr>
            <p:ph type="ftr" sz="quarter" idx="3"/>
          </p:nvPr>
        </p:nvSpPr>
        <p:spPr/>
        <p:txBody>
          <a:bodyPr/>
          <a:lstStyle/>
          <a:p>
            <a:r>
              <a:rPr lang="en-US"/>
              <a:t>Kosky | Fermilab Core Campus Revitalization Projects</a:t>
            </a:r>
            <a:endParaRPr lang="en-US" dirty="0"/>
          </a:p>
        </p:txBody>
      </p:sp>
      <p:sp>
        <p:nvSpPr>
          <p:cNvPr id="6" name="Slide Number Placeholder 5">
            <a:extLst>
              <a:ext uri="{FF2B5EF4-FFF2-40B4-BE49-F238E27FC236}">
                <a16:creationId xmlns:a16="http://schemas.microsoft.com/office/drawing/2014/main" id="{5052823F-9FFE-40F0-996F-E7946B4505B2}"/>
              </a:ext>
            </a:extLst>
          </p:cNvPr>
          <p:cNvSpPr>
            <a:spLocks noGrp="1"/>
          </p:cNvSpPr>
          <p:nvPr>
            <p:ph type="sldNum" sz="quarter" idx="4"/>
          </p:nvPr>
        </p:nvSpPr>
        <p:spPr/>
        <p:txBody>
          <a:bodyPr/>
          <a:lstStyle/>
          <a:p>
            <a:fld id="{148C009B-CB69-E04A-B9B3-34B26D69E9CF}" type="slidenum">
              <a:rPr lang="en-US" smtClean="0"/>
              <a:pPr/>
              <a:t>17</a:t>
            </a:fld>
            <a:endParaRPr lang="en-US" dirty="0"/>
          </a:p>
        </p:txBody>
      </p:sp>
      <p:sp>
        <p:nvSpPr>
          <p:cNvPr id="9" name="Rectangle 8">
            <a:extLst>
              <a:ext uri="{FF2B5EF4-FFF2-40B4-BE49-F238E27FC236}">
                <a16:creationId xmlns:a16="http://schemas.microsoft.com/office/drawing/2014/main" id="{1C91E6BC-6FDA-4765-A053-ABDD36137485}"/>
              </a:ext>
            </a:extLst>
          </p:cNvPr>
          <p:cNvSpPr/>
          <p:nvPr/>
        </p:nvSpPr>
        <p:spPr>
          <a:xfrm>
            <a:off x="228600" y="749892"/>
            <a:ext cx="5834849" cy="954107"/>
          </a:xfrm>
          <a:prstGeom prst="rect">
            <a:avLst/>
          </a:prstGeom>
        </p:spPr>
        <p:txBody>
          <a:bodyPr wrap="square">
            <a:spAutoFit/>
          </a:bodyPr>
          <a:lstStyle/>
          <a:p>
            <a:pPr marL="0" indent="0">
              <a:buNone/>
            </a:pPr>
            <a:r>
              <a:rPr lang="en-US" sz="1400" dirty="0">
                <a:solidFill>
                  <a:schemeClr val="bg1">
                    <a:lumMod val="50000"/>
                  </a:schemeClr>
                </a:solidFill>
                <a:latin typeface="Helvetica" panose="020B0604020202020204" pitchFamily="34" charset="0"/>
                <a:cs typeface="Helvetica" panose="020B0604020202020204" pitchFamily="34" charset="0"/>
              </a:rPr>
              <a:t>Fermilab Technology Campus Modernization supports the future of Fermilab's technological, computing, and detector development processes and production capability by developing and recapitalizing critical support infrastructure.</a:t>
            </a:r>
          </a:p>
        </p:txBody>
      </p:sp>
      <p:sp>
        <p:nvSpPr>
          <p:cNvPr id="10" name="Rectangle 9">
            <a:extLst>
              <a:ext uri="{FF2B5EF4-FFF2-40B4-BE49-F238E27FC236}">
                <a16:creationId xmlns:a16="http://schemas.microsoft.com/office/drawing/2014/main" id="{EC6C93E7-9C34-4296-9987-16274D50858E}"/>
              </a:ext>
            </a:extLst>
          </p:cNvPr>
          <p:cNvSpPr/>
          <p:nvPr/>
        </p:nvSpPr>
        <p:spPr>
          <a:xfrm>
            <a:off x="228600" y="1740909"/>
            <a:ext cx="5600705" cy="1010533"/>
          </a:xfrm>
          <a:prstGeom prst="rect">
            <a:avLst/>
          </a:prstGeom>
        </p:spPr>
        <p:txBody>
          <a:bodyPr wrap="square">
            <a:spAutoFit/>
          </a:bodyPr>
          <a:lstStyle/>
          <a:p>
            <a:pPr>
              <a:spcAft>
                <a:spcPts val="450"/>
              </a:spcAft>
            </a:pPr>
            <a:r>
              <a:rPr lang="en-US" sz="1350" dirty="0">
                <a:solidFill>
                  <a:schemeClr val="bg1">
                    <a:lumMod val="50000"/>
                  </a:schemeClr>
                </a:solidFill>
                <a:latin typeface="Helvetica" panose="020B0604020202020204" pitchFamily="34" charset="0"/>
                <a:cs typeface="Helvetica" panose="020B0604020202020204" pitchFamily="34" charset="0"/>
              </a:rPr>
              <a:t>Key Points</a:t>
            </a:r>
          </a:p>
          <a:p>
            <a:pPr marL="171450" indent="-171450" defTabSz="114300">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Develop Superconducting Quantum Technology Center</a:t>
            </a:r>
          </a:p>
          <a:p>
            <a:pPr marL="171450" indent="-171450" defTabSz="114300">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Revitalize Existing Industrial, Detector and Computing Buildings</a:t>
            </a:r>
          </a:p>
          <a:p>
            <a:pPr marL="171450" indent="-171450" defTabSz="114300">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Streamline Technology and Detector Research Development Processes</a:t>
            </a:r>
          </a:p>
          <a:p>
            <a:pPr marL="171450" indent="-171450" defTabSz="114300">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Consolidate and Modernize Superconducting Technology Facilities</a:t>
            </a:r>
            <a:endParaRPr lang="en-US" sz="1100" dirty="0">
              <a:solidFill>
                <a:schemeClr val="bg1">
                  <a:lumMod val="50000"/>
                </a:schemeClr>
              </a:solidFill>
              <a:latin typeface="Helvetica" panose="020B0604020202020204" pitchFamily="34" charset="0"/>
              <a:cs typeface="Helvetica" panose="020B0604020202020204" pitchFamily="34" charset="0"/>
            </a:endParaRPr>
          </a:p>
        </p:txBody>
      </p:sp>
      <p:graphicFrame>
        <p:nvGraphicFramePr>
          <p:cNvPr id="18" name="Table 17">
            <a:extLst>
              <a:ext uri="{FF2B5EF4-FFF2-40B4-BE49-F238E27FC236}">
                <a16:creationId xmlns:a16="http://schemas.microsoft.com/office/drawing/2014/main" id="{63D90FEF-8A4A-4CE3-AF6A-32684E122024}"/>
              </a:ext>
            </a:extLst>
          </p:cNvPr>
          <p:cNvGraphicFramePr>
            <a:graphicFrameLocks noGrp="1"/>
          </p:cNvGraphicFramePr>
          <p:nvPr>
            <p:extLst>
              <p:ext uri="{D42A27DB-BD31-4B8C-83A1-F6EECF244321}">
                <p14:modId xmlns:p14="http://schemas.microsoft.com/office/powerpoint/2010/main" val="1827814888"/>
              </p:ext>
            </p:extLst>
          </p:nvPr>
        </p:nvGraphicFramePr>
        <p:xfrm>
          <a:off x="222250" y="3022998"/>
          <a:ext cx="5716530" cy="1615440"/>
        </p:xfrm>
        <a:graphic>
          <a:graphicData uri="http://schemas.openxmlformats.org/drawingml/2006/table">
            <a:tbl>
              <a:tblPr firstRow="1" bandRow="1">
                <a:tableStyleId>{93296810-A885-4BE3-A3E7-6D5BEEA58F35}</a:tableStyleId>
              </a:tblPr>
              <a:tblGrid>
                <a:gridCol w="2265867">
                  <a:extLst>
                    <a:ext uri="{9D8B030D-6E8A-4147-A177-3AD203B41FA5}">
                      <a16:colId xmlns:a16="http://schemas.microsoft.com/office/drawing/2014/main" val="2283959673"/>
                    </a:ext>
                  </a:extLst>
                </a:gridCol>
                <a:gridCol w="285893">
                  <a:extLst>
                    <a:ext uri="{9D8B030D-6E8A-4147-A177-3AD203B41FA5}">
                      <a16:colId xmlns:a16="http://schemas.microsoft.com/office/drawing/2014/main" val="1890860041"/>
                    </a:ext>
                  </a:extLst>
                </a:gridCol>
                <a:gridCol w="3164770">
                  <a:extLst>
                    <a:ext uri="{9D8B030D-6E8A-4147-A177-3AD203B41FA5}">
                      <a16:colId xmlns:a16="http://schemas.microsoft.com/office/drawing/2014/main" val="721871709"/>
                    </a:ext>
                  </a:extLst>
                </a:gridCol>
              </a:tblGrid>
              <a:tr h="162029">
                <a:tc>
                  <a:txBody>
                    <a:bodyPr/>
                    <a:lstStyle/>
                    <a:p>
                      <a:r>
                        <a:rPr lang="en-US" sz="1000" dirty="0"/>
                        <a:t>Core Capability</a:t>
                      </a:r>
                      <a:endParaRPr lang="en-US" sz="1000" dirty="0">
                        <a:latin typeface="Helvetica" panose="020B0604020202020204" pitchFamily="34" charset="0"/>
                        <a:cs typeface="Helvetica" panose="020B0604020202020204" pitchFamily="34" charset="0"/>
                      </a:endParaRPr>
                    </a:p>
                  </a:txBody>
                  <a:tcPr/>
                </a:tc>
                <a:tc>
                  <a:txBody>
                    <a:bodyPr/>
                    <a:lstStyle/>
                    <a:p>
                      <a:endParaRPr lang="en-US" sz="1000" dirty="0">
                        <a:latin typeface="Helvetica" panose="020B0604020202020204" pitchFamily="34" charset="0"/>
                        <a:cs typeface="Helvetica" panose="020B0604020202020204" pitchFamily="34" charset="0"/>
                      </a:endParaRPr>
                    </a:p>
                  </a:txBody>
                  <a:tcPr/>
                </a:tc>
                <a:tc>
                  <a:txBody>
                    <a:bodyPr/>
                    <a:lstStyle/>
                    <a:p>
                      <a:r>
                        <a:rPr lang="en-US" sz="1000" dirty="0"/>
                        <a:t>Mission Objectives Supported</a:t>
                      </a:r>
                      <a:endParaRPr lang="en-US" sz="10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067187827"/>
                  </a:ext>
                </a:extLst>
              </a:tr>
              <a:tr h="221260">
                <a:tc>
                  <a:txBody>
                    <a:bodyPr/>
                    <a:lstStyle/>
                    <a:p>
                      <a:r>
                        <a:rPr lang="en-US" sz="1000" kern="1200" dirty="0">
                          <a:solidFill>
                            <a:schemeClr val="accent4"/>
                          </a:solidFill>
                          <a:effectLst/>
                        </a:rPr>
                        <a:t>Accelerator Science &amp; Technology </a:t>
                      </a:r>
                      <a:endParaRPr lang="en-US" sz="1000" dirty="0">
                        <a:solidFill>
                          <a:schemeClr val="accent4"/>
                        </a:solidFill>
                        <a:latin typeface="Helvetica" panose="020B0604020202020204" pitchFamily="34" charset="0"/>
                        <a:cs typeface="Helvetica" panose="020B0604020202020204" pitchFamily="34" charset="0"/>
                      </a:endParaRPr>
                    </a:p>
                  </a:txBody>
                  <a:tcPr anchor="ctr"/>
                </a:tc>
                <a:tc>
                  <a:txBody>
                    <a:bodyPr/>
                    <a:lstStyle/>
                    <a:p>
                      <a:pPr algn="ctr"/>
                      <a:r>
                        <a:rPr lang="en-US" sz="1600" dirty="0">
                          <a:solidFill>
                            <a:schemeClr val="accent4"/>
                          </a:solidFill>
                          <a:sym typeface="Wingdings 2" panose="05020102010507070707" pitchFamily="18" charset="2"/>
                        </a:rPr>
                        <a:t></a:t>
                      </a:r>
                      <a:endParaRPr lang="en-US" sz="1600" b="1" dirty="0">
                        <a:solidFill>
                          <a:schemeClr val="accent4"/>
                        </a:solidFill>
                        <a:latin typeface="Arial Black" panose="020B0A04020102020204" pitchFamily="34" charset="0"/>
                        <a:cs typeface="Helvetica" panose="020B0604020202020204" pitchFamily="34" charset="0"/>
                      </a:endParaRPr>
                    </a:p>
                  </a:txBody>
                  <a:tcPr marL="0" marR="0" marT="0" marB="0" anchor="ctr"/>
                </a:tc>
                <a:tc>
                  <a:txBody>
                    <a:bodyPr/>
                    <a:lstStyle/>
                    <a:p>
                      <a:r>
                        <a:rPr lang="en-US" sz="700" dirty="0">
                          <a:solidFill>
                            <a:schemeClr val="accent4"/>
                          </a:solidFill>
                        </a:rPr>
                        <a:t>HL-LHC; High-Field Magnets; LCLS-II; Quantum Systems;  Accelerator Science</a:t>
                      </a:r>
                      <a:endParaRPr lang="en-US" sz="700" dirty="0">
                        <a:solidFill>
                          <a:schemeClr val="accent4"/>
                        </a:solidFill>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631934212"/>
                  </a:ext>
                </a:extLst>
              </a:tr>
              <a:tr h="235678">
                <a:tc>
                  <a:txBody>
                    <a:bodyPr/>
                    <a:lstStyle/>
                    <a:p>
                      <a:r>
                        <a:rPr lang="en-US" sz="1000" kern="1200" dirty="0">
                          <a:solidFill>
                            <a:schemeClr val="accent2"/>
                          </a:solidFill>
                          <a:effectLst/>
                        </a:rPr>
                        <a:t>Advanced Computer Science </a:t>
                      </a:r>
                      <a:endParaRPr lang="en-US" sz="1000" dirty="0">
                        <a:solidFill>
                          <a:schemeClr val="accent2"/>
                        </a:solidFill>
                        <a:latin typeface="Helvetica" panose="020B0604020202020204" pitchFamily="34" charset="0"/>
                        <a:cs typeface="Helvetica"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2"/>
                          </a:solidFill>
                          <a:effectLst/>
                          <a:uLnTx/>
                          <a:uFillTx/>
                          <a:sym typeface="Wingdings 2" panose="05020102010507070707" pitchFamily="18" charset="2"/>
                        </a:rPr>
                        <a:t></a:t>
                      </a:r>
                      <a:endParaRPr kumimoji="0" lang="en-US" sz="1600" b="1" i="0" u="none" strike="noStrike" kern="1200" cap="none" spc="0" normalizeH="0" baseline="0" noProof="0" dirty="0">
                        <a:ln>
                          <a:noFill/>
                        </a:ln>
                        <a:solidFill>
                          <a:schemeClr val="accent2"/>
                        </a:solidFill>
                        <a:effectLst/>
                        <a:uLnTx/>
                        <a:uFillTx/>
                        <a:latin typeface="Arial Black" panose="020B0A04020102020204" pitchFamily="34" charset="0"/>
                        <a:ea typeface="+mn-ea"/>
                        <a:cs typeface="Helvetica" panose="020B0604020202020204" pitchFamily="34" charset="0"/>
                      </a:endParaRPr>
                    </a:p>
                  </a:txBody>
                  <a:tcPr/>
                </a:tc>
                <a:tc>
                  <a:txBody>
                    <a:bodyPr/>
                    <a:lstStyle/>
                    <a:p>
                      <a:r>
                        <a:rPr lang="en-US" sz="700" dirty="0" err="1">
                          <a:solidFill>
                            <a:schemeClr val="accent2"/>
                          </a:solidFill>
                        </a:rPr>
                        <a:t>HEPCloud</a:t>
                      </a:r>
                      <a:r>
                        <a:rPr lang="en-US" sz="700" dirty="0">
                          <a:solidFill>
                            <a:schemeClr val="accent2"/>
                          </a:solidFill>
                        </a:rPr>
                        <a:t>; Computing for Science; Machine Intelligence; Quantum Computing; Active Archive</a:t>
                      </a:r>
                      <a:endParaRPr lang="en-US" sz="700" dirty="0">
                        <a:solidFill>
                          <a:schemeClr val="accent2"/>
                        </a:solidFill>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4044601898"/>
                  </a:ext>
                </a:extLst>
              </a:tr>
              <a:tr h="276575">
                <a:tc>
                  <a:txBody>
                    <a:bodyPr/>
                    <a:lstStyle/>
                    <a:p>
                      <a:r>
                        <a:rPr lang="en-US" sz="1000" kern="1200" dirty="0">
                          <a:solidFill>
                            <a:schemeClr val="accent5"/>
                          </a:solidFill>
                          <a:effectLst/>
                        </a:rPr>
                        <a:t>Particle Physics </a:t>
                      </a:r>
                      <a:endParaRPr lang="en-US" sz="1000" dirty="0">
                        <a:solidFill>
                          <a:schemeClr val="accent5"/>
                        </a:solidFill>
                        <a:latin typeface="Helvetica" panose="020B0604020202020204" pitchFamily="34" charset="0"/>
                        <a:cs typeface="Helvetica"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5"/>
                          </a:solidFill>
                          <a:effectLst/>
                          <a:uLnTx/>
                          <a:uFillTx/>
                          <a:sym typeface="Wingdings 2" panose="05020102010507070707" pitchFamily="18" charset="2"/>
                        </a:rPr>
                        <a:t></a:t>
                      </a:r>
                      <a:endParaRPr kumimoji="0" lang="en-US" sz="2000" b="1" i="0" u="none" strike="noStrike" kern="1200" cap="none" spc="0" normalizeH="0" baseline="0" noProof="0" dirty="0">
                        <a:ln>
                          <a:noFill/>
                        </a:ln>
                        <a:solidFill>
                          <a:schemeClr val="accent5"/>
                        </a:solidFill>
                        <a:effectLst/>
                        <a:uLnTx/>
                        <a:uFillTx/>
                        <a:latin typeface="Helvetica" panose="020B0604020202020204" pitchFamily="34" charset="0"/>
                        <a:ea typeface="+mn-ea"/>
                        <a:cs typeface="Helvetica" panose="020B0604020202020204" pitchFamily="34" charset="0"/>
                      </a:endParaRPr>
                    </a:p>
                  </a:txBody>
                  <a:tcPr/>
                </a:tc>
                <a:tc>
                  <a:txBody>
                    <a:bodyPr/>
                    <a:lstStyle/>
                    <a:p>
                      <a:r>
                        <a:rPr lang="en-US" sz="700" dirty="0">
                          <a:solidFill>
                            <a:schemeClr val="accent5"/>
                          </a:solidFill>
                        </a:rPr>
                        <a:t>Neutrino Science; Collider Science; Precision Science; Cosmic Science; Quantum Sensors</a:t>
                      </a:r>
                      <a:endParaRPr lang="en-US" sz="700" dirty="0">
                        <a:solidFill>
                          <a:schemeClr val="accent5"/>
                        </a:solidFill>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3102862872"/>
                  </a:ext>
                </a:extLst>
              </a:tr>
              <a:tr h="276575">
                <a:tc>
                  <a:txBody>
                    <a:bodyPr/>
                    <a:lstStyle/>
                    <a:p>
                      <a:r>
                        <a:rPr lang="en-US" sz="1000" kern="1200" dirty="0">
                          <a:solidFill>
                            <a:schemeClr val="accent3"/>
                          </a:solidFill>
                          <a:effectLst/>
                        </a:rPr>
                        <a:t>Large-Scale User Facilities / Advanced Instrumentation</a:t>
                      </a:r>
                      <a:endParaRPr lang="en-US" sz="1000" dirty="0">
                        <a:solidFill>
                          <a:schemeClr val="accent3"/>
                        </a:solidFill>
                        <a:latin typeface="Helvetica" panose="020B0604020202020204" pitchFamily="34" charset="0"/>
                        <a:cs typeface="Helvetica"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3"/>
                          </a:solidFill>
                          <a:effectLst/>
                          <a:uLnTx/>
                          <a:uFillTx/>
                          <a:sym typeface="Wingdings 2" panose="05020102010507070707" pitchFamily="18" charset="2"/>
                        </a:rPr>
                        <a:t></a:t>
                      </a:r>
                      <a:endParaRPr kumimoji="0" lang="en-US" sz="1600" b="1" i="0" u="none" strike="noStrike" kern="1200" cap="none" spc="0" normalizeH="0" baseline="0" noProof="0" dirty="0">
                        <a:ln>
                          <a:noFill/>
                        </a:ln>
                        <a:solidFill>
                          <a:schemeClr val="accent3"/>
                        </a:solidFill>
                        <a:effectLst/>
                        <a:uLnTx/>
                        <a:uFillTx/>
                        <a:latin typeface="Helvetica" panose="020B0604020202020204" pitchFamily="34" charset="0"/>
                        <a:ea typeface="+mn-ea"/>
                        <a:cs typeface="Helvetica" panose="020B0604020202020204" pitchFamily="34" charset="0"/>
                      </a:endParaRPr>
                    </a:p>
                  </a:txBody>
                  <a:tcPr/>
                </a:tc>
                <a:tc>
                  <a:txBody>
                    <a:bodyPr/>
                    <a:lstStyle/>
                    <a:p>
                      <a:r>
                        <a:rPr lang="en-US" sz="700" dirty="0">
                          <a:solidFill>
                            <a:schemeClr val="accent3"/>
                          </a:solidFill>
                        </a:rPr>
                        <a:t>LBNF-DUNE; PIP-II</a:t>
                      </a:r>
                      <a:endParaRPr lang="en-US" sz="700" dirty="0">
                        <a:solidFill>
                          <a:schemeClr val="accent3"/>
                        </a:solidFill>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239556480"/>
                  </a:ext>
                </a:extLst>
              </a:tr>
            </a:tbl>
          </a:graphicData>
        </a:graphic>
      </p:graphicFrame>
      <p:pic>
        <p:nvPicPr>
          <p:cNvPr id="24" name="Picture 23" descr="Infrastructure Projects_Fermi_2019_B - PowerPoint">
            <a:extLst>
              <a:ext uri="{FF2B5EF4-FFF2-40B4-BE49-F238E27FC236}">
                <a16:creationId xmlns:a16="http://schemas.microsoft.com/office/drawing/2014/main" id="{56F74753-1D5C-44E1-B42A-59B823AE564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393223" y="974011"/>
            <a:ext cx="2501540" cy="34976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1928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A174EA-D57E-40D7-A35A-FC14800A7FDF}"/>
              </a:ext>
            </a:extLst>
          </p:cNvPr>
          <p:cNvSpPr>
            <a:spLocks noGrp="1"/>
          </p:cNvSpPr>
          <p:nvPr>
            <p:ph idx="1"/>
          </p:nvPr>
        </p:nvSpPr>
        <p:spPr/>
        <p:txBody>
          <a:bodyPr/>
          <a:lstStyle/>
          <a:p>
            <a:endParaRPr lang="en-US"/>
          </a:p>
          <a:p>
            <a:pPr lvl="1"/>
            <a:endParaRPr lang="en-US"/>
          </a:p>
          <a:p>
            <a:endParaRPr lang="en-US" dirty="0"/>
          </a:p>
        </p:txBody>
      </p:sp>
      <p:sp>
        <p:nvSpPr>
          <p:cNvPr id="3" name="Title 2">
            <a:extLst>
              <a:ext uri="{FF2B5EF4-FFF2-40B4-BE49-F238E27FC236}">
                <a16:creationId xmlns:a16="http://schemas.microsoft.com/office/drawing/2014/main" id="{5B06A319-F99F-40A7-B1D1-47E785768686}"/>
              </a:ext>
            </a:extLst>
          </p:cNvPr>
          <p:cNvSpPr>
            <a:spLocks noGrp="1"/>
          </p:cNvSpPr>
          <p:nvPr>
            <p:ph type="title"/>
          </p:nvPr>
        </p:nvSpPr>
        <p:spPr/>
        <p:txBody>
          <a:bodyPr/>
          <a:lstStyle/>
          <a:p>
            <a:r>
              <a:rPr lang="en-US" dirty="0"/>
              <a:t>CCRP - Wilson Hall Restoration</a:t>
            </a:r>
          </a:p>
        </p:txBody>
      </p:sp>
      <p:sp>
        <p:nvSpPr>
          <p:cNvPr id="7" name="Date Placeholder 6">
            <a:extLst>
              <a:ext uri="{FF2B5EF4-FFF2-40B4-BE49-F238E27FC236}">
                <a16:creationId xmlns:a16="http://schemas.microsoft.com/office/drawing/2014/main" id="{991A700F-339C-440D-9BD4-4291A1BFE4AA}"/>
              </a:ext>
            </a:extLst>
          </p:cNvPr>
          <p:cNvSpPr>
            <a:spLocks noGrp="1"/>
          </p:cNvSpPr>
          <p:nvPr>
            <p:ph type="dt" sz="half" idx="2"/>
          </p:nvPr>
        </p:nvSpPr>
        <p:spPr/>
        <p:txBody>
          <a:bodyPr/>
          <a:lstStyle/>
          <a:p>
            <a:r>
              <a:rPr lang="en-US"/>
              <a:t>8/7/2019</a:t>
            </a:r>
            <a:endParaRPr lang="en-US" dirty="0"/>
          </a:p>
        </p:txBody>
      </p:sp>
      <p:sp>
        <p:nvSpPr>
          <p:cNvPr id="5" name="Footer Placeholder 4">
            <a:extLst>
              <a:ext uri="{FF2B5EF4-FFF2-40B4-BE49-F238E27FC236}">
                <a16:creationId xmlns:a16="http://schemas.microsoft.com/office/drawing/2014/main" id="{7BAFAD50-876F-4DCE-A224-C1812F2577DA}"/>
              </a:ext>
            </a:extLst>
          </p:cNvPr>
          <p:cNvSpPr>
            <a:spLocks noGrp="1"/>
          </p:cNvSpPr>
          <p:nvPr>
            <p:ph type="ftr" sz="quarter" idx="3"/>
          </p:nvPr>
        </p:nvSpPr>
        <p:spPr/>
        <p:txBody>
          <a:bodyPr/>
          <a:lstStyle/>
          <a:p>
            <a:r>
              <a:rPr lang="en-US"/>
              <a:t>Kosky | Fermilab Core Campus Revitalization Projects</a:t>
            </a:r>
            <a:endParaRPr lang="en-US" dirty="0"/>
          </a:p>
        </p:txBody>
      </p:sp>
      <p:sp>
        <p:nvSpPr>
          <p:cNvPr id="6" name="Slide Number Placeholder 5">
            <a:extLst>
              <a:ext uri="{FF2B5EF4-FFF2-40B4-BE49-F238E27FC236}">
                <a16:creationId xmlns:a16="http://schemas.microsoft.com/office/drawing/2014/main" id="{5052823F-9FFE-40F0-996F-E7946B4505B2}"/>
              </a:ext>
            </a:extLst>
          </p:cNvPr>
          <p:cNvSpPr>
            <a:spLocks noGrp="1"/>
          </p:cNvSpPr>
          <p:nvPr>
            <p:ph type="sldNum" sz="quarter" idx="4"/>
          </p:nvPr>
        </p:nvSpPr>
        <p:spPr/>
        <p:txBody>
          <a:bodyPr/>
          <a:lstStyle/>
          <a:p>
            <a:fld id="{148C009B-CB69-E04A-B9B3-34B26D69E9CF}" type="slidenum">
              <a:rPr lang="en-US" smtClean="0"/>
              <a:pPr/>
              <a:t>18</a:t>
            </a:fld>
            <a:endParaRPr lang="en-US" dirty="0"/>
          </a:p>
        </p:txBody>
      </p:sp>
      <p:sp>
        <p:nvSpPr>
          <p:cNvPr id="9" name="Rectangle 8">
            <a:extLst>
              <a:ext uri="{FF2B5EF4-FFF2-40B4-BE49-F238E27FC236}">
                <a16:creationId xmlns:a16="http://schemas.microsoft.com/office/drawing/2014/main" id="{1C91E6BC-6FDA-4765-A053-ABDD36137485}"/>
              </a:ext>
            </a:extLst>
          </p:cNvPr>
          <p:cNvSpPr/>
          <p:nvPr/>
        </p:nvSpPr>
        <p:spPr>
          <a:xfrm>
            <a:off x="228600" y="692040"/>
            <a:ext cx="5600705" cy="954107"/>
          </a:xfrm>
          <a:prstGeom prst="rect">
            <a:avLst/>
          </a:prstGeom>
        </p:spPr>
        <p:txBody>
          <a:bodyPr wrap="square">
            <a:spAutoFit/>
          </a:bodyPr>
          <a:lstStyle/>
          <a:p>
            <a:pPr marL="0" indent="0">
              <a:buFont typeface="Arial" pitchFamily="34" charset="0"/>
              <a:buNone/>
            </a:pPr>
            <a:r>
              <a:rPr lang="en-US" sz="1400" dirty="0">
                <a:solidFill>
                  <a:schemeClr val="bg1">
                    <a:lumMod val="50000"/>
                  </a:schemeClr>
                </a:solidFill>
                <a:latin typeface="Helvetica" panose="020B0604020202020204" pitchFamily="34" charset="0"/>
                <a:cs typeface="Helvetica" panose="020B0604020202020204" pitchFamily="34" charset="0"/>
              </a:rPr>
              <a:t>Wilson Hall is an iconic 45 year old DOE facility and home to 40% of Fermilab's staff. The facility, constructed using unique and frugal techniques, requires significant recapitalization to make relevant for another fifty years of science discovery and innovation.</a:t>
            </a:r>
          </a:p>
        </p:txBody>
      </p:sp>
      <p:sp>
        <p:nvSpPr>
          <p:cNvPr id="10" name="Rectangle 9">
            <a:extLst>
              <a:ext uri="{FF2B5EF4-FFF2-40B4-BE49-F238E27FC236}">
                <a16:creationId xmlns:a16="http://schemas.microsoft.com/office/drawing/2014/main" id="{EC6C93E7-9C34-4296-9987-16274D50858E}"/>
              </a:ext>
            </a:extLst>
          </p:cNvPr>
          <p:cNvSpPr/>
          <p:nvPr/>
        </p:nvSpPr>
        <p:spPr>
          <a:xfrm>
            <a:off x="242884" y="1802990"/>
            <a:ext cx="5731641" cy="1223412"/>
          </a:xfrm>
          <a:prstGeom prst="rect">
            <a:avLst/>
          </a:prstGeom>
        </p:spPr>
        <p:txBody>
          <a:bodyPr wrap="square" numCol="2">
            <a:spAutoFit/>
          </a:bodyPr>
          <a:lstStyle/>
          <a:p>
            <a:pPr marL="171450" indent="-171450" defTabSz="114300">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Recapitalize Utilities – HVAC, Water, Wastewater, Electric</a:t>
            </a:r>
          </a:p>
          <a:p>
            <a:pPr marL="171450" indent="-171450" defTabSz="114300">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Mitigate Envelope Deficiencies – Windows,  Concrete</a:t>
            </a:r>
          </a:p>
          <a:p>
            <a:pPr marL="171450" indent="-171450" defTabSz="114300">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Improve Life Safety - Elevators, Fire Protection</a:t>
            </a:r>
          </a:p>
          <a:p>
            <a:pPr marL="171450" indent="-171450" defTabSz="114300">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Modernize Floors</a:t>
            </a:r>
          </a:p>
          <a:p>
            <a:pPr marL="171450" indent="-171450" defTabSz="114300">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Improve Campus Entrance/ Wilson Hall Approach</a:t>
            </a:r>
          </a:p>
          <a:p>
            <a:pPr marL="171450" indent="-171450" defTabSz="114300">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Core Campus Parking West</a:t>
            </a:r>
          </a:p>
          <a:p>
            <a:pPr marL="171450" indent="-171450" defTabSz="114300">
              <a:spcBef>
                <a:spcPts val="0"/>
              </a:spcBef>
              <a:buFont typeface="Arial" panose="020B0604020202020204" pitchFamily="34" charset="0"/>
              <a:buChar char="•"/>
            </a:pPr>
            <a:r>
              <a:rPr lang="en-US" sz="1050" dirty="0">
                <a:solidFill>
                  <a:schemeClr val="bg1">
                    <a:lumMod val="50000"/>
                  </a:schemeClr>
                </a:solidFill>
                <a:latin typeface="Helvetica" panose="020B0604020202020204" pitchFamily="34" charset="0"/>
                <a:cs typeface="Helvetica" panose="020B0604020202020204" pitchFamily="34" charset="0"/>
              </a:rPr>
              <a:t>Interface with Adjacent Core Campus Projects</a:t>
            </a:r>
          </a:p>
        </p:txBody>
      </p:sp>
      <p:graphicFrame>
        <p:nvGraphicFramePr>
          <p:cNvPr id="18" name="Table 17">
            <a:extLst>
              <a:ext uri="{FF2B5EF4-FFF2-40B4-BE49-F238E27FC236}">
                <a16:creationId xmlns:a16="http://schemas.microsoft.com/office/drawing/2014/main" id="{6E2F67B3-498C-42E6-8F3E-5C9219DE4E87}"/>
              </a:ext>
            </a:extLst>
          </p:cNvPr>
          <p:cNvGraphicFramePr>
            <a:graphicFrameLocks noGrp="1"/>
          </p:cNvGraphicFramePr>
          <p:nvPr>
            <p:extLst>
              <p:ext uri="{D42A27DB-BD31-4B8C-83A1-F6EECF244321}">
                <p14:modId xmlns:p14="http://schemas.microsoft.com/office/powerpoint/2010/main" val="3970348651"/>
              </p:ext>
            </p:extLst>
          </p:nvPr>
        </p:nvGraphicFramePr>
        <p:xfrm>
          <a:off x="233332" y="3071803"/>
          <a:ext cx="5741193" cy="1624040"/>
        </p:xfrm>
        <a:graphic>
          <a:graphicData uri="http://schemas.openxmlformats.org/drawingml/2006/table">
            <a:tbl>
              <a:tblPr firstRow="1" bandRow="1">
                <a:tableStyleId>{93296810-A885-4BE3-A3E7-6D5BEEA58F35}</a:tableStyleId>
              </a:tblPr>
              <a:tblGrid>
                <a:gridCol w="2292255">
                  <a:extLst>
                    <a:ext uri="{9D8B030D-6E8A-4147-A177-3AD203B41FA5}">
                      <a16:colId xmlns:a16="http://schemas.microsoft.com/office/drawing/2014/main" val="2283959673"/>
                    </a:ext>
                  </a:extLst>
                </a:gridCol>
                <a:gridCol w="247312">
                  <a:extLst>
                    <a:ext uri="{9D8B030D-6E8A-4147-A177-3AD203B41FA5}">
                      <a16:colId xmlns:a16="http://schemas.microsoft.com/office/drawing/2014/main" val="1890860041"/>
                    </a:ext>
                  </a:extLst>
                </a:gridCol>
                <a:gridCol w="3201626">
                  <a:extLst>
                    <a:ext uri="{9D8B030D-6E8A-4147-A177-3AD203B41FA5}">
                      <a16:colId xmlns:a16="http://schemas.microsoft.com/office/drawing/2014/main" val="721871709"/>
                    </a:ext>
                  </a:extLst>
                </a:gridCol>
              </a:tblGrid>
              <a:tr h="204726">
                <a:tc>
                  <a:txBody>
                    <a:bodyPr/>
                    <a:lstStyle/>
                    <a:p>
                      <a:r>
                        <a:rPr lang="en-US" sz="1000" dirty="0"/>
                        <a:t>Core Capability</a:t>
                      </a:r>
                      <a:endParaRPr lang="en-US" sz="1000" dirty="0">
                        <a:latin typeface="Helvetica" panose="020B0604020202020204" pitchFamily="34" charset="0"/>
                        <a:cs typeface="Helvetica" panose="020B0604020202020204" pitchFamily="34" charset="0"/>
                      </a:endParaRPr>
                    </a:p>
                  </a:txBody>
                  <a:tcPr/>
                </a:tc>
                <a:tc>
                  <a:txBody>
                    <a:bodyPr/>
                    <a:lstStyle/>
                    <a:p>
                      <a:endParaRPr lang="en-US" sz="1000" dirty="0">
                        <a:latin typeface="Helvetica" panose="020B0604020202020204" pitchFamily="34" charset="0"/>
                        <a:cs typeface="Helvetica" panose="020B0604020202020204" pitchFamily="34" charset="0"/>
                      </a:endParaRPr>
                    </a:p>
                  </a:txBody>
                  <a:tcPr/>
                </a:tc>
                <a:tc>
                  <a:txBody>
                    <a:bodyPr/>
                    <a:lstStyle/>
                    <a:p>
                      <a:r>
                        <a:rPr lang="en-US" sz="1000" dirty="0"/>
                        <a:t>Mission Objectives Supported</a:t>
                      </a:r>
                      <a:endParaRPr lang="en-US" sz="10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067187827"/>
                  </a:ext>
                </a:extLst>
              </a:tr>
              <a:tr h="288302">
                <a:tc>
                  <a:txBody>
                    <a:bodyPr/>
                    <a:lstStyle/>
                    <a:p>
                      <a:r>
                        <a:rPr lang="en-US" sz="1000" kern="1200" dirty="0">
                          <a:solidFill>
                            <a:schemeClr val="accent4"/>
                          </a:solidFill>
                          <a:effectLst/>
                        </a:rPr>
                        <a:t>Accelerator Science &amp; Technology </a:t>
                      </a:r>
                      <a:endParaRPr lang="en-US" sz="1000" dirty="0">
                        <a:solidFill>
                          <a:schemeClr val="accent4"/>
                        </a:solidFill>
                        <a:latin typeface="Helvetica" panose="020B0604020202020204" pitchFamily="34" charset="0"/>
                        <a:cs typeface="Helvetica" panose="020B0604020202020204" pitchFamily="34" charset="0"/>
                      </a:endParaRPr>
                    </a:p>
                  </a:txBody>
                  <a:tcPr anchor="ctr"/>
                </a:tc>
                <a:tc>
                  <a:txBody>
                    <a:bodyPr/>
                    <a:lstStyle/>
                    <a:p>
                      <a:pPr algn="ctr"/>
                      <a:r>
                        <a:rPr lang="en-US" sz="1600" dirty="0">
                          <a:solidFill>
                            <a:schemeClr val="accent4"/>
                          </a:solidFill>
                          <a:sym typeface="Wingdings 2" panose="05020102010507070707" pitchFamily="18" charset="2"/>
                        </a:rPr>
                        <a:t></a:t>
                      </a:r>
                      <a:endParaRPr lang="en-US" sz="1600" b="1" dirty="0">
                        <a:solidFill>
                          <a:schemeClr val="accent4"/>
                        </a:solidFill>
                        <a:latin typeface="Arial Black" panose="020B0A04020102020204" pitchFamily="34" charset="0"/>
                        <a:cs typeface="Helvetica" panose="020B0604020202020204" pitchFamily="34" charset="0"/>
                      </a:endParaRPr>
                    </a:p>
                  </a:txBody>
                  <a:tcPr marL="0" marR="0" marT="0" marB="0" anchor="ctr"/>
                </a:tc>
                <a:tc>
                  <a:txBody>
                    <a:bodyPr/>
                    <a:lstStyle/>
                    <a:p>
                      <a:endParaRPr lang="en-US" sz="700" dirty="0">
                        <a:solidFill>
                          <a:schemeClr val="accent4"/>
                        </a:solidFill>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631934212"/>
                  </a:ext>
                </a:extLst>
              </a:tr>
              <a:tr h="281498">
                <a:tc>
                  <a:txBody>
                    <a:bodyPr/>
                    <a:lstStyle/>
                    <a:p>
                      <a:r>
                        <a:rPr lang="en-US" sz="1000" kern="1200" dirty="0">
                          <a:solidFill>
                            <a:schemeClr val="accent2"/>
                          </a:solidFill>
                          <a:effectLst/>
                        </a:rPr>
                        <a:t>Advanced Computer Science </a:t>
                      </a:r>
                      <a:endParaRPr lang="en-US" sz="1000" dirty="0">
                        <a:solidFill>
                          <a:schemeClr val="accent2"/>
                        </a:solidFill>
                        <a:latin typeface="Helvetica" panose="020B0604020202020204" pitchFamily="34" charset="0"/>
                        <a:cs typeface="Helvetica"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2"/>
                          </a:solidFill>
                          <a:effectLst/>
                          <a:uLnTx/>
                          <a:uFillTx/>
                          <a:sym typeface="Wingdings 2" panose="05020102010507070707" pitchFamily="18" charset="2"/>
                        </a:rPr>
                        <a:t></a:t>
                      </a:r>
                      <a:endParaRPr kumimoji="0" lang="en-US" sz="1600" b="1" i="0" u="none" strike="noStrike" kern="1200" cap="none" spc="0" normalizeH="0" baseline="0" noProof="0" dirty="0">
                        <a:ln>
                          <a:noFill/>
                        </a:ln>
                        <a:solidFill>
                          <a:schemeClr val="accent2"/>
                        </a:solidFill>
                        <a:effectLst/>
                        <a:uLnTx/>
                        <a:uFillTx/>
                        <a:latin typeface="Arial Black" panose="020B0A04020102020204" pitchFamily="34" charset="0"/>
                        <a:ea typeface="+mn-ea"/>
                        <a:cs typeface="Helvetica" panose="020B0604020202020204" pitchFamily="34" charset="0"/>
                      </a:endParaRPr>
                    </a:p>
                  </a:txBody>
                  <a:tcPr/>
                </a:tc>
                <a:tc>
                  <a:txBody>
                    <a:bodyPr/>
                    <a:lstStyle/>
                    <a:p>
                      <a:endParaRPr lang="en-US" sz="700" dirty="0">
                        <a:solidFill>
                          <a:schemeClr val="accent2"/>
                        </a:solidFill>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4044601898"/>
                  </a:ext>
                </a:extLst>
              </a:tr>
              <a:tr h="360378">
                <a:tc>
                  <a:txBody>
                    <a:bodyPr/>
                    <a:lstStyle/>
                    <a:p>
                      <a:r>
                        <a:rPr lang="en-US" sz="1000" kern="1200" dirty="0">
                          <a:solidFill>
                            <a:schemeClr val="accent5"/>
                          </a:solidFill>
                          <a:effectLst/>
                        </a:rPr>
                        <a:t>Particle Physics </a:t>
                      </a:r>
                      <a:endParaRPr lang="en-US" sz="1000" dirty="0">
                        <a:solidFill>
                          <a:schemeClr val="accent5"/>
                        </a:solidFill>
                        <a:latin typeface="Helvetica" panose="020B0604020202020204" pitchFamily="34" charset="0"/>
                        <a:cs typeface="Helvetica"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5"/>
                          </a:solidFill>
                          <a:effectLst/>
                          <a:uLnTx/>
                          <a:uFillTx/>
                          <a:sym typeface="Wingdings 2" panose="05020102010507070707" pitchFamily="18" charset="2"/>
                        </a:rPr>
                        <a:t></a:t>
                      </a:r>
                      <a:endParaRPr kumimoji="0" lang="en-US" sz="2000" b="1" i="0" u="none" strike="noStrike" kern="1200" cap="none" spc="0" normalizeH="0" baseline="0" noProof="0" dirty="0">
                        <a:ln>
                          <a:noFill/>
                        </a:ln>
                        <a:solidFill>
                          <a:schemeClr val="accent5"/>
                        </a:solidFill>
                        <a:effectLst/>
                        <a:uLnTx/>
                        <a:uFillTx/>
                        <a:latin typeface="Helvetica" panose="020B0604020202020204" pitchFamily="34" charset="0"/>
                        <a:ea typeface="+mn-ea"/>
                        <a:cs typeface="Helvetica" panose="020B0604020202020204" pitchFamily="34" charset="0"/>
                      </a:endParaRPr>
                    </a:p>
                  </a:txBody>
                  <a:tcPr/>
                </a:tc>
                <a:tc>
                  <a:txBody>
                    <a:bodyPr/>
                    <a:lstStyle/>
                    <a:p>
                      <a:endParaRPr lang="en-US" sz="700" dirty="0">
                        <a:solidFill>
                          <a:schemeClr val="accent5"/>
                        </a:solidFill>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3102862872"/>
                  </a:ext>
                </a:extLst>
              </a:tr>
              <a:tr h="360378">
                <a:tc>
                  <a:txBody>
                    <a:bodyPr/>
                    <a:lstStyle/>
                    <a:p>
                      <a:r>
                        <a:rPr lang="en-US" sz="1000" kern="1200" dirty="0">
                          <a:solidFill>
                            <a:schemeClr val="accent3"/>
                          </a:solidFill>
                          <a:effectLst/>
                        </a:rPr>
                        <a:t>Large-Scale User Facilities / Advanced Instrumentation</a:t>
                      </a:r>
                      <a:endParaRPr lang="en-US" sz="1000" dirty="0">
                        <a:solidFill>
                          <a:schemeClr val="accent3"/>
                        </a:solidFill>
                        <a:latin typeface="Helvetica" panose="020B0604020202020204" pitchFamily="34" charset="0"/>
                        <a:cs typeface="Helvetica"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3"/>
                          </a:solidFill>
                          <a:effectLst/>
                          <a:uLnTx/>
                          <a:uFillTx/>
                          <a:sym typeface="Wingdings 2" panose="05020102010507070707" pitchFamily="18" charset="2"/>
                        </a:rPr>
                        <a:t></a:t>
                      </a:r>
                      <a:endParaRPr kumimoji="0" lang="en-US" sz="1600" b="1" i="0" u="none" strike="noStrike" kern="1200" cap="none" spc="0" normalizeH="0" baseline="0" noProof="0" dirty="0">
                        <a:ln>
                          <a:noFill/>
                        </a:ln>
                        <a:solidFill>
                          <a:schemeClr val="accent3"/>
                        </a:solidFill>
                        <a:effectLst/>
                        <a:uLnTx/>
                        <a:uFillTx/>
                        <a:latin typeface="Helvetica" panose="020B0604020202020204" pitchFamily="34" charset="0"/>
                        <a:ea typeface="+mn-ea"/>
                        <a:cs typeface="Helvetica" panose="020B0604020202020204" pitchFamily="34" charset="0"/>
                      </a:endParaRPr>
                    </a:p>
                  </a:txBody>
                  <a:tcPr/>
                </a:tc>
                <a:tc>
                  <a:txBody>
                    <a:bodyPr/>
                    <a:lstStyle/>
                    <a:p>
                      <a:endParaRPr lang="en-US" sz="700" dirty="0">
                        <a:solidFill>
                          <a:schemeClr val="accent3"/>
                        </a:solidFill>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239556480"/>
                  </a:ext>
                </a:extLst>
              </a:tr>
            </a:tbl>
          </a:graphicData>
        </a:graphic>
      </p:graphicFrame>
      <p:sp>
        <p:nvSpPr>
          <p:cNvPr id="20" name="TextBox 19">
            <a:extLst>
              <a:ext uri="{FF2B5EF4-FFF2-40B4-BE49-F238E27FC236}">
                <a16:creationId xmlns:a16="http://schemas.microsoft.com/office/drawing/2014/main" id="{A3FF082D-EE71-4DC0-9132-31532CF8ED82}"/>
              </a:ext>
            </a:extLst>
          </p:cNvPr>
          <p:cNvSpPr txBox="1"/>
          <p:nvPr/>
        </p:nvSpPr>
        <p:spPr>
          <a:xfrm rot="20032547">
            <a:off x="3046439" y="3698693"/>
            <a:ext cx="3051121" cy="338554"/>
          </a:xfrm>
          <a:prstGeom prst="rect">
            <a:avLst/>
          </a:prstGeom>
          <a:noFill/>
        </p:spPr>
        <p:txBody>
          <a:bodyPr wrap="square" rtlCol="0">
            <a:spAutoFit/>
          </a:bodyPr>
          <a:lstStyle/>
          <a:p>
            <a:r>
              <a:rPr lang="en-US" sz="1600" dirty="0">
                <a:solidFill>
                  <a:srgbClr val="63666A"/>
                </a:solidFill>
              </a:rPr>
              <a:t>All Capabilities Supported</a:t>
            </a:r>
          </a:p>
        </p:txBody>
      </p:sp>
      <p:pic>
        <p:nvPicPr>
          <p:cNvPr id="21" name="Picture 20" descr="Infrastructure Projects_Fermi_2019_B - PowerPoint">
            <a:extLst>
              <a:ext uri="{FF2B5EF4-FFF2-40B4-BE49-F238E27FC236}">
                <a16:creationId xmlns:a16="http://schemas.microsoft.com/office/drawing/2014/main" id="{5C5F9598-41B3-4A13-B54F-2E725673AF9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341178" y="975447"/>
            <a:ext cx="2574222" cy="3512919"/>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C33AF5AC-1582-47B1-98F0-F635E39E4E9C}"/>
              </a:ext>
            </a:extLst>
          </p:cNvPr>
          <p:cNvSpPr txBox="1"/>
          <p:nvPr/>
        </p:nvSpPr>
        <p:spPr>
          <a:xfrm>
            <a:off x="6353377" y="2183863"/>
            <a:ext cx="2547739" cy="461665"/>
          </a:xfrm>
          <a:prstGeom prst="rect">
            <a:avLst/>
          </a:prstGeom>
          <a:noFill/>
        </p:spPr>
        <p:txBody>
          <a:bodyPr wrap="square" rtlCol="0">
            <a:spAutoFit/>
          </a:bodyPr>
          <a:lstStyle/>
          <a:p>
            <a:r>
              <a:rPr lang="en-US" sz="1200" dirty="0">
                <a:solidFill>
                  <a:schemeClr val="bg1"/>
                </a:solidFill>
              </a:rPr>
              <a:t>Failed hot water pipe in 2019 caused near shutdown of Wilson Hall</a:t>
            </a:r>
          </a:p>
        </p:txBody>
      </p:sp>
      <p:sp>
        <p:nvSpPr>
          <p:cNvPr id="4" name="Rectangle 3">
            <a:extLst>
              <a:ext uri="{FF2B5EF4-FFF2-40B4-BE49-F238E27FC236}">
                <a16:creationId xmlns:a16="http://schemas.microsoft.com/office/drawing/2014/main" id="{C844CBB3-45FB-4D5E-9354-24A085A18E17}"/>
              </a:ext>
            </a:extLst>
          </p:cNvPr>
          <p:cNvSpPr/>
          <p:nvPr/>
        </p:nvSpPr>
        <p:spPr>
          <a:xfrm>
            <a:off x="233332" y="1540057"/>
            <a:ext cx="979755" cy="276999"/>
          </a:xfrm>
          <a:prstGeom prst="rect">
            <a:avLst/>
          </a:prstGeom>
        </p:spPr>
        <p:txBody>
          <a:bodyPr wrap="none">
            <a:spAutoFit/>
          </a:bodyPr>
          <a:lstStyle/>
          <a:p>
            <a:pPr>
              <a:spcAft>
                <a:spcPts val="450"/>
              </a:spcAft>
            </a:pPr>
            <a:r>
              <a:rPr lang="en-US" sz="1200" b="1" dirty="0">
                <a:solidFill>
                  <a:schemeClr val="bg1">
                    <a:lumMod val="50000"/>
                  </a:schemeClr>
                </a:solidFill>
                <a:latin typeface="Helvetica" panose="020B0604020202020204" pitchFamily="34" charset="0"/>
                <a:cs typeface="Helvetica" panose="020B0604020202020204" pitchFamily="34" charset="0"/>
              </a:rPr>
              <a:t>Key Points</a:t>
            </a:r>
          </a:p>
        </p:txBody>
      </p:sp>
    </p:spTree>
    <p:extLst>
      <p:ext uri="{BB962C8B-B14F-4D97-AF65-F5344CB8AC3E}">
        <p14:creationId xmlns:p14="http://schemas.microsoft.com/office/powerpoint/2010/main" val="1939042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7A2067E-5C15-42FF-BB35-63515CFC3271}"/>
              </a:ext>
            </a:extLst>
          </p:cNvPr>
          <p:cNvSpPr/>
          <p:nvPr/>
        </p:nvSpPr>
        <p:spPr>
          <a:xfrm>
            <a:off x="222250" y="582134"/>
            <a:ext cx="1907075" cy="511866"/>
          </a:xfrm>
          <a:custGeom>
            <a:avLst/>
            <a:gdLst>
              <a:gd name="connsiteX0" fmla="*/ 0 w 1907075"/>
              <a:gd name="connsiteY0" fmla="*/ 203811 h 1222844"/>
              <a:gd name="connsiteX1" fmla="*/ 203811 w 1907075"/>
              <a:gd name="connsiteY1" fmla="*/ 0 h 1222844"/>
              <a:gd name="connsiteX2" fmla="*/ 1703264 w 1907075"/>
              <a:gd name="connsiteY2" fmla="*/ 0 h 1222844"/>
              <a:gd name="connsiteX3" fmla="*/ 1907075 w 1907075"/>
              <a:gd name="connsiteY3" fmla="*/ 203811 h 1222844"/>
              <a:gd name="connsiteX4" fmla="*/ 1907075 w 1907075"/>
              <a:gd name="connsiteY4" fmla="*/ 1019033 h 1222844"/>
              <a:gd name="connsiteX5" fmla="*/ 1703264 w 1907075"/>
              <a:gd name="connsiteY5" fmla="*/ 1222844 h 1222844"/>
              <a:gd name="connsiteX6" fmla="*/ 203811 w 1907075"/>
              <a:gd name="connsiteY6" fmla="*/ 1222844 h 1222844"/>
              <a:gd name="connsiteX7" fmla="*/ 0 w 1907075"/>
              <a:gd name="connsiteY7" fmla="*/ 1019033 h 1222844"/>
              <a:gd name="connsiteX8" fmla="*/ 0 w 1907075"/>
              <a:gd name="connsiteY8" fmla="*/ 203811 h 12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075" h="1222844">
                <a:moveTo>
                  <a:pt x="0" y="203811"/>
                </a:moveTo>
                <a:cubicBezTo>
                  <a:pt x="0" y="91249"/>
                  <a:pt x="91249" y="0"/>
                  <a:pt x="203811" y="0"/>
                </a:cubicBezTo>
                <a:lnTo>
                  <a:pt x="1703264" y="0"/>
                </a:lnTo>
                <a:cubicBezTo>
                  <a:pt x="1815826" y="0"/>
                  <a:pt x="1907075" y="91249"/>
                  <a:pt x="1907075" y="203811"/>
                </a:cubicBezTo>
                <a:lnTo>
                  <a:pt x="1907075" y="1019033"/>
                </a:lnTo>
                <a:cubicBezTo>
                  <a:pt x="1907075" y="1131595"/>
                  <a:pt x="1815826" y="1222844"/>
                  <a:pt x="1703264" y="1222844"/>
                </a:cubicBezTo>
                <a:lnTo>
                  <a:pt x="203811" y="1222844"/>
                </a:lnTo>
                <a:cubicBezTo>
                  <a:pt x="91249" y="1222844"/>
                  <a:pt x="0" y="1131595"/>
                  <a:pt x="0" y="1019033"/>
                </a:cubicBezTo>
                <a:lnTo>
                  <a:pt x="0" y="203811"/>
                </a:lnTo>
                <a:close/>
              </a:path>
            </a:pathLst>
          </a:custGeom>
          <a:solidFill>
            <a:srgbClr val="505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4" tIns="90174" rIns="120654" bIns="90174" numCol="1" spcCol="1270" anchor="ctr" anchorCtr="0">
            <a:noAutofit/>
          </a:bodyPr>
          <a:lstStyle/>
          <a:p>
            <a:pPr marL="0" lvl="0" indent="0" algn="ctr" defTabSz="711200">
              <a:lnSpc>
                <a:spcPct val="90000"/>
              </a:lnSpc>
              <a:spcBef>
                <a:spcPct val="0"/>
              </a:spcBef>
              <a:spcAft>
                <a:spcPct val="35000"/>
              </a:spcAft>
              <a:buNone/>
            </a:pPr>
            <a:r>
              <a:rPr lang="en-US" sz="1600" b="1" kern="1200" dirty="0"/>
              <a:t>Cost Range and Schedule</a:t>
            </a:r>
            <a:endParaRPr lang="en-US" sz="1600" kern="1200" dirty="0"/>
          </a:p>
        </p:txBody>
      </p:sp>
      <p:sp>
        <p:nvSpPr>
          <p:cNvPr id="3" name="Title 2">
            <a:extLst>
              <a:ext uri="{FF2B5EF4-FFF2-40B4-BE49-F238E27FC236}">
                <a16:creationId xmlns:a16="http://schemas.microsoft.com/office/drawing/2014/main" id="{7E6A2719-3850-4270-849D-25CB79E7A9F5}"/>
              </a:ext>
            </a:extLst>
          </p:cNvPr>
          <p:cNvSpPr>
            <a:spLocks noGrp="1"/>
          </p:cNvSpPr>
          <p:nvPr>
            <p:ph type="title"/>
          </p:nvPr>
        </p:nvSpPr>
        <p:spPr/>
        <p:txBody>
          <a:bodyPr/>
          <a:lstStyle/>
          <a:p>
            <a:r>
              <a:rPr lang="en-US" dirty="0"/>
              <a:t>Cost Range and Schedule</a:t>
            </a:r>
          </a:p>
        </p:txBody>
      </p:sp>
      <p:sp>
        <p:nvSpPr>
          <p:cNvPr id="4" name="Date Placeholder 3">
            <a:extLst>
              <a:ext uri="{FF2B5EF4-FFF2-40B4-BE49-F238E27FC236}">
                <a16:creationId xmlns:a16="http://schemas.microsoft.com/office/drawing/2014/main" id="{8572A5C2-B70D-4135-AE4C-69A9967F2D6E}"/>
              </a:ext>
            </a:extLst>
          </p:cNvPr>
          <p:cNvSpPr>
            <a:spLocks noGrp="1"/>
          </p:cNvSpPr>
          <p:nvPr>
            <p:ph type="dt" sz="half" idx="2"/>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7697CECB-ED74-459D-91C0-AFAEE4F68412}"/>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
        <p:nvSpPr>
          <p:cNvPr id="6" name="Slide Number Placeholder 5">
            <a:extLst>
              <a:ext uri="{FF2B5EF4-FFF2-40B4-BE49-F238E27FC236}">
                <a16:creationId xmlns:a16="http://schemas.microsoft.com/office/drawing/2014/main" id="{7ACF2D0F-3067-48F3-930A-4CF0B6848412}"/>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12" name="Rectangle 11">
            <a:extLst>
              <a:ext uri="{FF2B5EF4-FFF2-40B4-BE49-F238E27FC236}">
                <a16:creationId xmlns:a16="http://schemas.microsoft.com/office/drawing/2014/main" id="{351CC10B-2894-4C91-BEC5-43B7768C3681}"/>
              </a:ext>
            </a:extLst>
          </p:cNvPr>
          <p:cNvSpPr/>
          <p:nvPr/>
        </p:nvSpPr>
        <p:spPr>
          <a:xfrm>
            <a:off x="2286000" y="519836"/>
            <a:ext cx="6629400" cy="963982"/>
          </a:xfrm>
          <a:prstGeom prst="rect">
            <a:avLst/>
          </a:prstGeom>
        </p:spPr>
        <p:txBody>
          <a:bodyPr wrap="square">
            <a:spAutoFit/>
          </a:bodyPr>
          <a:lstStyle/>
          <a:p>
            <a:pPr marL="0" lvl="0" indent="0">
              <a:lnSpc>
                <a:spcPct val="120000"/>
              </a:lnSpc>
              <a:spcBef>
                <a:spcPts val="0"/>
              </a:spcBef>
              <a:buNone/>
            </a:pPr>
            <a:r>
              <a:rPr lang="en-US" sz="1200" b="1" i="1" dirty="0"/>
              <a:t>Fermilab will demonstrate that the preliminary cost range and schedule are reasonable for this stage of the project and that the cost range bounds the viable preliminary alternatives; Fermilab will additionally describe the coordination efforts for this project which will ensure that it does not interfere with ongoing operations or projects.</a:t>
            </a:r>
          </a:p>
        </p:txBody>
      </p:sp>
      <p:sp>
        <p:nvSpPr>
          <p:cNvPr id="2" name="TextBox 1">
            <a:extLst>
              <a:ext uri="{FF2B5EF4-FFF2-40B4-BE49-F238E27FC236}">
                <a16:creationId xmlns:a16="http://schemas.microsoft.com/office/drawing/2014/main" id="{327197DB-A517-4875-B7CF-DE508329584A}"/>
              </a:ext>
            </a:extLst>
          </p:cNvPr>
          <p:cNvSpPr txBox="1"/>
          <p:nvPr/>
        </p:nvSpPr>
        <p:spPr>
          <a:xfrm>
            <a:off x="228601" y="1678279"/>
            <a:ext cx="8686798"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63666A"/>
                </a:solidFill>
                <a:latin typeface="Helvetica" panose="020B0604020202020204" pitchFamily="34" charset="0"/>
                <a:cs typeface="Helvetica" panose="020B0604020202020204" pitchFamily="34" charset="0"/>
              </a:rPr>
              <a:t>Rough order of magnitude estimates consistent with 413.3 DOE Cost Estimating Guide</a:t>
            </a:r>
          </a:p>
          <a:p>
            <a:pPr marL="285750" indent="-285750">
              <a:buFont typeface="Arial" panose="020B0604020202020204" pitchFamily="34" charset="0"/>
              <a:buChar char="•"/>
            </a:pPr>
            <a:r>
              <a:rPr lang="en-US" sz="1800" dirty="0">
                <a:solidFill>
                  <a:srgbClr val="63666A"/>
                </a:solidFill>
                <a:latin typeface="Helvetica" panose="020B0604020202020204" pitchFamily="34" charset="0"/>
                <a:cs typeface="Helvetica" panose="020B0604020202020204" pitchFamily="34" charset="0"/>
              </a:rPr>
              <a:t>Parametric, expert opinion, trend based estimates</a:t>
            </a:r>
          </a:p>
        </p:txBody>
      </p:sp>
      <p:pic>
        <p:nvPicPr>
          <p:cNvPr id="11" name="Picture 10">
            <a:extLst>
              <a:ext uri="{FF2B5EF4-FFF2-40B4-BE49-F238E27FC236}">
                <a16:creationId xmlns:a16="http://schemas.microsoft.com/office/drawing/2014/main" id="{981F4261-6A7C-4A80-BAAC-6BF40FD269A7}"/>
              </a:ext>
            </a:extLst>
          </p:cNvPr>
          <p:cNvPicPr>
            <a:picLocks noChangeAspect="1"/>
          </p:cNvPicPr>
          <p:nvPr/>
        </p:nvPicPr>
        <p:blipFill>
          <a:blip r:embed="rId3"/>
          <a:stretch>
            <a:fillRect/>
          </a:stretch>
        </p:blipFill>
        <p:spPr>
          <a:xfrm>
            <a:off x="4492424" y="2769125"/>
            <a:ext cx="4422975" cy="1781116"/>
          </a:xfrm>
          <a:prstGeom prst="rect">
            <a:avLst/>
          </a:prstGeom>
        </p:spPr>
      </p:pic>
      <p:pic>
        <p:nvPicPr>
          <p:cNvPr id="13" name="Picture 12">
            <a:extLst>
              <a:ext uri="{FF2B5EF4-FFF2-40B4-BE49-F238E27FC236}">
                <a16:creationId xmlns:a16="http://schemas.microsoft.com/office/drawing/2014/main" id="{DDBF840C-8BB8-447B-B347-6C5E922785DB}"/>
              </a:ext>
            </a:extLst>
          </p:cNvPr>
          <p:cNvPicPr>
            <a:picLocks noChangeAspect="1"/>
          </p:cNvPicPr>
          <p:nvPr/>
        </p:nvPicPr>
        <p:blipFill>
          <a:blip r:embed="rId4"/>
          <a:stretch>
            <a:fillRect/>
          </a:stretch>
        </p:blipFill>
        <p:spPr>
          <a:xfrm>
            <a:off x="830654" y="2771815"/>
            <a:ext cx="2984343" cy="1777377"/>
          </a:xfrm>
          <a:prstGeom prst="rect">
            <a:avLst/>
          </a:prstGeom>
        </p:spPr>
      </p:pic>
      <p:sp>
        <p:nvSpPr>
          <p:cNvPr id="14" name="TextBox 13">
            <a:extLst>
              <a:ext uri="{FF2B5EF4-FFF2-40B4-BE49-F238E27FC236}">
                <a16:creationId xmlns:a16="http://schemas.microsoft.com/office/drawing/2014/main" id="{B6483D00-D2D4-4CED-8A72-9BD5D6ECE2EC}"/>
              </a:ext>
            </a:extLst>
          </p:cNvPr>
          <p:cNvSpPr txBox="1"/>
          <p:nvPr/>
        </p:nvSpPr>
        <p:spPr>
          <a:xfrm>
            <a:off x="830654" y="4500553"/>
            <a:ext cx="2984342" cy="246221"/>
          </a:xfrm>
          <a:prstGeom prst="rect">
            <a:avLst/>
          </a:prstGeom>
          <a:noFill/>
        </p:spPr>
        <p:txBody>
          <a:bodyPr wrap="square" rtlCol="0">
            <a:spAutoFit/>
          </a:bodyPr>
          <a:lstStyle/>
          <a:p>
            <a:pPr algn="ctr"/>
            <a:r>
              <a:rPr lang="en-US" sz="1000" dirty="0">
                <a:solidFill>
                  <a:schemeClr val="accent6"/>
                </a:solidFill>
              </a:rPr>
              <a:t>DOE Cost Estimating Guide, 413.3, Table 4.4</a:t>
            </a:r>
          </a:p>
        </p:txBody>
      </p:sp>
      <p:sp>
        <p:nvSpPr>
          <p:cNvPr id="15" name="TextBox 14">
            <a:extLst>
              <a:ext uri="{FF2B5EF4-FFF2-40B4-BE49-F238E27FC236}">
                <a16:creationId xmlns:a16="http://schemas.microsoft.com/office/drawing/2014/main" id="{8D970D6A-FE21-4C3B-A933-311374D122FA}"/>
              </a:ext>
            </a:extLst>
          </p:cNvPr>
          <p:cNvSpPr txBox="1"/>
          <p:nvPr/>
        </p:nvSpPr>
        <p:spPr>
          <a:xfrm>
            <a:off x="5090359" y="4499060"/>
            <a:ext cx="2984342" cy="246221"/>
          </a:xfrm>
          <a:prstGeom prst="rect">
            <a:avLst/>
          </a:prstGeom>
          <a:noFill/>
        </p:spPr>
        <p:txBody>
          <a:bodyPr wrap="square" rtlCol="0">
            <a:spAutoFit/>
          </a:bodyPr>
          <a:lstStyle/>
          <a:p>
            <a:pPr algn="ctr"/>
            <a:r>
              <a:rPr lang="en-US" sz="1000" dirty="0">
                <a:solidFill>
                  <a:schemeClr val="accent6"/>
                </a:solidFill>
              </a:rPr>
              <a:t>DOE Cost Estimating Guide, 413.3, Table 4.2</a:t>
            </a:r>
          </a:p>
        </p:txBody>
      </p:sp>
    </p:spTree>
    <p:extLst>
      <p:ext uri="{BB962C8B-B14F-4D97-AF65-F5344CB8AC3E}">
        <p14:creationId xmlns:p14="http://schemas.microsoft.com/office/powerpoint/2010/main" val="336491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7BBBF8C-6FB6-4CE8-996B-5A0A6E030226}"/>
              </a:ext>
            </a:extLst>
          </p:cNvPr>
          <p:cNvGraphicFramePr>
            <a:graphicFrameLocks noGrp="1"/>
          </p:cNvGraphicFramePr>
          <p:nvPr>
            <p:ph idx="1"/>
            <p:extLst>
              <p:ext uri="{D42A27DB-BD31-4B8C-83A1-F6EECF244321}">
                <p14:modId xmlns:p14="http://schemas.microsoft.com/office/powerpoint/2010/main" val="835260527"/>
              </p:ext>
            </p:extLst>
          </p:nvPr>
        </p:nvGraphicFramePr>
        <p:xfrm>
          <a:off x="228600" y="728663"/>
          <a:ext cx="8672513" cy="3794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F3B09C92-1B4E-4776-ADAB-519FDBCAE595}"/>
              </a:ext>
            </a:extLst>
          </p:cNvPr>
          <p:cNvSpPr>
            <a:spLocks noGrp="1"/>
          </p:cNvSpPr>
          <p:nvPr>
            <p:ph type="title"/>
          </p:nvPr>
        </p:nvSpPr>
        <p:spPr/>
        <p:txBody>
          <a:bodyPr/>
          <a:lstStyle/>
          <a:p>
            <a:r>
              <a:rPr lang="en-US" dirty="0"/>
              <a:t>Presenter Introduction</a:t>
            </a:r>
          </a:p>
        </p:txBody>
      </p:sp>
      <p:sp>
        <p:nvSpPr>
          <p:cNvPr id="6" name="Slide Number Placeholder 5">
            <a:extLst>
              <a:ext uri="{FF2B5EF4-FFF2-40B4-BE49-F238E27FC236}">
                <a16:creationId xmlns:a16="http://schemas.microsoft.com/office/drawing/2014/main" id="{18E0C74C-0EDE-4156-8738-08B79AEC42F8}"/>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8" name="Date Placeholder 7">
            <a:extLst>
              <a:ext uri="{FF2B5EF4-FFF2-40B4-BE49-F238E27FC236}">
                <a16:creationId xmlns:a16="http://schemas.microsoft.com/office/drawing/2014/main" id="{A6F977F2-06D6-4A22-879F-7B41D2B1DBE8}"/>
              </a:ext>
            </a:extLst>
          </p:cNvPr>
          <p:cNvSpPr>
            <a:spLocks noGrp="1"/>
          </p:cNvSpPr>
          <p:nvPr>
            <p:ph type="dt" sz="half" idx="2"/>
          </p:nvPr>
        </p:nvSpPr>
        <p:spPr/>
        <p:txBody>
          <a:bodyPr/>
          <a:lstStyle/>
          <a:p>
            <a:pPr>
              <a:defRPr/>
            </a:pPr>
            <a:r>
              <a:rPr lang="en-US"/>
              <a:t>8/7/2019</a:t>
            </a:r>
            <a:endParaRPr lang="en-US" dirty="0"/>
          </a:p>
        </p:txBody>
      </p:sp>
      <p:sp>
        <p:nvSpPr>
          <p:cNvPr id="9" name="Footer Placeholder 8">
            <a:extLst>
              <a:ext uri="{FF2B5EF4-FFF2-40B4-BE49-F238E27FC236}">
                <a16:creationId xmlns:a16="http://schemas.microsoft.com/office/drawing/2014/main" id="{B7F6537D-2DC9-456D-9788-95F625BB961C}"/>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Tree>
    <p:extLst>
      <p:ext uri="{BB962C8B-B14F-4D97-AF65-F5344CB8AC3E}">
        <p14:creationId xmlns:p14="http://schemas.microsoft.com/office/powerpoint/2010/main" val="869104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7A2067E-5C15-42FF-BB35-63515CFC3271}"/>
              </a:ext>
            </a:extLst>
          </p:cNvPr>
          <p:cNvSpPr/>
          <p:nvPr/>
        </p:nvSpPr>
        <p:spPr>
          <a:xfrm>
            <a:off x="222250" y="689248"/>
            <a:ext cx="1907075" cy="511866"/>
          </a:xfrm>
          <a:custGeom>
            <a:avLst/>
            <a:gdLst>
              <a:gd name="connsiteX0" fmla="*/ 0 w 1907075"/>
              <a:gd name="connsiteY0" fmla="*/ 203811 h 1222844"/>
              <a:gd name="connsiteX1" fmla="*/ 203811 w 1907075"/>
              <a:gd name="connsiteY1" fmla="*/ 0 h 1222844"/>
              <a:gd name="connsiteX2" fmla="*/ 1703264 w 1907075"/>
              <a:gd name="connsiteY2" fmla="*/ 0 h 1222844"/>
              <a:gd name="connsiteX3" fmla="*/ 1907075 w 1907075"/>
              <a:gd name="connsiteY3" fmla="*/ 203811 h 1222844"/>
              <a:gd name="connsiteX4" fmla="*/ 1907075 w 1907075"/>
              <a:gd name="connsiteY4" fmla="*/ 1019033 h 1222844"/>
              <a:gd name="connsiteX5" fmla="*/ 1703264 w 1907075"/>
              <a:gd name="connsiteY5" fmla="*/ 1222844 h 1222844"/>
              <a:gd name="connsiteX6" fmla="*/ 203811 w 1907075"/>
              <a:gd name="connsiteY6" fmla="*/ 1222844 h 1222844"/>
              <a:gd name="connsiteX7" fmla="*/ 0 w 1907075"/>
              <a:gd name="connsiteY7" fmla="*/ 1019033 h 1222844"/>
              <a:gd name="connsiteX8" fmla="*/ 0 w 1907075"/>
              <a:gd name="connsiteY8" fmla="*/ 203811 h 12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075" h="1222844">
                <a:moveTo>
                  <a:pt x="0" y="203811"/>
                </a:moveTo>
                <a:cubicBezTo>
                  <a:pt x="0" y="91249"/>
                  <a:pt x="91249" y="0"/>
                  <a:pt x="203811" y="0"/>
                </a:cubicBezTo>
                <a:lnTo>
                  <a:pt x="1703264" y="0"/>
                </a:lnTo>
                <a:cubicBezTo>
                  <a:pt x="1815826" y="0"/>
                  <a:pt x="1907075" y="91249"/>
                  <a:pt x="1907075" y="203811"/>
                </a:cubicBezTo>
                <a:lnTo>
                  <a:pt x="1907075" y="1019033"/>
                </a:lnTo>
                <a:cubicBezTo>
                  <a:pt x="1907075" y="1131595"/>
                  <a:pt x="1815826" y="1222844"/>
                  <a:pt x="1703264" y="1222844"/>
                </a:cubicBezTo>
                <a:lnTo>
                  <a:pt x="203811" y="1222844"/>
                </a:lnTo>
                <a:cubicBezTo>
                  <a:pt x="91249" y="1222844"/>
                  <a:pt x="0" y="1131595"/>
                  <a:pt x="0" y="1019033"/>
                </a:cubicBezTo>
                <a:lnTo>
                  <a:pt x="0" y="203811"/>
                </a:lnTo>
                <a:close/>
              </a:path>
            </a:pathLst>
          </a:custGeom>
          <a:solidFill>
            <a:srgbClr val="505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4" tIns="90174" rIns="120654" bIns="90174" numCol="1" spcCol="1270" anchor="ctr" anchorCtr="0">
            <a:noAutofit/>
          </a:bodyPr>
          <a:lstStyle/>
          <a:p>
            <a:pPr marL="0" lvl="0" indent="0" algn="ctr" defTabSz="711200">
              <a:lnSpc>
                <a:spcPct val="90000"/>
              </a:lnSpc>
              <a:spcBef>
                <a:spcPct val="0"/>
              </a:spcBef>
              <a:spcAft>
                <a:spcPct val="35000"/>
              </a:spcAft>
              <a:buNone/>
            </a:pPr>
            <a:r>
              <a:rPr lang="en-US" sz="1600" b="1" kern="1200" dirty="0"/>
              <a:t>Cost Range and Schedule</a:t>
            </a:r>
            <a:endParaRPr lang="en-US" sz="1600" kern="1200" dirty="0"/>
          </a:p>
        </p:txBody>
      </p:sp>
      <p:sp>
        <p:nvSpPr>
          <p:cNvPr id="3" name="Title 2">
            <a:extLst>
              <a:ext uri="{FF2B5EF4-FFF2-40B4-BE49-F238E27FC236}">
                <a16:creationId xmlns:a16="http://schemas.microsoft.com/office/drawing/2014/main" id="{7E6A2719-3850-4270-849D-25CB79E7A9F5}"/>
              </a:ext>
            </a:extLst>
          </p:cNvPr>
          <p:cNvSpPr>
            <a:spLocks noGrp="1"/>
          </p:cNvSpPr>
          <p:nvPr>
            <p:ph type="title"/>
          </p:nvPr>
        </p:nvSpPr>
        <p:spPr/>
        <p:txBody>
          <a:bodyPr/>
          <a:lstStyle/>
          <a:p>
            <a:r>
              <a:rPr lang="en-US" dirty="0"/>
              <a:t>Cost Range and Schedule</a:t>
            </a:r>
          </a:p>
        </p:txBody>
      </p:sp>
      <p:sp>
        <p:nvSpPr>
          <p:cNvPr id="4" name="Date Placeholder 3">
            <a:extLst>
              <a:ext uri="{FF2B5EF4-FFF2-40B4-BE49-F238E27FC236}">
                <a16:creationId xmlns:a16="http://schemas.microsoft.com/office/drawing/2014/main" id="{8572A5C2-B70D-4135-AE4C-69A9967F2D6E}"/>
              </a:ext>
            </a:extLst>
          </p:cNvPr>
          <p:cNvSpPr>
            <a:spLocks noGrp="1"/>
          </p:cNvSpPr>
          <p:nvPr>
            <p:ph type="dt" sz="half" idx="2"/>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7697CECB-ED74-459D-91C0-AFAEE4F68412}"/>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
        <p:nvSpPr>
          <p:cNvPr id="6" name="Slide Number Placeholder 5">
            <a:extLst>
              <a:ext uri="{FF2B5EF4-FFF2-40B4-BE49-F238E27FC236}">
                <a16:creationId xmlns:a16="http://schemas.microsoft.com/office/drawing/2014/main" id="{7ACF2D0F-3067-48F3-930A-4CF0B6848412}"/>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12" name="Rectangle 11">
            <a:extLst>
              <a:ext uri="{FF2B5EF4-FFF2-40B4-BE49-F238E27FC236}">
                <a16:creationId xmlns:a16="http://schemas.microsoft.com/office/drawing/2014/main" id="{351CC10B-2894-4C91-BEC5-43B7768C3681}"/>
              </a:ext>
            </a:extLst>
          </p:cNvPr>
          <p:cNvSpPr/>
          <p:nvPr/>
        </p:nvSpPr>
        <p:spPr>
          <a:xfrm>
            <a:off x="2279650" y="689248"/>
            <a:ext cx="6629400" cy="963982"/>
          </a:xfrm>
          <a:prstGeom prst="rect">
            <a:avLst/>
          </a:prstGeom>
        </p:spPr>
        <p:txBody>
          <a:bodyPr wrap="square">
            <a:spAutoFit/>
          </a:bodyPr>
          <a:lstStyle/>
          <a:p>
            <a:pPr marL="0" lvl="0" indent="0">
              <a:lnSpc>
                <a:spcPct val="120000"/>
              </a:lnSpc>
              <a:spcBef>
                <a:spcPts val="0"/>
              </a:spcBef>
              <a:buNone/>
            </a:pPr>
            <a:r>
              <a:rPr lang="en-US" sz="1200" b="1" i="1" dirty="0"/>
              <a:t>Fermilab will demonstrate that the preliminary cost range and schedule are reasonable for this stage of the project and that the cost range bounds the viable preliminary alternatives; Fermilab will additionally describe the coordination efforts for this project which will ensure that it does not interfere with ongoing operations or projects.</a:t>
            </a:r>
          </a:p>
        </p:txBody>
      </p:sp>
      <p:pic>
        <p:nvPicPr>
          <p:cNvPr id="7" name="Picture 6" descr="Fermilab CD-0 HEP 2019 05 15 - Word">
            <a:extLst>
              <a:ext uri="{FF2B5EF4-FFF2-40B4-BE49-F238E27FC236}">
                <a16:creationId xmlns:a16="http://schemas.microsoft.com/office/drawing/2014/main" id="{64AC244F-17AE-45A2-BB08-E5C53D2565F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29419" y="1944260"/>
            <a:ext cx="5559901" cy="1957677"/>
          </a:xfrm>
          <a:prstGeom prst="rect">
            <a:avLst/>
          </a:prstGeom>
        </p:spPr>
      </p:pic>
      <p:sp>
        <p:nvSpPr>
          <p:cNvPr id="9" name="TextBox 8">
            <a:extLst>
              <a:ext uri="{FF2B5EF4-FFF2-40B4-BE49-F238E27FC236}">
                <a16:creationId xmlns:a16="http://schemas.microsoft.com/office/drawing/2014/main" id="{43740A99-D27A-4ECA-88F1-600489DD838B}"/>
              </a:ext>
            </a:extLst>
          </p:cNvPr>
          <p:cNvSpPr txBox="1"/>
          <p:nvPr/>
        </p:nvSpPr>
        <p:spPr>
          <a:xfrm>
            <a:off x="429419" y="1678867"/>
            <a:ext cx="1912703" cy="307777"/>
          </a:xfrm>
          <a:prstGeom prst="rect">
            <a:avLst/>
          </a:prstGeom>
          <a:noFill/>
        </p:spPr>
        <p:txBody>
          <a:bodyPr wrap="none" rtlCol="0">
            <a:spAutoFit/>
          </a:bodyPr>
          <a:lstStyle/>
          <a:p>
            <a:r>
              <a:rPr lang="en-US" sz="1400" b="1" dirty="0">
                <a:solidFill>
                  <a:srgbClr val="50504E"/>
                </a:solidFill>
                <a:latin typeface="+mn-lt"/>
              </a:rPr>
              <a:t>Funding Profile ($M)</a:t>
            </a:r>
          </a:p>
        </p:txBody>
      </p:sp>
      <p:sp>
        <p:nvSpPr>
          <p:cNvPr id="2" name="TextBox 1">
            <a:extLst>
              <a:ext uri="{FF2B5EF4-FFF2-40B4-BE49-F238E27FC236}">
                <a16:creationId xmlns:a16="http://schemas.microsoft.com/office/drawing/2014/main" id="{327197DB-A517-4875-B7CF-DE508329584A}"/>
              </a:ext>
            </a:extLst>
          </p:cNvPr>
          <p:cNvSpPr txBox="1"/>
          <p:nvPr/>
        </p:nvSpPr>
        <p:spPr>
          <a:xfrm>
            <a:off x="6129020" y="1925730"/>
            <a:ext cx="2725261" cy="2031325"/>
          </a:xfrm>
          <a:prstGeom prst="rect">
            <a:avLst/>
          </a:prstGeom>
          <a:noFill/>
        </p:spPr>
        <p:txBody>
          <a:bodyPr wrap="square" rtlCol="0">
            <a:spAutoFit/>
          </a:bodyPr>
          <a:lstStyle/>
          <a:p>
            <a:pPr marL="342900" indent="-342900">
              <a:buFont typeface="Arial" panose="020B0604020202020204" pitchFamily="34" charset="0"/>
              <a:buChar char="•"/>
            </a:pPr>
            <a:r>
              <a:rPr lang="en-US" sz="1800" dirty="0">
                <a:solidFill>
                  <a:schemeClr val="accent6"/>
                </a:solidFill>
              </a:rPr>
              <a:t>Profile for single CCRP project moving forward</a:t>
            </a:r>
          </a:p>
          <a:p>
            <a:pPr marL="342900" indent="-342900">
              <a:buFont typeface="Arial" panose="020B0604020202020204" pitchFamily="34" charset="0"/>
              <a:buChar char="•"/>
            </a:pPr>
            <a:r>
              <a:rPr lang="en-US" sz="1800" dirty="0">
                <a:solidFill>
                  <a:schemeClr val="accent6"/>
                </a:solidFill>
              </a:rPr>
              <a:t>10-year profile accounts for staged scope starts &amp; long-range infrastructure needs</a:t>
            </a:r>
          </a:p>
        </p:txBody>
      </p:sp>
    </p:spTree>
    <p:extLst>
      <p:ext uri="{BB962C8B-B14F-4D97-AF65-F5344CB8AC3E}">
        <p14:creationId xmlns:p14="http://schemas.microsoft.com/office/powerpoint/2010/main" val="4148088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634CA2-4292-4701-8A5D-666EA8CC935A}"/>
              </a:ext>
            </a:extLst>
          </p:cNvPr>
          <p:cNvSpPr>
            <a:spLocks noGrp="1"/>
          </p:cNvSpPr>
          <p:nvPr>
            <p:ph idx="1"/>
          </p:nvPr>
        </p:nvSpPr>
        <p:spPr/>
        <p:txBody>
          <a:bodyPr/>
          <a:lstStyle/>
          <a:p>
            <a:pPr marL="0" indent="0">
              <a:buNone/>
            </a:pPr>
            <a:r>
              <a:rPr lang="en-US" sz="1600" dirty="0"/>
              <a:t>Infrastructure Projects Advisory Group</a:t>
            </a:r>
          </a:p>
          <a:p>
            <a:pPr marL="0" indent="0">
              <a:buNone/>
            </a:pPr>
            <a:endParaRPr lang="en-US" sz="800" dirty="0"/>
          </a:p>
          <a:p>
            <a:pPr marL="0" indent="0">
              <a:buNone/>
            </a:pPr>
            <a:r>
              <a:rPr lang="en-US" sz="1600" dirty="0"/>
              <a:t>Staffing</a:t>
            </a:r>
          </a:p>
          <a:p>
            <a:r>
              <a:rPr lang="en-US" sz="1600" dirty="0"/>
              <a:t>Interim Project Director: Kate Gregory</a:t>
            </a:r>
          </a:p>
          <a:p>
            <a:r>
              <a:rPr lang="en-US" sz="1600" dirty="0"/>
              <a:t>Interim Project Manager: Karen Kosky</a:t>
            </a:r>
          </a:p>
          <a:p>
            <a:r>
              <a:rPr lang="en-US" sz="1600" dirty="0"/>
              <a:t>Developed a staffing resource outlook</a:t>
            </a:r>
          </a:p>
          <a:p>
            <a:r>
              <a:rPr lang="en-US" sz="1600" dirty="0"/>
              <a:t>Submitted requisitions to recruit project staff</a:t>
            </a:r>
          </a:p>
          <a:p>
            <a:r>
              <a:rPr lang="en-US" sz="1600" dirty="0"/>
              <a:t>Prepared for CD0 to CD1 A/E staffing augmentation using existing subcontract vehicles</a:t>
            </a:r>
          </a:p>
          <a:p>
            <a:pPr marL="0" indent="0">
              <a:buNone/>
            </a:pPr>
            <a:endParaRPr lang="en-US" sz="800" dirty="0"/>
          </a:p>
          <a:p>
            <a:pPr marL="0" indent="0">
              <a:buNone/>
            </a:pPr>
            <a:r>
              <a:rPr lang="en-US" sz="1600" dirty="0"/>
              <a:t>Programming</a:t>
            </a:r>
          </a:p>
          <a:p>
            <a:r>
              <a:rPr lang="en-US" sz="1600" dirty="0"/>
              <a:t>Programming from CD0 to CD1 to include</a:t>
            </a:r>
          </a:p>
          <a:p>
            <a:pPr lvl="1"/>
            <a:r>
              <a:rPr lang="en-US" sz="1400" dirty="0"/>
              <a:t>Condition Assessments</a:t>
            </a:r>
          </a:p>
          <a:p>
            <a:pPr lvl="1"/>
            <a:r>
              <a:rPr lang="en-US" sz="1400" dirty="0"/>
              <a:t>Analysis of Alternatives</a:t>
            </a:r>
          </a:p>
          <a:p>
            <a:pPr lvl="1"/>
            <a:r>
              <a:rPr lang="en-US" sz="1400" dirty="0"/>
              <a:t>Conceptual Designs</a:t>
            </a:r>
          </a:p>
          <a:p>
            <a:r>
              <a:rPr lang="en-US" sz="1600" dirty="0"/>
              <a:t>Develop acquisition strategy for A/E for post-CD1 work</a:t>
            </a:r>
          </a:p>
        </p:txBody>
      </p:sp>
      <p:sp>
        <p:nvSpPr>
          <p:cNvPr id="3" name="Title 2">
            <a:extLst>
              <a:ext uri="{FF2B5EF4-FFF2-40B4-BE49-F238E27FC236}">
                <a16:creationId xmlns:a16="http://schemas.microsoft.com/office/drawing/2014/main" id="{F6943B04-6156-4A80-AAEE-EAFE0C2A4F6A}"/>
              </a:ext>
            </a:extLst>
          </p:cNvPr>
          <p:cNvSpPr>
            <a:spLocks noGrp="1"/>
          </p:cNvSpPr>
          <p:nvPr>
            <p:ph type="title"/>
          </p:nvPr>
        </p:nvSpPr>
        <p:spPr/>
        <p:txBody>
          <a:bodyPr/>
          <a:lstStyle/>
          <a:p>
            <a:r>
              <a:rPr lang="en-US" dirty="0"/>
              <a:t>Next Steps	</a:t>
            </a:r>
          </a:p>
        </p:txBody>
      </p:sp>
      <p:sp>
        <p:nvSpPr>
          <p:cNvPr id="4" name="Date Placeholder 3">
            <a:extLst>
              <a:ext uri="{FF2B5EF4-FFF2-40B4-BE49-F238E27FC236}">
                <a16:creationId xmlns:a16="http://schemas.microsoft.com/office/drawing/2014/main" id="{93EA9AE9-C8D7-486F-A045-B66D5D0F6A65}"/>
              </a:ext>
            </a:extLst>
          </p:cNvPr>
          <p:cNvSpPr>
            <a:spLocks noGrp="1"/>
          </p:cNvSpPr>
          <p:nvPr>
            <p:ph type="dt" sz="half" idx="2"/>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55CCEEF7-9532-431E-AADA-1DCEE8702BCF}"/>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
        <p:nvSpPr>
          <p:cNvPr id="6" name="Slide Number Placeholder 5">
            <a:extLst>
              <a:ext uri="{FF2B5EF4-FFF2-40B4-BE49-F238E27FC236}">
                <a16:creationId xmlns:a16="http://schemas.microsoft.com/office/drawing/2014/main" id="{D2F665AF-9EC1-4422-A312-3532E2A39233}"/>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1509290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6C2ECBF-48F6-40E7-B777-FB02058FB475}"/>
              </a:ext>
            </a:extLst>
          </p:cNvPr>
          <p:cNvSpPr>
            <a:spLocks noGrp="1"/>
          </p:cNvSpPr>
          <p:nvPr>
            <p:ph sz="half" idx="13"/>
          </p:nvPr>
        </p:nvSpPr>
        <p:spPr>
          <a:xfrm>
            <a:off x="228601" y="914400"/>
            <a:ext cx="4206240" cy="2137410"/>
          </a:xfrm>
        </p:spPr>
        <p:txBody>
          <a:bodyPr/>
          <a:lstStyle/>
          <a:p>
            <a:r>
              <a:rPr lang="en-US" b="1" dirty="0"/>
              <a:t>Executing goals of P5 Plan</a:t>
            </a:r>
          </a:p>
          <a:p>
            <a:r>
              <a:rPr lang="en-US" b="1" dirty="0"/>
              <a:t>Building for Science</a:t>
            </a:r>
            <a:r>
              <a:rPr lang="en-US" dirty="0"/>
              <a:t>; preparing for the next decade of innovation</a:t>
            </a:r>
          </a:p>
          <a:p>
            <a:r>
              <a:rPr lang="en-US" dirty="0"/>
              <a:t>Infrastructure planning processes yield comprehensive, risk-based, prioritized initiatives with flexible execution schedules</a:t>
            </a:r>
          </a:p>
          <a:p>
            <a:r>
              <a:rPr lang="en-US" dirty="0"/>
              <a:t>Aggressive next-steps: planning to prepare for CD-1 opportunity based on HEP guidance</a:t>
            </a:r>
          </a:p>
        </p:txBody>
      </p:sp>
      <p:sp>
        <p:nvSpPr>
          <p:cNvPr id="8" name="Content Placeholder 7">
            <a:extLst>
              <a:ext uri="{FF2B5EF4-FFF2-40B4-BE49-F238E27FC236}">
                <a16:creationId xmlns:a16="http://schemas.microsoft.com/office/drawing/2014/main" id="{AAD0564F-2AC9-4D05-AA0F-8D331B6FAF91}"/>
              </a:ext>
            </a:extLst>
          </p:cNvPr>
          <p:cNvSpPr>
            <a:spLocks noGrp="1"/>
          </p:cNvSpPr>
          <p:nvPr>
            <p:ph sz="half" idx="15"/>
          </p:nvPr>
        </p:nvSpPr>
        <p:spPr/>
        <p:txBody>
          <a:bodyPr anchor="ctr"/>
          <a:lstStyle/>
          <a:p>
            <a:pPr marL="0" indent="0" algn="ctr">
              <a:buNone/>
            </a:pPr>
            <a:r>
              <a:rPr lang="en-US" sz="4400" dirty="0"/>
              <a:t>Questions?</a:t>
            </a:r>
          </a:p>
        </p:txBody>
      </p:sp>
      <p:sp>
        <p:nvSpPr>
          <p:cNvPr id="4" name="Date Placeholder 3">
            <a:extLst>
              <a:ext uri="{FF2B5EF4-FFF2-40B4-BE49-F238E27FC236}">
                <a16:creationId xmlns:a16="http://schemas.microsoft.com/office/drawing/2014/main" id="{8FA97A26-EDCB-4FE5-9062-7BE3D6BB2AD2}"/>
              </a:ext>
            </a:extLst>
          </p:cNvPr>
          <p:cNvSpPr>
            <a:spLocks noGrp="1"/>
          </p:cNvSpPr>
          <p:nvPr>
            <p:ph type="dt" sz="half" idx="2"/>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D4BD86AB-A0CE-49A9-8B92-D748B2989447}"/>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
        <p:nvSpPr>
          <p:cNvPr id="6" name="Slide Number Placeholder 5">
            <a:extLst>
              <a:ext uri="{FF2B5EF4-FFF2-40B4-BE49-F238E27FC236}">
                <a16:creationId xmlns:a16="http://schemas.microsoft.com/office/drawing/2014/main" id="{67C319B9-8AA8-4ADB-A7B6-7D781160269F}"/>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3" name="Title 2">
            <a:extLst>
              <a:ext uri="{FF2B5EF4-FFF2-40B4-BE49-F238E27FC236}">
                <a16:creationId xmlns:a16="http://schemas.microsoft.com/office/drawing/2014/main" id="{77DEFEFC-1F0C-4C98-822A-4169C762ED6A}"/>
              </a:ext>
            </a:extLst>
          </p:cNvPr>
          <p:cNvSpPr>
            <a:spLocks noGrp="1"/>
          </p:cNvSpPr>
          <p:nvPr>
            <p:ph type="title"/>
          </p:nvPr>
        </p:nvSpPr>
        <p:spPr/>
        <p:txBody>
          <a:bodyPr anchor="t"/>
          <a:lstStyle/>
          <a:p>
            <a:r>
              <a:rPr lang="en-US" dirty="0"/>
              <a:t>Conclusion</a:t>
            </a:r>
            <a:br>
              <a:rPr lang="en-US" dirty="0"/>
            </a:br>
            <a:r>
              <a:rPr lang="en-US" sz="1800" i="1" dirty="0"/>
              <a:t>Building for Science: 21</a:t>
            </a:r>
            <a:r>
              <a:rPr lang="en-US" sz="1800" i="1" baseline="30000" dirty="0"/>
              <a:t>st</a:t>
            </a:r>
            <a:r>
              <a:rPr lang="en-US" sz="1800" i="1" dirty="0"/>
              <a:t> Century Facilities for 21</a:t>
            </a:r>
            <a:r>
              <a:rPr lang="en-US" sz="1800" i="1" baseline="30000" dirty="0"/>
              <a:t>st</a:t>
            </a:r>
            <a:r>
              <a:rPr lang="en-US" sz="1800" i="1" dirty="0"/>
              <a:t> Century Science</a:t>
            </a:r>
            <a:endParaRPr lang="en-US" dirty="0"/>
          </a:p>
        </p:txBody>
      </p:sp>
      <p:sp>
        <p:nvSpPr>
          <p:cNvPr id="11" name="TextBox 10">
            <a:extLst>
              <a:ext uri="{FF2B5EF4-FFF2-40B4-BE49-F238E27FC236}">
                <a16:creationId xmlns:a16="http://schemas.microsoft.com/office/drawing/2014/main" id="{0EEB3E54-E2E9-4453-95F4-D6F9D8281018}"/>
              </a:ext>
            </a:extLst>
          </p:cNvPr>
          <p:cNvSpPr txBox="1"/>
          <p:nvPr/>
        </p:nvSpPr>
        <p:spPr>
          <a:xfrm>
            <a:off x="228601" y="3866254"/>
            <a:ext cx="8275320" cy="830997"/>
          </a:xfrm>
          <a:prstGeom prst="rect">
            <a:avLst/>
          </a:prstGeom>
          <a:noFill/>
        </p:spPr>
        <p:txBody>
          <a:bodyPr wrap="square" rtlCol="0">
            <a:spAutoFit/>
          </a:bodyPr>
          <a:lstStyle/>
          <a:p>
            <a:pPr marL="0" indent="0">
              <a:buNone/>
            </a:pPr>
            <a:r>
              <a:rPr lang="en-US" sz="1600" b="1" dirty="0"/>
              <a:t>NEXT UP</a:t>
            </a:r>
          </a:p>
          <a:p>
            <a:pPr marL="0" indent="0">
              <a:buNone/>
            </a:pPr>
            <a:r>
              <a:rPr lang="en-US" sz="1600" dirty="0"/>
              <a:t>3 CCRP Initiatives</a:t>
            </a:r>
          </a:p>
          <a:p>
            <a:pPr marL="0" indent="0">
              <a:buNone/>
            </a:pPr>
            <a:r>
              <a:rPr lang="en-US" sz="1600" dirty="0"/>
              <a:t>Accelerator Controls </a:t>
            </a:r>
            <a:r>
              <a:rPr lang="en-US" sz="1600" dirty="0">
                <a:sym typeface="Wingdings" panose="05000000000000000000" pitchFamily="2" charset="2"/>
              </a:rPr>
              <a:t> Technology Campus</a:t>
            </a:r>
            <a:r>
              <a:rPr lang="en-US" sz="1600" dirty="0"/>
              <a:t> </a:t>
            </a:r>
            <a:r>
              <a:rPr lang="en-US" sz="1600" dirty="0">
                <a:sym typeface="Wingdings" panose="05000000000000000000" pitchFamily="2" charset="2"/>
              </a:rPr>
              <a:t> Wilson Hall</a:t>
            </a:r>
            <a:endParaRPr lang="en-US" sz="1600" dirty="0"/>
          </a:p>
        </p:txBody>
      </p:sp>
    </p:spTree>
    <p:extLst>
      <p:ext uri="{BB962C8B-B14F-4D97-AF65-F5344CB8AC3E}">
        <p14:creationId xmlns:p14="http://schemas.microsoft.com/office/powerpoint/2010/main" val="2691880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8DEFF3-181C-4D15-B4CA-4D449C6286DA}"/>
              </a:ext>
            </a:extLst>
          </p:cNvPr>
          <p:cNvSpPr>
            <a:spLocks noGrp="1"/>
          </p:cNvSpPr>
          <p:nvPr>
            <p:ph idx="1"/>
          </p:nvPr>
        </p:nvSpPr>
        <p:spPr>
          <a:xfrm>
            <a:off x="228603" y="728664"/>
            <a:ext cx="8672513" cy="3794522"/>
          </a:xfrm>
        </p:spPr>
        <p:txBody>
          <a:bodyPr/>
          <a:lstStyle/>
          <a:p>
            <a:pPr marL="0" indent="0">
              <a:spcAft>
                <a:spcPts val="600"/>
              </a:spcAft>
              <a:buNone/>
            </a:pPr>
            <a:r>
              <a:rPr lang="en-US" dirty="0"/>
              <a:t>Fermilab Campus Infrastructure Planning, CCRP Context			K. Kosky</a:t>
            </a:r>
          </a:p>
          <a:p>
            <a:pPr marL="0" indent="0">
              <a:spcAft>
                <a:spcPts val="600"/>
              </a:spcAft>
              <a:buNone/>
            </a:pPr>
            <a:r>
              <a:rPr lang="en-US" dirty="0"/>
              <a:t>CCRP: Accelerator Controls Modernization						D. Nicklaus</a:t>
            </a:r>
          </a:p>
          <a:p>
            <a:pPr marL="0" indent="0">
              <a:spcAft>
                <a:spcPts val="600"/>
              </a:spcAft>
              <a:buNone/>
            </a:pPr>
            <a:r>
              <a:rPr lang="en-US" dirty="0"/>
              <a:t>CCRP: Technology Campus Modernization						A. Grassellino</a:t>
            </a:r>
          </a:p>
          <a:p>
            <a:pPr marL="0" indent="0">
              <a:spcAft>
                <a:spcPts val="600"/>
              </a:spcAft>
              <a:buNone/>
            </a:pPr>
            <a:r>
              <a:rPr lang="en-US" dirty="0"/>
              <a:t>CCRP: Wilson Hall Restoration									K. Kosky</a:t>
            </a:r>
          </a:p>
        </p:txBody>
      </p:sp>
      <p:sp>
        <p:nvSpPr>
          <p:cNvPr id="3" name="Title 2">
            <a:extLst>
              <a:ext uri="{FF2B5EF4-FFF2-40B4-BE49-F238E27FC236}">
                <a16:creationId xmlns:a16="http://schemas.microsoft.com/office/drawing/2014/main" id="{787AD883-7B65-4D1A-8D24-9D13A20657DA}"/>
              </a:ext>
            </a:extLst>
          </p:cNvPr>
          <p:cNvSpPr>
            <a:spLocks noGrp="1"/>
          </p:cNvSpPr>
          <p:nvPr>
            <p:ph type="title"/>
          </p:nvPr>
        </p:nvSpPr>
        <p:spPr/>
        <p:txBody>
          <a:bodyPr/>
          <a:lstStyle/>
          <a:p>
            <a:r>
              <a:rPr lang="en-US" dirty="0"/>
              <a:t>Agenda - Today</a:t>
            </a:r>
          </a:p>
        </p:txBody>
      </p:sp>
      <p:sp>
        <p:nvSpPr>
          <p:cNvPr id="4" name="Date Placeholder 3">
            <a:extLst>
              <a:ext uri="{FF2B5EF4-FFF2-40B4-BE49-F238E27FC236}">
                <a16:creationId xmlns:a16="http://schemas.microsoft.com/office/drawing/2014/main" id="{D172E7DB-4555-431B-8F25-29108CEDC44E}"/>
              </a:ext>
            </a:extLst>
          </p:cNvPr>
          <p:cNvSpPr>
            <a:spLocks noGrp="1"/>
          </p:cNvSpPr>
          <p:nvPr>
            <p:ph type="dt" sz="half" idx="2"/>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1DDBBB12-7594-4998-89F7-B0AEC9231460}"/>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
        <p:nvSpPr>
          <p:cNvPr id="6" name="Slide Number Placeholder 5">
            <a:extLst>
              <a:ext uri="{FF2B5EF4-FFF2-40B4-BE49-F238E27FC236}">
                <a16:creationId xmlns:a16="http://schemas.microsoft.com/office/drawing/2014/main" id="{1C5C1A76-7892-4069-A5B6-26C021830400}"/>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2074715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8DEFF3-181C-4D15-B4CA-4D449C6286DA}"/>
              </a:ext>
            </a:extLst>
          </p:cNvPr>
          <p:cNvSpPr>
            <a:spLocks noGrp="1"/>
          </p:cNvSpPr>
          <p:nvPr>
            <p:ph idx="1"/>
          </p:nvPr>
        </p:nvSpPr>
        <p:spPr/>
        <p:txBody>
          <a:bodyPr/>
          <a:lstStyle/>
          <a:p>
            <a:pPr marL="0" indent="0">
              <a:buNone/>
            </a:pPr>
            <a:r>
              <a:rPr lang="en-US" dirty="0"/>
              <a:t>Fermilab Campus Infrastructure Planning, CCRP Context			K. Kosky</a:t>
            </a:r>
          </a:p>
          <a:p>
            <a:pPr marL="0" indent="0">
              <a:buNone/>
            </a:pPr>
            <a:endParaRPr lang="en-US" dirty="0"/>
          </a:p>
          <a:p>
            <a:pPr marL="0" indent="0">
              <a:buNone/>
            </a:pPr>
            <a:r>
              <a:rPr lang="en-US" dirty="0"/>
              <a:t>Mission Need</a:t>
            </a:r>
          </a:p>
          <a:p>
            <a:pPr marL="282575" lvl="1" indent="0">
              <a:buNone/>
            </a:pPr>
            <a:r>
              <a:rPr lang="en-US" dirty="0"/>
              <a:t>Campus Information</a:t>
            </a:r>
          </a:p>
          <a:p>
            <a:pPr marL="282575" lvl="1" indent="0">
              <a:buNone/>
            </a:pPr>
            <a:r>
              <a:rPr lang="en-US" dirty="0"/>
              <a:t>Mission, Strategy, Capabilities, Gaps</a:t>
            </a:r>
          </a:p>
          <a:p>
            <a:pPr marL="0" indent="0">
              <a:buNone/>
            </a:pPr>
            <a:endParaRPr lang="en-US" dirty="0"/>
          </a:p>
          <a:p>
            <a:pPr marL="0" indent="0">
              <a:buNone/>
            </a:pPr>
            <a:r>
              <a:rPr lang="en-US" dirty="0"/>
              <a:t>Program Requirements</a:t>
            </a:r>
          </a:p>
          <a:p>
            <a:pPr marL="282575" lvl="1" indent="0">
              <a:buNone/>
            </a:pPr>
            <a:r>
              <a:rPr lang="en-US" dirty="0"/>
              <a:t>Infrastructure Planning</a:t>
            </a:r>
          </a:p>
          <a:p>
            <a:pPr marL="0" indent="0">
              <a:buNone/>
            </a:pPr>
            <a:endParaRPr lang="en-US" dirty="0"/>
          </a:p>
          <a:p>
            <a:pPr marL="0" indent="0">
              <a:buNone/>
            </a:pPr>
            <a:r>
              <a:rPr lang="en-US" dirty="0"/>
              <a:t>Cost Range &amp; Schedule</a:t>
            </a:r>
          </a:p>
          <a:p>
            <a:pPr marL="282575" lvl="1" indent="0">
              <a:buNone/>
            </a:pPr>
            <a:r>
              <a:rPr lang="en-US" dirty="0"/>
              <a:t>Path Forward</a:t>
            </a:r>
          </a:p>
          <a:p>
            <a:pPr marL="0" indent="0">
              <a:buNone/>
            </a:pPr>
            <a:endParaRPr lang="en-US" dirty="0"/>
          </a:p>
        </p:txBody>
      </p:sp>
      <p:sp>
        <p:nvSpPr>
          <p:cNvPr id="3" name="Title 2">
            <a:extLst>
              <a:ext uri="{FF2B5EF4-FFF2-40B4-BE49-F238E27FC236}">
                <a16:creationId xmlns:a16="http://schemas.microsoft.com/office/drawing/2014/main" id="{787AD883-7B65-4D1A-8D24-9D13A20657DA}"/>
              </a:ext>
            </a:extLst>
          </p:cNvPr>
          <p:cNvSpPr>
            <a:spLocks noGrp="1"/>
          </p:cNvSpPr>
          <p:nvPr>
            <p:ph type="title"/>
          </p:nvPr>
        </p:nvSpPr>
        <p:spPr/>
        <p:txBody>
          <a:bodyPr/>
          <a:lstStyle/>
          <a:p>
            <a:r>
              <a:rPr lang="en-US" dirty="0"/>
              <a:t>Presentation Outline</a:t>
            </a:r>
          </a:p>
        </p:txBody>
      </p:sp>
      <p:sp>
        <p:nvSpPr>
          <p:cNvPr id="4" name="Date Placeholder 3">
            <a:extLst>
              <a:ext uri="{FF2B5EF4-FFF2-40B4-BE49-F238E27FC236}">
                <a16:creationId xmlns:a16="http://schemas.microsoft.com/office/drawing/2014/main" id="{D172E7DB-4555-431B-8F25-29108CEDC44E}"/>
              </a:ext>
            </a:extLst>
          </p:cNvPr>
          <p:cNvSpPr>
            <a:spLocks noGrp="1"/>
          </p:cNvSpPr>
          <p:nvPr>
            <p:ph type="dt" sz="half" idx="2"/>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1DDBBB12-7594-4998-89F7-B0AEC9231460}"/>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
        <p:nvSpPr>
          <p:cNvPr id="6" name="Slide Number Placeholder 5">
            <a:extLst>
              <a:ext uri="{FF2B5EF4-FFF2-40B4-BE49-F238E27FC236}">
                <a16:creationId xmlns:a16="http://schemas.microsoft.com/office/drawing/2014/main" id="{1C5C1A76-7892-4069-A5B6-26C021830400}"/>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1856392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78045F9-DF0B-4AA8-930F-F1B4467E264F}"/>
              </a:ext>
            </a:extLst>
          </p:cNvPr>
          <p:cNvGraphicFramePr>
            <a:graphicFrameLocks noGrp="1"/>
          </p:cNvGraphicFramePr>
          <p:nvPr>
            <p:ph idx="1"/>
            <p:extLst>
              <p:ext uri="{D42A27DB-BD31-4B8C-83A1-F6EECF244321}">
                <p14:modId xmlns:p14="http://schemas.microsoft.com/office/powerpoint/2010/main" val="2664773146"/>
              </p:ext>
            </p:extLst>
          </p:nvPr>
        </p:nvGraphicFramePr>
        <p:xfrm>
          <a:off x="228603" y="728664"/>
          <a:ext cx="8672513" cy="3794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7E6A2719-3850-4270-849D-25CB79E7A9F5}"/>
              </a:ext>
            </a:extLst>
          </p:cNvPr>
          <p:cNvSpPr>
            <a:spLocks noGrp="1"/>
          </p:cNvSpPr>
          <p:nvPr>
            <p:ph type="title"/>
          </p:nvPr>
        </p:nvSpPr>
        <p:spPr/>
        <p:txBody>
          <a:bodyPr/>
          <a:lstStyle/>
          <a:p>
            <a:r>
              <a:rPr lang="en-US" dirty="0"/>
              <a:t>Charge Questions</a:t>
            </a:r>
          </a:p>
        </p:txBody>
      </p:sp>
      <p:sp>
        <p:nvSpPr>
          <p:cNvPr id="4" name="Date Placeholder 3">
            <a:extLst>
              <a:ext uri="{FF2B5EF4-FFF2-40B4-BE49-F238E27FC236}">
                <a16:creationId xmlns:a16="http://schemas.microsoft.com/office/drawing/2014/main" id="{8572A5C2-B70D-4135-AE4C-69A9967F2D6E}"/>
              </a:ext>
            </a:extLst>
          </p:cNvPr>
          <p:cNvSpPr>
            <a:spLocks noGrp="1"/>
          </p:cNvSpPr>
          <p:nvPr>
            <p:ph type="dt" sz="half" idx="2"/>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7697CECB-ED74-459D-91C0-AFAEE4F68412}"/>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
        <p:nvSpPr>
          <p:cNvPr id="6" name="Slide Number Placeholder 5">
            <a:extLst>
              <a:ext uri="{FF2B5EF4-FFF2-40B4-BE49-F238E27FC236}">
                <a16:creationId xmlns:a16="http://schemas.microsoft.com/office/drawing/2014/main" id="{7ACF2D0F-3067-48F3-930A-4CF0B6848412}"/>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4028762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7A2067E-5C15-42FF-BB35-63515CFC3271}"/>
              </a:ext>
            </a:extLst>
          </p:cNvPr>
          <p:cNvSpPr/>
          <p:nvPr/>
        </p:nvSpPr>
        <p:spPr>
          <a:xfrm>
            <a:off x="222250" y="689248"/>
            <a:ext cx="1907075" cy="320908"/>
          </a:xfrm>
          <a:custGeom>
            <a:avLst/>
            <a:gdLst>
              <a:gd name="connsiteX0" fmla="*/ 0 w 1907075"/>
              <a:gd name="connsiteY0" fmla="*/ 203811 h 1222844"/>
              <a:gd name="connsiteX1" fmla="*/ 203811 w 1907075"/>
              <a:gd name="connsiteY1" fmla="*/ 0 h 1222844"/>
              <a:gd name="connsiteX2" fmla="*/ 1703264 w 1907075"/>
              <a:gd name="connsiteY2" fmla="*/ 0 h 1222844"/>
              <a:gd name="connsiteX3" fmla="*/ 1907075 w 1907075"/>
              <a:gd name="connsiteY3" fmla="*/ 203811 h 1222844"/>
              <a:gd name="connsiteX4" fmla="*/ 1907075 w 1907075"/>
              <a:gd name="connsiteY4" fmla="*/ 1019033 h 1222844"/>
              <a:gd name="connsiteX5" fmla="*/ 1703264 w 1907075"/>
              <a:gd name="connsiteY5" fmla="*/ 1222844 h 1222844"/>
              <a:gd name="connsiteX6" fmla="*/ 203811 w 1907075"/>
              <a:gd name="connsiteY6" fmla="*/ 1222844 h 1222844"/>
              <a:gd name="connsiteX7" fmla="*/ 0 w 1907075"/>
              <a:gd name="connsiteY7" fmla="*/ 1019033 h 1222844"/>
              <a:gd name="connsiteX8" fmla="*/ 0 w 1907075"/>
              <a:gd name="connsiteY8" fmla="*/ 203811 h 12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075" h="1222844">
                <a:moveTo>
                  <a:pt x="0" y="203811"/>
                </a:moveTo>
                <a:cubicBezTo>
                  <a:pt x="0" y="91249"/>
                  <a:pt x="91249" y="0"/>
                  <a:pt x="203811" y="0"/>
                </a:cubicBezTo>
                <a:lnTo>
                  <a:pt x="1703264" y="0"/>
                </a:lnTo>
                <a:cubicBezTo>
                  <a:pt x="1815826" y="0"/>
                  <a:pt x="1907075" y="91249"/>
                  <a:pt x="1907075" y="203811"/>
                </a:cubicBezTo>
                <a:lnTo>
                  <a:pt x="1907075" y="1019033"/>
                </a:lnTo>
                <a:cubicBezTo>
                  <a:pt x="1907075" y="1131595"/>
                  <a:pt x="1815826" y="1222844"/>
                  <a:pt x="1703264" y="1222844"/>
                </a:cubicBezTo>
                <a:lnTo>
                  <a:pt x="203811" y="1222844"/>
                </a:lnTo>
                <a:cubicBezTo>
                  <a:pt x="91249" y="1222844"/>
                  <a:pt x="0" y="1131595"/>
                  <a:pt x="0" y="1019033"/>
                </a:cubicBezTo>
                <a:lnTo>
                  <a:pt x="0" y="20381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4" tIns="90174" rIns="120654" bIns="90174" numCol="1" spcCol="1270" anchor="ctr" anchorCtr="0">
            <a:noAutofit/>
          </a:bodyPr>
          <a:lstStyle/>
          <a:p>
            <a:pPr marL="0" lvl="0" indent="0" algn="ctr" defTabSz="711200">
              <a:lnSpc>
                <a:spcPct val="90000"/>
              </a:lnSpc>
              <a:spcBef>
                <a:spcPct val="0"/>
              </a:spcBef>
              <a:spcAft>
                <a:spcPct val="35000"/>
              </a:spcAft>
              <a:buNone/>
            </a:pPr>
            <a:r>
              <a:rPr lang="en-US" sz="1600" b="1" kern="1200" dirty="0"/>
              <a:t>Mission Need</a:t>
            </a:r>
            <a:endParaRPr lang="en-US" sz="1600" kern="1200" dirty="0"/>
          </a:p>
        </p:txBody>
      </p:sp>
      <p:sp>
        <p:nvSpPr>
          <p:cNvPr id="3" name="Title 2">
            <a:extLst>
              <a:ext uri="{FF2B5EF4-FFF2-40B4-BE49-F238E27FC236}">
                <a16:creationId xmlns:a16="http://schemas.microsoft.com/office/drawing/2014/main" id="{7E6A2719-3850-4270-849D-25CB79E7A9F5}"/>
              </a:ext>
            </a:extLst>
          </p:cNvPr>
          <p:cNvSpPr>
            <a:spLocks noGrp="1"/>
          </p:cNvSpPr>
          <p:nvPr>
            <p:ph type="title"/>
          </p:nvPr>
        </p:nvSpPr>
        <p:spPr/>
        <p:txBody>
          <a:bodyPr/>
          <a:lstStyle/>
          <a:p>
            <a:r>
              <a:rPr lang="en-US" dirty="0"/>
              <a:t>Mission Need</a:t>
            </a:r>
          </a:p>
        </p:txBody>
      </p:sp>
      <p:sp>
        <p:nvSpPr>
          <p:cNvPr id="4" name="Date Placeholder 3">
            <a:extLst>
              <a:ext uri="{FF2B5EF4-FFF2-40B4-BE49-F238E27FC236}">
                <a16:creationId xmlns:a16="http://schemas.microsoft.com/office/drawing/2014/main" id="{8572A5C2-B70D-4135-AE4C-69A9967F2D6E}"/>
              </a:ext>
            </a:extLst>
          </p:cNvPr>
          <p:cNvSpPr>
            <a:spLocks noGrp="1"/>
          </p:cNvSpPr>
          <p:nvPr>
            <p:ph type="dt" sz="half" idx="2"/>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7697CECB-ED74-459D-91C0-AFAEE4F68412}"/>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
        <p:nvSpPr>
          <p:cNvPr id="6" name="Slide Number Placeholder 5">
            <a:extLst>
              <a:ext uri="{FF2B5EF4-FFF2-40B4-BE49-F238E27FC236}">
                <a16:creationId xmlns:a16="http://schemas.microsoft.com/office/drawing/2014/main" id="{7ACF2D0F-3067-48F3-930A-4CF0B6848412}"/>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2" name="Rectangle 11">
            <a:extLst>
              <a:ext uri="{FF2B5EF4-FFF2-40B4-BE49-F238E27FC236}">
                <a16:creationId xmlns:a16="http://schemas.microsoft.com/office/drawing/2014/main" id="{351CC10B-2894-4C91-BEC5-43B7768C3681}"/>
              </a:ext>
            </a:extLst>
          </p:cNvPr>
          <p:cNvSpPr/>
          <p:nvPr/>
        </p:nvSpPr>
        <p:spPr>
          <a:xfrm>
            <a:off x="2279650" y="689248"/>
            <a:ext cx="6629400" cy="520784"/>
          </a:xfrm>
          <a:prstGeom prst="rect">
            <a:avLst/>
          </a:prstGeom>
        </p:spPr>
        <p:txBody>
          <a:bodyPr wrap="square">
            <a:spAutoFit/>
          </a:bodyPr>
          <a:lstStyle/>
          <a:p>
            <a:pPr marL="0" lvl="0" indent="0">
              <a:lnSpc>
                <a:spcPct val="120000"/>
              </a:lnSpc>
              <a:spcBef>
                <a:spcPts val="0"/>
              </a:spcBef>
              <a:buNone/>
            </a:pPr>
            <a:r>
              <a:rPr lang="en-US" sz="1200" b="1" i="1" dirty="0"/>
              <a:t>Fermilab will demonstrate adequate documentation to confirm that a specific capability gap, risk, and/or impediment exists to the execution of Office of Science mission</a:t>
            </a:r>
          </a:p>
        </p:txBody>
      </p:sp>
      <p:sp>
        <p:nvSpPr>
          <p:cNvPr id="2" name="Rectangle 1">
            <a:extLst>
              <a:ext uri="{FF2B5EF4-FFF2-40B4-BE49-F238E27FC236}">
                <a16:creationId xmlns:a16="http://schemas.microsoft.com/office/drawing/2014/main" id="{FB518089-2FD9-461A-B21B-DD01F4CF2F46}"/>
              </a:ext>
            </a:extLst>
          </p:cNvPr>
          <p:cNvSpPr/>
          <p:nvPr/>
        </p:nvSpPr>
        <p:spPr>
          <a:xfrm>
            <a:off x="222250" y="1389558"/>
            <a:ext cx="8686800" cy="1015663"/>
          </a:xfrm>
          <a:prstGeom prst="rect">
            <a:avLst/>
          </a:prstGeom>
        </p:spPr>
        <p:txBody>
          <a:bodyPr wrap="square">
            <a:spAutoFit/>
          </a:bodyPr>
          <a:lstStyle/>
          <a:p>
            <a:r>
              <a:rPr lang="en-US" sz="2000" dirty="0">
                <a:latin typeface="+mn-lt"/>
                <a:ea typeface="Arial Unicode MS"/>
              </a:rPr>
              <a:t>The mission of SC is to deliver the </a:t>
            </a:r>
            <a:r>
              <a:rPr lang="en-US" sz="2000" b="1" dirty="0">
                <a:latin typeface="+mn-lt"/>
                <a:ea typeface="Arial Unicode MS"/>
              </a:rPr>
              <a:t>scientific discoveries </a:t>
            </a:r>
            <a:r>
              <a:rPr lang="en-US" sz="2000" dirty="0">
                <a:latin typeface="+mn-lt"/>
                <a:ea typeface="Arial Unicode MS"/>
              </a:rPr>
              <a:t>and </a:t>
            </a:r>
            <a:r>
              <a:rPr lang="en-US" sz="2000" b="1" dirty="0">
                <a:latin typeface="+mn-lt"/>
                <a:ea typeface="Arial Unicode MS"/>
              </a:rPr>
              <a:t>major scientific tools </a:t>
            </a:r>
            <a:r>
              <a:rPr lang="en-US" sz="2000" dirty="0">
                <a:latin typeface="+mn-lt"/>
                <a:ea typeface="Arial Unicode MS"/>
              </a:rPr>
              <a:t>that transform our understanding of nature and advance the energy, economic, and national security of the United States.</a:t>
            </a:r>
            <a:endParaRPr lang="en-US" sz="2000" dirty="0">
              <a:latin typeface="+mn-lt"/>
            </a:endParaRPr>
          </a:p>
        </p:txBody>
      </p:sp>
      <p:sp>
        <p:nvSpPr>
          <p:cNvPr id="7" name="Rectangle 6">
            <a:extLst>
              <a:ext uri="{FF2B5EF4-FFF2-40B4-BE49-F238E27FC236}">
                <a16:creationId xmlns:a16="http://schemas.microsoft.com/office/drawing/2014/main" id="{153494C5-4027-48C0-9C03-D1608CDD7FFC}"/>
              </a:ext>
            </a:extLst>
          </p:cNvPr>
          <p:cNvSpPr/>
          <p:nvPr/>
        </p:nvSpPr>
        <p:spPr>
          <a:xfrm>
            <a:off x="222250" y="2593665"/>
            <a:ext cx="8686800" cy="1015663"/>
          </a:xfrm>
          <a:prstGeom prst="rect">
            <a:avLst/>
          </a:prstGeom>
        </p:spPr>
        <p:txBody>
          <a:bodyPr wrap="square">
            <a:spAutoFit/>
          </a:bodyPr>
          <a:lstStyle/>
          <a:p>
            <a:r>
              <a:rPr lang="en-US" sz="2000" dirty="0">
                <a:latin typeface="+mn-lt"/>
              </a:rPr>
              <a:t>SC accomplishes this mission through direct support of research, construction and operation of national scientific user facilities, and the stewardship of ten world-class national laboratories.</a:t>
            </a:r>
          </a:p>
        </p:txBody>
      </p:sp>
    </p:spTree>
    <p:extLst>
      <p:ext uri="{BB962C8B-B14F-4D97-AF65-F5344CB8AC3E}">
        <p14:creationId xmlns:p14="http://schemas.microsoft.com/office/powerpoint/2010/main" val="3893435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61C14A9-4500-43F8-A55E-B36380CB488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22250" y="678142"/>
            <a:ext cx="8693149" cy="3873075"/>
          </a:xfrm>
          <a:prstGeom prst="rect">
            <a:avLst/>
          </a:prstGeom>
        </p:spPr>
      </p:pic>
      <p:sp>
        <p:nvSpPr>
          <p:cNvPr id="3" name="Title 2">
            <a:extLst>
              <a:ext uri="{FF2B5EF4-FFF2-40B4-BE49-F238E27FC236}">
                <a16:creationId xmlns:a16="http://schemas.microsoft.com/office/drawing/2014/main" id="{F3B09C92-1B4E-4776-ADAB-519FDBCAE595}"/>
              </a:ext>
            </a:extLst>
          </p:cNvPr>
          <p:cNvSpPr>
            <a:spLocks noGrp="1"/>
          </p:cNvSpPr>
          <p:nvPr>
            <p:ph type="title"/>
          </p:nvPr>
        </p:nvSpPr>
        <p:spPr/>
        <p:txBody>
          <a:bodyPr/>
          <a:lstStyle/>
          <a:p>
            <a:r>
              <a:rPr lang="en-US" dirty="0"/>
              <a:t>Fermilab at-a-glance</a:t>
            </a:r>
          </a:p>
        </p:txBody>
      </p:sp>
      <p:sp>
        <p:nvSpPr>
          <p:cNvPr id="6" name="Slide Number Placeholder 5">
            <a:extLst>
              <a:ext uri="{FF2B5EF4-FFF2-40B4-BE49-F238E27FC236}">
                <a16:creationId xmlns:a16="http://schemas.microsoft.com/office/drawing/2014/main" id="{18E0C74C-0EDE-4156-8738-08B79AEC42F8}"/>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8" name="Date Placeholder 7">
            <a:extLst>
              <a:ext uri="{FF2B5EF4-FFF2-40B4-BE49-F238E27FC236}">
                <a16:creationId xmlns:a16="http://schemas.microsoft.com/office/drawing/2014/main" id="{A6F977F2-06D6-4A22-879F-7B41D2B1DBE8}"/>
              </a:ext>
            </a:extLst>
          </p:cNvPr>
          <p:cNvSpPr>
            <a:spLocks noGrp="1"/>
          </p:cNvSpPr>
          <p:nvPr>
            <p:ph type="dt" sz="half" idx="2"/>
          </p:nvPr>
        </p:nvSpPr>
        <p:spPr/>
        <p:txBody>
          <a:bodyPr/>
          <a:lstStyle/>
          <a:p>
            <a:pPr>
              <a:defRPr/>
            </a:pPr>
            <a:r>
              <a:rPr lang="en-US"/>
              <a:t>8/7/2019</a:t>
            </a:r>
            <a:endParaRPr lang="en-US" dirty="0"/>
          </a:p>
        </p:txBody>
      </p:sp>
      <p:sp>
        <p:nvSpPr>
          <p:cNvPr id="9" name="Footer Placeholder 8">
            <a:extLst>
              <a:ext uri="{FF2B5EF4-FFF2-40B4-BE49-F238E27FC236}">
                <a16:creationId xmlns:a16="http://schemas.microsoft.com/office/drawing/2014/main" id="{B7F6537D-2DC9-456D-9788-95F625BB961C}"/>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
        <p:nvSpPr>
          <p:cNvPr id="16" name="Rectangle 15">
            <a:extLst>
              <a:ext uri="{FF2B5EF4-FFF2-40B4-BE49-F238E27FC236}">
                <a16:creationId xmlns:a16="http://schemas.microsoft.com/office/drawing/2014/main" id="{010DBDB8-153A-4B63-8BCD-50D1F6AB1422}"/>
              </a:ext>
            </a:extLst>
          </p:cNvPr>
          <p:cNvSpPr/>
          <p:nvPr/>
        </p:nvSpPr>
        <p:spPr>
          <a:xfrm>
            <a:off x="4911711" y="899337"/>
            <a:ext cx="1754511" cy="1733758"/>
          </a:xfrm>
          <a:prstGeom prst="rect">
            <a:avLst/>
          </a:prstGeom>
          <a:solidFill>
            <a:srgbClr val="003087">
              <a:alpha val="60000"/>
            </a:srgbClr>
          </a:solidFill>
          <a:ln>
            <a:noFill/>
          </a:ln>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126545" tIns="126545" rIns="126545" bIns="126545" numCol="1" spcCol="1270" anchor="t" anchorCtr="0">
            <a:noAutofit/>
          </a:bodyPr>
          <a:lstStyle/>
          <a:p>
            <a:pPr marL="0" lvl="0" indent="0" algn="l" defTabSz="488950">
              <a:lnSpc>
                <a:spcPct val="90000"/>
              </a:lnSpc>
              <a:spcBef>
                <a:spcPct val="0"/>
              </a:spcBef>
              <a:spcAft>
                <a:spcPct val="35000"/>
              </a:spcAft>
              <a:buNone/>
            </a:pPr>
            <a:r>
              <a:rPr lang="en-US" sz="1100" b="1" kern="1200" dirty="0"/>
              <a:t>Basics</a:t>
            </a:r>
          </a:p>
          <a:p>
            <a:pPr marL="0" lvl="1" indent="0" algn="l" defTabSz="355600">
              <a:lnSpc>
                <a:spcPct val="90000"/>
              </a:lnSpc>
              <a:spcBef>
                <a:spcPct val="0"/>
              </a:spcBef>
              <a:spcAft>
                <a:spcPct val="15000"/>
              </a:spcAft>
              <a:buNone/>
            </a:pPr>
            <a:r>
              <a:rPr lang="en-US" sz="800" b="1" kern="1200" dirty="0"/>
              <a:t>Location</a:t>
            </a:r>
            <a:endParaRPr lang="en-US" sz="800" kern="1200" dirty="0"/>
          </a:p>
          <a:p>
            <a:pPr marL="0" lvl="1" indent="0" algn="l" defTabSz="355600">
              <a:lnSpc>
                <a:spcPct val="90000"/>
              </a:lnSpc>
              <a:spcBef>
                <a:spcPct val="0"/>
              </a:spcBef>
              <a:spcAft>
                <a:spcPct val="15000"/>
              </a:spcAft>
              <a:buNone/>
            </a:pPr>
            <a:r>
              <a:rPr lang="en-US" sz="800" kern="1200" dirty="0"/>
              <a:t>Batavia, Illinois</a:t>
            </a:r>
          </a:p>
          <a:p>
            <a:pPr marL="0" lvl="1" indent="0" algn="l" defTabSz="355600">
              <a:lnSpc>
                <a:spcPct val="90000"/>
              </a:lnSpc>
              <a:spcBef>
                <a:spcPct val="0"/>
              </a:spcBef>
              <a:spcAft>
                <a:spcPct val="15000"/>
              </a:spcAft>
              <a:buNone/>
            </a:pPr>
            <a:endParaRPr lang="en-US" sz="400" kern="1200" dirty="0"/>
          </a:p>
          <a:p>
            <a:pPr marL="0" lvl="1" indent="0" algn="l" defTabSz="355600">
              <a:lnSpc>
                <a:spcPct val="90000"/>
              </a:lnSpc>
              <a:spcBef>
                <a:spcPct val="0"/>
              </a:spcBef>
              <a:spcAft>
                <a:spcPct val="15000"/>
              </a:spcAft>
              <a:buNone/>
            </a:pPr>
            <a:r>
              <a:rPr lang="en-US" sz="800" b="1" kern="1200" dirty="0"/>
              <a:t>Type</a:t>
            </a:r>
            <a:endParaRPr lang="en-US" sz="800" kern="1200" dirty="0"/>
          </a:p>
          <a:p>
            <a:pPr marL="0" lvl="1" indent="0" algn="l" defTabSz="355600">
              <a:lnSpc>
                <a:spcPct val="90000"/>
              </a:lnSpc>
              <a:spcBef>
                <a:spcPct val="0"/>
              </a:spcBef>
              <a:spcAft>
                <a:spcPct val="15000"/>
              </a:spcAft>
              <a:buNone/>
            </a:pPr>
            <a:r>
              <a:rPr lang="en-US" sz="800" kern="1200" dirty="0"/>
              <a:t>Single-program laboratory</a:t>
            </a:r>
          </a:p>
          <a:p>
            <a:pPr marL="0" lvl="1" indent="0" algn="l" defTabSz="355600">
              <a:lnSpc>
                <a:spcPct val="90000"/>
              </a:lnSpc>
              <a:spcBef>
                <a:spcPct val="0"/>
              </a:spcBef>
              <a:spcAft>
                <a:spcPct val="15000"/>
              </a:spcAft>
              <a:buNone/>
            </a:pPr>
            <a:endParaRPr lang="en-US" sz="400" kern="1200" dirty="0"/>
          </a:p>
          <a:p>
            <a:pPr marL="0" lvl="1" indent="0" algn="l" defTabSz="355600">
              <a:lnSpc>
                <a:spcPct val="90000"/>
              </a:lnSpc>
              <a:spcBef>
                <a:spcPct val="0"/>
              </a:spcBef>
              <a:spcAft>
                <a:spcPct val="15000"/>
              </a:spcAft>
              <a:buNone/>
            </a:pPr>
            <a:r>
              <a:rPr lang="en-US" sz="800" b="1" kern="1200" dirty="0"/>
              <a:t>Contractor</a:t>
            </a:r>
            <a:endParaRPr lang="en-US" sz="800" kern="1200" dirty="0"/>
          </a:p>
          <a:p>
            <a:pPr marL="0" lvl="1" indent="0" algn="l" defTabSz="355600">
              <a:lnSpc>
                <a:spcPct val="90000"/>
              </a:lnSpc>
              <a:spcBef>
                <a:spcPct val="0"/>
              </a:spcBef>
              <a:spcAft>
                <a:spcPct val="15000"/>
              </a:spcAft>
              <a:buNone/>
            </a:pPr>
            <a:r>
              <a:rPr lang="en-US" sz="800" kern="1200" dirty="0"/>
              <a:t>Fermi Research Alliance LLC</a:t>
            </a:r>
          </a:p>
          <a:p>
            <a:pPr marL="0" lvl="1" indent="0" algn="l" defTabSz="355600">
              <a:lnSpc>
                <a:spcPct val="90000"/>
              </a:lnSpc>
              <a:spcBef>
                <a:spcPct val="0"/>
              </a:spcBef>
              <a:spcAft>
                <a:spcPct val="15000"/>
              </a:spcAft>
              <a:buNone/>
            </a:pPr>
            <a:endParaRPr lang="en-US" sz="400" kern="1200" dirty="0"/>
          </a:p>
          <a:p>
            <a:pPr marL="0" lvl="1" indent="0" algn="l" defTabSz="355600">
              <a:lnSpc>
                <a:spcPct val="90000"/>
              </a:lnSpc>
              <a:spcBef>
                <a:spcPct val="0"/>
              </a:spcBef>
              <a:spcAft>
                <a:spcPct val="15000"/>
              </a:spcAft>
              <a:buNone/>
            </a:pPr>
            <a:r>
              <a:rPr lang="en-US" sz="800" b="1" kern="1200" dirty="0"/>
              <a:t>Responsible Site Office</a:t>
            </a:r>
            <a:endParaRPr lang="en-US" sz="800" kern="1200" dirty="0"/>
          </a:p>
          <a:p>
            <a:pPr marL="0" lvl="1" indent="0" algn="l" defTabSz="355600">
              <a:lnSpc>
                <a:spcPct val="90000"/>
              </a:lnSpc>
              <a:spcBef>
                <a:spcPct val="0"/>
              </a:spcBef>
              <a:spcAft>
                <a:spcPct val="15000"/>
              </a:spcAft>
              <a:buNone/>
            </a:pPr>
            <a:r>
              <a:rPr lang="en-US" sz="800" kern="1200" dirty="0"/>
              <a:t>Fermi Site Office</a:t>
            </a:r>
          </a:p>
          <a:p>
            <a:pPr marL="0" lvl="1" indent="0" algn="l" defTabSz="355600">
              <a:lnSpc>
                <a:spcPct val="90000"/>
              </a:lnSpc>
              <a:spcBef>
                <a:spcPct val="0"/>
              </a:spcBef>
              <a:spcAft>
                <a:spcPct val="15000"/>
              </a:spcAft>
              <a:buNone/>
            </a:pPr>
            <a:endParaRPr lang="en-US" sz="200" kern="1200" dirty="0"/>
          </a:p>
          <a:p>
            <a:pPr marL="0" lvl="1" indent="0" algn="l" defTabSz="355600">
              <a:lnSpc>
                <a:spcPct val="90000"/>
              </a:lnSpc>
              <a:spcBef>
                <a:spcPct val="0"/>
              </a:spcBef>
              <a:spcAft>
                <a:spcPct val="15000"/>
              </a:spcAft>
              <a:buNone/>
            </a:pPr>
            <a:r>
              <a:rPr lang="en-US" sz="800" b="0" u="none" kern="1200" dirty="0">
                <a:latin typeface="+mn-lt"/>
                <a:hlinkClick r:id="rId4">
                  <a:extLst>
                    <a:ext uri="{A12FA001-AC4F-418D-AE19-62706E023703}">
                      <ahyp:hlinkClr xmlns:ahyp="http://schemas.microsoft.com/office/drawing/2018/hyperlinkcolor" val="tx"/>
                    </a:ext>
                  </a:extLst>
                </a:hlinkClick>
              </a:rPr>
              <a:t>http://www.fnal.gov</a:t>
            </a:r>
            <a:endParaRPr lang="en-US" sz="800" b="0" u="none" kern="1200" dirty="0">
              <a:latin typeface="+mn-lt"/>
            </a:endParaRPr>
          </a:p>
        </p:txBody>
      </p:sp>
      <p:sp>
        <p:nvSpPr>
          <p:cNvPr id="17" name="Rectangle 16">
            <a:extLst>
              <a:ext uri="{FF2B5EF4-FFF2-40B4-BE49-F238E27FC236}">
                <a16:creationId xmlns:a16="http://schemas.microsoft.com/office/drawing/2014/main" id="{42ACE9C6-5BD1-4B36-9722-FF4E2F62587B}"/>
              </a:ext>
            </a:extLst>
          </p:cNvPr>
          <p:cNvSpPr/>
          <p:nvPr/>
        </p:nvSpPr>
        <p:spPr>
          <a:xfrm>
            <a:off x="6816574" y="899337"/>
            <a:ext cx="1754511" cy="1733758"/>
          </a:xfrm>
          <a:prstGeom prst="rect">
            <a:avLst/>
          </a:prstGeom>
          <a:solidFill>
            <a:srgbClr val="003087">
              <a:alpha val="60000"/>
            </a:srgbClr>
          </a:solidFill>
          <a:ln>
            <a:noFill/>
          </a:ln>
        </p:spPr>
        <p:style>
          <a:lnRef idx="2">
            <a:schemeClr val="lt1">
              <a:hueOff val="0"/>
              <a:satOff val="0"/>
              <a:lumOff val="0"/>
              <a:alphaOff val="0"/>
            </a:schemeClr>
          </a:lnRef>
          <a:fillRef idx="1">
            <a:schemeClr val="accent6">
              <a:shade val="80000"/>
              <a:hueOff val="0"/>
              <a:satOff val="0"/>
              <a:lumOff val="11672"/>
              <a:alphaOff val="0"/>
            </a:schemeClr>
          </a:fillRef>
          <a:effectRef idx="0">
            <a:schemeClr val="accent6">
              <a:shade val="80000"/>
              <a:hueOff val="0"/>
              <a:satOff val="0"/>
              <a:lumOff val="11672"/>
              <a:alphaOff val="0"/>
            </a:schemeClr>
          </a:effectRef>
          <a:fontRef idx="minor">
            <a:schemeClr val="lt1"/>
          </a:fontRef>
        </p:style>
        <p:txBody>
          <a:bodyPr spcFirstLastPara="0" vert="horz" wrap="square" lIns="126545" tIns="126545" rIns="126545" bIns="126545" numCol="1" spcCol="1270" anchor="t" anchorCtr="0">
            <a:noAutofit/>
          </a:bodyPr>
          <a:lstStyle/>
          <a:p>
            <a:pPr marL="0" lvl="0" indent="0" algn="l" defTabSz="488950">
              <a:lnSpc>
                <a:spcPct val="90000"/>
              </a:lnSpc>
              <a:spcBef>
                <a:spcPct val="0"/>
              </a:spcBef>
              <a:spcAft>
                <a:spcPct val="35000"/>
              </a:spcAft>
              <a:buNone/>
            </a:pPr>
            <a:r>
              <a:rPr lang="en-US" sz="1100" b="1" u="none" kern="1200" dirty="0"/>
              <a:t>Physical Assets</a:t>
            </a:r>
            <a:endParaRPr lang="en-US" sz="1100" u="none" kern="1200" dirty="0"/>
          </a:p>
          <a:p>
            <a:pPr marL="457200" lvl="1" indent="-457200" algn="l" defTabSz="400050">
              <a:lnSpc>
                <a:spcPct val="90000"/>
              </a:lnSpc>
              <a:spcBef>
                <a:spcPct val="0"/>
              </a:spcBef>
              <a:spcAft>
                <a:spcPct val="15000"/>
              </a:spcAft>
              <a:buNone/>
            </a:pPr>
            <a:r>
              <a:rPr lang="en-US" sz="800" b="1" kern="1200" dirty="0"/>
              <a:t>6,800</a:t>
            </a:r>
            <a:r>
              <a:rPr lang="en-US" sz="800" kern="1200" dirty="0"/>
              <a:t> 	acres (10 mi</a:t>
            </a:r>
            <a:r>
              <a:rPr lang="en-US" sz="800" kern="1200" baseline="30000" dirty="0"/>
              <a:t>2</a:t>
            </a:r>
            <a:r>
              <a:rPr lang="en-US" sz="800" kern="1200" dirty="0"/>
              <a:t>)</a:t>
            </a:r>
          </a:p>
          <a:p>
            <a:pPr marL="457200" lvl="1" indent="-457200" algn="l" defTabSz="400050">
              <a:lnSpc>
                <a:spcPct val="90000"/>
              </a:lnSpc>
              <a:spcBef>
                <a:spcPct val="0"/>
              </a:spcBef>
              <a:spcAft>
                <a:spcPct val="15000"/>
              </a:spcAft>
              <a:buNone/>
            </a:pPr>
            <a:endParaRPr lang="en-US" sz="400" kern="1200" dirty="0"/>
          </a:p>
          <a:p>
            <a:pPr marL="0" lvl="1" algn="l">
              <a:lnSpc>
                <a:spcPct val="90000"/>
              </a:lnSpc>
              <a:spcBef>
                <a:spcPct val="0"/>
              </a:spcBef>
              <a:spcAft>
                <a:spcPct val="15000"/>
              </a:spcAft>
            </a:pPr>
            <a:r>
              <a:rPr lang="en-US" sz="800" b="1" kern="1200" dirty="0"/>
              <a:t>366</a:t>
            </a:r>
            <a:r>
              <a:rPr lang="en-US" sz="800" kern="1200" dirty="0"/>
              <a:t>	Buildings</a:t>
            </a:r>
          </a:p>
          <a:p>
            <a:pPr marL="457200" lvl="1" indent="-457200" algn="l" defTabSz="400050">
              <a:lnSpc>
                <a:spcPct val="90000"/>
              </a:lnSpc>
              <a:spcBef>
                <a:spcPct val="0"/>
              </a:spcBef>
              <a:spcAft>
                <a:spcPct val="15000"/>
              </a:spcAft>
              <a:buAutoNum type="arabicPlain" startAt="366"/>
            </a:pPr>
            <a:endParaRPr lang="en-US" sz="400" kern="1200" dirty="0"/>
          </a:p>
          <a:p>
            <a:pPr marL="457200" lvl="1" indent="-457200" algn="l" defTabSz="400050">
              <a:lnSpc>
                <a:spcPct val="90000"/>
              </a:lnSpc>
              <a:spcBef>
                <a:spcPct val="0"/>
              </a:spcBef>
              <a:spcAft>
                <a:spcPct val="15000"/>
              </a:spcAft>
              <a:buNone/>
            </a:pPr>
            <a:r>
              <a:rPr lang="en-US" sz="800" b="1" kern="1200" dirty="0"/>
              <a:t>2.4M</a:t>
            </a:r>
            <a:r>
              <a:rPr lang="en-US" sz="800" kern="1200" dirty="0"/>
              <a:t> 	GSF</a:t>
            </a:r>
          </a:p>
          <a:p>
            <a:pPr marL="457200" lvl="1" indent="-457200" algn="l" defTabSz="400050">
              <a:lnSpc>
                <a:spcPct val="90000"/>
              </a:lnSpc>
              <a:spcBef>
                <a:spcPct val="0"/>
              </a:spcBef>
              <a:spcAft>
                <a:spcPct val="15000"/>
              </a:spcAft>
              <a:buNone/>
            </a:pPr>
            <a:endParaRPr lang="en-US" sz="400" kern="1200" dirty="0"/>
          </a:p>
          <a:p>
            <a:pPr marL="457200" lvl="1" indent="-457200" algn="l" defTabSz="400050">
              <a:lnSpc>
                <a:spcPct val="90000"/>
              </a:lnSpc>
              <a:spcBef>
                <a:spcPct val="0"/>
              </a:spcBef>
              <a:spcAft>
                <a:spcPct val="15000"/>
              </a:spcAft>
              <a:buNone/>
            </a:pPr>
            <a:r>
              <a:rPr lang="en-US" sz="800" b="1" kern="1200" dirty="0"/>
              <a:t>$2.21B	</a:t>
            </a:r>
            <a:r>
              <a:rPr lang="en-US" sz="800" kern="1200" dirty="0"/>
              <a:t>Replacement Plant Value</a:t>
            </a:r>
          </a:p>
          <a:p>
            <a:pPr marL="457200" lvl="1" indent="-457200" algn="l" defTabSz="400050">
              <a:lnSpc>
                <a:spcPct val="90000"/>
              </a:lnSpc>
              <a:spcBef>
                <a:spcPct val="0"/>
              </a:spcBef>
              <a:spcAft>
                <a:spcPct val="15000"/>
              </a:spcAft>
              <a:buNone/>
            </a:pPr>
            <a:endParaRPr lang="en-US" sz="400" b="1" kern="1200" dirty="0"/>
          </a:p>
          <a:p>
            <a:pPr marL="457200" lvl="1" indent="-457200" algn="l" defTabSz="400050">
              <a:lnSpc>
                <a:spcPct val="90000"/>
              </a:lnSpc>
              <a:spcBef>
                <a:spcPct val="0"/>
              </a:spcBef>
              <a:spcAft>
                <a:spcPct val="15000"/>
              </a:spcAft>
              <a:buNone/>
            </a:pPr>
            <a:r>
              <a:rPr lang="en-US" sz="800" b="1" kern="1200" dirty="0"/>
              <a:t>22,155 	</a:t>
            </a:r>
            <a:r>
              <a:rPr lang="en-US" sz="800" kern="1200" dirty="0"/>
              <a:t>GSF in Leased Facilities</a:t>
            </a:r>
          </a:p>
          <a:p>
            <a:pPr marL="457200" lvl="1" indent="-457200" algn="l" defTabSz="400050">
              <a:lnSpc>
                <a:spcPct val="90000"/>
              </a:lnSpc>
              <a:spcBef>
                <a:spcPct val="0"/>
              </a:spcBef>
              <a:spcAft>
                <a:spcPct val="15000"/>
              </a:spcAft>
              <a:buNone/>
            </a:pPr>
            <a:endParaRPr lang="en-US" sz="400" kern="1200" dirty="0"/>
          </a:p>
          <a:p>
            <a:pPr marL="457200" lvl="1" indent="-457200" algn="l" defTabSz="400050">
              <a:lnSpc>
                <a:spcPct val="90000"/>
              </a:lnSpc>
              <a:spcBef>
                <a:spcPct val="0"/>
              </a:spcBef>
              <a:spcAft>
                <a:spcPct val="15000"/>
              </a:spcAft>
              <a:buNone/>
            </a:pPr>
            <a:r>
              <a:rPr lang="en-US" sz="800" b="1" dirty="0"/>
              <a:t>15-30</a:t>
            </a:r>
            <a:r>
              <a:rPr lang="en-US" sz="800" dirty="0"/>
              <a:t>	Bison</a:t>
            </a:r>
            <a:endParaRPr lang="en-US" sz="900" kern="1200" dirty="0"/>
          </a:p>
        </p:txBody>
      </p:sp>
      <p:sp>
        <p:nvSpPr>
          <p:cNvPr id="18" name="Rectangle 17">
            <a:extLst>
              <a:ext uri="{FF2B5EF4-FFF2-40B4-BE49-F238E27FC236}">
                <a16:creationId xmlns:a16="http://schemas.microsoft.com/office/drawing/2014/main" id="{0C6E80CE-2FE8-449E-A595-E6C13FD01155}"/>
              </a:ext>
            </a:extLst>
          </p:cNvPr>
          <p:cNvSpPr/>
          <p:nvPr/>
        </p:nvSpPr>
        <p:spPr>
          <a:xfrm>
            <a:off x="4911710" y="2731600"/>
            <a:ext cx="1754511" cy="1733758"/>
          </a:xfrm>
          <a:prstGeom prst="rect">
            <a:avLst/>
          </a:prstGeom>
          <a:solidFill>
            <a:srgbClr val="003087">
              <a:alpha val="60000"/>
            </a:srgbClr>
          </a:solidFill>
          <a:ln>
            <a:noFill/>
          </a:ln>
        </p:spPr>
        <p:style>
          <a:lnRef idx="2">
            <a:schemeClr val="lt1">
              <a:hueOff val="0"/>
              <a:satOff val="0"/>
              <a:lumOff val="0"/>
              <a:alphaOff val="0"/>
            </a:schemeClr>
          </a:lnRef>
          <a:fillRef idx="1">
            <a:schemeClr val="accent6">
              <a:shade val="80000"/>
              <a:hueOff val="0"/>
              <a:satOff val="0"/>
              <a:lumOff val="23345"/>
              <a:alphaOff val="0"/>
            </a:schemeClr>
          </a:fillRef>
          <a:effectRef idx="0">
            <a:schemeClr val="accent6">
              <a:shade val="80000"/>
              <a:hueOff val="0"/>
              <a:satOff val="0"/>
              <a:lumOff val="23345"/>
              <a:alphaOff val="0"/>
            </a:schemeClr>
          </a:effectRef>
          <a:fontRef idx="minor">
            <a:schemeClr val="lt1"/>
          </a:fontRef>
        </p:style>
        <p:txBody>
          <a:bodyPr spcFirstLastPara="0" vert="horz" wrap="square" lIns="126545" tIns="126545" rIns="126545" bIns="126545" numCol="1" spcCol="1270" anchor="t" anchorCtr="0">
            <a:noAutofit/>
          </a:bodyPr>
          <a:lstStyle/>
          <a:p>
            <a:pPr marL="0" lvl="0" indent="0" algn="l" defTabSz="488950">
              <a:lnSpc>
                <a:spcPct val="90000"/>
              </a:lnSpc>
              <a:spcBef>
                <a:spcPct val="0"/>
              </a:spcBef>
              <a:spcAft>
                <a:spcPct val="35000"/>
              </a:spcAft>
              <a:buNone/>
            </a:pPr>
            <a:r>
              <a:rPr lang="en-US" sz="1100" b="1" u="none" kern="1200" dirty="0"/>
              <a:t>Human Capital</a:t>
            </a:r>
          </a:p>
          <a:p>
            <a:pPr lvl="1" indent="-457200" algn="l" defTabSz="152400">
              <a:lnSpc>
                <a:spcPct val="90000"/>
              </a:lnSpc>
              <a:spcBef>
                <a:spcPct val="0"/>
              </a:spcBef>
              <a:spcAft>
                <a:spcPct val="15000"/>
              </a:spcAft>
              <a:buNone/>
            </a:pPr>
            <a:r>
              <a:rPr lang="en-US" sz="800" b="1" kern="1200" dirty="0"/>
              <a:t>1,782 	</a:t>
            </a:r>
            <a:r>
              <a:rPr lang="en-US" sz="800" kern="1200" dirty="0"/>
              <a:t>FTE</a:t>
            </a:r>
          </a:p>
          <a:p>
            <a:pPr lvl="1" indent="-457200" algn="l" defTabSz="152400">
              <a:lnSpc>
                <a:spcPct val="90000"/>
              </a:lnSpc>
              <a:spcBef>
                <a:spcPct val="0"/>
              </a:spcBef>
              <a:spcAft>
                <a:spcPct val="15000"/>
              </a:spcAft>
              <a:buNone/>
            </a:pPr>
            <a:endParaRPr lang="en-US" sz="300" kern="1200" dirty="0"/>
          </a:p>
          <a:p>
            <a:pPr marL="0" lvl="1" algn="l" defTabSz="152400">
              <a:lnSpc>
                <a:spcPct val="90000"/>
              </a:lnSpc>
              <a:spcBef>
                <a:spcPct val="0"/>
              </a:spcBef>
              <a:spcAft>
                <a:spcPct val="15000"/>
              </a:spcAft>
            </a:pPr>
            <a:r>
              <a:rPr lang="en-US" sz="800" b="1" kern="1200" dirty="0"/>
              <a:t>21</a:t>
            </a:r>
            <a:r>
              <a:rPr lang="en-US" sz="800" kern="1200" dirty="0"/>
              <a:t>			Joint Faculty</a:t>
            </a:r>
          </a:p>
          <a:p>
            <a:pPr lvl="1" indent="-457200" algn="l" defTabSz="152400">
              <a:lnSpc>
                <a:spcPct val="90000"/>
              </a:lnSpc>
              <a:spcBef>
                <a:spcPct val="0"/>
              </a:spcBef>
              <a:spcAft>
                <a:spcPct val="15000"/>
              </a:spcAft>
              <a:buAutoNum type="arabicPlain" startAt="21"/>
            </a:pPr>
            <a:endParaRPr lang="en-US" sz="300" kern="1200" dirty="0"/>
          </a:p>
          <a:p>
            <a:pPr lvl="1" indent="-457200" algn="l" defTabSz="114300">
              <a:lnSpc>
                <a:spcPct val="90000"/>
              </a:lnSpc>
              <a:spcBef>
                <a:spcPct val="0"/>
              </a:spcBef>
              <a:spcAft>
                <a:spcPct val="15000"/>
              </a:spcAft>
            </a:pPr>
            <a:r>
              <a:rPr lang="en-US" sz="800" b="1" kern="1200" dirty="0"/>
              <a:t>95</a:t>
            </a:r>
            <a:r>
              <a:rPr lang="en-US" sz="800" kern="1200" dirty="0"/>
              <a:t>	Postdoctoral Researchers</a:t>
            </a:r>
          </a:p>
          <a:p>
            <a:pPr lvl="1" indent="-457200" algn="l" defTabSz="152400">
              <a:lnSpc>
                <a:spcPct val="90000"/>
              </a:lnSpc>
              <a:spcBef>
                <a:spcPct val="0"/>
              </a:spcBef>
              <a:spcAft>
                <a:spcPct val="15000"/>
              </a:spcAft>
              <a:buAutoNum type="arabicPlain" startAt="95"/>
            </a:pPr>
            <a:endParaRPr lang="en-US" sz="300" kern="1200" dirty="0"/>
          </a:p>
          <a:p>
            <a:pPr lvl="1" indent="-457200" algn="l" defTabSz="114300">
              <a:lnSpc>
                <a:spcPct val="90000"/>
              </a:lnSpc>
              <a:spcBef>
                <a:spcPct val="0"/>
              </a:spcBef>
              <a:spcAft>
                <a:spcPct val="15000"/>
              </a:spcAft>
            </a:pPr>
            <a:r>
              <a:rPr lang="en-US" sz="800" b="1" kern="1200" dirty="0"/>
              <a:t>73</a:t>
            </a:r>
            <a:r>
              <a:rPr lang="en-US" sz="800" kern="1200" dirty="0"/>
              <a:t>	Undergraduate Students</a:t>
            </a:r>
          </a:p>
          <a:p>
            <a:pPr lvl="1" indent="-457200" algn="l" defTabSz="152400">
              <a:lnSpc>
                <a:spcPct val="90000"/>
              </a:lnSpc>
              <a:spcBef>
                <a:spcPct val="0"/>
              </a:spcBef>
              <a:spcAft>
                <a:spcPct val="15000"/>
              </a:spcAft>
              <a:buAutoNum type="arabicPlain" startAt="73"/>
            </a:pPr>
            <a:endParaRPr lang="en-US" sz="300" kern="1200" dirty="0"/>
          </a:p>
          <a:p>
            <a:pPr marL="0" lvl="1" algn="l" defTabSz="152400">
              <a:lnSpc>
                <a:spcPct val="90000"/>
              </a:lnSpc>
              <a:spcBef>
                <a:spcPct val="0"/>
              </a:spcBef>
              <a:spcAft>
                <a:spcPct val="15000"/>
              </a:spcAft>
            </a:pPr>
            <a:r>
              <a:rPr lang="en-US" sz="800" b="1" kern="1200" dirty="0"/>
              <a:t>30</a:t>
            </a:r>
            <a:r>
              <a:rPr lang="en-US" sz="800" kern="1200" dirty="0"/>
              <a:t>			Graduate Students</a:t>
            </a:r>
          </a:p>
          <a:p>
            <a:pPr lvl="1" indent="-457200" algn="l" defTabSz="152400">
              <a:lnSpc>
                <a:spcPct val="90000"/>
              </a:lnSpc>
              <a:spcBef>
                <a:spcPct val="0"/>
              </a:spcBef>
              <a:spcAft>
                <a:spcPct val="15000"/>
              </a:spcAft>
              <a:buAutoNum type="arabicPlain" startAt="30"/>
            </a:pPr>
            <a:endParaRPr lang="en-US" sz="300" kern="1200" dirty="0"/>
          </a:p>
          <a:p>
            <a:pPr lvl="1" indent="-457200" algn="l" defTabSz="152400">
              <a:lnSpc>
                <a:spcPct val="90000"/>
              </a:lnSpc>
              <a:spcBef>
                <a:spcPct val="0"/>
              </a:spcBef>
              <a:spcAft>
                <a:spcPct val="15000"/>
              </a:spcAft>
              <a:buNone/>
            </a:pPr>
            <a:r>
              <a:rPr lang="en-US" sz="800" b="1" kern="1200" dirty="0"/>
              <a:t>3,635</a:t>
            </a:r>
            <a:r>
              <a:rPr lang="en-US" sz="800" kern="1200" dirty="0"/>
              <a:t> 	Facility Users</a:t>
            </a:r>
          </a:p>
        </p:txBody>
      </p:sp>
      <p:sp>
        <p:nvSpPr>
          <p:cNvPr id="19" name="Rectangle 18">
            <a:extLst>
              <a:ext uri="{FF2B5EF4-FFF2-40B4-BE49-F238E27FC236}">
                <a16:creationId xmlns:a16="http://schemas.microsoft.com/office/drawing/2014/main" id="{B63D8F5D-0CBE-42A4-86A8-7741A3F3A58B}"/>
              </a:ext>
            </a:extLst>
          </p:cNvPr>
          <p:cNvSpPr/>
          <p:nvPr/>
        </p:nvSpPr>
        <p:spPr>
          <a:xfrm>
            <a:off x="6816573" y="2731600"/>
            <a:ext cx="1754511" cy="1733758"/>
          </a:xfrm>
          <a:prstGeom prst="rect">
            <a:avLst/>
          </a:prstGeom>
          <a:solidFill>
            <a:srgbClr val="003087">
              <a:alpha val="60000"/>
            </a:srgbClr>
          </a:solidFill>
          <a:ln>
            <a:noFill/>
          </a:ln>
        </p:spPr>
        <p:style>
          <a:lnRef idx="2">
            <a:schemeClr val="lt1">
              <a:hueOff val="0"/>
              <a:satOff val="0"/>
              <a:lumOff val="0"/>
              <a:alphaOff val="0"/>
            </a:schemeClr>
          </a:lnRef>
          <a:fillRef idx="1">
            <a:schemeClr val="accent6">
              <a:shade val="80000"/>
              <a:hueOff val="0"/>
              <a:satOff val="0"/>
              <a:lumOff val="35017"/>
              <a:alphaOff val="0"/>
            </a:schemeClr>
          </a:fillRef>
          <a:effectRef idx="0">
            <a:schemeClr val="accent6">
              <a:shade val="80000"/>
              <a:hueOff val="0"/>
              <a:satOff val="0"/>
              <a:lumOff val="35017"/>
              <a:alphaOff val="0"/>
            </a:schemeClr>
          </a:effectRef>
          <a:fontRef idx="minor">
            <a:schemeClr val="lt1"/>
          </a:fontRef>
        </p:style>
        <p:txBody>
          <a:bodyPr spcFirstLastPara="0" vert="horz" wrap="square" lIns="126545" tIns="126545" rIns="126545" bIns="126545" numCol="1" spcCol="1270" anchor="t" anchorCtr="0">
            <a:noAutofit/>
          </a:bodyPr>
          <a:lstStyle/>
          <a:p>
            <a:pPr marL="0" lvl="0" indent="0" algn="l" defTabSz="488950">
              <a:lnSpc>
                <a:spcPct val="90000"/>
              </a:lnSpc>
              <a:spcBef>
                <a:spcPct val="0"/>
              </a:spcBef>
              <a:spcAft>
                <a:spcPct val="35000"/>
              </a:spcAft>
              <a:buNone/>
            </a:pPr>
            <a:r>
              <a:rPr lang="en-US" sz="1100" b="1" u="none" kern="1200" dirty="0"/>
              <a:t>FY 2018 </a:t>
            </a:r>
            <a:r>
              <a:rPr lang="en-US" sz="1100" b="1" u="none" kern="1200" dirty="0">
                <a:latin typeface="Arial"/>
                <a:ea typeface="+mn-ea"/>
                <a:cs typeface="+mn-cs"/>
              </a:rPr>
              <a:t>Costs ($M)</a:t>
            </a:r>
          </a:p>
          <a:p>
            <a:pPr marL="1588" lvl="1" indent="-1588" algn="l" defTabSz="355600">
              <a:lnSpc>
                <a:spcPct val="90000"/>
              </a:lnSpc>
              <a:spcBef>
                <a:spcPct val="0"/>
              </a:spcBef>
              <a:spcAft>
                <a:spcPct val="15000"/>
              </a:spcAft>
              <a:buNone/>
            </a:pPr>
            <a:r>
              <a:rPr lang="en-US" sz="800" b="1" kern="1200" dirty="0"/>
              <a:t>Lab Operating</a:t>
            </a:r>
            <a:endParaRPr lang="en-US" sz="800" kern="1200" dirty="0"/>
          </a:p>
          <a:p>
            <a:pPr marL="1588" lvl="1" indent="-1588" algn="l" defTabSz="355600">
              <a:lnSpc>
                <a:spcPct val="90000"/>
              </a:lnSpc>
              <a:spcBef>
                <a:spcPct val="0"/>
              </a:spcBef>
              <a:spcAft>
                <a:spcPct val="15000"/>
              </a:spcAft>
              <a:buFont typeface="Arial" panose="020B0604020202020204" pitchFamily="34" charset="0"/>
              <a:buNone/>
            </a:pPr>
            <a:r>
              <a:rPr lang="en-US" sz="800" kern="1200" dirty="0"/>
              <a:t>$437.41</a:t>
            </a:r>
          </a:p>
          <a:p>
            <a:pPr marL="1588" lvl="1" indent="-1588" algn="l" defTabSz="177800">
              <a:lnSpc>
                <a:spcPct val="90000"/>
              </a:lnSpc>
              <a:spcBef>
                <a:spcPct val="0"/>
              </a:spcBef>
              <a:spcAft>
                <a:spcPct val="15000"/>
              </a:spcAft>
              <a:buNone/>
            </a:pPr>
            <a:endParaRPr lang="en-US" sz="400" kern="1200" dirty="0"/>
          </a:p>
          <a:p>
            <a:pPr marL="1588" lvl="1" indent="-1588" algn="l" defTabSz="355600">
              <a:lnSpc>
                <a:spcPct val="90000"/>
              </a:lnSpc>
              <a:spcBef>
                <a:spcPct val="0"/>
              </a:spcBef>
              <a:spcAft>
                <a:spcPct val="15000"/>
              </a:spcAft>
              <a:buNone/>
            </a:pPr>
            <a:r>
              <a:rPr lang="en-US" sz="800" b="1" kern="1200" dirty="0"/>
              <a:t>DOE</a:t>
            </a:r>
            <a:endParaRPr lang="en-US" sz="800" kern="1200" dirty="0"/>
          </a:p>
          <a:p>
            <a:pPr marL="1588" lvl="1" indent="-1588" algn="l" defTabSz="355600">
              <a:lnSpc>
                <a:spcPct val="90000"/>
              </a:lnSpc>
              <a:spcBef>
                <a:spcPct val="0"/>
              </a:spcBef>
              <a:spcAft>
                <a:spcPct val="15000"/>
              </a:spcAft>
              <a:buFont typeface="Arial" panose="020B0604020202020204" pitchFamily="34" charset="0"/>
              <a:buNone/>
            </a:pPr>
            <a:r>
              <a:rPr lang="en-US" sz="800" kern="1200" dirty="0"/>
              <a:t>$435.55</a:t>
            </a:r>
          </a:p>
          <a:p>
            <a:pPr marL="1588" lvl="1" indent="-1588" algn="l" defTabSz="177800">
              <a:lnSpc>
                <a:spcPct val="90000"/>
              </a:lnSpc>
              <a:spcBef>
                <a:spcPct val="0"/>
              </a:spcBef>
              <a:spcAft>
                <a:spcPct val="15000"/>
              </a:spcAft>
              <a:buNone/>
            </a:pPr>
            <a:endParaRPr lang="en-US" sz="400" kern="1200" dirty="0"/>
          </a:p>
          <a:p>
            <a:pPr marL="1588" lvl="1" indent="-1588" algn="l" defTabSz="355600">
              <a:lnSpc>
                <a:spcPct val="90000"/>
              </a:lnSpc>
              <a:spcBef>
                <a:spcPct val="0"/>
              </a:spcBef>
              <a:spcAft>
                <a:spcPct val="15000"/>
              </a:spcAft>
              <a:buNone/>
            </a:pPr>
            <a:r>
              <a:rPr lang="en-US" sz="800" b="1" kern="1200" dirty="0"/>
              <a:t>SPP </a:t>
            </a:r>
            <a:r>
              <a:rPr lang="en-US" sz="700" b="0" kern="1200" dirty="0"/>
              <a:t>(Non-DOE/Non-DHS)</a:t>
            </a:r>
            <a:endParaRPr lang="en-US" sz="800" kern="1200" dirty="0"/>
          </a:p>
          <a:p>
            <a:pPr marL="1588" lvl="1" indent="-1588" algn="l" defTabSz="355600">
              <a:lnSpc>
                <a:spcPct val="90000"/>
              </a:lnSpc>
              <a:spcBef>
                <a:spcPct val="0"/>
              </a:spcBef>
              <a:spcAft>
                <a:spcPct val="15000"/>
              </a:spcAft>
              <a:buFont typeface="Arial" panose="020B0604020202020204" pitchFamily="34" charset="0"/>
              <a:buNone/>
            </a:pPr>
            <a:r>
              <a:rPr lang="en-US" sz="800" kern="1200" dirty="0"/>
              <a:t>$1.87</a:t>
            </a:r>
          </a:p>
          <a:p>
            <a:pPr marL="1588" lvl="1" indent="-1588" algn="l" defTabSz="177800">
              <a:lnSpc>
                <a:spcPct val="90000"/>
              </a:lnSpc>
              <a:spcBef>
                <a:spcPct val="0"/>
              </a:spcBef>
              <a:spcAft>
                <a:spcPct val="15000"/>
              </a:spcAft>
              <a:buNone/>
            </a:pPr>
            <a:endParaRPr lang="en-US" sz="400" kern="1200" dirty="0"/>
          </a:p>
          <a:p>
            <a:pPr marL="1588" lvl="1" indent="-1588" algn="l" defTabSz="355600">
              <a:lnSpc>
                <a:spcPct val="90000"/>
              </a:lnSpc>
              <a:spcBef>
                <a:spcPct val="0"/>
              </a:spcBef>
              <a:spcAft>
                <a:spcPct val="15000"/>
              </a:spcAft>
              <a:buNone/>
            </a:pPr>
            <a:r>
              <a:rPr lang="en-US" sz="800" b="1" kern="1200" dirty="0"/>
              <a:t>SPP as % Total Lab Operating Costs</a:t>
            </a:r>
            <a:endParaRPr lang="en-US" sz="800" kern="1200" dirty="0"/>
          </a:p>
          <a:p>
            <a:pPr marL="1588" lvl="1" indent="-1588" algn="l" defTabSz="355600">
              <a:lnSpc>
                <a:spcPct val="90000"/>
              </a:lnSpc>
              <a:spcBef>
                <a:spcPct val="0"/>
              </a:spcBef>
              <a:spcAft>
                <a:spcPct val="15000"/>
              </a:spcAft>
              <a:buFont typeface="Arial" panose="020B0604020202020204" pitchFamily="34" charset="0"/>
              <a:buNone/>
            </a:pPr>
            <a:r>
              <a:rPr lang="en-US" sz="800" kern="1200" dirty="0"/>
              <a:t>0.4%</a:t>
            </a:r>
          </a:p>
        </p:txBody>
      </p:sp>
    </p:spTree>
    <p:extLst>
      <p:ext uri="{BB962C8B-B14F-4D97-AF65-F5344CB8AC3E}">
        <p14:creationId xmlns:p14="http://schemas.microsoft.com/office/powerpoint/2010/main" val="1543231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99FAA1-8CF2-4B54-A965-6496BD238A1F}"/>
              </a:ext>
            </a:extLst>
          </p:cNvPr>
          <p:cNvSpPr>
            <a:spLocks noGrp="1"/>
          </p:cNvSpPr>
          <p:nvPr>
            <p:ph type="title"/>
          </p:nvPr>
        </p:nvSpPr>
        <p:spPr/>
        <p:txBody>
          <a:bodyPr/>
          <a:lstStyle/>
          <a:p>
            <a:r>
              <a:rPr lang="en-US" dirty="0"/>
              <a:t>Fermilab – International Hub for Particle Physics</a:t>
            </a:r>
          </a:p>
        </p:txBody>
      </p:sp>
      <p:sp>
        <p:nvSpPr>
          <p:cNvPr id="4" name="Date Placeholder 3">
            <a:extLst>
              <a:ext uri="{FF2B5EF4-FFF2-40B4-BE49-F238E27FC236}">
                <a16:creationId xmlns:a16="http://schemas.microsoft.com/office/drawing/2014/main" id="{043AAC21-8548-4A69-9364-1ECD6F4A3CA8}"/>
              </a:ext>
            </a:extLst>
          </p:cNvPr>
          <p:cNvSpPr>
            <a:spLocks noGrp="1"/>
          </p:cNvSpPr>
          <p:nvPr>
            <p:ph type="dt" sz="half" idx="2"/>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FE89C260-66CD-491F-83F3-D52636C2AF54}"/>
              </a:ext>
            </a:extLst>
          </p:cNvPr>
          <p:cNvSpPr>
            <a:spLocks noGrp="1"/>
          </p:cNvSpPr>
          <p:nvPr>
            <p:ph type="ftr" sz="quarter" idx="3"/>
          </p:nvPr>
        </p:nvSpPr>
        <p:spPr/>
        <p:txBody>
          <a:bodyPr/>
          <a:lstStyle/>
          <a:p>
            <a:pPr>
              <a:defRPr/>
            </a:pPr>
            <a:r>
              <a:rPr lang="en-US"/>
              <a:t>Kosky | Fermilab Core Campus Revitalization Projects</a:t>
            </a:r>
            <a:endParaRPr lang="en-US" b="1" dirty="0"/>
          </a:p>
        </p:txBody>
      </p:sp>
      <p:sp>
        <p:nvSpPr>
          <p:cNvPr id="6" name="Slide Number Placeholder 5">
            <a:extLst>
              <a:ext uri="{FF2B5EF4-FFF2-40B4-BE49-F238E27FC236}">
                <a16:creationId xmlns:a16="http://schemas.microsoft.com/office/drawing/2014/main" id="{DD23D2F5-D046-45CD-A7C1-BCFF67C3CF79}"/>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19" name="Content Placeholder 18">
            <a:extLst>
              <a:ext uri="{FF2B5EF4-FFF2-40B4-BE49-F238E27FC236}">
                <a16:creationId xmlns:a16="http://schemas.microsoft.com/office/drawing/2014/main" id="{E063645C-E409-4BCB-BA86-BD9AD66DEBDF}"/>
              </a:ext>
            </a:extLst>
          </p:cNvPr>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222250" y="728663"/>
            <a:ext cx="8693150" cy="3794125"/>
          </a:xfrm>
        </p:spPr>
      </p:pic>
      <p:sp>
        <p:nvSpPr>
          <p:cNvPr id="13" name="TextBox 12">
            <a:extLst>
              <a:ext uri="{FF2B5EF4-FFF2-40B4-BE49-F238E27FC236}">
                <a16:creationId xmlns:a16="http://schemas.microsoft.com/office/drawing/2014/main" id="{B4C30D85-513E-4D41-983C-00056287C2BD}"/>
              </a:ext>
            </a:extLst>
          </p:cNvPr>
          <p:cNvSpPr txBox="1"/>
          <p:nvPr/>
        </p:nvSpPr>
        <p:spPr>
          <a:xfrm>
            <a:off x="228600" y="2424545"/>
            <a:ext cx="8686801" cy="1200329"/>
          </a:xfrm>
          <a:prstGeom prst="rect">
            <a:avLst/>
          </a:prstGeom>
          <a:solidFill>
            <a:schemeClr val="tx2">
              <a:alpha val="60000"/>
            </a:schemeClr>
          </a:solidFill>
        </p:spPr>
        <p:txBody>
          <a:bodyPr wrap="square" rtlCol="0">
            <a:spAutoFit/>
          </a:bodyPr>
          <a:lstStyle/>
          <a:p>
            <a:r>
              <a:rPr lang="en-US" sz="1800" dirty="0">
                <a:solidFill>
                  <a:schemeClr val="bg1"/>
                </a:solidFill>
                <a:latin typeface="Helvetica" panose="020B0604020202020204" pitchFamily="34" charset="0"/>
                <a:cs typeface="Helvetica" panose="020B0604020202020204" pitchFamily="34" charset="0"/>
              </a:rPr>
              <a:t>Fermilab’s employees and users drive discovery in particle physics by building and operating world-leading accelerator and detector facilities, performing pioneering research with national and global partners, and developing new technologies for science that support U.S. industrial competitiveness.</a:t>
            </a:r>
          </a:p>
        </p:txBody>
      </p:sp>
    </p:spTree>
    <p:extLst>
      <p:ext uri="{BB962C8B-B14F-4D97-AF65-F5344CB8AC3E}">
        <p14:creationId xmlns:p14="http://schemas.microsoft.com/office/powerpoint/2010/main" val="2142414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114F1355-2A48-40EF-888F-6C02260F6720}"/>
              </a:ext>
            </a:extLst>
          </p:cNvPr>
          <p:cNvPicPr>
            <a:picLocks noGrp="1" noChangeAspect="1"/>
          </p:cNvPicPr>
          <p:nvPr>
            <p:ph sz="half" idx="15"/>
          </p:nvPr>
        </p:nvPicPr>
        <p:blipFill rotWithShape="1">
          <a:blip r:embed="rId3"/>
          <a:srcRect t="10988" b="23803"/>
          <a:stretch/>
        </p:blipFill>
        <p:spPr>
          <a:xfrm>
            <a:off x="228600" y="719138"/>
            <a:ext cx="8686800" cy="3767007"/>
          </a:xfrm>
        </p:spPr>
      </p:pic>
      <p:sp>
        <p:nvSpPr>
          <p:cNvPr id="8" name="Text Placeholder 7">
            <a:extLst>
              <a:ext uri="{FF2B5EF4-FFF2-40B4-BE49-F238E27FC236}">
                <a16:creationId xmlns:a16="http://schemas.microsoft.com/office/drawing/2014/main" id="{1A1EA241-1DF5-4C0C-9CA3-A2ADC0F12ECA}"/>
              </a:ext>
            </a:extLst>
          </p:cNvPr>
          <p:cNvSpPr>
            <a:spLocks noGrp="1"/>
          </p:cNvSpPr>
          <p:nvPr>
            <p:ph type="body" sz="half" idx="2"/>
          </p:nvPr>
        </p:nvSpPr>
        <p:spPr>
          <a:xfrm>
            <a:off x="736827" y="719138"/>
            <a:ext cx="3253282" cy="3767007"/>
          </a:xfrm>
          <a:solidFill>
            <a:schemeClr val="tx2">
              <a:alpha val="60000"/>
            </a:schemeClr>
          </a:solidFill>
        </p:spPr>
        <p:txBody>
          <a:bodyPr lIns="91440" tIns="91440" rIns="91440"/>
          <a:lstStyle/>
          <a:p>
            <a:endParaRPr lang="en-US" sz="1600" b="0" dirty="0">
              <a:solidFill>
                <a:schemeClr val="bg1"/>
              </a:solidFill>
              <a:latin typeface="Helvetica" panose="020B0604020202020204" pitchFamily="34" charset="0"/>
              <a:ea typeface="MS Mincho" panose="02020609040205080304" pitchFamily="49" charset="-128"/>
              <a:cs typeface="Helvetica" panose="020B0604020202020204" pitchFamily="34" charset="0"/>
            </a:endParaRPr>
          </a:p>
          <a:p>
            <a:r>
              <a:rPr lang="en-US" sz="1600" b="0" dirty="0">
                <a:solidFill>
                  <a:schemeClr val="bg1"/>
                </a:solidFill>
                <a:latin typeface="Helvetica" panose="020B0604020202020204" pitchFamily="34" charset="0"/>
                <a:ea typeface="MS Mincho" panose="02020609040205080304" pitchFamily="49" charset="-128"/>
                <a:cs typeface="Helvetica" panose="020B0604020202020204" pitchFamily="34" charset="0"/>
              </a:rPr>
              <a:t>The ten-year goal of Fermilab’s science strategy is a world-leading neutrino science program anchored by the Long-Baseline Neutrino Facility (LBNF) and Deep Underground Neutrino Experiment (DUNE), powered by megawatt beams from an upgraded and modernized accelerator complex made possible by the Proton Improvement Plan II (PIP-II).</a:t>
            </a:r>
            <a:endParaRPr lang="en-US" sz="1600" b="0" dirty="0">
              <a:solidFill>
                <a:schemeClr val="bg1"/>
              </a:solidFill>
              <a:latin typeface="Helvetica" panose="020B0604020202020204" pitchFamily="34" charset="0"/>
              <a:cs typeface="Helvetica" panose="020B0604020202020204" pitchFamily="34" charset="0"/>
            </a:endParaRPr>
          </a:p>
          <a:p>
            <a:endParaRPr lang="en-US" sz="1800" b="0" dirty="0">
              <a:solidFill>
                <a:schemeClr val="bg1"/>
              </a:solidFill>
              <a:latin typeface="Helvetica" panose="020B0604020202020204" pitchFamily="34" charset="0"/>
              <a:cs typeface="Helvetica" panose="020B0604020202020204" pitchFamily="34" charset="0"/>
            </a:endParaRPr>
          </a:p>
        </p:txBody>
      </p:sp>
      <p:sp>
        <p:nvSpPr>
          <p:cNvPr id="4" name="Date Placeholder 3">
            <a:extLst>
              <a:ext uri="{FF2B5EF4-FFF2-40B4-BE49-F238E27FC236}">
                <a16:creationId xmlns:a16="http://schemas.microsoft.com/office/drawing/2014/main" id="{82191AB5-37DD-401F-85B3-C68670D1F86E}"/>
              </a:ext>
            </a:extLst>
          </p:cNvPr>
          <p:cNvSpPr>
            <a:spLocks noGrp="1"/>
          </p:cNvSpPr>
          <p:nvPr>
            <p:ph type="dt" sz="half" idx="16"/>
          </p:nvPr>
        </p:nvSpPr>
        <p:spPr/>
        <p:txBody>
          <a:bodyPr/>
          <a:lstStyle/>
          <a:p>
            <a:pPr>
              <a:defRPr/>
            </a:pPr>
            <a:r>
              <a:rPr lang="en-US"/>
              <a:t>8/7/2019</a:t>
            </a:r>
            <a:endParaRPr lang="en-US" dirty="0"/>
          </a:p>
        </p:txBody>
      </p:sp>
      <p:sp>
        <p:nvSpPr>
          <p:cNvPr id="5" name="Footer Placeholder 4">
            <a:extLst>
              <a:ext uri="{FF2B5EF4-FFF2-40B4-BE49-F238E27FC236}">
                <a16:creationId xmlns:a16="http://schemas.microsoft.com/office/drawing/2014/main" id="{3142EF85-F3B0-4529-93D7-265F89EAA668}"/>
              </a:ext>
            </a:extLst>
          </p:cNvPr>
          <p:cNvSpPr>
            <a:spLocks noGrp="1"/>
          </p:cNvSpPr>
          <p:nvPr>
            <p:ph type="ftr" sz="quarter" idx="17"/>
          </p:nvPr>
        </p:nvSpPr>
        <p:spPr/>
        <p:txBody>
          <a:bodyPr/>
          <a:lstStyle/>
          <a:p>
            <a:pPr>
              <a:defRPr/>
            </a:pPr>
            <a:r>
              <a:rPr lang="en-US"/>
              <a:t>Kosky | Fermilab Core Campus Revitalization Projects</a:t>
            </a:r>
            <a:endParaRPr lang="en-US" b="1" dirty="0"/>
          </a:p>
        </p:txBody>
      </p:sp>
      <p:sp>
        <p:nvSpPr>
          <p:cNvPr id="6" name="Slide Number Placeholder 5">
            <a:extLst>
              <a:ext uri="{FF2B5EF4-FFF2-40B4-BE49-F238E27FC236}">
                <a16:creationId xmlns:a16="http://schemas.microsoft.com/office/drawing/2014/main" id="{0503F4C5-223C-4F7B-A140-66CF591875CB}"/>
              </a:ext>
            </a:extLst>
          </p:cNvPr>
          <p:cNvSpPr>
            <a:spLocks noGrp="1"/>
          </p:cNvSpPr>
          <p:nvPr>
            <p:ph type="sldNum" sz="quarter" idx="18"/>
          </p:nvPr>
        </p:nvSpPr>
        <p:spPr/>
        <p:txBody>
          <a:bodyPr/>
          <a:lstStyle/>
          <a:p>
            <a:pPr>
              <a:defRPr/>
            </a:pPr>
            <a:fld id="{148C009B-CB69-E04A-B9B3-34B26D69E9CF}" type="slidenum">
              <a:rPr lang="en-US" smtClean="0"/>
              <a:pPr>
                <a:defRPr/>
              </a:pPr>
              <a:t>9</a:t>
            </a:fld>
            <a:endParaRPr lang="en-US" dirty="0"/>
          </a:p>
        </p:txBody>
      </p:sp>
      <p:sp>
        <p:nvSpPr>
          <p:cNvPr id="3" name="Title 2">
            <a:extLst>
              <a:ext uri="{FF2B5EF4-FFF2-40B4-BE49-F238E27FC236}">
                <a16:creationId xmlns:a16="http://schemas.microsoft.com/office/drawing/2014/main" id="{A67B4AF4-78C0-4811-92DD-1AEE41341F34}"/>
              </a:ext>
            </a:extLst>
          </p:cNvPr>
          <p:cNvSpPr>
            <a:spLocks noGrp="1"/>
          </p:cNvSpPr>
          <p:nvPr>
            <p:ph type="title"/>
          </p:nvPr>
        </p:nvSpPr>
        <p:spPr/>
        <p:txBody>
          <a:bodyPr/>
          <a:lstStyle/>
          <a:p>
            <a:r>
              <a:rPr lang="en-US" dirty="0"/>
              <a:t>Fermilab Science Strategy</a:t>
            </a:r>
            <a:r>
              <a:rPr lang="en-US" dirty="0">
                <a:solidFill>
                  <a:schemeClr val="tx2"/>
                </a:solidFill>
              </a:rPr>
              <a:t> </a:t>
            </a:r>
            <a:r>
              <a:rPr lang="en-US" sz="1800" b="0" i="1" dirty="0"/>
              <a:t>Aligned With the P5 Plan</a:t>
            </a:r>
            <a:endParaRPr lang="en-US" i="1" dirty="0"/>
          </a:p>
        </p:txBody>
      </p:sp>
      <p:pic>
        <p:nvPicPr>
          <p:cNvPr id="13" name="Picture 12">
            <a:extLst>
              <a:ext uri="{FF2B5EF4-FFF2-40B4-BE49-F238E27FC236}">
                <a16:creationId xmlns:a16="http://schemas.microsoft.com/office/drawing/2014/main" id="{38666D64-1176-4EF2-972B-F6E0D119615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6828" y="4100945"/>
            <a:ext cx="3253281" cy="385200"/>
          </a:xfrm>
          <a:prstGeom prst="rect">
            <a:avLst/>
          </a:prstGeom>
          <a:solidFill>
            <a:schemeClr val="bg1">
              <a:alpha val="60000"/>
            </a:schemeClr>
          </a:solidFill>
        </p:spPr>
      </p:pic>
    </p:spTree>
    <p:extLst>
      <p:ext uri="{BB962C8B-B14F-4D97-AF65-F5344CB8AC3E}">
        <p14:creationId xmlns:p14="http://schemas.microsoft.com/office/powerpoint/2010/main" val="4052126470"/>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MVIR Kosky Overview" id="{863E8781-2A9F-4B10-98F2-1FE62C91784F}" vid="{53005643-C581-4BE0-85D1-D1DC197B86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BFE5B67BB870429D3CA5BDBB4D2BE3" ma:contentTypeVersion="1" ma:contentTypeDescription="Create a new document." ma:contentTypeScope="" ma:versionID="019804174f86bb4e2db4a5c0a418d891">
  <xsd:schema xmlns:xsd="http://www.w3.org/2001/XMLSchema" xmlns:xs="http://www.w3.org/2001/XMLSchema" xmlns:p="http://schemas.microsoft.com/office/2006/metadata/properties" xmlns:ns1="http://schemas.microsoft.com/sharepoint/v3" xmlns:ns2="6b74efef-48c4-4bb6-9ecd-996c4d18fd03" targetNamespace="http://schemas.microsoft.com/office/2006/metadata/properties" ma:root="true" ma:fieldsID="515704526a24bd05706af2f507170647" ns1:_="" ns2:_="">
    <xsd:import namespace="http://schemas.microsoft.com/sharepoint/v3"/>
    <xsd:import namespace="6b74efef-48c4-4bb6-9ecd-996c4d18fd03"/>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b74efef-48c4-4bb6-9ecd-996c4d18fd0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6b74efef-48c4-4bb6-9ecd-996c4d18fd03">NF2RMS5HW7KR-1152537475-26</_dlc_DocId>
    <_dlc_DocIdUrl xmlns="6b74efef-48c4-4bb6-9ecd-996c4d18fd03">
      <Url>https://fermipoint.fnal.gov/org/os/FESS/AIP/CCRP/_layouts/15/DocIdRedir.aspx?ID=NF2RMS5HW7KR-1152537475-26</Url>
      <Description>NF2RMS5HW7KR-1152537475-26</Description>
    </_dlc_DocIdUrl>
  </documentManagement>
</p:properties>
</file>

<file path=customXml/itemProps1.xml><?xml version="1.0" encoding="utf-8"?>
<ds:datastoreItem xmlns:ds="http://schemas.openxmlformats.org/officeDocument/2006/customXml" ds:itemID="{E55C1B20-D48A-4026-804B-9061E3F69009}"/>
</file>

<file path=customXml/itemProps2.xml><?xml version="1.0" encoding="utf-8"?>
<ds:datastoreItem xmlns:ds="http://schemas.openxmlformats.org/officeDocument/2006/customXml" ds:itemID="{442932AD-2860-4508-A851-C2B9E77D1438}"/>
</file>

<file path=customXml/itemProps3.xml><?xml version="1.0" encoding="utf-8"?>
<ds:datastoreItem xmlns:ds="http://schemas.openxmlformats.org/officeDocument/2006/customXml" ds:itemID="{BDF5CDE5-69DF-424E-8BAB-27129580036A}"/>
</file>

<file path=customXml/itemProps4.xml><?xml version="1.0" encoding="utf-8"?>
<ds:datastoreItem xmlns:ds="http://schemas.openxmlformats.org/officeDocument/2006/customXml" ds:itemID="{3578AA90-8603-4213-9111-35B22500AB67}"/>
</file>

<file path=docProps/app.xml><?xml version="1.0" encoding="utf-8"?>
<Properties xmlns="http://schemas.openxmlformats.org/officeDocument/2006/extended-properties" xmlns:vt="http://schemas.openxmlformats.org/officeDocument/2006/docPropsVTypes">
  <Template>FNAL_MVIR Kosky Overview</Template>
  <TotalTime>7928</TotalTime>
  <Words>2093</Words>
  <Application>Microsoft Office PowerPoint</Application>
  <PresentationFormat>On-screen Show (16:9)</PresentationFormat>
  <Paragraphs>381</Paragraphs>
  <Slides>22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Black</vt:lpstr>
      <vt:lpstr>Calibri</vt:lpstr>
      <vt:lpstr>Helvetica</vt:lpstr>
      <vt:lpstr>Wingdings 2</vt:lpstr>
      <vt:lpstr>Fermilab_PPT_090915</vt:lpstr>
      <vt:lpstr>PowerPoint Presentation</vt:lpstr>
      <vt:lpstr>Presenter Introduction</vt:lpstr>
      <vt:lpstr>Agenda - Today</vt:lpstr>
      <vt:lpstr>Presentation Outline</vt:lpstr>
      <vt:lpstr>Charge Questions</vt:lpstr>
      <vt:lpstr>Mission Need</vt:lpstr>
      <vt:lpstr>Fermilab at-a-glance</vt:lpstr>
      <vt:lpstr>Fermilab – International Hub for Particle Physics</vt:lpstr>
      <vt:lpstr>Fermilab Science Strategy Aligned With the P5 Plan</vt:lpstr>
      <vt:lpstr>Fermilab Core Capabilities</vt:lpstr>
      <vt:lpstr>Infrastructure – Gaps by Core Capability and Mission Objectives</vt:lpstr>
      <vt:lpstr> Fermilab Campus Infrastructure Investments “Building for Science”</vt:lpstr>
      <vt:lpstr>Program Requirements</vt:lpstr>
      <vt:lpstr>PowerPoint Presentation</vt:lpstr>
      <vt:lpstr>Fermilab Campus Infrastructure Planning</vt:lpstr>
      <vt:lpstr>  CCRP - Accelerator Controls Modernization</vt:lpstr>
      <vt:lpstr>CCRP - Technology Campus Modernization</vt:lpstr>
      <vt:lpstr>CCRP - Wilson Hall Restoration</vt:lpstr>
      <vt:lpstr>Cost Range and Schedule</vt:lpstr>
      <vt:lpstr>Cost Range and Schedule</vt:lpstr>
      <vt:lpstr>Next Steps </vt:lpstr>
      <vt:lpstr>Conclusion Building for Science: 21st Century Facilities for 21st Century Science</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Kosky</dc:creator>
  <cp:lastModifiedBy>Karen Kosky x 33768N</cp:lastModifiedBy>
  <cp:revision>64</cp:revision>
  <cp:lastPrinted>2019-08-05T19:08:01Z</cp:lastPrinted>
  <dcterms:created xsi:type="dcterms:W3CDTF">2019-07-17T10:50:13Z</dcterms:created>
  <dcterms:modified xsi:type="dcterms:W3CDTF">2019-08-07T02:32:04Z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0x01010068BFE5B67BB870429D3CA5BDBB4D2BE3</vt:lpwstr>
  </property>
  <property fmtid="{D5CDD505-2E9C-101B-9397-08002B2CF9AE}" pid="3" name="_dlc_DocIdItemGuid">
    <vt:lpwstr>8ef207b5-809e-4e47-947d-3d45be73a696</vt:lpwstr>
  </property>
</Properties>
</file>