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3" r:id="rId1"/>
  </p:sldMasterIdLst>
  <p:notesMasterIdLst>
    <p:notesMasterId r:id="rId9"/>
  </p:notesMasterIdLst>
  <p:handoutMasterIdLst>
    <p:handoutMasterId r:id="rId10"/>
  </p:handoutMasterIdLst>
  <p:sldIdLst>
    <p:sldId id="454" r:id="rId2"/>
    <p:sldId id="457" r:id="rId3"/>
    <p:sldId id="456" r:id="rId4"/>
    <p:sldId id="451" r:id="rId5"/>
    <p:sldId id="450" r:id="rId6"/>
    <p:sldId id="449" r:id="rId7"/>
    <p:sldId id="455" r:id="rId8"/>
  </p:sldIdLst>
  <p:sldSz cx="9906000" cy="6858000" type="A4"/>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E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26" autoAdjust="0"/>
    <p:restoredTop sz="90505" autoAdjust="0"/>
  </p:normalViewPr>
  <p:slideViewPr>
    <p:cSldViewPr snapToGrid="0">
      <p:cViewPr>
        <p:scale>
          <a:sx n="77" d="100"/>
          <a:sy n="77" d="100"/>
        </p:scale>
        <p:origin x="-174" y="-96"/>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51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075AD4E-06CF-9D40-ABEC-D37ED4CF74F8}" type="datetimeFigureOut">
              <a:rPr lang="en-US" smtClean="0"/>
              <a:t>7/17/2019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B08EA9B-93E3-4446-909A-8339E63D5D9A}" type="slidenum">
              <a:rPr lang="en-US" smtClean="0"/>
              <a:t>‹#›</a:t>
            </a:fld>
            <a:endParaRPr lang="en-US"/>
          </a:p>
        </p:txBody>
      </p:sp>
    </p:spTree>
    <p:extLst>
      <p:ext uri="{BB962C8B-B14F-4D97-AF65-F5344CB8AC3E}">
        <p14:creationId xmlns:p14="http://schemas.microsoft.com/office/powerpoint/2010/main" val="5871982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D810B7-7BF2-4223-BEB5-A545A5760E97}" type="datetimeFigureOut">
              <a:rPr lang="it-IT" smtClean="0"/>
              <a:t>17/07/2019</a:t>
            </a:fld>
            <a:endParaRPr lang="it-IT"/>
          </a:p>
        </p:txBody>
      </p:sp>
      <p:sp>
        <p:nvSpPr>
          <p:cNvPr id="4" name="Segnaposto immagine diapositiva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B139E9-D34F-4DAF-9EC9-239B68792C6E}" type="slidenum">
              <a:rPr lang="it-IT" smtClean="0"/>
              <a:t>‹#›</a:t>
            </a:fld>
            <a:endParaRPr lang="it-IT"/>
          </a:p>
        </p:txBody>
      </p:sp>
    </p:spTree>
    <p:extLst>
      <p:ext uri="{BB962C8B-B14F-4D97-AF65-F5344CB8AC3E}">
        <p14:creationId xmlns:p14="http://schemas.microsoft.com/office/powerpoint/2010/main" val="28935958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8"/>
          <p:cNvSpPr>
            <a:spLocks noGrp="1" noChangeArrowheads="1"/>
          </p:cNvSpPr>
          <p:nvPr>
            <p:ph type="sldNum" sz="quarter"/>
          </p:nvPr>
        </p:nvSpPr>
        <p:spPr>
          <a:noFill/>
        </p:spPr>
        <p:txBody>
          <a:bodyPr/>
          <a:lstStyle/>
          <a:p>
            <a:fld id="{691F075C-C3B7-4C03-BA56-20CE1910DF07}" type="slidenum">
              <a:rPr lang="en-GB" smtClean="0">
                <a:latin typeface="Times New Roman" pitchFamily="18" charset="0"/>
                <a:ea typeface="MS PGothic" pitchFamily="34" charset="-128"/>
              </a:rPr>
              <a:pPr/>
              <a:t>1</a:t>
            </a:fld>
            <a:endParaRPr lang="en-GB">
              <a:latin typeface="Times New Roman" pitchFamily="18" charset="0"/>
              <a:ea typeface="MS PGothic" pitchFamily="34" charset="-128"/>
            </a:endParaRPr>
          </a:p>
        </p:txBody>
      </p:sp>
      <p:sp>
        <p:nvSpPr>
          <p:cNvPr id="34819" name="Text Box 1"/>
          <p:cNvSpPr txBox="1">
            <a:spLocks noChangeArrowheads="1"/>
          </p:cNvSpPr>
          <p:nvPr/>
        </p:nvSpPr>
        <p:spPr bwMode="auto">
          <a:xfrm>
            <a:off x="3885577" y="8686800"/>
            <a:ext cx="2971324" cy="457200"/>
          </a:xfrm>
          <a:prstGeom prst="rect">
            <a:avLst/>
          </a:prstGeom>
          <a:noFill/>
          <a:ln w="9525">
            <a:noFill/>
            <a:round/>
            <a:headEnd/>
            <a:tailEnd/>
          </a:ln>
        </p:spPr>
        <p:txBody>
          <a:bodyPr lIns="90000" tIns="46800" rIns="90000" bIns="46800" anchor="b"/>
          <a:lstStyle/>
          <a:p>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fld id="{5664C41C-E4E5-4D7A-A293-57A2E11C3F9E}" type="slidenum">
              <a:rPr lang="en-GB" sz="1200" baseline="0">
                <a:solidFill>
                  <a:srgbClr val="000000"/>
                </a:solidFill>
                <a:latin typeface="Times New Roman" pitchFamily="18" charset="0"/>
              </a:rPr>
              <a:pPr algn="r">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t>1</a:t>
            </a:fld>
            <a:endParaRPr lang="en-GB" sz="1200" baseline="0">
              <a:solidFill>
                <a:srgbClr val="000000"/>
              </a:solidFill>
              <a:latin typeface="Times New Roman" pitchFamily="18" charset="0"/>
            </a:endParaRPr>
          </a:p>
        </p:txBody>
      </p:sp>
      <p:sp>
        <p:nvSpPr>
          <p:cNvPr id="34820" name="Rectangle 2"/>
          <p:cNvSpPr>
            <a:spLocks noGrp="1" noRot="1" noChangeAspect="1" noChangeArrowheads="1" noTextEdit="1"/>
          </p:cNvSpPr>
          <p:nvPr>
            <p:ph type="sldImg"/>
          </p:nvPr>
        </p:nvSpPr>
        <p:spPr>
          <a:xfrm>
            <a:off x="952500" y="685800"/>
            <a:ext cx="4953000" cy="3429000"/>
          </a:xfrm>
          <a:solidFill>
            <a:srgbClr val="FFFFFF"/>
          </a:solidFill>
          <a:ln/>
        </p:spPr>
      </p:sp>
      <p:sp>
        <p:nvSpPr>
          <p:cNvPr id="34821" name="Rectangle 3"/>
          <p:cNvSpPr>
            <a:spLocks noGrp="1" noChangeArrowheads="1"/>
          </p:cNvSpPr>
          <p:nvPr>
            <p:ph type="body" idx="1"/>
          </p:nvPr>
        </p:nvSpPr>
        <p:spPr>
          <a:xfrm>
            <a:off x="914255" y="4343400"/>
            <a:ext cx="5027295" cy="4125384"/>
          </a:xfrm>
          <a:solidFill>
            <a:srgbClr val="FFFFFF"/>
          </a:solidFill>
          <a:ln w="9360">
            <a:solidFill>
              <a:srgbClr val="000000"/>
            </a:solidFill>
            <a:miter lim="800000"/>
          </a:ln>
        </p:spPr>
        <p:txBody>
          <a:bodyPr wrap="none" anchor="ctr"/>
          <a:lstStyle/>
          <a:p>
            <a:endParaRPr lang="en-US">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2531" name="Rectangle 3"/>
          <p:cNvSpPr>
            <a:spLocks noGrp="1" noChangeArrowheads="1"/>
          </p:cNvSpPr>
          <p:nvPr>
            <p:ph type="subTitle" idx="1"/>
          </p:nvPr>
        </p:nvSpPr>
        <p:spPr>
          <a:xfrm>
            <a:off x="1238250" y="1524000"/>
            <a:ext cx="7264400" cy="1524000"/>
          </a:xfrm>
        </p:spPr>
        <p:txBody>
          <a:bodyPr/>
          <a:lstStyle>
            <a:lvl1pPr marL="0" indent="0" algn="ctr">
              <a:lnSpc>
                <a:spcPct val="128000"/>
              </a:lnSpc>
              <a:buFont typeface="Zapf Dingbats" pitchFamily="1" charset="2"/>
              <a:buNone/>
              <a:defRPr sz="2400">
                <a:solidFill>
                  <a:schemeClr val="accent2"/>
                </a:solidFill>
              </a:defRPr>
            </a:lvl1pPr>
          </a:lstStyle>
          <a:p>
            <a:r>
              <a:rPr lang="en-GB"/>
              <a:t>Click to edit Master subtitle style</a:t>
            </a:r>
          </a:p>
        </p:txBody>
      </p:sp>
      <p:sp>
        <p:nvSpPr>
          <p:cNvPr id="3" name="Rectangle 4"/>
          <p:cNvSpPr>
            <a:spLocks noGrp="1" noChangeArrowheads="1"/>
          </p:cNvSpPr>
          <p:nvPr>
            <p:ph type="dt" sz="half" idx="10"/>
          </p:nvPr>
        </p:nvSpPr>
        <p:spPr bwMode="auto">
          <a:xfrm>
            <a:off x="742950" y="6248400"/>
            <a:ext cx="206375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i="0">
                <a:latin typeface="Times" charset="0"/>
              </a:defRPr>
            </a:lvl1pPr>
          </a:lstStyle>
          <a:p>
            <a:pPr eaLnBrk="0" fontAlgn="base" hangingPunct="0">
              <a:spcBef>
                <a:spcPct val="0"/>
              </a:spcBef>
              <a:spcAft>
                <a:spcPct val="0"/>
              </a:spcAft>
            </a:pPr>
            <a:endParaRPr lang="en-GB" dirty="0">
              <a:solidFill>
                <a:srgbClr val="000000"/>
              </a:solidFill>
              <a:ea typeface="ＭＳ Ｐゴシック" charset="-128"/>
            </a:endParaRPr>
          </a:p>
        </p:txBody>
      </p:sp>
      <p:sp>
        <p:nvSpPr>
          <p:cNvPr id="4" name="Rectangle 5"/>
          <p:cNvSpPr>
            <a:spLocks noGrp="1" noChangeArrowheads="1"/>
          </p:cNvSpPr>
          <p:nvPr>
            <p:ph type="ftr" sz="quarter" idx="11"/>
          </p:nvPr>
        </p:nvSpPr>
        <p:spPr>
          <a:xfrm>
            <a:off x="3384550" y="6248400"/>
            <a:ext cx="3136900" cy="457200"/>
          </a:xfrm>
        </p:spPr>
        <p:txBody>
          <a:bodyPr/>
          <a:lstStyle>
            <a:lvl1pPr algn="ctr">
              <a:defRPr sz="1400" i="0" smtClean="0">
                <a:solidFill>
                  <a:schemeClr val="tx1"/>
                </a:solidFill>
                <a:latin typeface="Times" charset="0"/>
              </a:defRPr>
            </a:lvl1pPr>
          </a:lstStyle>
          <a:p>
            <a:pPr>
              <a:defRPr/>
            </a:pPr>
            <a:r>
              <a:rPr lang="en-US">
                <a:solidFill>
                  <a:srgbClr val="000000"/>
                </a:solidFill>
              </a:rPr>
              <a:t>2018_Dec SBN Director's Review Meeting</a:t>
            </a:r>
            <a:endParaRPr lang="en-GB" dirty="0">
              <a:solidFill>
                <a:srgbClr val="000000"/>
              </a:solidFill>
            </a:endParaRPr>
          </a:p>
        </p:txBody>
      </p:sp>
      <p:sp>
        <p:nvSpPr>
          <p:cNvPr id="5" name="Rectangle 6"/>
          <p:cNvSpPr>
            <a:spLocks noGrp="1" noChangeArrowheads="1"/>
          </p:cNvSpPr>
          <p:nvPr>
            <p:ph type="sldNum" sz="quarter" idx="12"/>
          </p:nvPr>
        </p:nvSpPr>
        <p:spPr>
          <a:xfrm>
            <a:off x="7099300" y="6248400"/>
            <a:ext cx="2063750" cy="457200"/>
          </a:xfrm>
        </p:spPr>
        <p:txBody>
          <a:bodyPr/>
          <a:lstStyle>
            <a:lvl1pPr>
              <a:defRPr sz="1400" i="0">
                <a:solidFill>
                  <a:schemeClr val="tx1"/>
                </a:solidFill>
                <a:latin typeface="Times" charset="0"/>
              </a:defRPr>
            </a:lvl1pPr>
          </a:lstStyle>
          <a:p>
            <a:fld id="{BEBFC4ED-8E6F-ED43-A724-E3F24B758230}" type="slidenum">
              <a:rPr lang="en-GB">
                <a:solidFill>
                  <a:srgbClr val="000000"/>
                </a:solidFill>
              </a:rPr>
              <a:pPr/>
              <a:t>‹#›</a:t>
            </a:fld>
            <a:endParaRPr lang="en-GB" dirty="0">
              <a:solidFill>
                <a:srgbClr val="000000"/>
              </a:solidFill>
            </a:endParaRPr>
          </a:p>
        </p:txBody>
      </p:sp>
    </p:spTree>
    <p:extLst>
      <p:ext uri="{BB962C8B-B14F-4D97-AF65-F5344CB8AC3E}">
        <p14:creationId xmlns:p14="http://schemas.microsoft.com/office/powerpoint/2010/main" val="13786343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2pPr>
              <a:buFont typeface="Wingdings" pitchFamily="2" charset="2"/>
              <a:buChar char="Ø"/>
              <a:defRPr/>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a:ln/>
        </p:spPr>
        <p:txBody>
          <a:bodyPr/>
          <a:lstStyle>
            <a:lvl1pPr>
              <a:defRPr/>
            </a:lvl1pPr>
          </a:lstStyle>
          <a:p>
            <a:r>
              <a:rPr lang="en-GB" dirty="0">
                <a:solidFill>
                  <a:srgbClr val="3333CC"/>
                </a:solidFill>
              </a:rPr>
              <a:t>Slide: </a:t>
            </a:r>
            <a:fld id="{C0367892-4C36-1744-A726-262AF37AA8B7}" type="slidenum">
              <a:rPr lang="en-GB">
                <a:solidFill>
                  <a:srgbClr val="3333CC"/>
                </a:solidFill>
              </a:rPr>
              <a:pPr/>
              <a:t>‹#›</a:t>
            </a:fld>
            <a:endParaRPr lang="en-GB" dirty="0">
              <a:solidFill>
                <a:srgbClr val="00CC99"/>
              </a:solidFill>
            </a:endParaRPr>
          </a:p>
        </p:txBody>
      </p:sp>
      <p:sp>
        <p:nvSpPr>
          <p:cNvPr id="6" name="Footer Placeholder 5"/>
          <p:cNvSpPr>
            <a:spLocks noGrp="1" noChangeArrowheads="1"/>
          </p:cNvSpPr>
          <p:nvPr>
            <p:ph type="ftr" sz="quarter" idx="3"/>
          </p:nvPr>
        </p:nvSpPr>
        <p:spPr bwMode="auto">
          <a:xfrm>
            <a:off x="5963" y="6629400"/>
            <a:ext cx="4413638"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solidFill>
                  <a:schemeClr val="accent2"/>
                </a:solidFill>
                <a:latin typeface="Helvetica" charset="0"/>
                <a:ea typeface="ＭＳ Ｐゴシック" charset="0"/>
                <a:cs typeface="ＭＳ Ｐゴシック" charset="0"/>
              </a:defRPr>
            </a:lvl1pPr>
          </a:lstStyle>
          <a:p>
            <a:pPr>
              <a:defRPr/>
            </a:pPr>
            <a:r>
              <a:rPr lang="en-US">
                <a:solidFill>
                  <a:srgbClr val="3333CC"/>
                </a:solidFill>
              </a:rPr>
              <a:t>2018_Dec SBN Director's Review Meeting</a:t>
            </a:r>
            <a:endParaRPr lang="en-GB" dirty="0">
              <a:solidFill>
                <a:srgbClr val="3333CC"/>
              </a:solidFill>
            </a:endParaRPr>
          </a:p>
        </p:txBody>
      </p:sp>
    </p:spTree>
    <p:extLst>
      <p:ext uri="{BB962C8B-B14F-4D97-AF65-F5344CB8AC3E}">
        <p14:creationId xmlns:p14="http://schemas.microsoft.com/office/powerpoint/2010/main" val="3799191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6"/>
          <p:cNvSpPr>
            <a:spLocks noGrp="1" noChangeArrowheads="1"/>
          </p:cNvSpPr>
          <p:nvPr>
            <p:ph type="sldNum" sz="quarter" idx="11"/>
          </p:nvPr>
        </p:nvSpPr>
        <p:spPr>
          <a:ln/>
        </p:spPr>
        <p:txBody>
          <a:bodyPr/>
          <a:lstStyle>
            <a:lvl1pPr>
              <a:defRPr/>
            </a:lvl1pPr>
          </a:lstStyle>
          <a:p>
            <a:r>
              <a:rPr lang="en-GB" dirty="0">
                <a:solidFill>
                  <a:srgbClr val="3333CC"/>
                </a:solidFill>
              </a:rPr>
              <a:t>Slide: </a:t>
            </a:r>
            <a:fld id="{376D9610-EE21-EF47-B0E0-B514E2693501}" type="slidenum">
              <a:rPr lang="en-GB">
                <a:solidFill>
                  <a:srgbClr val="3333CC"/>
                </a:solidFill>
              </a:rPr>
              <a:pPr/>
              <a:t>‹#›</a:t>
            </a:fld>
            <a:endParaRPr lang="en-GB" dirty="0">
              <a:solidFill>
                <a:srgbClr val="00CC99"/>
              </a:solidFill>
            </a:endParaRPr>
          </a:p>
        </p:txBody>
      </p:sp>
      <p:sp>
        <p:nvSpPr>
          <p:cNvPr id="4" name="Rectangle 5"/>
          <p:cNvSpPr>
            <a:spLocks noGrp="1" noChangeArrowheads="1"/>
          </p:cNvSpPr>
          <p:nvPr>
            <p:ph type="ftr" sz="quarter" idx="3"/>
          </p:nvPr>
        </p:nvSpPr>
        <p:spPr bwMode="auto">
          <a:xfrm>
            <a:off x="5963" y="6629400"/>
            <a:ext cx="4718438"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solidFill>
                  <a:schemeClr val="accent2"/>
                </a:solidFill>
                <a:latin typeface="Helvetica" charset="0"/>
                <a:ea typeface="ＭＳ Ｐゴシック" charset="0"/>
                <a:cs typeface="ＭＳ Ｐゴシック" charset="0"/>
              </a:defRPr>
            </a:lvl1pPr>
          </a:lstStyle>
          <a:p>
            <a:pPr>
              <a:defRPr/>
            </a:pPr>
            <a:r>
              <a:rPr lang="en-US">
                <a:solidFill>
                  <a:srgbClr val="3333CC"/>
                </a:solidFill>
              </a:rPr>
              <a:t>2018_Dec SBN Director's Review Meeting</a:t>
            </a:r>
            <a:endParaRPr lang="en-GB" dirty="0">
              <a:solidFill>
                <a:srgbClr val="3333CC"/>
              </a:solidFill>
            </a:endParaRPr>
          </a:p>
        </p:txBody>
      </p:sp>
    </p:spTree>
    <p:extLst>
      <p:ext uri="{BB962C8B-B14F-4D97-AF65-F5344CB8AC3E}">
        <p14:creationId xmlns:p14="http://schemas.microsoft.com/office/powerpoint/2010/main" val="30524581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228601" y="685800"/>
            <a:ext cx="9448800" cy="556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5962" y="6629400"/>
            <a:ext cx="4642238"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solidFill>
                  <a:schemeClr val="accent2"/>
                </a:solidFill>
                <a:latin typeface="Helvetica" charset="0"/>
                <a:ea typeface="ＭＳ Ｐゴシック" charset="0"/>
                <a:cs typeface="ＭＳ Ｐゴシック" charset="0"/>
              </a:defRPr>
            </a:lvl1pPr>
          </a:lstStyle>
          <a:p>
            <a:pPr eaLnBrk="0" fontAlgn="base" hangingPunct="0">
              <a:spcBef>
                <a:spcPct val="0"/>
              </a:spcBef>
              <a:spcAft>
                <a:spcPct val="0"/>
              </a:spcAft>
              <a:defRPr/>
            </a:pPr>
            <a:r>
              <a:rPr lang="en-US" i="1">
                <a:solidFill>
                  <a:srgbClr val="3333CC"/>
                </a:solidFill>
              </a:rPr>
              <a:t>2018_Dec SBN Director's Review Meeting</a:t>
            </a:r>
            <a:endParaRPr lang="en-GB" i="1" dirty="0">
              <a:solidFill>
                <a:srgbClr val="3333CC"/>
              </a:solidFill>
            </a:endParaRPr>
          </a:p>
        </p:txBody>
      </p:sp>
      <p:sp>
        <p:nvSpPr>
          <p:cNvPr id="1030" name="Rectangle 6"/>
          <p:cNvSpPr>
            <a:spLocks noGrp="1" noChangeArrowheads="1"/>
          </p:cNvSpPr>
          <p:nvPr>
            <p:ph type="sldNum" sz="quarter" idx="4"/>
          </p:nvPr>
        </p:nvSpPr>
        <p:spPr bwMode="auto">
          <a:xfrm>
            <a:off x="7842250" y="6629400"/>
            <a:ext cx="206375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accent2"/>
                </a:solidFill>
                <a:latin typeface="Helvetica" charset="0"/>
              </a:defRPr>
            </a:lvl1pPr>
          </a:lstStyle>
          <a:p>
            <a:pPr eaLnBrk="0" fontAlgn="base" hangingPunct="0">
              <a:spcBef>
                <a:spcPct val="0"/>
              </a:spcBef>
              <a:spcAft>
                <a:spcPct val="0"/>
              </a:spcAft>
            </a:pPr>
            <a:r>
              <a:rPr lang="en-GB" i="1" dirty="0">
                <a:solidFill>
                  <a:srgbClr val="3333CC"/>
                </a:solidFill>
                <a:ea typeface="ＭＳ Ｐゴシック" charset="-128"/>
              </a:rPr>
              <a:t>Slide: </a:t>
            </a:r>
            <a:fld id="{D05931B6-DFFB-0A40-833F-329CB0688972}" type="slidenum">
              <a:rPr lang="en-GB" i="1">
                <a:solidFill>
                  <a:srgbClr val="3333CC"/>
                </a:solidFill>
                <a:ea typeface="ＭＳ Ｐゴシック" charset="-128"/>
              </a:rPr>
              <a:pPr eaLnBrk="0" fontAlgn="base" hangingPunct="0">
                <a:spcBef>
                  <a:spcPct val="0"/>
                </a:spcBef>
                <a:spcAft>
                  <a:spcPct val="0"/>
                </a:spcAft>
              </a:pPr>
              <a:t>‹#›</a:t>
            </a:fld>
            <a:endParaRPr lang="en-GB" i="1" dirty="0">
              <a:solidFill>
                <a:srgbClr val="00CC99"/>
              </a:solidFill>
              <a:ea typeface="ＭＳ Ｐゴシック" charset="-128"/>
            </a:endParaRPr>
          </a:p>
        </p:txBody>
      </p:sp>
      <p:sp>
        <p:nvSpPr>
          <p:cNvPr id="2" name="AutoShape 8"/>
          <p:cNvSpPr>
            <a:spLocks noGrp="1" noChangeArrowheads="1"/>
          </p:cNvSpPr>
          <p:nvPr>
            <p:ph type="title"/>
          </p:nvPr>
        </p:nvSpPr>
        <p:spPr bwMode="auto">
          <a:xfrm>
            <a:off x="0" y="0"/>
            <a:ext cx="9906000" cy="533400"/>
          </a:xfrm>
          <a:prstGeom prst="bevel">
            <a:avLst>
              <a:gd name="adj" fmla="val 3787"/>
            </a:avLst>
          </a:prstGeom>
          <a:gradFill rotWithShape="0">
            <a:gsLst>
              <a:gs pos="0">
                <a:srgbClr val="002F47"/>
              </a:gs>
              <a:gs pos="100000">
                <a:srgbClr val="006699"/>
              </a:gs>
            </a:gsLst>
            <a:lin ang="0" scaled="1"/>
          </a:gradFill>
          <a:ln w="9525">
            <a:solidFill>
              <a:srgbClr val="006699"/>
            </a:solidFill>
            <a:miter lim="800000"/>
            <a:headEnd/>
            <a:tailEnd/>
          </a:ln>
        </p:spPr>
        <p:txBody>
          <a:bodyPr vert="horz" wrap="square" lIns="91440" tIns="45720" rIns="91440" bIns="45720" numCol="1" anchor="ctr" anchorCtr="0" compatLnSpc="1">
            <a:prstTxWarp prst="textNoShape">
              <a:avLst/>
            </a:prstTxWarp>
          </a:bodyPr>
          <a:lstStyle/>
          <a:p>
            <a:pPr lvl="0"/>
            <a:r>
              <a:rPr lang="it-IT"/>
              <a:t>Click to edit Master title style</a:t>
            </a:r>
          </a:p>
        </p:txBody>
      </p:sp>
    </p:spTree>
    <p:extLst>
      <p:ext uri="{BB962C8B-B14F-4D97-AF65-F5344CB8AC3E}">
        <p14:creationId xmlns:p14="http://schemas.microsoft.com/office/powerpoint/2010/main" val="46367731"/>
      </p:ext>
    </p:extLst>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Lst>
  <p:hf hdr="0" dt="0"/>
  <p:txStyles>
    <p:titleStyle>
      <a:lvl1pPr algn="ctr" rtl="0" eaLnBrk="0" fontAlgn="base" hangingPunct="0">
        <a:spcBef>
          <a:spcPct val="0"/>
        </a:spcBef>
        <a:spcAft>
          <a:spcPct val="0"/>
        </a:spcAft>
        <a:defRPr sz="2800">
          <a:solidFill>
            <a:schemeClr val="bg1"/>
          </a:solidFill>
          <a:latin typeface="+mj-lt"/>
          <a:ea typeface="ＭＳ Ｐゴシック" charset="0"/>
          <a:cs typeface="ＭＳ Ｐゴシック" charset="-128"/>
        </a:defRPr>
      </a:lvl1pPr>
      <a:lvl2pPr algn="ctr" rtl="0" eaLnBrk="0" fontAlgn="base" hangingPunct="0">
        <a:spcBef>
          <a:spcPct val="0"/>
        </a:spcBef>
        <a:spcAft>
          <a:spcPct val="0"/>
        </a:spcAft>
        <a:defRPr sz="2800">
          <a:solidFill>
            <a:schemeClr val="bg1"/>
          </a:solidFill>
          <a:latin typeface="Helvetica" pitchFamily="1" charset="0"/>
          <a:ea typeface="ＭＳ Ｐゴシック" charset="0"/>
          <a:cs typeface="ＭＳ Ｐゴシック" charset="-128"/>
        </a:defRPr>
      </a:lvl2pPr>
      <a:lvl3pPr algn="ctr" rtl="0" eaLnBrk="0" fontAlgn="base" hangingPunct="0">
        <a:spcBef>
          <a:spcPct val="0"/>
        </a:spcBef>
        <a:spcAft>
          <a:spcPct val="0"/>
        </a:spcAft>
        <a:defRPr sz="2800">
          <a:solidFill>
            <a:schemeClr val="bg1"/>
          </a:solidFill>
          <a:latin typeface="Helvetica" pitchFamily="1" charset="0"/>
          <a:ea typeface="ＭＳ Ｐゴシック" charset="0"/>
          <a:cs typeface="ＭＳ Ｐゴシック" charset="-128"/>
        </a:defRPr>
      </a:lvl3pPr>
      <a:lvl4pPr algn="ctr" rtl="0" eaLnBrk="0" fontAlgn="base" hangingPunct="0">
        <a:spcBef>
          <a:spcPct val="0"/>
        </a:spcBef>
        <a:spcAft>
          <a:spcPct val="0"/>
        </a:spcAft>
        <a:defRPr sz="2800">
          <a:solidFill>
            <a:schemeClr val="bg1"/>
          </a:solidFill>
          <a:latin typeface="Helvetica" pitchFamily="1" charset="0"/>
          <a:ea typeface="ＭＳ Ｐゴシック" charset="0"/>
          <a:cs typeface="ＭＳ Ｐゴシック" charset="-128"/>
        </a:defRPr>
      </a:lvl4pPr>
      <a:lvl5pPr algn="ctr" rtl="0" eaLnBrk="0" fontAlgn="base" hangingPunct="0">
        <a:spcBef>
          <a:spcPct val="0"/>
        </a:spcBef>
        <a:spcAft>
          <a:spcPct val="0"/>
        </a:spcAft>
        <a:defRPr sz="2800">
          <a:solidFill>
            <a:schemeClr val="bg1"/>
          </a:solidFill>
          <a:latin typeface="Helvetica" pitchFamily="1" charset="0"/>
          <a:ea typeface="ＭＳ Ｐゴシック" charset="0"/>
          <a:cs typeface="ＭＳ Ｐゴシック" charset="-128"/>
        </a:defRPr>
      </a:lvl5pPr>
      <a:lvl6pPr marL="457200" algn="ctr" rtl="0" eaLnBrk="0" fontAlgn="base" hangingPunct="0">
        <a:spcBef>
          <a:spcPct val="0"/>
        </a:spcBef>
        <a:spcAft>
          <a:spcPct val="0"/>
        </a:spcAft>
        <a:defRPr sz="2800">
          <a:solidFill>
            <a:schemeClr val="bg1"/>
          </a:solidFill>
          <a:latin typeface="Helvetica" pitchFamily="1" charset="0"/>
        </a:defRPr>
      </a:lvl6pPr>
      <a:lvl7pPr marL="914400" algn="ctr" rtl="0" eaLnBrk="0" fontAlgn="base" hangingPunct="0">
        <a:spcBef>
          <a:spcPct val="0"/>
        </a:spcBef>
        <a:spcAft>
          <a:spcPct val="0"/>
        </a:spcAft>
        <a:defRPr sz="2800">
          <a:solidFill>
            <a:schemeClr val="bg1"/>
          </a:solidFill>
          <a:latin typeface="Helvetica" pitchFamily="1" charset="0"/>
        </a:defRPr>
      </a:lvl7pPr>
      <a:lvl8pPr marL="1371600" algn="ctr" rtl="0" eaLnBrk="0" fontAlgn="base" hangingPunct="0">
        <a:spcBef>
          <a:spcPct val="0"/>
        </a:spcBef>
        <a:spcAft>
          <a:spcPct val="0"/>
        </a:spcAft>
        <a:defRPr sz="2800">
          <a:solidFill>
            <a:schemeClr val="bg1"/>
          </a:solidFill>
          <a:latin typeface="Helvetica" pitchFamily="1" charset="0"/>
        </a:defRPr>
      </a:lvl8pPr>
      <a:lvl9pPr marL="1828800" algn="ctr" rtl="0" eaLnBrk="0" fontAlgn="base" hangingPunct="0">
        <a:spcBef>
          <a:spcPct val="0"/>
        </a:spcBef>
        <a:spcAft>
          <a:spcPct val="0"/>
        </a:spcAft>
        <a:defRPr sz="2800">
          <a:solidFill>
            <a:schemeClr val="bg1"/>
          </a:solidFill>
          <a:latin typeface="Helvetica" pitchFamily="1" charset="0"/>
        </a:defRPr>
      </a:lvl9pPr>
    </p:titleStyle>
    <p:bodyStyle>
      <a:lvl1pPr marL="342900" indent="-342900" algn="l" rtl="0" eaLnBrk="0" fontAlgn="base" hangingPunct="0">
        <a:spcBef>
          <a:spcPct val="20000"/>
        </a:spcBef>
        <a:spcAft>
          <a:spcPct val="0"/>
        </a:spcAft>
        <a:buClr>
          <a:srgbClr val="FF0000"/>
        </a:buClr>
        <a:buFont typeface="Zapf Dingbats" charset="2"/>
        <a:buChar char="l"/>
        <a:defRPr>
          <a:solidFill>
            <a:schemeClr val="tx1"/>
          </a:solidFill>
          <a:latin typeface="+mn-lt"/>
          <a:ea typeface="ＭＳ Ｐゴシック" charset="0"/>
          <a:cs typeface="ＭＳ Ｐゴシック" charset="-128"/>
        </a:defRPr>
      </a:lvl1pPr>
      <a:lvl2pPr marL="742950" indent="-285750" algn="l" rtl="0" eaLnBrk="0" fontAlgn="base" hangingPunct="0">
        <a:spcBef>
          <a:spcPct val="20000"/>
        </a:spcBef>
        <a:spcAft>
          <a:spcPct val="0"/>
        </a:spcAft>
        <a:buClr>
          <a:srgbClr val="FF0000"/>
        </a:buClr>
        <a:buSzPct val="155000"/>
        <a:buFont typeface="Zapf Dingbats" charset="2"/>
        <a:buChar char=""/>
        <a:defRPr>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a:solidFill>
            <a:schemeClr val="tx1"/>
          </a:solidFill>
          <a:latin typeface="+mj-lt"/>
          <a:ea typeface="ＭＳ Ｐゴシック" charset="0"/>
        </a:defRPr>
      </a:lvl4pPr>
      <a:lvl5pPr marL="2057400" indent="-228600" algn="l" rtl="0" eaLnBrk="0" fontAlgn="base" hangingPunct="0">
        <a:spcBef>
          <a:spcPct val="20000"/>
        </a:spcBef>
        <a:spcAft>
          <a:spcPct val="0"/>
        </a:spcAft>
        <a:buChar char="»"/>
        <a:defRPr>
          <a:solidFill>
            <a:schemeClr val="tx1"/>
          </a:solidFill>
          <a:latin typeface="+mj-lt"/>
          <a:ea typeface="ＭＳ Ｐゴシック" charset="0"/>
        </a:defRPr>
      </a:lvl5pPr>
      <a:lvl6pPr marL="2514600" indent="-228600" algn="l" rtl="0" eaLnBrk="0" fontAlgn="base" hangingPunct="0">
        <a:spcBef>
          <a:spcPct val="20000"/>
        </a:spcBef>
        <a:spcAft>
          <a:spcPct val="0"/>
        </a:spcAft>
        <a:buChar char="»"/>
        <a:defRPr>
          <a:solidFill>
            <a:schemeClr val="tx1"/>
          </a:solidFill>
          <a:latin typeface="+mj-lt"/>
        </a:defRPr>
      </a:lvl6pPr>
      <a:lvl7pPr marL="2971800" indent="-228600" algn="l" rtl="0" eaLnBrk="0" fontAlgn="base" hangingPunct="0">
        <a:spcBef>
          <a:spcPct val="20000"/>
        </a:spcBef>
        <a:spcAft>
          <a:spcPct val="0"/>
        </a:spcAft>
        <a:buChar char="»"/>
        <a:defRPr>
          <a:solidFill>
            <a:schemeClr val="tx1"/>
          </a:solidFill>
          <a:latin typeface="+mj-lt"/>
        </a:defRPr>
      </a:lvl7pPr>
      <a:lvl8pPr marL="3429000" indent="-228600" algn="l" rtl="0" eaLnBrk="0" fontAlgn="base" hangingPunct="0">
        <a:spcBef>
          <a:spcPct val="20000"/>
        </a:spcBef>
        <a:spcAft>
          <a:spcPct val="0"/>
        </a:spcAft>
        <a:buChar char="»"/>
        <a:defRPr>
          <a:solidFill>
            <a:schemeClr val="tx1"/>
          </a:solidFill>
          <a:latin typeface="+mj-lt"/>
        </a:defRPr>
      </a:lvl8pPr>
      <a:lvl9pPr marL="3886200" indent="-228600" algn="l" rtl="0" eaLnBrk="0" fontAlgn="base" hangingPunct="0">
        <a:spcBef>
          <a:spcPct val="20000"/>
        </a:spcBef>
        <a:spcAft>
          <a:spcPct val="0"/>
        </a:spcAft>
        <a:buChar char="»"/>
        <a:defRPr>
          <a:solidFill>
            <a:schemeClr val="tx1"/>
          </a:solidFill>
          <a:latin typeface="+mj-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p:cNvSpPr txBox="1">
            <a:spLocks noChangeArrowheads="1"/>
          </p:cNvSpPr>
          <p:nvPr/>
        </p:nvSpPr>
        <p:spPr bwMode="auto">
          <a:xfrm>
            <a:off x="612304" y="578043"/>
            <a:ext cx="8787695" cy="1613364"/>
          </a:xfrm>
          <a:prstGeom prst="rect">
            <a:avLst/>
          </a:prstGeom>
          <a:noFill/>
          <a:ln w="9525">
            <a:noFill/>
            <a:round/>
            <a:headEnd/>
            <a:tailEnd/>
          </a:ln>
        </p:spPr>
        <p:txBody>
          <a:bodyPr/>
          <a:lstStyle/>
          <a:p>
            <a:pPr algn="ctr">
              <a:lnSpc>
                <a:spcPct val="128000"/>
              </a:lnSpc>
              <a:spcBef>
                <a:spcPts val="80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Lst>
            </a:pPr>
            <a:r>
              <a:rPr lang="en-US" sz="3200" b="1" i="1" dirty="0">
                <a:solidFill>
                  <a:srgbClr val="FF0000"/>
                </a:solidFill>
              </a:rPr>
              <a:t>TPC electronics:</a:t>
            </a:r>
          </a:p>
          <a:p>
            <a:pPr algn="ctr">
              <a:lnSpc>
                <a:spcPct val="128000"/>
              </a:lnSpc>
              <a:spcBef>
                <a:spcPts val="80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Lst>
            </a:pPr>
            <a:r>
              <a:rPr lang="en-US" sz="3200" b="1" i="1" dirty="0">
                <a:solidFill>
                  <a:srgbClr val="FF0000"/>
                </a:solidFill>
              </a:rPr>
              <a:t> update on the next short term activity  </a:t>
            </a:r>
            <a:endParaRPr lang="en-GB" sz="2400" i="1" baseline="0" dirty="0">
              <a:solidFill>
                <a:srgbClr val="3333CC"/>
              </a:solidFill>
            </a:endParaRPr>
          </a:p>
          <a:p>
            <a:pPr algn="ctr">
              <a:lnSpc>
                <a:spcPct val="128000"/>
              </a:lnSpc>
              <a:spcBef>
                <a:spcPts val="60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Lst>
            </a:pPr>
            <a:endParaRPr lang="en-GB" sz="2400" baseline="0" dirty="0">
              <a:solidFill>
                <a:srgbClr val="3333CC"/>
              </a:solidFill>
            </a:endParaRPr>
          </a:p>
        </p:txBody>
      </p:sp>
      <p:sp>
        <p:nvSpPr>
          <p:cNvPr id="2" name="Rectangle 1"/>
          <p:cNvSpPr/>
          <p:nvPr/>
        </p:nvSpPr>
        <p:spPr>
          <a:xfrm>
            <a:off x="2638497" y="5867400"/>
            <a:ext cx="5743503" cy="486287"/>
          </a:xfrm>
          <a:prstGeom prst="rect">
            <a:avLst/>
          </a:prstGeom>
        </p:spPr>
        <p:txBody>
          <a:bodyPr wrap="square">
            <a:spAutoFit/>
          </a:bodyPr>
          <a:lstStyle/>
          <a:p>
            <a:pPr algn="ctr">
              <a:lnSpc>
                <a:spcPct val="128000"/>
              </a:lnSpc>
              <a:spcBef>
                <a:spcPts val="800"/>
              </a:spcBef>
              <a:buClrTx/>
              <a:buFontTx/>
              <a:buNone/>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410700" algn="l"/>
                <a:tab pos="10134600" algn="l"/>
              </a:tabLst>
            </a:pPr>
            <a:r>
              <a:rPr lang="en-US" sz="2000" i="0" dirty="0"/>
              <a:t>ICARUS </a:t>
            </a:r>
            <a:r>
              <a:rPr lang="en-US" sz="2000" dirty="0"/>
              <a:t> WA104 </a:t>
            </a:r>
            <a:r>
              <a:rPr lang="en-US" sz="2000" i="0" dirty="0"/>
              <a:t>Meeting July 17</a:t>
            </a:r>
            <a:r>
              <a:rPr lang="en-US" sz="2000" i="0" baseline="30000" dirty="0"/>
              <a:t>th</a:t>
            </a:r>
            <a:r>
              <a:rPr lang="en-GB" sz="2000" i="0" dirty="0"/>
              <a:t> 2019</a:t>
            </a:r>
            <a:endParaRPr lang="en-US" sz="2000" i="0" dirty="0"/>
          </a:p>
        </p:txBody>
      </p:sp>
    </p:spTree>
    <p:extLst>
      <p:ext uri="{BB962C8B-B14F-4D97-AF65-F5344CB8AC3E}">
        <p14:creationId xmlns:p14="http://schemas.microsoft.com/office/powerpoint/2010/main" val="348409711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3"/>
          <p:cNvSpPr>
            <a:spLocks noGrp="1"/>
          </p:cNvSpPr>
          <p:nvPr>
            <p:ph type="title" idx="4294967295"/>
          </p:nvPr>
        </p:nvSpPr>
        <p:spPr>
          <a:ln/>
        </p:spPr>
        <p:txBody>
          <a:bodyPr/>
          <a:lstStyle/>
          <a:p>
            <a:r>
              <a:rPr lang="en-US" dirty="0">
                <a:ea typeface="ＭＳ Ｐゴシック" pitchFamily="34" charset="-128"/>
              </a:rPr>
              <a:t>Next short term activity at FNAL</a:t>
            </a:r>
          </a:p>
        </p:txBody>
      </p:sp>
      <p:sp>
        <p:nvSpPr>
          <p:cNvPr id="31747" name="Content Placeholder 4"/>
          <p:cNvSpPr>
            <a:spLocks noGrp="1"/>
          </p:cNvSpPr>
          <p:nvPr>
            <p:ph idx="4294967295"/>
          </p:nvPr>
        </p:nvSpPr>
        <p:spPr>
          <a:xfrm>
            <a:off x="239882" y="1268199"/>
            <a:ext cx="8889125" cy="3318785"/>
          </a:xfrm>
        </p:spPr>
        <p:txBody>
          <a:bodyPr/>
          <a:lstStyle/>
          <a:p>
            <a:pPr>
              <a:lnSpc>
                <a:spcPts val="2400"/>
              </a:lnSpc>
              <a:spcBef>
                <a:spcPts val="1200"/>
              </a:spcBef>
              <a:spcAft>
                <a:spcPts val="600"/>
              </a:spcAft>
            </a:pPr>
            <a:r>
              <a:rPr lang="en-US" sz="2000" dirty="0">
                <a:ea typeface="ＭＳ Ｐゴシック" pitchFamily="34" charset="-128"/>
              </a:rPr>
              <a:t>Starting from July 24</a:t>
            </a:r>
            <a:r>
              <a:rPr lang="en-US" sz="2000" baseline="30000" dirty="0">
                <a:ea typeface="ＭＳ Ｐゴシック" pitchFamily="34" charset="-128"/>
              </a:rPr>
              <a:t>th</a:t>
            </a:r>
            <a:r>
              <a:rPr lang="en-US" sz="2000" dirty="0">
                <a:ea typeface="ＭＳ Ｐゴシック" pitchFamily="34" charset="-128"/>
              </a:rPr>
              <a:t> an intense 10 days intervention on the               TPC electronics is planned to install cables on the top of the detector and to refurbish some defective module. </a:t>
            </a:r>
          </a:p>
          <a:p>
            <a:pPr>
              <a:lnSpc>
                <a:spcPts val="2400"/>
              </a:lnSpc>
              <a:spcBef>
                <a:spcPts val="1200"/>
              </a:spcBef>
              <a:spcAft>
                <a:spcPts val="600"/>
              </a:spcAft>
            </a:pPr>
            <a:r>
              <a:rPr lang="en-US" sz="2000" dirty="0">
                <a:ea typeface="ＭＳ Ｐゴシック" pitchFamily="34" charset="-128"/>
              </a:rPr>
              <a:t>At the same time an intense activity is planned finalized to better understand the origin of the limited excess of noise measured on mini-crates. </a:t>
            </a:r>
          </a:p>
          <a:p>
            <a:pPr>
              <a:lnSpc>
                <a:spcPts val="2400"/>
              </a:lnSpc>
              <a:spcBef>
                <a:spcPts val="1200"/>
              </a:spcBef>
              <a:spcAft>
                <a:spcPts val="600"/>
              </a:spcAft>
            </a:pPr>
            <a:r>
              <a:rPr lang="en-US" sz="2000" dirty="0">
                <a:ea typeface="ＭＳ Ｐゴシック" pitchFamily="34" charset="-128"/>
              </a:rPr>
              <a:t>In addition a working station, will be assembled (at D0?) in order to test anomalous CAEN board if/when required.</a:t>
            </a:r>
          </a:p>
        </p:txBody>
      </p:sp>
    </p:spTree>
    <p:extLst>
      <p:ext uri="{BB962C8B-B14F-4D97-AF65-F5344CB8AC3E}">
        <p14:creationId xmlns:p14="http://schemas.microsoft.com/office/powerpoint/2010/main" val="1327193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3"/>
          <p:cNvSpPr>
            <a:spLocks noGrp="1"/>
          </p:cNvSpPr>
          <p:nvPr>
            <p:ph type="title" idx="4294967295"/>
          </p:nvPr>
        </p:nvSpPr>
        <p:spPr>
          <a:ln/>
        </p:spPr>
        <p:txBody>
          <a:bodyPr/>
          <a:lstStyle/>
          <a:p>
            <a:r>
              <a:rPr lang="en-US" dirty="0">
                <a:ea typeface="ＭＳ Ｐゴシック" pitchFamily="34" charset="-128"/>
              </a:rPr>
              <a:t>Installation activities</a:t>
            </a:r>
          </a:p>
        </p:txBody>
      </p:sp>
      <p:sp>
        <p:nvSpPr>
          <p:cNvPr id="31747" name="Content Placeholder 4"/>
          <p:cNvSpPr>
            <a:spLocks noGrp="1"/>
          </p:cNvSpPr>
          <p:nvPr>
            <p:ph idx="4294967295"/>
          </p:nvPr>
        </p:nvSpPr>
        <p:spPr>
          <a:xfrm>
            <a:off x="15032" y="563669"/>
            <a:ext cx="9713584" cy="3768487"/>
          </a:xfrm>
        </p:spPr>
        <p:txBody>
          <a:bodyPr/>
          <a:lstStyle/>
          <a:p>
            <a:r>
              <a:rPr lang="en-US" sz="2000" dirty="0">
                <a:ea typeface="ＭＳ Ｐゴシック" pitchFamily="34" charset="-128"/>
              </a:rPr>
              <a:t>In the first couple of days, some repair action will be performed on the spare mini-crates and PS modules in order to allow an easy replacement if required:</a:t>
            </a:r>
          </a:p>
          <a:p>
            <a:pPr lvl="1">
              <a:buSzPct val="90000"/>
              <a:buFont typeface="Wingdings" panose="05000000000000000000" pitchFamily="2" charset="2"/>
              <a:buChar char="Ø"/>
            </a:pPr>
            <a:r>
              <a:rPr lang="en-US" sz="2000" dirty="0">
                <a:ea typeface="ＭＳ Ｐゴシック" pitchFamily="34" charset="-128"/>
              </a:rPr>
              <a:t>One PS: a missing 5V module will be installed.</a:t>
            </a:r>
          </a:p>
          <a:p>
            <a:pPr lvl="1">
              <a:buSzPct val="90000"/>
              <a:buFont typeface="Wingdings" panose="05000000000000000000" pitchFamily="2" charset="2"/>
              <a:buChar char="Ø"/>
            </a:pPr>
            <a:r>
              <a:rPr lang="en-US" sz="2000" dirty="0">
                <a:ea typeface="ＭＳ Ｐゴシック" pitchFamily="34" charset="-128"/>
              </a:rPr>
              <a:t>One PS: one defective 12V module will be replaced.</a:t>
            </a:r>
          </a:p>
          <a:p>
            <a:pPr lvl="1">
              <a:buSzPct val="90000"/>
              <a:buFont typeface="Wingdings" panose="05000000000000000000" pitchFamily="2" charset="2"/>
              <a:buChar char="Ø"/>
            </a:pPr>
            <a:r>
              <a:rPr lang="en-US" sz="2000" dirty="0">
                <a:ea typeface="ＭＳ Ｐゴシック" pitchFamily="34" charset="-128"/>
              </a:rPr>
              <a:t>On the two mini-crates backplanes need to be replaced.</a:t>
            </a:r>
          </a:p>
          <a:p>
            <a:pPr>
              <a:lnSpc>
                <a:spcPts val="2400"/>
              </a:lnSpc>
              <a:spcBef>
                <a:spcPts val="600"/>
              </a:spcBef>
              <a:buSzPct val="100000"/>
              <a:buFont typeface="Wingdings" panose="05000000000000000000" pitchFamily="2" charset="2"/>
              <a:buChar char="l"/>
            </a:pPr>
            <a:r>
              <a:rPr lang="en-US" sz="2000" dirty="0">
                <a:ea typeface="ＭＳ Ｐゴシック" pitchFamily="34" charset="-128"/>
              </a:rPr>
              <a:t>Moreover some missing dummy front panels will be installed to close some mini-crates already installed on the T600 top.</a:t>
            </a:r>
          </a:p>
          <a:p>
            <a:pPr>
              <a:lnSpc>
                <a:spcPts val="2400"/>
              </a:lnSpc>
              <a:spcBef>
                <a:spcPts val="600"/>
              </a:spcBef>
              <a:buSzPct val="100000"/>
              <a:buFont typeface="Wingdings" panose="05000000000000000000" pitchFamily="2" charset="2"/>
              <a:buChar char="l"/>
            </a:pPr>
            <a:r>
              <a:rPr lang="en-US" sz="2000" dirty="0">
                <a:ea typeface="ＭＳ Ｐゴシック" pitchFamily="34" charset="-128"/>
              </a:rPr>
              <a:t>A fully equipped test station  of flange feed-through, cables, mini-crate, DBB boards will be installed (at D0 ?) for the check the CAEN boards functionality.</a:t>
            </a:r>
          </a:p>
        </p:txBody>
      </p:sp>
      <p:sp>
        <p:nvSpPr>
          <p:cNvPr id="2" name="Rectangle 1"/>
          <p:cNvSpPr/>
          <p:nvPr/>
        </p:nvSpPr>
        <p:spPr>
          <a:xfrm>
            <a:off x="18140" y="4557540"/>
            <a:ext cx="9710476" cy="1862048"/>
          </a:xfrm>
          <a:prstGeom prst="rect">
            <a:avLst/>
          </a:prstGeom>
        </p:spPr>
        <p:txBody>
          <a:bodyPr wrap="square">
            <a:spAutoFit/>
          </a:bodyPr>
          <a:lstStyle/>
          <a:p>
            <a:pPr marL="342900" indent="-342900">
              <a:buClr>
                <a:srgbClr val="FF0000"/>
              </a:buClr>
              <a:buFont typeface="Wingdings" panose="05000000000000000000" pitchFamily="2" charset="2"/>
              <a:buChar char="l"/>
            </a:pPr>
            <a:r>
              <a:rPr lang="en-US" sz="2000" dirty="0">
                <a:ea typeface="ＭＳ Ｐゴシック" pitchFamily="34" charset="-128"/>
              </a:rPr>
              <a:t>According to the foreseen  cable delivery on July 26</a:t>
            </a:r>
            <a:r>
              <a:rPr lang="en-US" sz="2000" baseline="30000" dirty="0">
                <a:ea typeface="ＭＳ Ｐゴシック" pitchFamily="34" charset="-128"/>
              </a:rPr>
              <a:t>th</a:t>
            </a:r>
            <a:r>
              <a:rPr lang="en-US" sz="2000" dirty="0">
                <a:ea typeface="ＭＳ Ｐゴシック" pitchFamily="34" charset="-128"/>
              </a:rPr>
              <a:t>,  the following cables will be connected to each mini-crate:</a:t>
            </a:r>
          </a:p>
          <a:p>
            <a:pPr marL="749300" lvl="1" indent="-292100">
              <a:lnSpc>
                <a:spcPts val="2400"/>
              </a:lnSpc>
              <a:spcBef>
                <a:spcPts val="600"/>
              </a:spcBef>
              <a:buClr>
                <a:srgbClr val="FF0000"/>
              </a:buClr>
              <a:buSzPct val="90000"/>
              <a:buFont typeface="Wingdings" panose="05000000000000000000" pitchFamily="2" charset="2"/>
              <a:buChar char="Ø"/>
            </a:pPr>
            <a:r>
              <a:rPr lang="en-US" sz="2000" dirty="0">
                <a:ea typeface="ＭＳ Ｐゴシック" pitchFamily="34" charset="-128"/>
              </a:rPr>
              <a:t>Two SHV-SMA cables for wire biasing on the standard mini-crate; </a:t>
            </a:r>
          </a:p>
          <a:p>
            <a:pPr marL="749300" lvl="1" indent="-292100">
              <a:lnSpc>
                <a:spcPts val="2400"/>
              </a:lnSpc>
              <a:spcBef>
                <a:spcPts val="600"/>
              </a:spcBef>
              <a:buClr>
                <a:srgbClr val="FF0000"/>
              </a:buClr>
              <a:buSzPct val="90000"/>
              <a:buFont typeface="Wingdings" panose="05000000000000000000" pitchFamily="2" charset="2"/>
              <a:buChar char="Ø"/>
            </a:pPr>
            <a:r>
              <a:rPr lang="en-US" sz="2000" dirty="0">
                <a:ea typeface="ＭＳ Ｐゴシック" pitchFamily="34" charset="-128"/>
              </a:rPr>
              <a:t>One SHV-SMA cable with one splitter for each mini-crate on the corners.  </a:t>
            </a:r>
          </a:p>
          <a:p>
            <a:pPr marL="749300" lvl="1" indent="-292100">
              <a:lnSpc>
                <a:spcPts val="2400"/>
              </a:lnSpc>
              <a:spcBef>
                <a:spcPts val="600"/>
              </a:spcBef>
              <a:buClr>
                <a:srgbClr val="FF0000"/>
              </a:buClr>
              <a:buSzPct val="90000"/>
              <a:buFont typeface="Wingdings" panose="05000000000000000000" pitchFamily="2" charset="2"/>
              <a:buChar char="Ø"/>
            </a:pPr>
            <a:r>
              <a:rPr lang="en-US" sz="2000" dirty="0">
                <a:ea typeface="ＭＳ Ｐゴシック" pitchFamily="34" charset="-128"/>
              </a:rPr>
              <a:t>One </a:t>
            </a:r>
            <a:r>
              <a:rPr lang="en-US" sz="2000" dirty="0" err="1">
                <a:ea typeface="ＭＳ Ｐゴシック" pitchFamily="34" charset="-128"/>
              </a:rPr>
              <a:t>Lemo</a:t>
            </a:r>
            <a:r>
              <a:rPr lang="en-US" sz="2000" dirty="0">
                <a:ea typeface="ＭＳ Ｐゴシック" pitchFamily="34" charset="-128"/>
              </a:rPr>
              <a:t> cable for </a:t>
            </a:r>
            <a:r>
              <a:rPr lang="en-US" sz="2000" dirty="0" err="1">
                <a:ea typeface="ＭＳ Ｐゴシック" pitchFamily="34" charset="-128"/>
              </a:rPr>
              <a:t>TTLink</a:t>
            </a:r>
            <a:r>
              <a:rPr lang="en-US" sz="2000" dirty="0">
                <a:ea typeface="ＭＳ Ｐゴシック" pitchFamily="34" charset="-128"/>
              </a:rPr>
              <a:t> to each mini-crate.</a:t>
            </a:r>
          </a:p>
        </p:txBody>
      </p:sp>
    </p:spTree>
    <p:extLst>
      <p:ext uri="{BB962C8B-B14F-4D97-AF65-F5344CB8AC3E}">
        <p14:creationId xmlns:p14="http://schemas.microsoft.com/office/powerpoint/2010/main" val="11538864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
          <p:cNvSpPr>
            <a:spLocks noGrp="1"/>
          </p:cNvSpPr>
          <p:nvPr>
            <p:ph type="sldNum" sz="quarter" idx="4294967295"/>
          </p:nvPr>
        </p:nvSpPr>
        <p:spPr>
          <a:xfrm>
            <a:off x="9409720" y="39229"/>
            <a:ext cx="496280" cy="509451"/>
          </a:xfrm>
          <a:prstGeom prst="rect">
            <a:avLst/>
          </a:prstGeom>
        </p:spPr>
        <p:txBody>
          <a:bodyPr/>
          <a:lstStyle/>
          <a:p>
            <a:pPr>
              <a:defRPr/>
            </a:pPr>
            <a:r>
              <a:rPr lang="en-GB" sz="1800" dirty="0">
                <a:solidFill>
                  <a:schemeClr val="bg1"/>
                </a:solidFill>
              </a:rPr>
              <a:t>4</a:t>
            </a:r>
            <a:endParaRPr lang="en-GB" sz="1800" baseline="0" dirty="0">
              <a:solidFill>
                <a:schemeClr val="bg1"/>
              </a:solidFill>
            </a:endParaRPr>
          </a:p>
        </p:txBody>
      </p:sp>
      <p:sp>
        <p:nvSpPr>
          <p:cNvPr id="44" name="Content Placeholder 2"/>
          <p:cNvSpPr txBox="1">
            <a:spLocks/>
          </p:cNvSpPr>
          <p:nvPr/>
        </p:nvSpPr>
        <p:spPr bwMode="auto">
          <a:xfrm>
            <a:off x="1416121" y="3512113"/>
            <a:ext cx="820866" cy="310129"/>
          </a:xfrm>
          <a:prstGeom prst="rect">
            <a:avLst/>
          </a:prstGeom>
          <a:solidFill>
            <a:schemeClr val="bg1"/>
          </a:solid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endParaRPr lang="en-US" sz="1400" dirty="0"/>
          </a:p>
        </p:txBody>
      </p:sp>
      <p:sp>
        <p:nvSpPr>
          <p:cNvPr id="45" name="Content Placeholder 2"/>
          <p:cNvSpPr txBox="1">
            <a:spLocks/>
          </p:cNvSpPr>
          <p:nvPr/>
        </p:nvSpPr>
        <p:spPr bwMode="auto">
          <a:xfrm>
            <a:off x="7887069" y="3653073"/>
            <a:ext cx="820866" cy="310129"/>
          </a:xfrm>
          <a:prstGeom prst="rect">
            <a:avLst/>
          </a:prstGeom>
          <a:solidFill>
            <a:schemeClr val="bg1"/>
          </a:solid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endParaRPr lang="en-US" sz="1400" dirty="0"/>
          </a:p>
        </p:txBody>
      </p:sp>
      <p:sp>
        <p:nvSpPr>
          <p:cNvPr id="2" name="Title 1"/>
          <p:cNvSpPr>
            <a:spLocks noGrp="1"/>
          </p:cNvSpPr>
          <p:nvPr>
            <p:ph type="title"/>
          </p:nvPr>
        </p:nvSpPr>
        <p:spPr/>
        <p:txBody>
          <a:bodyPr/>
          <a:lstStyle/>
          <a:p>
            <a:r>
              <a:rPr lang="en-US" dirty="0"/>
              <a:t>Tests on the problematic crates</a:t>
            </a:r>
          </a:p>
        </p:txBody>
      </p:sp>
      <p:sp>
        <p:nvSpPr>
          <p:cNvPr id="38" name="Slide Number Placeholder 4"/>
          <p:cNvSpPr>
            <a:spLocks noGrp="1"/>
          </p:cNvSpPr>
          <p:nvPr/>
        </p:nvSpPr>
        <p:spPr bwMode="auto">
          <a:xfrm>
            <a:off x="7851749" y="6632812"/>
            <a:ext cx="2063750" cy="2133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200" i="1" kern="1200">
                <a:solidFill>
                  <a:schemeClr val="accent2"/>
                </a:solidFill>
                <a:latin typeface="Helvetica" charset="0"/>
                <a:ea typeface="ＭＳ Ｐゴシック" charset="-128"/>
                <a:cs typeface="ＭＳ Ｐゴシック" charset="-128"/>
              </a:defRPr>
            </a:lvl1pPr>
            <a:lvl2pPr marL="457200" algn="l" rtl="0" eaLnBrk="0" fontAlgn="base" hangingPunct="0">
              <a:spcBef>
                <a:spcPct val="0"/>
              </a:spcBef>
              <a:spcAft>
                <a:spcPct val="0"/>
              </a:spcAft>
              <a:defRPr sz="1600" i="1" kern="1200">
                <a:solidFill>
                  <a:schemeClr val="tx1"/>
                </a:solidFill>
                <a:latin typeface="Comic Sans MS" charset="0"/>
                <a:ea typeface="ＭＳ Ｐゴシック" charset="-128"/>
                <a:cs typeface="ＭＳ Ｐゴシック" charset="-128"/>
              </a:defRPr>
            </a:lvl2pPr>
            <a:lvl3pPr marL="914400" algn="l" rtl="0" eaLnBrk="0" fontAlgn="base" hangingPunct="0">
              <a:spcBef>
                <a:spcPct val="0"/>
              </a:spcBef>
              <a:spcAft>
                <a:spcPct val="0"/>
              </a:spcAft>
              <a:defRPr sz="1600" i="1" kern="1200">
                <a:solidFill>
                  <a:schemeClr val="tx1"/>
                </a:solidFill>
                <a:latin typeface="Comic Sans MS" charset="0"/>
                <a:ea typeface="ＭＳ Ｐゴシック" charset="-128"/>
                <a:cs typeface="ＭＳ Ｐゴシック" charset="-128"/>
              </a:defRPr>
            </a:lvl3pPr>
            <a:lvl4pPr marL="1371600" algn="l" rtl="0" eaLnBrk="0" fontAlgn="base" hangingPunct="0">
              <a:spcBef>
                <a:spcPct val="0"/>
              </a:spcBef>
              <a:spcAft>
                <a:spcPct val="0"/>
              </a:spcAft>
              <a:defRPr sz="1600" i="1" kern="1200">
                <a:solidFill>
                  <a:schemeClr val="tx1"/>
                </a:solidFill>
                <a:latin typeface="Comic Sans MS" charset="0"/>
                <a:ea typeface="ＭＳ Ｐゴシック" charset="-128"/>
                <a:cs typeface="ＭＳ Ｐゴシック" charset="-128"/>
              </a:defRPr>
            </a:lvl4pPr>
            <a:lvl5pPr marL="1828800" algn="l" rtl="0" eaLnBrk="0" fontAlgn="base" hangingPunct="0">
              <a:spcBef>
                <a:spcPct val="0"/>
              </a:spcBef>
              <a:spcAft>
                <a:spcPct val="0"/>
              </a:spcAft>
              <a:defRPr sz="1600" i="1" kern="1200">
                <a:solidFill>
                  <a:schemeClr val="tx1"/>
                </a:solidFill>
                <a:latin typeface="Comic Sans MS" charset="0"/>
                <a:ea typeface="ＭＳ Ｐゴシック" charset="-128"/>
                <a:cs typeface="ＭＳ Ｐゴシック" charset="-128"/>
              </a:defRPr>
            </a:lvl5pPr>
            <a:lvl6pPr marL="2286000" algn="l" defTabSz="457200" rtl="0" eaLnBrk="1" latinLnBrk="0" hangingPunct="1">
              <a:defRPr sz="1600" i="1" kern="1200">
                <a:solidFill>
                  <a:schemeClr val="tx1"/>
                </a:solidFill>
                <a:latin typeface="Comic Sans MS" charset="0"/>
                <a:ea typeface="ＭＳ Ｐゴシック" charset="-128"/>
                <a:cs typeface="ＭＳ Ｐゴシック" charset="-128"/>
              </a:defRPr>
            </a:lvl6pPr>
            <a:lvl7pPr marL="2743200" algn="l" defTabSz="457200" rtl="0" eaLnBrk="1" latinLnBrk="0" hangingPunct="1">
              <a:defRPr sz="1600" i="1" kern="1200">
                <a:solidFill>
                  <a:schemeClr val="tx1"/>
                </a:solidFill>
                <a:latin typeface="Comic Sans MS" charset="0"/>
                <a:ea typeface="ＭＳ Ｐゴシック" charset="-128"/>
                <a:cs typeface="ＭＳ Ｐゴシック" charset="-128"/>
              </a:defRPr>
            </a:lvl7pPr>
            <a:lvl8pPr marL="3200400" algn="l" defTabSz="457200" rtl="0" eaLnBrk="1" latinLnBrk="0" hangingPunct="1">
              <a:defRPr sz="1600" i="1" kern="1200">
                <a:solidFill>
                  <a:schemeClr val="tx1"/>
                </a:solidFill>
                <a:latin typeface="Comic Sans MS" charset="0"/>
                <a:ea typeface="ＭＳ Ｐゴシック" charset="-128"/>
                <a:cs typeface="ＭＳ Ｐゴシック" charset="-128"/>
              </a:defRPr>
            </a:lvl8pPr>
            <a:lvl9pPr marL="3657600" algn="l" defTabSz="457200" rtl="0" eaLnBrk="1" latinLnBrk="0" hangingPunct="1">
              <a:defRPr sz="1600" i="1" kern="1200">
                <a:solidFill>
                  <a:schemeClr val="tx1"/>
                </a:solidFill>
                <a:latin typeface="Comic Sans MS" charset="0"/>
                <a:ea typeface="ＭＳ Ｐゴシック" charset="-128"/>
                <a:cs typeface="ＭＳ Ｐゴシック" charset="-128"/>
              </a:defRPr>
            </a:lvl9pPr>
          </a:lstStyle>
          <a:p>
            <a:r>
              <a:rPr lang="en-GB" dirty="0"/>
              <a:t>Slide# :  </a:t>
            </a:r>
            <a:fld id="{D05931B6-DFFB-0A40-833F-329CB0688972}" type="slidenum">
              <a:rPr lang="en-GB" smtClean="0"/>
              <a:pPr/>
              <a:t>4</a:t>
            </a:fld>
            <a:endParaRPr lang="en-GB" dirty="0">
              <a:solidFill>
                <a:schemeClr val="accent1"/>
              </a:solidFill>
            </a:endParaRPr>
          </a:p>
        </p:txBody>
      </p:sp>
      <p:sp>
        <p:nvSpPr>
          <p:cNvPr id="39" name="Rectangle 1"/>
          <p:cNvSpPr>
            <a:spLocks noChangeArrowheads="1"/>
          </p:cNvSpPr>
          <p:nvPr/>
        </p:nvSpPr>
        <p:spPr bwMode="auto">
          <a:xfrm>
            <a:off x="77858" y="791755"/>
            <a:ext cx="9620778" cy="52219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88925">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228600" indent="-228600">
              <a:lnSpc>
                <a:spcPts val="2400"/>
              </a:lnSpc>
              <a:spcBef>
                <a:spcPts val="1200"/>
              </a:spcBef>
              <a:spcAft>
                <a:spcPts val="600"/>
              </a:spcAft>
              <a:buClr>
                <a:srgbClr val="FF0000"/>
              </a:buClr>
              <a:buFont typeface="Wingdings" panose="05000000000000000000" pitchFamily="2" charset="2"/>
              <a:buChar char="l"/>
            </a:pPr>
            <a:r>
              <a:rPr lang="en-US" sz="2000" dirty="0">
                <a:latin typeface="+mn-lt"/>
              </a:rPr>
              <a:t>Since beginning of June, different tests have been performed to understand/solve the evident excess of noise visible in :</a:t>
            </a:r>
          </a:p>
          <a:p>
            <a:pPr marL="630238" lvl="1" indent="-284163">
              <a:lnSpc>
                <a:spcPts val="2400"/>
              </a:lnSpc>
              <a:spcBef>
                <a:spcPts val="600"/>
              </a:spcBef>
              <a:spcAft>
                <a:spcPts val="600"/>
              </a:spcAft>
              <a:buClr>
                <a:srgbClr val="FF0000"/>
              </a:buClr>
              <a:buSzPct val="90000"/>
              <a:buFont typeface="Wingdings" panose="05000000000000000000" pitchFamily="2" charset="2"/>
              <a:buChar char="Ø"/>
            </a:pPr>
            <a:r>
              <a:rPr lang="en-US" sz="2000" dirty="0">
                <a:latin typeface="+mn-lt"/>
              </a:rPr>
              <a:t>4 “standard” mini-crates EE08, EE12, EE18 and WW18  </a:t>
            </a:r>
          </a:p>
          <a:p>
            <a:pPr marL="630238" lvl="1" indent="-284163">
              <a:lnSpc>
                <a:spcPts val="2400"/>
              </a:lnSpc>
              <a:spcBef>
                <a:spcPts val="400"/>
              </a:spcBef>
              <a:buClr>
                <a:srgbClr val="FF0000"/>
              </a:buClr>
              <a:buSzPct val="90000"/>
              <a:buFont typeface="Wingdings" panose="05000000000000000000" pitchFamily="2" charset="2"/>
              <a:buChar char="Ø"/>
            </a:pPr>
            <a:r>
              <a:rPr lang="en-US" sz="2000" dirty="0">
                <a:latin typeface="+mn-lt"/>
              </a:rPr>
              <a:t>5 “corner” mini-crates  EW20Top, WW20Top, EE01Middle, EW20Middle, EE20Middle where the RMS exceed 10 #ADCs in few boards;</a:t>
            </a:r>
          </a:p>
          <a:p>
            <a:pPr marL="228600" indent="-228600">
              <a:lnSpc>
                <a:spcPts val="2400"/>
              </a:lnSpc>
              <a:spcBef>
                <a:spcPts val="1200"/>
              </a:spcBef>
              <a:spcAft>
                <a:spcPts val="600"/>
              </a:spcAft>
              <a:buClr>
                <a:srgbClr val="FF0000"/>
              </a:buClr>
              <a:buFont typeface="Wingdings" panose="05000000000000000000" pitchFamily="2" charset="2"/>
              <a:buChar char="l"/>
            </a:pPr>
            <a:r>
              <a:rPr lang="en-US" sz="2000" dirty="0">
                <a:latin typeface="+mn-lt"/>
              </a:rPr>
              <a:t>Main focus was on the “corner” chimneys, where the replacement of ~10 boards allowed to solve the most noisy </a:t>
            </a:r>
            <a:r>
              <a:rPr lang="en-US" sz="2000" dirty="0">
                <a:latin typeface="+mn-lt"/>
                <a:ea typeface="MS Mincho" pitchFamily="49" charset="-128"/>
              </a:rPr>
              <a:t>c</a:t>
            </a:r>
            <a:r>
              <a:rPr lang="en-US" altLang="en-US" sz="2000" i="0" dirty="0">
                <a:latin typeface="+mn-lt"/>
                <a:ea typeface="MS Mincho" pitchFamily="49" charset="-128"/>
              </a:rPr>
              <a:t>rates, avoiding the flange opening.</a:t>
            </a:r>
            <a:endParaRPr lang="en-US" altLang="en-US" sz="2000" dirty="0">
              <a:latin typeface="+mn-lt"/>
              <a:ea typeface="MS Mincho" pitchFamily="49" charset="-128"/>
            </a:endParaRPr>
          </a:p>
          <a:p>
            <a:pPr marL="228600" indent="-228600">
              <a:lnSpc>
                <a:spcPts val="2400"/>
              </a:lnSpc>
              <a:spcBef>
                <a:spcPts val="1200"/>
              </a:spcBef>
              <a:spcAft>
                <a:spcPts val="600"/>
              </a:spcAft>
              <a:buClr>
                <a:srgbClr val="FF0000"/>
              </a:buClr>
              <a:buFont typeface="Wingdings" panose="05000000000000000000" pitchFamily="2" charset="2"/>
              <a:buChar char="l"/>
            </a:pPr>
            <a:r>
              <a:rPr lang="en-US" altLang="en-US" sz="2000" dirty="0">
                <a:latin typeface="+mn-lt"/>
                <a:ea typeface="MS Mincho" pitchFamily="49" charset="-128"/>
              </a:rPr>
              <a:t>Besides the more comfortable situation, some extra noise is still present in few flanges requiring additional studies and tests:</a:t>
            </a:r>
          </a:p>
          <a:p>
            <a:pPr marL="630238" lvl="1" indent="-285750">
              <a:lnSpc>
                <a:spcPts val="2400"/>
              </a:lnSpc>
              <a:spcBef>
                <a:spcPts val="1200"/>
              </a:spcBef>
              <a:spcAft>
                <a:spcPts val="600"/>
              </a:spcAft>
              <a:buClr>
                <a:srgbClr val="FF0000"/>
              </a:buClr>
              <a:buSzPct val="90000"/>
              <a:buFont typeface="Wingdings" panose="05000000000000000000" pitchFamily="2" charset="2"/>
              <a:buChar char="Ø"/>
            </a:pPr>
            <a:r>
              <a:rPr lang="en-US" altLang="en-US" sz="2000" dirty="0">
                <a:latin typeface="+mn-lt"/>
                <a:ea typeface="MS Mincho" pitchFamily="49" charset="-128"/>
              </a:rPr>
              <a:t>Tests have to be performed with the latest on-line DAQ working version;</a:t>
            </a:r>
          </a:p>
          <a:p>
            <a:pPr marL="630238" lvl="1" indent="-285750">
              <a:lnSpc>
                <a:spcPts val="2400"/>
              </a:lnSpc>
              <a:spcBef>
                <a:spcPts val="1200"/>
              </a:spcBef>
              <a:spcAft>
                <a:spcPts val="600"/>
              </a:spcAft>
              <a:buClr>
                <a:srgbClr val="FF0000"/>
              </a:buClr>
              <a:buSzPct val="90000"/>
              <a:buFont typeface="Wingdings" panose="05000000000000000000" pitchFamily="2" charset="2"/>
              <a:buChar char="Ø"/>
            </a:pPr>
            <a:r>
              <a:rPr lang="en-US" altLang="en-US" sz="2000" dirty="0">
                <a:latin typeface="+mn-lt"/>
                <a:ea typeface="MS Mincho" pitchFamily="49" charset="-128"/>
              </a:rPr>
              <a:t> </a:t>
            </a:r>
            <a:r>
              <a:rPr lang="en-US" altLang="en-US" sz="2000" dirty="0">
                <a:latin typeface="+mn-lt"/>
              </a:rPr>
              <a:t>T</a:t>
            </a:r>
            <a:r>
              <a:rPr lang="en-US" sz="2000" dirty="0">
                <a:latin typeface="+mn-lt"/>
              </a:rPr>
              <a:t>he online TPC signals monitoring while we collect the data is required to directly access in "real time" wire signal waveforms and then measure noise and pedestals per board or per crate.</a:t>
            </a:r>
          </a:p>
        </p:txBody>
      </p:sp>
    </p:spTree>
    <p:extLst>
      <p:ext uri="{BB962C8B-B14F-4D97-AF65-F5344CB8AC3E}">
        <p14:creationId xmlns:p14="http://schemas.microsoft.com/office/powerpoint/2010/main" val="1865184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Group 17"/>
          <p:cNvGrpSpPr/>
          <p:nvPr/>
        </p:nvGrpSpPr>
        <p:grpSpPr>
          <a:xfrm>
            <a:off x="5590903" y="1058091"/>
            <a:ext cx="3730519" cy="2534196"/>
            <a:chOff x="4336351" y="507463"/>
            <a:chExt cx="3403513" cy="3176784"/>
          </a:xfrm>
        </p:grpSpPr>
        <p:grpSp>
          <p:nvGrpSpPr>
            <p:cNvPr id="42" name="Group 41"/>
            <p:cNvGrpSpPr/>
            <p:nvPr/>
          </p:nvGrpSpPr>
          <p:grpSpPr>
            <a:xfrm>
              <a:off x="4336351" y="507463"/>
              <a:ext cx="3403513" cy="3176784"/>
              <a:chOff x="3935227" y="419880"/>
              <a:chExt cx="4886005" cy="3585103"/>
            </a:xfrm>
          </p:grpSpPr>
          <p:pic>
            <p:nvPicPr>
              <p:cNvPr id="58" name="Picture 5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29299" y="419880"/>
                <a:ext cx="4691933" cy="3400302"/>
              </a:xfrm>
              <a:prstGeom prst="rect">
                <a:avLst/>
              </a:prstGeom>
            </p:spPr>
          </p:pic>
          <p:sp>
            <p:nvSpPr>
              <p:cNvPr id="59" name="Content Placeholder 2"/>
              <p:cNvSpPr txBox="1">
                <a:spLocks/>
              </p:cNvSpPr>
              <p:nvPr/>
            </p:nvSpPr>
            <p:spPr bwMode="auto">
              <a:xfrm>
                <a:off x="7240022" y="3542454"/>
                <a:ext cx="1218519" cy="462529"/>
              </a:xfrm>
              <a:prstGeom prst="rect">
                <a:avLst/>
              </a:prstGeom>
              <a:no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r>
                  <a:rPr lang="en-US" sz="1400" dirty="0"/>
                  <a:t>channel</a:t>
                </a:r>
              </a:p>
            </p:txBody>
          </p:sp>
          <p:sp>
            <p:nvSpPr>
              <p:cNvPr id="56" name="Content Placeholder 2"/>
              <p:cNvSpPr txBox="1">
                <a:spLocks/>
              </p:cNvSpPr>
              <p:nvPr/>
            </p:nvSpPr>
            <p:spPr bwMode="auto">
              <a:xfrm rot="16200000">
                <a:off x="3222542" y="1380467"/>
                <a:ext cx="1887900" cy="462529"/>
              </a:xfrm>
              <a:prstGeom prst="rect">
                <a:avLst/>
              </a:prstGeom>
              <a:no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r>
                  <a:rPr lang="en-US" sz="1300" dirty="0"/>
                  <a:t>RMS (#ADC)</a:t>
                </a:r>
              </a:p>
            </p:txBody>
          </p:sp>
        </p:grpSp>
        <p:sp>
          <p:nvSpPr>
            <p:cNvPr id="60" name="Content Placeholder 2"/>
            <p:cNvSpPr txBox="1">
              <a:spLocks/>
            </p:cNvSpPr>
            <p:nvPr/>
          </p:nvSpPr>
          <p:spPr bwMode="auto">
            <a:xfrm>
              <a:off x="4895431" y="2317816"/>
              <a:ext cx="2476482" cy="409850"/>
            </a:xfrm>
            <a:prstGeom prst="rect">
              <a:avLst/>
            </a:prstGeom>
            <a:solidFill>
              <a:schemeClr val="bg1"/>
            </a:solid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r>
                <a:rPr lang="en-US" dirty="0"/>
                <a:t>Crate EE12</a:t>
              </a:r>
            </a:p>
          </p:txBody>
        </p:sp>
      </p:grpSp>
      <p:grpSp>
        <p:nvGrpSpPr>
          <p:cNvPr id="6" name="Group 5"/>
          <p:cNvGrpSpPr/>
          <p:nvPr/>
        </p:nvGrpSpPr>
        <p:grpSpPr>
          <a:xfrm>
            <a:off x="1463039" y="1097280"/>
            <a:ext cx="3605349" cy="2631967"/>
            <a:chOff x="6509681" y="78350"/>
            <a:chExt cx="3378403" cy="3579206"/>
          </a:xfrm>
        </p:grpSpPr>
        <p:grpSp>
          <p:nvGrpSpPr>
            <p:cNvPr id="33" name="Group 32"/>
            <p:cNvGrpSpPr/>
            <p:nvPr/>
          </p:nvGrpSpPr>
          <p:grpSpPr>
            <a:xfrm>
              <a:off x="6509681" y="78350"/>
              <a:ext cx="3378403" cy="3579206"/>
              <a:chOff x="4681613" y="78350"/>
              <a:chExt cx="4849953" cy="3579206"/>
            </a:xfrm>
          </p:grpSpPr>
          <p:pic>
            <p:nvPicPr>
              <p:cNvPr id="35" name="Picture 3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17776" y="78350"/>
                <a:ext cx="4713790" cy="3231340"/>
              </a:xfrm>
              <a:prstGeom prst="rect">
                <a:avLst/>
              </a:prstGeom>
            </p:spPr>
          </p:pic>
          <p:sp>
            <p:nvSpPr>
              <p:cNvPr id="36" name="Content Placeholder 2"/>
              <p:cNvSpPr txBox="1">
                <a:spLocks/>
              </p:cNvSpPr>
              <p:nvPr/>
            </p:nvSpPr>
            <p:spPr bwMode="auto">
              <a:xfrm rot="16200000">
                <a:off x="4070598" y="960290"/>
                <a:ext cx="1771951" cy="549922"/>
              </a:xfrm>
              <a:prstGeom prst="rect">
                <a:avLst/>
              </a:prstGeom>
              <a:no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r>
                  <a:rPr lang="en-US" sz="1300" dirty="0"/>
                  <a:t>RMS (#ADC)</a:t>
                </a:r>
              </a:p>
            </p:txBody>
          </p:sp>
          <p:sp>
            <p:nvSpPr>
              <p:cNvPr id="37" name="Content Placeholder 2"/>
              <p:cNvSpPr txBox="1">
                <a:spLocks/>
              </p:cNvSpPr>
              <p:nvPr/>
            </p:nvSpPr>
            <p:spPr bwMode="auto">
              <a:xfrm>
                <a:off x="7753593" y="3195028"/>
                <a:ext cx="1367269" cy="462528"/>
              </a:xfrm>
              <a:prstGeom prst="rect">
                <a:avLst/>
              </a:prstGeom>
              <a:no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r>
                  <a:rPr lang="en-US" sz="1400" dirty="0"/>
                  <a:t>channel</a:t>
                </a:r>
              </a:p>
            </p:txBody>
          </p:sp>
        </p:grpSp>
        <p:sp>
          <p:nvSpPr>
            <p:cNvPr id="53" name="Content Placeholder 2"/>
            <p:cNvSpPr txBox="1">
              <a:spLocks/>
            </p:cNvSpPr>
            <p:nvPr/>
          </p:nvSpPr>
          <p:spPr bwMode="auto">
            <a:xfrm>
              <a:off x="7398166" y="2355597"/>
              <a:ext cx="2005307" cy="462528"/>
            </a:xfrm>
            <a:prstGeom prst="rect">
              <a:avLst/>
            </a:prstGeom>
            <a:no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r>
                <a:rPr lang="en-US" dirty="0"/>
                <a:t>Crate EE08</a:t>
              </a:r>
            </a:p>
          </p:txBody>
        </p:sp>
      </p:grpSp>
      <p:sp>
        <p:nvSpPr>
          <p:cNvPr id="15" name="Slide Number Placeholder 1"/>
          <p:cNvSpPr>
            <a:spLocks noGrp="1"/>
          </p:cNvSpPr>
          <p:nvPr>
            <p:ph type="sldNum" sz="quarter" idx="4294967295"/>
          </p:nvPr>
        </p:nvSpPr>
        <p:spPr>
          <a:xfrm>
            <a:off x="9409720" y="39229"/>
            <a:ext cx="496280" cy="509451"/>
          </a:xfrm>
          <a:prstGeom prst="rect">
            <a:avLst/>
          </a:prstGeom>
        </p:spPr>
        <p:txBody>
          <a:bodyPr/>
          <a:lstStyle/>
          <a:p>
            <a:pPr>
              <a:defRPr/>
            </a:pPr>
            <a:r>
              <a:rPr lang="en-GB" sz="1800" dirty="0">
                <a:solidFill>
                  <a:schemeClr val="bg1"/>
                </a:solidFill>
              </a:rPr>
              <a:t>4</a:t>
            </a:r>
            <a:endParaRPr lang="en-GB" sz="1800" baseline="0" dirty="0">
              <a:solidFill>
                <a:schemeClr val="bg1"/>
              </a:solidFill>
            </a:endParaRPr>
          </a:p>
        </p:txBody>
      </p:sp>
      <p:grpSp>
        <p:nvGrpSpPr>
          <p:cNvPr id="21" name="Group 20"/>
          <p:cNvGrpSpPr/>
          <p:nvPr/>
        </p:nvGrpSpPr>
        <p:grpSpPr>
          <a:xfrm>
            <a:off x="1528354" y="3735957"/>
            <a:ext cx="3566160" cy="2560714"/>
            <a:chOff x="334709" y="3538150"/>
            <a:chExt cx="3681139" cy="2718998"/>
          </a:xfrm>
        </p:grpSpPr>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0043" y="3538150"/>
              <a:ext cx="3615805" cy="2427288"/>
            </a:xfrm>
            <a:prstGeom prst="rect">
              <a:avLst/>
            </a:prstGeom>
          </p:spPr>
        </p:pic>
        <p:sp>
          <p:nvSpPr>
            <p:cNvPr id="10" name="Content Placeholder 2"/>
            <p:cNvSpPr txBox="1">
              <a:spLocks/>
            </p:cNvSpPr>
            <p:nvPr/>
          </p:nvSpPr>
          <p:spPr bwMode="auto">
            <a:xfrm>
              <a:off x="2639450" y="5794621"/>
              <a:ext cx="1203748" cy="462527"/>
            </a:xfrm>
            <a:prstGeom prst="rect">
              <a:avLst/>
            </a:prstGeom>
            <a:no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r>
                <a:rPr lang="en-US" sz="1400" dirty="0"/>
                <a:t>channel</a:t>
              </a:r>
            </a:p>
          </p:txBody>
        </p:sp>
        <p:sp>
          <p:nvSpPr>
            <p:cNvPr id="11" name="Content Placeholder 2"/>
            <p:cNvSpPr txBox="1">
              <a:spLocks/>
            </p:cNvSpPr>
            <p:nvPr/>
          </p:nvSpPr>
          <p:spPr bwMode="auto">
            <a:xfrm rot="16200000">
              <a:off x="-173399" y="4575138"/>
              <a:ext cx="1351025" cy="334809"/>
            </a:xfrm>
            <a:prstGeom prst="rect">
              <a:avLst/>
            </a:prstGeom>
            <a:no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r>
                <a:rPr lang="en-US" sz="1300" dirty="0"/>
                <a:t>RMS (#ADC)</a:t>
              </a:r>
            </a:p>
          </p:txBody>
        </p:sp>
        <p:sp>
          <p:nvSpPr>
            <p:cNvPr id="43" name="Content Placeholder 2"/>
            <p:cNvSpPr txBox="1">
              <a:spLocks/>
            </p:cNvSpPr>
            <p:nvPr/>
          </p:nvSpPr>
          <p:spPr bwMode="auto">
            <a:xfrm>
              <a:off x="909649" y="5035213"/>
              <a:ext cx="2027478" cy="462529"/>
            </a:xfrm>
            <a:prstGeom prst="rect">
              <a:avLst/>
            </a:prstGeom>
            <a:no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r>
                <a:rPr lang="en-US" dirty="0"/>
                <a:t>Crate EE18</a:t>
              </a:r>
            </a:p>
          </p:txBody>
        </p:sp>
      </p:grpSp>
      <p:sp>
        <p:nvSpPr>
          <p:cNvPr id="44" name="Content Placeholder 2"/>
          <p:cNvSpPr txBox="1">
            <a:spLocks/>
          </p:cNvSpPr>
          <p:nvPr/>
        </p:nvSpPr>
        <p:spPr bwMode="auto">
          <a:xfrm>
            <a:off x="1416121" y="3512113"/>
            <a:ext cx="820866" cy="310129"/>
          </a:xfrm>
          <a:prstGeom prst="rect">
            <a:avLst/>
          </a:prstGeom>
          <a:solidFill>
            <a:schemeClr val="bg1"/>
          </a:solid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endParaRPr lang="en-US" sz="1400" dirty="0"/>
          </a:p>
        </p:txBody>
      </p:sp>
      <p:sp>
        <p:nvSpPr>
          <p:cNvPr id="45" name="Content Placeholder 2"/>
          <p:cNvSpPr txBox="1">
            <a:spLocks/>
          </p:cNvSpPr>
          <p:nvPr/>
        </p:nvSpPr>
        <p:spPr bwMode="auto">
          <a:xfrm>
            <a:off x="7887069" y="3653073"/>
            <a:ext cx="820866" cy="310129"/>
          </a:xfrm>
          <a:prstGeom prst="rect">
            <a:avLst/>
          </a:prstGeom>
          <a:solidFill>
            <a:schemeClr val="bg1"/>
          </a:solid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endParaRPr lang="en-US" sz="1400" dirty="0"/>
          </a:p>
        </p:txBody>
      </p:sp>
      <p:sp>
        <p:nvSpPr>
          <p:cNvPr id="2" name="Title 1"/>
          <p:cNvSpPr>
            <a:spLocks noGrp="1"/>
          </p:cNvSpPr>
          <p:nvPr>
            <p:ph type="title"/>
          </p:nvPr>
        </p:nvSpPr>
        <p:spPr/>
        <p:txBody>
          <a:bodyPr/>
          <a:lstStyle/>
          <a:p>
            <a:r>
              <a:rPr lang="en-US" dirty="0"/>
              <a:t>Standard mini-crates: remaining issues </a:t>
            </a:r>
          </a:p>
        </p:txBody>
      </p:sp>
      <p:grpSp>
        <p:nvGrpSpPr>
          <p:cNvPr id="12" name="Group 11"/>
          <p:cNvGrpSpPr/>
          <p:nvPr/>
        </p:nvGrpSpPr>
        <p:grpSpPr>
          <a:xfrm>
            <a:off x="5773784" y="3683726"/>
            <a:ext cx="3574932" cy="2521130"/>
            <a:chOff x="-2975" y="343933"/>
            <a:chExt cx="3455181" cy="2948979"/>
          </a:xfrm>
        </p:grpSpPr>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569" y="343933"/>
              <a:ext cx="3391637" cy="2729753"/>
            </a:xfrm>
            <a:prstGeom prst="rect">
              <a:avLst/>
            </a:prstGeom>
          </p:spPr>
        </p:pic>
        <p:sp>
          <p:nvSpPr>
            <p:cNvPr id="7" name="Content Placeholder 2"/>
            <p:cNvSpPr txBox="1">
              <a:spLocks/>
            </p:cNvSpPr>
            <p:nvPr/>
          </p:nvSpPr>
          <p:spPr bwMode="auto">
            <a:xfrm rot="16200000">
              <a:off x="-567890" y="1043263"/>
              <a:ext cx="1464639" cy="334809"/>
            </a:xfrm>
            <a:prstGeom prst="rect">
              <a:avLst/>
            </a:prstGeom>
            <a:no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r>
                <a:rPr lang="en-US" sz="1300" dirty="0"/>
                <a:t>RMS (#ADC)</a:t>
              </a:r>
            </a:p>
          </p:txBody>
        </p:sp>
        <p:sp>
          <p:nvSpPr>
            <p:cNvPr id="9" name="Content Placeholder 2"/>
            <p:cNvSpPr txBox="1">
              <a:spLocks/>
            </p:cNvSpPr>
            <p:nvPr/>
          </p:nvSpPr>
          <p:spPr bwMode="auto">
            <a:xfrm>
              <a:off x="2298975" y="2830382"/>
              <a:ext cx="820866" cy="462530"/>
            </a:xfrm>
            <a:prstGeom prst="rect">
              <a:avLst/>
            </a:prstGeom>
            <a:no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r>
                <a:rPr lang="en-US" sz="1400" dirty="0"/>
                <a:t>channel</a:t>
              </a:r>
            </a:p>
          </p:txBody>
        </p:sp>
        <p:sp>
          <p:nvSpPr>
            <p:cNvPr id="48" name="Content Placeholder 2"/>
            <p:cNvSpPr txBox="1">
              <a:spLocks/>
            </p:cNvSpPr>
            <p:nvPr/>
          </p:nvSpPr>
          <p:spPr bwMode="auto">
            <a:xfrm>
              <a:off x="642353" y="2199806"/>
              <a:ext cx="2551223" cy="462529"/>
            </a:xfrm>
            <a:prstGeom prst="rect">
              <a:avLst/>
            </a:prstGeom>
            <a:no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r>
                <a:rPr lang="en-US" dirty="0"/>
                <a:t>Crate WW18</a:t>
              </a:r>
            </a:p>
          </p:txBody>
        </p:sp>
      </p:grpSp>
      <p:sp>
        <p:nvSpPr>
          <p:cNvPr id="38" name="Slide Number Placeholder 4"/>
          <p:cNvSpPr>
            <a:spLocks noGrp="1"/>
          </p:cNvSpPr>
          <p:nvPr/>
        </p:nvSpPr>
        <p:spPr bwMode="auto">
          <a:xfrm>
            <a:off x="7851749" y="6632812"/>
            <a:ext cx="2063750" cy="2133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200" i="1" kern="1200">
                <a:solidFill>
                  <a:schemeClr val="accent2"/>
                </a:solidFill>
                <a:latin typeface="Helvetica" charset="0"/>
                <a:ea typeface="ＭＳ Ｐゴシック" charset="-128"/>
                <a:cs typeface="ＭＳ Ｐゴシック" charset="-128"/>
              </a:defRPr>
            </a:lvl1pPr>
            <a:lvl2pPr marL="457200" algn="l" rtl="0" eaLnBrk="0" fontAlgn="base" hangingPunct="0">
              <a:spcBef>
                <a:spcPct val="0"/>
              </a:spcBef>
              <a:spcAft>
                <a:spcPct val="0"/>
              </a:spcAft>
              <a:defRPr sz="1600" i="1" kern="1200">
                <a:solidFill>
                  <a:schemeClr val="tx1"/>
                </a:solidFill>
                <a:latin typeface="Comic Sans MS" charset="0"/>
                <a:ea typeface="ＭＳ Ｐゴシック" charset="-128"/>
                <a:cs typeface="ＭＳ Ｐゴシック" charset="-128"/>
              </a:defRPr>
            </a:lvl2pPr>
            <a:lvl3pPr marL="914400" algn="l" rtl="0" eaLnBrk="0" fontAlgn="base" hangingPunct="0">
              <a:spcBef>
                <a:spcPct val="0"/>
              </a:spcBef>
              <a:spcAft>
                <a:spcPct val="0"/>
              </a:spcAft>
              <a:defRPr sz="1600" i="1" kern="1200">
                <a:solidFill>
                  <a:schemeClr val="tx1"/>
                </a:solidFill>
                <a:latin typeface="Comic Sans MS" charset="0"/>
                <a:ea typeface="ＭＳ Ｐゴシック" charset="-128"/>
                <a:cs typeface="ＭＳ Ｐゴシック" charset="-128"/>
              </a:defRPr>
            </a:lvl3pPr>
            <a:lvl4pPr marL="1371600" algn="l" rtl="0" eaLnBrk="0" fontAlgn="base" hangingPunct="0">
              <a:spcBef>
                <a:spcPct val="0"/>
              </a:spcBef>
              <a:spcAft>
                <a:spcPct val="0"/>
              </a:spcAft>
              <a:defRPr sz="1600" i="1" kern="1200">
                <a:solidFill>
                  <a:schemeClr val="tx1"/>
                </a:solidFill>
                <a:latin typeface="Comic Sans MS" charset="0"/>
                <a:ea typeface="ＭＳ Ｐゴシック" charset="-128"/>
                <a:cs typeface="ＭＳ Ｐゴシック" charset="-128"/>
              </a:defRPr>
            </a:lvl4pPr>
            <a:lvl5pPr marL="1828800" algn="l" rtl="0" eaLnBrk="0" fontAlgn="base" hangingPunct="0">
              <a:spcBef>
                <a:spcPct val="0"/>
              </a:spcBef>
              <a:spcAft>
                <a:spcPct val="0"/>
              </a:spcAft>
              <a:defRPr sz="1600" i="1" kern="1200">
                <a:solidFill>
                  <a:schemeClr val="tx1"/>
                </a:solidFill>
                <a:latin typeface="Comic Sans MS" charset="0"/>
                <a:ea typeface="ＭＳ Ｐゴシック" charset="-128"/>
                <a:cs typeface="ＭＳ Ｐゴシック" charset="-128"/>
              </a:defRPr>
            </a:lvl5pPr>
            <a:lvl6pPr marL="2286000" algn="l" defTabSz="457200" rtl="0" eaLnBrk="1" latinLnBrk="0" hangingPunct="1">
              <a:defRPr sz="1600" i="1" kern="1200">
                <a:solidFill>
                  <a:schemeClr val="tx1"/>
                </a:solidFill>
                <a:latin typeface="Comic Sans MS" charset="0"/>
                <a:ea typeface="ＭＳ Ｐゴシック" charset="-128"/>
                <a:cs typeface="ＭＳ Ｐゴシック" charset="-128"/>
              </a:defRPr>
            </a:lvl6pPr>
            <a:lvl7pPr marL="2743200" algn="l" defTabSz="457200" rtl="0" eaLnBrk="1" latinLnBrk="0" hangingPunct="1">
              <a:defRPr sz="1600" i="1" kern="1200">
                <a:solidFill>
                  <a:schemeClr val="tx1"/>
                </a:solidFill>
                <a:latin typeface="Comic Sans MS" charset="0"/>
                <a:ea typeface="ＭＳ Ｐゴシック" charset="-128"/>
                <a:cs typeface="ＭＳ Ｐゴシック" charset="-128"/>
              </a:defRPr>
            </a:lvl7pPr>
            <a:lvl8pPr marL="3200400" algn="l" defTabSz="457200" rtl="0" eaLnBrk="1" latinLnBrk="0" hangingPunct="1">
              <a:defRPr sz="1600" i="1" kern="1200">
                <a:solidFill>
                  <a:schemeClr val="tx1"/>
                </a:solidFill>
                <a:latin typeface="Comic Sans MS" charset="0"/>
                <a:ea typeface="ＭＳ Ｐゴシック" charset="-128"/>
                <a:cs typeface="ＭＳ Ｐゴシック" charset="-128"/>
              </a:defRPr>
            </a:lvl8pPr>
            <a:lvl9pPr marL="3657600" algn="l" defTabSz="457200" rtl="0" eaLnBrk="1" latinLnBrk="0" hangingPunct="1">
              <a:defRPr sz="1600" i="1" kern="1200">
                <a:solidFill>
                  <a:schemeClr val="tx1"/>
                </a:solidFill>
                <a:latin typeface="Comic Sans MS" charset="0"/>
                <a:ea typeface="ＭＳ Ｐゴシック" charset="-128"/>
                <a:cs typeface="ＭＳ Ｐゴシック" charset="-128"/>
              </a:defRPr>
            </a:lvl9pPr>
          </a:lstStyle>
          <a:p>
            <a:r>
              <a:rPr lang="en-GB" dirty="0"/>
              <a:t>Slide# :  </a:t>
            </a:r>
            <a:fld id="{D05931B6-DFFB-0A40-833F-329CB0688972}" type="slidenum">
              <a:rPr lang="en-GB" smtClean="0"/>
              <a:pPr/>
              <a:t>5</a:t>
            </a:fld>
            <a:endParaRPr lang="en-GB" dirty="0">
              <a:solidFill>
                <a:schemeClr val="accent1"/>
              </a:solidFill>
            </a:endParaRPr>
          </a:p>
        </p:txBody>
      </p:sp>
      <p:sp>
        <p:nvSpPr>
          <p:cNvPr id="39" name="Content Placeholder 2"/>
          <p:cNvSpPr txBox="1">
            <a:spLocks/>
          </p:cNvSpPr>
          <p:nvPr/>
        </p:nvSpPr>
        <p:spPr bwMode="auto">
          <a:xfrm>
            <a:off x="6911318" y="3502846"/>
            <a:ext cx="969259" cy="310129"/>
          </a:xfrm>
          <a:prstGeom prst="rect">
            <a:avLst/>
          </a:prstGeom>
          <a:solidFill>
            <a:schemeClr val="bg1"/>
          </a:solid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endParaRPr lang="en-US" sz="1400" dirty="0"/>
          </a:p>
        </p:txBody>
      </p:sp>
      <p:sp>
        <p:nvSpPr>
          <p:cNvPr id="40" name="Content Placeholder 2"/>
          <p:cNvSpPr txBox="1">
            <a:spLocks/>
          </p:cNvSpPr>
          <p:nvPr/>
        </p:nvSpPr>
        <p:spPr bwMode="auto">
          <a:xfrm>
            <a:off x="2278676" y="3507823"/>
            <a:ext cx="969259" cy="310129"/>
          </a:xfrm>
          <a:prstGeom prst="rect">
            <a:avLst/>
          </a:prstGeom>
          <a:solidFill>
            <a:schemeClr val="bg1"/>
          </a:solid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endParaRPr lang="en-US" sz="1400" dirty="0"/>
          </a:p>
        </p:txBody>
      </p:sp>
      <p:sp>
        <p:nvSpPr>
          <p:cNvPr id="31" name="Oval 30"/>
          <p:cNvSpPr/>
          <p:nvPr/>
        </p:nvSpPr>
        <p:spPr bwMode="auto">
          <a:xfrm>
            <a:off x="6846740" y="3984167"/>
            <a:ext cx="1906427" cy="1217998"/>
          </a:xfrm>
          <a:prstGeom prst="ellipse">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25000">
              <a:ln>
                <a:noFill/>
              </a:ln>
              <a:solidFill>
                <a:schemeClr val="tx1"/>
              </a:solidFill>
              <a:effectLst/>
              <a:latin typeface="Helvetica" charset="0"/>
            </a:endParaRPr>
          </a:p>
        </p:txBody>
      </p:sp>
      <p:sp>
        <p:nvSpPr>
          <p:cNvPr id="32" name="Oval 31"/>
          <p:cNvSpPr/>
          <p:nvPr/>
        </p:nvSpPr>
        <p:spPr bwMode="auto">
          <a:xfrm>
            <a:off x="3422471" y="1257877"/>
            <a:ext cx="890077" cy="1020680"/>
          </a:xfrm>
          <a:prstGeom prst="ellipse">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25000">
              <a:ln>
                <a:noFill/>
              </a:ln>
              <a:solidFill>
                <a:schemeClr val="tx1"/>
              </a:solidFill>
              <a:effectLst/>
              <a:latin typeface="Helvetica" charset="0"/>
            </a:endParaRPr>
          </a:p>
        </p:txBody>
      </p:sp>
    </p:spTree>
    <p:extLst>
      <p:ext uri="{BB962C8B-B14F-4D97-AF65-F5344CB8AC3E}">
        <p14:creationId xmlns:p14="http://schemas.microsoft.com/office/powerpoint/2010/main" val="1625930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9" name="Group 88"/>
          <p:cNvGrpSpPr/>
          <p:nvPr/>
        </p:nvGrpSpPr>
        <p:grpSpPr>
          <a:xfrm>
            <a:off x="78497" y="3538150"/>
            <a:ext cx="3362227" cy="2832670"/>
            <a:chOff x="78497" y="4220550"/>
            <a:chExt cx="3362227" cy="3203856"/>
          </a:xfrm>
        </p:grpSpPr>
        <p:grpSp>
          <p:nvGrpSpPr>
            <p:cNvPr id="14" name="Group 13"/>
            <p:cNvGrpSpPr/>
            <p:nvPr/>
          </p:nvGrpSpPr>
          <p:grpSpPr>
            <a:xfrm>
              <a:off x="78497" y="4220550"/>
              <a:ext cx="3362227" cy="3203856"/>
              <a:chOff x="3258481" y="480998"/>
              <a:chExt cx="3362227" cy="3203856"/>
            </a:xfrm>
          </p:grpSpPr>
          <p:grpSp>
            <p:nvGrpSpPr>
              <p:cNvPr id="13" name="Group 12"/>
              <p:cNvGrpSpPr/>
              <p:nvPr/>
            </p:nvGrpSpPr>
            <p:grpSpPr>
              <a:xfrm>
                <a:off x="3352382" y="480998"/>
                <a:ext cx="3268326" cy="3203856"/>
                <a:chOff x="3352382" y="480998"/>
                <a:chExt cx="3268326" cy="3203856"/>
              </a:xfrm>
            </p:grpSpPr>
            <p:pic>
              <p:nvPicPr>
                <p:cNvPr id="25" name="Picture 2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52382" y="480998"/>
                  <a:ext cx="3268326" cy="3141241"/>
                </a:xfrm>
                <a:prstGeom prst="rect">
                  <a:avLst/>
                </a:prstGeom>
              </p:spPr>
            </p:pic>
            <p:sp>
              <p:nvSpPr>
                <p:cNvPr id="20" name="Content Placeholder 2"/>
                <p:cNvSpPr txBox="1">
                  <a:spLocks/>
                </p:cNvSpPr>
                <p:nvPr/>
              </p:nvSpPr>
              <p:spPr bwMode="auto">
                <a:xfrm>
                  <a:off x="5458533" y="3430495"/>
                  <a:ext cx="894621" cy="254359"/>
                </a:xfrm>
                <a:prstGeom prst="rect">
                  <a:avLst/>
                </a:prstGeom>
                <a:no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r>
                    <a:rPr lang="en-US" sz="1400" dirty="0"/>
                    <a:t>channel</a:t>
                  </a:r>
                </a:p>
              </p:txBody>
            </p:sp>
          </p:grpSp>
          <p:sp>
            <p:nvSpPr>
              <p:cNvPr id="19" name="Content Placeholder 2"/>
              <p:cNvSpPr txBox="1">
                <a:spLocks/>
              </p:cNvSpPr>
              <p:nvPr/>
            </p:nvSpPr>
            <p:spPr bwMode="auto">
              <a:xfrm rot="16200000">
                <a:off x="2774898" y="1028272"/>
                <a:ext cx="1289357" cy="322191"/>
              </a:xfrm>
              <a:prstGeom prst="rect">
                <a:avLst/>
              </a:prstGeom>
              <a:no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r>
                  <a:rPr lang="en-US" sz="1300" dirty="0"/>
                  <a:t>RMS (#ADC)</a:t>
                </a:r>
              </a:p>
            </p:txBody>
          </p:sp>
        </p:grpSp>
        <p:sp>
          <p:nvSpPr>
            <p:cNvPr id="33" name="Rectangle 32"/>
            <p:cNvSpPr/>
            <p:nvPr/>
          </p:nvSpPr>
          <p:spPr>
            <a:xfrm>
              <a:off x="1188501" y="5938049"/>
              <a:ext cx="1447832" cy="369332"/>
            </a:xfrm>
            <a:prstGeom prst="rect">
              <a:avLst/>
            </a:prstGeom>
          </p:spPr>
          <p:txBody>
            <a:bodyPr wrap="none">
              <a:spAutoFit/>
            </a:bodyPr>
            <a:lstStyle/>
            <a:p>
              <a:r>
                <a:rPr lang="en-US" dirty="0"/>
                <a:t>EE01Middle</a:t>
              </a:r>
            </a:p>
          </p:txBody>
        </p:sp>
      </p:grpSp>
      <p:sp>
        <p:nvSpPr>
          <p:cNvPr id="15" name="Slide Number Placeholder 1"/>
          <p:cNvSpPr>
            <a:spLocks noGrp="1"/>
          </p:cNvSpPr>
          <p:nvPr>
            <p:ph type="sldNum" sz="quarter" idx="4294967295"/>
          </p:nvPr>
        </p:nvSpPr>
        <p:spPr>
          <a:xfrm>
            <a:off x="9409720" y="39229"/>
            <a:ext cx="496280" cy="509451"/>
          </a:xfrm>
          <a:prstGeom prst="rect">
            <a:avLst/>
          </a:prstGeom>
        </p:spPr>
        <p:txBody>
          <a:bodyPr/>
          <a:lstStyle/>
          <a:p>
            <a:pPr>
              <a:defRPr/>
            </a:pPr>
            <a:r>
              <a:rPr lang="en-GB" sz="1800" dirty="0">
                <a:solidFill>
                  <a:schemeClr val="bg1"/>
                </a:solidFill>
              </a:rPr>
              <a:t>4</a:t>
            </a:r>
            <a:endParaRPr lang="en-GB" sz="1800" baseline="0" dirty="0">
              <a:solidFill>
                <a:schemeClr val="bg1"/>
              </a:solidFill>
            </a:endParaRPr>
          </a:p>
        </p:txBody>
      </p:sp>
      <p:sp>
        <p:nvSpPr>
          <p:cNvPr id="44" name="Content Placeholder 2"/>
          <p:cNvSpPr txBox="1">
            <a:spLocks/>
          </p:cNvSpPr>
          <p:nvPr/>
        </p:nvSpPr>
        <p:spPr bwMode="auto">
          <a:xfrm>
            <a:off x="1495494" y="3437163"/>
            <a:ext cx="820866" cy="310129"/>
          </a:xfrm>
          <a:prstGeom prst="rect">
            <a:avLst/>
          </a:prstGeom>
          <a:solidFill>
            <a:schemeClr val="bg1"/>
          </a:solid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endParaRPr lang="en-US" sz="1400" dirty="0"/>
          </a:p>
        </p:txBody>
      </p:sp>
      <p:sp>
        <p:nvSpPr>
          <p:cNvPr id="45" name="Content Placeholder 2"/>
          <p:cNvSpPr txBox="1">
            <a:spLocks/>
          </p:cNvSpPr>
          <p:nvPr/>
        </p:nvSpPr>
        <p:spPr bwMode="auto">
          <a:xfrm>
            <a:off x="1365321" y="426013"/>
            <a:ext cx="820866" cy="310129"/>
          </a:xfrm>
          <a:prstGeom prst="rect">
            <a:avLst/>
          </a:prstGeom>
          <a:solidFill>
            <a:schemeClr val="bg1"/>
          </a:solid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endParaRPr lang="en-US" sz="1400" dirty="0"/>
          </a:p>
        </p:txBody>
      </p:sp>
      <p:sp>
        <p:nvSpPr>
          <p:cNvPr id="46" name="Content Placeholder 2"/>
          <p:cNvSpPr txBox="1">
            <a:spLocks/>
          </p:cNvSpPr>
          <p:nvPr/>
        </p:nvSpPr>
        <p:spPr bwMode="auto">
          <a:xfrm>
            <a:off x="4565721" y="3593064"/>
            <a:ext cx="820866" cy="310129"/>
          </a:xfrm>
          <a:prstGeom prst="rect">
            <a:avLst/>
          </a:prstGeom>
          <a:solidFill>
            <a:schemeClr val="bg1"/>
          </a:solid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endParaRPr lang="en-US" sz="1400" dirty="0"/>
          </a:p>
        </p:txBody>
      </p:sp>
      <p:sp>
        <p:nvSpPr>
          <p:cNvPr id="47" name="Content Placeholder 2"/>
          <p:cNvSpPr txBox="1">
            <a:spLocks/>
          </p:cNvSpPr>
          <p:nvPr/>
        </p:nvSpPr>
        <p:spPr bwMode="auto">
          <a:xfrm>
            <a:off x="4565721" y="432926"/>
            <a:ext cx="820866" cy="310129"/>
          </a:xfrm>
          <a:prstGeom prst="rect">
            <a:avLst/>
          </a:prstGeom>
          <a:solidFill>
            <a:schemeClr val="bg1"/>
          </a:solid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endParaRPr lang="en-US" sz="1400" dirty="0"/>
          </a:p>
        </p:txBody>
      </p:sp>
      <p:sp>
        <p:nvSpPr>
          <p:cNvPr id="40" name="Content Placeholder 2"/>
          <p:cNvSpPr txBox="1">
            <a:spLocks/>
          </p:cNvSpPr>
          <p:nvPr/>
        </p:nvSpPr>
        <p:spPr bwMode="auto">
          <a:xfrm>
            <a:off x="7795247" y="438794"/>
            <a:ext cx="820866" cy="310129"/>
          </a:xfrm>
          <a:prstGeom prst="rect">
            <a:avLst/>
          </a:prstGeom>
          <a:solidFill>
            <a:schemeClr val="bg1"/>
          </a:solid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endParaRPr lang="en-US" sz="1400" dirty="0"/>
          </a:p>
        </p:txBody>
      </p:sp>
      <p:sp>
        <p:nvSpPr>
          <p:cNvPr id="41" name="Content Placeholder 2"/>
          <p:cNvSpPr txBox="1">
            <a:spLocks/>
          </p:cNvSpPr>
          <p:nvPr/>
        </p:nvSpPr>
        <p:spPr bwMode="auto">
          <a:xfrm>
            <a:off x="7795247" y="3591856"/>
            <a:ext cx="820866" cy="310129"/>
          </a:xfrm>
          <a:prstGeom prst="rect">
            <a:avLst/>
          </a:prstGeom>
          <a:solidFill>
            <a:schemeClr val="bg1"/>
          </a:solid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endParaRPr lang="en-US" sz="1400" dirty="0"/>
          </a:p>
        </p:txBody>
      </p:sp>
      <p:sp>
        <p:nvSpPr>
          <p:cNvPr id="43" name="Slide Number Placeholder 4"/>
          <p:cNvSpPr>
            <a:spLocks noGrp="1"/>
          </p:cNvSpPr>
          <p:nvPr/>
        </p:nvSpPr>
        <p:spPr bwMode="auto">
          <a:xfrm>
            <a:off x="7851749" y="6617516"/>
            <a:ext cx="2063750" cy="228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200" i="1" kern="1200">
                <a:solidFill>
                  <a:schemeClr val="accent2"/>
                </a:solidFill>
                <a:latin typeface="Helvetica" charset="0"/>
                <a:ea typeface="ＭＳ Ｐゴシック" charset="-128"/>
                <a:cs typeface="ＭＳ Ｐゴシック" charset="-128"/>
              </a:defRPr>
            </a:lvl1pPr>
            <a:lvl2pPr marL="457200" algn="l" rtl="0" eaLnBrk="0" fontAlgn="base" hangingPunct="0">
              <a:spcBef>
                <a:spcPct val="0"/>
              </a:spcBef>
              <a:spcAft>
                <a:spcPct val="0"/>
              </a:spcAft>
              <a:defRPr sz="1600" i="1" kern="1200">
                <a:solidFill>
                  <a:schemeClr val="tx1"/>
                </a:solidFill>
                <a:latin typeface="Comic Sans MS" charset="0"/>
                <a:ea typeface="ＭＳ Ｐゴシック" charset="-128"/>
                <a:cs typeface="ＭＳ Ｐゴシック" charset="-128"/>
              </a:defRPr>
            </a:lvl2pPr>
            <a:lvl3pPr marL="914400" algn="l" rtl="0" eaLnBrk="0" fontAlgn="base" hangingPunct="0">
              <a:spcBef>
                <a:spcPct val="0"/>
              </a:spcBef>
              <a:spcAft>
                <a:spcPct val="0"/>
              </a:spcAft>
              <a:defRPr sz="1600" i="1" kern="1200">
                <a:solidFill>
                  <a:schemeClr val="tx1"/>
                </a:solidFill>
                <a:latin typeface="Comic Sans MS" charset="0"/>
                <a:ea typeface="ＭＳ Ｐゴシック" charset="-128"/>
                <a:cs typeface="ＭＳ Ｐゴシック" charset="-128"/>
              </a:defRPr>
            </a:lvl3pPr>
            <a:lvl4pPr marL="1371600" algn="l" rtl="0" eaLnBrk="0" fontAlgn="base" hangingPunct="0">
              <a:spcBef>
                <a:spcPct val="0"/>
              </a:spcBef>
              <a:spcAft>
                <a:spcPct val="0"/>
              </a:spcAft>
              <a:defRPr sz="1600" i="1" kern="1200">
                <a:solidFill>
                  <a:schemeClr val="tx1"/>
                </a:solidFill>
                <a:latin typeface="Comic Sans MS" charset="0"/>
                <a:ea typeface="ＭＳ Ｐゴシック" charset="-128"/>
                <a:cs typeface="ＭＳ Ｐゴシック" charset="-128"/>
              </a:defRPr>
            </a:lvl4pPr>
            <a:lvl5pPr marL="1828800" algn="l" rtl="0" eaLnBrk="0" fontAlgn="base" hangingPunct="0">
              <a:spcBef>
                <a:spcPct val="0"/>
              </a:spcBef>
              <a:spcAft>
                <a:spcPct val="0"/>
              </a:spcAft>
              <a:defRPr sz="1600" i="1" kern="1200">
                <a:solidFill>
                  <a:schemeClr val="tx1"/>
                </a:solidFill>
                <a:latin typeface="Comic Sans MS" charset="0"/>
                <a:ea typeface="ＭＳ Ｐゴシック" charset="-128"/>
                <a:cs typeface="ＭＳ Ｐゴシック" charset="-128"/>
              </a:defRPr>
            </a:lvl5pPr>
            <a:lvl6pPr marL="2286000" algn="l" defTabSz="457200" rtl="0" eaLnBrk="1" latinLnBrk="0" hangingPunct="1">
              <a:defRPr sz="1600" i="1" kern="1200">
                <a:solidFill>
                  <a:schemeClr val="tx1"/>
                </a:solidFill>
                <a:latin typeface="Comic Sans MS" charset="0"/>
                <a:ea typeface="ＭＳ Ｐゴシック" charset="-128"/>
                <a:cs typeface="ＭＳ Ｐゴシック" charset="-128"/>
              </a:defRPr>
            </a:lvl6pPr>
            <a:lvl7pPr marL="2743200" algn="l" defTabSz="457200" rtl="0" eaLnBrk="1" latinLnBrk="0" hangingPunct="1">
              <a:defRPr sz="1600" i="1" kern="1200">
                <a:solidFill>
                  <a:schemeClr val="tx1"/>
                </a:solidFill>
                <a:latin typeface="Comic Sans MS" charset="0"/>
                <a:ea typeface="ＭＳ Ｐゴシック" charset="-128"/>
                <a:cs typeface="ＭＳ Ｐゴシック" charset="-128"/>
              </a:defRPr>
            </a:lvl7pPr>
            <a:lvl8pPr marL="3200400" algn="l" defTabSz="457200" rtl="0" eaLnBrk="1" latinLnBrk="0" hangingPunct="1">
              <a:defRPr sz="1600" i="1" kern="1200">
                <a:solidFill>
                  <a:schemeClr val="tx1"/>
                </a:solidFill>
                <a:latin typeface="Comic Sans MS" charset="0"/>
                <a:ea typeface="ＭＳ Ｐゴシック" charset="-128"/>
                <a:cs typeface="ＭＳ Ｐゴシック" charset="-128"/>
              </a:defRPr>
            </a:lvl8pPr>
            <a:lvl9pPr marL="3657600" algn="l" defTabSz="457200" rtl="0" eaLnBrk="1" latinLnBrk="0" hangingPunct="1">
              <a:defRPr sz="1600" i="1" kern="1200">
                <a:solidFill>
                  <a:schemeClr val="tx1"/>
                </a:solidFill>
                <a:latin typeface="Comic Sans MS" charset="0"/>
                <a:ea typeface="ＭＳ Ｐゴシック" charset="-128"/>
                <a:cs typeface="ＭＳ Ｐゴシック" charset="-128"/>
              </a:defRPr>
            </a:lvl9pPr>
          </a:lstStyle>
          <a:p>
            <a:r>
              <a:rPr lang="en-GB" dirty="0"/>
              <a:t>Slide# :  </a:t>
            </a:r>
            <a:fld id="{D05931B6-DFFB-0A40-833F-329CB0688972}" type="slidenum">
              <a:rPr lang="en-GB" smtClean="0"/>
              <a:pPr/>
              <a:t>6</a:t>
            </a:fld>
            <a:endParaRPr lang="en-GB" dirty="0">
              <a:solidFill>
                <a:schemeClr val="accent1"/>
              </a:solidFill>
            </a:endParaRPr>
          </a:p>
        </p:txBody>
      </p:sp>
      <p:grpSp>
        <p:nvGrpSpPr>
          <p:cNvPr id="61" name="Group 60"/>
          <p:cNvGrpSpPr/>
          <p:nvPr/>
        </p:nvGrpSpPr>
        <p:grpSpPr>
          <a:xfrm>
            <a:off x="6496389" y="3538150"/>
            <a:ext cx="3317951" cy="2712748"/>
            <a:chOff x="3340369" y="377904"/>
            <a:chExt cx="3334931" cy="3280591"/>
          </a:xfrm>
        </p:grpSpPr>
        <p:grpSp>
          <p:nvGrpSpPr>
            <p:cNvPr id="62" name="Group 61"/>
            <p:cNvGrpSpPr/>
            <p:nvPr/>
          </p:nvGrpSpPr>
          <p:grpSpPr>
            <a:xfrm>
              <a:off x="3340369" y="377904"/>
              <a:ext cx="3334931" cy="3280591"/>
              <a:chOff x="3340369" y="350608"/>
              <a:chExt cx="3334931" cy="3280591"/>
            </a:xfrm>
          </p:grpSpPr>
          <p:pic>
            <p:nvPicPr>
              <p:cNvPr id="64" name="Picture 6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06974" y="350608"/>
                <a:ext cx="3268326" cy="3170039"/>
              </a:xfrm>
              <a:prstGeom prst="rect">
                <a:avLst/>
              </a:prstGeom>
            </p:spPr>
          </p:pic>
          <p:sp>
            <p:nvSpPr>
              <p:cNvPr id="65" name="Content Placeholder 2"/>
              <p:cNvSpPr txBox="1">
                <a:spLocks/>
              </p:cNvSpPr>
              <p:nvPr/>
            </p:nvSpPr>
            <p:spPr bwMode="auto">
              <a:xfrm>
                <a:off x="5513125" y="3321388"/>
                <a:ext cx="894621" cy="309811"/>
              </a:xfrm>
              <a:prstGeom prst="rect">
                <a:avLst/>
              </a:prstGeom>
              <a:no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r>
                  <a:rPr lang="en-US" sz="1400" dirty="0"/>
                  <a:t>channel</a:t>
                </a:r>
              </a:p>
            </p:txBody>
          </p:sp>
          <p:sp>
            <p:nvSpPr>
              <p:cNvPr id="67" name="Content Placeholder 2"/>
              <p:cNvSpPr txBox="1">
                <a:spLocks/>
              </p:cNvSpPr>
              <p:nvPr/>
            </p:nvSpPr>
            <p:spPr bwMode="auto">
              <a:xfrm rot="16200000">
                <a:off x="2856786" y="946384"/>
                <a:ext cx="1289357" cy="322191"/>
              </a:xfrm>
              <a:prstGeom prst="rect">
                <a:avLst/>
              </a:prstGeom>
              <a:no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r>
                  <a:rPr lang="en-US" sz="1300" dirty="0"/>
                  <a:t>RMS (#ADC)</a:t>
                </a:r>
              </a:p>
            </p:txBody>
          </p:sp>
        </p:grpSp>
        <p:sp>
          <p:nvSpPr>
            <p:cNvPr id="63" name="Rectangle 62"/>
            <p:cNvSpPr/>
            <p:nvPr/>
          </p:nvSpPr>
          <p:spPr>
            <a:xfrm>
              <a:off x="4381733" y="1172553"/>
              <a:ext cx="1484702" cy="369332"/>
            </a:xfrm>
            <a:prstGeom prst="rect">
              <a:avLst/>
            </a:prstGeom>
          </p:spPr>
          <p:txBody>
            <a:bodyPr wrap="none">
              <a:spAutoFit/>
            </a:bodyPr>
            <a:lstStyle/>
            <a:p>
              <a:r>
                <a:rPr lang="en-US" dirty="0"/>
                <a:t>EE20Middle</a:t>
              </a:r>
            </a:p>
          </p:txBody>
        </p:sp>
      </p:grpSp>
      <p:grpSp>
        <p:nvGrpSpPr>
          <p:cNvPr id="78" name="Group 77"/>
          <p:cNvGrpSpPr/>
          <p:nvPr/>
        </p:nvGrpSpPr>
        <p:grpSpPr>
          <a:xfrm>
            <a:off x="3357350" y="3526808"/>
            <a:ext cx="3207224" cy="2799041"/>
            <a:chOff x="6577921" y="380081"/>
            <a:chExt cx="3337460" cy="3246302"/>
          </a:xfrm>
        </p:grpSpPr>
        <p:grpSp>
          <p:nvGrpSpPr>
            <p:cNvPr id="79" name="Group 78"/>
            <p:cNvGrpSpPr/>
            <p:nvPr/>
          </p:nvGrpSpPr>
          <p:grpSpPr>
            <a:xfrm>
              <a:off x="6577921" y="380081"/>
              <a:ext cx="3337460" cy="3246302"/>
              <a:chOff x="6550625" y="380081"/>
              <a:chExt cx="3337460" cy="3246302"/>
            </a:xfrm>
          </p:grpSpPr>
          <p:pic>
            <p:nvPicPr>
              <p:cNvPr id="81" name="Picture 8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04531" y="380081"/>
                <a:ext cx="3283554" cy="3146830"/>
              </a:xfrm>
              <a:prstGeom prst="rect">
                <a:avLst/>
              </a:prstGeom>
            </p:spPr>
          </p:pic>
          <p:sp>
            <p:nvSpPr>
              <p:cNvPr id="82" name="Content Placeholder 2"/>
              <p:cNvSpPr txBox="1">
                <a:spLocks/>
              </p:cNvSpPr>
              <p:nvPr/>
            </p:nvSpPr>
            <p:spPr bwMode="auto">
              <a:xfrm rot="16200000">
                <a:off x="6067042" y="1028272"/>
                <a:ext cx="1289357" cy="322191"/>
              </a:xfrm>
              <a:prstGeom prst="rect">
                <a:avLst/>
              </a:prstGeom>
              <a:no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r>
                  <a:rPr lang="en-US" sz="1300" dirty="0"/>
                  <a:t>RMS (#ADC)</a:t>
                </a:r>
              </a:p>
            </p:txBody>
          </p:sp>
          <p:sp>
            <p:nvSpPr>
              <p:cNvPr id="83" name="Content Placeholder 2"/>
              <p:cNvSpPr txBox="1">
                <a:spLocks/>
              </p:cNvSpPr>
              <p:nvPr/>
            </p:nvSpPr>
            <p:spPr bwMode="auto">
              <a:xfrm>
                <a:off x="8682430" y="3331089"/>
                <a:ext cx="894620" cy="295294"/>
              </a:xfrm>
              <a:prstGeom prst="rect">
                <a:avLst/>
              </a:prstGeom>
              <a:no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r>
                  <a:rPr lang="en-US" sz="1400" dirty="0"/>
                  <a:t>channel</a:t>
                </a:r>
              </a:p>
            </p:txBody>
          </p:sp>
        </p:grpSp>
        <p:sp>
          <p:nvSpPr>
            <p:cNvPr id="80" name="Rectangle 79"/>
            <p:cNvSpPr/>
            <p:nvPr/>
          </p:nvSpPr>
          <p:spPr>
            <a:xfrm>
              <a:off x="8001784" y="708078"/>
              <a:ext cx="1580882" cy="369332"/>
            </a:xfrm>
            <a:prstGeom prst="rect">
              <a:avLst/>
            </a:prstGeom>
          </p:spPr>
          <p:txBody>
            <a:bodyPr wrap="none">
              <a:spAutoFit/>
            </a:bodyPr>
            <a:lstStyle/>
            <a:p>
              <a:r>
                <a:rPr lang="en-US" dirty="0"/>
                <a:t>EW20Middle</a:t>
              </a:r>
            </a:p>
          </p:txBody>
        </p:sp>
      </p:grpSp>
      <p:grpSp>
        <p:nvGrpSpPr>
          <p:cNvPr id="4" name="Group 3"/>
          <p:cNvGrpSpPr/>
          <p:nvPr/>
        </p:nvGrpSpPr>
        <p:grpSpPr>
          <a:xfrm>
            <a:off x="3234572" y="411508"/>
            <a:ext cx="3329377" cy="3021240"/>
            <a:chOff x="163772" y="3545291"/>
            <a:chExt cx="3329377" cy="3110076"/>
          </a:xfrm>
        </p:grpSpPr>
        <p:grpSp>
          <p:nvGrpSpPr>
            <p:cNvPr id="53" name="Group 52"/>
            <p:cNvGrpSpPr/>
            <p:nvPr/>
          </p:nvGrpSpPr>
          <p:grpSpPr>
            <a:xfrm>
              <a:off x="163772" y="3545291"/>
              <a:ext cx="3329377" cy="3110076"/>
              <a:chOff x="37968" y="507554"/>
              <a:chExt cx="3455182" cy="3273972"/>
            </a:xfrm>
          </p:grpSpPr>
          <p:pic>
            <p:nvPicPr>
              <p:cNvPr id="54" name="Picture 53"/>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1513" y="507554"/>
                <a:ext cx="3391637" cy="3238572"/>
              </a:xfrm>
              <a:prstGeom prst="rect">
                <a:avLst/>
              </a:prstGeom>
            </p:spPr>
          </p:pic>
          <p:sp>
            <p:nvSpPr>
              <p:cNvPr id="55" name="Content Placeholder 2"/>
              <p:cNvSpPr txBox="1">
                <a:spLocks/>
              </p:cNvSpPr>
              <p:nvPr/>
            </p:nvSpPr>
            <p:spPr bwMode="auto">
              <a:xfrm rot="16200000">
                <a:off x="-439306" y="1077965"/>
                <a:ext cx="1289357" cy="334809"/>
              </a:xfrm>
              <a:prstGeom prst="rect">
                <a:avLst/>
              </a:prstGeom>
              <a:no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r>
                  <a:rPr lang="en-US" sz="1300" dirty="0"/>
                  <a:t>RMS (#ADC)</a:t>
                </a:r>
              </a:p>
            </p:txBody>
          </p:sp>
          <p:sp>
            <p:nvSpPr>
              <p:cNvPr id="56" name="Content Placeholder 2"/>
              <p:cNvSpPr txBox="1">
                <a:spLocks/>
              </p:cNvSpPr>
              <p:nvPr/>
            </p:nvSpPr>
            <p:spPr bwMode="auto">
              <a:xfrm>
                <a:off x="2328712" y="3497692"/>
                <a:ext cx="860465" cy="283834"/>
              </a:xfrm>
              <a:prstGeom prst="rect">
                <a:avLst/>
              </a:prstGeom>
              <a:no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r>
                  <a:rPr lang="en-US" sz="1400" dirty="0"/>
                  <a:t>channel</a:t>
                </a:r>
              </a:p>
            </p:txBody>
          </p:sp>
          <p:sp>
            <p:nvSpPr>
              <p:cNvPr id="57" name="Oval 56"/>
              <p:cNvSpPr/>
              <p:nvPr/>
            </p:nvSpPr>
            <p:spPr bwMode="auto">
              <a:xfrm>
                <a:off x="2188326" y="2554349"/>
                <a:ext cx="929362" cy="419910"/>
              </a:xfrm>
              <a:prstGeom prst="ellipse">
                <a:avLst/>
              </a:prstGeom>
              <a:noFill/>
              <a:ln w="1905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25000">
                  <a:ln>
                    <a:noFill/>
                  </a:ln>
                  <a:solidFill>
                    <a:schemeClr val="tx1"/>
                  </a:solidFill>
                  <a:effectLst/>
                  <a:latin typeface="Helvetica" charset="0"/>
                </a:endParaRPr>
              </a:p>
            </p:txBody>
          </p:sp>
          <p:sp>
            <p:nvSpPr>
              <p:cNvPr id="58" name="TextBox 57"/>
              <p:cNvSpPr txBox="1"/>
              <p:nvPr/>
            </p:nvSpPr>
            <p:spPr>
              <a:xfrm>
                <a:off x="454115" y="2191639"/>
                <a:ext cx="1604768" cy="1075646"/>
              </a:xfrm>
              <a:prstGeom prst="rect">
                <a:avLst/>
              </a:prstGeom>
              <a:noFill/>
            </p:spPr>
            <p:txBody>
              <a:bodyPr wrap="square" rtlCol="0">
                <a:spAutoFit/>
              </a:bodyPr>
              <a:lstStyle/>
              <a:p>
                <a:r>
                  <a:rPr lang="en-US" sz="1600" dirty="0">
                    <a:solidFill>
                      <a:srgbClr val="008000"/>
                    </a:solidFill>
                  </a:rPr>
                  <a:t>not used channels +15 </a:t>
                </a:r>
                <a:r>
                  <a:rPr lang="en-US" sz="1600" dirty="0" err="1">
                    <a:solidFill>
                      <a:srgbClr val="008000"/>
                    </a:solidFill>
                  </a:rPr>
                  <a:t>chs</a:t>
                </a:r>
                <a:r>
                  <a:rPr lang="en-US" sz="1600" dirty="0">
                    <a:solidFill>
                      <a:srgbClr val="008000"/>
                    </a:solidFill>
                  </a:rPr>
                  <a:t> flat cable cut</a:t>
                </a:r>
              </a:p>
            </p:txBody>
          </p:sp>
          <p:cxnSp>
            <p:nvCxnSpPr>
              <p:cNvPr id="60" name="Straight Arrow Connector 59"/>
              <p:cNvCxnSpPr/>
              <p:nvPr/>
            </p:nvCxnSpPr>
            <p:spPr bwMode="auto">
              <a:xfrm flipV="1">
                <a:off x="1473958" y="2976116"/>
                <a:ext cx="726135" cy="94630"/>
              </a:xfrm>
              <a:prstGeom prst="straightConnector1">
                <a:avLst/>
              </a:prstGeom>
              <a:solidFill>
                <a:schemeClr val="accent1"/>
              </a:solidFill>
              <a:ln w="9525" cap="flat" cmpd="sng" algn="ctr">
                <a:solidFill>
                  <a:srgbClr val="008000"/>
                </a:solidFill>
                <a:prstDash val="solid"/>
                <a:round/>
                <a:headEnd type="none" w="med" len="med"/>
                <a:tailEnd type="arrow"/>
              </a:ln>
              <a:effectLst/>
            </p:spPr>
          </p:cxnSp>
        </p:grpSp>
        <p:sp>
          <p:nvSpPr>
            <p:cNvPr id="76" name="Rectangle 75"/>
            <p:cNvSpPr/>
            <p:nvPr/>
          </p:nvSpPr>
          <p:spPr>
            <a:xfrm>
              <a:off x="739946" y="4743443"/>
              <a:ext cx="1253869" cy="369332"/>
            </a:xfrm>
            <a:prstGeom prst="rect">
              <a:avLst/>
            </a:prstGeom>
          </p:spPr>
          <p:txBody>
            <a:bodyPr wrap="none">
              <a:spAutoFit/>
            </a:bodyPr>
            <a:lstStyle/>
            <a:p>
              <a:r>
                <a:rPr lang="en-US" dirty="0"/>
                <a:t>EW20Top</a:t>
              </a:r>
            </a:p>
          </p:txBody>
        </p:sp>
      </p:grpSp>
      <p:sp>
        <p:nvSpPr>
          <p:cNvPr id="91" name="Content Placeholder 2"/>
          <p:cNvSpPr txBox="1">
            <a:spLocks/>
          </p:cNvSpPr>
          <p:nvPr/>
        </p:nvSpPr>
        <p:spPr bwMode="auto">
          <a:xfrm>
            <a:off x="4688883" y="3446145"/>
            <a:ext cx="820866" cy="310129"/>
          </a:xfrm>
          <a:prstGeom prst="rect">
            <a:avLst/>
          </a:prstGeom>
          <a:solidFill>
            <a:schemeClr val="bg1"/>
          </a:solid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endParaRPr lang="en-US" sz="1400" dirty="0"/>
          </a:p>
        </p:txBody>
      </p:sp>
      <p:grpSp>
        <p:nvGrpSpPr>
          <p:cNvPr id="93" name="Group 92"/>
          <p:cNvGrpSpPr/>
          <p:nvPr/>
        </p:nvGrpSpPr>
        <p:grpSpPr>
          <a:xfrm>
            <a:off x="6346208" y="399928"/>
            <a:ext cx="3382368" cy="3029959"/>
            <a:chOff x="6346208" y="-151360"/>
            <a:chExt cx="3382368" cy="3362871"/>
          </a:xfrm>
        </p:grpSpPr>
        <p:grpSp>
          <p:nvGrpSpPr>
            <p:cNvPr id="88" name="Group 87"/>
            <p:cNvGrpSpPr/>
            <p:nvPr/>
          </p:nvGrpSpPr>
          <p:grpSpPr>
            <a:xfrm>
              <a:off x="6346208" y="-151360"/>
              <a:ext cx="3382368" cy="3349407"/>
              <a:chOff x="6346208" y="3410768"/>
              <a:chExt cx="3382368" cy="3349407"/>
            </a:xfrm>
          </p:grpSpPr>
          <p:grpSp>
            <p:nvGrpSpPr>
              <p:cNvPr id="72" name="Group 71"/>
              <p:cNvGrpSpPr/>
              <p:nvPr/>
            </p:nvGrpSpPr>
            <p:grpSpPr>
              <a:xfrm>
                <a:off x="6346208" y="3410768"/>
                <a:ext cx="3382368" cy="3349407"/>
                <a:chOff x="6537280" y="339968"/>
                <a:chExt cx="3382368" cy="3349407"/>
              </a:xfrm>
            </p:grpSpPr>
            <p:pic>
              <p:nvPicPr>
                <p:cNvPr id="73" name="Picture 7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578219" y="362886"/>
                  <a:ext cx="3341429" cy="3326489"/>
                </a:xfrm>
                <a:prstGeom prst="rect">
                  <a:avLst/>
                </a:prstGeom>
              </p:spPr>
            </p:pic>
            <p:sp>
              <p:nvSpPr>
                <p:cNvPr id="74" name="Content Placeholder 2"/>
                <p:cNvSpPr txBox="1">
                  <a:spLocks/>
                </p:cNvSpPr>
                <p:nvPr/>
              </p:nvSpPr>
              <p:spPr bwMode="auto">
                <a:xfrm rot="16200000">
                  <a:off x="6037831" y="839417"/>
                  <a:ext cx="1406941" cy="408044"/>
                </a:xfrm>
                <a:prstGeom prst="rect">
                  <a:avLst/>
                </a:prstGeom>
                <a:no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r>
                    <a:rPr lang="en-US" sz="1300" dirty="0"/>
                    <a:t>RMS (#ADC)</a:t>
                  </a:r>
                </a:p>
              </p:txBody>
            </p:sp>
            <p:sp>
              <p:nvSpPr>
                <p:cNvPr id="75" name="Rectangle 74"/>
                <p:cNvSpPr/>
                <p:nvPr/>
              </p:nvSpPr>
              <p:spPr>
                <a:xfrm>
                  <a:off x="8177283" y="748822"/>
                  <a:ext cx="1350050" cy="369332"/>
                </a:xfrm>
                <a:prstGeom prst="rect">
                  <a:avLst/>
                </a:prstGeom>
              </p:spPr>
              <p:txBody>
                <a:bodyPr wrap="none">
                  <a:spAutoFit/>
                </a:bodyPr>
                <a:lstStyle/>
                <a:p>
                  <a:r>
                    <a:rPr lang="en-US" dirty="0"/>
                    <a:t>WW20Top</a:t>
                  </a:r>
                </a:p>
              </p:txBody>
            </p:sp>
          </p:grpSp>
          <p:sp>
            <p:nvSpPr>
              <p:cNvPr id="85" name="TextBox 84"/>
              <p:cNvSpPr txBox="1"/>
              <p:nvPr/>
            </p:nvSpPr>
            <p:spPr>
              <a:xfrm>
                <a:off x="6852191" y="5547529"/>
                <a:ext cx="1420441" cy="646331"/>
              </a:xfrm>
              <a:prstGeom prst="rect">
                <a:avLst/>
              </a:prstGeom>
              <a:noFill/>
            </p:spPr>
            <p:txBody>
              <a:bodyPr wrap="square" rtlCol="0">
                <a:spAutoFit/>
              </a:bodyPr>
              <a:lstStyle/>
              <a:p>
                <a:r>
                  <a:rPr lang="en-US" dirty="0">
                    <a:solidFill>
                      <a:srgbClr val="008000"/>
                    </a:solidFill>
                  </a:rPr>
                  <a:t>not used channels</a:t>
                </a:r>
              </a:p>
            </p:txBody>
          </p:sp>
          <p:cxnSp>
            <p:nvCxnSpPr>
              <p:cNvPr id="86" name="Straight Arrow Connector 85"/>
              <p:cNvCxnSpPr/>
              <p:nvPr/>
            </p:nvCxnSpPr>
            <p:spPr bwMode="auto">
              <a:xfrm>
                <a:off x="7959023" y="5884516"/>
                <a:ext cx="393407" cy="38666"/>
              </a:xfrm>
              <a:prstGeom prst="straightConnector1">
                <a:avLst/>
              </a:prstGeom>
              <a:solidFill>
                <a:schemeClr val="accent1"/>
              </a:solidFill>
              <a:ln w="9525" cap="flat" cmpd="sng" algn="ctr">
                <a:solidFill>
                  <a:srgbClr val="008000"/>
                </a:solidFill>
                <a:prstDash val="solid"/>
                <a:round/>
                <a:headEnd type="none" w="med" len="med"/>
                <a:tailEnd type="arrow"/>
              </a:ln>
              <a:effectLst/>
            </p:spPr>
          </p:cxnSp>
          <p:sp>
            <p:nvSpPr>
              <p:cNvPr id="87" name="Oval 86"/>
              <p:cNvSpPr/>
              <p:nvPr/>
            </p:nvSpPr>
            <p:spPr bwMode="auto">
              <a:xfrm>
                <a:off x="8450165" y="5712490"/>
                <a:ext cx="921294" cy="419910"/>
              </a:xfrm>
              <a:prstGeom prst="ellipse">
                <a:avLst/>
              </a:prstGeom>
              <a:noFill/>
              <a:ln w="19050" cap="flat" cmpd="sng" algn="ctr">
                <a:solidFill>
                  <a:srgbClr val="008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25000">
                  <a:ln>
                    <a:noFill/>
                  </a:ln>
                  <a:solidFill>
                    <a:schemeClr val="tx1"/>
                  </a:solidFill>
                  <a:effectLst/>
                  <a:latin typeface="Helvetica" charset="0"/>
                </a:endParaRPr>
              </a:p>
            </p:txBody>
          </p:sp>
        </p:grpSp>
        <p:sp>
          <p:nvSpPr>
            <p:cNvPr id="92" name="Content Placeholder 2"/>
            <p:cNvSpPr txBox="1">
              <a:spLocks/>
            </p:cNvSpPr>
            <p:nvPr/>
          </p:nvSpPr>
          <p:spPr bwMode="auto">
            <a:xfrm>
              <a:off x="8680516" y="2934593"/>
              <a:ext cx="852137" cy="276918"/>
            </a:xfrm>
            <a:prstGeom prst="rect">
              <a:avLst/>
            </a:prstGeom>
            <a:no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r>
                <a:rPr lang="en-US" sz="1400" dirty="0"/>
                <a:t>channel</a:t>
              </a:r>
            </a:p>
          </p:txBody>
        </p:sp>
      </p:grpSp>
      <p:sp>
        <p:nvSpPr>
          <p:cNvPr id="94" name="Content Placeholder 2"/>
          <p:cNvSpPr txBox="1">
            <a:spLocks/>
          </p:cNvSpPr>
          <p:nvPr/>
        </p:nvSpPr>
        <p:spPr bwMode="auto">
          <a:xfrm>
            <a:off x="7868830" y="3477821"/>
            <a:ext cx="820866" cy="310129"/>
          </a:xfrm>
          <a:prstGeom prst="rect">
            <a:avLst/>
          </a:prstGeom>
          <a:solidFill>
            <a:schemeClr val="bg1"/>
          </a:solid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endParaRPr lang="en-US" sz="1400" dirty="0"/>
          </a:p>
        </p:txBody>
      </p:sp>
      <p:sp>
        <p:nvSpPr>
          <p:cNvPr id="2" name="Title 1"/>
          <p:cNvSpPr>
            <a:spLocks noGrp="1"/>
          </p:cNvSpPr>
          <p:nvPr>
            <p:ph type="title"/>
          </p:nvPr>
        </p:nvSpPr>
        <p:spPr/>
        <p:txBody>
          <a:bodyPr/>
          <a:lstStyle/>
          <a:p>
            <a:r>
              <a:rPr lang="en-US" dirty="0"/>
              <a:t> Corner chimneys: to be further investigated</a:t>
            </a:r>
          </a:p>
        </p:txBody>
      </p:sp>
      <p:sp>
        <p:nvSpPr>
          <p:cNvPr id="59" name="Oval 58"/>
          <p:cNvSpPr/>
          <p:nvPr/>
        </p:nvSpPr>
        <p:spPr bwMode="auto">
          <a:xfrm>
            <a:off x="3767868" y="672167"/>
            <a:ext cx="1906427" cy="1534901"/>
          </a:xfrm>
          <a:prstGeom prst="ellipse">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25000">
              <a:ln>
                <a:noFill/>
              </a:ln>
              <a:solidFill>
                <a:schemeClr val="tx1"/>
              </a:solidFill>
              <a:effectLst/>
              <a:latin typeface="Helvetica" charset="0"/>
            </a:endParaRPr>
          </a:p>
        </p:txBody>
      </p:sp>
      <p:sp>
        <p:nvSpPr>
          <p:cNvPr id="66" name="Oval 65"/>
          <p:cNvSpPr/>
          <p:nvPr/>
        </p:nvSpPr>
        <p:spPr bwMode="auto">
          <a:xfrm>
            <a:off x="882690" y="3486275"/>
            <a:ext cx="2033928" cy="1534901"/>
          </a:xfrm>
          <a:prstGeom prst="ellipse">
            <a:avLst/>
          </a:prstGeom>
          <a:noFill/>
          <a:ln w="25400" cap="flat" cmpd="sng" algn="ctr">
            <a:solidFill>
              <a:srgbClr val="FF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25000">
              <a:ln>
                <a:noFill/>
              </a:ln>
              <a:solidFill>
                <a:schemeClr val="tx1"/>
              </a:solidFill>
              <a:effectLst/>
              <a:latin typeface="Helvetica" charset="0"/>
            </a:endParaRPr>
          </a:p>
        </p:txBody>
      </p:sp>
    </p:spTree>
    <p:extLst>
      <p:ext uri="{BB962C8B-B14F-4D97-AF65-F5344CB8AC3E}">
        <p14:creationId xmlns:p14="http://schemas.microsoft.com/office/powerpoint/2010/main" val="2361032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lide Number Placeholder 1"/>
          <p:cNvSpPr>
            <a:spLocks noGrp="1"/>
          </p:cNvSpPr>
          <p:nvPr>
            <p:ph type="sldNum" sz="quarter" idx="4294967295"/>
          </p:nvPr>
        </p:nvSpPr>
        <p:spPr>
          <a:xfrm>
            <a:off x="9409720" y="39229"/>
            <a:ext cx="496280" cy="509451"/>
          </a:xfrm>
          <a:prstGeom prst="rect">
            <a:avLst/>
          </a:prstGeom>
        </p:spPr>
        <p:txBody>
          <a:bodyPr/>
          <a:lstStyle/>
          <a:p>
            <a:pPr>
              <a:defRPr/>
            </a:pPr>
            <a:r>
              <a:rPr lang="en-GB" sz="1800" dirty="0">
                <a:solidFill>
                  <a:schemeClr val="bg1"/>
                </a:solidFill>
              </a:rPr>
              <a:t>4</a:t>
            </a:r>
            <a:endParaRPr lang="en-GB" sz="1800" baseline="0" dirty="0">
              <a:solidFill>
                <a:schemeClr val="bg1"/>
              </a:solidFill>
            </a:endParaRPr>
          </a:p>
        </p:txBody>
      </p:sp>
      <p:sp>
        <p:nvSpPr>
          <p:cNvPr id="45" name="Content Placeholder 2"/>
          <p:cNvSpPr txBox="1">
            <a:spLocks/>
          </p:cNvSpPr>
          <p:nvPr/>
        </p:nvSpPr>
        <p:spPr bwMode="auto">
          <a:xfrm>
            <a:off x="7887069" y="3653073"/>
            <a:ext cx="820866" cy="310129"/>
          </a:xfrm>
          <a:prstGeom prst="rect">
            <a:avLst/>
          </a:prstGeom>
          <a:solidFill>
            <a:schemeClr val="bg1"/>
          </a:solidFill>
          <a:ln w="9525">
            <a:noFill/>
            <a:miter lim="800000"/>
            <a:headEnd/>
            <a:tailEnd/>
          </a:ln>
        </p:spPr>
        <p:txBody>
          <a:bodyPr vert="horz" wrap="square" lIns="91380" tIns="45690" rIns="91380" bIns="45690" numCol="1" anchor="t" anchorCtr="0" compatLnSpc="1">
            <a:prstTxWarp prst="textNoShape">
              <a:avLst/>
            </a:prstTxWarp>
          </a:bodyPr>
          <a:lstStyle>
            <a:lvl1pPr marL="316313" indent="-316313" algn="l" rtl="0" eaLnBrk="1" fontAlgn="base" hangingPunct="1">
              <a:spcBef>
                <a:spcPct val="20000"/>
              </a:spcBef>
              <a:spcAft>
                <a:spcPct val="0"/>
              </a:spcAft>
              <a:buClr>
                <a:srgbClr val="FF0000"/>
              </a:buClr>
              <a:buFont typeface="Wingdings" charset="2"/>
              <a:buChar char="l"/>
              <a:defRPr>
                <a:solidFill>
                  <a:schemeClr val="tx1"/>
                </a:solidFill>
                <a:latin typeface="+mn-lt"/>
                <a:ea typeface="ＭＳ Ｐゴシック" charset="-128"/>
                <a:cs typeface="ＭＳ Ｐゴシック" charset="-128"/>
              </a:defRPr>
            </a:lvl1pPr>
            <a:lvl2pPr marL="685350" indent="-263597" algn="l" rtl="0" eaLnBrk="1" fontAlgn="base" hangingPunct="1">
              <a:spcBef>
                <a:spcPct val="20000"/>
              </a:spcBef>
              <a:spcAft>
                <a:spcPct val="0"/>
              </a:spcAft>
              <a:buClr>
                <a:srgbClr val="FF0000"/>
              </a:buClr>
              <a:buFont typeface="Wingdings" charset="2"/>
              <a:buChar char="Ø"/>
              <a:defRPr>
                <a:solidFill>
                  <a:schemeClr val="tx1"/>
                </a:solidFill>
                <a:latin typeface="+mn-lt"/>
                <a:ea typeface="ＭＳ Ｐゴシック" charset="-128"/>
              </a:defRPr>
            </a:lvl2pPr>
            <a:lvl3pPr marL="1054386" indent="-210876" algn="l" rtl="0" eaLnBrk="1" fontAlgn="base" hangingPunct="1">
              <a:spcBef>
                <a:spcPct val="20000"/>
              </a:spcBef>
              <a:spcAft>
                <a:spcPct val="0"/>
              </a:spcAft>
              <a:buFont typeface="Wingdings" charset="2"/>
              <a:buChar char="è"/>
              <a:defRPr>
                <a:solidFill>
                  <a:schemeClr val="tx1"/>
                </a:solidFill>
                <a:latin typeface="+mn-lt"/>
                <a:ea typeface="ＭＳ Ｐゴシック" charset="-128"/>
              </a:defRPr>
            </a:lvl3pPr>
            <a:lvl4pPr marL="147613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4pPr>
            <a:lvl5pPr marL="1897893"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5pPr>
            <a:lvl6pPr marL="231964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6pPr>
            <a:lvl7pPr marL="2741409"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7pPr>
            <a:lvl8pPr marL="316316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8pPr>
            <a:lvl9pPr marL="3584911" indent="-210876" algn="l" rtl="0" eaLnBrk="1" fontAlgn="base" hangingPunct="1">
              <a:spcBef>
                <a:spcPct val="20000"/>
              </a:spcBef>
              <a:spcAft>
                <a:spcPct val="0"/>
              </a:spcAft>
              <a:buFont typeface="Wingdings" charset="2"/>
              <a:buChar char="è"/>
              <a:defRPr>
                <a:solidFill>
                  <a:schemeClr val="tx1"/>
                </a:solidFill>
                <a:latin typeface="+mj-lt"/>
                <a:ea typeface="ＭＳ Ｐゴシック" charset="-128"/>
              </a:defRPr>
            </a:lvl9pPr>
          </a:lstStyle>
          <a:p>
            <a:pPr marL="0" indent="0">
              <a:buNone/>
            </a:pPr>
            <a:endParaRPr lang="en-US" sz="1400" dirty="0"/>
          </a:p>
        </p:txBody>
      </p:sp>
      <p:sp>
        <p:nvSpPr>
          <p:cNvPr id="2" name="Title 1"/>
          <p:cNvSpPr>
            <a:spLocks noGrp="1"/>
          </p:cNvSpPr>
          <p:nvPr>
            <p:ph type="title"/>
          </p:nvPr>
        </p:nvSpPr>
        <p:spPr/>
        <p:txBody>
          <a:bodyPr/>
          <a:lstStyle/>
          <a:p>
            <a:r>
              <a:rPr lang="en-US" dirty="0"/>
              <a:t>Correlated noise</a:t>
            </a:r>
          </a:p>
        </p:txBody>
      </p:sp>
      <p:sp>
        <p:nvSpPr>
          <p:cNvPr id="39" name="Rectangle 1"/>
          <p:cNvSpPr>
            <a:spLocks noChangeArrowheads="1"/>
          </p:cNvSpPr>
          <p:nvPr/>
        </p:nvSpPr>
        <p:spPr bwMode="auto">
          <a:xfrm>
            <a:off x="0" y="494424"/>
            <a:ext cx="9906000" cy="25545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288925">
              <a:defRPr>
                <a:solidFill>
                  <a:schemeClr val="tx1"/>
                </a:solidFill>
                <a:latin typeface="Arial" pitchFamily="34" charset="0"/>
                <a:cs typeface="Arial" pitchFamily="34" charset="0"/>
              </a:defRPr>
            </a:lvl1pPr>
            <a:lvl2pPr>
              <a:defRPr>
                <a:solidFill>
                  <a:schemeClr val="tx1"/>
                </a:solidFill>
                <a:latin typeface="Arial" pitchFamily="34" charset="0"/>
                <a:cs typeface="Arial" pitchFamily="34" charset="0"/>
              </a:defRPr>
            </a:lvl2pPr>
            <a:lvl3pPr>
              <a:defRPr>
                <a:solidFill>
                  <a:schemeClr val="tx1"/>
                </a:solidFill>
                <a:latin typeface="Arial" pitchFamily="34" charset="0"/>
                <a:cs typeface="Arial" pitchFamily="34" charset="0"/>
              </a:defRPr>
            </a:lvl3pPr>
            <a:lvl4pPr>
              <a:defRPr>
                <a:solidFill>
                  <a:schemeClr val="tx1"/>
                </a:solidFill>
                <a:latin typeface="Arial" pitchFamily="34" charset="0"/>
                <a:cs typeface="Arial" pitchFamily="34" charset="0"/>
              </a:defRPr>
            </a:lvl4pPr>
            <a:lvl5pPr>
              <a:defRPr>
                <a:solidFill>
                  <a:schemeClr val="tx1"/>
                </a:solidFill>
                <a:latin typeface="Arial" pitchFamily="34" charset="0"/>
                <a:cs typeface="Arial" pitchFamily="34" charset="0"/>
              </a:defRPr>
            </a:lvl5pPr>
            <a:lvl6pPr fontAlgn="base">
              <a:spcBef>
                <a:spcPct val="0"/>
              </a:spcBef>
              <a:spcAft>
                <a:spcPct val="0"/>
              </a:spcAft>
              <a:defRPr>
                <a:solidFill>
                  <a:schemeClr val="tx1"/>
                </a:solidFill>
                <a:latin typeface="Arial" pitchFamily="34" charset="0"/>
                <a:cs typeface="Arial" pitchFamily="34" charset="0"/>
              </a:defRPr>
            </a:lvl6pPr>
            <a:lvl7pPr fontAlgn="base">
              <a:spcBef>
                <a:spcPct val="0"/>
              </a:spcBef>
              <a:spcAft>
                <a:spcPct val="0"/>
              </a:spcAft>
              <a:defRPr>
                <a:solidFill>
                  <a:schemeClr val="tx1"/>
                </a:solidFill>
                <a:latin typeface="Arial" pitchFamily="34" charset="0"/>
                <a:cs typeface="Arial" pitchFamily="34" charset="0"/>
              </a:defRPr>
            </a:lvl7pPr>
            <a:lvl8pPr fontAlgn="base">
              <a:spcBef>
                <a:spcPct val="0"/>
              </a:spcBef>
              <a:spcAft>
                <a:spcPct val="0"/>
              </a:spcAft>
              <a:defRPr>
                <a:solidFill>
                  <a:schemeClr val="tx1"/>
                </a:solidFill>
                <a:latin typeface="Arial" pitchFamily="34" charset="0"/>
                <a:cs typeface="Arial" pitchFamily="34" charset="0"/>
              </a:defRPr>
            </a:lvl8pPr>
            <a:lvl9pPr fontAlgn="base">
              <a:spcBef>
                <a:spcPct val="0"/>
              </a:spcBef>
              <a:spcAft>
                <a:spcPct val="0"/>
              </a:spcAft>
              <a:defRPr>
                <a:solidFill>
                  <a:schemeClr val="tx1"/>
                </a:solidFill>
                <a:latin typeface="Arial" pitchFamily="34" charset="0"/>
                <a:cs typeface="Arial" pitchFamily="34" charset="0"/>
              </a:defRPr>
            </a:lvl9pPr>
          </a:lstStyle>
          <a:p>
            <a:pPr marL="228600" indent="-228600">
              <a:lnSpc>
                <a:spcPts val="2400"/>
              </a:lnSpc>
              <a:spcBef>
                <a:spcPts val="1200"/>
              </a:spcBef>
              <a:spcAft>
                <a:spcPts val="0"/>
              </a:spcAft>
              <a:buClr>
                <a:srgbClr val="FF0000"/>
              </a:buClr>
              <a:buFont typeface="Wingdings" panose="05000000000000000000" pitchFamily="2" charset="2"/>
              <a:buChar char="l"/>
            </a:pPr>
            <a:r>
              <a:rPr lang="en-US" sz="2000" dirty="0">
                <a:latin typeface="+mn-lt"/>
              </a:rPr>
              <a:t>The average noise level in the corner chimneys results ~ 5 #ADC, higher with respect to the “standard” chimneys (~3÷3.5 #ADC).</a:t>
            </a:r>
            <a:endParaRPr lang="en-US" sz="2000" dirty="0">
              <a:latin typeface="+mn-lt"/>
              <a:ea typeface="MS Mincho" pitchFamily="49" charset="-128"/>
            </a:endParaRPr>
          </a:p>
          <a:p>
            <a:pPr marL="228600" indent="-228600">
              <a:lnSpc>
                <a:spcPts val="2400"/>
              </a:lnSpc>
              <a:spcBef>
                <a:spcPts val="1200"/>
              </a:spcBef>
              <a:spcAft>
                <a:spcPts val="0"/>
              </a:spcAft>
              <a:buClr>
                <a:srgbClr val="FF0000"/>
              </a:buClr>
              <a:buFont typeface="Wingdings" panose="05000000000000000000" pitchFamily="2" charset="2"/>
              <a:buChar char="l"/>
            </a:pPr>
            <a:r>
              <a:rPr lang="en-US" altLang="en-US" sz="2000" i="0" dirty="0">
                <a:latin typeface="+mn-lt"/>
                <a:ea typeface="MS Mincho" pitchFamily="49" charset="-128"/>
              </a:rPr>
              <a:t>In all</a:t>
            </a:r>
            <a:r>
              <a:rPr lang="en-US" altLang="en-US" sz="2000" dirty="0">
                <a:latin typeface="+mn-lt"/>
                <a:ea typeface="MS Mincho" pitchFamily="49" charset="-128"/>
              </a:rPr>
              <a:t> flanges (standard and corner chimneys) is also </a:t>
            </a:r>
            <a:r>
              <a:rPr lang="en-US" altLang="en-US" sz="2000" dirty="0" smtClean="0">
                <a:latin typeface="+mn-lt"/>
                <a:ea typeface="MS Mincho" pitchFamily="49" charset="-128"/>
              </a:rPr>
              <a:t>evident </a:t>
            </a:r>
            <a:r>
              <a:rPr lang="en-US" altLang="en-US" sz="2000" dirty="0">
                <a:latin typeface="+mn-lt"/>
                <a:ea typeface="MS Mincho" pitchFamily="49" charset="-128"/>
              </a:rPr>
              <a:t>a correlated noise that is enhanced in the corner flanges. </a:t>
            </a:r>
            <a:r>
              <a:rPr lang="en-US" altLang="en-US" sz="2000" dirty="0" smtClean="0">
                <a:latin typeface="+mn-lt"/>
                <a:ea typeface="MS Mincho" pitchFamily="49" charset="-128"/>
              </a:rPr>
              <a:t>This </a:t>
            </a:r>
            <a:r>
              <a:rPr lang="en-US" altLang="en-US" sz="2000" dirty="0">
                <a:latin typeface="+mn-lt"/>
                <a:ea typeface="MS Mincho" pitchFamily="49" charset="-128"/>
              </a:rPr>
              <a:t>problem must be cured working on fine tuning on grounding.</a:t>
            </a:r>
          </a:p>
          <a:p>
            <a:pPr indent="0" algn="ctr">
              <a:lnSpc>
                <a:spcPts val="2400"/>
              </a:lnSpc>
              <a:spcBef>
                <a:spcPts val="1200"/>
              </a:spcBef>
              <a:spcAft>
                <a:spcPts val="0"/>
              </a:spcAft>
              <a:buClr>
                <a:srgbClr val="FF0000"/>
              </a:buClr>
            </a:pPr>
            <a:r>
              <a:rPr lang="en-US" altLang="en-US" sz="2000" dirty="0">
                <a:solidFill>
                  <a:srgbClr val="FF0000"/>
                </a:solidFill>
                <a:latin typeface="+mn-lt"/>
                <a:ea typeface="MS Mincho" pitchFamily="49" charset="-128"/>
              </a:rPr>
              <a:t>This might be an issue given to the permanent mixing of </a:t>
            </a:r>
            <a:r>
              <a:rPr lang="en-US" altLang="en-US" sz="2000" dirty="0" smtClean="0">
                <a:solidFill>
                  <a:srgbClr val="FF0000"/>
                </a:solidFill>
                <a:latin typeface="+mn-lt"/>
                <a:ea typeface="MS Mincho" pitchFamily="49" charset="-128"/>
              </a:rPr>
              <a:t>                                               building </a:t>
            </a:r>
            <a:r>
              <a:rPr lang="en-US" altLang="en-US" sz="2000" dirty="0">
                <a:solidFill>
                  <a:srgbClr val="FF0000"/>
                </a:solidFill>
                <a:latin typeface="+mn-lt"/>
                <a:ea typeface="MS Mincho" pitchFamily="49" charset="-128"/>
              </a:rPr>
              <a:t>and detector grounding.</a:t>
            </a:r>
            <a:endParaRPr lang="en-US" altLang="en-US" sz="2000" dirty="0">
              <a:solidFill>
                <a:srgbClr val="FF0000"/>
              </a:solidFill>
              <a:ea typeface="MS Mincho" pitchFamily="49" charset="-128"/>
            </a:endParaRPr>
          </a:p>
        </p:txBody>
      </p:sp>
      <p:pic>
        <p:nvPicPr>
          <p:cNvPr id="3" name="Picture 2" descr="Run1Event1_Coll_left_I_zoom_fig2.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9901" y="3070793"/>
            <a:ext cx="4253771" cy="356947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180038" y="3077776"/>
            <a:ext cx="4177616" cy="3592472"/>
          </a:xfrm>
          <a:prstGeom prst="rect">
            <a:avLst/>
          </a:prstGeom>
        </p:spPr>
      </p:pic>
      <p:sp>
        <p:nvSpPr>
          <p:cNvPr id="10" name="Rectangle 9"/>
          <p:cNvSpPr/>
          <p:nvPr/>
        </p:nvSpPr>
        <p:spPr>
          <a:xfrm>
            <a:off x="501269" y="6173878"/>
            <a:ext cx="586368" cy="369332"/>
          </a:xfrm>
          <a:prstGeom prst="rect">
            <a:avLst/>
          </a:prstGeom>
        </p:spPr>
        <p:txBody>
          <a:bodyPr wrap="none">
            <a:spAutoFit/>
          </a:bodyPr>
          <a:lstStyle/>
          <a:p>
            <a:r>
              <a:rPr lang="en-US" dirty="0"/>
              <a:t>Top</a:t>
            </a:r>
          </a:p>
        </p:txBody>
      </p:sp>
      <p:sp>
        <p:nvSpPr>
          <p:cNvPr id="11" name="Rectangle 10"/>
          <p:cNvSpPr/>
          <p:nvPr/>
        </p:nvSpPr>
        <p:spPr>
          <a:xfrm>
            <a:off x="5456551" y="6179219"/>
            <a:ext cx="914020" cy="369332"/>
          </a:xfrm>
          <a:prstGeom prst="rect">
            <a:avLst/>
          </a:prstGeom>
        </p:spPr>
        <p:txBody>
          <a:bodyPr wrap="none">
            <a:spAutoFit/>
          </a:bodyPr>
          <a:lstStyle/>
          <a:p>
            <a:r>
              <a:rPr lang="en-US" dirty="0"/>
              <a:t>Middle</a:t>
            </a:r>
          </a:p>
        </p:txBody>
      </p:sp>
      <p:grpSp>
        <p:nvGrpSpPr>
          <p:cNvPr id="7" name="Group 6"/>
          <p:cNvGrpSpPr/>
          <p:nvPr/>
        </p:nvGrpSpPr>
        <p:grpSpPr>
          <a:xfrm>
            <a:off x="345989" y="3070793"/>
            <a:ext cx="4185159" cy="3325093"/>
            <a:chOff x="182994" y="2122988"/>
            <a:chExt cx="4499998" cy="4272898"/>
          </a:xfrm>
        </p:grpSpPr>
        <p:cxnSp>
          <p:nvCxnSpPr>
            <p:cNvPr id="5" name="Straight Arrow Connector 4"/>
            <p:cNvCxnSpPr/>
            <p:nvPr/>
          </p:nvCxnSpPr>
          <p:spPr bwMode="auto">
            <a:xfrm>
              <a:off x="182994" y="2122988"/>
              <a:ext cx="4499998" cy="8974"/>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14" name="Straight Arrow Connector 13"/>
            <p:cNvCxnSpPr/>
            <p:nvPr/>
          </p:nvCxnSpPr>
          <p:spPr bwMode="auto">
            <a:xfrm flipH="1">
              <a:off x="4647876" y="2136939"/>
              <a:ext cx="27672" cy="4258947"/>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sp>
          <p:nvSpPr>
            <p:cNvPr id="16" name="Rectangle 15"/>
            <p:cNvSpPr/>
            <p:nvPr/>
          </p:nvSpPr>
          <p:spPr>
            <a:xfrm>
              <a:off x="360084" y="2276749"/>
              <a:ext cx="1098415" cy="369332"/>
            </a:xfrm>
            <a:prstGeom prst="rect">
              <a:avLst/>
            </a:prstGeom>
          </p:spPr>
          <p:txBody>
            <a:bodyPr wrap="none">
              <a:spAutoFit/>
            </a:bodyPr>
            <a:lstStyle/>
            <a:p>
              <a:r>
                <a:rPr lang="en-US" dirty="0">
                  <a:solidFill>
                    <a:srgbClr val="FF0000"/>
                  </a:solidFill>
                </a:rPr>
                <a:t>channels</a:t>
              </a:r>
            </a:p>
          </p:txBody>
        </p:sp>
        <p:sp>
          <p:nvSpPr>
            <p:cNvPr id="17" name="Rectangle 16"/>
            <p:cNvSpPr/>
            <p:nvPr/>
          </p:nvSpPr>
          <p:spPr>
            <a:xfrm>
              <a:off x="3936850" y="5703111"/>
              <a:ext cx="713732" cy="369332"/>
            </a:xfrm>
            <a:prstGeom prst="rect">
              <a:avLst/>
            </a:prstGeom>
          </p:spPr>
          <p:txBody>
            <a:bodyPr wrap="none">
              <a:spAutoFit/>
            </a:bodyPr>
            <a:lstStyle/>
            <a:p>
              <a:r>
                <a:rPr lang="en-US" dirty="0">
                  <a:solidFill>
                    <a:srgbClr val="FF0000"/>
                  </a:solidFill>
                </a:rPr>
                <a:t>ticks</a:t>
              </a:r>
            </a:p>
          </p:txBody>
        </p:sp>
      </p:grpSp>
      <p:grpSp>
        <p:nvGrpSpPr>
          <p:cNvPr id="19" name="Group 18"/>
          <p:cNvGrpSpPr/>
          <p:nvPr/>
        </p:nvGrpSpPr>
        <p:grpSpPr>
          <a:xfrm>
            <a:off x="5177481" y="3077776"/>
            <a:ext cx="4180173" cy="3323090"/>
            <a:chOff x="102051" y="2131962"/>
            <a:chExt cx="4585935" cy="4263924"/>
          </a:xfrm>
        </p:grpSpPr>
        <p:cxnSp>
          <p:nvCxnSpPr>
            <p:cNvPr id="20" name="Straight Arrow Connector 19"/>
            <p:cNvCxnSpPr/>
            <p:nvPr/>
          </p:nvCxnSpPr>
          <p:spPr bwMode="auto">
            <a:xfrm>
              <a:off x="102051" y="2131962"/>
              <a:ext cx="4580940" cy="0"/>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cxnSp>
          <p:nvCxnSpPr>
            <p:cNvPr id="21" name="Straight Arrow Connector 20"/>
            <p:cNvCxnSpPr/>
            <p:nvPr/>
          </p:nvCxnSpPr>
          <p:spPr bwMode="auto">
            <a:xfrm flipH="1">
              <a:off x="4660314" y="2136939"/>
              <a:ext cx="27672" cy="4258947"/>
            </a:xfrm>
            <a:prstGeom prst="straightConnector1">
              <a:avLst/>
            </a:prstGeom>
            <a:solidFill>
              <a:schemeClr val="accent1"/>
            </a:solidFill>
            <a:ln w="19050" cap="flat" cmpd="sng" algn="ctr">
              <a:solidFill>
                <a:srgbClr val="FF0000"/>
              </a:solidFill>
              <a:prstDash val="solid"/>
              <a:round/>
              <a:headEnd type="none" w="med" len="med"/>
              <a:tailEnd type="arrow"/>
            </a:ln>
            <a:effectLst/>
          </p:spPr>
        </p:cxnSp>
        <p:sp>
          <p:nvSpPr>
            <p:cNvPr id="22" name="Rectangle 21"/>
            <p:cNvSpPr/>
            <p:nvPr/>
          </p:nvSpPr>
          <p:spPr>
            <a:xfrm>
              <a:off x="360084" y="2406023"/>
              <a:ext cx="1098415" cy="369332"/>
            </a:xfrm>
            <a:prstGeom prst="rect">
              <a:avLst/>
            </a:prstGeom>
          </p:spPr>
          <p:txBody>
            <a:bodyPr wrap="none">
              <a:spAutoFit/>
            </a:bodyPr>
            <a:lstStyle/>
            <a:p>
              <a:r>
                <a:rPr lang="en-US" dirty="0">
                  <a:solidFill>
                    <a:srgbClr val="FF0000"/>
                  </a:solidFill>
                </a:rPr>
                <a:t>channels</a:t>
              </a:r>
            </a:p>
          </p:txBody>
        </p:sp>
        <p:sp>
          <p:nvSpPr>
            <p:cNvPr id="23" name="Rectangle 22"/>
            <p:cNvSpPr/>
            <p:nvPr/>
          </p:nvSpPr>
          <p:spPr>
            <a:xfrm>
              <a:off x="3936850" y="5733091"/>
              <a:ext cx="713732" cy="369332"/>
            </a:xfrm>
            <a:prstGeom prst="rect">
              <a:avLst/>
            </a:prstGeom>
          </p:spPr>
          <p:txBody>
            <a:bodyPr wrap="none">
              <a:spAutoFit/>
            </a:bodyPr>
            <a:lstStyle/>
            <a:p>
              <a:r>
                <a:rPr lang="en-US" dirty="0">
                  <a:solidFill>
                    <a:srgbClr val="FF0000"/>
                  </a:solidFill>
                </a:rPr>
                <a:t>ticks</a:t>
              </a:r>
            </a:p>
          </p:txBody>
        </p:sp>
      </p:grpSp>
      <p:sp>
        <p:nvSpPr>
          <p:cNvPr id="38" name="Slide Number Placeholder 4"/>
          <p:cNvSpPr>
            <a:spLocks noGrp="1"/>
          </p:cNvSpPr>
          <p:nvPr/>
        </p:nvSpPr>
        <p:spPr bwMode="auto">
          <a:xfrm>
            <a:off x="7851749" y="6632812"/>
            <a:ext cx="2063750" cy="21330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en-US"/>
            </a:defPPr>
            <a:lvl1pPr algn="r" rtl="0" eaLnBrk="0" fontAlgn="base" hangingPunct="0">
              <a:spcBef>
                <a:spcPct val="0"/>
              </a:spcBef>
              <a:spcAft>
                <a:spcPct val="0"/>
              </a:spcAft>
              <a:defRPr sz="1200" i="1" kern="1200">
                <a:solidFill>
                  <a:schemeClr val="accent2"/>
                </a:solidFill>
                <a:latin typeface="Helvetica" charset="0"/>
                <a:ea typeface="ＭＳ Ｐゴシック" charset="-128"/>
                <a:cs typeface="ＭＳ Ｐゴシック" charset="-128"/>
              </a:defRPr>
            </a:lvl1pPr>
            <a:lvl2pPr marL="457200" algn="l" rtl="0" eaLnBrk="0" fontAlgn="base" hangingPunct="0">
              <a:spcBef>
                <a:spcPct val="0"/>
              </a:spcBef>
              <a:spcAft>
                <a:spcPct val="0"/>
              </a:spcAft>
              <a:defRPr sz="1600" i="1" kern="1200">
                <a:solidFill>
                  <a:schemeClr val="tx1"/>
                </a:solidFill>
                <a:latin typeface="Comic Sans MS" charset="0"/>
                <a:ea typeface="ＭＳ Ｐゴシック" charset="-128"/>
                <a:cs typeface="ＭＳ Ｐゴシック" charset="-128"/>
              </a:defRPr>
            </a:lvl2pPr>
            <a:lvl3pPr marL="914400" algn="l" rtl="0" eaLnBrk="0" fontAlgn="base" hangingPunct="0">
              <a:spcBef>
                <a:spcPct val="0"/>
              </a:spcBef>
              <a:spcAft>
                <a:spcPct val="0"/>
              </a:spcAft>
              <a:defRPr sz="1600" i="1" kern="1200">
                <a:solidFill>
                  <a:schemeClr val="tx1"/>
                </a:solidFill>
                <a:latin typeface="Comic Sans MS" charset="0"/>
                <a:ea typeface="ＭＳ Ｐゴシック" charset="-128"/>
                <a:cs typeface="ＭＳ Ｐゴシック" charset="-128"/>
              </a:defRPr>
            </a:lvl3pPr>
            <a:lvl4pPr marL="1371600" algn="l" rtl="0" eaLnBrk="0" fontAlgn="base" hangingPunct="0">
              <a:spcBef>
                <a:spcPct val="0"/>
              </a:spcBef>
              <a:spcAft>
                <a:spcPct val="0"/>
              </a:spcAft>
              <a:defRPr sz="1600" i="1" kern="1200">
                <a:solidFill>
                  <a:schemeClr val="tx1"/>
                </a:solidFill>
                <a:latin typeface="Comic Sans MS" charset="0"/>
                <a:ea typeface="ＭＳ Ｐゴシック" charset="-128"/>
                <a:cs typeface="ＭＳ Ｐゴシック" charset="-128"/>
              </a:defRPr>
            </a:lvl4pPr>
            <a:lvl5pPr marL="1828800" algn="l" rtl="0" eaLnBrk="0" fontAlgn="base" hangingPunct="0">
              <a:spcBef>
                <a:spcPct val="0"/>
              </a:spcBef>
              <a:spcAft>
                <a:spcPct val="0"/>
              </a:spcAft>
              <a:defRPr sz="1600" i="1" kern="1200">
                <a:solidFill>
                  <a:schemeClr val="tx1"/>
                </a:solidFill>
                <a:latin typeface="Comic Sans MS" charset="0"/>
                <a:ea typeface="ＭＳ Ｐゴシック" charset="-128"/>
                <a:cs typeface="ＭＳ Ｐゴシック" charset="-128"/>
              </a:defRPr>
            </a:lvl5pPr>
            <a:lvl6pPr marL="2286000" algn="l" defTabSz="457200" rtl="0" eaLnBrk="1" latinLnBrk="0" hangingPunct="1">
              <a:defRPr sz="1600" i="1" kern="1200">
                <a:solidFill>
                  <a:schemeClr val="tx1"/>
                </a:solidFill>
                <a:latin typeface="Comic Sans MS" charset="0"/>
                <a:ea typeface="ＭＳ Ｐゴシック" charset="-128"/>
                <a:cs typeface="ＭＳ Ｐゴシック" charset="-128"/>
              </a:defRPr>
            </a:lvl6pPr>
            <a:lvl7pPr marL="2743200" algn="l" defTabSz="457200" rtl="0" eaLnBrk="1" latinLnBrk="0" hangingPunct="1">
              <a:defRPr sz="1600" i="1" kern="1200">
                <a:solidFill>
                  <a:schemeClr val="tx1"/>
                </a:solidFill>
                <a:latin typeface="Comic Sans MS" charset="0"/>
                <a:ea typeface="ＭＳ Ｐゴシック" charset="-128"/>
                <a:cs typeface="ＭＳ Ｐゴシック" charset="-128"/>
              </a:defRPr>
            </a:lvl7pPr>
            <a:lvl8pPr marL="3200400" algn="l" defTabSz="457200" rtl="0" eaLnBrk="1" latinLnBrk="0" hangingPunct="1">
              <a:defRPr sz="1600" i="1" kern="1200">
                <a:solidFill>
                  <a:schemeClr val="tx1"/>
                </a:solidFill>
                <a:latin typeface="Comic Sans MS" charset="0"/>
                <a:ea typeface="ＭＳ Ｐゴシック" charset="-128"/>
                <a:cs typeface="ＭＳ Ｐゴシック" charset="-128"/>
              </a:defRPr>
            </a:lvl8pPr>
            <a:lvl9pPr marL="3657600" algn="l" defTabSz="457200" rtl="0" eaLnBrk="1" latinLnBrk="0" hangingPunct="1">
              <a:defRPr sz="1600" i="1" kern="1200">
                <a:solidFill>
                  <a:schemeClr val="tx1"/>
                </a:solidFill>
                <a:latin typeface="Comic Sans MS" charset="0"/>
                <a:ea typeface="ＭＳ Ｐゴシック" charset="-128"/>
                <a:cs typeface="ＭＳ Ｐゴシック" charset="-128"/>
              </a:defRPr>
            </a:lvl9pPr>
          </a:lstStyle>
          <a:p>
            <a:r>
              <a:rPr lang="en-GB" dirty="0"/>
              <a:t>Slide# :  </a:t>
            </a:r>
            <a:fld id="{D05931B6-DFFB-0A40-833F-329CB0688972}" type="slidenum">
              <a:rPr lang="en-GB" smtClean="0"/>
              <a:pPr/>
              <a:t>7</a:t>
            </a:fld>
            <a:endParaRPr lang="en-GB" dirty="0">
              <a:solidFill>
                <a:schemeClr val="accent1"/>
              </a:solidFill>
            </a:endParaRPr>
          </a:p>
        </p:txBody>
      </p:sp>
    </p:spTree>
    <p:extLst>
      <p:ext uri="{BB962C8B-B14F-4D97-AF65-F5344CB8AC3E}">
        <p14:creationId xmlns:p14="http://schemas.microsoft.com/office/powerpoint/2010/main" val="1343789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ECD_TALK">
  <a:themeElements>
    <a:clrScheme name="OECD_TAL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ECD_TALK">
      <a:majorFont>
        <a:latin typeface="Helvetica"/>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Comic Sans MS" pitchFamily="1"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Comic Sans MS" pitchFamily="1" charset="0"/>
          </a:defRPr>
        </a:defPPr>
      </a:lstStyle>
    </a:lnDef>
  </a:objectDefaults>
  <a:extraClrSchemeLst>
    <a:extraClrScheme>
      <a:clrScheme name="OECD_TALK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ECD_TALK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ECD_TALK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ECD_TALK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ECD_TALK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ECD_TALK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ECD_TALK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35670</TotalTime>
  <Words>623</Words>
  <Application>Microsoft Office PowerPoint</Application>
  <PresentationFormat>A4 Paper (210x297 mm)</PresentationFormat>
  <Paragraphs>77</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OECD_TALK</vt:lpstr>
      <vt:lpstr>PowerPoint Presentation</vt:lpstr>
      <vt:lpstr>Next short term activity at FNAL</vt:lpstr>
      <vt:lpstr>Installation activities</vt:lpstr>
      <vt:lpstr>Tests on the problematic crates</vt:lpstr>
      <vt:lpstr>Standard mini-crates: remaining issues </vt:lpstr>
      <vt:lpstr> Corner chimneys: to be further investigated</vt:lpstr>
      <vt:lpstr>Correlated noise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ICARUS MODULES TRANSFER TO FNAL – STATUS</dc:title>
  <dc:creator>Andrea Zani</dc:creator>
  <cp:lastModifiedBy>Alberto</cp:lastModifiedBy>
  <cp:revision>859</cp:revision>
  <cp:lastPrinted>2018-12-15T15:01:27Z</cp:lastPrinted>
  <dcterms:created xsi:type="dcterms:W3CDTF">2017-01-09T09:41:09Z</dcterms:created>
  <dcterms:modified xsi:type="dcterms:W3CDTF">2019-07-17T11:46:46Z</dcterms:modified>
</cp:coreProperties>
</file>