
<file path=[Content_Types].xml><?xml version="1.0" encoding="utf-8"?>
<Types xmlns="http://schemas.openxmlformats.org/package/2006/content-types">
  <Default Extension="png" ContentType="image/png"/>
  <Default Extension="jfif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7"/>
  </p:notesMasterIdLst>
  <p:handoutMasterIdLst>
    <p:handoutMasterId r:id="rId8"/>
  </p:handoutMasterIdLst>
  <p:sldIdLst>
    <p:sldId id="390" r:id="rId2"/>
    <p:sldId id="391" r:id="rId3"/>
    <p:sldId id="284" r:id="rId4"/>
    <p:sldId id="295" r:id="rId5"/>
    <p:sldId id="296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84" userDrawn="1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64" userDrawn="1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D6EA"/>
    <a:srgbClr val="F6E87E"/>
    <a:srgbClr val="CCFFCC"/>
    <a:srgbClr val="BCF397"/>
    <a:srgbClr val="004C97"/>
    <a:srgbClr val="50504E"/>
    <a:srgbClr val="4E4E4E"/>
    <a:srgbClr val="404040"/>
    <a:srgbClr val="63666A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90" autoAdjust="0"/>
    <p:restoredTop sz="94660"/>
  </p:normalViewPr>
  <p:slideViewPr>
    <p:cSldViewPr snapToGrid="0" snapToObjects="1" showGuides="1">
      <p:cViewPr varScale="1">
        <p:scale>
          <a:sx n="121" d="100"/>
          <a:sy n="121" d="100"/>
        </p:scale>
        <p:origin x="504" y="96"/>
      </p:cViewPr>
      <p:guideLst>
        <p:guide orient="horz" pos="4142"/>
        <p:guide orient="horz" pos="4027"/>
        <p:guide orient="horz" pos="1698"/>
        <p:guide orient="horz" pos="152"/>
        <p:guide orient="horz" pos="2784"/>
        <p:guide orient="horz" pos="604"/>
        <p:guide pos="5616"/>
        <p:guide pos="136"/>
        <p:guide pos="589"/>
        <p:guide pos="4464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7/17/2019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7/17/2019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Classical</a:t>
            </a:r>
            <a:r>
              <a:rPr lang="en-US" b="0" baseline="0" dirty="0" smtClean="0"/>
              <a:t> computers -&gt; “Brain” are transistors. Information stored in bits.</a:t>
            </a:r>
            <a:endParaRPr lang="en-US" b="0" dirty="0" smtClean="0"/>
          </a:p>
          <a:p>
            <a:endParaRPr lang="en-US" b="1" dirty="0" smtClean="0"/>
          </a:p>
          <a:p>
            <a:r>
              <a:rPr lang="en-US" b="0" dirty="0" smtClean="0"/>
              <a:t>Quantum</a:t>
            </a:r>
            <a:r>
              <a:rPr lang="en-US" b="0" baseline="0" dirty="0" smtClean="0"/>
              <a:t> computers :</a:t>
            </a:r>
          </a:p>
          <a:p>
            <a:r>
              <a:rPr lang="en-US" b="1" baseline="0" dirty="0" smtClean="0"/>
              <a:t>Benefits: </a:t>
            </a:r>
            <a:r>
              <a:rPr lang="en-US" b="0" baseline="0" dirty="0" smtClean="0"/>
              <a:t>machine learning, quantum mechanics understanding, faster – but also larger and not very compactible atm.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Qubits: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Spin</a:t>
            </a:r>
            <a:r>
              <a:rPr lang="en-US" baseline="0" dirty="0" smtClean="0"/>
              <a:t> Up-Down: electrons, nuclear spins, neutral atoms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Superconducting circuits: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Ion traps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Photons, Quantum dots, </a:t>
            </a:r>
            <a:r>
              <a:rPr lang="en-US" dirty="0" err="1" smtClean="0"/>
              <a:t>etc</a:t>
            </a:r>
            <a:r>
              <a:rPr lang="en-US" dirty="0" smtClean="0"/>
              <a:t>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74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21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Quantum logic gates are a quantum circuit</a:t>
            </a:r>
            <a:r>
              <a:rPr lang="en-US" baseline="0" dirty="0" smtClean="0"/>
              <a:t> operating on a small number of qubits.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They are reversible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Building</a:t>
            </a:r>
            <a:r>
              <a:rPr lang="en-US" baseline="0" dirty="0" smtClean="0"/>
              <a:t> blocks of quantum circuits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16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7/17/2019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7/17/2019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7/17/2019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7/17/2019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7/17/2019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7/17/2019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7/17/2019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microsoft.com/office/2007/relationships/hdphoto" Target="../media/hdphoto1.wdp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fi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 smtClean="0"/>
              <a:t>Soumya Shreeram</a:t>
            </a:r>
          </a:p>
          <a:p>
            <a:r>
              <a:rPr lang="en-US" dirty="0" smtClean="0"/>
              <a:t>Helen Edwards Summer Intern</a:t>
            </a:r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Week 4 meeting: Project </a:t>
            </a:r>
            <a:r>
              <a:rPr lang="en-US" dirty="0"/>
              <a:t>Overview (18 July </a:t>
            </a:r>
            <a:r>
              <a:rPr lang="en-US" dirty="0" smtClean="0"/>
              <a:t>2019)</a:t>
            </a:r>
          </a:p>
          <a:p>
            <a:r>
              <a:rPr lang="en-US" dirty="0" smtClean="0"/>
              <a:t>Supervisors: Yu-Chiu Chao, Alexande</a:t>
            </a:r>
            <a:r>
              <a:rPr lang="en-US" dirty="0" smtClean="0"/>
              <a:t>r </a:t>
            </a:r>
            <a:r>
              <a:rPr lang="en-US" dirty="0" err="1" smtClean="0"/>
              <a:t>Romanenko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Simulating Qubit Interactions Using Multimode Cavity-QED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360" y="4610673"/>
            <a:ext cx="2056700" cy="9694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2" t="26005" r="27955" b="25515"/>
          <a:stretch/>
        </p:blipFill>
        <p:spPr>
          <a:xfrm>
            <a:off x="6712360" y="5580159"/>
            <a:ext cx="2056700" cy="106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3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ight Arrow 114"/>
          <p:cNvSpPr/>
          <p:nvPr/>
        </p:nvSpPr>
        <p:spPr>
          <a:xfrm>
            <a:off x="6221733" y="4497414"/>
            <a:ext cx="559710" cy="290124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B099EE7B-C01A-E94A-AA76-2F04CF97FC05}" type="datetime1">
              <a:rPr lang="en-US" smtClean="0"/>
              <a:t>7/17/2019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Soumya Shreeram | Project Overview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Computing</a:t>
            </a:r>
            <a:endParaRPr lang="en-US" dirty="0"/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547F3B76-835C-4E5A-B9FE-07A47059A554}"/>
              </a:ext>
            </a:extLst>
          </p:cNvPr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10" y="966729"/>
            <a:ext cx="2175306" cy="186165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5583461" y="953964"/>
            <a:ext cx="1887187" cy="1887187"/>
            <a:chOff x="2805263" y="971550"/>
            <a:chExt cx="1887187" cy="1887187"/>
          </a:xfrm>
        </p:grpSpPr>
        <p:sp>
          <p:nvSpPr>
            <p:cNvPr id="11" name="Oval 10"/>
            <p:cNvSpPr/>
            <p:nvPr/>
          </p:nvSpPr>
          <p:spPr>
            <a:xfrm>
              <a:off x="2805263" y="971550"/>
              <a:ext cx="1887187" cy="1887187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12" name="Rectangle 11" descr="Wreath"/>
            <p:cNvSpPr/>
            <p:nvPr/>
          </p:nvSpPr>
          <p:spPr>
            <a:xfrm>
              <a:off x="3207451" y="1373738"/>
              <a:ext cx="1082812" cy="1082812"/>
            </a:xfrm>
            <a:prstGeom prst="rect">
              <a:avLst/>
            </a:prstGeom>
            <a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667" b="98667" l="9778" r="89778">
                            <a14:foregroundMark x1="30222" y1="10667" x2="30222" y2="10667"/>
                            <a14:foregroundMark x1="54222" y1="5333" x2="54222" y2="5333"/>
                            <a14:foregroundMark x1="54222" y1="5333" x2="54222" y2="5333"/>
                            <a14:foregroundMark x1="49333" y1="20889" x2="49333" y2="20889"/>
                            <a14:foregroundMark x1="49333" y1="3111" x2="49333" y2="3111"/>
                            <a14:foregroundMark x1="67111" y1="80444" x2="67111" y2="80444"/>
                            <a14:foregroundMark x1="64444" y1="98667" x2="64444" y2="98667"/>
                            <a14:foregroundMark x1="49778" y1="88000" x2="49778" y2="88000"/>
                            <a14:foregroundMark x1="33333" y1="91556" x2="33333" y2="91556"/>
                          </a14:backgroundRemoval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23" y="3263038"/>
            <a:ext cx="2181656" cy="27377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731" y="979429"/>
            <a:ext cx="2686050" cy="184895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8220402" y="966729"/>
            <a:ext cx="592521" cy="187442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</a:t>
            </a:r>
          </a:p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" name="Oval 18"/>
          <p:cNvSpPr/>
          <p:nvPr/>
        </p:nvSpPr>
        <p:spPr>
          <a:xfrm>
            <a:off x="8355890" y="1592317"/>
            <a:ext cx="303932" cy="3052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99D6E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99D6EA"/>
                </a:solidFill>
              </a:rPr>
              <a:t>0</a:t>
            </a:r>
            <a:endParaRPr lang="en-US" dirty="0">
              <a:solidFill>
                <a:srgbClr val="99D6EA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356324" y="2286344"/>
            <a:ext cx="303932" cy="3052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99D6E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99D6EA"/>
                </a:solidFill>
              </a:rPr>
              <a:t>1</a:t>
            </a:r>
          </a:p>
        </p:txBody>
      </p:sp>
      <p:sp>
        <p:nvSpPr>
          <p:cNvPr id="24" name="Oval 23"/>
          <p:cNvSpPr/>
          <p:nvPr/>
        </p:nvSpPr>
        <p:spPr>
          <a:xfrm>
            <a:off x="3281777" y="3541101"/>
            <a:ext cx="1364297" cy="134932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sp>
      <p:grpSp>
        <p:nvGrpSpPr>
          <p:cNvPr id="93" name="Group 92"/>
          <p:cNvGrpSpPr/>
          <p:nvPr/>
        </p:nvGrpSpPr>
        <p:grpSpPr>
          <a:xfrm>
            <a:off x="4204776" y="4821678"/>
            <a:ext cx="1588849" cy="1417873"/>
            <a:chOff x="4345607" y="4674652"/>
            <a:chExt cx="1588849" cy="1417873"/>
          </a:xfrm>
        </p:grpSpPr>
        <p:sp>
          <p:nvSpPr>
            <p:cNvPr id="23" name="Oval 22"/>
            <p:cNvSpPr/>
            <p:nvPr/>
          </p:nvSpPr>
          <p:spPr>
            <a:xfrm rot="668518">
              <a:off x="4438816" y="4674652"/>
              <a:ext cx="1417873" cy="1417873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cxnSp>
          <p:nvCxnSpPr>
            <p:cNvPr id="63" name="Straight Connector 62"/>
            <p:cNvCxnSpPr/>
            <p:nvPr/>
          </p:nvCxnSpPr>
          <p:spPr>
            <a:xfrm>
              <a:off x="4602397" y="5187560"/>
              <a:ext cx="1104164" cy="935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5001768" y="5035091"/>
              <a:ext cx="228600" cy="288359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4931213" y="5057342"/>
              <a:ext cx="366615" cy="262145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4345607" y="5359029"/>
              <a:ext cx="1588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accent6">
                      <a:lumMod val="7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Superconducting circuits</a:t>
              </a:r>
              <a:endParaRPr lang="en-US" sz="1400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3021235" y="4773878"/>
            <a:ext cx="1588849" cy="1065268"/>
            <a:chOff x="3021235" y="4773878"/>
            <a:chExt cx="1588849" cy="1065268"/>
          </a:xfrm>
        </p:grpSpPr>
        <p:sp>
          <p:nvSpPr>
            <p:cNvPr id="22" name="Oval 21"/>
            <p:cNvSpPr/>
            <p:nvPr/>
          </p:nvSpPr>
          <p:spPr>
            <a:xfrm>
              <a:off x="3285594" y="4773878"/>
              <a:ext cx="1065268" cy="1065268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cxnSp>
          <p:nvCxnSpPr>
            <p:cNvPr id="99" name="Straight Arrow Connector 98"/>
            <p:cNvCxnSpPr/>
            <p:nvPr/>
          </p:nvCxnSpPr>
          <p:spPr>
            <a:xfrm>
              <a:off x="3903149" y="4936240"/>
              <a:ext cx="0" cy="44807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 flipH="1" flipV="1">
              <a:off x="3721608" y="4936240"/>
              <a:ext cx="9144" cy="44807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/>
                <p:cNvSpPr txBox="1"/>
                <p:nvPr/>
              </p:nvSpPr>
              <p:spPr>
                <a:xfrm>
                  <a:off x="3021235" y="5384310"/>
                  <a:ext cx="158884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400" b="1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400" b="1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𝒆</m:t>
                          </m:r>
                        </m:e>
                        <m:sup>
                          <m:r>
                            <a:rPr lang="en-US" sz="1400" b="1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−</m:t>
                          </m:r>
                        </m:sup>
                      </m:sSup>
                    </m:oMath>
                  </a14:m>
                  <a:r>
                    <a:rPr lang="en-US" sz="14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, </a:t>
                  </a:r>
                  <a:r>
                    <a:rPr lang="en-US" sz="1400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atoms</a:t>
                  </a:r>
                  <a:endParaRPr lang="en-US" sz="1400" dirty="0">
                    <a:solidFill>
                      <a:schemeClr val="accent6">
                        <a:lumMod val="75000"/>
                      </a:schemeClr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2" name="TextBox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1235" y="5384310"/>
                  <a:ext cx="1588849" cy="307777"/>
                </a:xfrm>
                <a:prstGeom prst="rect">
                  <a:avLst/>
                </a:prstGeom>
                <a:blipFill>
                  <a:blip r:embed="rId8"/>
                  <a:stretch>
                    <a:fillRect t="-1961" b="-196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3" name="Right Arrow 112"/>
          <p:cNvSpPr/>
          <p:nvPr/>
        </p:nvSpPr>
        <p:spPr>
          <a:xfrm>
            <a:off x="4930926" y="1707119"/>
            <a:ext cx="533662" cy="290124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ight Arrow 113"/>
          <p:cNvSpPr/>
          <p:nvPr/>
        </p:nvSpPr>
        <p:spPr>
          <a:xfrm>
            <a:off x="2815772" y="4512675"/>
            <a:ext cx="533662" cy="290124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6845196" y="3263038"/>
            <a:ext cx="2088544" cy="272882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Qubit</a:t>
            </a:r>
          </a:p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9" name="Picture 1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325" y="3855542"/>
            <a:ext cx="1905000" cy="2026227"/>
          </a:xfrm>
          <a:prstGeom prst="rect">
            <a:avLst/>
          </a:prstGeom>
        </p:spPr>
      </p:pic>
      <p:grpSp>
        <p:nvGrpSpPr>
          <p:cNvPr id="129" name="Group 128"/>
          <p:cNvGrpSpPr/>
          <p:nvPr/>
        </p:nvGrpSpPr>
        <p:grpSpPr>
          <a:xfrm>
            <a:off x="4518489" y="3186213"/>
            <a:ext cx="1887187" cy="1887187"/>
            <a:chOff x="4710513" y="3049053"/>
            <a:chExt cx="1887187" cy="1887187"/>
          </a:xfrm>
        </p:grpSpPr>
        <p:sp>
          <p:nvSpPr>
            <p:cNvPr id="21" name="Oval 20"/>
            <p:cNvSpPr/>
            <p:nvPr/>
          </p:nvSpPr>
          <p:spPr>
            <a:xfrm>
              <a:off x="4710513" y="3049053"/>
              <a:ext cx="1887187" cy="1887187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120" name="TextBox 119"/>
            <p:cNvSpPr txBox="1"/>
            <p:nvPr/>
          </p:nvSpPr>
          <p:spPr>
            <a:xfrm>
              <a:off x="4921781" y="4212156"/>
              <a:ext cx="1588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accent6">
                      <a:lumMod val="7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Ion traps</a:t>
              </a:r>
              <a:br>
                <a:rPr lang="en-US" sz="1400" dirty="0" smtClean="0">
                  <a:solidFill>
                    <a:schemeClr val="accent6">
                      <a:lumMod val="7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</a:br>
              <a:r>
                <a:rPr lang="en-US" sz="1400" dirty="0" smtClean="0">
                  <a:solidFill>
                    <a:schemeClr val="accent6">
                      <a:lumMod val="7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E.g. Be atoms</a:t>
              </a:r>
              <a:endParaRPr lang="en-US" sz="1400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121" name="Straight Connector 120"/>
            <p:cNvCxnSpPr/>
            <p:nvPr/>
          </p:nvCxnSpPr>
          <p:spPr>
            <a:xfrm>
              <a:off x="5051799" y="3437136"/>
              <a:ext cx="1104164" cy="935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5057418" y="4011090"/>
              <a:ext cx="1104164" cy="935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26" name="Freeform 125"/>
            <p:cNvSpPr/>
            <p:nvPr/>
          </p:nvSpPr>
          <p:spPr>
            <a:xfrm>
              <a:off x="5548709" y="3491068"/>
              <a:ext cx="137413" cy="487147"/>
            </a:xfrm>
            <a:custGeom>
              <a:avLst/>
              <a:gdLst>
                <a:gd name="connsiteX0" fmla="*/ 0 w 182922"/>
                <a:gd name="connsiteY0" fmla="*/ 0 h 713232"/>
                <a:gd name="connsiteX1" fmla="*/ 182880 w 182922"/>
                <a:gd name="connsiteY1" fmla="*/ 192024 h 713232"/>
                <a:gd name="connsiteX2" fmla="*/ 18288 w 182922"/>
                <a:gd name="connsiteY2" fmla="*/ 292608 h 713232"/>
                <a:gd name="connsiteX3" fmla="*/ 137160 w 182922"/>
                <a:gd name="connsiteY3" fmla="*/ 475488 h 713232"/>
                <a:gd name="connsiteX4" fmla="*/ 27432 w 182922"/>
                <a:gd name="connsiteY4" fmla="*/ 576072 h 713232"/>
                <a:gd name="connsiteX5" fmla="*/ 146304 w 182922"/>
                <a:gd name="connsiteY5" fmla="*/ 713232 h 713232"/>
                <a:gd name="connsiteX0" fmla="*/ 0 w 155498"/>
                <a:gd name="connsiteY0" fmla="*/ 0 h 713232"/>
                <a:gd name="connsiteX1" fmla="*/ 155448 w 155498"/>
                <a:gd name="connsiteY1" fmla="*/ 155448 h 713232"/>
                <a:gd name="connsiteX2" fmla="*/ 18288 w 155498"/>
                <a:gd name="connsiteY2" fmla="*/ 292608 h 713232"/>
                <a:gd name="connsiteX3" fmla="*/ 137160 w 155498"/>
                <a:gd name="connsiteY3" fmla="*/ 475488 h 713232"/>
                <a:gd name="connsiteX4" fmla="*/ 27432 w 155498"/>
                <a:gd name="connsiteY4" fmla="*/ 576072 h 713232"/>
                <a:gd name="connsiteX5" fmla="*/ 146304 w 155498"/>
                <a:gd name="connsiteY5" fmla="*/ 713232 h 713232"/>
                <a:gd name="connsiteX0" fmla="*/ 18345 w 137413"/>
                <a:gd name="connsiteY0" fmla="*/ 0 h 713232"/>
                <a:gd name="connsiteX1" fmla="*/ 137217 w 137413"/>
                <a:gd name="connsiteY1" fmla="*/ 155448 h 713232"/>
                <a:gd name="connsiteX2" fmla="*/ 57 w 137413"/>
                <a:gd name="connsiteY2" fmla="*/ 292608 h 713232"/>
                <a:gd name="connsiteX3" fmla="*/ 118929 w 137413"/>
                <a:gd name="connsiteY3" fmla="*/ 475488 h 713232"/>
                <a:gd name="connsiteX4" fmla="*/ 9201 w 137413"/>
                <a:gd name="connsiteY4" fmla="*/ 576072 h 713232"/>
                <a:gd name="connsiteX5" fmla="*/ 128073 w 137413"/>
                <a:gd name="connsiteY5" fmla="*/ 713232 h 713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413" h="713232">
                  <a:moveTo>
                    <a:pt x="18345" y="0"/>
                  </a:moveTo>
                  <a:cubicBezTo>
                    <a:pt x="108261" y="71628"/>
                    <a:pt x="140265" y="106680"/>
                    <a:pt x="137217" y="155448"/>
                  </a:cubicBezTo>
                  <a:cubicBezTo>
                    <a:pt x="134169" y="204216"/>
                    <a:pt x="3105" y="239268"/>
                    <a:pt x="57" y="292608"/>
                  </a:cubicBezTo>
                  <a:cubicBezTo>
                    <a:pt x="-2991" y="345948"/>
                    <a:pt x="117405" y="428244"/>
                    <a:pt x="118929" y="475488"/>
                  </a:cubicBezTo>
                  <a:cubicBezTo>
                    <a:pt x="120453" y="522732"/>
                    <a:pt x="7677" y="536448"/>
                    <a:pt x="9201" y="576072"/>
                  </a:cubicBezTo>
                  <a:cubicBezTo>
                    <a:pt x="10725" y="615696"/>
                    <a:pt x="69399" y="664464"/>
                    <a:pt x="128073" y="713232"/>
                  </a:cubicBezTo>
                </a:path>
              </a:pathLst>
            </a:custGeom>
            <a:ln w="19050">
              <a:headEnd type="triangle" w="med" len="med"/>
              <a:tailEnd type="triangl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Box 126"/>
                <p:cNvSpPr txBox="1"/>
                <p:nvPr/>
              </p:nvSpPr>
              <p:spPr>
                <a:xfrm>
                  <a:off x="6095173" y="3905990"/>
                  <a:ext cx="3053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sz="18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sz="18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7" name="TextBox 1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5173" y="3905990"/>
                  <a:ext cx="305321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44000" t="-119672" r="-178000" b="-1836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TextBox 127"/>
                <p:cNvSpPr txBox="1"/>
                <p:nvPr/>
              </p:nvSpPr>
              <p:spPr>
                <a:xfrm>
                  <a:off x="6095174" y="3381673"/>
                  <a:ext cx="3053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sz="18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US" sz="18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8" name="TextBox 1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5174" y="3381673"/>
                  <a:ext cx="305321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44000" t="-119672" r="-178000" b="-1836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1" name="Right Arrow 130"/>
          <p:cNvSpPr/>
          <p:nvPr/>
        </p:nvSpPr>
        <p:spPr>
          <a:xfrm>
            <a:off x="7482000" y="1707119"/>
            <a:ext cx="533662" cy="290124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TextBox 131"/>
          <p:cNvSpPr txBox="1"/>
          <p:nvPr/>
        </p:nvSpPr>
        <p:spPr>
          <a:xfrm>
            <a:off x="3412764" y="3826082"/>
            <a:ext cx="1050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Photons,</a:t>
            </a: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Quantum dots…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507057" y="5971037"/>
            <a:ext cx="2169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Photon courtesy: IBM</a:t>
            </a:r>
            <a:endParaRPr lang="en-US" sz="1200" dirty="0">
              <a:solidFill>
                <a:schemeClr val="accent6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18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half" idx="16"/>
              </p:nvPr>
            </p:nvSpPr>
            <p:spPr>
              <a:xfrm>
                <a:off x="4572000" y="1146455"/>
                <a:ext cx="4205476" cy="1265812"/>
              </a:xfrm>
            </p:spPr>
            <p:txBody>
              <a:bodyPr/>
              <a:lstStyle/>
              <a:p>
                <a:r>
                  <a:rPr lang="en-US" dirty="0" smtClean="0"/>
                  <a:t>Decoherence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𝝉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: </a:t>
                </a:r>
                <a:r>
                  <a:rPr lang="en-US" b="0" dirty="0" smtClean="0"/>
                  <a:t>System decays with time due to external environment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b="0" dirty="0" smtClean="0"/>
                  <a:t>Spontaneous emission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b="0" dirty="0" smtClean="0"/>
                  <a:t>Scattering/collisions (dephasing)</a:t>
                </a: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6"/>
              </p:nvPr>
            </p:nvSpPr>
            <p:spPr>
              <a:xfrm>
                <a:off x="4572000" y="1146455"/>
                <a:ext cx="4205476" cy="1265812"/>
              </a:xfrm>
              <a:blipFill>
                <a:blip r:embed="rId3"/>
                <a:stretch>
                  <a:fillRect l="-2899" t="-4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/>
              <p:cNvSpPr>
                <a:spLocks noGrp="1"/>
              </p:cNvSpPr>
              <p:nvPr>
                <p:ph type="body" sz="half" idx="19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Multi-mode Superconducting RF (SRF) cavities:</a:t>
                </a:r>
                <a:endParaRPr lang="en-US" b="0" dirty="0" smtClean="0"/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b="0" i="1" u="sng" dirty="0"/>
                  <a:t>Particle physics: </a:t>
                </a:r>
                <a:r>
                  <a:rPr lang="en-US" b="0" dirty="0"/>
                  <a:t>High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b="0" dirty="0"/>
                  <a:t> </a:t>
                </a:r>
                <a:endParaRPr lang="en-US" b="0" i="1" u="sng" dirty="0" smtClean="0"/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b="0" i="1" u="sng" dirty="0" smtClean="0"/>
                  <a:t>Quantum computing</a:t>
                </a:r>
                <a:r>
                  <a:rPr lang="en-US" b="0" i="1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≈2 </m:t>
                    </m:r>
                  </m:oMath>
                </a14:m>
                <a:r>
                  <a:rPr lang="en-US" b="0" dirty="0" smtClean="0"/>
                  <a:t>s at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&lt;20 </m:t>
                    </m:r>
                  </m:oMath>
                </a14:m>
                <a:r>
                  <a:rPr lang="en-US" b="0" dirty="0" smtClean="0"/>
                  <a:t>mK</a:t>
                </a:r>
                <a:br>
                  <a:rPr lang="en-US" b="0" dirty="0" smtClean="0"/>
                </a:br>
                <a:r>
                  <a:rPr lang="en-US" b="0" dirty="0" smtClean="0"/>
                  <a:t> </a:t>
                </a:r>
              </a:p>
            </p:txBody>
          </p:sp>
        </mc:Choice>
        <mc:Fallback xmlns="">
          <p:sp>
            <p:nvSpPr>
              <p:cNvPr id="5" name="Tex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9"/>
              </p:nvPr>
            </p:nvSpPr>
            <p:spPr>
              <a:blipFill>
                <a:blip r:embed="rId4"/>
                <a:stretch>
                  <a:fillRect l="-3043" t="-5314" r="-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7/17/2019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Soumya Shreeram </a:t>
            </a:r>
            <a:r>
              <a:rPr lang="en-US" dirty="0" smtClean="0"/>
              <a:t>| </a:t>
            </a:r>
            <a:r>
              <a:rPr lang="en-US" dirty="0" smtClean="0"/>
              <a:t>Project Overview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206032"/>
            <a:ext cx="8686800" cy="427877"/>
          </a:xfrm>
        </p:spPr>
        <p:txBody>
          <a:bodyPr/>
          <a:lstStyle/>
          <a:p>
            <a:r>
              <a:rPr lang="en-US" dirty="0" smtClean="0"/>
              <a:t>Limitations: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450" y="2993969"/>
            <a:ext cx="3517522" cy="1626425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86" y="958850"/>
            <a:ext cx="3395917" cy="1736725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A71ABBC-FDEB-5D41-8B68-DF2BBE52B3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500" y="3437081"/>
            <a:ext cx="3517522" cy="2127598"/>
          </a:xfrm>
          <a:prstGeom prst="rect">
            <a:avLst/>
          </a:prstGeom>
        </p:spPr>
      </p:pic>
      <p:sp>
        <p:nvSpPr>
          <p:cNvPr id="15" name="Title 9"/>
          <p:cNvSpPr txBox="1">
            <a:spLocks/>
          </p:cNvSpPr>
          <p:nvPr/>
        </p:nvSpPr>
        <p:spPr>
          <a:xfrm>
            <a:off x="228600" y="2849400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/>
              <a:t>Prospective solutions: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1889" y="2695575"/>
            <a:ext cx="86868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9419" y="5564679"/>
            <a:ext cx="305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Cryomodule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testing at </a:t>
            </a:r>
            <a:r>
              <a:rPr lang="en-US" sz="1200" dirty="0" err="1" smtClean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Fermilab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(APS-TD)</a:t>
            </a:r>
            <a:endParaRPr lang="en-US" sz="1200" dirty="0">
              <a:solidFill>
                <a:schemeClr val="accent6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70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228600" y="958850"/>
            <a:ext cx="8661717" cy="5022675"/>
          </a:xfrm>
        </p:spPr>
        <p:txBody>
          <a:bodyPr/>
          <a:lstStyle/>
          <a:p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Setting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up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QuTip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environment for quantum information studies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Simulate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multimode cavity-qubit system for the 2D and 3D case:</a:t>
            </a:r>
          </a:p>
          <a:p>
            <a:pPr marL="0" indent="0">
              <a:buNone/>
            </a:pP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Explore the effect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of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controlled gates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on the above 2 systems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6A937D96-A7E1-EC4E-8ABD-C91279E01925}" type="datetime1">
              <a:rPr lang="en-US" smtClean="0"/>
              <a:t>7/17/2019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Soumya Shreeram | Project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69629"/>
            <a:ext cx="8686800" cy="427877"/>
          </a:xfrm>
        </p:spPr>
        <p:txBody>
          <a:bodyPr/>
          <a:lstStyle/>
          <a:p>
            <a:r>
              <a:rPr lang="en-US" dirty="0" smtClean="0"/>
              <a:t>Aims of the project:</a:t>
            </a:r>
            <a:endParaRPr lang="en-US" dirty="0"/>
          </a:p>
        </p:txBody>
      </p:sp>
      <p:sp>
        <p:nvSpPr>
          <p:cNvPr id="11" name="AutoShape 2" descr="data:image/jpeg;base64,iVBORw0KGgoAAAANSUhEUgAAAZsAAAELCAYAAAAP/iu7AAAABHNCSVQICAgIfAhkiAAAAAlwSFlzAAALEgAACxIB0t1+/AAAADh0RVh0U29mdHdhcmUAbWF0cGxvdGxpYiB2ZXJzaW9uMy4xLjAsIGh0dHA6Ly9tYXRwbG90bGliLm9yZy+17YcXAAAgAElEQVR4nOx9d7gdVbn++80up+WcFAgQakAQEBFREEWl2S9eEAsKFrj8LKBX9F69iChKU4Er14IUARUpAlIEpAqhSwkJEEIJkEBI78k5OWWXmVm/P1b71syavfc5OSHBzPc8efbJ7Nkza82s+d7v/dqQEAK55JJLLrnksj4l2NADyCWXXHLJ5V9fcrDJJZdccsllvUsONrnkkksuuax3ycEml1xyySWX9S452OSSSy655LLeJQebXHLJJZdc1rvkYJNLLg2EiC4nIkFEkzf0WN5IIaJj1byPbXF/QUQPrN9R5fJmlhxsctmgQkSTlaISRHR9xj5a8X13PZ7/8tE+di655GIlB5tcNib5DBHts6EHkUsuuYy+5GCTy8Yir6nPX2zQUeSSSy7rRXKwyWVjkWcB3Ajgw0T0oVZ/REQHENFdRLSaiIaIaCYRfZ+Iii389lhYkDuGufN8MRoiohOJ6GUiqhLRHCL6TsZx24jof4hoBhENElEvEd1LRAd69n1Ana+DiM4morlEFOpYCfu+nYjOIaL56pj/JKL3qH22JqKriWg5EQ0Q0d+IaCvPuY4joluJ6HU1hxVEdMv6ZJNE9A4iulGNraqu31lE1OXZ98NEdA8RLSGiChEtIKK7ieiwkeyn9j2YiO4gopVq3xeI6OTk+iCigIi+QUTT1FoaIKJXiegaItpj9K/MpidNH8hccnkD5ccAjoBkN+9ptjMRHQngLwAGAVwHYDWAfwPwvwA+QERHiMbN/54B8BsA3wEwA8DN7Ls1iX1/CeADAG4D8A8AnwPwayKqCiEuZmNqV99/EMCTAC4B0AXgcABTiOhIIcRNnrHcBGB3AHcDGAKwNPH9der7vwGYAOALAP5BRPsDuAPAfABXANgLwKcAjANwcOIYF6g5/wPASgA7qH0/RkQHCSEe916lEQoRfVDNpwDgrwAWADgIwI8AfISIDhRCVNS+nwRwK4AlAG4BsArAVgD2A3CY+q7l/dS+/wngtwBWqH1XQ95Dvb4+zYZ7DoDvQxo9fwZQA7AdgEMA3A7g+VG6LJuuCCHyf/m/DfYPwGQAAsDN6v+Xqv9/hu1zrNr2XbatBxIQ+gHszrYXIRWcAPCVYZz/8ozvL1ffvwJgS7Z9ZwB1AC8l9v+F2v/kxPaJAOYCWA6gg21/QO3/JICxnvPr7x9M/O57avtqAOcmfnOr+u5die07eo6/O4C1AO5NbNfX/NgW76MA8AD7fwBgNoAYwIGJff+g9v8J23YTgCqAiZ5jbzaC/fZQ9+dxfl0BEIDfqfN/lm1fpe5BIXHMou++5P+G/y93o+WysclpACoAziKiQoP9PgVgLIBLhBAv6o1CiBDAD9R/jxnFcf1MCGHYhhBiNoBHALyViLoB6YoBcDyA54UQZ/MfCyGWQ7KjzQH43ISnCSF6G5z/x0KIIfb/69RnEfKacfmr+twrMYbXEvtBXbv7AXyQiMoNzj9c+QCAt0AaEQ8mvjsFEjCS96eu/iXHuHIE+30D8tr8J7+uQiLIKZBg84XEIapCiChxzLDJfcmlRcndaLlsVCKEWEhEv4N0aRwD4I8Zu75TfT7gOcYzRNTL9hkNedqzbaH6HAfJDnZVf79ORKd59t9Ffe4G6Y7jMq3J+Wck/r9Efb4ihBjM+G5rvpGIdoZUtAer75LgshmAxU3G0ao0uj9LiWgWgL2IqFsIsRYSPI8A8BwRXat+94gQIunObHW//SAB5TDlekvKEOR94Mc9noieAnADgIcBPCGEqLU431yaSA42uWyM8gsAXwNwGhFdnbFPj/pMxja0LIG0rEdLfNZtqD41A5ugPvdCglUkJBUcB7Cs0cmFEH2J/4dEBAB9nt31uEp6AxHtAmAqgG4A90LGfvoh3VyfUuNtazSGYUor92cvtd9aIcR1RBQC+G8A/wXpJgyJ6O+Q7tN5ANDqfpD3ggCc2mCM/D6cCOB1AP8B4GdqWx8RXQbgR0LFlnIZueRgk8tGJ0KIVUT0SwBnAvgWpD89KVrJbplxmC3hV8TrU/T5rhZCfGk4P1TunfUp34VkXUcLIa7hXxDRfmgMjiORVu4P3w9CiBsB3EhE4yETLI6CdHXtRER762vU4n59ACIAXUKIarPBCiHqAM4GcDYRbQ/J/k6ABLUiZBJJLusgecwml41VfgVpFf8Q1krm8oz6PCD5BRG9A1KxPpP8ziPaR98oPtSqvAjpTtu3SbxpQ4hmeX/nG4moA8C71sP5Gt2fLSBdWK8qF5ojQojVQohbhRBHAZgCCYTbD3O/qZD3dN/hDlwIMU8I8WdIwOmHzHLLZR0lB5tcNkoRQgwAOAsyoH6iZ5dbIK3Xr6tYBABAKflz1H+vaOFUq9XnNiMfrRSVnHAxgLciI8GBiPYjos51PdcIRLuX3s/GQgB+DmCL9XC+RwC8CuAIlZ7N5SwA7WD3h4gOISLHjadqYbRrsjKc/QBcCGlIXEBEk5KDI6ItiWh39XcbESXTxAFpsLRBxndyWUfJ3Wi5bMzye0g3Rir2IoToJaLjAVwFYLoKFq+BrLN5O2QAvinYCCH6iehJAAcq//wcyMDyRSPMQvoJgH0AnAypaB+GdANuq7a/FcAkyNqgN1IuhoxH3ERE10HGoD4IYEfIIPtBo3kyIURMRMcBuBPAfUT0V8iEigMBvA/AdADnsp/8H4BtSTbznAvJSj4MeS+vYpmALe0nhJhJRN+GTHN+mYjuUPuPh0zU+ABkPOdFAB1qjLMBPAFZszQBsjaqpM6Zy7rKhs69zv9t2v+QqLPxfP8l9b1TZ8O+PwiyrmYNpFX7PGTqc2kYY9hNHaOXnWuy+u5y/v/E77zfQRpx34Ks8eiDtIxfhSwa/QqAItv3AaiQTcbYMr9HorYlcU0EZDo13/4hAI9CuvpWQnZs2MU3D6xjnQ3b/k7I2piVkIWSsyHZ1JjEfp+HTNmeAwnEKyFdYd9IXK+W9mP7vw/A9ZBZdjXIxITHIY2C7dU+JbVm/gFZeFoFsAjAXQA+uqGfkX+Vf6Qudi655JJLLrmsN8ljNrnkkksuuax3ycEml1xyySWX9S452OSSSy655LLeJQebXHLJJZdc1rvkqc/rSTbffHMxefLkDT2MXHLJJZc3VKZPn75CCDExuT0Hm/UkkydPxrRpzXor5pJLLrn8awkRve7bnrvRcskll1xyWe+Sg00uueSSSy7rXd6UYENE2xLR+UT0GMn3sfveGZ/124CIfkjyXe8Vku+J/0zGvl8jolnq3ekvqfYoueSSSy65DFPelGAD+UreIyGbKD48zN+eCflmw98B+ARk64rriejf+E5E9DXI3lw3Avg4ZMuLC4nohHUaeS655JLLJihvynY1RBQIIWL191ch31u/oxBibpPfbQHZZO9sIcRP2fYpkO80f4f6fxGyN9KdQohj2H5/hGw3PknI919kyj777CPyBIFccsllUxMimi6E2Ce5/U3JbDTQjEA+Bvkq3KsS268CsCcR7aj+/z4AEz37XQn56twPjPD8ueSSSy6bpLwpwWYdZA/Ijq6zE9ufV59vY/sBwHNN9htV6a+G+MaV0/CP55c421cN1FALR4qvuWxqculDr2LG/DUbehjDkmumzsPsZan3qAEAlvVVsGjNm+OVMgPVEPUof1Z9sqmBzQQAa0Tad7iKfc8/VzfZzxEi+joRTSOiacuXLx/24EoFwt3PL8Ury/rNtnoU411n3oNTb07i3sYnLy9di1UDtQ09jBFLpR4hjt9cbuV/zl6B3iHr0RVC4Gd3vIjDL/in2TZQDTdqZR3HAj+8aSYO/e0j+MfzS/DwK+6z856fT8H+Z9+3gUY3PNnjp3fjhKuewpLeNw9AvlGyqYENQb53w7fd9/9haR4hxCVCiH2EEPtMnJgqoG0qbcUC2ksBeofqmDZ3FeatHMRLS6S198DLy4Z9PEcGVwHLZrnbXn0AuPaLwDrE7QZrISaffDuufPx1fPRXD+FdZ96DehTj6Xmr0TtYx5f/8AR+est6Bso4lvNbBwmjGLudehd+ceeLuOD+2djv5/fiybn2mNUwQjWMGhyhgaycAzxzzTqNzydDtQhfvOwJHHf5k2bb2mpo/r7isbm4YfoCnHvXLOx/9n14bM5K3DlzMa57cp7naC1IHAO10X/nW39Njrkaxvj6ldPx5T9MhRAClXqEKAP8n5y7Crc8s3DUx7IuotfHvS8uxTeunIb9z74Pry7vN3M46pLHsfupd23IIW5Q2dTAZhWA8ep1uFzGs+/5Z5LBTEh8P+rS017C6oEaPnvxY/j4bx7CM8odsvukHjzw0jJMfW2Ep77sw8CF+7nb5v4TmHUbEFZHPN7la+Vvz7rtBbPtjpmLccSFj+JrV0zDw6+swJ8f8xYUN5fehcD8qe62odXAgunutimnA+fu6ALO4Crgwf+VCrIFWdEvGdnlj87F+fe9gqV9VTy3sFe/gAt7n3EP9j3r3pHN4/cHADePfta8Vm7TX7cEvHfQspyf3PI8vn/9DLy6YgAAcP20+Tjh6qfwgxtnjuyE95wK/HwSUO0Hnr665WvbTNZWwtS2p+atxm6n3oWvX2GTbKbNXYVz7pqFOBb43MWP4TvXPrNuJ14xGzhtLLAkcT3mPgJEDfN/vLKszz5H2jvxb799GB/51YMQQuCxV1diqD5Cg6WRRCEw5Uz5bGzEsqmBzfOQ7xRPvmZYx2BeYPsBNnaTtd+oy9iOkrGoB2uR8b1v0d2GY//0JI78/WPNDxKFaQBZNSe9X6hofsRcX7UBYPaUpqeIY4F7X1iK1Uq5VVlM6dHZKwEA0153gXHRmiH0V9OKJVN+ty/wh4+42648ArjsEJeNPXej/Kz22W13/A9w/1nAnNbcL8vWylfXCwFU6nIup//9Bez8ozvx7II1GKxF6PMoxZakptyiMVM0g6uAF//e/Lcr5wDnvxvoTzNbHserhhF+fPNMPL8o/SbrckE+5uus6Kb9SX4+fB5wyzeBZ6+Tc1r12jodtp9d1zFtsoPWfbPkfKfMsvM+/77ZuOiBObj6iREaL0l56Xb5OeNau23BdODyQ4H7zhr24Zb0Vczfeh6VeoxXlw9gweoRuNSWzATO2x0YWGm3hTXg0fPlp5aXbgce/iXwjx/bbZU+CaTP3TT8864n2dTA5i7IV8N+MbH9SwCeE0Lop+YxACsy9lsF4J9YT9LTUcLcldZVsahXLtJhJQj84SPAWVv4v+NKWgMSt+KeuxG46tPuAvfI1U+8jq9eMQ1XPDo39d1jr8rfcg+IEAL7n30fjvkjYyqz73UfkKTUB9LbFj2dHrP+O2Ct/oyCb2yhvr5yAJNPvh23PbsYABAm3DZRLHDV46Ok3DioX/tF4LovAQMr7LZlLwJXHA7UmWJ67AJg5WzghVtSh+MA/9DLK3DV4/Pw/eufTe03S7li1xls9PgH1droWwjc/zPgt+8Elr8M3Pbfw7Kur5k6D4/OXoG1FXuPSgXpdHjgpXTMc2J3GwDgwZeHHw91ZM59wK/3tPMRMbBmPnDDcUDvfLlt6fPZv8+Qxb0WbNYMuetuxoIRJGw88itg7SLXYJr/uHxm5j1qt+n1z9fN6rny8+HzpMFy2ljgNX9J4l3PLcary/u9342mvGnBhog+S0SfBfButekTatuBbJ+QiP6g/y+EWAbgVwB+SET/TUQHEdFFAA4BcArbrw7gVADHENFZar8zABwH4CdCiPUWBR/bUXL+P1vRca5YouduxpQLvo2/TpvvP8iip7JPwJV03cdsFNDVG/vmZy6UFrQGQy7zVqV/u7xfAht3+eDlfwDTLm94nkyJGHPTgMKZQ5M41L0vLEV/NcRDr0hlf8lDr2buu6RvGG7GwVXy4fbJ0GrgqSvk2Fa8rMbM2NL8qTKO1reopVPxNfHMfHldfcxxoQpUVxjYVEYCPPo6F9QarQ/KewgAj18ATPsDcP/PWz7cD2+aiaMve8Jxo+m/n1/Ul9pfg1I9svdWx3ac+axdAjxwdvYauOMkYM086aYF5Lq543+koTVXKeQ4lB6CqZfKzxZkKQObpHH47ALLOL21jSvnALd/33VNauMpDiUYPnyeZTQ1jyHGhZRqFzHw2kPy75l/9e56/FVP4ZDzHsTfnl6AG6cvaHzcdZA3LdhAVvRfD0A7wy9U/z+d7VNQ/7j8CMBZAL4D4G4A7wdwpBDC8WkIIS4GcAJkp4K7ARwF4D+FEBeM7jRc6Wl3G3EvVYqOL97aC7dj92W34aQb0lZsU5n3KPCbvaRSNMyGK271YDVhBDpW02pugQbNLbrbEEaxTA8VkfwHSBfNPT/x/9h3kiUzgQveK+ehlUHcmlKYv2oQX71iGr7/1xktMcYlHkB1ZN7jUlkBwAXvAc5/l3+/e34C3Ppt4OW77bxfe1hanQufsvcjbg0IeMLCY3PSTHSnzbuc/2v3IAD0DQ0/JmEkUGBTGwRCpWALknUgrEjFeekhLstZ/pKc56J0nGU2y74MY4ESQhwYzEjtp+NqURRiW5LutWo9wt5n3IU9T7vb7njzCcADvwAWsKLqvkXANUcD1bV2zKUO+RmHQEUxj87N7Lapvwfu+L4E0RaEu9GS8sw8y2w4WBr561eAJy8FljFGxcHmmqOAKWdYd3i9yZoMlNqL2TNGSVXoAt9/XTcD37t+BoZq6yGuhDcx2AghKOPfQYl9jk38LhJCnCWE2EEI0SaEeIcQ4oaMc/xeCPFWtd8uQogL1++sJLPZnpbimEluxhC3YgerdRQwwuDso+dLiv38TSxmwxSPBpkMa27p6j6IFbMNU9GfWrbqaTd/v4UW4tOBtKq0Qtlhs04ccO792Oese+WDoAHitu8C//yNf8yRh0g+cDaw/EXgpTvs93HoiR8kc0GAWhSDEKN/8UuZFj4Hfe4e8WZHvXIPMPUSaZUOKBfPy3cD5+7kZm9VlVJdPddasLNuk59zptj7kQGatz27CP3VECff+Cy+f/0MrB6oYwL68IvipZi9eEVq/x026wRPheFz7fWBzco5lhE8cYkE89VzgZu/6cYICura1PotQGpLOo6AJc8CC6dbVw4g7xNg42tM7pvlxqMO73wWfy6fg23JdZdpA+eTvdfgkbbvYidaBHHfWXixcDSIr5G6ul9RFXj8Igly9/1MxjZm3pBW1CICKop5lDrtPLS7kMcChQCevd6Jif7qnpdx2cOvmvGZyxTYiz+VZTZyd2YcC7mmtIFBTCUbwAiBwRV2XICNrZ421q45QF7zSw62yTIitmstYGATVoErP43awmcBCHwyeAwFyGPf+dxirA9504LNv6p0tRXxUNt/4fTVJzvbuQVeqdZGDjYTd5Ofrz9mH5iwagPQcTZLWNZXwX3/dyzod+9G2Cf3564DADho14noaS9ifGcJRxYewJklGVSeqdwIE7rKWNRbkcpOxIiiEN++5unGY/ZlyxWVJV3ttwA563YZP/DEN7gIAXw4eAqXD34LldVLvPvsNHGM+Zu7ebwJDtpy5NdsyplSWa18xW7rUEmP/Uvtb3R2PU/qEBwA5feLeiv4z788jR//bSaufXI+bpi+AA/PXo4fFK/FUcX78bH4EZyyxWOY2340xkKCWmdbEWPKFjR3qr6Iy0vnoIgQvUN13PXcYjzyCgOpqz8nGUHfIuDO/5Fgfvv3gWeuBl570O6ngac+yFixnkfdfu9haLVIYPLJt+OSh6yrMWmw7LetZByf2HWcs10r892rktFPopVoe+oyAEA7GNhwJX33j+TfGnWjmmU2enxxBAwp5sHvZexhBLOnADd9FZhyBmphjDgW+M2UV3DW7S/iuYVucsYOEyRw6ViTlv5qiBVqzhc9OAeH/e4R2CoLZh1wZmOeVTX2+qCM6QA2viSEdLUtekoak4AEGw+zWfrS48CcKSjc8T3sQXPxu/L5+PceWet+9p2z8Jcn5iEc5eLUHGw2MuGuDi7cZVKthyMHG71oF063Ft7M64Ff7iLdQeYBTFu+y/ureB/JmpnagHSRDNQix3o+bK+t8expH8PPjtgTRcRmnHNUANJhBiJCATH+PoPVS7xwq7Soue/ax2wKZflZXWuV/PKX5OfcRxpegloYYxz1o4gYA2utq2cLpRS2HtuObsVs3rrlGLybXsK5xd8DEOivhrhj5mI8PY+5iGIP2LSPlZ9DLDBcVlZz/1L7G+3GiGr2fvDjqO+H6jE+FEzHr2cdhB5Ifz0HwQACh9cle9iapEXeXixgDGNou9Rm4aDCDPRgEL1Ddfz63ldw6cMsVuUDOw3qPEagEze4G43PwyjzNDAPqJqaa6baeOPKBNhsO1ae85BdN3e2a0agV0YAYc4rHCXtcyEpVRdW7HXWcUkRWzdanY1d/5YzArWf6FuIA869H9c+aeehU8y1bNcV4eTiNTho57HO9tNvfR77nHUv+lYvw54zf45FK/vs9SMf2EQsCUCNuTZg2ViZuUu10ajdgSK294El0Bx/lTTw4jhCG9Sx1f1ftraKC+6fjdGub87BZiMTnpnDWLjjRhNxZMFm4VPAvCdaP4HO0opqLvAAMjgdZbvRuBuGL8TtxneavzvK8sHcZ/J4bDuuDSq5CIvWyIe4xv3VClAc4Lz129KiHmJp02sXA09f5cZujBJkLU7auuVnk4wo6UaTx1o9YF0qH37blnj+9I9hyvcOQqzO9dYtu/GX8s9wZPFBlBFioBrim1c/hSMuZNlAulUfB2gNNhVm7Wol17+UKWKupFnMJhEAjuIYJxb/BgDYkaSbo78SMntYmGutFW97KUBXW5EdQ96/AmL0DtUxWIvcmBUPKmvRbiXuejJJJAOMdaqRxCFza3JmI8cUhjF2pgX4w+B3DGiuHnQNG7WE0N0ux7PXdi7DiQWZOdv5ewLrfB5aiYc1CyI8JV0rcQ6U2uDhzEYdJ4piLOkbAr12PwpMi5aL9j9frlyN44t/x+HiAWf8Op2799Yf4YBVN+Kj0UNoymz0NeUJPNq9p+8NkQUbbYyJ2N6HwI4tVucRsTUI62GENjX+bxy4kzOX0ZAcbDYyOWLvbczfncwF4vp5I+NfxaUHA3/8qP9gcQwsfQFYwir4q1o5k40RjFFp0n0LGyYIZLGubcd3pMa8RXc7Prb7RBRIPkQ6eFpnyi1WD0ERTCl1qrrZQRbwvv8XwC3fAl66027TiqTKUjZ1wHdoNZzmD32LZRaYkloYS6sYwJp+6wbcemw7utqK6CgXjJ55C3OnEYRjDNiJRO4n4AcbDSD9S+34BXc/qbEsngH8fGvEM2/C35+VmWlRbK9TqHJe1lbqBlgIAoFShJ98x9YA5D3oKltFGSp2HCBG72AV1WrV7YqgFTJX0kWltHgaurGuBy3YcFbWgNnUIoH/Kt6AneK5+GBgiym72wvYl2YBECgprfT2Sd3403/six8furtzjFCBDWc2Ab/fXEmbuanrwJNh9P3gTI4DvmEEPLCuwCaOsS+9hKNmnYjdTMWEm5TRVdDGVIiOkj2GjmsuWW3PL7zMhrkD9bg5q6wosKmxZ0CDjWGpws6DgWasVH8cRyiQHGcYhvh/H9gRfzhmH3xpvx0w2pKDzUYm++9sXQc8wMgL3+Ioas2NFteBi94HXPx+u81Yc8wPrLOLehnYeCqos7JUeLp2J1NuELFrcQIImXusHspzBXyfDgU2vP5Euwl46qYGGf6g6TEnmc3Vn5OMqV8GUjnY9A5a5TNprAVNzWx2muhmdCWDwACssoqaMBsDNsvtb7Ri5+6npdI4EC/cjL6hUI0nDTb91dCxhwMF7N84cCec/Ind8I0Dd0JJmd3lQmDAvYAY+848DU9En0ct8jEbprh1lpnDbAbYp9pXA1BUZwrbAzZhiIL6TcTUz5c6Hsf1bWfgU8E/DbOBEDh41y1S5QCaVROEuX4FH7NxwIa50bRU+9P78SQNXxaXAoMwitFFct9O2DWx17bjcNM398fTp37E4AYBuOqr+5nneakyvPqqFvx1I/v5qxio++bhYzbc4OpfKj8j5hLVayzgYGOZjWb5BIHu9hI+tPuWCLhbZZQkB5uNWPj95j2v4tgDNq8+KOsHuCxP9EID2ANWt/5prSj6FjVmNhm9wbirZvyLV8kMmXpFgk3ibRDcjRaG8hxFB2xUEH3AU7i3kLWp0QyNK3OtSDjYiNgW6imFU4siA3BD1Tq+WbgZc9uPxjbd9mHU+naLbptdV0DsrSHyxmw0QPKx6OvsKA/t1mTMRrmuRLXfKIJQCA+zCQGH2aifFwo4/sC3oL1UMEpjfFfJAGxAAm9feisAoFr3gA0HTe2O4Vl1Gmx4lpb+Pq6jUQp3NbRum5i5jCaTVJI7BktQCtTFV2uHswIA0EOWbjTNbDjYMEagRa9DnlWnrz2Pq/GYjcf9ZJhNZOfBWVVnWwHv2n48xneV8batewAAe2w9Fu/eYTxuPGF/OYRY31PG0JQR9tXLn5DAvnKONQL5dawzsNHzqzJXcuzGXxw3GgNNzYjjmM8jdo3FUZYcbDZi0W6RznIBpXAAbyEZSOcLxMgVh8m6AB5Y1wV35W67zafctNXK3WhRKN1Ps243P+XMhgdkuaum67H/k38MrkxnXMF1o9Xq1rLTEhlmw8DGKGk2Nz0P7m7zgU0cMjeCHHMttNZcgBjHF2WJ1dZj7DgjhTacXQaIMX+Vp77BZDDV09v4+HxdDTj4awVhFLy1cuuRBRt97furoVHYBAHT8o+5YooabDrLFmzY9fYyG56QoY/lc6NxJWeYTeha1UpuUMWC1dACPWc2QaGg5hEbN5oGCG7MABZsuBvNz2y4ktZp/tyN1mANNWE2EVfSZM89ho21p12CRXd7CYhjjAldxh0xhiY4Q7vqs7JWyweaeswO+Kv74HQH0YkbLBuNJQjoNRRGoQOaHTnYbJqilcfYjhL+XD4HU9pU4WAcISCRclEBcAPmmlLrmAxglZsDNlp59FmrNg5l21LQL0gAACAASURBVJtrj5Zxn9++C/GgfVgIAm+jufhq4XZ0cmUQsCCzSFt+nB3V6prZ2G1TXlPKgCsArdS4b11b1a2ATSJgXWVutAACOg66Rbd1o33tg/I9ertsYWM2AQTKi5/EMQVWQMiO6yg3bUE7YDPofge4CRsm7lF35w0J0kWSx9dAOVAN3ZiNp0m5BstxnSXzO66Yq9w1apQbA0PfNTXzYIq7zpkNq3taMhOII7ysO2HUrZLmYFNQ5w4gUDI91wUQheisWZdqd3vRSRDwxmxMfIZ3y2BxJjN5de197DiO/PUpWknHdg0RZzZlFxiNPHIedv7zOzEJdj2EPNFBMEPg9UfsGAAXbPQa4c+5nge/Hw6zSceeDNgw8A8gcmazqYo2qsd2lLBPINubEGLH965lQCjfuuMS8Llt1CKNGdjwzCee+qzdTw/9L7BqDiYusb2VAgjc0XYKfly62mE2xN/OwB6gbxZuxoWlXzuxJw02fB4LVNaaw2z0+LjFrRWxY117KrjjyPyub6iCeOksFbOxlmSbimu0l+zj8PG3T8Lcsw/F+K4ym3OMU5d+F6eX/uwwHht34f3aNGiyrDpj/TOloBVFveLWPQFOPKoWxSjBBZu1lQTYmCHZsRmw6SgzpWKvdxh54hp8m76mfazQzwAkZwk8ZqN+s+xF4OIPQEw5w06XXfuYg426BwSBcoG50e48Ce2/2R1jII8/rrNkVLtU9to16HGjRR4w1AYY4HcH1j0xGyY/uVXWtERRbIwkDnRdbRnKWiW3bEkWtLkbTfgYml7vvnZSvKWRfgY4ADFms6JPzSkomPc1GfcscylT7kbbdCVgzEZLGSGEJ2V4ACpFtcLAxgRyWQCRB0X1IubBX9NBgClOpYSisOYEE7U41hxPn1XA1VYIcFLpr/i3wlQcVL0fz7Z9FUWEqNXD1DyMIvS50UKPkuYsgQd/df0FA9rf/PoXCC7aD5svut9xKZm5NOm9w7DIfSh9Fqgea9WTIMDjWPre1Afs+NUn1fqhlWktFCYDUY89jIVxowXcjcakQDYNWn9bcMCGZ6PpLgCc2ai1sZYVv/r65mk3GwN3DbRC9+YCUAsjL7OxbjS4MZsXZWxpt83kM1AuBAyk0m60Sj1C7GM2Wkk781BjrjCwCT0xG3ZfdZ+8KI4d8NYGVxd/Fvh6inWNkL1H2oMpjyP3LYOtIX0d+brWY/a5Z7nRyJjN356S3UhCEWCnU+7Ar+992Yw9TMSeOkoZzGwUJAebjVg4s4mUFdSGOoSH2fRDp/16mA23/j3WmqM8fB0EdAZOyGqAEtbcNw96C/befhx77ZzNFNqs0y7gk+gK9NAgxqPfZKMVyI7JzMlx23gyz4yryaMomLy40B7nbYFqAbTkWSdmYx5/DgL1IdZtV+6x3TibLNBRKuA///IUPvqrB/0xG2OVcoXnaZ5orFIONlJRUH3AjK0ehobZ8GsfBJYR2O32e81sSoXAWP983dRDblSwKnuzgxrTWsZsPNfZTRBQ36taKFFdaxhYNYxNqi1nNkU1jwACRbOGrAvopEPl2z723GasA7CG2UAAT/wej5zxIUx5WSlin5vPl3jipD57Yja6Xf/jF5t5JBMEulV8JpPZqGNpgJ00th2VSBtuMAbkjgG/zlV7fi36OvPnXI+ZZ6UxZqPH2V+pYQL68Ncn5pq1EjF3YIHiPGazqYq2VMd1lhBCKuwyQjeYqGSANLPhlrR2bTRpUu0DGyf1WT1gTDHxc3eWizjp47vhb998P+C40RTYdFmwqUC6pdqojli5a3jMxhyXu3L4Q5QST1AUwPK16tUMdTv3mpDj6OvvN+eRabiJmhdANmC88ghg2SzT9n6b8bbtSBQL3PbsYry8tN9YrY/PZj2+jCuMX1tf80t1zlqa2QRsPmEUmus0gfrw9/Ip2J6WmmwzAgMhNo+ejhI6UUFXW9EBWDOkiL0K2zAC7kZT4x9M915zhHcQT766gt0/npwRC+5GM/nOLrNR1/Y9kzfD3LMPxU4TxzhuNGdOd56EDxeexuI+vYY9YDPU5OWDdR6z0WCjFPuD51iwid0YWk+HXFs9GAAuOSjd+VvdEw2w+79lc1RDDTax+X5zsOc38sQvzbPqYeHMGFs7oJmmZWB9A0N4qv14nE2/NdsEAyPKYzabrgQBsDVWYEdajLpKdy2jztxoVkkPkmI23I3mex+MT7hCNAkCVjHe+IwqLAx5exSrsLrKbBmZwkBhrLn/+tDO5uuKUGCDmok9ldg8yoGnGr9ZO3UtLGYza5G6Dixor1OGo1qVpQHz9Gz2AK+QfaIwtNowzImMofGODnqev7qTvfHRVHy3+J6Qmq3Gf+jF9OuOozA09/vfgiewZzAX3yzcgoBsFhdxRqDkjMnP4YX24/DZ7fqsBeu4LYXNSPO60bI7GTui1xrv8aaUJbFrEAthzs/VpY7ZSGbDwUatOaWMS4UAApbN+ZIejHsu9MQ6momP2eg1NLTKjJkzggCxyULbYuE98p1LD5/nHle46d4TukoGeAII8yyUibtia+a8dh4N1hMD9dmLJEAJYWNL/QqADqg9bA2TODZ1TdKNloPNJikBER5tPxEnzPw86prZUN08BPwBG9LMxnGjtfh2wJDtpx82p12NysmPuBuNgQ0PZvDCQPWAHbDLZuZrzWw6UDWg2cGK4toDjxuPW6gN52EVo7HWhD2OBpu4XjGunO5yYJkAd6PpILOIoOfPGRpv8xKpDLtOYorZMJtWAb/f3C/yKPiQudEGIN15Y2jIZTYesOmcdz8AYFzfLHPPxpRZAgFiC5y+OptWwcbUsQzZ++XEnqRwsNFFqIDNRtuqp82CPwebOARevhulAA6z0f/R/eAA67b9/f0v2vG1anj52tV4Cpx5+UFbgUxrF+MaTNYYqf//8si9MfWUDynQtPPQCQIleNZ9sm4sS1iCgOl3Jiyz6R+0z3kPDapzx2g3YJMnCGyycgDrJhAaZmMfAqdegpSLx0kQaNGa42LcCPYBE8yNZt0WPGaTLnqTliFTGkqqkL7tdtRM8L6Ddext0/GbFt9N4wgHG52dFKXBRoRVk+580dHvhNFYTi+tdJ8wPmden1JT7sUuMMVsYjYtAiVr/dJG9tqX1d9RVDfKeQjyXndjyInZEAfNwVXA64+amp2uoo3pdDOwIQjbssYHNr4Mv0ZSH7IWufrkySQiFiz7SZheXEXlqjzsHVu54K/XwfTLgb8ciV2X3eEkCOhrsivZhpgaTAsxjz21anix7gemM4Q9jkluYO6pnrYAn957WwDAxJ4OO3aesKHW0Z7bjscWPe0oFy1DCyAQq++d1k3q+oWVFtkxW6tt+pkSsSmaHhyy93JnknVPAQm0Fewz3VkutvyyuOFKDjYbsfzk321PKO5GI7UgeeaKbsLoNn5s0Zrj4nmniq5rEFFGzMbLbFidAnsItButkxizYYzAgE3YJM7kHbs9TtGkCbPMK3UNg7hmMssKzF/ubdzovP3Tfv+Z4CHMbT8a47AWdZXC7WU2rUpUNdfeWKWwLkbuwtTXsIsqjNkwp5SIgcsPBf70CVPIN77N7pNkNrUwxh8eeQ1ra2p+PIYXtqiktdRZJ2gGtKZinXVCIAjTTqeg35HDixBZrRb6ZRbZuKF5ZqY8Ft9J9lykft/Jwb/Jm2ftfnq+gsUv7VrU1zBiRbbdbQUcue92eOVnn8D4LgY2XBK98EqFAJFJW4/Ns8Bdyvq8tUGW4NOiGINF2NhStWavUZEBvmY2++80Hu1z7gDO3EymrY+y5GCzEUuJGUZ1FdzuKVlfcTulLS6nrmMkzCYZ3AVjNszi4Q1hvTGbOEo9YAB3o9nuu15m06olyqWedqNxgNRg04Y6Kxy0aacu2HA3mpQv7mubpH6+KN1Tu9IChAoIXGYzTLABjHLjYGOq7SMeLxPqfJbZHLbX1mweAlj2gvxbv8I5CjFWaZUx7H4FELhx+kKcedsLmLdaFwwyS3q4zEbE9vfMYDC1NcKOP4AwjKZYYEzSF0NTLXza4iHDbPi6KzLDK1CuU+0qGpY4scJ0gk3RzMO60fQ4SoWAxSwjN+EkwfLbioETs9FutKIHbDiQtircjWaMUmZA8jT6NpX+d+jbtwK9IFPNsTj9ptR1lRxsNmYRaau8u8jAhinponYbOdXQI1HYaWZjEmqZwutg6fidHBXBH7ZEs0kAFeVG60DVMB8eszEB0lYtUS6M2RglHaZdAmXUWcZTlFIE8gAabFhmF3s3TK+QnQXGUb8BG96QcUTMjI1PS9GAZlpRdNMQCgps3r51d0bsSY05quHwvbYC4Kaib0GrMXHa/6IDFZSLcvsr85ukOTeTarroUzffjIV1owWITcpzgV9vj5GiO3qX44oxfsaw/pxORqNauz0YwRriomMgDGzGkX4vk3WjOW9y5+/S4ZJ4FpIxG3hiNkNDIx+/BhsSkTlmwOKXRXYPOovsWdBzLbjNT0dD1l8FTy6jIPZh0wkCY0oRCiqgy8HGBFtbUQ5BKSMNF+kqdtgMGq7w2osE/Xx38gwWw2xirxLXzKaTqhAiAsi13AzYjETJ8foSbYFGXHFb92MxgBw/V8y+mE2GG22NkI02x1K/qcLvYm60WnUItvfA8ITHbLSiIMawtGHRhQoCo6Qz5mH6hNXRqeioAVoAHwmm4+jKjZhUmmUs7fuefRW7aM2QxTAbraFaun1Km2LhgicIQJi08mKRzSNOGykabErRoAGbNjYP7n4qCDmubmrB2AqK2fFB3hVBiU5N5gkC7Zzmk+d+AAw4VfFm0c2q0+UMJVZztnT1Wkwe4fhdV6yqZ+PMhiyzadeFTTxGVhjp6m0w1FE/Yi6jJ2zB1hmz0X7jDuL0Xi3mVtxP5c7s7zQb4oWgph05ZzZMsbOsIidm40sQUPGGccW6fVgZaJZ1s8kWXICilD0P7TqIuetPHbsNddsNIANMvEqD7bsGktmMRz/CumY2rM6nN8PPXh7j/5sJVxSa5QQMbDSz6cIQ2kos1uFzB5rWLXWzvcyUtGbMBxdmmBjCGO4OzAIUvoYooUYU2MxaYAsox6lXVXNmQxCm6LRQsEF/L9MsKrCJh0wMscjm4TAb7UZDg5il7qiccQ8AsPZCbH0qQ4BX3jt1nL7XNPC5MGaj5xGQn9k4CQ5Z0tbt38wMFr2eAnZs3vrIMDMRM2aTg82mJY4bTa6IrkLkVdIm+6oRIyh1uZ+AfV+JFu2j5+44rcSYhWesocQ4nWw0j4WqmU1PsW5cK9yNVtL0P9FklANL3Cmz9HqjxNiZaCUdecCmTHWrqHj1uMgATc9LxfqEHM846jfn4G407gpzB8auvX6dQkIcsNFMj51bu0DKFKFNs0pbTJ/hRrNgw5lNidV1aOXX1QojcEDTr/DiOmM2JoZgmU0b6vhR/XxsS8tRKvjcaOk032JomU2ZsQAes9HMpmHMRivptp7sfTwxG/5Wy8Zg4099hoiBtUsUs7EJAvrm8XkURcYaYt2bG45fiWbcBWY42JiNTX12wCYYfadXDjYbszA3RE270Qq2cZ7jRlOLu29tg8yVLlXvwhVee2KxarBiKdQmKMoUdw9Pd/YpaZ4gwNxbuuCup1AzgOIwtKwHjCm3qE2+JnitaPfvC2vZUcgzcLQbrc5aovAgLvs74PNIMwY9j7HoN+2DeDZaGzJcMy2BDWd6aX87L+Y1YJPMRtNiugLULNhQ2t0o56TABg0MFn0fOKssd/l3zQBNHa3YPZiHT4T34Y+lc20HAZ4g4LgG5ZyL0ZBx6xaJMxsGxmoNjUED0NRjTq5/LvW0G80yAmvgtXHDKzNmo8a36GngvF2x4/ybzB0jwNQWlcEBNONZ0C/mAzKZDRd9PwN2bD4PF2y0G230YzY52GzMwoLkoZArorMQMTeaVaRaGQ01SpMcu5385C6QlGUkj10fsIVkOnUyjuqmGc1urPW+q9z0Nqak2YNnM6mqRtFxZlMQfiUtmEITio0NIRtsjPsptNewwNxohtkMx43G/tYP6zgaMGDDlXSK2Ri3DZuHUhQ14RbScYvdxmzsuTlAtBs3GqM23piNrXsqZ8Q6dEbUmEZgo0GGA0yb3xVV9sQNAhGaHm2arb81WGhjNllutNiCjR59iXV6LnKWo9YQN2KcsQPWgu+exHZINDI1TWntccz9gDDn7yoRMP9J4Hf7Wjd2Kmajxjcgi0+3m3ujOVvJcQe2wGwU2FQEA4Sebfz7whpBBY/BkjObXKSwuMWEHvlwlxE6bggtGmw425FfsAU5Zkv5WWrAbJT0rrEV2foB49bj2yaxY8QhsEy/FZSnPuuiuHQqbwf5waaYCTbWghPKnzxEHd59AcsISqH125dYgoCx7kUW2KSLOvm+OsA6Dv0mqOokOiSZjWYxjKHFBQmWA2g0D5tVZM6dxWwadULgzCZDuWlAa+hG0yDTSuzJk+gQsJRh05oI7Ho1YTaFcNAE1ovk+T1aZAS6uWXP1nZbRgxQOOxYgw3wnh3k8fbfaQJw18nAipdtfUqWG00lOoxZ85IB3XJg2+7w2FNTsEHZurvHT/bvC8vwip5sNIKwbsCYgU2TDugjkRxsNmZh9Q67bSPfYNlGdcMOXCUtF2Z78kHjFmiX6khgmA1l0vAiS5vWSrqACGNUNHG3LdlxH7sAuHA/YMF0N75hWphYS5nY2P2JDv4HTDCAHNxGvl53c7GKfe8qCq2ki5zZ6Ieb6uw991lZXIzZ8H5vZpxy33E0YF+lwMGf3Ic11m8gZfcj7JZV54MNGZpS0o57xY6zo5iOJ3lBk8dsHPeTPS556p7SA9Jg04objQek7eskNFg6saO6fkEe/GCjrnEQWjda1jwylTRn8Xp9O2DjB/1FK23XZeN+ImGKY8sFWKWvn6esbDTtDgwHjOFVJgs2vDdaOTEP7UrXYFNFybanagA2mnH7mQ0DG6cXXTpetq6Sg83GLMyNRsqHWkYIIk+djVqY3JoEXPcTtMLTmSbF9kxrjmfCaGuuRKHJ4iJu+ayQL3bD4qfhMps02JgaITE8N1rMrOeVe/wHAGBq8d12h4TC066oUmSvIc9Gmzyhw45Ti4iB+38O/Ort1o2W4WYzChO2rUlblkUNYOoySo2zNnayGlf2g62znwoZzMamrXI3mscqjeo24ynDjaaZTUeyiJAnkei1w6930Z+o4cRsNNgQYzaMmbj90HQwnc1Dv1ajPmAC62638LQbLSU+w4q70TKehWqVdaZgnZ5LvGGoBptm2Wgso1PHZ8qBjWMVG8RsqqpNkQbNiijbWqBxO3jHLscsz13g7I9s+rnzsjrDbHKw2bSEN3EMNNiwlGEnsJ7xgDkuM+VG0H7lYpsEHI8UYx5/0JXtoX1BF3cTdE2Un2uXsgQBlo3G0rFtckPVMA0XNN156DeQxmwelfYtsFPlKtxd/rDZFhf8VmkpTrewaaMQ209oT89DxMCD58g3lHI3msc9ZYriSJh5ZmagAVgllKJjoFnpngwAmEC9nl+o8atr3y4Yi2VKur3ALOYG7ifEltnw3/uYTcoVy1mMD2wy0mR9bXdk3bxitDx9Xo+jiRstiLjiT8fQ5JxacKNp4bGOkv9ZaA/SgXUAaAvYOPV7lUzj0IyizjgNkOUg9rrRCgkjpKLBptSBqiiaPoMA8Phqu65EMsNUH89jsASIYXJ9ONj4XmGwjpKDzcYsnnbiZdRt3IOnPmdkPznupSTYlDoyXQdFh9lYK977ojENNv0MbLjyYz5v/XvZ4y3ddqeUUBS9kEqNg009iqXKYvGoVRW/JVYU6XmMKUQm7bqp+ymjzkazvWJAZp8kq+SyRnUc4IpgsFtao04/rIS0GaDn1fhM4Rl/Oz8GZwRq/Bl1NjywbpgNEsyGGywaZHizRp25VHLZpRNTUdemiMgYGayRgWmlkwk2TpKJDzR5YD3D8PLFJ7kbLUNJu/EgxmxMkknMXlYWuZ9aDLPha0g9V2TBptFa0GATB0UMoc0Bm19OtSAsMgzIgsiYh8NscjfapilOe3pb9OVLfc4MrDtgox423aCTM5vEAuVKXyukMuqW2XDlpt0o/Uv9vdFY/IdYYNK4Uzy+fS26LUzMFEFdveEwJvuw6cympPDaAmM1smC5UcYAHCUdMIbmqbP52O4y/lUOhDdhIymrIJlNzM7R3yFjNitgU6BFIiNKs6U2kU7hBlgVPc/+a8ps7NctxWw4sznwJPm55R52W/u49H4JMQkCiG19VcFeCzLupYx2NYKDjWYBjNl4MvhS4qtJ6Zxg/y7415DzLDjZaJ7r7et+4ABomrm4YJPdcXlQgw2VMIg2U7MG2CJjwCaeJMXHmgIIBBzcczfaJiq8il4Hd4VNEHAZQUasg4ONqetQ2qZomU2WNQRYMJDxIj0ebj2rc69dYo/tJAhYRaktWBkoToNNUjSzCVHA6/EWOKv+RdRVe/+IpWdShqLgwWKnyaHn4femPvNWIOz7rcbI8xWoNbBZrd1orLFlBWV8qnoGTmn/kdlWC1ymadxo7F7zV0uYzgJxDPjYmlZ+kd+NxtOstZslmdzgsN/t3wucPB/Y73i7TWU5xg2qznlGo7legWcNZRV1MuPGuJwy3IHFxHrSqeXCx+L5mAN/bUnRMYZsfYrzRtHkOOMIzv3wxGxcZuMfOxcNLjEVMSTaUBUlLHnvqZgS7Q1ic4uy3Ggehhaw+yHjZbb4drTlTQs2RLQdEd1ARL1E1EdENxHR9i387jQiEhn/Kol952bs96n1NzMm3I1mir4Y2CAdxE9KXGRgs/37gPd/Fzj8d+pHbYgCVbMisou4eOW9daMxJa0foCxmw2I2h75dKqaAZeA0suZ0rKMuAhxY+zUuiw41YCMYs6GMIrTmYMMt0IziVPM9nzOLQZC9N1w4gBt3IDMgqmGEZ8TO6C1YZpMEG90KqM2xrrlyYx19PXVNzmu+DdjYebZxsMksRE2kNrf3uEV/Y7aQ8xnMfu+KSRCAbWDJ3XnO/fDeG/v3J/fc0hxLC7+3yftg3U9szNu9V7rNHLCRBkScUIslD/MmCAt2wnM/kmM3IMQzwmyihHkW2P1IyixIt2tc7cdyjMNKjMULk7+M/1f/H4wZY1lbRBmGlwPIKuGCBLrbmOs7Wn9g86ZsxElEnQDuA1AFcAykCXEWgPuJ6B1CiEYvcrkMwF2JbV1q262e/e8GcFpi20sjGPbwhbvRdAtyYRMEOpP1KYmaNCDBbIIC8JHTbY1BqQNRoR0FAKHItjtKPGbjcSmZB2lwpc2KcWI2ldS+AXOjNQIbHevgbWe0Gy1iCi8mtzBSi9PGhDzAwhUzB/fAw2x4J+dYu4UES9hwlVx/WIDOf1qr2tugXsExtR9gvpiIU/UbMpklWgv8DNPpmQUPAHIgZEWIfjcab1fDFHbGGvJmafEXgymwKUXZjx13owWG2XiUdGZRp51/twpUZScIuOtpCGX0YBAhijCr5Li7wF9dLgcnv62hhHb4a6b0GiIIC5Y+t2XKMGHxHT1OleZcZGDTiOXfGn8Anw/uQbDkGXy7diLqKOCkXjnOMd090E2uwwwOwe8vB57uMsugW49utDcl2AD4GoCdAOwqhJgNAET0LIBXAHwDwP9l/VAIsQDAAr6NiL4MeS3+7PnJCiHE46M07uEJV9KmUR8PrKeL5sxPRYAixYiKHkWhlXSxLZNyc9HWVht3o/ksfiFcRqD3ccAmraR5f66kaEYQsRc/aWYDxmwi/cpnQY4byPW3N3Gj9dvGkXYeDED4O2pi3dwwTmUNaRkSJXSr66Vf5SzqQ3gw3gsAUK0rhqbuQVWUEGaAphukbuK24c1YPQkCrhstNj/LzOJq1LgVMG60zMA87BoqwvYUKweeeTipz343mplHBsAkU8mHRBtAsguHWe1E8p9goKmeixqVnew/Zx7qPHtvN8727+OvwzD3IyPxhIFme6Cf6dgw2CRQhgjMfKbHu+DP8UdwyAe+juXXyXu1pE8+W91jxgBL5W+iDMOx4InZOOMTMWM2ecxGy2EAHtdAAwBCiNcA/BPA4SM43jGQt+ru0RneKIknXlAULButQczGKOmCqyhumL4AfVqnFDsQq266ogFt1oVmPIMsUxHw1GcfsxGW2QQtxGw0I4jDNNhEQRpsagn7qTQcN9rAMjYPD7Phr0uO05Z6UqLAumhMaxF2LfSrpUVR7ldBycwjKZnMxrhtWIKAAzaN3WgtBdZL/qJNLVHnFqltSevatA9i16rsYzZZMRtPbK2QUdSZHoteGwUcVfsRPlw9137JGJpQbrRqg5dDcDeaWfdD7FXsjhvNV3Brx3nIW2WvQqfVTmIefCz1mPDT8D+weuJ7zLZlCmyIxS/DjDXkADIlmZcep+f5HiV5s4LNHgCe82x/HsDbhnMgItoWwMEArhbCa5r9OxENElGViB5/w+I1gDedtQDe9Zl1cU0EdXvV+1bqLDPl+UW9+P71M3DyTc/LDcU2ROr7Rh5ax40GT50NV8jOmwo1s+GMIF1v0ciNtla1chF1DjYqG815wOTfNbixG7fPmAdsuAU6sCI9D34PMuaRxWziwLJGkznEgKBaV8FmBUpVlLPBxlFIPmbDtnFL27QMqhkwmtRtr5GvD1tKmjCbesdmqW1VJLMb0y2PeAcAR+F5guk+ZsPrRhqlDD8Y74VVYgzWjt8Dj8V7YLaQWYAL1wxhsGbPIci/hrgYMODV9pz9ZmWjeeah64xKWWsULthEsdx/qGb3qSlXbMyMRe0Sj4XrEy21wmzsRoy2vFnBZgKA1Z7tqwD4W+lmy5chr4PPhfZ3AN8G8DEAXwRQAfA3IvrSMM8xMvFlQgkWWG/ofpKxjgrJh35ZaRsMVOViW95fk5k3pQ6bUtyA2WhFUaYMN1qygA2A8/I0x9K2+f1ZMRvOTvpFh/qZZXGa2QQsAy1SjKrawDPsuCh8gdzI06YlDmEsVJ87kL2fw6kgQgAAIABJREFUJSlV5ubTLWl4bVBVKYpiMUAdRVRFi8yGPEAvstxoLDCt62jYJcqKe7gnbww2YVEaNquLE822WuC6Z03bHX4+8lj8nNlwcPcobMeN1iCwfmb4JbyreglWTDrAHk4IvP/s+/D1K6bbbSpmU20ANgYYOHN3nlMes/F0dHCYsnquRLY7vOZhWZXQXgsNMi7YkHceJcfV6HODZwDkKMkbCjZE9E8i+jIRNQ8UNBefdvSFN5vJVwA8LYR4NnUCIb4thLhCCPGwEOIGAB8CMA3AL3wHIqKvE9E0Ipq2fPly3y7NJaO2QG8XMfN5t5DFVYkDfLN2In456TyEyvoNiKR/utiO0CiFbLAxmSuILdj4gtCA/x3sDiOwMZsgC2wEV9JtqWMYsGEukIpqytnIKnWsOUdJJ7YBbsqw530+el9qwGy4onhVTMJ59c9i8UcuMNsM2BQC1FBEBWVEwr+EMxWFLxstk9mklaObxZXlRmvCbMIYH6uejfO2v9BsqwXub3hvNC0Tuxjq+ZiNh0nKfTTYpOtf/CKvKWcEa6ty/0dmWzarmU2loRuNMUlPhpm3g0CWyznW7mnP692V+MbC5xHrpcl+VhPa8HKfhaz2Pk3Z2CjJsMCGiA4koouJ6A4iui/xb0oLh6hDMohFRPR/RLTbiEYtWc0Ez/bx8DMerxDRewDsBj+rSYkQIgJwPYBtiWiS5/tLhBD7CCH2mThxYvoALZ2kcVBUxK25nzTYRJUB3BG/FyuCzY2npRAQMG57YPxkWwDWgNnwnHzjRvMAiAQa5n4yCtsHNiwFNmGVcmZjHpgw7UbjYDNAksnVRDazca5X5FEKvqQHxxJl84iaJwi4wEc4P/o0Bju3NVuqoTxHuUCooYQqSsbfngQdzjoCnwuEjz0rQQBp8Pel9QJwGVZGo837o71wcfhJ1KMYL4ntsSawToVKwp60AXA7TicbzYA+Yzb8envSzosOI8hmNloGmZJesVYee2wHz2hUYNOgDMBhNj5gcUCzQbaaPgaAkvAwaiVVpO1yvW4Ay2h4zDXKApuMuiRfK50NCjZE9A0A9wP4DIBxUO/8Yf+aHksIcRCA3SGV+1cAPE9EDxDR54ko+w6n5XnIuE1S3gbghWEc5xgAIYC/DOM3pqxxGL9pXZqBjYhMtlUjsFkJmXcfVWSjvnoUG2ZTCAg4/hFg/xMNs+GTSQXZTXBX2AeIMxseL/C1q/Eo8YBl4CSFK+nXhMT0OT02KKqZjX6lMAAMBl2p3ybFSX321kP4GAOP2fA5W3dgphvNM5ahuj2ezkYrBCTdaKo/hG8eLij4lBtz27CODc5rHjxKnCsgnsXHU8nDNk9PMQD/Uf8Bzg6PNokOdUGmRiXrXUPe5Ab+d0YDVx/r9LVUMmP2ZGTxa79cgc1mXSwmogL9Q6IFZsNjkj5GnPV+Ic+cG4HNUFNmo8oAuBtNr6GGtXN83ftAccPGbL4HqZS3EULsL4Q4OPmvlYMIIV4SQvw3gG0AHAugoI67gIjOJqKdWjjMrQDey/closkA3g9/rUxKiKgM4AsA7hBCtOTzIqIigM8BmCeEWNLKb4YtWUWEJk/fb4kmxVSsq9qRKBZmYRYC5UYLAutGY4trLbndcQvMjWbEx2wAfzaa52EMGliiHOxeF1thn8pFeHjC58y2eph2o/VT44wpIMP91MyN1iRmQyKb2fiympzgrs5GE1IxVIRNEEgBvlN86VFe/I2ivqLOmINNc/cTZzbVjq28+2gxdU+xQF2Ne9BjkQMJV51XSTNG7AF3/jve9y7JbPzuJ3u+5f1y/Y5nYDOkGqNeGx1itlUTTNmsId5oNitm06QTgplHnA023nkw0NR2XsywQd+7/gbvSWruRtuwYLMNgD8J0QCGhyFCiKoQ4koA3wHwMICJAE4C8DIRXU9EjVb4pQDmAriFiA4nosMA3AJgPoDf652IaAciConoJ55jfBLSFed1oRHRUUR0LRF9hYgOJqIvQDK7dwP4wXDn27J43AVyu1wI5GkGqYW7XmYL2WBwdUFmCoWRMH7dAlPSYSEds1kDF2zM2zXLbLlE6QJHOUDtRov99FyDTbJRIZNqwiJbgbEYZA+YZjb6VPPjiehXqd6pjsVM/LGOZm40XmfjKeoUUSZD84ENz37SzCYWAlXNbISf2TSdR6ZC87hGomxGoIWDzWB7Y5ewSUWPBSIqoCYKqbePanFa+vjGyZlNlJUgoJV0Nmg2i3VoN9r4zjJiQVghejDnHd/DuysX4eFwd7NfOsjOYjY+5u5jaJnsWbsDG4CNh504YMPcaEcH5+Lw6hlmDemCaJ84912vB6dEYcPGbKZDFlKusxBRBxEdR0RTATwJCTTfAbA1gBMA7A/g6qzfqw4BhwB4GcCVat/XABwihOA9MwiSOfnmeQxk9tptGad5DcAWAP4XwD8gQawK4ONCiGtbm+kIxLdwAWNpdBZ59lAyc8UuzCnxu3Bs7SQ8MvELAIB6HCPUgXXmfqqrbDVuyCTBRksms3GAgycIZGfrZL23Rs4jHXfh/va6MuPiWOBAcQk+XjvbMJtGnZeLXmsuI1PIZ7V6wIYSoMndNxVP/MhxoynfexQLzBC7YKbYCfUMfzsXt4MAV3jaHZLBjo17inULzwB9XquxpmjraG6dsQg3P73Q2Ven34aK2dRQMvNIinN/mrrRMhIE1L4FVniZBHzf9eMGi2Y2PR1F7F79E/avno/eWoCVGOuyuiTY6AzQVmI2mnZkGZAGNP0FpIDfpVep82w0+RnFAi9iR8wQO1uwQTbbd7L39Lp2sjE3bLuaEwFcTUQvCSEeGsnJiGhPyAr/L0K2iLkFwA+EEPez3S4loiWQgfhMEULMg4wfNdpnLjIy1IQQDYs/VdeAQxrts14kKyNEKcUtu4qAgtOkVVpDkXXsJTwQvxPbaaMlEjb7KSBc+MBsvGv78egxvaHs4loZj/FfNSdN2KcIyN3mdaNZRpAlPqu+ztJttBstEgLLxVgMIkKfGCGzaaII3JiNrxOCawHWUEJRtTpJMjTABc2qqZEATo5PQC2M8Rf8Wh5HFDNzK4fXG80TsGb3rpDBbOpM4a6OpDvm7nhfnHjN0wCAT+1t3wPDmU2IEiII1GP/4J2+ZT6wERGgWRHP/vMVdcbZhkVFlFPXjzMbHbMRwjLQtVV5PF6QmmSnpksCd/cNy43G56xejNfAjTbkeRYqHmYTC2HqcPQYGjMbT8p/VteDUZLhgM3fAfRA9h8bRDrrSwghdmhyjBkAFgH4NYBLhBCLM/abDeCxYYztX0eyFqZaQElLmksjJV2PYmOBBgHh3Ltke7dbjpMJgdzCXRGPgbfco0mw3Bm/iJhDOa3EgwbMxmeV6rgAnxOPQ/VBpto2BpuMWEdyG9/epDdaapwNrGIgC2wEYqUo6i240bLrbDxj8zW4ZIwhi2FyZtNXCfGWypVoLxehjRKe/ZSM2QjY9NukOGw8K/tPF+v6wIj9HQwz1sGv/ZrBuhmzlrUVeVyH2YiSA1oFHrNpmCDArncT9tyI2fjcaH6wsacpqxcG9iIbbCZ0BIC2nfR64OC9gcFmCtadW30OwM0qhThThBAvQlb1b3rS1N+ebc35lJsGmCgWqOosLhazWTBYQk+8JS4rfxk/C38JAFiVZRE5zR4zEgS4W8fXf8zEbBq40TzuJ85sapG15jSe9aq2NrxfXEWUnP83Ler0uZ+ixjGb1NjZI+XrpD3kxGysG01nE4XCnyDAJbM3mi+ryKf8Iu5Gy0gQYPG/3qE6IhRQKhaBmrL+Yz/411FALBTYBLZHn5ZyFtjEnnWT1UFAu9F8RbhKmgbWhQVILX1DmtlYsMmsueGp/V6GFsPPbDKMAib8mg2JdKKFr84mZmuoTUgUWSMauNF8MZuM12mMlrQMNkKIY0fhfIcCeAoyHuIIEe0A4KdCiONG4TxvXsnyt/sWdkKSVhhgrecwFka58ZThGYsG8K3ar7BZqYyfqW2DIuPdNo51nFHUyRVFo2y0YTKbGquaDj3MxvdgDaItu6WPkzKst/mUeEadTcZ94O3pfWAz6MlGi2JhcKJqwCab2fS0EQyBc0AznbHo7TkWZrvR6qKgMt8Ezql/AasxBm9VSritaOcWMqap56FjNiECh6EVMzooe91PfN00afkSNGAEPhcmV9IaZBywUcwmZg9RZuzMARvfczpysKmjiKK6wZUm6fOaEcfCPgsGbBiziQT51z/AmE06Rjya8ka3qzkGMhnAJ5ur7zdtyWI2PrdPQrQ1zHsi6SB0PYqNUuBgoyl5lSnzuteHlhiHN2aTqC3wZqPp4G52YN3vRrPjM+6n2Fqoa+J0mudgRq2HM4+mbjTPQ5ncziRij1QlbpzoEEZphfc6ZBJmo4r4dt97YJpl1WUwmyCh8ExdhxC4KDoM10aHoFeBTZmBjd4GsBhaLFAXMkEgMmDjXgPnxWxZjMDLGNLzaxTr8LvR7PE0VoaOG03PiT0fWTU3WXU2vpiN7/vkdib8+fMxG58bLRLWVrLMxoJNynjxJb6s55jNcDsI7KleWLZcpRQvI6K/qsB/S4dAtituKwBDGd9tOtIshbVBUFQvKCfAqZlNJEyqLcMas40zhyijit05v0/xCuY4dtwhGWyNSZ0pJX/syS4b/bBFQhg3wkAkf39vtLfZb9DzoKbmkeVP93YQYMotw50ZCa4oGvvbNcjUmcJ7Lp4MANiJssKZ8K8L3h6oWQyB3btkvZMOiBNz1fUaZmPntnIg3dEhigVqKKCm2A3g3tf0PHzZaGHzdTPCmM0Qy+ISLLCuRcdsuGQzm4w6G58bLcqIb2YYLPyarUW6VZCbjWZjaPrvdqFjNpbtp+6Ds67r6W0b0o1GRPsCeBASEG4FsAQSIP4dwKFEdIAQYrrnd0cAOIJtOp2IViR26wDwQcj06k1bMtNWW3CjqQfDCXAyNxp3d9jv5XFrUQz9XGnLqo4iCsl3nOg2L77eaI6funHMJil1FEwJWrOYTcUAKGNjMfCOyqWIQXiu8FUA2YWFzjwyizpZMaRv7Bn3IRqGG00rBz6PZ6MdgCLQQ0NsP2rOCOIQ1o3mS9jIUH4JGVJZXNzM6Kuk3WirBtKNUaNYYAAdqArK7MLtSLM6myYxm0YZjc2KOn1uNG5wacl83UAcJa59YpxOvVCTDLyE8JjRWpFm7EMegyUWNmbTodyWLrNpADbxRgY2kM0nnwPwISHEWr2RiLoB3Ku+/6jnd9tDAgkgn4Z3Akg6W6sAHgXww2GM519Tmrl1GiQIaCXNFZ6tgYi9LKbqecDs+z9KTsxDHtyTk++z5lpRGky45VX3uAMdsKlp1yBr0RHF6EOXk1o7lBV74mOKMjJwfG60KAN4mAzHjabBhs9tQTQOKAJPxLthv2AWAGlEdCAjOcHnDvSBO4/ZtBBY5yndOnDOOzZwsLFGTIzTo+MwFMY4svCg3NYys+ExG8+1b8H9xMUbs2FKOvSAje9ZyGQ2jhsti2n6mI2HUSSEryGfK5j3RrOs0hLblsCGiw8014MMB2zeC+DLHGgAQAixlojOQUYlvhDiNwB+AwBE9BqATwkhZoxwvP/60iT1uXHMRjMbvxutFqXjM9yto0WDjbddv7aCIp+FxhRaPDxrjoNN1TMPDixaafgy1Bxm0aB7rwWbDEXAgdJ0RciYEyBftiYiJ0HA94AP1dPWNQ+2C0HYs3IZ2lDHtPYTAEgAyAQbh1V63GhNYjap8Sk2GDBvt3ajccW8op+BDasXmhNPQk3E6FPZgQVqYCE3rU9pYnglpCYKpqlrs9RnzsaI5KXzMZvMmA2Q4X5q7LbMdJMz4WvIlyBQD5mRFadZvhbHjdagbsvblHYDM5tm6QlN0xeEEDsO43ybpjiL0QM8DawPG7OxNLzGEgQ0s6lmMJupxX0wtbKNXJjIcIF4wcRj2XnBCJkxG2fM6ryxAzZ2nBpsuDtQP3SuVdgoZuNhNpkxhAZZXlqK7UB9wDn/LLE9HovehttKlvBzhacxph67D7b009vXBKQVpyeriHcQ8LFjDkZhc2ZDTcBmNWM2FXM/bLNXreg6U04MJt7rzUGTzyPDCGNSRxFlZINNJQNsTCZgmF6bjTo5eLO4fAZLlkGT5YoVgQEGnxuPPwvaUOHPwutiS+xAS51r0NidufG50Z4AcAoR3Ztwo3VB9gp73PcjIjoAwFNCiH71d0MZaXeCfxnJdB14lDxcf74vZsPTa/XfNfZQcbD5XvlHmN8/hE8Gsp62sTWU4X7i709Jjh3I9lOLgjmXZgRhBthUPMzGsgM7YF8mjx2Hb5weJe3U2Xj83FqK5RTYzBZb46j6j9FTKAIqu2zIyUaT4+eWqjmVw5AaKYpmsScfs2meMszdaP0qcB7GMcqFALUoxkoGNhpA66FN2LAdHRqAjbfLduhnNll/M3HqYzyMhLer0SyGA73PjabZsaAiKJmu76tPGQWwiZtkw9X4utfsmM3jM9XTsD0tdY7TMFFjY6uzAXAKgAcAvE5EtwFYDJkgcChkgP+gjN89AOmCm6r+zmJAOlOtQd7tJiCZjTj9CQJ1FE1zQ60oQm/MRniZDXej6Td56gSBMZ0dtso4KZnV3T4l3twFwpWrTpv1xZ74+F03WvrhaInZZLr7GGMwbrQGD2OxPTVmoTOymJts0PNK3zBOj91xhbbiDswq6jR/i5bifj432iArPm0rSbDpY6nPek78Hmhm09ago4NrhDCAaZr63LorlsuQw2zS8TKfG23ABOiF7GjOr61hNk0YWDS8ebhutGbMxrrJtazAWKwQ7mshag3LGTzXez3U2QynqHMqEb0XwE8gX5M8AbKR5X0AzhRCzMz46cGw75jZNLsCDEcyEwT8C7PGwEYzAp5+y4FFK42sBIF+9fZCzYwm9IwZOdg0+z4hgllhazAGfww/jhsjS4R9FethIkEgKc47VZKKolmCgLcVSYMAquoxFyPAt0un4/l+5i9nY/PFDTgYmVNxsKFGYMPH2cTd5+uKkBCbIJAGyDDD5aSzvLjhYmI2Ga9fyBzbMFKfk9Ks8p+vdcNsGKv0MRsdMyERyTY6zhryuJ/436GPMTRnaM3BJt0qyLeGuDRkx3o9+IqzR1GGw2ygXp382WH+5kHf37lkSLMOAgnhD5i27LIYwYACEzdm47G01TGpUDCB75RkZWZ53WjNYzZ8zDECnBF+xfneZ4HybbHnWXM65gYlfweAZgzMlyLqE8ZsXmh/J15dO2C+Cp302rR17QNKBDyG1YCh+VKbmxYGN2A25pqlU4KjWBgWxms9BmrpxJPeBh2HU+Ph48xs3Z/BHphwt2/YxEGi1w5nY76YjaOkqQDwYttmRZteN1t2go/5GTc0RAlfqP0YS4V9C6rTTUMnCGRcEy31Bm+wtaC5EYFNLm+AOEWGza0gny/Wl40GcLCxx+JKwx5TgU1QlEov8pzbadrXJNaRlWHHD8eYDR+/GVOUVn7NrDnHjRYU4X3NcNOCO1aoGjVgNsWyGXt7KVvR1Tyuv7oHKQsFFq+iUrbzmbvRGnUh1vsAaWbDWJ/PjaYljIVhk5zFaPeU0/pF2GLEVKuU5NidefDU5wy3ZQOWb3ZpUq9u45eNYzYu2GQcMwtMhsuO1X3gLL+CMh6P3+YdO8ASBJoymwaq3geab/QrBojoj5AustfU341ECCH+n+cY9w1jPEII8aFh7P+vJ5nWXBbYWMWmM4i4VccVgPGt8wfMl/qsraCgmP2AZfqhPQqtpaAoi9k0URS+oKhPtN9eUAAKMgCgaTYaz/JqBDaS2cRNwMZpC8Q6cielVGDMhtoagI3HjZb52gQGoFwKZfP6BJ8bTUsYxebaV7gbzbOG+hiziRDIHmxBKcGqPIWqLaU+Z2RxsXWj45bPxzt49/WxY1/MxlHSWWtoOC2mGjEbxb6jYcRsGq0h5zet8IoNnCBwMFSNDOS7XRrBXdZ3QZPfccnKfdp0ZJi1Bdx1MFdshT7qxtnhUd59dW+oZtacAbCgqFwHHmma+pzBGJKirLkYhIGgB11xH2IRICC/a8wZZxNrzhQUUsEG+ZOSNU5fvUTDmI1kBKEI0NEAbDhx1T3FfLHYciGA7iRTD9qQGfrwJjpwFtA81oGgBB2c09lPyff0AMmWQTwOlT4uz4iUiRIRUOoEqr3+MTgNXBu03QFainUMinb8e3ABXq34C3t9StrLbETSjeY78Qjjl0kplIGo6majoWzqgLTwv33FqVqKrC9VQ2bjG9sbDTa8LkYIMXkkJxBCHDSS322ykvVQtZDuOYB2HDPxOjw9b413X51tllVnAwA7TexCuEKDTSHbmstiBL7XKTd7wMIKIgQYKnSjK+5DhADFQuC1NIcjJiuPCtmKIvKMHbD3gVfeNwLNogSbZsyGSyOwLHGwaZQgYNyBLdQ1Zd2HAnstgqfORgt3nfncaFligKvcAGwMs+HX25OwAWQqQu5+6kcHlhcnYSAjw0Vfe6cnoEdhO4XNWQZLs+vdqhJX9yFOxC/LDZ4FX52NlhJzxaZiTz594uie0XejtdyIk4gOICLvi06IqKuVGppcWpBmb45MCKfHsZALM0u066OREt91y24LYFTIdqM1Y2BZSjwpBaukh4o96m9qOI9WxTy0QdDAHdgkQcBhNo0SBOQ8ZMymtbH70rW1lIpWsYVBg7Y7WjJjaC24cAKriD757rcA8IMNV2gus3GPWyrIsf+k/WR8q+uX6pUFAErpPl+psbXS9TlDuPupT3Q61zBLhpXFlelGa5LanOUFSEqQ7pwBoOGzkCwI5tLG1qGTIPD/2zvzODmqcu9/n6runplMtskekkASQlgCCcguyI5hE0FEQBEBRe51Qa+IshMQBZErF5GX64LgzuKFC4LKGhAxiIGrCLIqYQmQhJAYSEKSmTnvH6dO9anqU93VPT3T3ZP6fT4z3V3rObWc5zzP83uexy+TXNSgkdRnYD6wOzpeJo6tgvUldyML6qwSFWp4xGGrxz14kTTwJYc2AeRl7FNTx3TyApbPxrNMakkzYyelOKUZzS9mC3g3FDYeOb82i6ptOjCFyMoKzUqsuUiOqzLCJhhI4wSBnCdlr3cS7AJ33eU0G4NKdOf48sjJisefvfkUeEL7bIYU/BJBYmD7+uLbtOV8NvR082j7HtG+58sw1MK22ZpNdWYd2/z0NkMiM/sklBP4EDM/JWnHSdfYlQYmFX0++uzny7wL5WRCwfdC82vU95Qw7DdRUGe5t7+NUOkvwQNkQZ3pkRht775sthmtFy+SmbcWDMn7xZmVTRDwC8kvipOBU4UZDT1Ir89rYePTQ86rrR/2ABP2Q7yU5kCHFpB2oMhpYdOLFynhUMh5dFcwM8UhAmILG99m1cWd7I62VeuzscxotOtgQA9F15ACa9a7q37YBIG4z6Yt5/HOOmjL+/Sss9YVStPlh3CZjFNQ/3Vj9TWxB+l3VAfDa3yGbER9NimO59Rs0vpsSs1oQCqh6UIh52Hy0m5IRXRooLARkanAdGvRTg5TWgdwMvBywmGyoM5qkPYFCxCNT5GIZlPLrLo971sEAcvX4aVImWK3OUWGZN3IIB0IEgqbEbK67GyuHOz9uiP9SKHZuDS0sgLfKs+Ub4+eM2xP4ByvAr5IWG8FoNuLUbjLmfPibU5BGY7cWyNsRNHVmWfxSrewScqKAMVSBG05jzV2tppyZjQboUaQ4LOJw9fCRlnvwtt0MDqFGa0SUrHRbFT02ZTrR6DZqDoJG2u/SEaFJM3GRgM0m08AF0BYgvEqohqOCn53A591HSAL6qwSaWfSwUCnJDqTb7MesFpm1e15j199di/4IVGCgF/mUakmXU0cRrNRHhsKeqAbweqazWiFnB/G3RU1tDIEgSQNLEWWbfx8sZ8W9dlGLZqm50U9Jr22sPHz0F2hxmCSWSdpoLPMaLQNA+DOnl3oGpLCfEcpycSYEdtyXtSnXs6MZsOmQceXueDnYUPU/LSa9sggnfelon/GwGYTzpoyFpYGP5KeIRuVNJtyCAODo89+OdN4Odj7RfIElps4hhh4n831aNOXoNPSfJailmKwDnhOKfVW2pOKyHBgW2ASsBh4Uim1Ku3+gxqulCkuBDTJXaeNgUV6US9e5AUr5LxEm7sNk1wRtL19/IhgBmpTn8s9oM4ib/Z5yzy4lp16bbuuGO6h+jCbk1DYRIkOCcIraebf6/AbxOHlisLG8tlE2lPDQKE1m+LvnogZLc2AV51jPTKRyA/h9gMe4PQ7Xma/gk9bznNSgsuhYGk2EaTVbJzmp+oc6yr+LvgeG1zByQ50FHx2Xn01X9p3KhfMHg3fC1YkPUOuttttTnMPAAraaDRl9FCwCKW1aPkiRCZskXIbzajZKKVeAl4CEJF9gceUUu/05YQicj5wOjCUopb0toh8Syl1cV+OPShQTsDYCIQNng9tw2GdpgzbDJS0A7bvSWjpact7RbaKlyu+YEkMljiqnc1ZBIEXJh/Fo39/kR/1HMSmlr09HmdQDvmcF5bmM1qGlKNwR9pegUkUhy2ALWGz7aQR3LTwVaA6YeN7Qk+v0vfDbpZvsdHSzEpTxKREYB8z18669gIbeI0hhVwobAq59FT0tlCziV3zcj4bG6lMmBaCZ0jFNQJbs8l5kFLL78j7LKaLd4dOoq3dOqZ5huJ59mxUMqOVQ0FrfpuNGRYRNrVOWGySSSQ4NI0vqx+ETepeKKUerIOguRCYB9wIHAhsBxwA3IQuFz2vL8cfFEh7k83gL54WNhjKcPEFT0sftge3tpxfnPnE2WhpkCKzcASh+UkotLVzdc8RrKU9QlvNV+HotQVsUbMpQ322USntThy2RhAQBI7YYQozxhbdmvY9qDQxNkw63xOUNbj2RIRNmvuQkPIoCX5UaJqMAEMKvjZLQtlA1Thsn43YAiCfUtikMWHaCIRlqa+jeO5qqPSGup7CoTNCAAAgAElEQVTzvZCaD0TJMmngStQZhy3oA2GDeDyz19WcuP4MIPpMeymVHN+TCMkkImxSvQsNzo0mInOBfwO2hJJ6pUoptXmFQ5wC/KdS6gxr2VPA/SLyL+DTaGG08aJqYeND+3BYpWfy9iwo7YzIFjbtEc3G8nWk1WzSpHaJnLzIRhvWVnwcbTZazpeyk1Jb8/EEvrrhFPbZbnN6ngjKLtnCJimgraQbCaldbNgDf0AQ8Hw/cj0j98Mvb5Iy630vakaLDG7lfGdOpFAJY8Jm9boVAHS25cIBuyPvh0XUKsH4bEqev7TCJkRKdTYgmWw5cXjRvwIlJuU0EClqZHlPwvgpvdI2KSelQ7eQRrPxLXZhYEZDfFZsdjAP9OoSYaYfOU/wRMrStU3mjbh2/C4OoVkODQ7qPAT4DTAEHVfzDJqBNgXN5k4THzMCuCth3e+C9Rs30t5kMwBZmk08zqbSbM48j7kkzUYs81Mqp6KFtOZAK/J+qCVs7LbnKkznbM1HKbixZ19emvj+YpxNhFWXcrBOI/Qj5qeinyuqKaYf8IyN3Yv5bCJ53dI4qdPCDDoxM5opGdCR9/GC2XFHoXrNJu/HCQKWsKn2eSqH4NqPGhr1CeUd177iPfAk3C/ve1Fh41U58bIzcifBpdn0dkeeIfNe+J5UtIDlLMFkX/sIo7HZhQ1wHnA1cEjw+9wgFc0sdGzMb1Mc40/Azgnrdg7Wb9yoVrPx/JCuWmCDdpAHqMToMjM4L67Z2Ga00HRQxwTh9oBp1YEZ1m5pNn6pdpDkKHUtL/ieFWdjUZ/TCps0sIVAoNkgfuR62oNbJWaaGSjicwSxTaZpfE9pYQY6e/AUYe8txwFw4Dbjw8GtGlad2TbnC+OGWwYQmyCQWlNOgfDa6/P+tVdHaxT80olXW8IEzAzunkj4DuV8STCj1bHt9ntlhE3P+oi5rNMSNpXiz/LBjnF/ba+kCE610UifDVqb+TVai1EEJjil1HNo09d5rp1ExDN/wGnAySJyhohMFZGO4PMr6Fidz9XelUGCWjSbdq3ZDGdNxClrNAI7fYo9aIS26YiwCZhbXi7KRktrp04De8C36J7D2osvcT6i2QSz0gRtxwzSItATXL9CzotSn71+EJq+S7PxI22LM6JMO10wA4Uf28Azfri0vqe0sIkgFnbcrItFlx7KtpNGODUbVzoe26djBGzOE648ZvviRjZBoJ5CP2cJm/Pf4sj1FwHFSYgfmJ8gmsLFhtk254k1ufGiz0u1Pps0cGk2PesjE5ahbfra6n6UP1yo2fgRbxmzNh1T/BGalMs9S43VbHqBbqWjzZYBm1rrXgOS/DXd6DjWDcBfg+0uBf4BvBN8XhIsf6Kaxg9K9IEgMEzWRGbSZrZmCyCXWcdp9il06pmoGaTrafawZ+eBmULh0dlWXG5rK4YsYPct7xA8ngi9vUVh4+esa9Qvmo3t67A0G0tYFBx+gwhLyi8Vml5sRNlz5vjg2HUWNrYGmwAj+Gxh4ko0agsgs4/veXR1WgOzHWdTTw3NFjaeT1te3xfbpGQ0ZZe2Y3/3PYn4SCKoliyTBrbgMsKme11kwjGkkAvbEz4jCULHtDmuAZ2679bFH2nehQYTBJ4FpgbfFwJfFJGH0cLkdMJojxJcRH+IycGK1MImeEg9H95zAiy8lod6Z7OVQyNoz3v8K4gDbMv78K62yRsh5Mc1G4CP3gSjpsM/HwjOV89B2k4KWCQI5PxSQQlFn4xur3am5nwJU3GYwcGXYsaEtpzHD0/aDX5CNOtzXQeKUjYaXpQgYGjA2t5eFJqGKJDzivEfOWsmvsEiEkwfF7gyy+V4q6n9ljBOgGmzLWxcJrWOvM8KogSCksG6UEefjZ2rzwj6QBjMmTKCR/75VpiFIWdpNtEJS5F4oll33eT8YnxOPt7PATSj+RHNvSi8i20vPkN2OY68pdnYaGuLlUiHaJxYHA0WNj8HjHi8ALgXeDX43QN81LWTUmperY0rBxGZAlyBplBL0J4vKqVeTrFvkvDbQSn1F2s7D/gqcCowAS1wL1JK/U8fm5+MaoWNeLDJ9kx99xcAdA0pvgjm2ews5DDBJ/YM1Hx3ajab7qY/jZ29nzWbmROGs8mI4guRdwieJPKDebFECDWbvO8xamgwuNlZn+uq2ZSy0eLCxp4xm9lqW87jbbvtRmha5sJITIvnMKOlZdWVbX8KYRN0pb1QqtnkfU2vXd/dG1lvUOIzrKfPxhY2uajP5pqP7chtf1kcTjxyvud8huzYG/Pca59NIGzi/pE0Ac619MPAEja2JdU8N3HzrD1hMQy1nGUOlMhBbOqzlJ47jkYKG6XU1db3x0RkO+BgdG60e5VS8cwC/QYRGYLOaLAOnVJHARcD80VktlJqdbn9A1xPMTbY4LnY768BXwbOAR4DjgVuFpHDlFK/qb0HZZD2JtuMMQu2Q9ZoNp0Wy6s9YlILZt3i0GwMhm+iP/0oY8lUdqwJDs1m6026Is6MiJnML2US2QNZ3hrQQ5+N70WvUShs+sHBDkVHsviRNC9DgkG4zR7wEkw5trlQ2Zc3NHdZmRCSynVX1X5zfcoJG4cZLXhucp7Ozr2+uzfyXJkmlmg2+Tr6bGz6sWGMBSfu6ixw4h7TuO7hF/VpfVvQ26baUnNmwS/6bEqEZbVstDSImNEC6nP3usiExXx3aTvmu9HQQq0sToTwHXE2ZYVNY0sMRKCUehX4QbX7iUgBLaSSYnW+luIwp6AThG6plHohOO4TwPNoLeTbKY6xWCn1SJl2jkMLmkuVUpcHi+eLyAy0z6kBwkYILZLhCxZ9qMYNK7JnjAnEphS3OcgCSVRdAEZMts5N8dz1Eja54iBtw7z8nhTZWVFfR+lA4YtgQhAKOc+ysdsU7j4Ocnb0uD3oWOzAscPa+OOZ+/HqirX8/rllYXuKTmqLxGEPGqG50IsEdYbXRiSdCSQtfEuIJcDMjpM0YnMfXNRoP64Z5KzXvc+aja0dBxpT7F3wpDhIm2fc7ofLn9ZR8MPnqYTlaI4fEHLCZX3RAhI0G3sCaO5Bzi9S4l2aP1g+mxhBIMo4TGEObHRQJ4Rpa3anmNfsj0qpB1LuuwnwB7TvxyTxhKhPJ42wORx4xAgaAKXUi4EP6YOkEzaVMBcoAD+LLf8Z8CMRmaaUerEO54miLCffyvhrZtKxgWLM0KKwMQ/eUItSHCEL5EtncLn4jMgIm3eWFJfl2oGEiotpENFsorPSeDv8BHt7lJlWZHn1BDnNIsKmngQBe5C3jxXTNDcZ2cEmIzv4wwtvhu0pEjZK2w7W7DrnRSeWYT/qTOFOYUYzlzniswm+64G7VPMxKNFs7MGtr+33XeSMmLCxnOUusowrAFoLGy/cz4n2kdZJ8jptVK2I9CPQ/HrWR0xgviU0Q2GTwHgsvjd91WwaSH0WkVEich/aN3IR8JHg8z4RuU9ERqU4zLcoMtkE2BWtoXwdeIFoOYNymAU86Vj+FLBNymP8u4isE5E1InK/iLzPcY51Qbvi56CK81SHSsLGIGd8NvqhGxn4auwZphmk7cj8KA261IxWguGBsHn7devcKSpHlkNkVlooXUZUmLiETdSMVnwZeyyfjduMVgdhU+57rB++NSv1HMIm79BsCvGcYk6fTR2IAiFBIPn+u8xobdbAHPp0HMImHsUe0V5TCLqycNDn4++OPUh7Ds3Glc6mI+9Hqc8AQ8fDlF1hQ8Cy6bCETS006Mh1sDUbY0aLEgTMV1+KGlouMtkqfRfyJYLeJWzKmJQbHNT5HXTg5ceBDqXUWLS/5gRgJ+DKFMd4H/CfaKo0QK9SapFS6nzgV8E50mAUsMKx/C2gK8X+PwM+g87L9mlgNDplzj6xc6xUquSqv2Wtj0BEPi0iC0Vk4bJly1I0w4FyN9n1ggUP7m+/8D5+cvIukc1dmk1nwdZyitrDobMnus9pNJu33yg9d62wX7ace1aac7xs0UG69LvvScjKact5UQFQL5+NlzA7T2B2mWbmPA8zttlmtOistFQY6WPamRDqpdlYJrkyQX5G2LgIAp2FXHG9NYgbA06JGcq+9n5UE6wasawHQLQUOda196V47RN8NkXNJlckCJidvvwcfPJu2LBG/7Y1m1pYmq7nBooEipgZzQhKHdRZnLy4+mGz0UTgk+tP56ntvlqc1IH7GSoR+o0VNh8AzlJK/UIptQFAKbVBKfVz4Fy0aasSRgOvKaV6gdVEBcP9wD5VtMd1NcpM0a0dlfq4UupGpdRDSqmfAXuiBaCdddpykKQ7h1Lq+0qpnZRSO40dOzZNU1xHSV5lq8Z+VCOYOKKDvWZGz2lmQUMsARPx34TBdx7fPW4H/vmNQyjB2K1g1ofgSItLke+rZlNKECjx2QRtEywzmsNcoL8bNprQHTGjWQ7wevlsIgOmQ/DEjh/a2y2/QSWhWch5KGDPdVfy9DEPRfvRV2Fja0Y2o9HLwZzjSjY3gt6+9kbY2JrNEEsYhYnC46YcpyZYYz8i2RuCQTqWg8yLXPvAH5aQFT30PeU9a8COtX+9ETZWVq1amGmR6+ASNuuir7olYEyfbKZc1O9nBL1ef1/vjryy5UmVzWjxfjTYZ9ODdsC78CzpyhG+CphQ1n8A70eb5QB2IVV2O0BrNS6zXRdujacslFJvi8idwCetxW8BXSIiMe2my1pff6Q2o7kJAhGEJg4vrNrZGRE2Jl2NHhSd1hQ/B0dfB8v/YZ3bCJskeexqi+VITdEP2wxgx6cYFBwzO18kLEOj2WiWRhD6uOpAuXV9z3foc7RH0/vZZo+QIBCZXZcOFG2+9tm8qsbSO2Iz8LTfpy6sOuNj8Pzi4CYenL/cublpv+1DaA/uw5BCMTXPnCkjmTCig+N33ZSfPfISAKM6YyYm+x4nmB1TI8KODO5tjAoeXnvPC7WciM/GEiahadAyo5X4nNYHSe8jZrQ+Cps4y9NsYms2lvD2gqgNOyt6JCbNEZDqiVQWNn7M99RgYXMbcAxwt2PdscD/pjjGfGDvYNvvAVeLyPboSIO5lFKRk/AU2qcSxzaUFndLi/jI+RTQhs5sYPttjK+mf6jeaYVNgkYAcOdpe7J01Tpu/PMrgJ6J5vxSYWNmRJuPjVf6dsCWROalSFOiONzft4SNw3Yf93VYM7dwdp2Q1NJOzW+oz/m4ZpO32hy2qQYmUTkTyKm/h66p0X64NJu8PSu1ZtcmNX/ewzyKOS+B6BC571UIfTOoiBcVNgkwQmbM0OJgZTSb9lwxW0JnIceXDtwMgM/ttwWbjxvK3FnjowcrQ6ioGi6SSawchGf5y/xwxm8NzNaA7SIIlNCHnWa0WoSNQ+hCJA7JjwsL9DNk2JaRrOgJAaDGnOl7Envug+0j72HsPjRY2PwauCLQAG4GlgDj0USBWcAXRGQ/s7FS6n7HMc4l0EiUUteISA4twIYAl6EJB2lwO3C5iExXSv0TQESmAnsAZ1bRJ4J9hwOHEk0E+jtgPfAx4EJr+fHoyqL1Z6JB+Zsc8XUkazazNhnBrE0IZ5jtOY+85/EuvZFkl88v1TO13aaPrtwul5/FTo9eCbZgigw6boe3HXNiz1AN7LiOSG40k67G94ovlfhFpk9c0FXLJIrsH3t9xm1VurklCEP6bYJmY7S5gl9ko/meWD4bz63ZVCP0IwK4mPUgCWYgG2uxHO2szmaci/s/Prj9pOJBjvk5rF6awA6sQtjYgawRc2YgCGP1b4psNInQoA1ceevyvlfMkxb3ORm6f0eMjRZ+z6UrrZFEEDB9ynfGTIDFtpsWuYgl9nd7vX6GrL44NZuYFtrgOJtfBZ9T0HEycZioejPNKnmKlFJvAm9av68CrqqiDQY/QCftvE1Ezg3O9zXgFSztSEQ2Q5vrLlJKXRQs+zI6xmc+2k+zGTqeZgJasJi2LRWRK4CzRORt4HG0YNwPTa/uH8SFTaL5KZqiw4UNwcBrNBuATsu2bhhGu0xLQSS0hUFCbExZVGJxBcf/6K6b8os/vRy+/O1WmvtIKQQHq6ikjoz57flRbcwgbjpIA/EIH/EU/gbzztsDXnuC38AZvGrPSsUSoPFrmFbY2HWQEuJTbFz24dl89/4X2Nl6RsIMAlbsUNnSxVsfpj/fXlI8dy3Cxg5kjRAEjLCJEQTC56Y4YbEd7664rbzvccDW41m+ej2j42ZAg3bL1RyJX/EJa5KX7YfDjGxw9PUwYXaEFGM//+boLsq8/T0p9ZNuZ/P7bPat54mDmJtJ6ODK1yptb0MptTrQoq4Afop+++9Dp6uxq4kKWujZb9OzwJHB3whgFfAw8Eml1KOxU52DThb6BYrpaj6ilPp1Ne2tCiXCxjY/OQgCZWirJr9We94PzVJDrczK3zp6Nk+//jbjh6dw+LscslUNFAmmg5jt/msf3JZzDtmamxdqE+CQQlHY+NZL1Z7AKjLQbDRLawrbnCD00qZ/MQO+UqlMKOHsOmLKcZtA8iEbzQ+NYtoE4oqzKaNhlW2QxZpLYUab3DWES4+aHVlmNJuC74X9K8kj5jy3ix0YF5plBuskjcC8CyU+G/NpaQcRM5ptqi3em6ljOvnqQaVaaoiIZhNrf5rJSzlhM+tIANQ7+jiFnBfRjl1tzzkmLL4Q+mxLQhtcNarirLoGp6t5sB4nFJET0GapTa1lLwPnBcywtO15GTiqwjaLiLHHAkGRSlgopXrQDLWLK21bN8Rvsue7zU/2DDUBhpnVni+aBoZamZXHDm1j3MyUzDKXZlONvToyUPily4Pj+57Q2VYsQKYLeAWndSS41MtLB7q8MaOZAnAuM1qETeanS/8ScXKnEDbW7NqlodkDhVgDXphE0pfoNXIO0vb1dPihIlkPzICfTtjYuPLY7fnOfc+HVPpCTpxstUTYwr8WYZPkLzPCppzPxkxYEjQbuzRFRbRZGQRs81PayVfkGWxzbmImJHvMGON8/m0Cje9YbhMMJC5sXDWq4hOvBlOf+wwR+Rw6J9nz6JQzhwefLwA/FpHPDmR7mhIuzcYgRRChjQ09QQZk24xmEQRKHsJyiPhsOkqXVZpdJw2OCY5i07YOW7NJSKtTsBy9EwItLdzWFIAzBAHbrp8UM1Ou/eJZNahTmNEiPptgmcPsAcUkojlfipqNWJpNUrxQJS0nKZiySmHzwe0ncd/p+4S/C74X0QgqwhVka5+7klk2oh07Jg1xn43VtqLfz33ti76+FO+EHbMSia+qsK+L7p0QFDqiI89dX9yLy4+eEwlOtWnQrn6E1V7jpjMblXw2Xq6xmo2IuBz+NpRSav8K25wOXK+UOjm2/Ecicj3ad3J1yV4bE8woY2Z5SSWBvahG4MKGgLrSnvNDXr4dZ1MVnFUpLf9FJXt10oCY0I+IZuMYKCKMrqBvSsGtn30vz7z+dvFAXi5KELB9Gy6bdUQzMO5H9Ay0tzvazhQBfS42mj27tgfpXislfrh/xIyWwEYrmZXG2m5rxy6fTZXZo81zpcs+p/DZxNuWlIU7UXjbz5jZ1pEENaYVGW3F94oZkD3Pfe0jmScq9sNhErb9aUkmWfOOlDOjWdhywrBImyPpahzpmuzlnmDlAotpKa5nKB4z1mCCgEepbjUa7WxfRmnGZBcmADckrPsFmtm2ccMmA8QHN6f5qYwZrccQBLxwxmMHeFYFV7pyM9NWPVF7tcsckkgQ8KOfZnFwuiFW4KBNh45UJLUGuokjOpg4wkplb5JwuqLM42Y00zY795kZpHNtsGF11b6SYoCjuM1oni1sTH+KbDTPVE2FZBZXksZr7kElzaa7uoSepvyBTi5a2o9ERDQbF9Eh4Vk2fUl6hhJ8Nub5j17vGIkkQE9vCjPax34FS592D9Jx06DLJGveEUeJjXKwTbFKWUHLjj4VhY31vsZHbdPOgl3MLvYuNNhns49ruYhsjo6b+UaKw/yN5IqeW+DOd7ZxwdxkV7GvFBqBjVCzsQgCJXTOtBCHoEMCZzmlg18obMystAJBIF4K2UqTohwzfpvRZQbmKaMsIRMeyI9qNnamZFd9lbj2aAsbqNpnY5MCJDSHuE2ALs1GxGpTGp+NTSYwmmZkYHbEHlXJyFvfUxyYzX0qmT27UNEcmDAchRpBwkzcfI/5bIzPMhKzYn0f2VE0HaXSbLY4UP91W9fLzsIQETaOa+oyGafIrWYTHXpV8F4kZg7X38uayM26tmHudtim4jqixmluEUqpf4jIpegkmztU2PwLwA0i8iZwi1KqR0R8tKP/DHRw6MYN1QvYdvoKvo4yM8oNvUVhU0zQV6ObziksLCFSTpj0bqjsY4hpaGbgHZL3WbNBzxIjFUUtzeb9s8bT06v48twtS9vt5fQ1Cn021oBk53hz+cCcQbS2hlf59bH9TUWGmdUEr1Ro5nxh56mjuPfpJQGF2xqYXSYQl0nN84s5PVxMQM8yo9Wo2dhxNr1pxib7WXEGFiawA01fkkgmCXE2UQFSKsjHDS9qFd12fFbFfrie34Q+2XBp8VVpNpawccSZ2d/joTXR9gfbR4gOcTNaE5QYSMAyYKZrhYi8QlSRG4E2pfWIyAp0+hcfTTG+ER33svFC9aZ/GaG8ZtNdLJEcRtnXqtlE2hGcUykqz7SNsCnHfKHkBV0bVIPqKPisCb4n+Wy2GDeM9x4xBidGTNF/oWZjmdHyMXNbSdvtQcH2U6UnCJgBL+dJWE3R1mzsWakRsHnP46rjdmDR8tVRs2ea58IlvJM0STPQVavZBMKmLeeFM+zSfLUOGHagJAjNeJ/CmBrHxMpmcSXE2RgzWjwa3zDX7Tia8NrnUrwfLg0rKSO3X7DMso4JZArNJlKXR5X6yFxmQk8kzCBQcmeMUE7SbJpV2ASlBb6EDp504T76g0c3WGGEjXHvVYo2TkF9zvteOOMpyfeUFpU0m0SNIA/da6s2BxptpqPghwNBUpxN2S598m59jV56WP9O1GxcZjTbketID5TCjBYx5QTvuD15tusP9VqaTUfBZ+uJ1szTEB0qOdZdA7NzJu4XB5ju6oTNVoHjeovxwzh09kR+/MeXmDN5ZIW9zPn9mIZmk0xiz5gRgk6HdqH0e0zYbAif/6Jj3QTX9igViVX5zD6b88zrq9h75rjKfdC2Td3mJDOa3bZ4/aMqNRubgdajSokOtnZc9G86XooP/VBri3+7Wf9OFDYN9tmIyIuUCo0COmUNJMS8KKVOrKllGytCzcY8uPag4SALlNFstp/Sxb1PL2FIwY/kD6sJrgHLmPzsZSXfHULRyaqLCs13A21mSD7n9GXYmk3ZPpmZp9NnU40ZzeWzqfz6GPp5zvcgNAcWjzFpZFG7KlKfHffUCBpXLjmXT8aUEFC9pcLf9MMMdFUKm6N3mszsKSPYaoIWhmceXCYAMg5DRY+Y1CySiatPSYkjw+9uYVPUKr3Qf+l7OuamBxVxos/aZAR/PGv/KvphSAtWTaBK7bRNbgYpynXYAsQVL2S/F2aAdprQZh+tPx//if5ss3IilmRCaKzP5kFHC94FXgJuVkolaTYZqoHqjT64lSiuZeJsvnPc9vxz2Wo623L11WzMuW0zWkUfQgKrzvUCAmtDzcbOE+Zmo6WKF8o72Gg524zmiIFwUVSrpD7bZjTz8tj3YKxVxjv0MbjukdEICiY41W5nAhU3nAg4tDHP0myqNKOJSChoqoY4NJuQZOISmlT2dSTE2Rw+ZxNu/8trnLr3dL57v86l63nF7ObRmjE19INuS+O1r3eCmSx8dhzMzjKw2Wg9vgqWFdfbplix9jnrkK044+Yn2H5KTOs0CUULQynR0KDxmk29NBQR2Q64AJ39uQudqv8B4GtKqb/V4xytDRXTbKqwzccwpJBj20k65X0+VMVrJAg4hYVtRksiCOQdyxKouhZCYZP3i+alBNpqKvlp1QopLrM1mwqEDCcbrfLrYxzPSYwoe7mLPRU5lwjkO0vbluSTCTWGhH6Emk11BIE+wcTYxDUbSOhH0iDu0Bhims3IIQV+9e/vjZ5eihT0iAuomgBnICQt2PnlXO+C7VtyajbpzWjRtpfSne3vnsDsySO56z/2Kj2gqTha6Cw+IwNAEEg98ohIXkQ6E9Z1ikhFA7aI7IzOrLwvcAeawXYnOrnlIyKyY9r2DFqouLCpRHFNdwvN7KdmzcaGZ2s2ZllCO/0KGkM46ETbddjsTQDYc4uxGIXaHoTtwSGVadCY0WyTUc5BEEiKaHeZ0VJc++7AfJPzJLQLlARtBiia3Bz9EU+3x2g2Se10xeQ4s4X7NRME+oS47ykiTGxBXsnxbhMEgvu48ycTT2vzF+zBO74sNcw1NZMYpYrPcEUzWo2ajS8RAoCr7TlXnE0coWbTWXzu4zFnDaY+Xxts/1HHuu+h0/GfXOEYl6BjafZXSoVh3iIyDF1E7RJ0QbWNF3GfTSJbx8zE0wobvV3NPhsbTupzJcpwdRrabtNHs+jSQwGcmk1kXEozKzW28W6HZpMmwaUxl8TzkFVAt8MPEzHf2OaQ4EfBd2irxtdhAvEiwakxJpFuHE7mmi00Xdekv2HMaCEBJsmxXqkfhei257+VeuJlB9p+6D2TuOXxxdWlboLiA2inQXIKG0futCo1GzuDgCspp4vRWDZdTVyzibdT+kfYVGNT2QddQM2F24E03rXdgEtsQQO6UibwTWD3KtozOBH32SSZp1JQn22EBAER7vriXtzw6d1qb2Pos+l1DxQux3oSpbhjpDYNDbfqn8SgVHnNJtU4EWo2VjFYpwmkQj9cdUHKIOqzcVNxTTnvSz60HafuNZ3dN3fUFzI+G2NG615r9SMhV5erTzkrXmhowO2Zvm/FftQNJZpNgmPdpdm4+hFu76d8EIqTE0+Eb314Dk9eOLfaXhTfASOw7WwfSe10CpvKBAE75ZFLs8lHYrX0M1b2SmwI3oHCULewabTPBhgHLE1Yt4wiK60cKonLjCIdjxVw5b8AACAASURBVLOpUiNIgs46rGc8JudSzQjZaCl8Nn4F9lT7CDjjhWjMSww2JTg8RILgSYRpx/7nwX0X6e92qYRKmmQ4A7XONWE7/TluG5KwxTjN+Nlmk+H8801d/cKPmdF+eMJOrFnfzcghBc46ZGv3gULNJhCaG2yh6aJw2yQTx+Dm+dA5Bv7j70WhMxAwQiF8vq1nPTGI1vEupDA/uSAQZXd5Ulu+QKOdmUmI6nE/Qy6tMx6HU+lUVnu9UNgQlnr3Q43YC9+Vstp+t0OziZvBGyxslgLboYuOxbEd4C5iHsWfgLNF5N6YGa0T+CrwSBXtGZwwwsbpsK4cn5KEvC/p8lelgYsgEBmkHS9Tkk8HigNoAsI4m0g8gTi/J0IE5v1Lf48Lm0RChkvYKNjuI5o2OmE7+OyjZQfrg7ebyN3/sRczxw/j1399LehHtO2FnEchPlMvaX8QDBlqaJZmEzcpmT6VY0eZ/o5I1ij7BebZrhif4vA9JZnRUsBOp+NbA3bNEF+3N2TCdVduZ2iNsH02VdREsjQb35Ow1LsJ8OzqzKczoxkiRZIZzcvRaOrzHcB5IvKAUuoJszBgl50D3JriGGejmWcvicgdwOvo5JyHAh1oU93GjVCzcdA9XfTiMtRnGzlfas+LFkeEIFDB/OSq6pmCxeVCxGdjW7Nq7ZbNzKoYnGqSPSo46gfF5WMdKXJimDl+WLgrlAqbVPACDcD4bCKajU0DNoOGuPtUS5XVesKY0UyMRySAOYkg4Fhfo2YDFDNA1/zgUDRrRmJ80hIEHP0sdyorp54vWuMQMZPH3lCwdA0pWJpNij7kOy0HVtxnU10m8DSo5q0/HzgQeExE/gy8iq60uQvwInBupQMopR4Vkd2CY80FRqGpz/eTUZ81wtxoDjNZiviUJAxty0dq2fQJ1WYQKLc+BcLZWgIDp2rnroHREsRyWCf6bCxh00cYU06vqoKw4eUCn00FzcY1SFeKFxpImEHaRK/3dhctk77D95REEEjhWE9sgmWWqhlmQuiKo3H5+sBtjUhTpiLYXJepCIg+UjQrr16nNZWuIYUwMDgdaaZgaTYxodidssx4FagmzubNgLr8JbTQ2R54E/g6cIVS6l+VjiEiI4BnlVIfrrG9gx9GW3CxzVyBfClnqKfuNZ0jdtikPm2MBHWWG6QFd8R7dbNq5WKj9WVWahDmO7N9CElsNOMXqV3Y2KYcT4RepUgd9jTjABg13a3ZOM1oCX1yETYGEkazKQTCZsMa6wY7AjWTmJnVVIm1IFL08fXpGQrNgVVkOnD50FJMvOzYGjsDtDGLm/x579lspDUxK3PAHU+Cx66LtiUibLyG+2xQSq1EayXnV3siEcmh/TpHkrIs80aJuM8mqWCaKzK/DLo6C3R11m56iMBFEIi8QI52VvmC2QjNT34/CRvPT9DA7Jm00Wz6/hJKQNSgV6XXyg7+pv5c8nf9GWGjOcxoSYzGuM9moGGYaMaMtn5NMfLfqaGF/9yaZkrYCmmx1ENVh4gibkbTBw7WVTD31ShsbM1GREJfzU6bdfGLT+3KrtNHc/ndz4brE/GB/9J/dltKEnE2kPosIjNFZO+EdXuJyBbl9ldKdQNLKCY+z+BCGNTp8MnYA3f7SECgo2vAmxglCDhMHDYt22U6qFbYONLD1ydeyCW8HfRysFhHtQsb+/0NTTnVCs2QjZbGjObQCHIOCvdAwvP0nzGjrX+n6LCupNkkmaeqgCDFig190mx8hxmtglB0BTBXURPJj2k29vL3zhij691UY0az2xTPjdbIDALAfwEfSFh3GHBFimP8DPhUFefc+BBqNq7Ie2twHDkFPv/YwMZIxNuRlIgzZ5lqanSK2uh1OtarOoQbtlZmD9LhSRx9qsuMr5j+vWqhaeJs7ISikUHaMmGWuzcNIwjkdXsKgWazYU3RGe302ZCgMdRmRoM6acWhZuMwkyXF2ZSzApQ7lUOz8aSYmsbWYo7fbTM2H9vJUe9JyTI0z8EAaDbVTDF3Av47Yd3vgU+kOMYi4KMBweA2NBst0iul1I+qaNPggwnqLJstOXi4Rm8+oE3Dy8FWhyaY0Rx0z0QzWrU+m4D6HEmcWE/NxrK9J2YQqINmY586HD+r1WwcGaNsYeMMhky4N43A3l/R7TVEh/Vr3JqN6UfSM9YHgoB5jlIVfEuCU7NxaWAOzceO1UpjRrO1GfPciB3gWdx2yqgh3Hf6Pun6YLe5yYI6h6GzPLuwAV0UrRKuDj4nAa48aArIhE2ST6ZKBlrdcX4QSvXSgmBBAvXZJWwimW6rm5WaSVbVgZyVEDH3JZSFDk/Yd5+N6Ufos6EGDc0V/Oq7zE/ivje5BhMEZgbR+kuf1p8bVhfXuTSbCL2+L3E2RZhrn6rgWxK84NmOaOkOk7LTjFadhhZmEPAF38p9lioPWiU4zWhCo+Ns/olOSXO3Y91+aK2lEqZVcb6NE2VzozVY2MTbEWGjWW2yTTUun03n2KpO1+tIwVEXU4jtQK9EEAj7XAeCAMX2Vy00XdsnajaO+JRGU58NCkNLlznNaArqkEFgfFACesSQfCjge/oibMSPPjdQmTVXIxutq7NAIecxcUQH/1ymhbNvBXj2Cc44m8az0X4CfE1EXgZ+qJRaJyJtaB/MF4F5lQ6glHqpplZuTAjNaBV8No1EKFiSzGjW7NolIIemqIZooVgQyjajVXUIN1wEgSQTR8RPVSts6nNwtlqE5pHfgwmz4ZoglWBifEoZx3qjfDYGbQ5h4zSj9boH6SqFzRf2n8mMcUN5/zbjuXnhKzy35J1ITaSq4ZUzozmIJXqD6Hbx7wkYM7SNv57/fjoKPi8v1xmbPa8YpG1KU9QElxmtCYTN5cDOwFXAlSLyFjoo0wP+B51IMxVEZAY6GHQSsBh4VCn1QhVtGcSIx9kkUJ8bCWduNNeAluCzGTqhqtP1Wuan8BR1mdVZ19OvQBCwA1n7elqrLklNmHNs9HdFx3oTsdEMCo78fIlmtGBZleanyOlyHkfuMBmAbx+zPQ899ybTxjgrpqSD0dprYqN5pftUQEdB30Pb/GoScJrSFDXB9f4iDS+e1gN8WET2RZcBGI0O6rxbKfVAmmOISDvw/4CPA/a0okdEfgx8Vik1gPnOmxBxn42LINDgcSJiUnLO5iyTVNgPa3/XrLYcHBkEPBHGDG3jzXf68LjYQY92AsvwJA5h0wfTiyvWo09+A4Ocg/qcZH5qtM/GwBU576Jw10mzsTG8Pc+hsyfWvD9QfLYrsdEqmdGqhJ293Wg2PX1hOiRqNg302QTZA/YDpgSL/gHcr5T6cxXnuxz4GLpS5w3ouJvxwHHoQNE1wGlVHG/woVxutGbx2YSDlzWgJaVEqVSULAVc+Z48Ee790l6sXNOHtBqeS7OR0vVQV58NwOzJI7j/maWRiqM1w3dQnxMnAk3is3Ghos/G2rYPbLS6oBwbLUkohpOb2Gzx4G/BqHTubKPZiBTjbDb0DBIzmohMQvtr9qF0Tq1E5EHgBKXUqynOdyxwoVLqG9ayfwJfD2Z6/8FGL2zKmdGaRNhUyiBQifpcZfuLBIFonM3IIQVGDulDVgRboFfKdFAHn83FR27LqLufY++ZY9l989E8/fqqvrXfwB54I6mEHMImZ92bRmOPL8DE7eFXJ+nfrro8ic9Y7XE2dYEJTq0qziZB2Oz66dSntbM+bzl+GA89/yYjOvpwLZLYaAMtbERkJDpL8yjgTHSRtEXB6qnAB4GvAPNFZOcgnU05tAGPJqz7E1CnfCotjHJxNk3js7EJAmXonpIwiFdpTlB19NmsWrWKpftcw4a2UfBmL8y9Sbc33wFz36vjP6Z8TG/cNgzmHqS/r+kKts3D00/XdG6Ak7ct8I/ndUqRocDTTy+p+VjMvUl/vjum+L1jpP5uzFC9GzTza+xh+vfrq/X6Qmef+lEXTD5Of5q250YXv7ePgLk7A6Lvz3brrH4o8q8uY9zYnRi+bGEjWm5pNo6B3pmFm7qY0YoZoOErB23F3luOZYdN+5BFxClsPBpBfT4THV/zHgeT7FngMhG5GVgQbHtmhePdi/b33OtY93509udUEJEp6KwFB6I1rnuBLyqlXq6w307Ap4G9gE3RfqeHgHOVUi/Gtl0EbOY4zJFKqf9N29aqUBJn46LiNthpE0npUiHOxvUyuii5ZWCco5EMAjUIm1WrVrFkyRImTduKjhzIuJmwrEdX7OwYAW+/odMAvRvMmTrHwupl+vvoLXRmP78NxicUOBtovBaEvZm2ga54umqxbqegSz4PGQNr3tTrx28JS7qhYxR0uR7tBsD0o2sqrAie8WET4e3XAdETgQ1rYMhoWLMcpRRrR05i8U5fgYWXMbwRbd7heN0ml5nMpnVHTIN9N2HmLDNaIefxvi2qCyMoQRP5bI4ELi1HWVZKvSgi3wT+jcrC5tvAT4NiaTdT9Nl8BDgEOF5EplvH/qfrICIyBC2Y1qEzFyjgYrSGNVsptdq1X4BjgVnAd4Cn0Iy484CFIrK9UuqV2PZ3UUrrfrZCP2tH3GfjjLNpsLCx29Q+vHSZnQzSNj997H+0bdo84MPSOWm/+9EduOnPr7KVVWG0FjbX0qVLmTRpEkNWvwy+Vd1Swn9EZ3TWORp9zcshMnjZ/TAzaXGsb0a4rrfls6E40A4ZMoRJE8by2qxPNkbYbBckru+1Uj32BP5DmwBjT7ZGTindp0qYZLR1CWoGKz1Bg81o6Jn/YymO81iwbSU8GHz+O1o4GUhsvUGSJ/kUYDqwpaFMi8gTwPPAqWihloRvKqWW2QtE5GF0TZ5TKM1o/aZSauAqiJaw0Zoog0C8HRAkBMVtp7Z9IaoXtjiguM0R/w1T90h1uokjOvjCAdE8r7W8bBs2bKCjowOGbKUXdJuEGFIc3BJkTRFNWLncvhbONjsWNqPMqUYoitCRQ5tDGwnb8rA+mOMmaTZdAQlg1eKaT1eX8gg2XJpNg6jPq9H+mkroQjPJKuGkFNukweHAI3ZsTqBhPYz2IyUKm7igCZa9JCLL0FpOYxEWT3PMSk354WYSNibrdFIa+yQW1/bH9akJtb5rkjigVdBsmnJ0NqimnRL7bCIkxZ8kNFnfyybqx4ZgCLTz19mDuGGcrag9tj3Mh1avISA0g8d8Ng0woz2Kjom5rcJ2J5Ds+A+hlPpxynZVwizcbXoKOLrag4nI1sA4wOUx/YCIrEFrWf+HNiv2j78GLDaaw2Q2ekawrNHCxjq/q8SBiyDQlyhnB+oS1BlCEqRXq5jRktrmYD81cTeShWYTC0gb642wSTCjGc1mxaKaT7Hd5BEcu/MUZk8eWfMxIhAPPbn1o8saUGLgv4APicjlIlLCFBORgohcDhxBuhID9cIoYIVj+VtoLSs1gqJu/w0sA66Nrf418Hl0CeuPoROR3ioix1fb4NQo8dkEt2jGAViJW/rt9KkQ0WyCh37d28VlaTSbPqI+Nms7fsOh2dRt+tjfcAjFxJlpEw/c0iLCPQmVNBvjo+xDtvZh7XkuPWo2Q+tV4t2EWTRa2Cil7gbORce/vCoiPxeRrwd/PwdeDdZdEGw7kHC9TbU8od8F3gscr5SKCDCl1OeVUj9RSj2klPoVOhHpQuAS14FE5NMislBEFi5bVmKtS4e4zwaBry6C4250c4AbAZsMYDSbd62q4K6gzjo9vGOG6pe3PrLGGnhdg7TEUnjE1zcJ7r7nHg4+/nOMnrUv7aMmseX7juTMr1/BylWrHFs7AiQd2Geffdhzzz0rnnvevHkR0+TKlSuZN28ejz/+eKq2P/nkk5z6lYvZ8aCPUhjahUx6T7SdrQQjbNqsVDx2wK3nwafug0/cMbDtKgczsbXf6c33g11PrfupKk7dggDMA9AkgCOAs4K/I4JlByqlLq57y8pjBW5fUhdujccJEbkETYM+OY2wDFL23AxMFpESKpVS6vtKqZ2UUjuNHVsjJTEe1CmeHtD9XFHLaUR1ThsugoAtbMJ0NfXXbG79zB5cccyc2hJYloXjeJHZXnMOft/4zrXMPeQw2tva+OHl53HXbTdz6vFHcd0N/8sucz/C4teXEtV8Sr70CZ/61KdYsGBB+HvlypVceOGFqYXNY489xm/uf5hNJ01kpx3fU1zhNBU35z0IYQraRTSbGPV/8k4wbPzAtakSXJrN1ofpukN1RipdTCk1H00r9tE50QTN0mpUieen0H6bOLYB/p7mACJyDpqqfZpS6qdVnNvlSa4fVG/05tuDXNdmMPcSmHVEv5w6NewH05jR3rVm0Xaa+1DY1OdRmTJqCFNGDanLsSImJXGZ0RyaTRNh/sN/5tzL/h9fPO00rvjqiXrhyM3Ye7vJHHnoAew49zhO+tI87v71LdZe9e3H5MmTmTx5cs37f/zjH+cTB84G4Nzv3siCR/6kV7QMXduBJDZaM8KUMxmALOBVGaWVUj1KqaVKqSUNFDSgMxnsZsfkiMhUYI9gXVmIyGnouJxzlFJXpT1p4N85GnhZKfVGlW1OhySfjcHun4Hhm/TLqVNDHASBd63kEa7U/f1gA+4zIu4Lh5ksotmYL81jRrvsmh8zauQILvmGZVgIBulpm07mzM+fwj2/f4TH/vIEAIteeQ3xPK6/8XbsAfyBBx5ARHjggQdKznHbbbex7bbb0tbWxlZbbcVNN90UWW+b0RYtWsS0adoJfsoppyAiiAjXX399Yh+8iF8sQcA0qVaZiLTCphkEkQiRulP9iFbxgMbxA3TanNtE5IMicjianfYK8D2zkYhsJiLdInK+texYNPHhd8D9IrKb9beNtd1xInKDiJwgIvsG+81HVxj9ar/1zOWzaTbYL//YrWDT3eEwix9i17ips8+mf5DARmtizaa7u5sHFzzOgXvtSnu7FaBqtfPwQ3Rc030P/qH0ACm688ILL3Daaadx+umnc8sttzBjxgyOPfZY5s+f79x+4sSJ3HKL1qLOOussFixYwIIFCzj00ENT9ipBwIRJUh275NodCwcYB38Ljr6++NsO6swlCJSzX4czyyY7GRhIkONtABiudaI0DCyUUqtFZD80A+6n6MfwPnS6mnesTQVNWbav5EHB8oOCPxsPohOOgg7yHAd8C+0fWgP8GThIKXVXPfsTQTw3WrNi/wtg8301GeDk3xWjp8ESNrZm0zwaQRHChb//F39fvgK816F7bZSJU/izFahnvgsU3kk8Yi3YZpPhXPABl1U4GcuXL2ftu+8ydcomJEmOqZtNBeCll2M5clOaTZYsWcKCBQvYbbfdADjooIOYNWsW559/Pg899FDJ9m1tbeywww4ATJ8+PdwvNZIEYFiSO/YMTZgNK/svmUdqmESaN5+oPyMpahKETaFepuA+wpADBkB7bElhAxDkQDuqwjaLiD3CSqkTgRNTHP8RdEmFAYYq2lGheTWC930p+jsp0WYYZ9NIq2sKNJfiUhGROjgR65NlDgyuvRencA+bkKo095QpUyICw/d9jj76aC677DJ6e3tLj9tnJJjRzIBtHPAG3sAMklVDHG1vVsjAaDXQwsJm0CL02UjxdyvAFf3tWZTKZuyHCBfsNUJnGO4cB8uf12YZk8Zmwmx444ng+3bwxt/04DG+Oi2kPzBmzBg62ttZ9MprsTXFgW7Rq3rdpImxMtx+PpXmPH58KWtq/PjxrF+/nmXLljnX1wfiHrDjwqYV4DX5EGszX/sZTX4lNkKEwsZK498KiATkWZpNU2torllxQroaLwcjJkNbQ9I+liCXy7HXbjtwz+//xLvvrsPlubj9tzq5+t677wxAe5setNevjw7ay5cvx4UlS0rLHyxZsoRCoUDN1P5aYPwePX0olDcQ+PB1sDSWhKTZzeEDxESD1iUIDF7EhU1TDtIVEAobaZF+2EGd0cURdI5tfIVIC2f82wksX7GSs885p7gw6MeLL7/KN6+4ijnbzGT3neYAMH7saNra2njyyScjx7nzzjudx3/llVd45JFiDtqenh5uvvlmdtlll0QTWlubvj5r166tuV/Ec54ZKv2Q0bUfcyCw7Ydgv3OiywZoIK8ZhiAwAMg0m2aDahGfTTnYbLRwEG9Cn40zlkPpduc7cGs+zYP937crF3353zn/8itZ9OwTnPDhw+ia8gaPP3wvl159Pb29ihuvuRR6uwEQEY455hiuvfZaZs6cyZZbbsmdd97ppDyDNpkdc8wxXHjhhYwdO5ZrrrmG5557jmuuuSaxTePHj2f06NHccMMNzJ49m87OTqZNm8bo0W5BsWbNGn5zh9bAnnlWO/t/dcc9MOxJpo6AneZso+/TxO315zt9KDbXCDS9Gc2aEPYzmvxKbIQwbLRQ2LSIGc1GhCDQxD6bEDEfwUQdZNj0175zLOedezY773cYV3zza5z0pXms/JfOUbfTnG249X9/zeTCvyID3pVXXklvby/z5s2jt7eXj3zkI1x11VUcdthhJYefMWMGX/nKVzj77LN5/vnnmTp1Kr/85S/Zd999E5vkeR4//OEPOfvssznggAPo7u7muuuu48QTT3Ruv3TpUo4+NRqtfvSnzwDgE0d/gOv/60K9sBmJAGmQmdFCZMKm2TCYzGie3wJCU5KDOpsdI3Tk/kEHbcJBc4LsSWNmcvxxR3Prb+fz6htLmTxna50+ZcnfABg5ciQ//WlpwgwV67et7Rx++OGJTZg3bx7z5s2LLDviiCM44oh0WS6mTp2KWhykttlkB3jtL/qZGbMFLHsm1TGaGs0uJAtDo+l1+hGZsGk2mHo2g0HYtIzQTAjqbPaBIkS0nT/6z3m8+vpSDj30UP7whz+w9dZNUsa6KrTKtW9x7H8erKtv3FgSMmHTbBhUPhurH80aZ2NnfgZahv2XCKFQyPPAr34Im2zf6MbUBpFM1gwUBjD1VSZsmg2DyYxm24ObuR+SUGJg0KEFRvAS4R9D27Bo2v4MLYNM2DQbWjWo04Zpe0sIzSYuJpYWzqJjMaE5duvmd1aHiFGfbZhqtRlaDpmwaTYMOs2mFfqRUGJgMCHfBAkrkzBmy9Lno4VlfwY3MmHTbBhMPhuvyeNsQJdIsLP0trwZrQVH6UhSSiP4W7AfGcoiEzbNhsGm2RjTTW+T9mPkFP1phEyKBJVNjWyMztCkyIRNs2GwBXV26WJa7PGFxrUnDUyUehx+ofnTpEQwWKTNYOlHBoNM2DQbSoRNk2oE5WCnq2kfDvP+1dj2pIUrrqYJMjxXhxYfpI0JrcW7kaEUWSLOpsMg8tkMUM6lDBYGwyBtZ3TIMGiQjQbNhkHls8kGjIHA3XffzcHHf47Rs/alvXM4W77vSM78xndYuXJlzcfcZ5992HPPPStuN2/ePMS6zytXrmTevHk8/vjjqc7zgx/8gEMOOYRJkybR2dnJtvscybeu/hHr1zd5OYEMVSMTNs2GwSRsWiauo3XxjW98g7lz59Le1sYPLz+Pu35zJ6cefxTX3Xg7u+yyC4sXL+7X83/qU59iwYIF4e+VK1dy4YUXphY2F110ERMmTODKK6/kjjvu4JjDD+K8b17Fxz5+fH81uTEYNnCR+jVjz/+Avb5Sebsakflsmg2tHNT5kZ/AqM2jQZ0Z+g3z58/n3HPP5Ytf/CJXnHGCXjh+O/beahRHHrwvOx5yAieddBJ33313v7Vh8uTJTJ48ueb9H3/88Ughtn23HosS4YLLvss/v/QJpm9W+7GbBl9d1PzloQEOmNevh89Gg2ZDK2s223wQJmyb+WwGCJdddhmjRo3ikksuKS4M5Py0TSdx5plncs899/DYY48BsGjRIkSE66+/PnKcBx54ABFx1rW57bbb2HbbbWlra2Orrbbipptuiqy3zWiLFi1i2jTNPjzllFMQEef5bJRU/BRh5+23A2DxG0srXIEWQUfXgGVWbmZko0GzwQR10oKajYHNRsvQL+ju7ubBBx/kwAMPpL3dzg5Q9J+Y0gD33XdfTed44YUXOO200zj99NO55ZZbmDFjBsceeyzz5893bj9x4kRuueUWAM466ywWLFjAggULOPTQQ6s674ML/oznecycvllN7c7QnMjMaM2GEs2mxeNsmh2/PRPe+Ftj2zBhOzj40qp2Wb58OWvXrmXq1KmxNUVhY9a99NJLNTVryZIlLFiwgN122w2Agw46iFmzZnH++efz0EMPlWzf1tbGDjvsAMD06dPD/arBE39/lit/8FNOPvlkxo9tpfimGL70DIM29VGNaIHRYCOD0WRa0YxmkBEE+h3xYmchHARAr8Ya81OmTIkIDN/3Ofroo3n00Ufp7YeMEK+//jof/MRpbD51U7797W/X/fgDiuETBzR9fysg02yaDUazGRZUXhy7VWPbUwtaifpcpUbRLBgzZgwdHR0sWrQotqZ4zc26SZMm1XSO8ePHO5etX7+eZcuWOdfXiuXLl3PggQeilOKuG69l2LBh8HbdDp+hCZAJm2aD8dlM3hFO+h1M3rnRLaoerWRGa1Hkcjn22msv7rnnHt59911cOZ1vv/12APbee2+A0Lezfv36yHbLly93nmPJkiXOZYVCodSx3wesWrWKuXPnsnz5ch669UdM2qR+QixD8yAbDZoNRrMB2Gx38FtwPmCIARlBoF9xxhlnsHz5cs4+++ziwkCbfPHlxXzzm99kzpw57L777oDWStra2njyyScjx7nzzjudx3/llVd45JFHwt89PT3cfPPN7LLLLommubY2Xdhs7dq1qfqwZs0aDj30UF588UXuvvtuZkzfjCx7wOBEC45kgxy2sGlVZHE2A4L999+fiy66iPPPP59Fz/yFEz58GF2br+Lx+bdz6dXX09vby4033hhuLyIcc8wxXHvttcycOZMtt9ySO++800l5Bi2cjjnmGC688ELGjh3LNddcw3PPPcc111yT2Kbx48czevRobrjhBmbPnk1nZyfTpk1j9Gi3s/+oo47i4Ycf5sorr2T1BDF2ggAADoFJREFU6tU8snCR9vWNXM7mnWsYO7qrL5coQzNBKZX99cPfjjvuqGrCBSOUuu/i2vZtJlw6Vak/Xt3oVkTw97//vdFN6Bf89re/Ve/fezc1csQwhaZAqZ3mbKNeeeWVkm1XrFihjj/+eDV69GjV1dWlTj31VHXHHXcoQM2fPz/cbu+991Z77LGHuu2229SsWbNUoVBQM2fOVDfccEPkeBdccIHSw0gRt956q9p6661VLpdTgLruuusS227a6/q77tvzlFr8eNm+D9Z72soAFirHmCiqFam1LYCddtpJLVy4sLqdlIILR8LeZ8K+Z/VPwwYKby+BjpGQa5568U8//TRbb711o5vRP1i7QkepFzo5/pijuPWO33HffffVRD9uKJY+o03Ho2fAkr/rZ6gMq2tQ39MWhYg8ppTaKb48s3M0E4zgHwzmp2Hjm0rQDHpYUeo/+ukv2XnnnTn00EN5+umnG9ywPmD8Nhl9eBAh89k0E+IxNhky1IBCoZDoh2kNZASBwYiWHdVEZIqI/EpE/iUiq0TkFhHZNOW+7SLyLRF5XUTWisgCEdnLsZ0nImeJyCIReVdE/ioiR9W/NwFCYdNvZ8iQobnROVpraRkGHVpS2IjIEOB+YCvgE8DHgS2A+SKSJuPdtcApwPnAYcDrwF0iEq8L/DVgHvBd4GDgEeBmETmkDt1wYBCZ0TJkqAWdY2HIqEa3IkM/oFXNaKcA04EtlVIvAIjIE8DzwKlAYq4LEZkDfBQ4WSl1XbDsQeAp4CLg8GDZOODLwKVKqcuD3eeLyAzgUuA3de9VZkbLkCHDIEWrjmqHA48YQQOglHoReBj4YIp9NwBhAIJSqhu4AZgrIsarPRcoAD+L7f8zYDsRmdanHriQCZt+R8a+HDzI7mVroVVHtVnAk47lTwHbpNj3RaXUGse+BWCGtd064AXHdqQ4T/XIhE2/Ip/Pp45sz9D8WLt2Lfl8vtHNyJASrTqqjQJWOJa/BVTyLpbb16w3nytV6fQpvl0IEfm0iCwUkYXLli2r0IwEjJ6ROUj7CePGjWPx4sWsWbMmmxW3MJRSrFmzhsWLFzNu3LhGNydDSrSqzwbcxSLS8Lgk5b5ptys2SKnvA98HHdSZoi1RtA2Dzz9W9W4Z0mH48OEAvPbaa2zYsKHBrcnQF+TzecaPHx/e0wzNj1YVNitwaBZorcaltdh4C3BRpLus9eazS0Qkpt3Et8vQQhg+fHg2QGXI0AC0qhntKbRPJY5tgL+n2HdaQJ+O77ueoo/mKaAN2NyxHSnOkyFDhgwZArSqsLkd2E1EppsFIjIV2CNYV2nfPHC0tW8OOAa4Wym1Llj8O7Tw+Vhs/+OBJwP2W4YMGTJkSIFWNaP9APgccJuInIv2rXwNeAX4ntlIRDYD/gFcpJS6CEAp9RcRuRH4LxHJAy8C/w5MwxIsSqmlInIFcJaIvA08jhZI+1GZXp0hQ4YMGSy0pLBRSq0Wkf2AK4Cfop329wFfVEq9Y20qgE+pBncS8HXgYmAk8FfgIKXU47HtzgHeAb4ATACeBT6ilPp1fXuUIUOGDIMbWYmBfkJNJQYyZMiQocWRlRjIkCFDhgwNQ6bZ9BNEZBnwUo27jwHerGNzmhUbQz83hj5C1s/Bhr70czOl1Nj4wkzYNCFEZKFLDR1s2Bj6uTH0EbJ+Djb0Rz8zM1qGDBkyZOh3ZMImQ4YMGTL0OzJh05z4fqMbMEDYGPq5MfQRsn4ONtS9n5nPJkOGDBky9DsyzSZDhgwZMvQ7MmGTIUOGDBn6HZmwaRKIyBQR+ZWI/EtEVonILSLiKoXQEhCRySJylYgsEJE1IqKCZKnx7dpF5Fsi8rqIrA2232vgW1w9ROTDIvI/IvJS0PZnReQSERkW265LRH4oIm+KyGoRuVdEtmtUu2uBiMwVkftF5A0RWScir4rITSKyTWy7wfYc/y54di+OLW/Zeyoi+wR9iv+tjG1X1z5mwqYJEJQ7uB/YCvgE8HFgC2C+iHQ2sm19wAzgI+j6Qg+V2e5a4BTgfOAw4HXgLhHZvt9b2Hd8GegBzgYOAq5BJ3W9R0TX9hYRQWcaPwj4PHAUOuv4fBGZ3IhG14hRwGPoBLjvB85Cl/l4JEh4O+ieYxE5DpjjWD5Y7ulpwO7W3wFmRb/0USmV/TX4D53osweYYS2bBnQDX2p0+2rsk2d9/xQ6M/fU2DZzguUnWcty6ISntze6Dyn6ONax7ISgT/sFvz8Y/N7X2mYEuvjedxrdhz72f8ugb6cHvwfNc4xO0PsGcFzQx4utdS19T4F9gvYfUGabuvcx02yaA4cDjyilTOE2lK6X8zAtWs5AKdWbYrPDgQ3AjdZ+3cANwFwRaeun5tUFSqlljsV/Dj4nBZ+HA68ppeZb+/0L+DUtem8tLA8+TY3twfQcXwY8pZT6pWPdYL6nBnXvYyZsmgOzgCcdy5+iWBl0MGIW8KJSak1s+VNAAW2KazXsHXw+HXyWu7ebisjQAWlVnSAivogURGQLdO2oN9CTAxgkz7GI7InWUD+TsMlguac/F5EeEVkuIr+I+dbq3sdM2DQHRqF9G3G8BXQNcFsGEuX6bda3DERkEnARcK9SytSXqNTHVru/fwLWAc8Bs9HmwqXBupZ/joOCit8DLldKPZuwWavf038B/4k2b++HLjx5ALBARMYF29S9jy1ZPG2QwhVdKwPeioGFMEj6Hcz0bkP7J06yVzFI+hjg48BwYDqaIHGPiOyplFoUrG/1vn4V6EAXV0xCS99TpdT/Af9nLXpQRH4PPIomDZxLP/QxEzbNgRW4Z/FduGcXgwVvAS5abJe1vukhIu1o5s50YG+l1KvW6rdIvrfQYvdXKWXMg38Skd8Ci4AzgX+jxZ/jwIx0DnrG3xbzGbaJyEjgbQbZPQVQSj0uIs8BOweL6t7HzIzWHHgKbSONYxvg7wPcloHEU8C0gDJrYxtgPfBC6S7NhcDs8j/ALsAhSqm/xTYpd29fVtEy5i0FpdRK9D0yvrVWf46nA+3Az9CDqfkDrcWtALZj8N5TW5upex8zYdMcuB3YTUSmmwVBAOQewbrBitvR3P2jzQIRyQHHAHcrpdY1qmFpEMTS/BzYH/igUuoRx2a3A5NEZG9rv+HAB2jxeysi49ExNf8IFrX6c/wXYF/HH2gBtC9auA66eyoiOwEz0T456Ic+Zok4mwBBwNtfgbVoe6lCO+2GAbNbdaYkIh8Ovu6PNrN8BlgGLFNKPRhscwMwFzgDeBEdFHkY8F6l1OMD3ugqICLXoPv1deCO2OpXlVKvBgLpD8AUdB9XoAMiZwNzlFKvDGCTa4aI3Ao8DjwBrEIPTP8BTAB2UUo9N4ifYwV8XSl1bvC7pe+piPwc/a49DqwEdkC3fw3wHqXUm/3Sx0YHGGV/YcDUpmhzzCq0Xfh/iQVBttoferBx/T1gbdMBfBtNoX0XPbPap9FtT9m/RWX6OM/abhTwI7QdfA1wX/DCNrwPVfT1q+gMAiuDPjyLZm1NjW03WJ/ji2PLWvaeBkLjCTQrbQPwCrqkwMT+7GOm2WTIkCFDhn5H5rPJkCFDhgz9jkzYZMiQIUOGfkcmbDJkyJAhQ78jEzYZMmTIkKHfkQmbDBkyZMjQ78iETYYMGTJk6HdkwiZDhhqRUFo3/rco2PZ6871ZILps96/76di3icjV/XHsDK2JLM4mQ4YaISK7xRbdio6gn2ctW6eU+j8R2RwYrnTG3YYjaM/T6EwNCyttX8Pxd0AH6G6rlHqu3sfP0HrIhE2GDHVCoLn8QSl1fKPbUgkichWwm1Jq54ob136OR4GFSqmkImQZNiJkZrQMGQYAcTOaiEwNzGz/JiKXiMgbIvK2iPxMRIaIyAwRuUtE3hGRF0TkE45jzhGR20VkhYisFZGHReR9KdrSBhwP/CK2fJ+gTYeLyHdF5E0RWRa0aWRs2y+IyNPBeVeIyEIROTJ2qhuAj4lIRxWXKsMgRSZsMmRoLM4CNgE+AZyPznj932iT3J3Akeg8VteJSJjyXUTeA/wRnb/qFOAoYDlwr4jsWOGcuwEjgYcS1l+Jzgf2UXTl0aOCZebcH0NXevwlcAjwMeBXlNY/+T260NruFdqTYSNAVjwtQ4bG4h9KKaO13BVoJh8HPq6U+hmAiCwEDgc+jK4zAvAt4GV0Web1wXZ3oevGnwccUeacu6GFyRMJ63+vlPp88P1uEdkS+JSInKi03X134Aml1EXWPr9xHOevQG9wvvvLtCfDRoBMs8mQobH4bez3M8HnXWaBUmoFsBSd7p3ALLU3cDPQKyK5oA6QAPcCe1U45ybAKiOkHLgz9vtvQBswPvj9Z2D7gM12gKP4nWn3BnRm4U0qtCfDRoBM2GTI0FjEy+uuL7O8Pfg+CvDRGsyG2N/ngK6gHkkS2oFyheni5bjNtub8P0HXHdoVLRTfEpFbgkJpcaxFl5HIsJEjM6NlyNB6WIk2T12NHvhLoJTqLbP/coq15KtGYEr7HvA9EekC3o/24dyIFkA2RgFv1nquDIMHmbDJkKHFoJRaLSIPAXOAxysIFheeAfIiMlkp9Wof27ICuFFEdgVOtdeJyAS0NvRsX86RYXAgEzYZMrQmvoRme90lItcCrwNjgPcAvlLqzDL7/j743AWoWtiIyPfRVTgXoH1JM9Gkhrtjmxot5/dk2OiR+WwyZGhBKKUeB3ZGm8S+gx7orwS2o8LgrpRaBDwKfKDG0z8M7Aj8P+Ae4BzgZ2j6to3DgMeUUi/UeJ4MgwhZBoEMGTZCiMiJaOE0USm1ph+O347Wtr6slLq23sfP0HrINJsMGTZO/BRYDPRXKplT0Sa2H/fT8TO0GDJhkyHDRgilVA9wMlB3rSbAOuBEpVR3Px0/Q4shM6NlyJAhQ4Z+R6bZZMiQIUOGfkcmbDJkyJAhQ78jEzYZMmTIkKHfkQmbDBkyZMjQ78iETYYMGTJk6Hf8f/O2p4T4c+ln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08627" y="2421255"/>
            <a:ext cx="6931547" cy="2806982"/>
            <a:chOff x="608627" y="2549271"/>
            <a:chExt cx="6931547" cy="280698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1264" y="2549271"/>
              <a:ext cx="3558910" cy="280303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27" y="2553218"/>
              <a:ext cx="4314785" cy="28030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328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8C67EE9-579A-1249-A98B-870AEB2A1569}" type="datetime1">
              <a:rPr lang="en-US" smtClean="0"/>
              <a:t>7/17/2019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Soumya Shreeram | Project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and Timeline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163738"/>
              </p:ext>
            </p:extLst>
          </p:nvPr>
        </p:nvGraphicFramePr>
        <p:xfrm>
          <a:off x="358033" y="3061351"/>
          <a:ext cx="8418880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1888">
                  <a:extLst>
                    <a:ext uri="{9D8B030D-6E8A-4147-A177-3AD203B41FA5}">
                      <a16:colId xmlns:a16="http://schemas.microsoft.com/office/drawing/2014/main" val="3397088891"/>
                    </a:ext>
                  </a:extLst>
                </a:gridCol>
                <a:gridCol w="841888">
                  <a:extLst>
                    <a:ext uri="{9D8B030D-6E8A-4147-A177-3AD203B41FA5}">
                      <a16:colId xmlns:a16="http://schemas.microsoft.com/office/drawing/2014/main" val="2714000368"/>
                    </a:ext>
                  </a:extLst>
                </a:gridCol>
                <a:gridCol w="841888">
                  <a:extLst>
                    <a:ext uri="{9D8B030D-6E8A-4147-A177-3AD203B41FA5}">
                      <a16:colId xmlns:a16="http://schemas.microsoft.com/office/drawing/2014/main" val="1508965617"/>
                    </a:ext>
                  </a:extLst>
                </a:gridCol>
                <a:gridCol w="841888">
                  <a:extLst>
                    <a:ext uri="{9D8B030D-6E8A-4147-A177-3AD203B41FA5}">
                      <a16:colId xmlns:a16="http://schemas.microsoft.com/office/drawing/2014/main" val="185782449"/>
                    </a:ext>
                  </a:extLst>
                </a:gridCol>
                <a:gridCol w="841888">
                  <a:extLst>
                    <a:ext uri="{9D8B030D-6E8A-4147-A177-3AD203B41FA5}">
                      <a16:colId xmlns:a16="http://schemas.microsoft.com/office/drawing/2014/main" val="1492891089"/>
                    </a:ext>
                  </a:extLst>
                </a:gridCol>
                <a:gridCol w="841888">
                  <a:extLst>
                    <a:ext uri="{9D8B030D-6E8A-4147-A177-3AD203B41FA5}">
                      <a16:colId xmlns:a16="http://schemas.microsoft.com/office/drawing/2014/main" val="130534922"/>
                    </a:ext>
                  </a:extLst>
                </a:gridCol>
                <a:gridCol w="841888">
                  <a:extLst>
                    <a:ext uri="{9D8B030D-6E8A-4147-A177-3AD203B41FA5}">
                      <a16:colId xmlns:a16="http://schemas.microsoft.com/office/drawing/2014/main" val="207180998"/>
                    </a:ext>
                  </a:extLst>
                </a:gridCol>
                <a:gridCol w="841888">
                  <a:extLst>
                    <a:ext uri="{9D8B030D-6E8A-4147-A177-3AD203B41FA5}">
                      <a16:colId xmlns:a16="http://schemas.microsoft.com/office/drawing/2014/main" val="943725314"/>
                    </a:ext>
                  </a:extLst>
                </a:gridCol>
                <a:gridCol w="841888">
                  <a:extLst>
                    <a:ext uri="{9D8B030D-6E8A-4147-A177-3AD203B41FA5}">
                      <a16:colId xmlns:a16="http://schemas.microsoft.com/office/drawing/2014/main" val="4160240288"/>
                    </a:ext>
                  </a:extLst>
                </a:gridCol>
                <a:gridCol w="841888">
                  <a:extLst>
                    <a:ext uri="{9D8B030D-6E8A-4147-A177-3AD203B41FA5}">
                      <a16:colId xmlns:a16="http://schemas.microsoft.com/office/drawing/2014/main" val="4080170949"/>
                    </a:ext>
                  </a:extLst>
                </a:gridCol>
              </a:tblGrid>
              <a:tr h="274008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Algerian" panose="04020705040A02060702" pitchFamily="82" charset="0"/>
                        </a:rPr>
                        <a:t>Wk</a:t>
                      </a:r>
                      <a:r>
                        <a:rPr lang="en-US" sz="1400" baseline="0" dirty="0" smtClean="0">
                          <a:latin typeface="Algerian" panose="04020705040A02060702" pitchFamily="82" charset="0"/>
                        </a:rPr>
                        <a:t> 1</a:t>
                      </a:r>
                      <a:endParaRPr lang="en-US" sz="1400" dirty="0">
                        <a:latin typeface="Algerian" panose="04020705040A02060702" pitchFamily="82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Algerian" panose="04020705040A02060702" pitchFamily="82" charset="0"/>
                        </a:rPr>
                        <a:t>Wk</a:t>
                      </a:r>
                      <a:r>
                        <a:rPr lang="en-US" sz="1400" dirty="0" smtClean="0">
                          <a:latin typeface="Algerian" panose="04020705040A02060702" pitchFamily="82" charset="0"/>
                        </a:rPr>
                        <a:t> 2</a:t>
                      </a:r>
                      <a:endParaRPr lang="en-US" sz="1400" dirty="0">
                        <a:latin typeface="Algerian" panose="04020705040A02060702" pitchFamily="82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Algerian" panose="04020705040A02060702" pitchFamily="82" charset="0"/>
                        </a:rPr>
                        <a:t>Wk</a:t>
                      </a:r>
                      <a:r>
                        <a:rPr lang="en-US" sz="1400" dirty="0" smtClean="0">
                          <a:latin typeface="Algerian" panose="04020705040A02060702" pitchFamily="82" charset="0"/>
                        </a:rPr>
                        <a:t> 3</a:t>
                      </a:r>
                      <a:endParaRPr lang="en-US" sz="1400" dirty="0">
                        <a:latin typeface="Algerian" panose="04020705040A02060702" pitchFamily="82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Algerian" panose="04020705040A02060702" pitchFamily="82" charset="0"/>
                        </a:rPr>
                        <a:t>Wk</a:t>
                      </a:r>
                      <a:r>
                        <a:rPr lang="en-US" sz="1400" dirty="0" smtClean="0">
                          <a:latin typeface="Algerian" panose="04020705040A02060702" pitchFamily="82" charset="0"/>
                        </a:rPr>
                        <a:t> 4</a:t>
                      </a:r>
                      <a:endParaRPr lang="en-US" sz="1400" dirty="0">
                        <a:latin typeface="Algerian" panose="04020705040A02060702" pitchFamily="82" charset="0"/>
                      </a:endParaRPr>
                    </a:p>
                  </a:txBody>
                  <a:tcPr>
                    <a:solidFill>
                      <a:srgbClr val="F6E87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Algerian" panose="04020705040A02060702" pitchFamily="82" charset="0"/>
                        </a:rPr>
                        <a:t>Wk</a:t>
                      </a:r>
                      <a:r>
                        <a:rPr lang="en-US" sz="1400" dirty="0" smtClean="0">
                          <a:latin typeface="Algerian" panose="04020705040A02060702" pitchFamily="82" charset="0"/>
                        </a:rPr>
                        <a:t> 5</a:t>
                      </a:r>
                      <a:endParaRPr lang="en-US" sz="1400" dirty="0">
                        <a:latin typeface="Algerian" panose="04020705040A02060702" pitchFamily="8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Algerian" panose="04020705040A02060702" pitchFamily="82" charset="0"/>
                        </a:rPr>
                        <a:t>Wk</a:t>
                      </a:r>
                      <a:r>
                        <a:rPr lang="en-US" sz="1400" dirty="0" smtClean="0">
                          <a:latin typeface="Algerian" panose="04020705040A02060702" pitchFamily="82" charset="0"/>
                        </a:rPr>
                        <a:t> 6</a:t>
                      </a:r>
                      <a:endParaRPr lang="en-US" sz="1400" dirty="0">
                        <a:latin typeface="Algerian" panose="04020705040A02060702" pitchFamily="8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Algerian" panose="04020705040A02060702" pitchFamily="82" charset="0"/>
                        </a:rPr>
                        <a:t>Wk</a:t>
                      </a:r>
                      <a:r>
                        <a:rPr lang="en-US" sz="1400" dirty="0" smtClean="0">
                          <a:latin typeface="Algerian" panose="04020705040A02060702" pitchFamily="82" charset="0"/>
                        </a:rPr>
                        <a:t> 7</a:t>
                      </a:r>
                      <a:endParaRPr lang="en-US" sz="1400" dirty="0">
                        <a:latin typeface="Algerian" panose="04020705040A02060702" pitchFamily="8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Algerian" panose="04020705040A02060702" pitchFamily="82" charset="0"/>
                        </a:rPr>
                        <a:t>Wk</a:t>
                      </a:r>
                      <a:r>
                        <a:rPr lang="en-US" sz="1400" dirty="0" smtClean="0">
                          <a:latin typeface="Algerian" panose="04020705040A02060702" pitchFamily="82" charset="0"/>
                        </a:rPr>
                        <a:t> 8 </a:t>
                      </a:r>
                      <a:endParaRPr lang="en-US" sz="1400" dirty="0">
                        <a:latin typeface="Algerian" panose="04020705040A02060702" pitchFamily="8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Algerian" panose="04020705040A02060702" pitchFamily="82" charset="0"/>
                        </a:rPr>
                        <a:t>Wk</a:t>
                      </a:r>
                      <a:r>
                        <a:rPr lang="en-US" sz="1400" dirty="0" smtClean="0">
                          <a:latin typeface="Algerian" panose="04020705040A02060702" pitchFamily="82" charset="0"/>
                        </a:rPr>
                        <a:t> 9 </a:t>
                      </a:r>
                      <a:endParaRPr lang="en-US" sz="1400" dirty="0">
                        <a:latin typeface="Algerian" panose="04020705040A02060702" pitchFamily="8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Algerian" panose="04020705040A02060702" pitchFamily="82" charset="0"/>
                        </a:rPr>
                        <a:t>Wk</a:t>
                      </a:r>
                      <a:r>
                        <a:rPr lang="en-US" sz="1400" dirty="0" smtClean="0">
                          <a:latin typeface="Algerian" panose="04020705040A02060702" pitchFamily="82" charset="0"/>
                        </a:rPr>
                        <a:t> 10</a:t>
                      </a:r>
                      <a:endParaRPr lang="en-US" sz="1400" dirty="0">
                        <a:latin typeface="Algerian" panose="04020705040A02060702" pitchFamily="8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299420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332251" y="4326645"/>
            <a:ext cx="3617819" cy="19216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  <a:alpha val="38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285357" y="3377874"/>
            <a:ext cx="3792819" cy="959465"/>
            <a:chOff x="285357" y="3377874"/>
            <a:chExt cx="3792819" cy="959465"/>
          </a:xfrm>
        </p:grpSpPr>
        <p:cxnSp>
          <p:nvCxnSpPr>
            <p:cNvPr id="19" name="Straight Connector 18"/>
            <p:cNvCxnSpPr/>
            <p:nvPr/>
          </p:nvCxnSpPr>
          <p:spPr>
            <a:xfrm flipH="1">
              <a:off x="361240" y="3755878"/>
              <a:ext cx="3641054" cy="543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/>
          </p:nvGrpSpPr>
          <p:grpSpPr>
            <a:xfrm>
              <a:off x="285357" y="3377874"/>
              <a:ext cx="3792819" cy="959465"/>
              <a:chOff x="285357" y="3377874"/>
              <a:chExt cx="3792819" cy="959465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285357" y="3752564"/>
                <a:ext cx="37928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Simulating the effect of transformation (gate) on the system</a:t>
                </a:r>
                <a:endParaRPr lang="en-US" sz="16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3154299" y="3377874"/>
                <a:ext cx="0" cy="36296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4002291" y="3742470"/>
                <a:ext cx="1" cy="24791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361240" y="3761313"/>
                <a:ext cx="1" cy="24791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4" name="Group 73"/>
          <p:cNvGrpSpPr/>
          <p:nvPr/>
        </p:nvGrpSpPr>
        <p:grpSpPr>
          <a:xfrm>
            <a:off x="276681" y="824334"/>
            <a:ext cx="3372246" cy="2206802"/>
            <a:chOff x="276681" y="824334"/>
            <a:chExt cx="3372246" cy="2206802"/>
          </a:xfrm>
        </p:grpSpPr>
        <p:grpSp>
          <p:nvGrpSpPr>
            <p:cNvPr id="45" name="Group 44"/>
            <p:cNvGrpSpPr/>
            <p:nvPr/>
          </p:nvGrpSpPr>
          <p:grpSpPr>
            <a:xfrm>
              <a:off x="539811" y="829462"/>
              <a:ext cx="3109116" cy="2201674"/>
              <a:chOff x="1540810" y="2263679"/>
              <a:chExt cx="4103896" cy="2201674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flipH="1" flipV="1">
                <a:off x="1540810" y="4225793"/>
                <a:ext cx="1734813" cy="901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>
              <a:xfrm>
                <a:off x="1548192" y="2263679"/>
                <a:ext cx="4096514" cy="2201674"/>
                <a:chOff x="1548192" y="2263679"/>
                <a:chExt cx="4096514" cy="2201674"/>
              </a:xfrm>
            </p:grpSpPr>
            <p:sp>
              <p:nvSpPr>
                <p:cNvPr id="48" name="TextBox 47"/>
                <p:cNvSpPr txBox="1"/>
                <p:nvPr/>
              </p:nvSpPr>
              <p:spPr>
                <a:xfrm>
                  <a:off x="1760543" y="2263679"/>
                  <a:ext cx="3884163" cy="20621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>
                      <a:latin typeface="Helvetica" panose="020B0604020202020204" pitchFamily="34" charset="0"/>
                      <a:cs typeface="Helvetica" panose="020B0604020202020204" pitchFamily="34" charset="0"/>
                    </a:rPr>
                    <a:t>        Setting up </a:t>
                  </a:r>
                  <a:r>
                    <a:rPr lang="en-US" sz="1600" dirty="0" err="1" smtClean="0">
                      <a:latin typeface="Helvetica" panose="020B0604020202020204" pitchFamily="34" charset="0"/>
                      <a:cs typeface="Helvetica" panose="020B0604020202020204" pitchFamily="34" charset="0"/>
                    </a:rPr>
                    <a:t>QuTip</a:t>
                  </a:r>
                  <a:r>
                    <a:rPr lang="en-US" sz="1600" dirty="0" smtClean="0">
                      <a:latin typeface="Helvetica" panose="020B0604020202020204" pitchFamily="34" charset="0"/>
                      <a:cs typeface="Helvetica" panose="020B0604020202020204" pitchFamily="34" charset="0"/>
                    </a:rPr>
                    <a:t>,   </a:t>
                  </a:r>
                  <a:br>
                    <a:rPr lang="en-US" sz="1600" dirty="0" smtClean="0">
                      <a:latin typeface="Helvetica" panose="020B0604020202020204" pitchFamily="34" charset="0"/>
                      <a:cs typeface="Helvetica" panose="020B0604020202020204" pitchFamily="34" charset="0"/>
                    </a:rPr>
                  </a:br>
                  <a:r>
                    <a:rPr lang="en-US" sz="1600" dirty="0" smtClean="0">
                      <a:latin typeface="Helvetica" panose="020B0604020202020204" pitchFamily="34" charset="0"/>
                      <a:cs typeface="Helvetica" panose="020B0604020202020204" pitchFamily="34" charset="0"/>
                    </a:rPr>
                    <a:t>        Learning C-QED…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600" dirty="0" smtClean="0">
                      <a:latin typeface="Helvetica" panose="020B0604020202020204" pitchFamily="34" charset="0"/>
                      <a:cs typeface="Helvetica" panose="020B0604020202020204" pitchFamily="34" charset="0"/>
                    </a:rPr>
                    <a:t>Coded the Hamiltonian for a 2 qubit – 3 cavity system</a:t>
                  </a:r>
                  <a:br>
                    <a:rPr lang="en-US" sz="1600" dirty="0" smtClean="0">
                      <a:latin typeface="Helvetica" panose="020B0604020202020204" pitchFamily="34" charset="0"/>
                      <a:cs typeface="Helvetica" panose="020B0604020202020204" pitchFamily="34" charset="0"/>
                    </a:rPr>
                  </a:br>
                  <a:endParaRPr lang="en-US" sz="1600" dirty="0" smtClean="0"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600" dirty="0" smtClean="0">
                      <a:latin typeface="Helvetica" panose="020B0604020202020204" pitchFamily="34" charset="0"/>
                      <a:cs typeface="Helvetica" panose="020B0604020202020204" pitchFamily="34" charset="0"/>
                    </a:rPr>
                    <a:t>Evolve such a system with time</a:t>
                  </a:r>
                </a:p>
                <a:p>
                  <a:pPr algn="ctr"/>
                  <a:r>
                    <a:rPr lang="en-US" sz="1600" dirty="0" smtClean="0">
                      <a:latin typeface="Helvetica" panose="020B0604020202020204" pitchFamily="34" charset="0"/>
                      <a:cs typeface="Helvetica" panose="020B0604020202020204" pitchFamily="34" charset="0"/>
                    </a:rPr>
                    <a:t> </a:t>
                  </a:r>
                  <a:endParaRPr lang="en-US" sz="1600" dirty="0"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2267551" y="4027412"/>
                  <a:ext cx="1" cy="189425"/>
                </a:xfrm>
                <a:prstGeom prst="line">
                  <a:avLst/>
                </a:prstGeom>
                <a:ln>
                  <a:headEnd type="triangl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3263552" y="4238161"/>
                  <a:ext cx="1" cy="225375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1548192" y="4239978"/>
                  <a:ext cx="1" cy="225375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81" y="824334"/>
              <a:ext cx="920292" cy="453012"/>
            </a:xfrm>
            <a:prstGeom prst="rect">
              <a:avLst/>
            </a:prstGeom>
          </p:spPr>
        </p:pic>
      </p:grpSp>
      <p:grpSp>
        <p:nvGrpSpPr>
          <p:cNvPr id="75" name="Group 74"/>
          <p:cNvGrpSpPr/>
          <p:nvPr/>
        </p:nvGrpSpPr>
        <p:grpSpPr>
          <a:xfrm>
            <a:off x="6614840" y="3369991"/>
            <a:ext cx="1508235" cy="967348"/>
            <a:chOff x="6614840" y="3369991"/>
            <a:chExt cx="1508235" cy="967348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7373056" y="3742470"/>
              <a:ext cx="0" cy="59486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614840" y="3377874"/>
              <a:ext cx="0" cy="38343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8123075" y="3369991"/>
              <a:ext cx="0" cy="38343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6614840" y="3740841"/>
              <a:ext cx="1508235" cy="1172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9" name="Picture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70" y="4326645"/>
            <a:ext cx="3617819" cy="1979562"/>
          </a:xfrm>
          <a:prstGeom prst="rect">
            <a:avLst/>
          </a:prstGeom>
        </p:spPr>
      </p:pic>
      <p:sp>
        <p:nvSpPr>
          <p:cNvPr id="70" name="Rectangle 69"/>
          <p:cNvSpPr/>
          <p:nvPr/>
        </p:nvSpPr>
        <p:spPr>
          <a:xfrm>
            <a:off x="4182536" y="4337339"/>
            <a:ext cx="3503154" cy="1910975"/>
          </a:xfrm>
          <a:prstGeom prst="rect">
            <a:avLst/>
          </a:prstGeom>
          <a:solidFill>
            <a:srgbClr val="CCFFCC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811" y="4779094"/>
            <a:ext cx="1714789" cy="156088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4387362" y="4703490"/>
            <a:ext cx="30509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Using                                 to simulate system coupling</a:t>
            </a:r>
            <a:b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sz="1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Modelling parameters for 3D cavities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5157160" y="2559828"/>
            <a:ext cx="0" cy="252283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4398944" y="2819459"/>
            <a:ext cx="0" cy="21644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5897958" y="2827708"/>
            <a:ext cx="77" cy="2219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4398944" y="2827539"/>
            <a:ext cx="1508235" cy="1065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4017944" y="814021"/>
            <a:ext cx="47328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Explore other Quantum control gates</a:t>
            </a:r>
            <a:b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(McKay et </a:t>
            </a:r>
            <a:r>
              <a:rPr lang="en-US" sz="16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al 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2017)</a:t>
            </a:r>
            <a:b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sz="1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Find physical solutions</a:t>
            </a:r>
            <a:b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sz="1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Expand the code to even more cavities (Leung et </a:t>
            </a:r>
            <a:r>
              <a:rPr lang="en-US" sz="16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Ial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 2018)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 flipV="1">
            <a:off x="822960" y="2980944"/>
            <a:ext cx="0" cy="32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44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0" grpId="0" animBg="1"/>
      <p:bldP spid="73" grpId="0"/>
      <p:bldP spid="86" grpId="0"/>
    </p:bldLst>
  </p:timing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FNAL_PowerPoint_4x3_100716</Template>
  <TotalTime>2560</TotalTime>
  <Words>274</Words>
  <Application>Microsoft Office PowerPoint</Application>
  <PresentationFormat>On-screen Show (4:3)</PresentationFormat>
  <Paragraphs>90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ＭＳ Ｐゴシック</vt:lpstr>
      <vt:lpstr>Algerian</vt:lpstr>
      <vt:lpstr>Arial</vt:lpstr>
      <vt:lpstr>Calibri</vt:lpstr>
      <vt:lpstr>Cambria Math</vt:lpstr>
      <vt:lpstr>Geneva</vt:lpstr>
      <vt:lpstr>Helvetica</vt:lpstr>
      <vt:lpstr>Wingdings</vt:lpstr>
      <vt:lpstr>Fermilab_PPT_090815</vt:lpstr>
      <vt:lpstr>PowerPoint Presentation</vt:lpstr>
      <vt:lpstr>Quantum Computing</vt:lpstr>
      <vt:lpstr>Limitations:</vt:lpstr>
      <vt:lpstr>Aims of the project:</vt:lpstr>
      <vt:lpstr>Objectives and Timeline</vt:lpstr>
    </vt:vector>
  </TitlesOfParts>
  <Company>Fermi National Accelerator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Soumya Shreeram x 38044N</dc:creator>
  <cp:lastModifiedBy>Soumya Shreeram x 38044N</cp:lastModifiedBy>
  <cp:revision>48</cp:revision>
  <cp:lastPrinted>2014-01-20T19:40:21Z</cp:lastPrinted>
  <dcterms:created xsi:type="dcterms:W3CDTF">2019-06-28T15:10:13Z</dcterms:created>
  <dcterms:modified xsi:type="dcterms:W3CDTF">2019-07-18T14:55:01Z</dcterms:modified>
</cp:coreProperties>
</file>