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880" r:id="rId2"/>
    <p:sldId id="1111" r:id="rId3"/>
    <p:sldId id="267" r:id="rId4"/>
    <p:sldId id="1108" r:id="rId5"/>
    <p:sldId id="1109" r:id="rId6"/>
    <p:sldId id="1110" r:id="rId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2" autoAdjust="0"/>
    <p:restoredTop sz="94607" autoAdjust="0"/>
  </p:normalViewPr>
  <p:slideViewPr>
    <p:cSldViewPr snapToGrid="0" snapToObjects="1">
      <p:cViewPr varScale="1">
        <p:scale>
          <a:sx n="79" d="100"/>
          <a:sy n="79" d="100"/>
        </p:scale>
        <p:origin x="14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7/25/2019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7/25/2019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6362" r="24045" b="27387"/>
          <a:stretch/>
        </p:blipFill>
        <p:spPr>
          <a:xfrm>
            <a:off x="6023711" y="626280"/>
            <a:ext cx="3142591" cy="3256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lum contrast="20000"/>
          </a:blip>
          <a:srcRect r="8457"/>
          <a:stretch/>
        </p:blipFill>
        <p:spPr>
          <a:xfrm>
            <a:off x="1803670" y="874633"/>
            <a:ext cx="4496770" cy="3007803"/>
          </a:xfrm>
          <a:prstGeom prst="rect">
            <a:avLst/>
          </a:prstGeom>
        </p:spPr>
      </p:pic>
      <p:pic>
        <p:nvPicPr>
          <p:cNvPr id="13" name="Picture 12" descr="04-0083-03D.hr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2"/>
          <a:stretch/>
        </p:blipFill>
        <p:spPr>
          <a:xfrm>
            <a:off x="-17763" y="835364"/>
            <a:ext cx="2346942" cy="3047072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504213"/>
            <a:ext cx="358254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740714" y="6504213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Robert Zwaska | TSD Update | TSD Topical</a:t>
            </a: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504213"/>
            <a:ext cx="1076325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2019.07.25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79" r:id="rId2"/>
    <p:sldLayoutId id="2147484080" r:id="rId3"/>
    <p:sldLayoutId id="2147484081" r:id="rId4"/>
    <p:sldLayoutId id="2147484094" r:id="rId5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ldrd.fnal.gov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Robert Zwaska </a:t>
            </a:r>
          </a:p>
          <a:p>
            <a:r>
              <a:rPr lang="en-US" altLang="en-US" dirty="0">
                <a:latin typeface="Helvetica" pitchFamily="124" charset="0"/>
              </a:rPr>
              <a:t>TSD Topical Meeting </a:t>
            </a:r>
          </a:p>
          <a:p>
            <a:r>
              <a:rPr lang="en-US" altLang="en-US" dirty="0">
                <a:latin typeface="Helvetica" pitchFamily="124" charset="0"/>
              </a:rPr>
              <a:t>25 July 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TSD Update</a:t>
            </a:r>
          </a:p>
        </p:txBody>
      </p:sp>
    </p:spTree>
    <p:extLst>
      <p:ext uri="{BB962C8B-B14F-4D97-AF65-F5344CB8AC3E}">
        <p14:creationId xmlns:p14="http://schemas.microsoft.com/office/powerpoint/2010/main" val="1708004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0F8AB6-4F14-48CE-B879-9B88D32B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busy Summer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42C1B-2AC3-435E-881D-42294AFFB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3806952" cy="4987867"/>
          </a:xfrm>
        </p:spPr>
        <p:txBody>
          <a:bodyPr/>
          <a:lstStyle/>
          <a:p>
            <a:r>
              <a:rPr lang="en-US" dirty="0"/>
              <a:t>Guests from RAL here</a:t>
            </a:r>
          </a:p>
          <a:p>
            <a:endParaRPr lang="en-US" dirty="0"/>
          </a:p>
          <a:p>
            <a:r>
              <a:rPr lang="en-US" dirty="0"/>
              <a:t>Middle of shutdown</a:t>
            </a:r>
          </a:p>
          <a:p>
            <a:pPr lvl="1"/>
            <a:r>
              <a:rPr lang="en-US" dirty="0"/>
              <a:t>TA-02 moved to C0!</a:t>
            </a:r>
          </a:p>
          <a:p>
            <a:pPr lvl="1"/>
            <a:r>
              <a:rPr lang="en-US" dirty="0"/>
              <a:t>Megawatt target to be installed to NuMI</a:t>
            </a:r>
          </a:p>
          <a:p>
            <a:pPr lvl="2"/>
            <a:r>
              <a:rPr lang="en-US" dirty="0"/>
              <a:t>And many other jobs</a:t>
            </a:r>
          </a:p>
          <a:p>
            <a:pPr lvl="1"/>
            <a:r>
              <a:rPr lang="en-US" dirty="0"/>
              <a:t>Target investigations at AP0</a:t>
            </a:r>
          </a:p>
          <a:p>
            <a:pPr lvl="1"/>
            <a:endParaRPr lang="en-US" dirty="0"/>
          </a:p>
          <a:p>
            <a:r>
              <a:rPr lang="en-US" dirty="0"/>
              <a:t>Projects grinding ahead</a:t>
            </a:r>
          </a:p>
        </p:txBody>
      </p:sp>
      <p:pic>
        <p:nvPicPr>
          <p:cNvPr id="7" name="Picture 6" descr="A picture containing indoor, wall, building&#10;&#10;Description generated with high confidence">
            <a:extLst>
              <a:ext uri="{FF2B5EF4-FFF2-40B4-BE49-F238E27FC236}">
                <a16:creationId xmlns:a16="http://schemas.microsoft.com/office/drawing/2014/main" id="{169FF9DE-4FF3-4A0D-AAC1-E7CA296C9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31121" y="856520"/>
            <a:ext cx="6022848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4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00" y="318631"/>
            <a:ext cx="250291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AD Budget Info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01244" y="771862"/>
            <a:ext cx="7977505" cy="531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400" spc="-5" dirty="0">
                <a:solidFill>
                  <a:srgbClr val="404040"/>
                </a:solidFill>
                <a:latin typeface="Arial"/>
                <a:cs typeface="Arial"/>
              </a:rPr>
              <a:t>AD Operations has been short in FY19</a:t>
            </a:r>
          </a:p>
          <a:p>
            <a:pPr marL="812800" marR="5080" lvl="1" indent="-342900"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pc="-5" dirty="0">
                <a:solidFill>
                  <a:srgbClr val="404040"/>
                </a:solidFill>
                <a:latin typeface="Arial"/>
                <a:cs typeface="Arial"/>
              </a:rPr>
              <a:t>Not going to receive any further supplements</a:t>
            </a:r>
          </a:p>
          <a:p>
            <a:pPr marL="469900" marR="5080" lvl="1"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en-US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endParaRPr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solidFill>
                  <a:srgbClr val="404040"/>
                </a:solidFill>
                <a:latin typeface="Arial"/>
                <a:cs typeface="Arial"/>
              </a:rPr>
              <a:t>Division</a:t>
            </a:r>
            <a:r>
              <a:rPr lang="en-US" sz="2400" spc="-10" dirty="0">
                <a:solidFill>
                  <a:srgbClr val="404040"/>
                </a:solidFill>
                <a:latin typeface="Arial"/>
                <a:cs typeface="Arial"/>
              </a:rPr>
              <a:t>/Lab</a:t>
            </a:r>
            <a:r>
              <a:rPr sz="2400" spc="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"/>
                <a:cs typeface="Arial"/>
              </a:rPr>
              <a:t>actions</a:t>
            </a:r>
            <a:endParaRPr sz="24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525"/>
              </a:spcBef>
              <a:buChar char="–"/>
              <a:tabLst>
                <a:tab pos="756285" algn="l"/>
                <a:tab pos="756920" algn="l"/>
              </a:tabLst>
            </a:pPr>
            <a:r>
              <a:rPr lang="en-US" sz="2200" spc="-5" dirty="0">
                <a:solidFill>
                  <a:srgbClr val="404040"/>
                </a:solidFill>
                <a:latin typeface="Arial"/>
                <a:cs typeface="Arial"/>
              </a:rPr>
              <a:t>Supply more project labor</a:t>
            </a:r>
            <a:endParaRPr sz="1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509"/>
              </a:spcBef>
              <a:buChar char="–"/>
              <a:tabLst>
                <a:tab pos="756285" algn="l"/>
                <a:tab pos="756920" algn="l"/>
              </a:tabLst>
            </a:pP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Continue to squeeze</a:t>
            </a:r>
            <a:r>
              <a:rPr sz="22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Arial"/>
                <a:cs typeface="Arial"/>
              </a:rPr>
              <a:t>M&amp;S</a:t>
            </a:r>
            <a:endParaRPr sz="22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530"/>
              </a:spcBef>
              <a:buChar char="–"/>
              <a:tabLst>
                <a:tab pos="756285" algn="l"/>
                <a:tab pos="756920" algn="l"/>
              </a:tabLst>
            </a:pP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Modified run plan – beam </a:t>
            </a:r>
            <a:r>
              <a:rPr sz="2200" spc="-15" dirty="0">
                <a:solidFill>
                  <a:srgbClr val="404040"/>
                </a:solidFill>
                <a:latin typeface="Arial"/>
                <a:cs typeface="Arial"/>
              </a:rPr>
              <a:t>off </a:t>
            </a:r>
            <a:r>
              <a:rPr sz="2200" spc="-5" dirty="0">
                <a:solidFill>
                  <a:srgbClr val="404040"/>
                </a:solidFill>
                <a:latin typeface="Arial"/>
                <a:cs typeface="Arial"/>
              </a:rPr>
              <a:t>for 9 days </a:t>
            </a:r>
            <a:r>
              <a:rPr lang="en-US" sz="2200" spc="-5" dirty="0">
                <a:solidFill>
                  <a:srgbClr val="404040"/>
                </a:solidFill>
                <a:latin typeface="Arial"/>
                <a:cs typeface="Arial"/>
              </a:rPr>
              <a:t>/ on for 5</a:t>
            </a:r>
          </a:p>
          <a:p>
            <a:pPr marL="756285" lvl="1" indent="-286385">
              <a:lnSpc>
                <a:spcPct val="100000"/>
              </a:lnSpc>
              <a:spcBef>
                <a:spcPts val="530"/>
              </a:spcBef>
              <a:buChar char="–"/>
              <a:tabLst>
                <a:tab pos="756285" algn="l"/>
                <a:tab pos="756920" algn="l"/>
              </a:tabLst>
            </a:pPr>
            <a:r>
              <a:rPr lang="en-US" sz="2200" spc="-5" dirty="0">
                <a:solidFill>
                  <a:srgbClr val="404040"/>
                </a:solidFill>
                <a:latin typeface="Arial"/>
                <a:cs typeface="Arial"/>
              </a:rPr>
              <a:t>Near Hiring Freeze</a:t>
            </a:r>
          </a:p>
          <a:p>
            <a:pPr marL="756285" lvl="1" indent="-286385">
              <a:lnSpc>
                <a:spcPct val="100000"/>
              </a:lnSpc>
              <a:spcBef>
                <a:spcPts val="530"/>
              </a:spcBef>
              <a:buChar char="–"/>
              <a:tabLst>
                <a:tab pos="756285" algn="l"/>
                <a:tab pos="756920" algn="l"/>
              </a:tabLst>
            </a:pPr>
            <a:endParaRPr lang="en-US" sz="2200" spc="-5" dirty="0">
              <a:solidFill>
                <a:srgbClr val="40404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pc="-10" dirty="0">
                <a:solidFill>
                  <a:srgbClr val="404040"/>
                </a:solidFill>
                <a:latin typeface="Arial"/>
                <a:cs typeface="Arial"/>
              </a:rPr>
              <a:t>End of year will be interesting</a:t>
            </a: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endParaRPr lang="en-US" spc="-1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pc="-10" dirty="0">
                <a:solidFill>
                  <a:srgbClr val="404040"/>
                </a:solidFill>
                <a:latin typeface="Arial"/>
                <a:cs typeface="Arial"/>
              </a:rPr>
              <a:t>FY20 is looking better, but the pressure won’t relent until it is a sure thing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900" y="683185"/>
            <a:ext cx="8111236" cy="5572679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2000" spc="-5" dirty="0">
                <a:solidFill>
                  <a:srgbClr val="004B96"/>
                </a:solidFill>
                <a:latin typeface="Arial"/>
                <a:cs typeface="Arial"/>
              </a:rPr>
              <a:t>The 2019 Performance Review cycle </a:t>
            </a:r>
            <a:r>
              <a:rPr lang="en-US" sz="2000" spc="-5" dirty="0">
                <a:solidFill>
                  <a:srgbClr val="004B96"/>
                </a:solidFill>
                <a:latin typeface="Arial"/>
                <a:cs typeface="Arial"/>
              </a:rPr>
              <a:t>is underway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21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>
                <a:solidFill>
                  <a:srgbClr val="505050"/>
                </a:solidFill>
                <a:latin typeface="Arial"/>
                <a:cs typeface="Arial"/>
              </a:rPr>
              <a:t>June </a:t>
            </a:r>
            <a:r>
              <a:rPr spc="10" dirty="0">
                <a:solidFill>
                  <a:srgbClr val="505050"/>
                </a:solidFill>
                <a:latin typeface="Arial"/>
                <a:cs typeface="Arial"/>
              </a:rPr>
              <a:t>3</a:t>
            </a:r>
            <a:r>
              <a:rPr spc="15" baseline="25641" dirty="0">
                <a:solidFill>
                  <a:srgbClr val="505050"/>
                </a:solidFill>
                <a:latin typeface="Arial"/>
                <a:cs typeface="Arial"/>
              </a:rPr>
              <a:t>rd </a:t>
            </a:r>
            <a:r>
              <a:rPr dirty="0">
                <a:solidFill>
                  <a:srgbClr val="505050"/>
                </a:solidFill>
                <a:latin typeface="Arial"/>
                <a:cs typeface="Arial"/>
              </a:rPr>
              <a:t>– July</a:t>
            </a:r>
            <a:r>
              <a:rPr spc="-2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pc="5" dirty="0">
                <a:solidFill>
                  <a:srgbClr val="505050"/>
                </a:solidFill>
                <a:latin typeface="Arial"/>
                <a:cs typeface="Arial"/>
              </a:rPr>
              <a:t>5</a:t>
            </a:r>
            <a:r>
              <a:rPr spc="7" baseline="25641" dirty="0">
                <a:solidFill>
                  <a:srgbClr val="505050"/>
                </a:solidFill>
                <a:latin typeface="Arial"/>
                <a:cs typeface="Arial"/>
              </a:rPr>
              <a:t>th</a:t>
            </a:r>
            <a:endParaRPr baseline="25641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439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10" dirty="0">
                <a:solidFill>
                  <a:schemeClr val="accent3"/>
                </a:solidFill>
                <a:latin typeface="Arial"/>
                <a:cs typeface="Arial"/>
              </a:rPr>
              <a:t>Self-evaluations open </a:t>
            </a:r>
            <a:r>
              <a:rPr sz="1600" spc="-5" dirty="0">
                <a:solidFill>
                  <a:schemeClr val="accent3"/>
                </a:solidFill>
                <a:latin typeface="Arial"/>
                <a:cs typeface="Arial"/>
              </a:rPr>
              <a:t>in</a:t>
            </a:r>
            <a:r>
              <a:rPr sz="1600" spc="65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/>
                </a:solidFill>
                <a:latin typeface="Arial"/>
                <a:cs typeface="Arial"/>
              </a:rPr>
              <a:t>FermiWorks</a:t>
            </a:r>
            <a:endParaRPr sz="1600" dirty="0">
              <a:solidFill>
                <a:schemeClr val="accent3"/>
              </a:solidFill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10" dirty="0">
                <a:solidFill>
                  <a:schemeClr val="accent3"/>
                </a:solidFill>
                <a:latin typeface="Arial"/>
                <a:cs typeface="Arial"/>
              </a:rPr>
              <a:t>Workday </a:t>
            </a:r>
            <a:r>
              <a:rPr sz="1600" spc="-5" dirty="0">
                <a:solidFill>
                  <a:schemeClr val="accent3"/>
                </a:solidFill>
                <a:latin typeface="Arial"/>
                <a:cs typeface="Arial"/>
              </a:rPr>
              <a:t>Demos </a:t>
            </a:r>
            <a:r>
              <a:rPr sz="1600" spc="-10" dirty="0">
                <a:solidFill>
                  <a:schemeClr val="accent3"/>
                </a:solidFill>
                <a:latin typeface="Arial"/>
                <a:cs typeface="Arial"/>
              </a:rPr>
              <a:t>and goals </a:t>
            </a:r>
            <a:r>
              <a:rPr sz="1600" spc="-5" dirty="0">
                <a:solidFill>
                  <a:schemeClr val="accent3"/>
                </a:solidFill>
                <a:latin typeface="Arial"/>
                <a:cs typeface="Arial"/>
              </a:rPr>
              <a:t>assistance by HR</a:t>
            </a:r>
            <a:r>
              <a:rPr sz="1600" spc="85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accent3"/>
                </a:solidFill>
                <a:latin typeface="Arial"/>
                <a:cs typeface="Arial"/>
              </a:rPr>
              <a:t>Partner</a:t>
            </a:r>
            <a:endParaRPr sz="1600" dirty="0">
              <a:solidFill>
                <a:schemeClr val="accent3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>
                <a:solidFill>
                  <a:srgbClr val="505050"/>
                </a:solidFill>
                <a:latin typeface="Arial"/>
                <a:cs typeface="Arial"/>
              </a:rPr>
              <a:t>Mid-July</a:t>
            </a:r>
            <a:endParaRPr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440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chemeClr val="accent3"/>
                </a:solidFill>
                <a:latin typeface="Arial"/>
                <a:cs typeface="Arial"/>
              </a:rPr>
              <a:t>Job </a:t>
            </a:r>
            <a:r>
              <a:rPr sz="1600" spc="-10" dirty="0">
                <a:solidFill>
                  <a:schemeClr val="accent3"/>
                </a:solidFill>
                <a:latin typeface="Arial"/>
                <a:cs typeface="Arial"/>
              </a:rPr>
              <a:t>change </a:t>
            </a:r>
            <a:r>
              <a:rPr sz="1600" spc="-5" dirty="0">
                <a:solidFill>
                  <a:schemeClr val="accent3"/>
                </a:solidFill>
                <a:latin typeface="Arial"/>
                <a:cs typeface="Arial"/>
              </a:rPr>
              <a:t>info must be completed in </a:t>
            </a:r>
            <a:r>
              <a:rPr sz="1600" spc="-10" dirty="0">
                <a:solidFill>
                  <a:schemeClr val="accent3"/>
                </a:solidFill>
                <a:latin typeface="Arial"/>
                <a:cs typeface="Arial"/>
              </a:rPr>
              <a:t>FermiWorks </a:t>
            </a:r>
            <a:r>
              <a:rPr sz="1600" spc="-5" dirty="0">
                <a:solidFill>
                  <a:schemeClr val="accent3"/>
                </a:solidFill>
                <a:latin typeface="Arial"/>
                <a:cs typeface="Arial"/>
              </a:rPr>
              <a:t>by July</a:t>
            </a:r>
            <a:r>
              <a:rPr sz="1600" spc="100" dirty="0">
                <a:solidFill>
                  <a:schemeClr val="accent3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accent3"/>
                </a:solidFill>
                <a:latin typeface="Arial"/>
                <a:cs typeface="Arial"/>
              </a:rPr>
              <a:t>19</a:t>
            </a:r>
            <a:r>
              <a:rPr sz="1600" spc="-7" baseline="25462" dirty="0">
                <a:solidFill>
                  <a:schemeClr val="accent3"/>
                </a:solidFill>
                <a:latin typeface="Arial"/>
                <a:cs typeface="Arial"/>
              </a:rPr>
              <a:t>th</a:t>
            </a:r>
            <a:endParaRPr sz="1600" baseline="25462" dirty="0">
              <a:solidFill>
                <a:schemeClr val="accent3"/>
              </a:solidFill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434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Manager evaluation due </a:t>
            </a:r>
            <a:r>
              <a:rPr sz="1600" spc="-5" dirty="0">
                <a:solidFill>
                  <a:srgbClr val="505050"/>
                </a:solidFill>
                <a:latin typeface="Arial"/>
                <a:cs typeface="Arial"/>
              </a:rPr>
              <a:t>by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 July</a:t>
            </a:r>
            <a:r>
              <a:rPr sz="1600" spc="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spc="-5" dirty="0">
                <a:solidFill>
                  <a:srgbClr val="FF0000"/>
                </a:solidFill>
                <a:latin typeface="Arial"/>
                <a:cs typeface="Arial"/>
              </a:rPr>
              <a:t>31</a:t>
            </a:r>
            <a:endParaRPr sz="1600" baseline="25462" dirty="0">
              <a:solidFill>
                <a:srgbClr val="FF0000"/>
              </a:solidFill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430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505050"/>
                </a:solidFill>
                <a:latin typeface="Arial"/>
                <a:cs typeface="Arial"/>
              </a:rPr>
              <a:t>Goal setting discussions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begin </a:t>
            </a:r>
            <a:r>
              <a:rPr sz="1600" spc="-5" dirty="0">
                <a:solidFill>
                  <a:srgbClr val="505050"/>
                </a:solidFill>
                <a:latin typeface="Arial"/>
                <a:cs typeface="Arial"/>
              </a:rPr>
              <a:t>for</a:t>
            </a:r>
            <a:r>
              <a:rPr sz="1600" spc="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2020</a:t>
            </a:r>
            <a:endParaRPr sz="16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7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>
                <a:solidFill>
                  <a:srgbClr val="505050"/>
                </a:solidFill>
                <a:latin typeface="Arial"/>
                <a:cs typeface="Arial"/>
              </a:rPr>
              <a:t>August</a:t>
            </a:r>
            <a:r>
              <a:rPr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pc="5" dirty="0">
                <a:solidFill>
                  <a:srgbClr val="505050"/>
                </a:solidFill>
                <a:latin typeface="Arial"/>
                <a:cs typeface="Arial"/>
              </a:rPr>
              <a:t>9</a:t>
            </a:r>
            <a:r>
              <a:rPr spc="7" baseline="25641" dirty="0">
                <a:solidFill>
                  <a:srgbClr val="505050"/>
                </a:solidFill>
                <a:latin typeface="Arial"/>
                <a:cs typeface="Arial"/>
              </a:rPr>
              <a:t>th</a:t>
            </a:r>
            <a:endParaRPr baseline="25641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439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505050"/>
                </a:solidFill>
                <a:latin typeface="Arial"/>
                <a:cs typeface="Arial"/>
              </a:rPr>
              <a:t>Performance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reviews </a:t>
            </a:r>
            <a:r>
              <a:rPr sz="1600" spc="-5" dirty="0">
                <a:solidFill>
                  <a:srgbClr val="505050"/>
                </a:solidFill>
                <a:latin typeface="Arial"/>
                <a:cs typeface="Arial"/>
              </a:rPr>
              <a:t>submitted for final</a:t>
            </a:r>
            <a:r>
              <a:rPr sz="1600" spc="8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approval</a:t>
            </a:r>
            <a:endParaRPr sz="16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7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>
                <a:solidFill>
                  <a:srgbClr val="505050"/>
                </a:solidFill>
                <a:latin typeface="Arial"/>
                <a:cs typeface="Arial"/>
              </a:rPr>
              <a:t>September </a:t>
            </a:r>
            <a:r>
              <a:rPr spc="5" dirty="0">
                <a:solidFill>
                  <a:srgbClr val="505050"/>
                </a:solidFill>
                <a:latin typeface="Arial"/>
                <a:cs typeface="Arial"/>
              </a:rPr>
              <a:t>24</a:t>
            </a:r>
            <a:r>
              <a:rPr spc="7" baseline="25641" dirty="0">
                <a:solidFill>
                  <a:srgbClr val="505050"/>
                </a:solidFill>
                <a:latin typeface="Arial"/>
                <a:cs typeface="Arial"/>
              </a:rPr>
              <a:t>th </a:t>
            </a:r>
            <a:r>
              <a:rPr dirty="0">
                <a:solidFill>
                  <a:srgbClr val="505050"/>
                </a:solidFill>
                <a:latin typeface="Arial"/>
                <a:cs typeface="Arial"/>
              </a:rPr>
              <a:t>– November </a:t>
            </a:r>
            <a:r>
              <a:rPr spc="5" dirty="0">
                <a:solidFill>
                  <a:srgbClr val="505050"/>
                </a:solidFill>
                <a:latin typeface="Arial"/>
                <a:cs typeface="Arial"/>
              </a:rPr>
              <a:t>1</a:t>
            </a:r>
            <a:r>
              <a:rPr spc="7" baseline="25641" dirty="0">
                <a:solidFill>
                  <a:srgbClr val="505050"/>
                </a:solidFill>
                <a:latin typeface="Arial"/>
                <a:cs typeface="Arial"/>
              </a:rPr>
              <a:t>st</a:t>
            </a:r>
            <a:r>
              <a:rPr spc="5" dirty="0">
                <a:solidFill>
                  <a:srgbClr val="505050"/>
                </a:solidFill>
                <a:latin typeface="Arial"/>
                <a:cs typeface="Arial"/>
              </a:rPr>
              <a:t>,</a:t>
            </a:r>
            <a:r>
              <a:rPr spc="-30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505050"/>
                </a:solidFill>
                <a:latin typeface="Arial"/>
                <a:cs typeface="Arial"/>
              </a:rPr>
              <a:t>2019</a:t>
            </a:r>
            <a:endParaRPr dirty="0">
              <a:latin typeface="Arial"/>
              <a:cs typeface="Arial"/>
            </a:endParaRPr>
          </a:p>
          <a:p>
            <a:pPr marL="756285" marR="5080" lvl="1" indent="-286385">
              <a:lnSpc>
                <a:spcPct val="108900"/>
              </a:lnSpc>
              <a:spcBef>
                <a:spcPts val="245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spc="-5" dirty="0">
                <a:solidFill>
                  <a:srgbClr val="505050"/>
                </a:solidFill>
                <a:latin typeface="Arial"/>
                <a:cs typeface="Arial"/>
              </a:rPr>
              <a:t>Performance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reviews </a:t>
            </a:r>
            <a:r>
              <a:rPr sz="1600" spc="-5" dirty="0">
                <a:solidFill>
                  <a:srgbClr val="505050"/>
                </a:solidFill>
                <a:latin typeface="Arial"/>
                <a:cs typeface="Arial"/>
              </a:rPr>
              <a:t>are finalized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and ready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to </a:t>
            </a:r>
            <a:r>
              <a:rPr sz="1600" spc="-5" dirty="0">
                <a:solidFill>
                  <a:srgbClr val="505050"/>
                </a:solidFill>
                <a:latin typeface="Arial"/>
                <a:cs typeface="Arial"/>
              </a:rPr>
              <a:t>be </a:t>
            </a:r>
            <a:r>
              <a:rPr sz="1600" spc="-15" dirty="0">
                <a:solidFill>
                  <a:srgbClr val="505050"/>
                </a:solidFill>
                <a:latin typeface="Arial"/>
                <a:cs typeface="Arial"/>
              </a:rPr>
              <a:t>viewed </a:t>
            </a:r>
            <a:r>
              <a:rPr sz="1600" spc="-5" dirty="0">
                <a:solidFill>
                  <a:srgbClr val="505050"/>
                </a:solidFill>
                <a:latin typeface="Arial"/>
                <a:cs typeface="Arial"/>
              </a:rPr>
              <a:t>by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employees and  managers </a:t>
            </a:r>
            <a:r>
              <a:rPr sz="1600" spc="-5" dirty="0">
                <a:solidFill>
                  <a:srgbClr val="505050"/>
                </a:solidFill>
                <a:latin typeface="Arial"/>
                <a:cs typeface="Arial"/>
              </a:rPr>
              <a:t>for</a:t>
            </a:r>
            <a:r>
              <a:rPr sz="1600" spc="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discussion</a:t>
            </a:r>
            <a:endParaRPr lang="en-US" sz="1600" spc="-10" dirty="0">
              <a:solidFill>
                <a:srgbClr val="505050"/>
              </a:solidFill>
              <a:latin typeface="Arial"/>
              <a:cs typeface="Arial"/>
            </a:endParaRPr>
          </a:p>
          <a:p>
            <a:pPr marL="469900" lvl="1">
              <a:lnSpc>
                <a:spcPct val="100000"/>
              </a:lnSpc>
              <a:spcBef>
                <a:spcPts val="439"/>
              </a:spcBef>
              <a:tabLst>
                <a:tab pos="756285" algn="l"/>
                <a:tab pos="756920" algn="l"/>
              </a:tabLst>
            </a:pPr>
            <a:endParaRPr lang="en-US" sz="14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70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solidFill>
                  <a:srgbClr val="505050"/>
                </a:solidFill>
                <a:latin typeface="Arial"/>
                <a:cs typeface="Arial"/>
              </a:rPr>
              <a:t>Overall laboratory </a:t>
            </a:r>
            <a:r>
              <a:rPr lang="en-US" sz="2000" dirty="0" err="1">
                <a:solidFill>
                  <a:srgbClr val="505050"/>
                </a:solidFill>
                <a:latin typeface="Arial"/>
                <a:cs typeface="Arial"/>
              </a:rPr>
              <a:t>payscale</a:t>
            </a:r>
            <a:r>
              <a:rPr lang="en-US" sz="2000" dirty="0">
                <a:solidFill>
                  <a:srgbClr val="505050"/>
                </a:solidFill>
                <a:latin typeface="Arial"/>
                <a:cs typeface="Arial"/>
              </a:rPr>
              <a:t> increase determined early September</a:t>
            </a:r>
            <a:endParaRPr lang="en-US" sz="2000" dirty="0">
              <a:latin typeface="Arial"/>
              <a:cs typeface="Arial"/>
            </a:endParaRPr>
          </a:p>
          <a:p>
            <a:pPr marL="299085" marR="5080" indent="-286385">
              <a:lnSpc>
                <a:spcPct val="108900"/>
              </a:lnSpc>
              <a:spcBef>
                <a:spcPts val="245"/>
              </a:spcBef>
              <a:buChar char="–"/>
              <a:tabLst>
                <a:tab pos="756285" algn="l"/>
                <a:tab pos="756920" algn="l"/>
              </a:tabLst>
            </a:pPr>
            <a:endParaRPr lang="en-US" sz="1600" spc="-10" dirty="0">
              <a:solidFill>
                <a:srgbClr val="50505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5900" y="231065"/>
            <a:ext cx="37236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Performance</a:t>
            </a:r>
            <a:r>
              <a:rPr sz="2800" spc="-10" dirty="0"/>
              <a:t> </a:t>
            </a:r>
            <a:r>
              <a:rPr sz="2800" spc="-5" dirty="0"/>
              <a:t>Reviews</a:t>
            </a:r>
            <a:endParaRPr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2DE963-7241-4E2F-A4EA-7C78C331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TSD Activities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4638D1-CC37-421C-B030-E570FA7E3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LDRD (Laboratory-Directed Research &amp; Development)</a:t>
            </a:r>
          </a:p>
          <a:p>
            <a:pPr lvl="1"/>
            <a:r>
              <a:rPr lang="en-US" dirty="0"/>
              <a:t>Proposals are encouraged</a:t>
            </a:r>
          </a:p>
          <a:p>
            <a:pPr lvl="1"/>
            <a:r>
              <a:rPr lang="en-US" dirty="0">
                <a:hlinkClick r:id="rId2"/>
              </a:rPr>
              <a:t>ldrd.fnal.gov/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TSD LDRD Workshop August 8, 1:30 pm, Penthouse</a:t>
            </a:r>
          </a:p>
          <a:p>
            <a:pPr lvl="1"/>
            <a:r>
              <a:rPr lang="en-US" dirty="0"/>
              <a:t>One-page Preproposals due Aug 30</a:t>
            </a:r>
          </a:p>
          <a:p>
            <a:pPr lvl="1"/>
            <a:endParaRPr lang="en-US" dirty="0"/>
          </a:p>
          <a:p>
            <a:r>
              <a:rPr lang="en-US" dirty="0"/>
              <a:t>TSD All-Hands Meeting</a:t>
            </a:r>
          </a:p>
          <a:p>
            <a:pPr lvl="1"/>
            <a:r>
              <a:rPr lang="en-US" dirty="0"/>
              <a:t>August 20, 1pm, Location TBD</a:t>
            </a:r>
          </a:p>
          <a:p>
            <a:pPr lvl="1"/>
            <a:r>
              <a:rPr lang="en-US" dirty="0"/>
              <a:t>Department has grown – reintroduce our people and work</a:t>
            </a:r>
          </a:p>
          <a:p>
            <a:pPr lvl="1"/>
            <a:r>
              <a:rPr lang="en-US" dirty="0"/>
              <a:t>All employees, full-time contractors should attend!</a:t>
            </a:r>
          </a:p>
          <a:p>
            <a:pPr lvl="1"/>
            <a:r>
              <a:rPr lang="en-US" dirty="0"/>
              <a:t>Affiliates, visitors are welcome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81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4A4E4EF-9EDF-409E-A8AD-7A9530B65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Climate Survey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4ABC0D-2F6D-4630-8D79-FE1AADA70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evaluation survey a few months</a:t>
            </a:r>
          </a:p>
          <a:p>
            <a:pPr lvl="1"/>
            <a:r>
              <a:rPr lang="en-US" i="1" dirty="0"/>
              <a:t>Thanks for participating!</a:t>
            </a:r>
          </a:p>
          <a:p>
            <a:endParaRPr lang="en-US" dirty="0"/>
          </a:p>
          <a:p>
            <a:r>
              <a:rPr lang="en-US" dirty="0"/>
              <a:t>Now lab has collected suggestions and has groups to recommend actions to manage</a:t>
            </a:r>
            <a:endParaRPr lang="en-US" i="1" dirty="0"/>
          </a:p>
          <a:p>
            <a:pPr lvl="1"/>
            <a:r>
              <a:rPr lang="en-US" i="1" dirty="0"/>
              <a:t>Thanks to those who volunteered for these groups!</a:t>
            </a:r>
          </a:p>
          <a:p>
            <a:pPr lvl="1"/>
            <a:r>
              <a:rPr lang="en-US" dirty="0"/>
              <a:t>Expect to be asked for more input</a:t>
            </a:r>
          </a:p>
          <a:p>
            <a:pPr lvl="1"/>
            <a:endParaRPr lang="en-US" dirty="0"/>
          </a:p>
          <a:p>
            <a:r>
              <a:rPr lang="en-US" dirty="0"/>
              <a:t>This process may affect the way the lab works</a:t>
            </a:r>
          </a:p>
          <a:p>
            <a:endParaRPr lang="en-US" dirty="0"/>
          </a:p>
          <a:p>
            <a:r>
              <a:rPr lang="en-US" dirty="0"/>
              <a:t>Expect this process to iterate – there will be more surveys, on about an annual basis</a:t>
            </a:r>
          </a:p>
        </p:txBody>
      </p:sp>
    </p:spTree>
    <p:extLst>
      <p:ext uri="{BB962C8B-B14F-4D97-AF65-F5344CB8AC3E}">
        <p14:creationId xmlns:p14="http://schemas.microsoft.com/office/powerpoint/2010/main" val="222755877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42175</TotalTime>
  <Words>333</Words>
  <Application>Microsoft Office PowerPoint</Application>
  <PresentationFormat>On-screen Show (4:3)</PresentationFormat>
  <Paragraphs>66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MS PGothic</vt:lpstr>
      <vt:lpstr>MS PGothic</vt:lpstr>
      <vt:lpstr>Arial</vt:lpstr>
      <vt:lpstr>Calibri</vt:lpstr>
      <vt:lpstr>Helvetica</vt:lpstr>
      <vt:lpstr>FNAL_TemplatePC_060514</vt:lpstr>
      <vt:lpstr>PowerPoint Presentation</vt:lpstr>
      <vt:lpstr>A busy Summer</vt:lpstr>
      <vt:lpstr>AD Budget Info</vt:lpstr>
      <vt:lpstr>Performance Reviews</vt:lpstr>
      <vt:lpstr>TSD Activities</vt:lpstr>
      <vt:lpstr>Laboratory Climate Survey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Bob Zwaska x6842 14373N</dc:creator>
  <cp:lastModifiedBy>Bob Zwaska x6842 14373N</cp:lastModifiedBy>
  <cp:revision>392</cp:revision>
  <cp:lastPrinted>2014-01-20T19:40:21Z</cp:lastPrinted>
  <dcterms:created xsi:type="dcterms:W3CDTF">2014-06-19T15:29:50Z</dcterms:created>
  <dcterms:modified xsi:type="dcterms:W3CDTF">2019-07-25T18:23:16Z</dcterms:modified>
</cp:coreProperties>
</file>