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87" r:id="rId2"/>
    <p:sldMasterId id="2147483689" r:id="rId3"/>
  </p:sldMasterIdLst>
  <p:notesMasterIdLst>
    <p:notesMasterId r:id="rId30"/>
  </p:notesMasterIdLst>
  <p:handoutMasterIdLst>
    <p:handoutMasterId r:id="rId31"/>
  </p:handoutMasterIdLst>
  <p:sldIdLst>
    <p:sldId id="263" r:id="rId4"/>
    <p:sldId id="329" r:id="rId5"/>
    <p:sldId id="259" r:id="rId6"/>
    <p:sldId id="597" r:id="rId7"/>
    <p:sldId id="336" r:id="rId8"/>
    <p:sldId id="410" r:id="rId9"/>
    <p:sldId id="412" r:id="rId10"/>
    <p:sldId id="413" r:id="rId11"/>
    <p:sldId id="415" r:id="rId12"/>
    <p:sldId id="585" r:id="rId13"/>
    <p:sldId id="408" r:id="rId14"/>
    <p:sldId id="416" r:id="rId15"/>
    <p:sldId id="417" r:id="rId16"/>
    <p:sldId id="418" r:id="rId17"/>
    <p:sldId id="419" r:id="rId18"/>
    <p:sldId id="590" r:id="rId19"/>
    <p:sldId id="593" r:id="rId20"/>
    <p:sldId id="594" r:id="rId21"/>
    <p:sldId id="596" r:id="rId22"/>
    <p:sldId id="595" r:id="rId23"/>
    <p:sldId id="425" r:id="rId24"/>
    <p:sldId id="331" r:id="rId25"/>
    <p:sldId id="333" r:id="rId26"/>
    <p:sldId id="591" r:id="rId27"/>
    <p:sldId id="592" r:id="rId28"/>
    <p:sldId id="587" r:id="rId29"/>
  </p:sldIdLst>
  <p:sldSz cx="9144000" cy="6858000" type="screen4x3"/>
  <p:notesSz cx="6985000" cy="92837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988">
          <p15:clr>
            <a:srgbClr val="A4A3A4"/>
          </p15:clr>
        </p15:guide>
        <p15:guide id="2" orient="horz" pos="4186">
          <p15:clr>
            <a:srgbClr val="A4A3A4"/>
          </p15:clr>
        </p15:guide>
        <p15:guide id="3" orient="horz" pos="3394">
          <p15:clr>
            <a:srgbClr val="A4A3A4"/>
          </p15:clr>
        </p15:guide>
        <p15:guide id="4" orient="horz" pos="777">
          <p15:clr>
            <a:srgbClr val="A4A3A4"/>
          </p15:clr>
        </p15:guide>
        <p15:guide id="5" orient="horz" pos="1749">
          <p15:clr>
            <a:srgbClr val="A4A3A4"/>
          </p15:clr>
        </p15:guide>
        <p15:guide id="6" orient="horz" pos="457">
          <p15:clr>
            <a:srgbClr val="A4A3A4"/>
          </p15:clr>
        </p15:guide>
        <p15:guide id="7" pos="285">
          <p15:clr>
            <a:srgbClr val="A4A3A4"/>
          </p15:clr>
        </p15:guide>
        <p15:guide id="8" pos="55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a:srgbClr val="E95125"/>
    <a:srgbClr val="004C97"/>
    <a:srgbClr val="F2F2F2"/>
    <a:srgbClr val="FFFFFF"/>
    <a:srgbClr val="C0504D"/>
    <a:srgbClr val="7F7F7F"/>
    <a:srgbClr val="203864"/>
    <a:srgbClr val="4F81BD"/>
    <a:srgbClr val="F794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63" autoAdjust="0"/>
    <p:restoredTop sz="98464" autoAdjust="0"/>
  </p:normalViewPr>
  <p:slideViewPr>
    <p:cSldViewPr snapToGrid="0" snapToObjects="1">
      <p:cViewPr varScale="1">
        <p:scale>
          <a:sx n="108" d="100"/>
          <a:sy n="108" d="100"/>
        </p:scale>
        <p:origin x="165" y="60"/>
      </p:cViewPr>
      <p:guideLst>
        <p:guide orient="horz" pos="988"/>
        <p:guide orient="horz" pos="4186"/>
        <p:guide orient="horz" pos="3394"/>
        <p:guide orient="horz" pos="777"/>
        <p:guide orient="horz" pos="1749"/>
        <p:guide orient="horz" pos="457"/>
        <p:guide pos="285"/>
        <p:guide pos="5512"/>
      </p:guideLst>
    </p:cSldViewPr>
  </p:slideViewPr>
  <p:notesTextViewPr>
    <p:cViewPr>
      <p:scale>
        <a:sx n="3" d="2"/>
        <a:sy n="3" d="2"/>
      </p:scale>
      <p:origin x="0" y="0"/>
    </p:cViewPr>
  </p:notesTextViewPr>
  <p:sorterViewPr>
    <p:cViewPr varScale="1">
      <p:scale>
        <a:sx n="100" d="100"/>
        <a:sy n="100" d="100"/>
      </p:scale>
      <p:origin x="0" y="-35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fontAlgn="auto">
              <a:spcBef>
                <a:spcPts val="0"/>
              </a:spcBef>
              <a:spcAft>
                <a:spcPts val="0"/>
              </a:spcAft>
              <a:defRPr sz="1200" smtClean="0">
                <a:latin typeface="+mn-lt"/>
                <a:ea typeface="+mn-ea"/>
                <a:cs typeface="+mn-cs"/>
              </a:defRPr>
            </a:lvl1pPr>
          </a:lstStyle>
          <a:p>
            <a:pPr>
              <a:defRPr/>
            </a:pPr>
            <a:fld id="{FB589245-636E-234E-BFAD-9607949806CA}" type="datetimeFigureOut">
              <a:rPr lang="en-US"/>
              <a:pPr>
                <a:defRPr/>
              </a:pPr>
              <a:t>10/22/2019</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fontAlgn="auto">
              <a:spcBef>
                <a:spcPts val="0"/>
              </a:spcBef>
              <a:spcAft>
                <a:spcPts val="0"/>
              </a:spcAft>
              <a:defRPr sz="1200" smtClean="0">
                <a:latin typeface="+mn-lt"/>
                <a:ea typeface="+mn-ea"/>
                <a:cs typeface="+mn-cs"/>
              </a:defRPr>
            </a:lvl1pPr>
          </a:lstStyle>
          <a:p>
            <a:pPr>
              <a:defRPr/>
            </a:pPr>
            <a:fld id="{62F3B233-32CA-1B4D-AFEE-D703F5CA5C37}" type="slidenum">
              <a:rPr lang="en-US"/>
              <a:pPr>
                <a:defRPr/>
              </a:pPr>
              <a:t>‹#›</a:t>
            </a:fld>
            <a:endParaRPr lang="en-US"/>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10/22/2019</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a:t>
            </a:fld>
            <a:endParaRPr lang="en-US"/>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10.23.19</a:t>
            </a:r>
            <a:endParaRPr lang="en-US" dirty="0"/>
          </a:p>
        </p:txBody>
      </p:sp>
      <p:sp>
        <p:nvSpPr>
          <p:cNvPr id="5" name="Footer Placeholder 4"/>
          <p:cNvSpPr>
            <a:spLocks noGrp="1"/>
          </p:cNvSpPr>
          <p:nvPr>
            <p:ph type="ftr" sz="quarter" idx="11"/>
          </p:nvPr>
        </p:nvSpPr>
        <p:spPr/>
        <p:txBody>
          <a:bodyPr/>
          <a:lstStyle/>
          <a:p>
            <a:pPr>
              <a:defRPr/>
            </a:pPr>
            <a:r>
              <a:rPr lang="en-US"/>
              <a:t>M. Leitner | Near Detector Integration &amp; Installation </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96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365760"/>
            <a:ext cx="8229600" cy="647102"/>
          </a:xfrm>
          <a:prstGeom prst="rect">
            <a:avLst/>
          </a:prstGeom>
        </p:spPr>
        <p:txBody>
          <a:bodyPr vert="horz" lIns="0" tIns="0" rIns="0" bIns="0"/>
          <a:lstStyle>
            <a:lvl1pPr algn="l">
              <a:defRPr sz="22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10.23.19</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M. Leitner | Near Detector Integration &amp; Installation </a:t>
            </a:r>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2149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5" name="Title 1"/>
          <p:cNvSpPr>
            <a:spLocks noGrp="1"/>
          </p:cNvSpPr>
          <p:nvPr>
            <p:ph type="title"/>
          </p:nvPr>
        </p:nvSpPr>
        <p:spPr>
          <a:xfrm>
            <a:off x="457200" y="365760"/>
            <a:ext cx="8229600" cy="647102"/>
          </a:xfrm>
          <a:prstGeom prst="rect">
            <a:avLst/>
          </a:prstGeom>
        </p:spPr>
        <p:txBody>
          <a:bodyPr vert="horz" lIns="0" tIns="0" rIns="0" bIns="0"/>
          <a:lstStyle>
            <a:lvl1pPr algn="l">
              <a:defRPr sz="22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10.23.19</a:t>
            </a:r>
            <a:endParaRPr lang="en-US" dirty="0">
              <a:latin typeface="Helvetica"/>
              <a:cs typeface="Helvetica"/>
            </a:endParaRPr>
          </a:p>
        </p:txBody>
      </p:sp>
      <p:sp>
        <p:nvSpPr>
          <p:cNvPr id="8"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M. Leitner | Near Detector Integration &amp; Installation </a:t>
            </a:r>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864168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10.23.19</a:t>
            </a:r>
            <a:endParaRPr lang="en-US" dirty="0">
              <a:latin typeface="Helvetica"/>
              <a:cs typeface="Helvetica"/>
            </a:endParaRPr>
          </a:p>
        </p:txBody>
      </p:sp>
      <p:sp>
        <p:nvSpPr>
          <p:cNvPr id="7"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M. Leitner | Near Detector Integration &amp; Installation </a:t>
            </a:r>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971273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457200" y="432609"/>
            <a:ext cx="8293100"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p:txBody>
          <a:bodyPr/>
          <a:lstStyle>
            <a:lvl1pPr>
              <a:defRPr/>
            </a:lvl1pPr>
          </a:lstStyle>
          <a:p>
            <a:pPr>
              <a:defRPr/>
            </a:pPr>
            <a:r>
              <a:rPr lang="en-US"/>
              <a:t>10.23.19</a:t>
            </a:r>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a:t>M. Leitner | Near Detector Integration &amp; Installation </a:t>
            </a:r>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457200"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4751454"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2063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347368"/>
            <a:ext cx="4003605"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itle 1"/>
          <p:cNvSpPr>
            <a:spLocks noGrp="1"/>
          </p:cNvSpPr>
          <p:nvPr>
            <p:ph type="title"/>
          </p:nvPr>
        </p:nvSpPr>
        <p:spPr>
          <a:xfrm>
            <a:off x="446058" y="432610"/>
            <a:ext cx="8304267" cy="57950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4" name="Text Placeholder 2"/>
          <p:cNvSpPr>
            <a:spLocks noGrp="1"/>
          </p:cNvSpPr>
          <p:nvPr>
            <p:ph type="body" idx="13"/>
          </p:nvPr>
        </p:nvSpPr>
        <p:spPr>
          <a:xfrm>
            <a:off x="4683195" y="5347368"/>
            <a:ext cx="406713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3"/>
          <p:cNvSpPr>
            <a:spLocks noGrp="1"/>
          </p:cNvSpPr>
          <p:nvPr>
            <p:ph type="dt" sz="half" idx="16"/>
          </p:nvPr>
        </p:nvSpPr>
        <p:spPr/>
        <p:txBody>
          <a:bodyPr/>
          <a:lstStyle>
            <a:lvl1pPr>
              <a:defRPr/>
            </a:lvl1pPr>
          </a:lstStyle>
          <a:p>
            <a:pPr>
              <a:defRPr/>
            </a:pPr>
            <a:r>
              <a:rPr lang="en-US"/>
              <a:t>10.23.19</a:t>
            </a:r>
            <a:endParaRPr lang="en-US" dirty="0"/>
          </a:p>
        </p:txBody>
      </p:sp>
      <p:sp>
        <p:nvSpPr>
          <p:cNvPr id="8" name="Footer Placeholder 4"/>
          <p:cNvSpPr>
            <a:spLocks noGrp="1"/>
          </p:cNvSpPr>
          <p:nvPr>
            <p:ph type="ftr" sz="quarter" idx="17"/>
          </p:nvPr>
        </p:nvSpPr>
        <p:spPr/>
        <p:txBody>
          <a:bodyPr/>
          <a:lstStyle>
            <a:lvl1pPr>
              <a:defRPr/>
            </a:lvl1pPr>
          </a:lstStyle>
          <a:p>
            <a:pPr>
              <a:defRPr/>
            </a:pPr>
            <a:r>
              <a:rPr lang="en-US"/>
              <a:t>M. Leitner | Near Detector Integration &amp; Installation </a:t>
            </a:r>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457200" y="1238250"/>
            <a:ext cx="3998846" cy="3892550"/>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20"/>
          </p:nvPr>
        </p:nvSpPr>
        <p:spPr>
          <a:xfrm>
            <a:off x="4751454"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lang="en-US" sz="2200" b="0" i="0" kern="1200" dirty="0" smtClean="0">
                <a:solidFill>
                  <a:srgbClr val="63666A"/>
                </a:solidFill>
                <a:latin typeface="Helvetica"/>
                <a:ea typeface="Geneva" charset="0"/>
                <a:cs typeface="Geneva" charset="0"/>
              </a:defRPr>
            </a:lvl1pPr>
            <a:lvl2pPr marL="320040" indent="256032" algn="l" defTabSz="457200" rtl="0" fontAlgn="base">
              <a:lnSpc>
                <a:spcPct val="100000"/>
              </a:lnSpc>
              <a:spcBef>
                <a:spcPts val="300"/>
              </a:spcBef>
              <a:spcAft>
                <a:spcPts val="300"/>
              </a:spcAft>
              <a:buSzPct val="90000"/>
              <a:buFont typeface="Lucida Grande"/>
              <a:buChar char="-"/>
              <a:defRPr lang="en-US" sz="2000" b="0" i="0" kern="1200" dirty="0" smtClean="0">
                <a:solidFill>
                  <a:srgbClr val="63666A"/>
                </a:solidFill>
                <a:latin typeface="Helvetica"/>
                <a:ea typeface="Geneva" charset="0"/>
                <a:cs typeface="+mn-cs"/>
              </a:defRPr>
            </a:lvl2pPr>
            <a:lvl3pPr marL="640080" indent="228600" algn="l" defTabSz="457200" rtl="0" fontAlgn="base">
              <a:lnSpc>
                <a:spcPct val="100000"/>
              </a:lnSpc>
              <a:spcBef>
                <a:spcPts val="300"/>
              </a:spcBef>
              <a:spcAft>
                <a:spcPts val="300"/>
              </a:spcAft>
              <a:buSzPct val="88000"/>
              <a:buFont typeface="Arial"/>
              <a:buChar char="•"/>
              <a:defRPr lang="en-US" sz="2000" b="0" i="0" kern="1200" dirty="0" smtClean="0">
                <a:solidFill>
                  <a:srgbClr val="63666A"/>
                </a:solidFill>
                <a:latin typeface="Helvetica"/>
                <a:ea typeface="Geneva" charset="0"/>
                <a:cs typeface="+mn-cs"/>
              </a:defRPr>
            </a:lvl3pPr>
            <a:lvl4pPr marL="914400" indent="228600" algn="l" defTabSz="457200" rtl="0" fontAlgn="base">
              <a:lnSpc>
                <a:spcPct val="100000"/>
              </a:lnSpc>
              <a:spcBef>
                <a:spcPts val="300"/>
              </a:spcBef>
              <a:spcAft>
                <a:spcPts val="300"/>
              </a:spcAft>
              <a:buSzPct val="90000"/>
              <a:buFont typeface="Lucida Grande"/>
              <a:buChar char="-"/>
              <a:defRPr lang="en-US" sz="2000" b="0" i="0" kern="1200" dirty="0" smtClean="0">
                <a:solidFill>
                  <a:srgbClr val="63666A"/>
                </a:solidFill>
                <a:latin typeface="Helvetica"/>
                <a:ea typeface="Geneva" charset="0"/>
                <a:cs typeface="+mn-cs"/>
              </a:defRPr>
            </a:lvl4pPr>
            <a:lvl5pPr marL="1143000" indent="192024" algn="l" defTabSz="457200" rtl="0" fontAlgn="base">
              <a:lnSpc>
                <a:spcPct val="100000"/>
              </a:lnSpc>
              <a:spcBef>
                <a:spcPts val="300"/>
              </a:spcBef>
              <a:spcAft>
                <a:spcPts val="300"/>
              </a:spcAft>
              <a:buSzPct val="88000"/>
              <a:buFont typeface="Arial"/>
              <a:buChar char="•"/>
              <a:defRPr lang="en-US" sz="2000" b="0" i="0" kern="1200" dirty="0">
                <a:solidFill>
                  <a:srgbClr val="63666A"/>
                </a:solidFill>
                <a:latin typeface="Helvetica"/>
                <a:ea typeface="Geneva" charset="0"/>
                <a:cs typeface="+mn-cs"/>
              </a:defRPr>
            </a:lvl5pPr>
          </a:lstStyle>
          <a:p>
            <a:pPr marL="256032" lvl="0" indent="-265176" algn="l" defTabSz="457200" rtl="0" fontAlgn="base">
              <a:lnSpc>
                <a:spcPct val="100000"/>
              </a:lnSpc>
              <a:spcBef>
                <a:spcPts val="600"/>
              </a:spcBef>
              <a:spcAft>
                <a:spcPts val="600"/>
              </a:spcAft>
              <a:buFont typeface="Arial"/>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962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457200" y="432609"/>
            <a:ext cx="8293100" cy="64695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4" name="Date Placeholder 3"/>
          <p:cNvSpPr>
            <a:spLocks noGrp="1"/>
          </p:cNvSpPr>
          <p:nvPr>
            <p:ph type="dt" sz="half" idx="11"/>
          </p:nvPr>
        </p:nvSpPr>
        <p:spPr/>
        <p:txBody>
          <a:bodyPr/>
          <a:lstStyle>
            <a:lvl1pPr>
              <a:defRPr/>
            </a:lvl1pPr>
          </a:lstStyle>
          <a:p>
            <a:pPr>
              <a:defRPr/>
            </a:pPr>
            <a:r>
              <a:rPr lang="en-US"/>
              <a:t>10.23.19</a:t>
            </a:r>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a:t>M. Leitner | Near Detector Integration &amp; Installation </a:t>
            </a:r>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285078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099175"/>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3" name="Date Placeholder 3"/>
          <p:cNvSpPr>
            <a:spLocks noGrp="1"/>
          </p:cNvSpPr>
          <p:nvPr>
            <p:ph type="dt" sz="half" idx="11"/>
          </p:nvPr>
        </p:nvSpPr>
        <p:spPr/>
        <p:txBody>
          <a:bodyPr/>
          <a:lstStyle>
            <a:lvl1pPr>
              <a:defRPr/>
            </a:lvl1pPr>
          </a:lstStyle>
          <a:p>
            <a:pPr>
              <a:defRPr/>
            </a:pPr>
            <a:r>
              <a:rPr lang="en-US"/>
              <a:t>10.23.19</a:t>
            </a:r>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a:t>M. Leitner | Near Detector Integration &amp; Installation </a:t>
            </a:r>
          </a:p>
        </p:txBody>
      </p:sp>
      <p:sp>
        <p:nvSpPr>
          <p:cNvPr id="5" name="Slide Number Placeholder 5"/>
          <p:cNvSpPr>
            <a:spLocks noGrp="1"/>
          </p:cNvSpPr>
          <p:nvPr>
            <p:ph type="sldNum" sz="quarter" idx="13"/>
          </p:nvPr>
        </p:nvSpPr>
        <p:spPr/>
        <p:txBody>
          <a:bodyPr/>
          <a:lstStyle>
            <a:lvl1pPr>
              <a:defRPr/>
            </a:lvl1pPr>
          </a:lstStyle>
          <a:p>
            <a:pPr>
              <a:defRPr/>
            </a:pPr>
            <a:fld id="{72F71154-E60D-9942-9C7E-C9963561CB3F}" type="slidenum">
              <a:rPr lang="en-US"/>
              <a:pPr>
                <a:defRPr/>
              </a:pPr>
              <a:t>‹#›</a:t>
            </a:fld>
            <a:endParaRPr lang="en-US" dirty="0"/>
          </a:p>
        </p:txBody>
      </p:sp>
    </p:spTree>
    <p:extLst>
      <p:ext uri="{BB962C8B-B14F-4D97-AF65-F5344CB8AC3E}">
        <p14:creationId xmlns:p14="http://schemas.microsoft.com/office/powerpoint/2010/main" val="345808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75906"/>
            <a:ext cx="301752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38250"/>
            <a:ext cx="5033962"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6" name="Date Placeholder 3"/>
          <p:cNvSpPr>
            <a:spLocks noGrp="1"/>
          </p:cNvSpPr>
          <p:nvPr>
            <p:ph type="dt" sz="half" idx="16"/>
          </p:nvPr>
        </p:nvSpPr>
        <p:spPr/>
        <p:txBody>
          <a:bodyPr/>
          <a:lstStyle>
            <a:lvl1pPr>
              <a:defRPr sz="1200" baseline="0" smtClean="0">
                <a:solidFill>
                  <a:srgbClr val="004C97"/>
                </a:solidFill>
                <a:latin typeface="Helvetica"/>
              </a:defRPr>
            </a:lvl1pPr>
          </a:lstStyle>
          <a:p>
            <a:pPr>
              <a:defRPr/>
            </a:pPr>
            <a:r>
              <a:rPr lang="en-US"/>
              <a:t>10.23.19</a:t>
            </a:r>
            <a:endParaRPr lang="en-US" dirty="0"/>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a:t>M. Leitner | Near Detector Integration &amp; Installation </a:t>
            </a:r>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457200" y="429098"/>
            <a:ext cx="8293100" cy="647102"/>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457200" y="1238250"/>
            <a:ext cx="3017524"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8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4" y="1227137"/>
            <a:ext cx="8296275" cy="4241851"/>
          </a:xfrm>
          <a:prstGeom prst="rect">
            <a:avLst/>
          </a:prstGeom>
        </p:spPr>
        <p:txBody>
          <a:bodyPr/>
          <a:lstStyle>
            <a:lvl1pPr marL="0" indent="0">
              <a:buNone/>
              <a:defRPr sz="3200">
                <a:solidFill>
                  <a:srgbClr val="63666A"/>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3" y="5686118"/>
            <a:ext cx="8293095" cy="439738"/>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2"/>
          </p:nvPr>
        </p:nvSpPr>
        <p:spPr/>
        <p:txBody>
          <a:bodyPr/>
          <a:lstStyle>
            <a:lvl1pPr>
              <a:defRPr sz="1200" baseline="0" smtClean="0">
                <a:solidFill>
                  <a:srgbClr val="004C97"/>
                </a:solidFill>
                <a:latin typeface="Helvetica"/>
              </a:defRPr>
            </a:lvl1pPr>
          </a:lstStyle>
          <a:p>
            <a:pPr>
              <a:defRPr/>
            </a:pPr>
            <a:r>
              <a:rPr lang="en-US"/>
              <a:t>10.23.19</a:t>
            </a:r>
            <a:endParaRPr lang="en-US" dirty="0"/>
          </a:p>
        </p:txBody>
      </p:sp>
      <p:sp>
        <p:nvSpPr>
          <p:cNvPr id="6" name="Footer Placeholder 4"/>
          <p:cNvSpPr>
            <a:spLocks noGrp="1"/>
          </p:cNvSpPr>
          <p:nvPr>
            <p:ph type="ftr" sz="quarter" idx="13"/>
          </p:nvPr>
        </p:nvSpPr>
        <p:spPr/>
        <p:txBody>
          <a:bodyPr/>
          <a:lstStyle>
            <a:lvl1pPr>
              <a:defRPr sz="1200" baseline="0" dirty="0">
                <a:solidFill>
                  <a:srgbClr val="004C97"/>
                </a:solidFill>
                <a:latin typeface="Helvetica"/>
              </a:defRPr>
            </a:lvl1pPr>
          </a:lstStyle>
          <a:p>
            <a:pPr>
              <a:defRPr/>
            </a:pPr>
            <a:r>
              <a:rPr lang="en-US"/>
              <a:t>M. Leitner | Near Detector Integration &amp; Installation </a:t>
            </a:r>
          </a:p>
        </p:txBody>
      </p:sp>
      <p:sp>
        <p:nvSpPr>
          <p:cNvPr id="7" name="Slide Number Placeholder 5"/>
          <p:cNvSpPr>
            <a:spLocks noGrp="1"/>
          </p:cNvSpPr>
          <p:nvPr>
            <p:ph type="sldNum" sz="quarter" idx="14"/>
          </p:nvPr>
        </p:nvSpPr>
        <p:spPr/>
        <p:txBody>
          <a:bodyPr/>
          <a:lstStyle>
            <a:lvl1pPr>
              <a:defRPr sz="12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457204" y="425568"/>
            <a:ext cx="8293096" cy="603767"/>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p>
        </p:txBody>
      </p:sp>
    </p:spTree>
    <p:extLst>
      <p:ext uri="{BB962C8B-B14F-4D97-AF65-F5344CB8AC3E}">
        <p14:creationId xmlns:p14="http://schemas.microsoft.com/office/powerpoint/2010/main" val="2412412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E95125"/>
                </a:solidFill>
                <a:latin typeface="Helvetica"/>
                <a:cs typeface="Helvetica"/>
              </a:defRPr>
            </a:lvl1pPr>
          </a:lstStyle>
          <a:p>
            <a:r>
              <a:rPr lang="en-US" dirty="0"/>
              <a:t>Click to edit Master title style</a:t>
            </a:r>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E95125"/>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dirty="0"/>
              <a:t>Click to edit Master text styles</a:t>
            </a:r>
          </a:p>
        </p:txBody>
      </p:sp>
      <p:pic>
        <p:nvPicPr>
          <p:cNvPr id="3" name="Picture 2"/>
          <p:cNvPicPr>
            <a:picLocks noChangeAspect="1"/>
          </p:cNvPicPr>
          <p:nvPr userDrawn="1"/>
        </p:nvPicPr>
        <p:blipFill>
          <a:blip r:embed="rId2"/>
          <a:stretch>
            <a:fillRect/>
          </a:stretch>
        </p:blipFill>
        <p:spPr>
          <a:xfrm>
            <a:off x="4727448" y="6017391"/>
            <a:ext cx="2414016" cy="515996"/>
          </a:xfrm>
          <a:prstGeom prst="rect">
            <a:avLst/>
          </a:prstGeom>
        </p:spPr>
      </p:pic>
    </p:spTree>
    <p:extLst>
      <p:ext uri="{BB962C8B-B14F-4D97-AF65-F5344CB8AC3E}">
        <p14:creationId xmlns:p14="http://schemas.microsoft.com/office/powerpoint/2010/main" val="2039486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14" name="Title 1"/>
          <p:cNvSpPr>
            <a:spLocks noGrp="1"/>
          </p:cNvSpPr>
          <p:nvPr>
            <p:ph type="title"/>
          </p:nvPr>
        </p:nvSpPr>
        <p:spPr>
          <a:xfrm>
            <a:off x="454026" y="365760"/>
            <a:ext cx="8229600" cy="707109"/>
          </a:xfrm>
          <a:prstGeom prst="rect">
            <a:avLst/>
          </a:prstGeom>
        </p:spPr>
        <p:txBody>
          <a:bodyPr vert="horz" lIns="0" tIns="0" rIns="0" bIns="0">
            <a:normAutofit/>
          </a:bodyPr>
          <a:lstStyle>
            <a:lvl1pPr algn="l">
              <a:defRPr sz="22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10.23.19</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M. Leitner | Near Detector Integration &amp; Installation </a:t>
            </a:r>
            <a:endParaRPr lang="en-US" dirty="0"/>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1467130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jp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8337550" y="6483731"/>
            <a:ext cx="419100" cy="19202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200" dirty="0"/>
              <a:t>LBNF</a:t>
            </a:r>
          </a:p>
        </p:txBody>
      </p:sp>
      <p:cxnSp>
        <p:nvCxnSpPr>
          <p:cNvPr id="13" name="Straight Connector 12"/>
          <p:cNvCxnSpPr/>
          <p:nvPr/>
        </p:nvCxnSpPr>
        <p:spPr>
          <a:xfrm>
            <a:off x="457200"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0"/>
            <a:ext cx="113665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10.23.19</a:t>
            </a:r>
            <a:endParaRPr lang="en-US" dirty="0"/>
          </a:p>
        </p:txBody>
      </p:sp>
      <p:sp>
        <p:nvSpPr>
          <p:cNvPr id="5" name="Footer Placeholder 4"/>
          <p:cNvSpPr>
            <a:spLocks noGrp="1"/>
          </p:cNvSpPr>
          <p:nvPr>
            <p:ph type="ftr" sz="quarter" idx="3"/>
          </p:nvPr>
        </p:nvSpPr>
        <p:spPr>
          <a:xfrm>
            <a:off x="2116138" y="6488430"/>
            <a:ext cx="5616575"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a:t>M. Leitner | Near Detector Integration &amp; Installation </a:t>
            </a:r>
            <a:endParaRPr lang="en-US" dirty="0"/>
          </a:p>
        </p:txBody>
      </p:sp>
      <p:sp>
        <p:nvSpPr>
          <p:cNvPr id="6" name="Slide Number Placeholder 5"/>
          <p:cNvSpPr>
            <a:spLocks noGrp="1"/>
          </p:cNvSpPr>
          <p:nvPr>
            <p:ph type="sldNum" sz="quarter" idx="4"/>
          </p:nvPr>
        </p:nvSpPr>
        <p:spPr>
          <a:xfrm>
            <a:off x="454025" y="6488430"/>
            <a:ext cx="525463"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457200" y="5760720"/>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472239"/>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323082" y="5953373"/>
            <a:ext cx="1370067" cy="578035"/>
          </a:xfrm>
          <a:prstGeom prst="rect">
            <a:avLst/>
          </a:prstGeom>
        </p:spPr>
      </p:pic>
      <p:grpSp>
        <p:nvGrpSpPr>
          <p:cNvPr id="3" name="Group 2"/>
          <p:cNvGrpSpPr/>
          <p:nvPr userDrawn="1"/>
        </p:nvGrpSpPr>
        <p:grpSpPr>
          <a:xfrm>
            <a:off x="5095044" y="240226"/>
            <a:ext cx="3598105" cy="199542"/>
            <a:chOff x="5136243" y="672026"/>
            <a:chExt cx="3598105" cy="199542"/>
          </a:xfrm>
        </p:grpSpPr>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136243" y="682088"/>
              <a:ext cx="1690006" cy="189480"/>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847491" y="672026"/>
              <a:ext cx="1886857" cy="189480"/>
            </a:xfrm>
            <a:prstGeom prst="rect">
              <a:avLst/>
            </a:prstGeom>
          </p:spPr>
        </p:pic>
      </p:grpSp>
    </p:spTree>
    <p:extLst>
      <p:ext uri="{BB962C8B-B14F-4D97-AF65-F5344CB8AC3E}">
        <p14:creationId xmlns:p14="http://schemas.microsoft.com/office/powerpoint/2010/main" val="213016927"/>
      </p:ext>
    </p:extLst>
  </p:cSld>
  <p:clrMap bg1="lt1" tx1="dk1" bg2="lt2" tx2="dk2" accent1="accent1" accent2="accent2" accent3="accent3" accent4="accent4" accent5="accent5" accent6="accent6" hlink="hlink" folHlink="folHlink"/>
  <p:sldLayoutIdLst>
    <p:sldLayoutId id="2147483688" r:id="rId1"/>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10.23.19</a:t>
            </a:r>
            <a:endParaRPr lang="en-US" dirty="0">
              <a:latin typeface="Helvetica"/>
              <a:cs typeface="Helvetica"/>
            </a:endParaRPr>
          </a:p>
        </p:txBody>
      </p:sp>
      <p:sp>
        <p:nvSpPr>
          <p:cNvPr id="6"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cxnSp>
        <p:nvCxnSpPr>
          <p:cNvPr id="7" name="Straight Connector 6"/>
          <p:cNvCxnSpPr/>
          <p:nvPr/>
        </p:nvCxnSpPr>
        <p:spPr>
          <a:xfrm>
            <a:off x="457200" y="6405760"/>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pic>
        <p:nvPicPr>
          <p:cNvPr id="3" name="Picture 2"/>
          <p:cNvPicPr>
            <a:picLocks noChangeAspect="1"/>
          </p:cNvPicPr>
          <p:nvPr userDrawn="1"/>
        </p:nvPicPr>
        <p:blipFill>
          <a:blip r:embed="rId7"/>
          <a:stretch>
            <a:fillRect/>
          </a:stretch>
        </p:blipFill>
        <p:spPr>
          <a:xfrm>
            <a:off x="7168918" y="6531798"/>
            <a:ext cx="868658" cy="185676"/>
          </a:xfrm>
          <a:prstGeom prst="rect">
            <a:avLst/>
          </a:prstGeom>
        </p:spPr>
      </p:pic>
      <p:sp>
        <p:nvSpPr>
          <p:cNvPr id="9" name="Footer Placeholder 4">
            <a:extLst>
              <a:ext uri="{FF2B5EF4-FFF2-40B4-BE49-F238E27FC236}">
                <a16:creationId xmlns:a16="http://schemas.microsoft.com/office/drawing/2014/main" id="{1685000F-B6AA-4EC2-8A37-488B6910D1AF}"/>
              </a:ext>
            </a:extLst>
          </p:cNvPr>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M. Leitner | Near Detector Integration &amp; Installation </a:t>
            </a:r>
            <a:endParaRPr lang="en-US" dirty="0"/>
          </a:p>
        </p:txBody>
      </p:sp>
    </p:spTree>
    <p:extLst>
      <p:ext uri="{BB962C8B-B14F-4D97-AF65-F5344CB8AC3E}">
        <p14:creationId xmlns:p14="http://schemas.microsoft.com/office/powerpoint/2010/main" val="49618705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3" r:id="rId3"/>
    <p:sldLayoutId id="2147483694" r:id="rId4"/>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5" Type="http://schemas.openxmlformats.org/officeDocument/2006/relationships/image" Target="../media/image24.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11.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jpg"/><Relationship Id="rId1" Type="http://schemas.openxmlformats.org/officeDocument/2006/relationships/slideLayout" Target="../slideLayouts/slideLayout11.xml"/><Relationship Id="rId6" Type="http://schemas.openxmlformats.org/officeDocument/2006/relationships/image" Target="../media/image38.emf"/><Relationship Id="rId5" Type="http://schemas.microsoft.com/office/2007/relationships/hdphoto" Target="../media/hdphoto7.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1.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8.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en-US" dirty="0">
                <a:latin typeface="Helvetica" charset="0"/>
              </a:rPr>
              <a:t>Hall Reference Design</a:t>
            </a:r>
            <a:br>
              <a:rPr lang="en-US" dirty="0">
                <a:latin typeface="Helvetica" charset="0"/>
              </a:rPr>
            </a:br>
            <a:r>
              <a:rPr lang="en-US" dirty="0">
                <a:latin typeface="Helvetica" charset="0"/>
              </a:rPr>
              <a:t>Near Detector Integration &amp; Installation</a:t>
            </a:r>
          </a:p>
        </p:txBody>
      </p:sp>
      <p:sp>
        <p:nvSpPr>
          <p:cNvPr id="6146" name="Text Placeholder 2"/>
          <p:cNvSpPr>
            <a:spLocks noGrp="1"/>
          </p:cNvSpPr>
          <p:nvPr>
            <p:ph type="body"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Helvetica" charset="0"/>
              </a:rPr>
              <a:t>Matthaeus Leitner</a:t>
            </a:r>
          </a:p>
          <a:p>
            <a:r>
              <a:rPr lang="en-US" dirty="0">
                <a:latin typeface="Helvetica" charset="0"/>
              </a:rPr>
              <a:t>6</a:t>
            </a:r>
            <a:r>
              <a:rPr lang="en-US" baseline="30000" dirty="0">
                <a:latin typeface="Helvetica" charset="0"/>
              </a:rPr>
              <a:t>th</a:t>
            </a:r>
            <a:r>
              <a:rPr lang="en-US" dirty="0">
                <a:latin typeface="Helvetica" charset="0"/>
              </a:rPr>
              <a:t> DUNE Near Detector Workshop at DESY</a:t>
            </a:r>
          </a:p>
          <a:p>
            <a:r>
              <a:rPr lang="en-US" dirty="0">
                <a:latin typeface="Helvetica" charset="0"/>
              </a:rPr>
              <a:t>Oct. 20-23,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C110C-AB51-40A3-84E7-125F73CA7629}"/>
              </a:ext>
            </a:extLst>
          </p:cNvPr>
          <p:cNvSpPr>
            <a:spLocks noGrp="1"/>
          </p:cNvSpPr>
          <p:nvPr>
            <p:ph type="title"/>
          </p:nvPr>
        </p:nvSpPr>
        <p:spPr/>
        <p:txBody>
          <a:bodyPr/>
          <a:lstStyle/>
          <a:p>
            <a:r>
              <a:rPr lang="en-US" dirty="0"/>
              <a:t>LAr Module Design Will Be Validated In Phases:</a:t>
            </a:r>
            <a:br>
              <a:rPr lang="en-US" dirty="0"/>
            </a:br>
            <a:r>
              <a:rPr lang="en-US" dirty="0"/>
              <a:t>Captured In Detector And Installation Project Schedules</a:t>
            </a:r>
          </a:p>
        </p:txBody>
      </p:sp>
      <p:sp>
        <p:nvSpPr>
          <p:cNvPr id="3" name="Date Placeholder 2">
            <a:extLst>
              <a:ext uri="{FF2B5EF4-FFF2-40B4-BE49-F238E27FC236}">
                <a16:creationId xmlns:a16="http://schemas.microsoft.com/office/drawing/2014/main" id="{1A140059-39DE-4BB8-8A3E-6F84218E3043}"/>
              </a:ext>
            </a:extLst>
          </p:cNvPr>
          <p:cNvSpPr>
            <a:spLocks noGrp="1"/>
          </p:cNvSpPr>
          <p:nvPr>
            <p:ph type="dt" sz="half" idx="2"/>
          </p:nvPr>
        </p:nvSpPr>
        <p:spPr/>
        <p:txBody>
          <a:bodyPr/>
          <a:lstStyle/>
          <a:p>
            <a:pPr>
              <a:defRPr/>
            </a:pPr>
            <a:r>
              <a:rPr lang="en-US"/>
              <a:t>10.23.19</a:t>
            </a:r>
            <a:endParaRPr lang="en-US" dirty="0"/>
          </a:p>
        </p:txBody>
      </p:sp>
      <p:sp>
        <p:nvSpPr>
          <p:cNvPr id="4" name="Footer Placeholder 3">
            <a:extLst>
              <a:ext uri="{FF2B5EF4-FFF2-40B4-BE49-F238E27FC236}">
                <a16:creationId xmlns:a16="http://schemas.microsoft.com/office/drawing/2014/main" id="{CB2B0F3D-F67D-4F1E-9978-9D1110E534D8}"/>
              </a:ext>
            </a:extLst>
          </p:cNvPr>
          <p:cNvSpPr>
            <a:spLocks noGrp="1"/>
          </p:cNvSpPr>
          <p:nvPr>
            <p:ph type="ftr" sz="quarter" idx="3"/>
          </p:nvPr>
        </p:nvSpPr>
        <p:spPr/>
        <p:txBody>
          <a:bodyPr/>
          <a:lstStyle/>
          <a:p>
            <a:pPr>
              <a:defRPr/>
            </a:pPr>
            <a:r>
              <a:rPr lang="en-US"/>
              <a:t>M. Leitner | Near Detector Integration &amp; Installation </a:t>
            </a:r>
          </a:p>
        </p:txBody>
      </p:sp>
      <p:sp>
        <p:nvSpPr>
          <p:cNvPr id="5" name="Slide Number Placeholder 4">
            <a:extLst>
              <a:ext uri="{FF2B5EF4-FFF2-40B4-BE49-F238E27FC236}">
                <a16:creationId xmlns:a16="http://schemas.microsoft.com/office/drawing/2014/main" id="{7052E0D6-AFE1-4BDB-A570-96CDE415CC73}"/>
              </a:ext>
            </a:extLst>
          </p:cNvPr>
          <p:cNvSpPr>
            <a:spLocks noGrp="1"/>
          </p:cNvSpPr>
          <p:nvPr>
            <p:ph type="sldNum" sz="quarter" idx="4"/>
          </p:nvPr>
        </p:nvSpPr>
        <p:spPr/>
        <p:txBody>
          <a:bodyPr/>
          <a:lstStyle/>
          <a:p>
            <a:pPr>
              <a:defRPr/>
            </a:pPr>
            <a:fld id="{C663080B-B7DD-F94E-BF93-E5AF96AB2174}" type="slidenum">
              <a:rPr lang="en-US" smtClean="0"/>
              <a:pPr>
                <a:defRPr/>
              </a:pPr>
              <a:t>10</a:t>
            </a:fld>
            <a:endParaRPr lang="en-US" dirty="0"/>
          </a:p>
        </p:txBody>
      </p:sp>
      <p:sp>
        <p:nvSpPr>
          <p:cNvPr id="6" name="TextBox 5">
            <a:extLst>
              <a:ext uri="{FF2B5EF4-FFF2-40B4-BE49-F238E27FC236}">
                <a16:creationId xmlns:a16="http://schemas.microsoft.com/office/drawing/2014/main" id="{49A7B370-6911-4658-860F-A542704953A2}"/>
              </a:ext>
            </a:extLst>
          </p:cNvPr>
          <p:cNvSpPr txBox="1"/>
          <p:nvPr/>
        </p:nvSpPr>
        <p:spPr>
          <a:xfrm>
            <a:off x="5447892" y="1232667"/>
            <a:ext cx="3443058" cy="1215717"/>
          </a:xfrm>
          <a:prstGeom prst="rect">
            <a:avLst/>
          </a:prstGeom>
          <a:noFill/>
        </p:spPr>
        <p:txBody>
          <a:bodyPr wrap="none" rtlCol="0">
            <a:spAutoFit/>
          </a:bodyPr>
          <a:lstStyle/>
          <a:p>
            <a:pPr algn="ctr"/>
            <a:r>
              <a:rPr lang="en-US" b="1" dirty="0">
                <a:solidFill>
                  <a:srgbClr val="C0504D"/>
                </a:solidFill>
                <a:latin typeface="Helvetica" panose="020B0604020202020204" pitchFamily="34" charset="0"/>
                <a:cs typeface="Helvetica" panose="020B0604020202020204" pitchFamily="34" charset="0"/>
              </a:rPr>
              <a:t>2024-2026</a:t>
            </a:r>
          </a:p>
          <a:p>
            <a:pPr algn="ctr"/>
            <a:r>
              <a:rPr lang="en-US" b="1" dirty="0">
                <a:solidFill>
                  <a:srgbClr val="004C97"/>
                </a:solidFill>
                <a:latin typeface="Helvetica" panose="020B0604020202020204" pitchFamily="34" charset="0"/>
                <a:cs typeface="Helvetica" panose="020B0604020202020204" pitchFamily="34" charset="0"/>
              </a:rPr>
              <a:t>DUNE Production</a:t>
            </a:r>
          </a:p>
          <a:p>
            <a:pPr algn="ctr">
              <a:spcBef>
                <a:spcPts val="600"/>
              </a:spcBef>
            </a:pPr>
            <a:r>
              <a:rPr lang="en-US" b="1" dirty="0">
                <a:solidFill>
                  <a:srgbClr val="C0504D"/>
                </a:solidFill>
                <a:latin typeface="Helvetica" panose="020B0604020202020204" pitchFamily="34" charset="0"/>
                <a:cs typeface="Helvetica" panose="020B0604020202020204" pitchFamily="34" charset="0"/>
              </a:rPr>
              <a:t>Institutions:</a:t>
            </a:r>
            <a:r>
              <a:rPr lang="en-US" b="1" dirty="0">
                <a:solidFill>
                  <a:srgbClr val="63666A"/>
                </a:solidFill>
                <a:latin typeface="Helvetica" panose="020B0604020202020204" pitchFamily="34" charset="0"/>
                <a:cs typeface="Helvetica" panose="020B0604020202020204" pitchFamily="34" charset="0"/>
              </a:rPr>
              <a:t> </a:t>
            </a:r>
          </a:p>
          <a:p>
            <a:pPr algn="ctr"/>
            <a:r>
              <a:rPr lang="en-US" sz="1400" b="1" dirty="0">
                <a:solidFill>
                  <a:srgbClr val="004C97"/>
                </a:solidFill>
                <a:latin typeface="Helvetica" panose="020B0604020202020204" pitchFamily="34" charset="0"/>
                <a:cs typeface="Helvetica" panose="020B0604020202020204" pitchFamily="34" charset="0"/>
              </a:rPr>
              <a:t>Bern, LBNL, SLAC, CSU, UTA, +others</a:t>
            </a:r>
          </a:p>
        </p:txBody>
      </p:sp>
      <p:pic>
        <p:nvPicPr>
          <p:cNvPr id="7" name="Picture 6">
            <a:extLst>
              <a:ext uri="{FF2B5EF4-FFF2-40B4-BE49-F238E27FC236}">
                <a16:creationId xmlns:a16="http://schemas.microsoft.com/office/drawing/2014/main" id="{5BA1C737-5D5C-4AF4-B034-096B79A9F94E}"/>
              </a:ext>
            </a:extLst>
          </p:cNvPr>
          <p:cNvPicPr>
            <a:picLocks noChangeAspect="1"/>
          </p:cNvPicPr>
          <p:nvPr/>
        </p:nvPicPr>
        <p:blipFill>
          <a:blip r:embed="rId2"/>
          <a:stretch>
            <a:fillRect/>
          </a:stretch>
        </p:blipFill>
        <p:spPr>
          <a:xfrm>
            <a:off x="5720466" y="2548852"/>
            <a:ext cx="374305" cy="802253"/>
          </a:xfrm>
          <a:prstGeom prst="rect">
            <a:avLst/>
          </a:prstGeom>
        </p:spPr>
      </p:pic>
      <p:sp>
        <p:nvSpPr>
          <p:cNvPr id="8" name="TextBox 7">
            <a:extLst>
              <a:ext uri="{FF2B5EF4-FFF2-40B4-BE49-F238E27FC236}">
                <a16:creationId xmlns:a16="http://schemas.microsoft.com/office/drawing/2014/main" id="{D4D765C5-8557-4458-BBB7-9213600B4DF6}"/>
              </a:ext>
            </a:extLst>
          </p:cNvPr>
          <p:cNvSpPr txBox="1"/>
          <p:nvPr/>
        </p:nvSpPr>
        <p:spPr>
          <a:xfrm>
            <a:off x="6105675" y="2827660"/>
            <a:ext cx="2295372" cy="276999"/>
          </a:xfrm>
          <a:prstGeom prst="rect">
            <a:avLst/>
          </a:prstGeom>
          <a:noFill/>
        </p:spPr>
        <p:txBody>
          <a:bodyPr wrap="none" rtlCol="0">
            <a:spAutoFit/>
          </a:bodyPr>
          <a:lstStyle/>
          <a:p>
            <a:pPr marL="171450" indent="-171450" algn="ctr">
              <a:buFont typeface="Arial" panose="020B0604020202020204" pitchFamily="34" charset="0"/>
              <a:buChar char="•"/>
            </a:pPr>
            <a:r>
              <a:rPr lang="en-US" sz="1200" dirty="0">
                <a:solidFill>
                  <a:srgbClr val="63666A"/>
                </a:solidFill>
                <a:latin typeface="Helvetica" panose="020B0604020202020204" pitchFamily="34" charset="0"/>
                <a:cs typeface="Helvetica" panose="020B0604020202020204" pitchFamily="34" charset="0"/>
              </a:rPr>
              <a:t>One Production ‘First Article’</a:t>
            </a:r>
          </a:p>
        </p:txBody>
      </p:sp>
      <p:grpSp>
        <p:nvGrpSpPr>
          <p:cNvPr id="9" name="Group 8">
            <a:extLst>
              <a:ext uri="{FF2B5EF4-FFF2-40B4-BE49-F238E27FC236}">
                <a16:creationId xmlns:a16="http://schemas.microsoft.com/office/drawing/2014/main" id="{23E5E84B-AF01-4F5A-9A62-E5F63E69CDDC}"/>
              </a:ext>
            </a:extLst>
          </p:cNvPr>
          <p:cNvGrpSpPr/>
          <p:nvPr/>
        </p:nvGrpSpPr>
        <p:grpSpPr>
          <a:xfrm>
            <a:off x="5731766" y="3677128"/>
            <a:ext cx="2875308" cy="2331575"/>
            <a:chOff x="5537274" y="3378508"/>
            <a:chExt cx="2453645" cy="1989650"/>
          </a:xfrm>
        </p:grpSpPr>
        <p:pic>
          <p:nvPicPr>
            <p:cNvPr id="10" name="Picture 9">
              <a:extLst>
                <a:ext uri="{FF2B5EF4-FFF2-40B4-BE49-F238E27FC236}">
                  <a16:creationId xmlns:a16="http://schemas.microsoft.com/office/drawing/2014/main" id="{29CCB9F3-7C1C-4BB2-9081-9C1792498FA1}"/>
                </a:ext>
              </a:extLst>
            </p:cNvPr>
            <p:cNvPicPr>
              <a:picLocks noChangeAspect="1"/>
            </p:cNvPicPr>
            <p:nvPr/>
          </p:nvPicPr>
          <p:blipFill>
            <a:blip r:embed="rId2"/>
            <a:stretch>
              <a:fillRect/>
            </a:stretch>
          </p:blipFill>
          <p:spPr>
            <a:xfrm>
              <a:off x="5537274" y="3400553"/>
              <a:ext cx="210083" cy="450272"/>
            </a:xfrm>
            <a:prstGeom prst="rect">
              <a:avLst/>
            </a:prstGeom>
          </p:spPr>
        </p:pic>
        <p:pic>
          <p:nvPicPr>
            <p:cNvPr id="11" name="Picture 10">
              <a:extLst>
                <a:ext uri="{FF2B5EF4-FFF2-40B4-BE49-F238E27FC236}">
                  <a16:creationId xmlns:a16="http://schemas.microsoft.com/office/drawing/2014/main" id="{A5BE948D-34F2-4D11-BE75-8D3ED34397F5}"/>
                </a:ext>
              </a:extLst>
            </p:cNvPr>
            <p:cNvPicPr>
              <a:picLocks noChangeAspect="1"/>
            </p:cNvPicPr>
            <p:nvPr/>
          </p:nvPicPr>
          <p:blipFill>
            <a:blip r:embed="rId2"/>
            <a:stretch>
              <a:fillRect/>
            </a:stretch>
          </p:blipFill>
          <p:spPr>
            <a:xfrm>
              <a:off x="5789610" y="3400552"/>
              <a:ext cx="210083" cy="450272"/>
            </a:xfrm>
            <a:prstGeom prst="rect">
              <a:avLst/>
            </a:prstGeom>
          </p:spPr>
        </p:pic>
        <p:pic>
          <p:nvPicPr>
            <p:cNvPr id="12" name="Picture 11">
              <a:extLst>
                <a:ext uri="{FF2B5EF4-FFF2-40B4-BE49-F238E27FC236}">
                  <a16:creationId xmlns:a16="http://schemas.microsoft.com/office/drawing/2014/main" id="{1A6282F4-419D-4CCF-B045-23E2C5540F6C}"/>
                </a:ext>
              </a:extLst>
            </p:cNvPr>
            <p:cNvPicPr>
              <a:picLocks noChangeAspect="1"/>
            </p:cNvPicPr>
            <p:nvPr/>
          </p:nvPicPr>
          <p:blipFill>
            <a:blip r:embed="rId2"/>
            <a:stretch>
              <a:fillRect/>
            </a:stretch>
          </p:blipFill>
          <p:spPr>
            <a:xfrm>
              <a:off x="6040384" y="3400552"/>
              <a:ext cx="210083" cy="450272"/>
            </a:xfrm>
            <a:prstGeom prst="rect">
              <a:avLst/>
            </a:prstGeom>
          </p:spPr>
        </p:pic>
        <p:pic>
          <p:nvPicPr>
            <p:cNvPr id="13" name="Picture 12">
              <a:extLst>
                <a:ext uri="{FF2B5EF4-FFF2-40B4-BE49-F238E27FC236}">
                  <a16:creationId xmlns:a16="http://schemas.microsoft.com/office/drawing/2014/main" id="{CC43F137-3EA1-4951-9C68-BCED3E55FE0E}"/>
                </a:ext>
              </a:extLst>
            </p:cNvPr>
            <p:cNvPicPr>
              <a:picLocks noChangeAspect="1"/>
            </p:cNvPicPr>
            <p:nvPr/>
          </p:nvPicPr>
          <p:blipFill>
            <a:blip r:embed="rId2"/>
            <a:stretch>
              <a:fillRect/>
            </a:stretch>
          </p:blipFill>
          <p:spPr>
            <a:xfrm>
              <a:off x="6288986" y="3400551"/>
              <a:ext cx="210083" cy="450272"/>
            </a:xfrm>
            <a:prstGeom prst="rect">
              <a:avLst/>
            </a:prstGeom>
          </p:spPr>
        </p:pic>
        <p:pic>
          <p:nvPicPr>
            <p:cNvPr id="14" name="Picture 13">
              <a:extLst>
                <a:ext uri="{FF2B5EF4-FFF2-40B4-BE49-F238E27FC236}">
                  <a16:creationId xmlns:a16="http://schemas.microsoft.com/office/drawing/2014/main" id="{B6B45647-A835-43E6-9D20-D2D12185255F}"/>
                </a:ext>
              </a:extLst>
            </p:cNvPr>
            <p:cNvPicPr>
              <a:picLocks noChangeAspect="1"/>
            </p:cNvPicPr>
            <p:nvPr/>
          </p:nvPicPr>
          <p:blipFill>
            <a:blip r:embed="rId2"/>
            <a:stretch>
              <a:fillRect/>
            </a:stretch>
          </p:blipFill>
          <p:spPr>
            <a:xfrm>
              <a:off x="6534966" y="3392795"/>
              <a:ext cx="210083" cy="450272"/>
            </a:xfrm>
            <a:prstGeom prst="rect">
              <a:avLst/>
            </a:prstGeom>
          </p:spPr>
        </p:pic>
        <p:pic>
          <p:nvPicPr>
            <p:cNvPr id="15" name="Picture 14">
              <a:extLst>
                <a:ext uri="{FF2B5EF4-FFF2-40B4-BE49-F238E27FC236}">
                  <a16:creationId xmlns:a16="http://schemas.microsoft.com/office/drawing/2014/main" id="{08B83492-4094-4A85-B5BF-3A9A96B8CD10}"/>
                </a:ext>
              </a:extLst>
            </p:cNvPr>
            <p:cNvPicPr>
              <a:picLocks noChangeAspect="1"/>
            </p:cNvPicPr>
            <p:nvPr/>
          </p:nvPicPr>
          <p:blipFill>
            <a:blip r:embed="rId2"/>
            <a:stretch>
              <a:fillRect/>
            </a:stretch>
          </p:blipFill>
          <p:spPr>
            <a:xfrm>
              <a:off x="6765999" y="3386266"/>
              <a:ext cx="210083" cy="450272"/>
            </a:xfrm>
            <a:prstGeom prst="rect">
              <a:avLst/>
            </a:prstGeom>
          </p:spPr>
        </p:pic>
        <p:pic>
          <p:nvPicPr>
            <p:cNvPr id="16" name="Picture 15">
              <a:extLst>
                <a:ext uri="{FF2B5EF4-FFF2-40B4-BE49-F238E27FC236}">
                  <a16:creationId xmlns:a16="http://schemas.microsoft.com/office/drawing/2014/main" id="{598DB04B-0F60-4735-B13D-B77A10CC0B4F}"/>
                </a:ext>
              </a:extLst>
            </p:cNvPr>
            <p:cNvPicPr>
              <a:picLocks noChangeAspect="1"/>
            </p:cNvPicPr>
            <p:nvPr/>
          </p:nvPicPr>
          <p:blipFill>
            <a:blip r:embed="rId2"/>
            <a:stretch>
              <a:fillRect/>
            </a:stretch>
          </p:blipFill>
          <p:spPr>
            <a:xfrm>
              <a:off x="7018335" y="3386265"/>
              <a:ext cx="210083" cy="450272"/>
            </a:xfrm>
            <a:prstGeom prst="rect">
              <a:avLst/>
            </a:prstGeom>
          </p:spPr>
        </p:pic>
        <p:pic>
          <p:nvPicPr>
            <p:cNvPr id="17" name="Picture 16">
              <a:extLst>
                <a:ext uri="{FF2B5EF4-FFF2-40B4-BE49-F238E27FC236}">
                  <a16:creationId xmlns:a16="http://schemas.microsoft.com/office/drawing/2014/main" id="{0E009722-7010-4491-B0CE-2CEFBE8FD08D}"/>
                </a:ext>
              </a:extLst>
            </p:cNvPr>
            <p:cNvPicPr>
              <a:picLocks noChangeAspect="1"/>
            </p:cNvPicPr>
            <p:nvPr/>
          </p:nvPicPr>
          <p:blipFill>
            <a:blip r:embed="rId2"/>
            <a:stretch>
              <a:fillRect/>
            </a:stretch>
          </p:blipFill>
          <p:spPr>
            <a:xfrm>
              <a:off x="7269109" y="3386264"/>
              <a:ext cx="210083" cy="450272"/>
            </a:xfrm>
            <a:prstGeom prst="rect">
              <a:avLst/>
            </a:prstGeom>
          </p:spPr>
        </p:pic>
        <p:pic>
          <p:nvPicPr>
            <p:cNvPr id="18" name="Picture 17">
              <a:extLst>
                <a:ext uri="{FF2B5EF4-FFF2-40B4-BE49-F238E27FC236}">
                  <a16:creationId xmlns:a16="http://schemas.microsoft.com/office/drawing/2014/main" id="{8C221698-B0E7-48BA-BB08-4C489F983CE6}"/>
                </a:ext>
              </a:extLst>
            </p:cNvPr>
            <p:cNvPicPr>
              <a:picLocks noChangeAspect="1"/>
            </p:cNvPicPr>
            <p:nvPr/>
          </p:nvPicPr>
          <p:blipFill>
            <a:blip r:embed="rId2"/>
            <a:stretch>
              <a:fillRect/>
            </a:stretch>
          </p:blipFill>
          <p:spPr>
            <a:xfrm>
              <a:off x="7517711" y="3386263"/>
              <a:ext cx="210083" cy="450272"/>
            </a:xfrm>
            <a:prstGeom prst="rect">
              <a:avLst/>
            </a:prstGeom>
          </p:spPr>
        </p:pic>
        <p:pic>
          <p:nvPicPr>
            <p:cNvPr id="19" name="Picture 18">
              <a:extLst>
                <a:ext uri="{FF2B5EF4-FFF2-40B4-BE49-F238E27FC236}">
                  <a16:creationId xmlns:a16="http://schemas.microsoft.com/office/drawing/2014/main" id="{F7AB9C29-E70C-4330-B511-B827548178C0}"/>
                </a:ext>
              </a:extLst>
            </p:cNvPr>
            <p:cNvPicPr>
              <a:picLocks noChangeAspect="1"/>
            </p:cNvPicPr>
            <p:nvPr/>
          </p:nvPicPr>
          <p:blipFill>
            <a:blip r:embed="rId2"/>
            <a:stretch>
              <a:fillRect/>
            </a:stretch>
          </p:blipFill>
          <p:spPr>
            <a:xfrm>
              <a:off x="7763691" y="3378508"/>
              <a:ext cx="210083" cy="450272"/>
            </a:xfrm>
            <a:prstGeom prst="rect">
              <a:avLst/>
            </a:prstGeom>
          </p:spPr>
        </p:pic>
        <p:pic>
          <p:nvPicPr>
            <p:cNvPr id="20" name="Picture 19">
              <a:extLst>
                <a:ext uri="{FF2B5EF4-FFF2-40B4-BE49-F238E27FC236}">
                  <a16:creationId xmlns:a16="http://schemas.microsoft.com/office/drawing/2014/main" id="{70B664E6-8847-4B1D-B6BD-42171C09B5B0}"/>
                </a:ext>
              </a:extLst>
            </p:cNvPr>
            <p:cNvPicPr>
              <a:picLocks noChangeAspect="1"/>
            </p:cNvPicPr>
            <p:nvPr/>
          </p:nvPicPr>
          <p:blipFill>
            <a:blip r:embed="rId2"/>
            <a:stretch>
              <a:fillRect/>
            </a:stretch>
          </p:blipFill>
          <p:spPr>
            <a:xfrm>
              <a:off x="5548704" y="3900616"/>
              <a:ext cx="210083" cy="450272"/>
            </a:xfrm>
            <a:prstGeom prst="rect">
              <a:avLst/>
            </a:prstGeom>
          </p:spPr>
        </p:pic>
        <p:pic>
          <p:nvPicPr>
            <p:cNvPr id="21" name="Picture 20">
              <a:extLst>
                <a:ext uri="{FF2B5EF4-FFF2-40B4-BE49-F238E27FC236}">
                  <a16:creationId xmlns:a16="http://schemas.microsoft.com/office/drawing/2014/main" id="{35F50C74-4281-48E1-BFFA-9BA44430D5D9}"/>
                </a:ext>
              </a:extLst>
            </p:cNvPr>
            <p:cNvPicPr>
              <a:picLocks noChangeAspect="1"/>
            </p:cNvPicPr>
            <p:nvPr/>
          </p:nvPicPr>
          <p:blipFill>
            <a:blip r:embed="rId2"/>
            <a:stretch>
              <a:fillRect/>
            </a:stretch>
          </p:blipFill>
          <p:spPr>
            <a:xfrm>
              <a:off x="5801040" y="3900615"/>
              <a:ext cx="210083" cy="450272"/>
            </a:xfrm>
            <a:prstGeom prst="rect">
              <a:avLst/>
            </a:prstGeom>
          </p:spPr>
        </p:pic>
        <p:pic>
          <p:nvPicPr>
            <p:cNvPr id="22" name="Picture 21">
              <a:extLst>
                <a:ext uri="{FF2B5EF4-FFF2-40B4-BE49-F238E27FC236}">
                  <a16:creationId xmlns:a16="http://schemas.microsoft.com/office/drawing/2014/main" id="{D9C4757A-E347-4209-AEC9-514E9DA3F0BD}"/>
                </a:ext>
              </a:extLst>
            </p:cNvPr>
            <p:cNvPicPr>
              <a:picLocks noChangeAspect="1"/>
            </p:cNvPicPr>
            <p:nvPr/>
          </p:nvPicPr>
          <p:blipFill>
            <a:blip r:embed="rId2"/>
            <a:stretch>
              <a:fillRect/>
            </a:stretch>
          </p:blipFill>
          <p:spPr>
            <a:xfrm>
              <a:off x="6051814" y="3900614"/>
              <a:ext cx="210083" cy="450272"/>
            </a:xfrm>
            <a:prstGeom prst="rect">
              <a:avLst/>
            </a:prstGeom>
          </p:spPr>
        </p:pic>
        <p:pic>
          <p:nvPicPr>
            <p:cNvPr id="23" name="Picture 22">
              <a:extLst>
                <a:ext uri="{FF2B5EF4-FFF2-40B4-BE49-F238E27FC236}">
                  <a16:creationId xmlns:a16="http://schemas.microsoft.com/office/drawing/2014/main" id="{A80B5502-1F64-4DAD-99CA-C7765DD07AC4}"/>
                </a:ext>
              </a:extLst>
            </p:cNvPr>
            <p:cNvPicPr>
              <a:picLocks noChangeAspect="1"/>
            </p:cNvPicPr>
            <p:nvPr/>
          </p:nvPicPr>
          <p:blipFill>
            <a:blip r:embed="rId2"/>
            <a:stretch>
              <a:fillRect/>
            </a:stretch>
          </p:blipFill>
          <p:spPr>
            <a:xfrm>
              <a:off x="6300416" y="3900613"/>
              <a:ext cx="210083" cy="450272"/>
            </a:xfrm>
            <a:prstGeom prst="rect">
              <a:avLst/>
            </a:prstGeom>
          </p:spPr>
        </p:pic>
        <p:pic>
          <p:nvPicPr>
            <p:cNvPr id="24" name="Picture 23">
              <a:extLst>
                <a:ext uri="{FF2B5EF4-FFF2-40B4-BE49-F238E27FC236}">
                  <a16:creationId xmlns:a16="http://schemas.microsoft.com/office/drawing/2014/main" id="{BC34575F-196C-40D0-8FDE-2FE9AE27020B}"/>
                </a:ext>
              </a:extLst>
            </p:cNvPr>
            <p:cNvPicPr>
              <a:picLocks noChangeAspect="1"/>
            </p:cNvPicPr>
            <p:nvPr/>
          </p:nvPicPr>
          <p:blipFill>
            <a:blip r:embed="rId2"/>
            <a:stretch>
              <a:fillRect/>
            </a:stretch>
          </p:blipFill>
          <p:spPr>
            <a:xfrm>
              <a:off x="6546396" y="3892858"/>
              <a:ext cx="210083" cy="450272"/>
            </a:xfrm>
            <a:prstGeom prst="rect">
              <a:avLst/>
            </a:prstGeom>
          </p:spPr>
        </p:pic>
        <p:pic>
          <p:nvPicPr>
            <p:cNvPr id="25" name="Picture 24">
              <a:extLst>
                <a:ext uri="{FF2B5EF4-FFF2-40B4-BE49-F238E27FC236}">
                  <a16:creationId xmlns:a16="http://schemas.microsoft.com/office/drawing/2014/main" id="{20682252-7BF1-4E49-B919-A1B81AE190E6}"/>
                </a:ext>
              </a:extLst>
            </p:cNvPr>
            <p:cNvPicPr>
              <a:picLocks noChangeAspect="1"/>
            </p:cNvPicPr>
            <p:nvPr/>
          </p:nvPicPr>
          <p:blipFill>
            <a:blip r:embed="rId2"/>
            <a:stretch>
              <a:fillRect/>
            </a:stretch>
          </p:blipFill>
          <p:spPr>
            <a:xfrm>
              <a:off x="6777429" y="3886328"/>
              <a:ext cx="210083" cy="450272"/>
            </a:xfrm>
            <a:prstGeom prst="rect">
              <a:avLst/>
            </a:prstGeom>
          </p:spPr>
        </p:pic>
        <p:pic>
          <p:nvPicPr>
            <p:cNvPr id="26" name="Picture 25">
              <a:extLst>
                <a:ext uri="{FF2B5EF4-FFF2-40B4-BE49-F238E27FC236}">
                  <a16:creationId xmlns:a16="http://schemas.microsoft.com/office/drawing/2014/main" id="{0A1AC71B-2B21-42AB-A818-D967F3DA5631}"/>
                </a:ext>
              </a:extLst>
            </p:cNvPr>
            <p:cNvPicPr>
              <a:picLocks noChangeAspect="1"/>
            </p:cNvPicPr>
            <p:nvPr/>
          </p:nvPicPr>
          <p:blipFill>
            <a:blip r:embed="rId2"/>
            <a:stretch>
              <a:fillRect/>
            </a:stretch>
          </p:blipFill>
          <p:spPr>
            <a:xfrm>
              <a:off x="7029765" y="3886327"/>
              <a:ext cx="210083" cy="450272"/>
            </a:xfrm>
            <a:prstGeom prst="rect">
              <a:avLst/>
            </a:prstGeom>
          </p:spPr>
        </p:pic>
        <p:pic>
          <p:nvPicPr>
            <p:cNvPr id="27" name="Picture 26">
              <a:extLst>
                <a:ext uri="{FF2B5EF4-FFF2-40B4-BE49-F238E27FC236}">
                  <a16:creationId xmlns:a16="http://schemas.microsoft.com/office/drawing/2014/main" id="{0BD672B9-7F0C-498F-B11C-88614301C837}"/>
                </a:ext>
              </a:extLst>
            </p:cNvPr>
            <p:cNvPicPr>
              <a:picLocks noChangeAspect="1"/>
            </p:cNvPicPr>
            <p:nvPr/>
          </p:nvPicPr>
          <p:blipFill>
            <a:blip r:embed="rId2"/>
            <a:stretch>
              <a:fillRect/>
            </a:stretch>
          </p:blipFill>
          <p:spPr>
            <a:xfrm>
              <a:off x="7280539" y="3886327"/>
              <a:ext cx="210083" cy="450272"/>
            </a:xfrm>
            <a:prstGeom prst="rect">
              <a:avLst/>
            </a:prstGeom>
          </p:spPr>
        </p:pic>
        <p:pic>
          <p:nvPicPr>
            <p:cNvPr id="28" name="Picture 27">
              <a:extLst>
                <a:ext uri="{FF2B5EF4-FFF2-40B4-BE49-F238E27FC236}">
                  <a16:creationId xmlns:a16="http://schemas.microsoft.com/office/drawing/2014/main" id="{14DC8BA1-28CD-45FB-B19E-D804D4A59E74}"/>
                </a:ext>
              </a:extLst>
            </p:cNvPr>
            <p:cNvPicPr>
              <a:picLocks noChangeAspect="1"/>
            </p:cNvPicPr>
            <p:nvPr/>
          </p:nvPicPr>
          <p:blipFill>
            <a:blip r:embed="rId2"/>
            <a:stretch>
              <a:fillRect/>
            </a:stretch>
          </p:blipFill>
          <p:spPr>
            <a:xfrm>
              <a:off x="7529141" y="3886326"/>
              <a:ext cx="210083" cy="450272"/>
            </a:xfrm>
            <a:prstGeom prst="rect">
              <a:avLst/>
            </a:prstGeom>
          </p:spPr>
        </p:pic>
        <p:pic>
          <p:nvPicPr>
            <p:cNvPr id="29" name="Picture 28">
              <a:extLst>
                <a:ext uri="{FF2B5EF4-FFF2-40B4-BE49-F238E27FC236}">
                  <a16:creationId xmlns:a16="http://schemas.microsoft.com/office/drawing/2014/main" id="{1A136305-1FBA-4B85-A2A2-01309F985B29}"/>
                </a:ext>
              </a:extLst>
            </p:cNvPr>
            <p:cNvPicPr>
              <a:picLocks noChangeAspect="1"/>
            </p:cNvPicPr>
            <p:nvPr/>
          </p:nvPicPr>
          <p:blipFill>
            <a:blip r:embed="rId2"/>
            <a:stretch>
              <a:fillRect/>
            </a:stretch>
          </p:blipFill>
          <p:spPr>
            <a:xfrm>
              <a:off x="7775121" y="3878570"/>
              <a:ext cx="210083" cy="450272"/>
            </a:xfrm>
            <a:prstGeom prst="rect">
              <a:avLst/>
            </a:prstGeom>
          </p:spPr>
        </p:pic>
        <p:pic>
          <p:nvPicPr>
            <p:cNvPr id="30" name="Picture 29">
              <a:extLst>
                <a:ext uri="{FF2B5EF4-FFF2-40B4-BE49-F238E27FC236}">
                  <a16:creationId xmlns:a16="http://schemas.microsoft.com/office/drawing/2014/main" id="{E162F90A-27D1-4AE8-A487-B5CAF1F392FB}"/>
                </a:ext>
              </a:extLst>
            </p:cNvPr>
            <p:cNvPicPr>
              <a:picLocks noChangeAspect="1"/>
            </p:cNvPicPr>
            <p:nvPr/>
          </p:nvPicPr>
          <p:blipFill>
            <a:blip r:embed="rId2"/>
            <a:stretch>
              <a:fillRect/>
            </a:stretch>
          </p:blipFill>
          <p:spPr>
            <a:xfrm>
              <a:off x="5551561" y="4400678"/>
              <a:ext cx="210083" cy="450272"/>
            </a:xfrm>
            <a:prstGeom prst="rect">
              <a:avLst/>
            </a:prstGeom>
          </p:spPr>
        </p:pic>
        <p:pic>
          <p:nvPicPr>
            <p:cNvPr id="31" name="Picture 30">
              <a:extLst>
                <a:ext uri="{FF2B5EF4-FFF2-40B4-BE49-F238E27FC236}">
                  <a16:creationId xmlns:a16="http://schemas.microsoft.com/office/drawing/2014/main" id="{135EC6B7-CFAF-4854-BB0F-F393237D86C4}"/>
                </a:ext>
              </a:extLst>
            </p:cNvPr>
            <p:cNvPicPr>
              <a:picLocks noChangeAspect="1"/>
            </p:cNvPicPr>
            <p:nvPr/>
          </p:nvPicPr>
          <p:blipFill>
            <a:blip r:embed="rId2"/>
            <a:stretch>
              <a:fillRect/>
            </a:stretch>
          </p:blipFill>
          <p:spPr>
            <a:xfrm>
              <a:off x="5803897" y="4400677"/>
              <a:ext cx="210083" cy="450272"/>
            </a:xfrm>
            <a:prstGeom prst="rect">
              <a:avLst/>
            </a:prstGeom>
          </p:spPr>
        </p:pic>
        <p:pic>
          <p:nvPicPr>
            <p:cNvPr id="32" name="Picture 31">
              <a:extLst>
                <a:ext uri="{FF2B5EF4-FFF2-40B4-BE49-F238E27FC236}">
                  <a16:creationId xmlns:a16="http://schemas.microsoft.com/office/drawing/2014/main" id="{44777D13-41A8-47C2-8B17-4D78AB2A4DAF}"/>
                </a:ext>
              </a:extLst>
            </p:cNvPr>
            <p:cNvPicPr>
              <a:picLocks noChangeAspect="1"/>
            </p:cNvPicPr>
            <p:nvPr/>
          </p:nvPicPr>
          <p:blipFill>
            <a:blip r:embed="rId2"/>
            <a:stretch>
              <a:fillRect/>
            </a:stretch>
          </p:blipFill>
          <p:spPr>
            <a:xfrm>
              <a:off x="6054671" y="4400677"/>
              <a:ext cx="210083" cy="450272"/>
            </a:xfrm>
            <a:prstGeom prst="rect">
              <a:avLst/>
            </a:prstGeom>
          </p:spPr>
        </p:pic>
        <p:pic>
          <p:nvPicPr>
            <p:cNvPr id="33" name="Picture 32">
              <a:extLst>
                <a:ext uri="{FF2B5EF4-FFF2-40B4-BE49-F238E27FC236}">
                  <a16:creationId xmlns:a16="http://schemas.microsoft.com/office/drawing/2014/main" id="{CA828D3A-BF79-4901-A0DD-1F8742144857}"/>
                </a:ext>
              </a:extLst>
            </p:cNvPr>
            <p:cNvPicPr>
              <a:picLocks noChangeAspect="1"/>
            </p:cNvPicPr>
            <p:nvPr/>
          </p:nvPicPr>
          <p:blipFill>
            <a:blip r:embed="rId2"/>
            <a:stretch>
              <a:fillRect/>
            </a:stretch>
          </p:blipFill>
          <p:spPr>
            <a:xfrm>
              <a:off x="6303274" y="4400676"/>
              <a:ext cx="210083" cy="450272"/>
            </a:xfrm>
            <a:prstGeom prst="rect">
              <a:avLst/>
            </a:prstGeom>
          </p:spPr>
        </p:pic>
        <p:pic>
          <p:nvPicPr>
            <p:cNvPr id="34" name="Picture 33">
              <a:extLst>
                <a:ext uri="{FF2B5EF4-FFF2-40B4-BE49-F238E27FC236}">
                  <a16:creationId xmlns:a16="http://schemas.microsoft.com/office/drawing/2014/main" id="{3A12EDA9-82D6-440E-9B0C-920E88E4AA2C}"/>
                </a:ext>
              </a:extLst>
            </p:cNvPr>
            <p:cNvPicPr>
              <a:picLocks noChangeAspect="1"/>
            </p:cNvPicPr>
            <p:nvPr/>
          </p:nvPicPr>
          <p:blipFill>
            <a:blip r:embed="rId2"/>
            <a:stretch>
              <a:fillRect/>
            </a:stretch>
          </p:blipFill>
          <p:spPr>
            <a:xfrm>
              <a:off x="6549253" y="4392920"/>
              <a:ext cx="210083" cy="450272"/>
            </a:xfrm>
            <a:prstGeom prst="rect">
              <a:avLst/>
            </a:prstGeom>
          </p:spPr>
        </p:pic>
        <p:pic>
          <p:nvPicPr>
            <p:cNvPr id="35" name="Picture 34">
              <a:extLst>
                <a:ext uri="{FF2B5EF4-FFF2-40B4-BE49-F238E27FC236}">
                  <a16:creationId xmlns:a16="http://schemas.microsoft.com/office/drawing/2014/main" id="{B0E68A8C-A8BA-4156-916D-E25175F0D62C}"/>
                </a:ext>
              </a:extLst>
            </p:cNvPr>
            <p:cNvPicPr>
              <a:picLocks noChangeAspect="1"/>
            </p:cNvPicPr>
            <p:nvPr/>
          </p:nvPicPr>
          <p:blipFill>
            <a:blip r:embed="rId2"/>
            <a:stretch>
              <a:fillRect/>
            </a:stretch>
          </p:blipFill>
          <p:spPr>
            <a:xfrm>
              <a:off x="6780286" y="4386391"/>
              <a:ext cx="210083" cy="450272"/>
            </a:xfrm>
            <a:prstGeom prst="rect">
              <a:avLst/>
            </a:prstGeom>
          </p:spPr>
        </p:pic>
        <p:pic>
          <p:nvPicPr>
            <p:cNvPr id="36" name="Picture 35">
              <a:extLst>
                <a:ext uri="{FF2B5EF4-FFF2-40B4-BE49-F238E27FC236}">
                  <a16:creationId xmlns:a16="http://schemas.microsoft.com/office/drawing/2014/main" id="{7BD85945-C8C0-4451-8AB8-65EE0126FCFC}"/>
                </a:ext>
              </a:extLst>
            </p:cNvPr>
            <p:cNvPicPr>
              <a:picLocks noChangeAspect="1"/>
            </p:cNvPicPr>
            <p:nvPr/>
          </p:nvPicPr>
          <p:blipFill>
            <a:blip r:embed="rId2"/>
            <a:stretch>
              <a:fillRect/>
            </a:stretch>
          </p:blipFill>
          <p:spPr>
            <a:xfrm>
              <a:off x="7032622" y="4386390"/>
              <a:ext cx="210083" cy="450272"/>
            </a:xfrm>
            <a:prstGeom prst="rect">
              <a:avLst/>
            </a:prstGeom>
          </p:spPr>
        </p:pic>
        <p:pic>
          <p:nvPicPr>
            <p:cNvPr id="37" name="Picture 36">
              <a:extLst>
                <a:ext uri="{FF2B5EF4-FFF2-40B4-BE49-F238E27FC236}">
                  <a16:creationId xmlns:a16="http://schemas.microsoft.com/office/drawing/2014/main" id="{EF55C51B-00D3-4346-8532-D8A69313BE50}"/>
                </a:ext>
              </a:extLst>
            </p:cNvPr>
            <p:cNvPicPr>
              <a:picLocks noChangeAspect="1"/>
            </p:cNvPicPr>
            <p:nvPr/>
          </p:nvPicPr>
          <p:blipFill>
            <a:blip r:embed="rId2"/>
            <a:stretch>
              <a:fillRect/>
            </a:stretch>
          </p:blipFill>
          <p:spPr>
            <a:xfrm>
              <a:off x="7283396" y="4386389"/>
              <a:ext cx="210083" cy="450272"/>
            </a:xfrm>
            <a:prstGeom prst="rect">
              <a:avLst/>
            </a:prstGeom>
          </p:spPr>
        </p:pic>
        <p:pic>
          <p:nvPicPr>
            <p:cNvPr id="38" name="Picture 37">
              <a:extLst>
                <a:ext uri="{FF2B5EF4-FFF2-40B4-BE49-F238E27FC236}">
                  <a16:creationId xmlns:a16="http://schemas.microsoft.com/office/drawing/2014/main" id="{2D3829E8-7730-4C05-8C19-1CE1F8ACAC62}"/>
                </a:ext>
              </a:extLst>
            </p:cNvPr>
            <p:cNvPicPr>
              <a:picLocks noChangeAspect="1"/>
            </p:cNvPicPr>
            <p:nvPr/>
          </p:nvPicPr>
          <p:blipFill>
            <a:blip r:embed="rId2"/>
            <a:stretch>
              <a:fillRect/>
            </a:stretch>
          </p:blipFill>
          <p:spPr>
            <a:xfrm>
              <a:off x="7531999" y="4386388"/>
              <a:ext cx="210083" cy="450272"/>
            </a:xfrm>
            <a:prstGeom prst="rect">
              <a:avLst/>
            </a:prstGeom>
          </p:spPr>
        </p:pic>
        <p:pic>
          <p:nvPicPr>
            <p:cNvPr id="39" name="Picture 38">
              <a:extLst>
                <a:ext uri="{FF2B5EF4-FFF2-40B4-BE49-F238E27FC236}">
                  <a16:creationId xmlns:a16="http://schemas.microsoft.com/office/drawing/2014/main" id="{F1EF52C3-967E-428F-8F82-625E04190882}"/>
                </a:ext>
              </a:extLst>
            </p:cNvPr>
            <p:cNvPicPr>
              <a:picLocks noChangeAspect="1"/>
            </p:cNvPicPr>
            <p:nvPr/>
          </p:nvPicPr>
          <p:blipFill>
            <a:blip r:embed="rId2"/>
            <a:stretch>
              <a:fillRect/>
            </a:stretch>
          </p:blipFill>
          <p:spPr>
            <a:xfrm>
              <a:off x="7777978" y="4378633"/>
              <a:ext cx="210083" cy="450272"/>
            </a:xfrm>
            <a:prstGeom prst="rect">
              <a:avLst/>
            </a:prstGeom>
          </p:spPr>
        </p:pic>
        <p:pic>
          <p:nvPicPr>
            <p:cNvPr id="40" name="Picture 39">
              <a:extLst>
                <a:ext uri="{FF2B5EF4-FFF2-40B4-BE49-F238E27FC236}">
                  <a16:creationId xmlns:a16="http://schemas.microsoft.com/office/drawing/2014/main" id="{50087EC7-2C0A-4FC4-9486-463C3B7D721C}"/>
                </a:ext>
              </a:extLst>
            </p:cNvPr>
            <p:cNvPicPr>
              <a:picLocks noChangeAspect="1"/>
            </p:cNvPicPr>
            <p:nvPr/>
          </p:nvPicPr>
          <p:blipFill>
            <a:blip r:embed="rId2"/>
            <a:stretch>
              <a:fillRect/>
            </a:stretch>
          </p:blipFill>
          <p:spPr>
            <a:xfrm>
              <a:off x="5554419" y="4917886"/>
              <a:ext cx="210083" cy="450272"/>
            </a:xfrm>
            <a:prstGeom prst="rect">
              <a:avLst/>
            </a:prstGeom>
          </p:spPr>
        </p:pic>
        <p:pic>
          <p:nvPicPr>
            <p:cNvPr id="41" name="Picture 40">
              <a:extLst>
                <a:ext uri="{FF2B5EF4-FFF2-40B4-BE49-F238E27FC236}">
                  <a16:creationId xmlns:a16="http://schemas.microsoft.com/office/drawing/2014/main" id="{5CA3052E-BAC8-4F84-ADE2-40C685A9A85D}"/>
                </a:ext>
              </a:extLst>
            </p:cNvPr>
            <p:cNvPicPr>
              <a:picLocks noChangeAspect="1"/>
            </p:cNvPicPr>
            <p:nvPr/>
          </p:nvPicPr>
          <p:blipFill>
            <a:blip r:embed="rId2"/>
            <a:stretch>
              <a:fillRect/>
            </a:stretch>
          </p:blipFill>
          <p:spPr>
            <a:xfrm>
              <a:off x="5806755" y="4917885"/>
              <a:ext cx="210083" cy="450272"/>
            </a:xfrm>
            <a:prstGeom prst="rect">
              <a:avLst/>
            </a:prstGeom>
          </p:spPr>
        </p:pic>
        <p:pic>
          <p:nvPicPr>
            <p:cNvPr id="42" name="Picture 41">
              <a:extLst>
                <a:ext uri="{FF2B5EF4-FFF2-40B4-BE49-F238E27FC236}">
                  <a16:creationId xmlns:a16="http://schemas.microsoft.com/office/drawing/2014/main" id="{FA199FDB-F2CA-4ECF-997F-99BEBC79EED3}"/>
                </a:ext>
              </a:extLst>
            </p:cNvPr>
            <p:cNvPicPr>
              <a:picLocks noChangeAspect="1"/>
            </p:cNvPicPr>
            <p:nvPr/>
          </p:nvPicPr>
          <p:blipFill>
            <a:blip r:embed="rId2"/>
            <a:stretch>
              <a:fillRect/>
            </a:stretch>
          </p:blipFill>
          <p:spPr>
            <a:xfrm>
              <a:off x="6057529" y="4917884"/>
              <a:ext cx="210083" cy="450272"/>
            </a:xfrm>
            <a:prstGeom prst="rect">
              <a:avLst/>
            </a:prstGeom>
          </p:spPr>
        </p:pic>
        <p:pic>
          <p:nvPicPr>
            <p:cNvPr id="43" name="Picture 42">
              <a:extLst>
                <a:ext uri="{FF2B5EF4-FFF2-40B4-BE49-F238E27FC236}">
                  <a16:creationId xmlns:a16="http://schemas.microsoft.com/office/drawing/2014/main" id="{F89A9B24-32FF-417B-B2DA-C4921537A711}"/>
                </a:ext>
              </a:extLst>
            </p:cNvPr>
            <p:cNvPicPr>
              <a:picLocks noChangeAspect="1"/>
            </p:cNvPicPr>
            <p:nvPr/>
          </p:nvPicPr>
          <p:blipFill>
            <a:blip r:embed="rId2"/>
            <a:stretch>
              <a:fillRect/>
            </a:stretch>
          </p:blipFill>
          <p:spPr>
            <a:xfrm>
              <a:off x="6306131" y="4917883"/>
              <a:ext cx="210083" cy="450272"/>
            </a:xfrm>
            <a:prstGeom prst="rect">
              <a:avLst/>
            </a:prstGeom>
          </p:spPr>
        </p:pic>
        <p:pic>
          <p:nvPicPr>
            <p:cNvPr id="44" name="Picture 43">
              <a:extLst>
                <a:ext uri="{FF2B5EF4-FFF2-40B4-BE49-F238E27FC236}">
                  <a16:creationId xmlns:a16="http://schemas.microsoft.com/office/drawing/2014/main" id="{F1833F67-2474-4A49-ADAB-DF12328545EB}"/>
                </a:ext>
              </a:extLst>
            </p:cNvPr>
            <p:cNvPicPr>
              <a:picLocks noChangeAspect="1"/>
            </p:cNvPicPr>
            <p:nvPr/>
          </p:nvPicPr>
          <p:blipFill>
            <a:blip r:embed="rId2"/>
            <a:stretch>
              <a:fillRect/>
            </a:stretch>
          </p:blipFill>
          <p:spPr>
            <a:xfrm>
              <a:off x="6552111" y="4910128"/>
              <a:ext cx="210083" cy="450272"/>
            </a:xfrm>
            <a:prstGeom prst="rect">
              <a:avLst/>
            </a:prstGeom>
          </p:spPr>
        </p:pic>
        <p:pic>
          <p:nvPicPr>
            <p:cNvPr id="45" name="Picture 44">
              <a:extLst>
                <a:ext uri="{FF2B5EF4-FFF2-40B4-BE49-F238E27FC236}">
                  <a16:creationId xmlns:a16="http://schemas.microsoft.com/office/drawing/2014/main" id="{455456E5-1296-42B2-9BBD-2E2FB44184E1}"/>
                </a:ext>
              </a:extLst>
            </p:cNvPr>
            <p:cNvPicPr>
              <a:picLocks noChangeAspect="1"/>
            </p:cNvPicPr>
            <p:nvPr/>
          </p:nvPicPr>
          <p:blipFill>
            <a:blip r:embed="rId2"/>
            <a:stretch>
              <a:fillRect/>
            </a:stretch>
          </p:blipFill>
          <p:spPr>
            <a:xfrm>
              <a:off x="6783144" y="4903598"/>
              <a:ext cx="210083" cy="450272"/>
            </a:xfrm>
            <a:prstGeom prst="rect">
              <a:avLst/>
            </a:prstGeom>
          </p:spPr>
        </p:pic>
        <p:pic>
          <p:nvPicPr>
            <p:cNvPr id="46" name="Picture 45">
              <a:extLst>
                <a:ext uri="{FF2B5EF4-FFF2-40B4-BE49-F238E27FC236}">
                  <a16:creationId xmlns:a16="http://schemas.microsoft.com/office/drawing/2014/main" id="{00CDCFFF-C58F-4CD5-BAB6-40ED2AAAB91C}"/>
                </a:ext>
              </a:extLst>
            </p:cNvPr>
            <p:cNvPicPr>
              <a:picLocks noChangeAspect="1"/>
            </p:cNvPicPr>
            <p:nvPr/>
          </p:nvPicPr>
          <p:blipFill>
            <a:blip r:embed="rId2"/>
            <a:stretch>
              <a:fillRect/>
            </a:stretch>
          </p:blipFill>
          <p:spPr>
            <a:xfrm>
              <a:off x="7035480" y="4903597"/>
              <a:ext cx="210083" cy="450272"/>
            </a:xfrm>
            <a:prstGeom prst="rect">
              <a:avLst/>
            </a:prstGeom>
          </p:spPr>
        </p:pic>
        <p:pic>
          <p:nvPicPr>
            <p:cNvPr id="47" name="Picture 46">
              <a:extLst>
                <a:ext uri="{FF2B5EF4-FFF2-40B4-BE49-F238E27FC236}">
                  <a16:creationId xmlns:a16="http://schemas.microsoft.com/office/drawing/2014/main" id="{D43E420E-527C-4344-976A-E73F2CD284FD}"/>
                </a:ext>
              </a:extLst>
            </p:cNvPr>
            <p:cNvPicPr>
              <a:picLocks noChangeAspect="1"/>
            </p:cNvPicPr>
            <p:nvPr/>
          </p:nvPicPr>
          <p:blipFill>
            <a:blip r:embed="rId2"/>
            <a:stretch>
              <a:fillRect/>
            </a:stretch>
          </p:blipFill>
          <p:spPr>
            <a:xfrm>
              <a:off x="7286254" y="4903597"/>
              <a:ext cx="210083" cy="450272"/>
            </a:xfrm>
            <a:prstGeom prst="rect">
              <a:avLst/>
            </a:prstGeom>
          </p:spPr>
        </p:pic>
        <p:pic>
          <p:nvPicPr>
            <p:cNvPr id="48" name="Picture 47">
              <a:extLst>
                <a:ext uri="{FF2B5EF4-FFF2-40B4-BE49-F238E27FC236}">
                  <a16:creationId xmlns:a16="http://schemas.microsoft.com/office/drawing/2014/main" id="{3736EA01-07BD-43A3-98F7-F1714110400A}"/>
                </a:ext>
              </a:extLst>
            </p:cNvPr>
            <p:cNvPicPr>
              <a:picLocks noChangeAspect="1"/>
            </p:cNvPicPr>
            <p:nvPr/>
          </p:nvPicPr>
          <p:blipFill>
            <a:blip r:embed="rId2"/>
            <a:stretch>
              <a:fillRect/>
            </a:stretch>
          </p:blipFill>
          <p:spPr>
            <a:xfrm>
              <a:off x="7534856" y="4903596"/>
              <a:ext cx="210083" cy="450272"/>
            </a:xfrm>
            <a:prstGeom prst="rect">
              <a:avLst/>
            </a:prstGeom>
          </p:spPr>
        </p:pic>
        <p:pic>
          <p:nvPicPr>
            <p:cNvPr id="49" name="Picture 48">
              <a:extLst>
                <a:ext uri="{FF2B5EF4-FFF2-40B4-BE49-F238E27FC236}">
                  <a16:creationId xmlns:a16="http://schemas.microsoft.com/office/drawing/2014/main" id="{F1C020FB-75C5-4541-9C70-1D4E32EF0785}"/>
                </a:ext>
              </a:extLst>
            </p:cNvPr>
            <p:cNvPicPr>
              <a:picLocks noChangeAspect="1"/>
            </p:cNvPicPr>
            <p:nvPr/>
          </p:nvPicPr>
          <p:blipFill>
            <a:blip r:embed="rId2"/>
            <a:stretch>
              <a:fillRect/>
            </a:stretch>
          </p:blipFill>
          <p:spPr>
            <a:xfrm>
              <a:off x="7780836" y="4895840"/>
              <a:ext cx="210083" cy="450272"/>
            </a:xfrm>
            <a:prstGeom prst="rect">
              <a:avLst/>
            </a:prstGeom>
          </p:spPr>
        </p:pic>
      </p:grpSp>
      <p:sp>
        <p:nvSpPr>
          <p:cNvPr id="50" name="TextBox 49">
            <a:extLst>
              <a:ext uri="{FF2B5EF4-FFF2-40B4-BE49-F238E27FC236}">
                <a16:creationId xmlns:a16="http://schemas.microsoft.com/office/drawing/2014/main" id="{FCEFF41D-9FBC-4E48-9F6A-1146E108309A}"/>
              </a:ext>
            </a:extLst>
          </p:cNvPr>
          <p:cNvSpPr txBox="1"/>
          <p:nvPr/>
        </p:nvSpPr>
        <p:spPr>
          <a:xfrm>
            <a:off x="5565063" y="3340166"/>
            <a:ext cx="3217548" cy="369332"/>
          </a:xfrm>
          <a:prstGeom prst="rect">
            <a:avLst/>
          </a:prstGeom>
          <a:noFill/>
        </p:spPr>
        <p:txBody>
          <a:bodyPr wrap="none" rtlCol="0">
            <a:spAutoFit/>
          </a:bodyPr>
          <a:lstStyle/>
          <a:p>
            <a:pPr algn="ctr"/>
            <a:r>
              <a:rPr lang="en-US" b="1" dirty="0">
                <a:solidFill>
                  <a:srgbClr val="C0504D"/>
                </a:solidFill>
                <a:latin typeface="Helvetica" panose="020B0604020202020204" pitchFamily="34" charset="0"/>
                <a:cs typeface="Helvetica" panose="020B0604020202020204" pitchFamily="34" charset="0"/>
              </a:rPr>
              <a:t>35 (+5) Production Modules</a:t>
            </a:r>
          </a:p>
        </p:txBody>
      </p:sp>
      <p:sp>
        <p:nvSpPr>
          <p:cNvPr id="51" name="TextBox 50">
            <a:extLst>
              <a:ext uri="{FF2B5EF4-FFF2-40B4-BE49-F238E27FC236}">
                <a16:creationId xmlns:a16="http://schemas.microsoft.com/office/drawing/2014/main" id="{CE89CF23-EA76-4E5B-97C1-3D8EE9AA9EC7}"/>
              </a:ext>
            </a:extLst>
          </p:cNvPr>
          <p:cNvSpPr txBox="1"/>
          <p:nvPr/>
        </p:nvSpPr>
        <p:spPr>
          <a:xfrm>
            <a:off x="5519770" y="6005879"/>
            <a:ext cx="3299300" cy="276999"/>
          </a:xfrm>
          <a:prstGeom prst="rect">
            <a:avLst/>
          </a:prstGeom>
          <a:noFill/>
        </p:spPr>
        <p:txBody>
          <a:bodyPr wrap="none" rtlCol="0">
            <a:spAutoFit/>
          </a:bodyPr>
          <a:lstStyle/>
          <a:p>
            <a:pPr algn="ctr"/>
            <a:r>
              <a:rPr lang="en-US" sz="1200" b="1" dirty="0">
                <a:solidFill>
                  <a:srgbClr val="63666A"/>
                </a:solidFill>
                <a:latin typeface="Helvetica" panose="020B0604020202020204" pitchFamily="34" charset="0"/>
                <a:cs typeface="Helvetica" panose="020B0604020202020204" pitchFamily="34" charset="0"/>
              </a:rPr>
              <a:t>each fully tested in single-module cryostat</a:t>
            </a:r>
          </a:p>
        </p:txBody>
      </p:sp>
      <p:grpSp>
        <p:nvGrpSpPr>
          <p:cNvPr id="52" name="Group 51">
            <a:extLst>
              <a:ext uri="{FF2B5EF4-FFF2-40B4-BE49-F238E27FC236}">
                <a16:creationId xmlns:a16="http://schemas.microsoft.com/office/drawing/2014/main" id="{6644F64F-445D-4061-A1AE-85B6E9CD85D6}"/>
              </a:ext>
            </a:extLst>
          </p:cNvPr>
          <p:cNvGrpSpPr/>
          <p:nvPr/>
        </p:nvGrpSpPr>
        <p:grpSpPr>
          <a:xfrm>
            <a:off x="252455" y="1254752"/>
            <a:ext cx="5526922" cy="4950619"/>
            <a:chOff x="252455" y="1254752"/>
            <a:chExt cx="5526922" cy="4950619"/>
          </a:xfrm>
        </p:grpSpPr>
        <p:grpSp>
          <p:nvGrpSpPr>
            <p:cNvPr id="53" name="Group 52">
              <a:extLst>
                <a:ext uri="{FF2B5EF4-FFF2-40B4-BE49-F238E27FC236}">
                  <a16:creationId xmlns:a16="http://schemas.microsoft.com/office/drawing/2014/main" id="{6117C4BF-CC67-43E0-8E18-B74B64A91AD6}"/>
                </a:ext>
              </a:extLst>
            </p:cNvPr>
            <p:cNvGrpSpPr/>
            <p:nvPr/>
          </p:nvGrpSpPr>
          <p:grpSpPr>
            <a:xfrm>
              <a:off x="606704" y="3728311"/>
              <a:ext cx="1703431" cy="2305813"/>
              <a:chOff x="473394" y="3069652"/>
              <a:chExt cx="1605249" cy="2172911"/>
            </a:xfrm>
          </p:grpSpPr>
          <p:pic>
            <p:nvPicPr>
              <p:cNvPr id="68" name="Picture 67">
                <a:extLst>
                  <a:ext uri="{FF2B5EF4-FFF2-40B4-BE49-F238E27FC236}">
                    <a16:creationId xmlns:a16="http://schemas.microsoft.com/office/drawing/2014/main" id="{20F132E2-20D4-42C7-A11B-3591DED2F47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Lst>
              </a:blip>
              <a:stretch>
                <a:fillRect/>
              </a:stretch>
            </p:blipFill>
            <p:spPr>
              <a:xfrm>
                <a:off x="852606" y="3069652"/>
                <a:ext cx="863483" cy="1710361"/>
              </a:xfrm>
              <a:prstGeom prst="rect">
                <a:avLst/>
              </a:prstGeom>
            </p:spPr>
          </p:pic>
          <p:sp>
            <p:nvSpPr>
              <p:cNvPr id="69" name="TextBox 68">
                <a:extLst>
                  <a:ext uri="{FF2B5EF4-FFF2-40B4-BE49-F238E27FC236}">
                    <a16:creationId xmlns:a16="http://schemas.microsoft.com/office/drawing/2014/main" id="{3545370F-3A05-4E55-AEAD-97CCDC434DAF}"/>
                  </a:ext>
                </a:extLst>
              </p:cNvPr>
              <p:cNvSpPr txBox="1"/>
              <p:nvPr/>
            </p:nvSpPr>
            <p:spPr>
              <a:xfrm rot="644423">
                <a:off x="699487" y="4934786"/>
                <a:ext cx="692818" cy="307777"/>
              </a:xfrm>
              <a:prstGeom prst="rect">
                <a:avLst/>
              </a:prstGeom>
              <a:noFill/>
            </p:spPr>
            <p:txBody>
              <a:bodyPr wrap="none" rtlCol="0">
                <a:spAutoFit/>
              </a:bodyPr>
              <a:lstStyle/>
              <a:p>
                <a:pPr algn="ctr"/>
                <a:r>
                  <a:rPr lang="en-US" sz="1400" b="1" dirty="0">
                    <a:solidFill>
                      <a:srgbClr val="7F7F7F"/>
                    </a:solidFill>
                    <a:latin typeface="Helvetica" panose="020B0604020202020204" pitchFamily="34" charset="0"/>
                    <a:cs typeface="Helvetica" panose="020B0604020202020204" pitchFamily="34" charset="0"/>
                  </a:rPr>
                  <a:t>70 cm</a:t>
                </a:r>
              </a:p>
            </p:txBody>
          </p:sp>
          <p:sp>
            <p:nvSpPr>
              <p:cNvPr id="70" name="TextBox 69">
                <a:extLst>
                  <a:ext uri="{FF2B5EF4-FFF2-40B4-BE49-F238E27FC236}">
                    <a16:creationId xmlns:a16="http://schemas.microsoft.com/office/drawing/2014/main" id="{0C5026D4-9F92-4906-A4D6-7F11778A91D9}"/>
                  </a:ext>
                </a:extLst>
              </p:cNvPr>
              <p:cNvSpPr txBox="1"/>
              <p:nvPr/>
            </p:nvSpPr>
            <p:spPr>
              <a:xfrm rot="19714227">
                <a:off x="1385825" y="4845255"/>
                <a:ext cx="692818" cy="307777"/>
              </a:xfrm>
              <a:prstGeom prst="rect">
                <a:avLst/>
              </a:prstGeom>
              <a:noFill/>
            </p:spPr>
            <p:txBody>
              <a:bodyPr wrap="none" rtlCol="0">
                <a:spAutoFit/>
              </a:bodyPr>
              <a:lstStyle/>
              <a:p>
                <a:pPr algn="ctr"/>
                <a:r>
                  <a:rPr lang="en-US" sz="1400" b="1" dirty="0">
                    <a:solidFill>
                      <a:srgbClr val="7F7F7F"/>
                    </a:solidFill>
                    <a:latin typeface="Helvetica" panose="020B0604020202020204" pitchFamily="34" charset="0"/>
                    <a:cs typeface="Helvetica" panose="020B0604020202020204" pitchFamily="34" charset="0"/>
                  </a:rPr>
                  <a:t>70 cm</a:t>
                </a:r>
              </a:p>
            </p:txBody>
          </p:sp>
          <p:sp>
            <p:nvSpPr>
              <p:cNvPr id="71" name="TextBox 70">
                <a:extLst>
                  <a:ext uri="{FF2B5EF4-FFF2-40B4-BE49-F238E27FC236}">
                    <a16:creationId xmlns:a16="http://schemas.microsoft.com/office/drawing/2014/main" id="{32EB4944-B5C9-4096-AF09-F8AED62A1CF1}"/>
                  </a:ext>
                </a:extLst>
              </p:cNvPr>
              <p:cNvSpPr txBox="1"/>
              <p:nvPr/>
            </p:nvSpPr>
            <p:spPr>
              <a:xfrm rot="16200000">
                <a:off x="231180" y="3908424"/>
                <a:ext cx="792205" cy="307777"/>
              </a:xfrm>
              <a:prstGeom prst="rect">
                <a:avLst/>
              </a:prstGeom>
              <a:noFill/>
            </p:spPr>
            <p:txBody>
              <a:bodyPr wrap="none" rtlCol="0">
                <a:spAutoFit/>
              </a:bodyPr>
              <a:lstStyle/>
              <a:p>
                <a:pPr algn="ctr"/>
                <a:r>
                  <a:rPr lang="en-US" sz="1400" b="1" dirty="0">
                    <a:solidFill>
                      <a:srgbClr val="7F7F7F"/>
                    </a:solidFill>
                    <a:latin typeface="Helvetica" panose="020B0604020202020204" pitchFamily="34" charset="0"/>
                    <a:cs typeface="Helvetica" panose="020B0604020202020204" pitchFamily="34" charset="0"/>
                  </a:rPr>
                  <a:t>140 cm</a:t>
                </a:r>
              </a:p>
            </p:txBody>
          </p:sp>
          <p:cxnSp>
            <p:nvCxnSpPr>
              <p:cNvPr id="72" name="Straight Arrow Connector 71">
                <a:extLst>
                  <a:ext uri="{FF2B5EF4-FFF2-40B4-BE49-F238E27FC236}">
                    <a16:creationId xmlns:a16="http://schemas.microsoft.com/office/drawing/2014/main" id="{44A70E9F-8BE7-43CF-85C6-118DA6DC1F48}"/>
                  </a:ext>
                </a:extLst>
              </p:cNvPr>
              <p:cNvCxnSpPr>
                <a:cxnSpLocks/>
              </p:cNvCxnSpPr>
              <p:nvPr/>
            </p:nvCxnSpPr>
            <p:spPr>
              <a:xfrm flipV="1">
                <a:off x="734784" y="3533028"/>
                <a:ext cx="0" cy="1105732"/>
              </a:xfrm>
              <a:prstGeom prst="straightConnector1">
                <a:avLst/>
              </a:prstGeom>
              <a:ln w="28575" cap="rnd">
                <a:solidFill>
                  <a:srgbClr val="7F7F7F"/>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4ECDF378-F7A8-4D96-BC6E-B2C95CB8810B}"/>
                  </a:ext>
                </a:extLst>
              </p:cNvPr>
              <p:cNvCxnSpPr>
                <a:cxnSpLocks/>
              </p:cNvCxnSpPr>
              <p:nvPr/>
            </p:nvCxnSpPr>
            <p:spPr>
              <a:xfrm>
                <a:off x="803523" y="4860728"/>
                <a:ext cx="597155" cy="111704"/>
              </a:xfrm>
              <a:prstGeom prst="straightConnector1">
                <a:avLst/>
              </a:prstGeom>
              <a:ln w="28575" cap="rnd">
                <a:solidFill>
                  <a:srgbClr val="7F7F7F"/>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90DDAD27-F6CA-48E6-81A4-A155A7F19B15}"/>
                  </a:ext>
                </a:extLst>
              </p:cNvPr>
              <p:cNvCxnSpPr>
                <a:cxnSpLocks/>
              </p:cNvCxnSpPr>
              <p:nvPr/>
            </p:nvCxnSpPr>
            <p:spPr>
              <a:xfrm flipV="1">
                <a:off x="1462272" y="4762359"/>
                <a:ext cx="329473" cy="195393"/>
              </a:xfrm>
              <a:prstGeom prst="straightConnector1">
                <a:avLst/>
              </a:prstGeom>
              <a:ln w="28575" cap="rnd">
                <a:solidFill>
                  <a:srgbClr val="7F7F7F"/>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grpSp>
        <p:sp>
          <p:nvSpPr>
            <p:cNvPr id="54" name="TextBox 53">
              <a:extLst>
                <a:ext uri="{FF2B5EF4-FFF2-40B4-BE49-F238E27FC236}">
                  <a16:creationId xmlns:a16="http://schemas.microsoft.com/office/drawing/2014/main" id="{25DBC6A5-8BA7-4C67-B89E-AB24472549F6}"/>
                </a:ext>
              </a:extLst>
            </p:cNvPr>
            <p:cNvSpPr txBox="1"/>
            <p:nvPr/>
          </p:nvSpPr>
          <p:spPr>
            <a:xfrm>
              <a:off x="430389" y="1254752"/>
              <a:ext cx="1890261" cy="923330"/>
            </a:xfrm>
            <a:prstGeom prst="rect">
              <a:avLst/>
            </a:prstGeom>
            <a:noFill/>
          </p:spPr>
          <p:txBody>
            <a:bodyPr wrap="none" rtlCol="0">
              <a:spAutoFit/>
            </a:bodyPr>
            <a:lstStyle/>
            <a:p>
              <a:pPr algn="ctr"/>
              <a:r>
                <a:rPr lang="en-US" b="1" dirty="0">
                  <a:solidFill>
                    <a:srgbClr val="C0504D"/>
                  </a:solidFill>
                  <a:latin typeface="Helvetica" panose="020B0604020202020204" pitchFamily="34" charset="0"/>
                  <a:cs typeface="Helvetica" panose="020B0604020202020204" pitchFamily="34" charset="0"/>
                </a:rPr>
                <a:t>2019-2021</a:t>
              </a:r>
            </a:p>
            <a:p>
              <a:pPr algn="ctr"/>
              <a:r>
                <a:rPr lang="en-US" b="1" dirty="0" err="1">
                  <a:solidFill>
                    <a:srgbClr val="004C97"/>
                  </a:solidFill>
                  <a:latin typeface="Helvetica" panose="020B0604020202020204" pitchFamily="34" charset="0"/>
                  <a:cs typeface="Helvetica" panose="020B0604020202020204" pitchFamily="34" charset="0"/>
                </a:rPr>
                <a:t>ArgonCube</a:t>
              </a:r>
              <a:r>
                <a:rPr lang="en-US" b="1" dirty="0">
                  <a:solidFill>
                    <a:srgbClr val="004C97"/>
                  </a:solidFill>
                  <a:latin typeface="Helvetica" panose="020B0604020202020204" pitchFamily="34" charset="0"/>
                  <a:cs typeface="Helvetica" panose="020B0604020202020204" pitchFamily="34" charset="0"/>
                </a:rPr>
                <a:t> 2x2</a:t>
              </a:r>
              <a:br>
                <a:rPr lang="en-US" b="1" dirty="0">
                  <a:solidFill>
                    <a:srgbClr val="004C97"/>
                  </a:solidFill>
                  <a:latin typeface="Helvetica" panose="020B0604020202020204" pitchFamily="34" charset="0"/>
                  <a:cs typeface="Helvetica" panose="020B0604020202020204" pitchFamily="34" charset="0"/>
                </a:rPr>
              </a:br>
              <a:r>
                <a:rPr lang="en-US" b="1" dirty="0">
                  <a:solidFill>
                    <a:srgbClr val="004C97"/>
                  </a:solidFill>
                  <a:latin typeface="Helvetica" panose="020B0604020202020204" pitchFamily="34" charset="0"/>
                  <a:cs typeface="Helvetica" panose="020B0604020202020204" pitchFamily="34" charset="0"/>
                </a:rPr>
                <a:t>Demonstrator</a:t>
              </a:r>
            </a:p>
          </p:txBody>
        </p:sp>
        <p:sp>
          <p:nvSpPr>
            <p:cNvPr id="55" name="TextBox 54">
              <a:extLst>
                <a:ext uri="{FF2B5EF4-FFF2-40B4-BE49-F238E27FC236}">
                  <a16:creationId xmlns:a16="http://schemas.microsoft.com/office/drawing/2014/main" id="{AD28B784-7F16-47AA-AFB8-CE175A7A389C}"/>
                </a:ext>
              </a:extLst>
            </p:cNvPr>
            <p:cNvSpPr txBox="1"/>
            <p:nvPr/>
          </p:nvSpPr>
          <p:spPr>
            <a:xfrm>
              <a:off x="3124005" y="1254752"/>
              <a:ext cx="1838965" cy="923330"/>
            </a:xfrm>
            <a:prstGeom prst="rect">
              <a:avLst/>
            </a:prstGeom>
            <a:noFill/>
          </p:spPr>
          <p:txBody>
            <a:bodyPr wrap="none" rtlCol="0">
              <a:spAutoFit/>
            </a:bodyPr>
            <a:lstStyle/>
            <a:p>
              <a:pPr algn="ctr"/>
              <a:r>
                <a:rPr lang="en-US" b="1" dirty="0">
                  <a:solidFill>
                    <a:srgbClr val="C0504D"/>
                  </a:solidFill>
                  <a:latin typeface="Helvetica" panose="020B0604020202020204" pitchFamily="34" charset="0"/>
                  <a:cs typeface="Helvetica" panose="020B0604020202020204" pitchFamily="34" charset="0"/>
                </a:rPr>
                <a:t>2022-2023</a:t>
              </a:r>
            </a:p>
            <a:p>
              <a:pPr algn="ctr"/>
              <a:r>
                <a:rPr lang="en-US" b="1" dirty="0">
                  <a:solidFill>
                    <a:srgbClr val="004C97"/>
                  </a:solidFill>
                  <a:latin typeface="Helvetica" panose="020B0604020202020204" pitchFamily="34" charset="0"/>
                  <a:cs typeface="Helvetica" panose="020B0604020202020204" pitchFamily="34" charset="0"/>
                </a:rPr>
                <a:t>Pre-production</a:t>
              </a:r>
              <a:br>
                <a:rPr lang="en-US" b="1" dirty="0">
                  <a:solidFill>
                    <a:srgbClr val="004C97"/>
                  </a:solidFill>
                  <a:latin typeface="Helvetica" panose="020B0604020202020204" pitchFamily="34" charset="0"/>
                  <a:cs typeface="Helvetica" panose="020B0604020202020204" pitchFamily="34" charset="0"/>
                </a:rPr>
              </a:br>
              <a:r>
                <a:rPr lang="en-US" b="1" dirty="0">
                  <a:solidFill>
                    <a:srgbClr val="004C97"/>
                  </a:solidFill>
                  <a:latin typeface="Helvetica" panose="020B0604020202020204" pitchFamily="34" charset="0"/>
                  <a:cs typeface="Helvetica" panose="020B0604020202020204" pitchFamily="34" charset="0"/>
                </a:rPr>
                <a:t>Demonstrator</a:t>
              </a:r>
            </a:p>
          </p:txBody>
        </p:sp>
        <p:grpSp>
          <p:nvGrpSpPr>
            <p:cNvPr id="56" name="Group 55">
              <a:extLst>
                <a:ext uri="{FF2B5EF4-FFF2-40B4-BE49-F238E27FC236}">
                  <a16:creationId xmlns:a16="http://schemas.microsoft.com/office/drawing/2014/main" id="{C61152F0-4418-4F3D-A61F-F9E187329BFB}"/>
                </a:ext>
              </a:extLst>
            </p:cNvPr>
            <p:cNvGrpSpPr/>
            <p:nvPr/>
          </p:nvGrpSpPr>
          <p:grpSpPr>
            <a:xfrm>
              <a:off x="3009826" y="2984989"/>
              <a:ext cx="2071057" cy="3220382"/>
              <a:chOff x="3368250" y="2794131"/>
              <a:chExt cx="1951686" cy="3034767"/>
            </a:xfrm>
          </p:grpSpPr>
          <p:pic>
            <p:nvPicPr>
              <p:cNvPr id="61" name="Picture 60">
                <a:extLst>
                  <a:ext uri="{FF2B5EF4-FFF2-40B4-BE49-F238E27FC236}">
                    <a16:creationId xmlns:a16="http://schemas.microsoft.com/office/drawing/2014/main" id="{F323E679-F256-4092-927D-B720C5FC828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Lst>
              </a:blip>
              <a:stretch>
                <a:fillRect/>
              </a:stretch>
            </p:blipFill>
            <p:spPr>
              <a:xfrm>
                <a:off x="3797676" y="2794131"/>
                <a:ext cx="1187113" cy="2544359"/>
              </a:xfrm>
              <a:prstGeom prst="rect">
                <a:avLst/>
              </a:prstGeom>
            </p:spPr>
          </p:pic>
          <p:sp>
            <p:nvSpPr>
              <p:cNvPr id="62" name="TextBox 61">
                <a:extLst>
                  <a:ext uri="{FF2B5EF4-FFF2-40B4-BE49-F238E27FC236}">
                    <a16:creationId xmlns:a16="http://schemas.microsoft.com/office/drawing/2014/main" id="{C49FF856-ED85-4C13-A7E4-D42A45F00898}"/>
                  </a:ext>
                </a:extLst>
              </p:cNvPr>
              <p:cNvSpPr txBox="1"/>
              <p:nvPr/>
            </p:nvSpPr>
            <p:spPr>
              <a:xfrm rot="16200000">
                <a:off x="3126036" y="4116166"/>
                <a:ext cx="792205" cy="307777"/>
              </a:xfrm>
              <a:prstGeom prst="rect">
                <a:avLst/>
              </a:prstGeom>
              <a:noFill/>
            </p:spPr>
            <p:txBody>
              <a:bodyPr wrap="none" rtlCol="0">
                <a:spAutoFit/>
              </a:bodyPr>
              <a:lstStyle/>
              <a:p>
                <a:pPr algn="ctr"/>
                <a:r>
                  <a:rPr lang="en-US" sz="1400" b="1" dirty="0">
                    <a:solidFill>
                      <a:srgbClr val="7F7F7F"/>
                    </a:solidFill>
                    <a:latin typeface="Helvetica" panose="020B0604020202020204" pitchFamily="34" charset="0"/>
                    <a:cs typeface="Helvetica" panose="020B0604020202020204" pitchFamily="34" charset="0"/>
                  </a:rPr>
                  <a:t>300 cm</a:t>
                </a:r>
              </a:p>
            </p:txBody>
          </p:sp>
          <p:cxnSp>
            <p:nvCxnSpPr>
              <p:cNvPr id="63" name="Straight Arrow Connector 62">
                <a:extLst>
                  <a:ext uri="{FF2B5EF4-FFF2-40B4-BE49-F238E27FC236}">
                    <a16:creationId xmlns:a16="http://schemas.microsoft.com/office/drawing/2014/main" id="{3E052358-A33D-4D99-BB66-98297305D2B7}"/>
                  </a:ext>
                </a:extLst>
              </p:cNvPr>
              <p:cNvCxnSpPr>
                <a:cxnSpLocks/>
              </p:cNvCxnSpPr>
              <p:nvPr/>
            </p:nvCxnSpPr>
            <p:spPr>
              <a:xfrm flipH="1" flipV="1">
                <a:off x="3653264" y="3501224"/>
                <a:ext cx="3424" cy="1628770"/>
              </a:xfrm>
              <a:prstGeom prst="straightConnector1">
                <a:avLst/>
              </a:prstGeom>
              <a:ln w="28575" cap="rnd">
                <a:solidFill>
                  <a:srgbClr val="7F7F7F"/>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6DB60DCE-A740-49EF-B230-EA86F7733467}"/>
                  </a:ext>
                </a:extLst>
              </p:cNvPr>
              <p:cNvSpPr txBox="1"/>
              <p:nvPr/>
            </p:nvSpPr>
            <p:spPr>
              <a:xfrm rot="707382">
                <a:off x="3745291" y="5521121"/>
                <a:ext cx="785932" cy="307777"/>
              </a:xfrm>
              <a:prstGeom prst="rect">
                <a:avLst/>
              </a:prstGeom>
              <a:noFill/>
            </p:spPr>
            <p:txBody>
              <a:bodyPr wrap="square" rtlCol="0">
                <a:spAutoFit/>
              </a:bodyPr>
              <a:lstStyle/>
              <a:p>
                <a:pPr algn="ctr"/>
                <a:r>
                  <a:rPr lang="en-US" sz="1400" b="1" dirty="0">
                    <a:solidFill>
                      <a:srgbClr val="7F7F7F"/>
                    </a:solidFill>
                    <a:latin typeface="Helvetica" panose="020B0604020202020204" pitchFamily="34" charset="0"/>
                    <a:cs typeface="Helvetica" panose="020B0604020202020204" pitchFamily="34" charset="0"/>
                  </a:rPr>
                  <a:t>100 cm</a:t>
                </a:r>
              </a:p>
            </p:txBody>
          </p:sp>
          <p:sp>
            <p:nvSpPr>
              <p:cNvPr id="65" name="TextBox 64">
                <a:extLst>
                  <a:ext uri="{FF2B5EF4-FFF2-40B4-BE49-F238E27FC236}">
                    <a16:creationId xmlns:a16="http://schemas.microsoft.com/office/drawing/2014/main" id="{6C6722D3-6380-4157-A5D9-9F9FC36ECA41}"/>
                  </a:ext>
                </a:extLst>
              </p:cNvPr>
              <p:cNvSpPr txBox="1"/>
              <p:nvPr/>
            </p:nvSpPr>
            <p:spPr>
              <a:xfrm rot="19417466">
                <a:off x="4496924" y="5405394"/>
                <a:ext cx="823012" cy="307777"/>
              </a:xfrm>
              <a:prstGeom prst="rect">
                <a:avLst/>
              </a:prstGeom>
              <a:noFill/>
            </p:spPr>
            <p:txBody>
              <a:bodyPr wrap="square" rtlCol="0">
                <a:spAutoFit/>
              </a:bodyPr>
              <a:lstStyle/>
              <a:p>
                <a:pPr algn="ctr"/>
                <a:r>
                  <a:rPr lang="en-US" sz="1400" b="1" dirty="0">
                    <a:solidFill>
                      <a:srgbClr val="7F7F7F"/>
                    </a:solidFill>
                    <a:latin typeface="Helvetica" panose="020B0604020202020204" pitchFamily="34" charset="0"/>
                    <a:cs typeface="Helvetica" panose="020B0604020202020204" pitchFamily="34" charset="0"/>
                  </a:rPr>
                  <a:t>100 cm</a:t>
                </a:r>
              </a:p>
            </p:txBody>
          </p:sp>
          <p:cxnSp>
            <p:nvCxnSpPr>
              <p:cNvPr id="66" name="Straight Arrow Connector 65">
                <a:extLst>
                  <a:ext uri="{FF2B5EF4-FFF2-40B4-BE49-F238E27FC236}">
                    <a16:creationId xmlns:a16="http://schemas.microsoft.com/office/drawing/2014/main" id="{C928F566-364E-4541-9059-1313000DF2FE}"/>
                  </a:ext>
                </a:extLst>
              </p:cNvPr>
              <p:cNvCxnSpPr>
                <a:cxnSpLocks/>
              </p:cNvCxnSpPr>
              <p:nvPr/>
            </p:nvCxnSpPr>
            <p:spPr>
              <a:xfrm>
                <a:off x="3852717" y="5398308"/>
                <a:ext cx="641954" cy="133967"/>
              </a:xfrm>
              <a:prstGeom prst="straightConnector1">
                <a:avLst/>
              </a:prstGeom>
              <a:ln w="28575" cap="rnd">
                <a:solidFill>
                  <a:srgbClr val="7F7F7F"/>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6928A588-D434-43F4-B1FC-08897661D025}"/>
                  </a:ext>
                </a:extLst>
              </p:cNvPr>
              <p:cNvCxnSpPr>
                <a:cxnSpLocks/>
              </p:cNvCxnSpPr>
              <p:nvPr/>
            </p:nvCxnSpPr>
            <p:spPr>
              <a:xfrm flipV="1">
                <a:off x="4611755" y="5264912"/>
                <a:ext cx="388934" cy="266793"/>
              </a:xfrm>
              <a:prstGeom prst="straightConnector1">
                <a:avLst/>
              </a:prstGeom>
              <a:ln w="28575" cap="rnd">
                <a:solidFill>
                  <a:srgbClr val="7F7F7F"/>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grpSp>
        <p:cxnSp>
          <p:nvCxnSpPr>
            <p:cNvPr id="57" name="Straight Arrow Connector 56">
              <a:extLst>
                <a:ext uri="{FF2B5EF4-FFF2-40B4-BE49-F238E27FC236}">
                  <a16:creationId xmlns:a16="http://schemas.microsoft.com/office/drawing/2014/main" id="{03A44F24-42C6-44DD-8CAB-5789B9CCD310}"/>
                </a:ext>
              </a:extLst>
            </p:cNvPr>
            <p:cNvCxnSpPr>
              <a:cxnSpLocks/>
            </p:cNvCxnSpPr>
            <p:nvPr/>
          </p:nvCxnSpPr>
          <p:spPr>
            <a:xfrm>
              <a:off x="2428941" y="1716417"/>
              <a:ext cx="591778" cy="0"/>
            </a:xfrm>
            <a:prstGeom prst="straightConnector1">
              <a:avLst/>
            </a:prstGeom>
            <a:ln w="76200">
              <a:solidFill>
                <a:srgbClr val="004C97"/>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E1F718A5-2F71-4047-AD5B-7DBB32188044}"/>
                </a:ext>
              </a:extLst>
            </p:cNvPr>
            <p:cNvSpPr txBox="1"/>
            <p:nvPr/>
          </p:nvSpPr>
          <p:spPr>
            <a:xfrm>
              <a:off x="252455" y="2152309"/>
              <a:ext cx="2246128" cy="933589"/>
            </a:xfrm>
            <a:prstGeom prst="rect">
              <a:avLst/>
            </a:prstGeom>
            <a:noFill/>
          </p:spPr>
          <p:txBody>
            <a:bodyPr wrap="none" rtlCol="0">
              <a:spAutoFit/>
            </a:bodyPr>
            <a:lstStyle/>
            <a:p>
              <a:pPr marL="114300" indent="-114300" algn="ctr">
                <a:spcAft>
                  <a:spcPts val="400"/>
                </a:spcAft>
                <a:buFont typeface="Arial" panose="020B0604020202020204" pitchFamily="34" charset="0"/>
                <a:buChar char="•"/>
              </a:pPr>
              <a:r>
                <a:rPr lang="en-US" sz="1200" dirty="0">
                  <a:solidFill>
                    <a:srgbClr val="63666A"/>
                  </a:solidFill>
                  <a:latin typeface="Helvetica" panose="020B0604020202020204" pitchFamily="34" charset="0"/>
                  <a:cs typeface="Helvetica" panose="020B0604020202020204" pitchFamily="34" charset="0"/>
                </a:rPr>
                <a:t>4 (+1) modules</a:t>
              </a:r>
            </a:p>
            <a:p>
              <a:pPr marL="114300" indent="-114300" algn="ctr">
                <a:spcAft>
                  <a:spcPts val="400"/>
                </a:spcAft>
                <a:buFont typeface="Arial" panose="020B0604020202020204" pitchFamily="34" charset="0"/>
                <a:buChar char="•"/>
              </a:pPr>
              <a:r>
                <a:rPr lang="en-US" sz="1200" dirty="0">
                  <a:solidFill>
                    <a:srgbClr val="63666A"/>
                  </a:solidFill>
                  <a:latin typeface="Helvetica" panose="020B0604020202020204" pitchFamily="34" charset="0"/>
                  <a:cs typeface="Helvetica" panose="020B0604020202020204" pitchFamily="34" charset="0"/>
                </a:rPr>
                <a:t>Operated in existing cryostat</a:t>
              </a:r>
              <a:br>
                <a:rPr lang="en-US" sz="1200" dirty="0">
                  <a:solidFill>
                    <a:srgbClr val="63666A"/>
                  </a:solidFill>
                  <a:latin typeface="Helvetica" panose="020B0604020202020204" pitchFamily="34" charset="0"/>
                  <a:cs typeface="Helvetica" panose="020B0604020202020204" pitchFamily="34" charset="0"/>
                </a:rPr>
              </a:br>
              <a:r>
                <a:rPr lang="en-US" sz="1200" dirty="0">
                  <a:solidFill>
                    <a:srgbClr val="63666A"/>
                  </a:solidFill>
                  <a:latin typeface="Helvetica" panose="020B0604020202020204" pitchFamily="34" charset="0"/>
                  <a:cs typeface="Helvetica" panose="020B0604020202020204" pitchFamily="34" charset="0"/>
                </a:rPr>
                <a:t>at Bern, then FNAL (</a:t>
              </a:r>
              <a:r>
                <a:rPr lang="en-US" sz="1200" dirty="0" err="1">
                  <a:solidFill>
                    <a:srgbClr val="63666A"/>
                  </a:solidFill>
                  <a:latin typeface="Helvetica" panose="020B0604020202020204" pitchFamily="34" charset="0"/>
                  <a:cs typeface="Helvetica" panose="020B0604020202020204" pitchFamily="34" charset="0"/>
                </a:rPr>
                <a:t>NuMI</a:t>
              </a:r>
              <a:r>
                <a:rPr lang="en-US" sz="1200" dirty="0">
                  <a:solidFill>
                    <a:srgbClr val="63666A"/>
                  </a:solidFill>
                  <a:latin typeface="Helvetica" panose="020B0604020202020204" pitchFamily="34" charset="0"/>
                  <a:cs typeface="Helvetica" panose="020B0604020202020204" pitchFamily="34" charset="0"/>
                </a:rPr>
                <a:t>)</a:t>
              </a:r>
            </a:p>
            <a:p>
              <a:pPr marL="114300" indent="-114300" algn="ctr">
                <a:spcAft>
                  <a:spcPts val="400"/>
                </a:spcAft>
                <a:buFont typeface="Arial" panose="020B0604020202020204" pitchFamily="34" charset="0"/>
                <a:buChar char="•"/>
              </a:pPr>
              <a:r>
                <a:rPr lang="en-US" sz="1200" dirty="0">
                  <a:solidFill>
                    <a:srgbClr val="63666A"/>
                  </a:solidFill>
                  <a:latin typeface="Helvetica" panose="020B0604020202020204" pitchFamily="34" charset="0"/>
                  <a:cs typeface="Helvetica" panose="020B0604020202020204" pitchFamily="34" charset="0"/>
                </a:rPr>
                <a:t>Technical demonstrator</a:t>
              </a:r>
            </a:p>
          </p:txBody>
        </p:sp>
        <p:sp>
          <p:nvSpPr>
            <p:cNvPr id="59" name="TextBox 58">
              <a:extLst>
                <a:ext uri="{FF2B5EF4-FFF2-40B4-BE49-F238E27FC236}">
                  <a16:creationId xmlns:a16="http://schemas.microsoft.com/office/drawing/2014/main" id="{C78681C9-5F9C-4296-B1A3-003BC50245B1}"/>
                </a:ext>
              </a:extLst>
            </p:cNvPr>
            <p:cNvSpPr txBox="1"/>
            <p:nvPr/>
          </p:nvSpPr>
          <p:spPr>
            <a:xfrm>
              <a:off x="2685600" y="2214154"/>
              <a:ext cx="2715775" cy="512961"/>
            </a:xfrm>
            <a:prstGeom prst="rect">
              <a:avLst/>
            </a:prstGeom>
            <a:noFill/>
          </p:spPr>
          <p:txBody>
            <a:bodyPr wrap="square" rtlCol="0">
              <a:spAutoFit/>
            </a:bodyPr>
            <a:lstStyle/>
            <a:p>
              <a:pPr marL="114300" indent="-114300" algn="ctr">
                <a:spcAft>
                  <a:spcPts val="400"/>
                </a:spcAft>
                <a:buFont typeface="Arial" panose="020B0604020202020204" pitchFamily="34" charset="0"/>
                <a:buChar char="•"/>
              </a:pPr>
              <a:r>
                <a:rPr lang="en-US" sz="1200" dirty="0">
                  <a:solidFill>
                    <a:srgbClr val="63666A"/>
                  </a:solidFill>
                  <a:latin typeface="Helvetica" panose="020B0604020202020204" pitchFamily="34" charset="0"/>
                  <a:cs typeface="Helvetica" panose="020B0604020202020204" pitchFamily="34" charset="0"/>
                </a:rPr>
                <a:t>1 (+1) Full-scale ND module</a:t>
              </a:r>
            </a:p>
            <a:p>
              <a:pPr marL="114300" indent="-114300" algn="ctr">
                <a:spcAft>
                  <a:spcPts val="400"/>
                </a:spcAft>
                <a:buFont typeface="Arial" panose="020B0604020202020204" pitchFamily="34" charset="0"/>
                <a:buChar char="•"/>
              </a:pPr>
              <a:r>
                <a:rPr lang="en-US" sz="1200" dirty="0">
                  <a:solidFill>
                    <a:srgbClr val="63666A"/>
                  </a:solidFill>
                  <a:latin typeface="Helvetica" panose="020B0604020202020204" pitchFamily="34" charset="0"/>
                  <a:cs typeface="Helvetica" panose="020B0604020202020204" pitchFamily="34" charset="0"/>
                </a:rPr>
                <a:t>Operated in single-module cryostat </a:t>
              </a:r>
            </a:p>
          </p:txBody>
        </p:sp>
        <p:cxnSp>
          <p:nvCxnSpPr>
            <p:cNvPr id="60" name="Straight Arrow Connector 59">
              <a:extLst>
                <a:ext uri="{FF2B5EF4-FFF2-40B4-BE49-F238E27FC236}">
                  <a16:creationId xmlns:a16="http://schemas.microsoft.com/office/drawing/2014/main" id="{C3E8A89E-B65A-4864-9293-A70BEE20275C}"/>
                </a:ext>
              </a:extLst>
            </p:cNvPr>
            <p:cNvCxnSpPr>
              <a:cxnSpLocks/>
            </p:cNvCxnSpPr>
            <p:nvPr/>
          </p:nvCxnSpPr>
          <p:spPr>
            <a:xfrm>
              <a:off x="5187599" y="1716417"/>
              <a:ext cx="591778" cy="0"/>
            </a:xfrm>
            <a:prstGeom prst="straightConnector1">
              <a:avLst/>
            </a:prstGeom>
            <a:ln w="76200">
              <a:solidFill>
                <a:srgbClr val="004C97"/>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75" name="Group 74">
            <a:extLst>
              <a:ext uri="{FF2B5EF4-FFF2-40B4-BE49-F238E27FC236}">
                <a16:creationId xmlns:a16="http://schemas.microsoft.com/office/drawing/2014/main" id="{63F1BBA0-6B79-4CAC-B09F-275156F5ACC0}"/>
              </a:ext>
            </a:extLst>
          </p:cNvPr>
          <p:cNvGrpSpPr/>
          <p:nvPr/>
        </p:nvGrpSpPr>
        <p:grpSpPr>
          <a:xfrm>
            <a:off x="464721" y="2547252"/>
            <a:ext cx="5140949" cy="3768527"/>
            <a:chOff x="464721" y="2547252"/>
            <a:chExt cx="5140949" cy="3768527"/>
          </a:xfrm>
        </p:grpSpPr>
        <p:pic>
          <p:nvPicPr>
            <p:cNvPr id="76" name="Picture 75">
              <a:extLst>
                <a:ext uri="{FF2B5EF4-FFF2-40B4-BE49-F238E27FC236}">
                  <a16:creationId xmlns:a16="http://schemas.microsoft.com/office/drawing/2014/main" id="{98844FE9-2FFD-4CE9-AC1F-9C2CBC4D7632}"/>
                </a:ext>
              </a:extLst>
            </p:cNvPr>
            <p:cNvPicPr>
              <a:picLocks noChangeAspect="1"/>
            </p:cNvPicPr>
            <p:nvPr/>
          </p:nvPicPr>
          <p:blipFill>
            <a:blip r:embed="rId5"/>
            <a:stretch>
              <a:fillRect/>
            </a:stretch>
          </p:blipFill>
          <p:spPr>
            <a:xfrm>
              <a:off x="464721" y="2547252"/>
              <a:ext cx="4780091" cy="3768527"/>
            </a:xfrm>
            <a:prstGeom prst="rect">
              <a:avLst/>
            </a:prstGeom>
          </p:spPr>
        </p:pic>
        <p:cxnSp>
          <p:nvCxnSpPr>
            <p:cNvPr id="77" name="Straight Arrow Connector 76">
              <a:extLst>
                <a:ext uri="{FF2B5EF4-FFF2-40B4-BE49-F238E27FC236}">
                  <a16:creationId xmlns:a16="http://schemas.microsoft.com/office/drawing/2014/main" id="{FA6BCDF8-8A7C-4BA1-98E6-E73E5B5C7661}"/>
                </a:ext>
              </a:extLst>
            </p:cNvPr>
            <p:cNvCxnSpPr>
              <a:cxnSpLocks/>
            </p:cNvCxnSpPr>
            <p:nvPr/>
          </p:nvCxnSpPr>
          <p:spPr>
            <a:xfrm flipH="1">
              <a:off x="4897332" y="4526953"/>
              <a:ext cx="708338" cy="0"/>
            </a:xfrm>
            <a:prstGeom prst="straightConnector1">
              <a:avLst/>
            </a:prstGeom>
            <a:ln w="76200">
              <a:solidFill>
                <a:srgbClr val="004C97"/>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78" name="TextBox 77">
              <a:extLst>
                <a:ext uri="{FF2B5EF4-FFF2-40B4-BE49-F238E27FC236}">
                  <a16:creationId xmlns:a16="http://schemas.microsoft.com/office/drawing/2014/main" id="{73F91504-9118-4354-A3BC-F8229D81B766}"/>
                </a:ext>
              </a:extLst>
            </p:cNvPr>
            <p:cNvSpPr txBox="1"/>
            <p:nvPr/>
          </p:nvSpPr>
          <p:spPr>
            <a:xfrm>
              <a:off x="2646812" y="2673142"/>
              <a:ext cx="2449770" cy="306467"/>
            </a:xfrm>
            <a:prstGeom prst="roundRect">
              <a:avLst/>
            </a:prstGeom>
            <a:solidFill>
              <a:schemeClr val="bg1"/>
            </a:solidFill>
            <a:ln w="28575">
              <a:solidFill>
                <a:srgbClr val="004C97"/>
              </a:solidFill>
            </a:ln>
          </p:spPr>
          <p:txBody>
            <a:bodyPr wrap="none" lIns="45720" tIns="0" rIns="45720" bIns="0" rtlCol="0">
              <a:spAutoFit/>
            </a:bodyPr>
            <a:lstStyle/>
            <a:p>
              <a:pPr algn="ctr"/>
              <a:r>
                <a:rPr lang="en-US" b="1" dirty="0">
                  <a:solidFill>
                    <a:srgbClr val="004C97"/>
                  </a:solidFill>
                  <a:latin typeface="Helvetica" panose="020B0604020202020204" pitchFamily="34" charset="0"/>
                  <a:cs typeface="Helvetica" panose="020B0604020202020204" pitchFamily="34" charset="0"/>
                </a:rPr>
                <a:t>DUNE ND Installation</a:t>
              </a:r>
            </a:p>
          </p:txBody>
        </p:sp>
      </p:grpSp>
      <p:sp>
        <p:nvSpPr>
          <p:cNvPr id="79" name="TextBox 78">
            <a:extLst>
              <a:ext uri="{FF2B5EF4-FFF2-40B4-BE49-F238E27FC236}">
                <a16:creationId xmlns:a16="http://schemas.microsoft.com/office/drawing/2014/main" id="{8B1D4AFE-E238-4BE1-9FED-3104BAA8DB39}"/>
              </a:ext>
            </a:extLst>
          </p:cNvPr>
          <p:cNvSpPr txBox="1"/>
          <p:nvPr/>
        </p:nvSpPr>
        <p:spPr>
          <a:xfrm>
            <a:off x="3897473" y="1340188"/>
            <a:ext cx="2032053" cy="476726"/>
          </a:xfrm>
          <a:prstGeom prst="roundRect">
            <a:avLst/>
          </a:prstGeom>
          <a:solidFill>
            <a:schemeClr val="bg1"/>
          </a:solidFill>
          <a:ln w="28575">
            <a:solidFill>
              <a:srgbClr val="7F7F7F"/>
            </a:solidFill>
          </a:ln>
        </p:spPr>
        <p:txBody>
          <a:bodyPr wrap="none" lIns="45720" tIns="0" rIns="45720" bIns="0" rtlCol="0">
            <a:spAutoFit/>
          </a:bodyPr>
          <a:lstStyle/>
          <a:p>
            <a:pPr algn="ctr"/>
            <a:r>
              <a:rPr lang="en-US" sz="1400" b="1" dirty="0">
                <a:solidFill>
                  <a:srgbClr val="7F7F7F"/>
                </a:solidFill>
                <a:latin typeface="Helvetica" panose="020B0604020202020204" pitchFamily="34" charset="0"/>
                <a:cs typeface="Helvetica" panose="020B0604020202020204" pitchFamily="34" charset="0"/>
              </a:rPr>
              <a:t>WBS 131.02.03.03.10.3</a:t>
            </a:r>
          </a:p>
          <a:p>
            <a:pPr algn="ctr"/>
            <a:r>
              <a:rPr lang="en-US" sz="1400" b="1" dirty="0">
                <a:solidFill>
                  <a:srgbClr val="7F7F7F"/>
                </a:solidFill>
                <a:latin typeface="Helvetica" panose="020B0604020202020204" pitchFamily="34" charset="0"/>
                <a:cs typeface="Helvetica" panose="020B0604020202020204" pitchFamily="34" charset="0"/>
              </a:rPr>
              <a:t>(US Detector Scope)</a:t>
            </a:r>
          </a:p>
        </p:txBody>
      </p:sp>
      <p:sp>
        <p:nvSpPr>
          <p:cNvPr id="80" name="TextBox 79">
            <a:extLst>
              <a:ext uri="{FF2B5EF4-FFF2-40B4-BE49-F238E27FC236}">
                <a16:creationId xmlns:a16="http://schemas.microsoft.com/office/drawing/2014/main" id="{70B3442F-EB90-4899-8C82-B8F6BDEDA1F5}"/>
              </a:ext>
            </a:extLst>
          </p:cNvPr>
          <p:cNvSpPr txBox="1"/>
          <p:nvPr/>
        </p:nvSpPr>
        <p:spPr>
          <a:xfrm>
            <a:off x="457200" y="2011775"/>
            <a:ext cx="1396477" cy="476726"/>
          </a:xfrm>
          <a:prstGeom prst="roundRect">
            <a:avLst/>
          </a:prstGeom>
          <a:solidFill>
            <a:schemeClr val="bg1"/>
          </a:solidFill>
          <a:ln w="28575">
            <a:solidFill>
              <a:srgbClr val="7F7F7F"/>
            </a:solidFill>
          </a:ln>
        </p:spPr>
        <p:txBody>
          <a:bodyPr wrap="none" lIns="45720" tIns="0" rIns="45720" bIns="0" rtlCol="0">
            <a:spAutoFit/>
          </a:bodyPr>
          <a:lstStyle/>
          <a:p>
            <a:pPr algn="ctr"/>
            <a:r>
              <a:rPr lang="en-US" sz="1400" b="1" dirty="0">
                <a:solidFill>
                  <a:srgbClr val="7F7F7F"/>
                </a:solidFill>
                <a:latin typeface="Helvetica" panose="020B0604020202020204" pitchFamily="34" charset="0"/>
                <a:cs typeface="Helvetica" panose="020B0604020202020204" pitchFamily="34" charset="0"/>
              </a:rPr>
              <a:t>WBS 131.04.02</a:t>
            </a:r>
          </a:p>
          <a:p>
            <a:pPr algn="ctr"/>
            <a:r>
              <a:rPr lang="en-US" sz="1400" b="1" dirty="0">
                <a:solidFill>
                  <a:srgbClr val="7F7F7F"/>
                </a:solidFill>
                <a:latin typeface="Helvetica" panose="020B0604020202020204" pitchFamily="34" charset="0"/>
                <a:cs typeface="Helvetica" panose="020B0604020202020204" pitchFamily="34" charset="0"/>
              </a:rPr>
              <a:t>(I&amp;I Scope)</a:t>
            </a:r>
          </a:p>
        </p:txBody>
      </p:sp>
      <p:sp>
        <p:nvSpPr>
          <p:cNvPr id="81" name="Rectangle: Rounded Corners 80">
            <a:extLst>
              <a:ext uri="{FF2B5EF4-FFF2-40B4-BE49-F238E27FC236}">
                <a16:creationId xmlns:a16="http://schemas.microsoft.com/office/drawing/2014/main" id="{18CA71DA-56E2-4FF4-A30A-41A9BDA0B82D}"/>
              </a:ext>
            </a:extLst>
          </p:cNvPr>
          <p:cNvSpPr/>
          <p:nvPr/>
        </p:nvSpPr>
        <p:spPr>
          <a:xfrm>
            <a:off x="7176893" y="254914"/>
            <a:ext cx="1651019" cy="327546"/>
          </a:xfrm>
          <a:prstGeom prst="roundRect">
            <a:avLst/>
          </a:prstGeom>
          <a:solidFill>
            <a:schemeClr val="accent6"/>
          </a:solidFill>
          <a:ln w="19050">
            <a:solidFill>
              <a:srgbClr val="004C97"/>
            </a:solidFill>
          </a:ln>
          <a:effectLst/>
        </p:spPr>
        <p:style>
          <a:lnRef idx="1">
            <a:schemeClr val="accent1"/>
          </a:lnRef>
          <a:fillRef idx="3">
            <a:schemeClr val="accent1"/>
          </a:fillRef>
          <a:effectRef idx="2">
            <a:schemeClr val="accent1"/>
          </a:effectRef>
          <a:fontRef idx="minor">
            <a:schemeClr val="lt1"/>
          </a:fontRef>
        </p:style>
        <p:txBody>
          <a:bodyPr lIns="0" rIns="0" rtlCol="0" anchor="ctr">
            <a:noAutofit/>
          </a:bodyPr>
          <a:lstStyle/>
          <a:p>
            <a:pPr algn="ctr"/>
            <a:r>
              <a:rPr lang="en-US" sz="1400" b="1" dirty="0">
                <a:solidFill>
                  <a:srgbClr val="004C97"/>
                </a:solidFill>
              </a:rPr>
              <a:t>D. Dwyer</a:t>
            </a:r>
          </a:p>
        </p:txBody>
      </p:sp>
    </p:spTree>
    <p:extLst>
      <p:ext uri="{BB962C8B-B14F-4D97-AF65-F5344CB8AC3E}">
        <p14:creationId xmlns:p14="http://schemas.microsoft.com/office/powerpoint/2010/main" val="42933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2"/>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animEffect transition="in" filter="fade">
                                      <p:cBhvr>
                                        <p:cTn id="9" dur="500"/>
                                        <p:tgtEl>
                                          <p:spTgt spid="75"/>
                                        </p:tgtEl>
                                      </p:cBhvr>
                                    </p:animEffect>
                                  </p:childTnLst>
                                </p:cTn>
                              </p:par>
                              <p:par>
                                <p:cTn id="10" presetID="1" presetClass="exit" presetSubtype="0" fill="hold" grpId="0" nodeType="withEffect">
                                  <p:stCondLst>
                                    <p:cond delay="0"/>
                                  </p:stCondLst>
                                  <p:childTnLst>
                                    <p:set>
                                      <p:cBhvr>
                                        <p:cTn id="11" dur="1" fill="hold">
                                          <p:stCondLst>
                                            <p:cond delay="0"/>
                                          </p:stCondLst>
                                        </p:cTn>
                                        <p:tgtEl>
                                          <p:spTgt spid="8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E86477-94D5-4598-A218-3C8CFEEB60F2}"/>
              </a:ext>
            </a:extLst>
          </p:cNvPr>
          <p:cNvSpPr>
            <a:spLocks noGrp="1"/>
          </p:cNvSpPr>
          <p:nvPr>
            <p:ph type="title"/>
          </p:nvPr>
        </p:nvSpPr>
        <p:spPr/>
        <p:txBody>
          <a:bodyPr/>
          <a:lstStyle/>
          <a:p>
            <a:r>
              <a:rPr lang="en-US" dirty="0"/>
              <a:t>KLOE-3DST Detector Main Structure Parameters</a:t>
            </a:r>
            <a:br>
              <a:rPr lang="en-US" dirty="0"/>
            </a:br>
            <a:r>
              <a:rPr lang="en-US" dirty="0"/>
              <a:t>Stationary Detector Will Primarily Serve As Beam Monitor</a:t>
            </a:r>
            <a:br>
              <a:rPr lang="en-US" dirty="0"/>
            </a:br>
            <a:endParaRPr lang="en-US" dirty="0"/>
          </a:p>
        </p:txBody>
      </p:sp>
      <p:sp>
        <p:nvSpPr>
          <p:cNvPr id="2" name="Date Placeholder 1">
            <a:extLst>
              <a:ext uri="{FF2B5EF4-FFF2-40B4-BE49-F238E27FC236}">
                <a16:creationId xmlns:a16="http://schemas.microsoft.com/office/drawing/2014/main" id="{A90A9BA8-6417-4813-938B-3232260E3E13}"/>
              </a:ext>
            </a:extLst>
          </p:cNvPr>
          <p:cNvSpPr>
            <a:spLocks noGrp="1"/>
          </p:cNvSpPr>
          <p:nvPr>
            <p:ph type="dt" sz="half" idx="2"/>
          </p:nvPr>
        </p:nvSpPr>
        <p:spPr/>
        <p:txBody>
          <a:bodyPr/>
          <a:lstStyle/>
          <a:p>
            <a:pPr>
              <a:defRPr/>
            </a:pPr>
            <a:r>
              <a:rPr lang="en-US">
                <a:latin typeface="Helvetica"/>
                <a:cs typeface="Helvetica"/>
              </a:rPr>
              <a:t>10.23.19</a:t>
            </a:r>
            <a:endParaRPr lang="en-US" dirty="0">
              <a:latin typeface="Helvetica"/>
              <a:cs typeface="Helvetica"/>
            </a:endParaRPr>
          </a:p>
        </p:txBody>
      </p:sp>
      <p:sp>
        <p:nvSpPr>
          <p:cNvPr id="3" name="Footer Placeholder 2">
            <a:extLst>
              <a:ext uri="{FF2B5EF4-FFF2-40B4-BE49-F238E27FC236}">
                <a16:creationId xmlns:a16="http://schemas.microsoft.com/office/drawing/2014/main" id="{EC5C8604-B391-40DD-A00A-4056E1F57BCB}"/>
              </a:ext>
            </a:extLst>
          </p:cNvPr>
          <p:cNvSpPr>
            <a:spLocks noGrp="1"/>
          </p:cNvSpPr>
          <p:nvPr>
            <p:ph type="ftr" sz="quarter" idx="3"/>
          </p:nvPr>
        </p:nvSpPr>
        <p:spPr/>
        <p:txBody>
          <a:bodyPr/>
          <a:lstStyle/>
          <a:p>
            <a:pPr>
              <a:defRPr/>
            </a:pPr>
            <a:r>
              <a:rPr lang="en-GB"/>
              <a:t>M. Leitner | Near Detector Integration &amp; Installation </a:t>
            </a:r>
            <a:endParaRPr lang="en-GB" dirty="0"/>
          </a:p>
        </p:txBody>
      </p:sp>
      <p:sp>
        <p:nvSpPr>
          <p:cNvPr id="4" name="Slide Number Placeholder 3">
            <a:extLst>
              <a:ext uri="{FF2B5EF4-FFF2-40B4-BE49-F238E27FC236}">
                <a16:creationId xmlns:a16="http://schemas.microsoft.com/office/drawing/2014/main" id="{363F43AA-5872-4D2A-989B-781C545198ED}"/>
              </a:ext>
            </a:extLst>
          </p:cNvPr>
          <p:cNvSpPr>
            <a:spLocks noGrp="1"/>
          </p:cNvSpPr>
          <p:nvPr>
            <p:ph type="sldNum" sz="quarter" idx="4"/>
          </p:nvPr>
        </p:nvSpPr>
        <p:spPr/>
        <p:txBody>
          <a:bodyPr/>
          <a:lstStyle/>
          <a:p>
            <a:pPr>
              <a:defRPr/>
            </a:pPr>
            <a:fld id="{0C39C72E-2A13-EB4D-AD45-6D4E6ACAED8D}" type="slidenum">
              <a:rPr lang="en-US" smtClean="0"/>
              <a:pPr>
                <a:defRPr/>
              </a:pPr>
              <a:t>11</a:t>
            </a:fld>
            <a:endParaRPr lang="en-US" dirty="0"/>
          </a:p>
        </p:txBody>
      </p:sp>
      <p:pic>
        <p:nvPicPr>
          <p:cNvPr id="11" name="Picture 10" descr="A picture containing yellow, indoor, sitting, top&#10;&#10;Description automatically generated">
            <a:extLst>
              <a:ext uri="{FF2B5EF4-FFF2-40B4-BE49-F238E27FC236}">
                <a16:creationId xmlns:a16="http://schemas.microsoft.com/office/drawing/2014/main" id="{CD1CC231-DDB4-4DAC-BBE6-2CD4AF9665AF}"/>
              </a:ext>
            </a:extLst>
          </p:cNvPr>
          <p:cNvPicPr>
            <a:picLocks noChangeAspect="1"/>
          </p:cNvPicPr>
          <p:nvPr/>
        </p:nvPicPr>
        <p:blipFill>
          <a:blip r:embed="rId2"/>
          <a:stretch>
            <a:fillRect/>
          </a:stretch>
        </p:blipFill>
        <p:spPr>
          <a:xfrm rot="5400000">
            <a:off x="2573651" y="2144633"/>
            <a:ext cx="3841733" cy="2881300"/>
          </a:xfrm>
          <a:prstGeom prst="rect">
            <a:avLst/>
          </a:prstGeom>
        </p:spPr>
      </p:pic>
      <p:pic>
        <p:nvPicPr>
          <p:cNvPr id="13" name="Picture 12" descr="A picture containing building, indoor&#10;&#10;Description automatically generated">
            <a:extLst>
              <a:ext uri="{FF2B5EF4-FFF2-40B4-BE49-F238E27FC236}">
                <a16:creationId xmlns:a16="http://schemas.microsoft.com/office/drawing/2014/main" id="{D848B951-77DC-4780-BF1D-3ACA4DD884AB}"/>
              </a:ext>
            </a:extLst>
          </p:cNvPr>
          <p:cNvPicPr>
            <a:picLocks noChangeAspect="1"/>
          </p:cNvPicPr>
          <p:nvPr/>
        </p:nvPicPr>
        <p:blipFill>
          <a:blip r:embed="rId3"/>
          <a:stretch>
            <a:fillRect/>
          </a:stretch>
        </p:blipFill>
        <p:spPr>
          <a:xfrm rot="5400000">
            <a:off x="-372283" y="2144634"/>
            <a:ext cx="3841732" cy="2881300"/>
          </a:xfrm>
          <a:prstGeom prst="rect">
            <a:avLst/>
          </a:prstGeom>
        </p:spPr>
      </p:pic>
      <p:pic>
        <p:nvPicPr>
          <p:cNvPr id="6" name="Picture 5">
            <a:extLst>
              <a:ext uri="{FF2B5EF4-FFF2-40B4-BE49-F238E27FC236}">
                <a16:creationId xmlns:a16="http://schemas.microsoft.com/office/drawing/2014/main" id="{EAF026BD-C08C-4610-BECE-91CE7D02EDD9}"/>
              </a:ext>
            </a:extLst>
          </p:cNvPr>
          <p:cNvPicPr>
            <a:picLocks noChangeAspect="1"/>
          </p:cNvPicPr>
          <p:nvPr/>
        </p:nvPicPr>
        <p:blipFill rotWithShape="1">
          <a:blip r:embed="rId4"/>
          <a:srcRect l="-1" r="41997"/>
          <a:stretch/>
        </p:blipFill>
        <p:spPr>
          <a:xfrm>
            <a:off x="5985525" y="1642856"/>
            <a:ext cx="3058297" cy="3186448"/>
          </a:xfrm>
          <a:prstGeom prst="rect">
            <a:avLst/>
          </a:prstGeom>
        </p:spPr>
      </p:pic>
      <p:sp>
        <p:nvSpPr>
          <p:cNvPr id="12" name="TextBox 11">
            <a:extLst>
              <a:ext uri="{FF2B5EF4-FFF2-40B4-BE49-F238E27FC236}">
                <a16:creationId xmlns:a16="http://schemas.microsoft.com/office/drawing/2014/main" id="{8627D16E-F675-4108-BBE7-55FF5EA72DF8}"/>
              </a:ext>
            </a:extLst>
          </p:cNvPr>
          <p:cNvSpPr txBox="1"/>
          <p:nvPr/>
        </p:nvSpPr>
        <p:spPr>
          <a:xfrm>
            <a:off x="6193578" y="4880966"/>
            <a:ext cx="1245854" cy="646331"/>
          </a:xfrm>
          <a:prstGeom prst="rect">
            <a:avLst/>
          </a:prstGeom>
          <a:noFill/>
        </p:spPr>
        <p:txBody>
          <a:bodyPr wrap="none" rtlCol="0">
            <a:spAutoFit/>
          </a:bodyPr>
          <a:lstStyle/>
          <a:p>
            <a:r>
              <a:rPr lang="en-US" sz="1200" b="1" dirty="0">
                <a:latin typeface="Verdana Pro Cond" panose="020B0606030504040204" pitchFamily="34" charset="0"/>
              </a:rPr>
              <a:t>Yoke:</a:t>
            </a:r>
          </a:p>
          <a:p>
            <a:r>
              <a:rPr lang="en-US" sz="1200" dirty="0">
                <a:latin typeface="Verdana Pro Cond" panose="020B0606030504040204" pitchFamily="34" charset="0"/>
              </a:rPr>
              <a:t>Length = 6 m</a:t>
            </a:r>
          </a:p>
          <a:p>
            <a:r>
              <a:rPr lang="en-US" sz="1200" dirty="0">
                <a:latin typeface="Verdana Pro Cond" panose="020B0606030504040204" pitchFamily="34" charset="0"/>
              </a:rPr>
              <a:t>Diameter = 7 m</a:t>
            </a:r>
          </a:p>
        </p:txBody>
      </p:sp>
      <p:sp>
        <p:nvSpPr>
          <p:cNvPr id="8" name="Rectangle 7">
            <a:extLst>
              <a:ext uri="{FF2B5EF4-FFF2-40B4-BE49-F238E27FC236}">
                <a16:creationId xmlns:a16="http://schemas.microsoft.com/office/drawing/2014/main" id="{D0BF00F6-E750-41F4-A948-F8AA7F91EC91}"/>
              </a:ext>
            </a:extLst>
          </p:cNvPr>
          <p:cNvSpPr/>
          <p:nvPr/>
        </p:nvSpPr>
        <p:spPr>
          <a:xfrm>
            <a:off x="7417574" y="4880965"/>
            <a:ext cx="1500038" cy="646331"/>
          </a:xfrm>
          <a:prstGeom prst="rect">
            <a:avLst/>
          </a:prstGeom>
        </p:spPr>
        <p:txBody>
          <a:bodyPr wrap="square">
            <a:spAutoFit/>
          </a:bodyPr>
          <a:lstStyle/>
          <a:p>
            <a:r>
              <a:rPr lang="en-US" sz="1200" b="1" dirty="0">
                <a:latin typeface="Verdana Pro Cond" panose="020B0606030504040204" pitchFamily="34" charset="0"/>
              </a:rPr>
              <a:t>Full Detector Size:</a:t>
            </a:r>
          </a:p>
          <a:p>
            <a:r>
              <a:rPr lang="en-US" sz="1200" dirty="0">
                <a:latin typeface="Verdana Pro Cond" panose="020B0606030504040204" pitchFamily="34" charset="0"/>
              </a:rPr>
              <a:t>Length ≈ 10 m</a:t>
            </a:r>
          </a:p>
          <a:p>
            <a:r>
              <a:rPr lang="en-US" sz="1200" dirty="0">
                <a:latin typeface="Verdana Pro Cond" panose="020B0606030504040204" pitchFamily="34" charset="0"/>
              </a:rPr>
              <a:t>Height ≈ 11 m</a:t>
            </a:r>
          </a:p>
        </p:txBody>
      </p:sp>
      <p:grpSp>
        <p:nvGrpSpPr>
          <p:cNvPr id="9" name="Group 8">
            <a:extLst>
              <a:ext uri="{FF2B5EF4-FFF2-40B4-BE49-F238E27FC236}">
                <a16:creationId xmlns:a16="http://schemas.microsoft.com/office/drawing/2014/main" id="{67A49CF3-9C99-4FED-8984-CFBD83A0DC03}"/>
              </a:ext>
            </a:extLst>
          </p:cNvPr>
          <p:cNvGrpSpPr/>
          <p:nvPr/>
        </p:nvGrpSpPr>
        <p:grpSpPr>
          <a:xfrm>
            <a:off x="5955632" y="1625600"/>
            <a:ext cx="3106137" cy="3957983"/>
            <a:chOff x="5964466" y="1585843"/>
            <a:chExt cx="3106137" cy="3957983"/>
          </a:xfrm>
        </p:grpSpPr>
        <p:sp>
          <p:nvSpPr>
            <p:cNvPr id="7" name="Rectangle 6">
              <a:extLst>
                <a:ext uri="{FF2B5EF4-FFF2-40B4-BE49-F238E27FC236}">
                  <a16:creationId xmlns:a16="http://schemas.microsoft.com/office/drawing/2014/main" id="{06359E76-85A2-4DA2-84AE-25D57E83E695}"/>
                </a:ext>
              </a:extLst>
            </p:cNvPr>
            <p:cNvSpPr/>
            <p:nvPr/>
          </p:nvSpPr>
          <p:spPr>
            <a:xfrm>
              <a:off x="5964466" y="1585843"/>
              <a:ext cx="3106137" cy="39579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D9C69CF-98F2-45F2-A619-2608702DDF7A}"/>
                </a:ext>
              </a:extLst>
            </p:cNvPr>
            <p:cNvGrpSpPr/>
            <p:nvPr/>
          </p:nvGrpSpPr>
          <p:grpSpPr>
            <a:xfrm>
              <a:off x="6008265" y="1695264"/>
              <a:ext cx="3062338" cy="3774533"/>
              <a:chOff x="5789650" y="1887958"/>
              <a:chExt cx="2982891" cy="3676610"/>
            </a:xfrm>
          </p:grpSpPr>
          <p:pic>
            <p:nvPicPr>
              <p:cNvPr id="15" name="Picture 14">
                <a:extLst>
                  <a:ext uri="{FF2B5EF4-FFF2-40B4-BE49-F238E27FC236}">
                    <a16:creationId xmlns:a16="http://schemas.microsoft.com/office/drawing/2014/main" id="{625600B3-B170-4C66-B3F4-CAE63096863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0000"/>
                        </a14:imgEffect>
                        <a14:imgEffect>
                          <a14:colorTemperature colorTemp="5900"/>
                        </a14:imgEffect>
                        <a14:imgEffect>
                          <a14:saturation sat="66000"/>
                        </a14:imgEffect>
                        <a14:imgEffect>
                          <a14:brightnessContrast bright="15000"/>
                        </a14:imgEffect>
                      </a14:imgLayer>
                    </a14:imgProps>
                  </a:ext>
                </a:extLst>
              </a:blip>
              <a:stretch>
                <a:fillRect/>
              </a:stretch>
            </p:blipFill>
            <p:spPr>
              <a:xfrm>
                <a:off x="5793586" y="1895266"/>
                <a:ext cx="2978955" cy="3669302"/>
              </a:xfrm>
              <a:prstGeom prst="rect">
                <a:avLst/>
              </a:prstGeom>
            </p:spPr>
          </p:pic>
          <p:sp>
            <p:nvSpPr>
              <p:cNvPr id="16" name="TextBox 15">
                <a:extLst>
                  <a:ext uri="{FF2B5EF4-FFF2-40B4-BE49-F238E27FC236}">
                    <a16:creationId xmlns:a16="http://schemas.microsoft.com/office/drawing/2014/main" id="{B138405C-5C79-4C49-B8D2-F09A6C538629}"/>
                  </a:ext>
                </a:extLst>
              </p:cNvPr>
              <p:cNvSpPr txBox="1"/>
              <p:nvPr/>
            </p:nvSpPr>
            <p:spPr>
              <a:xfrm>
                <a:off x="5789650" y="1887958"/>
                <a:ext cx="1835759" cy="738664"/>
              </a:xfrm>
              <a:prstGeom prst="rect">
                <a:avLst/>
              </a:prstGeom>
              <a:noFill/>
            </p:spPr>
            <p:txBody>
              <a:bodyPr wrap="none" rtlCol="0">
                <a:spAutoFit/>
              </a:bodyPr>
              <a:lstStyle/>
              <a:p>
                <a:r>
                  <a:rPr lang="en-US" sz="1400" b="1" dirty="0">
                    <a:solidFill>
                      <a:srgbClr val="004C97"/>
                    </a:solidFill>
                    <a:latin typeface="Helvetica" panose="020B0604020202020204" pitchFamily="34" charset="0"/>
                    <a:cs typeface="Helvetica" panose="020B0604020202020204" pitchFamily="34" charset="0"/>
                  </a:rPr>
                  <a:t>KLOE-3DST </a:t>
                </a:r>
              </a:p>
              <a:p>
                <a:r>
                  <a:rPr lang="en-US" sz="1400" b="1" dirty="0">
                    <a:solidFill>
                      <a:srgbClr val="004C97"/>
                    </a:solidFill>
                    <a:latin typeface="Helvetica" panose="020B0604020202020204" pitchFamily="34" charset="0"/>
                    <a:cs typeface="Helvetica" panose="020B0604020202020204" pitchFamily="34" charset="0"/>
                  </a:rPr>
                  <a:t>Stationary Detector</a:t>
                </a:r>
              </a:p>
              <a:p>
                <a:r>
                  <a:rPr lang="en-US" sz="1400" b="1" dirty="0">
                    <a:solidFill>
                      <a:srgbClr val="004C97"/>
                    </a:solidFill>
                    <a:latin typeface="Helvetica" panose="020B0604020202020204" pitchFamily="34" charset="0"/>
                    <a:cs typeface="Helvetica" panose="020B0604020202020204" pitchFamily="34" charset="0"/>
                  </a:rPr>
                  <a:t>Inside Alcove</a:t>
                </a:r>
              </a:p>
            </p:txBody>
          </p:sp>
          <p:sp>
            <p:nvSpPr>
              <p:cNvPr id="17" name="TextBox 16">
                <a:extLst>
                  <a:ext uri="{FF2B5EF4-FFF2-40B4-BE49-F238E27FC236}">
                    <a16:creationId xmlns:a16="http://schemas.microsoft.com/office/drawing/2014/main" id="{8C9F7226-A16C-475D-BF69-6358DCD9A692}"/>
                  </a:ext>
                </a:extLst>
              </p:cNvPr>
              <p:cNvSpPr txBox="1"/>
              <p:nvPr/>
            </p:nvSpPr>
            <p:spPr>
              <a:xfrm>
                <a:off x="5789650" y="2752578"/>
                <a:ext cx="1130438" cy="830997"/>
              </a:xfrm>
              <a:prstGeom prst="rect">
                <a:avLst/>
              </a:prstGeom>
              <a:noFill/>
            </p:spPr>
            <p:txBody>
              <a:bodyPr wrap="none" rtlCol="0">
                <a:spAutoFit/>
              </a:bodyPr>
              <a:lstStyle/>
              <a:p>
                <a:r>
                  <a:rPr lang="en-US" sz="1200" dirty="0">
                    <a:solidFill>
                      <a:srgbClr val="004C97"/>
                    </a:solidFill>
                    <a:latin typeface="Helvetica" panose="020B0604020202020204" pitchFamily="34" charset="0"/>
                    <a:cs typeface="Helvetica" panose="020B0604020202020204" pitchFamily="34" charset="0"/>
                  </a:rPr>
                  <a:t>Floor Guides</a:t>
                </a:r>
              </a:p>
              <a:p>
                <a:r>
                  <a:rPr lang="en-US" sz="1200" dirty="0">
                    <a:solidFill>
                      <a:srgbClr val="004C97"/>
                    </a:solidFill>
                    <a:latin typeface="Helvetica" panose="020B0604020202020204" pitchFamily="34" charset="0"/>
                    <a:cs typeface="Helvetica" panose="020B0604020202020204" pitchFamily="34" charset="0"/>
                  </a:rPr>
                  <a:t>To Assembly </a:t>
                </a:r>
              </a:p>
              <a:p>
                <a:r>
                  <a:rPr lang="en-US" sz="1200" dirty="0">
                    <a:solidFill>
                      <a:srgbClr val="004C97"/>
                    </a:solidFill>
                    <a:latin typeface="Helvetica" panose="020B0604020202020204" pitchFamily="34" charset="0"/>
                    <a:cs typeface="Helvetica" panose="020B0604020202020204" pitchFamily="34" charset="0"/>
                  </a:rPr>
                  <a:t>And Servicing</a:t>
                </a:r>
              </a:p>
              <a:p>
                <a:r>
                  <a:rPr lang="en-US" sz="1200" dirty="0">
                    <a:solidFill>
                      <a:srgbClr val="004C97"/>
                    </a:solidFill>
                    <a:latin typeface="Helvetica" panose="020B0604020202020204" pitchFamily="34" charset="0"/>
                    <a:cs typeface="Helvetica" panose="020B0604020202020204" pitchFamily="34" charset="0"/>
                  </a:rPr>
                  <a:t>Station</a:t>
                </a:r>
              </a:p>
            </p:txBody>
          </p:sp>
          <p:cxnSp>
            <p:nvCxnSpPr>
              <p:cNvPr id="18" name="Straight Arrow Connector 17">
                <a:extLst>
                  <a:ext uri="{FF2B5EF4-FFF2-40B4-BE49-F238E27FC236}">
                    <a16:creationId xmlns:a16="http://schemas.microsoft.com/office/drawing/2014/main" id="{7A26741F-16CC-46EC-BCC6-A65290319612}"/>
                  </a:ext>
                </a:extLst>
              </p:cNvPr>
              <p:cNvCxnSpPr>
                <a:cxnSpLocks/>
              </p:cNvCxnSpPr>
              <p:nvPr/>
            </p:nvCxnSpPr>
            <p:spPr>
              <a:xfrm>
                <a:off x="6548271" y="3476487"/>
                <a:ext cx="441867" cy="1001701"/>
              </a:xfrm>
              <a:prstGeom prst="straightConnector1">
                <a:avLst/>
              </a:prstGeom>
              <a:ln w="19050" cap="rnd">
                <a:solidFill>
                  <a:srgbClr val="004C97"/>
                </a:solidFill>
                <a:tailEnd type="arrow"/>
              </a:ln>
              <a:effectLst/>
            </p:spPr>
            <p:style>
              <a:lnRef idx="2">
                <a:schemeClr val="accent1"/>
              </a:lnRef>
              <a:fillRef idx="0">
                <a:schemeClr val="accent1"/>
              </a:fillRef>
              <a:effectRef idx="1">
                <a:schemeClr val="accent1"/>
              </a:effectRef>
              <a:fontRef idx="minor">
                <a:schemeClr val="tx1"/>
              </a:fontRef>
            </p:style>
          </p:cxnSp>
        </p:grpSp>
      </p:grpSp>
      <p:pic>
        <p:nvPicPr>
          <p:cNvPr id="10" name="Picture 9">
            <a:extLst>
              <a:ext uri="{FF2B5EF4-FFF2-40B4-BE49-F238E27FC236}">
                <a16:creationId xmlns:a16="http://schemas.microsoft.com/office/drawing/2014/main" id="{33C2A882-0ED6-4F8A-A683-F37E4E29E363}"/>
              </a:ext>
            </a:extLst>
          </p:cNvPr>
          <p:cNvPicPr>
            <a:picLocks noChangeAspect="1"/>
          </p:cNvPicPr>
          <p:nvPr/>
        </p:nvPicPr>
        <p:blipFill rotWithShape="1">
          <a:blip r:embed="rId7"/>
          <a:srcRect b="10764"/>
          <a:stretch/>
        </p:blipFill>
        <p:spPr>
          <a:xfrm>
            <a:off x="115413" y="1664418"/>
            <a:ext cx="2873820" cy="3841730"/>
          </a:xfrm>
          <a:prstGeom prst="rect">
            <a:avLst/>
          </a:prstGeom>
        </p:spPr>
      </p:pic>
    </p:spTree>
    <p:extLst>
      <p:ext uri="{BB962C8B-B14F-4D97-AF65-F5344CB8AC3E}">
        <p14:creationId xmlns:p14="http://schemas.microsoft.com/office/powerpoint/2010/main" val="343237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C3CD13-7B70-4BAF-B699-978F14A2246C}"/>
              </a:ext>
            </a:extLst>
          </p:cNvPr>
          <p:cNvPicPr>
            <a:picLocks noChangeAspect="1"/>
          </p:cNvPicPr>
          <p:nvPr/>
        </p:nvPicPr>
        <p:blipFill>
          <a:blip r:embed="rId2"/>
          <a:stretch>
            <a:fillRect/>
          </a:stretch>
        </p:blipFill>
        <p:spPr>
          <a:xfrm>
            <a:off x="396975" y="1521652"/>
            <a:ext cx="3837392" cy="4053371"/>
          </a:xfrm>
          <a:prstGeom prst="rect">
            <a:avLst/>
          </a:prstGeom>
        </p:spPr>
      </p:pic>
      <p:sp>
        <p:nvSpPr>
          <p:cNvPr id="5" name="Title 4">
            <a:extLst>
              <a:ext uri="{FF2B5EF4-FFF2-40B4-BE49-F238E27FC236}">
                <a16:creationId xmlns:a16="http://schemas.microsoft.com/office/drawing/2014/main" id="{11CA153A-2F0C-4425-8A95-7EC1C4BF70BA}"/>
              </a:ext>
            </a:extLst>
          </p:cNvPr>
          <p:cNvSpPr>
            <a:spLocks noGrp="1"/>
          </p:cNvSpPr>
          <p:nvPr>
            <p:ph type="title"/>
          </p:nvPr>
        </p:nvSpPr>
        <p:spPr/>
        <p:txBody>
          <a:bodyPr/>
          <a:lstStyle/>
          <a:p>
            <a:r>
              <a:rPr lang="en-US" dirty="0"/>
              <a:t>MPD Main Structure Parameters</a:t>
            </a:r>
            <a:br>
              <a:rPr lang="en-US" dirty="0"/>
            </a:br>
            <a:r>
              <a:rPr lang="en-US" dirty="0"/>
              <a:t>MPD Design Matured: Achieved Fully Integrated Design</a:t>
            </a:r>
          </a:p>
        </p:txBody>
      </p:sp>
      <p:sp>
        <p:nvSpPr>
          <p:cNvPr id="2" name="Date Placeholder 1">
            <a:extLst>
              <a:ext uri="{FF2B5EF4-FFF2-40B4-BE49-F238E27FC236}">
                <a16:creationId xmlns:a16="http://schemas.microsoft.com/office/drawing/2014/main" id="{148C6C53-B6CD-4E68-A7CF-AD1C3D28040E}"/>
              </a:ext>
            </a:extLst>
          </p:cNvPr>
          <p:cNvSpPr>
            <a:spLocks noGrp="1"/>
          </p:cNvSpPr>
          <p:nvPr>
            <p:ph type="dt" sz="half" idx="2"/>
          </p:nvPr>
        </p:nvSpPr>
        <p:spPr/>
        <p:txBody>
          <a:bodyPr/>
          <a:lstStyle/>
          <a:p>
            <a:pPr>
              <a:defRPr/>
            </a:pPr>
            <a:r>
              <a:rPr lang="en-US">
                <a:latin typeface="Helvetica"/>
                <a:cs typeface="Helvetica"/>
              </a:rPr>
              <a:t>10.23.19</a:t>
            </a:r>
            <a:endParaRPr lang="en-US" dirty="0">
              <a:latin typeface="Helvetica"/>
              <a:cs typeface="Helvetica"/>
            </a:endParaRPr>
          </a:p>
        </p:txBody>
      </p:sp>
      <p:sp>
        <p:nvSpPr>
          <p:cNvPr id="3" name="Footer Placeholder 2">
            <a:extLst>
              <a:ext uri="{FF2B5EF4-FFF2-40B4-BE49-F238E27FC236}">
                <a16:creationId xmlns:a16="http://schemas.microsoft.com/office/drawing/2014/main" id="{1BD135DE-F3EF-46B7-AE08-5F8B3DE949E3}"/>
              </a:ext>
            </a:extLst>
          </p:cNvPr>
          <p:cNvSpPr>
            <a:spLocks noGrp="1"/>
          </p:cNvSpPr>
          <p:nvPr>
            <p:ph type="ftr" sz="quarter" idx="3"/>
          </p:nvPr>
        </p:nvSpPr>
        <p:spPr/>
        <p:txBody>
          <a:bodyPr/>
          <a:lstStyle/>
          <a:p>
            <a:pPr>
              <a:defRPr/>
            </a:pPr>
            <a:r>
              <a:rPr lang="en-GB"/>
              <a:t>M. Leitner | Near Detector Integration &amp; Installation </a:t>
            </a:r>
            <a:endParaRPr lang="en-GB" dirty="0"/>
          </a:p>
        </p:txBody>
      </p:sp>
      <p:sp>
        <p:nvSpPr>
          <p:cNvPr id="4" name="Slide Number Placeholder 3">
            <a:extLst>
              <a:ext uri="{FF2B5EF4-FFF2-40B4-BE49-F238E27FC236}">
                <a16:creationId xmlns:a16="http://schemas.microsoft.com/office/drawing/2014/main" id="{F0D71339-76F7-4961-AC35-46FA786B152F}"/>
              </a:ext>
            </a:extLst>
          </p:cNvPr>
          <p:cNvSpPr>
            <a:spLocks noGrp="1"/>
          </p:cNvSpPr>
          <p:nvPr>
            <p:ph type="sldNum" sz="quarter" idx="4"/>
          </p:nvPr>
        </p:nvSpPr>
        <p:spPr/>
        <p:txBody>
          <a:bodyPr/>
          <a:lstStyle/>
          <a:p>
            <a:pPr>
              <a:defRPr/>
            </a:pPr>
            <a:fld id="{0C39C72E-2A13-EB4D-AD45-6D4E6ACAED8D}" type="slidenum">
              <a:rPr lang="en-US" smtClean="0"/>
              <a:pPr>
                <a:defRPr/>
              </a:pPr>
              <a:t>12</a:t>
            </a:fld>
            <a:endParaRPr lang="en-US" dirty="0"/>
          </a:p>
        </p:txBody>
      </p:sp>
      <p:pic>
        <p:nvPicPr>
          <p:cNvPr id="7" name="Picture 6">
            <a:extLst>
              <a:ext uri="{FF2B5EF4-FFF2-40B4-BE49-F238E27FC236}">
                <a16:creationId xmlns:a16="http://schemas.microsoft.com/office/drawing/2014/main" id="{67EA5BFC-3749-466D-8DBD-93CE81EBB406}"/>
              </a:ext>
            </a:extLst>
          </p:cNvPr>
          <p:cNvPicPr>
            <a:picLocks noChangeAspect="1"/>
          </p:cNvPicPr>
          <p:nvPr/>
        </p:nvPicPr>
        <p:blipFill>
          <a:blip r:embed="rId3"/>
          <a:stretch>
            <a:fillRect/>
          </a:stretch>
        </p:blipFill>
        <p:spPr>
          <a:xfrm>
            <a:off x="4311928" y="1515028"/>
            <a:ext cx="4536063" cy="3337754"/>
          </a:xfrm>
          <a:prstGeom prst="rect">
            <a:avLst/>
          </a:prstGeom>
        </p:spPr>
      </p:pic>
      <p:sp>
        <p:nvSpPr>
          <p:cNvPr id="8" name="Rectangle 7">
            <a:extLst>
              <a:ext uri="{FF2B5EF4-FFF2-40B4-BE49-F238E27FC236}">
                <a16:creationId xmlns:a16="http://schemas.microsoft.com/office/drawing/2014/main" id="{F995377F-219F-456C-9318-199A17E7C65C}"/>
              </a:ext>
            </a:extLst>
          </p:cNvPr>
          <p:cNvSpPr/>
          <p:nvPr/>
        </p:nvSpPr>
        <p:spPr>
          <a:xfrm>
            <a:off x="433128" y="1561410"/>
            <a:ext cx="1500038" cy="830997"/>
          </a:xfrm>
          <a:prstGeom prst="rect">
            <a:avLst/>
          </a:prstGeom>
        </p:spPr>
        <p:txBody>
          <a:bodyPr wrap="square">
            <a:spAutoFit/>
          </a:bodyPr>
          <a:lstStyle/>
          <a:p>
            <a:r>
              <a:rPr lang="en-US" sz="1200" b="1" dirty="0">
                <a:latin typeface="Verdana Pro Cond" panose="020B0606030504040204" pitchFamily="34" charset="0"/>
              </a:rPr>
              <a:t>Detector Size:</a:t>
            </a:r>
          </a:p>
          <a:p>
            <a:r>
              <a:rPr lang="en-US" sz="1200" dirty="0">
                <a:latin typeface="Verdana Pro Cond" panose="020B0606030504040204" pitchFamily="34" charset="0"/>
              </a:rPr>
              <a:t>Length = 12.8 m</a:t>
            </a:r>
          </a:p>
          <a:p>
            <a:r>
              <a:rPr lang="en-US" sz="1200" dirty="0">
                <a:latin typeface="Verdana Pro Cond" panose="020B0606030504040204" pitchFamily="34" charset="0"/>
              </a:rPr>
              <a:t>Height = ~10 m</a:t>
            </a:r>
          </a:p>
          <a:p>
            <a:r>
              <a:rPr lang="en-US" sz="1200" dirty="0">
                <a:latin typeface="Verdana Pro Cond" panose="020B0606030504040204" pitchFamily="34" charset="0"/>
              </a:rPr>
              <a:t>Width = 8.5 m</a:t>
            </a:r>
          </a:p>
        </p:txBody>
      </p:sp>
    </p:spTree>
    <p:extLst>
      <p:ext uri="{BB962C8B-B14F-4D97-AF65-F5344CB8AC3E}">
        <p14:creationId xmlns:p14="http://schemas.microsoft.com/office/powerpoint/2010/main" val="2678614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70218CD-0DC9-413A-926C-43DFE5A3808F}"/>
              </a:ext>
            </a:extLst>
          </p:cNvPr>
          <p:cNvGrpSpPr/>
          <p:nvPr/>
        </p:nvGrpSpPr>
        <p:grpSpPr>
          <a:xfrm>
            <a:off x="288066" y="934427"/>
            <a:ext cx="7742752" cy="5248932"/>
            <a:chOff x="369130" y="1063419"/>
            <a:chExt cx="7909061" cy="5361676"/>
          </a:xfrm>
        </p:grpSpPr>
        <p:pic>
          <p:nvPicPr>
            <p:cNvPr id="6" name="Picture 5">
              <a:extLst>
                <a:ext uri="{FF2B5EF4-FFF2-40B4-BE49-F238E27FC236}">
                  <a16:creationId xmlns:a16="http://schemas.microsoft.com/office/drawing/2014/main" id="{914E9001-8EC9-4A75-B11E-95873A581B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9130" y="1063419"/>
              <a:ext cx="7732802" cy="5361676"/>
            </a:xfrm>
            <a:prstGeom prst="rect">
              <a:avLst/>
            </a:prstGeom>
          </p:spPr>
        </p:pic>
        <p:sp>
          <p:nvSpPr>
            <p:cNvPr id="9" name="Rectangle 8">
              <a:extLst>
                <a:ext uri="{FF2B5EF4-FFF2-40B4-BE49-F238E27FC236}">
                  <a16:creationId xmlns:a16="http://schemas.microsoft.com/office/drawing/2014/main" id="{BEA0D528-0E27-46B7-99AB-55BE2879BD65}"/>
                </a:ext>
              </a:extLst>
            </p:cNvPr>
            <p:cNvSpPr/>
            <p:nvPr/>
          </p:nvSpPr>
          <p:spPr>
            <a:xfrm>
              <a:off x="5592417" y="1294985"/>
              <a:ext cx="2685774" cy="20622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11CA153A-2F0C-4425-8A95-7EC1C4BF70BA}"/>
              </a:ext>
            </a:extLst>
          </p:cNvPr>
          <p:cNvSpPr>
            <a:spLocks noGrp="1"/>
          </p:cNvSpPr>
          <p:nvPr>
            <p:ph type="title"/>
          </p:nvPr>
        </p:nvSpPr>
        <p:spPr/>
        <p:txBody>
          <a:bodyPr/>
          <a:lstStyle/>
          <a:p>
            <a:r>
              <a:rPr lang="en-US" dirty="0"/>
              <a:t>MPD Design Matured: Achieved Fully Integrated Design</a:t>
            </a:r>
          </a:p>
        </p:txBody>
      </p:sp>
      <p:sp>
        <p:nvSpPr>
          <p:cNvPr id="2" name="Date Placeholder 1">
            <a:extLst>
              <a:ext uri="{FF2B5EF4-FFF2-40B4-BE49-F238E27FC236}">
                <a16:creationId xmlns:a16="http://schemas.microsoft.com/office/drawing/2014/main" id="{148C6C53-B6CD-4E68-A7CF-AD1C3D28040E}"/>
              </a:ext>
            </a:extLst>
          </p:cNvPr>
          <p:cNvSpPr>
            <a:spLocks noGrp="1"/>
          </p:cNvSpPr>
          <p:nvPr>
            <p:ph type="dt" sz="half" idx="2"/>
          </p:nvPr>
        </p:nvSpPr>
        <p:spPr>
          <a:prstGeom prst="rect">
            <a:avLst/>
          </a:prstGeom>
        </p:spPr>
        <p:txBody>
          <a:bodyPr lIns="0" tIns="0" rIns="0" bIns="0" anchor="b" anchorCtr="0"/>
          <a:lstStyle>
            <a:defPPr>
              <a:defRPr lang="en-US"/>
            </a:defPPr>
            <a:lvl1pPr algn="l" defTabSz="457200" rtl="0" fontAlgn="auto">
              <a:spcBef>
                <a:spcPts val="0"/>
              </a:spcBef>
              <a:spcAft>
                <a:spcPts val="0"/>
              </a:spcAft>
              <a:defRPr sz="1200" b="0" i="0" kern="1200" baseline="0" smtClean="0">
                <a:solidFill>
                  <a:srgbClr val="E95125"/>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r>
              <a:rPr lang="en-US">
                <a:latin typeface="Helvetica"/>
                <a:cs typeface="Helvetica"/>
              </a:rPr>
              <a:t>10.23.19</a:t>
            </a:r>
            <a:endParaRPr lang="en-US" dirty="0">
              <a:latin typeface="Helvetica"/>
              <a:cs typeface="Helvetica"/>
            </a:endParaRPr>
          </a:p>
        </p:txBody>
      </p:sp>
      <p:sp>
        <p:nvSpPr>
          <p:cNvPr id="3" name="Footer Placeholder 2">
            <a:extLst>
              <a:ext uri="{FF2B5EF4-FFF2-40B4-BE49-F238E27FC236}">
                <a16:creationId xmlns:a16="http://schemas.microsoft.com/office/drawing/2014/main" id="{1BD135DE-F3EF-46B7-AE08-5F8B3DE949E3}"/>
              </a:ext>
            </a:extLst>
          </p:cNvPr>
          <p:cNvSpPr>
            <a:spLocks noGrp="1"/>
          </p:cNvSpPr>
          <p:nvPr>
            <p:ph type="ftr" sz="quarter" idx="3"/>
          </p:nvPr>
        </p:nvSpPr>
        <p:spPr/>
        <p:txBody>
          <a:bodyPr/>
          <a:lstStyle/>
          <a:p>
            <a:pPr>
              <a:defRPr/>
            </a:pPr>
            <a:r>
              <a:rPr lang="en-GB"/>
              <a:t>M. Leitner | Near Detector Integration &amp; Installation </a:t>
            </a:r>
            <a:endParaRPr lang="en-GB" dirty="0"/>
          </a:p>
        </p:txBody>
      </p:sp>
      <p:sp>
        <p:nvSpPr>
          <p:cNvPr id="4" name="Slide Number Placeholder 3">
            <a:extLst>
              <a:ext uri="{FF2B5EF4-FFF2-40B4-BE49-F238E27FC236}">
                <a16:creationId xmlns:a16="http://schemas.microsoft.com/office/drawing/2014/main" id="{F0D71339-76F7-4961-AC35-46FA786B152F}"/>
              </a:ext>
            </a:extLst>
          </p:cNvPr>
          <p:cNvSpPr>
            <a:spLocks noGrp="1"/>
          </p:cNvSpPr>
          <p:nvPr>
            <p:ph type="sldNum" sz="quarter" idx="4"/>
          </p:nvPr>
        </p:nvSpPr>
        <p:spPr/>
        <p:txBody>
          <a:bodyPr/>
          <a:lstStyle/>
          <a:p>
            <a:pPr>
              <a:defRPr/>
            </a:pPr>
            <a:fld id="{0C39C72E-2A13-EB4D-AD45-6D4E6ACAED8D}" type="slidenum">
              <a:rPr lang="en-US" smtClean="0"/>
              <a:pPr>
                <a:defRPr/>
              </a:pPr>
              <a:t>13</a:t>
            </a:fld>
            <a:endParaRPr lang="en-US" dirty="0"/>
          </a:p>
        </p:txBody>
      </p:sp>
      <p:sp>
        <p:nvSpPr>
          <p:cNvPr id="8" name="Rectangle 7">
            <a:extLst>
              <a:ext uri="{FF2B5EF4-FFF2-40B4-BE49-F238E27FC236}">
                <a16:creationId xmlns:a16="http://schemas.microsoft.com/office/drawing/2014/main" id="{F995377F-219F-456C-9318-199A17E7C65C}"/>
              </a:ext>
            </a:extLst>
          </p:cNvPr>
          <p:cNvSpPr/>
          <p:nvPr/>
        </p:nvSpPr>
        <p:spPr>
          <a:xfrm>
            <a:off x="7108246" y="4897065"/>
            <a:ext cx="1500038" cy="954107"/>
          </a:xfrm>
          <a:prstGeom prst="rect">
            <a:avLst/>
          </a:prstGeom>
        </p:spPr>
        <p:txBody>
          <a:bodyPr wrap="square">
            <a:spAutoFit/>
          </a:bodyPr>
          <a:lstStyle/>
          <a:p>
            <a:r>
              <a:rPr lang="en-US" sz="1400" b="1" dirty="0">
                <a:solidFill>
                  <a:srgbClr val="63666A"/>
                </a:solidFill>
                <a:latin typeface="Helvetica" panose="020B0604020202020204" pitchFamily="34" charset="0"/>
                <a:cs typeface="Helvetica" panose="020B0604020202020204" pitchFamily="34" charset="0"/>
              </a:rPr>
              <a:t>Detector Size:</a:t>
            </a:r>
          </a:p>
          <a:p>
            <a:r>
              <a:rPr lang="en-US" sz="1400" dirty="0">
                <a:solidFill>
                  <a:srgbClr val="63666A"/>
                </a:solidFill>
                <a:latin typeface="Helvetica" panose="020B0604020202020204" pitchFamily="34" charset="0"/>
                <a:cs typeface="Helvetica" panose="020B0604020202020204" pitchFamily="34" charset="0"/>
              </a:rPr>
              <a:t>Length = 12.8 m</a:t>
            </a:r>
          </a:p>
          <a:p>
            <a:r>
              <a:rPr lang="en-US" sz="1400" dirty="0">
                <a:solidFill>
                  <a:srgbClr val="63666A"/>
                </a:solidFill>
                <a:latin typeface="Helvetica" panose="020B0604020202020204" pitchFamily="34" charset="0"/>
                <a:cs typeface="Helvetica" panose="020B0604020202020204" pitchFamily="34" charset="0"/>
              </a:rPr>
              <a:t>Height = ~10 m</a:t>
            </a:r>
          </a:p>
          <a:p>
            <a:r>
              <a:rPr lang="en-US" sz="1400" dirty="0">
                <a:solidFill>
                  <a:srgbClr val="63666A"/>
                </a:solidFill>
                <a:latin typeface="Helvetica" panose="020B0604020202020204" pitchFamily="34" charset="0"/>
                <a:cs typeface="Helvetica" panose="020B0604020202020204" pitchFamily="34" charset="0"/>
              </a:rPr>
              <a:t>Width = 8.5 m</a:t>
            </a:r>
          </a:p>
        </p:txBody>
      </p:sp>
      <p:cxnSp>
        <p:nvCxnSpPr>
          <p:cNvPr id="14" name="Straight Arrow Connector 13">
            <a:extLst>
              <a:ext uri="{FF2B5EF4-FFF2-40B4-BE49-F238E27FC236}">
                <a16:creationId xmlns:a16="http://schemas.microsoft.com/office/drawing/2014/main" id="{926B2151-800C-4F44-8422-4CDF489A7444}"/>
              </a:ext>
            </a:extLst>
          </p:cNvPr>
          <p:cNvCxnSpPr>
            <a:cxnSpLocks/>
          </p:cNvCxnSpPr>
          <p:nvPr/>
        </p:nvCxnSpPr>
        <p:spPr>
          <a:xfrm flipH="1" flipV="1">
            <a:off x="3414644" y="2604538"/>
            <a:ext cx="795130" cy="123688"/>
          </a:xfrm>
          <a:prstGeom prst="straightConnector1">
            <a:avLst/>
          </a:prstGeom>
          <a:ln w="22225" cap="rnd">
            <a:solidFill>
              <a:srgbClr val="004C97"/>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1C57918-877A-4659-AF53-DC217C7715F3}"/>
              </a:ext>
            </a:extLst>
          </p:cNvPr>
          <p:cNvSpPr txBox="1"/>
          <p:nvPr/>
        </p:nvSpPr>
        <p:spPr>
          <a:xfrm>
            <a:off x="3651338" y="3041768"/>
            <a:ext cx="1467068" cy="369332"/>
          </a:xfrm>
          <a:prstGeom prst="rect">
            <a:avLst/>
          </a:prstGeom>
          <a:noFill/>
          <a:ln>
            <a:noFill/>
          </a:ln>
        </p:spPr>
        <p:txBody>
          <a:bodyPr wrap="none" rtlCol="0">
            <a:spAutoFit/>
          </a:bodyPr>
          <a:lstStyle/>
          <a:p>
            <a:r>
              <a:rPr lang="en-US" b="1" dirty="0">
                <a:solidFill>
                  <a:srgbClr val="004C97"/>
                </a:solidFill>
                <a:latin typeface="Helvetica" panose="020B0604020202020204" pitchFamily="34" charset="0"/>
                <a:cs typeface="Helvetica" panose="020B0604020202020204" pitchFamily="34" charset="0"/>
              </a:rPr>
              <a:t>Calorimeter</a:t>
            </a:r>
          </a:p>
        </p:txBody>
      </p:sp>
      <p:cxnSp>
        <p:nvCxnSpPr>
          <p:cNvPr id="16" name="Straight Arrow Connector 15">
            <a:extLst>
              <a:ext uri="{FF2B5EF4-FFF2-40B4-BE49-F238E27FC236}">
                <a16:creationId xmlns:a16="http://schemas.microsoft.com/office/drawing/2014/main" id="{E3851457-548D-42FB-967B-F860C1598DF7}"/>
              </a:ext>
            </a:extLst>
          </p:cNvPr>
          <p:cNvCxnSpPr>
            <a:cxnSpLocks/>
          </p:cNvCxnSpPr>
          <p:nvPr/>
        </p:nvCxnSpPr>
        <p:spPr>
          <a:xfrm flipH="1">
            <a:off x="2858054" y="3337825"/>
            <a:ext cx="856973" cy="733471"/>
          </a:xfrm>
          <a:prstGeom prst="straightConnector1">
            <a:avLst/>
          </a:prstGeom>
          <a:ln w="22225" cap="rnd">
            <a:solidFill>
              <a:srgbClr val="004C97"/>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EE1AE20-95B2-4A80-9DB9-356E6403BED4}"/>
              </a:ext>
            </a:extLst>
          </p:cNvPr>
          <p:cNvSpPr txBox="1"/>
          <p:nvPr/>
        </p:nvSpPr>
        <p:spPr>
          <a:xfrm>
            <a:off x="4191094" y="2591136"/>
            <a:ext cx="3185487" cy="369332"/>
          </a:xfrm>
          <a:prstGeom prst="rect">
            <a:avLst/>
          </a:prstGeom>
          <a:noFill/>
          <a:ln>
            <a:noFill/>
          </a:ln>
        </p:spPr>
        <p:txBody>
          <a:bodyPr wrap="none" rtlCol="0">
            <a:spAutoFit/>
          </a:bodyPr>
          <a:lstStyle/>
          <a:p>
            <a:r>
              <a:rPr lang="en-US" b="1" dirty="0">
                <a:solidFill>
                  <a:srgbClr val="004C97"/>
                </a:solidFill>
                <a:latin typeface="Helvetica" panose="020B0604020202020204" pitchFamily="34" charset="0"/>
                <a:cs typeface="Helvetica" panose="020B0604020202020204" pitchFamily="34" charset="0"/>
              </a:rPr>
              <a:t>Coil and Cryostat Structure</a:t>
            </a:r>
          </a:p>
        </p:txBody>
      </p:sp>
      <p:cxnSp>
        <p:nvCxnSpPr>
          <p:cNvPr id="22" name="Straight Arrow Connector 21">
            <a:extLst>
              <a:ext uri="{FF2B5EF4-FFF2-40B4-BE49-F238E27FC236}">
                <a16:creationId xmlns:a16="http://schemas.microsoft.com/office/drawing/2014/main" id="{4D5CBC9A-9617-48A1-BCA7-7AB27E862650}"/>
              </a:ext>
            </a:extLst>
          </p:cNvPr>
          <p:cNvCxnSpPr>
            <a:cxnSpLocks/>
          </p:cNvCxnSpPr>
          <p:nvPr/>
        </p:nvCxnSpPr>
        <p:spPr>
          <a:xfrm flipH="1">
            <a:off x="2950819" y="3664712"/>
            <a:ext cx="1179442" cy="566319"/>
          </a:xfrm>
          <a:prstGeom prst="straightConnector1">
            <a:avLst/>
          </a:prstGeom>
          <a:ln w="22225" cap="rnd">
            <a:solidFill>
              <a:srgbClr val="004C97"/>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33038839-C16C-4849-86AC-388271DA2DFC}"/>
              </a:ext>
            </a:extLst>
          </p:cNvPr>
          <p:cNvSpPr txBox="1"/>
          <p:nvPr/>
        </p:nvSpPr>
        <p:spPr>
          <a:xfrm>
            <a:off x="4121926" y="3374227"/>
            <a:ext cx="1954446" cy="369332"/>
          </a:xfrm>
          <a:prstGeom prst="rect">
            <a:avLst/>
          </a:prstGeom>
          <a:noFill/>
          <a:ln>
            <a:noFill/>
          </a:ln>
        </p:spPr>
        <p:txBody>
          <a:bodyPr wrap="none" rtlCol="0">
            <a:spAutoFit/>
          </a:bodyPr>
          <a:lstStyle/>
          <a:p>
            <a:r>
              <a:rPr lang="en-US" b="1" dirty="0">
                <a:solidFill>
                  <a:srgbClr val="004C97"/>
                </a:solidFill>
                <a:latin typeface="Helvetica" panose="020B0604020202020204" pitchFamily="34" charset="0"/>
                <a:cs typeface="Helvetica" panose="020B0604020202020204" pitchFamily="34" charset="0"/>
              </a:rPr>
              <a:t>Pressure Vessel</a:t>
            </a:r>
          </a:p>
        </p:txBody>
      </p:sp>
      <p:cxnSp>
        <p:nvCxnSpPr>
          <p:cNvPr id="24" name="Straight Arrow Connector 23">
            <a:extLst>
              <a:ext uri="{FF2B5EF4-FFF2-40B4-BE49-F238E27FC236}">
                <a16:creationId xmlns:a16="http://schemas.microsoft.com/office/drawing/2014/main" id="{D45F50C9-1511-45D0-AD2B-0F1624CF3838}"/>
              </a:ext>
            </a:extLst>
          </p:cNvPr>
          <p:cNvCxnSpPr>
            <a:cxnSpLocks/>
          </p:cNvCxnSpPr>
          <p:nvPr/>
        </p:nvCxnSpPr>
        <p:spPr>
          <a:xfrm flipH="1" flipV="1">
            <a:off x="2460489" y="4930701"/>
            <a:ext cx="1378225" cy="659994"/>
          </a:xfrm>
          <a:prstGeom prst="straightConnector1">
            <a:avLst/>
          </a:prstGeom>
          <a:ln w="22225" cap="rnd">
            <a:solidFill>
              <a:srgbClr val="004C97"/>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6F9C735-BFB7-4714-B0AF-F04E1D0A6E48}"/>
              </a:ext>
            </a:extLst>
          </p:cNvPr>
          <p:cNvSpPr txBox="1"/>
          <p:nvPr/>
        </p:nvSpPr>
        <p:spPr>
          <a:xfrm>
            <a:off x="3812209" y="5531693"/>
            <a:ext cx="646331" cy="369332"/>
          </a:xfrm>
          <a:prstGeom prst="rect">
            <a:avLst/>
          </a:prstGeom>
          <a:noFill/>
          <a:ln>
            <a:noFill/>
          </a:ln>
        </p:spPr>
        <p:txBody>
          <a:bodyPr wrap="none" rtlCol="0">
            <a:spAutoFit/>
          </a:bodyPr>
          <a:lstStyle/>
          <a:p>
            <a:r>
              <a:rPr lang="en-US" b="1" dirty="0">
                <a:solidFill>
                  <a:srgbClr val="004C97"/>
                </a:solidFill>
                <a:latin typeface="Helvetica" panose="020B0604020202020204" pitchFamily="34" charset="0"/>
                <a:cs typeface="Helvetica" panose="020B0604020202020204" pitchFamily="34" charset="0"/>
              </a:rPr>
              <a:t>TPC</a:t>
            </a:r>
          </a:p>
        </p:txBody>
      </p:sp>
      <p:sp>
        <p:nvSpPr>
          <p:cNvPr id="34" name="Rectangle 33">
            <a:extLst>
              <a:ext uri="{FF2B5EF4-FFF2-40B4-BE49-F238E27FC236}">
                <a16:creationId xmlns:a16="http://schemas.microsoft.com/office/drawing/2014/main" id="{3A9B9C0D-916A-4681-9045-5EFBAA43ADCB}"/>
              </a:ext>
            </a:extLst>
          </p:cNvPr>
          <p:cNvSpPr/>
          <p:nvPr/>
        </p:nvSpPr>
        <p:spPr>
          <a:xfrm>
            <a:off x="6506818" y="5901025"/>
            <a:ext cx="1351447" cy="228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337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16DAE-46D2-4AAD-B18C-45FFB29A50C8}"/>
              </a:ext>
            </a:extLst>
          </p:cNvPr>
          <p:cNvSpPr>
            <a:spLocks noGrp="1"/>
          </p:cNvSpPr>
          <p:nvPr>
            <p:ph type="dt" sz="half" idx="10"/>
          </p:nvPr>
        </p:nvSpPr>
        <p:spPr>
          <a:xfrm>
            <a:off x="951739" y="6561582"/>
            <a:ext cx="1331423" cy="158697"/>
          </a:xfrm>
          <a:prstGeom prst="rect">
            <a:avLst/>
          </a:prstGeom>
        </p:spPr>
        <p:txBody>
          <a:bodyPr lIns="0" tIns="0" rIns="0" bIns="0" anchor="b" anchorCtr="0"/>
          <a:lstStyle>
            <a:defPPr>
              <a:defRPr lang="en-US"/>
            </a:defPPr>
            <a:lvl1pPr algn="l" defTabSz="457200" rtl="0" fontAlgn="auto">
              <a:spcBef>
                <a:spcPts val="0"/>
              </a:spcBef>
              <a:spcAft>
                <a:spcPts val="0"/>
              </a:spcAft>
              <a:defRPr sz="1200" b="0" i="0" kern="1200" baseline="0" smtClean="0">
                <a:solidFill>
                  <a:srgbClr val="E95125"/>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r>
              <a:rPr lang="en-US">
                <a:latin typeface="Helvetica"/>
                <a:cs typeface="Helvetica"/>
              </a:rPr>
              <a:t>10.23.19</a:t>
            </a:r>
            <a:endParaRPr lang="en-US" dirty="0">
              <a:latin typeface="Helvetica"/>
              <a:cs typeface="Helvetica"/>
            </a:endParaRPr>
          </a:p>
        </p:txBody>
      </p:sp>
      <p:sp>
        <p:nvSpPr>
          <p:cNvPr id="3" name="Footer Placeholder 2">
            <a:extLst>
              <a:ext uri="{FF2B5EF4-FFF2-40B4-BE49-F238E27FC236}">
                <a16:creationId xmlns:a16="http://schemas.microsoft.com/office/drawing/2014/main" id="{0AC41D1D-396E-4CBA-A27D-61E1796F89EF}"/>
              </a:ext>
            </a:extLst>
          </p:cNvPr>
          <p:cNvSpPr>
            <a:spLocks noGrp="1"/>
          </p:cNvSpPr>
          <p:nvPr>
            <p:ph type="ftr" sz="quarter" idx="11"/>
          </p:nvPr>
        </p:nvSpPr>
        <p:spPr>
          <a:xfrm>
            <a:off x="2503713" y="6561582"/>
            <a:ext cx="6523352" cy="158697"/>
          </a:xfrm>
          <a:prstGeom prst="rect">
            <a:avLst/>
          </a:prstGeom>
        </p:spPr>
        <p:txBody>
          <a:bodyPr lIns="0" tIns="0" rIns="0" bIns="0" anchor="b" anchorCtr="0"/>
          <a:lstStyle>
            <a:defPPr>
              <a:defRPr lang="en-US"/>
            </a:defPPr>
            <a:lvl1pPr algn="l" defTabSz="457200" rtl="0" fontAlgn="auto">
              <a:spcBef>
                <a:spcPts val="0"/>
              </a:spcBef>
              <a:spcAft>
                <a:spcPts val="0"/>
              </a:spcAft>
              <a:defRPr sz="1200" b="0" i="0" kern="1200" baseline="0" dirty="0">
                <a:solidFill>
                  <a:srgbClr val="E95125"/>
                </a:solidFill>
                <a:latin typeface="Helvetica"/>
                <a:ea typeface="+mn-ea"/>
                <a:cs typeface="Helvetica"/>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r>
              <a:rPr lang="en-GB"/>
              <a:t>M. Leitner | Near Detector Integration &amp; Installation </a:t>
            </a:r>
            <a:endParaRPr lang="en-GB" dirty="0"/>
          </a:p>
        </p:txBody>
      </p:sp>
      <p:sp>
        <p:nvSpPr>
          <p:cNvPr id="4" name="Slide Number Placeholder 3">
            <a:extLst>
              <a:ext uri="{FF2B5EF4-FFF2-40B4-BE49-F238E27FC236}">
                <a16:creationId xmlns:a16="http://schemas.microsoft.com/office/drawing/2014/main" id="{4768FAFB-BC6B-46EB-A190-8D852AC15CC0}"/>
              </a:ext>
            </a:extLst>
          </p:cNvPr>
          <p:cNvSpPr>
            <a:spLocks noGrp="1"/>
          </p:cNvSpPr>
          <p:nvPr>
            <p:ph type="sldNum" sz="quarter" idx="12"/>
          </p:nvPr>
        </p:nvSpPr>
        <p:spPr>
          <a:xfrm>
            <a:off x="369130" y="6561582"/>
            <a:ext cx="566925" cy="158697"/>
          </a:xfrm>
          <a:prstGeom prst="rect">
            <a:avLst/>
          </a:prstGeom>
        </p:spPr>
        <p:txBody>
          <a:bodyPr lIns="0" tIns="0" rIns="0" bIns="0" anchor="b" anchorCtr="0"/>
          <a:lstStyle>
            <a:defPPr>
              <a:defRPr lang="en-US"/>
            </a:defPPr>
            <a:lvl1pPr algn="l" defTabSz="457200" rtl="0" fontAlgn="auto">
              <a:spcBef>
                <a:spcPts val="0"/>
              </a:spcBef>
              <a:spcAft>
                <a:spcPts val="0"/>
              </a:spcAft>
              <a:defRPr sz="1200" b="1" i="0" kern="1200" baseline="0" smtClean="0">
                <a:solidFill>
                  <a:srgbClr val="E95125"/>
                </a:solidFill>
                <a:latin typeface="Helvetica"/>
                <a:ea typeface="+mn-ea"/>
                <a:cs typeface="Helvetica"/>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fld id="{0C39C72E-2A13-EB4D-AD45-6D4E6ACAED8D}" type="slidenum">
              <a:rPr lang="en-US" smtClean="0"/>
              <a:pPr>
                <a:defRPr/>
              </a:pPr>
              <a:t>14</a:t>
            </a:fld>
            <a:endParaRPr lang="en-US" dirty="0"/>
          </a:p>
        </p:txBody>
      </p:sp>
      <p:sp>
        <p:nvSpPr>
          <p:cNvPr id="5" name="Title 4">
            <a:extLst>
              <a:ext uri="{FF2B5EF4-FFF2-40B4-BE49-F238E27FC236}">
                <a16:creationId xmlns:a16="http://schemas.microsoft.com/office/drawing/2014/main" id="{2B408369-8269-4DBD-B4AD-6F7A4BC9C2A4}"/>
              </a:ext>
            </a:extLst>
          </p:cNvPr>
          <p:cNvSpPr>
            <a:spLocks noGrp="1"/>
          </p:cNvSpPr>
          <p:nvPr>
            <p:ph type="title"/>
          </p:nvPr>
        </p:nvSpPr>
        <p:spPr/>
        <p:txBody>
          <a:bodyPr/>
          <a:lstStyle/>
          <a:p>
            <a:r>
              <a:rPr lang="en-US" dirty="0"/>
              <a:t>MPD Superconducting Coils Could Expose Adjacent Structures To Significant Magnetic Stray Fields</a:t>
            </a:r>
          </a:p>
        </p:txBody>
      </p:sp>
      <p:pic>
        <p:nvPicPr>
          <p:cNvPr id="6" name="Picture 5">
            <a:extLst>
              <a:ext uri="{FF2B5EF4-FFF2-40B4-BE49-F238E27FC236}">
                <a16:creationId xmlns:a16="http://schemas.microsoft.com/office/drawing/2014/main" id="{FFBA3708-FAD5-4068-AE87-4A27D9DAFCF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6689" y="1739087"/>
            <a:ext cx="5173938" cy="2003097"/>
          </a:xfrm>
          <a:prstGeom prst="rect">
            <a:avLst/>
          </a:prstGeom>
        </p:spPr>
      </p:pic>
      <p:sp>
        <p:nvSpPr>
          <p:cNvPr id="7" name="TextBox 6">
            <a:extLst>
              <a:ext uri="{FF2B5EF4-FFF2-40B4-BE49-F238E27FC236}">
                <a16:creationId xmlns:a16="http://schemas.microsoft.com/office/drawing/2014/main" id="{7AF845BA-68A0-4436-A163-0CA7A83CB8C3}"/>
              </a:ext>
            </a:extLst>
          </p:cNvPr>
          <p:cNvSpPr txBox="1"/>
          <p:nvPr/>
        </p:nvSpPr>
        <p:spPr>
          <a:xfrm>
            <a:off x="422139" y="6031501"/>
            <a:ext cx="2639762" cy="307777"/>
          </a:xfrm>
          <a:prstGeom prst="rect">
            <a:avLst/>
          </a:prstGeom>
          <a:noFill/>
        </p:spPr>
        <p:txBody>
          <a:bodyPr wrap="none" rtlCol="0">
            <a:spAutoFit/>
          </a:bodyPr>
          <a:lstStyle/>
          <a:p>
            <a:r>
              <a:rPr lang="en-US" sz="1400" dirty="0">
                <a:solidFill>
                  <a:srgbClr val="E95125"/>
                </a:solidFill>
              </a:rPr>
              <a:t>Simulations by Vladimir </a:t>
            </a:r>
            <a:r>
              <a:rPr lang="en-US" sz="1400" dirty="0" err="1">
                <a:solidFill>
                  <a:srgbClr val="E95125"/>
                </a:solidFill>
              </a:rPr>
              <a:t>Kashikhin</a:t>
            </a:r>
            <a:endParaRPr lang="en-US" sz="1400" dirty="0">
              <a:solidFill>
                <a:srgbClr val="E95125"/>
              </a:solidFill>
            </a:endParaRPr>
          </a:p>
        </p:txBody>
      </p:sp>
      <p:pic>
        <p:nvPicPr>
          <p:cNvPr id="8" name="Picture 7">
            <a:extLst>
              <a:ext uri="{FF2B5EF4-FFF2-40B4-BE49-F238E27FC236}">
                <a16:creationId xmlns:a16="http://schemas.microsoft.com/office/drawing/2014/main" id="{15E1F005-DBF4-441C-AE3B-3219B4312555}"/>
              </a:ext>
            </a:extLst>
          </p:cNvPr>
          <p:cNvPicPr>
            <a:picLocks noChangeAspect="1"/>
          </p:cNvPicPr>
          <p:nvPr/>
        </p:nvPicPr>
        <p:blipFill>
          <a:blip r:embed="rId4"/>
          <a:stretch>
            <a:fillRect/>
          </a:stretch>
        </p:blipFill>
        <p:spPr>
          <a:xfrm>
            <a:off x="5473983" y="1619301"/>
            <a:ext cx="3553082" cy="2081255"/>
          </a:xfrm>
          <a:prstGeom prst="rect">
            <a:avLst/>
          </a:prstGeom>
        </p:spPr>
      </p:pic>
      <p:sp>
        <p:nvSpPr>
          <p:cNvPr id="9" name="Rectangle 8">
            <a:extLst>
              <a:ext uri="{FF2B5EF4-FFF2-40B4-BE49-F238E27FC236}">
                <a16:creationId xmlns:a16="http://schemas.microsoft.com/office/drawing/2014/main" id="{E7C1C5DC-34A7-4695-B609-D06D733EED96}"/>
              </a:ext>
            </a:extLst>
          </p:cNvPr>
          <p:cNvSpPr/>
          <p:nvPr/>
        </p:nvSpPr>
        <p:spPr>
          <a:xfrm>
            <a:off x="5733900" y="3700556"/>
            <a:ext cx="3293165" cy="461665"/>
          </a:xfrm>
          <a:prstGeom prst="rect">
            <a:avLst/>
          </a:prstGeom>
        </p:spPr>
        <p:txBody>
          <a:bodyPr wrap="square">
            <a:spAutoFit/>
          </a:bodyPr>
          <a:lstStyle/>
          <a:p>
            <a:pPr algn="ctr"/>
            <a:r>
              <a:rPr lang="en-US" sz="1200" dirty="0">
                <a:solidFill>
                  <a:srgbClr val="3C5A77"/>
                </a:solidFill>
                <a:latin typeface="Verdana Pro Cond" panose="020B0606030504040204" pitchFamily="34" charset="0"/>
              </a:rPr>
              <a:t>20 tonne-force between MPD and KLOE Plus Added Interaction Between Both Detector Coils</a:t>
            </a:r>
          </a:p>
        </p:txBody>
      </p:sp>
      <p:sp>
        <p:nvSpPr>
          <p:cNvPr id="10" name="Rectangle 9">
            <a:extLst>
              <a:ext uri="{FF2B5EF4-FFF2-40B4-BE49-F238E27FC236}">
                <a16:creationId xmlns:a16="http://schemas.microsoft.com/office/drawing/2014/main" id="{142E92B0-39F4-4FDB-A7BB-D816895F5F09}"/>
              </a:ext>
            </a:extLst>
          </p:cNvPr>
          <p:cNvSpPr/>
          <p:nvPr/>
        </p:nvSpPr>
        <p:spPr>
          <a:xfrm>
            <a:off x="934155" y="3700557"/>
            <a:ext cx="1838768" cy="276999"/>
          </a:xfrm>
          <a:prstGeom prst="rect">
            <a:avLst/>
          </a:prstGeom>
        </p:spPr>
        <p:txBody>
          <a:bodyPr wrap="square">
            <a:spAutoFit/>
          </a:bodyPr>
          <a:lstStyle/>
          <a:p>
            <a:pPr algn="ctr"/>
            <a:r>
              <a:rPr lang="en-US" sz="1200" dirty="0">
                <a:solidFill>
                  <a:srgbClr val="3C5A77"/>
                </a:solidFill>
                <a:latin typeface="Verdana Pro Cond" panose="020B0606030504040204" pitchFamily="34" charset="0"/>
              </a:rPr>
              <a:t>1000 G Contour</a:t>
            </a:r>
          </a:p>
        </p:txBody>
      </p:sp>
      <p:sp>
        <p:nvSpPr>
          <p:cNvPr id="11" name="Rectangle 10">
            <a:extLst>
              <a:ext uri="{FF2B5EF4-FFF2-40B4-BE49-F238E27FC236}">
                <a16:creationId xmlns:a16="http://schemas.microsoft.com/office/drawing/2014/main" id="{50BF31A7-B775-49F9-B2B6-9A39545CE554}"/>
              </a:ext>
            </a:extLst>
          </p:cNvPr>
          <p:cNvSpPr/>
          <p:nvPr/>
        </p:nvSpPr>
        <p:spPr>
          <a:xfrm>
            <a:off x="3436039" y="3700557"/>
            <a:ext cx="1838768" cy="276999"/>
          </a:xfrm>
          <a:prstGeom prst="rect">
            <a:avLst/>
          </a:prstGeom>
        </p:spPr>
        <p:txBody>
          <a:bodyPr wrap="square">
            <a:spAutoFit/>
          </a:bodyPr>
          <a:lstStyle/>
          <a:p>
            <a:pPr algn="ctr"/>
            <a:r>
              <a:rPr lang="en-US" sz="1200" dirty="0">
                <a:solidFill>
                  <a:srgbClr val="3C5A77"/>
                </a:solidFill>
                <a:latin typeface="Verdana Pro Cond" panose="020B0606030504040204" pitchFamily="34" charset="0"/>
              </a:rPr>
              <a:t>200 G Contour</a:t>
            </a:r>
          </a:p>
        </p:txBody>
      </p:sp>
      <p:sp>
        <p:nvSpPr>
          <p:cNvPr id="12" name="Rectangle 11">
            <a:extLst>
              <a:ext uri="{FF2B5EF4-FFF2-40B4-BE49-F238E27FC236}">
                <a16:creationId xmlns:a16="http://schemas.microsoft.com/office/drawing/2014/main" id="{66B3528B-2EE2-4F00-A389-E372B663ECFC}"/>
              </a:ext>
            </a:extLst>
          </p:cNvPr>
          <p:cNvSpPr/>
          <p:nvPr/>
        </p:nvSpPr>
        <p:spPr>
          <a:xfrm>
            <a:off x="333846" y="4536238"/>
            <a:ext cx="8776473" cy="923330"/>
          </a:xfrm>
          <a:prstGeom prst="rect">
            <a:avLst/>
          </a:prstGeom>
        </p:spPr>
        <p:txBody>
          <a:bodyPr wrap="square">
            <a:spAutoFit/>
          </a:bodyPr>
          <a:lstStyle/>
          <a:p>
            <a:pPr marL="129779" indent="-129779">
              <a:buFont typeface="Arial" panose="020B0604020202020204" pitchFamily="34" charset="0"/>
              <a:buChar char="•"/>
            </a:pPr>
            <a:r>
              <a:rPr lang="en-US" dirty="0">
                <a:solidFill>
                  <a:srgbClr val="3C5A77"/>
                </a:solidFill>
                <a:latin typeface="Verdana Pro Cond" panose="020B0606030504040204" pitchFamily="34" charset="0"/>
              </a:rPr>
              <a:t>MPD field may require LAr cryostat room-temperature structure to be fabricated out of stainless steel or aluminum</a:t>
            </a:r>
          </a:p>
          <a:p>
            <a:pPr marL="129779" indent="-129779">
              <a:buFont typeface="Arial" panose="020B0604020202020204" pitchFamily="34" charset="0"/>
              <a:buChar char="•"/>
            </a:pPr>
            <a:r>
              <a:rPr lang="en-US" dirty="0">
                <a:solidFill>
                  <a:srgbClr val="3C5A77"/>
                </a:solidFill>
                <a:latin typeface="Verdana Pro Cond" panose="020B0606030504040204" pitchFamily="34" charset="0"/>
              </a:rPr>
              <a:t>More effort will be required to ensure magnetic interactions are fully understood</a:t>
            </a:r>
          </a:p>
        </p:txBody>
      </p:sp>
    </p:spTree>
    <p:extLst>
      <p:ext uri="{BB962C8B-B14F-4D97-AF65-F5344CB8AC3E}">
        <p14:creationId xmlns:p14="http://schemas.microsoft.com/office/powerpoint/2010/main" val="293332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2A6B39-D1A0-458B-BD30-2D0071EFB4C5}"/>
              </a:ext>
            </a:extLst>
          </p:cNvPr>
          <p:cNvSpPr>
            <a:spLocks noGrp="1"/>
          </p:cNvSpPr>
          <p:nvPr>
            <p:ph type="title"/>
          </p:nvPr>
        </p:nvSpPr>
        <p:spPr>
          <a:prstGeom prst="rect">
            <a:avLst/>
          </a:prstGeom>
        </p:spPr>
        <p:txBody>
          <a:bodyPr/>
          <a:lstStyle/>
          <a:p>
            <a:r>
              <a:rPr lang="en-US" dirty="0"/>
              <a:t>DUNE ND Prism Design Utilizes Commercially Proven Roller Drives Which Distribute Significant Detector Weights</a:t>
            </a:r>
          </a:p>
        </p:txBody>
      </p:sp>
      <p:sp>
        <p:nvSpPr>
          <p:cNvPr id="2" name="Date Placeholder 1">
            <a:extLst>
              <a:ext uri="{FF2B5EF4-FFF2-40B4-BE49-F238E27FC236}">
                <a16:creationId xmlns:a16="http://schemas.microsoft.com/office/drawing/2014/main" id="{E5743753-947E-4CBD-8DDD-C4DE4CA51F19}"/>
              </a:ext>
            </a:extLst>
          </p:cNvPr>
          <p:cNvSpPr>
            <a:spLocks noGrp="1"/>
          </p:cNvSpPr>
          <p:nvPr>
            <p:ph type="dt" sz="half" idx="2"/>
          </p:nvPr>
        </p:nvSpPr>
        <p:spPr/>
        <p:txBody>
          <a:bodyPr/>
          <a:lstStyle/>
          <a:p>
            <a:pPr>
              <a:defRPr/>
            </a:pPr>
            <a:r>
              <a:rPr lang="en-US">
                <a:latin typeface="Helvetica"/>
                <a:cs typeface="Helvetica"/>
              </a:rPr>
              <a:t>10.23.19</a:t>
            </a:r>
            <a:endParaRPr lang="en-US" dirty="0">
              <a:latin typeface="Helvetica"/>
              <a:cs typeface="Helvetica"/>
            </a:endParaRPr>
          </a:p>
        </p:txBody>
      </p:sp>
      <p:sp>
        <p:nvSpPr>
          <p:cNvPr id="3" name="Footer Placeholder 2">
            <a:extLst>
              <a:ext uri="{FF2B5EF4-FFF2-40B4-BE49-F238E27FC236}">
                <a16:creationId xmlns:a16="http://schemas.microsoft.com/office/drawing/2014/main" id="{66098004-2864-4D01-A09B-F92D4C032DE1}"/>
              </a:ext>
            </a:extLst>
          </p:cNvPr>
          <p:cNvSpPr>
            <a:spLocks noGrp="1"/>
          </p:cNvSpPr>
          <p:nvPr>
            <p:ph type="ftr" sz="quarter" idx="3"/>
          </p:nvPr>
        </p:nvSpPr>
        <p:spPr/>
        <p:txBody>
          <a:bodyPr/>
          <a:lstStyle/>
          <a:p>
            <a:pPr>
              <a:defRPr/>
            </a:pPr>
            <a:r>
              <a:rPr lang="en-GB"/>
              <a:t>M. Leitner | Near Detector Integration &amp; Installation </a:t>
            </a:r>
            <a:endParaRPr lang="en-GB" dirty="0"/>
          </a:p>
        </p:txBody>
      </p:sp>
      <p:sp>
        <p:nvSpPr>
          <p:cNvPr id="4" name="Slide Number Placeholder 3">
            <a:extLst>
              <a:ext uri="{FF2B5EF4-FFF2-40B4-BE49-F238E27FC236}">
                <a16:creationId xmlns:a16="http://schemas.microsoft.com/office/drawing/2014/main" id="{55697609-B04D-44AD-AA9E-58BB47AC03AA}"/>
              </a:ext>
            </a:extLst>
          </p:cNvPr>
          <p:cNvSpPr>
            <a:spLocks noGrp="1"/>
          </p:cNvSpPr>
          <p:nvPr>
            <p:ph type="sldNum" sz="quarter" idx="4"/>
          </p:nvPr>
        </p:nvSpPr>
        <p:spPr/>
        <p:txBody>
          <a:bodyPr/>
          <a:lstStyle/>
          <a:p>
            <a:pPr>
              <a:defRPr/>
            </a:pPr>
            <a:fld id="{0C39C72E-2A13-EB4D-AD45-6D4E6ACAED8D}" type="slidenum">
              <a:rPr lang="en-US" smtClean="0"/>
              <a:pPr>
                <a:defRPr/>
              </a:pPr>
              <a:t>15</a:t>
            </a:fld>
            <a:endParaRPr lang="en-US" dirty="0"/>
          </a:p>
        </p:txBody>
      </p:sp>
      <p:pic>
        <p:nvPicPr>
          <p:cNvPr id="7" name="Picture 6" descr="A screenshot of a cell phone&#10;&#10;Description automatically generated">
            <a:extLst>
              <a:ext uri="{FF2B5EF4-FFF2-40B4-BE49-F238E27FC236}">
                <a16:creationId xmlns:a16="http://schemas.microsoft.com/office/drawing/2014/main" id="{93FC4CAA-D170-4238-98D6-9F20E646AA10}"/>
              </a:ext>
            </a:extLst>
          </p:cNvPr>
          <p:cNvPicPr/>
          <p:nvPr/>
        </p:nvPicPr>
        <p:blipFill>
          <a:blip r:embed="rId2"/>
          <a:stretch>
            <a:fillRect/>
          </a:stretch>
        </p:blipFill>
        <p:spPr>
          <a:xfrm>
            <a:off x="4971407" y="1208058"/>
            <a:ext cx="3778893" cy="4373425"/>
          </a:xfrm>
          <a:prstGeom prst="rect">
            <a:avLst/>
          </a:prstGeom>
        </p:spPr>
      </p:pic>
      <p:pic>
        <p:nvPicPr>
          <p:cNvPr id="6" name="Picture 5">
            <a:extLst>
              <a:ext uri="{FF2B5EF4-FFF2-40B4-BE49-F238E27FC236}">
                <a16:creationId xmlns:a16="http://schemas.microsoft.com/office/drawing/2014/main" id="{7B344888-3145-4E8E-8351-4E49CBE4732B}"/>
              </a:ext>
            </a:extLst>
          </p:cNvPr>
          <p:cNvPicPr>
            <a:picLocks noChangeAspect="1"/>
          </p:cNvPicPr>
          <p:nvPr/>
        </p:nvPicPr>
        <p:blipFill>
          <a:blip r:embed="rId3"/>
          <a:stretch>
            <a:fillRect/>
          </a:stretch>
        </p:blipFill>
        <p:spPr>
          <a:xfrm>
            <a:off x="436357" y="5243362"/>
            <a:ext cx="2797173" cy="999926"/>
          </a:xfrm>
          <a:prstGeom prst="rect">
            <a:avLst/>
          </a:prstGeom>
        </p:spPr>
      </p:pic>
      <p:sp>
        <p:nvSpPr>
          <p:cNvPr id="10" name="Rectangle 9">
            <a:extLst>
              <a:ext uri="{FF2B5EF4-FFF2-40B4-BE49-F238E27FC236}">
                <a16:creationId xmlns:a16="http://schemas.microsoft.com/office/drawing/2014/main" id="{7D6A17B0-E799-42D3-9910-E6679CAD2708}"/>
              </a:ext>
            </a:extLst>
          </p:cNvPr>
          <p:cNvSpPr/>
          <p:nvPr/>
        </p:nvSpPr>
        <p:spPr>
          <a:xfrm>
            <a:off x="3406772" y="5600873"/>
            <a:ext cx="5300871" cy="646331"/>
          </a:xfrm>
          <a:prstGeom prst="rect">
            <a:avLst/>
          </a:prstGeom>
        </p:spPr>
        <p:txBody>
          <a:bodyPr wrap="square">
            <a:spAutoFit/>
          </a:bodyPr>
          <a:lstStyle/>
          <a:p>
            <a:pPr marL="85725" indent="-85725">
              <a:buFont typeface="Arial" panose="020B0604020202020204" pitchFamily="34" charset="0"/>
              <a:buChar char="•"/>
            </a:pPr>
            <a:r>
              <a:rPr lang="en-US" sz="1200" dirty="0">
                <a:solidFill>
                  <a:srgbClr val="004C97"/>
                </a:solidFill>
                <a:latin typeface="Helvetica" panose="020B0604020202020204" pitchFamily="34" charset="0"/>
                <a:cs typeface="Helvetica" panose="020B0604020202020204" pitchFamily="34" charset="0"/>
              </a:rPr>
              <a:t>Control system can synchronize several rows of rollers to distribute weight</a:t>
            </a:r>
          </a:p>
          <a:p>
            <a:pPr marL="85725" indent="-85725">
              <a:buFont typeface="Arial" panose="020B0604020202020204" pitchFamily="34" charset="0"/>
              <a:buChar char="•"/>
            </a:pPr>
            <a:r>
              <a:rPr lang="en-US" sz="1200" b="1" dirty="0">
                <a:solidFill>
                  <a:srgbClr val="004C97"/>
                </a:solidFill>
                <a:latin typeface="Helvetica" panose="020B0604020202020204" pitchFamily="34" charset="0"/>
                <a:cs typeface="Helvetica" panose="020B0604020202020204" pitchFamily="34" charset="0"/>
              </a:rPr>
              <a:t>Guide rail design optimized together with cavern structural design</a:t>
            </a:r>
          </a:p>
          <a:p>
            <a:pPr marL="85725" indent="-85725">
              <a:buFont typeface="Arial" panose="020B0604020202020204" pitchFamily="34" charset="0"/>
              <a:buChar char="•"/>
            </a:pPr>
            <a:r>
              <a:rPr lang="en-US" sz="1200" dirty="0">
                <a:solidFill>
                  <a:srgbClr val="004C97"/>
                </a:solidFill>
                <a:latin typeface="Helvetica" panose="020B0604020202020204" pitchFamily="34" charset="0"/>
                <a:cs typeface="Helvetica" panose="020B0604020202020204" pitchFamily="34" charset="0"/>
              </a:rPr>
              <a:t>System Permits Smooth Movement</a:t>
            </a:r>
          </a:p>
        </p:txBody>
      </p:sp>
      <p:grpSp>
        <p:nvGrpSpPr>
          <p:cNvPr id="16" name="Group 15">
            <a:extLst>
              <a:ext uri="{FF2B5EF4-FFF2-40B4-BE49-F238E27FC236}">
                <a16:creationId xmlns:a16="http://schemas.microsoft.com/office/drawing/2014/main" id="{DF39A7A0-1A68-4415-9CE5-45AEB1A549CC}"/>
              </a:ext>
            </a:extLst>
          </p:cNvPr>
          <p:cNvGrpSpPr/>
          <p:nvPr/>
        </p:nvGrpSpPr>
        <p:grpSpPr>
          <a:xfrm>
            <a:off x="454025" y="1208058"/>
            <a:ext cx="4336428" cy="3916695"/>
            <a:chOff x="197472" y="1301358"/>
            <a:chExt cx="4075453" cy="3680980"/>
          </a:xfrm>
        </p:grpSpPr>
        <p:pic>
          <p:nvPicPr>
            <p:cNvPr id="8" name="Picture 7">
              <a:extLst>
                <a:ext uri="{FF2B5EF4-FFF2-40B4-BE49-F238E27FC236}">
                  <a16:creationId xmlns:a16="http://schemas.microsoft.com/office/drawing/2014/main" id="{659AE20D-020B-4A74-864B-D732AE71AD1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l="11846" r="9470"/>
            <a:stretch/>
          </p:blipFill>
          <p:spPr>
            <a:xfrm>
              <a:off x="197472" y="1301358"/>
              <a:ext cx="4075453" cy="1641744"/>
            </a:xfrm>
            <a:prstGeom prst="rect">
              <a:avLst/>
            </a:prstGeom>
          </p:spPr>
        </p:pic>
        <p:pic>
          <p:nvPicPr>
            <p:cNvPr id="9" name="Picture 8">
              <a:extLst>
                <a:ext uri="{FF2B5EF4-FFF2-40B4-BE49-F238E27FC236}">
                  <a16:creationId xmlns:a16="http://schemas.microsoft.com/office/drawing/2014/main" id="{0E0F8D29-7877-4B13-A844-4C723983670D}"/>
                </a:ext>
              </a:extLst>
            </p:cNvPr>
            <p:cNvPicPr>
              <a:picLocks noChangeAspect="1"/>
            </p:cNvPicPr>
            <p:nvPr/>
          </p:nvPicPr>
          <p:blipFill>
            <a:blip r:embed="rId6"/>
            <a:stretch>
              <a:fillRect/>
            </a:stretch>
          </p:blipFill>
          <p:spPr>
            <a:xfrm>
              <a:off x="197472" y="3012427"/>
              <a:ext cx="2047899" cy="1969911"/>
            </a:xfrm>
            <a:prstGeom prst="rect">
              <a:avLst/>
            </a:prstGeom>
          </p:spPr>
        </p:pic>
        <p:pic>
          <p:nvPicPr>
            <p:cNvPr id="12" name="Picture 11">
              <a:extLst>
                <a:ext uri="{FF2B5EF4-FFF2-40B4-BE49-F238E27FC236}">
                  <a16:creationId xmlns:a16="http://schemas.microsoft.com/office/drawing/2014/main" id="{064C946A-7F17-471A-9C39-B090069DF07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5000"/>
                      </a14:imgEffect>
                    </a14:imgLayer>
                  </a14:imgProps>
                </a:ext>
              </a:extLst>
            </a:blip>
            <a:stretch>
              <a:fillRect/>
            </a:stretch>
          </p:blipFill>
          <p:spPr>
            <a:xfrm>
              <a:off x="2316905" y="3012427"/>
              <a:ext cx="1956020" cy="1963383"/>
            </a:xfrm>
            <a:prstGeom prst="rect">
              <a:avLst/>
            </a:prstGeom>
          </p:spPr>
        </p:pic>
      </p:grpSp>
    </p:spTree>
    <p:extLst>
      <p:ext uri="{BB962C8B-B14F-4D97-AF65-F5344CB8AC3E}">
        <p14:creationId xmlns:p14="http://schemas.microsoft.com/office/powerpoint/2010/main" val="4087232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210E2C9-06C8-4B7E-B3AE-41EC8444DD93}"/>
              </a:ext>
            </a:extLst>
          </p:cNvPr>
          <p:cNvPicPr>
            <a:picLocks noChangeAspect="1"/>
          </p:cNvPicPr>
          <p:nvPr/>
        </p:nvPicPr>
        <p:blipFill>
          <a:blip r:embed="rId2"/>
          <a:stretch>
            <a:fillRect/>
          </a:stretch>
        </p:blipFill>
        <p:spPr>
          <a:xfrm>
            <a:off x="220870" y="553030"/>
            <a:ext cx="8638763" cy="5751940"/>
          </a:xfrm>
          <a:prstGeom prst="rect">
            <a:avLst/>
          </a:prstGeom>
        </p:spPr>
      </p:pic>
      <p:pic>
        <p:nvPicPr>
          <p:cNvPr id="7" name="Picture 6">
            <a:extLst>
              <a:ext uri="{FF2B5EF4-FFF2-40B4-BE49-F238E27FC236}">
                <a16:creationId xmlns:a16="http://schemas.microsoft.com/office/drawing/2014/main" id="{AFAC140F-1070-4B47-9160-902BDD799AD1}"/>
              </a:ext>
            </a:extLst>
          </p:cNvPr>
          <p:cNvPicPr>
            <a:picLocks noChangeAspect="1"/>
          </p:cNvPicPr>
          <p:nvPr/>
        </p:nvPicPr>
        <p:blipFill>
          <a:blip r:embed="rId3"/>
          <a:stretch>
            <a:fillRect/>
          </a:stretch>
        </p:blipFill>
        <p:spPr>
          <a:xfrm>
            <a:off x="73058" y="553030"/>
            <a:ext cx="8980215" cy="5858794"/>
          </a:xfrm>
          <a:prstGeom prst="rect">
            <a:avLst/>
          </a:prstGeom>
        </p:spPr>
      </p:pic>
      <p:sp>
        <p:nvSpPr>
          <p:cNvPr id="2" name="Title 1">
            <a:extLst>
              <a:ext uri="{FF2B5EF4-FFF2-40B4-BE49-F238E27FC236}">
                <a16:creationId xmlns:a16="http://schemas.microsoft.com/office/drawing/2014/main" id="{891AED8F-8FA7-46B3-A36A-97C3D7761DDC}"/>
              </a:ext>
            </a:extLst>
          </p:cNvPr>
          <p:cNvSpPr>
            <a:spLocks noGrp="1"/>
          </p:cNvSpPr>
          <p:nvPr>
            <p:ph type="title"/>
          </p:nvPr>
        </p:nvSpPr>
        <p:spPr>
          <a:prstGeom prst="rect">
            <a:avLst/>
          </a:prstGeom>
        </p:spPr>
        <p:txBody>
          <a:bodyPr/>
          <a:lstStyle/>
          <a:p>
            <a:r>
              <a:rPr lang="en-US" dirty="0"/>
              <a:t>Crane Load Requirements</a:t>
            </a:r>
          </a:p>
        </p:txBody>
      </p:sp>
      <p:sp>
        <p:nvSpPr>
          <p:cNvPr id="3" name="Date Placeholder 2">
            <a:extLst>
              <a:ext uri="{FF2B5EF4-FFF2-40B4-BE49-F238E27FC236}">
                <a16:creationId xmlns:a16="http://schemas.microsoft.com/office/drawing/2014/main" id="{F8A402DD-1E0D-4231-9447-B5207F3CC7EE}"/>
              </a:ext>
            </a:extLst>
          </p:cNvPr>
          <p:cNvSpPr>
            <a:spLocks noGrp="1"/>
          </p:cNvSpPr>
          <p:nvPr>
            <p:ph type="dt" sz="half" idx="2"/>
          </p:nvPr>
        </p:nvSpPr>
        <p:spPr/>
        <p:txBody>
          <a:bodyPr/>
          <a:lstStyle/>
          <a:p>
            <a:pPr>
              <a:defRPr/>
            </a:pPr>
            <a:r>
              <a:rPr lang="en-US"/>
              <a:t>10.23.19</a:t>
            </a:r>
            <a:endParaRPr lang="en-US" dirty="0"/>
          </a:p>
        </p:txBody>
      </p:sp>
      <p:sp>
        <p:nvSpPr>
          <p:cNvPr id="4" name="Footer Placeholder 3">
            <a:extLst>
              <a:ext uri="{FF2B5EF4-FFF2-40B4-BE49-F238E27FC236}">
                <a16:creationId xmlns:a16="http://schemas.microsoft.com/office/drawing/2014/main" id="{BE9E964F-8E28-4272-B719-FAB571DC814E}"/>
              </a:ext>
            </a:extLst>
          </p:cNvPr>
          <p:cNvSpPr>
            <a:spLocks noGrp="1"/>
          </p:cNvSpPr>
          <p:nvPr>
            <p:ph type="ftr" sz="quarter" idx="3"/>
          </p:nvPr>
        </p:nvSpPr>
        <p:spPr/>
        <p:txBody>
          <a:bodyPr/>
          <a:lstStyle/>
          <a:p>
            <a:pPr>
              <a:defRPr/>
            </a:pPr>
            <a:r>
              <a:rPr lang="en-US"/>
              <a:t>M. Leitner | Near Detector Integration &amp; Installation </a:t>
            </a:r>
          </a:p>
        </p:txBody>
      </p:sp>
      <p:sp>
        <p:nvSpPr>
          <p:cNvPr id="5" name="Slide Number Placeholder 4">
            <a:extLst>
              <a:ext uri="{FF2B5EF4-FFF2-40B4-BE49-F238E27FC236}">
                <a16:creationId xmlns:a16="http://schemas.microsoft.com/office/drawing/2014/main" id="{0BF457A0-38AB-46E3-BAFA-141DCFE2945D}"/>
              </a:ext>
            </a:extLst>
          </p:cNvPr>
          <p:cNvSpPr>
            <a:spLocks noGrp="1"/>
          </p:cNvSpPr>
          <p:nvPr>
            <p:ph type="sldNum" sz="quarter" idx="4"/>
          </p:nvPr>
        </p:nvSpPr>
        <p:spPr/>
        <p:txBody>
          <a:bodyPr/>
          <a:lstStyle/>
          <a:p>
            <a:pPr>
              <a:defRPr/>
            </a:pPr>
            <a:fld id="{98AA3EDC-84CE-5D44-955B-22A59AD27526}" type="slidenum">
              <a:rPr lang="en-US" smtClean="0"/>
              <a:pPr>
                <a:defRPr/>
              </a:pPr>
              <a:t>16</a:t>
            </a:fld>
            <a:endParaRPr lang="en-US" dirty="0"/>
          </a:p>
        </p:txBody>
      </p:sp>
      <p:sp>
        <p:nvSpPr>
          <p:cNvPr id="11" name="TextBox 10">
            <a:extLst>
              <a:ext uri="{FF2B5EF4-FFF2-40B4-BE49-F238E27FC236}">
                <a16:creationId xmlns:a16="http://schemas.microsoft.com/office/drawing/2014/main" id="{7F8905DC-2CB7-40EC-9F2D-DA6AF2E40F2D}"/>
              </a:ext>
            </a:extLst>
          </p:cNvPr>
          <p:cNvSpPr txBox="1"/>
          <p:nvPr/>
        </p:nvSpPr>
        <p:spPr>
          <a:xfrm>
            <a:off x="452229" y="1782799"/>
            <a:ext cx="3841475" cy="1977464"/>
          </a:xfrm>
          <a:prstGeom prst="rect">
            <a:avLst/>
          </a:prstGeom>
          <a:noFill/>
        </p:spPr>
        <p:txBody>
          <a:bodyPr wrap="square" rtlCol="0">
            <a:spAutoFit/>
          </a:bodyPr>
          <a:lstStyle/>
          <a:p>
            <a:r>
              <a:rPr lang="en-US" b="1" dirty="0"/>
              <a:t>Largest Weights:</a:t>
            </a:r>
          </a:p>
          <a:p>
            <a:pPr marL="214313" indent="-214313">
              <a:buFont typeface="Arial" panose="020B0604020202020204" pitchFamily="34" charset="0"/>
              <a:buChar char="•"/>
            </a:pPr>
            <a:r>
              <a:rPr lang="en-US" sz="1400" dirty="0"/>
              <a:t>KLOE Magnet (~42 tonne)</a:t>
            </a:r>
          </a:p>
          <a:p>
            <a:pPr marL="214313" indent="-214313">
              <a:buFont typeface="Arial" panose="020B0604020202020204" pitchFamily="34" charset="0"/>
              <a:buChar char="•"/>
            </a:pPr>
            <a:r>
              <a:rPr lang="en-US" sz="1400" dirty="0"/>
              <a:t>MPD Pressure Vessel (~40 tonne)</a:t>
            </a:r>
            <a:endParaRPr lang="en-US" sz="750" dirty="0"/>
          </a:p>
          <a:p>
            <a:pPr>
              <a:spcBef>
                <a:spcPts val="300"/>
              </a:spcBef>
            </a:pPr>
            <a:r>
              <a:rPr lang="en-US" b="1" dirty="0"/>
              <a:t>Largest Hook Height Needs:</a:t>
            </a:r>
          </a:p>
          <a:p>
            <a:pPr marL="214313" indent="-214313">
              <a:buFont typeface="Arial" panose="020B0604020202020204" pitchFamily="34" charset="0"/>
              <a:buChar char="•"/>
            </a:pPr>
            <a:r>
              <a:rPr lang="en-US" sz="1400" dirty="0"/>
              <a:t>LAr Detector Module Removal</a:t>
            </a:r>
          </a:p>
          <a:p>
            <a:pPr marL="214313" indent="-214313">
              <a:buFont typeface="Arial" panose="020B0604020202020204" pitchFamily="34" charset="0"/>
              <a:buChar char="•"/>
            </a:pPr>
            <a:r>
              <a:rPr lang="en-US" sz="1400" dirty="0"/>
              <a:t>Bridge crane will not permit full module extraction. A special lifting setup in the maintenance position will be implemented</a:t>
            </a:r>
          </a:p>
        </p:txBody>
      </p:sp>
      <p:pic>
        <p:nvPicPr>
          <p:cNvPr id="8" name="Picture 7">
            <a:extLst>
              <a:ext uri="{FF2B5EF4-FFF2-40B4-BE49-F238E27FC236}">
                <a16:creationId xmlns:a16="http://schemas.microsoft.com/office/drawing/2014/main" id="{DE9BC02B-7C72-4507-B970-7BDBDB5A7EBE}"/>
              </a:ext>
            </a:extLst>
          </p:cNvPr>
          <p:cNvPicPr>
            <a:picLocks noChangeAspect="1"/>
          </p:cNvPicPr>
          <p:nvPr/>
        </p:nvPicPr>
        <p:blipFill>
          <a:blip r:embed="rId4"/>
          <a:stretch>
            <a:fillRect/>
          </a:stretch>
        </p:blipFill>
        <p:spPr>
          <a:xfrm>
            <a:off x="341793" y="867373"/>
            <a:ext cx="3951911" cy="795808"/>
          </a:xfrm>
          <a:prstGeom prst="rect">
            <a:avLst/>
          </a:prstGeom>
        </p:spPr>
      </p:pic>
      <p:grpSp>
        <p:nvGrpSpPr>
          <p:cNvPr id="16" name="Group 15">
            <a:extLst>
              <a:ext uri="{FF2B5EF4-FFF2-40B4-BE49-F238E27FC236}">
                <a16:creationId xmlns:a16="http://schemas.microsoft.com/office/drawing/2014/main" id="{27CA95B4-BD2B-44A3-8EA5-646679601AC6}"/>
              </a:ext>
            </a:extLst>
          </p:cNvPr>
          <p:cNvGrpSpPr/>
          <p:nvPr/>
        </p:nvGrpSpPr>
        <p:grpSpPr>
          <a:xfrm>
            <a:off x="2933148" y="3975396"/>
            <a:ext cx="3624417" cy="1815804"/>
            <a:chOff x="2933148" y="3975396"/>
            <a:chExt cx="3624417" cy="1815804"/>
          </a:xfrm>
        </p:grpSpPr>
        <p:cxnSp>
          <p:nvCxnSpPr>
            <p:cNvPr id="9" name="Straight Arrow Connector 8">
              <a:extLst>
                <a:ext uri="{FF2B5EF4-FFF2-40B4-BE49-F238E27FC236}">
                  <a16:creationId xmlns:a16="http://schemas.microsoft.com/office/drawing/2014/main" id="{2D4F5371-15AA-47D9-9643-A936FAFF7259}"/>
                </a:ext>
              </a:extLst>
            </p:cNvPr>
            <p:cNvCxnSpPr>
              <a:cxnSpLocks/>
            </p:cNvCxnSpPr>
            <p:nvPr/>
          </p:nvCxnSpPr>
          <p:spPr>
            <a:xfrm>
              <a:off x="3109843" y="4828209"/>
              <a:ext cx="0" cy="962991"/>
            </a:xfrm>
            <a:prstGeom prst="straightConnector1">
              <a:avLst/>
            </a:prstGeom>
            <a:ln w="57150">
              <a:solidFill>
                <a:srgbClr val="E95125"/>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DEA1B759-FB0E-4D42-89AC-EB754A291878}"/>
                </a:ext>
              </a:extLst>
            </p:cNvPr>
            <p:cNvSpPr txBox="1"/>
            <p:nvPr/>
          </p:nvSpPr>
          <p:spPr>
            <a:xfrm>
              <a:off x="2933148" y="3975396"/>
              <a:ext cx="3624417" cy="715089"/>
            </a:xfrm>
            <a:prstGeom prst="roundRect">
              <a:avLst/>
            </a:prstGeom>
            <a:solidFill>
              <a:srgbClr val="E95125"/>
            </a:solidFill>
            <a:ln w="28575">
              <a:solidFill>
                <a:srgbClr val="004C97"/>
              </a:solidFill>
            </a:ln>
          </p:spPr>
          <p:txBody>
            <a:bodyPr wrap="none" rtlCol="0">
              <a:spAutoFit/>
            </a:bodyPr>
            <a:lstStyle/>
            <a:p>
              <a:r>
                <a:rPr lang="en-US" b="1" dirty="0">
                  <a:solidFill>
                    <a:srgbClr val="004C97"/>
                  </a:solidFill>
                </a:rPr>
                <a:t>LIMITED ROCK QUALITY REQUIRES</a:t>
              </a:r>
            </a:p>
            <a:p>
              <a:r>
                <a:rPr lang="en-US" b="1" dirty="0">
                  <a:solidFill>
                    <a:srgbClr val="004C97"/>
                  </a:solidFill>
                </a:rPr>
                <a:t>EFFORT REDUCING CAVERN HEIGHT</a:t>
              </a:r>
            </a:p>
          </p:txBody>
        </p:sp>
        <p:cxnSp>
          <p:nvCxnSpPr>
            <p:cNvPr id="14" name="Straight Connector 13">
              <a:extLst>
                <a:ext uri="{FF2B5EF4-FFF2-40B4-BE49-F238E27FC236}">
                  <a16:creationId xmlns:a16="http://schemas.microsoft.com/office/drawing/2014/main" id="{1294DF25-2EA4-4EE7-92AE-9CBF62831264}"/>
                </a:ext>
              </a:extLst>
            </p:cNvPr>
            <p:cNvCxnSpPr/>
            <p:nvPr/>
          </p:nvCxnSpPr>
          <p:spPr>
            <a:xfrm flipV="1">
              <a:off x="3229113" y="4748696"/>
              <a:ext cx="150191" cy="335721"/>
            </a:xfrm>
            <a:prstGeom prst="line">
              <a:avLst/>
            </a:prstGeom>
            <a:ln w="28575">
              <a:solidFill>
                <a:srgbClr val="004C97"/>
              </a:solidFill>
            </a:ln>
            <a:effectLst/>
          </p:spPr>
          <p:style>
            <a:lnRef idx="2">
              <a:schemeClr val="accent6"/>
            </a:lnRef>
            <a:fillRef idx="0">
              <a:schemeClr val="accent6"/>
            </a:fillRef>
            <a:effectRef idx="1">
              <a:schemeClr val="accent6"/>
            </a:effectRef>
            <a:fontRef idx="minor">
              <a:schemeClr val="tx1"/>
            </a:fontRef>
          </p:style>
        </p:cxnSp>
      </p:grpSp>
    </p:spTree>
    <p:extLst>
      <p:ext uri="{BB962C8B-B14F-4D97-AF65-F5344CB8AC3E}">
        <p14:creationId xmlns:p14="http://schemas.microsoft.com/office/powerpoint/2010/main" val="74707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748B1606-1828-4EFA-92DF-08CF114A3670}"/>
              </a:ext>
            </a:extLst>
          </p:cNvPr>
          <p:cNvPicPr>
            <a:picLocks noChangeAspect="1"/>
          </p:cNvPicPr>
          <p:nvPr/>
        </p:nvPicPr>
        <p:blipFill>
          <a:blip r:embed="rId2"/>
          <a:stretch>
            <a:fillRect/>
          </a:stretch>
        </p:blipFill>
        <p:spPr>
          <a:xfrm>
            <a:off x="166446" y="1401961"/>
            <a:ext cx="4353432" cy="4709160"/>
          </a:xfrm>
          <a:prstGeom prst="rect">
            <a:avLst/>
          </a:prstGeom>
        </p:spPr>
      </p:pic>
      <p:sp>
        <p:nvSpPr>
          <p:cNvPr id="2" name="Title 1">
            <a:extLst>
              <a:ext uri="{FF2B5EF4-FFF2-40B4-BE49-F238E27FC236}">
                <a16:creationId xmlns:a16="http://schemas.microsoft.com/office/drawing/2014/main" id="{DA934CF1-DEEA-445F-855A-8C39B8327E2F}"/>
              </a:ext>
            </a:extLst>
          </p:cNvPr>
          <p:cNvSpPr>
            <a:spLocks noGrp="1"/>
          </p:cNvSpPr>
          <p:nvPr>
            <p:ph type="title"/>
          </p:nvPr>
        </p:nvSpPr>
        <p:spPr/>
        <p:txBody>
          <a:bodyPr/>
          <a:lstStyle/>
          <a:p>
            <a:r>
              <a:rPr lang="en-US" dirty="0"/>
              <a:t>Crane Coverage Area May Be Limited Due To</a:t>
            </a:r>
            <a:br>
              <a:rPr lang="en-US" dirty="0"/>
            </a:br>
            <a:r>
              <a:rPr lang="en-US" dirty="0"/>
              <a:t>KLOE Alcove Impacting Cavern Structure Design</a:t>
            </a:r>
          </a:p>
        </p:txBody>
      </p:sp>
      <p:sp>
        <p:nvSpPr>
          <p:cNvPr id="3" name="Date Placeholder 2">
            <a:extLst>
              <a:ext uri="{FF2B5EF4-FFF2-40B4-BE49-F238E27FC236}">
                <a16:creationId xmlns:a16="http://schemas.microsoft.com/office/drawing/2014/main" id="{46B4455A-949A-41C8-923E-7023B4BD8D85}"/>
              </a:ext>
            </a:extLst>
          </p:cNvPr>
          <p:cNvSpPr>
            <a:spLocks noGrp="1"/>
          </p:cNvSpPr>
          <p:nvPr>
            <p:ph type="dt" sz="half" idx="2"/>
          </p:nvPr>
        </p:nvSpPr>
        <p:spPr/>
        <p:txBody>
          <a:bodyPr/>
          <a:lstStyle/>
          <a:p>
            <a:pPr>
              <a:defRPr/>
            </a:pPr>
            <a:r>
              <a:rPr lang="en-US"/>
              <a:t>10.23.19</a:t>
            </a:r>
            <a:endParaRPr lang="en-US" dirty="0"/>
          </a:p>
        </p:txBody>
      </p:sp>
      <p:sp>
        <p:nvSpPr>
          <p:cNvPr id="4" name="Footer Placeholder 3">
            <a:extLst>
              <a:ext uri="{FF2B5EF4-FFF2-40B4-BE49-F238E27FC236}">
                <a16:creationId xmlns:a16="http://schemas.microsoft.com/office/drawing/2014/main" id="{7E685D0B-387F-4AFD-A183-247A31286947}"/>
              </a:ext>
            </a:extLst>
          </p:cNvPr>
          <p:cNvSpPr>
            <a:spLocks noGrp="1"/>
          </p:cNvSpPr>
          <p:nvPr>
            <p:ph type="ftr" sz="quarter" idx="3"/>
          </p:nvPr>
        </p:nvSpPr>
        <p:spPr/>
        <p:txBody>
          <a:bodyPr/>
          <a:lstStyle/>
          <a:p>
            <a:pPr>
              <a:defRPr/>
            </a:pPr>
            <a:r>
              <a:rPr lang="en-US"/>
              <a:t>M. Leitner | Near Detector Integration &amp; Installation </a:t>
            </a:r>
          </a:p>
        </p:txBody>
      </p:sp>
      <p:sp>
        <p:nvSpPr>
          <p:cNvPr id="5" name="Slide Number Placeholder 4">
            <a:extLst>
              <a:ext uri="{FF2B5EF4-FFF2-40B4-BE49-F238E27FC236}">
                <a16:creationId xmlns:a16="http://schemas.microsoft.com/office/drawing/2014/main" id="{46521DA9-6B02-48E8-8A50-B19DAC516AD1}"/>
              </a:ext>
            </a:extLst>
          </p:cNvPr>
          <p:cNvSpPr>
            <a:spLocks noGrp="1"/>
          </p:cNvSpPr>
          <p:nvPr>
            <p:ph type="sldNum" sz="quarter" idx="4"/>
          </p:nvPr>
        </p:nvSpPr>
        <p:spPr/>
        <p:txBody>
          <a:bodyPr/>
          <a:lstStyle/>
          <a:p>
            <a:pPr>
              <a:defRPr/>
            </a:pPr>
            <a:fld id="{C663080B-B7DD-F94E-BF93-E5AF96AB2174}" type="slidenum">
              <a:rPr lang="en-US" smtClean="0"/>
              <a:pPr>
                <a:defRPr/>
              </a:pPr>
              <a:t>17</a:t>
            </a:fld>
            <a:endParaRPr lang="en-US" dirty="0"/>
          </a:p>
        </p:txBody>
      </p:sp>
      <p:pic>
        <p:nvPicPr>
          <p:cNvPr id="10" name="Picture 9" descr="A close up of a map&#10;&#10;Description automatically generated">
            <a:extLst>
              <a:ext uri="{FF2B5EF4-FFF2-40B4-BE49-F238E27FC236}">
                <a16:creationId xmlns:a16="http://schemas.microsoft.com/office/drawing/2014/main" id="{E67FBD6A-3442-44E7-879F-F3B91BD733F0}"/>
              </a:ext>
            </a:extLst>
          </p:cNvPr>
          <p:cNvPicPr>
            <a:picLocks noChangeAspect="1"/>
          </p:cNvPicPr>
          <p:nvPr/>
        </p:nvPicPr>
        <p:blipFill>
          <a:blip r:embed="rId3"/>
          <a:stretch>
            <a:fillRect/>
          </a:stretch>
        </p:blipFill>
        <p:spPr>
          <a:xfrm>
            <a:off x="4656816" y="1401961"/>
            <a:ext cx="4353433" cy="4709160"/>
          </a:xfrm>
          <a:prstGeom prst="rect">
            <a:avLst/>
          </a:prstGeom>
        </p:spPr>
      </p:pic>
      <p:sp>
        <p:nvSpPr>
          <p:cNvPr id="6" name="Arrow: Right 5">
            <a:extLst>
              <a:ext uri="{FF2B5EF4-FFF2-40B4-BE49-F238E27FC236}">
                <a16:creationId xmlns:a16="http://schemas.microsoft.com/office/drawing/2014/main" id="{5B52EC4B-2E2C-4D2D-82E2-40AF5879D779}"/>
              </a:ext>
            </a:extLst>
          </p:cNvPr>
          <p:cNvSpPr/>
          <p:nvPr/>
        </p:nvSpPr>
        <p:spPr>
          <a:xfrm>
            <a:off x="4183005" y="1825032"/>
            <a:ext cx="539185" cy="362264"/>
          </a:xfrm>
          <a:prstGeom prst="rightArrow">
            <a:avLst/>
          </a:prstGeom>
          <a:solidFill>
            <a:srgbClr val="F2F2F2"/>
          </a:solidFill>
          <a:ln w="12700">
            <a:solidFill>
              <a:srgbClr val="004C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193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D00EA-3FD3-44C1-B8F3-E8F9A07A4334}"/>
              </a:ext>
            </a:extLst>
          </p:cNvPr>
          <p:cNvSpPr>
            <a:spLocks noGrp="1"/>
          </p:cNvSpPr>
          <p:nvPr>
            <p:ph type="title"/>
          </p:nvPr>
        </p:nvSpPr>
        <p:spPr/>
        <p:txBody>
          <a:bodyPr/>
          <a:lstStyle/>
          <a:p>
            <a:r>
              <a:rPr lang="en-US" dirty="0"/>
              <a:t>Shaft Size And Cavern Climate Control</a:t>
            </a:r>
          </a:p>
        </p:txBody>
      </p:sp>
      <p:sp>
        <p:nvSpPr>
          <p:cNvPr id="3" name="Date Placeholder 2">
            <a:extLst>
              <a:ext uri="{FF2B5EF4-FFF2-40B4-BE49-F238E27FC236}">
                <a16:creationId xmlns:a16="http://schemas.microsoft.com/office/drawing/2014/main" id="{A0BC62C9-9B36-4737-BD5B-FA16DCA45E18}"/>
              </a:ext>
            </a:extLst>
          </p:cNvPr>
          <p:cNvSpPr>
            <a:spLocks noGrp="1"/>
          </p:cNvSpPr>
          <p:nvPr>
            <p:ph type="dt" sz="half" idx="2"/>
          </p:nvPr>
        </p:nvSpPr>
        <p:spPr/>
        <p:txBody>
          <a:bodyPr/>
          <a:lstStyle/>
          <a:p>
            <a:pPr>
              <a:defRPr/>
            </a:pPr>
            <a:r>
              <a:rPr lang="en-US"/>
              <a:t>10.23.19</a:t>
            </a:r>
            <a:endParaRPr lang="en-US" dirty="0"/>
          </a:p>
        </p:txBody>
      </p:sp>
      <p:sp>
        <p:nvSpPr>
          <p:cNvPr id="4" name="Footer Placeholder 3">
            <a:extLst>
              <a:ext uri="{FF2B5EF4-FFF2-40B4-BE49-F238E27FC236}">
                <a16:creationId xmlns:a16="http://schemas.microsoft.com/office/drawing/2014/main" id="{1294F441-2D1C-4349-A735-41C4311162BB}"/>
              </a:ext>
            </a:extLst>
          </p:cNvPr>
          <p:cNvSpPr>
            <a:spLocks noGrp="1"/>
          </p:cNvSpPr>
          <p:nvPr>
            <p:ph type="ftr" sz="quarter" idx="3"/>
          </p:nvPr>
        </p:nvSpPr>
        <p:spPr/>
        <p:txBody>
          <a:bodyPr/>
          <a:lstStyle/>
          <a:p>
            <a:pPr>
              <a:defRPr/>
            </a:pPr>
            <a:r>
              <a:rPr lang="en-US"/>
              <a:t>M. Leitner | Near Detector Integration &amp; Installation </a:t>
            </a:r>
          </a:p>
        </p:txBody>
      </p:sp>
      <p:sp>
        <p:nvSpPr>
          <p:cNvPr id="5" name="Slide Number Placeholder 4">
            <a:extLst>
              <a:ext uri="{FF2B5EF4-FFF2-40B4-BE49-F238E27FC236}">
                <a16:creationId xmlns:a16="http://schemas.microsoft.com/office/drawing/2014/main" id="{B384711A-5A20-4337-B553-D4B825757661}"/>
              </a:ext>
            </a:extLst>
          </p:cNvPr>
          <p:cNvSpPr>
            <a:spLocks noGrp="1"/>
          </p:cNvSpPr>
          <p:nvPr>
            <p:ph type="sldNum" sz="quarter" idx="4"/>
          </p:nvPr>
        </p:nvSpPr>
        <p:spPr/>
        <p:txBody>
          <a:bodyPr/>
          <a:lstStyle/>
          <a:p>
            <a:pPr>
              <a:defRPr/>
            </a:pPr>
            <a:fld id="{C663080B-B7DD-F94E-BF93-E5AF96AB2174}" type="slidenum">
              <a:rPr lang="en-US" smtClean="0"/>
              <a:pPr>
                <a:defRPr/>
              </a:pPr>
              <a:t>18</a:t>
            </a:fld>
            <a:endParaRPr lang="en-US" dirty="0"/>
          </a:p>
        </p:txBody>
      </p:sp>
      <p:pic>
        <p:nvPicPr>
          <p:cNvPr id="7" name="Picture 6" descr="A close up of a logo&#10;&#10;Description automatically generated">
            <a:extLst>
              <a:ext uri="{FF2B5EF4-FFF2-40B4-BE49-F238E27FC236}">
                <a16:creationId xmlns:a16="http://schemas.microsoft.com/office/drawing/2014/main" id="{A69AA631-9B0E-48E9-BBDD-A366F9A71E58}"/>
              </a:ext>
            </a:extLst>
          </p:cNvPr>
          <p:cNvPicPr>
            <a:picLocks noChangeAspect="1"/>
          </p:cNvPicPr>
          <p:nvPr/>
        </p:nvPicPr>
        <p:blipFill>
          <a:blip r:embed="rId2"/>
          <a:stretch>
            <a:fillRect/>
          </a:stretch>
        </p:blipFill>
        <p:spPr>
          <a:xfrm>
            <a:off x="4799542" y="980195"/>
            <a:ext cx="3851236" cy="3177755"/>
          </a:xfrm>
          <a:prstGeom prst="rect">
            <a:avLst/>
          </a:prstGeom>
        </p:spPr>
      </p:pic>
      <p:pic>
        <p:nvPicPr>
          <p:cNvPr id="8" name="Picture 7">
            <a:extLst>
              <a:ext uri="{FF2B5EF4-FFF2-40B4-BE49-F238E27FC236}">
                <a16:creationId xmlns:a16="http://schemas.microsoft.com/office/drawing/2014/main" id="{84661B9A-CEFE-4951-ABB3-4B94D00DD694}"/>
              </a:ext>
            </a:extLst>
          </p:cNvPr>
          <p:cNvPicPr>
            <a:picLocks noChangeAspect="1"/>
          </p:cNvPicPr>
          <p:nvPr/>
        </p:nvPicPr>
        <p:blipFill>
          <a:blip r:embed="rId3"/>
          <a:stretch>
            <a:fillRect/>
          </a:stretch>
        </p:blipFill>
        <p:spPr>
          <a:xfrm>
            <a:off x="5084148" y="4259334"/>
            <a:ext cx="3889424" cy="572237"/>
          </a:xfrm>
          <a:prstGeom prst="rect">
            <a:avLst/>
          </a:prstGeom>
        </p:spPr>
      </p:pic>
      <p:sp>
        <p:nvSpPr>
          <p:cNvPr id="9" name="Rectangle 8">
            <a:extLst>
              <a:ext uri="{FF2B5EF4-FFF2-40B4-BE49-F238E27FC236}">
                <a16:creationId xmlns:a16="http://schemas.microsoft.com/office/drawing/2014/main" id="{CB1F2DAD-EB65-4CF4-8E3B-AC6CAC974838}"/>
              </a:ext>
            </a:extLst>
          </p:cNvPr>
          <p:cNvSpPr/>
          <p:nvPr/>
        </p:nvSpPr>
        <p:spPr>
          <a:xfrm>
            <a:off x="292610" y="947126"/>
            <a:ext cx="4572000" cy="5788764"/>
          </a:xfrm>
          <a:prstGeom prst="rect">
            <a:avLst/>
          </a:prstGeom>
        </p:spPr>
        <p:txBody>
          <a:bodyPr wrap="square">
            <a:spAutoFit/>
          </a:bodyPr>
          <a:lstStyle/>
          <a:p>
            <a:pPr algn="just">
              <a:spcBef>
                <a:spcPts val="0"/>
              </a:spcBef>
              <a:spcAft>
                <a:spcPts val="300"/>
              </a:spcAft>
            </a:pPr>
            <a:r>
              <a:rPr lang="en-US" sz="1600" b="1" dirty="0">
                <a:solidFill>
                  <a:srgbClr val="E95125"/>
                </a:solidFill>
                <a:latin typeface="Helvetica" panose="020B0604020202020204" pitchFamily="34" charset="0"/>
                <a:ea typeface="Times New Roman" panose="02020603050405020304" pitchFamily="18" charset="0"/>
                <a:cs typeface="Helvetica" panose="020B0604020202020204" pitchFamily="34" charset="0"/>
              </a:rPr>
              <a:t>Shaft:</a:t>
            </a:r>
          </a:p>
          <a:p>
            <a:pPr marL="128588" indent="-128588" algn="just">
              <a:spcBef>
                <a:spcPts val="0"/>
              </a:spcBef>
              <a:spcAft>
                <a:spcPts val="300"/>
              </a:spcAft>
              <a:buFont typeface="Arial" panose="020B0604020202020204" pitchFamily="34" charset="0"/>
              <a:buChar char="•"/>
            </a:pPr>
            <a:r>
              <a:rPr lang="en-US" sz="1600"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The cavern shaft must be of large enough diameter to permit lowering the largest detector components</a:t>
            </a:r>
          </a:p>
          <a:p>
            <a:pPr marL="128588" indent="-128588" algn="just">
              <a:spcBef>
                <a:spcPts val="0"/>
              </a:spcBef>
              <a:spcAft>
                <a:spcPts val="300"/>
              </a:spcAft>
              <a:buFont typeface="Arial" panose="020B0604020202020204" pitchFamily="34" charset="0"/>
              <a:buChar char="•"/>
            </a:pPr>
            <a:r>
              <a:rPr lang="en-US" sz="1600"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Largest component is MPD gas tank, a welded pressure vessel which must be lowered into the cavern as a complete unit</a:t>
            </a:r>
          </a:p>
          <a:p>
            <a:pPr marL="128588" indent="-128588" algn="just">
              <a:spcBef>
                <a:spcPts val="0"/>
              </a:spcBef>
              <a:spcAft>
                <a:spcPts val="300"/>
              </a:spcAft>
              <a:buFont typeface="Arial" panose="020B0604020202020204" pitchFamily="34" charset="0"/>
              <a:buChar char="•"/>
            </a:pPr>
            <a:r>
              <a:rPr lang="en-US" sz="1600"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The large shaft diameter will also allow inserting pre-welded LAr warm cryostat support panels</a:t>
            </a:r>
          </a:p>
          <a:p>
            <a:pPr marL="128588" indent="-128588" algn="just">
              <a:spcBef>
                <a:spcPts val="0"/>
              </a:spcBef>
              <a:spcAft>
                <a:spcPts val="300"/>
              </a:spcAft>
              <a:buFont typeface="Arial" panose="020B0604020202020204" pitchFamily="34" charset="0"/>
              <a:buChar char="•"/>
            </a:pPr>
            <a:r>
              <a:rPr lang="en-US" sz="1600"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Shaft will also provide space for utilities routing</a:t>
            </a:r>
          </a:p>
          <a:p>
            <a:pPr algn="just">
              <a:spcBef>
                <a:spcPts val="1200"/>
              </a:spcBef>
              <a:spcAft>
                <a:spcPts val="300"/>
              </a:spcAft>
            </a:pPr>
            <a:r>
              <a:rPr lang="en-GB" sz="1600" b="1" dirty="0">
                <a:solidFill>
                  <a:srgbClr val="E95125"/>
                </a:solidFill>
                <a:latin typeface="Helvetica" panose="020B0604020202020204" pitchFamily="34" charset="0"/>
                <a:cs typeface="Helvetica" panose="020B0604020202020204" pitchFamily="34" charset="0"/>
              </a:rPr>
              <a:t>Cavern Climate:</a:t>
            </a:r>
          </a:p>
          <a:p>
            <a:pPr marL="128588" indent="-128588" algn="just">
              <a:spcBef>
                <a:spcPts val="0"/>
              </a:spcBef>
              <a:spcAft>
                <a:spcPts val="300"/>
              </a:spcAft>
              <a:buFont typeface="Arial" panose="020B0604020202020204" pitchFamily="34" charset="0"/>
              <a:buChar char="•"/>
            </a:pPr>
            <a:r>
              <a:rPr lang="en-GB" sz="1600" dirty="0">
                <a:solidFill>
                  <a:srgbClr val="63666A"/>
                </a:solidFill>
                <a:latin typeface="Helvetica" panose="020B0604020202020204" pitchFamily="34" charset="0"/>
                <a:cs typeface="Helvetica" panose="020B0604020202020204" pitchFamily="34" charset="0"/>
              </a:rPr>
              <a:t>Conditioned (dried) air will be generated at the surface building and blown into the cavern.</a:t>
            </a:r>
          </a:p>
          <a:p>
            <a:pPr marL="128588" indent="-128588" algn="just">
              <a:spcBef>
                <a:spcPts val="0"/>
              </a:spcBef>
              <a:spcAft>
                <a:spcPts val="300"/>
              </a:spcAft>
              <a:buFont typeface="Arial" panose="020B0604020202020204" pitchFamily="34" charset="0"/>
              <a:buChar char="•"/>
            </a:pPr>
            <a:r>
              <a:rPr lang="en-GB" sz="1600" dirty="0">
                <a:solidFill>
                  <a:srgbClr val="63666A"/>
                </a:solidFill>
                <a:latin typeface="Helvetica" panose="020B0604020202020204" pitchFamily="34" charset="0"/>
                <a:cs typeface="Helvetica" panose="020B0604020202020204" pitchFamily="34" charset="0"/>
              </a:rPr>
              <a:t>This approach can control temperature and would significantly reduce cavern humidity. However, such approach cannot actively control or guarantee cavern humidity which will depend on water presence in the cavern or weather conditions on the surface</a:t>
            </a:r>
            <a:r>
              <a:rPr lang="en-US" sz="1600" dirty="0">
                <a:solidFill>
                  <a:srgbClr val="63666A"/>
                </a:solidFill>
                <a:latin typeface="Helvetica" panose="020B0604020202020204" pitchFamily="34" charset="0"/>
                <a:cs typeface="Helvetica" panose="020B0604020202020204" pitchFamily="34" charset="0"/>
              </a:rPr>
              <a:t>.</a:t>
            </a:r>
          </a:p>
          <a:p>
            <a:pPr marL="128588" indent="-128588" algn="just">
              <a:spcBef>
                <a:spcPts val="450"/>
              </a:spcBef>
              <a:spcAft>
                <a:spcPts val="450"/>
              </a:spcAft>
              <a:buFont typeface="Arial" panose="020B0604020202020204" pitchFamily="34" charset="0"/>
              <a:buChar char="•"/>
            </a:pPr>
            <a:endParaRPr lang="en-US" sz="1600" dirty="0">
              <a:solidFill>
                <a:srgbClr val="63666A"/>
              </a:solidFill>
              <a:latin typeface="Helvetica" panose="020B0604020202020204" pitchFamily="34" charset="0"/>
              <a:ea typeface="Times New Roman" panose="02020603050405020304" pitchFamily="18" charset="0"/>
              <a:cs typeface="Helvetica" panose="020B0604020202020204" pitchFamily="34" charset="0"/>
            </a:endParaRPr>
          </a:p>
        </p:txBody>
      </p:sp>
      <p:pic>
        <p:nvPicPr>
          <p:cNvPr id="6" name="Picture 5">
            <a:extLst>
              <a:ext uri="{FF2B5EF4-FFF2-40B4-BE49-F238E27FC236}">
                <a16:creationId xmlns:a16="http://schemas.microsoft.com/office/drawing/2014/main" id="{056E7F45-D0AA-45DB-A5D2-61CB27D7C063}"/>
              </a:ext>
            </a:extLst>
          </p:cNvPr>
          <p:cNvPicPr>
            <a:picLocks noChangeAspect="1"/>
          </p:cNvPicPr>
          <p:nvPr/>
        </p:nvPicPr>
        <p:blipFill>
          <a:blip r:embed="rId4"/>
          <a:stretch>
            <a:fillRect/>
          </a:stretch>
        </p:blipFill>
        <p:spPr>
          <a:xfrm>
            <a:off x="5097933" y="5387566"/>
            <a:ext cx="3889424" cy="825261"/>
          </a:xfrm>
          <a:prstGeom prst="rect">
            <a:avLst/>
          </a:prstGeom>
        </p:spPr>
      </p:pic>
      <p:sp>
        <p:nvSpPr>
          <p:cNvPr id="10" name="TextBox 9">
            <a:extLst>
              <a:ext uri="{FF2B5EF4-FFF2-40B4-BE49-F238E27FC236}">
                <a16:creationId xmlns:a16="http://schemas.microsoft.com/office/drawing/2014/main" id="{B5896CB6-F5AA-4D47-9D98-7ABC906E027C}"/>
              </a:ext>
            </a:extLst>
          </p:cNvPr>
          <p:cNvSpPr txBox="1"/>
          <p:nvPr/>
        </p:nvSpPr>
        <p:spPr>
          <a:xfrm>
            <a:off x="5047997" y="5062797"/>
            <a:ext cx="3961726" cy="338554"/>
          </a:xfrm>
          <a:prstGeom prst="rect">
            <a:avLst/>
          </a:prstGeom>
          <a:noFill/>
        </p:spPr>
        <p:txBody>
          <a:bodyPr wrap="none" rtlCol="0">
            <a:spAutoFit/>
          </a:bodyPr>
          <a:lstStyle/>
          <a:p>
            <a:pPr algn="ctr"/>
            <a:r>
              <a:rPr lang="en-US" sz="1600" b="1" dirty="0">
                <a:solidFill>
                  <a:srgbClr val="E95125"/>
                </a:solidFill>
                <a:latin typeface="Helvetica" panose="020B0604020202020204" pitchFamily="34" charset="0"/>
                <a:cs typeface="Helvetica" panose="020B0604020202020204" pitchFamily="34" charset="0"/>
              </a:rPr>
              <a:t>Cavern Air Conditioning Requirements</a:t>
            </a:r>
          </a:p>
        </p:txBody>
      </p:sp>
    </p:spTree>
    <p:extLst>
      <p:ext uri="{BB962C8B-B14F-4D97-AF65-F5344CB8AC3E}">
        <p14:creationId xmlns:p14="http://schemas.microsoft.com/office/powerpoint/2010/main" val="153563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10AB2A-4D64-46E6-A8F9-4417DD20DB8F}"/>
              </a:ext>
            </a:extLst>
          </p:cNvPr>
          <p:cNvPicPr>
            <a:picLocks noChangeAspect="1"/>
          </p:cNvPicPr>
          <p:nvPr/>
        </p:nvPicPr>
        <p:blipFill>
          <a:blip r:embed="rId2"/>
          <a:stretch>
            <a:fillRect/>
          </a:stretch>
        </p:blipFill>
        <p:spPr>
          <a:xfrm>
            <a:off x="137160" y="457200"/>
            <a:ext cx="8979408" cy="5858267"/>
          </a:xfrm>
          <a:prstGeom prst="rect">
            <a:avLst/>
          </a:prstGeom>
        </p:spPr>
      </p:pic>
      <p:sp>
        <p:nvSpPr>
          <p:cNvPr id="2" name="Title 1">
            <a:extLst>
              <a:ext uri="{FF2B5EF4-FFF2-40B4-BE49-F238E27FC236}">
                <a16:creationId xmlns:a16="http://schemas.microsoft.com/office/drawing/2014/main" id="{5C8E5941-58A4-402C-B694-D472B03A7C78}"/>
              </a:ext>
            </a:extLst>
          </p:cNvPr>
          <p:cNvSpPr>
            <a:spLocks noGrp="1"/>
          </p:cNvSpPr>
          <p:nvPr>
            <p:ph type="title"/>
          </p:nvPr>
        </p:nvSpPr>
        <p:spPr/>
        <p:txBody>
          <a:bodyPr/>
          <a:lstStyle/>
          <a:p>
            <a:r>
              <a:rPr lang="en-US" dirty="0"/>
              <a:t>Overall Cavern Size</a:t>
            </a:r>
          </a:p>
        </p:txBody>
      </p:sp>
      <p:sp>
        <p:nvSpPr>
          <p:cNvPr id="3" name="Date Placeholder 2">
            <a:extLst>
              <a:ext uri="{FF2B5EF4-FFF2-40B4-BE49-F238E27FC236}">
                <a16:creationId xmlns:a16="http://schemas.microsoft.com/office/drawing/2014/main" id="{9F49DB85-B165-45F4-AB9B-4A24BAD6CA3B}"/>
              </a:ext>
            </a:extLst>
          </p:cNvPr>
          <p:cNvSpPr>
            <a:spLocks noGrp="1"/>
          </p:cNvSpPr>
          <p:nvPr>
            <p:ph type="dt" sz="half" idx="2"/>
          </p:nvPr>
        </p:nvSpPr>
        <p:spPr/>
        <p:txBody>
          <a:bodyPr/>
          <a:lstStyle/>
          <a:p>
            <a:pPr>
              <a:defRPr/>
            </a:pPr>
            <a:r>
              <a:rPr lang="en-US"/>
              <a:t>10.23.19</a:t>
            </a:r>
            <a:endParaRPr lang="en-US" dirty="0"/>
          </a:p>
        </p:txBody>
      </p:sp>
      <p:sp>
        <p:nvSpPr>
          <p:cNvPr id="4" name="Footer Placeholder 3">
            <a:extLst>
              <a:ext uri="{FF2B5EF4-FFF2-40B4-BE49-F238E27FC236}">
                <a16:creationId xmlns:a16="http://schemas.microsoft.com/office/drawing/2014/main" id="{0570ACDA-CAFD-448C-9334-09F259C33681}"/>
              </a:ext>
            </a:extLst>
          </p:cNvPr>
          <p:cNvSpPr>
            <a:spLocks noGrp="1"/>
          </p:cNvSpPr>
          <p:nvPr>
            <p:ph type="ftr" sz="quarter" idx="3"/>
          </p:nvPr>
        </p:nvSpPr>
        <p:spPr/>
        <p:txBody>
          <a:bodyPr/>
          <a:lstStyle/>
          <a:p>
            <a:pPr>
              <a:defRPr/>
            </a:pPr>
            <a:r>
              <a:rPr lang="en-US"/>
              <a:t>M. Leitner | Near Detector Integration &amp; Installation </a:t>
            </a:r>
          </a:p>
        </p:txBody>
      </p:sp>
      <p:sp>
        <p:nvSpPr>
          <p:cNvPr id="5" name="Slide Number Placeholder 4">
            <a:extLst>
              <a:ext uri="{FF2B5EF4-FFF2-40B4-BE49-F238E27FC236}">
                <a16:creationId xmlns:a16="http://schemas.microsoft.com/office/drawing/2014/main" id="{F5D825C7-5A7C-4F49-BB7A-FFDB26F9C9F4}"/>
              </a:ext>
            </a:extLst>
          </p:cNvPr>
          <p:cNvSpPr>
            <a:spLocks noGrp="1"/>
          </p:cNvSpPr>
          <p:nvPr>
            <p:ph type="sldNum" sz="quarter" idx="4"/>
          </p:nvPr>
        </p:nvSpPr>
        <p:spPr/>
        <p:txBody>
          <a:bodyPr/>
          <a:lstStyle/>
          <a:p>
            <a:pPr>
              <a:defRPr/>
            </a:pPr>
            <a:fld id="{C663080B-B7DD-F94E-BF93-E5AF96AB2174}" type="slidenum">
              <a:rPr lang="en-US" smtClean="0"/>
              <a:pPr>
                <a:defRPr/>
              </a:pPr>
              <a:t>19</a:t>
            </a:fld>
            <a:endParaRPr lang="en-US" dirty="0"/>
          </a:p>
        </p:txBody>
      </p:sp>
      <p:pic>
        <p:nvPicPr>
          <p:cNvPr id="10" name="Picture 9" descr="A close up of a map&#10;&#10;Description automatically generated">
            <a:extLst>
              <a:ext uri="{FF2B5EF4-FFF2-40B4-BE49-F238E27FC236}">
                <a16:creationId xmlns:a16="http://schemas.microsoft.com/office/drawing/2014/main" id="{4E140F51-A6E0-484D-B9C4-61C78C83001A}"/>
              </a:ext>
            </a:extLst>
          </p:cNvPr>
          <p:cNvPicPr>
            <a:picLocks noChangeAspect="1"/>
          </p:cNvPicPr>
          <p:nvPr/>
        </p:nvPicPr>
        <p:blipFill>
          <a:blip r:embed="rId3">
            <a:alphaModFix/>
          </a:blip>
          <a:stretch>
            <a:fillRect/>
          </a:stretch>
        </p:blipFill>
        <p:spPr>
          <a:xfrm>
            <a:off x="629486" y="1197673"/>
            <a:ext cx="3087550" cy="2148337"/>
          </a:xfrm>
          <a:prstGeom prst="rect">
            <a:avLst/>
          </a:prstGeom>
        </p:spPr>
      </p:pic>
      <p:sp>
        <p:nvSpPr>
          <p:cNvPr id="11" name="TextBox 10">
            <a:extLst>
              <a:ext uri="{FF2B5EF4-FFF2-40B4-BE49-F238E27FC236}">
                <a16:creationId xmlns:a16="http://schemas.microsoft.com/office/drawing/2014/main" id="{EA181E12-063D-493D-B1F7-C9D3594682AC}"/>
              </a:ext>
            </a:extLst>
          </p:cNvPr>
          <p:cNvSpPr txBox="1"/>
          <p:nvPr/>
        </p:nvSpPr>
        <p:spPr>
          <a:xfrm>
            <a:off x="2311110" y="2452335"/>
            <a:ext cx="4815696" cy="1328023"/>
          </a:xfrm>
          <a:prstGeom prst="roundRect">
            <a:avLst/>
          </a:prstGeom>
          <a:solidFill>
            <a:srgbClr val="E95125"/>
          </a:solidFill>
          <a:ln w="28575">
            <a:solidFill>
              <a:srgbClr val="004C97"/>
            </a:solidFill>
          </a:ln>
        </p:spPr>
        <p:txBody>
          <a:bodyPr wrap="square" rtlCol="0">
            <a:spAutoFit/>
          </a:bodyPr>
          <a:lstStyle/>
          <a:p>
            <a:pPr algn="just"/>
            <a:r>
              <a:rPr lang="en-US" b="1" dirty="0">
                <a:solidFill>
                  <a:srgbClr val="004C97"/>
                </a:solidFill>
              </a:rPr>
              <a:t>MPD and LAr detectors can fit into the smaller “BCR” cavern if they are reduced in size along the beamline by at least a combined 6 to 7 feet (shared between the two detectors).</a:t>
            </a:r>
          </a:p>
        </p:txBody>
      </p:sp>
    </p:spTree>
    <p:extLst>
      <p:ext uri="{BB962C8B-B14F-4D97-AF65-F5344CB8AC3E}">
        <p14:creationId xmlns:p14="http://schemas.microsoft.com/office/powerpoint/2010/main" val="42958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6" name="Content Placeholder 5"/>
          <p:cNvSpPr>
            <a:spLocks noGrp="1"/>
          </p:cNvSpPr>
          <p:nvPr>
            <p:ph idx="11"/>
          </p:nvPr>
        </p:nvSpPr>
        <p:spPr/>
        <p:txBody>
          <a:bodyPr/>
          <a:lstStyle/>
          <a:p>
            <a:r>
              <a:rPr lang="en-US" dirty="0"/>
              <a:t>Near Detector Integration and Installation Scope </a:t>
            </a:r>
            <a:r>
              <a:rPr lang="en-US" baseline="30000" dirty="0"/>
              <a:t>(*)</a:t>
            </a:r>
          </a:p>
          <a:p>
            <a:r>
              <a:rPr lang="en-US" dirty="0"/>
              <a:t>Detector Details</a:t>
            </a:r>
          </a:p>
          <a:p>
            <a:r>
              <a:rPr lang="en-US" dirty="0"/>
              <a:t>Cavern Requirements</a:t>
            </a:r>
          </a:p>
          <a:p>
            <a:r>
              <a:rPr lang="en-US" dirty="0"/>
              <a:t>Cavern Size Discussion </a:t>
            </a:r>
          </a:p>
          <a:p>
            <a:r>
              <a:rPr lang="en-US" dirty="0"/>
              <a:t>Schedule</a:t>
            </a:r>
          </a:p>
          <a:p>
            <a:r>
              <a:rPr lang="en-US" dirty="0"/>
              <a:t>Next Steps</a:t>
            </a:r>
          </a:p>
          <a:p>
            <a:r>
              <a:rPr lang="en-US" dirty="0"/>
              <a:t>Summary</a:t>
            </a:r>
          </a:p>
          <a:p>
            <a:pPr lvl="1"/>
            <a:endParaRPr lang="en-US" dirty="0"/>
          </a:p>
        </p:txBody>
      </p:sp>
      <p:sp>
        <p:nvSpPr>
          <p:cNvPr id="3" name="Date Placeholder 2"/>
          <p:cNvSpPr>
            <a:spLocks noGrp="1"/>
          </p:cNvSpPr>
          <p:nvPr>
            <p:ph type="dt" sz="half" idx="2"/>
          </p:nvPr>
        </p:nvSpPr>
        <p:spPr/>
        <p:txBody>
          <a:bodyPr/>
          <a:lstStyle/>
          <a:p>
            <a:pPr>
              <a:defRPr/>
            </a:pPr>
            <a:r>
              <a:rPr lang="en-US"/>
              <a:t>10.23.19</a:t>
            </a:r>
            <a:endParaRPr lang="en-US" dirty="0"/>
          </a:p>
        </p:txBody>
      </p:sp>
      <p:sp>
        <p:nvSpPr>
          <p:cNvPr id="4" name="Footer Placeholder 3"/>
          <p:cNvSpPr>
            <a:spLocks noGrp="1"/>
          </p:cNvSpPr>
          <p:nvPr>
            <p:ph type="ftr" sz="quarter" idx="3"/>
          </p:nvPr>
        </p:nvSpPr>
        <p:spPr/>
        <p:txBody>
          <a:bodyPr/>
          <a:lstStyle/>
          <a:p>
            <a:pPr>
              <a:defRPr/>
            </a:pPr>
            <a:r>
              <a:rPr lang="en-US"/>
              <a:t>M. Leitner | Near Detector Integration &amp; Installation </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2</a:t>
            </a:fld>
            <a:endParaRPr lang="en-US" dirty="0"/>
          </a:p>
        </p:txBody>
      </p:sp>
      <p:sp>
        <p:nvSpPr>
          <p:cNvPr id="7" name="TextBox 6">
            <a:extLst>
              <a:ext uri="{FF2B5EF4-FFF2-40B4-BE49-F238E27FC236}">
                <a16:creationId xmlns:a16="http://schemas.microsoft.com/office/drawing/2014/main" id="{AD4A8319-CD78-4FE4-B5DF-1E41CCA30BC3}"/>
              </a:ext>
            </a:extLst>
          </p:cNvPr>
          <p:cNvSpPr txBox="1"/>
          <p:nvPr/>
        </p:nvSpPr>
        <p:spPr>
          <a:xfrm>
            <a:off x="454029" y="5859812"/>
            <a:ext cx="7505148" cy="369332"/>
          </a:xfrm>
          <a:prstGeom prst="rect">
            <a:avLst/>
          </a:prstGeom>
          <a:noFill/>
        </p:spPr>
        <p:txBody>
          <a:bodyPr wrap="square" rtlCol="0">
            <a:spAutoFit/>
          </a:bodyPr>
          <a:lstStyle/>
          <a:p>
            <a:r>
              <a:rPr lang="en-US" baseline="30000" dirty="0">
                <a:solidFill>
                  <a:srgbClr val="63666A"/>
                </a:solidFill>
              </a:rPr>
              <a:t>(*)</a:t>
            </a:r>
            <a:r>
              <a:rPr lang="en-US" dirty="0">
                <a:solidFill>
                  <a:srgbClr val="63666A"/>
                </a:solidFill>
              </a:rPr>
              <a:t> LAr US-scope as well as Near Site LBNF scope details are not discussed</a:t>
            </a:r>
          </a:p>
        </p:txBody>
      </p:sp>
    </p:spTree>
    <p:extLst>
      <p:ext uri="{BB962C8B-B14F-4D97-AF65-F5344CB8AC3E}">
        <p14:creationId xmlns:p14="http://schemas.microsoft.com/office/powerpoint/2010/main" val="993413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DAA91144-F00C-4145-9A91-A28F941350D0}"/>
              </a:ext>
            </a:extLst>
          </p:cNvPr>
          <p:cNvPicPr>
            <a:picLocks noChangeAspect="1"/>
          </p:cNvPicPr>
          <p:nvPr/>
        </p:nvPicPr>
        <p:blipFill>
          <a:blip r:embed="rId2"/>
          <a:stretch>
            <a:fillRect/>
          </a:stretch>
        </p:blipFill>
        <p:spPr>
          <a:xfrm>
            <a:off x="137160" y="457200"/>
            <a:ext cx="8980557" cy="5859017"/>
          </a:xfrm>
          <a:prstGeom prst="rect">
            <a:avLst/>
          </a:prstGeom>
        </p:spPr>
      </p:pic>
      <p:sp>
        <p:nvSpPr>
          <p:cNvPr id="2" name="Title 1">
            <a:extLst>
              <a:ext uri="{FF2B5EF4-FFF2-40B4-BE49-F238E27FC236}">
                <a16:creationId xmlns:a16="http://schemas.microsoft.com/office/drawing/2014/main" id="{5C8E5941-58A4-402C-B694-D472B03A7C78}"/>
              </a:ext>
            </a:extLst>
          </p:cNvPr>
          <p:cNvSpPr>
            <a:spLocks noGrp="1"/>
          </p:cNvSpPr>
          <p:nvPr>
            <p:ph type="title"/>
          </p:nvPr>
        </p:nvSpPr>
        <p:spPr/>
        <p:txBody>
          <a:bodyPr/>
          <a:lstStyle/>
          <a:p>
            <a:r>
              <a:rPr lang="en-US" dirty="0"/>
              <a:t>KLOE Alcove</a:t>
            </a:r>
            <a:br>
              <a:rPr lang="en-US" dirty="0"/>
            </a:br>
            <a:r>
              <a:rPr lang="en-US" dirty="0"/>
              <a:t>Current Size Request</a:t>
            </a:r>
          </a:p>
        </p:txBody>
      </p:sp>
      <p:sp>
        <p:nvSpPr>
          <p:cNvPr id="3" name="Date Placeholder 2">
            <a:extLst>
              <a:ext uri="{FF2B5EF4-FFF2-40B4-BE49-F238E27FC236}">
                <a16:creationId xmlns:a16="http://schemas.microsoft.com/office/drawing/2014/main" id="{9F49DB85-B165-45F4-AB9B-4A24BAD6CA3B}"/>
              </a:ext>
            </a:extLst>
          </p:cNvPr>
          <p:cNvSpPr>
            <a:spLocks noGrp="1"/>
          </p:cNvSpPr>
          <p:nvPr>
            <p:ph type="dt" sz="half" idx="2"/>
          </p:nvPr>
        </p:nvSpPr>
        <p:spPr/>
        <p:txBody>
          <a:bodyPr/>
          <a:lstStyle/>
          <a:p>
            <a:pPr>
              <a:defRPr/>
            </a:pPr>
            <a:r>
              <a:rPr lang="en-US"/>
              <a:t>10.23.19</a:t>
            </a:r>
            <a:endParaRPr lang="en-US" dirty="0"/>
          </a:p>
        </p:txBody>
      </p:sp>
      <p:sp>
        <p:nvSpPr>
          <p:cNvPr id="4" name="Footer Placeholder 3">
            <a:extLst>
              <a:ext uri="{FF2B5EF4-FFF2-40B4-BE49-F238E27FC236}">
                <a16:creationId xmlns:a16="http://schemas.microsoft.com/office/drawing/2014/main" id="{0570ACDA-CAFD-448C-9334-09F259C33681}"/>
              </a:ext>
            </a:extLst>
          </p:cNvPr>
          <p:cNvSpPr>
            <a:spLocks noGrp="1"/>
          </p:cNvSpPr>
          <p:nvPr>
            <p:ph type="ftr" sz="quarter" idx="3"/>
          </p:nvPr>
        </p:nvSpPr>
        <p:spPr/>
        <p:txBody>
          <a:bodyPr/>
          <a:lstStyle/>
          <a:p>
            <a:pPr>
              <a:defRPr/>
            </a:pPr>
            <a:r>
              <a:rPr lang="en-US"/>
              <a:t>M. Leitner | Near Detector Integration &amp; Installation </a:t>
            </a:r>
          </a:p>
        </p:txBody>
      </p:sp>
      <p:sp>
        <p:nvSpPr>
          <p:cNvPr id="5" name="Slide Number Placeholder 4">
            <a:extLst>
              <a:ext uri="{FF2B5EF4-FFF2-40B4-BE49-F238E27FC236}">
                <a16:creationId xmlns:a16="http://schemas.microsoft.com/office/drawing/2014/main" id="{F5D825C7-5A7C-4F49-BB7A-FFDB26F9C9F4}"/>
              </a:ext>
            </a:extLst>
          </p:cNvPr>
          <p:cNvSpPr>
            <a:spLocks noGrp="1"/>
          </p:cNvSpPr>
          <p:nvPr>
            <p:ph type="sldNum" sz="quarter" idx="4"/>
          </p:nvPr>
        </p:nvSpPr>
        <p:spPr/>
        <p:txBody>
          <a:bodyPr/>
          <a:lstStyle/>
          <a:p>
            <a:pPr>
              <a:defRPr/>
            </a:pPr>
            <a:fld id="{C663080B-B7DD-F94E-BF93-E5AF96AB2174}" type="slidenum">
              <a:rPr lang="en-US" smtClean="0"/>
              <a:pPr>
                <a:defRPr/>
              </a:pPr>
              <a:t>20</a:t>
            </a:fld>
            <a:endParaRPr lang="en-US" dirty="0"/>
          </a:p>
        </p:txBody>
      </p:sp>
      <p:sp>
        <p:nvSpPr>
          <p:cNvPr id="10" name="Rectangle 9">
            <a:extLst>
              <a:ext uri="{FF2B5EF4-FFF2-40B4-BE49-F238E27FC236}">
                <a16:creationId xmlns:a16="http://schemas.microsoft.com/office/drawing/2014/main" id="{63A148E4-DFF8-482D-BA07-3C1B1F1E2F89}"/>
              </a:ext>
            </a:extLst>
          </p:cNvPr>
          <p:cNvSpPr/>
          <p:nvPr/>
        </p:nvSpPr>
        <p:spPr>
          <a:xfrm>
            <a:off x="7827617" y="6051826"/>
            <a:ext cx="1179223" cy="264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635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93D2B5-FE22-4B8E-BD55-C24EC506C1E9}"/>
              </a:ext>
            </a:extLst>
          </p:cNvPr>
          <p:cNvPicPr>
            <a:picLocks noChangeAspect="1"/>
          </p:cNvPicPr>
          <p:nvPr/>
        </p:nvPicPr>
        <p:blipFill rotWithShape="1">
          <a:blip r:embed="rId2"/>
          <a:srcRect r="25404"/>
          <a:stretch/>
        </p:blipFill>
        <p:spPr>
          <a:xfrm>
            <a:off x="5397271" y="1349766"/>
            <a:ext cx="4531267" cy="434813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07A587F-16E3-42A7-BBB2-ACEA1AC26D25}"/>
              </a:ext>
            </a:extLst>
          </p:cNvPr>
          <p:cNvPicPr>
            <a:picLocks noChangeAspect="1"/>
          </p:cNvPicPr>
          <p:nvPr/>
        </p:nvPicPr>
        <p:blipFill>
          <a:blip r:embed="rId3"/>
          <a:stretch>
            <a:fillRect/>
          </a:stretch>
        </p:blipFill>
        <p:spPr>
          <a:xfrm rot="786872">
            <a:off x="3466659" y="1410284"/>
            <a:ext cx="3014766" cy="435093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79E658B-416F-4171-8713-2882DE62135B}"/>
              </a:ext>
            </a:extLst>
          </p:cNvPr>
          <p:cNvPicPr>
            <a:picLocks noChangeAspect="1"/>
          </p:cNvPicPr>
          <p:nvPr/>
        </p:nvPicPr>
        <p:blipFill>
          <a:blip r:embed="rId4"/>
          <a:stretch>
            <a:fillRect/>
          </a:stretch>
        </p:blipFill>
        <p:spPr>
          <a:xfrm rot="629079">
            <a:off x="1978922" y="1513745"/>
            <a:ext cx="3003896" cy="435093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87C2448-19FD-4FB8-B1FC-BE044802A208}"/>
              </a:ext>
            </a:extLst>
          </p:cNvPr>
          <p:cNvPicPr>
            <a:picLocks noChangeAspect="1"/>
          </p:cNvPicPr>
          <p:nvPr/>
        </p:nvPicPr>
        <p:blipFill>
          <a:blip r:embed="rId5"/>
          <a:stretch>
            <a:fillRect/>
          </a:stretch>
        </p:blipFill>
        <p:spPr>
          <a:xfrm rot="20947092">
            <a:off x="876113" y="1467048"/>
            <a:ext cx="2980455" cy="4350932"/>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98607F3B-902F-4E34-9265-CD6272981B44}"/>
              </a:ext>
            </a:extLst>
          </p:cNvPr>
          <p:cNvSpPr>
            <a:spLocks noGrp="1"/>
          </p:cNvSpPr>
          <p:nvPr>
            <p:ph type="title"/>
          </p:nvPr>
        </p:nvSpPr>
        <p:spPr/>
        <p:txBody>
          <a:bodyPr/>
          <a:lstStyle/>
          <a:p>
            <a:r>
              <a:rPr lang="en-US" dirty="0"/>
              <a:t>Detector Designs Matured:</a:t>
            </a:r>
            <a:br>
              <a:rPr lang="en-US" dirty="0"/>
            </a:br>
            <a:r>
              <a:rPr lang="en-US" dirty="0"/>
              <a:t>ND Requirements Document Defines Facility Interfaces</a:t>
            </a:r>
          </a:p>
        </p:txBody>
      </p:sp>
      <p:sp>
        <p:nvSpPr>
          <p:cNvPr id="2" name="Date Placeholder 1">
            <a:extLst>
              <a:ext uri="{FF2B5EF4-FFF2-40B4-BE49-F238E27FC236}">
                <a16:creationId xmlns:a16="http://schemas.microsoft.com/office/drawing/2014/main" id="{125815CA-E1BB-47FF-9C3B-9F9BEAD4BA7F}"/>
              </a:ext>
            </a:extLst>
          </p:cNvPr>
          <p:cNvSpPr>
            <a:spLocks noGrp="1"/>
          </p:cNvSpPr>
          <p:nvPr>
            <p:ph type="dt" sz="half" idx="2"/>
          </p:nvPr>
        </p:nvSpPr>
        <p:spPr/>
        <p:txBody>
          <a:bodyPr/>
          <a:lstStyle/>
          <a:p>
            <a:pPr>
              <a:defRPr/>
            </a:pPr>
            <a:r>
              <a:rPr lang="en-US">
                <a:latin typeface="Helvetica"/>
                <a:cs typeface="Helvetica"/>
              </a:rPr>
              <a:t>10.23.19</a:t>
            </a:r>
            <a:endParaRPr lang="en-US" dirty="0">
              <a:latin typeface="Helvetica"/>
              <a:cs typeface="Helvetica"/>
            </a:endParaRPr>
          </a:p>
        </p:txBody>
      </p:sp>
      <p:sp>
        <p:nvSpPr>
          <p:cNvPr id="3" name="Footer Placeholder 2">
            <a:extLst>
              <a:ext uri="{FF2B5EF4-FFF2-40B4-BE49-F238E27FC236}">
                <a16:creationId xmlns:a16="http://schemas.microsoft.com/office/drawing/2014/main" id="{C8EAD68C-68FF-46EA-9E6D-90D14B411850}"/>
              </a:ext>
            </a:extLst>
          </p:cNvPr>
          <p:cNvSpPr>
            <a:spLocks noGrp="1"/>
          </p:cNvSpPr>
          <p:nvPr>
            <p:ph type="ftr" sz="quarter" idx="3"/>
          </p:nvPr>
        </p:nvSpPr>
        <p:spPr/>
        <p:txBody>
          <a:bodyPr/>
          <a:lstStyle/>
          <a:p>
            <a:pPr>
              <a:defRPr/>
            </a:pPr>
            <a:r>
              <a:rPr lang="en-GB"/>
              <a:t>M. Leitner | Near Detector Integration &amp; Installation </a:t>
            </a:r>
            <a:endParaRPr lang="en-GB" dirty="0"/>
          </a:p>
        </p:txBody>
      </p:sp>
      <p:sp>
        <p:nvSpPr>
          <p:cNvPr id="4" name="Slide Number Placeholder 3">
            <a:extLst>
              <a:ext uri="{FF2B5EF4-FFF2-40B4-BE49-F238E27FC236}">
                <a16:creationId xmlns:a16="http://schemas.microsoft.com/office/drawing/2014/main" id="{793C9F2D-B708-476B-84CA-3BB16A41F9DE}"/>
              </a:ext>
            </a:extLst>
          </p:cNvPr>
          <p:cNvSpPr>
            <a:spLocks noGrp="1"/>
          </p:cNvSpPr>
          <p:nvPr>
            <p:ph type="sldNum" sz="quarter" idx="4"/>
          </p:nvPr>
        </p:nvSpPr>
        <p:spPr/>
        <p:txBody>
          <a:bodyPr/>
          <a:lstStyle/>
          <a:p>
            <a:pPr>
              <a:defRPr/>
            </a:pPr>
            <a:fld id="{0C39C72E-2A13-EB4D-AD45-6D4E6ACAED8D}" type="slidenum">
              <a:rPr lang="en-US" smtClean="0"/>
              <a:pPr>
                <a:defRPr/>
              </a:pPr>
              <a:t>21</a:t>
            </a:fld>
            <a:endParaRPr lang="en-US" dirty="0"/>
          </a:p>
        </p:txBody>
      </p:sp>
      <p:pic>
        <p:nvPicPr>
          <p:cNvPr id="6" name="Picture 5">
            <a:extLst>
              <a:ext uri="{FF2B5EF4-FFF2-40B4-BE49-F238E27FC236}">
                <a16:creationId xmlns:a16="http://schemas.microsoft.com/office/drawing/2014/main" id="{DBF39019-88D4-4DCC-A41D-78802884E6CE}"/>
              </a:ext>
            </a:extLst>
          </p:cNvPr>
          <p:cNvPicPr>
            <a:picLocks noChangeAspect="1"/>
          </p:cNvPicPr>
          <p:nvPr/>
        </p:nvPicPr>
        <p:blipFill>
          <a:blip r:embed="rId6"/>
          <a:stretch>
            <a:fillRect/>
          </a:stretch>
        </p:blipFill>
        <p:spPr>
          <a:xfrm rot="21180401">
            <a:off x="-745143" y="1349430"/>
            <a:ext cx="3371164" cy="4626068"/>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B0529B3F-0732-42C0-8FE6-79712AB27455}"/>
              </a:ext>
            </a:extLst>
          </p:cNvPr>
          <p:cNvSpPr txBox="1"/>
          <p:nvPr/>
        </p:nvSpPr>
        <p:spPr>
          <a:xfrm>
            <a:off x="687016" y="3739644"/>
            <a:ext cx="2651760" cy="640080"/>
          </a:xfrm>
          <a:prstGeom prst="roundRect">
            <a:avLst/>
          </a:prstGeom>
          <a:ln w="38100">
            <a:solidFill>
              <a:srgbClr val="004C97"/>
            </a:solidFill>
          </a:ln>
        </p:spPr>
        <p:style>
          <a:lnRef idx="2">
            <a:schemeClr val="accent6"/>
          </a:lnRef>
          <a:fillRef idx="1">
            <a:schemeClr val="lt1"/>
          </a:fillRef>
          <a:effectRef idx="0">
            <a:schemeClr val="accent6"/>
          </a:effectRef>
          <a:fontRef idx="minor">
            <a:schemeClr val="dk1"/>
          </a:fontRef>
        </p:style>
        <p:txBody>
          <a:bodyPr wrap="square" rtlCol="0">
            <a:noAutofit/>
          </a:bodyPr>
          <a:lstStyle/>
          <a:p>
            <a:pPr algn="ctr"/>
            <a:r>
              <a:rPr lang="en-US" sz="1600" b="1" dirty="0">
                <a:solidFill>
                  <a:srgbClr val="C0504D"/>
                </a:solidFill>
                <a:latin typeface="Helvetica" panose="020B0604020202020204" pitchFamily="34" charset="0"/>
                <a:cs typeface="Helvetica" panose="020B0604020202020204" pitchFamily="34" charset="0"/>
              </a:rPr>
              <a:t>INTERFACE DOCUMENT</a:t>
            </a:r>
          </a:p>
          <a:p>
            <a:pPr algn="ctr"/>
            <a:r>
              <a:rPr lang="en-US" sz="1600" b="1" dirty="0">
                <a:solidFill>
                  <a:srgbClr val="C0504D"/>
                </a:solidFill>
                <a:latin typeface="Helvetica" panose="020B0604020202020204" pitchFamily="34" charset="0"/>
                <a:cs typeface="Helvetica" panose="020B0604020202020204" pitchFamily="34" charset="0"/>
              </a:rPr>
              <a:t>EDMS# 2230933</a:t>
            </a:r>
          </a:p>
        </p:txBody>
      </p:sp>
      <p:sp>
        <p:nvSpPr>
          <p:cNvPr id="12" name="TextBox 11">
            <a:extLst>
              <a:ext uri="{FF2B5EF4-FFF2-40B4-BE49-F238E27FC236}">
                <a16:creationId xmlns:a16="http://schemas.microsoft.com/office/drawing/2014/main" id="{E243C3CC-CBAB-4B66-A860-6B97904B0408}"/>
              </a:ext>
            </a:extLst>
          </p:cNvPr>
          <p:cNvSpPr txBox="1"/>
          <p:nvPr/>
        </p:nvSpPr>
        <p:spPr>
          <a:xfrm>
            <a:off x="6015778" y="3002492"/>
            <a:ext cx="2651760" cy="635175"/>
          </a:xfrm>
          <a:prstGeom prst="roundRect">
            <a:avLst/>
          </a:prstGeom>
          <a:ln w="38100">
            <a:solidFill>
              <a:srgbClr val="004C97"/>
            </a:solidFill>
          </a:ln>
        </p:spPr>
        <p:style>
          <a:lnRef idx="2">
            <a:schemeClr val="accent6"/>
          </a:lnRef>
          <a:fillRef idx="1">
            <a:schemeClr val="lt1"/>
          </a:fillRef>
          <a:effectRef idx="0">
            <a:schemeClr val="accent6"/>
          </a:effectRef>
          <a:fontRef idx="minor">
            <a:schemeClr val="dk1"/>
          </a:fontRef>
        </p:style>
        <p:txBody>
          <a:bodyPr wrap="square" rtlCol="0">
            <a:noAutofit/>
          </a:bodyPr>
          <a:lstStyle/>
          <a:p>
            <a:pPr algn="ctr"/>
            <a:r>
              <a:rPr lang="en-US" sz="1600" b="1" dirty="0">
                <a:solidFill>
                  <a:srgbClr val="C0504D"/>
                </a:solidFill>
                <a:latin typeface="Helvetica" panose="020B0604020202020204" pitchFamily="34" charset="0"/>
                <a:cs typeface="Helvetica" panose="020B0604020202020204" pitchFamily="34" charset="0"/>
              </a:rPr>
              <a:t>INTERFACE DRAWING</a:t>
            </a:r>
          </a:p>
          <a:p>
            <a:pPr algn="ctr"/>
            <a:r>
              <a:rPr lang="en-US" sz="1600" b="1" dirty="0">
                <a:solidFill>
                  <a:srgbClr val="C0504D"/>
                </a:solidFill>
                <a:latin typeface="Helvetica" panose="020B0604020202020204" pitchFamily="34" charset="0"/>
                <a:cs typeface="Helvetica" panose="020B0604020202020204" pitchFamily="34" charset="0"/>
              </a:rPr>
              <a:t>EDMS# 2222899</a:t>
            </a:r>
          </a:p>
        </p:txBody>
      </p:sp>
      <p:sp>
        <p:nvSpPr>
          <p:cNvPr id="13" name="TextBox 12">
            <a:extLst>
              <a:ext uri="{FF2B5EF4-FFF2-40B4-BE49-F238E27FC236}">
                <a16:creationId xmlns:a16="http://schemas.microsoft.com/office/drawing/2014/main" id="{92BEC8E5-76BD-4476-BDB7-D644D69881DD}"/>
              </a:ext>
            </a:extLst>
          </p:cNvPr>
          <p:cNvSpPr txBox="1"/>
          <p:nvPr/>
        </p:nvSpPr>
        <p:spPr>
          <a:xfrm>
            <a:off x="492217" y="1616732"/>
            <a:ext cx="7950782" cy="715089"/>
          </a:xfrm>
          <a:prstGeom prst="roundRect">
            <a:avLst/>
          </a:prstGeom>
          <a:solidFill>
            <a:srgbClr val="C0504D"/>
          </a:solidFill>
          <a:ln w="38100">
            <a:solidFill>
              <a:srgbClr val="004C97"/>
            </a:solidFill>
          </a:ln>
        </p:spPr>
        <p:style>
          <a:lnRef idx="2">
            <a:schemeClr val="accent6"/>
          </a:lnRef>
          <a:fillRef idx="1">
            <a:schemeClr val="lt1"/>
          </a:fillRef>
          <a:effectRef idx="0">
            <a:schemeClr val="accent6"/>
          </a:effectRef>
          <a:fontRef idx="minor">
            <a:schemeClr val="dk1"/>
          </a:fontRef>
        </p:style>
        <p:txBody>
          <a:bodyPr wrap="square" rtlCol="0">
            <a:noAutofit/>
          </a:bodyPr>
          <a:lstStyle/>
          <a:p>
            <a:pPr marL="173038" indent="-173038">
              <a:buFont typeface="Arial" panose="020B0604020202020204" pitchFamily="34" charset="0"/>
              <a:buChar char="•"/>
            </a:pPr>
            <a:r>
              <a:rPr lang="en-US" b="1" dirty="0">
                <a:solidFill>
                  <a:schemeClr val="bg1"/>
                </a:solidFill>
                <a:latin typeface="Helvetica" panose="020B0604020202020204" pitchFamily="34" charset="0"/>
                <a:cs typeface="Helvetica" panose="020B0604020202020204" pitchFamily="34" charset="0"/>
              </a:rPr>
              <a:t>COMMON 3D CAD MODEL INTEGRATES ALL DETECTOR DESIGNS</a:t>
            </a:r>
          </a:p>
          <a:p>
            <a:pPr marL="173038" indent="-173038">
              <a:buFont typeface="Arial" panose="020B0604020202020204" pitchFamily="34" charset="0"/>
              <a:buChar char="•"/>
            </a:pPr>
            <a:r>
              <a:rPr lang="en-US" b="1" dirty="0">
                <a:solidFill>
                  <a:schemeClr val="bg1"/>
                </a:solidFill>
                <a:latin typeface="Helvetica" panose="020B0604020202020204" pitchFamily="34" charset="0"/>
                <a:cs typeface="Helvetica" panose="020B0604020202020204" pitchFamily="34" charset="0"/>
              </a:rPr>
              <a:t>INTERFACES ARE CENTRALLY MANAGED</a:t>
            </a:r>
          </a:p>
        </p:txBody>
      </p:sp>
      <p:sp>
        <p:nvSpPr>
          <p:cNvPr id="14" name="TextBox 13">
            <a:extLst>
              <a:ext uri="{FF2B5EF4-FFF2-40B4-BE49-F238E27FC236}">
                <a16:creationId xmlns:a16="http://schemas.microsoft.com/office/drawing/2014/main" id="{E0D87A72-5553-46B2-90E3-31E23EA97220}"/>
              </a:ext>
            </a:extLst>
          </p:cNvPr>
          <p:cNvSpPr txBox="1"/>
          <p:nvPr/>
        </p:nvSpPr>
        <p:spPr>
          <a:xfrm>
            <a:off x="4583280" y="6139770"/>
            <a:ext cx="4161717" cy="261610"/>
          </a:xfrm>
          <a:prstGeom prst="rect">
            <a:avLst/>
          </a:prstGeom>
          <a:noFill/>
        </p:spPr>
        <p:txBody>
          <a:bodyPr wrap="none" rtlCol="0">
            <a:spAutoFit/>
          </a:bodyPr>
          <a:lstStyle/>
          <a:p>
            <a:pPr algn="r"/>
            <a:r>
              <a:rPr lang="en-US" sz="1100" dirty="0">
                <a:solidFill>
                  <a:srgbClr val="E95125"/>
                </a:solidFill>
              </a:rPr>
              <a:t>A frozen document is provided for the Oct DOE IPR on Doc-DB #16604</a:t>
            </a:r>
          </a:p>
        </p:txBody>
      </p:sp>
    </p:spTree>
    <p:extLst>
      <p:ext uri="{BB962C8B-B14F-4D97-AF65-F5344CB8AC3E}">
        <p14:creationId xmlns:p14="http://schemas.microsoft.com/office/powerpoint/2010/main" val="69180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30FBFB26-7CE6-4C2A-92D8-237EC41C376F}"/>
              </a:ext>
            </a:extLst>
          </p:cNvPr>
          <p:cNvSpPr>
            <a:spLocks noGrp="1"/>
          </p:cNvSpPr>
          <p:nvPr>
            <p:ph type="title"/>
          </p:nvPr>
        </p:nvSpPr>
        <p:spPr/>
        <p:txBody>
          <a:bodyPr/>
          <a:lstStyle/>
          <a:p>
            <a:r>
              <a:rPr lang="en-US" dirty="0"/>
              <a:t>WBS 131.4.2 Integration &amp; Installation</a:t>
            </a:r>
            <a:br>
              <a:rPr lang="en-US" dirty="0"/>
            </a:br>
            <a:r>
              <a:rPr lang="en-US" dirty="0"/>
              <a:t>Design, Prototyping, and Pre-Production Schedule</a:t>
            </a:r>
          </a:p>
        </p:txBody>
      </p:sp>
      <p:sp>
        <p:nvSpPr>
          <p:cNvPr id="3" name="Date Placeholder 2">
            <a:extLst>
              <a:ext uri="{FF2B5EF4-FFF2-40B4-BE49-F238E27FC236}">
                <a16:creationId xmlns:a16="http://schemas.microsoft.com/office/drawing/2014/main" id="{0174F8D4-D746-4303-9568-4695CFAD0751}"/>
              </a:ext>
            </a:extLst>
          </p:cNvPr>
          <p:cNvSpPr>
            <a:spLocks noGrp="1"/>
          </p:cNvSpPr>
          <p:nvPr>
            <p:ph type="dt" sz="half" idx="2"/>
          </p:nvPr>
        </p:nvSpPr>
        <p:spPr/>
        <p:txBody>
          <a:bodyPr/>
          <a:lstStyle/>
          <a:p>
            <a:pPr>
              <a:defRPr/>
            </a:pPr>
            <a:r>
              <a:rPr lang="en-US"/>
              <a:t>10.23.19</a:t>
            </a:r>
            <a:endParaRPr lang="en-US" dirty="0"/>
          </a:p>
        </p:txBody>
      </p:sp>
      <p:sp>
        <p:nvSpPr>
          <p:cNvPr id="4" name="Footer Placeholder 3">
            <a:extLst>
              <a:ext uri="{FF2B5EF4-FFF2-40B4-BE49-F238E27FC236}">
                <a16:creationId xmlns:a16="http://schemas.microsoft.com/office/drawing/2014/main" id="{D6EA10CE-9D6E-47F8-A0E7-5C900D4C65A5}"/>
              </a:ext>
            </a:extLst>
          </p:cNvPr>
          <p:cNvSpPr>
            <a:spLocks noGrp="1"/>
          </p:cNvSpPr>
          <p:nvPr>
            <p:ph type="ftr" sz="quarter" idx="3"/>
          </p:nvPr>
        </p:nvSpPr>
        <p:spPr/>
        <p:txBody>
          <a:bodyPr/>
          <a:lstStyle/>
          <a:p>
            <a:pPr>
              <a:defRPr/>
            </a:pPr>
            <a:r>
              <a:rPr lang="en-US"/>
              <a:t>M. Leitner | Near Detector Integration &amp; Installation </a:t>
            </a:r>
          </a:p>
        </p:txBody>
      </p:sp>
      <p:sp>
        <p:nvSpPr>
          <p:cNvPr id="5" name="Slide Number Placeholder 4">
            <a:extLst>
              <a:ext uri="{FF2B5EF4-FFF2-40B4-BE49-F238E27FC236}">
                <a16:creationId xmlns:a16="http://schemas.microsoft.com/office/drawing/2014/main" id="{322904CE-B8ED-40A6-B72F-E81C625D4FDA}"/>
              </a:ext>
            </a:extLst>
          </p:cNvPr>
          <p:cNvSpPr>
            <a:spLocks noGrp="1"/>
          </p:cNvSpPr>
          <p:nvPr>
            <p:ph type="sldNum" sz="quarter" idx="4"/>
          </p:nvPr>
        </p:nvSpPr>
        <p:spPr/>
        <p:txBody>
          <a:bodyPr/>
          <a:lstStyle/>
          <a:p>
            <a:pPr>
              <a:defRPr/>
            </a:pPr>
            <a:fld id="{98AA3EDC-84CE-5D44-955B-22A59AD27526}" type="slidenum">
              <a:rPr lang="en-US" smtClean="0"/>
              <a:pPr>
                <a:defRPr/>
              </a:pPr>
              <a:t>22</a:t>
            </a:fld>
            <a:endParaRPr lang="en-US" dirty="0"/>
          </a:p>
        </p:txBody>
      </p:sp>
      <p:sp>
        <p:nvSpPr>
          <p:cNvPr id="2" name="TextBox 1">
            <a:extLst>
              <a:ext uri="{FF2B5EF4-FFF2-40B4-BE49-F238E27FC236}">
                <a16:creationId xmlns:a16="http://schemas.microsoft.com/office/drawing/2014/main" id="{5D643489-83E8-4482-9BA3-75EE2FEA8C6D}"/>
              </a:ext>
            </a:extLst>
          </p:cNvPr>
          <p:cNvSpPr txBox="1"/>
          <p:nvPr/>
        </p:nvSpPr>
        <p:spPr>
          <a:xfrm>
            <a:off x="1744944" y="5928112"/>
            <a:ext cx="5654112" cy="307777"/>
          </a:xfrm>
          <a:prstGeom prst="rect">
            <a:avLst/>
          </a:prstGeom>
          <a:ln>
            <a:solidFill>
              <a:srgbClr val="004C97"/>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1400" b="1" dirty="0">
                <a:solidFill>
                  <a:srgbClr val="004C97"/>
                </a:solidFill>
                <a:latin typeface="Helvetica" panose="020B0604020202020204" pitchFamily="34" charset="0"/>
                <a:cs typeface="Helvetica" panose="020B0604020202020204" pitchFamily="34" charset="0"/>
              </a:rPr>
              <a:t>DUNE-ND installation schedule matches US-project P6 schedule</a:t>
            </a:r>
          </a:p>
        </p:txBody>
      </p:sp>
      <p:pic>
        <p:nvPicPr>
          <p:cNvPr id="13" name="Picture 12" descr="A screenshot of a cell phone&#10;&#10;Description automatically generated">
            <a:extLst>
              <a:ext uri="{FF2B5EF4-FFF2-40B4-BE49-F238E27FC236}">
                <a16:creationId xmlns:a16="http://schemas.microsoft.com/office/drawing/2014/main" id="{5157AF40-913C-4808-B098-94F9E06EA43B}"/>
              </a:ext>
            </a:extLst>
          </p:cNvPr>
          <p:cNvPicPr>
            <a:picLocks noChangeAspect="1"/>
          </p:cNvPicPr>
          <p:nvPr/>
        </p:nvPicPr>
        <p:blipFill>
          <a:blip r:embed="rId2"/>
          <a:stretch>
            <a:fillRect/>
          </a:stretch>
        </p:blipFill>
        <p:spPr>
          <a:xfrm>
            <a:off x="61925" y="1174336"/>
            <a:ext cx="9020150" cy="4605117"/>
          </a:xfrm>
          <a:prstGeom prst="rect">
            <a:avLst/>
          </a:prstGeom>
        </p:spPr>
      </p:pic>
    </p:spTree>
    <p:extLst>
      <p:ext uri="{BB962C8B-B14F-4D97-AF65-F5344CB8AC3E}">
        <p14:creationId xmlns:p14="http://schemas.microsoft.com/office/powerpoint/2010/main" val="4159759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AB516-13F0-4335-B2A3-F266B008B343}"/>
              </a:ext>
            </a:extLst>
          </p:cNvPr>
          <p:cNvSpPr>
            <a:spLocks noGrp="1"/>
          </p:cNvSpPr>
          <p:nvPr>
            <p:ph type="title"/>
          </p:nvPr>
        </p:nvSpPr>
        <p:spPr/>
        <p:txBody>
          <a:bodyPr/>
          <a:lstStyle/>
          <a:p>
            <a:r>
              <a:rPr lang="en-US" dirty="0"/>
              <a:t>DUNE-ND Integration Design Scope Definition Matures:</a:t>
            </a:r>
            <a:br>
              <a:rPr lang="en-US" dirty="0"/>
            </a:br>
            <a:r>
              <a:rPr lang="en-US" dirty="0"/>
              <a:t>Top-Level Schedule Built From Bottom-Up Activities</a:t>
            </a:r>
          </a:p>
        </p:txBody>
      </p:sp>
      <p:sp>
        <p:nvSpPr>
          <p:cNvPr id="3" name="Date Placeholder 2">
            <a:extLst>
              <a:ext uri="{FF2B5EF4-FFF2-40B4-BE49-F238E27FC236}">
                <a16:creationId xmlns:a16="http://schemas.microsoft.com/office/drawing/2014/main" id="{3A4742F8-2F97-4D0D-956F-CE81EB2E1D71}"/>
              </a:ext>
            </a:extLst>
          </p:cNvPr>
          <p:cNvSpPr>
            <a:spLocks noGrp="1"/>
          </p:cNvSpPr>
          <p:nvPr>
            <p:ph type="dt" sz="half" idx="2"/>
          </p:nvPr>
        </p:nvSpPr>
        <p:spPr/>
        <p:txBody>
          <a:bodyPr/>
          <a:lstStyle/>
          <a:p>
            <a:pPr>
              <a:defRPr/>
            </a:pPr>
            <a:r>
              <a:rPr lang="en-US"/>
              <a:t>10.23.19</a:t>
            </a:r>
            <a:endParaRPr lang="en-US" dirty="0"/>
          </a:p>
        </p:txBody>
      </p:sp>
      <p:sp>
        <p:nvSpPr>
          <p:cNvPr id="4" name="Footer Placeholder 3">
            <a:extLst>
              <a:ext uri="{FF2B5EF4-FFF2-40B4-BE49-F238E27FC236}">
                <a16:creationId xmlns:a16="http://schemas.microsoft.com/office/drawing/2014/main" id="{290DE8DA-E00E-411F-8DA3-EEC7C160767A}"/>
              </a:ext>
            </a:extLst>
          </p:cNvPr>
          <p:cNvSpPr>
            <a:spLocks noGrp="1"/>
          </p:cNvSpPr>
          <p:nvPr>
            <p:ph type="ftr" sz="quarter" idx="3"/>
          </p:nvPr>
        </p:nvSpPr>
        <p:spPr/>
        <p:txBody>
          <a:bodyPr/>
          <a:lstStyle/>
          <a:p>
            <a:pPr>
              <a:defRPr/>
            </a:pPr>
            <a:r>
              <a:rPr lang="en-US"/>
              <a:t>M. Leitner | Near Detector Integration &amp; Installation </a:t>
            </a:r>
          </a:p>
        </p:txBody>
      </p:sp>
      <p:sp>
        <p:nvSpPr>
          <p:cNvPr id="5" name="Slide Number Placeholder 4">
            <a:extLst>
              <a:ext uri="{FF2B5EF4-FFF2-40B4-BE49-F238E27FC236}">
                <a16:creationId xmlns:a16="http://schemas.microsoft.com/office/drawing/2014/main" id="{5C688D02-7D4F-4109-92BC-322254FB1890}"/>
              </a:ext>
            </a:extLst>
          </p:cNvPr>
          <p:cNvSpPr>
            <a:spLocks noGrp="1"/>
          </p:cNvSpPr>
          <p:nvPr>
            <p:ph type="sldNum" sz="quarter" idx="4"/>
          </p:nvPr>
        </p:nvSpPr>
        <p:spPr/>
        <p:txBody>
          <a:bodyPr/>
          <a:lstStyle/>
          <a:p>
            <a:pPr>
              <a:defRPr/>
            </a:pPr>
            <a:fld id="{98AA3EDC-84CE-5D44-955B-22A59AD27526}" type="slidenum">
              <a:rPr lang="en-US" smtClean="0"/>
              <a:pPr>
                <a:defRPr/>
              </a:pPr>
              <a:t>23</a:t>
            </a:fld>
            <a:endParaRPr lang="en-US" dirty="0"/>
          </a:p>
        </p:txBody>
      </p:sp>
      <p:sp>
        <p:nvSpPr>
          <p:cNvPr id="7" name="Content Placeholder 6">
            <a:extLst>
              <a:ext uri="{FF2B5EF4-FFF2-40B4-BE49-F238E27FC236}">
                <a16:creationId xmlns:a16="http://schemas.microsoft.com/office/drawing/2014/main" id="{E4365E21-6975-4D2F-AE07-FCA46DC3D1D0}"/>
              </a:ext>
            </a:extLst>
          </p:cNvPr>
          <p:cNvSpPr>
            <a:spLocks noGrp="1"/>
          </p:cNvSpPr>
          <p:nvPr>
            <p:ph idx="4294967295"/>
          </p:nvPr>
        </p:nvSpPr>
        <p:spPr>
          <a:xfrm>
            <a:off x="4572000" y="1238250"/>
            <a:ext cx="4114800" cy="4846638"/>
          </a:xfrm>
          <a:prstGeom prst="rect">
            <a:avLst/>
          </a:prstGeom>
        </p:spPr>
        <p:txBody>
          <a:bodyPr/>
          <a:lstStyle/>
          <a:p>
            <a:pPr marL="0" lvl="0" indent="0">
              <a:spcAft>
                <a:spcPts val="600"/>
              </a:spcAft>
              <a:buNone/>
            </a:pPr>
            <a:r>
              <a:rPr lang="en-US" sz="1600" b="1" dirty="0">
                <a:solidFill>
                  <a:srgbClr val="C0504D"/>
                </a:solidFill>
              </a:rPr>
              <a:t>Facility Equipment Design</a:t>
            </a:r>
            <a:br>
              <a:rPr lang="en-US" sz="1600" b="1" dirty="0">
                <a:solidFill>
                  <a:srgbClr val="C0504D"/>
                </a:solidFill>
              </a:rPr>
            </a:br>
            <a:r>
              <a:rPr lang="en-US" sz="1000" dirty="0">
                <a:solidFill>
                  <a:srgbClr val="C0504D"/>
                </a:solidFill>
              </a:rPr>
              <a:t>(WBS 131.04.02.01)</a:t>
            </a:r>
            <a:endParaRPr lang="en-US" sz="1600" b="1" dirty="0">
              <a:solidFill>
                <a:srgbClr val="C0504D"/>
              </a:solidFill>
            </a:endParaRP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Integrated Facility Layout</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Facility Interface Drawings and Document</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Shaft Utilities</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Cavern Power Routing</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Cavern Water Routing</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Cavern Additional Utilities Routing</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Top Building Power Routing</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Top Building Water Routing</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Top Building Additional Utilities Routing</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Top Building Cryogenic Storage</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Top Building Piping Drawings</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Control Room</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Interfaces with Conventional Facility Rooms</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Mezzanine and Support Structures</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Crane and Maintenance Structures</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Structural Engineering: Attachments to Cavern and Top Building</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Electrical Engineering</a:t>
            </a:r>
          </a:p>
          <a:p>
            <a:pPr marL="342900" lvl="4" indent="-115888">
              <a:spcBef>
                <a:spcPts val="0"/>
              </a:spcBef>
              <a:buFont typeface="Symbol" panose="05050102010706020507" pitchFamily="18" charset="2"/>
              <a:buChar char=""/>
            </a:pPr>
            <a:r>
              <a:rPr lang="en-US" sz="1050" dirty="0">
                <a:solidFill>
                  <a:srgbClr val="63666A"/>
                </a:solidFill>
                <a:latin typeface="Helvetica" panose="020B0604020202020204" pitchFamily="34" charset="0"/>
                <a:cs typeface="Helvetica" panose="020B0604020202020204" pitchFamily="34" charset="0"/>
              </a:rPr>
              <a:t>Power Spreadsheet</a:t>
            </a:r>
          </a:p>
          <a:p>
            <a:pPr marL="342900" lvl="4" indent="-115888">
              <a:spcBef>
                <a:spcPts val="0"/>
              </a:spcBef>
              <a:buFont typeface="Symbol" panose="05050102010706020507" pitchFamily="18" charset="2"/>
              <a:buChar char=""/>
            </a:pPr>
            <a:r>
              <a:rPr lang="en-US" sz="1050" dirty="0">
                <a:solidFill>
                  <a:srgbClr val="63666A"/>
                </a:solidFill>
                <a:latin typeface="Helvetica" panose="020B0604020202020204" pitchFamily="34" charset="0"/>
                <a:cs typeface="Helvetica" panose="020B0604020202020204" pitchFamily="34" charset="0"/>
              </a:rPr>
              <a:t>Grounding</a:t>
            </a:r>
          </a:p>
          <a:p>
            <a:pPr marL="342900" lvl="4" indent="-115888">
              <a:spcBef>
                <a:spcPts val="0"/>
              </a:spcBef>
              <a:buFont typeface="Symbol" panose="05050102010706020507" pitchFamily="18" charset="2"/>
              <a:buChar char=""/>
            </a:pPr>
            <a:r>
              <a:rPr lang="en-US" sz="1050" dirty="0">
                <a:solidFill>
                  <a:srgbClr val="63666A"/>
                </a:solidFill>
                <a:latin typeface="Helvetica" panose="020B0604020202020204" pitchFamily="34" charset="0"/>
                <a:cs typeface="Helvetica" panose="020B0604020202020204" pitchFamily="34" charset="0"/>
              </a:rPr>
              <a:t>Power Distribution</a:t>
            </a:r>
          </a:p>
          <a:p>
            <a:pPr marL="342900" lvl="4" indent="-115888">
              <a:spcBef>
                <a:spcPts val="0"/>
              </a:spcBef>
              <a:buFont typeface="Symbol" panose="05050102010706020507" pitchFamily="18" charset="2"/>
              <a:buChar char=""/>
            </a:pPr>
            <a:r>
              <a:rPr lang="en-US" sz="1050" dirty="0">
                <a:solidFill>
                  <a:srgbClr val="63666A"/>
                </a:solidFill>
                <a:latin typeface="Helvetica" panose="020B0604020202020204" pitchFamily="34" charset="0"/>
                <a:cs typeface="Helvetica" panose="020B0604020202020204" pitchFamily="34" charset="0"/>
              </a:rPr>
              <a:t>Controls Layout</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Electrical Routing Design - Cable Trays</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Electrical Routing Design – Racks and Servers</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cs typeface="Helvetica" panose="020B0604020202020204" pitchFamily="34" charset="0"/>
              </a:rPr>
              <a:t>Electrical Routing Design - Safety Systems</a:t>
            </a:r>
          </a:p>
          <a:p>
            <a:pPr marL="0" indent="0">
              <a:buNone/>
            </a:pPr>
            <a:endParaRPr lang="en-US" sz="1600" b="1" dirty="0">
              <a:solidFill>
                <a:srgbClr val="C0504D"/>
              </a:solidFill>
            </a:endParaRPr>
          </a:p>
        </p:txBody>
      </p:sp>
      <p:sp>
        <p:nvSpPr>
          <p:cNvPr id="6" name="Content Placeholder 5">
            <a:extLst>
              <a:ext uri="{FF2B5EF4-FFF2-40B4-BE49-F238E27FC236}">
                <a16:creationId xmlns:a16="http://schemas.microsoft.com/office/drawing/2014/main" id="{510240E0-1781-4200-8A25-BAD183D714ED}"/>
              </a:ext>
            </a:extLst>
          </p:cNvPr>
          <p:cNvSpPr>
            <a:spLocks noGrp="1"/>
          </p:cNvSpPr>
          <p:nvPr>
            <p:ph idx="4294967295"/>
          </p:nvPr>
        </p:nvSpPr>
        <p:spPr>
          <a:xfrm>
            <a:off x="457199" y="1238250"/>
            <a:ext cx="4114799" cy="4846638"/>
          </a:xfrm>
          <a:prstGeom prst="rect">
            <a:avLst/>
          </a:prstGeom>
        </p:spPr>
        <p:txBody>
          <a:bodyPr/>
          <a:lstStyle/>
          <a:p>
            <a:pPr marL="0" indent="0">
              <a:spcAft>
                <a:spcPts val="600"/>
              </a:spcAft>
              <a:buNone/>
            </a:pPr>
            <a:r>
              <a:rPr lang="en-US" sz="1600" b="1" dirty="0">
                <a:solidFill>
                  <a:srgbClr val="C0504D"/>
                </a:solidFill>
              </a:rPr>
              <a:t>Facility Integration Planning</a:t>
            </a:r>
            <a:br>
              <a:rPr lang="en-US" sz="1600" b="1" dirty="0">
                <a:solidFill>
                  <a:srgbClr val="C0504D"/>
                </a:solidFill>
              </a:rPr>
            </a:br>
            <a:r>
              <a:rPr lang="en-US" sz="1000" dirty="0">
                <a:solidFill>
                  <a:srgbClr val="C0504D"/>
                </a:solidFill>
              </a:rPr>
              <a:t>(WBS 131.04.02.01)</a:t>
            </a:r>
            <a:endParaRPr lang="en-US" sz="1000" dirty="0"/>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Systems Engineering</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Engineering Analysis</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Safety Engineering</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Procurement Planning</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Final Checkout and Energization Plan</a:t>
            </a:r>
          </a:p>
          <a:p>
            <a:pPr marL="342900" lvl="5" indent="-115888">
              <a:spcBef>
                <a:spcPts val="0"/>
              </a:spcBef>
              <a:buFont typeface="Symbol" panose="05050102010706020507" pitchFamily="18" charset="2"/>
              <a:buChar char=""/>
            </a:pPr>
            <a:r>
              <a:rPr lang="en-US" sz="1050"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Facility Checkout and Energization Plan</a:t>
            </a:r>
          </a:p>
          <a:p>
            <a:pPr marL="342900" lvl="5" indent="-115888">
              <a:spcBef>
                <a:spcPts val="0"/>
              </a:spcBef>
              <a:buFont typeface="Symbol" panose="05050102010706020507" pitchFamily="18" charset="2"/>
              <a:buChar char=""/>
            </a:pPr>
            <a:r>
              <a:rPr lang="en-US" sz="1050"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Prism Checkout and Energization Plan</a:t>
            </a:r>
          </a:p>
          <a:p>
            <a:pPr marL="342900" lvl="5" indent="-115888">
              <a:spcBef>
                <a:spcPts val="0"/>
              </a:spcBef>
              <a:buFont typeface="Symbol" panose="05050102010706020507" pitchFamily="18" charset="2"/>
              <a:buChar char=""/>
            </a:pPr>
            <a:r>
              <a:rPr lang="en-US" sz="1050"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LAr Detector Checkout and Energization Plan</a:t>
            </a:r>
          </a:p>
          <a:p>
            <a:pPr marL="342900" lvl="5" indent="-115888">
              <a:spcBef>
                <a:spcPts val="0"/>
              </a:spcBef>
              <a:buFont typeface="Symbol" panose="05050102010706020507" pitchFamily="18" charset="2"/>
              <a:buChar char=""/>
            </a:pPr>
            <a:r>
              <a:rPr lang="en-US" sz="1050"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MPD Checkout and Energization Plan</a:t>
            </a:r>
          </a:p>
          <a:p>
            <a:pPr marL="342900" lvl="5" indent="-115888">
              <a:spcBef>
                <a:spcPts val="0"/>
              </a:spcBef>
              <a:buFont typeface="Symbol" panose="05050102010706020507" pitchFamily="18" charset="2"/>
              <a:buChar char=""/>
            </a:pPr>
            <a:r>
              <a:rPr lang="en-US" sz="1050"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KLOE Checkout and Energization Plan</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LOE Activities</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M&amp;S</a:t>
            </a:r>
          </a:p>
          <a:p>
            <a:pPr marL="171450" lvl="2" indent="-115888">
              <a:spcBef>
                <a:spcPts val="0"/>
              </a:spcBef>
              <a:buFont typeface="Wingdings" panose="05000000000000000000" pitchFamily="2" charset="2"/>
              <a:buChar char=""/>
            </a:pPr>
            <a:r>
              <a:rPr lang="en-US" sz="1200" b="1" dirty="0">
                <a:solidFill>
                  <a:srgbClr val="63666A"/>
                </a:solidFill>
                <a:latin typeface="Helvetica" panose="020B0604020202020204" pitchFamily="34" charset="0"/>
                <a:ea typeface="Times New Roman" panose="02020603050405020304" pitchFamily="18" charset="0"/>
                <a:cs typeface="Helvetica" panose="020B0604020202020204" pitchFamily="34" charset="0"/>
              </a:rPr>
              <a:t>Travel</a:t>
            </a:r>
          </a:p>
          <a:p>
            <a:pPr marL="0" indent="0">
              <a:buNone/>
            </a:pPr>
            <a:r>
              <a:rPr lang="en-US" sz="1600" b="1" dirty="0"/>
              <a:t> </a:t>
            </a:r>
          </a:p>
        </p:txBody>
      </p:sp>
      <p:sp>
        <p:nvSpPr>
          <p:cNvPr id="8" name="TextBox 7">
            <a:extLst>
              <a:ext uri="{FF2B5EF4-FFF2-40B4-BE49-F238E27FC236}">
                <a16:creationId xmlns:a16="http://schemas.microsoft.com/office/drawing/2014/main" id="{391F9553-04EB-4629-9596-E66857A3276C}"/>
              </a:ext>
            </a:extLst>
          </p:cNvPr>
          <p:cNvSpPr txBox="1"/>
          <p:nvPr/>
        </p:nvSpPr>
        <p:spPr>
          <a:xfrm>
            <a:off x="536890" y="4283390"/>
            <a:ext cx="3853073" cy="1746632"/>
          </a:xfrm>
          <a:prstGeom prst="rect">
            <a:avLst/>
          </a:prstGeom>
          <a:ln>
            <a:solidFill>
              <a:srgbClr val="004C97"/>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spcAft>
                <a:spcPts val="900"/>
              </a:spcAft>
            </a:pPr>
            <a:r>
              <a:rPr lang="en-US" sz="1600" b="1" dirty="0">
                <a:solidFill>
                  <a:srgbClr val="C0504D"/>
                </a:solidFill>
                <a:latin typeface="Helvetica" panose="020B0604020202020204" pitchFamily="34" charset="0"/>
                <a:cs typeface="Helvetica" panose="020B0604020202020204" pitchFamily="34" charset="0"/>
              </a:rPr>
              <a:t>Example Activity Breakdowns</a:t>
            </a:r>
          </a:p>
          <a:p>
            <a:pPr marL="227013" indent="-171450">
              <a:buFont typeface="Arial" panose="020B0604020202020204" pitchFamily="34" charset="0"/>
              <a:buChar char="•"/>
            </a:pPr>
            <a:r>
              <a:rPr lang="en-US" sz="1400" dirty="0">
                <a:solidFill>
                  <a:srgbClr val="004C97"/>
                </a:solidFill>
                <a:latin typeface="Helvetica" panose="020B0604020202020204" pitchFamily="34" charset="0"/>
                <a:cs typeface="Helvetica" panose="020B0604020202020204" pitchFamily="34" charset="0"/>
              </a:rPr>
              <a:t>~300 schedule activities</a:t>
            </a:r>
          </a:p>
          <a:p>
            <a:pPr marL="227013" indent="-171450">
              <a:buFont typeface="Arial" panose="020B0604020202020204" pitchFamily="34" charset="0"/>
              <a:buChar char="•"/>
            </a:pPr>
            <a:r>
              <a:rPr lang="en-US" sz="1400" dirty="0">
                <a:solidFill>
                  <a:srgbClr val="004C97"/>
                </a:solidFill>
                <a:latin typeface="Helvetica" panose="020B0604020202020204" pitchFamily="34" charset="0"/>
                <a:cs typeface="Helvetica" panose="020B0604020202020204" pitchFamily="34" charset="0"/>
              </a:rPr>
              <a:t>Matches US detector scope schedule</a:t>
            </a:r>
          </a:p>
          <a:p>
            <a:pPr marL="227013" indent="-171450">
              <a:buFont typeface="Arial" panose="020B0604020202020204" pitchFamily="34" charset="0"/>
              <a:buChar char="•"/>
            </a:pPr>
            <a:r>
              <a:rPr lang="en-US" sz="1400" dirty="0">
                <a:solidFill>
                  <a:srgbClr val="004C97"/>
                </a:solidFill>
                <a:latin typeface="Helvetica" panose="020B0604020202020204" pitchFamily="34" charset="0"/>
                <a:cs typeface="Helvetica" panose="020B0604020202020204" pitchFamily="34" charset="0"/>
              </a:rPr>
              <a:t>Matches US LBNF/DUNE project schedule</a:t>
            </a:r>
          </a:p>
          <a:p>
            <a:pPr marL="227013" indent="-171450">
              <a:buFont typeface="Arial" panose="020B0604020202020204" pitchFamily="34" charset="0"/>
              <a:buChar char="•"/>
            </a:pPr>
            <a:r>
              <a:rPr lang="en-US" sz="1400" dirty="0">
                <a:solidFill>
                  <a:srgbClr val="004C97"/>
                </a:solidFill>
                <a:latin typeface="Helvetica" panose="020B0604020202020204" pitchFamily="34" charset="0"/>
                <a:cs typeface="Helvetica" panose="020B0604020202020204" pitchFamily="34" charset="0"/>
              </a:rPr>
              <a:t>Will be incorporated in P6 in November</a:t>
            </a:r>
          </a:p>
          <a:p>
            <a:pPr marL="227013" indent="-171450">
              <a:buFont typeface="Arial" panose="020B0604020202020204" pitchFamily="34" charset="0"/>
              <a:buChar char="•"/>
            </a:pPr>
            <a:r>
              <a:rPr lang="en-US" sz="1400" dirty="0">
                <a:solidFill>
                  <a:srgbClr val="004C97"/>
                </a:solidFill>
                <a:latin typeface="Helvetica" panose="020B0604020202020204" pitchFamily="34" charset="0"/>
                <a:cs typeface="Helvetica" panose="020B0604020202020204" pitchFamily="34" charset="0"/>
              </a:rPr>
              <a:t>Labor and procurement cost envelope already captured in P6</a:t>
            </a:r>
          </a:p>
        </p:txBody>
      </p:sp>
      <p:cxnSp>
        <p:nvCxnSpPr>
          <p:cNvPr id="10" name="Straight Connector 9">
            <a:extLst>
              <a:ext uri="{FF2B5EF4-FFF2-40B4-BE49-F238E27FC236}">
                <a16:creationId xmlns:a16="http://schemas.microsoft.com/office/drawing/2014/main" id="{683DE69C-9A72-436E-B63D-9F47E491327E}"/>
              </a:ext>
            </a:extLst>
          </p:cNvPr>
          <p:cNvCxnSpPr/>
          <p:nvPr/>
        </p:nvCxnSpPr>
        <p:spPr>
          <a:xfrm>
            <a:off x="536890" y="4629407"/>
            <a:ext cx="3853073"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7098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5970B-9FB0-41A3-B0F9-1F982EF85EE8}"/>
              </a:ext>
            </a:extLst>
          </p:cNvPr>
          <p:cNvSpPr>
            <a:spLocks noGrp="1"/>
          </p:cNvSpPr>
          <p:nvPr>
            <p:ph type="title"/>
          </p:nvPr>
        </p:nvSpPr>
        <p:spPr/>
        <p:txBody>
          <a:bodyPr/>
          <a:lstStyle/>
          <a:p>
            <a:r>
              <a:rPr lang="en-US" dirty="0"/>
              <a:t>Path To SP-FS CD-2/3: April 2020 </a:t>
            </a:r>
          </a:p>
        </p:txBody>
      </p:sp>
      <p:sp>
        <p:nvSpPr>
          <p:cNvPr id="6" name="Content Placeholder 5">
            <a:extLst>
              <a:ext uri="{FF2B5EF4-FFF2-40B4-BE49-F238E27FC236}">
                <a16:creationId xmlns:a16="http://schemas.microsoft.com/office/drawing/2014/main" id="{30222172-C74B-45C2-B65D-675E310E223C}"/>
              </a:ext>
            </a:extLst>
          </p:cNvPr>
          <p:cNvSpPr>
            <a:spLocks noGrp="1"/>
          </p:cNvSpPr>
          <p:nvPr>
            <p:ph idx="11"/>
          </p:nvPr>
        </p:nvSpPr>
        <p:spPr/>
        <p:txBody>
          <a:bodyPr/>
          <a:lstStyle/>
          <a:p>
            <a:r>
              <a:rPr lang="en-US" dirty="0"/>
              <a:t>Detailed near detector schedule in P6</a:t>
            </a:r>
          </a:p>
          <a:p>
            <a:r>
              <a:rPr lang="en-US" dirty="0"/>
              <a:t>Near detector initial BOEs</a:t>
            </a:r>
          </a:p>
          <a:p>
            <a:r>
              <a:rPr lang="en-US" dirty="0"/>
              <a:t>Near detector initial risk analysis</a:t>
            </a:r>
          </a:p>
          <a:p>
            <a:r>
              <a:rPr lang="en-US" dirty="0"/>
              <a:t>Installation plans</a:t>
            </a:r>
          </a:p>
          <a:p>
            <a:r>
              <a:rPr lang="en-US" dirty="0"/>
              <a:t>Cavern and detector value engineering</a:t>
            </a:r>
          </a:p>
          <a:p>
            <a:r>
              <a:rPr lang="en-US" dirty="0"/>
              <a:t>Implement formal configuration control </a:t>
            </a:r>
          </a:p>
          <a:p>
            <a:endParaRPr lang="en-US" dirty="0"/>
          </a:p>
        </p:txBody>
      </p:sp>
      <p:sp>
        <p:nvSpPr>
          <p:cNvPr id="3" name="Date Placeholder 2">
            <a:extLst>
              <a:ext uri="{FF2B5EF4-FFF2-40B4-BE49-F238E27FC236}">
                <a16:creationId xmlns:a16="http://schemas.microsoft.com/office/drawing/2014/main" id="{FF79DF42-770F-4122-9E87-F5E6671EC1CA}"/>
              </a:ext>
            </a:extLst>
          </p:cNvPr>
          <p:cNvSpPr>
            <a:spLocks noGrp="1"/>
          </p:cNvSpPr>
          <p:nvPr>
            <p:ph type="dt" sz="half" idx="2"/>
          </p:nvPr>
        </p:nvSpPr>
        <p:spPr/>
        <p:txBody>
          <a:bodyPr/>
          <a:lstStyle/>
          <a:p>
            <a:pPr>
              <a:defRPr/>
            </a:pPr>
            <a:r>
              <a:rPr lang="en-US">
                <a:latin typeface="Helvetica"/>
                <a:cs typeface="Helvetica"/>
              </a:rPr>
              <a:t>10.23.19</a:t>
            </a:r>
            <a:endParaRPr lang="en-US" dirty="0">
              <a:latin typeface="Helvetica"/>
              <a:cs typeface="Helvetica"/>
            </a:endParaRPr>
          </a:p>
        </p:txBody>
      </p:sp>
      <p:sp>
        <p:nvSpPr>
          <p:cNvPr id="4" name="Footer Placeholder 3">
            <a:extLst>
              <a:ext uri="{FF2B5EF4-FFF2-40B4-BE49-F238E27FC236}">
                <a16:creationId xmlns:a16="http://schemas.microsoft.com/office/drawing/2014/main" id="{B9A9205F-ED1C-4970-8638-9C4B4193EEDD}"/>
              </a:ext>
            </a:extLst>
          </p:cNvPr>
          <p:cNvSpPr>
            <a:spLocks noGrp="1"/>
          </p:cNvSpPr>
          <p:nvPr>
            <p:ph type="ftr" sz="quarter" idx="3"/>
          </p:nvPr>
        </p:nvSpPr>
        <p:spPr/>
        <p:txBody>
          <a:bodyPr/>
          <a:lstStyle/>
          <a:p>
            <a:pPr>
              <a:defRPr/>
            </a:pPr>
            <a:r>
              <a:rPr lang="en-US"/>
              <a:t>M. Leitner | Near Detector Integration &amp; Installation </a:t>
            </a:r>
          </a:p>
        </p:txBody>
      </p:sp>
      <p:sp>
        <p:nvSpPr>
          <p:cNvPr id="5" name="Slide Number Placeholder 4">
            <a:extLst>
              <a:ext uri="{FF2B5EF4-FFF2-40B4-BE49-F238E27FC236}">
                <a16:creationId xmlns:a16="http://schemas.microsoft.com/office/drawing/2014/main" id="{4DF26BEF-7966-4EC2-B032-B64010653717}"/>
              </a:ext>
            </a:extLst>
          </p:cNvPr>
          <p:cNvSpPr>
            <a:spLocks noGrp="1"/>
          </p:cNvSpPr>
          <p:nvPr>
            <p:ph type="sldNum" sz="quarter" idx="4"/>
          </p:nvPr>
        </p:nvSpPr>
        <p:spPr/>
        <p:txBody>
          <a:bodyPr/>
          <a:lstStyle/>
          <a:p>
            <a:pPr>
              <a:defRPr/>
            </a:pPr>
            <a:fld id="{0C39C72E-2A13-EB4D-AD45-6D4E6ACAED8D}" type="slidenum">
              <a:rPr lang="en-US" smtClean="0"/>
              <a:pPr>
                <a:defRPr/>
              </a:pPr>
              <a:t>24</a:t>
            </a:fld>
            <a:endParaRPr lang="en-US" dirty="0"/>
          </a:p>
        </p:txBody>
      </p:sp>
    </p:spTree>
    <p:extLst>
      <p:ext uri="{BB962C8B-B14F-4D97-AF65-F5344CB8AC3E}">
        <p14:creationId xmlns:p14="http://schemas.microsoft.com/office/powerpoint/2010/main" val="406631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BA4F-52B6-47BE-AA00-521F5F6D7323}"/>
              </a:ext>
            </a:extLst>
          </p:cNvPr>
          <p:cNvSpPr>
            <a:spLocks noGrp="1"/>
          </p:cNvSpPr>
          <p:nvPr>
            <p:ph type="title"/>
          </p:nvPr>
        </p:nvSpPr>
        <p:spPr/>
        <p:txBody>
          <a:bodyPr/>
          <a:lstStyle/>
          <a:p>
            <a:r>
              <a:rPr lang="en-US" dirty="0"/>
              <a:t>Path To SP-NS CD-2: October 2020</a:t>
            </a:r>
          </a:p>
        </p:txBody>
      </p:sp>
      <p:sp>
        <p:nvSpPr>
          <p:cNvPr id="6" name="Content Placeholder 5">
            <a:extLst>
              <a:ext uri="{FF2B5EF4-FFF2-40B4-BE49-F238E27FC236}">
                <a16:creationId xmlns:a16="http://schemas.microsoft.com/office/drawing/2014/main" id="{E8AE9719-8919-4BA6-B59A-084655D16675}"/>
              </a:ext>
            </a:extLst>
          </p:cNvPr>
          <p:cNvSpPr>
            <a:spLocks noGrp="1"/>
          </p:cNvSpPr>
          <p:nvPr>
            <p:ph idx="11"/>
          </p:nvPr>
        </p:nvSpPr>
        <p:spPr/>
        <p:txBody>
          <a:bodyPr>
            <a:normAutofit/>
          </a:bodyPr>
          <a:lstStyle/>
          <a:p>
            <a:r>
              <a:rPr lang="en-US" dirty="0"/>
              <a:t>Near detector BOEs</a:t>
            </a:r>
          </a:p>
          <a:p>
            <a:r>
              <a:rPr lang="en-US" dirty="0"/>
              <a:t>Near detector risk analysis</a:t>
            </a:r>
          </a:p>
          <a:p>
            <a:r>
              <a:rPr lang="en-US" dirty="0"/>
              <a:t>Start PRISM detail design</a:t>
            </a:r>
          </a:p>
          <a:p>
            <a:r>
              <a:rPr lang="en-US" dirty="0"/>
              <a:t>Surface and cavern utilities/cryogenics routing design</a:t>
            </a:r>
          </a:p>
          <a:p>
            <a:r>
              <a:rPr lang="en-US" dirty="0"/>
              <a:t>Continue detector detail design integration</a:t>
            </a:r>
          </a:p>
          <a:p>
            <a:pPr lvl="1">
              <a:spcBef>
                <a:spcPts val="600"/>
              </a:spcBef>
            </a:pPr>
            <a:r>
              <a:rPr lang="en-US" dirty="0"/>
              <a:t>Detector interface documents</a:t>
            </a:r>
          </a:p>
          <a:p>
            <a:pPr lvl="1">
              <a:spcBef>
                <a:spcPts val="0"/>
              </a:spcBef>
            </a:pPr>
            <a:r>
              <a:rPr lang="en-US" dirty="0"/>
              <a:t>Design reviews</a:t>
            </a:r>
          </a:p>
          <a:p>
            <a:r>
              <a:rPr lang="en-US" dirty="0"/>
              <a:t>Enhance engineering support in remaining disciplines</a:t>
            </a:r>
          </a:p>
          <a:p>
            <a:pPr lvl="1">
              <a:spcBef>
                <a:spcPts val="600"/>
              </a:spcBef>
            </a:pPr>
            <a:r>
              <a:rPr lang="en-US" dirty="0"/>
              <a:t>Electrical engineering</a:t>
            </a:r>
          </a:p>
          <a:p>
            <a:pPr lvl="1">
              <a:spcBef>
                <a:spcPts val="0"/>
              </a:spcBef>
            </a:pPr>
            <a:r>
              <a:rPr lang="en-US" dirty="0"/>
              <a:t>Cryogenic engineering</a:t>
            </a:r>
          </a:p>
          <a:p>
            <a:endParaRPr lang="en-US" dirty="0"/>
          </a:p>
        </p:txBody>
      </p:sp>
      <p:sp>
        <p:nvSpPr>
          <p:cNvPr id="3" name="Date Placeholder 2">
            <a:extLst>
              <a:ext uri="{FF2B5EF4-FFF2-40B4-BE49-F238E27FC236}">
                <a16:creationId xmlns:a16="http://schemas.microsoft.com/office/drawing/2014/main" id="{D09DF70F-B44E-4D26-B785-F1B52C7CC112}"/>
              </a:ext>
            </a:extLst>
          </p:cNvPr>
          <p:cNvSpPr>
            <a:spLocks noGrp="1"/>
          </p:cNvSpPr>
          <p:nvPr>
            <p:ph type="dt" sz="half" idx="2"/>
          </p:nvPr>
        </p:nvSpPr>
        <p:spPr/>
        <p:txBody>
          <a:bodyPr/>
          <a:lstStyle/>
          <a:p>
            <a:pPr>
              <a:defRPr/>
            </a:pPr>
            <a:r>
              <a:rPr lang="en-US">
                <a:latin typeface="Helvetica"/>
                <a:cs typeface="Helvetica"/>
              </a:rPr>
              <a:t>10.23.19</a:t>
            </a:r>
            <a:endParaRPr lang="en-US" dirty="0">
              <a:latin typeface="Helvetica"/>
              <a:cs typeface="Helvetica"/>
            </a:endParaRPr>
          </a:p>
        </p:txBody>
      </p:sp>
      <p:sp>
        <p:nvSpPr>
          <p:cNvPr id="4" name="Footer Placeholder 3">
            <a:extLst>
              <a:ext uri="{FF2B5EF4-FFF2-40B4-BE49-F238E27FC236}">
                <a16:creationId xmlns:a16="http://schemas.microsoft.com/office/drawing/2014/main" id="{500A7C90-7355-4AC9-A198-3D71AF9792E8}"/>
              </a:ext>
            </a:extLst>
          </p:cNvPr>
          <p:cNvSpPr>
            <a:spLocks noGrp="1"/>
          </p:cNvSpPr>
          <p:nvPr>
            <p:ph type="ftr" sz="quarter" idx="3"/>
          </p:nvPr>
        </p:nvSpPr>
        <p:spPr/>
        <p:txBody>
          <a:bodyPr/>
          <a:lstStyle/>
          <a:p>
            <a:pPr>
              <a:defRPr/>
            </a:pPr>
            <a:r>
              <a:rPr lang="en-US"/>
              <a:t>M. Leitner | Near Detector Integration &amp; Installation </a:t>
            </a:r>
          </a:p>
        </p:txBody>
      </p:sp>
      <p:sp>
        <p:nvSpPr>
          <p:cNvPr id="5" name="Slide Number Placeholder 4">
            <a:extLst>
              <a:ext uri="{FF2B5EF4-FFF2-40B4-BE49-F238E27FC236}">
                <a16:creationId xmlns:a16="http://schemas.microsoft.com/office/drawing/2014/main" id="{62FCE60D-CDD3-4F00-AE3D-D1F3E615D7A2}"/>
              </a:ext>
            </a:extLst>
          </p:cNvPr>
          <p:cNvSpPr>
            <a:spLocks noGrp="1"/>
          </p:cNvSpPr>
          <p:nvPr>
            <p:ph type="sldNum" sz="quarter" idx="4"/>
          </p:nvPr>
        </p:nvSpPr>
        <p:spPr/>
        <p:txBody>
          <a:bodyPr/>
          <a:lstStyle/>
          <a:p>
            <a:pPr>
              <a:defRPr/>
            </a:pPr>
            <a:fld id="{0C39C72E-2A13-EB4D-AD45-6D4E6ACAED8D}" type="slidenum">
              <a:rPr lang="en-US" smtClean="0"/>
              <a:pPr>
                <a:defRPr/>
              </a:pPr>
              <a:t>25</a:t>
            </a:fld>
            <a:endParaRPr lang="en-US" dirty="0"/>
          </a:p>
        </p:txBody>
      </p:sp>
    </p:spTree>
    <p:extLst>
      <p:ext uri="{BB962C8B-B14F-4D97-AF65-F5344CB8AC3E}">
        <p14:creationId xmlns:p14="http://schemas.microsoft.com/office/powerpoint/2010/main" val="337573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662B0F7-3F63-43F6-89B2-A85C1F3CDA26}"/>
              </a:ext>
            </a:extLst>
          </p:cNvPr>
          <p:cNvSpPr>
            <a:spLocks noGrp="1"/>
          </p:cNvSpPr>
          <p:nvPr>
            <p:ph type="title"/>
          </p:nvPr>
        </p:nvSpPr>
        <p:spPr/>
        <p:txBody>
          <a:bodyPr/>
          <a:lstStyle/>
          <a:p>
            <a:r>
              <a:rPr lang="en-US" dirty="0"/>
              <a:t>Summary</a:t>
            </a:r>
          </a:p>
        </p:txBody>
      </p:sp>
      <p:sp>
        <p:nvSpPr>
          <p:cNvPr id="9" name="Content Placeholder 8">
            <a:extLst>
              <a:ext uri="{FF2B5EF4-FFF2-40B4-BE49-F238E27FC236}">
                <a16:creationId xmlns:a16="http://schemas.microsoft.com/office/drawing/2014/main" id="{1A27CB4A-6592-47EE-B56C-0734CE05B44D}"/>
              </a:ext>
            </a:extLst>
          </p:cNvPr>
          <p:cNvSpPr>
            <a:spLocks noGrp="1"/>
          </p:cNvSpPr>
          <p:nvPr>
            <p:ph idx="11"/>
          </p:nvPr>
        </p:nvSpPr>
        <p:spPr/>
        <p:txBody>
          <a:bodyPr>
            <a:normAutofit/>
          </a:bodyPr>
          <a:lstStyle/>
          <a:p>
            <a:r>
              <a:rPr lang="en-US" sz="2000" dirty="0"/>
              <a:t>DUNE near detectors have significantly matured in design.</a:t>
            </a:r>
          </a:p>
          <a:p>
            <a:r>
              <a:rPr lang="en-US" sz="2000" dirty="0"/>
              <a:t>US-scope near detector baseline design needs to be developed within a year. However, cavern size and major interfaces must mature within months.</a:t>
            </a:r>
          </a:p>
          <a:p>
            <a:r>
              <a:rPr lang="en-US" sz="2000" dirty="0"/>
              <a:t>US-scope (LBNF, LAr US Scope, I&amp;I) represents a substantial project commitment to the near detector reference design and will benefit the international near detector community.</a:t>
            </a:r>
          </a:p>
          <a:p>
            <a:r>
              <a:rPr lang="en-US" sz="2000" dirty="0"/>
              <a:t>Staff is now in place to oversee ND systems engineering and to organize design integration and interface definitions.</a:t>
            </a:r>
          </a:p>
          <a:p>
            <a:r>
              <a:rPr lang="en-US" sz="2000" dirty="0"/>
              <a:t>Integration &amp; Installation (I&amp;I) engineering staff also supports detector design activities related to integration and installation. I&amp;I continues to develop a close working relationship with near detector physics and engineering personnel.</a:t>
            </a:r>
          </a:p>
          <a:p>
            <a:endParaRPr lang="en-US" sz="2000" dirty="0"/>
          </a:p>
        </p:txBody>
      </p:sp>
      <p:sp>
        <p:nvSpPr>
          <p:cNvPr id="3" name="Date Placeholder 2">
            <a:extLst>
              <a:ext uri="{FF2B5EF4-FFF2-40B4-BE49-F238E27FC236}">
                <a16:creationId xmlns:a16="http://schemas.microsoft.com/office/drawing/2014/main" id="{BAFF49D4-3846-4AF3-A2EE-A9CB316D03E0}"/>
              </a:ext>
            </a:extLst>
          </p:cNvPr>
          <p:cNvSpPr>
            <a:spLocks noGrp="1"/>
          </p:cNvSpPr>
          <p:nvPr>
            <p:ph type="dt" sz="half" idx="2"/>
          </p:nvPr>
        </p:nvSpPr>
        <p:spPr/>
        <p:txBody>
          <a:bodyPr/>
          <a:lstStyle/>
          <a:p>
            <a:pPr>
              <a:defRPr/>
            </a:pPr>
            <a:r>
              <a:rPr lang="en-US"/>
              <a:t>10.23.19</a:t>
            </a:r>
            <a:endParaRPr lang="en-US" dirty="0"/>
          </a:p>
        </p:txBody>
      </p:sp>
      <p:sp>
        <p:nvSpPr>
          <p:cNvPr id="4" name="Footer Placeholder 3">
            <a:extLst>
              <a:ext uri="{FF2B5EF4-FFF2-40B4-BE49-F238E27FC236}">
                <a16:creationId xmlns:a16="http://schemas.microsoft.com/office/drawing/2014/main" id="{E2CAF6E4-8AEA-4DCD-8092-63E98CCB9AC4}"/>
              </a:ext>
            </a:extLst>
          </p:cNvPr>
          <p:cNvSpPr>
            <a:spLocks noGrp="1"/>
          </p:cNvSpPr>
          <p:nvPr>
            <p:ph type="ftr" sz="quarter" idx="3"/>
          </p:nvPr>
        </p:nvSpPr>
        <p:spPr/>
        <p:txBody>
          <a:bodyPr/>
          <a:lstStyle/>
          <a:p>
            <a:pPr>
              <a:defRPr/>
            </a:pPr>
            <a:r>
              <a:rPr lang="en-US"/>
              <a:t>M. Leitner | Near Detector Integration &amp; Installation </a:t>
            </a:r>
          </a:p>
        </p:txBody>
      </p:sp>
      <p:sp>
        <p:nvSpPr>
          <p:cNvPr id="5" name="Slide Number Placeholder 4">
            <a:extLst>
              <a:ext uri="{FF2B5EF4-FFF2-40B4-BE49-F238E27FC236}">
                <a16:creationId xmlns:a16="http://schemas.microsoft.com/office/drawing/2014/main" id="{B5669E8E-12F3-4843-A0BA-96B63EA1A31C}"/>
              </a:ext>
            </a:extLst>
          </p:cNvPr>
          <p:cNvSpPr>
            <a:spLocks noGrp="1"/>
          </p:cNvSpPr>
          <p:nvPr>
            <p:ph type="sldNum" sz="quarter" idx="4"/>
          </p:nvPr>
        </p:nvSpPr>
        <p:spPr/>
        <p:txBody>
          <a:bodyPr/>
          <a:lstStyle/>
          <a:p>
            <a:pPr>
              <a:defRPr/>
            </a:pPr>
            <a:fld id="{98AA3EDC-84CE-5D44-955B-22A59AD27526}" type="slidenum">
              <a:rPr lang="en-US" smtClean="0"/>
              <a:pPr>
                <a:defRPr/>
              </a:pPr>
              <a:t>26</a:t>
            </a:fld>
            <a:endParaRPr lang="en-US" dirty="0"/>
          </a:p>
        </p:txBody>
      </p:sp>
    </p:spTree>
    <p:extLst>
      <p:ext uri="{BB962C8B-B14F-4D97-AF65-F5344CB8AC3E}">
        <p14:creationId xmlns:p14="http://schemas.microsoft.com/office/powerpoint/2010/main" val="1544432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8B1187-8C15-4909-BF7D-9F420CE4E8E6}"/>
              </a:ext>
            </a:extLst>
          </p:cNvPr>
          <p:cNvPicPr>
            <a:picLocks noChangeAspect="1"/>
          </p:cNvPicPr>
          <p:nvPr/>
        </p:nvPicPr>
        <p:blipFill rotWithShape="1">
          <a:blip r:embed="rId2">
            <a:alphaModFix amt="90000"/>
            <a:extLst>
              <a:ext uri="{BEBA8EAE-BF5A-486C-A8C5-ECC9F3942E4B}">
                <a14:imgProps xmlns:a14="http://schemas.microsoft.com/office/drawing/2010/main">
                  <a14:imgLayer r:embed="rId3">
                    <a14:imgEffect>
                      <a14:saturation sat="95000"/>
                    </a14:imgEffect>
                  </a14:imgLayer>
                </a14:imgProps>
              </a:ext>
            </a:extLst>
          </a:blip>
          <a:srcRect t="3359"/>
          <a:stretch/>
        </p:blipFill>
        <p:spPr>
          <a:xfrm>
            <a:off x="0" y="1467184"/>
            <a:ext cx="9144000" cy="4375845"/>
          </a:xfrm>
          <a:prstGeom prst="rect">
            <a:avLst/>
          </a:prstGeom>
        </p:spPr>
      </p:pic>
      <p:sp>
        <p:nvSpPr>
          <p:cNvPr id="7" name="Title 6">
            <a:extLst>
              <a:ext uri="{FF2B5EF4-FFF2-40B4-BE49-F238E27FC236}">
                <a16:creationId xmlns:a16="http://schemas.microsoft.com/office/drawing/2014/main" id="{5EA1AD10-39F2-4773-95B0-1F705CA5E7BC}"/>
              </a:ext>
            </a:extLst>
          </p:cNvPr>
          <p:cNvSpPr>
            <a:spLocks noGrp="1"/>
          </p:cNvSpPr>
          <p:nvPr>
            <p:ph type="title"/>
          </p:nvPr>
        </p:nvSpPr>
        <p:spPr>
          <a:prstGeom prst="rect">
            <a:avLst/>
          </a:prstGeom>
        </p:spPr>
        <p:txBody>
          <a:bodyPr/>
          <a:lstStyle/>
          <a:p>
            <a:r>
              <a:rPr lang="en-US" dirty="0"/>
              <a:t>DUNE Near Detector (ND) Scope And Reference Design</a:t>
            </a:r>
          </a:p>
        </p:txBody>
      </p:sp>
      <p:sp>
        <p:nvSpPr>
          <p:cNvPr id="4" name="Date Placeholder 3">
            <a:extLst>
              <a:ext uri="{FF2B5EF4-FFF2-40B4-BE49-F238E27FC236}">
                <a16:creationId xmlns:a16="http://schemas.microsoft.com/office/drawing/2014/main" id="{7045395B-CBEF-49F5-AB0F-7315EDB4A718}"/>
              </a:ext>
            </a:extLst>
          </p:cNvPr>
          <p:cNvSpPr>
            <a:spLocks noGrp="1"/>
          </p:cNvSpPr>
          <p:nvPr>
            <p:ph type="dt" sz="half" idx="2"/>
          </p:nvPr>
        </p:nvSpPr>
        <p:spPr/>
        <p:txBody>
          <a:bodyPr/>
          <a:lstStyle/>
          <a:p>
            <a:pPr>
              <a:defRPr/>
            </a:pPr>
            <a:r>
              <a:rPr lang="en-US">
                <a:latin typeface="Helvetica"/>
                <a:cs typeface="Helvetica"/>
              </a:rPr>
              <a:t>10.23.19</a:t>
            </a:r>
            <a:endParaRPr lang="en-US" dirty="0">
              <a:latin typeface="Helvetica"/>
              <a:cs typeface="Helvetica"/>
            </a:endParaRPr>
          </a:p>
        </p:txBody>
      </p:sp>
      <p:sp>
        <p:nvSpPr>
          <p:cNvPr id="5" name="Footer Placeholder 4">
            <a:extLst>
              <a:ext uri="{FF2B5EF4-FFF2-40B4-BE49-F238E27FC236}">
                <a16:creationId xmlns:a16="http://schemas.microsoft.com/office/drawing/2014/main" id="{CE03061A-F54D-4239-BDFE-89305BB23213}"/>
              </a:ext>
            </a:extLst>
          </p:cNvPr>
          <p:cNvSpPr>
            <a:spLocks noGrp="1"/>
          </p:cNvSpPr>
          <p:nvPr>
            <p:ph type="ftr" sz="quarter" idx="3"/>
          </p:nvPr>
        </p:nvSpPr>
        <p:spPr/>
        <p:txBody>
          <a:bodyPr/>
          <a:lstStyle/>
          <a:p>
            <a:pPr>
              <a:defRPr/>
            </a:pPr>
            <a:r>
              <a:rPr lang="en-GB"/>
              <a:t>M. Leitner | Near Detector Integration &amp; Installation </a:t>
            </a:r>
            <a:endParaRPr lang="en-GB" dirty="0"/>
          </a:p>
        </p:txBody>
      </p:sp>
      <p:sp>
        <p:nvSpPr>
          <p:cNvPr id="6" name="Slide Number Placeholder 5">
            <a:extLst>
              <a:ext uri="{FF2B5EF4-FFF2-40B4-BE49-F238E27FC236}">
                <a16:creationId xmlns:a16="http://schemas.microsoft.com/office/drawing/2014/main" id="{AEE21A5A-8A3B-4827-B067-1FDA3381D10E}"/>
              </a:ext>
            </a:extLst>
          </p:cNvPr>
          <p:cNvSpPr>
            <a:spLocks noGrp="1"/>
          </p:cNvSpPr>
          <p:nvPr>
            <p:ph type="sldNum" sz="quarter" idx="4"/>
          </p:nvPr>
        </p:nvSpPr>
        <p:spPr/>
        <p:txBody>
          <a:bodyPr/>
          <a:lstStyle/>
          <a:p>
            <a:pPr>
              <a:defRPr/>
            </a:pPr>
            <a:fld id="{0C39C72E-2A13-EB4D-AD45-6D4E6ACAED8D}" type="slidenum">
              <a:rPr lang="en-US" smtClean="0"/>
              <a:pPr>
                <a:defRPr/>
              </a:pPr>
              <a:t>3</a:t>
            </a:fld>
            <a:endParaRPr lang="en-US" dirty="0"/>
          </a:p>
        </p:txBody>
      </p:sp>
      <p:grpSp>
        <p:nvGrpSpPr>
          <p:cNvPr id="36" name="Group 35">
            <a:extLst>
              <a:ext uri="{FF2B5EF4-FFF2-40B4-BE49-F238E27FC236}">
                <a16:creationId xmlns:a16="http://schemas.microsoft.com/office/drawing/2014/main" id="{DD156A9E-B826-4237-8E59-00FF8AD6786D}"/>
              </a:ext>
            </a:extLst>
          </p:cNvPr>
          <p:cNvGrpSpPr/>
          <p:nvPr/>
        </p:nvGrpSpPr>
        <p:grpSpPr>
          <a:xfrm>
            <a:off x="1964874" y="1095678"/>
            <a:ext cx="2063073" cy="918200"/>
            <a:chOff x="1919605" y="1298030"/>
            <a:chExt cx="2063073" cy="918200"/>
          </a:xfrm>
        </p:grpSpPr>
        <p:sp>
          <p:nvSpPr>
            <p:cNvPr id="3" name="TextBox 2">
              <a:extLst>
                <a:ext uri="{FF2B5EF4-FFF2-40B4-BE49-F238E27FC236}">
                  <a16:creationId xmlns:a16="http://schemas.microsoft.com/office/drawing/2014/main" id="{38856AE7-8DEA-4DEC-8475-1DF95D983F7F}"/>
                </a:ext>
              </a:extLst>
            </p:cNvPr>
            <p:cNvSpPr txBox="1"/>
            <p:nvPr/>
          </p:nvSpPr>
          <p:spPr>
            <a:xfrm>
              <a:off x="1919605" y="1298030"/>
              <a:ext cx="2060180" cy="918200"/>
            </a:xfrm>
            <a:prstGeom prst="rect">
              <a:avLst/>
            </a:prstGeom>
            <a:noFill/>
          </p:spPr>
          <p:txBody>
            <a:bodyPr wrap="none" rtlCol="0">
              <a:spAutoFit/>
            </a:bodyPr>
            <a:lstStyle/>
            <a:p>
              <a:pPr algn="ctr">
                <a:spcAft>
                  <a:spcPts val="450"/>
                </a:spcAft>
              </a:pPr>
              <a:r>
                <a:rPr lang="en-US" b="1" dirty="0" err="1">
                  <a:solidFill>
                    <a:srgbClr val="004C97"/>
                  </a:solidFill>
                  <a:latin typeface="Helvetica" panose="020B0604020202020204" pitchFamily="34" charset="0"/>
                  <a:cs typeface="Helvetica" panose="020B0604020202020204" pitchFamily="34" charset="0"/>
                </a:rPr>
                <a:t>LAr</a:t>
              </a:r>
              <a:r>
                <a:rPr lang="en-US" b="1" dirty="0">
                  <a:solidFill>
                    <a:srgbClr val="004C97"/>
                  </a:solidFill>
                  <a:latin typeface="Helvetica" panose="020B0604020202020204" pitchFamily="34" charset="0"/>
                  <a:cs typeface="Helvetica" panose="020B0604020202020204" pitchFamily="34" charset="0"/>
                </a:rPr>
                <a:t> Detector</a:t>
              </a:r>
            </a:p>
            <a:p>
              <a:pPr algn="ctr"/>
              <a:r>
                <a:rPr lang="en-US" sz="1050" dirty="0">
                  <a:solidFill>
                    <a:srgbClr val="63666A"/>
                  </a:solidFill>
                  <a:latin typeface="Helvetica" panose="020B0604020202020204" pitchFamily="34" charset="0"/>
                  <a:cs typeface="Helvetica" panose="020B0604020202020204" pitchFamily="34" charset="0"/>
                </a:rPr>
                <a:t>300 t High Purity Liquid Argon</a:t>
              </a:r>
            </a:p>
            <a:p>
              <a:pPr algn="ctr"/>
              <a:r>
                <a:rPr lang="en-US" sz="1050" dirty="0">
                  <a:solidFill>
                    <a:srgbClr val="63666A"/>
                  </a:solidFill>
                  <a:latin typeface="Helvetica" panose="020B0604020202020204" pitchFamily="34" charset="0"/>
                  <a:cs typeface="Helvetica" panose="020B0604020202020204" pitchFamily="34" charset="0"/>
                </a:rPr>
                <a:t>Pixelated Readout Electronics</a:t>
              </a:r>
            </a:p>
            <a:p>
              <a:pPr algn="ctr"/>
              <a:r>
                <a:rPr lang="en-US" sz="1050" dirty="0">
                  <a:solidFill>
                    <a:srgbClr val="63666A"/>
                  </a:solidFill>
                  <a:latin typeface="Helvetica" panose="020B0604020202020204" pitchFamily="34" charset="0"/>
                  <a:cs typeface="Helvetica" panose="020B0604020202020204" pitchFamily="34" charset="0"/>
                </a:rPr>
                <a:t>Removable Detector Segments</a:t>
              </a:r>
            </a:p>
          </p:txBody>
        </p:sp>
        <p:sp>
          <p:nvSpPr>
            <p:cNvPr id="8" name="Rectangle: Rounded Corners 7">
              <a:extLst>
                <a:ext uri="{FF2B5EF4-FFF2-40B4-BE49-F238E27FC236}">
                  <a16:creationId xmlns:a16="http://schemas.microsoft.com/office/drawing/2014/main" id="{90A0EED1-C440-4710-A887-0E895C176725}"/>
                </a:ext>
              </a:extLst>
            </p:cNvPr>
            <p:cNvSpPr/>
            <p:nvPr/>
          </p:nvSpPr>
          <p:spPr>
            <a:xfrm>
              <a:off x="1941530" y="1319917"/>
              <a:ext cx="2041148" cy="896313"/>
            </a:xfrm>
            <a:prstGeom prst="roundRect">
              <a:avLst/>
            </a:prstGeom>
            <a:noFill/>
            <a:ln>
              <a:solidFill>
                <a:srgbClr val="004C9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Helvetica" panose="020B0604020202020204" pitchFamily="34" charset="0"/>
                <a:cs typeface="Helvetica" panose="020B0604020202020204" pitchFamily="34" charset="0"/>
              </a:endParaRPr>
            </a:p>
          </p:txBody>
        </p:sp>
        <p:cxnSp>
          <p:nvCxnSpPr>
            <p:cNvPr id="11" name="Straight Connector 10">
              <a:extLst>
                <a:ext uri="{FF2B5EF4-FFF2-40B4-BE49-F238E27FC236}">
                  <a16:creationId xmlns:a16="http://schemas.microsoft.com/office/drawing/2014/main" id="{B388887D-85BB-4729-A51C-E30346BCE0A5}"/>
                </a:ext>
              </a:extLst>
            </p:cNvPr>
            <p:cNvCxnSpPr>
              <a:cxnSpLocks/>
            </p:cNvCxnSpPr>
            <p:nvPr/>
          </p:nvCxnSpPr>
          <p:spPr>
            <a:xfrm>
              <a:off x="1941530" y="1646677"/>
              <a:ext cx="2041148"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C499318E-7590-4B48-9282-A6E140C5EB19}"/>
              </a:ext>
            </a:extLst>
          </p:cNvPr>
          <p:cNvGrpSpPr/>
          <p:nvPr/>
        </p:nvGrpSpPr>
        <p:grpSpPr>
          <a:xfrm>
            <a:off x="4921235" y="1009944"/>
            <a:ext cx="2351926" cy="919377"/>
            <a:chOff x="4669930" y="1336730"/>
            <a:chExt cx="2351926" cy="919377"/>
          </a:xfrm>
        </p:grpSpPr>
        <p:sp>
          <p:nvSpPr>
            <p:cNvPr id="15" name="TextBox 14">
              <a:extLst>
                <a:ext uri="{FF2B5EF4-FFF2-40B4-BE49-F238E27FC236}">
                  <a16:creationId xmlns:a16="http://schemas.microsoft.com/office/drawing/2014/main" id="{9900D262-9CE8-456C-8892-F9C062A59D74}"/>
                </a:ext>
              </a:extLst>
            </p:cNvPr>
            <p:cNvSpPr txBox="1"/>
            <p:nvPr/>
          </p:nvSpPr>
          <p:spPr>
            <a:xfrm>
              <a:off x="4669930" y="1336730"/>
              <a:ext cx="2351926" cy="918200"/>
            </a:xfrm>
            <a:prstGeom prst="rect">
              <a:avLst/>
            </a:prstGeom>
            <a:noFill/>
          </p:spPr>
          <p:txBody>
            <a:bodyPr wrap="none" rtlCol="0">
              <a:spAutoFit/>
            </a:bodyPr>
            <a:lstStyle/>
            <a:p>
              <a:pPr algn="ctr">
                <a:spcAft>
                  <a:spcPts val="450"/>
                </a:spcAft>
              </a:pPr>
              <a:r>
                <a:rPr lang="en-US" b="1" dirty="0">
                  <a:solidFill>
                    <a:srgbClr val="004C97"/>
                  </a:solidFill>
                  <a:latin typeface="Helvetica" panose="020B0604020202020204" pitchFamily="34" charset="0"/>
                  <a:cs typeface="Helvetica" panose="020B0604020202020204" pitchFamily="34" charset="0"/>
                </a:rPr>
                <a:t>MPD Detector</a:t>
              </a:r>
            </a:p>
            <a:p>
              <a:pPr algn="ctr"/>
              <a:r>
                <a:rPr lang="en-US" sz="1050" dirty="0">
                  <a:solidFill>
                    <a:srgbClr val="63666A"/>
                  </a:solidFill>
                  <a:latin typeface="Helvetica" panose="020B0604020202020204" pitchFamily="34" charset="0"/>
                  <a:cs typeface="Helvetica" panose="020B0604020202020204" pitchFamily="34" charset="0"/>
                </a:rPr>
                <a:t>Superconducting Magnet (0.5-0.7 T)</a:t>
              </a:r>
            </a:p>
            <a:p>
              <a:pPr algn="ctr"/>
              <a:r>
                <a:rPr lang="en-US" sz="1050" dirty="0">
                  <a:solidFill>
                    <a:srgbClr val="63666A"/>
                  </a:solidFill>
                  <a:latin typeface="Helvetica" panose="020B0604020202020204" pitchFamily="34" charset="0"/>
                  <a:cs typeface="Helvetica" panose="020B0604020202020204" pitchFamily="34" charset="0"/>
                </a:rPr>
                <a:t>425 t Calorimeter</a:t>
              </a:r>
            </a:p>
            <a:p>
              <a:pPr algn="ctr"/>
              <a:r>
                <a:rPr lang="en-US" sz="1050" dirty="0">
                  <a:solidFill>
                    <a:srgbClr val="63666A"/>
                  </a:solidFill>
                  <a:latin typeface="Helvetica" panose="020B0604020202020204" pitchFamily="34" charset="0"/>
                  <a:cs typeface="Helvetica" panose="020B0604020202020204" pitchFamily="34" charset="0"/>
                </a:rPr>
                <a:t>Pressurized Argon Gas TPC</a:t>
              </a:r>
            </a:p>
          </p:txBody>
        </p:sp>
        <p:sp>
          <p:nvSpPr>
            <p:cNvPr id="16" name="Rectangle: Rounded Corners 15">
              <a:extLst>
                <a:ext uri="{FF2B5EF4-FFF2-40B4-BE49-F238E27FC236}">
                  <a16:creationId xmlns:a16="http://schemas.microsoft.com/office/drawing/2014/main" id="{F36DD537-60BD-4EA6-896B-EC268CB2CC39}"/>
                </a:ext>
              </a:extLst>
            </p:cNvPr>
            <p:cNvSpPr/>
            <p:nvPr/>
          </p:nvSpPr>
          <p:spPr>
            <a:xfrm>
              <a:off x="4723656" y="1351722"/>
              <a:ext cx="2243776" cy="904385"/>
            </a:xfrm>
            <a:prstGeom prst="roundRect">
              <a:avLst/>
            </a:prstGeom>
            <a:noFill/>
            <a:ln>
              <a:solidFill>
                <a:srgbClr val="004C9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D64FF3FD-78F8-4213-A708-EBA96FA206CA}"/>
                </a:ext>
              </a:extLst>
            </p:cNvPr>
            <p:cNvCxnSpPr>
              <a:cxnSpLocks/>
            </p:cNvCxnSpPr>
            <p:nvPr/>
          </p:nvCxnSpPr>
          <p:spPr>
            <a:xfrm>
              <a:off x="4723656" y="1685797"/>
              <a:ext cx="2243776"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07D9BE6A-0CF4-4C69-AD4F-F2763AA52815}"/>
              </a:ext>
            </a:extLst>
          </p:cNvPr>
          <p:cNvGrpSpPr/>
          <p:nvPr/>
        </p:nvGrpSpPr>
        <p:grpSpPr>
          <a:xfrm>
            <a:off x="3433135" y="2167116"/>
            <a:ext cx="2492990" cy="918200"/>
            <a:chOff x="3379480" y="2477598"/>
            <a:chExt cx="2492990" cy="918200"/>
          </a:xfrm>
        </p:grpSpPr>
        <p:sp>
          <p:nvSpPr>
            <p:cNvPr id="21" name="TextBox 20">
              <a:extLst>
                <a:ext uri="{FF2B5EF4-FFF2-40B4-BE49-F238E27FC236}">
                  <a16:creationId xmlns:a16="http://schemas.microsoft.com/office/drawing/2014/main" id="{58AE0483-8AE9-4BE4-8B52-F2FFB36F255E}"/>
                </a:ext>
              </a:extLst>
            </p:cNvPr>
            <p:cNvSpPr txBox="1"/>
            <p:nvPr/>
          </p:nvSpPr>
          <p:spPr>
            <a:xfrm>
              <a:off x="3379480" y="2477598"/>
              <a:ext cx="2492990" cy="918200"/>
            </a:xfrm>
            <a:prstGeom prst="rect">
              <a:avLst/>
            </a:prstGeom>
            <a:noFill/>
            <a:ln>
              <a:noFill/>
            </a:ln>
          </p:spPr>
          <p:txBody>
            <a:bodyPr wrap="none" rtlCol="0">
              <a:spAutoFit/>
            </a:bodyPr>
            <a:lstStyle/>
            <a:p>
              <a:pPr algn="ctr">
                <a:spcAft>
                  <a:spcPts val="450"/>
                </a:spcAft>
              </a:pPr>
              <a:r>
                <a:rPr lang="en-US" b="1" dirty="0">
                  <a:solidFill>
                    <a:srgbClr val="004C97"/>
                  </a:solidFill>
                  <a:latin typeface="Helvetica" panose="020B0604020202020204" pitchFamily="34" charset="0"/>
                  <a:cs typeface="Helvetica" panose="020B0604020202020204" pitchFamily="34" charset="0"/>
                </a:rPr>
                <a:t>KLOE-3DST Detector</a:t>
              </a:r>
            </a:p>
            <a:p>
              <a:pPr algn="ctr"/>
              <a:r>
                <a:rPr lang="en-US" sz="1050" dirty="0">
                  <a:solidFill>
                    <a:srgbClr val="63666A"/>
                  </a:solidFill>
                  <a:latin typeface="Helvetica" panose="020B0604020202020204" pitchFamily="34" charset="0"/>
                  <a:cs typeface="Helvetica" panose="020B0604020202020204" pitchFamily="34" charset="0"/>
                </a:rPr>
                <a:t>Superconducting Magnet (0.6 T)</a:t>
              </a:r>
            </a:p>
            <a:p>
              <a:pPr algn="ctr"/>
              <a:r>
                <a:rPr lang="en-US" sz="1050" dirty="0">
                  <a:solidFill>
                    <a:srgbClr val="63666A"/>
                  </a:solidFill>
                  <a:latin typeface="Helvetica" panose="020B0604020202020204" pitchFamily="34" charset="0"/>
                  <a:cs typeface="Helvetica" panose="020B0604020202020204" pitchFamily="34" charset="0"/>
                </a:rPr>
                <a:t>100 t Calorimeter</a:t>
              </a:r>
            </a:p>
            <a:p>
              <a:pPr algn="ctr"/>
              <a:r>
                <a:rPr lang="en-US" sz="1050" dirty="0">
                  <a:solidFill>
                    <a:srgbClr val="63666A"/>
                  </a:solidFill>
                  <a:latin typeface="Helvetica" panose="020B0604020202020204" pitchFamily="34" charset="0"/>
                  <a:cs typeface="Helvetica" panose="020B0604020202020204" pitchFamily="34" charset="0"/>
                </a:rPr>
                <a:t>3DST, TPC or Straw Tubes</a:t>
              </a:r>
            </a:p>
          </p:txBody>
        </p:sp>
        <p:sp>
          <p:nvSpPr>
            <p:cNvPr id="22" name="Rectangle: Rounded Corners 21">
              <a:extLst>
                <a:ext uri="{FF2B5EF4-FFF2-40B4-BE49-F238E27FC236}">
                  <a16:creationId xmlns:a16="http://schemas.microsoft.com/office/drawing/2014/main" id="{1E9D98B0-A1B5-4D54-BEAB-8699C54C65C9}"/>
                </a:ext>
              </a:extLst>
            </p:cNvPr>
            <p:cNvSpPr/>
            <p:nvPr/>
          </p:nvSpPr>
          <p:spPr>
            <a:xfrm>
              <a:off x="3410997" y="2480807"/>
              <a:ext cx="2442382" cy="897260"/>
            </a:xfrm>
            <a:prstGeom prst="roundRect">
              <a:avLst/>
            </a:prstGeom>
            <a:noFill/>
            <a:ln>
              <a:solidFill>
                <a:srgbClr val="004C9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8A5EF22-C688-47B7-9F3C-D3E41D9E4552}"/>
                </a:ext>
              </a:extLst>
            </p:cNvPr>
            <p:cNvCxnSpPr>
              <a:cxnSpLocks/>
            </p:cNvCxnSpPr>
            <p:nvPr/>
          </p:nvCxnSpPr>
          <p:spPr>
            <a:xfrm>
              <a:off x="3410997" y="2823490"/>
              <a:ext cx="2442382"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grpSp>
      <p:cxnSp>
        <p:nvCxnSpPr>
          <p:cNvPr id="27" name="Straight Arrow Connector 26">
            <a:extLst>
              <a:ext uri="{FF2B5EF4-FFF2-40B4-BE49-F238E27FC236}">
                <a16:creationId xmlns:a16="http://schemas.microsoft.com/office/drawing/2014/main" id="{1818F4A6-D60B-49DE-A245-AAD81FBAD683}"/>
              </a:ext>
            </a:extLst>
          </p:cNvPr>
          <p:cNvCxnSpPr>
            <a:cxnSpLocks/>
          </p:cNvCxnSpPr>
          <p:nvPr/>
        </p:nvCxnSpPr>
        <p:spPr>
          <a:xfrm>
            <a:off x="2632888" y="2013878"/>
            <a:ext cx="396744" cy="1734531"/>
          </a:xfrm>
          <a:prstGeom prst="straightConnector1">
            <a:avLst/>
          </a:prstGeom>
          <a:ln cap="rnd">
            <a:solidFill>
              <a:srgbClr val="004C97"/>
            </a:solidFill>
            <a:headEnd type="none" w="med" len="med"/>
            <a:tailEnd type="arrow" w="med" len="med"/>
          </a:ln>
          <a:effectLst/>
        </p:spPr>
        <p:style>
          <a:lnRef idx="2">
            <a:schemeClr val="accent6"/>
          </a:lnRef>
          <a:fillRef idx="0">
            <a:schemeClr val="accent6"/>
          </a:fillRef>
          <a:effectRef idx="1">
            <a:schemeClr val="accent6"/>
          </a:effectRef>
          <a:fontRef idx="minor">
            <a:schemeClr val="tx1"/>
          </a:fontRef>
        </p:style>
      </p:cxnSp>
      <p:cxnSp>
        <p:nvCxnSpPr>
          <p:cNvPr id="28" name="Straight Arrow Connector 27">
            <a:extLst>
              <a:ext uri="{FF2B5EF4-FFF2-40B4-BE49-F238E27FC236}">
                <a16:creationId xmlns:a16="http://schemas.microsoft.com/office/drawing/2014/main" id="{13F99F1E-3BA9-4B29-9074-C5BA66AB34AD}"/>
              </a:ext>
            </a:extLst>
          </p:cNvPr>
          <p:cNvCxnSpPr>
            <a:cxnSpLocks/>
          </p:cNvCxnSpPr>
          <p:nvPr/>
        </p:nvCxnSpPr>
        <p:spPr>
          <a:xfrm flipV="1">
            <a:off x="6546574" y="4050750"/>
            <a:ext cx="652925" cy="1395726"/>
          </a:xfrm>
          <a:prstGeom prst="straightConnector1">
            <a:avLst/>
          </a:prstGeom>
          <a:ln cap="rnd">
            <a:solidFill>
              <a:srgbClr val="004C97"/>
            </a:solidFill>
            <a:headEnd type="none" w="med" len="med"/>
            <a:tailEnd type="arrow" w="med" len="med"/>
          </a:ln>
          <a:effectLst/>
        </p:spPr>
        <p:style>
          <a:lnRef idx="2">
            <a:schemeClr val="accent6"/>
          </a:lnRef>
          <a:fillRef idx="0">
            <a:schemeClr val="accent6"/>
          </a:fillRef>
          <a:effectRef idx="1">
            <a:schemeClr val="accent6"/>
          </a:effectRef>
          <a:fontRef idx="minor">
            <a:schemeClr val="tx1"/>
          </a:fontRef>
        </p:style>
      </p:cxnSp>
      <p:cxnSp>
        <p:nvCxnSpPr>
          <p:cNvPr id="31" name="Straight Arrow Connector 30">
            <a:extLst>
              <a:ext uri="{FF2B5EF4-FFF2-40B4-BE49-F238E27FC236}">
                <a16:creationId xmlns:a16="http://schemas.microsoft.com/office/drawing/2014/main" id="{2685B52D-9D50-4D09-9435-2FBEB03A5F56}"/>
              </a:ext>
            </a:extLst>
          </p:cNvPr>
          <p:cNvCxnSpPr>
            <a:cxnSpLocks/>
          </p:cNvCxnSpPr>
          <p:nvPr/>
        </p:nvCxnSpPr>
        <p:spPr>
          <a:xfrm flipH="1">
            <a:off x="5992821" y="1932561"/>
            <a:ext cx="447499" cy="1864889"/>
          </a:xfrm>
          <a:prstGeom prst="straightConnector1">
            <a:avLst/>
          </a:prstGeom>
          <a:ln cap="rnd">
            <a:solidFill>
              <a:srgbClr val="004C97"/>
            </a:solidFill>
            <a:headEnd type="none" w="med" len="med"/>
            <a:tailEnd type="arrow" w="med" len="med"/>
          </a:ln>
          <a:effectLst/>
        </p:spPr>
        <p:style>
          <a:lnRef idx="2">
            <a:schemeClr val="accent6"/>
          </a:lnRef>
          <a:fillRef idx="0">
            <a:schemeClr val="accent6"/>
          </a:fillRef>
          <a:effectRef idx="1">
            <a:schemeClr val="accent6"/>
          </a:effectRef>
          <a:fontRef idx="minor">
            <a:schemeClr val="tx1"/>
          </a:fontRef>
        </p:style>
      </p:cxnSp>
      <p:grpSp>
        <p:nvGrpSpPr>
          <p:cNvPr id="47" name="Group 46">
            <a:extLst>
              <a:ext uri="{FF2B5EF4-FFF2-40B4-BE49-F238E27FC236}">
                <a16:creationId xmlns:a16="http://schemas.microsoft.com/office/drawing/2014/main" id="{79936193-6AD7-4EFC-B282-FB192B956210}"/>
              </a:ext>
            </a:extLst>
          </p:cNvPr>
          <p:cNvGrpSpPr/>
          <p:nvPr/>
        </p:nvGrpSpPr>
        <p:grpSpPr>
          <a:xfrm>
            <a:off x="4448746" y="5452101"/>
            <a:ext cx="2442382" cy="797357"/>
            <a:chOff x="3410997" y="2477598"/>
            <a:chExt cx="2442382" cy="797357"/>
          </a:xfrm>
        </p:grpSpPr>
        <p:sp>
          <p:nvSpPr>
            <p:cNvPr id="48" name="TextBox 47">
              <a:extLst>
                <a:ext uri="{FF2B5EF4-FFF2-40B4-BE49-F238E27FC236}">
                  <a16:creationId xmlns:a16="http://schemas.microsoft.com/office/drawing/2014/main" id="{8C0219A2-417D-435A-8C03-E3B61EBAB147}"/>
                </a:ext>
              </a:extLst>
            </p:cNvPr>
            <p:cNvSpPr txBox="1"/>
            <p:nvPr/>
          </p:nvSpPr>
          <p:spPr>
            <a:xfrm>
              <a:off x="3650394" y="2477598"/>
              <a:ext cx="1951175" cy="756617"/>
            </a:xfrm>
            <a:prstGeom prst="rect">
              <a:avLst/>
            </a:prstGeom>
            <a:noFill/>
            <a:ln>
              <a:noFill/>
            </a:ln>
          </p:spPr>
          <p:txBody>
            <a:bodyPr wrap="none" rtlCol="0">
              <a:spAutoFit/>
            </a:bodyPr>
            <a:lstStyle/>
            <a:p>
              <a:pPr algn="ctr">
                <a:spcAft>
                  <a:spcPts val="450"/>
                </a:spcAft>
              </a:pPr>
              <a:r>
                <a:rPr lang="en-US" b="1" dirty="0">
                  <a:solidFill>
                    <a:srgbClr val="004C97"/>
                  </a:solidFill>
                  <a:latin typeface="Helvetica" panose="020B0604020202020204" pitchFamily="34" charset="0"/>
                  <a:cs typeface="Helvetica" panose="020B0604020202020204" pitchFamily="34" charset="0"/>
                </a:rPr>
                <a:t>PRISM</a:t>
              </a:r>
            </a:p>
            <a:p>
              <a:pPr algn="ctr"/>
              <a:r>
                <a:rPr lang="en-US" sz="1050" dirty="0">
                  <a:solidFill>
                    <a:srgbClr val="63666A"/>
                  </a:solidFill>
                  <a:latin typeface="Helvetica" panose="020B0604020202020204" pitchFamily="34" charset="0"/>
                  <a:cs typeface="Helvetica" panose="020B0604020202020204" pitchFamily="34" charset="0"/>
                </a:rPr>
                <a:t>Up To 30 m Detector Travel</a:t>
              </a:r>
            </a:p>
            <a:p>
              <a:pPr algn="ctr"/>
              <a:r>
                <a:rPr lang="en-US" sz="1050" dirty="0">
                  <a:solidFill>
                    <a:srgbClr val="63666A"/>
                  </a:solidFill>
                  <a:latin typeface="Helvetica" panose="020B0604020202020204" pitchFamily="34" charset="0"/>
                  <a:cs typeface="Helvetica" panose="020B0604020202020204" pitchFamily="34" charset="0"/>
                </a:rPr>
                <a:t>Off-Axis Beam Measurement </a:t>
              </a:r>
            </a:p>
          </p:txBody>
        </p:sp>
        <p:sp>
          <p:nvSpPr>
            <p:cNvPr id="49" name="Rectangle: Rounded Corners 48">
              <a:extLst>
                <a:ext uri="{FF2B5EF4-FFF2-40B4-BE49-F238E27FC236}">
                  <a16:creationId xmlns:a16="http://schemas.microsoft.com/office/drawing/2014/main" id="{791E3A4A-DA7D-4097-A566-947E95B19C21}"/>
                </a:ext>
              </a:extLst>
            </p:cNvPr>
            <p:cNvSpPr/>
            <p:nvPr/>
          </p:nvSpPr>
          <p:spPr>
            <a:xfrm>
              <a:off x="3410997" y="2480807"/>
              <a:ext cx="2442382" cy="794148"/>
            </a:xfrm>
            <a:prstGeom prst="roundRect">
              <a:avLst/>
            </a:prstGeom>
            <a:noFill/>
            <a:ln>
              <a:solidFill>
                <a:srgbClr val="004C9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2FE3970B-7D7E-4DEA-B340-592544533517}"/>
                </a:ext>
              </a:extLst>
            </p:cNvPr>
            <p:cNvCxnSpPr>
              <a:cxnSpLocks/>
            </p:cNvCxnSpPr>
            <p:nvPr/>
          </p:nvCxnSpPr>
          <p:spPr>
            <a:xfrm>
              <a:off x="3410997" y="2823490"/>
              <a:ext cx="2442382"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grpSp>
      <p:cxnSp>
        <p:nvCxnSpPr>
          <p:cNvPr id="55" name="Straight Arrow Connector 54">
            <a:extLst>
              <a:ext uri="{FF2B5EF4-FFF2-40B4-BE49-F238E27FC236}">
                <a16:creationId xmlns:a16="http://schemas.microsoft.com/office/drawing/2014/main" id="{D16F525E-105E-4E5F-B125-71148265A8B4}"/>
              </a:ext>
            </a:extLst>
          </p:cNvPr>
          <p:cNvCxnSpPr>
            <a:cxnSpLocks/>
            <a:stCxn id="21" idx="2"/>
          </p:cNvCxnSpPr>
          <p:nvPr/>
        </p:nvCxnSpPr>
        <p:spPr>
          <a:xfrm>
            <a:off x="4679630" y="3085316"/>
            <a:ext cx="221287" cy="627330"/>
          </a:xfrm>
          <a:prstGeom prst="straightConnector1">
            <a:avLst/>
          </a:prstGeom>
          <a:ln cap="rnd">
            <a:solidFill>
              <a:srgbClr val="004C97"/>
            </a:solidFill>
            <a:headEnd type="none" w="med" len="med"/>
            <a:tailEnd type="arrow" w="med" len="med"/>
          </a:ln>
          <a:effectLst/>
        </p:spPr>
        <p:style>
          <a:lnRef idx="2">
            <a:schemeClr val="accent6"/>
          </a:lnRef>
          <a:fillRef idx="0">
            <a:schemeClr val="accent6"/>
          </a:fillRef>
          <a:effectRef idx="1">
            <a:schemeClr val="accent6"/>
          </a:effectRef>
          <a:fontRef idx="minor">
            <a:schemeClr val="tx1"/>
          </a:fontRef>
        </p:style>
      </p:cxnSp>
      <p:pic>
        <p:nvPicPr>
          <p:cNvPr id="29" name="Picture 28" descr="A highway with a mountain in the background&#10;&#10;Description automatically generated">
            <a:extLst>
              <a:ext uri="{FF2B5EF4-FFF2-40B4-BE49-F238E27FC236}">
                <a16:creationId xmlns:a16="http://schemas.microsoft.com/office/drawing/2014/main" id="{2059AF0F-7ED1-47A5-8220-D257CAF17C50}"/>
              </a:ext>
            </a:extLst>
          </p:cNvPr>
          <p:cNvPicPr>
            <a:picLocks noChangeAspect="1"/>
          </p:cNvPicPr>
          <p:nvPr/>
        </p:nvPicPr>
        <p:blipFill rotWithShape="1">
          <a:blip r:embed="rId4"/>
          <a:srcRect l="2002" r="11503"/>
          <a:stretch/>
        </p:blipFill>
        <p:spPr>
          <a:xfrm>
            <a:off x="0" y="866380"/>
            <a:ext cx="9143999" cy="5427836"/>
          </a:xfrm>
          <a:prstGeom prst="rect">
            <a:avLst/>
          </a:prstGeom>
        </p:spPr>
      </p:pic>
    </p:spTree>
    <p:extLst>
      <p:ext uri="{BB962C8B-B14F-4D97-AF65-F5344CB8AC3E}">
        <p14:creationId xmlns:p14="http://schemas.microsoft.com/office/powerpoint/2010/main" val="242021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BD02BD-0851-42D7-B59A-53287B9FB4E5}"/>
              </a:ext>
            </a:extLst>
          </p:cNvPr>
          <p:cNvSpPr>
            <a:spLocks noGrp="1"/>
          </p:cNvSpPr>
          <p:nvPr>
            <p:ph type="title"/>
          </p:nvPr>
        </p:nvSpPr>
        <p:spPr/>
        <p:txBody>
          <a:bodyPr/>
          <a:lstStyle/>
          <a:p>
            <a:r>
              <a:rPr lang="en-US" dirty="0"/>
              <a:t>US Is Strongly Committed To DUNE Near Detector:</a:t>
            </a:r>
            <a:br>
              <a:rPr lang="en-US" dirty="0"/>
            </a:br>
            <a:r>
              <a:rPr lang="en-US" dirty="0"/>
              <a:t>Budgeted Cost ~$150M Plus Contingency</a:t>
            </a:r>
          </a:p>
        </p:txBody>
      </p:sp>
      <p:sp>
        <p:nvSpPr>
          <p:cNvPr id="7" name="Content Placeholder 6">
            <a:extLst>
              <a:ext uri="{FF2B5EF4-FFF2-40B4-BE49-F238E27FC236}">
                <a16:creationId xmlns:a16="http://schemas.microsoft.com/office/drawing/2014/main" id="{C65EAE68-709B-4E75-92FB-4F99FC2E323D}"/>
              </a:ext>
            </a:extLst>
          </p:cNvPr>
          <p:cNvSpPr>
            <a:spLocks noGrp="1"/>
          </p:cNvSpPr>
          <p:nvPr>
            <p:ph idx="11"/>
          </p:nvPr>
        </p:nvSpPr>
        <p:spPr/>
        <p:txBody>
          <a:bodyPr>
            <a:normAutofit lnSpcReduction="10000"/>
          </a:bodyPr>
          <a:lstStyle/>
          <a:p>
            <a:r>
              <a:rPr lang="en-US" b="1" dirty="0"/>
              <a:t>LBNF</a:t>
            </a:r>
          </a:p>
          <a:p>
            <a:pPr lvl="1">
              <a:spcBef>
                <a:spcPts val="0"/>
              </a:spcBef>
            </a:pPr>
            <a:r>
              <a:rPr lang="en-US" dirty="0"/>
              <a:t>Cavern large enough to accommodate full ND reference design</a:t>
            </a:r>
          </a:p>
          <a:p>
            <a:pPr lvl="1">
              <a:spcBef>
                <a:spcPts val="0"/>
              </a:spcBef>
            </a:pPr>
            <a:r>
              <a:rPr lang="en-US" dirty="0"/>
              <a:t>Surface building</a:t>
            </a:r>
          </a:p>
          <a:p>
            <a:pPr lvl="1">
              <a:spcBef>
                <a:spcPts val="0"/>
              </a:spcBef>
            </a:pPr>
            <a:r>
              <a:rPr lang="en-US" dirty="0"/>
              <a:t>Main power distribution infrastructure</a:t>
            </a:r>
          </a:p>
          <a:p>
            <a:pPr lvl="1">
              <a:spcBef>
                <a:spcPts val="0"/>
              </a:spcBef>
            </a:pPr>
            <a:r>
              <a:rPr lang="en-US" dirty="0"/>
              <a:t>LHe </a:t>
            </a:r>
            <a:r>
              <a:rPr lang="en-US" dirty="0" err="1"/>
              <a:t>cryoplant</a:t>
            </a:r>
            <a:r>
              <a:rPr lang="en-US" dirty="0"/>
              <a:t> procurement</a:t>
            </a:r>
          </a:p>
          <a:p>
            <a:r>
              <a:rPr lang="en-US" b="1" dirty="0"/>
              <a:t>LAr US Scope</a:t>
            </a:r>
          </a:p>
          <a:p>
            <a:pPr lvl="1">
              <a:spcBef>
                <a:spcPts val="0"/>
              </a:spcBef>
            </a:pPr>
            <a:r>
              <a:rPr lang="en-US" dirty="0"/>
              <a:t>Cathode and Field Cage, Charge Readout, Module Integration</a:t>
            </a:r>
          </a:p>
          <a:p>
            <a:r>
              <a:rPr lang="en-US" b="1" dirty="0"/>
              <a:t>DUNE Near Site Integration &amp; Installation</a:t>
            </a:r>
          </a:p>
          <a:p>
            <a:pPr lvl="1">
              <a:spcBef>
                <a:spcPts val="0"/>
              </a:spcBef>
            </a:pPr>
            <a:r>
              <a:rPr lang="en-US" dirty="0"/>
              <a:t>LAr cryostat procurement cost</a:t>
            </a:r>
          </a:p>
          <a:p>
            <a:pPr lvl="1">
              <a:spcBef>
                <a:spcPts val="0"/>
              </a:spcBef>
            </a:pPr>
            <a:r>
              <a:rPr lang="en-US" dirty="0"/>
              <a:t>LAr cryogenics procurement cost</a:t>
            </a:r>
          </a:p>
          <a:p>
            <a:pPr lvl="1">
              <a:spcBef>
                <a:spcPts val="0"/>
              </a:spcBef>
            </a:pPr>
            <a:r>
              <a:rPr lang="en-US" dirty="0"/>
              <a:t>PRISM movement system and cable chain (incl. prototypes)</a:t>
            </a:r>
          </a:p>
          <a:p>
            <a:pPr lvl="1">
              <a:spcBef>
                <a:spcPts val="0"/>
              </a:spcBef>
            </a:pPr>
            <a:r>
              <a:rPr lang="en-US" dirty="0"/>
              <a:t>KLOE cryogenic distribution system procurement cost</a:t>
            </a:r>
          </a:p>
          <a:p>
            <a:pPr lvl="1">
              <a:spcBef>
                <a:spcPts val="0"/>
              </a:spcBef>
            </a:pPr>
            <a:r>
              <a:rPr lang="en-US" dirty="0"/>
              <a:t>Support for detector installations</a:t>
            </a:r>
          </a:p>
          <a:p>
            <a:pPr lvl="1">
              <a:spcBef>
                <a:spcPts val="0"/>
              </a:spcBef>
            </a:pPr>
            <a:r>
              <a:rPr lang="en-US" dirty="0"/>
              <a:t>Surface cryogenics (LAr and LHe)</a:t>
            </a:r>
          </a:p>
          <a:p>
            <a:pPr lvl="1">
              <a:spcBef>
                <a:spcPts val="0"/>
              </a:spcBef>
            </a:pPr>
            <a:r>
              <a:rPr lang="en-US" dirty="0"/>
              <a:t>Cavern preparation plus installation tooling and equipment</a:t>
            </a:r>
          </a:p>
          <a:p>
            <a:pPr lvl="1">
              <a:spcBef>
                <a:spcPts val="0"/>
              </a:spcBef>
            </a:pPr>
            <a:r>
              <a:rPr lang="en-US" dirty="0"/>
              <a:t>Cavern infrastructure (local power distribution, cable ways, cabling)</a:t>
            </a:r>
          </a:p>
          <a:p>
            <a:pPr lvl="1"/>
            <a:endParaRPr lang="en-US" dirty="0"/>
          </a:p>
          <a:p>
            <a:endParaRPr lang="en-US" dirty="0"/>
          </a:p>
          <a:p>
            <a:pPr lvl="1"/>
            <a:endParaRPr lang="en-US" dirty="0"/>
          </a:p>
        </p:txBody>
      </p:sp>
      <p:sp>
        <p:nvSpPr>
          <p:cNvPr id="3" name="Date Placeholder 2">
            <a:extLst>
              <a:ext uri="{FF2B5EF4-FFF2-40B4-BE49-F238E27FC236}">
                <a16:creationId xmlns:a16="http://schemas.microsoft.com/office/drawing/2014/main" id="{572EEAB7-D83E-4ED3-9E3A-12DAE9096A73}"/>
              </a:ext>
            </a:extLst>
          </p:cNvPr>
          <p:cNvSpPr>
            <a:spLocks noGrp="1"/>
          </p:cNvSpPr>
          <p:nvPr>
            <p:ph type="dt" sz="half" idx="2"/>
          </p:nvPr>
        </p:nvSpPr>
        <p:spPr/>
        <p:txBody>
          <a:bodyPr/>
          <a:lstStyle/>
          <a:p>
            <a:pPr>
              <a:defRPr/>
            </a:pPr>
            <a:r>
              <a:rPr lang="en-US">
                <a:latin typeface="Helvetica"/>
                <a:cs typeface="Helvetica"/>
              </a:rPr>
              <a:t>10.23.19</a:t>
            </a:r>
            <a:endParaRPr lang="en-US" dirty="0">
              <a:latin typeface="Helvetica"/>
              <a:cs typeface="Helvetica"/>
            </a:endParaRPr>
          </a:p>
        </p:txBody>
      </p:sp>
      <p:sp>
        <p:nvSpPr>
          <p:cNvPr id="4" name="Footer Placeholder 3">
            <a:extLst>
              <a:ext uri="{FF2B5EF4-FFF2-40B4-BE49-F238E27FC236}">
                <a16:creationId xmlns:a16="http://schemas.microsoft.com/office/drawing/2014/main" id="{07B1C775-3887-42BF-884C-121F920355A6}"/>
              </a:ext>
            </a:extLst>
          </p:cNvPr>
          <p:cNvSpPr>
            <a:spLocks noGrp="1"/>
          </p:cNvSpPr>
          <p:nvPr>
            <p:ph type="ftr" sz="quarter" idx="3"/>
          </p:nvPr>
        </p:nvSpPr>
        <p:spPr/>
        <p:txBody>
          <a:bodyPr/>
          <a:lstStyle/>
          <a:p>
            <a:pPr>
              <a:defRPr/>
            </a:pPr>
            <a:r>
              <a:rPr lang="en-US"/>
              <a:t>M. Leitner | Near Detector Integration &amp; Installation </a:t>
            </a:r>
          </a:p>
        </p:txBody>
      </p:sp>
      <p:sp>
        <p:nvSpPr>
          <p:cNvPr id="5" name="Slide Number Placeholder 4">
            <a:extLst>
              <a:ext uri="{FF2B5EF4-FFF2-40B4-BE49-F238E27FC236}">
                <a16:creationId xmlns:a16="http://schemas.microsoft.com/office/drawing/2014/main" id="{C18B1CF8-506F-4594-A392-E2A7551C7875}"/>
              </a:ext>
            </a:extLst>
          </p:cNvPr>
          <p:cNvSpPr>
            <a:spLocks noGrp="1"/>
          </p:cNvSpPr>
          <p:nvPr>
            <p:ph type="sldNum" sz="quarter" idx="4"/>
          </p:nvPr>
        </p:nvSpPr>
        <p:spPr/>
        <p:txBody>
          <a:bodyPr/>
          <a:lstStyle/>
          <a:p>
            <a:pPr>
              <a:defRPr/>
            </a:pPr>
            <a:fld id="{0C39C72E-2A13-EB4D-AD45-6D4E6ACAED8D}" type="slidenum">
              <a:rPr lang="en-US" smtClean="0"/>
              <a:pPr>
                <a:defRPr/>
              </a:pPr>
              <a:t>4</a:t>
            </a:fld>
            <a:endParaRPr lang="en-US" dirty="0"/>
          </a:p>
        </p:txBody>
      </p:sp>
    </p:spTree>
    <p:extLst>
      <p:ext uri="{BB962C8B-B14F-4D97-AF65-F5344CB8AC3E}">
        <p14:creationId xmlns:p14="http://schemas.microsoft.com/office/powerpoint/2010/main" val="2920463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erson in a blue shirt&#10;&#10;Description automatically generated">
            <a:extLst>
              <a:ext uri="{FF2B5EF4-FFF2-40B4-BE49-F238E27FC236}">
                <a16:creationId xmlns:a16="http://schemas.microsoft.com/office/drawing/2014/main" id="{1CE621B0-E823-486A-B1FD-C00EB82957ED}"/>
              </a:ext>
            </a:extLst>
          </p:cNvPr>
          <p:cNvPicPr>
            <a:picLocks noChangeAspect="1"/>
          </p:cNvPicPr>
          <p:nvPr/>
        </p:nvPicPr>
        <p:blipFill rotWithShape="1">
          <a:blip r:embed="rId2"/>
          <a:srcRect l="14606" r="14606" b="33642"/>
          <a:stretch/>
        </p:blipFill>
        <p:spPr>
          <a:xfrm>
            <a:off x="7481889" y="3674807"/>
            <a:ext cx="1011375" cy="1137707"/>
          </a:xfrm>
          <a:prstGeom prst="rect">
            <a:avLst/>
          </a:prstGeom>
        </p:spPr>
      </p:pic>
      <p:pic>
        <p:nvPicPr>
          <p:cNvPr id="12" name="Picture 11" descr="A person posing for the camera&#10;&#10;Description automatically generated">
            <a:extLst>
              <a:ext uri="{FF2B5EF4-FFF2-40B4-BE49-F238E27FC236}">
                <a16:creationId xmlns:a16="http://schemas.microsoft.com/office/drawing/2014/main" id="{0F5D22A7-3664-4AE0-88E1-E98D8F10AF44}"/>
              </a:ext>
            </a:extLst>
          </p:cNvPr>
          <p:cNvPicPr>
            <a:picLocks noChangeAspect="1"/>
          </p:cNvPicPr>
          <p:nvPr/>
        </p:nvPicPr>
        <p:blipFill rotWithShape="1">
          <a:blip r:embed="rId3"/>
          <a:srcRect l="18761" t="5080" r="18425" b="5756"/>
          <a:stretch/>
        </p:blipFill>
        <p:spPr>
          <a:xfrm>
            <a:off x="7481888" y="2501100"/>
            <a:ext cx="1011377" cy="1137707"/>
          </a:xfrm>
          <a:prstGeom prst="rect">
            <a:avLst/>
          </a:prstGeom>
        </p:spPr>
      </p:pic>
      <p:pic>
        <p:nvPicPr>
          <p:cNvPr id="16" name="Picture 15" descr="A person looking at the camera&#10;&#10;Description automatically generated">
            <a:extLst>
              <a:ext uri="{FF2B5EF4-FFF2-40B4-BE49-F238E27FC236}">
                <a16:creationId xmlns:a16="http://schemas.microsoft.com/office/drawing/2014/main" id="{C8DAA884-14D2-4B32-8218-C0FF260C83B1}"/>
              </a:ext>
            </a:extLst>
          </p:cNvPr>
          <p:cNvPicPr>
            <a:picLocks noChangeAspect="1"/>
          </p:cNvPicPr>
          <p:nvPr/>
        </p:nvPicPr>
        <p:blipFill rotWithShape="1">
          <a:blip r:embed="rId4"/>
          <a:srcRect l="21446" t="7951" r="20684" b="33296"/>
          <a:stretch/>
        </p:blipFill>
        <p:spPr>
          <a:xfrm>
            <a:off x="7481888" y="1327393"/>
            <a:ext cx="1011377" cy="1137707"/>
          </a:xfrm>
          <a:prstGeom prst="rect">
            <a:avLst/>
          </a:prstGeom>
        </p:spPr>
      </p:pic>
      <p:pic>
        <p:nvPicPr>
          <p:cNvPr id="17" name="Picture 16" descr="A person looking at the camera&#10;&#10;Description automatically generated">
            <a:extLst>
              <a:ext uri="{FF2B5EF4-FFF2-40B4-BE49-F238E27FC236}">
                <a16:creationId xmlns:a16="http://schemas.microsoft.com/office/drawing/2014/main" id="{CEDCC132-5F7D-4B55-B71B-BFE8F1A5C715}"/>
              </a:ext>
            </a:extLst>
          </p:cNvPr>
          <p:cNvPicPr>
            <a:picLocks noChangeAspect="1"/>
          </p:cNvPicPr>
          <p:nvPr/>
        </p:nvPicPr>
        <p:blipFill rotWithShape="1">
          <a:blip r:embed="rId5"/>
          <a:srcRect t="3711" b="21321"/>
          <a:stretch/>
        </p:blipFill>
        <p:spPr>
          <a:xfrm>
            <a:off x="7481889" y="4848514"/>
            <a:ext cx="1011376" cy="1137707"/>
          </a:xfrm>
          <a:prstGeom prst="rect">
            <a:avLst/>
          </a:prstGeom>
        </p:spPr>
      </p:pic>
      <p:sp>
        <p:nvSpPr>
          <p:cNvPr id="24" name="Rectangle 23">
            <a:extLst>
              <a:ext uri="{FF2B5EF4-FFF2-40B4-BE49-F238E27FC236}">
                <a16:creationId xmlns:a16="http://schemas.microsoft.com/office/drawing/2014/main" id="{EF9C2FFF-E464-49E3-B60F-FFA649E83680}"/>
              </a:ext>
            </a:extLst>
          </p:cNvPr>
          <p:cNvSpPr/>
          <p:nvPr/>
        </p:nvSpPr>
        <p:spPr>
          <a:xfrm>
            <a:off x="7481885" y="2276480"/>
            <a:ext cx="1011379" cy="188620"/>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A434E0F-9600-48C2-8BD5-BF2C4ECAA0A3}"/>
              </a:ext>
            </a:extLst>
          </p:cNvPr>
          <p:cNvSpPr/>
          <p:nvPr/>
        </p:nvSpPr>
        <p:spPr>
          <a:xfrm>
            <a:off x="7481889" y="3450187"/>
            <a:ext cx="1011379" cy="188620"/>
          </a:xfrm>
          <a:prstGeom prst="rect">
            <a:avLst/>
          </a:prstGeom>
          <a:solidFill>
            <a:srgbClr val="F2F2F2">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865DA77-E681-414C-AC19-5E57DB0430CE}"/>
              </a:ext>
            </a:extLst>
          </p:cNvPr>
          <p:cNvSpPr/>
          <p:nvPr/>
        </p:nvSpPr>
        <p:spPr>
          <a:xfrm>
            <a:off x="7481893" y="4623894"/>
            <a:ext cx="1011379" cy="188620"/>
          </a:xfrm>
          <a:prstGeom prst="rect">
            <a:avLst/>
          </a:prstGeom>
          <a:solidFill>
            <a:srgbClr val="F2F2F2">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C76CF14-ED1E-490A-AC3A-43B0B2FC1474}"/>
              </a:ext>
            </a:extLst>
          </p:cNvPr>
          <p:cNvSpPr/>
          <p:nvPr/>
        </p:nvSpPr>
        <p:spPr>
          <a:xfrm>
            <a:off x="7481897" y="5797601"/>
            <a:ext cx="1011379" cy="188620"/>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EC2E7E48-D191-4423-A7DD-5ED934F0286D}"/>
              </a:ext>
            </a:extLst>
          </p:cNvPr>
          <p:cNvSpPr>
            <a:spLocks noGrp="1"/>
          </p:cNvSpPr>
          <p:nvPr>
            <p:ph type="title"/>
          </p:nvPr>
        </p:nvSpPr>
        <p:spPr/>
        <p:txBody>
          <a:bodyPr/>
          <a:lstStyle/>
          <a:p>
            <a:r>
              <a:rPr lang="en-US" dirty="0"/>
              <a:t>WBS 131.4.2 Technical Coordination Office</a:t>
            </a:r>
            <a:br>
              <a:rPr lang="en-US" dirty="0"/>
            </a:br>
            <a:r>
              <a:rPr lang="en-US" sz="1700" dirty="0"/>
              <a:t>Near Detector Engineering Base Team In Place – Integration Matures Rapidly</a:t>
            </a:r>
          </a:p>
        </p:txBody>
      </p:sp>
      <p:sp>
        <p:nvSpPr>
          <p:cNvPr id="9" name="Content Placeholder 8">
            <a:extLst>
              <a:ext uri="{FF2B5EF4-FFF2-40B4-BE49-F238E27FC236}">
                <a16:creationId xmlns:a16="http://schemas.microsoft.com/office/drawing/2014/main" id="{5B23D3B7-5660-4C6C-8DB7-4A5A6C4ED7F4}"/>
              </a:ext>
            </a:extLst>
          </p:cNvPr>
          <p:cNvSpPr>
            <a:spLocks noGrp="1"/>
          </p:cNvSpPr>
          <p:nvPr>
            <p:ph idx="11"/>
          </p:nvPr>
        </p:nvSpPr>
        <p:spPr>
          <a:prstGeom prst="rect">
            <a:avLst/>
          </a:prstGeom>
        </p:spPr>
        <p:txBody>
          <a:bodyPr/>
          <a:lstStyle/>
          <a:p>
            <a:r>
              <a:rPr lang="en-US" sz="2000" b="1" dirty="0">
                <a:solidFill>
                  <a:srgbClr val="C0504D"/>
                </a:solidFill>
              </a:rPr>
              <a:t>ND Integration Office: </a:t>
            </a:r>
            <a:r>
              <a:rPr lang="en-US" sz="2000" dirty="0">
                <a:solidFill>
                  <a:srgbClr val="C0504D"/>
                </a:solidFill>
              </a:rPr>
              <a:t>FY 2020 to FY 2025</a:t>
            </a:r>
          </a:p>
          <a:p>
            <a:pPr lvl="1">
              <a:lnSpc>
                <a:spcPct val="110000"/>
              </a:lnSpc>
              <a:spcBef>
                <a:spcPts val="0"/>
              </a:spcBef>
              <a:spcAft>
                <a:spcPts val="0"/>
              </a:spcAft>
            </a:pPr>
            <a:r>
              <a:rPr lang="en-US" sz="1600" dirty="0"/>
              <a:t>Lead Engineer</a:t>
            </a:r>
          </a:p>
          <a:p>
            <a:pPr lvl="1">
              <a:lnSpc>
                <a:spcPct val="110000"/>
              </a:lnSpc>
              <a:spcBef>
                <a:spcPts val="0"/>
              </a:spcBef>
              <a:spcAft>
                <a:spcPts val="0"/>
              </a:spcAft>
            </a:pPr>
            <a:r>
              <a:rPr lang="en-US" sz="1600" dirty="0"/>
              <a:t>Detector Integration Engineer</a:t>
            </a:r>
          </a:p>
          <a:p>
            <a:pPr lvl="1">
              <a:lnSpc>
                <a:spcPct val="110000"/>
              </a:lnSpc>
              <a:spcBef>
                <a:spcPts val="0"/>
              </a:spcBef>
              <a:spcAft>
                <a:spcPts val="0"/>
              </a:spcAft>
            </a:pPr>
            <a:r>
              <a:rPr lang="en-US" sz="1600" dirty="0"/>
              <a:t>Installation Engineer</a:t>
            </a:r>
          </a:p>
          <a:p>
            <a:pPr lvl="1">
              <a:lnSpc>
                <a:spcPct val="110000"/>
              </a:lnSpc>
              <a:spcBef>
                <a:spcPts val="0"/>
              </a:spcBef>
              <a:spcAft>
                <a:spcPts val="0"/>
              </a:spcAft>
            </a:pPr>
            <a:r>
              <a:rPr lang="en-US" sz="1600" dirty="0"/>
              <a:t>Designer</a:t>
            </a:r>
          </a:p>
          <a:p>
            <a:pPr lvl="1">
              <a:lnSpc>
                <a:spcPct val="110000"/>
              </a:lnSpc>
              <a:spcBef>
                <a:spcPts val="0"/>
              </a:spcBef>
              <a:spcAft>
                <a:spcPts val="0"/>
              </a:spcAft>
            </a:pPr>
            <a:r>
              <a:rPr lang="en-US" sz="1600" dirty="0" err="1"/>
              <a:t>Cryo</a:t>
            </a:r>
            <a:r>
              <a:rPr lang="en-US" sz="1600" dirty="0"/>
              <a:t> Engineer and Electrical Engineer (shared with Far Site)</a:t>
            </a:r>
          </a:p>
          <a:p>
            <a:pPr lvl="1">
              <a:lnSpc>
                <a:spcPct val="110000"/>
              </a:lnSpc>
              <a:spcBef>
                <a:spcPts val="0"/>
              </a:spcBef>
              <a:spcAft>
                <a:spcPts val="0"/>
              </a:spcAft>
            </a:pPr>
            <a:r>
              <a:rPr lang="en-US" sz="1600" dirty="0"/>
              <a:t>Travel and M&amp;S</a:t>
            </a:r>
          </a:p>
          <a:p>
            <a:r>
              <a:rPr lang="en-US" sz="2000" b="1" dirty="0">
                <a:solidFill>
                  <a:srgbClr val="C0504D"/>
                </a:solidFill>
              </a:rPr>
              <a:t>ND Installation Office: </a:t>
            </a:r>
            <a:r>
              <a:rPr lang="en-US" sz="2000" dirty="0">
                <a:solidFill>
                  <a:srgbClr val="C0504D"/>
                </a:solidFill>
              </a:rPr>
              <a:t>beyond FY 2025</a:t>
            </a:r>
          </a:p>
          <a:p>
            <a:pPr lvl="1">
              <a:lnSpc>
                <a:spcPct val="110000"/>
              </a:lnSpc>
              <a:spcBef>
                <a:spcPts val="0"/>
              </a:spcBef>
              <a:spcAft>
                <a:spcPts val="0"/>
              </a:spcAft>
            </a:pPr>
            <a:r>
              <a:rPr lang="en-US" sz="1600" dirty="0"/>
              <a:t>Lead Engineer</a:t>
            </a:r>
          </a:p>
          <a:p>
            <a:pPr lvl="1">
              <a:lnSpc>
                <a:spcPct val="110000"/>
              </a:lnSpc>
              <a:spcBef>
                <a:spcPts val="0"/>
              </a:spcBef>
              <a:spcAft>
                <a:spcPts val="0"/>
              </a:spcAft>
            </a:pPr>
            <a:r>
              <a:rPr lang="en-US" sz="1600" dirty="0"/>
              <a:t>Detector Integration Engineer</a:t>
            </a:r>
          </a:p>
          <a:p>
            <a:pPr lvl="1">
              <a:lnSpc>
                <a:spcPct val="110000"/>
              </a:lnSpc>
              <a:spcBef>
                <a:spcPts val="0"/>
              </a:spcBef>
              <a:spcAft>
                <a:spcPts val="0"/>
              </a:spcAft>
            </a:pPr>
            <a:r>
              <a:rPr lang="en-US" sz="1600" dirty="0"/>
              <a:t>Installation Engineer</a:t>
            </a:r>
          </a:p>
          <a:p>
            <a:pPr lvl="1">
              <a:lnSpc>
                <a:spcPct val="110000"/>
              </a:lnSpc>
              <a:spcBef>
                <a:spcPts val="0"/>
              </a:spcBef>
              <a:spcAft>
                <a:spcPts val="0"/>
              </a:spcAft>
            </a:pPr>
            <a:r>
              <a:rPr lang="en-US" sz="1600" dirty="0"/>
              <a:t>Junior Planning Engineer</a:t>
            </a:r>
          </a:p>
          <a:p>
            <a:pPr lvl="1">
              <a:lnSpc>
                <a:spcPct val="110000"/>
              </a:lnSpc>
              <a:spcBef>
                <a:spcPts val="0"/>
              </a:spcBef>
              <a:spcAft>
                <a:spcPts val="0"/>
              </a:spcAft>
            </a:pPr>
            <a:r>
              <a:rPr lang="en-US" sz="1600" dirty="0" err="1"/>
              <a:t>Cryo</a:t>
            </a:r>
            <a:r>
              <a:rPr lang="en-US" sz="1600" dirty="0"/>
              <a:t> Engineer and Electrical Engineer (shared with Far Site)</a:t>
            </a:r>
          </a:p>
          <a:p>
            <a:pPr lvl="1">
              <a:lnSpc>
                <a:spcPct val="110000"/>
              </a:lnSpc>
              <a:spcBef>
                <a:spcPts val="0"/>
              </a:spcBef>
              <a:spcAft>
                <a:spcPts val="0"/>
              </a:spcAft>
            </a:pPr>
            <a:r>
              <a:rPr lang="en-US" sz="1600" dirty="0"/>
              <a:t>Technician Lead</a:t>
            </a:r>
          </a:p>
          <a:p>
            <a:pPr lvl="1">
              <a:lnSpc>
                <a:spcPct val="110000"/>
              </a:lnSpc>
              <a:spcBef>
                <a:spcPts val="0"/>
              </a:spcBef>
              <a:spcAft>
                <a:spcPts val="0"/>
              </a:spcAft>
            </a:pPr>
            <a:r>
              <a:rPr lang="en-US" sz="1600" dirty="0"/>
              <a:t>Four Core Technicians </a:t>
            </a:r>
            <a:r>
              <a:rPr lang="en-US" sz="1200" dirty="0"/>
              <a:t>(Consortia must provide additional installation technicians)</a:t>
            </a:r>
          </a:p>
          <a:p>
            <a:pPr lvl="1">
              <a:lnSpc>
                <a:spcPct val="110000"/>
              </a:lnSpc>
              <a:spcBef>
                <a:spcPts val="0"/>
              </a:spcBef>
              <a:spcAft>
                <a:spcPts val="0"/>
              </a:spcAft>
            </a:pPr>
            <a:r>
              <a:rPr lang="en-US" sz="1600" dirty="0"/>
              <a:t>Travel and M&amp;S</a:t>
            </a:r>
          </a:p>
          <a:p>
            <a:endParaRPr lang="en-US" dirty="0"/>
          </a:p>
        </p:txBody>
      </p:sp>
      <p:sp>
        <p:nvSpPr>
          <p:cNvPr id="3" name="Date Placeholder 2">
            <a:extLst>
              <a:ext uri="{FF2B5EF4-FFF2-40B4-BE49-F238E27FC236}">
                <a16:creationId xmlns:a16="http://schemas.microsoft.com/office/drawing/2014/main" id="{BAAE6CA2-78E6-4A9B-86CF-5F6BF82C8175}"/>
              </a:ext>
            </a:extLst>
          </p:cNvPr>
          <p:cNvSpPr>
            <a:spLocks noGrp="1"/>
          </p:cNvSpPr>
          <p:nvPr>
            <p:ph type="dt" sz="half" idx="2"/>
          </p:nvPr>
        </p:nvSpPr>
        <p:spPr/>
        <p:txBody>
          <a:bodyPr/>
          <a:lstStyle/>
          <a:p>
            <a:pPr>
              <a:defRPr/>
            </a:pPr>
            <a:r>
              <a:rPr lang="en-US"/>
              <a:t>10.23.19</a:t>
            </a:r>
            <a:endParaRPr lang="en-US" dirty="0"/>
          </a:p>
        </p:txBody>
      </p:sp>
      <p:sp>
        <p:nvSpPr>
          <p:cNvPr id="4" name="Footer Placeholder 3">
            <a:extLst>
              <a:ext uri="{FF2B5EF4-FFF2-40B4-BE49-F238E27FC236}">
                <a16:creationId xmlns:a16="http://schemas.microsoft.com/office/drawing/2014/main" id="{51D2D842-6CC5-48DB-AFED-CC7A3D1A3CCE}"/>
              </a:ext>
            </a:extLst>
          </p:cNvPr>
          <p:cNvSpPr>
            <a:spLocks noGrp="1"/>
          </p:cNvSpPr>
          <p:nvPr>
            <p:ph type="ftr" sz="quarter" idx="3"/>
          </p:nvPr>
        </p:nvSpPr>
        <p:spPr/>
        <p:txBody>
          <a:bodyPr/>
          <a:lstStyle/>
          <a:p>
            <a:pPr>
              <a:defRPr/>
            </a:pPr>
            <a:r>
              <a:rPr lang="en-US"/>
              <a:t>M. Leitner | Near Detector Integration &amp; Installation </a:t>
            </a:r>
          </a:p>
        </p:txBody>
      </p:sp>
      <p:sp>
        <p:nvSpPr>
          <p:cNvPr id="5" name="Slide Number Placeholder 4">
            <a:extLst>
              <a:ext uri="{FF2B5EF4-FFF2-40B4-BE49-F238E27FC236}">
                <a16:creationId xmlns:a16="http://schemas.microsoft.com/office/drawing/2014/main" id="{4850464A-E7CD-4C94-8998-419131B23E29}"/>
              </a:ext>
            </a:extLst>
          </p:cNvPr>
          <p:cNvSpPr>
            <a:spLocks noGrp="1"/>
          </p:cNvSpPr>
          <p:nvPr>
            <p:ph type="sldNum" sz="quarter" idx="4"/>
          </p:nvPr>
        </p:nvSpPr>
        <p:spPr/>
        <p:txBody>
          <a:bodyPr/>
          <a:lstStyle/>
          <a:p>
            <a:pPr>
              <a:defRPr/>
            </a:pPr>
            <a:fld id="{98AA3EDC-84CE-5D44-955B-22A59AD27526}" type="slidenum">
              <a:rPr lang="en-US" smtClean="0"/>
              <a:pPr>
                <a:defRPr/>
              </a:pPr>
              <a:t>5</a:t>
            </a:fld>
            <a:endParaRPr lang="en-US" dirty="0"/>
          </a:p>
        </p:txBody>
      </p:sp>
      <p:sp>
        <p:nvSpPr>
          <p:cNvPr id="18" name="TextBox 17">
            <a:extLst>
              <a:ext uri="{FF2B5EF4-FFF2-40B4-BE49-F238E27FC236}">
                <a16:creationId xmlns:a16="http://schemas.microsoft.com/office/drawing/2014/main" id="{2B873B74-1E5B-4313-8978-8BDB7BEF4437}"/>
              </a:ext>
            </a:extLst>
          </p:cNvPr>
          <p:cNvSpPr txBox="1"/>
          <p:nvPr/>
        </p:nvSpPr>
        <p:spPr>
          <a:xfrm>
            <a:off x="7481888" y="2243590"/>
            <a:ext cx="1011377" cy="261610"/>
          </a:xfrm>
          <a:prstGeom prst="rect">
            <a:avLst/>
          </a:prstGeom>
          <a:noFill/>
        </p:spPr>
        <p:txBody>
          <a:bodyPr wrap="square" rtlCol="0">
            <a:spAutoFit/>
          </a:bodyPr>
          <a:lstStyle/>
          <a:p>
            <a:pPr algn="ctr"/>
            <a:r>
              <a:rPr lang="en-US" sz="1100" b="1" dirty="0">
                <a:solidFill>
                  <a:srgbClr val="C0504D"/>
                </a:solidFill>
                <a:latin typeface="Helvetica" panose="020B0604020202020204" pitchFamily="34" charset="0"/>
                <a:cs typeface="Helvetica" panose="020B0604020202020204" pitchFamily="34" charset="0"/>
              </a:rPr>
              <a:t>M. Leitner</a:t>
            </a:r>
          </a:p>
        </p:txBody>
      </p:sp>
      <p:sp>
        <p:nvSpPr>
          <p:cNvPr id="19" name="TextBox 18">
            <a:extLst>
              <a:ext uri="{FF2B5EF4-FFF2-40B4-BE49-F238E27FC236}">
                <a16:creationId xmlns:a16="http://schemas.microsoft.com/office/drawing/2014/main" id="{E0E0053B-DF0C-4434-9AF8-C1AB8074278B}"/>
              </a:ext>
            </a:extLst>
          </p:cNvPr>
          <p:cNvSpPr txBox="1"/>
          <p:nvPr/>
        </p:nvSpPr>
        <p:spPr>
          <a:xfrm>
            <a:off x="7481886" y="3413327"/>
            <a:ext cx="1011378" cy="261610"/>
          </a:xfrm>
          <a:prstGeom prst="rect">
            <a:avLst/>
          </a:prstGeom>
          <a:noFill/>
        </p:spPr>
        <p:txBody>
          <a:bodyPr wrap="square" rtlCol="0">
            <a:spAutoFit/>
          </a:bodyPr>
          <a:lstStyle/>
          <a:p>
            <a:pPr algn="ctr"/>
            <a:r>
              <a:rPr lang="en-US" sz="1100" b="1" dirty="0">
                <a:solidFill>
                  <a:srgbClr val="C0504D"/>
                </a:solidFill>
                <a:latin typeface="Helvetica" panose="020B0604020202020204" pitchFamily="34" charset="0"/>
                <a:cs typeface="Helvetica" panose="020B0604020202020204" pitchFamily="34" charset="0"/>
              </a:rPr>
              <a:t>R. Flight</a:t>
            </a:r>
          </a:p>
        </p:txBody>
      </p:sp>
      <p:sp>
        <p:nvSpPr>
          <p:cNvPr id="20" name="TextBox 19">
            <a:extLst>
              <a:ext uri="{FF2B5EF4-FFF2-40B4-BE49-F238E27FC236}">
                <a16:creationId xmlns:a16="http://schemas.microsoft.com/office/drawing/2014/main" id="{11A04260-C0BD-46AE-A5C2-389047E514EC}"/>
              </a:ext>
            </a:extLst>
          </p:cNvPr>
          <p:cNvSpPr txBox="1"/>
          <p:nvPr/>
        </p:nvSpPr>
        <p:spPr>
          <a:xfrm>
            <a:off x="7487617" y="4587164"/>
            <a:ext cx="1005648" cy="261610"/>
          </a:xfrm>
          <a:prstGeom prst="rect">
            <a:avLst/>
          </a:prstGeom>
          <a:noFill/>
        </p:spPr>
        <p:txBody>
          <a:bodyPr wrap="square" rtlCol="0">
            <a:spAutoFit/>
          </a:bodyPr>
          <a:lstStyle/>
          <a:p>
            <a:pPr algn="ctr"/>
            <a:r>
              <a:rPr lang="en-US" sz="1100" b="1" dirty="0">
                <a:solidFill>
                  <a:srgbClr val="C0504D"/>
                </a:solidFill>
                <a:latin typeface="Helvetica" panose="020B0604020202020204" pitchFamily="34" charset="0"/>
                <a:cs typeface="Helvetica" panose="020B0604020202020204" pitchFamily="34" charset="0"/>
              </a:rPr>
              <a:t>A. Lambert</a:t>
            </a:r>
          </a:p>
        </p:txBody>
      </p:sp>
      <p:sp>
        <p:nvSpPr>
          <p:cNvPr id="21" name="TextBox 20">
            <a:extLst>
              <a:ext uri="{FF2B5EF4-FFF2-40B4-BE49-F238E27FC236}">
                <a16:creationId xmlns:a16="http://schemas.microsoft.com/office/drawing/2014/main" id="{F5A2E6BF-85A3-4CC9-A75C-C7C77F14F295}"/>
              </a:ext>
            </a:extLst>
          </p:cNvPr>
          <p:cNvSpPr txBox="1"/>
          <p:nvPr/>
        </p:nvSpPr>
        <p:spPr>
          <a:xfrm>
            <a:off x="7481886" y="5760784"/>
            <a:ext cx="1005648" cy="261610"/>
          </a:xfrm>
          <a:prstGeom prst="rect">
            <a:avLst/>
          </a:prstGeom>
          <a:noFill/>
        </p:spPr>
        <p:txBody>
          <a:bodyPr wrap="square" rtlCol="0">
            <a:spAutoFit/>
          </a:bodyPr>
          <a:lstStyle/>
          <a:p>
            <a:pPr algn="ctr"/>
            <a:r>
              <a:rPr lang="en-US" sz="1100" b="1" dirty="0">
                <a:solidFill>
                  <a:srgbClr val="C0504D"/>
                </a:solidFill>
                <a:latin typeface="Helvetica" panose="020B0604020202020204" pitchFamily="34" charset="0"/>
                <a:cs typeface="Helvetica" panose="020B0604020202020204" pitchFamily="34" charset="0"/>
              </a:rPr>
              <a:t>A. Lawrence</a:t>
            </a:r>
          </a:p>
        </p:txBody>
      </p:sp>
      <p:pic>
        <p:nvPicPr>
          <p:cNvPr id="29" name="Picture 28" descr="A close up of a sign&#10;&#10;Description automatically generated">
            <a:extLst>
              <a:ext uri="{FF2B5EF4-FFF2-40B4-BE49-F238E27FC236}">
                <a16:creationId xmlns:a16="http://schemas.microsoft.com/office/drawing/2014/main" id="{7FEAA91A-CED1-4979-84D7-28538E2B04A8}"/>
              </a:ext>
            </a:extLst>
          </p:cNvPr>
          <p:cNvPicPr>
            <a:picLocks noChangeAspect="1"/>
          </p:cNvPicPr>
          <p:nvPr/>
        </p:nvPicPr>
        <p:blipFill>
          <a:blip r:embed="rId6"/>
          <a:stretch>
            <a:fillRect/>
          </a:stretch>
        </p:blipFill>
        <p:spPr>
          <a:xfrm>
            <a:off x="699085" y="1558815"/>
            <a:ext cx="215651" cy="215651"/>
          </a:xfrm>
          <a:prstGeom prst="rect">
            <a:avLst/>
          </a:prstGeom>
        </p:spPr>
      </p:pic>
      <p:pic>
        <p:nvPicPr>
          <p:cNvPr id="32" name="Picture 31" descr="A close up of a sign&#10;&#10;Description automatically generated">
            <a:extLst>
              <a:ext uri="{FF2B5EF4-FFF2-40B4-BE49-F238E27FC236}">
                <a16:creationId xmlns:a16="http://schemas.microsoft.com/office/drawing/2014/main" id="{C4E56ADD-7EB1-465F-B234-A9190CB03E03}"/>
              </a:ext>
            </a:extLst>
          </p:cNvPr>
          <p:cNvPicPr>
            <a:picLocks noChangeAspect="1"/>
          </p:cNvPicPr>
          <p:nvPr/>
        </p:nvPicPr>
        <p:blipFill>
          <a:blip r:embed="rId6"/>
          <a:stretch>
            <a:fillRect/>
          </a:stretch>
        </p:blipFill>
        <p:spPr>
          <a:xfrm>
            <a:off x="699085" y="1827240"/>
            <a:ext cx="215651" cy="215651"/>
          </a:xfrm>
          <a:prstGeom prst="rect">
            <a:avLst/>
          </a:prstGeom>
        </p:spPr>
      </p:pic>
      <p:pic>
        <p:nvPicPr>
          <p:cNvPr id="33" name="Picture 32" descr="A close up of a sign&#10;&#10;Description automatically generated">
            <a:extLst>
              <a:ext uri="{FF2B5EF4-FFF2-40B4-BE49-F238E27FC236}">
                <a16:creationId xmlns:a16="http://schemas.microsoft.com/office/drawing/2014/main" id="{C45F339E-F837-4267-B273-BAF0E4947472}"/>
              </a:ext>
            </a:extLst>
          </p:cNvPr>
          <p:cNvPicPr>
            <a:picLocks noChangeAspect="1"/>
          </p:cNvPicPr>
          <p:nvPr/>
        </p:nvPicPr>
        <p:blipFill>
          <a:blip r:embed="rId6"/>
          <a:stretch>
            <a:fillRect/>
          </a:stretch>
        </p:blipFill>
        <p:spPr>
          <a:xfrm>
            <a:off x="699085" y="2095665"/>
            <a:ext cx="215651" cy="215651"/>
          </a:xfrm>
          <a:prstGeom prst="rect">
            <a:avLst/>
          </a:prstGeom>
        </p:spPr>
      </p:pic>
      <p:pic>
        <p:nvPicPr>
          <p:cNvPr id="34" name="Picture 33" descr="A close up of a sign&#10;&#10;Description automatically generated">
            <a:extLst>
              <a:ext uri="{FF2B5EF4-FFF2-40B4-BE49-F238E27FC236}">
                <a16:creationId xmlns:a16="http://schemas.microsoft.com/office/drawing/2014/main" id="{EF233F2F-458B-4930-AE0B-D65CFEDE1BD6}"/>
              </a:ext>
            </a:extLst>
          </p:cNvPr>
          <p:cNvPicPr>
            <a:picLocks noChangeAspect="1"/>
          </p:cNvPicPr>
          <p:nvPr/>
        </p:nvPicPr>
        <p:blipFill>
          <a:blip r:embed="rId6"/>
          <a:stretch>
            <a:fillRect/>
          </a:stretch>
        </p:blipFill>
        <p:spPr>
          <a:xfrm>
            <a:off x="699085" y="2364090"/>
            <a:ext cx="215651" cy="215651"/>
          </a:xfrm>
          <a:prstGeom prst="rect">
            <a:avLst/>
          </a:prstGeom>
        </p:spPr>
      </p:pic>
      <p:sp>
        <p:nvSpPr>
          <p:cNvPr id="30" name="TextBox 29">
            <a:extLst>
              <a:ext uri="{FF2B5EF4-FFF2-40B4-BE49-F238E27FC236}">
                <a16:creationId xmlns:a16="http://schemas.microsoft.com/office/drawing/2014/main" id="{DFA08EA4-DAA2-4E62-BFF0-80F3570FF111}"/>
              </a:ext>
            </a:extLst>
          </p:cNvPr>
          <p:cNvSpPr txBox="1"/>
          <p:nvPr/>
        </p:nvSpPr>
        <p:spPr>
          <a:xfrm>
            <a:off x="409106" y="6128639"/>
            <a:ext cx="4055919" cy="261610"/>
          </a:xfrm>
          <a:prstGeom prst="rect">
            <a:avLst/>
          </a:prstGeom>
          <a:noFill/>
        </p:spPr>
        <p:txBody>
          <a:bodyPr wrap="none" rtlCol="0">
            <a:spAutoFit/>
          </a:bodyPr>
          <a:lstStyle/>
          <a:p>
            <a:r>
              <a:rPr lang="en-US" sz="1100" dirty="0">
                <a:solidFill>
                  <a:srgbClr val="E95125"/>
                </a:solidFill>
              </a:rPr>
              <a:t>supported primarily through off-project DUNE Support Funds (DOE)</a:t>
            </a:r>
          </a:p>
        </p:txBody>
      </p:sp>
      <p:pic>
        <p:nvPicPr>
          <p:cNvPr id="28" name="Picture 27" descr="A close up of a sign&#10;&#10;Description automatically generated">
            <a:extLst>
              <a:ext uri="{FF2B5EF4-FFF2-40B4-BE49-F238E27FC236}">
                <a16:creationId xmlns:a16="http://schemas.microsoft.com/office/drawing/2014/main" id="{D621C8B5-9D2D-4EEF-8EF3-CB8A7D1645E9}"/>
              </a:ext>
            </a:extLst>
          </p:cNvPr>
          <p:cNvPicPr>
            <a:picLocks noChangeAspect="1"/>
          </p:cNvPicPr>
          <p:nvPr/>
        </p:nvPicPr>
        <p:blipFill>
          <a:blip r:embed="rId6">
            <a:duotone>
              <a:schemeClr val="bg2">
                <a:shade val="45000"/>
                <a:satMod val="135000"/>
              </a:schemeClr>
              <a:prstClr val="white"/>
            </a:duotone>
          </a:blip>
          <a:stretch>
            <a:fillRect/>
          </a:stretch>
        </p:blipFill>
        <p:spPr>
          <a:xfrm>
            <a:off x="699085" y="2631214"/>
            <a:ext cx="215651" cy="215651"/>
          </a:xfrm>
          <a:prstGeom prst="rect">
            <a:avLst/>
          </a:prstGeom>
        </p:spPr>
      </p:pic>
    </p:spTree>
    <p:extLst>
      <p:ext uri="{BB962C8B-B14F-4D97-AF65-F5344CB8AC3E}">
        <p14:creationId xmlns:p14="http://schemas.microsoft.com/office/powerpoint/2010/main" val="84805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2" presetClass="entr" presetSubtype="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1+#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1+#ppt_w/2"/>
                                          </p:val>
                                        </p:tav>
                                        <p:tav tm="100000">
                                          <p:val>
                                            <p:strVal val="#ppt_x"/>
                                          </p:val>
                                        </p:tav>
                                      </p:tavLst>
                                    </p:anim>
                                    <p:anim calcmode="lin" valueType="num">
                                      <p:cBhvr additive="base">
                                        <p:cTn id="36" dur="500" fill="hold"/>
                                        <p:tgtEl>
                                          <p:spTgt spid="25"/>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1+#ppt_w/2"/>
                                          </p:val>
                                        </p:tav>
                                        <p:tav tm="100000">
                                          <p:val>
                                            <p:strVal val="#ppt_x"/>
                                          </p:val>
                                        </p:tav>
                                      </p:tavLst>
                                    </p:anim>
                                    <p:anim calcmode="lin" valueType="num">
                                      <p:cBhvr additive="base">
                                        <p:cTn id="40" dur="500" fill="hold"/>
                                        <p:tgtEl>
                                          <p:spTgt spid="26"/>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1+#ppt_w/2"/>
                                          </p:val>
                                        </p:tav>
                                        <p:tav tm="100000">
                                          <p:val>
                                            <p:strVal val="#ppt_x"/>
                                          </p:val>
                                        </p:tav>
                                      </p:tavLst>
                                    </p:anim>
                                    <p:anim calcmode="lin" valueType="num">
                                      <p:cBhvr additive="base">
                                        <p:cTn id="44" dur="500" fill="hold"/>
                                        <p:tgtEl>
                                          <p:spTgt spid="27"/>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1+#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1+#ppt_w/2"/>
                                          </p:val>
                                        </p:tav>
                                        <p:tav tm="100000">
                                          <p:val>
                                            <p:strVal val="#ppt_x"/>
                                          </p:val>
                                        </p:tav>
                                      </p:tavLst>
                                    </p:anim>
                                    <p:anim calcmode="lin" valueType="num">
                                      <p:cBhvr additive="base">
                                        <p:cTn id="52" dur="500" fill="hold"/>
                                        <p:tgtEl>
                                          <p:spTgt spid="19"/>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1+#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1+#ppt_w/2"/>
                                          </p:val>
                                        </p:tav>
                                        <p:tav tm="100000">
                                          <p:val>
                                            <p:strVal val="#ppt_x"/>
                                          </p:val>
                                        </p:tav>
                                      </p:tavLst>
                                    </p:anim>
                                    <p:anim calcmode="lin" valueType="num">
                                      <p:cBhvr additive="base">
                                        <p:cTn id="6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9D88E5-D288-43B1-A986-57F7834DC528}"/>
              </a:ext>
            </a:extLst>
          </p:cNvPr>
          <p:cNvPicPr>
            <a:picLocks noChangeAspect="1"/>
          </p:cNvPicPr>
          <p:nvPr/>
        </p:nvPicPr>
        <p:blipFill>
          <a:blip r:embed="rId2"/>
          <a:stretch>
            <a:fillRect/>
          </a:stretch>
        </p:blipFill>
        <p:spPr>
          <a:xfrm>
            <a:off x="4946703" y="1494800"/>
            <a:ext cx="4099565" cy="3929224"/>
          </a:xfrm>
          <a:prstGeom prst="rect">
            <a:avLst/>
          </a:prstGeom>
        </p:spPr>
      </p:pic>
      <p:sp>
        <p:nvSpPr>
          <p:cNvPr id="5" name="Title 4">
            <a:extLst>
              <a:ext uri="{FF2B5EF4-FFF2-40B4-BE49-F238E27FC236}">
                <a16:creationId xmlns:a16="http://schemas.microsoft.com/office/drawing/2014/main" id="{D854B193-C408-4F8D-8BCF-B36FECC4200D}"/>
              </a:ext>
            </a:extLst>
          </p:cNvPr>
          <p:cNvSpPr>
            <a:spLocks noGrp="1"/>
          </p:cNvSpPr>
          <p:nvPr>
            <p:ph type="title"/>
          </p:nvPr>
        </p:nvSpPr>
        <p:spPr/>
        <p:txBody>
          <a:bodyPr/>
          <a:lstStyle/>
          <a:p>
            <a:r>
              <a:rPr lang="en-US" dirty="0"/>
              <a:t>LAr Detector Main Structure Parameters:</a:t>
            </a:r>
            <a:br>
              <a:rPr lang="en-US" dirty="0"/>
            </a:br>
            <a:r>
              <a:rPr lang="en-US" dirty="0"/>
              <a:t>Movable </a:t>
            </a:r>
            <a:r>
              <a:rPr lang="en-US" sz="2000" dirty="0"/>
              <a:t>Membrane Cryostat With Segmented Detector Modules</a:t>
            </a:r>
          </a:p>
        </p:txBody>
      </p:sp>
      <p:sp>
        <p:nvSpPr>
          <p:cNvPr id="2" name="Date Placeholder 1">
            <a:extLst>
              <a:ext uri="{FF2B5EF4-FFF2-40B4-BE49-F238E27FC236}">
                <a16:creationId xmlns:a16="http://schemas.microsoft.com/office/drawing/2014/main" id="{C24A0424-4085-4882-BD73-B6C5524F395A}"/>
              </a:ext>
            </a:extLst>
          </p:cNvPr>
          <p:cNvSpPr>
            <a:spLocks noGrp="1"/>
          </p:cNvSpPr>
          <p:nvPr>
            <p:ph type="dt" sz="half" idx="2"/>
          </p:nvPr>
        </p:nvSpPr>
        <p:spPr/>
        <p:txBody>
          <a:bodyPr/>
          <a:lstStyle/>
          <a:p>
            <a:pPr>
              <a:defRPr/>
            </a:pPr>
            <a:r>
              <a:rPr lang="en-US">
                <a:latin typeface="Helvetica"/>
                <a:cs typeface="Helvetica"/>
              </a:rPr>
              <a:t>10.23.19</a:t>
            </a:r>
            <a:endParaRPr lang="en-US" dirty="0">
              <a:latin typeface="Helvetica"/>
              <a:cs typeface="Helvetica"/>
            </a:endParaRPr>
          </a:p>
        </p:txBody>
      </p:sp>
      <p:sp>
        <p:nvSpPr>
          <p:cNvPr id="3" name="Footer Placeholder 2">
            <a:extLst>
              <a:ext uri="{FF2B5EF4-FFF2-40B4-BE49-F238E27FC236}">
                <a16:creationId xmlns:a16="http://schemas.microsoft.com/office/drawing/2014/main" id="{79F30BD0-D02F-4000-BD88-88BD6F7F7538}"/>
              </a:ext>
            </a:extLst>
          </p:cNvPr>
          <p:cNvSpPr>
            <a:spLocks noGrp="1"/>
          </p:cNvSpPr>
          <p:nvPr>
            <p:ph type="ftr" sz="quarter" idx="3"/>
          </p:nvPr>
        </p:nvSpPr>
        <p:spPr/>
        <p:txBody>
          <a:bodyPr/>
          <a:lstStyle/>
          <a:p>
            <a:pPr>
              <a:defRPr/>
            </a:pPr>
            <a:r>
              <a:rPr lang="en-GB"/>
              <a:t>M. Leitner | Near Detector Integration &amp; Installation </a:t>
            </a:r>
            <a:endParaRPr lang="en-GB" dirty="0"/>
          </a:p>
        </p:txBody>
      </p:sp>
      <p:sp>
        <p:nvSpPr>
          <p:cNvPr id="4" name="Slide Number Placeholder 3">
            <a:extLst>
              <a:ext uri="{FF2B5EF4-FFF2-40B4-BE49-F238E27FC236}">
                <a16:creationId xmlns:a16="http://schemas.microsoft.com/office/drawing/2014/main" id="{0166A27D-9702-4C64-AEC0-FAA95746E5D0}"/>
              </a:ext>
            </a:extLst>
          </p:cNvPr>
          <p:cNvSpPr>
            <a:spLocks noGrp="1"/>
          </p:cNvSpPr>
          <p:nvPr>
            <p:ph type="sldNum" sz="quarter" idx="4"/>
          </p:nvPr>
        </p:nvSpPr>
        <p:spPr/>
        <p:txBody>
          <a:bodyPr/>
          <a:lstStyle/>
          <a:p>
            <a:pPr>
              <a:defRPr/>
            </a:pPr>
            <a:fld id="{0C39C72E-2A13-EB4D-AD45-6D4E6ACAED8D}" type="slidenum">
              <a:rPr lang="en-US" smtClean="0"/>
              <a:pPr>
                <a:defRPr/>
              </a:pPr>
              <a:t>6</a:t>
            </a:fld>
            <a:endParaRPr lang="en-US" dirty="0"/>
          </a:p>
        </p:txBody>
      </p:sp>
      <p:pic>
        <p:nvPicPr>
          <p:cNvPr id="6" name="Picture 5">
            <a:extLst>
              <a:ext uri="{FF2B5EF4-FFF2-40B4-BE49-F238E27FC236}">
                <a16:creationId xmlns:a16="http://schemas.microsoft.com/office/drawing/2014/main" id="{764B74E7-52C8-447F-9D9B-BFE9FE104E2E}"/>
              </a:ext>
            </a:extLst>
          </p:cNvPr>
          <p:cNvPicPr>
            <a:picLocks noChangeAspect="1"/>
          </p:cNvPicPr>
          <p:nvPr/>
        </p:nvPicPr>
        <p:blipFill rotWithShape="1">
          <a:blip r:embed="rId3"/>
          <a:srcRect l="11376"/>
          <a:stretch/>
        </p:blipFill>
        <p:spPr>
          <a:xfrm>
            <a:off x="105770" y="1504393"/>
            <a:ext cx="4800431" cy="3903224"/>
          </a:xfrm>
          <a:prstGeom prst="rect">
            <a:avLst/>
          </a:prstGeom>
        </p:spPr>
      </p:pic>
      <p:sp>
        <p:nvSpPr>
          <p:cNvPr id="8" name="TextBox 7">
            <a:extLst>
              <a:ext uri="{FF2B5EF4-FFF2-40B4-BE49-F238E27FC236}">
                <a16:creationId xmlns:a16="http://schemas.microsoft.com/office/drawing/2014/main" id="{68096F20-BB23-49EB-9849-302F5697C78E}"/>
              </a:ext>
            </a:extLst>
          </p:cNvPr>
          <p:cNvSpPr txBox="1"/>
          <p:nvPr/>
        </p:nvSpPr>
        <p:spPr>
          <a:xfrm>
            <a:off x="3400842" y="1528479"/>
            <a:ext cx="1605123" cy="738664"/>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Width = 11.34 m</a:t>
            </a:r>
          </a:p>
          <a:p>
            <a:r>
              <a:rPr lang="en-US" sz="1400" b="1" dirty="0">
                <a:latin typeface="Helvetica" panose="020B0604020202020204" pitchFamily="34" charset="0"/>
                <a:cs typeface="Helvetica" panose="020B0604020202020204" pitchFamily="34" charset="0"/>
              </a:rPr>
              <a:t>Depth = 8.34 m</a:t>
            </a:r>
          </a:p>
          <a:p>
            <a:r>
              <a:rPr lang="en-US" sz="1400" b="1" dirty="0">
                <a:latin typeface="Helvetica" panose="020B0604020202020204" pitchFamily="34" charset="0"/>
                <a:cs typeface="Helvetica" panose="020B0604020202020204" pitchFamily="34" charset="0"/>
              </a:rPr>
              <a:t>Height = 7.04 m</a:t>
            </a:r>
          </a:p>
        </p:txBody>
      </p:sp>
    </p:spTree>
    <p:extLst>
      <p:ext uri="{BB962C8B-B14F-4D97-AF65-F5344CB8AC3E}">
        <p14:creationId xmlns:p14="http://schemas.microsoft.com/office/powerpoint/2010/main" val="2474264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6F59A2-7B78-4EBA-BC43-1D60BCCC32B0}"/>
              </a:ext>
            </a:extLst>
          </p:cNvPr>
          <p:cNvSpPr>
            <a:spLocks noGrp="1"/>
          </p:cNvSpPr>
          <p:nvPr>
            <p:ph type="title"/>
          </p:nvPr>
        </p:nvSpPr>
        <p:spPr/>
        <p:txBody>
          <a:bodyPr/>
          <a:lstStyle/>
          <a:p>
            <a:r>
              <a:rPr lang="en-US" altLang="en-US" dirty="0"/>
              <a:t>LAr Detector Simplified Flow Diagram:</a:t>
            </a:r>
            <a:br>
              <a:rPr lang="en-US" altLang="en-US" dirty="0"/>
            </a:br>
            <a:r>
              <a:rPr lang="en-US" altLang="en-US" sz="2000" dirty="0"/>
              <a:t>Large Diameter Cryogenic Piping Needs To Move With Detector</a:t>
            </a:r>
            <a:br>
              <a:rPr lang="en-US" altLang="en-US" sz="2000" dirty="0"/>
            </a:br>
            <a:endParaRPr lang="en-US" sz="2000" dirty="0"/>
          </a:p>
        </p:txBody>
      </p:sp>
      <p:sp>
        <p:nvSpPr>
          <p:cNvPr id="2" name="Date Placeholder 1">
            <a:extLst>
              <a:ext uri="{FF2B5EF4-FFF2-40B4-BE49-F238E27FC236}">
                <a16:creationId xmlns:a16="http://schemas.microsoft.com/office/drawing/2014/main" id="{18CE8799-9C5D-417E-A18C-9A5F2CE7C35D}"/>
              </a:ext>
            </a:extLst>
          </p:cNvPr>
          <p:cNvSpPr>
            <a:spLocks noGrp="1"/>
          </p:cNvSpPr>
          <p:nvPr>
            <p:ph type="dt" sz="half" idx="2"/>
          </p:nvPr>
        </p:nvSpPr>
        <p:spPr/>
        <p:txBody>
          <a:bodyPr/>
          <a:lstStyle/>
          <a:p>
            <a:pPr>
              <a:defRPr/>
            </a:pPr>
            <a:r>
              <a:rPr lang="en-US">
                <a:latin typeface="Helvetica"/>
                <a:cs typeface="Helvetica"/>
              </a:rPr>
              <a:t>10.23.19</a:t>
            </a:r>
            <a:endParaRPr lang="en-US" dirty="0">
              <a:latin typeface="Helvetica"/>
              <a:cs typeface="Helvetica"/>
            </a:endParaRPr>
          </a:p>
        </p:txBody>
      </p:sp>
      <p:sp>
        <p:nvSpPr>
          <p:cNvPr id="3" name="Footer Placeholder 2">
            <a:extLst>
              <a:ext uri="{FF2B5EF4-FFF2-40B4-BE49-F238E27FC236}">
                <a16:creationId xmlns:a16="http://schemas.microsoft.com/office/drawing/2014/main" id="{94D41A7B-AAB5-41A4-A30C-7FD13A2B9CC0}"/>
              </a:ext>
            </a:extLst>
          </p:cNvPr>
          <p:cNvSpPr>
            <a:spLocks noGrp="1"/>
          </p:cNvSpPr>
          <p:nvPr>
            <p:ph type="ftr" sz="quarter" idx="3"/>
          </p:nvPr>
        </p:nvSpPr>
        <p:spPr/>
        <p:txBody>
          <a:bodyPr/>
          <a:lstStyle/>
          <a:p>
            <a:pPr>
              <a:defRPr/>
            </a:pPr>
            <a:r>
              <a:rPr lang="en-GB"/>
              <a:t>M. Leitner | Near Detector Integration &amp; Installation </a:t>
            </a:r>
            <a:endParaRPr lang="en-GB" dirty="0"/>
          </a:p>
        </p:txBody>
      </p:sp>
      <p:sp>
        <p:nvSpPr>
          <p:cNvPr id="4" name="Slide Number Placeholder 3">
            <a:extLst>
              <a:ext uri="{FF2B5EF4-FFF2-40B4-BE49-F238E27FC236}">
                <a16:creationId xmlns:a16="http://schemas.microsoft.com/office/drawing/2014/main" id="{B6B309C1-6067-4957-A377-4352162A553A}"/>
              </a:ext>
            </a:extLst>
          </p:cNvPr>
          <p:cNvSpPr>
            <a:spLocks noGrp="1"/>
          </p:cNvSpPr>
          <p:nvPr>
            <p:ph type="sldNum" sz="quarter" idx="4"/>
          </p:nvPr>
        </p:nvSpPr>
        <p:spPr/>
        <p:txBody>
          <a:bodyPr/>
          <a:lstStyle/>
          <a:p>
            <a:pPr>
              <a:defRPr/>
            </a:pPr>
            <a:fld id="{0C39C72E-2A13-EB4D-AD45-6D4E6ACAED8D}" type="slidenum">
              <a:rPr lang="en-US" smtClean="0"/>
              <a:pPr>
                <a:defRPr/>
              </a:pPr>
              <a:t>7</a:t>
            </a:fld>
            <a:endParaRPr lang="en-US" dirty="0"/>
          </a:p>
        </p:txBody>
      </p:sp>
      <p:pic>
        <p:nvPicPr>
          <p:cNvPr id="7" name="Picture 6">
            <a:extLst>
              <a:ext uri="{FF2B5EF4-FFF2-40B4-BE49-F238E27FC236}">
                <a16:creationId xmlns:a16="http://schemas.microsoft.com/office/drawing/2014/main" id="{3467632C-60C6-406C-A660-3E7530DD4128}"/>
              </a:ext>
            </a:extLst>
          </p:cNvPr>
          <p:cNvPicPr>
            <a:picLocks noChangeAspect="1"/>
          </p:cNvPicPr>
          <p:nvPr/>
        </p:nvPicPr>
        <p:blipFill>
          <a:blip r:embed="rId2"/>
          <a:stretch>
            <a:fillRect/>
          </a:stretch>
        </p:blipFill>
        <p:spPr>
          <a:xfrm>
            <a:off x="1382084" y="1273509"/>
            <a:ext cx="7597303" cy="4754482"/>
          </a:xfrm>
          <a:prstGeom prst="rect">
            <a:avLst/>
          </a:prstGeom>
        </p:spPr>
      </p:pic>
      <p:sp>
        <p:nvSpPr>
          <p:cNvPr id="8" name="TextBox 7">
            <a:extLst>
              <a:ext uri="{FF2B5EF4-FFF2-40B4-BE49-F238E27FC236}">
                <a16:creationId xmlns:a16="http://schemas.microsoft.com/office/drawing/2014/main" id="{8CA9ECA6-4103-451D-B549-873FB7A54743}"/>
              </a:ext>
            </a:extLst>
          </p:cNvPr>
          <p:cNvSpPr txBox="1"/>
          <p:nvPr/>
        </p:nvSpPr>
        <p:spPr>
          <a:xfrm>
            <a:off x="382407" y="6164810"/>
            <a:ext cx="1313180" cy="215444"/>
          </a:xfrm>
          <a:prstGeom prst="rect">
            <a:avLst/>
          </a:prstGeom>
          <a:noFill/>
        </p:spPr>
        <p:txBody>
          <a:bodyPr wrap="none" rtlCol="0">
            <a:spAutoFit/>
          </a:bodyPr>
          <a:lstStyle/>
          <a:p>
            <a:r>
              <a:rPr lang="en-US" sz="800" dirty="0">
                <a:solidFill>
                  <a:srgbClr val="63666A"/>
                </a:solidFill>
                <a:latin typeface="Helvetica" panose="020B0604020202020204" pitchFamily="34" charset="0"/>
                <a:cs typeface="Helvetica" panose="020B0604020202020204" pitchFamily="34" charset="0"/>
              </a:rPr>
              <a:t>Graphic: Min </a:t>
            </a:r>
            <a:r>
              <a:rPr lang="en-US" sz="800" dirty="0" err="1">
                <a:solidFill>
                  <a:srgbClr val="63666A"/>
                </a:solidFill>
                <a:latin typeface="Helvetica" panose="020B0604020202020204" pitchFamily="34" charset="0"/>
                <a:cs typeface="Helvetica" panose="020B0604020202020204" pitchFamily="34" charset="0"/>
              </a:rPr>
              <a:t>Jeong</a:t>
            </a:r>
            <a:r>
              <a:rPr lang="en-US" sz="800" dirty="0">
                <a:solidFill>
                  <a:srgbClr val="63666A"/>
                </a:solidFill>
                <a:latin typeface="Helvetica" panose="020B0604020202020204" pitchFamily="34" charset="0"/>
                <a:cs typeface="Helvetica" panose="020B0604020202020204" pitchFamily="34" charset="0"/>
              </a:rPr>
              <a:t> Kim </a:t>
            </a:r>
          </a:p>
        </p:txBody>
      </p:sp>
      <p:grpSp>
        <p:nvGrpSpPr>
          <p:cNvPr id="37" name="Group 36">
            <a:extLst>
              <a:ext uri="{FF2B5EF4-FFF2-40B4-BE49-F238E27FC236}">
                <a16:creationId xmlns:a16="http://schemas.microsoft.com/office/drawing/2014/main" id="{877CC8D6-3497-4BBD-ADA0-A31D765FBD39}"/>
              </a:ext>
            </a:extLst>
          </p:cNvPr>
          <p:cNvGrpSpPr/>
          <p:nvPr/>
        </p:nvGrpSpPr>
        <p:grpSpPr>
          <a:xfrm>
            <a:off x="57875" y="2596177"/>
            <a:ext cx="8900595" cy="3486575"/>
            <a:chOff x="57875" y="2596177"/>
            <a:chExt cx="8900595" cy="3486575"/>
          </a:xfrm>
        </p:grpSpPr>
        <p:sp>
          <p:nvSpPr>
            <p:cNvPr id="11" name="Rectangle: Rounded Corners 10">
              <a:extLst>
                <a:ext uri="{FF2B5EF4-FFF2-40B4-BE49-F238E27FC236}">
                  <a16:creationId xmlns:a16="http://schemas.microsoft.com/office/drawing/2014/main" id="{169668EB-43F4-45B3-BD48-15DF20620D45}"/>
                </a:ext>
              </a:extLst>
            </p:cNvPr>
            <p:cNvSpPr/>
            <p:nvPr/>
          </p:nvSpPr>
          <p:spPr>
            <a:xfrm>
              <a:off x="1422402" y="2596177"/>
              <a:ext cx="7536068" cy="3486575"/>
            </a:xfrm>
            <a:prstGeom prst="roundRect">
              <a:avLst>
                <a:gd name="adj" fmla="val 0"/>
              </a:avLst>
            </a:prstGeom>
            <a:noFill/>
            <a:ln w="38100" cap="rnd">
              <a:solidFill>
                <a:srgbClr val="C0504D"/>
              </a:solidFill>
              <a:prstDash val="sysDash"/>
              <a:extLst>
                <a:ext uri="{C807C97D-BFC1-408E-A445-0C87EB9F89A2}">
                  <ask:lineSketchStyleProps xmlns:ask="http://schemas.microsoft.com/office/drawing/2018/sketchyshapes" sd="592923306">
                    <a:custGeom>
                      <a:avLst/>
                      <a:gdLst>
                        <a:gd name="connsiteX0" fmla="*/ 0 w 7921485"/>
                        <a:gd name="connsiteY0" fmla="*/ 0 h 3571202"/>
                        <a:gd name="connsiteX1" fmla="*/ 328176 w 7921485"/>
                        <a:gd name="connsiteY1" fmla="*/ 0 h 3571202"/>
                        <a:gd name="connsiteX2" fmla="*/ 735566 w 7921485"/>
                        <a:gd name="connsiteY2" fmla="*/ 0 h 3571202"/>
                        <a:gd name="connsiteX3" fmla="*/ 1142957 w 7921485"/>
                        <a:gd name="connsiteY3" fmla="*/ 0 h 3571202"/>
                        <a:gd name="connsiteX4" fmla="*/ 1708777 w 7921485"/>
                        <a:gd name="connsiteY4" fmla="*/ 0 h 3571202"/>
                        <a:gd name="connsiteX5" fmla="*/ 2195383 w 7921485"/>
                        <a:gd name="connsiteY5" fmla="*/ 0 h 3571202"/>
                        <a:gd name="connsiteX6" fmla="*/ 2681988 w 7921485"/>
                        <a:gd name="connsiteY6" fmla="*/ 0 h 3571202"/>
                        <a:gd name="connsiteX7" fmla="*/ 3168594 w 7921485"/>
                        <a:gd name="connsiteY7" fmla="*/ 0 h 3571202"/>
                        <a:gd name="connsiteX8" fmla="*/ 3655200 w 7921485"/>
                        <a:gd name="connsiteY8" fmla="*/ 0 h 3571202"/>
                        <a:gd name="connsiteX9" fmla="*/ 4141805 w 7921485"/>
                        <a:gd name="connsiteY9" fmla="*/ 0 h 3571202"/>
                        <a:gd name="connsiteX10" fmla="*/ 4707625 w 7921485"/>
                        <a:gd name="connsiteY10" fmla="*/ 0 h 3571202"/>
                        <a:gd name="connsiteX11" fmla="*/ 5352661 w 7921485"/>
                        <a:gd name="connsiteY11" fmla="*/ 0 h 3571202"/>
                        <a:gd name="connsiteX12" fmla="*/ 5760051 w 7921485"/>
                        <a:gd name="connsiteY12" fmla="*/ 0 h 3571202"/>
                        <a:gd name="connsiteX13" fmla="*/ 6088227 w 7921485"/>
                        <a:gd name="connsiteY13" fmla="*/ 0 h 3571202"/>
                        <a:gd name="connsiteX14" fmla="*/ 6495618 w 7921485"/>
                        <a:gd name="connsiteY14" fmla="*/ 0 h 3571202"/>
                        <a:gd name="connsiteX15" fmla="*/ 6903008 w 7921485"/>
                        <a:gd name="connsiteY15" fmla="*/ 0 h 3571202"/>
                        <a:gd name="connsiteX16" fmla="*/ 7921485 w 7921485"/>
                        <a:gd name="connsiteY16" fmla="*/ 0 h 3571202"/>
                        <a:gd name="connsiteX17" fmla="*/ 7921485 w 7921485"/>
                        <a:gd name="connsiteY17" fmla="*/ 630912 h 3571202"/>
                        <a:gd name="connsiteX18" fmla="*/ 7921485 w 7921485"/>
                        <a:gd name="connsiteY18" fmla="*/ 1118977 h 3571202"/>
                        <a:gd name="connsiteX19" fmla="*/ 7921485 w 7921485"/>
                        <a:gd name="connsiteY19" fmla="*/ 1749889 h 3571202"/>
                        <a:gd name="connsiteX20" fmla="*/ 7921485 w 7921485"/>
                        <a:gd name="connsiteY20" fmla="*/ 2309377 h 3571202"/>
                        <a:gd name="connsiteX21" fmla="*/ 7921485 w 7921485"/>
                        <a:gd name="connsiteY21" fmla="*/ 2940290 h 3571202"/>
                        <a:gd name="connsiteX22" fmla="*/ 7921485 w 7921485"/>
                        <a:gd name="connsiteY22" fmla="*/ 3571202 h 3571202"/>
                        <a:gd name="connsiteX23" fmla="*/ 7276450 w 7921485"/>
                        <a:gd name="connsiteY23" fmla="*/ 3571202 h 3571202"/>
                        <a:gd name="connsiteX24" fmla="*/ 6948274 w 7921485"/>
                        <a:gd name="connsiteY24" fmla="*/ 3571202 h 3571202"/>
                        <a:gd name="connsiteX25" fmla="*/ 6620098 w 7921485"/>
                        <a:gd name="connsiteY25" fmla="*/ 3571202 h 3571202"/>
                        <a:gd name="connsiteX26" fmla="*/ 6212708 w 7921485"/>
                        <a:gd name="connsiteY26" fmla="*/ 3571202 h 3571202"/>
                        <a:gd name="connsiteX27" fmla="*/ 5884532 w 7921485"/>
                        <a:gd name="connsiteY27" fmla="*/ 3571202 h 3571202"/>
                        <a:gd name="connsiteX28" fmla="*/ 5239497 w 7921485"/>
                        <a:gd name="connsiteY28" fmla="*/ 3571202 h 3571202"/>
                        <a:gd name="connsiteX29" fmla="*/ 4594461 w 7921485"/>
                        <a:gd name="connsiteY29" fmla="*/ 3571202 h 3571202"/>
                        <a:gd name="connsiteX30" fmla="*/ 4028641 w 7921485"/>
                        <a:gd name="connsiteY30" fmla="*/ 3571202 h 3571202"/>
                        <a:gd name="connsiteX31" fmla="*/ 3383606 w 7921485"/>
                        <a:gd name="connsiteY31" fmla="*/ 3571202 h 3571202"/>
                        <a:gd name="connsiteX32" fmla="*/ 2659356 w 7921485"/>
                        <a:gd name="connsiteY32" fmla="*/ 3571202 h 3571202"/>
                        <a:gd name="connsiteX33" fmla="*/ 2093535 w 7921485"/>
                        <a:gd name="connsiteY33" fmla="*/ 3571202 h 3571202"/>
                        <a:gd name="connsiteX34" fmla="*/ 1448500 w 7921485"/>
                        <a:gd name="connsiteY34" fmla="*/ 3571202 h 3571202"/>
                        <a:gd name="connsiteX35" fmla="*/ 961895 w 7921485"/>
                        <a:gd name="connsiteY35" fmla="*/ 3571202 h 3571202"/>
                        <a:gd name="connsiteX36" fmla="*/ 554504 w 7921485"/>
                        <a:gd name="connsiteY36" fmla="*/ 3571202 h 3571202"/>
                        <a:gd name="connsiteX37" fmla="*/ 0 w 7921485"/>
                        <a:gd name="connsiteY37" fmla="*/ 3571202 h 3571202"/>
                        <a:gd name="connsiteX38" fmla="*/ 0 w 7921485"/>
                        <a:gd name="connsiteY38" fmla="*/ 3083138 h 3571202"/>
                        <a:gd name="connsiteX39" fmla="*/ 0 w 7921485"/>
                        <a:gd name="connsiteY39" fmla="*/ 2416513 h 3571202"/>
                        <a:gd name="connsiteX40" fmla="*/ 0 w 7921485"/>
                        <a:gd name="connsiteY40" fmla="*/ 1749889 h 3571202"/>
                        <a:gd name="connsiteX41" fmla="*/ 0 w 7921485"/>
                        <a:gd name="connsiteY41" fmla="*/ 1190401 h 3571202"/>
                        <a:gd name="connsiteX42" fmla="*/ 0 w 7921485"/>
                        <a:gd name="connsiteY42" fmla="*/ 702336 h 3571202"/>
                        <a:gd name="connsiteX43" fmla="*/ 0 w 7921485"/>
                        <a:gd name="connsiteY43" fmla="*/ 0 h 35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21485" h="3571202" extrusionOk="0">
                          <a:moveTo>
                            <a:pt x="0" y="0"/>
                          </a:moveTo>
                          <a:cubicBezTo>
                            <a:pt x="127515" y="-6857"/>
                            <a:pt x="182488" y="14159"/>
                            <a:pt x="328176" y="0"/>
                          </a:cubicBezTo>
                          <a:cubicBezTo>
                            <a:pt x="473864" y="-14159"/>
                            <a:pt x="594779" y="12668"/>
                            <a:pt x="735566" y="0"/>
                          </a:cubicBezTo>
                          <a:cubicBezTo>
                            <a:pt x="876353" y="-12668"/>
                            <a:pt x="1052328" y="15328"/>
                            <a:pt x="1142957" y="0"/>
                          </a:cubicBezTo>
                          <a:cubicBezTo>
                            <a:pt x="1233586" y="-15328"/>
                            <a:pt x="1481735" y="32122"/>
                            <a:pt x="1708777" y="0"/>
                          </a:cubicBezTo>
                          <a:cubicBezTo>
                            <a:pt x="1935819" y="-32122"/>
                            <a:pt x="2060806" y="20871"/>
                            <a:pt x="2195383" y="0"/>
                          </a:cubicBezTo>
                          <a:cubicBezTo>
                            <a:pt x="2329960" y="-20871"/>
                            <a:pt x="2457884" y="35580"/>
                            <a:pt x="2681988" y="0"/>
                          </a:cubicBezTo>
                          <a:cubicBezTo>
                            <a:pt x="2906093" y="-35580"/>
                            <a:pt x="3056744" y="4950"/>
                            <a:pt x="3168594" y="0"/>
                          </a:cubicBezTo>
                          <a:cubicBezTo>
                            <a:pt x="3280444" y="-4950"/>
                            <a:pt x="3476344" y="50425"/>
                            <a:pt x="3655200" y="0"/>
                          </a:cubicBezTo>
                          <a:cubicBezTo>
                            <a:pt x="3834056" y="-50425"/>
                            <a:pt x="3933000" y="3897"/>
                            <a:pt x="4141805" y="0"/>
                          </a:cubicBezTo>
                          <a:cubicBezTo>
                            <a:pt x="4350611" y="-3897"/>
                            <a:pt x="4476439" y="43678"/>
                            <a:pt x="4707625" y="0"/>
                          </a:cubicBezTo>
                          <a:cubicBezTo>
                            <a:pt x="4938811" y="-43678"/>
                            <a:pt x="5222863" y="7330"/>
                            <a:pt x="5352661" y="0"/>
                          </a:cubicBezTo>
                          <a:cubicBezTo>
                            <a:pt x="5482459" y="-7330"/>
                            <a:pt x="5634015" y="18075"/>
                            <a:pt x="5760051" y="0"/>
                          </a:cubicBezTo>
                          <a:cubicBezTo>
                            <a:pt x="5886087" y="-18075"/>
                            <a:pt x="5938577" y="17185"/>
                            <a:pt x="6088227" y="0"/>
                          </a:cubicBezTo>
                          <a:cubicBezTo>
                            <a:pt x="6237877" y="-17185"/>
                            <a:pt x="6333376" y="25387"/>
                            <a:pt x="6495618" y="0"/>
                          </a:cubicBezTo>
                          <a:cubicBezTo>
                            <a:pt x="6657860" y="-25387"/>
                            <a:pt x="6810383" y="42603"/>
                            <a:pt x="6903008" y="0"/>
                          </a:cubicBezTo>
                          <a:cubicBezTo>
                            <a:pt x="6995633" y="-42603"/>
                            <a:pt x="7508256" y="62547"/>
                            <a:pt x="7921485" y="0"/>
                          </a:cubicBezTo>
                          <a:cubicBezTo>
                            <a:pt x="7959646" y="280977"/>
                            <a:pt x="7870105" y="451084"/>
                            <a:pt x="7921485" y="630912"/>
                          </a:cubicBezTo>
                          <a:cubicBezTo>
                            <a:pt x="7972865" y="810740"/>
                            <a:pt x="7883873" y="995220"/>
                            <a:pt x="7921485" y="1118977"/>
                          </a:cubicBezTo>
                          <a:cubicBezTo>
                            <a:pt x="7959097" y="1242734"/>
                            <a:pt x="7874900" y="1449275"/>
                            <a:pt x="7921485" y="1749889"/>
                          </a:cubicBezTo>
                          <a:cubicBezTo>
                            <a:pt x="7968070" y="2050503"/>
                            <a:pt x="7899775" y="2064393"/>
                            <a:pt x="7921485" y="2309377"/>
                          </a:cubicBezTo>
                          <a:cubicBezTo>
                            <a:pt x="7943195" y="2554361"/>
                            <a:pt x="7920110" y="2708117"/>
                            <a:pt x="7921485" y="2940290"/>
                          </a:cubicBezTo>
                          <a:cubicBezTo>
                            <a:pt x="7922860" y="3172463"/>
                            <a:pt x="7857456" y="3410779"/>
                            <a:pt x="7921485" y="3571202"/>
                          </a:cubicBezTo>
                          <a:cubicBezTo>
                            <a:pt x="7777375" y="3577312"/>
                            <a:pt x="7450908" y="3530821"/>
                            <a:pt x="7276450" y="3571202"/>
                          </a:cubicBezTo>
                          <a:cubicBezTo>
                            <a:pt x="7101992" y="3611583"/>
                            <a:pt x="7097949" y="3544013"/>
                            <a:pt x="6948274" y="3571202"/>
                          </a:cubicBezTo>
                          <a:cubicBezTo>
                            <a:pt x="6798599" y="3598391"/>
                            <a:pt x="6755321" y="3544471"/>
                            <a:pt x="6620098" y="3571202"/>
                          </a:cubicBezTo>
                          <a:cubicBezTo>
                            <a:pt x="6484875" y="3597933"/>
                            <a:pt x="6369968" y="3553337"/>
                            <a:pt x="6212708" y="3571202"/>
                          </a:cubicBezTo>
                          <a:cubicBezTo>
                            <a:pt x="6055448" y="3589067"/>
                            <a:pt x="5976189" y="3552899"/>
                            <a:pt x="5884532" y="3571202"/>
                          </a:cubicBezTo>
                          <a:cubicBezTo>
                            <a:pt x="5792875" y="3589505"/>
                            <a:pt x="5554121" y="3556869"/>
                            <a:pt x="5239497" y="3571202"/>
                          </a:cubicBezTo>
                          <a:cubicBezTo>
                            <a:pt x="4924873" y="3585535"/>
                            <a:pt x="4777269" y="3559512"/>
                            <a:pt x="4594461" y="3571202"/>
                          </a:cubicBezTo>
                          <a:cubicBezTo>
                            <a:pt x="4411653" y="3582892"/>
                            <a:pt x="4164045" y="3504872"/>
                            <a:pt x="4028641" y="3571202"/>
                          </a:cubicBezTo>
                          <a:cubicBezTo>
                            <a:pt x="3893237" y="3637532"/>
                            <a:pt x="3530887" y="3500008"/>
                            <a:pt x="3383606" y="3571202"/>
                          </a:cubicBezTo>
                          <a:cubicBezTo>
                            <a:pt x="3236325" y="3642396"/>
                            <a:pt x="3005758" y="3520943"/>
                            <a:pt x="2659356" y="3571202"/>
                          </a:cubicBezTo>
                          <a:cubicBezTo>
                            <a:pt x="2312954" y="3621461"/>
                            <a:pt x="2209041" y="3552268"/>
                            <a:pt x="2093535" y="3571202"/>
                          </a:cubicBezTo>
                          <a:cubicBezTo>
                            <a:pt x="1978029" y="3590136"/>
                            <a:pt x="1631579" y="3507106"/>
                            <a:pt x="1448500" y="3571202"/>
                          </a:cubicBezTo>
                          <a:cubicBezTo>
                            <a:pt x="1265421" y="3635298"/>
                            <a:pt x="1110670" y="3567513"/>
                            <a:pt x="961895" y="3571202"/>
                          </a:cubicBezTo>
                          <a:cubicBezTo>
                            <a:pt x="813120" y="3574891"/>
                            <a:pt x="692346" y="3563766"/>
                            <a:pt x="554504" y="3571202"/>
                          </a:cubicBezTo>
                          <a:cubicBezTo>
                            <a:pt x="416662" y="3578638"/>
                            <a:pt x="197849" y="3538954"/>
                            <a:pt x="0" y="3571202"/>
                          </a:cubicBezTo>
                          <a:cubicBezTo>
                            <a:pt x="-1646" y="3381063"/>
                            <a:pt x="11988" y="3290296"/>
                            <a:pt x="0" y="3083138"/>
                          </a:cubicBezTo>
                          <a:cubicBezTo>
                            <a:pt x="-11988" y="2875980"/>
                            <a:pt x="64716" y="2585573"/>
                            <a:pt x="0" y="2416513"/>
                          </a:cubicBezTo>
                          <a:cubicBezTo>
                            <a:pt x="-64716" y="2247454"/>
                            <a:pt x="78534" y="1931650"/>
                            <a:pt x="0" y="1749889"/>
                          </a:cubicBezTo>
                          <a:cubicBezTo>
                            <a:pt x="-78534" y="1568128"/>
                            <a:pt x="10520" y="1419417"/>
                            <a:pt x="0" y="1190401"/>
                          </a:cubicBezTo>
                          <a:cubicBezTo>
                            <a:pt x="-10520" y="961385"/>
                            <a:pt x="20538" y="897976"/>
                            <a:pt x="0" y="702336"/>
                          </a:cubicBezTo>
                          <a:cubicBezTo>
                            <a:pt x="-20538" y="506697"/>
                            <a:pt x="63961" y="330013"/>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2BBC386-3078-44D3-9466-51E195365CD3}"/>
                </a:ext>
              </a:extLst>
            </p:cNvPr>
            <p:cNvSpPr txBox="1"/>
            <p:nvPr/>
          </p:nvSpPr>
          <p:spPr>
            <a:xfrm>
              <a:off x="57875" y="3437905"/>
              <a:ext cx="1324209" cy="1323439"/>
            </a:xfrm>
            <a:prstGeom prst="rect">
              <a:avLst/>
            </a:prstGeom>
            <a:noFill/>
          </p:spPr>
          <p:txBody>
            <a:bodyPr wrap="none" rtlCol="0">
              <a:spAutoFit/>
            </a:bodyPr>
            <a:lstStyle/>
            <a:p>
              <a:pPr algn="dist"/>
              <a:r>
                <a:rPr lang="en-US" sz="1600" b="1" dirty="0">
                  <a:solidFill>
                    <a:srgbClr val="C0504D"/>
                  </a:solidFill>
                  <a:latin typeface="Helvetica" panose="020B0604020202020204" pitchFamily="34" charset="0"/>
                  <a:ea typeface="Verdana" panose="020B0604030504040204" pitchFamily="34" charset="0"/>
                  <a:cs typeface="Helvetica" panose="020B0604020202020204" pitchFamily="34" charset="0"/>
                </a:rPr>
                <a:t>Below</a:t>
              </a:r>
            </a:p>
            <a:p>
              <a:pPr algn="dist"/>
              <a:r>
                <a:rPr lang="en-US" sz="1600" b="1" dirty="0">
                  <a:solidFill>
                    <a:srgbClr val="C0504D"/>
                  </a:solidFill>
                  <a:latin typeface="Helvetica" panose="020B0604020202020204" pitchFamily="34" charset="0"/>
                  <a:ea typeface="Verdana" panose="020B0604030504040204" pitchFamily="34" charset="0"/>
                  <a:cs typeface="Helvetica" panose="020B0604020202020204" pitchFamily="34" charset="0"/>
                </a:rPr>
                <a:t>Ground</a:t>
              </a:r>
            </a:p>
            <a:p>
              <a:pPr algn="dist"/>
              <a:r>
                <a:rPr lang="en-US" sz="1600" b="1" dirty="0">
                  <a:solidFill>
                    <a:srgbClr val="C0504D"/>
                  </a:solidFill>
                  <a:latin typeface="Helvetica" panose="020B0604020202020204" pitchFamily="34" charset="0"/>
                  <a:ea typeface="Verdana" panose="020B0604030504040204" pitchFamily="34" charset="0"/>
                  <a:cs typeface="Helvetica" panose="020B0604020202020204" pitchFamily="34" charset="0"/>
                </a:rPr>
                <a:t>Cryogenics</a:t>
              </a:r>
            </a:p>
            <a:p>
              <a:pPr algn="dist"/>
              <a:r>
                <a:rPr lang="en-US" sz="1600" b="1" dirty="0">
                  <a:solidFill>
                    <a:srgbClr val="C0504D"/>
                  </a:solidFill>
                  <a:latin typeface="Helvetica" panose="020B0604020202020204" pitchFamily="34" charset="0"/>
                  <a:ea typeface="Verdana" panose="020B0604030504040204" pitchFamily="34" charset="0"/>
                  <a:cs typeface="Helvetica" panose="020B0604020202020204" pitchFamily="34" charset="0"/>
                </a:rPr>
                <a:t>Moves With</a:t>
              </a:r>
            </a:p>
            <a:p>
              <a:pPr algn="dist"/>
              <a:r>
                <a:rPr lang="en-US" sz="1600" b="1" dirty="0">
                  <a:solidFill>
                    <a:srgbClr val="C0504D"/>
                  </a:solidFill>
                  <a:latin typeface="Helvetica" panose="020B0604020202020204" pitchFamily="34" charset="0"/>
                  <a:ea typeface="Verdana" panose="020B0604030504040204" pitchFamily="34" charset="0"/>
                  <a:cs typeface="Helvetica" panose="020B0604020202020204" pitchFamily="34" charset="0"/>
                </a:rPr>
                <a:t>Detector</a:t>
              </a:r>
            </a:p>
          </p:txBody>
        </p:sp>
        <p:cxnSp>
          <p:nvCxnSpPr>
            <p:cNvPr id="20" name="Straight Arrow Connector 19">
              <a:extLst>
                <a:ext uri="{FF2B5EF4-FFF2-40B4-BE49-F238E27FC236}">
                  <a16:creationId xmlns:a16="http://schemas.microsoft.com/office/drawing/2014/main" id="{72B2F42C-68F5-4D04-827E-22BC3F94F547}"/>
                </a:ext>
              </a:extLst>
            </p:cNvPr>
            <p:cNvCxnSpPr>
              <a:cxnSpLocks/>
            </p:cNvCxnSpPr>
            <p:nvPr/>
          </p:nvCxnSpPr>
          <p:spPr>
            <a:xfrm>
              <a:off x="850469" y="3642104"/>
              <a:ext cx="474749" cy="0"/>
            </a:xfrm>
            <a:prstGeom prst="straightConnector1">
              <a:avLst/>
            </a:prstGeom>
            <a:ln w="38100" cap="rnd">
              <a:solidFill>
                <a:srgbClr val="C0504D"/>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1F3C4493-ECCD-4422-8F35-941B33B8D5DB}"/>
              </a:ext>
            </a:extLst>
          </p:cNvPr>
          <p:cNvGrpSpPr/>
          <p:nvPr/>
        </p:nvGrpSpPr>
        <p:grpSpPr>
          <a:xfrm>
            <a:off x="57875" y="1964766"/>
            <a:ext cx="1267343" cy="584775"/>
            <a:chOff x="57875" y="1964766"/>
            <a:chExt cx="1267343" cy="584775"/>
          </a:xfrm>
        </p:grpSpPr>
        <p:sp>
          <p:nvSpPr>
            <p:cNvPr id="13" name="TextBox 12">
              <a:extLst>
                <a:ext uri="{FF2B5EF4-FFF2-40B4-BE49-F238E27FC236}">
                  <a16:creationId xmlns:a16="http://schemas.microsoft.com/office/drawing/2014/main" id="{56DF7BE0-51C5-4EBE-8A77-FC6C4ED8C831}"/>
                </a:ext>
              </a:extLst>
            </p:cNvPr>
            <p:cNvSpPr txBox="1"/>
            <p:nvPr/>
          </p:nvSpPr>
          <p:spPr>
            <a:xfrm>
              <a:off x="57875" y="1964766"/>
              <a:ext cx="925253" cy="584775"/>
            </a:xfrm>
            <a:prstGeom prst="rect">
              <a:avLst/>
            </a:prstGeom>
            <a:noFill/>
          </p:spPr>
          <p:txBody>
            <a:bodyPr wrap="none" rtlCol="0">
              <a:spAutoFit/>
            </a:bodyPr>
            <a:lstStyle/>
            <a:p>
              <a:pPr algn="dist"/>
              <a:r>
                <a:rPr lang="en-US" sz="1600" b="1" dirty="0">
                  <a:solidFill>
                    <a:srgbClr val="C0504D"/>
                  </a:solidFill>
                  <a:latin typeface="Helvetica" panose="020B0604020202020204" pitchFamily="34" charset="0"/>
                  <a:ea typeface="Verdana" panose="020B0604030504040204" pitchFamily="34" charset="0"/>
                  <a:cs typeface="Helvetica" panose="020B0604020202020204" pitchFamily="34" charset="0"/>
                </a:rPr>
                <a:t>Above</a:t>
              </a:r>
            </a:p>
            <a:p>
              <a:pPr algn="dist"/>
              <a:r>
                <a:rPr lang="en-US" sz="1600" b="1" dirty="0">
                  <a:solidFill>
                    <a:srgbClr val="C0504D"/>
                  </a:solidFill>
                  <a:latin typeface="Helvetica" panose="020B0604020202020204" pitchFamily="34" charset="0"/>
                  <a:ea typeface="Verdana" panose="020B0604030504040204" pitchFamily="34" charset="0"/>
                  <a:cs typeface="Helvetica" panose="020B0604020202020204" pitchFamily="34" charset="0"/>
                </a:rPr>
                <a:t>Ground</a:t>
              </a:r>
            </a:p>
          </p:txBody>
        </p:sp>
        <p:cxnSp>
          <p:nvCxnSpPr>
            <p:cNvPr id="21" name="Straight Arrow Connector 20">
              <a:extLst>
                <a:ext uri="{FF2B5EF4-FFF2-40B4-BE49-F238E27FC236}">
                  <a16:creationId xmlns:a16="http://schemas.microsoft.com/office/drawing/2014/main" id="{FD07B2AA-ACA5-49D9-A2BA-4F8F9F9E75F7}"/>
                </a:ext>
              </a:extLst>
            </p:cNvPr>
            <p:cNvCxnSpPr>
              <a:cxnSpLocks/>
            </p:cNvCxnSpPr>
            <p:nvPr/>
          </p:nvCxnSpPr>
          <p:spPr>
            <a:xfrm>
              <a:off x="850469" y="2168809"/>
              <a:ext cx="474749" cy="0"/>
            </a:xfrm>
            <a:prstGeom prst="straightConnector1">
              <a:avLst/>
            </a:prstGeom>
            <a:ln w="38100" cap="rnd">
              <a:solidFill>
                <a:srgbClr val="C0504D"/>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1" name="Group 40">
            <a:extLst>
              <a:ext uri="{FF2B5EF4-FFF2-40B4-BE49-F238E27FC236}">
                <a16:creationId xmlns:a16="http://schemas.microsoft.com/office/drawing/2014/main" id="{81A3FFCB-A881-4A14-80C8-E3C558D40CC8}"/>
              </a:ext>
            </a:extLst>
          </p:cNvPr>
          <p:cNvGrpSpPr/>
          <p:nvPr/>
        </p:nvGrpSpPr>
        <p:grpSpPr>
          <a:xfrm>
            <a:off x="1609693" y="1246263"/>
            <a:ext cx="7194167" cy="1266400"/>
            <a:chOff x="1609693" y="1246263"/>
            <a:chExt cx="7194167" cy="1266400"/>
          </a:xfrm>
        </p:grpSpPr>
        <p:sp>
          <p:nvSpPr>
            <p:cNvPr id="27" name="TextBox 26">
              <a:extLst>
                <a:ext uri="{FF2B5EF4-FFF2-40B4-BE49-F238E27FC236}">
                  <a16:creationId xmlns:a16="http://schemas.microsoft.com/office/drawing/2014/main" id="{C13804D1-6DC9-45DB-A0F2-A3CE78ADFB8D}"/>
                </a:ext>
              </a:extLst>
            </p:cNvPr>
            <p:cNvSpPr txBox="1"/>
            <p:nvPr/>
          </p:nvSpPr>
          <p:spPr>
            <a:xfrm>
              <a:off x="7900515" y="1429254"/>
              <a:ext cx="861133" cy="523220"/>
            </a:xfrm>
            <a:prstGeom prst="rect">
              <a:avLst/>
            </a:prstGeom>
            <a:noFill/>
          </p:spPr>
          <p:txBody>
            <a:bodyPr wrap="none" rtlCol="0">
              <a:spAutoFit/>
            </a:bodyPr>
            <a:lstStyle/>
            <a:p>
              <a:pPr algn="r"/>
              <a:r>
                <a:rPr lang="en-US" sz="1400" dirty="0">
                  <a:solidFill>
                    <a:srgbClr val="63666A"/>
                  </a:solidFill>
                  <a:latin typeface="Helvetica" panose="020B0604020202020204" pitchFamily="34" charset="0"/>
                  <a:cs typeface="Helvetica" panose="020B0604020202020204" pitchFamily="34" charset="0"/>
                </a:rPr>
                <a:t>3” pipe</a:t>
              </a:r>
            </a:p>
            <a:p>
              <a:pPr algn="r"/>
              <a:r>
                <a:rPr lang="en-US" sz="1400" dirty="0">
                  <a:solidFill>
                    <a:srgbClr val="63666A"/>
                  </a:solidFill>
                  <a:latin typeface="Helvetica" panose="020B0604020202020204" pitchFamily="34" charset="0"/>
                  <a:cs typeface="Helvetica" panose="020B0604020202020204" pitchFamily="34" charset="0"/>
                </a:rPr>
                <a:t>6” jacket</a:t>
              </a:r>
            </a:p>
          </p:txBody>
        </p:sp>
        <p:cxnSp>
          <p:nvCxnSpPr>
            <p:cNvPr id="29" name="Straight Arrow Connector 28">
              <a:extLst>
                <a:ext uri="{FF2B5EF4-FFF2-40B4-BE49-F238E27FC236}">
                  <a16:creationId xmlns:a16="http://schemas.microsoft.com/office/drawing/2014/main" id="{9491B5B0-B734-4F56-AAAE-5A2C2812B80D}"/>
                </a:ext>
              </a:extLst>
            </p:cNvPr>
            <p:cNvCxnSpPr>
              <a:cxnSpLocks/>
            </p:cNvCxnSpPr>
            <p:nvPr/>
          </p:nvCxnSpPr>
          <p:spPr>
            <a:xfrm>
              <a:off x="8490227" y="1952474"/>
              <a:ext cx="313633" cy="560189"/>
            </a:xfrm>
            <a:prstGeom prst="straightConnector1">
              <a:avLst/>
            </a:prstGeom>
            <a:ln w="28575" cap="rnd">
              <a:solidFill>
                <a:srgbClr val="63666A"/>
              </a:solidFill>
              <a:tailEnd type="oval"/>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FBF2665A-B7D9-40BF-A09E-DC697C6A8614}"/>
                </a:ext>
              </a:extLst>
            </p:cNvPr>
            <p:cNvSpPr txBox="1"/>
            <p:nvPr/>
          </p:nvSpPr>
          <p:spPr>
            <a:xfrm>
              <a:off x="7025491" y="1499813"/>
              <a:ext cx="830677" cy="307777"/>
            </a:xfrm>
            <a:prstGeom prst="rect">
              <a:avLst/>
            </a:prstGeom>
            <a:noFill/>
          </p:spPr>
          <p:txBody>
            <a:bodyPr wrap="none" rtlCol="0">
              <a:spAutoFit/>
            </a:bodyPr>
            <a:lstStyle/>
            <a:p>
              <a:r>
                <a:rPr lang="en-US" sz="1400" dirty="0">
                  <a:solidFill>
                    <a:srgbClr val="63666A"/>
                  </a:solidFill>
                  <a:latin typeface="Helvetica" panose="020B0604020202020204" pitchFamily="34" charset="0"/>
                  <a:cs typeface="Helvetica" panose="020B0604020202020204" pitchFamily="34" charset="0"/>
                </a:rPr>
                <a:t>24” pipe</a:t>
              </a:r>
            </a:p>
          </p:txBody>
        </p:sp>
        <p:cxnSp>
          <p:nvCxnSpPr>
            <p:cNvPr id="31" name="Straight Arrow Connector 30">
              <a:extLst>
                <a:ext uri="{FF2B5EF4-FFF2-40B4-BE49-F238E27FC236}">
                  <a16:creationId xmlns:a16="http://schemas.microsoft.com/office/drawing/2014/main" id="{0FCCE10D-5B72-4011-8E96-E3F326522DAF}"/>
                </a:ext>
              </a:extLst>
            </p:cNvPr>
            <p:cNvCxnSpPr>
              <a:cxnSpLocks/>
            </p:cNvCxnSpPr>
            <p:nvPr/>
          </p:nvCxnSpPr>
          <p:spPr>
            <a:xfrm>
              <a:off x="7596957" y="1807590"/>
              <a:ext cx="256554" cy="705073"/>
            </a:xfrm>
            <a:prstGeom prst="straightConnector1">
              <a:avLst/>
            </a:prstGeom>
            <a:ln w="28575" cap="rnd">
              <a:solidFill>
                <a:srgbClr val="63666A"/>
              </a:solidFill>
              <a:tailEnd type="oval"/>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65F1D3D0-396E-4A31-8658-B0D25DC74ACC}"/>
                </a:ext>
              </a:extLst>
            </p:cNvPr>
            <p:cNvSpPr txBox="1"/>
            <p:nvPr/>
          </p:nvSpPr>
          <p:spPr>
            <a:xfrm>
              <a:off x="6418802" y="1843058"/>
              <a:ext cx="960519" cy="523220"/>
            </a:xfrm>
            <a:prstGeom prst="rect">
              <a:avLst/>
            </a:prstGeom>
            <a:noFill/>
          </p:spPr>
          <p:txBody>
            <a:bodyPr wrap="none" rtlCol="0">
              <a:spAutoFit/>
            </a:bodyPr>
            <a:lstStyle/>
            <a:p>
              <a:pPr algn="r"/>
              <a:r>
                <a:rPr lang="en-US" sz="1400" dirty="0">
                  <a:solidFill>
                    <a:srgbClr val="63666A"/>
                  </a:solidFill>
                  <a:latin typeface="Helvetica" panose="020B0604020202020204" pitchFamily="34" charset="0"/>
                  <a:cs typeface="Helvetica" panose="020B0604020202020204" pitchFamily="34" charset="0"/>
                </a:rPr>
                <a:t>6” pipe</a:t>
              </a:r>
            </a:p>
            <a:p>
              <a:pPr algn="r"/>
              <a:r>
                <a:rPr lang="en-US" sz="1400" dirty="0">
                  <a:solidFill>
                    <a:srgbClr val="63666A"/>
                  </a:solidFill>
                  <a:latin typeface="Helvetica" panose="020B0604020202020204" pitchFamily="34" charset="0"/>
                  <a:cs typeface="Helvetica" panose="020B0604020202020204" pitchFamily="34" charset="0"/>
                </a:rPr>
                <a:t>12” jacket</a:t>
              </a:r>
            </a:p>
          </p:txBody>
        </p:sp>
        <p:cxnSp>
          <p:nvCxnSpPr>
            <p:cNvPr id="34" name="Straight Arrow Connector 33">
              <a:extLst>
                <a:ext uri="{FF2B5EF4-FFF2-40B4-BE49-F238E27FC236}">
                  <a16:creationId xmlns:a16="http://schemas.microsoft.com/office/drawing/2014/main" id="{8DB0B942-0BC0-4F2F-9143-0F9E42592E58}"/>
                </a:ext>
              </a:extLst>
            </p:cNvPr>
            <p:cNvCxnSpPr>
              <a:cxnSpLocks/>
            </p:cNvCxnSpPr>
            <p:nvPr/>
          </p:nvCxnSpPr>
          <p:spPr>
            <a:xfrm>
              <a:off x="7356295" y="2279259"/>
              <a:ext cx="286714" cy="233404"/>
            </a:xfrm>
            <a:prstGeom prst="straightConnector1">
              <a:avLst/>
            </a:prstGeom>
            <a:ln w="28575" cap="rnd">
              <a:solidFill>
                <a:srgbClr val="63666A"/>
              </a:solidFill>
              <a:tailEnd type="oval"/>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ACD2CD93-CD6C-4962-8487-AA8F8979A995}"/>
                </a:ext>
              </a:extLst>
            </p:cNvPr>
            <p:cNvSpPr txBox="1"/>
            <p:nvPr/>
          </p:nvSpPr>
          <p:spPr>
            <a:xfrm>
              <a:off x="1841365" y="1246263"/>
              <a:ext cx="861133" cy="523220"/>
            </a:xfrm>
            <a:prstGeom prst="rect">
              <a:avLst/>
            </a:prstGeom>
            <a:noFill/>
          </p:spPr>
          <p:txBody>
            <a:bodyPr wrap="none" rtlCol="0">
              <a:spAutoFit/>
            </a:bodyPr>
            <a:lstStyle/>
            <a:p>
              <a:pPr algn="r"/>
              <a:r>
                <a:rPr lang="en-US" sz="1400" dirty="0">
                  <a:solidFill>
                    <a:srgbClr val="63666A"/>
                  </a:solidFill>
                  <a:latin typeface="Helvetica" panose="020B0604020202020204" pitchFamily="34" charset="0"/>
                  <a:cs typeface="Helvetica" panose="020B0604020202020204" pitchFamily="34" charset="0"/>
                </a:rPr>
                <a:t>3” pipe</a:t>
              </a:r>
            </a:p>
            <a:p>
              <a:pPr algn="r"/>
              <a:r>
                <a:rPr lang="en-US" sz="1400" dirty="0">
                  <a:solidFill>
                    <a:srgbClr val="63666A"/>
                  </a:solidFill>
                  <a:latin typeface="Helvetica" panose="020B0604020202020204" pitchFamily="34" charset="0"/>
                  <a:cs typeface="Helvetica" panose="020B0604020202020204" pitchFamily="34" charset="0"/>
                </a:rPr>
                <a:t>6” jacket</a:t>
              </a:r>
            </a:p>
          </p:txBody>
        </p:sp>
        <p:cxnSp>
          <p:nvCxnSpPr>
            <p:cNvPr id="39" name="Straight Arrow Connector 38">
              <a:extLst>
                <a:ext uri="{FF2B5EF4-FFF2-40B4-BE49-F238E27FC236}">
                  <a16:creationId xmlns:a16="http://schemas.microsoft.com/office/drawing/2014/main" id="{932F910A-A740-4331-9565-22D9563E099A}"/>
                </a:ext>
              </a:extLst>
            </p:cNvPr>
            <p:cNvCxnSpPr>
              <a:cxnSpLocks/>
            </p:cNvCxnSpPr>
            <p:nvPr/>
          </p:nvCxnSpPr>
          <p:spPr>
            <a:xfrm>
              <a:off x="2568592" y="1722528"/>
              <a:ext cx="1250487" cy="790135"/>
            </a:xfrm>
            <a:prstGeom prst="straightConnector1">
              <a:avLst/>
            </a:prstGeom>
            <a:ln w="28575" cap="rnd">
              <a:solidFill>
                <a:srgbClr val="63666A"/>
              </a:solidFill>
              <a:tailEnd type="ova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F266858B-5806-4A7E-8CAC-BDAB27F62038}"/>
                </a:ext>
              </a:extLst>
            </p:cNvPr>
            <p:cNvSpPr txBox="1"/>
            <p:nvPr/>
          </p:nvSpPr>
          <p:spPr>
            <a:xfrm>
              <a:off x="1609693" y="1829724"/>
              <a:ext cx="731290" cy="307777"/>
            </a:xfrm>
            <a:prstGeom prst="rect">
              <a:avLst/>
            </a:prstGeom>
            <a:noFill/>
          </p:spPr>
          <p:txBody>
            <a:bodyPr wrap="none" rtlCol="0">
              <a:spAutoFit/>
            </a:bodyPr>
            <a:lstStyle/>
            <a:p>
              <a:r>
                <a:rPr lang="en-US" sz="1400" dirty="0">
                  <a:solidFill>
                    <a:srgbClr val="63666A"/>
                  </a:solidFill>
                  <a:latin typeface="Helvetica" panose="020B0604020202020204" pitchFamily="34" charset="0"/>
                  <a:cs typeface="Helvetica" panose="020B0604020202020204" pitchFamily="34" charset="0"/>
                </a:rPr>
                <a:t>2” pipe</a:t>
              </a:r>
            </a:p>
          </p:txBody>
        </p:sp>
        <p:cxnSp>
          <p:nvCxnSpPr>
            <p:cNvPr id="44" name="Straight Arrow Connector 43">
              <a:extLst>
                <a:ext uri="{FF2B5EF4-FFF2-40B4-BE49-F238E27FC236}">
                  <a16:creationId xmlns:a16="http://schemas.microsoft.com/office/drawing/2014/main" id="{EC2EFA53-66C0-469F-81B8-77CB7A2A3F80}"/>
                </a:ext>
              </a:extLst>
            </p:cNvPr>
            <p:cNvCxnSpPr>
              <a:cxnSpLocks/>
            </p:cNvCxnSpPr>
            <p:nvPr/>
          </p:nvCxnSpPr>
          <p:spPr>
            <a:xfrm>
              <a:off x="2202294" y="2117595"/>
              <a:ext cx="321951" cy="395068"/>
            </a:xfrm>
            <a:prstGeom prst="straightConnector1">
              <a:avLst/>
            </a:prstGeom>
            <a:ln w="28575" cap="rnd">
              <a:solidFill>
                <a:srgbClr val="63666A"/>
              </a:solidFill>
              <a:tailEnd type="ova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3138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65555D0-36CB-4FAD-A590-0691254289D9}"/>
              </a:ext>
            </a:extLst>
          </p:cNvPr>
          <p:cNvGrpSpPr/>
          <p:nvPr/>
        </p:nvGrpSpPr>
        <p:grpSpPr>
          <a:xfrm>
            <a:off x="145888" y="4311382"/>
            <a:ext cx="6332728" cy="1472373"/>
            <a:chOff x="391215" y="4545502"/>
            <a:chExt cx="8017703" cy="1864133"/>
          </a:xfrm>
        </p:grpSpPr>
        <p:pic>
          <p:nvPicPr>
            <p:cNvPr id="9" name="Picture 8" descr="A close up of a device&#10;&#10;Description automatically generated">
              <a:extLst>
                <a:ext uri="{FF2B5EF4-FFF2-40B4-BE49-F238E27FC236}">
                  <a16:creationId xmlns:a16="http://schemas.microsoft.com/office/drawing/2014/main" id="{BEB8C66F-AC1E-479F-A70A-F42F6C9F738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Lst>
            </a:blip>
            <a:srcRect l="5130" t="12656" b="30088"/>
            <a:stretch/>
          </p:blipFill>
          <p:spPr>
            <a:xfrm>
              <a:off x="391215" y="4545502"/>
              <a:ext cx="8017703" cy="1825565"/>
            </a:xfrm>
            <a:prstGeom prst="rect">
              <a:avLst/>
            </a:prstGeom>
          </p:spPr>
        </p:pic>
        <p:sp>
          <p:nvSpPr>
            <p:cNvPr id="14" name="Rectangle 13">
              <a:extLst>
                <a:ext uri="{FF2B5EF4-FFF2-40B4-BE49-F238E27FC236}">
                  <a16:creationId xmlns:a16="http://schemas.microsoft.com/office/drawing/2014/main" id="{8C951411-4861-424F-8906-3DCEA283C531}"/>
                </a:ext>
              </a:extLst>
            </p:cNvPr>
            <p:cNvSpPr/>
            <p:nvPr/>
          </p:nvSpPr>
          <p:spPr>
            <a:xfrm>
              <a:off x="7611165" y="5994400"/>
              <a:ext cx="318052" cy="4152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885B6188-7E0A-4DDE-8F14-3B21392E962F}"/>
              </a:ext>
            </a:extLst>
          </p:cNvPr>
          <p:cNvSpPr>
            <a:spLocks noGrp="1"/>
          </p:cNvSpPr>
          <p:nvPr>
            <p:ph type="title"/>
          </p:nvPr>
        </p:nvSpPr>
        <p:spPr/>
        <p:txBody>
          <a:bodyPr/>
          <a:lstStyle/>
          <a:p>
            <a:r>
              <a:rPr lang="en-US" dirty="0"/>
              <a:t>Cryogenic Line Guides Require Novel Design Solution</a:t>
            </a:r>
          </a:p>
        </p:txBody>
      </p:sp>
      <p:sp>
        <p:nvSpPr>
          <p:cNvPr id="2" name="Date Placeholder 1">
            <a:extLst>
              <a:ext uri="{FF2B5EF4-FFF2-40B4-BE49-F238E27FC236}">
                <a16:creationId xmlns:a16="http://schemas.microsoft.com/office/drawing/2014/main" id="{3E787E27-C0D6-401C-A045-6029A871CB10}"/>
              </a:ext>
            </a:extLst>
          </p:cNvPr>
          <p:cNvSpPr>
            <a:spLocks noGrp="1"/>
          </p:cNvSpPr>
          <p:nvPr>
            <p:ph type="dt" sz="half" idx="2"/>
          </p:nvPr>
        </p:nvSpPr>
        <p:spPr/>
        <p:txBody>
          <a:bodyPr/>
          <a:lstStyle/>
          <a:p>
            <a:pPr>
              <a:defRPr/>
            </a:pPr>
            <a:r>
              <a:rPr lang="en-US">
                <a:latin typeface="Helvetica"/>
                <a:cs typeface="Helvetica"/>
              </a:rPr>
              <a:t>10.23.19</a:t>
            </a:r>
            <a:endParaRPr lang="en-US" dirty="0">
              <a:latin typeface="Helvetica"/>
              <a:cs typeface="Helvetica"/>
            </a:endParaRPr>
          </a:p>
        </p:txBody>
      </p:sp>
      <p:sp>
        <p:nvSpPr>
          <p:cNvPr id="3" name="Footer Placeholder 2">
            <a:extLst>
              <a:ext uri="{FF2B5EF4-FFF2-40B4-BE49-F238E27FC236}">
                <a16:creationId xmlns:a16="http://schemas.microsoft.com/office/drawing/2014/main" id="{287D6C84-43B0-48C4-BA2E-799FFD5237B1}"/>
              </a:ext>
            </a:extLst>
          </p:cNvPr>
          <p:cNvSpPr>
            <a:spLocks noGrp="1"/>
          </p:cNvSpPr>
          <p:nvPr>
            <p:ph type="ftr" sz="quarter" idx="3"/>
          </p:nvPr>
        </p:nvSpPr>
        <p:spPr/>
        <p:txBody>
          <a:bodyPr/>
          <a:lstStyle/>
          <a:p>
            <a:pPr>
              <a:defRPr/>
            </a:pPr>
            <a:r>
              <a:rPr lang="en-GB"/>
              <a:t>M. Leitner | Near Detector Integration &amp; Installation </a:t>
            </a:r>
            <a:endParaRPr lang="en-GB" dirty="0"/>
          </a:p>
        </p:txBody>
      </p:sp>
      <p:sp>
        <p:nvSpPr>
          <p:cNvPr id="4" name="Slide Number Placeholder 3">
            <a:extLst>
              <a:ext uri="{FF2B5EF4-FFF2-40B4-BE49-F238E27FC236}">
                <a16:creationId xmlns:a16="http://schemas.microsoft.com/office/drawing/2014/main" id="{CC182A50-D947-4170-BB9F-DE6CE8DC1B38}"/>
              </a:ext>
            </a:extLst>
          </p:cNvPr>
          <p:cNvSpPr>
            <a:spLocks noGrp="1"/>
          </p:cNvSpPr>
          <p:nvPr>
            <p:ph type="sldNum" sz="quarter" idx="4"/>
          </p:nvPr>
        </p:nvSpPr>
        <p:spPr/>
        <p:txBody>
          <a:bodyPr/>
          <a:lstStyle/>
          <a:p>
            <a:pPr>
              <a:defRPr/>
            </a:pPr>
            <a:fld id="{0C39C72E-2A13-EB4D-AD45-6D4E6ACAED8D}" type="slidenum">
              <a:rPr lang="en-US" smtClean="0"/>
              <a:pPr>
                <a:defRPr/>
              </a:pPr>
              <a:t>8</a:t>
            </a:fld>
            <a:endParaRPr lang="en-US" dirty="0"/>
          </a:p>
        </p:txBody>
      </p:sp>
      <p:grpSp>
        <p:nvGrpSpPr>
          <p:cNvPr id="22" name="Group 21">
            <a:extLst>
              <a:ext uri="{FF2B5EF4-FFF2-40B4-BE49-F238E27FC236}">
                <a16:creationId xmlns:a16="http://schemas.microsoft.com/office/drawing/2014/main" id="{FC14C697-E1A3-4ED0-B7BB-DC7115449E1C}"/>
              </a:ext>
            </a:extLst>
          </p:cNvPr>
          <p:cNvGrpSpPr/>
          <p:nvPr/>
        </p:nvGrpSpPr>
        <p:grpSpPr>
          <a:xfrm>
            <a:off x="145888" y="1005851"/>
            <a:ext cx="8852224" cy="3228256"/>
            <a:chOff x="145888" y="1005851"/>
            <a:chExt cx="8852224" cy="3228256"/>
          </a:xfrm>
        </p:grpSpPr>
        <p:grpSp>
          <p:nvGrpSpPr>
            <p:cNvPr id="21" name="Group 20">
              <a:extLst>
                <a:ext uri="{FF2B5EF4-FFF2-40B4-BE49-F238E27FC236}">
                  <a16:creationId xmlns:a16="http://schemas.microsoft.com/office/drawing/2014/main" id="{A6F34BBF-A4B8-432F-99B5-86072ABE933D}"/>
                </a:ext>
              </a:extLst>
            </p:cNvPr>
            <p:cNvGrpSpPr/>
            <p:nvPr/>
          </p:nvGrpSpPr>
          <p:grpSpPr>
            <a:xfrm>
              <a:off x="4120329" y="1005851"/>
              <a:ext cx="2325304" cy="3228256"/>
              <a:chOff x="4120329" y="1005851"/>
              <a:chExt cx="2325304" cy="3228256"/>
            </a:xfrm>
          </p:grpSpPr>
          <p:pic>
            <p:nvPicPr>
              <p:cNvPr id="7" name="Picture 6">
                <a:extLst>
                  <a:ext uri="{FF2B5EF4-FFF2-40B4-BE49-F238E27FC236}">
                    <a16:creationId xmlns:a16="http://schemas.microsoft.com/office/drawing/2014/main" id="{E19EED12-60B5-4410-BC13-B07CCFED86F3}"/>
                  </a:ext>
                </a:extLst>
              </p:cNvPr>
              <p:cNvPicPr>
                <a:picLocks noChangeAspect="1"/>
              </p:cNvPicPr>
              <p:nvPr/>
            </p:nvPicPr>
            <p:blipFill rotWithShape="1">
              <a:blip r:embed="rId4"/>
              <a:srcRect b="12674"/>
              <a:stretch/>
            </p:blipFill>
            <p:spPr>
              <a:xfrm>
                <a:off x="4120329" y="1005851"/>
                <a:ext cx="2325304" cy="3203331"/>
              </a:xfrm>
              <a:prstGeom prst="rect">
                <a:avLst/>
              </a:prstGeom>
            </p:spPr>
          </p:pic>
          <p:sp>
            <p:nvSpPr>
              <p:cNvPr id="17" name="Rectangle 16">
                <a:extLst>
                  <a:ext uri="{FF2B5EF4-FFF2-40B4-BE49-F238E27FC236}">
                    <a16:creationId xmlns:a16="http://schemas.microsoft.com/office/drawing/2014/main" id="{283A3088-5ECE-429F-9579-584CBFAEB83E}"/>
                  </a:ext>
                </a:extLst>
              </p:cNvPr>
              <p:cNvSpPr/>
              <p:nvPr/>
            </p:nvSpPr>
            <p:spPr>
              <a:xfrm>
                <a:off x="4122126" y="3878327"/>
                <a:ext cx="2322421" cy="328792"/>
              </a:xfrm>
              <a:prstGeom prst="rect">
                <a:avLst/>
              </a:prstGeom>
              <a:solidFill>
                <a:schemeClr val="tx1">
                  <a:lumMod val="50000"/>
                  <a:lumOff val="5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2FBB6A2-DBE1-4886-9296-95A693444AFC}"/>
                  </a:ext>
                </a:extLst>
              </p:cNvPr>
              <p:cNvSpPr txBox="1"/>
              <p:nvPr/>
            </p:nvSpPr>
            <p:spPr>
              <a:xfrm>
                <a:off x="4120329" y="3864775"/>
                <a:ext cx="2325304" cy="369332"/>
              </a:xfrm>
              <a:prstGeom prst="rect">
                <a:avLst/>
              </a:prstGeom>
              <a:noFill/>
            </p:spPr>
            <p:txBody>
              <a:bodyPr wrap="square" rtlCol="0">
                <a:spAutoFit/>
              </a:bodyPr>
              <a:lstStyle/>
              <a:p>
                <a:r>
                  <a:rPr lang="en-US" b="1" dirty="0">
                    <a:solidFill>
                      <a:srgbClr val="FFFFFF"/>
                    </a:solidFill>
                    <a:latin typeface="Helvetica" panose="020B0604020202020204" pitchFamily="34" charset="0"/>
                    <a:cs typeface="Helvetica" panose="020B0604020202020204" pitchFamily="34" charset="0"/>
                  </a:rPr>
                  <a:t>Metal Guide Option</a:t>
                </a:r>
              </a:p>
            </p:txBody>
          </p:sp>
        </p:grpSp>
        <p:grpSp>
          <p:nvGrpSpPr>
            <p:cNvPr id="20" name="Group 19">
              <a:extLst>
                <a:ext uri="{FF2B5EF4-FFF2-40B4-BE49-F238E27FC236}">
                  <a16:creationId xmlns:a16="http://schemas.microsoft.com/office/drawing/2014/main" id="{75E3C5D5-F855-440B-920F-14891B17E166}"/>
                </a:ext>
              </a:extLst>
            </p:cNvPr>
            <p:cNvGrpSpPr/>
            <p:nvPr/>
          </p:nvGrpSpPr>
          <p:grpSpPr>
            <a:xfrm>
              <a:off x="6479618" y="1005851"/>
              <a:ext cx="2518494" cy="3228256"/>
              <a:chOff x="6479618" y="1005851"/>
              <a:chExt cx="2518494" cy="3228256"/>
            </a:xfrm>
          </p:grpSpPr>
          <p:pic>
            <p:nvPicPr>
              <p:cNvPr id="6" name="Picture 5" descr="A picture containing outdoor, person, building, orange&#10;&#10;Description automatically generated">
                <a:extLst>
                  <a:ext uri="{FF2B5EF4-FFF2-40B4-BE49-F238E27FC236}">
                    <a16:creationId xmlns:a16="http://schemas.microsoft.com/office/drawing/2014/main" id="{DC47B236-7719-4845-894D-0EE2C82CF564}"/>
                  </a:ext>
                </a:extLst>
              </p:cNvPr>
              <p:cNvPicPr>
                <a:picLocks noChangeAspect="1"/>
              </p:cNvPicPr>
              <p:nvPr/>
            </p:nvPicPr>
            <p:blipFill rotWithShape="1">
              <a:blip r:embed="rId5"/>
              <a:srcRect l="981" t="20746" r="17060" b="747"/>
              <a:stretch/>
            </p:blipFill>
            <p:spPr>
              <a:xfrm>
                <a:off x="6479619" y="1005851"/>
                <a:ext cx="2518493" cy="3203331"/>
              </a:xfrm>
              <a:prstGeom prst="rect">
                <a:avLst/>
              </a:prstGeom>
            </p:spPr>
          </p:pic>
          <p:sp>
            <p:nvSpPr>
              <p:cNvPr id="16" name="Rectangle 15">
                <a:extLst>
                  <a:ext uri="{FF2B5EF4-FFF2-40B4-BE49-F238E27FC236}">
                    <a16:creationId xmlns:a16="http://schemas.microsoft.com/office/drawing/2014/main" id="{A01AD4F4-A446-42BE-B0C2-F6E99D19FB37}"/>
                  </a:ext>
                </a:extLst>
              </p:cNvPr>
              <p:cNvSpPr/>
              <p:nvPr/>
            </p:nvSpPr>
            <p:spPr>
              <a:xfrm>
                <a:off x="6479931" y="3878327"/>
                <a:ext cx="2518180" cy="330002"/>
              </a:xfrm>
              <a:prstGeom prst="rect">
                <a:avLst/>
              </a:prstGeom>
              <a:solidFill>
                <a:schemeClr val="tx1">
                  <a:lumMod val="50000"/>
                  <a:lumOff val="5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AEFDA893-CCFE-4E86-8A1E-AC161BB34244}"/>
                  </a:ext>
                </a:extLst>
              </p:cNvPr>
              <p:cNvSpPr txBox="1"/>
              <p:nvPr/>
            </p:nvSpPr>
            <p:spPr>
              <a:xfrm>
                <a:off x="6479618" y="3864775"/>
                <a:ext cx="2518494" cy="369332"/>
              </a:xfrm>
              <a:prstGeom prst="rect">
                <a:avLst/>
              </a:prstGeom>
              <a:noFill/>
            </p:spPr>
            <p:txBody>
              <a:bodyPr wrap="square" rtlCol="0">
                <a:spAutoFit/>
              </a:bodyPr>
              <a:lstStyle/>
              <a:p>
                <a:r>
                  <a:rPr lang="en-US" b="1" dirty="0">
                    <a:solidFill>
                      <a:srgbClr val="FFFFFF"/>
                    </a:solidFill>
                    <a:latin typeface="Helvetica" panose="020B0604020202020204" pitchFamily="34" charset="0"/>
                    <a:cs typeface="Helvetica" panose="020B0604020202020204" pitchFamily="34" charset="0"/>
                  </a:rPr>
                  <a:t>Plastic</a:t>
                </a:r>
                <a:r>
                  <a:rPr lang="en-US" b="1" dirty="0">
                    <a:solidFill>
                      <a:schemeClr val="bg1"/>
                    </a:solidFill>
                    <a:latin typeface="Helvetica" panose="020B0604020202020204" pitchFamily="34" charset="0"/>
                    <a:cs typeface="Helvetica" panose="020B0604020202020204" pitchFamily="34" charset="0"/>
                  </a:rPr>
                  <a:t> Guide Option</a:t>
                </a:r>
              </a:p>
            </p:txBody>
          </p:sp>
        </p:grpSp>
        <p:pic>
          <p:nvPicPr>
            <p:cNvPr id="8" name="Picture 7">
              <a:extLst>
                <a:ext uri="{FF2B5EF4-FFF2-40B4-BE49-F238E27FC236}">
                  <a16:creationId xmlns:a16="http://schemas.microsoft.com/office/drawing/2014/main" id="{BA1CED2A-3500-40C2-AF41-E3F2176B1BC3}"/>
                </a:ext>
              </a:extLst>
            </p:cNvPr>
            <p:cNvPicPr>
              <a:picLocks noChangeAspect="1"/>
            </p:cNvPicPr>
            <p:nvPr/>
          </p:nvPicPr>
          <p:blipFill rotWithShape="1">
            <a:blip r:embed="rId6"/>
            <a:srcRect l="11376"/>
            <a:stretch/>
          </p:blipFill>
          <p:spPr>
            <a:xfrm>
              <a:off x="145888" y="1005851"/>
              <a:ext cx="3940500" cy="3204015"/>
            </a:xfrm>
            <a:prstGeom prst="rect">
              <a:avLst/>
            </a:prstGeom>
          </p:spPr>
        </p:pic>
      </p:grpSp>
      <p:pic>
        <p:nvPicPr>
          <p:cNvPr id="10" name="Content Placeholder 4">
            <a:extLst>
              <a:ext uri="{FF2B5EF4-FFF2-40B4-BE49-F238E27FC236}">
                <a16:creationId xmlns:a16="http://schemas.microsoft.com/office/drawing/2014/main" id="{72356029-289E-404A-BC3F-61EBEBCEB4C7}"/>
              </a:ext>
            </a:extLst>
          </p:cNvPr>
          <p:cNvPicPr>
            <a:picLocks noChangeAspect="1"/>
          </p:cNvPicPr>
          <p:nvPr/>
        </p:nvPicPr>
        <p:blipFill rotWithShape="1">
          <a:blip r:embed="rId7">
            <a:extLst>
              <a:ext uri="{28A0092B-C50C-407E-A947-70E740481C1C}">
                <a14:useLocalDpi xmlns:a14="http://schemas.microsoft.com/office/drawing/2010/main" val="0"/>
              </a:ext>
            </a:extLst>
          </a:blip>
          <a:srcRect r="7404"/>
          <a:stretch/>
        </p:blipFill>
        <p:spPr>
          <a:xfrm>
            <a:off x="6405017" y="4378716"/>
            <a:ext cx="2563138" cy="1441910"/>
          </a:xfrm>
          <a:prstGeom prst="rect">
            <a:avLst/>
          </a:prstGeom>
        </p:spPr>
      </p:pic>
      <p:sp>
        <p:nvSpPr>
          <p:cNvPr id="13" name="TextBox 12">
            <a:extLst>
              <a:ext uri="{FF2B5EF4-FFF2-40B4-BE49-F238E27FC236}">
                <a16:creationId xmlns:a16="http://schemas.microsoft.com/office/drawing/2014/main" id="{547874DD-DE06-4A6F-A24F-BED8E02F3F10}"/>
              </a:ext>
            </a:extLst>
          </p:cNvPr>
          <p:cNvSpPr txBox="1"/>
          <p:nvPr/>
        </p:nvSpPr>
        <p:spPr>
          <a:xfrm>
            <a:off x="2093113" y="5403797"/>
            <a:ext cx="6090385" cy="892552"/>
          </a:xfrm>
          <a:prstGeom prst="rect">
            <a:avLst/>
          </a:prstGeom>
          <a:noFill/>
        </p:spPr>
        <p:txBody>
          <a:bodyPr wrap="none" rtlCol="0">
            <a:spAutoFit/>
          </a:bodyPr>
          <a:lstStyle/>
          <a:p>
            <a:r>
              <a:rPr lang="en-US" sz="2000" b="1" dirty="0">
                <a:solidFill>
                  <a:srgbClr val="63666A"/>
                </a:solidFill>
                <a:latin typeface="Helvetica" panose="020B0604020202020204" pitchFamily="34" charset="0"/>
                <a:cs typeface="Helvetica" panose="020B0604020202020204" pitchFamily="34" charset="0"/>
              </a:rPr>
              <a:t>Vacuum Jacketed Lines</a:t>
            </a:r>
          </a:p>
          <a:p>
            <a:pPr marL="214313" indent="-214313">
              <a:buFont typeface="Arial" panose="020B0604020202020204" pitchFamily="34" charset="0"/>
              <a:buChar char="•"/>
            </a:pPr>
            <a:r>
              <a:rPr lang="en-US" sz="1600" dirty="0">
                <a:solidFill>
                  <a:srgbClr val="63666A"/>
                </a:solidFill>
                <a:latin typeface="Helvetica" panose="020B0604020202020204" pitchFamily="34" charset="0"/>
                <a:cs typeface="Helvetica" panose="020B0604020202020204" pitchFamily="34" charset="0"/>
              </a:rPr>
              <a:t>Commercially Available</a:t>
            </a:r>
          </a:p>
          <a:p>
            <a:pPr marL="214313" indent="-214313">
              <a:buFont typeface="Arial" panose="020B0604020202020204" pitchFamily="34" charset="0"/>
              <a:buChar char="•"/>
            </a:pPr>
            <a:r>
              <a:rPr lang="en-US" sz="1600" dirty="0">
                <a:solidFill>
                  <a:srgbClr val="63666A"/>
                </a:solidFill>
                <a:latin typeface="Helvetica" panose="020B0604020202020204" pitchFamily="34" charset="0"/>
                <a:cs typeface="Helvetica" panose="020B0604020202020204" pitchFamily="34" charset="0"/>
              </a:rPr>
              <a:t>Guide Designs Needs To Resist “Coil-Up” Under Vacuum Load</a:t>
            </a:r>
          </a:p>
        </p:txBody>
      </p:sp>
    </p:spTree>
    <p:extLst>
      <p:ext uri="{BB962C8B-B14F-4D97-AF65-F5344CB8AC3E}">
        <p14:creationId xmlns:p14="http://schemas.microsoft.com/office/powerpoint/2010/main" val="3823817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13FA873-FB50-497D-94C0-6E6A72CA9157}"/>
              </a:ext>
            </a:extLst>
          </p:cNvPr>
          <p:cNvPicPr>
            <a:picLocks noChangeAspect="1"/>
          </p:cNvPicPr>
          <p:nvPr/>
        </p:nvPicPr>
        <p:blipFill rotWithShape="1">
          <a:blip r:embed="rId2">
            <a:alphaModFix/>
          </a:blip>
          <a:srcRect l="47893" b="8922"/>
          <a:stretch/>
        </p:blipFill>
        <p:spPr>
          <a:xfrm>
            <a:off x="4572000" y="1156405"/>
            <a:ext cx="4506009" cy="5138375"/>
          </a:xfrm>
          <a:prstGeom prst="rect">
            <a:avLst/>
          </a:prstGeom>
        </p:spPr>
      </p:pic>
      <p:sp>
        <p:nvSpPr>
          <p:cNvPr id="7" name="Title 6">
            <a:extLst>
              <a:ext uri="{FF2B5EF4-FFF2-40B4-BE49-F238E27FC236}">
                <a16:creationId xmlns:a16="http://schemas.microsoft.com/office/drawing/2014/main" id="{7D727D9A-097F-4438-871B-962D8355F427}"/>
              </a:ext>
            </a:extLst>
          </p:cNvPr>
          <p:cNvSpPr>
            <a:spLocks noGrp="1"/>
          </p:cNvSpPr>
          <p:nvPr>
            <p:ph type="title"/>
          </p:nvPr>
        </p:nvSpPr>
        <p:spPr/>
        <p:txBody>
          <a:bodyPr/>
          <a:lstStyle/>
          <a:p>
            <a:r>
              <a:rPr lang="en-US" dirty="0"/>
              <a:t>LAr Cryostat Concept Based on SBND Design:</a:t>
            </a:r>
            <a:br>
              <a:rPr lang="en-US" dirty="0"/>
            </a:br>
            <a:r>
              <a:rPr lang="en-US" sz="1800" dirty="0"/>
              <a:t>Framing Aligns With Detector Modules And Permits Extraction</a:t>
            </a:r>
            <a:endParaRPr lang="en-US" dirty="0"/>
          </a:p>
        </p:txBody>
      </p:sp>
      <p:sp>
        <p:nvSpPr>
          <p:cNvPr id="4" name="Date Placeholder 3">
            <a:extLst>
              <a:ext uri="{FF2B5EF4-FFF2-40B4-BE49-F238E27FC236}">
                <a16:creationId xmlns:a16="http://schemas.microsoft.com/office/drawing/2014/main" id="{1E33FEA2-D3F3-4B0C-8283-16706F6DAE13}"/>
              </a:ext>
            </a:extLst>
          </p:cNvPr>
          <p:cNvSpPr>
            <a:spLocks noGrp="1"/>
          </p:cNvSpPr>
          <p:nvPr>
            <p:ph type="dt" sz="half" idx="2"/>
          </p:nvPr>
        </p:nvSpPr>
        <p:spPr/>
        <p:txBody>
          <a:bodyPr/>
          <a:lstStyle/>
          <a:p>
            <a:pPr>
              <a:defRPr/>
            </a:pPr>
            <a:r>
              <a:rPr lang="en-US">
                <a:latin typeface="Helvetica"/>
                <a:cs typeface="Helvetica"/>
              </a:rPr>
              <a:t>10.23.19</a:t>
            </a:r>
            <a:endParaRPr lang="en-US" dirty="0">
              <a:latin typeface="Helvetica"/>
              <a:cs typeface="Helvetica"/>
            </a:endParaRPr>
          </a:p>
        </p:txBody>
      </p:sp>
      <p:sp>
        <p:nvSpPr>
          <p:cNvPr id="5" name="Footer Placeholder 4">
            <a:extLst>
              <a:ext uri="{FF2B5EF4-FFF2-40B4-BE49-F238E27FC236}">
                <a16:creationId xmlns:a16="http://schemas.microsoft.com/office/drawing/2014/main" id="{E2CC76F6-27D4-4447-87AE-72B4E167D2B7}"/>
              </a:ext>
            </a:extLst>
          </p:cNvPr>
          <p:cNvSpPr>
            <a:spLocks noGrp="1"/>
          </p:cNvSpPr>
          <p:nvPr>
            <p:ph type="ftr" sz="quarter" idx="3"/>
          </p:nvPr>
        </p:nvSpPr>
        <p:spPr/>
        <p:txBody>
          <a:bodyPr/>
          <a:lstStyle/>
          <a:p>
            <a:pPr>
              <a:defRPr/>
            </a:pPr>
            <a:r>
              <a:rPr lang="en-GB"/>
              <a:t>M. Leitner | Near Detector Integration &amp; Installation </a:t>
            </a:r>
            <a:endParaRPr lang="en-GB" dirty="0"/>
          </a:p>
        </p:txBody>
      </p:sp>
      <p:sp>
        <p:nvSpPr>
          <p:cNvPr id="6" name="Slide Number Placeholder 5">
            <a:extLst>
              <a:ext uri="{FF2B5EF4-FFF2-40B4-BE49-F238E27FC236}">
                <a16:creationId xmlns:a16="http://schemas.microsoft.com/office/drawing/2014/main" id="{A20B2703-5745-41F3-BBB5-3974595630D8}"/>
              </a:ext>
            </a:extLst>
          </p:cNvPr>
          <p:cNvSpPr>
            <a:spLocks noGrp="1"/>
          </p:cNvSpPr>
          <p:nvPr>
            <p:ph type="sldNum" sz="quarter" idx="4"/>
          </p:nvPr>
        </p:nvSpPr>
        <p:spPr/>
        <p:txBody>
          <a:bodyPr/>
          <a:lstStyle/>
          <a:p>
            <a:pPr>
              <a:defRPr/>
            </a:pPr>
            <a:fld id="{0C39C72E-2A13-EB4D-AD45-6D4E6ACAED8D}" type="slidenum">
              <a:rPr lang="en-US" smtClean="0"/>
              <a:pPr>
                <a:defRPr/>
              </a:pPr>
              <a:t>9</a:t>
            </a:fld>
            <a:endParaRPr lang="en-US" dirty="0"/>
          </a:p>
        </p:txBody>
      </p:sp>
      <p:pic>
        <p:nvPicPr>
          <p:cNvPr id="10" name="Picture 9">
            <a:extLst>
              <a:ext uri="{FF2B5EF4-FFF2-40B4-BE49-F238E27FC236}">
                <a16:creationId xmlns:a16="http://schemas.microsoft.com/office/drawing/2014/main" id="{90D42999-8B5B-4EF5-911C-84961E2E64CD}"/>
              </a:ext>
            </a:extLst>
          </p:cNvPr>
          <p:cNvPicPr>
            <a:picLocks noChangeAspect="1"/>
          </p:cNvPicPr>
          <p:nvPr/>
        </p:nvPicPr>
        <p:blipFill rotWithShape="1">
          <a:blip r:embed="rId3"/>
          <a:srcRect b="1260"/>
          <a:stretch/>
        </p:blipFill>
        <p:spPr>
          <a:xfrm>
            <a:off x="80228" y="1536318"/>
            <a:ext cx="4222313" cy="4515595"/>
          </a:xfrm>
          <a:prstGeom prst="rect">
            <a:avLst/>
          </a:prstGeom>
        </p:spPr>
      </p:pic>
      <p:sp>
        <p:nvSpPr>
          <p:cNvPr id="12" name="TextBox 11">
            <a:extLst>
              <a:ext uri="{FF2B5EF4-FFF2-40B4-BE49-F238E27FC236}">
                <a16:creationId xmlns:a16="http://schemas.microsoft.com/office/drawing/2014/main" id="{0EAE7ADE-8F9C-423E-A20D-1A8DD90FE7A9}"/>
              </a:ext>
            </a:extLst>
          </p:cNvPr>
          <p:cNvSpPr txBox="1"/>
          <p:nvPr/>
        </p:nvSpPr>
        <p:spPr>
          <a:xfrm>
            <a:off x="2353398" y="1173439"/>
            <a:ext cx="1906291" cy="584775"/>
          </a:xfrm>
          <a:prstGeom prst="rect">
            <a:avLst/>
          </a:prstGeom>
          <a:noFill/>
        </p:spPr>
        <p:txBody>
          <a:bodyPr wrap="none" rtlCol="0">
            <a:noAutofit/>
          </a:bodyPr>
          <a:lstStyle/>
          <a:p>
            <a:r>
              <a:rPr lang="en-US" sz="1600" dirty="0">
                <a:solidFill>
                  <a:srgbClr val="63666A"/>
                </a:solidFill>
                <a:latin typeface="Helvetica" panose="020B0604020202020204" pitchFamily="34" charset="0"/>
                <a:cs typeface="Helvetica" panose="020B0604020202020204" pitchFamily="34" charset="0"/>
              </a:rPr>
              <a:t>LAr Detector Rows</a:t>
            </a:r>
          </a:p>
          <a:p>
            <a:r>
              <a:rPr lang="en-US" sz="1600" dirty="0">
                <a:solidFill>
                  <a:srgbClr val="63666A"/>
                </a:solidFill>
                <a:latin typeface="Helvetica" panose="020B0604020202020204" pitchFamily="34" charset="0"/>
                <a:cs typeface="Helvetica" panose="020B0604020202020204" pitchFamily="34" charset="0"/>
              </a:rPr>
              <a:t>Can Be Extracted</a:t>
            </a:r>
          </a:p>
        </p:txBody>
      </p:sp>
      <p:cxnSp>
        <p:nvCxnSpPr>
          <p:cNvPr id="13" name="Straight Arrow Connector 12">
            <a:extLst>
              <a:ext uri="{FF2B5EF4-FFF2-40B4-BE49-F238E27FC236}">
                <a16:creationId xmlns:a16="http://schemas.microsoft.com/office/drawing/2014/main" id="{3D319D6F-E6A3-4C99-9ADD-87614607EC4F}"/>
              </a:ext>
            </a:extLst>
          </p:cNvPr>
          <p:cNvCxnSpPr>
            <a:cxnSpLocks/>
          </p:cNvCxnSpPr>
          <p:nvPr/>
        </p:nvCxnSpPr>
        <p:spPr>
          <a:xfrm flipH="1">
            <a:off x="2623929" y="1731618"/>
            <a:ext cx="344555" cy="446155"/>
          </a:xfrm>
          <a:prstGeom prst="straightConnector1">
            <a:avLst/>
          </a:prstGeom>
          <a:ln w="19050" cap="rnd">
            <a:solidFill>
              <a:srgbClr val="63666A"/>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DBD754B-CB8F-4C0E-83C1-AD2A60770005}"/>
              </a:ext>
            </a:extLst>
          </p:cNvPr>
          <p:cNvSpPr txBox="1"/>
          <p:nvPr/>
        </p:nvSpPr>
        <p:spPr>
          <a:xfrm>
            <a:off x="2849224" y="5674669"/>
            <a:ext cx="1779654" cy="584775"/>
          </a:xfrm>
          <a:prstGeom prst="rect">
            <a:avLst/>
          </a:prstGeom>
          <a:noFill/>
        </p:spPr>
        <p:txBody>
          <a:bodyPr wrap="none" rtlCol="0">
            <a:spAutoFit/>
          </a:bodyPr>
          <a:lstStyle/>
          <a:p>
            <a:pPr algn="r"/>
            <a:r>
              <a:rPr lang="en-US" sz="1600" dirty="0">
                <a:solidFill>
                  <a:srgbClr val="63666A"/>
                </a:solidFill>
                <a:latin typeface="Helvetica" panose="020B0604020202020204" pitchFamily="34" charset="0"/>
                <a:cs typeface="Helvetica" panose="020B0604020202020204" pitchFamily="34" charset="0"/>
              </a:rPr>
              <a:t>Cavern Layout</a:t>
            </a:r>
          </a:p>
          <a:p>
            <a:pPr algn="r"/>
            <a:r>
              <a:rPr lang="en-US" sz="1600" dirty="0">
                <a:solidFill>
                  <a:srgbClr val="63666A"/>
                </a:solidFill>
                <a:latin typeface="Helvetica" panose="020B0604020202020204" pitchFamily="34" charset="0"/>
                <a:cs typeface="Helvetica" panose="020B0604020202020204" pitchFamily="34" charset="0"/>
              </a:rPr>
              <a:t>Permits Servicing</a:t>
            </a:r>
          </a:p>
        </p:txBody>
      </p:sp>
      <p:cxnSp>
        <p:nvCxnSpPr>
          <p:cNvPr id="19" name="Straight Arrow Connector 18">
            <a:extLst>
              <a:ext uri="{FF2B5EF4-FFF2-40B4-BE49-F238E27FC236}">
                <a16:creationId xmlns:a16="http://schemas.microsoft.com/office/drawing/2014/main" id="{32E4F4C3-0A16-4F2D-AD5D-927E408B1E24}"/>
              </a:ext>
            </a:extLst>
          </p:cNvPr>
          <p:cNvCxnSpPr>
            <a:cxnSpLocks/>
          </p:cNvCxnSpPr>
          <p:nvPr/>
        </p:nvCxnSpPr>
        <p:spPr>
          <a:xfrm flipV="1">
            <a:off x="4368086" y="5490817"/>
            <a:ext cx="285808" cy="219191"/>
          </a:xfrm>
          <a:prstGeom prst="straightConnector1">
            <a:avLst/>
          </a:prstGeom>
          <a:ln w="19050" cap="rnd">
            <a:solidFill>
              <a:srgbClr val="63666A"/>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D3711F03-81BC-4012-9A07-206A57AE5DBF}"/>
              </a:ext>
            </a:extLst>
          </p:cNvPr>
          <p:cNvSpPr txBox="1"/>
          <p:nvPr/>
        </p:nvSpPr>
        <p:spPr>
          <a:xfrm>
            <a:off x="409106" y="6128639"/>
            <a:ext cx="2456122" cy="261610"/>
          </a:xfrm>
          <a:prstGeom prst="rect">
            <a:avLst/>
          </a:prstGeom>
          <a:noFill/>
        </p:spPr>
        <p:txBody>
          <a:bodyPr wrap="none" rtlCol="0">
            <a:spAutoFit/>
          </a:bodyPr>
          <a:lstStyle/>
          <a:p>
            <a:r>
              <a:rPr lang="en-US" sz="1100" dirty="0">
                <a:solidFill>
                  <a:srgbClr val="E95125"/>
                </a:solidFill>
              </a:rPr>
              <a:t>LAr detector cryostat conceptual design</a:t>
            </a:r>
          </a:p>
        </p:txBody>
      </p:sp>
    </p:spTree>
    <p:extLst>
      <p:ext uri="{BB962C8B-B14F-4D97-AF65-F5344CB8AC3E}">
        <p14:creationId xmlns:p14="http://schemas.microsoft.com/office/powerpoint/2010/main" val="1609950353"/>
      </p:ext>
    </p:extLst>
  </p:cSld>
  <p:clrMapOvr>
    <a:masterClrMapping/>
  </p:clrMapOvr>
</p:sld>
</file>

<file path=ppt/theme/theme1.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une Template_051215">
  <a:themeElements>
    <a:clrScheme name="DUNE">
      <a:dk1>
        <a:srgbClr val="BC5F2B"/>
      </a:dk1>
      <a:lt1>
        <a:sysClr val="window" lastClr="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UNE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11945</TotalTime>
  <Words>1550</Words>
  <Application>Microsoft Office PowerPoint</Application>
  <PresentationFormat>On-screen Show (4:3)</PresentationFormat>
  <Paragraphs>349</Paragraphs>
  <Slides>26</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Arial</vt:lpstr>
      <vt:lpstr>Calibri</vt:lpstr>
      <vt:lpstr>Helvetica</vt:lpstr>
      <vt:lpstr>Lucida Grande</vt:lpstr>
      <vt:lpstr>Symbol</vt:lpstr>
      <vt:lpstr>Verdana Pro Cond</vt:lpstr>
      <vt:lpstr>Wingdings</vt:lpstr>
      <vt:lpstr>LBNF Content-Footer Theme</vt:lpstr>
      <vt:lpstr>Dune Template_051215</vt:lpstr>
      <vt:lpstr>1_DUNE Content-Footer Theme</vt:lpstr>
      <vt:lpstr>Hall Reference Design Near Detector Integration &amp; Installation</vt:lpstr>
      <vt:lpstr>Outline</vt:lpstr>
      <vt:lpstr>DUNE Near Detector (ND) Scope And Reference Design</vt:lpstr>
      <vt:lpstr>US Is Strongly Committed To DUNE Near Detector: Budgeted Cost ~$150M Plus Contingency</vt:lpstr>
      <vt:lpstr>WBS 131.4.2 Technical Coordination Office Near Detector Engineering Base Team In Place – Integration Matures Rapidly</vt:lpstr>
      <vt:lpstr>LAr Detector Main Structure Parameters: Movable Membrane Cryostat With Segmented Detector Modules</vt:lpstr>
      <vt:lpstr>LAr Detector Simplified Flow Diagram: Large Diameter Cryogenic Piping Needs To Move With Detector </vt:lpstr>
      <vt:lpstr>Cryogenic Line Guides Require Novel Design Solution</vt:lpstr>
      <vt:lpstr>LAr Cryostat Concept Based on SBND Design: Framing Aligns With Detector Modules And Permits Extraction</vt:lpstr>
      <vt:lpstr>LAr Module Design Will Be Validated In Phases: Captured In Detector And Installation Project Schedules</vt:lpstr>
      <vt:lpstr>KLOE-3DST Detector Main Structure Parameters Stationary Detector Will Primarily Serve As Beam Monitor </vt:lpstr>
      <vt:lpstr>MPD Main Structure Parameters MPD Design Matured: Achieved Fully Integrated Design</vt:lpstr>
      <vt:lpstr>MPD Design Matured: Achieved Fully Integrated Design</vt:lpstr>
      <vt:lpstr>MPD Superconducting Coils Could Expose Adjacent Structures To Significant Magnetic Stray Fields</vt:lpstr>
      <vt:lpstr>DUNE ND Prism Design Utilizes Commercially Proven Roller Drives Which Distribute Significant Detector Weights</vt:lpstr>
      <vt:lpstr>Crane Load Requirements</vt:lpstr>
      <vt:lpstr>Crane Coverage Area May Be Limited Due To KLOE Alcove Impacting Cavern Structure Design</vt:lpstr>
      <vt:lpstr>Shaft Size And Cavern Climate Control</vt:lpstr>
      <vt:lpstr>Overall Cavern Size</vt:lpstr>
      <vt:lpstr>KLOE Alcove Current Size Request</vt:lpstr>
      <vt:lpstr>Detector Designs Matured: ND Requirements Document Defines Facility Interfaces</vt:lpstr>
      <vt:lpstr>WBS 131.4.2 Integration &amp; Installation Design, Prototyping, and Pre-Production Schedule</vt:lpstr>
      <vt:lpstr>DUNE-ND Integration Design Scope Definition Matures: Top-Level Schedule Built From Bottom-Up Activities</vt:lpstr>
      <vt:lpstr>Path To SP-FS CD-2/3: April 2020 </vt:lpstr>
      <vt:lpstr>Path To SP-NS CD-2: October 2020</vt:lpstr>
      <vt:lpstr>Summary</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Matthaeus Leitner</cp:lastModifiedBy>
  <cp:revision>343</cp:revision>
  <cp:lastPrinted>2015-05-22T11:54:13Z</cp:lastPrinted>
  <dcterms:created xsi:type="dcterms:W3CDTF">2015-04-30T14:29:22Z</dcterms:created>
  <dcterms:modified xsi:type="dcterms:W3CDTF">2019-10-22T22:49:38Z</dcterms:modified>
</cp:coreProperties>
</file>