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0"/>
  </p:notesMasterIdLst>
  <p:handoutMasterIdLst>
    <p:handoutMasterId r:id="rId41"/>
  </p:handoutMasterIdLst>
  <p:sldIdLst>
    <p:sldId id="1211" r:id="rId3"/>
    <p:sldId id="1212" r:id="rId4"/>
    <p:sldId id="1213" r:id="rId5"/>
    <p:sldId id="1214" r:id="rId6"/>
    <p:sldId id="1215" r:id="rId7"/>
    <p:sldId id="1199" r:id="rId8"/>
    <p:sldId id="1095" r:id="rId9"/>
    <p:sldId id="1216" r:id="rId10"/>
    <p:sldId id="1217" r:id="rId11"/>
    <p:sldId id="1218" r:id="rId12"/>
    <p:sldId id="1096" r:id="rId13"/>
    <p:sldId id="378" r:id="rId14"/>
    <p:sldId id="1219" r:id="rId15"/>
    <p:sldId id="1197" r:id="rId16"/>
    <p:sldId id="264" r:id="rId17"/>
    <p:sldId id="1220" r:id="rId18"/>
    <p:sldId id="1207" r:id="rId19"/>
    <p:sldId id="1099" r:id="rId20"/>
    <p:sldId id="1100" r:id="rId21"/>
    <p:sldId id="1202" r:id="rId22"/>
    <p:sldId id="1101" r:id="rId23"/>
    <p:sldId id="1222" r:id="rId24"/>
    <p:sldId id="1203" r:id="rId25"/>
    <p:sldId id="1230" r:id="rId26"/>
    <p:sldId id="1221" r:id="rId27"/>
    <p:sldId id="370" r:id="rId28"/>
    <p:sldId id="1111" r:id="rId29"/>
    <p:sldId id="1157" r:id="rId30"/>
    <p:sldId id="1229" r:id="rId31"/>
    <p:sldId id="1204" r:id="rId32"/>
    <p:sldId id="1186" r:id="rId33"/>
    <p:sldId id="1196" r:id="rId34"/>
    <p:sldId id="1227" r:id="rId35"/>
    <p:sldId id="1228" r:id="rId36"/>
    <p:sldId id="1208" r:id="rId37"/>
    <p:sldId id="1209" r:id="rId38"/>
    <p:sldId id="1205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D39"/>
    <a:srgbClr val="0432FF"/>
    <a:srgbClr val="F37C23"/>
    <a:srgbClr val="FF9300"/>
    <a:srgbClr val="FFE1BF"/>
    <a:srgbClr val="E95125"/>
    <a:srgbClr val="3C5A77"/>
    <a:srgbClr val="BC5F2B"/>
    <a:srgbClr val="32547A"/>
    <a:srgbClr val="B85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74" autoAdjust="0"/>
    <p:restoredTop sz="94643"/>
  </p:normalViewPr>
  <p:slideViewPr>
    <p:cSldViewPr snapToGrid="0" snapToObjects="1">
      <p:cViewPr varScale="1">
        <p:scale>
          <a:sx n="119" d="100"/>
          <a:sy n="119" d="100"/>
        </p:scale>
        <p:origin x="784" y="184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10/18/19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10/18/19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763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61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953370"/>
            <a:ext cx="1894670" cy="578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B7F034-7F48-0144-977C-41BB65CFCD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99355" y="5866730"/>
            <a:ext cx="2583924" cy="66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199036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921740"/>
            <a:ext cx="8232771" cy="535633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456F0D1-CB5C-D646-B086-0444A7A97E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3167" y="6519533"/>
            <a:ext cx="1449422" cy="207079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E01C1E3-BFE5-0247-AD33-35ACFB7B2D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3979" y="6514940"/>
            <a:ext cx="4879501" cy="227912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4026" y="250516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DUNE ND Overview (A.Weber)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972065"/>
            <a:ext cx="3990750" cy="52673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980016"/>
            <a:ext cx="3990750" cy="52673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4026" y="11692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DUNE ND Overview (A.Weber)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873211"/>
            <a:ext cx="3990750" cy="451384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873211"/>
            <a:ext cx="3990750" cy="451384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897924"/>
            <a:ext cx="8229600" cy="534942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49179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4BB114B-0F63-424E-A778-0C7E48C3C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3167" y="6519533"/>
            <a:ext cx="1449422" cy="207079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B1941B-14B9-174A-9859-AA5AB80D7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3980" y="6514940"/>
            <a:ext cx="4846550" cy="227912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1D35B34-6911-304A-88B9-89193F01E3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953370"/>
            <a:ext cx="1894670" cy="578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703950-B0AC-DC46-8DB1-5C42110576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499355" y="5866730"/>
            <a:ext cx="2583924" cy="6646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2411" y="6549548"/>
            <a:ext cx="512393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DUNE ND Overview (A.Weber)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2" descr="Image result for university of oxford logo">
            <a:extLst>
              <a:ext uri="{FF2B5EF4-FFF2-40B4-BE49-F238E27FC236}">
                <a16:creationId xmlns:a16="http://schemas.microsoft.com/office/drawing/2014/main" id="{2D360753-E94B-5B44-B9B6-8FAEDBEA320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83"/>
          <a:stretch/>
        </p:blipFill>
        <p:spPr bwMode="auto">
          <a:xfrm>
            <a:off x="7859474" y="6489520"/>
            <a:ext cx="211166" cy="27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5241B0-CEB0-9640-BB7C-BA5F2753F4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53653"/>
          <a:stretch/>
        </p:blipFill>
        <p:spPr>
          <a:xfrm>
            <a:off x="7371749" y="6489520"/>
            <a:ext cx="427190" cy="2370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nal.gov/event/18430/overview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0.png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754" y="1230416"/>
            <a:ext cx="8218488" cy="1741384"/>
          </a:xfrm>
        </p:spPr>
        <p:txBody>
          <a:bodyPr/>
          <a:lstStyle/>
          <a:p>
            <a:pPr algn="ctr"/>
            <a:br>
              <a:rPr lang="en-GB" sz="4800" dirty="0"/>
            </a:br>
            <a:r>
              <a:rPr lang="en-GB" sz="4800" dirty="0"/>
              <a:t>DUNE </a:t>
            </a:r>
            <a:br>
              <a:rPr lang="en-GB" sz="4800" dirty="0"/>
            </a:br>
            <a:r>
              <a:rPr lang="en-GB" sz="4800" dirty="0"/>
              <a:t>Near Detector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67544" y="3222703"/>
            <a:ext cx="6043748" cy="2339898"/>
          </a:xfrm>
        </p:spPr>
        <p:txBody>
          <a:bodyPr/>
          <a:lstStyle/>
          <a:p>
            <a:endParaRPr lang="en-GB" dirty="0"/>
          </a:p>
          <a:p>
            <a:pPr algn="ctr"/>
            <a:r>
              <a:rPr lang="en-GB" dirty="0"/>
              <a:t>Alfons Weber </a:t>
            </a:r>
          </a:p>
          <a:p>
            <a:pPr algn="ctr"/>
            <a:r>
              <a:rPr lang="en-GB" dirty="0"/>
              <a:t>for the DUNE ND Design Group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DESY, 21-Oct-2019</a:t>
            </a:r>
          </a:p>
        </p:txBody>
      </p:sp>
    </p:spTree>
    <p:extLst>
      <p:ext uri="{BB962C8B-B14F-4D97-AF65-F5344CB8AC3E}">
        <p14:creationId xmlns:p14="http://schemas.microsoft.com/office/powerpoint/2010/main" val="3902498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But in Reality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>
          <a:xfrm>
            <a:off x="454029" y="2652118"/>
            <a:ext cx="8232771" cy="3625954"/>
          </a:xfrm>
        </p:spPr>
        <p:txBody>
          <a:bodyPr>
            <a:normAutofit fontScale="92500" lnSpcReduction="20000"/>
          </a:bodyPr>
          <a:lstStyle/>
          <a:p>
            <a:r>
              <a:rPr lang="en-GB">
                <a:solidFill>
                  <a:schemeClr val="tx1"/>
                </a:solidFill>
              </a:rPr>
              <a:t>No cancellations</a:t>
            </a:r>
          </a:p>
          <a:p>
            <a:pPr lvl="1"/>
            <a:r>
              <a:rPr lang="en-GB">
                <a:solidFill>
                  <a:schemeClr val="tx1"/>
                </a:solidFill>
              </a:rPr>
              <a:t>Unless you unfold</a:t>
            </a:r>
          </a:p>
          <a:p>
            <a:r>
              <a:rPr lang="en-GB">
                <a:solidFill>
                  <a:schemeClr val="tx1"/>
                </a:solidFill>
              </a:rPr>
              <a:t>Need to understand especially</a:t>
            </a:r>
          </a:p>
          <a:p>
            <a:pPr lvl="1"/>
            <a:r>
              <a:rPr lang="en-GB">
                <a:solidFill>
                  <a:srgbClr val="E95125"/>
                </a:solidFill>
              </a:rPr>
              <a:t>Detector effects in near and far detector</a:t>
            </a:r>
          </a:p>
          <a:p>
            <a:pPr lvl="1"/>
            <a:r>
              <a:rPr lang="en-GB">
                <a:solidFill>
                  <a:srgbClr val="E95125"/>
                </a:solidFill>
              </a:rPr>
              <a:t>Relation of visible to neutrino energy</a:t>
            </a:r>
          </a:p>
          <a:p>
            <a:pPr lvl="1"/>
            <a:r>
              <a:rPr lang="en-GB">
                <a:solidFill>
                  <a:srgbClr val="00B050"/>
                </a:solidFill>
              </a:rPr>
              <a:t>Cross section ratios</a:t>
            </a:r>
          </a:p>
          <a:p>
            <a:pPr lvl="1"/>
            <a:r>
              <a:rPr lang="en-GB">
                <a:solidFill>
                  <a:srgbClr val="00B0F0"/>
                </a:solidFill>
              </a:rPr>
              <a:t>Near to far flux extrapolation</a:t>
            </a:r>
          </a:p>
          <a:p>
            <a:r>
              <a:rPr lang="en-GB">
                <a:solidFill>
                  <a:schemeClr val="tx1"/>
                </a:solidFill>
              </a:rPr>
              <a:t>Flux normalisation cancels</a:t>
            </a:r>
          </a:p>
          <a:p>
            <a:pPr lvl="1"/>
            <a:r>
              <a:rPr lang="en-GB">
                <a:solidFill>
                  <a:schemeClr val="tx1"/>
                </a:solidFill>
              </a:rPr>
              <a:t>Shape is more important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DUNE ND Overview (A.Weber)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73037" y="1297664"/>
                <a:ext cx="8860894" cy="12250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𝑓𝑎𝑟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GB" i="1">
                                  <a:latin typeface="Cambria Math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𝑟𝑒𝑐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𝑛𝑒𝑎𝑟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GB" i="1">
                                  <a:latin typeface="Cambria Math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𝑟𝑒𝑐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𝑃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  <m:r>
                                    <a:rPr lang="is-I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𝜙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𝑛𝑒𝑎𝑟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∗</m:t>
                                  </m:r>
                                  <m:r>
                                    <a:rPr lang="en-US" i="1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𝑓𝑎𝑟</m:t>
                                  </m:r>
                                  <m:r>
                                    <a:rPr lang="en-US" i="1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/</m:t>
                                  </m:r>
                                  <m:r>
                                    <a:rPr lang="en-US" i="1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𝑛𝑒𝑎𝑟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∗</m:t>
                                  </m:r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𝐴𝑟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𝑓𝑎𝑟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𝑟𝑒𝑐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 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𝜙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𝑛𝑒𝑎𝑟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e>
                              </m:d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∗</m:t>
                                  </m:r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𝐴𝑟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𝑛𝑒𝑎𝑟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𝑟𝑒𝑐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 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37" y="1297664"/>
                <a:ext cx="8860894" cy="1225015"/>
              </a:xfrm>
              <a:prstGeom prst="rect">
                <a:avLst/>
              </a:prstGeom>
              <a:blipFill>
                <a:blip r:embed="rId3"/>
                <a:stretch>
                  <a:fillRect t="-22449" b="-43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9150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719D4-EE00-C349-A058-135C6713F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574" y="259222"/>
            <a:ext cx="8229600" cy="647102"/>
          </a:xfrm>
        </p:spPr>
        <p:txBody>
          <a:bodyPr>
            <a:normAutofit fontScale="90000"/>
          </a:bodyPr>
          <a:lstStyle/>
          <a:p>
            <a:r>
              <a:rPr lang="en-US" dirty="0"/>
              <a:t>Overarching ND Requirements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2874188-AA55-1D47-8F5C-34E7999694D4}"/>
              </a:ext>
            </a:extLst>
          </p:cNvPr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1932751737"/>
              </p:ext>
            </p:extLst>
          </p:nvPr>
        </p:nvGraphicFramePr>
        <p:xfrm>
          <a:off x="200576" y="1020168"/>
          <a:ext cx="8736495" cy="10972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736495">
                  <a:extLst>
                    <a:ext uri="{9D8B030D-6E8A-4147-A177-3AD203B41FA5}">
                      <a16:colId xmlns:a16="http://schemas.microsoft.com/office/drawing/2014/main" val="15423609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O0: Predict the neutrino spectrum at the FD: </a:t>
                      </a:r>
                      <a:r>
                        <a:rPr lang="en-US" sz="1600" b="0" kern="1200" dirty="0">
                          <a:effectLst/>
                        </a:rPr>
                        <a:t>The Near Detector (ND) must measure neutrino events as a function of flavor and neutrino energy. This allows for neutrino cross-section measurements to be made and constrains the beam model and the extrapolation of neutrino energy event spectra from the ND to the FD.</a:t>
                      </a:r>
                      <a:endParaRPr lang="en-US" sz="16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0649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0E4BCC7-9C27-2643-907B-B4A0B05749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786784"/>
              </p:ext>
            </p:extLst>
          </p:nvPr>
        </p:nvGraphicFramePr>
        <p:xfrm>
          <a:off x="97322" y="2230378"/>
          <a:ext cx="8943001" cy="35661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918328">
                  <a:extLst>
                    <a:ext uri="{9D8B030D-6E8A-4147-A177-3AD203B41FA5}">
                      <a16:colId xmlns:a16="http://schemas.microsoft.com/office/drawing/2014/main" val="4282449154"/>
                    </a:ext>
                  </a:extLst>
                </a:gridCol>
                <a:gridCol w="3064115">
                  <a:extLst>
                    <a:ext uri="{9D8B030D-6E8A-4147-A177-3AD203B41FA5}">
                      <a16:colId xmlns:a16="http://schemas.microsoft.com/office/drawing/2014/main" val="1341134268"/>
                    </a:ext>
                  </a:extLst>
                </a:gridCol>
                <a:gridCol w="4960558">
                  <a:extLst>
                    <a:ext uri="{9D8B030D-6E8A-4147-A177-3AD203B41FA5}">
                      <a16:colId xmlns:a16="http://schemas.microsoft.com/office/drawing/2014/main" val="625933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/>
                        <a:t>O0.1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 interactions on argon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 neutrino interactions on argon, determine the neutrino flavor, and measure the full kinematic range of the interactions that will be seen at the FD.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088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O0.2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 the neutrino energy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Reconstruct the neutrino energy in CC events and control for any biases in energy scale or resolution.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489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O0.3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Constrain the </a:t>
                      </a:r>
                      <a:r>
                        <a:rPr lang="en-US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xsec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model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 neutrino cross-sections in order to constrain the cross section model used in the oscillation analysis.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422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O0.4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 neutrino flux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 neutrino fluxes as a function of flavor and neutrino energy.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515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O0.5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Obtain data with different neutrino fluxes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 neutrino interactions in different beam fluxes in order to disentangle flux and cross sections and verify the beam model. 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(PRISM)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160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O0.6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the neutrino beam 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the neutrino beam energy spectrum with sufficient statistics to be sensitive to intentional or accidental changes in the beam on short timescales.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358147"/>
                  </a:ext>
                </a:extLst>
              </a:tr>
            </a:tbl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7FB4D7B-23F2-484E-97CE-075E0BAF61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1F8B88A-C4F7-BC40-8B40-336BD4C64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5869108-A1FE-F749-AE3E-84C6A9BCB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644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2622-532D-CA4B-BF84-EA011395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Beyond </a:t>
            </a:r>
            <a:r>
              <a:rPr lang="en-US" sz="3600" dirty="0" err="1">
                <a:latin typeface="Symbol" pitchFamily="2" charset="2"/>
              </a:rPr>
              <a:t>n</a:t>
            </a:r>
            <a:r>
              <a:rPr lang="en-US" sz="3600" dirty="0" err="1"/>
              <a:t>SM</a:t>
            </a:r>
            <a:r>
              <a:rPr lang="en-US" sz="3600" dirty="0"/>
              <a:t>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CC942-C97B-6243-BE7F-F444419157C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near detector facility will provide a very powerful system to study:</a:t>
            </a:r>
            <a:r>
              <a:rPr lang="en-US" sz="2800" dirty="0"/>
              <a:t> </a:t>
            </a:r>
          </a:p>
          <a:p>
            <a:pPr lvl="1"/>
            <a:r>
              <a:rPr lang="en-US" sz="2800" dirty="0"/>
              <a:t>Boosted dark matter</a:t>
            </a:r>
          </a:p>
          <a:p>
            <a:pPr lvl="1"/>
            <a:r>
              <a:rPr lang="en-US" sz="2800" dirty="0"/>
              <a:t>Sterile neutrinos</a:t>
            </a:r>
          </a:p>
          <a:p>
            <a:pPr lvl="1"/>
            <a:r>
              <a:rPr lang="en-US" sz="2800" dirty="0"/>
              <a:t>Neutrino tridents</a:t>
            </a:r>
          </a:p>
          <a:p>
            <a:pPr lvl="1"/>
            <a:r>
              <a:rPr lang="en-US" sz="2800" dirty="0"/>
              <a:t>Heavy Neutral Leptons</a:t>
            </a:r>
          </a:p>
          <a:p>
            <a:pPr lvl="1"/>
            <a:r>
              <a:rPr lang="en-US" sz="2800" dirty="0"/>
              <a:t>millicharged particles</a:t>
            </a:r>
          </a:p>
          <a:p>
            <a:pPr lvl="1"/>
            <a:r>
              <a:rPr lang="en-US" sz="2800" dirty="0"/>
              <a:t>Unknown, unknowns………</a:t>
            </a:r>
          </a:p>
          <a:p>
            <a:r>
              <a:rPr lang="en-US" sz="3000" dirty="0"/>
              <a:t>More details in Silvia’s talk later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35BDE-BD4B-AA47-B8EF-612B4A336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54265-ED3A-7C48-80AA-1A5A8D2CB9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0F49E-D8C2-564E-96BF-4481547D9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DUNE ND Overview (A.Weber)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E0F29B-EBB7-864C-A103-1509E8580586}"/>
              </a:ext>
            </a:extLst>
          </p:cNvPr>
          <p:cNvSpPr txBox="1"/>
          <p:nvPr/>
        </p:nvSpPr>
        <p:spPr>
          <a:xfrm>
            <a:off x="4292091" y="2559069"/>
            <a:ext cx="4698979" cy="1138773"/>
          </a:xfrm>
          <a:prstGeom prst="rect">
            <a:avLst/>
          </a:prstGeom>
          <a:solidFill>
            <a:srgbClr val="FFFF00">
              <a:alpha val="38000"/>
            </a:srgbClr>
          </a:solidFill>
          <a:ln w="22225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See: POND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sz="1600" dirty="0"/>
              <a:t>Physics Opportunities in the Near DUNE Detector Hall</a:t>
            </a:r>
          </a:p>
          <a:p>
            <a:r>
              <a:rPr lang="en-US" sz="1600" dirty="0">
                <a:hlinkClick r:id="rId2"/>
              </a:rPr>
              <a:t>https://indico.fnal.gov/event/18430/overview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90748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A1E7C-110E-F047-9542-65F4AE640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Near Detector Complex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FD6E66-8A63-F446-8E67-5C374C6B90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21-Oct-2019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4509F5-C717-FC42-B409-A9B2A01CB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9EC6683-0BAC-4AE3-AEF3-4C0520CC4EBD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 ND Overview (A.Weber)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50855" y="890722"/>
            <a:ext cx="4690488" cy="54974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Four main components, working together: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Liquid argon detector (ArgonCube)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Downstream tracker with gaseous argon target </a:t>
            </a:r>
            <a:br>
              <a:rPr lang="en-US" dirty="0"/>
            </a:br>
            <a:r>
              <a:rPr lang="en-US" dirty="0"/>
              <a:t>(MPD)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LAr and </a:t>
            </a:r>
            <a:r>
              <a:rPr lang="en-US" dirty="0" err="1"/>
              <a:t>GAr</a:t>
            </a:r>
            <a:r>
              <a:rPr lang="en-US" dirty="0"/>
              <a:t> systems can move to off-axis fluxes </a:t>
            </a:r>
            <a:br>
              <a:rPr lang="en-US" dirty="0"/>
            </a:br>
            <a:r>
              <a:rPr lang="en-US" dirty="0"/>
              <a:t>(PRISM concept)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On-axis neutrino beam monitor with neutron detection capability </a:t>
            </a:r>
            <a:br>
              <a:rPr lang="en-US" dirty="0"/>
            </a:br>
            <a:r>
              <a:rPr lang="en-US" dirty="0"/>
              <a:t>(3DST-S+KLOE)</a:t>
            </a:r>
          </a:p>
          <a:p>
            <a:r>
              <a:rPr lang="en-US" dirty="0"/>
              <a:t>High statistics constrains</a:t>
            </a:r>
          </a:p>
          <a:p>
            <a:pPr lvl="1"/>
            <a:r>
              <a:rPr lang="en-US" dirty="0"/>
              <a:t>Cross section &amp; neutrino flux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343" y="3576893"/>
            <a:ext cx="3148173" cy="2781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294" y="1313919"/>
            <a:ext cx="3915733" cy="21015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E9B88A-84A3-E14E-AD27-4607A84E4011}"/>
              </a:ext>
            </a:extLst>
          </p:cNvPr>
          <p:cNvSpPr txBox="1"/>
          <p:nvPr/>
        </p:nvSpPr>
        <p:spPr>
          <a:xfrm>
            <a:off x="7087601" y="3270108"/>
            <a:ext cx="495649" cy="369332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LAr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BFEB7-F096-1944-83C7-95844602FF26}"/>
              </a:ext>
            </a:extLst>
          </p:cNvPr>
          <p:cNvSpPr txBox="1"/>
          <p:nvPr/>
        </p:nvSpPr>
        <p:spPr>
          <a:xfrm>
            <a:off x="6106858" y="3103310"/>
            <a:ext cx="643125" cy="369332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MPD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96ACE4-806F-F643-9C77-FBEDC8CBA612}"/>
              </a:ext>
            </a:extLst>
          </p:cNvPr>
          <p:cNvSpPr txBox="1"/>
          <p:nvPr/>
        </p:nvSpPr>
        <p:spPr>
          <a:xfrm>
            <a:off x="4908767" y="2918644"/>
            <a:ext cx="1072730" cy="369332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3DST-S+K</a:t>
            </a:r>
          </a:p>
        </p:txBody>
      </p:sp>
    </p:spTree>
    <p:extLst>
      <p:ext uri="{BB962C8B-B14F-4D97-AF65-F5344CB8AC3E}">
        <p14:creationId xmlns:p14="http://schemas.microsoft.com/office/powerpoint/2010/main" val="2692060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A1AE9-64E0-804D-A817-3AA872064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23" y="354527"/>
            <a:ext cx="8229600" cy="647102"/>
          </a:xfrm>
        </p:spPr>
        <p:txBody>
          <a:bodyPr>
            <a:normAutofit/>
          </a:bodyPr>
          <a:lstStyle/>
          <a:p>
            <a:r>
              <a:rPr lang="en-US" sz="3200" dirty="0"/>
              <a:t>Detector Functionality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EC98C-F453-D04B-BD50-83522E9FBCF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99623" y="1001629"/>
            <a:ext cx="8712384" cy="52994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Multi-pronged approach with complementary integration leading to tremendous robustness:</a:t>
            </a:r>
          </a:p>
          <a:p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 interactions on </a:t>
            </a:r>
            <a:r>
              <a:rPr lang="en-US" dirty="0" err="1"/>
              <a:t>Ar</a:t>
            </a:r>
            <a:endParaRPr lang="en-US" dirty="0"/>
          </a:p>
          <a:p>
            <a:pPr lvl="1"/>
            <a:r>
              <a:rPr lang="en-US" dirty="0"/>
              <a:t>LAr provides </a:t>
            </a:r>
            <a:r>
              <a:rPr lang="en-US" dirty="0">
                <a:latin typeface="Symbol" pitchFamily="2" charset="2"/>
              </a:rPr>
              <a:t>n</a:t>
            </a:r>
            <a:r>
              <a:rPr lang="el-GR" dirty="0"/>
              <a:t>-</a:t>
            </a:r>
            <a:r>
              <a:rPr lang="en-US" dirty="0" err="1"/>
              <a:t>Ar</a:t>
            </a:r>
            <a:r>
              <a:rPr lang="en-US" dirty="0"/>
              <a:t> interaction as seen by FD</a:t>
            </a:r>
          </a:p>
          <a:p>
            <a:pPr lvl="1"/>
            <a:r>
              <a:rPr lang="en-US" dirty="0"/>
              <a:t>MPD provides </a:t>
            </a:r>
            <a:r>
              <a:rPr lang="en-US" dirty="0">
                <a:latin typeface="Symbol" pitchFamily="2" charset="2"/>
              </a:rPr>
              <a:t>n</a:t>
            </a:r>
            <a:r>
              <a:rPr lang="el-GR" dirty="0"/>
              <a:t>-</a:t>
            </a:r>
            <a:r>
              <a:rPr lang="en-US" dirty="0" err="1"/>
              <a:t>Ar</a:t>
            </a:r>
            <a:r>
              <a:rPr lang="en-US" dirty="0"/>
              <a:t> interactions with sign selection, very low thresholds, and minimal secondary interactions</a:t>
            </a:r>
          </a:p>
          <a:p>
            <a:r>
              <a:rPr lang="en-US" dirty="0"/>
              <a:t>Integration</a:t>
            </a:r>
          </a:p>
          <a:p>
            <a:pPr lvl="1"/>
            <a:r>
              <a:rPr lang="en-US" dirty="0"/>
              <a:t>MPD is necessary to complete reconstruction of events in LAr detector</a:t>
            </a:r>
          </a:p>
          <a:p>
            <a:pPr lvl="2"/>
            <a:r>
              <a:rPr lang="en-US" dirty="0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432FF"/>
                </a:solidFill>
              </a:rPr>
              <a:t> spectrometer</a:t>
            </a:r>
          </a:p>
          <a:p>
            <a:pPr lvl="1"/>
            <a:r>
              <a:rPr lang="en-US" dirty="0"/>
              <a:t>ECAL necessary to complete reconstruction of interactions in the HPgTPC (like collider detector)</a:t>
            </a:r>
          </a:p>
          <a:p>
            <a:pPr lvl="1"/>
            <a:r>
              <a:rPr lang="en-US" dirty="0"/>
              <a:t>Muon system to help with muon/pion </a:t>
            </a:r>
            <a:r>
              <a:rPr lang="en-US" dirty="0" err="1"/>
              <a:t>seperation</a:t>
            </a:r>
            <a:endParaRPr lang="en-US" dirty="0"/>
          </a:p>
          <a:p>
            <a:r>
              <a:rPr lang="en-US" dirty="0"/>
              <a:t>Beyond interactions on Ar: Extended capability in 3DST-S+KLOE</a:t>
            </a:r>
          </a:p>
          <a:p>
            <a:pPr lvl="1"/>
            <a:r>
              <a:rPr lang="en-US" dirty="0"/>
              <a:t>provides detailed fixed, on-axis beam monitoring</a:t>
            </a:r>
          </a:p>
          <a:p>
            <a:pPr lvl="1"/>
            <a:r>
              <a:rPr lang="en-US" dirty="0"/>
              <a:t>provides look at </a:t>
            </a:r>
            <a:r>
              <a:rPr lang="en-US" dirty="0">
                <a:latin typeface="Symbol" pitchFamily="2" charset="2"/>
              </a:rPr>
              <a:t>n</a:t>
            </a:r>
            <a:r>
              <a:rPr lang="el-GR" dirty="0"/>
              <a:t>-</a:t>
            </a:r>
            <a:r>
              <a:rPr lang="en-US" dirty="0"/>
              <a:t>CH interactions with novel neutron detection capabilities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7C9D359-A98D-004B-A88D-799E71B0CF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A17DFCC-D9DD-2049-9AF3-5011E184AE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0FC0629-2FE3-E34C-98DA-DE748F8183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29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B0F8DEF-7BA1-B44B-80AB-BF7139E14266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 rot="5400000">
            <a:off x="567640" y="2182212"/>
            <a:ext cx="3489001" cy="363574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2CECC9-B11F-094E-AFE1-75BA92FF4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&amp; Event Rates @ ND570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06ECE9-5FF8-9A4C-9DCC-FB3970141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1179" y="6492851"/>
            <a:ext cx="1246607" cy="215394"/>
          </a:xfrm>
        </p:spPr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AE269-8878-2A4E-BE6C-C9B3F9A95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63308" y="6492851"/>
            <a:ext cx="2208692" cy="215394"/>
          </a:xfrm>
        </p:spPr>
        <p:txBody>
          <a:bodyPr/>
          <a:lstStyle/>
          <a:p>
            <a:pPr>
              <a:defRPr/>
            </a:pPr>
            <a:r>
              <a:rPr lang="de-DE"/>
              <a:t>DUNE ND Overview (A.Weber)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6B6631-0F22-DA42-B7FD-A2D5FFC46D98}"/>
              </a:ext>
            </a:extLst>
          </p:cNvPr>
          <p:cNvSpPr txBox="1"/>
          <p:nvPr/>
        </p:nvSpPr>
        <p:spPr>
          <a:xfrm>
            <a:off x="4993867" y="2144386"/>
            <a:ext cx="304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Events/year in Fiducial volume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14050D-4F6D-E64E-A555-BC6C3CAB44C6}"/>
              </a:ext>
            </a:extLst>
          </p:cNvPr>
          <p:cNvSpPr txBox="1"/>
          <p:nvPr/>
        </p:nvSpPr>
        <p:spPr>
          <a:xfrm>
            <a:off x="1197055" y="1221056"/>
            <a:ext cx="2062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Optimized CPV tune</a:t>
            </a:r>
          </a:p>
          <a:p>
            <a:pPr algn="ctr"/>
            <a:r>
              <a:rPr lang="en-US" dirty="0">
                <a:solidFill>
                  <a:srgbClr val="0432FF"/>
                </a:solidFill>
              </a:rPr>
              <a:t>FHC On-axis</a:t>
            </a:r>
          </a:p>
          <a:p>
            <a:pPr algn="ctr"/>
            <a:r>
              <a:rPr lang="en-US" dirty="0">
                <a:solidFill>
                  <a:srgbClr val="0432FF"/>
                </a:solidFill>
              </a:rPr>
              <a:t>1.25 MW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EA9D37E-99BB-4342-9F0C-47D89550D306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66567159"/>
              </p:ext>
            </p:extLst>
          </p:nvPr>
        </p:nvGraphicFramePr>
        <p:xfrm>
          <a:off x="4197868" y="2834029"/>
          <a:ext cx="463296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4320">
                  <a:extLst>
                    <a:ext uri="{9D8B030D-6E8A-4147-A177-3AD203B41FA5}">
                      <a16:colId xmlns:a16="http://schemas.microsoft.com/office/drawing/2014/main" val="4106976877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3772756686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34887656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</a:p>
                    <a:p>
                      <a:pPr algn="ctr"/>
                      <a:r>
                        <a:rPr lang="en-US" dirty="0"/>
                        <a:t>(Fid. mass 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atin typeface="Symbol" pitchFamily="2" charset="2"/>
                        </a:rPr>
                        <a:t># n</a:t>
                      </a:r>
                      <a:r>
                        <a:rPr lang="en-US" baseline="-25000" dirty="0">
                          <a:latin typeface="Symbol" pitchFamily="2" charset="2"/>
                        </a:rPr>
                        <a:t>m</a:t>
                      </a:r>
                      <a:r>
                        <a:rPr lang="en-US" baseline="0" dirty="0">
                          <a:latin typeface="+mn-lt"/>
                        </a:rPr>
                        <a:t> CC (X10</a:t>
                      </a:r>
                      <a:r>
                        <a:rPr lang="en-US" baseline="30000" dirty="0">
                          <a:latin typeface="+mn-lt"/>
                        </a:rPr>
                        <a:t>6</a:t>
                      </a:r>
                      <a:r>
                        <a:rPr lang="en-US" baseline="0" dirty="0">
                          <a:latin typeface="+mn-lt"/>
                        </a:rPr>
                        <a:t>)</a:t>
                      </a:r>
                      <a:endParaRPr lang="en-US" dirty="0">
                        <a:latin typeface="Symbol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449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Ar</a:t>
                      </a:r>
                      <a:r>
                        <a:rPr lang="en-US" dirty="0"/>
                        <a:t> (50)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435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HPgTPC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Ar</a:t>
                      </a:r>
                      <a:r>
                        <a:rPr lang="en-US" dirty="0"/>
                        <a:t> (1)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305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3DST-S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 (8)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50467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1340E-D0CD-854F-B873-5AB308C52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934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531C4-754D-404D-90D2-1EF9F9BCD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Data Off-axis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570B4-4FB4-4943-B69E-F93226104A2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DUNE near detector complex will allow for off-axis running in order to accommodate the PRISM concept</a:t>
            </a:r>
          </a:p>
          <a:p>
            <a:pPr lvl="1"/>
            <a:r>
              <a:rPr lang="en-US" sz="2200" dirty="0">
                <a:solidFill>
                  <a:srgbClr val="0432FF"/>
                </a:solidFill>
              </a:rPr>
              <a:t>Precision Reaction Independent Spectrum Measurement</a:t>
            </a:r>
          </a:p>
          <a:p>
            <a:r>
              <a:rPr lang="en-US" sz="2400" dirty="0"/>
              <a:t>Flux varies as a function of detector transverse position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001CA-C53C-BF40-B165-34AE5EE2D1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91D52-757B-BA4C-AC48-DADC39AC7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A55AA-6900-3D43-8BFA-B977BBEEC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096BA59-B16B-264E-8531-63D302DA7D00}"/>
              </a:ext>
            </a:extLst>
          </p:cNvPr>
          <p:cNvSpPr txBox="1">
            <a:spLocks/>
          </p:cNvSpPr>
          <p:nvPr/>
        </p:nvSpPr>
        <p:spPr>
          <a:xfrm>
            <a:off x="646042" y="3061252"/>
            <a:ext cx="3819299" cy="311203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Pseudo-monochromatic beams can be formed by taking linear combinations of beam data at different off-axis positions</a:t>
            </a:r>
          </a:p>
          <a:p>
            <a:r>
              <a:rPr lang="en-US" sz="1600" dirty="0"/>
              <a:t>These can help in understanding of relationship between </a:t>
            </a:r>
            <a:r>
              <a:rPr lang="en-US" sz="1600" dirty="0" err="1"/>
              <a:t>E</a:t>
            </a:r>
            <a:r>
              <a:rPr lang="en-US" sz="1600" baseline="-25000" dirty="0" err="1">
                <a:latin typeface="Symbol" pitchFamily="2" charset="2"/>
              </a:rPr>
              <a:t>n</a:t>
            </a:r>
            <a:r>
              <a:rPr lang="en-US" sz="1600" dirty="0"/>
              <a:t> and </a:t>
            </a:r>
            <a:r>
              <a:rPr lang="en-US" sz="1600" dirty="0" err="1"/>
              <a:t>E</a:t>
            </a:r>
            <a:r>
              <a:rPr lang="en-US" sz="1600" baseline="-25000" dirty="0" err="1"/>
              <a:t>reco</a:t>
            </a:r>
            <a:r>
              <a:rPr lang="en-US" sz="1600" dirty="0"/>
              <a:t> and thus help deconvolve the flux and cross section uncertainties </a:t>
            </a:r>
          </a:p>
          <a:p>
            <a:r>
              <a:rPr lang="en-US" sz="1600" dirty="0"/>
              <a:t>Can predict oscillated neutrino event spectra at FD with reduced model dependence</a:t>
            </a:r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A25C9887-4B9E-AB4F-A985-A49029447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1" y="3061252"/>
            <a:ext cx="4544117" cy="311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21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832C-0968-504E-99F8-07D0806E2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84" y="254362"/>
            <a:ext cx="8229600" cy="647102"/>
          </a:xfrm>
        </p:spPr>
        <p:txBody>
          <a:bodyPr/>
          <a:lstStyle/>
          <a:p>
            <a:r>
              <a:rPr lang="en-US" dirty="0"/>
              <a:t>PRISM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4C4F0-0C27-C24B-BAF9-8820B847013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6" y="901463"/>
            <a:ext cx="8229597" cy="1678525"/>
          </a:xfrm>
        </p:spPr>
        <p:txBody>
          <a:bodyPr>
            <a:normAutofit fontScale="77500" lnSpcReduction="20000"/>
          </a:bodyPr>
          <a:lstStyle/>
          <a:p>
            <a:pPr marL="342900" indent="-342900"/>
            <a:r>
              <a:rPr lang="en-US" sz="2400" dirty="0"/>
              <a:t>Predict oscillated neutrino event spectra at FD with reduced model dependence</a:t>
            </a:r>
          </a:p>
          <a:p>
            <a:pPr marL="628206" lvl="1" indent="-342900"/>
            <a:r>
              <a:rPr lang="en-US" sz="2200" dirty="0"/>
              <a:t>Form “oscillated” flux at near detector with linear combinations of off-axis data</a:t>
            </a:r>
          </a:p>
          <a:p>
            <a:pPr marL="628206" lvl="1" indent="-342900"/>
            <a:r>
              <a:rPr lang="en-US" sz="2200" dirty="0"/>
              <a:t>Extrapolate to Far detector</a:t>
            </a:r>
          </a:p>
          <a:p>
            <a:pPr marL="628206" lvl="1" indent="-342900"/>
            <a:r>
              <a:rPr lang="en-US" sz="2200" dirty="0"/>
              <a:t>Interaction model independent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140F7-051E-5D4B-AB5D-0724BBC54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B2193-EF48-C647-80BA-E92D93B952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10466-E7AF-594A-A8E2-2B748085E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74FB3CBC-40E0-2043-AB32-D321BF534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36" y="2579988"/>
            <a:ext cx="6177775" cy="363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43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4AAFB-56AE-9F44-96D1-65F7F57F6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Detector Hall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2EB1385-6DCA-8C40-B728-46E49A7161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A89350E-A009-734B-B8B7-5D1A57B6B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E5A647-2056-2143-ABB8-843F95263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7" name="Content Placeholder 16" descr="A circuit board&#10;&#10;Description automatically generated">
            <a:extLst>
              <a:ext uri="{FF2B5EF4-FFF2-40B4-BE49-F238E27FC236}">
                <a16:creationId xmlns:a16="http://schemas.microsoft.com/office/drawing/2014/main" id="{2A2AA24F-96FE-0242-81BE-D8E690F25A00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46569" y="1109620"/>
            <a:ext cx="4732040" cy="5070475"/>
          </a:xfr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5C2127-78E2-9548-ABE8-3198DF461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718" y="1965930"/>
            <a:ext cx="4644190" cy="28999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0BA5086-75E8-3B4A-AAA4-57C34FAE54C3}"/>
              </a:ext>
            </a:extLst>
          </p:cNvPr>
          <p:cNvSpPr txBox="1"/>
          <p:nvPr/>
        </p:nvSpPr>
        <p:spPr>
          <a:xfrm>
            <a:off x="46569" y="4681198"/>
            <a:ext cx="1868204" cy="369332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~31m (3.3</a:t>
            </a:r>
            <a:r>
              <a:rPr lang="en-US" baseline="30000" dirty="0">
                <a:solidFill>
                  <a:srgbClr val="0432FF"/>
                </a:solidFill>
              </a:rPr>
              <a:t>o</a:t>
            </a:r>
            <a:r>
              <a:rPr lang="en-US" dirty="0">
                <a:solidFill>
                  <a:srgbClr val="0432FF"/>
                </a:solidFill>
              </a:rPr>
              <a:t>) travel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0C88865-7A85-1843-853F-3D7D5C845A59}"/>
              </a:ext>
            </a:extLst>
          </p:cNvPr>
          <p:cNvCxnSpPr>
            <a:cxnSpLocks/>
          </p:cNvCxnSpPr>
          <p:nvPr/>
        </p:nvCxnSpPr>
        <p:spPr>
          <a:xfrm flipH="1" flipV="1">
            <a:off x="2224125" y="1965931"/>
            <a:ext cx="792157" cy="4910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DF7372B-FDB5-1A40-9838-D9C303DC0E02}"/>
              </a:ext>
            </a:extLst>
          </p:cNvPr>
          <p:cNvCxnSpPr>
            <a:cxnSpLocks/>
          </p:cNvCxnSpPr>
          <p:nvPr/>
        </p:nvCxnSpPr>
        <p:spPr>
          <a:xfrm>
            <a:off x="3392354" y="2687359"/>
            <a:ext cx="1102364" cy="6631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76C07DF-3349-D146-8BFA-D71CADFD4E6E}"/>
              </a:ext>
            </a:extLst>
          </p:cNvPr>
          <p:cNvSpPr txBox="1"/>
          <p:nvPr/>
        </p:nvSpPr>
        <p:spPr>
          <a:xfrm>
            <a:off x="2828650" y="2387578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~40m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B9640F-65E9-9740-84A3-27D75D095DD3}"/>
              </a:ext>
            </a:extLst>
          </p:cNvPr>
          <p:cNvSpPr txBox="1"/>
          <p:nvPr/>
        </p:nvSpPr>
        <p:spPr>
          <a:xfrm>
            <a:off x="6487235" y="1796653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~19m</a:t>
            </a:r>
          </a:p>
        </p:txBody>
      </p:sp>
    </p:spTree>
    <p:extLst>
      <p:ext uri="{BB962C8B-B14F-4D97-AF65-F5344CB8AC3E}">
        <p14:creationId xmlns:p14="http://schemas.microsoft.com/office/powerpoint/2010/main" val="3466620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3476-FE1C-E142-96A2-9F8349F27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6" y="199036"/>
            <a:ext cx="8548658" cy="647102"/>
          </a:xfrm>
        </p:spPr>
        <p:txBody>
          <a:bodyPr>
            <a:normAutofit fontScale="90000"/>
          </a:bodyPr>
          <a:lstStyle/>
          <a:p>
            <a:r>
              <a:rPr lang="en-US" dirty="0"/>
              <a:t>Detectors at Extreme Off-axis Position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0AF948B-282D-9244-AE47-0C12D0B09F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ECBF779-3127-1241-AE6D-0E13EBE15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AF1B0E7-D1B7-7941-AA31-D3F045B83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20" name="Content Placeholder 19" descr="A close up of a cage&#10;&#10;Description automatically generated">
            <a:extLst>
              <a:ext uri="{FF2B5EF4-FFF2-40B4-BE49-F238E27FC236}">
                <a16:creationId xmlns:a16="http://schemas.microsoft.com/office/drawing/2014/main" id="{A9D47A66-1032-1C44-8FD5-7EC2F6246EF5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1061442" y="1208088"/>
            <a:ext cx="7017941" cy="5070475"/>
          </a:xfrm>
        </p:spPr>
      </p:pic>
    </p:spTree>
    <p:extLst>
      <p:ext uri="{BB962C8B-B14F-4D97-AF65-F5344CB8AC3E}">
        <p14:creationId xmlns:p14="http://schemas.microsoft.com/office/powerpoint/2010/main" val="907986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General Setup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1"/>
          </p:nvPr>
        </p:nvSpPr>
        <p:spPr>
          <a:xfrm>
            <a:off x="454029" y="934904"/>
            <a:ext cx="8232771" cy="2130139"/>
          </a:xfrm>
        </p:spPr>
        <p:txBody>
          <a:bodyPr>
            <a:normAutofit/>
          </a:bodyPr>
          <a:lstStyle/>
          <a:p>
            <a:r>
              <a:rPr lang="en-GB" dirty="0"/>
              <a:t>LBNF/DUNE will consist of </a:t>
            </a:r>
          </a:p>
          <a:p>
            <a:pPr lvl="1"/>
            <a:r>
              <a:rPr lang="en-GB" dirty="0"/>
              <a:t>An intense </a:t>
            </a:r>
            <a:r>
              <a:rPr lang="en-GB" dirty="0">
                <a:solidFill>
                  <a:srgbClr val="FF0000"/>
                </a:solidFill>
              </a:rPr>
              <a:t>1.2 MW upgradeable</a:t>
            </a:r>
            <a:r>
              <a:rPr lang="en-GB" dirty="0"/>
              <a:t>  𝜈-beam fired from Fermilab</a:t>
            </a:r>
          </a:p>
          <a:p>
            <a:pPr lvl="1"/>
            <a:r>
              <a:rPr lang="en-GB" dirty="0"/>
              <a:t>A massive </a:t>
            </a:r>
            <a:r>
              <a:rPr lang="en-GB" dirty="0">
                <a:solidFill>
                  <a:srgbClr val="FF0000"/>
                </a:solidFill>
              </a:rPr>
              <a:t>68 kt (40kt instrumented)</a:t>
            </a:r>
            <a:r>
              <a:rPr lang="en-GB" dirty="0"/>
              <a:t> deep underground LAr detector in South Dakota and a large </a:t>
            </a:r>
            <a:r>
              <a:rPr lang="en-GB" dirty="0">
                <a:solidFill>
                  <a:srgbClr val="FF0000"/>
                </a:solidFill>
              </a:rPr>
              <a:t>Near Detector </a:t>
            </a:r>
            <a:r>
              <a:rPr lang="en-GB" dirty="0"/>
              <a:t>at Fermilab</a:t>
            </a:r>
          </a:p>
          <a:p>
            <a:pPr lvl="1"/>
            <a:r>
              <a:rPr lang="en-GB" dirty="0"/>
              <a:t>A large international collaboration</a:t>
            </a: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 ND Overview (A.Weber)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4200"/>
            <a:ext cx="9144000" cy="3039165"/>
          </a:xfrm>
          <a:prstGeom prst="rect">
            <a:avLst/>
          </a:prstGeom>
        </p:spPr>
      </p:pic>
      <p:pic>
        <p:nvPicPr>
          <p:cNvPr id="11" name="Picture 10" descr="FarDet-3D-SP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" t="5790" r="-1" b="10709"/>
          <a:stretch/>
        </p:blipFill>
        <p:spPr>
          <a:xfrm>
            <a:off x="2338090" y="5360143"/>
            <a:ext cx="1600467" cy="694096"/>
          </a:xfrm>
          <a:prstGeom prst="rect">
            <a:avLst/>
          </a:prstGeom>
          <a:ln w="28575" cmpd="sng">
            <a:solidFill>
              <a:srgbClr val="F78D39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425402" y="5016150"/>
            <a:ext cx="43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37C23"/>
                </a:solidFill>
              </a:rPr>
              <a:t>FD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40308" y="559187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37C23"/>
                </a:solidFill>
              </a:rPr>
              <a:t>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5122" y="4541568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b="1" baseline="-25000" dirty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33101" y="473245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b="1" baseline="-25000" dirty="0">
                <a:solidFill>
                  <a:srgbClr val="FFFF00"/>
                </a:solidFill>
                <a:latin typeface="Symbol" charset="2"/>
                <a:cs typeface="Symbol" charset="2"/>
              </a:rPr>
              <a:t>m </a:t>
            </a:r>
            <a:r>
              <a:rPr lang="en-US" b="1" dirty="0">
                <a:solidFill>
                  <a:srgbClr val="FFFF00"/>
                </a:solidFill>
                <a:latin typeface="Symbol" charset="2"/>
                <a:cs typeface="Symbol" charset="2"/>
              </a:rPr>
              <a:t>&amp;</a:t>
            </a:r>
            <a:r>
              <a:rPr lang="en-US" b="1" baseline="-25000" dirty="0">
                <a:solidFill>
                  <a:srgbClr val="FFFF00"/>
                </a:solidFill>
                <a:latin typeface="Symbol" charset="2"/>
                <a:cs typeface="Symbol" charset="2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solidFill>
                  <a:srgbClr val="FFFF00"/>
                </a:solidFill>
                <a:cs typeface="Symbol" charset="2"/>
              </a:rPr>
              <a:t>e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219200" y="3733800"/>
            <a:ext cx="6553200" cy="0"/>
          </a:xfrm>
          <a:prstGeom prst="straightConnector1">
            <a:avLst/>
          </a:prstGeom>
          <a:ln>
            <a:solidFill>
              <a:srgbClr val="1248D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38600" y="3364468"/>
            <a:ext cx="994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248D6"/>
                </a:solidFill>
              </a:rPr>
              <a:t>1300 km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01000" y="3986947"/>
            <a:ext cx="92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248D6"/>
                </a:solidFill>
              </a:rPr>
              <a:t>Chicago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3886200"/>
            <a:ext cx="14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248D6"/>
                </a:solidFill>
              </a:rPr>
              <a:t>South Dakota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A3E2F71-A14B-2F4B-8C12-6EE750EB3C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27" r="10231"/>
          <a:stretch/>
        </p:blipFill>
        <p:spPr>
          <a:xfrm>
            <a:off x="4811751" y="5003994"/>
            <a:ext cx="841989" cy="558302"/>
          </a:xfrm>
          <a:prstGeom prst="rect">
            <a:avLst/>
          </a:prstGeom>
          <a:ln w="28575">
            <a:solidFill>
              <a:srgbClr val="F78D39"/>
            </a:solidFill>
          </a:ln>
        </p:spPr>
      </p:pic>
    </p:spTree>
    <p:extLst>
      <p:ext uri="{BB962C8B-B14F-4D97-AF65-F5344CB8AC3E}">
        <p14:creationId xmlns:p14="http://schemas.microsoft.com/office/powerpoint/2010/main" val="1105768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3F131-138B-974E-AC01-403BC67D7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44" y="2286000"/>
            <a:ext cx="8218488" cy="1143000"/>
          </a:xfrm>
        </p:spPr>
        <p:txBody>
          <a:bodyPr/>
          <a:lstStyle/>
          <a:p>
            <a:pPr algn="ctr"/>
            <a:r>
              <a:rPr lang="en-US" sz="6600" dirty="0"/>
              <a:t>Detector Systems</a:t>
            </a:r>
          </a:p>
        </p:txBody>
      </p:sp>
    </p:spTree>
    <p:extLst>
      <p:ext uri="{BB962C8B-B14F-4D97-AF65-F5344CB8AC3E}">
        <p14:creationId xmlns:p14="http://schemas.microsoft.com/office/powerpoint/2010/main" val="3231490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7E7F0-3154-C143-B3F8-44E72EB21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60" y="267376"/>
            <a:ext cx="8229600" cy="647102"/>
          </a:xfrm>
        </p:spPr>
        <p:txBody>
          <a:bodyPr/>
          <a:lstStyle/>
          <a:p>
            <a:r>
              <a:rPr lang="en-US" dirty="0"/>
              <a:t>LAr Overview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B05CE6E-1C3F-1341-A3ED-70B25E80A4CA}"/>
              </a:ext>
            </a:extLst>
          </p:cNvPr>
          <p:cNvSpPr txBox="1">
            <a:spLocks/>
          </p:cNvSpPr>
          <p:nvPr/>
        </p:nvSpPr>
        <p:spPr>
          <a:xfrm>
            <a:off x="4829694" y="493615"/>
            <a:ext cx="4187511" cy="5672516"/>
          </a:xfrm>
          <a:prstGeom prst="rect">
            <a:avLst/>
          </a:prstGeom>
        </p:spPr>
        <p:txBody>
          <a:bodyPr lIns="0" rIns="0">
            <a:normAutofit fontScale="77500" lnSpcReduction="2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dirty="0"/>
              <a:t>ArgonCube concept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Pixelated readout to accommodate high rate (&gt;5 </a:t>
            </a:r>
            <a:r>
              <a:rPr lang="en-US" dirty="0" err="1"/>
              <a:t>evts</a:t>
            </a:r>
            <a:r>
              <a:rPr lang="en-US" dirty="0"/>
              <a:t>/spill)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12 million pads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~2 billion voxels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Active volume: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5 m deep in beam direction and 3 m tall for hadronic shower containment.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7 m transverse to mitigate side muon spectrometer.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Active mass ~ 150t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50t fiducial (3m X 2m X 6m)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Hadronic containment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Divided into 35 modules: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1 m x 1 m x 3.5 m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50 cm drift, 50 kV max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Can move off axis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8617D96-C165-964D-AFDA-1D4C69FBB5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DC3EBA6-AE37-084D-904C-0F48B6E6A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1FB03E9-6B19-794C-A010-2F44D7CCD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5" name="Content Placeholder 14" descr="A picture containing indoor, LEGO&#10;&#10;Description automatically generated">
            <a:extLst>
              <a:ext uri="{FF2B5EF4-FFF2-40B4-BE49-F238E27FC236}">
                <a16:creationId xmlns:a16="http://schemas.microsoft.com/office/drawing/2014/main" id="{221900F1-2A85-474E-9A93-26F54C97CCB6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36901" y="2710833"/>
            <a:ext cx="4607289" cy="3320022"/>
          </a:xfrm>
        </p:spPr>
      </p:pic>
      <p:pic>
        <p:nvPicPr>
          <p:cNvPr id="19" name="Picture 18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E4A4C9B3-AD76-C749-A88D-777213CA7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20" y="1109620"/>
            <a:ext cx="2619373" cy="140700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7C306D6-51A7-9349-A008-811B3479AA00}"/>
              </a:ext>
            </a:extLst>
          </p:cNvPr>
          <p:cNvSpPr/>
          <p:nvPr/>
        </p:nvSpPr>
        <p:spPr>
          <a:xfrm>
            <a:off x="2107522" y="1698525"/>
            <a:ext cx="726337" cy="65545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08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Prototyping </a:t>
            </a:r>
            <a:r>
              <a:rPr lang="en-GB" dirty="0"/>
              <a:t>A</a:t>
            </a:r>
            <a:r>
              <a:rPr lang="en-GB"/>
              <a:t>ctivities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GB" dirty="0"/>
              <a:t>Almost full size module in </a:t>
            </a:r>
            <a:br>
              <a:rPr lang="en-GB" dirty="0"/>
            </a:br>
            <a:r>
              <a:rPr lang="en-GB" dirty="0"/>
              <a:t>2x2 cryostat</a:t>
            </a:r>
          </a:p>
          <a:p>
            <a:r>
              <a:rPr lang="en-GB" dirty="0"/>
              <a:t>Pixel ASIC</a:t>
            </a:r>
          </a:p>
          <a:p>
            <a:r>
              <a:rPr lang="en-GB" dirty="0"/>
              <a:t>Resistive shell TPC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967847-4D68-EA4F-B906-FABB0342D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6" y="4814519"/>
            <a:ext cx="2450539" cy="1463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30F52D-5275-844B-92E8-5B8A2B92F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050" y="4107561"/>
            <a:ext cx="1900111" cy="2170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B9B4F8-3FFA-7F40-AFF1-EEC2CE580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132" y="4808668"/>
            <a:ext cx="3529193" cy="1469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6543A2-194A-9448-8FB0-E40A36E1D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712" y="1171478"/>
            <a:ext cx="3740449" cy="27933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92A499-BFE2-3C4D-955C-438A7F00B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132" y="1476641"/>
            <a:ext cx="1400252" cy="30605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0CAFAD-6019-AA43-8B85-CEC1E5569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96222" y="2169406"/>
            <a:ext cx="1818341" cy="300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00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FDCB-278B-4B40-A6A2-6EBA9D14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72" y="252799"/>
            <a:ext cx="8229600" cy="647102"/>
          </a:xfrm>
        </p:spPr>
        <p:txBody>
          <a:bodyPr/>
          <a:lstStyle/>
          <a:p>
            <a:r>
              <a:rPr lang="en-US" dirty="0"/>
              <a:t>Multi-Purpose Detector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D82BF-C0CD-E04B-9964-C4C2A3982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F76BD-F8E8-764A-8128-00C84DD2CF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FBEA8-313F-074E-8DDB-CA7778968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pic>
        <p:nvPicPr>
          <p:cNvPr id="11" name="Content Placeholder 10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F62964DA-0648-6C43-BFB1-6D7BF904F56C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278272" y="2572150"/>
            <a:ext cx="4013428" cy="3737664"/>
          </a:xfrm>
        </p:spPr>
      </p:pic>
      <p:pic>
        <p:nvPicPr>
          <p:cNvPr id="14" name="Picture 13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0CF097F0-0CD3-9941-8E28-4D0FF6F23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20" y="1109620"/>
            <a:ext cx="2619373" cy="140700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A22A9D5-03B0-E142-82AC-CAF2823C5FCF}"/>
              </a:ext>
            </a:extLst>
          </p:cNvPr>
          <p:cNvSpPr/>
          <p:nvPr/>
        </p:nvSpPr>
        <p:spPr>
          <a:xfrm>
            <a:off x="1558649" y="1653190"/>
            <a:ext cx="726337" cy="65545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8EBE2F-9B03-B944-A713-9BE5BF1D89AD}"/>
              </a:ext>
            </a:extLst>
          </p:cNvPr>
          <p:cNvSpPr txBox="1">
            <a:spLocks/>
          </p:cNvSpPr>
          <p:nvPr/>
        </p:nvSpPr>
        <p:spPr>
          <a:xfrm>
            <a:off x="4524323" y="1109620"/>
            <a:ext cx="4619677" cy="5200194"/>
          </a:xfrm>
          <a:prstGeom prst="rect">
            <a:avLst/>
          </a:prstGeom>
        </p:spPr>
        <p:txBody>
          <a:bodyPr lIns="0" rIns="0">
            <a:normAutofit fontScale="92500" lnSpcReduction="1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</a:rPr>
              <a:t>High pressure (10bar) gas TPC + ECAL + SC magnet + </a:t>
            </a:r>
            <a:r>
              <a:rPr lang="en-US" dirty="0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432FF"/>
                </a:solidFill>
              </a:rPr>
              <a:t> tag</a:t>
            </a:r>
          </a:p>
          <a:p>
            <a:r>
              <a:rPr lang="en-US" dirty="0"/>
              <a:t>Provides muon spectrometry for muons leaving LAr</a:t>
            </a:r>
          </a:p>
          <a:p>
            <a:pPr lvl="1"/>
            <a:r>
              <a:rPr lang="en-US" dirty="0"/>
              <a:t>LAr event containment</a:t>
            </a:r>
          </a:p>
          <a:p>
            <a:r>
              <a:rPr lang="en-US" dirty="0"/>
              <a:t>Provides an independent, statistically significant event sample on </a:t>
            </a:r>
            <a:r>
              <a:rPr lang="en-US" dirty="0" err="1"/>
              <a:t>Ar</a:t>
            </a:r>
            <a:r>
              <a:rPr lang="en-US" dirty="0"/>
              <a:t> gas</a:t>
            </a:r>
          </a:p>
          <a:p>
            <a:pPr lvl="1"/>
            <a:r>
              <a:rPr lang="en-US" dirty="0"/>
              <a:t>Sign selection </a:t>
            </a:r>
          </a:p>
          <a:p>
            <a:pPr lvl="1"/>
            <a:r>
              <a:rPr lang="en-US" dirty="0"/>
              <a:t>Full 4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 coverage</a:t>
            </a:r>
          </a:p>
          <a:p>
            <a:pPr lvl="1"/>
            <a:r>
              <a:rPr lang="en-US" dirty="0"/>
              <a:t>Very-low tracking threshold</a:t>
            </a:r>
          </a:p>
          <a:p>
            <a:pPr lvl="1"/>
            <a:r>
              <a:rPr lang="en-US" dirty="0"/>
              <a:t>Essentially no secondary interactions</a:t>
            </a:r>
          </a:p>
          <a:p>
            <a:pPr lvl="2"/>
            <a:r>
              <a:rPr lang="en-US" dirty="0"/>
              <a:t>Low density</a:t>
            </a:r>
          </a:p>
          <a:p>
            <a:r>
              <a:rPr lang="en-US" dirty="0"/>
              <a:t>Can move off axis</a:t>
            </a:r>
          </a:p>
        </p:txBody>
      </p:sp>
    </p:spTree>
    <p:extLst>
      <p:ext uri="{BB962C8B-B14F-4D97-AF65-F5344CB8AC3E}">
        <p14:creationId xmlns:p14="http://schemas.microsoft.com/office/powerpoint/2010/main" val="1779371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MPD Capabilities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DUNE ND Overview (A.Weber)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4026" y="4249797"/>
            <a:ext cx="3990750" cy="1971132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500"/>
              </a:spcBef>
            </a:pPr>
            <a:r>
              <a:rPr lang="en-US" dirty="0"/>
              <a:t>GArSoft reconstructs event, outputs TPC hits</a:t>
            </a:r>
          </a:p>
          <a:p>
            <a:pPr>
              <a:spcBef>
                <a:spcPts val="500"/>
              </a:spcBef>
            </a:pPr>
            <a:r>
              <a:rPr lang="en-US" dirty="0"/>
              <a:t>TPC hits are assigned to proton candidate sets using RANSAC based algorithm </a:t>
            </a:r>
          </a:p>
          <a:p>
            <a:pPr>
              <a:spcBef>
                <a:spcPts val="500"/>
              </a:spcBef>
            </a:pPr>
            <a:r>
              <a:rPr lang="en-US" dirty="0"/>
              <a:t>Each proton candidate set is passed to a neural net trained on single proton events to predict KE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2"/>
          </p:nvPr>
        </p:nvSpPr>
        <p:spPr>
          <a:xfrm>
            <a:off x="4924381" y="4268264"/>
            <a:ext cx="3990750" cy="2043084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500"/>
              </a:spcBef>
            </a:pPr>
            <a:r>
              <a:rPr lang="en-GB" dirty="0"/>
              <a:t>The ECAL has neutron detection capability</a:t>
            </a:r>
          </a:p>
          <a:p>
            <a:pPr>
              <a:spcBef>
                <a:spcPts val="500"/>
              </a:spcBef>
            </a:pPr>
            <a:r>
              <a:rPr lang="en-GB" dirty="0"/>
              <a:t>With time stamp from charged particle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Very good energy resolution when reconstructed neutron scatter is the first one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But due to the high passive fraction, ~50% of the events are re-scatters</a:t>
            </a:r>
          </a:p>
          <a:p>
            <a:pPr lvl="1"/>
            <a:endParaRPr lang="en-US" dirty="0"/>
          </a:p>
          <a:p>
            <a:pPr lvl="1"/>
            <a:endParaRPr lang="en-GB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85B44E-8838-BD4F-960B-FF29163A4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078" y="1134945"/>
            <a:ext cx="3891358" cy="30806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439297-4E21-5645-91D4-44C94781D7A7}"/>
              </a:ext>
            </a:extLst>
          </p:cNvPr>
          <p:cNvSpPr txBox="1"/>
          <p:nvPr/>
        </p:nvSpPr>
        <p:spPr>
          <a:xfrm>
            <a:off x="6390861" y="712952"/>
            <a:ext cx="1057790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Neutrons</a:t>
            </a:r>
          </a:p>
        </p:txBody>
      </p:sp>
      <p:pic>
        <p:nvPicPr>
          <p:cNvPr id="12" name="Picture 11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6FA64F05-2D82-B740-9E9F-B97ED2245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10" y="1369044"/>
            <a:ext cx="3795412" cy="28465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C2D042-6081-1145-B7CC-8FE0303AE33E}"/>
              </a:ext>
            </a:extLst>
          </p:cNvPr>
          <p:cNvSpPr txBox="1"/>
          <p:nvPr/>
        </p:nvSpPr>
        <p:spPr>
          <a:xfrm>
            <a:off x="1506506" y="1026347"/>
            <a:ext cx="2058128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Low-energy protons</a:t>
            </a:r>
          </a:p>
        </p:txBody>
      </p:sp>
    </p:spTree>
    <p:extLst>
      <p:ext uri="{BB962C8B-B14F-4D97-AF65-F5344CB8AC3E}">
        <p14:creationId xmlns:p14="http://schemas.microsoft.com/office/powerpoint/2010/main" val="1101322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19145-1160-C94F-88B7-0553F5B99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Magnet: Superconducting 3-coil Helmholtz System </a:t>
            </a:r>
            <a:br>
              <a:rPr lang="en-US" sz="2400" dirty="0"/>
            </a:br>
            <a:r>
              <a:rPr lang="en-US" sz="2400" dirty="0"/>
              <a:t>with 2 Superconducting Bucking Coils</a:t>
            </a:r>
          </a:p>
        </p:txBody>
      </p:sp>
      <p:pic>
        <p:nvPicPr>
          <p:cNvPr id="22" name="Content Placeholder 21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E85936F2-A5E8-614A-A786-EEE4EE8FDD37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0" y="1519792"/>
            <a:ext cx="4839849" cy="4029833"/>
          </a:xfrm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E4A1E655-A9F8-E144-A7B1-07822E1C14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7802298-7D74-A04D-A270-50C3CB36D5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009BF5E-8C9B-6444-93AA-2764F3AF7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E5E1C5-F037-FD42-A1E4-8952F9C4EF6B}"/>
              </a:ext>
            </a:extLst>
          </p:cNvPr>
          <p:cNvSpPr txBox="1">
            <a:spLocks/>
          </p:cNvSpPr>
          <p:nvPr/>
        </p:nvSpPr>
        <p:spPr>
          <a:xfrm>
            <a:off x="4839849" y="1275879"/>
            <a:ext cx="4244115" cy="516456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dirty="0">
                <a:solidFill>
                  <a:srgbClr val="FF0000"/>
                </a:solidFill>
              </a:rPr>
              <a:t>Overarching requirements</a:t>
            </a:r>
          </a:p>
          <a:p>
            <a:pPr lvl="1">
              <a:spcBef>
                <a:spcPts val="500"/>
              </a:spcBef>
            </a:pPr>
            <a:r>
              <a:rPr lang="en-US" dirty="0">
                <a:solidFill>
                  <a:srgbClr val="FF0000"/>
                </a:solidFill>
              </a:rPr>
              <a:t>Large acceptance for particles leaving LAr</a:t>
            </a:r>
          </a:p>
          <a:p>
            <a:pPr lvl="1">
              <a:spcBef>
                <a:spcPts val="500"/>
              </a:spcBef>
            </a:pPr>
            <a:r>
              <a:rPr lang="en-US" dirty="0">
                <a:solidFill>
                  <a:srgbClr val="FF0000"/>
                </a:solidFill>
              </a:rPr>
              <a:t>Present minimal mass</a:t>
            </a:r>
          </a:p>
          <a:p>
            <a:pPr>
              <a:spcBef>
                <a:spcPts val="500"/>
              </a:spcBef>
            </a:pPr>
            <a:r>
              <a:rPr lang="en-US" dirty="0">
                <a:solidFill>
                  <a:srgbClr val="0432FF"/>
                </a:solidFill>
              </a:rPr>
              <a:t>Central field = 0.5T</a:t>
            </a:r>
          </a:p>
          <a:p>
            <a:pPr>
              <a:spcBef>
                <a:spcPts val="500"/>
              </a:spcBef>
            </a:pPr>
            <a:r>
              <a:rPr lang="en-US" dirty="0"/>
              <a:t>Side coils at 2.5 m, shielding coils placed at 5 m from the magnet center in Z.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All coils have the same inner radius (3.5m)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Center and shielding coils are identical.</a:t>
            </a:r>
          </a:p>
          <a:p>
            <a:pPr>
              <a:spcBef>
                <a:spcPts val="500"/>
              </a:spcBef>
            </a:pPr>
            <a:r>
              <a:rPr lang="en-US" dirty="0"/>
              <a:t>Basic magnetic, cryostat and structural designs complete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913DB-10EA-A648-A4BC-C8AFB39CF486}"/>
              </a:ext>
            </a:extLst>
          </p:cNvPr>
          <p:cNvSpPr txBox="1"/>
          <p:nvPr/>
        </p:nvSpPr>
        <p:spPr>
          <a:xfrm>
            <a:off x="961872" y="5696554"/>
            <a:ext cx="2625165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Magnet design concept</a:t>
            </a:r>
          </a:p>
        </p:txBody>
      </p:sp>
    </p:spTree>
    <p:extLst>
      <p:ext uri="{BB962C8B-B14F-4D97-AF65-F5344CB8AC3E}">
        <p14:creationId xmlns:p14="http://schemas.microsoft.com/office/powerpoint/2010/main" val="3085731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5F58-4002-414D-A2AE-FC7B86F3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95" y="98577"/>
            <a:ext cx="8229600" cy="647102"/>
          </a:xfrm>
        </p:spPr>
        <p:txBody>
          <a:bodyPr>
            <a:normAutofit/>
          </a:bodyPr>
          <a:lstStyle/>
          <a:p>
            <a:r>
              <a:rPr lang="en-US" dirty="0"/>
              <a:t>High-Pressure gas TPC (HPgTPC)</a:t>
            </a:r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2EE03FCE-8AC7-D240-87C7-782F9DEB0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42" y="1963550"/>
            <a:ext cx="4834163" cy="3692235"/>
          </a:xfrm>
          <a:prstGeom prst="rect">
            <a:avLst/>
          </a:prstGeom>
        </p:spPr>
      </p:pic>
      <p:pic>
        <p:nvPicPr>
          <p:cNvPr id="12" name="Content Placeholder 11" descr="A picture containing indoor, object, floor, building&#10;&#10;Description automatically generated">
            <a:extLst>
              <a:ext uri="{FF2B5EF4-FFF2-40B4-BE49-F238E27FC236}">
                <a16:creationId xmlns:a16="http://schemas.microsoft.com/office/drawing/2014/main" id="{1AAACEBD-E561-6046-9DA0-3CF9836FFDB8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245795" y="983915"/>
            <a:ext cx="3551481" cy="473530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4D92B1-0ED1-0A4A-B14C-415B400BA250}"/>
              </a:ext>
            </a:extLst>
          </p:cNvPr>
          <p:cNvSpPr txBox="1"/>
          <p:nvPr/>
        </p:nvSpPr>
        <p:spPr>
          <a:xfrm>
            <a:off x="4866098" y="1063088"/>
            <a:ext cx="3682996" cy="830997"/>
          </a:xfrm>
          <a:prstGeom prst="rect">
            <a:avLst/>
          </a:prstGeom>
          <a:solidFill>
            <a:srgbClr val="FFFF00">
              <a:alpha val="55000"/>
            </a:srgbClr>
          </a:solidFill>
          <a:ln w="22225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Well established technology</a:t>
            </a:r>
          </a:p>
          <a:p>
            <a:pPr algn="ctr"/>
            <a:r>
              <a:rPr lang="en-US" sz="2400" dirty="0">
                <a:solidFill>
                  <a:srgbClr val="0432FF"/>
                </a:solidFill>
              </a:rPr>
              <a:t>Vetted detector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23D87-AFDC-9D47-9BC2-73424AAB5B03}"/>
              </a:ext>
            </a:extLst>
          </p:cNvPr>
          <p:cNvSpPr txBox="1"/>
          <p:nvPr/>
        </p:nvSpPr>
        <p:spPr>
          <a:xfrm>
            <a:off x="4360553" y="5630373"/>
            <a:ext cx="4707827" cy="646331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We expect ~ 2% </a:t>
            </a:r>
            <a:r>
              <a:rPr lang="en-US" dirty="0" err="1">
                <a:solidFill>
                  <a:srgbClr val="0432FF"/>
                </a:solidFill>
              </a:rPr>
              <a:t>dE</a:t>
            </a:r>
            <a:r>
              <a:rPr lang="en-US" dirty="0">
                <a:solidFill>
                  <a:srgbClr val="0432FF"/>
                </a:solidFill>
              </a:rPr>
              <a:t>/dx resolution based on PEP4</a:t>
            </a:r>
          </a:p>
          <a:p>
            <a:pPr algn="ctr"/>
            <a:r>
              <a:rPr lang="en-US" dirty="0">
                <a:solidFill>
                  <a:srgbClr val="0432FF"/>
                </a:solidFill>
              </a:rPr>
              <a:t>ALICE obtains 5-6%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87A432C-66EF-C34A-B131-AB83C43260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B53D2AE-3063-614F-9E8B-DF936E6B2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8295DE6-5223-5C42-BD67-E4AC3BB5E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77EC9A-AA02-A34A-85FD-83AA67AEA276}"/>
              </a:ext>
            </a:extLst>
          </p:cNvPr>
          <p:cNvSpPr txBox="1"/>
          <p:nvPr/>
        </p:nvSpPr>
        <p:spPr>
          <a:xfrm>
            <a:off x="591464" y="5753484"/>
            <a:ext cx="2860142" cy="523220"/>
          </a:xfrm>
          <a:prstGeom prst="rect">
            <a:avLst/>
          </a:prstGeom>
          <a:solidFill>
            <a:srgbClr val="FFFF00">
              <a:alpha val="55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432FF"/>
                </a:solidFill>
              </a:rPr>
              <a:t>Build copy of ALICE TPC reusing their</a:t>
            </a:r>
          </a:p>
          <a:p>
            <a:pPr algn="ctr"/>
            <a:r>
              <a:rPr lang="en-US" sz="1400" dirty="0">
                <a:solidFill>
                  <a:srgbClr val="0432FF"/>
                </a:solidFill>
              </a:rPr>
              <a:t>wire chambers</a:t>
            </a:r>
          </a:p>
        </p:txBody>
      </p:sp>
    </p:spTree>
    <p:extLst>
      <p:ext uri="{BB962C8B-B14F-4D97-AF65-F5344CB8AC3E}">
        <p14:creationId xmlns:p14="http://schemas.microsoft.com/office/powerpoint/2010/main" val="207631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E4D9A-4D3E-2F4C-8049-B2156B1BA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A Simulated and Reconstructed 𝝂</a:t>
            </a:r>
            <a:r>
              <a:rPr lang="en-US" sz="2700" baseline="-25000" dirty="0"/>
              <a:t>e </a:t>
            </a:r>
            <a:r>
              <a:rPr lang="en-US" sz="2700" dirty="0"/>
              <a:t>Charged Current Event in the HPgTPC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257AC5-9202-984D-948C-16B96694DFA9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454026" y="1578059"/>
            <a:ext cx="8232775" cy="432158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09D6DD-5A3D-0749-93A5-EE6C895FF09A}"/>
              </a:ext>
            </a:extLst>
          </p:cNvPr>
          <p:cNvSpPr txBox="1"/>
          <p:nvPr/>
        </p:nvSpPr>
        <p:spPr>
          <a:xfrm>
            <a:off x="3453560" y="1196610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" dirty="0">
                <a:solidFill>
                  <a:srgbClr val="0432FF"/>
                </a:solidFill>
              </a:rPr>
              <a:t>𝝂</a:t>
            </a:r>
            <a:r>
              <a:rPr lang="pt" baseline="-25000" dirty="0">
                <a:solidFill>
                  <a:srgbClr val="0432FF"/>
                </a:solidFill>
              </a:rPr>
              <a:t>e </a:t>
            </a:r>
            <a:r>
              <a:rPr lang="pt" dirty="0">
                <a:solidFill>
                  <a:srgbClr val="0432FF"/>
                </a:solidFill>
              </a:rPr>
              <a:t>+ Ar → e- + 𝜋+ + </a:t>
            </a:r>
            <a:r>
              <a:rPr lang="pt" dirty="0" err="1">
                <a:solidFill>
                  <a:srgbClr val="0432FF"/>
                </a:solidFill>
              </a:rPr>
              <a:t>p</a:t>
            </a:r>
            <a:r>
              <a:rPr lang="pt" dirty="0">
                <a:solidFill>
                  <a:srgbClr val="0432FF"/>
                </a:solidFill>
              </a:rPr>
              <a:t>  + </a:t>
            </a:r>
            <a:r>
              <a:rPr lang="pt" dirty="0" err="1">
                <a:solidFill>
                  <a:srgbClr val="0432FF"/>
                </a:solidFill>
              </a:rPr>
              <a:t>n</a:t>
            </a:r>
            <a:endParaRPr lang="pt" dirty="0">
              <a:solidFill>
                <a:srgbClr val="0432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52B2C-2B2A-0F45-98E5-32061A819D47}"/>
              </a:ext>
            </a:extLst>
          </p:cNvPr>
          <p:cNvSpPr txBox="1"/>
          <p:nvPr/>
        </p:nvSpPr>
        <p:spPr>
          <a:xfrm>
            <a:off x="1877785" y="5998751"/>
            <a:ext cx="4896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Neutron with p = 0.23 GeV/c at the P.V. not shown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36C088-5982-8141-ADBE-0A127B3D1E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A376456-1B5A-D349-841B-F8657FB73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7FA3BF7-6969-3F4C-AE61-98A8446B0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403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A6412-37B5-7647-97D5-3659229F4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ECAL</a:t>
            </a:r>
            <a:endParaRPr lang="en-GB" i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76C4C00-99F5-CF49-92E1-7189F5898768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Surrounds </a:t>
            </a:r>
            <a:r>
              <a:rPr lang="en-GB" sz="2400" dirty="0" err="1"/>
              <a:t>HPgTPC</a:t>
            </a:r>
            <a:r>
              <a:rPr lang="en-GB" sz="2400" dirty="0"/>
              <a:t> to detect photons and neutrons</a:t>
            </a:r>
          </a:p>
          <a:p>
            <a:r>
              <a:rPr lang="en-GB" sz="2400" dirty="0"/>
              <a:t>Plastic scintillator tiles &amp; strips – CALICE architecture</a:t>
            </a:r>
          </a:p>
          <a:p>
            <a:r>
              <a:rPr lang="en-GB" sz="2400" dirty="0" err="1"/>
              <a:t>SiPM</a:t>
            </a:r>
            <a:r>
              <a:rPr lang="en-GB" sz="2400" dirty="0"/>
              <a:t> readout now affordable due to recent significant cost reductions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33B914E-7843-094F-B90C-4BDAA85428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CB6B7DF-F21C-F249-9BF1-EC6D241B1E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A673148-AC02-1E41-A06B-6DFAA328E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5AA339-EA48-9A45-9946-D19652C2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6" y="2914838"/>
            <a:ext cx="5199397" cy="3313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FB0BF9-A272-0248-84D3-D1C483832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677" y="3001466"/>
            <a:ext cx="3933622" cy="26175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C0810F-386F-634C-8442-1AEC0C186556}"/>
              </a:ext>
            </a:extLst>
          </p:cNvPr>
          <p:cNvSpPr txBox="1"/>
          <p:nvPr/>
        </p:nvSpPr>
        <p:spPr>
          <a:xfrm>
            <a:off x="4346708" y="5817531"/>
            <a:ext cx="3580852" cy="369332"/>
          </a:xfrm>
          <a:prstGeom prst="rect">
            <a:avLst/>
          </a:prstGeom>
          <a:solidFill>
            <a:srgbClr val="FFFF00">
              <a:alpha val="5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Initiated detailed optimization study</a:t>
            </a:r>
          </a:p>
        </p:txBody>
      </p:sp>
    </p:spTree>
    <p:extLst>
      <p:ext uri="{BB962C8B-B14F-4D97-AF65-F5344CB8AC3E}">
        <p14:creationId xmlns:p14="http://schemas.microsoft.com/office/powerpoint/2010/main" val="3275337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145112-C136-A949-B84A-EFC0E4CB5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147" y="359806"/>
            <a:ext cx="4766459" cy="28556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Need for Muon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4030" y="921740"/>
            <a:ext cx="3623118" cy="5356332"/>
          </a:xfrm>
        </p:spPr>
        <p:txBody>
          <a:bodyPr/>
          <a:lstStyle/>
          <a:p>
            <a:r>
              <a:rPr lang="en-GB" dirty="0" err="1"/>
              <a:t>ECal</a:t>
            </a:r>
            <a:r>
              <a:rPr lang="en-GB" dirty="0"/>
              <a:t> thickness ~ 1 𝜆</a:t>
            </a:r>
          </a:p>
          <a:p>
            <a:r>
              <a:rPr lang="en-GB" dirty="0"/>
              <a:t>1/3 of pions don’t interact in </a:t>
            </a:r>
            <a:r>
              <a:rPr lang="en-GB" dirty="0" err="1"/>
              <a:t>ECal</a:t>
            </a:r>
            <a:endParaRPr lang="en-GB" dirty="0"/>
          </a:p>
          <a:p>
            <a:r>
              <a:rPr lang="en-GB" dirty="0"/>
              <a:t>Solution</a:t>
            </a:r>
          </a:p>
          <a:p>
            <a:pPr lvl="1"/>
            <a:r>
              <a:rPr lang="en-GB" dirty="0"/>
              <a:t>additional absorber </a:t>
            </a:r>
          </a:p>
          <a:p>
            <a:pPr lvl="1"/>
            <a:r>
              <a:rPr lang="en-GB" dirty="0"/>
              <a:t>Muon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3258DF-29AA-784E-B7CD-F26EBD470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971" y="3360457"/>
            <a:ext cx="4044876" cy="2917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E5183A-F31D-0540-B468-A06051C39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18" y="3844443"/>
            <a:ext cx="4242308" cy="221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67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3EAFAE6-913E-B44B-8DAF-D204D08D6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Program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B2DFA3-FAD3-424E-A3AF-48171CA92C5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106800" y="1109620"/>
            <a:ext cx="6443976" cy="5070302"/>
          </a:xfrm>
          <a:effectLst/>
        </p:spPr>
        <p:txBody>
          <a:bodyPr>
            <a:normAutofit fontScale="92500" lnSpcReduction="10000"/>
          </a:bodyPr>
          <a:lstStyle/>
          <a:p>
            <a:r>
              <a:rPr lang="en-GB" dirty="0"/>
              <a:t>Neutrino Oscillations</a:t>
            </a:r>
          </a:p>
          <a:p>
            <a:pPr lvl="1"/>
            <a:r>
              <a:rPr lang="en-GB" dirty="0"/>
              <a:t>Search for leptonic CP violation</a:t>
            </a:r>
          </a:p>
          <a:p>
            <a:pPr lvl="1"/>
            <a:r>
              <a:rPr lang="en-GB" dirty="0"/>
              <a:t>Determine neutrino mass ordering</a:t>
            </a:r>
          </a:p>
          <a:p>
            <a:pPr lvl="1"/>
            <a:r>
              <a:rPr lang="en-GB" dirty="0"/>
              <a:t>Precision PMNS measurements</a:t>
            </a:r>
          </a:p>
          <a:p>
            <a:r>
              <a:rPr lang="en-GB" dirty="0"/>
              <a:t>Supernova Physics</a:t>
            </a:r>
          </a:p>
          <a:p>
            <a:pPr lvl="1"/>
            <a:r>
              <a:rPr lang="en-GB" dirty="0"/>
              <a:t>Observation of time and flavour profile provides insight into collapse and evolution of supernova </a:t>
            </a:r>
          </a:p>
          <a:p>
            <a:pPr lvl="1"/>
            <a:r>
              <a:rPr lang="en-GB" dirty="0"/>
              <a:t>Unique sensitivity to electron neutrinos</a:t>
            </a:r>
          </a:p>
          <a:p>
            <a:r>
              <a:rPr lang="en-GB" dirty="0"/>
              <a:t>Baryon number violation</a:t>
            </a:r>
          </a:p>
          <a:p>
            <a:pPr lvl="1"/>
            <a:r>
              <a:rPr lang="en-GB" dirty="0"/>
              <a:t>Predicted by many BSM theories</a:t>
            </a:r>
          </a:p>
          <a:p>
            <a:pPr lvl="1"/>
            <a:r>
              <a:rPr lang="en-GB" dirty="0"/>
              <a:t>LAr TPC technology well-suited to certain proton decay channels (</a:t>
            </a:r>
            <a:r>
              <a:rPr lang="en-GB" i="1" dirty="0"/>
              <a:t>e.g.</a:t>
            </a:r>
            <a:r>
              <a:rPr lang="en-GB" dirty="0"/>
              <a:t>, </a:t>
            </a:r>
            <a:r>
              <a:rPr lang="en-GB" dirty="0" err="1"/>
              <a:t>p→K</a:t>
            </a:r>
            <a:r>
              <a:rPr lang="en-GB" dirty="0"/>
              <a:t>+𝜈) </a:t>
            </a:r>
          </a:p>
          <a:p>
            <a:pPr lvl="1"/>
            <a:r>
              <a:rPr lang="en-GB" dirty="0"/>
              <a:t>𝛥(B-L) ≠ 0 channels accessible (</a:t>
            </a:r>
            <a:r>
              <a:rPr lang="en-GB" i="1" dirty="0"/>
              <a:t>e.g.</a:t>
            </a:r>
            <a:r>
              <a:rPr lang="en-GB" dirty="0"/>
              <a:t>, </a:t>
            </a:r>
            <a:r>
              <a:rPr lang="en-GB" dirty="0" err="1"/>
              <a:t>n→n</a:t>
            </a:r>
            <a:r>
              <a:rPr lang="en-GB" dirty="0"/>
              <a:t>) 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83DE0B-7602-8844-8251-A13A7CBB8F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E1E90-1458-9F4A-A38C-C727AD35E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DUNE ND Overview (A.Weber)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FD2787-BE5C-C945-B0B6-1E9D72C79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2ADD3F-5E8E-6744-8416-5431E17941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94" y="1109620"/>
            <a:ext cx="1578038" cy="1424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9C2467-2E10-D141-8A9E-9D9E71EC97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26" y="4575406"/>
            <a:ext cx="1615406" cy="16045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2FCA88-D927-5C49-8E08-1E469D74B8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99" y="2922743"/>
            <a:ext cx="1580333" cy="122812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83090A-7EF0-5E4B-8464-FDAB567B5BD9}"/>
              </a:ext>
            </a:extLst>
          </p:cNvPr>
          <p:cNvCxnSpPr>
            <a:cxnSpLocks/>
          </p:cNvCxnSpPr>
          <p:nvPr/>
        </p:nvCxnSpPr>
        <p:spPr>
          <a:xfrm flipV="1">
            <a:off x="4988948" y="5480692"/>
            <a:ext cx="115226" cy="1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83090A-7EF0-5E4B-8464-FDAB567B5BD9}"/>
              </a:ext>
            </a:extLst>
          </p:cNvPr>
          <p:cNvCxnSpPr>
            <a:cxnSpLocks/>
          </p:cNvCxnSpPr>
          <p:nvPr/>
        </p:nvCxnSpPr>
        <p:spPr>
          <a:xfrm flipV="1">
            <a:off x="7020023" y="5890784"/>
            <a:ext cx="115226" cy="1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417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64673-E23C-4544-B6FA-B06D2F903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17" y="272071"/>
            <a:ext cx="8229600" cy="647102"/>
          </a:xfrm>
        </p:spPr>
        <p:txBody>
          <a:bodyPr/>
          <a:lstStyle/>
          <a:p>
            <a:r>
              <a:rPr lang="en-US" dirty="0"/>
              <a:t>3DST-S+KLOE Overview</a:t>
            </a:r>
          </a:p>
        </p:txBody>
      </p:sp>
      <p:pic>
        <p:nvPicPr>
          <p:cNvPr id="8" name="Content Placeholder 7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8F7AF690-92EE-D644-800A-731BBE6ECE7D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200617" y="2425750"/>
            <a:ext cx="3392247" cy="383662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164E8-767B-CD41-8CF8-B8D9F3EA5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6748BF-8842-4942-A96E-A1A33A7CFD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F5111-FBFC-1546-B49D-90BDD337F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pic>
        <p:nvPicPr>
          <p:cNvPr id="9" name="Picture 8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6405E489-79AC-B04F-8726-733796734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53" y="897618"/>
            <a:ext cx="2619373" cy="140700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DE45727-7347-6C47-98AE-104287A2C28F}"/>
              </a:ext>
            </a:extLst>
          </p:cNvPr>
          <p:cNvSpPr/>
          <p:nvPr/>
        </p:nvSpPr>
        <p:spPr>
          <a:xfrm>
            <a:off x="757538" y="1382003"/>
            <a:ext cx="726337" cy="65545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1DE8F53-0F65-A94D-96E6-B708DF10BCD7}"/>
              </a:ext>
            </a:extLst>
          </p:cNvPr>
          <p:cNvSpPr txBox="1">
            <a:spLocks/>
          </p:cNvSpPr>
          <p:nvPr/>
        </p:nvSpPr>
        <p:spPr>
          <a:xfrm>
            <a:off x="3763349" y="1116757"/>
            <a:ext cx="4975727" cy="4880375"/>
          </a:xfrm>
          <a:prstGeom prst="rect">
            <a:avLst/>
          </a:prstGeom>
        </p:spPr>
        <p:txBody>
          <a:bodyPr lIns="0" rIns="0">
            <a:normAutofit fontScale="85000" lnSpcReduction="2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Provides precision on-axis monitoring of neutrino beam through rate, profile, and spectrum measurements</a:t>
            </a:r>
          </a:p>
          <a:p>
            <a:r>
              <a:rPr lang="en-US" dirty="0"/>
              <a:t>Consists of</a:t>
            </a:r>
          </a:p>
          <a:p>
            <a:pPr lvl="1"/>
            <a:r>
              <a:rPr lang="en-US" dirty="0"/>
              <a:t>Active target (8t) consisting of </a:t>
            </a:r>
            <a:br>
              <a:rPr lang="en-US" dirty="0"/>
            </a:br>
            <a:r>
              <a:rPr lang="en-US" dirty="0"/>
              <a:t>3-dimensional plastic scintillator tracker</a:t>
            </a:r>
          </a:p>
          <a:p>
            <a:pPr lvl="1"/>
            <a:r>
              <a:rPr lang="en-US" dirty="0"/>
              <a:t>tracking </a:t>
            </a:r>
          </a:p>
          <a:p>
            <a:pPr lvl="2"/>
            <a:r>
              <a:rPr lang="en-US" dirty="0"/>
              <a:t>Atmospheric pressure TPCs or straws</a:t>
            </a:r>
          </a:p>
          <a:p>
            <a:pPr lvl="1"/>
            <a:r>
              <a:rPr lang="en-US" dirty="0"/>
              <a:t>KLOE EM calorimeter</a:t>
            </a:r>
          </a:p>
          <a:p>
            <a:pPr lvl="2"/>
            <a:r>
              <a:rPr lang="en-US" dirty="0"/>
              <a:t>Scintillator fiber + Pb</a:t>
            </a:r>
          </a:p>
          <a:p>
            <a:pPr lvl="1"/>
            <a:r>
              <a:rPr lang="en-US" dirty="0"/>
              <a:t>KLOE magnet system</a:t>
            </a:r>
          </a:p>
          <a:p>
            <a:pPr lvl="2"/>
            <a:r>
              <a:rPr lang="en-US" dirty="0"/>
              <a:t>0.6T central field (SC magnet)</a:t>
            </a:r>
          </a:p>
          <a:p>
            <a:pPr lvl="2"/>
            <a:r>
              <a:rPr lang="en-US" dirty="0"/>
              <a:t>Return Fe</a:t>
            </a:r>
          </a:p>
          <a:p>
            <a:r>
              <a:rPr lang="en-US" dirty="0">
                <a:solidFill>
                  <a:srgbClr val="0432FF"/>
                </a:solidFill>
              </a:rPr>
              <a:t>Fixed on-axis position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1614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DAAB3-229E-9E46-BE2F-ED561E0F4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3DST-S+KLOE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81E99-4630-BC44-93AD-EBC1342DBC2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6" y="1126815"/>
            <a:ext cx="8232771" cy="2689112"/>
          </a:xfrm>
        </p:spPr>
        <p:txBody>
          <a:bodyPr>
            <a:normAutofit/>
          </a:bodyPr>
          <a:lstStyle/>
          <a:p>
            <a:r>
              <a:rPr lang="en-US" dirty="0"/>
              <a:t>Active scintillating target composed of 1x1x1cm</a:t>
            </a:r>
            <a:r>
              <a:rPr lang="en-US" baseline="30000" dirty="0"/>
              <a:t>3</a:t>
            </a:r>
            <a:r>
              <a:rPr lang="en-US" dirty="0"/>
              <a:t> scintillator cubes</a:t>
            </a:r>
          </a:p>
          <a:p>
            <a:pPr lvl="1"/>
            <a:r>
              <a:rPr lang="en-US" dirty="0"/>
              <a:t>2.4 x 2.4 x 2 m</a:t>
            </a:r>
            <a:r>
              <a:rPr lang="en-US" baseline="30000" dirty="0"/>
              <a:t>3</a:t>
            </a:r>
            <a:r>
              <a:rPr lang="en-US" dirty="0"/>
              <a:t> total volume</a:t>
            </a:r>
          </a:p>
          <a:p>
            <a:pPr lvl="1"/>
            <a:r>
              <a:rPr lang="en-US" dirty="0"/>
              <a:t>fine-grained, isotropic tracking (proton tracking to ~300 MeV/c)</a:t>
            </a:r>
          </a:p>
          <a:p>
            <a:pPr lvl="1"/>
            <a:r>
              <a:rPr lang="en-US" dirty="0"/>
              <a:t>neutron tagging and spectrometry by time-of-flight</a:t>
            </a:r>
          </a:p>
          <a:p>
            <a:r>
              <a:rPr lang="en-US" dirty="0"/>
              <a:t>Surrounded by tracking detectors and ECAL in magnetic field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C0858-FE44-CD4E-B618-4BCC923F3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080" y="4012548"/>
            <a:ext cx="2730500" cy="1892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AF76FC-76BB-A343-AE31-21C11739CAB6}"/>
              </a:ext>
            </a:extLst>
          </p:cNvPr>
          <p:cNvSpPr txBox="1"/>
          <p:nvPr/>
        </p:nvSpPr>
        <p:spPr>
          <a:xfrm>
            <a:off x="145330" y="4443432"/>
            <a:ext cx="5073568" cy="1200329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High-performance beam monitor</a:t>
            </a:r>
          </a:p>
          <a:p>
            <a:pPr algn="ctr"/>
            <a:r>
              <a:rPr lang="en-US" sz="2400" dirty="0">
                <a:solidFill>
                  <a:srgbClr val="0432FF"/>
                </a:solidFill>
              </a:rPr>
              <a:t>+</a:t>
            </a:r>
          </a:p>
          <a:p>
            <a:r>
              <a:rPr lang="en-US" sz="2400" dirty="0">
                <a:solidFill>
                  <a:srgbClr val="0432FF"/>
                </a:solidFill>
              </a:rPr>
              <a:t>Independent physics program (</a:t>
            </a:r>
            <a:r>
              <a:rPr lang="en-US" sz="2400" dirty="0">
                <a:solidFill>
                  <a:srgbClr val="0432FF"/>
                </a:solidFill>
                <a:latin typeface="Symbol" pitchFamily="2" charset="2"/>
              </a:rPr>
              <a:t>n</a:t>
            </a:r>
            <a:r>
              <a:rPr lang="en-US" sz="2400" baseline="-25000" dirty="0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lang="en-US" sz="2400" dirty="0">
                <a:solidFill>
                  <a:srgbClr val="0432FF"/>
                </a:solidFill>
              </a:rPr>
              <a:t> + CH)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6343323-680D-0A4D-9A89-8AE926B6E2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C9ECD2E-9928-8744-B04C-E8A6066A9D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321B378-1CD3-1041-8F66-77D592A5B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892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A52FA-21AE-4A40-BD08-B7FA4FCCD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3DST-S+KLOE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8C190-2F23-F643-8F0B-D76A0EEDA3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54625" y="1109621"/>
            <a:ext cx="4652044" cy="4206846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Precision on-axis flux monitor</a:t>
            </a:r>
          </a:p>
          <a:p>
            <a:pPr lvl="1"/>
            <a:r>
              <a:rPr lang="en-US" dirty="0"/>
              <a:t>Sufficient rate, spectrometry capabilities, and transverse span</a:t>
            </a:r>
          </a:p>
          <a:p>
            <a:r>
              <a:rPr lang="en-US" dirty="0"/>
              <a:t>Neutron detection</a:t>
            </a:r>
          </a:p>
          <a:p>
            <a:pPr lvl="1"/>
            <a:r>
              <a:rPr lang="en-US" dirty="0"/>
              <a:t>New capability in neutrino detectors</a:t>
            </a:r>
          </a:p>
          <a:p>
            <a:pPr lvl="1"/>
            <a:r>
              <a:rPr lang="en-US" dirty="0"/>
              <a:t>Nascent capabilities in </a:t>
            </a:r>
            <a:r>
              <a:rPr lang="en-US" dirty="0" err="1"/>
              <a:t>MINER</a:t>
            </a:r>
            <a:r>
              <a:rPr lang="en-US" dirty="0" err="1">
                <a:latin typeface="Symbol" pitchFamily="2" charset="2"/>
              </a:rPr>
              <a:t>n</a:t>
            </a:r>
            <a:r>
              <a:rPr lang="en-US" dirty="0" err="1"/>
              <a:t>A</a:t>
            </a:r>
            <a:r>
              <a:rPr lang="en-US" dirty="0"/>
              <a:t> show potential</a:t>
            </a:r>
          </a:p>
          <a:p>
            <a:r>
              <a:rPr lang="en-US" dirty="0">
                <a:latin typeface="Symbol" pitchFamily="2" charset="2"/>
              </a:rPr>
              <a:t>n</a:t>
            </a:r>
            <a:r>
              <a:rPr lang="el-GR" dirty="0"/>
              <a:t>-</a:t>
            </a:r>
            <a:r>
              <a:rPr lang="en-US" dirty="0"/>
              <a:t>CH sample</a:t>
            </a:r>
          </a:p>
          <a:p>
            <a:pPr lvl="1"/>
            <a:r>
              <a:rPr lang="en-US" dirty="0"/>
              <a:t>Cross check </a:t>
            </a:r>
            <a:r>
              <a:rPr lang="en-US" dirty="0">
                <a:latin typeface="Symbol" pitchFamily="2" charset="2"/>
              </a:rPr>
              <a:t>n</a:t>
            </a:r>
            <a:r>
              <a:rPr lang="el-GR" dirty="0"/>
              <a:t>-</a:t>
            </a:r>
            <a:r>
              <a:rPr lang="en-US" dirty="0"/>
              <a:t>A modelling across A</a:t>
            </a:r>
          </a:p>
          <a:p>
            <a:pPr lvl="1"/>
            <a:r>
              <a:rPr lang="en-US" dirty="0"/>
              <a:t>Connect to “historic” data sets</a:t>
            </a:r>
          </a:p>
          <a:p>
            <a:pPr lvl="1"/>
            <a:r>
              <a:rPr lang="en-US" dirty="0"/>
              <a:t>Provides cross check on flux measurements with very different detector technology and capabilities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A5CAE7C-A9AB-DC49-8EDD-351695C4FF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1BCF6E7-D99F-6A4B-9994-9FD4D6B1E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81B2877-8D04-2C40-BF8C-780A47624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5A21EF-D041-9C4A-A87E-66525E5F0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087" y="2263747"/>
            <a:ext cx="4358209" cy="26859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607007-7272-C446-B5BC-20926C0BD0BF}"/>
              </a:ext>
            </a:extLst>
          </p:cNvPr>
          <p:cNvSpPr txBox="1"/>
          <p:nvPr/>
        </p:nvSpPr>
        <p:spPr>
          <a:xfrm>
            <a:off x="5504038" y="1225018"/>
            <a:ext cx="317958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Comparison between Ingrid-like</a:t>
            </a:r>
          </a:p>
          <a:p>
            <a:pPr algn="ctr"/>
            <a:r>
              <a:rPr lang="en-US" dirty="0">
                <a:solidFill>
                  <a:srgbClr val="0432FF"/>
                </a:solidFill>
              </a:rPr>
              <a:t>system and spectrometer.</a:t>
            </a:r>
          </a:p>
          <a:p>
            <a:pPr algn="ctr"/>
            <a:r>
              <a:rPr lang="en-US" i="1" dirty="0">
                <a:solidFill>
                  <a:srgbClr val="0432FF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4084217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B050"/>
                </a:solidFill>
              </a:rPr>
              <a:t>May 2018:	Conceptual design of ND</a:t>
            </a:r>
          </a:p>
          <a:p>
            <a:r>
              <a:rPr lang="en-GB" dirty="0">
                <a:solidFill>
                  <a:srgbClr val="00B050"/>
                </a:solidFill>
              </a:rPr>
              <a:t>May 2018:	FD IDR</a:t>
            </a:r>
          </a:p>
          <a:p>
            <a:r>
              <a:rPr lang="en-GB" dirty="0">
                <a:solidFill>
                  <a:srgbClr val="00B050"/>
                </a:solidFill>
              </a:rPr>
              <a:t>July 2018:	Completion of ProtoDUNE-SP construction</a:t>
            </a:r>
          </a:p>
          <a:p>
            <a:r>
              <a:rPr lang="en-GB" dirty="0">
                <a:solidFill>
                  <a:srgbClr val="00B050"/>
                </a:solidFill>
              </a:rPr>
              <a:t>July 2019: 	Commissioning of ProtoDUNE-DP</a:t>
            </a:r>
          </a:p>
          <a:p>
            <a:r>
              <a:rPr lang="en-GB" dirty="0"/>
              <a:t>Dec 2019: 	ND CDR</a:t>
            </a:r>
          </a:p>
          <a:p>
            <a:r>
              <a:rPr lang="en-GB" dirty="0"/>
              <a:t>Early 2020: 	baseline LBNF &amp; DUNE-US (CD2/3a)</a:t>
            </a:r>
          </a:p>
          <a:p>
            <a:r>
              <a:rPr lang="en-GB" dirty="0"/>
              <a:t>Dec 2020: 	ND TDR, reviews</a:t>
            </a:r>
          </a:p>
          <a:p>
            <a:r>
              <a:rPr lang="en-GB" dirty="0"/>
              <a:t>2021/22:		ProtoDUNE running post LS2</a:t>
            </a:r>
          </a:p>
          <a:p>
            <a:r>
              <a:rPr lang="en-GB" dirty="0"/>
              <a:t>Aug 2024: 	Installation Module 1</a:t>
            </a:r>
          </a:p>
          <a:p>
            <a:r>
              <a:rPr lang="en-GB" dirty="0"/>
              <a:t>Aug 2025: 	Installation Module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6185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Opportunities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FEFBAE-B0FA-EC46-85F2-10EECEBBEA5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We are close to a CDR </a:t>
            </a:r>
            <a:r>
              <a:rPr lang="en-US" dirty="0">
                <a:sym typeface="Wingdings" pitchFamily="2" charset="2"/>
              </a:rPr>
              <a:t> Conceptual</a:t>
            </a:r>
          </a:p>
          <a:p>
            <a:pPr lvl="1"/>
            <a:r>
              <a:rPr lang="en-US" dirty="0">
                <a:sym typeface="Wingdings" pitchFamily="2" charset="2"/>
              </a:rPr>
              <a:t>Everything needs more thought, design, work,…</a:t>
            </a:r>
          </a:p>
          <a:p>
            <a:r>
              <a:rPr lang="en-US" dirty="0">
                <a:sym typeface="Wingdings" pitchFamily="2" charset="2"/>
              </a:rPr>
              <a:t>Examples (incomplete)</a:t>
            </a:r>
          </a:p>
          <a:p>
            <a:pPr lvl="1"/>
            <a:r>
              <a:rPr lang="en-US" dirty="0">
                <a:sym typeface="Wingdings" pitchFamily="2" charset="2"/>
              </a:rPr>
              <a:t>Muon system </a:t>
            </a:r>
          </a:p>
          <a:p>
            <a:pPr lvl="2"/>
            <a:r>
              <a:rPr lang="en-US" dirty="0">
                <a:sym typeface="Wingdings" pitchFamily="2" charset="2"/>
              </a:rPr>
              <a:t>Muon/pion separation</a:t>
            </a:r>
          </a:p>
          <a:p>
            <a:pPr lvl="2"/>
            <a:r>
              <a:rPr lang="en-US" dirty="0">
                <a:sym typeface="Wingdings" pitchFamily="2" charset="2"/>
              </a:rPr>
              <a:t>Cosmic trigger</a:t>
            </a:r>
          </a:p>
          <a:p>
            <a:pPr lvl="1"/>
            <a:r>
              <a:rPr lang="en-US" dirty="0">
                <a:sym typeface="Wingdings" pitchFamily="2" charset="2"/>
              </a:rPr>
              <a:t>DAQ</a:t>
            </a:r>
          </a:p>
          <a:p>
            <a:pPr lvl="2"/>
            <a:r>
              <a:rPr lang="en-US" dirty="0">
                <a:sym typeface="Wingdings" pitchFamily="2" charset="2"/>
              </a:rPr>
              <a:t>LAr, MPD, …</a:t>
            </a:r>
          </a:p>
          <a:p>
            <a:pPr lvl="1"/>
            <a:r>
              <a:rPr lang="en-US" dirty="0">
                <a:sym typeface="Wingdings" pitchFamily="2" charset="2"/>
              </a:rPr>
              <a:t>Trigger and timing</a:t>
            </a:r>
          </a:p>
          <a:p>
            <a:pPr lvl="2"/>
            <a:r>
              <a:rPr lang="en-US" dirty="0">
                <a:sym typeface="Wingdings" pitchFamily="2" charset="2"/>
              </a:rPr>
              <a:t>Beam, calibration, cosmic</a:t>
            </a:r>
          </a:p>
          <a:p>
            <a:pPr lvl="1"/>
            <a:r>
              <a:rPr lang="en-US" dirty="0">
                <a:sym typeface="Wingdings" pitchFamily="2" charset="2"/>
              </a:rPr>
              <a:t>Detectors</a:t>
            </a:r>
          </a:p>
          <a:p>
            <a:pPr lvl="2"/>
            <a:r>
              <a:rPr lang="en-US" dirty="0">
                <a:sym typeface="Wingdings" pitchFamily="2" charset="2"/>
              </a:rPr>
              <a:t>Pay attention to the talks!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319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CDF3D-555D-FB4F-9341-A296F302D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095C5-A849-964F-A48D-EA8BABBC934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9933" y="922713"/>
            <a:ext cx="8844594" cy="5355359"/>
          </a:xfrm>
        </p:spPr>
        <p:txBody>
          <a:bodyPr>
            <a:normAutofit/>
          </a:bodyPr>
          <a:lstStyle/>
          <a:p>
            <a:pPr lvl="0"/>
            <a:r>
              <a:rPr lang="en-US" sz="2400" dirty="0">
                <a:solidFill>
                  <a:schemeClr val="tx1"/>
                </a:solidFill>
              </a:rPr>
              <a:t>DUNE has developed a near detector reference design that has wide-ranging capability (calorimetric, spectrometer, PID, multiple target nuclei, off-axis measurements)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LAr, MPD (</a:t>
            </a:r>
            <a:r>
              <a:rPr lang="en-US" dirty="0" err="1">
                <a:solidFill>
                  <a:srgbClr val="0432FF"/>
                </a:solidFill>
              </a:rPr>
              <a:t>HPgTPC+ECAL+Magnet+</a:t>
            </a:r>
            <a:r>
              <a:rPr lang="en-US" dirty="0" err="1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432FF"/>
                </a:solidFill>
              </a:rPr>
              <a:t> tagger) and 3DST-S+KLOE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Basic technical/engineering foundations in place for most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With these detectors and the LBNF beam, we will accumulate enormous statistics in all channels, including neutrino-electron elastic scattering</a:t>
            </a:r>
          </a:p>
          <a:p>
            <a:pPr lvl="0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</a:rPr>
              <a:t>Aggressive 3-pronged approach to CPV</a:t>
            </a:r>
            <a:endParaRPr lang="en-US" sz="2200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lvl="0"/>
            <a:r>
              <a:rPr lang="en-US" sz="2400" dirty="0">
                <a:solidFill>
                  <a:srgbClr val="0432FF"/>
                </a:solidFill>
              </a:rPr>
              <a:t>Opportunities to study the </a:t>
            </a:r>
            <a:r>
              <a:rPr lang="en-US" sz="2400" dirty="0" err="1">
                <a:solidFill>
                  <a:srgbClr val="0432FF"/>
                </a:solidFill>
                <a:latin typeface="Symbol" pitchFamily="2" charset="2"/>
              </a:rPr>
              <a:t>n</a:t>
            </a:r>
            <a:r>
              <a:rPr lang="en-US" sz="2400" dirty="0" err="1">
                <a:solidFill>
                  <a:srgbClr val="0432FF"/>
                </a:solidFill>
              </a:rPr>
              <a:t>SM</a:t>
            </a:r>
            <a:r>
              <a:rPr lang="en-US" sz="2400" dirty="0">
                <a:solidFill>
                  <a:srgbClr val="0432FF"/>
                </a:solidFill>
              </a:rPr>
              <a:t>, BSM physics and neutrino interaction physics are extensive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2CA87-6D09-5945-8A1A-144C237C5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A9FFB-B2D9-184A-915E-554FE62DD7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80237-AB74-2342-AC36-0BDD3502C9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0133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AAB6D-4AE2-C94A-8D43-0E1378230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88" y="2371393"/>
            <a:ext cx="8218488" cy="1143000"/>
          </a:xfrm>
        </p:spPr>
        <p:txBody>
          <a:bodyPr/>
          <a:lstStyle/>
          <a:p>
            <a:pPr algn="ctr"/>
            <a:r>
              <a:rPr lang="en-US" sz="6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68372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F1CB-DF32-6540-8CF5-C4F56FF87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04" y="2347117"/>
            <a:ext cx="8218488" cy="1143000"/>
          </a:xfrm>
        </p:spPr>
        <p:txBody>
          <a:bodyPr/>
          <a:lstStyle/>
          <a:p>
            <a:pPr algn="ctr"/>
            <a:r>
              <a:rPr lang="en-US" sz="6000" dirty="0"/>
              <a:t>BACKUPS</a:t>
            </a:r>
          </a:p>
        </p:txBody>
      </p:sp>
    </p:spTree>
    <p:extLst>
      <p:ext uri="{BB962C8B-B14F-4D97-AF65-F5344CB8AC3E}">
        <p14:creationId xmlns:p14="http://schemas.microsoft.com/office/powerpoint/2010/main" val="2631259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 ND Overview (A.Weber)</a:t>
            </a:r>
          </a:p>
        </p:txBody>
      </p:sp>
      <p:pic>
        <p:nvPicPr>
          <p:cNvPr id="9" name="Picture 8">
            <a:extLst/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t="37781" b="20068"/>
          <a:stretch/>
        </p:blipFill>
        <p:spPr>
          <a:xfrm>
            <a:off x="454026" y="4333315"/>
            <a:ext cx="8240269" cy="19501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2" name="Picture 2">
            <a:extLst/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10262" y="0"/>
            <a:ext cx="5501640" cy="3259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37" y="286046"/>
            <a:ext cx="3500660" cy="223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45967" y="3129815"/>
            <a:ext cx="8852066" cy="106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buSzPct val="45000"/>
            </a:pPr>
            <a:r>
              <a:rPr lang="en-US" sz="3200" b="1" dirty="0">
                <a:solidFill>
                  <a:srgbClr val="34506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 international science collaboration</a:t>
            </a:r>
          </a:p>
          <a:p>
            <a:pPr algn="ctr">
              <a:spcAft>
                <a:spcPts val="600"/>
              </a:spcAft>
              <a:buSzPct val="45000"/>
            </a:pPr>
            <a:r>
              <a:rPr lang="en-US" sz="2400" b="1" dirty="0">
                <a:solidFill>
                  <a:srgbClr val="34506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1106 collaborators </a:t>
            </a:r>
            <a:r>
              <a:rPr lang="en-US" sz="2400" dirty="0">
                <a:solidFill>
                  <a:srgbClr val="34506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from </a:t>
            </a:r>
            <a:r>
              <a:rPr lang="en-US" sz="2400" b="1" dirty="0">
                <a:solidFill>
                  <a:srgbClr val="34506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184 institutions </a:t>
            </a:r>
            <a:r>
              <a:rPr lang="en-US" sz="2400" dirty="0">
                <a:solidFill>
                  <a:srgbClr val="34506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</a:t>
            </a:r>
            <a:r>
              <a:rPr lang="en-US" sz="2400" b="1" dirty="0">
                <a:solidFill>
                  <a:srgbClr val="34506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31 countries</a:t>
            </a:r>
          </a:p>
        </p:txBody>
      </p:sp>
    </p:spTree>
    <p:extLst>
      <p:ext uri="{BB962C8B-B14F-4D97-AF65-F5344CB8AC3E}">
        <p14:creationId xmlns:p14="http://schemas.microsoft.com/office/powerpoint/2010/main" val="3727235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B7289-E599-E342-B069-F02DC6B3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D541B1-1FA2-5449-9B1C-246F9D35C3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21-Oct-2019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66C0B4-E3E2-2C4B-B4F6-72BF1070F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DUNE ND Overview (A.Weber)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3CDA0-09F2-AB43-A251-26F932211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9EC6683-0BAC-4AE3-AEF3-4C0520CC4EBD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AE6ABC-B0B9-6E43-A967-6F473AD1C7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97349" y="1017142"/>
            <a:ext cx="4810133" cy="1985981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Proton beam energy </a:t>
            </a:r>
            <a:br>
              <a:rPr lang="en-GB" dirty="0"/>
            </a:br>
            <a:r>
              <a:rPr lang="en-GB" dirty="0"/>
              <a:t>60</a:t>
            </a:r>
            <a:r>
              <a:rPr lang="fr-CH" dirty="0"/>
              <a:t>-120 GeV</a:t>
            </a:r>
          </a:p>
          <a:p>
            <a:r>
              <a:rPr lang="fr-CH" dirty="0"/>
              <a:t>Power </a:t>
            </a:r>
            <a:br>
              <a:rPr lang="fr-CH" dirty="0"/>
            </a:br>
            <a:r>
              <a:rPr lang="fr-CH" dirty="0"/>
              <a:t>1.2 MW </a:t>
            </a:r>
            <a:r>
              <a:rPr lang="fr-CH" dirty="0">
                <a:sym typeface="Wingdings" pitchFamily="2" charset="2"/>
              </a:rPr>
              <a:t> 2.4 MW</a:t>
            </a:r>
          </a:p>
          <a:p>
            <a:r>
              <a:rPr lang="fr-CH" dirty="0">
                <a:sym typeface="Wingdings" pitchFamily="2" charset="2"/>
              </a:rPr>
              <a:t>Neutrinos and </a:t>
            </a:r>
            <a:r>
              <a:rPr lang="fr-CH" dirty="0" err="1">
                <a:sym typeface="Wingdings" pitchFamily="2" charset="2"/>
              </a:rPr>
              <a:t>anti-neutrinos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57C55F-78B9-CA4E-AD65-9F84393BF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2895413"/>
            <a:ext cx="8771956" cy="3433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20EA4D-3A65-F347-9376-66542930C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7" y="746207"/>
            <a:ext cx="3956329" cy="231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72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CE782-5C9F-C542-93C0-C29ED9F4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Near 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7A630-5881-B34F-8E8F-B0573CC73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AEAAB-518D-6B40-A451-96F19A33AB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15EAE-A876-4646-96FF-70D1F1C4E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pic>
        <p:nvPicPr>
          <p:cNvPr id="11" name="Content Placeholder 10" descr="A picture containing sky, water, road, way&#10;&#10;Description automatically generated">
            <a:extLst>
              <a:ext uri="{FF2B5EF4-FFF2-40B4-BE49-F238E27FC236}">
                <a16:creationId xmlns:a16="http://schemas.microsoft.com/office/drawing/2014/main" id="{2F42F985-82C9-FF45-88A2-E63FE2F833D6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154626" y="1517017"/>
            <a:ext cx="8834748" cy="364255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9D7240-2726-AD49-B38F-3C12B7F83607}"/>
              </a:ext>
            </a:extLst>
          </p:cNvPr>
          <p:cNvSpPr txBox="1"/>
          <p:nvPr/>
        </p:nvSpPr>
        <p:spPr>
          <a:xfrm>
            <a:off x="154625" y="5423674"/>
            <a:ext cx="883474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32FF"/>
                </a:solidFill>
              </a:rPr>
              <a:t>Near detector hall located 574 m from the target and 60 m below the surface</a:t>
            </a:r>
          </a:p>
        </p:txBody>
      </p:sp>
    </p:spTree>
    <p:extLst>
      <p:ext uri="{BB962C8B-B14F-4D97-AF65-F5344CB8AC3E}">
        <p14:creationId xmlns:p14="http://schemas.microsoft.com/office/powerpoint/2010/main" val="639325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35C3-B03E-B54D-BB3F-B920E49C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DUNE Near Detector Complex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A92FC-EA2B-0143-B6C7-B0DD8082697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9" y="1005840"/>
            <a:ext cx="8232771" cy="5272231"/>
          </a:xfrm>
        </p:spPr>
        <p:txBody>
          <a:bodyPr>
            <a:normAutofit/>
          </a:bodyPr>
          <a:lstStyle/>
          <a:p>
            <a:r>
              <a:rPr lang="en-US" sz="2800" dirty="0"/>
              <a:t>Over the past 2 ½ years the DUNE collaboration has developed requirements and a concept design for the near detector complex</a:t>
            </a:r>
          </a:p>
          <a:p>
            <a:r>
              <a:rPr lang="en-US" sz="2800" dirty="0"/>
              <a:t>Currently, the Near Detector Design Group is tasked with developing a reference design that meets all physics requirements</a:t>
            </a:r>
          </a:p>
          <a:p>
            <a:pPr lvl="1"/>
            <a:r>
              <a:rPr lang="en-US" sz="2600" dirty="0"/>
              <a:t>Deliver CDR by end of CY 2019</a:t>
            </a:r>
          </a:p>
          <a:p>
            <a:r>
              <a:rPr lang="en-US" sz="2800" dirty="0"/>
              <a:t>I will present an overview of the requirements and then detail the current reference design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8AF053B-7E35-5F4C-AFC3-13AEEE6CBA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AC04B0C-A206-4449-A844-1DD92263D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DUNE ND Overview (A.Weber)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1DDECD6-CE18-9748-B888-6D52A4465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884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Measure Oscillations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4029" y="1109620"/>
            <a:ext cx="8232771" cy="516845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Oscillation probabilities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Number of events/energy spectrum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In reality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Folding of detector effects</a:t>
            </a:r>
          </a:p>
          <a:p>
            <a:pPr lvl="1"/>
            <a:r>
              <a:rPr lang="en-GB" dirty="0"/>
              <a:t>Prevents (easy) cancellations of many systematic effects</a:t>
            </a:r>
          </a:p>
          <a:p>
            <a:pPr lvl="1"/>
            <a:r>
              <a:rPr lang="en-GB" dirty="0"/>
              <a:t>Needs unfolding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DUNE ND Overview (A.Weber)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78502" y="2917219"/>
                <a:ext cx="2921184" cy="608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𝑑𝑒𝑡</m:t>
                              </m:r>
                            </m:sup>
                          </m:sSubSup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𝑑𝑒𝑡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∗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</m:sub>
                        <m:sup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𝐴𝑟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502" y="2917219"/>
                <a:ext cx="2921184" cy="60824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78502" y="4198035"/>
                <a:ext cx="5710281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𝑑𝑒𝑡</m:t>
                              </m:r>
                            </m:sup>
                          </m:sSubSup>
                        </m:num>
                        <m:den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𝑟𝑒𝑐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𝑑𝑒𝑡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𝑡𝑎𝑟𝑔𝑒𝑡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∗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𝑑𝑒𝑡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𝑟𝑒𝑐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 </m:t>
                          </m:r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502" y="4198035"/>
                <a:ext cx="5710281" cy="727507"/>
              </a:xfrm>
              <a:prstGeom prst="rect">
                <a:avLst/>
              </a:prstGeom>
              <a:blipFill>
                <a:blip r:embed="rId5"/>
                <a:stretch>
                  <a:fillRect t="-153448" b="-217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78502" y="1477568"/>
                <a:ext cx="5974672" cy="10703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is-I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𝑓𝑎𝑟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𝑓𝑎𝑟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𝑛𝑜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𝑜𝑠𝑐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𝑓𝑎𝑟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𝑛𝑒𝑎𝑟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  <m: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𝑓𝑎𝑟</m:t>
                              </m:r>
                              <m:r>
                                <a:rPr lang="en-US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/</m:t>
                              </m:r>
                              <m: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𝑛𝑒𝑎𝑟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502" y="1477568"/>
                <a:ext cx="5974672" cy="107035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227096" y="2498998"/>
            <a:ext cx="2335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Well known (1-2%)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724835" y="2257319"/>
            <a:ext cx="501588" cy="2416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49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 there cancellations?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en-GB" dirty="0"/>
              <a:t>Oscillation signal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Near muon/electron ratio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Need to know</a:t>
            </a:r>
          </a:p>
          <a:p>
            <a:pPr lvl="1"/>
            <a:r>
              <a:rPr lang="en-GB" dirty="0"/>
              <a:t>Flux &amp; cross section ratios</a:t>
            </a:r>
          </a:p>
          <a:p>
            <a:pPr lvl="1"/>
            <a:r>
              <a:rPr lang="en-GB" dirty="0"/>
              <a:t>Far/near extrapolation</a:t>
            </a:r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21-Oct-2019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DUNE ND Overview (A.Weber)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877785" y="3451784"/>
                <a:ext cx="4127309" cy="10913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𝑛𝑒𝑎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𝑟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GB" i="1">
                                  <a:latin typeface="Cambria Math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𝑣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𝑛𝑒𝑎𝑟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GB" i="1">
                                  <a:latin typeface="Cambria Math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𝑣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𝐴𝑟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𝐴𝑟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∗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𝑛𝑒𝑎𝑟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𝑛𝑒𝑎𝑟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785" y="3451784"/>
                <a:ext cx="4127309" cy="109138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26316" y="1672439"/>
                <a:ext cx="5655974" cy="14434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𝑓𝑎𝑟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GB" i="1">
                                  <a:latin typeface="Cambria Math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𝑣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𝑛𝑒𝑎𝑟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GB" i="1">
                                  <a:latin typeface="Cambria Math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𝑣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is-I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∗</m:t>
                      </m:r>
                      <m:f>
                        <m:fPr>
                          <m:ctrlPr>
                            <a:rPr lang="mr-IN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𝐴𝑟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𝐴𝑟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∗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𝑓𝑎𝑟</m:t>
                          </m:r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/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𝑛𝑒𝑎𝑟</m:t>
                          </m:r>
                        </m:sub>
                      </m:sSub>
                      <m:r>
                        <a:rPr lang="en-US" i="1">
                          <a:solidFill>
                            <a:srgbClr val="00B0F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𝜈</m:t>
                          </m:r>
                        </m:sub>
                      </m:sSub>
                      <m:r>
                        <a:rPr lang="en-US" i="1">
                          <a:solidFill>
                            <a:srgbClr val="00B0F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rgbClr val="7030A0"/>
                  </a:solidFill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316" y="1672439"/>
                <a:ext cx="5655974" cy="144340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 flipH="1">
            <a:off x="5468645" y="1515577"/>
            <a:ext cx="583570" cy="3385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87512" y="2880029"/>
            <a:ext cx="176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1-2% uncertainty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622742" y="2422158"/>
            <a:ext cx="204186" cy="3597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19061" y="1109620"/>
            <a:ext cx="2926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Small </a:t>
            </a:r>
            <a:r>
              <a:rPr lang="en-GB" dirty="0" err="1"/>
              <a:t>theo.</a:t>
            </a:r>
            <a:r>
              <a:rPr lang="en-GB"/>
              <a:t> uncertainty </a:t>
            </a:r>
            <a:br>
              <a:rPr lang="en-GB"/>
            </a:br>
            <a:r>
              <a:rPr lang="en-GB"/>
              <a:t>or measurement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926275" y="4373200"/>
            <a:ext cx="461237" cy="4513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78755" y="4759794"/>
            <a:ext cx="176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Not so small uncertainty</a:t>
            </a:r>
          </a:p>
        </p:txBody>
      </p:sp>
    </p:spTree>
    <p:extLst>
      <p:ext uri="{BB962C8B-B14F-4D97-AF65-F5344CB8AC3E}">
        <p14:creationId xmlns:p14="http://schemas.microsoft.com/office/powerpoint/2010/main" val="396290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2" grpId="0"/>
    </p:bldLst>
  </p:timing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emplate" id="{FB674003-8456-264F-9810-1E8479F01EA2}" vid="{C5F0E998-1202-C04D-BD86-415FBB767AAC}"/>
    </a:ext>
  </a:extLst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emplate" id="{FB674003-8456-264F-9810-1E8479F01EA2}" vid="{852B59D7-CF40-334A-A811-264B375EE35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Dune Template_051215</Template>
  <TotalTime>33572</TotalTime>
  <Words>2004</Words>
  <Application>Microsoft Macintosh PowerPoint</Application>
  <PresentationFormat>On-screen Show (4:3)</PresentationFormat>
  <Paragraphs>419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Cambria Math</vt:lpstr>
      <vt:lpstr>Geneva</vt:lpstr>
      <vt:lpstr>Helvetica</vt:lpstr>
      <vt:lpstr>Lucida Grande</vt:lpstr>
      <vt:lpstr>Symbol</vt:lpstr>
      <vt:lpstr>Times</vt:lpstr>
      <vt:lpstr>Wingdings</vt:lpstr>
      <vt:lpstr>Dune Template_051215</vt:lpstr>
      <vt:lpstr>LBNF Content-Footer Theme</vt:lpstr>
      <vt:lpstr> DUNE  Near Detector Overview</vt:lpstr>
      <vt:lpstr>General Setup</vt:lpstr>
      <vt:lpstr>Physics Program</vt:lpstr>
      <vt:lpstr>PowerPoint Presentation</vt:lpstr>
      <vt:lpstr>Beam</vt:lpstr>
      <vt:lpstr>DUNE Near Site</vt:lpstr>
      <vt:lpstr>The DUNE Near Detector Complex </vt:lpstr>
      <vt:lpstr>How to Measure Oscillations</vt:lpstr>
      <vt:lpstr>Are there cancellations?</vt:lpstr>
      <vt:lpstr>But in Reality</vt:lpstr>
      <vt:lpstr>Overarching ND Requirements </vt:lpstr>
      <vt:lpstr>Beyond nSM Physics</vt:lpstr>
      <vt:lpstr>Near Detector Complex</vt:lpstr>
      <vt:lpstr>Detector Functionality</vt:lpstr>
      <vt:lpstr>Flux &amp; Event Rates @ ND570</vt:lpstr>
      <vt:lpstr>Taking Data Off-axis</vt:lpstr>
      <vt:lpstr>PRISM</vt:lpstr>
      <vt:lpstr>Near Detector Hall</vt:lpstr>
      <vt:lpstr>Detectors at Extreme Off-axis Position</vt:lpstr>
      <vt:lpstr>Detector Systems</vt:lpstr>
      <vt:lpstr>LAr Overview</vt:lpstr>
      <vt:lpstr>Prototyping Activities</vt:lpstr>
      <vt:lpstr>Multi-Purpose Detector Overview</vt:lpstr>
      <vt:lpstr>MPD Capabilities</vt:lpstr>
      <vt:lpstr>Magnet: Superconducting 3-coil Helmholtz System  with 2 Superconducting Bucking Coils</vt:lpstr>
      <vt:lpstr>High-Pressure gas TPC (HPgTPC)</vt:lpstr>
      <vt:lpstr>A Simulated and Reconstructed 𝝂e Charged Current Event in the HPgTPC  </vt:lpstr>
      <vt:lpstr>ECAL</vt:lpstr>
      <vt:lpstr>Need for Muon System</vt:lpstr>
      <vt:lpstr>3DST-S+KLOE Overview</vt:lpstr>
      <vt:lpstr>3DST-S+KLOE Details</vt:lpstr>
      <vt:lpstr>3DST-S+KLOE Capabilities</vt:lpstr>
      <vt:lpstr>Timeline</vt:lpstr>
      <vt:lpstr>Opportunities</vt:lpstr>
      <vt:lpstr>Conclusions</vt:lpstr>
      <vt:lpstr>Thank You</vt:lpstr>
      <vt:lpstr>BACKUPS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DUNE Near Detector Complex</dc:title>
  <dc:subject/>
  <dc:creator>Alan D Bross</dc:creator>
  <cp:keywords/>
  <dc:description>Modified by A. Weber</dc:description>
  <cp:lastModifiedBy>Microsoft Office User</cp:lastModifiedBy>
  <cp:revision>429</cp:revision>
  <cp:lastPrinted>2019-10-21T07:20:11Z</cp:lastPrinted>
  <dcterms:created xsi:type="dcterms:W3CDTF">2018-11-28T18:48:56Z</dcterms:created>
  <dcterms:modified xsi:type="dcterms:W3CDTF">2019-10-21T09:59:02Z</dcterms:modified>
  <cp:category/>
</cp:coreProperties>
</file>