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66" r:id="rId4"/>
    <p:sldId id="303" r:id="rId5"/>
    <p:sldId id="308" r:id="rId6"/>
    <p:sldId id="292" r:id="rId7"/>
    <p:sldId id="293" r:id="rId8"/>
    <p:sldId id="294" r:id="rId9"/>
    <p:sldId id="298" r:id="rId10"/>
    <p:sldId id="299" r:id="rId11"/>
    <p:sldId id="307" r:id="rId12"/>
    <p:sldId id="301" r:id="rId13"/>
    <p:sldId id="304" r:id="rId14"/>
    <p:sldId id="306" r:id="rId15"/>
    <p:sldId id="305" r:id="rId16"/>
    <p:sldId id="309" r:id="rId17"/>
    <p:sldId id="302" r:id="rId18"/>
    <p:sldId id="284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-Laure Lamure" initials="AL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0"/>
    <a:srgbClr val="104282"/>
    <a:srgbClr val="0B387C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90" autoAdjust="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165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7DCEB-AEBB-4BB2-BA12-4BD46CD53060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80E42-3CD9-406A-A94E-1180E53B9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887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B6344-6B22-4F11-A499-0CBBD3931CB2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07D69-B553-4D90-B8B9-49B8A8B30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17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07D69-B553-4D90-B8B9-49B8A8B309F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DF6E-056F-4A80-A506-2C94085C178F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name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6" descr="CFD_col_bi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04138"/>
            <a:ext cx="1570892" cy="61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03883-47D9-4CC1-BFA5-629F8FF76366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name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6" descr="CFD_col_bi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04138"/>
            <a:ext cx="1570892" cy="61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9E23E-8B3E-4313-9996-3A9D96F22FC7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name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6" descr="CFD_col_bi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04138"/>
            <a:ext cx="1570892" cy="61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CE2B3-8B78-4426-A73E-CFA3A62DFB52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name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10" name="Picture 6" descr="CFD_col_bi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04138"/>
            <a:ext cx="1570892" cy="61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EFAA0-6A3C-448C-AC64-B9D25738E61B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name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6" descr="CFD_col_bi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04138"/>
            <a:ext cx="1570892" cy="61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D1800-7A9E-4694-8ACE-26FAD6C87546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name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6" descr="CFD_col_bi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04138"/>
            <a:ext cx="1570892" cy="61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39D4C-1E45-4F16-8C4D-7783C9A9370B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name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6" descr="CFD_col_bi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04138"/>
            <a:ext cx="1570892" cy="61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5B9C0-4675-40AA-B942-740417717173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2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Results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endParaRPr lang="en-US" sz="2000" dirty="0"/>
          </a:p>
          <a:p>
            <a:r>
              <a:rPr lang="en-US" sz="3600" dirty="0"/>
              <a:t>Simulations including  Vessels, mini-crates, racks and upper panel heat fluxes have been performed.  </a:t>
            </a:r>
          </a:p>
          <a:p>
            <a:r>
              <a:rPr lang="en-US" sz="3600" dirty="0"/>
              <a:t>Temperature and air velocity distribution are represented in the following slides</a:t>
            </a:r>
          </a:p>
          <a:p>
            <a:endParaRPr lang="en-US" sz="36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36576" indent="0">
              <a:buNone/>
            </a:pPr>
            <a:endParaRPr lang="en-US" sz="2000" dirty="0"/>
          </a:p>
          <a:p>
            <a:pPr marL="36576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7/24/2019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Diego Zambelli &amp; Julia Laast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 Global Temperature distribution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551" y="1057384"/>
            <a:ext cx="7496901" cy="46672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7/24/2019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Diego Zambelli &amp; Julia Laast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37398" y="2599451"/>
            <a:ext cx="899329" cy="470972"/>
          </a:xfrm>
          <a:prstGeom prst="straightConnector1">
            <a:avLst/>
          </a:prstGeom>
          <a:ln w="63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95374" y="2445562"/>
            <a:ext cx="653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55 C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401556" y="4215284"/>
            <a:ext cx="442129" cy="281353"/>
          </a:xfrm>
          <a:prstGeom prst="straightConnector1">
            <a:avLst/>
          </a:prstGeom>
          <a:ln w="31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630556" y="2255855"/>
            <a:ext cx="373145" cy="561245"/>
          </a:xfrm>
          <a:prstGeom prst="straightConnector1">
            <a:avLst/>
          </a:prstGeom>
          <a:ln w="63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58947" y="4063256"/>
            <a:ext cx="984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19 C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2975" y="2009773"/>
            <a:ext cx="839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43 C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722536" y="3402955"/>
            <a:ext cx="628022" cy="1018320"/>
          </a:xfrm>
          <a:prstGeom prst="straightConnector1">
            <a:avLst/>
          </a:prstGeom>
          <a:ln w="63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38104" y="4354753"/>
            <a:ext cx="1006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39 C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Temperature </a:t>
            </a:r>
            <a:r>
              <a:rPr lang="en-US" dirty="0" smtClean="0"/>
              <a:t>distribution</a:t>
            </a:r>
            <a:br>
              <a:rPr lang="en-US" dirty="0" smtClean="0"/>
            </a:br>
            <a:r>
              <a:rPr lang="en-US" dirty="0" smtClean="0"/>
              <a:t>Side 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7/24/2019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Diego Zambelli &amp; Julia Laast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4240"/>
            <a:ext cx="8226425" cy="4169895"/>
          </a:xfrm>
        </p:spPr>
      </p:pic>
    </p:spTree>
    <p:extLst>
      <p:ext uri="{BB962C8B-B14F-4D97-AF65-F5344CB8AC3E}">
        <p14:creationId xmlns:p14="http://schemas.microsoft.com/office/powerpoint/2010/main" val="106631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Temperature distribution </a:t>
            </a:r>
            <a:br>
              <a:rPr lang="en-US" dirty="0" smtClean="0"/>
            </a:br>
            <a:r>
              <a:rPr lang="en-US" dirty="0" smtClean="0"/>
              <a:t>Frontal 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7/24/2019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Diego Zambelli &amp; Julia Laast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07" y="1325563"/>
            <a:ext cx="5270011" cy="4667250"/>
          </a:xfrm>
        </p:spPr>
      </p:pic>
    </p:spTree>
    <p:extLst>
      <p:ext uri="{BB962C8B-B14F-4D97-AF65-F5344CB8AC3E}">
        <p14:creationId xmlns:p14="http://schemas.microsoft.com/office/powerpoint/2010/main" val="23574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7/24/2019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Diego Zambelli &amp; Julia Laast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 velocity distribution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5" y="1021186"/>
            <a:ext cx="6273987" cy="4478616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5" y="4271300"/>
            <a:ext cx="3652372" cy="184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Air velocity distribution </a:t>
            </a:r>
            <a:br>
              <a:rPr lang="en-US" dirty="0" smtClean="0"/>
            </a:br>
            <a:r>
              <a:rPr lang="en-US" dirty="0" smtClean="0"/>
              <a:t>Frontal 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7/24/2019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Diego Zambelli &amp; Julia Laast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67" y="1325563"/>
            <a:ext cx="6621490" cy="4667250"/>
          </a:xfrm>
        </p:spPr>
      </p:pic>
    </p:spTree>
    <p:extLst>
      <p:ext uri="{BB962C8B-B14F-4D97-AF65-F5344CB8AC3E}">
        <p14:creationId xmlns:p14="http://schemas.microsoft.com/office/powerpoint/2010/main" val="244593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it-IT" dirty="0"/>
              <a:t>Critical points have been identified in which temperatures are exeeding thresholds:</a:t>
            </a:r>
          </a:p>
          <a:p>
            <a:r>
              <a:rPr lang="it-IT" dirty="0"/>
              <a:t>Between tagger and concrete blocks.</a:t>
            </a:r>
          </a:p>
          <a:p>
            <a:r>
              <a:rPr lang="it-IT" dirty="0"/>
              <a:t>Underneath the tagger roof.</a:t>
            </a:r>
          </a:p>
          <a:p>
            <a:pPr marL="36576" indent="0">
              <a:buNone/>
            </a:pPr>
            <a:r>
              <a:rPr lang="it-IT" dirty="0"/>
              <a:t>Possible mitigation solutions:</a:t>
            </a:r>
          </a:p>
          <a:p>
            <a:r>
              <a:rPr lang="it-IT" dirty="0"/>
              <a:t>Better air velocity distribution.</a:t>
            </a:r>
          </a:p>
          <a:p>
            <a:r>
              <a:rPr lang="it-IT" dirty="0"/>
              <a:t>Local cooling system.</a:t>
            </a:r>
          </a:p>
          <a:p>
            <a:pPr marL="36576" indent="0">
              <a:buNone/>
            </a:pPr>
            <a:r>
              <a:rPr lang="it-IT" dirty="0"/>
              <a:t>We could calculate in the frame of the present simulation such solutions.</a:t>
            </a:r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79EFAA0-6A3C-448C-AC64-B9D25738E61B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5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Possible recommendations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99518"/>
            <a:ext cx="8226854" cy="4667421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1900" dirty="0" smtClean="0"/>
              <a:t>Create a more uniform temperature distribution by conveying air into poorly ventilated upper regions</a:t>
            </a:r>
          </a:p>
          <a:p>
            <a:pPr marL="448056" lvl="1" indent="0">
              <a:buNone/>
            </a:pPr>
            <a:endParaRPr lang="en-US" sz="1600" dirty="0" smtClean="0"/>
          </a:p>
          <a:p>
            <a:pPr marL="448056" lvl="1" indent="0">
              <a:buNone/>
            </a:pPr>
            <a:endParaRPr lang="en-US" sz="1600" dirty="0"/>
          </a:p>
          <a:p>
            <a:pPr marL="448056" lvl="1" indent="0">
              <a:buNone/>
            </a:pPr>
            <a:endParaRPr lang="en-US" sz="1600" dirty="0" smtClean="0"/>
          </a:p>
          <a:p>
            <a:pPr marL="448056" lvl="1" indent="0">
              <a:buNone/>
            </a:pPr>
            <a:endParaRPr lang="en-US" sz="1600" dirty="0"/>
          </a:p>
          <a:p>
            <a:pPr marL="448056" lvl="1" indent="0">
              <a:buNone/>
            </a:pPr>
            <a:endParaRPr lang="en-US" sz="1600" dirty="0" smtClean="0"/>
          </a:p>
          <a:p>
            <a:pPr marL="448056" lvl="1" indent="0">
              <a:buNone/>
            </a:pPr>
            <a:endParaRPr lang="en-US" sz="1600" dirty="0" smtClean="0"/>
          </a:p>
          <a:p>
            <a:pPr marL="448056" lvl="1" indent="0">
              <a:buNone/>
            </a:pPr>
            <a:endParaRPr lang="en-US" sz="1600" dirty="0"/>
          </a:p>
          <a:p>
            <a:pPr marL="448056" lvl="1" indent="0">
              <a:buNone/>
            </a:pPr>
            <a:endParaRPr lang="en-US" sz="1600" dirty="0" smtClean="0"/>
          </a:p>
          <a:p>
            <a:pPr marL="448056" lvl="1" indent="0">
              <a:buNone/>
            </a:pPr>
            <a:endParaRPr lang="en-US" sz="1600" dirty="0"/>
          </a:p>
          <a:p>
            <a:pPr marL="448056" lvl="1" indent="0">
              <a:buNone/>
            </a:pPr>
            <a:endParaRPr lang="en-US" sz="1600" dirty="0" smtClean="0"/>
          </a:p>
          <a:p>
            <a:pPr marL="448056" lvl="1" indent="0">
              <a:buNone/>
            </a:pPr>
            <a:endParaRPr lang="en-US" sz="1600" dirty="0"/>
          </a:p>
          <a:p>
            <a:pPr marL="448056" lvl="1" indent="0">
              <a:buNone/>
            </a:pPr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900" dirty="0" smtClean="0"/>
          </a:p>
          <a:p>
            <a:pPr lvl="1"/>
            <a:r>
              <a:rPr lang="en-US" sz="1900" dirty="0" smtClean="0"/>
              <a:t>Introduce Cooling units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79EFAA0-6A3C-448C-AC64-B9D25738E61B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Diego Zambelli &amp; Julia Laast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14" y="1943061"/>
            <a:ext cx="4568686" cy="3141164"/>
          </a:xfrm>
          <a:prstGeom prst="rect">
            <a:avLst/>
          </a:prstGeom>
        </p:spPr>
      </p:pic>
      <p:cxnSp>
        <p:nvCxnSpPr>
          <p:cNvPr id="12" name="Elbow Connector 11"/>
          <p:cNvCxnSpPr/>
          <p:nvPr/>
        </p:nvCxnSpPr>
        <p:spPr>
          <a:xfrm flipV="1">
            <a:off x="3682721" y="2955053"/>
            <a:ext cx="401934" cy="378529"/>
          </a:xfrm>
          <a:prstGeom prst="bentConnector3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rved Down Arrow 9"/>
          <p:cNvSpPr/>
          <p:nvPr/>
        </p:nvSpPr>
        <p:spPr>
          <a:xfrm rot="4578390">
            <a:off x="5539363" y="3348729"/>
            <a:ext cx="1732685" cy="534008"/>
          </a:xfrm>
          <a:prstGeom prst="curvedDownArrow">
            <a:avLst>
              <a:gd name="adj1" fmla="val 25000"/>
              <a:gd name="adj2" fmla="val 40996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14314520">
            <a:off x="2417720" y="3747515"/>
            <a:ext cx="1856569" cy="596874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Thank you for your attention</a:t>
            </a:r>
            <a:r>
              <a:rPr lang="fr-CH" dirty="0" smtClean="0"/>
              <a:t>!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7/24/2019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Diego Zambelli &amp; Julia Laast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5556738" cy="419653"/>
          </a:xfrm>
        </p:spPr>
        <p:txBody>
          <a:bodyPr>
            <a:normAutofit/>
          </a:bodyPr>
          <a:lstStyle/>
          <a:p>
            <a:r>
              <a:rPr lang="fr-CH" dirty="0" smtClean="0"/>
              <a:t>Diego Zambelli &amp; Julia </a:t>
            </a:r>
            <a:r>
              <a:rPr lang="fr-CH" dirty="0"/>
              <a:t>Laast, </a:t>
            </a:r>
            <a:r>
              <a:rPr lang="fr-CH" dirty="0" smtClean="0"/>
              <a:t>CFD</a:t>
            </a:r>
            <a:r>
              <a:rPr lang="hu-HU" dirty="0" smtClean="0"/>
              <a:t> Team</a:t>
            </a:r>
            <a:r>
              <a:rPr lang="fr-CH" dirty="0" smtClean="0"/>
              <a:t>, CERN, www.cern.ch/cfd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3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6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ICARUS 3d Simulations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7/24/2019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Diego Zambelli &amp; Julia Laast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57198" y="4082830"/>
            <a:ext cx="7621157" cy="615124"/>
          </a:xfrm>
        </p:spPr>
        <p:txBody>
          <a:bodyPr>
            <a:normAutofit/>
          </a:bodyPr>
          <a:lstStyle/>
          <a:p>
            <a:r>
              <a:rPr lang="en-GB" dirty="0" smtClean="0"/>
              <a:t>Diego Zambelli -</a:t>
            </a:r>
            <a:r>
              <a:rPr lang="fr-CH" dirty="0"/>
              <a:t> CERN </a:t>
            </a:r>
            <a:r>
              <a:rPr lang="fr-CH" dirty="0" smtClean="0"/>
              <a:t>EN-HE</a:t>
            </a:r>
            <a:endParaRPr lang="en-GB" dirty="0" smtClean="0"/>
          </a:p>
          <a:p>
            <a:r>
              <a:rPr lang="fr-CH" dirty="0" smtClean="0"/>
              <a:t>Julia Laast– CERN EN-CV, CFD</a:t>
            </a:r>
            <a:r>
              <a:rPr lang="hu-HU" dirty="0" smtClean="0"/>
              <a:t>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81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Scope and CFD study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7831"/>
            <a:ext cx="8226854" cy="4885197"/>
          </a:xfrm>
        </p:spPr>
        <p:txBody>
          <a:bodyPr>
            <a:normAutofit/>
          </a:bodyPr>
          <a:lstStyle/>
          <a:p>
            <a:pPr marL="36576" indent="0" algn="just">
              <a:lnSpc>
                <a:spcPct val="150000"/>
              </a:lnSpc>
              <a:buNone/>
            </a:pPr>
            <a:r>
              <a:rPr lang="en-GB" sz="1800" dirty="0"/>
              <a:t>The scope of this project is to determine the Temperature and air Velocity distribution within the 3d geometry of the Icarus building. </a:t>
            </a:r>
          </a:p>
          <a:p>
            <a:pPr marL="36576" indent="0" algn="just">
              <a:lnSpc>
                <a:spcPct val="150000"/>
              </a:lnSpc>
              <a:buNone/>
            </a:pPr>
            <a:r>
              <a:rPr lang="en-GB" sz="1800" dirty="0"/>
              <a:t>The input geometry will be simplified, executing CFD simulations including all heat sources.</a:t>
            </a:r>
          </a:p>
          <a:p>
            <a:pPr marL="36576" indent="0">
              <a:lnSpc>
                <a:spcPct val="150000"/>
              </a:lnSpc>
              <a:buNone/>
            </a:pPr>
            <a:endParaRPr lang="en-GB" sz="1800" dirty="0" smtClean="0"/>
          </a:p>
          <a:p>
            <a:pPr marL="36576" indent="0">
              <a:lnSpc>
                <a:spcPct val="150000"/>
              </a:lnSpc>
              <a:buNone/>
            </a:pPr>
            <a:r>
              <a:rPr lang="en-GB" sz="1800" dirty="0" smtClean="0"/>
              <a:t>                                              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7/24/2019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Diego Zambelli Julia Laast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154" y="2902151"/>
            <a:ext cx="2383181" cy="58477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Input</a:t>
            </a:r>
          </a:p>
          <a:p>
            <a:r>
              <a:rPr lang="en-US" sz="1400" dirty="0" smtClean="0"/>
              <a:t>      Simplified 3d Geometry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" y="3978229"/>
            <a:ext cx="2385646" cy="64633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Post-processing</a:t>
            </a:r>
          </a:p>
          <a:p>
            <a:r>
              <a:rPr lang="en-US" dirty="0" smtClean="0"/>
              <a:t>      and  Results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534507" y="4009007"/>
            <a:ext cx="2383181" cy="58477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       Calculation</a:t>
            </a:r>
          </a:p>
          <a:p>
            <a:pPr algn="just"/>
            <a:r>
              <a:rPr lang="en-US" sz="1400" dirty="0" smtClean="0"/>
              <a:t>      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185037" y="2902151"/>
            <a:ext cx="2383181" cy="58477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Meshing</a:t>
            </a:r>
          </a:p>
          <a:p>
            <a:r>
              <a:rPr lang="en-US" sz="1400" dirty="0" smtClean="0"/>
              <a:t>      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917688" y="4830598"/>
            <a:ext cx="3071447" cy="58477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Input</a:t>
            </a:r>
          </a:p>
          <a:p>
            <a:r>
              <a:rPr lang="en-US" sz="1400" dirty="0" smtClean="0"/>
              <a:t>Boundary conditions and heat fluxes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379036" y="2902151"/>
            <a:ext cx="2383181" cy="58477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Geometrical Model</a:t>
            </a:r>
          </a:p>
          <a:p>
            <a:r>
              <a:rPr lang="en-US" sz="1400" dirty="0" smtClean="0"/>
              <a:t>      </a:t>
            </a:r>
            <a:r>
              <a:rPr lang="en-US" sz="1400" dirty="0"/>
              <a:t> </a:t>
            </a:r>
            <a:r>
              <a:rPr lang="en-US" sz="1400" dirty="0" smtClean="0"/>
              <a:t>        fluid body</a:t>
            </a:r>
            <a:endParaRPr lang="en-US" sz="1400" dirty="0"/>
          </a:p>
        </p:txBody>
      </p:sp>
      <p:cxnSp>
        <p:nvCxnSpPr>
          <p:cNvPr id="37" name="Straight Arrow Connector 36"/>
          <p:cNvCxnSpPr>
            <a:stCxn id="7" idx="3"/>
            <a:endCxn id="35" idx="1"/>
          </p:cNvCxnSpPr>
          <p:nvPr/>
        </p:nvCxnSpPr>
        <p:spPr>
          <a:xfrm>
            <a:off x="2969335" y="3194539"/>
            <a:ext cx="409701" cy="0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5" idx="3"/>
            <a:endCxn id="29" idx="1"/>
          </p:cNvCxnSpPr>
          <p:nvPr/>
        </p:nvCxnSpPr>
        <p:spPr>
          <a:xfrm>
            <a:off x="5762217" y="3194539"/>
            <a:ext cx="422820" cy="0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29" idx="2"/>
          </p:cNvCxnSpPr>
          <p:nvPr/>
        </p:nvCxnSpPr>
        <p:spPr>
          <a:xfrm rot="5400000">
            <a:off x="6377818" y="3010196"/>
            <a:ext cx="522081" cy="1475540"/>
          </a:xfrm>
          <a:prstGeom prst="bentConnector2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 rot="16200000" flipV="1">
            <a:off x="6418016" y="3756811"/>
            <a:ext cx="573458" cy="1574115"/>
          </a:xfrm>
          <a:prstGeom prst="bentConnector2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8" idx="1"/>
            <a:endCxn id="27" idx="3"/>
          </p:cNvCxnSpPr>
          <p:nvPr/>
        </p:nvCxnSpPr>
        <p:spPr>
          <a:xfrm flipH="1">
            <a:off x="2842846" y="4301395"/>
            <a:ext cx="691661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7" idx="2"/>
            <a:endCxn id="28" idx="2"/>
          </p:cNvCxnSpPr>
          <p:nvPr/>
        </p:nvCxnSpPr>
        <p:spPr>
          <a:xfrm rot="5400000" flipH="1" flipV="1">
            <a:off x="3172671" y="3071133"/>
            <a:ext cx="30778" cy="3076075"/>
          </a:xfrm>
          <a:prstGeom prst="bentConnector3">
            <a:avLst>
              <a:gd name="adj1" fmla="val -742738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71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7/24/2019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Diego Zambelli &amp; Julia Laast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9575" y="1052513"/>
            <a:ext cx="7158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Negligible thermal effects in small gaps, only global phenomena have been investigated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627" y="2239609"/>
            <a:ext cx="4457514" cy="2199133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8844"/>
            <a:ext cx="3923000" cy="433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2D Simulation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946" y="1025568"/>
            <a:ext cx="8226854" cy="466742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Based on the 2D results, the global temperature distribution has to be investigated further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7/24/2019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Diego Zambelli &amp; Julia Laast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97" y="2285335"/>
            <a:ext cx="6695154" cy="372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Geometry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200" dirty="0" smtClean="0"/>
              <a:t>3d Geometry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lnSpc>
                <a:spcPct val="200000"/>
              </a:lnSpc>
              <a:buClr>
                <a:schemeClr val="tx1">
                  <a:lumMod val="20000"/>
                  <a:lumOff val="80000"/>
                </a:schemeClr>
              </a:buClr>
              <a:buNone/>
            </a:pPr>
            <a:endParaRPr lang="en-GB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marL="36576" indent="0">
              <a:lnSpc>
                <a:spcPct val="200000"/>
              </a:lnSpc>
              <a:buClr>
                <a:schemeClr val="tx1">
                  <a:lumMod val="20000"/>
                  <a:lumOff val="80000"/>
                </a:schemeClr>
              </a:buClr>
              <a:buNone/>
            </a:pPr>
            <a:endParaRPr lang="en-GB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marL="36576" indent="0">
              <a:lnSpc>
                <a:spcPct val="200000"/>
              </a:lnSpc>
              <a:buClr>
                <a:schemeClr val="tx1">
                  <a:lumMod val="20000"/>
                  <a:lumOff val="80000"/>
                </a:schemeClr>
              </a:buClr>
              <a:buNone/>
            </a:pPr>
            <a:endParaRPr lang="en-GB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marL="36576" indent="0">
              <a:lnSpc>
                <a:spcPct val="200000"/>
              </a:lnSpc>
              <a:buClr>
                <a:schemeClr val="tx1">
                  <a:lumMod val="20000"/>
                  <a:lumOff val="80000"/>
                </a:schemeClr>
              </a:buClr>
              <a:buNone/>
            </a:pPr>
            <a:endParaRPr lang="en-GB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marL="36576" indent="0">
              <a:lnSpc>
                <a:spcPct val="200000"/>
              </a:lnSpc>
              <a:buClr>
                <a:schemeClr val="tx1">
                  <a:lumMod val="20000"/>
                  <a:lumOff val="80000"/>
                </a:schemeClr>
              </a:buClr>
              <a:buNone/>
            </a:pPr>
            <a:endParaRPr lang="en-GB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marL="36576" indent="0">
              <a:lnSpc>
                <a:spcPct val="200000"/>
              </a:lnSpc>
              <a:buClr>
                <a:schemeClr val="tx1">
                  <a:lumMod val="20000"/>
                  <a:lumOff val="80000"/>
                </a:schemeClr>
              </a:buClr>
              <a:buNone/>
            </a:pPr>
            <a:endParaRPr lang="en-GB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marL="36576" indent="0">
              <a:lnSpc>
                <a:spcPct val="200000"/>
              </a:lnSpc>
              <a:buClr>
                <a:schemeClr val="tx1">
                  <a:lumMod val="20000"/>
                  <a:lumOff val="80000"/>
                </a:schemeClr>
              </a:buClr>
              <a:buNone/>
            </a:pPr>
            <a:endParaRPr lang="en-GB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marL="36576" indent="0">
              <a:lnSpc>
                <a:spcPct val="200000"/>
              </a:lnSpc>
              <a:buClr>
                <a:schemeClr val="tx1">
                  <a:lumMod val="20000"/>
                  <a:lumOff val="80000"/>
                </a:schemeClr>
              </a:buClr>
              <a:buNone/>
            </a:pPr>
            <a:endParaRPr lang="en-GB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marL="36576" indent="0">
              <a:lnSpc>
                <a:spcPct val="200000"/>
              </a:lnSpc>
              <a:buClr>
                <a:schemeClr val="tx1">
                  <a:lumMod val="20000"/>
                  <a:lumOff val="80000"/>
                </a:schemeClr>
              </a:buClr>
              <a:buNone/>
            </a:pPr>
            <a:endParaRPr lang="en-GB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7/24/2019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Diego Zambelli &amp; Julia Laast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18763" y="2159427"/>
            <a:ext cx="4050893" cy="2098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543" y="1598124"/>
            <a:ext cx="3251289" cy="3278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832" y="1390468"/>
            <a:ext cx="2381138" cy="36935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3223" y="5305332"/>
            <a:ext cx="1846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35835" y="5234357"/>
            <a:ext cx="200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Paneling system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48387" y="5234357"/>
            <a:ext cx="200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Bottom 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Geometry</a:t>
            </a:r>
            <a:br>
              <a:rPr lang="en-GB" sz="3600" dirty="0" smtClean="0"/>
            </a:br>
            <a:r>
              <a:rPr lang="en-GB" sz="2200" dirty="0" smtClean="0"/>
              <a:t>Simplified 3d Geometry </a:t>
            </a:r>
            <a:endParaRPr lang="en-GB" sz="22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2" y="1492436"/>
            <a:ext cx="1971112" cy="333882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7/24/2019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Diego </a:t>
            </a:r>
            <a:r>
              <a:rPr lang="en-US" dirty="0"/>
              <a:t>Zambelli &amp; Julia Laast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131" y="1529107"/>
            <a:ext cx="1893275" cy="32506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46" y="1617234"/>
            <a:ext cx="1711915" cy="31475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1" y="1955475"/>
            <a:ext cx="27666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changes: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Merging of minicrates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Elimination of long cryogenic pipes and foot panels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Merging of cosmic ray panels with vessel except upper panels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3210" y="5224945"/>
            <a:ext cx="1846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45471" y="5223030"/>
            <a:ext cx="200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Paneling system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76304" y="5224945"/>
            <a:ext cx="200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Bottom 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Geometrical model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sz="2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7/24/2019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Diego Zambelli &amp; Julia Laast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9" y="911889"/>
            <a:ext cx="7473387" cy="4795836"/>
          </a:xfrm>
        </p:spPr>
      </p:pic>
    </p:spTree>
    <p:extLst>
      <p:ext uri="{BB962C8B-B14F-4D97-AF65-F5344CB8AC3E}">
        <p14:creationId xmlns:p14="http://schemas.microsoft.com/office/powerpoint/2010/main" val="80046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147538" cy="645747"/>
          </a:xfrm>
        </p:spPr>
        <p:txBody>
          <a:bodyPr>
            <a:noAutofit/>
          </a:bodyPr>
          <a:lstStyle/>
          <a:p>
            <a:r>
              <a:rPr lang="en-US" sz="2400" dirty="0" smtClean="0"/>
              <a:t> Component heat fluxes (as provided by Fermilab)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7/24/2019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Diego Zambelli &amp; Julia Laast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44274" y="879239"/>
            <a:ext cx="34951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Zero heat flux  components: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Cryogenic elements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Vessel Racks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Negative Vessel heat flux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322770"/>
              </p:ext>
            </p:extLst>
          </p:nvPr>
        </p:nvGraphicFramePr>
        <p:xfrm>
          <a:off x="887071" y="849094"/>
          <a:ext cx="3494012" cy="5119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3503">
                  <a:extLst>
                    <a:ext uri="{9D8B030D-6E8A-4147-A177-3AD203B41FA5}">
                      <a16:colId xmlns:a16="http://schemas.microsoft.com/office/drawing/2014/main" val="2200457396"/>
                    </a:ext>
                  </a:extLst>
                </a:gridCol>
                <a:gridCol w="873503">
                  <a:extLst>
                    <a:ext uri="{9D8B030D-6E8A-4147-A177-3AD203B41FA5}">
                      <a16:colId xmlns:a16="http://schemas.microsoft.com/office/drawing/2014/main" val="3156469415"/>
                    </a:ext>
                  </a:extLst>
                </a:gridCol>
                <a:gridCol w="873503">
                  <a:extLst>
                    <a:ext uri="{9D8B030D-6E8A-4147-A177-3AD203B41FA5}">
                      <a16:colId xmlns:a16="http://schemas.microsoft.com/office/drawing/2014/main" val="572818620"/>
                    </a:ext>
                  </a:extLst>
                </a:gridCol>
                <a:gridCol w="873503">
                  <a:extLst>
                    <a:ext uri="{9D8B030D-6E8A-4147-A177-3AD203B41FA5}">
                      <a16:colId xmlns:a16="http://schemas.microsoft.com/office/drawing/2014/main" val="2851272902"/>
                    </a:ext>
                  </a:extLst>
                </a:gridCol>
              </a:tblGrid>
              <a:tr h="10014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Component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Area (m</a:t>
                      </a:r>
                      <a:r>
                        <a:rPr lang="en-US" sz="400" u="none" strike="noStrike" baseline="30000">
                          <a:effectLst/>
                        </a:rPr>
                        <a:t>2</a:t>
                      </a:r>
                      <a:r>
                        <a:rPr lang="en-US" sz="400" u="none" strike="noStrike">
                          <a:effectLst/>
                        </a:rPr>
                        <a:t>)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Power  (W)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Heat Flux (W/m</a:t>
                      </a:r>
                      <a:r>
                        <a:rPr lang="en-US" sz="400" u="none" strike="noStrike" baseline="30000">
                          <a:effectLst/>
                        </a:rPr>
                        <a:t>2</a:t>
                      </a:r>
                      <a:r>
                        <a:rPr lang="en-US" sz="400" u="none" strike="noStrike">
                          <a:effectLst/>
                        </a:rPr>
                        <a:t>)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4204855556"/>
                  </a:ext>
                </a:extLst>
              </a:tr>
              <a:tr h="8412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Minicrates</a:t>
                      </a:r>
                      <a:endParaRPr lang="en-US" sz="400" b="0" i="0" u="none" strike="noStrike">
                        <a:solidFill>
                          <a:srgbClr val="37562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4061697769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Minicrates west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57.7873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3750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64.89315126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2287775041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Minicrates east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57.7873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3750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64.89315126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3022643881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Minicrates c_west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57.7873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3750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64.89315126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597893215"/>
                  </a:ext>
                </a:extLst>
              </a:tr>
              <a:tr h="8412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Minicrates c_east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 dirty="0">
                          <a:effectLst/>
                        </a:rPr>
                        <a:t>57.7873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3750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64.89315126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3684900917"/>
                  </a:ext>
                </a:extLst>
              </a:tr>
              <a:tr h="8412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Cryogenic </a:t>
                      </a:r>
                      <a:endParaRPr lang="en-US" sz="400" b="0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3511024065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Cryogenic 1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22.3153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1614661875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Cryogenic 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13.4303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1105654354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Cryogenic 3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13.4303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4271235879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Cryogenic 4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10.1316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3239203317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Cryogenic 5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13.2827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2166394039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Cryogenic 6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15.7551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3486014649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Cryogenic 7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10.1316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3486295663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Cryogenic 8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 dirty="0">
                          <a:effectLst/>
                        </a:rPr>
                        <a:t>20.7131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1100985038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Cryogenic 9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13.4303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2383576653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Cryogenic 10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5.596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2982876521"/>
                  </a:ext>
                </a:extLst>
              </a:tr>
              <a:tr h="10014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Cryogenic 11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5.596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1285217516"/>
                  </a:ext>
                </a:extLst>
              </a:tr>
              <a:tr h="8412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Building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3160.5182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2978685754"/>
                  </a:ext>
                </a:extLst>
              </a:tr>
              <a:tr h="8412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Racks </a:t>
                      </a:r>
                      <a:endParaRPr lang="en-US" sz="400" b="0" i="0" u="none" strike="noStrike">
                        <a:solidFill>
                          <a:srgbClr val="C6591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4275379784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Racks_south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10.868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1249681990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Racks_north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10.868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765559612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Racks_nwest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26.129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3333.333333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127.572174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3809174343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Racks_west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33.589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3333.333333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99.23883811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3337648732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Racks_swest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 dirty="0">
                          <a:effectLst/>
                        </a:rPr>
                        <a:t>26.129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3333.333333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127.572174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2927629113"/>
                  </a:ext>
                </a:extLst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Racks_neast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33.759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7500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222.1629788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2184664842"/>
                  </a:ext>
                </a:extLst>
              </a:tr>
              <a:tr h="8412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Racks_seast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10.868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7500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690.0993743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2149693197"/>
                  </a:ext>
                </a:extLst>
              </a:tr>
              <a:tr h="8412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Cosmic Rays panel</a:t>
                      </a:r>
                      <a:endParaRPr lang="en-US" sz="4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388909342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Panel 1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45.4996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227.498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2461420137"/>
                  </a:ext>
                </a:extLst>
              </a:tr>
              <a:tr h="8412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Panel 2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607.8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3039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2951786927"/>
                  </a:ext>
                </a:extLst>
              </a:tr>
              <a:tr h="8412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Air supply pipeline</a:t>
                      </a:r>
                      <a:endParaRPr lang="en-US" sz="400" b="0" i="0" u="none" strike="noStrike">
                        <a:solidFill>
                          <a:srgbClr val="BF8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1233456366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Pipe_west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58.8528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3173083709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Pipe_east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58.8528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3575214267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inlet_ext_north 1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0.7222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1807044145"/>
                  </a:ext>
                </a:extLst>
              </a:tr>
              <a:tr h="8412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inlet_ext_nwest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0.7222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3880198472"/>
                  </a:ext>
                </a:extLst>
              </a:tr>
              <a:tr h="10816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inlet_ext_west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0.7222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2437626464"/>
                  </a:ext>
                </a:extLst>
              </a:tr>
              <a:tr h="10014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inlet_ext_swest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0.7222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3919224130"/>
                  </a:ext>
                </a:extLst>
              </a:tr>
              <a:tr h="10014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inlet_ext_north 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0.7222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1272854129"/>
                  </a:ext>
                </a:extLst>
              </a:tr>
              <a:tr h="10014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inlet_ext_neast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0.7222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810976464"/>
                  </a:ext>
                </a:extLst>
              </a:tr>
              <a:tr h="10014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inlet_ext_east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0.7222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1965840726"/>
                  </a:ext>
                </a:extLst>
              </a:tr>
              <a:tr h="10014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inlet_ext_east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0.7222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2377614971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inlet_ext_seast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0.7222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191180945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inlet_int_north1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1.2333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488005869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inlet_int_nwest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1.2333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4037706931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inlet_int_west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1.2333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2646308559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inlet_int_swest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1.2333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530808637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inlet_int_north2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1.2333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3079482533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inlet_int_neast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1.2333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2330344654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inlet_int_east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1.2333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99153870"/>
                  </a:ext>
                </a:extLst>
              </a:tr>
              <a:tr h="8412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inlet_int_seast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1.2333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260940685"/>
                  </a:ext>
                </a:extLst>
              </a:tr>
              <a:tr h="8412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Vessel_racks</a:t>
                      </a:r>
                      <a:endParaRPr lang="en-US" sz="4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2545020544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Vracks_north1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4.5472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1447978768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Vracks_north2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4.5472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1839176993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Vracks_north3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4.5472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3980154923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Vracks_north4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4.5472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937842011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Vracks_center1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5.04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1330778304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Vracks_center2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3.1072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515897137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Vracks_south1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4.5472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708384382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Vracks_south2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4.5472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195056089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Vracks_south3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4.5472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438915888"/>
                  </a:ext>
                </a:extLst>
              </a:tr>
              <a:tr h="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Vracks_south4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4.5472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2" marR="3652" marT="3652" marB="0" anchor="b"/>
                </a:tc>
                <a:extLst>
                  <a:ext uri="{0D108BD9-81ED-4DB2-BD59-A6C34878D82A}">
                    <a16:rowId xmlns:a16="http://schemas.microsoft.com/office/drawing/2014/main" val="3544261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5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5757</TotalTime>
  <Words>697</Words>
  <Application>Microsoft Office PowerPoint</Application>
  <PresentationFormat>On-screen Show (4:3)</PresentationFormat>
  <Paragraphs>398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</vt:lpstr>
      <vt:lpstr>Times New Roman</vt:lpstr>
      <vt:lpstr>CERNCorporate4-3</vt:lpstr>
      <vt:lpstr>PowerPoint Presentation</vt:lpstr>
      <vt:lpstr>ICARUS 3d Simulations</vt:lpstr>
      <vt:lpstr>Scope and CFD study structure</vt:lpstr>
      <vt:lpstr>2D Simulation</vt:lpstr>
      <vt:lpstr>2D Simulation</vt:lpstr>
      <vt:lpstr>Geometry  3d Geometry</vt:lpstr>
      <vt:lpstr>Geometry Simplified 3d Geometry </vt:lpstr>
      <vt:lpstr>Geometrical model  </vt:lpstr>
      <vt:lpstr> Component heat fluxes (as provided by Fermilab) </vt:lpstr>
      <vt:lpstr>Results</vt:lpstr>
      <vt:lpstr>  Global Temperature distribution</vt:lpstr>
      <vt:lpstr>Temperature distribution Side View</vt:lpstr>
      <vt:lpstr>Temperature distribution  Frontal View</vt:lpstr>
      <vt:lpstr>Air velocity distribution</vt:lpstr>
      <vt:lpstr>Air velocity distribution  Frontal View</vt:lpstr>
      <vt:lpstr>Conclusions</vt:lpstr>
      <vt:lpstr>Possible recommendations </vt:lpstr>
      <vt:lpstr>Thank you for your attention!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Aniko Judit Rakai</dc:creator>
  <cp:lastModifiedBy>Julia Ewurama Laast</cp:lastModifiedBy>
  <cp:revision>294</cp:revision>
  <dcterms:created xsi:type="dcterms:W3CDTF">2015-07-29T11:30:13Z</dcterms:created>
  <dcterms:modified xsi:type="dcterms:W3CDTF">2019-07-24T13:38:49Z</dcterms:modified>
</cp:coreProperties>
</file>