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sldIdLst>
    <p:sldId id="260" r:id="rId2"/>
    <p:sldId id="261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56" r:id="rId13"/>
    <p:sldId id="257" r:id="rId14"/>
    <p:sldId id="258" r:id="rId15"/>
    <p:sldId id="259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124-64A4-4633-8F60-6A65C661B890}" type="datetimeFigureOut">
              <a:rPr lang="es-ES" smtClean="0"/>
              <a:t>23/07/2019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E0B-CACA-4D64-849A-E269AE1F7579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86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124-64A4-4633-8F60-6A65C661B890}" type="datetimeFigureOut">
              <a:rPr lang="es-ES" smtClean="0"/>
              <a:t>23/07/2019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E0B-CACA-4D64-849A-E269AE1F75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867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124-64A4-4633-8F60-6A65C661B890}" type="datetimeFigureOut">
              <a:rPr lang="es-ES" smtClean="0"/>
              <a:t>23/07/2019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E0B-CACA-4D64-849A-E269AE1F75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557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124-64A4-4633-8F60-6A65C661B890}" type="datetimeFigureOut">
              <a:rPr lang="es-ES" smtClean="0"/>
              <a:t>23/07/2019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E0B-CACA-4D64-849A-E269AE1F75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4353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124-64A4-4633-8F60-6A65C661B890}" type="datetimeFigureOut">
              <a:rPr lang="es-ES" smtClean="0"/>
              <a:t>23/07/2019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E0B-CACA-4D64-849A-E269AE1F7579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450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124-64A4-4633-8F60-6A65C661B890}" type="datetimeFigureOut">
              <a:rPr lang="es-ES" smtClean="0"/>
              <a:t>23/07/2019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E0B-CACA-4D64-849A-E269AE1F75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705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124-64A4-4633-8F60-6A65C661B890}" type="datetimeFigureOut">
              <a:rPr lang="es-ES" smtClean="0"/>
              <a:t>23/07/2019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E0B-CACA-4D64-849A-E269AE1F75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905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124-64A4-4633-8F60-6A65C661B890}" type="datetimeFigureOut">
              <a:rPr lang="es-ES" smtClean="0"/>
              <a:t>23/07/2019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E0B-CACA-4D64-849A-E269AE1F75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241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124-64A4-4633-8F60-6A65C661B890}" type="datetimeFigureOut">
              <a:rPr lang="es-ES" smtClean="0"/>
              <a:t>23/07/2019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E0B-CACA-4D64-849A-E269AE1F75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46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6190124-64A4-4633-8F60-6A65C661B890}" type="datetimeFigureOut">
              <a:rPr lang="es-ES" smtClean="0"/>
              <a:t>23/07/2019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C08E0B-CACA-4D64-849A-E269AE1F75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67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124-64A4-4633-8F60-6A65C661B890}" type="datetimeFigureOut">
              <a:rPr lang="es-ES" smtClean="0"/>
              <a:t>23/07/2019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E0B-CACA-4D64-849A-E269AE1F75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285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6190124-64A4-4633-8F60-6A65C661B890}" type="datetimeFigureOut">
              <a:rPr lang="es-ES" smtClean="0"/>
              <a:t>23/07/2019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BC08E0B-CACA-4D64-849A-E269AE1F7579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39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fnal.gov/event/21034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2747F7C-8E3B-46F8-81F2-D6ABE045F6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/>
              <a:t>SiPM</a:t>
            </a:r>
            <a:r>
              <a:rPr lang="es-ES" dirty="0"/>
              <a:t> Active </a:t>
            </a:r>
            <a:r>
              <a:rPr lang="es-ES" dirty="0" err="1"/>
              <a:t>Ganging</a:t>
            </a:r>
            <a:r>
              <a:rPr lang="es-ES" dirty="0"/>
              <a:t> </a:t>
            </a:r>
            <a:r>
              <a:rPr lang="es-ES" dirty="0" err="1"/>
              <a:t>cryogenic</a:t>
            </a:r>
            <a:r>
              <a:rPr lang="es-ES" dirty="0"/>
              <a:t> test </a:t>
            </a:r>
            <a:r>
              <a:rPr lang="es-ES" dirty="0" err="1"/>
              <a:t>results</a:t>
            </a:r>
            <a:endParaRPr lang="es-ES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E971874A-2EB2-43AF-B222-65423497A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Ing. Esteban Cristaldo </a:t>
            </a:r>
          </a:p>
        </p:txBody>
      </p:sp>
    </p:spTree>
    <p:extLst>
      <p:ext uri="{BB962C8B-B14F-4D97-AF65-F5344CB8AC3E}">
        <p14:creationId xmlns:p14="http://schemas.microsoft.com/office/powerpoint/2010/main" val="3576082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359DCB94-5C9F-457C-A470-27A2B12732E1}"/>
              </a:ext>
            </a:extLst>
          </p:cNvPr>
          <p:cNvSpPr txBox="1"/>
          <p:nvPr/>
        </p:nvSpPr>
        <p:spPr>
          <a:xfrm>
            <a:off x="1097280" y="878266"/>
            <a:ext cx="3684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Prototype</a:t>
            </a:r>
            <a:r>
              <a:rPr lang="es-ES" sz="2400" dirty="0"/>
              <a:t> V2 test @ </a:t>
            </a:r>
            <a:r>
              <a:rPr lang="es-ES" sz="2400" dirty="0" err="1"/>
              <a:t>room</a:t>
            </a:r>
            <a:r>
              <a:rPr lang="es-ES" sz="2400" dirty="0"/>
              <a:t> </a:t>
            </a:r>
            <a:r>
              <a:rPr lang="es-ES" sz="2400" dirty="0" err="1"/>
              <a:t>temperature</a:t>
            </a:r>
            <a:endParaRPr lang="es-ES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B4B7C3-7B70-4EAE-8333-4D866A692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4224" r="1330" b="6831"/>
          <a:stretch/>
        </p:blipFill>
        <p:spPr>
          <a:xfrm>
            <a:off x="7203346" y="677709"/>
            <a:ext cx="3794621" cy="86277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0780069-BD0F-4F1D-BC39-1EA97A2D7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093535"/>
            <a:ext cx="5069744" cy="380230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787021D-AB98-4C76-852B-FEC99A1330D2}"/>
              </a:ext>
            </a:extLst>
          </p:cNvPr>
          <p:cNvSpPr txBox="1"/>
          <p:nvPr/>
        </p:nvSpPr>
        <p:spPr>
          <a:xfrm>
            <a:off x="6535024" y="2261132"/>
            <a:ext cx="4764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PE resolution is achieved at room temperature @ 20 V/V gain.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1DBC782-122F-4C1A-8B04-7C76E0664666}"/>
              </a:ext>
            </a:extLst>
          </p:cNvPr>
          <p:cNvSpPr txBox="1"/>
          <p:nvPr/>
        </p:nvSpPr>
        <p:spPr>
          <a:xfrm>
            <a:off x="3132427" y="2861296"/>
            <a:ext cx="164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Signal from LED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B8BA15B-B08B-4022-9738-F2D970B3EB90}"/>
              </a:ext>
            </a:extLst>
          </p:cNvPr>
          <p:cNvSpPr txBox="1"/>
          <p:nvPr/>
        </p:nvSpPr>
        <p:spPr>
          <a:xfrm>
            <a:off x="1323760" y="4398118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Single PE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20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FD17A-86FD-4A3C-A260-1EFACA0B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Prototype</a:t>
            </a:r>
            <a:r>
              <a:rPr lang="es-ES" dirty="0"/>
              <a:t> V2 test @ LN2</a:t>
            </a:r>
            <a:br>
              <a:rPr lang="es-ES" dirty="0"/>
            </a:br>
            <a:endParaRPr lang="es-E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9D5F383-273C-44BF-A764-211E26CC0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6" y="2560144"/>
            <a:ext cx="2766886" cy="3689183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C033DC1-FAE5-43F9-B211-CB99E135E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4224" r="1330" b="6831"/>
          <a:stretch/>
        </p:blipFill>
        <p:spPr>
          <a:xfrm>
            <a:off x="7698296" y="580592"/>
            <a:ext cx="3794621" cy="86277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6DA148A-377E-4F3E-8C16-24D4ADB96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40" y="2878207"/>
            <a:ext cx="2528340" cy="337112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7725F2-C1B4-45F5-B44B-5F28EC6D2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26" y="2878208"/>
            <a:ext cx="2528340" cy="337112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A92D561-4577-462C-BF24-6D5A03733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654" y="2635643"/>
            <a:ext cx="2710263" cy="361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49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165D6B-D62F-4707-A8CB-A622E4DE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8" y="1781337"/>
            <a:ext cx="5342857" cy="400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D37230F-27DC-43A9-B10A-3C238E2E4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77" y="1781337"/>
            <a:ext cx="5333333" cy="4000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ACDFF79-922E-441B-8799-7A5E0B1C5107}"/>
              </a:ext>
            </a:extLst>
          </p:cNvPr>
          <p:cNvSpPr txBox="1"/>
          <p:nvPr/>
        </p:nvSpPr>
        <p:spPr>
          <a:xfrm>
            <a:off x="2315362" y="5682534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tick = 6.6667 ns 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848CBC-C94C-4FEA-A976-EE9683B1BC7B}"/>
              </a:ext>
            </a:extLst>
          </p:cNvPr>
          <p:cNvSpPr txBox="1"/>
          <p:nvPr/>
        </p:nvSpPr>
        <p:spPr>
          <a:xfrm>
            <a:off x="2839339" y="655295"/>
            <a:ext cx="6513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Single PE - 1 MMPC – AMP @ LN2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85536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CD36D5B-9385-40C2-AF16-A90915B24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6" y="1655502"/>
            <a:ext cx="5333333" cy="400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775AEB6-14F8-4AF2-A1E3-2163B498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5502"/>
            <a:ext cx="5333333" cy="4000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9463B9A-C4EC-4120-95D3-1B80940A709D}"/>
              </a:ext>
            </a:extLst>
          </p:cNvPr>
          <p:cNvSpPr txBox="1"/>
          <p:nvPr/>
        </p:nvSpPr>
        <p:spPr>
          <a:xfrm>
            <a:off x="2839339" y="655295"/>
            <a:ext cx="6513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Single PE - 1 MMPC – AMP @ LN2</a:t>
            </a:r>
            <a:endParaRPr lang="es-ES" sz="3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A287B5-2E37-4644-9606-4207DA286BD3}"/>
              </a:ext>
            </a:extLst>
          </p:cNvPr>
          <p:cNvSpPr txBox="1"/>
          <p:nvPr/>
        </p:nvSpPr>
        <p:spPr>
          <a:xfrm>
            <a:off x="2323751" y="5640046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tick = 6.6667 ns 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5E2EA21-6EDE-48D7-861A-95F35DFA0033}"/>
              </a:ext>
            </a:extLst>
          </p:cNvPr>
          <p:cNvSpPr txBox="1"/>
          <p:nvPr/>
        </p:nvSpPr>
        <p:spPr>
          <a:xfrm>
            <a:off x="7291622" y="1470836"/>
            <a:ext cx="2942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Histogram of acquired signals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5129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AB2676B-EA70-4E0E-8E76-E75568E6A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67" y="2075331"/>
            <a:ext cx="5333333" cy="400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D276048-5E6F-4111-9935-FF93A1A40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75331"/>
            <a:ext cx="5333333" cy="4000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08C412B-A3C6-4176-B2C5-C67952BD8E29}"/>
              </a:ext>
            </a:extLst>
          </p:cNvPr>
          <p:cNvSpPr txBox="1"/>
          <p:nvPr/>
        </p:nvSpPr>
        <p:spPr>
          <a:xfrm>
            <a:off x="2839339" y="782669"/>
            <a:ext cx="6513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Single PE - 8 MMPC – AMP @ LN2</a:t>
            </a:r>
            <a:endParaRPr lang="es-ES" sz="3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3235C7-EC75-45AD-AA25-C1BC3DCE1C73}"/>
              </a:ext>
            </a:extLst>
          </p:cNvPr>
          <p:cNvSpPr txBox="1"/>
          <p:nvPr/>
        </p:nvSpPr>
        <p:spPr>
          <a:xfrm>
            <a:off x="2495423" y="5890665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tick = 6.6667 ns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3521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3B8FC44-8CFE-4B21-83F5-BB20F817B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8" y="1956441"/>
            <a:ext cx="5333333" cy="400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E1FC13-D9CF-45DF-B22A-BD702AB85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6441"/>
            <a:ext cx="5333333" cy="4000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2BE87F5-48D5-460F-B2E0-BD329451F6C0}"/>
              </a:ext>
            </a:extLst>
          </p:cNvPr>
          <p:cNvSpPr txBox="1"/>
          <p:nvPr/>
        </p:nvSpPr>
        <p:spPr>
          <a:xfrm>
            <a:off x="3671667" y="782669"/>
            <a:ext cx="4482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8 MMPC – AMP @ LN2</a:t>
            </a:r>
            <a:endParaRPr lang="es-ES" sz="36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0DBB927-16EF-4A7B-B9F8-2F4365771CF8}"/>
              </a:ext>
            </a:extLst>
          </p:cNvPr>
          <p:cNvSpPr txBox="1"/>
          <p:nvPr/>
        </p:nvSpPr>
        <p:spPr>
          <a:xfrm>
            <a:off x="7291622" y="1864162"/>
            <a:ext cx="2942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Histogram of acquired signals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3876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2BE87F5-48D5-460F-B2E0-BD329451F6C0}"/>
              </a:ext>
            </a:extLst>
          </p:cNvPr>
          <p:cNvSpPr txBox="1"/>
          <p:nvPr/>
        </p:nvSpPr>
        <p:spPr>
          <a:xfrm>
            <a:off x="4007227" y="807836"/>
            <a:ext cx="4465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Sources of Noise</a:t>
            </a:r>
            <a:endParaRPr lang="es-ES" sz="36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644F4B4-B288-481A-AA96-C22C0FB00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227" y="1611707"/>
            <a:ext cx="3446742" cy="25804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E29FD26-E3CD-4611-BB9A-DAFB02026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73" y="1530285"/>
            <a:ext cx="3549160" cy="26618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1C39329-2338-4FE3-85CC-F2B91EBA90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0"/>
          <a:stretch/>
        </p:blipFill>
        <p:spPr>
          <a:xfrm>
            <a:off x="8573160" y="1732441"/>
            <a:ext cx="2589841" cy="220602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F09864-A2CB-44D9-BBC3-EE3CFD94B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60" y="4112028"/>
            <a:ext cx="2731487" cy="20486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79A3384-6BE2-4F97-B7A3-06003E3205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0"/>
          <a:stretch/>
        </p:blipFill>
        <p:spPr>
          <a:xfrm>
            <a:off x="3192070" y="4112028"/>
            <a:ext cx="2361120" cy="2206020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581F2FF-5402-4DBD-A81D-D83DD6AE15A6}"/>
              </a:ext>
            </a:extLst>
          </p:cNvPr>
          <p:cNvCxnSpPr>
            <a:cxnSpLocks/>
          </p:cNvCxnSpPr>
          <p:nvPr/>
        </p:nvCxnSpPr>
        <p:spPr>
          <a:xfrm flipV="1">
            <a:off x="5563366" y="3313652"/>
            <a:ext cx="1785390" cy="878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201BB9FA-EBCA-4AF1-9AAB-ED3F6F02977A}"/>
              </a:ext>
            </a:extLst>
          </p:cNvPr>
          <p:cNvCxnSpPr>
            <a:cxnSpLocks/>
          </p:cNvCxnSpPr>
          <p:nvPr/>
        </p:nvCxnSpPr>
        <p:spPr>
          <a:xfrm flipH="1" flipV="1">
            <a:off x="1979803" y="3260534"/>
            <a:ext cx="993722" cy="931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0BC1F3B-4811-4AD4-869E-8BCA904095E7}"/>
              </a:ext>
            </a:extLst>
          </p:cNvPr>
          <p:cNvSpPr/>
          <p:nvPr/>
        </p:nvSpPr>
        <p:spPr>
          <a:xfrm>
            <a:off x="822121" y="1611707"/>
            <a:ext cx="6979640" cy="250032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A720BB2-1470-4F3F-BCB9-F81C357E4155}"/>
              </a:ext>
            </a:extLst>
          </p:cNvPr>
          <p:cNvSpPr/>
          <p:nvPr/>
        </p:nvSpPr>
        <p:spPr>
          <a:xfrm>
            <a:off x="8643982" y="4033325"/>
            <a:ext cx="2589841" cy="220602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B1EF723-BFC4-4908-AAED-2936FD3BB2C1}"/>
              </a:ext>
            </a:extLst>
          </p:cNvPr>
          <p:cNvSpPr/>
          <p:nvPr/>
        </p:nvSpPr>
        <p:spPr>
          <a:xfrm>
            <a:off x="8643981" y="1721665"/>
            <a:ext cx="2589841" cy="220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C3BC8E7-557A-4721-83EC-79A7B2EAA8FA}"/>
              </a:ext>
            </a:extLst>
          </p:cNvPr>
          <p:cNvSpPr/>
          <p:nvPr/>
        </p:nvSpPr>
        <p:spPr>
          <a:xfrm>
            <a:off x="2973525" y="4192155"/>
            <a:ext cx="2589841" cy="204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3AF9DBD-6AED-449A-98D9-3DC1A46D5ED0}"/>
              </a:ext>
            </a:extLst>
          </p:cNvPr>
          <p:cNvSpPr/>
          <p:nvPr/>
        </p:nvSpPr>
        <p:spPr>
          <a:xfrm>
            <a:off x="124920" y="4840301"/>
            <a:ext cx="2361120" cy="29603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Acquired signals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3201BE37-647A-4834-A0AF-5D75E89A7A69}"/>
              </a:ext>
            </a:extLst>
          </p:cNvPr>
          <p:cNvSpPr/>
          <p:nvPr/>
        </p:nvSpPr>
        <p:spPr>
          <a:xfrm>
            <a:off x="115544" y="5327714"/>
            <a:ext cx="2361120" cy="6307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527EB93-14ED-4E11-8A33-CB99F7584F25}"/>
              </a:ext>
            </a:extLst>
          </p:cNvPr>
          <p:cNvSpPr txBox="1"/>
          <p:nvPr/>
        </p:nvSpPr>
        <p:spPr>
          <a:xfrm>
            <a:off x="239533" y="5291066"/>
            <a:ext cx="2072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Noise studies in PAB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5093F6A0-BDC8-4E0E-9D98-755EF0D227D5}"/>
              </a:ext>
            </a:extLst>
          </p:cNvPr>
          <p:cNvSpPr/>
          <p:nvPr/>
        </p:nvSpPr>
        <p:spPr>
          <a:xfrm>
            <a:off x="202538" y="5558348"/>
            <a:ext cx="2205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https://indico.fnal.gov/event/21034/</a:t>
            </a:r>
            <a:endParaRPr lang="es-ES" sz="1000" dirty="0">
              <a:solidFill>
                <a:srgbClr val="FF0000"/>
              </a:solidFill>
            </a:endParaRPr>
          </a:p>
          <a:p>
            <a:r>
              <a:rPr lang="es-ES" sz="1000" dirty="0">
                <a:solidFill>
                  <a:srgbClr val="FF0000"/>
                </a:solidFill>
              </a:rPr>
              <a:t>Rory Fitzpatrick</a:t>
            </a:r>
          </a:p>
        </p:txBody>
      </p:sp>
    </p:spTree>
    <p:extLst>
      <p:ext uri="{BB962C8B-B14F-4D97-AF65-F5344CB8AC3E}">
        <p14:creationId xmlns:p14="http://schemas.microsoft.com/office/powerpoint/2010/main" val="1966294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2BE87F5-48D5-460F-B2E0-BD329451F6C0}"/>
              </a:ext>
            </a:extLst>
          </p:cNvPr>
          <p:cNvSpPr txBox="1"/>
          <p:nvPr/>
        </p:nvSpPr>
        <p:spPr>
          <a:xfrm>
            <a:off x="1171051" y="920927"/>
            <a:ext cx="4465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Noise Levels</a:t>
            </a:r>
            <a:endParaRPr lang="es-ES" sz="3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B9C923-FACF-45FA-BF7F-865918244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5" y="2132122"/>
            <a:ext cx="4045994" cy="30344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AB9702E-EB9D-4419-8DE0-EAEEC3C82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854" y="1610369"/>
            <a:ext cx="3749565" cy="28121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2F81D48-C22B-410F-9624-01B2CF7A4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5" y="1691382"/>
            <a:ext cx="3749565" cy="2812174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16C83792-2A53-4071-99E8-B5982053900A}"/>
              </a:ext>
            </a:extLst>
          </p:cNvPr>
          <p:cNvSpPr/>
          <p:nvPr/>
        </p:nvSpPr>
        <p:spPr>
          <a:xfrm>
            <a:off x="5176007" y="2466363"/>
            <a:ext cx="377505" cy="19561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7605280-EFE7-4D4D-BC25-B7F8E7FE294C}"/>
              </a:ext>
            </a:extLst>
          </p:cNvPr>
          <p:cNvSpPr/>
          <p:nvPr/>
        </p:nvSpPr>
        <p:spPr>
          <a:xfrm>
            <a:off x="638961" y="1812022"/>
            <a:ext cx="3345810" cy="26105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13B2317C-3814-4766-ACC2-50E67CBA8E31}"/>
              </a:ext>
            </a:extLst>
          </p:cNvPr>
          <p:cNvCxnSpPr/>
          <p:nvPr/>
        </p:nvCxnSpPr>
        <p:spPr>
          <a:xfrm>
            <a:off x="3984771" y="1812022"/>
            <a:ext cx="1191236" cy="654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916326D-7552-4F62-863F-D626FE9356AA}"/>
              </a:ext>
            </a:extLst>
          </p:cNvPr>
          <p:cNvSpPr/>
          <p:nvPr/>
        </p:nvSpPr>
        <p:spPr>
          <a:xfrm>
            <a:off x="8433565" y="1711195"/>
            <a:ext cx="3345810" cy="2610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02841A6-DCA9-4C86-8992-2FDCDA73B2A6}"/>
              </a:ext>
            </a:extLst>
          </p:cNvPr>
          <p:cNvSpPr/>
          <p:nvPr/>
        </p:nvSpPr>
        <p:spPr>
          <a:xfrm>
            <a:off x="6250476" y="2649374"/>
            <a:ext cx="1257523" cy="1956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CA86E2C5-A392-4144-980B-34826EAD126B}"/>
              </a:ext>
            </a:extLst>
          </p:cNvPr>
          <p:cNvCxnSpPr>
            <a:cxnSpLocks/>
          </p:cNvCxnSpPr>
          <p:nvPr/>
        </p:nvCxnSpPr>
        <p:spPr>
          <a:xfrm flipH="1">
            <a:off x="7331978" y="1722288"/>
            <a:ext cx="1101587" cy="9270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C5CA6E56-6125-4DF1-917E-456E1E6F0692}"/>
                  </a:ext>
                </a:extLst>
              </p:cNvPr>
              <p:cNvSpPr txBox="1"/>
              <p:nvPr/>
            </p:nvSpPr>
            <p:spPr>
              <a:xfrm>
                <a:off x="604006" y="4752081"/>
                <a:ext cx="3415719" cy="414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=20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540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60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dirty="0">
                    <a:solidFill>
                      <a:schemeClr val="accent1">
                        <a:lumMod val="75000"/>
                      </a:schemeClr>
                    </a:solidFill>
                  </a:rPr>
                  <a:t> 19,08 dB</a:t>
                </a:r>
              </a:p>
            </p:txBody>
          </p:sp>
        </mc:Choice>
        <mc:Fallback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C5CA6E56-6125-4DF1-917E-456E1E6F0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06" y="4752081"/>
                <a:ext cx="3415719" cy="414537"/>
              </a:xfrm>
              <a:prstGeom prst="rect">
                <a:avLst/>
              </a:prstGeom>
              <a:blipFill>
                <a:blip r:embed="rId5"/>
                <a:stretch>
                  <a:fillRect l="-2321" t="-1471" b="-1764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2D0A32F6-3CF2-48D2-878C-08530828521C}"/>
                  </a:ext>
                </a:extLst>
              </p:cNvPr>
              <p:cNvSpPr txBox="1"/>
              <p:nvPr/>
            </p:nvSpPr>
            <p:spPr>
              <a:xfrm>
                <a:off x="8374273" y="4678001"/>
                <a:ext cx="3415719" cy="414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=20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540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180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dirty="0">
                    <a:solidFill>
                      <a:srgbClr val="FF0000"/>
                    </a:solidFill>
                  </a:rPr>
                  <a:t> 9,5 dB</a:t>
                </a:r>
              </a:p>
            </p:txBody>
          </p:sp>
        </mc:Choice>
        <mc:Fallback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2D0A32F6-3CF2-48D2-878C-085308285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4273" y="4678001"/>
                <a:ext cx="3415719" cy="414537"/>
              </a:xfrm>
              <a:prstGeom prst="rect">
                <a:avLst/>
              </a:prstGeom>
              <a:blipFill>
                <a:blip r:embed="rId6"/>
                <a:stretch>
                  <a:fillRect l="-2500" t="-1471" b="-1911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uadroTexto 34">
            <a:extLst>
              <a:ext uri="{FF2B5EF4-FFF2-40B4-BE49-F238E27FC236}">
                <a16:creationId xmlns:a16="http://schemas.microsoft.com/office/drawing/2014/main" id="{E233CFD5-32A1-4608-BFCA-BAB117B26A48}"/>
              </a:ext>
            </a:extLst>
          </p:cNvPr>
          <p:cNvSpPr txBox="1"/>
          <p:nvPr/>
        </p:nvSpPr>
        <p:spPr>
          <a:xfrm>
            <a:off x="604006" y="5509874"/>
            <a:ext cx="10983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for now, I can say that this the max SNR is about 9,5 dB due to noise introduced by the environment, and can be </a:t>
            </a:r>
          </a:p>
          <a:p>
            <a:r>
              <a:rPr lang="en-US" dirty="0"/>
              <a:t>optimized to achieve 19 </a:t>
            </a:r>
            <a:r>
              <a:rPr lang="en-US" dirty="0" err="1"/>
              <a:t>dB.</a:t>
            </a:r>
            <a:r>
              <a:rPr lang="en-US" dirty="0"/>
              <a:t>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2564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2BE87F5-48D5-460F-B2E0-BD329451F6C0}"/>
              </a:ext>
            </a:extLst>
          </p:cNvPr>
          <p:cNvSpPr txBox="1"/>
          <p:nvPr/>
        </p:nvSpPr>
        <p:spPr>
          <a:xfrm>
            <a:off x="710353" y="920788"/>
            <a:ext cx="4465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Dynamic Range</a:t>
            </a:r>
            <a:endParaRPr lang="es-ES" sz="36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AAE5643-0CCC-4EE3-BB76-95174617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53" y="2059979"/>
            <a:ext cx="5069744" cy="380230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620E7C5-2981-4C72-81BD-8606C5DE3973}"/>
              </a:ext>
            </a:extLst>
          </p:cNvPr>
          <p:cNvSpPr txBox="1"/>
          <p:nvPr/>
        </p:nvSpPr>
        <p:spPr>
          <a:xfrm>
            <a:off x="2745500" y="2827740"/>
            <a:ext cx="164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Signal from LED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407FCA0-1EA8-4028-B0FB-7D750CFDE9FC}"/>
              </a:ext>
            </a:extLst>
          </p:cNvPr>
          <p:cNvSpPr txBox="1"/>
          <p:nvPr/>
        </p:nvSpPr>
        <p:spPr>
          <a:xfrm>
            <a:off x="936833" y="4364562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Single PE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C22271-DF75-4040-9C11-0B47898DFAD5}"/>
              </a:ext>
            </a:extLst>
          </p:cNvPr>
          <p:cNvSpPr txBox="1"/>
          <p:nvPr/>
        </p:nvSpPr>
        <p:spPr>
          <a:xfrm>
            <a:off x="6096000" y="1829242"/>
            <a:ext cx="607147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Dynamic range depends on the first stage</a:t>
            </a:r>
          </a:p>
          <a:p>
            <a:r>
              <a:rPr lang="en-US" dirty="0"/>
              <a:t>(OPA847)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OPA847 saturates at around 4V and considering </a:t>
            </a:r>
          </a:p>
          <a:p>
            <a:r>
              <a:rPr lang="en-US" dirty="0"/>
              <a:t>that a single PE from 1 </a:t>
            </a:r>
            <a:r>
              <a:rPr lang="en-US" dirty="0" err="1"/>
              <a:t>SiPM</a:t>
            </a:r>
            <a:r>
              <a:rPr lang="en-US" dirty="0"/>
              <a:t> connected @ </a:t>
            </a:r>
            <a:r>
              <a:rPr lang="en-US" dirty="0" err="1"/>
              <a:t>Vbias</a:t>
            </a:r>
            <a:r>
              <a:rPr lang="en-US" dirty="0"/>
              <a:t> 55V and</a:t>
            </a:r>
          </a:p>
          <a:p>
            <a:r>
              <a:rPr lang="en-US" dirty="0"/>
              <a:t> gain of 20 V/V is 2mV peak at room temp.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this case the dynamic range is about 2000 photons, </a:t>
            </a:r>
          </a:p>
          <a:p>
            <a:r>
              <a:rPr lang="en-US" dirty="0"/>
              <a:t>but increasing the number ganged </a:t>
            </a:r>
            <a:r>
              <a:rPr lang="en-US" dirty="0" err="1"/>
              <a:t>SiPM</a:t>
            </a:r>
            <a:r>
              <a:rPr lang="en-US" dirty="0"/>
              <a:t> increases the dynamic</a:t>
            </a:r>
          </a:p>
          <a:p>
            <a:r>
              <a:rPr lang="en-US" dirty="0"/>
              <a:t>range in detriment of SNR.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 course, at </a:t>
            </a:r>
            <a:r>
              <a:rPr lang="en-US" dirty="0" err="1"/>
              <a:t>cryo</a:t>
            </a:r>
            <a:r>
              <a:rPr lang="en-US" dirty="0"/>
              <a:t> temperatures the </a:t>
            </a:r>
            <a:r>
              <a:rPr lang="en-US" dirty="0" err="1"/>
              <a:t>SiPM</a:t>
            </a:r>
            <a:r>
              <a:rPr lang="en-US" dirty="0"/>
              <a:t> gain changes</a:t>
            </a:r>
          </a:p>
          <a:p>
            <a:r>
              <a:rPr lang="en-US" dirty="0"/>
              <a:t>and for now I don’t feel confident to throw a number.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a good compensation scheme, the gain in the first </a:t>
            </a:r>
          </a:p>
          <a:p>
            <a:r>
              <a:rPr lang="en-US" dirty="0"/>
              <a:t>stage can be lowered to 4 V/V, which will add more dynamic</a:t>
            </a:r>
          </a:p>
          <a:p>
            <a:r>
              <a:rPr lang="en-US" dirty="0"/>
              <a:t>range.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the second amplification stage or a third passive </a:t>
            </a:r>
          </a:p>
          <a:p>
            <a:r>
              <a:rPr lang="en-US" dirty="0"/>
              <a:t>attenuator stage, it could be possible to obtain a required </a:t>
            </a:r>
          </a:p>
          <a:p>
            <a:r>
              <a:rPr lang="en-US" dirty="0"/>
              <a:t>dynamic range.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85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E242B51B-3B11-4445-B268-9B5842215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4528" r="2169" b="6355"/>
          <a:stretch/>
        </p:blipFill>
        <p:spPr>
          <a:xfrm>
            <a:off x="2228674" y="1306724"/>
            <a:ext cx="7734649" cy="175259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31407B4-6553-408C-B69A-A6CD231EC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4224" r="1330" b="6831"/>
          <a:stretch/>
        </p:blipFill>
        <p:spPr>
          <a:xfrm>
            <a:off x="2228674" y="3980577"/>
            <a:ext cx="7734649" cy="175861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59DCB94-5C9F-457C-A470-27A2B12732E1}"/>
              </a:ext>
            </a:extLst>
          </p:cNvPr>
          <p:cNvSpPr txBox="1"/>
          <p:nvPr/>
        </p:nvSpPr>
        <p:spPr>
          <a:xfrm>
            <a:off x="5177403" y="657143"/>
            <a:ext cx="1837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Prototype</a:t>
            </a:r>
            <a:r>
              <a:rPr lang="es-ES" sz="2400" dirty="0"/>
              <a:t> V1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A93A7AA-2283-4F70-980B-993F8E96A82C}"/>
              </a:ext>
            </a:extLst>
          </p:cNvPr>
          <p:cNvSpPr txBox="1"/>
          <p:nvPr/>
        </p:nvSpPr>
        <p:spPr>
          <a:xfrm>
            <a:off x="5177403" y="3429000"/>
            <a:ext cx="1837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Prototype</a:t>
            </a:r>
            <a:r>
              <a:rPr lang="es-ES" sz="2400" dirty="0"/>
              <a:t> V2</a:t>
            </a:r>
          </a:p>
        </p:txBody>
      </p:sp>
    </p:spTree>
    <p:extLst>
      <p:ext uri="{BB962C8B-B14F-4D97-AF65-F5344CB8AC3E}">
        <p14:creationId xmlns:p14="http://schemas.microsoft.com/office/powerpoint/2010/main" val="4127233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E242B51B-3B11-4445-B268-9B5842215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4528" r="2169" b="6355"/>
          <a:stretch/>
        </p:blipFill>
        <p:spPr>
          <a:xfrm>
            <a:off x="8457498" y="758071"/>
            <a:ext cx="3098335" cy="70205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59DCB94-5C9F-457C-A470-27A2B12732E1}"/>
              </a:ext>
            </a:extLst>
          </p:cNvPr>
          <p:cNvSpPr txBox="1"/>
          <p:nvPr/>
        </p:nvSpPr>
        <p:spPr>
          <a:xfrm>
            <a:off x="1097280" y="878266"/>
            <a:ext cx="1837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Prototype</a:t>
            </a:r>
            <a:r>
              <a:rPr lang="es-ES" sz="2400" dirty="0"/>
              <a:t> V1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D9B578-E69D-42D0-AF1E-8F541492D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59204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Three stage amplifier.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First stage consist in 4 transimpedance amplifiers, each amplifying groups of 12 </a:t>
            </a:r>
            <a:r>
              <a:rPr lang="en-US" dirty="0" err="1"/>
              <a:t>SiPM’s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Second stage is a single ended summing amplifier.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Third stage is a Differential Low Pass Filter in multiple feedback configuration. It provides single ended to differential conversion.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LMH6629 was used for single ended amplification and LMH6554 for differential amplification.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18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E242B51B-3B11-4445-B268-9B5842215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4528" r="2169" b="6355"/>
          <a:stretch/>
        </p:blipFill>
        <p:spPr>
          <a:xfrm>
            <a:off x="8457498" y="758071"/>
            <a:ext cx="3098335" cy="70205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59DCB94-5C9F-457C-A470-27A2B12732E1}"/>
              </a:ext>
            </a:extLst>
          </p:cNvPr>
          <p:cNvSpPr txBox="1"/>
          <p:nvPr/>
        </p:nvSpPr>
        <p:spPr>
          <a:xfrm>
            <a:off x="1097280" y="878266"/>
            <a:ext cx="368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Prototype</a:t>
            </a:r>
            <a:r>
              <a:rPr lang="es-ES" sz="2400" dirty="0"/>
              <a:t> V1 test </a:t>
            </a:r>
            <a:r>
              <a:rPr lang="es-ES" sz="2400" dirty="0" err="1"/>
              <a:t>summary</a:t>
            </a:r>
            <a:endParaRPr lang="es-ES" sz="2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D9B578-E69D-42D0-AF1E-8F541492D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17927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Prototype V1 did not meet operation conditions due to high instability of the single ended stages (LMH6629).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LMH6554 introduces distortion in the signal when operating as Low Pass Filter. Voltage inverter configuration was tested but distortion was still present in high amplitude signals.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Stable operation was achieved when stages were separately tested, but once connected oscillatory condition appeared.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186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359DCB94-5C9F-457C-A470-27A2B12732E1}"/>
              </a:ext>
            </a:extLst>
          </p:cNvPr>
          <p:cNvSpPr txBox="1"/>
          <p:nvPr/>
        </p:nvSpPr>
        <p:spPr>
          <a:xfrm>
            <a:off x="1097280" y="878266"/>
            <a:ext cx="1837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Prototype</a:t>
            </a:r>
            <a:r>
              <a:rPr lang="es-ES" sz="2400" dirty="0"/>
              <a:t> V2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D9B578-E69D-42D0-AF1E-8F541492D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59204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Two stage amplifier.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First stage consist in 4 transimpedance amplifiers, each amplifying groups of 12 </a:t>
            </a:r>
            <a:r>
              <a:rPr lang="en-US" dirty="0" err="1"/>
              <a:t>SiPM’s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Second stage of prototype V2 replaced second and third stage of protype V1, providing summing mode and single ended to differential conversion.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OPA847 replaced LMH6629 and THS4131 replaced LMH6554.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CB8243-4C2F-4D69-B8EA-B943A7EA6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4224" r="1330" b="6831"/>
          <a:stretch/>
        </p:blipFill>
        <p:spPr>
          <a:xfrm>
            <a:off x="7203346" y="677709"/>
            <a:ext cx="3794621" cy="86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4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359DCB94-5C9F-457C-A470-27A2B12732E1}"/>
              </a:ext>
            </a:extLst>
          </p:cNvPr>
          <p:cNvSpPr txBox="1"/>
          <p:nvPr/>
        </p:nvSpPr>
        <p:spPr>
          <a:xfrm>
            <a:off x="1097280" y="878266"/>
            <a:ext cx="368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Prototype</a:t>
            </a:r>
            <a:r>
              <a:rPr lang="es-ES" sz="2400" dirty="0"/>
              <a:t> V2 test </a:t>
            </a:r>
            <a:r>
              <a:rPr lang="es-ES" sz="2400" dirty="0" err="1"/>
              <a:t>summary</a:t>
            </a:r>
            <a:endParaRPr lang="es-ES" sz="2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D9B578-E69D-42D0-AF1E-8F541492D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17927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Prototype V2 meet operation conditions at room and cryogenic temperatures.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Distortion in the signal was not present, even with large signals.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Low amplitude, high frequency oscillatory condition was present. This was mitigated adding compensation networks in between stages.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1 MPPC and 8 MPPC in parallel were tested due to availability of the </a:t>
            </a:r>
            <a:r>
              <a:rPr lang="en-US" dirty="0" err="1"/>
              <a:t>SiPM’s</a:t>
            </a:r>
            <a:r>
              <a:rPr lang="en-US" dirty="0"/>
              <a:t> sensors.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B4B7C3-7B70-4EAE-8333-4D866A692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4224" r="1330" b="6831"/>
          <a:stretch/>
        </p:blipFill>
        <p:spPr>
          <a:xfrm>
            <a:off x="7203346" y="677709"/>
            <a:ext cx="3794621" cy="86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56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42FDFD-A7EE-4AF1-A5CE-C649946F9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93"/>
          <a:stretch/>
        </p:blipFill>
        <p:spPr>
          <a:xfrm>
            <a:off x="519419" y="559036"/>
            <a:ext cx="4304948" cy="402834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CB2AB3A-01C6-4CAC-BAB6-607A6F7B2594}"/>
              </a:ext>
            </a:extLst>
          </p:cNvPr>
          <p:cNvSpPr/>
          <p:nvPr/>
        </p:nvSpPr>
        <p:spPr>
          <a:xfrm>
            <a:off x="515978" y="559035"/>
            <a:ext cx="4308390" cy="4028345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67409A-91D5-4FB7-8C31-204D882BAA13}"/>
              </a:ext>
            </a:extLst>
          </p:cNvPr>
          <p:cNvSpPr txBox="1"/>
          <p:nvPr/>
        </p:nvSpPr>
        <p:spPr>
          <a:xfrm>
            <a:off x="5201174" y="998290"/>
            <a:ext cx="5090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Prototype V1 was thoroughly tested, but obtaining a</a:t>
            </a:r>
          </a:p>
          <a:p>
            <a:r>
              <a:rPr lang="en-US" dirty="0"/>
              <a:t>satisfactory operation condition was in vane. </a:t>
            </a:r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32E2014-5DE1-4387-A7DD-3C24172F87DA}"/>
              </a:ext>
            </a:extLst>
          </p:cNvPr>
          <p:cNvSpPr/>
          <p:nvPr/>
        </p:nvSpPr>
        <p:spPr>
          <a:xfrm>
            <a:off x="5201174" y="998290"/>
            <a:ext cx="5090240" cy="646331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00A98BA-C658-4587-AF6C-26AF8A3D52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66" b="5103"/>
          <a:stretch/>
        </p:blipFill>
        <p:spPr>
          <a:xfrm>
            <a:off x="569055" y="5059959"/>
            <a:ext cx="4304948" cy="1111541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32A0F0E-C8D7-4A78-8B7F-F896A66BAD4D}"/>
              </a:ext>
            </a:extLst>
          </p:cNvPr>
          <p:cNvSpPr/>
          <p:nvPr/>
        </p:nvSpPr>
        <p:spPr>
          <a:xfrm>
            <a:off x="515978" y="140521"/>
            <a:ext cx="1937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Prototype V1 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4C2A0FE-EDD3-4D85-BA39-8EDB7C924BDA}"/>
              </a:ext>
            </a:extLst>
          </p:cNvPr>
          <p:cNvSpPr txBox="1"/>
          <p:nvPr/>
        </p:nvSpPr>
        <p:spPr>
          <a:xfrm>
            <a:off x="5201174" y="1981200"/>
            <a:ext cx="4401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Prototype V2 achieved satisfactory operation</a:t>
            </a:r>
          </a:p>
          <a:p>
            <a:r>
              <a:rPr lang="en-US" dirty="0"/>
              <a:t>condition.</a:t>
            </a:r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E701FA5-895A-4D7F-92CE-CA9B5A80A819}"/>
              </a:ext>
            </a:extLst>
          </p:cNvPr>
          <p:cNvSpPr/>
          <p:nvPr/>
        </p:nvSpPr>
        <p:spPr>
          <a:xfrm>
            <a:off x="5201174" y="1981200"/>
            <a:ext cx="5090240" cy="64633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E248AE3-8AE0-4D16-929F-609200C6FB9E}"/>
              </a:ext>
            </a:extLst>
          </p:cNvPr>
          <p:cNvSpPr/>
          <p:nvPr/>
        </p:nvSpPr>
        <p:spPr>
          <a:xfrm>
            <a:off x="565613" y="5059959"/>
            <a:ext cx="4308390" cy="111154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8EA50DD-D28D-4E72-ABC4-C5DFAA3DCA3B}"/>
              </a:ext>
            </a:extLst>
          </p:cNvPr>
          <p:cNvSpPr/>
          <p:nvPr/>
        </p:nvSpPr>
        <p:spPr>
          <a:xfrm>
            <a:off x="569055" y="4598294"/>
            <a:ext cx="1937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Prototype V2 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29AD307-D337-4CD8-8A9A-7809A0988A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3" t="-4047" r="27734" b="4047"/>
          <a:stretch/>
        </p:blipFill>
        <p:spPr>
          <a:xfrm rot="16200000">
            <a:off x="6759837" y="2103350"/>
            <a:ext cx="1920701" cy="4572002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5601DB1F-FD1C-4135-8BC8-35633D1E0A0B}"/>
              </a:ext>
            </a:extLst>
          </p:cNvPr>
          <p:cNvSpPr/>
          <p:nvPr/>
        </p:nvSpPr>
        <p:spPr>
          <a:xfrm>
            <a:off x="5622022" y="3431796"/>
            <a:ext cx="4384167" cy="191790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8981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359DCB94-5C9F-457C-A470-27A2B12732E1}"/>
              </a:ext>
            </a:extLst>
          </p:cNvPr>
          <p:cNvSpPr txBox="1"/>
          <p:nvPr/>
        </p:nvSpPr>
        <p:spPr>
          <a:xfrm>
            <a:off x="1097280" y="878266"/>
            <a:ext cx="3684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Prototype</a:t>
            </a:r>
            <a:r>
              <a:rPr lang="es-ES" sz="2400" dirty="0"/>
              <a:t> V2 test @ </a:t>
            </a:r>
            <a:r>
              <a:rPr lang="es-ES" sz="2400" dirty="0" err="1"/>
              <a:t>room</a:t>
            </a:r>
            <a:r>
              <a:rPr lang="es-ES" sz="2400" dirty="0"/>
              <a:t> </a:t>
            </a:r>
            <a:r>
              <a:rPr lang="es-ES" sz="2400" dirty="0" err="1"/>
              <a:t>temperature</a:t>
            </a:r>
            <a:endParaRPr lang="es-ES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B4B7C3-7B70-4EAE-8333-4D866A692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4224" r="1330" b="6831"/>
          <a:stretch/>
        </p:blipFill>
        <p:spPr>
          <a:xfrm>
            <a:off x="7203346" y="677709"/>
            <a:ext cx="3794621" cy="8627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4B53B9-6398-4BCE-ACDE-825356E34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25" y="1890173"/>
            <a:ext cx="5819164" cy="436437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42B980F-89C1-4BF4-B2B1-EE10FFF6299D}"/>
              </a:ext>
            </a:extLst>
          </p:cNvPr>
          <p:cNvSpPr txBox="1"/>
          <p:nvPr/>
        </p:nvSpPr>
        <p:spPr>
          <a:xfrm>
            <a:off x="6576969" y="2059796"/>
            <a:ext cx="47649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frequency, low amplitude oscillatory condition was encountered.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Signal shape distortion and high amplitude oscillation that was present in V1 was mitigated.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Nevertheless, this oscillatory condition in V2 prevented the observation of single photoelectron peaks.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9385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359DCB94-5C9F-457C-A470-27A2B12732E1}"/>
              </a:ext>
            </a:extLst>
          </p:cNvPr>
          <p:cNvSpPr txBox="1"/>
          <p:nvPr/>
        </p:nvSpPr>
        <p:spPr>
          <a:xfrm>
            <a:off x="1097280" y="878266"/>
            <a:ext cx="3684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Prototype</a:t>
            </a:r>
            <a:r>
              <a:rPr lang="es-ES" sz="2400" dirty="0"/>
              <a:t> V2 test @ </a:t>
            </a:r>
            <a:r>
              <a:rPr lang="es-ES" sz="2400" dirty="0" err="1"/>
              <a:t>room</a:t>
            </a:r>
            <a:r>
              <a:rPr lang="es-ES" sz="2400" dirty="0"/>
              <a:t> </a:t>
            </a:r>
            <a:r>
              <a:rPr lang="es-ES" sz="2400" dirty="0" err="1"/>
              <a:t>temperature</a:t>
            </a:r>
            <a:endParaRPr lang="es-ES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B4B7C3-7B70-4EAE-8333-4D866A692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4224" r="1330" b="6831"/>
          <a:stretch/>
        </p:blipFill>
        <p:spPr>
          <a:xfrm>
            <a:off x="7203346" y="677709"/>
            <a:ext cx="3794621" cy="86277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42B980F-89C1-4BF4-B2B1-EE10FFF6299D}"/>
              </a:ext>
            </a:extLst>
          </p:cNvPr>
          <p:cNvSpPr txBox="1"/>
          <p:nvPr/>
        </p:nvSpPr>
        <p:spPr>
          <a:xfrm>
            <a:off x="6576969" y="2059796"/>
            <a:ext cx="4764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oscillations where mitigated by adding a compensation network in between stages.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The</a:t>
            </a:r>
            <a:r>
              <a:rPr lang="es-ES" dirty="0"/>
              <a:t> .gif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right</a:t>
            </a:r>
            <a:r>
              <a:rPr lang="es-ES" dirty="0"/>
              <a:t> </a:t>
            </a:r>
            <a:r>
              <a:rPr lang="es-ES" dirty="0" err="1"/>
              <a:t>demostrates</a:t>
            </a:r>
            <a:r>
              <a:rPr lang="es-ES" dirty="0"/>
              <a:t> in real time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effect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adding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compensation</a:t>
            </a:r>
            <a:r>
              <a:rPr lang="es-E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E24FBC2-17BB-49C3-9329-E2BF9D77B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142" y="1853965"/>
            <a:ext cx="2476198" cy="440212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9E51874-9C42-418E-9F7A-1F6DF80F63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3" t="-4047" r="27734" b="4047"/>
          <a:stretch/>
        </p:blipFill>
        <p:spPr>
          <a:xfrm rot="16200000">
            <a:off x="6967263" y="1827880"/>
            <a:ext cx="2476479" cy="589496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1BCE9AC-C3D0-447E-80BC-76DF296C6F20}"/>
              </a:ext>
            </a:extLst>
          </p:cNvPr>
          <p:cNvSpPr/>
          <p:nvPr/>
        </p:nvSpPr>
        <p:spPr>
          <a:xfrm>
            <a:off x="5500206" y="3567645"/>
            <a:ext cx="5652780" cy="244595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F048D64-F479-4BE0-9840-D99EE7407191}"/>
              </a:ext>
            </a:extLst>
          </p:cNvPr>
          <p:cNvSpPr/>
          <p:nvPr/>
        </p:nvSpPr>
        <p:spPr>
          <a:xfrm>
            <a:off x="8279934" y="4471332"/>
            <a:ext cx="931178" cy="1233182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842F149-2154-47AF-BFB7-E7006BF30E8E}"/>
              </a:ext>
            </a:extLst>
          </p:cNvPr>
          <p:cNvSpPr/>
          <p:nvPr/>
        </p:nvSpPr>
        <p:spPr>
          <a:xfrm>
            <a:off x="1737196" y="1853965"/>
            <a:ext cx="2487383" cy="440212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563526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1223</TotalTime>
  <Words>695</Words>
  <Application>Microsoft Office PowerPoint</Application>
  <PresentationFormat>Panorámica</PresentationFormat>
  <Paragraphs>81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Retrospección</vt:lpstr>
      <vt:lpstr>SiPM Active Ganging cryogenic test results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Prototype V2 test @ LN2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Esteban Cristaldo Morales</dc:creator>
  <cp:lastModifiedBy>Esteban Cristaldo Morales</cp:lastModifiedBy>
  <cp:revision>23</cp:revision>
  <dcterms:created xsi:type="dcterms:W3CDTF">2019-06-28T14:17:02Z</dcterms:created>
  <dcterms:modified xsi:type="dcterms:W3CDTF">2019-07-24T14:35:53Z</dcterms:modified>
</cp:coreProperties>
</file>