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6"/>
  </p:notesMasterIdLst>
  <p:sldIdLst>
    <p:sldId id="263" r:id="rId3"/>
    <p:sldId id="300" r:id="rId4"/>
    <p:sldId id="281" r:id="rId5"/>
    <p:sldId id="265" r:id="rId6"/>
    <p:sldId id="266" r:id="rId7"/>
    <p:sldId id="277" r:id="rId8"/>
    <p:sldId id="284" r:id="rId9"/>
    <p:sldId id="268" r:id="rId10"/>
    <p:sldId id="275" r:id="rId11"/>
    <p:sldId id="276" r:id="rId12"/>
    <p:sldId id="269" r:id="rId13"/>
    <p:sldId id="278" r:id="rId14"/>
    <p:sldId id="285" r:id="rId15"/>
    <p:sldId id="280" r:id="rId16"/>
    <p:sldId id="271" r:id="rId17"/>
    <p:sldId id="272" r:id="rId18"/>
    <p:sldId id="273" r:id="rId19"/>
    <p:sldId id="270" r:id="rId20"/>
    <p:sldId id="289" r:id="rId21"/>
    <p:sldId id="301" r:id="rId22"/>
    <p:sldId id="290" r:id="rId23"/>
    <p:sldId id="291" r:id="rId24"/>
    <p:sldId id="303" r:id="rId25"/>
    <p:sldId id="292" r:id="rId26"/>
    <p:sldId id="296" r:id="rId27"/>
    <p:sldId id="293" r:id="rId28"/>
    <p:sldId id="298" r:id="rId29"/>
    <p:sldId id="302" r:id="rId30"/>
    <p:sldId id="299" r:id="rId31"/>
    <p:sldId id="287" r:id="rId32"/>
    <p:sldId id="288" r:id="rId33"/>
    <p:sldId id="294" r:id="rId34"/>
    <p:sldId id="26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43" autoAdjust="0"/>
    <p:restoredTop sz="94660"/>
  </p:normalViewPr>
  <p:slideViewPr>
    <p:cSldViewPr snapToGrid="0">
      <p:cViewPr varScale="1">
        <p:scale>
          <a:sx n="82" d="100"/>
          <a:sy n="82" d="100"/>
        </p:scale>
        <p:origin x="102"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90803E-9F59-426E-BCE2-C7335908757C}" type="datetimeFigureOut">
              <a:rPr lang="en-US" smtClean="0"/>
              <a:t>8/6/2019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5E1791-11BB-4333-9CB5-3731AABB9F2B}" type="slidenum">
              <a:rPr lang="en-US" smtClean="0"/>
              <a:t>‹#›</a:t>
            </a:fld>
            <a:endParaRPr lang="en-US"/>
          </a:p>
        </p:txBody>
      </p:sp>
    </p:spTree>
    <p:extLst>
      <p:ext uri="{BB962C8B-B14F-4D97-AF65-F5344CB8AC3E}">
        <p14:creationId xmlns:p14="http://schemas.microsoft.com/office/powerpoint/2010/main" val="2075280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reliableplant.com/Read/18693/reliability-engineering-plan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https://www.reliableplant.com/Read/18693/reliability-engineering-plant</a:t>
            </a:r>
            <a:endParaRPr lang="en-US" sz="1200" dirty="0"/>
          </a:p>
          <a:p>
            <a:endParaRPr lang="en-US" dirty="0"/>
          </a:p>
        </p:txBody>
      </p:sp>
      <p:sp>
        <p:nvSpPr>
          <p:cNvPr id="4" name="Slide Number Placeholder 3"/>
          <p:cNvSpPr>
            <a:spLocks noGrp="1"/>
          </p:cNvSpPr>
          <p:nvPr>
            <p:ph type="sldNum" sz="quarter" idx="10"/>
          </p:nvPr>
        </p:nvSpPr>
        <p:spPr/>
        <p:txBody>
          <a:bodyPr/>
          <a:lstStyle/>
          <a:p>
            <a:fld id="{425E1791-11BB-4333-9CB5-3731AABB9F2B}" type="slidenum">
              <a:rPr lang="en-US" smtClean="0"/>
              <a:t>4</a:t>
            </a:fld>
            <a:endParaRPr lang="en-US"/>
          </a:p>
        </p:txBody>
      </p:sp>
    </p:spTree>
    <p:extLst>
      <p:ext uri="{BB962C8B-B14F-4D97-AF65-F5344CB8AC3E}">
        <p14:creationId xmlns:p14="http://schemas.microsoft.com/office/powerpoint/2010/main" val="402974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Bathtub_curve.jpg: </a:t>
            </a:r>
            <a:r>
              <a:rPr lang="en-US" dirty="0" err="1"/>
              <a:t>Wyattsderivative</a:t>
            </a:r>
            <a:r>
              <a:rPr lang="en-US" dirty="0"/>
              <a:t> work: </a:t>
            </a:r>
            <a:r>
              <a:rPr lang="en-US" dirty="0" err="1"/>
              <a:t>McSush</a:t>
            </a:r>
            <a:r>
              <a:rPr lang="en-US" dirty="0"/>
              <a:t> (talk) - Bathtub_curve.jpg, Public Domain, https://commons.wikimedia.org/w/index.php?curid=7458336</a:t>
            </a:r>
          </a:p>
        </p:txBody>
      </p:sp>
      <p:sp>
        <p:nvSpPr>
          <p:cNvPr id="4" name="Slide Number Placeholder 3"/>
          <p:cNvSpPr>
            <a:spLocks noGrp="1"/>
          </p:cNvSpPr>
          <p:nvPr>
            <p:ph type="sldNum" sz="quarter" idx="10"/>
          </p:nvPr>
        </p:nvSpPr>
        <p:spPr/>
        <p:txBody>
          <a:bodyPr/>
          <a:lstStyle/>
          <a:p>
            <a:fld id="{425E1791-11BB-4333-9CB5-3731AABB9F2B}" type="slidenum">
              <a:rPr lang="en-US" smtClean="0"/>
              <a:t>6</a:t>
            </a:fld>
            <a:endParaRPr lang="en-US"/>
          </a:p>
        </p:txBody>
      </p:sp>
    </p:spTree>
    <p:extLst>
      <p:ext uri="{BB962C8B-B14F-4D97-AF65-F5344CB8AC3E}">
        <p14:creationId xmlns:p14="http://schemas.microsoft.com/office/powerpoint/2010/main" val="2000312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https://www.procurious.com/procurement-news/employees-weak-link-cyber-security</a:t>
            </a:r>
          </a:p>
        </p:txBody>
      </p:sp>
      <p:sp>
        <p:nvSpPr>
          <p:cNvPr id="4" name="Slide Number Placeholder 3"/>
          <p:cNvSpPr>
            <a:spLocks noGrp="1"/>
          </p:cNvSpPr>
          <p:nvPr>
            <p:ph type="sldNum" sz="quarter" idx="10"/>
          </p:nvPr>
        </p:nvSpPr>
        <p:spPr/>
        <p:txBody>
          <a:bodyPr/>
          <a:lstStyle/>
          <a:p>
            <a:fld id="{425E1791-11BB-4333-9CB5-3731AABB9F2B}" type="slidenum">
              <a:rPr lang="en-US" smtClean="0"/>
              <a:t>8</a:t>
            </a:fld>
            <a:endParaRPr lang="en-US"/>
          </a:p>
        </p:txBody>
      </p:sp>
    </p:spTree>
    <p:extLst>
      <p:ext uri="{BB962C8B-B14F-4D97-AF65-F5344CB8AC3E}">
        <p14:creationId xmlns:p14="http://schemas.microsoft.com/office/powerpoint/2010/main" val="903599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E1791-11BB-4333-9CB5-3731AABB9F2B}" type="slidenum">
              <a:rPr lang="en-US" smtClean="0"/>
              <a:t>9</a:t>
            </a:fld>
            <a:endParaRPr lang="en-US"/>
          </a:p>
        </p:txBody>
      </p:sp>
    </p:spTree>
    <p:extLst>
      <p:ext uri="{BB962C8B-B14F-4D97-AF65-F5344CB8AC3E}">
        <p14:creationId xmlns:p14="http://schemas.microsoft.com/office/powerpoint/2010/main" val="539655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http://pip2-docdb.fnal.gov/cgi-bin/RetrieveFile?docid=2261&amp;filename=PIP-II%20Preliminary%20Design%20Report%20Version%206-19-2019.pdf&amp;version=27</a:t>
            </a:r>
          </a:p>
        </p:txBody>
      </p:sp>
      <p:sp>
        <p:nvSpPr>
          <p:cNvPr id="4" name="Slide Number Placeholder 3"/>
          <p:cNvSpPr>
            <a:spLocks noGrp="1"/>
          </p:cNvSpPr>
          <p:nvPr>
            <p:ph type="sldNum" sz="quarter" idx="10"/>
          </p:nvPr>
        </p:nvSpPr>
        <p:spPr/>
        <p:txBody>
          <a:bodyPr/>
          <a:lstStyle/>
          <a:p>
            <a:fld id="{425E1791-11BB-4333-9CB5-3731AABB9F2B}" type="slidenum">
              <a:rPr lang="en-US" smtClean="0"/>
              <a:t>12</a:t>
            </a:fld>
            <a:endParaRPr lang="en-US"/>
          </a:p>
        </p:txBody>
      </p:sp>
    </p:spTree>
    <p:extLst>
      <p:ext uri="{BB962C8B-B14F-4D97-AF65-F5344CB8AC3E}">
        <p14:creationId xmlns:p14="http://schemas.microsoft.com/office/powerpoint/2010/main" val="371286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http://pip2-docdb.fnal.gov/cgi-bin/RetrieveFile?docid=2261&amp;filename=PIP-II%20Preliminary%20Design%20Report%20Version%206-19-2019.pdf&amp;version=27</a:t>
            </a:r>
          </a:p>
        </p:txBody>
      </p:sp>
      <p:sp>
        <p:nvSpPr>
          <p:cNvPr id="4" name="Slide Number Placeholder 3"/>
          <p:cNvSpPr>
            <a:spLocks noGrp="1"/>
          </p:cNvSpPr>
          <p:nvPr>
            <p:ph type="sldNum" sz="quarter" idx="10"/>
          </p:nvPr>
        </p:nvSpPr>
        <p:spPr/>
        <p:txBody>
          <a:bodyPr/>
          <a:lstStyle/>
          <a:p>
            <a:fld id="{425E1791-11BB-4333-9CB5-3731AABB9F2B}" type="slidenum">
              <a:rPr lang="en-US" smtClean="0"/>
              <a:t>14</a:t>
            </a:fld>
            <a:endParaRPr lang="en-US"/>
          </a:p>
        </p:txBody>
      </p:sp>
    </p:spTree>
    <p:extLst>
      <p:ext uri="{BB962C8B-B14F-4D97-AF65-F5344CB8AC3E}">
        <p14:creationId xmlns:p14="http://schemas.microsoft.com/office/powerpoint/2010/main" val="1930645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4EC1258-2A40-4991-9AE7-D4691168F675}"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80FAA-8139-41DD-98B0-FADC2BBA06FB}" type="slidenum">
              <a:rPr lang="en-US" smtClean="0"/>
              <a:t>‹#›</a:t>
            </a:fld>
            <a:endParaRPr lang="en-US"/>
          </a:p>
        </p:txBody>
      </p:sp>
    </p:spTree>
    <p:extLst>
      <p:ext uri="{BB962C8B-B14F-4D97-AF65-F5344CB8AC3E}">
        <p14:creationId xmlns:p14="http://schemas.microsoft.com/office/powerpoint/2010/main" val="2411471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EC1258-2A40-4991-9AE7-D4691168F675}"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80FAA-8139-41DD-98B0-FADC2BBA06FB}" type="slidenum">
              <a:rPr lang="en-US" smtClean="0"/>
              <a:t>‹#›</a:t>
            </a:fld>
            <a:endParaRPr lang="en-US"/>
          </a:p>
        </p:txBody>
      </p:sp>
    </p:spTree>
    <p:extLst>
      <p:ext uri="{BB962C8B-B14F-4D97-AF65-F5344CB8AC3E}">
        <p14:creationId xmlns:p14="http://schemas.microsoft.com/office/powerpoint/2010/main" val="1937726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EC1258-2A40-4991-9AE7-D4691168F675}"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80FAA-8139-41DD-98B0-FADC2BBA06FB}" type="slidenum">
              <a:rPr lang="en-US" smtClean="0"/>
              <a:t>‹#›</a:t>
            </a:fld>
            <a:endParaRPr lang="en-US"/>
          </a:p>
        </p:txBody>
      </p:sp>
    </p:spTree>
    <p:extLst>
      <p:ext uri="{BB962C8B-B14F-4D97-AF65-F5344CB8AC3E}">
        <p14:creationId xmlns:p14="http://schemas.microsoft.com/office/powerpoint/2010/main" val="2115440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11332308"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85" indent="0">
              <a:buFontTx/>
              <a:buNone/>
              <a:defRPr sz="2133">
                <a:solidFill>
                  <a:srgbClr val="2E5286"/>
                </a:solidFill>
                <a:latin typeface="Helvetica"/>
              </a:defRPr>
            </a:lvl2pPr>
            <a:lvl3pPr marL="1219170" indent="0">
              <a:buFontTx/>
              <a:buNone/>
              <a:defRPr sz="2133">
                <a:solidFill>
                  <a:srgbClr val="2E5286"/>
                </a:solidFill>
                <a:latin typeface="Helvetica"/>
              </a:defRPr>
            </a:lvl3pPr>
            <a:lvl4pPr marL="1828754" indent="0">
              <a:buFontTx/>
              <a:buNone/>
              <a:defRPr sz="2133">
                <a:solidFill>
                  <a:srgbClr val="2E5286"/>
                </a:solidFill>
                <a:latin typeface="Helvetica"/>
              </a:defRPr>
            </a:lvl4pPr>
            <a:lvl5pPr marL="2438339" indent="0">
              <a:buFontTx/>
              <a:buNone/>
              <a:defRPr sz="2133">
                <a:solidFill>
                  <a:srgbClr val="2E5286"/>
                </a:solidFill>
                <a:latin typeface="Helvetica"/>
              </a:defRPr>
            </a:lvl5pPr>
          </a:lstStyle>
          <a:p>
            <a:pPr lvl="0"/>
            <a:r>
              <a:rPr lang="en-US"/>
              <a:t>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Text Placeholder 24"/>
          <p:cNvSpPr>
            <a:spLocks noGrp="1"/>
          </p:cNvSpPr>
          <p:nvPr>
            <p:ph type="body" sz="quarter" idx="11"/>
          </p:nvPr>
        </p:nvSpPr>
        <p:spPr>
          <a:xfrm>
            <a:off x="455899" y="4316829"/>
            <a:ext cx="11332309"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9524" b="29524"/>
          <a:stretch/>
        </p:blipFill>
        <p:spPr>
          <a:xfrm>
            <a:off x="-23683" y="817013"/>
            <a:ext cx="12252960" cy="3345225"/>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23681" y="249845"/>
            <a:ext cx="12014381" cy="310883"/>
          </a:xfrm>
          <a:prstGeom prst="rect">
            <a:avLst/>
          </a:prstGeom>
        </p:spPr>
      </p:pic>
    </p:spTree>
    <p:extLst>
      <p:ext uri="{BB962C8B-B14F-4D97-AF65-F5344CB8AC3E}">
        <p14:creationId xmlns:p14="http://schemas.microsoft.com/office/powerpoint/2010/main" val="2717991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8334" y="1149350"/>
            <a:ext cx="43561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1075267" y="3559284"/>
            <a:ext cx="10035117"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a:t>Click to edit Master title style</a:t>
            </a:r>
            <a:endParaRPr lang="en-US" dirty="0"/>
          </a:p>
        </p:txBody>
      </p:sp>
      <p:sp>
        <p:nvSpPr>
          <p:cNvPr id="24" name="Text Placeholder 23"/>
          <p:cNvSpPr>
            <a:spLocks noGrp="1"/>
          </p:cNvSpPr>
          <p:nvPr>
            <p:ph type="body" sz="quarter" idx="10"/>
          </p:nvPr>
        </p:nvSpPr>
        <p:spPr>
          <a:xfrm>
            <a:off x="1075267" y="4841093"/>
            <a:ext cx="10035117"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Tree>
    <p:extLst>
      <p:ext uri="{BB962C8B-B14F-4D97-AF65-F5344CB8AC3E}">
        <p14:creationId xmlns:p14="http://schemas.microsoft.com/office/powerpoint/2010/main" val="251894455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103665"/>
            <a:ext cx="115824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304801" y="1043047"/>
            <a:ext cx="11563351"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600018" y="6515100"/>
            <a:ext cx="1435100" cy="241300"/>
          </a:xfrm>
        </p:spPr>
        <p:txBody>
          <a:bodyPr/>
          <a:lstStyle>
            <a:lvl1pPr>
              <a:defRPr sz="1200"/>
            </a:lvl1pPr>
          </a:lstStyle>
          <a:p>
            <a:fld id="{50889BEA-2B91-403F-ADA4-053DEE04721E}" type="datetime1">
              <a:rPr lang="en-US" altLang="en-US"/>
              <a:pPr/>
              <a:t>8/6/2019</a:t>
            </a:fld>
            <a:endParaRPr lang="en-US" altLang="en-US"/>
          </a:p>
        </p:txBody>
      </p:sp>
      <p:sp>
        <p:nvSpPr>
          <p:cNvPr id="5" name="Footer Placeholder 4"/>
          <p:cNvSpPr>
            <a:spLocks noGrp="1"/>
          </p:cNvSpPr>
          <p:nvPr>
            <p:ph type="ftr" sz="quarter" idx="11"/>
          </p:nvPr>
        </p:nvSpPr>
        <p:spPr/>
        <p:txBody>
          <a:bodyPr/>
          <a:lstStyle>
            <a:lvl1pPr>
              <a:defRPr sz="1200" dirty="0" smtClean="0">
                <a:solidFill>
                  <a:srgbClr val="004C97"/>
                </a:solidFill>
              </a:defRPr>
            </a:lvl1pPr>
          </a:lstStyle>
          <a:p>
            <a:pPr>
              <a:defRPr/>
            </a:pPr>
            <a:r>
              <a:rPr lang="en-US"/>
              <a:t>Presenter | Presentation Title</a:t>
            </a:r>
            <a:endParaRPr lang="en-US" b="1"/>
          </a:p>
        </p:txBody>
      </p:sp>
      <p:sp>
        <p:nvSpPr>
          <p:cNvPr id="6" name="Slide Number Placeholder 5"/>
          <p:cNvSpPr>
            <a:spLocks noGrp="1"/>
          </p:cNvSpPr>
          <p:nvPr>
            <p:ph type="sldNum" sz="quarter" idx="12"/>
          </p:nvPr>
        </p:nvSpPr>
        <p:spPr/>
        <p:txBody>
          <a:bodyPr/>
          <a:lstStyle>
            <a:lvl1pPr>
              <a:defRPr sz="1200"/>
            </a:lvl1pPr>
          </a:lstStyle>
          <a:p>
            <a:fld id="{52E9C158-AEF1-41A2-A6CE-6F0BAB305EFD}" type="slidenum">
              <a:rPr lang="en-US" altLang="en-US"/>
              <a:pPr/>
              <a:t>‹#›</a:t>
            </a:fld>
            <a:endParaRPr lang="en-US" altLang="en-US"/>
          </a:p>
        </p:txBody>
      </p:sp>
    </p:spTree>
    <p:extLst>
      <p:ext uri="{BB962C8B-B14F-4D97-AF65-F5344CB8AC3E}">
        <p14:creationId xmlns:p14="http://schemas.microsoft.com/office/powerpoint/2010/main" val="4290472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305820" y="4765101"/>
            <a:ext cx="566928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3"/>
          <p:cNvSpPr>
            <a:spLocks noGrp="1"/>
          </p:cNvSpPr>
          <p:nvPr>
            <p:ph type="body" sz="half" idx="13"/>
          </p:nvPr>
        </p:nvSpPr>
        <p:spPr>
          <a:xfrm>
            <a:off x="6206067" y="4765101"/>
            <a:ext cx="5681133"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Content Placeholder 2"/>
          <p:cNvSpPr>
            <a:spLocks noGrp="1"/>
          </p:cNvSpPr>
          <p:nvPr>
            <p:ph sz="half" idx="17"/>
          </p:nvPr>
        </p:nvSpPr>
        <p:spPr>
          <a:xfrm>
            <a:off x="304801" y="1043695"/>
            <a:ext cx="5668432"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6206067" y="1043695"/>
            <a:ext cx="5681135"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304800" y="103665"/>
            <a:ext cx="115824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7" name="Date Placeholder 3"/>
          <p:cNvSpPr>
            <a:spLocks noGrp="1"/>
          </p:cNvSpPr>
          <p:nvPr>
            <p:ph type="dt" sz="half" idx="19"/>
          </p:nvPr>
        </p:nvSpPr>
        <p:spPr/>
        <p:txBody>
          <a:bodyPr/>
          <a:lstStyle>
            <a:lvl1pPr>
              <a:defRPr sz="1200"/>
            </a:lvl1pPr>
          </a:lstStyle>
          <a:p>
            <a:fld id="{6A3537A3-8C6B-43C4-A25C-FC2CE8D9D9BB}" type="datetime1">
              <a:rPr lang="en-US" altLang="en-US"/>
              <a:pPr/>
              <a:t>8/6/2019</a:t>
            </a:fld>
            <a:endParaRPr lang="en-US" altLang="en-US"/>
          </a:p>
        </p:txBody>
      </p:sp>
      <p:sp>
        <p:nvSpPr>
          <p:cNvPr id="8" name="Footer Placeholder 4"/>
          <p:cNvSpPr>
            <a:spLocks noGrp="1"/>
          </p:cNvSpPr>
          <p:nvPr>
            <p:ph type="ftr" sz="quarter" idx="20"/>
          </p:nvPr>
        </p:nvSpPr>
        <p:spPr/>
        <p:txBody>
          <a:bodyPr/>
          <a:lstStyle>
            <a:lvl1pPr>
              <a:defRPr sz="1200" dirty="0" smtClean="0"/>
            </a:lvl1pPr>
          </a:lstStyle>
          <a:p>
            <a:pPr>
              <a:defRPr/>
            </a:pPr>
            <a:r>
              <a:rPr lang="en-US"/>
              <a:t>Presenter | Presentation Title</a:t>
            </a:r>
            <a:endParaRPr lang="en-US" b="1"/>
          </a:p>
        </p:txBody>
      </p:sp>
      <p:sp>
        <p:nvSpPr>
          <p:cNvPr id="9" name="Slide Number Placeholder 5"/>
          <p:cNvSpPr>
            <a:spLocks noGrp="1"/>
          </p:cNvSpPr>
          <p:nvPr>
            <p:ph type="sldNum" sz="quarter" idx="21"/>
          </p:nvPr>
        </p:nvSpPr>
        <p:spPr/>
        <p:txBody>
          <a:bodyPr/>
          <a:lstStyle>
            <a:lvl1pPr>
              <a:defRPr sz="1200"/>
            </a:lvl1pPr>
          </a:lstStyle>
          <a:p>
            <a:fld id="{47C05DF5-FB48-4D3F-AF82-EC74A689CACF}" type="slidenum">
              <a:rPr lang="en-US" altLang="en-US"/>
              <a:pPr/>
              <a:t>‹#›</a:t>
            </a:fld>
            <a:endParaRPr lang="en-US" altLang="en-US"/>
          </a:p>
        </p:txBody>
      </p:sp>
    </p:spTree>
    <p:extLst>
      <p:ext uri="{BB962C8B-B14F-4D97-AF65-F5344CB8AC3E}">
        <p14:creationId xmlns:p14="http://schemas.microsoft.com/office/powerpoint/2010/main" val="3471922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1043693"/>
            <a:ext cx="4037192"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4626611" y="1043695"/>
            <a:ext cx="7227147"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304800" y="103665"/>
            <a:ext cx="115824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6"/>
          </p:nvPr>
        </p:nvSpPr>
        <p:spPr/>
        <p:txBody>
          <a:bodyPr/>
          <a:lstStyle>
            <a:lvl1pPr>
              <a:defRPr sz="1200"/>
            </a:lvl1pPr>
          </a:lstStyle>
          <a:p>
            <a:fld id="{2B1CF01D-1604-4C8E-BF6F-5634B5B9B0FA}" type="datetime1">
              <a:rPr lang="en-US" altLang="en-US"/>
              <a:pPr/>
              <a:t>8/6/2019</a:t>
            </a:fld>
            <a:endParaRPr lang="en-US" altLang="en-US"/>
          </a:p>
        </p:txBody>
      </p:sp>
      <p:sp>
        <p:nvSpPr>
          <p:cNvPr id="6" name="Footer Placeholder 4"/>
          <p:cNvSpPr>
            <a:spLocks noGrp="1"/>
          </p:cNvSpPr>
          <p:nvPr>
            <p:ph type="ftr" sz="quarter" idx="17"/>
          </p:nvPr>
        </p:nvSpPr>
        <p:spPr/>
        <p:txBody>
          <a:bodyPr/>
          <a:lstStyle>
            <a:lvl1pPr>
              <a:defRPr sz="1200" dirty="0" smtClean="0"/>
            </a:lvl1pPr>
          </a:lstStyle>
          <a:p>
            <a:pPr>
              <a:defRPr/>
            </a:pPr>
            <a:r>
              <a:rPr lang="en-US"/>
              <a:t>Presenter | Presentation Title</a:t>
            </a:r>
            <a:endParaRPr lang="en-US" b="1"/>
          </a:p>
        </p:txBody>
      </p:sp>
      <p:sp>
        <p:nvSpPr>
          <p:cNvPr id="7" name="Slide Number Placeholder 5"/>
          <p:cNvSpPr>
            <a:spLocks noGrp="1"/>
          </p:cNvSpPr>
          <p:nvPr>
            <p:ph type="sldNum" sz="quarter" idx="18"/>
          </p:nvPr>
        </p:nvSpPr>
        <p:spPr/>
        <p:txBody>
          <a:bodyPr/>
          <a:lstStyle>
            <a:lvl1pPr>
              <a:defRPr sz="1200"/>
            </a:lvl1pPr>
          </a:lstStyle>
          <a:p>
            <a:fld id="{071AFBCB-9629-4487-8658-FCC7F72DA46F}" type="slidenum">
              <a:rPr lang="en-US" altLang="en-US"/>
              <a:pPr/>
              <a:t>‹#›</a:t>
            </a:fld>
            <a:endParaRPr lang="en-US" altLang="en-US"/>
          </a:p>
        </p:txBody>
      </p:sp>
    </p:spTree>
    <p:extLst>
      <p:ext uri="{BB962C8B-B14F-4D97-AF65-F5344CB8AC3E}">
        <p14:creationId xmlns:p14="http://schemas.microsoft.com/office/powerpoint/2010/main" val="1072803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98765" y="1043694"/>
            <a:ext cx="11601135"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98765" y="4943006"/>
            <a:ext cx="11601135"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Title 1"/>
          <p:cNvSpPr>
            <a:spLocks noGrp="1"/>
          </p:cNvSpPr>
          <p:nvPr>
            <p:ph type="title"/>
          </p:nvPr>
        </p:nvSpPr>
        <p:spPr>
          <a:xfrm>
            <a:off x="304800" y="103665"/>
            <a:ext cx="115824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sz="1200"/>
            </a:lvl1pPr>
          </a:lstStyle>
          <a:p>
            <a:fld id="{5E62D87C-608A-49B4-979E-2C9EC8FFFA3E}" type="datetime1">
              <a:rPr lang="en-US" altLang="en-US"/>
              <a:pPr/>
              <a:t>8/6/2019</a:t>
            </a:fld>
            <a:endParaRPr lang="en-US" altLang="en-US"/>
          </a:p>
        </p:txBody>
      </p:sp>
      <p:sp>
        <p:nvSpPr>
          <p:cNvPr id="6" name="Footer Placeholder 4"/>
          <p:cNvSpPr>
            <a:spLocks noGrp="1"/>
          </p:cNvSpPr>
          <p:nvPr>
            <p:ph type="ftr" sz="quarter" idx="11"/>
          </p:nvPr>
        </p:nvSpPr>
        <p:spPr/>
        <p:txBody>
          <a:bodyPr/>
          <a:lstStyle>
            <a:lvl1pPr>
              <a:defRPr sz="1200" dirty="0" smtClean="0"/>
            </a:lvl1pPr>
          </a:lstStyle>
          <a:p>
            <a:pPr>
              <a:defRPr/>
            </a:pPr>
            <a:r>
              <a:rPr lang="en-US"/>
              <a:t>Presenter | Presentation Title</a:t>
            </a:r>
            <a:endParaRPr lang="en-US" b="1"/>
          </a:p>
        </p:txBody>
      </p:sp>
      <p:sp>
        <p:nvSpPr>
          <p:cNvPr id="7" name="Slide Number Placeholder 5"/>
          <p:cNvSpPr>
            <a:spLocks noGrp="1"/>
          </p:cNvSpPr>
          <p:nvPr>
            <p:ph type="sldNum" sz="quarter" idx="12"/>
          </p:nvPr>
        </p:nvSpPr>
        <p:spPr/>
        <p:txBody>
          <a:bodyPr/>
          <a:lstStyle>
            <a:lvl1pPr>
              <a:defRPr sz="1200"/>
            </a:lvl1pPr>
          </a:lstStyle>
          <a:p>
            <a:fld id="{077094B4-CDBE-4107-9E6E-D38410A9E4B1}" type="slidenum">
              <a:rPr lang="en-US" altLang="en-US"/>
              <a:pPr/>
              <a:t>‹#›</a:t>
            </a:fld>
            <a:endParaRPr lang="en-US" altLang="en-US"/>
          </a:p>
        </p:txBody>
      </p:sp>
    </p:spTree>
    <p:extLst>
      <p:ext uri="{BB962C8B-B14F-4D97-AF65-F5344CB8AC3E}">
        <p14:creationId xmlns:p14="http://schemas.microsoft.com/office/powerpoint/2010/main" val="3273719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98765" y="361950"/>
            <a:ext cx="11601135"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10" name="Text Placeholder 3"/>
          <p:cNvSpPr>
            <a:spLocks noGrp="1"/>
          </p:cNvSpPr>
          <p:nvPr>
            <p:ph type="body" sz="half" idx="2"/>
          </p:nvPr>
        </p:nvSpPr>
        <p:spPr>
          <a:xfrm>
            <a:off x="298765" y="4943006"/>
            <a:ext cx="11601135"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4"/>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A0E092C4-48F6-48C5-B2B3-815670E99CE7}" type="datetime1">
              <a:rPr lang="en-US" altLang="en-US"/>
              <a:pPr/>
              <a:t>8/6/2019</a:t>
            </a:fld>
            <a:endParaRPr lang="en-US" altLang="en-US"/>
          </a:p>
        </p:txBody>
      </p:sp>
      <p:sp>
        <p:nvSpPr>
          <p:cNvPr id="5" name="Footer Placeholder 4"/>
          <p:cNvSpPr>
            <a:spLocks noGrp="1"/>
          </p:cNvSpPr>
          <p:nvPr>
            <p:ph type="ftr" sz="quarter" idx="1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a:t>Presenter | Presentation Title</a:t>
            </a:r>
            <a:endParaRPr lang="en-US" b="1"/>
          </a:p>
        </p:txBody>
      </p:sp>
      <p:sp>
        <p:nvSpPr>
          <p:cNvPr id="6" name="Slide Number Placeholder 5"/>
          <p:cNvSpPr>
            <a:spLocks noGrp="1"/>
          </p:cNvSpPr>
          <p:nvPr>
            <p:ph type="sldNum" sz="quarter" idx="16"/>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C2BC038B-CA57-479E-BFA9-9E819877A5DF}" type="slidenum">
              <a:rPr lang="en-US" altLang="en-US"/>
              <a:pPr/>
              <a:t>‹#›</a:t>
            </a:fld>
            <a:endParaRPr lang="en-US" altLang="en-US"/>
          </a:p>
        </p:txBody>
      </p:sp>
    </p:spTree>
    <p:extLst>
      <p:ext uri="{BB962C8B-B14F-4D97-AF65-F5344CB8AC3E}">
        <p14:creationId xmlns:p14="http://schemas.microsoft.com/office/powerpoint/2010/main" val="3719764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304801" y="971551"/>
            <a:ext cx="5608320" cy="3633788"/>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1007" indent="-306910">
              <a:defRPr sz="2000">
                <a:solidFill>
                  <a:srgbClr val="505050"/>
                </a:solidFill>
              </a:defRPr>
            </a:lvl3pPr>
            <a:lvl4pPr marL="1447764" indent="-304792">
              <a:defRPr sz="1867">
                <a:solidFill>
                  <a:srgbClr val="505050"/>
                </a:solidFill>
              </a:defRPr>
            </a:lvl4pPr>
            <a:lvl5pPr marL="1826638" indent="-306910">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6256607" y="971551"/>
            <a:ext cx="5620511" cy="3633788"/>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5240" indent="-304792">
              <a:defRPr sz="2000">
                <a:solidFill>
                  <a:srgbClr val="505050"/>
                </a:solidFill>
              </a:defRPr>
            </a:lvl3pPr>
            <a:lvl4pPr marL="1449881" indent="-304792">
              <a:defRPr sz="1867">
                <a:solidFill>
                  <a:srgbClr val="505050"/>
                </a:solidFill>
              </a:defRPr>
            </a:lvl4pPr>
            <a:lvl5pPr marL="1826638" indent="-304792">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305820" y="4765103"/>
            <a:ext cx="5607301" cy="1265812"/>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10" name="Text Placeholder 3"/>
          <p:cNvSpPr>
            <a:spLocks noGrp="1"/>
          </p:cNvSpPr>
          <p:nvPr>
            <p:ph type="body" sz="half" idx="19"/>
          </p:nvPr>
        </p:nvSpPr>
        <p:spPr>
          <a:xfrm>
            <a:off x="6256603" y="4765103"/>
            <a:ext cx="5608319" cy="1265812"/>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11" name="Date Placeholder 3"/>
          <p:cNvSpPr>
            <a:spLocks noGrp="1"/>
          </p:cNvSpPr>
          <p:nvPr>
            <p:ph type="dt" sz="half" idx="2"/>
          </p:nvPr>
        </p:nvSpPr>
        <p:spPr>
          <a:xfrm>
            <a:off x="982436" y="6504215"/>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B099EE7B-C01A-E94A-AA76-2F04CF97FC05}" type="datetime1">
              <a:rPr lang="en-US" smtClean="0"/>
              <a:pPr>
                <a:defRPr/>
              </a:pPr>
              <a:t>8/6/2019</a:t>
            </a:fld>
            <a:endParaRPr lang="en-US" dirty="0"/>
          </a:p>
        </p:txBody>
      </p:sp>
      <p:sp>
        <p:nvSpPr>
          <p:cNvPr id="12" name="Footer Placeholder 4"/>
          <p:cNvSpPr>
            <a:spLocks noGrp="1"/>
          </p:cNvSpPr>
          <p:nvPr>
            <p:ph type="ftr" sz="quarter" idx="3"/>
          </p:nvPr>
        </p:nvSpPr>
        <p:spPr>
          <a:xfrm>
            <a:off x="2040803" y="6504216"/>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dirty="0"/>
          </a:p>
        </p:txBody>
      </p:sp>
      <p:sp>
        <p:nvSpPr>
          <p:cNvPr id="13" name="Slide Number Placeholder 5"/>
          <p:cNvSpPr>
            <a:spLocks noGrp="1"/>
          </p:cNvSpPr>
          <p:nvPr>
            <p:ph type="sldNum" sz="quarter" idx="4"/>
          </p:nvPr>
        </p:nvSpPr>
        <p:spPr>
          <a:xfrm>
            <a:off x="296333" y="6504215"/>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3085184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EC1258-2A40-4991-9AE7-D4691168F675}"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80FAA-8139-41DD-98B0-FADC2BBA06FB}" type="slidenum">
              <a:rPr lang="en-US" smtClean="0"/>
              <a:t>‹#›</a:t>
            </a:fld>
            <a:endParaRPr lang="en-US"/>
          </a:p>
        </p:txBody>
      </p:sp>
    </p:spTree>
    <p:extLst>
      <p:ext uri="{BB962C8B-B14F-4D97-AF65-F5344CB8AC3E}">
        <p14:creationId xmlns:p14="http://schemas.microsoft.com/office/powerpoint/2010/main" val="2467878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5" y="971552"/>
            <a:ext cx="11563351" cy="5059363"/>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1007" indent="-306910">
              <a:defRPr sz="2000">
                <a:solidFill>
                  <a:srgbClr val="505050"/>
                </a:solidFill>
              </a:defRPr>
            </a:lvl3pPr>
            <a:lvl4pPr marL="1447764" indent="-304792">
              <a:defRPr sz="1867">
                <a:solidFill>
                  <a:srgbClr val="505050"/>
                </a:solidFill>
              </a:defRPr>
            </a:lvl4pPr>
            <a:lvl5pPr marL="1826638" indent="-306910">
              <a:buFont typeface="Arial"/>
              <a:buChar char="•"/>
              <a:defRPr sz="1867">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982436" y="6504215"/>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57ADAB69-348E-2C41-AF41-E98D046040A4}" type="datetime1">
              <a:rPr lang="en-US" smtClean="0"/>
              <a:pPr>
                <a:defRPr/>
              </a:pPr>
              <a:t>8/6/2019</a:t>
            </a:fld>
            <a:endParaRPr lang="en-US" dirty="0"/>
          </a:p>
        </p:txBody>
      </p:sp>
      <p:sp>
        <p:nvSpPr>
          <p:cNvPr id="9" name="Footer Placeholder 4"/>
          <p:cNvSpPr>
            <a:spLocks noGrp="1"/>
          </p:cNvSpPr>
          <p:nvPr>
            <p:ph type="ftr" sz="quarter" idx="3"/>
          </p:nvPr>
        </p:nvSpPr>
        <p:spPr>
          <a:xfrm>
            <a:off x="2040804" y="6504216"/>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dirty="0"/>
          </a:p>
        </p:txBody>
      </p:sp>
      <p:sp>
        <p:nvSpPr>
          <p:cNvPr id="10" name="Slide Number Placeholder 5"/>
          <p:cNvSpPr>
            <a:spLocks noGrp="1"/>
          </p:cNvSpPr>
          <p:nvPr>
            <p:ph type="sldNum" sz="quarter" idx="4"/>
          </p:nvPr>
        </p:nvSpPr>
        <p:spPr>
          <a:xfrm>
            <a:off x="296333" y="6504215"/>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555756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4EC1258-2A40-4991-9AE7-D4691168F675}"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80FAA-8139-41DD-98B0-FADC2BBA06FB}" type="slidenum">
              <a:rPr lang="en-US" smtClean="0"/>
              <a:t>‹#›</a:t>
            </a:fld>
            <a:endParaRPr lang="en-US"/>
          </a:p>
        </p:txBody>
      </p:sp>
    </p:spTree>
    <p:extLst>
      <p:ext uri="{BB962C8B-B14F-4D97-AF65-F5344CB8AC3E}">
        <p14:creationId xmlns:p14="http://schemas.microsoft.com/office/powerpoint/2010/main" val="134078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EC1258-2A40-4991-9AE7-D4691168F675}" type="datetimeFigureOut">
              <a:rPr lang="en-US" smtClean="0"/>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80FAA-8139-41DD-98B0-FADC2BBA06FB}" type="slidenum">
              <a:rPr lang="en-US" smtClean="0"/>
              <a:t>‹#›</a:t>
            </a:fld>
            <a:endParaRPr lang="en-US"/>
          </a:p>
        </p:txBody>
      </p:sp>
    </p:spTree>
    <p:extLst>
      <p:ext uri="{BB962C8B-B14F-4D97-AF65-F5344CB8AC3E}">
        <p14:creationId xmlns:p14="http://schemas.microsoft.com/office/powerpoint/2010/main" val="4292817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EC1258-2A40-4991-9AE7-D4691168F675}" type="datetimeFigureOut">
              <a:rPr lang="en-US" smtClean="0"/>
              <a:t>8/6/2019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D80FAA-8139-41DD-98B0-FADC2BBA06FB}" type="slidenum">
              <a:rPr lang="en-US" smtClean="0"/>
              <a:t>‹#›</a:t>
            </a:fld>
            <a:endParaRPr lang="en-US"/>
          </a:p>
        </p:txBody>
      </p:sp>
    </p:spTree>
    <p:extLst>
      <p:ext uri="{BB962C8B-B14F-4D97-AF65-F5344CB8AC3E}">
        <p14:creationId xmlns:p14="http://schemas.microsoft.com/office/powerpoint/2010/main" val="3451666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EC1258-2A40-4991-9AE7-D4691168F675}" type="datetimeFigureOut">
              <a:rPr lang="en-US" smtClean="0"/>
              <a:t>8/6/2019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D80FAA-8139-41DD-98B0-FADC2BBA06FB}" type="slidenum">
              <a:rPr lang="en-US" smtClean="0"/>
              <a:t>‹#›</a:t>
            </a:fld>
            <a:endParaRPr lang="en-US"/>
          </a:p>
        </p:txBody>
      </p:sp>
    </p:spTree>
    <p:extLst>
      <p:ext uri="{BB962C8B-B14F-4D97-AF65-F5344CB8AC3E}">
        <p14:creationId xmlns:p14="http://schemas.microsoft.com/office/powerpoint/2010/main" val="3964844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EC1258-2A40-4991-9AE7-D4691168F675}" type="datetimeFigureOut">
              <a:rPr lang="en-US" smtClean="0"/>
              <a:t>8/6/2019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D80FAA-8139-41DD-98B0-FADC2BBA06FB}" type="slidenum">
              <a:rPr lang="en-US" smtClean="0"/>
              <a:t>‹#›</a:t>
            </a:fld>
            <a:endParaRPr lang="en-US"/>
          </a:p>
        </p:txBody>
      </p:sp>
    </p:spTree>
    <p:extLst>
      <p:ext uri="{BB962C8B-B14F-4D97-AF65-F5344CB8AC3E}">
        <p14:creationId xmlns:p14="http://schemas.microsoft.com/office/powerpoint/2010/main" val="1058335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EC1258-2A40-4991-9AE7-D4691168F675}" type="datetimeFigureOut">
              <a:rPr lang="en-US" smtClean="0"/>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80FAA-8139-41DD-98B0-FADC2BBA06FB}" type="slidenum">
              <a:rPr lang="en-US" smtClean="0"/>
              <a:t>‹#›</a:t>
            </a:fld>
            <a:endParaRPr lang="en-US"/>
          </a:p>
        </p:txBody>
      </p:sp>
    </p:spTree>
    <p:extLst>
      <p:ext uri="{BB962C8B-B14F-4D97-AF65-F5344CB8AC3E}">
        <p14:creationId xmlns:p14="http://schemas.microsoft.com/office/powerpoint/2010/main" val="1423699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EC1258-2A40-4991-9AE7-D4691168F675}" type="datetimeFigureOut">
              <a:rPr lang="en-US" smtClean="0"/>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80FAA-8139-41DD-98B0-FADC2BBA06FB}" type="slidenum">
              <a:rPr lang="en-US" smtClean="0"/>
              <a:t>‹#›</a:t>
            </a:fld>
            <a:endParaRPr lang="en-US"/>
          </a:p>
        </p:txBody>
      </p:sp>
    </p:spTree>
    <p:extLst>
      <p:ext uri="{BB962C8B-B14F-4D97-AF65-F5344CB8AC3E}">
        <p14:creationId xmlns:p14="http://schemas.microsoft.com/office/powerpoint/2010/main" val="1561329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3.png"/><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EC1258-2A40-4991-9AE7-D4691168F675}" type="datetimeFigureOut">
              <a:rPr lang="en-US" smtClean="0"/>
              <a:t>8/6/2019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80FAA-8139-41DD-98B0-FADC2BBA06FB}" type="slidenum">
              <a:rPr lang="en-US" smtClean="0"/>
              <a:t>‹#›</a:t>
            </a:fld>
            <a:endParaRPr lang="en-US"/>
          </a:p>
        </p:txBody>
      </p:sp>
    </p:spTree>
    <p:extLst>
      <p:ext uri="{BB962C8B-B14F-4D97-AF65-F5344CB8AC3E}">
        <p14:creationId xmlns:p14="http://schemas.microsoft.com/office/powerpoint/2010/main" val="1794850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8612718" y="6515100"/>
            <a:ext cx="1435100" cy="241300"/>
          </a:xfrm>
          <a:prstGeom prst="rect">
            <a:avLst/>
          </a:prstGeom>
        </p:spPr>
        <p:txBody>
          <a:bodyPr vert="horz" wrap="square" lIns="0" tIns="0" rIns="0" bIns="0" numCol="1" anchor="t" anchorCtr="0" compatLnSpc="1">
            <a:prstTxWarp prst="textNoShape">
              <a:avLst/>
            </a:prstTxWarp>
          </a:bodyPr>
          <a:lstStyle>
            <a:lvl1pPr algn="r">
              <a:defRPr sz="900">
                <a:solidFill>
                  <a:srgbClr val="004C97"/>
                </a:solidFill>
                <a:latin typeface="Helvetica" panose="020B0604020202020204" pitchFamily="34" charset="0"/>
              </a:defRPr>
            </a:lvl1pPr>
          </a:lstStyle>
          <a:p>
            <a:fld id="{D594D8DC-1801-43BE-B437-DF92E32BA858}" type="datetime1">
              <a:rPr lang="en-US" altLang="en-US"/>
              <a:pPr/>
              <a:t>8/6/2019</a:t>
            </a:fld>
            <a:endParaRPr lang="en-US" altLang="en-US"/>
          </a:p>
        </p:txBody>
      </p:sp>
      <p:sp>
        <p:nvSpPr>
          <p:cNvPr id="11" name="Footer Placeholder 4"/>
          <p:cNvSpPr>
            <a:spLocks noGrp="1"/>
          </p:cNvSpPr>
          <p:nvPr>
            <p:ph type="ftr" sz="quarter" idx="3"/>
          </p:nvPr>
        </p:nvSpPr>
        <p:spPr>
          <a:xfrm>
            <a:off x="1075267" y="6515100"/>
            <a:ext cx="7164917" cy="241300"/>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a:t>
            </a:r>
            <a:endParaRPr lang="en-US" b="1"/>
          </a:p>
        </p:txBody>
      </p:sp>
      <p:sp>
        <p:nvSpPr>
          <p:cNvPr id="13" name="Slide Number Placeholder 5"/>
          <p:cNvSpPr>
            <a:spLocks noGrp="1"/>
          </p:cNvSpPr>
          <p:nvPr>
            <p:ph type="sldNum" sz="quarter" idx="4"/>
          </p:nvPr>
        </p:nvSpPr>
        <p:spPr>
          <a:xfrm>
            <a:off x="304801" y="6515100"/>
            <a:ext cx="596900" cy="241300"/>
          </a:xfrm>
          <a:prstGeom prst="rect">
            <a:avLst/>
          </a:prstGeom>
        </p:spPr>
        <p:txBody>
          <a:bodyPr vert="horz" wrap="square" lIns="0" tIns="0" rIns="0" bIns="0" numCol="1" anchor="t" anchorCtr="0" compatLnSpc="1">
            <a:prstTxWarp prst="textNoShape">
              <a:avLst/>
            </a:prstTxWarp>
          </a:bodyPr>
          <a:lstStyle>
            <a:lvl1pPr>
              <a:defRPr sz="900">
                <a:solidFill>
                  <a:srgbClr val="004C97"/>
                </a:solidFill>
                <a:latin typeface="Helvetica" panose="020B0604020202020204" pitchFamily="34" charset="0"/>
              </a:defRPr>
            </a:lvl1pPr>
          </a:lstStyle>
          <a:p>
            <a:fld id="{6827BE81-7C2D-481B-BBCE-23778685B2BA}" type="slidenum">
              <a:rPr lang="en-US" altLang="en-US"/>
              <a:pPr/>
              <a:t>‹#›</a:t>
            </a:fld>
            <a:endParaRPr lang="en-US" altLang="en-US"/>
          </a:p>
        </p:txBody>
      </p:sp>
      <p:pic>
        <p:nvPicPr>
          <p:cNvPr id="1029" name="Picture 2" descr="HeaderFooter_0060314.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330628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70" r:id="rId7"/>
    <p:sldLayoutId id="2147483671" r:id="rId8"/>
  </p:sldLayoutIdLst>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0.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0.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0.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0.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hyperlink" Target="https://enacademic.com/dic.nsf/enwiki/255262" TargetMode="External"/><Relationship Id="rId2" Type="http://schemas.openxmlformats.org/officeDocument/2006/relationships/hyperlink" Target="https://www.reliableplant.com/Read/18693/reliability-engineering-plant" TargetMode="External"/><Relationship Id="rId1" Type="http://schemas.openxmlformats.org/officeDocument/2006/relationships/slideLayout" Target="../slideLayouts/slideLayout14.xml"/><Relationship Id="rId4" Type="http://schemas.openxmlformats.org/officeDocument/2006/relationships/hyperlink" Target="http://pip2-docdb.fnal.gov/cgi-bin/RetrieveFile?docid=2261&amp;filename=PIP-II%20Preliminary%20Design%20Report%20Version%206-19-2019.pdf&amp;version=2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15.png"/><Relationship Id="rId4" Type="http://schemas.openxmlformats.org/officeDocument/2006/relationships/image" Target="../media/image120.png"/></Relationships>
</file>

<file path=ppt/slides/_rels/slide9.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1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Autofit/>
          </a:bodyPr>
          <a:lstStyle/>
          <a:p>
            <a:r>
              <a:rPr lang="en-US" dirty="0"/>
              <a:t>Reliability and Availability Study of the PIP-II </a:t>
            </a:r>
            <a:r>
              <a:rPr lang="en-US" dirty="0" err="1"/>
              <a:t>Linac</a:t>
            </a:r>
            <a:r>
              <a:rPr lang="en-US" dirty="0"/>
              <a:t> </a:t>
            </a:r>
          </a:p>
        </p:txBody>
      </p:sp>
      <p:sp>
        <p:nvSpPr>
          <p:cNvPr id="4" name="Text Placeholder 3"/>
          <p:cNvSpPr>
            <a:spLocks noGrp="1"/>
          </p:cNvSpPr>
          <p:nvPr>
            <p:ph type="body" sz="quarter" idx="10"/>
          </p:nvPr>
        </p:nvSpPr>
        <p:spPr/>
        <p:txBody>
          <a:bodyPr/>
          <a:lstStyle/>
          <a:p>
            <a:r>
              <a:rPr lang="en-US" dirty="0"/>
              <a:t>Joe Kellenberger	</a:t>
            </a:r>
          </a:p>
          <a:p>
            <a:r>
              <a:rPr lang="en-US" dirty="0"/>
              <a:t>TRAC Intern</a:t>
            </a:r>
          </a:p>
          <a:p>
            <a:r>
              <a:rPr lang="en-US" dirty="0"/>
              <a:t>27 June 2019</a:t>
            </a:r>
          </a:p>
        </p:txBody>
      </p:sp>
    </p:spTree>
    <p:extLst>
      <p:ext uri="{BB962C8B-B14F-4D97-AF65-F5344CB8AC3E}">
        <p14:creationId xmlns:p14="http://schemas.microsoft.com/office/powerpoint/2010/main" val="3602427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304800" y="1000529"/>
                <a:ext cx="11563351" cy="5059363"/>
              </a:xfrm>
            </p:spPr>
            <p:txBody>
              <a:bodyPr/>
              <a:lstStyle/>
              <a:p>
                <a:r>
                  <a:rPr lang="en-US" sz="2000" dirty="0"/>
                  <a:t>“r out of n” System: the system fails if a certain number of components fail.</a:t>
                </a:r>
              </a:p>
              <a:p>
                <a:pPr lvl="1"/>
                <a:r>
                  <a:rPr lang="en-US" sz="1600" dirty="0"/>
                  <a:t>As long as the number of failures is below a certain threshold (k), the system remains operational.</a:t>
                </a:r>
              </a:p>
              <a:p>
                <a:pPr lvl="1"/>
                <a:r>
                  <a:rPr lang="en-US" sz="1600" dirty="0"/>
                  <a:t>Reliability:</a:t>
                </a:r>
              </a:p>
              <a:p>
                <a:pPr lvl="2"/>
                <a14:m>
                  <m:oMath xmlns:m="http://schemas.openxmlformats.org/officeDocument/2006/math">
                    <m:sSub>
                      <m:sSubPr>
                        <m:ctrlPr>
                          <a:rPr lang="en-US" sz="1600" i="1">
                            <a:latin typeface="Cambria Math" panose="02040503050406030204" pitchFamily="18" charset="0"/>
                          </a:rPr>
                        </m:ctrlPr>
                      </m:sSubPr>
                      <m:e>
                        <m:r>
                          <a:rPr lang="en-US" sz="1600" b="0" i="1" smtClean="0">
                            <a:latin typeface="Cambria Math" panose="02040503050406030204" pitchFamily="18" charset="0"/>
                          </a:rPr>
                          <m:t>𝑅</m:t>
                        </m:r>
                      </m:e>
                      <m:sub>
                        <m:r>
                          <a:rPr lang="en-US" sz="1600" i="1">
                            <a:latin typeface="Cambria Math" panose="02040503050406030204" pitchFamily="18" charset="0"/>
                          </a:rPr>
                          <m:t>𝑠𝑦𝑠</m:t>
                        </m:r>
                        <m:r>
                          <a:rPr lang="en-US" sz="1600" i="1">
                            <a:latin typeface="Cambria Math" panose="02040503050406030204" pitchFamily="18" charset="0"/>
                          </a:rPr>
                          <m:t> (</m:t>
                        </m:r>
                        <m:r>
                          <a:rPr lang="en-US" sz="1600" i="1">
                            <a:latin typeface="Cambria Math" panose="02040503050406030204" pitchFamily="18" charset="0"/>
                          </a:rPr>
                          <m:t>𝑟</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𝑘</m:t>
                        </m:r>
                        <m:r>
                          <a:rPr lang="en-US" sz="1600" i="1">
                            <a:latin typeface="Cambria Math" panose="02040503050406030204" pitchFamily="18" charset="0"/>
                            <a:ea typeface="Cambria Math" panose="02040503050406030204" pitchFamily="18" charset="0"/>
                          </a:rPr>
                          <m:t>)</m:t>
                        </m:r>
                      </m:sub>
                    </m:sSub>
                    <m:r>
                      <a:rPr lang="en-US" sz="1600" b="0" i="1" smtClean="0">
                        <a:latin typeface="Cambria Math" panose="02040503050406030204" pitchFamily="18" charset="0"/>
                      </a:rPr>
                      <m:t>=</m:t>
                    </m:r>
                    <m:nary>
                      <m:naryPr>
                        <m:chr m:val="∑"/>
                        <m:ctrlPr>
                          <a:rPr lang="en-US" sz="1600" b="0" i="1" smtClean="0">
                            <a:latin typeface="Cambria Math" panose="02040503050406030204" pitchFamily="18" charset="0"/>
                          </a:rPr>
                        </m:ctrlPr>
                      </m:naryPr>
                      <m:sub>
                        <m:r>
                          <m:rPr>
                            <m:brk m:alnAt="23"/>
                          </m:rPr>
                          <a:rPr lang="en-US" sz="1600" b="0" i="1" smtClean="0">
                            <a:latin typeface="Cambria Math" panose="02040503050406030204" pitchFamily="18" charset="0"/>
                          </a:rPr>
                          <m:t>𝑟</m:t>
                        </m:r>
                        <m:r>
                          <a:rPr lang="en-US" sz="1600" b="0" i="1" smtClean="0">
                            <a:latin typeface="Cambria Math" panose="02040503050406030204" pitchFamily="18" charset="0"/>
                          </a:rPr>
                          <m:t>=0</m:t>
                        </m:r>
                      </m:sub>
                      <m:sup>
                        <m:r>
                          <a:rPr lang="en-US" sz="1600" b="0" i="1" smtClean="0">
                            <a:latin typeface="Cambria Math" panose="02040503050406030204" pitchFamily="18" charset="0"/>
                          </a:rPr>
                          <m:t>𝑘</m:t>
                        </m:r>
                      </m:sup>
                      <m:e>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𝑛</m:t>
                            </m:r>
                            <m:r>
                              <a:rPr lang="en-US" sz="1600" b="0" i="1" smtClean="0">
                                <a:latin typeface="Cambria Math" panose="02040503050406030204" pitchFamily="18" charset="0"/>
                              </a:rPr>
                              <m:t>!</m:t>
                            </m:r>
                          </m:num>
                          <m:den>
                            <m:r>
                              <a:rPr lang="en-US" sz="1600" b="0" i="1" smtClean="0">
                                <a:latin typeface="Cambria Math" panose="02040503050406030204" pitchFamily="18" charset="0"/>
                              </a:rPr>
                              <m:t>𝑟</m:t>
                            </m:r>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𝑛</m:t>
                                </m:r>
                                <m:r>
                                  <a:rPr lang="en-US" sz="1600" b="0" i="1" smtClean="0">
                                    <a:latin typeface="Cambria Math" panose="02040503050406030204" pitchFamily="18" charset="0"/>
                                  </a:rPr>
                                  <m:t>−</m:t>
                                </m:r>
                                <m:r>
                                  <a:rPr lang="en-US" sz="1600" b="0" i="1" smtClean="0">
                                    <a:latin typeface="Cambria Math" panose="02040503050406030204" pitchFamily="18" charset="0"/>
                                  </a:rPr>
                                  <m:t>𝑟</m:t>
                                </m:r>
                              </m:e>
                            </m:d>
                            <m:r>
                              <a:rPr lang="en-US" sz="1600" b="0" i="1" smtClean="0">
                                <a:latin typeface="Cambria Math" panose="02040503050406030204" pitchFamily="18" charset="0"/>
                              </a:rPr>
                              <m:t>!</m:t>
                            </m:r>
                          </m:den>
                        </m:f>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𝑅</m:t>
                            </m:r>
                            <m:r>
                              <a:rPr lang="en-US" sz="1600" b="0" i="1" smtClean="0">
                                <a:latin typeface="Cambria Math" panose="02040503050406030204" pitchFamily="18" charset="0"/>
                              </a:rPr>
                              <m:t>(</m:t>
                            </m:r>
                            <m:r>
                              <a:rPr lang="en-US" sz="1600" b="0" i="1" smtClean="0">
                                <a:latin typeface="Cambria Math" panose="02040503050406030204" pitchFamily="18" charset="0"/>
                              </a:rPr>
                              <m:t>𝑡</m:t>
                            </m:r>
                            <m:r>
                              <a:rPr lang="en-US" sz="1600" b="0" i="1" smtClean="0">
                                <a:latin typeface="Cambria Math" panose="02040503050406030204" pitchFamily="18" charset="0"/>
                              </a:rPr>
                              <m:t>)</m:t>
                            </m:r>
                          </m:e>
                          <m:sup>
                            <m:r>
                              <a:rPr lang="en-US" sz="1600" b="0" i="1" smtClean="0">
                                <a:latin typeface="Cambria Math" panose="02040503050406030204" pitchFamily="18" charset="0"/>
                              </a:rPr>
                              <m:t>𝑛</m:t>
                            </m:r>
                            <m:r>
                              <a:rPr lang="en-US" sz="1600" b="0" i="1" smtClean="0">
                                <a:latin typeface="Cambria Math" panose="02040503050406030204" pitchFamily="18" charset="0"/>
                              </a:rPr>
                              <m:t>−</m:t>
                            </m:r>
                            <m:r>
                              <a:rPr lang="en-US" sz="1600" b="0" i="1" smtClean="0">
                                <a:latin typeface="Cambria Math" panose="02040503050406030204" pitchFamily="18" charset="0"/>
                              </a:rPr>
                              <m:t>𝑟</m:t>
                            </m:r>
                          </m:sup>
                        </m:sSup>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(1−</m:t>
                            </m:r>
                            <m:r>
                              <a:rPr lang="en-US" sz="1600" b="0" i="1" smtClean="0">
                                <a:latin typeface="Cambria Math" panose="02040503050406030204" pitchFamily="18" charset="0"/>
                              </a:rPr>
                              <m:t>𝑅</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𝑡</m:t>
                                </m:r>
                              </m:e>
                            </m:d>
                            <m:r>
                              <a:rPr lang="en-US" sz="1600" b="0" i="1" smtClean="0">
                                <a:latin typeface="Cambria Math" panose="02040503050406030204" pitchFamily="18" charset="0"/>
                              </a:rPr>
                              <m:t>)</m:t>
                            </m:r>
                          </m:e>
                          <m:sup>
                            <m:r>
                              <a:rPr lang="en-US" sz="1600" b="0" i="1" smtClean="0">
                                <a:latin typeface="Cambria Math" panose="02040503050406030204" pitchFamily="18" charset="0"/>
                              </a:rPr>
                              <m:t>𝑟</m:t>
                            </m:r>
                          </m:sup>
                        </m:sSup>
                      </m:e>
                    </m:nary>
                  </m:oMath>
                </a14:m>
                <a:endParaRPr lang="en-US" sz="1600" dirty="0"/>
              </a:p>
              <a:p>
                <a:pPr lvl="1"/>
                <a:r>
                  <a:rPr lang="en-US" sz="1600" dirty="0"/>
                  <a:t>Availability:</a:t>
                </a:r>
              </a:p>
              <a:p>
                <a:pPr lvl="2"/>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𝐴</m:t>
                        </m:r>
                      </m:e>
                      <m:sub>
                        <m:r>
                          <a:rPr lang="en-US" sz="1600" i="1">
                            <a:latin typeface="Cambria Math" panose="02040503050406030204" pitchFamily="18" charset="0"/>
                          </a:rPr>
                          <m:t>𝑠𝑦𝑠</m:t>
                        </m:r>
                        <m:r>
                          <a:rPr lang="en-US" sz="1600" i="1">
                            <a:latin typeface="Cambria Math" panose="02040503050406030204" pitchFamily="18" charset="0"/>
                          </a:rPr>
                          <m:t> (</m:t>
                        </m:r>
                        <m:r>
                          <a:rPr lang="en-US" sz="1600" i="1">
                            <a:latin typeface="Cambria Math" panose="02040503050406030204" pitchFamily="18" charset="0"/>
                          </a:rPr>
                          <m:t>𝑟</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𝑘</m:t>
                        </m:r>
                        <m:r>
                          <a:rPr lang="en-US" sz="1600" i="1">
                            <a:latin typeface="Cambria Math" panose="02040503050406030204" pitchFamily="18" charset="0"/>
                            <a:ea typeface="Cambria Math" panose="02040503050406030204" pitchFamily="18" charset="0"/>
                          </a:rPr>
                          <m:t>)</m:t>
                        </m:r>
                      </m:sub>
                    </m:sSub>
                    <m:r>
                      <a:rPr lang="en-US" sz="1600" i="1">
                        <a:latin typeface="Cambria Math" panose="02040503050406030204" pitchFamily="18" charset="0"/>
                      </a:rPr>
                      <m:t>=</m:t>
                    </m:r>
                    <m:nary>
                      <m:naryPr>
                        <m:chr m:val="∑"/>
                        <m:ctrlPr>
                          <a:rPr lang="en-US" sz="1600" i="1">
                            <a:latin typeface="Cambria Math" panose="02040503050406030204" pitchFamily="18" charset="0"/>
                          </a:rPr>
                        </m:ctrlPr>
                      </m:naryPr>
                      <m:sub>
                        <m:r>
                          <m:rPr>
                            <m:brk m:alnAt="23"/>
                          </m:rPr>
                          <a:rPr lang="en-US" sz="1600" i="1">
                            <a:latin typeface="Cambria Math" panose="02040503050406030204" pitchFamily="18" charset="0"/>
                          </a:rPr>
                          <m:t>𝑟</m:t>
                        </m:r>
                        <m:r>
                          <a:rPr lang="en-US" sz="1600" i="1">
                            <a:latin typeface="Cambria Math" panose="02040503050406030204" pitchFamily="18" charset="0"/>
                          </a:rPr>
                          <m:t>=0</m:t>
                        </m:r>
                      </m:sub>
                      <m:sup>
                        <m:r>
                          <a:rPr lang="en-US" sz="1600" i="1">
                            <a:latin typeface="Cambria Math" panose="02040503050406030204" pitchFamily="18" charset="0"/>
                          </a:rPr>
                          <m:t>𝑘</m:t>
                        </m:r>
                      </m:sup>
                      <m:e>
                        <m:f>
                          <m:fPr>
                            <m:ctrlPr>
                              <a:rPr lang="en-US" sz="1600" i="1">
                                <a:latin typeface="Cambria Math" panose="02040503050406030204" pitchFamily="18" charset="0"/>
                              </a:rPr>
                            </m:ctrlPr>
                          </m:fPr>
                          <m:num>
                            <m:r>
                              <a:rPr lang="en-US" sz="1600" i="1">
                                <a:latin typeface="Cambria Math" panose="02040503050406030204" pitchFamily="18" charset="0"/>
                              </a:rPr>
                              <m:t>𝑛</m:t>
                            </m:r>
                            <m:r>
                              <a:rPr lang="en-US" sz="1600" i="1">
                                <a:latin typeface="Cambria Math" panose="02040503050406030204" pitchFamily="18" charset="0"/>
                              </a:rPr>
                              <m:t>!</m:t>
                            </m:r>
                          </m:num>
                          <m:den>
                            <m:r>
                              <a:rPr lang="en-US" sz="1600" i="1">
                                <a:latin typeface="Cambria Math" panose="02040503050406030204" pitchFamily="18" charset="0"/>
                              </a:rPr>
                              <m:t>𝑟</m:t>
                            </m:r>
                            <m:r>
                              <a:rPr lang="en-US" sz="1600" i="1">
                                <a:latin typeface="Cambria Math" panose="02040503050406030204" pitchFamily="18" charset="0"/>
                              </a:rPr>
                              <m:t>!</m:t>
                            </m:r>
                            <m:d>
                              <m:dPr>
                                <m:ctrlPr>
                                  <a:rPr lang="en-US" sz="1600" i="1">
                                    <a:latin typeface="Cambria Math" panose="02040503050406030204" pitchFamily="18" charset="0"/>
                                  </a:rPr>
                                </m:ctrlPr>
                              </m:dPr>
                              <m:e>
                                <m:r>
                                  <a:rPr lang="en-US" sz="1600" i="1">
                                    <a:latin typeface="Cambria Math" panose="02040503050406030204" pitchFamily="18" charset="0"/>
                                  </a:rPr>
                                  <m:t>𝑛</m:t>
                                </m:r>
                                <m:r>
                                  <a:rPr lang="en-US" sz="1600" i="1">
                                    <a:latin typeface="Cambria Math" panose="02040503050406030204" pitchFamily="18" charset="0"/>
                                  </a:rPr>
                                  <m:t>−</m:t>
                                </m:r>
                                <m:r>
                                  <a:rPr lang="en-US" sz="1600" i="1">
                                    <a:latin typeface="Cambria Math" panose="02040503050406030204" pitchFamily="18" charset="0"/>
                                  </a:rPr>
                                  <m:t>𝑟</m:t>
                                </m:r>
                              </m:e>
                            </m:d>
                            <m:r>
                              <a:rPr lang="en-US" sz="1600" b="0" i="1" smtClean="0">
                                <a:latin typeface="Cambria Math" panose="02040503050406030204" pitchFamily="18" charset="0"/>
                              </a:rPr>
                              <m:t>!</m:t>
                            </m:r>
                          </m:den>
                        </m:f>
                        <m:sSup>
                          <m:sSupPr>
                            <m:ctrlPr>
                              <a:rPr lang="en-US" sz="1600" i="1">
                                <a:latin typeface="Cambria Math" panose="02040503050406030204" pitchFamily="18" charset="0"/>
                              </a:rPr>
                            </m:ctrlPr>
                          </m:sSupPr>
                          <m:e>
                            <m:r>
                              <a:rPr lang="en-US" sz="1600" b="0" i="1" smtClean="0">
                                <a:latin typeface="Cambria Math" panose="02040503050406030204" pitchFamily="18" charset="0"/>
                              </a:rPr>
                              <m:t>𝐴</m:t>
                            </m:r>
                          </m:e>
                          <m:sup>
                            <m:r>
                              <a:rPr lang="en-US" sz="1600" b="0" i="1" smtClean="0">
                                <a:latin typeface="Cambria Math" panose="02040503050406030204" pitchFamily="18" charset="0"/>
                              </a:rPr>
                              <m:t>𝑛</m:t>
                            </m:r>
                            <m:r>
                              <a:rPr lang="en-US" sz="1600" b="0" i="1" smtClean="0">
                                <a:latin typeface="Cambria Math" panose="02040503050406030204" pitchFamily="18" charset="0"/>
                              </a:rPr>
                              <m:t>−</m:t>
                            </m:r>
                            <m:r>
                              <a:rPr lang="en-US" sz="1600" i="1">
                                <a:latin typeface="Cambria Math" panose="02040503050406030204" pitchFamily="18" charset="0"/>
                              </a:rPr>
                              <m:t>𝑟</m:t>
                            </m:r>
                          </m:sup>
                        </m:sSup>
                        <m:sSup>
                          <m:sSupPr>
                            <m:ctrlPr>
                              <a:rPr lang="en-US" sz="1600" i="1">
                                <a:latin typeface="Cambria Math" panose="02040503050406030204" pitchFamily="18" charset="0"/>
                              </a:rPr>
                            </m:ctrlPr>
                          </m:sSupPr>
                          <m:e>
                            <m:r>
                              <a:rPr lang="en-US" sz="1600" i="1">
                                <a:latin typeface="Cambria Math" panose="02040503050406030204" pitchFamily="18" charset="0"/>
                              </a:rPr>
                              <m:t>(1−</m:t>
                            </m:r>
                            <m:r>
                              <a:rPr lang="en-US" sz="1600" b="0" i="1" smtClean="0">
                                <a:latin typeface="Cambria Math" panose="02040503050406030204" pitchFamily="18" charset="0"/>
                              </a:rPr>
                              <m:t>𝐴</m:t>
                            </m:r>
                            <m:r>
                              <a:rPr lang="en-US" sz="1600" i="1">
                                <a:latin typeface="Cambria Math" panose="02040503050406030204" pitchFamily="18" charset="0"/>
                              </a:rPr>
                              <m:t>)</m:t>
                            </m:r>
                          </m:e>
                          <m:sup>
                            <m:r>
                              <a:rPr lang="en-US" sz="1600" i="1">
                                <a:latin typeface="Cambria Math" panose="02040503050406030204" pitchFamily="18" charset="0"/>
                              </a:rPr>
                              <m:t>𝑟</m:t>
                            </m:r>
                          </m:sup>
                        </m:sSup>
                      </m:e>
                    </m:nary>
                  </m:oMath>
                </a14:m>
                <a:endParaRPr lang="en-US" sz="1600" dirty="0"/>
              </a:p>
              <a:p>
                <a:pPr lvl="1"/>
                <a:endParaRPr lang="en-US" sz="1533" dirty="0"/>
              </a:p>
              <a:p>
                <a:r>
                  <a:rPr lang="en-US" sz="2000" dirty="0"/>
                  <a:t>Example: Most cars have one spare tire, meaning a car can function as long as four out of five tires are operational.  The availability of the car based solely on the reliability of the tires can be calculated as:</a:t>
                </a:r>
              </a:p>
              <a:p>
                <a:r>
                  <a:rPr lang="en-US" sz="2000" dirty="0"/>
                  <a:t>Assume A=0.90 for all tires</a:t>
                </a:r>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304800" y="1000529"/>
                <a:ext cx="11563351" cy="5059363"/>
              </a:xfrm>
              <a:blipFill>
                <a:blip r:embed="rId2"/>
                <a:stretch>
                  <a:fillRect l="-1265" t="-1446" r="-580"/>
                </a:stretch>
              </a:blipFill>
            </p:spPr>
            <p:txBody>
              <a:bodyPr/>
              <a:lstStyle/>
              <a:p>
                <a:r>
                  <a:rPr lang="en-US">
                    <a:noFill/>
                  </a:rPr>
                  <a:t> </a:t>
                </a:r>
              </a:p>
            </p:txBody>
          </p:sp>
        </mc:Fallback>
      </mc:AlternateContent>
      <p:sp>
        <p:nvSpPr>
          <p:cNvPr id="7" name="Title 6"/>
          <p:cNvSpPr>
            <a:spLocks noGrp="1"/>
          </p:cNvSpPr>
          <p:nvPr>
            <p:ph type="title"/>
          </p:nvPr>
        </p:nvSpPr>
        <p:spPr/>
        <p:txBody>
          <a:bodyPr/>
          <a:lstStyle/>
          <a:p>
            <a:r>
              <a:rPr lang="en-US" dirty="0"/>
              <a:t>Reliability and Availability in a Complex System</a:t>
            </a:r>
          </a:p>
        </p:txBody>
      </p:sp>
      <p:sp>
        <p:nvSpPr>
          <p:cNvPr id="3" name="Date Placeholder 2"/>
          <p:cNvSpPr>
            <a:spLocks noGrp="1"/>
          </p:cNvSpPr>
          <p:nvPr>
            <p:ph type="dt" sz="half" idx="2"/>
          </p:nvPr>
        </p:nvSpPr>
        <p:spPr/>
        <p:txBody>
          <a:bodyPr/>
          <a:lstStyle/>
          <a:p>
            <a:pPr>
              <a:defRPr/>
            </a:pPr>
            <a:fld id="{FA96D49F-E75B-CA4C-9755-57CB093C34C1}" type="datetime1">
              <a:rPr lang="en-US" smtClean="0"/>
              <a:t>8/6/2019</a:t>
            </a:fld>
            <a:endParaRPr lang="en-US" dirty="0"/>
          </a:p>
        </p:txBody>
      </p:sp>
      <p:sp>
        <p:nvSpPr>
          <p:cNvPr id="4" name="Footer Placeholder 3"/>
          <p:cNvSpPr>
            <a:spLocks noGrp="1"/>
          </p:cNvSpPr>
          <p:nvPr>
            <p:ph type="ftr" sz="quarter" idx="3"/>
          </p:nvPr>
        </p:nvSpPr>
        <p:spPr/>
        <p:txBody>
          <a:bodyPr/>
          <a:lstStyle/>
          <a:p>
            <a:r>
              <a:rPr lang="en-US" dirty="0"/>
              <a:t>Joe Kellenberger | Reliability and Availability Study of the PIP-II </a:t>
            </a:r>
            <a:r>
              <a:rPr lang="en-US" dirty="0" err="1"/>
              <a:t>Linac</a:t>
            </a:r>
            <a:r>
              <a:rPr lang="en-US" dirty="0"/>
              <a:t> </a:t>
            </a:r>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
        <p:nvSpPr>
          <p:cNvPr id="8" name="Content Placeholder 5"/>
          <p:cNvSpPr txBox="1">
            <a:spLocks/>
          </p:cNvSpPr>
          <p:nvPr/>
        </p:nvSpPr>
        <p:spPr>
          <a:xfrm>
            <a:off x="294031" y="1000528"/>
            <a:ext cx="11563351" cy="5059363"/>
          </a:xfrm>
          <a:prstGeom prst="rect">
            <a:avLst/>
          </a:prstGeom>
        </p:spPr>
        <p:txBody>
          <a:bodyPr lIns="0" tIns="0" rIns="0" bIns="0"/>
          <a:lstStyle>
            <a:lvl1pPr marL="306910" indent="-306910" algn="l" defTabSz="457200" rtl="0" eaLnBrk="1" fontAlgn="base" hangingPunct="1">
              <a:spcBef>
                <a:spcPct val="20000"/>
              </a:spcBef>
              <a:spcAft>
                <a:spcPct val="0"/>
              </a:spcAft>
              <a:buFont typeface="Arial" panose="020B0604020202020204" pitchFamily="34" charset="0"/>
              <a:buChar char="•"/>
              <a:defRPr sz="2400" kern="1200">
                <a:solidFill>
                  <a:srgbClr val="505050"/>
                </a:solidFill>
                <a:latin typeface="Helvetica"/>
                <a:ea typeface="Geneva" charset="0"/>
                <a:cs typeface="ＭＳ Ｐゴシック" charset="0"/>
              </a:defRPr>
            </a:lvl1pPr>
            <a:lvl2pPr marL="683667" indent="-306910" algn="l" defTabSz="457200" rtl="0" eaLnBrk="1" fontAlgn="base" hangingPunct="1">
              <a:spcBef>
                <a:spcPct val="20000"/>
              </a:spcBef>
              <a:spcAft>
                <a:spcPct val="0"/>
              </a:spcAft>
              <a:buFont typeface="Arial" panose="020B0604020202020204" pitchFamily="34" charset="0"/>
              <a:buChar char="–"/>
              <a:defRPr sz="2133" kern="1200">
                <a:solidFill>
                  <a:srgbClr val="505050"/>
                </a:solidFill>
                <a:latin typeface="Helvetica"/>
                <a:ea typeface="MS PGothic" panose="020B0600070205080204" pitchFamily="34" charset="-128"/>
                <a:cs typeface="MS PGothic" panose="020B0600070205080204" pitchFamily="34" charset="-128"/>
              </a:defRPr>
            </a:lvl2pPr>
            <a:lvl3pPr marL="1071007" indent="-306910" algn="l" defTabSz="457200" rtl="0" eaLnBrk="1" fontAlgn="base" hangingPunct="1">
              <a:spcBef>
                <a:spcPct val="20000"/>
              </a:spcBef>
              <a:spcAft>
                <a:spcPct val="0"/>
              </a:spcAft>
              <a:buFont typeface="Arial" panose="020B0604020202020204" pitchFamily="34" charset="0"/>
              <a:buChar char="•"/>
              <a:defRPr sz="2000" kern="1200">
                <a:solidFill>
                  <a:srgbClr val="505050"/>
                </a:solidFill>
                <a:latin typeface="Helvetica"/>
                <a:ea typeface="MS PGothic" panose="020B0600070205080204" pitchFamily="34" charset="-128"/>
                <a:cs typeface="MS PGothic" panose="020B0600070205080204" pitchFamily="34" charset="-128"/>
              </a:defRPr>
            </a:lvl3pPr>
            <a:lvl4pPr marL="1447764" indent="-304792" algn="l" defTabSz="457200" rtl="0" eaLnBrk="1" fontAlgn="base" hangingPunct="1">
              <a:spcBef>
                <a:spcPct val="20000"/>
              </a:spcBef>
              <a:spcAft>
                <a:spcPct val="0"/>
              </a:spcAft>
              <a:buFont typeface="Arial" panose="020B0604020202020204" pitchFamily="34" charset="0"/>
              <a:buChar char="–"/>
              <a:defRPr sz="1867" kern="1200">
                <a:solidFill>
                  <a:srgbClr val="505050"/>
                </a:solidFill>
                <a:latin typeface="Helvetica"/>
                <a:ea typeface="MS PGothic" panose="020B0600070205080204" pitchFamily="34" charset="-128"/>
                <a:cs typeface="MS PGothic" panose="020B0600070205080204" pitchFamily="34" charset="-128"/>
              </a:defRPr>
            </a:lvl4pPr>
            <a:lvl5pPr marL="1826638" indent="-306910" algn="l" defTabSz="457200" rtl="0" eaLnBrk="1" fontAlgn="base" hangingPunct="1">
              <a:spcBef>
                <a:spcPct val="20000"/>
              </a:spcBef>
              <a:spcAft>
                <a:spcPct val="0"/>
              </a:spcAft>
              <a:buFont typeface="Arial"/>
              <a:buChar char="•"/>
              <a:defRPr sz="1867" kern="1200">
                <a:solidFill>
                  <a:srgbClr val="505050"/>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sz="1800"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2" name="TextBox 1"/>
          <p:cNvSpPr txBox="1"/>
          <p:nvPr/>
        </p:nvSpPr>
        <p:spPr>
          <a:xfrm>
            <a:off x="5815636" y="1940852"/>
            <a:ext cx="4038600" cy="1077218"/>
          </a:xfrm>
          <a:prstGeom prst="rect">
            <a:avLst/>
          </a:prstGeom>
          <a:noFill/>
          <a:ln>
            <a:solidFill>
              <a:schemeClr val="accent6"/>
            </a:solidFill>
          </a:ln>
        </p:spPr>
        <p:txBody>
          <a:bodyPr wrap="square" rtlCol="0">
            <a:spAutoFit/>
          </a:bodyPr>
          <a:lstStyle/>
          <a:p>
            <a:r>
              <a:rPr lang="en-US" sz="1600" dirty="0">
                <a:solidFill>
                  <a:srgbClr val="505050"/>
                </a:solidFill>
                <a:latin typeface="Helvetica"/>
                <a:ea typeface="MS PGothic" panose="020B0600070205080204" pitchFamily="34" charset="-128"/>
                <a:cs typeface="MS PGothic" panose="020B0600070205080204" pitchFamily="34" charset="-128"/>
              </a:rPr>
              <a:t>Where:</a:t>
            </a:r>
          </a:p>
          <a:p>
            <a:r>
              <a:rPr lang="en-US" sz="1600" dirty="0">
                <a:solidFill>
                  <a:srgbClr val="505050"/>
                </a:solidFill>
                <a:latin typeface="Helvetica"/>
                <a:ea typeface="MS PGothic" panose="020B0600070205080204" pitchFamily="34" charset="-128"/>
                <a:cs typeface="MS PGothic" panose="020B0600070205080204" pitchFamily="34" charset="-128"/>
              </a:rPr>
              <a:t>r = number of failures</a:t>
            </a:r>
          </a:p>
          <a:p>
            <a:r>
              <a:rPr lang="en-US" sz="1600" dirty="0">
                <a:solidFill>
                  <a:srgbClr val="505050"/>
                </a:solidFill>
                <a:latin typeface="Helvetica"/>
                <a:ea typeface="MS PGothic" panose="020B0600070205080204" pitchFamily="34" charset="-128"/>
                <a:cs typeface="MS PGothic" panose="020B0600070205080204" pitchFamily="34" charset="-128"/>
              </a:rPr>
              <a:t>k = maximum number of allowable failures</a:t>
            </a:r>
          </a:p>
          <a:p>
            <a:r>
              <a:rPr lang="en-US" sz="1600" dirty="0">
                <a:solidFill>
                  <a:srgbClr val="505050"/>
                </a:solidFill>
                <a:latin typeface="Helvetica"/>
                <a:ea typeface="MS PGothic" panose="020B0600070205080204" pitchFamily="34" charset="-128"/>
                <a:cs typeface="MS PGothic" panose="020B0600070205080204" pitchFamily="34" charset="-128"/>
              </a:rPr>
              <a:t>n = number of units in the system </a:t>
            </a:r>
          </a:p>
        </p:txBody>
      </p:sp>
      <p:sp>
        <p:nvSpPr>
          <p:cNvPr id="9" name="TextBox 8"/>
          <p:cNvSpPr txBox="1"/>
          <p:nvPr/>
        </p:nvSpPr>
        <p:spPr>
          <a:xfrm>
            <a:off x="982436" y="4904775"/>
            <a:ext cx="1252764" cy="923330"/>
          </a:xfrm>
          <a:prstGeom prst="rect">
            <a:avLst/>
          </a:prstGeom>
          <a:noFill/>
        </p:spPr>
        <p:txBody>
          <a:bodyPr wrap="square" rtlCol="0">
            <a:spAutoFit/>
          </a:bodyPr>
          <a:lstStyle/>
          <a:p>
            <a:r>
              <a:rPr lang="en-US" dirty="0"/>
              <a:t>r = 0 or 1</a:t>
            </a:r>
          </a:p>
          <a:p>
            <a:r>
              <a:rPr lang="en-US" dirty="0"/>
              <a:t>k = 1</a:t>
            </a:r>
          </a:p>
          <a:p>
            <a:r>
              <a:rPr lang="en-US" dirty="0"/>
              <a:t>n = 5</a:t>
            </a:r>
          </a:p>
        </p:txBody>
      </p:sp>
      <mc:AlternateContent xmlns:mc="http://schemas.openxmlformats.org/markup-compatibility/2006" xmlns:a14="http://schemas.microsoft.com/office/drawing/2010/main">
        <mc:Choice Requires="a14">
          <p:sp>
            <p:nvSpPr>
              <p:cNvPr id="10" name="TextBox 9"/>
              <p:cNvSpPr txBox="1"/>
              <p:nvPr/>
            </p:nvSpPr>
            <p:spPr>
              <a:xfrm>
                <a:off x="2032279" y="4257186"/>
                <a:ext cx="8293100" cy="17986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5!</m:t>
                          </m:r>
                        </m:num>
                        <m:den>
                          <m:r>
                            <a:rPr lang="en-US" i="1">
                              <a:latin typeface="Cambria Math" panose="02040503050406030204" pitchFamily="18" charset="0"/>
                            </a:rPr>
                            <m:t>0!</m:t>
                          </m:r>
                          <m:d>
                            <m:dPr>
                              <m:ctrlPr>
                                <a:rPr lang="en-US" i="1">
                                  <a:latin typeface="Cambria Math" panose="02040503050406030204" pitchFamily="18" charset="0"/>
                                </a:rPr>
                              </m:ctrlPr>
                            </m:dPr>
                            <m:e>
                              <m:r>
                                <a:rPr lang="en-US" i="1">
                                  <a:latin typeface="Cambria Math" panose="02040503050406030204" pitchFamily="18" charset="0"/>
                                </a:rPr>
                                <m:t>5−0</m:t>
                              </m:r>
                            </m:e>
                          </m:d>
                          <m:r>
                            <a:rPr lang="en-US" i="1">
                              <a:latin typeface="Cambria Math" panose="02040503050406030204" pitchFamily="18" charset="0"/>
                            </a:rPr>
                            <m:t>!</m:t>
                          </m:r>
                        </m:den>
                      </m:f>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0.9</m:t>
                              </m:r>
                            </m:e>
                          </m:d>
                        </m:e>
                        <m:sup>
                          <m:r>
                            <a:rPr lang="en-US" i="1">
                              <a:latin typeface="Cambria Math" panose="02040503050406030204" pitchFamily="18" charset="0"/>
                            </a:rPr>
                            <m:t>5−0</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d>
                                <m:dPr>
                                  <m:ctrlPr>
                                    <a:rPr lang="en-US" i="1">
                                      <a:latin typeface="Cambria Math" panose="02040503050406030204" pitchFamily="18" charset="0"/>
                                    </a:rPr>
                                  </m:ctrlPr>
                                </m:dPr>
                                <m:e>
                                  <m:r>
                                    <a:rPr lang="en-US" i="1">
                                      <a:latin typeface="Cambria Math" panose="02040503050406030204" pitchFamily="18" charset="0"/>
                                    </a:rPr>
                                    <m:t>0.9</m:t>
                                  </m:r>
                                </m:e>
                              </m:d>
                            </m:e>
                          </m:d>
                        </m:e>
                        <m:sup>
                          <m:r>
                            <a:rPr lang="en-US" i="1">
                              <a:latin typeface="Cambria Math" panose="02040503050406030204" pitchFamily="18" charset="0"/>
                            </a:rPr>
                            <m:t>0</m:t>
                          </m:r>
                        </m:sup>
                      </m:sSup>
                      <m:r>
                        <a:rPr lang="en-US" b="0" i="1" smtClean="0">
                          <a:latin typeface="Cambria Math" panose="02040503050406030204" pitchFamily="18" charset="0"/>
                        </a:rPr>
                        <m:t>=0.59</m:t>
                      </m:r>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𝐴</m:t>
                      </m:r>
                      <m:d>
                        <m:dPr>
                          <m:ctrlPr>
                            <a:rPr lang="en-US" i="1">
                              <a:latin typeface="Cambria Math" panose="02040503050406030204" pitchFamily="18" charset="0"/>
                            </a:rPr>
                          </m:ctrlPr>
                        </m:dPr>
                        <m:e>
                          <m:r>
                            <a:rPr lang="en-US" b="0" i="1" smtClean="0">
                              <a:latin typeface="Cambria Math" panose="02040503050406030204" pitchFamily="18" charset="0"/>
                            </a:rPr>
                            <m:t>1</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5!</m:t>
                          </m:r>
                        </m:num>
                        <m:den>
                          <m:r>
                            <a:rPr lang="en-US" i="1">
                              <a:latin typeface="Cambria Math" panose="02040503050406030204" pitchFamily="18" charset="0"/>
                            </a:rPr>
                            <m:t>1!</m:t>
                          </m:r>
                          <m:d>
                            <m:dPr>
                              <m:ctrlPr>
                                <a:rPr lang="en-US" i="1">
                                  <a:latin typeface="Cambria Math" panose="02040503050406030204" pitchFamily="18" charset="0"/>
                                </a:rPr>
                              </m:ctrlPr>
                            </m:dPr>
                            <m:e>
                              <m:r>
                                <a:rPr lang="en-US" i="1">
                                  <a:latin typeface="Cambria Math" panose="02040503050406030204" pitchFamily="18" charset="0"/>
                                </a:rPr>
                                <m:t>5−1</m:t>
                              </m:r>
                            </m:e>
                          </m:d>
                          <m:r>
                            <a:rPr lang="en-US" i="1">
                              <a:latin typeface="Cambria Math" panose="02040503050406030204" pitchFamily="18" charset="0"/>
                            </a:rPr>
                            <m:t>!</m:t>
                          </m:r>
                        </m:den>
                      </m:f>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0.9</m:t>
                              </m:r>
                            </m:e>
                          </m:d>
                        </m:e>
                        <m:sup>
                          <m:r>
                            <a:rPr lang="en-US" i="1">
                              <a:latin typeface="Cambria Math" panose="02040503050406030204" pitchFamily="18" charset="0"/>
                            </a:rPr>
                            <m:t>5−1</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d>
                                <m:dPr>
                                  <m:ctrlPr>
                                    <a:rPr lang="en-US" i="1">
                                      <a:latin typeface="Cambria Math" panose="02040503050406030204" pitchFamily="18" charset="0"/>
                                    </a:rPr>
                                  </m:ctrlPr>
                                </m:dPr>
                                <m:e>
                                  <m:r>
                                    <a:rPr lang="en-US" i="1">
                                      <a:latin typeface="Cambria Math" panose="02040503050406030204" pitchFamily="18" charset="0"/>
                                    </a:rPr>
                                    <m:t>0.9</m:t>
                                  </m:r>
                                </m:e>
                              </m:d>
                            </m:e>
                          </m:d>
                        </m:e>
                        <m:sup>
                          <m:r>
                            <a:rPr lang="en-US" i="1">
                              <a:latin typeface="Cambria Math" panose="02040503050406030204" pitchFamily="18" charset="0"/>
                            </a:rPr>
                            <m:t>1</m:t>
                          </m:r>
                        </m:sup>
                      </m:sSup>
                      <m:r>
                        <a:rPr lang="en-US" i="1">
                          <a:latin typeface="Cambria Math" panose="02040503050406030204" pitchFamily="18" charset="0"/>
                        </a:rPr>
                        <m:t>=</m:t>
                      </m:r>
                      <m:r>
                        <a:rPr lang="en-US" b="0" i="1" smtClean="0">
                          <a:latin typeface="Cambria Math" panose="02040503050406030204" pitchFamily="18" charset="0"/>
                        </a:rPr>
                        <m:t>0.33</m:t>
                      </m:r>
                    </m:oMath>
                  </m:oMathPara>
                </a14:m>
                <a:r>
                  <a:rPr lang="en-US" dirty="0"/>
                  <a:t/>
                </a:r>
                <a:br>
                  <a:rPr lang="en-US" dirty="0"/>
                </a:br>
                <a:endParaRPr lang="en-US" dirty="0"/>
              </a:p>
              <a:p>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𝑠𝑦𝑠</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A</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r>
                        <a:rPr lang="en-US" b="0" i="1" smtClean="0">
                          <a:latin typeface="Cambria Math" panose="02040503050406030204" pitchFamily="18" charset="0"/>
                        </a:rPr>
                        <m:t>𝐴</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=0.59+0.33=0.92</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2032279" y="4257186"/>
                <a:ext cx="8293100" cy="1798698"/>
              </a:xfrm>
              <a:prstGeom prst="rect">
                <a:avLst/>
              </a:prstGeom>
              <a:blipFill>
                <a:blip r:embed="rId3"/>
                <a:stretch>
                  <a:fillRect b="-339"/>
                </a:stretch>
              </a:blipFill>
            </p:spPr>
            <p:txBody>
              <a:bodyPr/>
              <a:lstStyle/>
              <a:p>
                <a:r>
                  <a:rPr lang="en-US">
                    <a:noFill/>
                  </a:rPr>
                  <a:t> </a:t>
                </a:r>
              </a:p>
            </p:txBody>
          </p:sp>
        </mc:Fallback>
      </mc:AlternateContent>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71838" y="4490817"/>
            <a:ext cx="3107082" cy="1046050"/>
          </a:xfrm>
          <a:prstGeom prst="rect">
            <a:avLst/>
          </a:prstGeom>
        </p:spPr>
      </p:pic>
      <p:sp>
        <p:nvSpPr>
          <p:cNvPr id="12" name="Rectangle 11"/>
          <p:cNvSpPr/>
          <p:nvPr/>
        </p:nvSpPr>
        <p:spPr>
          <a:xfrm>
            <a:off x="9499599" y="4457700"/>
            <a:ext cx="890695" cy="11811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4700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dirty="0"/>
              <a:t>“The PIP-II project at </a:t>
            </a:r>
            <a:r>
              <a:rPr lang="en-US" sz="1800" dirty="0" err="1"/>
              <a:t>Fermilab</a:t>
            </a:r>
            <a:r>
              <a:rPr lang="en-US" sz="1800" dirty="0"/>
              <a:t> is building a superconducting linear accelerator(</a:t>
            </a:r>
            <a:r>
              <a:rPr lang="en-US" sz="1800" dirty="0" err="1"/>
              <a:t>Linac</a:t>
            </a:r>
            <a:r>
              <a:rPr lang="en-US" sz="1800" dirty="0"/>
              <a:t>) to fuel the next generation of intensity frontier experiments. Capitalizing on advances in superconducting radio-frequency (SRF) technology, ﬁve families of superconducting cavities will accelerate H− ions to 800 MeV for injection into the Booster.”</a:t>
            </a:r>
            <a:r>
              <a:rPr lang="en-US" sz="1800" baseline="30000" dirty="0"/>
              <a:t>[3]</a:t>
            </a:r>
          </a:p>
          <a:p>
            <a:endParaRPr lang="en-US" sz="1800" baseline="30000" dirty="0"/>
          </a:p>
          <a:p>
            <a:endParaRPr lang="en-US" sz="1800" baseline="30000" dirty="0"/>
          </a:p>
          <a:p>
            <a:endParaRPr lang="en-US" sz="1800" baseline="30000" dirty="0"/>
          </a:p>
          <a:p>
            <a:endParaRPr lang="en-US" sz="1800" baseline="30000" dirty="0"/>
          </a:p>
          <a:p>
            <a:endParaRPr lang="en-US" sz="1800" dirty="0"/>
          </a:p>
        </p:txBody>
      </p:sp>
      <p:sp>
        <p:nvSpPr>
          <p:cNvPr id="3" name="Title 2"/>
          <p:cNvSpPr>
            <a:spLocks noGrp="1"/>
          </p:cNvSpPr>
          <p:nvPr>
            <p:ph type="title"/>
          </p:nvPr>
        </p:nvSpPr>
        <p:spPr/>
        <p:txBody>
          <a:bodyPr/>
          <a:lstStyle/>
          <a:p>
            <a:r>
              <a:rPr lang="en-US" dirty="0"/>
              <a:t>PIP-II Overview</a:t>
            </a:r>
          </a:p>
        </p:txBody>
      </p:sp>
      <p:sp>
        <p:nvSpPr>
          <p:cNvPr id="4" name="Date Placeholder 3"/>
          <p:cNvSpPr>
            <a:spLocks noGrp="1"/>
          </p:cNvSpPr>
          <p:nvPr>
            <p:ph type="dt" sz="half" idx="2"/>
          </p:nvPr>
        </p:nvSpPr>
        <p:spPr/>
        <p:txBody>
          <a:bodyPr/>
          <a:lstStyle/>
          <a:p>
            <a:pPr>
              <a:defRPr/>
            </a:pPr>
            <a:fld id="{57ADAB69-348E-2C41-AF41-E98D046040A4}" type="datetime1">
              <a:rPr lang="en-US" smtClean="0"/>
              <a:pPr>
                <a:defRPr/>
              </a:pPr>
              <a:t>8/6/2019</a:t>
            </a:fld>
            <a:endParaRPr lang="en-US" dirty="0"/>
          </a:p>
        </p:txBody>
      </p:sp>
      <p:sp>
        <p:nvSpPr>
          <p:cNvPr id="5" name="Footer Placeholder 4"/>
          <p:cNvSpPr>
            <a:spLocks noGrp="1"/>
          </p:cNvSpPr>
          <p:nvPr>
            <p:ph type="ftr" sz="quarter" idx="3"/>
          </p:nvPr>
        </p:nvSpPr>
        <p:spPr/>
        <p:txBody>
          <a:bodyPr/>
          <a:lstStyle/>
          <a:p>
            <a:r>
              <a:rPr lang="en-US" dirty="0"/>
              <a:t>Joe Kellenberger | Reliability and Availability Study of the PIP-II </a:t>
            </a:r>
            <a:r>
              <a:rPr lang="en-US" dirty="0" err="1"/>
              <a:t>Linac</a:t>
            </a:r>
            <a:r>
              <a:rPr lang="en-US" dirty="0"/>
              <a:t> </a:t>
            </a:r>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pic>
        <p:nvPicPr>
          <p:cNvPr id="7" name="Content Placeholder 6"/>
          <p:cNvPicPr>
            <a:picLocks noChangeAspect="1"/>
          </p:cNvPicPr>
          <p:nvPr/>
        </p:nvPicPr>
        <p:blipFill>
          <a:blip r:embed="rId2"/>
          <a:stretch>
            <a:fillRect/>
          </a:stretch>
        </p:blipFill>
        <p:spPr>
          <a:xfrm>
            <a:off x="390477" y="4160610"/>
            <a:ext cx="6038839" cy="2162228"/>
          </a:xfrm>
          <a:prstGeom prst="rect">
            <a:avLst/>
          </a:prstGeom>
        </p:spPr>
      </p:pic>
      <p:pic>
        <p:nvPicPr>
          <p:cNvPr id="9" name="Picture 8"/>
          <p:cNvPicPr>
            <a:picLocks noChangeAspect="1"/>
          </p:cNvPicPr>
          <p:nvPr/>
        </p:nvPicPr>
        <p:blipFill>
          <a:blip r:embed="rId3"/>
          <a:stretch>
            <a:fillRect/>
          </a:stretch>
        </p:blipFill>
        <p:spPr>
          <a:xfrm>
            <a:off x="6819900" y="2050765"/>
            <a:ext cx="5067300" cy="3990975"/>
          </a:xfrm>
          <a:prstGeom prst="rect">
            <a:avLst/>
          </a:prstGeom>
        </p:spPr>
      </p:pic>
      <p:pic>
        <p:nvPicPr>
          <p:cNvPr id="8" name="Picture 7">
            <a:extLst>
              <a:ext uri="{FF2B5EF4-FFF2-40B4-BE49-F238E27FC236}">
                <a16:creationId xmlns:a16="http://schemas.microsoft.com/office/drawing/2014/main" id="{EBA927C0-8780-4E12-AB49-3E5E2A4F99C9}"/>
              </a:ext>
            </a:extLst>
          </p:cNvPr>
          <p:cNvPicPr>
            <a:picLocks noChangeAspect="1"/>
          </p:cNvPicPr>
          <p:nvPr/>
        </p:nvPicPr>
        <p:blipFill>
          <a:blip r:embed="rId4"/>
          <a:stretch>
            <a:fillRect/>
          </a:stretch>
        </p:blipFill>
        <p:spPr>
          <a:xfrm>
            <a:off x="714277" y="2400631"/>
            <a:ext cx="5372203" cy="1468056"/>
          </a:xfrm>
          <a:prstGeom prst="rect">
            <a:avLst/>
          </a:prstGeom>
        </p:spPr>
      </p:pic>
    </p:spTree>
    <p:extLst>
      <p:ext uri="{BB962C8B-B14F-4D97-AF65-F5344CB8AC3E}">
        <p14:creationId xmlns:p14="http://schemas.microsoft.com/office/powerpoint/2010/main" val="1850371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3201" y="971552"/>
            <a:ext cx="11664956" cy="5059363"/>
          </a:xfrm>
        </p:spPr>
        <p:txBody>
          <a:bodyPr/>
          <a:lstStyle/>
          <a:p>
            <a:r>
              <a:rPr lang="en-US" sz="2000" dirty="0"/>
              <a:t>PIP-II has three major sections:</a:t>
            </a:r>
          </a:p>
          <a:p>
            <a:endParaRPr lang="en-US" sz="2000" dirty="0"/>
          </a:p>
          <a:p>
            <a:r>
              <a:rPr lang="en-US" sz="2000" dirty="0"/>
              <a:t>Utility Section- This includes all of the supporting equipment of the main accelerator.</a:t>
            </a:r>
          </a:p>
          <a:p>
            <a:endParaRPr lang="en-US" sz="2000" dirty="0"/>
          </a:p>
          <a:p>
            <a:r>
              <a:rPr lang="en-US" sz="2000" dirty="0"/>
              <a:t>Normal Conducting Section- Kept at room temperature, accelerates the beam to 2.1MeV, forms the beam into bunches and focuses the beam in preparation for acceleration to relativistic velocities. Also includes the transfer line from </a:t>
            </a:r>
            <a:r>
              <a:rPr lang="en-US" sz="2000" dirty="0" err="1"/>
              <a:t>Linac</a:t>
            </a:r>
            <a:r>
              <a:rPr lang="en-US" sz="2000" dirty="0"/>
              <a:t> to booster.</a:t>
            </a:r>
          </a:p>
          <a:p>
            <a:endParaRPr lang="en-US" sz="2000" dirty="0"/>
          </a:p>
          <a:p>
            <a:r>
              <a:rPr lang="en-US" sz="2000" dirty="0"/>
              <a:t>Super Conducting Section- The main part of the </a:t>
            </a:r>
            <a:r>
              <a:rPr lang="en-US" sz="2000" dirty="0" err="1"/>
              <a:t>Linac</a:t>
            </a:r>
            <a:r>
              <a:rPr lang="en-US" sz="2000" dirty="0"/>
              <a:t>, kept at ~2⁰ K, does the heavy lifting and accelerates the beam to 800MeV.</a:t>
            </a:r>
          </a:p>
        </p:txBody>
      </p:sp>
      <p:sp>
        <p:nvSpPr>
          <p:cNvPr id="3" name="Title 2"/>
          <p:cNvSpPr>
            <a:spLocks noGrp="1"/>
          </p:cNvSpPr>
          <p:nvPr>
            <p:ph type="title"/>
          </p:nvPr>
        </p:nvSpPr>
        <p:spPr/>
        <p:txBody>
          <a:bodyPr/>
          <a:lstStyle/>
          <a:p>
            <a:r>
              <a:rPr lang="en-US" dirty="0"/>
              <a:t>PIP-II Overview</a:t>
            </a:r>
          </a:p>
        </p:txBody>
      </p:sp>
      <p:sp>
        <p:nvSpPr>
          <p:cNvPr id="4" name="Date Placeholder 3"/>
          <p:cNvSpPr>
            <a:spLocks noGrp="1"/>
          </p:cNvSpPr>
          <p:nvPr>
            <p:ph type="dt" sz="half" idx="2"/>
          </p:nvPr>
        </p:nvSpPr>
        <p:spPr/>
        <p:txBody>
          <a:bodyPr/>
          <a:lstStyle/>
          <a:p>
            <a:pPr>
              <a:defRPr/>
            </a:pPr>
            <a:fld id="{57ADAB69-348E-2C41-AF41-E98D046040A4}" type="datetime1">
              <a:rPr lang="en-US" smtClean="0"/>
              <a:pPr>
                <a:defRPr/>
              </a:pPr>
              <a:t>8/6/2019</a:t>
            </a:fld>
            <a:endParaRPr lang="en-US" dirty="0"/>
          </a:p>
        </p:txBody>
      </p:sp>
      <p:sp>
        <p:nvSpPr>
          <p:cNvPr id="5" name="Footer Placeholder 4"/>
          <p:cNvSpPr>
            <a:spLocks noGrp="1"/>
          </p:cNvSpPr>
          <p:nvPr>
            <p:ph type="ftr" sz="quarter" idx="3"/>
          </p:nvPr>
        </p:nvSpPr>
        <p:spPr/>
        <p:txBody>
          <a:bodyPr/>
          <a:lstStyle/>
          <a:p>
            <a:r>
              <a:rPr lang="en-US" dirty="0"/>
              <a:t>Joe Kellenberger | Reliability and Availability Study of the PIP-II </a:t>
            </a:r>
            <a:r>
              <a:rPr lang="en-US" dirty="0" err="1"/>
              <a:t>Linac</a:t>
            </a:r>
            <a:r>
              <a:rPr lang="en-US" dirty="0"/>
              <a:t> </a:t>
            </a:r>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Tree>
    <p:extLst>
      <p:ext uri="{BB962C8B-B14F-4D97-AF65-F5344CB8AC3E}">
        <p14:creationId xmlns:p14="http://schemas.microsoft.com/office/powerpoint/2010/main" val="1575330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stretch>
            <a:fillRect/>
          </a:stretch>
        </p:blipFill>
        <p:spPr>
          <a:xfrm>
            <a:off x="1019523" y="1321179"/>
            <a:ext cx="10152954" cy="4541485"/>
          </a:xfrm>
          <a:prstGeom prst="rect">
            <a:avLst/>
          </a:prstGeom>
        </p:spPr>
      </p:pic>
      <p:sp>
        <p:nvSpPr>
          <p:cNvPr id="3" name="Title 2"/>
          <p:cNvSpPr>
            <a:spLocks noGrp="1"/>
          </p:cNvSpPr>
          <p:nvPr>
            <p:ph type="title"/>
          </p:nvPr>
        </p:nvSpPr>
        <p:spPr/>
        <p:txBody>
          <a:bodyPr/>
          <a:lstStyle/>
          <a:p>
            <a:r>
              <a:rPr lang="en-US" dirty="0"/>
              <a:t>PIP-II Block Diagram</a:t>
            </a:r>
          </a:p>
        </p:txBody>
      </p:sp>
      <p:sp>
        <p:nvSpPr>
          <p:cNvPr id="4" name="Date Placeholder 3"/>
          <p:cNvSpPr>
            <a:spLocks noGrp="1"/>
          </p:cNvSpPr>
          <p:nvPr>
            <p:ph type="dt" sz="half" idx="2"/>
          </p:nvPr>
        </p:nvSpPr>
        <p:spPr/>
        <p:txBody>
          <a:bodyPr/>
          <a:lstStyle/>
          <a:p>
            <a:pPr>
              <a:defRPr/>
            </a:pPr>
            <a:fld id="{57ADAB69-348E-2C41-AF41-E98D046040A4}" type="datetime1">
              <a:rPr lang="en-US" smtClean="0"/>
              <a:pPr>
                <a:defRPr/>
              </a:pPr>
              <a:t>8/6/2019</a:t>
            </a:fld>
            <a:endParaRPr lang="en-US" dirty="0"/>
          </a:p>
        </p:txBody>
      </p:sp>
      <p:sp>
        <p:nvSpPr>
          <p:cNvPr id="5" name="Footer Placeholder 4"/>
          <p:cNvSpPr>
            <a:spLocks noGrp="1"/>
          </p:cNvSpPr>
          <p:nvPr>
            <p:ph type="ftr" sz="quarter" idx="3"/>
          </p:nvPr>
        </p:nvSpPr>
        <p:spPr/>
        <p:txBody>
          <a:bodyPr/>
          <a:lstStyle/>
          <a:p>
            <a:r>
              <a:rPr lang="en-US" dirty="0"/>
              <a:t>Joe Kellenberger | Reliability and Availability Study of the PIP-II </a:t>
            </a:r>
            <a:r>
              <a:rPr lang="en-US" dirty="0" err="1"/>
              <a:t>Linac</a:t>
            </a:r>
            <a:r>
              <a:rPr lang="en-US" dirty="0"/>
              <a:t> </a:t>
            </a:r>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spTree>
    <p:extLst>
      <p:ext uri="{BB962C8B-B14F-4D97-AF65-F5344CB8AC3E}">
        <p14:creationId xmlns:p14="http://schemas.microsoft.com/office/powerpoint/2010/main" val="408221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Purpose: Create H</a:t>
            </a:r>
            <a:r>
              <a:rPr lang="en-US" baseline="60000" dirty="0"/>
              <a:t>-  </a:t>
            </a:r>
            <a:r>
              <a:rPr lang="en-US" dirty="0"/>
              <a:t>ions, group particles into “bunches”, focus beam for acceleration, take beam measurement</a:t>
            </a:r>
          </a:p>
          <a:p>
            <a:r>
              <a:rPr lang="en-US" b="1" dirty="0"/>
              <a:t>Ion Source</a:t>
            </a:r>
            <a:r>
              <a:rPr lang="en-US" dirty="0"/>
              <a:t>: two sources, one in use and one kept on “cold standby”.</a:t>
            </a:r>
          </a:p>
          <a:p>
            <a:r>
              <a:rPr lang="en-US" b="1" dirty="0"/>
              <a:t>LEBT</a:t>
            </a:r>
            <a:r>
              <a:rPr lang="en-US" dirty="0"/>
              <a:t>: Transports beam to RFQ, initial focusing and chopping.</a:t>
            </a:r>
          </a:p>
          <a:p>
            <a:r>
              <a:rPr lang="en-US" b="1" dirty="0"/>
              <a:t>RFQ</a:t>
            </a:r>
            <a:r>
              <a:rPr lang="en-US" dirty="0"/>
              <a:t>: Groups beams into bunches and accelerates beam to 2.1MeV</a:t>
            </a:r>
          </a:p>
          <a:p>
            <a:r>
              <a:rPr lang="en-US" b="1" dirty="0"/>
              <a:t>MEBT</a:t>
            </a:r>
            <a:r>
              <a:rPr lang="en-US" dirty="0"/>
              <a:t>: Transports beam to HWR, has potential to chop any bunch exiting RFQ</a:t>
            </a:r>
          </a:p>
        </p:txBody>
      </p:sp>
      <p:sp>
        <p:nvSpPr>
          <p:cNvPr id="3" name="Title 2"/>
          <p:cNvSpPr>
            <a:spLocks noGrp="1"/>
          </p:cNvSpPr>
          <p:nvPr>
            <p:ph type="title"/>
          </p:nvPr>
        </p:nvSpPr>
        <p:spPr/>
        <p:txBody>
          <a:bodyPr/>
          <a:lstStyle/>
          <a:p>
            <a:r>
              <a:rPr lang="en-US" dirty="0" err="1"/>
              <a:t>Linac</a:t>
            </a:r>
            <a:r>
              <a:rPr lang="en-US" dirty="0"/>
              <a:t> Components- Warm Front End</a:t>
            </a:r>
          </a:p>
        </p:txBody>
      </p:sp>
      <p:sp>
        <p:nvSpPr>
          <p:cNvPr id="4" name="Date Placeholder 3"/>
          <p:cNvSpPr>
            <a:spLocks noGrp="1"/>
          </p:cNvSpPr>
          <p:nvPr>
            <p:ph type="dt" sz="half" idx="2"/>
          </p:nvPr>
        </p:nvSpPr>
        <p:spPr/>
        <p:txBody>
          <a:bodyPr/>
          <a:lstStyle/>
          <a:p>
            <a:pPr>
              <a:defRPr/>
            </a:pPr>
            <a:fld id="{57ADAB69-348E-2C41-AF41-E98D046040A4}" type="datetime1">
              <a:rPr lang="en-US" smtClean="0"/>
              <a:pPr>
                <a:defRPr/>
              </a:pPr>
              <a:t>8/6/2019</a:t>
            </a:fld>
            <a:endParaRPr lang="en-US" dirty="0"/>
          </a:p>
        </p:txBody>
      </p:sp>
      <p:sp>
        <p:nvSpPr>
          <p:cNvPr id="5" name="Footer Placeholder 4"/>
          <p:cNvSpPr>
            <a:spLocks noGrp="1"/>
          </p:cNvSpPr>
          <p:nvPr>
            <p:ph type="ftr" sz="quarter" idx="3"/>
          </p:nvPr>
        </p:nvSpPr>
        <p:spPr/>
        <p:txBody>
          <a:bodyPr/>
          <a:lstStyle/>
          <a:p>
            <a:r>
              <a:rPr lang="en-US" dirty="0"/>
              <a:t>Joe Kellenberger | Reliability and Availability Study of the PIP-II </a:t>
            </a:r>
            <a:r>
              <a:rPr lang="en-US" dirty="0" err="1"/>
              <a:t>Linac</a:t>
            </a:r>
            <a:r>
              <a:rPr lang="en-US" dirty="0"/>
              <a:t> </a:t>
            </a:r>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pic>
        <p:nvPicPr>
          <p:cNvPr id="8" name="Picture 7"/>
          <p:cNvPicPr>
            <a:picLocks noChangeAspect="1"/>
          </p:cNvPicPr>
          <p:nvPr/>
        </p:nvPicPr>
        <p:blipFill>
          <a:blip r:embed="rId3"/>
          <a:stretch>
            <a:fillRect/>
          </a:stretch>
        </p:blipFill>
        <p:spPr>
          <a:xfrm>
            <a:off x="1899706" y="4203700"/>
            <a:ext cx="8392587" cy="1827215"/>
          </a:xfrm>
          <a:prstGeom prst="rect">
            <a:avLst/>
          </a:prstGeom>
        </p:spPr>
      </p:pic>
    </p:spTree>
    <p:extLst>
      <p:ext uri="{BB962C8B-B14F-4D97-AF65-F5344CB8AC3E}">
        <p14:creationId xmlns:p14="http://schemas.microsoft.com/office/powerpoint/2010/main" val="2446204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Half Wave Resonator- accelerates the beam from 2.1MeV to 10.3MeV</a:t>
            </a:r>
          </a:p>
          <a:p>
            <a:r>
              <a:rPr lang="en-US" dirty="0"/>
              <a:t>1 </a:t>
            </a:r>
            <a:r>
              <a:rPr lang="en-US" dirty="0" err="1"/>
              <a:t>Cryomodule</a:t>
            </a:r>
            <a:r>
              <a:rPr lang="en-US" dirty="0"/>
              <a:t>(CM) containing 8 RF cavities</a:t>
            </a:r>
          </a:p>
          <a:p>
            <a:r>
              <a:rPr lang="en-US" dirty="0"/>
              <a:t>Operates at 162.5MHz RF</a:t>
            </a:r>
          </a:p>
        </p:txBody>
      </p:sp>
      <p:sp>
        <p:nvSpPr>
          <p:cNvPr id="3" name="Title 2"/>
          <p:cNvSpPr>
            <a:spLocks noGrp="1"/>
          </p:cNvSpPr>
          <p:nvPr>
            <p:ph type="title"/>
          </p:nvPr>
        </p:nvSpPr>
        <p:spPr/>
        <p:txBody>
          <a:bodyPr/>
          <a:lstStyle/>
          <a:p>
            <a:r>
              <a:rPr lang="en-US" dirty="0" err="1"/>
              <a:t>Linac</a:t>
            </a:r>
            <a:r>
              <a:rPr lang="en-US" dirty="0"/>
              <a:t> Components- HWR</a:t>
            </a:r>
          </a:p>
        </p:txBody>
      </p:sp>
      <p:sp>
        <p:nvSpPr>
          <p:cNvPr id="4" name="Date Placeholder 3"/>
          <p:cNvSpPr>
            <a:spLocks noGrp="1"/>
          </p:cNvSpPr>
          <p:nvPr>
            <p:ph type="dt" sz="half" idx="2"/>
          </p:nvPr>
        </p:nvSpPr>
        <p:spPr/>
        <p:txBody>
          <a:bodyPr/>
          <a:lstStyle/>
          <a:p>
            <a:pPr>
              <a:defRPr/>
            </a:pPr>
            <a:fld id="{57ADAB69-348E-2C41-AF41-E98D046040A4}" type="datetime1">
              <a:rPr lang="en-US" smtClean="0"/>
              <a:pPr>
                <a:defRPr/>
              </a:pPr>
              <a:t>8/6/2019</a:t>
            </a:fld>
            <a:endParaRPr lang="en-US" dirty="0"/>
          </a:p>
        </p:txBody>
      </p:sp>
      <p:sp>
        <p:nvSpPr>
          <p:cNvPr id="5" name="Footer Placeholder 4"/>
          <p:cNvSpPr>
            <a:spLocks noGrp="1"/>
          </p:cNvSpPr>
          <p:nvPr>
            <p:ph type="ftr" sz="quarter" idx="3"/>
          </p:nvPr>
        </p:nvSpPr>
        <p:spPr/>
        <p:txBody>
          <a:bodyPr/>
          <a:lstStyle/>
          <a:p>
            <a:r>
              <a:rPr lang="en-US" dirty="0"/>
              <a:t>Joe Kellenberger | Reliability and Availability Study of the PIP-II </a:t>
            </a:r>
            <a:r>
              <a:rPr lang="en-US" dirty="0" err="1"/>
              <a:t>Linac</a:t>
            </a:r>
            <a:r>
              <a:rPr lang="en-US" dirty="0"/>
              <a:t> </a:t>
            </a:r>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pic>
        <p:nvPicPr>
          <p:cNvPr id="7" name="Picture 6"/>
          <p:cNvPicPr>
            <a:picLocks noChangeAspect="1"/>
          </p:cNvPicPr>
          <p:nvPr/>
        </p:nvPicPr>
        <p:blipFill>
          <a:blip r:embed="rId2"/>
          <a:stretch>
            <a:fillRect/>
          </a:stretch>
        </p:blipFill>
        <p:spPr>
          <a:xfrm>
            <a:off x="562942" y="2339182"/>
            <a:ext cx="3233190" cy="2324102"/>
          </a:xfrm>
          <a:prstGeom prst="rect">
            <a:avLst/>
          </a:prstGeom>
        </p:spPr>
      </p:pic>
      <p:pic>
        <p:nvPicPr>
          <p:cNvPr id="8" name="Picture 7"/>
          <p:cNvPicPr>
            <a:picLocks noChangeAspect="1"/>
          </p:cNvPicPr>
          <p:nvPr/>
        </p:nvPicPr>
        <p:blipFill>
          <a:blip r:embed="rId3"/>
          <a:stretch>
            <a:fillRect/>
          </a:stretch>
        </p:blipFill>
        <p:spPr>
          <a:xfrm>
            <a:off x="8634966" y="2577308"/>
            <a:ext cx="2152650" cy="1847850"/>
          </a:xfrm>
          <a:prstGeom prst="rect">
            <a:avLst/>
          </a:prstGeom>
        </p:spPr>
      </p:pic>
      <p:pic>
        <p:nvPicPr>
          <p:cNvPr id="9" name="Picture 8"/>
          <p:cNvPicPr>
            <a:picLocks noChangeAspect="1"/>
          </p:cNvPicPr>
          <p:nvPr/>
        </p:nvPicPr>
        <p:blipFill>
          <a:blip r:embed="rId4"/>
          <a:stretch>
            <a:fillRect/>
          </a:stretch>
        </p:blipFill>
        <p:spPr>
          <a:xfrm>
            <a:off x="4875404" y="3889377"/>
            <a:ext cx="2680290" cy="2141538"/>
          </a:xfrm>
          <a:prstGeom prst="rect">
            <a:avLst/>
          </a:prstGeom>
        </p:spPr>
      </p:pic>
    </p:spTree>
    <p:extLst>
      <p:ext uri="{BB962C8B-B14F-4D97-AF65-F5344CB8AC3E}">
        <p14:creationId xmlns:p14="http://schemas.microsoft.com/office/powerpoint/2010/main" val="4005193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051327" y="3111323"/>
            <a:ext cx="4428248" cy="3211515"/>
          </a:xfrm>
          <a:prstGeom prst="rect">
            <a:avLst/>
          </a:prstGeom>
        </p:spPr>
      </p:pic>
      <p:sp>
        <p:nvSpPr>
          <p:cNvPr id="2" name="Content Placeholder 1"/>
          <p:cNvSpPr>
            <a:spLocks noGrp="1"/>
          </p:cNvSpPr>
          <p:nvPr>
            <p:ph idx="1"/>
          </p:nvPr>
        </p:nvSpPr>
        <p:spPr/>
        <p:txBody>
          <a:bodyPr/>
          <a:lstStyle/>
          <a:p>
            <a:r>
              <a:rPr lang="en-US" dirty="0"/>
              <a:t>Single Spoke Resonator</a:t>
            </a:r>
          </a:p>
          <a:p>
            <a:r>
              <a:rPr lang="en-US" dirty="0"/>
              <a:t>SSR1- 2 modules with 8 cavities each </a:t>
            </a:r>
          </a:p>
          <a:p>
            <a:pPr lvl="1"/>
            <a:r>
              <a:rPr lang="en-US" dirty="0"/>
              <a:t>Accelerates beam from 10.3MeV to 35MeV</a:t>
            </a:r>
          </a:p>
          <a:p>
            <a:r>
              <a:rPr lang="en-US" dirty="0"/>
              <a:t>SSR2- 7 modules with 5 cavities each</a:t>
            </a:r>
          </a:p>
          <a:p>
            <a:pPr lvl="1"/>
            <a:r>
              <a:rPr lang="en-US" dirty="0"/>
              <a:t>Accelerates beam from 35MeV to 185MeV</a:t>
            </a:r>
          </a:p>
          <a:p>
            <a:r>
              <a:rPr lang="en-US" dirty="0"/>
              <a:t>Operates at 325 MHz RF</a:t>
            </a:r>
          </a:p>
        </p:txBody>
      </p:sp>
      <p:sp>
        <p:nvSpPr>
          <p:cNvPr id="3" name="Title 2"/>
          <p:cNvSpPr>
            <a:spLocks noGrp="1"/>
          </p:cNvSpPr>
          <p:nvPr>
            <p:ph type="title"/>
          </p:nvPr>
        </p:nvSpPr>
        <p:spPr/>
        <p:txBody>
          <a:bodyPr/>
          <a:lstStyle/>
          <a:p>
            <a:r>
              <a:rPr lang="en-US" dirty="0" err="1"/>
              <a:t>Linac</a:t>
            </a:r>
            <a:r>
              <a:rPr lang="en-US" dirty="0"/>
              <a:t> Components-SSR1 and SSR2</a:t>
            </a:r>
          </a:p>
        </p:txBody>
      </p:sp>
      <p:sp>
        <p:nvSpPr>
          <p:cNvPr id="4" name="Date Placeholder 3"/>
          <p:cNvSpPr>
            <a:spLocks noGrp="1"/>
          </p:cNvSpPr>
          <p:nvPr>
            <p:ph type="dt" sz="half" idx="2"/>
          </p:nvPr>
        </p:nvSpPr>
        <p:spPr/>
        <p:txBody>
          <a:bodyPr/>
          <a:lstStyle/>
          <a:p>
            <a:pPr>
              <a:defRPr/>
            </a:pPr>
            <a:fld id="{57ADAB69-348E-2C41-AF41-E98D046040A4}" type="datetime1">
              <a:rPr lang="en-US" smtClean="0"/>
              <a:pPr>
                <a:defRPr/>
              </a:pPr>
              <a:t>8/6/2019</a:t>
            </a:fld>
            <a:endParaRPr lang="en-US" dirty="0"/>
          </a:p>
        </p:txBody>
      </p:sp>
      <p:sp>
        <p:nvSpPr>
          <p:cNvPr id="5" name="Footer Placeholder 4"/>
          <p:cNvSpPr>
            <a:spLocks noGrp="1"/>
          </p:cNvSpPr>
          <p:nvPr>
            <p:ph type="ftr" sz="quarter" idx="3"/>
          </p:nvPr>
        </p:nvSpPr>
        <p:spPr/>
        <p:txBody>
          <a:bodyPr/>
          <a:lstStyle/>
          <a:p>
            <a:r>
              <a:rPr lang="en-US" dirty="0"/>
              <a:t>Joe Kellenberger | Reliability and Availability Study of the PIP-II </a:t>
            </a:r>
            <a:r>
              <a:rPr lang="en-US" dirty="0" err="1"/>
              <a:t>Linac</a:t>
            </a:r>
            <a:r>
              <a:rPr lang="en-US" dirty="0"/>
              <a:t> </a:t>
            </a:r>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pic>
        <p:nvPicPr>
          <p:cNvPr id="8" name="Picture 7"/>
          <p:cNvPicPr>
            <a:picLocks noChangeAspect="1"/>
          </p:cNvPicPr>
          <p:nvPr/>
        </p:nvPicPr>
        <p:blipFill>
          <a:blip r:embed="rId3"/>
          <a:stretch>
            <a:fillRect/>
          </a:stretch>
        </p:blipFill>
        <p:spPr>
          <a:xfrm>
            <a:off x="7928885" y="971552"/>
            <a:ext cx="3489961" cy="3209361"/>
          </a:xfrm>
          <a:prstGeom prst="rect">
            <a:avLst/>
          </a:prstGeom>
        </p:spPr>
      </p:pic>
    </p:spTree>
    <p:extLst>
      <p:ext uri="{BB962C8B-B14F-4D97-AF65-F5344CB8AC3E}">
        <p14:creationId xmlns:p14="http://schemas.microsoft.com/office/powerpoint/2010/main" val="1755690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Low Beta- Accelerates beam from 185MeV to 500MeV</a:t>
            </a:r>
          </a:p>
          <a:p>
            <a:pPr lvl="1"/>
            <a:r>
              <a:rPr lang="en-US" dirty="0"/>
              <a:t>9 modules with 4 cavities each</a:t>
            </a:r>
          </a:p>
          <a:p>
            <a:r>
              <a:rPr lang="en-US" dirty="0"/>
              <a:t>High Beta- Accelerates beam from 500MeV</a:t>
            </a:r>
          </a:p>
          <a:p>
            <a:pPr marL="0" indent="0">
              <a:buNone/>
            </a:pPr>
            <a:r>
              <a:rPr lang="en-US" dirty="0"/>
              <a:t>	 to 800MeV</a:t>
            </a:r>
          </a:p>
          <a:p>
            <a:pPr lvl="1"/>
            <a:r>
              <a:rPr lang="en-US" dirty="0"/>
              <a:t>4 modules with 6 cavities each</a:t>
            </a:r>
          </a:p>
          <a:p>
            <a:r>
              <a:rPr lang="en-US" dirty="0"/>
              <a:t>Both operate at 650MHz</a:t>
            </a:r>
          </a:p>
        </p:txBody>
      </p:sp>
      <p:sp>
        <p:nvSpPr>
          <p:cNvPr id="3" name="Title 2"/>
          <p:cNvSpPr>
            <a:spLocks noGrp="1"/>
          </p:cNvSpPr>
          <p:nvPr>
            <p:ph type="title"/>
          </p:nvPr>
        </p:nvSpPr>
        <p:spPr/>
        <p:txBody>
          <a:bodyPr/>
          <a:lstStyle/>
          <a:p>
            <a:r>
              <a:rPr lang="en-US" dirty="0" err="1"/>
              <a:t>Linac</a:t>
            </a:r>
            <a:r>
              <a:rPr lang="en-US" dirty="0"/>
              <a:t> Components- LB650 and HB650</a:t>
            </a:r>
          </a:p>
        </p:txBody>
      </p:sp>
      <p:sp>
        <p:nvSpPr>
          <p:cNvPr id="4" name="Date Placeholder 3"/>
          <p:cNvSpPr>
            <a:spLocks noGrp="1"/>
          </p:cNvSpPr>
          <p:nvPr>
            <p:ph type="dt" sz="half" idx="2"/>
          </p:nvPr>
        </p:nvSpPr>
        <p:spPr/>
        <p:txBody>
          <a:bodyPr/>
          <a:lstStyle/>
          <a:p>
            <a:pPr>
              <a:defRPr/>
            </a:pPr>
            <a:fld id="{57ADAB69-348E-2C41-AF41-E98D046040A4}" type="datetime1">
              <a:rPr lang="en-US" smtClean="0"/>
              <a:pPr>
                <a:defRPr/>
              </a:pPr>
              <a:t>8/6/2019</a:t>
            </a:fld>
            <a:endParaRPr lang="en-US" dirty="0"/>
          </a:p>
        </p:txBody>
      </p:sp>
      <p:sp>
        <p:nvSpPr>
          <p:cNvPr id="5" name="Footer Placeholder 4"/>
          <p:cNvSpPr>
            <a:spLocks noGrp="1"/>
          </p:cNvSpPr>
          <p:nvPr>
            <p:ph type="ftr" sz="quarter" idx="3"/>
          </p:nvPr>
        </p:nvSpPr>
        <p:spPr/>
        <p:txBody>
          <a:bodyPr/>
          <a:lstStyle/>
          <a:p>
            <a:r>
              <a:rPr lang="en-US" dirty="0"/>
              <a:t>Joe Kellenberger | Reliability and Availability Study of the PIP-II </a:t>
            </a:r>
            <a:r>
              <a:rPr lang="en-US" dirty="0" err="1"/>
              <a:t>Linac</a:t>
            </a:r>
            <a:r>
              <a:rPr lang="en-US" dirty="0"/>
              <a:t> </a:t>
            </a:r>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pic>
        <p:nvPicPr>
          <p:cNvPr id="8" name="Picture 7"/>
          <p:cNvPicPr>
            <a:picLocks noChangeAspect="1"/>
          </p:cNvPicPr>
          <p:nvPr/>
        </p:nvPicPr>
        <p:blipFill>
          <a:blip r:embed="rId2"/>
          <a:stretch>
            <a:fillRect/>
          </a:stretch>
        </p:blipFill>
        <p:spPr>
          <a:xfrm>
            <a:off x="6867237" y="1533329"/>
            <a:ext cx="5122970" cy="2196985"/>
          </a:xfrm>
          <a:prstGeom prst="rect">
            <a:avLst/>
          </a:prstGeom>
        </p:spPr>
      </p:pic>
      <p:pic>
        <p:nvPicPr>
          <p:cNvPr id="9" name="Picture 8"/>
          <p:cNvPicPr>
            <a:picLocks noChangeAspect="1"/>
          </p:cNvPicPr>
          <p:nvPr/>
        </p:nvPicPr>
        <p:blipFill>
          <a:blip r:embed="rId3"/>
          <a:stretch>
            <a:fillRect/>
          </a:stretch>
        </p:blipFill>
        <p:spPr>
          <a:xfrm>
            <a:off x="6757189" y="3876276"/>
            <a:ext cx="5233018" cy="2279653"/>
          </a:xfrm>
          <a:prstGeom prst="rect">
            <a:avLst/>
          </a:prstGeom>
        </p:spPr>
      </p:pic>
      <p:pic>
        <p:nvPicPr>
          <p:cNvPr id="10" name="Picture 9"/>
          <p:cNvPicPr>
            <a:picLocks noChangeAspect="1"/>
          </p:cNvPicPr>
          <p:nvPr/>
        </p:nvPicPr>
        <p:blipFill>
          <a:blip r:embed="rId4"/>
          <a:stretch>
            <a:fillRect/>
          </a:stretch>
        </p:blipFill>
        <p:spPr>
          <a:xfrm>
            <a:off x="296333" y="3730314"/>
            <a:ext cx="4447739" cy="1764270"/>
          </a:xfrm>
          <a:prstGeom prst="rect">
            <a:avLst/>
          </a:prstGeom>
        </p:spPr>
      </p:pic>
      <p:pic>
        <p:nvPicPr>
          <p:cNvPr id="7" name="Picture 6"/>
          <p:cNvPicPr>
            <a:picLocks noChangeAspect="1"/>
          </p:cNvPicPr>
          <p:nvPr/>
        </p:nvPicPr>
        <p:blipFill>
          <a:blip r:embed="rId5"/>
          <a:stretch>
            <a:fillRect/>
          </a:stretch>
        </p:blipFill>
        <p:spPr>
          <a:xfrm>
            <a:off x="4262025" y="4761997"/>
            <a:ext cx="2373113" cy="1398587"/>
          </a:xfrm>
          <a:prstGeom prst="rect">
            <a:avLst/>
          </a:prstGeom>
        </p:spPr>
      </p:pic>
    </p:spTree>
    <p:extLst>
      <p:ext uri="{BB962C8B-B14F-4D97-AF65-F5344CB8AC3E}">
        <p14:creationId xmlns:p14="http://schemas.microsoft.com/office/powerpoint/2010/main" val="2982479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Python Script</a:t>
            </a:r>
          </a:p>
        </p:txBody>
      </p:sp>
      <p:sp>
        <p:nvSpPr>
          <p:cNvPr id="4" name="Date Placeholder 3"/>
          <p:cNvSpPr>
            <a:spLocks noGrp="1"/>
          </p:cNvSpPr>
          <p:nvPr>
            <p:ph type="dt" sz="half" idx="2"/>
          </p:nvPr>
        </p:nvSpPr>
        <p:spPr/>
        <p:txBody>
          <a:bodyPr/>
          <a:lstStyle/>
          <a:p>
            <a:pPr>
              <a:defRPr/>
            </a:pPr>
            <a:fld id="{57ADAB69-348E-2C41-AF41-E98D046040A4}" type="datetime1">
              <a:rPr lang="en-US" smtClean="0"/>
              <a:pPr>
                <a:defRPr/>
              </a:pPr>
              <a:t>8/6/2019</a:t>
            </a:fld>
            <a:endParaRPr lang="en-US" dirty="0"/>
          </a:p>
        </p:txBody>
      </p:sp>
      <p:sp>
        <p:nvSpPr>
          <p:cNvPr id="5" name="Footer Placeholder 4"/>
          <p:cNvSpPr>
            <a:spLocks noGrp="1"/>
          </p:cNvSpPr>
          <p:nvPr>
            <p:ph type="ftr" sz="quarter" idx="3"/>
          </p:nvPr>
        </p:nvSpPr>
        <p:spPr/>
        <p:txBody>
          <a:bodyPr/>
          <a:lstStyle/>
          <a:p>
            <a:r>
              <a:rPr lang="en-US" dirty="0"/>
              <a:t>Joe Kellenberger | Reliability and Availability Study of the PIP-II </a:t>
            </a:r>
            <a:r>
              <a:rPr lang="en-US" dirty="0" err="1"/>
              <a:t>Linac</a:t>
            </a:r>
            <a:r>
              <a:rPr lang="en-US" dirty="0"/>
              <a:t> </a:t>
            </a:r>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sp>
        <p:nvSpPr>
          <p:cNvPr id="2" name="Content Placeholder 1"/>
          <p:cNvSpPr>
            <a:spLocks noGrp="1"/>
          </p:cNvSpPr>
          <p:nvPr>
            <p:ph idx="1"/>
          </p:nvPr>
        </p:nvSpPr>
        <p:spPr/>
        <p:txBody>
          <a:bodyPr/>
          <a:lstStyle/>
          <a:p>
            <a:r>
              <a:rPr lang="en-US" dirty="0"/>
              <a:t>MTTF and MTTR data for each component of PIP-II is listed in an excel workbook separated by sheets for each section. (total of over 300 components across 15 sheets)</a:t>
            </a:r>
          </a:p>
          <a:p>
            <a:endParaRPr lang="en-US" dirty="0"/>
          </a:p>
          <a:p>
            <a:r>
              <a:rPr lang="en-US" dirty="0"/>
              <a:t>The script:</a:t>
            </a:r>
          </a:p>
          <a:p>
            <a:pPr lvl="1"/>
            <a:r>
              <a:rPr lang="en-US" dirty="0"/>
              <a:t> Reads the excel file, separating each section into individual data frames.</a:t>
            </a:r>
          </a:p>
          <a:p>
            <a:pPr lvl="1"/>
            <a:r>
              <a:rPr lang="en-US" dirty="0"/>
              <a:t>Calculates the Availability and Reliability of each component.</a:t>
            </a:r>
          </a:p>
          <a:p>
            <a:pPr lvl="1"/>
            <a:r>
              <a:rPr lang="en-US" dirty="0"/>
              <a:t>Calculates Total Availability and Reliability for each section</a:t>
            </a:r>
          </a:p>
          <a:p>
            <a:pPr lvl="2"/>
            <a:r>
              <a:rPr lang="en-US" dirty="0"/>
              <a:t>Accounts for redundant systems in each calculation.</a:t>
            </a:r>
          </a:p>
          <a:p>
            <a:pPr lvl="1"/>
            <a:r>
              <a:rPr lang="en-US" dirty="0"/>
              <a:t>Calculates Total Availability and Reliability of the entire </a:t>
            </a:r>
            <a:r>
              <a:rPr lang="en-US" dirty="0" err="1"/>
              <a:t>Linac</a:t>
            </a:r>
            <a:r>
              <a:rPr lang="en-US" dirty="0"/>
              <a:t>.</a:t>
            </a:r>
          </a:p>
          <a:p>
            <a:pPr lvl="1"/>
            <a:r>
              <a:rPr lang="en-US" dirty="0"/>
              <a:t>Creates graphics for Availability and Reliability.</a:t>
            </a:r>
          </a:p>
          <a:p>
            <a:pPr lvl="1"/>
            <a:r>
              <a:rPr lang="en-US" dirty="0"/>
              <a:t>Exports results to new excel file and saves each graphic as a PDF.</a:t>
            </a:r>
          </a:p>
          <a:p>
            <a:endParaRPr lang="en-US" dirty="0"/>
          </a:p>
        </p:txBody>
      </p:sp>
    </p:spTree>
    <p:extLst>
      <p:ext uri="{BB962C8B-B14F-4D97-AF65-F5344CB8AC3E}">
        <p14:creationId xmlns:p14="http://schemas.microsoft.com/office/powerpoint/2010/main" val="2863314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a:t>Python version 3.7</a:t>
            </a:r>
          </a:p>
          <a:p>
            <a:endParaRPr lang="en-US" sz="2000" dirty="0"/>
          </a:p>
          <a:p>
            <a:r>
              <a:rPr lang="en-US" sz="2000" dirty="0"/>
              <a:t>Required inputs:  File path to input and output file locations, File names, time for reliability calculations</a:t>
            </a:r>
          </a:p>
          <a:p>
            <a:endParaRPr lang="en-US" sz="2000" dirty="0"/>
          </a:p>
          <a:p>
            <a:r>
              <a:rPr lang="en-US" sz="2000" dirty="0"/>
              <a:t>Can also turn on/off graphing functions as needed</a:t>
            </a:r>
          </a:p>
        </p:txBody>
      </p:sp>
      <p:sp>
        <p:nvSpPr>
          <p:cNvPr id="3" name="Title 2"/>
          <p:cNvSpPr>
            <a:spLocks noGrp="1"/>
          </p:cNvSpPr>
          <p:nvPr>
            <p:ph type="title"/>
          </p:nvPr>
        </p:nvSpPr>
        <p:spPr/>
        <p:txBody>
          <a:bodyPr/>
          <a:lstStyle/>
          <a:p>
            <a:r>
              <a:rPr lang="en-US" dirty="0"/>
              <a:t>Requirements for Python Script</a:t>
            </a:r>
          </a:p>
        </p:txBody>
      </p:sp>
      <p:sp>
        <p:nvSpPr>
          <p:cNvPr id="4" name="Date Placeholder 3"/>
          <p:cNvSpPr>
            <a:spLocks noGrp="1"/>
          </p:cNvSpPr>
          <p:nvPr>
            <p:ph type="dt" sz="half" idx="2"/>
          </p:nvPr>
        </p:nvSpPr>
        <p:spPr/>
        <p:txBody>
          <a:bodyPr/>
          <a:lstStyle/>
          <a:p>
            <a:pPr>
              <a:defRPr/>
            </a:pPr>
            <a:fld id="{57ADAB69-348E-2C41-AF41-E98D046040A4}" type="datetime1">
              <a:rPr lang="en-US" smtClean="0"/>
              <a:pPr>
                <a:defRPr/>
              </a:pPr>
              <a:t>8/6/2019</a:t>
            </a:fld>
            <a:endParaRPr lang="en-US" dirty="0"/>
          </a:p>
        </p:txBody>
      </p:sp>
      <p:sp>
        <p:nvSpPr>
          <p:cNvPr id="5" name="Footer Placeholder 4"/>
          <p:cNvSpPr>
            <a:spLocks noGrp="1"/>
          </p:cNvSpPr>
          <p:nvPr>
            <p:ph type="ftr" sz="quarter" idx="3"/>
          </p:nvPr>
        </p:nvSpPr>
        <p:spPr/>
        <p:txBody>
          <a:bodyPr/>
          <a:lstStyle/>
          <a:p>
            <a:r>
              <a:rPr lang="en-US" dirty="0"/>
              <a:t>Joe Kellenberger | Reliability and Availability Study of the PIP-II </a:t>
            </a:r>
            <a:r>
              <a:rPr lang="en-US" dirty="0" err="1"/>
              <a:t>Linac</a:t>
            </a:r>
            <a:r>
              <a:rPr lang="en-US" dirty="0"/>
              <a:t> </a:t>
            </a:r>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pic>
        <p:nvPicPr>
          <p:cNvPr id="7" name="Picture 6"/>
          <p:cNvPicPr>
            <a:picLocks noChangeAspect="1"/>
          </p:cNvPicPr>
          <p:nvPr/>
        </p:nvPicPr>
        <p:blipFill>
          <a:blip r:embed="rId2"/>
          <a:stretch>
            <a:fillRect/>
          </a:stretch>
        </p:blipFill>
        <p:spPr>
          <a:xfrm>
            <a:off x="2619861" y="3185160"/>
            <a:ext cx="7193008" cy="3028635"/>
          </a:xfrm>
          <a:prstGeom prst="rect">
            <a:avLst/>
          </a:prstGeom>
        </p:spPr>
      </p:pic>
    </p:spTree>
    <p:extLst>
      <p:ext uri="{BB962C8B-B14F-4D97-AF65-F5344CB8AC3E}">
        <p14:creationId xmlns:p14="http://schemas.microsoft.com/office/powerpoint/2010/main" val="3627994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a:t>This summer at </a:t>
            </a:r>
            <a:r>
              <a:rPr lang="en-US" sz="2000" dirty="0" err="1"/>
              <a:t>Fermilab</a:t>
            </a:r>
            <a:r>
              <a:rPr lang="en-US" sz="2000" dirty="0"/>
              <a:t> I worked with the PIP-II team to perform reliability analysis for the proposed linear accelerator in preparation for plan finalization.</a:t>
            </a:r>
          </a:p>
          <a:p>
            <a:endParaRPr lang="en-US" sz="2000" dirty="0"/>
          </a:p>
          <a:p>
            <a:r>
              <a:rPr lang="en-US" sz="2000" dirty="0"/>
              <a:t>This work involved analyzing hundreds of components and data points, making calculations and creating graphical models.</a:t>
            </a:r>
          </a:p>
          <a:p>
            <a:endParaRPr lang="en-US" sz="2000" dirty="0"/>
          </a:p>
          <a:p>
            <a:r>
              <a:rPr lang="en-US" sz="2000" dirty="0"/>
              <a:t>I specifically worked this summer on writing a python script manage the complexity of the task.</a:t>
            </a:r>
          </a:p>
          <a:p>
            <a:endParaRPr lang="en-US" sz="2000" dirty="0"/>
          </a:p>
          <a:p>
            <a:r>
              <a:rPr lang="en-US" sz="2000" dirty="0"/>
              <a:t>This presentation will provide a brief overview of Reliability Engineering, PIP-II, the Python script, and the results of my project.</a:t>
            </a:r>
          </a:p>
          <a:p>
            <a:endParaRPr lang="en-US" dirty="0"/>
          </a:p>
        </p:txBody>
      </p:sp>
      <p:sp>
        <p:nvSpPr>
          <p:cNvPr id="3" name="Title 2"/>
          <p:cNvSpPr>
            <a:spLocks noGrp="1"/>
          </p:cNvSpPr>
          <p:nvPr>
            <p:ph type="title"/>
          </p:nvPr>
        </p:nvSpPr>
        <p:spPr/>
        <p:txBody>
          <a:bodyPr/>
          <a:lstStyle/>
          <a:p>
            <a:r>
              <a:rPr lang="en-US" dirty="0"/>
              <a:t>Overview Of my Work at </a:t>
            </a:r>
            <a:r>
              <a:rPr lang="en-US" dirty="0" err="1"/>
              <a:t>Fermilab</a:t>
            </a:r>
            <a:endParaRPr lang="en-US" dirty="0"/>
          </a:p>
        </p:txBody>
      </p:sp>
      <p:sp>
        <p:nvSpPr>
          <p:cNvPr id="4" name="Date Placeholder 3"/>
          <p:cNvSpPr>
            <a:spLocks noGrp="1"/>
          </p:cNvSpPr>
          <p:nvPr>
            <p:ph type="dt" sz="half" idx="2"/>
          </p:nvPr>
        </p:nvSpPr>
        <p:spPr/>
        <p:txBody>
          <a:bodyPr/>
          <a:lstStyle/>
          <a:p>
            <a:pPr>
              <a:defRPr/>
            </a:pPr>
            <a:fld id="{57ADAB69-348E-2C41-AF41-E98D046040A4}" type="datetime1">
              <a:rPr lang="en-US" smtClean="0"/>
              <a:pPr>
                <a:defRPr/>
              </a:pPr>
              <a:t>8/6/2019</a:t>
            </a:fld>
            <a:endParaRPr lang="en-US" dirty="0"/>
          </a:p>
        </p:txBody>
      </p:sp>
      <p:sp>
        <p:nvSpPr>
          <p:cNvPr id="5" name="Footer Placeholder 4"/>
          <p:cNvSpPr>
            <a:spLocks noGrp="1"/>
          </p:cNvSpPr>
          <p:nvPr>
            <p:ph type="ftr" sz="quarter" idx="3"/>
          </p:nvPr>
        </p:nvSpPr>
        <p:spPr/>
        <p:txBody>
          <a:bodyPr/>
          <a:lstStyle/>
          <a:p>
            <a:r>
              <a:rPr lang="en-US" dirty="0"/>
              <a:t>Joe Kellenberger | Reliability and Availability Study of the PIP-II </a:t>
            </a:r>
            <a:r>
              <a:rPr lang="en-US" dirty="0" err="1"/>
              <a:t>Linac</a:t>
            </a:r>
            <a:r>
              <a:rPr lang="en-US" dirty="0"/>
              <a:t> </a:t>
            </a:r>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1667983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General Composition of Python Script</a:t>
            </a:r>
          </a:p>
        </p:txBody>
      </p:sp>
      <p:sp>
        <p:nvSpPr>
          <p:cNvPr id="4" name="Date Placeholder 3"/>
          <p:cNvSpPr>
            <a:spLocks noGrp="1"/>
          </p:cNvSpPr>
          <p:nvPr>
            <p:ph type="dt" sz="half" idx="2"/>
          </p:nvPr>
        </p:nvSpPr>
        <p:spPr/>
        <p:txBody>
          <a:bodyPr/>
          <a:lstStyle/>
          <a:p>
            <a:pPr>
              <a:defRPr/>
            </a:pPr>
            <a:fld id="{57ADAB69-348E-2C41-AF41-E98D046040A4}" type="datetime1">
              <a:rPr lang="en-US" smtClean="0"/>
              <a:pPr>
                <a:defRPr/>
              </a:pPr>
              <a:t>8/6/2019</a:t>
            </a:fld>
            <a:endParaRPr lang="en-US" dirty="0"/>
          </a:p>
        </p:txBody>
      </p:sp>
      <p:sp>
        <p:nvSpPr>
          <p:cNvPr id="5" name="Footer Placeholder 4"/>
          <p:cNvSpPr>
            <a:spLocks noGrp="1"/>
          </p:cNvSpPr>
          <p:nvPr>
            <p:ph type="ftr" sz="quarter" idx="3"/>
          </p:nvPr>
        </p:nvSpPr>
        <p:spPr/>
        <p:txBody>
          <a:bodyPr/>
          <a:lstStyle/>
          <a:p>
            <a:r>
              <a:rPr lang="en-US" dirty="0"/>
              <a:t>Joe Kellenberger | Reliability and Availability Study of the PIP-II </a:t>
            </a:r>
            <a:r>
              <a:rPr lang="en-US" dirty="0" err="1"/>
              <a:t>Linac</a:t>
            </a:r>
            <a:r>
              <a:rPr lang="en-US" dirty="0"/>
              <a:t> </a:t>
            </a:r>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sp>
        <p:nvSpPr>
          <p:cNvPr id="8" name="TextBox 7"/>
          <p:cNvSpPr txBox="1">
            <a:spLocks/>
          </p:cNvSpPr>
          <p:nvPr/>
        </p:nvSpPr>
        <p:spPr>
          <a:xfrm>
            <a:off x="614136" y="858345"/>
            <a:ext cx="1371600" cy="646331"/>
          </a:xfrm>
          <a:prstGeom prst="rect">
            <a:avLst/>
          </a:prstGeom>
          <a:noFill/>
          <a:ln>
            <a:solidFill>
              <a:schemeClr val="accent1"/>
            </a:solidFill>
          </a:ln>
        </p:spPr>
        <p:txBody>
          <a:bodyPr wrap="square" rtlCol="0">
            <a:spAutoFit/>
          </a:bodyPr>
          <a:lstStyle/>
          <a:p>
            <a:pPr algn="ctr"/>
            <a:r>
              <a:rPr lang="en-US" dirty="0"/>
              <a:t>HWR</a:t>
            </a:r>
          </a:p>
          <a:p>
            <a:pPr algn="ctr"/>
            <a:r>
              <a:rPr lang="en-US" dirty="0"/>
              <a:t>Availability</a:t>
            </a:r>
          </a:p>
        </p:txBody>
      </p:sp>
      <p:sp>
        <p:nvSpPr>
          <p:cNvPr id="9" name="TextBox 8"/>
          <p:cNvSpPr txBox="1">
            <a:spLocks noChangeAspect="1"/>
          </p:cNvSpPr>
          <p:nvPr/>
        </p:nvSpPr>
        <p:spPr>
          <a:xfrm>
            <a:off x="614136" y="1976403"/>
            <a:ext cx="1371600" cy="646331"/>
          </a:xfrm>
          <a:prstGeom prst="rect">
            <a:avLst/>
          </a:prstGeom>
          <a:noFill/>
          <a:ln>
            <a:solidFill>
              <a:schemeClr val="accent1"/>
            </a:solidFill>
          </a:ln>
        </p:spPr>
        <p:txBody>
          <a:bodyPr wrap="square" rtlCol="0">
            <a:spAutoFit/>
          </a:bodyPr>
          <a:lstStyle/>
          <a:p>
            <a:pPr algn="ctr"/>
            <a:r>
              <a:rPr lang="en-US" dirty="0"/>
              <a:t>SSR1</a:t>
            </a:r>
          </a:p>
          <a:p>
            <a:pPr algn="ctr"/>
            <a:r>
              <a:rPr lang="en-US" dirty="0"/>
              <a:t>Availability</a:t>
            </a:r>
          </a:p>
        </p:txBody>
      </p:sp>
      <p:sp>
        <p:nvSpPr>
          <p:cNvPr id="10" name="TextBox 9"/>
          <p:cNvSpPr txBox="1">
            <a:spLocks noChangeAspect="1"/>
          </p:cNvSpPr>
          <p:nvPr/>
        </p:nvSpPr>
        <p:spPr>
          <a:xfrm>
            <a:off x="614136" y="3094461"/>
            <a:ext cx="1371600" cy="646331"/>
          </a:xfrm>
          <a:prstGeom prst="rect">
            <a:avLst/>
          </a:prstGeom>
          <a:noFill/>
          <a:ln>
            <a:solidFill>
              <a:schemeClr val="accent1"/>
            </a:solidFill>
          </a:ln>
        </p:spPr>
        <p:txBody>
          <a:bodyPr wrap="square" rtlCol="0">
            <a:spAutoFit/>
          </a:bodyPr>
          <a:lstStyle/>
          <a:p>
            <a:pPr algn="ctr"/>
            <a:r>
              <a:rPr lang="en-US" dirty="0"/>
              <a:t>SSR2</a:t>
            </a:r>
          </a:p>
          <a:p>
            <a:pPr algn="ctr"/>
            <a:r>
              <a:rPr lang="en-US" dirty="0"/>
              <a:t>Availability</a:t>
            </a:r>
          </a:p>
        </p:txBody>
      </p:sp>
      <p:sp>
        <p:nvSpPr>
          <p:cNvPr id="11" name="TextBox 10"/>
          <p:cNvSpPr txBox="1">
            <a:spLocks noChangeAspect="1"/>
          </p:cNvSpPr>
          <p:nvPr/>
        </p:nvSpPr>
        <p:spPr>
          <a:xfrm>
            <a:off x="614136" y="4232592"/>
            <a:ext cx="1371600" cy="646331"/>
          </a:xfrm>
          <a:prstGeom prst="rect">
            <a:avLst/>
          </a:prstGeom>
          <a:noFill/>
          <a:ln>
            <a:solidFill>
              <a:schemeClr val="accent1"/>
            </a:solidFill>
          </a:ln>
        </p:spPr>
        <p:txBody>
          <a:bodyPr wrap="square" rtlCol="0">
            <a:spAutoFit/>
          </a:bodyPr>
          <a:lstStyle/>
          <a:p>
            <a:pPr algn="ctr"/>
            <a:r>
              <a:rPr lang="en-US" dirty="0"/>
              <a:t>LB 650</a:t>
            </a:r>
          </a:p>
          <a:p>
            <a:pPr algn="ctr"/>
            <a:r>
              <a:rPr lang="en-US" dirty="0"/>
              <a:t>Availability</a:t>
            </a:r>
          </a:p>
        </p:txBody>
      </p:sp>
      <p:sp>
        <p:nvSpPr>
          <p:cNvPr id="12" name="TextBox 11"/>
          <p:cNvSpPr txBox="1">
            <a:spLocks noChangeAspect="1"/>
          </p:cNvSpPr>
          <p:nvPr/>
        </p:nvSpPr>
        <p:spPr>
          <a:xfrm>
            <a:off x="614136" y="5366084"/>
            <a:ext cx="1371600" cy="646331"/>
          </a:xfrm>
          <a:prstGeom prst="rect">
            <a:avLst/>
          </a:prstGeom>
          <a:noFill/>
          <a:ln>
            <a:solidFill>
              <a:schemeClr val="accent1"/>
            </a:solidFill>
          </a:ln>
        </p:spPr>
        <p:txBody>
          <a:bodyPr wrap="square" rtlCol="0">
            <a:spAutoFit/>
          </a:bodyPr>
          <a:lstStyle/>
          <a:p>
            <a:pPr algn="ctr"/>
            <a:r>
              <a:rPr lang="en-US" dirty="0"/>
              <a:t>HB 650</a:t>
            </a:r>
          </a:p>
          <a:p>
            <a:pPr algn="ctr"/>
            <a:r>
              <a:rPr lang="en-US" dirty="0"/>
              <a:t>Availability</a:t>
            </a:r>
          </a:p>
        </p:txBody>
      </p:sp>
      <p:sp>
        <p:nvSpPr>
          <p:cNvPr id="13" name="TextBox 12"/>
          <p:cNvSpPr txBox="1">
            <a:spLocks noChangeAspect="1"/>
          </p:cNvSpPr>
          <p:nvPr/>
        </p:nvSpPr>
        <p:spPr>
          <a:xfrm>
            <a:off x="4811304" y="2655014"/>
            <a:ext cx="2743200" cy="1600200"/>
          </a:xfrm>
          <a:prstGeom prst="rect">
            <a:avLst/>
          </a:prstGeom>
          <a:noFill/>
          <a:ln>
            <a:solidFill>
              <a:schemeClr val="accent1"/>
            </a:solidFill>
          </a:ln>
        </p:spPr>
        <p:txBody>
          <a:bodyPr wrap="square" rtlCol="0">
            <a:spAutoFit/>
          </a:bodyPr>
          <a:lstStyle/>
          <a:p>
            <a:pPr algn="ctr"/>
            <a:endParaRPr lang="en-US" dirty="0"/>
          </a:p>
          <a:p>
            <a:pPr algn="ctr"/>
            <a:r>
              <a:rPr lang="en-US" dirty="0"/>
              <a:t>Total</a:t>
            </a:r>
          </a:p>
          <a:p>
            <a:pPr algn="ctr"/>
            <a:r>
              <a:rPr lang="en-US" dirty="0"/>
              <a:t>Super Conducting</a:t>
            </a:r>
          </a:p>
          <a:p>
            <a:pPr algn="ctr"/>
            <a:r>
              <a:rPr lang="en-US" dirty="0"/>
              <a:t>Availability</a:t>
            </a:r>
          </a:p>
          <a:p>
            <a:pPr algn="ctr"/>
            <a:endParaRPr lang="en-US" dirty="0"/>
          </a:p>
        </p:txBody>
      </p:sp>
      <p:cxnSp>
        <p:nvCxnSpPr>
          <p:cNvPr id="15" name="Straight Arrow Connector 14"/>
          <p:cNvCxnSpPr/>
          <p:nvPr/>
        </p:nvCxnSpPr>
        <p:spPr>
          <a:xfrm flipV="1">
            <a:off x="1985736" y="3455114"/>
            <a:ext cx="2738664" cy="44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8" idx="3"/>
          </p:cNvCxnSpPr>
          <p:nvPr/>
        </p:nvCxnSpPr>
        <p:spPr>
          <a:xfrm>
            <a:off x="1985736" y="1181511"/>
            <a:ext cx="1458504" cy="19735"/>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985736" y="2319303"/>
            <a:ext cx="145850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985736" y="4575492"/>
            <a:ext cx="145850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985736" y="5708984"/>
            <a:ext cx="145850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3444240" y="1201245"/>
            <a:ext cx="0" cy="4507739"/>
          </a:xfrm>
          <a:prstGeom prst="line">
            <a:avLst/>
          </a:prstGeom>
        </p:spPr>
        <p:style>
          <a:lnRef idx="2">
            <a:schemeClr val="accent1"/>
          </a:lnRef>
          <a:fillRef idx="0">
            <a:schemeClr val="accent1"/>
          </a:fillRef>
          <a:effectRef idx="1">
            <a:schemeClr val="accent1"/>
          </a:effectRef>
          <a:fontRef idx="minor">
            <a:schemeClr val="tx1"/>
          </a:fontRef>
        </p:style>
      </p:cxnSp>
      <p:sp>
        <p:nvSpPr>
          <p:cNvPr id="25" name="TextBox 24"/>
          <p:cNvSpPr txBox="1">
            <a:spLocks noChangeAspect="1"/>
          </p:cNvSpPr>
          <p:nvPr/>
        </p:nvSpPr>
        <p:spPr>
          <a:xfrm>
            <a:off x="8778239" y="2655014"/>
            <a:ext cx="2743200" cy="1600200"/>
          </a:xfrm>
          <a:prstGeom prst="rect">
            <a:avLst/>
          </a:prstGeom>
          <a:noFill/>
          <a:ln w="31750">
            <a:solidFill>
              <a:schemeClr val="accent1"/>
            </a:solidFill>
          </a:ln>
        </p:spPr>
        <p:txBody>
          <a:bodyPr wrap="square" rtlCol="0">
            <a:spAutoFit/>
          </a:bodyPr>
          <a:lstStyle/>
          <a:p>
            <a:pPr algn="ctr"/>
            <a:endParaRPr lang="en-US" dirty="0"/>
          </a:p>
          <a:p>
            <a:pPr algn="ctr"/>
            <a:r>
              <a:rPr lang="en-US" dirty="0"/>
              <a:t>Total</a:t>
            </a:r>
          </a:p>
          <a:p>
            <a:pPr algn="ctr"/>
            <a:r>
              <a:rPr lang="en-US" dirty="0" err="1"/>
              <a:t>Linac</a:t>
            </a:r>
            <a:endParaRPr lang="en-US" dirty="0"/>
          </a:p>
          <a:p>
            <a:pPr algn="ctr"/>
            <a:r>
              <a:rPr lang="en-US" dirty="0"/>
              <a:t>Availability</a:t>
            </a:r>
          </a:p>
          <a:p>
            <a:pPr algn="ctr"/>
            <a:endParaRPr lang="en-US" dirty="0"/>
          </a:p>
        </p:txBody>
      </p:sp>
      <p:cxnSp>
        <p:nvCxnSpPr>
          <p:cNvPr id="26" name="Straight Arrow Connector 25"/>
          <p:cNvCxnSpPr>
            <a:stCxn id="13" idx="3"/>
            <a:endCxn id="25" idx="1"/>
          </p:cNvCxnSpPr>
          <p:nvPr/>
        </p:nvCxnSpPr>
        <p:spPr>
          <a:xfrm>
            <a:off x="7554504" y="3455114"/>
            <a:ext cx="122373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43" idx="2"/>
            <a:endCxn id="25" idx="0"/>
          </p:cNvCxnSpPr>
          <p:nvPr/>
        </p:nvCxnSpPr>
        <p:spPr>
          <a:xfrm>
            <a:off x="10149839" y="1362320"/>
            <a:ext cx="0" cy="12926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46" idx="0"/>
            <a:endCxn id="25" idx="2"/>
          </p:cNvCxnSpPr>
          <p:nvPr/>
        </p:nvCxnSpPr>
        <p:spPr>
          <a:xfrm flipV="1">
            <a:off x="10149839" y="4255214"/>
            <a:ext cx="0" cy="11108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8801099" y="992988"/>
            <a:ext cx="2697480" cy="369332"/>
          </a:xfrm>
          <a:prstGeom prst="rect">
            <a:avLst/>
          </a:prstGeom>
          <a:noFill/>
          <a:ln>
            <a:solidFill>
              <a:schemeClr val="accent1"/>
            </a:solidFill>
          </a:ln>
        </p:spPr>
        <p:txBody>
          <a:bodyPr wrap="square" rtlCol="0">
            <a:spAutoFit/>
          </a:bodyPr>
          <a:lstStyle/>
          <a:p>
            <a:pPr algn="ctr"/>
            <a:r>
              <a:rPr lang="en-US" dirty="0"/>
              <a:t>Total Utility Availability</a:t>
            </a:r>
          </a:p>
        </p:txBody>
      </p:sp>
      <p:sp>
        <p:nvSpPr>
          <p:cNvPr id="46" name="TextBox 45"/>
          <p:cNvSpPr txBox="1"/>
          <p:nvPr/>
        </p:nvSpPr>
        <p:spPr>
          <a:xfrm>
            <a:off x="8801099" y="5366084"/>
            <a:ext cx="2697480" cy="646331"/>
          </a:xfrm>
          <a:prstGeom prst="rect">
            <a:avLst/>
          </a:prstGeom>
          <a:noFill/>
          <a:ln>
            <a:solidFill>
              <a:schemeClr val="accent1"/>
            </a:solidFill>
          </a:ln>
        </p:spPr>
        <p:txBody>
          <a:bodyPr wrap="square" rtlCol="0">
            <a:spAutoFit/>
          </a:bodyPr>
          <a:lstStyle/>
          <a:p>
            <a:pPr algn="ctr"/>
            <a:r>
              <a:rPr lang="en-US" dirty="0"/>
              <a:t>Total Normal Conducting Availability</a:t>
            </a:r>
          </a:p>
        </p:txBody>
      </p:sp>
    </p:spTree>
    <p:extLst>
      <p:ext uri="{BB962C8B-B14F-4D97-AF65-F5344CB8AC3E}">
        <p14:creationId xmlns:p14="http://schemas.microsoft.com/office/powerpoint/2010/main" val="3813932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Input Excel File, HWR</a:t>
            </a:r>
          </a:p>
        </p:txBody>
      </p:sp>
      <p:sp>
        <p:nvSpPr>
          <p:cNvPr id="4" name="Date Placeholder 3"/>
          <p:cNvSpPr>
            <a:spLocks noGrp="1"/>
          </p:cNvSpPr>
          <p:nvPr>
            <p:ph type="dt" sz="half" idx="2"/>
          </p:nvPr>
        </p:nvSpPr>
        <p:spPr/>
        <p:txBody>
          <a:bodyPr/>
          <a:lstStyle/>
          <a:p>
            <a:pPr>
              <a:defRPr/>
            </a:pPr>
            <a:fld id="{57ADAB69-348E-2C41-AF41-E98D046040A4}" type="datetime1">
              <a:rPr lang="en-US" smtClean="0"/>
              <a:pPr>
                <a:defRPr/>
              </a:pPr>
              <a:t>8/6/2019</a:t>
            </a:fld>
            <a:endParaRPr lang="en-US" dirty="0"/>
          </a:p>
        </p:txBody>
      </p:sp>
      <p:sp>
        <p:nvSpPr>
          <p:cNvPr id="5" name="Footer Placeholder 4"/>
          <p:cNvSpPr>
            <a:spLocks noGrp="1"/>
          </p:cNvSpPr>
          <p:nvPr>
            <p:ph type="ftr" sz="quarter" idx="3"/>
          </p:nvPr>
        </p:nvSpPr>
        <p:spPr/>
        <p:txBody>
          <a:bodyPr/>
          <a:lstStyle/>
          <a:p>
            <a:r>
              <a:rPr lang="en-US" dirty="0"/>
              <a:t>Joe Kellenberger | Reliability and Availability Study of the PIP-II </a:t>
            </a:r>
            <a:r>
              <a:rPr lang="en-US" dirty="0" err="1"/>
              <a:t>Linac</a:t>
            </a:r>
            <a:r>
              <a:rPr lang="en-US" dirty="0"/>
              <a:t> </a:t>
            </a:r>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pic>
        <p:nvPicPr>
          <p:cNvPr id="7" name="Picture 6"/>
          <p:cNvPicPr>
            <a:picLocks noChangeAspect="1"/>
          </p:cNvPicPr>
          <p:nvPr/>
        </p:nvPicPr>
        <p:blipFill>
          <a:blip r:embed="rId2"/>
          <a:stretch>
            <a:fillRect/>
          </a:stretch>
        </p:blipFill>
        <p:spPr>
          <a:xfrm>
            <a:off x="296333" y="840295"/>
            <a:ext cx="6328542" cy="5419828"/>
          </a:xfrm>
          <a:prstGeom prst="rect">
            <a:avLst/>
          </a:prstGeom>
        </p:spPr>
      </p:pic>
      <p:pic>
        <p:nvPicPr>
          <p:cNvPr id="2" name="Picture 1"/>
          <p:cNvPicPr>
            <a:picLocks noChangeAspect="1"/>
          </p:cNvPicPr>
          <p:nvPr/>
        </p:nvPicPr>
        <p:blipFill>
          <a:blip r:embed="rId3"/>
          <a:stretch>
            <a:fillRect/>
          </a:stretch>
        </p:blipFill>
        <p:spPr>
          <a:xfrm>
            <a:off x="7969479" y="2277835"/>
            <a:ext cx="2631831" cy="2544748"/>
          </a:xfrm>
          <a:prstGeom prst="rect">
            <a:avLst/>
          </a:prstGeom>
        </p:spPr>
      </p:pic>
      <p:sp>
        <p:nvSpPr>
          <p:cNvPr id="8" name="Rectangle 7"/>
          <p:cNvSpPr/>
          <p:nvPr/>
        </p:nvSpPr>
        <p:spPr>
          <a:xfrm>
            <a:off x="7969478" y="2277835"/>
            <a:ext cx="2631831" cy="184011"/>
          </a:xfrm>
          <a:prstGeom prst="rect">
            <a:avLst/>
          </a:prstGeom>
          <a:solidFill>
            <a:srgbClr val="FFFF00">
              <a:alpha val="37000"/>
            </a:srgbClr>
          </a:solidFill>
          <a:ln>
            <a:solidFill>
              <a:srgbClr val="FFFF00">
                <a:alpha val="37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969477" y="2863989"/>
            <a:ext cx="2631831" cy="184011"/>
          </a:xfrm>
          <a:prstGeom prst="rect">
            <a:avLst/>
          </a:prstGeom>
          <a:solidFill>
            <a:srgbClr val="FFFF00">
              <a:alpha val="37000"/>
            </a:srgbClr>
          </a:solidFill>
          <a:ln>
            <a:solidFill>
              <a:srgbClr val="FFFF00">
                <a:alpha val="37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462954" y="1058635"/>
            <a:ext cx="1161921" cy="184011"/>
          </a:xfrm>
          <a:prstGeom prst="rect">
            <a:avLst/>
          </a:prstGeom>
          <a:solidFill>
            <a:srgbClr val="FFFF00">
              <a:alpha val="37000"/>
            </a:srgbClr>
          </a:solidFill>
          <a:ln>
            <a:solidFill>
              <a:srgbClr val="FFFF00">
                <a:alpha val="37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618892" y="1058634"/>
            <a:ext cx="306137" cy="184012"/>
          </a:xfrm>
          <a:prstGeom prst="rect">
            <a:avLst/>
          </a:prstGeom>
          <a:solidFill>
            <a:srgbClr val="FFFF00">
              <a:alpha val="37000"/>
            </a:srgbClr>
          </a:solidFill>
          <a:ln>
            <a:solidFill>
              <a:srgbClr val="FFFF00">
                <a:alpha val="37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72558" y="1058634"/>
            <a:ext cx="1561042" cy="184012"/>
          </a:xfrm>
          <a:prstGeom prst="rect">
            <a:avLst/>
          </a:prstGeom>
          <a:solidFill>
            <a:srgbClr val="FFFF00">
              <a:alpha val="37000"/>
            </a:srgbClr>
          </a:solidFill>
          <a:ln>
            <a:solidFill>
              <a:srgbClr val="FFFF00">
                <a:alpha val="37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7950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Output Excel File, HWR</a:t>
            </a:r>
          </a:p>
        </p:txBody>
      </p:sp>
      <p:sp>
        <p:nvSpPr>
          <p:cNvPr id="4" name="Date Placeholder 3"/>
          <p:cNvSpPr>
            <a:spLocks noGrp="1"/>
          </p:cNvSpPr>
          <p:nvPr>
            <p:ph type="dt" sz="half" idx="2"/>
          </p:nvPr>
        </p:nvSpPr>
        <p:spPr/>
        <p:txBody>
          <a:bodyPr/>
          <a:lstStyle/>
          <a:p>
            <a:pPr>
              <a:defRPr/>
            </a:pPr>
            <a:fld id="{57ADAB69-348E-2C41-AF41-E98D046040A4}" type="datetime1">
              <a:rPr lang="en-US" smtClean="0"/>
              <a:pPr>
                <a:defRPr/>
              </a:pPr>
              <a:t>8/6/2019</a:t>
            </a:fld>
            <a:endParaRPr lang="en-US" dirty="0"/>
          </a:p>
        </p:txBody>
      </p:sp>
      <p:sp>
        <p:nvSpPr>
          <p:cNvPr id="5" name="Footer Placeholder 4"/>
          <p:cNvSpPr>
            <a:spLocks noGrp="1"/>
          </p:cNvSpPr>
          <p:nvPr>
            <p:ph type="ftr" sz="quarter" idx="3"/>
          </p:nvPr>
        </p:nvSpPr>
        <p:spPr/>
        <p:txBody>
          <a:bodyPr/>
          <a:lstStyle/>
          <a:p>
            <a:r>
              <a:rPr lang="en-US" dirty="0"/>
              <a:t>Joe Kellenberger | Reliability and Availability Study of the PIP-II </a:t>
            </a:r>
            <a:r>
              <a:rPr lang="en-US" dirty="0" err="1"/>
              <a:t>Linac</a:t>
            </a:r>
            <a:r>
              <a:rPr lang="en-US" dirty="0"/>
              <a:t> </a:t>
            </a:r>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22</a:t>
            </a:fld>
            <a:endParaRPr lang="en-US" dirty="0"/>
          </a:p>
        </p:txBody>
      </p:sp>
      <p:pic>
        <p:nvPicPr>
          <p:cNvPr id="7" name="Picture 6"/>
          <p:cNvPicPr>
            <a:picLocks noChangeAspect="1"/>
          </p:cNvPicPr>
          <p:nvPr/>
        </p:nvPicPr>
        <p:blipFill>
          <a:blip r:embed="rId2"/>
          <a:stretch>
            <a:fillRect/>
          </a:stretch>
        </p:blipFill>
        <p:spPr>
          <a:xfrm>
            <a:off x="2362200" y="894866"/>
            <a:ext cx="7467600" cy="5402569"/>
          </a:xfrm>
          <a:prstGeom prst="rect">
            <a:avLst/>
          </a:prstGeom>
        </p:spPr>
      </p:pic>
      <p:sp>
        <p:nvSpPr>
          <p:cNvPr id="8" name="Rectangle 7"/>
          <p:cNvSpPr/>
          <p:nvPr/>
        </p:nvSpPr>
        <p:spPr>
          <a:xfrm>
            <a:off x="4032738" y="2919046"/>
            <a:ext cx="5797062" cy="211016"/>
          </a:xfrm>
          <a:prstGeom prst="rect">
            <a:avLst/>
          </a:prstGeom>
          <a:solidFill>
            <a:srgbClr val="FFFF00">
              <a:alpha val="37000"/>
            </a:srgbClr>
          </a:solidFill>
          <a:ln>
            <a:solidFill>
              <a:srgbClr val="FFFF00">
                <a:alpha val="37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032738" y="3772429"/>
            <a:ext cx="5797062" cy="211016"/>
          </a:xfrm>
          <a:prstGeom prst="rect">
            <a:avLst/>
          </a:prstGeom>
          <a:solidFill>
            <a:srgbClr val="FFFF00">
              <a:alpha val="37000"/>
            </a:srgbClr>
          </a:solidFill>
          <a:ln>
            <a:solidFill>
              <a:srgbClr val="FFFF00">
                <a:alpha val="37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032738" y="4470135"/>
            <a:ext cx="5797062" cy="211016"/>
          </a:xfrm>
          <a:prstGeom prst="rect">
            <a:avLst/>
          </a:prstGeom>
          <a:solidFill>
            <a:srgbClr val="FFFF00">
              <a:alpha val="37000"/>
            </a:srgbClr>
          </a:solidFill>
          <a:ln>
            <a:solidFill>
              <a:srgbClr val="FFFF00">
                <a:alpha val="37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032738" y="6069062"/>
            <a:ext cx="5797062" cy="211016"/>
          </a:xfrm>
          <a:prstGeom prst="rect">
            <a:avLst/>
          </a:prstGeom>
          <a:solidFill>
            <a:srgbClr val="FFFF00">
              <a:alpha val="37000"/>
            </a:srgbClr>
          </a:solidFill>
          <a:ln>
            <a:solidFill>
              <a:srgbClr val="FFFF00">
                <a:alpha val="37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5448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Output Excel File, Totals</a:t>
            </a:r>
            <a:endParaRPr lang="en-US" dirty="0"/>
          </a:p>
        </p:txBody>
      </p:sp>
      <p:sp>
        <p:nvSpPr>
          <p:cNvPr id="4" name="Date Placeholder 3"/>
          <p:cNvSpPr>
            <a:spLocks noGrp="1"/>
          </p:cNvSpPr>
          <p:nvPr>
            <p:ph type="dt" sz="half" idx="2"/>
          </p:nvPr>
        </p:nvSpPr>
        <p:spPr/>
        <p:txBody>
          <a:bodyPr/>
          <a:lstStyle/>
          <a:p>
            <a:pPr>
              <a:defRPr/>
            </a:pPr>
            <a:fld id="{57ADAB69-348E-2C41-AF41-E98D046040A4}" type="datetime1">
              <a:rPr lang="en-US" smtClean="0"/>
              <a:pPr>
                <a:defRPr/>
              </a:pPr>
              <a:t>8/6/2019</a:t>
            </a:fld>
            <a:endParaRPr lang="en-US" dirty="0"/>
          </a:p>
        </p:txBody>
      </p:sp>
      <p:sp>
        <p:nvSpPr>
          <p:cNvPr id="5" name="Footer Placeholder 4"/>
          <p:cNvSpPr>
            <a:spLocks noGrp="1"/>
          </p:cNvSpPr>
          <p:nvPr>
            <p:ph type="ftr" sz="quarter" idx="3"/>
          </p:nvPr>
        </p:nvSpPr>
        <p:spPr/>
        <p:txBody>
          <a:bodyPr/>
          <a:lstStyle/>
          <a:p>
            <a:pPr>
              <a:defRPr/>
            </a:pPr>
            <a:r>
              <a:rPr lang="en-US" smtClean="0"/>
              <a:t>Presenter | Presentation Title or Meeting Title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23</a:t>
            </a:fld>
            <a:endParaRPr lang="en-US" dirty="0"/>
          </a:p>
        </p:txBody>
      </p:sp>
      <p:pic>
        <p:nvPicPr>
          <p:cNvPr id="7" name="Picture 6"/>
          <p:cNvPicPr>
            <a:picLocks noChangeAspect="1"/>
          </p:cNvPicPr>
          <p:nvPr/>
        </p:nvPicPr>
        <p:blipFill>
          <a:blip r:embed="rId2"/>
          <a:stretch>
            <a:fillRect/>
          </a:stretch>
        </p:blipFill>
        <p:spPr>
          <a:xfrm>
            <a:off x="305938" y="879231"/>
            <a:ext cx="11581262" cy="4790101"/>
          </a:xfrm>
          <a:prstGeom prst="rect">
            <a:avLst/>
          </a:prstGeom>
        </p:spPr>
      </p:pic>
      <p:sp>
        <p:nvSpPr>
          <p:cNvPr id="8" name="Rectangle 7"/>
          <p:cNvSpPr/>
          <p:nvPr/>
        </p:nvSpPr>
        <p:spPr>
          <a:xfrm>
            <a:off x="1746738" y="3575538"/>
            <a:ext cx="10140462" cy="199293"/>
          </a:xfrm>
          <a:prstGeom prst="rect">
            <a:avLst/>
          </a:prstGeom>
          <a:solidFill>
            <a:srgbClr val="FFFF00">
              <a:alpha val="37000"/>
            </a:srgbClr>
          </a:solidFill>
          <a:ln>
            <a:solidFill>
              <a:srgbClr val="FFFF00">
                <a:alpha val="37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746738" y="5228492"/>
            <a:ext cx="10140462" cy="199293"/>
          </a:xfrm>
          <a:prstGeom prst="rect">
            <a:avLst/>
          </a:prstGeom>
          <a:solidFill>
            <a:srgbClr val="FFFF00">
              <a:alpha val="37000"/>
            </a:srgbClr>
          </a:solidFill>
          <a:ln>
            <a:solidFill>
              <a:srgbClr val="FFFF00">
                <a:alpha val="37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746738" y="5430232"/>
            <a:ext cx="10140462" cy="199293"/>
          </a:xfrm>
          <a:prstGeom prst="rect">
            <a:avLst/>
          </a:prstGeom>
          <a:solidFill>
            <a:srgbClr val="FFFF00">
              <a:alpha val="37000"/>
            </a:srgbClr>
          </a:solidFill>
          <a:ln>
            <a:solidFill>
              <a:srgbClr val="FFFF00">
                <a:alpha val="37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5506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Output Graphs, HWR</a:t>
            </a:r>
          </a:p>
        </p:txBody>
      </p:sp>
      <p:sp>
        <p:nvSpPr>
          <p:cNvPr id="4" name="Date Placeholder 3"/>
          <p:cNvSpPr>
            <a:spLocks noGrp="1"/>
          </p:cNvSpPr>
          <p:nvPr>
            <p:ph type="dt" sz="half" idx="2"/>
          </p:nvPr>
        </p:nvSpPr>
        <p:spPr/>
        <p:txBody>
          <a:bodyPr/>
          <a:lstStyle/>
          <a:p>
            <a:pPr>
              <a:defRPr/>
            </a:pPr>
            <a:fld id="{57ADAB69-348E-2C41-AF41-E98D046040A4}" type="datetime1">
              <a:rPr lang="en-US" smtClean="0"/>
              <a:pPr>
                <a:defRPr/>
              </a:pPr>
              <a:t>8/6/2019</a:t>
            </a:fld>
            <a:endParaRPr lang="en-US" dirty="0"/>
          </a:p>
        </p:txBody>
      </p:sp>
      <p:sp>
        <p:nvSpPr>
          <p:cNvPr id="5" name="Footer Placeholder 4"/>
          <p:cNvSpPr>
            <a:spLocks noGrp="1"/>
          </p:cNvSpPr>
          <p:nvPr>
            <p:ph type="ftr" sz="quarter" idx="3"/>
          </p:nvPr>
        </p:nvSpPr>
        <p:spPr/>
        <p:txBody>
          <a:bodyPr/>
          <a:lstStyle/>
          <a:p>
            <a:r>
              <a:rPr lang="en-US" dirty="0"/>
              <a:t>Joe Kellenberger | Reliability and Availability Study of the PIP-II </a:t>
            </a:r>
            <a:r>
              <a:rPr lang="en-US" dirty="0" err="1"/>
              <a:t>Linac</a:t>
            </a:r>
            <a:r>
              <a:rPr lang="en-US" dirty="0"/>
              <a:t> </a:t>
            </a:r>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24</a:t>
            </a:fld>
            <a:endParaRPr lang="en-US" dirty="0"/>
          </a:p>
        </p:txBody>
      </p:sp>
      <p:pic>
        <p:nvPicPr>
          <p:cNvPr id="9" name="Picture 8"/>
          <p:cNvPicPr>
            <a:picLocks noChangeAspect="1"/>
          </p:cNvPicPr>
          <p:nvPr/>
        </p:nvPicPr>
        <p:blipFill>
          <a:blip r:embed="rId2"/>
          <a:stretch>
            <a:fillRect/>
          </a:stretch>
        </p:blipFill>
        <p:spPr>
          <a:xfrm>
            <a:off x="307768" y="1525360"/>
            <a:ext cx="6023175" cy="3951746"/>
          </a:xfrm>
          <a:prstGeom prst="rect">
            <a:avLst/>
          </a:prstGeom>
        </p:spPr>
      </p:pic>
      <p:pic>
        <p:nvPicPr>
          <p:cNvPr id="10" name="Picture 9"/>
          <p:cNvPicPr>
            <a:picLocks noChangeAspect="1"/>
          </p:cNvPicPr>
          <p:nvPr/>
        </p:nvPicPr>
        <p:blipFill>
          <a:blip r:embed="rId3"/>
          <a:stretch>
            <a:fillRect/>
          </a:stretch>
        </p:blipFill>
        <p:spPr>
          <a:xfrm>
            <a:off x="6330943" y="1525359"/>
            <a:ext cx="5537213" cy="3951963"/>
          </a:xfrm>
          <a:prstGeom prst="rect">
            <a:avLst/>
          </a:prstGeom>
        </p:spPr>
      </p:pic>
    </p:spTree>
    <p:extLst>
      <p:ext uri="{BB962C8B-B14F-4D97-AF65-F5344CB8AC3E}">
        <p14:creationId xmlns:p14="http://schemas.microsoft.com/office/powerpoint/2010/main" val="2373077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Output Graphs, SC Portion</a:t>
            </a:r>
          </a:p>
        </p:txBody>
      </p:sp>
      <p:sp>
        <p:nvSpPr>
          <p:cNvPr id="4" name="Date Placeholder 3"/>
          <p:cNvSpPr>
            <a:spLocks noGrp="1"/>
          </p:cNvSpPr>
          <p:nvPr>
            <p:ph type="dt" sz="half" idx="2"/>
          </p:nvPr>
        </p:nvSpPr>
        <p:spPr/>
        <p:txBody>
          <a:bodyPr/>
          <a:lstStyle/>
          <a:p>
            <a:pPr>
              <a:defRPr/>
            </a:pPr>
            <a:fld id="{57ADAB69-348E-2C41-AF41-E98D046040A4}" type="datetime1">
              <a:rPr lang="en-US" smtClean="0"/>
              <a:pPr>
                <a:defRPr/>
              </a:pPr>
              <a:t>8/6/2019</a:t>
            </a:fld>
            <a:endParaRPr lang="en-US" dirty="0"/>
          </a:p>
        </p:txBody>
      </p:sp>
      <p:sp>
        <p:nvSpPr>
          <p:cNvPr id="5" name="Footer Placeholder 4"/>
          <p:cNvSpPr>
            <a:spLocks noGrp="1"/>
          </p:cNvSpPr>
          <p:nvPr>
            <p:ph type="ftr" sz="quarter" idx="3"/>
          </p:nvPr>
        </p:nvSpPr>
        <p:spPr/>
        <p:txBody>
          <a:bodyPr/>
          <a:lstStyle/>
          <a:p>
            <a:r>
              <a:rPr lang="en-US" dirty="0"/>
              <a:t>Joe Kellenberger | Reliability and Availability Study of the PIP-II </a:t>
            </a:r>
            <a:r>
              <a:rPr lang="en-US" dirty="0" err="1"/>
              <a:t>Linac</a:t>
            </a:r>
            <a:r>
              <a:rPr lang="en-US" dirty="0"/>
              <a:t> </a:t>
            </a:r>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25</a:t>
            </a:fld>
            <a:endParaRPr lang="en-US" dirty="0"/>
          </a:p>
        </p:txBody>
      </p:sp>
      <p:pic>
        <p:nvPicPr>
          <p:cNvPr id="8" name="Picture 7"/>
          <p:cNvPicPr>
            <a:picLocks noChangeAspect="1"/>
          </p:cNvPicPr>
          <p:nvPr/>
        </p:nvPicPr>
        <p:blipFill>
          <a:blip r:embed="rId2"/>
          <a:stretch>
            <a:fillRect/>
          </a:stretch>
        </p:blipFill>
        <p:spPr>
          <a:xfrm>
            <a:off x="296332" y="1471623"/>
            <a:ext cx="5799667" cy="3836975"/>
          </a:xfrm>
          <a:prstGeom prst="rect">
            <a:avLst/>
          </a:prstGeom>
        </p:spPr>
      </p:pic>
      <p:pic>
        <p:nvPicPr>
          <p:cNvPr id="11" name="Picture 10"/>
          <p:cNvPicPr>
            <a:picLocks noChangeAspect="1"/>
          </p:cNvPicPr>
          <p:nvPr/>
        </p:nvPicPr>
        <p:blipFill>
          <a:blip r:embed="rId3"/>
          <a:stretch>
            <a:fillRect/>
          </a:stretch>
        </p:blipFill>
        <p:spPr>
          <a:xfrm>
            <a:off x="6275928" y="1471623"/>
            <a:ext cx="5376328" cy="3838687"/>
          </a:xfrm>
          <a:prstGeom prst="rect">
            <a:avLst/>
          </a:prstGeom>
        </p:spPr>
      </p:pic>
    </p:spTree>
    <p:extLst>
      <p:ext uri="{BB962C8B-B14F-4D97-AF65-F5344CB8AC3E}">
        <p14:creationId xmlns:p14="http://schemas.microsoft.com/office/powerpoint/2010/main" val="648918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Overall Results</a:t>
            </a:r>
          </a:p>
        </p:txBody>
      </p:sp>
      <p:sp>
        <p:nvSpPr>
          <p:cNvPr id="4" name="Date Placeholder 3"/>
          <p:cNvSpPr>
            <a:spLocks noGrp="1"/>
          </p:cNvSpPr>
          <p:nvPr>
            <p:ph type="dt" sz="half" idx="2"/>
          </p:nvPr>
        </p:nvSpPr>
        <p:spPr/>
        <p:txBody>
          <a:bodyPr/>
          <a:lstStyle/>
          <a:p>
            <a:pPr>
              <a:defRPr/>
            </a:pPr>
            <a:fld id="{57ADAB69-348E-2C41-AF41-E98D046040A4}" type="datetime1">
              <a:rPr lang="en-US" smtClean="0"/>
              <a:pPr>
                <a:defRPr/>
              </a:pPr>
              <a:t>8/6/2019</a:t>
            </a:fld>
            <a:endParaRPr lang="en-US" dirty="0"/>
          </a:p>
        </p:txBody>
      </p:sp>
      <p:sp>
        <p:nvSpPr>
          <p:cNvPr id="5" name="Footer Placeholder 4"/>
          <p:cNvSpPr>
            <a:spLocks noGrp="1"/>
          </p:cNvSpPr>
          <p:nvPr>
            <p:ph type="ftr" sz="quarter" idx="3"/>
          </p:nvPr>
        </p:nvSpPr>
        <p:spPr/>
        <p:txBody>
          <a:bodyPr/>
          <a:lstStyle/>
          <a:p>
            <a:r>
              <a:rPr lang="en-US" dirty="0"/>
              <a:t>Joe Kellenberger | Reliability and Availability Study of the PIP-II </a:t>
            </a:r>
            <a:r>
              <a:rPr lang="en-US" dirty="0" err="1"/>
              <a:t>Linac</a:t>
            </a:r>
            <a:r>
              <a:rPr lang="en-US" dirty="0"/>
              <a:t> </a:t>
            </a:r>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26</a:t>
            </a:fld>
            <a:endParaRPr lang="en-US" dirty="0"/>
          </a:p>
        </p:txBody>
      </p:sp>
      <p:pic>
        <p:nvPicPr>
          <p:cNvPr id="11" name="Picture 10"/>
          <p:cNvPicPr>
            <a:picLocks noChangeAspect="1"/>
          </p:cNvPicPr>
          <p:nvPr/>
        </p:nvPicPr>
        <p:blipFill>
          <a:blip r:embed="rId2"/>
          <a:stretch>
            <a:fillRect/>
          </a:stretch>
        </p:blipFill>
        <p:spPr>
          <a:xfrm>
            <a:off x="5830870" y="1162299"/>
            <a:ext cx="5946390" cy="4197101"/>
          </a:xfrm>
          <a:prstGeom prst="rect">
            <a:avLst/>
          </a:prstGeom>
        </p:spPr>
      </p:pic>
      <p:pic>
        <p:nvPicPr>
          <p:cNvPr id="12" name="Picture 11"/>
          <p:cNvPicPr>
            <a:picLocks noChangeAspect="1"/>
          </p:cNvPicPr>
          <p:nvPr/>
        </p:nvPicPr>
        <p:blipFill>
          <a:blip r:embed="rId3"/>
          <a:stretch>
            <a:fillRect/>
          </a:stretch>
        </p:blipFill>
        <p:spPr>
          <a:xfrm>
            <a:off x="137418" y="1182221"/>
            <a:ext cx="5765756" cy="4819401"/>
          </a:xfrm>
          <a:prstGeom prst="rect">
            <a:avLst/>
          </a:prstGeom>
        </p:spPr>
      </p:pic>
    </p:spTree>
    <p:extLst>
      <p:ext uri="{BB962C8B-B14F-4D97-AF65-F5344CB8AC3E}">
        <p14:creationId xmlns:p14="http://schemas.microsoft.com/office/powerpoint/2010/main" val="3651226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6" y="971552"/>
            <a:ext cx="6117144" cy="5176637"/>
          </a:xfrm>
        </p:spPr>
        <p:txBody>
          <a:bodyPr/>
          <a:lstStyle/>
          <a:p>
            <a:r>
              <a:rPr lang="en-US" dirty="0"/>
              <a:t>Low Availability of Ion Source shows a need to have a back up.</a:t>
            </a:r>
          </a:p>
          <a:p>
            <a:endParaRPr lang="en-US" dirty="0"/>
          </a:p>
          <a:p>
            <a:r>
              <a:rPr lang="en-US" dirty="0"/>
              <a:t>Availability of one Ion Source: ~0.887</a:t>
            </a:r>
          </a:p>
          <a:p>
            <a:pPr marL="0" indent="0">
              <a:buNone/>
            </a:pPr>
            <a:endParaRPr lang="en-US" dirty="0"/>
          </a:p>
        </p:txBody>
      </p:sp>
      <p:sp>
        <p:nvSpPr>
          <p:cNvPr id="3" name="Title 2"/>
          <p:cNvSpPr>
            <a:spLocks noGrp="1"/>
          </p:cNvSpPr>
          <p:nvPr>
            <p:ph type="title"/>
          </p:nvPr>
        </p:nvSpPr>
        <p:spPr/>
        <p:txBody>
          <a:bodyPr/>
          <a:lstStyle/>
          <a:p>
            <a:r>
              <a:rPr lang="en-US" dirty="0"/>
              <a:t>Ion Source and Tolerance</a:t>
            </a:r>
          </a:p>
        </p:txBody>
      </p:sp>
      <p:sp>
        <p:nvSpPr>
          <p:cNvPr id="4" name="Date Placeholder 3"/>
          <p:cNvSpPr>
            <a:spLocks noGrp="1"/>
          </p:cNvSpPr>
          <p:nvPr>
            <p:ph type="dt" sz="half" idx="2"/>
          </p:nvPr>
        </p:nvSpPr>
        <p:spPr/>
        <p:txBody>
          <a:bodyPr/>
          <a:lstStyle/>
          <a:p>
            <a:pPr>
              <a:defRPr/>
            </a:pPr>
            <a:fld id="{57ADAB69-348E-2C41-AF41-E98D046040A4}" type="datetime1">
              <a:rPr lang="en-US" smtClean="0"/>
              <a:pPr>
                <a:defRPr/>
              </a:pPr>
              <a:t>8/6/2019</a:t>
            </a:fld>
            <a:endParaRPr lang="en-US" dirty="0"/>
          </a:p>
        </p:txBody>
      </p:sp>
      <p:sp>
        <p:nvSpPr>
          <p:cNvPr id="5" name="Footer Placeholder 4"/>
          <p:cNvSpPr>
            <a:spLocks noGrp="1"/>
          </p:cNvSpPr>
          <p:nvPr>
            <p:ph type="ftr" sz="quarter" idx="3"/>
          </p:nvPr>
        </p:nvSpPr>
        <p:spPr/>
        <p:txBody>
          <a:bodyPr/>
          <a:lstStyle/>
          <a:p>
            <a:r>
              <a:rPr lang="en-US" dirty="0"/>
              <a:t>Joe Kellenberger | Reliability and Availability Study of the PIP-II </a:t>
            </a:r>
            <a:r>
              <a:rPr lang="en-US" dirty="0" err="1"/>
              <a:t>Linac</a:t>
            </a:r>
            <a:r>
              <a:rPr lang="en-US" dirty="0"/>
              <a:t> </a:t>
            </a:r>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27</a:t>
            </a:fld>
            <a:endParaRPr lang="en-US" dirty="0"/>
          </a:p>
        </p:txBody>
      </p:sp>
      <p:pic>
        <p:nvPicPr>
          <p:cNvPr id="8" name="Picture 7"/>
          <p:cNvPicPr>
            <a:picLocks noChangeAspect="1"/>
          </p:cNvPicPr>
          <p:nvPr/>
        </p:nvPicPr>
        <p:blipFill>
          <a:blip r:embed="rId2"/>
          <a:stretch>
            <a:fillRect/>
          </a:stretch>
        </p:blipFill>
        <p:spPr>
          <a:xfrm>
            <a:off x="6397387" y="971551"/>
            <a:ext cx="5489814" cy="5176637"/>
          </a:xfrm>
          <a:prstGeom prst="rect">
            <a:avLst/>
          </a:prstGeom>
        </p:spPr>
      </p:pic>
    </p:spTree>
    <p:extLst>
      <p:ext uri="{BB962C8B-B14F-4D97-AF65-F5344CB8AC3E}">
        <p14:creationId xmlns:p14="http://schemas.microsoft.com/office/powerpoint/2010/main" val="4176342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6" y="971552"/>
            <a:ext cx="5958834" cy="5176637"/>
          </a:xfrm>
        </p:spPr>
        <p:txBody>
          <a:bodyPr/>
          <a:lstStyle/>
          <a:p>
            <a:r>
              <a:rPr lang="en-US" dirty="0"/>
              <a:t>Low Availability of Ion Source shows a need to have a back up.</a:t>
            </a:r>
          </a:p>
          <a:p>
            <a:endParaRPr lang="en-US" dirty="0"/>
          </a:p>
          <a:p>
            <a:r>
              <a:rPr lang="en-US" dirty="0"/>
              <a:t>Availability of two Ion Sources, one kept on cold standby: ~0.987</a:t>
            </a:r>
          </a:p>
          <a:p>
            <a:pPr marL="0" indent="0">
              <a:buNone/>
            </a:pPr>
            <a:endParaRPr lang="en-US" dirty="0"/>
          </a:p>
          <a:p>
            <a:endParaRPr lang="en-US" dirty="0"/>
          </a:p>
          <a:p>
            <a:pPr marL="0" indent="0">
              <a:buNone/>
            </a:pPr>
            <a:endParaRPr lang="en-US" dirty="0"/>
          </a:p>
          <a:p>
            <a:r>
              <a:rPr lang="en-US" dirty="0"/>
              <a:t>Note</a:t>
            </a:r>
            <a:r>
              <a:rPr lang="en-US" dirty="0" smtClean="0"/>
              <a:t>:</a:t>
            </a:r>
          </a:p>
          <a:p>
            <a:pPr marL="0" indent="0">
              <a:buNone/>
            </a:pPr>
            <a:r>
              <a:rPr lang="en-US" dirty="0" smtClean="0"/>
              <a:t>Tolerance is calculated for all redundant components of the </a:t>
            </a:r>
            <a:r>
              <a:rPr lang="en-US" dirty="0" err="1" smtClean="0"/>
              <a:t>Linac</a:t>
            </a:r>
            <a:r>
              <a:rPr lang="en-US" dirty="0" smtClean="0"/>
              <a:t> and utility, but </a:t>
            </a:r>
            <a:r>
              <a:rPr lang="en-US" dirty="0" smtClean="0"/>
              <a:t>only effects the SC sections due to the difficulty of repairs to those sections</a:t>
            </a:r>
            <a:endParaRPr lang="en-US" dirty="0"/>
          </a:p>
        </p:txBody>
      </p:sp>
      <p:sp>
        <p:nvSpPr>
          <p:cNvPr id="3" name="Title 2"/>
          <p:cNvSpPr>
            <a:spLocks noGrp="1"/>
          </p:cNvSpPr>
          <p:nvPr>
            <p:ph type="title"/>
          </p:nvPr>
        </p:nvSpPr>
        <p:spPr/>
        <p:txBody>
          <a:bodyPr/>
          <a:lstStyle/>
          <a:p>
            <a:r>
              <a:rPr lang="en-US" dirty="0"/>
              <a:t>Ion Source and Tolerance</a:t>
            </a:r>
          </a:p>
        </p:txBody>
      </p:sp>
      <p:sp>
        <p:nvSpPr>
          <p:cNvPr id="4" name="Date Placeholder 3"/>
          <p:cNvSpPr>
            <a:spLocks noGrp="1"/>
          </p:cNvSpPr>
          <p:nvPr>
            <p:ph type="dt" sz="half" idx="2"/>
          </p:nvPr>
        </p:nvSpPr>
        <p:spPr/>
        <p:txBody>
          <a:bodyPr/>
          <a:lstStyle/>
          <a:p>
            <a:pPr>
              <a:defRPr/>
            </a:pPr>
            <a:fld id="{57ADAB69-348E-2C41-AF41-E98D046040A4}" type="datetime1">
              <a:rPr lang="en-US" smtClean="0"/>
              <a:pPr>
                <a:defRPr/>
              </a:pPr>
              <a:t>8/6/2019</a:t>
            </a:fld>
            <a:endParaRPr lang="en-US" dirty="0"/>
          </a:p>
        </p:txBody>
      </p:sp>
      <p:sp>
        <p:nvSpPr>
          <p:cNvPr id="5" name="Footer Placeholder 4"/>
          <p:cNvSpPr>
            <a:spLocks noGrp="1"/>
          </p:cNvSpPr>
          <p:nvPr>
            <p:ph type="ftr" sz="quarter" idx="3"/>
          </p:nvPr>
        </p:nvSpPr>
        <p:spPr/>
        <p:txBody>
          <a:bodyPr/>
          <a:lstStyle/>
          <a:p>
            <a:r>
              <a:rPr lang="en-US" dirty="0"/>
              <a:t>Joe Kellenberger | Reliability and Availability Study of the PIP-II </a:t>
            </a:r>
            <a:r>
              <a:rPr lang="en-US" dirty="0" err="1"/>
              <a:t>Linac</a:t>
            </a:r>
            <a:r>
              <a:rPr lang="en-US" dirty="0"/>
              <a:t> </a:t>
            </a:r>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28</a:t>
            </a:fld>
            <a:endParaRPr lang="en-US" dirty="0"/>
          </a:p>
        </p:txBody>
      </p:sp>
      <p:pic>
        <p:nvPicPr>
          <p:cNvPr id="7" name="Picture 6"/>
          <p:cNvPicPr>
            <a:picLocks noChangeAspect="1"/>
          </p:cNvPicPr>
          <p:nvPr/>
        </p:nvPicPr>
        <p:blipFill>
          <a:blip r:embed="rId2"/>
          <a:stretch>
            <a:fillRect/>
          </a:stretch>
        </p:blipFill>
        <p:spPr>
          <a:xfrm>
            <a:off x="6421949" y="971552"/>
            <a:ext cx="5465251" cy="5176637"/>
          </a:xfrm>
          <a:prstGeom prst="rect">
            <a:avLst/>
          </a:prstGeom>
        </p:spPr>
      </p:pic>
    </p:spTree>
    <p:extLst>
      <p:ext uri="{BB962C8B-B14F-4D97-AF65-F5344CB8AC3E}">
        <p14:creationId xmlns:p14="http://schemas.microsoft.com/office/powerpoint/2010/main" val="3145536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Benefits of Using Python Script</a:t>
            </a:r>
          </a:p>
        </p:txBody>
      </p:sp>
      <p:sp>
        <p:nvSpPr>
          <p:cNvPr id="4" name="Date Placeholder 3"/>
          <p:cNvSpPr>
            <a:spLocks noGrp="1"/>
          </p:cNvSpPr>
          <p:nvPr>
            <p:ph type="dt" sz="half" idx="2"/>
          </p:nvPr>
        </p:nvSpPr>
        <p:spPr/>
        <p:txBody>
          <a:bodyPr/>
          <a:lstStyle/>
          <a:p>
            <a:pPr>
              <a:defRPr/>
            </a:pPr>
            <a:fld id="{57ADAB69-348E-2C41-AF41-E98D046040A4}" type="datetime1">
              <a:rPr lang="en-US" smtClean="0"/>
              <a:pPr>
                <a:defRPr/>
              </a:pPr>
              <a:t>8/6/2019</a:t>
            </a:fld>
            <a:endParaRPr lang="en-US" dirty="0"/>
          </a:p>
        </p:txBody>
      </p:sp>
      <p:sp>
        <p:nvSpPr>
          <p:cNvPr id="5" name="Footer Placeholder 4"/>
          <p:cNvSpPr>
            <a:spLocks noGrp="1"/>
          </p:cNvSpPr>
          <p:nvPr>
            <p:ph type="ftr" sz="quarter" idx="3"/>
          </p:nvPr>
        </p:nvSpPr>
        <p:spPr/>
        <p:txBody>
          <a:bodyPr/>
          <a:lstStyle/>
          <a:p>
            <a:r>
              <a:rPr lang="en-US" dirty="0"/>
              <a:t>Joe Kellenberger | Reliability and Availability Study of the PIP-II </a:t>
            </a:r>
            <a:r>
              <a:rPr lang="en-US" dirty="0" err="1"/>
              <a:t>Linac</a:t>
            </a:r>
            <a:r>
              <a:rPr lang="en-US" dirty="0"/>
              <a:t> </a:t>
            </a:r>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29</a:t>
            </a:fld>
            <a:endParaRPr lang="en-US" dirty="0"/>
          </a:p>
        </p:txBody>
      </p:sp>
      <p:sp>
        <p:nvSpPr>
          <p:cNvPr id="7" name="TextBox 6"/>
          <p:cNvSpPr txBox="1"/>
          <p:nvPr/>
        </p:nvSpPr>
        <p:spPr>
          <a:xfrm>
            <a:off x="528278" y="3769360"/>
            <a:ext cx="3044542" cy="1477328"/>
          </a:xfrm>
          <a:prstGeom prst="rect">
            <a:avLst/>
          </a:prstGeom>
          <a:noFill/>
          <a:ln>
            <a:solidFill>
              <a:schemeClr val="accent1"/>
            </a:solidFill>
          </a:ln>
        </p:spPr>
        <p:txBody>
          <a:bodyPr wrap="square" rtlCol="0">
            <a:spAutoFit/>
          </a:bodyPr>
          <a:lstStyle/>
          <a:p>
            <a:pPr algn="ctr"/>
            <a:r>
              <a:rPr lang="en-US" u="sng" dirty="0">
                <a:solidFill>
                  <a:schemeClr val="accent6"/>
                </a:solidFill>
              </a:rPr>
              <a:t>Input</a:t>
            </a:r>
          </a:p>
          <a:p>
            <a:pPr marL="285750" indent="-285750">
              <a:buFont typeface="Arial" panose="020B0604020202020204" pitchFamily="34" charset="0"/>
              <a:buChar char="•"/>
            </a:pPr>
            <a:r>
              <a:rPr lang="en-US" dirty="0">
                <a:solidFill>
                  <a:schemeClr val="accent6"/>
                </a:solidFill>
              </a:rPr>
              <a:t>One Excel File</a:t>
            </a:r>
          </a:p>
          <a:p>
            <a:pPr marL="285750" indent="-285750">
              <a:buFont typeface="Arial" panose="020B0604020202020204" pitchFamily="34" charset="0"/>
              <a:buChar char="•"/>
            </a:pPr>
            <a:r>
              <a:rPr lang="en-US" dirty="0">
                <a:solidFill>
                  <a:schemeClr val="accent6"/>
                </a:solidFill>
              </a:rPr>
              <a:t>One sheet per section</a:t>
            </a:r>
          </a:p>
          <a:p>
            <a:pPr marL="285750" indent="-285750">
              <a:buFont typeface="Arial" panose="020B0604020202020204" pitchFamily="34" charset="0"/>
              <a:buChar char="•"/>
            </a:pPr>
            <a:r>
              <a:rPr lang="en-US" dirty="0">
                <a:solidFill>
                  <a:schemeClr val="accent6"/>
                </a:solidFill>
              </a:rPr>
              <a:t>~300 </a:t>
            </a:r>
            <a:r>
              <a:rPr lang="en-US" dirty="0" smtClean="0">
                <a:solidFill>
                  <a:schemeClr val="accent6"/>
                </a:solidFill>
              </a:rPr>
              <a:t>entries</a:t>
            </a:r>
            <a:endParaRPr lang="en-US" dirty="0" smtClean="0">
              <a:solidFill>
                <a:schemeClr val="accent6"/>
              </a:solidFill>
            </a:endParaRPr>
          </a:p>
          <a:p>
            <a:pPr marL="285750" indent="-285750">
              <a:buFont typeface="Arial" panose="020B0604020202020204" pitchFamily="34" charset="0"/>
              <a:buChar char="•"/>
            </a:pPr>
            <a:r>
              <a:rPr lang="en-US" dirty="0" smtClean="0">
                <a:solidFill>
                  <a:schemeClr val="accent6"/>
                </a:solidFill>
              </a:rPr>
              <a:t>No </a:t>
            </a:r>
            <a:r>
              <a:rPr lang="en-US" dirty="0">
                <a:solidFill>
                  <a:schemeClr val="accent6"/>
                </a:solidFill>
              </a:rPr>
              <a:t>repeated </a:t>
            </a:r>
            <a:r>
              <a:rPr lang="en-US" dirty="0" smtClean="0">
                <a:solidFill>
                  <a:schemeClr val="accent6"/>
                </a:solidFill>
              </a:rPr>
              <a:t>information</a:t>
            </a:r>
            <a:endParaRPr lang="en-US" dirty="0">
              <a:solidFill>
                <a:schemeClr val="accent6"/>
              </a:solidFill>
            </a:endParaRPr>
          </a:p>
        </p:txBody>
      </p:sp>
      <p:sp>
        <p:nvSpPr>
          <p:cNvPr id="8" name="TextBox 7"/>
          <p:cNvSpPr txBox="1"/>
          <p:nvPr/>
        </p:nvSpPr>
        <p:spPr>
          <a:xfrm>
            <a:off x="4820539" y="3769360"/>
            <a:ext cx="2550922" cy="1477328"/>
          </a:xfrm>
          <a:prstGeom prst="rect">
            <a:avLst/>
          </a:prstGeom>
          <a:noFill/>
          <a:ln>
            <a:solidFill>
              <a:schemeClr val="accent1"/>
            </a:solidFill>
          </a:ln>
        </p:spPr>
        <p:txBody>
          <a:bodyPr wrap="square" rtlCol="0">
            <a:spAutoFit/>
          </a:bodyPr>
          <a:lstStyle/>
          <a:p>
            <a:pPr algn="ctr"/>
            <a:r>
              <a:rPr lang="en-US" u="sng" dirty="0">
                <a:solidFill>
                  <a:schemeClr val="accent6"/>
                </a:solidFill>
              </a:rPr>
              <a:t>Python Script</a:t>
            </a:r>
          </a:p>
          <a:p>
            <a:pPr marL="285750" indent="-285750">
              <a:buFont typeface="Arial" panose="020B0604020202020204" pitchFamily="34" charset="0"/>
              <a:buChar char="•"/>
            </a:pPr>
            <a:r>
              <a:rPr lang="en-US" dirty="0">
                <a:solidFill>
                  <a:schemeClr val="accent6"/>
                </a:solidFill>
              </a:rPr>
              <a:t>Uses functions for calculation/graphing</a:t>
            </a:r>
          </a:p>
          <a:p>
            <a:pPr marL="285750" indent="-285750">
              <a:buFont typeface="Arial" panose="020B0604020202020204" pitchFamily="34" charset="0"/>
              <a:buChar char="•"/>
            </a:pPr>
            <a:r>
              <a:rPr lang="en-US" dirty="0">
                <a:solidFill>
                  <a:schemeClr val="accent6"/>
                </a:solidFill>
              </a:rPr>
              <a:t>Easy to adjust code</a:t>
            </a:r>
          </a:p>
          <a:p>
            <a:endParaRPr lang="en-US" dirty="0"/>
          </a:p>
        </p:txBody>
      </p:sp>
      <p:sp>
        <p:nvSpPr>
          <p:cNvPr id="9" name="TextBox 8"/>
          <p:cNvSpPr txBox="1"/>
          <p:nvPr/>
        </p:nvSpPr>
        <p:spPr>
          <a:xfrm>
            <a:off x="8427720" y="3769360"/>
            <a:ext cx="3307080" cy="1477328"/>
          </a:xfrm>
          <a:prstGeom prst="rect">
            <a:avLst/>
          </a:prstGeom>
          <a:noFill/>
          <a:ln>
            <a:solidFill>
              <a:schemeClr val="accent1"/>
            </a:solidFill>
          </a:ln>
        </p:spPr>
        <p:txBody>
          <a:bodyPr wrap="square" rtlCol="0">
            <a:spAutoFit/>
          </a:bodyPr>
          <a:lstStyle/>
          <a:p>
            <a:pPr algn="ctr"/>
            <a:r>
              <a:rPr lang="en-US" u="sng" dirty="0">
                <a:solidFill>
                  <a:schemeClr val="accent6"/>
                </a:solidFill>
              </a:rPr>
              <a:t>Output</a:t>
            </a:r>
          </a:p>
          <a:p>
            <a:pPr marL="285750" indent="-285750">
              <a:buFont typeface="Arial" panose="020B0604020202020204" pitchFamily="34" charset="0"/>
              <a:buChar char="•"/>
            </a:pPr>
            <a:r>
              <a:rPr lang="en-US" dirty="0">
                <a:solidFill>
                  <a:schemeClr val="accent6"/>
                </a:solidFill>
              </a:rPr>
              <a:t>New Excel Sheet</a:t>
            </a:r>
          </a:p>
          <a:p>
            <a:pPr marL="285750" indent="-285750">
              <a:buFont typeface="Arial" panose="020B0604020202020204" pitchFamily="34" charset="0"/>
              <a:buChar char="•"/>
            </a:pPr>
            <a:r>
              <a:rPr lang="en-US" dirty="0">
                <a:solidFill>
                  <a:schemeClr val="accent6"/>
                </a:solidFill>
              </a:rPr>
              <a:t>One sheet per section</a:t>
            </a:r>
          </a:p>
          <a:p>
            <a:pPr marL="285750" indent="-285750">
              <a:buFont typeface="Arial" panose="020B0604020202020204" pitchFamily="34" charset="0"/>
              <a:buChar char="•"/>
            </a:pPr>
            <a:r>
              <a:rPr lang="en-US" dirty="0">
                <a:solidFill>
                  <a:schemeClr val="accent6"/>
                </a:solidFill>
              </a:rPr>
              <a:t>Two graphs per section</a:t>
            </a:r>
          </a:p>
          <a:p>
            <a:pPr marL="285750" indent="-285750">
              <a:buFont typeface="Arial" panose="020B0604020202020204" pitchFamily="34" charset="0"/>
              <a:buChar char="•"/>
            </a:pPr>
            <a:endParaRPr lang="en-US" dirty="0"/>
          </a:p>
        </p:txBody>
      </p:sp>
      <p:sp>
        <p:nvSpPr>
          <p:cNvPr id="10" name="TextBox 9"/>
          <p:cNvSpPr txBox="1"/>
          <p:nvPr/>
        </p:nvSpPr>
        <p:spPr>
          <a:xfrm>
            <a:off x="1071386" y="1198493"/>
            <a:ext cx="3152014" cy="1477328"/>
          </a:xfrm>
          <a:prstGeom prst="rect">
            <a:avLst/>
          </a:prstGeom>
          <a:noFill/>
          <a:ln>
            <a:solidFill>
              <a:schemeClr val="accent4"/>
            </a:solidFill>
          </a:ln>
        </p:spPr>
        <p:txBody>
          <a:bodyPr wrap="square" rtlCol="0">
            <a:spAutoFit/>
          </a:bodyPr>
          <a:lstStyle/>
          <a:p>
            <a:pPr algn="ctr"/>
            <a:r>
              <a:rPr lang="en-US" u="sng" dirty="0">
                <a:solidFill>
                  <a:schemeClr val="accent6"/>
                </a:solidFill>
              </a:rPr>
              <a:t>Input</a:t>
            </a:r>
          </a:p>
          <a:p>
            <a:pPr marL="285750" indent="-285750">
              <a:buFont typeface="Arial" panose="020B0604020202020204" pitchFamily="34" charset="0"/>
              <a:buChar char="•"/>
            </a:pPr>
            <a:r>
              <a:rPr lang="en-US" dirty="0">
                <a:solidFill>
                  <a:schemeClr val="accent6"/>
                </a:solidFill>
              </a:rPr>
              <a:t>One Excel File </a:t>
            </a:r>
          </a:p>
          <a:p>
            <a:pPr marL="285750" indent="-285750">
              <a:buFont typeface="Arial" panose="020B0604020202020204" pitchFamily="34" charset="0"/>
              <a:buChar char="•"/>
            </a:pPr>
            <a:r>
              <a:rPr lang="en-US" dirty="0">
                <a:solidFill>
                  <a:schemeClr val="accent6"/>
                </a:solidFill>
              </a:rPr>
              <a:t>One sheet</a:t>
            </a:r>
          </a:p>
          <a:p>
            <a:pPr marL="285750" indent="-285750">
              <a:buFont typeface="Arial" panose="020B0604020202020204" pitchFamily="34" charset="0"/>
              <a:buChar char="•"/>
            </a:pPr>
            <a:r>
              <a:rPr lang="en-US" dirty="0" smtClean="0">
                <a:solidFill>
                  <a:schemeClr val="accent6"/>
                </a:solidFill>
              </a:rPr>
              <a:t>~1000 </a:t>
            </a:r>
            <a:r>
              <a:rPr lang="en-US" dirty="0">
                <a:solidFill>
                  <a:schemeClr val="accent6"/>
                </a:solidFill>
              </a:rPr>
              <a:t>rows of Data</a:t>
            </a:r>
          </a:p>
          <a:p>
            <a:pPr marL="285750" indent="-285750">
              <a:buFont typeface="Arial" panose="020B0604020202020204" pitchFamily="34" charset="0"/>
              <a:buChar char="•"/>
            </a:pPr>
            <a:r>
              <a:rPr lang="en-US" dirty="0">
                <a:solidFill>
                  <a:schemeClr val="accent6"/>
                </a:solidFill>
              </a:rPr>
              <a:t>Includes repeated entries</a:t>
            </a:r>
          </a:p>
        </p:txBody>
      </p:sp>
      <p:sp>
        <p:nvSpPr>
          <p:cNvPr id="11" name="TextBox 10"/>
          <p:cNvSpPr txBox="1"/>
          <p:nvPr/>
        </p:nvSpPr>
        <p:spPr>
          <a:xfrm>
            <a:off x="7987034" y="1198493"/>
            <a:ext cx="3199126" cy="1477328"/>
          </a:xfrm>
          <a:prstGeom prst="rect">
            <a:avLst/>
          </a:prstGeom>
          <a:noFill/>
          <a:ln>
            <a:solidFill>
              <a:schemeClr val="accent4"/>
            </a:solidFill>
          </a:ln>
        </p:spPr>
        <p:txBody>
          <a:bodyPr wrap="square" rtlCol="0">
            <a:spAutoFit/>
          </a:bodyPr>
          <a:lstStyle/>
          <a:p>
            <a:pPr algn="ctr"/>
            <a:r>
              <a:rPr lang="en-US" u="sng" dirty="0">
                <a:solidFill>
                  <a:schemeClr val="accent6"/>
                </a:solidFill>
              </a:rPr>
              <a:t>Output</a:t>
            </a:r>
          </a:p>
          <a:p>
            <a:pPr marL="285750" indent="-285750">
              <a:buFont typeface="Arial" panose="020B0604020202020204" pitchFamily="34" charset="0"/>
              <a:buChar char="•"/>
            </a:pPr>
            <a:r>
              <a:rPr lang="en-US" dirty="0">
                <a:solidFill>
                  <a:schemeClr val="accent6"/>
                </a:solidFill>
              </a:rPr>
              <a:t>Same Excel File</a:t>
            </a:r>
          </a:p>
          <a:p>
            <a:pPr marL="285750" indent="-285750">
              <a:buFont typeface="Arial" panose="020B0604020202020204" pitchFamily="34" charset="0"/>
              <a:buChar char="•"/>
            </a:pPr>
            <a:r>
              <a:rPr lang="en-US" dirty="0">
                <a:solidFill>
                  <a:schemeClr val="accent6"/>
                </a:solidFill>
              </a:rPr>
              <a:t>Limited graphing options</a:t>
            </a:r>
          </a:p>
          <a:p>
            <a:pPr marL="285750" indent="-285750">
              <a:buFont typeface="Arial" panose="020B0604020202020204" pitchFamily="34" charset="0"/>
              <a:buChar char="•"/>
            </a:pPr>
            <a:r>
              <a:rPr lang="en-US" dirty="0">
                <a:solidFill>
                  <a:schemeClr val="accent6"/>
                </a:solidFill>
              </a:rPr>
              <a:t>Risk of human error</a:t>
            </a:r>
          </a:p>
          <a:p>
            <a:endParaRPr lang="en-US" dirty="0"/>
          </a:p>
        </p:txBody>
      </p:sp>
      <p:sp>
        <p:nvSpPr>
          <p:cNvPr id="13" name="Right Arrow 12"/>
          <p:cNvSpPr/>
          <p:nvPr/>
        </p:nvSpPr>
        <p:spPr>
          <a:xfrm>
            <a:off x="4475279" y="1518057"/>
            <a:ext cx="3325101" cy="838200"/>
          </a:xfrm>
          <a:prstGeom prst="rightArrow">
            <a:avLst/>
          </a:prstGeom>
          <a:no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475279" y="1752491"/>
            <a:ext cx="2977081" cy="369332"/>
          </a:xfrm>
          <a:prstGeom prst="rect">
            <a:avLst/>
          </a:prstGeom>
          <a:noFill/>
        </p:spPr>
        <p:txBody>
          <a:bodyPr wrap="square" rtlCol="0">
            <a:spAutoFit/>
          </a:bodyPr>
          <a:lstStyle/>
          <a:p>
            <a:r>
              <a:rPr lang="en-US" dirty="0">
                <a:solidFill>
                  <a:schemeClr val="accent6"/>
                </a:solidFill>
              </a:rPr>
              <a:t>Formulas contained in cells</a:t>
            </a:r>
          </a:p>
        </p:txBody>
      </p:sp>
      <p:sp>
        <p:nvSpPr>
          <p:cNvPr id="15" name="Right Arrow 14"/>
          <p:cNvSpPr/>
          <p:nvPr/>
        </p:nvSpPr>
        <p:spPr>
          <a:xfrm>
            <a:off x="3729453" y="4012724"/>
            <a:ext cx="934452" cy="990600"/>
          </a:xfrm>
          <a:prstGeom prst="rightArrow">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7528095" y="4012724"/>
            <a:ext cx="747225" cy="990600"/>
          </a:xfrm>
          <a:prstGeom prst="rightArrow">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6755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a:t>Reliability engineering became an established field at the end of World War II and the early 1950s due to the rapid advancement of electronic and mechanical technologies, new component types, and manufacturing processes.</a:t>
            </a:r>
          </a:p>
          <a:p>
            <a:pPr marL="0" indent="0">
              <a:buFont typeface="Arial" panose="020B0604020202020204" pitchFamily="34" charset="0"/>
              <a:buNone/>
            </a:pPr>
            <a:endParaRPr lang="en-US" sz="2000" dirty="0"/>
          </a:p>
          <a:p>
            <a:r>
              <a:rPr lang="en-US" sz="2000" dirty="0"/>
              <a:t>Reliability engineering increases understanding of the function and requirements of new equipment which helps reduce cost and unnecessary failure.</a:t>
            </a:r>
          </a:p>
          <a:p>
            <a:pPr marL="0" indent="0">
              <a:buFont typeface="Arial" panose="020B0604020202020204" pitchFamily="34" charset="0"/>
              <a:buNone/>
            </a:pPr>
            <a:endParaRPr lang="en-US" sz="2000" dirty="0"/>
          </a:p>
          <a:p>
            <a:r>
              <a:rPr lang="en-US" sz="2000" dirty="0"/>
              <a:t>Adds a time based concept to quality control.</a:t>
            </a:r>
          </a:p>
        </p:txBody>
      </p:sp>
      <p:sp>
        <p:nvSpPr>
          <p:cNvPr id="3" name="Title 2"/>
          <p:cNvSpPr>
            <a:spLocks noGrp="1"/>
          </p:cNvSpPr>
          <p:nvPr>
            <p:ph type="title"/>
          </p:nvPr>
        </p:nvSpPr>
        <p:spPr/>
        <p:txBody>
          <a:bodyPr/>
          <a:lstStyle/>
          <a:p>
            <a:r>
              <a:rPr lang="en-US" dirty="0"/>
              <a:t>Reliability Engineering Background</a:t>
            </a:r>
          </a:p>
        </p:txBody>
      </p:sp>
      <p:sp>
        <p:nvSpPr>
          <p:cNvPr id="4" name="Date Placeholder 3"/>
          <p:cNvSpPr>
            <a:spLocks noGrp="1"/>
          </p:cNvSpPr>
          <p:nvPr>
            <p:ph type="dt" sz="half" idx="2"/>
          </p:nvPr>
        </p:nvSpPr>
        <p:spPr/>
        <p:txBody>
          <a:bodyPr/>
          <a:lstStyle/>
          <a:p>
            <a:pPr>
              <a:defRPr/>
            </a:pPr>
            <a:fld id="{57ADAB69-348E-2C41-AF41-E98D046040A4}" type="datetime1">
              <a:rPr lang="en-US" smtClean="0"/>
              <a:pPr>
                <a:defRPr/>
              </a:pPr>
              <a:t>8/6/2019</a:t>
            </a:fld>
            <a:endParaRPr lang="en-US" dirty="0"/>
          </a:p>
        </p:txBody>
      </p:sp>
      <p:sp>
        <p:nvSpPr>
          <p:cNvPr id="5" name="Footer Placeholder 4"/>
          <p:cNvSpPr>
            <a:spLocks noGrp="1"/>
          </p:cNvSpPr>
          <p:nvPr>
            <p:ph type="ftr" sz="quarter" idx="3"/>
          </p:nvPr>
        </p:nvSpPr>
        <p:spPr/>
        <p:txBody>
          <a:bodyPr/>
          <a:lstStyle/>
          <a:p>
            <a:r>
              <a:rPr lang="en-US" dirty="0"/>
              <a:t>Joe Kellenberger | Reliability and Availability Study of the PIP-II </a:t>
            </a:r>
            <a:r>
              <a:rPr lang="en-US" dirty="0" err="1"/>
              <a:t>Linac</a:t>
            </a:r>
            <a:r>
              <a:rPr lang="en-US" dirty="0"/>
              <a:t> </a:t>
            </a:r>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2438779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a:t>Limited programming experience- One Semester of Python programming in college (circa 2013)</a:t>
            </a:r>
          </a:p>
          <a:p>
            <a:endParaRPr lang="en-US" sz="2000" dirty="0"/>
          </a:p>
          <a:p>
            <a:r>
              <a:rPr lang="en-US" sz="2000" dirty="0"/>
              <a:t>Over 1400 lines of code</a:t>
            </a:r>
          </a:p>
          <a:p>
            <a:endParaRPr lang="en-US" sz="2000" dirty="0"/>
          </a:p>
          <a:p>
            <a:r>
              <a:rPr lang="en-US" sz="2000" dirty="0"/>
              <a:t>Similarities between sections allow the use of loops, however slight differences between sections caused a need for unique parts of each function.</a:t>
            </a:r>
          </a:p>
          <a:p>
            <a:endParaRPr lang="en-US" sz="2000" dirty="0"/>
          </a:p>
          <a:p>
            <a:r>
              <a:rPr lang="en-US" sz="2000" dirty="0"/>
              <a:t>Cold Standby and “k out of n” calculations more intricate than standard series calculations.</a:t>
            </a:r>
          </a:p>
          <a:p>
            <a:endParaRPr lang="en-US" dirty="0"/>
          </a:p>
          <a:p>
            <a:endParaRPr lang="en-US" dirty="0"/>
          </a:p>
        </p:txBody>
      </p:sp>
      <p:sp>
        <p:nvSpPr>
          <p:cNvPr id="3" name="Title 2"/>
          <p:cNvSpPr>
            <a:spLocks noGrp="1"/>
          </p:cNvSpPr>
          <p:nvPr>
            <p:ph type="title"/>
          </p:nvPr>
        </p:nvSpPr>
        <p:spPr/>
        <p:txBody>
          <a:bodyPr/>
          <a:lstStyle/>
          <a:p>
            <a:r>
              <a:rPr lang="en-US" dirty="0"/>
              <a:t/>
            </a:r>
            <a:br>
              <a:rPr lang="en-US" dirty="0"/>
            </a:br>
            <a:r>
              <a:rPr lang="en-US" dirty="0"/>
              <a:t>Challenges of Writing the Python Script</a:t>
            </a:r>
          </a:p>
        </p:txBody>
      </p:sp>
      <p:sp>
        <p:nvSpPr>
          <p:cNvPr id="4" name="Date Placeholder 3"/>
          <p:cNvSpPr>
            <a:spLocks noGrp="1"/>
          </p:cNvSpPr>
          <p:nvPr>
            <p:ph type="dt" sz="half" idx="2"/>
          </p:nvPr>
        </p:nvSpPr>
        <p:spPr/>
        <p:txBody>
          <a:bodyPr/>
          <a:lstStyle/>
          <a:p>
            <a:pPr>
              <a:defRPr/>
            </a:pPr>
            <a:fld id="{57ADAB69-348E-2C41-AF41-E98D046040A4}" type="datetime1">
              <a:rPr lang="en-US" smtClean="0"/>
              <a:pPr>
                <a:defRPr/>
              </a:pPr>
              <a:t>8/6/2019</a:t>
            </a:fld>
            <a:endParaRPr lang="en-US" dirty="0"/>
          </a:p>
        </p:txBody>
      </p:sp>
      <p:sp>
        <p:nvSpPr>
          <p:cNvPr id="5" name="Footer Placeholder 4"/>
          <p:cNvSpPr>
            <a:spLocks noGrp="1"/>
          </p:cNvSpPr>
          <p:nvPr>
            <p:ph type="ftr" sz="quarter" idx="3"/>
          </p:nvPr>
        </p:nvSpPr>
        <p:spPr/>
        <p:txBody>
          <a:bodyPr/>
          <a:lstStyle/>
          <a:p>
            <a:r>
              <a:rPr lang="en-US" dirty="0"/>
              <a:t>Joe Kellenberger | Reliability and Availability Study of the PIP-II </a:t>
            </a:r>
            <a:r>
              <a:rPr lang="en-US" dirty="0" err="1"/>
              <a:t>Linac</a:t>
            </a:r>
            <a:r>
              <a:rPr lang="en-US" dirty="0"/>
              <a:t> </a:t>
            </a:r>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30</a:t>
            </a:fld>
            <a:endParaRPr lang="en-US" dirty="0"/>
          </a:p>
        </p:txBody>
      </p:sp>
    </p:spTree>
    <p:extLst>
      <p:ext uri="{BB962C8B-B14F-4D97-AF65-F5344CB8AC3E}">
        <p14:creationId xmlns:p14="http://schemas.microsoft.com/office/powerpoint/2010/main" val="1150070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a:t>Given more experience with python and time to work on the code, the following improvements could be made</a:t>
            </a:r>
            <a:r>
              <a:rPr lang="en-US" sz="2000" dirty="0" smtClean="0"/>
              <a:t>:</a:t>
            </a:r>
          </a:p>
          <a:p>
            <a:pPr lvl="1"/>
            <a:r>
              <a:rPr lang="en-US" sz="2000" dirty="0"/>
              <a:t>Add Total MTTF calculation</a:t>
            </a:r>
            <a:endParaRPr lang="en-US" sz="2000" dirty="0"/>
          </a:p>
          <a:p>
            <a:pPr lvl="1"/>
            <a:r>
              <a:rPr lang="en-US" sz="2000" dirty="0"/>
              <a:t>Shorten length of code by 33 to 50 percent.</a:t>
            </a:r>
          </a:p>
          <a:p>
            <a:pPr lvl="1"/>
            <a:r>
              <a:rPr lang="en-US" sz="2000" dirty="0"/>
              <a:t>Create a way to not overwrite the output file after each run.</a:t>
            </a:r>
          </a:p>
          <a:p>
            <a:pPr lvl="1"/>
            <a:r>
              <a:rPr lang="en-US" sz="2000" dirty="0"/>
              <a:t>Add code to create destination folders as needed.</a:t>
            </a:r>
          </a:p>
          <a:p>
            <a:pPr lvl="1"/>
            <a:r>
              <a:rPr lang="en-US" sz="2000" dirty="0"/>
              <a:t>Analyze and report errors in excel file (e.g. missing components or values)</a:t>
            </a:r>
          </a:p>
          <a:p>
            <a:pPr lvl="1"/>
            <a:endParaRPr lang="en-US" dirty="0"/>
          </a:p>
        </p:txBody>
      </p:sp>
      <p:sp>
        <p:nvSpPr>
          <p:cNvPr id="3" name="Title 2"/>
          <p:cNvSpPr>
            <a:spLocks noGrp="1"/>
          </p:cNvSpPr>
          <p:nvPr>
            <p:ph type="title"/>
          </p:nvPr>
        </p:nvSpPr>
        <p:spPr/>
        <p:txBody>
          <a:bodyPr/>
          <a:lstStyle/>
          <a:p>
            <a:r>
              <a:rPr lang="en-US" dirty="0"/>
              <a:t>Future Improvements to Python Script</a:t>
            </a:r>
          </a:p>
        </p:txBody>
      </p:sp>
      <p:sp>
        <p:nvSpPr>
          <p:cNvPr id="4" name="Date Placeholder 3"/>
          <p:cNvSpPr>
            <a:spLocks noGrp="1"/>
          </p:cNvSpPr>
          <p:nvPr>
            <p:ph type="dt" sz="half" idx="2"/>
          </p:nvPr>
        </p:nvSpPr>
        <p:spPr/>
        <p:txBody>
          <a:bodyPr/>
          <a:lstStyle/>
          <a:p>
            <a:pPr>
              <a:defRPr/>
            </a:pPr>
            <a:fld id="{57ADAB69-348E-2C41-AF41-E98D046040A4}" type="datetime1">
              <a:rPr lang="en-US" smtClean="0"/>
              <a:pPr>
                <a:defRPr/>
              </a:pPr>
              <a:t>8/6/2019</a:t>
            </a:fld>
            <a:endParaRPr lang="en-US" dirty="0"/>
          </a:p>
        </p:txBody>
      </p:sp>
      <p:sp>
        <p:nvSpPr>
          <p:cNvPr id="5" name="Footer Placeholder 4"/>
          <p:cNvSpPr>
            <a:spLocks noGrp="1"/>
          </p:cNvSpPr>
          <p:nvPr>
            <p:ph type="ftr" sz="quarter" idx="3"/>
          </p:nvPr>
        </p:nvSpPr>
        <p:spPr/>
        <p:txBody>
          <a:bodyPr/>
          <a:lstStyle/>
          <a:p>
            <a:r>
              <a:rPr lang="en-US" dirty="0"/>
              <a:t>Joe Kellenberger | Reliability and Availability Study of the PIP-II </a:t>
            </a:r>
            <a:r>
              <a:rPr lang="en-US" dirty="0" err="1"/>
              <a:t>Linac</a:t>
            </a:r>
            <a:r>
              <a:rPr lang="en-US" dirty="0"/>
              <a:t> </a:t>
            </a:r>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31</a:t>
            </a:fld>
            <a:endParaRPr lang="en-US" dirty="0"/>
          </a:p>
        </p:txBody>
      </p:sp>
    </p:spTree>
    <p:extLst>
      <p:ext uri="{BB962C8B-B14F-4D97-AF65-F5344CB8AC3E}">
        <p14:creationId xmlns:p14="http://schemas.microsoft.com/office/powerpoint/2010/main" val="1600391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5" y="971552"/>
            <a:ext cx="7924795" cy="5059363"/>
          </a:xfrm>
        </p:spPr>
        <p:txBody>
          <a:bodyPr/>
          <a:lstStyle/>
          <a:p>
            <a:r>
              <a:rPr lang="en-US" sz="2000" dirty="0"/>
              <a:t>I would like to thank the following people for their help this summer:</a:t>
            </a:r>
          </a:p>
          <a:p>
            <a:pPr lvl="1"/>
            <a:r>
              <a:rPr lang="en-US" sz="1800" dirty="0" err="1"/>
              <a:t>Arun</a:t>
            </a:r>
            <a:r>
              <a:rPr lang="en-US" sz="1800" dirty="0"/>
              <a:t> Saini for mentoring me on all things PIP-II and beyond,</a:t>
            </a:r>
          </a:p>
          <a:p>
            <a:pPr lvl="1"/>
            <a:r>
              <a:rPr lang="en-US" sz="1800" dirty="0"/>
              <a:t>Ram Prakash for helping me work through the calculations and check the results for accuracy,</a:t>
            </a:r>
          </a:p>
          <a:p>
            <a:pPr lvl="1"/>
            <a:r>
              <a:rPr lang="en-US" sz="1800" dirty="0"/>
              <a:t>Brian Martinez for his solidarity in the intern cave, and</a:t>
            </a:r>
          </a:p>
          <a:p>
            <a:pPr lvl="1"/>
            <a:r>
              <a:rPr lang="en-US" sz="1800" dirty="0"/>
              <a:t>Angela Fava and Harry Cheung for running an awesome TRAC program.</a:t>
            </a:r>
          </a:p>
          <a:p>
            <a:endParaRPr lang="en-US" dirty="0"/>
          </a:p>
          <a:p>
            <a:r>
              <a:rPr lang="en-US" sz="2000" dirty="0"/>
              <a:t>This experience has been incredible and I look forward to taking the things I learned this summer back to the classroom with me.</a:t>
            </a:r>
          </a:p>
        </p:txBody>
      </p:sp>
      <p:sp>
        <p:nvSpPr>
          <p:cNvPr id="3" name="Title 2"/>
          <p:cNvSpPr>
            <a:spLocks noGrp="1"/>
          </p:cNvSpPr>
          <p:nvPr>
            <p:ph type="title"/>
          </p:nvPr>
        </p:nvSpPr>
        <p:spPr/>
        <p:txBody>
          <a:bodyPr/>
          <a:lstStyle/>
          <a:p>
            <a:r>
              <a:rPr lang="en-US" dirty="0"/>
              <a:t>Acknowledgements</a:t>
            </a:r>
          </a:p>
        </p:txBody>
      </p:sp>
      <p:sp>
        <p:nvSpPr>
          <p:cNvPr id="4" name="Date Placeholder 3"/>
          <p:cNvSpPr>
            <a:spLocks noGrp="1"/>
          </p:cNvSpPr>
          <p:nvPr>
            <p:ph type="dt" sz="half" idx="2"/>
          </p:nvPr>
        </p:nvSpPr>
        <p:spPr/>
        <p:txBody>
          <a:bodyPr/>
          <a:lstStyle/>
          <a:p>
            <a:pPr>
              <a:defRPr/>
            </a:pPr>
            <a:fld id="{57ADAB69-348E-2C41-AF41-E98D046040A4}" type="datetime1">
              <a:rPr lang="en-US" smtClean="0"/>
              <a:pPr>
                <a:defRPr/>
              </a:pPr>
              <a:t>8/6/2019</a:t>
            </a:fld>
            <a:endParaRPr lang="en-US" dirty="0"/>
          </a:p>
        </p:txBody>
      </p:sp>
      <p:sp>
        <p:nvSpPr>
          <p:cNvPr id="5" name="Footer Placeholder 4"/>
          <p:cNvSpPr>
            <a:spLocks noGrp="1"/>
          </p:cNvSpPr>
          <p:nvPr>
            <p:ph type="ftr" sz="quarter" idx="3"/>
          </p:nvPr>
        </p:nvSpPr>
        <p:spPr/>
        <p:txBody>
          <a:bodyPr/>
          <a:lstStyle/>
          <a:p>
            <a:r>
              <a:rPr lang="en-US" dirty="0"/>
              <a:t>Joe Kellenberger | Reliability and Availability Study of the PIP-II </a:t>
            </a:r>
            <a:r>
              <a:rPr lang="en-US" dirty="0" err="1"/>
              <a:t>Linac</a:t>
            </a:r>
            <a:r>
              <a:rPr lang="en-US" dirty="0"/>
              <a:t> </a:t>
            </a:r>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32</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123766" y="1888333"/>
            <a:ext cx="4301067" cy="3225800"/>
          </a:xfrm>
          <a:prstGeom prst="rect">
            <a:avLst/>
          </a:prstGeom>
        </p:spPr>
      </p:pic>
    </p:spTree>
    <p:extLst>
      <p:ext uri="{BB962C8B-B14F-4D97-AF65-F5344CB8AC3E}">
        <p14:creationId xmlns:p14="http://schemas.microsoft.com/office/powerpoint/2010/main" val="11100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a:t>References</a:t>
            </a:r>
          </a:p>
        </p:txBody>
      </p:sp>
      <p:sp>
        <p:nvSpPr>
          <p:cNvPr id="3" name="Content Placeholder 2"/>
          <p:cNvSpPr>
            <a:spLocks noGrp="1"/>
          </p:cNvSpPr>
          <p:nvPr>
            <p:ph idx="1"/>
          </p:nvPr>
        </p:nvSpPr>
        <p:spPr/>
        <p:txBody>
          <a:bodyPr/>
          <a:lstStyle/>
          <a:p>
            <a:pPr marL="0" indent="0">
              <a:buNone/>
            </a:pPr>
            <a:r>
              <a:rPr lang="en-US" sz="1800" dirty="0"/>
              <a:t>[1] </a:t>
            </a:r>
            <a:r>
              <a:rPr lang="en-US" sz="1800" dirty="0">
                <a:hlinkClick r:id="rId2"/>
              </a:rPr>
              <a:t>https://www.reliableplant.com/Read/18693/reliability-engineering-plant</a:t>
            </a:r>
            <a:endParaRPr lang="en-US" sz="1800" dirty="0"/>
          </a:p>
          <a:p>
            <a:pPr marL="0" indent="0">
              <a:buNone/>
            </a:pPr>
            <a:r>
              <a:rPr lang="en-US" sz="1800" dirty="0"/>
              <a:t>[2] </a:t>
            </a:r>
            <a:r>
              <a:rPr lang="en-US" sz="1800" dirty="0">
                <a:hlinkClick r:id="rId3"/>
              </a:rPr>
              <a:t>https://enacademic.com/dic.nsf/enwiki/255262</a:t>
            </a:r>
            <a:endParaRPr lang="en-US" sz="1800" dirty="0"/>
          </a:p>
          <a:p>
            <a:pPr marL="0" indent="0">
              <a:buNone/>
            </a:pPr>
            <a:r>
              <a:rPr lang="en-US" sz="1800" dirty="0"/>
              <a:t>[3] </a:t>
            </a:r>
            <a:r>
              <a:rPr lang="en-US" sz="1800" dirty="0">
                <a:hlinkClick r:id="rId4"/>
              </a:rPr>
              <a:t>http://pip2-docdb.fnal.gov/cgi-bin/RetrieveFile?docid=2261&amp;filename=PIP-II%20Preliminary%20Design%20Report%20Version%206-19-2019.pdf&amp;version=27</a:t>
            </a:r>
            <a:endParaRPr lang="en-US" sz="1800" dirty="0"/>
          </a:p>
          <a:p>
            <a:pPr marL="0" indent="0">
              <a:buNone/>
            </a:pPr>
            <a:endParaRPr lang="en-US" sz="1800" dirty="0"/>
          </a:p>
          <a:p>
            <a:pPr marL="0" indent="0">
              <a:buNone/>
            </a:pPr>
            <a:r>
              <a:rPr lang="en-US" dirty="0"/>
              <a:t> </a:t>
            </a:r>
          </a:p>
        </p:txBody>
      </p:sp>
      <p:sp>
        <p:nvSpPr>
          <p:cNvPr id="4" name="Date Placeholder 3"/>
          <p:cNvSpPr>
            <a:spLocks noGrp="1"/>
          </p:cNvSpPr>
          <p:nvPr>
            <p:ph type="dt" sz="half" idx="10"/>
          </p:nvPr>
        </p:nvSpPr>
        <p:spPr/>
        <p:txBody>
          <a:bodyPr/>
          <a:lstStyle/>
          <a:p>
            <a:fld id="{50889BEA-2B91-403F-ADA4-053DEE04721E}" type="datetime1">
              <a:rPr lang="en-US" altLang="en-US" smtClean="0"/>
              <a:pPr/>
              <a:t>8/6/2019</a:t>
            </a:fld>
            <a:endParaRPr lang="en-US" altLang="en-US"/>
          </a:p>
        </p:txBody>
      </p:sp>
      <p:sp>
        <p:nvSpPr>
          <p:cNvPr id="5" name="Footer Placeholder 4"/>
          <p:cNvSpPr>
            <a:spLocks noGrp="1"/>
          </p:cNvSpPr>
          <p:nvPr>
            <p:ph type="ftr" sz="quarter" idx="11"/>
          </p:nvPr>
        </p:nvSpPr>
        <p:spPr/>
        <p:txBody>
          <a:bodyPr/>
          <a:lstStyle/>
          <a:p>
            <a:r>
              <a:rPr lang="en-US" dirty="0"/>
              <a:t>Joe Kellenberger | Reliability and Availability Study of the PIP-II </a:t>
            </a:r>
            <a:r>
              <a:rPr lang="en-US" dirty="0" err="1"/>
              <a:t>Linac</a:t>
            </a:r>
            <a:r>
              <a:rPr lang="en-US" dirty="0"/>
              <a:t> </a:t>
            </a:r>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33</a:t>
            </a:fld>
            <a:endParaRPr lang="en-US" altLang="en-US"/>
          </a:p>
        </p:txBody>
      </p:sp>
    </p:spTree>
    <p:extLst>
      <p:ext uri="{BB962C8B-B14F-4D97-AF65-F5344CB8AC3E}">
        <p14:creationId xmlns:p14="http://schemas.microsoft.com/office/powerpoint/2010/main" val="2717922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p:txBody>
          <a:bodyPr/>
          <a:lstStyle/>
          <a:p>
            <a:r>
              <a:rPr lang="en-US" sz="2000" dirty="0"/>
              <a:t>Reliability: The </a:t>
            </a:r>
            <a:r>
              <a:rPr lang="en-US" sz="2000" b="1" dirty="0"/>
              <a:t>probability</a:t>
            </a:r>
            <a:r>
              <a:rPr lang="en-US" sz="2000" dirty="0"/>
              <a:t> that an item can perform its intended function for a specified interval under stated conditions.</a:t>
            </a:r>
            <a:r>
              <a:rPr lang="en-US" sz="2000" baseline="30000" dirty="0"/>
              <a:t>[1</a:t>
            </a:r>
            <a:r>
              <a:rPr lang="en-US" sz="2000" baseline="30000" dirty="0" smtClean="0"/>
              <a:t>]</a:t>
            </a:r>
            <a:endParaRPr lang="en-US" sz="2000" dirty="0"/>
          </a:p>
          <a:p>
            <a:r>
              <a:rPr lang="en-US" sz="2000" dirty="0"/>
              <a:t>“What are the odds this machine will work when I need it to?”</a:t>
            </a:r>
          </a:p>
        </p:txBody>
      </p:sp>
      <p:sp>
        <p:nvSpPr>
          <p:cNvPr id="3" name="Content Placeholder 2"/>
          <p:cNvSpPr>
            <a:spLocks noGrp="1"/>
          </p:cNvSpPr>
          <p:nvPr>
            <p:ph sz="half" idx="15"/>
          </p:nvPr>
        </p:nvSpPr>
        <p:spPr>
          <a:xfrm>
            <a:off x="6256603" y="971551"/>
            <a:ext cx="5620511" cy="3633788"/>
          </a:xfrm>
        </p:spPr>
        <p:txBody>
          <a:bodyPr/>
          <a:lstStyle/>
          <a:p>
            <a:r>
              <a:rPr lang="en-US" sz="2000" dirty="0"/>
              <a:t>Availability: A measure of the degree to which an item is in the operable and committable state at the start of the mission.</a:t>
            </a:r>
            <a:r>
              <a:rPr lang="en-US" sz="2000" baseline="30000" dirty="0"/>
              <a:t>[1</a:t>
            </a:r>
            <a:r>
              <a:rPr lang="en-US" sz="2000" baseline="30000" dirty="0" smtClean="0"/>
              <a:t>]</a:t>
            </a:r>
            <a:endParaRPr lang="en-US" sz="2000" dirty="0"/>
          </a:p>
          <a:p>
            <a:r>
              <a:rPr lang="en-US" sz="2000" dirty="0"/>
              <a:t>“For what </a:t>
            </a:r>
            <a:r>
              <a:rPr lang="en-US" sz="2000" b="1" dirty="0"/>
              <a:t>percentage</a:t>
            </a:r>
            <a:r>
              <a:rPr lang="en-US" sz="2000" dirty="0"/>
              <a:t> of time can I expect this machine to operate nominally?”</a:t>
            </a:r>
          </a:p>
          <a:p>
            <a:endParaRPr lang="en-US" dirty="0"/>
          </a:p>
        </p:txBody>
      </p:sp>
      <mc:AlternateContent xmlns:mc="http://schemas.openxmlformats.org/markup-compatibility/2006">
        <mc:Choice xmlns:a14="http://schemas.microsoft.com/office/drawing/2010/main" Requires="a14">
          <p:sp>
            <p:nvSpPr>
              <p:cNvPr id="4" name="Text Placeholder 3"/>
              <p:cNvSpPr>
                <a:spLocks noGrp="1"/>
              </p:cNvSpPr>
              <p:nvPr>
                <p:ph type="body" sz="half" idx="16"/>
              </p:nvPr>
            </p:nvSpPr>
            <p:spPr>
              <a:xfrm>
                <a:off x="305820" y="3141785"/>
                <a:ext cx="5607301" cy="2889130"/>
              </a:xfrm>
            </p:spPr>
            <p:txBody>
              <a:bodyPr/>
              <a:lstStyle/>
              <a:p>
                <a:r>
                  <a:rPr lang="en-US" sz="1800" dirty="0"/>
                  <a:t>Failure Rate (</a:t>
                </a:r>
                <a:r>
                  <a:rPr lang="el-GR" sz="1800" dirty="0"/>
                  <a:t>λ</a:t>
                </a:r>
                <a:r>
                  <a:rPr lang="en-US" sz="1800" dirty="0"/>
                  <a:t>): </a:t>
                </a:r>
                <a:r>
                  <a:rPr lang="en-US" sz="2000" b="0" dirty="0">
                    <a:solidFill>
                      <a:srgbClr val="505050"/>
                    </a:solidFill>
                  </a:rPr>
                  <a:t>Number of failures over a given period of time</a:t>
                </a:r>
              </a:p>
              <a:p>
                <a14:m>
                  <m:oMathPara xmlns:m="http://schemas.openxmlformats.org/officeDocument/2006/math">
                    <m:oMathParaPr>
                      <m:jc m:val="centerGroup"/>
                    </m:oMathParaPr>
                    <m:oMath xmlns:m="http://schemas.openxmlformats.org/officeDocument/2006/math">
                      <m:r>
                        <m:rPr>
                          <m:sty m:val="p"/>
                        </m:rPr>
                        <a:rPr lang="el-GR" sz="1800" i="1">
                          <a:latin typeface="Cambria Math" panose="02040503050406030204" pitchFamily="18" charset="0"/>
                        </a:rPr>
                        <m:t>λ</m:t>
                      </m:r>
                      <m:r>
                        <a:rPr lang="en-US" sz="1800" b="0" i="1">
                          <a:latin typeface="Cambria Math" panose="02040503050406030204" pitchFamily="18" charset="0"/>
                        </a:rPr>
                        <m:t>=</m:t>
                      </m:r>
                      <m:f>
                        <m:fPr>
                          <m:ctrlPr>
                            <a:rPr lang="en-US" sz="1800" b="0" i="1">
                              <a:latin typeface="Cambria Math" panose="02040503050406030204" pitchFamily="18" charset="0"/>
                            </a:rPr>
                          </m:ctrlPr>
                        </m:fPr>
                        <m:num>
                          <m:r>
                            <a:rPr lang="en-US" sz="1800" b="0" i="1">
                              <a:latin typeface="Cambria Math" panose="02040503050406030204" pitchFamily="18" charset="0"/>
                            </a:rPr>
                            <m:t>𝑟</m:t>
                          </m:r>
                        </m:num>
                        <m:den>
                          <m:r>
                            <a:rPr lang="en-US" sz="1800" b="0" i="1">
                              <a:latin typeface="Cambria Math" panose="02040503050406030204" pitchFamily="18" charset="0"/>
                            </a:rPr>
                            <m:t>𝑇</m:t>
                          </m:r>
                        </m:den>
                      </m:f>
                    </m:oMath>
                  </m:oMathPara>
                </a14:m>
                <a:endParaRPr lang="en-US" sz="1800" dirty="0"/>
              </a:p>
              <a:p>
                <a:endParaRPr lang="en-US" sz="1800" dirty="0"/>
              </a:p>
              <a:p>
                <a:r>
                  <a:rPr lang="en-US" sz="1800" dirty="0"/>
                  <a:t>Reliability:</a:t>
                </a:r>
              </a:p>
              <a:p>
                <a14:m>
                  <m:oMathPara xmlns:m="http://schemas.openxmlformats.org/officeDocument/2006/math">
                    <m:oMathParaPr>
                      <m:jc m:val="centerGroup"/>
                    </m:oMathParaPr>
                    <m:oMath xmlns:m="http://schemas.openxmlformats.org/officeDocument/2006/math">
                      <m:r>
                        <a:rPr lang="en-US" sz="1800" b="0" i="1">
                          <a:latin typeface="Cambria Math" panose="02040503050406030204" pitchFamily="18" charset="0"/>
                        </a:rPr>
                        <m:t>𝑅</m:t>
                      </m:r>
                      <m:d>
                        <m:dPr>
                          <m:ctrlPr>
                            <a:rPr lang="en-US" sz="1800" b="0" i="1">
                              <a:latin typeface="Cambria Math" panose="02040503050406030204" pitchFamily="18" charset="0"/>
                            </a:rPr>
                          </m:ctrlPr>
                        </m:dPr>
                        <m:e>
                          <m:r>
                            <a:rPr lang="en-US" sz="1800" b="0" i="1">
                              <a:latin typeface="Cambria Math" panose="02040503050406030204" pitchFamily="18" charset="0"/>
                            </a:rPr>
                            <m:t>𝑡</m:t>
                          </m:r>
                        </m:e>
                      </m:d>
                      <m:r>
                        <a:rPr lang="en-US" sz="1800" b="0" i="1">
                          <a:latin typeface="Cambria Math" panose="02040503050406030204" pitchFamily="18" charset="0"/>
                        </a:rPr>
                        <m:t>=</m:t>
                      </m:r>
                      <m:sSup>
                        <m:sSupPr>
                          <m:ctrlPr>
                            <a:rPr lang="en-US" sz="1800" b="0" i="1">
                              <a:latin typeface="Cambria Math" panose="02040503050406030204" pitchFamily="18" charset="0"/>
                            </a:rPr>
                          </m:ctrlPr>
                        </m:sSupPr>
                        <m:e>
                          <m:r>
                            <a:rPr lang="en-US" sz="1800" b="0" i="1">
                              <a:latin typeface="Cambria Math" panose="02040503050406030204" pitchFamily="18" charset="0"/>
                            </a:rPr>
                            <m:t>𝑒</m:t>
                          </m:r>
                        </m:e>
                        <m:sup>
                          <m:r>
                            <a:rPr lang="en-US" sz="1800" b="0" i="1">
                              <a:latin typeface="Cambria Math" panose="02040503050406030204" pitchFamily="18" charset="0"/>
                            </a:rPr>
                            <m:t>−</m:t>
                          </m:r>
                          <m:r>
                            <m:rPr>
                              <m:sty m:val="p"/>
                            </m:rPr>
                            <a:rPr lang="el-GR" sz="1800" i="1">
                              <a:latin typeface="Cambria Math" panose="02040503050406030204" pitchFamily="18" charset="0"/>
                            </a:rPr>
                            <m:t>λ</m:t>
                          </m:r>
                          <m:r>
                            <a:rPr lang="en-US" sz="1800" b="0" i="1">
                              <a:latin typeface="Cambria Math" panose="02040503050406030204" pitchFamily="18" charset="0"/>
                            </a:rPr>
                            <m:t>𝑡</m:t>
                          </m:r>
                        </m:sup>
                      </m:sSup>
                    </m:oMath>
                  </m:oMathPara>
                </a14:m>
                <a:endParaRPr lang="en-US" sz="1800" dirty="0"/>
              </a:p>
              <a:p>
                <a:endParaRPr lang="en-US" dirty="0"/>
              </a:p>
            </p:txBody>
          </p:sp>
        </mc:Choice>
        <mc:Fallback>
          <p:sp>
            <p:nvSpPr>
              <p:cNvPr id="4" name="Text Placeholder 3"/>
              <p:cNvSpPr>
                <a:spLocks noGrp="1" noRot="1" noChangeAspect="1" noMove="1" noResize="1" noEditPoints="1" noAdjustHandles="1" noChangeArrowheads="1" noChangeShapeType="1" noTextEdit="1"/>
              </p:cNvSpPr>
              <p:nvPr>
                <p:ph type="body" sz="half" idx="16"/>
              </p:nvPr>
            </p:nvSpPr>
            <p:spPr>
              <a:xfrm>
                <a:off x="305820" y="3141785"/>
                <a:ext cx="5607301" cy="2889130"/>
              </a:xfrm>
              <a:blipFill>
                <a:blip r:embed="rId3"/>
                <a:stretch>
                  <a:fillRect l="-2717" t="-253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 Placeholder 4"/>
              <p:cNvSpPr>
                <a:spLocks noGrp="1"/>
              </p:cNvSpPr>
              <p:nvPr>
                <p:ph type="body" sz="half" idx="19"/>
              </p:nvPr>
            </p:nvSpPr>
            <p:spPr>
              <a:xfrm>
                <a:off x="6256603" y="3141785"/>
                <a:ext cx="5608319" cy="2989384"/>
              </a:xfrm>
            </p:spPr>
            <p:txBody>
              <a:bodyPr/>
              <a:lstStyle/>
              <a:p>
                <a:r>
                  <a:rPr lang="en-US" sz="1800" dirty="0"/>
                  <a:t>Mean Time to Failure (MTTF): </a:t>
                </a:r>
                <a:r>
                  <a:rPr lang="en-US" sz="2000" b="0" dirty="0">
                    <a:solidFill>
                      <a:srgbClr val="505050"/>
                    </a:solidFill>
                  </a:rPr>
                  <a:t>The duration of time the machine is fully operational.</a:t>
                </a:r>
              </a:p>
              <a:p>
                <a:pPr lvl="1"/>
                <a:r>
                  <a:rPr lang="en-US" dirty="0" smtClean="0"/>
                  <a:t>- MTTF </a:t>
                </a:r>
                <a:r>
                  <a:rPr lang="en-US" dirty="0"/>
                  <a:t>is the inverse of the failure rate (</a:t>
                </a:r>
                <a14:m>
                  <m:oMath xmlns:m="http://schemas.openxmlformats.org/officeDocument/2006/math">
                    <m:r>
                      <m:rPr>
                        <m:sty m:val="p"/>
                      </m:rPr>
                      <a:rPr lang="el-GR" i="1">
                        <a:latin typeface="Cambria Math" panose="02040503050406030204" pitchFamily="18" charset="0"/>
                      </a:rPr>
                      <m:t>λ</m:t>
                    </m:r>
                    <m:r>
                      <a:rPr lang="en-US">
                        <a:latin typeface="Cambria Math" panose="02040503050406030204" pitchFamily="18" charset="0"/>
                      </a:rPr>
                      <m:t>)</m:t>
                    </m:r>
                  </m:oMath>
                </a14:m>
                <a:endParaRPr lang="en-US" sz="1800" dirty="0"/>
              </a:p>
              <a:p>
                <a:r>
                  <a:rPr lang="en-US" sz="1800" dirty="0"/>
                  <a:t>Mean Time to Repair (MTTR):  </a:t>
                </a:r>
                <a:r>
                  <a:rPr lang="en-US" sz="2000" b="0" dirty="0">
                    <a:solidFill>
                      <a:srgbClr val="505050"/>
                    </a:solidFill>
                  </a:rPr>
                  <a:t>The duration of time the machine is down during repair and maintenance.</a:t>
                </a:r>
              </a:p>
              <a:p>
                <a:r>
                  <a:rPr lang="en-US" sz="1800" dirty="0"/>
                  <a:t>Availability:</a:t>
                </a:r>
              </a:p>
              <a:p>
                <a14:m>
                  <m:oMathPara xmlns:m="http://schemas.openxmlformats.org/officeDocument/2006/math">
                    <m:oMathParaPr>
                      <m:jc m:val="centerGroup"/>
                    </m:oMathParaPr>
                    <m:oMath xmlns:m="http://schemas.openxmlformats.org/officeDocument/2006/math">
                      <m:r>
                        <a:rPr lang="en-US" sz="1800" b="0" i="1">
                          <a:latin typeface="Cambria Math" panose="02040503050406030204" pitchFamily="18" charset="0"/>
                        </a:rPr>
                        <m:t>𝐴</m:t>
                      </m:r>
                      <m:r>
                        <a:rPr lang="en-US" sz="1800" b="0" i="1">
                          <a:latin typeface="Cambria Math" panose="02040503050406030204" pitchFamily="18" charset="0"/>
                        </a:rPr>
                        <m:t>=</m:t>
                      </m:r>
                      <m:f>
                        <m:fPr>
                          <m:ctrlPr>
                            <a:rPr lang="en-US" sz="1800" b="0" i="1">
                              <a:latin typeface="Cambria Math" panose="02040503050406030204" pitchFamily="18" charset="0"/>
                            </a:rPr>
                          </m:ctrlPr>
                        </m:fPr>
                        <m:num>
                          <m:r>
                            <a:rPr lang="en-US" sz="1800" b="0" i="1">
                              <a:latin typeface="Cambria Math" panose="02040503050406030204" pitchFamily="18" charset="0"/>
                            </a:rPr>
                            <m:t>𝑀𝑇𝑇𝐹</m:t>
                          </m:r>
                        </m:num>
                        <m:den>
                          <m:r>
                            <a:rPr lang="en-US" sz="1800" b="0" i="1">
                              <a:latin typeface="Cambria Math" panose="02040503050406030204" pitchFamily="18" charset="0"/>
                            </a:rPr>
                            <m:t>𝑀𝑇𝑇𝐹</m:t>
                          </m:r>
                          <m:r>
                            <a:rPr lang="en-US" sz="1800" b="0" i="1">
                              <a:latin typeface="Cambria Math" panose="02040503050406030204" pitchFamily="18" charset="0"/>
                            </a:rPr>
                            <m:t>+</m:t>
                          </m:r>
                          <m:r>
                            <a:rPr lang="en-US" sz="1800" b="0" i="1">
                              <a:latin typeface="Cambria Math" panose="02040503050406030204" pitchFamily="18" charset="0"/>
                            </a:rPr>
                            <m:t>𝑀𝑇𝑇𝑅</m:t>
                          </m:r>
                        </m:den>
                      </m:f>
                    </m:oMath>
                  </m:oMathPara>
                </a14:m>
                <a:endParaRPr lang="en-US" dirty="0"/>
              </a:p>
            </p:txBody>
          </p:sp>
        </mc:Choice>
        <mc:Fallback>
          <p:sp>
            <p:nvSpPr>
              <p:cNvPr id="5" name="Text Placeholder 4"/>
              <p:cNvSpPr>
                <a:spLocks noGrp="1" noRot="1" noChangeAspect="1" noMove="1" noResize="1" noEditPoints="1" noAdjustHandles="1" noChangeArrowheads="1" noChangeShapeType="1" noTextEdit="1"/>
              </p:cNvSpPr>
              <p:nvPr>
                <p:ph type="body" sz="half" idx="19"/>
              </p:nvPr>
            </p:nvSpPr>
            <p:spPr>
              <a:xfrm>
                <a:off x="6256603" y="3141785"/>
                <a:ext cx="5608319" cy="2989384"/>
              </a:xfrm>
              <a:blipFill>
                <a:blip r:embed="rId4"/>
                <a:stretch>
                  <a:fillRect l="-2717" t="-2444" r="-2826"/>
                </a:stretch>
              </a:blipFill>
            </p:spPr>
            <p:txBody>
              <a:bodyPr/>
              <a:lstStyle/>
              <a:p>
                <a:r>
                  <a:rPr lang="en-US">
                    <a:noFill/>
                  </a:rPr>
                  <a:t> </a:t>
                </a:r>
              </a:p>
            </p:txBody>
          </p:sp>
        </mc:Fallback>
      </mc:AlternateContent>
      <p:sp>
        <p:nvSpPr>
          <p:cNvPr id="6" name="Date Placeholder 5"/>
          <p:cNvSpPr>
            <a:spLocks noGrp="1"/>
          </p:cNvSpPr>
          <p:nvPr>
            <p:ph type="dt" sz="half" idx="2"/>
          </p:nvPr>
        </p:nvSpPr>
        <p:spPr/>
        <p:txBody>
          <a:bodyPr/>
          <a:lstStyle/>
          <a:p>
            <a:pPr>
              <a:defRPr/>
            </a:pPr>
            <a:fld id="{48DA7FA5-8EFC-1446-AFE1-777E21C38831}" type="datetime1">
              <a:rPr lang="en-US" smtClean="0"/>
              <a:t>8/6/2019</a:t>
            </a:fld>
            <a:endParaRPr lang="en-US" dirty="0"/>
          </a:p>
        </p:txBody>
      </p:sp>
      <p:sp>
        <p:nvSpPr>
          <p:cNvPr id="7" name="Footer Placeholder 6"/>
          <p:cNvSpPr>
            <a:spLocks noGrp="1"/>
          </p:cNvSpPr>
          <p:nvPr>
            <p:ph type="ftr" sz="quarter" idx="3"/>
          </p:nvPr>
        </p:nvSpPr>
        <p:spPr/>
        <p:txBody>
          <a:bodyPr/>
          <a:lstStyle/>
          <a:p>
            <a:r>
              <a:rPr lang="en-US" dirty="0"/>
              <a:t>Joe Kellenberger | Reliability and Availability Study of the PIP-II </a:t>
            </a:r>
            <a:r>
              <a:rPr lang="en-US" dirty="0" err="1"/>
              <a:t>Linac</a:t>
            </a:r>
            <a:r>
              <a:rPr lang="en-US" dirty="0"/>
              <a:t> </a:t>
            </a:r>
          </a:p>
        </p:txBody>
      </p:sp>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10" name="Title 9"/>
          <p:cNvSpPr>
            <a:spLocks noGrp="1"/>
          </p:cNvSpPr>
          <p:nvPr>
            <p:ph type="title"/>
          </p:nvPr>
        </p:nvSpPr>
        <p:spPr/>
        <p:txBody>
          <a:bodyPr/>
          <a:lstStyle/>
          <a:p>
            <a:r>
              <a:rPr lang="en-US" dirty="0"/>
              <a:t>Reliability and Availability Overview</a:t>
            </a:r>
          </a:p>
        </p:txBody>
      </p:sp>
      <p:cxnSp>
        <p:nvCxnSpPr>
          <p:cNvPr id="11" name="Straight Connector 10"/>
          <p:cNvCxnSpPr/>
          <p:nvPr/>
        </p:nvCxnSpPr>
        <p:spPr>
          <a:xfrm>
            <a:off x="5913121" y="1066800"/>
            <a:ext cx="0" cy="5064369"/>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5184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96333" y="971552"/>
            <a:ext cx="11563351" cy="5059363"/>
          </a:xfrm>
        </p:spPr>
        <p:txBody>
          <a:bodyPr/>
          <a:lstStyle/>
          <a:p>
            <a:pPr marL="0" indent="0">
              <a:buNone/>
            </a:pPr>
            <a:r>
              <a:rPr lang="en-US" sz="2000" dirty="0" smtClean="0"/>
              <a:t>Example</a:t>
            </a:r>
            <a:r>
              <a:rPr lang="en-US" sz="2000" dirty="0"/>
              <a:t>: A washing machine in an apartment complex has been working for 10 years and has broken down a total of 5 times during that period.</a:t>
            </a:r>
          </a:p>
          <a:p>
            <a:pPr marL="0" indent="0">
              <a:buNone/>
            </a:pPr>
            <a:endParaRPr lang="en-US" sz="2000" dirty="0"/>
          </a:p>
          <a:p>
            <a:pPr marL="0" indent="0">
              <a:buNone/>
            </a:pPr>
            <a:endParaRPr lang="en-US" sz="2000"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sz="2000" dirty="0" smtClean="0"/>
              <a:t>If </a:t>
            </a:r>
            <a:r>
              <a:rPr lang="en-US" sz="2000" dirty="0"/>
              <a:t>the same washing machine as the one in the previous example has a repair time of 8 hours, then its availability can be calculated as:</a:t>
            </a:r>
          </a:p>
          <a:p>
            <a:pPr marL="0" indent="0">
              <a:buNone/>
            </a:pPr>
            <a:endParaRPr lang="en-US" sz="2000" dirty="0"/>
          </a:p>
        </p:txBody>
      </p:sp>
      <p:sp>
        <p:nvSpPr>
          <p:cNvPr id="7" name="Title 6"/>
          <p:cNvSpPr>
            <a:spLocks noGrp="1"/>
          </p:cNvSpPr>
          <p:nvPr>
            <p:ph type="title"/>
          </p:nvPr>
        </p:nvSpPr>
        <p:spPr/>
        <p:txBody>
          <a:bodyPr/>
          <a:lstStyle/>
          <a:p>
            <a:r>
              <a:rPr lang="en-US" dirty="0"/>
              <a:t>Calculation Method for Reliability</a:t>
            </a:r>
          </a:p>
        </p:txBody>
      </p:sp>
      <p:sp>
        <p:nvSpPr>
          <p:cNvPr id="3" name="Date Placeholder 2"/>
          <p:cNvSpPr>
            <a:spLocks noGrp="1"/>
          </p:cNvSpPr>
          <p:nvPr>
            <p:ph type="dt" sz="half" idx="2"/>
          </p:nvPr>
        </p:nvSpPr>
        <p:spPr/>
        <p:txBody>
          <a:bodyPr/>
          <a:lstStyle/>
          <a:p>
            <a:pPr>
              <a:defRPr/>
            </a:pPr>
            <a:fld id="{FA96D49F-E75B-CA4C-9755-57CB093C34C1}" type="datetime1">
              <a:rPr lang="en-US" smtClean="0"/>
              <a:t>8/6/2019</a:t>
            </a:fld>
            <a:endParaRPr lang="en-US" dirty="0"/>
          </a:p>
        </p:txBody>
      </p:sp>
      <p:sp>
        <p:nvSpPr>
          <p:cNvPr id="4" name="Footer Placeholder 3"/>
          <p:cNvSpPr>
            <a:spLocks noGrp="1"/>
          </p:cNvSpPr>
          <p:nvPr>
            <p:ph type="ftr" sz="quarter" idx="3"/>
          </p:nvPr>
        </p:nvSpPr>
        <p:spPr/>
        <p:txBody>
          <a:bodyPr/>
          <a:lstStyle/>
          <a:p>
            <a:r>
              <a:rPr lang="en-US" dirty="0"/>
              <a:t>Joe Kellenberger | Reliability and Availability Study of the PIP-II </a:t>
            </a:r>
            <a:r>
              <a:rPr lang="en-US" dirty="0" err="1"/>
              <a:t>Linac</a:t>
            </a:r>
            <a:r>
              <a:rPr lang="en-US" dirty="0"/>
              <a:t> </a:t>
            </a:r>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mc:AlternateContent xmlns:mc="http://schemas.openxmlformats.org/markup-compatibility/2006">
        <mc:Choice xmlns:a14="http://schemas.microsoft.com/office/drawing/2010/main" Requires="a14">
          <p:sp>
            <p:nvSpPr>
              <p:cNvPr id="2" name="TextBox 1"/>
              <p:cNvSpPr txBox="1"/>
              <p:nvPr/>
            </p:nvSpPr>
            <p:spPr>
              <a:xfrm>
                <a:off x="665843" y="1602238"/>
                <a:ext cx="2434167" cy="2076659"/>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m:rPr>
                          <m:sty m:val="p"/>
                        </m:rPr>
                        <a:rPr lang="el-GR" i="1">
                          <a:latin typeface="Cambria Math" panose="02040503050406030204" pitchFamily="18" charset="0"/>
                        </a:rPr>
                        <m:t>λ</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𝑟</m:t>
                          </m:r>
                        </m:num>
                        <m:den>
                          <m:r>
                            <a:rPr lang="en-US" i="1">
                              <a:latin typeface="Cambria Math" panose="02040503050406030204" pitchFamily="18" charset="0"/>
                            </a:rPr>
                            <m:t>𝑇</m:t>
                          </m:r>
                        </m:den>
                      </m:f>
                    </m:oMath>
                  </m:oMathPara>
                </a14:m>
                <a:endParaRPr lang="en-US" dirty="0"/>
              </a:p>
              <a:p>
                <a:pPr>
                  <a:lnSpc>
                    <a:spcPct val="150000"/>
                  </a:lnSpc>
                </a:pPr>
                <a14:m>
                  <m:oMathPara xmlns:m="http://schemas.openxmlformats.org/officeDocument/2006/math">
                    <m:oMathParaPr>
                      <m:jc m:val="centerGroup"/>
                    </m:oMathParaPr>
                    <m:oMath xmlns:m="http://schemas.openxmlformats.org/officeDocument/2006/math">
                      <m:r>
                        <m:rPr>
                          <m:sty m:val="p"/>
                        </m:rPr>
                        <a:rPr lang="el-GR" i="1">
                          <a:latin typeface="Cambria Math" panose="02040503050406030204" pitchFamily="18" charset="0"/>
                        </a:rPr>
                        <m:t>λ</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5</m:t>
                          </m:r>
                        </m:num>
                        <m:den>
                          <m:r>
                            <a:rPr lang="en-US" i="1">
                              <a:latin typeface="Cambria Math" panose="02040503050406030204" pitchFamily="18" charset="0"/>
                            </a:rPr>
                            <m:t>10</m:t>
                          </m:r>
                          <m:r>
                            <a:rPr lang="en-US" i="1">
                              <a:latin typeface="Cambria Math" panose="02040503050406030204" pitchFamily="18" charset="0"/>
                            </a:rPr>
                            <m:t>𝑦𝑟𝑠</m:t>
                          </m:r>
                        </m:den>
                      </m:f>
                    </m:oMath>
                  </m:oMathPara>
                </a14:m>
                <a:endParaRPr lang="en-US" dirty="0"/>
              </a:p>
              <a:p>
                <a:pPr>
                  <a:lnSpc>
                    <a:spcPct val="150000"/>
                  </a:lnSpc>
                </a:pPr>
                <a14:m>
                  <m:oMathPara xmlns:m="http://schemas.openxmlformats.org/officeDocument/2006/math">
                    <m:oMathParaPr>
                      <m:jc m:val="centerGroup"/>
                    </m:oMathParaPr>
                    <m:oMath xmlns:m="http://schemas.openxmlformats.org/officeDocument/2006/math">
                      <m:r>
                        <m:rPr>
                          <m:sty m:val="p"/>
                        </m:rPr>
                        <a:rPr lang="el-GR" i="1">
                          <a:latin typeface="Cambria Math" panose="02040503050406030204" pitchFamily="18" charset="0"/>
                        </a:rPr>
                        <m:t>λ</m:t>
                      </m:r>
                      <m:r>
                        <a:rPr lang="en-US" i="1">
                          <a:latin typeface="Cambria Math" panose="02040503050406030204" pitchFamily="18" charset="0"/>
                        </a:rPr>
                        <m:t>=0.5 </m:t>
                      </m:r>
                      <m:r>
                        <a:rPr lang="en-US" i="1">
                          <a:latin typeface="Cambria Math" panose="02040503050406030204" pitchFamily="18" charset="0"/>
                        </a:rPr>
                        <m:t>𝑓𝑎𝑖𝑙𝑢𝑟𝑒𝑠</m:t>
                      </m:r>
                      <m:r>
                        <a:rPr lang="en-US" i="1">
                          <a:latin typeface="Cambria Math" panose="02040503050406030204" pitchFamily="18" charset="0"/>
                        </a:rPr>
                        <m:t>/</m:t>
                      </m:r>
                      <m:r>
                        <a:rPr lang="en-US" i="1">
                          <a:latin typeface="Cambria Math" panose="02040503050406030204" pitchFamily="18" charset="0"/>
                        </a:rPr>
                        <m:t>𝑦𝑟</m:t>
                      </m:r>
                    </m:oMath>
                  </m:oMathPara>
                </a14:m>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665843" y="1602238"/>
                <a:ext cx="2434167" cy="207665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3100010" y="2304449"/>
                <a:ext cx="2413000" cy="67223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𝑅</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m:rPr>
                              <m:sty m:val="p"/>
                            </m:rPr>
                            <a:rPr lang="el-GR" i="1">
                              <a:latin typeface="Cambria Math" panose="02040503050406030204" pitchFamily="18" charset="0"/>
                            </a:rPr>
                            <m:t>λ</m:t>
                          </m:r>
                          <m:r>
                            <a:rPr lang="en-US" i="1">
                              <a:latin typeface="Cambria Math" panose="02040503050406030204" pitchFamily="18" charset="0"/>
                            </a:rPr>
                            <m:t>𝑡</m:t>
                          </m:r>
                        </m:sup>
                      </m:sSup>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𝑅</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b="0" i="1" smtClean="0">
                              <a:latin typeface="Cambria Math" panose="02040503050406030204" pitchFamily="18" charset="0"/>
                            </a:rPr>
                            <m:t>(0.5)</m:t>
                          </m:r>
                          <m:r>
                            <a:rPr lang="en-US" i="1">
                              <a:latin typeface="Cambria Math" panose="02040503050406030204" pitchFamily="18" charset="0"/>
                            </a:rPr>
                            <m:t>𝑡</m:t>
                          </m:r>
                        </m:sup>
                      </m:sSup>
                    </m:oMath>
                  </m:oMathPara>
                </a14:m>
                <a:endParaRPr lang="en-US" dirty="0"/>
              </a:p>
            </p:txBody>
          </p:sp>
        </mc:Choice>
        <mc:Fallback>
          <p:sp>
            <p:nvSpPr>
              <p:cNvPr id="8" name="TextBox 7"/>
              <p:cNvSpPr txBox="1">
                <a:spLocks noRot="1" noChangeAspect="1" noMove="1" noResize="1" noEditPoints="1" noAdjustHandles="1" noChangeArrowheads="1" noChangeShapeType="1" noTextEdit="1"/>
              </p:cNvSpPr>
              <p:nvPr/>
            </p:nvSpPr>
            <p:spPr>
              <a:xfrm>
                <a:off x="3100010" y="2304449"/>
                <a:ext cx="2413000" cy="672235"/>
              </a:xfrm>
              <a:prstGeom prst="rect">
                <a:avLst/>
              </a:prstGeom>
              <a:blipFill>
                <a:blip r:embed="rId3"/>
                <a:stretch>
                  <a:fillRect/>
                </a:stretch>
              </a:blipFill>
            </p:spPr>
            <p:txBody>
              <a:bodyPr/>
              <a:lstStyle/>
              <a:p>
                <a:r>
                  <a:rPr lang="en-US">
                    <a:noFill/>
                  </a:rPr>
                  <a:t> </a:t>
                </a:r>
              </a:p>
            </p:txBody>
          </p:sp>
        </mc:Fallback>
      </mc:AlternateContent>
      <p:pic>
        <p:nvPicPr>
          <p:cNvPr id="10" name="Picture 9"/>
          <p:cNvPicPr>
            <a:picLocks noChangeAspect="1"/>
          </p:cNvPicPr>
          <p:nvPr/>
        </p:nvPicPr>
        <p:blipFill>
          <a:blip r:embed="rId4"/>
          <a:stretch>
            <a:fillRect/>
          </a:stretch>
        </p:blipFill>
        <p:spPr>
          <a:xfrm>
            <a:off x="7139354" y="1381170"/>
            <a:ext cx="4474146" cy="2297727"/>
          </a:xfrm>
          <a:prstGeom prst="rect">
            <a:avLst/>
          </a:prstGeom>
        </p:spPr>
      </p:pic>
      <mc:AlternateContent xmlns:mc="http://schemas.openxmlformats.org/markup-compatibility/2006">
        <mc:Choice xmlns:a14="http://schemas.microsoft.com/office/drawing/2010/main" Requires="a14">
          <p:sp>
            <p:nvSpPr>
              <p:cNvPr id="11" name="TextBox 10"/>
              <p:cNvSpPr txBox="1"/>
              <p:nvPr/>
            </p:nvSpPr>
            <p:spPr>
              <a:xfrm>
                <a:off x="3100010" y="3897238"/>
                <a:ext cx="3796160" cy="2484783"/>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𝑀𝑇𝑇𝐹</m:t>
                      </m:r>
                      <m:r>
                        <a:rPr lang="en-US"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m:rPr>
                              <m:sty m:val="p"/>
                            </m:rPr>
                            <a:rPr lang="el-GR" i="1">
                              <a:latin typeface="Cambria Math" panose="02040503050406030204" pitchFamily="18" charset="0"/>
                            </a:rPr>
                            <m:t>λ</m:t>
                          </m:r>
                        </m:den>
                      </m:f>
                    </m:oMath>
                  </m:oMathPara>
                </a14:m>
                <a:endParaRPr lang="en-US" dirty="0"/>
              </a:p>
              <a:p>
                <a:pPr>
                  <a:lnSpc>
                    <a:spcPct val="150000"/>
                  </a:lnSpc>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𝑀𝑇𝑇𝐹</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0.5</m:t>
                          </m:r>
                        </m:den>
                      </m:f>
                    </m:oMath>
                  </m:oMathPara>
                </a14:m>
                <a:endParaRPr lang="en-US" dirty="0"/>
              </a:p>
              <a:p>
                <a:pPr>
                  <a:lnSpc>
                    <a:spcPct val="150000"/>
                  </a:lnSpc>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𝑀𝑇𝑇𝐹</m:t>
                      </m:r>
                      <m:r>
                        <a:rPr lang="en-US" i="1">
                          <a:latin typeface="Cambria Math" panose="02040503050406030204" pitchFamily="18" charset="0"/>
                        </a:rPr>
                        <m:t>=2 </m:t>
                      </m:r>
                      <m:r>
                        <a:rPr lang="en-US" b="0" i="1" smtClean="0">
                          <a:latin typeface="Cambria Math" panose="02040503050406030204" pitchFamily="18" charset="0"/>
                        </a:rPr>
                        <m:t>𝑦𝑒𝑎𝑟𝑠</m:t>
                      </m:r>
                    </m:oMath>
                  </m:oMathPara>
                </a14:m>
                <a:endParaRPr lang="en-US" b="0" dirty="0"/>
              </a:p>
              <a:p>
                <a:pPr>
                  <a:lnSpc>
                    <a:spcPct val="150000"/>
                  </a:lnSpc>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𝑀𝑇𝑇𝐹</m:t>
                      </m:r>
                      <m:r>
                        <a:rPr lang="en-US" i="1">
                          <a:latin typeface="Cambria Math" panose="02040503050406030204" pitchFamily="18" charset="0"/>
                        </a:rPr>
                        <m:t>=17,520 </m:t>
                      </m:r>
                      <m:r>
                        <a:rPr lang="en-US" b="0" i="1" smtClean="0">
                          <a:latin typeface="Cambria Math" panose="02040503050406030204" pitchFamily="18" charset="0"/>
                        </a:rPr>
                        <m:t>h𝑟𝑠</m:t>
                      </m:r>
                    </m:oMath>
                  </m:oMathPara>
                </a14:m>
                <a:endParaRPr lang="en-US" dirty="0"/>
              </a:p>
            </p:txBody>
          </p:sp>
        </mc:Choice>
        <mc:Fallback>
          <p:sp>
            <p:nvSpPr>
              <p:cNvPr id="11" name="TextBox 10"/>
              <p:cNvSpPr txBox="1">
                <a:spLocks noRot="1" noChangeAspect="1" noMove="1" noResize="1" noEditPoints="1" noAdjustHandles="1" noChangeArrowheads="1" noChangeShapeType="1" noTextEdit="1"/>
              </p:cNvSpPr>
              <p:nvPr/>
            </p:nvSpPr>
            <p:spPr>
              <a:xfrm>
                <a:off x="3100010" y="3897238"/>
                <a:ext cx="3796160" cy="248478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p:cNvSpPr txBox="1"/>
              <p:nvPr/>
            </p:nvSpPr>
            <p:spPr>
              <a:xfrm>
                <a:off x="7139354" y="4060744"/>
                <a:ext cx="3352800" cy="2157770"/>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𝐴</m:t>
                      </m:r>
                      <m:r>
                        <a:rPr lang="en-US"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𝑀𝑇𝑇𝐹</m:t>
                          </m:r>
                        </m:num>
                        <m:den>
                          <m:r>
                            <a:rPr lang="en-US" i="1">
                              <a:latin typeface="Cambria Math" panose="02040503050406030204" pitchFamily="18" charset="0"/>
                            </a:rPr>
                            <m:t>𝑀𝑇𝑇𝐹</m:t>
                          </m:r>
                          <m:r>
                            <a:rPr lang="en-US" i="1">
                              <a:latin typeface="Cambria Math" panose="02040503050406030204" pitchFamily="18" charset="0"/>
                            </a:rPr>
                            <m:t>+</m:t>
                          </m:r>
                          <m:r>
                            <a:rPr lang="en-US" i="1">
                              <a:latin typeface="Cambria Math" panose="02040503050406030204" pitchFamily="18" charset="0"/>
                            </a:rPr>
                            <m:t>𝑀𝑇𝑇𝑅</m:t>
                          </m:r>
                        </m:den>
                      </m:f>
                    </m:oMath>
                  </m:oMathPara>
                </a14:m>
                <a:endParaRPr lang="en-US" dirty="0"/>
              </a:p>
              <a:p>
                <a:pPr>
                  <a:lnSpc>
                    <a:spcPct val="150000"/>
                  </a:lnSpc>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(17,520 </m:t>
                          </m:r>
                          <m:r>
                            <a:rPr lang="en-US" b="0" i="1" smtClean="0">
                              <a:latin typeface="Cambria Math" panose="02040503050406030204" pitchFamily="18" charset="0"/>
                            </a:rPr>
                            <m:t>h𝑟𝑠</m:t>
                          </m:r>
                          <m:r>
                            <a:rPr lang="en-US" b="0" i="1" smtClean="0">
                              <a:latin typeface="Cambria Math" panose="02040503050406030204" pitchFamily="18" charset="0"/>
                            </a:rPr>
                            <m:t>)</m:t>
                          </m:r>
                        </m:num>
                        <m:den>
                          <m:r>
                            <a:rPr lang="en-US" b="0" i="1" smtClean="0">
                              <a:latin typeface="Cambria Math" panose="02040503050406030204" pitchFamily="18" charset="0"/>
                            </a:rPr>
                            <m:t>(17,520 </m:t>
                          </m:r>
                          <m:r>
                            <a:rPr lang="en-US" b="0" i="1" smtClean="0">
                              <a:latin typeface="Cambria Math" panose="02040503050406030204" pitchFamily="18" charset="0"/>
                            </a:rPr>
                            <m:t>h𝑟𝑠</m:t>
                          </m:r>
                          <m:r>
                            <a:rPr lang="en-US" b="0" i="1" smtClean="0">
                              <a:latin typeface="Cambria Math" panose="02040503050406030204" pitchFamily="18" charset="0"/>
                            </a:rPr>
                            <m:t>)+(8 </m:t>
                          </m:r>
                          <m:r>
                            <a:rPr lang="en-US" b="0" i="1" smtClean="0">
                              <a:latin typeface="Cambria Math" panose="02040503050406030204" pitchFamily="18" charset="0"/>
                            </a:rPr>
                            <m:t>h𝑟𝑠</m:t>
                          </m:r>
                          <m:r>
                            <a:rPr lang="en-US" b="0" i="1" smtClean="0">
                              <a:latin typeface="Cambria Math" panose="02040503050406030204" pitchFamily="18" charset="0"/>
                            </a:rPr>
                            <m:t>)</m:t>
                          </m:r>
                        </m:den>
                      </m:f>
                    </m:oMath>
                  </m:oMathPara>
                </a14:m>
                <a:endParaRPr lang="en-US" dirty="0"/>
              </a:p>
              <a:p>
                <a:pPr>
                  <a:lnSpc>
                    <a:spcPct val="150000"/>
                  </a:lnSpc>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=0.9995 </m:t>
                      </m:r>
                      <m:r>
                        <a:rPr lang="en-US" b="0" i="1" smtClean="0">
                          <a:latin typeface="Cambria Math" panose="02040503050406030204" pitchFamily="18" charset="0"/>
                        </a:rPr>
                        <m:t>𝑜𝑟</m:t>
                      </m:r>
                      <m:r>
                        <a:rPr lang="en-US" b="0" i="1" smtClean="0">
                          <a:latin typeface="Cambria Math" panose="02040503050406030204" pitchFamily="18" charset="0"/>
                        </a:rPr>
                        <m:t> 99.95%</m:t>
                      </m:r>
                    </m:oMath>
                  </m:oMathPara>
                </a14:m>
                <a:endParaRPr lang="en-US" dirty="0"/>
              </a:p>
            </p:txBody>
          </p:sp>
        </mc:Choice>
        <mc:Fallback>
          <p:sp>
            <p:nvSpPr>
              <p:cNvPr id="12" name="TextBox 11"/>
              <p:cNvSpPr txBox="1">
                <a:spLocks noRot="1" noChangeAspect="1" noMove="1" noResize="1" noEditPoints="1" noAdjustHandles="1" noChangeArrowheads="1" noChangeShapeType="1" noTextEdit="1"/>
              </p:cNvSpPr>
              <p:nvPr/>
            </p:nvSpPr>
            <p:spPr>
              <a:xfrm>
                <a:off x="7139354" y="4060744"/>
                <a:ext cx="3352800" cy="2157770"/>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73119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96332" y="889000"/>
            <a:ext cx="11590867" cy="5201424"/>
          </a:xfrm>
          <a:prstGeom prst="rect">
            <a:avLst/>
          </a:prstGeom>
          <a:noFill/>
        </p:spPr>
        <p:txBody>
          <a:bodyPr wrap="square" rtlCol="0">
            <a:spAutoFit/>
          </a:bodyPr>
          <a:lstStyle/>
          <a:p>
            <a:pPr marL="306910" indent="-306910" defTabSz="457200" fontAlgn="base">
              <a:spcBef>
                <a:spcPct val="20000"/>
              </a:spcBef>
              <a:spcAft>
                <a:spcPct val="0"/>
              </a:spcAft>
              <a:buFont typeface="Arial" panose="020B0604020202020204" pitchFamily="34" charset="0"/>
              <a:buChar char="•"/>
            </a:pPr>
            <a:r>
              <a:rPr lang="en-US" sz="2000" dirty="0">
                <a:solidFill>
                  <a:srgbClr val="505050"/>
                </a:solidFill>
                <a:latin typeface="Helvetica"/>
                <a:ea typeface="Geneva" charset="0"/>
                <a:cs typeface="ＭＳ Ｐゴシック" charset="0"/>
              </a:rPr>
              <a:t>Most machines follow a similar pattern of reliability and failure known as a “bathtub” curve</a:t>
            </a:r>
          </a:p>
          <a:p>
            <a:pPr marL="306910" indent="-306910" defTabSz="457200" fontAlgn="base">
              <a:spcBef>
                <a:spcPct val="20000"/>
              </a:spcBef>
              <a:spcAft>
                <a:spcPct val="0"/>
              </a:spcAft>
              <a:buFont typeface="Arial" panose="020B0604020202020204" pitchFamily="34" charset="0"/>
              <a:buChar char="•"/>
            </a:pPr>
            <a:endParaRPr lang="en-US" sz="2000" dirty="0">
              <a:solidFill>
                <a:srgbClr val="505050"/>
              </a:solidFill>
              <a:latin typeface="Helvetica"/>
              <a:ea typeface="Geneva" charset="0"/>
              <a:cs typeface="ＭＳ Ｐゴシック" charset="0"/>
            </a:endParaRPr>
          </a:p>
          <a:p>
            <a:pPr marL="306910" indent="-306910" defTabSz="457200" fontAlgn="base">
              <a:spcBef>
                <a:spcPct val="20000"/>
              </a:spcBef>
              <a:spcAft>
                <a:spcPct val="0"/>
              </a:spcAft>
              <a:buFont typeface="Arial" panose="020B0604020202020204" pitchFamily="34" charset="0"/>
              <a:buChar char="•"/>
            </a:pPr>
            <a:endParaRPr lang="en-US" sz="2000" dirty="0">
              <a:solidFill>
                <a:srgbClr val="505050"/>
              </a:solidFill>
              <a:latin typeface="Helvetica"/>
              <a:ea typeface="Geneva" charset="0"/>
              <a:cs typeface="ＭＳ Ｐゴシック" charset="0"/>
            </a:endParaRPr>
          </a:p>
          <a:p>
            <a:pPr marL="306910" indent="-306910" defTabSz="457200" fontAlgn="base">
              <a:spcBef>
                <a:spcPct val="20000"/>
              </a:spcBef>
              <a:spcAft>
                <a:spcPct val="0"/>
              </a:spcAft>
              <a:buFont typeface="Arial" panose="020B0604020202020204" pitchFamily="34" charset="0"/>
              <a:buChar char="•"/>
            </a:pPr>
            <a:endParaRPr lang="en-US" sz="2000" dirty="0">
              <a:solidFill>
                <a:srgbClr val="505050"/>
              </a:solidFill>
              <a:latin typeface="Helvetica"/>
              <a:ea typeface="Geneva" charset="0"/>
              <a:cs typeface="ＭＳ Ｐゴシック" charset="0"/>
            </a:endParaRPr>
          </a:p>
          <a:p>
            <a:pPr marL="306910" indent="-306910" defTabSz="457200" fontAlgn="base">
              <a:spcBef>
                <a:spcPct val="20000"/>
              </a:spcBef>
              <a:spcAft>
                <a:spcPct val="0"/>
              </a:spcAft>
              <a:buFont typeface="Arial" panose="020B0604020202020204" pitchFamily="34" charset="0"/>
              <a:buChar char="•"/>
            </a:pPr>
            <a:endParaRPr lang="en-US" sz="2000" dirty="0">
              <a:solidFill>
                <a:srgbClr val="505050"/>
              </a:solidFill>
              <a:latin typeface="Helvetica"/>
              <a:ea typeface="Geneva" charset="0"/>
              <a:cs typeface="ＭＳ Ｐゴシック" charset="0"/>
            </a:endParaRPr>
          </a:p>
          <a:p>
            <a:pPr marL="306910" indent="-306910" defTabSz="457200" fontAlgn="base">
              <a:spcBef>
                <a:spcPct val="20000"/>
              </a:spcBef>
              <a:spcAft>
                <a:spcPct val="0"/>
              </a:spcAft>
              <a:buFont typeface="Arial" panose="020B0604020202020204" pitchFamily="34" charset="0"/>
              <a:buChar char="•"/>
            </a:pPr>
            <a:endParaRPr lang="en-US" sz="2000" dirty="0">
              <a:solidFill>
                <a:srgbClr val="505050"/>
              </a:solidFill>
              <a:latin typeface="Helvetica"/>
              <a:ea typeface="Geneva" charset="0"/>
              <a:cs typeface="ＭＳ Ｐゴシック" charset="0"/>
            </a:endParaRPr>
          </a:p>
          <a:p>
            <a:pPr marL="306910" indent="-306910" defTabSz="457200" fontAlgn="base">
              <a:spcBef>
                <a:spcPct val="20000"/>
              </a:spcBef>
              <a:spcAft>
                <a:spcPct val="0"/>
              </a:spcAft>
              <a:buFont typeface="Arial" panose="020B0604020202020204" pitchFamily="34" charset="0"/>
              <a:buChar char="•"/>
            </a:pPr>
            <a:endParaRPr lang="en-US" sz="2000" dirty="0">
              <a:solidFill>
                <a:srgbClr val="505050"/>
              </a:solidFill>
              <a:latin typeface="Helvetica"/>
              <a:ea typeface="Geneva" charset="0"/>
              <a:cs typeface="ＭＳ Ｐゴシック" charset="0"/>
            </a:endParaRPr>
          </a:p>
          <a:p>
            <a:pPr marL="306910" indent="-306910" defTabSz="457200" fontAlgn="base">
              <a:spcBef>
                <a:spcPct val="20000"/>
              </a:spcBef>
              <a:spcAft>
                <a:spcPct val="0"/>
              </a:spcAft>
              <a:buFont typeface="Arial" panose="020B0604020202020204" pitchFamily="34" charset="0"/>
              <a:buChar char="•"/>
            </a:pPr>
            <a:endParaRPr lang="en-US" sz="2000" dirty="0">
              <a:solidFill>
                <a:srgbClr val="505050"/>
              </a:solidFill>
              <a:latin typeface="Helvetica"/>
              <a:ea typeface="Geneva" charset="0"/>
              <a:cs typeface="ＭＳ Ｐゴシック" charset="0"/>
            </a:endParaRPr>
          </a:p>
          <a:p>
            <a:pPr marL="306910" indent="-306910" defTabSz="457200" fontAlgn="base">
              <a:spcBef>
                <a:spcPct val="20000"/>
              </a:spcBef>
              <a:spcAft>
                <a:spcPct val="0"/>
              </a:spcAft>
              <a:buFont typeface="Arial" panose="020B0604020202020204" pitchFamily="34" charset="0"/>
              <a:buChar char="•"/>
            </a:pPr>
            <a:endParaRPr lang="en-US" sz="2000" dirty="0">
              <a:solidFill>
                <a:srgbClr val="505050"/>
              </a:solidFill>
              <a:latin typeface="Helvetica"/>
              <a:ea typeface="Geneva" charset="0"/>
              <a:cs typeface="ＭＳ Ｐゴシック" charset="0"/>
            </a:endParaRPr>
          </a:p>
          <a:p>
            <a:pPr marL="306910" indent="-306910" defTabSz="457200" fontAlgn="base">
              <a:spcBef>
                <a:spcPct val="20000"/>
              </a:spcBef>
              <a:spcAft>
                <a:spcPct val="0"/>
              </a:spcAft>
              <a:buFont typeface="Arial" panose="020B0604020202020204" pitchFamily="34" charset="0"/>
              <a:buChar char="•"/>
            </a:pPr>
            <a:endParaRPr lang="en-US" sz="2000" dirty="0">
              <a:solidFill>
                <a:srgbClr val="505050"/>
              </a:solidFill>
              <a:latin typeface="Helvetica"/>
              <a:ea typeface="Geneva" charset="0"/>
              <a:cs typeface="ＭＳ Ｐゴシック" charset="0"/>
            </a:endParaRPr>
          </a:p>
          <a:p>
            <a:pPr marL="306910" indent="-306910" defTabSz="457200" fontAlgn="base">
              <a:spcBef>
                <a:spcPct val="20000"/>
              </a:spcBef>
              <a:spcAft>
                <a:spcPct val="0"/>
              </a:spcAft>
              <a:buFont typeface="Arial" panose="020B0604020202020204" pitchFamily="34" charset="0"/>
              <a:buChar char="•"/>
            </a:pPr>
            <a:endParaRPr lang="en-US" sz="2000" dirty="0">
              <a:solidFill>
                <a:srgbClr val="505050"/>
              </a:solidFill>
              <a:latin typeface="Helvetica"/>
              <a:ea typeface="Geneva" charset="0"/>
              <a:cs typeface="ＭＳ Ｐゴシック" charset="0"/>
            </a:endParaRPr>
          </a:p>
          <a:p>
            <a:pPr marL="306910" indent="-306910" defTabSz="457200" fontAlgn="base">
              <a:spcBef>
                <a:spcPct val="20000"/>
              </a:spcBef>
              <a:spcAft>
                <a:spcPct val="0"/>
              </a:spcAft>
              <a:buFont typeface="Arial" panose="020B0604020202020204" pitchFamily="34" charset="0"/>
              <a:buChar char="•"/>
            </a:pPr>
            <a:endParaRPr lang="en-US" sz="2000" dirty="0">
              <a:solidFill>
                <a:srgbClr val="505050"/>
              </a:solidFill>
              <a:latin typeface="Helvetica"/>
              <a:ea typeface="Geneva" charset="0"/>
              <a:cs typeface="ＭＳ Ｐゴシック" charset="0"/>
            </a:endParaRPr>
          </a:p>
          <a:p>
            <a:pPr marL="306910" indent="-306910" defTabSz="457200" fontAlgn="base">
              <a:spcBef>
                <a:spcPct val="20000"/>
              </a:spcBef>
              <a:spcAft>
                <a:spcPct val="0"/>
              </a:spcAft>
              <a:buFont typeface="Arial" panose="020B0604020202020204" pitchFamily="34" charset="0"/>
              <a:buChar char="•"/>
            </a:pPr>
            <a:endParaRPr lang="en-US" sz="2000" dirty="0">
              <a:solidFill>
                <a:srgbClr val="505050"/>
              </a:solidFill>
              <a:latin typeface="Helvetica"/>
              <a:ea typeface="Geneva" charset="0"/>
              <a:cs typeface="ＭＳ Ｐゴシック" charset="0"/>
            </a:endParaRPr>
          </a:p>
          <a:p>
            <a:pPr marL="306910" indent="-306910" defTabSz="457200" fontAlgn="base">
              <a:spcBef>
                <a:spcPct val="20000"/>
              </a:spcBef>
              <a:spcAft>
                <a:spcPct val="0"/>
              </a:spcAft>
              <a:buFont typeface="Arial" panose="020B0604020202020204" pitchFamily="34" charset="0"/>
              <a:buChar char="•"/>
            </a:pPr>
            <a:r>
              <a:rPr lang="en-US" sz="2000" dirty="0">
                <a:solidFill>
                  <a:srgbClr val="505050"/>
                </a:solidFill>
                <a:latin typeface="Helvetica"/>
                <a:ea typeface="Geneva" charset="0"/>
                <a:cs typeface="ＭＳ Ｐゴシック" charset="0"/>
              </a:rPr>
              <a:t>For the analysis of PIP-II we are only considering the Constant Failure Rate of the </a:t>
            </a:r>
            <a:r>
              <a:rPr lang="en-US" sz="2000" dirty="0" err="1">
                <a:solidFill>
                  <a:srgbClr val="505050"/>
                </a:solidFill>
                <a:latin typeface="Helvetica"/>
                <a:ea typeface="Geneva" charset="0"/>
                <a:cs typeface="ＭＳ Ｐゴシック" charset="0"/>
              </a:rPr>
              <a:t>Linac</a:t>
            </a:r>
            <a:r>
              <a:rPr lang="en-US" sz="2000" dirty="0">
                <a:solidFill>
                  <a:srgbClr val="505050"/>
                </a:solidFill>
                <a:latin typeface="Helvetica"/>
                <a:ea typeface="Geneva" charset="0"/>
                <a:cs typeface="ＭＳ Ｐゴシック" charset="0"/>
              </a:rPr>
              <a:t>.</a:t>
            </a:r>
          </a:p>
        </p:txBody>
      </p:sp>
      <p:pic>
        <p:nvPicPr>
          <p:cNvPr id="7" name="Content Placeholder 6"/>
          <p:cNvPicPr>
            <a:picLocks noGrp="1" noChangeAspect="1"/>
          </p:cNvPicPr>
          <p:nvPr>
            <p:ph idx="1"/>
          </p:nvPr>
        </p:nvPicPr>
        <p:blipFill>
          <a:blip r:embed="rId3"/>
          <a:stretch>
            <a:fillRect/>
          </a:stretch>
        </p:blipFill>
        <p:spPr>
          <a:xfrm>
            <a:off x="3472560" y="1552962"/>
            <a:ext cx="5485977" cy="3873500"/>
          </a:xfrm>
          <a:prstGeom prst="rect">
            <a:avLst/>
          </a:prstGeom>
        </p:spPr>
      </p:pic>
      <p:sp>
        <p:nvSpPr>
          <p:cNvPr id="3" name="Title 2"/>
          <p:cNvSpPr>
            <a:spLocks noGrp="1"/>
          </p:cNvSpPr>
          <p:nvPr>
            <p:ph type="title"/>
          </p:nvPr>
        </p:nvSpPr>
        <p:spPr/>
        <p:txBody>
          <a:bodyPr/>
          <a:lstStyle/>
          <a:p>
            <a:r>
              <a:rPr lang="en-US" dirty="0"/>
              <a:t>The “</a:t>
            </a:r>
            <a:r>
              <a:rPr lang="en-US" dirty="0" err="1"/>
              <a:t>BathTub</a:t>
            </a:r>
            <a:r>
              <a:rPr lang="en-US" dirty="0"/>
              <a:t>” Curve</a:t>
            </a:r>
          </a:p>
        </p:txBody>
      </p:sp>
      <p:sp>
        <p:nvSpPr>
          <p:cNvPr id="4" name="Date Placeholder 3"/>
          <p:cNvSpPr>
            <a:spLocks noGrp="1"/>
          </p:cNvSpPr>
          <p:nvPr>
            <p:ph type="dt" sz="half" idx="2"/>
          </p:nvPr>
        </p:nvSpPr>
        <p:spPr/>
        <p:txBody>
          <a:bodyPr/>
          <a:lstStyle/>
          <a:p>
            <a:pPr>
              <a:defRPr/>
            </a:pPr>
            <a:fld id="{57ADAB69-348E-2C41-AF41-E98D046040A4}" type="datetime1">
              <a:rPr lang="en-US" smtClean="0"/>
              <a:pPr>
                <a:defRPr/>
              </a:pPr>
              <a:t>8/6/2019</a:t>
            </a:fld>
            <a:endParaRPr lang="en-US" dirty="0"/>
          </a:p>
        </p:txBody>
      </p:sp>
      <p:sp>
        <p:nvSpPr>
          <p:cNvPr id="5" name="Footer Placeholder 4"/>
          <p:cNvSpPr>
            <a:spLocks noGrp="1"/>
          </p:cNvSpPr>
          <p:nvPr>
            <p:ph type="ftr" sz="quarter" idx="3"/>
          </p:nvPr>
        </p:nvSpPr>
        <p:spPr/>
        <p:txBody>
          <a:bodyPr/>
          <a:lstStyle/>
          <a:p>
            <a:r>
              <a:rPr lang="en-US" dirty="0"/>
              <a:t>Joe Kellenberger | Reliability and Availability Study of the PIP-II </a:t>
            </a:r>
            <a:r>
              <a:rPr lang="en-US" dirty="0" err="1"/>
              <a:t>Linac</a:t>
            </a:r>
            <a:r>
              <a:rPr lang="en-US" dirty="0"/>
              <a:t> </a:t>
            </a:r>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Tree>
    <p:extLst>
      <p:ext uri="{BB962C8B-B14F-4D97-AF65-F5344CB8AC3E}">
        <p14:creationId xmlns:p14="http://schemas.microsoft.com/office/powerpoint/2010/main" val="120397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6333" y="1062240"/>
            <a:ext cx="11563351" cy="5059363"/>
          </a:xfrm>
        </p:spPr>
        <p:txBody>
          <a:bodyPr/>
          <a:lstStyle/>
          <a:p>
            <a:r>
              <a:rPr lang="en-US" sz="2000" dirty="0"/>
              <a:t>Block Diagrams are used in Reliability Engineering to map the relationship between components of complex systems.</a:t>
            </a:r>
          </a:p>
        </p:txBody>
      </p:sp>
      <p:sp>
        <p:nvSpPr>
          <p:cNvPr id="3" name="Title 2"/>
          <p:cNvSpPr>
            <a:spLocks noGrp="1"/>
          </p:cNvSpPr>
          <p:nvPr>
            <p:ph type="title"/>
          </p:nvPr>
        </p:nvSpPr>
        <p:spPr/>
        <p:txBody>
          <a:bodyPr/>
          <a:lstStyle/>
          <a:p>
            <a:r>
              <a:rPr lang="en-US" dirty="0"/>
              <a:t>The Block Diagram</a:t>
            </a:r>
          </a:p>
        </p:txBody>
      </p:sp>
      <p:sp>
        <p:nvSpPr>
          <p:cNvPr id="4" name="Date Placeholder 3"/>
          <p:cNvSpPr>
            <a:spLocks noGrp="1"/>
          </p:cNvSpPr>
          <p:nvPr>
            <p:ph type="dt" sz="half" idx="2"/>
          </p:nvPr>
        </p:nvSpPr>
        <p:spPr/>
        <p:txBody>
          <a:bodyPr/>
          <a:lstStyle/>
          <a:p>
            <a:pPr>
              <a:defRPr/>
            </a:pPr>
            <a:fld id="{57ADAB69-348E-2C41-AF41-E98D046040A4}" type="datetime1">
              <a:rPr lang="en-US" smtClean="0"/>
              <a:pPr>
                <a:defRPr/>
              </a:pPr>
              <a:t>8/6/2019</a:t>
            </a:fld>
            <a:endParaRPr lang="en-US" dirty="0"/>
          </a:p>
        </p:txBody>
      </p:sp>
      <p:sp>
        <p:nvSpPr>
          <p:cNvPr id="5" name="Footer Placeholder 4"/>
          <p:cNvSpPr>
            <a:spLocks noGrp="1"/>
          </p:cNvSpPr>
          <p:nvPr>
            <p:ph type="ftr" sz="quarter" idx="3"/>
          </p:nvPr>
        </p:nvSpPr>
        <p:spPr/>
        <p:txBody>
          <a:bodyPr/>
          <a:lstStyle/>
          <a:p>
            <a:r>
              <a:rPr lang="en-US" dirty="0"/>
              <a:t>Joe Kellenberger | Reliability and Availability Study of the PIP-II </a:t>
            </a:r>
            <a:r>
              <a:rPr lang="en-US" dirty="0" err="1"/>
              <a:t>Linac</a:t>
            </a:r>
            <a:r>
              <a:rPr lang="en-US" dirty="0"/>
              <a:t> </a:t>
            </a:r>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414" y="2036476"/>
            <a:ext cx="9240269" cy="3110890"/>
          </a:xfrm>
          <a:prstGeom prst="rect">
            <a:avLst/>
          </a:prstGeom>
        </p:spPr>
      </p:pic>
    </p:spTree>
    <p:extLst>
      <p:ext uri="{BB962C8B-B14F-4D97-AF65-F5344CB8AC3E}">
        <p14:creationId xmlns:p14="http://schemas.microsoft.com/office/powerpoint/2010/main" val="1365046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304800" y="1000529"/>
                <a:ext cx="11563351" cy="5059363"/>
              </a:xfrm>
            </p:spPr>
            <p:txBody>
              <a:bodyPr/>
              <a:lstStyle/>
              <a:p>
                <a:r>
                  <a:rPr lang="en-US" sz="2000" dirty="0"/>
                  <a:t>Series System: The system fails if one component fails.</a:t>
                </a:r>
              </a:p>
              <a:p>
                <a:pPr lvl="1"/>
                <a:r>
                  <a:rPr lang="en-US" sz="1800" b="1" dirty="0" err="1"/>
                  <a:t>Lusser’s</a:t>
                </a:r>
                <a:r>
                  <a:rPr lang="en-US" sz="1800" b="1" dirty="0"/>
                  <a:t> Law- </a:t>
                </a:r>
                <a:r>
                  <a:rPr lang="en-US" sz="1800" dirty="0"/>
                  <a:t>the reliability of a series system is equal to the product of the reliability of its component subsystems, if their failure modes are known to be statistically independent.</a:t>
                </a:r>
                <a:r>
                  <a:rPr lang="en-US" sz="1800" baseline="30000" dirty="0"/>
                  <a:t>[2]</a:t>
                </a:r>
                <a:endParaRPr lang="en-US" sz="1800" dirty="0"/>
              </a:p>
              <a:p>
                <a:pPr lvl="1"/>
                <a:r>
                  <a:rPr lang="en-US" sz="1800" b="0" dirty="0">
                    <a:latin typeface="Cambria Math" panose="02040503050406030204" pitchFamily="18" charset="0"/>
                  </a:rPr>
                  <a:t>Reliability</a:t>
                </a:r>
              </a:p>
              <a:p>
                <a:pPr lvl="2"/>
                <a14:m>
                  <m:oMath xmlns:m="http://schemas.openxmlformats.org/officeDocument/2006/math">
                    <m:sSub>
                      <m:sSubPr>
                        <m:ctrlPr>
                          <a:rPr lang="en-US" sz="1800" i="1">
                            <a:latin typeface="Cambria Math" panose="02040503050406030204" pitchFamily="18" charset="0"/>
                          </a:rPr>
                        </m:ctrlPr>
                      </m:sSubPr>
                      <m:e>
                        <m:r>
                          <a:rPr lang="en-US" sz="1800" b="0" i="1" smtClean="0">
                            <a:latin typeface="Cambria Math" panose="02040503050406030204" pitchFamily="18" charset="0"/>
                          </a:rPr>
                          <m:t>𝑅</m:t>
                        </m:r>
                      </m:e>
                      <m:sub>
                        <m:r>
                          <a:rPr lang="en-US" sz="1800" i="1">
                            <a:latin typeface="Cambria Math" panose="02040503050406030204" pitchFamily="18" charset="0"/>
                          </a:rPr>
                          <m:t>𝑠𝑦𝑠</m:t>
                        </m:r>
                      </m:sub>
                    </m:sSub>
                    <m:r>
                      <a:rPr lang="en-US" sz="1800" b="0" i="1" smtClean="0">
                        <a:latin typeface="Cambria Math" panose="02040503050406030204" pitchFamily="18" charset="0"/>
                      </a:rPr>
                      <m:t>=</m:t>
                    </m:r>
                    <m:nary>
                      <m:naryPr>
                        <m:chr m:val="∏"/>
                        <m:ctrlPr>
                          <a:rPr lang="en-US" sz="1800" b="0" i="1" smtClean="0">
                            <a:latin typeface="Cambria Math" panose="02040503050406030204" pitchFamily="18" charset="0"/>
                          </a:rPr>
                        </m:ctrlPr>
                      </m:naryPr>
                      <m:sub>
                        <m:r>
                          <m:rPr>
                            <m:brk m:alnAt="23"/>
                          </m:rPr>
                          <a:rPr lang="en-US" sz="1800" b="0" i="1" smtClean="0">
                            <a:latin typeface="Cambria Math" panose="02040503050406030204" pitchFamily="18" charset="0"/>
                          </a:rPr>
                          <m:t>𝑖</m:t>
                        </m:r>
                        <m:r>
                          <a:rPr lang="en-US" sz="1800" b="0" i="1" smtClean="0">
                            <a:latin typeface="Cambria Math" panose="02040503050406030204" pitchFamily="18" charset="0"/>
                          </a:rPr>
                          <m:t>=0</m:t>
                        </m:r>
                      </m:sub>
                      <m:sup>
                        <m:r>
                          <a:rPr lang="en-US" sz="1800" b="0" i="1" smtClean="0">
                            <a:latin typeface="Cambria Math" panose="02040503050406030204" pitchFamily="18" charset="0"/>
                          </a:rPr>
                          <m:t>𝑛</m:t>
                        </m:r>
                      </m:sup>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𝑅</m:t>
                            </m:r>
                            <m:r>
                              <a:rPr lang="en-US" sz="1800" b="0" i="1" smtClean="0">
                                <a:latin typeface="Cambria Math" panose="02040503050406030204" pitchFamily="18" charset="0"/>
                              </a:rPr>
                              <m:t>(</m:t>
                            </m:r>
                            <m:r>
                              <a:rPr lang="en-US" sz="1800" b="0" i="1" smtClean="0">
                                <a:latin typeface="Cambria Math" panose="02040503050406030204" pitchFamily="18" charset="0"/>
                              </a:rPr>
                              <m:t>𝑡</m:t>
                            </m:r>
                            <m:r>
                              <a:rPr lang="en-US" sz="1800" b="0" i="1" smtClean="0">
                                <a:latin typeface="Cambria Math" panose="02040503050406030204" pitchFamily="18" charset="0"/>
                              </a:rPr>
                              <m:t>)</m:t>
                            </m:r>
                          </m:e>
                          <m:sub>
                            <m:r>
                              <a:rPr lang="en-US" sz="1800" b="0" i="1" smtClean="0">
                                <a:latin typeface="Cambria Math" panose="02040503050406030204" pitchFamily="18" charset="0"/>
                              </a:rPr>
                              <m:t>𝑖</m:t>
                            </m:r>
                          </m:sub>
                        </m:sSub>
                      </m:e>
                    </m:nary>
                  </m:oMath>
                </a14:m>
                <a:endParaRPr lang="en-US" sz="1800" dirty="0"/>
              </a:p>
              <a:p>
                <a:pPr lvl="2"/>
                <a14:m>
                  <m:oMath xmlns:m="http://schemas.openxmlformats.org/officeDocument/2006/math">
                    <m:sSub>
                      <m:sSubPr>
                        <m:ctrlPr>
                          <a:rPr lang="en-US" sz="1800" i="1">
                            <a:latin typeface="Cambria Math" panose="02040503050406030204" pitchFamily="18" charset="0"/>
                          </a:rPr>
                        </m:ctrlPr>
                      </m:sSubPr>
                      <m:e>
                        <m:r>
                          <a:rPr lang="en-US" sz="1800" b="0" i="1" smtClean="0">
                            <a:latin typeface="Cambria Math" panose="02040503050406030204" pitchFamily="18" charset="0"/>
                          </a:rPr>
                          <m:t>𝑅</m:t>
                        </m:r>
                      </m:e>
                      <m:sub>
                        <m:r>
                          <a:rPr lang="en-US" sz="1800" i="1">
                            <a:latin typeface="Cambria Math" panose="02040503050406030204" pitchFamily="18" charset="0"/>
                          </a:rPr>
                          <m:t>𝑠𝑦𝑠</m:t>
                        </m:r>
                      </m:sub>
                    </m:sSub>
                    <m:r>
                      <a:rPr lang="en-US" sz="1800" i="1">
                        <a:latin typeface="Cambria Math" panose="02040503050406030204" pitchFamily="18" charset="0"/>
                      </a:rPr>
                      <m:t>=</m:t>
                    </m:r>
                    <m:sSup>
                      <m:sSupPr>
                        <m:ctrlPr>
                          <a:rPr lang="en-US" sz="1800" i="1" smtClean="0">
                            <a:latin typeface="Cambria Math" panose="02040503050406030204" pitchFamily="18" charset="0"/>
                          </a:rPr>
                        </m:ctrlPr>
                      </m:sSupPr>
                      <m:e>
                        <m:r>
                          <a:rPr lang="en-US" sz="1800" i="1">
                            <a:latin typeface="Cambria Math" panose="02040503050406030204" pitchFamily="18" charset="0"/>
                          </a:rPr>
                          <m:t>𝑅</m:t>
                        </m:r>
                        <m:r>
                          <a:rPr lang="en-US" sz="1800" i="1">
                            <a:latin typeface="Cambria Math" panose="02040503050406030204" pitchFamily="18" charset="0"/>
                          </a:rPr>
                          <m:t>(</m:t>
                        </m:r>
                        <m:r>
                          <a:rPr lang="en-US" sz="1800" i="1">
                            <a:latin typeface="Cambria Math" panose="02040503050406030204" pitchFamily="18" charset="0"/>
                          </a:rPr>
                          <m:t>𝑡</m:t>
                        </m:r>
                        <m:r>
                          <a:rPr lang="en-US" sz="1800" i="1">
                            <a:latin typeface="Cambria Math" panose="02040503050406030204" pitchFamily="18" charset="0"/>
                          </a:rPr>
                          <m:t>)</m:t>
                        </m:r>
                      </m:e>
                      <m:sup>
                        <m:r>
                          <a:rPr lang="en-US" sz="1800" b="0" i="1" smtClean="0">
                            <a:latin typeface="Cambria Math" panose="02040503050406030204" pitchFamily="18" charset="0"/>
                          </a:rPr>
                          <m:t>𝑛</m:t>
                        </m:r>
                      </m:sup>
                    </m:sSup>
                  </m:oMath>
                </a14:m>
                <a:r>
                  <a:rPr lang="en-US" sz="1800" dirty="0"/>
                  <a:t> if all components have the same reliability</a:t>
                </a:r>
              </a:p>
              <a:p>
                <a:pPr lvl="1"/>
                <a:r>
                  <a:rPr lang="en-US" sz="1800" dirty="0"/>
                  <a:t>Availability</a:t>
                </a:r>
              </a:p>
              <a:p>
                <a:pPr lvl="2"/>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𝐴</m:t>
                        </m:r>
                      </m:e>
                      <m:sub>
                        <m:r>
                          <a:rPr lang="en-US" sz="1800" i="1">
                            <a:latin typeface="Cambria Math" panose="02040503050406030204" pitchFamily="18" charset="0"/>
                          </a:rPr>
                          <m:t>𝑠𝑦𝑠</m:t>
                        </m:r>
                      </m:sub>
                    </m:sSub>
                    <m:r>
                      <a:rPr lang="en-US" sz="1800" i="1">
                        <a:latin typeface="Cambria Math" panose="02040503050406030204" pitchFamily="18" charset="0"/>
                      </a:rPr>
                      <m:t>=</m:t>
                    </m:r>
                    <m:nary>
                      <m:naryPr>
                        <m:chr m:val="∏"/>
                        <m:ctrlPr>
                          <a:rPr lang="en-US" sz="1800" i="1">
                            <a:latin typeface="Cambria Math" panose="02040503050406030204" pitchFamily="18" charset="0"/>
                          </a:rPr>
                        </m:ctrlPr>
                      </m:naryPr>
                      <m:sub>
                        <m:r>
                          <m:rPr>
                            <m:brk m:alnAt="23"/>
                          </m:rPr>
                          <a:rPr lang="en-US" sz="1800" i="1">
                            <a:latin typeface="Cambria Math" panose="02040503050406030204" pitchFamily="18" charset="0"/>
                          </a:rPr>
                          <m:t>𝑖</m:t>
                        </m:r>
                        <m:r>
                          <a:rPr lang="en-US" sz="1800" i="1">
                            <a:latin typeface="Cambria Math" panose="02040503050406030204" pitchFamily="18" charset="0"/>
                          </a:rPr>
                          <m:t>=0</m:t>
                        </m:r>
                      </m:sub>
                      <m:sup>
                        <m:r>
                          <a:rPr lang="en-US" sz="1800" i="1">
                            <a:latin typeface="Cambria Math" panose="02040503050406030204" pitchFamily="18" charset="0"/>
                          </a:rPr>
                          <m:t>𝑛</m:t>
                        </m:r>
                      </m:sup>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𝐴</m:t>
                            </m:r>
                          </m:e>
                          <m:sub>
                            <m:r>
                              <a:rPr lang="en-US" sz="1800" i="1">
                                <a:latin typeface="Cambria Math" panose="02040503050406030204" pitchFamily="18" charset="0"/>
                              </a:rPr>
                              <m:t>𝑖</m:t>
                            </m:r>
                          </m:sub>
                        </m:sSub>
                      </m:e>
                    </m:nary>
                  </m:oMath>
                </a14:m>
                <a:endParaRPr lang="en-US" sz="1800" dirty="0"/>
              </a:p>
              <a:p>
                <a:pPr lvl="2"/>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𝐴</m:t>
                        </m:r>
                      </m:e>
                      <m:sub>
                        <m:r>
                          <a:rPr lang="en-US" sz="1800" i="1">
                            <a:latin typeface="Cambria Math" panose="02040503050406030204" pitchFamily="18" charset="0"/>
                          </a:rPr>
                          <m:t>𝑠𝑦𝑠</m:t>
                        </m:r>
                      </m:sub>
                    </m:sSub>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b="0" i="1" smtClean="0">
                            <a:latin typeface="Cambria Math" panose="02040503050406030204" pitchFamily="18" charset="0"/>
                          </a:rPr>
                          <m:t>𝐴</m:t>
                        </m:r>
                      </m:e>
                      <m:sup>
                        <m:r>
                          <a:rPr lang="en-US" sz="1800" i="1">
                            <a:latin typeface="Cambria Math" panose="02040503050406030204" pitchFamily="18" charset="0"/>
                          </a:rPr>
                          <m:t>𝑛</m:t>
                        </m:r>
                      </m:sup>
                    </m:sSup>
                  </m:oMath>
                </a14:m>
                <a:r>
                  <a:rPr lang="en-US" sz="1800" dirty="0"/>
                  <a:t> if all components have the same availability</a:t>
                </a:r>
              </a:p>
              <a:p>
                <a:r>
                  <a:rPr lang="en-US" sz="2000" dirty="0"/>
                  <a:t>Example: The apartment washing machine is paired with an equally reliable dryer.  Combining the availability of each gives a total availability of the system as:</a:t>
                </a:r>
              </a:p>
              <a:p>
                <a:pPr lvl="2"/>
                <a:endParaRPr lang="en-US" sz="1400"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304800" y="1000529"/>
                <a:ext cx="11563351" cy="5059363"/>
              </a:xfrm>
              <a:blipFill>
                <a:blip r:embed="rId3"/>
                <a:stretch>
                  <a:fillRect l="-1265" t="-1446"/>
                </a:stretch>
              </a:blipFill>
            </p:spPr>
            <p:txBody>
              <a:bodyPr/>
              <a:lstStyle/>
              <a:p>
                <a:r>
                  <a:rPr lang="en-US">
                    <a:noFill/>
                  </a:rPr>
                  <a:t> </a:t>
                </a:r>
              </a:p>
            </p:txBody>
          </p:sp>
        </mc:Fallback>
      </mc:AlternateContent>
      <p:sp>
        <p:nvSpPr>
          <p:cNvPr id="7" name="Title 6"/>
          <p:cNvSpPr>
            <a:spLocks noGrp="1"/>
          </p:cNvSpPr>
          <p:nvPr>
            <p:ph type="title"/>
          </p:nvPr>
        </p:nvSpPr>
        <p:spPr/>
        <p:txBody>
          <a:bodyPr/>
          <a:lstStyle/>
          <a:p>
            <a:r>
              <a:rPr lang="en-US" dirty="0"/>
              <a:t>Reliability and Availability in a Complex System</a:t>
            </a:r>
          </a:p>
        </p:txBody>
      </p:sp>
      <p:sp>
        <p:nvSpPr>
          <p:cNvPr id="3" name="Date Placeholder 2"/>
          <p:cNvSpPr>
            <a:spLocks noGrp="1"/>
          </p:cNvSpPr>
          <p:nvPr>
            <p:ph type="dt" sz="half" idx="2"/>
          </p:nvPr>
        </p:nvSpPr>
        <p:spPr/>
        <p:txBody>
          <a:bodyPr/>
          <a:lstStyle/>
          <a:p>
            <a:pPr>
              <a:defRPr/>
            </a:pPr>
            <a:fld id="{FA96D49F-E75B-CA4C-9755-57CB093C34C1}" type="datetime1">
              <a:rPr lang="en-US" smtClean="0"/>
              <a:t>8/6/2019</a:t>
            </a:fld>
            <a:endParaRPr lang="en-US" dirty="0"/>
          </a:p>
        </p:txBody>
      </p:sp>
      <p:sp>
        <p:nvSpPr>
          <p:cNvPr id="4" name="Footer Placeholder 3"/>
          <p:cNvSpPr>
            <a:spLocks noGrp="1"/>
          </p:cNvSpPr>
          <p:nvPr>
            <p:ph type="ftr" sz="quarter" idx="3"/>
          </p:nvPr>
        </p:nvSpPr>
        <p:spPr/>
        <p:txBody>
          <a:bodyPr/>
          <a:lstStyle/>
          <a:p>
            <a:r>
              <a:rPr lang="en-US" dirty="0"/>
              <a:t>Joe Kellenberger | Reliability and Availability Study of the PIP-II </a:t>
            </a:r>
            <a:r>
              <a:rPr lang="en-US" dirty="0" err="1"/>
              <a:t>Linac</a:t>
            </a:r>
            <a:r>
              <a:rPr lang="en-US" dirty="0"/>
              <a:t> </a:t>
            </a:r>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
        <p:nvSpPr>
          <p:cNvPr id="8" name="Content Placeholder 5"/>
          <p:cNvSpPr txBox="1">
            <a:spLocks/>
          </p:cNvSpPr>
          <p:nvPr/>
        </p:nvSpPr>
        <p:spPr>
          <a:xfrm>
            <a:off x="294031" y="1000528"/>
            <a:ext cx="11563351" cy="5059363"/>
          </a:xfrm>
          <a:prstGeom prst="rect">
            <a:avLst/>
          </a:prstGeom>
        </p:spPr>
        <p:txBody>
          <a:bodyPr lIns="0" tIns="0" rIns="0" bIns="0"/>
          <a:lstStyle>
            <a:lvl1pPr marL="306910" indent="-306910" algn="l" defTabSz="457200" rtl="0" eaLnBrk="1" fontAlgn="base" hangingPunct="1">
              <a:spcBef>
                <a:spcPct val="20000"/>
              </a:spcBef>
              <a:spcAft>
                <a:spcPct val="0"/>
              </a:spcAft>
              <a:buFont typeface="Arial" panose="020B0604020202020204" pitchFamily="34" charset="0"/>
              <a:buChar char="•"/>
              <a:defRPr sz="2400" kern="1200">
                <a:solidFill>
                  <a:srgbClr val="505050"/>
                </a:solidFill>
                <a:latin typeface="Helvetica"/>
                <a:ea typeface="Geneva" charset="0"/>
                <a:cs typeface="ＭＳ Ｐゴシック" charset="0"/>
              </a:defRPr>
            </a:lvl1pPr>
            <a:lvl2pPr marL="683667" indent="-306910" algn="l" defTabSz="457200" rtl="0" eaLnBrk="1" fontAlgn="base" hangingPunct="1">
              <a:spcBef>
                <a:spcPct val="20000"/>
              </a:spcBef>
              <a:spcAft>
                <a:spcPct val="0"/>
              </a:spcAft>
              <a:buFont typeface="Arial" panose="020B0604020202020204" pitchFamily="34" charset="0"/>
              <a:buChar char="–"/>
              <a:defRPr sz="2133" kern="1200">
                <a:solidFill>
                  <a:srgbClr val="505050"/>
                </a:solidFill>
                <a:latin typeface="Helvetica"/>
                <a:ea typeface="MS PGothic" panose="020B0600070205080204" pitchFamily="34" charset="-128"/>
                <a:cs typeface="MS PGothic" panose="020B0600070205080204" pitchFamily="34" charset="-128"/>
              </a:defRPr>
            </a:lvl2pPr>
            <a:lvl3pPr marL="1071007" indent="-306910" algn="l" defTabSz="457200" rtl="0" eaLnBrk="1" fontAlgn="base" hangingPunct="1">
              <a:spcBef>
                <a:spcPct val="20000"/>
              </a:spcBef>
              <a:spcAft>
                <a:spcPct val="0"/>
              </a:spcAft>
              <a:buFont typeface="Arial" panose="020B0604020202020204" pitchFamily="34" charset="0"/>
              <a:buChar char="•"/>
              <a:defRPr sz="2000" kern="1200">
                <a:solidFill>
                  <a:srgbClr val="505050"/>
                </a:solidFill>
                <a:latin typeface="Helvetica"/>
                <a:ea typeface="MS PGothic" panose="020B0600070205080204" pitchFamily="34" charset="-128"/>
                <a:cs typeface="MS PGothic" panose="020B0600070205080204" pitchFamily="34" charset="-128"/>
              </a:defRPr>
            </a:lvl3pPr>
            <a:lvl4pPr marL="1447764" indent="-304792" algn="l" defTabSz="457200" rtl="0" eaLnBrk="1" fontAlgn="base" hangingPunct="1">
              <a:spcBef>
                <a:spcPct val="20000"/>
              </a:spcBef>
              <a:spcAft>
                <a:spcPct val="0"/>
              </a:spcAft>
              <a:buFont typeface="Arial" panose="020B0604020202020204" pitchFamily="34" charset="0"/>
              <a:buChar char="–"/>
              <a:defRPr sz="1867" kern="1200">
                <a:solidFill>
                  <a:srgbClr val="505050"/>
                </a:solidFill>
                <a:latin typeface="Helvetica"/>
                <a:ea typeface="MS PGothic" panose="020B0600070205080204" pitchFamily="34" charset="-128"/>
                <a:cs typeface="MS PGothic" panose="020B0600070205080204" pitchFamily="34" charset="-128"/>
              </a:defRPr>
            </a:lvl4pPr>
            <a:lvl5pPr marL="1826638" indent="-306910" algn="l" defTabSz="457200" rtl="0" eaLnBrk="1" fontAlgn="base" hangingPunct="1">
              <a:spcBef>
                <a:spcPct val="20000"/>
              </a:spcBef>
              <a:spcAft>
                <a:spcPct val="0"/>
              </a:spcAft>
              <a:buFont typeface="Arial"/>
              <a:buChar char="•"/>
              <a:defRPr sz="1867" kern="1200">
                <a:solidFill>
                  <a:srgbClr val="505050"/>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sz="1800"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mc:AlternateContent xmlns:mc="http://schemas.openxmlformats.org/markup-compatibility/2006" xmlns:a14="http://schemas.microsoft.com/office/drawing/2010/main">
        <mc:Choice Requires="a14">
          <p:sp>
            <p:nvSpPr>
              <p:cNvPr id="2" name="TextBox 1"/>
              <p:cNvSpPr txBox="1"/>
              <p:nvPr/>
            </p:nvSpPr>
            <p:spPr>
              <a:xfrm>
                <a:off x="7425081" y="4534834"/>
                <a:ext cx="3465169" cy="17236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𝑊</m:t>
                          </m:r>
                        </m:sub>
                      </m:sSub>
                      <m:r>
                        <a:rPr lang="en-US" i="1">
                          <a:latin typeface="Cambria Math" panose="02040503050406030204" pitchFamily="18" charset="0"/>
                        </a:rPr>
                        <m:t>=0.9995 </m:t>
                      </m:r>
                      <m:r>
                        <a:rPr lang="en-US" i="1">
                          <a:latin typeface="Cambria Math" panose="02040503050406030204" pitchFamily="18" charset="0"/>
                        </a:rPr>
                        <m:t>𝑎𝑛𝑑</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𝐷</m:t>
                          </m:r>
                        </m:sub>
                      </m:sSub>
                      <m:r>
                        <a:rPr lang="en-US" i="1">
                          <a:latin typeface="Cambria Math" panose="02040503050406030204" pitchFamily="18" charset="0"/>
                        </a:rPr>
                        <m:t>=0.9995</m:t>
                      </m:r>
                    </m:oMath>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𝑠𝑦𝑠</m:t>
                          </m:r>
                        </m:sub>
                      </m:sSub>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=0</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𝑖</m:t>
                              </m:r>
                            </m:sub>
                          </m:sSub>
                        </m:e>
                      </m:nary>
                    </m:oMath>
                  </m:oMathPara>
                </a14:m>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𝑠𝑦𝑠</m:t>
                          </m:r>
                        </m:sub>
                      </m:sSub>
                      <m:r>
                        <a:rPr lang="en-US" i="1">
                          <a:latin typeface="Cambria Math" panose="02040503050406030204" pitchFamily="18" charset="0"/>
                        </a:rPr>
                        <m:t>=0.9</m:t>
                      </m:r>
                      <m:r>
                        <a:rPr lang="en-US" b="0" i="1" smtClean="0">
                          <a:latin typeface="Cambria Math" panose="02040503050406030204" pitchFamily="18" charset="0"/>
                        </a:rPr>
                        <m:t>9</m:t>
                      </m:r>
                      <m:r>
                        <a:rPr lang="en-US" i="1">
                          <a:latin typeface="Cambria Math" panose="02040503050406030204" pitchFamily="18" charset="0"/>
                        </a:rPr>
                        <m:t>95∗0.9</m:t>
                      </m:r>
                      <m:r>
                        <a:rPr lang="en-US" b="0" i="1" smtClean="0">
                          <a:latin typeface="Cambria Math" panose="02040503050406030204" pitchFamily="18" charset="0"/>
                        </a:rPr>
                        <m:t>9</m:t>
                      </m:r>
                      <m:r>
                        <a:rPr lang="en-US" i="1">
                          <a:latin typeface="Cambria Math" panose="02040503050406030204" pitchFamily="18" charset="0"/>
                        </a:rPr>
                        <m:t>95</m:t>
                      </m:r>
                    </m:oMath>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𝑠𝑦𝑠</m:t>
                          </m:r>
                        </m:sub>
                      </m:sSub>
                      <m:r>
                        <a:rPr lang="en-US" i="1">
                          <a:latin typeface="Cambria Math" panose="02040503050406030204" pitchFamily="18" charset="0"/>
                        </a:rPr>
                        <m:t>=0.9990 </m:t>
                      </m:r>
                      <m:r>
                        <a:rPr lang="en-US" i="1">
                          <a:latin typeface="Cambria Math" panose="02040503050406030204" pitchFamily="18" charset="0"/>
                        </a:rPr>
                        <m:t>𝑜𝑟</m:t>
                      </m:r>
                      <m:r>
                        <a:rPr lang="en-US" i="1">
                          <a:latin typeface="Cambria Math" panose="02040503050406030204" pitchFamily="18" charset="0"/>
                        </a:rPr>
                        <m:t> 99.90%</m:t>
                      </m:r>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7425081" y="4534834"/>
                <a:ext cx="3465169" cy="1723613"/>
              </a:xfrm>
              <a:prstGeom prst="rect">
                <a:avLst/>
              </a:prstGeom>
              <a:blipFill>
                <a:blip r:embed="rId4"/>
                <a:stretch>
                  <a:fillRect/>
                </a:stretch>
              </a:blipFill>
            </p:spPr>
            <p:txBody>
              <a:bodyPr/>
              <a:lstStyle/>
              <a:p>
                <a:r>
                  <a:rPr lang="en-US">
                    <a:noFill/>
                  </a:rPr>
                  <a:t> </a:t>
                </a:r>
              </a:p>
            </p:txBody>
          </p:sp>
        </mc:Fallback>
      </mc:AlternateContent>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0771" y="2164484"/>
            <a:ext cx="4056611" cy="1365725"/>
          </a:xfrm>
          <a:prstGeom prst="rect">
            <a:avLst/>
          </a:prstGeom>
        </p:spPr>
      </p:pic>
      <p:sp>
        <p:nvSpPr>
          <p:cNvPr id="9" name="Rectangle 8"/>
          <p:cNvSpPr/>
          <p:nvPr/>
        </p:nvSpPr>
        <p:spPr>
          <a:xfrm>
            <a:off x="9893300" y="2561596"/>
            <a:ext cx="1993900" cy="5715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6785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304800" y="1000529"/>
                <a:ext cx="11563351" cy="5059363"/>
              </a:xfrm>
            </p:spPr>
            <p:txBody>
              <a:bodyPr/>
              <a:lstStyle/>
              <a:p>
                <a:r>
                  <a:rPr lang="en-US" sz="2000" dirty="0"/>
                  <a:t>Parallel System (Redundant System):  The system fails if all components fail</a:t>
                </a:r>
              </a:p>
              <a:p>
                <a:pPr lvl="1"/>
                <a:r>
                  <a:rPr lang="en-US" sz="1600" dirty="0"/>
                  <a:t>Having back up subsystems increases the overall reliability of the system.</a:t>
                </a:r>
              </a:p>
              <a:p>
                <a:pPr lvl="1"/>
                <a:r>
                  <a:rPr lang="en-US" sz="1600" dirty="0"/>
                  <a:t>Reliability:</a:t>
                </a:r>
              </a:p>
              <a:p>
                <a:pPr lvl="2"/>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𝑅</m:t>
                        </m:r>
                      </m:e>
                      <m:sub>
                        <m:r>
                          <a:rPr lang="en-US" sz="1600" b="0" i="1" smtClean="0">
                            <a:latin typeface="Cambria Math" panose="02040503050406030204" pitchFamily="18" charset="0"/>
                          </a:rPr>
                          <m:t>𝑠𝑦𝑠</m:t>
                        </m:r>
                      </m:sub>
                    </m:sSub>
                    <m:r>
                      <a:rPr lang="en-US" sz="1600" b="0" i="1" smtClean="0">
                        <a:latin typeface="Cambria Math" panose="02040503050406030204" pitchFamily="18" charset="0"/>
                      </a:rPr>
                      <m:t>=1−</m:t>
                    </m:r>
                    <m:nary>
                      <m:naryPr>
                        <m:chr m:val="∏"/>
                        <m:ctrlPr>
                          <a:rPr lang="en-US" sz="1600" b="0" i="1" smtClean="0">
                            <a:latin typeface="Cambria Math" panose="02040503050406030204" pitchFamily="18" charset="0"/>
                          </a:rPr>
                        </m:ctrlPr>
                      </m:naryPr>
                      <m:sub>
                        <m:r>
                          <m:rPr>
                            <m:brk m:alnAt="23"/>
                          </m:rPr>
                          <a:rPr lang="en-US" sz="1600" b="0" i="1" smtClean="0">
                            <a:latin typeface="Cambria Math" panose="02040503050406030204" pitchFamily="18" charset="0"/>
                          </a:rPr>
                          <m:t>𝑖</m:t>
                        </m:r>
                        <m:r>
                          <a:rPr lang="en-US" sz="1600" b="0" i="1" smtClean="0">
                            <a:latin typeface="Cambria Math" panose="02040503050406030204" pitchFamily="18" charset="0"/>
                          </a:rPr>
                          <m:t>=0</m:t>
                        </m:r>
                      </m:sub>
                      <m:sup>
                        <m:r>
                          <a:rPr lang="en-US" sz="1600" b="0" i="1" smtClean="0">
                            <a:latin typeface="Cambria Math" panose="02040503050406030204" pitchFamily="18" charset="0"/>
                          </a:rPr>
                          <m:t>𝑛</m:t>
                        </m:r>
                      </m:sup>
                      <m:e>
                        <m:r>
                          <a:rPr lang="en-US" sz="1600" b="0" i="1" smtClean="0">
                            <a:latin typeface="Cambria Math" panose="02040503050406030204" pitchFamily="18" charset="0"/>
                          </a:rPr>
                          <m:t>(1−</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𝑅</m:t>
                            </m:r>
                            <m:r>
                              <a:rPr lang="en-US" sz="1600" b="0" i="1" smtClean="0">
                                <a:latin typeface="Cambria Math" panose="02040503050406030204" pitchFamily="18" charset="0"/>
                              </a:rPr>
                              <m:t>(</m:t>
                            </m:r>
                            <m:r>
                              <a:rPr lang="en-US" sz="1600" b="0" i="1" smtClean="0">
                                <a:latin typeface="Cambria Math" panose="02040503050406030204" pitchFamily="18" charset="0"/>
                              </a:rPr>
                              <m:t>𝑡</m:t>
                            </m:r>
                            <m:r>
                              <a:rPr lang="en-US" sz="1600" b="0" i="1" smtClean="0">
                                <a:latin typeface="Cambria Math" panose="02040503050406030204" pitchFamily="18" charset="0"/>
                              </a:rPr>
                              <m:t>)</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m:t>
                        </m:r>
                      </m:e>
                    </m:nary>
                  </m:oMath>
                </a14:m>
                <a:endParaRPr lang="en-US" sz="1600" dirty="0"/>
              </a:p>
              <a:p>
                <a:pPr lvl="2"/>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𝑠𝑦𝑠</m:t>
                        </m:r>
                      </m:sub>
                    </m:sSub>
                    <m:r>
                      <a:rPr lang="en-US" sz="1600" i="1">
                        <a:latin typeface="Cambria Math" panose="02040503050406030204" pitchFamily="18" charset="0"/>
                      </a:rPr>
                      <m:t>=1−</m:t>
                    </m:r>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(1−</m:t>
                        </m:r>
                        <m:r>
                          <a:rPr lang="en-US" sz="1600" b="0" i="1" smtClean="0">
                            <a:latin typeface="Cambria Math" panose="02040503050406030204" pitchFamily="18" charset="0"/>
                          </a:rPr>
                          <m:t>𝑅</m:t>
                        </m:r>
                        <m:r>
                          <a:rPr lang="en-US" sz="1600" b="0" i="1" smtClean="0">
                            <a:latin typeface="Cambria Math" panose="02040503050406030204" pitchFamily="18" charset="0"/>
                          </a:rPr>
                          <m:t>(</m:t>
                        </m:r>
                        <m:r>
                          <a:rPr lang="en-US" sz="1600" b="0" i="1" smtClean="0">
                            <a:latin typeface="Cambria Math" panose="02040503050406030204" pitchFamily="18" charset="0"/>
                          </a:rPr>
                          <m:t>𝑡</m:t>
                        </m:r>
                        <m:r>
                          <a:rPr lang="en-US" sz="1600" b="0" i="1" smtClean="0">
                            <a:latin typeface="Cambria Math" panose="02040503050406030204" pitchFamily="18" charset="0"/>
                          </a:rPr>
                          <m:t>))</m:t>
                        </m:r>
                      </m:e>
                      <m:sup>
                        <m:r>
                          <a:rPr lang="en-US" sz="1600" b="0" i="1" smtClean="0">
                            <a:latin typeface="Cambria Math" panose="02040503050406030204" pitchFamily="18" charset="0"/>
                          </a:rPr>
                          <m:t>𝑛</m:t>
                        </m:r>
                      </m:sup>
                    </m:sSup>
                  </m:oMath>
                </a14:m>
                <a:r>
                  <a:rPr lang="en-US" sz="1600" dirty="0"/>
                  <a:t> if all components have the same reliability</a:t>
                </a:r>
              </a:p>
              <a:p>
                <a:pPr lvl="1"/>
                <a:r>
                  <a:rPr lang="en-US" sz="1600" dirty="0"/>
                  <a:t>Availability:</a:t>
                </a:r>
              </a:p>
              <a:p>
                <a:pPr lvl="2"/>
                <a14:m>
                  <m:oMath xmlns:m="http://schemas.openxmlformats.org/officeDocument/2006/math">
                    <m:sSub>
                      <m:sSubPr>
                        <m:ctrlPr>
                          <a:rPr lang="en-US" sz="1600" i="1">
                            <a:latin typeface="Cambria Math" panose="02040503050406030204" pitchFamily="18" charset="0"/>
                          </a:rPr>
                        </m:ctrlPr>
                      </m:sSubPr>
                      <m:e>
                        <m:r>
                          <a:rPr lang="en-US" sz="1600" b="0" i="1" smtClean="0">
                            <a:latin typeface="Cambria Math" panose="02040503050406030204" pitchFamily="18" charset="0"/>
                          </a:rPr>
                          <m:t>𝐴</m:t>
                        </m:r>
                      </m:e>
                      <m:sub>
                        <m:r>
                          <a:rPr lang="en-US" sz="1600" i="1">
                            <a:latin typeface="Cambria Math" panose="02040503050406030204" pitchFamily="18" charset="0"/>
                          </a:rPr>
                          <m:t>𝑠𝑦𝑠</m:t>
                        </m:r>
                      </m:sub>
                    </m:sSub>
                    <m:r>
                      <a:rPr lang="en-US" sz="1600" i="1">
                        <a:latin typeface="Cambria Math" panose="02040503050406030204" pitchFamily="18" charset="0"/>
                      </a:rPr>
                      <m:t>=1−</m:t>
                    </m:r>
                    <m:nary>
                      <m:naryPr>
                        <m:chr m:val="∏"/>
                        <m:ctrlPr>
                          <a:rPr lang="en-US" sz="1600" i="1">
                            <a:latin typeface="Cambria Math" panose="02040503050406030204" pitchFamily="18" charset="0"/>
                          </a:rPr>
                        </m:ctrlPr>
                      </m:naryPr>
                      <m:sub>
                        <m:r>
                          <m:rPr>
                            <m:brk m:alnAt="23"/>
                          </m:rPr>
                          <a:rPr lang="en-US" sz="1600" i="1">
                            <a:latin typeface="Cambria Math" panose="02040503050406030204" pitchFamily="18" charset="0"/>
                          </a:rPr>
                          <m:t>𝑖</m:t>
                        </m:r>
                        <m:r>
                          <a:rPr lang="en-US" sz="1600" i="1">
                            <a:latin typeface="Cambria Math" panose="02040503050406030204" pitchFamily="18" charset="0"/>
                          </a:rPr>
                          <m:t>=0</m:t>
                        </m:r>
                      </m:sub>
                      <m:sup>
                        <m:r>
                          <a:rPr lang="en-US" sz="1600" i="1">
                            <a:latin typeface="Cambria Math" panose="02040503050406030204" pitchFamily="18" charset="0"/>
                          </a:rPr>
                          <m:t>𝑛</m:t>
                        </m:r>
                      </m:sup>
                      <m:e>
                        <m:r>
                          <a:rPr lang="en-US" sz="1600" i="1">
                            <a:latin typeface="Cambria Math" panose="02040503050406030204" pitchFamily="18" charset="0"/>
                          </a:rPr>
                          <m:t>(1−</m:t>
                        </m:r>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𝐴</m:t>
                            </m:r>
                          </m:e>
                          <m:sub>
                            <m:r>
                              <a:rPr lang="en-US" sz="1600" i="1">
                                <a:latin typeface="Cambria Math" panose="02040503050406030204" pitchFamily="18" charset="0"/>
                              </a:rPr>
                              <m:t>𝑖</m:t>
                            </m:r>
                          </m:sub>
                        </m:sSub>
                        <m:r>
                          <a:rPr lang="en-US" sz="1600" i="1">
                            <a:latin typeface="Cambria Math" panose="02040503050406030204" pitchFamily="18" charset="0"/>
                          </a:rPr>
                          <m:t>)</m:t>
                        </m:r>
                      </m:e>
                    </m:nary>
                  </m:oMath>
                </a14:m>
                <a:endParaRPr lang="en-US" sz="1600" dirty="0"/>
              </a:p>
              <a:p>
                <a:pPr lvl="2"/>
                <a14:m>
                  <m:oMath xmlns:m="http://schemas.openxmlformats.org/officeDocument/2006/math">
                    <m:sSub>
                      <m:sSubPr>
                        <m:ctrlPr>
                          <a:rPr lang="en-US" sz="1600" i="1">
                            <a:latin typeface="Cambria Math" panose="02040503050406030204" pitchFamily="18" charset="0"/>
                          </a:rPr>
                        </m:ctrlPr>
                      </m:sSubPr>
                      <m:e>
                        <m:r>
                          <a:rPr lang="en-US" sz="1600" b="0" i="1" smtClean="0">
                            <a:latin typeface="Cambria Math" panose="02040503050406030204" pitchFamily="18" charset="0"/>
                          </a:rPr>
                          <m:t>𝐴</m:t>
                        </m:r>
                      </m:e>
                      <m:sub>
                        <m:r>
                          <a:rPr lang="en-US" sz="1600" i="1">
                            <a:latin typeface="Cambria Math" panose="02040503050406030204" pitchFamily="18" charset="0"/>
                          </a:rPr>
                          <m:t>𝑠𝑦𝑠</m:t>
                        </m:r>
                      </m:sub>
                    </m:sSub>
                    <m:r>
                      <a:rPr lang="en-US" sz="1600" i="1">
                        <a:latin typeface="Cambria Math" panose="02040503050406030204" pitchFamily="18" charset="0"/>
                      </a:rPr>
                      <m:t>=1−</m:t>
                    </m:r>
                    <m:sSup>
                      <m:sSupPr>
                        <m:ctrlPr>
                          <a:rPr lang="en-US" sz="1600" i="1">
                            <a:latin typeface="Cambria Math" panose="02040503050406030204" pitchFamily="18" charset="0"/>
                          </a:rPr>
                        </m:ctrlPr>
                      </m:sSupPr>
                      <m:e>
                        <m:r>
                          <a:rPr lang="en-US" sz="1600" i="1">
                            <a:latin typeface="Cambria Math" panose="02040503050406030204" pitchFamily="18" charset="0"/>
                          </a:rPr>
                          <m:t>(1−</m:t>
                        </m:r>
                        <m:r>
                          <a:rPr lang="en-US" sz="1600" b="0" i="1" smtClean="0">
                            <a:latin typeface="Cambria Math" panose="02040503050406030204" pitchFamily="18" charset="0"/>
                          </a:rPr>
                          <m:t>𝐴</m:t>
                        </m:r>
                        <m:r>
                          <a:rPr lang="en-US" sz="1600" i="1">
                            <a:latin typeface="Cambria Math" panose="02040503050406030204" pitchFamily="18" charset="0"/>
                          </a:rPr>
                          <m:t>)</m:t>
                        </m:r>
                      </m:e>
                      <m:sup>
                        <m:r>
                          <a:rPr lang="en-US" sz="1600" i="1">
                            <a:latin typeface="Cambria Math" panose="02040503050406030204" pitchFamily="18" charset="0"/>
                          </a:rPr>
                          <m:t>𝑛</m:t>
                        </m:r>
                      </m:sup>
                    </m:sSup>
                  </m:oMath>
                </a14:m>
                <a:r>
                  <a:rPr lang="en-US" sz="1600" dirty="0"/>
                  <a:t> if all components have the same Availability</a:t>
                </a:r>
              </a:p>
              <a:p>
                <a:r>
                  <a:rPr lang="en-US" sz="2000" dirty="0"/>
                  <a:t>Example: The apartment complex has three washing machines to choose from and each has the same reliability, so laundry can be done as long as one is operational.</a:t>
                </a:r>
              </a:p>
              <a:p>
                <a:endParaRPr lang="en-US" sz="1400" dirty="0"/>
              </a:p>
              <a:p>
                <a:pPr marL="0" indent="0">
                  <a:buNone/>
                </a:pPr>
                <a:endParaRPr lang="en-US" sz="1533" dirty="0"/>
              </a:p>
              <a:p>
                <a:pPr lvl="1"/>
                <a:endParaRPr lang="en-US" sz="1533" dirty="0"/>
              </a:p>
              <a:p>
                <a:pPr lvl="1"/>
                <a:endParaRPr lang="en-US" sz="1533"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304800" y="1000529"/>
                <a:ext cx="11563351" cy="5059363"/>
              </a:xfrm>
              <a:blipFill>
                <a:blip r:embed="rId3"/>
                <a:stretch>
                  <a:fillRect l="-1265" t="-1446"/>
                </a:stretch>
              </a:blipFill>
            </p:spPr>
            <p:txBody>
              <a:bodyPr/>
              <a:lstStyle/>
              <a:p>
                <a:r>
                  <a:rPr lang="en-US">
                    <a:noFill/>
                  </a:rPr>
                  <a:t> </a:t>
                </a:r>
              </a:p>
            </p:txBody>
          </p:sp>
        </mc:Fallback>
      </mc:AlternateContent>
      <p:sp>
        <p:nvSpPr>
          <p:cNvPr id="7" name="Title 6"/>
          <p:cNvSpPr>
            <a:spLocks noGrp="1"/>
          </p:cNvSpPr>
          <p:nvPr>
            <p:ph type="title"/>
          </p:nvPr>
        </p:nvSpPr>
        <p:spPr/>
        <p:txBody>
          <a:bodyPr/>
          <a:lstStyle/>
          <a:p>
            <a:r>
              <a:rPr lang="en-US" dirty="0"/>
              <a:t>Reliability and Availability in a Complex System</a:t>
            </a:r>
          </a:p>
        </p:txBody>
      </p:sp>
      <p:sp>
        <p:nvSpPr>
          <p:cNvPr id="3" name="Date Placeholder 2"/>
          <p:cNvSpPr>
            <a:spLocks noGrp="1"/>
          </p:cNvSpPr>
          <p:nvPr>
            <p:ph type="dt" sz="half" idx="2"/>
          </p:nvPr>
        </p:nvSpPr>
        <p:spPr/>
        <p:txBody>
          <a:bodyPr/>
          <a:lstStyle/>
          <a:p>
            <a:pPr>
              <a:defRPr/>
            </a:pPr>
            <a:fld id="{FA96D49F-E75B-CA4C-9755-57CB093C34C1}" type="datetime1">
              <a:rPr lang="en-US" smtClean="0"/>
              <a:t>8/6/2019</a:t>
            </a:fld>
            <a:endParaRPr lang="en-US" dirty="0"/>
          </a:p>
        </p:txBody>
      </p:sp>
      <p:sp>
        <p:nvSpPr>
          <p:cNvPr id="4" name="Footer Placeholder 3"/>
          <p:cNvSpPr>
            <a:spLocks noGrp="1"/>
          </p:cNvSpPr>
          <p:nvPr>
            <p:ph type="ftr" sz="quarter" idx="3"/>
          </p:nvPr>
        </p:nvSpPr>
        <p:spPr/>
        <p:txBody>
          <a:bodyPr/>
          <a:lstStyle/>
          <a:p>
            <a:r>
              <a:rPr lang="en-US" dirty="0"/>
              <a:t>Joe Kellenberger | Reliability and Availability Study of the PIP-II </a:t>
            </a:r>
            <a:r>
              <a:rPr lang="en-US" dirty="0" err="1"/>
              <a:t>Linac</a:t>
            </a:r>
            <a:r>
              <a:rPr lang="en-US" dirty="0"/>
              <a:t> </a:t>
            </a:r>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
        <p:nvSpPr>
          <p:cNvPr id="8" name="Content Placeholder 5"/>
          <p:cNvSpPr txBox="1">
            <a:spLocks/>
          </p:cNvSpPr>
          <p:nvPr/>
        </p:nvSpPr>
        <p:spPr>
          <a:xfrm>
            <a:off x="294031" y="1000528"/>
            <a:ext cx="11563351" cy="5059363"/>
          </a:xfrm>
          <a:prstGeom prst="rect">
            <a:avLst/>
          </a:prstGeom>
        </p:spPr>
        <p:txBody>
          <a:bodyPr lIns="0" tIns="0" rIns="0" bIns="0"/>
          <a:lstStyle>
            <a:lvl1pPr marL="306910" indent="-306910" algn="l" defTabSz="457200" rtl="0" eaLnBrk="1" fontAlgn="base" hangingPunct="1">
              <a:spcBef>
                <a:spcPct val="20000"/>
              </a:spcBef>
              <a:spcAft>
                <a:spcPct val="0"/>
              </a:spcAft>
              <a:buFont typeface="Arial" panose="020B0604020202020204" pitchFamily="34" charset="0"/>
              <a:buChar char="•"/>
              <a:defRPr sz="2400" kern="1200">
                <a:solidFill>
                  <a:srgbClr val="505050"/>
                </a:solidFill>
                <a:latin typeface="Helvetica"/>
                <a:ea typeface="Geneva" charset="0"/>
                <a:cs typeface="ＭＳ Ｐゴシック" charset="0"/>
              </a:defRPr>
            </a:lvl1pPr>
            <a:lvl2pPr marL="683667" indent="-306910" algn="l" defTabSz="457200" rtl="0" eaLnBrk="1" fontAlgn="base" hangingPunct="1">
              <a:spcBef>
                <a:spcPct val="20000"/>
              </a:spcBef>
              <a:spcAft>
                <a:spcPct val="0"/>
              </a:spcAft>
              <a:buFont typeface="Arial" panose="020B0604020202020204" pitchFamily="34" charset="0"/>
              <a:buChar char="–"/>
              <a:defRPr sz="2133" kern="1200">
                <a:solidFill>
                  <a:srgbClr val="505050"/>
                </a:solidFill>
                <a:latin typeface="Helvetica"/>
                <a:ea typeface="MS PGothic" panose="020B0600070205080204" pitchFamily="34" charset="-128"/>
                <a:cs typeface="MS PGothic" panose="020B0600070205080204" pitchFamily="34" charset="-128"/>
              </a:defRPr>
            </a:lvl2pPr>
            <a:lvl3pPr marL="1071007" indent="-306910" algn="l" defTabSz="457200" rtl="0" eaLnBrk="1" fontAlgn="base" hangingPunct="1">
              <a:spcBef>
                <a:spcPct val="20000"/>
              </a:spcBef>
              <a:spcAft>
                <a:spcPct val="0"/>
              </a:spcAft>
              <a:buFont typeface="Arial" panose="020B0604020202020204" pitchFamily="34" charset="0"/>
              <a:buChar char="•"/>
              <a:defRPr sz="2000" kern="1200">
                <a:solidFill>
                  <a:srgbClr val="505050"/>
                </a:solidFill>
                <a:latin typeface="Helvetica"/>
                <a:ea typeface="MS PGothic" panose="020B0600070205080204" pitchFamily="34" charset="-128"/>
                <a:cs typeface="MS PGothic" panose="020B0600070205080204" pitchFamily="34" charset="-128"/>
              </a:defRPr>
            </a:lvl3pPr>
            <a:lvl4pPr marL="1447764" indent="-304792" algn="l" defTabSz="457200" rtl="0" eaLnBrk="1" fontAlgn="base" hangingPunct="1">
              <a:spcBef>
                <a:spcPct val="20000"/>
              </a:spcBef>
              <a:spcAft>
                <a:spcPct val="0"/>
              </a:spcAft>
              <a:buFont typeface="Arial" panose="020B0604020202020204" pitchFamily="34" charset="0"/>
              <a:buChar char="–"/>
              <a:defRPr sz="1867" kern="1200">
                <a:solidFill>
                  <a:srgbClr val="505050"/>
                </a:solidFill>
                <a:latin typeface="Helvetica"/>
                <a:ea typeface="MS PGothic" panose="020B0600070205080204" pitchFamily="34" charset="-128"/>
                <a:cs typeface="MS PGothic" panose="020B0600070205080204" pitchFamily="34" charset="-128"/>
              </a:defRPr>
            </a:lvl4pPr>
            <a:lvl5pPr marL="1826638" indent="-306910" algn="l" defTabSz="457200" rtl="0" eaLnBrk="1" fontAlgn="base" hangingPunct="1">
              <a:spcBef>
                <a:spcPct val="20000"/>
              </a:spcBef>
              <a:spcAft>
                <a:spcPct val="0"/>
              </a:spcAft>
              <a:buFont typeface="Arial"/>
              <a:buChar char="•"/>
              <a:defRPr sz="1867" kern="1200">
                <a:solidFill>
                  <a:srgbClr val="505050"/>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sz="1800"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mc:AlternateContent xmlns:mc="http://schemas.openxmlformats.org/markup-compatibility/2006" xmlns:a14="http://schemas.microsoft.com/office/drawing/2010/main">
        <mc:Choice Requires="a14">
          <p:sp>
            <p:nvSpPr>
              <p:cNvPr id="2" name="TextBox 1"/>
              <p:cNvSpPr txBox="1"/>
              <p:nvPr/>
            </p:nvSpPr>
            <p:spPr>
              <a:xfrm>
                <a:off x="2336800" y="4591541"/>
                <a:ext cx="7518400" cy="9946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𝑠𝑦𝑠</m:t>
                          </m:r>
                        </m:sub>
                      </m:sSub>
                      <m:r>
                        <a:rPr lang="en-US" i="1">
                          <a:latin typeface="Cambria Math" panose="02040503050406030204" pitchFamily="18" charset="0"/>
                        </a:rPr>
                        <m:t>=1−</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𝐴</m:t>
                              </m:r>
                            </m:e>
                          </m:d>
                        </m:e>
                        <m:sup>
                          <m:r>
                            <a:rPr lang="en-US" i="1">
                              <a:latin typeface="Cambria Math" panose="02040503050406030204" pitchFamily="18" charset="0"/>
                            </a:rPr>
                            <m:t>𝑛</m:t>
                          </m:r>
                        </m:sup>
                      </m:sSup>
                      <m:r>
                        <a:rPr lang="en-US" b="0" i="1" smtClean="0">
                          <a:latin typeface="Cambria Math" panose="02040503050406030204" pitchFamily="18" charset="0"/>
                        </a:rPr>
                        <m:t> </m:t>
                      </m:r>
                      <m:r>
                        <a:rPr lang="en-US" b="0" i="1" smtClean="0">
                          <a:latin typeface="Cambria Math" panose="02040503050406030204" pitchFamily="18" charset="0"/>
                        </a:rPr>
                        <m:t>𝑤h𝑒𝑟𝑒</m:t>
                      </m:r>
                      <m:r>
                        <a:rPr lang="en-US" b="0" i="1"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=3</m:t>
                      </m:r>
                    </m:oMath>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𝑠𝑦𝑠</m:t>
                          </m:r>
                        </m:sub>
                      </m:sSub>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(1−</m:t>
                          </m:r>
                          <m:r>
                            <a:rPr lang="en-US" b="0" i="1" smtClean="0">
                              <a:latin typeface="Cambria Math" panose="02040503050406030204" pitchFamily="18" charset="0"/>
                            </a:rPr>
                            <m:t>(0.9995)</m:t>
                          </m:r>
                          <m:r>
                            <a:rPr lang="en-US" i="1">
                              <a:latin typeface="Cambria Math" panose="02040503050406030204" pitchFamily="18" charset="0"/>
                            </a:rPr>
                            <m:t>)</m:t>
                          </m:r>
                        </m:e>
                        <m:sup>
                          <m:r>
                            <a:rPr lang="en-US" b="0" i="1" smtClean="0">
                              <a:latin typeface="Cambria Math" panose="02040503050406030204" pitchFamily="18" charset="0"/>
                            </a:rPr>
                            <m:t>3</m:t>
                          </m:r>
                        </m:sup>
                      </m:sSup>
                    </m:oMath>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𝑠𝑦𝑠</m:t>
                          </m:r>
                        </m:sub>
                      </m:sSub>
                      <m:r>
                        <a:rPr lang="en-US" i="1">
                          <a:latin typeface="Cambria Math" panose="02040503050406030204" pitchFamily="18" charset="0"/>
                        </a:rPr>
                        <m:t>=</m:t>
                      </m:r>
                      <m:r>
                        <a:rPr lang="en-US" b="0" i="1" smtClean="0">
                          <a:latin typeface="Cambria Math" panose="02040503050406030204" pitchFamily="18" charset="0"/>
                        </a:rPr>
                        <m:t>0.9999999999 (10 "</m:t>
                      </m:r>
                      <m:r>
                        <a:rPr lang="en-US" b="0" i="1" smtClean="0">
                          <a:latin typeface="Cambria Math" panose="02040503050406030204" pitchFamily="18" charset="0"/>
                        </a:rPr>
                        <m:t>𝑛𝑖𝑛𝑒𝑠</m:t>
                      </m:r>
                      <m:r>
                        <a:rPr lang="en-US" b="0" i="1" smtClean="0">
                          <a:latin typeface="Cambria Math" panose="02040503050406030204" pitchFamily="18" charset="0"/>
                        </a:rPr>
                        <m:t>")</m:t>
                      </m:r>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2336800" y="4591541"/>
                <a:ext cx="7518400" cy="994631"/>
              </a:xfrm>
              <a:prstGeom prst="rect">
                <a:avLst/>
              </a:prstGeom>
              <a:blipFill>
                <a:blip r:embed="rId4"/>
                <a:stretch>
                  <a:fillRect b="-3067"/>
                </a:stretch>
              </a:blipFill>
            </p:spPr>
            <p:txBody>
              <a:bodyPr/>
              <a:lstStyle/>
              <a:p>
                <a:r>
                  <a:rPr lang="en-US">
                    <a:noFill/>
                  </a:rPr>
                  <a:t> </a:t>
                </a:r>
              </a:p>
            </p:txBody>
          </p:sp>
        </mc:Fallback>
      </mc:AlternateContent>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2309" y="1634692"/>
            <a:ext cx="4056611" cy="1365725"/>
          </a:xfrm>
          <a:prstGeom prst="rect">
            <a:avLst/>
          </a:prstGeom>
        </p:spPr>
      </p:pic>
      <p:sp>
        <p:nvSpPr>
          <p:cNvPr id="10" name="Rectangle 9"/>
          <p:cNvSpPr/>
          <p:nvPr/>
        </p:nvSpPr>
        <p:spPr>
          <a:xfrm>
            <a:off x="8839200" y="1587500"/>
            <a:ext cx="1016000" cy="14601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98563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NAL_TemplateMac_060514">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B6CED81E-951A-4DFA-9287-6DC86C25A1D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12383</TotalTime>
  <Words>1995</Words>
  <Application>Microsoft Office PowerPoint</Application>
  <PresentationFormat>Widescreen</PresentationFormat>
  <Paragraphs>373</Paragraphs>
  <Slides>33</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33</vt:i4>
      </vt:variant>
    </vt:vector>
  </HeadingPairs>
  <TitlesOfParts>
    <vt:vector size="43" baseType="lpstr">
      <vt:lpstr>MS PGothic</vt:lpstr>
      <vt:lpstr>MS PGothic</vt:lpstr>
      <vt:lpstr>Arial</vt:lpstr>
      <vt:lpstr>Calibri</vt:lpstr>
      <vt:lpstr>Calibri Light</vt:lpstr>
      <vt:lpstr>Cambria Math</vt:lpstr>
      <vt:lpstr>Geneva</vt:lpstr>
      <vt:lpstr>Helvetica</vt:lpstr>
      <vt:lpstr>Office Theme</vt:lpstr>
      <vt:lpstr>FNAL_TemplateMac_060514</vt:lpstr>
      <vt:lpstr>PowerPoint Presentation</vt:lpstr>
      <vt:lpstr>Overview Of my Work at Fermilab</vt:lpstr>
      <vt:lpstr>Reliability Engineering Background</vt:lpstr>
      <vt:lpstr>Reliability and Availability Overview</vt:lpstr>
      <vt:lpstr>Calculation Method for Reliability</vt:lpstr>
      <vt:lpstr>The “BathTub” Curve</vt:lpstr>
      <vt:lpstr>The Block Diagram</vt:lpstr>
      <vt:lpstr>Reliability and Availability in a Complex System</vt:lpstr>
      <vt:lpstr>Reliability and Availability in a Complex System</vt:lpstr>
      <vt:lpstr>Reliability and Availability in a Complex System</vt:lpstr>
      <vt:lpstr>PIP-II Overview</vt:lpstr>
      <vt:lpstr>PIP-II Overview</vt:lpstr>
      <vt:lpstr>PIP-II Block Diagram</vt:lpstr>
      <vt:lpstr>Linac Components- Warm Front End</vt:lpstr>
      <vt:lpstr>Linac Components- HWR</vt:lpstr>
      <vt:lpstr>Linac Components-SSR1 and SSR2</vt:lpstr>
      <vt:lpstr>Linac Components- LB650 and HB650</vt:lpstr>
      <vt:lpstr>The Python Script</vt:lpstr>
      <vt:lpstr>Requirements for Python Script</vt:lpstr>
      <vt:lpstr>General Composition of Python Script</vt:lpstr>
      <vt:lpstr>Input Excel File, HWR</vt:lpstr>
      <vt:lpstr>Output Excel File, HWR</vt:lpstr>
      <vt:lpstr>Output Excel File, Totals</vt:lpstr>
      <vt:lpstr>Output Graphs, HWR</vt:lpstr>
      <vt:lpstr>Output Graphs, SC Portion</vt:lpstr>
      <vt:lpstr>Overall Results</vt:lpstr>
      <vt:lpstr>Ion Source and Tolerance</vt:lpstr>
      <vt:lpstr>Ion Source and Tolerance</vt:lpstr>
      <vt:lpstr>Benefits of Using Python Script</vt:lpstr>
      <vt:lpstr> Challenges of Writing the Python Script</vt:lpstr>
      <vt:lpstr>Future Improvements to Python Script</vt:lpstr>
      <vt:lpstr>Acknowledgements</vt:lpstr>
      <vt:lpstr>References</vt:lpstr>
    </vt:vector>
  </TitlesOfParts>
  <Company>Fermi National Accelerator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D. Kellenberger x 38262N</dc:creator>
  <cp:lastModifiedBy>Joseph D. Kellenberger x 38262N</cp:lastModifiedBy>
  <cp:revision>126</cp:revision>
  <dcterms:created xsi:type="dcterms:W3CDTF">2019-06-26T20:06:59Z</dcterms:created>
  <dcterms:modified xsi:type="dcterms:W3CDTF">2019-08-06T16:06:01Z</dcterms:modified>
</cp:coreProperties>
</file>