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5" r:id="rId3"/>
    <p:sldId id="298" r:id="rId4"/>
    <p:sldId id="299" r:id="rId5"/>
    <p:sldId id="313" r:id="rId6"/>
    <p:sldId id="305" r:id="rId7"/>
    <p:sldId id="258" r:id="rId8"/>
    <p:sldId id="259" r:id="rId9"/>
    <p:sldId id="260" r:id="rId10"/>
    <p:sldId id="314" r:id="rId11"/>
    <p:sldId id="316" r:id="rId12"/>
    <p:sldId id="315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94"/>
  </p:normalViewPr>
  <p:slideViewPr>
    <p:cSldViewPr snapToGrid="0" snapToObjects="1" showGuides="1">
      <p:cViewPr varScale="1">
        <p:scale>
          <a:sx n="124" d="100"/>
          <a:sy n="124" d="100"/>
        </p:scale>
        <p:origin x="1840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C339-B84E-4FEF-8D61-E764B78C23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5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C339-B84E-4FEF-8D61-E764B78C23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0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5946075-ED19-DD4F-89F0-89A5EF2139D5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69BDAF2-E2CB-F54E-8E6F-83E9146D2FC4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0D92B11-33A0-2146-ADB7-85547D5B0EA0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8794F52-98C7-9044-A9E3-539FFC700B77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847F9C03-ABF9-A949-B137-69F47AA43A4D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80AD4-2FAF-C243-989E-1D7E8C4CDF6A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C98-D217-DC41-874D-F4661E69D3FD}" type="datetime1">
              <a:rPr lang="en-US" smtClean="0"/>
              <a:t>7/29/19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P.Hurh | LBNF Target Design Selection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ABE-D6B7-4D96-AC2A-E493B1CF2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87BA81E-EAE7-CB4D-BBF2-CA03C2039401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P. Hurh et al</a:t>
            </a:r>
          </a:p>
          <a:p>
            <a:r>
              <a:rPr lang="en-US" dirty="0"/>
              <a:t>LBNF Target Conceptual Design Selection Review</a:t>
            </a:r>
          </a:p>
          <a:p>
            <a:r>
              <a:rPr lang="en-US" dirty="0"/>
              <a:t>26 July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Close-out &amp; Path Forward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F365086-0047-A844-BC64-62FB17B7D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698629"/>
              </p:ext>
            </p:extLst>
          </p:nvPr>
        </p:nvGraphicFramePr>
        <p:xfrm>
          <a:off x="228600" y="67426"/>
          <a:ext cx="8352933" cy="24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1734839187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1856789688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334224292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917008794"/>
                    </a:ext>
                  </a:extLst>
                </a:gridCol>
              </a:tblGrid>
              <a:tr h="444055"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Option 1:1x2m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Option 2: 2x1m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Option 3: intermediate cantilever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54150"/>
                  </a:ext>
                </a:extLst>
              </a:tr>
              <a:tr h="27047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Complexity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</a:rPr>
                        <a:t> of h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orn Interface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Interfaces at both US and DS of horn,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plus s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elf interface!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Needs Helium services routing to DS end.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Interfaces at both US and DS of horn. Needs Helium services routing to DS end.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Interface to horn US end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93895"/>
                  </a:ext>
                </a:extLst>
              </a:tr>
              <a:tr h="27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Departure from Proven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Departure from T2K in terms of length / segmentation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and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Self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docking interface.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Closest to two-interaction length T2K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Departure from T2K in terms of length / segmentation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68980"/>
                  </a:ext>
                </a:extLst>
              </a:tr>
              <a:tr h="27047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Design 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DS support design for radial stiffness + longitudinal compliance,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equires prototyping.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DS support/manifold design w.r.t. pressure stress and thermal distortion.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Pushing for longest feasible length (re: deflection, violin modes)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73105"/>
                  </a:ext>
                </a:extLst>
              </a:tr>
              <a:tr h="317633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Manufacturing 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DS support manufacture is complex.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Manufacture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ong thin-walled titanium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tube to tight dimensional tolerances.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US target most similar to T2K.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DS low-mass manifold manufacture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is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complex.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Manufacture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ong thin-walled titanium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tube to tight dimensional tolerances.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32869"/>
                  </a:ext>
                </a:extLst>
              </a:tr>
              <a:tr h="27047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Relatively high cost of manufacture and outstanding design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Relatively high cost of manufacture and outstanding design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Relatively low cost of manufacture and outstanding design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19739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458CD30-A628-6A46-B8FE-4BA5662D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D615-895B-DA4B-B82C-5F3B94C3F4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886520-A333-5A4E-A610-9438DCB0F617}" type="datetime1">
              <a:rPr lang="en-US" smtClean="0"/>
              <a:t>7/29/19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48359-95C3-F24E-9119-753DF8C1E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P.Hurh | LBNF Target Design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DC366-29B6-BA42-A650-2F8459EE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378ABE-D6B7-4D96-AC2A-E493B1CF2827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3C17DD-8A55-0041-89F4-7C1007828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5031"/>
              </p:ext>
            </p:extLst>
          </p:nvPr>
        </p:nvGraphicFramePr>
        <p:xfrm>
          <a:off x="228600" y="2553641"/>
          <a:ext cx="8352933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3109431687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488267249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251510200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538137505"/>
                    </a:ext>
                  </a:extLst>
                </a:gridCol>
              </a:tblGrid>
              <a:tr h="25337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Spare Production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Intermediate cost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Build two in parallel?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Highest cost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Build four (2 US + 2 DS) in parallel?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Lowest cost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Build two in parallel?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00720"/>
                  </a:ext>
                </a:extLst>
              </a:tr>
              <a:tr h="25337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Thermal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Highest heat load, single target cooling loop. Also need to cool DS support.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High heat load but divided between two cooling loops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Lowest total heat 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82349"/>
                  </a:ext>
                </a:extLst>
              </a:tr>
              <a:tr h="25337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Mechanical loads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DS prop required to keep self-weight deflection and natural frequency in check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Most “robust” structure as measured by natural frequency and self-weight deflection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Inherently pushing at the limits on cantilever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596365"/>
                  </a:ext>
                </a:extLst>
              </a:tr>
              <a:tr h="25337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Complexity / number of failure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High complexity due to cooled downstream 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High complexity due to additional downstream target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Low Complexity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/ number of components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12357"/>
                  </a:ext>
                </a:extLst>
              </a:tr>
              <a:tr h="253379">
                <a:tc>
                  <a:txBody>
                    <a:bodyPr/>
                    <a:lstStyle/>
                    <a:p>
                      <a:r>
                        <a:rPr lang="en-GB" sz="1000" dirty="0"/>
                        <a:t>Alignment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Relies on DS support for</a:t>
                      </a:r>
                      <a:r>
                        <a:rPr lang="en-GB" sz="900" baseline="0" dirty="0"/>
                        <a:t> target placement precision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Perceived difficulties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</a:rPr>
                        <a:t> with beam based alignment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Single</a:t>
                      </a:r>
                      <a:r>
                        <a:rPr lang="en-GB" sz="900" baseline="0" dirty="0"/>
                        <a:t> object to align but l</a:t>
                      </a:r>
                      <a:r>
                        <a:rPr lang="en-GB" sz="900" dirty="0"/>
                        <a:t>argest</a:t>
                      </a:r>
                      <a:r>
                        <a:rPr lang="en-GB" sz="900" baseline="0" dirty="0"/>
                        <a:t> s</a:t>
                      </a:r>
                      <a:r>
                        <a:rPr lang="en-GB" sz="900" dirty="0"/>
                        <a:t>elf-weight</a:t>
                      </a:r>
                      <a:r>
                        <a:rPr lang="en-GB" sz="900" baseline="0" dirty="0"/>
                        <a:t> deflection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255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4F0ED06-7FDE-4C48-A133-153CABC1D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66251"/>
              </p:ext>
            </p:extLst>
          </p:nvPr>
        </p:nvGraphicFramePr>
        <p:xfrm>
          <a:off x="228599" y="4412921"/>
          <a:ext cx="8352933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352221272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1044270572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1801500284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912137789"/>
                    </a:ext>
                  </a:extLst>
                </a:gridCol>
              </a:tblGrid>
              <a:tr h="212283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Time estimate for planned target exchange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1 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6367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Risk / complexity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(number of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(number of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(number of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26596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Work Cell Interfaces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Two sets of exchange tooling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</a:rPr>
                        <a:t> with mechanical/services interface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Two sets of exchange tooling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</a:rPr>
                        <a:t> with mechanical/services interface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One exchanger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09467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Manipulator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Ergonomics compromised when module rotated. Long-reach</a:t>
                      </a:r>
                      <a:r>
                        <a:rPr lang="en-GB" sz="900" baseline="0" dirty="0"/>
                        <a:t> manipulators.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Ergonomics compromised when module rotated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Can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optimise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reach/view for the single required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76330"/>
                  </a:ext>
                </a:extLst>
              </a:tr>
              <a:tr h="212283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Crane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Two module rotations, including re-configuration of supports </a:t>
                      </a:r>
                      <a:r>
                        <a:rPr lang="en-GB" sz="900" dirty="0" err="1"/>
                        <a:t>etc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One module rotation, including re-configuration of supports </a:t>
                      </a:r>
                      <a:r>
                        <a:rPr lang="en-GB" sz="900" dirty="0" err="1"/>
                        <a:t>etc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All work achieved with single module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08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3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13F5CE-5B6E-E940-8551-FAB1A62B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MW operation of shorter 1.2 MW targets results in absorber Al block temperatures approaching allowable temperatures (100 C)</a:t>
            </a:r>
          </a:p>
          <a:p>
            <a:r>
              <a:rPr lang="en-US" dirty="0"/>
              <a:t>1.2 MW operation of 1.5 m cantilever target looks to first order to be well within </a:t>
            </a:r>
            <a:r>
              <a:rPr lang="en-US" dirty="0" err="1"/>
              <a:t>allowables</a:t>
            </a:r>
            <a:endParaRPr lang="en-US" dirty="0"/>
          </a:p>
          <a:p>
            <a:r>
              <a:rPr lang="en-US" dirty="0"/>
              <a:t>Many ways to address this with upgrades to target, horn, baffle 2.4 MW capability</a:t>
            </a:r>
          </a:p>
          <a:p>
            <a:pPr lvl="1"/>
            <a:r>
              <a:rPr lang="en-US" dirty="0"/>
              <a:t>target to beam sigma ratio &gt; 3</a:t>
            </a:r>
          </a:p>
          <a:p>
            <a:pPr lvl="1"/>
            <a:r>
              <a:rPr lang="en-US" dirty="0"/>
              <a:t>longer </a:t>
            </a:r>
            <a:r>
              <a:rPr lang="en-US" dirty="0" err="1"/>
              <a:t>bafflette</a:t>
            </a:r>
            <a:endParaRPr lang="en-US" dirty="0"/>
          </a:p>
          <a:p>
            <a:pPr lvl="1"/>
            <a:r>
              <a:rPr lang="en-US" dirty="0"/>
              <a:t>baffle mask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7821B-AA76-1443-B8D4-4A08BF4C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to Absorber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B96B3-8222-6B4F-861E-18D7F65A3A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5946075-ED19-DD4F-89F0-89A5EF2139D5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D647-28AA-0145-B145-58181D36B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E9C2C-9E32-624A-B86F-FC97943AF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6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6705B7-BED0-1E49-AB7C-0CDF055F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76341"/>
            <a:ext cx="8672513" cy="5059363"/>
          </a:xfrm>
        </p:spPr>
        <p:txBody>
          <a:bodyPr/>
          <a:lstStyle/>
          <a:p>
            <a:r>
              <a:rPr lang="en-US" sz="1600" dirty="0"/>
              <a:t>Continue work on optimization of length for ALARA cantilever target</a:t>
            </a:r>
          </a:p>
          <a:p>
            <a:r>
              <a:rPr lang="en-US" sz="1600" dirty="0"/>
              <a:t>Identify upgrade path to 2.4 MW</a:t>
            </a:r>
          </a:p>
          <a:p>
            <a:pPr lvl="1"/>
            <a:r>
              <a:rPr lang="en-US" sz="1400" dirty="0"/>
              <a:t>Module, battlement, utility room penetrations</a:t>
            </a:r>
          </a:p>
          <a:p>
            <a:pPr lvl="1"/>
            <a:r>
              <a:rPr lang="en-US" sz="1400" dirty="0"/>
              <a:t>Utilities requirements</a:t>
            </a:r>
          </a:p>
          <a:p>
            <a:r>
              <a:rPr lang="en-US" sz="1600" dirty="0"/>
              <a:t>BIWG Meeting Presentation (near future)</a:t>
            </a:r>
          </a:p>
          <a:p>
            <a:pPr lvl="1"/>
            <a:r>
              <a:rPr lang="en-US" sz="1400" dirty="0"/>
              <a:t>Back already presented Physics cases</a:t>
            </a:r>
          </a:p>
          <a:p>
            <a:pPr lvl="1"/>
            <a:r>
              <a:rPr lang="en-US" sz="1400" dirty="0"/>
              <a:t>Need to present engineering/reliability considerations</a:t>
            </a:r>
          </a:p>
          <a:p>
            <a:r>
              <a:rPr lang="en-US" sz="1600" dirty="0"/>
              <a:t>Conceptual Design Review</a:t>
            </a:r>
          </a:p>
          <a:p>
            <a:pPr lvl="1"/>
            <a:r>
              <a:rPr lang="en-US" sz="1400" dirty="0"/>
              <a:t>We have material and confidence, need to have independent reviewers and report to tick the box</a:t>
            </a:r>
          </a:p>
          <a:p>
            <a:pPr lvl="1"/>
            <a:r>
              <a:rPr lang="en-US" sz="1400" dirty="0"/>
              <a:t>Focus on target design</a:t>
            </a:r>
          </a:p>
          <a:p>
            <a:pPr lvl="1"/>
            <a:r>
              <a:rPr lang="en-US" sz="1400" dirty="0"/>
              <a:t>By end of August depending upon Reviewer availability</a:t>
            </a:r>
          </a:p>
          <a:p>
            <a:r>
              <a:rPr lang="en-US" sz="1600" dirty="0"/>
              <a:t>Technical Advisory Board Review</a:t>
            </a:r>
          </a:p>
          <a:p>
            <a:pPr lvl="1"/>
            <a:r>
              <a:rPr lang="en-US" sz="1400" dirty="0"/>
              <a:t>Arranged by J. Lewis on demand (mid-Sept?)</a:t>
            </a:r>
          </a:p>
          <a:p>
            <a:pPr lvl="1"/>
            <a:r>
              <a:rPr lang="en-US" sz="1400" dirty="0"/>
              <a:t>Focus on impacts to other systems (absorber, utilities, CF)</a:t>
            </a:r>
          </a:p>
          <a:p>
            <a:r>
              <a:rPr lang="en-US" sz="1600" dirty="0"/>
              <a:t>Inform EFIG</a:t>
            </a:r>
          </a:p>
          <a:p>
            <a:pPr lvl="1"/>
            <a:r>
              <a:rPr lang="en-US" sz="1400" dirty="0"/>
              <a:t>Focus on instantaneous physics performance trade-off with reliability</a:t>
            </a:r>
          </a:p>
          <a:p>
            <a:pPr lvl="1"/>
            <a:r>
              <a:rPr lang="en-US" sz="1400" dirty="0"/>
              <a:t>Requirements say about 4 interaction lengths</a:t>
            </a:r>
          </a:p>
          <a:p>
            <a:r>
              <a:rPr lang="en-US" sz="1600" dirty="0"/>
              <a:t>Project Planning Document (Define scope of work)</a:t>
            </a:r>
          </a:p>
          <a:p>
            <a:pPr lvl="1"/>
            <a:r>
              <a:rPr lang="en-US" sz="1400" dirty="0"/>
              <a:t>Deliverable Specs (Requirements Definition)</a:t>
            </a:r>
          </a:p>
          <a:p>
            <a:r>
              <a:rPr lang="en-US" sz="1600" dirty="0"/>
              <a:t>Start Feature Prototyping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9B2977-65F7-0C43-922C-416BED39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3C57-047D-554A-9CA7-A77409AB34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5946075-ED19-DD4F-89F0-89A5EF2139D5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3D93-C086-CD43-A20B-27CF6948A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0AE6-D427-1047-BECF-5A0FC887D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1"/>
            <a:ext cx="8915400" cy="10010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After several well prepared presentations and interesting discussions a design concept and prototyping approach was agreed upon by mutual consensus.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600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Reached!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32B85CA-E849-7242-80A4-D92B9483401B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3A14FF-CEE4-D844-962C-06D74462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12" y="2199196"/>
            <a:ext cx="3415206" cy="1674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057B0-C546-3944-8EE2-26C7BCAA9ADF}"/>
              </a:ext>
            </a:extLst>
          </p:cNvPr>
          <p:cNvSpPr/>
          <p:nvPr/>
        </p:nvSpPr>
        <p:spPr>
          <a:xfrm>
            <a:off x="222249" y="1529448"/>
            <a:ext cx="8603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Intermediate length (As Long As Reasonably Achievable) Cantilever Target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D51A8A-5BB3-A949-AF3A-C8A9FF6D8BFA}"/>
              </a:ext>
            </a:extLst>
          </p:cNvPr>
          <p:cNvSpPr/>
          <p:nvPr/>
        </p:nvSpPr>
        <p:spPr>
          <a:xfrm>
            <a:off x="228601" y="4083772"/>
            <a:ext cx="881988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Design and feature prototyping will have working goal of 4 interaction length target</a:t>
            </a:r>
            <a:endParaRPr lang="en-US" sz="2000" dirty="0">
              <a:solidFill>
                <a:srgbClr val="50504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4E"/>
                </a:solidFill>
              </a:rPr>
              <a:t>If reliability suffers at longer lengths, then overall operations performance of a 4 interaction length target will be matched with a shorter but more reliable and faster to exchange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4E"/>
                </a:solidFill>
              </a:rPr>
              <a:t>Range of 1.5 to 1.84 m should be considered with a reference length decided at least in time for input into next update of DUNE physics studies (preferably within 6 months)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Prototype Target</a:t>
            </a:r>
            <a:r>
              <a:rPr lang="en-US" sz="2000" dirty="0">
                <a:solidFill>
                  <a:srgbClr val="50504E"/>
                </a:solidFill>
              </a:rPr>
              <a:t> </a:t>
            </a:r>
            <a:r>
              <a:rPr lang="en-US" sz="2000" dirty="0"/>
              <a:t>will be ~1.5 m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4E"/>
                </a:solidFill>
              </a:rPr>
              <a:t>Ensures viable back-up target for initial operation while developing technologies and methods for longer production target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13CD8E-5BE2-D649-8D3A-8AE42E00AF65}"/>
              </a:ext>
            </a:extLst>
          </p:cNvPr>
          <p:cNvSpPr/>
          <p:nvPr/>
        </p:nvSpPr>
        <p:spPr>
          <a:xfrm>
            <a:off x="318499" y="1929558"/>
            <a:ext cx="51987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4E"/>
                </a:solidFill>
              </a:rPr>
              <a:t>End deflection and natural frequency of 1.5 – 1.7 m long target between that of  T2K and </a:t>
            </a:r>
            <a:r>
              <a:rPr lang="en-US" sz="1600" dirty="0" err="1">
                <a:solidFill>
                  <a:srgbClr val="50504E"/>
                </a:solidFill>
              </a:rPr>
              <a:t>NuMI</a:t>
            </a:r>
            <a:r>
              <a:rPr lang="en-US" sz="1600" dirty="0">
                <a:solidFill>
                  <a:srgbClr val="50504E"/>
                </a:solidFill>
              </a:rPr>
              <a:t>-MINOS targets</a:t>
            </a: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4E"/>
                </a:solidFill>
              </a:rPr>
              <a:t>Physics simulations of CP sensitivity show 1.6 m long target shown to result in the equivalent of 13 days lost of running per year</a:t>
            </a:r>
          </a:p>
          <a:p>
            <a:pPr marL="327025" lvl="1" indent="-3270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4E"/>
                </a:solidFill>
              </a:rPr>
              <a:t>Other target design options evaluated to be riskier, less robust, and likely to result in lost running time on the same order as 1.6 m long cantilever target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0F606-2C01-E24F-BEFA-063BB0594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8F735-5A81-F745-9707-F5672EA4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A9C3C-1DF4-FB42-909D-32102BD50C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A607502-404B-D84E-9B9D-ECEAC261AFD4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D121-2DD1-FB47-AAB3-65BC73087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A03F-DF66-D043-A272-B7387BCF7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33A688-C7BA-0249-B941-033DFE59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" y="251751"/>
            <a:ext cx="8971614" cy="6331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1ACC64-0258-814E-B937-CA07A52E1C5F}"/>
              </a:ext>
            </a:extLst>
          </p:cNvPr>
          <p:cNvSpPr txBox="1"/>
          <p:nvPr/>
        </p:nvSpPr>
        <p:spPr>
          <a:xfrm>
            <a:off x="7361577" y="6098286"/>
            <a:ext cx="155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J. Back, Warwick</a:t>
            </a:r>
          </a:p>
        </p:txBody>
      </p:sp>
    </p:spTree>
    <p:extLst>
      <p:ext uri="{BB962C8B-B14F-4D97-AF65-F5344CB8AC3E}">
        <p14:creationId xmlns:p14="http://schemas.microsoft.com/office/powerpoint/2010/main" val="375104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BF9E4-5B54-CB48-A93D-6A28CC07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DA106-282E-DD42-ADB7-167C3C3B00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EDD0CFB-C4D9-ED4A-BD31-D18D395FB3BC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1138-4A6B-9246-8DD0-175C70141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7CE7-C321-2842-97F9-5E55F898B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41F576-CEC2-CE41-9054-41050DCE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3" y="110914"/>
            <a:ext cx="8881614" cy="6630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AF270-68B5-AD4F-B036-1A54FFB7680C}"/>
              </a:ext>
            </a:extLst>
          </p:cNvPr>
          <p:cNvSpPr txBox="1"/>
          <p:nvPr/>
        </p:nvSpPr>
        <p:spPr>
          <a:xfrm>
            <a:off x="6643720" y="5266079"/>
            <a:ext cx="2298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E. Harvey-</a:t>
            </a:r>
            <a:r>
              <a:rPr lang="en-US" sz="1600" dirty="0" err="1"/>
              <a:t>Fishenden</a:t>
            </a:r>
            <a:r>
              <a:rPr lang="en-US" sz="1600" dirty="0"/>
              <a:t>, 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6BA81-F73F-A142-838E-29FB6DA55997}"/>
              </a:ext>
            </a:extLst>
          </p:cNvPr>
          <p:cNvSpPr txBox="1"/>
          <p:nvPr/>
        </p:nvSpPr>
        <p:spPr>
          <a:xfrm>
            <a:off x="1412195" y="217964"/>
            <a:ext cx="234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Remote Handling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83A7093-3EB2-AA4F-A3E9-F469C9E21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243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66BA65-BF05-C845-9DD7-81115C92F01D}"/>
              </a:ext>
            </a:extLst>
          </p:cNvPr>
          <p:cNvSpPr/>
          <p:nvPr/>
        </p:nvSpPr>
        <p:spPr>
          <a:xfrm>
            <a:off x="2609635" y="3935002"/>
            <a:ext cx="3616503" cy="1859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9DBF779-FBE5-8E4F-A642-3AD489A19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57647"/>
              </p:ext>
            </p:extLst>
          </p:nvPr>
        </p:nvGraphicFramePr>
        <p:xfrm>
          <a:off x="2609635" y="3930632"/>
          <a:ext cx="3092950" cy="2143125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101516308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18860668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0955287"/>
                    </a:ext>
                  </a:extLst>
                </a:gridCol>
                <a:gridCol w="679950">
                  <a:extLst>
                    <a:ext uri="{9D8B030D-6E8A-4147-A177-3AD203B41FA5}">
                      <a16:colId xmlns:a16="http://schemas.microsoft.com/office/drawing/2014/main" val="3799707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Operations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Handling Time (Days)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11484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2.2m Supported Target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0284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Double Target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34032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Cantilever Target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8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6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/>
          </a:bodyPr>
          <a:lstStyle/>
          <a:p>
            <a:r>
              <a:rPr lang="en-GB" sz="2800" dirty="0"/>
              <a:t>How long can we make a cantilevered LBNF target?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/>
            </p:nvGraphicFramePr>
            <p:xfrm>
              <a:off x="715332" y="1896740"/>
              <a:ext cx="7529076" cy="1724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1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100" dirty="0"/>
                            <a:t>Target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100" dirty="0"/>
                            <a:t>Bending Stiffness</a:t>
                          </a:r>
                          <a:br>
                            <a:rPr lang="en-GB" sz="11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/>
                                </a:rPr>
                                <m:t>𝑬</m:t>
                              </m:r>
                              <m:sSub>
                                <m:sSub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GB" sz="1100" b="1" i="1" smtClean="0">
                                      <a:latin typeface="Cambria Math"/>
                                    </a:rPr>
                                    <m:t>𝒙𝒙</m:t>
                                  </m:r>
                                </m:sub>
                              </m:sSub>
                              <m:r>
                                <a:rPr lang="en-GB" sz="1100" b="1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i="1" dirty="0"/>
                            <a:t>(N.m</a:t>
                          </a:r>
                          <a:r>
                            <a:rPr lang="en-GB" sz="1100" i="1" baseline="30000" dirty="0"/>
                            <a:t>2</a:t>
                          </a:r>
                          <a:r>
                            <a:rPr lang="en-GB" sz="1100" i="1" dirty="0"/>
                            <a:t>)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Bending Stiffness</a:t>
                          </a:r>
                          <a:br>
                            <a:rPr lang="en-GB" sz="11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/>
                                </a:rPr>
                                <m:t>𝑬</m:t>
                              </m:r>
                              <m:sSub>
                                <m:sSub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GB" sz="1100" b="1" i="1" smtClean="0">
                                      <a:latin typeface="Cambria Math"/>
                                    </a:rPr>
                                    <m:t>𝒚𝒚</m:t>
                                  </m:r>
                                </m:sub>
                              </m:sSub>
                              <m:r>
                                <a:rPr lang="en-GB" sz="1100" b="1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i="1" dirty="0"/>
                            <a:t>(N.m</a:t>
                          </a:r>
                          <a:r>
                            <a:rPr lang="en-GB" sz="1100" i="1" baseline="30000" dirty="0"/>
                            <a:t>2</a:t>
                          </a:r>
                          <a:r>
                            <a:rPr lang="en-GB" sz="1100" i="1" dirty="0"/>
                            <a:t>)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100" dirty="0"/>
                            <a:t>Mass</a:t>
                          </a:r>
                          <a:br>
                            <a:rPr lang="en-GB" sz="11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GB" sz="1100" b="1" i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i="1" dirty="0"/>
                            <a:t>(kg/m)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i="1" dirty="0"/>
                            <a:t>Unsupported Length</a:t>
                          </a:r>
                          <a:br>
                            <a:rPr lang="en-GB" sz="1100" i="1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/>
                                </a:rPr>
                                <m:t>𝒍</m:t>
                              </m:r>
                            </m:oMath>
                          </a14:m>
                          <a:r>
                            <a:rPr lang="en-GB" sz="1100" i="1" dirty="0"/>
                            <a:t> (m)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200" b="1" i="1" smtClean="0">
                                    <a:latin typeface="Cambria Math"/>
                                  </a:rPr>
                                  <m:t>𝜹</m:t>
                                </m:r>
                                <m:r>
                                  <a:rPr lang="en-GB" sz="1200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1" i="1" smtClean="0">
                                        <a:latin typeface="Cambria Math"/>
                                      </a:rPr>
                                      <m:t>𝒎𝒈</m:t>
                                    </m:r>
                                    <m:sSup>
                                      <m:sSupPr>
                                        <m:ctrlPr>
                                          <a:rPr lang="en-GB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200" b="1" i="1" smtClean="0">
                                            <a:latin typeface="Cambria Math"/>
                                          </a:rPr>
                                          <m:t>𝒍</m:t>
                                        </m:r>
                                      </m:e>
                                      <m:sup>
                                        <m:r>
                                          <a:rPr lang="en-GB" sz="1200" b="1" i="1" smtClean="0">
                                            <a:latin typeface="Cambria Math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200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  <m:r>
                                      <a:rPr lang="en-GB" sz="1200" b="1" i="1" smtClean="0">
                                        <a:latin typeface="Cambria Math"/>
                                      </a:rPr>
                                      <m:t>𝑬𝑰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1" dirty="0"/>
                            <a:t>Horizontal mode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400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𝟓𝟐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400" b="1" i="1" smtClean="0">
                                      <a:latin typeface="Cambria Math"/>
                                    </a:rPr>
                                    <m:t>𝝅</m:t>
                                  </m:r>
                                  <m:sSup>
                                    <m:sSupPr>
                                      <m:ctrlPr>
                                        <a:rPr lang="el-GR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𝒍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𝑬𝑰</m:t>
                                      </m:r>
                                    </m:num>
                                    <m:den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𝒎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en-GB" sz="14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b="1" dirty="0"/>
                            <a:t>Vertical mode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GB" sz="1400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𝟓𝟐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400" b="1" i="1" smtClean="0">
                                      <a:latin typeface="Cambria Math"/>
                                    </a:rPr>
                                    <m:t>𝝅</m:t>
                                  </m:r>
                                  <m:sSup>
                                    <m:sSupPr>
                                      <m:ctrlPr>
                                        <a:rPr lang="el-GR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𝒍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𝑬𝑰</m:t>
                                      </m:r>
                                    </m:num>
                                    <m:den>
                                      <m:r>
                                        <a:rPr lang="en-GB" sz="1400" b="1" i="1" smtClean="0">
                                          <a:latin typeface="Cambria Math"/>
                                        </a:rPr>
                                        <m:t>𝒎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en-GB" sz="14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88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dirty="0">
                              <a:solidFill>
                                <a:srgbClr val="FF0000"/>
                              </a:solidFill>
                            </a:rPr>
                            <a:t>T2K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2,780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2780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1.75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0.9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0.51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28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FF0000"/>
                              </a:solidFill>
                            </a:rPr>
                            <a:t>28 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88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dirty="0">
                              <a:solidFill>
                                <a:srgbClr val="00B0F0"/>
                              </a:solidFill>
                            </a:rPr>
                            <a:t>NuMI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637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285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0.49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1.0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0.94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13.5 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00B0F0"/>
                              </a:solidFill>
                            </a:rPr>
                            <a:t>20 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88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dirty="0">
                              <a:solidFill>
                                <a:schemeClr val="tx1"/>
                              </a:solidFill>
                            </a:rPr>
                            <a:t>LBNF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18,517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/>
                            <a:t>18,517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1.64</a:t>
                          </a: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>
                              <a:effectLst/>
                            </a:rPr>
                            <a:t>*** See below ***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613518"/>
                  </p:ext>
                </p:extLst>
              </p:nvPr>
            </p:nvGraphicFramePr>
            <p:xfrm>
              <a:off x="715332" y="1896740"/>
              <a:ext cx="7529076" cy="1892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168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946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946770"/>
                    <a:gridCol w="946770"/>
                    <a:gridCol w="946770"/>
                    <a:gridCol w="946770"/>
                  </a:tblGrid>
                  <a:tr h="10693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100" dirty="0" smtClean="0"/>
                            <a:t>Target</a:t>
                          </a:r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5484" t="-568" r="-601935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4231" t="-568" r="-498077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6129" t="-568" r="-401290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6129" t="-568" r="-301290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6129" t="-568" r="-201290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2308" t="-568" r="-100000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96774" t="-568" r="-645" b="-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dirty="0" smtClean="0">
                              <a:solidFill>
                                <a:srgbClr val="FF0000"/>
                              </a:solidFill>
                            </a:rPr>
                            <a:t>T2K</a:t>
                          </a:r>
                          <a:endParaRPr lang="en-GB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2,780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2780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1.75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0.9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0.51 mm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28 Hz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rgbClr val="FF0000"/>
                              </a:solidFill>
                            </a:rPr>
                            <a:t>28 Hz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dirty="0" smtClean="0">
                              <a:solidFill>
                                <a:srgbClr val="00B0F0"/>
                              </a:solidFill>
                            </a:rPr>
                            <a:t>NuMI</a:t>
                          </a:r>
                          <a:endParaRPr lang="en-GB" sz="11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637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285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0.49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1.0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0.94 mm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13.5 Hz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>
                              <a:solidFill>
                                <a:srgbClr val="00B0F0"/>
                              </a:solidFill>
                            </a:rPr>
                            <a:t>20 Hz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100" dirty="0" smtClean="0">
                              <a:solidFill>
                                <a:schemeClr val="tx1"/>
                              </a:solidFill>
                            </a:rPr>
                            <a:t>LBNF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/>
                            <a:t>18,517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/>
                            <a:t>18,517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smtClean="0"/>
                            <a:t>1.64</a:t>
                          </a:r>
                          <a:endParaRPr lang="en-GB" sz="12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effectLst/>
                            </a:rPr>
                            <a:t>*** See below ***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1" name="TextBox 40"/>
          <p:cNvSpPr txBox="1"/>
          <p:nvPr/>
        </p:nvSpPr>
        <p:spPr>
          <a:xfrm>
            <a:off x="683568" y="836712"/>
            <a:ext cx="754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Aiming to achieve similar structural performance to the “two interaction length”  </a:t>
            </a:r>
            <a:r>
              <a:rPr lang="en-GB" sz="1400" b="1" i="1" dirty="0">
                <a:solidFill>
                  <a:srgbClr val="FF0000"/>
                </a:solidFill>
              </a:rPr>
              <a:t>T2K</a:t>
            </a:r>
            <a:r>
              <a:rPr lang="en-GB" sz="1400" i="1" dirty="0"/>
              <a:t> and </a:t>
            </a:r>
            <a:r>
              <a:rPr lang="en-GB" sz="1400" b="1" i="1" dirty="0">
                <a:solidFill>
                  <a:srgbClr val="00B0F0"/>
                </a:solidFill>
              </a:rPr>
              <a:t>NuMI</a:t>
            </a:r>
            <a:r>
              <a:rPr lang="en-GB" sz="1400" i="1" dirty="0"/>
              <a:t> reference designs.</a:t>
            </a:r>
          </a:p>
          <a:p>
            <a:r>
              <a:rPr lang="en-GB" sz="1400" i="1" dirty="0"/>
              <a:t>Given it’s stiffer cross-section, an </a:t>
            </a:r>
            <a:r>
              <a:rPr lang="en-GB" sz="1400" b="1" i="1" dirty="0"/>
              <a:t>LBNF</a:t>
            </a:r>
            <a:r>
              <a:rPr lang="en-GB" sz="1400" i="1" dirty="0"/>
              <a:t> cantilever target in the range three to four nuclear interaction lengths could be feasible.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8238" y="3833232"/>
            <a:ext cx="7835516" cy="3010644"/>
            <a:chOff x="618238" y="3833232"/>
            <a:chExt cx="7835516" cy="3010644"/>
          </a:xfrm>
        </p:grpSpPr>
        <p:grpSp>
          <p:nvGrpSpPr>
            <p:cNvPr id="9" name="Group 8"/>
            <p:cNvGrpSpPr/>
            <p:nvPr/>
          </p:nvGrpSpPr>
          <p:grpSpPr>
            <a:xfrm>
              <a:off x="618238" y="3833232"/>
              <a:ext cx="3881754" cy="3010644"/>
              <a:chOff x="552908" y="3833232"/>
              <a:chExt cx="3881754" cy="301064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52908" y="3833232"/>
                <a:ext cx="3881754" cy="3010644"/>
                <a:chOff x="539552" y="4221088"/>
                <a:chExt cx="3881754" cy="3010644"/>
              </a:xfrm>
            </p:grpSpPr>
            <p:pic>
              <p:nvPicPr>
                <p:cNvPr id="34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1029"/>
                <a:stretch/>
              </p:blipFill>
              <p:spPr bwMode="auto">
                <a:xfrm>
                  <a:off x="539552" y="4221088"/>
                  <a:ext cx="3881754" cy="30106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477090" y="6381327"/>
                  <a:ext cx="64807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693114" y="6151844"/>
                  <a:ext cx="648072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852798" y="6250522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rgbClr val="FF0000"/>
                      </a:solidFill>
                    </a:rPr>
                    <a:t>T2K</a:t>
                  </a:r>
                  <a:endParaRPr lang="en-GB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045042" y="6013344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rgbClr val="00B0F0"/>
                      </a:solidFill>
                    </a:rPr>
                    <a:t>NuMI</a:t>
                  </a:r>
                  <a:endParaRPr lang="en-GB" sz="1600" dirty="0">
                    <a:solidFill>
                      <a:srgbClr val="00B0F0"/>
                    </a:solidFill>
                  </a:endParaRPr>
                </a:p>
              </p:txBody>
            </p:sp>
          </p:grpSp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550" y="4497616"/>
                <a:ext cx="1383912" cy="731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42" b="2059"/>
            <a:stretch/>
          </p:blipFill>
          <p:spPr bwMode="auto">
            <a:xfrm>
              <a:off x="4572000" y="3874740"/>
              <a:ext cx="3881754" cy="2938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6797570" y="5544615"/>
              <a:ext cx="648072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707322" y="5406115"/>
              <a:ext cx="111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B0F0"/>
                  </a:solidFill>
                </a:rPr>
                <a:t>NuMI vertical</a:t>
              </a:r>
              <a:endParaRPr lang="en-GB" sz="1600" dirty="0">
                <a:solidFill>
                  <a:srgbClr val="00B0F0"/>
                </a:solidFill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991" y="4512858"/>
              <a:ext cx="1213209" cy="71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6876256" y="4365104"/>
              <a:ext cx="0" cy="194421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24000" y="4365104"/>
              <a:ext cx="0" cy="194421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75856" y="4365104"/>
              <a:ext cx="0" cy="1944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36296" y="4365104"/>
              <a:ext cx="0" cy="1944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40352" y="4365104"/>
              <a:ext cx="0" cy="1944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887580" y="5046074"/>
              <a:ext cx="11161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T2K vertical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365522" y="5184575"/>
              <a:ext cx="6480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933474" y="5648875"/>
              <a:ext cx="14401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B0F0"/>
                  </a:solidFill>
                </a:rPr>
                <a:t>NuMI horizontal</a:t>
              </a:r>
              <a:endParaRPr lang="en-GB" sz="1600" dirty="0">
                <a:solidFill>
                  <a:srgbClr val="00B0F0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301626" y="5787375"/>
              <a:ext cx="648072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5819B3C-B0C9-3B44-956B-04DA37779798}"/>
              </a:ext>
            </a:extLst>
          </p:cNvPr>
          <p:cNvSpPr txBox="1"/>
          <p:nvPr/>
        </p:nvSpPr>
        <p:spPr>
          <a:xfrm>
            <a:off x="6224633" y="498109"/>
            <a:ext cx="1588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Loveridge, RAL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7E9C9-889A-E44F-B128-AD54E739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CE38-61F8-F242-9EC1-5FCE7D9C27C2}" type="datetime1">
              <a:rPr lang="en-US" smtClean="0"/>
              <a:t>7/29/19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83363-4C05-0443-890A-C3DC2710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P.Hurh | LBNF Target Design Selection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6260F-428B-3E4B-B3CF-8AB918BC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ABE-D6B7-4D96-AC2A-E493B1CF28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4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5868144" y="576855"/>
            <a:ext cx="3032720" cy="6258907"/>
            <a:chOff x="6012160" y="576855"/>
            <a:chExt cx="3032720" cy="625890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636912"/>
              <a:ext cx="2743438" cy="211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6855"/>
              <a:ext cx="2743438" cy="211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418" y="4725144"/>
              <a:ext cx="2743438" cy="2110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7956376" y="1355165"/>
              <a:ext cx="93610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2.3m long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08776" y="3553721"/>
              <a:ext cx="93610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1.9m long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08776" y="6021288"/>
              <a:ext cx="93610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1.5m long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/>
          </a:bodyPr>
          <a:lstStyle/>
          <a:p>
            <a:r>
              <a:rPr lang="en-GB" sz="2800" dirty="0"/>
              <a:t>Mounting Optimisation / Sagitta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4968552" cy="13669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Can </a:t>
            </a:r>
            <a:r>
              <a:rPr lang="en-GB" sz="1800" b="1" dirty="0"/>
              <a:t>reduce the magnitude of target misalignment </a:t>
            </a:r>
            <a:r>
              <a:rPr lang="en-GB" sz="1800" dirty="0"/>
              <a:t>from self-weight deformation by “angling up” at the support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0" y="4629490"/>
          <a:ext cx="5616625" cy="156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23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/>
                        <a:t>Target</a:t>
                      </a:r>
                      <a:r>
                        <a:rPr lang="en-GB" sz="1200" b="1" i="1" baseline="0" dirty="0"/>
                        <a:t> </a:t>
                      </a:r>
                      <a:r>
                        <a:rPr lang="en-GB" sz="1200" b="1" i="1" dirty="0"/>
                        <a:t>Length</a:t>
                      </a:r>
                      <a:br>
                        <a:rPr lang="en-GB" sz="1200" b="1" i="1" dirty="0"/>
                      </a:br>
                      <a:r>
                        <a:rPr lang="en-GB" sz="1200" b="1" i="1" dirty="0"/>
                        <a:t>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/>
                        <a:t>Cantilever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/>
                        <a:t>Cantilever (optimised mount angle)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/>
                        <a:t>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/>
                        <a:t>Propped Cantilever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0.55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±0.07 mm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0.019°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1.42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/>
                        </a:rPr>
                        <a:t>±</a:t>
                      </a:r>
                      <a:r>
                        <a:rPr lang="en-GB" sz="1200" dirty="0"/>
                        <a:t>0.17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0.038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0.06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3.05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alibri"/>
                        </a:rPr>
                        <a:t>±</a:t>
                      </a:r>
                      <a:r>
                        <a:rPr lang="en-GB" sz="1200" dirty="0"/>
                        <a:t>0.36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0.067°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0.13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9512" y="422108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Self-weight deflection for various support configurations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27584" y="2217638"/>
                <a:ext cx="27762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/>
                  <a:t>Cantilever self-weight deflection as a function of position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800" dirty="0"/>
                  <a:t>: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17638"/>
                <a:ext cx="2776206" cy="923330"/>
              </a:xfrm>
              <a:prstGeom prst="rect">
                <a:avLst/>
              </a:prstGeom>
              <a:blipFill>
                <a:blip r:embed="rId6"/>
                <a:stretch>
                  <a:fillRect l="-1818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16818" y="3212976"/>
                <a:ext cx="2555187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𝑚𝑔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𝑙𝑥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18" y="3212976"/>
                <a:ext cx="2555187" cy="5231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339752" y="4509120"/>
            <a:ext cx="2448272" cy="1789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10AD9-6AB8-474E-B7FE-F16CD0674A4A}"/>
              </a:ext>
            </a:extLst>
          </p:cNvPr>
          <p:cNvSpPr txBox="1"/>
          <p:nvPr/>
        </p:nvSpPr>
        <p:spPr>
          <a:xfrm>
            <a:off x="6844236" y="210126"/>
            <a:ext cx="1588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Loveridge, RAL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99233-AF88-9946-B746-D69174C6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A72C-7BA2-EE46-9531-FA7C7492AB4A}" type="datetime1">
              <a:rPr lang="en-US" smtClean="0"/>
              <a:t>7/29/19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8FEE-3C57-F54B-9699-AAE291B4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P.Hurh | LBNF Target Design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C110B-57BD-8349-AB02-BC7D36EF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8ABE-D6B7-4D96-AC2A-E493B1CF28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6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8FA-D210-7E4E-9AAA-48E7592B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Key Design and Manufacturing Issues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5" y="980731"/>
          <a:ext cx="8352933" cy="583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176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1:1x2m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2: 2x1m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3: intermediate cantilever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Complexity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of 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orn Interface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Interfaces at both US and DS of horn,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plus 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elf interface!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Needs Helium services routing to DS end.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Interfaces at both US and DS of horn. Needs Helium services routing to DS end.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Interface to horn US end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Departure from Proven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Departure from T2K in terms of length / segmentation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and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Self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docking interface.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Closest to two-interaction length T2K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Departure from T2K in terms of length / segmentation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Design 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DS support design for radial stiffness + longitudinal compliance,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equires prototyping.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DS support/manifold design w.r.t. pressure stress and thermal distortion.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Pushing for longest feasible length (re: deflection, violin modes)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Manufacturing 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DS support manufacture is complex.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Manufacture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ong thin-walled titanium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tube to tight dimensional tolerances.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US target most similar to T2K.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DS low-mass manifold manufacture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complex.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Manufacture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ong thin-walled titanium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tube to tight dimensional tolerances.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Relatively high cost of manufacture and outstanding design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Relatively high cost of manufacture and outstanding design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Relatively low cost of manufacture and outstanding design tasks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19015"/>
            <a:ext cx="2097596" cy="87877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53" y="1101656"/>
            <a:ext cx="2108264" cy="882777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069772"/>
            <a:ext cx="1528191" cy="74942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DD52C-5E2E-5348-AD72-CE740ADE0FBC}"/>
              </a:ext>
            </a:extLst>
          </p:cNvPr>
          <p:cNvSpPr txBox="1"/>
          <p:nvPr/>
        </p:nvSpPr>
        <p:spPr>
          <a:xfrm>
            <a:off x="6844236" y="210126"/>
            <a:ext cx="1588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Loveridge, 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F9C81-748E-574D-B9C2-3CA001940E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D9BA928-ACBC-BF4E-8BBA-641E074EADFF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4D650E-D876-674C-BEC5-AC4D22441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DFE327-C91C-6043-AA36-87BE3E283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0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7130-CF8C-0649-AC16-996106FB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Key Operation Issues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5" y="980731"/>
          <a:ext cx="8352933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176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1:1x2m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2: 2x1m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3: intermediate cantilever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/>
                        <a:t>Spare Production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Intermediate cost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two in parallel?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Highest cost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four (2 US + 2 DS) in parallel?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Lowest cost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two in parallel?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Thermal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Highest heat load, single target cooling loop. Also need to cool DS support.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High heat load but divided between two cooling loops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Lowest total heat 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Mechanical loads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DS prop required to keep self-weight deflection and natural frequency in check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Most “robust” structure as measured by natural frequency and self-weight deflection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Inherently pushing at the limits on cantilever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Complexity / number of failure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High complexity due to cooled downstream 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High complexity due to additional downstream target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Low Complexity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/ number of components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/>
                        <a:t>Alignment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Relies on DS support for</a:t>
                      </a:r>
                      <a:r>
                        <a:rPr lang="en-GB" sz="1200" baseline="0" dirty="0"/>
                        <a:t> target placement precision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Perceived difficulties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with beam based alignment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Single</a:t>
                      </a:r>
                      <a:r>
                        <a:rPr lang="en-GB" sz="1200" baseline="0" dirty="0"/>
                        <a:t> object to align but l</a:t>
                      </a:r>
                      <a:r>
                        <a:rPr lang="en-GB" sz="1200" dirty="0"/>
                        <a:t>argest</a:t>
                      </a:r>
                      <a:r>
                        <a:rPr lang="en-GB" sz="1200" baseline="0" dirty="0"/>
                        <a:t> s</a:t>
                      </a:r>
                      <a:r>
                        <a:rPr lang="en-GB" sz="1200" dirty="0"/>
                        <a:t>elf-weight</a:t>
                      </a:r>
                      <a:r>
                        <a:rPr lang="en-GB" sz="1200" baseline="0" dirty="0"/>
                        <a:t> deflection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376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19015"/>
            <a:ext cx="2097596" cy="87877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53" y="1101656"/>
            <a:ext cx="2108264" cy="882777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069772"/>
            <a:ext cx="1528191" cy="74942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5C9C7D-45B6-2E47-A103-CE3903EAE43A}"/>
              </a:ext>
            </a:extLst>
          </p:cNvPr>
          <p:cNvSpPr txBox="1"/>
          <p:nvPr/>
        </p:nvSpPr>
        <p:spPr>
          <a:xfrm>
            <a:off x="6844236" y="210126"/>
            <a:ext cx="1588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Loveridge, 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5958-ABD2-E446-B808-C6CE0C31AB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53A7935-8CDB-044C-BC8F-ACC4EB5B6937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10B25A-DB4E-634D-890E-D58492EA2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D5CE34-CE55-854F-A402-FDE551850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4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E148B-3FC6-CB42-9A91-FDFE8A990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Key Remote Maintenance Issues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44420"/>
              </p:ext>
            </p:extLst>
          </p:nvPr>
        </p:nvGraphicFramePr>
        <p:xfrm>
          <a:off x="395535" y="980731"/>
          <a:ext cx="8352933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176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1:1x2m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2: 2x1m long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Option 3: intermediate cantilever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/>
                        <a:t>Time estimate for planned target exchange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 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Risk / complexity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(number of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(number of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(number of operations)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Work Cell Interfaces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Two sets of exchange tooling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with mechanical/services interface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Two sets of exchange tooling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with mechanical/services interface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One exchanger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Manipulator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Ergonomics compromised when module rotated. Long-reach</a:t>
                      </a:r>
                      <a:r>
                        <a:rPr lang="en-GB" sz="1200" baseline="0" dirty="0"/>
                        <a:t> manipulators.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Ergonomics compromised when module rotated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optimise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reach/view for the single required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491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Crane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Two module rotations, including re-configuration of supports </a:t>
                      </a:r>
                      <a:r>
                        <a:rPr lang="en-GB" sz="1200" dirty="0" err="1"/>
                        <a:t>etc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One module rotation, including re-configuration of supports </a:t>
                      </a:r>
                      <a:r>
                        <a:rPr lang="en-GB" sz="1200" dirty="0" err="1"/>
                        <a:t>etc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All work achieved with single module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19015"/>
            <a:ext cx="2097596" cy="87877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53" y="1101656"/>
            <a:ext cx="2108264" cy="882777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069772"/>
            <a:ext cx="1528191" cy="74942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50FB9-B920-5144-903E-F0E59DFB3DCE}"/>
              </a:ext>
            </a:extLst>
          </p:cNvPr>
          <p:cNvSpPr txBox="1"/>
          <p:nvPr/>
        </p:nvSpPr>
        <p:spPr>
          <a:xfrm>
            <a:off x="6844236" y="210126"/>
            <a:ext cx="1588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Loveridge, 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AACA-F10D-5646-B584-2FA95106DF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9408F57-90F0-9A4A-A97A-99150AB3220C}" type="datetime1">
              <a:rPr lang="en-US" smtClean="0"/>
              <a:t>7/29/19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986E9C-BFDD-3A47-BCAC-9DEEE4D5E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P.Hurh | LBNF Target Design Selection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3C68E7-B657-0C4F-B0DA-1F694DD0B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744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292</TotalTime>
  <Words>1694</Words>
  <Application>Microsoft Macintosh PowerPoint</Application>
  <PresentationFormat>On-screen Show (4:3)</PresentationFormat>
  <Paragraphs>310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Helvetica</vt:lpstr>
      <vt:lpstr>Times New Roman</vt:lpstr>
      <vt:lpstr>Fermilab_PPT_090815</vt:lpstr>
      <vt:lpstr>PowerPoint Presentation</vt:lpstr>
      <vt:lpstr>Consensus Reached!</vt:lpstr>
      <vt:lpstr>PowerPoint Presentation</vt:lpstr>
      <vt:lpstr>PowerPoint Presentation</vt:lpstr>
      <vt:lpstr>How long can we make a cantilevered LBNF target?</vt:lpstr>
      <vt:lpstr>Mounting Optimisation / Sagitta Effect</vt:lpstr>
      <vt:lpstr>Key Design and Manufacturing Issues</vt:lpstr>
      <vt:lpstr>Key Operation Issues</vt:lpstr>
      <vt:lpstr>Key Remote Maintenance Issues</vt:lpstr>
      <vt:lpstr>PowerPoint Presentation</vt:lpstr>
      <vt:lpstr>Impacts to Absorber</vt:lpstr>
      <vt:lpstr>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 Hurh</dc:creator>
  <cp:lastModifiedBy>Patrick G Hurh</cp:lastModifiedBy>
  <cp:revision>21</cp:revision>
  <cp:lastPrinted>2014-01-20T19:40:21Z</cp:lastPrinted>
  <dcterms:created xsi:type="dcterms:W3CDTF">2019-07-26T13:03:07Z</dcterms:created>
  <dcterms:modified xsi:type="dcterms:W3CDTF">2019-07-29T21:00:21Z</dcterms:modified>
</cp:coreProperties>
</file>