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8"/>
  </p:notesMasterIdLst>
  <p:handoutMasterIdLst>
    <p:handoutMasterId r:id="rId9"/>
  </p:handoutMasterIdLst>
  <p:sldIdLst>
    <p:sldId id="294" r:id="rId2"/>
    <p:sldId id="275" r:id="rId3"/>
    <p:sldId id="298" r:id="rId4"/>
    <p:sldId id="300" r:id="rId5"/>
    <p:sldId id="299" r:id="rId6"/>
    <p:sldId id="301" r:id="rId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94694"/>
  </p:normalViewPr>
  <p:slideViewPr>
    <p:cSldViewPr snapToGrid="0" snapToObjects="1" showGuides="1">
      <p:cViewPr varScale="1">
        <p:scale>
          <a:sx n="124" d="100"/>
          <a:sy n="124" d="100"/>
        </p:scale>
        <p:origin x="1840" y="16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7/24/19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7/24/19</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7/24/19</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7/24/19</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7/24/19</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7/24/19</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7/24/19</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7/24/19</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P. Hurh</a:t>
            </a:r>
          </a:p>
          <a:p>
            <a:r>
              <a:rPr lang="en-US" dirty="0"/>
              <a:t>LBNF Target Conceptual Design Selection Review</a:t>
            </a:r>
          </a:p>
          <a:p>
            <a:r>
              <a:rPr lang="en-US" dirty="0"/>
              <a:t>24Jul2019</a:t>
            </a:r>
          </a:p>
          <a:p>
            <a:endParaRPr lang="en-US" dirty="0"/>
          </a:p>
        </p:txBody>
      </p:sp>
      <p:sp>
        <p:nvSpPr>
          <p:cNvPr id="3" name="Text Placeholder 2"/>
          <p:cNvSpPr>
            <a:spLocks noGrp="1"/>
          </p:cNvSpPr>
          <p:nvPr>
            <p:ph type="body" sz="quarter" idx="11"/>
          </p:nvPr>
        </p:nvSpPr>
        <p:spPr/>
        <p:txBody>
          <a:bodyPr>
            <a:noAutofit/>
          </a:bodyPr>
          <a:lstStyle/>
          <a:p>
            <a:r>
              <a:rPr lang="en-US" dirty="0"/>
              <a:t>Welcome and Objectives</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5743" y="899318"/>
            <a:ext cx="8672513" cy="5059363"/>
          </a:xfrm>
        </p:spPr>
        <p:txBody>
          <a:bodyPr/>
          <a:lstStyle/>
          <a:p>
            <a:pPr marL="0" indent="0">
              <a:buNone/>
            </a:pPr>
            <a:r>
              <a:rPr lang="en-US" dirty="0"/>
              <a:t>A general agreement…</a:t>
            </a:r>
          </a:p>
          <a:p>
            <a:pPr marL="0" indent="0">
              <a:buNone/>
            </a:pPr>
            <a:endParaRPr lang="en-US" dirty="0"/>
          </a:p>
          <a:p>
            <a:r>
              <a:rPr lang="en-US" dirty="0"/>
              <a:t>3 proposed conceptual designs</a:t>
            </a:r>
          </a:p>
          <a:p>
            <a:r>
              <a:rPr lang="en-US" dirty="0">
                <a:solidFill>
                  <a:srgbClr val="50504E"/>
                </a:solidFill>
              </a:rPr>
              <a:t>physics yield differences</a:t>
            </a:r>
          </a:p>
          <a:p>
            <a:r>
              <a:rPr lang="en-US" dirty="0">
                <a:solidFill>
                  <a:srgbClr val="50504E"/>
                </a:solidFill>
              </a:rPr>
              <a:t>thermal-structural performance differences</a:t>
            </a:r>
          </a:p>
          <a:p>
            <a:r>
              <a:rPr lang="en-US" dirty="0">
                <a:solidFill>
                  <a:srgbClr val="50504E"/>
                </a:solidFill>
              </a:rPr>
              <a:t>impact to other components differences</a:t>
            </a:r>
          </a:p>
          <a:p>
            <a:r>
              <a:rPr lang="en-US" dirty="0">
                <a:solidFill>
                  <a:srgbClr val="50504E"/>
                </a:solidFill>
              </a:rPr>
              <a:t>impact to operations differences</a:t>
            </a:r>
          </a:p>
          <a:p>
            <a:r>
              <a:rPr lang="en-US" dirty="0">
                <a:solidFill>
                  <a:srgbClr val="50504E"/>
                </a:solidFill>
              </a:rPr>
              <a:t>design and manufacturability complexity differences</a:t>
            </a:r>
          </a:p>
          <a:p>
            <a:r>
              <a:rPr lang="en-US" dirty="0">
                <a:solidFill>
                  <a:srgbClr val="50504E"/>
                </a:solidFill>
              </a:rPr>
              <a:t>reliability differences</a:t>
            </a:r>
          </a:p>
          <a:p>
            <a:r>
              <a:rPr lang="en-US" dirty="0">
                <a:solidFill>
                  <a:srgbClr val="50504E"/>
                </a:solidFill>
              </a:rPr>
              <a:t>cost, schedule, and risk differences</a:t>
            </a:r>
          </a:p>
          <a:p>
            <a:pPr marL="0" indent="0">
              <a:buNone/>
            </a:pPr>
            <a:endParaRPr lang="en-US" dirty="0">
              <a:solidFill>
                <a:srgbClr val="50504E"/>
              </a:solidFill>
            </a:endParaRPr>
          </a:p>
          <a:p>
            <a:pPr marL="0" indent="0">
              <a:buNone/>
            </a:pPr>
            <a:r>
              <a:rPr lang="en-US" b="1" i="1" dirty="0">
                <a:solidFill>
                  <a:schemeClr val="tx1"/>
                </a:solidFill>
              </a:rPr>
              <a:t>Seeking consensus </a:t>
            </a:r>
            <a:r>
              <a:rPr lang="en-US" dirty="0">
                <a:solidFill>
                  <a:srgbClr val="50504E"/>
                </a:solidFill>
              </a:rPr>
              <a:t>implies difference of opinion</a:t>
            </a:r>
          </a:p>
          <a:p>
            <a:endParaRPr lang="en-US" dirty="0">
              <a:solidFill>
                <a:srgbClr val="50504E"/>
              </a:solidFill>
            </a:endParaRPr>
          </a:p>
          <a:p>
            <a:pPr marL="1828800" lvl="4" indent="0">
              <a:buNone/>
            </a:pPr>
            <a:endParaRPr lang="en-US" dirty="0"/>
          </a:p>
        </p:txBody>
      </p:sp>
      <p:sp>
        <p:nvSpPr>
          <p:cNvPr id="7" name="Title 6"/>
          <p:cNvSpPr>
            <a:spLocks noGrp="1"/>
          </p:cNvSpPr>
          <p:nvPr>
            <p:ph type="title"/>
          </p:nvPr>
        </p:nvSpPr>
        <p:spPr/>
        <p:txBody>
          <a:bodyPr/>
          <a:lstStyle/>
          <a:p>
            <a:r>
              <a:rPr lang="en-US" dirty="0"/>
              <a:t>Consensus</a:t>
            </a:r>
          </a:p>
        </p:txBody>
      </p:sp>
      <p:sp>
        <p:nvSpPr>
          <p:cNvPr id="3" name="Date Placeholder 2"/>
          <p:cNvSpPr>
            <a:spLocks noGrp="1"/>
          </p:cNvSpPr>
          <p:nvPr>
            <p:ph type="dt" sz="half" idx="2"/>
          </p:nvPr>
        </p:nvSpPr>
        <p:spPr/>
        <p:txBody>
          <a:bodyPr/>
          <a:lstStyle/>
          <a:p>
            <a:pPr>
              <a:defRPr/>
            </a:pPr>
            <a:fld id="{FA96D49F-E75B-CA4C-9755-57CB093C34C1}" type="datetime1">
              <a:rPr lang="en-US" smtClean="0"/>
              <a:t>7/24/19</a:t>
            </a:fld>
            <a:endParaRPr lang="en-US" dirty="0"/>
          </a:p>
        </p:txBody>
      </p:sp>
      <p:sp>
        <p:nvSpPr>
          <p:cNvPr id="4" name="Footer Placeholder 3"/>
          <p:cNvSpPr>
            <a:spLocks noGrp="1"/>
          </p:cNvSpPr>
          <p:nvPr>
            <p:ph type="ftr" sz="quarter" idx="3"/>
          </p:nvPr>
        </p:nvSpPr>
        <p:spPr/>
        <p:txBody>
          <a:bodyPr/>
          <a:lstStyle/>
          <a:p>
            <a:pPr>
              <a:defRPr/>
            </a:pPr>
            <a:r>
              <a:rPr lang="en-US"/>
              <a:t>Presenter | Presentation Title or Meeting Title</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96CB90-2FE0-7F4A-A9FD-842C49B502BA}"/>
              </a:ext>
            </a:extLst>
          </p:cNvPr>
          <p:cNvSpPr>
            <a:spLocks noGrp="1"/>
          </p:cNvSpPr>
          <p:nvPr>
            <p:ph idx="1"/>
          </p:nvPr>
        </p:nvSpPr>
        <p:spPr/>
        <p:txBody>
          <a:bodyPr/>
          <a:lstStyle/>
          <a:p>
            <a:r>
              <a:rPr lang="en-US" dirty="0"/>
              <a:t>Compare and contrast the 3 conceptual designs in previous categories and determine which concept should be prioritized to carry forward to preliminary design</a:t>
            </a:r>
          </a:p>
          <a:p>
            <a:r>
              <a:rPr lang="en-US" dirty="0"/>
              <a:t>May be selection of approach?</a:t>
            </a:r>
          </a:p>
          <a:p>
            <a:pPr lvl="1"/>
            <a:r>
              <a:rPr lang="en-US" dirty="0"/>
              <a:t>Choose most conservative concept that achieves acceptable physics performance, while preserving flexibility to upgrade to more risky approach after commissioning</a:t>
            </a:r>
          </a:p>
          <a:p>
            <a:pPr lvl="1"/>
            <a:r>
              <a:rPr lang="en-US" dirty="0"/>
              <a:t>Choose more challenging concept that has more potential for benefits but carries more risk, while maintaining a very conservative concept as back-up</a:t>
            </a:r>
          </a:p>
          <a:p>
            <a:endParaRPr lang="en-US" dirty="0"/>
          </a:p>
        </p:txBody>
      </p:sp>
      <p:sp>
        <p:nvSpPr>
          <p:cNvPr id="3" name="Title 2">
            <a:extLst>
              <a:ext uri="{FF2B5EF4-FFF2-40B4-BE49-F238E27FC236}">
                <a16:creationId xmlns:a16="http://schemas.microsoft.com/office/drawing/2014/main" id="{CFF52513-F8A4-1641-92B6-2144CF2198F5}"/>
              </a:ext>
            </a:extLst>
          </p:cNvPr>
          <p:cNvSpPr>
            <a:spLocks noGrp="1"/>
          </p:cNvSpPr>
          <p:nvPr>
            <p:ph type="title"/>
          </p:nvPr>
        </p:nvSpPr>
        <p:spPr/>
        <p:txBody>
          <a:bodyPr/>
          <a:lstStyle/>
          <a:p>
            <a:r>
              <a:rPr lang="en-US" dirty="0"/>
              <a:t>Meeting Charge</a:t>
            </a:r>
          </a:p>
        </p:txBody>
      </p:sp>
      <p:sp>
        <p:nvSpPr>
          <p:cNvPr id="4" name="Date Placeholder 3">
            <a:extLst>
              <a:ext uri="{FF2B5EF4-FFF2-40B4-BE49-F238E27FC236}">
                <a16:creationId xmlns:a16="http://schemas.microsoft.com/office/drawing/2014/main" id="{0B6F68A9-13D1-484F-BBC1-6A9B71BD129D}"/>
              </a:ext>
            </a:extLst>
          </p:cNvPr>
          <p:cNvSpPr>
            <a:spLocks noGrp="1"/>
          </p:cNvSpPr>
          <p:nvPr>
            <p:ph type="dt" sz="half" idx="2"/>
          </p:nvPr>
        </p:nvSpPr>
        <p:spPr/>
        <p:txBody>
          <a:bodyPr/>
          <a:lstStyle/>
          <a:p>
            <a:pPr>
              <a:defRPr/>
            </a:pPr>
            <a:fld id="{57ADAB69-348E-2C41-AF41-E98D046040A4}" type="datetime1">
              <a:rPr lang="en-US" smtClean="0"/>
              <a:t>7/24/19</a:t>
            </a:fld>
            <a:endParaRPr lang="en-US" dirty="0"/>
          </a:p>
        </p:txBody>
      </p:sp>
      <p:sp>
        <p:nvSpPr>
          <p:cNvPr id="5" name="Footer Placeholder 4">
            <a:extLst>
              <a:ext uri="{FF2B5EF4-FFF2-40B4-BE49-F238E27FC236}">
                <a16:creationId xmlns:a16="http://schemas.microsoft.com/office/drawing/2014/main" id="{97FCB86B-8E99-3B49-9213-C121798B4AEC}"/>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E4FBF8FF-AB31-CA49-B611-409163E3A99C}"/>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83796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26F01F-F8CC-7740-9862-03232C94B762}"/>
              </a:ext>
            </a:extLst>
          </p:cNvPr>
          <p:cNvSpPr>
            <a:spLocks noGrp="1"/>
          </p:cNvSpPr>
          <p:nvPr>
            <p:ph idx="1"/>
          </p:nvPr>
        </p:nvSpPr>
        <p:spPr/>
        <p:txBody>
          <a:bodyPr/>
          <a:lstStyle/>
          <a:p>
            <a:r>
              <a:rPr lang="en-US" dirty="0"/>
              <a:t>Target and Horn A are upgradeable (consumable items)</a:t>
            </a:r>
          </a:p>
          <a:p>
            <a:r>
              <a:rPr lang="en-US" dirty="0"/>
              <a:t>Module and utilities are not</a:t>
            </a:r>
          </a:p>
          <a:p>
            <a:r>
              <a:rPr lang="en-US" dirty="0"/>
              <a:t>Capability to upgrade to 2.4 MW is essential for module, utilities, infrastructure, </a:t>
            </a:r>
            <a:r>
              <a:rPr lang="en-US" dirty="0" err="1"/>
              <a:t>etc</a:t>
            </a:r>
            <a:endParaRPr lang="en-US" dirty="0"/>
          </a:p>
          <a:p>
            <a:endParaRPr lang="en-US" dirty="0"/>
          </a:p>
          <a:p>
            <a:r>
              <a:rPr lang="en-US" dirty="0"/>
              <a:t>Some of the work shown in the next few days may be for 2.4 MW capability, so we have to be careful to identify that and take it into consideration (namely the impacts to decay pipe/absorber)</a:t>
            </a:r>
          </a:p>
        </p:txBody>
      </p:sp>
      <p:sp>
        <p:nvSpPr>
          <p:cNvPr id="3" name="Title 2">
            <a:extLst>
              <a:ext uri="{FF2B5EF4-FFF2-40B4-BE49-F238E27FC236}">
                <a16:creationId xmlns:a16="http://schemas.microsoft.com/office/drawing/2014/main" id="{E3B4FAB8-ED36-E449-8857-A0B39B387EF6}"/>
              </a:ext>
            </a:extLst>
          </p:cNvPr>
          <p:cNvSpPr>
            <a:spLocks noGrp="1"/>
          </p:cNvSpPr>
          <p:nvPr>
            <p:ph type="title"/>
          </p:nvPr>
        </p:nvSpPr>
        <p:spPr/>
        <p:txBody>
          <a:bodyPr/>
          <a:lstStyle/>
          <a:p>
            <a:r>
              <a:rPr lang="en-US" dirty="0"/>
              <a:t>LBNF target requirement is 1.2 MW capable</a:t>
            </a:r>
          </a:p>
        </p:txBody>
      </p:sp>
      <p:sp>
        <p:nvSpPr>
          <p:cNvPr id="4" name="Date Placeholder 3">
            <a:extLst>
              <a:ext uri="{FF2B5EF4-FFF2-40B4-BE49-F238E27FC236}">
                <a16:creationId xmlns:a16="http://schemas.microsoft.com/office/drawing/2014/main" id="{4750F078-35D3-704E-A5D5-D1424D37E799}"/>
              </a:ext>
            </a:extLst>
          </p:cNvPr>
          <p:cNvSpPr>
            <a:spLocks noGrp="1"/>
          </p:cNvSpPr>
          <p:nvPr>
            <p:ph type="dt" sz="half" idx="2"/>
          </p:nvPr>
        </p:nvSpPr>
        <p:spPr/>
        <p:txBody>
          <a:bodyPr/>
          <a:lstStyle/>
          <a:p>
            <a:pPr>
              <a:defRPr/>
            </a:pPr>
            <a:fld id="{57ADAB69-348E-2C41-AF41-E98D046040A4}" type="datetime1">
              <a:rPr lang="en-US" smtClean="0"/>
              <a:t>7/24/19</a:t>
            </a:fld>
            <a:endParaRPr lang="en-US" dirty="0"/>
          </a:p>
        </p:txBody>
      </p:sp>
      <p:sp>
        <p:nvSpPr>
          <p:cNvPr id="5" name="Footer Placeholder 4">
            <a:extLst>
              <a:ext uri="{FF2B5EF4-FFF2-40B4-BE49-F238E27FC236}">
                <a16:creationId xmlns:a16="http://schemas.microsoft.com/office/drawing/2014/main" id="{F2D52FC6-E402-324D-931B-C8F2443D46A5}"/>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DB8EAE17-7EF0-2E4C-B5D2-AEF131DDC499}"/>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3068191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8AF240-5813-7244-A636-10D9FB483A03}"/>
              </a:ext>
            </a:extLst>
          </p:cNvPr>
          <p:cNvSpPr>
            <a:spLocks noGrp="1"/>
          </p:cNvSpPr>
          <p:nvPr>
            <p:ph idx="1"/>
          </p:nvPr>
        </p:nvSpPr>
        <p:spPr/>
        <p:txBody>
          <a:bodyPr/>
          <a:lstStyle/>
          <a:p>
            <a:r>
              <a:rPr lang="en-US" dirty="0"/>
              <a:t>More work on conceptual design for chosen option may be necessary</a:t>
            </a:r>
          </a:p>
          <a:p>
            <a:r>
              <a:rPr lang="en-US" dirty="0"/>
              <a:t>More “standard” Conceptual Design Review on chosen concept?</a:t>
            </a:r>
          </a:p>
          <a:p>
            <a:r>
              <a:rPr lang="en-US" dirty="0"/>
              <a:t>Whichever concept is chosen, a plan for a back-up solution should be made to mitigate risk</a:t>
            </a:r>
          </a:p>
        </p:txBody>
      </p:sp>
      <p:sp>
        <p:nvSpPr>
          <p:cNvPr id="3" name="Title 2">
            <a:extLst>
              <a:ext uri="{FF2B5EF4-FFF2-40B4-BE49-F238E27FC236}">
                <a16:creationId xmlns:a16="http://schemas.microsoft.com/office/drawing/2014/main" id="{85296EAF-0FDA-EB48-8B5B-D93454EDB2B1}"/>
              </a:ext>
            </a:extLst>
          </p:cNvPr>
          <p:cNvSpPr>
            <a:spLocks noGrp="1"/>
          </p:cNvSpPr>
          <p:nvPr>
            <p:ph type="title"/>
          </p:nvPr>
        </p:nvSpPr>
        <p:spPr/>
        <p:txBody>
          <a:bodyPr/>
          <a:lstStyle/>
          <a:p>
            <a:r>
              <a:rPr lang="en-US" dirty="0"/>
              <a:t>After Consensus</a:t>
            </a:r>
          </a:p>
        </p:txBody>
      </p:sp>
      <p:sp>
        <p:nvSpPr>
          <p:cNvPr id="4" name="Date Placeholder 3">
            <a:extLst>
              <a:ext uri="{FF2B5EF4-FFF2-40B4-BE49-F238E27FC236}">
                <a16:creationId xmlns:a16="http://schemas.microsoft.com/office/drawing/2014/main" id="{037F6FD8-410C-D241-B55C-D52D8541FF79}"/>
              </a:ext>
            </a:extLst>
          </p:cNvPr>
          <p:cNvSpPr>
            <a:spLocks noGrp="1"/>
          </p:cNvSpPr>
          <p:nvPr>
            <p:ph type="dt" sz="half" idx="2"/>
          </p:nvPr>
        </p:nvSpPr>
        <p:spPr/>
        <p:txBody>
          <a:bodyPr/>
          <a:lstStyle/>
          <a:p>
            <a:pPr>
              <a:defRPr/>
            </a:pPr>
            <a:fld id="{57ADAB69-348E-2C41-AF41-E98D046040A4}" type="datetime1">
              <a:rPr lang="en-US" smtClean="0"/>
              <a:t>7/24/19</a:t>
            </a:fld>
            <a:endParaRPr lang="en-US" dirty="0"/>
          </a:p>
        </p:txBody>
      </p:sp>
      <p:sp>
        <p:nvSpPr>
          <p:cNvPr id="5" name="Footer Placeholder 4">
            <a:extLst>
              <a:ext uri="{FF2B5EF4-FFF2-40B4-BE49-F238E27FC236}">
                <a16:creationId xmlns:a16="http://schemas.microsoft.com/office/drawing/2014/main" id="{240892CF-057F-AD40-84EB-36782461C5B3}"/>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7E58A20B-1C3B-E344-8721-B24AD78517B9}"/>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57158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03D5EA-359C-5F4C-81C7-8AE09E8DBB51}"/>
              </a:ext>
            </a:extLst>
          </p:cNvPr>
          <p:cNvSpPr>
            <a:spLocks noGrp="1"/>
          </p:cNvSpPr>
          <p:nvPr>
            <p:ph idx="1"/>
          </p:nvPr>
        </p:nvSpPr>
        <p:spPr/>
        <p:txBody>
          <a:bodyPr/>
          <a:lstStyle/>
          <a:p>
            <a:r>
              <a:rPr lang="en-US" dirty="0"/>
              <a:t>Selection criteria will be presented by C. </a:t>
            </a:r>
            <a:r>
              <a:rPr lang="en-US" dirty="0" err="1"/>
              <a:t>Densham</a:t>
            </a:r>
            <a:endParaRPr lang="en-US" dirty="0"/>
          </a:p>
          <a:p>
            <a:r>
              <a:rPr lang="en-US" dirty="0"/>
              <a:t>Non-quantitative grading</a:t>
            </a:r>
          </a:p>
          <a:p>
            <a:pPr lvl="1"/>
            <a:r>
              <a:rPr lang="en-US" dirty="0"/>
              <a:t>impossible to come up with agreeable weighting scheme</a:t>
            </a:r>
          </a:p>
          <a:p>
            <a:pPr lvl="1"/>
            <a:r>
              <a:rPr lang="en-US" dirty="0"/>
              <a:t>allows for some difference of opinion while still coming to overall general consensus of relative risks, benefits in each area</a:t>
            </a:r>
          </a:p>
          <a:p>
            <a:r>
              <a:rPr lang="en-US" dirty="0"/>
              <a:t>I will document consensus findings and areas of outstanding differences</a:t>
            </a:r>
          </a:p>
          <a:p>
            <a:r>
              <a:rPr lang="en-US" dirty="0"/>
              <a:t>I look forward to interesting and positive discussions</a:t>
            </a:r>
          </a:p>
        </p:txBody>
      </p:sp>
      <p:sp>
        <p:nvSpPr>
          <p:cNvPr id="3" name="Title 2">
            <a:extLst>
              <a:ext uri="{FF2B5EF4-FFF2-40B4-BE49-F238E27FC236}">
                <a16:creationId xmlns:a16="http://schemas.microsoft.com/office/drawing/2014/main" id="{76EF56BA-B889-7044-8904-6540087F9EFB}"/>
              </a:ext>
            </a:extLst>
          </p:cNvPr>
          <p:cNvSpPr>
            <a:spLocks noGrp="1"/>
          </p:cNvSpPr>
          <p:nvPr>
            <p:ph type="title"/>
          </p:nvPr>
        </p:nvSpPr>
        <p:spPr/>
        <p:txBody>
          <a:bodyPr/>
          <a:lstStyle/>
          <a:p>
            <a:r>
              <a:rPr lang="en-US" dirty="0"/>
              <a:t>Difference of opinion is ok</a:t>
            </a:r>
          </a:p>
        </p:txBody>
      </p:sp>
      <p:sp>
        <p:nvSpPr>
          <p:cNvPr id="4" name="Date Placeholder 3">
            <a:extLst>
              <a:ext uri="{FF2B5EF4-FFF2-40B4-BE49-F238E27FC236}">
                <a16:creationId xmlns:a16="http://schemas.microsoft.com/office/drawing/2014/main" id="{A57BF395-622E-D44A-81AD-3FD4FCFD29D4}"/>
              </a:ext>
            </a:extLst>
          </p:cNvPr>
          <p:cNvSpPr>
            <a:spLocks noGrp="1"/>
          </p:cNvSpPr>
          <p:nvPr>
            <p:ph type="dt" sz="half" idx="2"/>
          </p:nvPr>
        </p:nvSpPr>
        <p:spPr/>
        <p:txBody>
          <a:bodyPr/>
          <a:lstStyle/>
          <a:p>
            <a:pPr>
              <a:defRPr/>
            </a:pPr>
            <a:fld id="{57ADAB69-348E-2C41-AF41-E98D046040A4}" type="datetime1">
              <a:rPr lang="en-US" smtClean="0"/>
              <a:t>7/24/19</a:t>
            </a:fld>
            <a:endParaRPr lang="en-US" dirty="0"/>
          </a:p>
        </p:txBody>
      </p:sp>
      <p:sp>
        <p:nvSpPr>
          <p:cNvPr id="5" name="Footer Placeholder 4">
            <a:extLst>
              <a:ext uri="{FF2B5EF4-FFF2-40B4-BE49-F238E27FC236}">
                <a16:creationId xmlns:a16="http://schemas.microsoft.com/office/drawing/2014/main" id="{620CC6F7-A187-0545-90B0-B5527A239DDE}"/>
              </a:ext>
            </a:extLst>
          </p:cNvPr>
          <p:cNvSpPr>
            <a:spLocks noGrp="1"/>
          </p:cNvSpPr>
          <p:nvPr>
            <p:ph type="ftr" sz="quarter" idx="3"/>
          </p:nvPr>
        </p:nvSpPr>
        <p:spPr/>
        <p:txBody>
          <a:bodyPr/>
          <a:lstStyle/>
          <a:p>
            <a:pPr>
              <a:defRPr/>
            </a:pPr>
            <a:r>
              <a:rPr lang="en-US"/>
              <a:t>Presenter | Presentation Title or Meeting Title</a:t>
            </a:r>
            <a:endParaRPr lang="en-US" b="1" dirty="0"/>
          </a:p>
        </p:txBody>
      </p:sp>
      <p:sp>
        <p:nvSpPr>
          <p:cNvPr id="6" name="Slide Number Placeholder 5">
            <a:extLst>
              <a:ext uri="{FF2B5EF4-FFF2-40B4-BE49-F238E27FC236}">
                <a16:creationId xmlns:a16="http://schemas.microsoft.com/office/drawing/2014/main" id="{FBFCE394-7466-AE41-82E5-DAA079DD930B}"/>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70313574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Fermilab_PPT_090815</Template>
  <TotalTime>29</TotalTime>
  <Words>360</Words>
  <Application>Microsoft Macintosh PowerPoint</Application>
  <PresentationFormat>On-screen Show (4:3)</PresentationFormat>
  <Paragraphs>54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Helvetica</vt:lpstr>
      <vt:lpstr>Fermilab_PPT_090815</vt:lpstr>
      <vt:lpstr>PowerPoint Presentation</vt:lpstr>
      <vt:lpstr>Consensus</vt:lpstr>
      <vt:lpstr>Meeting Charge</vt:lpstr>
      <vt:lpstr>LBNF target requirement is 1.2 MW capable</vt:lpstr>
      <vt:lpstr>After Consensus</vt:lpstr>
      <vt:lpstr>Difference of opinion is 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G Hurh</dc:creator>
  <cp:lastModifiedBy>Patrick G Hurh</cp:lastModifiedBy>
  <cp:revision>4</cp:revision>
  <cp:lastPrinted>2014-01-20T19:40:21Z</cp:lastPrinted>
  <dcterms:created xsi:type="dcterms:W3CDTF">2019-07-24T13:18:25Z</dcterms:created>
  <dcterms:modified xsi:type="dcterms:W3CDTF">2019-07-24T13:47:51Z</dcterms:modified>
</cp:coreProperties>
</file>