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90" r:id="rId2"/>
    <p:sldMasterId id="2147483698" r:id="rId3"/>
  </p:sldMasterIdLst>
  <p:notesMasterIdLst>
    <p:notesMasterId r:id="rId30"/>
  </p:notesMasterIdLst>
  <p:handoutMasterIdLst>
    <p:handoutMasterId r:id="rId31"/>
  </p:handoutMasterIdLst>
  <p:sldIdLst>
    <p:sldId id="311" r:id="rId4"/>
    <p:sldId id="518" r:id="rId5"/>
    <p:sldId id="529" r:id="rId6"/>
    <p:sldId id="521" r:id="rId7"/>
    <p:sldId id="519" r:id="rId8"/>
    <p:sldId id="520" r:id="rId9"/>
    <p:sldId id="522" r:id="rId10"/>
    <p:sldId id="523" r:id="rId11"/>
    <p:sldId id="478" r:id="rId12"/>
    <p:sldId id="505" r:id="rId13"/>
    <p:sldId id="501" r:id="rId14"/>
    <p:sldId id="502" r:id="rId15"/>
    <p:sldId id="528" r:id="rId16"/>
    <p:sldId id="526" r:id="rId17"/>
    <p:sldId id="527" r:id="rId18"/>
    <p:sldId id="462" r:id="rId19"/>
    <p:sldId id="506" r:id="rId20"/>
    <p:sldId id="496" r:id="rId21"/>
    <p:sldId id="498" r:id="rId22"/>
    <p:sldId id="480" r:id="rId23"/>
    <p:sldId id="509" r:id="rId24"/>
    <p:sldId id="510" r:id="rId25"/>
    <p:sldId id="481" r:id="rId26"/>
    <p:sldId id="511" r:id="rId27"/>
    <p:sldId id="512" r:id="rId28"/>
    <p:sldId id="482" r:id="rId29"/>
  </p:sldIdLst>
  <p:sldSz cx="9144000" cy="6858000" type="screen4x3"/>
  <p:notesSz cx="9944100" cy="6805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605" autoAdjust="0"/>
    <p:restoredTop sz="86404" autoAdjust="0"/>
  </p:normalViewPr>
  <p:slideViewPr>
    <p:cSldViewPr>
      <p:cViewPr varScale="1">
        <p:scale>
          <a:sx n="69" d="100"/>
          <a:sy n="69" d="100"/>
        </p:scale>
        <p:origin x="-1796" y="-80"/>
      </p:cViewPr>
      <p:guideLst>
        <p:guide orient="horz" pos="2160"/>
        <p:guide pos="2880"/>
      </p:guideLst>
    </p:cSldViewPr>
  </p:slideViewPr>
  <p:outlineViewPr>
    <p:cViewPr>
      <p:scale>
        <a:sx n="33" d="100"/>
        <a:sy n="33" d="100"/>
      </p:scale>
      <p:origin x="0" y="20400"/>
    </p:cViewPr>
  </p:outlineViewPr>
  <p:notesTextViewPr>
    <p:cViewPr>
      <p:scale>
        <a:sx n="1" d="1"/>
        <a:sy n="1" d="1"/>
      </p:scale>
      <p:origin x="0" y="0"/>
    </p:cViewPr>
  </p:notesTextViewPr>
  <p:sorterViewPr>
    <p:cViewPr>
      <p:scale>
        <a:sx n="150" d="100"/>
        <a:sy n="150" d="100"/>
      </p:scale>
      <p:origin x="0" y="60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110" cy="34028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632689" y="0"/>
            <a:ext cx="4309110" cy="340281"/>
          </a:xfrm>
          <a:prstGeom prst="rect">
            <a:avLst/>
          </a:prstGeom>
        </p:spPr>
        <p:txBody>
          <a:bodyPr vert="horz" lIns="91440" tIns="45720" rIns="91440" bIns="45720" rtlCol="0"/>
          <a:lstStyle>
            <a:lvl1pPr algn="r">
              <a:defRPr sz="1200"/>
            </a:lvl1pPr>
          </a:lstStyle>
          <a:p>
            <a:fld id="{A83EF305-230F-4BDB-B685-59FD2860CA39}" type="datetimeFigureOut">
              <a:rPr lang="en-GB" smtClean="0"/>
              <a:t>23/07/2019</a:t>
            </a:fld>
            <a:endParaRPr lang="en-GB"/>
          </a:p>
        </p:txBody>
      </p:sp>
      <p:sp>
        <p:nvSpPr>
          <p:cNvPr id="4" name="Footer Placeholder 3"/>
          <p:cNvSpPr>
            <a:spLocks noGrp="1"/>
          </p:cNvSpPr>
          <p:nvPr>
            <p:ph type="ftr" sz="quarter" idx="2"/>
          </p:nvPr>
        </p:nvSpPr>
        <p:spPr>
          <a:xfrm>
            <a:off x="0" y="6464151"/>
            <a:ext cx="4309110" cy="340281"/>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632689" y="6464151"/>
            <a:ext cx="4309110" cy="340281"/>
          </a:xfrm>
          <a:prstGeom prst="rect">
            <a:avLst/>
          </a:prstGeom>
        </p:spPr>
        <p:txBody>
          <a:bodyPr vert="horz" lIns="91440" tIns="45720" rIns="91440" bIns="45720" rtlCol="0" anchor="b"/>
          <a:lstStyle>
            <a:lvl1pPr algn="r">
              <a:defRPr sz="1200"/>
            </a:lvl1pPr>
          </a:lstStyle>
          <a:p>
            <a:fld id="{B25AAA0F-784D-4C20-AD87-6132119D7E37}" type="slidenum">
              <a:rPr lang="en-GB" smtClean="0"/>
              <a:t>‹#›</a:t>
            </a:fld>
            <a:endParaRPr lang="en-GB"/>
          </a:p>
        </p:txBody>
      </p:sp>
    </p:spTree>
    <p:extLst>
      <p:ext uri="{BB962C8B-B14F-4D97-AF65-F5344CB8AC3E}">
        <p14:creationId xmlns:p14="http://schemas.microsoft.com/office/powerpoint/2010/main" val="31160657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9110" cy="34028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632689" y="0"/>
            <a:ext cx="4309110" cy="340281"/>
          </a:xfrm>
          <a:prstGeom prst="rect">
            <a:avLst/>
          </a:prstGeom>
        </p:spPr>
        <p:txBody>
          <a:bodyPr vert="horz" lIns="91440" tIns="45720" rIns="91440" bIns="45720" rtlCol="0"/>
          <a:lstStyle>
            <a:lvl1pPr algn="r">
              <a:defRPr sz="1200"/>
            </a:lvl1pPr>
          </a:lstStyle>
          <a:p>
            <a:fld id="{AD8FBD28-B6B4-472A-930C-654497BD5044}" type="datetimeFigureOut">
              <a:rPr lang="en-GB" smtClean="0"/>
              <a:t>23/07/2019</a:t>
            </a:fld>
            <a:endParaRPr lang="en-GB"/>
          </a:p>
        </p:txBody>
      </p:sp>
      <p:sp>
        <p:nvSpPr>
          <p:cNvPr id="4" name="Slide Image Placeholder 3"/>
          <p:cNvSpPr>
            <a:spLocks noGrp="1" noRot="1" noChangeAspect="1"/>
          </p:cNvSpPr>
          <p:nvPr>
            <p:ph type="sldImg" idx="2"/>
          </p:nvPr>
        </p:nvSpPr>
        <p:spPr>
          <a:xfrm>
            <a:off x="3271838" y="511175"/>
            <a:ext cx="3400425" cy="25511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4410" y="3232666"/>
            <a:ext cx="7955280" cy="306252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64151"/>
            <a:ext cx="4309110" cy="34028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632689" y="6464151"/>
            <a:ext cx="4309110" cy="340281"/>
          </a:xfrm>
          <a:prstGeom prst="rect">
            <a:avLst/>
          </a:prstGeom>
        </p:spPr>
        <p:txBody>
          <a:bodyPr vert="horz" lIns="91440" tIns="45720" rIns="91440" bIns="45720" rtlCol="0" anchor="b"/>
          <a:lstStyle>
            <a:lvl1pPr algn="r">
              <a:defRPr sz="1200"/>
            </a:lvl1pPr>
          </a:lstStyle>
          <a:p>
            <a:fld id="{173611C2-18AB-41E4-A31F-F81786CF4EEE}" type="slidenum">
              <a:rPr lang="en-GB" smtClean="0"/>
              <a:t>‹#›</a:t>
            </a:fld>
            <a:endParaRPr lang="en-GB"/>
          </a:p>
        </p:txBody>
      </p:sp>
    </p:spTree>
    <p:extLst>
      <p:ext uri="{BB962C8B-B14F-4D97-AF65-F5344CB8AC3E}">
        <p14:creationId xmlns:p14="http://schemas.microsoft.com/office/powerpoint/2010/main" val="1399422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3108258" y="517157"/>
            <a:ext cx="3727588" cy="2552105"/>
          </a:xfrm>
          <a:prstGeom prst="rect">
            <a:avLst/>
          </a:prstGeom>
          <a:solidFill>
            <a:srgbClr val="FFFFFF"/>
          </a:solidFill>
          <a:ln w="9525">
            <a:solidFill>
              <a:srgbClr val="000000"/>
            </a:solidFill>
            <a:miter lim="800000"/>
            <a:headEnd/>
            <a:tailEnd/>
          </a:ln>
        </p:spPr>
        <p:txBody>
          <a:bodyPr wrap="none" lIns="92263" tIns="46131" rIns="92263" bIns="46131" anchor="ctr"/>
          <a:lstStyle>
            <a:lvl1pPr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1pPr>
            <a:lvl2pPr marL="742950" indent="-28575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2pPr>
            <a:lvl3pPr marL="11430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3pPr>
            <a:lvl4pPr marL="16002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4pPr>
            <a:lvl5pPr marL="2057400" indent="-228600" eaLnBrk="0" hangingPunct="0">
              <a:spcBef>
                <a:spcPct val="30000"/>
              </a:spcBef>
              <a:buClr>
                <a:srgbClr val="000000"/>
              </a:buClr>
              <a:buSzPct val="100000"/>
              <a:buFont typeface="Times New Roman" pitchFamily="18" charset="0"/>
              <a:defRPr sz="1200">
                <a:solidFill>
                  <a:srgbClr val="000000"/>
                </a:solidFill>
                <a:latin typeface="Times New Roman" pitchFamily="18" charset="0"/>
              </a:defRPr>
            </a:lvl5pPr>
            <a:lvl6pPr marL="25146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6pPr>
            <a:lvl7pPr marL="29718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7pPr>
            <a:lvl8pPr marL="34290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8pPr>
            <a:lvl9pPr marL="3886200" indent="-228600" defTabSz="449263" eaLnBrk="0" fontAlgn="base" hangingPunct="0">
              <a:spcBef>
                <a:spcPct val="30000"/>
              </a:spcBef>
              <a:spcAft>
                <a:spcPct val="0"/>
              </a:spcAft>
              <a:buClr>
                <a:srgbClr val="000000"/>
              </a:buClr>
              <a:buSzPct val="100000"/>
              <a:buFont typeface="Times New Roman" pitchFamily="18" charset="0"/>
              <a:defRPr sz="1200">
                <a:solidFill>
                  <a:srgbClr val="000000"/>
                </a:solidFill>
                <a:latin typeface="Times New Roman" pitchFamily="18" charset="0"/>
              </a:defRPr>
            </a:lvl9pPr>
          </a:lstStyle>
          <a:p>
            <a:pPr eaLnBrk="1" hangingPunct="1">
              <a:spcBef>
                <a:spcPct val="0"/>
              </a:spcBef>
              <a:buClrTx/>
              <a:buSzTx/>
              <a:buFontTx/>
              <a:buNone/>
            </a:pPr>
            <a:endParaRPr lang="en-US" altLang="en-US" sz="2000">
              <a:solidFill>
                <a:prstClr val="black"/>
              </a:solidFill>
              <a:latin typeface="Comic Sans MS" pitchFamily="66" charset="0"/>
            </a:endParaRPr>
          </a:p>
        </p:txBody>
      </p:sp>
      <p:sp>
        <p:nvSpPr>
          <p:cNvPr id="90115" name="Rectangle 2"/>
          <p:cNvSpPr>
            <a:spLocks noGrp="1" noChangeArrowheads="1"/>
          </p:cNvSpPr>
          <p:nvPr>
            <p:ph type="body"/>
          </p:nvPr>
        </p:nvSpPr>
        <p:spPr>
          <a:xfrm>
            <a:off x="995107" y="3233318"/>
            <a:ext cx="7951568" cy="306165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573" tIns="45786" rIns="91573" bIns="45786" anchor="ctr"/>
          <a:lstStyle/>
          <a:p>
            <a:endParaRPr lang="en-US" altLang="en-US" dirty="0"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mtClean="0">
                <a:latin typeface="Times New Roman" pitchFamily="18" charset="0"/>
              </a:rPr>
              <a:t>Target exchange procedure</a:t>
            </a:r>
          </a:p>
          <a:p>
            <a:r>
              <a:rPr lang="en-GB" altLang="en-US" smtClean="0">
                <a:latin typeface="Times New Roman" pitchFamily="18" charset="0"/>
              </a:rPr>
              <a:t>Target exchanger platform on gimbal/spring system, positioned by dual jacks, X and Z rails allow carriage cross over for target removal installation.</a:t>
            </a:r>
          </a:p>
          <a:p>
            <a:r>
              <a:rPr lang="en-GB" altLang="en-US" smtClean="0">
                <a:latin typeface="Times New Roman" pitchFamily="18" charset="0"/>
              </a:rPr>
              <a:t>View of operators through RMA lead glass window.</a:t>
            </a:r>
          </a:p>
        </p:txBody>
      </p:sp>
      <p:sp>
        <p:nvSpPr>
          <p:cNvPr id="100356" name="Slide Number Placeholder 3"/>
          <p:cNvSpPr>
            <a:spLocks noGrp="1"/>
          </p:cNvSpPr>
          <p:nvPr>
            <p:ph type="sldNum" sz="quarter" idx="4294967295"/>
          </p:nvPr>
        </p:nvSpPr>
        <p:spPr bwMode="auto">
          <a:xfrm>
            <a:off x="5631974" y="6464463"/>
            <a:ext cx="4309806" cy="34006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3" tIns="45712" rIns="91423" bIns="45712"/>
          <a:lstStyle>
            <a:lvl1pPr eaLnBrk="0" hangingPunct="0">
              <a:defRPr sz="2000" b="1">
                <a:solidFill>
                  <a:schemeClr val="tx1"/>
                </a:solidFill>
                <a:latin typeface="Comic Sans MS" pitchFamily="66" charset="0"/>
                <a:cs typeface="Arial" pitchFamily="34" charset="0"/>
              </a:defRPr>
            </a:lvl1pPr>
            <a:lvl2pPr marL="742950" indent="-285750" eaLnBrk="0" hangingPunct="0">
              <a:defRPr sz="2000" b="1">
                <a:solidFill>
                  <a:schemeClr val="tx1"/>
                </a:solidFill>
                <a:latin typeface="Comic Sans MS" pitchFamily="66" charset="0"/>
                <a:cs typeface="Arial" pitchFamily="34" charset="0"/>
              </a:defRPr>
            </a:lvl2pPr>
            <a:lvl3pPr marL="1143000" indent="-228600" eaLnBrk="0" hangingPunct="0">
              <a:defRPr sz="2000" b="1">
                <a:solidFill>
                  <a:schemeClr val="tx1"/>
                </a:solidFill>
                <a:latin typeface="Comic Sans MS" pitchFamily="66" charset="0"/>
                <a:cs typeface="Arial" pitchFamily="34" charset="0"/>
              </a:defRPr>
            </a:lvl3pPr>
            <a:lvl4pPr marL="1600200" indent="-228600" eaLnBrk="0" hangingPunct="0">
              <a:defRPr sz="2000" b="1">
                <a:solidFill>
                  <a:schemeClr val="tx1"/>
                </a:solidFill>
                <a:latin typeface="Comic Sans MS" pitchFamily="66" charset="0"/>
                <a:cs typeface="Arial" pitchFamily="34" charset="0"/>
              </a:defRPr>
            </a:lvl4pPr>
            <a:lvl5pPr marL="2057400" indent="-228600" eaLnBrk="0" hangingPunct="0">
              <a:defRPr sz="2000" b="1">
                <a:solidFill>
                  <a:schemeClr val="tx1"/>
                </a:solidFill>
                <a:latin typeface="Comic Sans MS" pitchFamily="66" charset="0"/>
                <a:cs typeface="Arial" pitchFamily="34" charset="0"/>
              </a:defRPr>
            </a:lvl5pPr>
            <a:lvl6pPr marL="2514600" indent="-228600" defTabSz="449263" eaLnBrk="0" fontAlgn="base" hangingPunct="0">
              <a:spcBef>
                <a:spcPct val="0"/>
              </a:spcBef>
              <a:spcAft>
                <a:spcPct val="0"/>
              </a:spcAft>
              <a:defRPr sz="2000" b="1">
                <a:solidFill>
                  <a:schemeClr val="tx1"/>
                </a:solidFill>
                <a:latin typeface="Comic Sans MS" pitchFamily="66" charset="0"/>
                <a:cs typeface="Arial" pitchFamily="34" charset="0"/>
              </a:defRPr>
            </a:lvl6pPr>
            <a:lvl7pPr marL="2971800" indent="-228600" defTabSz="449263" eaLnBrk="0" fontAlgn="base" hangingPunct="0">
              <a:spcBef>
                <a:spcPct val="0"/>
              </a:spcBef>
              <a:spcAft>
                <a:spcPct val="0"/>
              </a:spcAft>
              <a:defRPr sz="2000" b="1">
                <a:solidFill>
                  <a:schemeClr val="tx1"/>
                </a:solidFill>
                <a:latin typeface="Comic Sans MS" pitchFamily="66" charset="0"/>
                <a:cs typeface="Arial" pitchFamily="34" charset="0"/>
              </a:defRPr>
            </a:lvl7pPr>
            <a:lvl8pPr marL="3429000" indent="-228600" defTabSz="449263" eaLnBrk="0" fontAlgn="base" hangingPunct="0">
              <a:spcBef>
                <a:spcPct val="0"/>
              </a:spcBef>
              <a:spcAft>
                <a:spcPct val="0"/>
              </a:spcAft>
              <a:defRPr sz="2000" b="1">
                <a:solidFill>
                  <a:schemeClr val="tx1"/>
                </a:solidFill>
                <a:latin typeface="Comic Sans MS" pitchFamily="66" charset="0"/>
                <a:cs typeface="Arial" pitchFamily="34" charset="0"/>
              </a:defRPr>
            </a:lvl8pPr>
            <a:lvl9pPr marL="3886200" indent="-228600" defTabSz="449263" eaLnBrk="0" fontAlgn="base" hangingPunct="0">
              <a:spcBef>
                <a:spcPct val="0"/>
              </a:spcBef>
              <a:spcAft>
                <a:spcPct val="0"/>
              </a:spcAft>
              <a:defRPr sz="2000" b="1">
                <a:solidFill>
                  <a:schemeClr val="tx1"/>
                </a:solidFill>
                <a:latin typeface="Comic Sans MS" pitchFamily="66" charset="0"/>
                <a:cs typeface="Arial" pitchFamily="34" charset="0"/>
              </a:defRPr>
            </a:lvl9pPr>
          </a:lstStyle>
          <a:p>
            <a:pPr eaLnBrk="1" hangingPunct="1"/>
            <a:fld id="{AEACBEED-8D13-438D-B423-803AE7C6F375}" type="slidenum">
              <a:rPr lang="en-GB" altLang="en-US"/>
              <a:pPr eaLnBrk="1" hangingPunct="1"/>
              <a:t>9</a:t>
            </a:fld>
            <a:endParaRPr lang="en-GB"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70250" y="509588"/>
            <a:ext cx="3403600" cy="25527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FF40E2E-26C3-4F20-A32B-AB43A685D6E9}" type="slidenum">
              <a:rPr lang="en-US" altLang="en-US" smtClean="0"/>
              <a:pPr/>
              <a:t>18</a:t>
            </a:fld>
            <a:endParaRPr lang="en-US" altLang="en-US"/>
          </a:p>
        </p:txBody>
      </p:sp>
    </p:spTree>
    <p:extLst>
      <p:ext uri="{BB962C8B-B14F-4D97-AF65-F5344CB8AC3E}">
        <p14:creationId xmlns:p14="http://schemas.microsoft.com/office/powerpoint/2010/main" val="10313835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r>
              <a:rPr lang="en-US" smtClean="0">
                <a:solidFill>
                  <a:prstClr val="black">
                    <a:tint val="75000"/>
                  </a:prstClr>
                </a:solidFill>
              </a:rPr>
              <a:t>10/05/2017</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Chris Densham</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DF1011B-45E0-4089-8470-B950279DDE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68340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solidFill>
                  <a:prstClr val="black">
                    <a:tint val="75000"/>
                  </a:prstClr>
                </a:solidFill>
              </a:rPr>
              <a:t>10/05/2017</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Chris Densham</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DF1011B-45E0-4089-8470-B950279DDE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88662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solidFill>
                  <a:prstClr val="black">
                    <a:tint val="75000"/>
                  </a:prstClr>
                </a:solidFill>
              </a:rPr>
              <a:t>10/05/2017</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Chris Densham</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DF1011B-45E0-4089-8470-B950279DDE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384533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2" name="Picture 10" descr="logo_ral"/>
          <p:cNvPicPr>
            <a:picLocks noChangeAspect="1" noChangeArrowheads="1"/>
          </p:cNvPicPr>
          <p:nvPr userDrawn="1"/>
        </p:nvPicPr>
        <p:blipFill>
          <a:blip r:embed="rId2" cstate="print"/>
          <a:srcRect/>
          <a:stretch>
            <a:fillRect/>
          </a:stretch>
        </p:blipFill>
        <p:spPr bwMode="auto">
          <a:xfrm>
            <a:off x="5695488" y="6237312"/>
            <a:ext cx="3330062" cy="601317"/>
          </a:xfrm>
          <a:prstGeom prst="rect">
            <a:avLst/>
          </a:prstGeom>
          <a:noFill/>
          <a:ln w="9525">
            <a:noFill/>
            <a:miter lim="800000"/>
            <a:headEnd/>
            <a:tailEnd/>
          </a:ln>
        </p:spPr>
      </p:pic>
      <p:sp>
        <p:nvSpPr>
          <p:cNvPr id="4" name="AutoShape 2" descr="Image result for DUNE LBNF log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147" name="Picture 3"/>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3957" y="6309320"/>
            <a:ext cx="2906231" cy="47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635342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40720731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solidFill>
                <a:prstClr val="black"/>
              </a:solidFill>
            </a:endParaRPr>
          </a:p>
        </p:txBody>
      </p:sp>
      <p:sp>
        <p:nvSpPr>
          <p:cNvPr id="2" name="Title 1"/>
          <p:cNvSpPr>
            <a:spLocks noGrp="1"/>
          </p:cNvSpPr>
          <p:nvPr>
            <p:ph type="title"/>
          </p:nvPr>
        </p:nvSpPr>
        <p:spPr>
          <a:xfrm>
            <a:off x="457200" y="432610"/>
            <a:ext cx="8293100"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03.20.18</a:t>
            </a:r>
            <a:endParaRPr lang="en-US" dirty="0"/>
          </a:p>
        </p:txBody>
      </p:sp>
      <p:sp>
        <p:nvSpPr>
          <p:cNvPr id="5" name="Footer Placeholder 4"/>
          <p:cNvSpPr>
            <a:spLocks noGrp="1"/>
          </p:cNvSpPr>
          <p:nvPr>
            <p:ph type="ftr" sz="quarter" idx="11"/>
          </p:nvPr>
        </p:nvSpPr>
        <p:spPr/>
        <p:txBody>
          <a:bodyPr/>
          <a:lstStyle/>
          <a:p>
            <a:pPr>
              <a:defRPr/>
            </a:pPr>
            <a:r>
              <a:rPr lang="en-US"/>
              <a:t>C. J. Mossey | LBNF/DUNE Introduction and LBNF Management</a:t>
            </a:r>
          </a:p>
        </p:txBody>
      </p:sp>
      <p:sp>
        <p:nvSpPr>
          <p:cNvPr id="6" name="Slide Number Placeholder 5"/>
          <p:cNvSpPr>
            <a:spLocks noGrp="1"/>
          </p:cNvSpPr>
          <p:nvPr>
            <p:ph type="sldNum" sz="quarter" idx="12"/>
          </p:nvPr>
        </p:nvSpPr>
        <p:spPr/>
        <p:txBody>
          <a:bodyPr/>
          <a:lstStyle/>
          <a:p>
            <a:pPr>
              <a:defRPr/>
            </a:pPr>
            <a:fld id="{0C39C72E-2A13-EB4D-AD45-6D4E6ACAED8D}" type="slidenum">
              <a:rPr lang="en-US"/>
              <a:pPr>
                <a:defRPr/>
              </a:pPr>
              <a:t>‹#›</a:t>
            </a:fld>
            <a:endParaRPr lang="en-US" dirty="0"/>
          </a:p>
        </p:txBody>
      </p:sp>
      <p:sp>
        <p:nvSpPr>
          <p:cNvPr id="8" name="Content Placeholder 2"/>
          <p:cNvSpPr>
            <a:spLocks noGrp="1"/>
          </p:cNvSpPr>
          <p:nvPr>
            <p:ph idx="13"/>
          </p:nvPr>
        </p:nvSpPr>
        <p:spPr>
          <a:xfrm>
            <a:off x="457200" y="1238250"/>
            <a:ext cx="8293100" cy="4846638"/>
          </a:xfrm>
          <a:prstGeom prst="rect">
            <a:avLst/>
          </a:prstGeom>
        </p:spPr>
        <p:txBody>
          <a:bodyPr lIns="0" rIns="0"/>
          <a:lstStyle>
            <a:lvl1pPr marL="256032" indent="-265176">
              <a:lnSpc>
                <a:spcPct val="100000"/>
              </a:lnSpc>
              <a:spcBef>
                <a:spcPts val="0"/>
              </a:spcBef>
              <a:spcAft>
                <a:spcPts val="1000"/>
              </a:spcAft>
              <a:buFont typeface="Arial"/>
              <a:buChar char="•"/>
              <a:defRPr sz="2200" b="0" i="0">
                <a:solidFill>
                  <a:srgbClr val="63666A"/>
                </a:solidFill>
                <a:latin typeface="Helvetica"/>
              </a:defRPr>
            </a:lvl1pPr>
            <a:lvl2pPr marL="320040" indent="256032">
              <a:lnSpc>
                <a:spcPct val="100000"/>
              </a:lnSpc>
              <a:spcBef>
                <a:spcPts val="0"/>
              </a:spcBef>
              <a:spcAft>
                <a:spcPts val="1000"/>
              </a:spcAft>
              <a:buSzPct val="90000"/>
              <a:buFont typeface="Lucida Grande"/>
              <a:buChar char="-"/>
              <a:defRPr sz="2000" b="0" i="0">
                <a:solidFill>
                  <a:srgbClr val="63666A"/>
                </a:solidFill>
                <a:latin typeface="Helvetica"/>
              </a:defRPr>
            </a:lvl2pPr>
            <a:lvl3pPr marL="640080" indent="228600">
              <a:lnSpc>
                <a:spcPct val="100000"/>
              </a:lnSpc>
              <a:spcBef>
                <a:spcPts val="0"/>
              </a:spcBef>
              <a:spcAft>
                <a:spcPts val="1000"/>
              </a:spcAft>
              <a:buSzPct val="88000"/>
              <a:buFont typeface="Arial"/>
              <a:buChar char="•"/>
              <a:defRPr sz="1800" b="0" i="0">
                <a:solidFill>
                  <a:srgbClr val="63666A"/>
                </a:solidFill>
                <a:latin typeface="Helvetica"/>
              </a:defRPr>
            </a:lvl3pPr>
            <a:lvl4pPr marL="914400" indent="228600">
              <a:lnSpc>
                <a:spcPct val="100000"/>
              </a:lnSpc>
              <a:spcBef>
                <a:spcPts val="0"/>
              </a:spcBef>
              <a:spcAft>
                <a:spcPts val="1000"/>
              </a:spcAft>
              <a:buSzPct val="90000"/>
              <a:buFont typeface="Lucida Grande"/>
              <a:buChar char="-"/>
              <a:defRPr sz="1600" b="0" i="0">
                <a:solidFill>
                  <a:srgbClr val="63666A"/>
                </a:solidFill>
                <a:latin typeface="Helvetica"/>
              </a:defRPr>
            </a:lvl4pPr>
            <a:lvl5pPr marL="1143000" indent="192024">
              <a:lnSpc>
                <a:spcPct val="100000"/>
              </a:lnSpc>
              <a:spcBef>
                <a:spcPts val="0"/>
              </a:spcBef>
              <a:spcAft>
                <a:spcPts val="10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52065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457200" y="432609"/>
            <a:ext cx="8293100" cy="548785"/>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5" name="Date Placeholder 3"/>
          <p:cNvSpPr>
            <a:spLocks noGrp="1"/>
          </p:cNvSpPr>
          <p:nvPr>
            <p:ph type="dt" sz="half" idx="13"/>
          </p:nvPr>
        </p:nvSpPr>
        <p:spPr/>
        <p:txBody>
          <a:bodyPr/>
          <a:lstStyle>
            <a:lvl1pPr>
              <a:defRPr/>
            </a:lvl1pPr>
          </a:lstStyle>
          <a:p>
            <a:pPr>
              <a:defRPr/>
            </a:pPr>
            <a:r>
              <a:rPr lang="en-US"/>
              <a:t>03.20.18</a:t>
            </a:r>
            <a:endParaRPr lang="en-US" dirty="0"/>
          </a:p>
        </p:txBody>
      </p:sp>
      <p:sp>
        <p:nvSpPr>
          <p:cNvPr id="6" name="Footer Placeholder 4"/>
          <p:cNvSpPr>
            <a:spLocks noGrp="1"/>
          </p:cNvSpPr>
          <p:nvPr>
            <p:ph type="ftr" sz="quarter" idx="14"/>
          </p:nvPr>
        </p:nvSpPr>
        <p:spPr/>
        <p:txBody>
          <a:bodyPr/>
          <a:lstStyle>
            <a:lvl1pPr>
              <a:defRPr/>
            </a:lvl1pPr>
          </a:lstStyle>
          <a:p>
            <a:pPr>
              <a:defRPr/>
            </a:pPr>
            <a:r>
              <a:rPr lang="en-US"/>
              <a:t>C. J. Mossey | LBNF/DUNE Introduction and LBNF Management</a:t>
            </a:r>
          </a:p>
        </p:txBody>
      </p:sp>
      <p:sp>
        <p:nvSpPr>
          <p:cNvPr id="7" name="Slide Number Placeholder 5"/>
          <p:cNvSpPr>
            <a:spLocks noGrp="1"/>
          </p:cNvSpPr>
          <p:nvPr>
            <p:ph type="sldNum" sz="quarter" idx="15"/>
          </p:nvPr>
        </p:nvSpPr>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457200" y="1238250"/>
            <a:ext cx="3998846"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4751454" y="1238250"/>
            <a:ext cx="3998846"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019508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347368"/>
            <a:ext cx="4003605"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p:cNvSpPr>
            <a:spLocks noGrp="1"/>
          </p:cNvSpPr>
          <p:nvPr>
            <p:ph type="title"/>
          </p:nvPr>
        </p:nvSpPr>
        <p:spPr>
          <a:xfrm>
            <a:off x="446058" y="432610"/>
            <a:ext cx="8304267" cy="57950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4" name="Text Placeholder 2"/>
          <p:cNvSpPr>
            <a:spLocks noGrp="1"/>
          </p:cNvSpPr>
          <p:nvPr>
            <p:ph type="body" idx="13"/>
          </p:nvPr>
        </p:nvSpPr>
        <p:spPr>
          <a:xfrm>
            <a:off x="4683195" y="5347368"/>
            <a:ext cx="4067130"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3"/>
          <p:cNvSpPr>
            <a:spLocks noGrp="1"/>
          </p:cNvSpPr>
          <p:nvPr>
            <p:ph type="dt" sz="half" idx="16"/>
          </p:nvPr>
        </p:nvSpPr>
        <p:spPr/>
        <p:txBody>
          <a:bodyPr/>
          <a:lstStyle>
            <a:lvl1pPr>
              <a:defRPr/>
            </a:lvl1pPr>
          </a:lstStyle>
          <a:p>
            <a:pPr>
              <a:defRPr/>
            </a:pPr>
            <a:r>
              <a:rPr lang="en-US"/>
              <a:t>03.20.18</a:t>
            </a:r>
            <a:endParaRPr lang="en-US" dirty="0"/>
          </a:p>
        </p:txBody>
      </p:sp>
      <p:sp>
        <p:nvSpPr>
          <p:cNvPr id="8" name="Footer Placeholder 4"/>
          <p:cNvSpPr>
            <a:spLocks noGrp="1"/>
          </p:cNvSpPr>
          <p:nvPr>
            <p:ph type="ftr" sz="quarter" idx="17"/>
          </p:nvPr>
        </p:nvSpPr>
        <p:spPr/>
        <p:txBody>
          <a:bodyPr/>
          <a:lstStyle>
            <a:lvl1pPr>
              <a:defRPr/>
            </a:lvl1pPr>
          </a:lstStyle>
          <a:p>
            <a:pPr>
              <a:defRPr/>
            </a:pPr>
            <a:r>
              <a:rPr lang="en-US"/>
              <a:t>C. J. Mossey | LBNF/DUNE Introduction and LBNF Management</a:t>
            </a:r>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dirty="0"/>
          </a:p>
        </p:txBody>
      </p:sp>
      <p:sp>
        <p:nvSpPr>
          <p:cNvPr id="10" name="Content Placeholder 2"/>
          <p:cNvSpPr>
            <a:spLocks noGrp="1"/>
          </p:cNvSpPr>
          <p:nvPr>
            <p:ph idx="19"/>
          </p:nvPr>
        </p:nvSpPr>
        <p:spPr>
          <a:xfrm>
            <a:off x="457200" y="1238250"/>
            <a:ext cx="3998846" cy="3892550"/>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20"/>
          </p:nvPr>
        </p:nvSpPr>
        <p:spPr>
          <a:xfrm>
            <a:off x="4751454" y="1238250"/>
            <a:ext cx="3998846" cy="3892550"/>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5382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457200" y="432609"/>
            <a:ext cx="8293100" cy="64695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3" name="Picture Placeholder 12"/>
          <p:cNvSpPr>
            <a:spLocks noGrp="1"/>
          </p:cNvSpPr>
          <p:nvPr>
            <p:ph type="pic" sz="quarter" idx="10"/>
          </p:nvPr>
        </p:nvSpPr>
        <p:spPr>
          <a:xfrm>
            <a:off x="457200" y="1238250"/>
            <a:ext cx="8293100" cy="4846639"/>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4" name="Date Placeholder 3"/>
          <p:cNvSpPr>
            <a:spLocks noGrp="1"/>
          </p:cNvSpPr>
          <p:nvPr>
            <p:ph type="dt" sz="half" idx="11"/>
          </p:nvPr>
        </p:nvSpPr>
        <p:spPr/>
        <p:txBody>
          <a:bodyPr/>
          <a:lstStyle>
            <a:lvl1pPr>
              <a:defRPr/>
            </a:lvl1pPr>
          </a:lstStyle>
          <a:p>
            <a:pPr>
              <a:defRPr/>
            </a:pPr>
            <a:r>
              <a:rPr lang="en-US"/>
              <a:t>03.20.18</a:t>
            </a:r>
            <a:endParaRPr lang="en-US" dirty="0"/>
          </a:p>
        </p:txBody>
      </p:sp>
      <p:sp>
        <p:nvSpPr>
          <p:cNvPr id="5" name="Footer Placeholder 4"/>
          <p:cNvSpPr>
            <a:spLocks noGrp="1"/>
          </p:cNvSpPr>
          <p:nvPr>
            <p:ph type="ftr" sz="quarter" idx="12"/>
          </p:nvPr>
        </p:nvSpPr>
        <p:spPr/>
        <p:txBody>
          <a:bodyPr/>
          <a:lstStyle>
            <a:lvl1pPr>
              <a:defRPr/>
            </a:lvl1pPr>
          </a:lstStyle>
          <a:p>
            <a:pPr>
              <a:defRPr/>
            </a:pPr>
            <a:r>
              <a:rPr lang="en-US"/>
              <a:t>C. J. Mossey | LBNF/DUNE Introduction and LBNF Management</a:t>
            </a:r>
          </a:p>
        </p:txBody>
      </p:sp>
      <p:sp>
        <p:nvSpPr>
          <p:cNvPr id="6" name="Slide Number Placeholder 5"/>
          <p:cNvSpPr>
            <a:spLocks noGrp="1"/>
          </p:cNvSpPr>
          <p:nvPr>
            <p:ph type="sldNum" sz="quarter" idx="13"/>
          </p:nvPr>
        </p:nvSpPr>
        <p:spPr/>
        <p:txBody>
          <a:bodyPr/>
          <a:lstStyle>
            <a:lvl1pPr>
              <a:defRPr/>
            </a:lvl1pPr>
          </a:lstStyle>
          <a:p>
            <a:pPr>
              <a:defRPr/>
            </a:pPr>
            <a:fld id="{C663080B-B7DD-F94E-BF93-E5AF96AB2174}" type="slidenum">
              <a:rPr lang="en-US"/>
              <a:pPr>
                <a:defRPr/>
              </a:pPr>
              <a:t>‹#›</a:t>
            </a:fld>
            <a:endParaRPr lang="en-US" dirty="0"/>
          </a:p>
        </p:txBody>
      </p:sp>
    </p:spTree>
    <p:extLst>
      <p:ext uri="{BB962C8B-B14F-4D97-AF65-F5344CB8AC3E}">
        <p14:creationId xmlns:p14="http://schemas.microsoft.com/office/powerpoint/2010/main" val="955746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099175"/>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3" name="Date Placeholder 3"/>
          <p:cNvSpPr>
            <a:spLocks noGrp="1"/>
          </p:cNvSpPr>
          <p:nvPr>
            <p:ph type="dt" sz="half" idx="11"/>
          </p:nvPr>
        </p:nvSpPr>
        <p:spPr/>
        <p:txBody>
          <a:bodyPr/>
          <a:lstStyle>
            <a:lvl1pPr>
              <a:defRPr/>
            </a:lvl1pPr>
          </a:lstStyle>
          <a:p>
            <a:pPr>
              <a:defRPr/>
            </a:pPr>
            <a:r>
              <a:rPr lang="en-US"/>
              <a:t>03.20.18</a:t>
            </a:r>
            <a:endParaRPr lang="en-US" dirty="0"/>
          </a:p>
        </p:txBody>
      </p:sp>
      <p:sp>
        <p:nvSpPr>
          <p:cNvPr id="4" name="Footer Placeholder 4"/>
          <p:cNvSpPr>
            <a:spLocks noGrp="1"/>
          </p:cNvSpPr>
          <p:nvPr>
            <p:ph type="ftr" sz="quarter" idx="12"/>
          </p:nvPr>
        </p:nvSpPr>
        <p:spPr/>
        <p:txBody>
          <a:bodyPr/>
          <a:lstStyle>
            <a:lvl1pPr>
              <a:defRPr/>
            </a:lvl1pPr>
          </a:lstStyle>
          <a:p>
            <a:pPr>
              <a:defRPr/>
            </a:pPr>
            <a:r>
              <a:rPr lang="en-US"/>
              <a:t>C. J. Mossey | LBNF/DUNE Introduction and LBNF Management</a:t>
            </a:r>
          </a:p>
        </p:txBody>
      </p:sp>
      <p:sp>
        <p:nvSpPr>
          <p:cNvPr id="5" name="Slide Number Placeholder 5"/>
          <p:cNvSpPr>
            <a:spLocks noGrp="1"/>
          </p:cNvSpPr>
          <p:nvPr>
            <p:ph type="sldNum" sz="quarter" idx="13"/>
          </p:nvPr>
        </p:nvSpPr>
        <p:spPr/>
        <p:txBody>
          <a:bodyPr/>
          <a:lstStyle>
            <a:lvl1pPr>
              <a:defRPr/>
            </a:lvl1pPr>
          </a:lstStyle>
          <a:p>
            <a:pPr>
              <a:defRPr/>
            </a:pPr>
            <a:fld id="{72F71154-E60D-9942-9C7E-C9963561CB3F}" type="slidenum">
              <a:rPr lang="en-US"/>
              <a:pPr>
                <a:defRPr/>
              </a:pPr>
              <a:t>‹#›</a:t>
            </a:fld>
            <a:endParaRPr lang="en-US" dirty="0"/>
          </a:p>
        </p:txBody>
      </p:sp>
    </p:spTree>
    <p:extLst>
      <p:ext uri="{BB962C8B-B14F-4D97-AF65-F5344CB8AC3E}">
        <p14:creationId xmlns:p14="http://schemas.microsoft.com/office/powerpoint/2010/main" val="4130773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175906"/>
            <a:ext cx="3017520" cy="915332"/>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3716338" y="1238250"/>
            <a:ext cx="5033962" cy="4852988"/>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6" name="Date Placeholder 3"/>
          <p:cNvSpPr>
            <a:spLocks noGrp="1"/>
          </p:cNvSpPr>
          <p:nvPr>
            <p:ph type="dt" sz="half" idx="16"/>
          </p:nvPr>
        </p:nvSpPr>
        <p:spPr/>
        <p:txBody>
          <a:bodyPr/>
          <a:lstStyle>
            <a:lvl1pPr>
              <a:defRPr sz="1200" baseline="0" smtClean="0">
                <a:solidFill>
                  <a:srgbClr val="004C97"/>
                </a:solidFill>
                <a:latin typeface="Helvetica"/>
              </a:defRPr>
            </a:lvl1pPr>
          </a:lstStyle>
          <a:p>
            <a:pPr>
              <a:defRPr/>
            </a:pPr>
            <a:r>
              <a:rPr lang="en-US"/>
              <a:t>03.20.18</a:t>
            </a:r>
            <a:endParaRPr lang="en-US" dirty="0"/>
          </a:p>
        </p:txBody>
      </p:sp>
      <p:sp>
        <p:nvSpPr>
          <p:cNvPr id="7" name="Footer Placeholder 4"/>
          <p:cNvSpPr>
            <a:spLocks noGrp="1"/>
          </p:cNvSpPr>
          <p:nvPr>
            <p:ph type="ftr" sz="quarter" idx="17"/>
          </p:nvPr>
        </p:nvSpPr>
        <p:spPr/>
        <p:txBody>
          <a:bodyPr/>
          <a:lstStyle>
            <a:lvl1pPr>
              <a:defRPr sz="1200" baseline="0" dirty="0">
                <a:solidFill>
                  <a:srgbClr val="004C97"/>
                </a:solidFill>
                <a:latin typeface="Helvetica"/>
              </a:defRPr>
            </a:lvl1pPr>
          </a:lstStyle>
          <a:p>
            <a:pPr>
              <a:defRPr/>
            </a:pPr>
            <a:r>
              <a:rPr lang="en-US"/>
              <a:t>C. J. Mossey | LBNF/DUNE Introduction and LBNF Management</a:t>
            </a:r>
          </a:p>
        </p:txBody>
      </p:sp>
      <p:sp>
        <p:nvSpPr>
          <p:cNvPr id="8" name="Slide Number Placeholder 5"/>
          <p:cNvSpPr>
            <a:spLocks noGrp="1"/>
          </p:cNvSpPr>
          <p:nvPr>
            <p:ph type="sldNum" sz="quarter" idx="18"/>
          </p:nvPr>
        </p:nvSpPr>
        <p:spPr/>
        <p:txBody>
          <a:bodyPr/>
          <a:lstStyle>
            <a:lvl1pPr>
              <a:defRPr sz="1200" b="1" i="0" baseline="0" smtClean="0">
                <a:solidFill>
                  <a:srgbClr val="004C97"/>
                </a:solidFill>
                <a:latin typeface="Helvetica"/>
              </a:defRPr>
            </a:lvl1pPr>
          </a:lstStyle>
          <a:p>
            <a:pPr>
              <a:defRPr/>
            </a:pPr>
            <a:fld id="{609735B5-E0F8-D44A-A3DE-E2CD0DCDE7CF}" type="slidenum">
              <a:rPr lang="en-US"/>
              <a:pPr>
                <a:defRPr/>
              </a:pPr>
              <a:t>‹#›</a:t>
            </a:fld>
            <a:endParaRPr lang="en-US" dirty="0"/>
          </a:p>
        </p:txBody>
      </p:sp>
      <p:sp>
        <p:nvSpPr>
          <p:cNvPr id="2" name="Title 1"/>
          <p:cNvSpPr>
            <a:spLocks noGrp="1"/>
          </p:cNvSpPr>
          <p:nvPr>
            <p:ph type="title"/>
          </p:nvPr>
        </p:nvSpPr>
        <p:spPr>
          <a:xfrm>
            <a:off x="457200" y="429098"/>
            <a:ext cx="8293100" cy="647102"/>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9" name="Content Placeholder 2"/>
          <p:cNvSpPr>
            <a:spLocks noGrp="1"/>
          </p:cNvSpPr>
          <p:nvPr>
            <p:ph idx="19"/>
          </p:nvPr>
        </p:nvSpPr>
        <p:spPr>
          <a:xfrm>
            <a:off x="457200" y="1238250"/>
            <a:ext cx="3017524" cy="372268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0598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baseline="0">
                <a:solidFill>
                  <a:schemeClr val="tx2"/>
                </a:solidFill>
              </a:defRPr>
            </a:lvl1pPr>
          </a:lstStyle>
          <a:p>
            <a:r>
              <a:rPr lang="en-US" dirty="0" smtClean="0"/>
              <a:t>Click to edit Master title style</a:t>
            </a:r>
            <a:endParaRPr lang="en-GB" dirty="0"/>
          </a:p>
        </p:txBody>
      </p:sp>
      <p:sp>
        <p:nvSpPr>
          <p:cNvPr id="3" name="Content Placeholder 2"/>
          <p:cNvSpPr>
            <a:spLocks noGrp="1"/>
          </p:cNvSpPr>
          <p:nvPr>
            <p:ph idx="1"/>
          </p:nvPr>
        </p:nvSpPr>
        <p:spPr>
          <a:xfrm>
            <a:off x="539552" y="1556792"/>
            <a:ext cx="8229600" cy="4525963"/>
          </a:xfrm>
        </p:spPr>
        <p:txBody>
          <a:bodyPr/>
          <a:lstStyle>
            <a:lvl1pPr>
              <a:defRPr sz="2800" baseline="0">
                <a:latin typeface="Comic Sans MS" pitchFamily="66" charset="0"/>
              </a:defRPr>
            </a:lvl1pPr>
            <a:lvl2pPr>
              <a:defRPr baseline="0">
                <a:latin typeface="Comic Sans MS" pitchFamily="66" charset="0"/>
              </a:defRPr>
            </a:lvl2pPr>
            <a:lvl3pPr>
              <a:defRPr baseline="0">
                <a:latin typeface="Comic Sans MS" pitchFamily="66" charset="0"/>
              </a:defRPr>
            </a:lvl3pPr>
            <a:lvl4pPr>
              <a:defRPr baseline="0">
                <a:latin typeface="Comic Sans MS" pitchFamily="66" charset="0"/>
              </a:defRPr>
            </a:lvl4pPr>
            <a:lvl5pPr>
              <a:defRPr baseline="0">
                <a:latin typeface="Comic Sans MS" pitchFamily="66"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pic>
        <p:nvPicPr>
          <p:cNvPr id="8" name="Picture 10" descr="logo_ral"/>
          <p:cNvPicPr>
            <a:picLocks noChangeAspect="1" noChangeArrowheads="1"/>
          </p:cNvPicPr>
          <p:nvPr userDrawn="1"/>
        </p:nvPicPr>
        <p:blipFill>
          <a:blip r:embed="rId2" cstate="print"/>
          <a:srcRect/>
          <a:stretch>
            <a:fillRect/>
          </a:stretch>
        </p:blipFill>
        <p:spPr bwMode="auto">
          <a:xfrm>
            <a:off x="6361724" y="6357616"/>
            <a:ext cx="2663825" cy="481013"/>
          </a:xfrm>
          <a:prstGeom prst="rect">
            <a:avLst/>
          </a:prstGeom>
          <a:noFill/>
          <a:ln w="9525">
            <a:noFill/>
            <a:miter lim="800000"/>
            <a:headEnd/>
            <a:tailEnd/>
          </a:ln>
        </p:spPr>
      </p:pic>
      <p:sp>
        <p:nvSpPr>
          <p:cNvPr id="4" name="Date Placeholder 3"/>
          <p:cNvSpPr>
            <a:spLocks noGrp="1"/>
          </p:cNvSpPr>
          <p:nvPr>
            <p:ph type="dt" sz="half" idx="10"/>
          </p:nvPr>
        </p:nvSpPr>
        <p:spPr/>
        <p:txBody>
          <a:bodyPr/>
          <a:lstStyle/>
          <a:p>
            <a:r>
              <a:rPr lang="en-US" smtClean="0">
                <a:solidFill>
                  <a:prstClr val="black">
                    <a:tint val="75000"/>
                  </a:prstClr>
                </a:solidFill>
              </a:rPr>
              <a:t>10/05/2017</a:t>
            </a:r>
            <a:endParaRPr lang="en-GB">
              <a:solidFill>
                <a:prstClr val="black">
                  <a:tint val="75000"/>
                </a:prstClr>
              </a:solidFill>
            </a:endParaRPr>
          </a:p>
        </p:txBody>
      </p:sp>
      <p:sp>
        <p:nvSpPr>
          <p:cNvPr id="5" name="Footer Placeholder 4"/>
          <p:cNvSpPr>
            <a:spLocks noGrp="1"/>
          </p:cNvSpPr>
          <p:nvPr>
            <p:ph type="ftr" sz="quarter" idx="11"/>
          </p:nvPr>
        </p:nvSpPr>
        <p:spPr>
          <a:xfrm>
            <a:off x="3419872" y="6453336"/>
            <a:ext cx="1872208" cy="385293"/>
          </a:xfrm>
        </p:spPr>
        <p:txBody>
          <a:bodyPr/>
          <a:lstStyle>
            <a:lvl1pPr>
              <a:defRPr>
                <a:solidFill>
                  <a:schemeClr val="tx1"/>
                </a:solidFill>
                <a:latin typeface="+mj-lt"/>
              </a:defRPr>
            </a:lvl1pPr>
          </a:lstStyle>
          <a:p>
            <a:r>
              <a:rPr lang="en-GB" dirty="0" smtClean="0">
                <a:solidFill>
                  <a:prstClr val="black"/>
                </a:solidFill>
              </a:rPr>
              <a:t>Chris </a:t>
            </a:r>
            <a:r>
              <a:rPr lang="en-GB" dirty="0" err="1" smtClean="0">
                <a:solidFill>
                  <a:prstClr val="black"/>
                </a:solidFill>
              </a:rPr>
              <a:t>Densham</a:t>
            </a:r>
            <a:endParaRPr lang="en-GB" dirty="0">
              <a:solidFill>
                <a:prstClr val="black"/>
              </a:solidFill>
            </a:endParaRPr>
          </a:p>
        </p:txBody>
      </p:sp>
      <p:sp>
        <p:nvSpPr>
          <p:cNvPr id="6" name="Slide Number Placeholder 5"/>
          <p:cNvSpPr>
            <a:spLocks noGrp="1"/>
          </p:cNvSpPr>
          <p:nvPr>
            <p:ph type="sldNum" sz="quarter" idx="12"/>
          </p:nvPr>
        </p:nvSpPr>
        <p:spPr/>
        <p:txBody>
          <a:bodyPr/>
          <a:lstStyle/>
          <a:p>
            <a:endParaRPr lang="en-GB" dirty="0">
              <a:solidFill>
                <a:prstClr val="black">
                  <a:tint val="75000"/>
                </a:prstClr>
              </a:solidFill>
            </a:endParaRPr>
          </a:p>
        </p:txBody>
      </p:sp>
      <p:sp>
        <p:nvSpPr>
          <p:cNvPr id="9" name="Rectangle 8"/>
          <p:cNvSpPr/>
          <p:nvPr userDrawn="1"/>
        </p:nvSpPr>
        <p:spPr>
          <a:xfrm>
            <a:off x="5580112" y="6524603"/>
            <a:ext cx="433132" cy="276999"/>
          </a:xfrm>
          <a:prstGeom prst="rect">
            <a:avLst/>
          </a:prstGeom>
        </p:spPr>
        <p:txBody>
          <a:bodyPr wrap="none">
            <a:spAutoFit/>
          </a:bodyPr>
          <a:lstStyle/>
          <a:p>
            <a:fld id="{1DF1011B-45E0-4089-8470-B950279DDECA}" type="slidenum">
              <a:rPr lang="en-GB" sz="1200" smtClean="0">
                <a:solidFill>
                  <a:prstClr val="black">
                    <a:tint val="75000"/>
                  </a:prstClr>
                </a:solidFill>
                <a:latin typeface="Comic Sans MS"/>
              </a:rPr>
              <a:pPr/>
              <a:t>‹#›</a:t>
            </a:fld>
            <a:endParaRPr lang="en-GB" dirty="0">
              <a:solidFill>
                <a:prstClr val="black"/>
              </a:solidFill>
              <a:latin typeface="Comic Sans MS"/>
            </a:endParaRPr>
          </a:p>
        </p:txBody>
      </p:sp>
      <p:sp>
        <p:nvSpPr>
          <p:cNvPr id="10" name="AutoShape 2" descr="Image result for DUNE LBNF logo"/>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AutoShape 4" descr="Image result for DUNE LBNF logo"/>
          <p:cNvSpPr>
            <a:spLocks noChangeAspect="1" noChangeArrowheads="1"/>
          </p:cNvSpPr>
          <p:nvPr userDrawn="1"/>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6" descr="Image result for DUNE LBNF logo"/>
          <p:cNvSpPr>
            <a:spLocks noChangeAspect="1" noChangeArrowheads="1"/>
          </p:cNvSpPr>
          <p:nvPr userDrawn="1"/>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129"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4462" y="6431638"/>
            <a:ext cx="2339305" cy="37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82734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4" y="1227137"/>
            <a:ext cx="8296275" cy="4241851"/>
          </a:xfrm>
          <a:prstGeom prst="rect">
            <a:avLst/>
          </a:prstGeom>
        </p:spPr>
        <p:txBody>
          <a:bodyPr/>
          <a:lstStyle>
            <a:lvl1pPr marL="0" indent="0">
              <a:buNone/>
              <a:defRPr sz="3200">
                <a:solidFill>
                  <a:srgbClr val="63666A"/>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3" y="5686118"/>
            <a:ext cx="8293095" cy="439738"/>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Date Placeholder 3"/>
          <p:cNvSpPr>
            <a:spLocks noGrp="1"/>
          </p:cNvSpPr>
          <p:nvPr>
            <p:ph type="dt" sz="half" idx="12"/>
          </p:nvPr>
        </p:nvSpPr>
        <p:spPr/>
        <p:txBody>
          <a:bodyPr/>
          <a:lstStyle>
            <a:lvl1pPr>
              <a:defRPr sz="1200" baseline="0" smtClean="0">
                <a:solidFill>
                  <a:srgbClr val="004C97"/>
                </a:solidFill>
                <a:latin typeface="Helvetica"/>
              </a:defRPr>
            </a:lvl1pPr>
          </a:lstStyle>
          <a:p>
            <a:pPr>
              <a:defRPr/>
            </a:pPr>
            <a:r>
              <a:rPr lang="en-US"/>
              <a:t>03.20.18</a:t>
            </a:r>
            <a:endParaRPr lang="en-US" dirty="0"/>
          </a:p>
        </p:txBody>
      </p:sp>
      <p:sp>
        <p:nvSpPr>
          <p:cNvPr id="6" name="Footer Placeholder 4"/>
          <p:cNvSpPr>
            <a:spLocks noGrp="1"/>
          </p:cNvSpPr>
          <p:nvPr>
            <p:ph type="ftr" sz="quarter" idx="13"/>
          </p:nvPr>
        </p:nvSpPr>
        <p:spPr/>
        <p:txBody>
          <a:bodyPr/>
          <a:lstStyle>
            <a:lvl1pPr>
              <a:defRPr sz="1200" baseline="0" dirty="0">
                <a:solidFill>
                  <a:srgbClr val="004C97"/>
                </a:solidFill>
                <a:latin typeface="Helvetica"/>
              </a:defRPr>
            </a:lvl1pPr>
          </a:lstStyle>
          <a:p>
            <a:pPr>
              <a:defRPr/>
            </a:pPr>
            <a:r>
              <a:rPr lang="en-US"/>
              <a:t>C. J. Mossey | LBNF/DUNE Introduction and LBNF Management</a:t>
            </a:r>
          </a:p>
        </p:txBody>
      </p:sp>
      <p:sp>
        <p:nvSpPr>
          <p:cNvPr id="7" name="Slide Number Placeholder 5"/>
          <p:cNvSpPr>
            <a:spLocks noGrp="1"/>
          </p:cNvSpPr>
          <p:nvPr>
            <p:ph type="sldNum" sz="quarter" idx="14"/>
          </p:nvPr>
        </p:nvSpPr>
        <p:spPr/>
        <p:txBody>
          <a:bodyPr/>
          <a:lstStyle>
            <a:lvl1pPr>
              <a:defRPr sz="1200" b="1" i="0" baseline="0" smtClean="0">
                <a:solidFill>
                  <a:srgbClr val="004C97"/>
                </a:solidFill>
                <a:latin typeface="Helvetica"/>
              </a:defRPr>
            </a:lvl1pPr>
          </a:lstStyle>
          <a:p>
            <a:pPr>
              <a:defRPr/>
            </a:pPr>
            <a:fld id="{D7C6703C-D516-5C41-9D7B-DB72F4B68AE4}" type="slidenum">
              <a:rPr lang="en-US"/>
              <a:pPr>
                <a:defRPr/>
              </a:pPr>
              <a:t>‹#›</a:t>
            </a:fld>
            <a:endParaRPr lang="en-US" dirty="0"/>
          </a:p>
        </p:txBody>
      </p:sp>
      <p:sp>
        <p:nvSpPr>
          <p:cNvPr id="2" name="Title 1"/>
          <p:cNvSpPr>
            <a:spLocks noGrp="1"/>
          </p:cNvSpPr>
          <p:nvPr>
            <p:ph type="title"/>
          </p:nvPr>
        </p:nvSpPr>
        <p:spPr>
          <a:xfrm>
            <a:off x="457204" y="425568"/>
            <a:ext cx="8293096" cy="603767"/>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Tree>
    <p:extLst>
      <p:ext uri="{BB962C8B-B14F-4D97-AF65-F5344CB8AC3E}">
        <p14:creationId xmlns:p14="http://schemas.microsoft.com/office/powerpoint/2010/main" val="12379331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endParaRPr lang="en-US" dirty="0">
              <a:solidFill>
                <a:prstClr val="black"/>
              </a:solidFill>
            </a:endParaRPr>
          </a:p>
        </p:txBody>
      </p:sp>
      <p:sp>
        <p:nvSpPr>
          <p:cNvPr id="2" name="Title 1"/>
          <p:cNvSpPr>
            <a:spLocks noGrp="1"/>
          </p:cNvSpPr>
          <p:nvPr>
            <p:ph type="title"/>
          </p:nvPr>
        </p:nvSpPr>
        <p:spPr>
          <a:xfrm>
            <a:off x="457200" y="432610"/>
            <a:ext cx="8293100"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3" name="Date Placeholder 2"/>
          <p:cNvSpPr>
            <a:spLocks noGrp="1"/>
          </p:cNvSpPr>
          <p:nvPr>
            <p:ph type="dt" sz="half" idx="10"/>
          </p:nvPr>
        </p:nvSpPr>
        <p:spPr/>
        <p:txBody>
          <a:bodyPr/>
          <a:lstStyle/>
          <a:p>
            <a:pPr>
              <a:defRPr/>
            </a:pPr>
            <a:r>
              <a:rPr lang="en-US"/>
              <a:t>MM.DD.YY</a:t>
            </a:r>
            <a:endParaRPr lang="en-US" dirty="0"/>
          </a:p>
        </p:txBody>
      </p:sp>
      <p:sp>
        <p:nvSpPr>
          <p:cNvPr id="5" name="Footer Placeholder 4"/>
          <p:cNvSpPr>
            <a:spLocks noGrp="1"/>
          </p:cNvSpPr>
          <p:nvPr>
            <p:ph type="ftr" sz="quarter" idx="11"/>
          </p:nvPr>
        </p:nvSpPr>
        <p:spPr/>
        <p:txBody>
          <a:bodyPr/>
          <a:lstStyle/>
          <a:p>
            <a:pPr>
              <a:defRPr/>
            </a:pPr>
            <a:r>
              <a:rPr lang="en-US"/>
              <a:t>Presenter's Name | Presentation Title</a:t>
            </a:r>
          </a:p>
        </p:txBody>
      </p:sp>
      <p:sp>
        <p:nvSpPr>
          <p:cNvPr id="6" name="Slide Number Placeholder 5"/>
          <p:cNvSpPr>
            <a:spLocks noGrp="1"/>
          </p:cNvSpPr>
          <p:nvPr>
            <p:ph type="sldNum" sz="quarter" idx="12"/>
          </p:nvPr>
        </p:nvSpPr>
        <p:spPr/>
        <p:txBody>
          <a:bodyPr/>
          <a:lstStyle/>
          <a:p>
            <a:pPr>
              <a:defRPr/>
            </a:pPr>
            <a:fld id="{0C39C72E-2A13-EB4D-AD45-6D4E6ACAED8D}" type="slidenum">
              <a:rPr lang="en-US"/>
              <a:pPr>
                <a:defRPr/>
              </a:pPr>
              <a:t>‹#›</a:t>
            </a:fld>
            <a:endParaRPr lang="en-US" dirty="0"/>
          </a:p>
        </p:txBody>
      </p:sp>
      <p:sp>
        <p:nvSpPr>
          <p:cNvPr id="8" name="Content Placeholder 2"/>
          <p:cNvSpPr>
            <a:spLocks noGrp="1"/>
          </p:cNvSpPr>
          <p:nvPr>
            <p:ph idx="13"/>
          </p:nvPr>
        </p:nvSpPr>
        <p:spPr>
          <a:xfrm>
            <a:off x="457200" y="1238250"/>
            <a:ext cx="8293100"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38161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457200" y="432609"/>
            <a:ext cx="8293100" cy="548785"/>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5" name="Date Placeholder 3"/>
          <p:cNvSpPr>
            <a:spLocks noGrp="1"/>
          </p:cNvSpPr>
          <p:nvPr>
            <p:ph type="dt" sz="half" idx="13"/>
          </p:nvPr>
        </p:nvSpPr>
        <p:spPr/>
        <p:txBody>
          <a:bodyPr/>
          <a:lstStyle>
            <a:lvl1pPr>
              <a:defRPr/>
            </a:lvl1pPr>
          </a:lstStyle>
          <a:p>
            <a:pPr>
              <a:defRPr/>
            </a:pPr>
            <a:r>
              <a:rPr lang="en-US"/>
              <a:t>MM.DD.YY</a:t>
            </a:r>
            <a:endParaRPr lang="en-US" dirty="0"/>
          </a:p>
        </p:txBody>
      </p:sp>
      <p:sp>
        <p:nvSpPr>
          <p:cNvPr id="6" name="Footer Placeholder 4"/>
          <p:cNvSpPr>
            <a:spLocks noGrp="1"/>
          </p:cNvSpPr>
          <p:nvPr>
            <p:ph type="ftr" sz="quarter" idx="14"/>
          </p:nvPr>
        </p:nvSpPr>
        <p:spPr/>
        <p:txBody>
          <a:bodyPr/>
          <a:lstStyle>
            <a:lvl1pPr>
              <a:defRPr/>
            </a:lvl1pPr>
          </a:lstStyle>
          <a:p>
            <a:pPr>
              <a:defRPr/>
            </a:pPr>
            <a:r>
              <a:rPr lang="en-US"/>
              <a:t>Presenter's Name | Presentation Title</a:t>
            </a:r>
          </a:p>
        </p:txBody>
      </p:sp>
      <p:sp>
        <p:nvSpPr>
          <p:cNvPr id="7" name="Slide Number Placeholder 5"/>
          <p:cNvSpPr>
            <a:spLocks noGrp="1"/>
          </p:cNvSpPr>
          <p:nvPr>
            <p:ph type="sldNum" sz="quarter" idx="15"/>
          </p:nvPr>
        </p:nvSpPr>
        <p:spPr/>
        <p:txBody>
          <a:bodyPr/>
          <a:lstStyle>
            <a:lvl1pPr>
              <a:defRPr/>
            </a:lvl1pPr>
          </a:lstStyle>
          <a:p>
            <a:pPr>
              <a:defRPr/>
            </a:pPr>
            <a:fld id="{98AA3EDC-84CE-5D44-955B-22A59AD27526}" type="slidenum">
              <a:rPr lang="en-US"/>
              <a:pPr>
                <a:defRPr/>
              </a:pPr>
              <a:t>‹#›</a:t>
            </a:fld>
            <a:endParaRPr lang="en-US" dirty="0"/>
          </a:p>
        </p:txBody>
      </p:sp>
      <p:sp>
        <p:nvSpPr>
          <p:cNvPr id="8" name="Content Placeholder 2"/>
          <p:cNvSpPr>
            <a:spLocks noGrp="1"/>
          </p:cNvSpPr>
          <p:nvPr>
            <p:ph idx="16"/>
          </p:nvPr>
        </p:nvSpPr>
        <p:spPr>
          <a:xfrm>
            <a:off x="457200" y="1238250"/>
            <a:ext cx="3998846"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4751454" y="1238250"/>
            <a:ext cx="3998846"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334459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347368"/>
            <a:ext cx="4003605"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p:cNvSpPr>
            <a:spLocks noGrp="1"/>
          </p:cNvSpPr>
          <p:nvPr>
            <p:ph type="title"/>
          </p:nvPr>
        </p:nvSpPr>
        <p:spPr>
          <a:xfrm>
            <a:off x="446058" y="432610"/>
            <a:ext cx="8304267" cy="57950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4" name="Text Placeholder 2"/>
          <p:cNvSpPr>
            <a:spLocks noGrp="1"/>
          </p:cNvSpPr>
          <p:nvPr>
            <p:ph type="body" idx="13"/>
          </p:nvPr>
        </p:nvSpPr>
        <p:spPr>
          <a:xfrm>
            <a:off x="4683195" y="5347368"/>
            <a:ext cx="4067130"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Date Placeholder 3"/>
          <p:cNvSpPr>
            <a:spLocks noGrp="1"/>
          </p:cNvSpPr>
          <p:nvPr>
            <p:ph type="dt" sz="half" idx="16"/>
          </p:nvPr>
        </p:nvSpPr>
        <p:spPr/>
        <p:txBody>
          <a:bodyPr/>
          <a:lstStyle>
            <a:lvl1pPr>
              <a:defRPr/>
            </a:lvl1pPr>
          </a:lstStyle>
          <a:p>
            <a:pPr>
              <a:defRPr/>
            </a:pPr>
            <a:r>
              <a:rPr lang="en-US"/>
              <a:t>MM.DD.YY</a:t>
            </a:r>
            <a:endParaRPr lang="en-US" dirty="0"/>
          </a:p>
        </p:txBody>
      </p:sp>
      <p:sp>
        <p:nvSpPr>
          <p:cNvPr id="8" name="Footer Placeholder 4"/>
          <p:cNvSpPr>
            <a:spLocks noGrp="1"/>
          </p:cNvSpPr>
          <p:nvPr>
            <p:ph type="ftr" sz="quarter" idx="17"/>
          </p:nvPr>
        </p:nvSpPr>
        <p:spPr/>
        <p:txBody>
          <a:bodyPr/>
          <a:lstStyle>
            <a:lvl1pPr>
              <a:defRPr/>
            </a:lvl1pPr>
          </a:lstStyle>
          <a:p>
            <a:pPr>
              <a:defRPr/>
            </a:pPr>
            <a:r>
              <a:rPr lang="en-US"/>
              <a:t>Presenter's Name | Presentation Title</a:t>
            </a:r>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dirty="0"/>
          </a:p>
        </p:txBody>
      </p:sp>
      <p:sp>
        <p:nvSpPr>
          <p:cNvPr id="10" name="Content Placeholder 2"/>
          <p:cNvSpPr>
            <a:spLocks noGrp="1"/>
          </p:cNvSpPr>
          <p:nvPr>
            <p:ph idx="19"/>
          </p:nvPr>
        </p:nvSpPr>
        <p:spPr>
          <a:xfrm>
            <a:off x="457200" y="1238250"/>
            <a:ext cx="3998846" cy="3892550"/>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20"/>
          </p:nvPr>
        </p:nvSpPr>
        <p:spPr>
          <a:xfrm>
            <a:off x="4751454" y="1238250"/>
            <a:ext cx="3998846" cy="3892550"/>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40739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457200" y="432609"/>
            <a:ext cx="8293100" cy="64695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3" name="Picture Placeholder 12"/>
          <p:cNvSpPr>
            <a:spLocks noGrp="1"/>
          </p:cNvSpPr>
          <p:nvPr>
            <p:ph type="pic" sz="quarter" idx="10"/>
          </p:nvPr>
        </p:nvSpPr>
        <p:spPr>
          <a:xfrm>
            <a:off x="457200" y="1238250"/>
            <a:ext cx="8293100" cy="4846639"/>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4" name="Date Placeholder 3"/>
          <p:cNvSpPr>
            <a:spLocks noGrp="1"/>
          </p:cNvSpPr>
          <p:nvPr>
            <p:ph type="dt" sz="half" idx="11"/>
          </p:nvPr>
        </p:nvSpPr>
        <p:spPr/>
        <p:txBody>
          <a:bodyPr/>
          <a:lstStyle>
            <a:lvl1pPr>
              <a:defRPr/>
            </a:lvl1pPr>
          </a:lstStyle>
          <a:p>
            <a:pPr>
              <a:defRPr/>
            </a:pPr>
            <a:r>
              <a:rPr lang="en-US"/>
              <a:t>MM.DD.YY</a:t>
            </a:r>
            <a:endParaRPr lang="en-US" dirty="0"/>
          </a:p>
        </p:txBody>
      </p:sp>
      <p:sp>
        <p:nvSpPr>
          <p:cNvPr id="5" name="Footer Placeholder 4"/>
          <p:cNvSpPr>
            <a:spLocks noGrp="1"/>
          </p:cNvSpPr>
          <p:nvPr>
            <p:ph type="ftr" sz="quarter" idx="12"/>
          </p:nvPr>
        </p:nvSpPr>
        <p:spPr/>
        <p:txBody>
          <a:bodyPr/>
          <a:lstStyle>
            <a:lvl1pPr>
              <a:defRPr/>
            </a:lvl1pPr>
          </a:lstStyle>
          <a:p>
            <a:pPr>
              <a:defRPr/>
            </a:pPr>
            <a:r>
              <a:rPr lang="en-US"/>
              <a:t>Presenter's Name | Presentation Title</a:t>
            </a:r>
          </a:p>
        </p:txBody>
      </p:sp>
      <p:sp>
        <p:nvSpPr>
          <p:cNvPr id="6" name="Slide Number Placeholder 5"/>
          <p:cNvSpPr>
            <a:spLocks noGrp="1"/>
          </p:cNvSpPr>
          <p:nvPr>
            <p:ph type="sldNum" sz="quarter" idx="13"/>
          </p:nvPr>
        </p:nvSpPr>
        <p:spPr/>
        <p:txBody>
          <a:bodyPr/>
          <a:lstStyle>
            <a:lvl1pPr>
              <a:defRPr/>
            </a:lvl1pPr>
          </a:lstStyle>
          <a:p>
            <a:pPr>
              <a:defRPr/>
            </a:pPr>
            <a:fld id="{C663080B-B7DD-F94E-BF93-E5AF96AB2174}" type="slidenum">
              <a:rPr lang="en-US"/>
              <a:pPr>
                <a:defRPr/>
              </a:pPr>
              <a:t>‹#›</a:t>
            </a:fld>
            <a:endParaRPr lang="en-US" dirty="0"/>
          </a:p>
        </p:txBody>
      </p:sp>
    </p:spTree>
    <p:extLst>
      <p:ext uri="{BB962C8B-B14F-4D97-AF65-F5344CB8AC3E}">
        <p14:creationId xmlns:p14="http://schemas.microsoft.com/office/powerpoint/2010/main" val="1948511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099175"/>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3" name="Date Placeholder 3"/>
          <p:cNvSpPr>
            <a:spLocks noGrp="1"/>
          </p:cNvSpPr>
          <p:nvPr>
            <p:ph type="dt" sz="half" idx="11"/>
          </p:nvPr>
        </p:nvSpPr>
        <p:spPr/>
        <p:txBody>
          <a:bodyPr/>
          <a:lstStyle>
            <a:lvl1pPr>
              <a:defRPr/>
            </a:lvl1pPr>
          </a:lstStyle>
          <a:p>
            <a:pPr>
              <a:defRPr/>
            </a:pPr>
            <a:r>
              <a:rPr lang="en-US"/>
              <a:t>MM.DD.YY</a:t>
            </a:r>
            <a:endParaRPr lang="en-US" dirty="0"/>
          </a:p>
        </p:txBody>
      </p:sp>
      <p:sp>
        <p:nvSpPr>
          <p:cNvPr id="4" name="Footer Placeholder 4"/>
          <p:cNvSpPr>
            <a:spLocks noGrp="1"/>
          </p:cNvSpPr>
          <p:nvPr>
            <p:ph type="ftr" sz="quarter" idx="12"/>
          </p:nvPr>
        </p:nvSpPr>
        <p:spPr/>
        <p:txBody>
          <a:bodyPr/>
          <a:lstStyle>
            <a:lvl1pPr>
              <a:defRPr/>
            </a:lvl1pPr>
          </a:lstStyle>
          <a:p>
            <a:pPr>
              <a:defRPr/>
            </a:pPr>
            <a:r>
              <a:rPr lang="en-US"/>
              <a:t>Presenter's Name | Presentation Title</a:t>
            </a:r>
          </a:p>
        </p:txBody>
      </p:sp>
      <p:sp>
        <p:nvSpPr>
          <p:cNvPr id="5" name="Slide Number Placeholder 5"/>
          <p:cNvSpPr>
            <a:spLocks noGrp="1"/>
          </p:cNvSpPr>
          <p:nvPr>
            <p:ph type="sldNum" sz="quarter" idx="13"/>
          </p:nvPr>
        </p:nvSpPr>
        <p:spPr/>
        <p:txBody>
          <a:bodyPr/>
          <a:lstStyle>
            <a:lvl1pPr>
              <a:defRPr/>
            </a:lvl1pPr>
          </a:lstStyle>
          <a:p>
            <a:pPr>
              <a:defRPr/>
            </a:pPr>
            <a:fld id="{72F71154-E60D-9942-9C7E-C9963561CB3F}" type="slidenum">
              <a:rPr lang="en-US"/>
              <a:pPr>
                <a:defRPr/>
              </a:pPr>
              <a:t>‹#›</a:t>
            </a:fld>
            <a:endParaRPr lang="en-US" dirty="0"/>
          </a:p>
        </p:txBody>
      </p:sp>
    </p:spTree>
    <p:extLst>
      <p:ext uri="{BB962C8B-B14F-4D97-AF65-F5344CB8AC3E}">
        <p14:creationId xmlns:p14="http://schemas.microsoft.com/office/powerpoint/2010/main" val="18565480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175906"/>
            <a:ext cx="3017520" cy="915332"/>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3716338" y="1238250"/>
            <a:ext cx="5033962" cy="4852988"/>
          </a:xfrm>
          <a:prstGeom prst="rect">
            <a:avLst/>
          </a:prstGeom>
        </p:spPr>
        <p:txBody>
          <a:bodyPr vert="horz"/>
          <a:lstStyle>
            <a:lvl1pPr marL="0" indent="0">
              <a:buFontTx/>
              <a:buNone/>
              <a:defRPr>
                <a:solidFill>
                  <a:srgbClr val="63666A"/>
                </a:solidFill>
                <a:latin typeface="Helvetica"/>
              </a:defRPr>
            </a:lvl1pPr>
          </a:lstStyle>
          <a:p>
            <a:pPr lvl="0"/>
            <a:endParaRPr lang="en-US" noProof="0" dirty="0"/>
          </a:p>
        </p:txBody>
      </p:sp>
      <p:sp>
        <p:nvSpPr>
          <p:cNvPr id="6" name="Date Placeholder 3"/>
          <p:cNvSpPr>
            <a:spLocks noGrp="1"/>
          </p:cNvSpPr>
          <p:nvPr>
            <p:ph type="dt" sz="half" idx="16"/>
          </p:nvPr>
        </p:nvSpPr>
        <p:spPr/>
        <p:txBody>
          <a:bodyPr/>
          <a:lstStyle>
            <a:lvl1pPr>
              <a:defRPr sz="1200" baseline="0" smtClean="0">
                <a:solidFill>
                  <a:srgbClr val="004C97"/>
                </a:solidFill>
                <a:latin typeface="Helvetica"/>
              </a:defRPr>
            </a:lvl1pPr>
          </a:lstStyle>
          <a:p>
            <a:pPr>
              <a:defRPr/>
            </a:pPr>
            <a:r>
              <a:rPr lang="en-US"/>
              <a:t>MM.DD.YY</a:t>
            </a:r>
            <a:endParaRPr lang="en-US" dirty="0"/>
          </a:p>
        </p:txBody>
      </p:sp>
      <p:sp>
        <p:nvSpPr>
          <p:cNvPr id="7" name="Footer Placeholder 4"/>
          <p:cNvSpPr>
            <a:spLocks noGrp="1"/>
          </p:cNvSpPr>
          <p:nvPr>
            <p:ph type="ftr" sz="quarter" idx="17"/>
          </p:nvPr>
        </p:nvSpPr>
        <p:spPr/>
        <p:txBody>
          <a:bodyPr/>
          <a:lstStyle>
            <a:lvl1pPr>
              <a:defRPr sz="1200" baseline="0" dirty="0">
                <a:solidFill>
                  <a:srgbClr val="004C97"/>
                </a:solidFill>
                <a:latin typeface="Helvetica"/>
              </a:defRPr>
            </a:lvl1pPr>
          </a:lstStyle>
          <a:p>
            <a:pPr>
              <a:defRPr/>
            </a:pPr>
            <a:r>
              <a:rPr lang="en-US"/>
              <a:t>Presenter's Name | Presentation Title</a:t>
            </a:r>
          </a:p>
        </p:txBody>
      </p:sp>
      <p:sp>
        <p:nvSpPr>
          <p:cNvPr id="8" name="Slide Number Placeholder 5"/>
          <p:cNvSpPr>
            <a:spLocks noGrp="1"/>
          </p:cNvSpPr>
          <p:nvPr>
            <p:ph type="sldNum" sz="quarter" idx="18"/>
          </p:nvPr>
        </p:nvSpPr>
        <p:spPr/>
        <p:txBody>
          <a:bodyPr/>
          <a:lstStyle>
            <a:lvl1pPr>
              <a:defRPr sz="1200" b="1" i="0" baseline="0" smtClean="0">
                <a:solidFill>
                  <a:srgbClr val="004C97"/>
                </a:solidFill>
                <a:latin typeface="Helvetica"/>
              </a:defRPr>
            </a:lvl1pPr>
          </a:lstStyle>
          <a:p>
            <a:pPr>
              <a:defRPr/>
            </a:pPr>
            <a:fld id="{609735B5-E0F8-D44A-A3DE-E2CD0DCDE7CF}" type="slidenum">
              <a:rPr lang="en-US"/>
              <a:pPr>
                <a:defRPr/>
              </a:pPr>
              <a:t>‹#›</a:t>
            </a:fld>
            <a:endParaRPr lang="en-US" dirty="0"/>
          </a:p>
        </p:txBody>
      </p:sp>
      <p:sp>
        <p:nvSpPr>
          <p:cNvPr id="2" name="Title 1"/>
          <p:cNvSpPr>
            <a:spLocks noGrp="1"/>
          </p:cNvSpPr>
          <p:nvPr>
            <p:ph type="title"/>
          </p:nvPr>
        </p:nvSpPr>
        <p:spPr>
          <a:xfrm>
            <a:off x="457200" y="429098"/>
            <a:ext cx="8293100" cy="647102"/>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9" name="Content Placeholder 2"/>
          <p:cNvSpPr>
            <a:spLocks noGrp="1"/>
          </p:cNvSpPr>
          <p:nvPr>
            <p:ph idx="19"/>
          </p:nvPr>
        </p:nvSpPr>
        <p:spPr>
          <a:xfrm>
            <a:off x="457200" y="1238250"/>
            <a:ext cx="3017524" cy="372268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597684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4" y="1227137"/>
            <a:ext cx="8296275" cy="4241851"/>
          </a:xfrm>
          <a:prstGeom prst="rect">
            <a:avLst/>
          </a:prstGeom>
        </p:spPr>
        <p:txBody>
          <a:bodyPr/>
          <a:lstStyle>
            <a:lvl1pPr marL="0" indent="0">
              <a:buNone/>
              <a:defRPr sz="3200">
                <a:solidFill>
                  <a:srgbClr val="63666A"/>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12" name="Text Placeholder 2"/>
          <p:cNvSpPr>
            <a:spLocks noGrp="1"/>
          </p:cNvSpPr>
          <p:nvPr>
            <p:ph type="body" idx="11"/>
          </p:nvPr>
        </p:nvSpPr>
        <p:spPr>
          <a:xfrm>
            <a:off x="457203" y="5686118"/>
            <a:ext cx="8293095" cy="439738"/>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5" name="Date Placeholder 3"/>
          <p:cNvSpPr>
            <a:spLocks noGrp="1"/>
          </p:cNvSpPr>
          <p:nvPr>
            <p:ph type="dt" sz="half" idx="12"/>
          </p:nvPr>
        </p:nvSpPr>
        <p:spPr/>
        <p:txBody>
          <a:bodyPr/>
          <a:lstStyle>
            <a:lvl1pPr>
              <a:defRPr sz="1200" baseline="0" smtClean="0">
                <a:solidFill>
                  <a:srgbClr val="004C97"/>
                </a:solidFill>
                <a:latin typeface="Helvetica"/>
              </a:defRPr>
            </a:lvl1pPr>
          </a:lstStyle>
          <a:p>
            <a:pPr>
              <a:defRPr/>
            </a:pPr>
            <a:r>
              <a:rPr lang="en-US"/>
              <a:t>MM.DD.YY</a:t>
            </a:r>
            <a:endParaRPr lang="en-US" dirty="0"/>
          </a:p>
        </p:txBody>
      </p:sp>
      <p:sp>
        <p:nvSpPr>
          <p:cNvPr id="6" name="Footer Placeholder 4"/>
          <p:cNvSpPr>
            <a:spLocks noGrp="1"/>
          </p:cNvSpPr>
          <p:nvPr>
            <p:ph type="ftr" sz="quarter" idx="13"/>
          </p:nvPr>
        </p:nvSpPr>
        <p:spPr/>
        <p:txBody>
          <a:bodyPr/>
          <a:lstStyle>
            <a:lvl1pPr>
              <a:defRPr sz="1200" baseline="0" dirty="0">
                <a:solidFill>
                  <a:srgbClr val="004C97"/>
                </a:solidFill>
                <a:latin typeface="Helvetica"/>
              </a:defRPr>
            </a:lvl1pPr>
          </a:lstStyle>
          <a:p>
            <a:pPr>
              <a:defRPr/>
            </a:pPr>
            <a:r>
              <a:rPr lang="en-US"/>
              <a:t>Presenter's Name | Presentation Title</a:t>
            </a:r>
          </a:p>
        </p:txBody>
      </p:sp>
      <p:sp>
        <p:nvSpPr>
          <p:cNvPr id="7" name="Slide Number Placeholder 5"/>
          <p:cNvSpPr>
            <a:spLocks noGrp="1"/>
          </p:cNvSpPr>
          <p:nvPr>
            <p:ph type="sldNum" sz="quarter" idx="14"/>
          </p:nvPr>
        </p:nvSpPr>
        <p:spPr/>
        <p:txBody>
          <a:bodyPr/>
          <a:lstStyle>
            <a:lvl1pPr>
              <a:defRPr sz="1200" b="1" i="0" baseline="0" smtClean="0">
                <a:solidFill>
                  <a:srgbClr val="004C97"/>
                </a:solidFill>
                <a:latin typeface="Helvetica"/>
              </a:defRPr>
            </a:lvl1pPr>
          </a:lstStyle>
          <a:p>
            <a:pPr>
              <a:defRPr/>
            </a:pPr>
            <a:fld id="{D7C6703C-D516-5C41-9D7B-DB72F4B68AE4}" type="slidenum">
              <a:rPr lang="en-US"/>
              <a:pPr>
                <a:defRPr/>
              </a:pPr>
              <a:t>‹#›</a:t>
            </a:fld>
            <a:endParaRPr lang="en-US" dirty="0"/>
          </a:p>
        </p:txBody>
      </p:sp>
      <p:sp>
        <p:nvSpPr>
          <p:cNvPr id="2" name="Title 1"/>
          <p:cNvSpPr>
            <a:spLocks noGrp="1"/>
          </p:cNvSpPr>
          <p:nvPr>
            <p:ph type="title"/>
          </p:nvPr>
        </p:nvSpPr>
        <p:spPr>
          <a:xfrm>
            <a:off x="457204" y="425568"/>
            <a:ext cx="8293096" cy="603767"/>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Tree>
    <p:extLst>
      <p:ext uri="{BB962C8B-B14F-4D97-AF65-F5344CB8AC3E}">
        <p14:creationId xmlns:p14="http://schemas.microsoft.com/office/powerpoint/2010/main" val="14615426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mp; Content">
    <p:bg>
      <p:bgPr>
        <a:solidFill>
          <a:schemeClr val="bg2">
            <a:alpha val="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a:lvl1pPr>
          </a:lstStyle>
          <a:p>
            <a:r>
              <a:rPr lang="en-US"/>
              <a:t>October 15, 2014</a:t>
            </a:r>
          </a:p>
        </p:txBody>
      </p:sp>
      <p:sp>
        <p:nvSpPr>
          <p:cNvPr id="5" name="Footer Placeholder 4"/>
          <p:cNvSpPr>
            <a:spLocks noGrp="1"/>
          </p:cNvSpPr>
          <p:nvPr>
            <p:ph type="ftr" sz="quarter" idx="11"/>
          </p:nvPr>
        </p:nvSpPr>
        <p:spPr/>
        <p:txBody>
          <a:bodyPr/>
          <a:lstStyle>
            <a:lvl1pPr>
              <a:defRPr sz="900">
                <a:solidFill>
                  <a:srgbClr val="004C97"/>
                </a:solidFill>
              </a:defRPr>
            </a:lvl1pPr>
          </a:lstStyle>
          <a:p>
            <a:pPr>
              <a:defRPr/>
            </a:pPr>
            <a:r>
              <a:rPr lang="en-US"/>
              <a:t>XMAC, February 2014; S. Holmes</a:t>
            </a:r>
            <a:endParaRPr lang="en-US" b="1" dirty="0"/>
          </a:p>
        </p:txBody>
      </p:sp>
      <p:sp>
        <p:nvSpPr>
          <p:cNvPr id="6" name="Slide Number Placeholder 5"/>
          <p:cNvSpPr>
            <a:spLocks noGrp="1"/>
          </p:cNvSpPr>
          <p:nvPr>
            <p:ph type="sldNum" sz="quarter" idx="12"/>
          </p:nvPr>
        </p:nvSpPr>
        <p:spPr/>
        <p:txBody>
          <a:bodyPr/>
          <a:lstStyle>
            <a:lvl1pPr>
              <a:defRPr/>
            </a:lvl1pPr>
          </a:lstStyle>
          <a:p>
            <a:fld id="{EC1EDC5F-450D-4B03-AEB8-070F03DC26DD}" type="slidenum">
              <a:rPr lang="en-US"/>
              <a:pPr/>
              <a:t>‹#›</a:t>
            </a:fld>
            <a:endParaRPr lang="en-US"/>
          </a:p>
        </p:txBody>
      </p:sp>
    </p:spTree>
    <p:extLst>
      <p:ext uri="{BB962C8B-B14F-4D97-AF65-F5344CB8AC3E}">
        <p14:creationId xmlns:p14="http://schemas.microsoft.com/office/powerpoint/2010/main" val="39495808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9053" y="-3192"/>
            <a:ext cx="8150231" cy="987967"/>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October 15, 2014</a:t>
            </a:r>
          </a:p>
        </p:txBody>
      </p:sp>
      <p:sp>
        <p:nvSpPr>
          <p:cNvPr id="4" name="Footer Placeholder 3"/>
          <p:cNvSpPr>
            <a:spLocks noGrp="1"/>
          </p:cNvSpPr>
          <p:nvPr>
            <p:ph type="ftr" sz="quarter" idx="11"/>
          </p:nvPr>
        </p:nvSpPr>
        <p:spPr/>
        <p:txBody>
          <a:bodyPr/>
          <a:lstStyle/>
          <a:p>
            <a:r>
              <a:rPr lang="en-US"/>
              <a:t>XMAC, February 2014; S. Holmes</a:t>
            </a:r>
          </a:p>
        </p:txBody>
      </p:sp>
      <p:sp>
        <p:nvSpPr>
          <p:cNvPr id="5" name="Slide Number Placeholder 4"/>
          <p:cNvSpPr>
            <a:spLocks noGrp="1"/>
          </p:cNvSpPr>
          <p:nvPr>
            <p:ph type="sldNum" sz="quarter" idx="12"/>
          </p:nvPr>
        </p:nvSpPr>
        <p:spPr/>
        <p:txBody>
          <a:bodyPr/>
          <a:lstStyle/>
          <a:p>
            <a:fld id="{8A5FAC83-C8C4-8046-B35B-A89823688311}" type="slidenum">
              <a:rPr lang="en-US"/>
              <a:pPr/>
              <a:t>‹#›</a:t>
            </a:fld>
            <a:endParaRPr lang="en-US"/>
          </a:p>
        </p:txBody>
      </p:sp>
    </p:spTree>
    <p:extLst>
      <p:ext uri="{BB962C8B-B14F-4D97-AF65-F5344CB8AC3E}">
        <p14:creationId xmlns:p14="http://schemas.microsoft.com/office/powerpoint/2010/main" val="27609219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rPr>
              <a:t>10/05/2017</a:t>
            </a:r>
            <a:endParaRPr lang="en-GB">
              <a:solidFill>
                <a:prstClr val="black">
                  <a:tint val="75000"/>
                </a:prstClr>
              </a:solidFill>
            </a:endParaRPr>
          </a:p>
        </p:txBody>
      </p:sp>
      <p:sp>
        <p:nvSpPr>
          <p:cNvPr id="5" name="Footer Placeholder 4"/>
          <p:cNvSpPr>
            <a:spLocks noGrp="1"/>
          </p:cNvSpPr>
          <p:nvPr>
            <p:ph type="ftr" sz="quarter" idx="11"/>
          </p:nvPr>
        </p:nvSpPr>
        <p:spPr/>
        <p:txBody>
          <a:bodyPr/>
          <a:lstStyle/>
          <a:p>
            <a:r>
              <a:rPr lang="en-GB" smtClean="0">
                <a:solidFill>
                  <a:prstClr val="black">
                    <a:tint val="75000"/>
                  </a:prstClr>
                </a:solidFill>
              </a:rPr>
              <a:t>Chris Densham</a:t>
            </a: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1DF1011B-45E0-4089-8470-B950279DDE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959558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84587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smtClean="0"/>
              <a:t>Click to edit Master title style</a:t>
            </a:r>
            <a:endParaRPr lang="en-GB"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r>
              <a:rPr lang="en-US" smtClean="0">
                <a:solidFill>
                  <a:prstClr val="black">
                    <a:tint val="75000"/>
                  </a:prstClr>
                </a:solidFill>
              </a:rPr>
              <a:t>10/05/2017</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Chris Densham</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DF1011B-45E0-4089-8470-B950279DDE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92230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r>
              <a:rPr lang="en-US" smtClean="0">
                <a:solidFill>
                  <a:prstClr val="black">
                    <a:tint val="75000"/>
                  </a:prstClr>
                </a:solidFill>
              </a:rPr>
              <a:t>10/05/2017</a:t>
            </a:r>
            <a:endParaRPr lang="en-GB">
              <a:solidFill>
                <a:prstClr val="black">
                  <a:tint val="75000"/>
                </a:prstClr>
              </a:solidFill>
            </a:endParaRPr>
          </a:p>
        </p:txBody>
      </p:sp>
      <p:sp>
        <p:nvSpPr>
          <p:cNvPr id="8" name="Footer Placeholder 7"/>
          <p:cNvSpPr>
            <a:spLocks noGrp="1"/>
          </p:cNvSpPr>
          <p:nvPr>
            <p:ph type="ftr" sz="quarter" idx="11"/>
          </p:nvPr>
        </p:nvSpPr>
        <p:spPr/>
        <p:txBody>
          <a:bodyPr/>
          <a:lstStyle/>
          <a:p>
            <a:r>
              <a:rPr lang="en-GB" smtClean="0">
                <a:solidFill>
                  <a:prstClr val="black">
                    <a:tint val="75000"/>
                  </a:prstClr>
                </a:solidFill>
              </a:rPr>
              <a:t>Chris Densham</a:t>
            </a: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1DF1011B-45E0-4089-8470-B950279DDE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23272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r>
              <a:rPr lang="en-US" smtClean="0">
                <a:solidFill>
                  <a:prstClr val="black">
                    <a:tint val="75000"/>
                  </a:prstClr>
                </a:solidFill>
              </a:rPr>
              <a:t>10/05/2017</a:t>
            </a:r>
            <a:endParaRPr lang="en-GB">
              <a:solidFill>
                <a:prstClr val="black">
                  <a:tint val="75000"/>
                </a:prstClr>
              </a:solidFill>
            </a:endParaRPr>
          </a:p>
        </p:txBody>
      </p:sp>
      <p:sp>
        <p:nvSpPr>
          <p:cNvPr id="4" name="Footer Placeholder 3"/>
          <p:cNvSpPr>
            <a:spLocks noGrp="1"/>
          </p:cNvSpPr>
          <p:nvPr>
            <p:ph type="ftr" sz="quarter" idx="11"/>
          </p:nvPr>
        </p:nvSpPr>
        <p:spPr/>
        <p:txBody>
          <a:bodyPr/>
          <a:lstStyle/>
          <a:p>
            <a:r>
              <a:rPr lang="en-GB" smtClean="0">
                <a:solidFill>
                  <a:prstClr val="black">
                    <a:tint val="75000"/>
                  </a:prstClr>
                </a:solidFill>
              </a:rPr>
              <a:t>Chris Densham</a:t>
            </a: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1DF1011B-45E0-4089-8470-B950279DDE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83384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rPr>
              <a:t>10/05/2017</a:t>
            </a:r>
            <a:endParaRPr lang="en-GB">
              <a:solidFill>
                <a:prstClr val="black">
                  <a:tint val="75000"/>
                </a:prstClr>
              </a:solidFill>
            </a:endParaRPr>
          </a:p>
        </p:txBody>
      </p:sp>
      <p:sp>
        <p:nvSpPr>
          <p:cNvPr id="3" name="Footer Placeholder 2"/>
          <p:cNvSpPr>
            <a:spLocks noGrp="1"/>
          </p:cNvSpPr>
          <p:nvPr>
            <p:ph type="ftr" sz="quarter" idx="11"/>
          </p:nvPr>
        </p:nvSpPr>
        <p:spPr/>
        <p:txBody>
          <a:bodyPr/>
          <a:lstStyle/>
          <a:p>
            <a:r>
              <a:rPr lang="en-GB" smtClean="0">
                <a:solidFill>
                  <a:prstClr val="black">
                    <a:tint val="75000"/>
                  </a:prstClr>
                </a:solidFill>
              </a:rPr>
              <a:t>Chris Densham</a:t>
            </a: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1DF1011B-45E0-4089-8470-B950279DDE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1274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10/05/2017</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Chris Densham</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DF1011B-45E0-4089-8470-B950279DDE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0117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rPr>
              <a:t>10/05/2017</a:t>
            </a:r>
            <a:endParaRPr lang="en-GB">
              <a:solidFill>
                <a:prstClr val="black">
                  <a:tint val="75000"/>
                </a:prstClr>
              </a:solidFill>
            </a:endParaRPr>
          </a:p>
        </p:txBody>
      </p:sp>
      <p:sp>
        <p:nvSpPr>
          <p:cNvPr id="6" name="Footer Placeholder 5"/>
          <p:cNvSpPr>
            <a:spLocks noGrp="1"/>
          </p:cNvSpPr>
          <p:nvPr>
            <p:ph type="ftr" sz="quarter" idx="11"/>
          </p:nvPr>
        </p:nvSpPr>
        <p:spPr/>
        <p:txBody>
          <a:bodyPr/>
          <a:lstStyle/>
          <a:p>
            <a:r>
              <a:rPr lang="en-GB" smtClean="0">
                <a:solidFill>
                  <a:prstClr val="black">
                    <a:tint val="75000"/>
                  </a:prstClr>
                </a:solidFill>
              </a:rPr>
              <a:t>Chris Densham</a:t>
            </a: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1DF1011B-45E0-4089-8470-B950279DDE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89400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solidFill>
                  <a:prstClr val="black">
                    <a:tint val="75000"/>
                  </a:prstClr>
                </a:solidFill>
              </a:rPr>
              <a:t>10/05/2017</a:t>
            </a:r>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solidFill>
                  <a:prstClr val="black">
                    <a:tint val="75000"/>
                  </a:prstClr>
                </a:solidFill>
              </a:rPr>
              <a:t>Chris Densham</a:t>
            </a:r>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F1011B-45E0-4089-8470-B950279DDECA}"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725324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7"/>
          <p:cNvSpPr txBox="1">
            <a:spLocks/>
          </p:cNvSpPr>
          <p:nvPr/>
        </p:nvSpPr>
        <p:spPr>
          <a:xfrm>
            <a:off x="8337550" y="6483731"/>
            <a:ext cx="419100" cy="192024"/>
          </a:xfrm>
          <a:prstGeom prst="rect">
            <a:avLst/>
          </a:prstGeom>
        </p:spPr>
        <p:txBody>
          <a:bodyPr lIns="0" tIns="0" rIns="0" bIns="0" anchor="b"/>
          <a:lstStyle>
            <a:lvl1pPr marL="0" indent="0" algn="l" defTabSz="457200" rtl="0" eaLnBrk="1" latinLnBrk="0" hangingPunct="1">
              <a:spcBef>
                <a:spcPts val="0"/>
              </a:spcBef>
              <a:buFontTx/>
              <a:buNone/>
              <a:defRPr sz="1400" b="1"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dirty="0"/>
              <a:t>LBNF</a:t>
            </a:r>
          </a:p>
        </p:txBody>
      </p:sp>
      <p:cxnSp>
        <p:nvCxnSpPr>
          <p:cNvPr id="13" name="Straight Connector 12"/>
          <p:cNvCxnSpPr/>
          <p:nvPr/>
        </p:nvCxnSpPr>
        <p:spPr>
          <a:xfrm>
            <a:off x="457200" y="6357938"/>
            <a:ext cx="8293100"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979488" y="6488430"/>
            <a:ext cx="113665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defTabSz="457200">
              <a:defRPr/>
            </a:pPr>
            <a:r>
              <a:rPr lang="en-US"/>
              <a:t>03.20.18</a:t>
            </a:r>
            <a:endParaRPr lang="en-US" dirty="0"/>
          </a:p>
        </p:txBody>
      </p:sp>
      <p:sp>
        <p:nvSpPr>
          <p:cNvPr id="5" name="Footer Placeholder 4"/>
          <p:cNvSpPr>
            <a:spLocks noGrp="1"/>
          </p:cNvSpPr>
          <p:nvPr>
            <p:ph type="ftr" sz="quarter" idx="3"/>
          </p:nvPr>
        </p:nvSpPr>
        <p:spPr>
          <a:xfrm>
            <a:off x="2116138" y="6488430"/>
            <a:ext cx="5616575" cy="187325"/>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Helvetica"/>
                <a:ea typeface="+mn-ea"/>
                <a:cs typeface="+mn-cs"/>
              </a:defRPr>
            </a:lvl1pPr>
          </a:lstStyle>
          <a:p>
            <a:pPr defTabSz="457200">
              <a:defRPr/>
            </a:pPr>
            <a:r>
              <a:rPr lang="en-US"/>
              <a:t>C. J. </a:t>
            </a:r>
            <a:r>
              <a:rPr lang="en-US" err="1"/>
              <a:t>Mossey</a:t>
            </a:r>
            <a:r>
              <a:rPr lang="en-US"/>
              <a:t> | LBNF/</a:t>
            </a:r>
            <a:r>
              <a:rPr lang="en-US">
                <a:solidFill>
                  <a:srgbClr val="F79646">
                    <a:lumMod val="75000"/>
                  </a:srgbClr>
                </a:solidFill>
              </a:rPr>
              <a:t>DUNE</a:t>
            </a:r>
            <a:r>
              <a:rPr lang="en-US"/>
              <a:t> Introduction and LBNF Management</a:t>
            </a:r>
          </a:p>
        </p:txBody>
      </p:sp>
      <p:sp>
        <p:nvSpPr>
          <p:cNvPr id="6" name="Slide Number Placeholder 5"/>
          <p:cNvSpPr>
            <a:spLocks noGrp="1"/>
          </p:cNvSpPr>
          <p:nvPr>
            <p:ph type="sldNum" sz="quarter" idx="4"/>
          </p:nvPr>
        </p:nvSpPr>
        <p:spPr>
          <a:xfrm>
            <a:off x="454025" y="6488430"/>
            <a:ext cx="525463"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Helvetica"/>
                <a:ea typeface="+mn-ea"/>
                <a:cs typeface="+mn-cs"/>
              </a:defRPr>
            </a:lvl1pPr>
          </a:lstStyle>
          <a:p>
            <a:pPr defTabSz="457200">
              <a:defRPr/>
            </a:pPr>
            <a:fld id="{0C39C72E-2A13-EB4D-AD45-6D4E6ACAED8D}" type="slidenum">
              <a:rPr lang="en-US"/>
              <a:pPr defTabSz="457200">
                <a:defRPr/>
              </a:pPr>
              <a:t>‹#›</a:t>
            </a:fld>
            <a:endParaRPr lang="en-US" dirty="0"/>
          </a:p>
        </p:txBody>
      </p:sp>
    </p:spTree>
    <p:extLst>
      <p:ext uri="{BB962C8B-B14F-4D97-AF65-F5344CB8AC3E}">
        <p14:creationId xmlns:p14="http://schemas.microsoft.com/office/powerpoint/2010/main" val="139570440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7"/>
          <p:cNvSpPr txBox="1">
            <a:spLocks/>
          </p:cNvSpPr>
          <p:nvPr/>
        </p:nvSpPr>
        <p:spPr>
          <a:xfrm>
            <a:off x="8337550" y="6483731"/>
            <a:ext cx="419100" cy="192024"/>
          </a:xfrm>
          <a:prstGeom prst="rect">
            <a:avLst/>
          </a:prstGeom>
        </p:spPr>
        <p:txBody>
          <a:bodyPr lIns="0" tIns="0" rIns="0" bIns="0" anchor="b"/>
          <a:lstStyle>
            <a:lvl1pPr marL="0" indent="0" algn="l" defTabSz="457200" rtl="0" eaLnBrk="1" latinLnBrk="0" hangingPunct="1">
              <a:spcBef>
                <a:spcPts val="0"/>
              </a:spcBef>
              <a:buFontTx/>
              <a:buNone/>
              <a:defRPr sz="1400" b="1" kern="1200" baseline="0">
                <a:solidFill>
                  <a:srgbClr val="004C97"/>
                </a:solidFill>
                <a:latin typeface="Helvetica"/>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defRPr/>
            </a:pPr>
            <a:r>
              <a:rPr lang="en-US" sz="1200" dirty="0"/>
              <a:t>LBNF</a:t>
            </a:r>
          </a:p>
        </p:txBody>
      </p:sp>
      <p:cxnSp>
        <p:nvCxnSpPr>
          <p:cNvPr id="13" name="Straight Connector 12"/>
          <p:cNvCxnSpPr/>
          <p:nvPr/>
        </p:nvCxnSpPr>
        <p:spPr>
          <a:xfrm>
            <a:off x="457200" y="6357938"/>
            <a:ext cx="8293100"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979488" y="6488430"/>
            <a:ext cx="113665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defTabSz="457200">
              <a:defRPr/>
            </a:pPr>
            <a:r>
              <a:rPr lang="en-US" dirty="0"/>
              <a:t>MM.DD.YY</a:t>
            </a:r>
          </a:p>
        </p:txBody>
      </p:sp>
      <p:sp>
        <p:nvSpPr>
          <p:cNvPr id="5" name="Footer Placeholder 4"/>
          <p:cNvSpPr>
            <a:spLocks noGrp="1"/>
          </p:cNvSpPr>
          <p:nvPr>
            <p:ph type="ftr" sz="quarter" idx="3"/>
          </p:nvPr>
        </p:nvSpPr>
        <p:spPr>
          <a:xfrm>
            <a:off x="2116138" y="6488430"/>
            <a:ext cx="5616575" cy="187325"/>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Helvetica"/>
                <a:ea typeface="+mn-ea"/>
                <a:cs typeface="+mn-cs"/>
              </a:defRPr>
            </a:lvl1pPr>
          </a:lstStyle>
          <a:p>
            <a:pPr defTabSz="457200">
              <a:defRPr/>
            </a:pPr>
            <a:r>
              <a:rPr lang="en-US"/>
              <a:t>Presenter's Name | Presentation Title</a:t>
            </a:r>
          </a:p>
        </p:txBody>
      </p:sp>
      <p:sp>
        <p:nvSpPr>
          <p:cNvPr id="6" name="Slide Number Placeholder 5"/>
          <p:cNvSpPr>
            <a:spLocks noGrp="1"/>
          </p:cNvSpPr>
          <p:nvPr>
            <p:ph type="sldNum" sz="quarter" idx="4"/>
          </p:nvPr>
        </p:nvSpPr>
        <p:spPr>
          <a:xfrm>
            <a:off x="454025" y="6488430"/>
            <a:ext cx="525463"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Helvetica"/>
                <a:ea typeface="+mn-ea"/>
                <a:cs typeface="+mn-cs"/>
              </a:defRPr>
            </a:lvl1pPr>
          </a:lstStyle>
          <a:p>
            <a:pPr defTabSz="457200">
              <a:defRPr/>
            </a:pPr>
            <a:fld id="{0C39C72E-2A13-EB4D-AD45-6D4E6ACAED8D}" type="slidenum">
              <a:rPr lang="en-US"/>
              <a:pPr defTabSz="457200">
                <a:defRPr/>
              </a:pPr>
              <a:t>‹#›</a:t>
            </a:fld>
            <a:endParaRPr lang="en-US" dirty="0"/>
          </a:p>
        </p:txBody>
      </p:sp>
    </p:spTree>
    <p:extLst>
      <p:ext uri="{BB962C8B-B14F-4D97-AF65-F5344CB8AC3E}">
        <p14:creationId xmlns:p14="http://schemas.microsoft.com/office/powerpoint/2010/main" val="2721638267"/>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468313" y="2133600"/>
            <a:ext cx="8316912"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omic Sans MS" pitchFamily="66" charset="0"/>
              </a:defRPr>
            </a:lvl1pPr>
            <a:lvl2pPr marL="742950" indent="-28575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mic Sans MS" pitchFamily="66" charset="0"/>
              </a:defRPr>
            </a:lvl2pPr>
            <a:lvl3pPr marL="11430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mic Sans MS" pitchFamily="66" charset="0"/>
              </a:defRPr>
            </a:lvl3pPr>
            <a:lvl4pPr marL="16002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mic Sans MS" pitchFamily="66" charset="0"/>
              </a:defRPr>
            </a:lvl4pPr>
            <a:lvl5pPr marL="2057400" indent="-228600" eaLnBrk="0" hangingPunct="0">
              <a:spcBef>
                <a:spcPct val="20000"/>
              </a:spcBef>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mic Sans MS" pitchFamily="66" charset="0"/>
              </a:defRPr>
            </a:lvl5pPr>
            <a:lvl6pPr marL="25146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mic Sans MS" pitchFamily="66" charset="0"/>
              </a:defRPr>
            </a:lvl6pPr>
            <a:lvl7pPr marL="29718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mic Sans MS" pitchFamily="66" charset="0"/>
              </a:defRPr>
            </a:lvl7pPr>
            <a:lvl8pPr marL="34290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mic Sans MS" pitchFamily="66" charset="0"/>
              </a:defRPr>
            </a:lvl8pPr>
            <a:lvl9pPr marL="3886200" indent="-228600" defTabSz="449263" eaLnBrk="0" fontAlgn="base" hangingPunct="0">
              <a:spcBef>
                <a:spcPct val="20000"/>
              </a:spcBef>
              <a:spcAft>
                <a:spcPct val="0"/>
              </a:spcAft>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omic Sans MS" pitchFamily="66" charset="0"/>
              </a:defRPr>
            </a:lvl9pPr>
          </a:lstStyle>
          <a:p>
            <a:pPr algn="ctr" eaLnBrk="1" hangingPunct="1">
              <a:spcBef>
                <a:spcPct val="0"/>
              </a:spcBef>
              <a:buClr>
                <a:srgbClr val="000000"/>
              </a:buClr>
              <a:buFont typeface="Comic Sans MS" pitchFamily="66" charset="0"/>
              <a:buNone/>
            </a:pPr>
            <a:r>
              <a:rPr lang="en-GB" altLang="en-US" i="1">
                <a:solidFill>
                  <a:srgbClr val="333399"/>
                </a:solidFill>
              </a:rPr>
              <a:t>  </a:t>
            </a:r>
          </a:p>
          <a:p>
            <a:pPr algn="ctr" eaLnBrk="1" hangingPunct="1">
              <a:spcBef>
                <a:spcPct val="0"/>
              </a:spcBef>
              <a:buClr>
                <a:srgbClr val="FF00FF"/>
              </a:buClr>
              <a:buFont typeface="Comic Sans MS" pitchFamily="66" charset="0"/>
              <a:buNone/>
            </a:pPr>
            <a:endParaRPr lang="en-GB" altLang="en-US">
              <a:solidFill>
                <a:srgbClr val="FF00FF"/>
              </a:solidFill>
            </a:endParaRPr>
          </a:p>
        </p:txBody>
      </p:sp>
      <p:sp>
        <p:nvSpPr>
          <p:cNvPr id="36867" name="Rectangle 4"/>
          <p:cNvSpPr>
            <a:spLocks noGrp="1" noChangeArrowheads="1"/>
          </p:cNvSpPr>
          <p:nvPr>
            <p:ph type="ctrTitle" idx="4294967295"/>
          </p:nvPr>
        </p:nvSpPr>
        <p:spPr>
          <a:xfrm>
            <a:off x="251520" y="440144"/>
            <a:ext cx="8297863" cy="2108200"/>
          </a:xfrm>
          <a:noFill/>
        </p:spPr>
        <p:txBody>
          <a:bodyPr>
            <a:normAutofit/>
          </a:bodyPr>
          <a:lstStyle/>
          <a:p>
            <a:r>
              <a:rPr lang="en-US" altLang="en-US" dirty="0" smtClean="0">
                <a:solidFill>
                  <a:schemeClr val="tx2"/>
                </a:solidFill>
              </a:rPr>
              <a:t>LBNF/DUNE beam &amp; target system </a:t>
            </a:r>
            <a:endParaRPr lang="en-GB" altLang="en-US" dirty="0" smtClean="0">
              <a:solidFill>
                <a:srgbClr val="0000FF"/>
              </a:solidFill>
            </a:endParaRPr>
          </a:p>
        </p:txBody>
      </p:sp>
      <p:sp>
        <p:nvSpPr>
          <p:cNvPr id="36868" name="Rectangle 5"/>
          <p:cNvSpPr>
            <a:spLocks noGrp="1" noChangeArrowheads="1"/>
          </p:cNvSpPr>
          <p:nvPr>
            <p:ph type="subTitle" idx="4294967295"/>
          </p:nvPr>
        </p:nvSpPr>
        <p:spPr>
          <a:xfrm>
            <a:off x="1187624" y="2955924"/>
            <a:ext cx="6912768" cy="2201267"/>
          </a:xfrm>
          <a:noFill/>
        </p:spPr>
        <p:txBody>
          <a:bodyPr>
            <a:noAutofit/>
          </a:bodyPr>
          <a:lstStyle/>
          <a:p>
            <a:pPr marL="0" indent="0" algn="ctr">
              <a:lnSpc>
                <a:spcPct val="150000"/>
              </a:lnSpc>
              <a:buNone/>
            </a:pPr>
            <a:r>
              <a:rPr lang="en-GB" altLang="en-US" sz="2000" b="1" u="sng" dirty="0" smtClean="0">
                <a:solidFill>
                  <a:schemeClr val="tx2"/>
                </a:solidFill>
                <a:latin typeface="+mj-lt"/>
              </a:rPr>
              <a:t>Chris </a:t>
            </a:r>
            <a:r>
              <a:rPr lang="en-GB" altLang="en-US" sz="2000" b="1" u="sng" dirty="0" err="1" smtClean="0">
                <a:solidFill>
                  <a:schemeClr val="tx2"/>
                </a:solidFill>
                <a:latin typeface="+mj-lt"/>
              </a:rPr>
              <a:t>Densham</a:t>
            </a:r>
            <a:r>
              <a:rPr lang="en-GB" altLang="en-US" sz="2000" dirty="0" smtClean="0">
                <a:solidFill>
                  <a:schemeClr val="tx2"/>
                </a:solidFill>
                <a:latin typeface="+mj-lt"/>
              </a:rPr>
              <a:t>,</a:t>
            </a:r>
            <a:r>
              <a:rPr lang="en-GB" altLang="en-US" sz="2000" b="1" dirty="0" smtClean="0">
                <a:solidFill>
                  <a:schemeClr val="tx2"/>
                </a:solidFill>
                <a:latin typeface="+mj-lt"/>
              </a:rPr>
              <a:t> </a:t>
            </a:r>
            <a:r>
              <a:rPr lang="en-GB" altLang="en-US" sz="2000" dirty="0">
                <a:solidFill>
                  <a:schemeClr val="tx2"/>
                </a:solidFill>
                <a:latin typeface="+mj-lt"/>
              </a:rPr>
              <a:t>Peter </a:t>
            </a:r>
            <a:r>
              <a:rPr lang="en-GB" altLang="en-US" sz="2000" dirty="0" err="1">
                <a:solidFill>
                  <a:schemeClr val="tx2"/>
                </a:solidFill>
                <a:latin typeface="+mj-lt"/>
              </a:rPr>
              <a:t>Loveridge</a:t>
            </a:r>
            <a:r>
              <a:rPr lang="en-GB" altLang="en-US" sz="2000" dirty="0">
                <a:solidFill>
                  <a:schemeClr val="tx2"/>
                </a:solidFill>
                <a:latin typeface="+mj-lt"/>
              </a:rPr>
              <a:t>, Tristan </a:t>
            </a:r>
            <a:r>
              <a:rPr lang="en-GB" altLang="en-US" sz="2000" dirty="0" err="1" smtClean="0">
                <a:solidFill>
                  <a:schemeClr val="tx2"/>
                </a:solidFill>
                <a:latin typeface="+mj-lt"/>
              </a:rPr>
              <a:t>Davenne</a:t>
            </a:r>
            <a:r>
              <a:rPr lang="en-GB" altLang="en-US" sz="2000" dirty="0" smtClean="0">
                <a:solidFill>
                  <a:schemeClr val="tx2"/>
                </a:solidFill>
                <a:latin typeface="+mj-lt"/>
              </a:rPr>
              <a:t>, </a:t>
            </a:r>
          </a:p>
          <a:p>
            <a:pPr marL="0" indent="0" algn="ctr">
              <a:lnSpc>
                <a:spcPct val="150000"/>
              </a:lnSpc>
              <a:buNone/>
            </a:pPr>
            <a:r>
              <a:rPr lang="en-GB" altLang="en-US" sz="2000" dirty="0" smtClean="0">
                <a:solidFill>
                  <a:schemeClr val="tx2"/>
                </a:solidFill>
                <a:latin typeface="+mj-lt"/>
              </a:rPr>
              <a:t>Joe O’Dell, Mike Fitton,  Phil Jeffery, Geoff Burton, Eric Harvey-Fishenden, Dan Wilcox, Michael Parkin</a:t>
            </a:r>
          </a:p>
          <a:p>
            <a:pPr marL="0" indent="0" algn="ctr">
              <a:lnSpc>
                <a:spcPct val="150000"/>
              </a:lnSpc>
              <a:buNone/>
            </a:pPr>
            <a:r>
              <a:rPr lang="en-GB" altLang="en-US" sz="2000" dirty="0" smtClean="0">
                <a:solidFill>
                  <a:schemeClr val="tx2"/>
                </a:solidFill>
                <a:latin typeface="+mj-lt"/>
              </a:rPr>
              <a:t>(STFC Rutherford Appleton Laboratory)</a:t>
            </a:r>
          </a:p>
          <a:p>
            <a:pPr marL="0" indent="0" algn="ctr" eaLnBrk="1" hangingPunct="1">
              <a:lnSpc>
                <a:spcPct val="150000"/>
              </a:lnSpc>
              <a:buFontTx/>
              <a:buNone/>
            </a:pPr>
            <a:r>
              <a:rPr lang="en-GB" altLang="en-US" sz="2000" dirty="0" smtClean="0">
                <a:solidFill>
                  <a:schemeClr val="tx2"/>
                </a:solidFill>
                <a:latin typeface="+mj-lt"/>
              </a:rPr>
              <a:t>John Back (Warwick University)</a:t>
            </a:r>
          </a:p>
        </p:txBody>
      </p:sp>
    </p:spTree>
    <p:extLst>
      <p:ext uri="{BB962C8B-B14F-4D97-AF65-F5344CB8AC3E}">
        <p14:creationId xmlns:p14="http://schemas.microsoft.com/office/powerpoint/2010/main" val="182272069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jod22\Desktop\LBNF design 6\design6_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7323" r="1965" b="18456"/>
          <a:stretch/>
        </p:blipFill>
        <p:spPr bwMode="auto">
          <a:xfrm>
            <a:off x="-1" y="-253249"/>
            <a:ext cx="9144001" cy="71386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7733" y="39784"/>
            <a:ext cx="9203267" cy="584775"/>
          </a:xfrm>
          <a:prstGeom prst="rect">
            <a:avLst/>
          </a:prstGeom>
          <a:noFill/>
        </p:spPr>
        <p:txBody>
          <a:bodyPr wrap="square" rtlCol="0">
            <a:spAutoFit/>
          </a:bodyPr>
          <a:lstStyle/>
          <a:p>
            <a:r>
              <a:rPr lang="en-GB" sz="3200" dirty="0" smtClean="0">
                <a:solidFill>
                  <a:schemeClr val="tx2"/>
                </a:solidFill>
                <a:latin typeface="+mj-lt"/>
              </a:rPr>
              <a:t>Helium cooled </a:t>
            </a:r>
            <a:r>
              <a:rPr lang="en-GB" sz="3200" dirty="0" smtClean="0">
                <a:solidFill>
                  <a:schemeClr val="tx2"/>
                </a:solidFill>
                <a:latin typeface="+mj-lt"/>
              </a:rPr>
              <a:t>LBNF target </a:t>
            </a:r>
            <a:r>
              <a:rPr lang="en-GB" sz="3200" dirty="0" smtClean="0">
                <a:solidFill>
                  <a:schemeClr val="tx2"/>
                </a:solidFill>
                <a:latin typeface="+mj-lt"/>
              </a:rPr>
              <a:t>schematic</a:t>
            </a:r>
            <a:endParaRPr lang="en-GB" sz="3600" dirty="0">
              <a:solidFill>
                <a:schemeClr val="tx2"/>
              </a:solidFill>
              <a:latin typeface="+mj-lt"/>
            </a:endParaRPr>
          </a:p>
        </p:txBody>
      </p:sp>
      <p:sp>
        <p:nvSpPr>
          <p:cNvPr id="4" name="Circular Arrow 3"/>
          <p:cNvSpPr/>
          <p:nvPr/>
        </p:nvSpPr>
        <p:spPr>
          <a:xfrm>
            <a:off x="1099951" y="1777370"/>
            <a:ext cx="1080120" cy="1178313"/>
          </a:xfrm>
          <a:prstGeom prst="circularArrow">
            <a:avLst>
              <a:gd name="adj1" fmla="val 12500"/>
              <a:gd name="adj2" fmla="val 1142319"/>
              <a:gd name="adj3" fmla="val 20457681"/>
              <a:gd name="adj4" fmla="val 14942231"/>
              <a:gd name="adj5" fmla="val 12500"/>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5" name="Circular Arrow 4"/>
          <p:cNvSpPr/>
          <p:nvPr/>
        </p:nvSpPr>
        <p:spPr>
          <a:xfrm rot="4045987" flipV="1">
            <a:off x="1982826" y="3262022"/>
            <a:ext cx="1191346" cy="1299650"/>
          </a:xfrm>
          <a:prstGeom prst="circularArrow">
            <a:avLst>
              <a:gd name="adj1" fmla="val 12500"/>
              <a:gd name="adj2" fmla="val 1142319"/>
              <a:gd name="adj3" fmla="val 20457681"/>
              <a:gd name="adj4" fmla="val 14942231"/>
              <a:gd name="adj5" fmla="val 12500"/>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Circular Arrow 9"/>
          <p:cNvSpPr/>
          <p:nvPr/>
        </p:nvSpPr>
        <p:spPr>
          <a:xfrm rot="5400000" flipH="1" flipV="1">
            <a:off x="2769110" y="3267632"/>
            <a:ext cx="4445459" cy="5311322"/>
          </a:xfrm>
          <a:prstGeom prst="circularArrow">
            <a:avLst>
              <a:gd name="adj1" fmla="val 1959"/>
              <a:gd name="adj2" fmla="val 127818"/>
              <a:gd name="adj3" fmla="val 20565365"/>
              <a:gd name="adj4" fmla="val 19948634"/>
              <a:gd name="adj5" fmla="val 2729"/>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Down Arrow 10"/>
          <p:cNvSpPr/>
          <p:nvPr/>
        </p:nvSpPr>
        <p:spPr>
          <a:xfrm rot="15180000">
            <a:off x="7347441" y="1409830"/>
            <a:ext cx="252000" cy="1800000"/>
          </a:xfrm>
          <a:prstGeom prst="downArrow">
            <a:avLst>
              <a:gd name="adj1" fmla="val 37295"/>
              <a:gd name="adj2" fmla="val 50000"/>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11"/>
          <p:cNvSpPr/>
          <p:nvPr/>
        </p:nvSpPr>
        <p:spPr>
          <a:xfrm rot="15180000">
            <a:off x="7329713" y="2568402"/>
            <a:ext cx="252000" cy="1800000"/>
          </a:xfrm>
          <a:prstGeom prst="downArrow">
            <a:avLst>
              <a:gd name="adj1" fmla="val 37295"/>
              <a:gd name="adj2" fmla="val 50000"/>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Circular Arrow 12"/>
          <p:cNvSpPr/>
          <p:nvPr/>
        </p:nvSpPr>
        <p:spPr>
          <a:xfrm rot="3516918" flipV="1">
            <a:off x="2717890" y="-874577"/>
            <a:ext cx="4868713" cy="5311322"/>
          </a:xfrm>
          <a:prstGeom prst="circularArrow">
            <a:avLst>
              <a:gd name="adj1" fmla="val 1888"/>
              <a:gd name="adj2" fmla="val 208590"/>
              <a:gd name="adj3" fmla="val 20586934"/>
              <a:gd name="adj4" fmla="val 19764145"/>
              <a:gd name="adj5" fmla="val 2661"/>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4" name="Down Arrow 13"/>
          <p:cNvSpPr/>
          <p:nvPr/>
        </p:nvSpPr>
        <p:spPr>
          <a:xfrm rot="15180000" flipV="1">
            <a:off x="7046224" y="1989123"/>
            <a:ext cx="173692" cy="2520000"/>
          </a:xfrm>
          <a:prstGeom prst="downArrow">
            <a:avLst>
              <a:gd name="adj1" fmla="val 37295"/>
              <a:gd name="adj2" fmla="val 61556"/>
            </a:avLst>
          </a:prstGeom>
          <a:solidFill>
            <a:srgbClr val="FF561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rot="15180000" flipV="1">
            <a:off x="7005095" y="1485866"/>
            <a:ext cx="173692" cy="2520000"/>
          </a:xfrm>
          <a:prstGeom prst="downArrow">
            <a:avLst>
              <a:gd name="adj1" fmla="val 37295"/>
              <a:gd name="adj2" fmla="val 61556"/>
            </a:avLst>
          </a:prstGeom>
          <a:solidFill>
            <a:srgbClr val="FF5613"/>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ircular Arrow 15"/>
          <p:cNvSpPr/>
          <p:nvPr/>
        </p:nvSpPr>
        <p:spPr>
          <a:xfrm rot="13570288" flipV="1">
            <a:off x="3468377" y="3426920"/>
            <a:ext cx="4868713" cy="5311322"/>
          </a:xfrm>
          <a:prstGeom prst="circularArrow">
            <a:avLst>
              <a:gd name="adj1" fmla="val 1684"/>
              <a:gd name="adj2" fmla="val 157349"/>
              <a:gd name="adj3" fmla="val 20569742"/>
              <a:gd name="adj4" fmla="val 19599738"/>
              <a:gd name="adj5" fmla="val 2281"/>
            </a:avLst>
          </a:prstGeom>
          <a:solidFill>
            <a:srgbClr val="FC3C1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8" name="Circular Arrow 17"/>
          <p:cNvSpPr/>
          <p:nvPr/>
        </p:nvSpPr>
        <p:spPr>
          <a:xfrm rot="10150002" flipV="1">
            <a:off x="3083571" y="3074403"/>
            <a:ext cx="711821" cy="776532"/>
          </a:xfrm>
          <a:prstGeom prst="circularArrow">
            <a:avLst>
              <a:gd name="adj1" fmla="val 12500"/>
              <a:gd name="adj2" fmla="val 1142319"/>
              <a:gd name="adj3" fmla="val 20457681"/>
              <a:gd name="adj4" fmla="val 14144337"/>
              <a:gd name="adj5" fmla="val 12500"/>
            </a:avLst>
          </a:prstGeom>
          <a:solidFill>
            <a:srgbClr val="FC3C16"/>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9" name="Circular Arrow 18"/>
          <p:cNvSpPr/>
          <p:nvPr/>
        </p:nvSpPr>
        <p:spPr>
          <a:xfrm rot="11593862" flipV="1">
            <a:off x="2950900" y="3828889"/>
            <a:ext cx="4081878" cy="4452957"/>
          </a:xfrm>
          <a:prstGeom prst="circularArrow">
            <a:avLst>
              <a:gd name="adj1" fmla="val 3499"/>
              <a:gd name="adj2" fmla="val 313782"/>
              <a:gd name="adj3" fmla="val 20409697"/>
              <a:gd name="adj4" fmla="val 19326179"/>
              <a:gd name="adj5" fmla="val 4073"/>
            </a:avLst>
          </a:prstGeom>
          <a:solidFill>
            <a:srgbClr val="FC3C1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0" name="Circular Arrow 19"/>
          <p:cNvSpPr/>
          <p:nvPr/>
        </p:nvSpPr>
        <p:spPr>
          <a:xfrm rot="4439232">
            <a:off x="2025864" y="4844115"/>
            <a:ext cx="1138944" cy="1242485"/>
          </a:xfrm>
          <a:prstGeom prst="circularArrow">
            <a:avLst>
              <a:gd name="adj1" fmla="val 12500"/>
              <a:gd name="adj2" fmla="val 1142319"/>
              <a:gd name="adj3" fmla="val 20457681"/>
              <a:gd name="adj4" fmla="val 17440854"/>
              <a:gd name="adj5" fmla="val 12500"/>
            </a:avLst>
          </a:prstGeom>
          <a:solidFill>
            <a:srgbClr val="FC3C1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1" name="Down Arrow 20"/>
          <p:cNvSpPr/>
          <p:nvPr/>
        </p:nvSpPr>
        <p:spPr>
          <a:xfrm rot="15180000">
            <a:off x="602992" y="1669603"/>
            <a:ext cx="317545" cy="988034"/>
          </a:xfrm>
          <a:prstGeom prst="downArrow">
            <a:avLst>
              <a:gd name="adj1" fmla="val 37295"/>
              <a:gd name="adj2" fmla="val 55791"/>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Down Arrow 21"/>
          <p:cNvSpPr/>
          <p:nvPr/>
        </p:nvSpPr>
        <p:spPr>
          <a:xfrm rot="15180000" flipV="1">
            <a:off x="1273989" y="5659337"/>
            <a:ext cx="340168" cy="1213750"/>
          </a:xfrm>
          <a:prstGeom prst="downArrow">
            <a:avLst>
              <a:gd name="adj1" fmla="val 37295"/>
              <a:gd name="adj2" fmla="val 55791"/>
            </a:avLst>
          </a:prstGeom>
          <a:solidFill>
            <a:srgbClr val="FC3C1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Circular Arrow 22"/>
          <p:cNvSpPr/>
          <p:nvPr/>
        </p:nvSpPr>
        <p:spPr>
          <a:xfrm rot="4283782" flipH="1" flipV="1">
            <a:off x="4020201" y="2075504"/>
            <a:ext cx="4445459" cy="5311322"/>
          </a:xfrm>
          <a:prstGeom prst="circularArrow">
            <a:avLst>
              <a:gd name="adj1" fmla="val 2030"/>
              <a:gd name="adj2" fmla="val 215456"/>
              <a:gd name="adj3" fmla="val 20559640"/>
              <a:gd name="adj4" fmla="val 19276695"/>
              <a:gd name="adj5" fmla="val 2743"/>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4" name="Down Arrow 23"/>
          <p:cNvSpPr/>
          <p:nvPr/>
        </p:nvSpPr>
        <p:spPr>
          <a:xfrm rot="15180000">
            <a:off x="3223564" y="3640766"/>
            <a:ext cx="252000" cy="937667"/>
          </a:xfrm>
          <a:prstGeom prst="downArrow">
            <a:avLst>
              <a:gd name="adj1" fmla="val 37295"/>
              <a:gd name="adj2" fmla="val 50000"/>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Down Arrow 24"/>
          <p:cNvSpPr/>
          <p:nvPr/>
        </p:nvSpPr>
        <p:spPr>
          <a:xfrm rot="15180000">
            <a:off x="3325816" y="3013565"/>
            <a:ext cx="171926" cy="1381666"/>
          </a:xfrm>
          <a:prstGeom prst="downArrow">
            <a:avLst>
              <a:gd name="adj1" fmla="val 35055"/>
              <a:gd name="adj2" fmla="val 66871"/>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Down Arrow 25"/>
          <p:cNvSpPr/>
          <p:nvPr/>
        </p:nvSpPr>
        <p:spPr>
          <a:xfrm rot="15180000">
            <a:off x="3329248" y="3815631"/>
            <a:ext cx="171926" cy="1381666"/>
          </a:xfrm>
          <a:prstGeom prst="downArrow">
            <a:avLst>
              <a:gd name="adj1" fmla="val 35055"/>
              <a:gd name="adj2" fmla="val 66871"/>
            </a:avLst>
          </a:prstGeom>
          <a:solidFill>
            <a:schemeClr val="accent5"/>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1" name="Picture 3" descr="C:\Users\jod22\Desktop\LBNF design 6\design6_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178" t="38074" r="47378" b="40251"/>
          <a:stretch/>
        </p:blipFill>
        <p:spPr bwMode="auto">
          <a:xfrm>
            <a:off x="5736592" y="4506464"/>
            <a:ext cx="3269385" cy="2152218"/>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6702725" y="5676181"/>
            <a:ext cx="0" cy="507925"/>
          </a:xfrm>
          <a:prstGeom prst="straightConnector1">
            <a:avLst/>
          </a:prstGeom>
          <a:ln w="1905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7759884" y="5208669"/>
            <a:ext cx="0" cy="843052"/>
          </a:xfrm>
          <a:prstGeom prst="straightConnector1">
            <a:avLst/>
          </a:prstGeom>
          <a:ln w="19050">
            <a:solidFill>
              <a:schemeClr val="accent6"/>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6672546" y="5727939"/>
            <a:ext cx="638355" cy="369332"/>
          </a:xfrm>
          <a:prstGeom prst="rect">
            <a:avLst/>
          </a:prstGeom>
          <a:noFill/>
        </p:spPr>
        <p:txBody>
          <a:bodyPr wrap="square" rtlCol="0">
            <a:spAutoFit/>
          </a:bodyPr>
          <a:lstStyle/>
          <a:p>
            <a:r>
              <a:rPr lang="en-GB" b="1" dirty="0">
                <a:solidFill>
                  <a:schemeClr val="accent6"/>
                </a:solidFill>
              </a:rPr>
              <a:t>6</a:t>
            </a:r>
            <a:r>
              <a:rPr lang="el-GR" b="1" dirty="0" smtClean="0">
                <a:solidFill>
                  <a:schemeClr val="accent6"/>
                </a:solidFill>
                <a:latin typeface="Calibri"/>
              </a:rPr>
              <a:t>σ</a:t>
            </a:r>
            <a:endParaRPr lang="en-GB" b="1" dirty="0">
              <a:solidFill>
                <a:schemeClr val="accent6"/>
              </a:solidFill>
            </a:endParaRPr>
          </a:p>
        </p:txBody>
      </p:sp>
      <p:sp>
        <p:nvSpPr>
          <p:cNvPr id="31" name="TextBox 30"/>
          <p:cNvSpPr txBox="1"/>
          <p:nvPr/>
        </p:nvSpPr>
        <p:spPr>
          <a:xfrm>
            <a:off x="7702550" y="5260863"/>
            <a:ext cx="1327438" cy="369332"/>
          </a:xfrm>
          <a:prstGeom prst="rect">
            <a:avLst/>
          </a:prstGeom>
          <a:noFill/>
        </p:spPr>
        <p:txBody>
          <a:bodyPr wrap="square" rtlCol="0">
            <a:spAutoFit/>
          </a:bodyPr>
          <a:lstStyle/>
          <a:p>
            <a:r>
              <a:rPr lang="en-GB" b="1" dirty="0" smtClean="0">
                <a:solidFill>
                  <a:schemeClr val="accent6"/>
                </a:solidFill>
              </a:rPr>
              <a:t>10</a:t>
            </a:r>
            <a:r>
              <a:rPr lang="el-GR" b="1" dirty="0" smtClean="0">
                <a:solidFill>
                  <a:schemeClr val="accent6"/>
                </a:solidFill>
                <a:latin typeface="Calibri"/>
              </a:rPr>
              <a:t>σ</a:t>
            </a:r>
            <a:r>
              <a:rPr lang="en-GB" b="1" dirty="0" smtClean="0">
                <a:solidFill>
                  <a:schemeClr val="accent6"/>
                </a:solidFill>
                <a:latin typeface="Calibri"/>
              </a:rPr>
              <a:t> +2mm</a:t>
            </a:r>
            <a:endParaRPr lang="en-GB" b="1" dirty="0">
              <a:solidFill>
                <a:schemeClr val="accent6"/>
              </a:solidFill>
            </a:endParaRPr>
          </a:p>
        </p:txBody>
      </p:sp>
      <p:sp>
        <p:nvSpPr>
          <p:cNvPr id="6" name="Rectangular Callout 5"/>
          <p:cNvSpPr/>
          <p:nvPr/>
        </p:nvSpPr>
        <p:spPr>
          <a:xfrm>
            <a:off x="4860518" y="5518551"/>
            <a:ext cx="2510766" cy="1340432"/>
          </a:xfrm>
          <a:prstGeom prst="wedgeRectCallout">
            <a:avLst>
              <a:gd name="adj1" fmla="val -111306"/>
              <a:gd name="adj2" fmla="val -1306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mj-lt"/>
              </a:rPr>
              <a:t>‘</a:t>
            </a:r>
            <a:r>
              <a:rPr lang="en-GB" dirty="0" err="1" smtClean="0">
                <a:solidFill>
                  <a:schemeClr val="tx1"/>
                </a:solidFill>
                <a:latin typeface="+mj-lt"/>
              </a:rPr>
              <a:t>Bafflette</a:t>
            </a:r>
            <a:r>
              <a:rPr lang="en-GB" dirty="0" smtClean="0">
                <a:solidFill>
                  <a:schemeClr val="tx1"/>
                </a:solidFill>
                <a:latin typeface="+mj-lt"/>
              </a:rPr>
              <a:t>’ to protect downstream elements from halo and miss-steered beam</a:t>
            </a:r>
            <a:endParaRPr lang="en-GB" dirty="0">
              <a:solidFill>
                <a:schemeClr val="tx1"/>
              </a:solidFill>
              <a:latin typeface="+mj-lt"/>
            </a:endParaRPr>
          </a:p>
        </p:txBody>
      </p:sp>
    </p:spTree>
    <p:extLst>
      <p:ext uri="{BB962C8B-B14F-4D97-AF65-F5344CB8AC3E}">
        <p14:creationId xmlns:p14="http://schemas.microsoft.com/office/powerpoint/2010/main" val="19777071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002"/>
          <p:cNvPicPr>
            <a:picLocks noChangeAspect="1" noChangeArrowheads="1"/>
          </p:cNvPicPr>
          <p:nvPr/>
        </p:nvPicPr>
        <p:blipFill rotWithShape="1">
          <a:blip r:embed="rId2">
            <a:extLst>
              <a:ext uri="{28A0092B-C50C-407E-A947-70E740481C1C}">
                <a14:useLocalDpi xmlns:a14="http://schemas.microsoft.com/office/drawing/2010/main" val="0"/>
              </a:ext>
            </a:extLst>
          </a:blip>
          <a:srcRect l="10182" r="-158"/>
          <a:stretch/>
        </p:blipFill>
        <p:spPr bwMode="auto">
          <a:xfrm>
            <a:off x="0" y="548680"/>
            <a:ext cx="5759624" cy="386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51920" y="2686050"/>
            <a:ext cx="5543550"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051720" y="908720"/>
            <a:ext cx="2232248" cy="892552"/>
          </a:xfrm>
          <a:prstGeom prst="rect">
            <a:avLst/>
          </a:prstGeom>
          <a:noFill/>
        </p:spPr>
        <p:txBody>
          <a:bodyPr wrap="square" rtlCol="0">
            <a:spAutoFit/>
          </a:bodyPr>
          <a:lstStyle/>
          <a:p>
            <a:r>
              <a:rPr lang="en-GB" sz="2000" b="1" dirty="0" smtClean="0"/>
              <a:t>T2K Horn 1</a:t>
            </a:r>
          </a:p>
          <a:p>
            <a:r>
              <a:rPr lang="en-GB" sz="1600" dirty="0" smtClean="0"/>
              <a:t>“Radial” current equalisation</a:t>
            </a:r>
            <a:endParaRPr lang="en-GB" sz="1600" dirty="0"/>
          </a:p>
        </p:txBody>
      </p:sp>
      <p:sp>
        <p:nvSpPr>
          <p:cNvPr id="7" name="TextBox 6"/>
          <p:cNvSpPr txBox="1"/>
          <p:nvPr/>
        </p:nvSpPr>
        <p:spPr>
          <a:xfrm>
            <a:off x="6372200" y="2337516"/>
            <a:ext cx="2771775" cy="1200329"/>
          </a:xfrm>
          <a:prstGeom prst="rect">
            <a:avLst/>
          </a:prstGeom>
          <a:noFill/>
        </p:spPr>
        <p:txBody>
          <a:bodyPr wrap="square" rtlCol="0">
            <a:spAutoFit/>
          </a:bodyPr>
          <a:lstStyle/>
          <a:p>
            <a:r>
              <a:rPr lang="en-GB" sz="2000" b="1" dirty="0" smtClean="0"/>
              <a:t>LBNF Horn 1 starting point</a:t>
            </a:r>
          </a:p>
          <a:p>
            <a:r>
              <a:rPr lang="en-GB" sz="1600" dirty="0" smtClean="0"/>
              <a:t>“Longitudinal” current equalisation</a:t>
            </a:r>
            <a:endParaRPr lang="en-GB" sz="1600" dirty="0"/>
          </a:p>
        </p:txBody>
      </p:sp>
      <p:sp>
        <p:nvSpPr>
          <p:cNvPr id="6" name="Title 1"/>
          <p:cNvSpPr>
            <a:spLocks noGrp="1"/>
          </p:cNvSpPr>
          <p:nvPr>
            <p:ph type="title"/>
          </p:nvPr>
        </p:nvSpPr>
        <p:spPr>
          <a:xfrm>
            <a:off x="0" y="3709"/>
            <a:ext cx="9144000" cy="833003"/>
          </a:xfrm>
        </p:spPr>
        <p:txBody>
          <a:bodyPr>
            <a:normAutofit/>
          </a:bodyPr>
          <a:lstStyle/>
          <a:p>
            <a:r>
              <a:rPr lang="en-GB" sz="2400" dirty="0" smtClean="0"/>
              <a:t>Horn Current </a:t>
            </a:r>
            <a:r>
              <a:rPr lang="en-GB" sz="2400" dirty="0" err="1" smtClean="0"/>
              <a:t>Stripline</a:t>
            </a:r>
            <a:r>
              <a:rPr lang="en-GB" sz="2400" dirty="0" smtClean="0"/>
              <a:t> Comparison: T2K vs LBNF</a:t>
            </a:r>
            <a:endParaRPr lang="en-GB" sz="2400" dirty="0"/>
          </a:p>
        </p:txBody>
      </p:sp>
      <p:sp>
        <p:nvSpPr>
          <p:cNvPr id="8" name="TextBox 7"/>
          <p:cNvSpPr txBox="1"/>
          <p:nvPr/>
        </p:nvSpPr>
        <p:spPr>
          <a:xfrm>
            <a:off x="107504" y="4437112"/>
            <a:ext cx="3816424" cy="1938992"/>
          </a:xfrm>
          <a:prstGeom prst="rect">
            <a:avLst/>
          </a:prstGeom>
          <a:noFill/>
        </p:spPr>
        <p:txBody>
          <a:bodyPr wrap="square" rtlCol="0">
            <a:spAutoFit/>
          </a:bodyPr>
          <a:lstStyle/>
          <a:p>
            <a:pPr marL="342900" indent="-342900">
              <a:buFont typeface="Arial" panose="020B0604020202020204" pitchFamily="34" charset="0"/>
              <a:buChar char="•"/>
            </a:pPr>
            <a:r>
              <a:rPr lang="en-GB" sz="2000" dirty="0" smtClean="0">
                <a:latin typeface="+mj-lt"/>
              </a:rPr>
              <a:t>LBNF starting point difficult for target integration &amp; remote handling </a:t>
            </a:r>
          </a:p>
          <a:p>
            <a:pPr marL="342900" indent="-342900">
              <a:buFont typeface="Arial" panose="020B0604020202020204" pitchFamily="34" charset="0"/>
              <a:buChar char="•"/>
            </a:pPr>
            <a:r>
              <a:rPr lang="en-GB" sz="2000" dirty="0" smtClean="0">
                <a:latin typeface="+mj-lt"/>
              </a:rPr>
              <a:t>Has progressed to </a:t>
            </a:r>
            <a:r>
              <a:rPr lang="en-GB" sz="2000" dirty="0" smtClean="0">
                <a:latin typeface="+mj-lt"/>
              </a:rPr>
              <a:t>more </a:t>
            </a:r>
            <a:r>
              <a:rPr lang="en-GB" sz="2000" dirty="0" smtClean="0">
                <a:latin typeface="+mj-lt"/>
              </a:rPr>
              <a:t>‘T2K-like’  </a:t>
            </a:r>
            <a:endParaRPr lang="en-GB" sz="2000" dirty="0">
              <a:latin typeface="+mj-lt"/>
            </a:endParaRPr>
          </a:p>
        </p:txBody>
      </p:sp>
    </p:spTree>
    <p:extLst>
      <p:ext uri="{BB962C8B-B14F-4D97-AF65-F5344CB8AC3E}">
        <p14:creationId xmlns:p14="http://schemas.microsoft.com/office/powerpoint/2010/main" val="31917616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50000"/>
          <a:stretch/>
        </p:blipFill>
        <p:spPr bwMode="auto">
          <a:xfrm>
            <a:off x="-28576" y="980729"/>
            <a:ext cx="9403635" cy="5877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0" y="3709"/>
            <a:ext cx="9144000" cy="833003"/>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400" dirty="0" smtClean="0"/>
              <a:t>Screenshot of a bi-weekly Technical Coordination Meeting</a:t>
            </a:r>
            <a:endParaRPr lang="en-GB" sz="2400" dirty="0"/>
          </a:p>
        </p:txBody>
      </p:sp>
    </p:spTree>
    <p:extLst>
      <p:ext uri="{BB962C8B-B14F-4D97-AF65-F5344CB8AC3E}">
        <p14:creationId xmlns:p14="http://schemas.microsoft.com/office/powerpoint/2010/main" val="412223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50106"/>
          </a:xfrm>
        </p:spPr>
        <p:txBody>
          <a:bodyPr/>
          <a:lstStyle/>
          <a:p>
            <a:r>
              <a:rPr lang="en-GB" dirty="0" smtClean="0"/>
              <a:t>Target concept: proposed options</a:t>
            </a:r>
            <a:endParaRPr lang="en-GB" dirty="0"/>
          </a:p>
        </p:txBody>
      </p:sp>
      <p:sp>
        <p:nvSpPr>
          <p:cNvPr id="4" name="Footer Placeholder 3"/>
          <p:cNvSpPr>
            <a:spLocks noGrp="1"/>
          </p:cNvSpPr>
          <p:nvPr>
            <p:ph type="ftr" sz="quarter" idx="11"/>
          </p:nvPr>
        </p:nvSpPr>
        <p:spPr/>
        <p:txBody>
          <a:bodyPr/>
          <a:lstStyle/>
          <a:p>
            <a:r>
              <a:rPr lang="en-GB" dirty="0" smtClean="0">
                <a:solidFill>
                  <a:prstClr val="black"/>
                </a:solidFill>
              </a:rPr>
              <a:t>Chris Densham</a:t>
            </a:r>
            <a:endParaRPr lang="en-GB" dirty="0">
              <a:solidFill>
                <a:prstClr val="black"/>
              </a:solidFill>
            </a:endParaRPr>
          </a:p>
        </p:txBody>
      </p:sp>
      <p:pic>
        <p:nvPicPr>
          <p:cNvPr id="6" name="Picture 5"/>
          <p:cNvPicPr>
            <a:picLocks noChangeAspect="1"/>
          </p:cNvPicPr>
          <p:nvPr/>
        </p:nvPicPr>
        <p:blipFill>
          <a:blip r:embed="rId2"/>
          <a:stretch>
            <a:fillRect/>
          </a:stretch>
        </p:blipFill>
        <p:spPr>
          <a:xfrm>
            <a:off x="119172" y="764704"/>
            <a:ext cx="4900194" cy="2052910"/>
          </a:xfrm>
          <a:prstGeom prst="rect">
            <a:avLst/>
          </a:prstGeom>
        </p:spPr>
      </p:pic>
      <p:pic>
        <p:nvPicPr>
          <p:cNvPr id="7" name="Picture 6"/>
          <p:cNvPicPr>
            <a:picLocks noChangeAspect="1"/>
          </p:cNvPicPr>
          <p:nvPr/>
        </p:nvPicPr>
        <p:blipFill>
          <a:blip r:embed="rId3"/>
          <a:stretch>
            <a:fillRect/>
          </a:stretch>
        </p:blipFill>
        <p:spPr>
          <a:xfrm>
            <a:off x="5243023" y="764704"/>
            <a:ext cx="3600400" cy="1765642"/>
          </a:xfrm>
          <a:prstGeom prst="rect">
            <a:avLst/>
          </a:prstGeom>
        </p:spPr>
      </p:pic>
      <p:pic>
        <p:nvPicPr>
          <p:cNvPr id="8" name="Picture 7"/>
          <p:cNvPicPr>
            <a:picLocks noChangeAspect="1"/>
          </p:cNvPicPr>
          <p:nvPr/>
        </p:nvPicPr>
        <p:blipFill>
          <a:blip r:embed="rId4"/>
          <a:stretch>
            <a:fillRect/>
          </a:stretch>
        </p:blipFill>
        <p:spPr>
          <a:xfrm>
            <a:off x="94442" y="3573016"/>
            <a:ext cx="4893540" cy="2049034"/>
          </a:xfrm>
          <a:prstGeom prst="rect">
            <a:avLst/>
          </a:prstGeom>
        </p:spPr>
      </p:pic>
      <p:pic>
        <p:nvPicPr>
          <p:cNvPr id="9" name="Picture 8"/>
          <p:cNvPicPr>
            <a:picLocks noChangeAspect="1"/>
          </p:cNvPicPr>
          <p:nvPr/>
        </p:nvPicPr>
        <p:blipFill>
          <a:blip r:embed="rId5"/>
          <a:stretch>
            <a:fillRect/>
          </a:stretch>
        </p:blipFill>
        <p:spPr>
          <a:xfrm>
            <a:off x="5148064" y="3420725"/>
            <a:ext cx="3944727" cy="2238625"/>
          </a:xfrm>
          <a:prstGeom prst="rect">
            <a:avLst/>
          </a:prstGeom>
        </p:spPr>
      </p:pic>
      <p:sp>
        <p:nvSpPr>
          <p:cNvPr id="10" name="Title 1"/>
          <p:cNvSpPr txBox="1">
            <a:spLocks/>
          </p:cNvSpPr>
          <p:nvPr/>
        </p:nvSpPr>
        <p:spPr>
          <a:xfrm>
            <a:off x="467544" y="2434878"/>
            <a:ext cx="3888432" cy="8501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baseline="0">
                <a:solidFill>
                  <a:schemeClr val="tx2"/>
                </a:solidFill>
                <a:latin typeface="+mj-lt"/>
                <a:ea typeface="+mj-ea"/>
                <a:cs typeface="+mj-cs"/>
              </a:defRPr>
            </a:lvl1pPr>
          </a:lstStyle>
          <a:p>
            <a:pPr algn="l"/>
            <a:r>
              <a:rPr lang="en-GB" sz="1600" dirty="0"/>
              <a:t>1</a:t>
            </a:r>
            <a:r>
              <a:rPr lang="en-GB" sz="1600" dirty="0" smtClean="0"/>
              <a:t>: </a:t>
            </a:r>
            <a:r>
              <a:rPr lang="en-GB" sz="1600" dirty="0" smtClean="0"/>
              <a:t>Single 2.2m long target with remote-docking downstream support</a:t>
            </a:r>
            <a:endParaRPr lang="en-GB" sz="1600" dirty="0"/>
          </a:p>
        </p:txBody>
      </p:sp>
      <p:sp>
        <p:nvSpPr>
          <p:cNvPr id="11" name="Title 1"/>
          <p:cNvSpPr txBox="1">
            <a:spLocks/>
          </p:cNvSpPr>
          <p:nvPr/>
        </p:nvSpPr>
        <p:spPr>
          <a:xfrm>
            <a:off x="5233590" y="2434878"/>
            <a:ext cx="3888432" cy="8501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baseline="0">
                <a:solidFill>
                  <a:schemeClr val="tx2"/>
                </a:solidFill>
                <a:latin typeface="+mj-lt"/>
                <a:ea typeface="+mj-ea"/>
                <a:cs typeface="+mj-cs"/>
              </a:defRPr>
            </a:lvl1pPr>
          </a:lstStyle>
          <a:p>
            <a:r>
              <a:rPr lang="en-GB" sz="1600" dirty="0"/>
              <a:t>3</a:t>
            </a:r>
            <a:r>
              <a:rPr lang="en-GB" sz="1600" dirty="0" smtClean="0"/>
              <a:t>: </a:t>
            </a:r>
            <a:r>
              <a:rPr lang="en-GB" sz="1600" dirty="0" smtClean="0"/>
              <a:t>Single intermediate length target supported as a simple cantilever</a:t>
            </a:r>
            <a:endParaRPr lang="en-GB" sz="1600" dirty="0"/>
          </a:p>
        </p:txBody>
      </p:sp>
      <p:sp>
        <p:nvSpPr>
          <p:cNvPr id="12" name="Title 1"/>
          <p:cNvSpPr txBox="1">
            <a:spLocks/>
          </p:cNvSpPr>
          <p:nvPr/>
        </p:nvSpPr>
        <p:spPr>
          <a:xfrm>
            <a:off x="755576" y="5445224"/>
            <a:ext cx="3888432" cy="85010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200" kern="1200" baseline="0">
                <a:solidFill>
                  <a:schemeClr val="tx2"/>
                </a:solidFill>
                <a:latin typeface="+mj-lt"/>
                <a:ea typeface="+mj-ea"/>
                <a:cs typeface="+mj-cs"/>
              </a:defRPr>
            </a:lvl1pPr>
          </a:lstStyle>
          <a:p>
            <a:r>
              <a:rPr lang="en-GB" sz="1600" dirty="0"/>
              <a:t>2</a:t>
            </a:r>
            <a:r>
              <a:rPr lang="en-GB" sz="1600" dirty="0" smtClean="0"/>
              <a:t>: </a:t>
            </a:r>
            <a:r>
              <a:rPr lang="en-GB" sz="1600" dirty="0" smtClean="0"/>
              <a:t>Two ~1m long cantilever targets, one inserted at either end of horn</a:t>
            </a:r>
            <a:endParaRPr lang="en-GB" sz="1600" dirty="0"/>
          </a:p>
        </p:txBody>
      </p:sp>
    </p:spTree>
    <p:extLst>
      <p:ext uri="{BB962C8B-B14F-4D97-AF65-F5344CB8AC3E}">
        <p14:creationId xmlns:p14="http://schemas.microsoft.com/office/powerpoint/2010/main" val="2196480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66256425"/>
              </p:ext>
            </p:extLst>
          </p:nvPr>
        </p:nvGraphicFramePr>
        <p:xfrm>
          <a:off x="179512" y="878294"/>
          <a:ext cx="7056784" cy="5805630"/>
        </p:xfrm>
        <a:graphic>
          <a:graphicData uri="http://schemas.openxmlformats.org/drawingml/2006/table">
            <a:tbl>
              <a:tblPr firstRow="1" firstCol="1" bandRow="1"/>
              <a:tblGrid>
                <a:gridCol w="360040"/>
                <a:gridCol w="2160240"/>
                <a:gridCol w="4536504"/>
              </a:tblGrid>
              <a:tr h="193521">
                <a:tc>
                  <a:txBody>
                    <a:bodyPr/>
                    <a:lstStyle/>
                    <a:p>
                      <a:pPr>
                        <a:lnSpc>
                          <a:spcPts val="1190"/>
                        </a:lnSpc>
                        <a:spcAft>
                          <a:spcPts val="0"/>
                        </a:spcAft>
                      </a:pPr>
                      <a:r>
                        <a:rPr lang="en-GB" sz="1200" kern="1200" dirty="0">
                          <a:solidFill>
                            <a:srgbClr val="000000"/>
                          </a:solidFill>
                          <a:effectLst/>
                          <a:latin typeface="Calibri"/>
                          <a:ea typeface="Calibri"/>
                          <a:cs typeface="Calibri"/>
                        </a:rPr>
                        <a:t>1</a:t>
                      </a:r>
                      <a:endParaRPr lang="en-GB" sz="1600" dirty="0">
                        <a:effectLst/>
                        <a:latin typeface="Calibri"/>
                        <a:ea typeface="Calibri"/>
                        <a:cs typeface="Calibri"/>
                      </a:endParaRPr>
                    </a:p>
                  </a:txBody>
                  <a:tcPr marL="50288" marR="50288" marT="8874" marB="0" anchor="b">
                    <a:lnL>
                      <a:noFill/>
                    </a:lnL>
                    <a:lnR>
                      <a:noFill/>
                    </a:lnR>
                    <a:lnT>
                      <a:noFill/>
                    </a:lnT>
                    <a:lnB>
                      <a:noFill/>
                    </a:lnB>
                    <a:solidFill>
                      <a:srgbClr val="FFCCFF"/>
                    </a:solidFill>
                  </a:tcPr>
                </a:tc>
                <a:tc>
                  <a:txBody>
                    <a:bodyPr/>
                    <a:lstStyle/>
                    <a:p>
                      <a:pPr>
                        <a:lnSpc>
                          <a:spcPts val="1190"/>
                        </a:lnSpc>
                        <a:spcAft>
                          <a:spcPts val="0"/>
                        </a:spcAft>
                      </a:pPr>
                      <a:r>
                        <a:rPr lang="en-GB" sz="1200" kern="1200">
                          <a:solidFill>
                            <a:srgbClr val="000000"/>
                          </a:solidFill>
                          <a:effectLst/>
                          <a:latin typeface="Calibri"/>
                          <a:ea typeface="Calibri"/>
                          <a:cs typeface="Calibri"/>
                        </a:rPr>
                        <a:t>Physics performance</a:t>
                      </a:r>
                      <a:endParaRPr lang="en-GB" sz="1600">
                        <a:effectLst/>
                        <a:latin typeface="Calibri"/>
                        <a:ea typeface="Calibri"/>
                        <a:cs typeface="Calibri"/>
                      </a:endParaRPr>
                    </a:p>
                  </a:txBody>
                  <a:tcPr marL="50288" marR="50288" marT="8874" marB="0" anchor="b">
                    <a:lnL>
                      <a:noFill/>
                    </a:lnL>
                    <a:lnR>
                      <a:noFill/>
                    </a:lnR>
                    <a:lnT>
                      <a:noFill/>
                    </a:lnT>
                    <a:lnB>
                      <a:noFill/>
                    </a:lnB>
                    <a:solidFill>
                      <a:srgbClr val="FFCCFF"/>
                    </a:solidFill>
                  </a:tcPr>
                </a:tc>
                <a:tc>
                  <a:txBody>
                    <a:bodyPr/>
                    <a:lstStyle/>
                    <a:p>
                      <a:pPr>
                        <a:lnSpc>
                          <a:spcPts val="1190"/>
                        </a:lnSpc>
                        <a:spcAft>
                          <a:spcPts val="0"/>
                        </a:spcAft>
                      </a:pPr>
                      <a:r>
                        <a:rPr lang="en-GB" sz="1200" kern="1200">
                          <a:solidFill>
                            <a:srgbClr val="000000"/>
                          </a:solidFill>
                          <a:effectLst/>
                          <a:latin typeface="Calibri"/>
                          <a:ea typeface="Calibri"/>
                          <a:cs typeface="Calibri"/>
                        </a:rPr>
                        <a:t>Instantaneous physics performance</a:t>
                      </a:r>
                      <a:endParaRPr lang="en-GB" sz="1600">
                        <a:effectLst/>
                        <a:latin typeface="Calibri"/>
                        <a:ea typeface="Calibri"/>
                        <a:cs typeface="Calibri"/>
                      </a:endParaRPr>
                    </a:p>
                  </a:txBody>
                  <a:tcPr marL="50288" marR="50288" marT="8874" marB="0" anchor="b">
                    <a:lnL>
                      <a:noFill/>
                    </a:lnL>
                    <a:lnR>
                      <a:noFill/>
                    </a:lnR>
                    <a:lnT>
                      <a:noFill/>
                    </a:lnT>
                    <a:lnB>
                      <a:noFill/>
                    </a:lnB>
                    <a:solidFill>
                      <a:srgbClr val="FFCCFF"/>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CCFF"/>
                    </a:solidFill>
                  </a:tcPr>
                </a:tc>
                <a:tc>
                  <a:txBody>
                    <a:bodyPr/>
                    <a:lstStyle/>
                    <a:p>
                      <a:pPr>
                        <a:lnSpc>
                          <a:spcPts val="1190"/>
                        </a:lnSpc>
                        <a:spcAft>
                          <a:spcPts val="0"/>
                        </a:spcAft>
                      </a:pPr>
                      <a:r>
                        <a:rPr lang="en-GB" sz="1200" kern="1200" dirty="0">
                          <a:solidFill>
                            <a:srgbClr val="000000"/>
                          </a:solidFill>
                          <a:effectLst/>
                          <a:latin typeface="Calibri"/>
                          <a:ea typeface="Calibri"/>
                          <a:cs typeface="Calibri"/>
                        </a:rPr>
                        <a:t> </a:t>
                      </a:r>
                      <a:endParaRPr lang="en-GB" sz="1600" dirty="0">
                        <a:effectLst/>
                        <a:latin typeface="Calibri"/>
                        <a:ea typeface="Calibri"/>
                        <a:cs typeface="Calibri"/>
                      </a:endParaRPr>
                    </a:p>
                  </a:txBody>
                  <a:tcPr marL="50288" marR="50288" marT="8874" marB="0" anchor="b">
                    <a:lnL>
                      <a:noFill/>
                    </a:lnL>
                    <a:lnR>
                      <a:noFill/>
                    </a:lnR>
                    <a:lnT>
                      <a:noFill/>
                    </a:lnT>
                    <a:lnB>
                      <a:noFill/>
                    </a:lnB>
                    <a:solidFill>
                      <a:srgbClr val="FFCCFF"/>
                    </a:solidFill>
                  </a:tcPr>
                </a:tc>
                <a:tc>
                  <a:txBody>
                    <a:bodyPr/>
                    <a:lstStyle/>
                    <a:p>
                      <a:pPr>
                        <a:lnSpc>
                          <a:spcPts val="1190"/>
                        </a:lnSpc>
                        <a:spcAft>
                          <a:spcPts val="0"/>
                        </a:spcAft>
                      </a:pPr>
                      <a:r>
                        <a:rPr lang="en-GB" sz="1200" kern="1200" dirty="0">
                          <a:solidFill>
                            <a:srgbClr val="000000"/>
                          </a:solidFill>
                          <a:effectLst/>
                          <a:latin typeface="Calibri"/>
                          <a:ea typeface="Calibri"/>
                          <a:cs typeface="Calibri"/>
                        </a:rPr>
                        <a:t>Upgradeability to 2.4 MW</a:t>
                      </a:r>
                      <a:endParaRPr lang="en-GB" sz="1600" dirty="0">
                        <a:effectLst/>
                        <a:latin typeface="Calibri"/>
                        <a:ea typeface="Calibri"/>
                        <a:cs typeface="Calibri"/>
                      </a:endParaRPr>
                    </a:p>
                  </a:txBody>
                  <a:tcPr marL="50288" marR="50288" marT="8874" marB="0" anchor="b">
                    <a:lnL>
                      <a:noFill/>
                    </a:lnL>
                    <a:lnR>
                      <a:noFill/>
                    </a:lnR>
                    <a:lnT>
                      <a:noFill/>
                    </a:lnT>
                    <a:lnB>
                      <a:noFill/>
                    </a:lnB>
                    <a:solidFill>
                      <a:srgbClr val="FFCCFF"/>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CCFF"/>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CCFF"/>
                    </a:solidFill>
                  </a:tcPr>
                </a:tc>
                <a:tc>
                  <a:txBody>
                    <a:bodyPr/>
                    <a:lstStyle/>
                    <a:p>
                      <a:pPr>
                        <a:lnSpc>
                          <a:spcPts val="1190"/>
                        </a:lnSpc>
                        <a:spcAft>
                          <a:spcPts val="0"/>
                        </a:spcAft>
                      </a:pPr>
                      <a:r>
                        <a:rPr lang="en-GB" sz="1200" kern="1200">
                          <a:solidFill>
                            <a:srgbClr val="000000"/>
                          </a:solidFill>
                          <a:effectLst/>
                          <a:latin typeface="Calibri"/>
                          <a:ea typeface="Calibri"/>
                          <a:cs typeface="Calibri"/>
                        </a:rPr>
                        <a:t>Flexibility re optimisation (materials, beam size etc)</a:t>
                      </a:r>
                      <a:endParaRPr lang="en-GB" sz="1600">
                        <a:effectLst/>
                        <a:latin typeface="Calibri"/>
                        <a:ea typeface="Calibri"/>
                        <a:cs typeface="Calibri"/>
                      </a:endParaRPr>
                    </a:p>
                  </a:txBody>
                  <a:tcPr marL="50288" marR="50288" marT="8874" marB="0" anchor="b">
                    <a:lnL>
                      <a:noFill/>
                    </a:lnL>
                    <a:lnR>
                      <a:noFill/>
                    </a:lnR>
                    <a:lnT>
                      <a:noFill/>
                    </a:lnT>
                    <a:lnB>
                      <a:noFill/>
                    </a:lnB>
                    <a:solidFill>
                      <a:srgbClr val="FFCCFF"/>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CCFF"/>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CCFF"/>
                    </a:solidFill>
                  </a:tcPr>
                </a:tc>
                <a:tc>
                  <a:txBody>
                    <a:bodyPr/>
                    <a:lstStyle/>
                    <a:p>
                      <a:pPr>
                        <a:lnSpc>
                          <a:spcPts val="1190"/>
                        </a:lnSpc>
                        <a:spcAft>
                          <a:spcPts val="0"/>
                        </a:spcAft>
                      </a:pPr>
                      <a:r>
                        <a:rPr lang="en-GB" sz="1200" kern="1200">
                          <a:solidFill>
                            <a:srgbClr val="000000"/>
                          </a:solidFill>
                          <a:effectLst/>
                          <a:latin typeface="Calibri"/>
                          <a:ea typeface="Calibri"/>
                          <a:cs typeface="Calibri"/>
                        </a:rPr>
                        <a:t>Compatibility with beam alignment (hadron vs muon?)</a:t>
                      </a:r>
                      <a:endParaRPr lang="en-GB" sz="1600">
                        <a:effectLst/>
                        <a:latin typeface="Calibri"/>
                        <a:ea typeface="Calibri"/>
                        <a:cs typeface="Calibri"/>
                      </a:endParaRPr>
                    </a:p>
                  </a:txBody>
                  <a:tcPr marL="50288" marR="50288" marT="8874" marB="0" anchor="b">
                    <a:lnL>
                      <a:noFill/>
                    </a:lnL>
                    <a:lnR>
                      <a:noFill/>
                    </a:lnR>
                    <a:lnT>
                      <a:noFill/>
                    </a:lnT>
                    <a:lnB>
                      <a:noFill/>
                    </a:lnB>
                    <a:solidFill>
                      <a:srgbClr val="FFCCFF"/>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2</a:t>
                      </a:r>
                      <a:endParaRPr lang="en-GB" sz="1600">
                        <a:effectLst/>
                        <a:latin typeface="Calibri"/>
                        <a:ea typeface="Calibri"/>
                        <a:cs typeface="Calibri"/>
                      </a:endParaRPr>
                    </a:p>
                  </a:txBody>
                  <a:tcPr marL="50288" marR="50288" marT="8874" marB="0" anchor="b">
                    <a:lnL>
                      <a:noFill/>
                    </a:lnL>
                    <a:lnR>
                      <a:noFill/>
                    </a:lnR>
                    <a:lnT>
                      <a:noFill/>
                    </a:lnT>
                    <a:lnB>
                      <a:noFill/>
                    </a:lnB>
                    <a:solidFill>
                      <a:srgbClr val="CCECFF"/>
                    </a:solidFill>
                  </a:tcPr>
                </a:tc>
                <a:tc>
                  <a:txBody>
                    <a:bodyPr/>
                    <a:lstStyle/>
                    <a:p>
                      <a:pPr>
                        <a:lnSpc>
                          <a:spcPts val="1190"/>
                        </a:lnSpc>
                        <a:spcAft>
                          <a:spcPts val="0"/>
                        </a:spcAft>
                      </a:pPr>
                      <a:r>
                        <a:rPr lang="en-GB" sz="1200" kern="1200">
                          <a:solidFill>
                            <a:srgbClr val="000000"/>
                          </a:solidFill>
                          <a:effectLst/>
                          <a:latin typeface="Calibri"/>
                          <a:ea typeface="Calibri"/>
                          <a:cs typeface="Calibri"/>
                        </a:rPr>
                        <a:t>Engineering performance</a:t>
                      </a:r>
                      <a:endParaRPr lang="en-GB" sz="1600">
                        <a:effectLst/>
                        <a:latin typeface="Calibri"/>
                        <a:ea typeface="Calibri"/>
                        <a:cs typeface="Calibri"/>
                      </a:endParaRPr>
                    </a:p>
                  </a:txBody>
                  <a:tcPr marL="50288" marR="50288" marT="8874" marB="0" anchor="b">
                    <a:lnL>
                      <a:noFill/>
                    </a:lnL>
                    <a:lnR>
                      <a:noFill/>
                    </a:lnR>
                    <a:lnT>
                      <a:noFill/>
                    </a:lnT>
                    <a:lnB>
                      <a:noFill/>
                    </a:lnB>
                    <a:solidFill>
                      <a:srgbClr val="CCECFF"/>
                    </a:solidFill>
                  </a:tcPr>
                </a:tc>
                <a:tc>
                  <a:txBody>
                    <a:bodyPr/>
                    <a:lstStyle/>
                    <a:p>
                      <a:pPr>
                        <a:lnSpc>
                          <a:spcPts val="1190"/>
                        </a:lnSpc>
                        <a:spcAft>
                          <a:spcPts val="0"/>
                        </a:spcAft>
                      </a:pPr>
                      <a:r>
                        <a:rPr lang="en-GB" sz="1200" kern="1200">
                          <a:solidFill>
                            <a:srgbClr val="000000"/>
                          </a:solidFill>
                          <a:effectLst/>
                          <a:latin typeface="Calibri"/>
                          <a:ea typeface="Calibri"/>
                          <a:cs typeface="Calibri"/>
                        </a:rPr>
                        <a:t>Safety factor = f(stress, temperature)</a:t>
                      </a:r>
                      <a:endParaRPr lang="en-GB" sz="1600">
                        <a:effectLst/>
                        <a:latin typeface="Calibri"/>
                        <a:ea typeface="Calibri"/>
                        <a:cs typeface="Calibri"/>
                      </a:endParaRPr>
                    </a:p>
                  </a:txBody>
                  <a:tcPr marL="50288" marR="50288" marT="8874" marB="0" anchor="b">
                    <a:lnL>
                      <a:noFill/>
                    </a:lnL>
                    <a:lnR>
                      <a:noFill/>
                    </a:lnR>
                    <a:lnT>
                      <a:noFill/>
                    </a:lnT>
                    <a:lnB>
                      <a:noFill/>
                    </a:lnB>
                    <a:solidFill>
                      <a:srgbClr val="CCECFF"/>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CCECFF"/>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CCECFF"/>
                    </a:solidFill>
                  </a:tcPr>
                </a:tc>
                <a:tc>
                  <a:txBody>
                    <a:bodyPr/>
                    <a:lstStyle/>
                    <a:p>
                      <a:pPr>
                        <a:lnSpc>
                          <a:spcPts val="1190"/>
                        </a:lnSpc>
                        <a:spcAft>
                          <a:spcPts val="0"/>
                        </a:spcAft>
                      </a:pPr>
                      <a:r>
                        <a:rPr lang="en-GB" sz="1200" kern="1200">
                          <a:solidFill>
                            <a:srgbClr val="000000"/>
                          </a:solidFill>
                          <a:effectLst/>
                          <a:latin typeface="Calibri"/>
                          <a:ea typeface="Calibri"/>
                          <a:cs typeface="Calibri"/>
                        </a:rPr>
                        <a:t>Lifetime, resilience to radiation damage</a:t>
                      </a:r>
                      <a:endParaRPr lang="en-GB" sz="1600">
                        <a:effectLst/>
                        <a:latin typeface="Calibri"/>
                        <a:ea typeface="Calibri"/>
                        <a:cs typeface="Calibri"/>
                      </a:endParaRPr>
                    </a:p>
                  </a:txBody>
                  <a:tcPr marL="50288" marR="50288" marT="8874" marB="0" anchor="b">
                    <a:lnL>
                      <a:noFill/>
                    </a:lnL>
                    <a:lnR>
                      <a:noFill/>
                    </a:lnR>
                    <a:lnT>
                      <a:noFill/>
                    </a:lnT>
                    <a:lnB>
                      <a:noFill/>
                    </a:lnB>
                    <a:solidFill>
                      <a:srgbClr val="CCECFF"/>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CCECFF"/>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CCECFF"/>
                    </a:solidFill>
                  </a:tcPr>
                </a:tc>
                <a:tc>
                  <a:txBody>
                    <a:bodyPr/>
                    <a:lstStyle/>
                    <a:p>
                      <a:pPr>
                        <a:lnSpc>
                          <a:spcPts val="1190"/>
                        </a:lnSpc>
                        <a:spcAft>
                          <a:spcPts val="0"/>
                        </a:spcAft>
                      </a:pPr>
                      <a:r>
                        <a:rPr lang="en-GB" sz="1200" kern="1200">
                          <a:solidFill>
                            <a:srgbClr val="000000"/>
                          </a:solidFill>
                          <a:effectLst/>
                          <a:latin typeface="Calibri"/>
                          <a:ea typeface="Calibri"/>
                          <a:cs typeface="Calibri"/>
                        </a:rPr>
                        <a:t>Resilience to off-normal conditions</a:t>
                      </a:r>
                      <a:endParaRPr lang="en-GB" sz="1600">
                        <a:effectLst/>
                        <a:latin typeface="Calibri"/>
                        <a:ea typeface="Calibri"/>
                        <a:cs typeface="Calibri"/>
                      </a:endParaRPr>
                    </a:p>
                  </a:txBody>
                  <a:tcPr marL="50288" marR="50288" marT="8874" marB="0" anchor="b">
                    <a:lnL>
                      <a:noFill/>
                    </a:lnL>
                    <a:lnR>
                      <a:noFill/>
                    </a:lnR>
                    <a:lnT>
                      <a:noFill/>
                    </a:lnT>
                    <a:lnB>
                      <a:noFill/>
                    </a:lnB>
                    <a:solidFill>
                      <a:srgbClr val="CCECFF"/>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CCECFF"/>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CCECFF"/>
                    </a:solidFill>
                  </a:tcPr>
                </a:tc>
                <a:tc>
                  <a:txBody>
                    <a:bodyPr/>
                    <a:lstStyle/>
                    <a:p>
                      <a:pPr>
                        <a:lnSpc>
                          <a:spcPts val="1190"/>
                        </a:lnSpc>
                        <a:spcAft>
                          <a:spcPts val="0"/>
                        </a:spcAft>
                      </a:pPr>
                      <a:r>
                        <a:rPr lang="en-GB" sz="1200" kern="1200">
                          <a:solidFill>
                            <a:srgbClr val="000000"/>
                          </a:solidFill>
                          <a:effectLst/>
                          <a:latin typeface="Calibri"/>
                          <a:ea typeface="Calibri"/>
                          <a:cs typeface="Calibri"/>
                        </a:rPr>
                        <a:t>Resilience to beam trips</a:t>
                      </a:r>
                      <a:endParaRPr lang="en-GB" sz="1600">
                        <a:effectLst/>
                        <a:latin typeface="Calibri"/>
                        <a:ea typeface="Calibri"/>
                        <a:cs typeface="Calibri"/>
                      </a:endParaRPr>
                    </a:p>
                  </a:txBody>
                  <a:tcPr marL="50288" marR="50288" marT="8874" marB="0" anchor="b">
                    <a:lnL>
                      <a:noFill/>
                    </a:lnL>
                    <a:lnR>
                      <a:noFill/>
                    </a:lnR>
                    <a:lnT>
                      <a:noFill/>
                    </a:lnT>
                    <a:lnB>
                      <a:noFill/>
                    </a:lnB>
                    <a:solidFill>
                      <a:srgbClr val="CCECFF"/>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CCECFF"/>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CCECFF"/>
                    </a:solidFill>
                  </a:tcPr>
                </a:tc>
                <a:tc>
                  <a:txBody>
                    <a:bodyPr/>
                    <a:lstStyle/>
                    <a:p>
                      <a:pPr>
                        <a:lnSpc>
                          <a:spcPts val="1190"/>
                        </a:lnSpc>
                        <a:spcAft>
                          <a:spcPts val="0"/>
                        </a:spcAft>
                      </a:pPr>
                      <a:r>
                        <a:rPr lang="en-GB" sz="1200" kern="1200">
                          <a:solidFill>
                            <a:srgbClr val="000000"/>
                          </a:solidFill>
                          <a:effectLst/>
                          <a:latin typeface="Calibri"/>
                          <a:ea typeface="Calibri"/>
                          <a:cs typeface="Calibri"/>
                        </a:rPr>
                        <a:t>Potential for diagnostics</a:t>
                      </a:r>
                      <a:endParaRPr lang="en-GB" sz="1600">
                        <a:effectLst/>
                        <a:latin typeface="Calibri"/>
                        <a:ea typeface="Calibri"/>
                        <a:cs typeface="Calibri"/>
                      </a:endParaRPr>
                    </a:p>
                  </a:txBody>
                  <a:tcPr marL="50288" marR="50288" marT="8874" marB="0" anchor="b">
                    <a:lnL>
                      <a:noFill/>
                    </a:lnL>
                    <a:lnR>
                      <a:noFill/>
                    </a:lnR>
                    <a:lnT>
                      <a:noFill/>
                    </a:lnT>
                    <a:lnB>
                      <a:noFill/>
                    </a:lnB>
                    <a:solidFill>
                      <a:srgbClr val="CCECFF"/>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3</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Impact on other systems</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Impact on horn/stripline design</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Ease of integration with horn</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Ease/reliability of alignment with horn axis</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Impact on services/plant</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Ease of remote handling/disposal</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Impact on TS design</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Impact on absorber design</a:t>
                      </a:r>
                      <a:endParaRPr lang="en-GB" sz="1600">
                        <a:effectLst/>
                        <a:latin typeface="Calibri"/>
                        <a:ea typeface="Calibri"/>
                        <a:cs typeface="Calibri"/>
                      </a:endParaRPr>
                    </a:p>
                  </a:txBody>
                  <a:tcPr marL="50288" marR="50288" marT="8874" marB="0" anchor="b">
                    <a:lnL>
                      <a:noFill/>
                    </a:lnL>
                    <a:lnR>
                      <a:noFill/>
                    </a:lnR>
                    <a:lnT>
                      <a:noFill/>
                    </a:lnT>
                    <a:lnB>
                      <a:noFill/>
                    </a:lnB>
                    <a:solidFill>
                      <a:srgbClr val="FFFFCC"/>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4</a:t>
                      </a:r>
                      <a:endParaRPr lang="en-GB" sz="1600">
                        <a:effectLst/>
                        <a:latin typeface="Calibri"/>
                        <a:ea typeface="Calibri"/>
                        <a:cs typeface="Calibri"/>
                      </a:endParaRPr>
                    </a:p>
                  </a:txBody>
                  <a:tcPr marL="50288" marR="50288" marT="8874" marB="0" anchor="b">
                    <a:lnL>
                      <a:noFill/>
                    </a:lnL>
                    <a:lnR>
                      <a:noFill/>
                    </a:lnR>
                    <a:lnT>
                      <a:noFill/>
                    </a:lnT>
                    <a:lnB>
                      <a:noFill/>
                    </a:lnB>
                    <a:solidFill>
                      <a:srgbClr val="FFCC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Cost</a:t>
                      </a:r>
                      <a:endParaRPr lang="en-GB" sz="1600">
                        <a:effectLst/>
                        <a:latin typeface="Calibri"/>
                        <a:ea typeface="Calibri"/>
                        <a:cs typeface="Calibri"/>
                      </a:endParaRPr>
                    </a:p>
                  </a:txBody>
                  <a:tcPr marL="50288" marR="50288" marT="8874" marB="0" anchor="b">
                    <a:lnL>
                      <a:noFill/>
                    </a:lnL>
                    <a:lnR>
                      <a:noFill/>
                    </a:lnR>
                    <a:lnT>
                      <a:noFill/>
                    </a:lnT>
                    <a:lnB>
                      <a:noFill/>
                    </a:lnB>
                    <a:solidFill>
                      <a:srgbClr val="FFCC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Cost &amp; resource for design/prototyping</a:t>
                      </a:r>
                      <a:endParaRPr lang="en-GB" sz="1600">
                        <a:effectLst/>
                        <a:latin typeface="Calibri"/>
                        <a:ea typeface="Calibri"/>
                        <a:cs typeface="Calibri"/>
                      </a:endParaRPr>
                    </a:p>
                  </a:txBody>
                  <a:tcPr marL="50288" marR="50288" marT="8874" marB="0" anchor="b">
                    <a:lnL>
                      <a:noFill/>
                    </a:lnL>
                    <a:lnR>
                      <a:noFill/>
                    </a:lnR>
                    <a:lnT>
                      <a:noFill/>
                    </a:lnT>
                    <a:lnB>
                      <a:noFill/>
                    </a:lnB>
                    <a:solidFill>
                      <a:srgbClr val="FFCCCC"/>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CC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CC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Cost &amp; resource for manufacture</a:t>
                      </a:r>
                      <a:endParaRPr lang="en-GB" sz="1600">
                        <a:effectLst/>
                        <a:latin typeface="Calibri"/>
                        <a:ea typeface="Calibri"/>
                        <a:cs typeface="Calibri"/>
                      </a:endParaRPr>
                    </a:p>
                  </a:txBody>
                  <a:tcPr marL="50288" marR="50288" marT="8874" marB="0" anchor="b">
                    <a:lnL>
                      <a:noFill/>
                    </a:lnL>
                    <a:lnR>
                      <a:noFill/>
                    </a:lnR>
                    <a:lnT>
                      <a:noFill/>
                    </a:lnT>
                    <a:lnB>
                      <a:noFill/>
                    </a:lnB>
                    <a:solidFill>
                      <a:srgbClr val="FFCCCC"/>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CC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CC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Cost of RH equipment</a:t>
                      </a:r>
                      <a:endParaRPr lang="en-GB" sz="1600">
                        <a:effectLst/>
                        <a:latin typeface="Calibri"/>
                        <a:ea typeface="Calibri"/>
                        <a:cs typeface="Calibri"/>
                      </a:endParaRPr>
                    </a:p>
                  </a:txBody>
                  <a:tcPr marL="50288" marR="50288" marT="8874" marB="0" anchor="b">
                    <a:lnL>
                      <a:noFill/>
                    </a:lnL>
                    <a:lnR>
                      <a:noFill/>
                    </a:lnR>
                    <a:lnT>
                      <a:noFill/>
                    </a:lnT>
                    <a:lnB>
                      <a:noFill/>
                    </a:lnB>
                    <a:solidFill>
                      <a:srgbClr val="FFCCCC"/>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CC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FCC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Disposal cost</a:t>
                      </a:r>
                      <a:endParaRPr lang="en-GB" sz="1600">
                        <a:effectLst/>
                        <a:latin typeface="Calibri"/>
                        <a:ea typeface="Calibri"/>
                        <a:cs typeface="Calibri"/>
                      </a:endParaRPr>
                    </a:p>
                  </a:txBody>
                  <a:tcPr marL="50288" marR="50288" marT="8874" marB="0" anchor="b">
                    <a:lnL>
                      <a:noFill/>
                    </a:lnL>
                    <a:lnR>
                      <a:noFill/>
                    </a:lnR>
                    <a:lnT>
                      <a:noFill/>
                    </a:lnT>
                    <a:lnB>
                      <a:noFill/>
                    </a:lnB>
                    <a:solidFill>
                      <a:srgbClr val="FFCCCC"/>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5</a:t>
                      </a:r>
                      <a:endParaRPr lang="en-GB" sz="1600">
                        <a:effectLst/>
                        <a:latin typeface="Calibri"/>
                        <a:ea typeface="Calibri"/>
                        <a:cs typeface="Calibri"/>
                      </a:endParaRPr>
                    </a:p>
                  </a:txBody>
                  <a:tcPr marL="50288" marR="50288" marT="8874" marB="0" anchor="b">
                    <a:lnL>
                      <a:noFill/>
                    </a:lnL>
                    <a:lnR>
                      <a:noFill/>
                    </a:lnR>
                    <a:lnT>
                      <a:noFill/>
                    </a:lnT>
                    <a:lnB>
                      <a:noFill/>
                    </a:lnB>
                    <a:solidFill>
                      <a:srgbClr val="CC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Schedule</a:t>
                      </a:r>
                      <a:endParaRPr lang="en-GB" sz="1600">
                        <a:effectLst/>
                        <a:latin typeface="Calibri"/>
                        <a:ea typeface="Calibri"/>
                        <a:cs typeface="Calibri"/>
                      </a:endParaRPr>
                    </a:p>
                  </a:txBody>
                  <a:tcPr marL="50288" marR="50288" marT="8874" marB="0" anchor="b">
                    <a:lnL>
                      <a:noFill/>
                    </a:lnL>
                    <a:lnR>
                      <a:noFill/>
                    </a:lnR>
                    <a:lnT>
                      <a:noFill/>
                    </a:lnT>
                    <a:lnB>
                      <a:noFill/>
                    </a:lnB>
                    <a:solidFill>
                      <a:srgbClr val="CC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Time to design</a:t>
                      </a:r>
                      <a:endParaRPr lang="en-GB" sz="1600">
                        <a:effectLst/>
                        <a:latin typeface="Calibri"/>
                        <a:ea typeface="Calibri"/>
                        <a:cs typeface="Calibri"/>
                      </a:endParaRPr>
                    </a:p>
                  </a:txBody>
                  <a:tcPr marL="50288" marR="50288" marT="8874" marB="0" anchor="b">
                    <a:lnL>
                      <a:noFill/>
                    </a:lnL>
                    <a:lnR>
                      <a:noFill/>
                    </a:lnR>
                    <a:lnT>
                      <a:noFill/>
                    </a:lnT>
                    <a:lnB>
                      <a:noFill/>
                    </a:lnB>
                    <a:solidFill>
                      <a:srgbClr val="CCFFCC"/>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CC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CC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Time to prototype</a:t>
                      </a:r>
                      <a:endParaRPr lang="en-GB" sz="1600">
                        <a:effectLst/>
                        <a:latin typeface="Calibri"/>
                        <a:ea typeface="Calibri"/>
                        <a:cs typeface="Calibri"/>
                      </a:endParaRPr>
                    </a:p>
                  </a:txBody>
                  <a:tcPr marL="50288" marR="50288" marT="8874" marB="0" anchor="b">
                    <a:lnL>
                      <a:noFill/>
                    </a:lnL>
                    <a:lnR>
                      <a:noFill/>
                    </a:lnR>
                    <a:lnT>
                      <a:noFill/>
                    </a:lnT>
                    <a:lnB>
                      <a:noFill/>
                    </a:lnB>
                    <a:solidFill>
                      <a:srgbClr val="CCFFCC"/>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CC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CC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Time to manufacture</a:t>
                      </a:r>
                      <a:endParaRPr lang="en-GB" sz="1600">
                        <a:effectLst/>
                        <a:latin typeface="Calibri"/>
                        <a:ea typeface="Calibri"/>
                        <a:cs typeface="Calibri"/>
                      </a:endParaRPr>
                    </a:p>
                  </a:txBody>
                  <a:tcPr marL="50288" marR="50288" marT="8874" marB="0" anchor="b">
                    <a:lnL>
                      <a:noFill/>
                    </a:lnL>
                    <a:lnR>
                      <a:noFill/>
                    </a:lnR>
                    <a:lnT>
                      <a:noFill/>
                    </a:lnT>
                    <a:lnB>
                      <a:noFill/>
                    </a:lnB>
                    <a:solidFill>
                      <a:srgbClr val="CCFFCC"/>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CC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CCFFCC"/>
                    </a:solidFill>
                  </a:tcPr>
                </a:tc>
                <a:tc>
                  <a:txBody>
                    <a:bodyPr/>
                    <a:lstStyle/>
                    <a:p>
                      <a:pPr>
                        <a:lnSpc>
                          <a:spcPts val="1190"/>
                        </a:lnSpc>
                        <a:spcAft>
                          <a:spcPts val="0"/>
                        </a:spcAft>
                      </a:pPr>
                      <a:r>
                        <a:rPr lang="en-GB" sz="1200" kern="1200">
                          <a:solidFill>
                            <a:srgbClr val="000000"/>
                          </a:solidFill>
                          <a:effectLst/>
                          <a:latin typeface="Calibri"/>
                          <a:ea typeface="Calibri"/>
                          <a:cs typeface="Calibri"/>
                        </a:rPr>
                        <a:t>Schedule impact on other systems</a:t>
                      </a:r>
                      <a:endParaRPr lang="en-GB" sz="1600">
                        <a:effectLst/>
                        <a:latin typeface="Calibri"/>
                        <a:ea typeface="Calibri"/>
                        <a:cs typeface="Calibri"/>
                      </a:endParaRPr>
                    </a:p>
                  </a:txBody>
                  <a:tcPr marL="50288" marR="50288" marT="8874" marB="0" anchor="b">
                    <a:lnL>
                      <a:noFill/>
                    </a:lnL>
                    <a:lnR>
                      <a:noFill/>
                    </a:lnR>
                    <a:lnT>
                      <a:noFill/>
                    </a:lnT>
                    <a:lnB>
                      <a:noFill/>
                    </a:lnB>
                    <a:solidFill>
                      <a:srgbClr val="CCFFCC"/>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6</a:t>
                      </a:r>
                      <a:endParaRPr lang="en-GB" sz="1600">
                        <a:effectLst/>
                        <a:latin typeface="Calibri"/>
                        <a:ea typeface="Calibri"/>
                        <a:cs typeface="Calibri"/>
                      </a:endParaRPr>
                    </a:p>
                  </a:txBody>
                  <a:tcPr marL="50288" marR="50288" marT="8874" marB="0" anchor="b">
                    <a:lnL>
                      <a:noFill/>
                    </a:lnL>
                    <a:lnR>
                      <a:noFill/>
                    </a:lnR>
                    <a:lnT>
                      <a:noFill/>
                    </a:lnT>
                    <a:lnB>
                      <a:noFill/>
                    </a:lnB>
                    <a:solidFill>
                      <a:srgbClr val="FDE9D9"/>
                    </a:solidFill>
                  </a:tcPr>
                </a:tc>
                <a:tc>
                  <a:txBody>
                    <a:bodyPr/>
                    <a:lstStyle/>
                    <a:p>
                      <a:pPr>
                        <a:lnSpc>
                          <a:spcPts val="1190"/>
                        </a:lnSpc>
                        <a:spcAft>
                          <a:spcPts val="0"/>
                        </a:spcAft>
                      </a:pPr>
                      <a:r>
                        <a:rPr lang="en-GB" sz="1200" kern="1200">
                          <a:solidFill>
                            <a:srgbClr val="000000"/>
                          </a:solidFill>
                          <a:effectLst/>
                          <a:latin typeface="Calibri"/>
                          <a:ea typeface="Calibri"/>
                          <a:cs typeface="Calibri"/>
                        </a:rPr>
                        <a:t>Risk</a:t>
                      </a:r>
                      <a:endParaRPr lang="en-GB" sz="1600">
                        <a:effectLst/>
                        <a:latin typeface="Calibri"/>
                        <a:ea typeface="Calibri"/>
                        <a:cs typeface="Calibri"/>
                      </a:endParaRPr>
                    </a:p>
                  </a:txBody>
                  <a:tcPr marL="50288" marR="50288" marT="8874" marB="0" anchor="b">
                    <a:lnL>
                      <a:noFill/>
                    </a:lnL>
                    <a:lnR>
                      <a:noFill/>
                    </a:lnR>
                    <a:lnT>
                      <a:noFill/>
                    </a:lnT>
                    <a:lnB>
                      <a:noFill/>
                    </a:lnB>
                    <a:solidFill>
                      <a:srgbClr val="FDE9D9"/>
                    </a:solidFill>
                  </a:tcPr>
                </a:tc>
                <a:tc>
                  <a:txBody>
                    <a:bodyPr/>
                    <a:lstStyle/>
                    <a:p>
                      <a:pPr>
                        <a:lnSpc>
                          <a:spcPts val="1190"/>
                        </a:lnSpc>
                        <a:spcAft>
                          <a:spcPts val="0"/>
                        </a:spcAft>
                      </a:pPr>
                      <a:r>
                        <a:rPr lang="en-GB" sz="1200" kern="1200">
                          <a:solidFill>
                            <a:srgbClr val="000000"/>
                          </a:solidFill>
                          <a:effectLst/>
                          <a:latin typeface="Calibri"/>
                          <a:ea typeface="Calibri"/>
                          <a:cs typeface="Calibri"/>
                        </a:rPr>
                        <a:t>Design complexity</a:t>
                      </a:r>
                      <a:endParaRPr lang="en-GB" sz="1600">
                        <a:effectLst/>
                        <a:latin typeface="Calibri"/>
                        <a:ea typeface="Calibri"/>
                        <a:cs typeface="Calibri"/>
                      </a:endParaRPr>
                    </a:p>
                  </a:txBody>
                  <a:tcPr marL="50288" marR="50288" marT="8874" marB="0" anchor="b">
                    <a:lnL>
                      <a:noFill/>
                    </a:lnL>
                    <a:lnR>
                      <a:noFill/>
                    </a:lnR>
                    <a:lnT>
                      <a:noFill/>
                    </a:lnT>
                    <a:lnB>
                      <a:noFill/>
                    </a:lnB>
                    <a:solidFill>
                      <a:srgbClr val="FDE9D9"/>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DE9D9"/>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DE9D9"/>
                    </a:solidFill>
                  </a:tcPr>
                </a:tc>
                <a:tc>
                  <a:txBody>
                    <a:bodyPr/>
                    <a:lstStyle/>
                    <a:p>
                      <a:pPr>
                        <a:lnSpc>
                          <a:spcPts val="1190"/>
                        </a:lnSpc>
                        <a:spcAft>
                          <a:spcPts val="0"/>
                        </a:spcAft>
                      </a:pPr>
                      <a:r>
                        <a:rPr lang="en-GB" sz="1200" kern="1200">
                          <a:solidFill>
                            <a:srgbClr val="000000"/>
                          </a:solidFill>
                          <a:effectLst/>
                          <a:latin typeface="Calibri"/>
                          <a:ea typeface="Calibri"/>
                          <a:cs typeface="Calibri"/>
                        </a:rPr>
                        <a:t>Ease of manufacture</a:t>
                      </a:r>
                      <a:endParaRPr lang="en-GB" sz="1600">
                        <a:effectLst/>
                        <a:latin typeface="Calibri"/>
                        <a:ea typeface="Calibri"/>
                        <a:cs typeface="Calibri"/>
                      </a:endParaRPr>
                    </a:p>
                  </a:txBody>
                  <a:tcPr marL="50288" marR="50288" marT="8874" marB="0" anchor="b">
                    <a:lnL>
                      <a:noFill/>
                    </a:lnL>
                    <a:lnR>
                      <a:noFill/>
                    </a:lnR>
                    <a:lnT>
                      <a:noFill/>
                    </a:lnT>
                    <a:lnB>
                      <a:noFill/>
                    </a:lnB>
                    <a:solidFill>
                      <a:srgbClr val="FDE9D9"/>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DE9D9"/>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DE9D9"/>
                    </a:solidFill>
                  </a:tcPr>
                </a:tc>
                <a:tc>
                  <a:txBody>
                    <a:bodyPr/>
                    <a:lstStyle/>
                    <a:p>
                      <a:pPr>
                        <a:lnSpc>
                          <a:spcPts val="1190"/>
                        </a:lnSpc>
                        <a:spcAft>
                          <a:spcPts val="0"/>
                        </a:spcAft>
                      </a:pPr>
                      <a:r>
                        <a:rPr lang="en-GB" sz="1200" kern="1200">
                          <a:solidFill>
                            <a:srgbClr val="000000"/>
                          </a:solidFill>
                          <a:effectLst/>
                          <a:latin typeface="Calibri"/>
                          <a:ea typeface="Calibri"/>
                          <a:cs typeface="Calibri"/>
                        </a:rPr>
                        <a:t>Remote handling complexity</a:t>
                      </a:r>
                      <a:endParaRPr lang="en-GB" sz="1600">
                        <a:effectLst/>
                        <a:latin typeface="Calibri"/>
                        <a:ea typeface="Calibri"/>
                        <a:cs typeface="Calibri"/>
                      </a:endParaRPr>
                    </a:p>
                  </a:txBody>
                  <a:tcPr marL="50288" marR="50288" marT="8874" marB="0" anchor="b">
                    <a:lnL>
                      <a:noFill/>
                    </a:lnL>
                    <a:lnR>
                      <a:noFill/>
                    </a:lnR>
                    <a:lnT>
                      <a:noFill/>
                    </a:lnT>
                    <a:lnB>
                      <a:noFill/>
                    </a:lnB>
                    <a:solidFill>
                      <a:srgbClr val="FDE9D9"/>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DE9D9"/>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DE9D9"/>
                    </a:solidFill>
                  </a:tcPr>
                </a:tc>
                <a:tc>
                  <a:txBody>
                    <a:bodyPr/>
                    <a:lstStyle/>
                    <a:p>
                      <a:pPr>
                        <a:lnSpc>
                          <a:spcPts val="1190"/>
                        </a:lnSpc>
                        <a:spcAft>
                          <a:spcPts val="0"/>
                        </a:spcAft>
                      </a:pPr>
                      <a:r>
                        <a:rPr lang="en-GB" sz="1200" kern="1200">
                          <a:solidFill>
                            <a:srgbClr val="000000"/>
                          </a:solidFill>
                          <a:effectLst/>
                          <a:latin typeface="Calibri"/>
                          <a:ea typeface="Calibri"/>
                          <a:cs typeface="Calibri"/>
                        </a:rPr>
                        <a:t>Departure from known technology</a:t>
                      </a:r>
                      <a:endParaRPr lang="en-GB" sz="1600">
                        <a:effectLst/>
                        <a:latin typeface="Calibri"/>
                        <a:ea typeface="Calibri"/>
                        <a:cs typeface="Calibri"/>
                      </a:endParaRPr>
                    </a:p>
                  </a:txBody>
                  <a:tcPr marL="50288" marR="50288" marT="8874" marB="0" anchor="b">
                    <a:lnL>
                      <a:noFill/>
                    </a:lnL>
                    <a:lnR>
                      <a:noFill/>
                    </a:lnR>
                    <a:lnT>
                      <a:noFill/>
                    </a:lnT>
                    <a:lnB>
                      <a:noFill/>
                    </a:lnB>
                    <a:solidFill>
                      <a:srgbClr val="FDE9D9"/>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DE9D9"/>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DE9D9"/>
                    </a:solidFill>
                  </a:tcPr>
                </a:tc>
                <a:tc>
                  <a:txBody>
                    <a:bodyPr/>
                    <a:lstStyle/>
                    <a:p>
                      <a:pPr>
                        <a:lnSpc>
                          <a:spcPts val="1190"/>
                        </a:lnSpc>
                        <a:spcAft>
                          <a:spcPts val="0"/>
                        </a:spcAft>
                      </a:pPr>
                      <a:r>
                        <a:rPr lang="en-GB" sz="1200" kern="1200">
                          <a:solidFill>
                            <a:srgbClr val="000000"/>
                          </a:solidFill>
                          <a:effectLst/>
                          <a:latin typeface="Calibri"/>
                          <a:ea typeface="Calibri"/>
                          <a:cs typeface="Calibri"/>
                        </a:rPr>
                        <a:t>Schedule risk</a:t>
                      </a:r>
                      <a:endParaRPr lang="en-GB" sz="1600">
                        <a:effectLst/>
                        <a:latin typeface="Calibri"/>
                        <a:ea typeface="Calibri"/>
                        <a:cs typeface="Calibri"/>
                      </a:endParaRPr>
                    </a:p>
                  </a:txBody>
                  <a:tcPr marL="50288" marR="50288" marT="8874" marB="0" anchor="b">
                    <a:lnL>
                      <a:noFill/>
                    </a:lnL>
                    <a:lnR>
                      <a:noFill/>
                    </a:lnR>
                    <a:lnT>
                      <a:noFill/>
                    </a:lnT>
                    <a:lnB>
                      <a:noFill/>
                    </a:lnB>
                    <a:solidFill>
                      <a:srgbClr val="FDE9D9"/>
                    </a:solidFill>
                  </a:tcPr>
                </a:tc>
              </a:tr>
              <a:tr h="193521">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DE9D9"/>
                    </a:solidFill>
                  </a:tcPr>
                </a:tc>
                <a:tc>
                  <a:txBody>
                    <a:bodyPr/>
                    <a:lstStyle/>
                    <a:p>
                      <a:pPr>
                        <a:lnSpc>
                          <a:spcPts val="1190"/>
                        </a:lnSpc>
                        <a:spcAft>
                          <a:spcPts val="0"/>
                        </a:spcAft>
                      </a:pPr>
                      <a:r>
                        <a:rPr lang="en-GB" sz="1200" kern="1200">
                          <a:solidFill>
                            <a:srgbClr val="000000"/>
                          </a:solidFill>
                          <a:effectLst/>
                          <a:latin typeface="Calibri"/>
                          <a:ea typeface="Calibri"/>
                          <a:cs typeface="Calibri"/>
                        </a:rPr>
                        <a:t> </a:t>
                      </a:r>
                      <a:endParaRPr lang="en-GB" sz="1600">
                        <a:effectLst/>
                        <a:latin typeface="Calibri"/>
                        <a:ea typeface="Calibri"/>
                        <a:cs typeface="Calibri"/>
                      </a:endParaRPr>
                    </a:p>
                  </a:txBody>
                  <a:tcPr marL="50288" marR="50288" marT="8874" marB="0" anchor="b">
                    <a:lnL>
                      <a:noFill/>
                    </a:lnL>
                    <a:lnR>
                      <a:noFill/>
                    </a:lnR>
                    <a:lnT>
                      <a:noFill/>
                    </a:lnT>
                    <a:lnB>
                      <a:noFill/>
                    </a:lnB>
                    <a:solidFill>
                      <a:srgbClr val="FDE9D9"/>
                    </a:solidFill>
                  </a:tcPr>
                </a:tc>
                <a:tc>
                  <a:txBody>
                    <a:bodyPr/>
                    <a:lstStyle/>
                    <a:p>
                      <a:pPr>
                        <a:lnSpc>
                          <a:spcPts val="1190"/>
                        </a:lnSpc>
                        <a:spcAft>
                          <a:spcPts val="0"/>
                        </a:spcAft>
                      </a:pPr>
                      <a:r>
                        <a:rPr lang="en-GB" sz="1200" kern="1200" dirty="0">
                          <a:solidFill>
                            <a:srgbClr val="000000"/>
                          </a:solidFill>
                          <a:effectLst/>
                          <a:latin typeface="Calibri"/>
                          <a:ea typeface="Calibri"/>
                          <a:cs typeface="Calibri"/>
                        </a:rPr>
                        <a:t>ES&amp;H / ALARA issues</a:t>
                      </a:r>
                      <a:endParaRPr lang="en-GB" sz="1600" dirty="0">
                        <a:effectLst/>
                        <a:latin typeface="Calibri"/>
                        <a:ea typeface="Calibri"/>
                        <a:cs typeface="Calibri"/>
                      </a:endParaRPr>
                    </a:p>
                  </a:txBody>
                  <a:tcPr marL="50288" marR="50288" marT="8874" marB="0" anchor="b">
                    <a:lnL>
                      <a:noFill/>
                    </a:lnL>
                    <a:lnR>
                      <a:noFill/>
                    </a:lnR>
                    <a:lnT>
                      <a:noFill/>
                    </a:lnT>
                    <a:lnB>
                      <a:noFill/>
                    </a:lnB>
                    <a:solidFill>
                      <a:srgbClr val="FDE9D9"/>
                    </a:solidFill>
                  </a:tcPr>
                </a:tc>
              </a:tr>
            </a:tbl>
          </a:graphicData>
        </a:graphic>
      </p:graphicFrame>
      <p:sp>
        <p:nvSpPr>
          <p:cNvPr id="5" name="Title 1"/>
          <p:cNvSpPr txBox="1">
            <a:spLocks/>
          </p:cNvSpPr>
          <p:nvPr/>
        </p:nvSpPr>
        <p:spPr>
          <a:xfrm>
            <a:off x="0" y="0"/>
            <a:ext cx="9144000" cy="908720"/>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800" dirty="0" smtClean="0"/>
              <a:t>Target Concept Selection </a:t>
            </a:r>
            <a:r>
              <a:rPr lang="en-GB" sz="2800" dirty="0" smtClean="0"/>
              <a:t>Criteria (draft from October 2018 meeting)</a:t>
            </a:r>
            <a:endParaRPr lang="en-GB" sz="2800" dirty="0"/>
          </a:p>
        </p:txBody>
      </p:sp>
    </p:spTree>
    <p:extLst>
      <p:ext uri="{BB962C8B-B14F-4D97-AF65-F5344CB8AC3E}">
        <p14:creationId xmlns:p14="http://schemas.microsoft.com/office/powerpoint/2010/main" val="3539067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8291264" cy="720080"/>
          </a:xfrm>
        </p:spPr>
        <p:txBody>
          <a:bodyPr/>
          <a:lstStyle/>
          <a:p>
            <a:r>
              <a:rPr lang="en-GB" dirty="0" smtClean="0"/>
              <a:t>Outline of UK presentations</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04471630"/>
              </p:ext>
            </p:extLst>
          </p:nvPr>
        </p:nvGraphicFramePr>
        <p:xfrm>
          <a:off x="179512" y="692696"/>
          <a:ext cx="8784976" cy="5969000"/>
        </p:xfrm>
        <a:graphic>
          <a:graphicData uri="http://schemas.openxmlformats.org/drawingml/2006/table">
            <a:tbl>
              <a:tblPr firstRow="1" bandRow="1">
                <a:tableStyleId>{5C22544A-7EE6-4342-B048-85BDC9FD1C3A}</a:tableStyleId>
              </a:tblPr>
              <a:tblGrid>
                <a:gridCol w="999066"/>
                <a:gridCol w="5227199"/>
                <a:gridCol w="2558711"/>
              </a:tblGrid>
              <a:tr h="370840">
                <a:tc>
                  <a:txBody>
                    <a:bodyPr/>
                    <a:lstStyle/>
                    <a:p>
                      <a:r>
                        <a:rPr lang="en-GB" sz="1600" dirty="0" smtClean="0"/>
                        <a:t>Weds</a:t>
                      </a:r>
                      <a:endParaRPr lang="en-GB" sz="1600" dirty="0"/>
                    </a:p>
                  </a:txBody>
                  <a:tcPr/>
                </a:tc>
                <a:tc>
                  <a:txBody>
                    <a:bodyPr/>
                    <a:lstStyle/>
                    <a:p>
                      <a:endParaRPr lang="en-GB" sz="1600" dirty="0"/>
                    </a:p>
                  </a:txBody>
                  <a:tcPr/>
                </a:tc>
                <a:tc>
                  <a:txBody>
                    <a:bodyPr/>
                    <a:lstStyle/>
                    <a:p>
                      <a:endParaRPr lang="en-GB" sz="1600" dirty="0"/>
                    </a:p>
                  </a:txBody>
                  <a:tcPr/>
                </a:tc>
              </a:tr>
              <a:tr h="370840">
                <a:tc>
                  <a:txBody>
                    <a:bodyPr/>
                    <a:lstStyle/>
                    <a:p>
                      <a:r>
                        <a:rPr lang="en-GB" sz="1600" dirty="0" smtClean="0"/>
                        <a:t>10:00</a:t>
                      </a:r>
                      <a:endParaRPr lang="en-GB" sz="1600" dirty="0"/>
                    </a:p>
                  </a:txBody>
                  <a:tcPr/>
                </a:tc>
                <a:tc>
                  <a:txBody>
                    <a:bodyPr/>
                    <a:lstStyle/>
                    <a:p>
                      <a:r>
                        <a:rPr lang="en-GB" sz="1600" dirty="0" smtClean="0"/>
                        <a:t>Physics performance</a:t>
                      </a:r>
                      <a:endParaRPr lang="en-GB" sz="1600" dirty="0"/>
                    </a:p>
                  </a:txBody>
                  <a:tcPr/>
                </a:tc>
                <a:tc>
                  <a:txBody>
                    <a:bodyPr/>
                    <a:lstStyle/>
                    <a:p>
                      <a:r>
                        <a:rPr lang="en-GB" sz="1600" dirty="0" smtClean="0"/>
                        <a:t>John Back</a:t>
                      </a:r>
                      <a:endParaRPr lang="en-GB" sz="1600" dirty="0"/>
                    </a:p>
                  </a:txBody>
                  <a:tcPr/>
                </a:tc>
              </a:tr>
              <a:tr h="370840">
                <a:tc>
                  <a:txBody>
                    <a:bodyPr/>
                    <a:lstStyle/>
                    <a:p>
                      <a:r>
                        <a:rPr lang="en-GB" sz="1600" dirty="0" smtClean="0"/>
                        <a:t>11:00</a:t>
                      </a:r>
                      <a:endParaRPr lang="en-GB" sz="1600" dirty="0"/>
                    </a:p>
                  </a:txBody>
                  <a:tcPr/>
                </a:tc>
                <a:tc>
                  <a:txBody>
                    <a:bodyPr/>
                    <a:lstStyle/>
                    <a:p>
                      <a:r>
                        <a:rPr lang="en-GB" sz="1600" dirty="0" smtClean="0"/>
                        <a:t>Target/horn A interface</a:t>
                      </a:r>
                    </a:p>
                    <a:p>
                      <a:r>
                        <a:rPr lang="en-GB" sz="1600" dirty="0" smtClean="0"/>
                        <a:t>   - Outline comparison of design</a:t>
                      </a:r>
                      <a:r>
                        <a:rPr lang="en-GB" sz="1600" baseline="0" dirty="0" smtClean="0"/>
                        <a:t> complexity</a:t>
                      </a:r>
                      <a:endParaRPr lang="en-GB" sz="1600" dirty="0"/>
                    </a:p>
                  </a:txBody>
                  <a:tcPr/>
                </a:tc>
                <a:tc>
                  <a:txBody>
                    <a:bodyPr/>
                    <a:lstStyle/>
                    <a:p>
                      <a:r>
                        <a:rPr lang="en-GB" sz="1600" dirty="0" smtClean="0"/>
                        <a:t>Joe O’Dell</a:t>
                      </a:r>
                      <a:endParaRPr lang="en-GB" sz="1600" dirty="0"/>
                    </a:p>
                  </a:txBody>
                  <a:tcPr/>
                </a:tc>
              </a:tr>
              <a:tr h="370840">
                <a:tc>
                  <a:txBody>
                    <a:bodyPr/>
                    <a:lstStyle/>
                    <a:p>
                      <a:r>
                        <a:rPr lang="en-GB" sz="1600" dirty="0" smtClean="0"/>
                        <a:t>15:30</a:t>
                      </a:r>
                      <a:endParaRPr lang="en-GB" sz="1600" dirty="0"/>
                    </a:p>
                  </a:txBody>
                  <a:tcPr/>
                </a:tc>
                <a:tc>
                  <a:txBody>
                    <a:bodyPr/>
                    <a:lstStyle/>
                    <a:p>
                      <a:r>
                        <a:rPr lang="en-GB" sz="1600" dirty="0" smtClean="0"/>
                        <a:t>Cantilever target length vs robustness</a:t>
                      </a:r>
                      <a:endParaRPr lang="en-GB" sz="1600" dirty="0"/>
                    </a:p>
                  </a:txBody>
                  <a:tcPr/>
                </a:tc>
                <a:tc>
                  <a:txBody>
                    <a:bodyPr/>
                    <a:lstStyle/>
                    <a:p>
                      <a:r>
                        <a:rPr lang="en-GB" sz="1600" dirty="0" smtClean="0"/>
                        <a:t>Peter Loveridge</a:t>
                      </a:r>
                      <a:endParaRPr lang="en-GB" sz="1600" dirty="0"/>
                    </a:p>
                  </a:txBody>
                  <a:tcPr/>
                </a:tc>
              </a:tr>
              <a:tr h="370840">
                <a:tc>
                  <a:txBody>
                    <a:bodyPr/>
                    <a:lstStyle/>
                    <a:p>
                      <a:r>
                        <a:rPr lang="en-GB" sz="1600" dirty="0" smtClean="0"/>
                        <a:t>16:30</a:t>
                      </a:r>
                      <a:endParaRPr lang="en-GB" sz="1600" dirty="0"/>
                    </a:p>
                  </a:txBody>
                  <a:tcPr/>
                </a:tc>
                <a:tc>
                  <a:txBody>
                    <a:bodyPr/>
                    <a:lstStyle/>
                    <a:p>
                      <a:r>
                        <a:rPr lang="en-GB" sz="1600" dirty="0" smtClean="0"/>
                        <a:t>Beam-based alignment issues</a:t>
                      </a:r>
                      <a:endParaRPr lang="en-GB" sz="1600" dirty="0"/>
                    </a:p>
                  </a:txBody>
                  <a:tcPr/>
                </a:tc>
                <a:tc>
                  <a:txBody>
                    <a:bodyPr/>
                    <a:lstStyle/>
                    <a:p>
                      <a:r>
                        <a:rPr lang="en-GB" sz="1600" dirty="0" smtClean="0"/>
                        <a:t>Chris Densham/Jim </a:t>
                      </a:r>
                      <a:r>
                        <a:rPr lang="en-GB" sz="1600" dirty="0" err="1" smtClean="0"/>
                        <a:t>Hylen</a:t>
                      </a:r>
                      <a:endParaRPr lang="en-GB" sz="1600" dirty="0"/>
                    </a:p>
                  </a:txBody>
                  <a:tcPr/>
                </a:tc>
              </a:tr>
              <a:tr h="370840">
                <a:tc>
                  <a:txBody>
                    <a:bodyPr/>
                    <a:lstStyle/>
                    <a:p>
                      <a:pPr marL="0" algn="l" defTabSz="914400" rtl="0" eaLnBrk="1" latinLnBrk="0" hangingPunct="1"/>
                      <a:r>
                        <a:rPr lang="en-GB" sz="1600" b="1" kern="1200" dirty="0" smtClean="0">
                          <a:solidFill>
                            <a:schemeClr val="lt1"/>
                          </a:solidFill>
                          <a:latin typeface="+mn-lt"/>
                          <a:ea typeface="+mn-ea"/>
                          <a:cs typeface="+mn-cs"/>
                        </a:rPr>
                        <a:t>Thurs</a:t>
                      </a:r>
                      <a:endParaRPr lang="en-GB" sz="1600" b="1" kern="1200" dirty="0">
                        <a:solidFill>
                          <a:schemeClr val="lt1"/>
                        </a:solidFill>
                        <a:latin typeface="+mn-lt"/>
                        <a:ea typeface="+mn-ea"/>
                        <a:cs typeface="+mn-cs"/>
                      </a:endParaRPr>
                    </a:p>
                  </a:txBody>
                  <a:tcPr>
                    <a:solidFill>
                      <a:schemeClr val="accent1"/>
                    </a:solidFill>
                  </a:tcPr>
                </a:tc>
                <a:tc>
                  <a:txBody>
                    <a:bodyPr/>
                    <a:lstStyle/>
                    <a:p>
                      <a:pPr marL="0" algn="l" defTabSz="914400" rtl="0" eaLnBrk="1" latinLnBrk="0" hangingPunct="1"/>
                      <a:endParaRPr lang="en-GB" sz="1600" b="1" kern="1200" dirty="0">
                        <a:solidFill>
                          <a:schemeClr val="lt1"/>
                        </a:solidFill>
                        <a:latin typeface="+mn-lt"/>
                        <a:ea typeface="+mn-ea"/>
                        <a:cs typeface="+mn-cs"/>
                      </a:endParaRPr>
                    </a:p>
                  </a:txBody>
                  <a:tcPr>
                    <a:solidFill>
                      <a:schemeClr val="accent1"/>
                    </a:solidFill>
                  </a:tcPr>
                </a:tc>
                <a:tc>
                  <a:txBody>
                    <a:bodyPr/>
                    <a:lstStyle/>
                    <a:p>
                      <a:pPr marL="0" algn="l" defTabSz="914400" rtl="0" eaLnBrk="1" latinLnBrk="0" hangingPunct="1"/>
                      <a:endParaRPr lang="en-GB" sz="1600" b="1" kern="1200" dirty="0">
                        <a:solidFill>
                          <a:schemeClr val="lt1"/>
                        </a:solidFill>
                        <a:latin typeface="+mn-lt"/>
                        <a:ea typeface="+mn-ea"/>
                        <a:cs typeface="+mn-cs"/>
                      </a:endParaRPr>
                    </a:p>
                  </a:txBody>
                  <a:tcPr>
                    <a:solidFill>
                      <a:schemeClr val="accent1"/>
                    </a:solidFill>
                  </a:tcPr>
                </a:tc>
              </a:tr>
              <a:tr h="370840">
                <a:tc>
                  <a:txBody>
                    <a:bodyPr/>
                    <a:lstStyle/>
                    <a:p>
                      <a:r>
                        <a:rPr lang="en-GB" sz="1600" dirty="0" smtClean="0"/>
                        <a:t>09:00</a:t>
                      </a:r>
                      <a:endParaRPr lang="en-GB" sz="1600" dirty="0"/>
                    </a:p>
                  </a:txBody>
                  <a:tcPr/>
                </a:tc>
                <a:tc>
                  <a:txBody>
                    <a:bodyPr/>
                    <a:lstStyle/>
                    <a:p>
                      <a:r>
                        <a:rPr lang="en-GB" sz="1600" dirty="0" smtClean="0"/>
                        <a:t>Engineering performance</a:t>
                      </a:r>
                    </a:p>
                    <a:p>
                      <a:r>
                        <a:rPr lang="en-GB" sz="1600" dirty="0" smtClean="0"/>
                        <a:t>   - Heat loads (from FLUKA</a:t>
                      </a:r>
                      <a:r>
                        <a:rPr lang="en-GB" sz="1600" baseline="0" dirty="0" smtClean="0"/>
                        <a:t> c/o JB, TD, MDF</a:t>
                      </a:r>
                      <a:r>
                        <a:rPr lang="en-GB" sz="1600" dirty="0" smtClean="0"/>
                        <a:t>)</a:t>
                      </a:r>
                    </a:p>
                    <a:p>
                      <a:r>
                        <a:rPr lang="en-GB" sz="1600" dirty="0" smtClean="0"/>
                        <a:t>   - Thermal management (CFX)</a:t>
                      </a:r>
                    </a:p>
                    <a:p>
                      <a:r>
                        <a:rPr lang="en-GB" sz="1600" dirty="0" smtClean="0"/>
                        <a:t>   - Structural assessment (ANSYS…)</a:t>
                      </a:r>
                      <a:endParaRPr lang="en-GB" sz="1600" dirty="0"/>
                    </a:p>
                  </a:txBody>
                  <a:tcPr/>
                </a:tc>
                <a:tc>
                  <a:txBody>
                    <a:bodyPr/>
                    <a:lstStyle/>
                    <a:p>
                      <a:r>
                        <a:rPr lang="en-GB" sz="1600" dirty="0" smtClean="0"/>
                        <a:t>Dan Wilcox</a:t>
                      </a:r>
                      <a:endParaRPr lang="en-GB" sz="1600" dirty="0"/>
                    </a:p>
                  </a:txBody>
                  <a:tcPr/>
                </a:tc>
              </a:tr>
              <a:tr h="370840">
                <a:tc>
                  <a:txBody>
                    <a:bodyPr/>
                    <a:lstStyle/>
                    <a:p>
                      <a:r>
                        <a:rPr lang="en-GB" sz="1600" dirty="0" smtClean="0"/>
                        <a:t>10:30</a:t>
                      </a:r>
                      <a:endParaRPr lang="en-GB" sz="1600" dirty="0"/>
                    </a:p>
                  </a:txBody>
                  <a:tcPr/>
                </a:tc>
                <a:tc>
                  <a:txBody>
                    <a:bodyPr/>
                    <a:lstStyle/>
                    <a:p>
                      <a:r>
                        <a:rPr lang="en-GB" sz="1600" dirty="0" smtClean="0"/>
                        <a:t>Remote Handling</a:t>
                      </a:r>
                    </a:p>
                    <a:p>
                      <a:r>
                        <a:rPr lang="en-GB" sz="1600" baseline="0" dirty="0" smtClean="0"/>
                        <a:t>   Comparison of time and risk for operations</a:t>
                      </a:r>
                      <a:endParaRPr lang="en-GB" sz="1600" dirty="0" smtClean="0"/>
                    </a:p>
                  </a:txBody>
                  <a:tcPr/>
                </a:tc>
                <a:tc>
                  <a:txBody>
                    <a:bodyPr/>
                    <a:lstStyle/>
                    <a:p>
                      <a:r>
                        <a:rPr lang="en-GB" sz="1600" dirty="0" smtClean="0"/>
                        <a:t>Eric Harvey-Fishenden</a:t>
                      </a:r>
                      <a:endParaRPr lang="en-GB" sz="1600" dirty="0"/>
                    </a:p>
                  </a:txBody>
                  <a:tcPr/>
                </a:tc>
              </a:tr>
              <a:tr h="370840">
                <a:tc>
                  <a:txBody>
                    <a:bodyPr/>
                    <a:lstStyle/>
                    <a:p>
                      <a:r>
                        <a:rPr lang="en-GB" sz="1600" dirty="0" smtClean="0"/>
                        <a:t>15:00</a:t>
                      </a:r>
                      <a:endParaRPr lang="en-GB" sz="1600" dirty="0"/>
                    </a:p>
                  </a:txBody>
                  <a:tcPr/>
                </a:tc>
                <a:tc>
                  <a:txBody>
                    <a:bodyPr/>
                    <a:lstStyle/>
                    <a:p>
                      <a:r>
                        <a:rPr lang="en-GB" sz="1600" dirty="0" smtClean="0"/>
                        <a:t>Project and Operations Impacts</a:t>
                      </a:r>
                    </a:p>
                    <a:p>
                      <a:r>
                        <a:rPr lang="en-GB" sz="1600" dirty="0" smtClean="0"/>
                        <a:t>   - Cost and Schedule Implications</a:t>
                      </a:r>
                    </a:p>
                    <a:p>
                      <a:r>
                        <a:rPr lang="en-GB" sz="1600" dirty="0" smtClean="0"/>
                        <a:t>   - Failure Modes Effects Analysis</a:t>
                      </a:r>
                    </a:p>
                  </a:txBody>
                  <a:tcPr/>
                </a:tc>
                <a:tc>
                  <a:txBody>
                    <a:bodyPr/>
                    <a:lstStyle/>
                    <a:p>
                      <a:r>
                        <a:rPr lang="en-GB" sz="1600" dirty="0" smtClean="0"/>
                        <a:t>Peter Loveridge</a:t>
                      </a:r>
                      <a:endParaRPr lang="en-GB" sz="1600" dirty="0"/>
                    </a:p>
                  </a:txBody>
                  <a:tcPr/>
                </a:tc>
              </a:tr>
              <a:tr h="370840">
                <a:tc>
                  <a:txBody>
                    <a:bodyPr/>
                    <a:lstStyle/>
                    <a:p>
                      <a:r>
                        <a:rPr lang="en-GB" sz="1600" dirty="0" smtClean="0"/>
                        <a:t>16:00</a:t>
                      </a:r>
                      <a:endParaRPr lang="en-GB" sz="1600" dirty="0"/>
                    </a:p>
                  </a:txBody>
                  <a:tcPr/>
                </a:tc>
                <a:tc>
                  <a:txBody>
                    <a:bodyPr/>
                    <a:lstStyle/>
                    <a:p>
                      <a:r>
                        <a:rPr lang="en-GB" sz="1600" dirty="0" smtClean="0"/>
                        <a:t>Summary of Challenges</a:t>
                      </a:r>
                    </a:p>
                    <a:p>
                      <a:r>
                        <a:rPr lang="en-GB" sz="1600" dirty="0" smtClean="0"/>
                        <a:t>   - Key Design &amp; Manufacturing Issues</a:t>
                      </a:r>
                    </a:p>
                    <a:p>
                      <a:r>
                        <a:rPr lang="en-GB" sz="1600" dirty="0" smtClean="0"/>
                        <a:t>   - Key Operations issues</a:t>
                      </a:r>
                    </a:p>
                    <a:p>
                      <a:r>
                        <a:rPr lang="en-GB" sz="1600" dirty="0" smtClean="0"/>
                        <a:t>   - Key Remote Maintenance Issues</a:t>
                      </a:r>
                    </a:p>
                  </a:txBody>
                  <a:tcPr/>
                </a:tc>
                <a:tc>
                  <a:txBody>
                    <a:bodyPr/>
                    <a:lstStyle/>
                    <a:p>
                      <a:r>
                        <a:rPr lang="en-GB" sz="1600" dirty="0" smtClean="0"/>
                        <a:t>Peter Loveridge</a:t>
                      </a:r>
                      <a:endParaRPr lang="en-GB" sz="1600" dirty="0"/>
                    </a:p>
                  </a:txBody>
                  <a:tcPr/>
                </a:tc>
              </a:tr>
            </a:tbl>
          </a:graphicData>
        </a:graphic>
      </p:graphicFrame>
      <p:sp>
        <p:nvSpPr>
          <p:cNvPr id="4" name="Footer Placeholder 3"/>
          <p:cNvSpPr>
            <a:spLocks noGrp="1"/>
          </p:cNvSpPr>
          <p:nvPr>
            <p:ph type="ftr" sz="quarter" idx="11"/>
          </p:nvPr>
        </p:nvSpPr>
        <p:spPr/>
        <p:txBody>
          <a:bodyPr/>
          <a:lstStyle/>
          <a:p>
            <a:r>
              <a:rPr lang="en-GB" smtClean="0">
                <a:solidFill>
                  <a:prstClr val="black"/>
                </a:solidFill>
              </a:rPr>
              <a:t>Chris Densham</a:t>
            </a:r>
            <a:endParaRPr lang="en-GB" dirty="0">
              <a:solidFill>
                <a:prstClr val="black"/>
              </a:solidFill>
            </a:endParaRPr>
          </a:p>
        </p:txBody>
      </p:sp>
    </p:spTree>
    <p:extLst>
      <p:ext uri="{BB962C8B-B14F-4D97-AF65-F5344CB8AC3E}">
        <p14:creationId xmlns:p14="http://schemas.microsoft.com/office/powerpoint/2010/main" val="3133898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Extra material</a:t>
            </a:r>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solidFill>
                  <a:prstClr val="black"/>
                </a:solidFill>
              </a:rPr>
              <a:t>Chris Densham</a:t>
            </a:r>
            <a:endParaRPr lang="en-GB" dirty="0">
              <a:solidFill>
                <a:prstClr val="black"/>
              </a:solidFill>
            </a:endParaRPr>
          </a:p>
        </p:txBody>
      </p:sp>
    </p:spTree>
    <p:extLst>
      <p:ext uri="{BB962C8B-B14F-4D97-AF65-F5344CB8AC3E}">
        <p14:creationId xmlns:p14="http://schemas.microsoft.com/office/powerpoint/2010/main" val="3827025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3528392" cy="2160240"/>
          </a:xfrm>
        </p:spPr>
        <p:txBody>
          <a:bodyPr/>
          <a:lstStyle/>
          <a:p>
            <a:r>
              <a:rPr lang="en-GB" dirty="0" smtClean="0"/>
              <a:t>Upstream &amp; downstream target temperatures </a:t>
            </a:r>
            <a:endParaRPr lang="en-GB" dirty="0"/>
          </a:p>
        </p:txBody>
      </p:sp>
      <p:sp>
        <p:nvSpPr>
          <p:cNvPr id="4" name="Footer Placeholder 3"/>
          <p:cNvSpPr>
            <a:spLocks noGrp="1"/>
          </p:cNvSpPr>
          <p:nvPr>
            <p:ph type="ftr" sz="quarter" idx="11"/>
          </p:nvPr>
        </p:nvSpPr>
        <p:spPr/>
        <p:txBody>
          <a:bodyPr/>
          <a:lstStyle/>
          <a:p>
            <a:r>
              <a:rPr lang="en-GB" dirty="0" smtClean="0">
                <a:solidFill>
                  <a:prstClr val="black"/>
                </a:solidFill>
              </a:rPr>
              <a:t>Chris Densham</a:t>
            </a:r>
            <a:endParaRPr lang="en-GB" dirty="0">
              <a:solidFill>
                <a:prstClr val="black"/>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510" y="2636912"/>
            <a:ext cx="3979076" cy="2765648"/>
          </a:xfrm>
          <a:prstGeom prst="rect">
            <a:avLst/>
          </a:prstGeom>
        </p:spPr>
      </p:pic>
      <p:pic>
        <p:nvPicPr>
          <p:cNvPr id="7" name="image2.png"/>
          <p:cNvPicPr/>
          <p:nvPr/>
        </p:nvPicPr>
        <p:blipFill>
          <a:blip r:embed="rId3"/>
          <a:srcRect/>
          <a:stretch>
            <a:fillRect/>
          </a:stretch>
        </p:blipFill>
        <p:spPr>
          <a:xfrm>
            <a:off x="4212420" y="1064922"/>
            <a:ext cx="4932040" cy="2952328"/>
          </a:xfrm>
          <a:prstGeom prst="rect">
            <a:avLst/>
          </a:prstGeom>
          <a:ln/>
        </p:spPr>
      </p:pic>
      <p:sp>
        <p:nvSpPr>
          <p:cNvPr id="8" name="Title 1"/>
          <p:cNvSpPr txBox="1">
            <a:spLocks/>
          </p:cNvSpPr>
          <p:nvPr/>
        </p:nvSpPr>
        <p:spPr>
          <a:xfrm>
            <a:off x="4283968" y="4149080"/>
            <a:ext cx="4752528" cy="2160240"/>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3200" kern="1200" baseline="0">
                <a:solidFill>
                  <a:schemeClr val="tx2"/>
                </a:solidFill>
                <a:latin typeface="+mj-lt"/>
                <a:ea typeface="+mj-ea"/>
                <a:cs typeface="+mj-cs"/>
              </a:defRPr>
            </a:lvl1pPr>
          </a:lstStyle>
          <a:p>
            <a:pPr marL="342900" indent="-342900" algn="l">
              <a:spcAft>
                <a:spcPts val="600"/>
              </a:spcAft>
              <a:buFont typeface="Arial" panose="020B0604020202020204" pitchFamily="34" charset="0"/>
              <a:buChar char="•"/>
            </a:pPr>
            <a:r>
              <a:rPr lang="en-GB" sz="2000" dirty="0" smtClean="0"/>
              <a:t>Considerable work needed to balance thermal &amp; mechanical requirements of different options</a:t>
            </a:r>
          </a:p>
          <a:p>
            <a:pPr marL="342900" indent="-342900" algn="l">
              <a:spcAft>
                <a:spcPts val="600"/>
              </a:spcAft>
              <a:buFont typeface="Arial" panose="020B0604020202020204" pitchFamily="34" charset="0"/>
              <a:buChar char="•"/>
            </a:pPr>
            <a:r>
              <a:rPr lang="en-GB" sz="2000" dirty="0" smtClean="0"/>
              <a:t>E.g. need sufficient cooling of container walls &amp; windows without excessive helium pressure or pressure drop</a:t>
            </a:r>
            <a:endParaRPr lang="en-GB" sz="2000" dirty="0"/>
          </a:p>
        </p:txBody>
      </p:sp>
    </p:spTree>
    <p:extLst>
      <p:ext uri="{BB962C8B-B14F-4D97-AF65-F5344CB8AC3E}">
        <p14:creationId xmlns:p14="http://schemas.microsoft.com/office/powerpoint/2010/main" val="8506711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1"/>
          <p:cNvSpPr>
            <a:spLocks noGrp="1"/>
          </p:cNvSpPr>
          <p:nvPr>
            <p:ph type="title"/>
          </p:nvPr>
        </p:nvSpPr>
        <p:spPr/>
        <p:txBody>
          <a:bodyPr/>
          <a:lstStyle/>
          <a:p>
            <a:r>
              <a:rPr lang="en-US" altLang="en-US" dirty="0" smtClean="0"/>
              <a:t>Target Exchange Procedures</a:t>
            </a:r>
          </a:p>
        </p:txBody>
      </p:sp>
      <p:sp>
        <p:nvSpPr>
          <p:cNvPr id="13315" name="Content Placeholder 12"/>
          <p:cNvSpPr>
            <a:spLocks noGrp="1"/>
          </p:cNvSpPr>
          <p:nvPr>
            <p:ph idx="1"/>
          </p:nvPr>
        </p:nvSpPr>
        <p:spPr>
          <a:xfrm>
            <a:off x="143000" y="1412776"/>
            <a:ext cx="9001000" cy="3815878"/>
          </a:xfrm>
        </p:spPr>
        <p:txBody>
          <a:bodyPr/>
          <a:lstStyle/>
          <a:p>
            <a:pPr marL="0" indent="0">
              <a:buNone/>
            </a:pPr>
            <a:r>
              <a:rPr lang="en-US" altLang="en-US" dirty="0" smtClean="0"/>
              <a:t>   2.2m Target	   2x 1m Targets		1.5m Target</a:t>
            </a:r>
          </a:p>
        </p:txBody>
      </p:sp>
      <p:grpSp>
        <p:nvGrpSpPr>
          <p:cNvPr id="11" name="Group 10"/>
          <p:cNvGrpSpPr/>
          <p:nvPr/>
        </p:nvGrpSpPr>
        <p:grpSpPr>
          <a:xfrm>
            <a:off x="0" y="1916832"/>
            <a:ext cx="9144000" cy="4104456"/>
            <a:chOff x="179512" y="2060848"/>
            <a:chExt cx="8784976" cy="3857556"/>
          </a:xfrm>
        </p:grpSpPr>
        <p:grpSp>
          <p:nvGrpSpPr>
            <p:cNvPr id="9" name="Group 8"/>
            <p:cNvGrpSpPr/>
            <p:nvPr/>
          </p:nvGrpSpPr>
          <p:grpSpPr>
            <a:xfrm>
              <a:off x="179512" y="2060848"/>
              <a:ext cx="8784976" cy="3815878"/>
              <a:chOff x="179512" y="2060848"/>
              <a:chExt cx="8784976" cy="3815878"/>
            </a:xfrm>
          </p:grpSpPr>
          <p:grpSp>
            <p:nvGrpSpPr>
              <p:cNvPr id="7" name="Group 6"/>
              <p:cNvGrpSpPr/>
              <p:nvPr/>
            </p:nvGrpSpPr>
            <p:grpSpPr>
              <a:xfrm>
                <a:off x="179512" y="2060848"/>
                <a:ext cx="8784976" cy="1904256"/>
                <a:chOff x="179512" y="2060848"/>
                <a:chExt cx="8784976" cy="1904256"/>
              </a:xfrm>
            </p:grpSpPr>
            <p:pic>
              <p:nvPicPr>
                <p:cNvPr id="2" name="Picture 1"/>
                <p:cNvPicPr>
                  <a:picLocks noChangeAspect="1"/>
                </p:cNvPicPr>
                <p:nvPr/>
              </p:nvPicPr>
              <p:blipFill>
                <a:blip r:embed="rId3"/>
                <a:stretch>
                  <a:fillRect/>
                </a:stretch>
              </p:blipFill>
              <p:spPr>
                <a:xfrm>
                  <a:off x="179512" y="2060848"/>
                  <a:ext cx="2788915" cy="1864604"/>
                </a:xfrm>
                <a:prstGeom prst="rect">
                  <a:avLst/>
                </a:prstGeom>
              </p:spPr>
            </p:pic>
            <p:pic>
              <p:nvPicPr>
                <p:cNvPr id="4" name="Picture 3"/>
                <p:cNvPicPr>
                  <a:picLocks noChangeAspect="1"/>
                </p:cNvPicPr>
                <p:nvPr/>
              </p:nvPicPr>
              <p:blipFill rotWithShape="1">
                <a:blip r:embed="rId4"/>
                <a:srcRect r="8107"/>
                <a:stretch/>
              </p:blipFill>
              <p:spPr>
                <a:xfrm>
                  <a:off x="3184450" y="2060848"/>
                  <a:ext cx="2808313" cy="1864604"/>
                </a:xfrm>
                <a:prstGeom prst="rect">
                  <a:avLst/>
                </a:prstGeom>
              </p:spPr>
            </p:pic>
            <p:pic>
              <p:nvPicPr>
                <p:cNvPr id="6" name="Picture 5"/>
                <p:cNvPicPr>
                  <a:picLocks noChangeAspect="1"/>
                </p:cNvPicPr>
                <p:nvPr/>
              </p:nvPicPr>
              <p:blipFill>
                <a:blip r:embed="rId5"/>
                <a:stretch>
                  <a:fillRect/>
                </a:stretch>
              </p:blipFill>
              <p:spPr>
                <a:xfrm>
                  <a:off x="6207284" y="2060848"/>
                  <a:ext cx="2757204" cy="1904256"/>
                </a:xfrm>
                <a:prstGeom prst="rect">
                  <a:avLst/>
                </a:prstGeom>
              </p:spPr>
            </p:pic>
          </p:grpSp>
          <p:pic>
            <p:nvPicPr>
              <p:cNvPr id="8" name="Picture 7"/>
              <p:cNvPicPr>
                <a:picLocks noChangeAspect="1"/>
              </p:cNvPicPr>
              <p:nvPr/>
            </p:nvPicPr>
            <p:blipFill>
              <a:blip r:embed="rId6"/>
              <a:stretch>
                <a:fillRect/>
              </a:stretch>
            </p:blipFill>
            <p:spPr>
              <a:xfrm>
                <a:off x="179512" y="4229134"/>
                <a:ext cx="2788915" cy="1647592"/>
              </a:xfrm>
              <a:prstGeom prst="rect">
                <a:avLst/>
              </a:prstGeom>
            </p:spPr>
          </p:pic>
        </p:grpSp>
        <p:pic>
          <p:nvPicPr>
            <p:cNvPr id="10" name="Picture 9"/>
            <p:cNvPicPr>
              <a:picLocks noChangeAspect="1"/>
            </p:cNvPicPr>
            <p:nvPr/>
          </p:nvPicPr>
          <p:blipFill rotWithShape="1">
            <a:blip r:embed="rId7"/>
            <a:srcRect t="3648"/>
            <a:stretch/>
          </p:blipFill>
          <p:spPr>
            <a:xfrm>
              <a:off x="3185999" y="4229134"/>
              <a:ext cx="2809815" cy="1689270"/>
            </a:xfrm>
            <a:prstGeom prst="rect">
              <a:avLst/>
            </a:prstGeom>
          </p:spPr>
        </p:pic>
      </p:grpSp>
    </p:spTree>
    <p:extLst>
      <p:ext uri="{BB962C8B-B14F-4D97-AF65-F5344CB8AC3E}">
        <p14:creationId xmlns:p14="http://schemas.microsoft.com/office/powerpoint/2010/main" val="3146678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440188" y="1486316"/>
            <a:ext cx="4449083" cy="2304256"/>
          </a:xfrm>
          <a:prstGeom prst="rect">
            <a:avLst/>
          </a:prstGeom>
        </p:spPr>
      </p:pic>
      <p:sp>
        <p:nvSpPr>
          <p:cNvPr id="2" name="Title 1"/>
          <p:cNvSpPr>
            <a:spLocks noGrp="1"/>
          </p:cNvSpPr>
          <p:nvPr>
            <p:ph type="title"/>
          </p:nvPr>
        </p:nvSpPr>
        <p:spPr>
          <a:xfrm>
            <a:off x="0" y="343316"/>
            <a:ext cx="9144000" cy="1143000"/>
          </a:xfrm>
        </p:spPr>
        <p:txBody>
          <a:bodyPr/>
          <a:lstStyle/>
          <a:p>
            <a:r>
              <a:rPr lang="en-GB" dirty="0" smtClean="0"/>
              <a:t>Concept Comparison</a:t>
            </a:r>
            <a:endParaRPr lang="en-GB" dirty="0"/>
          </a:p>
        </p:txBody>
      </p:sp>
      <p:sp>
        <p:nvSpPr>
          <p:cNvPr id="3" name="Content Placeholder 2"/>
          <p:cNvSpPr>
            <a:spLocks noGrp="1"/>
          </p:cNvSpPr>
          <p:nvPr>
            <p:ph idx="1"/>
          </p:nvPr>
        </p:nvSpPr>
        <p:spPr>
          <a:xfrm>
            <a:off x="625996" y="1477907"/>
            <a:ext cx="3814192" cy="5112568"/>
          </a:xfrm>
        </p:spPr>
        <p:txBody>
          <a:bodyPr/>
          <a:lstStyle/>
          <a:p>
            <a:r>
              <a:rPr lang="en-GB" sz="2000" dirty="0" smtClean="0"/>
              <a:t>Procedures for complete target system exchange have been drafted for each concept</a:t>
            </a:r>
          </a:p>
          <a:p>
            <a:r>
              <a:rPr lang="en-GB" sz="2000" dirty="0" smtClean="0"/>
              <a:t>Each operation assigned an estimated time and risk (based on consequence and likelihood)</a:t>
            </a:r>
          </a:p>
          <a:p>
            <a:r>
              <a:rPr lang="en-GB" sz="2000" dirty="0" smtClean="0"/>
              <a:t>Comparisons then drawn up – No. operations, combined risk of operations, total time taken for operations</a:t>
            </a:r>
          </a:p>
          <a:p>
            <a:r>
              <a:rPr lang="en-GB" sz="2000" dirty="0" smtClean="0"/>
              <a:t>Currently in progress to contribute to target concept selection in July</a:t>
            </a:r>
            <a:endParaRPr lang="en-GB" sz="2000" dirty="0"/>
          </a:p>
        </p:txBody>
      </p:sp>
      <p:graphicFrame>
        <p:nvGraphicFramePr>
          <p:cNvPr id="6" name="Table 5"/>
          <p:cNvGraphicFramePr>
            <a:graphicFrameLocks noGrp="1"/>
          </p:cNvGraphicFramePr>
          <p:nvPr>
            <p:extLst>
              <p:ext uri="{D42A27DB-BD31-4B8C-83A1-F6EECF244321}">
                <p14:modId xmlns:p14="http://schemas.microsoft.com/office/powerpoint/2010/main" val="2380493305"/>
              </p:ext>
            </p:extLst>
          </p:nvPr>
        </p:nvGraphicFramePr>
        <p:xfrm>
          <a:off x="5223279" y="4034191"/>
          <a:ext cx="2882900" cy="1543050"/>
        </p:xfrm>
        <a:graphic>
          <a:graphicData uri="http://schemas.openxmlformats.org/drawingml/2006/table">
            <a:tbl>
              <a:tblPr/>
              <a:tblGrid>
                <a:gridCol w="558185">
                  <a:extLst>
                    <a:ext uri="{9D8B030D-6E8A-4147-A177-3AD203B41FA5}">
                      <a16:colId xmlns:a16="http://schemas.microsoft.com/office/drawing/2014/main" xmlns="" val="2626519065"/>
                    </a:ext>
                  </a:extLst>
                </a:gridCol>
                <a:gridCol w="748476">
                  <a:extLst>
                    <a:ext uri="{9D8B030D-6E8A-4147-A177-3AD203B41FA5}">
                      <a16:colId xmlns:a16="http://schemas.microsoft.com/office/drawing/2014/main" xmlns="" val="890082271"/>
                    </a:ext>
                  </a:extLst>
                </a:gridCol>
                <a:gridCol w="710418">
                  <a:extLst>
                    <a:ext uri="{9D8B030D-6E8A-4147-A177-3AD203B41FA5}">
                      <a16:colId xmlns:a16="http://schemas.microsoft.com/office/drawing/2014/main" xmlns="" val="1716289131"/>
                    </a:ext>
                  </a:extLst>
                </a:gridCol>
                <a:gridCol w="865821">
                  <a:extLst>
                    <a:ext uri="{9D8B030D-6E8A-4147-A177-3AD203B41FA5}">
                      <a16:colId xmlns:a16="http://schemas.microsoft.com/office/drawing/2014/main" xmlns="" val="686990157"/>
                    </a:ext>
                  </a:extLst>
                </a:gridCol>
              </a:tblGrid>
              <a:tr h="390525">
                <a:tc>
                  <a:txBody>
                    <a:bodyPr/>
                    <a:lstStyle/>
                    <a:p>
                      <a:pPr algn="l" fontAlgn="b"/>
                      <a:r>
                        <a:rPr lang="en-GB" sz="1100" b="1" i="0" u="none" strike="noStrike" dirty="0">
                          <a:solidFill>
                            <a:srgbClr val="000000"/>
                          </a:solidFill>
                          <a:effectLst/>
                          <a:latin typeface="Calibri" panose="020F0502020204030204" pitchFamily="34" charset="0"/>
                        </a:rPr>
                        <a:t>Option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No. Operations</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Risk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1" i="0" u="none" strike="noStrike">
                          <a:solidFill>
                            <a:srgbClr val="000000"/>
                          </a:solidFill>
                          <a:effectLst/>
                          <a:latin typeface="Calibri" panose="020F0502020204030204" pitchFamily="34" charset="0"/>
                        </a:rPr>
                        <a:t>Replacement Time (hrs)</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0746227"/>
                  </a:ext>
                </a:extLst>
              </a:tr>
              <a:tr h="381000">
                <a:tc>
                  <a:txBody>
                    <a:bodyPr/>
                    <a:lstStyle/>
                    <a:p>
                      <a:pPr algn="l" fontAlgn="b"/>
                      <a:r>
                        <a:rPr lang="en-GB" sz="1100" b="1" i="0" u="none" strike="noStrike">
                          <a:solidFill>
                            <a:srgbClr val="000000"/>
                          </a:solidFill>
                          <a:effectLst/>
                          <a:latin typeface="Calibri" panose="020F0502020204030204" pitchFamily="34" charset="0"/>
                        </a:rPr>
                        <a:t>2.2m Target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97008054"/>
                  </a:ext>
                </a:extLst>
              </a:tr>
              <a:tr h="381000">
                <a:tc>
                  <a:txBody>
                    <a:bodyPr/>
                    <a:lstStyle/>
                    <a:p>
                      <a:pPr algn="l" fontAlgn="b"/>
                      <a:r>
                        <a:rPr lang="en-GB" sz="1100" b="1" i="0" u="none" strike="noStrike">
                          <a:solidFill>
                            <a:srgbClr val="000000"/>
                          </a:solidFill>
                          <a:effectLst/>
                          <a:latin typeface="Calibri" panose="020F0502020204030204" pitchFamily="34" charset="0"/>
                        </a:rPr>
                        <a:t>Double Target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377814627"/>
                  </a:ext>
                </a:extLst>
              </a:tr>
              <a:tr h="390525">
                <a:tc>
                  <a:txBody>
                    <a:bodyPr/>
                    <a:lstStyle/>
                    <a:p>
                      <a:pPr algn="l" fontAlgn="b"/>
                      <a:r>
                        <a:rPr lang="en-GB" sz="1100" b="1" i="0" u="none" strike="noStrike">
                          <a:solidFill>
                            <a:srgbClr val="000000"/>
                          </a:solidFill>
                          <a:effectLst/>
                          <a:latin typeface="Calibri" panose="020F0502020204030204" pitchFamily="34" charset="0"/>
                        </a:rPr>
                        <a:t>1.5m Target</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GB" sz="1100" b="0" i="0" u="none" strike="noStrike" dirty="0">
                          <a:solidFill>
                            <a:srgbClr val="000000"/>
                          </a:solidFill>
                          <a:effectLst/>
                          <a:latin typeface="Calibri" panose="020F0502020204030204" pitchFamily="34" charset="0"/>
                        </a:rPr>
                        <a:t> </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076669467"/>
                  </a:ext>
                </a:extLst>
              </a:tr>
            </a:tbl>
          </a:graphicData>
        </a:graphic>
      </p:graphicFrame>
    </p:spTree>
    <p:extLst>
      <p:ext uri="{BB962C8B-B14F-4D97-AF65-F5344CB8AC3E}">
        <p14:creationId xmlns:p14="http://schemas.microsoft.com/office/powerpoint/2010/main" val="3647261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435280" cy="1210146"/>
          </a:xfrm>
        </p:spPr>
        <p:txBody>
          <a:bodyPr/>
          <a:lstStyle/>
          <a:p>
            <a:r>
              <a:rPr lang="en-GB" dirty="0" smtClean="0"/>
              <a:t>LBNF/DUNE US/UK Agreement Hierarchy</a:t>
            </a:r>
            <a:endParaRPr lang="en-GB" dirty="0"/>
          </a:p>
        </p:txBody>
      </p:sp>
      <p:sp>
        <p:nvSpPr>
          <p:cNvPr id="3" name="Content Placeholder 2"/>
          <p:cNvSpPr>
            <a:spLocks noGrp="1"/>
          </p:cNvSpPr>
          <p:nvPr>
            <p:ph idx="1"/>
          </p:nvPr>
        </p:nvSpPr>
        <p:spPr>
          <a:xfrm>
            <a:off x="179512" y="1340769"/>
            <a:ext cx="8712968" cy="4680520"/>
          </a:xfrm>
        </p:spPr>
        <p:txBody>
          <a:bodyPr>
            <a:normAutofit fontScale="85000" lnSpcReduction="20000"/>
          </a:bodyPr>
          <a:lstStyle/>
          <a:p>
            <a:r>
              <a:rPr lang="en-GB" dirty="0" smtClean="0"/>
              <a:t>Top </a:t>
            </a:r>
            <a:r>
              <a:rPr lang="en-GB" dirty="0"/>
              <a:t>layer – the US/UK Science and Technology Agreement, signed at Ministerial level, which is legally binding</a:t>
            </a:r>
          </a:p>
          <a:p>
            <a:r>
              <a:rPr lang="en-GB" dirty="0" smtClean="0"/>
              <a:t>2</a:t>
            </a:r>
            <a:r>
              <a:rPr lang="en-GB" baseline="30000" dirty="0" smtClean="0"/>
              <a:t>nd</a:t>
            </a:r>
            <a:r>
              <a:rPr lang="en-GB" dirty="0" smtClean="0"/>
              <a:t> </a:t>
            </a:r>
            <a:r>
              <a:rPr lang="en-GB" dirty="0"/>
              <a:t>layer – Implementing Agreement, signed by DOE and </a:t>
            </a:r>
            <a:r>
              <a:rPr lang="en-GB" dirty="0" smtClean="0"/>
              <a:t>UK Ambassador </a:t>
            </a:r>
            <a:r>
              <a:rPr lang="en-GB" dirty="0"/>
              <a:t>in April 2019</a:t>
            </a:r>
          </a:p>
          <a:p>
            <a:r>
              <a:rPr lang="en-GB" dirty="0" smtClean="0"/>
              <a:t>3</a:t>
            </a:r>
            <a:r>
              <a:rPr lang="en-GB" baseline="30000" dirty="0" smtClean="0"/>
              <a:t>rd</a:t>
            </a:r>
            <a:r>
              <a:rPr lang="en-GB" dirty="0" smtClean="0"/>
              <a:t> </a:t>
            </a:r>
            <a:r>
              <a:rPr lang="en-GB" dirty="0"/>
              <a:t>layer – Project Annexe, </a:t>
            </a:r>
            <a:r>
              <a:rPr lang="en-GB" dirty="0" smtClean="0"/>
              <a:t>relates </a:t>
            </a:r>
            <a:r>
              <a:rPr lang="en-GB" dirty="0"/>
              <a:t>to LBNF/DUNE and is </a:t>
            </a:r>
            <a:r>
              <a:rPr lang="en-GB" dirty="0" smtClean="0"/>
              <a:t>general and non-legally </a:t>
            </a:r>
            <a:r>
              <a:rPr lang="en-GB" dirty="0"/>
              <a:t>binding (</a:t>
            </a:r>
            <a:r>
              <a:rPr lang="en-GB" dirty="0" smtClean="0"/>
              <a:t>to </a:t>
            </a:r>
            <a:r>
              <a:rPr lang="en-GB" dirty="0"/>
              <a:t>be </a:t>
            </a:r>
            <a:r>
              <a:rPr lang="en-GB" dirty="0" smtClean="0"/>
              <a:t>signed fall 2019)</a:t>
            </a:r>
          </a:p>
          <a:p>
            <a:pPr lvl="1"/>
            <a:r>
              <a:rPr lang="en-GB" dirty="0" smtClean="0"/>
              <a:t>CJD expected to be </a:t>
            </a:r>
            <a:r>
              <a:rPr lang="en-GB" dirty="0"/>
              <a:t>UK </a:t>
            </a:r>
            <a:r>
              <a:rPr lang="en-GB" dirty="0" smtClean="0"/>
              <a:t>Agency Technical Coordinator</a:t>
            </a:r>
            <a:endParaRPr lang="en-GB" dirty="0"/>
          </a:p>
          <a:p>
            <a:r>
              <a:rPr lang="en-GB" dirty="0" smtClean="0"/>
              <a:t>4</a:t>
            </a:r>
            <a:r>
              <a:rPr lang="en-GB" baseline="30000" dirty="0" smtClean="0"/>
              <a:t>th</a:t>
            </a:r>
            <a:r>
              <a:rPr lang="en-GB" dirty="0" smtClean="0"/>
              <a:t> </a:t>
            </a:r>
            <a:r>
              <a:rPr lang="en-GB" dirty="0"/>
              <a:t>layer – </a:t>
            </a:r>
            <a:r>
              <a:rPr lang="en-GB" dirty="0" smtClean="0"/>
              <a:t>Project Planning Document (and MoUs)</a:t>
            </a:r>
          </a:p>
          <a:p>
            <a:pPr lvl="1"/>
            <a:r>
              <a:rPr lang="en-US" dirty="0" smtClean="0"/>
              <a:t>Technical </a:t>
            </a:r>
            <a:r>
              <a:rPr lang="en-US" dirty="0"/>
              <a:t>description of the </a:t>
            </a:r>
            <a:r>
              <a:rPr lang="en-US" dirty="0" smtClean="0"/>
              <a:t>in-kind-contribution: deliverables</a:t>
            </a:r>
            <a:r>
              <a:rPr lang="en-US" dirty="0"/>
              <a:t>, project activities, schedule and key </a:t>
            </a:r>
            <a:r>
              <a:rPr lang="en-US" dirty="0" smtClean="0"/>
              <a:t>milestones</a:t>
            </a:r>
          </a:p>
          <a:p>
            <a:pPr lvl="1"/>
            <a:r>
              <a:rPr lang="en-US" dirty="0" smtClean="0"/>
              <a:t>Sign-off in UK by Geddes (STFC </a:t>
            </a:r>
            <a:r>
              <a:rPr lang="en-US" dirty="0"/>
              <a:t>Technology </a:t>
            </a:r>
            <a:r>
              <a:rPr lang="en-US" dirty="0" smtClean="0"/>
              <a:t>Director of National Laboratories)?</a:t>
            </a:r>
          </a:p>
          <a:p>
            <a:endParaRPr lang="en-GB" dirty="0"/>
          </a:p>
        </p:txBody>
      </p:sp>
    </p:spTree>
    <p:extLst>
      <p:ext uri="{BB962C8B-B14F-4D97-AF65-F5344CB8AC3E}">
        <p14:creationId xmlns:p14="http://schemas.microsoft.com/office/powerpoint/2010/main" val="16814160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147725"/>
            <a:ext cx="4355976" cy="760995"/>
          </a:xfrm>
        </p:spPr>
        <p:txBody>
          <a:bodyPr>
            <a:normAutofit fontScale="90000"/>
          </a:bodyPr>
          <a:lstStyle/>
          <a:p>
            <a:r>
              <a:rPr lang="en-GB" sz="2400" b="1" dirty="0" smtClean="0"/>
              <a:t>Phase 0 and Phase I </a:t>
            </a:r>
            <a:br>
              <a:rPr lang="en-GB" sz="2400" b="1" dirty="0" smtClean="0"/>
            </a:br>
            <a:r>
              <a:rPr lang="en-GB" sz="2400" b="1" dirty="0" smtClean="0"/>
              <a:t>(2018-2022)</a:t>
            </a:r>
            <a:endParaRPr lang="en-GB" sz="2400" b="1" dirty="0"/>
          </a:p>
        </p:txBody>
      </p:sp>
      <p:sp>
        <p:nvSpPr>
          <p:cNvPr id="8" name="Content Placeholder 2"/>
          <p:cNvSpPr>
            <a:spLocks noGrp="1"/>
          </p:cNvSpPr>
          <p:nvPr>
            <p:ph idx="1"/>
          </p:nvPr>
        </p:nvSpPr>
        <p:spPr>
          <a:xfrm>
            <a:off x="4932040" y="980728"/>
            <a:ext cx="3960440" cy="5400600"/>
          </a:xfrm>
        </p:spPr>
        <p:txBody>
          <a:bodyPr>
            <a:normAutofit/>
          </a:bodyPr>
          <a:lstStyle/>
          <a:p>
            <a:pPr>
              <a:spcBef>
                <a:spcPts val="600"/>
              </a:spcBef>
              <a:spcAft>
                <a:spcPts val="600"/>
              </a:spcAft>
            </a:pPr>
            <a:r>
              <a:rPr lang="en-GB" sz="1600" dirty="0" smtClean="0"/>
              <a:t>Phase 0 and Phase I comprise this funded project</a:t>
            </a:r>
          </a:p>
          <a:p>
            <a:pPr>
              <a:spcBef>
                <a:spcPts val="600"/>
              </a:spcBef>
              <a:spcAft>
                <a:spcPts val="600"/>
              </a:spcAft>
            </a:pPr>
            <a:r>
              <a:rPr lang="en-GB" sz="1600" dirty="0" smtClean="0"/>
              <a:t>Design, prototyping, and costing of Phase II hardware deliverables</a:t>
            </a:r>
          </a:p>
          <a:p>
            <a:pPr>
              <a:spcBef>
                <a:spcPts val="600"/>
              </a:spcBef>
              <a:spcAft>
                <a:spcPts val="600"/>
              </a:spcAft>
            </a:pPr>
            <a:r>
              <a:rPr lang="en-GB" sz="1600" dirty="0" smtClean="0"/>
              <a:t>UK / US schedule integration efforts progressing well</a:t>
            </a:r>
          </a:p>
          <a:p>
            <a:pPr>
              <a:spcBef>
                <a:spcPts val="600"/>
              </a:spcBef>
              <a:spcAft>
                <a:spcPts val="600"/>
              </a:spcAft>
            </a:pPr>
            <a:r>
              <a:rPr lang="en-GB" sz="1600" dirty="0" smtClean="0"/>
              <a:t>Have some further freedom to request US milestone adjustments prior to their CD2 baseline (expected Summer 2020).</a:t>
            </a:r>
          </a:p>
          <a:p>
            <a:pPr>
              <a:spcBef>
                <a:spcPts val="600"/>
              </a:spcBef>
              <a:spcAft>
                <a:spcPts val="600"/>
              </a:spcAft>
            </a:pPr>
            <a:r>
              <a:rPr lang="en-GB" sz="1600" dirty="0" smtClean="0"/>
              <a:t>Target/Baffle/Helium System US milestones now shown in our Gantt (hollow diamonds)</a:t>
            </a:r>
          </a:p>
          <a:p>
            <a:pPr>
              <a:spcBef>
                <a:spcPts val="600"/>
              </a:spcBef>
              <a:spcAft>
                <a:spcPts val="600"/>
              </a:spcAft>
            </a:pPr>
            <a:r>
              <a:rPr lang="en-GB" sz="1600" dirty="0" smtClean="0"/>
              <a:t>Currently working on schedule integration for remote handling system</a:t>
            </a:r>
          </a:p>
        </p:txBody>
      </p:sp>
      <p:pic>
        <p:nvPicPr>
          <p:cNvPr id="4101" name="Picture 5" descr="\\te9files\ProjectsHPT\ProjectX_LBNF_DUNE\LBNF_UK\Project_Management\Schedule Updates\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6" y="0"/>
            <a:ext cx="48488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4195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solidFill>
                  <a:prstClr val="black"/>
                </a:solidFill>
              </a:rPr>
              <a:t>Chris Densham</a:t>
            </a:r>
            <a:endParaRPr lang="en-GB" dirty="0">
              <a:solidFill>
                <a:prstClr val="black"/>
              </a:solidFill>
            </a:endParaRPr>
          </a:p>
        </p:txBody>
      </p:sp>
      <p:pic>
        <p:nvPicPr>
          <p:cNvPr id="5" name="Picture 5" descr="\\te9files\ProjectsHPT\ProjectX_LBNF_DUNE\LBNF_UK\Project_Management\Schedule Updates\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56" y="-1"/>
            <a:ext cx="9141544" cy="1292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8264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r>
              <a:rPr lang="en-GB" smtClean="0">
                <a:solidFill>
                  <a:prstClr val="black"/>
                </a:solidFill>
              </a:rPr>
              <a:t>Chris Densham</a:t>
            </a:r>
            <a:endParaRPr lang="en-GB" dirty="0">
              <a:solidFill>
                <a:prstClr val="black"/>
              </a:solidFill>
            </a:endParaRPr>
          </a:p>
        </p:txBody>
      </p:sp>
      <p:pic>
        <p:nvPicPr>
          <p:cNvPr id="5" name="Picture 5" descr="\\te9files\ProjectsHPT\ProjectX_LBNF_DUNE\LBNF_UK\Project_Management\Schedule Updates\p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45" y="-6071461"/>
            <a:ext cx="9141544" cy="12929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8759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88024" y="147725"/>
            <a:ext cx="4355976" cy="688987"/>
          </a:xfrm>
        </p:spPr>
        <p:txBody>
          <a:bodyPr>
            <a:normAutofit/>
          </a:bodyPr>
          <a:lstStyle/>
          <a:p>
            <a:r>
              <a:rPr lang="en-GB" sz="2400" b="1" dirty="0" smtClean="0"/>
              <a:t>Phase II (2022-2026)</a:t>
            </a:r>
            <a:endParaRPr lang="en-GB" sz="2400" b="1" dirty="0"/>
          </a:p>
        </p:txBody>
      </p:sp>
      <p:sp>
        <p:nvSpPr>
          <p:cNvPr id="8" name="Content Placeholder 2"/>
          <p:cNvSpPr>
            <a:spLocks noGrp="1"/>
          </p:cNvSpPr>
          <p:nvPr>
            <p:ph idx="1"/>
          </p:nvPr>
        </p:nvSpPr>
        <p:spPr>
          <a:xfrm>
            <a:off x="4932040" y="908719"/>
            <a:ext cx="3960440" cy="2528206"/>
          </a:xfrm>
        </p:spPr>
        <p:txBody>
          <a:bodyPr>
            <a:normAutofit/>
          </a:bodyPr>
          <a:lstStyle/>
          <a:p>
            <a:pPr>
              <a:spcBef>
                <a:spcPts val="600"/>
              </a:spcBef>
              <a:spcAft>
                <a:spcPts val="600"/>
              </a:spcAft>
            </a:pPr>
            <a:r>
              <a:rPr lang="en-GB" sz="1600" dirty="0"/>
              <a:t>E</a:t>
            </a:r>
            <a:r>
              <a:rPr lang="en-GB" sz="1600" dirty="0" smtClean="0"/>
              <a:t>nvisaged to continue on directly from present Phase I project</a:t>
            </a:r>
          </a:p>
          <a:p>
            <a:pPr>
              <a:spcBef>
                <a:spcPts val="600"/>
              </a:spcBef>
              <a:spcAft>
                <a:spcPts val="600"/>
              </a:spcAft>
            </a:pPr>
            <a:r>
              <a:rPr lang="en-GB" sz="1600" dirty="0" smtClean="0"/>
              <a:t>Procurement, manufacture and supply of all hardware contributions</a:t>
            </a:r>
          </a:p>
          <a:p>
            <a:pPr>
              <a:spcBef>
                <a:spcPts val="600"/>
              </a:spcBef>
              <a:spcAft>
                <a:spcPts val="600"/>
              </a:spcAft>
            </a:pPr>
            <a:r>
              <a:rPr lang="en-GB" sz="1600" dirty="0" smtClean="0"/>
              <a:t>Target build is on critical path</a:t>
            </a:r>
          </a:p>
          <a:p>
            <a:pPr>
              <a:spcBef>
                <a:spcPts val="600"/>
              </a:spcBef>
              <a:spcAft>
                <a:spcPts val="600"/>
              </a:spcAft>
            </a:pPr>
            <a:r>
              <a:rPr lang="en-GB" sz="1600" dirty="0" smtClean="0"/>
              <a:t>Working with </a:t>
            </a:r>
            <a:r>
              <a:rPr lang="en-GB" sz="1600" dirty="0" err="1" smtClean="0"/>
              <a:t>Fermilab</a:t>
            </a:r>
            <a:r>
              <a:rPr lang="en-GB" sz="1600" dirty="0" smtClean="0"/>
              <a:t> on Phase II milestones in advance of US CD2 project baseline</a:t>
            </a:r>
            <a:endParaRPr lang="en-GB" sz="1600" dirty="0"/>
          </a:p>
        </p:txBody>
      </p:sp>
      <p:pic>
        <p:nvPicPr>
          <p:cNvPr id="5122" name="Picture 2" descr="\\te9files\ProjectsHPT\ProjectX_LBNF_DUNE\LBNF_UK\Project_Management\Schedule Updates\p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84882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300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solidFill>
                  <a:prstClr val="black"/>
                </a:solidFill>
              </a:rPr>
              <a:t>Chris Densham</a:t>
            </a:r>
            <a:endParaRPr lang="en-GB" dirty="0">
              <a:solidFill>
                <a:prstClr val="black"/>
              </a:solidFill>
            </a:endParaRPr>
          </a:p>
        </p:txBody>
      </p:sp>
      <p:pic>
        <p:nvPicPr>
          <p:cNvPr id="5" name="Picture 2" descr="\\te9files\ProjectsHPT\ProjectX_LBNF_DUNE\LBNF_UK\Project_Management\Schedule Updates\p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
            <a:ext cx="9144000" cy="1293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874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smtClean="0">
                <a:solidFill>
                  <a:prstClr val="black"/>
                </a:solidFill>
              </a:rPr>
              <a:t>Chris Densham</a:t>
            </a:r>
            <a:endParaRPr lang="en-GB" dirty="0">
              <a:solidFill>
                <a:prstClr val="black"/>
              </a:solidFill>
            </a:endParaRPr>
          </a:p>
        </p:txBody>
      </p:sp>
      <p:pic>
        <p:nvPicPr>
          <p:cNvPr id="5" name="Picture 2" descr="\\te9files\ProjectsHPT\ProjectX_LBNF_DUNE\LBNF_UK\Project_Management\Schedule Updates\p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074935"/>
            <a:ext cx="9144000" cy="12932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0329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6" y="3473"/>
            <a:ext cx="9144000" cy="922114"/>
          </a:xfrm>
        </p:spPr>
        <p:txBody>
          <a:bodyPr>
            <a:normAutofit fontScale="90000"/>
          </a:bodyPr>
          <a:lstStyle/>
          <a:p>
            <a:r>
              <a:rPr lang="en-GB" dirty="0"/>
              <a:t>US </a:t>
            </a:r>
            <a:r>
              <a:rPr lang="en-GB" dirty="0" smtClean="0"/>
              <a:t>‘</a:t>
            </a:r>
            <a:r>
              <a:rPr lang="en-GB" dirty="0"/>
              <a:t>Tier 5’ milestones relating to the </a:t>
            </a:r>
            <a:r>
              <a:rPr lang="en-GB" dirty="0" smtClean="0"/>
              <a:t>UK </a:t>
            </a:r>
            <a:r>
              <a:rPr lang="en-GB" dirty="0"/>
              <a:t>project</a:t>
            </a:r>
          </a:p>
        </p:txBody>
      </p:sp>
      <p:sp>
        <p:nvSpPr>
          <p:cNvPr id="4" name="Footer Placeholder 3"/>
          <p:cNvSpPr>
            <a:spLocks noGrp="1"/>
          </p:cNvSpPr>
          <p:nvPr>
            <p:ph type="ftr" sz="quarter" idx="11"/>
          </p:nvPr>
        </p:nvSpPr>
        <p:spPr/>
        <p:txBody>
          <a:bodyPr/>
          <a:lstStyle/>
          <a:p>
            <a:r>
              <a:rPr lang="en-GB" smtClean="0">
                <a:solidFill>
                  <a:prstClr val="black"/>
                </a:solidFill>
              </a:rPr>
              <a:t>Chris Densham</a:t>
            </a:r>
            <a:endParaRPr lang="en-GB" dirty="0">
              <a:solidFill>
                <a:prstClr val="black"/>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929085330"/>
              </p:ext>
            </p:extLst>
          </p:nvPr>
        </p:nvGraphicFramePr>
        <p:xfrm>
          <a:off x="2051721" y="908727"/>
          <a:ext cx="5328590" cy="5425300"/>
        </p:xfrm>
        <a:graphic>
          <a:graphicData uri="http://schemas.openxmlformats.org/drawingml/2006/table">
            <a:tbl>
              <a:tblPr/>
              <a:tblGrid>
                <a:gridCol w="2731917"/>
                <a:gridCol w="766378"/>
                <a:gridCol w="1036867"/>
                <a:gridCol w="793428"/>
              </a:tblGrid>
              <a:tr h="258463">
                <a:tc gridSpan="4">
                  <a:txBody>
                    <a:bodyPr/>
                    <a:lstStyle/>
                    <a:p>
                      <a:pPr algn="ctr">
                        <a:lnSpc>
                          <a:spcPct val="115000"/>
                        </a:lnSpc>
                        <a:spcAft>
                          <a:spcPts val="0"/>
                        </a:spcAft>
                      </a:pPr>
                      <a:r>
                        <a:rPr lang="en-GB" sz="1000" b="1" dirty="0">
                          <a:solidFill>
                            <a:srgbClr val="365F91"/>
                          </a:solidFill>
                          <a:effectLst/>
                          <a:latin typeface="Cambria"/>
                          <a:ea typeface="Cambria"/>
                          <a:cs typeface="Cambria"/>
                        </a:rPr>
                        <a:t>T5 Project Integration Milestones</a:t>
                      </a:r>
                      <a:endParaRPr lang="en-GB" sz="1000" dirty="0">
                        <a:effectLst/>
                        <a:latin typeface="Calibri"/>
                      </a:endParaRP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417789">
                <a:tc>
                  <a:txBody>
                    <a:bodyPr/>
                    <a:lstStyle/>
                    <a:p>
                      <a:pPr>
                        <a:lnSpc>
                          <a:spcPct val="115000"/>
                        </a:lnSpc>
                        <a:spcAft>
                          <a:spcPts val="0"/>
                        </a:spcAft>
                      </a:pPr>
                      <a:r>
                        <a:rPr lang="en-GB" sz="1000" b="1">
                          <a:solidFill>
                            <a:srgbClr val="365F91"/>
                          </a:solidFill>
                          <a:effectLst/>
                          <a:latin typeface="Cambria"/>
                          <a:ea typeface="Cambria"/>
                          <a:cs typeface="Cambria"/>
                        </a:rPr>
                        <a:t>LBNF Project Milestone</a:t>
                      </a:r>
                      <a:endParaRPr lang="en-GB" sz="1000">
                        <a:effectLst/>
                        <a:latin typeface="Calibri"/>
                      </a:endParaRP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n-GB" sz="1000" b="1">
                          <a:solidFill>
                            <a:srgbClr val="365F91"/>
                          </a:solidFill>
                          <a:effectLst/>
                          <a:latin typeface="Cambria"/>
                          <a:ea typeface="Cambria"/>
                          <a:cs typeface="Cambria"/>
                        </a:rPr>
                        <a:t>Planned Date</a:t>
                      </a:r>
                      <a:endParaRPr lang="en-GB" sz="1000">
                        <a:effectLst/>
                        <a:latin typeface="Calibri"/>
                      </a:endParaRP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n-GB" sz="1000" b="1">
                          <a:solidFill>
                            <a:srgbClr val="365F91"/>
                          </a:solidFill>
                          <a:effectLst/>
                          <a:latin typeface="Cambria"/>
                          <a:ea typeface="Cambria"/>
                          <a:cs typeface="Cambria"/>
                        </a:rPr>
                        <a:t>Ref. UK Project Plan</a:t>
                      </a:r>
                      <a:endParaRPr lang="en-GB" sz="1000">
                        <a:effectLst/>
                        <a:latin typeface="Calibri"/>
                      </a:endParaRP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nSpc>
                          <a:spcPct val="115000"/>
                        </a:lnSpc>
                        <a:spcAft>
                          <a:spcPts val="0"/>
                        </a:spcAft>
                      </a:pPr>
                      <a:r>
                        <a:rPr lang="en-GB" sz="1000" b="1">
                          <a:solidFill>
                            <a:srgbClr val="365F91"/>
                          </a:solidFill>
                          <a:effectLst/>
                          <a:latin typeface="Cambria"/>
                          <a:ea typeface="Cambria"/>
                          <a:cs typeface="Cambria"/>
                        </a:rPr>
                        <a:t>Status</a:t>
                      </a:r>
                      <a:endParaRPr lang="en-GB" sz="1000">
                        <a:effectLst/>
                        <a:latin typeface="Calibri"/>
                      </a:endParaRP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r h="258463">
                <a:tc gridSpan="4">
                  <a:txBody>
                    <a:bodyPr/>
                    <a:lstStyle/>
                    <a:p>
                      <a:pPr>
                        <a:lnSpc>
                          <a:spcPct val="115000"/>
                        </a:lnSpc>
                        <a:spcAft>
                          <a:spcPts val="0"/>
                        </a:spcAft>
                      </a:pPr>
                      <a:r>
                        <a:rPr lang="en-GB" sz="1000">
                          <a:solidFill>
                            <a:srgbClr val="365F91"/>
                          </a:solidFill>
                          <a:effectLst/>
                          <a:latin typeface="Cambria"/>
                          <a:ea typeface="Cambria"/>
                          <a:cs typeface="Cambria"/>
                        </a:rPr>
                        <a:t>Target</a:t>
                      </a:r>
                      <a:endParaRPr lang="en-GB" sz="1000">
                        <a:effectLst/>
                        <a:latin typeface="Calibri"/>
                      </a:endParaRP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58463">
                <a:tc>
                  <a:txBody>
                    <a:bodyPr/>
                    <a:lstStyle/>
                    <a:p>
                      <a:pPr>
                        <a:lnSpc>
                          <a:spcPct val="115000"/>
                        </a:lnSpc>
                        <a:spcAft>
                          <a:spcPts val="0"/>
                        </a:spcAft>
                      </a:pPr>
                      <a:r>
                        <a:rPr lang="en-GB" sz="1000">
                          <a:effectLst/>
                          <a:latin typeface="Calibri"/>
                        </a:rPr>
                        <a:t>Target Preliminary Design Start</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01-Jul-19</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M1.2, Task 1.2.2</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On track</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3">
                <a:tc>
                  <a:txBody>
                    <a:bodyPr/>
                    <a:lstStyle/>
                    <a:p>
                      <a:pPr>
                        <a:lnSpc>
                          <a:spcPct val="115000"/>
                        </a:lnSpc>
                        <a:spcAft>
                          <a:spcPts val="0"/>
                        </a:spcAft>
                      </a:pPr>
                      <a:r>
                        <a:rPr lang="en-GB" sz="1000">
                          <a:effectLst/>
                          <a:latin typeface="Calibri"/>
                        </a:rPr>
                        <a:t>Target Preliminary Prototyping Start</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30-Jan-20</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Task 1.2.4</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On track</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3">
                <a:tc>
                  <a:txBody>
                    <a:bodyPr/>
                    <a:lstStyle/>
                    <a:p>
                      <a:pPr>
                        <a:lnSpc>
                          <a:spcPct val="115000"/>
                        </a:lnSpc>
                        <a:spcAft>
                          <a:spcPts val="0"/>
                        </a:spcAft>
                      </a:pPr>
                      <a:r>
                        <a:rPr lang="en-GB" sz="1000">
                          <a:effectLst/>
                          <a:latin typeface="Calibri"/>
                        </a:rPr>
                        <a:t>Target Preliminary Design Complete</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17-Nov-20</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M1.3</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On track</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3">
                <a:tc>
                  <a:txBody>
                    <a:bodyPr/>
                    <a:lstStyle/>
                    <a:p>
                      <a:pPr>
                        <a:lnSpc>
                          <a:spcPct val="115000"/>
                        </a:lnSpc>
                        <a:spcAft>
                          <a:spcPts val="0"/>
                        </a:spcAft>
                      </a:pPr>
                      <a:r>
                        <a:rPr lang="en-GB" sz="1000" dirty="0">
                          <a:effectLst/>
                          <a:latin typeface="Calibri"/>
                        </a:rPr>
                        <a:t>Target Final Design Start</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18-Nov-20</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Task 1.2.5</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On track</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3">
                <a:tc>
                  <a:txBody>
                    <a:bodyPr/>
                    <a:lstStyle/>
                    <a:p>
                      <a:pPr>
                        <a:lnSpc>
                          <a:spcPct val="115000"/>
                        </a:lnSpc>
                        <a:spcAft>
                          <a:spcPts val="0"/>
                        </a:spcAft>
                      </a:pPr>
                      <a:r>
                        <a:rPr lang="en-GB" sz="1000">
                          <a:effectLst/>
                          <a:latin typeface="Calibri"/>
                        </a:rPr>
                        <a:t>Target Preliminary Prototyping Complete</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17-Aug-21</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Task 1.2.4</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On track</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3">
                <a:tc>
                  <a:txBody>
                    <a:bodyPr/>
                    <a:lstStyle/>
                    <a:p>
                      <a:pPr>
                        <a:lnSpc>
                          <a:spcPct val="115000"/>
                        </a:lnSpc>
                        <a:spcAft>
                          <a:spcPts val="0"/>
                        </a:spcAft>
                      </a:pPr>
                      <a:r>
                        <a:rPr lang="en-GB" sz="1000">
                          <a:effectLst/>
                          <a:latin typeface="Calibri"/>
                        </a:rPr>
                        <a:t>Target Final Design Complete</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13-May-22</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M1.4</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On track</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3">
                <a:tc gridSpan="4">
                  <a:txBody>
                    <a:bodyPr/>
                    <a:lstStyle/>
                    <a:p>
                      <a:pPr>
                        <a:lnSpc>
                          <a:spcPct val="115000"/>
                        </a:lnSpc>
                        <a:spcAft>
                          <a:spcPts val="0"/>
                        </a:spcAft>
                      </a:pPr>
                      <a:r>
                        <a:rPr lang="en-GB" sz="1000" dirty="0">
                          <a:solidFill>
                            <a:srgbClr val="365F91"/>
                          </a:solidFill>
                          <a:effectLst/>
                          <a:latin typeface="Cambria"/>
                          <a:ea typeface="Cambria"/>
                          <a:cs typeface="Cambria"/>
                        </a:rPr>
                        <a:t>Baffle</a:t>
                      </a:r>
                      <a:endParaRPr lang="en-GB" sz="1000" dirty="0">
                        <a:effectLst/>
                        <a:latin typeface="Calibri"/>
                      </a:endParaRP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58463">
                <a:tc>
                  <a:txBody>
                    <a:bodyPr/>
                    <a:lstStyle/>
                    <a:p>
                      <a:pPr>
                        <a:lnSpc>
                          <a:spcPct val="115000"/>
                        </a:lnSpc>
                        <a:spcAft>
                          <a:spcPts val="0"/>
                        </a:spcAft>
                      </a:pPr>
                      <a:r>
                        <a:rPr lang="en-GB" sz="1000">
                          <a:effectLst/>
                          <a:latin typeface="Calibri"/>
                        </a:rPr>
                        <a:t>Baffle Preliminary Design Start</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25-Apr-19</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Task 1.3.2</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Complete</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3">
                <a:tc>
                  <a:txBody>
                    <a:bodyPr/>
                    <a:lstStyle/>
                    <a:p>
                      <a:pPr>
                        <a:lnSpc>
                          <a:spcPct val="115000"/>
                        </a:lnSpc>
                        <a:spcAft>
                          <a:spcPts val="0"/>
                        </a:spcAft>
                      </a:pPr>
                      <a:r>
                        <a:rPr lang="en-GB" sz="1000">
                          <a:effectLst/>
                          <a:latin typeface="Calibri"/>
                        </a:rPr>
                        <a:t>Baffle Preliminary Design Complete</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10-Sep-20</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M1.5</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On track</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3">
                <a:tc>
                  <a:txBody>
                    <a:bodyPr/>
                    <a:lstStyle/>
                    <a:p>
                      <a:pPr>
                        <a:lnSpc>
                          <a:spcPct val="115000"/>
                        </a:lnSpc>
                        <a:spcAft>
                          <a:spcPts val="0"/>
                        </a:spcAft>
                      </a:pPr>
                      <a:r>
                        <a:rPr lang="en-GB" sz="1000">
                          <a:effectLst/>
                          <a:latin typeface="Calibri"/>
                        </a:rPr>
                        <a:t>Baffle Final Design Start</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11-Sep-20</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Task 1.3.3</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On track</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3">
                <a:tc>
                  <a:txBody>
                    <a:bodyPr/>
                    <a:lstStyle/>
                    <a:p>
                      <a:pPr>
                        <a:lnSpc>
                          <a:spcPct val="115000"/>
                        </a:lnSpc>
                        <a:spcAft>
                          <a:spcPts val="0"/>
                        </a:spcAft>
                      </a:pPr>
                      <a:r>
                        <a:rPr lang="en-GB" sz="1000">
                          <a:effectLst/>
                          <a:latin typeface="Calibri"/>
                        </a:rPr>
                        <a:t>Baffle Final Design Complete</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14-Dec-21</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M1.6</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On track</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3">
                <a:tc gridSpan="4">
                  <a:txBody>
                    <a:bodyPr/>
                    <a:lstStyle/>
                    <a:p>
                      <a:pPr>
                        <a:lnSpc>
                          <a:spcPct val="115000"/>
                        </a:lnSpc>
                        <a:spcAft>
                          <a:spcPts val="0"/>
                        </a:spcAft>
                      </a:pPr>
                      <a:r>
                        <a:rPr lang="en-GB" sz="1000">
                          <a:solidFill>
                            <a:srgbClr val="365F91"/>
                          </a:solidFill>
                          <a:effectLst/>
                          <a:latin typeface="Cambria"/>
                          <a:ea typeface="Cambria"/>
                          <a:cs typeface="Cambria"/>
                        </a:rPr>
                        <a:t>Helium System</a:t>
                      </a:r>
                      <a:endParaRPr lang="en-GB" sz="1000">
                        <a:effectLst/>
                        <a:latin typeface="Calibri"/>
                      </a:endParaRP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GB"/>
                    </a:p>
                  </a:txBody>
                  <a:tcPr/>
                </a:tc>
                <a:tc hMerge="1">
                  <a:txBody>
                    <a:bodyPr/>
                    <a:lstStyle/>
                    <a:p>
                      <a:endParaRPr lang="en-GB"/>
                    </a:p>
                  </a:txBody>
                  <a:tcPr/>
                </a:tc>
                <a:tc hMerge="1">
                  <a:txBody>
                    <a:bodyPr/>
                    <a:lstStyle/>
                    <a:p>
                      <a:endParaRPr lang="en-GB"/>
                    </a:p>
                  </a:txBody>
                  <a:tcPr/>
                </a:tc>
              </a:tr>
              <a:tr h="258463">
                <a:tc>
                  <a:txBody>
                    <a:bodyPr/>
                    <a:lstStyle/>
                    <a:p>
                      <a:pPr>
                        <a:lnSpc>
                          <a:spcPct val="115000"/>
                        </a:lnSpc>
                        <a:spcAft>
                          <a:spcPts val="0"/>
                        </a:spcAft>
                      </a:pPr>
                      <a:r>
                        <a:rPr lang="en-GB" sz="1000">
                          <a:effectLst/>
                          <a:latin typeface="Calibri"/>
                        </a:rPr>
                        <a:t>He System Preliminary Design Start</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15-Oct-19</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Task 3.1.2</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On track</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3">
                <a:tc>
                  <a:txBody>
                    <a:bodyPr/>
                    <a:lstStyle/>
                    <a:p>
                      <a:pPr>
                        <a:lnSpc>
                          <a:spcPct val="115000"/>
                        </a:lnSpc>
                        <a:spcAft>
                          <a:spcPts val="0"/>
                        </a:spcAft>
                      </a:pPr>
                      <a:r>
                        <a:rPr lang="en-GB" sz="1000">
                          <a:effectLst/>
                          <a:latin typeface="Calibri"/>
                        </a:rPr>
                        <a:t>He System Preliminary Design Complete</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13-Oct-20</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M3.1</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On track</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3">
                <a:tc>
                  <a:txBody>
                    <a:bodyPr/>
                    <a:lstStyle/>
                    <a:p>
                      <a:pPr>
                        <a:lnSpc>
                          <a:spcPct val="115000"/>
                        </a:lnSpc>
                        <a:spcAft>
                          <a:spcPts val="0"/>
                        </a:spcAft>
                      </a:pPr>
                      <a:r>
                        <a:rPr lang="en-GB" sz="1000">
                          <a:effectLst/>
                          <a:latin typeface="Calibri"/>
                        </a:rPr>
                        <a:t>He System Final Design Start</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14-Oct-20</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Task 3.1.3</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On track</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3">
                <a:tc>
                  <a:txBody>
                    <a:bodyPr/>
                    <a:lstStyle/>
                    <a:p>
                      <a:pPr>
                        <a:lnSpc>
                          <a:spcPct val="115000"/>
                        </a:lnSpc>
                        <a:spcAft>
                          <a:spcPts val="0"/>
                        </a:spcAft>
                      </a:pPr>
                      <a:r>
                        <a:rPr lang="en-GB" sz="1000">
                          <a:effectLst/>
                          <a:latin typeface="Calibri"/>
                        </a:rPr>
                        <a:t>He System Preliminary Design Review Complete</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20-Oct-20</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M3.1</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On track</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8463">
                <a:tc>
                  <a:txBody>
                    <a:bodyPr/>
                    <a:lstStyle/>
                    <a:p>
                      <a:pPr>
                        <a:lnSpc>
                          <a:spcPct val="115000"/>
                        </a:lnSpc>
                        <a:spcAft>
                          <a:spcPts val="0"/>
                        </a:spcAft>
                      </a:pPr>
                      <a:r>
                        <a:rPr lang="en-GB" sz="1000">
                          <a:effectLst/>
                          <a:latin typeface="Calibri"/>
                        </a:rPr>
                        <a:t>He System Final Design Complete</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12-Oct-21</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a:effectLst/>
                          <a:latin typeface="Calibri"/>
                        </a:rPr>
                        <a:t>M3.2</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GB" sz="1000" dirty="0">
                          <a:effectLst/>
                          <a:latin typeface="Calibri"/>
                        </a:rPr>
                        <a:t>On track</a:t>
                      </a:r>
                    </a:p>
                  </a:txBody>
                  <a:tcPr marL="43621" marR="43621" marT="43621" marB="4362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364835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712968" cy="1008112"/>
          </a:xfrm>
        </p:spPr>
        <p:txBody>
          <a:bodyPr>
            <a:normAutofit/>
          </a:bodyPr>
          <a:lstStyle/>
          <a:p>
            <a:r>
              <a:rPr lang="en-GB" sz="2800" dirty="0" smtClean="0"/>
              <a:t>Outline UK In-Kind-Contributions for LBNF target </a:t>
            </a:r>
            <a:endParaRPr lang="en-GB" sz="2800" dirty="0"/>
          </a:p>
        </p:txBody>
      </p:sp>
      <p:sp>
        <p:nvSpPr>
          <p:cNvPr id="3" name="Content Placeholder 2"/>
          <p:cNvSpPr>
            <a:spLocks noGrp="1"/>
          </p:cNvSpPr>
          <p:nvPr>
            <p:ph idx="1"/>
          </p:nvPr>
        </p:nvSpPr>
        <p:spPr>
          <a:xfrm>
            <a:off x="323528" y="1196752"/>
            <a:ext cx="8568952" cy="5112568"/>
          </a:xfrm>
        </p:spPr>
        <p:txBody>
          <a:bodyPr>
            <a:normAutofit fontScale="40000" lnSpcReduction="20000"/>
          </a:bodyPr>
          <a:lstStyle/>
          <a:p>
            <a:pPr lvl="0"/>
            <a:r>
              <a:rPr lang="en-GB" sz="4000" dirty="0" smtClean="0"/>
              <a:t>At </a:t>
            </a:r>
            <a:r>
              <a:rPr lang="en-GB" sz="4000" dirty="0"/>
              <a:t>least one viable prototype and one 1.2 MW capable helium cooled graphite neutrino target system that meets the requirements of the Beam Interface Working Group specification [ref] as far as is realistically achievable and is compatible with the LBNF magnetic Horn A.</a:t>
            </a:r>
          </a:p>
          <a:p>
            <a:pPr lvl="0"/>
            <a:r>
              <a:rPr lang="en-GB" sz="4000" dirty="0"/>
              <a:t>Short baffle collimator (so-called ‘</a:t>
            </a:r>
            <a:r>
              <a:rPr lang="en-GB" sz="4000" dirty="0" err="1"/>
              <a:t>bafflette</a:t>
            </a:r>
            <a:r>
              <a:rPr lang="en-GB" sz="4000" dirty="0"/>
              <a:t>’) integrated into the upstream of the target that permits beam-based alignment using low intensity horizontal and </a:t>
            </a:r>
            <a:r>
              <a:rPr lang="en-GB" sz="4000" dirty="0" err="1"/>
              <a:t>verical</a:t>
            </a:r>
            <a:r>
              <a:rPr lang="en-GB" sz="4000" dirty="0"/>
              <a:t> beam scans. </a:t>
            </a:r>
          </a:p>
          <a:p>
            <a:pPr lvl="0"/>
            <a:r>
              <a:rPr lang="en-GB" sz="4000" dirty="0"/>
              <a:t>Full Intensity Beam Position monitor (so-called ‘</a:t>
            </a:r>
            <a:r>
              <a:rPr lang="en-GB" sz="4000" dirty="0" err="1"/>
              <a:t>Hylen</a:t>
            </a:r>
            <a:r>
              <a:rPr lang="en-GB" sz="4000" dirty="0"/>
              <a:t>’ monitor) integrated into the upstream of the target excluding the anticipated beryllium components</a:t>
            </a:r>
          </a:p>
          <a:p>
            <a:pPr lvl="0"/>
            <a:r>
              <a:rPr lang="en-GB" sz="4000" dirty="0"/>
              <a:t>Target physical alignment, mounting and interface system with Horn A</a:t>
            </a:r>
          </a:p>
          <a:p>
            <a:pPr lvl="0"/>
            <a:r>
              <a:rPr lang="en-GB" sz="4000" dirty="0"/>
              <a:t>Target exchange system to permit failed targets to be replaced in a shielded Work Cell</a:t>
            </a:r>
          </a:p>
          <a:p>
            <a:pPr lvl="0"/>
            <a:r>
              <a:rPr lang="en-GB" sz="4000" dirty="0"/>
              <a:t>D</a:t>
            </a:r>
            <a:r>
              <a:rPr lang="en-GB" sz="4000" dirty="0" smtClean="0"/>
              <a:t>esign </a:t>
            </a:r>
            <a:r>
              <a:rPr lang="en-GB" sz="4000" dirty="0"/>
              <a:t>and the specification of the associated helium cooling system for the provided target system (above);</a:t>
            </a:r>
          </a:p>
          <a:p>
            <a:pPr lvl="0"/>
            <a:r>
              <a:rPr lang="en-GB" sz="4000" dirty="0" smtClean="0"/>
              <a:t>Instrumented </a:t>
            </a:r>
            <a:r>
              <a:rPr lang="en-GB" sz="4000" dirty="0"/>
              <a:t>baffle/collimator;</a:t>
            </a:r>
          </a:p>
          <a:p>
            <a:pPr lvl="0"/>
            <a:r>
              <a:rPr lang="en-GB" sz="4000" dirty="0"/>
              <a:t>M</a:t>
            </a:r>
            <a:r>
              <a:rPr lang="en-GB" sz="4000" dirty="0" smtClean="0"/>
              <a:t>aster-slave </a:t>
            </a:r>
            <a:r>
              <a:rPr lang="en-GB" sz="4000" dirty="0"/>
              <a:t>manipulator system  (one pair) that can be installed in the Work Cell to operate the target exchange system</a:t>
            </a:r>
          </a:p>
          <a:p>
            <a:pPr marL="0" indent="0">
              <a:buNone/>
            </a:pPr>
            <a:r>
              <a:rPr lang="en-GB" sz="4000" dirty="0"/>
              <a:t> </a:t>
            </a:r>
          </a:p>
          <a:p>
            <a:pPr marL="0" indent="0">
              <a:buNone/>
            </a:pPr>
            <a:r>
              <a:rPr lang="en-GB" sz="4000" dirty="0"/>
              <a:t>In addition to the above, </a:t>
            </a:r>
            <a:r>
              <a:rPr lang="en-GB" sz="4000" dirty="0" smtClean="0"/>
              <a:t>as the </a:t>
            </a:r>
            <a:r>
              <a:rPr lang="en-GB" sz="4000" dirty="0"/>
              <a:t>STFC funding envelope permits, STFC </a:t>
            </a:r>
            <a:r>
              <a:rPr lang="en-GB" sz="4000" dirty="0" smtClean="0"/>
              <a:t>may also contribute:</a:t>
            </a:r>
            <a:endParaRPr lang="en-GB" sz="4000" dirty="0"/>
          </a:p>
          <a:p>
            <a:pPr lvl="0"/>
            <a:r>
              <a:rPr lang="en-GB" sz="4000" dirty="0"/>
              <a:t>T</a:t>
            </a:r>
            <a:r>
              <a:rPr lang="en-GB" sz="4000" dirty="0" smtClean="0"/>
              <a:t>arget </a:t>
            </a:r>
            <a:r>
              <a:rPr lang="en-GB" sz="4000" dirty="0"/>
              <a:t>helium cooling system </a:t>
            </a:r>
            <a:r>
              <a:rPr lang="en-GB" sz="4000" dirty="0"/>
              <a:t>key </a:t>
            </a:r>
            <a:r>
              <a:rPr lang="en-GB" sz="4000" dirty="0" smtClean="0"/>
              <a:t>components (e.g. </a:t>
            </a:r>
            <a:r>
              <a:rPr lang="en-GB" sz="4000" dirty="0"/>
              <a:t>heat exchanger(s</a:t>
            </a:r>
            <a:r>
              <a:rPr lang="en-GB" sz="4000" dirty="0" smtClean="0"/>
              <a:t>))</a:t>
            </a:r>
          </a:p>
          <a:p>
            <a:pPr lvl="0"/>
            <a:r>
              <a:rPr lang="en-GB" sz="4000" dirty="0" smtClean="0"/>
              <a:t>Ongoing Maintenance and Operations of UK contributions including replacements </a:t>
            </a:r>
            <a:endParaRPr lang="en-GB" sz="4000" dirty="0"/>
          </a:p>
          <a:p>
            <a:endParaRPr lang="en-GB" dirty="0"/>
          </a:p>
        </p:txBody>
      </p:sp>
      <p:sp>
        <p:nvSpPr>
          <p:cNvPr id="4" name="Footer Placeholder 3"/>
          <p:cNvSpPr>
            <a:spLocks noGrp="1"/>
          </p:cNvSpPr>
          <p:nvPr>
            <p:ph type="ftr" sz="quarter" idx="11"/>
          </p:nvPr>
        </p:nvSpPr>
        <p:spPr/>
        <p:txBody>
          <a:bodyPr/>
          <a:lstStyle/>
          <a:p>
            <a:r>
              <a:rPr lang="en-GB" smtClean="0">
                <a:solidFill>
                  <a:prstClr val="black"/>
                </a:solidFill>
              </a:rPr>
              <a:t>Chris Densham</a:t>
            </a:r>
            <a:endParaRPr lang="en-GB" dirty="0">
              <a:solidFill>
                <a:prstClr val="black"/>
              </a:solidFill>
            </a:endParaRPr>
          </a:p>
        </p:txBody>
      </p:sp>
    </p:spTree>
    <p:extLst>
      <p:ext uri="{BB962C8B-B14F-4D97-AF65-F5344CB8AC3E}">
        <p14:creationId xmlns:p14="http://schemas.microsoft.com/office/powerpoint/2010/main" val="2601784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LBNF-UK target Project Phases</a:t>
            </a:r>
            <a:endParaRPr lang="en-GB" dirty="0"/>
          </a:p>
        </p:txBody>
      </p:sp>
      <p:sp>
        <p:nvSpPr>
          <p:cNvPr id="3" name="Content Placeholder 2"/>
          <p:cNvSpPr>
            <a:spLocks noGrp="1"/>
          </p:cNvSpPr>
          <p:nvPr>
            <p:ph idx="1"/>
          </p:nvPr>
        </p:nvSpPr>
        <p:spPr>
          <a:xfrm>
            <a:off x="323528" y="1412776"/>
            <a:ext cx="8445624" cy="4669979"/>
          </a:xfrm>
        </p:spPr>
        <p:txBody>
          <a:bodyPr>
            <a:normAutofit fontScale="92500" lnSpcReduction="10000"/>
          </a:bodyPr>
          <a:lstStyle/>
          <a:p>
            <a:pPr marL="0" indent="0">
              <a:buNone/>
            </a:pPr>
            <a:r>
              <a:rPr lang="en-GB" sz="2400" dirty="0" smtClean="0"/>
              <a:t>Structured to maximise what UK can deliver to project within fixed funding envelope (including contingency) and funding profile outlined in UK Business Case.</a:t>
            </a:r>
          </a:p>
          <a:p>
            <a:r>
              <a:rPr lang="en-GB" sz="2400" dirty="0" smtClean="0"/>
              <a:t>Phase 0 &amp; Phase 1: April 2018 - </a:t>
            </a:r>
            <a:r>
              <a:rPr lang="en-GB" sz="2400" dirty="0"/>
              <a:t>March </a:t>
            </a:r>
            <a:r>
              <a:rPr lang="en-GB" sz="2400" dirty="0" smtClean="0"/>
              <a:t>2022</a:t>
            </a:r>
          </a:p>
          <a:p>
            <a:pPr lvl="1"/>
            <a:r>
              <a:rPr lang="en-GB" sz="2400" dirty="0" smtClean="0"/>
              <a:t>Preliminary design and specification of UK deliverables for Phase 2</a:t>
            </a:r>
          </a:p>
          <a:p>
            <a:pPr lvl="1"/>
            <a:r>
              <a:rPr lang="en-GB" sz="2400" dirty="0" smtClean="0"/>
              <a:t>Detailed cost estimates and schedule for supply of UK deliverables </a:t>
            </a:r>
          </a:p>
          <a:p>
            <a:pPr lvl="1"/>
            <a:r>
              <a:rPr lang="en-GB" sz="2400" dirty="0" smtClean="0"/>
              <a:t>Finalise Scope of Work (via Project Planning Document) for Phase 2 deliverables</a:t>
            </a:r>
          </a:p>
          <a:p>
            <a:r>
              <a:rPr lang="en-GB" sz="2400" dirty="0" smtClean="0"/>
              <a:t>Phase 2: April 2022 – March 2026</a:t>
            </a:r>
          </a:p>
          <a:p>
            <a:pPr lvl="1"/>
            <a:r>
              <a:rPr lang="en-GB" sz="2400" dirty="0" smtClean="0"/>
              <a:t>Detailed design, manufacture, supply, </a:t>
            </a:r>
            <a:r>
              <a:rPr lang="en-GB" sz="2400" i="1" dirty="0" smtClean="0"/>
              <a:t>installation and commissioning</a:t>
            </a:r>
          </a:p>
          <a:p>
            <a:pPr lvl="1"/>
            <a:endParaRPr lang="en-GB" dirty="0"/>
          </a:p>
        </p:txBody>
      </p:sp>
      <p:sp>
        <p:nvSpPr>
          <p:cNvPr id="4" name="Footer Placeholder 3"/>
          <p:cNvSpPr>
            <a:spLocks noGrp="1"/>
          </p:cNvSpPr>
          <p:nvPr>
            <p:ph type="ftr" sz="quarter" idx="11"/>
          </p:nvPr>
        </p:nvSpPr>
        <p:spPr/>
        <p:txBody>
          <a:bodyPr/>
          <a:lstStyle/>
          <a:p>
            <a:r>
              <a:rPr lang="en-GB" smtClean="0">
                <a:solidFill>
                  <a:prstClr val="black"/>
                </a:solidFill>
              </a:rPr>
              <a:t>Chris Densham</a:t>
            </a:r>
            <a:endParaRPr lang="en-GB" dirty="0">
              <a:solidFill>
                <a:prstClr val="black"/>
              </a:solidFill>
            </a:endParaRPr>
          </a:p>
        </p:txBody>
      </p:sp>
    </p:spTree>
    <p:extLst>
      <p:ext uri="{BB962C8B-B14F-4D97-AF65-F5344CB8AC3E}">
        <p14:creationId xmlns:p14="http://schemas.microsoft.com/office/powerpoint/2010/main" val="1345441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LBNF-UK target governance &amp; oversight </a:t>
            </a:r>
            <a:endParaRPr lang="en-GB" dirty="0"/>
          </a:p>
        </p:txBody>
      </p:sp>
      <p:sp>
        <p:nvSpPr>
          <p:cNvPr id="3" name="Content Placeholder 2"/>
          <p:cNvSpPr>
            <a:spLocks noGrp="1"/>
          </p:cNvSpPr>
          <p:nvPr>
            <p:ph idx="1"/>
          </p:nvPr>
        </p:nvSpPr>
        <p:spPr/>
        <p:txBody>
          <a:bodyPr>
            <a:normAutofit fontScale="92500" lnSpcReduction="20000"/>
          </a:bodyPr>
          <a:lstStyle/>
          <a:p>
            <a:r>
              <a:rPr lang="en-GB" dirty="0"/>
              <a:t>1</a:t>
            </a:r>
            <a:r>
              <a:rPr lang="en-GB" baseline="30000" dirty="0"/>
              <a:t>st</a:t>
            </a:r>
            <a:r>
              <a:rPr lang="en-GB" dirty="0"/>
              <a:t> LBNF target Oversight Committee </a:t>
            </a:r>
            <a:r>
              <a:rPr lang="en-GB" dirty="0" smtClean="0"/>
              <a:t>convened by STFC Programmes Directorate (PD) on 25</a:t>
            </a:r>
            <a:r>
              <a:rPr lang="en-GB" baseline="30000" dirty="0" smtClean="0"/>
              <a:t>th</a:t>
            </a:r>
            <a:r>
              <a:rPr lang="en-GB" dirty="0" smtClean="0"/>
              <a:t> </a:t>
            </a:r>
            <a:r>
              <a:rPr lang="en-GB" dirty="0"/>
              <a:t>June </a:t>
            </a:r>
            <a:r>
              <a:rPr lang="en-GB" dirty="0" smtClean="0"/>
              <a:t>2019</a:t>
            </a:r>
          </a:p>
          <a:p>
            <a:r>
              <a:rPr lang="en-GB" dirty="0" smtClean="0"/>
              <a:t>Documents submitted by LBNF-UK target project team 1 month prior to meeting</a:t>
            </a:r>
            <a:endParaRPr lang="en-GB" dirty="0"/>
          </a:p>
          <a:p>
            <a:r>
              <a:rPr lang="en-US" dirty="0" smtClean="0"/>
              <a:t>“LBNF </a:t>
            </a:r>
            <a:r>
              <a:rPr lang="en-US" dirty="0"/>
              <a:t>Targets Assurance Review and Quality </a:t>
            </a:r>
            <a:r>
              <a:rPr lang="en-US" dirty="0" smtClean="0"/>
              <a:t>Audit” (50 pages) provided after meeting</a:t>
            </a:r>
          </a:p>
          <a:p>
            <a:r>
              <a:rPr lang="en-US" dirty="0" err="1" smtClean="0"/>
              <a:t>OsC</a:t>
            </a:r>
            <a:r>
              <a:rPr lang="en-US" dirty="0" smtClean="0"/>
              <a:t> feedback report received 16</a:t>
            </a:r>
            <a:r>
              <a:rPr lang="en-US" baseline="30000" dirty="0" smtClean="0"/>
              <a:t>th</a:t>
            </a:r>
            <a:r>
              <a:rPr lang="en-US" dirty="0" smtClean="0"/>
              <a:t> July </a:t>
            </a:r>
          </a:p>
          <a:p>
            <a:r>
              <a:rPr lang="en-US" dirty="0" smtClean="0"/>
              <a:t>UK government department BEIS ‘Gateway 2’ review anticipated fall 2019</a:t>
            </a:r>
          </a:p>
          <a:p>
            <a:r>
              <a:rPr lang="en-US" dirty="0" smtClean="0"/>
              <a:t>Next LBNF target </a:t>
            </a:r>
            <a:r>
              <a:rPr lang="en-US" dirty="0" err="1" smtClean="0"/>
              <a:t>OsC</a:t>
            </a:r>
            <a:r>
              <a:rPr lang="en-US" dirty="0" smtClean="0"/>
              <a:t> to be scheduled before  GW2 review (Sept/Oct)</a:t>
            </a:r>
            <a:endParaRPr lang="en-US" dirty="0"/>
          </a:p>
          <a:p>
            <a:endParaRPr lang="en-GB" dirty="0"/>
          </a:p>
        </p:txBody>
      </p:sp>
      <p:sp>
        <p:nvSpPr>
          <p:cNvPr id="4" name="Footer Placeholder 3"/>
          <p:cNvSpPr>
            <a:spLocks noGrp="1"/>
          </p:cNvSpPr>
          <p:nvPr>
            <p:ph type="ftr" sz="quarter" idx="11"/>
          </p:nvPr>
        </p:nvSpPr>
        <p:spPr/>
        <p:txBody>
          <a:bodyPr/>
          <a:lstStyle/>
          <a:p>
            <a:r>
              <a:rPr lang="en-GB" smtClean="0">
                <a:solidFill>
                  <a:prstClr val="black"/>
                </a:solidFill>
              </a:rPr>
              <a:t>Chris Densham</a:t>
            </a:r>
            <a:endParaRPr lang="en-GB" dirty="0">
              <a:solidFill>
                <a:prstClr val="black"/>
              </a:solidFill>
            </a:endParaRPr>
          </a:p>
        </p:txBody>
      </p:sp>
    </p:spTree>
    <p:extLst>
      <p:ext uri="{BB962C8B-B14F-4D97-AF65-F5344CB8AC3E}">
        <p14:creationId xmlns:p14="http://schemas.microsoft.com/office/powerpoint/2010/main" val="3900680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16632"/>
            <a:ext cx="8784976" cy="864096"/>
          </a:xfrm>
        </p:spPr>
        <p:txBody>
          <a:bodyPr>
            <a:normAutofit fontScale="90000"/>
          </a:bodyPr>
          <a:lstStyle/>
          <a:p>
            <a:r>
              <a:rPr lang="en-GB" dirty="0" smtClean="0"/>
              <a:t>Summary of Feedback from 1</a:t>
            </a:r>
            <a:r>
              <a:rPr lang="en-GB" baseline="30000" dirty="0" smtClean="0"/>
              <a:t>st</a:t>
            </a:r>
            <a:r>
              <a:rPr lang="en-GB" dirty="0" smtClean="0"/>
              <a:t> Oversight Committee ‘OFFICIAL SENSITIVE’</a:t>
            </a:r>
            <a:endParaRPr lang="en-GB" dirty="0"/>
          </a:p>
        </p:txBody>
      </p:sp>
      <p:sp>
        <p:nvSpPr>
          <p:cNvPr id="3" name="Content Placeholder 2"/>
          <p:cNvSpPr>
            <a:spLocks noGrp="1"/>
          </p:cNvSpPr>
          <p:nvPr>
            <p:ph idx="1"/>
          </p:nvPr>
        </p:nvSpPr>
        <p:spPr>
          <a:xfrm>
            <a:off x="323528" y="1196752"/>
            <a:ext cx="8496944" cy="5040560"/>
          </a:xfrm>
        </p:spPr>
        <p:txBody>
          <a:bodyPr>
            <a:normAutofit fontScale="92500" lnSpcReduction="20000"/>
          </a:bodyPr>
          <a:lstStyle/>
          <a:p>
            <a:pPr>
              <a:spcAft>
                <a:spcPts val="600"/>
              </a:spcAft>
            </a:pPr>
            <a:r>
              <a:rPr lang="en-US" sz="2200" dirty="0" smtClean="0"/>
              <a:t>ACTION: The </a:t>
            </a:r>
            <a:r>
              <a:rPr lang="en-US" sz="2200" dirty="0"/>
              <a:t>Collaboration is to provide sub-project high-level milestones and deliverables with clearly defined acceptance criteria for the next </a:t>
            </a:r>
            <a:r>
              <a:rPr lang="en-US" sz="2200" dirty="0" err="1"/>
              <a:t>OsC</a:t>
            </a:r>
            <a:r>
              <a:rPr lang="en-US" sz="2200" dirty="0"/>
              <a:t> </a:t>
            </a:r>
            <a:r>
              <a:rPr lang="en-US" sz="2200" dirty="0" smtClean="0"/>
              <a:t>meeting</a:t>
            </a:r>
            <a:endParaRPr lang="en-GB" sz="2200" dirty="0"/>
          </a:p>
          <a:p>
            <a:pPr>
              <a:spcAft>
                <a:spcPts val="600"/>
              </a:spcAft>
            </a:pPr>
            <a:r>
              <a:rPr lang="en-US" sz="2200" dirty="0" smtClean="0"/>
              <a:t>ACTION: The </a:t>
            </a:r>
            <a:r>
              <a:rPr lang="en-US" sz="2200" dirty="0"/>
              <a:t>collaboration is to review all sub-project milestones and deliverables to establish clearly defined acceptance criteria for the next </a:t>
            </a:r>
            <a:r>
              <a:rPr lang="en-US" sz="2200" dirty="0" err="1"/>
              <a:t>OsC</a:t>
            </a:r>
            <a:r>
              <a:rPr lang="en-US" sz="2200" dirty="0"/>
              <a:t> </a:t>
            </a:r>
            <a:r>
              <a:rPr lang="en-US" sz="2200" dirty="0" smtClean="0"/>
              <a:t>meeting</a:t>
            </a:r>
            <a:r>
              <a:rPr lang="en-US" sz="2200" b="1" dirty="0"/>
              <a:t> </a:t>
            </a:r>
            <a:endParaRPr lang="en-US" sz="2200" b="1" dirty="0" smtClean="0"/>
          </a:p>
          <a:p>
            <a:pPr>
              <a:spcAft>
                <a:spcPts val="600"/>
              </a:spcAft>
            </a:pPr>
            <a:r>
              <a:rPr lang="en-US" sz="2200" dirty="0" smtClean="0"/>
              <a:t>ACTION: The </a:t>
            </a:r>
            <a:r>
              <a:rPr lang="en-US" sz="2200" dirty="0"/>
              <a:t>Collaboration is to lay out a process through which it is engaging with the US, indicating the degree of engagement and influence </a:t>
            </a:r>
            <a:endParaRPr lang="en-GB" sz="2200" dirty="0"/>
          </a:p>
          <a:p>
            <a:pPr>
              <a:spcAft>
                <a:spcPts val="600"/>
              </a:spcAft>
            </a:pPr>
            <a:r>
              <a:rPr lang="en-US" sz="2200" dirty="0"/>
              <a:t>The </a:t>
            </a:r>
            <a:r>
              <a:rPr lang="en-US" sz="2200" dirty="0" err="1"/>
              <a:t>OsC</a:t>
            </a:r>
            <a:r>
              <a:rPr lang="en-US" sz="2200" dirty="0"/>
              <a:t> and PD informed the Collaboration that installation and commissioning costs associated with the sub-project would be funded from the existing BEIS allocation to the sub-project, and that there was </a:t>
            </a:r>
            <a:r>
              <a:rPr lang="en-US" sz="2200" b="1" dirty="0"/>
              <a:t>no scope for further grant awards to this end.</a:t>
            </a:r>
            <a:r>
              <a:rPr lang="en-US" sz="2200" dirty="0"/>
              <a:t> The </a:t>
            </a:r>
            <a:r>
              <a:rPr lang="en-US" sz="2200" dirty="0" err="1"/>
              <a:t>OsC</a:t>
            </a:r>
            <a:r>
              <a:rPr lang="en-US" sz="2200" dirty="0"/>
              <a:t> noted that due to external factors, the proposed 2026 sub-project end date had slipped to 2029. </a:t>
            </a:r>
            <a:r>
              <a:rPr lang="en-US" sz="2200" b="1" dirty="0"/>
              <a:t>The </a:t>
            </a:r>
            <a:r>
              <a:rPr lang="en-US" sz="2200" b="1" dirty="0" err="1"/>
              <a:t>OsC</a:t>
            </a:r>
            <a:r>
              <a:rPr lang="en-US" sz="2200" b="1" dirty="0"/>
              <a:t> advised the Collaboration to plan accordingly in preparation for future grant proposals. </a:t>
            </a:r>
          </a:p>
          <a:p>
            <a:endParaRPr lang="en-US" sz="2000" dirty="0" smtClean="0"/>
          </a:p>
          <a:p>
            <a:endParaRPr lang="en-GB" dirty="0" smtClean="0"/>
          </a:p>
          <a:p>
            <a:endParaRPr lang="en-US" sz="2000" dirty="0" smtClean="0"/>
          </a:p>
        </p:txBody>
      </p:sp>
      <p:sp>
        <p:nvSpPr>
          <p:cNvPr id="4" name="Footer Placeholder 3"/>
          <p:cNvSpPr>
            <a:spLocks noGrp="1"/>
          </p:cNvSpPr>
          <p:nvPr>
            <p:ph type="ftr" sz="quarter" idx="11"/>
          </p:nvPr>
        </p:nvSpPr>
        <p:spPr/>
        <p:txBody>
          <a:bodyPr/>
          <a:lstStyle/>
          <a:p>
            <a:r>
              <a:rPr lang="en-GB" smtClean="0">
                <a:solidFill>
                  <a:prstClr val="black"/>
                </a:solidFill>
              </a:rPr>
              <a:t>Chris Densham</a:t>
            </a:r>
            <a:endParaRPr lang="en-GB" dirty="0">
              <a:solidFill>
                <a:prstClr val="black"/>
              </a:solidFill>
            </a:endParaRPr>
          </a:p>
        </p:txBody>
      </p:sp>
    </p:spTree>
    <p:extLst>
      <p:ext uri="{BB962C8B-B14F-4D97-AF65-F5344CB8AC3E}">
        <p14:creationId xmlns:p14="http://schemas.microsoft.com/office/powerpoint/2010/main" val="1165878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Feedback from 1</a:t>
            </a:r>
            <a:r>
              <a:rPr lang="en-GB" baseline="30000" dirty="0"/>
              <a:t>st</a:t>
            </a:r>
            <a:r>
              <a:rPr lang="en-GB" dirty="0"/>
              <a:t> Oversight </a:t>
            </a:r>
            <a:r>
              <a:rPr lang="en-GB" dirty="0" smtClean="0"/>
              <a:t>Committee (</a:t>
            </a:r>
            <a:r>
              <a:rPr lang="en-GB" dirty="0" err="1" smtClean="0"/>
              <a:t>contd</a:t>
            </a:r>
            <a:r>
              <a:rPr lang="en-GB" dirty="0" smtClean="0"/>
              <a:t>)</a:t>
            </a:r>
            <a:endParaRPr lang="en-GB" dirty="0"/>
          </a:p>
        </p:txBody>
      </p:sp>
      <p:sp>
        <p:nvSpPr>
          <p:cNvPr id="3" name="Content Placeholder 2"/>
          <p:cNvSpPr>
            <a:spLocks noGrp="1"/>
          </p:cNvSpPr>
          <p:nvPr>
            <p:ph idx="1"/>
          </p:nvPr>
        </p:nvSpPr>
        <p:spPr/>
        <p:txBody>
          <a:bodyPr>
            <a:normAutofit lnSpcReduction="10000"/>
          </a:bodyPr>
          <a:lstStyle/>
          <a:p>
            <a:r>
              <a:rPr lang="en-US" sz="2200" dirty="0" smtClean="0"/>
              <a:t>The </a:t>
            </a:r>
            <a:r>
              <a:rPr lang="en-US" sz="2200" dirty="0" err="1"/>
              <a:t>OsC</a:t>
            </a:r>
            <a:r>
              <a:rPr lang="en-US" sz="2200" dirty="0"/>
              <a:t> noted that LBNF DUNE sub-projects’ Memorandums of Understanding were yet to be completed but, were in draft and close to being agreed. Whilst financial commitments from PD were anticipated and understood in terms of the sub-project’s costs and a future period of Maintenance and Operations, clarification should be sought regarding the potential assumption that PD fund the annual/regular replacement of targets before formally agreeing to this commitment, as this is not currently budgeted. </a:t>
            </a:r>
          </a:p>
          <a:p>
            <a:r>
              <a:rPr lang="en-US" sz="2200" b="1" dirty="0"/>
              <a:t>ACTION: The Collaboration is to provide clarification regarding future annual/regular costs regarding target replacement/provision before formally agreeing to this commitment </a:t>
            </a:r>
            <a:endParaRPr lang="en-GB" sz="2200" dirty="0"/>
          </a:p>
        </p:txBody>
      </p:sp>
      <p:sp>
        <p:nvSpPr>
          <p:cNvPr id="4" name="Footer Placeholder 3"/>
          <p:cNvSpPr>
            <a:spLocks noGrp="1"/>
          </p:cNvSpPr>
          <p:nvPr>
            <p:ph type="ftr" sz="quarter" idx="11"/>
          </p:nvPr>
        </p:nvSpPr>
        <p:spPr/>
        <p:txBody>
          <a:bodyPr/>
          <a:lstStyle/>
          <a:p>
            <a:r>
              <a:rPr lang="en-GB" smtClean="0">
                <a:solidFill>
                  <a:prstClr val="black"/>
                </a:solidFill>
              </a:rPr>
              <a:t>Chris Densham</a:t>
            </a:r>
            <a:endParaRPr lang="en-GB" dirty="0">
              <a:solidFill>
                <a:prstClr val="black"/>
              </a:solidFill>
            </a:endParaRPr>
          </a:p>
        </p:txBody>
      </p:sp>
    </p:spTree>
    <p:extLst>
      <p:ext uri="{BB962C8B-B14F-4D97-AF65-F5344CB8AC3E}">
        <p14:creationId xmlns:p14="http://schemas.microsoft.com/office/powerpoint/2010/main" val="10964707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 of Feedback from 1</a:t>
            </a:r>
            <a:r>
              <a:rPr lang="en-GB" baseline="30000" dirty="0"/>
              <a:t>st</a:t>
            </a:r>
            <a:r>
              <a:rPr lang="en-GB" dirty="0"/>
              <a:t> Oversight Committee (</a:t>
            </a:r>
            <a:r>
              <a:rPr lang="en-GB" dirty="0" err="1"/>
              <a:t>contd</a:t>
            </a:r>
            <a:r>
              <a:rPr lang="en-GB" dirty="0"/>
              <a:t>)</a:t>
            </a:r>
          </a:p>
        </p:txBody>
      </p:sp>
      <p:sp>
        <p:nvSpPr>
          <p:cNvPr id="3" name="Content Placeholder 2"/>
          <p:cNvSpPr>
            <a:spLocks noGrp="1"/>
          </p:cNvSpPr>
          <p:nvPr>
            <p:ph idx="1"/>
          </p:nvPr>
        </p:nvSpPr>
        <p:spPr>
          <a:xfrm>
            <a:off x="323528" y="1412776"/>
            <a:ext cx="8445624" cy="4669979"/>
          </a:xfrm>
        </p:spPr>
        <p:txBody>
          <a:bodyPr>
            <a:noAutofit/>
          </a:bodyPr>
          <a:lstStyle/>
          <a:p>
            <a:r>
              <a:rPr lang="en-US" sz="1800" dirty="0"/>
              <a:t>ACTION: The Collaboration is to provide a timeline for the three target options’ design, </a:t>
            </a:r>
            <a:r>
              <a:rPr lang="en-US" sz="1800" dirty="0" err="1"/>
              <a:t>optimisation</a:t>
            </a:r>
            <a:r>
              <a:rPr lang="en-US" sz="1800" dirty="0"/>
              <a:t>, and prototyping period, with decision points, to the next </a:t>
            </a:r>
            <a:r>
              <a:rPr lang="en-US" sz="1800" dirty="0" err="1"/>
              <a:t>OsC</a:t>
            </a:r>
            <a:r>
              <a:rPr lang="en-US" sz="1800" dirty="0"/>
              <a:t> meeting </a:t>
            </a:r>
          </a:p>
          <a:p>
            <a:r>
              <a:rPr lang="en-US" sz="1800" dirty="0"/>
              <a:t>ACTION: The </a:t>
            </a:r>
            <a:r>
              <a:rPr lang="en-US" sz="1800" dirty="0" err="1"/>
              <a:t>OsC</a:t>
            </a:r>
            <a:r>
              <a:rPr lang="en-US" sz="1800" dirty="0"/>
              <a:t> (via STFC PD) would like to be informed of the outcome of the ‘target selection meeting’ at least one month ahead of the next </a:t>
            </a:r>
            <a:r>
              <a:rPr lang="en-US" sz="1800" dirty="0" err="1"/>
              <a:t>OsC</a:t>
            </a:r>
            <a:r>
              <a:rPr lang="en-US" sz="1800" dirty="0"/>
              <a:t> meeting, in order to understand if a deliverable design has been agreed </a:t>
            </a:r>
          </a:p>
          <a:p>
            <a:r>
              <a:rPr lang="en-US" sz="1800" dirty="0"/>
              <a:t>ACTION: Following July’s ‘target selection meeting’, the Collaboration is to provide an assessment of resource requirements comparing, at a minimum, (</a:t>
            </a:r>
            <a:r>
              <a:rPr lang="en-US" sz="1800" dirty="0" err="1"/>
              <a:t>i</a:t>
            </a:r>
            <a:r>
              <a:rPr lang="en-US" sz="1800" dirty="0"/>
              <a:t>) the current scenario of design, </a:t>
            </a:r>
            <a:r>
              <a:rPr lang="en-US" sz="1800" dirty="0" err="1"/>
              <a:t>optimisation</a:t>
            </a:r>
            <a:r>
              <a:rPr lang="en-US" sz="1800" dirty="0"/>
              <a:t>, and prototyping of the three target options and, (ii) the pragmatic </a:t>
            </a:r>
            <a:r>
              <a:rPr lang="en-US" sz="1800" dirty="0" err="1"/>
              <a:t>focussing</a:t>
            </a:r>
            <a:r>
              <a:rPr lang="en-US" sz="1800" dirty="0"/>
              <a:t> scenario of design, </a:t>
            </a:r>
            <a:r>
              <a:rPr lang="en-US" sz="1800" dirty="0" err="1"/>
              <a:t>optimisation</a:t>
            </a:r>
            <a:r>
              <a:rPr lang="en-US" sz="1800" dirty="0"/>
              <a:t>, and prototyping of one target option (once known), to the next </a:t>
            </a:r>
            <a:r>
              <a:rPr lang="en-US" sz="1800" dirty="0" err="1"/>
              <a:t>OsC</a:t>
            </a:r>
            <a:r>
              <a:rPr lang="en-US" sz="1800" dirty="0"/>
              <a:t> meeting</a:t>
            </a:r>
          </a:p>
          <a:p>
            <a:r>
              <a:rPr lang="en-US" sz="1800" dirty="0" smtClean="0"/>
              <a:t>ACTION</a:t>
            </a:r>
            <a:r>
              <a:rPr lang="en-US" sz="1800" dirty="0"/>
              <a:t>: The collaboration is to elaborate on the rationale for, and extent of, prototyping the target option(s), primarily to comprehend if the timeline allows for it, what the success criteria of the exercise are, and whether or not it would ultimately be a working UK deliverable to the US </a:t>
            </a:r>
            <a:endParaRPr lang="en-GB" sz="1800" dirty="0"/>
          </a:p>
        </p:txBody>
      </p:sp>
      <p:sp>
        <p:nvSpPr>
          <p:cNvPr id="4" name="Footer Placeholder 3"/>
          <p:cNvSpPr>
            <a:spLocks noGrp="1"/>
          </p:cNvSpPr>
          <p:nvPr>
            <p:ph type="ftr" sz="quarter" idx="11"/>
          </p:nvPr>
        </p:nvSpPr>
        <p:spPr/>
        <p:txBody>
          <a:bodyPr/>
          <a:lstStyle/>
          <a:p>
            <a:r>
              <a:rPr lang="en-GB" smtClean="0">
                <a:solidFill>
                  <a:prstClr val="black"/>
                </a:solidFill>
              </a:rPr>
              <a:t>Chris Densham</a:t>
            </a:r>
            <a:endParaRPr lang="en-GB" dirty="0">
              <a:solidFill>
                <a:prstClr val="black"/>
              </a:solidFill>
            </a:endParaRPr>
          </a:p>
        </p:txBody>
      </p:sp>
    </p:spTree>
    <p:extLst>
      <p:ext uri="{BB962C8B-B14F-4D97-AF65-F5344CB8AC3E}">
        <p14:creationId xmlns:p14="http://schemas.microsoft.com/office/powerpoint/2010/main" val="11768686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503238" y="6350"/>
            <a:ext cx="8229600" cy="704850"/>
          </a:xfrm>
        </p:spPr>
        <p:txBody>
          <a:bodyPr>
            <a:normAutofit fontScale="90000"/>
          </a:bodyPr>
          <a:lstStyle/>
          <a:p>
            <a:r>
              <a:rPr lang="en-GB" altLang="en-US" dirty="0" smtClean="0"/>
              <a:t>Our starting point: Helium Cooled T2K Target</a:t>
            </a:r>
          </a:p>
        </p:txBody>
      </p:sp>
      <p:pic>
        <p:nvPicPr>
          <p:cNvPr id="675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728663"/>
            <a:ext cx="7416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589" name="TextBox 17"/>
          <p:cNvSpPr txBox="1">
            <a:spLocks noChangeArrowheads="1"/>
          </p:cNvSpPr>
          <p:nvPr/>
        </p:nvSpPr>
        <p:spPr bwMode="auto">
          <a:xfrm>
            <a:off x="4427984" y="4653136"/>
            <a:ext cx="2232818" cy="1446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b="1">
                <a:solidFill>
                  <a:schemeClr val="tx1"/>
                </a:solidFill>
                <a:latin typeface="Comic Sans MS" pitchFamily="66" charset="0"/>
                <a:cs typeface="Arial" pitchFamily="34" charset="0"/>
              </a:defRPr>
            </a:lvl1pPr>
            <a:lvl2pPr marL="742950" indent="-285750" eaLnBrk="0" hangingPunct="0">
              <a:defRPr sz="2000" b="1">
                <a:solidFill>
                  <a:schemeClr val="tx1"/>
                </a:solidFill>
                <a:latin typeface="Comic Sans MS" pitchFamily="66" charset="0"/>
                <a:cs typeface="Arial" pitchFamily="34" charset="0"/>
              </a:defRPr>
            </a:lvl2pPr>
            <a:lvl3pPr marL="1143000" indent="-228600" eaLnBrk="0" hangingPunct="0">
              <a:defRPr sz="2000" b="1">
                <a:solidFill>
                  <a:schemeClr val="tx1"/>
                </a:solidFill>
                <a:latin typeface="Comic Sans MS" pitchFamily="66" charset="0"/>
                <a:cs typeface="Arial" pitchFamily="34" charset="0"/>
              </a:defRPr>
            </a:lvl3pPr>
            <a:lvl4pPr marL="1600200" indent="-228600" eaLnBrk="0" hangingPunct="0">
              <a:defRPr sz="2000" b="1">
                <a:solidFill>
                  <a:schemeClr val="tx1"/>
                </a:solidFill>
                <a:latin typeface="Comic Sans MS" pitchFamily="66" charset="0"/>
                <a:cs typeface="Arial" pitchFamily="34" charset="0"/>
              </a:defRPr>
            </a:lvl4pPr>
            <a:lvl5pPr marL="2057400" indent="-228600" eaLnBrk="0" hangingPunct="0">
              <a:defRPr sz="2000" b="1">
                <a:solidFill>
                  <a:schemeClr val="tx1"/>
                </a:solidFill>
                <a:latin typeface="Comic Sans MS" pitchFamily="66" charset="0"/>
                <a:cs typeface="Arial" pitchFamily="34" charset="0"/>
              </a:defRPr>
            </a:lvl5pPr>
            <a:lvl6pPr marL="2514600" indent="-228600" defTabSz="449263" eaLnBrk="0" fontAlgn="base" hangingPunct="0">
              <a:spcBef>
                <a:spcPct val="0"/>
              </a:spcBef>
              <a:spcAft>
                <a:spcPct val="0"/>
              </a:spcAft>
              <a:defRPr sz="2000" b="1">
                <a:solidFill>
                  <a:schemeClr val="tx1"/>
                </a:solidFill>
                <a:latin typeface="Comic Sans MS" pitchFamily="66" charset="0"/>
                <a:cs typeface="Arial" pitchFamily="34" charset="0"/>
              </a:defRPr>
            </a:lvl6pPr>
            <a:lvl7pPr marL="2971800" indent="-228600" defTabSz="449263" eaLnBrk="0" fontAlgn="base" hangingPunct="0">
              <a:spcBef>
                <a:spcPct val="0"/>
              </a:spcBef>
              <a:spcAft>
                <a:spcPct val="0"/>
              </a:spcAft>
              <a:defRPr sz="2000" b="1">
                <a:solidFill>
                  <a:schemeClr val="tx1"/>
                </a:solidFill>
                <a:latin typeface="Comic Sans MS" pitchFamily="66" charset="0"/>
                <a:cs typeface="Arial" pitchFamily="34" charset="0"/>
              </a:defRPr>
            </a:lvl7pPr>
            <a:lvl8pPr marL="3429000" indent="-228600" defTabSz="449263" eaLnBrk="0" fontAlgn="base" hangingPunct="0">
              <a:spcBef>
                <a:spcPct val="0"/>
              </a:spcBef>
              <a:spcAft>
                <a:spcPct val="0"/>
              </a:spcAft>
              <a:defRPr sz="2000" b="1">
                <a:solidFill>
                  <a:schemeClr val="tx1"/>
                </a:solidFill>
                <a:latin typeface="Comic Sans MS" pitchFamily="66" charset="0"/>
                <a:cs typeface="Arial" pitchFamily="34" charset="0"/>
              </a:defRPr>
            </a:lvl8pPr>
            <a:lvl9pPr marL="3886200" indent="-228600" defTabSz="449263" eaLnBrk="0" fontAlgn="base" hangingPunct="0">
              <a:spcBef>
                <a:spcPct val="0"/>
              </a:spcBef>
              <a:spcAft>
                <a:spcPct val="0"/>
              </a:spcAft>
              <a:defRPr sz="2000" b="1">
                <a:solidFill>
                  <a:schemeClr val="tx1"/>
                </a:solidFill>
                <a:latin typeface="Comic Sans MS" pitchFamily="66" charset="0"/>
                <a:cs typeface="Arial" pitchFamily="34" charset="0"/>
              </a:defRPr>
            </a:lvl9pPr>
          </a:lstStyle>
          <a:p>
            <a:pPr eaLnBrk="1" hangingPunct="1"/>
            <a:r>
              <a:rPr lang="en-GB" altLang="en-US" sz="1800" dirty="0"/>
              <a:t>Target </a:t>
            </a:r>
            <a:r>
              <a:rPr lang="en-GB" altLang="en-US" sz="1800" dirty="0" smtClean="0"/>
              <a:t>installation in magnetic horn using exchanger </a:t>
            </a:r>
            <a:r>
              <a:rPr lang="en-GB" altLang="en-US" sz="1800" dirty="0"/>
              <a:t>and manipulator</a:t>
            </a:r>
            <a:r>
              <a:rPr lang="en-GB" altLang="en-US" sz="1600" dirty="0">
                <a:solidFill>
                  <a:schemeClr val="bg1"/>
                </a:solidFill>
              </a:rPr>
              <a:t> </a:t>
            </a:r>
            <a:r>
              <a:rPr lang="en-GB" altLang="en-US" sz="1600" dirty="0"/>
              <a:t>system</a:t>
            </a:r>
          </a:p>
        </p:txBody>
      </p:sp>
      <p:sp>
        <p:nvSpPr>
          <p:cNvPr id="2" name="Footer Placeholder 1"/>
          <p:cNvSpPr>
            <a:spLocks noGrp="1"/>
          </p:cNvSpPr>
          <p:nvPr>
            <p:ph type="ftr" sz="quarter" idx="11"/>
          </p:nvPr>
        </p:nvSpPr>
        <p:spPr/>
        <p:txBody>
          <a:bodyPr/>
          <a:lstStyle/>
          <a:p>
            <a:r>
              <a:rPr lang="en-GB" smtClean="0">
                <a:solidFill>
                  <a:prstClr val="black"/>
                </a:solidFill>
              </a:rPr>
              <a:t>Chris Densham</a:t>
            </a:r>
            <a:endParaRPr lang="en-GB" dirty="0">
              <a:solidFill>
                <a:prstClr val="black"/>
              </a:solidFill>
            </a:endParaRPr>
          </a:p>
        </p:txBody>
      </p:sp>
    </p:spTree>
    <p:extLst>
      <p:ext uri="{BB962C8B-B14F-4D97-AF65-F5344CB8AC3E}">
        <p14:creationId xmlns:p14="http://schemas.microsoft.com/office/powerpoint/2010/main" val="3936550861"/>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29106</TotalTime>
  <Words>1873</Words>
  <Application>Microsoft Office PowerPoint</Application>
  <PresentationFormat>On-screen Show (4:3)</PresentationFormat>
  <Paragraphs>331</Paragraphs>
  <Slides>26</Slides>
  <Notes>3</Notes>
  <HiddenSlides>0</HiddenSlides>
  <MMClips>0</MMClips>
  <ScaleCrop>false</ScaleCrop>
  <HeadingPairs>
    <vt:vector size="4" baseType="variant">
      <vt:variant>
        <vt:lpstr>Theme</vt:lpstr>
      </vt:variant>
      <vt:variant>
        <vt:i4>3</vt:i4>
      </vt:variant>
      <vt:variant>
        <vt:lpstr>Slide Titles</vt:lpstr>
      </vt:variant>
      <vt:variant>
        <vt:i4>26</vt:i4>
      </vt:variant>
    </vt:vector>
  </HeadingPairs>
  <TitlesOfParts>
    <vt:vector size="29" baseType="lpstr">
      <vt:lpstr>2_Office Theme</vt:lpstr>
      <vt:lpstr>LBNF Content-Footer Theme</vt:lpstr>
      <vt:lpstr>1_LBNF Content-Footer Theme</vt:lpstr>
      <vt:lpstr>LBNF/DUNE beam &amp; target system </vt:lpstr>
      <vt:lpstr>LBNF/DUNE US/UK Agreement Hierarchy</vt:lpstr>
      <vt:lpstr>Outline UK In-Kind-Contributions for LBNF target </vt:lpstr>
      <vt:lpstr>LBNF-UK target Project Phases</vt:lpstr>
      <vt:lpstr>LBNF-UK target governance &amp; oversight </vt:lpstr>
      <vt:lpstr>Summary of Feedback from 1st Oversight Committee ‘OFFICIAL SENSITIVE’</vt:lpstr>
      <vt:lpstr>Summary of Feedback from 1st Oversight Committee (contd)</vt:lpstr>
      <vt:lpstr>Summary of Feedback from 1st Oversight Committee (contd)</vt:lpstr>
      <vt:lpstr>Our starting point: Helium Cooled T2K Target</vt:lpstr>
      <vt:lpstr>PowerPoint Presentation</vt:lpstr>
      <vt:lpstr>Horn Current Stripline Comparison: T2K vs LBNF</vt:lpstr>
      <vt:lpstr>PowerPoint Presentation</vt:lpstr>
      <vt:lpstr>Target concept: proposed options</vt:lpstr>
      <vt:lpstr>PowerPoint Presentation</vt:lpstr>
      <vt:lpstr>Outline of UK presentations</vt:lpstr>
      <vt:lpstr>Extra material</vt:lpstr>
      <vt:lpstr>Upstream &amp; downstream target temperatures </vt:lpstr>
      <vt:lpstr>Target Exchange Procedures</vt:lpstr>
      <vt:lpstr>Concept Comparison</vt:lpstr>
      <vt:lpstr>Phase 0 and Phase I  (2018-2022)</vt:lpstr>
      <vt:lpstr>PowerPoint Presentation</vt:lpstr>
      <vt:lpstr>PowerPoint Presentation</vt:lpstr>
      <vt:lpstr>Phase II (2022-2026)</vt:lpstr>
      <vt:lpstr>PowerPoint Presentation</vt:lpstr>
      <vt:lpstr>PowerPoint Presentation</vt:lpstr>
      <vt:lpstr>US ‘Tier 5’ milestones relating to the UK project</vt:lpstr>
    </vt:vector>
  </TitlesOfParts>
  <Company>STFC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Mega-Watt Neutrino Beams</dc:title>
  <dc:creator>Densham, Chris (STFC,RAL,TECH)</dc:creator>
  <cp:lastModifiedBy>Densham, Chris (STFC,RAL,TECH)</cp:lastModifiedBy>
  <cp:revision>312</cp:revision>
  <cp:lastPrinted>2018-06-04T18:06:05Z</cp:lastPrinted>
  <dcterms:created xsi:type="dcterms:W3CDTF">2017-05-10T10:56:13Z</dcterms:created>
  <dcterms:modified xsi:type="dcterms:W3CDTF">2019-07-24T13:36:08Z</dcterms:modified>
</cp:coreProperties>
</file>