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9"/>
  </p:notesMasterIdLst>
  <p:handoutMasterIdLst>
    <p:handoutMasterId r:id="rId10"/>
  </p:handoutMasterIdLst>
  <p:sldIdLst>
    <p:sldId id="294" r:id="rId2"/>
    <p:sldId id="278" r:id="rId3"/>
    <p:sldId id="296" r:id="rId4"/>
    <p:sldId id="300" r:id="rId5"/>
    <p:sldId id="301" r:id="rId6"/>
    <p:sldId id="302" r:id="rId7"/>
    <p:sldId id="275" r:id="rId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4" autoAdjust="0"/>
    <p:restoredTop sz="76151" autoAdjust="0"/>
  </p:normalViewPr>
  <p:slideViewPr>
    <p:cSldViewPr snapToGrid="0" snapToObjects="1" showGuides="1">
      <p:cViewPr varScale="1">
        <p:scale>
          <a:sx n="47" d="100"/>
          <a:sy n="47" d="100"/>
        </p:scale>
        <p:origin x="1848" y="43"/>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7/25/2019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90256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65042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2974340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So just a little background before we talk about the data acquisition system… where is the data coming from? So as we can see, this is a diagram of the target wall. When a beam</a:t>
                </a:r>
                <a:r>
                  <a:rPr lang="en-US" baseline="0" dirty="0" smtClean="0"/>
                  <a:t> pulse, it hits the target. </a:t>
                </a:r>
                <a:r>
                  <a:rPr lang="en-US" dirty="0" smtClean="0"/>
                  <a:t>The</a:t>
                </a:r>
                <a:r>
                  <a:rPr lang="en-US" baseline="0" dirty="0" smtClean="0"/>
                  <a:t> horns collimate the created beam before it enters the decay pipe. Directly after the decay pipe is my system: the hadron monitor system. You could used well tested and implemented systems such as ionization chambers, but these systems experience problems with low gain because its design necessitates an insulator, which is susceptible to radiation damage. Keep in mind that the beam pulses for 10us every 1.33s for most of the year. The propose system is an array of gas filled aluminum </a:t>
                </a:r>
                <a:r>
                  <a:rPr lang="en-US" baseline="0" dirty="0" err="1" smtClean="0"/>
                  <a:t>rf</a:t>
                </a:r>
                <a:r>
                  <a:rPr lang="en-US" baseline="0" dirty="0" smtClean="0"/>
                  <a:t> cavities. The purpose of this is to determine the beam spread, beam centroid, and target deterioration. As you can see here is one of the aluminum gas filled </a:t>
                </a:r>
                <a:r>
                  <a:rPr lang="en-US" baseline="0" dirty="0" err="1" smtClean="0"/>
                  <a:t>rf</a:t>
                </a:r>
                <a:r>
                  <a:rPr lang="en-US" baseline="0" dirty="0" smtClean="0"/>
                  <a:t> cavities. It is currently being tested in an abort chamber at </a:t>
                </a:r>
                <a:r>
                  <a:rPr lang="en-US" baseline="0" dirty="0" err="1" smtClean="0"/>
                  <a:t>fermilab</a:t>
                </a:r>
                <a:r>
                  <a:rPr lang="en-US" baseline="0" dirty="0" smtClean="0"/>
                  <a:t>. </a:t>
                </a:r>
              </a:p>
              <a:p>
                <a:pPr marL="342900" indent="-342900">
                  <a:buFont typeface="Arial" panose="020B0604020202020204" pitchFamily="34" charset="0"/>
                  <a:buChar char="•"/>
                </a:pPr>
                <a:r>
                  <a:rPr lang="en-US" sz="1200" dirty="0" smtClean="0"/>
                  <a:t>2.4 GHz gas-filled RF resonator</a:t>
                </a:r>
              </a:p>
              <a:p>
                <a:pPr marL="342900" indent="-342900">
                  <a:buFont typeface="Arial" panose="020B0604020202020204" pitchFamily="34" charset="0"/>
                  <a:buChar char="•"/>
                </a:pPr>
                <a:r>
                  <a:rPr lang="en-US" sz="1200" dirty="0"/>
                  <a:t>Detector and wave guide made of aluminum for rad-hard </a:t>
                </a:r>
              </a:p>
              <a:p>
                <a:pPr marL="342900" indent="-342900">
                  <a:buFont typeface="Arial" panose="020B0604020202020204" pitchFamily="34" charset="0"/>
                  <a:buChar char="•"/>
                </a:pPr>
                <a:r>
                  <a:rPr lang="en-US" sz="1200" dirty="0"/>
                  <a:t>Test cavity can be pressurized up to 2 </a:t>
                </a:r>
                <a:r>
                  <a:rPr lang="en-US" sz="1200" dirty="0" err="1"/>
                  <a:t>atm</a:t>
                </a:r>
                <a:endParaRPr lang="en-US" sz="1200" dirty="0"/>
              </a:p>
              <a:p>
                <a:pPr marL="342900" indent="-342900">
                  <a:buFont typeface="Arial" panose="020B0604020202020204" pitchFamily="34" charset="0"/>
                  <a:buChar char="•"/>
                </a:pPr>
                <a:r>
                  <a:rPr lang="en-US" sz="1200" dirty="0"/>
                  <a:t>Beam ionizing gas and form plasma in the cavity</a:t>
                </a:r>
              </a:p>
              <a:p>
                <a:pPr marL="342900" indent="-342900">
                  <a:buFont typeface="Arial" panose="020B0604020202020204" pitchFamily="34" charset="0"/>
                  <a:buChar char="•"/>
                </a:pPr>
                <a:r>
                  <a:rPr lang="en-US" sz="1200" dirty="0"/>
                  <a:t>Plasma consumes RF power</a:t>
                </a:r>
              </a:p>
              <a:p>
                <a:pPr marL="342900" indent="-342900">
                  <a:buFont typeface="Arial" panose="020B0604020202020204" pitchFamily="34" charset="0"/>
                  <a:buChar char="•"/>
                </a:pPr>
                <a:r>
                  <a:rPr lang="en-US" sz="1200" dirty="0"/>
                  <a:t>Consumption is proportional to the amount of incident beam</a:t>
                </a:r>
              </a:p>
              <a:p>
                <a:pPr marL="342900" indent="-342900">
                  <a:buFont typeface="Arial" panose="020B0604020202020204" pitchFamily="34" charset="0"/>
                  <a:buChar char="•"/>
                </a:pPr>
                <a:r>
                  <a:rPr lang="en-US" sz="1200" dirty="0"/>
                  <a:t>Shunt impedance (</a:t>
                </a:r>
                <a:r>
                  <a:rPr lang="en-US" sz="1200" b="0" i="0" smtClean="0">
                    <a:latin typeface="Cambria Math" panose="02040503050406030204" pitchFamily="18" charset="0"/>
                  </a:rPr>
                  <a:t>𝑅</a:t>
                </a:r>
                <a:r>
                  <a:rPr lang="en-US" sz="1200" dirty="0"/>
                  <a:t>) can be measured without beam</a:t>
                </a:r>
              </a:p>
              <a:p>
                <a:pPr marL="342900" indent="-342900">
                  <a:buFont typeface="Arial" panose="020B0604020202020204" pitchFamily="34" charset="0"/>
                  <a:buChar char="•"/>
                </a:pPr>
                <a:r>
                  <a:rPr lang="en-US" sz="1200" dirty="0"/>
                  <a:t>It suggests that beam intensity can be reproduced without beam calibration</a:t>
                </a:r>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2321314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smtClean="0"/>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7/25/2019</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smtClean="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7/25/2019</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smtClean="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7/25/2019</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smtClean="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7/25/2019</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smtClean="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7E1B65-1920-CF40-87B8-818D6517E0EA}" type="datetime1">
              <a:rPr lang="en-US" smtClean="0"/>
              <a:t>7/25/2019</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smtClean="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smtClean="0"/>
              <a:t>Click icon to add picture</a:t>
            </a:r>
            <a:endParaRPr lang="en-US"/>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7/25/2019</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smtClean="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smtClean="0"/>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7/25/2019</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smtClean="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smtClean="0"/>
              <a:t>Kyle Leleux</a:t>
            </a:r>
          </a:p>
          <a:p>
            <a:r>
              <a:rPr lang="en-US" dirty="0" smtClean="0"/>
              <a:t>RF Detector Meeting</a:t>
            </a:r>
            <a:endParaRPr lang="en-US" dirty="0"/>
          </a:p>
          <a:p>
            <a:r>
              <a:rPr lang="en-US" dirty="0" smtClean="0"/>
              <a:t>25 July 2019</a:t>
            </a:r>
          </a:p>
          <a:p>
            <a:endParaRPr lang="en-US" dirty="0"/>
          </a:p>
        </p:txBody>
      </p:sp>
      <p:sp>
        <p:nvSpPr>
          <p:cNvPr id="3" name="Text Placeholder 2"/>
          <p:cNvSpPr>
            <a:spLocks noGrp="1"/>
          </p:cNvSpPr>
          <p:nvPr>
            <p:ph type="body" sz="quarter" idx="11"/>
          </p:nvPr>
        </p:nvSpPr>
        <p:spPr/>
        <p:txBody>
          <a:bodyPr>
            <a:noAutofit/>
          </a:bodyPr>
          <a:lstStyle/>
          <a:p>
            <a:r>
              <a:rPr lang="en-US" dirty="0" smtClean="0"/>
              <a:t>Data Acquisition System for </a:t>
            </a:r>
            <a:r>
              <a:rPr lang="en-US" dirty="0" smtClean="0"/>
              <a:t>RF Beam </a:t>
            </a:r>
            <a:r>
              <a:rPr lang="en-US" dirty="0" smtClean="0"/>
              <a:t>Detector</a:t>
            </a:r>
            <a:endParaRPr lang="en-US" dirty="0"/>
          </a:p>
        </p:txBody>
      </p:sp>
    </p:spTree>
    <p:extLst>
      <p:ext uri="{BB962C8B-B14F-4D97-AF65-F5344CB8AC3E}">
        <p14:creationId xmlns:p14="http://schemas.microsoft.com/office/powerpoint/2010/main" val="1989597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25BEE78-B906-EA4C-8535-5AE4E63B4DB3}" type="datetime1">
              <a:rPr lang="en-US" smtClean="0"/>
              <a:t>7/25/2019</a:t>
            </a:fld>
            <a:endParaRPr lang="en-US" dirty="0"/>
          </a:p>
        </p:txBody>
      </p:sp>
      <p:sp>
        <p:nvSpPr>
          <p:cNvPr id="3" name="Footer Placeholder 2"/>
          <p:cNvSpPr>
            <a:spLocks noGrp="1"/>
          </p:cNvSpPr>
          <p:nvPr>
            <p:ph type="ftr" sz="quarter" idx="11"/>
          </p:nvPr>
        </p:nvSpPr>
        <p:spPr/>
        <p:txBody>
          <a:bodyPr/>
          <a:lstStyle/>
          <a:p>
            <a:pPr>
              <a:defRPr/>
            </a:pPr>
            <a:r>
              <a:rPr lang="en-US" dirty="0" smtClean="0"/>
              <a:t>Kyle Leleux | RF Detector Meeting</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2</a:t>
            </a:fld>
            <a:endParaRPr lang="en-US" dirty="0"/>
          </a:p>
        </p:txBody>
      </p:sp>
      <p:sp>
        <p:nvSpPr>
          <p:cNvPr id="6" name="Title 5"/>
          <p:cNvSpPr>
            <a:spLocks noGrp="1"/>
          </p:cNvSpPr>
          <p:nvPr>
            <p:ph type="title"/>
          </p:nvPr>
        </p:nvSpPr>
        <p:spPr/>
        <p:txBody>
          <a:bodyPr/>
          <a:lstStyle/>
          <a:p>
            <a:r>
              <a:rPr lang="en-US" dirty="0" smtClean="0"/>
              <a:t>How are we Collecting Data?</a:t>
            </a:r>
            <a:endParaRPr lang="en-US" dirty="0"/>
          </a:p>
        </p:txBody>
      </p:sp>
      <p:pic>
        <p:nvPicPr>
          <p:cNvPr id="36" name="Picture 35"/>
          <p:cNvPicPr>
            <a:picLocks noChangeAspect="1"/>
          </p:cNvPicPr>
          <p:nvPr/>
        </p:nvPicPr>
        <p:blipFill>
          <a:blip r:embed="rId3"/>
          <a:stretch>
            <a:fillRect/>
          </a:stretch>
        </p:blipFill>
        <p:spPr>
          <a:xfrm>
            <a:off x="4666742" y="1453901"/>
            <a:ext cx="4175725" cy="3131795"/>
          </a:xfrm>
          <a:prstGeom prst="rect">
            <a:avLst/>
          </a:prstGeom>
        </p:spPr>
      </p:pic>
      <p:pic>
        <p:nvPicPr>
          <p:cNvPr id="23" name="Picture 22"/>
          <p:cNvPicPr>
            <a:picLocks noChangeAspect="1"/>
          </p:cNvPicPr>
          <p:nvPr/>
        </p:nvPicPr>
        <p:blipFill>
          <a:blip r:embed="rId4"/>
          <a:stretch>
            <a:fillRect/>
          </a:stretch>
        </p:blipFill>
        <p:spPr>
          <a:xfrm>
            <a:off x="228600" y="1453901"/>
            <a:ext cx="4175726" cy="3131795"/>
          </a:xfrm>
          <a:prstGeom prst="rect">
            <a:avLst/>
          </a:prstGeom>
        </p:spPr>
      </p:pic>
    </p:spTree>
    <p:extLst>
      <p:ext uri="{BB962C8B-B14F-4D97-AF65-F5344CB8AC3E}">
        <p14:creationId xmlns:p14="http://schemas.microsoft.com/office/powerpoint/2010/main" val="1121380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C8C67EE9-579A-1249-A98B-870AEB2A1569}" type="datetime1">
              <a:rPr lang="en-US" smtClean="0"/>
              <a:t>7/25/2019</a:t>
            </a:fld>
            <a:endParaRPr lang="en-US" dirty="0"/>
          </a:p>
        </p:txBody>
      </p:sp>
      <p:sp>
        <p:nvSpPr>
          <p:cNvPr id="5" name="Footer Placeholder 4"/>
          <p:cNvSpPr>
            <a:spLocks noGrp="1"/>
          </p:cNvSpPr>
          <p:nvPr>
            <p:ph type="ftr" sz="quarter" idx="3"/>
          </p:nvPr>
        </p:nvSpPr>
        <p:spPr/>
        <p:txBody>
          <a:bodyPr/>
          <a:lstStyle/>
          <a:p>
            <a:pPr>
              <a:defRPr/>
            </a:pPr>
            <a:r>
              <a:rPr lang="en-US" dirty="0" smtClean="0"/>
              <a:t>Kyle Leleux | RF Detector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7" name="Title 6"/>
          <p:cNvSpPr>
            <a:spLocks noGrp="1"/>
          </p:cNvSpPr>
          <p:nvPr>
            <p:ph type="title"/>
          </p:nvPr>
        </p:nvSpPr>
        <p:spPr/>
        <p:txBody>
          <a:bodyPr/>
          <a:lstStyle/>
          <a:p>
            <a:r>
              <a:rPr lang="en-US" dirty="0" smtClean="0"/>
              <a:t>Front-end Display</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32"/>
          <a:stretch/>
        </p:blipFill>
        <p:spPr>
          <a:xfrm>
            <a:off x="0" y="1438892"/>
            <a:ext cx="9144000" cy="3923222"/>
          </a:xfrm>
          <a:prstGeom prst="rect">
            <a:avLst/>
          </a:prstGeom>
        </p:spPr>
      </p:pic>
    </p:spTree>
    <p:extLst>
      <p:ext uri="{BB962C8B-B14F-4D97-AF65-F5344CB8AC3E}">
        <p14:creationId xmlns:p14="http://schemas.microsoft.com/office/powerpoint/2010/main" val="3906449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p:txBody>
          <a:bodyPr/>
          <a:lstStyle/>
          <a:p>
            <a:r>
              <a:rPr lang="en-US" dirty="0"/>
              <a:t>Specify Parameters</a:t>
            </a:r>
          </a:p>
          <a:p>
            <a:pPr lvl="1"/>
            <a:r>
              <a:rPr lang="en-US" dirty="0"/>
              <a:t>Samples</a:t>
            </a:r>
          </a:p>
          <a:p>
            <a:pPr lvl="1"/>
            <a:r>
              <a:rPr lang="en-US" dirty="0"/>
              <a:t>Time base</a:t>
            </a:r>
          </a:p>
          <a:p>
            <a:pPr lvl="1"/>
            <a:r>
              <a:rPr lang="en-US" dirty="0"/>
              <a:t>File path</a:t>
            </a:r>
          </a:p>
          <a:p>
            <a:pPr lvl="1"/>
            <a:r>
              <a:rPr lang="en-US" dirty="0"/>
              <a:t>File name</a:t>
            </a:r>
          </a:p>
          <a:p>
            <a:r>
              <a:rPr lang="en-US" dirty="0"/>
              <a:t>Initialize Device</a:t>
            </a:r>
          </a:p>
          <a:p>
            <a:endParaRPr lang="en-US" dirty="0"/>
          </a:p>
        </p:txBody>
      </p:sp>
      <p:sp>
        <p:nvSpPr>
          <p:cNvPr id="3" name="Content Placeholder 2"/>
          <p:cNvSpPr>
            <a:spLocks noGrp="1"/>
          </p:cNvSpPr>
          <p:nvPr>
            <p:ph sz="half" idx="15"/>
          </p:nvPr>
        </p:nvSpPr>
        <p:spPr/>
        <p:txBody>
          <a:bodyPr/>
          <a:lstStyle/>
          <a:p>
            <a:r>
              <a:rPr lang="en-US" dirty="0"/>
              <a:t>Start Sampling</a:t>
            </a:r>
          </a:p>
          <a:p>
            <a:pPr lvl="1"/>
            <a:r>
              <a:rPr lang="en-US" dirty="0"/>
              <a:t>Check trigger</a:t>
            </a:r>
          </a:p>
          <a:p>
            <a:pPr lvl="1"/>
            <a:r>
              <a:rPr lang="en-US" dirty="0"/>
              <a:t>Generate timestamp</a:t>
            </a:r>
          </a:p>
          <a:p>
            <a:pPr lvl="1"/>
            <a:r>
              <a:rPr lang="en-US" dirty="0"/>
              <a:t>Fetch </a:t>
            </a:r>
            <a:r>
              <a:rPr lang="en-US" dirty="0" smtClean="0"/>
              <a:t>waveform</a:t>
            </a:r>
          </a:p>
          <a:p>
            <a:pPr lvl="1"/>
            <a:r>
              <a:rPr lang="en-US" dirty="0" smtClean="0"/>
              <a:t>Save waveform</a:t>
            </a:r>
          </a:p>
          <a:p>
            <a:pPr lvl="1"/>
            <a:r>
              <a:rPr lang="en-US" dirty="0" smtClean="0"/>
              <a:t>Plot Waveform</a:t>
            </a:r>
            <a:endParaRPr lang="en-US" dirty="0"/>
          </a:p>
          <a:p>
            <a:r>
              <a:rPr lang="en-US" dirty="0"/>
              <a:t>Post </a:t>
            </a:r>
            <a:r>
              <a:rPr lang="en-US" dirty="0" smtClean="0"/>
              <a:t>Processing</a:t>
            </a:r>
          </a:p>
          <a:p>
            <a:pPr lvl="1"/>
            <a:r>
              <a:rPr lang="en-US" dirty="0" smtClean="0">
                <a:solidFill>
                  <a:srgbClr val="50504E"/>
                </a:solidFill>
              </a:rPr>
              <a:t>Add headers</a:t>
            </a:r>
          </a:p>
          <a:p>
            <a:pPr lvl="1"/>
            <a:r>
              <a:rPr lang="en-US" dirty="0" smtClean="0">
                <a:solidFill>
                  <a:srgbClr val="50504E"/>
                </a:solidFill>
              </a:rPr>
              <a:t>Add time column</a:t>
            </a:r>
            <a:endParaRPr lang="en-US" dirty="0">
              <a:solidFill>
                <a:srgbClr val="50504E"/>
              </a:solidFill>
            </a:endParaRPr>
          </a:p>
          <a:p>
            <a:endParaRPr lang="en-US" dirty="0"/>
          </a:p>
        </p:txBody>
      </p:sp>
      <p:sp>
        <p:nvSpPr>
          <p:cNvPr id="6" name="Date Placeholder 5"/>
          <p:cNvSpPr>
            <a:spLocks noGrp="1"/>
          </p:cNvSpPr>
          <p:nvPr>
            <p:ph type="dt" sz="half" idx="2"/>
          </p:nvPr>
        </p:nvSpPr>
        <p:spPr/>
        <p:txBody>
          <a:bodyPr/>
          <a:lstStyle/>
          <a:p>
            <a:pPr>
              <a:defRPr/>
            </a:pPr>
            <a:fld id="{48DA7FA5-8EFC-1446-AFE1-777E21C38831}" type="datetime1">
              <a:rPr lang="en-US" smtClean="0"/>
              <a:t>7/25/2019</a:t>
            </a:fld>
            <a:endParaRPr lang="en-US" dirty="0"/>
          </a:p>
        </p:txBody>
      </p:sp>
      <p:sp>
        <p:nvSpPr>
          <p:cNvPr id="7" name="Footer Placeholder 6"/>
          <p:cNvSpPr>
            <a:spLocks noGrp="1"/>
          </p:cNvSpPr>
          <p:nvPr>
            <p:ph type="ftr" sz="quarter" idx="3"/>
          </p:nvPr>
        </p:nvSpPr>
        <p:spPr/>
        <p:txBody>
          <a:bodyPr/>
          <a:lstStyle/>
          <a:p>
            <a:pPr>
              <a:defRPr/>
            </a:pPr>
            <a:r>
              <a:rPr lang="en-US" dirty="0" smtClean="0"/>
              <a:t>Kyle Leleux | RF Detector Meeting</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0" name="Title 9"/>
          <p:cNvSpPr>
            <a:spLocks noGrp="1"/>
          </p:cNvSpPr>
          <p:nvPr>
            <p:ph type="title"/>
          </p:nvPr>
        </p:nvSpPr>
        <p:spPr/>
        <p:txBody>
          <a:bodyPr/>
          <a:lstStyle/>
          <a:p>
            <a:r>
              <a:rPr lang="en-US" dirty="0" smtClean="0"/>
              <a:t>Dataflow Operations</a:t>
            </a:r>
            <a:endParaRPr lang="en-US" dirty="0"/>
          </a:p>
        </p:txBody>
      </p:sp>
      <p:pic>
        <p:nvPicPr>
          <p:cNvPr id="14" name="Picture 13"/>
          <p:cNvPicPr>
            <a:picLocks noChangeAspect="1"/>
          </p:cNvPicPr>
          <p:nvPr/>
        </p:nvPicPr>
        <p:blipFill>
          <a:blip r:embed="rId3"/>
          <a:stretch>
            <a:fillRect/>
          </a:stretch>
        </p:blipFill>
        <p:spPr>
          <a:xfrm>
            <a:off x="407669" y="3451708"/>
            <a:ext cx="4099479" cy="2712216"/>
          </a:xfrm>
          <a:prstGeom prst="rect">
            <a:avLst/>
          </a:prstGeom>
        </p:spPr>
      </p:pic>
    </p:spTree>
    <p:extLst>
      <p:ext uri="{BB962C8B-B14F-4D97-AF65-F5344CB8AC3E}">
        <p14:creationId xmlns:p14="http://schemas.microsoft.com/office/powerpoint/2010/main" val="3748412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Reacquainting with LabVIEW</a:t>
            </a:r>
          </a:p>
          <a:p>
            <a:r>
              <a:rPr lang="en-US" dirty="0" smtClean="0"/>
              <a:t>Driver Issues</a:t>
            </a:r>
          </a:p>
          <a:p>
            <a:r>
              <a:rPr lang="en-US" dirty="0" smtClean="0"/>
              <a:t>Different Iterations</a:t>
            </a:r>
          </a:p>
          <a:p>
            <a:r>
              <a:rPr lang="en-US" dirty="0" smtClean="0"/>
              <a:t>Design Optimizations</a:t>
            </a:r>
          </a:p>
          <a:p>
            <a:r>
              <a:rPr lang="en-US" dirty="0" smtClean="0"/>
              <a:t>Benchtop Testing</a:t>
            </a:r>
            <a:endParaRPr lang="en-US" dirty="0">
              <a:solidFill>
                <a:srgbClr val="50504E"/>
              </a:solidFill>
            </a:endParaRPr>
          </a:p>
          <a:p>
            <a:pPr marL="1828800" lvl="4" indent="0">
              <a:buNone/>
            </a:pPr>
            <a:endParaRPr lang="en-US" dirty="0"/>
          </a:p>
        </p:txBody>
      </p:sp>
      <p:sp>
        <p:nvSpPr>
          <p:cNvPr id="7" name="Title 6"/>
          <p:cNvSpPr>
            <a:spLocks noGrp="1"/>
          </p:cNvSpPr>
          <p:nvPr>
            <p:ph type="title"/>
          </p:nvPr>
        </p:nvSpPr>
        <p:spPr/>
        <p:txBody>
          <a:bodyPr/>
          <a:lstStyle/>
          <a:p>
            <a:r>
              <a:rPr lang="en-US" dirty="0" smtClean="0"/>
              <a:t>Challenges During the Development Cycle</a:t>
            </a:r>
            <a:endParaRPr lang="en-US" dirty="0"/>
          </a:p>
        </p:txBody>
      </p:sp>
      <p:sp>
        <p:nvSpPr>
          <p:cNvPr id="3" name="Date Placeholder 2"/>
          <p:cNvSpPr>
            <a:spLocks noGrp="1"/>
          </p:cNvSpPr>
          <p:nvPr>
            <p:ph type="dt" sz="half" idx="2"/>
          </p:nvPr>
        </p:nvSpPr>
        <p:spPr/>
        <p:txBody>
          <a:bodyPr/>
          <a:lstStyle/>
          <a:p>
            <a:pPr>
              <a:defRPr/>
            </a:pPr>
            <a:fld id="{FA96D49F-E75B-CA4C-9755-57CB093C34C1}" type="datetime1">
              <a:rPr lang="en-US" smtClean="0"/>
              <a:t>7/25/2019</a:t>
            </a:fld>
            <a:endParaRPr lang="en-US" dirty="0"/>
          </a:p>
        </p:txBody>
      </p:sp>
      <p:sp>
        <p:nvSpPr>
          <p:cNvPr id="4" name="Footer Placeholder 3"/>
          <p:cNvSpPr>
            <a:spLocks noGrp="1"/>
          </p:cNvSpPr>
          <p:nvPr>
            <p:ph type="ftr" sz="quarter" idx="3"/>
          </p:nvPr>
        </p:nvSpPr>
        <p:spPr/>
        <p:txBody>
          <a:bodyPr/>
          <a:lstStyle/>
          <a:p>
            <a:pPr>
              <a:defRPr/>
            </a:pPr>
            <a:r>
              <a:rPr lang="en-US" dirty="0" smtClean="0"/>
              <a:t>Kyle Leleux | RF Detector Meeting</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2" name="Picture 1"/>
          <p:cNvPicPr>
            <a:picLocks noChangeAspect="1"/>
          </p:cNvPicPr>
          <p:nvPr/>
        </p:nvPicPr>
        <p:blipFill>
          <a:blip r:embed="rId2"/>
          <a:stretch>
            <a:fillRect/>
          </a:stretch>
        </p:blipFill>
        <p:spPr>
          <a:xfrm>
            <a:off x="3890008" y="2246050"/>
            <a:ext cx="4661239" cy="3492277"/>
          </a:xfrm>
          <a:prstGeom prst="rect">
            <a:avLst/>
          </a:prstGeom>
        </p:spPr>
      </p:pic>
    </p:spTree>
    <p:extLst>
      <p:ext uri="{BB962C8B-B14F-4D97-AF65-F5344CB8AC3E}">
        <p14:creationId xmlns:p14="http://schemas.microsoft.com/office/powerpoint/2010/main" val="2998286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solidFill>
                  <a:srgbClr val="50504E"/>
                </a:solidFill>
              </a:rPr>
              <a:t>Benchtop TTL Signal</a:t>
            </a:r>
          </a:p>
          <a:p>
            <a:r>
              <a:rPr lang="en-US" dirty="0" smtClean="0">
                <a:solidFill>
                  <a:srgbClr val="50504E"/>
                </a:solidFill>
              </a:rPr>
              <a:t>Implement Data Processing</a:t>
            </a:r>
            <a:endParaRPr lang="en-US" dirty="0">
              <a:solidFill>
                <a:srgbClr val="50504E"/>
              </a:solidFill>
            </a:endParaRPr>
          </a:p>
          <a:p>
            <a:r>
              <a:rPr lang="en-US" dirty="0" smtClean="0">
                <a:solidFill>
                  <a:srgbClr val="50504E"/>
                </a:solidFill>
              </a:rPr>
              <a:t>Implement Safety Measures</a:t>
            </a:r>
          </a:p>
          <a:p>
            <a:r>
              <a:rPr lang="en-US" dirty="0" smtClean="0">
                <a:solidFill>
                  <a:srgbClr val="50504E"/>
                </a:solidFill>
              </a:rPr>
              <a:t>Documentation and Comments</a:t>
            </a:r>
          </a:p>
          <a:p>
            <a:r>
              <a:rPr lang="en-US" dirty="0" smtClean="0">
                <a:solidFill>
                  <a:srgbClr val="50504E"/>
                </a:solidFill>
              </a:rPr>
              <a:t>Poster and Paper</a:t>
            </a:r>
          </a:p>
          <a:p>
            <a:r>
              <a:rPr lang="en-US" dirty="0" smtClean="0">
                <a:solidFill>
                  <a:srgbClr val="50504E"/>
                </a:solidFill>
              </a:rPr>
              <a:t>Implement the DAQ System for the Beam Signal</a:t>
            </a:r>
          </a:p>
          <a:p>
            <a:r>
              <a:rPr lang="en-US" dirty="0" smtClean="0">
                <a:solidFill>
                  <a:srgbClr val="50504E"/>
                </a:solidFill>
              </a:rPr>
              <a:t>Not only DAQ, but Control</a:t>
            </a:r>
            <a:endParaRPr lang="en-US" dirty="0">
              <a:solidFill>
                <a:srgbClr val="50504E"/>
              </a:solidFill>
            </a:endParaRPr>
          </a:p>
          <a:p>
            <a:pPr marL="1828800" lvl="4" indent="0">
              <a:buNone/>
            </a:pPr>
            <a:endParaRPr lang="en-US" dirty="0"/>
          </a:p>
        </p:txBody>
      </p:sp>
      <p:sp>
        <p:nvSpPr>
          <p:cNvPr id="7" name="Title 6"/>
          <p:cNvSpPr>
            <a:spLocks noGrp="1"/>
          </p:cNvSpPr>
          <p:nvPr>
            <p:ph type="title"/>
          </p:nvPr>
        </p:nvSpPr>
        <p:spPr/>
        <p:txBody>
          <a:bodyPr/>
          <a:lstStyle/>
          <a:p>
            <a:r>
              <a:rPr lang="en-US" dirty="0" smtClean="0"/>
              <a:t>Future Plans</a:t>
            </a:r>
            <a:endParaRPr lang="en-US" dirty="0"/>
          </a:p>
        </p:txBody>
      </p:sp>
      <p:sp>
        <p:nvSpPr>
          <p:cNvPr id="3" name="Date Placeholder 2"/>
          <p:cNvSpPr>
            <a:spLocks noGrp="1"/>
          </p:cNvSpPr>
          <p:nvPr>
            <p:ph type="dt" sz="half" idx="2"/>
          </p:nvPr>
        </p:nvSpPr>
        <p:spPr/>
        <p:txBody>
          <a:bodyPr/>
          <a:lstStyle/>
          <a:p>
            <a:pPr>
              <a:defRPr/>
            </a:pPr>
            <a:fld id="{FA96D49F-E75B-CA4C-9755-57CB093C34C1}" type="datetime1">
              <a:rPr lang="en-US" smtClean="0"/>
              <a:t>7/25/2019</a:t>
            </a:fld>
            <a:endParaRPr lang="en-US" dirty="0"/>
          </a:p>
        </p:txBody>
      </p:sp>
      <p:sp>
        <p:nvSpPr>
          <p:cNvPr id="4" name="Footer Placeholder 3"/>
          <p:cNvSpPr>
            <a:spLocks noGrp="1"/>
          </p:cNvSpPr>
          <p:nvPr>
            <p:ph type="ftr" sz="quarter" idx="3"/>
          </p:nvPr>
        </p:nvSpPr>
        <p:spPr/>
        <p:txBody>
          <a:bodyPr/>
          <a:lstStyle/>
          <a:p>
            <a:pPr>
              <a:defRPr/>
            </a:pPr>
            <a:r>
              <a:rPr lang="en-US" dirty="0" smtClean="0"/>
              <a:t>Kyle Leleux | RF Detector Meeting</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8" name="Picture 7"/>
          <p:cNvPicPr>
            <a:picLocks noChangeAspect="1"/>
          </p:cNvPicPr>
          <p:nvPr/>
        </p:nvPicPr>
        <p:blipFill>
          <a:blip r:embed="rId2"/>
          <a:stretch>
            <a:fillRect/>
          </a:stretch>
        </p:blipFill>
        <p:spPr>
          <a:xfrm>
            <a:off x="449699" y="3990818"/>
            <a:ext cx="8230313" cy="2194750"/>
          </a:xfrm>
          <a:prstGeom prst="rect">
            <a:avLst/>
          </a:prstGeom>
        </p:spPr>
      </p:pic>
    </p:spTree>
    <p:extLst>
      <p:ext uri="{BB962C8B-B14F-4D97-AF65-F5344CB8AC3E}">
        <p14:creationId xmlns:p14="http://schemas.microsoft.com/office/powerpoint/2010/main" val="2312584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61970" y="2169044"/>
            <a:ext cx="3799383" cy="751136"/>
          </a:xfrm>
        </p:spPr>
        <p:txBody>
          <a:bodyPr/>
          <a:lstStyle/>
          <a:p>
            <a:r>
              <a:rPr lang="en-US" sz="5400" dirty="0" smtClean="0"/>
              <a:t>Questions?</a:t>
            </a:r>
            <a:endParaRPr lang="en-US" sz="5400" dirty="0"/>
          </a:p>
        </p:txBody>
      </p:sp>
      <p:sp>
        <p:nvSpPr>
          <p:cNvPr id="3" name="Date Placeholder 2"/>
          <p:cNvSpPr>
            <a:spLocks noGrp="1"/>
          </p:cNvSpPr>
          <p:nvPr>
            <p:ph type="dt" sz="half" idx="2"/>
          </p:nvPr>
        </p:nvSpPr>
        <p:spPr/>
        <p:txBody>
          <a:bodyPr/>
          <a:lstStyle/>
          <a:p>
            <a:pPr>
              <a:defRPr/>
            </a:pPr>
            <a:fld id="{FA96D49F-E75B-CA4C-9755-57CB093C34C1}" type="datetime1">
              <a:rPr lang="en-US" smtClean="0"/>
              <a:t>7/25/2019</a:t>
            </a:fld>
            <a:endParaRPr lang="en-US" dirty="0"/>
          </a:p>
        </p:txBody>
      </p:sp>
      <p:sp>
        <p:nvSpPr>
          <p:cNvPr id="4" name="Footer Placeholder 3"/>
          <p:cNvSpPr>
            <a:spLocks noGrp="1"/>
          </p:cNvSpPr>
          <p:nvPr>
            <p:ph type="ftr" sz="quarter" idx="3"/>
          </p:nvPr>
        </p:nvSpPr>
        <p:spPr/>
        <p:txBody>
          <a:bodyPr/>
          <a:lstStyle/>
          <a:p>
            <a:pPr>
              <a:defRPr/>
            </a:pPr>
            <a:r>
              <a:rPr lang="en-US" dirty="0" smtClean="0"/>
              <a:t>Kyle Leleux | RF Detector Meeting </a:t>
            </a:r>
            <a:endParaRPr lang="en-US"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3784689877"/>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FNAL_PowerPoint_4x3_100716</Template>
  <TotalTime>3592</TotalTime>
  <Words>156</Words>
  <Application>Microsoft Office PowerPoint</Application>
  <PresentationFormat>On-screen Show (4:3)</PresentationFormat>
  <Paragraphs>59</Paragraphs>
  <Slides>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ＭＳ Ｐゴシック</vt:lpstr>
      <vt:lpstr>Arial</vt:lpstr>
      <vt:lpstr>Calibri</vt:lpstr>
      <vt:lpstr>Geneva</vt:lpstr>
      <vt:lpstr>Helvetica</vt:lpstr>
      <vt:lpstr>Fermilab_PPT_090815</vt:lpstr>
      <vt:lpstr>PowerPoint Presentation</vt:lpstr>
      <vt:lpstr>How are we Collecting Data?</vt:lpstr>
      <vt:lpstr>Front-end Display</vt:lpstr>
      <vt:lpstr>Dataflow Operations</vt:lpstr>
      <vt:lpstr>Challenges During the Development Cycle</vt:lpstr>
      <vt:lpstr>Future Plans</vt:lpstr>
      <vt:lpstr>Questions?</vt:lpstr>
    </vt:vector>
  </TitlesOfParts>
  <Company>Sandbox Studio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Leleux</dc:creator>
  <cp:lastModifiedBy>Kyle Leleux</cp:lastModifiedBy>
  <cp:revision>45</cp:revision>
  <cp:lastPrinted>2014-01-20T19:40:21Z</cp:lastPrinted>
  <dcterms:created xsi:type="dcterms:W3CDTF">2019-07-18T13:30:16Z</dcterms:created>
  <dcterms:modified xsi:type="dcterms:W3CDTF">2019-07-25T14:23:26Z</dcterms:modified>
</cp:coreProperties>
</file>