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275" r:id="rId3"/>
    <p:sldId id="295" r:id="rId4"/>
    <p:sldId id="28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5" r:id="rId13"/>
    <p:sldId id="303" r:id="rId14"/>
    <p:sldId id="30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2" autoAdjust="0"/>
    <p:restoredTop sz="73646"/>
  </p:normalViewPr>
  <p:slideViewPr>
    <p:cSldViewPr snapToGrid="0" snapToObjects="1" showGuides="1">
      <p:cViewPr>
        <p:scale>
          <a:sx n="89" d="100"/>
          <a:sy n="89" d="100"/>
        </p:scale>
        <p:origin x="1792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Fermilab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, Short-Baseline Neutrino Program.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sbn.fnal.gov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 Ref: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Fermilab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MicroBooNE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.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microboone.fnal.gov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/.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LEE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could also be attributed to either single electrons from an increased intrinsic $\</a:t>
            </a:r>
            <a:r>
              <a:rPr lang="en-US" sz="1200" kern="1200" dirty="0" err="1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nu_e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$ charged current event rate or single photons due to neutrino neutral current $\Delta$ production with subsequent radiative decay.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MiniBooNE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 cannot discriminate between electrons &amp;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 photons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because it is a Cherenkov detector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MicroBooNE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 collaboration, Deep neural network for pixel-level electromagnetic particle identification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MicroBooNE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 liquid argon time projection chamber. Physical Review D, 7 May 2019.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</a:t>
            </a:r>
            <a:r>
              <a:rPr lang="en-US" baseline="0" dirty="0" smtClean="0"/>
              <a:t>on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point in following slides (keep wording consistent)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Explain variations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-s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ources of systematic uncertainty related to the neutrino flux and cross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section measurements</a:t>
            </a: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White: no LEE events above 500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 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Minimize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equation using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MINUIT in ROOT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Both methods should yield the same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result</a:t>
            </a: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Compare the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chi^2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between the data and prediction at a linear scaling to make sure that we get consistent results between the two methods + how nuisance parameters behave at large values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Geneva" charset="0"/>
                <a:cs typeface="ＭＳ Ｐゴシック" charset="0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Scaling is noted by the red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err="1" smtClean="0"/>
              <a:t>Unisim</a:t>
            </a:r>
            <a:r>
              <a:rPr lang="en-US" sz="2200" dirty="0" smtClean="0"/>
              <a:t> Method:</a:t>
            </a:r>
          </a:p>
          <a:p>
            <a:pPr lvl="1"/>
            <a:r>
              <a:rPr lang="en-US" sz="2000" dirty="0" smtClean="0"/>
              <a:t>Change the specified parameters by ±</a:t>
            </a:r>
            <a:r>
              <a:rPr lang="el-GR" sz="2000" i="1" dirty="0" smtClean="0"/>
              <a:t>σ</a:t>
            </a:r>
            <a:r>
              <a:rPr lang="el-GR" sz="2000" dirty="0" smtClean="0"/>
              <a:t> </a:t>
            </a:r>
            <a:r>
              <a:rPr lang="en-US" sz="2000" dirty="0" smtClean="0"/>
              <a:t>then save this varied parameter as a branch in the ROOT files. </a:t>
            </a:r>
          </a:p>
          <a:p>
            <a:r>
              <a:rPr lang="en-US" sz="2200" dirty="0" smtClean="0"/>
              <a:t>Multisim method:</a:t>
            </a:r>
          </a:p>
          <a:p>
            <a:pPr lvl="1"/>
            <a:r>
              <a:rPr lang="en-US" sz="2000" dirty="0" smtClean="0"/>
              <a:t>Generate many </a:t>
            </a:r>
            <a:r>
              <a:rPr lang="el-GR" sz="2000" i="1" dirty="0" smtClean="0"/>
              <a:t>σ</a:t>
            </a:r>
            <a:r>
              <a:rPr lang="en-US" sz="2000" dirty="0" smtClean="0"/>
              <a:t>s for varying the parameter by sampling a standard Gaussian distribution, then multiply the Gaussian number by the </a:t>
            </a:r>
            <a:r>
              <a:rPr lang="el-GR" sz="2000" i="1" dirty="0" smtClean="0"/>
              <a:t>σ</a:t>
            </a:r>
            <a:r>
              <a:rPr lang="el-GR" sz="2000" dirty="0" smtClean="0"/>
              <a:t> </a:t>
            </a:r>
            <a:r>
              <a:rPr lang="en-US" sz="2000" dirty="0" smtClean="0"/>
              <a:t>of the specified parameter. The varied parameters are calculated by adding the generated </a:t>
            </a:r>
            <a:r>
              <a:rPr lang="el-GR" sz="2000" i="1" dirty="0" smtClean="0"/>
              <a:t>σ</a:t>
            </a:r>
            <a:r>
              <a:rPr lang="en-US" sz="2000" dirty="0" smtClean="0"/>
              <a:t>s to the central value of the parameter.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Savannah King</a:t>
            </a:r>
          </a:p>
          <a:p>
            <a:r>
              <a:rPr lang="en-US" dirty="0" smtClean="0"/>
              <a:t>Supervisor: Maya </a:t>
            </a:r>
            <a:r>
              <a:rPr lang="en-US" dirty="0" err="1" smtClean="0"/>
              <a:t>Wospakrik</a:t>
            </a:r>
            <a:endParaRPr lang="en-US" dirty="0"/>
          </a:p>
          <a:p>
            <a:r>
              <a:rPr lang="en-US" dirty="0" smtClean="0"/>
              <a:t>SIST Final Presentations</a:t>
            </a:r>
            <a:endParaRPr lang="en-US" dirty="0"/>
          </a:p>
          <a:p>
            <a:r>
              <a:rPr lang="en-US" dirty="0" smtClean="0"/>
              <a:t>7 August 2019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Implementing Nuisance Parameters in </a:t>
            </a:r>
            <a:r>
              <a:rPr lang="en-US" dirty="0" err="1"/>
              <a:t>SBNfit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" y="775523"/>
            <a:ext cx="9019623" cy="1327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09620"/>
            <a:ext cx="4573451" cy="3097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14" y="2509620"/>
            <a:ext cx="4391296" cy="29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SBNfit</a:t>
            </a:r>
            <a:r>
              <a:rPr lang="en-US" dirty="0" smtClean="0"/>
              <a:t> Plots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" y="1905194"/>
            <a:ext cx="4577080" cy="3099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04" y="1905194"/>
            <a:ext cx="4578531" cy="31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86974" y="784628"/>
            <a:ext cx="8060192" cy="2288497"/>
          </a:xfrm>
        </p:spPr>
        <p:txBody>
          <a:bodyPr/>
          <a:lstStyle/>
          <a:p>
            <a:r>
              <a:rPr lang="en-US" sz="2200" dirty="0"/>
              <a:t>To continue improving the implementation, we will need to validate the nuisance method using the actual parameter values </a:t>
            </a:r>
            <a:r>
              <a:rPr lang="en-US" sz="2200" dirty="0" smtClean="0"/>
              <a:t>and </a:t>
            </a:r>
            <a:r>
              <a:rPr lang="en-US" sz="2200" dirty="0"/>
              <a:t>identify several systematic errors that we can describe as nuisance </a:t>
            </a:r>
            <a:r>
              <a:rPr lang="en-US" sz="2200" dirty="0" smtClean="0"/>
              <a:t>parameters</a:t>
            </a:r>
          </a:p>
          <a:p>
            <a:pPr lvl="1"/>
            <a:r>
              <a:rPr lang="en-US" sz="2000" dirty="0" smtClean="0"/>
              <a:t>In order to get actual parameter values, we will vary </a:t>
            </a:r>
            <a:r>
              <a:rPr lang="en-US" sz="2000" dirty="0"/>
              <a:t>the systematic parameters randomly using their assumed probability distribution, then save these varied parameters </a:t>
            </a:r>
            <a:r>
              <a:rPr lang="en-US" sz="2000" dirty="0" smtClean="0"/>
              <a:t>to be </a:t>
            </a:r>
            <a:r>
              <a:rPr lang="en-US" sz="2000" dirty="0"/>
              <a:t>used in the nuisance parameters approach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86974" y="784628"/>
            <a:ext cx="8628426" cy="2288497"/>
          </a:xfrm>
        </p:spPr>
        <p:txBody>
          <a:bodyPr/>
          <a:lstStyle/>
          <a:p>
            <a:r>
              <a:rPr lang="en-US" sz="2200" dirty="0"/>
              <a:t>Have started the preliminary study to test the implementation of nuisance parameters in the </a:t>
            </a:r>
            <a:r>
              <a:rPr lang="en-US" sz="2200" dirty="0" err="1"/>
              <a:t>SBNfit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Need values </a:t>
            </a:r>
            <a:r>
              <a:rPr lang="en-US" sz="2200" dirty="0"/>
              <a:t>of the parameter </a:t>
            </a:r>
            <a:r>
              <a:rPr lang="en-US" sz="2200" dirty="0" smtClean="0"/>
              <a:t>for </a:t>
            </a:r>
            <a:r>
              <a:rPr lang="en-US" sz="2200" dirty="0"/>
              <a:t>real analysis </a:t>
            </a:r>
          </a:p>
          <a:p>
            <a:r>
              <a:rPr lang="en-US" sz="2200" dirty="0" smtClean="0"/>
              <a:t>Created </a:t>
            </a:r>
            <a:r>
              <a:rPr lang="en-US" sz="2200" dirty="0"/>
              <a:t>a simple toy model for testing </a:t>
            </a:r>
          </a:p>
          <a:p>
            <a:r>
              <a:rPr lang="en-US" sz="2200" dirty="0" smtClean="0"/>
              <a:t>When </a:t>
            </a:r>
            <a:r>
              <a:rPr lang="en-US" sz="2200" dirty="0"/>
              <a:t>run in </a:t>
            </a:r>
            <a:r>
              <a:rPr lang="en-US" sz="2200" dirty="0" err="1"/>
              <a:t>SBNfit</a:t>
            </a:r>
            <a:r>
              <a:rPr lang="en-US" sz="2200" dirty="0"/>
              <a:t>, results of the nuisance method agree with the covariance matrix using a flat normalization error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8600" y="815158"/>
            <a:ext cx="8686800" cy="5022675"/>
          </a:xfrm>
        </p:spPr>
        <p:txBody>
          <a:bodyPr/>
          <a:lstStyle/>
          <a:p>
            <a:r>
              <a:rPr lang="en-US" sz="2200" dirty="0" smtClean="0"/>
              <a:t>Maya </a:t>
            </a:r>
            <a:r>
              <a:rPr lang="en-US" sz="2200" dirty="0" err="1" smtClean="0"/>
              <a:t>Wospakrik</a:t>
            </a:r>
            <a:endParaRPr lang="en-US" sz="2200" dirty="0"/>
          </a:p>
          <a:p>
            <a:r>
              <a:rPr lang="en-US" sz="2200" dirty="0" smtClean="0"/>
              <a:t>Mark </a:t>
            </a:r>
            <a:r>
              <a:rPr lang="en-US" sz="2200" dirty="0"/>
              <a:t>Ross-</a:t>
            </a:r>
            <a:r>
              <a:rPr lang="en-US" sz="2200" dirty="0" err="1"/>
              <a:t>Lonergan</a:t>
            </a:r>
            <a:r>
              <a:rPr lang="en-US" sz="2200" dirty="0"/>
              <a:t>, </a:t>
            </a:r>
            <a:r>
              <a:rPr lang="en-US" sz="2200" dirty="0" smtClean="0"/>
              <a:t>Georgia </a:t>
            </a:r>
            <a:r>
              <a:rPr lang="en-US" sz="2200" dirty="0" err="1"/>
              <a:t>Karagiorgi</a:t>
            </a:r>
            <a:r>
              <a:rPr lang="en-US" sz="2200" dirty="0"/>
              <a:t>, and the neutrino group at Nevis </a:t>
            </a:r>
            <a:r>
              <a:rPr lang="en-US" sz="2200" dirty="0" smtClean="0"/>
              <a:t>Labs</a:t>
            </a:r>
          </a:p>
          <a:p>
            <a:r>
              <a:rPr lang="en-US" sz="2200" dirty="0" smtClean="0"/>
              <a:t>SIST Committee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880022"/>
            <a:ext cx="8672513" cy="2150891"/>
          </a:xfrm>
        </p:spPr>
        <p:txBody>
          <a:bodyPr/>
          <a:lstStyle/>
          <a:p>
            <a:r>
              <a:rPr lang="en-US" sz="2200" dirty="0"/>
              <a:t>Oscillation experiment at </a:t>
            </a:r>
            <a:r>
              <a:rPr lang="en-US" sz="2200" dirty="0" err="1"/>
              <a:t>Fermilab</a:t>
            </a:r>
            <a:r>
              <a:rPr lang="en-US" sz="2200" dirty="0"/>
              <a:t> located on the Booster Neutrino Beam (BNB) </a:t>
            </a:r>
            <a:endParaRPr lang="en-US" sz="2200" dirty="0" smtClean="0"/>
          </a:p>
          <a:p>
            <a:r>
              <a:rPr lang="en-US" sz="2200" dirty="0" smtClean="0"/>
              <a:t>Consists </a:t>
            </a:r>
            <a:r>
              <a:rPr lang="en-US" sz="2200" dirty="0"/>
              <a:t>of </a:t>
            </a:r>
            <a:r>
              <a:rPr lang="en-US" sz="2200" dirty="0" smtClean="0"/>
              <a:t>3 liquid argon time projection chambers (</a:t>
            </a:r>
            <a:r>
              <a:rPr lang="en-US" sz="2200" dirty="0" err="1" smtClean="0"/>
              <a:t>LArTPC</a:t>
            </a:r>
            <a:r>
              <a:rPr lang="en-US" sz="2200" dirty="0" smtClean="0"/>
              <a:t>)s: </a:t>
            </a:r>
            <a:r>
              <a:rPr lang="en-US" sz="2200" dirty="0"/>
              <a:t>the Short-Baseline Near Detector (SBND), </a:t>
            </a:r>
            <a:r>
              <a:rPr lang="en-US" sz="2200" dirty="0" err="1"/>
              <a:t>MicroBooNE</a:t>
            </a:r>
            <a:r>
              <a:rPr lang="en-US" sz="2200" dirty="0"/>
              <a:t>, and ICARUS </a:t>
            </a:r>
          </a:p>
          <a:p>
            <a:r>
              <a:rPr lang="en-US" sz="2200" dirty="0" smtClean="0"/>
              <a:t>Placing </a:t>
            </a:r>
            <a:r>
              <a:rPr lang="en-US" sz="2200" dirty="0"/>
              <a:t>the three detectors at varying distances from the </a:t>
            </a:r>
            <a:r>
              <a:rPr lang="en-US" sz="2200" dirty="0" smtClean="0"/>
              <a:t>BNB target </a:t>
            </a:r>
            <a:r>
              <a:rPr lang="en-US" sz="2200" dirty="0"/>
              <a:t>allows us to observe neutrino flavor oscillations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SBN Facilities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0941" y="649753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Savannah King | Implementing Nuisance Parameters in </a:t>
            </a:r>
            <a:r>
              <a:rPr lang="en-US" dirty="0" err="1" smtClean="0"/>
              <a:t>SBNfit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736987"/>
            <a:ext cx="9144000" cy="3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8600" y="681903"/>
            <a:ext cx="3756992" cy="2288497"/>
          </a:xfrm>
        </p:spPr>
        <p:txBody>
          <a:bodyPr/>
          <a:lstStyle/>
          <a:p>
            <a:r>
              <a:rPr lang="en-US" sz="2200" dirty="0" err="1"/>
              <a:t>MiniBoone</a:t>
            </a:r>
            <a:r>
              <a:rPr lang="en-US" sz="2200" dirty="0"/>
              <a:t> &amp; Liquid Scintillator Neutrino Detector (LSND) experiments observed an excess of electron-like events at low </a:t>
            </a:r>
            <a:r>
              <a:rPr lang="en-US" sz="2200" dirty="0" smtClean="0"/>
              <a:t>energy, known as the low energy excess (LEE)</a:t>
            </a:r>
            <a:endParaRPr lang="en-US" sz="2200" dirty="0" smtClean="0"/>
          </a:p>
          <a:p>
            <a:r>
              <a:rPr lang="en-US" sz="2200" dirty="0"/>
              <a:t>Origin of excess is still unknown but possibly due to the presence of a </a:t>
            </a:r>
            <a:r>
              <a:rPr lang="en-US" sz="2200" dirty="0" smtClean="0"/>
              <a:t>sterile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the LEE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3" y="724393"/>
            <a:ext cx="5209546" cy="35110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2250" y="4448875"/>
            <a:ext cx="8312150" cy="18418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dirty="0" smtClean="0"/>
              <a:t>neutrino </a:t>
            </a:r>
            <a:r>
              <a:rPr lang="en-US" dirty="0"/>
              <a:t>that amplifies the (</a:t>
            </a:r>
            <a:r>
              <a:rPr lang="el-GR" i="1" dirty="0"/>
              <a:t>ν</a:t>
            </a:r>
            <a:r>
              <a:rPr lang="en-US" i="1" baseline="-25000" dirty="0" err="1"/>
              <a:t>μ</a:t>
            </a:r>
            <a:r>
              <a:rPr lang="en-US" dirty="0"/>
              <a:t> → </a:t>
            </a:r>
            <a:r>
              <a:rPr lang="el-GR" i="1" dirty="0"/>
              <a:t>ν</a:t>
            </a:r>
            <a:r>
              <a:rPr lang="en-US" i="1" baseline="-25000" dirty="0"/>
              <a:t>e</a:t>
            </a:r>
            <a:r>
              <a:rPr lang="en-US" dirty="0"/>
              <a:t>) oscillation or unknown </a:t>
            </a:r>
            <a:r>
              <a:rPr lang="en-US" dirty="0" smtClean="0"/>
              <a:t>  background</a:t>
            </a:r>
            <a:endParaRPr lang="en-US" dirty="0" smtClean="0"/>
          </a:p>
          <a:p>
            <a:r>
              <a:rPr lang="en-US" sz="2200" dirty="0" smtClean="0"/>
              <a:t>Goal </a:t>
            </a:r>
            <a:r>
              <a:rPr lang="en-US" sz="2200" dirty="0" smtClean="0"/>
              <a:t>of </a:t>
            </a:r>
            <a:r>
              <a:rPr lang="en-US" sz="2200" dirty="0" err="1" smtClean="0"/>
              <a:t>MicroBooNE</a:t>
            </a:r>
            <a:r>
              <a:rPr lang="en-US" sz="2200" dirty="0" smtClean="0"/>
              <a:t> is to investigate this excess of events by utilizing the ability of liquid argon time projection chambers (</a:t>
            </a:r>
            <a:r>
              <a:rPr lang="en-US" sz="2200" dirty="0" err="1" smtClean="0"/>
              <a:t>LArTPC</a:t>
            </a:r>
            <a:r>
              <a:rPr lang="en-US" sz="2200" dirty="0" smtClean="0"/>
              <a:t>) to perform electron/photon separation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2250" y="2220686"/>
            <a:ext cx="3539853" cy="5194472"/>
          </a:xfrm>
        </p:spPr>
        <p:txBody>
          <a:bodyPr/>
          <a:lstStyle/>
          <a:p>
            <a:r>
              <a:rPr lang="en-US" sz="2200" dirty="0" smtClean="0"/>
              <a:t>Charged </a:t>
            </a:r>
            <a:r>
              <a:rPr lang="en-US" sz="2200" dirty="0"/>
              <a:t>particles travel through the detector and ionize the liquid argon. The electrons are drifted by a strong electric field towards the three wire planes, where they are detected. </a:t>
            </a:r>
          </a:p>
          <a:p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MicroBooNE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96" y="2220686"/>
            <a:ext cx="5292777" cy="3848161"/>
          </a:xfrm>
          <a:prstGeom prst="rect">
            <a:avLst/>
          </a:prstGeom>
        </p:spPr>
      </p:pic>
      <p:sp>
        <p:nvSpPr>
          <p:cNvPr id="16" name="Content Placeholder 1"/>
          <p:cNvSpPr>
            <a:spLocks noGrp="1"/>
          </p:cNvSpPr>
          <p:nvPr>
            <p:ph sz="half" idx="13"/>
          </p:nvPr>
        </p:nvSpPr>
        <p:spPr>
          <a:xfrm>
            <a:off x="222250" y="679629"/>
            <a:ext cx="8693150" cy="128582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Micro Booster Neutrino Experiment </a:t>
            </a:r>
            <a:endParaRPr lang="en-US" sz="2200" dirty="0" smtClean="0"/>
          </a:p>
          <a:p>
            <a:r>
              <a:rPr lang="en-US" sz="2200" dirty="0" smtClean="0"/>
              <a:t>40-ft </a:t>
            </a:r>
            <a:r>
              <a:rPr lang="en-US" sz="2200" dirty="0" err="1"/>
              <a:t>LArTPC</a:t>
            </a:r>
            <a:r>
              <a:rPr lang="en-US" sz="2200" dirty="0"/>
              <a:t> </a:t>
            </a:r>
            <a:r>
              <a:rPr lang="en-US" sz="2200" dirty="0" smtClean="0"/>
              <a:t>with </a:t>
            </a:r>
            <a:r>
              <a:rPr lang="en-US" sz="2200" dirty="0"/>
              <a:t>an active volume of 87 </a:t>
            </a:r>
            <a:r>
              <a:rPr lang="en-US" sz="2200" dirty="0" smtClean="0"/>
              <a:t>tons</a:t>
            </a:r>
          </a:p>
          <a:p>
            <a:r>
              <a:rPr lang="en-US" sz="2200" dirty="0"/>
              <a:t>TPC consists of a cathode plane, a field-shaping cage around the drift perimeter, and three wire planes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2250" y="5854080"/>
            <a:ext cx="8363394" cy="207085"/>
          </a:xfrm>
        </p:spPr>
        <p:txBody>
          <a:bodyPr/>
          <a:lstStyle/>
          <a:p>
            <a:r>
              <a:rPr lang="en-US" sz="1200" b="0" baseline="30000" dirty="0" smtClean="0"/>
              <a:t>1</a:t>
            </a:r>
            <a:r>
              <a:rPr lang="en-US" sz="1200" b="0" dirty="0" smtClean="0"/>
              <a:t>M</a:t>
            </a:r>
            <a:r>
              <a:rPr lang="en-US" sz="1200" b="0" dirty="0"/>
              <a:t>. Ross-</a:t>
            </a:r>
            <a:r>
              <a:rPr lang="en-US" sz="1200" b="0" dirty="0" err="1"/>
              <a:t>Lonergan</a:t>
            </a:r>
            <a:r>
              <a:rPr lang="en-US" sz="1200" b="0" dirty="0"/>
              <a:t> &amp; the Nevis </a:t>
            </a:r>
            <a:r>
              <a:rPr lang="en-US" sz="1200" b="0" dirty="0" err="1"/>
              <a:t>MicroBooNE</a:t>
            </a:r>
            <a:r>
              <a:rPr lang="en-US" sz="1200" b="0" dirty="0"/>
              <a:t> group, https://</a:t>
            </a:r>
            <a:r>
              <a:rPr lang="en-US" sz="1200" b="0" dirty="0" err="1"/>
              <a:t>github.com</a:t>
            </a:r>
            <a:r>
              <a:rPr lang="en-US" sz="1200" b="0" dirty="0"/>
              <a:t>/</a:t>
            </a:r>
            <a:r>
              <a:rPr lang="en-US" sz="1200" b="0" dirty="0" err="1"/>
              <a:t>NevisUB</a:t>
            </a:r>
            <a:r>
              <a:rPr lang="en-US" sz="1200" b="0" dirty="0"/>
              <a:t>/</a:t>
            </a:r>
            <a:r>
              <a:rPr lang="en-US" sz="1200" b="0" dirty="0" err="1"/>
              <a:t>whipping_star</a:t>
            </a:r>
            <a:r>
              <a:rPr lang="en-US" sz="1200" b="0" dirty="0"/>
              <a:t> </a:t>
            </a:r>
            <a:endParaRPr lang="en-US" sz="1200" b="0" dirty="0" smtClean="0"/>
          </a:p>
          <a:p>
            <a:r>
              <a:rPr lang="en-US" sz="1200" b="0" baseline="30000" dirty="0" smtClean="0"/>
              <a:t>2</a:t>
            </a:r>
            <a:r>
              <a:rPr lang="en-US" sz="1200" b="0" dirty="0" smtClean="0"/>
              <a:t>D</a:t>
            </a:r>
            <a:r>
              <a:rPr lang="en-US" sz="1200" b="0" dirty="0"/>
              <a:t>. </a:t>
            </a:r>
            <a:r>
              <a:rPr lang="en-US" sz="1200" b="0" dirty="0" err="1"/>
              <a:t>Cianci</a:t>
            </a:r>
            <a:r>
              <a:rPr lang="en-US" sz="1200" b="0" dirty="0"/>
              <a:t>, M. Ross-</a:t>
            </a:r>
            <a:r>
              <a:rPr lang="en-US" sz="1200" b="0" dirty="0" err="1"/>
              <a:t>Lonergan</a:t>
            </a:r>
            <a:r>
              <a:rPr lang="en-US" sz="1200" b="0" dirty="0"/>
              <a:t>, G. </a:t>
            </a:r>
            <a:r>
              <a:rPr lang="en-US" sz="1200" b="0" dirty="0" err="1"/>
              <a:t>Karagiorgi</a:t>
            </a:r>
            <a:r>
              <a:rPr lang="en-US" sz="1200" b="0" dirty="0"/>
              <a:t>, A. </a:t>
            </a:r>
            <a:r>
              <a:rPr lang="en-US" sz="1200" b="0" dirty="0" err="1"/>
              <a:t>Furmanski</a:t>
            </a:r>
            <a:r>
              <a:rPr lang="en-US" sz="1200" b="0" dirty="0"/>
              <a:t>, arXiv:1702.01758 </a:t>
            </a:r>
          </a:p>
          <a:p>
            <a:endParaRPr lang="en-US" sz="1200" b="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SBNfit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942" y="2628375"/>
            <a:ext cx="8582116" cy="215047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Project </a:t>
            </a:r>
            <a:r>
              <a:rPr lang="en-US" sz="2200" dirty="0"/>
              <a:t>aims to implement ability to marginalize and extract additional parameters correlated to the spectra that describe the systematic uncertainties (nuisance parameters) within </a:t>
            </a:r>
            <a:r>
              <a:rPr lang="en-US" sz="2200" dirty="0" err="1"/>
              <a:t>SBNfit</a:t>
            </a:r>
            <a:r>
              <a:rPr lang="en-US" sz="2200" dirty="0"/>
              <a:t> 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us to better understand the fit by identifying nuisance parameters with large </a:t>
            </a:r>
            <a:r>
              <a:rPr lang="en-US" dirty="0" smtClean="0"/>
              <a:t>pull &amp; to </a:t>
            </a:r>
            <a:r>
              <a:rPr lang="en-US" dirty="0"/>
              <a:t>represent several systematic errors as nuisance parameters in combination with the covariance </a:t>
            </a:r>
            <a:r>
              <a:rPr lang="en-US" dirty="0" smtClean="0"/>
              <a:t>matrix</a:t>
            </a:r>
            <a:endParaRPr lang="en-US" dirty="0"/>
          </a:p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33" y="1025158"/>
            <a:ext cx="3383510" cy="14594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2249" y="679629"/>
            <a:ext cx="5799727" cy="215047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/>
              <a:t>SBNfit</a:t>
            </a:r>
            <a:r>
              <a:rPr lang="en-US" sz="2200" dirty="0" smtClean="0"/>
              <a:t> is a data fitting framework that allows the fitting of multiple modes, detectors, and channels simultaneously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Utilizes the covariance matrix approach used by MinibooNE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to calculate a χ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b="624"/>
          <a:stretch>
            <a:fillRect/>
          </a:stretch>
        </p:blipFill>
        <p:spPr>
          <a:xfrm>
            <a:off x="1937447" y="822505"/>
            <a:ext cx="5269104" cy="35243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15" y="4178968"/>
            <a:ext cx="3878218" cy="1075807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Covariance Matrix Calculation in </a:t>
            </a:r>
            <a:r>
              <a:rPr lang="en-US" sz="2800" dirty="0" err="1" smtClean="0"/>
              <a:t>SBNfit</a:t>
            </a:r>
            <a:endParaRPr lang="en-US" sz="28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14299" y="5122779"/>
            <a:ext cx="8915400" cy="112208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/>
              <a:t>Equation: Calculating a covariance matrix, where </a:t>
            </a:r>
            <a:r>
              <a:rPr lang="en-US" sz="1900" i="1" dirty="0"/>
              <a:t>N </a:t>
            </a:r>
            <a:r>
              <a:rPr lang="en-US" sz="1900" dirty="0"/>
              <a:t>is the total number of variations, </a:t>
            </a:r>
            <a:r>
              <a:rPr lang="en-US" sz="1900" i="1" dirty="0" smtClean="0"/>
              <a:t>N</a:t>
            </a:r>
            <a:r>
              <a:rPr lang="en-US" sz="1900" i="1" baseline="-25000" dirty="0" smtClean="0"/>
              <a:t>i</a:t>
            </a:r>
            <a:r>
              <a:rPr lang="en-US" sz="1900" i="1" baseline="30000" dirty="0" smtClean="0"/>
              <a:t>k</a:t>
            </a:r>
            <a:r>
              <a:rPr lang="en-US" sz="1900" i="1" dirty="0" smtClean="0"/>
              <a:t> </a:t>
            </a:r>
            <a:r>
              <a:rPr lang="en-US" sz="1900" dirty="0"/>
              <a:t>is the value in the </a:t>
            </a:r>
            <a:r>
              <a:rPr lang="en-US" sz="1900" i="1" dirty="0" err="1"/>
              <a:t>i</a:t>
            </a:r>
            <a:r>
              <a:rPr lang="en-US" sz="1900" dirty="0" err="1"/>
              <a:t>-th</a:t>
            </a:r>
            <a:r>
              <a:rPr lang="en-US" sz="1900" dirty="0"/>
              <a:t> bin of the </a:t>
            </a:r>
            <a:r>
              <a:rPr lang="en-US" sz="1900" i="1" dirty="0"/>
              <a:t>k</a:t>
            </a:r>
            <a:r>
              <a:rPr lang="en-US" sz="1900" dirty="0"/>
              <a:t>-</a:t>
            </a:r>
            <a:r>
              <a:rPr lang="en-US" sz="1900" dirty="0" err="1"/>
              <a:t>th</a:t>
            </a:r>
            <a:r>
              <a:rPr lang="en-US" sz="1900" dirty="0"/>
              <a:t> variation and </a:t>
            </a:r>
            <a:r>
              <a:rPr lang="en-US" sz="1900" i="1" dirty="0" err="1" smtClean="0"/>
              <a:t>N</a:t>
            </a:r>
            <a:r>
              <a:rPr lang="en-US" sz="1900" i="1" baseline="-25000" dirty="0" err="1" smtClean="0"/>
              <a:t>i</a:t>
            </a:r>
            <a:r>
              <a:rPr lang="en-US" sz="1900" i="1" baseline="30000" dirty="0" err="1" smtClean="0"/>
              <a:t>CV</a:t>
            </a:r>
            <a:r>
              <a:rPr lang="en-US" sz="1900" i="1" dirty="0" smtClean="0"/>
              <a:t> </a:t>
            </a:r>
            <a:r>
              <a:rPr lang="en-US" sz="1900" dirty="0"/>
              <a:t>is that of the central value. </a:t>
            </a:r>
            <a:r>
              <a:rPr lang="en-US" sz="1900" dirty="0" smtClean="0"/>
              <a:t>54 </a:t>
            </a:r>
            <a:r>
              <a:rPr lang="en-US" sz="1900" dirty="0" smtClean="0"/>
              <a:t>sources of uncertainty (variations) </a:t>
            </a:r>
            <a:r>
              <a:rPr lang="en-US" sz="1900" dirty="0" smtClean="0"/>
              <a:t>were used to </a:t>
            </a:r>
            <a:r>
              <a:rPr lang="en-US" sz="1900" dirty="0" smtClean="0"/>
              <a:t>build </a:t>
            </a:r>
            <a:r>
              <a:rPr lang="en-US" sz="1900" dirty="0" smtClean="0"/>
              <a:t>a 37 x 37 </a:t>
            </a:r>
            <a:r>
              <a:rPr lang="en-US" sz="1900" dirty="0" smtClean="0"/>
              <a:t>covariance matrix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χ</a:t>
            </a:r>
            <a:r>
              <a:rPr lang="en-US" baseline="30000" dirty="0"/>
              <a:t>2</a:t>
            </a:r>
            <a:r>
              <a:rPr lang="en-US" dirty="0"/>
              <a:t> Calculation </a:t>
            </a:r>
            <a:endParaRPr lang="en-US" dirty="0">
              <a:effectLst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7" y="1137978"/>
            <a:ext cx="5346700" cy="104475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44" y="3043091"/>
            <a:ext cx="2922451" cy="953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4798254"/>
            <a:ext cx="6374674" cy="94310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6974" y="784628"/>
            <a:ext cx="8060192" cy="22884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χ</a:t>
            </a:r>
            <a:r>
              <a:rPr lang="en-US" sz="1800" baseline="30000" dirty="0" smtClean="0"/>
              <a:t>2 </a:t>
            </a:r>
            <a:r>
              <a:rPr lang="en-US" sz="1800" dirty="0"/>
              <a:t> </a:t>
            </a:r>
            <a:r>
              <a:rPr lang="en-US" sz="1800" dirty="0" smtClean="0"/>
              <a:t>for </a:t>
            </a:r>
            <a:r>
              <a:rPr lang="en-US" sz="1800" dirty="0" smtClean="0"/>
              <a:t>covariance matrix approach:</a:t>
            </a:r>
            <a:endParaRPr lang="en-US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9814" y="2164436"/>
            <a:ext cx="8765586" cy="8698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where </a:t>
            </a:r>
            <a:r>
              <a:rPr lang="en-US" sz="1800" i="1" dirty="0" smtClean="0"/>
              <a:t>M</a:t>
            </a:r>
            <a:r>
              <a:rPr lang="en-US" sz="1800" dirty="0" smtClean="0"/>
              <a:t> is </a:t>
            </a:r>
            <a:r>
              <a:rPr lang="en-US" sz="1800" dirty="0"/>
              <a:t>the total number of bins and </a:t>
            </a:r>
            <a:r>
              <a:rPr lang="en-US" sz="1800" i="1" dirty="0" smtClean="0"/>
              <a:t>E</a:t>
            </a:r>
            <a:r>
              <a:rPr lang="en-US" sz="1800" i="1" baseline="30000" dirty="0" smtClean="0"/>
              <a:t>-1</a:t>
            </a:r>
            <a:r>
              <a:rPr lang="en-US" sz="1800" dirty="0" smtClean="0"/>
              <a:t> </a:t>
            </a:r>
            <a:r>
              <a:rPr lang="en-US" sz="1800" dirty="0"/>
              <a:t>is the inverse of the covariance matrix associated with the null hypothesis </a:t>
            </a:r>
            <a:endParaRPr lang="en-US" sz="20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2767685"/>
            <a:ext cx="8765586" cy="8698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/>
              <a:t>S</a:t>
            </a:r>
            <a:r>
              <a:rPr lang="en-US" sz="1800" smtClean="0"/>
              <a:t>tatistical error only:</a:t>
            </a:r>
            <a:endParaRPr lang="en-US" sz="20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6974" y="3947636"/>
            <a:ext cx="8765586" cy="8698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where 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i</a:t>
            </a:r>
            <a:r>
              <a:rPr lang="en-US" sz="1800" i="1" baseline="30000" dirty="0" err="1" smtClean="0"/>
              <a:t>null</a:t>
            </a:r>
            <a:r>
              <a:rPr lang="en-US" sz="1800" dirty="0" smtClean="0"/>
              <a:t> </a:t>
            </a:r>
            <a:r>
              <a:rPr lang="en-US" sz="1800" dirty="0"/>
              <a:t>are the theoretical predictions associated with the null hypothesis, </a:t>
            </a:r>
            <a:r>
              <a:rPr lang="en-US" sz="1800" i="1" dirty="0" smtClean="0"/>
              <a:t>N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are the bins of observed data, </a:t>
            </a:r>
            <a:r>
              <a:rPr lang="en-US" sz="1800" dirty="0" smtClean="0"/>
              <a:t>and </a:t>
            </a:r>
            <a:r>
              <a:rPr lang="en-US" sz="1800" i="1" dirty="0" smtClean="0"/>
              <a:t>√N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is </a:t>
            </a:r>
            <a:r>
              <a:rPr lang="en-US" sz="1800" dirty="0"/>
              <a:t>the Gaussian statistical error. When 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i</a:t>
            </a:r>
            <a:r>
              <a:rPr lang="en-US" sz="1800" i="1" baseline="30000" dirty="0" err="1" smtClean="0"/>
              <a:t>null</a:t>
            </a:r>
            <a:r>
              <a:rPr lang="en-US" sz="1800" dirty="0" smtClean="0"/>
              <a:t> </a:t>
            </a:r>
            <a:r>
              <a:rPr lang="en-US" sz="1800" dirty="0"/>
              <a:t>are controlled by systematic uncertainties,</a:t>
            </a:r>
            <a:endParaRPr lang="en-US" sz="20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9207" y="5683548"/>
            <a:ext cx="8765586" cy="8698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where </a:t>
            </a:r>
            <a:r>
              <a:rPr lang="el-GR" sz="1800" dirty="0" smtClean="0"/>
              <a:t>ξ </a:t>
            </a:r>
            <a:r>
              <a:rPr lang="en-US" sz="1800" dirty="0" smtClean="0"/>
              <a:t>are </a:t>
            </a:r>
            <a:r>
              <a:rPr lang="en-US" sz="1800" dirty="0"/>
              <a:t>nuisance parameters describing systematic uncertainties and </a:t>
            </a:r>
            <a:r>
              <a:rPr lang="el-GR" sz="1800" dirty="0" smtClean="0"/>
              <a:t>σ </a:t>
            </a:r>
            <a:r>
              <a:rPr lang="en-US" sz="1800" dirty="0" smtClean="0"/>
              <a:t>are </a:t>
            </a:r>
            <a:r>
              <a:rPr lang="en-US" sz="1800" dirty="0"/>
              <a:t>the flat (normalization) systematics associated with the nuisance parameters.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582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86974" y="784628"/>
            <a:ext cx="8060192" cy="2288497"/>
          </a:xfrm>
        </p:spPr>
        <p:txBody>
          <a:bodyPr/>
          <a:lstStyle/>
          <a:p>
            <a:r>
              <a:rPr lang="en-US" sz="2200" dirty="0"/>
              <a:t>Currently, only the weight of each nuisance parameter is accessible in </a:t>
            </a:r>
            <a:r>
              <a:rPr lang="en-US" sz="2200" dirty="0" err="1"/>
              <a:t>SBNfit</a:t>
            </a:r>
            <a:r>
              <a:rPr lang="en-US" sz="2200" dirty="0"/>
              <a:t> and </a:t>
            </a:r>
            <a:r>
              <a:rPr lang="en-US" sz="2200" dirty="0" smtClean="0"/>
              <a:t>not </a:t>
            </a:r>
            <a:r>
              <a:rPr lang="en-US" sz="2200" dirty="0"/>
              <a:t>actual </a:t>
            </a:r>
            <a:r>
              <a:rPr lang="en-US" sz="2200" dirty="0" smtClean="0"/>
              <a:t>values </a:t>
            </a:r>
            <a:r>
              <a:rPr lang="en-US" sz="2200" dirty="0"/>
              <a:t>of the </a:t>
            </a:r>
            <a:r>
              <a:rPr lang="en-US" sz="2200" dirty="0" smtClean="0"/>
              <a:t>parameters</a:t>
            </a:r>
          </a:p>
          <a:p>
            <a:r>
              <a:rPr lang="en-US" sz="2200" dirty="0" smtClean="0"/>
              <a:t>Using </a:t>
            </a:r>
            <a:r>
              <a:rPr lang="en-US" sz="2200" dirty="0"/>
              <a:t>flat normalization values for testing </a:t>
            </a:r>
          </a:p>
          <a:p>
            <a:r>
              <a:rPr lang="en-US" sz="2200" dirty="0" smtClean="0"/>
              <a:t>We </a:t>
            </a:r>
            <a:r>
              <a:rPr lang="en-US" sz="2200" dirty="0"/>
              <a:t>have begun implementation 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stand-alone toy example code outside the </a:t>
            </a:r>
            <a:r>
              <a:rPr lang="en-US" dirty="0" err="1"/>
              <a:t>SBNfit</a:t>
            </a:r>
            <a:r>
              <a:rPr lang="en-US" dirty="0"/>
              <a:t> framework and validated that the method works 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the method in </a:t>
            </a:r>
            <a:r>
              <a:rPr lang="en-US" dirty="0" err="1"/>
              <a:t>SBNfit</a:t>
            </a:r>
            <a:r>
              <a:rPr lang="en-US" dirty="0"/>
              <a:t> and validated that it also works </a:t>
            </a:r>
          </a:p>
          <a:p>
            <a:r>
              <a:rPr lang="en-US" sz="2200" dirty="0" smtClean="0"/>
              <a:t>Plans </a:t>
            </a:r>
            <a:r>
              <a:rPr lang="en-US" sz="2200" dirty="0"/>
              <a:t>to continue </a:t>
            </a:r>
            <a:r>
              <a:rPr lang="en-US" sz="2200" dirty="0" smtClean="0"/>
              <a:t>improving and validating </a:t>
            </a:r>
            <a:r>
              <a:rPr lang="en-US" sz="2200" dirty="0"/>
              <a:t>the method </a:t>
            </a:r>
          </a:p>
          <a:p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χ</a:t>
            </a:r>
            <a:r>
              <a:rPr lang="en-US" baseline="30000" dirty="0"/>
              <a:t>2</a:t>
            </a:r>
            <a:r>
              <a:rPr lang="en-US" dirty="0"/>
              <a:t> Implementation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9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86974" y="784628"/>
            <a:ext cx="8628426" cy="2288497"/>
          </a:xfrm>
        </p:spPr>
        <p:txBody>
          <a:bodyPr/>
          <a:lstStyle/>
          <a:p>
            <a:r>
              <a:rPr lang="en-US" sz="2200" dirty="0"/>
              <a:t>Sample a Gaussian distribution to fill a histogram of 10 bins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3 bins are set as the signal spectra and scaled from .1 to 100 in steps of </a:t>
            </a:r>
            <a:r>
              <a:rPr lang="en-US" dirty="0" smtClean="0"/>
              <a:t>10</a:t>
            </a:r>
            <a:r>
              <a:rPr lang="en-US" baseline="30000" dirty="0" smtClean="0"/>
              <a:t>.025</a:t>
            </a:r>
          </a:p>
          <a:p>
            <a:pPr lvl="1"/>
            <a:r>
              <a:rPr lang="en-US" dirty="0" smtClean="0"/>
              <a:t>Remaining 7 bins are assigned as background spectra</a:t>
            </a:r>
            <a:endParaRPr lang="en-US" dirty="0"/>
          </a:p>
          <a:p>
            <a:pPr lvl="1"/>
            <a:r>
              <a:rPr lang="en-US" dirty="0"/>
              <a:t>We assign </a:t>
            </a:r>
            <a:r>
              <a:rPr lang="el-GR" dirty="0" smtClean="0"/>
              <a:t>δ</a:t>
            </a:r>
            <a:r>
              <a:rPr lang="en-US" baseline="-25000" dirty="0" smtClean="0"/>
              <a:t>sys</a:t>
            </a:r>
            <a:r>
              <a:rPr lang="en-US" dirty="0" smtClean="0"/>
              <a:t>=(10%, 15%, 5%) </a:t>
            </a:r>
            <a:r>
              <a:rPr lang="en-US" dirty="0"/>
              <a:t>respectively to sample, signal, and </a:t>
            </a:r>
            <a:r>
              <a:rPr lang="en-US" dirty="0" smtClean="0"/>
              <a:t>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8/7/2019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Savannah King | Implementing Nuisance Parameters in </a:t>
            </a:r>
            <a:r>
              <a:rPr lang="en-US" dirty="0" err="1"/>
              <a:t>SBNfit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9" y="4494048"/>
            <a:ext cx="2954745" cy="58924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6974" y="3015935"/>
            <a:ext cx="3618820" cy="22884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Build the covariance matrix using the systematic </a:t>
            </a:r>
            <a:r>
              <a:rPr lang="en-US" sz="2400" dirty="0" smtClean="0"/>
              <a:t>errors as follows: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84" y="2951267"/>
            <a:ext cx="4556026" cy="30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1636</TotalTime>
  <Words>1175</Words>
  <Application>Microsoft Macintosh PowerPoint</Application>
  <PresentationFormat>On-screen Show (4:3)</PresentationFormat>
  <Paragraphs>129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SBN Facilities</vt:lpstr>
      <vt:lpstr>Goals &amp; the LEE</vt:lpstr>
      <vt:lpstr>MicroBooNE </vt:lpstr>
      <vt:lpstr>SBNfit</vt:lpstr>
      <vt:lpstr>PowerPoint Presentation</vt:lpstr>
      <vt:lpstr>χ2 Calculation </vt:lpstr>
      <vt:lpstr>χ2 Implementation </vt:lpstr>
      <vt:lpstr>Toy Example</vt:lpstr>
      <vt:lpstr>Toy Example</vt:lpstr>
      <vt:lpstr>SBNfit Plots</vt:lpstr>
      <vt:lpstr>Future Steps</vt:lpstr>
      <vt:lpstr>Summary</vt:lpstr>
      <vt:lpstr>Acknowledgments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cp:lastPrinted>2019-08-07T12:31:55Z</cp:lastPrinted>
  <dcterms:created xsi:type="dcterms:W3CDTF">2019-08-05T17:51:03Z</dcterms:created>
  <dcterms:modified xsi:type="dcterms:W3CDTF">2019-08-07T13:36:01Z</dcterms:modified>
</cp:coreProperties>
</file>