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22"/>
  </p:notesMasterIdLst>
  <p:handoutMasterIdLst>
    <p:handoutMasterId r:id="rId23"/>
  </p:handoutMasterIdLst>
  <p:sldIdLst>
    <p:sldId id="294" r:id="rId2"/>
    <p:sldId id="275" r:id="rId3"/>
    <p:sldId id="301" r:id="rId4"/>
    <p:sldId id="298" r:id="rId5"/>
    <p:sldId id="299" r:id="rId6"/>
    <p:sldId id="284" r:id="rId7"/>
    <p:sldId id="302" r:id="rId8"/>
    <p:sldId id="300" r:id="rId9"/>
    <p:sldId id="305" r:id="rId10"/>
    <p:sldId id="296" r:id="rId11"/>
    <p:sldId id="309" r:id="rId12"/>
    <p:sldId id="308" r:id="rId13"/>
    <p:sldId id="310" r:id="rId14"/>
    <p:sldId id="314" r:id="rId15"/>
    <p:sldId id="311" r:id="rId16"/>
    <p:sldId id="312" r:id="rId17"/>
    <p:sldId id="315" r:id="rId18"/>
    <p:sldId id="313" r:id="rId19"/>
    <p:sldId id="316" r:id="rId20"/>
    <p:sldId id="317" r:id="rId21"/>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7"/>
    <a:srgbClr val="505050"/>
    <a:srgbClr val="50504E"/>
    <a:srgbClr val="4E4E4E"/>
    <a:srgbClr val="404040"/>
    <a:srgbClr val="63666A"/>
    <a:srgbClr val="99D6EA"/>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84" autoAdjust="0"/>
    <p:restoredTop sz="67897" autoAdjust="0"/>
  </p:normalViewPr>
  <p:slideViewPr>
    <p:cSldViewPr snapToGrid="0" snapToObjects="1" showGuides="1">
      <p:cViewPr varScale="1">
        <p:scale>
          <a:sx n="59" d="100"/>
          <a:sy n="59" d="100"/>
        </p:scale>
        <p:origin x="2232" y="67"/>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image" Target="../media/image5.jpg"/><Relationship Id="rId2" Type="http://schemas.microsoft.com/office/2011/relationships/chartColorStyle" Target="colors1.xml"/><Relationship Id="rId1" Type="http://schemas.microsoft.com/office/2011/relationships/chartStyle" Target="style1.xml"/><Relationship Id="rId6" Type="http://schemas.openxmlformats.org/officeDocument/2006/relationships/oleObject" Target="Chart%20in%20Microsoft%20PowerPoint" TargetMode="External"/><Relationship Id="rId5" Type="http://schemas.openxmlformats.org/officeDocument/2006/relationships/image" Target="../media/image7.jpg"/><Relationship Id="rId4" Type="http://schemas.openxmlformats.org/officeDocument/2006/relationships/image" Target="../media/image6.jp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40"/>
      <c:rotY val="14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8914333357279342E-2"/>
          <c:y val="8.1724481394326767E-2"/>
          <c:w val="0.86404095540299186"/>
          <c:h val="0.81385185185185183"/>
        </c:manualLayout>
      </c:layout>
      <c:pie3DChart>
        <c:varyColors val="1"/>
        <c:ser>
          <c:idx val="0"/>
          <c:order val="0"/>
          <c:spPr>
            <a:ln>
              <a:solidFill>
                <a:schemeClr val="bg1"/>
              </a:solidFill>
            </a:ln>
            <a:effectLst>
              <a:outerShdw blurRad="50800" dist="241300" dir="14400000" algn="br" rotWithShape="0">
                <a:prstClr val="black">
                  <a:alpha val="65000"/>
                </a:prstClr>
              </a:outerShdw>
            </a:effectLst>
          </c:spPr>
          <c:explosion val="31"/>
          <c:dPt>
            <c:idx val="0"/>
            <c:bubble3D val="0"/>
            <c:explosion val="0"/>
            <c:spPr>
              <a:blipFill>
                <a:blip xmlns:r="http://schemas.openxmlformats.org/officeDocument/2006/relationships" r:embed="rId3"/>
                <a:stretch>
                  <a:fillRect/>
                </a:stretch>
              </a:blipFill>
              <a:ln>
                <a:solidFill>
                  <a:schemeClr val="bg1"/>
                </a:solidFill>
              </a:ln>
              <a:effectLst>
                <a:outerShdw blurRad="50800" dist="241300" dir="14400000" algn="br" rotWithShape="0">
                  <a:prstClr val="black">
                    <a:alpha val="65000"/>
                  </a:prstClr>
                </a:outerShdw>
              </a:effectLst>
              <a:scene3d>
                <a:camera prst="orthographicFront"/>
                <a:lightRig rig="threePt" dir="t"/>
              </a:scene3d>
              <a:sp3d>
                <a:bevelT w="127000" h="127000"/>
                <a:bevelB w="127000" h="127000"/>
                <a:contourClr>
                  <a:schemeClr val="bg1"/>
                </a:contourClr>
              </a:sp3d>
            </c:spPr>
            <c:extLst>
              <c:ext xmlns:c16="http://schemas.microsoft.com/office/drawing/2014/chart" uri="{C3380CC4-5D6E-409C-BE32-E72D297353CC}">
                <c16:uniqueId val="{00000001-19B7-481E-8B65-927111708D77}"/>
              </c:ext>
            </c:extLst>
          </c:dPt>
          <c:dPt>
            <c:idx val="1"/>
            <c:bubble3D val="0"/>
            <c:explosion val="19"/>
            <c:spPr>
              <a:blipFill>
                <a:blip xmlns:r="http://schemas.openxmlformats.org/officeDocument/2006/relationships" r:embed="rId4"/>
                <a:stretch>
                  <a:fillRect/>
                </a:stretch>
              </a:blipFill>
              <a:ln>
                <a:solidFill>
                  <a:schemeClr val="bg1"/>
                </a:solidFill>
              </a:ln>
              <a:effectLst>
                <a:outerShdw blurRad="50800" dist="241300" dir="14400000" algn="br" rotWithShape="0">
                  <a:prstClr val="black">
                    <a:alpha val="65000"/>
                  </a:prstClr>
                </a:outerShdw>
              </a:effectLst>
              <a:scene3d>
                <a:camera prst="orthographicFront"/>
                <a:lightRig rig="threePt" dir="t"/>
              </a:scene3d>
              <a:sp3d>
                <a:bevelT w="127000" h="127000"/>
                <a:bevelB w="127000" h="127000"/>
                <a:contourClr>
                  <a:schemeClr val="bg1"/>
                </a:contourClr>
              </a:sp3d>
            </c:spPr>
            <c:extLst>
              <c:ext xmlns:c16="http://schemas.microsoft.com/office/drawing/2014/chart" uri="{C3380CC4-5D6E-409C-BE32-E72D297353CC}">
                <c16:uniqueId val="{00000003-19B7-481E-8B65-927111708D77}"/>
              </c:ext>
            </c:extLst>
          </c:dPt>
          <c:dPt>
            <c:idx val="2"/>
            <c:bubble3D val="0"/>
            <c:explosion val="25"/>
            <c:spPr>
              <a:solidFill>
                <a:schemeClr val="tx1">
                  <a:lumMod val="60000"/>
                  <a:lumOff val="40000"/>
                </a:schemeClr>
              </a:solidFill>
              <a:ln w="73025">
                <a:noFill/>
              </a:ln>
              <a:effectLst>
                <a:outerShdw blurRad="50800" dist="241300" dir="14400000" algn="br" rotWithShape="0">
                  <a:prstClr val="black">
                    <a:alpha val="65000"/>
                  </a:prstClr>
                </a:outerShdw>
              </a:effectLst>
              <a:scene3d>
                <a:camera prst="orthographicFront"/>
                <a:lightRig rig="threePt" dir="t"/>
              </a:scene3d>
              <a:sp3d>
                <a:bevelT w="127000" h="127000"/>
                <a:bevelB w="127000" h="127000"/>
                <a:contourClr>
                  <a:schemeClr val="tx1"/>
                </a:contourClr>
              </a:sp3d>
            </c:spPr>
            <c:extLst>
              <c:ext xmlns:c16="http://schemas.microsoft.com/office/drawing/2014/chart" uri="{C3380CC4-5D6E-409C-BE32-E72D297353CC}">
                <c16:uniqueId val="{00000005-19B7-481E-8B65-927111708D77}"/>
              </c:ext>
            </c:extLst>
          </c:dPt>
          <c:dPt>
            <c:idx val="3"/>
            <c:bubble3D val="0"/>
            <c:spPr>
              <a:solidFill>
                <a:srgbClr val="002060"/>
              </a:solidFill>
              <a:ln cap="flat">
                <a:solidFill>
                  <a:schemeClr val="bg1"/>
                </a:solidFill>
                <a:round/>
              </a:ln>
              <a:effectLst>
                <a:outerShdw blurRad="50800" dist="241300" dir="14400000" algn="br" rotWithShape="0">
                  <a:prstClr val="black">
                    <a:alpha val="65000"/>
                  </a:prstClr>
                </a:outerShdw>
              </a:effectLst>
              <a:scene3d>
                <a:camera prst="orthographicFront"/>
                <a:lightRig rig="threePt" dir="t"/>
              </a:scene3d>
              <a:sp3d>
                <a:bevelT w="127000" h="127000"/>
                <a:bevelB w="127000" h="127000"/>
                <a:contourClr>
                  <a:schemeClr val="bg1"/>
                </a:contourClr>
              </a:sp3d>
            </c:spPr>
            <c:extLst>
              <c:ext xmlns:c16="http://schemas.microsoft.com/office/drawing/2014/chart" uri="{C3380CC4-5D6E-409C-BE32-E72D297353CC}">
                <c16:uniqueId val="{00000007-19B7-481E-8B65-927111708D77}"/>
              </c:ext>
            </c:extLst>
          </c:dPt>
          <c:dPt>
            <c:idx val="4"/>
            <c:bubble3D val="0"/>
            <c:spPr>
              <a:blipFill>
                <a:blip xmlns:r="http://schemas.openxmlformats.org/officeDocument/2006/relationships" r:embed="rId5"/>
                <a:stretch>
                  <a:fillRect/>
                </a:stretch>
              </a:blipFill>
              <a:ln>
                <a:solidFill>
                  <a:schemeClr val="bg1"/>
                </a:solidFill>
              </a:ln>
              <a:effectLst>
                <a:outerShdw blurRad="50800" dist="241300" dir="14400000" algn="br" rotWithShape="0">
                  <a:prstClr val="black">
                    <a:alpha val="65000"/>
                  </a:prstClr>
                </a:outerShdw>
              </a:effectLst>
              <a:scene3d>
                <a:camera prst="orthographicFront"/>
                <a:lightRig rig="threePt" dir="t"/>
              </a:scene3d>
              <a:sp3d>
                <a:bevelT w="127000" h="127000"/>
                <a:bevelB w="127000" h="127000"/>
                <a:contourClr>
                  <a:schemeClr val="bg1"/>
                </a:contourClr>
              </a:sp3d>
            </c:spPr>
            <c:extLst>
              <c:ext xmlns:c16="http://schemas.microsoft.com/office/drawing/2014/chart" uri="{C3380CC4-5D6E-409C-BE32-E72D297353CC}">
                <c16:uniqueId val="{00000009-19B7-481E-8B65-927111708D77}"/>
              </c:ext>
            </c:extLst>
          </c:dPt>
          <c:dPt>
            <c:idx val="5"/>
            <c:bubble3D val="0"/>
            <c:spPr>
              <a:solidFill>
                <a:srgbClr val="00B0F0"/>
              </a:solidFill>
              <a:ln>
                <a:solidFill>
                  <a:schemeClr val="bg1"/>
                </a:solidFill>
              </a:ln>
              <a:effectLst>
                <a:outerShdw blurRad="50800" dist="241300" dir="14400000" algn="br" rotWithShape="0">
                  <a:prstClr val="black">
                    <a:alpha val="65000"/>
                  </a:prstClr>
                </a:outerShdw>
              </a:effectLst>
              <a:scene3d>
                <a:camera prst="orthographicFront"/>
                <a:lightRig rig="threePt" dir="t"/>
              </a:scene3d>
              <a:sp3d>
                <a:bevelT w="127000" h="127000"/>
                <a:bevelB w="127000" h="127000"/>
                <a:contourClr>
                  <a:schemeClr val="bg1"/>
                </a:contourClr>
              </a:sp3d>
            </c:spPr>
            <c:extLst>
              <c:ext xmlns:c16="http://schemas.microsoft.com/office/drawing/2014/chart" uri="{C3380CC4-5D6E-409C-BE32-E72D297353CC}">
                <c16:uniqueId val="{0000000B-19B7-481E-8B65-927111708D77}"/>
              </c:ext>
            </c:extLst>
          </c:dPt>
          <c:dPt>
            <c:idx val="6"/>
            <c:bubble3D val="0"/>
            <c:spPr>
              <a:solidFill>
                <a:srgbClr val="CC00CC"/>
              </a:solidFill>
              <a:ln>
                <a:solidFill>
                  <a:schemeClr val="bg1"/>
                </a:solidFill>
              </a:ln>
              <a:effectLst>
                <a:outerShdw blurRad="50800" dist="241300" dir="14400000" algn="br" rotWithShape="0">
                  <a:prstClr val="black">
                    <a:alpha val="65000"/>
                  </a:prstClr>
                </a:outerShdw>
              </a:effectLst>
              <a:scene3d>
                <a:camera prst="orthographicFront"/>
                <a:lightRig rig="threePt" dir="t"/>
              </a:scene3d>
              <a:sp3d>
                <a:bevelT w="127000" h="127000"/>
                <a:bevelB w="127000" h="127000"/>
                <a:contourClr>
                  <a:schemeClr val="bg1"/>
                </a:contourClr>
              </a:sp3d>
            </c:spPr>
            <c:extLst>
              <c:ext xmlns:c16="http://schemas.microsoft.com/office/drawing/2014/chart" uri="{C3380CC4-5D6E-409C-BE32-E72D297353CC}">
                <c16:uniqueId val="{0000000D-19B7-481E-8B65-927111708D77}"/>
              </c:ext>
            </c:extLst>
          </c:dPt>
          <c:dLbls>
            <c:dLbl>
              <c:idx val="0"/>
              <c:layout>
                <c:manualLayout>
                  <c:x val="0.22027851206828034"/>
                  <c:y val="2.0048456514505524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7019020214028266"/>
                      <c:h val="0.30007133855587687"/>
                    </c:manualLayout>
                  </c15:layout>
                </c:ext>
                <c:ext xmlns:c16="http://schemas.microsoft.com/office/drawing/2014/chart" uri="{C3380CC4-5D6E-409C-BE32-E72D297353CC}">
                  <c16:uniqueId val="{00000001-19B7-481E-8B65-927111708D77}"/>
                </c:ext>
              </c:extLst>
            </c:dLbl>
            <c:dLbl>
              <c:idx val="1"/>
              <c:layout>
                <c:manualLayout>
                  <c:x val="-0.20776555093591501"/>
                  <c:y val="1.8980917551796681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19B7-481E-8B65-927111708D77}"/>
                </c:ext>
              </c:extLst>
            </c:dLbl>
            <c:dLbl>
              <c:idx val="2"/>
              <c:layout>
                <c:manualLayout>
                  <c:x val="0"/>
                  <c:y val="2.1475412238604785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spc="0" baseline="0">
                      <a:solidFill>
                        <a:srgbClr val="004C97"/>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5354267266296282"/>
                      <c:h val="0.23232499447770574"/>
                    </c:manualLayout>
                  </c15:layout>
                </c:ext>
                <c:ext xmlns:c16="http://schemas.microsoft.com/office/drawing/2014/chart" uri="{C3380CC4-5D6E-409C-BE32-E72D297353CC}">
                  <c16:uniqueId val="{00000005-19B7-481E-8B65-927111708D77}"/>
                </c:ext>
              </c:extLst>
            </c:dLbl>
            <c:dLbl>
              <c:idx val="3"/>
              <c:layout>
                <c:manualLayout>
                  <c:x val="-8.8486238036654938E-2"/>
                  <c:y val="-0.18230777777777787"/>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19B7-481E-8B65-927111708D77}"/>
                </c:ext>
              </c:extLst>
            </c:dLbl>
            <c:dLbl>
              <c:idx val="4"/>
              <c:layout>
                <c:manualLayout>
                  <c:x val="7.0710990827899167E-2"/>
                  <c:y val="0.1799759259259259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19B7-481E-8B65-927111708D77}"/>
                </c:ext>
              </c:extLst>
            </c:dLbl>
            <c:dLbl>
              <c:idx val="5"/>
              <c:layout>
                <c:manualLayout>
                  <c:x val="-4.340914985481181E-4"/>
                  <c:y val="-0.10214927905768867"/>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spc="0" baseline="0">
                      <a:solidFill>
                        <a:srgbClr val="0032A2"/>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3033494083530098"/>
                      <c:h val="0.21209851851851846"/>
                    </c:manualLayout>
                  </c15:layout>
                </c:ext>
                <c:ext xmlns:c16="http://schemas.microsoft.com/office/drawing/2014/chart" uri="{C3380CC4-5D6E-409C-BE32-E72D297353CC}">
                  <c16:uniqueId val="{0000000B-19B7-481E-8B65-927111708D77}"/>
                </c:ext>
              </c:extLst>
            </c:dLbl>
            <c:dLbl>
              <c:idx val="6"/>
              <c:delete val="1"/>
              <c:extLst>
                <c:ext xmlns:c15="http://schemas.microsoft.com/office/drawing/2012/chart" uri="{CE6537A1-D6FC-4f65-9D91-7224C49458BB}"/>
                <c:ext xmlns:c16="http://schemas.microsoft.com/office/drawing/2014/chart" uri="{C3380CC4-5D6E-409C-BE32-E72D297353CC}">
                  <c16:uniqueId val="{0000000D-19B7-481E-8B65-927111708D7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in Microsoft PowerPoint]Sheet1'!$A$2:$A$7</c:f>
              <c:strCache>
                <c:ptCount val="3"/>
                <c:pt idx="0">
                  <c:v>Dark Energy</c:v>
                </c:pt>
                <c:pt idx="1">
                  <c:v>Dark Matter</c:v>
                </c:pt>
                <c:pt idx="2">
                  <c:v>Normal Matter</c:v>
                </c:pt>
              </c:strCache>
            </c:strRef>
          </c:cat>
          <c:val>
            <c:numRef>
              <c:f>'[Chart in Microsoft PowerPoint]Sheet1'!$B$2:$B$7</c:f>
              <c:numCache>
                <c:formatCode>0%</c:formatCode>
                <c:ptCount val="6"/>
                <c:pt idx="0">
                  <c:v>0.73</c:v>
                </c:pt>
                <c:pt idx="1">
                  <c:v>0.23</c:v>
                </c:pt>
                <c:pt idx="2">
                  <c:v>0.04</c:v>
                </c:pt>
              </c:numCache>
            </c:numRef>
          </c:val>
          <c:extLst>
            <c:ext xmlns:c16="http://schemas.microsoft.com/office/drawing/2014/chart" uri="{C3380CC4-5D6E-409C-BE32-E72D297353CC}">
              <c16:uniqueId val="{0000000E-19B7-481E-8B65-927111708D77}"/>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6">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7/31/2019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7/31/2019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Cosmologists over the years have put in time and effort to determine the matter-energy density of the universe. That effort has uncovered that the majority of the universe is composed of dark energy and dark matter. If we take a specific look at dark matter, we see that it was coined the term ‘dark’ because it is a form of matter that does not interact electromagnetically. This means it does not absorb, reflect or emit light of any kind. However, what we can see is the gravitational effects this form of matter has on visible matter. We see this through observing the orbital speeds of stars within spiral galaxies, the radial velocity of galaxies in large clusters, and the effects of gravitational lensing by these large objects. In the effort to better understand the phenomenon of dark matter cosmologists require powerful telescopes in combination with powerful imaging tools that take accurate image information that can the be studied.</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842307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19</a:t>
            </a:fld>
            <a:endParaRPr lang="en-US"/>
          </a:p>
        </p:txBody>
      </p:sp>
    </p:spTree>
    <p:extLst>
      <p:ext uri="{BB962C8B-B14F-4D97-AF65-F5344CB8AC3E}">
        <p14:creationId xmlns:p14="http://schemas.microsoft.com/office/powerpoint/2010/main" val="3250243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comes the CCD or Charge-couple device. A CCD is basically an array of light sensitive areas called pixels that through the photoelectric effect capture electrons produced by incident photons and reads out the voltage stored within each pixel and produces an image. This device is very similar to the imaging device in most smartphones and hand held cameras in use today. Each pixel is composed of a MOS capacitor in which by manipulating the voltage level on the gates of the capacitors, the charge stored in each pixel is shifted through the array to an output amplifier where the voltage is measured and an image is produced.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268288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Skipper CCDs take the accuracy of this process one step further. Instead of reading the charge on each pixel a single time and producing an image, the Skipper technique repeatedly measures the charge stored within each pixel, granting a much more accurate account of the voltage level in each pixel. This method allows for charge measurement at the accuracy of individual electrons in a pixel. This form of detector is ideal for imaging in the optical range and makes it the best choice for astronomical applications.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4164182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focus of my project was to characterize the response of a Skipper CCD with respect to optical light and near infrared light. This focus split the work that I did into two separate categories. First the physical assembly of our testing station, and then developing the scripts (using python) that would be used to characterize the device.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52331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Pictured here is the testing station for the Astro Skipper CCD located at the SiDet </a:t>
            </a:r>
            <a:r>
              <a:rPr lang="en-US" dirty="0" err="1"/>
              <a:t>facilty</a:t>
            </a:r>
            <a:r>
              <a:rPr lang="en-US" dirty="0"/>
              <a:t>. The station is composed of state-of-the-art optical equipment. The vacuum dewar you see here on the right is specially designed to be mounted on a telescope. Upon completion of this project, this would be the first time modern skipper CCDs are used in astronomical applications.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3417203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in red the path the light takes to the detector. We use a tungsten arc lamp as a source; the light then passes through various filters that isolates a single wavelength. The shutter here controls exposure times. The power level of the light is then measured by a photodiode once it enters the integrating sphere. From here it then enters the vacuum chamber and is then incident on the detector. The vacuum chamber is pumped down to 1x10-5 torr and cooled to an operating temp of 140 K. The temperature and power readings are communicated to the computer interface via Ethernet-to-serial ports; the monochromator, filter settings and shutter are also controlled in the same manner. Each gateway was assigned a unique IP address on the same subnetwork that allows the entire station to be controlled offsite, as long as you are connected to the proper network.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10</a:t>
            </a:fld>
            <a:endParaRPr lang="en-US"/>
          </a:p>
        </p:txBody>
      </p:sp>
    </p:spTree>
    <p:extLst>
      <p:ext uri="{BB962C8B-B14F-4D97-AF65-F5344CB8AC3E}">
        <p14:creationId xmlns:p14="http://schemas.microsoft.com/office/powerpoint/2010/main" val="3442762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2338663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note of what ADU is</a:t>
            </a: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14</a:t>
            </a:fld>
            <a:endParaRPr lang="en-US"/>
          </a:p>
        </p:txBody>
      </p:sp>
    </p:spTree>
    <p:extLst>
      <p:ext uri="{BB962C8B-B14F-4D97-AF65-F5344CB8AC3E}">
        <p14:creationId xmlns:p14="http://schemas.microsoft.com/office/powerpoint/2010/main" val="919149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Zoomed version of the red box</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15</a:t>
            </a:fld>
            <a:endParaRPr lang="en-US"/>
          </a:p>
        </p:txBody>
      </p:sp>
    </p:spTree>
    <p:extLst>
      <p:ext uri="{BB962C8B-B14F-4D97-AF65-F5344CB8AC3E}">
        <p14:creationId xmlns:p14="http://schemas.microsoft.com/office/powerpoint/2010/main" val="1237233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8/7/2019</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Judah O’Neil | SIST/GEM Final Presentation </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8/7/2019</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Judah O’Neil | SIST/GEM Final Presentation </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8/7/2019</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Judah O’Neil | SIST/GEM Final Presentation </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8/7/2019</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Judah O’Neil | SIST/GEM Final Presentation </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8/7/2019</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Judah O’Neil | SIST/GEM Final Presentation </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8/7/2019</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Judah O’Neil | SIST/GEM Final Presentation </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8/7/2019</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Judah O’Neil | SIST/GEM Final Presentation </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Judah O’Neil – North Central College</a:t>
            </a:r>
          </a:p>
          <a:p>
            <a:r>
              <a:rPr lang="en-US" dirty="0"/>
              <a:t>Supervisor: Alex </a:t>
            </a:r>
            <a:r>
              <a:rPr lang="en-US" dirty="0" err="1"/>
              <a:t>Drlica</a:t>
            </a:r>
            <a:r>
              <a:rPr lang="en-US" dirty="0"/>
              <a:t>-Wagner – Fermilab  </a:t>
            </a:r>
          </a:p>
          <a:p>
            <a:r>
              <a:rPr lang="en-US" dirty="0"/>
              <a:t>SIST/GEM Final Presentation</a:t>
            </a:r>
          </a:p>
          <a:p>
            <a:r>
              <a:rPr lang="en-US" dirty="0"/>
              <a:t>7 August 2019</a:t>
            </a:r>
          </a:p>
          <a:p>
            <a:endParaRPr lang="en-US" dirty="0"/>
          </a:p>
        </p:txBody>
      </p:sp>
      <p:sp>
        <p:nvSpPr>
          <p:cNvPr id="3" name="Text Placeholder 2"/>
          <p:cNvSpPr>
            <a:spLocks noGrp="1"/>
          </p:cNvSpPr>
          <p:nvPr>
            <p:ph type="body" sz="quarter" idx="11"/>
          </p:nvPr>
        </p:nvSpPr>
        <p:spPr>
          <a:xfrm>
            <a:off x="341924" y="3951841"/>
            <a:ext cx="8802076" cy="1003049"/>
          </a:xfrm>
        </p:spPr>
        <p:txBody>
          <a:bodyPr>
            <a:noAutofit/>
          </a:bodyPr>
          <a:lstStyle/>
          <a:p>
            <a:r>
              <a:rPr lang="en-US" dirty="0"/>
              <a:t>Exploring the Universe One </a:t>
            </a:r>
          </a:p>
          <a:p>
            <a:r>
              <a:rPr lang="en-US" dirty="0"/>
              <a:t>Electron at a Time</a:t>
            </a:r>
          </a:p>
        </p:txBody>
      </p:sp>
      <p:pic>
        <p:nvPicPr>
          <p:cNvPr id="7" name="Picture 6">
            <a:extLst>
              <a:ext uri="{FF2B5EF4-FFF2-40B4-BE49-F238E27FC236}">
                <a16:creationId xmlns:a16="http://schemas.microsoft.com/office/drawing/2014/main" id="{1DA5595E-A369-49E1-902E-11E6DFC05134}"/>
              </a:ext>
            </a:extLst>
          </p:cNvPr>
          <p:cNvPicPr>
            <a:picLocks noChangeAspect="1"/>
          </p:cNvPicPr>
          <p:nvPr/>
        </p:nvPicPr>
        <p:blipFill>
          <a:blip r:embed="rId2"/>
          <a:stretch>
            <a:fillRect/>
          </a:stretch>
        </p:blipFill>
        <p:spPr>
          <a:xfrm>
            <a:off x="6113417" y="5435457"/>
            <a:ext cx="2727738" cy="1091096"/>
          </a:xfrm>
          <a:prstGeom prst="rect">
            <a:avLst/>
          </a:prstGeom>
        </p:spPr>
      </p:pic>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r>
              <a:rPr lang="en-US"/>
              <a:t>8/7/2019</a:t>
            </a:r>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7" name="Title 6"/>
          <p:cNvSpPr>
            <a:spLocks noGrp="1"/>
          </p:cNvSpPr>
          <p:nvPr>
            <p:ph type="title"/>
          </p:nvPr>
        </p:nvSpPr>
        <p:spPr/>
        <p:txBody>
          <a:bodyPr/>
          <a:lstStyle/>
          <a:p>
            <a:r>
              <a:rPr lang="en-US" dirty="0"/>
              <a:t>Station Overview</a:t>
            </a:r>
          </a:p>
        </p:txBody>
      </p:sp>
      <p:pic>
        <p:nvPicPr>
          <p:cNvPr id="30" name="Picture 29">
            <a:extLst>
              <a:ext uri="{FF2B5EF4-FFF2-40B4-BE49-F238E27FC236}">
                <a16:creationId xmlns:a16="http://schemas.microsoft.com/office/drawing/2014/main" id="{FF77B254-7712-484F-92BC-E68F891AB610}"/>
              </a:ext>
            </a:extLst>
          </p:cNvPr>
          <p:cNvPicPr>
            <a:picLocks noChangeAspect="1"/>
          </p:cNvPicPr>
          <p:nvPr/>
        </p:nvPicPr>
        <p:blipFill>
          <a:blip r:embed="rId3"/>
          <a:stretch>
            <a:fillRect/>
          </a:stretch>
        </p:blipFill>
        <p:spPr>
          <a:xfrm>
            <a:off x="1097442" y="2121877"/>
            <a:ext cx="7373086" cy="4147361"/>
          </a:xfrm>
          <a:prstGeom prst="rect">
            <a:avLst/>
          </a:prstGeom>
        </p:spPr>
      </p:pic>
      <p:sp>
        <p:nvSpPr>
          <p:cNvPr id="35" name="Content Placeholder 1">
            <a:extLst>
              <a:ext uri="{FF2B5EF4-FFF2-40B4-BE49-F238E27FC236}">
                <a16:creationId xmlns:a16="http://schemas.microsoft.com/office/drawing/2014/main" id="{A49D08AE-5650-4951-9722-A64222F84E8F}"/>
              </a:ext>
            </a:extLst>
          </p:cNvPr>
          <p:cNvSpPr txBox="1">
            <a:spLocks/>
          </p:cNvSpPr>
          <p:nvPr/>
        </p:nvSpPr>
        <p:spPr>
          <a:xfrm>
            <a:off x="228600" y="866043"/>
            <a:ext cx="8505091" cy="1419958"/>
          </a:xfrm>
          <a:prstGeom prst="rect">
            <a:avLst/>
          </a:prstGeom>
        </p:spPr>
        <p:txBody>
          <a:bodyPr lIns="0" tIns="0" rIns="0" bIns="0" rtlCol="0">
            <a:normAutofit/>
          </a:bodyPr>
          <a:lstStyle>
            <a:lvl1pPr marL="0" indent="0" algn="l" defTabSz="457200" rtl="0" eaLnBrk="1" fontAlgn="base" hangingPunct="1">
              <a:spcBef>
                <a:spcPct val="20000"/>
              </a:spcBef>
              <a:spcAft>
                <a:spcPct val="0"/>
              </a:spcAft>
              <a:buFont typeface="Arial" charset="0"/>
              <a:buNone/>
              <a:defRPr sz="1600" kern="1200">
                <a:solidFill>
                  <a:srgbClr val="505050"/>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28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24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20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20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t>Photon path is light-tight</a:t>
            </a:r>
          </a:p>
          <a:p>
            <a:pPr marL="342900" indent="-342900">
              <a:buFont typeface="Arial" panose="020B0604020202020204" pitchFamily="34" charset="0"/>
              <a:buChar char="•"/>
            </a:pPr>
            <a:r>
              <a:rPr lang="en-US" sz="2400" dirty="0"/>
              <a:t>Operating temperature  ~140 K</a:t>
            </a:r>
          </a:p>
          <a:p>
            <a:pPr marL="342900" indent="-342900">
              <a:buFont typeface="Arial" panose="020B0604020202020204" pitchFamily="34" charset="0"/>
              <a:buChar char="•"/>
            </a:pPr>
            <a:r>
              <a:rPr lang="en-US" sz="2400" dirty="0">
                <a:latin typeface="Helvetica" panose="020B0604020202020204" pitchFamily="34" charset="0"/>
                <a:cs typeface="Helvetica" panose="020B0604020202020204" pitchFamily="34" charset="0"/>
              </a:rPr>
              <a:t>Vacuum level ~1 x 10</a:t>
            </a:r>
            <a:r>
              <a:rPr lang="en-US" sz="2400" baseline="30000" dirty="0">
                <a:latin typeface="Helvetica" panose="020B0604020202020204" pitchFamily="34" charset="0"/>
                <a:cs typeface="Helvetica" panose="020B0604020202020204" pitchFamily="34" charset="0"/>
              </a:rPr>
              <a:t>-5</a:t>
            </a:r>
            <a:r>
              <a:rPr lang="en-US" sz="2400" dirty="0">
                <a:latin typeface="Helvetica" panose="020B0604020202020204" pitchFamily="34" charset="0"/>
                <a:cs typeface="Helvetica" panose="020B0604020202020204" pitchFamily="34" charset="0"/>
              </a:rPr>
              <a:t> torr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36" name="Footer Placeholder 3">
            <a:extLst>
              <a:ext uri="{FF2B5EF4-FFF2-40B4-BE49-F238E27FC236}">
                <a16:creationId xmlns:a16="http://schemas.microsoft.com/office/drawing/2014/main" id="{A7A0D6C1-A4D0-47BF-9AC9-23E0BA4817F8}"/>
              </a:ext>
            </a:extLst>
          </p:cNvPr>
          <p:cNvSpPr>
            <a:spLocks noGrp="1"/>
          </p:cNvSpPr>
          <p:nvPr>
            <p:ph type="ftr" sz="quarter" idx="3"/>
          </p:nvPr>
        </p:nvSpPr>
        <p:spPr>
          <a:xfrm>
            <a:off x="1530603" y="6504213"/>
            <a:ext cx="6262118" cy="242873"/>
          </a:xfrm>
        </p:spPr>
        <p:txBody>
          <a:bodyPr/>
          <a:lstStyle/>
          <a:p>
            <a:pPr>
              <a:defRPr/>
            </a:pPr>
            <a:r>
              <a:rPr lang="en-US" dirty="0"/>
              <a:t>Judah O’Neil | SIST/GEM Final Presentation</a:t>
            </a:r>
          </a:p>
          <a:p>
            <a:pPr>
              <a:defRPr/>
            </a:pPr>
            <a:endParaRPr lang="en-US" b="1" dirty="0"/>
          </a:p>
        </p:txBody>
      </p:sp>
    </p:spTree>
    <p:extLst>
      <p:ext uri="{BB962C8B-B14F-4D97-AF65-F5344CB8AC3E}">
        <p14:creationId xmlns:p14="http://schemas.microsoft.com/office/powerpoint/2010/main" val="3906449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r>
              <a:rPr lang="en-US"/>
              <a:t>8/7/2019</a:t>
            </a:r>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7" name="Title 6"/>
          <p:cNvSpPr>
            <a:spLocks noGrp="1"/>
          </p:cNvSpPr>
          <p:nvPr>
            <p:ph type="title"/>
          </p:nvPr>
        </p:nvSpPr>
        <p:spPr/>
        <p:txBody>
          <a:bodyPr/>
          <a:lstStyle/>
          <a:p>
            <a:r>
              <a:rPr lang="en-US" dirty="0"/>
              <a:t>Mounting Package</a:t>
            </a:r>
          </a:p>
        </p:txBody>
      </p:sp>
      <p:sp>
        <p:nvSpPr>
          <p:cNvPr id="12" name="TextBox 11">
            <a:extLst>
              <a:ext uri="{FF2B5EF4-FFF2-40B4-BE49-F238E27FC236}">
                <a16:creationId xmlns:a16="http://schemas.microsoft.com/office/drawing/2014/main" id="{A9E6F390-BB46-4701-9E66-4FDAD6CE4AAC}"/>
              </a:ext>
            </a:extLst>
          </p:cNvPr>
          <p:cNvSpPr txBox="1"/>
          <p:nvPr/>
        </p:nvSpPr>
        <p:spPr>
          <a:xfrm>
            <a:off x="128465" y="1056057"/>
            <a:ext cx="4201253" cy="5262979"/>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50504E"/>
                </a:solidFill>
                <a:latin typeface="Helvetica" panose="020B0604020202020204" pitchFamily="34" charset="0"/>
                <a:cs typeface="Helvetica" panose="020B0604020202020204" pitchFamily="34" charset="0"/>
              </a:rPr>
              <a:t>CCD picture frame (yellow)</a:t>
            </a:r>
          </a:p>
          <a:p>
            <a:pPr marL="342900" indent="-342900">
              <a:buFont typeface="Arial" panose="020B0604020202020204" pitchFamily="34" charset="0"/>
              <a:buChar char="•"/>
            </a:pPr>
            <a:endParaRPr lang="en-US" dirty="0">
              <a:solidFill>
                <a:srgbClr val="50504E"/>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dirty="0">
                <a:solidFill>
                  <a:srgbClr val="50504E"/>
                </a:solidFill>
                <a:latin typeface="Helvetica" panose="020B0604020202020204" pitchFamily="34" charset="0"/>
                <a:cs typeface="Helvetica" panose="020B0604020202020204" pitchFamily="34" charset="0"/>
              </a:rPr>
              <a:t>PCB board currently too large (purple) – redesign in process</a:t>
            </a:r>
          </a:p>
          <a:p>
            <a:pPr marL="342900" indent="-342900">
              <a:buFont typeface="Arial" panose="020B0604020202020204" pitchFamily="34" charset="0"/>
              <a:buChar char="•"/>
            </a:pPr>
            <a:endParaRPr lang="en-US" dirty="0">
              <a:solidFill>
                <a:srgbClr val="50504E"/>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dirty="0">
                <a:solidFill>
                  <a:srgbClr val="50504E"/>
                </a:solidFill>
                <a:latin typeface="Helvetica" panose="020B0604020202020204" pitchFamily="34" charset="0"/>
                <a:cs typeface="Helvetica" panose="020B0604020202020204" pitchFamily="34" charset="0"/>
              </a:rPr>
              <a:t>DB-50 output from PCB board (blue)</a:t>
            </a:r>
          </a:p>
          <a:p>
            <a:pPr marL="342900" indent="-342900">
              <a:buFont typeface="Arial" panose="020B0604020202020204" pitchFamily="34" charset="0"/>
              <a:buChar char="•"/>
            </a:pPr>
            <a:endParaRPr lang="en-US" dirty="0">
              <a:solidFill>
                <a:srgbClr val="50504E"/>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dirty="0">
                <a:solidFill>
                  <a:srgbClr val="50504E"/>
                </a:solidFill>
                <a:latin typeface="Helvetica" panose="020B0604020202020204" pitchFamily="34" charset="0"/>
                <a:cs typeface="Helvetica" panose="020B0604020202020204" pitchFamily="34" charset="0"/>
              </a:rPr>
              <a:t>Copper block (orange)</a:t>
            </a:r>
          </a:p>
          <a:p>
            <a:pPr marL="800100" lvl="1" indent="-342900">
              <a:buFont typeface="Arial" panose="020B0604020202020204" pitchFamily="34" charset="0"/>
              <a:buChar char="•"/>
            </a:pPr>
            <a:r>
              <a:rPr lang="en-US" dirty="0">
                <a:solidFill>
                  <a:srgbClr val="50504E"/>
                </a:solidFill>
                <a:latin typeface="Helvetica" panose="020B0604020202020204" pitchFamily="34" charset="0"/>
                <a:cs typeface="Helvetica" panose="020B0604020202020204" pitchFamily="34" charset="0"/>
              </a:rPr>
              <a:t>RTD</a:t>
            </a:r>
          </a:p>
          <a:p>
            <a:pPr marL="800100" lvl="1" indent="-342900">
              <a:buFont typeface="Arial" panose="020B0604020202020204" pitchFamily="34" charset="0"/>
              <a:buChar char="•"/>
            </a:pPr>
            <a:r>
              <a:rPr lang="en-US" dirty="0">
                <a:solidFill>
                  <a:srgbClr val="50504E"/>
                </a:solidFill>
                <a:latin typeface="Helvetica" panose="020B0604020202020204" pitchFamily="34" charset="0"/>
                <a:cs typeface="Helvetica" panose="020B0604020202020204" pitchFamily="34" charset="0"/>
              </a:rPr>
              <a:t>Heaters</a:t>
            </a:r>
          </a:p>
          <a:p>
            <a:pPr marL="800100" lvl="1" indent="-342900">
              <a:buFont typeface="Arial" panose="020B0604020202020204" pitchFamily="34" charset="0"/>
              <a:buChar char="•"/>
            </a:pPr>
            <a:endParaRPr lang="en-US" dirty="0">
              <a:solidFill>
                <a:srgbClr val="50504E"/>
              </a:solidFill>
              <a:latin typeface="Helvetica" panose="020B0604020202020204" pitchFamily="34" charset="0"/>
              <a:cs typeface="Helvetica" panose="020B0604020202020204" pitchFamily="34" charset="0"/>
            </a:endParaRPr>
          </a:p>
          <a:p>
            <a:pPr marL="800100" lvl="1" indent="-342900">
              <a:buFont typeface="Arial" panose="020B0604020202020204" pitchFamily="34" charset="0"/>
              <a:buChar char="•"/>
            </a:pPr>
            <a:endParaRPr lang="en-US" dirty="0">
              <a:solidFill>
                <a:srgbClr val="50504E"/>
              </a:solidFill>
              <a:latin typeface="Helvetica" panose="020B0604020202020204" pitchFamily="34" charset="0"/>
              <a:cs typeface="Helvetica" panose="020B0604020202020204" pitchFamily="34" charset="0"/>
            </a:endParaRPr>
          </a:p>
        </p:txBody>
      </p:sp>
      <p:pic>
        <p:nvPicPr>
          <p:cNvPr id="15" name="Picture 14">
            <a:extLst>
              <a:ext uri="{FF2B5EF4-FFF2-40B4-BE49-F238E27FC236}">
                <a16:creationId xmlns:a16="http://schemas.microsoft.com/office/drawing/2014/main" id="{F95805CC-E8DE-4EC3-93C9-8727F39135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4244" y="3557957"/>
            <a:ext cx="4439625" cy="2686197"/>
          </a:xfrm>
          <a:prstGeom prst="rect">
            <a:avLst/>
          </a:prstGeom>
          <a:noFill/>
        </p:spPr>
      </p:pic>
      <p:pic>
        <p:nvPicPr>
          <p:cNvPr id="3" name="Picture 2">
            <a:extLst>
              <a:ext uri="{FF2B5EF4-FFF2-40B4-BE49-F238E27FC236}">
                <a16:creationId xmlns:a16="http://schemas.microsoft.com/office/drawing/2014/main" id="{BC9C5CFD-AB02-41AE-9844-1103CDF7DAE1}"/>
              </a:ext>
            </a:extLst>
          </p:cNvPr>
          <p:cNvPicPr>
            <a:picLocks noChangeAspect="1"/>
          </p:cNvPicPr>
          <p:nvPr/>
        </p:nvPicPr>
        <p:blipFill>
          <a:blip r:embed="rId4"/>
          <a:stretch>
            <a:fillRect/>
          </a:stretch>
        </p:blipFill>
        <p:spPr>
          <a:xfrm rot="5400000">
            <a:off x="4078056" y="974431"/>
            <a:ext cx="2909715" cy="2257338"/>
          </a:xfrm>
          <a:prstGeom prst="rect">
            <a:avLst/>
          </a:prstGeom>
        </p:spPr>
      </p:pic>
      <p:pic>
        <p:nvPicPr>
          <p:cNvPr id="17" name="Picture 16">
            <a:extLst>
              <a:ext uri="{FF2B5EF4-FFF2-40B4-BE49-F238E27FC236}">
                <a16:creationId xmlns:a16="http://schemas.microsoft.com/office/drawing/2014/main" id="{22332D8A-49FF-46EB-A17C-0A5E4FC5EF1C}"/>
              </a:ext>
            </a:extLst>
          </p:cNvPr>
          <p:cNvPicPr>
            <a:picLocks noChangeAspect="1"/>
          </p:cNvPicPr>
          <p:nvPr/>
        </p:nvPicPr>
        <p:blipFill>
          <a:blip r:embed="rId5"/>
          <a:stretch>
            <a:fillRect/>
          </a:stretch>
        </p:blipFill>
        <p:spPr>
          <a:xfrm rot="5400000">
            <a:off x="6297870" y="1011956"/>
            <a:ext cx="2909713" cy="2182285"/>
          </a:xfrm>
          <a:prstGeom prst="rect">
            <a:avLst/>
          </a:prstGeom>
        </p:spPr>
      </p:pic>
      <p:sp>
        <p:nvSpPr>
          <p:cNvPr id="18" name="Footer Placeholder 3">
            <a:extLst>
              <a:ext uri="{FF2B5EF4-FFF2-40B4-BE49-F238E27FC236}">
                <a16:creationId xmlns:a16="http://schemas.microsoft.com/office/drawing/2014/main" id="{48655527-7EE8-409A-B716-9D93FF621759}"/>
              </a:ext>
            </a:extLst>
          </p:cNvPr>
          <p:cNvSpPr>
            <a:spLocks noGrp="1"/>
          </p:cNvSpPr>
          <p:nvPr>
            <p:ph type="ftr" sz="quarter" idx="3"/>
          </p:nvPr>
        </p:nvSpPr>
        <p:spPr>
          <a:xfrm>
            <a:off x="1530603" y="6504213"/>
            <a:ext cx="6262118" cy="242873"/>
          </a:xfrm>
        </p:spPr>
        <p:txBody>
          <a:bodyPr/>
          <a:lstStyle/>
          <a:p>
            <a:pPr>
              <a:defRPr/>
            </a:pPr>
            <a:r>
              <a:rPr lang="en-US" dirty="0"/>
              <a:t>Judah O’Neil | SIST/GEM Final Presentation</a:t>
            </a:r>
          </a:p>
          <a:p>
            <a:pPr>
              <a:defRPr/>
            </a:pPr>
            <a:endParaRPr lang="en-US" b="1" dirty="0"/>
          </a:p>
        </p:txBody>
      </p:sp>
    </p:spTree>
    <p:extLst>
      <p:ext uri="{BB962C8B-B14F-4D97-AF65-F5344CB8AC3E}">
        <p14:creationId xmlns:p14="http://schemas.microsoft.com/office/powerpoint/2010/main" val="3948633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950C1-87E2-446D-B0E8-08115A34732B}"/>
              </a:ext>
            </a:extLst>
          </p:cNvPr>
          <p:cNvSpPr>
            <a:spLocks noGrp="1"/>
          </p:cNvSpPr>
          <p:nvPr>
            <p:ph type="title"/>
          </p:nvPr>
        </p:nvSpPr>
        <p:spPr>
          <a:xfrm>
            <a:off x="636588" y="1991947"/>
            <a:ext cx="4908427" cy="546100"/>
          </a:xfrm>
        </p:spPr>
        <p:txBody>
          <a:bodyPr/>
          <a:lstStyle/>
          <a:p>
            <a:r>
              <a:rPr lang="en-US" sz="3600" dirty="0">
                <a:latin typeface="Helvetica" panose="020B0604020202020204" pitchFamily="34" charset="0"/>
                <a:ea typeface="GulimChe" panose="020B0609000101010101" pitchFamily="49" charset="-127"/>
                <a:cs typeface="Helvetica" panose="020B0604020202020204" pitchFamily="34" charset="0"/>
              </a:rPr>
              <a:t>Data Analysis</a:t>
            </a:r>
          </a:p>
        </p:txBody>
      </p:sp>
      <p:sp>
        <p:nvSpPr>
          <p:cNvPr id="4" name="Date Placeholder 3">
            <a:extLst>
              <a:ext uri="{FF2B5EF4-FFF2-40B4-BE49-F238E27FC236}">
                <a16:creationId xmlns:a16="http://schemas.microsoft.com/office/drawing/2014/main" id="{38C6E255-6212-43DD-A27F-C65B419B379E}"/>
              </a:ext>
            </a:extLst>
          </p:cNvPr>
          <p:cNvSpPr>
            <a:spLocks noGrp="1"/>
          </p:cNvSpPr>
          <p:nvPr>
            <p:ph type="dt" sz="half" idx="2"/>
          </p:nvPr>
        </p:nvSpPr>
        <p:spPr/>
        <p:txBody>
          <a:bodyPr/>
          <a:lstStyle/>
          <a:p>
            <a:pPr>
              <a:defRPr/>
            </a:pPr>
            <a:r>
              <a:rPr lang="en-US"/>
              <a:t>8/7/2019</a:t>
            </a:r>
            <a:endParaRPr lang="en-US" dirty="0"/>
          </a:p>
        </p:txBody>
      </p:sp>
      <p:sp>
        <p:nvSpPr>
          <p:cNvPr id="6" name="Slide Number Placeholder 5">
            <a:extLst>
              <a:ext uri="{FF2B5EF4-FFF2-40B4-BE49-F238E27FC236}">
                <a16:creationId xmlns:a16="http://schemas.microsoft.com/office/drawing/2014/main" id="{35ACDEAB-1F49-4633-9F82-4F31C72379EA}"/>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7" name="Footer Placeholder 3">
            <a:extLst>
              <a:ext uri="{FF2B5EF4-FFF2-40B4-BE49-F238E27FC236}">
                <a16:creationId xmlns:a16="http://schemas.microsoft.com/office/drawing/2014/main" id="{3341CCE8-5C4A-4E1B-99ED-E1A65BF19400}"/>
              </a:ext>
            </a:extLst>
          </p:cNvPr>
          <p:cNvSpPr>
            <a:spLocks noGrp="1"/>
          </p:cNvSpPr>
          <p:nvPr>
            <p:ph type="ftr" sz="quarter" idx="3"/>
          </p:nvPr>
        </p:nvSpPr>
        <p:spPr>
          <a:xfrm>
            <a:off x="1530603" y="6504213"/>
            <a:ext cx="6262118" cy="242873"/>
          </a:xfrm>
        </p:spPr>
        <p:txBody>
          <a:bodyPr/>
          <a:lstStyle/>
          <a:p>
            <a:pPr>
              <a:defRPr/>
            </a:pPr>
            <a:r>
              <a:rPr lang="en-US" dirty="0"/>
              <a:t>Judah O’Neil | SIST/GEM Final Presentation</a:t>
            </a:r>
          </a:p>
          <a:p>
            <a:pPr>
              <a:defRPr/>
            </a:pPr>
            <a:endParaRPr lang="en-US" b="1" dirty="0"/>
          </a:p>
        </p:txBody>
      </p:sp>
    </p:spTree>
    <p:extLst>
      <p:ext uri="{BB962C8B-B14F-4D97-AF65-F5344CB8AC3E}">
        <p14:creationId xmlns:p14="http://schemas.microsoft.com/office/powerpoint/2010/main" val="12529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AE9F8A0-D87F-437D-AE22-011C494FD8C2}"/>
              </a:ext>
            </a:extLst>
          </p:cNvPr>
          <p:cNvSpPr>
            <a:spLocks noGrp="1"/>
          </p:cNvSpPr>
          <p:nvPr>
            <p:ph sz="half" idx="13"/>
          </p:nvPr>
        </p:nvSpPr>
        <p:spPr>
          <a:xfrm>
            <a:off x="222250" y="805959"/>
            <a:ext cx="4645314" cy="3633788"/>
          </a:xfrm>
        </p:spPr>
        <p:txBody>
          <a:bodyPr/>
          <a:lstStyle/>
          <a:p>
            <a:r>
              <a:rPr lang="en-US" sz="2200" dirty="0"/>
              <a:t>Gain – conversion between digital counts and number of electrons captured</a:t>
            </a:r>
          </a:p>
          <a:p>
            <a:r>
              <a:rPr lang="en-US" sz="2200" dirty="0"/>
              <a:t>Fe</a:t>
            </a:r>
            <a:r>
              <a:rPr lang="en-US" sz="2200" baseline="30000" dirty="0"/>
              <a:t>55</a:t>
            </a:r>
            <a:r>
              <a:rPr lang="en-US" sz="2200" dirty="0"/>
              <a:t> Isotope emits X-rays at known energies </a:t>
            </a:r>
          </a:p>
          <a:p>
            <a:pPr lvl="1"/>
            <a:r>
              <a:rPr lang="en-US" sz="2000" dirty="0"/>
              <a:t>Most intense at 5.9 KeV (K</a:t>
            </a:r>
            <a:r>
              <a:rPr lang="el-GR" sz="2000" baseline="-25000" dirty="0"/>
              <a:t>α</a:t>
            </a:r>
            <a:r>
              <a:rPr lang="en-US" sz="2000" dirty="0"/>
              <a:t>)</a:t>
            </a:r>
          </a:p>
          <a:p>
            <a:r>
              <a:rPr lang="en-US" sz="2200" dirty="0"/>
              <a:t>1620 electrons produced when K</a:t>
            </a:r>
            <a:r>
              <a:rPr lang="el-GR" sz="2200" baseline="-25000" dirty="0"/>
              <a:t>α</a:t>
            </a:r>
            <a:r>
              <a:rPr lang="en-US" sz="2200" dirty="0"/>
              <a:t> X-rays are absorbed by silicon</a:t>
            </a:r>
          </a:p>
          <a:p>
            <a:endParaRPr lang="en-US" sz="2000" dirty="0"/>
          </a:p>
        </p:txBody>
      </p:sp>
      <p:sp>
        <p:nvSpPr>
          <p:cNvPr id="4" name="Date Placeholder 3"/>
          <p:cNvSpPr>
            <a:spLocks noGrp="1"/>
          </p:cNvSpPr>
          <p:nvPr>
            <p:ph type="dt" sz="half" idx="2"/>
          </p:nvPr>
        </p:nvSpPr>
        <p:spPr/>
        <p:txBody>
          <a:bodyPr/>
          <a:lstStyle/>
          <a:p>
            <a:pPr>
              <a:defRPr/>
            </a:pPr>
            <a:r>
              <a:rPr lang="en-US"/>
              <a:t>8/7/2019</a:t>
            </a:r>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 name="Title 6"/>
          <p:cNvSpPr>
            <a:spLocks noGrp="1"/>
          </p:cNvSpPr>
          <p:nvPr>
            <p:ph type="title"/>
          </p:nvPr>
        </p:nvSpPr>
        <p:spPr/>
        <p:txBody>
          <a:bodyPr/>
          <a:lstStyle/>
          <a:p>
            <a:r>
              <a:rPr lang="en-US" dirty="0"/>
              <a:t>Data Analysis: Gain</a:t>
            </a:r>
          </a:p>
        </p:txBody>
      </p:sp>
      <p:pic>
        <p:nvPicPr>
          <p:cNvPr id="16" name="Picture 15">
            <a:extLst>
              <a:ext uri="{FF2B5EF4-FFF2-40B4-BE49-F238E27FC236}">
                <a16:creationId xmlns:a16="http://schemas.microsoft.com/office/drawing/2014/main" id="{86615143-3775-4A46-A8A5-AB63A6B4D6FF}"/>
              </a:ext>
            </a:extLst>
          </p:cNvPr>
          <p:cNvPicPr>
            <a:picLocks noChangeAspect="1"/>
          </p:cNvPicPr>
          <p:nvPr/>
        </p:nvPicPr>
        <p:blipFill>
          <a:blip r:embed="rId2"/>
          <a:stretch>
            <a:fillRect/>
          </a:stretch>
        </p:blipFill>
        <p:spPr>
          <a:xfrm>
            <a:off x="5566633" y="762753"/>
            <a:ext cx="2826572" cy="4813781"/>
          </a:xfrm>
          <a:prstGeom prst="rect">
            <a:avLst/>
          </a:prstGeom>
        </p:spPr>
      </p:pic>
      <p:pic>
        <p:nvPicPr>
          <p:cNvPr id="24" name="Picture 23">
            <a:extLst>
              <a:ext uri="{FF2B5EF4-FFF2-40B4-BE49-F238E27FC236}">
                <a16:creationId xmlns:a16="http://schemas.microsoft.com/office/drawing/2014/main" id="{948C37CE-F248-40A1-9493-3E54A7F64440}"/>
              </a:ext>
            </a:extLst>
          </p:cNvPr>
          <p:cNvPicPr>
            <a:picLocks noChangeAspect="1"/>
          </p:cNvPicPr>
          <p:nvPr/>
        </p:nvPicPr>
        <p:blipFill>
          <a:blip r:embed="rId3"/>
          <a:stretch>
            <a:fillRect/>
          </a:stretch>
        </p:blipFill>
        <p:spPr>
          <a:xfrm>
            <a:off x="912083" y="3784901"/>
            <a:ext cx="2826573" cy="2415874"/>
          </a:xfrm>
          <a:prstGeom prst="rect">
            <a:avLst/>
          </a:prstGeom>
        </p:spPr>
      </p:pic>
      <p:sp>
        <p:nvSpPr>
          <p:cNvPr id="25" name="Footer Placeholder 3">
            <a:extLst>
              <a:ext uri="{FF2B5EF4-FFF2-40B4-BE49-F238E27FC236}">
                <a16:creationId xmlns:a16="http://schemas.microsoft.com/office/drawing/2014/main" id="{1BFAE27B-BADC-4A4B-977D-AD109039C42B}"/>
              </a:ext>
            </a:extLst>
          </p:cNvPr>
          <p:cNvSpPr>
            <a:spLocks noGrp="1"/>
          </p:cNvSpPr>
          <p:nvPr>
            <p:ph type="ftr" sz="quarter" idx="3"/>
          </p:nvPr>
        </p:nvSpPr>
        <p:spPr>
          <a:xfrm>
            <a:off x="1530603" y="6504213"/>
            <a:ext cx="6262118" cy="242873"/>
          </a:xfrm>
        </p:spPr>
        <p:txBody>
          <a:bodyPr/>
          <a:lstStyle/>
          <a:p>
            <a:pPr>
              <a:defRPr/>
            </a:pPr>
            <a:r>
              <a:rPr lang="en-US" dirty="0"/>
              <a:t>Judah O’Neil | SIST/GEM Final Presentation</a:t>
            </a:r>
          </a:p>
          <a:p>
            <a:pPr>
              <a:defRPr/>
            </a:pPr>
            <a:endParaRPr lang="en-US" b="1" dirty="0"/>
          </a:p>
        </p:txBody>
      </p:sp>
    </p:spTree>
    <p:extLst>
      <p:ext uri="{BB962C8B-B14F-4D97-AF65-F5344CB8AC3E}">
        <p14:creationId xmlns:p14="http://schemas.microsoft.com/office/powerpoint/2010/main" val="2848383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5588404-48A4-42A1-A169-33892E4DF596}"/>
              </a:ext>
            </a:extLst>
          </p:cNvPr>
          <p:cNvSpPr>
            <a:spLocks noGrp="1"/>
          </p:cNvSpPr>
          <p:nvPr>
            <p:ph sz="half" idx="15"/>
          </p:nvPr>
        </p:nvSpPr>
        <p:spPr>
          <a:xfrm>
            <a:off x="228600" y="852912"/>
            <a:ext cx="5080853" cy="5022675"/>
          </a:xfrm>
        </p:spPr>
        <p:txBody>
          <a:bodyPr/>
          <a:lstStyle/>
          <a:p>
            <a:r>
              <a:rPr lang="en-US" dirty="0"/>
              <a:t>Performed multiple Fe</a:t>
            </a:r>
            <a:r>
              <a:rPr lang="en-US" baseline="30000" dirty="0"/>
              <a:t>55</a:t>
            </a:r>
            <a:r>
              <a:rPr lang="en-US" dirty="0"/>
              <a:t> exposures</a:t>
            </a:r>
          </a:p>
          <a:p>
            <a:endParaRPr lang="en-US" dirty="0"/>
          </a:p>
          <a:p>
            <a:r>
              <a:rPr lang="en-US" dirty="0"/>
              <a:t>Histogram of the pixel values</a:t>
            </a:r>
          </a:p>
          <a:p>
            <a:pPr lvl="1"/>
            <a:r>
              <a:rPr lang="en-US" dirty="0"/>
              <a:t>Analog-to-digital unit (ADU)</a:t>
            </a:r>
          </a:p>
          <a:p>
            <a:endParaRPr lang="en-US" dirty="0"/>
          </a:p>
          <a:p>
            <a:r>
              <a:rPr lang="en-US" dirty="0"/>
              <a:t>Average gain calculated to be       ~ 88.0 ± 0.5 (ADU/e</a:t>
            </a:r>
            <a:r>
              <a:rPr lang="en-US" baseline="30000" dirty="0"/>
              <a:t>-</a:t>
            </a:r>
            <a:r>
              <a:rPr lang="en-US" dirty="0"/>
              <a:t>)</a:t>
            </a:r>
          </a:p>
          <a:p>
            <a:endParaRPr lang="en-US" dirty="0"/>
          </a:p>
        </p:txBody>
      </p:sp>
      <p:sp>
        <p:nvSpPr>
          <p:cNvPr id="4" name="Date Placeholder 3"/>
          <p:cNvSpPr>
            <a:spLocks noGrp="1"/>
          </p:cNvSpPr>
          <p:nvPr>
            <p:ph type="dt" sz="half" idx="16"/>
          </p:nvPr>
        </p:nvSpPr>
        <p:spPr>
          <a:xfrm>
            <a:off x="736827" y="6493375"/>
            <a:ext cx="675368" cy="241300"/>
          </a:xfrm>
        </p:spPr>
        <p:txBody>
          <a:bodyPr/>
          <a:lstStyle/>
          <a:p>
            <a:pPr>
              <a:defRPr/>
            </a:pPr>
            <a:r>
              <a:rPr lang="en-US"/>
              <a:t>8/7/2019</a:t>
            </a:r>
            <a:endParaRPr lang="en-US" dirty="0"/>
          </a:p>
        </p:txBody>
      </p:sp>
      <p:sp>
        <p:nvSpPr>
          <p:cNvPr id="6" name="Slide Number Placeholder 5"/>
          <p:cNvSpPr>
            <a:spLocks noGrp="1"/>
          </p:cNvSpPr>
          <p:nvPr>
            <p:ph type="sldNum" sz="quarter" idx="18"/>
          </p:nvPr>
        </p:nvSpPr>
        <p:spPr>
          <a:xfrm>
            <a:off x="222250" y="6495383"/>
            <a:ext cx="414338" cy="237285"/>
          </a:xfrm>
        </p:spPr>
        <p:txBody>
          <a:bodyPr/>
          <a:lstStyle/>
          <a:p>
            <a:pPr>
              <a:defRPr/>
            </a:pPr>
            <a:fld id="{148C009B-CB69-E04A-B9B3-34B26D69E9CF}" type="slidenum">
              <a:rPr lang="en-US" smtClean="0"/>
              <a:pPr>
                <a:defRPr/>
              </a:pPr>
              <a:t>14</a:t>
            </a:fld>
            <a:endParaRPr lang="en-US" dirty="0"/>
          </a:p>
        </p:txBody>
      </p:sp>
      <p:sp>
        <p:nvSpPr>
          <p:cNvPr id="7" name="Title 6"/>
          <p:cNvSpPr>
            <a:spLocks noGrp="1"/>
          </p:cNvSpPr>
          <p:nvPr>
            <p:ph type="title"/>
          </p:nvPr>
        </p:nvSpPr>
        <p:spPr/>
        <p:txBody>
          <a:bodyPr/>
          <a:lstStyle/>
          <a:p>
            <a:r>
              <a:rPr lang="en-US" dirty="0"/>
              <a:t>Data Analysis: Gain</a:t>
            </a:r>
          </a:p>
        </p:txBody>
      </p:sp>
      <p:pic>
        <p:nvPicPr>
          <p:cNvPr id="13" name="Picture 12">
            <a:extLst>
              <a:ext uri="{FF2B5EF4-FFF2-40B4-BE49-F238E27FC236}">
                <a16:creationId xmlns:a16="http://schemas.microsoft.com/office/drawing/2014/main" id="{2F202804-B4D4-46E2-BD2A-297CC7A4C14F}"/>
              </a:ext>
            </a:extLst>
          </p:cNvPr>
          <p:cNvPicPr>
            <a:picLocks noChangeAspect="1"/>
          </p:cNvPicPr>
          <p:nvPr/>
        </p:nvPicPr>
        <p:blipFill rotWithShape="1">
          <a:blip r:embed="rId3">
            <a:extLst>
              <a:ext uri="{28A0092B-C50C-407E-A947-70E740481C1C}">
                <a14:useLocalDpi xmlns:a14="http://schemas.microsoft.com/office/drawing/2010/main" val="0"/>
              </a:ext>
            </a:extLst>
          </a:blip>
          <a:srcRect t="909"/>
          <a:stretch/>
        </p:blipFill>
        <p:spPr bwMode="auto">
          <a:xfrm>
            <a:off x="5388767" y="3287404"/>
            <a:ext cx="3478090" cy="272696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DD5192F6-0C7D-4723-920E-838194F51500}"/>
                  </a:ext>
                </a:extLst>
              </p:cNvPr>
              <p:cNvSpPr txBox="1"/>
              <p:nvPr/>
            </p:nvSpPr>
            <p:spPr>
              <a:xfrm>
                <a:off x="636588" y="4369147"/>
                <a:ext cx="3815958" cy="133581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𝐺</m:t>
                      </m:r>
                      <m:r>
                        <a:rPr lang="en-US" sz="1600" i="1"/>
                        <m:t>𝑎𝑖𝑛</m:t>
                      </m:r>
                      <m:r>
                        <a:rPr lang="en-US" sz="1600" i="1"/>
                        <m:t>=</m:t>
                      </m:r>
                      <m:f>
                        <m:fPr>
                          <m:ctrlPr>
                            <a:rPr lang="en-US" sz="1600" i="1"/>
                          </m:ctrlPr>
                        </m:fPr>
                        <m:num>
                          <m:d>
                            <m:dPr>
                              <m:ctrlPr>
                                <a:rPr lang="en-US" sz="1600" i="1"/>
                              </m:ctrlPr>
                            </m:dPr>
                            <m:e>
                              <m:r>
                                <a:rPr lang="en-US" sz="1600" i="1"/>
                                <m:t>𝑀𝑒𝑑𝑖𝑎𝑛</m:t>
                              </m:r>
                              <m:r>
                                <a:rPr lang="en-US" sz="1600" i="1"/>
                                <m:t> </m:t>
                              </m:r>
                              <m:r>
                                <a:rPr lang="en-US" sz="1600" i="1"/>
                                <m:t>𝐹𝑒</m:t>
                              </m:r>
                              <m:r>
                                <a:rPr lang="en-US" sz="1600" i="1"/>
                                <m:t> </m:t>
                              </m:r>
                              <m:r>
                                <a:rPr lang="en-US" sz="1600" i="1"/>
                                <m:t>𝑃𝑒𝑎𝑘</m:t>
                              </m:r>
                              <m:r>
                                <a:rPr lang="en-US" sz="1600" i="1"/>
                                <m:t>−</m:t>
                              </m:r>
                              <m:r>
                                <a:rPr lang="en-US" sz="1600" i="1"/>
                                <m:t>𝑁𝑜𝑖𝑠𝑒</m:t>
                              </m:r>
                              <m:r>
                                <a:rPr lang="en-US" sz="1600" i="1"/>
                                <m:t> </m:t>
                              </m:r>
                              <m:r>
                                <a:rPr lang="en-US" sz="1600" i="1"/>
                                <m:t>𝐵𝑖𝑎𝑠</m:t>
                              </m:r>
                            </m:e>
                          </m:d>
                        </m:num>
                        <m:den>
                          <m:r>
                            <a:rPr lang="en-US" sz="1600" i="1"/>
                            <m:t>𝐸𝑙𝑒𝑐𝑡𝑟𝑜𝑛𝑠</m:t>
                          </m:r>
                          <m:r>
                            <a:rPr lang="en-US" sz="1600" i="1"/>
                            <m:t> </m:t>
                          </m:r>
                          <m:r>
                            <a:rPr lang="en-US" sz="1600" i="1"/>
                            <m:t>𝑝𝑒𝑟</m:t>
                          </m:r>
                          <m:r>
                            <a:rPr lang="en-US" sz="1600" i="1"/>
                            <m:t> </m:t>
                          </m:r>
                          <m:r>
                            <a:rPr lang="en-US" sz="1600" i="1"/>
                            <m:t>𝑃h𝑜𝑡𝑜𝑛</m:t>
                          </m:r>
                          <m:r>
                            <a:rPr lang="en-US" sz="1600" i="1"/>
                            <m:t> </m:t>
                          </m:r>
                          <m:r>
                            <a:rPr lang="en-US" sz="1600" i="1"/>
                            <m:t>𝐸𝑣𝑒𝑛𝑡</m:t>
                          </m:r>
                        </m:den>
                      </m:f>
                    </m:oMath>
                  </m:oMathPara>
                </a14:m>
                <a:endParaRPr lang="en-US" sz="1600" dirty="0"/>
              </a:p>
              <a:p>
                <a:r>
                  <a:rPr lang="en-US" sz="1600" dirty="0"/>
                  <a:t> </a:t>
                </a:r>
              </a:p>
              <a:p>
                <a14:m>
                  <m:oMathPara xmlns:m="http://schemas.openxmlformats.org/officeDocument/2006/math">
                    <m:oMathParaPr>
                      <m:jc m:val="centerGroup"/>
                    </m:oMathParaPr>
                    <m:oMath xmlns:m="http://schemas.openxmlformats.org/officeDocument/2006/math">
                      <m:r>
                        <a:rPr lang="en-US" sz="1600" i="1"/>
                        <m:t>=</m:t>
                      </m:r>
                      <m:f>
                        <m:fPr>
                          <m:ctrlPr>
                            <a:rPr lang="en-US" sz="1600" i="1"/>
                          </m:ctrlPr>
                        </m:fPr>
                        <m:num>
                          <m:d>
                            <m:dPr>
                              <m:ctrlPr>
                                <a:rPr lang="en-US" sz="1600" i="1"/>
                              </m:ctrlPr>
                            </m:dPr>
                            <m:e>
                              <m:r>
                                <a:rPr lang="en-US" sz="1600" i="1"/>
                                <m:t>143019−</m:t>
                              </m:r>
                              <m:r>
                                <a:rPr lang="en-US" sz="1600" i="1"/>
                                <m:t>𝐵𝑖𝑎𝑠</m:t>
                              </m:r>
                            </m:e>
                          </m:d>
                        </m:num>
                        <m:den>
                          <m:r>
                            <a:rPr lang="en-US" sz="1600" i="1"/>
                            <m:t>1620 </m:t>
                          </m:r>
                          <m:sSup>
                            <m:sSupPr>
                              <m:ctrlPr>
                                <a:rPr lang="en-US" sz="1600" i="1"/>
                              </m:ctrlPr>
                            </m:sSupPr>
                            <m:e>
                              <m:r>
                                <a:rPr lang="en-US" sz="1600" i="1"/>
                                <m:t>𝑒</m:t>
                              </m:r>
                            </m:e>
                            <m:sup>
                              <m:r>
                                <a:rPr lang="en-US" sz="1600" i="1"/>
                                <m:t>−</m:t>
                              </m:r>
                            </m:sup>
                          </m:sSup>
                        </m:den>
                      </m:f>
                      <m:r>
                        <a:rPr lang="en-US" sz="1600" i="1"/>
                        <m:t>=88.05 </m:t>
                      </m:r>
                      <m:f>
                        <m:fPr>
                          <m:ctrlPr>
                            <a:rPr lang="en-US" sz="1600" i="1"/>
                          </m:ctrlPr>
                        </m:fPr>
                        <m:num>
                          <m:r>
                            <a:rPr lang="en-US" sz="1600" i="1"/>
                            <m:t>𝐴𝐷𝑈</m:t>
                          </m:r>
                        </m:num>
                        <m:den>
                          <m:sSup>
                            <m:sSupPr>
                              <m:ctrlPr>
                                <a:rPr lang="en-US" sz="1600" i="1"/>
                              </m:ctrlPr>
                            </m:sSupPr>
                            <m:e>
                              <m:r>
                                <a:rPr lang="en-US" sz="1600" i="1"/>
                                <m:t>𝑒</m:t>
                              </m:r>
                            </m:e>
                            <m:sup>
                              <m:r>
                                <a:rPr lang="en-US" sz="1600" i="1"/>
                                <m:t>−</m:t>
                              </m:r>
                            </m:sup>
                          </m:sSup>
                        </m:den>
                      </m:f>
                    </m:oMath>
                  </m:oMathPara>
                </a14:m>
                <a:endParaRPr lang="en-US" sz="1600" dirty="0"/>
              </a:p>
            </p:txBody>
          </p:sp>
        </mc:Choice>
        <mc:Fallback>
          <p:sp>
            <p:nvSpPr>
              <p:cNvPr id="2" name="TextBox 1">
                <a:extLst>
                  <a:ext uri="{FF2B5EF4-FFF2-40B4-BE49-F238E27FC236}">
                    <a16:creationId xmlns:a16="http://schemas.microsoft.com/office/drawing/2014/main" id="{DD5192F6-0C7D-4723-920E-838194F51500}"/>
                  </a:ext>
                </a:extLst>
              </p:cNvPr>
              <p:cNvSpPr txBox="1">
                <a:spLocks noRot="1" noChangeAspect="1" noMove="1" noResize="1" noEditPoints="1" noAdjustHandles="1" noChangeArrowheads="1" noChangeShapeType="1" noTextEdit="1"/>
              </p:cNvSpPr>
              <p:nvPr/>
            </p:nvSpPr>
            <p:spPr>
              <a:xfrm>
                <a:off x="636588" y="4369147"/>
                <a:ext cx="3815958" cy="1335815"/>
              </a:xfrm>
              <a:prstGeom prst="rect">
                <a:avLst/>
              </a:prstGeom>
              <a:blipFill>
                <a:blip r:embed="rId4"/>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C82A74AD-22FE-4942-8397-FED560315B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9453" y="605226"/>
            <a:ext cx="3478090" cy="2747300"/>
          </a:xfrm>
          <a:prstGeom prst="rect">
            <a:avLst/>
          </a:prstGeom>
        </p:spPr>
      </p:pic>
      <p:sp>
        <p:nvSpPr>
          <p:cNvPr id="15" name="Footer Placeholder 3">
            <a:extLst>
              <a:ext uri="{FF2B5EF4-FFF2-40B4-BE49-F238E27FC236}">
                <a16:creationId xmlns:a16="http://schemas.microsoft.com/office/drawing/2014/main" id="{E17B9939-92B3-4CE3-8596-F74EBF18C6DB}"/>
              </a:ext>
            </a:extLst>
          </p:cNvPr>
          <p:cNvSpPr txBox="1">
            <a:spLocks/>
          </p:cNvSpPr>
          <p:nvPr/>
        </p:nvSpPr>
        <p:spPr>
          <a:xfrm>
            <a:off x="1530603" y="6451949"/>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solidFill>
                  <a:srgbClr val="004C97"/>
                </a:solidFill>
                <a:latin typeface="Helvetica" panose="020B0604020202020204" pitchFamily="34" charset="0"/>
                <a:cs typeface="Helvetica" panose="020B0604020202020204" pitchFamily="34" charset="0"/>
              </a:rPr>
              <a:t>Judah O’Neil | SIST/GEM Final Presentation</a:t>
            </a:r>
          </a:p>
          <a:p>
            <a:pPr>
              <a:defRPr/>
            </a:pPr>
            <a:endParaRPr lang="en-US" sz="1200" b="1" dirty="0">
              <a:solidFill>
                <a:srgbClr val="004C97"/>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735220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65A67F-C7C4-423F-9AE7-67066897BD64}"/>
              </a:ext>
            </a:extLst>
          </p:cNvPr>
          <p:cNvSpPr>
            <a:spLocks noGrp="1"/>
          </p:cNvSpPr>
          <p:nvPr>
            <p:ph sz="half" idx="13"/>
          </p:nvPr>
        </p:nvSpPr>
        <p:spPr/>
        <p:txBody>
          <a:bodyPr/>
          <a:lstStyle/>
          <a:p>
            <a:r>
              <a:rPr lang="en-US" sz="2000" dirty="0"/>
              <a:t>Readout noise - random fluctuations in readout electronics</a:t>
            </a:r>
          </a:p>
          <a:p>
            <a:r>
              <a:rPr lang="en-US" sz="2000" dirty="0"/>
              <a:t>Performed single-sample dark exposure (no light)</a:t>
            </a:r>
          </a:p>
          <a:p>
            <a:pPr lvl="1"/>
            <a:r>
              <a:rPr lang="en-US" sz="1800" dirty="0"/>
              <a:t>Minimizing ambient light as much as possible</a:t>
            </a:r>
          </a:p>
          <a:p>
            <a:r>
              <a:rPr lang="en-US" sz="2000" dirty="0"/>
              <a:t>Compared to data from multi-sample image</a:t>
            </a:r>
          </a:p>
          <a:p>
            <a:pPr lvl="1"/>
            <a:r>
              <a:rPr lang="en-US" sz="1800" dirty="0"/>
              <a:t>Accuracy down to single electron detection</a:t>
            </a:r>
          </a:p>
          <a:p>
            <a:endParaRPr lang="en-US" dirty="0"/>
          </a:p>
          <a:p>
            <a:endParaRPr lang="en-US" dirty="0"/>
          </a:p>
        </p:txBody>
      </p:sp>
      <p:sp>
        <p:nvSpPr>
          <p:cNvPr id="4" name="Date Placeholder 3"/>
          <p:cNvSpPr>
            <a:spLocks noGrp="1"/>
          </p:cNvSpPr>
          <p:nvPr>
            <p:ph type="dt" sz="half" idx="2"/>
          </p:nvPr>
        </p:nvSpPr>
        <p:spPr/>
        <p:txBody>
          <a:bodyPr/>
          <a:lstStyle/>
          <a:p>
            <a:pPr>
              <a:defRPr/>
            </a:pPr>
            <a:r>
              <a:rPr lang="en-US"/>
              <a:t>8/7/2019</a:t>
            </a:r>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7" name="Title 6"/>
          <p:cNvSpPr>
            <a:spLocks noGrp="1"/>
          </p:cNvSpPr>
          <p:nvPr>
            <p:ph type="title"/>
          </p:nvPr>
        </p:nvSpPr>
        <p:spPr/>
        <p:txBody>
          <a:bodyPr/>
          <a:lstStyle/>
          <a:p>
            <a:r>
              <a:rPr lang="en-US" dirty="0"/>
              <a:t>Data Analysis: Readout Noise</a:t>
            </a:r>
          </a:p>
        </p:txBody>
      </p:sp>
      <p:pic>
        <p:nvPicPr>
          <p:cNvPr id="16" name="Picture 15">
            <a:extLst>
              <a:ext uri="{FF2B5EF4-FFF2-40B4-BE49-F238E27FC236}">
                <a16:creationId xmlns:a16="http://schemas.microsoft.com/office/drawing/2014/main" id="{27174456-4C0E-4A78-9785-CA940BE93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849" y="427583"/>
            <a:ext cx="3485385" cy="2822448"/>
          </a:xfrm>
          <a:prstGeom prst="rect">
            <a:avLst/>
          </a:prstGeom>
        </p:spPr>
      </p:pic>
      <p:pic>
        <p:nvPicPr>
          <p:cNvPr id="19" name="Picture 18">
            <a:extLst>
              <a:ext uri="{FF2B5EF4-FFF2-40B4-BE49-F238E27FC236}">
                <a16:creationId xmlns:a16="http://schemas.microsoft.com/office/drawing/2014/main" id="{766A9565-EAC9-4B9C-90BB-764AC4E16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849" y="3240178"/>
            <a:ext cx="3611263" cy="2730320"/>
          </a:xfrm>
          <a:prstGeom prst="rect">
            <a:avLst/>
          </a:prstGeom>
        </p:spPr>
      </p:pic>
      <p:sp>
        <p:nvSpPr>
          <p:cNvPr id="28" name="Footer Placeholder 3">
            <a:extLst>
              <a:ext uri="{FF2B5EF4-FFF2-40B4-BE49-F238E27FC236}">
                <a16:creationId xmlns:a16="http://schemas.microsoft.com/office/drawing/2014/main" id="{86A1E55D-250C-42AB-8C90-DCD397EC3CBF}"/>
              </a:ext>
            </a:extLst>
          </p:cNvPr>
          <p:cNvSpPr>
            <a:spLocks noGrp="1"/>
          </p:cNvSpPr>
          <p:nvPr>
            <p:ph type="ftr" sz="quarter" idx="3"/>
          </p:nvPr>
        </p:nvSpPr>
        <p:spPr>
          <a:xfrm>
            <a:off x="1530603" y="6504213"/>
            <a:ext cx="6262118" cy="242873"/>
          </a:xfrm>
        </p:spPr>
        <p:txBody>
          <a:bodyPr/>
          <a:lstStyle/>
          <a:p>
            <a:pPr>
              <a:defRPr/>
            </a:pPr>
            <a:r>
              <a:rPr lang="en-US" dirty="0"/>
              <a:t>Judah O’Neil | SIST/GEM Final Presentation</a:t>
            </a:r>
          </a:p>
          <a:p>
            <a:pPr>
              <a:defRPr/>
            </a:pPr>
            <a:endParaRPr lang="en-US" b="1" dirty="0"/>
          </a:p>
        </p:txBody>
      </p:sp>
      <p:grpSp>
        <p:nvGrpSpPr>
          <p:cNvPr id="44" name="Group 43">
            <a:extLst>
              <a:ext uri="{FF2B5EF4-FFF2-40B4-BE49-F238E27FC236}">
                <a16:creationId xmlns:a16="http://schemas.microsoft.com/office/drawing/2014/main" id="{6BB63DC3-9B33-4B3F-AD4A-CD6AE746DE96}"/>
              </a:ext>
            </a:extLst>
          </p:cNvPr>
          <p:cNvGrpSpPr/>
          <p:nvPr/>
        </p:nvGrpSpPr>
        <p:grpSpPr>
          <a:xfrm>
            <a:off x="429419" y="4068164"/>
            <a:ext cx="4517235" cy="1986473"/>
            <a:chOff x="191926" y="4233624"/>
            <a:chExt cx="4517235" cy="1986473"/>
          </a:xfrm>
        </p:grpSpPr>
        <p:grpSp>
          <p:nvGrpSpPr>
            <p:cNvPr id="23" name="Group 22">
              <a:extLst>
                <a:ext uri="{FF2B5EF4-FFF2-40B4-BE49-F238E27FC236}">
                  <a16:creationId xmlns:a16="http://schemas.microsoft.com/office/drawing/2014/main" id="{104B958C-E77C-4A1C-A70A-BC727E976300}"/>
                </a:ext>
              </a:extLst>
            </p:cNvPr>
            <p:cNvGrpSpPr/>
            <p:nvPr/>
          </p:nvGrpSpPr>
          <p:grpSpPr>
            <a:xfrm>
              <a:off x="191926" y="4621515"/>
              <a:ext cx="2907938" cy="1598582"/>
              <a:chOff x="113" y="16964"/>
              <a:chExt cx="3040380" cy="1676400"/>
            </a:xfrm>
          </p:grpSpPr>
          <p:pic>
            <p:nvPicPr>
              <p:cNvPr id="26" name="Picture 25">
                <a:extLst>
                  <a:ext uri="{FF2B5EF4-FFF2-40B4-BE49-F238E27FC236}">
                    <a16:creationId xmlns:a16="http://schemas.microsoft.com/office/drawing/2014/main" id="{E760F008-9933-4A22-8287-B757511E2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 y="16964"/>
                <a:ext cx="3040380" cy="1676400"/>
              </a:xfrm>
              <a:prstGeom prst="rect">
                <a:avLst/>
              </a:prstGeom>
            </p:spPr>
          </p:pic>
          <p:sp>
            <p:nvSpPr>
              <p:cNvPr id="25" name="Rectangle 24">
                <a:extLst>
                  <a:ext uri="{FF2B5EF4-FFF2-40B4-BE49-F238E27FC236}">
                    <a16:creationId xmlns:a16="http://schemas.microsoft.com/office/drawing/2014/main" id="{03E86053-D898-4D30-89F8-89959BD0507E}"/>
                  </a:ext>
                </a:extLst>
              </p:cNvPr>
              <p:cNvSpPr/>
              <p:nvPr/>
            </p:nvSpPr>
            <p:spPr>
              <a:xfrm>
                <a:off x="2286000" y="1447800"/>
                <a:ext cx="747712" cy="2000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cxnSp>
          <p:nvCxnSpPr>
            <p:cNvPr id="32" name="Straight Connector 31">
              <a:extLst>
                <a:ext uri="{FF2B5EF4-FFF2-40B4-BE49-F238E27FC236}">
                  <a16:creationId xmlns:a16="http://schemas.microsoft.com/office/drawing/2014/main" id="{62216998-A40B-4C7C-9C75-BFB58945F52C}"/>
                </a:ext>
              </a:extLst>
            </p:cNvPr>
            <p:cNvCxnSpPr>
              <a:cxnSpLocks/>
            </p:cNvCxnSpPr>
            <p:nvPr/>
          </p:nvCxnSpPr>
          <p:spPr>
            <a:xfrm>
              <a:off x="2016774" y="5267654"/>
              <a:ext cx="364478" cy="7220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B08025B7-3D22-46AA-B876-B3AA374C33BC}"/>
                </a:ext>
              </a:extLst>
            </p:cNvPr>
            <p:cNvPicPr>
              <a:picLocks noChangeAspect="1"/>
            </p:cNvPicPr>
            <p:nvPr/>
          </p:nvPicPr>
          <p:blipFill>
            <a:blip r:embed="rId6"/>
            <a:stretch>
              <a:fillRect/>
            </a:stretch>
          </p:blipFill>
          <p:spPr>
            <a:xfrm>
              <a:off x="2016774" y="4233624"/>
              <a:ext cx="2692387" cy="1017853"/>
            </a:xfrm>
            <a:prstGeom prst="rect">
              <a:avLst/>
            </a:prstGeom>
            <a:ln w="38100">
              <a:solidFill>
                <a:srgbClr val="FF0000"/>
              </a:solidFill>
            </a:ln>
          </p:spPr>
        </p:pic>
        <p:cxnSp>
          <p:nvCxnSpPr>
            <p:cNvPr id="39" name="Straight Connector 38">
              <a:extLst>
                <a:ext uri="{FF2B5EF4-FFF2-40B4-BE49-F238E27FC236}">
                  <a16:creationId xmlns:a16="http://schemas.microsoft.com/office/drawing/2014/main" id="{8BAC7357-7D0F-4CA4-AC32-0E61EB158AE8}"/>
                </a:ext>
              </a:extLst>
            </p:cNvPr>
            <p:cNvCxnSpPr>
              <a:cxnSpLocks/>
            </p:cNvCxnSpPr>
            <p:nvPr/>
          </p:nvCxnSpPr>
          <p:spPr>
            <a:xfrm flipH="1">
              <a:off x="3099866" y="5267654"/>
              <a:ext cx="1609295" cy="71741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25337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48D8C54-D974-46E6-A639-EB4639630700}"/>
              </a:ext>
            </a:extLst>
          </p:cNvPr>
          <p:cNvSpPr>
            <a:spLocks noGrp="1"/>
          </p:cNvSpPr>
          <p:nvPr>
            <p:ph sz="half" idx="13"/>
          </p:nvPr>
        </p:nvSpPr>
        <p:spPr>
          <a:xfrm>
            <a:off x="228601" y="971550"/>
            <a:ext cx="4605792" cy="3633788"/>
          </a:xfrm>
        </p:spPr>
        <p:txBody>
          <a:bodyPr/>
          <a:lstStyle/>
          <a:p>
            <a:r>
              <a:rPr lang="en-US" sz="2000" dirty="0"/>
              <a:t>QE – measure of the effectiveness of an imager to produce electronic charge from incident photons</a:t>
            </a:r>
          </a:p>
          <a:p>
            <a:pPr lvl="1"/>
            <a:r>
              <a:rPr lang="en-US" sz="1800" dirty="0"/>
              <a:t>(500 – 600 nm) photons vs (700+ nm) photons</a:t>
            </a:r>
          </a:p>
          <a:p>
            <a:r>
              <a:rPr lang="en-US" sz="2000" dirty="0"/>
              <a:t>Skipper CCDs are 200 </a:t>
            </a:r>
            <a:r>
              <a:rPr lang="el-GR" sz="2000" dirty="0"/>
              <a:t>μ</a:t>
            </a:r>
            <a:r>
              <a:rPr lang="en-US" sz="2000" dirty="0"/>
              <a:t>m thick</a:t>
            </a:r>
          </a:p>
          <a:p>
            <a:pPr lvl="1"/>
            <a:r>
              <a:rPr lang="en-US" sz="1800" dirty="0"/>
              <a:t>High efficiencies at longer wavelengths</a:t>
            </a:r>
          </a:p>
          <a:p>
            <a:endParaRPr lang="en-US" dirty="0"/>
          </a:p>
        </p:txBody>
      </p:sp>
      <p:sp>
        <p:nvSpPr>
          <p:cNvPr id="4" name="Date Placeholder 3"/>
          <p:cNvSpPr>
            <a:spLocks noGrp="1"/>
          </p:cNvSpPr>
          <p:nvPr>
            <p:ph type="dt" sz="half" idx="2"/>
          </p:nvPr>
        </p:nvSpPr>
        <p:spPr/>
        <p:txBody>
          <a:bodyPr/>
          <a:lstStyle/>
          <a:p>
            <a:pPr>
              <a:defRPr/>
            </a:pPr>
            <a:r>
              <a:rPr lang="en-US"/>
              <a:t>8/7/2019</a:t>
            </a:r>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7" name="Title 6"/>
          <p:cNvSpPr>
            <a:spLocks noGrp="1"/>
          </p:cNvSpPr>
          <p:nvPr>
            <p:ph type="title"/>
          </p:nvPr>
        </p:nvSpPr>
        <p:spPr/>
        <p:txBody>
          <a:bodyPr/>
          <a:lstStyle/>
          <a:p>
            <a:r>
              <a:rPr lang="en-US" dirty="0"/>
              <a:t>Data Analysis: Quantum Efficiency</a:t>
            </a:r>
          </a:p>
        </p:txBody>
      </p:sp>
      <p:pic>
        <p:nvPicPr>
          <p:cNvPr id="3" name="Picture 2">
            <a:extLst>
              <a:ext uri="{FF2B5EF4-FFF2-40B4-BE49-F238E27FC236}">
                <a16:creationId xmlns:a16="http://schemas.microsoft.com/office/drawing/2014/main" id="{EA3B7F88-88A9-44DC-BD44-85164390E2BD}"/>
              </a:ext>
            </a:extLst>
          </p:cNvPr>
          <p:cNvPicPr>
            <a:picLocks noChangeAspect="1"/>
          </p:cNvPicPr>
          <p:nvPr/>
        </p:nvPicPr>
        <p:blipFill>
          <a:blip r:embed="rId2"/>
          <a:stretch>
            <a:fillRect/>
          </a:stretch>
        </p:blipFill>
        <p:spPr>
          <a:xfrm>
            <a:off x="5370067" y="679629"/>
            <a:ext cx="3545333" cy="2737980"/>
          </a:xfrm>
          <a:prstGeom prst="rect">
            <a:avLst/>
          </a:prstGeom>
        </p:spPr>
      </p:pic>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F36080F9-8E7F-41A3-9DE7-7DFE30BB6580}"/>
                  </a:ext>
                </a:extLst>
              </p:cNvPr>
              <p:cNvSpPr/>
              <p:nvPr/>
            </p:nvSpPr>
            <p:spPr>
              <a:xfrm>
                <a:off x="5177382" y="3879176"/>
                <a:ext cx="3930701" cy="1805046"/>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n-US" smtClean="0">
                              <a:latin typeface="Cambria Math" panose="02040503050406030204" pitchFamily="18" charset="0"/>
                            </a:rPr>
                          </m:ctrlPr>
                        </m:sSubPr>
                        <m:e>
                          <m:r>
                            <a:rPr lang="en-US" i="1">
                              <a:latin typeface="Cambria Math" panose="02040503050406030204" pitchFamily="18" charset="0"/>
                            </a:rPr>
                            <m:t>𝑄𝐸</m:t>
                          </m:r>
                        </m:e>
                        <m:sub>
                          <m:r>
                            <a:rPr lang="en-US" i="1">
                              <a:latin typeface="Cambria Math" panose="02040503050406030204" pitchFamily="18" charset="0"/>
                            </a:rPr>
                            <m:t>𝑟</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num>
                        <m:den>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𝑝h</m:t>
                              </m:r>
                            </m:sub>
                          </m:sSub>
                        </m:den>
                      </m:f>
                      <m:r>
                        <a:rPr lang="en-US" i="0">
                          <a:latin typeface="Cambria Math" panose="02040503050406030204" pitchFamily="18" charset="0"/>
                        </a:rPr>
                        <m:t>=</m:t>
                      </m:r>
                      <m:f>
                        <m:fPr>
                          <m:ctrlPr>
                            <a:rPr lang="en-US" i="1">
                              <a:latin typeface="Cambria Math" panose="02040503050406030204" pitchFamily="18" charset="0"/>
                            </a:rPr>
                          </m:ctrlPr>
                        </m:fPr>
                        <m:num>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r>
                                        <a:rPr lang="en-US" i="0">
                                          <a:latin typeface="Cambria Math" panose="02040503050406030204" pitchFamily="18" charset="0"/>
                                        </a:rPr>
                                        <m:t>,</m:t>
                                      </m:r>
                                      <m:r>
                                        <a:rPr lang="en-US" i="1">
                                          <a:latin typeface="Cambria Math" panose="02040503050406030204" pitchFamily="18" charset="0"/>
                                        </a:rPr>
                                        <m:t>𝑝𝑖𝑥</m:t>
                                      </m:r>
                                    </m:sub>
                                  </m:sSub>
                                </m:num>
                                <m:den>
                                  <m:r>
                                    <a:rPr lang="en-US" i="1" smtClean="0">
                                      <a:latin typeface="Cambria Math" panose="02040503050406030204" pitchFamily="18" charset="0"/>
                                    </a:rPr>
                                    <m:t>𝑡</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𝑝𝑖𝑥</m:t>
                                      </m:r>
                                    </m:sub>
                                  </m:sSub>
                                </m:den>
                              </m:f>
                            </m:e>
                          </m:d>
                        </m:num>
                        <m:den>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𝑃</m:t>
                                  </m:r>
                                </m:num>
                                <m:den>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𝑝h</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𝑝𝑑</m:t>
                                      </m:r>
                                    </m:sub>
                                  </m:sSub>
                                </m:den>
                              </m:f>
                            </m:e>
                          </m:d>
                        </m:den>
                      </m:f>
                    </m:oMath>
                  </m:oMathPara>
                </a14:m>
                <a:endParaRPr lang="en-US" dirty="0"/>
              </a:p>
            </p:txBody>
          </p:sp>
        </mc:Choice>
        <mc:Fallback>
          <p:sp>
            <p:nvSpPr>
              <p:cNvPr id="12" name="Rectangle 11">
                <a:extLst>
                  <a:ext uri="{FF2B5EF4-FFF2-40B4-BE49-F238E27FC236}">
                    <a16:creationId xmlns:a16="http://schemas.microsoft.com/office/drawing/2014/main" id="{F36080F9-8E7F-41A3-9DE7-7DFE30BB6580}"/>
                  </a:ext>
                </a:extLst>
              </p:cNvPr>
              <p:cNvSpPr>
                <a:spLocks noRot="1" noChangeAspect="1" noMove="1" noResize="1" noEditPoints="1" noAdjustHandles="1" noChangeArrowheads="1" noChangeShapeType="1" noTextEdit="1"/>
              </p:cNvSpPr>
              <p:nvPr/>
            </p:nvSpPr>
            <p:spPr>
              <a:xfrm>
                <a:off x="5177382" y="3879176"/>
                <a:ext cx="3930701" cy="1805046"/>
              </a:xfrm>
              <a:prstGeom prst="rect">
                <a:avLst/>
              </a:prstGeom>
              <a:blipFill>
                <a:blip r:embed="rId3"/>
                <a:stretch>
                  <a:fillRect/>
                </a:stretch>
              </a:blipFill>
            </p:spPr>
            <p:txBody>
              <a:bodyPr/>
              <a:lstStyle/>
              <a:p>
                <a:r>
                  <a:rPr lang="en-US">
                    <a:noFill/>
                  </a:rPr>
                  <a:t> </a:t>
                </a:r>
              </a:p>
            </p:txBody>
          </p:sp>
        </mc:Fallback>
      </mc:AlternateContent>
      <p:graphicFrame>
        <p:nvGraphicFramePr>
          <p:cNvPr id="14" name="Table 13">
            <a:extLst>
              <a:ext uri="{FF2B5EF4-FFF2-40B4-BE49-F238E27FC236}">
                <a16:creationId xmlns:a16="http://schemas.microsoft.com/office/drawing/2014/main" id="{4271B05A-9BB1-44BF-965D-4C8BCBE369ED}"/>
              </a:ext>
            </a:extLst>
          </p:cNvPr>
          <p:cNvGraphicFramePr>
            <a:graphicFrameLocks noGrp="1"/>
          </p:cNvGraphicFramePr>
          <p:nvPr>
            <p:extLst>
              <p:ext uri="{D42A27DB-BD31-4B8C-83A1-F6EECF244321}">
                <p14:modId xmlns:p14="http://schemas.microsoft.com/office/powerpoint/2010/main" val="2671201829"/>
              </p:ext>
            </p:extLst>
          </p:nvPr>
        </p:nvGraphicFramePr>
        <p:xfrm>
          <a:off x="221044" y="3867008"/>
          <a:ext cx="5071729" cy="2438400"/>
        </p:xfrm>
        <a:graphic>
          <a:graphicData uri="http://schemas.openxmlformats.org/drawingml/2006/table">
            <a:tbl>
              <a:tblPr firstRow="1" bandRow="1">
                <a:tableStyleId>{5C22544A-7EE6-4342-B048-85BDC9FD1C3A}</a:tableStyleId>
              </a:tblPr>
              <a:tblGrid>
                <a:gridCol w="1690576">
                  <a:extLst>
                    <a:ext uri="{9D8B030D-6E8A-4147-A177-3AD203B41FA5}">
                      <a16:colId xmlns:a16="http://schemas.microsoft.com/office/drawing/2014/main" val="45197337"/>
                    </a:ext>
                  </a:extLst>
                </a:gridCol>
                <a:gridCol w="1240439">
                  <a:extLst>
                    <a:ext uri="{9D8B030D-6E8A-4147-A177-3AD203B41FA5}">
                      <a16:colId xmlns:a16="http://schemas.microsoft.com/office/drawing/2014/main" val="349535930"/>
                    </a:ext>
                  </a:extLst>
                </a:gridCol>
                <a:gridCol w="2140714">
                  <a:extLst>
                    <a:ext uri="{9D8B030D-6E8A-4147-A177-3AD203B41FA5}">
                      <a16:colId xmlns:a16="http://schemas.microsoft.com/office/drawing/2014/main" val="4111828338"/>
                    </a:ext>
                  </a:extLst>
                </a:gridCol>
              </a:tblGrid>
              <a:tr h="0">
                <a:tc>
                  <a:txBody>
                    <a:bodyPr/>
                    <a:lstStyle/>
                    <a:p>
                      <a:r>
                        <a:rPr lang="en-US" sz="1400" dirty="0">
                          <a:solidFill>
                            <a:srgbClr val="002060"/>
                          </a:solidFill>
                        </a:rPr>
                        <a:t>Term</a:t>
                      </a:r>
                    </a:p>
                  </a:txBody>
                  <a:tcPr/>
                </a:tc>
                <a:tc>
                  <a:txBody>
                    <a:bodyPr/>
                    <a:lstStyle/>
                    <a:p>
                      <a:r>
                        <a:rPr lang="en-US" sz="1400" dirty="0">
                          <a:solidFill>
                            <a:srgbClr val="002060"/>
                          </a:solidFill>
                        </a:rPr>
                        <a:t>Variable</a:t>
                      </a:r>
                    </a:p>
                  </a:txBody>
                  <a:tcPr/>
                </a:tc>
                <a:tc>
                  <a:txBody>
                    <a:bodyPr/>
                    <a:lstStyle/>
                    <a:p>
                      <a:r>
                        <a:rPr lang="en-US" sz="1400" dirty="0">
                          <a:solidFill>
                            <a:srgbClr val="002060"/>
                          </a:solidFill>
                        </a:rPr>
                        <a:t>Value</a:t>
                      </a:r>
                    </a:p>
                  </a:txBody>
                  <a:tcPr/>
                </a:tc>
                <a:extLst>
                  <a:ext uri="{0D108BD9-81ED-4DB2-BD59-A6C34878D82A}">
                    <a16:rowId xmlns:a16="http://schemas.microsoft.com/office/drawing/2014/main" val="4187945748"/>
                  </a:ext>
                </a:extLst>
              </a:tr>
              <a:tr h="0">
                <a:tc>
                  <a:txBody>
                    <a:bodyPr/>
                    <a:lstStyle/>
                    <a:p>
                      <a:r>
                        <a:rPr lang="en-US" sz="1400" dirty="0"/>
                        <a:t>Total Photons</a:t>
                      </a:r>
                    </a:p>
                  </a:txBody>
                  <a:tcPr/>
                </a:tc>
                <a:tc>
                  <a:txBody>
                    <a:bodyPr/>
                    <a:lstStyle/>
                    <a:p>
                      <a:r>
                        <a:rPr lang="en-US" sz="1400" dirty="0"/>
                        <a:t>N</a:t>
                      </a:r>
                      <a:r>
                        <a:rPr lang="en-US" sz="1400" baseline="-25000" dirty="0"/>
                        <a:t>ph</a:t>
                      </a:r>
                      <a:endParaRPr lang="en-US" sz="1400" dirty="0"/>
                    </a:p>
                  </a:txBody>
                  <a:tcPr/>
                </a:tc>
                <a:tc>
                  <a:txBody>
                    <a:bodyPr/>
                    <a:lstStyle/>
                    <a:p>
                      <a:r>
                        <a:rPr lang="en-US" sz="1400" dirty="0"/>
                        <a:t>Power / Photon Energy</a:t>
                      </a:r>
                    </a:p>
                  </a:txBody>
                  <a:tcPr/>
                </a:tc>
                <a:extLst>
                  <a:ext uri="{0D108BD9-81ED-4DB2-BD59-A6C34878D82A}">
                    <a16:rowId xmlns:a16="http://schemas.microsoft.com/office/drawing/2014/main" val="2049929205"/>
                  </a:ext>
                </a:extLst>
              </a:tr>
              <a:tr h="0">
                <a:tc>
                  <a:txBody>
                    <a:bodyPr/>
                    <a:lstStyle/>
                    <a:p>
                      <a:r>
                        <a:rPr lang="en-US" sz="1400" dirty="0"/>
                        <a:t>Total Electrons</a:t>
                      </a:r>
                    </a:p>
                  </a:txBody>
                  <a:tcPr/>
                </a:tc>
                <a:tc>
                  <a:txBody>
                    <a:bodyPr/>
                    <a:lstStyle/>
                    <a:p>
                      <a:r>
                        <a:rPr lang="en-US" sz="1400" dirty="0" err="1"/>
                        <a:t>N</a:t>
                      </a:r>
                      <a:r>
                        <a:rPr lang="en-US" sz="1400" baseline="-25000" dirty="0" err="1"/>
                        <a:t>e,pix</a:t>
                      </a:r>
                      <a:endParaRPr lang="en-US" sz="1400" dirty="0"/>
                    </a:p>
                  </a:txBody>
                  <a:tcPr/>
                </a:tc>
                <a:tc>
                  <a:txBody>
                    <a:bodyPr/>
                    <a:lstStyle/>
                    <a:p>
                      <a:r>
                        <a:rPr lang="en-US" sz="1400" dirty="0"/>
                        <a:t>Measured by CCD</a:t>
                      </a:r>
                    </a:p>
                  </a:txBody>
                  <a:tcPr/>
                </a:tc>
                <a:extLst>
                  <a:ext uri="{0D108BD9-81ED-4DB2-BD59-A6C34878D82A}">
                    <a16:rowId xmlns:a16="http://schemas.microsoft.com/office/drawing/2014/main" val="811926485"/>
                  </a:ext>
                </a:extLst>
              </a:tr>
              <a:tr h="0">
                <a:tc>
                  <a:txBody>
                    <a:bodyPr/>
                    <a:lstStyle/>
                    <a:p>
                      <a:r>
                        <a:rPr lang="en-US" sz="1400" dirty="0"/>
                        <a:t>Power</a:t>
                      </a:r>
                    </a:p>
                  </a:txBody>
                  <a:tcPr/>
                </a:tc>
                <a:tc>
                  <a:txBody>
                    <a:bodyPr/>
                    <a:lstStyle/>
                    <a:p>
                      <a:r>
                        <a:rPr lang="en-US" sz="1400" dirty="0"/>
                        <a:t>P</a:t>
                      </a:r>
                    </a:p>
                  </a:txBody>
                  <a:tcPr/>
                </a:tc>
                <a:tc>
                  <a:txBody>
                    <a:bodyPr/>
                    <a:lstStyle/>
                    <a:p>
                      <a:r>
                        <a:rPr lang="en-US" sz="1400" dirty="0"/>
                        <a:t>Power meter Reading</a:t>
                      </a:r>
                    </a:p>
                  </a:txBody>
                  <a:tcPr/>
                </a:tc>
                <a:extLst>
                  <a:ext uri="{0D108BD9-81ED-4DB2-BD59-A6C34878D82A}">
                    <a16:rowId xmlns:a16="http://schemas.microsoft.com/office/drawing/2014/main" val="2730833858"/>
                  </a:ext>
                </a:extLst>
              </a:tr>
              <a:tr h="0">
                <a:tc>
                  <a:txBody>
                    <a:bodyPr/>
                    <a:lstStyle/>
                    <a:p>
                      <a:r>
                        <a:rPr lang="en-US" sz="1400" dirty="0"/>
                        <a:t>Photon Energy</a:t>
                      </a:r>
                    </a:p>
                  </a:txBody>
                  <a:tcPr/>
                </a:tc>
                <a:tc>
                  <a:txBody>
                    <a:bodyPr/>
                    <a:lstStyle/>
                    <a:p>
                      <a:r>
                        <a:rPr lang="en-US" sz="1400" dirty="0"/>
                        <a:t>E</a:t>
                      </a:r>
                      <a:r>
                        <a:rPr lang="en-US" sz="1400" baseline="-25000" dirty="0"/>
                        <a:t>ph</a:t>
                      </a:r>
                      <a:endParaRPr lang="en-US" sz="1400" dirty="0"/>
                    </a:p>
                  </a:txBody>
                  <a:tcPr/>
                </a:tc>
                <a:tc>
                  <a:txBody>
                    <a:bodyPr/>
                    <a:lstStyle/>
                    <a:p>
                      <a:r>
                        <a:rPr lang="en-US" sz="1400" dirty="0"/>
                        <a:t>E = h*c / </a:t>
                      </a:r>
                      <a:r>
                        <a:rPr lang="el-GR" sz="1400" dirty="0">
                          <a:latin typeface="Times New Roman" panose="02020603050405020304" pitchFamily="18" charset="0"/>
                          <a:cs typeface="Times New Roman" panose="02020603050405020304" pitchFamily="18" charset="0"/>
                        </a:rPr>
                        <a:t>λ</a:t>
                      </a:r>
                      <a:endParaRPr lang="en-US" sz="1400" dirty="0"/>
                    </a:p>
                  </a:txBody>
                  <a:tcPr/>
                </a:tc>
                <a:extLst>
                  <a:ext uri="{0D108BD9-81ED-4DB2-BD59-A6C34878D82A}">
                    <a16:rowId xmlns:a16="http://schemas.microsoft.com/office/drawing/2014/main" val="3373186002"/>
                  </a:ext>
                </a:extLst>
              </a:tr>
              <a:tr h="0">
                <a:tc>
                  <a:txBody>
                    <a:bodyPr/>
                    <a:lstStyle/>
                    <a:p>
                      <a:r>
                        <a:rPr lang="en-US" sz="1400" dirty="0"/>
                        <a:t>Exposure Time</a:t>
                      </a:r>
                    </a:p>
                  </a:txBody>
                  <a:tcPr/>
                </a:tc>
                <a:tc>
                  <a:txBody>
                    <a:bodyPr/>
                    <a:lstStyle/>
                    <a:p>
                      <a:r>
                        <a:rPr lang="en-US" sz="1400" dirty="0"/>
                        <a:t>t </a:t>
                      </a:r>
                    </a:p>
                  </a:txBody>
                  <a:tcPr/>
                </a:tc>
                <a:tc>
                  <a:txBody>
                    <a:bodyPr/>
                    <a:lstStyle/>
                    <a:p>
                      <a:r>
                        <a:rPr lang="en-US" sz="1400" dirty="0"/>
                        <a:t>30 s</a:t>
                      </a:r>
                    </a:p>
                  </a:txBody>
                  <a:tcPr/>
                </a:tc>
                <a:extLst>
                  <a:ext uri="{0D108BD9-81ED-4DB2-BD59-A6C34878D82A}">
                    <a16:rowId xmlns:a16="http://schemas.microsoft.com/office/drawing/2014/main" val="354498916"/>
                  </a:ext>
                </a:extLst>
              </a:tr>
              <a:tr h="0">
                <a:tc>
                  <a:txBody>
                    <a:bodyPr/>
                    <a:lstStyle/>
                    <a:p>
                      <a:r>
                        <a:rPr lang="en-US" sz="1400" dirty="0"/>
                        <a:t>Pixel Area</a:t>
                      </a:r>
                    </a:p>
                  </a:txBody>
                  <a:tcPr/>
                </a:tc>
                <a:tc>
                  <a:txBody>
                    <a:bodyPr/>
                    <a:lstStyle/>
                    <a:p>
                      <a:r>
                        <a:rPr lang="en-US" sz="1400" dirty="0"/>
                        <a:t>A</a:t>
                      </a:r>
                      <a:r>
                        <a:rPr lang="en-US" sz="1400" baseline="-25000" dirty="0"/>
                        <a:t>pix</a:t>
                      </a:r>
                      <a:endParaRPr lang="en-US" sz="1400" dirty="0"/>
                    </a:p>
                  </a:txBody>
                  <a:tcPr/>
                </a:tc>
                <a:tc>
                  <a:txBody>
                    <a:bodyPr/>
                    <a:lstStyle/>
                    <a:p>
                      <a:r>
                        <a:rPr lang="en-US" sz="1400" dirty="0"/>
                        <a:t>15 </a:t>
                      </a:r>
                      <a:r>
                        <a:rPr lang="el-GR" sz="1400" dirty="0"/>
                        <a:t>μ</a:t>
                      </a:r>
                      <a:r>
                        <a:rPr lang="en-US" sz="1400" dirty="0"/>
                        <a:t>m x 15 </a:t>
                      </a:r>
                      <a:r>
                        <a:rPr lang="el-GR" sz="1400" dirty="0"/>
                        <a:t>μ</a:t>
                      </a:r>
                      <a:r>
                        <a:rPr lang="en-US" sz="1400" dirty="0"/>
                        <a:t>m </a:t>
                      </a:r>
                    </a:p>
                  </a:txBody>
                  <a:tcPr/>
                </a:tc>
                <a:extLst>
                  <a:ext uri="{0D108BD9-81ED-4DB2-BD59-A6C34878D82A}">
                    <a16:rowId xmlns:a16="http://schemas.microsoft.com/office/drawing/2014/main" val="2567315247"/>
                  </a:ext>
                </a:extLst>
              </a:tr>
              <a:tr h="0">
                <a:tc>
                  <a:txBody>
                    <a:bodyPr/>
                    <a:lstStyle/>
                    <a:p>
                      <a:r>
                        <a:rPr lang="en-US" sz="1400" dirty="0"/>
                        <a:t>Photodiode Area</a:t>
                      </a:r>
                    </a:p>
                  </a:txBody>
                  <a:tcPr/>
                </a:tc>
                <a:tc>
                  <a:txBody>
                    <a:bodyPr/>
                    <a:lstStyle/>
                    <a:p>
                      <a:r>
                        <a:rPr lang="en-US" sz="1400" dirty="0"/>
                        <a:t>A</a:t>
                      </a:r>
                      <a:r>
                        <a:rPr lang="en-US" sz="1400" baseline="-25000" dirty="0"/>
                        <a:t>pd</a:t>
                      </a:r>
                      <a:endParaRPr lang="en-US" sz="1400" dirty="0"/>
                    </a:p>
                  </a:txBody>
                  <a:tcPr/>
                </a:tc>
                <a:tc>
                  <a:txBody>
                    <a:bodyPr/>
                    <a:lstStyle/>
                    <a:p>
                      <a:r>
                        <a:rPr lang="en-US" sz="1400" dirty="0"/>
                        <a:t>1 cm x 1 cm</a:t>
                      </a:r>
                    </a:p>
                  </a:txBody>
                  <a:tcPr/>
                </a:tc>
                <a:extLst>
                  <a:ext uri="{0D108BD9-81ED-4DB2-BD59-A6C34878D82A}">
                    <a16:rowId xmlns:a16="http://schemas.microsoft.com/office/drawing/2014/main" val="858403304"/>
                  </a:ext>
                </a:extLst>
              </a:tr>
            </a:tbl>
          </a:graphicData>
        </a:graphic>
      </p:graphicFrame>
      <p:sp>
        <p:nvSpPr>
          <p:cNvPr id="21" name="Footer Placeholder 3">
            <a:extLst>
              <a:ext uri="{FF2B5EF4-FFF2-40B4-BE49-F238E27FC236}">
                <a16:creationId xmlns:a16="http://schemas.microsoft.com/office/drawing/2014/main" id="{C2B94A7D-1A67-41A7-A8FD-40EF31DE51BA}"/>
              </a:ext>
            </a:extLst>
          </p:cNvPr>
          <p:cNvSpPr>
            <a:spLocks noGrp="1"/>
          </p:cNvSpPr>
          <p:nvPr>
            <p:ph type="ftr" sz="quarter" idx="3"/>
          </p:nvPr>
        </p:nvSpPr>
        <p:spPr>
          <a:xfrm>
            <a:off x="1530603" y="6504213"/>
            <a:ext cx="6262118" cy="242873"/>
          </a:xfrm>
        </p:spPr>
        <p:txBody>
          <a:bodyPr/>
          <a:lstStyle/>
          <a:p>
            <a:pPr>
              <a:defRPr/>
            </a:pPr>
            <a:r>
              <a:rPr lang="en-US" dirty="0"/>
              <a:t>Judah O’Neil | SIST/GEM Final Presentation</a:t>
            </a:r>
          </a:p>
          <a:p>
            <a:pPr>
              <a:defRPr/>
            </a:pPr>
            <a:endParaRPr lang="en-US" b="1" dirty="0"/>
          </a:p>
        </p:txBody>
      </p:sp>
    </p:spTree>
    <p:extLst>
      <p:ext uri="{BB962C8B-B14F-4D97-AF65-F5344CB8AC3E}">
        <p14:creationId xmlns:p14="http://schemas.microsoft.com/office/powerpoint/2010/main" val="3082189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950C1-87E2-446D-B0E8-08115A34732B}"/>
              </a:ext>
            </a:extLst>
          </p:cNvPr>
          <p:cNvSpPr>
            <a:spLocks noGrp="1"/>
          </p:cNvSpPr>
          <p:nvPr>
            <p:ph type="title"/>
          </p:nvPr>
        </p:nvSpPr>
        <p:spPr>
          <a:xfrm>
            <a:off x="636588" y="1991947"/>
            <a:ext cx="4908427" cy="546100"/>
          </a:xfrm>
        </p:spPr>
        <p:txBody>
          <a:bodyPr/>
          <a:lstStyle/>
          <a:p>
            <a:r>
              <a:rPr lang="en-US" sz="3600" dirty="0">
                <a:latin typeface="Helvetica" panose="020B0604020202020204" pitchFamily="34" charset="0"/>
                <a:ea typeface="GulimChe" panose="020B0609000101010101" pitchFamily="49" charset="-127"/>
                <a:cs typeface="Helvetica" panose="020B0604020202020204" pitchFamily="34" charset="0"/>
              </a:rPr>
              <a:t>Conclusion</a:t>
            </a:r>
          </a:p>
        </p:txBody>
      </p:sp>
      <p:sp>
        <p:nvSpPr>
          <p:cNvPr id="4" name="Date Placeholder 3">
            <a:extLst>
              <a:ext uri="{FF2B5EF4-FFF2-40B4-BE49-F238E27FC236}">
                <a16:creationId xmlns:a16="http://schemas.microsoft.com/office/drawing/2014/main" id="{38C6E255-6212-43DD-A27F-C65B419B379E}"/>
              </a:ext>
            </a:extLst>
          </p:cNvPr>
          <p:cNvSpPr>
            <a:spLocks noGrp="1"/>
          </p:cNvSpPr>
          <p:nvPr>
            <p:ph type="dt" sz="half" idx="2"/>
          </p:nvPr>
        </p:nvSpPr>
        <p:spPr/>
        <p:txBody>
          <a:bodyPr/>
          <a:lstStyle/>
          <a:p>
            <a:pPr>
              <a:defRPr/>
            </a:pPr>
            <a:r>
              <a:rPr lang="en-US"/>
              <a:t>8/7/2019</a:t>
            </a:r>
            <a:endParaRPr lang="en-US" dirty="0"/>
          </a:p>
        </p:txBody>
      </p:sp>
      <p:sp>
        <p:nvSpPr>
          <p:cNvPr id="6" name="Slide Number Placeholder 5">
            <a:extLst>
              <a:ext uri="{FF2B5EF4-FFF2-40B4-BE49-F238E27FC236}">
                <a16:creationId xmlns:a16="http://schemas.microsoft.com/office/drawing/2014/main" id="{35ACDEAB-1F49-4633-9F82-4F31C72379EA}"/>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7" name="Footer Placeholder 3">
            <a:extLst>
              <a:ext uri="{FF2B5EF4-FFF2-40B4-BE49-F238E27FC236}">
                <a16:creationId xmlns:a16="http://schemas.microsoft.com/office/drawing/2014/main" id="{ECC81D91-6BD8-49F3-A781-8C4ECBF5E743}"/>
              </a:ext>
            </a:extLst>
          </p:cNvPr>
          <p:cNvSpPr>
            <a:spLocks noGrp="1"/>
          </p:cNvSpPr>
          <p:nvPr>
            <p:ph type="ftr" sz="quarter" idx="3"/>
          </p:nvPr>
        </p:nvSpPr>
        <p:spPr>
          <a:xfrm>
            <a:off x="1530603" y="6504213"/>
            <a:ext cx="6262118" cy="242873"/>
          </a:xfrm>
        </p:spPr>
        <p:txBody>
          <a:bodyPr/>
          <a:lstStyle/>
          <a:p>
            <a:pPr>
              <a:defRPr/>
            </a:pPr>
            <a:r>
              <a:rPr lang="en-US" dirty="0"/>
              <a:t>Judah O’Neil | SIST/GEM Final Presentation</a:t>
            </a:r>
          </a:p>
          <a:p>
            <a:pPr>
              <a:defRPr/>
            </a:pPr>
            <a:endParaRPr lang="en-US" b="1" dirty="0"/>
          </a:p>
        </p:txBody>
      </p:sp>
    </p:spTree>
    <p:extLst>
      <p:ext uri="{BB962C8B-B14F-4D97-AF65-F5344CB8AC3E}">
        <p14:creationId xmlns:p14="http://schemas.microsoft.com/office/powerpoint/2010/main" val="4044660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BEFB57-61FA-47B5-9F9E-0BA6078B237E}"/>
              </a:ext>
            </a:extLst>
          </p:cNvPr>
          <p:cNvSpPr>
            <a:spLocks noGrp="1"/>
          </p:cNvSpPr>
          <p:nvPr>
            <p:ph sz="half" idx="13"/>
          </p:nvPr>
        </p:nvSpPr>
        <p:spPr>
          <a:xfrm>
            <a:off x="228600" y="971550"/>
            <a:ext cx="8686799" cy="4426360"/>
          </a:xfrm>
        </p:spPr>
        <p:txBody>
          <a:bodyPr/>
          <a:lstStyle/>
          <a:p>
            <a:r>
              <a:rPr lang="en-US" dirty="0"/>
              <a:t>Next Steps</a:t>
            </a:r>
          </a:p>
          <a:p>
            <a:endParaRPr lang="en-US" dirty="0"/>
          </a:p>
          <a:p>
            <a:pPr lvl="1"/>
            <a:r>
              <a:rPr lang="en-US" dirty="0"/>
              <a:t>Completion of testing station assembly</a:t>
            </a:r>
          </a:p>
          <a:p>
            <a:pPr lvl="1"/>
            <a:endParaRPr lang="en-US" dirty="0"/>
          </a:p>
          <a:p>
            <a:pPr lvl="1"/>
            <a:r>
              <a:rPr lang="en-US" dirty="0"/>
              <a:t>Repeat characterization analysis of multi-sample images with detector in our station</a:t>
            </a:r>
          </a:p>
          <a:p>
            <a:pPr lvl="1"/>
            <a:endParaRPr lang="en-US" dirty="0"/>
          </a:p>
          <a:p>
            <a:pPr lvl="1"/>
            <a:r>
              <a:rPr lang="en-US" dirty="0"/>
              <a:t>Combine this new generation detector with a high-powered telescope for future cosmological research applications</a:t>
            </a:r>
          </a:p>
          <a:p>
            <a:endParaRPr lang="en-US" dirty="0"/>
          </a:p>
          <a:p>
            <a:endParaRPr lang="en-US" dirty="0"/>
          </a:p>
          <a:p>
            <a:endParaRPr lang="en-US" dirty="0"/>
          </a:p>
          <a:p>
            <a:endParaRPr lang="en-US" dirty="0"/>
          </a:p>
          <a:p>
            <a:endParaRPr lang="en-US" dirty="0"/>
          </a:p>
        </p:txBody>
      </p:sp>
      <p:sp>
        <p:nvSpPr>
          <p:cNvPr id="4" name="Date Placeholder 3"/>
          <p:cNvSpPr>
            <a:spLocks noGrp="1"/>
          </p:cNvSpPr>
          <p:nvPr>
            <p:ph type="dt" sz="half" idx="2"/>
          </p:nvPr>
        </p:nvSpPr>
        <p:spPr/>
        <p:txBody>
          <a:bodyPr/>
          <a:lstStyle/>
          <a:p>
            <a:pPr>
              <a:defRPr/>
            </a:pPr>
            <a:r>
              <a:rPr lang="en-US"/>
              <a:t>8/7/2019</a:t>
            </a:r>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7" name="Title 6"/>
          <p:cNvSpPr>
            <a:spLocks noGrp="1"/>
          </p:cNvSpPr>
          <p:nvPr>
            <p:ph type="title"/>
          </p:nvPr>
        </p:nvSpPr>
        <p:spPr/>
        <p:txBody>
          <a:bodyPr/>
          <a:lstStyle/>
          <a:p>
            <a:r>
              <a:rPr lang="en-US" dirty="0"/>
              <a:t>Conclusion</a:t>
            </a:r>
          </a:p>
        </p:txBody>
      </p:sp>
      <p:sp>
        <p:nvSpPr>
          <p:cNvPr id="10" name="Footer Placeholder 3">
            <a:extLst>
              <a:ext uri="{FF2B5EF4-FFF2-40B4-BE49-F238E27FC236}">
                <a16:creationId xmlns:a16="http://schemas.microsoft.com/office/drawing/2014/main" id="{C3710A87-F628-456B-A82C-AECF76B5C615}"/>
              </a:ext>
            </a:extLst>
          </p:cNvPr>
          <p:cNvSpPr>
            <a:spLocks noGrp="1"/>
          </p:cNvSpPr>
          <p:nvPr>
            <p:ph type="ftr" sz="quarter" idx="3"/>
          </p:nvPr>
        </p:nvSpPr>
        <p:spPr>
          <a:xfrm>
            <a:off x="1530603" y="6504213"/>
            <a:ext cx="6262118" cy="242873"/>
          </a:xfrm>
        </p:spPr>
        <p:txBody>
          <a:bodyPr/>
          <a:lstStyle/>
          <a:p>
            <a:pPr>
              <a:defRPr/>
            </a:pPr>
            <a:r>
              <a:rPr lang="en-US" dirty="0"/>
              <a:t>Judah O’Neil | SIST/GEM Final Presentation</a:t>
            </a:r>
          </a:p>
          <a:p>
            <a:pPr>
              <a:defRPr/>
            </a:pPr>
            <a:endParaRPr lang="en-US" b="1" dirty="0"/>
          </a:p>
        </p:txBody>
      </p:sp>
    </p:spTree>
    <p:extLst>
      <p:ext uri="{BB962C8B-B14F-4D97-AF65-F5344CB8AC3E}">
        <p14:creationId xmlns:p14="http://schemas.microsoft.com/office/powerpoint/2010/main" val="290954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BEFB57-61FA-47B5-9F9E-0BA6078B237E}"/>
              </a:ext>
            </a:extLst>
          </p:cNvPr>
          <p:cNvSpPr>
            <a:spLocks noGrp="1"/>
          </p:cNvSpPr>
          <p:nvPr>
            <p:ph sz="half" idx="13"/>
          </p:nvPr>
        </p:nvSpPr>
        <p:spPr>
          <a:xfrm>
            <a:off x="228600" y="971550"/>
            <a:ext cx="8686799" cy="4426360"/>
          </a:xfrm>
        </p:spPr>
        <p:txBody>
          <a:bodyPr/>
          <a:lstStyle/>
          <a:p>
            <a:r>
              <a:rPr lang="en-US" dirty="0"/>
              <a:t>I’d like to thank </a:t>
            </a:r>
            <a:r>
              <a:rPr lang="en-US" b="1" dirty="0"/>
              <a:t>Alex Drlica-Wagner </a:t>
            </a:r>
            <a:r>
              <a:rPr lang="en-US" dirty="0"/>
              <a:t>for his oversight and guidance throughout the entirety of my project, as well as my mentors: </a:t>
            </a:r>
            <a:r>
              <a:rPr lang="en-US" b="1" dirty="0"/>
              <a:t>Carrie McGivern, Charlie Orozco, Mehreen Sultana</a:t>
            </a:r>
            <a:endParaRPr lang="en-US" dirty="0"/>
          </a:p>
          <a:p>
            <a:r>
              <a:rPr lang="en-US" dirty="0"/>
              <a:t>Also, I’d like to thank those who assisted in the work I accomplished over the summer: </a:t>
            </a:r>
            <a:r>
              <a:rPr lang="en-US" b="1" dirty="0"/>
              <a:t>Kevin Kuk, Abhishek Bakshi, Javier Tiffenberg, Guillermo Moroni</a:t>
            </a:r>
          </a:p>
          <a:p>
            <a:r>
              <a:rPr lang="en-US" dirty="0"/>
              <a:t>Special thanks to the SIST Internship Committee for providing me with this invaluable opportunity </a:t>
            </a:r>
          </a:p>
          <a:p>
            <a:endParaRPr lang="en-US" dirty="0"/>
          </a:p>
          <a:p>
            <a:r>
              <a:rPr lang="en-US" dirty="0"/>
              <a:t>S/O to the Intern Fam </a:t>
            </a:r>
          </a:p>
          <a:p>
            <a:endParaRPr lang="en-US" dirty="0"/>
          </a:p>
        </p:txBody>
      </p:sp>
      <p:sp>
        <p:nvSpPr>
          <p:cNvPr id="4" name="Date Placeholder 3"/>
          <p:cNvSpPr>
            <a:spLocks noGrp="1"/>
          </p:cNvSpPr>
          <p:nvPr>
            <p:ph type="dt" sz="half" idx="2"/>
          </p:nvPr>
        </p:nvSpPr>
        <p:spPr/>
        <p:txBody>
          <a:bodyPr/>
          <a:lstStyle/>
          <a:p>
            <a:pPr>
              <a:defRPr/>
            </a:pPr>
            <a:r>
              <a:rPr lang="en-US"/>
              <a:t>8/7/2019</a:t>
            </a:r>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7" name="Title 6"/>
          <p:cNvSpPr>
            <a:spLocks noGrp="1"/>
          </p:cNvSpPr>
          <p:nvPr>
            <p:ph type="title"/>
          </p:nvPr>
        </p:nvSpPr>
        <p:spPr/>
        <p:txBody>
          <a:bodyPr/>
          <a:lstStyle/>
          <a:p>
            <a:r>
              <a:rPr lang="en-US" dirty="0"/>
              <a:t>Acknowledgments</a:t>
            </a:r>
          </a:p>
        </p:txBody>
      </p:sp>
      <p:sp>
        <p:nvSpPr>
          <p:cNvPr id="10" name="Footer Placeholder 3">
            <a:extLst>
              <a:ext uri="{FF2B5EF4-FFF2-40B4-BE49-F238E27FC236}">
                <a16:creationId xmlns:a16="http://schemas.microsoft.com/office/drawing/2014/main" id="{C3710A87-F628-456B-A82C-AECF76B5C615}"/>
              </a:ext>
            </a:extLst>
          </p:cNvPr>
          <p:cNvSpPr>
            <a:spLocks noGrp="1"/>
          </p:cNvSpPr>
          <p:nvPr>
            <p:ph type="ftr" sz="quarter" idx="3"/>
          </p:nvPr>
        </p:nvSpPr>
        <p:spPr>
          <a:xfrm>
            <a:off x="1530603" y="6504213"/>
            <a:ext cx="6262118" cy="242873"/>
          </a:xfrm>
        </p:spPr>
        <p:txBody>
          <a:bodyPr/>
          <a:lstStyle/>
          <a:p>
            <a:pPr>
              <a:defRPr/>
            </a:pPr>
            <a:r>
              <a:rPr lang="en-US" dirty="0"/>
              <a:t>Judah O’Neil | SIST/GEM Final Presentation</a:t>
            </a:r>
          </a:p>
          <a:p>
            <a:pPr>
              <a:defRPr/>
            </a:pPr>
            <a:endParaRPr lang="en-US" b="1" dirty="0"/>
          </a:p>
        </p:txBody>
      </p:sp>
      <p:pic>
        <p:nvPicPr>
          <p:cNvPr id="5" name="Picture 4">
            <a:extLst>
              <a:ext uri="{FF2B5EF4-FFF2-40B4-BE49-F238E27FC236}">
                <a16:creationId xmlns:a16="http://schemas.microsoft.com/office/drawing/2014/main" id="{C468A195-AAC3-4ADF-AA5A-7187BE515A5F}"/>
              </a:ext>
            </a:extLst>
          </p:cNvPr>
          <p:cNvPicPr>
            <a:picLocks noChangeAspect="1"/>
          </p:cNvPicPr>
          <p:nvPr/>
        </p:nvPicPr>
        <p:blipFill>
          <a:blip r:embed="rId3"/>
          <a:stretch>
            <a:fillRect/>
          </a:stretch>
        </p:blipFill>
        <p:spPr>
          <a:xfrm>
            <a:off x="5435385" y="4118729"/>
            <a:ext cx="3149875" cy="1928495"/>
          </a:xfrm>
          <a:prstGeom prst="rect">
            <a:avLst/>
          </a:prstGeom>
        </p:spPr>
      </p:pic>
    </p:spTree>
    <p:extLst>
      <p:ext uri="{BB962C8B-B14F-4D97-AF65-F5344CB8AC3E}">
        <p14:creationId xmlns:p14="http://schemas.microsoft.com/office/powerpoint/2010/main" val="3419140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endParaRPr lang="en-US" dirty="0"/>
          </a:p>
          <a:p>
            <a:r>
              <a:rPr lang="en-US" dirty="0"/>
              <a:t>Scientific Motivation</a:t>
            </a:r>
          </a:p>
          <a:p>
            <a:pPr lvl="1"/>
            <a:r>
              <a:rPr lang="en-US" dirty="0"/>
              <a:t>Dark Matter</a:t>
            </a:r>
          </a:p>
          <a:p>
            <a:endParaRPr lang="en-US" dirty="0"/>
          </a:p>
          <a:p>
            <a:r>
              <a:rPr lang="en-US" dirty="0"/>
              <a:t>Background</a:t>
            </a:r>
          </a:p>
          <a:p>
            <a:pPr lvl="1"/>
            <a:r>
              <a:rPr lang="en-US" dirty="0"/>
              <a:t>CCD Structure &amp; Operation</a:t>
            </a:r>
          </a:p>
          <a:p>
            <a:pPr lvl="1"/>
            <a:r>
              <a:rPr lang="en-US" dirty="0"/>
              <a:t>Skipper CCDs</a:t>
            </a:r>
          </a:p>
          <a:p>
            <a:endParaRPr lang="en-US" dirty="0"/>
          </a:p>
          <a:p>
            <a:r>
              <a:rPr lang="en-US" dirty="0"/>
              <a:t>My contributions to Astro Skipper</a:t>
            </a:r>
          </a:p>
          <a:p>
            <a:pPr lvl="1"/>
            <a:r>
              <a:rPr lang="en-US" dirty="0"/>
              <a:t>Hardware &amp; Analysis</a:t>
            </a:r>
          </a:p>
          <a:p>
            <a:endParaRPr lang="en-US" dirty="0"/>
          </a:p>
          <a:p>
            <a:endParaRPr lang="en-US" dirty="0"/>
          </a:p>
          <a:p>
            <a:endParaRPr lang="en-US" dirty="0"/>
          </a:p>
          <a:p>
            <a:endParaRPr lang="en-US" dirty="0"/>
          </a:p>
          <a:p>
            <a:endParaRPr lang="en-US" dirty="0"/>
          </a:p>
          <a:p>
            <a:endParaRPr lang="en-US" dirty="0"/>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p:txBody>
          <a:bodyPr/>
          <a:lstStyle/>
          <a:p>
            <a:pPr>
              <a:defRPr/>
            </a:pPr>
            <a:r>
              <a:rPr lang="en-US"/>
              <a:t>8/7/2019</a:t>
            </a:r>
            <a:endParaRPr lang="en-US" dirty="0"/>
          </a:p>
        </p:txBody>
      </p:sp>
      <p:sp>
        <p:nvSpPr>
          <p:cNvPr id="4" name="Footer Placeholder 3"/>
          <p:cNvSpPr>
            <a:spLocks noGrp="1"/>
          </p:cNvSpPr>
          <p:nvPr>
            <p:ph type="ftr" sz="quarter" idx="3"/>
          </p:nvPr>
        </p:nvSpPr>
        <p:spPr/>
        <p:txBody>
          <a:bodyPr/>
          <a:lstStyle/>
          <a:p>
            <a:pPr>
              <a:defRPr/>
            </a:pPr>
            <a:r>
              <a:rPr lang="en-US" dirty="0"/>
              <a:t>Judah O’Neil | SIST/GEM Final Presentation</a:t>
            </a:r>
          </a:p>
          <a:p>
            <a:pPr>
              <a:defRPr/>
            </a:pP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378468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A23691-B0E0-48B2-AFC1-01385885C8FB}"/>
              </a:ext>
            </a:extLst>
          </p:cNvPr>
          <p:cNvPicPr>
            <a:picLocks noChangeAspect="1"/>
          </p:cNvPicPr>
          <p:nvPr/>
        </p:nvPicPr>
        <p:blipFill>
          <a:blip r:embed="rId2"/>
          <a:stretch>
            <a:fillRect/>
          </a:stretch>
        </p:blipFill>
        <p:spPr>
          <a:xfrm>
            <a:off x="-884457" y="-213078"/>
            <a:ext cx="10912913" cy="7284156"/>
          </a:xfrm>
          <a:prstGeom prst="rect">
            <a:avLst/>
          </a:prstGeom>
        </p:spPr>
      </p:pic>
      <p:sp>
        <p:nvSpPr>
          <p:cNvPr id="14" name="Title 2">
            <a:extLst>
              <a:ext uri="{FF2B5EF4-FFF2-40B4-BE49-F238E27FC236}">
                <a16:creationId xmlns:a16="http://schemas.microsoft.com/office/drawing/2014/main" id="{B5F3F75C-6922-4B0A-BEBC-7DCD5E84B364}"/>
              </a:ext>
            </a:extLst>
          </p:cNvPr>
          <p:cNvSpPr txBox="1">
            <a:spLocks/>
          </p:cNvSpPr>
          <p:nvPr/>
        </p:nvSpPr>
        <p:spPr>
          <a:xfrm>
            <a:off x="2590846" y="2687794"/>
            <a:ext cx="3962305" cy="741205"/>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5400" dirty="0">
                <a:solidFill>
                  <a:schemeClr val="bg1"/>
                </a:solidFill>
                <a:latin typeface="Helvetica" panose="020B0604020202020204" pitchFamily="34" charset="0"/>
                <a:ea typeface="GulimChe" panose="020B0609000101010101" pitchFamily="49" charset="-127"/>
                <a:cs typeface="Helvetica" panose="020B0604020202020204" pitchFamily="34" charset="0"/>
              </a:rPr>
              <a:t>Questions?</a:t>
            </a:r>
          </a:p>
        </p:txBody>
      </p:sp>
    </p:spTree>
    <p:extLst>
      <p:ext uri="{BB962C8B-B14F-4D97-AF65-F5344CB8AC3E}">
        <p14:creationId xmlns:p14="http://schemas.microsoft.com/office/powerpoint/2010/main" val="1833962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950C1-87E2-446D-B0E8-08115A34732B}"/>
              </a:ext>
            </a:extLst>
          </p:cNvPr>
          <p:cNvSpPr>
            <a:spLocks noGrp="1"/>
          </p:cNvSpPr>
          <p:nvPr>
            <p:ph type="title"/>
          </p:nvPr>
        </p:nvSpPr>
        <p:spPr>
          <a:xfrm>
            <a:off x="636588" y="1983644"/>
            <a:ext cx="5718030" cy="546100"/>
          </a:xfrm>
        </p:spPr>
        <p:txBody>
          <a:bodyPr/>
          <a:lstStyle/>
          <a:p>
            <a:r>
              <a:rPr lang="en-US" sz="3600" dirty="0"/>
              <a:t>Motivation &amp; Background</a:t>
            </a:r>
          </a:p>
        </p:txBody>
      </p:sp>
      <p:sp>
        <p:nvSpPr>
          <p:cNvPr id="4" name="Date Placeholder 3">
            <a:extLst>
              <a:ext uri="{FF2B5EF4-FFF2-40B4-BE49-F238E27FC236}">
                <a16:creationId xmlns:a16="http://schemas.microsoft.com/office/drawing/2014/main" id="{38C6E255-6212-43DD-A27F-C65B419B379E}"/>
              </a:ext>
            </a:extLst>
          </p:cNvPr>
          <p:cNvSpPr>
            <a:spLocks noGrp="1"/>
          </p:cNvSpPr>
          <p:nvPr>
            <p:ph type="dt" sz="half" idx="2"/>
          </p:nvPr>
        </p:nvSpPr>
        <p:spPr/>
        <p:txBody>
          <a:bodyPr/>
          <a:lstStyle/>
          <a:p>
            <a:pPr>
              <a:defRPr/>
            </a:pPr>
            <a:r>
              <a:rPr lang="en-US"/>
              <a:t>8/7/2019</a:t>
            </a:r>
            <a:endParaRPr lang="en-US" dirty="0"/>
          </a:p>
        </p:txBody>
      </p:sp>
      <p:sp>
        <p:nvSpPr>
          <p:cNvPr id="6" name="Slide Number Placeholder 5">
            <a:extLst>
              <a:ext uri="{FF2B5EF4-FFF2-40B4-BE49-F238E27FC236}">
                <a16:creationId xmlns:a16="http://schemas.microsoft.com/office/drawing/2014/main" id="{35ACDEAB-1F49-4633-9F82-4F31C72379EA}"/>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8" name="Footer Placeholder 3">
            <a:extLst>
              <a:ext uri="{FF2B5EF4-FFF2-40B4-BE49-F238E27FC236}">
                <a16:creationId xmlns:a16="http://schemas.microsoft.com/office/drawing/2014/main" id="{4BC939A0-786A-46A6-B81F-A43922C28123}"/>
              </a:ext>
            </a:extLst>
          </p:cNvPr>
          <p:cNvSpPr>
            <a:spLocks noGrp="1"/>
          </p:cNvSpPr>
          <p:nvPr>
            <p:ph type="ftr" sz="quarter" idx="3"/>
          </p:nvPr>
        </p:nvSpPr>
        <p:spPr>
          <a:xfrm>
            <a:off x="1530603" y="6504213"/>
            <a:ext cx="6262118" cy="242873"/>
          </a:xfrm>
        </p:spPr>
        <p:txBody>
          <a:bodyPr/>
          <a:lstStyle/>
          <a:p>
            <a:pPr>
              <a:defRPr/>
            </a:pPr>
            <a:r>
              <a:rPr lang="en-US" dirty="0"/>
              <a:t>Judah O’Neil | SIST/GEM Final Presentation</a:t>
            </a:r>
          </a:p>
          <a:p>
            <a:pPr>
              <a:defRPr/>
            </a:pPr>
            <a:endParaRPr lang="en-US" b="1" dirty="0"/>
          </a:p>
        </p:txBody>
      </p:sp>
    </p:spTree>
    <p:extLst>
      <p:ext uri="{BB962C8B-B14F-4D97-AF65-F5344CB8AC3E}">
        <p14:creationId xmlns:p14="http://schemas.microsoft.com/office/powerpoint/2010/main" val="3572656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1" y="971550"/>
            <a:ext cx="4554414" cy="5059363"/>
          </a:xfrm>
        </p:spPr>
        <p:txBody>
          <a:bodyPr/>
          <a:lstStyle/>
          <a:p>
            <a:r>
              <a:rPr lang="en-US" dirty="0"/>
              <a:t>Dark Matter</a:t>
            </a:r>
          </a:p>
          <a:p>
            <a:pPr lvl="1"/>
            <a:r>
              <a:rPr lang="en-US" dirty="0"/>
              <a:t>Gravitational effect on visible matter</a:t>
            </a:r>
          </a:p>
          <a:p>
            <a:r>
              <a:rPr lang="en-US" dirty="0"/>
              <a:t>Indirect detection methods</a:t>
            </a:r>
          </a:p>
          <a:p>
            <a:pPr lvl="1"/>
            <a:r>
              <a:rPr lang="en-US" dirty="0"/>
              <a:t>Orbital speeds of stars in spiral galaxies</a:t>
            </a:r>
          </a:p>
          <a:p>
            <a:pPr lvl="1"/>
            <a:r>
              <a:rPr lang="en-US" dirty="0"/>
              <a:t>Radial velocity of galaxies within large clusters</a:t>
            </a:r>
          </a:p>
          <a:p>
            <a:pPr lvl="1"/>
            <a:r>
              <a:rPr lang="en-US" dirty="0"/>
              <a:t>Gravitational lensing by dark matter</a:t>
            </a:r>
          </a:p>
          <a:p>
            <a:r>
              <a:rPr lang="en-US" dirty="0"/>
              <a:t>Require powerful telescopes and imaging tools</a:t>
            </a:r>
          </a:p>
          <a:p>
            <a:pPr lvl="1"/>
            <a:endParaRPr lang="en-US" dirty="0"/>
          </a:p>
          <a:p>
            <a:endParaRPr lang="en-US" dirty="0"/>
          </a:p>
          <a:p>
            <a:endParaRPr lang="en-US" dirty="0"/>
          </a:p>
          <a:p>
            <a:pPr lvl="1"/>
            <a:endParaRPr lang="en-US" dirty="0"/>
          </a:p>
          <a:p>
            <a:pPr lvl="1"/>
            <a:endParaRPr lang="en-US" dirty="0"/>
          </a:p>
        </p:txBody>
      </p:sp>
      <p:sp>
        <p:nvSpPr>
          <p:cNvPr id="7" name="Title 6"/>
          <p:cNvSpPr>
            <a:spLocks noGrp="1"/>
          </p:cNvSpPr>
          <p:nvPr>
            <p:ph type="title"/>
          </p:nvPr>
        </p:nvSpPr>
        <p:spPr/>
        <p:txBody>
          <a:bodyPr/>
          <a:lstStyle/>
          <a:p>
            <a:r>
              <a:rPr lang="en-US" dirty="0"/>
              <a:t>Science Motivation</a:t>
            </a:r>
          </a:p>
        </p:txBody>
      </p:sp>
      <p:sp>
        <p:nvSpPr>
          <p:cNvPr id="3" name="Date Placeholder 2"/>
          <p:cNvSpPr>
            <a:spLocks noGrp="1"/>
          </p:cNvSpPr>
          <p:nvPr>
            <p:ph type="dt" sz="half" idx="2"/>
          </p:nvPr>
        </p:nvSpPr>
        <p:spPr/>
        <p:txBody>
          <a:bodyPr/>
          <a:lstStyle/>
          <a:p>
            <a:pPr>
              <a:defRPr/>
            </a:pPr>
            <a:r>
              <a:rPr lang="en-US"/>
              <a:t>8/7/2019</a:t>
            </a:r>
            <a:endParaRPr lang="en-US"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graphicFrame>
        <p:nvGraphicFramePr>
          <p:cNvPr id="10" name="Chart 9">
            <a:extLst>
              <a:ext uri="{FF2B5EF4-FFF2-40B4-BE49-F238E27FC236}">
                <a16:creationId xmlns:a16="http://schemas.microsoft.com/office/drawing/2014/main" id="{499776FB-2665-411D-8610-933212238C7E}"/>
              </a:ext>
            </a:extLst>
          </p:cNvPr>
          <p:cNvGraphicFramePr>
            <a:graphicFrameLocks/>
          </p:cNvGraphicFramePr>
          <p:nvPr>
            <p:extLst>
              <p:ext uri="{D42A27DB-BD31-4B8C-83A1-F6EECF244321}">
                <p14:modId xmlns:p14="http://schemas.microsoft.com/office/powerpoint/2010/main" val="959718527"/>
              </p:ext>
            </p:extLst>
          </p:nvPr>
        </p:nvGraphicFramePr>
        <p:xfrm>
          <a:off x="4285157" y="1962932"/>
          <a:ext cx="4683866" cy="357527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4">
            <a:extLst>
              <a:ext uri="{FF2B5EF4-FFF2-40B4-BE49-F238E27FC236}">
                <a16:creationId xmlns:a16="http://schemas.microsoft.com/office/drawing/2014/main" id="{C66BB63A-7852-4B89-822D-7434FCF96192}"/>
              </a:ext>
            </a:extLst>
          </p:cNvPr>
          <p:cNvSpPr txBox="1">
            <a:spLocks/>
          </p:cNvSpPr>
          <p:nvPr/>
        </p:nvSpPr>
        <p:spPr>
          <a:xfrm>
            <a:off x="5280534" y="1597563"/>
            <a:ext cx="2693112" cy="730738"/>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chemeClr val="tx1"/>
                </a:solidFill>
              </a:rPr>
              <a:t>Matter-Energy Density </a:t>
            </a:r>
          </a:p>
          <a:p>
            <a:pPr marL="0" indent="0" algn="ctr">
              <a:buNone/>
            </a:pPr>
            <a:r>
              <a:rPr lang="en-US" sz="1800" b="1" dirty="0">
                <a:solidFill>
                  <a:schemeClr val="tx1"/>
                </a:solidFill>
              </a:rPr>
              <a:t>of the Universe</a:t>
            </a:r>
          </a:p>
        </p:txBody>
      </p:sp>
      <p:sp>
        <p:nvSpPr>
          <p:cNvPr id="12" name="Footer Placeholder 3">
            <a:extLst>
              <a:ext uri="{FF2B5EF4-FFF2-40B4-BE49-F238E27FC236}">
                <a16:creationId xmlns:a16="http://schemas.microsoft.com/office/drawing/2014/main" id="{FD1A375E-FA5C-46EB-BCB7-E1D9DAA80072}"/>
              </a:ext>
            </a:extLst>
          </p:cNvPr>
          <p:cNvSpPr>
            <a:spLocks noGrp="1"/>
          </p:cNvSpPr>
          <p:nvPr>
            <p:ph type="ftr" sz="quarter" idx="3"/>
          </p:nvPr>
        </p:nvSpPr>
        <p:spPr>
          <a:xfrm>
            <a:off x="1530603" y="6504213"/>
            <a:ext cx="6262118" cy="242873"/>
          </a:xfrm>
        </p:spPr>
        <p:txBody>
          <a:bodyPr/>
          <a:lstStyle/>
          <a:p>
            <a:pPr>
              <a:defRPr/>
            </a:pPr>
            <a:r>
              <a:rPr lang="en-US" dirty="0"/>
              <a:t>Judah O’Neil | SIST/GEM Final Presentation</a:t>
            </a:r>
          </a:p>
          <a:p>
            <a:pPr>
              <a:defRPr/>
            </a:pPr>
            <a:endParaRPr lang="en-US" b="1" dirty="0"/>
          </a:p>
        </p:txBody>
      </p:sp>
    </p:spTree>
    <p:extLst>
      <p:ext uri="{BB962C8B-B14F-4D97-AF65-F5344CB8AC3E}">
        <p14:creationId xmlns:p14="http://schemas.microsoft.com/office/powerpoint/2010/main" val="2198025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0" y="795241"/>
            <a:ext cx="4463849" cy="5059363"/>
          </a:xfrm>
        </p:spPr>
        <p:txBody>
          <a:bodyPr/>
          <a:lstStyle/>
          <a:p>
            <a:r>
              <a:rPr lang="en-US" dirty="0"/>
              <a:t>Charge-coupled device (CCD)</a:t>
            </a:r>
          </a:p>
          <a:p>
            <a:pPr lvl="1"/>
            <a:r>
              <a:rPr lang="en-US" dirty="0"/>
              <a:t>Light-sensitive integrated circuit</a:t>
            </a:r>
          </a:p>
          <a:p>
            <a:r>
              <a:rPr lang="en-US" dirty="0"/>
              <a:t>Array of light sensitive pixels</a:t>
            </a:r>
          </a:p>
          <a:p>
            <a:pPr lvl="1"/>
            <a:r>
              <a:rPr lang="en-US" dirty="0"/>
              <a:t>Photoelectric effect</a:t>
            </a:r>
          </a:p>
          <a:p>
            <a:pPr lvl="1"/>
            <a:r>
              <a:rPr lang="en-US" dirty="0"/>
              <a:t>Metal-oxide-semiconductor (MOS) capacitor</a:t>
            </a:r>
          </a:p>
          <a:p>
            <a:pPr lvl="1"/>
            <a:r>
              <a:rPr lang="en-US" dirty="0"/>
              <a:t>Voltage manipulation on the capacitor gates controls charge movement</a:t>
            </a:r>
          </a:p>
          <a:p>
            <a:pPr lvl="1"/>
            <a:r>
              <a:rPr lang="en-US" dirty="0"/>
              <a:t>Vertical &amp; Horizontal registers shift charge to output amplifier</a:t>
            </a:r>
          </a:p>
          <a:p>
            <a:pPr lvl="2"/>
            <a:endParaRPr lang="en-US" dirty="0"/>
          </a:p>
          <a:p>
            <a:endParaRPr lang="en-US" dirty="0"/>
          </a:p>
        </p:txBody>
      </p:sp>
      <p:sp>
        <p:nvSpPr>
          <p:cNvPr id="6" name="Date Placeholder 5"/>
          <p:cNvSpPr>
            <a:spLocks noGrp="1"/>
          </p:cNvSpPr>
          <p:nvPr>
            <p:ph type="dt" sz="half" idx="2"/>
          </p:nvPr>
        </p:nvSpPr>
        <p:spPr/>
        <p:txBody>
          <a:bodyPr/>
          <a:lstStyle/>
          <a:p>
            <a:pPr>
              <a:defRPr/>
            </a:pPr>
            <a:r>
              <a:rPr lang="en-US"/>
              <a:t>8/7/2019</a:t>
            </a:r>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10" name="Title 9"/>
          <p:cNvSpPr>
            <a:spLocks noGrp="1"/>
          </p:cNvSpPr>
          <p:nvPr>
            <p:ph type="title"/>
          </p:nvPr>
        </p:nvSpPr>
        <p:spPr>
          <a:xfrm>
            <a:off x="318262" y="257090"/>
            <a:ext cx="8686800" cy="427877"/>
          </a:xfrm>
        </p:spPr>
        <p:txBody>
          <a:bodyPr/>
          <a:lstStyle/>
          <a:p>
            <a:r>
              <a:rPr lang="en-US" dirty="0"/>
              <a:t>CCD Operation</a:t>
            </a:r>
          </a:p>
        </p:txBody>
      </p:sp>
      <p:pic>
        <p:nvPicPr>
          <p:cNvPr id="11" name="Content Placeholder 10">
            <a:extLst>
              <a:ext uri="{FF2B5EF4-FFF2-40B4-BE49-F238E27FC236}">
                <a16:creationId xmlns:a16="http://schemas.microsoft.com/office/drawing/2014/main" id="{10FDFF46-F420-42E9-9FC4-8952E112F807}"/>
              </a:ext>
            </a:extLst>
          </p:cNvPr>
          <p:cNvPicPr>
            <a:picLocks noGrp="1" noChangeAspect="1"/>
          </p:cNvPicPr>
          <p:nvPr>
            <p:ph sz="half" idx="15"/>
          </p:nvPr>
        </p:nvPicPr>
        <p:blipFill>
          <a:blip r:embed="rId3"/>
          <a:stretch>
            <a:fillRect/>
          </a:stretch>
        </p:blipFill>
        <p:spPr>
          <a:xfrm>
            <a:off x="5065640" y="3126623"/>
            <a:ext cx="3572363" cy="2713622"/>
          </a:xfrm>
        </p:spPr>
      </p:pic>
      <p:pic>
        <p:nvPicPr>
          <p:cNvPr id="17" name="Picture 16">
            <a:extLst>
              <a:ext uri="{FF2B5EF4-FFF2-40B4-BE49-F238E27FC236}">
                <a16:creationId xmlns:a16="http://schemas.microsoft.com/office/drawing/2014/main" id="{F4C350B0-A44F-4753-A113-AF58CB6F11A3}"/>
              </a:ext>
            </a:extLst>
          </p:cNvPr>
          <p:cNvPicPr>
            <a:picLocks noChangeAspect="1"/>
          </p:cNvPicPr>
          <p:nvPr/>
        </p:nvPicPr>
        <p:blipFill>
          <a:blip r:embed="rId4"/>
          <a:stretch>
            <a:fillRect/>
          </a:stretch>
        </p:blipFill>
        <p:spPr>
          <a:xfrm>
            <a:off x="4232787" y="1168604"/>
            <a:ext cx="4772275" cy="1078884"/>
          </a:xfrm>
          <a:prstGeom prst="rect">
            <a:avLst/>
          </a:prstGeom>
        </p:spPr>
      </p:pic>
      <p:sp>
        <p:nvSpPr>
          <p:cNvPr id="18" name="TextBox 17">
            <a:extLst>
              <a:ext uri="{FF2B5EF4-FFF2-40B4-BE49-F238E27FC236}">
                <a16:creationId xmlns:a16="http://schemas.microsoft.com/office/drawing/2014/main" id="{0AE7503A-BDE6-4D2F-9916-64BCB5A5CFC2}"/>
              </a:ext>
            </a:extLst>
          </p:cNvPr>
          <p:cNvSpPr txBox="1"/>
          <p:nvPr/>
        </p:nvSpPr>
        <p:spPr>
          <a:xfrm>
            <a:off x="7348463" y="4756132"/>
            <a:ext cx="1402813" cy="646331"/>
          </a:xfrm>
          <a:prstGeom prst="rect">
            <a:avLst/>
          </a:prstGeom>
          <a:noFill/>
        </p:spPr>
        <p:txBody>
          <a:bodyPr wrap="square" rtlCol="0">
            <a:spAutoFit/>
          </a:bodyPr>
          <a:lstStyle/>
          <a:p>
            <a:r>
              <a:rPr lang="en-US" sz="1800" dirty="0">
                <a:latin typeface="Consolas" panose="020B0609020204030204" pitchFamily="49" charset="0"/>
                <a:cs typeface="Helvetica" panose="020B0604020202020204" pitchFamily="34" charset="0"/>
              </a:rPr>
              <a:t>Output Amplifier</a:t>
            </a:r>
          </a:p>
        </p:txBody>
      </p:sp>
      <p:sp>
        <p:nvSpPr>
          <p:cNvPr id="21" name="TextBox 20">
            <a:extLst>
              <a:ext uri="{FF2B5EF4-FFF2-40B4-BE49-F238E27FC236}">
                <a16:creationId xmlns:a16="http://schemas.microsoft.com/office/drawing/2014/main" id="{8D991ECB-E1D2-4225-A977-FB00FDE23FF8}"/>
              </a:ext>
            </a:extLst>
          </p:cNvPr>
          <p:cNvSpPr txBox="1"/>
          <p:nvPr/>
        </p:nvSpPr>
        <p:spPr>
          <a:xfrm>
            <a:off x="5829490" y="2264154"/>
            <a:ext cx="2170515" cy="338554"/>
          </a:xfrm>
          <a:prstGeom prst="rect">
            <a:avLst/>
          </a:prstGeom>
          <a:noFill/>
        </p:spPr>
        <p:txBody>
          <a:bodyPr wrap="square" rtlCol="0">
            <a:spAutoFit/>
          </a:bodyPr>
          <a:lstStyle/>
          <a:p>
            <a:r>
              <a:rPr lang="en-US" sz="1600" b="1" dirty="0">
                <a:latin typeface="Helvetica" panose="020B0604020202020204" pitchFamily="34" charset="0"/>
                <a:cs typeface="Helvetica" panose="020B0604020202020204" pitchFamily="34" charset="0"/>
              </a:rPr>
              <a:t>Photoelectric Effect</a:t>
            </a:r>
          </a:p>
        </p:txBody>
      </p:sp>
      <p:sp>
        <p:nvSpPr>
          <p:cNvPr id="22" name="Footer Placeholder 3">
            <a:extLst>
              <a:ext uri="{FF2B5EF4-FFF2-40B4-BE49-F238E27FC236}">
                <a16:creationId xmlns:a16="http://schemas.microsoft.com/office/drawing/2014/main" id="{3A7A90F1-9D50-4815-A6B5-E935FF7A8F4E}"/>
              </a:ext>
            </a:extLst>
          </p:cNvPr>
          <p:cNvSpPr>
            <a:spLocks noGrp="1"/>
          </p:cNvSpPr>
          <p:nvPr>
            <p:ph type="ftr" sz="quarter" idx="3"/>
          </p:nvPr>
        </p:nvSpPr>
        <p:spPr>
          <a:xfrm>
            <a:off x="1530603" y="6504213"/>
            <a:ext cx="6262118" cy="242873"/>
          </a:xfrm>
        </p:spPr>
        <p:txBody>
          <a:bodyPr/>
          <a:lstStyle/>
          <a:p>
            <a:pPr>
              <a:defRPr/>
            </a:pPr>
            <a:r>
              <a:rPr lang="en-US" dirty="0"/>
              <a:t>Judah O’Neil | SIST/GEM Final Presentation</a:t>
            </a:r>
          </a:p>
          <a:p>
            <a:pPr>
              <a:defRPr/>
            </a:pPr>
            <a:endParaRPr lang="en-US" b="1" dirty="0"/>
          </a:p>
        </p:txBody>
      </p:sp>
    </p:spTree>
    <p:extLst>
      <p:ext uri="{BB962C8B-B14F-4D97-AF65-F5344CB8AC3E}">
        <p14:creationId xmlns:p14="http://schemas.microsoft.com/office/powerpoint/2010/main" val="3750930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0" y="971549"/>
            <a:ext cx="4999894" cy="4678973"/>
          </a:xfrm>
        </p:spPr>
        <p:txBody>
          <a:bodyPr/>
          <a:lstStyle/>
          <a:p>
            <a:r>
              <a:rPr lang="en-US" dirty="0"/>
              <a:t>New generation of Skipper CCD design</a:t>
            </a:r>
          </a:p>
          <a:p>
            <a:pPr lvl="1"/>
            <a:r>
              <a:rPr lang="en-US" dirty="0"/>
              <a:t>Reduces low-frequency readout noise</a:t>
            </a:r>
          </a:p>
          <a:p>
            <a:pPr lvl="1"/>
            <a:r>
              <a:rPr lang="en-US" dirty="0"/>
              <a:t>Repeated measurement of the charge in each pixel</a:t>
            </a:r>
          </a:p>
          <a:p>
            <a:pPr lvl="1"/>
            <a:r>
              <a:rPr lang="en-US" dirty="0"/>
              <a:t>Allows charge measurement at the accuracy of individual electrons</a:t>
            </a:r>
          </a:p>
          <a:p>
            <a:r>
              <a:rPr lang="en-US" dirty="0"/>
              <a:t>Sensibility for the optical spectral range makes Skipper CCDs optimal for astronomical applications</a:t>
            </a:r>
          </a:p>
        </p:txBody>
      </p:sp>
      <p:sp>
        <p:nvSpPr>
          <p:cNvPr id="5" name="Text Placeholder 4"/>
          <p:cNvSpPr>
            <a:spLocks noGrp="1"/>
          </p:cNvSpPr>
          <p:nvPr>
            <p:ph type="body" sz="half" idx="19"/>
          </p:nvPr>
        </p:nvSpPr>
        <p:spPr>
          <a:xfrm>
            <a:off x="5299614" y="4847780"/>
            <a:ext cx="3234786" cy="427877"/>
          </a:xfrm>
        </p:spPr>
        <p:txBody>
          <a:bodyPr/>
          <a:lstStyle/>
          <a:p>
            <a:r>
              <a:rPr lang="en-US" dirty="0"/>
              <a:t>Silicon CCD package mounted in vacuum dewar</a:t>
            </a:r>
          </a:p>
        </p:txBody>
      </p:sp>
      <p:sp>
        <p:nvSpPr>
          <p:cNvPr id="6" name="Date Placeholder 5"/>
          <p:cNvSpPr>
            <a:spLocks noGrp="1"/>
          </p:cNvSpPr>
          <p:nvPr>
            <p:ph type="dt" sz="half" idx="2"/>
          </p:nvPr>
        </p:nvSpPr>
        <p:spPr/>
        <p:txBody>
          <a:bodyPr/>
          <a:lstStyle/>
          <a:p>
            <a:pPr>
              <a:defRPr/>
            </a:pPr>
            <a:r>
              <a:rPr lang="en-US"/>
              <a:t>8/7/2019</a:t>
            </a:r>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10" name="Title 9"/>
          <p:cNvSpPr>
            <a:spLocks noGrp="1"/>
          </p:cNvSpPr>
          <p:nvPr>
            <p:ph type="title"/>
          </p:nvPr>
        </p:nvSpPr>
        <p:spPr/>
        <p:txBody>
          <a:bodyPr/>
          <a:lstStyle/>
          <a:p>
            <a:r>
              <a:rPr lang="en-US" dirty="0"/>
              <a:t>Skipper CCDs</a:t>
            </a:r>
          </a:p>
        </p:txBody>
      </p:sp>
      <p:pic>
        <p:nvPicPr>
          <p:cNvPr id="12" name="Content Placeholder 11">
            <a:extLst>
              <a:ext uri="{FF2B5EF4-FFF2-40B4-BE49-F238E27FC236}">
                <a16:creationId xmlns:a16="http://schemas.microsoft.com/office/drawing/2014/main" id="{EFBDCACF-DB6B-4602-BE6C-A8E5B17EAAC2}"/>
              </a:ext>
            </a:extLst>
          </p:cNvPr>
          <p:cNvPicPr>
            <a:picLocks noGrp="1" noChangeAspect="1"/>
          </p:cNvPicPr>
          <p:nvPr>
            <p:ph sz="half" idx="15"/>
          </p:nvPr>
        </p:nvPicPr>
        <p:blipFill>
          <a:blip r:embed="rId3"/>
          <a:stretch>
            <a:fillRect/>
          </a:stretch>
        </p:blipFill>
        <p:spPr>
          <a:xfrm>
            <a:off x="5571998" y="1154429"/>
            <a:ext cx="2690019" cy="3586692"/>
          </a:xfrm>
          <a:prstGeom prst="rect">
            <a:avLst/>
          </a:prstGeom>
        </p:spPr>
      </p:pic>
      <p:sp>
        <p:nvSpPr>
          <p:cNvPr id="16" name="Footer Placeholder 3">
            <a:extLst>
              <a:ext uri="{FF2B5EF4-FFF2-40B4-BE49-F238E27FC236}">
                <a16:creationId xmlns:a16="http://schemas.microsoft.com/office/drawing/2014/main" id="{BAACA588-EEE5-49DE-97DF-752B9778A126}"/>
              </a:ext>
            </a:extLst>
          </p:cNvPr>
          <p:cNvSpPr>
            <a:spLocks noGrp="1"/>
          </p:cNvSpPr>
          <p:nvPr>
            <p:ph type="ftr" sz="quarter" idx="3"/>
          </p:nvPr>
        </p:nvSpPr>
        <p:spPr>
          <a:xfrm>
            <a:off x="1530603" y="6504213"/>
            <a:ext cx="6262118" cy="242873"/>
          </a:xfrm>
        </p:spPr>
        <p:txBody>
          <a:bodyPr/>
          <a:lstStyle/>
          <a:p>
            <a:pPr>
              <a:defRPr/>
            </a:pPr>
            <a:r>
              <a:rPr lang="en-US" dirty="0"/>
              <a:t>Judah O’Neil | SIST/GEM Final Presentation</a:t>
            </a:r>
          </a:p>
          <a:p>
            <a:pPr>
              <a:defRPr/>
            </a:pPr>
            <a:endParaRPr lang="en-US" b="1" dirty="0"/>
          </a:p>
        </p:txBody>
      </p:sp>
    </p:spTree>
    <p:extLst>
      <p:ext uri="{BB962C8B-B14F-4D97-AF65-F5344CB8AC3E}">
        <p14:creationId xmlns:p14="http://schemas.microsoft.com/office/powerpoint/2010/main" val="2319708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950C1-87E2-446D-B0E8-08115A34732B}"/>
              </a:ext>
            </a:extLst>
          </p:cNvPr>
          <p:cNvSpPr>
            <a:spLocks noGrp="1"/>
          </p:cNvSpPr>
          <p:nvPr>
            <p:ph type="title"/>
          </p:nvPr>
        </p:nvSpPr>
        <p:spPr>
          <a:xfrm>
            <a:off x="636588" y="1991947"/>
            <a:ext cx="6922452" cy="546100"/>
          </a:xfrm>
        </p:spPr>
        <p:txBody>
          <a:bodyPr/>
          <a:lstStyle/>
          <a:p>
            <a:r>
              <a:rPr lang="en-US" sz="3600" dirty="0"/>
              <a:t>My Work This Summer</a:t>
            </a:r>
          </a:p>
        </p:txBody>
      </p:sp>
      <p:sp>
        <p:nvSpPr>
          <p:cNvPr id="4" name="Date Placeholder 3">
            <a:extLst>
              <a:ext uri="{FF2B5EF4-FFF2-40B4-BE49-F238E27FC236}">
                <a16:creationId xmlns:a16="http://schemas.microsoft.com/office/drawing/2014/main" id="{38C6E255-6212-43DD-A27F-C65B419B379E}"/>
              </a:ext>
            </a:extLst>
          </p:cNvPr>
          <p:cNvSpPr>
            <a:spLocks noGrp="1"/>
          </p:cNvSpPr>
          <p:nvPr>
            <p:ph type="dt" sz="half" idx="2"/>
          </p:nvPr>
        </p:nvSpPr>
        <p:spPr/>
        <p:txBody>
          <a:bodyPr/>
          <a:lstStyle/>
          <a:p>
            <a:pPr>
              <a:defRPr/>
            </a:pPr>
            <a:r>
              <a:rPr lang="en-US"/>
              <a:t>8/7/2019</a:t>
            </a:r>
            <a:endParaRPr lang="en-US" dirty="0"/>
          </a:p>
        </p:txBody>
      </p:sp>
      <p:sp>
        <p:nvSpPr>
          <p:cNvPr id="6" name="Slide Number Placeholder 5">
            <a:extLst>
              <a:ext uri="{FF2B5EF4-FFF2-40B4-BE49-F238E27FC236}">
                <a16:creationId xmlns:a16="http://schemas.microsoft.com/office/drawing/2014/main" id="{35ACDEAB-1F49-4633-9F82-4F31C72379EA}"/>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7" name="Footer Placeholder 3">
            <a:extLst>
              <a:ext uri="{FF2B5EF4-FFF2-40B4-BE49-F238E27FC236}">
                <a16:creationId xmlns:a16="http://schemas.microsoft.com/office/drawing/2014/main" id="{DED87006-C65B-4A3F-B107-71D67B537953}"/>
              </a:ext>
            </a:extLst>
          </p:cNvPr>
          <p:cNvSpPr>
            <a:spLocks noGrp="1"/>
          </p:cNvSpPr>
          <p:nvPr>
            <p:ph type="ftr" sz="quarter" idx="3"/>
          </p:nvPr>
        </p:nvSpPr>
        <p:spPr>
          <a:xfrm>
            <a:off x="1530603" y="6504213"/>
            <a:ext cx="6262118" cy="242873"/>
          </a:xfrm>
        </p:spPr>
        <p:txBody>
          <a:bodyPr/>
          <a:lstStyle/>
          <a:p>
            <a:pPr>
              <a:defRPr/>
            </a:pPr>
            <a:r>
              <a:rPr lang="en-US" dirty="0"/>
              <a:t>Judah O’Neil | SIST/GEM Final Presentation</a:t>
            </a:r>
          </a:p>
          <a:p>
            <a:pPr>
              <a:defRPr/>
            </a:pPr>
            <a:endParaRPr lang="en-US" b="1" dirty="0"/>
          </a:p>
        </p:txBody>
      </p:sp>
    </p:spTree>
    <p:extLst>
      <p:ext uri="{BB962C8B-B14F-4D97-AF65-F5344CB8AC3E}">
        <p14:creationId xmlns:p14="http://schemas.microsoft.com/office/powerpoint/2010/main" val="188479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0" y="885540"/>
            <a:ext cx="8505091" cy="3633788"/>
          </a:xfrm>
        </p:spPr>
        <p:txBody>
          <a:bodyPr/>
          <a:lstStyle/>
          <a:p>
            <a:r>
              <a:rPr lang="en-US" dirty="0"/>
              <a:t>Characterize the response of a Skipper CCD with respect to optical light</a:t>
            </a:r>
          </a:p>
          <a:p>
            <a:endParaRPr lang="en-US" dirty="0"/>
          </a:p>
        </p:txBody>
      </p:sp>
      <p:sp>
        <p:nvSpPr>
          <p:cNvPr id="6" name="Date Placeholder 5"/>
          <p:cNvSpPr>
            <a:spLocks noGrp="1"/>
          </p:cNvSpPr>
          <p:nvPr>
            <p:ph type="dt" sz="half" idx="2"/>
          </p:nvPr>
        </p:nvSpPr>
        <p:spPr/>
        <p:txBody>
          <a:bodyPr/>
          <a:lstStyle/>
          <a:p>
            <a:pPr>
              <a:defRPr/>
            </a:pPr>
            <a:r>
              <a:rPr lang="en-US"/>
              <a:t>8/7/2019</a:t>
            </a:r>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10" name="Title 9"/>
          <p:cNvSpPr>
            <a:spLocks noGrp="1"/>
          </p:cNvSpPr>
          <p:nvPr>
            <p:ph type="title"/>
          </p:nvPr>
        </p:nvSpPr>
        <p:spPr/>
        <p:txBody>
          <a:bodyPr/>
          <a:lstStyle/>
          <a:p>
            <a:r>
              <a:rPr lang="en-US" dirty="0"/>
              <a:t>Project Focus</a:t>
            </a:r>
          </a:p>
        </p:txBody>
      </p:sp>
      <p:sp>
        <p:nvSpPr>
          <p:cNvPr id="21" name="TextBox 20">
            <a:extLst>
              <a:ext uri="{FF2B5EF4-FFF2-40B4-BE49-F238E27FC236}">
                <a16:creationId xmlns:a16="http://schemas.microsoft.com/office/drawing/2014/main" id="{86A2BA33-0927-4187-9B7E-8163CAC2FC24}"/>
              </a:ext>
            </a:extLst>
          </p:cNvPr>
          <p:cNvSpPr txBox="1"/>
          <p:nvPr/>
        </p:nvSpPr>
        <p:spPr>
          <a:xfrm>
            <a:off x="534927" y="2421063"/>
            <a:ext cx="4595446" cy="461665"/>
          </a:xfrm>
          <a:prstGeom prst="rect">
            <a:avLst/>
          </a:prstGeom>
          <a:noFill/>
        </p:spPr>
        <p:txBody>
          <a:bodyPr wrap="square" rtlCol="0">
            <a:spAutoFit/>
          </a:bodyPr>
          <a:lstStyle/>
          <a:p>
            <a:r>
              <a:rPr lang="en-US" dirty="0">
                <a:solidFill>
                  <a:srgbClr val="505050"/>
                </a:solidFill>
                <a:latin typeface="Helvetica" panose="020B0604020202020204" pitchFamily="34" charset="0"/>
                <a:cs typeface="Helvetica" panose="020B0604020202020204" pitchFamily="34" charset="0"/>
              </a:rPr>
              <a:t>1. Experimental Setup</a:t>
            </a:r>
          </a:p>
        </p:txBody>
      </p:sp>
      <p:pic>
        <p:nvPicPr>
          <p:cNvPr id="23" name="Picture 22">
            <a:extLst>
              <a:ext uri="{FF2B5EF4-FFF2-40B4-BE49-F238E27FC236}">
                <a16:creationId xmlns:a16="http://schemas.microsoft.com/office/drawing/2014/main" id="{4389D4B1-E001-451B-8892-49CA2C18E49B}"/>
              </a:ext>
            </a:extLst>
          </p:cNvPr>
          <p:cNvPicPr>
            <a:picLocks noChangeAspect="1"/>
          </p:cNvPicPr>
          <p:nvPr/>
        </p:nvPicPr>
        <p:blipFill>
          <a:blip r:embed="rId3"/>
          <a:stretch>
            <a:fillRect/>
          </a:stretch>
        </p:blipFill>
        <p:spPr>
          <a:xfrm>
            <a:off x="6477189" y="3661230"/>
            <a:ext cx="1512275" cy="2575473"/>
          </a:xfrm>
          <a:prstGeom prst="rect">
            <a:avLst/>
          </a:prstGeom>
        </p:spPr>
      </p:pic>
      <p:sp>
        <p:nvSpPr>
          <p:cNvPr id="24" name="TextBox 23">
            <a:extLst>
              <a:ext uri="{FF2B5EF4-FFF2-40B4-BE49-F238E27FC236}">
                <a16:creationId xmlns:a16="http://schemas.microsoft.com/office/drawing/2014/main" id="{E2A6FB81-EC4B-4D68-B8C0-155E8B1F70BF}"/>
              </a:ext>
            </a:extLst>
          </p:cNvPr>
          <p:cNvSpPr txBox="1"/>
          <p:nvPr/>
        </p:nvSpPr>
        <p:spPr>
          <a:xfrm>
            <a:off x="534927" y="4636780"/>
            <a:ext cx="4595446" cy="461665"/>
          </a:xfrm>
          <a:prstGeom prst="rect">
            <a:avLst/>
          </a:prstGeom>
          <a:noFill/>
        </p:spPr>
        <p:txBody>
          <a:bodyPr wrap="square" rtlCol="0">
            <a:spAutoFit/>
          </a:bodyPr>
          <a:lstStyle/>
          <a:p>
            <a:r>
              <a:rPr lang="en-US" dirty="0">
                <a:solidFill>
                  <a:srgbClr val="505050"/>
                </a:solidFill>
                <a:latin typeface="Helvetica" panose="020B0604020202020204" pitchFamily="34" charset="0"/>
                <a:cs typeface="Helvetica" panose="020B0604020202020204" pitchFamily="34" charset="0"/>
              </a:rPr>
              <a:t>2. Data Analysis</a:t>
            </a:r>
          </a:p>
        </p:txBody>
      </p:sp>
      <p:pic>
        <p:nvPicPr>
          <p:cNvPr id="26" name="Picture 25">
            <a:extLst>
              <a:ext uri="{FF2B5EF4-FFF2-40B4-BE49-F238E27FC236}">
                <a16:creationId xmlns:a16="http://schemas.microsoft.com/office/drawing/2014/main" id="{2819E9B4-2A13-4348-A6A6-207195F9172D}"/>
              </a:ext>
            </a:extLst>
          </p:cNvPr>
          <p:cNvPicPr>
            <a:picLocks noChangeAspect="1"/>
          </p:cNvPicPr>
          <p:nvPr/>
        </p:nvPicPr>
        <p:blipFill rotWithShape="1">
          <a:blip r:embed="rId4"/>
          <a:srcRect t="27863" b="15042"/>
          <a:stretch/>
        </p:blipFill>
        <p:spPr>
          <a:xfrm>
            <a:off x="4079559" y="1608837"/>
            <a:ext cx="4654132" cy="1992923"/>
          </a:xfrm>
          <a:prstGeom prst="rect">
            <a:avLst/>
          </a:prstGeom>
        </p:spPr>
      </p:pic>
      <p:sp>
        <p:nvSpPr>
          <p:cNvPr id="27" name="Footer Placeholder 3">
            <a:extLst>
              <a:ext uri="{FF2B5EF4-FFF2-40B4-BE49-F238E27FC236}">
                <a16:creationId xmlns:a16="http://schemas.microsoft.com/office/drawing/2014/main" id="{3795F645-1730-479D-A114-3162B3F6B3C6}"/>
              </a:ext>
            </a:extLst>
          </p:cNvPr>
          <p:cNvSpPr>
            <a:spLocks noGrp="1"/>
          </p:cNvSpPr>
          <p:nvPr>
            <p:ph type="ftr" sz="quarter" idx="3"/>
          </p:nvPr>
        </p:nvSpPr>
        <p:spPr>
          <a:xfrm>
            <a:off x="1530603" y="6504213"/>
            <a:ext cx="6262118" cy="242873"/>
          </a:xfrm>
        </p:spPr>
        <p:txBody>
          <a:bodyPr/>
          <a:lstStyle/>
          <a:p>
            <a:pPr>
              <a:defRPr/>
            </a:pPr>
            <a:r>
              <a:rPr lang="en-US" dirty="0"/>
              <a:t>Judah O’Neil | SIST/GEM Final Presentation</a:t>
            </a:r>
          </a:p>
          <a:p>
            <a:pPr>
              <a:defRPr/>
            </a:pPr>
            <a:endParaRPr lang="en-US" b="1" dirty="0"/>
          </a:p>
        </p:txBody>
      </p:sp>
      <p:pic>
        <p:nvPicPr>
          <p:cNvPr id="29" name="Picture 28">
            <a:extLst>
              <a:ext uri="{FF2B5EF4-FFF2-40B4-BE49-F238E27FC236}">
                <a16:creationId xmlns:a16="http://schemas.microsoft.com/office/drawing/2014/main" id="{872BC5A5-7BAA-4018-966F-3009135DAF33}"/>
              </a:ext>
            </a:extLst>
          </p:cNvPr>
          <p:cNvPicPr>
            <a:picLocks noChangeAspect="1"/>
          </p:cNvPicPr>
          <p:nvPr/>
        </p:nvPicPr>
        <p:blipFill>
          <a:blip r:embed="rId5"/>
          <a:stretch>
            <a:fillRect/>
          </a:stretch>
        </p:blipFill>
        <p:spPr>
          <a:xfrm>
            <a:off x="4820646" y="3661229"/>
            <a:ext cx="1512275" cy="2575473"/>
          </a:xfrm>
          <a:prstGeom prst="rect">
            <a:avLst/>
          </a:prstGeom>
        </p:spPr>
      </p:pic>
    </p:spTree>
    <p:extLst>
      <p:ext uri="{BB962C8B-B14F-4D97-AF65-F5344CB8AC3E}">
        <p14:creationId xmlns:p14="http://schemas.microsoft.com/office/powerpoint/2010/main" val="1171337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2ECF26-9DDD-43D9-BEDE-079F9DFDC07C}"/>
              </a:ext>
            </a:extLst>
          </p:cNvPr>
          <p:cNvSpPr>
            <a:spLocks noGrp="1"/>
          </p:cNvSpPr>
          <p:nvPr>
            <p:ph sz="half" idx="13"/>
          </p:nvPr>
        </p:nvSpPr>
        <p:spPr>
          <a:xfrm>
            <a:off x="228600" y="866043"/>
            <a:ext cx="8505091" cy="1419958"/>
          </a:xfrm>
        </p:spPr>
        <p:txBody>
          <a:bodyPr/>
          <a:lstStyle/>
          <a:p>
            <a:r>
              <a:rPr lang="en-US" dirty="0"/>
              <a:t>Testing station is composed of standard optical equipment</a:t>
            </a:r>
          </a:p>
          <a:p>
            <a:r>
              <a:rPr lang="en-US" dirty="0"/>
              <a:t>Dewar is specially designed to be mounted on a telescope</a:t>
            </a:r>
          </a:p>
          <a:p>
            <a:pPr lvl="1"/>
            <a:r>
              <a:rPr lang="en-US" dirty="0"/>
              <a:t>First time modern Skipper CCDs are used in this form of application</a:t>
            </a:r>
          </a:p>
          <a:p>
            <a:endParaRPr lang="en-US" dirty="0"/>
          </a:p>
          <a:p>
            <a:endParaRPr lang="en-US" dirty="0"/>
          </a:p>
        </p:txBody>
      </p:sp>
      <p:sp>
        <p:nvSpPr>
          <p:cNvPr id="6" name="Date Placeholder 5">
            <a:extLst>
              <a:ext uri="{FF2B5EF4-FFF2-40B4-BE49-F238E27FC236}">
                <a16:creationId xmlns:a16="http://schemas.microsoft.com/office/drawing/2014/main" id="{4BFB5C7B-8DCB-45F9-80F8-606FF33324DC}"/>
              </a:ext>
            </a:extLst>
          </p:cNvPr>
          <p:cNvSpPr>
            <a:spLocks noGrp="1"/>
          </p:cNvSpPr>
          <p:nvPr>
            <p:ph type="dt" sz="half" idx="2"/>
          </p:nvPr>
        </p:nvSpPr>
        <p:spPr/>
        <p:txBody>
          <a:bodyPr/>
          <a:lstStyle/>
          <a:p>
            <a:pPr>
              <a:defRPr/>
            </a:pPr>
            <a:r>
              <a:rPr lang="en-US"/>
              <a:t>8/7/2019</a:t>
            </a:r>
            <a:endParaRPr lang="en-US" dirty="0"/>
          </a:p>
        </p:txBody>
      </p:sp>
      <p:sp>
        <p:nvSpPr>
          <p:cNvPr id="8" name="Slide Number Placeholder 7">
            <a:extLst>
              <a:ext uri="{FF2B5EF4-FFF2-40B4-BE49-F238E27FC236}">
                <a16:creationId xmlns:a16="http://schemas.microsoft.com/office/drawing/2014/main" id="{828B578F-D035-4D8C-80DE-DE95F409F050}"/>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9" name="Title 8">
            <a:extLst>
              <a:ext uri="{FF2B5EF4-FFF2-40B4-BE49-F238E27FC236}">
                <a16:creationId xmlns:a16="http://schemas.microsoft.com/office/drawing/2014/main" id="{7F512C71-6749-449F-B31F-3C321D8919BE}"/>
              </a:ext>
            </a:extLst>
          </p:cNvPr>
          <p:cNvSpPr>
            <a:spLocks noGrp="1"/>
          </p:cNvSpPr>
          <p:nvPr>
            <p:ph type="title"/>
          </p:nvPr>
        </p:nvSpPr>
        <p:spPr/>
        <p:txBody>
          <a:bodyPr/>
          <a:lstStyle/>
          <a:p>
            <a:r>
              <a:rPr lang="en-US" dirty="0"/>
              <a:t>Experimental Setup</a:t>
            </a:r>
          </a:p>
        </p:txBody>
      </p:sp>
      <p:pic>
        <p:nvPicPr>
          <p:cNvPr id="14" name="Picture Placeholder 18">
            <a:extLst>
              <a:ext uri="{FF2B5EF4-FFF2-40B4-BE49-F238E27FC236}">
                <a16:creationId xmlns:a16="http://schemas.microsoft.com/office/drawing/2014/main" id="{DF9E7FBD-1C0F-4975-ABA9-A4E758C2D700}"/>
              </a:ext>
            </a:extLst>
          </p:cNvPr>
          <p:cNvPicPr>
            <a:picLocks noChangeAspect="1"/>
          </p:cNvPicPr>
          <p:nvPr/>
        </p:nvPicPr>
        <p:blipFill>
          <a:blip r:embed="rId3"/>
          <a:srcRect t="21394" b="21394"/>
          <a:stretch>
            <a:fillRect/>
          </a:stretch>
        </p:blipFill>
        <p:spPr>
          <a:xfrm>
            <a:off x="222250" y="2473133"/>
            <a:ext cx="8686800" cy="3726717"/>
          </a:xfrm>
          <a:prstGeom prst="rect">
            <a:avLst/>
          </a:prstGeom>
        </p:spPr>
      </p:pic>
      <p:sp>
        <p:nvSpPr>
          <p:cNvPr id="15" name="Footer Placeholder 3">
            <a:extLst>
              <a:ext uri="{FF2B5EF4-FFF2-40B4-BE49-F238E27FC236}">
                <a16:creationId xmlns:a16="http://schemas.microsoft.com/office/drawing/2014/main" id="{22AC963D-4703-4644-A20A-7F0ABF6E68E9}"/>
              </a:ext>
            </a:extLst>
          </p:cNvPr>
          <p:cNvSpPr>
            <a:spLocks noGrp="1"/>
          </p:cNvSpPr>
          <p:nvPr>
            <p:ph type="ftr" sz="quarter" idx="3"/>
          </p:nvPr>
        </p:nvSpPr>
        <p:spPr>
          <a:xfrm>
            <a:off x="1530603" y="6504213"/>
            <a:ext cx="6262118" cy="242873"/>
          </a:xfrm>
        </p:spPr>
        <p:txBody>
          <a:bodyPr/>
          <a:lstStyle/>
          <a:p>
            <a:pPr>
              <a:defRPr/>
            </a:pPr>
            <a:r>
              <a:rPr lang="en-US" dirty="0"/>
              <a:t>Judah O’Neil | SIST/GEM Final Presentation</a:t>
            </a:r>
          </a:p>
          <a:p>
            <a:pPr>
              <a:defRPr/>
            </a:pPr>
            <a:endParaRPr lang="en-US" b="1" dirty="0"/>
          </a:p>
        </p:txBody>
      </p:sp>
      <p:sp>
        <p:nvSpPr>
          <p:cNvPr id="16" name="TextBox 15">
            <a:extLst>
              <a:ext uri="{FF2B5EF4-FFF2-40B4-BE49-F238E27FC236}">
                <a16:creationId xmlns:a16="http://schemas.microsoft.com/office/drawing/2014/main" id="{4CD52424-3F10-4D82-A9BA-0309093B4E89}"/>
              </a:ext>
            </a:extLst>
          </p:cNvPr>
          <p:cNvSpPr txBox="1"/>
          <p:nvPr/>
        </p:nvSpPr>
        <p:spPr>
          <a:xfrm>
            <a:off x="6603999" y="2826465"/>
            <a:ext cx="1422401" cy="830997"/>
          </a:xfrm>
          <a:prstGeom prst="rect">
            <a:avLst/>
          </a:prstGeom>
          <a:noFill/>
        </p:spPr>
        <p:txBody>
          <a:bodyPr wrap="square" rtlCol="0">
            <a:spAutoFit/>
          </a:bodyPr>
          <a:lstStyle/>
          <a:p>
            <a:pPr algn="ctr"/>
            <a:r>
              <a:rPr lang="en-US" b="1" dirty="0">
                <a:solidFill>
                  <a:schemeClr val="bg1"/>
                </a:solidFill>
                <a:latin typeface="Helvetica" panose="020B0604020202020204" pitchFamily="34" charset="0"/>
                <a:cs typeface="Helvetica" panose="020B0604020202020204" pitchFamily="34" charset="0"/>
              </a:rPr>
              <a:t>Vacuum Dewar</a:t>
            </a:r>
          </a:p>
        </p:txBody>
      </p:sp>
      <p:cxnSp>
        <p:nvCxnSpPr>
          <p:cNvPr id="18" name="Straight Arrow Connector 17">
            <a:extLst>
              <a:ext uri="{FF2B5EF4-FFF2-40B4-BE49-F238E27FC236}">
                <a16:creationId xmlns:a16="http://schemas.microsoft.com/office/drawing/2014/main" id="{FB701FBE-0B23-40B8-B45B-E2B1D280D3F8}"/>
              </a:ext>
            </a:extLst>
          </p:cNvPr>
          <p:cNvCxnSpPr>
            <a:cxnSpLocks/>
          </p:cNvCxnSpPr>
          <p:nvPr/>
        </p:nvCxnSpPr>
        <p:spPr>
          <a:xfrm>
            <a:off x="7315199" y="3657462"/>
            <a:ext cx="0" cy="60973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3CCCF7C-1EDD-41F0-B0CC-D6BAFF3EA1AE}"/>
              </a:ext>
            </a:extLst>
          </p:cNvPr>
          <p:cNvSpPr txBox="1"/>
          <p:nvPr/>
        </p:nvSpPr>
        <p:spPr>
          <a:xfrm>
            <a:off x="4281054" y="2780298"/>
            <a:ext cx="1990438" cy="461665"/>
          </a:xfrm>
          <a:prstGeom prst="rect">
            <a:avLst/>
          </a:prstGeom>
          <a:noFill/>
        </p:spPr>
        <p:txBody>
          <a:bodyPr wrap="square" rtlCol="0">
            <a:spAutoFit/>
          </a:bodyPr>
          <a:lstStyle/>
          <a:p>
            <a:r>
              <a:rPr lang="en-US" b="1" dirty="0">
                <a:solidFill>
                  <a:schemeClr val="bg1"/>
                </a:solidFill>
                <a:latin typeface="Helvetica" panose="020B0604020202020204" pitchFamily="34" charset="0"/>
                <a:cs typeface="Helvetica" panose="020B0604020202020204" pitchFamily="34" charset="0"/>
              </a:rPr>
              <a:t>Photodiode</a:t>
            </a:r>
          </a:p>
        </p:txBody>
      </p:sp>
      <p:cxnSp>
        <p:nvCxnSpPr>
          <p:cNvPr id="21" name="Straight Arrow Connector 20">
            <a:extLst>
              <a:ext uri="{FF2B5EF4-FFF2-40B4-BE49-F238E27FC236}">
                <a16:creationId xmlns:a16="http://schemas.microsoft.com/office/drawing/2014/main" id="{1C3D48A0-44BA-49F4-965C-D647FBDFF80A}"/>
              </a:ext>
            </a:extLst>
          </p:cNvPr>
          <p:cNvCxnSpPr>
            <a:cxnSpLocks/>
          </p:cNvCxnSpPr>
          <p:nvPr/>
        </p:nvCxnSpPr>
        <p:spPr>
          <a:xfrm flipH="1">
            <a:off x="5010149" y="3241963"/>
            <a:ext cx="226291" cy="56341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7E4F86B5-B7BC-4ED2-8105-0608D7CD825B}"/>
              </a:ext>
            </a:extLst>
          </p:cNvPr>
          <p:cNvSpPr txBox="1"/>
          <p:nvPr/>
        </p:nvSpPr>
        <p:spPr>
          <a:xfrm>
            <a:off x="214455" y="3366961"/>
            <a:ext cx="3657600" cy="461665"/>
          </a:xfrm>
          <a:prstGeom prst="rect">
            <a:avLst/>
          </a:prstGeom>
          <a:noFill/>
        </p:spPr>
        <p:txBody>
          <a:bodyPr wrap="square" rtlCol="0">
            <a:spAutoFit/>
          </a:bodyPr>
          <a:lstStyle/>
          <a:p>
            <a:r>
              <a:rPr lang="en-US" b="1" dirty="0">
                <a:solidFill>
                  <a:schemeClr val="bg1"/>
                </a:solidFill>
                <a:latin typeface="Helvetica" panose="020B0604020202020204" pitchFamily="34" charset="0"/>
                <a:cs typeface="Helvetica" panose="020B0604020202020204" pitchFamily="34" charset="0"/>
              </a:rPr>
              <a:t>Ethernet-to-Serial Ports</a:t>
            </a:r>
          </a:p>
        </p:txBody>
      </p:sp>
      <p:cxnSp>
        <p:nvCxnSpPr>
          <p:cNvPr id="26" name="Straight Arrow Connector 25">
            <a:extLst>
              <a:ext uri="{FF2B5EF4-FFF2-40B4-BE49-F238E27FC236}">
                <a16:creationId xmlns:a16="http://schemas.microsoft.com/office/drawing/2014/main" id="{9E6A0ACB-7E7E-44D1-A75A-6355A3CA4F66}"/>
              </a:ext>
            </a:extLst>
          </p:cNvPr>
          <p:cNvCxnSpPr>
            <a:cxnSpLocks/>
          </p:cNvCxnSpPr>
          <p:nvPr/>
        </p:nvCxnSpPr>
        <p:spPr>
          <a:xfrm flipH="1">
            <a:off x="1293091" y="3828626"/>
            <a:ext cx="535710" cy="158388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0C76585A-4CFC-4409-87BD-430A1F0FE4CC}"/>
              </a:ext>
            </a:extLst>
          </p:cNvPr>
          <p:cNvSpPr txBox="1"/>
          <p:nvPr/>
        </p:nvSpPr>
        <p:spPr>
          <a:xfrm>
            <a:off x="2971509" y="5119745"/>
            <a:ext cx="1801092" cy="830997"/>
          </a:xfrm>
          <a:prstGeom prst="rect">
            <a:avLst/>
          </a:prstGeom>
          <a:noFill/>
        </p:spPr>
        <p:txBody>
          <a:bodyPr wrap="square" rtlCol="0">
            <a:spAutoFit/>
          </a:bodyPr>
          <a:lstStyle/>
          <a:p>
            <a:pPr algn="ctr"/>
            <a:r>
              <a:rPr lang="en-US" b="1" dirty="0">
                <a:solidFill>
                  <a:schemeClr val="bg1"/>
                </a:solidFill>
                <a:latin typeface="Helvetica" panose="020B0604020202020204" pitchFamily="34" charset="0"/>
                <a:cs typeface="Helvetica" panose="020B0604020202020204" pitchFamily="34" charset="0"/>
              </a:rPr>
              <a:t>Integrating Sphere</a:t>
            </a:r>
          </a:p>
        </p:txBody>
      </p:sp>
      <p:cxnSp>
        <p:nvCxnSpPr>
          <p:cNvPr id="30" name="Straight Arrow Connector 29">
            <a:extLst>
              <a:ext uri="{FF2B5EF4-FFF2-40B4-BE49-F238E27FC236}">
                <a16:creationId xmlns:a16="http://schemas.microsoft.com/office/drawing/2014/main" id="{8267E5D6-FD0C-458D-8AA6-B96421B9A901}"/>
              </a:ext>
            </a:extLst>
          </p:cNvPr>
          <p:cNvCxnSpPr>
            <a:cxnSpLocks/>
          </p:cNvCxnSpPr>
          <p:nvPr/>
        </p:nvCxnSpPr>
        <p:spPr>
          <a:xfrm flipV="1">
            <a:off x="4202545" y="4722455"/>
            <a:ext cx="459117" cy="40163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4707515"/>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FNAL_PowerPoint_4x3_100716 (1)</Template>
  <TotalTime>9237</TotalTime>
  <Words>1525</Words>
  <Application>Microsoft Office PowerPoint</Application>
  <PresentationFormat>On-screen Show (4:3)</PresentationFormat>
  <Paragraphs>226</Paragraphs>
  <Slides>20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Cambria Math</vt:lpstr>
      <vt:lpstr>Consolas</vt:lpstr>
      <vt:lpstr>Helvetica</vt:lpstr>
      <vt:lpstr>Times New Roman</vt:lpstr>
      <vt:lpstr>Fermilab_PPT_090815</vt:lpstr>
      <vt:lpstr>PowerPoint Presentation</vt:lpstr>
      <vt:lpstr>Outline</vt:lpstr>
      <vt:lpstr>Motivation &amp; Background</vt:lpstr>
      <vt:lpstr>Science Motivation</vt:lpstr>
      <vt:lpstr>CCD Operation</vt:lpstr>
      <vt:lpstr>Skipper CCDs</vt:lpstr>
      <vt:lpstr>My Work This Summer</vt:lpstr>
      <vt:lpstr>Project Focus</vt:lpstr>
      <vt:lpstr>Experimental Setup</vt:lpstr>
      <vt:lpstr>Station Overview</vt:lpstr>
      <vt:lpstr>Mounting Package</vt:lpstr>
      <vt:lpstr>Data Analysis</vt:lpstr>
      <vt:lpstr>Data Analysis: Gain</vt:lpstr>
      <vt:lpstr>Data Analysis: Gain</vt:lpstr>
      <vt:lpstr>Data Analysis: Readout Noise</vt:lpstr>
      <vt:lpstr>Data Analysis: Quantum Efficiency</vt:lpstr>
      <vt:lpstr>Conclusion</vt:lpstr>
      <vt:lpstr>Conclusion</vt:lpstr>
      <vt:lpstr>Acknowledgments</vt:lpstr>
      <vt:lpstr>PowerPoint Presentation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judah oneil</dc:creator>
  <cp:lastModifiedBy>judah oneil</cp:lastModifiedBy>
  <cp:revision>64</cp:revision>
  <cp:lastPrinted>2014-01-20T19:40:21Z</cp:lastPrinted>
  <dcterms:created xsi:type="dcterms:W3CDTF">2019-07-31T14:39:18Z</dcterms:created>
  <dcterms:modified xsi:type="dcterms:W3CDTF">2019-08-07T00:36:42Z</dcterms:modified>
</cp:coreProperties>
</file>