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0"/>
  </p:notesMasterIdLst>
  <p:handoutMasterIdLst>
    <p:handoutMasterId r:id="rId21"/>
  </p:handoutMasterIdLst>
  <p:sldIdLst>
    <p:sldId id="298" r:id="rId2"/>
    <p:sldId id="275" r:id="rId3"/>
    <p:sldId id="327" r:id="rId4"/>
    <p:sldId id="301" r:id="rId5"/>
    <p:sldId id="323" r:id="rId6"/>
    <p:sldId id="322" r:id="rId7"/>
    <p:sldId id="324" r:id="rId8"/>
    <p:sldId id="304" r:id="rId9"/>
    <p:sldId id="313" r:id="rId10"/>
    <p:sldId id="328" r:id="rId11"/>
    <p:sldId id="321" r:id="rId12"/>
    <p:sldId id="319" r:id="rId13"/>
    <p:sldId id="325" r:id="rId14"/>
    <p:sldId id="326" r:id="rId15"/>
    <p:sldId id="315" r:id="rId16"/>
    <p:sldId id="316" r:id="rId17"/>
    <p:sldId id="317" r:id="rId18"/>
    <p:sldId id="329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6" autoAdjust="0"/>
    <p:restoredTop sz="94640"/>
  </p:normalViewPr>
  <p:slideViewPr>
    <p:cSldViewPr snapToGrid="0" snapToObjects="1" showGuides="1">
      <p:cViewPr varScale="1">
        <p:scale>
          <a:sx n="97" d="100"/>
          <a:sy n="97" d="100"/>
        </p:scale>
        <p:origin x="1224" y="18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</a:t>
            </a:r>
            <a:r>
              <a:rPr lang="en-US" dirty="0" err="1"/>
              <a:t>LArTPC</a:t>
            </a:r>
            <a:r>
              <a:rPr lang="en-US" dirty="0"/>
              <a:t>? We can reconstruct the energy of the shower and the particle tracks to a higher precision.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0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3C7E1B65-1920-CF40-87B8-818D6517E0EA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t>8/5/19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1.emf"/><Relationship Id="rId7" Type="http://schemas.openxmlformats.org/officeDocument/2006/relationships/image" Target="../media/image23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2.emf"/><Relationship Id="rId10" Type="http://schemas.openxmlformats.org/officeDocument/2006/relationships/image" Target="../media/image290.png"/><Relationship Id="rId4" Type="http://schemas.openxmlformats.org/officeDocument/2006/relationships/image" Target="../media/image23.png"/><Relationship Id="rId9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5.emf"/><Relationship Id="rId7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7.png"/><Relationship Id="rId4" Type="http://schemas.openxmlformats.org/officeDocument/2006/relationships/image" Target="../media/image26.emf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0.emf"/><Relationship Id="rId7" Type="http://schemas.openxmlformats.org/officeDocument/2006/relationships/image" Target="../media/image35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10" Type="http://schemas.openxmlformats.org/officeDocument/2006/relationships/image" Target="../media/image26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3.emf"/><Relationship Id="rId7" Type="http://schemas.openxmlformats.org/officeDocument/2006/relationships/image" Target="../media/image4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10" Type="http://schemas.openxmlformats.org/officeDocument/2006/relationships/image" Target="../media/image52.png"/><Relationship Id="rId4" Type="http://schemas.openxmlformats.org/officeDocument/2006/relationships/image" Target="../media/image34.emf"/><Relationship Id="rId9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tiff"/><Relationship Id="rId3" Type="http://schemas.openxmlformats.org/officeDocument/2006/relationships/image" Target="../media/image16.tiff"/><Relationship Id="rId7" Type="http://schemas.openxmlformats.org/officeDocument/2006/relationships/image" Target="../media/image18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7.tiff"/><Relationship Id="rId4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0.png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500154"/>
          </a:xfrm>
        </p:spPr>
        <p:txBody>
          <a:bodyPr/>
          <a:lstStyle/>
          <a:p>
            <a:r>
              <a:rPr lang="en-US" dirty="0"/>
              <a:t>Diego Lopez Gutierrez</a:t>
            </a:r>
          </a:p>
          <a:p>
            <a:r>
              <a:rPr lang="en-US" dirty="0"/>
              <a:t>Supervisor: Dr. </a:t>
            </a:r>
            <a:r>
              <a:rPr lang="en-US" dirty="0" err="1"/>
              <a:t>Wanwei</a:t>
            </a:r>
            <a:r>
              <a:rPr lang="en-US" dirty="0"/>
              <a:t> Wu	</a:t>
            </a:r>
          </a:p>
          <a:p>
            <a:r>
              <a:rPr lang="en-US" dirty="0"/>
              <a:t>SIST 2019 Summer Intern</a:t>
            </a:r>
          </a:p>
          <a:p>
            <a:r>
              <a:rPr lang="en-US" dirty="0"/>
              <a:t>5 August 2019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1"/>
              </p:nvPr>
            </p:nvSpPr>
            <p:spPr>
              <a:xfrm>
                <a:off x="341924" y="3951841"/>
                <a:ext cx="8690564" cy="1093771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Profiles in </a:t>
                </a:r>
                <a:r>
                  <a:rPr lang="en-US" dirty="0" err="1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1"/>
              </p:nvPr>
            </p:nvSpPr>
            <p:spPr>
              <a:xfrm>
                <a:off x="341924" y="3951841"/>
                <a:ext cx="8690564" cy="1093771"/>
              </a:xfrm>
              <a:blipFill>
                <a:blip r:embed="rId2"/>
                <a:stretch>
                  <a:fillRect l="-2774" t="-4598" r="-1606" b="-160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2722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C32D68-6850-2C42-8007-28B52FBEC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680004"/>
            <a:ext cx="8672513" cy="3642652"/>
          </a:xfrm>
        </p:spPr>
        <p:txBody>
          <a:bodyPr/>
          <a:lstStyle/>
          <a:p>
            <a:r>
              <a:rPr lang="en-US" dirty="0"/>
              <a:t>From simulation information, we get shower’s vertex and direction.</a:t>
            </a:r>
          </a:p>
          <a:p>
            <a:r>
              <a:rPr lang="en-US" dirty="0"/>
              <a:t>We use these to calculate longitudinal and transverse distances:</a:t>
            </a:r>
          </a:p>
          <a:p>
            <a:pPr lvl="1"/>
            <a:r>
              <a:rPr lang="en-US" dirty="0"/>
              <a:t>Longitudinal: along shower’s direction</a:t>
            </a:r>
          </a:p>
          <a:p>
            <a:pPr lvl="1"/>
            <a:r>
              <a:rPr lang="en-US" dirty="0"/>
              <a:t>Transverse: perpendicular to shower’s direction.</a:t>
            </a:r>
          </a:p>
          <a:p>
            <a:r>
              <a:rPr lang="en-US" dirty="0"/>
              <a:t>From hits, we calculate charge.</a:t>
            </a:r>
          </a:p>
          <a:p>
            <a:r>
              <a:rPr lang="en-US" dirty="0"/>
              <a:t>We save charge vs. distance information in different longitudinal and transverse plots.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693434-37BC-8641-8BA0-0C5966BEF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11996"/>
            <a:ext cx="8686800" cy="427877"/>
          </a:xfrm>
        </p:spPr>
        <p:txBody>
          <a:bodyPr/>
          <a:lstStyle/>
          <a:p>
            <a:r>
              <a:rPr lang="en-US" dirty="0"/>
              <a:t>Shower Profiles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A54CF-F568-DE42-AEC1-812CDF14CC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8/5/19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863B1135-7243-7841-A48D-4C7EDC1B0F7C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>
              <a:xfrm>
                <a:off x="1490847" y="6504213"/>
                <a:ext cx="6486962" cy="237285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/>
                  <a:t>Diego Lopez Gutierrez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 in </a:t>
                </a:r>
                <a:r>
                  <a:rPr lang="en-US" dirty="0" err="1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863B1135-7243-7841-A48D-4C7EDC1B0F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xfrm>
                <a:off x="1490847" y="6504213"/>
                <a:ext cx="6486962" cy="237285"/>
              </a:xfrm>
              <a:blipFill>
                <a:blip r:embed="rId2"/>
                <a:stretch>
                  <a:fillRect l="-1367" t="-15000" r="-39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834C5-266B-0D45-9C7F-D5085657A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B84F80F-55B7-E34C-9854-FE7644A9396B}"/>
              </a:ext>
            </a:extLst>
          </p:cNvPr>
          <p:cNvGrpSpPr/>
          <p:nvPr/>
        </p:nvGrpSpPr>
        <p:grpSpPr>
          <a:xfrm>
            <a:off x="1596887" y="4322656"/>
            <a:ext cx="5950226" cy="2001078"/>
            <a:chOff x="2027583" y="4291101"/>
            <a:chExt cx="5950226" cy="20010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E0B5798-2EE8-6044-A7A1-F50653F4D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14" t="33136" r="28398" b="7297"/>
            <a:stretch/>
          </p:blipFill>
          <p:spPr>
            <a:xfrm>
              <a:off x="2027583" y="4291101"/>
              <a:ext cx="5950226" cy="2001078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25E09AD-16F8-1C46-ACA2-755010CE57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7056" y="5112400"/>
              <a:ext cx="2955235" cy="63279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FA47195-6A8B-2E4A-98D2-5F42D8288BD6}"/>
                </a:ext>
              </a:extLst>
            </p:cNvPr>
            <p:cNvCxnSpPr/>
            <p:nvPr/>
          </p:nvCxnSpPr>
          <p:spPr>
            <a:xfrm>
              <a:off x="5129649" y="5112400"/>
              <a:ext cx="486387" cy="21497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A774409-E4CD-3A4F-A046-817EC3CB47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17056" y="5327374"/>
              <a:ext cx="3441622" cy="41781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17BAD27-BAB9-3A43-8DCB-887121C782D8}"/>
                </a:ext>
              </a:extLst>
            </p:cNvPr>
            <p:cNvSpPr txBox="1"/>
            <p:nvPr/>
          </p:nvSpPr>
          <p:spPr>
            <a:xfrm rot="20912896">
              <a:off x="3063215" y="5035221"/>
              <a:ext cx="1330236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>
                  <a:solidFill>
                    <a:schemeClr val="accent3"/>
                  </a:solidFill>
                </a:rPr>
                <a:t>Long. Dist</a:t>
              </a:r>
              <a:r>
                <a:rPr lang="en-US" dirty="0"/>
                <a:t>.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EC0506-41CC-0646-93A7-CED5B57425E1}"/>
                </a:ext>
              </a:extLst>
            </p:cNvPr>
            <p:cNvSpPr txBox="1"/>
            <p:nvPr/>
          </p:nvSpPr>
          <p:spPr>
            <a:xfrm>
              <a:off x="5429082" y="4869642"/>
              <a:ext cx="1403910" cy="36933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>
                  <a:solidFill>
                    <a:schemeClr val="accent3"/>
                  </a:solidFill>
                </a:rPr>
                <a:t>Trans. Dist</a:t>
              </a:r>
              <a:r>
                <a:rPr lang="en-US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7538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D5E82E-DE8D-C84F-A5D2-8F4F8F169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Shower Profile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594636-14F1-2A43-88CB-599D7FB445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8/5/19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96D5D5A4-BCA0-DF43-9A45-74A5A39B56C2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>
              <a:xfrm>
                <a:off x="1490847" y="6504213"/>
                <a:ext cx="6433954" cy="237285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/>
                  <a:t>Diego Lopez Gutierrez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 in </a:t>
                </a:r>
                <a:r>
                  <a:rPr lang="en-US" dirty="0" err="1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96D5D5A4-BCA0-DF43-9A45-74A5A39B56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xfrm>
                <a:off x="1490847" y="6504213"/>
                <a:ext cx="6433954" cy="237285"/>
              </a:xfrm>
              <a:blipFill>
                <a:blip r:embed="rId2"/>
                <a:stretch>
                  <a:fillRect l="-1378" t="-15000" r="-118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7510C-9487-014A-895C-C878E71C0D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506A603-26C7-4B4C-875E-2A45B3B2EA69}"/>
              </a:ext>
            </a:extLst>
          </p:cNvPr>
          <p:cNvGrpSpPr/>
          <p:nvPr/>
        </p:nvGrpSpPr>
        <p:grpSpPr>
          <a:xfrm>
            <a:off x="219074" y="909499"/>
            <a:ext cx="8701005" cy="5209501"/>
            <a:chOff x="219074" y="909499"/>
            <a:chExt cx="8701005" cy="52095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A6C7FE6-768F-FB4A-9B63-F4C4AE3A7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089792" y="44009"/>
              <a:ext cx="2608315" cy="43497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67DD9F2-CFCB-5540-B3A2-E8CD7514ED84}"/>
                    </a:ext>
                  </a:extLst>
                </p:cNvPr>
                <p:cNvSpPr txBox="1"/>
                <p:nvPr/>
              </p:nvSpPr>
              <p:spPr>
                <a:xfrm>
                  <a:off x="804400" y="1289863"/>
                  <a:ext cx="418768" cy="3739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67DD9F2-CFCB-5540-B3A2-E8CD7514ED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4400" y="1289863"/>
                  <a:ext cx="418768" cy="373949"/>
                </a:xfrm>
                <a:prstGeom prst="rect">
                  <a:avLst/>
                </a:prstGeom>
                <a:blipFill>
                  <a:blip r:embed="rId4"/>
                  <a:stretch>
                    <a:fillRect l="-5882" t="-6667" r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75F5CD3-56C7-1145-B13F-5ABD8EF6A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5422423" y="35292"/>
              <a:ext cx="2618770" cy="43671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804C2EB-4020-8B4F-BF8E-24370B64B06B}"/>
                    </a:ext>
                  </a:extLst>
                </p:cNvPr>
                <p:cNvSpPr txBox="1"/>
                <p:nvPr/>
              </p:nvSpPr>
              <p:spPr>
                <a:xfrm>
                  <a:off x="5154151" y="1289863"/>
                  <a:ext cx="2391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804C2EB-4020-8B4F-BF8E-24370B64B0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4151" y="1289863"/>
                  <a:ext cx="239103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25000" r="-20000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DFB4E2-035F-AD43-BD9C-4099681FB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5400000">
              <a:off x="1085666" y="2656450"/>
              <a:ext cx="2595958" cy="432914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EC14AF5-22D4-5B45-8009-FDB118A38A43}"/>
                    </a:ext>
                  </a:extLst>
                </p:cNvPr>
                <p:cNvSpPr txBox="1"/>
                <p:nvPr/>
              </p:nvSpPr>
              <p:spPr>
                <a:xfrm>
                  <a:off x="849577" y="3906691"/>
                  <a:ext cx="449867" cy="3739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EC14AF5-22D4-5B45-8009-FDB118A38A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9577" y="3906691"/>
                  <a:ext cx="449867" cy="373949"/>
                </a:xfrm>
                <a:prstGeom prst="rect">
                  <a:avLst/>
                </a:prstGeom>
                <a:blipFill>
                  <a:blip r:embed="rId8"/>
                  <a:stretch>
                    <a:fillRect l="-8333" t="-3333" r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192A1F5-E297-8741-9646-BDCE8DFB7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5400000">
              <a:off x="5419618" y="2618539"/>
              <a:ext cx="2624381" cy="43765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0E7DE94-1789-744D-8290-5F34B52FE9AE}"/>
                    </a:ext>
                  </a:extLst>
                </p:cNvPr>
                <p:cNvSpPr txBox="1"/>
                <p:nvPr/>
              </p:nvSpPr>
              <p:spPr>
                <a:xfrm>
                  <a:off x="5149021" y="3908633"/>
                  <a:ext cx="2442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0E7DE94-1789-744D-8290-5F34B52FE9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9021" y="3908633"/>
                  <a:ext cx="244233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3810" r="-19048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387401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ACD215-282C-894B-B107-737E039D7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Transverse Shower Profile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DE181-528A-0F4E-A6A2-43910D2A30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8/5/19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E3B6A143-81FE-5046-9395-613B8B73D152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>
              <a:xfrm>
                <a:off x="1490847" y="6504213"/>
                <a:ext cx="6433954" cy="237285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/>
                  <a:t>Diego Lopez Gutierrez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 in </a:t>
                </a:r>
                <a:r>
                  <a:rPr lang="en-US" dirty="0" err="1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E3B6A143-81FE-5046-9395-613B8B73D1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xfrm>
                <a:off x="1490847" y="6504213"/>
                <a:ext cx="6433954" cy="237285"/>
              </a:xfrm>
              <a:blipFill>
                <a:blip r:embed="rId2"/>
                <a:stretch>
                  <a:fillRect l="-1378" t="-15000" r="-118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12804-B6BA-D244-873A-C21A1DE0A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25A5654-793A-B040-8F2F-E24A9D295A12}"/>
              </a:ext>
            </a:extLst>
          </p:cNvPr>
          <p:cNvGrpSpPr/>
          <p:nvPr/>
        </p:nvGrpSpPr>
        <p:grpSpPr>
          <a:xfrm>
            <a:off x="221104" y="726081"/>
            <a:ext cx="8853874" cy="5324081"/>
            <a:chOff x="221104" y="726081"/>
            <a:chExt cx="8853874" cy="532408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A147CFF-777E-3948-BCE9-02C684FDE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1116730" y="-161129"/>
              <a:ext cx="2657722" cy="443214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6F09E40-A687-B944-A90D-67982D7BB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5545104" y="-146070"/>
              <a:ext cx="2646432" cy="441331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406DE91-C4B4-A843-877D-30EBBFCA3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1111196" y="2493712"/>
              <a:ext cx="2666357" cy="4446542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3823F8D-8610-704E-8B6D-21C52A50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5545103" y="2520288"/>
              <a:ext cx="2646433" cy="441331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5B7B101-597C-E64C-8509-B028568B03DE}"/>
                    </a:ext>
                  </a:extLst>
                </p:cNvPr>
                <p:cNvSpPr txBox="1"/>
                <p:nvPr/>
              </p:nvSpPr>
              <p:spPr>
                <a:xfrm>
                  <a:off x="865127" y="1082830"/>
                  <a:ext cx="418768" cy="3739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5B7B101-597C-E64C-8509-B028568B03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127" y="1082830"/>
                  <a:ext cx="418768" cy="373949"/>
                </a:xfrm>
                <a:prstGeom prst="rect">
                  <a:avLst/>
                </a:prstGeom>
                <a:blipFill>
                  <a:blip r:embed="rId7"/>
                  <a:stretch>
                    <a:fillRect l="-5882" t="-3226" r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8AB0637-51E0-DD47-B54C-B68D4E642458}"/>
                    </a:ext>
                  </a:extLst>
                </p:cNvPr>
                <p:cNvSpPr txBox="1"/>
                <p:nvPr/>
              </p:nvSpPr>
              <p:spPr>
                <a:xfrm>
                  <a:off x="5297269" y="1082830"/>
                  <a:ext cx="2391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8AB0637-51E0-DD47-B54C-B68D4E6424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269" y="1082830"/>
                  <a:ext cx="239103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25000" r="-20000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459F74D-F3DE-C54F-8433-8C80B2F33592}"/>
                    </a:ext>
                  </a:extLst>
                </p:cNvPr>
                <p:cNvSpPr txBox="1"/>
                <p:nvPr/>
              </p:nvSpPr>
              <p:spPr>
                <a:xfrm>
                  <a:off x="865127" y="3740553"/>
                  <a:ext cx="449867" cy="3739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459F74D-F3DE-C54F-8433-8C80B2F335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127" y="3740553"/>
                  <a:ext cx="449867" cy="373949"/>
                </a:xfrm>
                <a:prstGeom prst="rect">
                  <a:avLst/>
                </a:prstGeom>
                <a:blipFill>
                  <a:blip r:embed="rId9"/>
                  <a:stretch>
                    <a:fillRect l="-5405" t="-6667" r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420DDF2-4C00-644F-9512-4FAC554F8917}"/>
                    </a:ext>
                  </a:extLst>
                </p:cNvPr>
                <p:cNvSpPr txBox="1"/>
                <p:nvPr/>
              </p:nvSpPr>
              <p:spPr>
                <a:xfrm>
                  <a:off x="5297269" y="3745170"/>
                  <a:ext cx="2442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420DDF2-4C00-644F-9512-4FAC554F89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269" y="3745170"/>
                  <a:ext cx="244233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5000" r="-25000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514248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1092D-25A0-1346-A8AD-B93596C7735B}"/>
              </a:ext>
            </a:extLst>
          </p:cNvPr>
          <p:cNvGrpSpPr/>
          <p:nvPr/>
        </p:nvGrpSpPr>
        <p:grpSpPr>
          <a:xfrm>
            <a:off x="513981" y="639873"/>
            <a:ext cx="8116037" cy="5616315"/>
            <a:chOff x="222249" y="173811"/>
            <a:chExt cx="8847904" cy="61336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8294A52-B5DF-4146-BCA2-244261388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905283" y="-509222"/>
              <a:ext cx="3059991" cy="4426058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7DFFBEF-EB04-1F4A-903F-B091D6AB3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5328909" y="2566187"/>
              <a:ext cx="3058535" cy="442395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5B7B101-597C-E64C-8509-B028568B03DE}"/>
                    </a:ext>
                  </a:extLst>
                </p:cNvPr>
                <p:cNvSpPr txBox="1"/>
                <p:nvPr/>
              </p:nvSpPr>
              <p:spPr>
                <a:xfrm>
                  <a:off x="1098650" y="885318"/>
                  <a:ext cx="418768" cy="3739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5B7B101-597C-E64C-8509-B028568B03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650" y="885318"/>
                  <a:ext cx="418768" cy="373949"/>
                </a:xfrm>
                <a:prstGeom prst="rect">
                  <a:avLst/>
                </a:prstGeom>
                <a:blipFill>
                  <a:blip r:embed="rId4"/>
                  <a:stretch>
                    <a:fillRect l="-9091" t="-3333" r="-90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6EC4FC3-B00C-8B45-8772-6CFEB2722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5328909" y="-507440"/>
              <a:ext cx="3058534" cy="442395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832F65A-9640-544B-B017-42B7B2BDB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904958" y="2566189"/>
              <a:ext cx="3058534" cy="44239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8AB0637-51E0-DD47-B54C-B68D4E642458}"/>
                    </a:ext>
                  </a:extLst>
                </p:cNvPr>
                <p:cNvSpPr txBox="1"/>
                <p:nvPr/>
              </p:nvSpPr>
              <p:spPr>
                <a:xfrm>
                  <a:off x="5679233" y="882497"/>
                  <a:ext cx="2391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8AB0637-51E0-DD47-B54C-B68D4E6424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9233" y="882497"/>
                  <a:ext cx="239103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5000" r="-20000" b="-193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459F74D-F3DE-C54F-8433-8C80B2F33592}"/>
                    </a:ext>
                  </a:extLst>
                </p:cNvPr>
                <p:cNvSpPr txBox="1"/>
                <p:nvPr/>
              </p:nvSpPr>
              <p:spPr>
                <a:xfrm>
                  <a:off x="1098650" y="3938723"/>
                  <a:ext cx="449867" cy="3739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459F74D-F3DE-C54F-8433-8C80B2F335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8650" y="3938723"/>
                  <a:ext cx="449867" cy="373949"/>
                </a:xfrm>
                <a:prstGeom prst="rect">
                  <a:avLst/>
                </a:prstGeom>
                <a:blipFill>
                  <a:blip r:embed="rId8"/>
                  <a:stretch>
                    <a:fillRect l="-8333" t="-3226" r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420DDF2-4C00-644F-9512-4FAC554F8917}"/>
                    </a:ext>
                  </a:extLst>
                </p:cNvPr>
                <p:cNvSpPr txBox="1"/>
                <p:nvPr/>
              </p:nvSpPr>
              <p:spPr>
                <a:xfrm>
                  <a:off x="5679233" y="3941032"/>
                  <a:ext cx="2442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420DDF2-4C00-644F-9512-4FAC554F89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79233" y="3941032"/>
                  <a:ext cx="244233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25000" r="-25000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DE181-528A-0F4E-A6A2-43910D2A30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8/5/19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E3B6A143-81FE-5046-9395-613B8B73D152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>
              <a:xfrm>
                <a:off x="1490847" y="6504213"/>
                <a:ext cx="6460458" cy="237285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/>
                  <a:t>Diego Lopez Gutierrez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 in </a:t>
                </a:r>
                <a:r>
                  <a:rPr lang="en-US" dirty="0" err="1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E3B6A143-81FE-5046-9395-613B8B73D1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xfrm>
                <a:off x="1490847" y="6504213"/>
                <a:ext cx="6460458" cy="237285"/>
              </a:xfrm>
              <a:blipFill>
                <a:blip r:embed="rId10"/>
                <a:stretch>
                  <a:fillRect l="-1373" t="-15000" r="-78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12804-B6BA-D244-873A-C21A1DE0A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D831270-10C8-C742-B112-67B04037F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8" y="174705"/>
            <a:ext cx="8686800" cy="427877"/>
          </a:xfrm>
        </p:spPr>
        <p:txBody>
          <a:bodyPr/>
          <a:lstStyle/>
          <a:p>
            <a:r>
              <a:rPr lang="en-US" dirty="0"/>
              <a:t>3D Longitudinal Histogram as Template</a:t>
            </a:r>
          </a:p>
        </p:txBody>
      </p:sp>
    </p:spTree>
    <p:extLst>
      <p:ext uri="{BB962C8B-B14F-4D97-AF65-F5344CB8AC3E}">
        <p14:creationId xmlns:p14="http://schemas.microsoft.com/office/powerpoint/2010/main" val="2219780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DE181-528A-0F4E-A6A2-43910D2A30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8/5/19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E3B6A143-81FE-5046-9395-613B8B73D152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>
              <a:xfrm>
                <a:off x="1490846" y="6504213"/>
                <a:ext cx="6513467" cy="353787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/>
                  <a:t>Diego Lopez Gutierrez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 in </a:t>
                </a:r>
                <a:r>
                  <a:rPr lang="en-US" dirty="0" err="1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E3B6A143-81FE-5046-9395-613B8B73D1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xfrm>
                <a:off x="1490846" y="6504213"/>
                <a:ext cx="6513467" cy="353787"/>
              </a:xfrm>
              <a:blipFill>
                <a:blip r:embed="rId2"/>
                <a:stretch>
                  <a:fillRect l="-1362" t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12804-B6BA-D244-873A-C21A1DE0A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C1F38B-3C46-4D44-9EFE-FAF6E2B8E144}"/>
              </a:ext>
            </a:extLst>
          </p:cNvPr>
          <p:cNvGrpSpPr/>
          <p:nvPr/>
        </p:nvGrpSpPr>
        <p:grpSpPr>
          <a:xfrm>
            <a:off x="222245" y="596222"/>
            <a:ext cx="8686800" cy="5658804"/>
            <a:chOff x="222245" y="175269"/>
            <a:chExt cx="8847905" cy="611706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F9FC300-FB50-8241-8568-020FBB61A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5328907" y="2551093"/>
              <a:ext cx="3058534" cy="442395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C33D7C-5A36-B84D-A7A0-51565E1DCC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5400000">
              <a:off x="904954" y="2551093"/>
              <a:ext cx="3058534" cy="442395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265A93-D862-F642-9518-8A1603738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5328908" y="-507439"/>
              <a:ext cx="3058534" cy="442395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BF74032-F9A3-3247-9F0A-B830128957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904957" y="-507439"/>
              <a:ext cx="3058533" cy="44239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8AB0637-51E0-DD47-B54C-B68D4E642458}"/>
                    </a:ext>
                  </a:extLst>
                </p:cNvPr>
                <p:cNvSpPr txBox="1"/>
                <p:nvPr/>
              </p:nvSpPr>
              <p:spPr>
                <a:xfrm>
                  <a:off x="5733365" y="877880"/>
                  <a:ext cx="23910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8AB0637-51E0-DD47-B54C-B68D4E6424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3365" y="877880"/>
                  <a:ext cx="239103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25000" r="-25000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5B7B101-597C-E64C-8509-B028568B03DE}"/>
                    </a:ext>
                  </a:extLst>
                </p:cNvPr>
                <p:cNvSpPr txBox="1"/>
                <p:nvPr/>
              </p:nvSpPr>
              <p:spPr>
                <a:xfrm>
                  <a:off x="1129749" y="877880"/>
                  <a:ext cx="418768" cy="3739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B5B7B101-597C-E64C-8509-B028568B03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9749" y="877880"/>
                  <a:ext cx="418768" cy="373949"/>
                </a:xfrm>
                <a:prstGeom prst="rect">
                  <a:avLst/>
                </a:prstGeom>
                <a:blipFill>
                  <a:blip r:embed="rId8"/>
                  <a:stretch>
                    <a:fillRect l="-8824" t="-3226" r="-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459F74D-F3DE-C54F-8433-8C80B2F33592}"/>
                    </a:ext>
                  </a:extLst>
                </p:cNvPr>
                <p:cNvSpPr txBox="1"/>
                <p:nvPr/>
              </p:nvSpPr>
              <p:spPr>
                <a:xfrm>
                  <a:off x="1114199" y="3938722"/>
                  <a:ext cx="449867" cy="37394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459F74D-F3DE-C54F-8433-8C80B2F335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4199" y="3938722"/>
                  <a:ext cx="449867" cy="373949"/>
                </a:xfrm>
                <a:prstGeom prst="rect">
                  <a:avLst/>
                </a:prstGeom>
                <a:blipFill>
                  <a:blip r:embed="rId9"/>
                  <a:stretch>
                    <a:fillRect l="-8333" t="-3226" r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420DDF2-4C00-644F-9512-4FAC554F8917}"/>
                    </a:ext>
                  </a:extLst>
                </p:cNvPr>
                <p:cNvSpPr txBox="1"/>
                <p:nvPr/>
              </p:nvSpPr>
              <p:spPr>
                <a:xfrm>
                  <a:off x="5733365" y="3943339"/>
                  <a:ext cx="24423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420DDF2-4C00-644F-9512-4FAC554F89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33365" y="3943339"/>
                  <a:ext cx="244233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23810" r="-19048" b="-193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itle 2">
            <a:extLst>
              <a:ext uri="{FF2B5EF4-FFF2-40B4-BE49-F238E27FC236}">
                <a16:creationId xmlns:a16="http://schemas.microsoft.com/office/drawing/2014/main" id="{FBC39C9A-BF21-2941-AC90-5645998C9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45" y="168345"/>
            <a:ext cx="8686800" cy="427877"/>
          </a:xfrm>
        </p:spPr>
        <p:txBody>
          <a:bodyPr/>
          <a:lstStyle/>
          <a:p>
            <a:r>
              <a:rPr lang="en-US" dirty="0"/>
              <a:t>3D Transverse Histogram as Template</a:t>
            </a:r>
          </a:p>
        </p:txBody>
      </p:sp>
    </p:spTree>
    <p:extLst>
      <p:ext uri="{BB962C8B-B14F-4D97-AF65-F5344CB8AC3E}">
        <p14:creationId xmlns:p14="http://schemas.microsoft.com/office/powerpoint/2010/main" val="1271821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6FA01F-2CCB-A544-80CA-CE9170704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Calculation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EC324-6E02-7743-84D0-B861B455D2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8/5/19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0AC07166-5343-474A-B420-8377EF16CF76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>
              <a:xfrm>
                <a:off x="1490846" y="6504213"/>
                <a:ext cx="6513467" cy="237285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/>
                  <a:t>Diego Lopez Gutierrez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 in </a:t>
                </a:r>
                <a:r>
                  <a:rPr lang="en-US" dirty="0" err="1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0AC07166-5343-474A-B420-8377EF16CF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xfrm>
                <a:off x="1490846" y="6504213"/>
                <a:ext cx="6513467" cy="237285"/>
              </a:xfrm>
              <a:blipFill>
                <a:blip r:embed="rId2"/>
                <a:stretch>
                  <a:fillRect l="-1362" t="-15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0B68B-8134-164F-9ECE-BCC75B481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E75EFC30-A764-D748-BEE3-DB41F9A3B8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7070" y="705545"/>
                <a:ext cx="8799785" cy="5481801"/>
              </a:xfrm>
            </p:spPr>
            <p:txBody>
              <a:bodyPr/>
              <a:lstStyle/>
              <a:p>
                <a:r>
                  <a:rPr lang="en-US" dirty="0"/>
                  <a:t>For a given test shower, we calculate the longitudinal and transverse shower profiles.</a:t>
                </a:r>
              </a:p>
              <a:p>
                <a:r>
                  <a:rPr lang="en-US" dirty="0"/>
                  <a:t>According to the templates, we calculate the probability for each type of particle.</a:t>
                </a:r>
              </a:p>
              <a:p>
                <a:r>
                  <a:rPr lang="en-US" dirty="0"/>
                  <a:t>The probability for the particle is given by: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 is the number of entries of the bin found in the 	template histogram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𝑡𝑜𝑡</m:t>
                        </m:r>
                      </m:sub>
                    </m:sSub>
                  </m:oMath>
                </a14:m>
                <a:r>
                  <a:rPr lang="en-US" dirty="0"/>
                  <a:t> is the total number of entries of 	the template histogram. </a:t>
                </a:r>
              </a:p>
              <a:p>
                <a:r>
                  <a:rPr lang="en-US" dirty="0"/>
                  <a:t>The likelihood is defined as</a:t>
                </a:r>
              </a:p>
            </p:txBody>
          </p:sp>
        </mc:Choice>
        <mc:Fallback xmlns="">
          <p:sp>
            <p:nvSpPr>
              <p:cNvPr id="9" name="Content Placeholder 1">
                <a:extLst>
                  <a:ext uri="{FF2B5EF4-FFF2-40B4-BE49-F238E27FC236}">
                    <a16:creationId xmlns:a16="http://schemas.microsoft.com/office/drawing/2014/main" id="{E75EFC30-A764-D748-BEE3-DB41F9A3B8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7070" y="705545"/>
                <a:ext cx="8799785" cy="5481801"/>
              </a:xfrm>
              <a:blipFill>
                <a:blip r:embed="rId3"/>
                <a:stretch>
                  <a:fillRect l="-2020" t="-1620" r="-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626FF0-E31F-C844-A4DD-CDFE10D253C9}"/>
                  </a:ext>
                </a:extLst>
              </p:cNvPr>
              <p:cNvSpPr txBox="1"/>
              <p:nvPr/>
            </p:nvSpPr>
            <p:spPr>
              <a:xfrm>
                <a:off x="3958518" y="2871227"/>
                <a:ext cx="1276888" cy="753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5626FF0-E31F-C844-A4DD-CDFE10D25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518" y="2871227"/>
                <a:ext cx="1276888" cy="753861"/>
              </a:xfrm>
              <a:prstGeom prst="rect">
                <a:avLst/>
              </a:prstGeom>
              <a:blipFill>
                <a:blip r:embed="rId4"/>
                <a:stretch>
                  <a:fillRect l="-6000" r="-1000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EDE0822-5A41-6246-A45B-096C669D9526}"/>
                  </a:ext>
                </a:extLst>
              </p:cNvPr>
              <p:cNvSpPr/>
              <p:nvPr/>
            </p:nvSpPr>
            <p:spPr>
              <a:xfrm>
                <a:off x="897263" y="5139582"/>
                <a:ext cx="7565213" cy="10742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𝐿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𝐵𝐼𝑁𝑆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𝐵𝐼𝑁𝑆</m:t>
                              </m:r>
                            </m:den>
                          </m:f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∏"/>
                                      <m:supHide m:val="o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𝐵𝐼𝑁𝑆</m:t>
                                      </m:r>
                                    </m:den>
                                  </m:f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func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EDE0822-5A41-6246-A45B-096C669D95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263" y="5139582"/>
                <a:ext cx="7565213" cy="1074268"/>
              </a:xfrm>
              <a:prstGeom prst="rect">
                <a:avLst/>
              </a:prstGeom>
              <a:blipFill>
                <a:blip r:embed="rId5"/>
                <a:stretch>
                  <a:fillRect t="-111765" b="-1670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41582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604D95-DF48-5947-BB12-FBED9AB0A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Likelihood Calculation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370AF-C086-094C-AC70-8A9FAA710D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8/5/19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F9E3EB01-D961-3C41-BEC4-4175B1E04D71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>
              <a:xfrm>
                <a:off x="1504099" y="6504213"/>
                <a:ext cx="6486962" cy="237285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/>
                  <a:t>Diego Lopez Gutierrez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 in </a:t>
                </a:r>
                <a:r>
                  <a:rPr lang="en-US" dirty="0" err="1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F9E3EB01-D961-3C41-BEC4-4175B1E04D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xfrm>
                <a:off x="1504099" y="6504213"/>
                <a:ext cx="6486962" cy="237285"/>
              </a:xfrm>
              <a:blipFill>
                <a:blip r:embed="rId2"/>
                <a:stretch>
                  <a:fillRect l="-1172" t="-15000" r="-39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77E60-8F19-DC44-AF27-86E3C42F75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5992DB-C08F-5743-A75B-96C3379B9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68271" y="-554604"/>
            <a:ext cx="5186782" cy="803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8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7197B09-60FA-6547-B235-33AF8944B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78786"/>
            <a:ext cx="8672513" cy="5059363"/>
          </a:xfrm>
        </p:spPr>
        <p:txBody>
          <a:bodyPr/>
          <a:lstStyle/>
          <a:p>
            <a:r>
              <a:rPr lang="en-US" dirty="0"/>
              <a:t>We are able to get shower profiles for different particles.</a:t>
            </a:r>
          </a:p>
          <a:p>
            <a:r>
              <a:rPr lang="en-US" dirty="0"/>
              <a:t>Using these templates, we are exploring the likelihoods for different showers.</a:t>
            </a:r>
          </a:p>
          <a:p>
            <a:r>
              <a:rPr lang="en-US" dirty="0"/>
              <a:t>Next steps:</a:t>
            </a:r>
          </a:p>
          <a:p>
            <a:pPr lvl="1"/>
            <a:r>
              <a:rPr lang="en-US" dirty="0"/>
              <a:t>Feed the likelihoods into an Artificial Neural Network that will determine whether the shower is an electron shower.</a:t>
            </a:r>
          </a:p>
          <a:p>
            <a:pPr lvl="1"/>
            <a:r>
              <a:rPr lang="en-US" dirty="0"/>
              <a:t>Apply this technique to </a:t>
            </a:r>
            <a:r>
              <a:rPr lang="en-US" dirty="0" err="1"/>
              <a:t>MicroBooNE</a:t>
            </a:r>
            <a:r>
              <a:rPr lang="en-US" dirty="0"/>
              <a:t>, DUNE and other </a:t>
            </a:r>
            <a:r>
              <a:rPr lang="en-US" dirty="0" err="1"/>
              <a:t>LArTPC</a:t>
            </a:r>
            <a:r>
              <a:rPr lang="en-US" dirty="0"/>
              <a:t> experiments.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02272A-900A-674F-89DE-A0DA6719E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8256"/>
            <a:ext cx="8686800" cy="427877"/>
          </a:xfrm>
        </p:spPr>
        <p:txBody>
          <a:bodyPr/>
          <a:lstStyle/>
          <a:p>
            <a:r>
              <a:rPr lang="en-US" dirty="0"/>
              <a:t>Conclusion and Future Work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0FD159-2216-954B-A39C-A03010842B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8/5/19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8ACFA937-3272-2D45-A513-ECF1045F4D95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>
              <a:xfrm>
                <a:off x="1504099" y="6504213"/>
                <a:ext cx="6486962" cy="237285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/>
                  <a:t>Diego Lopez Gutierrez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 in </a:t>
                </a:r>
                <a:r>
                  <a:rPr lang="en-US" dirty="0" err="1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8ACFA937-3272-2D45-A513-ECF1045F4D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xfrm>
                <a:off x="1504099" y="6504213"/>
                <a:ext cx="6486962" cy="237285"/>
              </a:xfrm>
              <a:blipFill>
                <a:blip r:embed="rId2"/>
                <a:stretch>
                  <a:fillRect l="-1172" t="-15000" r="-39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6C750-682A-5148-8473-62128D6BC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909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3C32D68-6850-2C42-8007-28B52FBEC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99272"/>
            <a:ext cx="8672513" cy="4037771"/>
          </a:xfrm>
        </p:spPr>
        <p:txBody>
          <a:bodyPr/>
          <a:lstStyle/>
          <a:p>
            <a:r>
              <a:rPr lang="en-US" dirty="0"/>
              <a:t>Thank you to Dr. </a:t>
            </a:r>
            <a:r>
              <a:rPr lang="en-US" dirty="0" err="1"/>
              <a:t>Wanwei</a:t>
            </a:r>
            <a:r>
              <a:rPr lang="en-US" dirty="0"/>
              <a:t> Wu and Dr. </a:t>
            </a:r>
            <a:r>
              <a:rPr lang="en-US" dirty="0" err="1"/>
              <a:t>Tingjun</a:t>
            </a:r>
            <a:r>
              <a:rPr lang="en-US" dirty="0"/>
              <a:t> Yang for their encouragement and guidance throughout this summer.</a:t>
            </a:r>
          </a:p>
          <a:p>
            <a:r>
              <a:rPr lang="en-US" dirty="0"/>
              <a:t>Thank you to Ms. Sandra Charles, Dr. Laura Fields and the SIST committee for giving me the opportunity to work and learn at </a:t>
            </a:r>
            <a:r>
              <a:rPr lang="en-US" dirty="0" err="1"/>
              <a:t>Fermilab</a:t>
            </a:r>
            <a:r>
              <a:rPr lang="en-US" dirty="0"/>
              <a:t>.</a:t>
            </a:r>
          </a:p>
          <a:p>
            <a:r>
              <a:rPr lang="en-US" dirty="0"/>
              <a:t>Thank you to my mentors Alexander Martinez, Raul Campos and Matthew Alvarez for their assistance throughout my internship here.</a:t>
            </a:r>
          </a:p>
          <a:p>
            <a:r>
              <a:rPr lang="en-US" dirty="0"/>
              <a:t>And thank you to all my fellow </a:t>
            </a:r>
            <a:r>
              <a:rPr lang="en-US" dirty="0" err="1"/>
              <a:t>SISTers</a:t>
            </a:r>
            <a:r>
              <a:rPr lang="en-US" dirty="0"/>
              <a:t> for their friendship and support during our twelve weeks working here.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693434-37BC-8641-8BA0-0C5966BEF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A54CF-F568-DE42-AEC1-812CDF14CCA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8/5/19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863B1135-7243-7841-A48D-4C7EDC1B0F7C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>
              <a:xfrm>
                <a:off x="1490847" y="6504213"/>
                <a:ext cx="6486962" cy="237285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/>
                  <a:t>Diego Lopez Gutierrez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 in </a:t>
                </a:r>
                <a:r>
                  <a:rPr lang="en-US" dirty="0" err="1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863B1135-7243-7841-A48D-4C7EDC1B0F7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xfrm>
                <a:off x="1490847" y="6504213"/>
                <a:ext cx="6486962" cy="237285"/>
              </a:xfrm>
              <a:blipFill>
                <a:blip r:embed="rId2"/>
                <a:stretch>
                  <a:fillRect l="-1367" t="-15000" r="-39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834C5-266B-0D45-9C7F-D5085657A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676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826587"/>
                <a:ext cx="8672513" cy="5059363"/>
              </a:xfrm>
            </p:spPr>
            <p:txBody>
              <a:bodyPr/>
              <a:lstStyle/>
              <a:p>
                <a:r>
                  <a:rPr lang="en-US" dirty="0"/>
                  <a:t>Standard Model: Neutrinos have no mass</a:t>
                </a:r>
              </a:p>
              <a:p>
                <a:r>
                  <a:rPr lang="en-US" dirty="0"/>
                  <a:t>Super-</a:t>
                </a:r>
                <a:r>
                  <a:rPr lang="en-US" dirty="0" err="1"/>
                  <a:t>Kamiokande</a:t>
                </a:r>
                <a:r>
                  <a:rPr lang="en-US" dirty="0"/>
                  <a:t>/SNO: Neutrino oscillations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Neutrinos have mass</a:t>
                </a:r>
              </a:p>
              <a:p>
                <a:r>
                  <a:rPr lang="en-US" dirty="0"/>
                  <a:t>Neutrinos could give us insight into physics beyond the SM:</a:t>
                </a:r>
              </a:p>
              <a:p>
                <a:pPr lvl="1"/>
                <a:r>
                  <a:rPr lang="en-US" dirty="0"/>
                  <a:t>The matter/antimatter asymmetry in the universe (CP violation)</a:t>
                </a:r>
              </a:p>
              <a:p>
                <a:pPr lvl="1"/>
                <a:r>
                  <a:rPr lang="en-US" dirty="0"/>
                  <a:t>The nature of dark matter (sterile neutrinos)</a:t>
                </a:r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826587"/>
                <a:ext cx="8672513" cy="5059363"/>
              </a:xfrm>
              <a:blipFill>
                <a:blip r:embed="rId2"/>
                <a:stretch>
                  <a:fillRect l="-1901" t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care about neutrinos?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8/5/19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Footer Placeholder 3"/>
              <p:cNvSpPr>
                <a:spLocks noGrp="1"/>
              </p:cNvSpPr>
              <p:nvPr>
                <p:ph type="ftr" sz="quarter" idx="3"/>
              </p:nvPr>
            </p:nvSpPr>
            <p:spPr>
              <a:xfrm>
                <a:off x="1497149" y="6504213"/>
                <a:ext cx="6554031" cy="237285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/>
                  <a:t>Diego Lopez Gutierrez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 in </a:t>
                </a:r>
                <a:r>
                  <a:rPr lang="en-US" dirty="0" err="1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4" name="Footer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xfrm>
                <a:off x="1497149" y="6504213"/>
                <a:ext cx="6554031" cy="237285"/>
              </a:xfrm>
              <a:blipFill>
                <a:blip r:embed="rId3"/>
                <a:stretch>
                  <a:fillRect l="-1354" t="-15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2E6AA7-710D-C14B-BE2F-CE0CB947F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622" y="3345942"/>
            <a:ext cx="2849137" cy="2849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D71606-4B75-D44B-99C3-FC5A3B19A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34" y="3802646"/>
            <a:ext cx="4427034" cy="193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80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017F31-AD34-AC4B-B2C3-A3FF8374E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17" y="203503"/>
            <a:ext cx="8686800" cy="887935"/>
          </a:xfrm>
        </p:spPr>
        <p:txBody>
          <a:bodyPr/>
          <a:lstStyle/>
          <a:p>
            <a:r>
              <a:rPr lang="en-US" dirty="0"/>
              <a:t>Liquid Argon Time Projection Chambers as Neutrino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6A45D-8FEA-C94D-94C5-8EC1976452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8/5/19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15A08FF9-598F-E740-B0B7-3EBEA9DA4E99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>
              <a:xfrm>
                <a:off x="1477595" y="6504213"/>
                <a:ext cx="6486962" cy="237285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/>
                  <a:t>Diego Lopez Gutierrez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 in </a:t>
                </a:r>
                <a:r>
                  <a:rPr lang="en-US" dirty="0" err="1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15A08FF9-598F-E740-B0B7-3EBEA9DA4E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xfrm>
                <a:off x="1477595" y="6504213"/>
                <a:ext cx="6486962" cy="237285"/>
              </a:xfrm>
              <a:blipFill>
                <a:blip r:embed="rId2"/>
                <a:stretch>
                  <a:fillRect l="-1367" t="-15000" r="-39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CA548-0F0E-E74F-AFDA-F029CE0A8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CF339C-17DD-FE40-86E3-E15EC1F1851B}"/>
              </a:ext>
            </a:extLst>
          </p:cNvPr>
          <p:cNvSpPr txBox="1"/>
          <p:nvPr/>
        </p:nvSpPr>
        <p:spPr>
          <a:xfrm>
            <a:off x="4701048" y="1114507"/>
            <a:ext cx="44659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50"/>
                </a:solidFill>
                <a:latin typeface="Helvetica"/>
              </a:rPr>
              <a:t>Short-baseline Neutrino </a:t>
            </a:r>
            <a:r>
              <a:rPr lang="en-US" dirty="0" err="1">
                <a:solidFill>
                  <a:srgbClr val="505050"/>
                </a:solidFill>
                <a:latin typeface="Helvetica"/>
              </a:rPr>
              <a:t>LArTPC</a:t>
            </a:r>
            <a:r>
              <a:rPr lang="en-US" dirty="0">
                <a:solidFill>
                  <a:srgbClr val="505050"/>
                </a:solidFill>
                <a:latin typeface="Helvetica"/>
              </a:rPr>
              <a:t> experiments: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50"/>
                </a:solidFill>
                <a:latin typeface="Helvetica"/>
              </a:rPr>
              <a:t>SBND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505050"/>
                </a:solidFill>
                <a:latin typeface="Helvetica"/>
              </a:rPr>
              <a:t>MicroBooNE</a:t>
            </a:r>
            <a:endParaRPr lang="en-US" dirty="0">
              <a:solidFill>
                <a:srgbClr val="505050"/>
              </a:solidFill>
              <a:latin typeface="Helvetica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50"/>
                </a:solidFill>
                <a:latin typeface="Helvetica"/>
              </a:rPr>
              <a:t>ICARUS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50"/>
                </a:solidFill>
                <a:latin typeface="Helvetica"/>
              </a:rPr>
              <a:t>Long-baseline Neutrino </a:t>
            </a:r>
            <a:r>
              <a:rPr lang="en-US" dirty="0" err="1">
                <a:solidFill>
                  <a:srgbClr val="505050"/>
                </a:solidFill>
                <a:latin typeface="Helvetica"/>
              </a:rPr>
              <a:t>LArTPC</a:t>
            </a:r>
            <a:r>
              <a:rPr lang="en-US" dirty="0">
                <a:solidFill>
                  <a:srgbClr val="505050"/>
                </a:solidFill>
                <a:latin typeface="Helvetica"/>
              </a:rPr>
              <a:t> experiments: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05050"/>
                </a:solidFill>
                <a:latin typeface="Helvetica"/>
              </a:rPr>
              <a:t>DUNE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0AF2400-D2F9-324C-8D83-5A64BECDC550}"/>
              </a:ext>
            </a:extLst>
          </p:cNvPr>
          <p:cNvGrpSpPr/>
          <p:nvPr/>
        </p:nvGrpSpPr>
        <p:grpSpPr>
          <a:xfrm>
            <a:off x="234617" y="1822897"/>
            <a:ext cx="4236278" cy="3737892"/>
            <a:chOff x="228600" y="1223341"/>
            <a:chExt cx="4236278" cy="373789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3B49B2-E00A-024E-8E68-26F22EF4E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1223341"/>
              <a:ext cx="4236278" cy="3737892"/>
            </a:xfrm>
            <a:prstGeom prst="rect">
              <a:avLst/>
            </a:prstGeom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71B09E8-625A-B745-82F9-4AF364DC26FB}"/>
                </a:ext>
              </a:extLst>
            </p:cNvPr>
            <p:cNvCxnSpPr>
              <a:cxnSpLocks/>
            </p:cNvCxnSpPr>
            <p:nvPr/>
          </p:nvCxnSpPr>
          <p:spPr>
            <a:xfrm>
              <a:off x="3200840" y="3701456"/>
              <a:ext cx="1258473" cy="694076"/>
            </a:xfrm>
            <a:prstGeom prst="straightConnector1">
              <a:avLst/>
            </a:prstGeom>
            <a:ln w="57150">
              <a:solidFill>
                <a:schemeClr val="accent4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53E2860-BBCB-C54F-9BFC-B705F90500B8}"/>
                    </a:ext>
                  </a:extLst>
                </p:cNvPr>
                <p:cNvSpPr txBox="1"/>
                <p:nvPr/>
              </p:nvSpPr>
              <p:spPr>
                <a:xfrm>
                  <a:off x="3935750" y="4417895"/>
                  <a:ext cx="452496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US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53E2860-BBCB-C54F-9BFC-B705F90500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5750" y="4417895"/>
                  <a:ext cx="452496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0811" r="-5405" b="-666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653202B-9079-354A-BA4E-59F1DA423DC7}"/>
              </a:ext>
            </a:extLst>
          </p:cNvPr>
          <p:cNvSpPr txBox="1"/>
          <p:nvPr/>
        </p:nvSpPr>
        <p:spPr>
          <a:xfrm>
            <a:off x="1221650" y="1308530"/>
            <a:ext cx="2461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solidFill>
                  <a:srgbClr val="505050"/>
                </a:solidFill>
                <a:latin typeface="Helvetica"/>
              </a:rPr>
              <a:t>MicroBooNE</a:t>
            </a:r>
            <a:r>
              <a:rPr lang="en-US" sz="1800" dirty="0">
                <a:solidFill>
                  <a:srgbClr val="505050"/>
                </a:solidFill>
                <a:latin typeface="Helvetica"/>
              </a:rPr>
              <a:t> Detector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6AD468F-5A59-C34F-AE3B-638E3B17F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885" y="4543429"/>
            <a:ext cx="699052" cy="6990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F92F6F0-7CE2-5643-9532-B38D237C54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8470" y="4635093"/>
            <a:ext cx="1351279" cy="5157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0DF99C6-9EDE-E348-AFAF-72CDFD9494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0282" y="4617635"/>
            <a:ext cx="1271022" cy="55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69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B6C383-00A1-6444-999C-EBAC3B52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44997"/>
            <a:ext cx="8686800" cy="427877"/>
          </a:xfrm>
        </p:spPr>
        <p:txBody>
          <a:bodyPr/>
          <a:lstStyle/>
          <a:p>
            <a:r>
              <a:rPr lang="en-US" dirty="0"/>
              <a:t>Liquid Argon Time Projection Chamber (</a:t>
            </a:r>
            <a:r>
              <a:rPr lang="en-US" dirty="0" err="1"/>
              <a:t>LArTPC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7694B-6D69-9E47-BE2B-C9D5CD6B08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8/5/19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205E1F54-1284-2B46-A492-B02A65F63466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>
              <a:xfrm>
                <a:off x="1497149" y="6504213"/>
                <a:ext cx="6531729" cy="237285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/>
                  <a:t>Diego Lopez Gutierrez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 in </a:t>
                </a:r>
                <a:r>
                  <a:rPr lang="en-US" dirty="0" err="1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205E1F54-1284-2B46-A492-B02A65F634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xfrm>
                <a:off x="1497149" y="6504213"/>
                <a:ext cx="6531729" cy="237285"/>
              </a:xfrm>
              <a:blipFill>
                <a:blip r:embed="rId3"/>
                <a:stretch>
                  <a:fillRect l="-1359" t="-15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675AEC-AF76-E54B-9FDC-36EDF44E4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CE0221-7AC0-7844-B617-4DC88F83630D}"/>
                  </a:ext>
                </a:extLst>
              </p:cNvPr>
              <p:cNvSpPr txBox="1"/>
              <p:nvPr/>
            </p:nvSpPr>
            <p:spPr>
              <a:xfrm>
                <a:off x="218699" y="726661"/>
                <a:ext cx="8421807" cy="16012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Why </a:t>
                </a:r>
                <a:r>
                  <a:rPr lang="en-US" dirty="0" err="1">
                    <a:solidFill>
                      <a:srgbClr val="505050"/>
                    </a:solidFill>
                    <a:latin typeface="Helvetica"/>
                  </a:rPr>
                  <a:t>LArTPC</a:t>
                </a:r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?</a:t>
                </a:r>
              </a:p>
              <a:p>
                <a:pPr marL="800100" lvl="1" indent="-342900">
                  <a:buFont typeface="System Font Regular"/>
                  <a:buChar char="–"/>
                </a:pPr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Exceptional calorimetry and tracking capabilities.</a:t>
                </a:r>
              </a:p>
              <a:p>
                <a:pPr marL="800100" lvl="1" indent="-342900">
                  <a:buFont typeface="System Font Regular"/>
                  <a:buChar char="–"/>
                </a:pPr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Differentiate between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 showers.</a:t>
                </a:r>
              </a:p>
              <a:p>
                <a:pPr marL="800100" lvl="1" indent="-342900">
                  <a:buFont typeface="System Font Regular"/>
                  <a:buChar char="–"/>
                </a:pPr>
                <a:endParaRPr lang="en-US" dirty="0">
                  <a:solidFill>
                    <a:srgbClr val="505050"/>
                  </a:solidFill>
                  <a:latin typeface="Helvetica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ACE0221-7AC0-7844-B617-4DC88F836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699" y="726661"/>
                <a:ext cx="8421807" cy="1601272"/>
              </a:xfrm>
              <a:prstGeom prst="rect">
                <a:avLst/>
              </a:prstGeom>
              <a:blipFill>
                <a:blip r:embed="rId4"/>
                <a:stretch>
                  <a:fillRect l="-904" t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F3F112-8E25-4C4B-86CD-70C6DBE93B43}"/>
                  </a:ext>
                </a:extLst>
              </p:cNvPr>
              <p:cNvSpPr txBox="1"/>
              <p:nvPr/>
            </p:nvSpPr>
            <p:spPr>
              <a:xfrm>
                <a:off x="228600" y="1849771"/>
                <a:ext cx="8411906" cy="4528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How does </a:t>
                </a:r>
                <a:r>
                  <a:rPr lang="en-US" dirty="0" err="1">
                    <a:solidFill>
                      <a:srgbClr val="505050"/>
                    </a:solidFill>
                    <a:latin typeface="Helvetica"/>
                  </a:rPr>
                  <a:t>LArTPC</a:t>
                </a:r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 work?</a:t>
                </a:r>
              </a:p>
              <a:p>
                <a:pPr marL="800100" lvl="1" indent="-342900">
                  <a:buFont typeface="System Font Regular"/>
                  <a:buChar char="–"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en-US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 </a:t>
                </a:r>
                <a:r>
                  <a:rPr lang="en-US" dirty="0" err="1">
                    <a:solidFill>
                      <a:srgbClr val="505050"/>
                    </a:solidFill>
                    <a:latin typeface="Helvetica"/>
                  </a:rPr>
                  <a:t>Ar</a:t>
                </a:r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 particles such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b="0" i="1" dirty="0">
                  <a:solidFill>
                    <a:srgbClr val="505050"/>
                  </a:solidFill>
                  <a:latin typeface="Cambria Math" panose="02040503050406030204" pitchFamily="18" charset="0"/>
                </a:endParaRPr>
              </a:p>
              <a:p>
                <a:pPr marL="800100" lvl="1" indent="-342900">
                  <a:buFont typeface="System Font Regular"/>
                  <a:buChar char="–"/>
                </a:pPr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Excited </a:t>
                </a:r>
                <a:r>
                  <a:rPr lang="en-US" dirty="0" err="1">
                    <a:solidFill>
                      <a:srgbClr val="505050"/>
                    </a:solidFill>
                    <a:latin typeface="Helvetica"/>
                  </a:rPr>
                  <a:t>Ar</a:t>
                </a:r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 nuclei release scintillation photons detected by photomultipliers (PMT) at the detector.</a:t>
                </a:r>
              </a:p>
              <a:p>
                <a:pPr marL="800100" lvl="1" indent="-342900">
                  <a:buFont typeface="System Font Regular"/>
                  <a:buChar char="–"/>
                </a:pPr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Charged particles ionize Ar nuclei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50505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 </a:t>
                </a:r>
              </a:p>
              <a:p>
                <a:pPr marL="1257300" lvl="2" indent="-342900">
                  <a:buFont typeface="System Font Regular"/>
                  <a:buChar char="–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 drift to anode by electric field.</a:t>
                </a:r>
              </a:p>
              <a:p>
                <a:pPr marL="1257300" lvl="2" indent="-342900">
                  <a:buFont typeface="System Font Regular"/>
                  <a:buChar char="–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 induce currents in the anode wires. </a:t>
                </a:r>
              </a:p>
              <a:p>
                <a:pPr marL="1257300" lvl="2" indent="-342900">
                  <a:buFont typeface="System Font Regular"/>
                  <a:buChar char="–"/>
                </a:pPr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Wires store charge information (hits)</a:t>
                </a:r>
              </a:p>
              <a:p>
                <a:pPr marL="800100" lvl="1" indent="-342900">
                  <a:buFont typeface="System Font Regular"/>
                  <a:buChar char="–"/>
                </a:pPr>
                <a:r>
                  <a:rPr lang="en-US" dirty="0">
                    <a:solidFill>
                      <a:srgbClr val="505050"/>
                    </a:solidFill>
                    <a:latin typeface="Helvetica"/>
                  </a:rPr>
                  <a:t>Events are reconstructed using light and charge signals.</a:t>
                </a:r>
              </a:p>
              <a:p>
                <a:pPr marL="800100" lvl="1" indent="-342900">
                  <a:buFont typeface="System Font Regular"/>
                  <a:buChar char="–"/>
                </a:pPr>
                <a:endParaRPr lang="en-US" dirty="0">
                  <a:solidFill>
                    <a:srgbClr val="505050"/>
                  </a:solidFill>
                  <a:latin typeface="Helvetica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AF3F112-8E25-4C4B-86CD-70C6DBE93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849771"/>
                <a:ext cx="8411906" cy="4528932"/>
              </a:xfrm>
              <a:prstGeom prst="rect">
                <a:avLst/>
              </a:prstGeom>
              <a:blipFill>
                <a:blip r:embed="rId5"/>
                <a:stretch>
                  <a:fillRect l="-905" t="-1120" r="-10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00476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B82462-4949-2043-BB02-A6BF4F1FB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Liquid Argon Time Projection Chamber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B374AC-B315-3343-9D83-A19C757B552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8/5/19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E6FC1DBC-2995-6C42-A97F-97E5D8560BCF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>
              <a:xfrm>
                <a:off x="1490847" y="6504213"/>
                <a:ext cx="6460458" cy="299908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/>
                  <a:t>Diego Lopez Gutierrez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 in </a:t>
                </a:r>
                <a:r>
                  <a:rPr lang="en-US" dirty="0" err="1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E6FC1DBC-2995-6C42-A97F-97E5D8560B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xfrm>
                <a:off x="1490847" y="6504213"/>
                <a:ext cx="6460458" cy="299908"/>
              </a:xfrm>
              <a:blipFill>
                <a:blip r:embed="rId2"/>
                <a:stretch>
                  <a:fillRect l="-1373" t="-12000" r="-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8DED7-465D-3046-8A3D-C93CA38D0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37" name="Group 49">
            <a:extLst>
              <a:ext uri="{FF2B5EF4-FFF2-40B4-BE49-F238E27FC236}">
                <a16:creationId xmlns:a16="http://schemas.microsoft.com/office/drawing/2014/main" id="{6BA9D5ED-CE28-554D-B5E2-F6408B1FC7C4}"/>
              </a:ext>
            </a:extLst>
          </p:cNvPr>
          <p:cNvGrpSpPr/>
          <p:nvPr/>
        </p:nvGrpSpPr>
        <p:grpSpPr>
          <a:xfrm>
            <a:off x="736827" y="1136892"/>
            <a:ext cx="4809521" cy="4490212"/>
            <a:chOff x="4029679" y="1630680"/>
            <a:chExt cx="4809521" cy="4490212"/>
          </a:xfrm>
        </p:grpSpPr>
        <p:pic>
          <p:nvPicPr>
            <p:cNvPr id="38" name="Picture 7" descr="C:\My Documents\Dusel\TPC\TPC1.gif">
              <a:extLst>
                <a:ext uri="{FF2B5EF4-FFF2-40B4-BE49-F238E27FC236}">
                  <a16:creationId xmlns:a16="http://schemas.microsoft.com/office/drawing/2014/main" id="{36464A29-4AE4-1048-A995-5312D14DF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29679" y="1713297"/>
              <a:ext cx="4637557" cy="4407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58FBE4AC-D468-0E44-B32D-3F73492B3438}"/>
                </a:ext>
              </a:extLst>
            </p:cNvPr>
            <p:cNvSpPr/>
            <p:nvPr/>
          </p:nvSpPr>
          <p:spPr>
            <a:xfrm>
              <a:off x="7467600" y="1630680"/>
              <a:ext cx="13716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18">
            <a:extLst>
              <a:ext uri="{FF2B5EF4-FFF2-40B4-BE49-F238E27FC236}">
                <a16:creationId xmlns:a16="http://schemas.microsoft.com/office/drawing/2014/main" id="{2D07FB4C-FDB6-3D45-ACAB-5AAAE7DC5E69}"/>
              </a:ext>
            </a:extLst>
          </p:cNvPr>
          <p:cNvGrpSpPr>
            <a:grpSpLocks/>
          </p:cNvGrpSpPr>
          <p:nvPr/>
        </p:nvGrpSpPr>
        <p:grpSpPr bwMode="auto">
          <a:xfrm>
            <a:off x="1659257" y="3051424"/>
            <a:ext cx="1167117" cy="1730651"/>
            <a:chOff x="2209800" y="2819400"/>
            <a:chExt cx="1752600" cy="2667000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DADFE5AC-F205-734F-A2A8-6501A5C18CC1}"/>
                </a:ext>
              </a:extLst>
            </p:cNvPr>
            <p:cNvCxnSpPr/>
            <p:nvPr/>
          </p:nvCxnSpPr>
          <p:spPr>
            <a:xfrm rot="5400000" flipH="1" flipV="1">
              <a:off x="2019300" y="4381500"/>
              <a:ext cx="1295400" cy="9144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03F3A4DF-E739-9243-8EA0-528C79912E68}"/>
                </a:ext>
              </a:extLst>
            </p:cNvPr>
            <p:cNvCxnSpPr/>
            <p:nvPr/>
          </p:nvCxnSpPr>
          <p:spPr>
            <a:xfrm rot="5400000" flipH="1" flipV="1">
              <a:off x="2667000" y="3276600"/>
              <a:ext cx="1371600" cy="4572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79E1D1C-CD63-C04A-97F2-88E931644459}"/>
                </a:ext>
              </a:extLst>
            </p:cNvPr>
            <p:cNvCxnSpPr/>
            <p:nvPr/>
          </p:nvCxnSpPr>
          <p:spPr>
            <a:xfrm flipV="1">
              <a:off x="3124200" y="3962400"/>
              <a:ext cx="838200" cy="2286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Freeform 43">
            <a:extLst>
              <a:ext uri="{FF2B5EF4-FFF2-40B4-BE49-F238E27FC236}">
                <a16:creationId xmlns:a16="http://schemas.microsoft.com/office/drawing/2014/main" id="{543B3B72-2CA3-CB44-8A06-11CAB8647054}"/>
              </a:ext>
            </a:extLst>
          </p:cNvPr>
          <p:cNvSpPr/>
          <p:nvPr/>
        </p:nvSpPr>
        <p:spPr>
          <a:xfrm>
            <a:off x="2539944" y="2301329"/>
            <a:ext cx="3505582" cy="2807466"/>
          </a:xfrm>
          <a:custGeom>
            <a:avLst/>
            <a:gdLst>
              <a:gd name="connsiteX0" fmla="*/ 0 w 5264458"/>
              <a:gd name="connsiteY0" fmla="*/ 2796466 h 3249227"/>
              <a:gd name="connsiteX1" fmla="*/ 790112 w 5264458"/>
              <a:gd name="connsiteY1" fmla="*/ 1447060 h 3249227"/>
              <a:gd name="connsiteX2" fmla="*/ 1225118 w 5264458"/>
              <a:gd name="connsiteY2" fmla="*/ 1216241 h 3249227"/>
              <a:gd name="connsiteX3" fmla="*/ 1944210 w 5264458"/>
              <a:gd name="connsiteY3" fmla="*/ 8878 h 3249227"/>
              <a:gd name="connsiteX4" fmla="*/ 5264458 w 5264458"/>
              <a:gd name="connsiteY4" fmla="*/ 0 h 3249227"/>
              <a:gd name="connsiteX5" fmla="*/ 5264458 w 5264458"/>
              <a:gd name="connsiteY5" fmla="*/ 3249227 h 3249227"/>
              <a:gd name="connsiteX6" fmla="*/ 0 w 5264458"/>
              <a:gd name="connsiteY6" fmla="*/ 2796466 h 3249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4458" h="3249227">
                <a:moveTo>
                  <a:pt x="0" y="2796466"/>
                </a:moveTo>
                <a:lnTo>
                  <a:pt x="790112" y="1447060"/>
                </a:lnTo>
                <a:lnTo>
                  <a:pt x="1225118" y="1216241"/>
                </a:lnTo>
                <a:lnTo>
                  <a:pt x="1944210" y="8878"/>
                </a:lnTo>
                <a:lnTo>
                  <a:pt x="5264458" y="0"/>
                </a:lnTo>
                <a:lnTo>
                  <a:pt x="5264458" y="3249227"/>
                </a:lnTo>
                <a:lnTo>
                  <a:pt x="0" y="279646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5" name="Picture 4" descr="C:\My Documents\Dusel\TPC\TPC2.gif">
            <a:extLst>
              <a:ext uri="{FF2B5EF4-FFF2-40B4-BE49-F238E27FC236}">
                <a16:creationId xmlns:a16="http://schemas.microsoft.com/office/drawing/2014/main" id="{E4C89B16-AB3B-6048-8A65-441C8B2BC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20169" t="16953" r="20518" b="8540"/>
          <a:stretch>
            <a:fillRect/>
          </a:stretch>
        </p:blipFill>
        <p:spPr bwMode="auto">
          <a:xfrm>
            <a:off x="2432021" y="2289052"/>
            <a:ext cx="1573071" cy="3247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8" descr="C:\My Documents\Dusel\TPC\TPC4.gif">
            <a:extLst>
              <a:ext uri="{FF2B5EF4-FFF2-40B4-BE49-F238E27FC236}">
                <a16:creationId xmlns:a16="http://schemas.microsoft.com/office/drawing/2014/main" id="{3A7815AE-AD83-6446-8345-4A51AED17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4668" y="2418532"/>
            <a:ext cx="2783533" cy="3187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7" name="Group 42">
            <a:extLst>
              <a:ext uri="{FF2B5EF4-FFF2-40B4-BE49-F238E27FC236}">
                <a16:creationId xmlns:a16="http://schemas.microsoft.com/office/drawing/2014/main" id="{B7ECEC8F-B2B7-7E47-B612-57CEE2803FA0}"/>
              </a:ext>
            </a:extLst>
          </p:cNvPr>
          <p:cNvGrpSpPr>
            <a:grpSpLocks/>
          </p:cNvGrpSpPr>
          <p:nvPr/>
        </p:nvGrpSpPr>
        <p:grpSpPr bwMode="auto">
          <a:xfrm>
            <a:off x="4363401" y="2783533"/>
            <a:ext cx="659675" cy="1483415"/>
            <a:chOff x="6248400" y="2133600"/>
            <a:chExt cx="990600" cy="2286000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B3C27BB-80F0-9245-AF95-8EC6A0820A19}"/>
                </a:ext>
              </a:extLst>
            </p:cNvPr>
            <p:cNvCxnSpPr/>
            <p:nvPr/>
          </p:nvCxnSpPr>
          <p:spPr>
            <a:xfrm rot="16200000" flipH="1">
              <a:off x="6248400" y="2819400"/>
              <a:ext cx="457200" cy="45720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D67F695-0826-A84D-B84C-9A575CF5A6B3}"/>
                </a:ext>
              </a:extLst>
            </p:cNvPr>
            <p:cNvCxnSpPr/>
            <p:nvPr/>
          </p:nvCxnSpPr>
          <p:spPr>
            <a:xfrm rot="5400000" flipH="1" flipV="1">
              <a:off x="6400800" y="2438400"/>
              <a:ext cx="1143000" cy="53340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2FC51C5-9770-534D-8056-D41DBE622D46}"/>
                </a:ext>
              </a:extLst>
            </p:cNvPr>
            <p:cNvCxnSpPr/>
            <p:nvPr/>
          </p:nvCxnSpPr>
          <p:spPr>
            <a:xfrm rot="16200000" flipV="1">
              <a:off x="6210300" y="3771900"/>
              <a:ext cx="1143000" cy="152400"/>
            </a:xfrm>
            <a:prstGeom prst="line">
              <a:avLst/>
            </a:prstGeom>
            <a:ln w="190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41">
            <a:extLst>
              <a:ext uri="{FF2B5EF4-FFF2-40B4-BE49-F238E27FC236}">
                <a16:creationId xmlns:a16="http://schemas.microsoft.com/office/drawing/2014/main" id="{65332BD6-94E1-5840-8C51-A01ED7471D88}"/>
              </a:ext>
            </a:extLst>
          </p:cNvPr>
          <p:cNvGrpSpPr>
            <a:grpSpLocks/>
          </p:cNvGrpSpPr>
          <p:nvPr/>
        </p:nvGrpSpPr>
        <p:grpSpPr bwMode="auto">
          <a:xfrm>
            <a:off x="3661484" y="4444455"/>
            <a:ext cx="1522328" cy="1236180"/>
            <a:chOff x="5181600" y="4495800"/>
            <a:chExt cx="2286000" cy="1905000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D66CE6D-E786-3542-A49B-656D9A2A712F}"/>
                </a:ext>
              </a:extLst>
            </p:cNvPr>
            <p:cNvCxnSpPr/>
            <p:nvPr/>
          </p:nvCxnSpPr>
          <p:spPr>
            <a:xfrm rot="10800000" flipV="1">
              <a:off x="6019800" y="4495800"/>
              <a:ext cx="1447800" cy="838200"/>
            </a:xfrm>
            <a:prstGeom prst="line">
              <a:avLst/>
            </a:prstGeom>
            <a:ln w="158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00E911E4-04ED-5C44-A052-27B5F534B7C5}"/>
                </a:ext>
              </a:extLst>
            </p:cNvPr>
            <p:cNvCxnSpPr/>
            <p:nvPr/>
          </p:nvCxnSpPr>
          <p:spPr>
            <a:xfrm rot="5400000">
              <a:off x="5753100" y="5067300"/>
              <a:ext cx="533400" cy="0"/>
            </a:xfrm>
            <a:prstGeom prst="line">
              <a:avLst/>
            </a:prstGeom>
            <a:ln w="158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386A14DA-2FCE-2841-9A0C-1E552144BBBB}"/>
                </a:ext>
              </a:extLst>
            </p:cNvPr>
            <p:cNvCxnSpPr/>
            <p:nvPr/>
          </p:nvCxnSpPr>
          <p:spPr>
            <a:xfrm rot="5400000">
              <a:off x="5067300" y="5448300"/>
              <a:ext cx="1066800" cy="838200"/>
            </a:xfrm>
            <a:prstGeom prst="line">
              <a:avLst/>
            </a:prstGeom>
            <a:ln w="158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Freeform 54">
            <a:extLst>
              <a:ext uri="{FF2B5EF4-FFF2-40B4-BE49-F238E27FC236}">
                <a16:creationId xmlns:a16="http://schemas.microsoft.com/office/drawing/2014/main" id="{9F003836-8871-CD4C-BD1B-C5B4F183868A}"/>
              </a:ext>
            </a:extLst>
          </p:cNvPr>
          <p:cNvSpPr/>
          <p:nvPr/>
        </p:nvSpPr>
        <p:spPr>
          <a:xfrm>
            <a:off x="2888402" y="2301329"/>
            <a:ext cx="2949509" cy="3366367"/>
          </a:xfrm>
          <a:custGeom>
            <a:avLst/>
            <a:gdLst>
              <a:gd name="connsiteX0" fmla="*/ 1988599 w 4429958"/>
              <a:gd name="connsiteY0" fmla="*/ 8878 h 5042517"/>
              <a:gd name="connsiteX1" fmla="*/ 1988599 w 4429958"/>
              <a:gd name="connsiteY1" fmla="*/ 3062796 h 5042517"/>
              <a:gd name="connsiteX2" fmla="*/ 0 w 4429958"/>
              <a:gd name="connsiteY2" fmla="*/ 5042517 h 5042517"/>
              <a:gd name="connsiteX3" fmla="*/ 4429958 w 4429958"/>
              <a:gd name="connsiteY3" fmla="*/ 5033639 h 5042517"/>
              <a:gd name="connsiteX4" fmla="*/ 4421080 w 4429958"/>
              <a:gd name="connsiteY4" fmla="*/ 0 h 5042517"/>
              <a:gd name="connsiteX5" fmla="*/ 1988599 w 4429958"/>
              <a:gd name="connsiteY5" fmla="*/ 8878 h 504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9958" h="5042517">
                <a:moveTo>
                  <a:pt x="1988599" y="8878"/>
                </a:moveTo>
                <a:lnTo>
                  <a:pt x="1988599" y="3062796"/>
                </a:lnTo>
                <a:lnTo>
                  <a:pt x="0" y="5042517"/>
                </a:lnTo>
                <a:lnTo>
                  <a:pt x="4429958" y="5033639"/>
                </a:lnTo>
                <a:cubicBezTo>
                  <a:pt x="4426999" y="3355759"/>
                  <a:pt x="4424039" y="1677880"/>
                  <a:pt x="4421080" y="0"/>
                </a:cubicBezTo>
                <a:lnTo>
                  <a:pt x="1988599" y="8878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291" tIns="32146" rIns="64291" bIns="32146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" name="Line 12">
            <a:extLst>
              <a:ext uri="{FF2B5EF4-FFF2-40B4-BE49-F238E27FC236}">
                <a16:creationId xmlns:a16="http://schemas.microsoft.com/office/drawing/2014/main" id="{6A711EE3-C80E-AF45-88A4-1F453F50F8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07946" y="1411149"/>
            <a:ext cx="395660" cy="81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6E49AA3-D8B2-D646-8B9D-0038BF99155E}"/>
              </a:ext>
            </a:extLst>
          </p:cNvPr>
          <p:cNvSpPr txBox="1"/>
          <p:nvPr/>
        </p:nvSpPr>
        <p:spPr>
          <a:xfrm>
            <a:off x="3031748" y="1868412"/>
            <a:ext cx="1447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Anode Wire Planes</a:t>
            </a:r>
          </a:p>
          <a:p>
            <a:r>
              <a:rPr lang="en-US" dirty="0"/>
              <a:t>         </a:t>
            </a:r>
            <a:r>
              <a:rPr lang="en-US" b="1" dirty="0">
                <a:solidFill>
                  <a:srgbClr val="00B050"/>
                </a:solidFill>
              </a:rPr>
              <a:t>U</a:t>
            </a:r>
            <a:r>
              <a:rPr lang="en-US" dirty="0"/>
              <a:t> </a:t>
            </a:r>
            <a:r>
              <a:rPr lang="en-US" b="1" dirty="0">
                <a:solidFill>
                  <a:srgbClr val="00B0F0"/>
                </a:solidFill>
              </a:rPr>
              <a:t>V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14DECD-7013-B044-98D8-CB5914AF1A28}"/>
              </a:ext>
            </a:extLst>
          </p:cNvPr>
          <p:cNvSpPr txBox="1"/>
          <p:nvPr/>
        </p:nvSpPr>
        <p:spPr>
          <a:xfrm>
            <a:off x="5241548" y="232561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V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999205-CECE-3C48-99B9-5E53222CA11D}"/>
              </a:ext>
            </a:extLst>
          </p:cNvPr>
          <p:cNvSpPr txBox="1"/>
          <p:nvPr/>
        </p:nvSpPr>
        <p:spPr>
          <a:xfrm>
            <a:off x="5241548" y="4306812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E34E2C6-7BBD-F44E-B607-5BD0EBAA8680}"/>
              </a:ext>
            </a:extLst>
          </p:cNvPr>
          <p:cNvSpPr/>
          <p:nvPr/>
        </p:nvSpPr>
        <p:spPr>
          <a:xfrm>
            <a:off x="2041148" y="3621012"/>
            <a:ext cx="533400" cy="533400"/>
          </a:xfrm>
          <a:prstGeom prst="ellipse">
            <a:avLst/>
          </a:prstGeom>
          <a:solidFill>
            <a:srgbClr val="00B0F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59">
            <a:extLst>
              <a:ext uri="{FF2B5EF4-FFF2-40B4-BE49-F238E27FC236}">
                <a16:creationId xmlns:a16="http://schemas.microsoft.com/office/drawing/2014/main" id="{85D4BD9C-5ABB-614F-AC3F-9BFD6917C266}"/>
              </a:ext>
            </a:extLst>
          </p:cNvPr>
          <p:cNvGrpSpPr/>
          <p:nvPr/>
        </p:nvGrpSpPr>
        <p:grpSpPr>
          <a:xfrm>
            <a:off x="2726948" y="5602212"/>
            <a:ext cx="381000" cy="444738"/>
            <a:chOff x="6096000" y="6096794"/>
            <a:chExt cx="381000" cy="444738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515414F-A564-7042-A671-6850D19D4711}"/>
                </a:ext>
              </a:extLst>
            </p:cNvPr>
            <p:cNvSpPr txBox="1"/>
            <p:nvPr/>
          </p:nvSpPr>
          <p:spPr>
            <a:xfrm>
              <a:off x="6096000" y="6172200"/>
              <a:ext cx="381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t</a:t>
              </a:r>
              <a:r>
                <a:rPr lang="en-US" sz="1800" baseline="-25000" dirty="0"/>
                <a:t>0</a:t>
              </a: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614501CF-498D-FE48-BB18-A4DA84426D09}"/>
                </a:ext>
              </a:extLst>
            </p:cNvPr>
            <p:cNvCxnSpPr/>
            <p:nvPr/>
          </p:nvCxnSpPr>
          <p:spPr>
            <a:xfrm rot="5400000" flipH="1" flipV="1">
              <a:off x="6210300" y="6210300"/>
              <a:ext cx="2286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5">
            <a:extLst>
              <a:ext uri="{FF2B5EF4-FFF2-40B4-BE49-F238E27FC236}">
                <a16:creationId xmlns:a16="http://schemas.microsoft.com/office/drawing/2014/main" id="{CFB22DAA-D0B7-3C41-B7A0-FA70517204A4}"/>
              </a:ext>
            </a:extLst>
          </p:cNvPr>
          <p:cNvGrpSpPr/>
          <p:nvPr/>
        </p:nvGrpSpPr>
        <p:grpSpPr>
          <a:xfrm>
            <a:off x="4403348" y="3544812"/>
            <a:ext cx="1021778" cy="685800"/>
            <a:chOff x="7696200" y="4038600"/>
            <a:chExt cx="1021778" cy="685800"/>
          </a:xfrm>
        </p:grpSpPr>
        <p:grpSp>
          <p:nvGrpSpPr>
            <p:cNvPr id="65" name="Group 63">
              <a:extLst>
                <a:ext uri="{FF2B5EF4-FFF2-40B4-BE49-F238E27FC236}">
                  <a16:creationId xmlns:a16="http://schemas.microsoft.com/office/drawing/2014/main" id="{DA66BB11-0C23-F944-AB75-A3B3908AC036}"/>
                </a:ext>
              </a:extLst>
            </p:cNvPr>
            <p:cNvGrpSpPr/>
            <p:nvPr/>
          </p:nvGrpSpPr>
          <p:grpSpPr>
            <a:xfrm>
              <a:off x="7696200" y="4114800"/>
              <a:ext cx="838200" cy="609600"/>
              <a:chOff x="1524000" y="2057400"/>
              <a:chExt cx="838200" cy="609600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60F12481-B261-034B-9CFF-6639D4C052D1}"/>
                  </a:ext>
                </a:extLst>
              </p:cNvPr>
              <p:cNvSpPr/>
              <p:nvPr/>
            </p:nvSpPr>
            <p:spPr>
              <a:xfrm>
                <a:off x="1828800" y="2247900"/>
                <a:ext cx="533400" cy="22860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0800000" scaled="1"/>
                <a:tileRect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839E840D-1603-F744-8A06-5E44DA9FA64B}"/>
                  </a:ext>
                </a:extLst>
              </p:cNvPr>
              <p:cNvSpPr/>
              <p:nvPr/>
            </p:nvSpPr>
            <p:spPr>
              <a:xfrm>
                <a:off x="1524000" y="2057400"/>
                <a:ext cx="533400" cy="6096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45F9D97-EB2D-2F44-9C33-47107BD5636B}"/>
                </a:ext>
              </a:extLst>
            </p:cNvPr>
            <p:cNvSpPr txBox="1"/>
            <p:nvPr/>
          </p:nvSpPr>
          <p:spPr>
            <a:xfrm>
              <a:off x="8153400" y="4038600"/>
              <a:ext cx="5645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PMT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68DF6462-0D0A-7548-B165-32FF81293095}"/>
              </a:ext>
            </a:extLst>
          </p:cNvPr>
          <p:cNvSpPr txBox="1"/>
          <p:nvPr/>
        </p:nvSpPr>
        <p:spPr>
          <a:xfrm>
            <a:off x="1122068" y="3594553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Charged Particles</a:t>
            </a:r>
          </a:p>
          <a:p>
            <a:r>
              <a:rPr lang="en-US" dirty="0"/>
              <a:t>         </a:t>
            </a:r>
            <a:r>
              <a:rPr lang="en-US" b="1" dirty="0">
                <a:solidFill>
                  <a:srgbClr val="00B050"/>
                </a:solidFill>
              </a:rPr>
              <a:t>U</a:t>
            </a:r>
            <a:r>
              <a:rPr lang="en-US" dirty="0"/>
              <a:t> </a:t>
            </a:r>
            <a:r>
              <a:rPr lang="en-US" b="1" dirty="0">
                <a:solidFill>
                  <a:srgbClr val="00B0F0"/>
                </a:solidFill>
              </a:rPr>
              <a:t>V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556491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60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9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21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 animBg="1"/>
      <p:bldP spid="6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2198B3-6A37-3849-941A-A3983292D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Charged Current Neutrino Interaction?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643E9-8B6E-B94D-8AA1-5854572FAE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8/5/19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B45142DC-A3D8-2D40-AEFE-D0C707400676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>
              <a:xfrm>
                <a:off x="1497149" y="6504213"/>
                <a:ext cx="6531729" cy="237285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/>
                  <a:t>Diego Lopez Gutierrez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 in </a:t>
                </a:r>
                <a:r>
                  <a:rPr lang="en-US" dirty="0" err="1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B45142DC-A3D8-2D40-AEFE-D0C7074006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xfrm>
                <a:off x="1497149" y="6504213"/>
                <a:ext cx="6531729" cy="237285"/>
              </a:xfrm>
              <a:blipFill>
                <a:blip r:embed="rId2"/>
                <a:stretch>
                  <a:fillRect l="-1359" t="-1500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55CB0-23B9-1743-96FE-6704C1D65C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8773F2B-E0BC-4447-A4F4-CE40F4DD786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793134"/>
                <a:ext cx="8672513" cy="50593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) Interactions:</a:t>
                </a:r>
              </a:p>
              <a:p>
                <a:pPr lvl="1"/>
                <a:r>
                  <a:rPr lang="en-US" dirty="0"/>
                  <a:t>Neutral current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|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Charged current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/>
                  <a:t>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|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If CC final state identified, then mother neutrino identified</a:t>
                </a:r>
              </a:p>
              <a:p>
                <a:r>
                  <a:rPr lang="en-US" dirty="0"/>
                  <a:t>Neutrino oscillations:</a:t>
                </a:r>
              </a:p>
              <a:p>
                <a:pPr lvl="1"/>
                <a:r>
                  <a:rPr lang="en-US" dirty="0"/>
                  <a:t>Change flavor. 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|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CC event important to study oscillations</a:t>
                </a:r>
              </a:p>
              <a:p>
                <a:pPr lvl="1"/>
                <a:r>
                  <a:rPr lang="en-US" dirty="0" err="1"/>
                  <a:t>MicroBooNE</a:t>
                </a:r>
                <a:r>
                  <a:rPr lang="en-US" dirty="0"/>
                  <a:t> and DUNE beams contain many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58773F2B-E0BC-4447-A4F4-CE40F4DD78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793134"/>
                <a:ext cx="8672513" cy="5059363"/>
              </a:xfrm>
              <a:blipFill>
                <a:blip r:embed="rId3"/>
                <a:stretch>
                  <a:fillRect l="-1901" t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3A28375-BD1F-7846-9C8E-0913F8ABB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0876" y="4340306"/>
            <a:ext cx="3502247" cy="172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96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8CEE15-82F2-0C47-A92B-5ECF8248C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0036"/>
            <a:ext cx="8686800" cy="427877"/>
          </a:xfrm>
        </p:spPr>
        <p:txBody>
          <a:bodyPr/>
          <a:lstStyle/>
          <a:p>
            <a:r>
              <a:rPr lang="en-US" dirty="0"/>
              <a:t>Showers and Event Displays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971C6-3E29-A34A-A405-D6DBB21A61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8/5/19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7180CF18-AE29-B64C-A24F-D24BD3E07426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>
              <a:xfrm>
                <a:off x="1477595" y="6504213"/>
                <a:ext cx="6447206" cy="237285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/>
                  <a:t>Diego Lopez Gutierrez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 in </a:t>
                </a:r>
                <a:r>
                  <a:rPr lang="en-US" dirty="0" err="1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7180CF18-AE29-B64C-A24F-D24BD3E074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xfrm>
                <a:off x="1477595" y="6504213"/>
                <a:ext cx="6447206" cy="237285"/>
              </a:xfrm>
              <a:blipFill>
                <a:blip r:embed="rId2"/>
                <a:stretch>
                  <a:fillRect l="-1375" t="-15000" r="-98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97A1-A0A0-FF41-B41B-3EE7331FB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CC51BE-F19F-AB47-AEE1-03AAB131CFD8}"/>
              </a:ext>
            </a:extLst>
          </p:cNvPr>
          <p:cNvGrpSpPr/>
          <p:nvPr/>
        </p:nvGrpSpPr>
        <p:grpSpPr>
          <a:xfrm>
            <a:off x="4369180" y="3417658"/>
            <a:ext cx="4546219" cy="2562820"/>
            <a:chOff x="4369180" y="3417658"/>
            <a:chExt cx="4546219" cy="25628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5ECAD2-E15C-1C4B-B5EC-0D62FEED4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69180" y="3417658"/>
              <a:ext cx="4546219" cy="25628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2665794-5969-2D46-9CA5-166B19DC1CA9}"/>
                    </a:ext>
                  </a:extLst>
                </p:cNvPr>
                <p:cNvSpPr txBox="1"/>
                <p:nvPr/>
              </p:nvSpPr>
              <p:spPr>
                <a:xfrm>
                  <a:off x="5974798" y="3754675"/>
                  <a:ext cx="1334981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 shower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C2665794-5969-2D46-9CA5-166B19DC1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4798" y="3754675"/>
                  <a:ext cx="1334981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4673" t="-23333" r="-12150" b="-4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A9A7EA9-B2E7-B24D-AADF-2BE31D322712}"/>
              </a:ext>
            </a:extLst>
          </p:cNvPr>
          <p:cNvGrpSpPr/>
          <p:nvPr/>
        </p:nvGrpSpPr>
        <p:grpSpPr>
          <a:xfrm>
            <a:off x="4369178" y="737130"/>
            <a:ext cx="4546219" cy="2551311"/>
            <a:chOff x="4369181" y="679629"/>
            <a:chExt cx="4546219" cy="25513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E5B9E3-9160-0344-A729-9DBA6B513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69181" y="679629"/>
              <a:ext cx="4546219" cy="25513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B69AEE6-1449-3A48-A4CC-61C403E32468}"/>
                    </a:ext>
                  </a:extLst>
                </p:cNvPr>
                <p:cNvSpPr txBox="1"/>
                <p:nvPr/>
              </p:nvSpPr>
              <p:spPr>
                <a:xfrm>
                  <a:off x="7309779" y="1713538"/>
                  <a:ext cx="1160126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</m:oMath>
                  </a14:m>
                  <a:r>
                    <a:rPr lang="en-US" dirty="0">
                      <a:solidFill>
                        <a:schemeClr val="bg1"/>
                      </a:solidFill>
                    </a:rPr>
                    <a:t> shower</a:t>
                  </a:r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B69AEE6-1449-3A48-A4CC-61C403E324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9779" y="1713538"/>
                  <a:ext cx="116012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9890" t="-19355" r="-14286" b="-451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BA965D55-7018-3843-B663-8D757719B1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588" y="1067221"/>
            <a:ext cx="2794000" cy="21463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82B378-0E3F-074A-B614-0DCBA1BAB0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588" t="6046" r="13051" b="2686"/>
          <a:stretch/>
        </p:blipFill>
        <p:spPr>
          <a:xfrm>
            <a:off x="636588" y="3640724"/>
            <a:ext cx="2794000" cy="204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21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E3910DD-37BB-1348-968D-3F29E40376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670270"/>
                <a:ext cx="8686800" cy="5609659"/>
              </a:xfrm>
            </p:spPr>
            <p:txBody>
              <a:bodyPr/>
              <a:lstStyle/>
              <a:p>
                <a:r>
                  <a:rPr lang="en-US" dirty="0"/>
                  <a:t>Physics goal:</a:t>
                </a:r>
              </a:p>
              <a:p>
                <a:pPr lvl="1"/>
                <a:r>
                  <a:rPr lang="en-US" dirty="0"/>
                  <a:t>Identify and select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showers to do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CC analysis</a:t>
                </a:r>
              </a:p>
              <a:p>
                <a:r>
                  <a:rPr lang="en-US" dirty="0"/>
                  <a:t>Motivation:</a:t>
                </a:r>
              </a:p>
              <a:p>
                <a:pPr lvl="1"/>
                <a:r>
                  <a:rPr lang="en-US" dirty="0"/>
                  <a:t>By studying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dirty="0"/>
                  <a:t> CC, we learn more about neutrino oscillations, neutrino cross sections, etc.</a:t>
                </a:r>
              </a:p>
              <a:p>
                <a:pPr lvl="1"/>
                <a:r>
                  <a:rPr lang="en-US" dirty="0"/>
                  <a:t>Different particles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Different energy depositions in </a:t>
                </a:r>
                <a:r>
                  <a:rPr lang="en-US" dirty="0" err="1"/>
                  <a:t>LArTPCs</a:t>
                </a:r>
                <a:r>
                  <a:rPr lang="en-US" dirty="0"/>
                  <a:t>. We use this fact to perform shower profile analysis to identify the showers.</a:t>
                </a:r>
              </a:p>
              <a:p>
                <a:r>
                  <a:rPr lang="en-US" dirty="0"/>
                  <a:t>Method:</a:t>
                </a:r>
              </a:p>
              <a:p>
                <a:pPr lvl="1"/>
                <a:r>
                  <a:rPr lang="en-US" dirty="0"/>
                  <a:t>Produce shower energy profile templates for particles such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Calculate electron likelihood based on shower energy profiles.</a:t>
                </a:r>
              </a:p>
              <a:p>
                <a:pPr lvl="1"/>
                <a:r>
                  <a:rPr lang="en-US" dirty="0"/>
                  <a:t>Feed likelihoods into an Artificial Neural Network to train and determine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showers.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1E3910DD-37BB-1348-968D-3F29E40376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670270"/>
                <a:ext cx="8686800" cy="5609659"/>
              </a:xfrm>
              <a:blipFill>
                <a:blip r:embed="rId2"/>
                <a:stretch>
                  <a:fillRect l="-1898" t="-1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87EC313A-249A-2145-B67D-2FEEED81C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25" y="119269"/>
            <a:ext cx="8921750" cy="492401"/>
          </a:xfrm>
        </p:spPr>
        <p:txBody>
          <a:bodyPr/>
          <a:lstStyle/>
          <a:p>
            <a:r>
              <a:rPr lang="en-US" dirty="0"/>
              <a:t>Electron Identification Using Shower Energy Profiles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E6BAB-2D6E-BD49-B8BE-1BA973CC3A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8/5/19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045DE2A2-F321-B642-A0DD-E50DEEFEAAFF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>
              <a:xfrm>
                <a:off x="1477595" y="6504213"/>
                <a:ext cx="6473710" cy="237285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/>
                  <a:t>Diego Lopez Gutierrez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 in </a:t>
                </a:r>
                <a:r>
                  <a:rPr lang="en-US" dirty="0" err="1"/>
                  <a:t>LArTPCs</a:t>
                </a:r>
                <a:endParaRPr lang="en-US" dirty="0"/>
              </a:p>
              <a:p>
                <a:pPr>
                  <a:defRPr/>
                </a:pPr>
                <a:endParaRPr lang="en-US" b="1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045DE2A2-F321-B642-A0DD-E50DEEFEAA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xfrm>
                <a:off x="1477595" y="6504213"/>
                <a:ext cx="6473710" cy="237285"/>
              </a:xfrm>
              <a:blipFill>
                <a:blip r:embed="rId3"/>
                <a:stretch>
                  <a:fillRect l="-1370" t="-15000" r="-5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EAD7A3-1713-074A-8919-C92E8E9FBE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779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624BB8-7773-2646-8D33-D53465453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070" y="824813"/>
            <a:ext cx="8799785" cy="2427673"/>
          </a:xfrm>
        </p:spPr>
        <p:txBody>
          <a:bodyPr/>
          <a:lstStyle/>
          <a:p>
            <a:r>
              <a:rPr lang="en-US" dirty="0"/>
              <a:t>We use DUNE Far Detector simulations of reconstructed showers to produce our shower templates.</a:t>
            </a:r>
          </a:p>
          <a:p>
            <a:r>
              <a:rPr lang="en-US" dirty="0"/>
              <a:t>For each shower, we calculate the longitudinal and transverse profiles.</a:t>
            </a:r>
          </a:p>
          <a:p>
            <a:r>
              <a:rPr lang="en-US" dirty="0"/>
              <a:t>We store the shower profiles from different particles as templates.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D063EBB-E91A-D94B-AD9B-C31147B17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99252"/>
            <a:ext cx="8686800" cy="427877"/>
          </a:xfrm>
        </p:spPr>
        <p:txBody>
          <a:bodyPr/>
          <a:lstStyle/>
          <a:p>
            <a:r>
              <a:rPr lang="en-US" dirty="0"/>
              <a:t>Shower Profile Templates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38FD3-B356-5846-8407-84E36FF148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8/5/19</a:t>
            </a:r>
          </a:p>
          <a:p>
            <a:pPr>
              <a:defRPr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2447A65F-FAC6-4D40-9C68-E9B71732A674}"/>
                  </a:ext>
                </a:extLst>
              </p:cNvPr>
              <p:cNvSpPr>
                <a:spLocks noGrp="1"/>
              </p:cNvSpPr>
              <p:nvPr>
                <p:ph type="ftr" sz="quarter" idx="3"/>
              </p:nvPr>
            </p:nvSpPr>
            <p:spPr>
              <a:xfrm>
                <a:off x="1490847" y="6504213"/>
                <a:ext cx="6460458" cy="237285"/>
              </a:xfrm>
            </p:spPr>
            <p:txBody>
              <a:bodyPr/>
              <a:lstStyle/>
              <a:p>
                <a:pPr>
                  <a:defRPr/>
                </a:pPr>
                <a:r>
                  <a:rPr lang="en-US" dirty="0"/>
                  <a:t>Diego Lopez Gutierrez |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CC Event Identification based on Shower Energy Profile in </a:t>
                </a:r>
                <a:r>
                  <a:rPr lang="en-US" dirty="0" err="1"/>
                  <a:t>LArTPCs</a:t>
                </a:r>
                <a:endParaRPr lang="en-US" dirty="0"/>
              </a:p>
            </p:txBody>
          </p:sp>
        </mc:Choice>
        <mc:Fallback xmlns="">
          <p:sp>
            <p:nvSpPr>
              <p:cNvPr id="5" name="Footer Placeholder 4">
                <a:extLst>
                  <a:ext uri="{FF2B5EF4-FFF2-40B4-BE49-F238E27FC236}">
                    <a16:creationId xmlns:a16="http://schemas.microsoft.com/office/drawing/2014/main" id="{2447A65F-FAC6-4D40-9C68-E9B71732A6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ftr" sz="quarter" idx="3"/>
              </p:nvPr>
            </p:nvSpPr>
            <p:spPr>
              <a:xfrm>
                <a:off x="1490847" y="6504213"/>
                <a:ext cx="6460458" cy="237285"/>
              </a:xfrm>
              <a:blipFill>
                <a:blip r:embed="rId2"/>
                <a:stretch>
                  <a:fillRect l="-1373" t="-15000" r="-784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5C651-90C6-5B40-B5C6-E9EAEF16D2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B69A554-2292-8648-B99D-FEA1A4F00A39}"/>
              </a:ext>
            </a:extLst>
          </p:cNvPr>
          <p:cNvSpPr/>
          <p:nvPr/>
        </p:nvSpPr>
        <p:spPr>
          <a:xfrm>
            <a:off x="736827" y="4334339"/>
            <a:ext cx="2179993" cy="4398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Simulations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6A71600-30D0-1140-868F-9D4E1AE09D30}"/>
              </a:ext>
            </a:extLst>
          </p:cNvPr>
          <p:cNvSpPr/>
          <p:nvPr/>
        </p:nvSpPr>
        <p:spPr>
          <a:xfrm>
            <a:off x="3273612" y="3405660"/>
            <a:ext cx="2698925" cy="4398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Longitudinal Profile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89493C5-A870-CD4D-8B39-4D0F089F2FCD}"/>
              </a:ext>
            </a:extLst>
          </p:cNvPr>
          <p:cNvSpPr/>
          <p:nvPr/>
        </p:nvSpPr>
        <p:spPr>
          <a:xfrm>
            <a:off x="3273611" y="5251443"/>
            <a:ext cx="2698926" cy="43983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Transverse Profile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773D53AB-B326-DD4A-B915-EAF12B5DFB57}"/>
                  </a:ext>
                </a:extLst>
              </p:cNvPr>
              <p:cNvSpPr/>
              <p:nvPr/>
            </p:nvSpPr>
            <p:spPr>
              <a:xfrm>
                <a:off x="6633165" y="3409716"/>
                <a:ext cx="2001550" cy="439838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773D53AB-B326-DD4A-B915-EAF12B5DFB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165" y="3409716"/>
                <a:ext cx="2001550" cy="43983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9E451685-C0EA-6F42-A209-B379909E928B}"/>
                  </a:ext>
                </a:extLst>
              </p:cNvPr>
              <p:cNvSpPr/>
              <p:nvPr/>
            </p:nvSpPr>
            <p:spPr>
              <a:xfrm>
                <a:off x="6633165" y="4035339"/>
                <a:ext cx="2001550" cy="439838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Rounded Rectangle 31">
                <a:extLst>
                  <a:ext uri="{FF2B5EF4-FFF2-40B4-BE49-F238E27FC236}">
                    <a16:creationId xmlns:a16="http://schemas.microsoft.com/office/drawing/2014/main" id="{9E451685-C0EA-6F42-A209-B379909E92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165" y="4035339"/>
                <a:ext cx="2001550" cy="439838"/>
              </a:xfrm>
              <a:prstGeom prst="round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D0114157-B745-D242-80BA-154122B38BD8}"/>
                  </a:ext>
                </a:extLst>
              </p:cNvPr>
              <p:cNvSpPr/>
              <p:nvPr/>
            </p:nvSpPr>
            <p:spPr>
              <a:xfrm>
                <a:off x="6633165" y="4628058"/>
                <a:ext cx="2001550" cy="439838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±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D0114157-B745-D242-80BA-154122B38B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165" y="4628058"/>
                <a:ext cx="2001550" cy="43983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FD77FF6B-F9E6-3143-AF93-A492230653E0}"/>
                  </a:ext>
                </a:extLst>
              </p:cNvPr>
              <p:cNvSpPr/>
              <p:nvPr/>
            </p:nvSpPr>
            <p:spPr>
              <a:xfrm>
                <a:off x="6633165" y="5254443"/>
                <a:ext cx="2001550" cy="439838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Rounded Rectangle 33">
                <a:extLst>
                  <a:ext uri="{FF2B5EF4-FFF2-40B4-BE49-F238E27FC236}">
                    <a16:creationId xmlns:a16="http://schemas.microsoft.com/office/drawing/2014/main" id="{FD77FF6B-F9E6-3143-AF93-A492230653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165" y="5254443"/>
                <a:ext cx="2001550" cy="43983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5CBE7705-0102-5C42-A640-A0377A4B93D4}"/>
              </a:ext>
            </a:extLst>
          </p:cNvPr>
          <p:cNvCxnSpPr>
            <a:cxnSpLocks/>
            <a:stCxn id="28" idx="0"/>
            <a:endCxn id="29" idx="1"/>
          </p:cNvCxnSpPr>
          <p:nvPr/>
        </p:nvCxnSpPr>
        <p:spPr>
          <a:xfrm rot="5400000" flipH="1" flipV="1">
            <a:off x="2195838" y="3256565"/>
            <a:ext cx="708760" cy="1446788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CB950422-44FD-8F47-BAAF-28F1C5AAC0F3}"/>
              </a:ext>
            </a:extLst>
          </p:cNvPr>
          <p:cNvCxnSpPr>
            <a:cxnSpLocks/>
            <a:stCxn id="28" idx="2"/>
            <a:endCxn id="30" idx="1"/>
          </p:cNvCxnSpPr>
          <p:nvPr/>
        </p:nvCxnSpPr>
        <p:spPr>
          <a:xfrm rot="16200000" flipH="1">
            <a:off x="2201625" y="4399375"/>
            <a:ext cx="697185" cy="1446787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Elbow Connector 42">
            <a:extLst>
              <a:ext uri="{FF2B5EF4-FFF2-40B4-BE49-F238E27FC236}">
                <a16:creationId xmlns:a16="http://schemas.microsoft.com/office/drawing/2014/main" id="{A4659D30-4919-CA48-8861-EC15F6A9D0D7}"/>
              </a:ext>
            </a:extLst>
          </p:cNvPr>
          <p:cNvCxnSpPr>
            <a:cxnSpLocks/>
            <a:stCxn id="29" idx="2"/>
          </p:cNvCxnSpPr>
          <p:nvPr/>
        </p:nvCxnSpPr>
        <p:spPr>
          <a:xfrm rot="16200000" flipH="1">
            <a:off x="5095345" y="3373228"/>
            <a:ext cx="708759" cy="1653298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Elbow Connector 51">
            <a:extLst>
              <a:ext uri="{FF2B5EF4-FFF2-40B4-BE49-F238E27FC236}">
                <a16:creationId xmlns:a16="http://schemas.microsoft.com/office/drawing/2014/main" id="{3F2D130D-D954-6448-997F-8EB78CFC05C5}"/>
              </a:ext>
            </a:extLst>
          </p:cNvPr>
          <p:cNvCxnSpPr>
            <a:cxnSpLocks/>
            <a:endCxn id="31" idx="1"/>
          </p:cNvCxnSpPr>
          <p:nvPr/>
        </p:nvCxnSpPr>
        <p:spPr>
          <a:xfrm rot="5400000" flipH="1" flipV="1">
            <a:off x="5992459" y="3913552"/>
            <a:ext cx="924623" cy="356790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8CC0A817-D2A6-7B44-A83D-3960E253DDF6}"/>
              </a:ext>
            </a:extLst>
          </p:cNvPr>
          <p:cNvCxnSpPr>
            <a:cxnSpLocks/>
            <a:stCxn id="30" idx="0"/>
          </p:cNvCxnSpPr>
          <p:nvPr/>
        </p:nvCxnSpPr>
        <p:spPr>
          <a:xfrm rot="5400000" flipH="1" flipV="1">
            <a:off x="5101130" y="4076201"/>
            <a:ext cx="697186" cy="1653299"/>
          </a:xfrm>
          <a:prstGeom prst="bentConnector2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Elbow Connector 63">
            <a:extLst>
              <a:ext uri="{FF2B5EF4-FFF2-40B4-BE49-F238E27FC236}">
                <a16:creationId xmlns:a16="http://schemas.microsoft.com/office/drawing/2014/main" id="{9339F879-3D03-DC48-A969-240DCE3C6897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6276374" y="4255258"/>
            <a:ext cx="356791" cy="299002"/>
          </a:xfrm>
          <a:prstGeom prst="bentConnector3">
            <a:avLst>
              <a:gd name="adj1" fmla="val 1339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Elbow Connector 68">
            <a:extLst>
              <a:ext uri="{FF2B5EF4-FFF2-40B4-BE49-F238E27FC236}">
                <a16:creationId xmlns:a16="http://schemas.microsoft.com/office/drawing/2014/main" id="{8CEFED10-358A-8243-B2E0-5D55EBC12FF5}"/>
              </a:ext>
            </a:extLst>
          </p:cNvPr>
          <p:cNvCxnSpPr>
            <a:cxnSpLocks/>
            <a:endCxn id="34" idx="1"/>
          </p:cNvCxnSpPr>
          <p:nvPr/>
        </p:nvCxnSpPr>
        <p:spPr>
          <a:xfrm rot="16200000" flipH="1">
            <a:off x="5994717" y="4835914"/>
            <a:ext cx="920104" cy="356791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Elbow Connector 71">
            <a:extLst>
              <a:ext uri="{FF2B5EF4-FFF2-40B4-BE49-F238E27FC236}">
                <a16:creationId xmlns:a16="http://schemas.microsoft.com/office/drawing/2014/main" id="{47CF58D9-CC23-F641-941C-22A6477EA9E7}"/>
              </a:ext>
            </a:extLst>
          </p:cNvPr>
          <p:cNvCxnSpPr>
            <a:cxnSpLocks/>
            <a:endCxn id="33" idx="1"/>
          </p:cNvCxnSpPr>
          <p:nvPr/>
        </p:nvCxnSpPr>
        <p:spPr>
          <a:xfrm>
            <a:off x="6276375" y="4554258"/>
            <a:ext cx="356790" cy="293719"/>
          </a:xfrm>
          <a:prstGeom prst="bentConnector3">
            <a:avLst>
              <a:gd name="adj1" fmla="val 1338"/>
            </a:avLst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576670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PresentationTemplate" id="{2ECAC9A7-05FC-704A-B04E-0ECB53653B89}" vid="{176E0876-F0FF-A249-BBBE-ABF2FD6931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1815</TotalTime>
  <Words>1092</Words>
  <Application>Microsoft Macintosh PowerPoint</Application>
  <PresentationFormat>On-screen Show (4:3)</PresentationFormat>
  <Paragraphs>178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ＭＳ Ｐゴシック</vt:lpstr>
      <vt:lpstr>Arial</vt:lpstr>
      <vt:lpstr>Calibri</vt:lpstr>
      <vt:lpstr>Cambria Math</vt:lpstr>
      <vt:lpstr>Geneva</vt:lpstr>
      <vt:lpstr>Helvetica</vt:lpstr>
      <vt:lpstr>System Font Regular</vt:lpstr>
      <vt:lpstr>Fermilab_PPT_090815</vt:lpstr>
      <vt:lpstr>PowerPoint Presentation</vt:lpstr>
      <vt:lpstr>Why do we care about neutrinos?</vt:lpstr>
      <vt:lpstr>Liquid Argon Time Projection Chambers as Neutrino Detectors</vt:lpstr>
      <vt:lpstr>Liquid Argon Time Projection Chamber (LArTPC)</vt:lpstr>
      <vt:lpstr>Liquid Argon Time Projection Chamber</vt:lpstr>
      <vt:lpstr>What is a Charged Current Neutrino Interaction?</vt:lpstr>
      <vt:lpstr>Showers and Event Displays</vt:lpstr>
      <vt:lpstr>Electron Identification Using Shower Energy Profiles</vt:lpstr>
      <vt:lpstr>Shower Profile Templates</vt:lpstr>
      <vt:lpstr>Shower Profiles</vt:lpstr>
      <vt:lpstr>Longitudinal Shower Profile</vt:lpstr>
      <vt:lpstr>Transverse Shower Profile</vt:lpstr>
      <vt:lpstr>3D Longitudinal Histogram as Template</vt:lpstr>
      <vt:lpstr>3D Transverse Histogram as Template</vt:lpstr>
      <vt:lpstr>Likelihood Calculation</vt:lpstr>
      <vt:lpstr>Likelihood Calculation</vt:lpstr>
      <vt:lpstr>Conclusion and Future Work</vt:lpstr>
      <vt:lpstr>Acknowledgment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35</cp:revision>
  <cp:lastPrinted>2014-01-20T19:40:21Z</cp:lastPrinted>
  <dcterms:created xsi:type="dcterms:W3CDTF">2019-07-31T14:18:48Z</dcterms:created>
  <dcterms:modified xsi:type="dcterms:W3CDTF">2019-08-05T13:28:28Z</dcterms:modified>
</cp:coreProperties>
</file>