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4" r:id="rId2"/>
    <p:sldId id="275" r:id="rId3"/>
    <p:sldId id="295" r:id="rId4"/>
    <p:sldId id="298" r:id="rId5"/>
    <p:sldId id="299" r:id="rId6"/>
    <p:sldId id="300" r:id="rId7"/>
    <p:sldId id="301" r:id="rId8"/>
    <p:sldId id="311" r:id="rId9"/>
    <p:sldId id="303" r:id="rId10"/>
    <p:sldId id="313" r:id="rId11"/>
    <p:sldId id="305" r:id="rId12"/>
    <p:sldId id="307" r:id="rId13"/>
    <p:sldId id="306" r:id="rId14"/>
    <p:sldId id="310" r:id="rId15"/>
    <p:sldId id="308" r:id="rId16"/>
    <p:sldId id="296" r:id="rId17"/>
    <p:sldId id="297" r:id="rId18"/>
    <p:sldId id="304" r:id="rId19"/>
    <p:sldId id="309" r:id="rId20"/>
    <p:sldId id="302" r:id="rId21"/>
    <p:sldId id="312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704" userDrawn="1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832" userDrawn="1">
          <p15:clr>
            <a:srgbClr val="A4A3A4"/>
          </p15:clr>
        </p15:guide>
        <p15:guide id="6" orient="horz" pos="648" userDrawn="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40" userDrawn="1">
          <p15:clr>
            <a:srgbClr val="A4A3A4"/>
          </p15:clr>
        </p15:guide>
        <p15:guide id="11" pos="5163">
          <p15:clr>
            <a:srgbClr val="A4A3A4"/>
          </p15:clr>
        </p15:guide>
        <p15:guide id="12" pos="4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003087"/>
    <a:srgbClr val="404040"/>
    <a:srgbClr val="004C97"/>
    <a:srgbClr val="4E4E4E"/>
    <a:srgbClr val="63666A"/>
    <a:srgbClr val="99D6EA"/>
    <a:srgbClr val="505050"/>
    <a:srgbClr val="A7A8AA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31" autoAdjust="0"/>
    <p:restoredTop sz="86259"/>
  </p:normalViewPr>
  <p:slideViewPr>
    <p:cSldViewPr snapToGrid="0" snapToObjects="1" showGuides="1">
      <p:cViewPr varScale="1">
        <p:scale>
          <a:sx n="61" d="100"/>
          <a:sy n="61" d="100"/>
        </p:scale>
        <p:origin x="752" y="200"/>
      </p:cViewPr>
      <p:guideLst>
        <p:guide orient="horz" pos="4142"/>
        <p:guide orient="horz" pos="4027"/>
        <p:guide orient="horz" pos="1704"/>
        <p:guide orient="horz" pos="152"/>
        <p:guide orient="horz" pos="2832"/>
        <p:guide orient="horz" pos="648"/>
        <p:guide pos="5616"/>
        <p:guide pos="136"/>
        <p:guide pos="589"/>
        <p:guide pos="4440"/>
        <p:guide pos="5163"/>
        <p:guide pos="46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– height.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0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Interaction probability, pictures of detectors.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0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Back-up materials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04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82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8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ar.ingenious/applying-random-forest-classification-machine-learning-algorithm-from-scratch-with-real-24ff198a1c57" TargetMode="External"/><Relationship Id="rId2" Type="http://schemas.openxmlformats.org/officeDocument/2006/relationships/hyperlink" Target="file:///Users/duc_hoang/Box%20Sync/Fermilab%20Summer%20Research/Related%20readings/CS231n%20Convolutional%20Neural%20Networks%20for%20Visual%20Recognition.webarchiv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Duc Hoang – Rhodes College</a:t>
            </a:r>
          </a:p>
          <a:p>
            <a:r>
              <a:rPr lang="en-US" dirty="0"/>
              <a:t>Supervisor: Dr. Gabriel N. Perdue</a:t>
            </a:r>
          </a:p>
          <a:p>
            <a:r>
              <a:rPr lang="en-US" dirty="0"/>
              <a:t>SIST – Final Presentation</a:t>
            </a:r>
          </a:p>
          <a:p>
            <a:r>
              <a:rPr lang="en-US" dirty="0"/>
              <a:t>1 August 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Inferring Convolutional Neural Networks’ accuracy from its architectural characterizations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9DD5DC-B0B7-F64B-BC66-400CD820C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D1A47-A244-8642-8F96-0126FDA5C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D61A-1EE0-3648-BAFA-A2681791A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84FFE-B686-5F43-A091-1C27C6976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039F94F-C3AB-1B49-A3A6-37FE49FBB722}"/>
              </a:ext>
            </a:extLst>
          </p:cNvPr>
          <p:cNvSpPr/>
          <p:nvPr/>
        </p:nvSpPr>
        <p:spPr>
          <a:xfrm>
            <a:off x="228600" y="4319283"/>
            <a:ext cx="2641597" cy="1184564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09E29-E6BE-8147-9C2F-AEDD4E12BBD0}"/>
              </a:ext>
            </a:extLst>
          </p:cNvPr>
          <p:cNvSpPr txBox="1"/>
          <p:nvPr/>
        </p:nvSpPr>
        <p:spPr>
          <a:xfrm>
            <a:off x="431795" y="4465048"/>
            <a:ext cx="238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Architectural characterizations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4D97C2-304D-9D41-878A-44381BD820F0}"/>
              </a:ext>
            </a:extLst>
          </p:cNvPr>
          <p:cNvSpPr/>
          <p:nvPr/>
        </p:nvSpPr>
        <p:spPr>
          <a:xfrm>
            <a:off x="5190446" y="4305617"/>
            <a:ext cx="3826151" cy="11982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11007C-524C-8F44-AB13-56D6604C9E84}"/>
              </a:ext>
            </a:extLst>
          </p:cNvPr>
          <p:cNvSpPr txBox="1"/>
          <p:nvPr/>
        </p:nvSpPr>
        <p:spPr>
          <a:xfrm>
            <a:off x="5245071" y="4652567"/>
            <a:ext cx="3826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CNN performance (accuracy)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0D13FB2E-E81C-E147-AC6B-20A66E13A77E}"/>
              </a:ext>
            </a:extLst>
          </p:cNvPr>
          <p:cNvCxnSpPr>
            <a:cxnSpLocks/>
            <a:stCxn id="7" idx="7"/>
            <a:endCxn id="11" idx="1"/>
          </p:cNvCxnSpPr>
          <p:nvPr/>
        </p:nvCxnSpPr>
        <p:spPr>
          <a:xfrm rot="5400000" flipH="1" flipV="1">
            <a:off x="4111226" y="2853212"/>
            <a:ext cx="11664" cy="3267429"/>
          </a:xfrm>
          <a:prstGeom prst="curvedConnector3">
            <a:avLst>
              <a:gd name="adj1" fmla="val 3564309"/>
            </a:avLst>
          </a:prstGeom>
          <a:ln w="571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D5F66A-74FF-EA41-A606-A36AFBE893FD}"/>
              </a:ext>
            </a:extLst>
          </p:cNvPr>
          <p:cNvSpPr txBox="1"/>
          <p:nvPr/>
        </p:nvSpPr>
        <p:spPr>
          <a:xfrm>
            <a:off x="2917510" y="2409249"/>
            <a:ext cx="2382982" cy="156966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Machine Learning models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(classification and regression)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7E0C7-1367-4946-A915-D9DED9D0C33F}"/>
              </a:ext>
            </a:extLst>
          </p:cNvPr>
          <p:cNvSpPr txBox="1"/>
          <p:nvPr/>
        </p:nvSpPr>
        <p:spPr>
          <a:xfrm>
            <a:off x="5475711" y="567035"/>
            <a:ext cx="3114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Important architecture of CNN for physics task</a:t>
            </a:r>
          </a:p>
        </p:txBody>
      </p:sp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031E2DE5-81F9-5841-8DE4-353CDDD7F7A4}"/>
              </a:ext>
            </a:extLst>
          </p:cNvPr>
          <p:cNvSpPr/>
          <p:nvPr/>
        </p:nvSpPr>
        <p:spPr>
          <a:xfrm>
            <a:off x="5300492" y="465690"/>
            <a:ext cx="3427872" cy="1128352"/>
          </a:xfrm>
          <a:prstGeom prst="round2Same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E2D3312E-AFC1-514F-A8DE-FA881EB09875}"/>
              </a:ext>
            </a:extLst>
          </p:cNvPr>
          <p:cNvCxnSpPr>
            <a:stCxn id="16" idx="0"/>
            <a:endCxn id="22" idx="2"/>
          </p:cNvCxnSpPr>
          <p:nvPr/>
        </p:nvCxnSpPr>
        <p:spPr>
          <a:xfrm rot="5400000" flipH="1" flipV="1">
            <a:off x="4015055" y="1123813"/>
            <a:ext cx="1379383" cy="1191491"/>
          </a:xfrm>
          <a:prstGeom prst="curvedConnector2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86E079-A264-4446-8EEF-2C6F82F447CC}"/>
              </a:ext>
            </a:extLst>
          </p:cNvPr>
          <p:cNvSpPr txBox="1"/>
          <p:nvPr/>
        </p:nvSpPr>
        <p:spPr>
          <a:xfrm>
            <a:off x="1678706" y="1195453"/>
            <a:ext cx="277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Interpret the models</a:t>
            </a:r>
          </a:p>
        </p:txBody>
      </p:sp>
    </p:spTree>
    <p:extLst>
      <p:ext uri="{BB962C8B-B14F-4D97-AF65-F5344CB8AC3E}">
        <p14:creationId xmlns:p14="http://schemas.microsoft.com/office/powerpoint/2010/main" val="25482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6" grpId="0" animBg="1"/>
      <p:bldP spid="21" grpId="0"/>
      <p:bldP spid="22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B30F2C-BBFF-714A-A21D-B8F5DACB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798637"/>
            <a:ext cx="3983182" cy="5059363"/>
          </a:xfrm>
        </p:spPr>
        <p:txBody>
          <a:bodyPr/>
          <a:lstStyle/>
          <a:p>
            <a:pPr>
              <a:spcAft>
                <a:spcPts val="18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Divide data set into </a:t>
            </a:r>
            <a:r>
              <a:rPr lang="en-US" b="1" i="1" dirty="0"/>
              <a:t>broken </a:t>
            </a:r>
            <a:r>
              <a:rPr lang="en-US" dirty="0"/>
              <a:t>and </a:t>
            </a:r>
            <a:r>
              <a:rPr lang="en-US" b="1" i="1" dirty="0"/>
              <a:t> healthy </a:t>
            </a:r>
            <a:r>
              <a:rPr lang="en-US" dirty="0"/>
              <a:t> networks.</a:t>
            </a:r>
          </a:p>
          <a:p>
            <a:pPr>
              <a:spcAft>
                <a:spcPts val="18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 Use </a:t>
            </a:r>
            <a:r>
              <a:rPr lang="en-US" b="1" dirty="0"/>
              <a:t>Random Forest </a:t>
            </a:r>
            <a:r>
              <a:rPr lang="en-US" dirty="0"/>
              <a:t>and </a:t>
            </a:r>
            <a:r>
              <a:rPr lang="en-US" b="1" dirty="0"/>
              <a:t>Extremely Randomized Tree </a:t>
            </a:r>
            <a:r>
              <a:rPr lang="en-US" dirty="0"/>
              <a:t>to predict each CNN’s class.</a:t>
            </a:r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endParaRPr lang="en-US" dirty="0"/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442AED-1F35-F949-B041-8CF2BFC9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0279B-E7CD-BC47-AA55-62F4EA4AF3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E2C08-2D68-DF45-871E-276BB3419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5657E0E-68E7-DC40-A436-BAFB81373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674691-0E1C-E444-83F7-5321E24FFFB9}"/>
              </a:ext>
            </a:extLst>
          </p:cNvPr>
          <p:cNvGrpSpPr/>
          <p:nvPr/>
        </p:nvGrpSpPr>
        <p:grpSpPr>
          <a:xfrm>
            <a:off x="4661662" y="1263769"/>
            <a:ext cx="4112465" cy="3831871"/>
            <a:chOff x="4565181" y="1513064"/>
            <a:chExt cx="4112465" cy="3831871"/>
          </a:xfrm>
        </p:grpSpPr>
        <p:pic>
          <p:nvPicPr>
            <p:cNvPr id="17" name="Picture 16" descr="A screenshot of a social media post&#10;&#10;Description automatically generated">
              <a:extLst>
                <a:ext uri="{FF2B5EF4-FFF2-40B4-BE49-F238E27FC236}">
                  <a16:creationId xmlns:a16="http://schemas.microsoft.com/office/drawing/2014/main" id="{3B1044EE-F2BC-5740-A7E5-F1C5B20E0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5181" y="1513064"/>
              <a:ext cx="4112465" cy="3831871"/>
            </a:xfrm>
            <a:prstGeom prst="rect">
              <a:avLst/>
            </a:prstGeom>
          </p:spPr>
        </p:pic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52695939-12A1-9948-AEDC-1CA44A0C4DAF}"/>
                </a:ext>
              </a:extLst>
            </p:cNvPr>
            <p:cNvSpPr/>
            <p:nvPr/>
          </p:nvSpPr>
          <p:spPr>
            <a:xfrm rot="10800000">
              <a:off x="5241005" y="2459178"/>
              <a:ext cx="510214" cy="20625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BBDBAC-13F2-CA4A-AD36-4E917E6BC0E1}"/>
                </a:ext>
              </a:extLst>
            </p:cNvPr>
            <p:cNvSpPr txBox="1"/>
            <p:nvPr/>
          </p:nvSpPr>
          <p:spPr>
            <a:xfrm>
              <a:off x="5149783" y="2751885"/>
              <a:ext cx="880478" cy="27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Broken</a:t>
              </a:r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8CF413C-DB90-5648-B4D6-E1C76F1C0DCE}"/>
                </a:ext>
              </a:extLst>
            </p:cNvPr>
            <p:cNvSpPr/>
            <p:nvPr/>
          </p:nvSpPr>
          <p:spPr>
            <a:xfrm>
              <a:off x="6074326" y="2459179"/>
              <a:ext cx="510214" cy="206258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BE1627-1593-3F4C-A437-44F6862DE8D4}"/>
                </a:ext>
              </a:extLst>
            </p:cNvPr>
            <p:cNvSpPr txBox="1"/>
            <p:nvPr/>
          </p:nvSpPr>
          <p:spPr>
            <a:xfrm>
              <a:off x="6030261" y="2729511"/>
              <a:ext cx="1272342" cy="27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Healthy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90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1B508F-327F-CA4C-B87B-E4432AC44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871105"/>
          </a:xfrm>
        </p:spPr>
        <p:txBody>
          <a:bodyPr/>
          <a:lstStyle/>
          <a:p>
            <a:r>
              <a:rPr lang="en-US" dirty="0"/>
              <a:t>Machine Learning models perform </a:t>
            </a:r>
            <a:r>
              <a:rPr lang="en-US" b="1" dirty="0"/>
              <a:t>significantly better </a:t>
            </a:r>
            <a:r>
              <a:rPr lang="en-US" dirty="0"/>
              <a:t>than random guessing (50% when there is no class overflow):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F54DD1-57BD-F244-A414-EA41A25B9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1268C-F5BD-A948-BBEF-F8DBDAE73F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70B6B-EAA9-2C4B-920D-7ED1163E5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7DEEED3-9505-1749-A08E-C36D66F43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887106"/>
                  </p:ext>
                </p:extLst>
              </p:nvPr>
            </p:nvGraphicFramePr>
            <p:xfrm>
              <a:off x="242884" y="1953491"/>
              <a:ext cx="8672514" cy="193963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890838">
                      <a:extLst>
                        <a:ext uri="{9D8B030D-6E8A-4147-A177-3AD203B41FA5}">
                          <a16:colId xmlns:a16="http://schemas.microsoft.com/office/drawing/2014/main" val="1891103591"/>
                        </a:ext>
                      </a:extLst>
                    </a:gridCol>
                    <a:gridCol w="2890838">
                      <a:extLst>
                        <a:ext uri="{9D8B030D-6E8A-4147-A177-3AD203B41FA5}">
                          <a16:colId xmlns:a16="http://schemas.microsoft.com/office/drawing/2014/main" val="992501444"/>
                        </a:ext>
                      </a:extLst>
                    </a:gridCol>
                    <a:gridCol w="2890838">
                      <a:extLst>
                        <a:ext uri="{9D8B030D-6E8A-4147-A177-3AD203B41FA5}">
                          <a16:colId xmlns:a16="http://schemas.microsoft.com/office/drawing/2014/main" val="89679867"/>
                        </a:ext>
                      </a:extLst>
                    </a:gridCol>
                  </a:tblGrid>
                  <a:tr h="8151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Average 5-fold cross-validation scores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Accuracy on test set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1078404"/>
                      </a:ext>
                    </a:extLst>
                  </a:tr>
                  <a:tr h="465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Random Forest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70.3 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±0.006 %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70.6 %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39271764"/>
                      </a:ext>
                    </a:extLst>
                  </a:tr>
                  <a:tr h="6586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Extremely Randomized Tree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70.2 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±0.003 %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70.5 %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451493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7DEEED3-9505-1749-A08E-C36D66F43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2887106"/>
                  </p:ext>
                </p:extLst>
              </p:nvPr>
            </p:nvGraphicFramePr>
            <p:xfrm>
              <a:off x="242884" y="1953491"/>
              <a:ext cx="8672514" cy="1939636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890838">
                      <a:extLst>
                        <a:ext uri="{9D8B030D-6E8A-4147-A177-3AD203B41FA5}">
                          <a16:colId xmlns:a16="http://schemas.microsoft.com/office/drawing/2014/main" val="1891103591"/>
                        </a:ext>
                      </a:extLst>
                    </a:gridCol>
                    <a:gridCol w="2890838">
                      <a:extLst>
                        <a:ext uri="{9D8B030D-6E8A-4147-A177-3AD203B41FA5}">
                          <a16:colId xmlns:a16="http://schemas.microsoft.com/office/drawing/2014/main" val="992501444"/>
                        </a:ext>
                      </a:extLst>
                    </a:gridCol>
                    <a:gridCol w="2890838">
                      <a:extLst>
                        <a:ext uri="{9D8B030D-6E8A-4147-A177-3AD203B41FA5}">
                          <a16:colId xmlns:a16="http://schemas.microsoft.com/office/drawing/2014/main" val="89679867"/>
                        </a:ext>
                      </a:extLst>
                    </a:gridCol>
                  </a:tblGrid>
                  <a:tr h="8151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Average 5-fold cross-validation scores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Accuracy on test set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1078404"/>
                      </a:ext>
                    </a:extLst>
                  </a:tr>
                  <a:tr h="46581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Random Forest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81" t="-175676" r="-101322" b="-140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000" t="-175676" r="-877" b="-1405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39271764"/>
                      </a:ext>
                    </a:extLst>
                  </a:tr>
                  <a:tr h="65863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Extremely Randomized Tree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881" t="-196154" r="-1013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0000" t="-196154" r="-8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51493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401505DF-F6F4-B04F-A76C-75D0928786EC}"/>
              </a:ext>
            </a:extLst>
          </p:cNvPr>
          <p:cNvSpPr txBox="1">
            <a:spLocks/>
          </p:cNvSpPr>
          <p:nvPr/>
        </p:nvSpPr>
        <p:spPr>
          <a:xfrm>
            <a:off x="242887" y="4060247"/>
            <a:ext cx="8672513" cy="8711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Were also able to extract important features to suggest architectural changes to CNNs. </a:t>
            </a:r>
            <a:r>
              <a:rPr lang="en-US" dirty="0">
                <a:solidFill>
                  <a:srgbClr val="C00000"/>
                </a:solidFill>
              </a:rPr>
              <a:t>More details in paper.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8B0E86-AD8A-E54E-A857-5CB179275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913" y="4869814"/>
            <a:ext cx="1576973" cy="1384912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05B04F1A-5540-1F47-BC2B-59C2A8F5A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056" y="4839045"/>
            <a:ext cx="2202873" cy="144645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A2980D8-40BD-EC43-B4E3-DCB32C1E5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710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7A630E-668D-B048-B20A-955110C17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66305"/>
          </a:xfrm>
        </p:spPr>
        <p:txBody>
          <a:bodyPr/>
          <a:lstStyle/>
          <a:p>
            <a:r>
              <a:rPr lang="en-US" dirty="0"/>
              <a:t>Fitted an non-linear Ordinary Least Square model  on just the </a:t>
            </a:r>
            <a:r>
              <a:rPr lang="en-US" b="1" i="1" dirty="0"/>
              <a:t>healthy</a:t>
            </a:r>
            <a:r>
              <a:rPr lang="en-US" dirty="0"/>
              <a:t> networks.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D72C67-720B-6441-9CC8-E7603903F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on just healthy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CDDD8-83B1-534B-A192-51FD6C5C4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DA3C6-B7CA-2F45-9B47-9AAD7F307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352C726-0AAC-D840-83BC-5E6AFA09F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9" y="2186519"/>
            <a:ext cx="4364182" cy="324586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CC438FE-D6FE-8040-9D5A-F854CBF2B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215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7A0AF-9287-F944-85DC-3C60ADDBB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00" y="4428805"/>
            <a:ext cx="8672513" cy="1140721"/>
          </a:xfrm>
        </p:spPr>
        <p:txBody>
          <a:bodyPr/>
          <a:lstStyle/>
          <a:p>
            <a:r>
              <a:rPr lang="en-US" b="1" u="sng" dirty="0"/>
              <a:t>Limitations:</a:t>
            </a:r>
            <a:r>
              <a:rPr lang="en-US" dirty="0"/>
              <a:t> Still not enough parameters to characterize the detailed relationship between CNN’s architecture and its performance. </a:t>
            </a:r>
            <a:r>
              <a:rPr lang="en-US" dirty="0">
                <a:solidFill>
                  <a:srgbClr val="003087"/>
                </a:solidFill>
              </a:rPr>
              <a:t>▶︎</a:t>
            </a:r>
            <a:r>
              <a:rPr lang="en-US" dirty="0"/>
              <a:t> Planning to extend attribute set in the future. </a:t>
            </a:r>
          </a:p>
          <a:p>
            <a:endParaRPr lang="en-US" b="1" u="sn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8B7AD1-F558-7F4C-93FA-D996C9768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Regression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6E7BB-3633-7B46-998C-A58FE3D868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FF734-D16D-044A-BCB1-2656119474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27B8CE4-B255-8840-B8A2-AE39C8C055B8}"/>
              </a:ext>
            </a:extLst>
          </p:cNvPr>
          <p:cNvSpPr txBox="1">
            <a:spLocks/>
          </p:cNvSpPr>
          <p:nvPr/>
        </p:nvSpPr>
        <p:spPr>
          <a:xfrm>
            <a:off x="325405" y="1028700"/>
            <a:ext cx="8672513" cy="86316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Models fitted on two populations of vertex finding CNNs: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49F2B97-DBA2-B441-828C-338ADA579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654696"/>
                  </p:ext>
                </p:extLst>
              </p:nvPr>
            </p:nvGraphicFramePr>
            <p:xfrm>
              <a:off x="636587" y="1901599"/>
              <a:ext cx="7980939" cy="192225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60313">
                      <a:extLst>
                        <a:ext uri="{9D8B030D-6E8A-4147-A177-3AD203B41FA5}">
                          <a16:colId xmlns:a16="http://schemas.microsoft.com/office/drawing/2014/main" val="1975337039"/>
                        </a:ext>
                      </a:extLst>
                    </a:gridCol>
                    <a:gridCol w="2660313">
                      <a:extLst>
                        <a:ext uri="{9D8B030D-6E8A-4147-A177-3AD203B41FA5}">
                          <a16:colId xmlns:a16="http://schemas.microsoft.com/office/drawing/2014/main" val="1192476569"/>
                        </a:ext>
                      </a:extLst>
                    </a:gridCol>
                    <a:gridCol w="2660313">
                      <a:extLst>
                        <a:ext uri="{9D8B030D-6E8A-4147-A177-3AD203B41FA5}">
                          <a16:colId xmlns:a16="http://schemas.microsoft.com/office/drawing/2014/main" val="2912949653"/>
                        </a:ext>
                      </a:extLst>
                    </a:gridCol>
                  </a:tblGrid>
                  <a:tr h="7020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Population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of OLS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Number of </a:t>
                          </a:r>
                          <a:r>
                            <a:rPr lang="en-US" i="1" dirty="0"/>
                            <a:t>Healthy CNNs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9267334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First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49276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25009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Second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0.295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21415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1313687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Combined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70691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38226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449F2B97-DBA2-B441-828C-338ADA579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654696"/>
                  </p:ext>
                </p:extLst>
              </p:nvPr>
            </p:nvGraphicFramePr>
            <p:xfrm>
              <a:off x="636587" y="1901599"/>
              <a:ext cx="7980939" cy="1922255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60313">
                      <a:extLst>
                        <a:ext uri="{9D8B030D-6E8A-4147-A177-3AD203B41FA5}">
                          <a16:colId xmlns:a16="http://schemas.microsoft.com/office/drawing/2014/main" val="1975337039"/>
                        </a:ext>
                      </a:extLst>
                    </a:gridCol>
                    <a:gridCol w="2660313">
                      <a:extLst>
                        <a:ext uri="{9D8B030D-6E8A-4147-A177-3AD203B41FA5}">
                          <a16:colId xmlns:a16="http://schemas.microsoft.com/office/drawing/2014/main" val="1192476569"/>
                        </a:ext>
                      </a:extLst>
                    </a:gridCol>
                    <a:gridCol w="2660313">
                      <a:extLst>
                        <a:ext uri="{9D8B030D-6E8A-4147-A177-3AD203B41FA5}">
                          <a16:colId xmlns:a16="http://schemas.microsoft.com/office/drawing/2014/main" val="2912949653"/>
                        </a:ext>
                      </a:extLst>
                    </a:gridCol>
                  </a:tblGrid>
                  <a:tr h="7020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Population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957" t="-1786" r="-100957" b="-182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Number of </a:t>
                          </a:r>
                          <a:r>
                            <a:rPr lang="en-US" i="1" dirty="0"/>
                            <a:t>Healthy CNNs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89267334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First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0.426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49276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525009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Second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0.295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21415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1313687"/>
                      </a:ext>
                    </a:extLst>
                  </a:tr>
                  <a:tr h="40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Combined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0.961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70691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38226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0C09D47-4613-6347-AC51-0DF0D2F53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85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26A114-5071-6F4E-9359-1B24A1CA3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6130"/>
            <a:ext cx="8672513" cy="5059363"/>
          </a:xfrm>
        </p:spPr>
        <p:txBody>
          <a:bodyPr/>
          <a:lstStyle/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Proposed a systematic language to characterize convolutional neural networks architecture.</a:t>
            </a:r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Successfully demonstrated that we can use those parameters to predict whether a network is “good”.</a:t>
            </a:r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There are limitations to predict the exact accuracy, but initial results are promising. Extension of the attributes set might help in the future. </a:t>
            </a:r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/>
              <a:t>One of the early studies about relationship between CNN’s architecture and its performance.</a:t>
            </a:r>
          </a:p>
          <a:p>
            <a:pPr>
              <a:spcAft>
                <a:spcPts val="2400"/>
              </a:spcAft>
              <a:buClr>
                <a:srgbClr val="004C97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C00000"/>
                </a:solidFill>
              </a:rPr>
              <a:t>More details in our up-coming paper. </a:t>
            </a:r>
          </a:p>
          <a:p>
            <a:pPr marL="0" indent="0">
              <a:buClr>
                <a:srgbClr val="004C97"/>
              </a:buClr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2C73E9-E8EA-2D4F-8097-DE40B4D8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&amp;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2E06-0C9E-2F4D-9D20-6FEC35E4E4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661C-3490-EB42-BA23-1E59D6E86E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61CB634-716C-8440-9839-05A23DFAE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06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9E1E5C-E6A3-B343-919C-DDB4C0293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1435"/>
            <a:ext cx="8672513" cy="5059363"/>
          </a:xfrm>
        </p:spPr>
        <p:txBody>
          <a:bodyPr/>
          <a:lstStyle/>
          <a:p>
            <a:pPr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Special thanks to my supervisor, Dr. Gabriel N. Perdue. </a:t>
            </a:r>
          </a:p>
          <a:p>
            <a:pPr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To members of </a:t>
            </a:r>
            <a:r>
              <a:rPr lang="en-US" dirty="0" err="1"/>
              <a:t>MINERvA’s</a:t>
            </a:r>
            <a:r>
              <a:rPr lang="en-US" dirty="0"/>
              <a:t> machine learning group for their mentorship and useful conversations: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 err="1"/>
              <a:t>Anushree</a:t>
            </a:r>
            <a:endParaRPr lang="en-US" dirty="0"/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Steven (Oak Ridge)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 err="1"/>
              <a:t>Nafis</a:t>
            </a:r>
            <a:endParaRPr lang="en-US" dirty="0"/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Luis</a:t>
            </a:r>
          </a:p>
          <a:p>
            <a:pPr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To members of SIST committee and my mentor group and other awesome interns: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Laura Fields 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Sandra Charles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Judy Nunez 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601935-6C64-674C-84C9-50683956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CF082-AD28-C648-81AA-2EABF47CBD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8F072-BEAC-BC49-8880-D0D915910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D83ED-64E6-2947-A6C3-61B3E60030BA}"/>
              </a:ext>
            </a:extLst>
          </p:cNvPr>
          <p:cNvSpPr txBox="1"/>
          <p:nvPr/>
        </p:nvSpPr>
        <p:spPr>
          <a:xfrm>
            <a:off x="3911901" y="4649411"/>
            <a:ext cx="37701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Clr>
                <a:srgbClr val="0070C0"/>
              </a:buClr>
            </a:pPr>
            <a:endParaRPr lang="en-US" dirty="0"/>
          </a:p>
          <a:p>
            <a:pPr lvl="2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solidFill>
                  <a:srgbClr val="404040"/>
                </a:solidFill>
              </a:rPr>
              <a:t>Alexander Martinez</a:t>
            </a:r>
          </a:p>
          <a:p>
            <a:pPr lvl="2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404040"/>
                </a:solidFill>
              </a:rPr>
              <a:t> Raul Campos </a:t>
            </a:r>
          </a:p>
          <a:p>
            <a:pPr lvl="2">
              <a:buClr>
                <a:srgbClr val="0070C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404040"/>
                </a:solidFill>
              </a:rPr>
              <a:t> Matthew Alvarez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7D191F-DED1-6249-9AFE-B90C78203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8695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FC0FC1-FBE1-2B40-9756-3E39F9CF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85C35-2697-AE49-A42E-9B1D0B93912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493F4-A871-2242-B327-923BDBF1D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68304075-5A8A-B64A-8E58-4DC5CBB02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and Convolutional Networks visualization: </a:t>
            </a:r>
            <a:r>
              <a:rPr lang="en-US" dirty="0">
                <a:hlinkClick r:id="rId2"/>
              </a:rPr>
              <a:t>Source</a:t>
            </a:r>
            <a:endParaRPr lang="en-US" dirty="0"/>
          </a:p>
          <a:p>
            <a:endParaRPr lang="en-US" dirty="0"/>
          </a:p>
          <a:p>
            <a:r>
              <a:rPr lang="en-US" dirty="0"/>
              <a:t>Random Forest: </a:t>
            </a:r>
            <a:r>
              <a:rPr lang="en-US" dirty="0">
                <a:hlinkClick r:id="rId3"/>
              </a:rPr>
              <a:t>Source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04E7D23-CF40-B349-B3FC-0BBCF88FD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0937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460B81-5DEC-8342-85F4-9290DEEB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979187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Back-ups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D9FF-A593-F246-B019-A527E895DB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208BA-8C47-5047-A5A6-3A53A8A6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BCEFBE3-C8E9-E24C-A292-26A782608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0954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 shot of a computer&#10;&#10;Description automatically generated">
            <a:extLst>
              <a:ext uri="{FF2B5EF4-FFF2-40B4-BE49-F238E27FC236}">
                <a16:creationId xmlns:a16="http://schemas.microsoft.com/office/drawing/2014/main" id="{AC52ACB7-128D-8141-84CE-C4E1F0171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035" y="1025889"/>
            <a:ext cx="7239228" cy="49062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E1A630-9470-E049-8398-E27FDC88B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K-folds cross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1CB8E-6628-EF49-B076-9EFEA24367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E99FA-8726-7F49-933A-FD580D9DF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6D77125-034C-3144-9F3B-C1DAF9B3C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352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90525"/>
            <a:ext cx="8672513" cy="137811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4C97"/>
                </a:solidFill>
              </a:rPr>
              <a:t>I. </a:t>
            </a:r>
            <a:r>
              <a:rPr lang="en-US" dirty="0" err="1">
                <a:solidFill>
                  <a:srgbClr val="004C97"/>
                </a:solidFill>
              </a:rPr>
              <a:t>MINERvA</a:t>
            </a:r>
            <a:r>
              <a:rPr lang="en-US" dirty="0">
                <a:solidFill>
                  <a:srgbClr val="004C97"/>
                </a:solidFill>
              </a:rPr>
              <a:t> experiment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Neutrinos and </a:t>
            </a:r>
            <a:r>
              <a:rPr lang="en-US" dirty="0" err="1"/>
              <a:t>MINERvA</a:t>
            </a:r>
            <a:r>
              <a:rPr lang="en-US" dirty="0"/>
              <a:t> detector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Vertex finding and hadron multiplicity problem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8/01/2019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13DED3A-EA0D-3043-A7C9-05188B983ED4}"/>
              </a:ext>
            </a:extLst>
          </p:cNvPr>
          <p:cNvSpPr txBox="1">
            <a:spLocks/>
          </p:cNvSpPr>
          <p:nvPr/>
        </p:nvSpPr>
        <p:spPr>
          <a:xfrm>
            <a:off x="242887" y="2641582"/>
            <a:ext cx="8672513" cy="137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4680412-9250-F241-A7AD-D7FF5D78C117}"/>
              </a:ext>
            </a:extLst>
          </p:cNvPr>
          <p:cNvSpPr txBox="1">
            <a:spLocks/>
          </p:cNvSpPr>
          <p:nvPr/>
        </p:nvSpPr>
        <p:spPr>
          <a:xfrm>
            <a:off x="222250" y="5703807"/>
            <a:ext cx="8672513" cy="137811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004C97"/>
                </a:solidFill>
              </a:rPr>
              <a:t>IV. Summary &amp; Outlook</a:t>
            </a:r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489792-B746-B54B-AFC1-1837CC8850D4}"/>
              </a:ext>
            </a:extLst>
          </p:cNvPr>
          <p:cNvSpPr txBox="1">
            <a:spLocks/>
          </p:cNvSpPr>
          <p:nvPr/>
        </p:nvSpPr>
        <p:spPr>
          <a:xfrm>
            <a:off x="215900" y="4005610"/>
            <a:ext cx="8672513" cy="196186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004C97"/>
                </a:solidFill>
              </a:rPr>
              <a:t>III. Inferring CNNs’ accuracy before training time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Architectural characterizations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Predicting CNNs’ accuracy based on characterizations – why is it useful?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DECE588-6272-E641-9F12-52C4DC8B87F5}"/>
              </a:ext>
            </a:extLst>
          </p:cNvPr>
          <p:cNvSpPr txBox="1">
            <a:spLocks/>
          </p:cNvSpPr>
          <p:nvPr/>
        </p:nvSpPr>
        <p:spPr>
          <a:xfrm>
            <a:off x="244813" y="2245526"/>
            <a:ext cx="8672513" cy="17520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>
                <a:solidFill>
                  <a:srgbClr val="004C97"/>
                </a:solidFill>
              </a:rPr>
              <a:t>II. Deep Learning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Deep Neural Networks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Convolutional Neural Networks (CNNs)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/>
              <a:t>CNN’s design difficulties</a:t>
            </a:r>
          </a:p>
          <a:p>
            <a:pPr marL="857250" lvl="1" indent="-457200">
              <a:buFont typeface="+mj-lt"/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86EC1D-F940-BA4A-A8E5-29A08CF18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172968" cy="5059363"/>
          </a:xfrm>
        </p:spPr>
        <p:txBody>
          <a:bodyPr/>
          <a:lstStyle/>
          <a:p>
            <a:r>
              <a:rPr lang="en-US" sz="2000" dirty="0"/>
              <a:t>Different deep learning problems require different network architecture.</a:t>
            </a:r>
          </a:p>
          <a:p>
            <a:r>
              <a:rPr lang="en-US" sz="2000" dirty="0"/>
              <a:t>However, selecting an appropriate architecture for CNNs is usually done by human intuition or random search</a:t>
            </a:r>
          </a:p>
          <a:p>
            <a:r>
              <a:rPr lang="en-US" sz="2000" dirty="0"/>
              <a:t>If we have a way to uniformly characterize a network architecture, then it would be particularly useful. 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FFB9C7-4B0C-4B49-A01E-ACFB100AE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Architectural characterizations of CNNs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28996-0CB1-6748-9975-602DEA2271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23FA4-626A-6B4B-BA36-B00D9B7A7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E8270-A9A3-0C4F-AC71-DB441904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445" y="971550"/>
            <a:ext cx="3552055" cy="126101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7826F9-B863-CF43-ADCB-C5E17C841507}"/>
              </a:ext>
            </a:extLst>
          </p:cNvPr>
          <p:cNvCxnSpPr>
            <a:cxnSpLocks/>
          </p:cNvCxnSpPr>
          <p:nvPr/>
        </p:nvCxnSpPr>
        <p:spPr>
          <a:xfrm flipV="1">
            <a:off x="7119750" y="1591294"/>
            <a:ext cx="744221" cy="10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DC324E-8EEA-914F-B7A0-54EE325DE061}"/>
              </a:ext>
            </a:extLst>
          </p:cNvPr>
          <p:cNvSpPr txBox="1"/>
          <p:nvPr/>
        </p:nvSpPr>
        <p:spPr>
          <a:xfrm>
            <a:off x="7961261" y="1083462"/>
            <a:ext cx="1007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Good for the task?</a:t>
            </a:r>
          </a:p>
        </p:txBody>
      </p:sp>
      <p:pic>
        <p:nvPicPr>
          <p:cNvPr id="13" name="Picture 12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86F3DBC9-4A83-EB44-B2FA-2BB3F5447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8629" y="2851314"/>
            <a:ext cx="1277535" cy="3034146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BD00AF-0201-D442-9317-C028F2C7F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386" y="3239233"/>
            <a:ext cx="3300027" cy="185351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BAA101-43E0-6B48-AA7D-FC9BD3D59187}"/>
              </a:ext>
            </a:extLst>
          </p:cNvPr>
          <p:cNvCxnSpPr>
            <a:cxnSpLocks/>
          </p:cNvCxnSpPr>
          <p:nvPr/>
        </p:nvCxnSpPr>
        <p:spPr>
          <a:xfrm>
            <a:off x="4849226" y="4368387"/>
            <a:ext cx="846491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56180A-F065-D746-851D-A11EC818493C}"/>
              </a:ext>
            </a:extLst>
          </p:cNvPr>
          <p:cNvSpPr txBox="1"/>
          <p:nvPr/>
        </p:nvSpPr>
        <p:spPr>
          <a:xfrm>
            <a:off x="5108804" y="3906721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B24DFFD-EBEC-C144-BDEA-C3C4AC863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4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C61D0D-5D1D-4A47-9F43-8604BF287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 and Extremely Randomized Tree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CC6ED-3F21-6F4B-95C0-6A33F604E9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6D5EA-93B3-A049-87FA-30E4FBDFD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08464-4876-D84B-A3F5-D686AF8E3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B5E69CC-99BA-9741-AEAE-5FC7AE7CE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1" t="1832" r="11658" b="12226"/>
          <a:stretch/>
        </p:blipFill>
        <p:spPr>
          <a:xfrm>
            <a:off x="318579" y="2248936"/>
            <a:ext cx="3276744" cy="23601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984949-00CC-194D-88FC-47C0D022F9E0}"/>
              </a:ext>
            </a:extLst>
          </p:cNvPr>
          <p:cNvCxnSpPr>
            <a:cxnSpLocks/>
          </p:cNvCxnSpPr>
          <p:nvPr/>
        </p:nvCxnSpPr>
        <p:spPr>
          <a:xfrm>
            <a:off x="3713087" y="3429000"/>
            <a:ext cx="92825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BCCE7FC-8744-9944-AE1F-F8A34155A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58" y="2417302"/>
            <a:ext cx="4285947" cy="24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9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03302D-30C1-AF4B-8F0B-DD33F73C0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5B51E-4194-6A4C-B3A0-1DDF9A11A0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AFC91-4F09-1348-9C2B-684E574E3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37FF6-1513-F74A-82D3-160DFB12E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6AEE954-3A05-7840-AFF3-4820FBECC879}"/>
              </a:ext>
            </a:extLst>
          </p:cNvPr>
          <p:cNvGrpSpPr/>
          <p:nvPr/>
        </p:nvGrpSpPr>
        <p:grpSpPr>
          <a:xfrm>
            <a:off x="1981202" y="2754191"/>
            <a:ext cx="5603631" cy="3292641"/>
            <a:chOff x="225532" y="2415698"/>
            <a:chExt cx="16730120" cy="10002787"/>
          </a:xfrm>
        </p:grpSpPr>
        <p:sp>
          <p:nvSpPr>
            <p:cNvPr id="68" name="Circle">
              <a:extLst>
                <a:ext uri="{FF2B5EF4-FFF2-40B4-BE49-F238E27FC236}">
                  <a16:creationId xmlns:a16="http://schemas.microsoft.com/office/drawing/2014/main" id="{3920CFD4-1C44-EE46-9B71-F8506144D518}"/>
                </a:ext>
              </a:extLst>
            </p:cNvPr>
            <p:cNvSpPr/>
            <p:nvPr/>
          </p:nvSpPr>
          <p:spPr>
            <a:xfrm>
              <a:off x="225532" y="7670298"/>
              <a:ext cx="635001" cy="635001"/>
            </a:xfrm>
            <a:prstGeom prst="ellipse">
              <a:avLst/>
            </a:prstGeom>
            <a:gradFill>
              <a:gsLst>
                <a:gs pos="0">
                  <a:schemeClr val="accent3">
                    <a:satOff val="18648"/>
                    <a:lumOff val="5971"/>
                  </a:schemeClr>
                </a:gs>
                <a:gs pos="100000">
                  <a:schemeClr val="accent3">
                    <a:hueOff val="-546624"/>
                    <a:satOff val="7767"/>
                    <a:lumOff val="-14512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pic>
          <p:nvPicPr>
            <p:cNvPr id="69" name="Image" descr="Image">
              <a:extLst>
                <a:ext uri="{FF2B5EF4-FFF2-40B4-BE49-F238E27FC236}">
                  <a16:creationId xmlns:a16="http://schemas.microsoft.com/office/drawing/2014/main" id="{F054844F-7DB7-F142-BC94-61E2970D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10431" y="5380311"/>
              <a:ext cx="7045221" cy="683167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0" name="Circle">
              <a:extLst>
                <a:ext uri="{FF2B5EF4-FFF2-40B4-BE49-F238E27FC236}">
                  <a16:creationId xmlns:a16="http://schemas.microsoft.com/office/drawing/2014/main" id="{2A7CECF5-B4B0-DD43-BC15-2E97A5C61758}"/>
                </a:ext>
              </a:extLst>
            </p:cNvPr>
            <p:cNvSpPr/>
            <p:nvPr/>
          </p:nvSpPr>
          <p:spPr>
            <a:xfrm>
              <a:off x="771632" y="8462651"/>
              <a:ext cx="1270001" cy="1270001"/>
            </a:xfrm>
            <a:prstGeom prst="ellipse">
              <a:avLst/>
            </a:prstGeom>
            <a:gradFill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>
                    <a:hueOff val="273561"/>
                    <a:satOff val="2937"/>
                    <a:lumOff val="-22233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B21B3BAB-F334-9548-B5C7-3883C8F05584}"/>
                </a:ext>
              </a:extLst>
            </p:cNvPr>
            <p:cNvSpPr/>
            <p:nvPr/>
          </p:nvSpPr>
          <p:spPr>
            <a:xfrm>
              <a:off x="1876532" y="8462651"/>
              <a:ext cx="1270001" cy="1270001"/>
            </a:xfrm>
            <a:prstGeom prst="ellipse">
              <a:avLst/>
            </a:prstGeom>
            <a:gradFill>
              <a:gsLst>
                <a:gs pos="0">
                  <a:schemeClr val="accent5">
                    <a:hueOff val="-444211"/>
                    <a:satOff val="-14915"/>
                    <a:lumOff val="22857"/>
                  </a:schemeClr>
                </a:gs>
                <a:gs pos="100000">
                  <a:schemeClr val="accent5">
                    <a:hueOff val="-522602"/>
                    <a:satOff val="-6700"/>
                    <a:lumOff val="-22320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2" name="Circle">
              <a:extLst>
                <a:ext uri="{FF2B5EF4-FFF2-40B4-BE49-F238E27FC236}">
                  <a16:creationId xmlns:a16="http://schemas.microsoft.com/office/drawing/2014/main" id="{F84A2287-E885-AF46-8AD1-A516B0AD07B5}"/>
                </a:ext>
              </a:extLst>
            </p:cNvPr>
            <p:cNvSpPr/>
            <p:nvPr/>
          </p:nvSpPr>
          <p:spPr>
            <a:xfrm>
              <a:off x="492232" y="9237351"/>
              <a:ext cx="1270001" cy="1270001"/>
            </a:xfrm>
            <a:prstGeom prst="ellipse">
              <a:avLst/>
            </a:prstGeom>
            <a:gradFill>
              <a:gsLst>
                <a:gs pos="0">
                  <a:schemeClr val="accent5">
                    <a:hueOff val="-444211"/>
                    <a:satOff val="-14915"/>
                    <a:lumOff val="22857"/>
                  </a:schemeClr>
                </a:gs>
                <a:gs pos="100000">
                  <a:schemeClr val="accent5">
                    <a:hueOff val="-522602"/>
                    <a:satOff val="-6700"/>
                    <a:lumOff val="-22320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3" name="Circle">
              <a:extLst>
                <a:ext uri="{FF2B5EF4-FFF2-40B4-BE49-F238E27FC236}">
                  <a16:creationId xmlns:a16="http://schemas.microsoft.com/office/drawing/2014/main" id="{307DCB4A-3217-934D-9AA2-7E6A9B86BB14}"/>
                </a:ext>
              </a:extLst>
            </p:cNvPr>
            <p:cNvSpPr/>
            <p:nvPr/>
          </p:nvSpPr>
          <p:spPr>
            <a:xfrm>
              <a:off x="1647932" y="9237351"/>
              <a:ext cx="1270001" cy="1270001"/>
            </a:xfrm>
            <a:prstGeom prst="ellipse">
              <a:avLst/>
            </a:prstGeom>
            <a:gradFill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>
                    <a:hueOff val="273561"/>
                    <a:satOff val="2937"/>
                    <a:lumOff val="-22233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4" name="Circle">
              <a:extLst>
                <a:ext uri="{FF2B5EF4-FFF2-40B4-BE49-F238E27FC236}">
                  <a16:creationId xmlns:a16="http://schemas.microsoft.com/office/drawing/2014/main" id="{E8D656B5-C938-9242-B5E2-8E3274CB1FE4}"/>
                </a:ext>
              </a:extLst>
            </p:cNvPr>
            <p:cNvSpPr/>
            <p:nvPr/>
          </p:nvSpPr>
          <p:spPr>
            <a:xfrm>
              <a:off x="2917932" y="10443851"/>
              <a:ext cx="635001" cy="635001"/>
            </a:xfrm>
            <a:prstGeom prst="ellipse">
              <a:avLst/>
            </a:prstGeom>
            <a:gradFill>
              <a:gsLst>
                <a:gs pos="0">
                  <a:schemeClr val="accent3">
                    <a:satOff val="18648"/>
                    <a:lumOff val="5971"/>
                  </a:schemeClr>
                </a:gs>
                <a:gs pos="100000">
                  <a:schemeClr val="accent3">
                    <a:hueOff val="-546624"/>
                    <a:satOff val="7767"/>
                    <a:lumOff val="-14512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5" name="Neutrons">
              <a:extLst>
                <a:ext uri="{FF2B5EF4-FFF2-40B4-BE49-F238E27FC236}">
                  <a16:creationId xmlns:a16="http://schemas.microsoft.com/office/drawing/2014/main" id="{0F3916BF-DFC9-A146-9ED4-22F49EB985EB}"/>
                </a:ext>
              </a:extLst>
            </p:cNvPr>
            <p:cNvSpPr txBox="1"/>
            <p:nvPr/>
          </p:nvSpPr>
          <p:spPr>
            <a:xfrm>
              <a:off x="2979061" y="9554851"/>
              <a:ext cx="1658789" cy="635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>
                <a:defRPr sz="2800"/>
              </a:lvl1pPr>
            </a:lstStyle>
            <a:p>
              <a:r>
                <a:t>Neutrons</a:t>
              </a:r>
            </a:p>
          </p:txBody>
        </p:sp>
        <p:sp>
          <p:nvSpPr>
            <p:cNvPr id="76" name="Protons">
              <a:extLst>
                <a:ext uri="{FF2B5EF4-FFF2-40B4-BE49-F238E27FC236}">
                  <a16:creationId xmlns:a16="http://schemas.microsoft.com/office/drawing/2014/main" id="{235E63B2-451C-184D-BD72-20894CC1DE32}"/>
                </a:ext>
              </a:extLst>
            </p:cNvPr>
            <p:cNvSpPr txBox="1"/>
            <p:nvPr/>
          </p:nvSpPr>
          <p:spPr>
            <a:xfrm>
              <a:off x="1790832" y="7707001"/>
              <a:ext cx="1441401" cy="635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>
                <a:defRPr sz="2800"/>
              </a:lvl1pPr>
            </a:lstStyle>
            <a:p>
              <a:r>
                <a:t>Protons</a:t>
              </a:r>
            </a:p>
          </p:txBody>
        </p:sp>
        <p:sp>
          <p:nvSpPr>
            <p:cNvPr id="77" name="Electrons">
              <a:extLst>
                <a:ext uri="{FF2B5EF4-FFF2-40B4-BE49-F238E27FC236}">
                  <a16:creationId xmlns:a16="http://schemas.microsoft.com/office/drawing/2014/main" id="{A9E5D025-5028-354F-8BD7-AD6B367B5F96}"/>
                </a:ext>
              </a:extLst>
            </p:cNvPr>
            <p:cNvSpPr txBox="1"/>
            <p:nvPr/>
          </p:nvSpPr>
          <p:spPr>
            <a:xfrm>
              <a:off x="3753760" y="10443851"/>
              <a:ext cx="1698204" cy="635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>
                <a:defRPr sz="2800"/>
              </a:lvl1pPr>
            </a:lstStyle>
            <a:p>
              <a:r>
                <a:t>Electrons</a:t>
              </a:r>
            </a:p>
          </p:txBody>
        </p:sp>
        <p:sp>
          <p:nvSpPr>
            <p:cNvPr id="78" name="Circle">
              <a:extLst>
                <a:ext uri="{FF2B5EF4-FFF2-40B4-BE49-F238E27FC236}">
                  <a16:creationId xmlns:a16="http://schemas.microsoft.com/office/drawing/2014/main" id="{72E016F7-E9CA-084F-89E9-56B9BA930329}"/>
                </a:ext>
              </a:extLst>
            </p:cNvPr>
            <p:cNvSpPr/>
            <p:nvPr/>
          </p:nvSpPr>
          <p:spPr>
            <a:xfrm>
              <a:off x="4701900" y="3230791"/>
              <a:ext cx="4445001" cy="4445001"/>
            </a:xfrm>
            <a:prstGeom prst="ellipse">
              <a:avLst/>
            </a:prstGeom>
            <a:gradFill>
              <a:gsLst>
                <a:gs pos="0">
                  <a:schemeClr val="accent5">
                    <a:hueOff val="-444211"/>
                    <a:satOff val="-14915"/>
                    <a:lumOff val="22857"/>
                    <a:alpha val="31408"/>
                  </a:schemeClr>
                </a:gs>
                <a:gs pos="100000">
                  <a:schemeClr val="accent5">
                    <a:hueOff val="-522602"/>
                    <a:satOff val="-6700"/>
                    <a:lumOff val="-22320"/>
                    <a:alpha val="31408"/>
                  </a:schemeClr>
                </a:gs>
              </a:gsLst>
              <a:lin ang="5400000"/>
            </a:gra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79" name="U">
              <a:extLst>
                <a:ext uri="{FF2B5EF4-FFF2-40B4-BE49-F238E27FC236}">
                  <a16:creationId xmlns:a16="http://schemas.microsoft.com/office/drawing/2014/main" id="{CD6F18FA-9D40-B740-BE55-5CC9BFFF4FEA}"/>
                </a:ext>
              </a:extLst>
            </p:cNvPr>
            <p:cNvSpPr/>
            <p:nvPr/>
          </p:nvSpPr>
          <p:spPr>
            <a:xfrm>
              <a:off x="5565500" y="3947066"/>
              <a:ext cx="1270001" cy="1270001"/>
            </a:xfrm>
            <a:prstGeom prst="ellipse">
              <a:avLst/>
            </a:prstGeom>
            <a:solidFill>
              <a:srgbClr val="FF2600"/>
            </a:soli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algn="ctr">
                <a:lnSpc>
                  <a:spcPct val="100000"/>
                </a:lnSpc>
                <a:defRPr sz="4600">
                  <a:solidFill>
                    <a:srgbClr val="000000"/>
                  </a:solidFill>
                  <a:uFill>
                    <a:solidFill>
                      <a:srgbClr val="404040"/>
                    </a:solidFill>
                  </a:uFill>
                </a:defRPr>
              </a:lvl1pPr>
            </a:lstStyle>
            <a:p>
              <a:r>
                <a:t>U</a:t>
              </a:r>
            </a:p>
          </p:txBody>
        </p:sp>
        <p:sp>
          <p:nvSpPr>
            <p:cNvPr id="80" name="U">
              <a:extLst>
                <a:ext uri="{FF2B5EF4-FFF2-40B4-BE49-F238E27FC236}">
                  <a16:creationId xmlns:a16="http://schemas.microsoft.com/office/drawing/2014/main" id="{626BB23B-51FA-E24F-AD22-7A1C9864D4DB}"/>
                </a:ext>
              </a:extLst>
            </p:cNvPr>
            <p:cNvSpPr/>
            <p:nvPr/>
          </p:nvSpPr>
          <p:spPr>
            <a:xfrm>
              <a:off x="7367904" y="4818291"/>
              <a:ext cx="1270001" cy="1270001"/>
            </a:xfrm>
            <a:prstGeom prst="ellipse">
              <a:avLst/>
            </a:prstGeom>
            <a:solidFill>
              <a:srgbClr val="00F900"/>
            </a:soli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algn="ctr">
                <a:lnSpc>
                  <a:spcPct val="100000"/>
                </a:lnSpc>
                <a:defRPr sz="4600">
                  <a:solidFill>
                    <a:srgbClr val="000000"/>
                  </a:solidFill>
                  <a:uFill>
                    <a:solidFill>
                      <a:srgbClr val="404040"/>
                    </a:solidFill>
                  </a:uFill>
                </a:defRPr>
              </a:lvl1pPr>
            </a:lstStyle>
            <a:p>
              <a:r>
                <a:rPr dirty="0"/>
                <a:t>U</a:t>
              </a:r>
            </a:p>
          </p:txBody>
        </p:sp>
        <p:sp>
          <p:nvSpPr>
            <p:cNvPr id="81" name="D">
              <a:extLst>
                <a:ext uri="{FF2B5EF4-FFF2-40B4-BE49-F238E27FC236}">
                  <a16:creationId xmlns:a16="http://schemas.microsoft.com/office/drawing/2014/main" id="{4565FBC2-A685-6D4E-BAD8-CC9A84850838}"/>
                </a:ext>
              </a:extLst>
            </p:cNvPr>
            <p:cNvSpPr/>
            <p:nvPr/>
          </p:nvSpPr>
          <p:spPr>
            <a:xfrm>
              <a:off x="5844900" y="5948334"/>
              <a:ext cx="1270001" cy="1270001"/>
            </a:xfrm>
            <a:prstGeom prst="ellipse">
              <a:avLst/>
            </a:prstGeom>
            <a:solidFill>
              <a:srgbClr val="0433FF"/>
            </a:solid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tIns="91439" bIns="91439" anchor="ctr"/>
            <a:lstStyle>
              <a:lvl1pPr algn="ctr">
                <a:lnSpc>
                  <a:spcPct val="100000"/>
                </a:lnSpc>
                <a:defRPr sz="4600">
                  <a:solidFill>
                    <a:srgbClr val="000000"/>
                  </a:solidFill>
                  <a:uFill>
                    <a:solidFill>
                      <a:srgbClr val="404040"/>
                    </a:solidFill>
                  </a:uFill>
                </a:defRPr>
              </a:lvl1pPr>
            </a:lstStyle>
            <a:p>
              <a:r>
                <a:t>D</a:t>
              </a:r>
            </a:p>
          </p:txBody>
        </p:sp>
        <p:sp>
          <p:nvSpPr>
            <p:cNvPr id="82" name="Quarks">
              <a:extLst>
                <a:ext uri="{FF2B5EF4-FFF2-40B4-BE49-F238E27FC236}">
                  <a16:creationId xmlns:a16="http://schemas.microsoft.com/office/drawing/2014/main" id="{FCFC853E-2598-254D-94C1-1CF91B259409}"/>
                </a:ext>
              </a:extLst>
            </p:cNvPr>
            <p:cNvSpPr txBox="1"/>
            <p:nvPr/>
          </p:nvSpPr>
          <p:spPr>
            <a:xfrm>
              <a:off x="9070700" y="3986837"/>
              <a:ext cx="1362051" cy="6350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>
                <a:defRPr sz="2800"/>
              </a:lvl1pPr>
            </a:lstStyle>
            <a:p>
              <a:r>
                <a:rPr dirty="0"/>
                <a:t>Quarks</a:t>
              </a:r>
            </a:p>
          </p:txBody>
        </p:sp>
        <p:sp>
          <p:nvSpPr>
            <p:cNvPr id="83" name="Proton">
              <a:extLst>
                <a:ext uri="{FF2B5EF4-FFF2-40B4-BE49-F238E27FC236}">
                  <a16:creationId xmlns:a16="http://schemas.microsoft.com/office/drawing/2014/main" id="{1D3ECB22-60C7-9242-911D-4F60CEB1ECBB}"/>
                </a:ext>
              </a:extLst>
            </p:cNvPr>
            <p:cNvSpPr txBox="1"/>
            <p:nvPr/>
          </p:nvSpPr>
          <p:spPr>
            <a:xfrm>
              <a:off x="5776675" y="2415698"/>
              <a:ext cx="1787452" cy="8382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r>
                <a:t>Proton</a:t>
              </a:r>
            </a:p>
          </p:txBody>
        </p:sp>
        <p:cxnSp>
          <p:nvCxnSpPr>
            <p:cNvPr id="84" name="Connection Line">
              <a:extLst>
                <a:ext uri="{FF2B5EF4-FFF2-40B4-BE49-F238E27FC236}">
                  <a16:creationId xmlns:a16="http://schemas.microsoft.com/office/drawing/2014/main" id="{34E09E03-8091-8047-8724-0CCCDC945206}"/>
                </a:ext>
              </a:extLst>
            </p:cNvPr>
            <p:cNvCxnSpPr>
              <a:stCxn id="83" idx="0"/>
              <a:endCxn id="76" idx="0"/>
            </p:cNvCxnSpPr>
            <p:nvPr/>
          </p:nvCxnSpPr>
          <p:spPr>
            <a:xfrm flipH="1">
              <a:off x="2511532" y="2834798"/>
              <a:ext cx="4158869" cy="5189704"/>
            </a:xfrm>
            <a:prstGeom prst="straightConnector1">
              <a:avLst/>
            </a:prstGeom>
            <a:ln w="63500">
              <a:solidFill>
                <a:srgbClr val="82D2E6"/>
              </a:solidFill>
              <a:headEnd type="triangle"/>
            </a:ln>
          </p:spPr>
        </p:cxnSp>
        <p:sp>
          <p:nvSpPr>
            <p:cNvPr id="85" name="Connection Line">
              <a:extLst>
                <a:ext uri="{FF2B5EF4-FFF2-40B4-BE49-F238E27FC236}">
                  <a16:creationId xmlns:a16="http://schemas.microsoft.com/office/drawing/2014/main" id="{971EEBE8-83A6-EF4E-BA3E-6D959991BA66}"/>
                </a:ext>
              </a:extLst>
            </p:cNvPr>
            <p:cNvSpPr/>
            <p:nvPr/>
          </p:nvSpPr>
          <p:spPr>
            <a:xfrm>
              <a:off x="8324010" y="6206062"/>
              <a:ext cx="2157662" cy="1881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834" y="12217"/>
                    <a:pt x="13034" y="19417"/>
                    <a:pt x="21600" y="21600"/>
                  </a:cubicBezTo>
                </a:path>
              </a:pathLst>
            </a:custGeom>
            <a:ln w="63500">
              <a:solidFill>
                <a:srgbClr val="82D2E6"/>
              </a:solidFill>
              <a:tailEnd type="triangle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86" name="Connection Line">
              <a:extLst>
                <a:ext uri="{FF2B5EF4-FFF2-40B4-BE49-F238E27FC236}">
                  <a16:creationId xmlns:a16="http://schemas.microsoft.com/office/drawing/2014/main" id="{BA454894-6583-434F-A92B-32552A8719C6}"/>
                </a:ext>
              </a:extLst>
            </p:cNvPr>
            <p:cNvSpPr/>
            <p:nvPr/>
          </p:nvSpPr>
          <p:spPr>
            <a:xfrm>
              <a:off x="3588187" y="11007968"/>
              <a:ext cx="8267552" cy="1410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71" extrusionOk="0">
                  <a:moveTo>
                    <a:pt x="0" y="0"/>
                  </a:moveTo>
                  <a:cubicBezTo>
                    <a:pt x="5686" y="20260"/>
                    <a:pt x="12886" y="21600"/>
                    <a:pt x="21600" y="4021"/>
                  </a:cubicBezTo>
                </a:path>
              </a:pathLst>
            </a:custGeom>
            <a:ln w="63500">
              <a:solidFill>
                <a:srgbClr val="82D2E6"/>
              </a:solidFill>
              <a:tailEnd type="triangle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6" name="Neutrinos are fundamental.…">
            <a:extLst>
              <a:ext uri="{FF2B5EF4-FFF2-40B4-BE49-F238E27FC236}">
                <a16:creationId xmlns:a16="http://schemas.microsoft.com/office/drawing/2014/main" id="{080838A3-720E-8C4E-80E8-52463FFB70AE}"/>
              </a:ext>
            </a:extLst>
          </p:cNvPr>
          <p:cNvSpPr txBox="1">
            <a:spLocks/>
          </p:cNvSpPr>
          <p:nvPr/>
        </p:nvSpPr>
        <p:spPr>
          <a:xfrm>
            <a:off x="429419" y="869784"/>
            <a:ext cx="8275771" cy="202067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>
                <a:solidFill>
                  <a:schemeClr val="accent1"/>
                </a:solidFill>
              </a:defRP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Neutrinos are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fundamental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They are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electrically neutral "partners"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of the familiar charged leptons (e.g., electrons).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They are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very light,</a:t>
            </a:r>
          </a:p>
          <a:p>
            <a:pPr>
              <a:defRPr>
                <a:solidFill>
                  <a:schemeClr val="accent1"/>
                </a:solidFill>
              </a:defRPr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They very rarely interact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with other particles</a:t>
            </a:r>
          </a:p>
          <a:p>
            <a:pPr>
              <a:defRPr>
                <a:solidFill>
                  <a:schemeClr val="accent1"/>
                </a:solidFill>
              </a:defRPr>
            </a:pP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4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F572EF-1B5B-3A44-9ECC-EA47206E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MINERvA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BB826-7CE9-3D42-9A05-EF09269DCBE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7812-E097-934D-A1D2-FCFA9528F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droppedImage-3.png" descr="droppedImage-3.png">
            <a:extLst>
              <a:ext uri="{FF2B5EF4-FFF2-40B4-BE49-F238E27FC236}">
                <a16:creationId xmlns:a16="http://schemas.microsoft.com/office/drawing/2014/main" id="{AF7F7722-FAC0-8345-8D5C-71AA53F67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92721" y="251752"/>
            <a:ext cx="972628" cy="884206"/>
          </a:xfrm>
          <a:prstGeom prst="rect">
            <a:avLst/>
          </a:prstGeom>
          <a:ln w="12700">
            <a:miter lim="400000"/>
          </a:ln>
          <a:effectLst>
            <a:outerShdw blurRad="88900" dist="508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8" name="mnv_det_front.jpg" descr="mnv_det_front.jpg">
            <a:extLst>
              <a:ext uri="{FF2B5EF4-FFF2-40B4-BE49-F238E27FC236}">
                <a16:creationId xmlns:a16="http://schemas.microsoft.com/office/drawing/2014/main" id="{9226F8F5-9C27-C240-93CC-7F6510EE2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63620" y="28943"/>
            <a:ext cx="2879050" cy="2753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Content Placeholder 37" descr="A screen shot of a computer&#10;&#10;Description automatically generated">
            <a:extLst>
              <a:ext uri="{FF2B5EF4-FFF2-40B4-BE49-F238E27FC236}">
                <a16:creationId xmlns:a16="http://schemas.microsoft.com/office/drawing/2014/main" id="{637C1A19-B96E-7A45-9471-EBB21C9A77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56" t="43452" r="34398" b="5702"/>
          <a:stretch/>
        </p:blipFill>
        <p:spPr>
          <a:xfrm>
            <a:off x="6099814" y="2685618"/>
            <a:ext cx="3054106" cy="2007528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B79FB3C-EA75-B14F-88A9-019DF7AD04C5}"/>
              </a:ext>
            </a:extLst>
          </p:cNvPr>
          <p:cNvGrpSpPr/>
          <p:nvPr/>
        </p:nvGrpSpPr>
        <p:grpSpPr>
          <a:xfrm>
            <a:off x="4080800" y="3527839"/>
            <a:ext cx="3560178" cy="2615136"/>
            <a:chOff x="14069026" y="3367761"/>
            <a:chExt cx="10584614" cy="8978703"/>
          </a:xfrm>
        </p:grpSpPr>
        <p:pic>
          <p:nvPicPr>
            <p:cNvPr id="52" name="droppedImage.pdf" descr="droppedImage.pdf">
              <a:extLst>
                <a:ext uri="{FF2B5EF4-FFF2-40B4-BE49-F238E27FC236}">
                  <a16:creationId xmlns:a16="http://schemas.microsoft.com/office/drawing/2014/main" id="{784144CD-450D-6144-B3CE-C1E8F0AEB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4069026" y="3629330"/>
              <a:ext cx="2717801" cy="30988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" name="droppedImage.pdf" descr="droppedImage.pdf">
              <a:extLst>
                <a:ext uri="{FF2B5EF4-FFF2-40B4-BE49-F238E27FC236}">
                  <a16:creationId xmlns:a16="http://schemas.microsoft.com/office/drawing/2014/main" id="{8B9FC01D-18BE-7347-8BE2-C304435FF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5540361" y="4609062"/>
              <a:ext cx="2717801" cy="30988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droppedImage.pdf" descr="droppedImage.pdf">
              <a:extLst>
                <a:ext uri="{FF2B5EF4-FFF2-40B4-BE49-F238E27FC236}">
                  <a16:creationId xmlns:a16="http://schemas.microsoft.com/office/drawing/2014/main" id="{4C66679D-F1FE-BC41-BA87-56B1CC088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7038668" y="5858205"/>
              <a:ext cx="2717801" cy="2717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Line">
              <a:extLst>
                <a:ext uri="{FF2B5EF4-FFF2-40B4-BE49-F238E27FC236}">
                  <a16:creationId xmlns:a16="http://schemas.microsoft.com/office/drawing/2014/main" id="{A8CAC171-F58E-6549-8AD1-4EFB91BF9340}"/>
                </a:ext>
              </a:extLst>
            </p:cNvPr>
            <p:cNvSpPr/>
            <p:nvPr/>
          </p:nvSpPr>
          <p:spPr>
            <a:xfrm>
              <a:off x="14938375" y="7592998"/>
              <a:ext cx="5390950" cy="3605213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headEnd type="stealth"/>
            </a:ln>
          </p:spPr>
          <p:txBody>
            <a:bodyPr lIns="35718" tIns="35718" rIns="35718" bIns="35718" anchor="ctr"/>
            <a:lstStyle/>
            <a:p>
              <a:pPr defTabSz="321468">
                <a:lnSpc>
                  <a:spcPct val="100000"/>
                </a:lnSpc>
                <a:defRPr sz="800">
                  <a:solidFill>
                    <a:srgbClr val="000000"/>
                  </a:solidFill>
                  <a:uFillTx/>
                </a:defRPr>
              </a:pPr>
              <a:endParaRPr/>
            </a:p>
          </p:txBody>
        </p:sp>
        <p:sp>
          <p:nvSpPr>
            <p:cNvPr id="56" name="Beam Direction (+Z)">
              <a:extLst>
                <a:ext uri="{FF2B5EF4-FFF2-40B4-BE49-F238E27FC236}">
                  <a16:creationId xmlns:a16="http://schemas.microsoft.com/office/drawing/2014/main" id="{3E1EA09E-42A7-6044-8D53-A218B9DA53C3}"/>
                </a:ext>
              </a:extLst>
            </p:cNvPr>
            <p:cNvSpPr txBox="1"/>
            <p:nvPr/>
          </p:nvSpPr>
          <p:spPr>
            <a:xfrm rot="1818815">
              <a:off x="15261766" y="8465985"/>
              <a:ext cx="5655445" cy="106518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Beam Direction (+Z)</a:t>
              </a:r>
            </a:p>
          </p:txBody>
        </p:sp>
        <p:sp>
          <p:nvSpPr>
            <p:cNvPr id="57" name="Target 1">
              <a:extLst>
                <a:ext uri="{FF2B5EF4-FFF2-40B4-BE49-F238E27FC236}">
                  <a16:creationId xmlns:a16="http://schemas.microsoft.com/office/drawing/2014/main" id="{C511E0E0-4795-7C49-8393-3F39C860DE4B}"/>
                </a:ext>
              </a:extLst>
            </p:cNvPr>
            <p:cNvSpPr txBox="1"/>
            <p:nvPr/>
          </p:nvSpPr>
          <p:spPr>
            <a:xfrm>
              <a:off x="22260404" y="7805837"/>
              <a:ext cx="2388004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Target 1</a:t>
              </a:r>
            </a:p>
          </p:txBody>
        </p:sp>
        <p:sp>
          <p:nvSpPr>
            <p:cNvPr id="58" name="Target 2">
              <a:extLst>
                <a:ext uri="{FF2B5EF4-FFF2-40B4-BE49-F238E27FC236}">
                  <a16:creationId xmlns:a16="http://schemas.microsoft.com/office/drawing/2014/main" id="{B3036C79-B511-984C-AD03-926CAE95D80D}"/>
                </a:ext>
              </a:extLst>
            </p:cNvPr>
            <p:cNvSpPr txBox="1"/>
            <p:nvPr/>
          </p:nvSpPr>
          <p:spPr>
            <a:xfrm>
              <a:off x="21263322" y="7166738"/>
              <a:ext cx="2388004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Target 2</a:t>
              </a:r>
            </a:p>
          </p:txBody>
        </p:sp>
        <p:sp>
          <p:nvSpPr>
            <p:cNvPr id="59" name="Water Target">
              <a:extLst>
                <a:ext uri="{FF2B5EF4-FFF2-40B4-BE49-F238E27FC236}">
                  <a16:creationId xmlns:a16="http://schemas.microsoft.com/office/drawing/2014/main" id="{E89C492E-A852-0945-9D58-ADD18F67EB60}"/>
                </a:ext>
              </a:extLst>
            </p:cNvPr>
            <p:cNvSpPr txBox="1"/>
            <p:nvPr/>
          </p:nvSpPr>
          <p:spPr>
            <a:xfrm>
              <a:off x="18450730" y="5278672"/>
              <a:ext cx="3649203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Water Target</a:t>
              </a:r>
            </a:p>
          </p:txBody>
        </p:sp>
        <p:sp>
          <p:nvSpPr>
            <p:cNvPr id="60" name="Target 3">
              <a:extLst>
                <a:ext uri="{FF2B5EF4-FFF2-40B4-BE49-F238E27FC236}">
                  <a16:creationId xmlns:a16="http://schemas.microsoft.com/office/drawing/2014/main" id="{679A434B-8AF1-3548-A5CB-C7BFF6BBAA50}"/>
                </a:ext>
              </a:extLst>
            </p:cNvPr>
            <p:cNvSpPr txBox="1"/>
            <p:nvPr/>
          </p:nvSpPr>
          <p:spPr>
            <a:xfrm>
              <a:off x="19943483" y="6100635"/>
              <a:ext cx="2388004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Target 3</a:t>
              </a:r>
            </a:p>
          </p:txBody>
        </p:sp>
        <p:sp>
          <p:nvSpPr>
            <p:cNvPr id="61" name="Target 4">
              <a:extLst>
                <a:ext uri="{FF2B5EF4-FFF2-40B4-BE49-F238E27FC236}">
                  <a16:creationId xmlns:a16="http://schemas.microsoft.com/office/drawing/2014/main" id="{6348C9B7-C444-2346-9A70-6353256163BE}"/>
                </a:ext>
              </a:extLst>
            </p:cNvPr>
            <p:cNvSpPr txBox="1"/>
            <p:nvPr/>
          </p:nvSpPr>
          <p:spPr>
            <a:xfrm>
              <a:off x="17057277" y="4187820"/>
              <a:ext cx="2388004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Target 4</a:t>
              </a:r>
            </a:p>
          </p:txBody>
        </p:sp>
        <p:sp>
          <p:nvSpPr>
            <p:cNvPr id="62" name="Target 5">
              <a:extLst>
                <a:ext uri="{FF2B5EF4-FFF2-40B4-BE49-F238E27FC236}">
                  <a16:creationId xmlns:a16="http://schemas.microsoft.com/office/drawing/2014/main" id="{B6D90770-EBA2-5843-87CC-EE7D352020A0}"/>
                </a:ext>
              </a:extLst>
            </p:cNvPr>
            <p:cNvSpPr txBox="1"/>
            <p:nvPr/>
          </p:nvSpPr>
          <p:spPr>
            <a:xfrm>
              <a:off x="15858912" y="3367761"/>
              <a:ext cx="2388004" cy="10651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Target 5</a:t>
              </a:r>
            </a:p>
          </p:txBody>
        </p:sp>
        <p:sp>
          <p:nvSpPr>
            <p:cNvPr id="63" name="He Target">
              <a:extLst>
                <a:ext uri="{FF2B5EF4-FFF2-40B4-BE49-F238E27FC236}">
                  <a16:creationId xmlns:a16="http://schemas.microsoft.com/office/drawing/2014/main" id="{D07790C9-B3E3-8046-9F19-D0FBE4FB3D7D}"/>
                </a:ext>
              </a:extLst>
            </p:cNvPr>
            <p:cNvSpPr txBox="1"/>
            <p:nvPr/>
          </p:nvSpPr>
          <p:spPr>
            <a:xfrm>
              <a:off x="21513158" y="11147765"/>
              <a:ext cx="3140482" cy="11986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8" tIns="35718" rIns="35718" bIns="35718" anchor="ctr">
              <a:spAutoFit/>
            </a:bodyPr>
            <a:lstStyle>
              <a:lvl1pPr algn="ctr" defTabSz="410765">
                <a:lnSpc>
                  <a:spcPct val="100000"/>
                </a:lnSpc>
                <a:defRPr sz="3200"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800" dirty="0"/>
                <a:t>He Target</a:t>
              </a:r>
            </a:p>
          </p:txBody>
        </p:sp>
        <p:pic>
          <p:nvPicPr>
            <p:cNvPr id="64" name="droppedImage.pdf" descr="droppedImage.pdf">
              <a:extLst>
                <a:ext uri="{FF2B5EF4-FFF2-40B4-BE49-F238E27FC236}">
                  <a16:creationId xmlns:a16="http://schemas.microsoft.com/office/drawing/2014/main" id="{FB01C964-E0F0-3749-81F8-AE1E615C1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8386621" y="6207815"/>
              <a:ext cx="3175767" cy="328130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droppedImage.pdf" descr="droppedImage.pdf">
              <a:extLst>
                <a:ext uri="{FF2B5EF4-FFF2-40B4-BE49-F238E27FC236}">
                  <a16:creationId xmlns:a16="http://schemas.microsoft.com/office/drawing/2014/main" id="{7C378460-5853-3D42-87C5-175BDE3D1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9778586" y="7540792"/>
              <a:ext cx="2717801" cy="30988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6" name="droppedImage.pdf" descr="droppedImage.pdf">
              <a:extLst>
                <a:ext uri="{FF2B5EF4-FFF2-40B4-BE49-F238E27FC236}">
                  <a16:creationId xmlns:a16="http://schemas.microsoft.com/office/drawing/2014/main" id="{1E831F4F-9DEA-5F4B-85EB-AC5231CA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21276527" y="8487995"/>
              <a:ext cx="2717801" cy="30988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7" name="droppedImage.pdf" descr="droppedImage.pdf">
              <a:extLst>
                <a:ext uri="{FF2B5EF4-FFF2-40B4-BE49-F238E27FC236}">
                  <a16:creationId xmlns:a16="http://schemas.microsoft.com/office/drawing/2014/main" id="{A5CDC683-CFDD-6D40-A758-9F20A448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220220" flipH="1">
              <a:off x="22384979" y="9761908"/>
              <a:ext cx="1930004" cy="134668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8" name="Fine-grained resolution for excellent kinematic measurements.…">
            <a:extLst>
              <a:ext uri="{FF2B5EF4-FFF2-40B4-BE49-F238E27FC236}">
                <a16:creationId xmlns:a16="http://schemas.microsoft.com/office/drawing/2014/main" id="{FB746BDF-35F1-8D43-97E8-CC58C87522F4}"/>
              </a:ext>
            </a:extLst>
          </p:cNvPr>
          <p:cNvSpPr txBox="1">
            <a:spLocks/>
          </p:cNvSpPr>
          <p:nvPr/>
        </p:nvSpPr>
        <p:spPr>
          <a:xfrm>
            <a:off x="309596" y="459520"/>
            <a:ext cx="3659196" cy="5462222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254000" defTabSz="410765">
              <a:spcBef>
                <a:spcPts val="1600"/>
              </a:spcBef>
              <a:spcAft>
                <a:spcPts val="3000"/>
              </a:spcAft>
              <a:buFontTx/>
              <a:buChar char="•"/>
              <a:defRPr sz="27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000" b="1" dirty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Nuclear effects with a variety of target materials ranging from Helium to Lead.</a:t>
            </a:r>
          </a:p>
          <a:p>
            <a:pPr marL="381000" indent="-254000" defTabSz="410765">
              <a:spcBef>
                <a:spcPts val="1600"/>
              </a:spcBef>
              <a:spcAft>
                <a:spcPts val="3000"/>
              </a:spcAft>
              <a:buFontTx/>
              <a:buChar char="•"/>
              <a:defRPr sz="27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2000" b="1" dirty="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Fine-grained resolution for excellent kinematic measurements.</a:t>
            </a:r>
          </a:p>
          <a:p>
            <a:pPr marL="381000" indent="-254000" defTabSz="410765">
              <a:spcBef>
                <a:spcPts val="1600"/>
              </a:spcBef>
              <a:spcAft>
                <a:spcPts val="3000"/>
              </a:spcAft>
              <a:buFontTx/>
              <a:buChar char="•"/>
              <a:defRPr sz="2700" b="1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2000" b="1" dirty="0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1" name="Picture 90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5D5A4CE-18D1-7347-882C-0FF7A429E3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29360" y="2138102"/>
            <a:ext cx="1608736" cy="1277417"/>
          </a:xfrm>
          <a:prstGeom prst="rect">
            <a:avLst/>
          </a:prstGeom>
        </p:spPr>
      </p:pic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85D89D0-F88A-7545-9C08-4F2086C1F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54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1EBEB1-3AC8-5D45-B3D9-3D48F9A2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Vertex Finding and Hadron Multiplicity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46E94-9D67-CD45-9D66-1B50C71B90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E3CFC-1B0B-044F-A606-A5B1E9B86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7" name="Group">
            <a:extLst>
              <a:ext uri="{FF2B5EF4-FFF2-40B4-BE49-F238E27FC236}">
                <a16:creationId xmlns:a16="http://schemas.microsoft.com/office/drawing/2014/main" id="{1741E5B8-8A77-F947-AA2E-6926469DF9B4}"/>
              </a:ext>
            </a:extLst>
          </p:cNvPr>
          <p:cNvGrpSpPr/>
          <p:nvPr/>
        </p:nvGrpSpPr>
        <p:grpSpPr>
          <a:xfrm>
            <a:off x="124618" y="990600"/>
            <a:ext cx="8894763" cy="5059363"/>
            <a:chOff x="0" y="0"/>
            <a:chExt cx="23188218" cy="13130525"/>
          </a:xfrm>
        </p:grpSpPr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2DF14DF3-1555-4549-B129-23F2A1D3B565}"/>
                </a:ext>
              </a:extLst>
            </p:cNvPr>
            <p:cNvGrpSpPr/>
            <p:nvPr/>
          </p:nvGrpSpPr>
          <p:grpSpPr>
            <a:xfrm>
              <a:off x="0" y="-1"/>
              <a:ext cx="23188219" cy="13130527"/>
              <a:chOff x="0" y="0"/>
              <a:chExt cx="23188218" cy="13130525"/>
            </a:xfrm>
          </p:grpSpPr>
          <p:pic>
            <p:nvPicPr>
              <p:cNvPr id="24" name="EventDisplayData_1.png" descr="EventDisplayData_1.png">
                <a:extLst>
                  <a:ext uri="{FF2B5EF4-FFF2-40B4-BE49-F238E27FC236}">
                    <a16:creationId xmlns:a16="http://schemas.microsoft.com/office/drawing/2014/main" id="{6272DDBF-4C40-2F4F-A7C1-66871CDAF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404557" y="0"/>
                <a:ext cx="22379103" cy="129258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" name="True vertex">
                <a:extLst>
                  <a:ext uri="{FF2B5EF4-FFF2-40B4-BE49-F238E27FC236}">
                    <a16:creationId xmlns:a16="http://schemas.microsoft.com/office/drawing/2014/main" id="{A86AE828-5C14-1C40-A33C-F5FC97AFB743}"/>
                  </a:ext>
                </a:extLst>
              </p:cNvPr>
              <p:cNvSpPr txBox="1"/>
              <p:nvPr/>
            </p:nvSpPr>
            <p:spPr>
              <a:xfrm>
                <a:off x="1454308" y="6476137"/>
                <a:ext cx="4407453" cy="1272768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lnSpc>
                    <a:spcPct val="100000"/>
                  </a:lnSpc>
                  <a:defRPr sz="3500" b="1">
                    <a:solidFill>
                      <a:srgbClr val="000000"/>
                    </a:solidFill>
                    <a:uFillTx/>
                  </a:defRPr>
                </a:lvl1pPr>
              </a:lstStyle>
              <a:p>
                <a:r>
                  <a:rPr sz="2000" dirty="0"/>
                  <a:t>True vertex</a:t>
                </a:r>
              </a:p>
            </p:txBody>
          </p:sp>
          <p:sp>
            <p:nvSpPr>
              <p:cNvPr id="26" name="Rectangle">
                <a:extLst>
                  <a:ext uri="{FF2B5EF4-FFF2-40B4-BE49-F238E27FC236}">
                    <a16:creationId xmlns:a16="http://schemas.microsoft.com/office/drawing/2014/main" id="{E8499E91-7778-754C-B91D-405FCBC51FEA}"/>
                  </a:ext>
                </a:extLst>
              </p:cNvPr>
              <p:cNvSpPr/>
              <p:nvPr/>
            </p:nvSpPr>
            <p:spPr>
              <a:xfrm>
                <a:off x="0" y="12053850"/>
                <a:ext cx="23188219" cy="107667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solidFill>
                      <a:srgbClr val="000000"/>
                    </a:solidFill>
                    <a:uFillTx/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pic>
            <p:nvPicPr>
              <p:cNvPr id="27" name="Line" descr="Line">
                <a:extLst>
                  <a:ext uri="{FF2B5EF4-FFF2-40B4-BE49-F238E27FC236}">
                    <a16:creationId xmlns:a16="http://schemas.microsoft.com/office/drawing/2014/main" id="{BEC63A73-A121-7043-878E-65D1DD1DFF51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191470" y="5508190"/>
                <a:ext cx="1884467" cy="352235"/>
              </a:xfrm>
              <a:prstGeom prst="rect">
                <a:avLst/>
              </a:prstGeom>
              <a:effectLst/>
            </p:spPr>
          </p:pic>
        </p:grpSp>
        <p:sp>
          <p:nvSpPr>
            <p:cNvPr id="19" name="plane number →">
              <a:extLst>
                <a:ext uri="{FF2B5EF4-FFF2-40B4-BE49-F238E27FC236}">
                  <a16:creationId xmlns:a16="http://schemas.microsoft.com/office/drawing/2014/main" id="{A08E59CD-EFCD-634A-A70D-D1D94B70E406}"/>
                </a:ext>
              </a:extLst>
            </p:cNvPr>
            <p:cNvSpPr txBox="1"/>
            <p:nvPr/>
          </p:nvSpPr>
          <p:spPr>
            <a:xfrm>
              <a:off x="9921830" y="10590347"/>
              <a:ext cx="3344559" cy="83068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2100" b="1">
                  <a:solidFill>
                    <a:srgbClr val="000000"/>
                  </a:solidFill>
                  <a:uFillTx/>
                </a:defRPr>
              </a:lvl1pPr>
            </a:lstStyle>
            <a:p>
              <a:r>
                <a:rPr sz="1200" dirty="0"/>
                <a:t>plane number →</a:t>
              </a:r>
            </a:p>
          </p:txBody>
        </p:sp>
        <p:sp>
          <p:nvSpPr>
            <p:cNvPr id="20" name="strip number →">
              <a:extLst>
                <a:ext uri="{FF2B5EF4-FFF2-40B4-BE49-F238E27FC236}">
                  <a16:creationId xmlns:a16="http://schemas.microsoft.com/office/drawing/2014/main" id="{233982B5-283E-1F47-94E6-E2C64FAEEB41}"/>
                </a:ext>
              </a:extLst>
            </p:cNvPr>
            <p:cNvSpPr txBox="1"/>
            <p:nvPr/>
          </p:nvSpPr>
          <p:spPr>
            <a:xfrm rot="16200000">
              <a:off x="122429" y="1231768"/>
              <a:ext cx="3178043" cy="83068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2000" b="1">
                  <a:solidFill>
                    <a:srgbClr val="000000"/>
                  </a:solidFill>
                  <a:uFillTx/>
                </a:defRPr>
              </a:lvl1pPr>
            </a:lstStyle>
            <a:p>
              <a:r>
                <a:rPr sz="1400" dirty="0"/>
                <a:t>strip number →</a:t>
              </a:r>
            </a:p>
          </p:txBody>
        </p:sp>
        <p:sp>
          <p:nvSpPr>
            <p:cNvPr id="21" name="5 meters">
              <a:extLst>
                <a:ext uri="{FF2B5EF4-FFF2-40B4-BE49-F238E27FC236}">
                  <a16:creationId xmlns:a16="http://schemas.microsoft.com/office/drawing/2014/main" id="{3590CC34-3868-8A4F-B740-CC1F56777B1D}"/>
                </a:ext>
              </a:extLst>
            </p:cNvPr>
            <p:cNvSpPr txBox="1"/>
            <p:nvPr/>
          </p:nvSpPr>
          <p:spPr>
            <a:xfrm>
              <a:off x="10501678" y="12166152"/>
              <a:ext cx="2184863" cy="8235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3400" b="1">
                  <a:solidFill>
                    <a:srgbClr val="000000"/>
                  </a:solidFill>
                  <a:uFillTx/>
                </a:defRPr>
              </a:lvl1pPr>
            </a:lstStyle>
            <a:p>
              <a:r>
                <a:rPr sz="1400" dirty="0"/>
                <a:t>5 meters</a:t>
              </a: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1B98D39B-953D-D744-AE4F-422E36C8F7C5}"/>
                </a:ext>
              </a:extLst>
            </p:cNvPr>
            <p:cNvSpPr/>
            <p:nvPr/>
          </p:nvSpPr>
          <p:spPr>
            <a:xfrm>
              <a:off x="12679705" y="12577929"/>
              <a:ext cx="951525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7F7BA4BB-A156-A24F-9F51-EA9DAB2B4737}"/>
                </a:ext>
              </a:extLst>
            </p:cNvPr>
            <p:cNvSpPr/>
            <p:nvPr/>
          </p:nvSpPr>
          <p:spPr>
            <a:xfrm flipH="1" flipV="1">
              <a:off x="1000197" y="12577929"/>
              <a:ext cx="951525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458F308A-0B52-A849-9E52-EF76A8518A9C}"/>
              </a:ext>
            </a:extLst>
          </p:cNvPr>
          <p:cNvSpPr/>
          <p:nvPr/>
        </p:nvSpPr>
        <p:spPr>
          <a:xfrm>
            <a:off x="1075550" y="1133877"/>
            <a:ext cx="2143138" cy="1605047"/>
          </a:xfrm>
          <a:prstGeom prst="ellipse">
            <a:avLst/>
          </a:prstGeom>
          <a:noFill/>
          <a:ln w="57150">
            <a:solidFill>
              <a:srgbClr val="004C9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1C2AFC-A51B-0844-A14D-DA631C8E3B9F}"/>
              </a:ext>
            </a:extLst>
          </p:cNvPr>
          <p:cNvCxnSpPr>
            <a:cxnSpLocks/>
          </p:cNvCxnSpPr>
          <p:nvPr/>
        </p:nvCxnSpPr>
        <p:spPr>
          <a:xfrm flipH="1">
            <a:off x="3279649" y="1962912"/>
            <a:ext cx="1584959" cy="0"/>
          </a:xfrm>
          <a:prstGeom prst="straightConnector1">
            <a:avLst/>
          </a:prstGeom>
          <a:ln w="3810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plane number →">
            <a:extLst>
              <a:ext uri="{FF2B5EF4-FFF2-40B4-BE49-F238E27FC236}">
                <a16:creationId xmlns:a16="http://schemas.microsoft.com/office/drawing/2014/main" id="{5B210514-C1A5-FF4A-960E-9D8954A7B089}"/>
              </a:ext>
            </a:extLst>
          </p:cNvPr>
          <p:cNvSpPr txBox="1"/>
          <p:nvPr/>
        </p:nvSpPr>
        <p:spPr>
          <a:xfrm>
            <a:off x="4927463" y="1548383"/>
            <a:ext cx="1282939" cy="890011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algn="ctr" defTabSz="584200">
              <a:lnSpc>
                <a:spcPct val="100000"/>
              </a:lnSpc>
              <a:defRPr sz="2100" b="1">
                <a:solidFill>
                  <a:srgbClr val="000000"/>
                </a:solidFill>
                <a:uFillTx/>
              </a:defRPr>
            </a:lvl1pPr>
          </a:lstStyle>
          <a:p>
            <a:r>
              <a:rPr lang="en-US" sz="2000" dirty="0"/>
              <a:t>Hadron Showers</a:t>
            </a:r>
            <a:endParaRPr sz="2000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0C0B2D55-B896-BA40-AE63-D6C63526B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21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F6732CB-BD0E-E547-ACFE-B4F1161AE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4471946" cy="5059363"/>
          </a:xfrm>
        </p:spPr>
        <p:txBody>
          <a:bodyPr/>
          <a:lstStyle/>
          <a:p>
            <a:r>
              <a:rPr lang="en-US" dirty="0"/>
              <a:t>Fully-connected architecture</a:t>
            </a:r>
          </a:p>
          <a:p>
            <a:r>
              <a:rPr lang="en-US" dirty="0"/>
              <a:t>Each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input </a:t>
            </a:r>
            <a:r>
              <a:rPr lang="en-US" dirty="0"/>
              <a:t>multiplied by a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weight</a:t>
            </a:r>
            <a:r>
              <a:rPr lang="en-US" dirty="0">
                <a:solidFill>
                  <a:srgbClr val="FFC000"/>
                </a:solidFill>
              </a:rPr>
              <a:t>.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Weighted values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rgbClr val="404040"/>
                </a:solidFill>
              </a:rPr>
              <a:t>are summed,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Bias </a:t>
            </a:r>
            <a:r>
              <a:rPr lang="en-US" dirty="0">
                <a:solidFill>
                  <a:srgbClr val="404040"/>
                </a:solidFill>
              </a:rPr>
              <a:t>is added.</a:t>
            </a:r>
          </a:p>
          <a:p>
            <a:r>
              <a:rPr lang="en-US" dirty="0">
                <a:solidFill>
                  <a:srgbClr val="404040"/>
                </a:solidFill>
              </a:rPr>
              <a:t>Non-linear </a:t>
            </a:r>
            <a:r>
              <a:rPr lang="en-US" b="1" dirty="0">
                <a:solidFill>
                  <a:srgbClr val="C00000"/>
                </a:solidFill>
              </a:rPr>
              <a:t>activation function </a:t>
            </a:r>
            <a:r>
              <a:rPr lang="en-US" dirty="0">
                <a:solidFill>
                  <a:srgbClr val="404040"/>
                </a:solidFill>
              </a:rPr>
              <a:t>is applied </a:t>
            </a:r>
          </a:p>
          <a:p>
            <a:r>
              <a:rPr lang="en-US" dirty="0"/>
              <a:t>Trained by varying the </a:t>
            </a: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parameters</a:t>
            </a:r>
            <a:r>
              <a:rPr lang="en-US" b="1" dirty="0"/>
              <a:t> </a:t>
            </a:r>
            <a:r>
              <a:rPr lang="en-US" dirty="0"/>
              <a:t>to </a:t>
            </a:r>
            <a:r>
              <a:rPr lang="en-US" b="1" dirty="0"/>
              <a:t>  </a:t>
            </a:r>
            <a:r>
              <a:rPr lang="en-US" dirty="0"/>
              <a:t>minimize a loss </a:t>
            </a:r>
            <a:r>
              <a:rPr lang="en-US" b="1" dirty="0"/>
              <a:t>  </a:t>
            </a:r>
            <a:r>
              <a:rPr lang="en-US" dirty="0"/>
              <a:t>function (quantifies </a:t>
            </a:r>
            <a:r>
              <a:rPr lang="en-US" b="1" dirty="0"/>
              <a:t>  </a:t>
            </a:r>
            <a:r>
              <a:rPr lang="en-US" dirty="0"/>
              <a:t>how many mistakes </a:t>
            </a:r>
            <a:r>
              <a:rPr lang="en-US" b="1" dirty="0"/>
              <a:t>  </a:t>
            </a:r>
            <a:r>
              <a:rPr lang="en-US" dirty="0"/>
              <a:t>the network makes) </a:t>
            </a:r>
          </a:p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C60AD2-FC4A-E449-A143-23BC3CF5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36D74-05A1-2545-9F39-BBE599D382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967DA-2BF2-6647-8E51-137322864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1828FD4-A628-1A43-B76C-E627D82BC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890" y="-4279"/>
            <a:ext cx="4106396" cy="2812600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1504FC1-391A-E64A-A2AD-C190812BA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788" y="2996931"/>
            <a:ext cx="3608600" cy="2058928"/>
          </a:xfrm>
          <a:prstGeom prst="rect">
            <a:avLst/>
          </a:prstGeom>
        </p:spPr>
      </p:pic>
      <p:pic>
        <p:nvPicPr>
          <p:cNvPr id="12" name="Picture 11" descr="A map with text&#10;&#10;Description automatically generated">
            <a:extLst>
              <a:ext uri="{FF2B5EF4-FFF2-40B4-BE49-F238E27FC236}">
                <a16:creationId xmlns:a16="http://schemas.microsoft.com/office/drawing/2014/main" id="{4CA289BE-22EB-364D-80BD-9EEF40867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758" y="5364829"/>
            <a:ext cx="2972242" cy="12716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C4493E-F2A7-7743-8DBA-FA0D42E792B0}"/>
              </a:ext>
            </a:extLst>
          </p:cNvPr>
          <p:cNvCxnSpPr/>
          <p:nvPr/>
        </p:nvCxnSpPr>
        <p:spPr>
          <a:xfrm>
            <a:off x="7792721" y="4596384"/>
            <a:ext cx="0" cy="755904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13DBD5-0D7D-C942-BB09-B4DAB1605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958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65D4B9-6CEF-7C40-8B3C-1DFFCB7AB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4286"/>
            <a:ext cx="8672513" cy="5059363"/>
          </a:xfrm>
        </p:spPr>
        <p:txBody>
          <a:bodyPr/>
          <a:lstStyle/>
          <a:p>
            <a:pPr algn="just"/>
            <a:r>
              <a:rPr lang="en-US" sz="2000" dirty="0"/>
              <a:t>Similar concept to Deep Neural Networks, but highly effective for </a:t>
            </a:r>
            <a:r>
              <a:rPr lang="en-US" sz="2000" b="1" dirty="0"/>
              <a:t>image inputs, </a:t>
            </a:r>
            <a:r>
              <a:rPr lang="en-US" sz="2000" dirty="0"/>
              <a:t>and modern neutrino detectors are</a:t>
            </a:r>
            <a:r>
              <a:rPr lang="en-US" sz="2000" b="1" dirty="0"/>
              <a:t> imaging detectors.</a:t>
            </a:r>
            <a:endParaRPr lang="en-US" sz="2000" dirty="0"/>
          </a:p>
          <a:p>
            <a:pPr algn="just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B4837-7312-6342-925A-99323895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36EA-CB4F-204D-BB99-16CD7B37F1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AF4C7-BFCB-C94E-9254-3838940E8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C7231BE-9F1E-FE49-9ED6-C7D3B7842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032" y="3531147"/>
            <a:ext cx="3291935" cy="27276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4C16F3-7995-1643-8F15-4D40FF27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52" y="1392573"/>
            <a:ext cx="6950366" cy="213857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6CE7B01-A6CF-FA45-B705-ABE5442810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2A323F80-13A3-E74E-BB24-1110FF7397AA}"/>
              </a:ext>
            </a:extLst>
          </p:cNvPr>
          <p:cNvGrpSpPr/>
          <p:nvPr/>
        </p:nvGrpSpPr>
        <p:grpSpPr>
          <a:xfrm>
            <a:off x="736827" y="1751815"/>
            <a:ext cx="1891416" cy="1779332"/>
            <a:chOff x="0" y="0"/>
            <a:chExt cx="23188219" cy="13130526"/>
          </a:xfrm>
        </p:grpSpPr>
        <p:pic>
          <p:nvPicPr>
            <p:cNvPr id="19" name="EventDisplayData_1.png" descr="EventDisplayData_1.png">
              <a:extLst>
                <a:ext uri="{FF2B5EF4-FFF2-40B4-BE49-F238E27FC236}">
                  <a16:creationId xmlns:a16="http://schemas.microsoft.com/office/drawing/2014/main" id="{08067764-FB3B-5143-8C65-CE46221E8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4557" y="0"/>
              <a:ext cx="22379103" cy="12925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Rectangle">
              <a:extLst>
                <a:ext uri="{FF2B5EF4-FFF2-40B4-BE49-F238E27FC236}">
                  <a16:creationId xmlns:a16="http://schemas.microsoft.com/office/drawing/2014/main" id="{19638014-BA7B-9241-B171-6DAA5C1A80E2}"/>
                </a:ext>
              </a:extLst>
            </p:cNvPr>
            <p:cNvSpPr/>
            <p:nvPr/>
          </p:nvSpPr>
          <p:spPr>
            <a:xfrm>
              <a:off x="0" y="12053850"/>
              <a:ext cx="23188219" cy="1076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6A3238D-59D3-E24F-B8ED-425CFA9D8584}"/>
              </a:ext>
            </a:extLst>
          </p:cNvPr>
          <p:cNvSpPr/>
          <p:nvPr/>
        </p:nvSpPr>
        <p:spPr>
          <a:xfrm>
            <a:off x="2105891" y="2705100"/>
            <a:ext cx="489353" cy="398318"/>
          </a:xfrm>
          <a:prstGeom prst="rect">
            <a:avLst/>
          </a:prstGeom>
          <a:noFill/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820664C7-DCAD-8745-BA44-88D908C4430E}"/>
              </a:ext>
            </a:extLst>
          </p:cNvPr>
          <p:cNvGrpSpPr/>
          <p:nvPr/>
        </p:nvGrpSpPr>
        <p:grpSpPr>
          <a:xfrm>
            <a:off x="1739501" y="3665384"/>
            <a:ext cx="1100742" cy="850156"/>
            <a:chOff x="0" y="0"/>
            <a:chExt cx="23188219" cy="13130526"/>
          </a:xfrm>
        </p:grpSpPr>
        <p:pic>
          <p:nvPicPr>
            <p:cNvPr id="24" name="EventDisplayData_1.png" descr="EventDisplayData_1.png">
              <a:extLst>
                <a:ext uri="{FF2B5EF4-FFF2-40B4-BE49-F238E27FC236}">
                  <a16:creationId xmlns:a16="http://schemas.microsoft.com/office/drawing/2014/main" id="{C29535B1-8715-8542-BD5B-67A388474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4557" y="0"/>
              <a:ext cx="22379103" cy="12925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9523D444-36CC-E444-9B2C-0286155EAD57}"/>
                </a:ext>
              </a:extLst>
            </p:cNvPr>
            <p:cNvSpPr/>
            <p:nvPr/>
          </p:nvSpPr>
          <p:spPr>
            <a:xfrm>
              <a:off x="0" y="12053850"/>
              <a:ext cx="23188219" cy="1076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E5D710F8-0E38-BB4D-A95A-29F6C7C501D5}"/>
              </a:ext>
            </a:extLst>
          </p:cNvPr>
          <p:cNvGrpSpPr/>
          <p:nvPr/>
        </p:nvGrpSpPr>
        <p:grpSpPr>
          <a:xfrm>
            <a:off x="1739501" y="4484440"/>
            <a:ext cx="1100742" cy="850156"/>
            <a:chOff x="0" y="0"/>
            <a:chExt cx="23188219" cy="13130526"/>
          </a:xfrm>
        </p:grpSpPr>
        <p:pic>
          <p:nvPicPr>
            <p:cNvPr id="33" name="EventDisplayData_1.png" descr="EventDisplayData_1.png">
              <a:extLst>
                <a:ext uri="{FF2B5EF4-FFF2-40B4-BE49-F238E27FC236}">
                  <a16:creationId xmlns:a16="http://schemas.microsoft.com/office/drawing/2014/main" id="{0645F846-9A63-E14D-B5E4-C3F6098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4557" y="0"/>
              <a:ext cx="22379103" cy="12925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Rectangle">
              <a:extLst>
                <a:ext uri="{FF2B5EF4-FFF2-40B4-BE49-F238E27FC236}">
                  <a16:creationId xmlns:a16="http://schemas.microsoft.com/office/drawing/2014/main" id="{395E3FAD-5FAB-0344-BFE5-AFDC8B4A4F09}"/>
                </a:ext>
              </a:extLst>
            </p:cNvPr>
            <p:cNvSpPr/>
            <p:nvPr/>
          </p:nvSpPr>
          <p:spPr>
            <a:xfrm>
              <a:off x="0" y="12053850"/>
              <a:ext cx="23188219" cy="1076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6E5496E6-1659-0D42-81BF-D6A97197842F}"/>
              </a:ext>
            </a:extLst>
          </p:cNvPr>
          <p:cNvGrpSpPr/>
          <p:nvPr/>
        </p:nvGrpSpPr>
        <p:grpSpPr>
          <a:xfrm>
            <a:off x="1720296" y="5359956"/>
            <a:ext cx="1100742" cy="850156"/>
            <a:chOff x="0" y="0"/>
            <a:chExt cx="23188219" cy="13130526"/>
          </a:xfrm>
        </p:grpSpPr>
        <p:pic>
          <p:nvPicPr>
            <p:cNvPr id="36" name="EventDisplayData_1.png" descr="EventDisplayData_1.png">
              <a:extLst>
                <a:ext uri="{FF2B5EF4-FFF2-40B4-BE49-F238E27FC236}">
                  <a16:creationId xmlns:a16="http://schemas.microsoft.com/office/drawing/2014/main" id="{3B969740-CB14-474E-A03C-43C60338A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04557" y="0"/>
              <a:ext cx="22379103" cy="12925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Rectangle">
              <a:extLst>
                <a:ext uri="{FF2B5EF4-FFF2-40B4-BE49-F238E27FC236}">
                  <a16:creationId xmlns:a16="http://schemas.microsoft.com/office/drawing/2014/main" id="{A6377932-7836-A348-8690-1522A5E346C2}"/>
                </a:ext>
              </a:extLst>
            </p:cNvPr>
            <p:cNvSpPr/>
            <p:nvPr/>
          </p:nvSpPr>
          <p:spPr>
            <a:xfrm>
              <a:off x="0" y="12053850"/>
              <a:ext cx="23188219" cy="10766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400">
                  <a:solidFill>
                    <a:srgbClr val="000000"/>
                  </a:solidFill>
                  <a:uFillTx/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3D5C44-7CB5-1640-8D3C-CFD52315B92E}"/>
              </a:ext>
            </a:extLst>
          </p:cNvPr>
          <p:cNvSpPr txBox="1"/>
          <p:nvPr/>
        </p:nvSpPr>
        <p:spPr>
          <a:xfrm>
            <a:off x="1440137" y="4696535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A4F77A-8A3B-D842-AD81-E67F57998D3F}"/>
              </a:ext>
            </a:extLst>
          </p:cNvPr>
          <p:cNvSpPr txBox="1"/>
          <p:nvPr/>
        </p:nvSpPr>
        <p:spPr>
          <a:xfrm>
            <a:off x="1440137" y="400540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D2EED6-CDD1-9945-BD63-0AD73C953172}"/>
              </a:ext>
            </a:extLst>
          </p:cNvPr>
          <p:cNvSpPr txBox="1"/>
          <p:nvPr/>
        </p:nvSpPr>
        <p:spPr>
          <a:xfrm>
            <a:off x="1440137" y="5458644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7304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451CC8-0911-DA4A-AFA0-C5463F96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457450"/>
          </a:xfrm>
        </p:spPr>
        <p:txBody>
          <a:bodyPr/>
          <a:lstStyle/>
          <a:p>
            <a:r>
              <a:rPr lang="en-US" dirty="0"/>
              <a:t>There is no universal CNN design for every tasks.</a:t>
            </a:r>
          </a:p>
          <a:p>
            <a:r>
              <a:rPr lang="en-US" dirty="0"/>
              <a:t>And designing an appropriate structure/architecture of CNN takes a lot of time and effort even for the experts.</a:t>
            </a:r>
          </a:p>
          <a:p>
            <a:r>
              <a:rPr lang="en-US" dirty="0"/>
              <a:t>There is no systematic way to design CNNs: mainly rely on human intuition and random/grid search.</a:t>
            </a:r>
          </a:p>
          <a:p>
            <a:r>
              <a:rPr lang="en-US" dirty="0"/>
              <a:t>Computationally expensive to train a CNN model.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DF92C7-8D2D-0C49-A0D5-8CCF0CDAB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A3C6A-0B74-BC4D-AD7C-C087774F63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67F83-0C13-664F-B458-C800BFE14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F2261-FF76-374D-BBAB-C8B7FDF27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385B6F5-E86B-1244-8631-3D9ADDB96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" t="12036" r="-78" b="15152"/>
          <a:stretch/>
        </p:blipFill>
        <p:spPr>
          <a:xfrm>
            <a:off x="429419" y="3429000"/>
            <a:ext cx="5452283" cy="2503094"/>
          </a:xfrm>
          <a:prstGeom prst="rect">
            <a:avLst/>
          </a:prstGeom>
        </p:spPr>
      </p:pic>
      <p:pic>
        <p:nvPicPr>
          <p:cNvPr id="10" name="Picture 9" descr="A view of a city&#10;&#10;Description automatically generated">
            <a:extLst>
              <a:ext uri="{FF2B5EF4-FFF2-40B4-BE49-F238E27FC236}">
                <a16:creationId xmlns:a16="http://schemas.microsoft.com/office/drawing/2014/main" id="{B0034595-713E-6545-936F-375434070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280" y="3865678"/>
            <a:ext cx="2927120" cy="164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FBA236-0D03-994E-8CEC-2D2768C2A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1302321"/>
            <a:ext cx="4564250" cy="4156364"/>
          </a:xfrm>
        </p:spPr>
        <p:txBody>
          <a:bodyPr/>
          <a:lstStyle/>
          <a:p>
            <a:pPr marL="514350" indent="-514350">
              <a:spcAft>
                <a:spcPts val="3000"/>
              </a:spcAft>
              <a:buAutoNum type="romanUcPeriod"/>
            </a:pPr>
            <a:r>
              <a:rPr lang="en-US" dirty="0"/>
              <a:t>Propose a </a:t>
            </a:r>
            <a:r>
              <a:rPr lang="en-US" b="1" dirty="0"/>
              <a:t>systematic language </a:t>
            </a:r>
            <a:r>
              <a:rPr lang="en-US" dirty="0"/>
              <a:t>to characterize CNN’s architecture, and demonstrate that they can be </a:t>
            </a:r>
            <a:r>
              <a:rPr lang="en-US" b="1" dirty="0"/>
              <a:t>predictive </a:t>
            </a:r>
            <a:r>
              <a:rPr lang="en-US" dirty="0"/>
              <a:t>of a CNN’s accuracy. </a:t>
            </a:r>
          </a:p>
          <a:p>
            <a:pPr marL="514350" indent="-514350">
              <a:spcAft>
                <a:spcPts val="3000"/>
              </a:spcAft>
              <a:buAutoNum type="romanUcPeriod"/>
            </a:pPr>
            <a:r>
              <a:rPr lang="en-US" dirty="0"/>
              <a:t>Suggest </a:t>
            </a:r>
            <a:r>
              <a:rPr lang="en-US" b="1" dirty="0">
                <a:solidFill>
                  <a:srgbClr val="50504E"/>
                </a:solidFill>
              </a:rPr>
              <a:t>architectural changes</a:t>
            </a:r>
            <a:r>
              <a:rPr lang="en-US" dirty="0">
                <a:solidFill>
                  <a:srgbClr val="50504E"/>
                </a:solidFill>
              </a:rPr>
              <a:t> </a:t>
            </a:r>
            <a:r>
              <a:rPr lang="en-US" dirty="0"/>
              <a:t>to CNNs for different physics tasks (vertex finding and hadron multiplicity)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FB4F66-8A08-8645-832F-5AF8A9637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E321C-A149-AB4F-970E-11079486C0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8C924-E6A7-324E-80D6-02A0926CD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E1E998A-958C-A84B-9A5E-E21E3E199B1C}"/>
              </a:ext>
            </a:extLst>
          </p:cNvPr>
          <p:cNvSpPr txBox="1">
            <a:spLocks/>
          </p:cNvSpPr>
          <p:nvPr/>
        </p:nvSpPr>
        <p:spPr>
          <a:xfrm>
            <a:off x="5014955" y="1026969"/>
            <a:ext cx="3983574" cy="50413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Examples of architectural attributes we extracted (32 in total): 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Number of convolutional layers.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Number of rectified linear unit (</a:t>
            </a:r>
            <a:r>
              <a:rPr lang="en-US" dirty="0" err="1"/>
              <a:t>ReLU</a:t>
            </a:r>
            <a:r>
              <a:rPr lang="en-US" dirty="0"/>
              <a:t>) activated convolutional layers.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Average depth 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1ECDFA-5E0F-1B46-8516-ECF9584FDA80}"/>
              </a:ext>
            </a:extLst>
          </p:cNvPr>
          <p:cNvCxnSpPr/>
          <p:nvPr/>
        </p:nvCxnSpPr>
        <p:spPr>
          <a:xfrm>
            <a:off x="4904512" y="1028700"/>
            <a:ext cx="0" cy="52335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A479221-CDB1-CB44-A983-A5F9A49D2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10" y="4703620"/>
            <a:ext cx="3934259" cy="1210541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C7F1016-32A7-9D46-934D-17CC6586D1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Duc Hoang | Inferring Convolutional Neural Network’s accuracy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95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1752</TotalTime>
  <Words>1015</Words>
  <Application>Microsoft Macintosh PowerPoint</Application>
  <PresentationFormat>On-screen Show (4:3)</PresentationFormat>
  <Paragraphs>215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Helvetica Light</vt:lpstr>
      <vt:lpstr>Helvetica Neue</vt:lpstr>
      <vt:lpstr>Wingdings</vt:lpstr>
      <vt:lpstr>Fermilab_PPT_090815</vt:lpstr>
      <vt:lpstr>PowerPoint Presentation</vt:lpstr>
      <vt:lpstr>Outline</vt:lpstr>
      <vt:lpstr>Neutrinos</vt:lpstr>
      <vt:lpstr>MINERvA</vt:lpstr>
      <vt:lpstr>Vertex Finding and Hadron Multiplicity problem</vt:lpstr>
      <vt:lpstr>Deep Neural Networks</vt:lpstr>
      <vt:lpstr>Convolutional Neural Networks (CNNs)</vt:lpstr>
      <vt:lpstr>Difficulty</vt:lpstr>
      <vt:lpstr>Objectives</vt:lpstr>
      <vt:lpstr>Method</vt:lpstr>
      <vt:lpstr>Classification</vt:lpstr>
      <vt:lpstr>Classification results</vt:lpstr>
      <vt:lpstr>Regression on just healthy networks</vt:lpstr>
      <vt:lpstr>Regression results</vt:lpstr>
      <vt:lpstr>Outlook &amp; Summary</vt:lpstr>
      <vt:lpstr>Acknowledgements</vt:lpstr>
      <vt:lpstr>References</vt:lpstr>
      <vt:lpstr>Back-ups </vt:lpstr>
      <vt:lpstr>K-folds cross validation</vt:lpstr>
      <vt:lpstr>Architectural characterizations of CNNs</vt:lpstr>
      <vt:lpstr>Random Forest and Extremely Randomized Tree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Hoang_Duc</dc:creator>
  <cp:lastModifiedBy>Hoang_Duc</cp:lastModifiedBy>
  <cp:revision>51</cp:revision>
  <cp:lastPrinted>2014-01-20T19:40:21Z</cp:lastPrinted>
  <dcterms:created xsi:type="dcterms:W3CDTF">2019-07-28T18:53:02Z</dcterms:created>
  <dcterms:modified xsi:type="dcterms:W3CDTF">2019-08-05T13:09:19Z</dcterms:modified>
</cp:coreProperties>
</file>