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9"/>
  </p:notesMasterIdLst>
  <p:handoutMasterIdLst>
    <p:handoutMasterId r:id="rId20"/>
  </p:handoutMasterIdLst>
  <p:sldIdLst>
    <p:sldId id="294" r:id="rId2"/>
    <p:sldId id="275" r:id="rId3"/>
    <p:sldId id="295" r:id="rId4"/>
    <p:sldId id="298" r:id="rId5"/>
    <p:sldId id="299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087"/>
    <a:srgbClr val="004C97"/>
    <a:srgbClr val="50504E"/>
    <a:srgbClr val="4E4E4E"/>
    <a:srgbClr val="404040"/>
    <a:srgbClr val="63666A"/>
    <a:srgbClr val="99D6EA"/>
    <a:srgbClr val="505050"/>
    <a:srgbClr val="A7A8A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0" autoAdjust="0"/>
    <p:restoredTop sz="88296" autoAdjust="0"/>
  </p:normalViewPr>
  <p:slideViewPr>
    <p:cSldViewPr snapToGrid="0" snapToObjects="1" showGuides="1">
      <p:cViewPr varScale="1">
        <p:scale>
          <a:sx n="73" d="100"/>
          <a:sy n="73" d="100"/>
        </p:scale>
        <p:origin x="1426" y="6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45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PIP-II </a:t>
            </a:r>
            <a:r>
              <a:rPr lang="en-US" dirty="0" err="1"/>
              <a:t>cryo</a:t>
            </a:r>
            <a:r>
              <a:rPr lang="en-US" dirty="0"/>
              <a:t>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26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2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16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63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case of a fire  flow to building would no meet the requirements. NFPA national fire protection association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37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25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does not account for return water systems and additional heat loads to the buildings.</a:t>
            </a:r>
          </a:p>
          <a:p>
            <a:r>
              <a:rPr lang="en-US" dirty="0"/>
              <a:t>Making it easier for engineers at FESS to analyze many scenarios of interest in a efficient manner. </a:t>
            </a:r>
          </a:p>
          <a:p>
            <a:r>
              <a:rPr lang="en-US" dirty="0"/>
              <a:t>Acknowledge: </a:t>
            </a:r>
            <a:r>
              <a:rPr lang="en-US" dirty="0" err="1"/>
              <a:t>sist</a:t>
            </a:r>
            <a:r>
              <a:rPr lang="en-US" dirty="0"/>
              <a:t> committee, my supervisor, mentor, fess engineering, lee, </a:t>
            </a:r>
            <a:r>
              <a:rPr lang="en-US" dirty="0" err="1"/>
              <a:t>emil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9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Reservoir numbers: </a:t>
            </a:r>
            <a:r>
              <a:rPr lang="en-US" dirty="0" err="1"/>
              <a:t>andy’s</a:t>
            </a:r>
            <a:r>
              <a:rPr lang="en-US" dirty="0"/>
              <a:t> pond over 9 million, </a:t>
            </a:r>
            <a:r>
              <a:rPr lang="en-US" dirty="0" err="1"/>
              <a:t>casey’s</a:t>
            </a:r>
            <a:r>
              <a:rPr lang="en-US" dirty="0"/>
              <a:t> over 26 million, swan lake over 6 million usable gallons.</a:t>
            </a:r>
          </a:p>
          <a:p>
            <a:r>
              <a:rPr lang="en-US" dirty="0"/>
              <a:t>Over 110,000 ft, or about 20 miles of pipe, range between 3” and 24” in diameter.</a:t>
            </a:r>
          </a:p>
          <a:p>
            <a:r>
              <a:rPr lang="en-US" dirty="0"/>
              <a:t>Fox river and rainfall supplies water to Casey’s pond.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8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ICW model is outdated, changes in demand, pump infrastructure and node elevations are necessary.</a:t>
            </a:r>
          </a:p>
          <a:p>
            <a:r>
              <a:rPr lang="en-US" dirty="0"/>
              <a:t>Explain what water quality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76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29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01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37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76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53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study was mainly made for the summer.</a:t>
            </a:r>
          </a:p>
          <a:p>
            <a:r>
              <a:rPr lang="en-US" dirty="0"/>
              <a:t>Metasys building automation system to monitor pressure and flow of utilities.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4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Gustavo Damis Resende</a:t>
            </a:r>
          </a:p>
          <a:p>
            <a:r>
              <a:rPr lang="en-US" dirty="0"/>
              <a:t>SIST Program - Fermilab</a:t>
            </a:r>
          </a:p>
          <a:p>
            <a:r>
              <a:rPr lang="en-US" dirty="0"/>
              <a:t>August 5</a:t>
            </a:r>
            <a:r>
              <a:rPr lang="en-US" baseline="30000" dirty="0"/>
              <a:t>th</a:t>
            </a:r>
            <a:r>
              <a:rPr lang="en-US" dirty="0"/>
              <a:t>, 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Industrial Cooling Water Model Update and Analysis Using </a:t>
            </a:r>
            <a:r>
              <a:rPr lang="en-US" dirty="0" err="1"/>
              <a:t>WaterGEMS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228600" y="1111704"/>
            <a:ext cx="3252486" cy="4953430"/>
          </a:xfrm>
        </p:spPr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Over the last 5 years, flow rate demanded by each building has changed.</a:t>
            </a:r>
          </a:p>
          <a:p>
            <a:r>
              <a:rPr lang="en-US" dirty="0">
                <a:solidFill>
                  <a:srgbClr val="004C97"/>
                </a:solidFill>
              </a:rPr>
              <a:t>Using the Metasys system, maximum demand was determined to each building.</a:t>
            </a:r>
          </a:p>
          <a:p>
            <a:r>
              <a:rPr lang="en-US" dirty="0">
                <a:solidFill>
                  <a:srgbClr val="004C97"/>
                </a:solidFill>
              </a:rPr>
              <a:t>These demands were assigned to their respective nodes.</a:t>
            </a: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rgbClr val="004C97"/>
                </a:solidFill>
              </a:rPr>
            </a:b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Update: Demand Revision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B5A9F64-D1A3-4890-ADA0-84AABE3B1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055363"/>
              </p:ext>
            </p:extLst>
          </p:nvPr>
        </p:nvGraphicFramePr>
        <p:xfrm>
          <a:off x="3513133" y="678899"/>
          <a:ext cx="2730889" cy="5500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229">
                  <a:extLst>
                    <a:ext uri="{9D8B030D-6E8A-4147-A177-3AD203B41FA5}">
                      <a16:colId xmlns:a16="http://schemas.microsoft.com/office/drawing/2014/main" val="3384705228"/>
                    </a:ext>
                  </a:extLst>
                </a:gridCol>
                <a:gridCol w="784876">
                  <a:extLst>
                    <a:ext uri="{9D8B030D-6E8A-4147-A177-3AD203B41FA5}">
                      <a16:colId xmlns:a16="http://schemas.microsoft.com/office/drawing/2014/main" val="1008124757"/>
                    </a:ext>
                  </a:extLst>
                </a:gridCol>
                <a:gridCol w="685784">
                  <a:extLst>
                    <a:ext uri="{9D8B030D-6E8A-4147-A177-3AD203B41FA5}">
                      <a16:colId xmlns:a16="http://schemas.microsoft.com/office/drawing/2014/main" val="218413748"/>
                    </a:ext>
                  </a:extLst>
                </a:gridCol>
              </a:tblGrid>
              <a:tr h="4322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Building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Consultant Model 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(GPM)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Updated Model (GPM)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55278110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Cryo</a:t>
                      </a:r>
                      <a:r>
                        <a:rPr lang="en-US" sz="1000" u="none" strike="noStrike" dirty="0">
                          <a:effectLst/>
                        </a:rPr>
                        <a:t> Module Test Facility (CMTF)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1,600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1,140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08456338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Industrial Compressor Building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1,490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1,800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78504323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Feynman Computing Center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990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960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08896880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HAB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624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54330878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Meson Central Cryogenics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500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818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8614293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Meson Service #6 and Meson Test Worm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400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715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886560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Industrial Center Building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325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554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387787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Central Helium Liquefier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300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13254914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MuCool Service Building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250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51495351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Central Utility Building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225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225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5143620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Meson Detector Building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220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133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45387405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High Intensity Laboratory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160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46232097"/>
                  </a:ext>
                </a:extLst>
              </a:tr>
              <a:tr h="387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Liquid Argon Test Facility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0978866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28858B0-3336-4979-9647-99511465D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527683"/>
              </p:ext>
            </p:extLst>
          </p:nvPr>
        </p:nvGraphicFramePr>
        <p:xfrm>
          <a:off x="6244022" y="678899"/>
          <a:ext cx="2671378" cy="5504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4136508857"/>
                    </a:ext>
                  </a:extLst>
                </a:gridCol>
                <a:gridCol w="647094">
                  <a:extLst>
                    <a:ext uri="{9D8B030D-6E8A-4147-A177-3AD203B41FA5}">
                      <a16:colId xmlns:a16="http://schemas.microsoft.com/office/drawing/2014/main" val="3108535727"/>
                    </a:ext>
                  </a:extLst>
                </a:gridCol>
                <a:gridCol w="601884">
                  <a:extLst>
                    <a:ext uri="{9D8B030D-6E8A-4147-A177-3AD203B41FA5}">
                      <a16:colId xmlns:a16="http://schemas.microsoft.com/office/drawing/2014/main" val="4137807225"/>
                    </a:ext>
                  </a:extLst>
                </a:gridCol>
              </a:tblGrid>
              <a:tr h="4607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Building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Consultant Model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(GPM)</a:t>
                      </a:r>
                      <a:endParaRPr lang="en-US" sz="1000" u="none" strike="noStrike" dirty="0">
                        <a:effectLst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Updated Model (GPM)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81676337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PIP-II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1,400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1,400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55761048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A-0 Lab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713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800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4676427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NML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680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721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46031580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Neutrino Lab B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410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700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16084611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FH at MI-20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350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5145869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PIP-II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202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9106398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B-0 Main Ring 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179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217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9883309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Meson West Lab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170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87809627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Training Center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102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08927375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Polarized Proton Lab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91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39004810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Neutrino Lab Nwa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85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28759103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Neutrino Lab A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64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9821938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Industrial Building #1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75338730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Industrial Building #4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76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19276998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Linac North Access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58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21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9541289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Neutrino Lab B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50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26465142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Neutrino Lab G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43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7320087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Neutrino Lab C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39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15817770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Meson Service #4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24091936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Neutrino Lab E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24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78454767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Proton Assembly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58601361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Neutrino Service #1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218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6398076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Meson Service #3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29675222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Service Building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42</a:t>
                      </a:r>
                      <a:endParaRPr lang="en-US" sz="1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44716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671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61660" y="1881321"/>
            <a:ext cx="4099560" cy="3545691"/>
          </a:xfrm>
        </p:spPr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After update, various scenarios were analyzed.</a:t>
            </a:r>
          </a:p>
          <a:p>
            <a:r>
              <a:rPr lang="en-US" dirty="0">
                <a:solidFill>
                  <a:srgbClr val="004C97"/>
                </a:solidFill>
              </a:rPr>
              <a:t>Purpose was to understand how ICW system would behave with different configurations.</a:t>
            </a:r>
          </a:p>
          <a:p>
            <a:r>
              <a:rPr lang="en-US" dirty="0">
                <a:solidFill>
                  <a:srgbClr val="004C97"/>
                </a:solidFill>
              </a:rPr>
              <a:t>Main focus in effect of PIP-II load on system.</a:t>
            </a:r>
          </a:p>
          <a:p>
            <a:endParaRPr lang="en-US" dirty="0">
              <a:solidFill>
                <a:srgbClr val="004C97"/>
              </a:solidFill>
            </a:endParaRPr>
          </a:p>
          <a:p>
            <a:pPr lvl="1"/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rgbClr val="004C97"/>
                </a:solidFill>
              </a:rPr>
            </a:b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Analysis</a:t>
            </a:r>
          </a:p>
        </p:txBody>
      </p:sp>
      <p:pic>
        <p:nvPicPr>
          <p:cNvPr id="12290" name="Picture 2" descr="Related image">
            <a:extLst>
              <a:ext uri="{FF2B5EF4-FFF2-40B4-BE49-F238E27FC236}">
                <a16:creationId xmlns:a16="http://schemas.microsoft.com/office/drawing/2014/main" id="{1D8A6837-A5A4-45E0-A47F-8954CA2D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8" y="2275998"/>
            <a:ext cx="4099561" cy="230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180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D8531F-5D2F-4CA8-9E4C-6413B5CD7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41" y="1368509"/>
            <a:ext cx="3173820" cy="41209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3519761" y="764450"/>
            <a:ext cx="5151799" cy="3545691"/>
          </a:xfrm>
        </p:spPr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First scenario day-to-day usual load of 6,400 GPM, all fire flow constraints were met.</a:t>
            </a:r>
          </a:p>
          <a:p>
            <a:r>
              <a:rPr lang="en-US" dirty="0">
                <a:solidFill>
                  <a:srgbClr val="004C97"/>
                </a:solidFill>
              </a:rPr>
              <a:t>Second scenario with maximum load at each building.</a:t>
            </a:r>
          </a:p>
          <a:p>
            <a:pPr lvl="1"/>
            <a:r>
              <a:rPr lang="en-US" dirty="0">
                <a:solidFill>
                  <a:srgbClr val="004C97"/>
                </a:solidFill>
              </a:rPr>
              <a:t>PIP-II flow rate of 1,400 GPM.</a:t>
            </a:r>
          </a:p>
          <a:p>
            <a:pPr lvl="1"/>
            <a:r>
              <a:rPr lang="en-US" dirty="0">
                <a:solidFill>
                  <a:srgbClr val="004C97"/>
                </a:solidFill>
              </a:rPr>
              <a:t>Outlet pressure set point of 90 PSI.</a:t>
            </a:r>
          </a:p>
          <a:p>
            <a:pPr lvl="1"/>
            <a:r>
              <a:rPr lang="en-US" dirty="0">
                <a:solidFill>
                  <a:srgbClr val="004C97"/>
                </a:solidFill>
              </a:rPr>
              <a:t>Four buildings failed the fire flow constraints.</a:t>
            </a:r>
          </a:p>
          <a:p>
            <a:endParaRPr lang="en-US" dirty="0">
              <a:solidFill>
                <a:srgbClr val="004C97"/>
              </a:solidFill>
            </a:endParaRPr>
          </a:p>
          <a:p>
            <a:pPr lvl="1"/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rgbClr val="004C97"/>
                </a:solidFill>
              </a:rPr>
            </a:b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Analysis: PIP II with 1,400 GPM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2CFF3F-F115-4A23-A2DA-774865BB9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634512"/>
              </p:ext>
            </p:extLst>
          </p:nvPr>
        </p:nvGraphicFramePr>
        <p:xfrm>
          <a:off x="3874180" y="4310141"/>
          <a:ext cx="4569459" cy="1918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659">
                  <a:extLst>
                    <a:ext uri="{9D8B030D-6E8A-4147-A177-3AD203B41FA5}">
                      <a16:colId xmlns:a16="http://schemas.microsoft.com/office/drawing/2014/main" val="2363576402"/>
                    </a:ext>
                  </a:extLst>
                </a:gridCol>
                <a:gridCol w="991923">
                  <a:extLst>
                    <a:ext uri="{9D8B030D-6E8A-4147-A177-3AD203B41FA5}">
                      <a16:colId xmlns:a16="http://schemas.microsoft.com/office/drawing/2014/main" val="2797427290"/>
                    </a:ext>
                  </a:extLst>
                </a:gridCol>
                <a:gridCol w="1077890">
                  <a:extLst>
                    <a:ext uri="{9D8B030D-6E8A-4147-A177-3AD203B41FA5}">
                      <a16:colId xmlns:a16="http://schemas.microsoft.com/office/drawing/2014/main" val="852170873"/>
                    </a:ext>
                  </a:extLst>
                </a:gridCol>
                <a:gridCol w="1024987">
                  <a:extLst>
                    <a:ext uri="{9D8B030D-6E8A-4147-A177-3AD203B41FA5}">
                      <a16:colId xmlns:a16="http://schemas.microsoft.com/office/drawing/2014/main" val="2751556768"/>
                    </a:ext>
                  </a:extLst>
                </a:gridCol>
              </a:tblGrid>
              <a:tr h="594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Building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Fire Flow Needed</a:t>
                      </a:r>
                    </a:p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(GPM)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Fire Flow Available </a:t>
                      </a:r>
                    </a:p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(GPM)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Does it Satisfy Fire Flow Constraints?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66371795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B-0 Main Ring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717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486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FALSE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1261619"/>
                  </a:ext>
                </a:extLst>
              </a:tr>
              <a:tr h="39036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Feynman Computer Center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893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865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FALSE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669605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Industrial Building #4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516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209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FALSE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56819654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F-17 Service Building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723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674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FALSE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41034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673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92DE72-DA31-49CF-AF9A-91834A2DF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95" y="1198880"/>
            <a:ext cx="3077566" cy="44602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3519761" y="764450"/>
            <a:ext cx="5151799" cy="3545691"/>
          </a:xfrm>
        </p:spPr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Possible solution: Raise the outlet pressure setpoint of Casey’s Pond to 103 PSI.</a:t>
            </a:r>
          </a:p>
          <a:p>
            <a:r>
              <a:rPr lang="en-US" dirty="0">
                <a:solidFill>
                  <a:srgbClr val="004C97"/>
                </a:solidFill>
              </a:rPr>
              <a:t>Flow rate available to each building increase.</a:t>
            </a:r>
          </a:p>
          <a:p>
            <a:r>
              <a:rPr lang="en-US" dirty="0">
                <a:solidFill>
                  <a:srgbClr val="004C97"/>
                </a:solidFill>
              </a:rPr>
              <a:t>All fire flow constraints are met.</a:t>
            </a:r>
          </a:p>
          <a:p>
            <a:r>
              <a:rPr lang="en-US" dirty="0">
                <a:solidFill>
                  <a:srgbClr val="004C97"/>
                </a:solidFill>
              </a:rPr>
              <a:t>Increase in pressure needs to be further studied. </a:t>
            </a:r>
          </a:p>
          <a:p>
            <a:endParaRPr lang="en-US" dirty="0">
              <a:solidFill>
                <a:srgbClr val="004C97"/>
              </a:solidFill>
            </a:endParaRPr>
          </a:p>
          <a:p>
            <a:pPr lvl="1"/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rgbClr val="004C97"/>
                </a:solidFill>
              </a:rPr>
            </a:b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Analysis: PIP II with 1,400 GPM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2CFF3F-F115-4A23-A2DA-774865BB9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984588"/>
              </p:ext>
            </p:extLst>
          </p:nvPr>
        </p:nvGraphicFramePr>
        <p:xfrm>
          <a:off x="3874180" y="4310141"/>
          <a:ext cx="4569459" cy="1918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659">
                  <a:extLst>
                    <a:ext uri="{9D8B030D-6E8A-4147-A177-3AD203B41FA5}">
                      <a16:colId xmlns:a16="http://schemas.microsoft.com/office/drawing/2014/main" val="2363576402"/>
                    </a:ext>
                  </a:extLst>
                </a:gridCol>
                <a:gridCol w="991923">
                  <a:extLst>
                    <a:ext uri="{9D8B030D-6E8A-4147-A177-3AD203B41FA5}">
                      <a16:colId xmlns:a16="http://schemas.microsoft.com/office/drawing/2014/main" val="2797427290"/>
                    </a:ext>
                  </a:extLst>
                </a:gridCol>
                <a:gridCol w="1077890">
                  <a:extLst>
                    <a:ext uri="{9D8B030D-6E8A-4147-A177-3AD203B41FA5}">
                      <a16:colId xmlns:a16="http://schemas.microsoft.com/office/drawing/2014/main" val="852170873"/>
                    </a:ext>
                  </a:extLst>
                </a:gridCol>
                <a:gridCol w="1024987">
                  <a:extLst>
                    <a:ext uri="{9D8B030D-6E8A-4147-A177-3AD203B41FA5}">
                      <a16:colId xmlns:a16="http://schemas.microsoft.com/office/drawing/2014/main" val="2751556768"/>
                    </a:ext>
                  </a:extLst>
                </a:gridCol>
              </a:tblGrid>
              <a:tr h="594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Building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Fire Flow Needed</a:t>
                      </a:r>
                    </a:p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(GPM)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Fire Flow Available </a:t>
                      </a:r>
                    </a:p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(GPM)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Does it Satisfy Fire Flow Constraints?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66371795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B-0 Main Ring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717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830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TRUE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1261619"/>
                  </a:ext>
                </a:extLst>
              </a:tr>
              <a:tr h="39036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Feynman Computer Center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893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2,283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TRUE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669605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Industrial Building #4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516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521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TRUE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56819654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F-17 Service Building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723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935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TRUE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41034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890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154745" y="1486877"/>
            <a:ext cx="4516815" cy="3545691"/>
          </a:xfrm>
        </p:spPr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Addition of pipe from CUB to PIP-II to provide make up water.</a:t>
            </a:r>
          </a:p>
          <a:p>
            <a:r>
              <a:rPr lang="en-US" dirty="0">
                <a:solidFill>
                  <a:srgbClr val="004C97"/>
                </a:solidFill>
              </a:rPr>
              <a:t>Nodes that failed this scenario are the same nodes that failed previous scenario.</a:t>
            </a:r>
          </a:p>
          <a:p>
            <a:r>
              <a:rPr lang="en-US" dirty="0">
                <a:solidFill>
                  <a:srgbClr val="004C97"/>
                </a:solidFill>
              </a:rPr>
              <a:t>Addition of pipe does not affect overall supply of ICW.</a:t>
            </a:r>
          </a:p>
          <a:p>
            <a:endParaRPr lang="en-US" dirty="0">
              <a:solidFill>
                <a:srgbClr val="004C97"/>
              </a:solidFill>
            </a:endParaRPr>
          </a:p>
          <a:p>
            <a:endParaRPr lang="en-US" dirty="0">
              <a:solidFill>
                <a:srgbClr val="004C97"/>
              </a:solidFill>
            </a:endParaRPr>
          </a:p>
          <a:p>
            <a:pPr lvl="1"/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rgbClr val="004C97"/>
                </a:solidFill>
              </a:rPr>
            </a:b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Analysis: Pipe From CUB To PIP-II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108AA5-DBD0-449C-BB0A-1D5DB17FEEA5}"/>
              </a:ext>
            </a:extLst>
          </p:cNvPr>
          <p:cNvGrpSpPr/>
          <p:nvPr/>
        </p:nvGrpSpPr>
        <p:grpSpPr>
          <a:xfrm>
            <a:off x="276585" y="1521197"/>
            <a:ext cx="3844357" cy="4012786"/>
            <a:chOff x="197358" y="1511249"/>
            <a:chExt cx="3468584" cy="3493978"/>
          </a:xfrm>
        </p:grpSpPr>
        <p:pic>
          <p:nvPicPr>
            <p:cNvPr id="9" name="Picture 8" descr="C:\Users\gdamisre\Pictures\cub to pip.PNG">
              <a:extLst>
                <a:ext uri="{FF2B5EF4-FFF2-40B4-BE49-F238E27FC236}">
                  <a16:creationId xmlns:a16="http://schemas.microsoft.com/office/drawing/2014/main" id="{BFB2BC9B-63E3-4A27-9BC1-EFA28BB9122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085" y="2110607"/>
              <a:ext cx="2238411" cy="26367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A29322-8968-4344-A81A-889506BDA64A}"/>
                </a:ext>
              </a:extLst>
            </p:cNvPr>
            <p:cNvSpPr/>
            <p:nvPr/>
          </p:nvSpPr>
          <p:spPr>
            <a:xfrm>
              <a:off x="1032506" y="2202998"/>
              <a:ext cx="344129" cy="668593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943DEF4-77A6-4B4F-9C1C-ADBD55A33569}"/>
                </a:ext>
              </a:extLst>
            </p:cNvPr>
            <p:cNvCxnSpPr>
              <a:cxnSpLocks/>
            </p:cNvCxnSpPr>
            <p:nvPr/>
          </p:nvCxnSpPr>
          <p:spPr>
            <a:xfrm>
              <a:off x="839085" y="1706880"/>
              <a:ext cx="281055" cy="496118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774E5B-0524-40F1-B6CF-D4FE22737AF3}"/>
                </a:ext>
              </a:extLst>
            </p:cNvPr>
            <p:cNvSpPr txBox="1"/>
            <p:nvPr/>
          </p:nvSpPr>
          <p:spPr>
            <a:xfrm>
              <a:off x="197358" y="1511249"/>
              <a:ext cx="839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Wilson Hall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E46F24-323D-4519-8088-3DEE3EDF45FC}"/>
                </a:ext>
              </a:extLst>
            </p:cNvPr>
            <p:cNvSpPr/>
            <p:nvPr/>
          </p:nvSpPr>
          <p:spPr>
            <a:xfrm>
              <a:off x="2286000" y="2595880"/>
              <a:ext cx="508000" cy="111252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7BFD0E-9BF7-4127-85CE-650B86E51965}"/>
                </a:ext>
              </a:extLst>
            </p:cNvPr>
            <p:cNvSpPr txBox="1"/>
            <p:nvPr/>
          </p:nvSpPr>
          <p:spPr>
            <a:xfrm>
              <a:off x="2958265" y="1933263"/>
              <a:ext cx="7076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PIP-II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6FC7993-EAC7-41CD-B54E-C233F33AFB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5411" y="2084618"/>
              <a:ext cx="371287" cy="503947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6E1BDEA-CFEF-45BD-B217-25E1A06EA8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64739" y="4340133"/>
              <a:ext cx="229261" cy="376204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EE1FFE-A627-48B7-853B-54595D4D207B}"/>
                </a:ext>
              </a:extLst>
            </p:cNvPr>
            <p:cNvSpPr/>
            <p:nvPr/>
          </p:nvSpPr>
          <p:spPr>
            <a:xfrm>
              <a:off x="948075" y="3708400"/>
              <a:ext cx="344129" cy="218954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86EBB6B-C3D3-4D95-A418-2DD8E62CA3B1}"/>
                </a:ext>
              </a:extLst>
            </p:cNvPr>
            <p:cNvSpPr txBox="1"/>
            <p:nvPr/>
          </p:nvSpPr>
          <p:spPr>
            <a:xfrm>
              <a:off x="277132" y="3259723"/>
              <a:ext cx="538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CUB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DFED794-813F-469D-9A31-C5613D984211}"/>
                </a:ext>
              </a:extLst>
            </p:cNvPr>
            <p:cNvCxnSpPr>
              <a:cxnSpLocks/>
            </p:cNvCxnSpPr>
            <p:nvPr/>
          </p:nvCxnSpPr>
          <p:spPr>
            <a:xfrm>
              <a:off x="744902" y="3429000"/>
              <a:ext cx="277737" cy="274567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13CFF7-D520-4573-AD21-4D17024620BF}"/>
                </a:ext>
              </a:extLst>
            </p:cNvPr>
            <p:cNvSpPr txBox="1"/>
            <p:nvPr/>
          </p:nvSpPr>
          <p:spPr>
            <a:xfrm>
              <a:off x="2704267" y="4666673"/>
              <a:ext cx="553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PIPE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3763601" y="759519"/>
            <a:ext cx="5151799" cy="3545691"/>
          </a:xfrm>
        </p:spPr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Possibility of increasing demand at PIP-II was also analyzed.</a:t>
            </a:r>
          </a:p>
          <a:p>
            <a:r>
              <a:rPr lang="en-US" dirty="0">
                <a:solidFill>
                  <a:srgbClr val="004C97"/>
                </a:solidFill>
              </a:rPr>
              <a:t>PIP-II flow rate at 1,900 GPM</a:t>
            </a:r>
          </a:p>
          <a:p>
            <a:r>
              <a:rPr lang="en-US" dirty="0">
                <a:solidFill>
                  <a:srgbClr val="004C97"/>
                </a:solidFill>
              </a:rPr>
              <a:t>Casey’s outlet pressure set point of 90 PSI.</a:t>
            </a:r>
          </a:p>
          <a:p>
            <a:r>
              <a:rPr lang="en-US" dirty="0">
                <a:solidFill>
                  <a:srgbClr val="004C97"/>
                </a:solidFill>
              </a:rPr>
              <a:t>Five buildings to not meet the fire flow constraints.</a:t>
            </a:r>
          </a:p>
          <a:p>
            <a:pPr lvl="1"/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rgbClr val="004C97"/>
                </a:solidFill>
              </a:rPr>
            </a:b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Analysis: PIP II with 1,900 GPM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2CFF3F-F115-4A23-A2DA-774865BB9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387569"/>
              </p:ext>
            </p:extLst>
          </p:nvPr>
        </p:nvGraphicFramePr>
        <p:xfrm>
          <a:off x="3763601" y="3868135"/>
          <a:ext cx="4569459" cy="2222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659">
                  <a:extLst>
                    <a:ext uri="{9D8B030D-6E8A-4147-A177-3AD203B41FA5}">
                      <a16:colId xmlns:a16="http://schemas.microsoft.com/office/drawing/2014/main" val="2363576402"/>
                    </a:ext>
                  </a:extLst>
                </a:gridCol>
                <a:gridCol w="991923">
                  <a:extLst>
                    <a:ext uri="{9D8B030D-6E8A-4147-A177-3AD203B41FA5}">
                      <a16:colId xmlns:a16="http://schemas.microsoft.com/office/drawing/2014/main" val="2797427290"/>
                    </a:ext>
                  </a:extLst>
                </a:gridCol>
                <a:gridCol w="1077890">
                  <a:extLst>
                    <a:ext uri="{9D8B030D-6E8A-4147-A177-3AD203B41FA5}">
                      <a16:colId xmlns:a16="http://schemas.microsoft.com/office/drawing/2014/main" val="852170873"/>
                    </a:ext>
                  </a:extLst>
                </a:gridCol>
                <a:gridCol w="1024987">
                  <a:extLst>
                    <a:ext uri="{9D8B030D-6E8A-4147-A177-3AD203B41FA5}">
                      <a16:colId xmlns:a16="http://schemas.microsoft.com/office/drawing/2014/main" val="2751556768"/>
                    </a:ext>
                  </a:extLst>
                </a:gridCol>
              </a:tblGrid>
              <a:tr h="594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Building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Fire Flow Needed</a:t>
                      </a:r>
                    </a:p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(GPM)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Fire Flow Available </a:t>
                      </a:r>
                    </a:p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(GPM)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Does it Satisfy Fire Flow Constraints?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66371795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A-0 Lab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544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7099653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B-0 Main Ring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717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437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1261619"/>
                  </a:ext>
                </a:extLst>
              </a:tr>
              <a:tr h="39036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Feynman Computer Center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893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655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669605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Industrial Building #4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516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167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56819654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F-17 Service Building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723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618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41034534"/>
                  </a:ext>
                </a:extLst>
              </a:tr>
            </a:tbl>
          </a:graphicData>
        </a:graphic>
      </p:graphicFrame>
      <p:pic>
        <p:nvPicPr>
          <p:cNvPr id="9" name="Picture 8" descr="C:\Users\gdamisre\Pictures\1900 gpm max demand.PNG">
            <a:extLst>
              <a:ext uri="{FF2B5EF4-FFF2-40B4-BE49-F238E27FC236}">
                <a16:creationId xmlns:a16="http://schemas.microsoft.com/office/drawing/2014/main" id="{0AD4ABF7-5975-490D-9BA0-9CEB67C7580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087"/>
            <a:ext cx="3763601" cy="4455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74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3763601" y="787220"/>
            <a:ext cx="5151799" cy="3545691"/>
          </a:xfrm>
        </p:spPr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Once again, increasing the outlet pressure setpoint is one possible solution.</a:t>
            </a:r>
          </a:p>
          <a:p>
            <a:r>
              <a:rPr lang="en-US" dirty="0">
                <a:solidFill>
                  <a:srgbClr val="004C97"/>
                </a:solidFill>
              </a:rPr>
              <a:t>With setpoint at 105 PSI, ICW is able to meet all fire protection requirements.</a:t>
            </a:r>
          </a:p>
          <a:p>
            <a:r>
              <a:rPr lang="en-US" dirty="0">
                <a:solidFill>
                  <a:srgbClr val="004C97"/>
                </a:solidFill>
              </a:rPr>
              <a:t>Increase in pressure needs to be further studied. </a:t>
            </a:r>
          </a:p>
          <a:p>
            <a:endParaRPr lang="en-US" dirty="0">
              <a:solidFill>
                <a:srgbClr val="004C97"/>
              </a:solidFill>
            </a:endParaRPr>
          </a:p>
          <a:p>
            <a:pPr lvl="1"/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rgbClr val="004C97"/>
                </a:solidFill>
              </a:rPr>
            </a:b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Analysis: PIP II with 1,900 GPM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2CFF3F-F115-4A23-A2DA-774865BB9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923705"/>
              </p:ext>
            </p:extLst>
          </p:nvPr>
        </p:nvGraphicFramePr>
        <p:xfrm>
          <a:off x="3763601" y="4000215"/>
          <a:ext cx="4569459" cy="2222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659">
                  <a:extLst>
                    <a:ext uri="{9D8B030D-6E8A-4147-A177-3AD203B41FA5}">
                      <a16:colId xmlns:a16="http://schemas.microsoft.com/office/drawing/2014/main" val="2363576402"/>
                    </a:ext>
                  </a:extLst>
                </a:gridCol>
                <a:gridCol w="991923">
                  <a:extLst>
                    <a:ext uri="{9D8B030D-6E8A-4147-A177-3AD203B41FA5}">
                      <a16:colId xmlns:a16="http://schemas.microsoft.com/office/drawing/2014/main" val="2797427290"/>
                    </a:ext>
                  </a:extLst>
                </a:gridCol>
                <a:gridCol w="1077890">
                  <a:extLst>
                    <a:ext uri="{9D8B030D-6E8A-4147-A177-3AD203B41FA5}">
                      <a16:colId xmlns:a16="http://schemas.microsoft.com/office/drawing/2014/main" val="852170873"/>
                    </a:ext>
                  </a:extLst>
                </a:gridCol>
                <a:gridCol w="1024987">
                  <a:extLst>
                    <a:ext uri="{9D8B030D-6E8A-4147-A177-3AD203B41FA5}">
                      <a16:colId xmlns:a16="http://schemas.microsoft.com/office/drawing/2014/main" val="2751556768"/>
                    </a:ext>
                  </a:extLst>
                </a:gridCol>
              </a:tblGrid>
              <a:tr h="594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Building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Fire Flow Needed</a:t>
                      </a:r>
                    </a:p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(GPM)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Fire Flow Available </a:t>
                      </a:r>
                    </a:p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(GPM)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Does it Satisfy Fire Flow Constraints?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66371795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A-0 Lab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1,021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TRUE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7099653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B-0 Main Ring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717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838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TRUE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1261619"/>
                  </a:ext>
                </a:extLst>
              </a:tr>
              <a:tr h="39036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Feynman Computer Center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893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2,298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TRUE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669605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Industrial Building #4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516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531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TRUE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56819654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F-17 Service Building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723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926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3087"/>
                          </a:solidFill>
                          <a:effectLst/>
                          <a:latin typeface="Calibri" panose="020F0502020204030204" pitchFamily="34" charset="0"/>
                        </a:rPr>
                        <a:t>TRUE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41034534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E56ED25-0742-4231-9EC1-040DA739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95" y="1198880"/>
            <a:ext cx="3077566" cy="44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99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228601" y="787220"/>
            <a:ext cx="8686800" cy="4958260"/>
          </a:xfrm>
        </p:spPr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With proper management and operation setpoint changes, ICW system can handle near future demands. </a:t>
            </a:r>
          </a:p>
          <a:p>
            <a:r>
              <a:rPr lang="en-US" dirty="0" err="1">
                <a:solidFill>
                  <a:srgbClr val="004C97"/>
                </a:solidFill>
              </a:rPr>
              <a:t>WaterGEMS</a:t>
            </a:r>
            <a:r>
              <a:rPr lang="en-US" dirty="0">
                <a:solidFill>
                  <a:srgbClr val="004C97"/>
                </a:solidFill>
              </a:rPr>
              <a:t> model is up to date with ICW system.</a:t>
            </a:r>
          </a:p>
          <a:p>
            <a:r>
              <a:rPr lang="en-US" dirty="0">
                <a:solidFill>
                  <a:srgbClr val="004C97"/>
                </a:solidFill>
              </a:rPr>
              <a:t>ICW model provide overview of the viability of demand increases in the system.</a:t>
            </a:r>
          </a:p>
          <a:p>
            <a:r>
              <a:rPr lang="en-US" dirty="0">
                <a:solidFill>
                  <a:srgbClr val="004C97"/>
                </a:solidFill>
              </a:rPr>
              <a:t>Important to note that the model does not account for all factors.</a:t>
            </a:r>
          </a:p>
          <a:p>
            <a:r>
              <a:rPr lang="en-US" dirty="0">
                <a:solidFill>
                  <a:srgbClr val="004C97"/>
                </a:solidFill>
              </a:rPr>
              <a:t>It facilitates studying how layout and demand changes will affect the ICW system.</a:t>
            </a:r>
          </a:p>
          <a:p>
            <a:endParaRPr lang="en-US" dirty="0">
              <a:solidFill>
                <a:srgbClr val="004C97"/>
              </a:solidFill>
            </a:endParaRPr>
          </a:p>
          <a:p>
            <a:endParaRPr lang="en-US" dirty="0">
              <a:solidFill>
                <a:srgbClr val="004C97"/>
              </a:solidFill>
            </a:endParaRPr>
          </a:p>
          <a:p>
            <a:pPr lvl="1"/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rgbClr val="004C97"/>
                </a:solidFill>
              </a:rPr>
            </a:b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253220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4C97"/>
                </a:solidFill>
              </a:rPr>
              <a:t>Background </a:t>
            </a:r>
          </a:p>
          <a:p>
            <a:pPr lvl="1"/>
            <a:r>
              <a:rPr lang="en-US" sz="1600" dirty="0">
                <a:solidFill>
                  <a:srgbClr val="004C97"/>
                </a:solidFill>
              </a:rPr>
              <a:t>The ICW system</a:t>
            </a:r>
          </a:p>
          <a:p>
            <a:pPr lvl="1"/>
            <a:r>
              <a:rPr lang="en-US" sz="1600" dirty="0" err="1">
                <a:solidFill>
                  <a:srgbClr val="004C97"/>
                </a:solidFill>
              </a:rPr>
              <a:t>WaterGEMS</a:t>
            </a:r>
            <a:endParaRPr lang="en-US" sz="1600" dirty="0">
              <a:solidFill>
                <a:srgbClr val="004C97"/>
              </a:solidFill>
            </a:endParaRPr>
          </a:p>
          <a:p>
            <a:pPr lvl="1"/>
            <a:r>
              <a:rPr lang="en-US" sz="1600" dirty="0">
                <a:solidFill>
                  <a:srgbClr val="004C97"/>
                </a:solidFill>
              </a:rPr>
              <a:t>Previous model</a:t>
            </a:r>
          </a:p>
          <a:p>
            <a:r>
              <a:rPr lang="en-US" sz="1800" b="1" dirty="0">
                <a:solidFill>
                  <a:srgbClr val="004C97"/>
                </a:solidFill>
              </a:rPr>
              <a:t>Project Goal</a:t>
            </a:r>
          </a:p>
          <a:p>
            <a:pPr lvl="1"/>
            <a:r>
              <a:rPr lang="en-US" sz="1600" dirty="0">
                <a:solidFill>
                  <a:srgbClr val="004C97"/>
                </a:solidFill>
              </a:rPr>
              <a:t>Update the model </a:t>
            </a:r>
          </a:p>
          <a:p>
            <a:pPr lvl="1"/>
            <a:r>
              <a:rPr lang="en-US" sz="1600" dirty="0">
                <a:solidFill>
                  <a:srgbClr val="004C97"/>
                </a:solidFill>
              </a:rPr>
              <a:t>Run scenarios of interest</a:t>
            </a:r>
          </a:p>
          <a:p>
            <a:r>
              <a:rPr lang="en-US" sz="1800" b="1" dirty="0">
                <a:solidFill>
                  <a:srgbClr val="004C97"/>
                </a:solidFill>
              </a:rPr>
              <a:t>Model Update</a:t>
            </a:r>
          </a:p>
          <a:p>
            <a:pPr lvl="1"/>
            <a:r>
              <a:rPr lang="en-US" sz="1600" dirty="0">
                <a:solidFill>
                  <a:srgbClr val="004C97"/>
                </a:solidFill>
              </a:rPr>
              <a:t>Node elevations</a:t>
            </a:r>
          </a:p>
          <a:p>
            <a:pPr lvl="1"/>
            <a:r>
              <a:rPr lang="en-US" sz="1600" dirty="0">
                <a:solidFill>
                  <a:srgbClr val="004C97"/>
                </a:solidFill>
              </a:rPr>
              <a:t>Pump house modeling</a:t>
            </a:r>
          </a:p>
          <a:p>
            <a:pPr lvl="1"/>
            <a:r>
              <a:rPr lang="en-US" sz="1600" dirty="0">
                <a:solidFill>
                  <a:srgbClr val="004C97"/>
                </a:solidFill>
              </a:rPr>
              <a:t>Demand revision</a:t>
            </a:r>
          </a:p>
          <a:p>
            <a:r>
              <a:rPr lang="en-US" sz="1800" b="1" dirty="0">
                <a:solidFill>
                  <a:srgbClr val="004C97"/>
                </a:solidFill>
              </a:rPr>
              <a:t>Scenarios</a:t>
            </a:r>
          </a:p>
          <a:p>
            <a:pPr lvl="1"/>
            <a:r>
              <a:rPr lang="en-US" sz="1600" dirty="0">
                <a:solidFill>
                  <a:srgbClr val="004C97"/>
                </a:solidFill>
              </a:rPr>
              <a:t>Normal PIP-II demand</a:t>
            </a:r>
          </a:p>
          <a:p>
            <a:pPr lvl="2"/>
            <a:r>
              <a:rPr lang="en-US" sz="1600" dirty="0">
                <a:solidFill>
                  <a:srgbClr val="004C97"/>
                </a:solidFill>
              </a:rPr>
              <a:t>Pipe from PIP-II to CUB</a:t>
            </a:r>
          </a:p>
          <a:p>
            <a:pPr lvl="1"/>
            <a:r>
              <a:rPr lang="en-US" sz="1600" dirty="0">
                <a:solidFill>
                  <a:srgbClr val="004C97"/>
                </a:solidFill>
              </a:rPr>
              <a:t>Increased PIP-II demand</a:t>
            </a:r>
          </a:p>
          <a:p>
            <a:r>
              <a:rPr lang="en-US" sz="1800" b="1" dirty="0">
                <a:solidFill>
                  <a:srgbClr val="004C97"/>
                </a:solidFill>
              </a:rPr>
              <a:t>Conclusion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Summary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/>
              <a:pPr>
                <a:defRPr/>
              </a:pPr>
              <a:t>8/5/2019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9B3DA-D75F-44EE-A0FB-7055D649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30" y="912496"/>
            <a:ext cx="4753970" cy="503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094743" y="958850"/>
            <a:ext cx="4820658" cy="5022675"/>
          </a:xfrm>
        </p:spPr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Main Purpose: </a:t>
            </a:r>
          </a:p>
          <a:p>
            <a:r>
              <a:rPr lang="en-US" dirty="0">
                <a:solidFill>
                  <a:srgbClr val="004C97"/>
                </a:solidFill>
              </a:rPr>
              <a:t>Supply cooling water and fire protection.</a:t>
            </a:r>
          </a:p>
          <a:p>
            <a:pPr marL="0" indent="0">
              <a:buNone/>
            </a:pPr>
            <a:r>
              <a:rPr lang="en-US" dirty="0">
                <a:solidFill>
                  <a:srgbClr val="004C97"/>
                </a:solidFill>
              </a:rPr>
              <a:t>	Infrastructure:	</a:t>
            </a:r>
          </a:p>
          <a:p>
            <a:pPr lvl="1"/>
            <a:r>
              <a:rPr lang="en-US" dirty="0">
                <a:solidFill>
                  <a:srgbClr val="004C97"/>
                </a:solidFill>
              </a:rPr>
              <a:t>Pump Houses</a:t>
            </a:r>
          </a:p>
          <a:p>
            <a:pPr lvl="1"/>
            <a:r>
              <a:rPr lang="en-US" dirty="0">
                <a:solidFill>
                  <a:srgbClr val="004C97"/>
                </a:solidFill>
              </a:rPr>
              <a:t>Reservoirs</a:t>
            </a:r>
          </a:p>
          <a:p>
            <a:pPr lvl="1"/>
            <a:r>
              <a:rPr lang="en-US" dirty="0">
                <a:solidFill>
                  <a:srgbClr val="004C97"/>
                </a:solidFill>
              </a:rPr>
              <a:t>Pipes</a:t>
            </a:r>
          </a:p>
          <a:p>
            <a:pPr lvl="1"/>
            <a:r>
              <a:rPr lang="en-US" dirty="0">
                <a:solidFill>
                  <a:srgbClr val="004C97"/>
                </a:solidFill>
              </a:rPr>
              <a:t>Fire Hydrants</a:t>
            </a:r>
          </a:p>
          <a:p>
            <a:pPr marL="457200" lvl="1" indent="0">
              <a:buNone/>
            </a:pPr>
            <a:endParaRPr lang="en-US" sz="1500" dirty="0">
              <a:solidFill>
                <a:srgbClr val="004C97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004C97"/>
                </a:solidFill>
              </a:rPr>
              <a:t>ICW system is vital for Fermilab’s operation</a:t>
            </a: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ICW System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E8C1D6-EF20-419E-89F3-3B79CCA286FF}"/>
              </a:ext>
            </a:extLst>
          </p:cNvPr>
          <p:cNvGrpSpPr>
            <a:grpSpLocks noChangeAspect="1"/>
          </p:cNvGrpSpPr>
          <p:nvPr/>
        </p:nvGrpSpPr>
        <p:grpSpPr>
          <a:xfrm>
            <a:off x="103887" y="928807"/>
            <a:ext cx="4092968" cy="4952460"/>
            <a:chOff x="2106107" y="9513141"/>
            <a:chExt cx="11331677" cy="1371124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F48C9D-7820-4A7D-9376-455F2687610A}"/>
                </a:ext>
              </a:extLst>
            </p:cNvPr>
            <p:cNvGrpSpPr/>
            <p:nvPr/>
          </p:nvGrpSpPr>
          <p:grpSpPr>
            <a:xfrm>
              <a:off x="2106107" y="9513141"/>
              <a:ext cx="11331677" cy="13711243"/>
              <a:chOff x="2106107" y="9513141"/>
              <a:chExt cx="11331677" cy="1371124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694278B-144A-425F-BA21-3D099C90C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89487" y="12326206"/>
                <a:ext cx="8515350" cy="889635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7A1507C-9DAC-4942-A64A-DF9C9871C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6107" y="20233626"/>
                <a:ext cx="2876796" cy="211346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FD2801-C76E-45AE-B06F-8F2423828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69373" y="9513141"/>
                <a:ext cx="2668411" cy="2071833"/>
              </a:xfrm>
              <a:prstGeom prst="rect">
                <a:avLst/>
              </a:prstGeom>
            </p:spPr>
          </p:pic>
          <p:pic>
            <p:nvPicPr>
              <p:cNvPr id="14" name="Picture 4" descr="Resultado de imagem para casey's pond pump house fermilab">
                <a:extLst>
                  <a:ext uri="{FF2B5EF4-FFF2-40B4-BE49-F238E27FC236}">
                    <a16:creationId xmlns:a16="http://schemas.microsoft.com/office/drawing/2014/main" id="{63FD6BDF-B008-42A3-AE46-2D6BAB7E49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90846" y="20507556"/>
                <a:ext cx="3046938" cy="2040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060C214-974F-4C2A-8284-F3348E8AD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67545" y="9530137"/>
                <a:ext cx="3014036" cy="217596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B9A0FE2-8EF8-457D-839C-4F4C1D727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45630" y="21111199"/>
                <a:ext cx="2831762" cy="2113185"/>
              </a:xfrm>
              <a:prstGeom prst="rect">
                <a:avLst/>
              </a:prstGeom>
            </p:spPr>
          </p:pic>
          <p:sp>
            <p:nvSpPr>
              <p:cNvPr id="17" name="Star: 5 Points 16">
                <a:extLst>
                  <a:ext uri="{FF2B5EF4-FFF2-40B4-BE49-F238E27FC236}">
                    <a16:creationId xmlns:a16="http://schemas.microsoft.com/office/drawing/2014/main" id="{C0E932F7-91ED-41A2-9148-DB45898ABCAE}"/>
                  </a:ext>
                </a:extLst>
              </p:cNvPr>
              <p:cNvSpPr/>
              <p:nvPr/>
            </p:nvSpPr>
            <p:spPr>
              <a:xfrm>
                <a:off x="6572681" y="17674590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18" name="Star: 5 Points 17">
                <a:extLst>
                  <a:ext uri="{FF2B5EF4-FFF2-40B4-BE49-F238E27FC236}">
                    <a16:creationId xmlns:a16="http://schemas.microsoft.com/office/drawing/2014/main" id="{F5B95C32-14CE-469E-95F9-85F686C3FDE2}"/>
                  </a:ext>
                </a:extLst>
              </p:cNvPr>
              <p:cNvSpPr/>
              <p:nvPr/>
            </p:nvSpPr>
            <p:spPr>
              <a:xfrm>
                <a:off x="7546435" y="16774643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19" name="Star: 5 Points 18">
                <a:extLst>
                  <a:ext uri="{FF2B5EF4-FFF2-40B4-BE49-F238E27FC236}">
                    <a16:creationId xmlns:a16="http://schemas.microsoft.com/office/drawing/2014/main" id="{5A526C39-2C85-4F8D-8A74-3CF65EA9E463}"/>
                  </a:ext>
                </a:extLst>
              </p:cNvPr>
              <p:cNvSpPr/>
              <p:nvPr/>
            </p:nvSpPr>
            <p:spPr>
              <a:xfrm>
                <a:off x="8986822" y="14280779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0" name="Star: 5 Points 19">
                <a:extLst>
                  <a:ext uri="{FF2B5EF4-FFF2-40B4-BE49-F238E27FC236}">
                    <a16:creationId xmlns:a16="http://schemas.microsoft.com/office/drawing/2014/main" id="{25CAFD63-A494-4C66-B5E4-25CA7039177A}"/>
                  </a:ext>
                </a:extLst>
              </p:cNvPr>
              <p:cNvSpPr/>
              <p:nvPr/>
            </p:nvSpPr>
            <p:spPr>
              <a:xfrm>
                <a:off x="7118734" y="16858669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1" name="Star: 5 Points 20">
                <a:extLst>
                  <a:ext uri="{FF2B5EF4-FFF2-40B4-BE49-F238E27FC236}">
                    <a16:creationId xmlns:a16="http://schemas.microsoft.com/office/drawing/2014/main" id="{5C4A4003-4FE6-42DE-85D8-F16731E5CF08}"/>
                  </a:ext>
                </a:extLst>
              </p:cNvPr>
              <p:cNvSpPr/>
              <p:nvPr/>
            </p:nvSpPr>
            <p:spPr>
              <a:xfrm>
                <a:off x="7495000" y="15598072"/>
                <a:ext cx="161494" cy="168052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2" name="Star: 5 Points 21">
                <a:extLst>
                  <a:ext uri="{FF2B5EF4-FFF2-40B4-BE49-F238E27FC236}">
                    <a16:creationId xmlns:a16="http://schemas.microsoft.com/office/drawing/2014/main" id="{78AADBA0-59D1-4BE3-93A4-FE772C6AE609}"/>
                  </a:ext>
                </a:extLst>
              </p:cNvPr>
              <p:cNvSpPr/>
              <p:nvPr/>
            </p:nvSpPr>
            <p:spPr>
              <a:xfrm>
                <a:off x="6272221" y="17678220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52650E6A-5534-4531-85DB-19A05B506D80}"/>
                  </a:ext>
                </a:extLst>
              </p:cNvPr>
              <p:cNvSpPr/>
              <p:nvPr/>
            </p:nvSpPr>
            <p:spPr>
              <a:xfrm>
                <a:off x="8906075" y="14467780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A1E46BAC-0D02-42A5-8AF8-B835B2867F9A}"/>
                  </a:ext>
                </a:extLst>
              </p:cNvPr>
              <p:cNvSpPr/>
              <p:nvPr/>
            </p:nvSpPr>
            <p:spPr>
              <a:xfrm>
                <a:off x="7707929" y="15240656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5" name="Star: 5 Points 24">
                <a:extLst>
                  <a:ext uri="{FF2B5EF4-FFF2-40B4-BE49-F238E27FC236}">
                    <a16:creationId xmlns:a16="http://schemas.microsoft.com/office/drawing/2014/main" id="{409AF3B5-422A-4CEE-A90A-E55512AEA135}"/>
                  </a:ext>
                </a:extLst>
              </p:cNvPr>
              <p:cNvSpPr/>
              <p:nvPr/>
            </p:nvSpPr>
            <p:spPr>
              <a:xfrm>
                <a:off x="8494445" y="14795628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6" name="Star: 5 Points 25">
                <a:extLst>
                  <a:ext uri="{FF2B5EF4-FFF2-40B4-BE49-F238E27FC236}">
                    <a16:creationId xmlns:a16="http://schemas.microsoft.com/office/drawing/2014/main" id="{0EF34B7F-5021-48DF-B43B-0F9180D260D6}"/>
                  </a:ext>
                </a:extLst>
              </p:cNvPr>
              <p:cNvSpPr/>
              <p:nvPr/>
            </p:nvSpPr>
            <p:spPr>
              <a:xfrm>
                <a:off x="7707929" y="16740254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7" name="Star: 5 Points 26">
                <a:extLst>
                  <a:ext uri="{FF2B5EF4-FFF2-40B4-BE49-F238E27FC236}">
                    <a16:creationId xmlns:a16="http://schemas.microsoft.com/office/drawing/2014/main" id="{3A0E8244-02C9-411F-A676-333C0A0F7E96}"/>
                  </a:ext>
                </a:extLst>
              </p:cNvPr>
              <p:cNvSpPr/>
              <p:nvPr/>
            </p:nvSpPr>
            <p:spPr>
              <a:xfrm>
                <a:off x="6110727" y="17648856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8" name="Star: 5 Points 27">
                <a:extLst>
                  <a:ext uri="{FF2B5EF4-FFF2-40B4-BE49-F238E27FC236}">
                    <a16:creationId xmlns:a16="http://schemas.microsoft.com/office/drawing/2014/main" id="{049F233D-9172-4CF1-9892-5DB27EEBC35B}"/>
                  </a:ext>
                </a:extLst>
              </p:cNvPr>
              <p:cNvSpPr/>
              <p:nvPr/>
            </p:nvSpPr>
            <p:spPr>
              <a:xfrm>
                <a:off x="7222749" y="16358514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9" name="Star: 5 Points 28">
                <a:extLst>
                  <a:ext uri="{FF2B5EF4-FFF2-40B4-BE49-F238E27FC236}">
                    <a16:creationId xmlns:a16="http://schemas.microsoft.com/office/drawing/2014/main" id="{140ED16D-51D3-42F9-8E89-2C3D5F44BE50}"/>
                  </a:ext>
                </a:extLst>
              </p:cNvPr>
              <p:cNvSpPr/>
              <p:nvPr/>
            </p:nvSpPr>
            <p:spPr>
              <a:xfrm>
                <a:off x="7465688" y="17045883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0" name="Star: 5 Points 29">
                <a:extLst>
                  <a:ext uri="{FF2B5EF4-FFF2-40B4-BE49-F238E27FC236}">
                    <a16:creationId xmlns:a16="http://schemas.microsoft.com/office/drawing/2014/main" id="{0E24B99F-C4C3-42D6-8FA9-A7D1F1F03604}"/>
                  </a:ext>
                </a:extLst>
              </p:cNvPr>
              <p:cNvSpPr/>
              <p:nvPr/>
            </p:nvSpPr>
            <p:spPr>
              <a:xfrm>
                <a:off x="7692185" y="15426957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1" name="Star: 5 Points 30">
                <a:extLst>
                  <a:ext uri="{FF2B5EF4-FFF2-40B4-BE49-F238E27FC236}">
                    <a16:creationId xmlns:a16="http://schemas.microsoft.com/office/drawing/2014/main" id="{E8190775-4CEA-48B4-A321-241F4409259B}"/>
                  </a:ext>
                </a:extLst>
              </p:cNvPr>
              <p:cNvSpPr/>
              <p:nvPr/>
            </p:nvSpPr>
            <p:spPr>
              <a:xfrm>
                <a:off x="7925332" y="14987793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2" name="Star: 5 Points 31">
                <a:extLst>
                  <a:ext uri="{FF2B5EF4-FFF2-40B4-BE49-F238E27FC236}">
                    <a16:creationId xmlns:a16="http://schemas.microsoft.com/office/drawing/2014/main" id="{E228B6D5-96C8-4C59-96CC-A966BAD78E70}"/>
                  </a:ext>
                </a:extLst>
              </p:cNvPr>
              <p:cNvSpPr/>
              <p:nvPr/>
            </p:nvSpPr>
            <p:spPr>
              <a:xfrm>
                <a:off x="7737141" y="16797015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3" name="Star: 5 Points 32">
                <a:extLst>
                  <a:ext uri="{FF2B5EF4-FFF2-40B4-BE49-F238E27FC236}">
                    <a16:creationId xmlns:a16="http://schemas.microsoft.com/office/drawing/2014/main" id="{B5A480A8-17C7-4779-8F63-DE7F9BF8B25A}"/>
                  </a:ext>
                </a:extLst>
              </p:cNvPr>
              <p:cNvSpPr/>
              <p:nvPr/>
            </p:nvSpPr>
            <p:spPr>
              <a:xfrm>
                <a:off x="6007718" y="17920096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4" name="Star: 5 Points 33">
                <a:extLst>
                  <a:ext uri="{FF2B5EF4-FFF2-40B4-BE49-F238E27FC236}">
                    <a16:creationId xmlns:a16="http://schemas.microsoft.com/office/drawing/2014/main" id="{86140798-5D10-4C41-A38B-1D1FC0C7097E}"/>
                  </a:ext>
                </a:extLst>
              </p:cNvPr>
              <p:cNvSpPr/>
              <p:nvPr/>
            </p:nvSpPr>
            <p:spPr>
              <a:xfrm>
                <a:off x="6233676" y="17353378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5" name="Star: 5 Points 34">
                <a:extLst>
                  <a:ext uri="{FF2B5EF4-FFF2-40B4-BE49-F238E27FC236}">
                    <a16:creationId xmlns:a16="http://schemas.microsoft.com/office/drawing/2014/main" id="{DDCB1BE4-EAF6-4924-A107-8FD0A4906355}"/>
                  </a:ext>
                </a:extLst>
              </p:cNvPr>
              <p:cNvSpPr/>
              <p:nvPr/>
            </p:nvSpPr>
            <p:spPr>
              <a:xfrm>
                <a:off x="7530691" y="15682098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6" name="Star: 5 Points 35">
                <a:extLst>
                  <a:ext uri="{FF2B5EF4-FFF2-40B4-BE49-F238E27FC236}">
                    <a16:creationId xmlns:a16="http://schemas.microsoft.com/office/drawing/2014/main" id="{9BB0C7B4-0CFC-478F-8903-74AB50640A46}"/>
                  </a:ext>
                </a:extLst>
              </p:cNvPr>
              <p:cNvSpPr/>
              <p:nvPr/>
            </p:nvSpPr>
            <p:spPr>
              <a:xfrm>
                <a:off x="8356437" y="15540195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7" name="Star: 5 Points 36">
                <a:extLst>
                  <a:ext uri="{FF2B5EF4-FFF2-40B4-BE49-F238E27FC236}">
                    <a16:creationId xmlns:a16="http://schemas.microsoft.com/office/drawing/2014/main" id="{E719FBDC-30B7-4132-9A9D-03CB95B3F501}"/>
                  </a:ext>
                </a:extLst>
              </p:cNvPr>
              <p:cNvSpPr/>
              <p:nvPr/>
            </p:nvSpPr>
            <p:spPr>
              <a:xfrm>
                <a:off x="7864007" y="14932148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8" name="Star: 5 Points 37">
                <a:extLst>
                  <a:ext uri="{FF2B5EF4-FFF2-40B4-BE49-F238E27FC236}">
                    <a16:creationId xmlns:a16="http://schemas.microsoft.com/office/drawing/2014/main" id="{D2404578-6C21-47C9-BD23-41AEB97F7C53}"/>
                  </a:ext>
                </a:extLst>
              </p:cNvPr>
              <p:cNvSpPr/>
              <p:nvPr/>
            </p:nvSpPr>
            <p:spPr>
              <a:xfrm>
                <a:off x="8247162" y="15350164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9" name="Star: 5 Points 38">
                <a:extLst>
                  <a:ext uri="{FF2B5EF4-FFF2-40B4-BE49-F238E27FC236}">
                    <a16:creationId xmlns:a16="http://schemas.microsoft.com/office/drawing/2014/main" id="{0A3382A3-1A01-4094-8372-98EB12BF9738}"/>
                  </a:ext>
                </a:extLst>
              </p:cNvPr>
              <p:cNvSpPr/>
              <p:nvPr/>
            </p:nvSpPr>
            <p:spPr>
              <a:xfrm>
                <a:off x="8575192" y="14703475"/>
                <a:ext cx="161494" cy="16805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15C13F2-F8D2-46E8-93D1-94A788A6BFAD}"/>
                  </a:ext>
                </a:extLst>
              </p:cNvPr>
              <p:cNvCxnSpPr>
                <a:cxnSpLocks/>
                <a:stCxn id="14" idx="0"/>
              </p:cNvCxnSpPr>
              <p:nvPr/>
            </p:nvCxnSpPr>
            <p:spPr>
              <a:xfrm flipH="1" flipV="1">
                <a:off x="8530457" y="14575165"/>
                <a:ext cx="3383860" cy="5932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BBED9FF1-7346-4D0B-9BEF-1AB3BC1DB59E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>
                <a:off x="8198962" y="11582347"/>
                <a:ext cx="318970" cy="27807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EBA421AC-B10D-4AE2-BBF8-B7C94E6255DC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 flipH="1">
                <a:off x="8736690" y="11584974"/>
                <a:ext cx="3366888" cy="26958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225F5CB-024F-45E9-B90C-44F0FDE19661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>
                <a:off x="4074565" y="11706099"/>
                <a:ext cx="4419881" cy="28690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7A51E483-54BA-4472-ABA0-C42855DFC8AB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 flipV="1">
                <a:off x="8061510" y="14575165"/>
                <a:ext cx="442410" cy="65360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329F085-84F7-4382-AE82-02E86BC79A61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flipV="1">
                <a:off x="3544505" y="17045883"/>
                <a:ext cx="3066194" cy="31877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2" descr="http://www.fnal.gov/ecology/wildlife/site/photos/CaseysPond.jpg">
              <a:extLst>
                <a:ext uri="{FF2B5EF4-FFF2-40B4-BE49-F238E27FC236}">
                  <a16:creationId xmlns:a16="http://schemas.microsoft.com/office/drawing/2014/main" id="{D24B9FB6-1B3F-4DC0-A2F0-1EE53E95D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570" y="9542121"/>
              <a:ext cx="3130782" cy="2040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18C0199E-A18D-4714-8F26-9D620BF8C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33" y="1390624"/>
            <a:ext cx="3185216" cy="48522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094743" y="958850"/>
            <a:ext cx="4820658" cy="5022675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4C97"/>
                </a:solidFill>
              </a:rPr>
              <a:t>WaterGEMS</a:t>
            </a:r>
            <a:r>
              <a:rPr lang="en-US" dirty="0">
                <a:solidFill>
                  <a:srgbClr val="004C97"/>
                </a:solidFill>
              </a:rPr>
              <a:t> is a water distribution and design software.</a:t>
            </a:r>
          </a:p>
          <a:p>
            <a:pPr marL="0" indent="0">
              <a:buNone/>
            </a:pPr>
            <a:r>
              <a:rPr lang="en-US" dirty="0">
                <a:solidFill>
                  <a:srgbClr val="004C97"/>
                </a:solidFill>
              </a:rPr>
              <a:t>Software tools:</a:t>
            </a:r>
          </a:p>
          <a:p>
            <a:r>
              <a:rPr lang="en-US" dirty="0">
                <a:solidFill>
                  <a:srgbClr val="004C97"/>
                </a:solidFill>
              </a:rPr>
              <a:t>Steady-state analysis</a:t>
            </a:r>
          </a:p>
          <a:p>
            <a:r>
              <a:rPr lang="en-US" dirty="0">
                <a:solidFill>
                  <a:srgbClr val="004C97"/>
                </a:solidFill>
              </a:rPr>
              <a:t>Automated Fire Flow simulations</a:t>
            </a:r>
          </a:p>
          <a:p>
            <a:r>
              <a:rPr lang="en-US" dirty="0">
                <a:solidFill>
                  <a:srgbClr val="004C97"/>
                </a:solidFill>
              </a:rPr>
              <a:t>Scenario management</a:t>
            </a:r>
          </a:p>
          <a:p>
            <a:r>
              <a:rPr lang="en-US" dirty="0">
                <a:solidFill>
                  <a:srgbClr val="004C97"/>
                </a:solidFill>
              </a:rPr>
              <a:t>Water quality analysis</a:t>
            </a: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4C97"/>
                </a:solidFill>
              </a:rPr>
              <a:t>The ICW model was last updated in 2014. It is a important tool for understanding the system.</a:t>
            </a: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rgbClr val="004C97"/>
                </a:solidFill>
              </a:rPr>
            </a:b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WaterGEMS</a:t>
            </a:r>
            <a:r>
              <a:rPr lang="en-US" dirty="0"/>
              <a:t> Software and Previous Model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3BB6C1-0F59-4C0B-9A06-590D3E27F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541" y="974520"/>
            <a:ext cx="1720121" cy="1497618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1ACB5DD5-1C6B-4FB1-8FB4-E55E04CFC61D}"/>
              </a:ext>
            </a:extLst>
          </p:cNvPr>
          <p:cNvSpPr/>
          <p:nvPr/>
        </p:nvSpPr>
        <p:spPr>
          <a:xfrm>
            <a:off x="1125867" y="1780536"/>
            <a:ext cx="106680" cy="112395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994A9AD-FF7D-4752-BF60-B3BA6536C7EA}"/>
              </a:ext>
            </a:extLst>
          </p:cNvPr>
          <p:cNvCxnSpPr>
            <a:cxnSpLocks/>
            <a:stCxn id="50" idx="4"/>
          </p:cNvCxnSpPr>
          <p:nvPr/>
        </p:nvCxnSpPr>
        <p:spPr>
          <a:xfrm>
            <a:off x="1179207" y="1892931"/>
            <a:ext cx="1182415" cy="500064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DFFE287-CD02-4F93-A403-9FA7F25A8D7A}"/>
              </a:ext>
            </a:extLst>
          </p:cNvPr>
          <p:cNvCxnSpPr>
            <a:cxnSpLocks/>
          </p:cNvCxnSpPr>
          <p:nvPr/>
        </p:nvCxnSpPr>
        <p:spPr>
          <a:xfrm flipV="1">
            <a:off x="1179206" y="1090353"/>
            <a:ext cx="1106216" cy="688638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984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228600" y="958850"/>
            <a:ext cx="4099560" cy="5022675"/>
          </a:xfrm>
        </p:spPr>
        <p:txBody>
          <a:bodyPr/>
          <a:lstStyle/>
          <a:p>
            <a:pPr marL="0" indent="0">
              <a:buNone/>
            </a:pPr>
            <a:endParaRPr lang="en-US" sz="2200" dirty="0">
              <a:solidFill>
                <a:srgbClr val="004C97"/>
              </a:solidFill>
            </a:endParaRPr>
          </a:p>
          <a:p>
            <a:r>
              <a:rPr lang="en-US" dirty="0">
                <a:solidFill>
                  <a:srgbClr val="004C97"/>
                </a:solidFill>
              </a:rPr>
              <a:t>Update model to reflect current ICW system. Update includes:</a:t>
            </a:r>
          </a:p>
          <a:p>
            <a:pPr lvl="1"/>
            <a:r>
              <a:rPr lang="en-US" sz="2000" dirty="0">
                <a:solidFill>
                  <a:srgbClr val="004C97"/>
                </a:solidFill>
              </a:rPr>
              <a:t>Node elevations</a:t>
            </a:r>
          </a:p>
          <a:p>
            <a:pPr lvl="1"/>
            <a:r>
              <a:rPr lang="en-US" sz="2000" dirty="0">
                <a:solidFill>
                  <a:srgbClr val="004C97"/>
                </a:solidFill>
              </a:rPr>
              <a:t>Pump house modeling</a:t>
            </a:r>
          </a:p>
          <a:p>
            <a:pPr lvl="1"/>
            <a:r>
              <a:rPr lang="en-US" sz="2000" dirty="0">
                <a:solidFill>
                  <a:srgbClr val="004C97"/>
                </a:solidFill>
              </a:rPr>
              <a:t>Demand update</a:t>
            </a:r>
          </a:p>
          <a:p>
            <a:r>
              <a:rPr lang="en-US" dirty="0">
                <a:solidFill>
                  <a:srgbClr val="004C97"/>
                </a:solidFill>
              </a:rPr>
              <a:t>Run scenarios of interest and analyze results. Scenarios include:</a:t>
            </a:r>
          </a:p>
          <a:p>
            <a:pPr lvl="1"/>
            <a:r>
              <a:rPr lang="en-US" sz="2000" dirty="0">
                <a:solidFill>
                  <a:srgbClr val="004C97"/>
                </a:solidFill>
              </a:rPr>
              <a:t>Normal PIP-II demand</a:t>
            </a:r>
          </a:p>
          <a:p>
            <a:pPr lvl="2"/>
            <a:r>
              <a:rPr lang="en-US" dirty="0">
                <a:solidFill>
                  <a:srgbClr val="004C97"/>
                </a:solidFill>
              </a:rPr>
              <a:t>Pipe from PIP-II to CUB</a:t>
            </a:r>
          </a:p>
          <a:p>
            <a:pPr lvl="1"/>
            <a:r>
              <a:rPr lang="en-US" sz="2000" dirty="0">
                <a:solidFill>
                  <a:srgbClr val="004C97"/>
                </a:solidFill>
              </a:rPr>
              <a:t>Increased PIP-II demand</a:t>
            </a: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Goals</a:t>
            </a:r>
          </a:p>
        </p:txBody>
      </p:sp>
      <p:pic>
        <p:nvPicPr>
          <p:cNvPr id="8" name="Content Placeholder 9" descr="A close up of a road&#10;&#10;Description generated with high confidence">
            <a:extLst>
              <a:ext uri="{FF2B5EF4-FFF2-40B4-BE49-F238E27FC236}">
                <a16:creationId xmlns:a16="http://schemas.microsoft.com/office/drawing/2014/main" id="{8B654955-5CC0-44C0-A56F-23B72A5EFB60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23353" r="16740"/>
          <a:stretch/>
        </p:blipFill>
        <p:spPr>
          <a:xfrm>
            <a:off x="4247804" y="2330885"/>
            <a:ext cx="4667596" cy="2196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281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572000" y="1493669"/>
            <a:ext cx="4099560" cy="3545691"/>
          </a:xfrm>
        </p:spPr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Various nodes had low elevation relative to sea level.</a:t>
            </a:r>
          </a:p>
          <a:p>
            <a:r>
              <a:rPr lang="en-US" dirty="0">
                <a:solidFill>
                  <a:srgbClr val="004C97"/>
                </a:solidFill>
              </a:rPr>
              <a:t>Elevation of those nodes were corrected to reflect their elevation.</a:t>
            </a:r>
          </a:p>
          <a:p>
            <a:r>
              <a:rPr lang="en-US" dirty="0">
                <a:solidFill>
                  <a:srgbClr val="004C97"/>
                </a:solidFill>
              </a:rPr>
              <a:t>Corrections are important for the accuracy of the model.</a:t>
            </a:r>
          </a:p>
          <a:p>
            <a:endParaRPr lang="en-US" dirty="0">
              <a:solidFill>
                <a:srgbClr val="004C97"/>
              </a:solidFill>
            </a:endParaRPr>
          </a:p>
          <a:p>
            <a:pPr lvl="1"/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rgbClr val="004C97"/>
                </a:solidFill>
              </a:rPr>
            </a:b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Update: Node Elevation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E3C89D-D070-4CB7-A7AD-AB455A0F7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27" y="917662"/>
            <a:ext cx="3248501" cy="478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0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Update: Pump House Modeling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00C348-47DE-48CA-9A9D-C282C59C5F3F}"/>
              </a:ext>
            </a:extLst>
          </p:cNvPr>
          <p:cNvGrpSpPr/>
          <p:nvPr/>
        </p:nvGrpSpPr>
        <p:grpSpPr>
          <a:xfrm>
            <a:off x="228600" y="3429000"/>
            <a:ext cx="7911733" cy="2687618"/>
            <a:chOff x="7121296" y="31709974"/>
            <a:chExt cx="8748468" cy="33298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6E7050-543B-4B64-999E-22E044C67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547" y="33313042"/>
              <a:ext cx="3183121" cy="17267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822819-7CAF-4754-9784-B8389FFD4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6727" y="31709974"/>
              <a:ext cx="2561267" cy="16460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516512-BC3E-45A2-B745-D3893B57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1296" y="33660671"/>
              <a:ext cx="2848132" cy="1166014"/>
            </a:xfrm>
            <a:prstGeom prst="rect">
              <a:avLst/>
            </a:prstGeom>
          </p:spPr>
        </p:pic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83DA39FC-55B0-4FE1-930F-2A3E7822954D}"/>
                </a:ext>
              </a:extLst>
            </p:cNvPr>
            <p:cNvSpPr/>
            <p:nvPr/>
          </p:nvSpPr>
          <p:spPr>
            <a:xfrm>
              <a:off x="9993039" y="32207649"/>
              <a:ext cx="990600" cy="647700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F189C63E-4E70-4EA1-928B-1DEBA2FBEDFA}"/>
                </a:ext>
              </a:extLst>
            </p:cNvPr>
            <p:cNvSpPr/>
            <p:nvPr/>
          </p:nvSpPr>
          <p:spPr>
            <a:xfrm>
              <a:off x="9993039" y="34059731"/>
              <a:ext cx="990600" cy="647700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1C33C7-B27E-4502-9A4F-80CA99C6E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2547" y="31722995"/>
              <a:ext cx="4737217" cy="1726792"/>
            </a:xfrm>
            <a:prstGeom prst="rect">
              <a:avLst/>
            </a:prstGeom>
          </p:spPr>
        </p:pic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BD60C7E-443A-4471-8CF7-C19F604331FF}"/>
              </a:ext>
            </a:extLst>
          </p:cNvPr>
          <p:cNvSpPr txBox="1">
            <a:spLocks/>
          </p:cNvSpPr>
          <p:nvPr/>
        </p:nvSpPr>
        <p:spPr>
          <a:xfrm>
            <a:off x="222250" y="1015796"/>
            <a:ext cx="6656070" cy="253722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C97"/>
                </a:solidFill>
              </a:rPr>
              <a:t>Andy’s Pond and Swan Lake pump houses were added to the model.</a:t>
            </a:r>
          </a:p>
          <a:p>
            <a:r>
              <a:rPr lang="en-US" dirty="0">
                <a:solidFill>
                  <a:srgbClr val="004C97"/>
                </a:solidFill>
              </a:rPr>
              <a:t>Pump curves were updated.</a:t>
            </a:r>
          </a:p>
          <a:p>
            <a:r>
              <a:rPr lang="en-US" dirty="0">
                <a:solidFill>
                  <a:srgbClr val="004C97"/>
                </a:solidFill>
              </a:rPr>
              <a:t>Pump settings at Casey’s Pond pump house were correct to reflect current order of operations.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87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71EF4-7757-485A-8E0F-F4F5C9716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693"/>
            <a:ext cx="9144000" cy="706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51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Gustavo Resende | ICW Model Update and Analysis Using </a:t>
            </a:r>
            <a:r>
              <a:rPr lang="en-US" dirty="0" err="1"/>
              <a:t>WaterGEMS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Update: Casey’s Order of Operation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9B44EC-A08E-40D8-BA3C-E1E25937A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934675"/>
              </p:ext>
            </p:extLst>
          </p:nvPr>
        </p:nvGraphicFramePr>
        <p:xfrm>
          <a:off x="2435393" y="742599"/>
          <a:ext cx="4273214" cy="5372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3629">
                  <a:extLst>
                    <a:ext uri="{9D8B030D-6E8A-4147-A177-3AD203B41FA5}">
                      <a16:colId xmlns:a16="http://schemas.microsoft.com/office/drawing/2014/main" val="1748309695"/>
                    </a:ext>
                  </a:extLst>
                </a:gridCol>
                <a:gridCol w="767255">
                  <a:extLst>
                    <a:ext uri="{9D8B030D-6E8A-4147-A177-3AD203B41FA5}">
                      <a16:colId xmlns:a16="http://schemas.microsoft.com/office/drawing/2014/main" val="2835000200"/>
                    </a:ext>
                  </a:extLst>
                </a:gridCol>
                <a:gridCol w="798786">
                  <a:extLst>
                    <a:ext uri="{9D8B030D-6E8A-4147-A177-3AD203B41FA5}">
                      <a16:colId xmlns:a16="http://schemas.microsoft.com/office/drawing/2014/main" val="526100996"/>
                    </a:ext>
                  </a:extLst>
                </a:gridCol>
                <a:gridCol w="2073544">
                  <a:extLst>
                    <a:ext uri="{9D8B030D-6E8A-4147-A177-3AD203B41FA5}">
                      <a16:colId xmlns:a16="http://schemas.microsoft.com/office/drawing/2014/main" val="1864729971"/>
                    </a:ext>
                  </a:extLst>
                </a:gridCol>
              </a:tblGrid>
              <a:tr h="67453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Stage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 Flow (GPM)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Max Flow (GPM)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Pumps Operating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3775950906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4,600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‐ 400 hp pump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4010442336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4,600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5,800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‐ 400 hp pump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1893089857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 ‐ 100 hp Ingersoll Dresser Pump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1401749045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5,800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 ‐ 400 hp pump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3006005178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100 hp Ingersoll Dresser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2076478508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8,100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‐ 400 hp pump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63861979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100 hp Ingersoll Dresser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3635538752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‐ 100 hp Flowserve pump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2562401573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8,100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10,500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400 hp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1534559977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‐ 100 hp Ingersoll Dresser Pump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3977376863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10,500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400 hp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1633054975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100 hp Ingersoll Dresser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214969628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400 hp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132572169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100 hp Ingersoll Dresser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3062022296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‐ 100 hp Flowserve pump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3222636172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14,200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400 hp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3846656764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100 hp Ingersoll Dresser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1294196238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100 hp Flowserve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635218057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14,200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17,400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 ‐ 400 hp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3701597120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100 hp Ingersoll Dresser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2052770922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‐ 100 hp Flowserve pump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3829682131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17,400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20,800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 ‐ 400 hp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3330624101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‐ 100 hp Ingersoll Dresser Pumps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1344091113"/>
                  </a:ext>
                </a:extLst>
              </a:tr>
              <a:tr h="195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 ‐ 100 hp Flowserve pumps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57" marR="62957" marT="0" marB="0"/>
                </a:tc>
                <a:extLst>
                  <a:ext uri="{0D108BD9-81ED-4DB2-BD59-A6C34878D82A}">
                    <a16:rowId xmlns:a16="http://schemas.microsoft.com/office/drawing/2014/main" val="179012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07214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 (2)</Template>
  <TotalTime>963</TotalTime>
  <Words>1583</Words>
  <Application>Microsoft Office PowerPoint</Application>
  <PresentationFormat>On-screen Show (4:3)</PresentationFormat>
  <Paragraphs>537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</vt:lpstr>
      <vt:lpstr>Fermilab_PPT_090815</vt:lpstr>
      <vt:lpstr>PowerPoint Presentation</vt:lpstr>
      <vt:lpstr>Presentation Summary </vt:lpstr>
      <vt:lpstr>The ICW System</vt:lpstr>
      <vt:lpstr>WaterGEMS Software and Previous Model</vt:lpstr>
      <vt:lpstr>Project Goals</vt:lpstr>
      <vt:lpstr>Model Update: Node Elevation</vt:lpstr>
      <vt:lpstr>Model Update: Pump House Modeling</vt:lpstr>
      <vt:lpstr>PowerPoint Presentation</vt:lpstr>
      <vt:lpstr>Model Update: Casey’s Order of Operation</vt:lpstr>
      <vt:lpstr>Model Update: Demand Revision</vt:lpstr>
      <vt:lpstr>Scenario Analysis</vt:lpstr>
      <vt:lpstr>Scenario Analysis: PIP II with 1,400 GPM</vt:lpstr>
      <vt:lpstr>Scenario Analysis: PIP II with 1,400 GPM</vt:lpstr>
      <vt:lpstr>Scenario Analysis: Pipe From CUB To PIP-II</vt:lpstr>
      <vt:lpstr>Scenario Analysis: PIP II with 1,900 GPM</vt:lpstr>
      <vt:lpstr>Scenario Analysis: PIP II with 1,900 GPM</vt:lpstr>
      <vt:lpstr>Conclusion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Gustavo Damis resende x 38334N</dc:creator>
  <cp:lastModifiedBy>Gustavo Damis resende x 38334N</cp:lastModifiedBy>
  <cp:revision>43</cp:revision>
  <cp:lastPrinted>2014-01-20T19:40:21Z</cp:lastPrinted>
  <dcterms:created xsi:type="dcterms:W3CDTF">2019-07-31T14:40:20Z</dcterms:created>
  <dcterms:modified xsi:type="dcterms:W3CDTF">2019-08-05T13:31:23Z</dcterms:modified>
</cp:coreProperties>
</file>