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6"/>
  </p:notesMasterIdLst>
  <p:handoutMasterIdLst>
    <p:handoutMasterId r:id="rId17"/>
  </p:handoutMasterIdLst>
  <p:sldIdLst>
    <p:sldId id="294" r:id="rId2"/>
    <p:sldId id="298" r:id="rId3"/>
    <p:sldId id="295" r:id="rId4"/>
    <p:sldId id="275" r:id="rId5"/>
    <p:sldId id="299" r:id="rId6"/>
    <p:sldId id="284" r:id="rId7"/>
    <p:sldId id="302" r:id="rId8"/>
    <p:sldId id="303" r:id="rId9"/>
    <p:sldId id="307" r:id="rId10"/>
    <p:sldId id="304" r:id="rId11"/>
    <p:sldId id="306" r:id="rId12"/>
    <p:sldId id="308" r:id="rId13"/>
    <p:sldId id="309" r:id="rId14"/>
    <p:sldId id="297" r:id="rId1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snapToObjects="1" showGuides="1">
      <p:cViewPr varScale="1">
        <p:scale>
          <a:sx n="75" d="100"/>
          <a:sy n="75" d="100"/>
        </p:scale>
        <p:origin x="1134" y="7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8/2/2019</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Jose Manuel Marquez | A2D2 Beamline Extension</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8/2/2019</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Jose Manuel Marquez | A2D2 Beamline Extension</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8/2/2019</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Jose Manuel Marquez | A2D2 Beamline Extension</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8/2/2019</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Jose Manuel Marquez | A2D2 Beamline Extension</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8/2/2019</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Jose Manuel Marquez | A2D2 Beamline Extension</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8/2/2019</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Jose Manuel Marquez | A2D2 Beamline Extension</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8/2/2019</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Jose Manuel Marquez | A2D2 Beamline Extension</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news.fnal.gov/2014/05/iarc-ote-building-receives-beneficial-occupancy/"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9949" y="4780115"/>
            <a:ext cx="8499231" cy="1390219"/>
          </a:xfrm>
        </p:spPr>
        <p:txBody>
          <a:bodyPr/>
          <a:lstStyle/>
          <a:p>
            <a:r>
              <a:rPr lang="en-US" dirty="0"/>
              <a:t>Jose Manuel Marquez	</a:t>
            </a:r>
          </a:p>
          <a:p>
            <a:r>
              <a:rPr lang="en-US" dirty="0"/>
              <a:t>SIST </a:t>
            </a:r>
            <a:r>
              <a:rPr lang="en-US" dirty="0" smtClean="0"/>
              <a:t>Internship</a:t>
            </a:r>
          </a:p>
          <a:p>
            <a:r>
              <a:rPr lang="en-US" dirty="0" smtClean="0"/>
              <a:t>Michael I  </a:t>
            </a:r>
            <a:r>
              <a:rPr lang="en-US" dirty="0" err="1" smtClean="0"/>
              <a:t>Geelhoed</a:t>
            </a:r>
            <a:endParaRPr lang="en-US" dirty="0"/>
          </a:p>
          <a:p>
            <a:r>
              <a:rPr lang="en-US" dirty="0"/>
              <a:t>5</a:t>
            </a:r>
            <a:r>
              <a:rPr lang="en-US" dirty="0" smtClean="0"/>
              <a:t> </a:t>
            </a:r>
            <a:r>
              <a:rPr lang="en-US" dirty="0"/>
              <a:t>August 2019</a:t>
            </a:r>
          </a:p>
          <a:p>
            <a:endParaRPr lang="en-US" dirty="0"/>
          </a:p>
        </p:txBody>
      </p:sp>
      <p:sp>
        <p:nvSpPr>
          <p:cNvPr id="3" name="Text Placeholder 2"/>
          <p:cNvSpPr>
            <a:spLocks noGrp="1"/>
          </p:cNvSpPr>
          <p:nvPr>
            <p:ph type="body" sz="quarter" idx="11"/>
          </p:nvPr>
        </p:nvSpPr>
        <p:spPr>
          <a:xfrm>
            <a:off x="140110" y="3591601"/>
            <a:ext cx="9003890" cy="1390219"/>
          </a:xfrm>
        </p:spPr>
        <p:txBody>
          <a:bodyPr>
            <a:noAutofit/>
          </a:bodyPr>
          <a:lstStyle/>
          <a:p>
            <a:r>
              <a:rPr lang="en-US" sz="2800" dirty="0"/>
              <a:t>Beamline Extension for the Accelerator Applications Development and Demonstration</a:t>
            </a:r>
          </a:p>
        </p:txBody>
      </p:sp>
    </p:spTree>
    <p:extLst>
      <p:ext uri="{BB962C8B-B14F-4D97-AF65-F5344CB8AC3E}">
        <p14:creationId xmlns:p14="http://schemas.microsoft.com/office/powerpoint/2010/main" val="1989597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42675" y="731044"/>
            <a:ext cx="3214199" cy="5329378"/>
          </a:xfrm>
        </p:spPr>
        <p:txBody>
          <a:bodyPr/>
          <a:lstStyle/>
          <a:p>
            <a:pPr marL="285750" indent="-285750">
              <a:buFont typeface="Arial" panose="020B0604020202020204" pitchFamily="34" charset="0"/>
              <a:buChar char="•"/>
            </a:pPr>
            <a:r>
              <a:rPr lang="en-US" dirty="0" smtClean="0"/>
              <a:t>Implemented a </a:t>
            </a:r>
            <a:r>
              <a:rPr lang="en-US" dirty="0"/>
              <a:t>solenoid into the design in hopes that the electron spread could be focused</a:t>
            </a:r>
            <a:r>
              <a:rPr lang="en-US" dirty="0" smtClean="0"/>
              <a:t>.</a:t>
            </a:r>
          </a:p>
          <a:p>
            <a:pPr marL="285750" indent="-285750">
              <a:buFont typeface="Arial" panose="020B0604020202020204" pitchFamily="34" charset="0"/>
              <a:buChar char="•"/>
            </a:pPr>
            <a:r>
              <a:rPr lang="en-US" dirty="0" smtClean="0"/>
              <a:t>S</a:t>
            </a:r>
            <a:r>
              <a:rPr lang="en-US" dirty="0" smtClean="0"/>
              <a:t>tarted </a:t>
            </a:r>
            <a:r>
              <a:rPr lang="en-US" dirty="0"/>
              <a:t>off by finding the ideal current that the solenoid must have to induce a magnetic field strong enough to </a:t>
            </a:r>
            <a:r>
              <a:rPr lang="en-US" dirty="0" smtClean="0"/>
              <a:t>focus </a:t>
            </a:r>
            <a:r>
              <a:rPr lang="en-US" dirty="0"/>
              <a:t>the electrons</a:t>
            </a:r>
            <a:r>
              <a:rPr lang="en-US" dirty="0" smtClean="0"/>
              <a:t>.</a:t>
            </a:r>
            <a:endParaRPr lang="en-US" dirty="0"/>
          </a:p>
          <a:p>
            <a:pPr marL="285750" indent="-285750">
              <a:buFont typeface="Arial" panose="020B0604020202020204" pitchFamily="34" charset="0"/>
              <a:buChar char="•"/>
            </a:pPr>
            <a:r>
              <a:rPr lang="en-US" dirty="0" smtClean="0"/>
              <a:t>Found </a:t>
            </a:r>
            <a:r>
              <a:rPr lang="en-US" dirty="0"/>
              <a:t>that best efficiency to be at </a:t>
            </a:r>
            <a:r>
              <a:rPr lang="en-US" dirty="0" smtClean="0"/>
              <a:t>34 amps using 2 identical solenoids. 10 cm long, 12mm thickness, 1.5 inch inner diameter</a:t>
            </a:r>
            <a:r>
              <a:rPr lang="en-US" dirty="0" smtClean="0"/>
              <a:t>. </a:t>
            </a:r>
          </a:p>
          <a:p>
            <a:pPr marL="285750" indent="-285750">
              <a:buFont typeface="Arial" panose="020B0604020202020204" pitchFamily="34" charset="0"/>
              <a:buChar char="•"/>
            </a:pPr>
            <a:r>
              <a:rPr lang="en-US" dirty="0" smtClean="0"/>
              <a:t>The first one is placed 30mm below the top of the Ti window and the second solenoid is 35mm from the first solenoid. With this combination of 2 solenoids a </a:t>
            </a:r>
            <a:r>
              <a:rPr lang="en-US" dirty="0" smtClean="0"/>
              <a:t>74.53% efficiency was achieved.</a:t>
            </a:r>
            <a:endParaRPr lang="en-US" dirty="0"/>
          </a:p>
        </p:txBody>
      </p:sp>
      <p:sp>
        <p:nvSpPr>
          <p:cNvPr id="4" name="Date Placeholder 3"/>
          <p:cNvSpPr>
            <a:spLocks noGrp="1"/>
          </p:cNvSpPr>
          <p:nvPr>
            <p:ph type="dt" sz="half" idx="16"/>
          </p:nvPr>
        </p:nvSpPr>
        <p:spPr/>
        <p:txBody>
          <a:bodyPr/>
          <a:lstStyle/>
          <a:p>
            <a:pPr>
              <a:defRPr/>
            </a:pPr>
            <a:r>
              <a:rPr lang="en-US" dirty="0" smtClean="0"/>
              <a:t>8/5/2019</a:t>
            </a:r>
            <a:endParaRPr lang="en-US" dirty="0"/>
          </a:p>
        </p:txBody>
      </p:sp>
      <p:sp>
        <p:nvSpPr>
          <p:cNvPr id="5" name="Footer Placeholder 4"/>
          <p:cNvSpPr>
            <a:spLocks noGrp="1"/>
          </p:cNvSpPr>
          <p:nvPr>
            <p:ph type="ftr" sz="quarter" idx="17"/>
          </p:nvPr>
        </p:nvSpPr>
        <p:spPr/>
        <p:txBody>
          <a:bodyPr/>
          <a:lstStyle/>
          <a:p>
            <a:pPr>
              <a:defRPr/>
            </a:pPr>
            <a:r>
              <a:rPr lang="en-US" dirty="0"/>
              <a:t>Jose Manuel Marquez | A2D2 Beamline Extension</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10</a:t>
            </a:fld>
            <a:endParaRPr lang="en-US" dirty="0"/>
          </a:p>
        </p:txBody>
      </p:sp>
      <p:sp>
        <p:nvSpPr>
          <p:cNvPr id="7" name="Title 6"/>
          <p:cNvSpPr>
            <a:spLocks noGrp="1"/>
          </p:cNvSpPr>
          <p:nvPr>
            <p:ph type="title"/>
          </p:nvPr>
        </p:nvSpPr>
        <p:spPr/>
        <p:txBody>
          <a:bodyPr/>
          <a:lstStyle/>
          <a:p>
            <a:r>
              <a:rPr lang="en-US" dirty="0"/>
              <a:t>Efficiencies Stage 3: Solenoid</a:t>
            </a:r>
          </a:p>
        </p:txBody>
      </p:sp>
      <p:graphicFrame>
        <p:nvGraphicFramePr>
          <p:cNvPr id="8" name="Table 7">
            <a:extLst>
              <a:ext uri="{FF2B5EF4-FFF2-40B4-BE49-F238E27FC236}">
                <a16:creationId xmlns="" xmlns:a16="http://schemas.microsoft.com/office/drawing/2014/main" id="{9DEC2466-7845-4A2E-A9E7-64DAB40F1766}"/>
              </a:ext>
            </a:extLst>
          </p:cNvPr>
          <p:cNvGraphicFramePr>
            <a:graphicFrameLocks noGrp="1"/>
          </p:cNvGraphicFramePr>
          <p:nvPr>
            <p:extLst>
              <p:ext uri="{D42A27DB-BD31-4B8C-83A1-F6EECF244321}">
                <p14:modId xmlns:p14="http://schemas.microsoft.com/office/powerpoint/2010/main" val="4291611955"/>
              </p:ext>
            </p:extLst>
          </p:nvPr>
        </p:nvGraphicFramePr>
        <p:xfrm>
          <a:off x="7593673" y="4949973"/>
          <a:ext cx="1321727" cy="1143000"/>
        </p:xfrm>
        <a:graphic>
          <a:graphicData uri="http://schemas.openxmlformats.org/drawingml/2006/table">
            <a:tbl>
              <a:tblPr>
                <a:tableStyleId>{5C22544A-7EE6-4342-B048-85BDC9FD1C3A}</a:tableStyleId>
              </a:tblPr>
              <a:tblGrid>
                <a:gridCol w="713162">
                  <a:extLst>
                    <a:ext uri="{9D8B030D-6E8A-4147-A177-3AD203B41FA5}">
                      <a16:colId xmlns="" xmlns:a16="http://schemas.microsoft.com/office/drawing/2014/main" val="3000890537"/>
                    </a:ext>
                  </a:extLst>
                </a:gridCol>
                <a:gridCol w="608565">
                  <a:extLst>
                    <a:ext uri="{9D8B030D-6E8A-4147-A177-3AD203B41FA5}">
                      <a16:colId xmlns="" xmlns:a16="http://schemas.microsoft.com/office/drawing/2014/main" val="2428924173"/>
                    </a:ext>
                  </a:extLst>
                </a:gridCol>
              </a:tblGrid>
              <a:tr h="190500">
                <a:tc>
                  <a:txBody>
                    <a:bodyPr/>
                    <a:lstStyle/>
                    <a:p>
                      <a:pPr algn="l" fontAlgn="b"/>
                      <a:r>
                        <a:rPr lang="en-US" sz="1100" u="none" strike="noStrike" dirty="0">
                          <a:effectLst/>
                        </a:rPr>
                        <a:t>Current (A)</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survived</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664460761"/>
                  </a:ext>
                </a:extLst>
              </a:tr>
              <a:tr h="190500">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4336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502438204"/>
                  </a:ext>
                </a:extLst>
              </a:tr>
              <a:tr h="190500">
                <a:tc>
                  <a:txBody>
                    <a:bodyPr/>
                    <a:lstStyle/>
                    <a:p>
                      <a:pPr algn="r" fontAlgn="b"/>
                      <a:r>
                        <a:rPr lang="en-US" sz="1100" u="none" strike="noStrike" dirty="0">
                          <a:effectLst/>
                        </a:rPr>
                        <a:t>40</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r" fontAlgn="b"/>
                      <a:r>
                        <a:rPr lang="en-US" sz="1100" u="none" strike="noStrike" dirty="0">
                          <a:effectLst/>
                        </a:rPr>
                        <a:t>6699</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 xmlns:a16="http://schemas.microsoft.com/office/drawing/2014/main" val="1303719697"/>
                  </a:ext>
                </a:extLst>
              </a:tr>
              <a:tr h="190500">
                <a:tc>
                  <a:txBody>
                    <a:bodyPr/>
                    <a:lstStyle/>
                    <a:p>
                      <a:pPr algn="r" fontAlgn="b"/>
                      <a:r>
                        <a:rPr lang="en-US" sz="1100" u="none" strike="noStrike" dirty="0">
                          <a:effectLst/>
                        </a:rPr>
                        <a:t>30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4593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874929808"/>
                  </a:ext>
                </a:extLst>
              </a:tr>
              <a:tr h="190500">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2968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3859252367"/>
                  </a:ext>
                </a:extLst>
              </a:tr>
              <a:tr h="190500">
                <a:tc>
                  <a:txBody>
                    <a:bodyPr/>
                    <a:lstStyle/>
                    <a:p>
                      <a:pPr algn="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2280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982090120"/>
                  </a:ext>
                </a:extLst>
              </a:tr>
            </a:tbl>
          </a:graphicData>
        </a:graphic>
      </p:graphicFrame>
      <p:pic>
        <p:nvPicPr>
          <p:cNvPr id="3" name="Picture 2"/>
          <p:cNvPicPr>
            <a:picLocks noChangeAspect="1"/>
          </p:cNvPicPr>
          <p:nvPr/>
        </p:nvPicPr>
        <p:blipFill>
          <a:blip r:embed="rId2"/>
          <a:stretch>
            <a:fillRect/>
          </a:stretch>
        </p:blipFill>
        <p:spPr>
          <a:xfrm>
            <a:off x="3371210" y="1138817"/>
            <a:ext cx="3982575" cy="2076934"/>
          </a:xfrm>
          <a:prstGeom prst="rect">
            <a:avLst/>
          </a:prstGeom>
        </p:spPr>
      </p:pic>
      <p:pic>
        <p:nvPicPr>
          <p:cNvPr id="15" name="Picture 14"/>
          <p:cNvPicPr>
            <a:picLocks noChangeAspect="1"/>
          </p:cNvPicPr>
          <p:nvPr/>
        </p:nvPicPr>
        <p:blipFill>
          <a:blip r:embed="rId3"/>
          <a:stretch>
            <a:fillRect/>
          </a:stretch>
        </p:blipFill>
        <p:spPr>
          <a:xfrm>
            <a:off x="3142538" y="886402"/>
            <a:ext cx="6514412" cy="367845"/>
          </a:xfrm>
          <a:prstGeom prst="rect">
            <a:avLst/>
          </a:prstGeom>
        </p:spPr>
      </p:pic>
      <p:pic>
        <p:nvPicPr>
          <p:cNvPr id="16" name="Picture 15"/>
          <p:cNvPicPr>
            <a:picLocks noChangeAspect="1"/>
          </p:cNvPicPr>
          <p:nvPr/>
        </p:nvPicPr>
        <p:blipFill>
          <a:blip r:embed="rId4"/>
          <a:stretch>
            <a:fillRect/>
          </a:stretch>
        </p:blipFill>
        <p:spPr>
          <a:xfrm>
            <a:off x="4833411" y="3170915"/>
            <a:ext cx="936324" cy="271935"/>
          </a:xfrm>
          <a:prstGeom prst="rect">
            <a:avLst/>
          </a:prstGeom>
        </p:spPr>
      </p:pic>
      <p:pic>
        <p:nvPicPr>
          <p:cNvPr id="17" name="Picture 16"/>
          <p:cNvPicPr>
            <a:picLocks noChangeAspect="1"/>
          </p:cNvPicPr>
          <p:nvPr/>
        </p:nvPicPr>
        <p:blipFill>
          <a:blip r:embed="rId5"/>
          <a:stretch>
            <a:fillRect/>
          </a:stretch>
        </p:blipFill>
        <p:spPr>
          <a:xfrm>
            <a:off x="3199897" y="1351718"/>
            <a:ext cx="227911" cy="1472460"/>
          </a:xfrm>
          <a:prstGeom prst="rect">
            <a:avLst/>
          </a:prstGeom>
        </p:spPr>
      </p:pic>
      <p:pic>
        <p:nvPicPr>
          <p:cNvPr id="18" name="Picture 17"/>
          <p:cNvPicPr>
            <a:picLocks noChangeAspect="1"/>
          </p:cNvPicPr>
          <p:nvPr/>
        </p:nvPicPr>
        <p:blipFill>
          <a:blip r:embed="rId6"/>
          <a:stretch>
            <a:fillRect/>
          </a:stretch>
        </p:blipFill>
        <p:spPr>
          <a:xfrm>
            <a:off x="3455475" y="1404553"/>
            <a:ext cx="1611302" cy="554969"/>
          </a:xfrm>
          <a:prstGeom prst="rect">
            <a:avLst/>
          </a:prstGeom>
        </p:spPr>
      </p:pic>
      <p:pic>
        <p:nvPicPr>
          <p:cNvPr id="19" name="Picture 18"/>
          <p:cNvPicPr>
            <a:picLocks noChangeAspect="1"/>
          </p:cNvPicPr>
          <p:nvPr/>
        </p:nvPicPr>
        <p:blipFill>
          <a:blip r:embed="rId7"/>
          <a:stretch>
            <a:fillRect/>
          </a:stretch>
        </p:blipFill>
        <p:spPr>
          <a:xfrm>
            <a:off x="3256494" y="3698881"/>
            <a:ext cx="4164862" cy="2502184"/>
          </a:xfrm>
          <a:prstGeom prst="rect">
            <a:avLst/>
          </a:prstGeom>
        </p:spPr>
      </p:pic>
      <p:pic>
        <p:nvPicPr>
          <p:cNvPr id="20" name="Picture 19"/>
          <p:cNvPicPr>
            <a:picLocks noChangeAspect="1"/>
          </p:cNvPicPr>
          <p:nvPr/>
        </p:nvPicPr>
        <p:blipFill>
          <a:blip r:embed="rId8"/>
          <a:stretch>
            <a:fillRect/>
          </a:stretch>
        </p:blipFill>
        <p:spPr>
          <a:xfrm>
            <a:off x="7353025" y="1164482"/>
            <a:ext cx="1658330" cy="2296536"/>
          </a:xfrm>
          <a:prstGeom prst="rect">
            <a:avLst/>
          </a:prstGeom>
        </p:spPr>
      </p:pic>
    </p:spTree>
    <p:extLst>
      <p:ext uri="{BB962C8B-B14F-4D97-AF65-F5344CB8AC3E}">
        <p14:creationId xmlns:p14="http://schemas.microsoft.com/office/powerpoint/2010/main" val="3871574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DFC840C-5866-47D8-A47D-0BDEB1123733}"/>
              </a:ext>
            </a:extLst>
          </p:cNvPr>
          <p:cNvSpPr>
            <a:spLocks noGrp="1"/>
          </p:cNvSpPr>
          <p:nvPr>
            <p:ph type="body" sz="half" idx="2"/>
          </p:nvPr>
        </p:nvSpPr>
        <p:spPr>
          <a:xfrm>
            <a:off x="228600" y="1155924"/>
            <a:ext cx="3665439" cy="5143276"/>
          </a:xfrm>
        </p:spPr>
        <p:txBody>
          <a:bodyPr/>
          <a:lstStyle/>
          <a:p>
            <a:pPr marL="285750" indent="-285750">
              <a:buFont typeface="Arial" panose="020B0604020202020204" pitchFamily="34" charset="0"/>
              <a:buChar char="•"/>
            </a:pPr>
            <a:r>
              <a:rPr lang="en-US" dirty="0" smtClean="0"/>
              <a:t>Pair of Quadrupoles are implemented.</a:t>
            </a:r>
            <a:endParaRPr lang="en-US" dirty="0" smtClean="0"/>
          </a:p>
          <a:p>
            <a:pPr marL="285750" indent="-285750">
              <a:buFont typeface="Arial" panose="020B0604020202020204" pitchFamily="34" charset="0"/>
              <a:buChar char="•"/>
            </a:pPr>
            <a:r>
              <a:rPr lang="en-US" dirty="0" smtClean="0"/>
              <a:t>4</a:t>
            </a:r>
            <a:r>
              <a:rPr lang="en-US" dirty="0" smtClean="0"/>
              <a:t>” diameter Al tube is reduced to a 2” </a:t>
            </a:r>
            <a:r>
              <a:rPr lang="en-US" dirty="0" smtClean="0"/>
              <a:t>diameter.</a:t>
            </a:r>
            <a:endParaRPr lang="en-US" dirty="0"/>
          </a:p>
          <a:p>
            <a:pPr marL="285750" indent="-285750">
              <a:buFont typeface="Arial" panose="020B0604020202020204" pitchFamily="34" charset="0"/>
              <a:buChar char="•"/>
            </a:pPr>
            <a:r>
              <a:rPr lang="en-US" dirty="0" smtClean="0"/>
              <a:t>Quadrupoles </a:t>
            </a:r>
            <a:r>
              <a:rPr lang="en-US" dirty="0" smtClean="0"/>
              <a:t>are 2cm </a:t>
            </a:r>
            <a:r>
              <a:rPr lang="en-US" dirty="0" smtClean="0"/>
              <a:t>thick, bottom quad is placed 26mm above the end of the Beamline Extension and the top quad is 10mm from the bottom quad.</a:t>
            </a:r>
            <a:endParaRPr lang="en-US" dirty="0"/>
          </a:p>
          <a:p>
            <a:pPr marL="285750" indent="-285750">
              <a:buFont typeface="Arial" panose="020B0604020202020204" pitchFamily="34" charset="0"/>
              <a:buChar char="•"/>
            </a:pPr>
            <a:r>
              <a:rPr lang="en-US" dirty="0" smtClean="0"/>
              <a:t>One </a:t>
            </a:r>
            <a:r>
              <a:rPr lang="en-US" dirty="0"/>
              <a:t>quadrupole will focus in one plane and defocus in the other, that is where the second quadrupole comes into play by refocusing the defocused components</a:t>
            </a:r>
            <a:r>
              <a:rPr lang="en-US" dirty="0" smtClean="0"/>
              <a:t>.</a:t>
            </a:r>
            <a:endParaRPr lang="en-US" dirty="0"/>
          </a:p>
          <a:p>
            <a:pPr marL="285750" indent="-285750">
              <a:buFont typeface="Arial" panose="020B0604020202020204" pitchFamily="34" charset="0"/>
              <a:buChar char="•"/>
            </a:pPr>
            <a:r>
              <a:rPr lang="en-US" dirty="0" smtClean="0"/>
              <a:t>Brought </a:t>
            </a:r>
            <a:r>
              <a:rPr lang="en-US" dirty="0"/>
              <a:t>efficiency </a:t>
            </a:r>
            <a:r>
              <a:rPr lang="en-US" dirty="0" smtClean="0"/>
              <a:t>to 82.77% for a 4mm spot size.</a:t>
            </a:r>
          </a:p>
          <a:p>
            <a:endParaRPr lang="en-US" dirty="0"/>
          </a:p>
        </p:txBody>
      </p:sp>
      <p:sp>
        <p:nvSpPr>
          <p:cNvPr id="4" name="Date Placeholder 3">
            <a:extLst>
              <a:ext uri="{FF2B5EF4-FFF2-40B4-BE49-F238E27FC236}">
                <a16:creationId xmlns="" xmlns:a16="http://schemas.microsoft.com/office/drawing/2014/main" id="{545A6C1A-9C29-4E8C-98D1-9BB80F30C90D}"/>
              </a:ext>
            </a:extLst>
          </p:cNvPr>
          <p:cNvSpPr>
            <a:spLocks noGrp="1"/>
          </p:cNvSpPr>
          <p:nvPr>
            <p:ph type="dt" sz="half" idx="16"/>
          </p:nvPr>
        </p:nvSpPr>
        <p:spPr/>
        <p:txBody>
          <a:bodyPr/>
          <a:lstStyle/>
          <a:p>
            <a:pPr>
              <a:defRPr/>
            </a:pPr>
            <a:r>
              <a:rPr lang="en-US" dirty="0" smtClean="0"/>
              <a:t>8/5/2019</a:t>
            </a:r>
            <a:endParaRPr lang="en-US" dirty="0"/>
          </a:p>
        </p:txBody>
      </p:sp>
      <p:sp>
        <p:nvSpPr>
          <p:cNvPr id="5" name="Footer Placeholder 4">
            <a:extLst>
              <a:ext uri="{FF2B5EF4-FFF2-40B4-BE49-F238E27FC236}">
                <a16:creationId xmlns="" xmlns:a16="http://schemas.microsoft.com/office/drawing/2014/main" id="{BE136ED2-9FB1-4B79-A598-4B38BA4C3458}"/>
              </a:ext>
            </a:extLst>
          </p:cNvPr>
          <p:cNvSpPr>
            <a:spLocks noGrp="1"/>
          </p:cNvSpPr>
          <p:nvPr>
            <p:ph type="ftr" sz="quarter" idx="17"/>
          </p:nvPr>
        </p:nvSpPr>
        <p:spPr/>
        <p:txBody>
          <a:bodyPr/>
          <a:lstStyle/>
          <a:p>
            <a:pPr>
              <a:defRPr/>
            </a:pPr>
            <a:r>
              <a:rPr lang="en-US"/>
              <a:t>Jose Manuel Marquez | A2D2 Beamline Extension</a:t>
            </a:r>
            <a:endParaRPr lang="en-US" b="1" dirty="0"/>
          </a:p>
        </p:txBody>
      </p:sp>
      <p:sp>
        <p:nvSpPr>
          <p:cNvPr id="6" name="Slide Number Placeholder 5">
            <a:extLst>
              <a:ext uri="{FF2B5EF4-FFF2-40B4-BE49-F238E27FC236}">
                <a16:creationId xmlns="" xmlns:a16="http://schemas.microsoft.com/office/drawing/2014/main" id="{0F4A73FF-D471-4EB9-91B8-7F76C195DC4C}"/>
              </a:ext>
            </a:extLst>
          </p:cNvPr>
          <p:cNvSpPr>
            <a:spLocks noGrp="1"/>
          </p:cNvSpPr>
          <p:nvPr>
            <p:ph type="sldNum" sz="quarter" idx="18"/>
          </p:nvPr>
        </p:nvSpPr>
        <p:spPr/>
        <p:txBody>
          <a:bodyPr/>
          <a:lstStyle/>
          <a:p>
            <a:pPr>
              <a:defRPr/>
            </a:pPr>
            <a:fld id="{979A04A2-726F-2143-A443-7788AF27176E}" type="slidenum">
              <a:rPr lang="en-US" smtClean="0"/>
              <a:pPr>
                <a:defRPr/>
              </a:pPr>
              <a:t>11</a:t>
            </a:fld>
            <a:endParaRPr lang="en-US" dirty="0"/>
          </a:p>
        </p:txBody>
      </p:sp>
      <p:sp>
        <p:nvSpPr>
          <p:cNvPr id="7" name="Title 6">
            <a:extLst>
              <a:ext uri="{FF2B5EF4-FFF2-40B4-BE49-F238E27FC236}">
                <a16:creationId xmlns="" xmlns:a16="http://schemas.microsoft.com/office/drawing/2014/main" id="{DD82FC2F-C377-458C-A9DA-F960093F0945}"/>
              </a:ext>
            </a:extLst>
          </p:cNvPr>
          <p:cNvSpPr>
            <a:spLocks noGrp="1"/>
          </p:cNvSpPr>
          <p:nvPr>
            <p:ph type="title"/>
          </p:nvPr>
        </p:nvSpPr>
        <p:spPr>
          <a:xfrm>
            <a:off x="228600" y="531936"/>
            <a:ext cx="8686800" cy="427877"/>
          </a:xfrm>
        </p:spPr>
        <p:txBody>
          <a:bodyPr/>
          <a:lstStyle/>
          <a:p>
            <a:r>
              <a:rPr lang="en-US" dirty="0"/>
              <a:t>Efficiencies Stage 4: </a:t>
            </a:r>
            <a:r>
              <a:rPr lang="en-US" dirty="0" smtClean="0"/>
              <a:t>Quadrupoles, </a:t>
            </a:r>
            <a:br>
              <a:rPr lang="en-US" dirty="0" smtClean="0"/>
            </a:br>
            <a:r>
              <a:rPr lang="en-US" dirty="0" smtClean="0"/>
              <a:t>for Target Box Project</a:t>
            </a:r>
            <a:endParaRPr lang="en-US" dirty="0"/>
          </a:p>
        </p:txBody>
      </p:sp>
      <p:pic>
        <p:nvPicPr>
          <p:cNvPr id="3" name="Picture 2"/>
          <p:cNvPicPr>
            <a:picLocks noChangeAspect="1"/>
          </p:cNvPicPr>
          <p:nvPr/>
        </p:nvPicPr>
        <p:blipFill>
          <a:blip r:embed="rId2"/>
          <a:stretch>
            <a:fillRect/>
          </a:stretch>
        </p:blipFill>
        <p:spPr>
          <a:xfrm>
            <a:off x="3619734" y="3753150"/>
            <a:ext cx="5041666" cy="2425450"/>
          </a:xfrm>
          <a:prstGeom prst="rect">
            <a:avLst/>
          </a:prstGeom>
        </p:spPr>
      </p:pic>
      <p:pic>
        <p:nvPicPr>
          <p:cNvPr id="8" name="Picture 7"/>
          <p:cNvPicPr>
            <a:picLocks noChangeAspect="1"/>
          </p:cNvPicPr>
          <p:nvPr/>
        </p:nvPicPr>
        <p:blipFill>
          <a:blip r:embed="rId3"/>
          <a:stretch>
            <a:fillRect/>
          </a:stretch>
        </p:blipFill>
        <p:spPr>
          <a:xfrm>
            <a:off x="5361092" y="745874"/>
            <a:ext cx="2087255" cy="2977120"/>
          </a:xfrm>
          <a:prstGeom prst="rect">
            <a:avLst/>
          </a:prstGeom>
        </p:spPr>
      </p:pic>
    </p:spTree>
    <p:extLst>
      <p:ext uri="{BB962C8B-B14F-4D97-AF65-F5344CB8AC3E}">
        <p14:creationId xmlns:p14="http://schemas.microsoft.com/office/powerpoint/2010/main" val="777535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4245" y="971550"/>
            <a:ext cx="5708856" cy="5042884"/>
          </a:xfrm>
        </p:spPr>
        <p:txBody>
          <a:bodyPr/>
          <a:lstStyle/>
          <a:p>
            <a:r>
              <a:rPr lang="en-US" dirty="0" smtClean="0"/>
              <a:t>Limitations due to high temperature dissipation in the titanium windows resulted in having to have all the tubes made of the same material, no rubber gaskets will survive the heat, metals must be welded together.</a:t>
            </a:r>
          </a:p>
          <a:p>
            <a:r>
              <a:rPr lang="en-US" dirty="0" smtClean="0"/>
              <a:t>Solenoid implementation is being introduced with my presentation, actual design for this will be for future iterations of the improvement. </a:t>
            </a:r>
          </a:p>
          <a:p>
            <a:r>
              <a:rPr lang="en-US" dirty="0" smtClean="0"/>
              <a:t>We may not even run a vacuum tube in the future, we may just use electric-magnetic manipulation.</a:t>
            </a:r>
          </a:p>
          <a:p>
            <a:endParaRPr lang="en-US" dirty="0"/>
          </a:p>
        </p:txBody>
      </p:sp>
      <p:sp>
        <p:nvSpPr>
          <p:cNvPr id="6" name="Date Placeholder 5"/>
          <p:cNvSpPr>
            <a:spLocks noGrp="1"/>
          </p:cNvSpPr>
          <p:nvPr>
            <p:ph type="dt" sz="half" idx="2"/>
          </p:nvPr>
        </p:nvSpPr>
        <p:spPr/>
        <p:txBody>
          <a:bodyPr/>
          <a:lstStyle/>
          <a:p>
            <a:pPr>
              <a:defRPr/>
            </a:pPr>
            <a:r>
              <a:rPr lang="en-US" dirty="0" smtClean="0"/>
              <a:t>8/5/2019</a:t>
            </a:r>
            <a:endParaRPr lang="en-US" dirty="0"/>
          </a:p>
        </p:txBody>
      </p:sp>
      <p:sp>
        <p:nvSpPr>
          <p:cNvPr id="7" name="Footer Placeholder 6"/>
          <p:cNvSpPr>
            <a:spLocks noGrp="1"/>
          </p:cNvSpPr>
          <p:nvPr>
            <p:ph type="ftr" sz="quarter" idx="3"/>
          </p:nvPr>
        </p:nvSpPr>
        <p:spPr/>
        <p:txBody>
          <a:bodyPr/>
          <a:lstStyle/>
          <a:p>
            <a:pPr>
              <a:defRPr/>
            </a:pPr>
            <a:r>
              <a:rPr lang="en-US" dirty="0"/>
              <a:t>Jose Manuel Marquez | A2D2 Beamline Extension</a:t>
            </a:r>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0" name="Title 9"/>
          <p:cNvSpPr>
            <a:spLocks noGrp="1"/>
          </p:cNvSpPr>
          <p:nvPr>
            <p:ph type="title"/>
          </p:nvPr>
        </p:nvSpPr>
        <p:spPr/>
        <p:txBody>
          <a:bodyPr/>
          <a:lstStyle/>
          <a:p>
            <a:r>
              <a:rPr lang="en-US" dirty="0" smtClean="0"/>
              <a:t>Takeaways</a:t>
            </a:r>
            <a:endParaRPr lang="en-US" dirty="0"/>
          </a:p>
        </p:txBody>
      </p:sp>
      <p:pic>
        <p:nvPicPr>
          <p:cNvPr id="3" name="Picture 2"/>
          <p:cNvPicPr>
            <a:picLocks noChangeAspect="1"/>
          </p:cNvPicPr>
          <p:nvPr/>
        </p:nvPicPr>
        <p:blipFill>
          <a:blip r:embed="rId2"/>
          <a:stretch>
            <a:fillRect/>
          </a:stretch>
        </p:blipFill>
        <p:spPr>
          <a:xfrm flipH="1">
            <a:off x="6783400" y="251752"/>
            <a:ext cx="1157462" cy="5678797"/>
          </a:xfrm>
          <a:prstGeom prst="rect">
            <a:avLst/>
          </a:prstGeom>
        </p:spPr>
      </p:pic>
    </p:spTree>
    <p:extLst>
      <p:ext uri="{BB962C8B-B14F-4D97-AF65-F5344CB8AC3E}">
        <p14:creationId xmlns:p14="http://schemas.microsoft.com/office/powerpoint/2010/main" val="1275193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8/5/2019</a:t>
            </a:r>
            <a:endParaRPr lang="en-US" dirty="0"/>
          </a:p>
        </p:txBody>
      </p:sp>
      <p:sp>
        <p:nvSpPr>
          <p:cNvPr id="3" name="Footer Placeholder 2"/>
          <p:cNvSpPr>
            <a:spLocks noGrp="1"/>
          </p:cNvSpPr>
          <p:nvPr>
            <p:ph type="ftr" sz="quarter" idx="11"/>
          </p:nvPr>
        </p:nvSpPr>
        <p:spPr/>
        <p:txBody>
          <a:bodyPr/>
          <a:lstStyle/>
          <a:p>
            <a:pPr>
              <a:defRPr/>
            </a:pPr>
            <a:r>
              <a:rPr lang="en-US" smtClean="0"/>
              <a:t>Jose Manuel Marquez | A2D2 Beamline Extension</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13</a:t>
            </a:fld>
            <a:endParaRPr lang="en-US" dirty="0"/>
          </a:p>
        </p:txBody>
      </p:sp>
      <p:sp>
        <p:nvSpPr>
          <p:cNvPr id="6" name="TextBox 5">
            <a:extLst>
              <a:ext uri="{FF2B5EF4-FFF2-40B4-BE49-F238E27FC236}">
                <a16:creationId xmlns="" xmlns:a16="http://schemas.microsoft.com/office/drawing/2014/main" id="{C22B8B71-B1AD-4FAD-92D6-CE502DFE4815}"/>
              </a:ext>
            </a:extLst>
          </p:cNvPr>
          <p:cNvSpPr txBox="1"/>
          <p:nvPr/>
        </p:nvSpPr>
        <p:spPr>
          <a:xfrm>
            <a:off x="636588" y="621212"/>
            <a:ext cx="8012112" cy="6001643"/>
          </a:xfrm>
          <a:prstGeom prst="rect">
            <a:avLst/>
          </a:prstGeom>
          <a:noFill/>
        </p:spPr>
        <p:txBody>
          <a:bodyPr wrap="square" rtlCol="0">
            <a:spAutoFit/>
          </a:bodyPr>
          <a:lstStyle/>
          <a:p>
            <a:r>
              <a:rPr lang="en-US" dirty="0"/>
              <a:t>To conclude I would like to thank Fermilab and the SIST program for the opportunity to be working at such a prestigious establishment along with brilliant minds.</a:t>
            </a:r>
          </a:p>
          <a:p>
            <a:r>
              <a:rPr lang="en-US" dirty="0"/>
              <a:t>Special thanks:</a:t>
            </a:r>
          </a:p>
          <a:p>
            <a:pPr marL="342900" indent="-342900">
              <a:buFont typeface="Arial" panose="020B0604020202020204" pitchFamily="34" charset="0"/>
              <a:buChar char="•"/>
            </a:pPr>
            <a:r>
              <a:rPr lang="en-US" dirty="0" smtClean="0"/>
              <a:t>To </a:t>
            </a:r>
            <a:r>
              <a:rPr lang="en-US" dirty="0"/>
              <a:t>Sandra Charles, Laura Felds, and Judy Nunez for running such an inclusive program and environment</a:t>
            </a:r>
            <a:r>
              <a:rPr lang="en-US" dirty="0" smtClean="0"/>
              <a:t>.</a:t>
            </a:r>
            <a:endParaRPr lang="en-US" dirty="0"/>
          </a:p>
          <a:p>
            <a:pPr marL="342900" indent="-342900">
              <a:buFont typeface="Arial" panose="020B0604020202020204" pitchFamily="34" charset="0"/>
              <a:buChar char="•"/>
            </a:pPr>
            <a:r>
              <a:rPr lang="en-US" dirty="0" smtClean="0"/>
              <a:t>To </a:t>
            </a:r>
            <a:r>
              <a:rPr lang="en-US" dirty="0"/>
              <a:t>supervisor Michael Geelhoed for always being an available, open, and genuine supervisor</a:t>
            </a:r>
            <a:r>
              <a:rPr lang="en-US" dirty="0" smtClean="0"/>
              <a:t>.</a:t>
            </a:r>
            <a:endParaRPr lang="en-US" dirty="0"/>
          </a:p>
          <a:p>
            <a:pPr marL="342900" indent="-342900">
              <a:buFont typeface="Arial" panose="020B0604020202020204" pitchFamily="34" charset="0"/>
              <a:buChar char="•"/>
            </a:pPr>
            <a:r>
              <a:rPr lang="en-US" dirty="0" smtClean="0"/>
              <a:t>To </a:t>
            </a:r>
            <a:r>
              <a:rPr lang="en-US" dirty="0"/>
              <a:t>my mentors and advisors: Camille Ginsburg, Alexander Martinez, Donovan Tooke, Mathew Alvarez, Arden Warner, and Raul Campos for their guidance</a:t>
            </a:r>
            <a:r>
              <a:rPr lang="en-US" dirty="0" smtClean="0"/>
              <a:t>.</a:t>
            </a:r>
            <a:endParaRPr lang="en-US" dirty="0"/>
          </a:p>
          <a:p>
            <a:pPr marL="342900" indent="-342900">
              <a:buFont typeface="Arial" panose="020B0604020202020204" pitchFamily="34" charset="0"/>
              <a:buChar char="•"/>
            </a:pPr>
            <a:r>
              <a:rPr lang="en-US" dirty="0" smtClean="0"/>
              <a:t>To </a:t>
            </a:r>
            <a:r>
              <a:rPr lang="en-US" dirty="0"/>
              <a:t>Adam Watts and Thomas Kroc for their knowledge, time, and experience</a:t>
            </a:r>
            <a:r>
              <a:rPr lang="en-US" dirty="0" smtClean="0"/>
              <a:t>.</a:t>
            </a:r>
            <a:endParaRPr lang="en-US" dirty="0"/>
          </a:p>
          <a:p>
            <a:pPr marL="342900" indent="-342900">
              <a:buFont typeface="Arial" panose="020B0604020202020204" pitchFamily="34" charset="0"/>
              <a:buChar char="•"/>
            </a:pPr>
            <a:r>
              <a:rPr lang="en-US" dirty="0" smtClean="0"/>
              <a:t>And </a:t>
            </a:r>
            <a:r>
              <a:rPr lang="en-US" dirty="0"/>
              <a:t>to all the SIST and GEM members for their friendship and mutual support</a:t>
            </a:r>
            <a:r>
              <a:rPr lang="en-US" dirty="0" smtClean="0"/>
              <a:t>. </a:t>
            </a:r>
            <a:endParaRPr lang="en-US" dirty="0"/>
          </a:p>
          <a:p>
            <a:endParaRPr lang="en-US" dirty="0"/>
          </a:p>
        </p:txBody>
      </p:sp>
      <p:sp>
        <p:nvSpPr>
          <p:cNvPr id="7" name="Title 9"/>
          <p:cNvSpPr txBox="1">
            <a:spLocks/>
          </p:cNvSpPr>
          <p:nvPr/>
        </p:nvSpPr>
        <p:spPr>
          <a:xfrm>
            <a:off x="228600" y="251752"/>
            <a:ext cx="8686800" cy="427877"/>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smtClean="0"/>
              <a:t>Thank you, Gracias</a:t>
            </a:r>
            <a:endParaRPr lang="en-US" sz="2400" dirty="0"/>
          </a:p>
        </p:txBody>
      </p:sp>
    </p:spTree>
    <p:extLst>
      <p:ext uri="{BB962C8B-B14F-4D97-AF65-F5344CB8AC3E}">
        <p14:creationId xmlns:p14="http://schemas.microsoft.com/office/powerpoint/2010/main" val="3609196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8/5/2019</a:t>
            </a:r>
            <a:endParaRPr lang="en-US" dirty="0"/>
          </a:p>
        </p:txBody>
      </p:sp>
      <p:sp>
        <p:nvSpPr>
          <p:cNvPr id="3" name="Footer Placeholder 2"/>
          <p:cNvSpPr>
            <a:spLocks noGrp="1"/>
          </p:cNvSpPr>
          <p:nvPr>
            <p:ph type="ftr" sz="quarter" idx="11"/>
          </p:nvPr>
        </p:nvSpPr>
        <p:spPr/>
        <p:txBody>
          <a:bodyPr/>
          <a:lstStyle/>
          <a:p>
            <a:pPr>
              <a:defRPr/>
            </a:pPr>
            <a:r>
              <a:rPr lang="en-US"/>
              <a:t>Jose Manuel Marquez | A2D2 Beamline Extension</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14</a:t>
            </a:fld>
            <a:endParaRPr lang="en-US" dirty="0"/>
          </a:p>
        </p:txBody>
      </p:sp>
      <p:sp>
        <p:nvSpPr>
          <p:cNvPr id="7" name="TextBox 6">
            <a:extLst>
              <a:ext uri="{FF2B5EF4-FFF2-40B4-BE49-F238E27FC236}">
                <a16:creationId xmlns="" xmlns:a16="http://schemas.microsoft.com/office/drawing/2014/main" id="{C22B8B71-B1AD-4FAD-92D6-CE502DFE4815}"/>
              </a:ext>
            </a:extLst>
          </p:cNvPr>
          <p:cNvSpPr txBox="1"/>
          <p:nvPr/>
        </p:nvSpPr>
        <p:spPr>
          <a:xfrm>
            <a:off x="636588" y="730045"/>
            <a:ext cx="8012112" cy="5632311"/>
          </a:xfrm>
          <a:prstGeom prst="rect">
            <a:avLst/>
          </a:prstGeom>
          <a:noFill/>
        </p:spPr>
        <p:txBody>
          <a:bodyPr wrap="square" rtlCol="0">
            <a:spAutoFit/>
          </a:bodyPr>
          <a:lstStyle/>
          <a:p>
            <a:r>
              <a:rPr lang="en-US" b="1" u="sng" dirty="0">
                <a:solidFill>
                  <a:srgbClr val="FF0000"/>
                </a:solidFill>
                <a:hlinkClick r:id="rId2">
                  <a:extLst>
                    <a:ext uri="{A12FA001-AC4F-418D-AE19-62706E023703}">
                      <ahyp:hlinkClr xmlns="" xmlns:ahyp="http://schemas.microsoft.com/office/drawing/2018/hyperlinkcolor" val="tx"/>
                    </a:ext>
                  </a:extLst>
                </a:hlinkClick>
              </a:rPr>
              <a:t>Resources</a:t>
            </a:r>
          </a:p>
          <a:p>
            <a:endParaRPr lang="en-US" dirty="0">
              <a:hlinkClick r:id="rId2">
                <a:extLst>
                  <a:ext uri="{A12FA001-AC4F-418D-AE19-62706E023703}">
                    <ahyp:hlinkClr xmlns="" xmlns:ahyp="http://schemas.microsoft.com/office/drawing/2018/hyperlinkcolor" val="tx"/>
                  </a:ext>
                </a:extLst>
              </a:hlinkClick>
            </a:endParaRPr>
          </a:p>
          <a:p>
            <a:r>
              <a:rPr lang="en-US" dirty="0"/>
              <a:t>“A2D2.” </a:t>
            </a:r>
            <a:r>
              <a:rPr lang="en-US" i="1" dirty="0"/>
              <a:t>Concrete Applications for Accelerator </a:t>
            </a:r>
            <a:r>
              <a:rPr lang="en-US" i="1" dirty="0" smtClean="0"/>
              <a:t>Science</a:t>
            </a:r>
            <a:r>
              <a:rPr lang="en-US" dirty="0" smtClean="0"/>
              <a:t>,</a:t>
            </a:r>
          </a:p>
          <a:p>
            <a:r>
              <a:rPr lang="en-US" dirty="0"/>
              <a:t>	</a:t>
            </a:r>
            <a:r>
              <a:rPr lang="en-US" dirty="0" smtClean="0"/>
              <a:t>news.fnal.gov/2017/09/concrete</a:t>
            </a:r>
            <a:endParaRPr lang="en-US" dirty="0"/>
          </a:p>
          <a:p>
            <a:r>
              <a:rPr lang="en-US" dirty="0"/>
              <a:t>	applications accelerator-science/.</a:t>
            </a:r>
            <a:br>
              <a:rPr lang="en-US" dirty="0"/>
            </a:br>
            <a:endParaRPr lang="en-US" dirty="0" smtClean="0"/>
          </a:p>
          <a:p>
            <a:r>
              <a:rPr lang="en-US" dirty="0" smtClean="0"/>
              <a:t>“</a:t>
            </a:r>
            <a:r>
              <a:rPr lang="en-US" dirty="0"/>
              <a:t>IARC.” </a:t>
            </a:r>
            <a:r>
              <a:rPr lang="en-US" i="1" dirty="0"/>
              <a:t>Illinois Accelerator Research Center</a:t>
            </a:r>
            <a:r>
              <a:rPr lang="en-US" dirty="0"/>
              <a:t>, iarc.fnal.gov/.</a:t>
            </a:r>
            <a:br>
              <a:rPr lang="en-US" dirty="0"/>
            </a:br>
            <a:endParaRPr lang="en-US" dirty="0" smtClean="0"/>
          </a:p>
          <a:p>
            <a:r>
              <a:rPr lang="en-US" dirty="0" smtClean="0"/>
              <a:t>“</a:t>
            </a:r>
            <a:r>
              <a:rPr lang="en-US" dirty="0"/>
              <a:t>INTENSE Exchange Program Draws International Group </a:t>
            </a:r>
            <a:r>
              <a:rPr lang="en-US" dirty="0" smtClean="0"/>
              <a:t>of</a:t>
            </a:r>
          </a:p>
          <a:p>
            <a:r>
              <a:rPr lang="en-US" dirty="0"/>
              <a:t>	</a:t>
            </a:r>
            <a:r>
              <a:rPr lang="en-US" dirty="0" smtClean="0"/>
              <a:t>Scientists </a:t>
            </a:r>
            <a:r>
              <a:rPr lang="en-US" dirty="0"/>
              <a:t>to Fermilab.” </a:t>
            </a:r>
            <a:r>
              <a:rPr lang="en-US" i="1" dirty="0"/>
              <a:t>INTENSE</a:t>
            </a:r>
            <a:endParaRPr lang="en-US" dirty="0"/>
          </a:p>
          <a:p>
            <a:r>
              <a:rPr lang="en-US" i="1" dirty="0"/>
              <a:t>	Exchange Program Draws International Group of </a:t>
            </a:r>
            <a:r>
              <a:rPr lang="en-US" i="1" dirty="0" smtClean="0"/>
              <a:t>Scientists</a:t>
            </a:r>
          </a:p>
          <a:p>
            <a:r>
              <a:rPr lang="en-US" i="1" dirty="0"/>
              <a:t>	</a:t>
            </a:r>
            <a:r>
              <a:rPr lang="en-US" i="1" dirty="0" smtClean="0"/>
              <a:t>to </a:t>
            </a:r>
            <a:r>
              <a:rPr lang="en-US" i="1" dirty="0" err="1" smtClean="0"/>
              <a:t>Fermilab</a:t>
            </a:r>
            <a:r>
              <a:rPr lang="en-US" dirty="0" err="1" smtClean="0"/>
              <a:t>,news.fnal.gov</a:t>
            </a:r>
            <a:r>
              <a:rPr lang="en-US" dirty="0" smtClean="0"/>
              <a:t>/2018/07/intense-exchange</a:t>
            </a:r>
          </a:p>
          <a:p>
            <a:r>
              <a:rPr lang="en-US" dirty="0"/>
              <a:t>	</a:t>
            </a:r>
            <a:r>
              <a:rPr lang="en-US" dirty="0" smtClean="0"/>
              <a:t>program-draws-international-group-</a:t>
            </a:r>
            <a:r>
              <a:rPr lang="en-US" dirty="0" err="1" smtClean="0"/>
              <a:t>ofscientists</a:t>
            </a:r>
            <a:r>
              <a:rPr lang="en-US" dirty="0" smtClean="0"/>
              <a:t>-to</a:t>
            </a:r>
          </a:p>
          <a:p>
            <a:r>
              <a:rPr lang="en-US" dirty="0"/>
              <a:t>	</a:t>
            </a:r>
            <a:r>
              <a:rPr lang="en-US" dirty="0" err="1" smtClean="0"/>
              <a:t>fermilab</a:t>
            </a:r>
            <a:r>
              <a:rPr lang="en-US" dirty="0"/>
              <a:t>/.</a:t>
            </a:r>
          </a:p>
          <a:p>
            <a:endParaRPr lang="en-US" dirty="0"/>
          </a:p>
        </p:txBody>
      </p:sp>
    </p:spTree>
    <p:extLst>
      <p:ext uri="{BB962C8B-B14F-4D97-AF65-F5344CB8AC3E}">
        <p14:creationId xmlns:p14="http://schemas.microsoft.com/office/powerpoint/2010/main" val="2171075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1620" y="971550"/>
            <a:ext cx="8996516" cy="5059363"/>
          </a:xfrm>
        </p:spPr>
        <p:txBody>
          <a:bodyPr/>
          <a:lstStyle/>
          <a:p>
            <a:r>
              <a:rPr lang="en-US" dirty="0"/>
              <a:t>At Fermilab, IARC… </a:t>
            </a:r>
          </a:p>
          <a:p>
            <a:pPr lvl="1"/>
            <a:r>
              <a:rPr lang="en-US" dirty="0"/>
              <a:t>Located in the Illinois Accelerator Research Center (IARC)</a:t>
            </a:r>
          </a:p>
          <a:p>
            <a:pPr lvl="1"/>
            <a:r>
              <a:rPr lang="en-US" dirty="0"/>
              <a:t>With the purpose to make the particle accelerator more mobile and to expand its purposes into industry.</a:t>
            </a:r>
          </a:p>
          <a:p>
            <a:pPr lvl="2"/>
            <a:r>
              <a:rPr lang="en-US" dirty="0"/>
              <a:t>Specific to the project, the particle accelerator is emitting electrons from a vacuum window onto a target 1.3 meters down.</a:t>
            </a:r>
          </a:p>
          <a:p>
            <a:pPr lvl="2"/>
            <a:r>
              <a:rPr lang="en-US" dirty="0"/>
              <a:t>Electron emission can be used to purify water of contaminants as well as to harden pavement into a very durable material </a:t>
            </a:r>
          </a:p>
          <a:p>
            <a:pPr lvl="4"/>
            <a:r>
              <a:rPr lang="en-US" dirty="0">
                <a:solidFill>
                  <a:srgbClr val="50504E"/>
                </a:solidFill>
              </a:rPr>
              <a:t>The project is essentially </a:t>
            </a:r>
            <a:r>
              <a:rPr lang="en-US" dirty="0" smtClean="0">
                <a:solidFill>
                  <a:srgbClr val="50504E"/>
                </a:solidFill>
              </a:rPr>
              <a:t>to </a:t>
            </a:r>
            <a:r>
              <a:rPr lang="en-US" dirty="0">
                <a:solidFill>
                  <a:srgbClr val="50504E"/>
                </a:solidFill>
              </a:rPr>
              <a:t>improve the </a:t>
            </a:r>
            <a:r>
              <a:rPr lang="en-US" dirty="0" smtClean="0">
                <a:solidFill>
                  <a:srgbClr val="50504E"/>
                </a:solidFill>
              </a:rPr>
              <a:t>number </a:t>
            </a:r>
            <a:r>
              <a:rPr lang="en-US" dirty="0">
                <a:solidFill>
                  <a:srgbClr val="50504E"/>
                </a:solidFill>
              </a:rPr>
              <a:t>of electron </a:t>
            </a:r>
            <a:r>
              <a:rPr lang="en-US" dirty="0" smtClean="0">
                <a:solidFill>
                  <a:srgbClr val="50504E"/>
                </a:solidFill>
              </a:rPr>
              <a:t>beams reaching a target </a:t>
            </a:r>
            <a:r>
              <a:rPr lang="en-US" dirty="0">
                <a:solidFill>
                  <a:srgbClr val="50504E"/>
                </a:solidFill>
              </a:rPr>
              <a:t>per cubic </a:t>
            </a:r>
            <a:r>
              <a:rPr lang="en-US" dirty="0" smtClean="0">
                <a:solidFill>
                  <a:srgbClr val="50504E"/>
                </a:solidFill>
              </a:rPr>
              <a:t>centimeter</a:t>
            </a:r>
          </a:p>
          <a:p>
            <a:pPr lvl="6"/>
            <a:r>
              <a:rPr lang="en-US" dirty="0" smtClean="0">
                <a:solidFill>
                  <a:srgbClr val="50504E"/>
                </a:solidFill>
              </a:rPr>
              <a:t>2 objectives:</a:t>
            </a:r>
          </a:p>
          <a:p>
            <a:pPr lvl="6"/>
            <a:r>
              <a:rPr lang="en-US" dirty="0" smtClean="0">
                <a:solidFill>
                  <a:srgbClr val="50504E"/>
                </a:solidFill>
              </a:rPr>
              <a:t>Task 1: Sealed Pipe, Focus Spot Size to 4 in of diameter</a:t>
            </a:r>
          </a:p>
          <a:p>
            <a:pPr lvl="6"/>
            <a:r>
              <a:rPr lang="en-US" dirty="0" smtClean="0">
                <a:solidFill>
                  <a:srgbClr val="50504E"/>
                </a:solidFill>
              </a:rPr>
              <a:t>Task 2: Target Box, Focus Spot Size to less than 1 cm of </a:t>
            </a:r>
            <a:r>
              <a:rPr lang="en-US" dirty="0" smtClean="0">
                <a:solidFill>
                  <a:srgbClr val="50504E"/>
                </a:solidFill>
              </a:rPr>
              <a:t>d</a:t>
            </a:r>
            <a:r>
              <a:rPr lang="en-US" dirty="0" smtClean="0">
                <a:solidFill>
                  <a:srgbClr val="50504E"/>
                </a:solidFill>
              </a:rPr>
              <a:t>iameter, as close to 1 mm as possible.  </a:t>
            </a:r>
            <a:endParaRPr lang="en-US" dirty="0"/>
          </a:p>
        </p:txBody>
      </p:sp>
      <p:sp>
        <p:nvSpPr>
          <p:cNvPr id="7" name="Title 6"/>
          <p:cNvSpPr>
            <a:spLocks noGrp="1"/>
          </p:cNvSpPr>
          <p:nvPr>
            <p:ph type="title"/>
          </p:nvPr>
        </p:nvSpPr>
        <p:spPr/>
        <p:txBody>
          <a:bodyPr/>
          <a:lstStyle/>
          <a:p>
            <a:r>
              <a:rPr lang="en-US" dirty="0"/>
              <a:t>Project Purpose</a:t>
            </a:r>
          </a:p>
        </p:txBody>
      </p:sp>
      <p:sp>
        <p:nvSpPr>
          <p:cNvPr id="3" name="Date Placeholder 2"/>
          <p:cNvSpPr>
            <a:spLocks noGrp="1"/>
          </p:cNvSpPr>
          <p:nvPr>
            <p:ph type="dt" sz="half" idx="2"/>
          </p:nvPr>
        </p:nvSpPr>
        <p:spPr/>
        <p:txBody>
          <a:bodyPr/>
          <a:lstStyle/>
          <a:p>
            <a:pPr>
              <a:defRPr/>
            </a:pPr>
            <a:r>
              <a:rPr lang="en-US" dirty="0" smtClean="0"/>
              <a:t>8/5/2019</a:t>
            </a:r>
            <a:endParaRPr lang="en-US" dirty="0"/>
          </a:p>
        </p:txBody>
      </p:sp>
      <p:sp>
        <p:nvSpPr>
          <p:cNvPr id="4" name="Footer Placeholder 3"/>
          <p:cNvSpPr>
            <a:spLocks noGrp="1"/>
          </p:cNvSpPr>
          <p:nvPr>
            <p:ph type="ftr" sz="quarter" idx="3"/>
          </p:nvPr>
        </p:nvSpPr>
        <p:spPr/>
        <p:txBody>
          <a:bodyPr/>
          <a:lstStyle/>
          <a:p>
            <a:pPr>
              <a:defRPr/>
            </a:pPr>
            <a:r>
              <a:rPr lang="en-US" dirty="0"/>
              <a:t>Jose Manuel Marquez | A2D2 Beamline Extension</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pic>
        <p:nvPicPr>
          <p:cNvPr id="2" name="Picture 1">
            <a:extLst>
              <a:ext uri="{FF2B5EF4-FFF2-40B4-BE49-F238E27FC236}">
                <a16:creationId xmlns="" xmlns:a16="http://schemas.microsoft.com/office/drawing/2014/main" id="{04150578-29BE-4A0E-AE45-92C387839EA6}"/>
              </a:ext>
            </a:extLst>
          </p:cNvPr>
          <p:cNvPicPr>
            <a:picLocks noChangeAspect="1"/>
          </p:cNvPicPr>
          <p:nvPr/>
        </p:nvPicPr>
        <p:blipFill>
          <a:blip r:embed="rId2"/>
          <a:stretch>
            <a:fillRect/>
          </a:stretch>
        </p:blipFill>
        <p:spPr>
          <a:xfrm>
            <a:off x="325028" y="4505631"/>
            <a:ext cx="2639397" cy="1761047"/>
          </a:xfrm>
          <a:prstGeom prst="rect">
            <a:avLst/>
          </a:prstGeom>
        </p:spPr>
      </p:pic>
    </p:spTree>
    <p:extLst>
      <p:ext uri="{BB962C8B-B14F-4D97-AF65-F5344CB8AC3E}">
        <p14:creationId xmlns:p14="http://schemas.microsoft.com/office/powerpoint/2010/main" val="822504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7D9CD984-FE3D-4EB7-90F6-E031ADB98019}"/>
              </a:ext>
            </a:extLst>
          </p:cNvPr>
          <p:cNvPicPr>
            <a:picLocks noChangeAspect="1"/>
          </p:cNvPicPr>
          <p:nvPr/>
        </p:nvPicPr>
        <p:blipFill>
          <a:blip r:embed="rId2"/>
          <a:stretch>
            <a:fillRect/>
          </a:stretch>
        </p:blipFill>
        <p:spPr>
          <a:xfrm>
            <a:off x="41139" y="843128"/>
            <a:ext cx="4064523" cy="3048392"/>
          </a:xfrm>
          <a:prstGeom prst="rect">
            <a:avLst/>
          </a:prstGeom>
        </p:spPr>
      </p:pic>
      <p:sp>
        <p:nvSpPr>
          <p:cNvPr id="4" name="Date Placeholder 3"/>
          <p:cNvSpPr>
            <a:spLocks noGrp="1"/>
          </p:cNvSpPr>
          <p:nvPr>
            <p:ph type="dt" sz="half" idx="16"/>
          </p:nvPr>
        </p:nvSpPr>
        <p:spPr/>
        <p:txBody>
          <a:bodyPr/>
          <a:lstStyle/>
          <a:p>
            <a:pPr>
              <a:defRPr/>
            </a:pPr>
            <a:r>
              <a:rPr lang="en-US" dirty="0" smtClean="0"/>
              <a:t>8/5/2019</a:t>
            </a:r>
            <a:endParaRPr lang="en-US" dirty="0"/>
          </a:p>
        </p:txBody>
      </p:sp>
      <p:sp>
        <p:nvSpPr>
          <p:cNvPr id="5" name="Footer Placeholder 4"/>
          <p:cNvSpPr>
            <a:spLocks noGrp="1"/>
          </p:cNvSpPr>
          <p:nvPr>
            <p:ph type="ftr" sz="quarter" idx="17"/>
          </p:nvPr>
        </p:nvSpPr>
        <p:spPr/>
        <p:txBody>
          <a:bodyPr/>
          <a:lstStyle/>
          <a:p>
            <a:pPr>
              <a:defRPr/>
            </a:pPr>
            <a:r>
              <a:rPr lang="en-US" dirty="0"/>
              <a:t>Jose Manuel Marquez | A2D2 Beamline Extension</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3</a:t>
            </a:fld>
            <a:endParaRPr lang="en-US" dirty="0"/>
          </a:p>
        </p:txBody>
      </p:sp>
      <p:sp>
        <p:nvSpPr>
          <p:cNvPr id="7" name="Title 6"/>
          <p:cNvSpPr>
            <a:spLocks noGrp="1"/>
          </p:cNvSpPr>
          <p:nvPr>
            <p:ph type="title"/>
          </p:nvPr>
        </p:nvSpPr>
        <p:spPr/>
        <p:txBody>
          <a:bodyPr/>
          <a:lstStyle/>
          <a:p>
            <a:r>
              <a:rPr lang="en-US" dirty="0" smtClean="0"/>
              <a:t>A2D2</a:t>
            </a:r>
            <a:endParaRPr lang="en-US" dirty="0"/>
          </a:p>
        </p:txBody>
      </p:sp>
      <p:pic>
        <p:nvPicPr>
          <p:cNvPr id="12" name="Picture 11">
            <a:extLst>
              <a:ext uri="{FF2B5EF4-FFF2-40B4-BE49-F238E27FC236}">
                <a16:creationId xmlns="" xmlns:a16="http://schemas.microsoft.com/office/drawing/2014/main" id="{566E52EC-4042-4E8B-B9B7-76D91B841B17}"/>
              </a:ext>
            </a:extLst>
          </p:cNvPr>
          <p:cNvPicPr>
            <a:picLocks noChangeAspect="1"/>
          </p:cNvPicPr>
          <p:nvPr/>
        </p:nvPicPr>
        <p:blipFill>
          <a:blip r:embed="rId3"/>
          <a:stretch>
            <a:fillRect/>
          </a:stretch>
        </p:blipFill>
        <p:spPr>
          <a:xfrm>
            <a:off x="253683" y="4360102"/>
            <a:ext cx="2820295" cy="1882767"/>
          </a:xfrm>
          <a:prstGeom prst="rect">
            <a:avLst/>
          </a:prstGeom>
        </p:spPr>
      </p:pic>
      <p:pic>
        <p:nvPicPr>
          <p:cNvPr id="13" name="Picture 12">
            <a:extLst>
              <a:ext uri="{FF2B5EF4-FFF2-40B4-BE49-F238E27FC236}">
                <a16:creationId xmlns="" xmlns:a16="http://schemas.microsoft.com/office/drawing/2014/main" id="{E38EB00B-2E73-4449-A1D1-A540639BDB3D}"/>
              </a:ext>
            </a:extLst>
          </p:cNvPr>
          <p:cNvPicPr>
            <a:picLocks noChangeAspect="1"/>
          </p:cNvPicPr>
          <p:nvPr/>
        </p:nvPicPr>
        <p:blipFill>
          <a:blip r:embed="rId4"/>
          <a:stretch>
            <a:fillRect/>
          </a:stretch>
        </p:blipFill>
        <p:spPr>
          <a:xfrm>
            <a:off x="4452072" y="103756"/>
            <a:ext cx="4562369" cy="6139113"/>
          </a:xfrm>
          <a:prstGeom prst="rect">
            <a:avLst/>
          </a:prstGeom>
        </p:spPr>
      </p:pic>
      <p:pic>
        <p:nvPicPr>
          <p:cNvPr id="16" name="Picture 15">
            <a:extLst>
              <a:ext uri="{FF2B5EF4-FFF2-40B4-BE49-F238E27FC236}">
                <a16:creationId xmlns="" xmlns:a16="http://schemas.microsoft.com/office/drawing/2014/main" id="{C5FCE029-9201-4AA9-8926-9BB909D87B96}"/>
              </a:ext>
            </a:extLst>
          </p:cNvPr>
          <p:cNvPicPr>
            <a:picLocks noChangeAspect="1"/>
          </p:cNvPicPr>
          <p:nvPr/>
        </p:nvPicPr>
        <p:blipFill rotWithShape="1">
          <a:blip r:embed="rId5"/>
          <a:srcRect t="29273"/>
          <a:stretch/>
        </p:blipFill>
        <p:spPr>
          <a:xfrm>
            <a:off x="6681637" y="2519622"/>
            <a:ext cx="1403358" cy="1073435"/>
          </a:xfrm>
          <a:prstGeom prst="rect">
            <a:avLst/>
          </a:prstGeom>
        </p:spPr>
      </p:pic>
    </p:spTree>
    <p:extLst>
      <p:ext uri="{BB962C8B-B14F-4D97-AF65-F5344CB8AC3E}">
        <p14:creationId xmlns:p14="http://schemas.microsoft.com/office/powerpoint/2010/main" val="1053288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714375"/>
            <a:ext cx="8598310" cy="5429250"/>
          </a:xfrm>
        </p:spPr>
        <p:txBody>
          <a:bodyPr/>
          <a:lstStyle/>
          <a:p>
            <a:pPr lvl="1"/>
            <a:r>
              <a:rPr lang="en-US" dirty="0"/>
              <a:t>AutoCAD</a:t>
            </a:r>
          </a:p>
          <a:p>
            <a:pPr lvl="2"/>
            <a:r>
              <a:rPr lang="en-US" dirty="0"/>
              <a:t>Used to model and design pipe, flanges, and support for the </a:t>
            </a:r>
            <a:r>
              <a:rPr lang="en-US" dirty="0" smtClean="0"/>
              <a:t>extension.</a:t>
            </a:r>
            <a:endParaRPr lang="en-US" dirty="0"/>
          </a:p>
          <a:p>
            <a:pPr lvl="2"/>
            <a:r>
              <a:rPr lang="en-US" dirty="0" smtClean="0"/>
              <a:t>Used </a:t>
            </a:r>
            <a:r>
              <a:rPr lang="en-US" dirty="0"/>
              <a:t>to make complex 3D shapes, </a:t>
            </a:r>
            <a:r>
              <a:rPr lang="en-US" dirty="0" smtClean="0"/>
              <a:t>make </a:t>
            </a:r>
            <a:r>
              <a:rPr lang="en-US" dirty="0"/>
              <a:t>measurements, and </a:t>
            </a:r>
            <a:r>
              <a:rPr lang="en-US" dirty="0" smtClean="0"/>
              <a:t>to </a:t>
            </a:r>
            <a:r>
              <a:rPr lang="en-US" dirty="0"/>
              <a:t>present design.</a:t>
            </a:r>
          </a:p>
          <a:p>
            <a:pPr lvl="4"/>
            <a:r>
              <a:rPr lang="en-US" dirty="0">
                <a:solidFill>
                  <a:srgbClr val="50504E"/>
                </a:solidFill>
              </a:rPr>
              <a:t>Was used to help make the notes to take to the fabrication shop to mill, cut, or weld certain </a:t>
            </a:r>
            <a:r>
              <a:rPr lang="en-US" dirty="0" smtClean="0">
                <a:solidFill>
                  <a:srgbClr val="50504E"/>
                </a:solidFill>
              </a:rPr>
              <a:t>components.</a:t>
            </a:r>
            <a:endParaRPr lang="en-US" dirty="0">
              <a:solidFill>
                <a:srgbClr val="50504E"/>
              </a:solidFill>
            </a:endParaRPr>
          </a:p>
          <a:p>
            <a:pPr lvl="4"/>
            <a:r>
              <a:rPr lang="en-US" dirty="0">
                <a:solidFill>
                  <a:srgbClr val="50504E"/>
                </a:solidFill>
              </a:rPr>
              <a:t>Also used to accommodate the </a:t>
            </a:r>
            <a:r>
              <a:rPr lang="en-US" dirty="0" smtClean="0">
                <a:solidFill>
                  <a:srgbClr val="50504E"/>
                </a:solidFill>
              </a:rPr>
              <a:t>extension’s </a:t>
            </a:r>
            <a:r>
              <a:rPr lang="en-US" dirty="0">
                <a:solidFill>
                  <a:srgbClr val="50504E"/>
                </a:solidFill>
              </a:rPr>
              <a:t>geometry to the </a:t>
            </a:r>
            <a:r>
              <a:rPr lang="en-US" dirty="0" smtClean="0">
                <a:solidFill>
                  <a:srgbClr val="50504E"/>
                </a:solidFill>
              </a:rPr>
              <a:t>particle accelerator dimensions.</a:t>
            </a:r>
            <a:endParaRPr lang="en-US" dirty="0"/>
          </a:p>
          <a:p>
            <a:pPr lvl="1"/>
            <a:r>
              <a:rPr lang="en-US" dirty="0"/>
              <a:t>G4 Beamline</a:t>
            </a:r>
          </a:p>
          <a:p>
            <a:pPr lvl="2"/>
            <a:r>
              <a:rPr lang="en-US" dirty="0"/>
              <a:t>Used to simulate…</a:t>
            </a:r>
          </a:p>
          <a:p>
            <a:pPr lvl="2"/>
            <a:r>
              <a:rPr lang="en-US" dirty="0" smtClean="0"/>
              <a:t>The interaction of particles with matter and electromagnetic fields.</a:t>
            </a:r>
            <a:endParaRPr lang="en-US" dirty="0"/>
          </a:p>
          <a:p>
            <a:pPr lvl="2"/>
            <a:r>
              <a:rPr lang="en-US" dirty="0">
                <a:solidFill>
                  <a:srgbClr val="50504E"/>
                </a:solidFill>
              </a:rPr>
              <a:t>This where we implement our knowledge of the impacts due matter, vacuum, and electromagnetic fields that result in changes in the electron beam (spread and radiation</a:t>
            </a:r>
            <a:r>
              <a:rPr lang="en-US" dirty="0" smtClean="0">
                <a:solidFill>
                  <a:srgbClr val="50504E"/>
                </a:solidFill>
              </a:rPr>
              <a:t>).</a:t>
            </a:r>
            <a:endParaRPr lang="en-US" dirty="0">
              <a:solidFill>
                <a:srgbClr val="50504E"/>
              </a:solidFill>
            </a:endParaRPr>
          </a:p>
          <a:p>
            <a:pPr lvl="2"/>
            <a:r>
              <a:rPr lang="en-US" dirty="0">
                <a:solidFill>
                  <a:srgbClr val="50504E"/>
                </a:solidFill>
              </a:rPr>
              <a:t>Python was used in </a:t>
            </a:r>
            <a:r>
              <a:rPr lang="en-US" dirty="0" smtClean="0">
                <a:solidFill>
                  <a:srgbClr val="50504E"/>
                </a:solidFill>
              </a:rPr>
              <a:t>conjunction.</a:t>
            </a:r>
            <a:endParaRPr lang="en-US" dirty="0"/>
          </a:p>
          <a:p>
            <a:pPr marL="1828800" lvl="4" indent="0">
              <a:buNone/>
            </a:pPr>
            <a:endParaRPr lang="en-US" dirty="0"/>
          </a:p>
        </p:txBody>
      </p:sp>
      <p:sp>
        <p:nvSpPr>
          <p:cNvPr id="7" name="Title 6"/>
          <p:cNvSpPr>
            <a:spLocks noGrp="1"/>
          </p:cNvSpPr>
          <p:nvPr>
            <p:ph type="title"/>
          </p:nvPr>
        </p:nvSpPr>
        <p:spPr/>
        <p:txBody>
          <a:bodyPr/>
          <a:lstStyle/>
          <a:p>
            <a:r>
              <a:rPr lang="en-US" dirty="0"/>
              <a:t>Software Learned</a:t>
            </a:r>
          </a:p>
        </p:txBody>
      </p:sp>
      <p:sp>
        <p:nvSpPr>
          <p:cNvPr id="3" name="Date Placeholder 2"/>
          <p:cNvSpPr>
            <a:spLocks noGrp="1"/>
          </p:cNvSpPr>
          <p:nvPr>
            <p:ph type="dt" sz="half" idx="2"/>
          </p:nvPr>
        </p:nvSpPr>
        <p:spPr/>
        <p:txBody>
          <a:bodyPr/>
          <a:lstStyle/>
          <a:p>
            <a:pPr>
              <a:defRPr/>
            </a:pPr>
            <a:r>
              <a:rPr lang="en-US" dirty="0" smtClean="0"/>
              <a:t>8/5/2019</a:t>
            </a:r>
            <a:endParaRPr lang="en-US" dirty="0"/>
          </a:p>
        </p:txBody>
      </p:sp>
      <p:sp>
        <p:nvSpPr>
          <p:cNvPr id="4" name="Footer Placeholder 3"/>
          <p:cNvSpPr>
            <a:spLocks noGrp="1"/>
          </p:cNvSpPr>
          <p:nvPr>
            <p:ph type="ftr" sz="quarter" idx="3"/>
          </p:nvPr>
        </p:nvSpPr>
        <p:spPr/>
        <p:txBody>
          <a:bodyPr/>
          <a:lstStyle/>
          <a:p>
            <a:pPr>
              <a:defRPr/>
            </a:pPr>
            <a:r>
              <a:rPr lang="en-US" dirty="0"/>
              <a:t>Jose Manuel Marquez | A2D2 Beamline Extension</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784689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A6B33E6-66A6-4EBA-806E-D0766C22B444}"/>
              </a:ext>
            </a:extLst>
          </p:cNvPr>
          <p:cNvPicPr>
            <a:picLocks noChangeAspect="1"/>
          </p:cNvPicPr>
          <p:nvPr/>
        </p:nvPicPr>
        <p:blipFill rotWithShape="1">
          <a:blip r:embed="rId2"/>
          <a:srcRect l="6845" r="7481" b="3251"/>
          <a:stretch/>
        </p:blipFill>
        <p:spPr>
          <a:xfrm>
            <a:off x="81177" y="876476"/>
            <a:ext cx="3175317" cy="5022675"/>
          </a:xfrm>
          <a:prstGeom prst="rect">
            <a:avLst/>
          </a:prstGeom>
        </p:spPr>
      </p:pic>
      <p:sp>
        <p:nvSpPr>
          <p:cNvPr id="3" name="Content Placeholder 2"/>
          <p:cNvSpPr>
            <a:spLocks noGrp="1"/>
          </p:cNvSpPr>
          <p:nvPr>
            <p:ph sz="half" idx="15"/>
          </p:nvPr>
        </p:nvSpPr>
        <p:spPr>
          <a:xfrm>
            <a:off x="3256494" y="958850"/>
            <a:ext cx="5633823" cy="5022675"/>
          </a:xfrm>
        </p:spPr>
        <p:txBody>
          <a:bodyPr/>
          <a:lstStyle/>
          <a:p>
            <a:r>
              <a:rPr lang="en-US" sz="1800" dirty="0"/>
              <a:t>Green component is 2 </a:t>
            </a:r>
            <a:r>
              <a:rPr lang="en-US" sz="1800" dirty="0" err="1"/>
              <a:t>conflat</a:t>
            </a:r>
            <a:r>
              <a:rPr lang="en-US" sz="1800" dirty="0"/>
              <a:t> flanges with a 3 mills thick titanium window.</a:t>
            </a:r>
          </a:p>
          <a:p>
            <a:r>
              <a:rPr lang="en-US" sz="1800" dirty="0"/>
              <a:t>Red component is a 1.5” stainless steel </a:t>
            </a:r>
            <a:r>
              <a:rPr lang="en-US" sz="1800" dirty="0" smtClean="0"/>
              <a:t>tube.</a:t>
            </a:r>
            <a:endParaRPr lang="en-US" sz="1800" dirty="0"/>
          </a:p>
          <a:p>
            <a:r>
              <a:rPr lang="en-US" sz="1800" dirty="0"/>
              <a:t>Grey disks are washers that are placed 5cm from each other to space the </a:t>
            </a:r>
            <a:r>
              <a:rPr lang="en-US" sz="1800" dirty="0" smtClean="0"/>
              <a:t>solenoids.</a:t>
            </a:r>
            <a:endParaRPr lang="en-US" sz="1800" dirty="0"/>
          </a:p>
          <a:p>
            <a:r>
              <a:rPr lang="en-US" sz="1800" dirty="0"/>
              <a:t>Blue component is an adapter plate that joins a 1.5” tube and a 4” </a:t>
            </a:r>
            <a:r>
              <a:rPr lang="en-US" sz="1800" dirty="0" smtClean="0"/>
              <a:t>tube.</a:t>
            </a:r>
            <a:endParaRPr lang="en-US" sz="1800" dirty="0"/>
          </a:p>
          <a:p>
            <a:r>
              <a:rPr lang="en-US" sz="1800" dirty="0"/>
              <a:t>Pink component is a 4” stainless steel tube that joins a 4” aluminum tube (grey component) with a V-Band </a:t>
            </a:r>
            <a:r>
              <a:rPr lang="en-US" sz="1800" dirty="0" smtClean="0"/>
              <a:t>clamp.</a:t>
            </a:r>
            <a:endParaRPr lang="en-US" sz="1800" dirty="0"/>
          </a:p>
          <a:p>
            <a:r>
              <a:rPr lang="en-US" sz="1800" dirty="0"/>
              <a:t>Light blue component is the final 2 flanges with a 8 mills thick titanium window that is attached to the aluminum pipe with a V-clamp.</a:t>
            </a:r>
          </a:p>
          <a:p>
            <a:r>
              <a:rPr lang="en-US" sz="1800" dirty="0"/>
              <a:t>The 4” aluminum pipe has a KF40 port that 1.5” and goes to a bellow that attaches to a 1.5” tube that extends to the outside of the cabin. This spout is the vacuum port to extract all air.</a:t>
            </a:r>
          </a:p>
          <a:p>
            <a:pPr marL="0" indent="0">
              <a:buNone/>
            </a:pPr>
            <a:endParaRPr lang="en-US" dirty="0"/>
          </a:p>
        </p:txBody>
      </p:sp>
      <p:sp>
        <p:nvSpPr>
          <p:cNvPr id="4" name="Date Placeholder 3"/>
          <p:cNvSpPr>
            <a:spLocks noGrp="1"/>
          </p:cNvSpPr>
          <p:nvPr>
            <p:ph type="dt" sz="half" idx="16"/>
          </p:nvPr>
        </p:nvSpPr>
        <p:spPr/>
        <p:txBody>
          <a:bodyPr/>
          <a:lstStyle/>
          <a:p>
            <a:pPr>
              <a:defRPr/>
            </a:pPr>
            <a:r>
              <a:rPr lang="en-US" dirty="0" smtClean="0"/>
              <a:t>8/5/2019</a:t>
            </a:r>
            <a:endParaRPr lang="en-US" dirty="0"/>
          </a:p>
        </p:txBody>
      </p:sp>
      <p:sp>
        <p:nvSpPr>
          <p:cNvPr id="5" name="Footer Placeholder 4"/>
          <p:cNvSpPr>
            <a:spLocks noGrp="1"/>
          </p:cNvSpPr>
          <p:nvPr>
            <p:ph type="ftr" sz="quarter" idx="17"/>
          </p:nvPr>
        </p:nvSpPr>
        <p:spPr/>
        <p:txBody>
          <a:bodyPr/>
          <a:lstStyle/>
          <a:p>
            <a:pPr>
              <a:defRPr/>
            </a:pPr>
            <a:r>
              <a:rPr lang="en-US" dirty="0"/>
              <a:t>Jose Manuel Marquez | A2D2 Beamline Extension</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5</a:t>
            </a:fld>
            <a:endParaRPr lang="en-US" dirty="0"/>
          </a:p>
        </p:txBody>
      </p:sp>
      <p:sp>
        <p:nvSpPr>
          <p:cNvPr id="7" name="Title 6"/>
          <p:cNvSpPr>
            <a:spLocks noGrp="1"/>
          </p:cNvSpPr>
          <p:nvPr>
            <p:ph type="title"/>
          </p:nvPr>
        </p:nvSpPr>
        <p:spPr/>
        <p:txBody>
          <a:bodyPr/>
          <a:lstStyle/>
          <a:p>
            <a:r>
              <a:rPr lang="en-US" dirty="0"/>
              <a:t>Beam Line Extension Design</a:t>
            </a:r>
          </a:p>
        </p:txBody>
      </p:sp>
    </p:spTree>
    <p:extLst>
      <p:ext uri="{BB962C8B-B14F-4D97-AF65-F5344CB8AC3E}">
        <p14:creationId xmlns:p14="http://schemas.microsoft.com/office/powerpoint/2010/main" val="4186630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4244" y="971550"/>
            <a:ext cx="9026013" cy="3633788"/>
          </a:xfrm>
        </p:spPr>
        <p:txBody>
          <a:bodyPr/>
          <a:lstStyle/>
          <a:p>
            <a:r>
              <a:rPr lang="en-US" dirty="0"/>
              <a:t>Simulations are used to distinguish whether or not the placement or the use of certain materials or components is </a:t>
            </a:r>
            <a:r>
              <a:rPr lang="en-US" dirty="0" smtClean="0"/>
              <a:t>favorable.</a:t>
            </a:r>
            <a:endParaRPr lang="en-US" dirty="0"/>
          </a:p>
          <a:p>
            <a:pPr lvl="1"/>
            <a:r>
              <a:rPr lang="en-US" dirty="0"/>
              <a:t>First Stage was to get a baseline readout of how many electrons actually make it to the target while travelling through air alone.</a:t>
            </a:r>
          </a:p>
          <a:p>
            <a:pPr lvl="1"/>
            <a:r>
              <a:rPr lang="en-US" dirty="0"/>
              <a:t>Second Stage was to set the vacuum pressure to 0.01 torr and to place the tubes and windows into the simulation.</a:t>
            </a:r>
          </a:p>
          <a:p>
            <a:pPr lvl="1"/>
            <a:r>
              <a:rPr lang="en-US" dirty="0"/>
              <a:t>Third Stage was to find an ideal location to place a certain kind of solenoid to further focus the beam. </a:t>
            </a:r>
          </a:p>
          <a:p>
            <a:pPr lvl="1"/>
            <a:r>
              <a:rPr lang="en-US" dirty="0"/>
              <a:t>Fourth Stage was to further focus the beam using a pair of quadrupoles at certain locations.</a:t>
            </a:r>
          </a:p>
          <a:p>
            <a:endParaRPr lang="en-US" dirty="0"/>
          </a:p>
        </p:txBody>
      </p:sp>
      <p:sp>
        <p:nvSpPr>
          <p:cNvPr id="6" name="Date Placeholder 5"/>
          <p:cNvSpPr>
            <a:spLocks noGrp="1"/>
          </p:cNvSpPr>
          <p:nvPr>
            <p:ph type="dt" sz="half" idx="2"/>
          </p:nvPr>
        </p:nvSpPr>
        <p:spPr/>
        <p:txBody>
          <a:bodyPr/>
          <a:lstStyle/>
          <a:p>
            <a:pPr>
              <a:defRPr/>
            </a:pPr>
            <a:r>
              <a:rPr lang="en-US" dirty="0" smtClean="0"/>
              <a:t>8/5/2019</a:t>
            </a:r>
            <a:endParaRPr lang="en-US" dirty="0"/>
          </a:p>
        </p:txBody>
      </p:sp>
      <p:sp>
        <p:nvSpPr>
          <p:cNvPr id="7" name="Footer Placeholder 6"/>
          <p:cNvSpPr>
            <a:spLocks noGrp="1"/>
          </p:cNvSpPr>
          <p:nvPr>
            <p:ph type="ftr" sz="quarter" idx="3"/>
          </p:nvPr>
        </p:nvSpPr>
        <p:spPr/>
        <p:txBody>
          <a:bodyPr/>
          <a:lstStyle/>
          <a:p>
            <a:pPr>
              <a:defRPr/>
            </a:pPr>
            <a:r>
              <a:rPr lang="en-US" dirty="0"/>
              <a:t>Jose Manuel Marquez | A2D2 Beamline Extension</a:t>
            </a:r>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0" name="Title 9"/>
          <p:cNvSpPr>
            <a:spLocks noGrp="1"/>
          </p:cNvSpPr>
          <p:nvPr>
            <p:ph type="title"/>
          </p:nvPr>
        </p:nvSpPr>
        <p:spPr/>
        <p:txBody>
          <a:bodyPr/>
          <a:lstStyle/>
          <a:p>
            <a:r>
              <a:rPr lang="en-US" dirty="0"/>
              <a:t>G4 Beamline Program</a:t>
            </a:r>
          </a:p>
        </p:txBody>
      </p:sp>
    </p:spTree>
    <p:extLst>
      <p:ext uri="{BB962C8B-B14F-4D97-AF65-F5344CB8AC3E}">
        <p14:creationId xmlns:p14="http://schemas.microsoft.com/office/powerpoint/2010/main" val="2319708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90225" y="41064"/>
            <a:ext cx="2053775" cy="3207208"/>
          </a:xfrm>
          <a:prstGeom prst="rect">
            <a:avLst/>
          </a:prstGeom>
        </p:spPr>
      </p:pic>
      <p:sp>
        <p:nvSpPr>
          <p:cNvPr id="2" name="Text Placeholder 1"/>
          <p:cNvSpPr>
            <a:spLocks noGrp="1"/>
          </p:cNvSpPr>
          <p:nvPr>
            <p:ph type="body" sz="half" idx="2"/>
          </p:nvPr>
        </p:nvSpPr>
        <p:spPr>
          <a:xfrm>
            <a:off x="42295" y="958849"/>
            <a:ext cx="3214199" cy="5022676"/>
          </a:xfrm>
        </p:spPr>
        <p:txBody>
          <a:bodyPr/>
          <a:lstStyle/>
          <a:p>
            <a:pPr marL="285750" indent="-285750">
              <a:buFont typeface="Arial" panose="020B0604020202020204" pitchFamily="34" charset="0"/>
              <a:buChar char="•"/>
            </a:pPr>
            <a:r>
              <a:rPr lang="en-US" dirty="0" smtClean="0"/>
              <a:t>Without </a:t>
            </a:r>
            <a:r>
              <a:rPr lang="en-US" dirty="0"/>
              <a:t>any modifications or additions to the beam path</a:t>
            </a:r>
            <a:r>
              <a:rPr lang="en-US" dirty="0" smtClean="0"/>
              <a:t>.</a:t>
            </a:r>
          </a:p>
          <a:p>
            <a:pPr marL="285750" indent="-285750">
              <a:buFont typeface="Arial" panose="020B0604020202020204" pitchFamily="34" charset="0"/>
              <a:buChar char="•"/>
            </a:pPr>
            <a:r>
              <a:rPr lang="en-US" dirty="0" smtClean="0"/>
              <a:t>Running </a:t>
            </a:r>
            <a:r>
              <a:rPr lang="en-US" dirty="0"/>
              <a:t>through air at </a:t>
            </a:r>
            <a:r>
              <a:rPr lang="en-US" dirty="0" smtClean="0"/>
              <a:t>9MeV</a:t>
            </a:r>
            <a:endParaRPr lang="en-US" dirty="0"/>
          </a:p>
          <a:p>
            <a:pPr marL="285750" indent="-285750">
              <a:buFont typeface="Arial" panose="020B0604020202020204" pitchFamily="34" charset="0"/>
              <a:buChar char="•"/>
            </a:pPr>
            <a:r>
              <a:rPr lang="en-US" dirty="0" smtClean="0"/>
              <a:t>Simulation executes 10,000 electron beams in every of the following simulations.</a:t>
            </a:r>
          </a:p>
          <a:p>
            <a:endParaRPr lang="en-US" dirty="0"/>
          </a:p>
          <a:p>
            <a:endParaRPr lang="en-US" dirty="0"/>
          </a:p>
          <a:p>
            <a:endParaRPr lang="en-US" dirty="0"/>
          </a:p>
          <a:p>
            <a:endParaRPr lang="en-US" dirty="0"/>
          </a:p>
        </p:txBody>
      </p:sp>
      <p:sp>
        <p:nvSpPr>
          <p:cNvPr id="4" name="Date Placeholder 3"/>
          <p:cNvSpPr>
            <a:spLocks noGrp="1"/>
          </p:cNvSpPr>
          <p:nvPr>
            <p:ph type="dt" sz="half" idx="16"/>
          </p:nvPr>
        </p:nvSpPr>
        <p:spPr/>
        <p:txBody>
          <a:bodyPr/>
          <a:lstStyle/>
          <a:p>
            <a:pPr>
              <a:defRPr/>
            </a:pPr>
            <a:r>
              <a:rPr lang="en-US" dirty="0" smtClean="0"/>
              <a:t>8/5/2019</a:t>
            </a:r>
            <a:endParaRPr lang="en-US" dirty="0"/>
          </a:p>
        </p:txBody>
      </p:sp>
      <p:sp>
        <p:nvSpPr>
          <p:cNvPr id="5" name="Footer Placeholder 4"/>
          <p:cNvSpPr>
            <a:spLocks noGrp="1"/>
          </p:cNvSpPr>
          <p:nvPr>
            <p:ph type="ftr" sz="quarter" idx="17"/>
          </p:nvPr>
        </p:nvSpPr>
        <p:spPr/>
        <p:txBody>
          <a:bodyPr/>
          <a:lstStyle/>
          <a:p>
            <a:pPr>
              <a:defRPr/>
            </a:pPr>
            <a:r>
              <a:rPr lang="en-US" dirty="0"/>
              <a:t>Jose Manuel Marquez | A2D2 Beamline Extension</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a:t>
            </a:fld>
            <a:endParaRPr lang="en-US" dirty="0"/>
          </a:p>
        </p:txBody>
      </p:sp>
      <p:sp>
        <p:nvSpPr>
          <p:cNvPr id="7" name="Title 6"/>
          <p:cNvSpPr>
            <a:spLocks noGrp="1"/>
          </p:cNvSpPr>
          <p:nvPr>
            <p:ph type="title"/>
          </p:nvPr>
        </p:nvSpPr>
        <p:spPr/>
        <p:txBody>
          <a:bodyPr/>
          <a:lstStyle/>
          <a:p>
            <a:r>
              <a:rPr lang="en-US" dirty="0"/>
              <a:t>Efficiencies, Stage 1: Baseline</a:t>
            </a:r>
          </a:p>
        </p:txBody>
      </p:sp>
      <p:graphicFrame>
        <p:nvGraphicFramePr>
          <p:cNvPr id="17" name="Table 16">
            <a:extLst>
              <a:ext uri="{FF2B5EF4-FFF2-40B4-BE49-F238E27FC236}">
                <a16:creationId xmlns="" xmlns:a16="http://schemas.microsoft.com/office/drawing/2014/main" id="{8E77D349-8822-41A7-97B7-A9FDAE1AD3C9}"/>
              </a:ext>
            </a:extLst>
          </p:cNvPr>
          <p:cNvGraphicFramePr>
            <a:graphicFrameLocks noGrp="1"/>
          </p:cNvGraphicFramePr>
          <p:nvPr>
            <p:extLst>
              <p:ext uri="{D42A27DB-BD31-4B8C-83A1-F6EECF244321}">
                <p14:modId xmlns:p14="http://schemas.microsoft.com/office/powerpoint/2010/main" val="2549217058"/>
              </p:ext>
            </p:extLst>
          </p:nvPr>
        </p:nvGraphicFramePr>
        <p:xfrm>
          <a:off x="6430234" y="4362735"/>
          <a:ext cx="1319981" cy="567648"/>
        </p:xfrm>
        <a:graphic>
          <a:graphicData uri="http://schemas.openxmlformats.org/drawingml/2006/table">
            <a:tbl>
              <a:tblPr firstRow="1" bandRow="1">
                <a:tableStyleId>{5C22544A-7EE6-4342-B048-85BDC9FD1C3A}</a:tableStyleId>
              </a:tblPr>
              <a:tblGrid>
                <a:gridCol w="759542">
                  <a:extLst>
                    <a:ext uri="{9D8B030D-6E8A-4147-A177-3AD203B41FA5}">
                      <a16:colId xmlns="" xmlns:a16="http://schemas.microsoft.com/office/drawing/2014/main" val="1964624404"/>
                    </a:ext>
                  </a:extLst>
                </a:gridCol>
                <a:gridCol w="560439">
                  <a:extLst>
                    <a:ext uri="{9D8B030D-6E8A-4147-A177-3AD203B41FA5}">
                      <a16:colId xmlns="" xmlns:a16="http://schemas.microsoft.com/office/drawing/2014/main" val="782688887"/>
                    </a:ext>
                  </a:extLst>
                </a:gridCol>
              </a:tblGrid>
              <a:tr h="186648">
                <a:tc>
                  <a:txBody>
                    <a:bodyPr/>
                    <a:lstStyle/>
                    <a:p>
                      <a:pPr algn="l" fontAlgn="b"/>
                      <a:r>
                        <a:rPr lang="en-US" sz="1100" u="none" strike="noStrike" dirty="0">
                          <a:effectLst/>
                        </a:rPr>
                        <a:t>diameter(in)</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survived</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3850280492"/>
                  </a:ext>
                </a:extLst>
              </a:tr>
              <a:tr h="190500">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3479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3069057757"/>
                  </a:ext>
                </a:extLst>
              </a:tr>
              <a:tr h="190500">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9789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59218579"/>
                  </a:ext>
                </a:extLst>
              </a:tr>
            </a:tbl>
          </a:graphicData>
        </a:graphic>
      </p:graphicFrame>
      <p:pic>
        <p:nvPicPr>
          <p:cNvPr id="9" name="Picture 8">
            <a:extLst>
              <a:ext uri="{FF2B5EF4-FFF2-40B4-BE49-F238E27FC236}">
                <a16:creationId xmlns="" xmlns:a16="http://schemas.microsoft.com/office/drawing/2014/main" id="{91AAEE11-5E7F-4C77-8F26-3075A60456F5}"/>
              </a:ext>
            </a:extLst>
          </p:cNvPr>
          <p:cNvPicPr>
            <a:picLocks noChangeAspect="1"/>
          </p:cNvPicPr>
          <p:nvPr/>
        </p:nvPicPr>
        <p:blipFill>
          <a:blip r:embed="rId3"/>
          <a:stretch>
            <a:fillRect/>
          </a:stretch>
        </p:blipFill>
        <p:spPr>
          <a:xfrm>
            <a:off x="689328" y="3268744"/>
            <a:ext cx="4584589" cy="2755631"/>
          </a:xfrm>
          <a:prstGeom prst="rect">
            <a:avLst/>
          </a:prstGeom>
        </p:spPr>
      </p:pic>
      <p:grpSp>
        <p:nvGrpSpPr>
          <p:cNvPr id="16" name="Group 15"/>
          <p:cNvGrpSpPr/>
          <p:nvPr/>
        </p:nvGrpSpPr>
        <p:grpSpPr>
          <a:xfrm>
            <a:off x="3028967" y="626883"/>
            <a:ext cx="4195305" cy="2500073"/>
            <a:chOff x="376695" y="3605483"/>
            <a:chExt cx="4195305" cy="2500073"/>
          </a:xfrm>
        </p:grpSpPr>
        <p:pic>
          <p:nvPicPr>
            <p:cNvPr id="18" name="Picture 17">
              <a:extLst>
                <a:ext uri="{FF2B5EF4-FFF2-40B4-BE49-F238E27FC236}">
                  <a16:creationId xmlns="" xmlns:a16="http://schemas.microsoft.com/office/drawing/2014/main" id="{1C2EFB83-8D66-4BF8-9A96-F0FC54B84296}"/>
                </a:ext>
              </a:extLst>
            </p:cNvPr>
            <p:cNvPicPr>
              <a:picLocks noChangeAspect="1"/>
            </p:cNvPicPr>
            <p:nvPr/>
          </p:nvPicPr>
          <p:blipFill rotWithShape="1">
            <a:blip r:embed="rId4"/>
            <a:srcRect t="4511" b="41305"/>
            <a:stretch/>
          </p:blipFill>
          <p:spPr>
            <a:xfrm>
              <a:off x="585522" y="3825025"/>
              <a:ext cx="3986478" cy="2156500"/>
            </a:xfrm>
            <a:prstGeom prst="rect">
              <a:avLst/>
            </a:prstGeom>
          </p:spPr>
        </p:pic>
        <p:sp>
          <p:nvSpPr>
            <p:cNvPr id="10" name="TextBox 9">
              <a:extLst>
                <a:ext uri="{FF2B5EF4-FFF2-40B4-BE49-F238E27FC236}">
                  <a16:creationId xmlns="" xmlns:a16="http://schemas.microsoft.com/office/drawing/2014/main" id="{ED5DC82A-7EC3-443A-8D52-C36EB8010F4A}"/>
                </a:ext>
              </a:extLst>
            </p:cNvPr>
            <p:cNvSpPr txBox="1"/>
            <p:nvPr/>
          </p:nvSpPr>
          <p:spPr>
            <a:xfrm rot="16200000">
              <a:off x="-174623" y="4754607"/>
              <a:ext cx="1364245" cy="261610"/>
            </a:xfrm>
            <a:prstGeom prst="rect">
              <a:avLst/>
            </a:prstGeom>
            <a:noFill/>
          </p:spPr>
          <p:txBody>
            <a:bodyPr wrap="square" rtlCol="0">
              <a:spAutoFit/>
            </a:bodyPr>
            <a:lstStyle/>
            <a:p>
              <a:r>
                <a:rPr lang="en-US" sz="1100" dirty="0"/>
                <a:t>Number of Particles</a:t>
              </a:r>
            </a:p>
          </p:txBody>
        </p:sp>
        <p:sp>
          <p:nvSpPr>
            <p:cNvPr id="11" name="TextBox 10">
              <a:extLst>
                <a:ext uri="{FF2B5EF4-FFF2-40B4-BE49-F238E27FC236}">
                  <a16:creationId xmlns="" xmlns:a16="http://schemas.microsoft.com/office/drawing/2014/main" id="{AC59AA18-C05C-44B8-9F7A-1355BD467D93}"/>
                </a:ext>
              </a:extLst>
            </p:cNvPr>
            <p:cNvSpPr txBox="1"/>
            <p:nvPr/>
          </p:nvSpPr>
          <p:spPr>
            <a:xfrm>
              <a:off x="2222734" y="5843946"/>
              <a:ext cx="712054" cy="261610"/>
            </a:xfrm>
            <a:prstGeom prst="rect">
              <a:avLst/>
            </a:prstGeom>
            <a:noFill/>
          </p:spPr>
          <p:txBody>
            <a:bodyPr wrap="none" rtlCol="0">
              <a:spAutoFit/>
            </a:bodyPr>
            <a:lstStyle/>
            <a:p>
              <a:r>
                <a:rPr lang="en-US" sz="1100" dirty="0"/>
                <a:t>Bins (cm)</a:t>
              </a:r>
            </a:p>
          </p:txBody>
        </p:sp>
        <p:sp>
          <p:nvSpPr>
            <p:cNvPr id="12" name="TextBox 11"/>
            <p:cNvSpPr txBox="1"/>
            <p:nvPr/>
          </p:nvSpPr>
          <p:spPr>
            <a:xfrm>
              <a:off x="1972193" y="3605483"/>
              <a:ext cx="1298905" cy="307777"/>
            </a:xfrm>
            <a:prstGeom prst="rect">
              <a:avLst/>
            </a:prstGeom>
            <a:noFill/>
          </p:spPr>
          <p:txBody>
            <a:bodyPr wrap="square" rtlCol="0">
              <a:spAutoFit/>
            </a:bodyPr>
            <a:lstStyle/>
            <a:p>
              <a:pPr algn="ctr"/>
              <a:r>
                <a:rPr lang="en-US" sz="1400" dirty="0" smtClean="0"/>
                <a:t>Baseline</a:t>
              </a:r>
              <a:endParaRPr lang="en-US" sz="1400" dirty="0"/>
            </a:p>
          </p:txBody>
        </p:sp>
      </p:grpSp>
    </p:spTree>
    <p:extLst>
      <p:ext uri="{BB962C8B-B14F-4D97-AF65-F5344CB8AC3E}">
        <p14:creationId xmlns:p14="http://schemas.microsoft.com/office/powerpoint/2010/main" val="372373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046D61A8-DE0A-4776-A4AE-3BC7C12415D8}"/>
              </a:ext>
            </a:extLst>
          </p:cNvPr>
          <p:cNvPicPr>
            <a:picLocks noChangeAspect="1"/>
          </p:cNvPicPr>
          <p:nvPr/>
        </p:nvPicPr>
        <p:blipFill rotWithShape="1">
          <a:blip r:embed="rId2"/>
          <a:srcRect l="8211" t="9949" r="5566" b="10731"/>
          <a:stretch/>
        </p:blipFill>
        <p:spPr>
          <a:xfrm>
            <a:off x="3748488" y="749604"/>
            <a:ext cx="4770842" cy="2645785"/>
          </a:xfrm>
          <a:prstGeom prst="rect">
            <a:avLst/>
          </a:prstGeom>
        </p:spPr>
      </p:pic>
      <p:sp>
        <p:nvSpPr>
          <p:cNvPr id="2" name="Text Placeholder 1"/>
          <p:cNvSpPr>
            <a:spLocks noGrp="1"/>
          </p:cNvSpPr>
          <p:nvPr>
            <p:ph type="body" sz="half" idx="2"/>
          </p:nvPr>
        </p:nvSpPr>
        <p:spPr>
          <a:xfrm>
            <a:off x="232709" y="876092"/>
            <a:ext cx="3335086" cy="5329378"/>
          </a:xfrm>
        </p:spPr>
        <p:txBody>
          <a:bodyPr/>
          <a:lstStyle/>
          <a:p>
            <a:pPr marL="285750" indent="-285750">
              <a:buFont typeface="Arial" panose="020B0604020202020204" pitchFamily="34" charset="0"/>
              <a:buChar char="•"/>
            </a:pPr>
            <a:r>
              <a:rPr lang="en-US" dirty="0" smtClean="0"/>
              <a:t>Adjusting </a:t>
            </a:r>
            <a:r>
              <a:rPr lang="en-US" dirty="0"/>
              <a:t>vacuum to see how it plays a role from 1000 to 0.01 </a:t>
            </a:r>
            <a:r>
              <a:rPr lang="en-US" dirty="0" smtClean="0"/>
              <a:t>T</a:t>
            </a:r>
            <a:r>
              <a:rPr lang="en-US" dirty="0" smtClean="0"/>
              <a:t>orr.</a:t>
            </a:r>
            <a:endParaRPr lang="en-US" dirty="0"/>
          </a:p>
          <a:p>
            <a:pPr marL="285750" indent="-285750">
              <a:buFont typeface="Arial" panose="020B0604020202020204" pitchFamily="34" charset="0"/>
              <a:buChar char="•"/>
            </a:pPr>
            <a:r>
              <a:rPr lang="en-US" dirty="0" smtClean="0"/>
              <a:t>This simulation does not include the titanium windows, that is for the later simulation.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p:cNvSpPr>
            <a:spLocks noGrp="1"/>
          </p:cNvSpPr>
          <p:nvPr>
            <p:ph sz="half" idx="15"/>
          </p:nvPr>
        </p:nvSpPr>
        <p:spPr>
          <a:xfrm>
            <a:off x="3567795" y="884052"/>
            <a:ext cx="5347605" cy="5022675"/>
          </a:xfrm>
        </p:spPr>
        <p:txBody>
          <a:bodyPr/>
          <a:lstStyle/>
          <a:p>
            <a:endParaRPr lang="en-US" dirty="0"/>
          </a:p>
          <a:p>
            <a:endParaRPr lang="en-US" dirty="0"/>
          </a:p>
        </p:txBody>
      </p:sp>
      <p:sp>
        <p:nvSpPr>
          <p:cNvPr id="4" name="Date Placeholder 3"/>
          <p:cNvSpPr>
            <a:spLocks noGrp="1"/>
          </p:cNvSpPr>
          <p:nvPr>
            <p:ph type="dt" sz="half" idx="16"/>
          </p:nvPr>
        </p:nvSpPr>
        <p:spPr/>
        <p:txBody>
          <a:bodyPr/>
          <a:lstStyle/>
          <a:p>
            <a:pPr>
              <a:defRPr/>
            </a:pPr>
            <a:r>
              <a:rPr lang="en-US" dirty="0" smtClean="0"/>
              <a:t>8/5/2019</a:t>
            </a:r>
            <a:endParaRPr lang="en-US" dirty="0"/>
          </a:p>
        </p:txBody>
      </p:sp>
      <p:sp>
        <p:nvSpPr>
          <p:cNvPr id="5" name="Footer Placeholder 4"/>
          <p:cNvSpPr>
            <a:spLocks noGrp="1"/>
          </p:cNvSpPr>
          <p:nvPr>
            <p:ph type="ftr" sz="quarter" idx="17"/>
          </p:nvPr>
        </p:nvSpPr>
        <p:spPr/>
        <p:txBody>
          <a:bodyPr/>
          <a:lstStyle/>
          <a:p>
            <a:pPr>
              <a:defRPr/>
            </a:pPr>
            <a:r>
              <a:rPr lang="en-US" dirty="0"/>
              <a:t>Jose Manuel Marquez | A2D2 Beamline Extension</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8</a:t>
            </a:fld>
            <a:endParaRPr lang="en-US" dirty="0"/>
          </a:p>
        </p:txBody>
      </p:sp>
      <p:sp>
        <p:nvSpPr>
          <p:cNvPr id="7" name="Title 6"/>
          <p:cNvSpPr>
            <a:spLocks noGrp="1"/>
          </p:cNvSpPr>
          <p:nvPr>
            <p:ph type="title"/>
          </p:nvPr>
        </p:nvSpPr>
        <p:spPr/>
        <p:txBody>
          <a:bodyPr/>
          <a:lstStyle/>
          <a:p>
            <a:r>
              <a:rPr lang="en-US" dirty="0"/>
              <a:t>Efficiencies Stage 2: Pipeline Extension</a:t>
            </a:r>
          </a:p>
        </p:txBody>
      </p:sp>
      <p:pic>
        <p:nvPicPr>
          <p:cNvPr id="12" name="Picture 11">
            <a:extLst>
              <a:ext uri="{FF2B5EF4-FFF2-40B4-BE49-F238E27FC236}">
                <a16:creationId xmlns="" xmlns:a16="http://schemas.microsoft.com/office/drawing/2014/main" id="{B0B38E51-DCDF-4CD6-8E2B-138CA4B55D51}"/>
              </a:ext>
            </a:extLst>
          </p:cNvPr>
          <p:cNvPicPr>
            <a:picLocks noChangeAspect="1"/>
          </p:cNvPicPr>
          <p:nvPr/>
        </p:nvPicPr>
        <p:blipFill rotWithShape="1">
          <a:blip r:embed="rId3"/>
          <a:srcRect l="26774" t="39565" r="23952" b="41037"/>
          <a:stretch/>
        </p:blipFill>
        <p:spPr>
          <a:xfrm>
            <a:off x="4621729" y="3694132"/>
            <a:ext cx="3306598" cy="784708"/>
          </a:xfrm>
          <a:prstGeom prst="rect">
            <a:avLst/>
          </a:prstGeom>
        </p:spPr>
      </p:pic>
      <p:sp>
        <p:nvSpPr>
          <p:cNvPr id="27" name="TextBox 26">
            <a:extLst>
              <a:ext uri="{FF2B5EF4-FFF2-40B4-BE49-F238E27FC236}">
                <a16:creationId xmlns="" xmlns:a16="http://schemas.microsoft.com/office/drawing/2014/main" id="{7CB58707-211A-4067-96C4-CFC9A1A3C0F3}"/>
              </a:ext>
            </a:extLst>
          </p:cNvPr>
          <p:cNvSpPr txBox="1"/>
          <p:nvPr/>
        </p:nvSpPr>
        <p:spPr>
          <a:xfrm>
            <a:off x="2257670" y="6021250"/>
            <a:ext cx="603050" cy="276999"/>
          </a:xfrm>
          <a:prstGeom prst="rect">
            <a:avLst/>
          </a:prstGeom>
          <a:noFill/>
        </p:spPr>
        <p:txBody>
          <a:bodyPr wrap="none" rtlCol="0">
            <a:spAutoFit/>
          </a:bodyPr>
          <a:lstStyle/>
          <a:p>
            <a:r>
              <a:rPr lang="en-US" sz="1200" dirty="0" smtClean="0"/>
              <a:t>(</a:t>
            </a:r>
            <a:r>
              <a:rPr lang="en-US" sz="1200" dirty="0"/>
              <a:t>5mm)</a:t>
            </a:r>
          </a:p>
        </p:txBody>
      </p:sp>
      <p:graphicFrame>
        <p:nvGraphicFramePr>
          <p:cNvPr id="28" name="Table 27">
            <a:extLst>
              <a:ext uri="{FF2B5EF4-FFF2-40B4-BE49-F238E27FC236}">
                <a16:creationId xmlns="" xmlns:a16="http://schemas.microsoft.com/office/drawing/2014/main" id="{7BD1F39A-4246-475E-A924-C1E706F35E66}"/>
              </a:ext>
            </a:extLst>
          </p:cNvPr>
          <p:cNvGraphicFramePr>
            <a:graphicFrameLocks noGrp="1"/>
          </p:cNvGraphicFramePr>
          <p:nvPr>
            <p:extLst>
              <p:ext uri="{D42A27DB-BD31-4B8C-83A1-F6EECF244321}">
                <p14:modId xmlns:p14="http://schemas.microsoft.com/office/powerpoint/2010/main" val="1035713527"/>
              </p:ext>
            </p:extLst>
          </p:nvPr>
        </p:nvGraphicFramePr>
        <p:xfrm>
          <a:off x="1146200" y="2728639"/>
          <a:ext cx="1219200" cy="1333500"/>
        </p:xfrm>
        <a:graphic>
          <a:graphicData uri="http://schemas.openxmlformats.org/drawingml/2006/table">
            <a:tbl>
              <a:tblPr>
                <a:tableStyleId>{5C22544A-7EE6-4342-B048-85BDC9FD1C3A}</a:tableStyleId>
              </a:tblPr>
              <a:tblGrid>
                <a:gridCol w="609600">
                  <a:extLst>
                    <a:ext uri="{9D8B030D-6E8A-4147-A177-3AD203B41FA5}">
                      <a16:colId xmlns="" xmlns:a16="http://schemas.microsoft.com/office/drawing/2014/main" val="4008759360"/>
                    </a:ext>
                  </a:extLst>
                </a:gridCol>
                <a:gridCol w="609600">
                  <a:extLst>
                    <a:ext uri="{9D8B030D-6E8A-4147-A177-3AD203B41FA5}">
                      <a16:colId xmlns="" xmlns:a16="http://schemas.microsoft.com/office/drawing/2014/main" val="630550511"/>
                    </a:ext>
                  </a:extLst>
                </a:gridCol>
              </a:tblGrid>
              <a:tr h="190500">
                <a:tc>
                  <a:txBody>
                    <a:bodyPr/>
                    <a:lstStyle/>
                    <a:p>
                      <a:pPr algn="l" fontAlgn="b"/>
                      <a:r>
                        <a:rPr lang="en-US" sz="1100" u="none" strike="noStrike" dirty="0">
                          <a:effectLst/>
                        </a:rPr>
                        <a:t>T</a:t>
                      </a:r>
                      <a:r>
                        <a:rPr lang="en-US" sz="1100" u="none" strike="noStrike" dirty="0" smtClean="0">
                          <a:effectLst/>
                        </a:rPr>
                        <a:t>orr</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survived</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835343537"/>
                  </a:ext>
                </a:extLst>
              </a:tr>
              <a:tr h="190500">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1985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42985796"/>
                  </a:ext>
                </a:extLst>
              </a:tr>
              <a:tr h="190500">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9327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3260672212"/>
                  </a:ext>
                </a:extLst>
              </a:tr>
              <a:tr h="190500">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9987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3836289002"/>
                  </a:ext>
                </a:extLst>
              </a:tr>
              <a:tr h="190500">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3821091372"/>
                  </a:ext>
                </a:extLst>
              </a:tr>
              <a:tr h="190500">
                <a:tc>
                  <a:txBody>
                    <a:bodyPr/>
                    <a:lstStyle/>
                    <a:p>
                      <a:pPr algn="r" fontAlgn="b"/>
                      <a:r>
                        <a:rPr lang="en-US" sz="1100" u="none" strike="noStrike">
                          <a:effectLst/>
                        </a:rPr>
                        <a:t>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154226016"/>
                  </a:ext>
                </a:extLst>
              </a:tr>
              <a:tr h="190500">
                <a:tc>
                  <a:txBody>
                    <a:bodyPr/>
                    <a:lstStyle/>
                    <a:p>
                      <a:pPr algn="r" fontAlgn="b"/>
                      <a:r>
                        <a:rPr lang="en-US" sz="1100" u="none" strike="noStrike" dirty="0">
                          <a:effectLst/>
                        </a:rPr>
                        <a:t>0.01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10000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193633983"/>
                  </a:ext>
                </a:extLst>
              </a:tr>
            </a:tbl>
          </a:graphicData>
        </a:graphic>
      </p:graphicFrame>
    </p:spTree>
    <p:extLst>
      <p:ext uri="{BB962C8B-B14F-4D97-AF65-F5344CB8AC3E}">
        <p14:creationId xmlns:p14="http://schemas.microsoft.com/office/powerpoint/2010/main" val="1678564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64805" y="884052"/>
            <a:ext cx="3214199" cy="5329378"/>
          </a:xfrm>
        </p:spPr>
        <p:txBody>
          <a:bodyPr/>
          <a:lstStyle/>
          <a:p>
            <a:pPr marL="285750" indent="-285750">
              <a:buFont typeface="Arial" panose="020B0604020202020204" pitchFamily="34" charset="0"/>
              <a:buChar char="•"/>
            </a:pPr>
            <a:r>
              <a:rPr lang="en-US" dirty="0" smtClean="0"/>
              <a:t>Target </a:t>
            </a:r>
            <a:r>
              <a:rPr lang="en-US" dirty="0"/>
              <a:t>in this stage is a 4” diameter target, torr = </a:t>
            </a:r>
            <a:r>
              <a:rPr lang="en-US" dirty="0" smtClean="0"/>
              <a:t>0.01</a:t>
            </a:r>
          </a:p>
          <a:p>
            <a:endParaRPr lang="en-US" dirty="0"/>
          </a:p>
          <a:p>
            <a:pPr marL="285750" indent="-285750">
              <a:buFont typeface="Arial" panose="020B0604020202020204" pitchFamily="34" charset="0"/>
              <a:buChar char="•"/>
            </a:pPr>
            <a:r>
              <a:rPr lang="en-US" dirty="0" smtClean="0"/>
              <a:t>The </a:t>
            </a:r>
            <a:r>
              <a:rPr lang="en-US" dirty="0"/>
              <a:t>actual thickness of Ti will be of a 3 mills top and an 8 mills bottom resulting in and efficiency of 21.30</a:t>
            </a:r>
            <a:r>
              <a:rPr lang="en-US" dirty="0" smtClean="0"/>
              <a:t>%. </a:t>
            </a:r>
          </a:p>
          <a:p>
            <a:endParaRPr lang="en-US" dirty="0" smtClean="0"/>
          </a:p>
          <a:p>
            <a:endParaRPr lang="en-US" dirty="0"/>
          </a:p>
          <a:p>
            <a:pPr marL="285750" indent="-285750">
              <a:buFont typeface="Arial" panose="020B0604020202020204" pitchFamily="34" charset="0"/>
              <a:buChar char="•"/>
            </a:pPr>
            <a:r>
              <a:rPr lang="en-US" dirty="0" smtClean="0"/>
              <a:t>Using Grade 5 Titanium </a:t>
            </a:r>
          </a:p>
          <a:p>
            <a:pPr marL="285750" indent="-285750">
              <a:buFont typeface="Arial" panose="020B0604020202020204" pitchFamily="34" charset="0"/>
              <a:buChar char="•"/>
            </a:pPr>
            <a:endParaRPr lang="en-US" dirty="0"/>
          </a:p>
          <a:p>
            <a:endParaRPr lang="en-US" dirty="0"/>
          </a:p>
        </p:txBody>
      </p:sp>
      <p:sp>
        <p:nvSpPr>
          <p:cNvPr id="3" name="Content Placeholder 2"/>
          <p:cNvSpPr>
            <a:spLocks noGrp="1"/>
          </p:cNvSpPr>
          <p:nvPr>
            <p:ph sz="half" idx="15"/>
          </p:nvPr>
        </p:nvSpPr>
        <p:spPr>
          <a:xfrm>
            <a:off x="3567795" y="884052"/>
            <a:ext cx="5347605" cy="5022675"/>
          </a:xfrm>
        </p:spPr>
        <p:txBody>
          <a:bodyPr/>
          <a:lstStyle/>
          <a:p>
            <a:endParaRPr lang="en-US" dirty="0"/>
          </a:p>
          <a:p>
            <a:endParaRPr lang="en-US" dirty="0"/>
          </a:p>
        </p:txBody>
      </p:sp>
      <p:sp>
        <p:nvSpPr>
          <p:cNvPr id="4" name="Date Placeholder 3"/>
          <p:cNvSpPr>
            <a:spLocks noGrp="1"/>
          </p:cNvSpPr>
          <p:nvPr>
            <p:ph type="dt" sz="half" idx="16"/>
          </p:nvPr>
        </p:nvSpPr>
        <p:spPr/>
        <p:txBody>
          <a:bodyPr/>
          <a:lstStyle/>
          <a:p>
            <a:pPr>
              <a:defRPr/>
            </a:pPr>
            <a:r>
              <a:rPr lang="en-US" dirty="0" smtClean="0"/>
              <a:t>8/5/2019</a:t>
            </a:r>
            <a:endParaRPr lang="en-US" dirty="0"/>
          </a:p>
        </p:txBody>
      </p:sp>
      <p:sp>
        <p:nvSpPr>
          <p:cNvPr id="5" name="Footer Placeholder 4"/>
          <p:cNvSpPr>
            <a:spLocks noGrp="1"/>
          </p:cNvSpPr>
          <p:nvPr>
            <p:ph type="ftr" sz="quarter" idx="17"/>
          </p:nvPr>
        </p:nvSpPr>
        <p:spPr/>
        <p:txBody>
          <a:bodyPr/>
          <a:lstStyle/>
          <a:p>
            <a:pPr>
              <a:defRPr/>
            </a:pPr>
            <a:r>
              <a:rPr lang="en-US" dirty="0"/>
              <a:t>Jose Manuel Marquez | A2D2 Beamline Extension</a:t>
            </a:r>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9</a:t>
            </a:fld>
            <a:endParaRPr lang="en-US" dirty="0"/>
          </a:p>
        </p:txBody>
      </p:sp>
      <p:sp>
        <p:nvSpPr>
          <p:cNvPr id="7" name="Title 6"/>
          <p:cNvSpPr>
            <a:spLocks noGrp="1"/>
          </p:cNvSpPr>
          <p:nvPr>
            <p:ph type="title"/>
          </p:nvPr>
        </p:nvSpPr>
        <p:spPr/>
        <p:txBody>
          <a:bodyPr/>
          <a:lstStyle/>
          <a:p>
            <a:r>
              <a:rPr lang="en-US" dirty="0"/>
              <a:t>Efficiencies Stage 2: Pipeline Extension cont.</a:t>
            </a:r>
          </a:p>
        </p:txBody>
      </p:sp>
      <p:graphicFrame>
        <p:nvGraphicFramePr>
          <p:cNvPr id="10" name="Table 9">
            <a:extLst>
              <a:ext uri="{FF2B5EF4-FFF2-40B4-BE49-F238E27FC236}">
                <a16:creationId xmlns="" xmlns:a16="http://schemas.microsoft.com/office/drawing/2014/main" id="{EDB0633A-0A2E-490E-B2FC-E0166A3E8545}"/>
              </a:ext>
            </a:extLst>
          </p:cNvPr>
          <p:cNvGraphicFramePr>
            <a:graphicFrameLocks noGrp="1"/>
          </p:cNvGraphicFramePr>
          <p:nvPr>
            <p:extLst>
              <p:ext uri="{D42A27DB-BD31-4B8C-83A1-F6EECF244321}">
                <p14:modId xmlns:p14="http://schemas.microsoft.com/office/powerpoint/2010/main" val="40428912"/>
              </p:ext>
            </p:extLst>
          </p:nvPr>
        </p:nvGraphicFramePr>
        <p:xfrm>
          <a:off x="3599350" y="1533423"/>
          <a:ext cx="1264482" cy="1835413"/>
        </p:xfrm>
        <a:graphic>
          <a:graphicData uri="http://schemas.openxmlformats.org/drawingml/2006/table">
            <a:tbl>
              <a:tblPr firstRow="1" lastCol="1">
                <a:tableStyleId>{5C22544A-7EE6-4342-B048-85BDC9FD1C3A}</a:tableStyleId>
              </a:tblPr>
              <a:tblGrid>
                <a:gridCol w="632241">
                  <a:extLst>
                    <a:ext uri="{9D8B030D-6E8A-4147-A177-3AD203B41FA5}">
                      <a16:colId xmlns="" xmlns:a16="http://schemas.microsoft.com/office/drawing/2014/main" val="1806414459"/>
                    </a:ext>
                  </a:extLst>
                </a:gridCol>
                <a:gridCol w="632241">
                  <a:extLst>
                    <a:ext uri="{9D8B030D-6E8A-4147-A177-3AD203B41FA5}">
                      <a16:colId xmlns="" xmlns:a16="http://schemas.microsoft.com/office/drawing/2014/main" val="2352793005"/>
                    </a:ext>
                  </a:extLst>
                </a:gridCol>
              </a:tblGrid>
              <a:tr h="207281">
                <a:tc>
                  <a:txBody>
                    <a:bodyPr/>
                    <a:lstStyle/>
                    <a:p>
                      <a:pPr algn="l" fontAlgn="b"/>
                      <a:r>
                        <a:rPr lang="en-US" sz="1100" u="none" strike="noStrike" dirty="0">
                          <a:effectLst/>
                        </a:rPr>
                        <a:t>mills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survived</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222272826"/>
                  </a:ext>
                </a:extLst>
              </a:tr>
              <a:tr h="207281">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6525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423000732"/>
                  </a:ext>
                </a:extLst>
              </a:tr>
              <a:tr h="207281">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3862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588694679"/>
                  </a:ext>
                </a:extLst>
              </a:tr>
              <a:tr h="207281">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2628</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4209682844"/>
                  </a:ext>
                </a:extLst>
              </a:tr>
              <a:tr h="150667">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1936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762450677"/>
                  </a:ext>
                </a:extLst>
              </a:tr>
              <a:tr h="207281">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952914845"/>
                  </a:ext>
                </a:extLst>
              </a:tr>
              <a:tr h="207281">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1263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649553612"/>
                  </a:ext>
                </a:extLst>
              </a:tr>
              <a:tr h="207281">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1055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708487268"/>
                  </a:ext>
                </a:extLst>
              </a:tr>
              <a:tr h="207281">
                <a:tc>
                  <a:txBody>
                    <a:bodyPr/>
                    <a:lstStyle/>
                    <a:p>
                      <a:pPr algn="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897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5239960"/>
                  </a:ext>
                </a:extLst>
              </a:tr>
            </a:tbl>
          </a:graphicData>
        </a:graphic>
      </p:graphicFrame>
      <p:pic>
        <p:nvPicPr>
          <p:cNvPr id="11" name="Picture 10">
            <a:extLst>
              <a:ext uri="{FF2B5EF4-FFF2-40B4-BE49-F238E27FC236}">
                <a16:creationId xmlns="" xmlns:a16="http://schemas.microsoft.com/office/drawing/2014/main" id="{34A9DC8A-6100-4847-95CC-F469DE26A45A}"/>
              </a:ext>
            </a:extLst>
          </p:cNvPr>
          <p:cNvPicPr>
            <a:picLocks noChangeAspect="1"/>
          </p:cNvPicPr>
          <p:nvPr/>
        </p:nvPicPr>
        <p:blipFill>
          <a:blip r:embed="rId2"/>
          <a:stretch>
            <a:fillRect/>
          </a:stretch>
        </p:blipFill>
        <p:spPr>
          <a:xfrm>
            <a:off x="5258151" y="827065"/>
            <a:ext cx="3765452" cy="2263277"/>
          </a:xfrm>
          <a:prstGeom prst="rect">
            <a:avLst/>
          </a:prstGeom>
        </p:spPr>
      </p:pic>
      <p:pic>
        <p:nvPicPr>
          <p:cNvPr id="17" name="Picture 16">
            <a:extLst>
              <a:ext uri="{FF2B5EF4-FFF2-40B4-BE49-F238E27FC236}">
                <a16:creationId xmlns="" xmlns:a16="http://schemas.microsoft.com/office/drawing/2014/main" id="{B66B678E-9C15-4894-8B32-2FE22D0B95BC}"/>
              </a:ext>
            </a:extLst>
          </p:cNvPr>
          <p:cNvPicPr>
            <a:picLocks noChangeAspect="1"/>
          </p:cNvPicPr>
          <p:nvPr/>
        </p:nvPicPr>
        <p:blipFill rotWithShape="1">
          <a:blip r:embed="rId3"/>
          <a:srcRect l="13395" t="14013" r="10741" b="15168"/>
          <a:stretch/>
        </p:blipFill>
        <p:spPr>
          <a:xfrm>
            <a:off x="4863832" y="3775216"/>
            <a:ext cx="4221174" cy="2375462"/>
          </a:xfrm>
          <a:prstGeom prst="rect">
            <a:avLst/>
          </a:prstGeom>
        </p:spPr>
      </p:pic>
      <p:grpSp>
        <p:nvGrpSpPr>
          <p:cNvPr id="9" name="Group 8"/>
          <p:cNvGrpSpPr/>
          <p:nvPr/>
        </p:nvGrpSpPr>
        <p:grpSpPr>
          <a:xfrm>
            <a:off x="589342" y="4018207"/>
            <a:ext cx="3931138" cy="2207597"/>
            <a:chOff x="589342" y="4018207"/>
            <a:chExt cx="3931138" cy="2207597"/>
          </a:xfrm>
        </p:grpSpPr>
        <p:pic>
          <p:nvPicPr>
            <p:cNvPr id="8" name="Picture 7">
              <a:extLst>
                <a:ext uri="{FF2B5EF4-FFF2-40B4-BE49-F238E27FC236}">
                  <a16:creationId xmlns="" xmlns:a16="http://schemas.microsoft.com/office/drawing/2014/main" id="{A332423C-7ED7-4C64-B004-9716D6A3D51B}"/>
                </a:ext>
              </a:extLst>
            </p:cNvPr>
            <p:cNvPicPr>
              <a:picLocks noChangeAspect="1"/>
            </p:cNvPicPr>
            <p:nvPr/>
          </p:nvPicPr>
          <p:blipFill>
            <a:blip r:embed="rId4"/>
            <a:stretch>
              <a:fillRect/>
            </a:stretch>
          </p:blipFill>
          <p:spPr>
            <a:xfrm>
              <a:off x="589342" y="4189004"/>
              <a:ext cx="294969" cy="1359526"/>
            </a:xfrm>
            <a:prstGeom prst="rect">
              <a:avLst/>
            </a:prstGeom>
          </p:spPr>
        </p:pic>
        <p:pic>
          <p:nvPicPr>
            <p:cNvPr id="12" name="Picture 11">
              <a:extLst>
                <a:ext uri="{FF2B5EF4-FFF2-40B4-BE49-F238E27FC236}">
                  <a16:creationId xmlns="" xmlns:a16="http://schemas.microsoft.com/office/drawing/2014/main" id="{5DF64502-8409-4A73-B901-2B593D4BA1DD}"/>
                </a:ext>
              </a:extLst>
            </p:cNvPr>
            <p:cNvPicPr>
              <a:picLocks noChangeAspect="1"/>
            </p:cNvPicPr>
            <p:nvPr/>
          </p:nvPicPr>
          <p:blipFill rotWithShape="1">
            <a:blip r:embed="rId5"/>
            <a:srcRect t="8749"/>
            <a:stretch/>
          </p:blipFill>
          <p:spPr>
            <a:xfrm>
              <a:off x="858886" y="4018207"/>
              <a:ext cx="3661594" cy="1881523"/>
            </a:xfrm>
            <a:prstGeom prst="rect">
              <a:avLst/>
            </a:prstGeom>
          </p:spPr>
        </p:pic>
        <p:pic>
          <p:nvPicPr>
            <p:cNvPr id="18" name="Picture 17">
              <a:extLst>
                <a:ext uri="{FF2B5EF4-FFF2-40B4-BE49-F238E27FC236}">
                  <a16:creationId xmlns="" xmlns:a16="http://schemas.microsoft.com/office/drawing/2014/main" id="{1A482F84-5933-4A97-9EB4-D6ED7D0F792C}"/>
                </a:ext>
              </a:extLst>
            </p:cNvPr>
            <p:cNvPicPr>
              <a:picLocks noChangeAspect="1"/>
            </p:cNvPicPr>
            <p:nvPr/>
          </p:nvPicPr>
          <p:blipFill>
            <a:blip r:embed="rId6"/>
            <a:stretch>
              <a:fillRect/>
            </a:stretch>
          </p:blipFill>
          <p:spPr>
            <a:xfrm>
              <a:off x="2243714" y="5896591"/>
              <a:ext cx="902286" cy="329213"/>
            </a:xfrm>
            <a:prstGeom prst="rect">
              <a:avLst/>
            </a:prstGeom>
          </p:spPr>
        </p:pic>
      </p:grpSp>
    </p:spTree>
    <p:extLst>
      <p:ext uri="{BB962C8B-B14F-4D97-AF65-F5344CB8AC3E}">
        <p14:creationId xmlns:p14="http://schemas.microsoft.com/office/powerpoint/2010/main" val="366174169"/>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6129</TotalTime>
  <Words>1250</Words>
  <Application>Microsoft Office PowerPoint</Application>
  <PresentationFormat>On-screen Show (4:3)</PresentationFormat>
  <Paragraphs>193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ＭＳ Ｐゴシック</vt:lpstr>
      <vt:lpstr>Arial</vt:lpstr>
      <vt:lpstr>Calibri</vt:lpstr>
      <vt:lpstr>Geneva</vt:lpstr>
      <vt:lpstr>Helvetica</vt:lpstr>
      <vt:lpstr>Fermilab_PPT_090815</vt:lpstr>
      <vt:lpstr>PowerPoint Presentation</vt:lpstr>
      <vt:lpstr>Project Purpose</vt:lpstr>
      <vt:lpstr>A2D2</vt:lpstr>
      <vt:lpstr>Software Learned</vt:lpstr>
      <vt:lpstr>Beam Line Extension Design</vt:lpstr>
      <vt:lpstr>G4 Beamline Program</vt:lpstr>
      <vt:lpstr>Efficiencies, Stage 1: Baseline</vt:lpstr>
      <vt:lpstr>Efficiencies Stage 2: Pipeline Extension</vt:lpstr>
      <vt:lpstr>Efficiencies Stage 2: Pipeline Extension cont.</vt:lpstr>
      <vt:lpstr>Efficiencies Stage 3: Solenoid</vt:lpstr>
      <vt:lpstr>Efficiencies Stage 4: Quadrupoles,  for Target Box Project</vt:lpstr>
      <vt:lpstr>Takeaways</vt:lpstr>
      <vt:lpstr>PowerPoint Presentation</vt:lpstr>
      <vt:lpstr>PowerPoint Presentation</vt:lpstr>
    </vt:vector>
  </TitlesOfParts>
  <Company>Sandbox Studio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manuel Marquez x 38348N</dc:creator>
  <cp:lastModifiedBy>Jose Manuel Marquez</cp:lastModifiedBy>
  <cp:revision>87</cp:revision>
  <cp:lastPrinted>2014-01-20T19:40:21Z</cp:lastPrinted>
  <dcterms:created xsi:type="dcterms:W3CDTF">2019-07-17T17:31:02Z</dcterms:created>
  <dcterms:modified xsi:type="dcterms:W3CDTF">2019-08-05T04:57:56Z</dcterms:modified>
</cp:coreProperties>
</file>