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6"/>
  </p:notesMasterIdLst>
  <p:sldIdLst>
    <p:sldId id="443" r:id="rId2"/>
    <p:sldId id="573" r:id="rId3"/>
    <p:sldId id="570" r:id="rId4"/>
    <p:sldId id="571" r:id="rId5"/>
    <p:sldId id="575" r:id="rId6"/>
    <p:sldId id="574" r:id="rId7"/>
    <p:sldId id="577" r:id="rId8"/>
    <p:sldId id="576" r:id="rId9"/>
    <p:sldId id="578" r:id="rId10"/>
    <p:sldId id="580" r:id="rId11"/>
    <p:sldId id="579" r:id="rId12"/>
    <p:sldId id="569" r:id="rId13"/>
    <p:sldId id="572" r:id="rId14"/>
    <p:sldId id="564" r:id="rId15"/>
  </p:sldIdLst>
  <p:sldSz cx="9144000" cy="6858000" type="screen4x3"/>
  <p:notesSz cx="68580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6"/>
    <p:restoredTop sz="94558"/>
  </p:normalViewPr>
  <p:slideViewPr>
    <p:cSldViewPr>
      <p:cViewPr varScale="1">
        <p:scale>
          <a:sx n="117" d="100"/>
          <a:sy n="117" d="100"/>
        </p:scale>
        <p:origin x="11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024813-81E4-0F4F-B1AB-CC480317AC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2385C7-0D20-D84C-BE1F-EB9C56ACB92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55CD64B-64CA-8A49-B5AD-F1F3EA2A5BE1}" type="datetimeFigureOut">
              <a:rPr lang="en-US" altLang="en-US"/>
              <a:pPr/>
              <a:t>12/18/19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6F9CD1B-1818-7640-8204-B699A2E900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561F8DD-8F37-304E-BA88-E677E3350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87850"/>
            <a:ext cx="5486400" cy="4156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E14F3-0B36-9843-B457-0BE05BB8FF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2971800" cy="4619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F6A05-E518-594F-8C10-CD1DEB3CA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772525"/>
            <a:ext cx="2971800" cy="4619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9A44247A-6B26-8247-AB1F-8ECC36BFE2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>
            <a:normAutofit/>
          </a:bodyPr>
          <a:lstStyle>
            <a:lvl1pPr>
              <a:defRPr sz="3200">
                <a:latin typeface="Lucida Fax" pitchFamily="18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533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ger Expert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4FD25-9908-C146-B24F-39595A13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7DEEF1AB-F671-1A48-AC3C-C4A382C51F6A}" type="datetime1">
              <a:rPr lang="en-US" altLang="en-US" smtClean="0"/>
              <a:t>12/18/19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830F1-6911-3347-8EB8-8C0A8F87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5791200"/>
            <a:ext cx="5334000" cy="533400"/>
          </a:xfrm>
        </p:spPr>
        <p:txBody>
          <a:bodyPr/>
          <a:lstStyle>
            <a:lvl1pPr>
              <a:defRPr sz="2000">
                <a:latin typeface="Tiger Exper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BD993-F348-5441-9624-0F1E3B84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2A284-7629-5B4A-9770-606F7D4A6B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196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5B706-E0BA-2A4D-B272-A6774C4D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0A511A-AA30-CD4B-A685-D31BD19428D1}" type="datetime1">
              <a:rPr lang="en-US" altLang="en-US" smtClean="0"/>
              <a:t>12/18/19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CADC8-A993-8D42-ABBA-44D1A87E5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ED991-C06B-DB40-A516-288E0E48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FC9FC-6F03-884E-9D14-0888B4C6B5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46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15566-5809-394E-A482-BD5AC34C2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9AC9D7-8A30-1946-A001-EFDE5EA2A150}" type="datetime1">
              <a:rPr lang="en-US" altLang="en-US" smtClean="0"/>
              <a:t>12/18/19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B48ED-E1C4-FC41-BACC-39458E92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FA697-FFB2-2C4F-8E99-5E84DCBA4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3CFD8-8D3B-AC40-8B3C-934C18803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59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D5394-C221-F841-84D2-00657FD97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7498CE-A6C3-E845-9831-30D190D93604}" type="datetime1">
              <a:rPr lang="en-US" altLang="en-US" smtClean="0"/>
              <a:t>12/18/19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1313E-3B33-2C47-8F17-84206153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F3511-A8BE-C34C-A7AE-52E2A41B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94E74-002A-3647-9494-E339EC17AE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99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81548-85E6-7344-9A4E-7D8F1650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2DC867-287A-A24C-8FD3-FE327F996628}" type="datetime1">
              <a:rPr lang="en-US" altLang="en-US" smtClean="0"/>
              <a:t>12/18/19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65E1C-02BE-5643-85CA-AF6D8F5FB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5303D-6C1B-3840-B63B-CB80A8A4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924F0-A532-7849-A80D-FAAACE7F76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2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A5CCE5-772A-7B40-959C-5EE72C11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32F62C-30D8-6A48-8821-E2E2D0C758F5}" type="datetime1">
              <a:rPr lang="en-US" altLang="en-US" smtClean="0"/>
              <a:t>12/18/19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02872C-7561-E64A-A6BD-A1F0B0438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F46691-AC86-3445-9840-8586A34B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6659B-D853-BC44-95CA-59D7B4DE7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78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480A0E-5941-7149-AEAC-1EBC783F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7547B8-27D4-6446-A671-282C18F34E29}" type="datetime1">
              <a:rPr lang="en-US" altLang="en-US" smtClean="0"/>
              <a:t>12/18/19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8EE8B6-99DF-F84A-B14D-B8D536DE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DE33E4-5726-3041-B812-E69C6F8B9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E0872-55EE-B34A-A6EE-B6301A7585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4D8904E-5518-204A-A1AF-A4D0C710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A1BFA0-50E0-3B48-B39B-534415782895}" type="datetime1">
              <a:rPr lang="en-US" altLang="en-US" smtClean="0"/>
              <a:t>12/18/19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A7859B-D578-6547-97DC-3598E0FA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881AAD8-0B91-EA40-BC76-04E1582D8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7EF54-A100-9848-A62B-DAA680CA91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04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88264AC-73D3-7041-8725-A0980858C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1E5164-C794-424A-A6EC-D7F25BE4EBFE}" type="datetime1">
              <a:rPr lang="en-US" altLang="en-US" smtClean="0"/>
              <a:t>12/18/19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6B3FF7-9E32-7149-9360-723F9F42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573B65-9B82-C343-BCBF-05000BC8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54B60-7688-CF4D-84EB-AF4D910DCF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555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42F7E0-12B6-5B4A-B48A-D7D87B54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F19370-F8B3-1C43-9508-B43AE5029B73}" type="datetime1">
              <a:rPr lang="en-US" altLang="en-US" smtClean="0"/>
              <a:t>12/18/19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8F5FB1-72BE-024A-9158-0AF8D9729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027DD4-71FC-6C4D-B7AA-C08F9DA0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786A2-C2A1-1E45-8EC9-3DBC313370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925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39ED0B-E8ED-9442-86C1-BA3776FD2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359F08-3378-1340-83BA-63399617C54E}" type="datetime1">
              <a:rPr lang="en-US" altLang="en-US" smtClean="0"/>
              <a:t>12/18/19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C9EE3E-F2BA-724D-AD87-31B21A4C7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946194-42D8-DE44-86DE-EC6EE16C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89764-53BC-2C45-AE6A-B5B62989F2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97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FE25EB0-1CAF-924A-AE9C-EA5CBA43158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27D2DFF-5CF9-9242-9656-8D067A361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DF246-B3A8-FA4F-BC75-A5E1D68453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3C58E208-42F6-794D-ACC9-A6B96DF6D08F}" type="datetime1">
              <a:rPr lang="en-US" altLang="en-US" smtClean="0"/>
              <a:t>12/18/19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DC5B1-7B92-744D-8E3A-5F48DE2D7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239D7-05A6-B34C-93AC-805A721B7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6ACC0966-C58B-F942-B82C-D3CA4F38CE9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00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Mathematica7Mono" pitchFamily="2" charset="2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athematica7Mon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FFFF00"/>
          </a:solidFill>
          <a:latin typeface="+mn-lt"/>
          <a:ea typeface="Arial" charset="0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92D050"/>
          </a:solidFill>
          <a:latin typeface="Courier New" pitchFamily="49" charset="0"/>
          <a:ea typeface="ＭＳ Ｐゴシック" charset="0"/>
          <a:cs typeface="Courier New" pitchFamily="49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rgbClr val="00B0F0"/>
          </a:solidFill>
          <a:latin typeface="+mn-lt"/>
          <a:ea typeface="Courier New" charset="0"/>
          <a:cs typeface="Courier New" pitchFamily="49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C6D9F1"/>
          </a:solidFill>
          <a:latin typeface="+mn-lt"/>
          <a:ea typeface="Courier New" charset="0"/>
          <a:cs typeface="Courier New" pitchFamily="49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ABA0997-F77F-B84F-AE29-0E3E468A3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355"/>
            <a:ext cx="8229600" cy="22098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  <a:latin typeface="Baskerville" panose="02020502070401020303" pitchFamily="18" charset="0"/>
                <a:ea typeface="ＭＳ Ｐゴシック" panose="020B0600070205080204" pitchFamily="34" charset="-128"/>
              </a:rPr>
              <a:t>Beam Dynamics During Rebunching</a:t>
            </a:r>
            <a:br>
              <a:rPr lang="en-US" altLang="en-US" sz="3200" dirty="0">
                <a:solidFill>
                  <a:srgbClr val="FFFF00"/>
                </a:solidFill>
                <a:latin typeface="Baskerville" panose="02020502070401020303" pitchFamily="18" charset="0"/>
                <a:ea typeface="ＭＳ Ｐゴシック" panose="020B0600070205080204" pitchFamily="34" charset="-128"/>
              </a:rPr>
            </a:br>
            <a:r>
              <a:rPr lang="en-US" altLang="en-US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corrected version  </a:t>
            </a:r>
          </a:p>
        </p:txBody>
      </p:sp>
      <p:sp>
        <p:nvSpPr>
          <p:cNvPr id="20483" name="Rectangle 5">
            <a:extLst>
              <a:ext uri="{FF2B5EF4-FFF2-40B4-BE49-F238E27FC236}">
                <a16:creationId xmlns:a16="http://schemas.microsoft.com/office/drawing/2014/main" id="{A5F94893-FBAD-FE4E-B437-D9D72D8AF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69C3559A-A4AD-3542-B89F-BCE320D31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0485" name="Rectangle 7">
            <a:extLst>
              <a:ext uri="{FF2B5EF4-FFF2-40B4-BE49-F238E27FC236}">
                <a16:creationId xmlns:a16="http://schemas.microsoft.com/office/drawing/2014/main" id="{D7E9F62D-BB5F-AE40-8587-3429C359E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0486" name="Rectangle 9">
            <a:extLst>
              <a:ext uri="{FF2B5EF4-FFF2-40B4-BE49-F238E27FC236}">
                <a16:creationId xmlns:a16="http://schemas.microsoft.com/office/drawing/2014/main" id="{3D29D822-2BA8-7648-840F-6E7538A95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0487" name="Rectangle 24">
            <a:extLst>
              <a:ext uri="{FF2B5EF4-FFF2-40B4-BE49-F238E27FC236}">
                <a16:creationId xmlns:a16="http://schemas.microsoft.com/office/drawing/2014/main" id="{F9D783CB-DF1D-014C-9CF3-B1FC27AA3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0488" name="Rectangle 26">
            <a:extLst>
              <a:ext uri="{FF2B5EF4-FFF2-40B4-BE49-F238E27FC236}">
                <a16:creationId xmlns:a16="http://schemas.microsoft.com/office/drawing/2014/main" id="{5C3F23AE-84CF-994D-8A3B-6D5497F50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0489" name="Rectangle 8">
            <a:extLst>
              <a:ext uri="{FF2B5EF4-FFF2-40B4-BE49-F238E27FC236}">
                <a16:creationId xmlns:a16="http://schemas.microsoft.com/office/drawing/2014/main" id="{CEE58EA5-E94B-7F47-8F63-A08C0253C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0490" name="Rectangle 10">
            <a:extLst>
              <a:ext uri="{FF2B5EF4-FFF2-40B4-BE49-F238E27FC236}">
                <a16:creationId xmlns:a16="http://schemas.microsoft.com/office/drawing/2014/main" id="{B7287CEB-77F7-4847-A4FA-FA8D2CBDC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0491" name="Rectangle 12">
            <a:extLst>
              <a:ext uri="{FF2B5EF4-FFF2-40B4-BE49-F238E27FC236}">
                <a16:creationId xmlns:a16="http://schemas.microsoft.com/office/drawing/2014/main" id="{C3CA8A4A-0300-464B-9650-7BA381F46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0492" name="Rectangle 21">
            <a:extLst>
              <a:ext uri="{FF2B5EF4-FFF2-40B4-BE49-F238E27FC236}">
                <a16:creationId xmlns:a16="http://schemas.microsoft.com/office/drawing/2014/main" id="{44795FB1-7DCB-1E4A-9F08-273CEE362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20493" name="TextBox 1">
            <a:extLst>
              <a:ext uri="{FF2B5EF4-FFF2-40B4-BE49-F238E27FC236}">
                <a16:creationId xmlns:a16="http://schemas.microsoft.com/office/drawing/2014/main" id="{83E4694D-DF39-6A47-810C-77079E6B0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4695" y="6057681"/>
            <a:ext cx="30146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 dirty="0"/>
              <a:t>Workshop on PTSNB, 2019</a:t>
            </a:r>
          </a:p>
          <a:p>
            <a:pPr algn="ctr"/>
            <a:r>
              <a:rPr lang="en-US" altLang="en-US" sz="1800" dirty="0"/>
              <a:t>Fermilab</a:t>
            </a:r>
          </a:p>
        </p:txBody>
      </p:sp>
      <p:sp>
        <p:nvSpPr>
          <p:cNvPr id="20494" name="TextBox 1">
            <a:extLst>
              <a:ext uri="{FF2B5EF4-FFF2-40B4-BE49-F238E27FC236}">
                <a16:creationId xmlns:a16="http://schemas.microsoft.com/office/drawing/2014/main" id="{23CD847B-D0E9-BC4B-9DC1-3F60D682B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655" y="2626529"/>
            <a:ext cx="4044698" cy="87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1800" u="sng" dirty="0">
                <a:solidFill>
                  <a:srgbClr val="35F52B"/>
                </a:solidFill>
                <a:latin typeface="Ayuthaya" pitchFamily="2" charset="-34"/>
              </a:rPr>
              <a:t>Alexey Burov</a:t>
            </a:r>
            <a:r>
              <a:rPr lang="en-US" altLang="en-US" sz="1800" dirty="0">
                <a:solidFill>
                  <a:srgbClr val="35F52B"/>
                </a:solidFill>
                <a:latin typeface="Ayuthaya" pitchFamily="2" charset="-34"/>
              </a:rPr>
              <a:t>, Slava Yakovlev</a:t>
            </a:r>
            <a:endParaRPr lang="en-US" altLang="en-US" sz="1800" dirty="0">
              <a:latin typeface="Ayuthaya" pitchFamily="2" charset="-34"/>
            </a:endParaRPr>
          </a:p>
          <a:p>
            <a:pPr algn="ctr">
              <a:lnSpc>
                <a:spcPct val="150000"/>
              </a:lnSpc>
            </a:pPr>
            <a:r>
              <a:rPr lang="en-US" altLang="en-US" sz="1800" dirty="0">
                <a:latin typeface="Ayuthaya" pitchFamily="2" charset="-34"/>
              </a:rPr>
              <a:t>Fermilab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032C-3FA7-8342-97A9-A43EBCA33DF0}"/>
              </a:ext>
            </a:extLst>
          </p:cNvPr>
          <p:cNvSpPr txBox="1"/>
          <p:nvPr/>
        </p:nvSpPr>
        <p:spPr>
          <a:xfrm>
            <a:off x="2084796" y="4771069"/>
            <a:ext cx="553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thanks to Rob Ainsworth and Paul Derwent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44BF214-662B-794A-8EC8-6F9472A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49"/>
            <a:ext cx="8229600" cy="450847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35F52B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Rotation at 4.6MV  </a:t>
            </a:r>
            <a:endParaRPr lang="en-US" altLang="en-US" dirty="0"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B6E36104-05D0-9846-B499-FAEFAA0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70D5F766-53CF-E046-B94C-B7318794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A5B94CD9-9124-1D41-A95D-6ABE4DD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1" name="Rectangle 9">
            <a:extLst>
              <a:ext uri="{FF2B5EF4-FFF2-40B4-BE49-F238E27FC236}">
                <a16:creationId xmlns:a16="http://schemas.microsoft.com/office/drawing/2014/main" id="{E675673D-CAAA-1E47-BE17-F7FDA16F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2" name="Rectangle 24">
            <a:extLst>
              <a:ext uri="{FF2B5EF4-FFF2-40B4-BE49-F238E27FC236}">
                <a16:creationId xmlns:a16="http://schemas.microsoft.com/office/drawing/2014/main" id="{9E4477FD-0E8B-4E42-B1D7-A900AD11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3" name="Rectangle 26">
            <a:extLst>
              <a:ext uri="{FF2B5EF4-FFF2-40B4-BE49-F238E27FC236}">
                <a16:creationId xmlns:a16="http://schemas.microsoft.com/office/drawing/2014/main" id="{7B27DD9A-999F-9D45-917B-06B2B9D2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293AC263-FCFC-1340-96F6-8556FD0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94757AE7-BC31-E348-956D-CB04058C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6" name="Rectangle 12">
            <a:extLst>
              <a:ext uri="{FF2B5EF4-FFF2-40B4-BE49-F238E27FC236}">
                <a16:creationId xmlns:a16="http://schemas.microsoft.com/office/drawing/2014/main" id="{50156E22-30C4-E84C-B0C5-D2FC3559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7" name="Rectangle 21">
            <a:extLst>
              <a:ext uri="{FF2B5EF4-FFF2-40B4-BE49-F238E27FC236}">
                <a16:creationId xmlns:a16="http://schemas.microsoft.com/office/drawing/2014/main" id="{CD1D5501-4E87-0740-B6FF-67CDBD61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9FB1A-40D3-4B44-AA76-EE7F72C870E4}"/>
              </a:ext>
            </a:extLst>
          </p:cNvPr>
          <p:cNvSpPr/>
          <p:nvPr/>
        </p:nvSpPr>
        <p:spPr>
          <a:xfrm>
            <a:off x="1181100" y="562735"/>
            <a:ext cx="6934200" cy="495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EE971-A748-5B48-A9D0-393D8EEC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21" y="685800"/>
            <a:ext cx="6750967" cy="4191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79E394-C06E-F943-93EC-3A0983D3BDBB}"/>
              </a:ext>
            </a:extLst>
          </p:cNvPr>
          <p:cNvSpPr txBox="1"/>
          <p:nvPr/>
        </p:nvSpPr>
        <p:spPr>
          <a:xfrm>
            <a:off x="2877408" y="5802868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 shortens about 3 times</a:t>
            </a:r>
          </a:p>
        </p:txBody>
      </p:sp>
    </p:spTree>
    <p:extLst>
      <p:ext uri="{BB962C8B-B14F-4D97-AF65-F5344CB8AC3E}">
        <p14:creationId xmlns:p14="http://schemas.microsoft.com/office/powerpoint/2010/main" val="1071856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44BF214-662B-794A-8EC8-6F9472A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49"/>
            <a:ext cx="8229600" cy="450847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35F52B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Rotation at 20MV  </a:t>
            </a:r>
            <a:endParaRPr lang="en-US" altLang="en-US" dirty="0"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B6E36104-05D0-9846-B499-FAEFAA0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70D5F766-53CF-E046-B94C-B7318794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A5B94CD9-9124-1D41-A95D-6ABE4DD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1" name="Rectangle 9">
            <a:extLst>
              <a:ext uri="{FF2B5EF4-FFF2-40B4-BE49-F238E27FC236}">
                <a16:creationId xmlns:a16="http://schemas.microsoft.com/office/drawing/2014/main" id="{E675673D-CAAA-1E47-BE17-F7FDA16F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2" name="Rectangle 24">
            <a:extLst>
              <a:ext uri="{FF2B5EF4-FFF2-40B4-BE49-F238E27FC236}">
                <a16:creationId xmlns:a16="http://schemas.microsoft.com/office/drawing/2014/main" id="{9E4477FD-0E8B-4E42-B1D7-A900AD11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3" name="Rectangle 26">
            <a:extLst>
              <a:ext uri="{FF2B5EF4-FFF2-40B4-BE49-F238E27FC236}">
                <a16:creationId xmlns:a16="http://schemas.microsoft.com/office/drawing/2014/main" id="{7B27DD9A-999F-9D45-917B-06B2B9D2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293AC263-FCFC-1340-96F6-8556FD0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94757AE7-BC31-E348-956D-CB04058C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6" name="Rectangle 12">
            <a:extLst>
              <a:ext uri="{FF2B5EF4-FFF2-40B4-BE49-F238E27FC236}">
                <a16:creationId xmlns:a16="http://schemas.microsoft.com/office/drawing/2014/main" id="{50156E22-30C4-E84C-B0C5-D2FC3559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7" name="Rectangle 21">
            <a:extLst>
              <a:ext uri="{FF2B5EF4-FFF2-40B4-BE49-F238E27FC236}">
                <a16:creationId xmlns:a16="http://schemas.microsoft.com/office/drawing/2014/main" id="{CD1D5501-4E87-0740-B6FF-67CDBD61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9FB1A-40D3-4B44-AA76-EE7F72C870E4}"/>
              </a:ext>
            </a:extLst>
          </p:cNvPr>
          <p:cNvSpPr/>
          <p:nvPr/>
        </p:nvSpPr>
        <p:spPr>
          <a:xfrm>
            <a:off x="1181100" y="562735"/>
            <a:ext cx="6934200" cy="495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18681-0777-7E4D-AAC3-35DE821B3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10" y="838200"/>
            <a:ext cx="6635750" cy="4119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B4A4CE-2905-654B-ABF4-2411402B3D05}"/>
              </a:ext>
            </a:extLst>
          </p:cNvPr>
          <p:cNvSpPr txBox="1"/>
          <p:nvPr/>
        </p:nvSpPr>
        <p:spPr>
          <a:xfrm>
            <a:off x="2877408" y="5803392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 shortens about 6 times</a:t>
            </a:r>
          </a:p>
        </p:txBody>
      </p:sp>
    </p:spTree>
    <p:extLst>
      <p:ext uri="{BB962C8B-B14F-4D97-AF65-F5344CB8AC3E}">
        <p14:creationId xmlns:p14="http://schemas.microsoft.com/office/powerpoint/2010/main" val="4126826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44BF214-662B-794A-8EC8-6F9472A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49"/>
            <a:ext cx="8229600" cy="450847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35F52B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What should be done  </a:t>
            </a:r>
            <a:endParaRPr lang="en-US" altLang="en-US" dirty="0"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B6E36104-05D0-9846-B499-FAEFAA0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70D5F766-53CF-E046-B94C-B7318794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A5B94CD9-9124-1D41-A95D-6ABE4DD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1" name="Rectangle 9">
            <a:extLst>
              <a:ext uri="{FF2B5EF4-FFF2-40B4-BE49-F238E27FC236}">
                <a16:creationId xmlns:a16="http://schemas.microsoft.com/office/drawing/2014/main" id="{E675673D-CAAA-1E47-BE17-F7FDA16F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2" name="Rectangle 24">
            <a:extLst>
              <a:ext uri="{FF2B5EF4-FFF2-40B4-BE49-F238E27FC236}">
                <a16:creationId xmlns:a16="http://schemas.microsoft.com/office/drawing/2014/main" id="{9E4477FD-0E8B-4E42-B1D7-A900AD11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3" name="Rectangle 26">
            <a:extLst>
              <a:ext uri="{FF2B5EF4-FFF2-40B4-BE49-F238E27FC236}">
                <a16:creationId xmlns:a16="http://schemas.microsoft.com/office/drawing/2014/main" id="{7B27DD9A-999F-9D45-917B-06B2B9D2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293AC263-FCFC-1340-96F6-8556FD0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94757AE7-BC31-E348-956D-CB04058C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6" name="Rectangle 12">
            <a:extLst>
              <a:ext uri="{FF2B5EF4-FFF2-40B4-BE49-F238E27FC236}">
                <a16:creationId xmlns:a16="http://schemas.microsoft.com/office/drawing/2014/main" id="{50156E22-30C4-E84C-B0C5-D2FC3559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7" name="Rectangle 21">
            <a:extLst>
              <a:ext uri="{FF2B5EF4-FFF2-40B4-BE49-F238E27FC236}">
                <a16:creationId xmlns:a16="http://schemas.microsoft.com/office/drawing/2014/main" id="{CD1D5501-4E87-0740-B6FF-67CDBD61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F0A54D-6311-054A-8128-44A782D8597E}"/>
              </a:ext>
            </a:extLst>
          </p:cNvPr>
          <p:cNvSpPr txBox="1"/>
          <p:nvPr/>
        </p:nvSpPr>
        <p:spPr>
          <a:xfrm>
            <a:off x="357554" y="1295400"/>
            <a:ext cx="8387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presented results are preliminary estimations; they are </a:t>
            </a:r>
            <a:r>
              <a:rPr lang="en-US" dirty="0">
                <a:solidFill>
                  <a:srgbClr val="FFFF00"/>
                </a:solidFill>
              </a:rPr>
              <a:t>not</a:t>
            </a:r>
            <a:r>
              <a:rPr lang="en-US" dirty="0"/>
              <a:t> based on measurements.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Measurements and simulations of the bunch profile at the MI is required.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B86BCA-74E1-654A-AF01-03F2EB3CC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94E74-002A-3647-9494-E339EC17AE1E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23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44BF214-662B-794A-8EC8-6F9472A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49"/>
            <a:ext cx="8229600" cy="450847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35F52B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Conclusions  </a:t>
            </a:r>
            <a:endParaRPr lang="en-US" altLang="en-US" dirty="0"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B6E36104-05D0-9846-B499-FAEFAA0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70D5F766-53CF-E046-B94C-B7318794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A5B94CD9-9124-1D41-A95D-6ABE4DD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1" name="Rectangle 9">
            <a:extLst>
              <a:ext uri="{FF2B5EF4-FFF2-40B4-BE49-F238E27FC236}">
                <a16:creationId xmlns:a16="http://schemas.microsoft.com/office/drawing/2014/main" id="{E675673D-CAAA-1E47-BE17-F7FDA16F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2" name="Rectangle 24">
            <a:extLst>
              <a:ext uri="{FF2B5EF4-FFF2-40B4-BE49-F238E27FC236}">
                <a16:creationId xmlns:a16="http://schemas.microsoft.com/office/drawing/2014/main" id="{9E4477FD-0E8B-4E42-B1D7-A900AD11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3" name="Rectangle 26">
            <a:extLst>
              <a:ext uri="{FF2B5EF4-FFF2-40B4-BE49-F238E27FC236}">
                <a16:creationId xmlns:a16="http://schemas.microsoft.com/office/drawing/2014/main" id="{7B27DD9A-999F-9D45-917B-06B2B9D2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293AC263-FCFC-1340-96F6-8556FD0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94757AE7-BC31-E348-956D-CB04058C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6" name="Rectangle 12">
            <a:extLst>
              <a:ext uri="{FF2B5EF4-FFF2-40B4-BE49-F238E27FC236}">
                <a16:creationId xmlns:a16="http://schemas.microsoft.com/office/drawing/2014/main" id="{50156E22-30C4-E84C-B0C5-D2FC3559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7" name="Rectangle 21">
            <a:extLst>
              <a:ext uri="{FF2B5EF4-FFF2-40B4-BE49-F238E27FC236}">
                <a16:creationId xmlns:a16="http://schemas.microsoft.com/office/drawing/2014/main" id="{CD1D5501-4E87-0740-B6FF-67CDBD61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F0A54D-6311-054A-8128-44A782D8597E}"/>
              </a:ext>
            </a:extLst>
          </p:cNvPr>
          <p:cNvSpPr txBox="1"/>
          <p:nvPr/>
        </p:nvSpPr>
        <p:spPr>
          <a:xfrm>
            <a:off x="357554" y="1295400"/>
            <a:ext cx="83879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Suggested10 times bunch splitting looks doable with the existing technology.</a:t>
            </a:r>
          </a:p>
          <a:p>
            <a:endParaRPr lang="en-US" dirty="0"/>
          </a:p>
          <a:p>
            <a:r>
              <a:rPr lang="en-US" dirty="0"/>
              <a:t>Three times bunch shortening by means of a standard bunch extension–rotation technic looks straightforward and relatively easy.</a:t>
            </a:r>
          </a:p>
          <a:p>
            <a:endParaRPr lang="en-US" dirty="0"/>
          </a:p>
          <a:p>
            <a:r>
              <a:rPr lang="en-US" dirty="0"/>
              <a:t>With 4 times higher RF, 20MV, Six times bunch shortening with the same extension-rotation technic is possible.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B86BCA-74E1-654A-AF01-03F2EB3CC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94E74-002A-3647-9494-E339EC17AE1E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897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3">
            <a:extLst>
              <a:ext uri="{FF2B5EF4-FFF2-40B4-BE49-F238E27FC236}">
                <a16:creationId xmlns:a16="http://schemas.microsoft.com/office/drawing/2014/main" id="{2964AD06-2F2C-7D4A-BBBB-68D9E7F0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0B92987-57BC-594E-9441-25081315A4E0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/>
              <a:t>14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794" name="Rectangle 5">
            <a:extLst>
              <a:ext uri="{FF2B5EF4-FFF2-40B4-BE49-F238E27FC236}">
                <a16:creationId xmlns:a16="http://schemas.microsoft.com/office/drawing/2014/main" id="{E1864E72-7E3D-2F4D-B547-E6E87DDC3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795" name="Rectangle 5">
            <a:extLst>
              <a:ext uri="{FF2B5EF4-FFF2-40B4-BE49-F238E27FC236}">
                <a16:creationId xmlns:a16="http://schemas.microsoft.com/office/drawing/2014/main" id="{2173EEAC-9693-7344-B886-65978F632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796" name="Rectangle 7">
            <a:extLst>
              <a:ext uri="{FF2B5EF4-FFF2-40B4-BE49-F238E27FC236}">
                <a16:creationId xmlns:a16="http://schemas.microsoft.com/office/drawing/2014/main" id="{5B9EA144-2F30-074E-9B14-3650B7C4B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797" name="Rectangle 9">
            <a:extLst>
              <a:ext uri="{FF2B5EF4-FFF2-40B4-BE49-F238E27FC236}">
                <a16:creationId xmlns:a16="http://schemas.microsoft.com/office/drawing/2014/main" id="{B722BCD2-6326-7F43-99AF-B2B57ED74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798" name="Rectangle 24">
            <a:extLst>
              <a:ext uri="{FF2B5EF4-FFF2-40B4-BE49-F238E27FC236}">
                <a16:creationId xmlns:a16="http://schemas.microsoft.com/office/drawing/2014/main" id="{D4497C53-3530-C34F-8D53-2AE3FBA5E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799" name="Rectangle 26">
            <a:extLst>
              <a:ext uri="{FF2B5EF4-FFF2-40B4-BE49-F238E27FC236}">
                <a16:creationId xmlns:a16="http://schemas.microsoft.com/office/drawing/2014/main" id="{C93C4B57-2806-B144-A0A1-23F24CED7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30F7353E-4EA7-1E4E-8078-1064269A1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D2980402-752C-C649-915E-E436B01EE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802" name="Rectangle 12">
            <a:extLst>
              <a:ext uri="{FF2B5EF4-FFF2-40B4-BE49-F238E27FC236}">
                <a16:creationId xmlns:a16="http://schemas.microsoft.com/office/drawing/2014/main" id="{49D91576-FFBE-EA47-ACA3-450E53140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803" name="Rectangle 21">
            <a:extLst>
              <a:ext uri="{FF2B5EF4-FFF2-40B4-BE49-F238E27FC236}">
                <a16:creationId xmlns:a16="http://schemas.microsoft.com/office/drawing/2014/main" id="{08CF8E4A-0FE9-7146-8114-E95DF036A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33804" name="TextBox 2">
            <a:extLst>
              <a:ext uri="{FF2B5EF4-FFF2-40B4-BE49-F238E27FC236}">
                <a16:creationId xmlns:a16="http://schemas.microsoft.com/office/drawing/2014/main" id="{22BEBBEB-8AF5-7A48-9A1A-2F6AF5ABD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1676400"/>
            <a:ext cx="4479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6000" dirty="0">
                <a:solidFill>
                  <a:srgbClr val="FFFF00"/>
                </a:solidFill>
                <a:latin typeface="Brush Script MT Italic" panose="03060802040406070304" pitchFamily="66" charset="-122"/>
              </a:rPr>
              <a:t>Many thanks!  </a:t>
            </a:r>
            <a:r>
              <a:rPr lang="en-US" altLang="en-US" sz="4000" dirty="0">
                <a:solidFill>
                  <a:srgbClr val="FFFF00"/>
                </a:solidFill>
                <a:latin typeface="Brush Script MT Italic" panose="03060802040406070304" pitchFamily="66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622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44BF214-662B-794A-8EC8-6F9472A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49"/>
            <a:ext cx="8229600" cy="450847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35F52B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Note:  </a:t>
            </a:r>
            <a:endParaRPr lang="en-US" altLang="en-US" dirty="0"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B6E36104-05D0-9846-B499-FAEFAA0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70D5F766-53CF-E046-B94C-B7318794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A5B94CD9-9124-1D41-A95D-6ABE4DD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1" name="Rectangle 9">
            <a:extLst>
              <a:ext uri="{FF2B5EF4-FFF2-40B4-BE49-F238E27FC236}">
                <a16:creationId xmlns:a16="http://schemas.microsoft.com/office/drawing/2014/main" id="{E675673D-CAAA-1E47-BE17-F7FDA16F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2" name="Rectangle 24">
            <a:extLst>
              <a:ext uri="{FF2B5EF4-FFF2-40B4-BE49-F238E27FC236}">
                <a16:creationId xmlns:a16="http://schemas.microsoft.com/office/drawing/2014/main" id="{9E4477FD-0E8B-4E42-B1D7-A900AD11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3" name="Rectangle 26">
            <a:extLst>
              <a:ext uri="{FF2B5EF4-FFF2-40B4-BE49-F238E27FC236}">
                <a16:creationId xmlns:a16="http://schemas.microsoft.com/office/drawing/2014/main" id="{7B27DD9A-999F-9D45-917B-06B2B9D2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293AC263-FCFC-1340-96F6-8556FD0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94757AE7-BC31-E348-956D-CB04058C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6" name="Rectangle 12">
            <a:extLst>
              <a:ext uri="{FF2B5EF4-FFF2-40B4-BE49-F238E27FC236}">
                <a16:creationId xmlns:a16="http://schemas.microsoft.com/office/drawing/2014/main" id="{50156E22-30C4-E84C-B0C5-D2FC3559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7" name="Rectangle 21">
            <a:extLst>
              <a:ext uri="{FF2B5EF4-FFF2-40B4-BE49-F238E27FC236}">
                <a16:creationId xmlns:a16="http://schemas.microsoft.com/office/drawing/2014/main" id="{CD1D5501-4E87-0740-B6FF-67CDBD61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9DBDA8-B8CA-7348-8EC6-FAC00CAD191F}"/>
              </a:ext>
            </a:extLst>
          </p:cNvPr>
          <p:cNvSpPr txBox="1"/>
          <p:nvPr/>
        </p:nvSpPr>
        <p:spPr>
          <a:xfrm>
            <a:off x="533400" y="1626138"/>
            <a:ext cx="815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my original version, contribution of the resistive wall impedance was overestimated; a significant factor was just missed. I apologize for the mistake. In fact, this impedance makes only a minor correction, so it can be neglected. However, the limitation on the shunt impedance is significant, limiting Q-factor at ~ 500, entailing either high peak klystron power or switching the Q factor from 500 to 5000 during 1ms. </a:t>
            </a:r>
          </a:p>
          <a:p>
            <a:endParaRPr lang="en-US" sz="2000" dirty="0"/>
          </a:p>
          <a:p>
            <a:r>
              <a:rPr lang="en-US" sz="2000" dirty="0"/>
              <a:t>In the last part of this presentation, we consider an option with bunch rotation</a:t>
            </a:r>
            <a:r>
              <a:rPr lang="ru-RU" sz="2000" dirty="0"/>
              <a:t>, </a:t>
            </a:r>
            <a:r>
              <a:rPr lang="en-US" sz="2000" dirty="0"/>
              <a:t>reminded by Valeri Lebedev during the workshop.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81F688-3B38-984E-A5CE-7BC5B2647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94E74-002A-3647-9494-E339EC17AE1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00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44BF214-662B-794A-8EC8-6F9472A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49"/>
            <a:ext cx="8229600" cy="450847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35F52B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Content  </a:t>
            </a:r>
            <a:endParaRPr lang="en-US" altLang="en-US" dirty="0"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B6E36104-05D0-9846-B499-FAEFAA0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70D5F766-53CF-E046-B94C-B7318794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A5B94CD9-9124-1D41-A95D-6ABE4DD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1" name="Rectangle 9">
            <a:extLst>
              <a:ext uri="{FF2B5EF4-FFF2-40B4-BE49-F238E27FC236}">
                <a16:creationId xmlns:a16="http://schemas.microsoft.com/office/drawing/2014/main" id="{E675673D-CAAA-1E47-BE17-F7FDA16F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2" name="Rectangle 24">
            <a:extLst>
              <a:ext uri="{FF2B5EF4-FFF2-40B4-BE49-F238E27FC236}">
                <a16:creationId xmlns:a16="http://schemas.microsoft.com/office/drawing/2014/main" id="{9E4477FD-0E8B-4E42-B1D7-A900AD11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3" name="Rectangle 26">
            <a:extLst>
              <a:ext uri="{FF2B5EF4-FFF2-40B4-BE49-F238E27FC236}">
                <a16:creationId xmlns:a16="http://schemas.microsoft.com/office/drawing/2014/main" id="{7B27DD9A-999F-9D45-917B-06B2B9D2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293AC263-FCFC-1340-96F6-8556FD0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94757AE7-BC31-E348-956D-CB04058C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6" name="Rectangle 12">
            <a:extLst>
              <a:ext uri="{FF2B5EF4-FFF2-40B4-BE49-F238E27FC236}">
                <a16:creationId xmlns:a16="http://schemas.microsoft.com/office/drawing/2014/main" id="{50156E22-30C4-E84C-B0C5-D2FC3559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7" name="Rectangle 21">
            <a:extLst>
              <a:ext uri="{FF2B5EF4-FFF2-40B4-BE49-F238E27FC236}">
                <a16:creationId xmlns:a16="http://schemas.microsoft.com/office/drawing/2014/main" id="{CD1D5501-4E87-0740-B6FF-67CDBD61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9DBDA8-B8CA-7348-8EC6-FAC00CAD191F}"/>
              </a:ext>
            </a:extLst>
          </p:cNvPr>
          <p:cNvSpPr txBox="1"/>
          <p:nvPr/>
        </p:nvSpPr>
        <p:spPr>
          <a:xfrm>
            <a:off x="152400" y="1600200"/>
            <a:ext cx="90912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Two options to split the bunch ten times with 10 times higher RF frequency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How to reduce bunch length 3 and 6 times with the same RF frequency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81F688-3B38-984E-A5CE-7BC5B2647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94E74-002A-3647-9494-E339EC17AE1E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741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44BF214-662B-794A-8EC8-6F9472A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49"/>
            <a:ext cx="8229600" cy="450847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35F52B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Initial Distribution  </a:t>
            </a:r>
            <a:endParaRPr lang="en-US" altLang="en-US" dirty="0"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B6E36104-05D0-9846-B499-FAEFAA0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70D5F766-53CF-E046-B94C-B7318794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A5B94CD9-9124-1D41-A95D-6ABE4DD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1" name="Rectangle 9">
            <a:extLst>
              <a:ext uri="{FF2B5EF4-FFF2-40B4-BE49-F238E27FC236}">
                <a16:creationId xmlns:a16="http://schemas.microsoft.com/office/drawing/2014/main" id="{E675673D-CAAA-1E47-BE17-F7FDA16F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2" name="Rectangle 24">
            <a:extLst>
              <a:ext uri="{FF2B5EF4-FFF2-40B4-BE49-F238E27FC236}">
                <a16:creationId xmlns:a16="http://schemas.microsoft.com/office/drawing/2014/main" id="{9E4477FD-0E8B-4E42-B1D7-A900AD11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3" name="Rectangle 26">
            <a:extLst>
              <a:ext uri="{FF2B5EF4-FFF2-40B4-BE49-F238E27FC236}">
                <a16:creationId xmlns:a16="http://schemas.microsoft.com/office/drawing/2014/main" id="{7B27DD9A-999F-9D45-917B-06B2B9D2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293AC263-FCFC-1340-96F6-8556FD0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94757AE7-BC31-E348-956D-CB04058C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6" name="Rectangle 12">
            <a:extLst>
              <a:ext uri="{FF2B5EF4-FFF2-40B4-BE49-F238E27FC236}">
                <a16:creationId xmlns:a16="http://schemas.microsoft.com/office/drawing/2014/main" id="{50156E22-30C4-E84C-B0C5-D2FC3559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7" name="Rectangle 21">
            <a:extLst>
              <a:ext uri="{FF2B5EF4-FFF2-40B4-BE49-F238E27FC236}">
                <a16:creationId xmlns:a16="http://schemas.microsoft.com/office/drawing/2014/main" id="{CD1D5501-4E87-0740-B6FF-67CDBD61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D4C197-C7B5-504B-9D6E-17E3C7A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94E74-002A-3647-9494-E339EC17AE1E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9FB1A-40D3-4B44-AA76-EE7F72C870E4}"/>
              </a:ext>
            </a:extLst>
          </p:cNvPr>
          <p:cNvSpPr/>
          <p:nvPr/>
        </p:nvSpPr>
        <p:spPr>
          <a:xfrm>
            <a:off x="1600200" y="1143000"/>
            <a:ext cx="6324600" cy="495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E396E7-89DE-BD4E-8147-583C64F170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94950"/>
            <a:ext cx="5943600" cy="4023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2203F8-58E0-5B43-B1F9-F1752E215797}"/>
              </a:ext>
            </a:extLst>
          </p:cNvPr>
          <p:cNvSpPr txBox="1"/>
          <p:nvPr/>
        </p:nvSpPr>
        <p:spPr>
          <a:xfrm>
            <a:off x="2474976" y="587208"/>
            <a:ext cx="3813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No-wake particle tracking (Rob A.):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131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44BF214-662B-794A-8EC8-6F9472A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49"/>
            <a:ext cx="8229600" cy="450847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35F52B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Adiabaticity  </a:t>
            </a:r>
            <a:endParaRPr lang="en-US" altLang="en-US" dirty="0"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B6E36104-05D0-9846-B499-FAEFAA0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70D5F766-53CF-E046-B94C-B7318794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A5B94CD9-9124-1D41-A95D-6ABE4DD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1" name="Rectangle 9">
            <a:extLst>
              <a:ext uri="{FF2B5EF4-FFF2-40B4-BE49-F238E27FC236}">
                <a16:creationId xmlns:a16="http://schemas.microsoft.com/office/drawing/2014/main" id="{E675673D-CAAA-1E47-BE17-F7FDA16F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2" name="Rectangle 24">
            <a:extLst>
              <a:ext uri="{FF2B5EF4-FFF2-40B4-BE49-F238E27FC236}">
                <a16:creationId xmlns:a16="http://schemas.microsoft.com/office/drawing/2014/main" id="{9E4477FD-0E8B-4E42-B1D7-A900AD11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3" name="Rectangle 26">
            <a:extLst>
              <a:ext uri="{FF2B5EF4-FFF2-40B4-BE49-F238E27FC236}">
                <a16:creationId xmlns:a16="http://schemas.microsoft.com/office/drawing/2014/main" id="{7B27DD9A-999F-9D45-917B-06B2B9D2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293AC263-FCFC-1340-96F6-8556FD0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94757AE7-BC31-E348-956D-CB04058C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6" name="Rectangle 12">
            <a:extLst>
              <a:ext uri="{FF2B5EF4-FFF2-40B4-BE49-F238E27FC236}">
                <a16:creationId xmlns:a16="http://schemas.microsoft.com/office/drawing/2014/main" id="{50156E22-30C4-E84C-B0C5-D2FC3559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7" name="Rectangle 21">
            <a:extLst>
              <a:ext uri="{FF2B5EF4-FFF2-40B4-BE49-F238E27FC236}">
                <a16:creationId xmlns:a16="http://schemas.microsoft.com/office/drawing/2014/main" id="{CD1D5501-4E87-0740-B6FF-67CDBD61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D4C197-C7B5-504B-9D6E-17E3C7A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94E74-002A-3647-9494-E339EC17AE1E}" type="slidenum">
              <a:rPr lang="en-US" altLang="en-US" smtClean="0"/>
              <a:pPr/>
              <a:t>5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66A201-2D24-844A-9962-8D57141CC457}"/>
                  </a:ext>
                </a:extLst>
              </p:cNvPr>
              <p:cNvSpPr/>
              <p:nvPr/>
            </p:nvSpPr>
            <p:spPr>
              <a:xfrm>
                <a:off x="215297" y="908823"/>
                <a:ext cx="8763000" cy="5040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To avoid growth of the longitudinal emittance, the debunching and rebunching processes have to be adiabatic, i.e. the synchrotron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has to change slow enough:   </a:t>
                </a:r>
              </a:p>
              <a:p>
                <a:r>
                  <a:rPr lang="en-US" dirty="0"/>
                  <a:t> </a:t>
                </a:r>
              </a:p>
              <a:p>
                <a:pPr algn="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acc>
                              <m:accPr>
                                <m:chr m:val="̇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dirty="0"/>
                  <a:t> .                                                                         (1)</a:t>
                </a:r>
              </a:p>
              <a:p>
                <a:pPr algn="r"/>
                <a:r>
                  <a:rPr lang="en-US" dirty="0"/>
                  <a:t> </a:t>
                </a:r>
              </a:p>
              <a:p>
                <a:r>
                  <a:rPr lang="en-US" dirty="0"/>
                  <a:t>The optimal way to provide this is to keep the adiabatic parameter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/>
                  <a:t> constant and sufficiently small during the entire process. To provide this requirement, RF voltage has to fall and rise with time</a:t>
                </a:r>
                <a:r>
                  <a:rPr lang="en-US" i="1" dirty="0"/>
                  <a:t> t</a:t>
                </a:r>
                <a:r>
                  <a:rPr lang="en-US" dirty="0"/>
                  <a:t>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off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den>
                                </m:f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off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/>
                  <a:t> for the former case,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on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on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den>
                                </m:f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on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/>
                  <a:t> for the latter case,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on</m:t>
                        </m:r>
                      </m:sub>
                    </m:sSub>
                  </m:oMath>
                </a14:m>
                <a:r>
                  <a:rPr lang="en-US" dirty="0"/>
                  <a:t> . To be adiabatic, the characteristic times of turning off and 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off</m:t>
                        </m:r>
                      </m:sub>
                    </m:sSub>
                  </m:oMath>
                </a14:m>
                <a:r>
                  <a:rPr lang="en-US" dirty="0"/>
                  <a:t>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on</m:t>
                        </m:r>
                      </m:sub>
                    </m:sSub>
                  </m:oMath>
                </a14:m>
                <a:r>
                  <a:rPr lang="en-US" dirty="0"/>
                  <a:t> respectfully, have to be large enough, </a:t>
                </a:r>
              </a:p>
              <a:p>
                <a:r>
                  <a:rPr lang="en-US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off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≫1;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on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on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≫1.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 </a:t>
                </a:r>
              </a:p>
              <a:p>
                <a:r>
                  <a:rPr lang="en-US" dirty="0"/>
                  <a:t>For the discussed parameters of the MI beams,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off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=4.5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MV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on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=4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MV</m:t>
                    </m:r>
                  </m:oMath>
                </a14:m>
                <a:r>
                  <a:rPr lang="en-US" dirty="0"/>
                  <a:t>, it requires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off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≥2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ms</m:t>
                    </m:r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on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≥1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ms</m:t>
                    </m:r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66A201-2D24-844A-9962-8D57141CC4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97" y="908823"/>
                <a:ext cx="8763000" cy="5040354"/>
              </a:xfrm>
              <a:prstGeom prst="rect">
                <a:avLst/>
              </a:prstGeom>
              <a:blipFill>
                <a:blip r:embed="rId2"/>
                <a:stretch>
                  <a:fillRect l="-579" t="-758" r="-1158"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844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44BF214-662B-794A-8EC8-6F9472A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49"/>
            <a:ext cx="8229600" cy="450847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35F52B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Final Distribution  </a:t>
            </a:r>
            <a:endParaRPr lang="en-US" altLang="en-US" dirty="0"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B6E36104-05D0-9846-B499-FAEFAA0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70D5F766-53CF-E046-B94C-B7318794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A5B94CD9-9124-1D41-A95D-6ABE4DD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1" name="Rectangle 9">
            <a:extLst>
              <a:ext uri="{FF2B5EF4-FFF2-40B4-BE49-F238E27FC236}">
                <a16:creationId xmlns:a16="http://schemas.microsoft.com/office/drawing/2014/main" id="{E675673D-CAAA-1E47-BE17-F7FDA16F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2" name="Rectangle 24">
            <a:extLst>
              <a:ext uri="{FF2B5EF4-FFF2-40B4-BE49-F238E27FC236}">
                <a16:creationId xmlns:a16="http://schemas.microsoft.com/office/drawing/2014/main" id="{9E4477FD-0E8B-4E42-B1D7-A900AD11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3" name="Rectangle 26">
            <a:extLst>
              <a:ext uri="{FF2B5EF4-FFF2-40B4-BE49-F238E27FC236}">
                <a16:creationId xmlns:a16="http://schemas.microsoft.com/office/drawing/2014/main" id="{7B27DD9A-999F-9D45-917B-06B2B9D2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293AC263-FCFC-1340-96F6-8556FD0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94757AE7-BC31-E348-956D-CB04058C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6" name="Rectangle 12">
            <a:extLst>
              <a:ext uri="{FF2B5EF4-FFF2-40B4-BE49-F238E27FC236}">
                <a16:creationId xmlns:a16="http://schemas.microsoft.com/office/drawing/2014/main" id="{50156E22-30C4-E84C-B0C5-D2FC3559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7" name="Rectangle 21">
            <a:extLst>
              <a:ext uri="{FF2B5EF4-FFF2-40B4-BE49-F238E27FC236}">
                <a16:creationId xmlns:a16="http://schemas.microsoft.com/office/drawing/2014/main" id="{CD1D5501-4E87-0740-B6FF-67CDBD61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9FB1A-40D3-4B44-AA76-EE7F72C870E4}"/>
              </a:ext>
            </a:extLst>
          </p:cNvPr>
          <p:cNvSpPr/>
          <p:nvPr/>
        </p:nvSpPr>
        <p:spPr>
          <a:xfrm>
            <a:off x="990600" y="493107"/>
            <a:ext cx="6667500" cy="45943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FD1DBA-20CB-F047-B03B-330C2B5DC7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950306"/>
            <a:ext cx="5791200" cy="3774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EB2A974-2FD0-104B-A59F-F3099C863FEE}"/>
                  </a:ext>
                </a:extLst>
              </p:cNvPr>
              <p:cNvSpPr/>
              <p:nvPr/>
            </p:nvSpPr>
            <p:spPr>
              <a:xfrm>
                <a:off x="266700" y="5087501"/>
                <a:ext cx="8610600" cy="1640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Distribution in 11 times faster RF, 593MHz, with 2 cavities, </a:t>
                </a:r>
                <a:r>
                  <a:rPr lang="en-US" i="1" dirty="0"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R/Q</a:t>
                </a:r>
                <a:r>
                  <a:rPr lang="en-US" dirty="0"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=90Ohm per cavity, </a:t>
                </a:r>
                <a:r>
                  <a:rPr lang="en-US" i="1" dirty="0"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dirty="0"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=500, after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on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=60</m:t>
                    </m:r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ms</m:t>
                    </m:r>
                  </m:oMath>
                </a14:m>
                <a:r>
                  <a:rPr lang="en-US" dirty="0"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of the total debunching-rebunching process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off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=2.4</m:t>
                    </m:r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ms</m:t>
                    </m:r>
                  </m:oMath>
                </a14:m>
                <a:r>
                  <a:rPr lang="en-US" dirty="0"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on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ms</m:t>
                    </m:r>
                  </m:oMath>
                </a14:m>
                <a:r>
                  <a:rPr lang="en-US" dirty="0"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both ‘off’ and ‘on’ times were optimized to reduce the emittance growth. Particle losses to DC = 0.1%</a:t>
                </a:r>
                <a:r>
                  <a:rPr lang="ru-RU" dirty="0"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r>
                  <a:rPr lang="en-US" dirty="0"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+mn-lt"/>
                  </a:rPr>
                  <a:t>The instantaneous energy loss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=40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MW</m:t>
                    </m:r>
                  </m:oMath>
                </a14:m>
                <a:r>
                  <a:rPr lang="en-US" dirty="0">
                    <a:latin typeface="+mn-lt"/>
                  </a:rPr>
                  <a:t> or 20MW per cavity. 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EB2A974-2FD0-104B-A59F-F3099C863F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5087501"/>
                <a:ext cx="8610600" cy="1640385"/>
              </a:xfrm>
              <a:prstGeom prst="rect">
                <a:avLst/>
              </a:prstGeom>
              <a:blipFill>
                <a:blip r:embed="rId3"/>
                <a:stretch>
                  <a:fillRect l="-589" t="-1538"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9339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44BF214-662B-794A-8EC8-6F9472A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49"/>
            <a:ext cx="8229600" cy="450847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35F52B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Q-jump option  </a:t>
            </a:r>
            <a:endParaRPr lang="en-US" altLang="en-US" dirty="0"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B6E36104-05D0-9846-B499-FAEFAA0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70D5F766-53CF-E046-B94C-B7318794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A5B94CD9-9124-1D41-A95D-6ABE4DD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1" name="Rectangle 9">
            <a:extLst>
              <a:ext uri="{FF2B5EF4-FFF2-40B4-BE49-F238E27FC236}">
                <a16:creationId xmlns:a16="http://schemas.microsoft.com/office/drawing/2014/main" id="{E675673D-CAAA-1E47-BE17-F7FDA16F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2" name="Rectangle 24">
            <a:extLst>
              <a:ext uri="{FF2B5EF4-FFF2-40B4-BE49-F238E27FC236}">
                <a16:creationId xmlns:a16="http://schemas.microsoft.com/office/drawing/2014/main" id="{9E4477FD-0E8B-4E42-B1D7-A900AD11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3" name="Rectangle 26">
            <a:extLst>
              <a:ext uri="{FF2B5EF4-FFF2-40B4-BE49-F238E27FC236}">
                <a16:creationId xmlns:a16="http://schemas.microsoft.com/office/drawing/2014/main" id="{7B27DD9A-999F-9D45-917B-06B2B9D2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293AC263-FCFC-1340-96F6-8556FD0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94757AE7-BC31-E348-956D-CB04058C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6" name="Rectangle 12">
            <a:extLst>
              <a:ext uri="{FF2B5EF4-FFF2-40B4-BE49-F238E27FC236}">
                <a16:creationId xmlns:a16="http://schemas.microsoft.com/office/drawing/2014/main" id="{50156E22-30C4-E84C-B0C5-D2FC3559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7" name="Rectangle 21">
            <a:extLst>
              <a:ext uri="{FF2B5EF4-FFF2-40B4-BE49-F238E27FC236}">
                <a16:creationId xmlns:a16="http://schemas.microsoft.com/office/drawing/2014/main" id="{CD1D5501-4E87-0740-B6FF-67CDBD61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5F5FA70-B442-EB42-9BD1-C10D5DBB1A91}"/>
                  </a:ext>
                </a:extLst>
              </p:cNvPr>
              <p:cNvSpPr/>
              <p:nvPr/>
            </p:nvSpPr>
            <p:spPr>
              <a:xfrm>
                <a:off x="142145" y="505793"/>
                <a:ext cx="8839200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Q-factor could be significantly increased at the last 1-2ms of rebunching, reducing the peak power, but still being acceptable with respect to the instability. Following this idea, we can assume the shunt impedance at the high RF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on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being a function of time as 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on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Max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[0.1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MOhm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on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/(4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)]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with the maximal peak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being as low as the instability allows. The macroparticle analysis shows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MW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still tolerable. This means, that during the last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1−2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ms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the Q-factor has to jump 10 times, from 500 to 5000 to make this scenario possible.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5F5FA70-B442-EB42-9BD1-C10D5DBB1A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45" y="505793"/>
                <a:ext cx="8839200" cy="2585323"/>
              </a:xfrm>
              <a:prstGeom prst="rect">
                <a:avLst/>
              </a:prstGeom>
              <a:blipFill>
                <a:blip r:embed="rId2"/>
                <a:stretch>
                  <a:fillRect l="-430" t="-980" r="-574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81581AC-4594-2541-AB81-88F55094E1F7}"/>
              </a:ext>
            </a:extLst>
          </p:cNvPr>
          <p:cNvSpPr/>
          <p:nvPr/>
        </p:nvSpPr>
        <p:spPr>
          <a:xfrm>
            <a:off x="1790700" y="3106185"/>
            <a:ext cx="5562600" cy="36283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B656C0-422B-684D-8F9F-A05EF580DE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52800"/>
            <a:ext cx="4953000" cy="3197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7A38BDD-801A-2A47-B205-4E8920D7EABF}"/>
                  </a:ext>
                </a:extLst>
              </p:cNvPr>
              <p:cNvSpPr/>
              <p:nvPr/>
            </p:nvSpPr>
            <p:spPr>
              <a:xfrm>
                <a:off x="2514600" y="3574075"/>
                <a:ext cx="35814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schemeClr val="bg2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Q-factor for high frequency RF at the last 20ms of the process, Q-jump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2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2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600" i="1">
                        <a:solidFill>
                          <a:schemeClr val="bg2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bg2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MW</m:t>
                    </m:r>
                  </m:oMath>
                </a14:m>
                <a:r>
                  <a:rPr lang="en-US" sz="1600" dirty="0">
                    <a:solidFill>
                      <a:schemeClr val="bg2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7A38BDD-801A-2A47-B205-4E8920D7EA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574075"/>
                <a:ext cx="3581400" cy="830997"/>
              </a:xfrm>
              <a:prstGeom prst="rect">
                <a:avLst/>
              </a:prstGeom>
              <a:blipFill>
                <a:blip r:embed="rId4"/>
                <a:stretch>
                  <a:fillRect l="-707" t="-1493" r="-707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099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44BF214-662B-794A-8EC8-6F9472A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49"/>
            <a:ext cx="8229600" cy="450847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35F52B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Final Distribution, with Q-jump  </a:t>
            </a:r>
            <a:endParaRPr lang="en-US" altLang="en-US" dirty="0"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B6E36104-05D0-9846-B499-FAEFAA0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70D5F766-53CF-E046-B94C-B7318794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A5B94CD9-9124-1D41-A95D-6ABE4DD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1" name="Rectangle 9">
            <a:extLst>
              <a:ext uri="{FF2B5EF4-FFF2-40B4-BE49-F238E27FC236}">
                <a16:creationId xmlns:a16="http://schemas.microsoft.com/office/drawing/2014/main" id="{E675673D-CAAA-1E47-BE17-F7FDA16F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2" name="Rectangle 24">
            <a:extLst>
              <a:ext uri="{FF2B5EF4-FFF2-40B4-BE49-F238E27FC236}">
                <a16:creationId xmlns:a16="http://schemas.microsoft.com/office/drawing/2014/main" id="{9E4477FD-0E8B-4E42-B1D7-A900AD11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3" name="Rectangle 26">
            <a:extLst>
              <a:ext uri="{FF2B5EF4-FFF2-40B4-BE49-F238E27FC236}">
                <a16:creationId xmlns:a16="http://schemas.microsoft.com/office/drawing/2014/main" id="{7B27DD9A-999F-9D45-917B-06B2B9D2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293AC263-FCFC-1340-96F6-8556FD0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94757AE7-BC31-E348-956D-CB04058C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6" name="Rectangle 12">
            <a:extLst>
              <a:ext uri="{FF2B5EF4-FFF2-40B4-BE49-F238E27FC236}">
                <a16:creationId xmlns:a16="http://schemas.microsoft.com/office/drawing/2014/main" id="{50156E22-30C4-E84C-B0C5-D2FC3559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7" name="Rectangle 21">
            <a:extLst>
              <a:ext uri="{FF2B5EF4-FFF2-40B4-BE49-F238E27FC236}">
                <a16:creationId xmlns:a16="http://schemas.microsoft.com/office/drawing/2014/main" id="{CD1D5501-4E87-0740-B6FF-67CDBD61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9FB1A-40D3-4B44-AA76-EE7F72C870E4}"/>
              </a:ext>
            </a:extLst>
          </p:cNvPr>
          <p:cNvSpPr/>
          <p:nvPr/>
        </p:nvSpPr>
        <p:spPr>
          <a:xfrm>
            <a:off x="1181100" y="562735"/>
            <a:ext cx="6934200" cy="495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E818D1-4400-7347-905D-3A27AF5CCB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762000"/>
            <a:ext cx="6781800" cy="441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8F8B918-43B6-0742-96A1-1DB8210422A6}"/>
                  </a:ext>
                </a:extLst>
              </p:cNvPr>
              <p:cNvSpPr/>
              <p:nvPr/>
            </p:nvSpPr>
            <p:spPr>
              <a:xfrm>
                <a:off x="304800" y="5833600"/>
                <a:ext cx="82296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Final bunches at the high-frequency RF; Q-jump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MW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DC beam = 0.1%.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8F8B918-43B6-0742-96A1-1DB8210422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833600"/>
                <a:ext cx="8229600" cy="369332"/>
              </a:xfrm>
              <a:prstGeom prst="rect">
                <a:avLst/>
              </a:prstGeom>
              <a:blipFill>
                <a:blip r:embed="rId3"/>
                <a:stretch>
                  <a:fillRect l="-61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1705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44BF214-662B-794A-8EC8-6F9472A8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349"/>
            <a:ext cx="8229600" cy="450847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35F52B"/>
                </a:solidFill>
                <a:latin typeface="Tiger Expert" panose="02070300020205020404" pitchFamily="18" charset="0"/>
                <a:ea typeface="ＭＳ Ｐゴシック" panose="020B0600070205080204" pitchFamily="34" charset="-128"/>
              </a:rPr>
              <a:t>Bunch adiabatic extension, before its rotation  </a:t>
            </a:r>
            <a:endParaRPr lang="en-US" altLang="en-US" dirty="0">
              <a:latin typeface="Mathematica7Mo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B6E36104-05D0-9846-B499-FAEFAA0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70D5F766-53CF-E046-B94C-B73187946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A5B94CD9-9124-1D41-A95D-6ABE4DD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1" name="Rectangle 9">
            <a:extLst>
              <a:ext uri="{FF2B5EF4-FFF2-40B4-BE49-F238E27FC236}">
                <a16:creationId xmlns:a16="http://schemas.microsoft.com/office/drawing/2014/main" id="{E675673D-CAAA-1E47-BE17-F7FDA16F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2" name="Rectangle 24">
            <a:extLst>
              <a:ext uri="{FF2B5EF4-FFF2-40B4-BE49-F238E27FC236}">
                <a16:creationId xmlns:a16="http://schemas.microsoft.com/office/drawing/2014/main" id="{9E4477FD-0E8B-4E42-B1D7-A900AD11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3" name="Rectangle 26">
            <a:extLst>
              <a:ext uri="{FF2B5EF4-FFF2-40B4-BE49-F238E27FC236}">
                <a16:creationId xmlns:a16="http://schemas.microsoft.com/office/drawing/2014/main" id="{7B27DD9A-999F-9D45-917B-06B2B9D2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293AC263-FCFC-1340-96F6-8556FD0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5" name="Rectangle 10">
            <a:extLst>
              <a:ext uri="{FF2B5EF4-FFF2-40B4-BE49-F238E27FC236}">
                <a16:creationId xmlns:a16="http://schemas.microsoft.com/office/drawing/2014/main" id="{94757AE7-BC31-E348-956D-CB04058C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6" name="Rectangle 12">
            <a:extLst>
              <a:ext uri="{FF2B5EF4-FFF2-40B4-BE49-F238E27FC236}">
                <a16:creationId xmlns:a16="http://schemas.microsoft.com/office/drawing/2014/main" id="{50156E22-30C4-E84C-B0C5-D2FC3559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4587" name="Rectangle 21">
            <a:extLst>
              <a:ext uri="{FF2B5EF4-FFF2-40B4-BE49-F238E27FC236}">
                <a16:creationId xmlns:a16="http://schemas.microsoft.com/office/drawing/2014/main" id="{CD1D5501-4E87-0740-B6FF-67CDBD61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538" y="6550025"/>
            <a:ext cx="398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Brush Script MT" panose="03060802040406070304" pitchFamily="66" charset="-122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9FB1A-40D3-4B44-AA76-EE7F72C870E4}"/>
              </a:ext>
            </a:extLst>
          </p:cNvPr>
          <p:cNvSpPr/>
          <p:nvPr/>
        </p:nvSpPr>
        <p:spPr>
          <a:xfrm>
            <a:off x="1181100" y="562735"/>
            <a:ext cx="6934200" cy="44664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3F3D0-A2C5-744B-9193-638CB0138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02" y="685800"/>
            <a:ext cx="6673374" cy="4207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FD6DDF-0E62-9D46-BB3F-954F3F0F13AB}"/>
                  </a:ext>
                </a:extLst>
              </p:cNvPr>
              <p:cNvSpPr txBox="1"/>
              <p:nvPr/>
            </p:nvSpPr>
            <p:spPr>
              <a:xfrm>
                <a:off x="1158393" y="5410200"/>
                <a:ext cx="68258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Bunch adiabatic extension, ~ 3 times,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off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=9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ms</m:t>
                    </m:r>
                  </m:oMath>
                </a14:m>
                <a:r>
                  <a:rPr lang="en-US" dirty="0"/>
                  <a:t> after 50ms.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FD6DDF-0E62-9D46-BB3F-954F3F0F1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393" y="5410200"/>
                <a:ext cx="6825843" cy="369332"/>
              </a:xfrm>
              <a:prstGeom prst="rect">
                <a:avLst/>
              </a:prstGeom>
              <a:blipFill>
                <a:blip r:embed="rId3"/>
                <a:stretch>
                  <a:fillRect l="-557" t="-6667" r="-55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6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392375</TotalTime>
  <Words>733</Words>
  <Application>Microsoft Macintosh PowerPoint</Application>
  <PresentationFormat>On-screen Show (4:3)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Brush Script MT</vt:lpstr>
      <vt:lpstr>Brush Script MT Italic</vt:lpstr>
      <vt:lpstr>Arial</vt:lpstr>
      <vt:lpstr>Ayuthaya</vt:lpstr>
      <vt:lpstr>Baskerville</vt:lpstr>
      <vt:lpstr>Calibri</vt:lpstr>
      <vt:lpstr>Cambria Math</vt:lpstr>
      <vt:lpstr>Courier New</vt:lpstr>
      <vt:lpstr>Lucida Fax</vt:lpstr>
      <vt:lpstr>Mathematica7Mono</vt:lpstr>
      <vt:lpstr>Tiger Expert</vt:lpstr>
      <vt:lpstr>Office Theme</vt:lpstr>
      <vt:lpstr>Beam Dynamics During Rebunching corrected version  </vt:lpstr>
      <vt:lpstr>Note:  </vt:lpstr>
      <vt:lpstr>Content  </vt:lpstr>
      <vt:lpstr>Initial Distribution  </vt:lpstr>
      <vt:lpstr>Adiabaticity  </vt:lpstr>
      <vt:lpstr>Final Distribution  </vt:lpstr>
      <vt:lpstr>Q-jump option  </vt:lpstr>
      <vt:lpstr>Final Distribution, with Q-jump  </vt:lpstr>
      <vt:lpstr>Bunch adiabatic extension, before its rotation  </vt:lpstr>
      <vt:lpstr>Rotation at 4.6MV  </vt:lpstr>
      <vt:lpstr>Rotation at 20MV  </vt:lpstr>
      <vt:lpstr>What should be done  </vt:lpstr>
      <vt:lpstr>Conclusions  </vt:lpstr>
      <vt:lpstr>PowerPoint Presentation</vt:lpstr>
    </vt:vector>
  </TitlesOfParts>
  <Company>Fermilab | Accelerator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Burov</dc:creator>
  <cp:lastModifiedBy>Alexey Burov</cp:lastModifiedBy>
  <cp:revision>15679</cp:revision>
  <cp:lastPrinted>2019-08-07T02:53:37Z</cp:lastPrinted>
  <dcterms:created xsi:type="dcterms:W3CDTF">2010-06-28T20:06:36Z</dcterms:created>
  <dcterms:modified xsi:type="dcterms:W3CDTF">2019-12-18T21:00:49Z</dcterms:modified>
</cp:coreProperties>
</file>