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56" r:id="rId2"/>
    <p:sldId id="682" r:id="rId3"/>
    <p:sldId id="1693" r:id="rId4"/>
    <p:sldId id="634" r:id="rId5"/>
    <p:sldId id="418" r:id="rId6"/>
    <p:sldId id="259" r:id="rId7"/>
    <p:sldId id="260" r:id="rId8"/>
    <p:sldId id="267" r:id="rId9"/>
    <p:sldId id="1697" r:id="rId10"/>
    <p:sldId id="1681" r:id="rId11"/>
    <p:sldId id="785" r:id="rId12"/>
    <p:sldId id="666" r:id="rId13"/>
    <p:sldId id="1679" r:id="rId14"/>
    <p:sldId id="778" r:id="rId15"/>
    <p:sldId id="799" r:id="rId16"/>
    <p:sldId id="453" r:id="rId17"/>
    <p:sldId id="1668" r:id="rId18"/>
    <p:sldId id="1667" r:id="rId19"/>
    <p:sldId id="1702" r:id="rId20"/>
    <p:sldId id="301" r:id="rId21"/>
    <p:sldId id="1699" r:id="rId22"/>
    <p:sldId id="1703" r:id="rId23"/>
    <p:sldId id="1669" r:id="rId24"/>
    <p:sldId id="1704" r:id="rId25"/>
    <p:sldId id="1705" r:id="rId26"/>
    <p:sldId id="1673" r:id="rId27"/>
    <p:sldId id="1672" r:id="rId28"/>
    <p:sldId id="268" r:id="rId29"/>
    <p:sldId id="276" r:id="rId30"/>
    <p:sldId id="266" r:id="rId31"/>
    <p:sldId id="271" r:id="rId32"/>
    <p:sldId id="269" r:id="rId33"/>
    <p:sldId id="272" r:id="rId34"/>
    <p:sldId id="1706" r:id="rId35"/>
    <p:sldId id="736" r:id="rId36"/>
    <p:sldId id="329" r:id="rId37"/>
    <p:sldId id="257"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35ADA4-B6FA-7040-8563-E4DBFDD07B6E}">
          <p14:sldIdLst>
            <p14:sldId id="256"/>
            <p14:sldId id="682"/>
            <p14:sldId id="1693"/>
            <p14:sldId id="634"/>
            <p14:sldId id="418"/>
            <p14:sldId id="259"/>
            <p14:sldId id="260"/>
            <p14:sldId id="267"/>
            <p14:sldId id="1697"/>
            <p14:sldId id="1681"/>
            <p14:sldId id="785"/>
            <p14:sldId id="666"/>
            <p14:sldId id="1679"/>
            <p14:sldId id="778"/>
            <p14:sldId id="799"/>
            <p14:sldId id="453"/>
            <p14:sldId id="1668"/>
            <p14:sldId id="1667"/>
            <p14:sldId id="1702"/>
            <p14:sldId id="301"/>
            <p14:sldId id="1699"/>
            <p14:sldId id="1703"/>
            <p14:sldId id="1669"/>
            <p14:sldId id="1704"/>
            <p14:sldId id="1705"/>
            <p14:sldId id="1673"/>
            <p14:sldId id="1672"/>
            <p14:sldId id="268"/>
            <p14:sldId id="276"/>
            <p14:sldId id="266"/>
            <p14:sldId id="271"/>
            <p14:sldId id="269"/>
            <p14:sldId id="272"/>
            <p14:sldId id="1706"/>
            <p14:sldId id="736"/>
            <p14:sldId id="329"/>
            <p14:sldId id="257"/>
          </p14:sldIdLst>
        </p14:section>
        <p14:section name="Conclusion" id="{98225BC0-0481-D04B-ACD4-0E6D2614A699}">
          <p14:sldIdLst/>
        </p14:section>
      </p14:sectionLst>
    </p:ext>
    <p:ext uri="{EFAFB233-063F-42B5-8137-9DF3F51BA10A}">
      <p15:sldGuideLst xmlns:p15="http://schemas.microsoft.com/office/powerpoint/2012/main">
        <p15:guide id="1" orient="horz" pos="2454" userDrawn="1">
          <p15:clr>
            <a:srgbClr val="A4A3A4"/>
          </p15:clr>
        </p15:guide>
        <p15:guide id="2" orient="horz" pos="1665" userDrawn="1">
          <p15:clr>
            <a:srgbClr val="A4A3A4"/>
          </p15:clr>
        </p15:guide>
        <p15:guide id="3" orient="horz" pos="380" userDrawn="1">
          <p15:clr>
            <a:srgbClr val="A4A3A4"/>
          </p15:clr>
        </p15:guide>
        <p15:guide id="4" pos="5466" userDrawn="1">
          <p15:clr>
            <a:srgbClr val="A4A3A4"/>
          </p15:clr>
        </p15:guide>
        <p15:guide id="5" pos="2842" userDrawn="1">
          <p15:clr>
            <a:srgbClr val="A4A3A4"/>
          </p15:clr>
        </p15:guide>
        <p15:guide id="6" pos="2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O'Connor"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4E00"/>
    <a:srgbClr val="003A5D"/>
    <a:srgbClr val="4EC1E0"/>
    <a:srgbClr val="C9CACC"/>
    <a:srgbClr val="6D6E71"/>
    <a:srgbClr val="FFFFFF"/>
    <a:srgbClr val="D2E9EE"/>
    <a:srgbClr val="9DBA3B"/>
    <a:srgbClr val="2667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88707" autoAdjust="0"/>
  </p:normalViewPr>
  <p:slideViewPr>
    <p:cSldViewPr snapToGrid="0" snapToObjects="1" showGuides="1">
      <p:cViewPr varScale="1">
        <p:scale>
          <a:sx n="129" d="100"/>
          <a:sy n="129" d="100"/>
        </p:scale>
        <p:origin x="1144" y="192"/>
      </p:cViewPr>
      <p:guideLst>
        <p:guide orient="horz" pos="2454"/>
        <p:guide orient="horz" pos="1665"/>
        <p:guide orient="horz" pos="380"/>
        <p:guide pos="5466"/>
        <p:guide pos="2842"/>
        <p:guide pos="276"/>
      </p:guideLst>
    </p:cSldViewPr>
  </p:slideViewPr>
  <p:notesTextViewPr>
    <p:cViewPr>
      <p:scale>
        <a:sx n="100" d="100"/>
        <a:sy n="100" d="100"/>
      </p:scale>
      <p:origin x="0" y="0"/>
    </p:cViewPr>
  </p:notesTextViewPr>
  <p:sorterViewPr>
    <p:cViewPr varScale="1">
      <p:scale>
        <a:sx n="100" d="100"/>
        <a:sy n="100" d="100"/>
      </p:scale>
      <p:origin x="0" y="2736"/>
    </p:cViewPr>
  </p:sorterViewPr>
  <p:notesViewPr>
    <p:cSldViewPr snapToGrid="0" snapToObjects="1" showGuide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23T15:22:09.993" idx="3">
    <p:pos x="569" y="3705"/>
    <p:text>My general understanding to explain the FNAL usage is that the CMS approach is to copy the data directly from the T1 repeatedly rather than using local archives during analysis. I've heard that the ATLAS may also move more toward this approach.</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52CAA-D866-8B49-8937-65E667F61A3D}"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C9C80B0A-401D-3B4B-9569-D58947A0BD62}">
      <dgm:prSet phldrT="[Text]"/>
      <dgm:spPr/>
      <dgm:t>
        <a:bodyPr/>
        <a:lstStyle/>
        <a:p>
          <a:pPr algn="ctr"/>
          <a:endParaRPr lang="en-US" dirty="0"/>
        </a:p>
        <a:p>
          <a:pPr algn="ctr"/>
          <a:br>
            <a:rPr lang="en-US" dirty="0"/>
          </a:br>
          <a:r>
            <a:rPr lang="en-US" dirty="0"/>
            <a:t>Big Data</a:t>
          </a:r>
        </a:p>
      </dgm:t>
    </dgm:pt>
    <dgm:pt modelId="{80B6CEFA-9E8B-ED41-A2AC-E3C0AB623860}" type="parTrans" cxnId="{266115FF-4B32-804D-B6C1-6BE3106FB90C}">
      <dgm:prSet/>
      <dgm:spPr/>
      <dgm:t>
        <a:bodyPr/>
        <a:lstStyle/>
        <a:p>
          <a:endParaRPr lang="en-US"/>
        </a:p>
      </dgm:t>
    </dgm:pt>
    <dgm:pt modelId="{8B3377C9-D7FB-B24A-8D6E-2C0F89EAE395}" type="sibTrans" cxnId="{266115FF-4B32-804D-B6C1-6BE3106FB90C}">
      <dgm:prSet/>
      <dgm:spPr/>
      <dgm:t>
        <a:bodyPr/>
        <a:lstStyle/>
        <a:p>
          <a:endParaRPr lang="en-US"/>
        </a:p>
      </dgm:t>
    </dgm:pt>
    <dgm:pt modelId="{36E8579C-81E1-634D-B6D7-36FA2E961D8B}">
      <dgm:prSet phldrT="[Text]"/>
      <dgm:spPr/>
      <dgm:t>
        <a:bodyPr/>
        <a:lstStyle/>
        <a:p>
          <a:r>
            <a:rPr lang="en-US" dirty="0"/>
            <a:t>Data Generation</a:t>
          </a:r>
        </a:p>
      </dgm:t>
    </dgm:pt>
    <dgm:pt modelId="{C965CFA4-B7A6-E442-8DC2-A5C5B397553D}" type="parTrans" cxnId="{9C2A4827-50CB-0445-9A93-9B3D0BA23A73}">
      <dgm:prSet/>
      <dgm:spPr/>
      <dgm:t>
        <a:bodyPr/>
        <a:lstStyle/>
        <a:p>
          <a:endParaRPr lang="en-US"/>
        </a:p>
      </dgm:t>
    </dgm:pt>
    <dgm:pt modelId="{8CE4E21A-6206-E74C-A684-08B262D31E37}" type="sibTrans" cxnId="{9C2A4827-50CB-0445-9A93-9B3D0BA23A73}">
      <dgm:prSet/>
      <dgm:spPr/>
      <dgm:t>
        <a:bodyPr/>
        <a:lstStyle/>
        <a:p>
          <a:endParaRPr lang="en-US"/>
        </a:p>
      </dgm:t>
    </dgm:pt>
    <dgm:pt modelId="{B81DB1D4-D866-064A-AC7F-CF25F8076CE6}">
      <dgm:prSet phldrT="[Text]"/>
      <dgm:spPr/>
      <dgm:t>
        <a:bodyPr/>
        <a:lstStyle/>
        <a:p>
          <a:r>
            <a:rPr lang="en-US" dirty="0"/>
            <a:t>Data Logistics</a:t>
          </a:r>
        </a:p>
      </dgm:t>
    </dgm:pt>
    <dgm:pt modelId="{42E38D52-F1F4-1443-8212-BC2A4077EFB8}" type="parTrans" cxnId="{E3CC2C43-D060-1D4F-9E34-2D5E7F1BFF34}">
      <dgm:prSet/>
      <dgm:spPr/>
      <dgm:t>
        <a:bodyPr/>
        <a:lstStyle/>
        <a:p>
          <a:endParaRPr lang="en-US"/>
        </a:p>
      </dgm:t>
    </dgm:pt>
    <dgm:pt modelId="{9575D368-BD99-C648-8FB6-CBF03CF01CBC}" type="sibTrans" cxnId="{E3CC2C43-D060-1D4F-9E34-2D5E7F1BFF34}">
      <dgm:prSet/>
      <dgm:spPr/>
      <dgm:t>
        <a:bodyPr/>
        <a:lstStyle/>
        <a:p>
          <a:endParaRPr lang="en-US"/>
        </a:p>
      </dgm:t>
    </dgm:pt>
    <dgm:pt modelId="{919EB61B-D520-9F40-A0A0-3328963842AF}">
      <dgm:prSet phldrT="[Text]"/>
      <dgm:spPr/>
      <dgm:t>
        <a:bodyPr/>
        <a:lstStyle/>
        <a:p>
          <a:r>
            <a:rPr lang="en-US" dirty="0"/>
            <a:t>Data Analysis and Storage</a:t>
          </a:r>
        </a:p>
      </dgm:t>
    </dgm:pt>
    <dgm:pt modelId="{3544C729-634C-7249-8CAB-FC3D5EC044F1}" type="parTrans" cxnId="{58B5341A-3CA5-7A4A-9710-45CA5289C58D}">
      <dgm:prSet/>
      <dgm:spPr/>
      <dgm:t>
        <a:bodyPr/>
        <a:lstStyle/>
        <a:p>
          <a:endParaRPr lang="en-US"/>
        </a:p>
      </dgm:t>
    </dgm:pt>
    <dgm:pt modelId="{9D58BEB5-C8C2-D14B-9B25-840A581F7877}" type="sibTrans" cxnId="{58B5341A-3CA5-7A4A-9710-45CA5289C58D}">
      <dgm:prSet/>
      <dgm:spPr/>
      <dgm:t>
        <a:bodyPr/>
        <a:lstStyle/>
        <a:p>
          <a:endParaRPr lang="en-US"/>
        </a:p>
      </dgm:t>
    </dgm:pt>
    <dgm:pt modelId="{34DABB11-6198-4047-8631-6B31EA3799EE}" type="pres">
      <dgm:prSet presAssocID="{B9652CAA-D866-8B49-8937-65E667F61A3D}" presName="vert0" presStyleCnt="0">
        <dgm:presLayoutVars>
          <dgm:dir/>
          <dgm:animOne val="branch"/>
          <dgm:animLvl val="lvl"/>
        </dgm:presLayoutVars>
      </dgm:prSet>
      <dgm:spPr/>
    </dgm:pt>
    <dgm:pt modelId="{DA5F1B04-F2AC-2B40-9B6D-0AC9520BCA3B}" type="pres">
      <dgm:prSet presAssocID="{C9C80B0A-401D-3B4B-9569-D58947A0BD62}" presName="thickLine" presStyleLbl="alignNode1" presStyleIdx="0" presStyleCnt="1"/>
      <dgm:spPr/>
    </dgm:pt>
    <dgm:pt modelId="{6AB1F28C-0E03-ED4F-8E26-35E8FE79F7E9}" type="pres">
      <dgm:prSet presAssocID="{C9C80B0A-401D-3B4B-9569-D58947A0BD62}" presName="horz1" presStyleCnt="0"/>
      <dgm:spPr/>
    </dgm:pt>
    <dgm:pt modelId="{086B49BC-20A7-C147-96CC-8DE5AAD4D40C}" type="pres">
      <dgm:prSet presAssocID="{C9C80B0A-401D-3B4B-9569-D58947A0BD62}" presName="tx1" presStyleLbl="revTx" presStyleIdx="0" presStyleCnt="4"/>
      <dgm:spPr/>
    </dgm:pt>
    <dgm:pt modelId="{04532A3D-3C4F-3440-B863-CE75AD46F326}" type="pres">
      <dgm:prSet presAssocID="{C9C80B0A-401D-3B4B-9569-D58947A0BD62}" presName="vert1" presStyleCnt="0"/>
      <dgm:spPr/>
    </dgm:pt>
    <dgm:pt modelId="{1F2ADFF7-6826-7246-AB2C-0FD1EF44173F}" type="pres">
      <dgm:prSet presAssocID="{36E8579C-81E1-634D-B6D7-36FA2E961D8B}" presName="vertSpace2a" presStyleCnt="0"/>
      <dgm:spPr/>
    </dgm:pt>
    <dgm:pt modelId="{3E7BBF61-33FA-EF40-B914-ADDA285FD502}" type="pres">
      <dgm:prSet presAssocID="{36E8579C-81E1-634D-B6D7-36FA2E961D8B}" presName="horz2" presStyleCnt="0"/>
      <dgm:spPr/>
    </dgm:pt>
    <dgm:pt modelId="{D6306D93-BE7D-D64C-B393-83842F46C6A9}" type="pres">
      <dgm:prSet presAssocID="{36E8579C-81E1-634D-B6D7-36FA2E961D8B}" presName="horzSpace2" presStyleCnt="0"/>
      <dgm:spPr/>
    </dgm:pt>
    <dgm:pt modelId="{AD604DDC-8F73-A343-B4D8-BEC0E851134C}" type="pres">
      <dgm:prSet presAssocID="{36E8579C-81E1-634D-B6D7-36FA2E961D8B}" presName="tx2" presStyleLbl="revTx" presStyleIdx="1" presStyleCnt="4"/>
      <dgm:spPr/>
    </dgm:pt>
    <dgm:pt modelId="{7F1F0E70-530D-C44E-BE6D-24728BDBD77E}" type="pres">
      <dgm:prSet presAssocID="{36E8579C-81E1-634D-B6D7-36FA2E961D8B}" presName="vert2" presStyleCnt="0"/>
      <dgm:spPr/>
    </dgm:pt>
    <dgm:pt modelId="{B46DDCB0-F55F-ED4A-AA29-1C49D9B86709}" type="pres">
      <dgm:prSet presAssocID="{36E8579C-81E1-634D-B6D7-36FA2E961D8B}" presName="thinLine2b" presStyleLbl="callout" presStyleIdx="0" presStyleCnt="3"/>
      <dgm:spPr/>
    </dgm:pt>
    <dgm:pt modelId="{888C462E-08F7-2842-B630-8D61D05725D0}" type="pres">
      <dgm:prSet presAssocID="{36E8579C-81E1-634D-B6D7-36FA2E961D8B}" presName="vertSpace2b" presStyleCnt="0"/>
      <dgm:spPr/>
    </dgm:pt>
    <dgm:pt modelId="{45C54AC9-619D-C44E-BB1F-2BE3A791023E}" type="pres">
      <dgm:prSet presAssocID="{B81DB1D4-D866-064A-AC7F-CF25F8076CE6}" presName="horz2" presStyleCnt="0"/>
      <dgm:spPr/>
    </dgm:pt>
    <dgm:pt modelId="{3DFB7A47-77C4-F145-809C-BB985F517DD7}" type="pres">
      <dgm:prSet presAssocID="{B81DB1D4-D866-064A-AC7F-CF25F8076CE6}" presName="horzSpace2" presStyleCnt="0"/>
      <dgm:spPr/>
    </dgm:pt>
    <dgm:pt modelId="{6B40131C-5833-EF4D-83B3-992B1A6AEC09}" type="pres">
      <dgm:prSet presAssocID="{B81DB1D4-D866-064A-AC7F-CF25F8076CE6}" presName="tx2" presStyleLbl="revTx" presStyleIdx="2" presStyleCnt="4"/>
      <dgm:spPr/>
    </dgm:pt>
    <dgm:pt modelId="{C241781A-8F34-E247-AC7D-A0D2BA01D58D}" type="pres">
      <dgm:prSet presAssocID="{B81DB1D4-D866-064A-AC7F-CF25F8076CE6}" presName="vert2" presStyleCnt="0"/>
      <dgm:spPr/>
    </dgm:pt>
    <dgm:pt modelId="{C02D6169-F42F-3345-AF78-881D4DD41EC4}" type="pres">
      <dgm:prSet presAssocID="{B81DB1D4-D866-064A-AC7F-CF25F8076CE6}" presName="thinLine2b" presStyleLbl="callout" presStyleIdx="1" presStyleCnt="3"/>
      <dgm:spPr/>
    </dgm:pt>
    <dgm:pt modelId="{604FD99B-84EB-3849-BCBB-E298B855964B}" type="pres">
      <dgm:prSet presAssocID="{B81DB1D4-D866-064A-AC7F-CF25F8076CE6}" presName="vertSpace2b" presStyleCnt="0"/>
      <dgm:spPr/>
    </dgm:pt>
    <dgm:pt modelId="{2F764235-A865-004F-89B0-FE57BE3E38B3}" type="pres">
      <dgm:prSet presAssocID="{919EB61B-D520-9F40-A0A0-3328963842AF}" presName="horz2" presStyleCnt="0"/>
      <dgm:spPr/>
    </dgm:pt>
    <dgm:pt modelId="{A5059742-5BAD-DB43-B1BA-BB1E0D7DBB53}" type="pres">
      <dgm:prSet presAssocID="{919EB61B-D520-9F40-A0A0-3328963842AF}" presName="horzSpace2" presStyleCnt="0"/>
      <dgm:spPr/>
    </dgm:pt>
    <dgm:pt modelId="{4D2C6FA2-2E02-9B4F-907E-D0DB80CF3EB3}" type="pres">
      <dgm:prSet presAssocID="{919EB61B-D520-9F40-A0A0-3328963842AF}" presName="tx2" presStyleLbl="revTx" presStyleIdx="3" presStyleCnt="4"/>
      <dgm:spPr/>
    </dgm:pt>
    <dgm:pt modelId="{C1A08C5D-38CD-5A4A-A723-B2ECA2F20800}" type="pres">
      <dgm:prSet presAssocID="{919EB61B-D520-9F40-A0A0-3328963842AF}" presName="vert2" presStyleCnt="0"/>
      <dgm:spPr/>
    </dgm:pt>
    <dgm:pt modelId="{359D5571-A351-1745-A79E-E676CE154D9C}" type="pres">
      <dgm:prSet presAssocID="{919EB61B-D520-9F40-A0A0-3328963842AF}" presName="thinLine2b" presStyleLbl="callout" presStyleIdx="2" presStyleCnt="3"/>
      <dgm:spPr/>
    </dgm:pt>
    <dgm:pt modelId="{6AD37ADA-B004-074D-B8FF-C2928C3037F5}" type="pres">
      <dgm:prSet presAssocID="{919EB61B-D520-9F40-A0A0-3328963842AF}" presName="vertSpace2b" presStyleCnt="0"/>
      <dgm:spPr/>
    </dgm:pt>
  </dgm:ptLst>
  <dgm:cxnLst>
    <dgm:cxn modelId="{58B5341A-3CA5-7A4A-9710-45CA5289C58D}" srcId="{C9C80B0A-401D-3B4B-9569-D58947A0BD62}" destId="{919EB61B-D520-9F40-A0A0-3328963842AF}" srcOrd="2" destOrd="0" parTransId="{3544C729-634C-7249-8CAB-FC3D5EC044F1}" sibTransId="{9D58BEB5-C8C2-D14B-9B25-840A581F7877}"/>
    <dgm:cxn modelId="{9C2A4827-50CB-0445-9A93-9B3D0BA23A73}" srcId="{C9C80B0A-401D-3B4B-9569-D58947A0BD62}" destId="{36E8579C-81E1-634D-B6D7-36FA2E961D8B}" srcOrd="0" destOrd="0" parTransId="{C965CFA4-B7A6-E442-8DC2-A5C5B397553D}" sibTransId="{8CE4E21A-6206-E74C-A684-08B262D31E37}"/>
    <dgm:cxn modelId="{E3CC2C43-D060-1D4F-9E34-2D5E7F1BFF34}" srcId="{C9C80B0A-401D-3B4B-9569-D58947A0BD62}" destId="{B81DB1D4-D866-064A-AC7F-CF25F8076CE6}" srcOrd="1" destOrd="0" parTransId="{42E38D52-F1F4-1443-8212-BC2A4077EFB8}" sibTransId="{9575D368-BD99-C648-8FB6-CBF03CF01CBC}"/>
    <dgm:cxn modelId="{2731779C-036B-C84F-BF50-53C77CC0DD8A}" type="presOf" srcId="{36E8579C-81E1-634D-B6D7-36FA2E961D8B}" destId="{AD604DDC-8F73-A343-B4D8-BEC0E851134C}" srcOrd="0" destOrd="0" presId="urn:microsoft.com/office/officeart/2008/layout/LinedList"/>
    <dgm:cxn modelId="{065FCDBD-5B97-B34E-8C27-F2855D9711F1}" type="presOf" srcId="{919EB61B-D520-9F40-A0A0-3328963842AF}" destId="{4D2C6FA2-2E02-9B4F-907E-D0DB80CF3EB3}" srcOrd="0" destOrd="0" presId="urn:microsoft.com/office/officeart/2008/layout/LinedList"/>
    <dgm:cxn modelId="{A2F516DA-3BC6-0548-AFB2-8B28B315027D}" type="presOf" srcId="{B81DB1D4-D866-064A-AC7F-CF25F8076CE6}" destId="{6B40131C-5833-EF4D-83B3-992B1A6AEC09}" srcOrd="0" destOrd="0" presId="urn:microsoft.com/office/officeart/2008/layout/LinedList"/>
    <dgm:cxn modelId="{1FE599E4-918E-1D49-8510-596DEDF53098}" type="presOf" srcId="{C9C80B0A-401D-3B4B-9569-D58947A0BD62}" destId="{086B49BC-20A7-C147-96CC-8DE5AAD4D40C}" srcOrd="0" destOrd="0" presId="urn:microsoft.com/office/officeart/2008/layout/LinedList"/>
    <dgm:cxn modelId="{767BB6FA-DD74-7E40-9B46-C8627E7D157A}" type="presOf" srcId="{B9652CAA-D866-8B49-8937-65E667F61A3D}" destId="{34DABB11-6198-4047-8631-6B31EA3799EE}" srcOrd="0" destOrd="0" presId="urn:microsoft.com/office/officeart/2008/layout/LinedList"/>
    <dgm:cxn modelId="{266115FF-4B32-804D-B6C1-6BE3106FB90C}" srcId="{B9652CAA-D866-8B49-8937-65E667F61A3D}" destId="{C9C80B0A-401D-3B4B-9569-D58947A0BD62}" srcOrd="0" destOrd="0" parTransId="{80B6CEFA-9E8B-ED41-A2AC-E3C0AB623860}" sibTransId="{8B3377C9-D7FB-B24A-8D6E-2C0F89EAE395}"/>
    <dgm:cxn modelId="{37A4F5E0-02D6-2C4F-91CE-0FC83B866342}" type="presParOf" srcId="{34DABB11-6198-4047-8631-6B31EA3799EE}" destId="{DA5F1B04-F2AC-2B40-9B6D-0AC9520BCA3B}" srcOrd="0" destOrd="0" presId="urn:microsoft.com/office/officeart/2008/layout/LinedList"/>
    <dgm:cxn modelId="{B9E3D586-2726-734D-9382-8986D64339DB}" type="presParOf" srcId="{34DABB11-6198-4047-8631-6B31EA3799EE}" destId="{6AB1F28C-0E03-ED4F-8E26-35E8FE79F7E9}" srcOrd="1" destOrd="0" presId="urn:microsoft.com/office/officeart/2008/layout/LinedList"/>
    <dgm:cxn modelId="{0BFA23A2-FF76-B142-85B1-8BC39DAA6E8A}" type="presParOf" srcId="{6AB1F28C-0E03-ED4F-8E26-35E8FE79F7E9}" destId="{086B49BC-20A7-C147-96CC-8DE5AAD4D40C}" srcOrd="0" destOrd="0" presId="urn:microsoft.com/office/officeart/2008/layout/LinedList"/>
    <dgm:cxn modelId="{071F6304-897E-CF48-AAE5-4E97F1AC243D}" type="presParOf" srcId="{6AB1F28C-0E03-ED4F-8E26-35E8FE79F7E9}" destId="{04532A3D-3C4F-3440-B863-CE75AD46F326}" srcOrd="1" destOrd="0" presId="urn:microsoft.com/office/officeart/2008/layout/LinedList"/>
    <dgm:cxn modelId="{EBFAEA70-F0BF-1646-919E-A6316ABE3740}" type="presParOf" srcId="{04532A3D-3C4F-3440-B863-CE75AD46F326}" destId="{1F2ADFF7-6826-7246-AB2C-0FD1EF44173F}" srcOrd="0" destOrd="0" presId="urn:microsoft.com/office/officeart/2008/layout/LinedList"/>
    <dgm:cxn modelId="{08CE2879-03C1-514B-86E7-102E176E8EC4}" type="presParOf" srcId="{04532A3D-3C4F-3440-B863-CE75AD46F326}" destId="{3E7BBF61-33FA-EF40-B914-ADDA285FD502}" srcOrd="1" destOrd="0" presId="urn:microsoft.com/office/officeart/2008/layout/LinedList"/>
    <dgm:cxn modelId="{823710BB-D3ED-F745-8FF8-04BFDCCF2709}" type="presParOf" srcId="{3E7BBF61-33FA-EF40-B914-ADDA285FD502}" destId="{D6306D93-BE7D-D64C-B393-83842F46C6A9}" srcOrd="0" destOrd="0" presId="urn:microsoft.com/office/officeart/2008/layout/LinedList"/>
    <dgm:cxn modelId="{9015F9BB-916B-4A46-8D83-8D6220EE4015}" type="presParOf" srcId="{3E7BBF61-33FA-EF40-B914-ADDA285FD502}" destId="{AD604DDC-8F73-A343-B4D8-BEC0E851134C}" srcOrd="1" destOrd="0" presId="urn:microsoft.com/office/officeart/2008/layout/LinedList"/>
    <dgm:cxn modelId="{89250839-B8C9-4745-A848-FA21854DD0F2}" type="presParOf" srcId="{3E7BBF61-33FA-EF40-B914-ADDA285FD502}" destId="{7F1F0E70-530D-C44E-BE6D-24728BDBD77E}" srcOrd="2" destOrd="0" presId="urn:microsoft.com/office/officeart/2008/layout/LinedList"/>
    <dgm:cxn modelId="{367DDA52-88FC-A744-8CCD-735F1D327702}" type="presParOf" srcId="{04532A3D-3C4F-3440-B863-CE75AD46F326}" destId="{B46DDCB0-F55F-ED4A-AA29-1C49D9B86709}" srcOrd="2" destOrd="0" presId="urn:microsoft.com/office/officeart/2008/layout/LinedList"/>
    <dgm:cxn modelId="{76A0944A-35D3-604D-A588-85C3DEC5DC3D}" type="presParOf" srcId="{04532A3D-3C4F-3440-B863-CE75AD46F326}" destId="{888C462E-08F7-2842-B630-8D61D05725D0}" srcOrd="3" destOrd="0" presId="urn:microsoft.com/office/officeart/2008/layout/LinedList"/>
    <dgm:cxn modelId="{7892D114-B6A0-AB45-A1D2-E17368427FF9}" type="presParOf" srcId="{04532A3D-3C4F-3440-B863-CE75AD46F326}" destId="{45C54AC9-619D-C44E-BB1F-2BE3A791023E}" srcOrd="4" destOrd="0" presId="urn:microsoft.com/office/officeart/2008/layout/LinedList"/>
    <dgm:cxn modelId="{D22F6370-5812-DC42-9E96-B8E4A25AFC3E}" type="presParOf" srcId="{45C54AC9-619D-C44E-BB1F-2BE3A791023E}" destId="{3DFB7A47-77C4-F145-809C-BB985F517DD7}" srcOrd="0" destOrd="0" presId="urn:microsoft.com/office/officeart/2008/layout/LinedList"/>
    <dgm:cxn modelId="{B9F22312-E51A-3D48-82CC-E2E271F2619F}" type="presParOf" srcId="{45C54AC9-619D-C44E-BB1F-2BE3A791023E}" destId="{6B40131C-5833-EF4D-83B3-992B1A6AEC09}" srcOrd="1" destOrd="0" presId="urn:microsoft.com/office/officeart/2008/layout/LinedList"/>
    <dgm:cxn modelId="{C969E48B-B276-FC4A-B429-4EB5F953156B}" type="presParOf" srcId="{45C54AC9-619D-C44E-BB1F-2BE3A791023E}" destId="{C241781A-8F34-E247-AC7D-A0D2BA01D58D}" srcOrd="2" destOrd="0" presId="urn:microsoft.com/office/officeart/2008/layout/LinedList"/>
    <dgm:cxn modelId="{F419EC44-9D84-DF4A-B816-1924FD7F901E}" type="presParOf" srcId="{04532A3D-3C4F-3440-B863-CE75AD46F326}" destId="{C02D6169-F42F-3345-AF78-881D4DD41EC4}" srcOrd="5" destOrd="0" presId="urn:microsoft.com/office/officeart/2008/layout/LinedList"/>
    <dgm:cxn modelId="{E894DC47-DC31-9141-9AE7-B20AF46F1463}" type="presParOf" srcId="{04532A3D-3C4F-3440-B863-CE75AD46F326}" destId="{604FD99B-84EB-3849-BCBB-E298B855964B}" srcOrd="6" destOrd="0" presId="urn:microsoft.com/office/officeart/2008/layout/LinedList"/>
    <dgm:cxn modelId="{07323375-2F7F-F049-B317-00A1F1379931}" type="presParOf" srcId="{04532A3D-3C4F-3440-B863-CE75AD46F326}" destId="{2F764235-A865-004F-89B0-FE57BE3E38B3}" srcOrd="7" destOrd="0" presId="urn:microsoft.com/office/officeart/2008/layout/LinedList"/>
    <dgm:cxn modelId="{191D51E3-A8F1-2947-AB87-A622B4C0F27C}" type="presParOf" srcId="{2F764235-A865-004F-89B0-FE57BE3E38B3}" destId="{A5059742-5BAD-DB43-B1BA-BB1E0D7DBB53}" srcOrd="0" destOrd="0" presId="urn:microsoft.com/office/officeart/2008/layout/LinedList"/>
    <dgm:cxn modelId="{3A79D501-121D-6C45-95B0-32A8F3C1AD70}" type="presParOf" srcId="{2F764235-A865-004F-89B0-FE57BE3E38B3}" destId="{4D2C6FA2-2E02-9B4F-907E-D0DB80CF3EB3}" srcOrd="1" destOrd="0" presId="urn:microsoft.com/office/officeart/2008/layout/LinedList"/>
    <dgm:cxn modelId="{59BE6B2E-622D-BB43-9A41-F78C0D4349EF}" type="presParOf" srcId="{2F764235-A865-004F-89B0-FE57BE3E38B3}" destId="{C1A08C5D-38CD-5A4A-A723-B2ECA2F20800}" srcOrd="2" destOrd="0" presId="urn:microsoft.com/office/officeart/2008/layout/LinedList"/>
    <dgm:cxn modelId="{9CE76562-562B-0044-8B59-996B15E013F0}" type="presParOf" srcId="{04532A3D-3C4F-3440-B863-CE75AD46F326}" destId="{359D5571-A351-1745-A79E-E676CE154D9C}" srcOrd="8" destOrd="0" presId="urn:microsoft.com/office/officeart/2008/layout/LinedList"/>
    <dgm:cxn modelId="{836208A1-5039-5748-AAA9-9796E2C85BFB}" type="presParOf" srcId="{04532A3D-3C4F-3440-B863-CE75AD46F326}" destId="{6AD37ADA-B004-074D-B8FF-C2928C3037F5}"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D8D033-58FB-214B-AB1A-57C7EC962357}" type="doc">
      <dgm:prSet loTypeId="urn:microsoft.com/office/officeart/2005/8/layout/hProcess6" loCatId="process" qsTypeId="urn:microsoft.com/office/officeart/2005/8/quickstyle/simple2" qsCatId="simple" csTypeId="urn:microsoft.com/office/officeart/2005/8/colors/colorful3" csCatId="colorful" phldr="1"/>
      <dgm:spPr/>
      <dgm:t>
        <a:bodyPr/>
        <a:lstStyle/>
        <a:p>
          <a:endParaRPr lang="en-US"/>
        </a:p>
      </dgm:t>
    </dgm:pt>
    <dgm:pt modelId="{85FA876E-B4A2-A444-9506-113567545F99}">
      <dgm:prSet phldrT="[Text]"/>
      <dgm:spPr/>
      <dgm:t>
        <a:bodyPr/>
        <a:lstStyle/>
        <a:p>
          <a:r>
            <a:rPr lang="en-US" dirty="0"/>
            <a:t>Year 1</a:t>
          </a:r>
        </a:p>
      </dgm:t>
    </dgm:pt>
    <dgm:pt modelId="{FE8E380A-272C-B246-A413-138122588BFD}" type="parTrans" cxnId="{A7C96E3B-61FF-C845-83E8-D6DF00E29A0B}">
      <dgm:prSet/>
      <dgm:spPr/>
      <dgm:t>
        <a:bodyPr/>
        <a:lstStyle/>
        <a:p>
          <a:endParaRPr lang="en-US"/>
        </a:p>
      </dgm:t>
    </dgm:pt>
    <dgm:pt modelId="{569CD0FE-F1BC-F64A-9098-71C97FD825A4}" type="sibTrans" cxnId="{A7C96E3B-61FF-C845-83E8-D6DF00E29A0B}">
      <dgm:prSet/>
      <dgm:spPr/>
      <dgm:t>
        <a:bodyPr/>
        <a:lstStyle/>
        <a:p>
          <a:endParaRPr lang="en-US"/>
        </a:p>
      </dgm:t>
    </dgm:pt>
    <dgm:pt modelId="{9AE64EC5-AC6A-E942-84A4-79CB1F4FECED}">
      <dgm:prSet phldrT="[Text]"/>
      <dgm:spPr/>
      <dgm:t>
        <a:bodyPr/>
        <a:lstStyle/>
        <a:p>
          <a:r>
            <a:rPr lang="en-US" dirty="0"/>
            <a:t>Year 2</a:t>
          </a:r>
        </a:p>
      </dgm:t>
    </dgm:pt>
    <dgm:pt modelId="{8FB01472-0F46-F643-8EFD-575F19C0AE57}" type="parTrans" cxnId="{FF2C8C81-BFDF-8B49-83B9-04E775135C25}">
      <dgm:prSet/>
      <dgm:spPr/>
      <dgm:t>
        <a:bodyPr/>
        <a:lstStyle/>
        <a:p>
          <a:endParaRPr lang="en-US"/>
        </a:p>
      </dgm:t>
    </dgm:pt>
    <dgm:pt modelId="{D1F6F27E-8A3B-0246-9F1D-5D3EF0DC5E5A}" type="sibTrans" cxnId="{FF2C8C81-BFDF-8B49-83B9-04E775135C25}">
      <dgm:prSet/>
      <dgm:spPr/>
      <dgm:t>
        <a:bodyPr/>
        <a:lstStyle/>
        <a:p>
          <a:endParaRPr lang="en-US"/>
        </a:p>
      </dgm:t>
    </dgm:pt>
    <dgm:pt modelId="{87153A58-2BC6-354F-B36C-326FE621D4AA}">
      <dgm:prSet phldrT="[Text]"/>
      <dgm:spPr/>
      <dgm:t>
        <a:bodyPr/>
        <a:lstStyle/>
        <a:p>
          <a:r>
            <a:rPr lang="en-US" dirty="0"/>
            <a:t>Year 3</a:t>
          </a:r>
        </a:p>
      </dgm:t>
    </dgm:pt>
    <dgm:pt modelId="{D75DAAF5-42A4-9640-8D8E-97B1D77285AE}" type="parTrans" cxnId="{37D1C6CA-1002-3443-BA6A-325CBD552F80}">
      <dgm:prSet/>
      <dgm:spPr/>
      <dgm:t>
        <a:bodyPr/>
        <a:lstStyle/>
        <a:p>
          <a:endParaRPr lang="en-US"/>
        </a:p>
      </dgm:t>
    </dgm:pt>
    <dgm:pt modelId="{4F913BD6-D6B0-D64E-AA19-D4E22F0271D1}" type="sibTrans" cxnId="{37D1C6CA-1002-3443-BA6A-325CBD552F80}">
      <dgm:prSet/>
      <dgm:spPr/>
      <dgm:t>
        <a:bodyPr/>
        <a:lstStyle/>
        <a:p>
          <a:endParaRPr lang="en-US"/>
        </a:p>
      </dgm:t>
    </dgm:pt>
    <dgm:pt modelId="{64BE3096-C38D-D047-AED1-447FE0008DF9}">
      <dgm:prSet/>
      <dgm:spPr/>
      <dgm:t>
        <a:bodyPr/>
        <a:lstStyle/>
        <a:p>
          <a:r>
            <a:rPr lang="en-US" dirty="0"/>
            <a:t>Year 4</a:t>
          </a:r>
        </a:p>
      </dgm:t>
    </dgm:pt>
    <dgm:pt modelId="{F39048AE-E801-B145-99FF-30DFE688407F}" type="parTrans" cxnId="{B7A0F90D-05A5-C64F-AFFD-A67A28B5A1B1}">
      <dgm:prSet/>
      <dgm:spPr/>
      <dgm:t>
        <a:bodyPr/>
        <a:lstStyle/>
        <a:p>
          <a:endParaRPr lang="en-US"/>
        </a:p>
      </dgm:t>
    </dgm:pt>
    <dgm:pt modelId="{1F53DAB8-44D0-E54D-B1BC-740A9A75D4BD}" type="sibTrans" cxnId="{B7A0F90D-05A5-C64F-AFFD-A67A28B5A1B1}">
      <dgm:prSet/>
      <dgm:spPr/>
      <dgm:t>
        <a:bodyPr/>
        <a:lstStyle/>
        <a:p>
          <a:endParaRPr lang="en-US"/>
        </a:p>
      </dgm:t>
    </dgm:pt>
    <dgm:pt modelId="{9E2014A8-A7A3-E840-B54E-60C6CD0F9266}" type="pres">
      <dgm:prSet presAssocID="{1BD8D033-58FB-214B-AB1A-57C7EC962357}" presName="theList" presStyleCnt="0">
        <dgm:presLayoutVars>
          <dgm:dir/>
          <dgm:animLvl val="lvl"/>
          <dgm:resizeHandles val="exact"/>
        </dgm:presLayoutVars>
      </dgm:prSet>
      <dgm:spPr/>
    </dgm:pt>
    <dgm:pt modelId="{6C8B3486-DC5F-0D4D-8353-BF8CBC7160CB}" type="pres">
      <dgm:prSet presAssocID="{85FA876E-B4A2-A444-9506-113567545F99}" presName="compNode" presStyleCnt="0"/>
      <dgm:spPr/>
    </dgm:pt>
    <dgm:pt modelId="{7BFED073-46D7-D845-A4D9-0CAC73A312A0}" type="pres">
      <dgm:prSet presAssocID="{85FA876E-B4A2-A444-9506-113567545F99}" presName="noGeometry" presStyleCnt="0"/>
      <dgm:spPr/>
    </dgm:pt>
    <dgm:pt modelId="{12C129CA-E474-C74D-9A43-F48C68DF0947}" type="pres">
      <dgm:prSet presAssocID="{85FA876E-B4A2-A444-9506-113567545F99}" presName="childTextVisible" presStyleLbl="bgAccFollowNode1" presStyleIdx="0" presStyleCnt="4">
        <dgm:presLayoutVars>
          <dgm:bulletEnabled val="1"/>
        </dgm:presLayoutVars>
      </dgm:prSet>
      <dgm:spPr/>
    </dgm:pt>
    <dgm:pt modelId="{6AC63691-2657-B640-9F97-121128000ED2}" type="pres">
      <dgm:prSet presAssocID="{85FA876E-B4A2-A444-9506-113567545F99}" presName="childTextHidden" presStyleLbl="bgAccFollowNode1" presStyleIdx="0" presStyleCnt="4"/>
      <dgm:spPr/>
    </dgm:pt>
    <dgm:pt modelId="{AC0C571D-D322-4B45-849C-C61226D5F497}" type="pres">
      <dgm:prSet presAssocID="{85FA876E-B4A2-A444-9506-113567545F99}" presName="parentText" presStyleLbl="node1" presStyleIdx="0" presStyleCnt="4">
        <dgm:presLayoutVars>
          <dgm:chMax val="1"/>
          <dgm:bulletEnabled val="1"/>
        </dgm:presLayoutVars>
      </dgm:prSet>
      <dgm:spPr/>
    </dgm:pt>
    <dgm:pt modelId="{53534FBF-32D0-B641-9919-86B3373B7784}" type="pres">
      <dgm:prSet presAssocID="{85FA876E-B4A2-A444-9506-113567545F99}" presName="aSpace" presStyleCnt="0"/>
      <dgm:spPr/>
    </dgm:pt>
    <dgm:pt modelId="{19C0AE90-7146-EB40-BCC8-9714D459C6D4}" type="pres">
      <dgm:prSet presAssocID="{9AE64EC5-AC6A-E942-84A4-79CB1F4FECED}" presName="compNode" presStyleCnt="0"/>
      <dgm:spPr/>
    </dgm:pt>
    <dgm:pt modelId="{71FB4943-645B-2E40-9592-57AC34B11900}" type="pres">
      <dgm:prSet presAssocID="{9AE64EC5-AC6A-E942-84A4-79CB1F4FECED}" presName="noGeometry" presStyleCnt="0"/>
      <dgm:spPr/>
    </dgm:pt>
    <dgm:pt modelId="{95F939B8-2E1D-3240-A65A-4660B448BB38}" type="pres">
      <dgm:prSet presAssocID="{9AE64EC5-AC6A-E942-84A4-79CB1F4FECED}" presName="childTextVisible" presStyleLbl="bgAccFollowNode1" presStyleIdx="1" presStyleCnt="4">
        <dgm:presLayoutVars>
          <dgm:bulletEnabled val="1"/>
        </dgm:presLayoutVars>
      </dgm:prSet>
      <dgm:spPr/>
    </dgm:pt>
    <dgm:pt modelId="{A577B0B8-3CFA-254F-8BC8-AC3915904283}" type="pres">
      <dgm:prSet presAssocID="{9AE64EC5-AC6A-E942-84A4-79CB1F4FECED}" presName="childTextHidden" presStyleLbl="bgAccFollowNode1" presStyleIdx="1" presStyleCnt="4"/>
      <dgm:spPr/>
    </dgm:pt>
    <dgm:pt modelId="{2F886268-501D-0F47-B632-0974B2CC95D8}" type="pres">
      <dgm:prSet presAssocID="{9AE64EC5-AC6A-E942-84A4-79CB1F4FECED}" presName="parentText" presStyleLbl="node1" presStyleIdx="1" presStyleCnt="4">
        <dgm:presLayoutVars>
          <dgm:chMax val="1"/>
          <dgm:bulletEnabled val="1"/>
        </dgm:presLayoutVars>
      </dgm:prSet>
      <dgm:spPr/>
    </dgm:pt>
    <dgm:pt modelId="{1A4141BD-FD47-504D-ADD8-4DE34EE7FD90}" type="pres">
      <dgm:prSet presAssocID="{9AE64EC5-AC6A-E942-84A4-79CB1F4FECED}" presName="aSpace" presStyleCnt="0"/>
      <dgm:spPr/>
    </dgm:pt>
    <dgm:pt modelId="{25A9DB22-650A-DF4A-9A55-12A3B3583AF0}" type="pres">
      <dgm:prSet presAssocID="{87153A58-2BC6-354F-B36C-326FE621D4AA}" presName="compNode" presStyleCnt="0"/>
      <dgm:spPr/>
    </dgm:pt>
    <dgm:pt modelId="{C6547C9C-7490-8345-8A01-CBD0582B290B}" type="pres">
      <dgm:prSet presAssocID="{87153A58-2BC6-354F-B36C-326FE621D4AA}" presName="noGeometry" presStyleCnt="0"/>
      <dgm:spPr/>
    </dgm:pt>
    <dgm:pt modelId="{85C9928B-9F82-7646-9C1B-B66E9F4FDACF}" type="pres">
      <dgm:prSet presAssocID="{87153A58-2BC6-354F-B36C-326FE621D4AA}" presName="childTextVisible" presStyleLbl="bgAccFollowNode1" presStyleIdx="2" presStyleCnt="4">
        <dgm:presLayoutVars>
          <dgm:bulletEnabled val="1"/>
        </dgm:presLayoutVars>
      </dgm:prSet>
      <dgm:spPr/>
    </dgm:pt>
    <dgm:pt modelId="{7157AA1D-6EEE-B74E-B219-FAE66B65EE81}" type="pres">
      <dgm:prSet presAssocID="{87153A58-2BC6-354F-B36C-326FE621D4AA}" presName="childTextHidden" presStyleLbl="bgAccFollowNode1" presStyleIdx="2" presStyleCnt="4"/>
      <dgm:spPr/>
    </dgm:pt>
    <dgm:pt modelId="{B42E3F8F-0497-8049-95D9-99F6550316BB}" type="pres">
      <dgm:prSet presAssocID="{87153A58-2BC6-354F-B36C-326FE621D4AA}" presName="parentText" presStyleLbl="node1" presStyleIdx="2" presStyleCnt="4">
        <dgm:presLayoutVars>
          <dgm:chMax val="1"/>
          <dgm:bulletEnabled val="1"/>
        </dgm:presLayoutVars>
      </dgm:prSet>
      <dgm:spPr/>
    </dgm:pt>
    <dgm:pt modelId="{2B51BD76-CBD6-E640-91F0-DD9D279E731C}" type="pres">
      <dgm:prSet presAssocID="{87153A58-2BC6-354F-B36C-326FE621D4AA}" presName="aSpace" presStyleCnt="0"/>
      <dgm:spPr/>
    </dgm:pt>
    <dgm:pt modelId="{00F1781B-DDCB-F042-AB26-620A9751BAFD}" type="pres">
      <dgm:prSet presAssocID="{64BE3096-C38D-D047-AED1-447FE0008DF9}" presName="compNode" presStyleCnt="0"/>
      <dgm:spPr/>
    </dgm:pt>
    <dgm:pt modelId="{C8E5153F-C30F-674D-B71A-4C8AB85651D5}" type="pres">
      <dgm:prSet presAssocID="{64BE3096-C38D-D047-AED1-447FE0008DF9}" presName="noGeometry" presStyleCnt="0"/>
      <dgm:spPr/>
    </dgm:pt>
    <dgm:pt modelId="{069CF8DD-BF58-BB4F-8ADF-B5142ADFB43F}" type="pres">
      <dgm:prSet presAssocID="{64BE3096-C38D-D047-AED1-447FE0008DF9}" presName="childTextVisible" presStyleLbl="bgAccFollowNode1" presStyleIdx="3" presStyleCnt="4">
        <dgm:presLayoutVars>
          <dgm:bulletEnabled val="1"/>
        </dgm:presLayoutVars>
      </dgm:prSet>
      <dgm:spPr/>
    </dgm:pt>
    <dgm:pt modelId="{A3234C18-17E3-B043-A650-2B6F950B5274}" type="pres">
      <dgm:prSet presAssocID="{64BE3096-C38D-D047-AED1-447FE0008DF9}" presName="childTextHidden" presStyleLbl="bgAccFollowNode1" presStyleIdx="3" presStyleCnt="4"/>
      <dgm:spPr/>
    </dgm:pt>
    <dgm:pt modelId="{3569653D-7253-5344-A9ED-EDE36A61F3F4}" type="pres">
      <dgm:prSet presAssocID="{64BE3096-C38D-D047-AED1-447FE0008DF9}" presName="parentText" presStyleLbl="node1" presStyleIdx="3" presStyleCnt="4">
        <dgm:presLayoutVars>
          <dgm:chMax val="1"/>
          <dgm:bulletEnabled val="1"/>
        </dgm:presLayoutVars>
      </dgm:prSet>
      <dgm:spPr/>
    </dgm:pt>
  </dgm:ptLst>
  <dgm:cxnLst>
    <dgm:cxn modelId="{77E45902-2041-A045-A52A-3E95BA177B0F}" type="presOf" srcId="{85FA876E-B4A2-A444-9506-113567545F99}" destId="{AC0C571D-D322-4B45-849C-C61226D5F497}" srcOrd="0" destOrd="0" presId="urn:microsoft.com/office/officeart/2005/8/layout/hProcess6"/>
    <dgm:cxn modelId="{B7A0F90D-05A5-C64F-AFFD-A67A28B5A1B1}" srcId="{1BD8D033-58FB-214B-AB1A-57C7EC962357}" destId="{64BE3096-C38D-D047-AED1-447FE0008DF9}" srcOrd="3" destOrd="0" parTransId="{F39048AE-E801-B145-99FF-30DFE688407F}" sibTransId="{1F53DAB8-44D0-E54D-B1BC-740A9A75D4BD}"/>
    <dgm:cxn modelId="{A7C96E3B-61FF-C845-83E8-D6DF00E29A0B}" srcId="{1BD8D033-58FB-214B-AB1A-57C7EC962357}" destId="{85FA876E-B4A2-A444-9506-113567545F99}" srcOrd="0" destOrd="0" parTransId="{FE8E380A-272C-B246-A413-138122588BFD}" sibTransId="{569CD0FE-F1BC-F64A-9098-71C97FD825A4}"/>
    <dgm:cxn modelId="{1BE4B73B-54BF-D544-BF88-93D876232B80}" type="presOf" srcId="{1BD8D033-58FB-214B-AB1A-57C7EC962357}" destId="{9E2014A8-A7A3-E840-B54E-60C6CD0F9266}" srcOrd="0" destOrd="0" presId="urn:microsoft.com/office/officeart/2005/8/layout/hProcess6"/>
    <dgm:cxn modelId="{564CD269-EE97-AF4F-998F-44ACDEDB4008}" type="presOf" srcId="{64BE3096-C38D-D047-AED1-447FE0008DF9}" destId="{3569653D-7253-5344-A9ED-EDE36A61F3F4}" srcOrd="0" destOrd="0" presId="urn:microsoft.com/office/officeart/2005/8/layout/hProcess6"/>
    <dgm:cxn modelId="{FF2C8C81-BFDF-8B49-83B9-04E775135C25}" srcId="{1BD8D033-58FB-214B-AB1A-57C7EC962357}" destId="{9AE64EC5-AC6A-E942-84A4-79CB1F4FECED}" srcOrd="1" destOrd="0" parTransId="{8FB01472-0F46-F643-8EFD-575F19C0AE57}" sibTransId="{D1F6F27E-8A3B-0246-9F1D-5D3EF0DC5E5A}"/>
    <dgm:cxn modelId="{F62B28CA-F01F-CB4F-9A9B-4895240D9596}" type="presOf" srcId="{9AE64EC5-AC6A-E942-84A4-79CB1F4FECED}" destId="{2F886268-501D-0F47-B632-0974B2CC95D8}" srcOrd="0" destOrd="0" presId="urn:microsoft.com/office/officeart/2005/8/layout/hProcess6"/>
    <dgm:cxn modelId="{37D1C6CA-1002-3443-BA6A-325CBD552F80}" srcId="{1BD8D033-58FB-214B-AB1A-57C7EC962357}" destId="{87153A58-2BC6-354F-B36C-326FE621D4AA}" srcOrd="2" destOrd="0" parTransId="{D75DAAF5-42A4-9640-8D8E-97B1D77285AE}" sibTransId="{4F913BD6-D6B0-D64E-AA19-D4E22F0271D1}"/>
    <dgm:cxn modelId="{5633EFD6-68F4-9642-99CB-8297437C50CC}" type="presOf" srcId="{87153A58-2BC6-354F-B36C-326FE621D4AA}" destId="{B42E3F8F-0497-8049-95D9-99F6550316BB}" srcOrd="0" destOrd="0" presId="urn:microsoft.com/office/officeart/2005/8/layout/hProcess6"/>
    <dgm:cxn modelId="{3116B15D-289F-E94F-B7AF-150FC9B5431D}" type="presParOf" srcId="{9E2014A8-A7A3-E840-B54E-60C6CD0F9266}" destId="{6C8B3486-DC5F-0D4D-8353-BF8CBC7160CB}" srcOrd="0" destOrd="0" presId="urn:microsoft.com/office/officeart/2005/8/layout/hProcess6"/>
    <dgm:cxn modelId="{C5D27E7E-FA70-BF4D-8255-D4E9B8DC2880}" type="presParOf" srcId="{6C8B3486-DC5F-0D4D-8353-BF8CBC7160CB}" destId="{7BFED073-46D7-D845-A4D9-0CAC73A312A0}" srcOrd="0" destOrd="0" presId="urn:microsoft.com/office/officeart/2005/8/layout/hProcess6"/>
    <dgm:cxn modelId="{C589CEB4-4178-5047-936E-8F487AD775FB}" type="presParOf" srcId="{6C8B3486-DC5F-0D4D-8353-BF8CBC7160CB}" destId="{12C129CA-E474-C74D-9A43-F48C68DF0947}" srcOrd="1" destOrd="0" presId="urn:microsoft.com/office/officeart/2005/8/layout/hProcess6"/>
    <dgm:cxn modelId="{8B4E20DC-6A0E-4D48-B620-CFC2992C3137}" type="presParOf" srcId="{6C8B3486-DC5F-0D4D-8353-BF8CBC7160CB}" destId="{6AC63691-2657-B640-9F97-121128000ED2}" srcOrd="2" destOrd="0" presId="urn:microsoft.com/office/officeart/2005/8/layout/hProcess6"/>
    <dgm:cxn modelId="{7DD0D542-74D5-FB4C-B893-0F8FBA5E8AE1}" type="presParOf" srcId="{6C8B3486-DC5F-0D4D-8353-BF8CBC7160CB}" destId="{AC0C571D-D322-4B45-849C-C61226D5F497}" srcOrd="3" destOrd="0" presId="urn:microsoft.com/office/officeart/2005/8/layout/hProcess6"/>
    <dgm:cxn modelId="{042B3CB4-7593-2444-97E2-96CD181993A0}" type="presParOf" srcId="{9E2014A8-A7A3-E840-B54E-60C6CD0F9266}" destId="{53534FBF-32D0-B641-9919-86B3373B7784}" srcOrd="1" destOrd="0" presId="urn:microsoft.com/office/officeart/2005/8/layout/hProcess6"/>
    <dgm:cxn modelId="{5A6D6BFC-CFCC-174C-B1EB-A6FBCB234BA5}" type="presParOf" srcId="{9E2014A8-A7A3-E840-B54E-60C6CD0F9266}" destId="{19C0AE90-7146-EB40-BCC8-9714D459C6D4}" srcOrd="2" destOrd="0" presId="urn:microsoft.com/office/officeart/2005/8/layout/hProcess6"/>
    <dgm:cxn modelId="{76DBB178-2A1F-0A44-BEA5-D411BC2A7BB0}" type="presParOf" srcId="{19C0AE90-7146-EB40-BCC8-9714D459C6D4}" destId="{71FB4943-645B-2E40-9592-57AC34B11900}" srcOrd="0" destOrd="0" presId="urn:microsoft.com/office/officeart/2005/8/layout/hProcess6"/>
    <dgm:cxn modelId="{8592CDD6-450D-C64E-8801-96163D9061E2}" type="presParOf" srcId="{19C0AE90-7146-EB40-BCC8-9714D459C6D4}" destId="{95F939B8-2E1D-3240-A65A-4660B448BB38}" srcOrd="1" destOrd="0" presId="urn:microsoft.com/office/officeart/2005/8/layout/hProcess6"/>
    <dgm:cxn modelId="{1105F5C8-EEF2-0847-9573-4FF014FE3FB9}" type="presParOf" srcId="{19C0AE90-7146-EB40-BCC8-9714D459C6D4}" destId="{A577B0B8-3CFA-254F-8BC8-AC3915904283}" srcOrd="2" destOrd="0" presId="urn:microsoft.com/office/officeart/2005/8/layout/hProcess6"/>
    <dgm:cxn modelId="{09E84692-AEE4-1E4F-9D5D-220BFB20FBA6}" type="presParOf" srcId="{19C0AE90-7146-EB40-BCC8-9714D459C6D4}" destId="{2F886268-501D-0F47-B632-0974B2CC95D8}" srcOrd="3" destOrd="0" presId="urn:microsoft.com/office/officeart/2005/8/layout/hProcess6"/>
    <dgm:cxn modelId="{B75FD09F-E27F-3A4B-8A26-B2C6A6D29695}" type="presParOf" srcId="{9E2014A8-A7A3-E840-B54E-60C6CD0F9266}" destId="{1A4141BD-FD47-504D-ADD8-4DE34EE7FD90}" srcOrd="3" destOrd="0" presId="urn:microsoft.com/office/officeart/2005/8/layout/hProcess6"/>
    <dgm:cxn modelId="{D861A7DB-FED5-0141-AC3C-86060A074C7D}" type="presParOf" srcId="{9E2014A8-A7A3-E840-B54E-60C6CD0F9266}" destId="{25A9DB22-650A-DF4A-9A55-12A3B3583AF0}" srcOrd="4" destOrd="0" presId="urn:microsoft.com/office/officeart/2005/8/layout/hProcess6"/>
    <dgm:cxn modelId="{2DF17A4C-297D-5440-A7DD-0C8D92AFBF5A}" type="presParOf" srcId="{25A9DB22-650A-DF4A-9A55-12A3B3583AF0}" destId="{C6547C9C-7490-8345-8A01-CBD0582B290B}" srcOrd="0" destOrd="0" presId="urn:microsoft.com/office/officeart/2005/8/layout/hProcess6"/>
    <dgm:cxn modelId="{2E174507-7D11-8B49-A330-955D942CC669}" type="presParOf" srcId="{25A9DB22-650A-DF4A-9A55-12A3B3583AF0}" destId="{85C9928B-9F82-7646-9C1B-B66E9F4FDACF}" srcOrd="1" destOrd="0" presId="urn:microsoft.com/office/officeart/2005/8/layout/hProcess6"/>
    <dgm:cxn modelId="{22F939BC-34CF-D946-B702-55A1B80B9F28}" type="presParOf" srcId="{25A9DB22-650A-DF4A-9A55-12A3B3583AF0}" destId="{7157AA1D-6EEE-B74E-B219-FAE66B65EE81}" srcOrd="2" destOrd="0" presId="urn:microsoft.com/office/officeart/2005/8/layout/hProcess6"/>
    <dgm:cxn modelId="{1B94338A-AEBB-6149-89BA-774EB99E7233}" type="presParOf" srcId="{25A9DB22-650A-DF4A-9A55-12A3B3583AF0}" destId="{B42E3F8F-0497-8049-95D9-99F6550316BB}" srcOrd="3" destOrd="0" presId="urn:microsoft.com/office/officeart/2005/8/layout/hProcess6"/>
    <dgm:cxn modelId="{CB483F0D-A41D-6E4B-96F1-6AACEF3CC104}" type="presParOf" srcId="{9E2014A8-A7A3-E840-B54E-60C6CD0F9266}" destId="{2B51BD76-CBD6-E640-91F0-DD9D279E731C}" srcOrd="5" destOrd="0" presId="urn:microsoft.com/office/officeart/2005/8/layout/hProcess6"/>
    <dgm:cxn modelId="{C1C7089C-4C8F-A840-9210-09D8F60577BE}" type="presParOf" srcId="{9E2014A8-A7A3-E840-B54E-60C6CD0F9266}" destId="{00F1781B-DDCB-F042-AB26-620A9751BAFD}" srcOrd="6" destOrd="0" presId="urn:microsoft.com/office/officeart/2005/8/layout/hProcess6"/>
    <dgm:cxn modelId="{05ECFB58-EF62-324D-BE07-42D082715729}" type="presParOf" srcId="{00F1781B-DDCB-F042-AB26-620A9751BAFD}" destId="{C8E5153F-C30F-674D-B71A-4C8AB85651D5}" srcOrd="0" destOrd="0" presId="urn:microsoft.com/office/officeart/2005/8/layout/hProcess6"/>
    <dgm:cxn modelId="{498F28C3-2141-E54C-8A38-DFCDC9BDBFE0}" type="presParOf" srcId="{00F1781B-DDCB-F042-AB26-620A9751BAFD}" destId="{069CF8DD-BF58-BB4F-8ADF-B5142ADFB43F}" srcOrd="1" destOrd="0" presId="urn:microsoft.com/office/officeart/2005/8/layout/hProcess6"/>
    <dgm:cxn modelId="{8741098E-EB6E-F449-994B-0F7F90CB762D}" type="presParOf" srcId="{00F1781B-DDCB-F042-AB26-620A9751BAFD}" destId="{A3234C18-17E3-B043-A650-2B6F950B5274}" srcOrd="2" destOrd="0" presId="urn:microsoft.com/office/officeart/2005/8/layout/hProcess6"/>
    <dgm:cxn modelId="{BC5CDBCF-139F-DE4E-AD42-5898D71A4CEC}" type="presParOf" srcId="{00F1781B-DDCB-F042-AB26-620A9751BAFD}" destId="{3569653D-7253-5344-A9ED-EDE36A61F3F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F1B04-F2AC-2B40-9B6D-0AC9520BCA3B}">
      <dsp:nvSpPr>
        <dsp:cNvPr id="0" name=""/>
        <dsp:cNvSpPr/>
      </dsp:nvSpPr>
      <dsp:spPr>
        <a:xfrm>
          <a:off x="0" y="0"/>
          <a:ext cx="724509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B49BC-20A7-C147-96CC-8DE5AAD4D40C}">
      <dsp:nvSpPr>
        <dsp:cNvPr id="0" name=""/>
        <dsp:cNvSpPr/>
      </dsp:nvSpPr>
      <dsp:spPr>
        <a:xfrm>
          <a:off x="0" y="0"/>
          <a:ext cx="1449019" cy="452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ctr" defTabSz="2000250">
            <a:lnSpc>
              <a:spcPct val="90000"/>
            </a:lnSpc>
            <a:spcBef>
              <a:spcPct val="0"/>
            </a:spcBef>
            <a:spcAft>
              <a:spcPct val="35000"/>
            </a:spcAft>
            <a:buNone/>
          </a:pPr>
          <a:endParaRPr lang="en-US" sz="4500" kern="1200" dirty="0"/>
        </a:p>
        <a:p>
          <a:pPr marL="0" lvl="0" indent="0" algn="ctr" defTabSz="2000250">
            <a:lnSpc>
              <a:spcPct val="90000"/>
            </a:lnSpc>
            <a:spcBef>
              <a:spcPct val="0"/>
            </a:spcBef>
            <a:spcAft>
              <a:spcPct val="35000"/>
            </a:spcAft>
            <a:buNone/>
          </a:pPr>
          <a:br>
            <a:rPr lang="en-US" sz="4500" kern="1200" dirty="0"/>
          </a:br>
          <a:r>
            <a:rPr lang="en-US" sz="4500" kern="1200" dirty="0"/>
            <a:t>Big Data</a:t>
          </a:r>
        </a:p>
      </dsp:txBody>
      <dsp:txXfrm>
        <a:off x="0" y="0"/>
        <a:ext cx="1449019" cy="4521454"/>
      </dsp:txXfrm>
    </dsp:sp>
    <dsp:sp modelId="{AD604DDC-8F73-A343-B4D8-BEC0E851134C}">
      <dsp:nvSpPr>
        <dsp:cNvPr id="0" name=""/>
        <dsp:cNvSpPr/>
      </dsp:nvSpPr>
      <dsp:spPr>
        <a:xfrm>
          <a:off x="1557695" y="70647"/>
          <a:ext cx="5687400" cy="1412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Data Generation</a:t>
          </a:r>
        </a:p>
      </dsp:txBody>
      <dsp:txXfrm>
        <a:off x="1557695" y="70647"/>
        <a:ext cx="5687400" cy="1412954"/>
      </dsp:txXfrm>
    </dsp:sp>
    <dsp:sp modelId="{B46DDCB0-F55F-ED4A-AA29-1C49D9B86709}">
      <dsp:nvSpPr>
        <dsp:cNvPr id="0" name=""/>
        <dsp:cNvSpPr/>
      </dsp:nvSpPr>
      <dsp:spPr>
        <a:xfrm>
          <a:off x="1449019" y="1483602"/>
          <a:ext cx="57960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40131C-5833-EF4D-83B3-992B1A6AEC09}">
      <dsp:nvSpPr>
        <dsp:cNvPr id="0" name=""/>
        <dsp:cNvSpPr/>
      </dsp:nvSpPr>
      <dsp:spPr>
        <a:xfrm>
          <a:off x="1557695" y="1554249"/>
          <a:ext cx="5687400" cy="1412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Data Logistics</a:t>
          </a:r>
        </a:p>
      </dsp:txBody>
      <dsp:txXfrm>
        <a:off x="1557695" y="1554249"/>
        <a:ext cx="5687400" cy="1412954"/>
      </dsp:txXfrm>
    </dsp:sp>
    <dsp:sp modelId="{C02D6169-F42F-3345-AF78-881D4DD41EC4}">
      <dsp:nvSpPr>
        <dsp:cNvPr id="0" name=""/>
        <dsp:cNvSpPr/>
      </dsp:nvSpPr>
      <dsp:spPr>
        <a:xfrm>
          <a:off x="1449019" y="2967204"/>
          <a:ext cx="57960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2C6FA2-2E02-9B4F-907E-D0DB80CF3EB3}">
      <dsp:nvSpPr>
        <dsp:cNvPr id="0" name=""/>
        <dsp:cNvSpPr/>
      </dsp:nvSpPr>
      <dsp:spPr>
        <a:xfrm>
          <a:off x="1557695" y="3037851"/>
          <a:ext cx="5687400" cy="1412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Data Analysis and Storage</a:t>
          </a:r>
        </a:p>
      </dsp:txBody>
      <dsp:txXfrm>
        <a:off x="1557695" y="3037851"/>
        <a:ext cx="5687400" cy="1412954"/>
      </dsp:txXfrm>
    </dsp:sp>
    <dsp:sp modelId="{359D5571-A351-1745-A79E-E676CE154D9C}">
      <dsp:nvSpPr>
        <dsp:cNvPr id="0" name=""/>
        <dsp:cNvSpPr/>
      </dsp:nvSpPr>
      <dsp:spPr>
        <a:xfrm>
          <a:off x="1449019" y="4450806"/>
          <a:ext cx="57960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129CA-E474-C74D-9A43-F48C68DF0947}">
      <dsp:nvSpPr>
        <dsp:cNvPr id="0" name=""/>
        <dsp:cNvSpPr/>
      </dsp:nvSpPr>
      <dsp:spPr>
        <a:xfrm>
          <a:off x="415046" y="1052561"/>
          <a:ext cx="1643106" cy="1436282"/>
        </a:xfrm>
        <a:prstGeom prst="rightArrow">
          <a:avLst>
            <a:gd name="adj1" fmla="val 70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0C571D-D322-4B45-849C-C61226D5F497}">
      <dsp:nvSpPr>
        <dsp:cNvPr id="0" name=""/>
        <dsp:cNvSpPr/>
      </dsp:nvSpPr>
      <dsp:spPr>
        <a:xfrm>
          <a:off x="4270" y="1359926"/>
          <a:ext cx="821553" cy="821553"/>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Year 1</a:t>
          </a:r>
        </a:p>
      </dsp:txBody>
      <dsp:txXfrm>
        <a:off x="124584" y="1480240"/>
        <a:ext cx="580925" cy="580925"/>
      </dsp:txXfrm>
    </dsp:sp>
    <dsp:sp modelId="{95F939B8-2E1D-3240-A65A-4660B448BB38}">
      <dsp:nvSpPr>
        <dsp:cNvPr id="0" name=""/>
        <dsp:cNvSpPr/>
      </dsp:nvSpPr>
      <dsp:spPr>
        <a:xfrm>
          <a:off x="2571624" y="1052561"/>
          <a:ext cx="1643106" cy="1436282"/>
        </a:xfrm>
        <a:prstGeom prst="rightArrow">
          <a:avLst>
            <a:gd name="adj1" fmla="val 70000"/>
            <a:gd name="adj2" fmla="val 50000"/>
          </a:avLst>
        </a:prstGeom>
        <a:solidFill>
          <a:schemeClr val="accent3">
            <a:tint val="40000"/>
            <a:alpha val="90000"/>
            <a:hueOff val="4295748"/>
            <a:satOff val="-32479"/>
            <a:lumOff val="867"/>
            <a:alphaOff val="0"/>
          </a:schemeClr>
        </a:solidFill>
        <a:ln w="25400" cap="flat" cmpd="sng" algn="ctr">
          <a:solidFill>
            <a:schemeClr val="accent3">
              <a:tint val="40000"/>
              <a:alpha val="90000"/>
              <a:hueOff val="4295748"/>
              <a:satOff val="-32479"/>
              <a:lumOff val="867"/>
              <a:alphaOff val="0"/>
            </a:schemeClr>
          </a:solidFill>
          <a:prstDash val="solid"/>
        </a:ln>
        <a:effectLst/>
      </dsp:spPr>
      <dsp:style>
        <a:lnRef idx="2">
          <a:scrgbClr r="0" g="0" b="0"/>
        </a:lnRef>
        <a:fillRef idx="1">
          <a:scrgbClr r="0" g="0" b="0"/>
        </a:fillRef>
        <a:effectRef idx="0">
          <a:scrgbClr r="0" g="0" b="0"/>
        </a:effectRef>
        <a:fontRef idx="minor"/>
      </dsp:style>
    </dsp:sp>
    <dsp:sp modelId="{2F886268-501D-0F47-B632-0974B2CC95D8}">
      <dsp:nvSpPr>
        <dsp:cNvPr id="0" name=""/>
        <dsp:cNvSpPr/>
      </dsp:nvSpPr>
      <dsp:spPr>
        <a:xfrm>
          <a:off x="2160848" y="1359926"/>
          <a:ext cx="821553" cy="821553"/>
        </a:xfrm>
        <a:prstGeom prst="ellipse">
          <a:avLst/>
        </a:prstGeom>
        <a:solidFill>
          <a:schemeClr val="accent3">
            <a:hueOff val="4032975"/>
            <a:satOff val="-32381"/>
            <a:lumOff val="98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Year 2</a:t>
          </a:r>
        </a:p>
      </dsp:txBody>
      <dsp:txXfrm>
        <a:off x="2281162" y="1480240"/>
        <a:ext cx="580925" cy="580925"/>
      </dsp:txXfrm>
    </dsp:sp>
    <dsp:sp modelId="{85C9928B-9F82-7646-9C1B-B66E9F4FDACF}">
      <dsp:nvSpPr>
        <dsp:cNvPr id="0" name=""/>
        <dsp:cNvSpPr/>
      </dsp:nvSpPr>
      <dsp:spPr>
        <a:xfrm>
          <a:off x="4728202" y="1052561"/>
          <a:ext cx="1643106" cy="1436282"/>
        </a:xfrm>
        <a:prstGeom prst="rightArrow">
          <a:avLst>
            <a:gd name="adj1" fmla="val 70000"/>
            <a:gd name="adj2" fmla="val 50000"/>
          </a:avLst>
        </a:prstGeom>
        <a:solidFill>
          <a:schemeClr val="accent3">
            <a:tint val="40000"/>
            <a:alpha val="90000"/>
            <a:hueOff val="8591495"/>
            <a:satOff val="-64957"/>
            <a:lumOff val="1735"/>
            <a:alphaOff val="0"/>
          </a:schemeClr>
        </a:solidFill>
        <a:ln w="25400" cap="flat" cmpd="sng" algn="ctr">
          <a:solidFill>
            <a:schemeClr val="accent3">
              <a:tint val="40000"/>
              <a:alpha val="90000"/>
              <a:hueOff val="8591495"/>
              <a:satOff val="-64957"/>
              <a:lumOff val="1735"/>
              <a:alphaOff val="0"/>
            </a:schemeClr>
          </a:solidFill>
          <a:prstDash val="solid"/>
        </a:ln>
        <a:effectLst/>
      </dsp:spPr>
      <dsp:style>
        <a:lnRef idx="2">
          <a:scrgbClr r="0" g="0" b="0"/>
        </a:lnRef>
        <a:fillRef idx="1">
          <a:scrgbClr r="0" g="0" b="0"/>
        </a:fillRef>
        <a:effectRef idx="0">
          <a:scrgbClr r="0" g="0" b="0"/>
        </a:effectRef>
        <a:fontRef idx="minor"/>
      </dsp:style>
    </dsp:sp>
    <dsp:sp modelId="{B42E3F8F-0497-8049-95D9-99F6550316BB}">
      <dsp:nvSpPr>
        <dsp:cNvPr id="0" name=""/>
        <dsp:cNvSpPr/>
      </dsp:nvSpPr>
      <dsp:spPr>
        <a:xfrm>
          <a:off x="4317426" y="1359926"/>
          <a:ext cx="821553" cy="821553"/>
        </a:xfrm>
        <a:prstGeom prst="ellipse">
          <a:avLst/>
        </a:prstGeom>
        <a:solidFill>
          <a:schemeClr val="accent3">
            <a:hueOff val="8065950"/>
            <a:satOff val="-64762"/>
            <a:lumOff val="1960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Year 3</a:t>
          </a:r>
        </a:p>
      </dsp:txBody>
      <dsp:txXfrm>
        <a:off x="4437740" y="1480240"/>
        <a:ext cx="580925" cy="580925"/>
      </dsp:txXfrm>
    </dsp:sp>
    <dsp:sp modelId="{069CF8DD-BF58-BB4F-8ADF-B5142ADFB43F}">
      <dsp:nvSpPr>
        <dsp:cNvPr id="0" name=""/>
        <dsp:cNvSpPr/>
      </dsp:nvSpPr>
      <dsp:spPr>
        <a:xfrm>
          <a:off x="6884780" y="1052561"/>
          <a:ext cx="1643106" cy="1436282"/>
        </a:xfrm>
        <a:prstGeom prst="rightArrow">
          <a:avLst>
            <a:gd name="adj1" fmla="val 70000"/>
            <a:gd name="adj2" fmla="val 50000"/>
          </a:avLst>
        </a:prstGeom>
        <a:solidFill>
          <a:schemeClr val="accent3">
            <a:tint val="40000"/>
            <a:alpha val="90000"/>
            <a:hueOff val="12887242"/>
            <a:satOff val="-97436"/>
            <a:lumOff val="2602"/>
            <a:alphaOff val="0"/>
          </a:schemeClr>
        </a:solidFill>
        <a:ln w="25400" cap="flat" cmpd="sng" algn="ctr">
          <a:solidFill>
            <a:schemeClr val="accent3">
              <a:tint val="40000"/>
              <a:alpha val="90000"/>
              <a:hueOff val="12887242"/>
              <a:satOff val="-97436"/>
              <a:lumOff val="2602"/>
              <a:alphaOff val="0"/>
            </a:schemeClr>
          </a:solidFill>
          <a:prstDash val="solid"/>
        </a:ln>
        <a:effectLst/>
      </dsp:spPr>
      <dsp:style>
        <a:lnRef idx="2">
          <a:scrgbClr r="0" g="0" b="0"/>
        </a:lnRef>
        <a:fillRef idx="1">
          <a:scrgbClr r="0" g="0" b="0"/>
        </a:fillRef>
        <a:effectRef idx="0">
          <a:scrgbClr r="0" g="0" b="0"/>
        </a:effectRef>
        <a:fontRef idx="minor"/>
      </dsp:style>
    </dsp:sp>
    <dsp:sp modelId="{3569653D-7253-5344-A9ED-EDE36A61F3F4}">
      <dsp:nvSpPr>
        <dsp:cNvPr id="0" name=""/>
        <dsp:cNvSpPr/>
      </dsp:nvSpPr>
      <dsp:spPr>
        <a:xfrm>
          <a:off x="6474004" y="1359926"/>
          <a:ext cx="821553" cy="821553"/>
        </a:xfrm>
        <a:prstGeom prst="ellipse">
          <a:avLst/>
        </a:prstGeom>
        <a:solidFill>
          <a:schemeClr val="accent3">
            <a:hueOff val="12098925"/>
            <a:satOff val="-97143"/>
            <a:lumOff val="29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Year 4</a:t>
          </a:r>
        </a:p>
      </dsp:txBody>
      <dsp:txXfrm>
        <a:off x="6594318" y="1480240"/>
        <a:ext cx="580925" cy="5809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FC6163-EDEA-0546-AF8B-90BCB7258165}" type="datetimeFigureOut">
              <a:rPr lang="en-US" smtClean="0"/>
              <a:pPr/>
              <a:t>10/9/19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E03296-974C-BA4E-96B6-8AAD18ECE722}" type="slidenum">
              <a:rPr lang="en-US" smtClean="0"/>
              <a:pPr/>
              <a:t>‹#›</a:t>
            </a:fld>
            <a:endParaRPr lang="en-US"/>
          </a:p>
        </p:txBody>
      </p:sp>
    </p:spTree>
    <p:extLst>
      <p:ext uri="{BB962C8B-B14F-4D97-AF65-F5344CB8AC3E}">
        <p14:creationId xmlns:p14="http://schemas.microsoft.com/office/powerpoint/2010/main" val="2823941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cs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cs typeface="Arial"/>
              </a:defRPr>
            </a:lvl1pPr>
          </a:lstStyle>
          <a:p>
            <a:fld id="{EBA3999B-581F-244C-A4ED-F2A64C4B4C60}" type="datetimeFigureOut">
              <a:rPr lang="en-US" smtClean="0"/>
              <a:pPr/>
              <a:t>10/9/19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cs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cs typeface="Arial"/>
              </a:defRPr>
            </a:lvl1pPr>
          </a:lstStyle>
          <a:p>
            <a:fld id="{203C2CCC-44D0-4B40-9343-1A28B1A2D90A}" type="slidenum">
              <a:rPr lang="en-US" smtClean="0"/>
              <a:pPr/>
              <a:t>‹#›</a:t>
            </a:fld>
            <a:endParaRPr lang="en-US"/>
          </a:p>
        </p:txBody>
      </p:sp>
    </p:spTree>
    <p:extLst>
      <p:ext uri="{BB962C8B-B14F-4D97-AF65-F5344CB8AC3E}">
        <p14:creationId xmlns:p14="http://schemas.microsoft.com/office/powerpoint/2010/main" val="2474141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Arial"/>
        <a:ea typeface="+mn-ea"/>
        <a:cs typeface="Arial"/>
      </a:defRPr>
    </a:lvl3pPr>
    <a:lvl4pPr marL="1371600" algn="l" defTabSz="457200" rtl="0" eaLnBrk="1" latinLnBrk="0" hangingPunct="1">
      <a:defRPr sz="1200" kern="1200">
        <a:solidFill>
          <a:schemeClr val="tx1"/>
        </a:solidFill>
        <a:latin typeface="Arial"/>
        <a:ea typeface="+mn-ea"/>
        <a:cs typeface="Arial"/>
      </a:defRPr>
    </a:lvl4pPr>
    <a:lvl5pPr marL="1828800" algn="l" defTabSz="457200" rtl="0" eaLnBrk="1" latinLnBrk="0" hangingPunct="1">
      <a:defRPr sz="12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While the user facility serves the connectivity needs of all DOE labs, from experiments to supercomputers, the special sauce is optimization to meet the every growing needs of big-data science</a:t>
            </a:r>
          </a:p>
          <a:p>
            <a:pPr marL="0" marR="0" lvl="0" indent="0" algn="l" rtl="0">
              <a:spcBef>
                <a:spcPts val="0"/>
              </a:spcBef>
              <a:spcAft>
                <a:spcPts val="0"/>
              </a:spcAft>
              <a:buNone/>
            </a:pPr>
            <a:r>
              <a:rPr lang="en-US" dirty="0"/>
              <a:t>Advanced Scientific Computing Research (ASCR) National Energy Research Scientific Computing Center (NERSC) LBNL Argonne Leadership Computing Facility (ALCF) ANL Oak Ridge Leadership Computing Facility (OLCF) ORNL Energy Sciences Network (</a:t>
            </a:r>
            <a:r>
              <a:rPr lang="en-US" dirty="0" err="1"/>
              <a:t>ESnet</a:t>
            </a:r>
            <a:r>
              <a:rPr lang="en-US" dirty="0"/>
              <a:t>) LBNL Basic Energy Sciences (BES) Light Sources Advanced Light Source (ALS) LBNL Advanced Photon Source (APS) ANL </a:t>
            </a:r>
            <a:r>
              <a:rPr lang="en-US" dirty="0" err="1"/>
              <a:t>Linac</a:t>
            </a:r>
            <a:r>
              <a:rPr lang="en-US" dirty="0"/>
              <a:t> Coherent Light Source (LCLS) SLAC National Synchrotron Light Source II (NSLS-II) BNL Stanford Synchrotron Radiation Light Source (SSRL) SLAC Neutron Sources High Flux Isotope Reactor (HFIR) ORNL Spallation Neutron Source (SNS) ORNL Nanoscale Science Research Centers Center for Functional Nanomaterials (CFN) BNL Center for Integrated Nanotechnologies (CINT) Sandia/LANL Center for Nanophase Materials Sciences (CNMS) ORNL Center for Nanoscale Materials (CNM) ANL The Molecular Foundry (TMF) LBNL Biological and Environmental Research (BER) Environmental Molecular Sciences Laboratory (EMSL) PNNL Atmospheric Radiation Measurement Climate Research Facility (ARM) Global network Joint Genome Institute (JGI) LBNL Fusion Energy Sciences (FES) DIII-D General Atomics National Spherical Torus Experiment Upgrade (NSTX-U) PPPL High Energy Physics (HEP) Accelerator Test Facility (ATF) BNL </a:t>
            </a:r>
            <a:r>
              <a:rPr lang="en-US" dirty="0" err="1"/>
              <a:t>Fermilab</a:t>
            </a:r>
            <a:r>
              <a:rPr lang="en-US" dirty="0"/>
              <a:t> Accelerator Complex FNAL Facility for Advanced Accelerator Experimental Tests (FACET) SLAC Nuclear Physics (NP) Continuous Electron Beam Accelerator Facility (CEBAF) TJNAF Relativistic Heavy Ion Collider (RHIC) BNL Argonne Tandem </a:t>
            </a:r>
            <a:r>
              <a:rPr lang="en-US" dirty="0" err="1"/>
              <a:t>Linac</a:t>
            </a:r>
            <a:r>
              <a:rPr lang="en-US" dirty="0"/>
              <a:t> Accelerator System (ATLAS)</a:t>
            </a:r>
            <a:endParaRPr sz="1200" b="0" i="0" u="none" strike="noStrike" cap="none" dirty="0">
              <a:solidFill>
                <a:schemeClr val="dk1"/>
              </a:solidFill>
              <a:latin typeface="Arial"/>
              <a:ea typeface="Arial"/>
              <a:cs typeface="Arial"/>
              <a:sym typeface="Arial"/>
            </a:endParaRPr>
          </a:p>
        </p:txBody>
      </p:sp>
      <p:sp>
        <p:nvSpPr>
          <p:cNvPr id="372" name="Google Shape;37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4150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 about how the current initiatives have been impactful on DOE science and the larger research community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844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c7b3b030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c7b3b030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we talk about ESnet6, I would like to give you a sense of the multiple upgrades the facility has gone through. Our success in upgrades is when the users don’t even know that the upgrade happened. For each upgrade we have transformed the technology base to the most innovative to meet the science needs of that decade. For example, ESnet3, the third generation, was using a technology called ATM (asynchronous Transfer mode), now obsolete. Gen4 saw the birth of OSCARS, our virtual circuit service, and Gen5 is where we delved into the optical layer in addition to the packet layer. In all previous generations, the optical network was provided by a commercial carrier. </a:t>
            </a:r>
            <a:endParaRPr/>
          </a:p>
        </p:txBody>
      </p:sp>
      <p:sp>
        <p:nvSpPr>
          <p:cNvPr id="452" name="Google Shape;452;g3c7b3b0303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168561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552bd69b9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552bd69b94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23" name="Google Shape;723;g552bd69b94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83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Animation on slide. The software architecture integrates orchestration, provisioning, telemetry and analytics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057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Telemtry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5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6369228f67_1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6369228f67_1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28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60ed3c2e4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60ed3c2e4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19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is this so? Answer is simple:</a:t>
            </a:r>
          </a:p>
          <a:p>
            <a:pPr marL="228600" indent="-228600">
              <a:buAutoNum type="arabicPeriod"/>
            </a:pPr>
            <a:r>
              <a:rPr lang="en-US" dirty="0"/>
              <a:t>Doctors and Nurses don’t have time evaluate your daily data</a:t>
            </a:r>
          </a:p>
          <a:p>
            <a:pPr marL="228600" indent="-228600">
              <a:buAutoNum type="arabicPeriod"/>
            </a:pPr>
            <a:r>
              <a:rPr lang="en-US" dirty="0"/>
              <a:t>They do not know what the data means in many cases (the small variations per day)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03C2CCC-44D0-4B40-9343-1A28B1A2D90A}" type="slidenum">
              <a:rPr lang="en-US" smtClean="0"/>
              <a:pPr/>
              <a:t>21</a:t>
            </a:fld>
            <a:endParaRPr lang="en-US"/>
          </a:p>
        </p:txBody>
      </p:sp>
    </p:spTree>
    <p:extLst>
      <p:ext uri="{BB962C8B-B14F-4D97-AF65-F5344CB8AC3E}">
        <p14:creationId xmlns:p14="http://schemas.microsoft.com/office/powerpoint/2010/main" val="327344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f623eea00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f623eea00_0_3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US" sz="1100"/>
              <a:t>Resource Types - Compute (e.g. HPC, local cluster, edge compute), Storage (e.g. HPS, local storage, DTNs), Network (e.g. WAN, LAN, exchanges), Experiment (e.g. colliders, light sources, tokamaks).</a:t>
            </a:r>
            <a:endParaRPr sz="1100"/>
          </a:p>
          <a:p>
            <a:pPr marL="457200" lvl="0" indent="-298450" algn="l" rtl="0">
              <a:spcBef>
                <a:spcPts val="0"/>
              </a:spcBef>
              <a:spcAft>
                <a:spcPts val="0"/>
              </a:spcAft>
              <a:buSzPts val="1100"/>
              <a:buChar char="●"/>
            </a:pPr>
            <a:r>
              <a:rPr lang="en-US" sz="1100"/>
              <a:t>Resource Managers - Manages local resources within the domain and communicates with Resource Orchestrator(s).</a:t>
            </a:r>
            <a:endParaRPr sz="1100"/>
          </a:p>
          <a:p>
            <a:pPr marL="457200" lvl="0" indent="-298450" algn="l" rtl="0">
              <a:spcBef>
                <a:spcPts val="0"/>
              </a:spcBef>
              <a:spcAft>
                <a:spcPts val="0"/>
              </a:spcAft>
              <a:buSzPts val="1100"/>
              <a:buChar char="●"/>
            </a:pPr>
            <a:r>
              <a:rPr lang="en-US" sz="1100"/>
              <a:t>Resource Orchestrator - Interacts with application workflow and coordinates end-to-end resource provisioning with Resource Managers.</a:t>
            </a:r>
            <a:endParaRPr sz="1100"/>
          </a:p>
          <a:p>
            <a:pPr marL="457200" lvl="0" indent="-298450" algn="l" rtl="0">
              <a:spcBef>
                <a:spcPts val="0"/>
              </a:spcBef>
              <a:spcAft>
                <a:spcPts val="0"/>
              </a:spcAft>
              <a:buSzPts val="1100"/>
              <a:buChar char="●"/>
            </a:pPr>
            <a:r>
              <a:rPr lang="en-US" sz="1100"/>
              <a:t>Network of Facilities - Represents a specific set of resources that have been committed as per the request of an application workflow.</a:t>
            </a:r>
            <a:endParaRPr sz="1100"/>
          </a:p>
        </p:txBody>
      </p:sp>
      <p:sp>
        <p:nvSpPr>
          <p:cNvPr id="428" name="Google Shape;428;g4f623eea00_0_3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145471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f623eea00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f623eea00_0_3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r>
              <a:rPr lang="en-US" sz="1100"/>
              <a:t>Resource Types - Compute (e.g. HPC, local cluster, edge compute), Storage (e.g. HPS, local storage, DTNs), Network (e.g. WAN, LAN, exchanges), Experiment (e.g. colliders, light sources, tokamaks).</a:t>
            </a:r>
            <a:endParaRPr sz="1100"/>
          </a:p>
          <a:p>
            <a:pPr marL="457200" lvl="0" indent="-298450" algn="l" rtl="0">
              <a:spcBef>
                <a:spcPts val="0"/>
              </a:spcBef>
              <a:spcAft>
                <a:spcPts val="0"/>
              </a:spcAft>
              <a:buSzPts val="1100"/>
              <a:buChar char="●"/>
            </a:pPr>
            <a:r>
              <a:rPr lang="en-US" sz="1100"/>
              <a:t>Resource Managers - Manages local resources within the domain and communicates with Resource Orchestrator(s).</a:t>
            </a:r>
            <a:endParaRPr sz="1100"/>
          </a:p>
          <a:p>
            <a:pPr marL="457200" lvl="0" indent="-298450" algn="l" rtl="0">
              <a:spcBef>
                <a:spcPts val="0"/>
              </a:spcBef>
              <a:spcAft>
                <a:spcPts val="0"/>
              </a:spcAft>
              <a:buSzPts val="1100"/>
              <a:buChar char="●"/>
            </a:pPr>
            <a:r>
              <a:rPr lang="en-US" sz="1100"/>
              <a:t>Resource Orchestrator - Interacts with application workflow and coordinates end-to-end resource provisioning with Resource Managers.</a:t>
            </a:r>
            <a:endParaRPr sz="1100"/>
          </a:p>
          <a:p>
            <a:pPr marL="457200" lvl="0" indent="-298450" algn="l" rtl="0">
              <a:spcBef>
                <a:spcPts val="0"/>
              </a:spcBef>
              <a:spcAft>
                <a:spcPts val="0"/>
              </a:spcAft>
              <a:buSzPts val="1100"/>
              <a:buChar char="●"/>
            </a:pPr>
            <a:r>
              <a:rPr lang="en-US" sz="1100"/>
              <a:t>Network of Facilities - Represents a specific set of resources that have been committed as per the request of an application workflow.</a:t>
            </a:r>
            <a:endParaRPr sz="1100"/>
          </a:p>
        </p:txBody>
      </p:sp>
      <p:sp>
        <p:nvSpPr>
          <p:cNvPr id="428" name="Google Shape;428;g4f623eea00_0_3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1738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Shape 2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56" name="Shape 2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a:t>
            </a:fld>
            <a:endParaRPr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7459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9d3116ecc_2_49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g59d3116ecc_2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919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showing this slide say that a) we take no position as to which architecture is ‘correct’ and b) the list of possible ideas is non-exhaustive and we want the community to tell what else they might use it for.</a:t>
            </a:r>
            <a:endParaRPr lang="en-US" dirty="0"/>
          </a:p>
        </p:txBody>
      </p:sp>
      <p:sp>
        <p:nvSpPr>
          <p:cNvPr id="4" name="Slide Number Placeholder 3"/>
          <p:cNvSpPr>
            <a:spLocks noGrp="1"/>
          </p:cNvSpPr>
          <p:nvPr>
            <p:ph type="sldNum" sz="quarter" idx="5"/>
          </p:nvPr>
        </p:nvSpPr>
        <p:spPr/>
        <p:txBody>
          <a:bodyPr/>
          <a:lstStyle/>
          <a:p>
            <a:fld id="{EA200972-9D4B-E54F-BFBA-030B5C7E0919}" type="slidenum">
              <a:rPr lang="en-US" smtClean="0"/>
              <a:t>29</a:t>
            </a:fld>
            <a:endParaRPr lang="en-US"/>
          </a:p>
        </p:txBody>
      </p:sp>
    </p:spTree>
    <p:extLst>
      <p:ext uri="{BB962C8B-B14F-4D97-AF65-F5344CB8AC3E}">
        <p14:creationId xmlns:p14="http://schemas.microsoft.com/office/powerpoint/2010/main" val="2947291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
            </a:r>
            <a:r>
              <a:rPr lang="en-US" dirty="0" err="1"/>
              <a:t>Esnet</a:t>
            </a:r>
            <a:r>
              <a:rPr lang="en-US" dirty="0"/>
              <a:t> footprint shown. Additional core nodes to be located in several regionals (TBD)</a:t>
            </a:r>
          </a:p>
        </p:txBody>
      </p:sp>
      <p:sp>
        <p:nvSpPr>
          <p:cNvPr id="4" name="Slide Number Placeholder 3"/>
          <p:cNvSpPr>
            <a:spLocks noGrp="1"/>
          </p:cNvSpPr>
          <p:nvPr>
            <p:ph type="sldNum" sz="quarter" idx="5"/>
          </p:nvPr>
        </p:nvSpPr>
        <p:spPr/>
        <p:txBody>
          <a:bodyPr/>
          <a:lstStyle/>
          <a:p>
            <a:fld id="{EA200972-9D4B-E54F-BFBA-030B5C7E0919}" type="slidenum">
              <a:rPr lang="en-US" smtClean="0"/>
              <a:t>30</a:t>
            </a:fld>
            <a:endParaRPr lang="en-US"/>
          </a:p>
        </p:txBody>
      </p:sp>
    </p:spTree>
    <p:extLst>
      <p:ext uri="{BB962C8B-B14F-4D97-AF65-F5344CB8AC3E}">
        <p14:creationId xmlns:p14="http://schemas.microsoft.com/office/powerpoint/2010/main" val="3047486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Metcalfe’s law</a:t>
            </a:r>
          </a:p>
        </p:txBody>
      </p:sp>
      <p:sp>
        <p:nvSpPr>
          <p:cNvPr id="4" name="Slide Number Placeholder 3"/>
          <p:cNvSpPr>
            <a:spLocks noGrp="1"/>
          </p:cNvSpPr>
          <p:nvPr>
            <p:ph type="sldNum" sz="quarter" idx="5"/>
          </p:nvPr>
        </p:nvSpPr>
        <p:spPr/>
        <p:txBody>
          <a:bodyPr/>
          <a:lstStyle/>
          <a:p>
            <a:fld id="{EA200972-9D4B-E54F-BFBA-030B5C7E0919}" type="slidenum">
              <a:rPr lang="en-US" smtClean="0"/>
              <a:t>31</a:t>
            </a:fld>
            <a:endParaRPr lang="en-US"/>
          </a:p>
        </p:txBody>
      </p:sp>
    </p:spTree>
    <p:extLst>
      <p:ext uri="{BB962C8B-B14F-4D97-AF65-F5344CB8AC3E}">
        <p14:creationId xmlns:p14="http://schemas.microsoft.com/office/powerpoint/2010/main" val="23546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core = 9 in </a:t>
            </a:r>
            <a:r>
              <a:rPr lang="en-US" dirty="0" err="1"/>
              <a:t>Esnet</a:t>
            </a:r>
            <a:r>
              <a:rPr lang="en-US" dirty="0"/>
              <a:t> footprint, 4 additional in regionals (TBD)</a:t>
            </a:r>
          </a:p>
          <a:p>
            <a:endParaRPr lang="en-US" dirty="0"/>
          </a:p>
        </p:txBody>
      </p:sp>
      <p:sp>
        <p:nvSpPr>
          <p:cNvPr id="4" name="Slide Number Placeholder 3"/>
          <p:cNvSpPr>
            <a:spLocks noGrp="1"/>
          </p:cNvSpPr>
          <p:nvPr>
            <p:ph type="sldNum" sz="quarter" idx="5"/>
          </p:nvPr>
        </p:nvSpPr>
        <p:spPr/>
        <p:txBody>
          <a:bodyPr/>
          <a:lstStyle/>
          <a:p>
            <a:fld id="{EA200972-9D4B-E54F-BFBA-030B5C7E0919}" type="slidenum">
              <a:rPr lang="en-US" smtClean="0"/>
              <a:t>32</a:t>
            </a:fld>
            <a:endParaRPr lang="en-US"/>
          </a:p>
        </p:txBody>
      </p:sp>
    </p:spTree>
    <p:extLst>
      <p:ext uri="{BB962C8B-B14F-4D97-AF65-F5344CB8AC3E}">
        <p14:creationId xmlns:p14="http://schemas.microsoft.com/office/powerpoint/2010/main" val="64609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t>ESnet</a:t>
            </a:r>
            <a:r>
              <a:rPr lang="en-US" sz="1200" dirty="0"/>
              <a:t> is one of the oldest, fastest parts of the internet</a:t>
            </a:r>
          </a:p>
          <a:p>
            <a:endParaRPr lang="en-US" dirty="0"/>
          </a:p>
        </p:txBody>
      </p:sp>
      <p:sp>
        <p:nvSpPr>
          <p:cNvPr id="4" name="Header Placeholder 3"/>
          <p:cNvSpPr>
            <a:spLocks noGrp="1"/>
          </p:cNvSpPr>
          <p:nvPr>
            <p:ph type="hdr" sz="quarter" idx="10"/>
          </p:nvPr>
        </p:nvSpPr>
        <p:spPr/>
        <p:txBody>
          <a:bodyPr/>
          <a:lstStyle/>
          <a:p>
            <a:r>
              <a:rPr lang="en-US"/>
              <a:t>NERSC Presentation</a:t>
            </a:r>
          </a:p>
        </p:txBody>
      </p:sp>
      <p:sp>
        <p:nvSpPr>
          <p:cNvPr id="5" name="Date Placeholder 4"/>
          <p:cNvSpPr>
            <a:spLocks noGrp="1"/>
          </p:cNvSpPr>
          <p:nvPr>
            <p:ph type="dt" idx="11"/>
          </p:nvPr>
        </p:nvSpPr>
        <p:spPr/>
        <p:txBody>
          <a:bodyPr/>
          <a:lstStyle/>
          <a:p>
            <a:fld id="{39FEAFF0-7375-1D4A-A389-D6238357B121}" type="datetime1">
              <a:rPr lang="en-US" smtClean="0"/>
              <a:pPr/>
              <a:t>10/9/19</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35</a:t>
            </a:fld>
            <a:endParaRPr lang="en-US"/>
          </a:p>
        </p:txBody>
      </p:sp>
    </p:spTree>
    <p:extLst>
      <p:ext uri="{BB962C8B-B14F-4D97-AF65-F5344CB8AC3E}">
        <p14:creationId xmlns:p14="http://schemas.microsoft.com/office/powerpoint/2010/main" val="356314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How does ESnet accelerate science? It provides unique services or capabilities like the OSCARS reservation service and is optimized for handling data - from acquisition, placement, sharing as well as high-speed data transfers aka mobility.</a:t>
            </a:r>
            <a:endParaRPr sz="1200" b="0" i="0" u="none" strike="noStrike" cap="none">
              <a:solidFill>
                <a:schemeClr val="dk1"/>
              </a:solidFill>
              <a:latin typeface="Arial"/>
              <a:ea typeface="Arial"/>
              <a:cs typeface="Arial"/>
              <a:sym typeface="Arial"/>
            </a:endParaRPr>
          </a:p>
        </p:txBody>
      </p:sp>
      <p:sp>
        <p:nvSpPr>
          <p:cNvPr id="335" name="Google Shape;33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82862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Consistent exponential increase in traffic over the past 28 years. We have seen the slope slow down a little the past few years and Chin will talk about how we are taking it into account for our capacity projections.</a:t>
            </a:r>
            <a:endParaRPr/>
          </a:p>
        </p:txBody>
      </p:sp>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30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93ff7f1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93ff7f1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593ff7f15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35841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e0778720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e077872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5e0778720d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55274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6c314a70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6c314a70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56c314a705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90880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616c729383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616c729383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616c729383_0_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extLst>
      <p:ext uri="{BB962C8B-B14F-4D97-AF65-F5344CB8AC3E}">
        <p14:creationId xmlns:p14="http://schemas.microsoft.com/office/powerpoint/2010/main" val="267557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3C2CCC-44D0-4B40-9343-1A28B1A2D90A}" type="slidenum">
              <a:rPr lang="en-US" smtClean="0"/>
              <a:pPr/>
              <a:t>10</a:t>
            </a:fld>
            <a:endParaRPr lang="en-US"/>
          </a:p>
        </p:txBody>
      </p:sp>
    </p:spTree>
    <p:extLst>
      <p:ext uri="{BB962C8B-B14F-4D97-AF65-F5344CB8AC3E}">
        <p14:creationId xmlns:p14="http://schemas.microsoft.com/office/powerpoint/2010/main" val="1356135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3" y="1558063"/>
            <a:ext cx="7762875" cy="1102519"/>
          </a:xfrm>
        </p:spPr>
        <p:txBody>
          <a:bodyPr/>
          <a:lstStyle>
            <a:lvl1pPr>
              <a:defRPr sz="3300" b="0"/>
            </a:lvl1pPr>
          </a:lstStyle>
          <a:p>
            <a:r>
              <a:rPr lang="en-US" dirty="0"/>
              <a:t>Click to edit Master title style</a:t>
            </a:r>
          </a:p>
        </p:txBody>
      </p:sp>
      <p:sp>
        <p:nvSpPr>
          <p:cNvPr id="3" name="Subtitle 2"/>
          <p:cNvSpPr>
            <a:spLocks noGrp="1"/>
          </p:cNvSpPr>
          <p:nvPr>
            <p:ph type="subTitle" idx="1"/>
          </p:nvPr>
        </p:nvSpPr>
        <p:spPr>
          <a:xfrm>
            <a:off x="457204" y="2862195"/>
            <a:ext cx="3597275" cy="993775"/>
          </a:xfrm>
        </p:spPr>
        <p:txBody>
          <a:bodyPr anchor="b" anchorCtr="0">
            <a:noAutofit/>
          </a:bodyPr>
          <a:lstStyle>
            <a:lvl1pPr marL="0" indent="0" algn="l">
              <a:spcBef>
                <a:spcPts val="0"/>
              </a:spcBef>
              <a:spcAft>
                <a:spcPts val="0"/>
              </a:spcAft>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A8F24-6CE5-1F4E-BE1C-48C1EC31E6CA}" type="datetime1">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pic>
        <p:nvPicPr>
          <p:cNvPr id="7" name="Picture 6" descr="DOE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87547" y="4374071"/>
            <a:ext cx="1289687" cy="393192"/>
          </a:xfrm>
          <a:prstGeom prst="rect">
            <a:avLst/>
          </a:prstGeom>
        </p:spPr>
      </p:pic>
      <p:pic>
        <p:nvPicPr>
          <p:cNvPr id="8" name="Picture 7" descr="Lab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18783" y="4250627"/>
            <a:ext cx="858494" cy="516636"/>
          </a:xfrm>
          <a:prstGeom prst="rect">
            <a:avLst/>
          </a:prstGeom>
        </p:spPr>
      </p:pic>
      <p:pic>
        <p:nvPicPr>
          <p:cNvPr id="9" name="Picture 8" descr="ESnet_Logo_Header.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0749" y="488950"/>
            <a:ext cx="2707493" cy="720090"/>
          </a:xfrm>
          <a:prstGeom prst="rect">
            <a:avLst/>
          </a:prstGeom>
        </p:spPr>
      </p:pic>
      <p:sp>
        <p:nvSpPr>
          <p:cNvPr id="11" name="Text Placeholder 10"/>
          <p:cNvSpPr>
            <a:spLocks noGrp="1"/>
          </p:cNvSpPr>
          <p:nvPr>
            <p:ph type="body" sz="quarter" idx="13"/>
          </p:nvPr>
        </p:nvSpPr>
        <p:spPr>
          <a:xfrm>
            <a:off x="4659317" y="2861796"/>
            <a:ext cx="3570287" cy="994172"/>
          </a:xfrm>
        </p:spPr>
        <p:txBody>
          <a:bodyPr anchor="b" anchorCtr="0">
            <a:noAutofit/>
          </a:bodyPr>
          <a:lstStyle>
            <a:lvl1pPr marL="0" indent="0">
              <a:buNone/>
              <a:defRPr sz="1050"/>
            </a:lvl1pPr>
            <a:lvl2pPr marL="172641" indent="0">
              <a:buNone/>
              <a:defRPr sz="1050"/>
            </a:lvl2pPr>
            <a:lvl3pPr marL="344090" indent="0">
              <a:buNone/>
              <a:defRPr sz="1050"/>
            </a:lvl3pPr>
            <a:lvl4pPr marL="513159" indent="0">
              <a:buNone/>
              <a:defRPr sz="1050"/>
            </a:lvl4pPr>
            <a:lvl5pPr marL="684609" indent="0">
              <a:buNone/>
              <a:defRPr sz="1050"/>
            </a:lvl5pPr>
          </a:lstStyle>
          <a:p>
            <a:pPr lvl="0"/>
            <a:r>
              <a:rPr lang="en-US"/>
              <a:t>Click to edit Master text styles</a:t>
            </a:r>
          </a:p>
        </p:txBody>
      </p:sp>
    </p:spTree>
    <p:extLst>
      <p:ext uri="{BB962C8B-B14F-4D97-AF65-F5344CB8AC3E}">
        <p14:creationId xmlns:p14="http://schemas.microsoft.com/office/powerpoint/2010/main" val="195586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Shape 32"/>
        <p:cNvGrpSpPr/>
        <p:nvPr/>
      </p:nvGrpSpPr>
      <p:grpSpPr>
        <a:xfrm>
          <a:off x="0" y="0"/>
          <a:ext cx="0" cy="0"/>
          <a:chOff x="0" y="0"/>
          <a:chExt cx="0" cy="0"/>
        </a:xfrm>
      </p:grpSpPr>
      <p:sp>
        <p:nvSpPr>
          <p:cNvPr id="33" name="Shape 33"/>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Font typeface="Calibri"/>
              <a:buNone/>
              <a:defRPr sz="2400" b="1"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4" name="Shape 34"/>
          <p:cNvSpPr txBox="1">
            <a:spLocks noGrp="1"/>
          </p:cNvSpPr>
          <p:nvPr>
            <p:ph type="subTitle" idx="1"/>
          </p:nvPr>
        </p:nvSpPr>
        <p:spPr>
          <a:xfrm>
            <a:off x="1371602" y="2914650"/>
            <a:ext cx="6400799" cy="1314450"/>
          </a:xfrm>
          <a:prstGeom prst="rect">
            <a:avLst/>
          </a:prstGeom>
          <a:noFill/>
          <a:ln>
            <a:noFill/>
          </a:ln>
        </p:spPr>
        <p:txBody>
          <a:bodyPr wrap="square" lIns="91425" tIns="91425" rIns="91425" bIns="91425" anchor="t" anchorCtr="0"/>
          <a:lstStyle>
            <a:lvl1pPr marL="0" marR="0" lvl="0" indent="0" algn="ctr" rtl="0">
              <a:spcBef>
                <a:spcPts val="660"/>
              </a:spcBef>
              <a:buClr>
                <a:schemeClr val="accent1"/>
              </a:buClr>
              <a:buFont typeface="Arial"/>
              <a:buNone/>
              <a:defRPr sz="1500" b="0" i="0" u="none" strike="noStrike" cap="none">
                <a:solidFill>
                  <a:srgbClr val="A1A2A3"/>
                </a:solidFill>
                <a:latin typeface="Calibri"/>
                <a:ea typeface="Calibri"/>
                <a:cs typeface="Calibri"/>
                <a:sym typeface="Calibri"/>
              </a:defRPr>
            </a:lvl1pPr>
            <a:lvl2pPr marL="342900" marR="0" lvl="1" indent="0" algn="ctr" rtl="0">
              <a:spcBef>
                <a:spcPts val="300"/>
              </a:spcBef>
              <a:buClr>
                <a:srgbClr val="363738"/>
              </a:buClr>
              <a:buFont typeface="Arial"/>
              <a:buNone/>
              <a:defRPr sz="1500" b="0" i="0" u="none" strike="noStrike" cap="none">
                <a:solidFill>
                  <a:srgbClr val="A1A2A3"/>
                </a:solidFill>
                <a:latin typeface="Calibri"/>
                <a:ea typeface="Calibri"/>
                <a:cs typeface="Calibri"/>
                <a:sym typeface="Calibri"/>
              </a:defRPr>
            </a:lvl2pPr>
            <a:lvl3pPr marL="685800" marR="0" lvl="2" indent="0" algn="ctr" rtl="0">
              <a:spcBef>
                <a:spcPts val="270"/>
              </a:spcBef>
              <a:buClr>
                <a:srgbClr val="363738"/>
              </a:buClr>
              <a:buFont typeface="Arial"/>
              <a:buNone/>
              <a:defRPr sz="1350" b="0" i="0" u="none" strike="noStrike" cap="none">
                <a:solidFill>
                  <a:srgbClr val="A1A2A3"/>
                </a:solidFill>
                <a:latin typeface="Calibri"/>
                <a:ea typeface="Calibri"/>
                <a:cs typeface="Calibri"/>
                <a:sym typeface="Calibri"/>
              </a:defRPr>
            </a:lvl3pPr>
            <a:lvl4pPr marL="1028700" marR="0" lvl="3" indent="0" algn="ctr" rtl="0">
              <a:spcBef>
                <a:spcPts val="210"/>
              </a:spcBef>
              <a:buClr>
                <a:srgbClr val="363738"/>
              </a:buClr>
              <a:buFont typeface="Merriweather Sans"/>
              <a:buNone/>
              <a:defRPr sz="1050" b="0" i="0" u="none" strike="noStrike" cap="none">
                <a:solidFill>
                  <a:srgbClr val="A1A2A3"/>
                </a:solidFill>
                <a:latin typeface="Calibri"/>
                <a:ea typeface="Calibri"/>
                <a:cs typeface="Calibri"/>
                <a:sym typeface="Calibri"/>
              </a:defRPr>
            </a:lvl4pPr>
            <a:lvl5pPr marL="1371600" marR="0" lvl="4" indent="0" algn="ctr" rtl="0">
              <a:spcBef>
                <a:spcPts val="210"/>
              </a:spcBef>
              <a:buClr>
                <a:srgbClr val="363738"/>
              </a:buClr>
              <a:buFont typeface="Arial"/>
              <a:buNone/>
              <a:defRPr sz="1050" b="0" i="0" u="none" strike="noStrike" cap="none">
                <a:solidFill>
                  <a:srgbClr val="A1A2A3"/>
                </a:solidFill>
                <a:latin typeface="Calibri"/>
                <a:ea typeface="Calibri"/>
                <a:cs typeface="Calibri"/>
                <a:sym typeface="Calibri"/>
              </a:defRPr>
            </a:lvl5pPr>
            <a:lvl6pPr marL="1714500" marR="0" lvl="5" indent="0" algn="ctr" rtl="0">
              <a:spcBef>
                <a:spcPts val="300"/>
              </a:spcBef>
              <a:buClr>
                <a:srgbClr val="A1A2A3"/>
              </a:buClr>
              <a:buFont typeface="Arial"/>
              <a:buNone/>
              <a:defRPr sz="1500" b="0" i="0" u="none" strike="noStrike" cap="none">
                <a:solidFill>
                  <a:srgbClr val="A1A2A3"/>
                </a:solidFill>
                <a:latin typeface="Calibri"/>
                <a:ea typeface="Calibri"/>
                <a:cs typeface="Calibri"/>
                <a:sym typeface="Calibri"/>
              </a:defRPr>
            </a:lvl6pPr>
            <a:lvl7pPr marL="2057400" marR="0" lvl="6" indent="0" algn="ctr" rtl="0">
              <a:spcBef>
                <a:spcPts val="300"/>
              </a:spcBef>
              <a:buClr>
                <a:srgbClr val="A1A2A3"/>
              </a:buClr>
              <a:buFont typeface="Arial"/>
              <a:buNone/>
              <a:defRPr sz="1500" b="0" i="0" u="none" strike="noStrike" cap="none">
                <a:solidFill>
                  <a:srgbClr val="A1A2A3"/>
                </a:solidFill>
                <a:latin typeface="Calibri"/>
                <a:ea typeface="Calibri"/>
                <a:cs typeface="Calibri"/>
                <a:sym typeface="Calibri"/>
              </a:defRPr>
            </a:lvl7pPr>
            <a:lvl8pPr marL="2400300" marR="0" lvl="7" indent="0" algn="ctr" rtl="0">
              <a:spcBef>
                <a:spcPts val="300"/>
              </a:spcBef>
              <a:buClr>
                <a:srgbClr val="A1A2A3"/>
              </a:buClr>
              <a:buFont typeface="Arial"/>
              <a:buNone/>
              <a:defRPr sz="1500" b="0" i="0" u="none" strike="noStrike" cap="none">
                <a:solidFill>
                  <a:srgbClr val="A1A2A3"/>
                </a:solidFill>
                <a:latin typeface="Calibri"/>
                <a:ea typeface="Calibri"/>
                <a:cs typeface="Calibri"/>
                <a:sym typeface="Calibri"/>
              </a:defRPr>
            </a:lvl8pPr>
            <a:lvl9pPr marL="2743200" marR="0" lvl="8" indent="0" algn="ctr" rtl="0">
              <a:spcBef>
                <a:spcPts val="300"/>
              </a:spcBef>
              <a:buClr>
                <a:srgbClr val="A1A2A3"/>
              </a:buClr>
              <a:buFont typeface="Arial"/>
              <a:buNone/>
              <a:defRPr sz="1500" b="0" i="0" u="none" strike="noStrike" cap="none">
                <a:solidFill>
                  <a:srgbClr val="A1A2A3"/>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930276" y="4862518"/>
            <a:ext cx="1685925" cy="273844"/>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solidFill>
                  <a:schemeClr val="dk1"/>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4572000" y="4862518"/>
            <a:ext cx="4114800" cy="273844"/>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solidFill>
                  <a:schemeClr val="dk1"/>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457200" y="4963299"/>
            <a:ext cx="311664" cy="173062"/>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mtClean="0">
                <a:solidFill>
                  <a:srgbClr val="363738"/>
                </a:solidFill>
                <a:ea typeface="Calibri"/>
                <a:sym typeface="Calibri"/>
              </a:rPr>
              <a:pPr>
                <a:buSzPct val="25000"/>
              </a:pPr>
              <a:t>‹#›</a:t>
            </a:fld>
            <a:endParaRPr lang="en-US">
              <a:solidFill>
                <a:srgbClr val="363738"/>
              </a:solidFill>
              <a:ea typeface="Calibri"/>
              <a:sym typeface="Calibri"/>
            </a:endParaRPr>
          </a:p>
        </p:txBody>
      </p:sp>
    </p:spTree>
    <p:extLst>
      <p:ext uri="{BB962C8B-B14F-4D97-AF65-F5344CB8AC3E}">
        <p14:creationId xmlns:p14="http://schemas.microsoft.com/office/powerpoint/2010/main" val="239410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842B7-FFED-184A-A01B-B54F6B4A4C6C}" type="datetime1">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6188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874169"/>
            <a:ext cx="7772400" cy="1021556"/>
          </a:xfrm>
        </p:spPr>
        <p:txBody>
          <a:bodyPr anchor="t"/>
          <a:lstStyle>
            <a:lvl1pPr algn="l">
              <a:defRPr sz="3300" b="0" cap="none"/>
            </a:lvl1pPr>
          </a:lstStyle>
          <a:p>
            <a:r>
              <a:rPr lang="en-US" dirty="0"/>
              <a:t>Click To Edit Master Title Style</a:t>
            </a:r>
          </a:p>
        </p:txBody>
      </p:sp>
      <p:sp>
        <p:nvSpPr>
          <p:cNvPr id="3" name="Text Placeholder 2"/>
          <p:cNvSpPr>
            <a:spLocks noGrp="1"/>
          </p:cNvSpPr>
          <p:nvPr>
            <p:ph type="body" idx="1"/>
          </p:nvPr>
        </p:nvSpPr>
        <p:spPr>
          <a:xfrm>
            <a:off x="914400" y="1518049"/>
            <a:ext cx="7772400" cy="1125140"/>
          </a:xfrm>
        </p:spPr>
        <p:txBody>
          <a:bodyPr tIns="45720" bIns="182880" anchor="b">
            <a:no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365B7-95AC-A347-AE73-61C05F6FF656}" type="datetime1">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pic>
        <p:nvPicPr>
          <p:cNvPr id="7" name="Picture 6" descr="ESnet_Logo_Foote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9183" y="4455905"/>
            <a:ext cx="1477617" cy="406612"/>
          </a:xfrm>
          <a:prstGeom prst="rect">
            <a:avLst/>
          </a:prstGeom>
        </p:spPr>
      </p:pic>
      <p:sp>
        <p:nvSpPr>
          <p:cNvPr id="8" name="Rectangle 7"/>
          <p:cNvSpPr/>
          <p:nvPr userDrawn="1"/>
        </p:nvSpPr>
        <p:spPr>
          <a:xfrm>
            <a:off x="0" y="0"/>
            <a:ext cx="137160" cy="51363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solidFill>
                <a:schemeClr val="accent1"/>
              </a:solidFill>
            </a:endParaRPr>
          </a:p>
        </p:txBody>
      </p:sp>
    </p:spTree>
    <p:extLst>
      <p:ext uri="{BB962C8B-B14F-4D97-AF65-F5344CB8AC3E}">
        <p14:creationId xmlns:p14="http://schemas.microsoft.com/office/powerpoint/2010/main" val="304917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261122"/>
          </a:xfrm>
        </p:spPr>
        <p:txBody>
          <a:bodyPr/>
          <a:lstStyle>
            <a:lvl1pPr marL="171450" indent="-171450">
              <a:defRPr sz="1500"/>
            </a:lvl1pPr>
            <a:lvl2pPr marL="342900" indent="-171450">
              <a:buClr>
                <a:schemeClr val="tx1"/>
              </a:buClr>
              <a:defRPr sz="1350"/>
            </a:lvl2pPr>
            <a:lvl3pPr marL="514350" indent="-171450">
              <a:buClr>
                <a:schemeClr val="tx1"/>
              </a:buClr>
              <a:defRPr sz="1200"/>
            </a:lvl3pPr>
            <a:lvl4pPr marL="685800" indent="-171450">
              <a:buClr>
                <a:schemeClr val="tx1"/>
              </a:buClr>
              <a:defRPr sz="900"/>
            </a:lvl4pPr>
            <a:lvl5pPr marL="857250" indent="-171450">
              <a:buClr>
                <a:schemeClr val="tx1"/>
              </a:buCl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00151"/>
            <a:ext cx="4038600" cy="3261122"/>
          </a:xfrm>
        </p:spPr>
        <p:txBody>
          <a:bodyPr/>
          <a:lstStyle>
            <a:lvl1pPr marL="171450" indent="-171450">
              <a:defRPr sz="1500"/>
            </a:lvl1pPr>
            <a:lvl2pPr marL="342900" indent="-171450">
              <a:buClr>
                <a:schemeClr val="tx1"/>
              </a:buClr>
              <a:defRPr sz="1350"/>
            </a:lvl2pPr>
            <a:lvl3pPr marL="514350" indent="-171450">
              <a:buClr>
                <a:schemeClr val="tx1"/>
              </a:buClr>
              <a:defRPr sz="1200"/>
            </a:lvl3pPr>
            <a:lvl4pPr marL="685800" indent="-171450">
              <a:buClr>
                <a:schemeClr val="tx1"/>
              </a:buClr>
              <a:defRPr sz="900"/>
            </a:lvl4pPr>
            <a:lvl5pPr marL="857250" indent="-171450">
              <a:buClr>
                <a:schemeClr val="tx1"/>
              </a:buCl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8688CF-468D-0C4B-9BCD-9E3EE8836475}" type="datetime1">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19866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830116"/>
          </a:xfrm>
        </p:spPr>
        <p:txBody>
          <a:bodyPr/>
          <a:lstStyle>
            <a:lvl1pPr>
              <a:defRPr sz="1500"/>
            </a:lvl1pPr>
            <a:lvl2pPr marL="342900" indent="-171450">
              <a:defRPr sz="1350"/>
            </a:lvl2pPr>
            <a:lvl3pPr marL="514350" indent="-171450">
              <a:defRPr sz="1200"/>
            </a:lvl3pPr>
            <a:lvl4pPr marL="685800" indent="-171450">
              <a:defRPr sz="900"/>
            </a:lvl4pPr>
            <a:lvl5pPr marL="857250" indent="-171450">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1151335"/>
            <a:ext cx="4041775" cy="479822"/>
          </a:xfrm>
        </p:spPr>
        <p:txBody>
          <a:bodyPr anchor="b">
            <a:no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830116"/>
          </a:xfrm>
        </p:spPr>
        <p:txBody>
          <a:bodyPr/>
          <a:lstStyle>
            <a:lvl1pPr>
              <a:defRPr sz="1500"/>
            </a:lvl1pPr>
            <a:lvl2pPr marL="342900" indent="-171450">
              <a:defRPr sz="1350"/>
            </a:lvl2pPr>
            <a:lvl3pPr marL="514350" indent="-171450">
              <a:defRPr sz="1200"/>
            </a:lvl3pPr>
            <a:lvl4pPr marL="685800" indent="-171450">
              <a:defRPr sz="900"/>
            </a:lvl4pPr>
            <a:lvl5pPr marL="857250" indent="-171450">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5FC107-BC54-164E-AFF6-F599CECA17A2}" type="datetime1">
              <a:rPr lang="en-US" smtClean="0"/>
              <a:t>10/9/19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61381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93ED49-9D52-7447-B5D1-D4114CA1E7EA}" type="datetime1">
              <a:rPr lang="en-US" smtClean="0"/>
              <a:t>10/9/19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43897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51DB7-D90F-7640-B6F7-98D6158F91B7}" type="datetime1">
              <a:rPr lang="en-US" smtClean="0"/>
              <a:t>10/9/19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81263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0" name="Google Shape;20;p2"/>
          <p:cNvSpPr txBox="1">
            <a:spLocks noGrp="1"/>
          </p:cNvSpPr>
          <p:nvPr>
            <p:ph type="body" idx="1"/>
          </p:nvPr>
        </p:nvSpPr>
        <p:spPr>
          <a:xfrm>
            <a:off x="786383" y="953263"/>
            <a:ext cx="7896699" cy="36576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1" name="Google Shape;21;p2"/>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22" name="Google Shape;22;p2"/>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45769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op" type="tx">
  <p:cSld name="Title - Top">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70" name="Google Shape;70;p12"/>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03303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2"/>
            <a:ext cx="8229600" cy="3258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0277" y="4862517"/>
            <a:ext cx="1685925" cy="273844"/>
          </a:xfrm>
          <a:prstGeom prst="rect">
            <a:avLst/>
          </a:prstGeom>
        </p:spPr>
        <p:txBody>
          <a:bodyPr vert="horz" lIns="91440" tIns="45720" rIns="91440" bIns="45720" rtlCol="0" anchor="ctr"/>
          <a:lstStyle>
            <a:lvl1pPr algn="l">
              <a:defRPr sz="675">
                <a:solidFill>
                  <a:schemeClr val="tx1">
                    <a:lumMod val="50000"/>
                  </a:schemeClr>
                </a:solidFill>
                <a:latin typeface="Calibri"/>
                <a:cs typeface="Calibri"/>
              </a:defRPr>
            </a:lvl1pPr>
          </a:lstStyle>
          <a:p>
            <a:fld id="{52067272-6825-B14F-9F42-E25699F46F90}" type="datetime1">
              <a:rPr lang="en-US" smtClean="0"/>
              <a:t>10/9/19</a:t>
            </a:fld>
            <a:endParaRPr lang="en-US" dirty="0"/>
          </a:p>
        </p:txBody>
      </p:sp>
      <p:sp>
        <p:nvSpPr>
          <p:cNvPr id="5" name="Footer Placeholder 4"/>
          <p:cNvSpPr>
            <a:spLocks noGrp="1"/>
          </p:cNvSpPr>
          <p:nvPr>
            <p:ph type="ftr" sz="quarter" idx="3"/>
          </p:nvPr>
        </p:nvSpPr>
        <p:spPr>
          <a:xfrm>
            <a:off x="4572000" y="4862517"/>
            <a:ext cx="4114800" cy="273844"/>
          </a:xfrm>
          <a:prstGeom prst="rect">
            <a:avLst/>
          </a:prstGeom>
        </p:spPr>
        <p:txBody>
          <a:bodyPr vert="horz" lIns="91440" tIns="45720" rIns="91440" bIns="45720" rtlCol="0" anchor="ctr"/>
          <a:lstStyle>
            <a:lvl1pPr algn="r">
              <a:defRPr sz="675">
                <a:solidFill>
                  <a:schemeClr val="tx1">
                    <a:lumMod val="50000"/>
                  </a:schemeClr>
                </a:solidFill>
                <a:latin typeface="Calibri"/>
                <a:cs typeface="Calibri"/>
              </a:defRPr>
            </a:lvl1pPr>
          </a:lstStyle>
          <a:p>
            <a:endParaRPr lang="en-US" dirty="0"/>
          </a:p>
        </p:txBody>
      </p:sp>
      <p:sp>
        <p:nvSpPr>
          <p:cNvPr id="6" name="Slide Number Placeholder 5"/>
          <p:cNvSpPr>
            <a:spLocks noGrp="1"/>
          </p:cNvSpPr>
          <p:nvPr>
            <p:ph type="sldNum" sz="quarter" idx="4"/>
          </p:nvPr>
        </p:nvSpPr>
        <p:spPr>
          <a:xfrm>
            <a:off x="457203" y="4862517"/>
            <a:ext cx="447675" cy="273844"/>
          </a:xfrm>
          <a:prstGeom prst="rect">
            <a:avLst/>
          </a:prstGeom>
        </p:spPr>
        <p:txBody>
          <a:bodyPr vert="horz" lIns="91440" tIns="45720" rIns="91440" bIns="45720" rtlCol="0" anchor="ctr"/>
          <a:lstStyle>
            <a:lvl1pPr algn="l">
              <a:defRPr sz="675">
                <a:solidFill>
                  <a:schemeClr val="tx1">
                    <a:lumMod val="50000"/>
                  </a:schemeClr>
                </a:solidFill>
                <a:latin typeface="Calibri"/>
                <a:cs typeface="Calibri"/>
              </a:defRPr>
            </a:lvl1pPr>
          </a:lstStyle>
          <a:p>
            <a:fld id="{487710A0-C33E-CC45-8305-B897475A1CD7}" type="slidenum">
              <a:rPr lang="en-US" smtClean="0"/>
              <a:pPr/>
              <a:t>‹#›</a:t>
            </a:fld>
            <a:endParaRPr lang="en-US" dirty="0"/>
          </a:p>
        </p:txBody>
      </p:sp>
      <p:pic>
        <p:nvPicPr>
          <p:cNvPr id="7" name="Picture 6" descr="ESnet_Logo_Footer.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93496" y="4567458"/>
            <a:ext cx="1106003" cy="313072"/>
          </a:xfrm>
          <a:prstGeom prst="rect">
            <a:avLst/>
          </a:prstGeom>
        </p:spPr>
      </p:pic>
      <p:sp>
        <p:nvSpPr>
          <p:cNvPr id="8" name="Rectangle 7"/>
          <p:cNvSpPr/>
          <p:nvPr/>
        </p:nvSpPr>
        <p:spPr>
          <a:xfrm>
            <a:off x="0" y="0"/>
            <a:ext cx="137160" cy="51363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solidFill>
                <a:schemeClr val="accent1"/>
              </a:solidFill>
            </a:endParaRPr>
          </a:p>
        </p:txBody>
      </p:sp>
    </p:spTree>
    <p:extLst>
      <p:ext uri="{BB962C8B-B14F-4D97-AF65-F5344CB8AC3E}">
        <p14:creationId xmlns:p14="http://schemas.microsoft.com/office/powerpoint/2010/main" val="246388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Lst>
  <p:hf sldNum="0" hdr="0" ftr="0" dt="0"/>
  <p:txStyles>
    <p:titleStyle>
      <a:lvl1pPr algn="l" defTabSz="342900" rtl="0" eaLnBrk="1" latinLnBrk="0" hangingPunct="1">
        <a:spcBef>
          <a:spcPct val="0"/>
        </a:spcBef>
        <a:buNone/>
        <a:defRPr sz="2400" b="1" kern="1200">
          <a:solidFill>
            <a:schemeClr val="tx1"/>
          </a:solidFill>
          <a:latin typeface="+mj-lt"/>
          <a:ea typeface="+mj-ea"/>
          <a:cs typeface="+mj-cs"/>
        </a:defRPr>
      </a:lvl1pPr>
    </p:titleStyle>
    <p:bodyStyle>
      <a:lvl1pPr marL="171450" indent="-171450" algn="l" defTabSz="342900" rtl="0" eaLnBrk="1" latinLnBrk="0" hangingPunct="1">
        <a:spcBef>
          <a:spcPts val="660"/>
        </a:spcBef>
        <a:buClr>
          <a:schemeClr val="accent1"/>
        </a:buClr>
        <a:buFont typeface="Arial"/>
        <a:buChar char="•"/>
        <a:defRPr sz="1500" kern="1200">
          <a:solidFill>
            <a:schemeClr val="tx1"/>
          </a:solidFill>
          <a:latin typeface="+mn-lt"/>
          <a:ea typeface="+mn-ea"/>
          <a:cs typeface="+mn-cs"/>
        </a:defRPr>
      </a:lvl1pPr>
      <a:lvl2pPr marL="344091" indent="-171450" algn="l" defTabSz="342900" rtl="0" eaLnBrk="1" latinLnBrk="0" hangingPunct="1">
        <a:spcBef>
          <a:spcPct val="20000"/>
        </a:spcBef>
        <a:buClr>
          <a:schemeClr val="tx1">
            <a:lumMod val="50000"/>
          </a:schemeClr>
        </a:buClr>
        <a:buSzPct val="85000"/>
        <a:buFont typeface="Arial"/>
        <a:buChar char="–"/>
        <a:defRPr sz="1500" kern="1200">
          <a:solidFill>
            <a:schemeClr val="tx1"/>
          </a:solidFill>
          <a:latin typeface="+mn-lt"/>
          <a:ea typeface="+mn-ea"/>
          <a:cs typeface="+mn-cs"/>
        </a:defRPr>
      </a:lvl2pPr>
      <a:lvl3pPr marL="516731" indent="-172641" algn="l" defTabSz="342900" rtl="0" eaLnBrk="1" latinLnBrk="0" hangingPunct="1">
        <a:spcBef>
          <a:spcPct val="20000"/>
        </a:spcBef>
        <a:buClr>
          <a:schemeClr val="tx1">
            <a:lumMod val="50000"/>
          </a:schemeClr>
        </a:buClr>
        <a:buFont typeface="Arial"/>
        <a:buChar char="•"/>
        <a:defRPr sz="1350" kern="1200">
          <a:solidFill>
            <a:schemeClr val="tx1"/>
          </a:solidFill>
          <a:latin typeface="+mn-lt"/>
          <a:ea typeface="+mn-ea"/>
          <a:cs typeface="+mn-cs"/>
        </a:defRPr>
      </a:lvl3pPr>
      <a:lvl4pPr marL="727472" indent="-214313" algn="l" defTabSz="342900" rtl="0" eaLnBrk="1" latinLnBrk="0" hangingPunct="1">
        <a:spcBef>
          <a:spcPct val="20000"/>
        </a:spcBef>
        <a:buClr>
          <a:schemeClr val="tx1">
            <a:lumMod val="50000"/>
          </a:schemeClr>
        </a:buClr>
        <a:buFont typeface="Lucida Grande"/>
        <a:buChar char="–"/>
        <a:defRPr sz="1050" kern="1200">
          <a:solidFill>
            <a:schemeClr val="tx1"/>
          </a:solidFill>
          <a:latin typeface="+mn-lt"/>
          <a:ea typeface="+mn-ea"/>
          <a:cs typeface="+mn-cs"/>
        </a:defRPr>
      </a:lvl4pPr>
      <a:lvl5pPr marL="857250" indent="-172641" algn="l" defTabSz="342900" rtl="0" eaLnBrk="1" latinLnBrk="0" hangingPunct="1">
        <a:spcBef>
          <a:spcPct val="20000"/>
        </a:spcBef>
        <a:buClr>
          <a:schemeClr val="tx1">
            <a:lumMod val="50000"/>
          </a:schemeClr>
        </a:buClr>
        <a:buFont typeface="Arial"/>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5.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7717/peerj-cs.144"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29.jpg"/><Relationship Id="rId39" Type="http://schemas.openxmlformats.org/officeDocument/2006/relationships/image" Target="../media/image42.jpeg"/><Relationship Id="rId21" Type="http://schemas.openxmlformats.org/officeDocument/2006/relationships/image" Target="../media/image24.jpg"/><Relationship Id="rId34" Type="http://schemas.openxmlformats.org/officeDocument/2006/relationships/image" Target="../media/image37.jpeg"/><Relationship Id="rId42" Type="http://schemas.openxmlformats.org/officeDocument/2006/relationships/image" Target="../media/image45.jpeg"/><Relationship Id="rId47" Type="http://schemas.openxmlformats.org/officeDocument/2006/relationships/image" Target="../media/image50.png"/><Relationship Id="rId7" Type="http://schemas.openxmlformats.org/officeDocument/2006/relationships/image" Target="../media/image10.jpg"/><Relationship Id="rId2" Type="http://schemas.openxmlformats.org/officeDocument/2006/relationships/notesSlide" Target="../notesSlides/notesSlide1.xml"/><Relationship Id="rId16" Type="http://schemas.openxmlformats.org/officeDocument/2006/relationships/image" Target="../media/image19.jpg"/><Relationship Id="rId29"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24" Type="http://schemas.openxmlformats.org/officeDocument/2006/relationships/image" Target="../media/image27.jpg"/><Relationship Id="rId32" Type="http://schemas.openxmlformats.org/officeDocument/2006/relationships/image" Target="../media/image35.jpeg"/><Relationship Id="rId37" Type="http://schemas.openxmlformats.org/officeDocument/2006/relationships/image" Target="../media/image40.jpe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jpg"/><Relationship Id="rId15" Type="http://schemas.openxmlformats.org/officeDocument/2006/relationships/image" Target="../media/image18.jpg"/><Relationship Id="rId23" Type="http://schemas.openxmlformats.org/officeDocument/2006/relationships/image" Target="../media/image26.jpg"/><Relationship Id="rId28" Type="http://schemas.openxmlformats.org/officeDocument/2006/relationships/image" Target="../media/image31.jpg"/><Relationship Id="rId36" Type="http://schemas.openxmlformats.org/officeDocument/2006/relationships/image" Target="../media/image39.jpeg"/><Relationship Id="rId10" Type="http://schemas.openxmlformats.org/officeDocument/2006/relationships/image" Target="../media/image13.jpg"/><Relationship Id="rId19" Type="http://schemas.openxmlformats.org/officeDocument/2006/relationships/image" Target="../media/image22.jpg"/><Relationship Id="rId31" Type="http://schemas.openxmlformats.org/officeDocument/2006/relationships/image" Target="../media/image34.jpeg"/><Relationship Id="rId44" Type="http://schemas.openxmlformats.org/officeDocument/2006/relationships/image" Target="../media/image47.gif"/><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jpg"/><Relationship Id="rId27" Type="http://schemas.openxmlformats.org/officeDocument/2006/relationships/image" Target="../media/image30.jpg"/><Relationship Id="rId30" Type="http://schemas.openxmlformats.org/officeDocument/2006/relationships/image" Target="../media/image33.png"/><Relationship Id="rId35" Type="http://schemas.openxmlformats.org/officeDocument/2006/relationships/image" Target="../media/image38.jpeg"/><Relationship Id="rId43" Type="http://schemas.openxmlformats.org/officeDocument/2006/relationships/image" Target="../media/image46.png"/><Relationship Id="rId48" Type="http://schemas.openxmlformats.org/officeDocument/2006/relationships/image" Target="../media/image51.jpeg"/><Relationship Id="rId8" Type="http://schemas.openxmlformats.org/officeDocument/2006/relationships/image" Target="../media/image11.jpg"/><Relationship Id="rId3" Type="http://schemas.openxmlformats.org/officeDocument/2006/relationships/image" Target="../media/image6.jpg"/><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8.jpg"/><Relationship Id="rId33" Type="http://schemas.openxmlformats.org/officeDocument/2006/relationships/image" Target="../media/image36.jpeg"/><Relationship Id="rId38" Type="http://schemas.openxmlformats.org/officeDocument/2006/relationships/image" Target="../media/image41.jpeg"/><Relationship Id="rId46" Type="http://schemas.openxmlformats.org/officeDocument/2006/relationships/image" Target="../media/image49.jpeg"/><Relationship Id="rId20" Type="http://schemas.openxmlformats.org/officeDocument/2006/relationships/image" Target="../media/image23.jpg"/><Relationship Id="rId41" Type="http://schemas.openxmlformats.org/officeDocument/2006/relationships/image" Target="../media/image44.jpe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jpg"/><Relationship Id="rId26" Type="http://schemas.openxmlformats.org/officeDocument/2006/relationships/image" Target="../media/image119.png"/><Relationship Id="rId3" Type="http://schemas.openxmlformats.org/officeDocument/2006/relationships/image" Target="../media/image96.jpg"/><Relationship Id="rId21" Type="http://schemas.openxmlformats.org/officeDocument/2006/relationships/image" Target="../media/image114.png"/><Relationship Id="rId34" Type="http://schemas.openxmlformats.org/officeDocument/2006/relationships/image" Target="../media/image127.png"/><Relationship Id="rId7" Type="http://schemas.openxmlformats.org/officeDocument/2006/relationships/image" Target="../media/image100.png"/><Relationship Id="rId12" Type="http://schemas.openxmlformats.org/officeDocument/2006/relationships/image" Target="../media/image105.gif"/><Relationship Id="rId17" Type="http://schemas.openxmlformats.org/officeDocument/2006/relationships/image" Target="../media/image110.jpg"/><Relationship Id="rId25" Type="http://schemas.openxmlformats.org/officeDocument/2006/relationships/image" Target="../media/image118.png"/><Relationship Id="rId33" Type="http://schemas.openxmlformats.org/officeDocument/2006/relationships/image" Target="../media/image126.png"/><Relationship Id="rId2" Type="http://schemas.openxmlformats.org/officeDocument/2006/relationships/notesSlide" Target="../notesSlides/notesSlide23.xml"/><Relationship Id="rId16" Type="http://schemas.openxmlformats.org/officeDocument/2006/relationships/image" Target="../media/image109.jpg"/><Relationship Id="rId20" Type="http://schemas.openxmlformats.org/officeDocument/2006/relationships/image" Target="../media/image113.png"/><Relationship Id="rId29" Type="http://schemas.openxmlformats.org/officeDocument/2006/relationships/image" Target="../media/image122.jpg"/><Relationship Id="rId1" Type="http://schemas.openxmlformats.org/officeDocument/2006/relationships/slideLayout" Target="../slideLayouts/slideLayout2.xml"/><Relationship Id="rId6" Type="http://schemas.openxmlformats.org/officeDocument/2006/relationships/image" Target="../media/image99.jpg"/><Relationship Id="rId11" Type="http://schemas.openxmlformats.org/officeDocument/2006/relationships/image" Target="../media/image104.png"/><Relationship Id="rId24" Type="http://schemas.openxmlformats.org/officeDocument/2006/relationships/image" Target="../media/image117.gif"/><Relationship Id="rId32" Type="http://schemas.openxmlformats.org/officeDocument/2006/relationships/image" Target="../media/image125.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jpg"/><Relationship Id="rId10" Type="http://schemas.openxmlformats.org/officeDocument/2006/relationships/image" Target="../media/image103.jpg"/><Relationship Id="rId19" Type="http://schemas.openxmlformats.org/officeDocument/2006/relationships/image" Target="../media/image112.jpg"/><Relationship Id="rId31" Type="http://schemas.openxmlformats.org/officeDocument/2006/relationships/image" Target="../media/image124.gif"/><Relationship Id="rId4" Type="http://schemas.openxmlformats.org/officeDocument/2006/relationships/image" Target="../media/image97.jp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8" Type="http://schemas.openxmlformats.org/officeDocument/2006/relationships/image" Target="../media/image10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downloads.es.net/public/richar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ownloads.es.net/public/richard/"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318" y="1508169"/>
            <a:ext cx="8597407" cy="1102519"/>
          </a:xfrm>
        </p:spPr>
        <p:txBody>
          <a:bodyPr/>
          <a:lstStyle/>
          <a:p>
            <a:r>
              <a:rPr lang="en-US" sz="3600" dirty="0"/>
              <a:t>Accelerating discovery in the era of ‘Big Data’ Science</a:t>
            </a:r>
            <a:endParaRPr lang="en-US" sz="3600" dirty="0">
              <a:solidFill>
                <a:srgbClr val="58585B"/>
              </a:solidFill>
              <a:latin typeface="Calibri"/>
              <a:cs typeface="Calibri"/>
            </a:endParaRPr>
          </a:p>
        </p:txBody>
      </p:sp>
      <p:sp>
        <p:nvSpPr>
          <p:cNvPr id="3" name="Subtitle 2"/>
          <p:cNvSpPr>
            <a:spLocks noGrp="1"/>
          </p:cNvSpPr>
          <p:nvPr>
            <p:ph type="subTitle" idx="1"/>
          </p:nvPr>
        </p:nvSpPr>
        <p:spPr>
          <a:xfrm>
            <a:off x="427318" y="3112282"/>
            <a:ext cx="3967532" cy="993775"/>
          </a:xfrm>
        </p:spPr>
        <p:txBody>
          <a:bodyPr>
            <a:noAutofit/>
          </a:bodyPr>
          <a:lstStyle/>
          <a:p>
            <a:pPr>
              <a:spcBef>
                <a:spcPts val="225"/>
              </a:spcBef>
              <a:spcAft>
                <a:spcPts val="225"/>
              </a:spcAft>
            </a:pPr>
            <a:r>
              <a:rPr lang="en-US" sz="1600" dirty="0">
                <a:solidFill>
                  <a:srgbClr val="58585B"/>
                </a:solidFill>
                <a:latin typeface="Calibri"/>
                <a:ea typeface="+mj-ea"/>
                <a:cs typeface="Calibri"/>
              </a:rPr>
              <a:t>Inder Monga</a:t>
            </a:r>
          </a:p>
          <a:p>
            <a:pPr>
              <a:spcBef>
                <a:spcPts val="225"/>
              </a:spcBef>
              <a:spcAft>
                <a:spcPts val="225"/>
              </a:spcAft>
            </a:pPr>
            <a:r>
              <a:rPr lang="en-US" sz="1600" dirty="0">
                <a:solidFill>
                  <a:srgbClr val="58585B"/>
                </a:solidFill>
                <a:latin typeface="Calibri"/>
                <a:ea typeface="+mj-ea"/>
                <a:cs typeface="Calibri"/>
              </a:rPr>
              <a:t>Executive Director, Energy Sciences Network</a:t>
            </a:r>
          </a:p>
          <a:p>
            <a:pPr>
              <a:spcBef>
                <a:spcPts val="225"/>
              </a:spcBef>
              <a:spcAft>
                <a:spcPts val="225"/>
              </a:spcAft>
            </a:pPr>
            <a:r>
              <a:rPr lang="en-US" sz="1600" dirty="0">
                <a:solidFill>
                  <a:srgbClr val="58585B"/>
                </a:solidFill>
                <a:latin typeface="Calibri"/>
                <a:ea typeface="+mj-ea"/>
                <a:cs typeface="Calibri"/>
              </a:rPr>
              <a:t>Division Director, Scientific Networking</a:t>
            </a:r>
          </a:p>
          <a:p>
            <a:pPr>
              <a:spcBef>
                <a:spcPts val="225"/>
              </a:spcBef>
              <a:spcAft>
                <a:spcPts val="225"/>
              </a:spcAft>
            </a:pPr>
            <a:r>
              <a:rPr lang="en-US" sz="1600" dirty="0">
                <a:solidFill>
                  <a:srgbClr val="58585B"/>
                </a:solidFill>
                <a:latin typeface="Calibri"/>
                <a:ea typeface="+mj-ea"/>
                <a:cs typeface="Calibri"/>
              </a:rPr>
              <a:t>Lawrence Berkeley National Lab</a:t>
            </a:r>
          </a:p>
        </p:txBody>
      </p:sp>
      <p:sp>
        <p:nvSpPr>
          <p:cNvPr id="4" name="Text Placeholder 3"/>
          <p:cNvSpPr>
            <a:spLocks noGrp="1"/>
          </p:cNvSpPr>
          <p:nvPr>
            <p:ph type="body" sz="quarter" idx="13"/>
          </p:nvPr>
        </p:nvSpPr>
        <p:spPr>
          <a:xfrm>
            <a:off x="4696670" y="3077547"/>
            <a:ext cx="2748330" cy="994172"/>
          </a:xfrm>
        </p:spPr>
        <p:txBody>
          <a:bodyPr/>
          <a:lstStyle/>
          <a:p>
            <a:r>
              <a:rPr lang="en-US" sz="1600" dirty="0">
                <a:solidFill>
                  <a:srgbClr val="58585B"/>
                </a:solidFill>
                <a:latin typeface="Calibri"/>
                <a:ea typeface="+mj-ea"/>
                <a:cs typeface="Calibri"/>
              </a:rPr>
              <a:t>OSG Council Meeting,</a:t>
            </a:r>
          </a:p>
          <a:p>
            <a:r>
              <a:rPr lang="en-US" sz="1600" dirty="0">
                <a:solidFill>
                  <a:srgbClr val="58585B"/>
                </a:solidFill>
                <a:latin typeface="Calibri"/>
                <a:ea typeface="+mj-ea"/>
                <a:cs typeface="Calibri"/>
              </a:rPr>
              <a:t>October 10</a:t>
            </a:r>
            <a:r>
              <a:rPr lang="en-US" sz="1600" baseline="30000" dirty="0">
                <a:solidFill>
                  <a:srgbClr val="58585B"/>
                </a:solidFill>
                <a:latin typeface="Calibri"/>
                <a:ea typeface="+mj-ea"/>
                <a:cs typeface="Calibri"/>
              </a:rPr>
              <a:t>th</a:t>
            </a:r>
            <a:r>
              <a:rPr lang="en-US" sz="1600" dirty="0">
                <a:solidFill>
                  <a:srgbClr val="58585B"/>
                </a:solidFill>
                <a:latin typeface="Calibri"/>
                <a:ea typeface="+mj-ea"/>
                <a:cs typeface="Calibri"/>
              </a:rPr>
              <a:t>, 2019</a:t>
            </a:r>
          </a:p>
        </p:txBody>
      </p:sp>
      <p:cxnSp>
        <p:nvCxnSpPr>
          <p:cNvPr id="5" name="Straight Connector 4"/>
          <p:cNvCxnSpPr/>
          <p:nvPr/>
        </p:nvCxnSpPr>
        <p:spPr>
          <a:xfrm>
            <a:off x="4495456" y="3666287"/>
            <a:ext cx="0" cy="963216"/>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35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91E767D-FDAA-5A40-8E93-F05AE2E2C0DB}"/>
              </a:ext>
            </a:extLst>
          </p:cNvPr>
          <p:cNvGraphicFramePr/>
          <p:nvPr>
            <p:extLst>
              <p:ext uri="{D42A27DB-BD31-4B8C-83A1-F6EECF244321}">
                <p14:modId xmlns:p14="http://schemas.microsoft.com/office/powerpoint/2010/main" val="2949139026"/>
              </p:ext>
            </p:extLst>
          </p:nvPr>
        </p:nvGraphicFramePr>
        <p:xfrm>
          <a:off x="365760" y="246888"/>
          <a:ext cx="7245096" cy="4521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5A61C3BC-ECC0-F94F-9870-E7CC542BF564}"/>
              </a:ext>
            </a:extLst>
          </p:cNvPr>
          <p:cNvSpPr txBox="1"/>
          <p:nvPr/>
        </p:nvSpPr>
        <p:spPr>
          <a:xfrm>
            <a:off x="2002536" y="978408"/>
            <a:ext cx="3817007" cy="707886"/>
          </a:xfrm>
          <a:prstGeom prst="rect">
            <a:avLst/>
          </a:prstGeom>
          <a:noFill/>
        </p:spPr>
        <p:txBody>
          <a:bodyPr wrap="none" rtlCol="0">
            <a:spAutoFit/>
          </a:bodyPr>
          <a:lstStyle/>
          <a:p>
            <a:pPr marL="7938" indent="-7938">
              <a:spcBef>
                <a:spcPts val="880"/>
              </a:spcBef>
              <a:buClr>
                <a:srgbClr val="2DB2CF"/>
              </a:buClr>
            </a:pPr>
            <a:r>
              <a:rPr lang="en-US" sz="2000" dirty="0">
                <a:solidFill>
                  <a:srgbClr val="58585B"/>
                </a:solidFill>
              </a:rPr>
              <a:t>Science Instruments</a:t>
            </a:r>
            <a:br>
              <a:rPr lang="en-US" sz="2000" dirty="0">
                <a:solidFill>
                  <a:srgbClr val="58585B"/>
                </a:solidFill>
              </a:rPr>
            </a:br>
            <a:r>
              <a:rPr lang="en-US" sz="2000" dirty="0">
                <a:solidFill>
                  <a:srgbClr val="58585B"/>
                </a:solidFill>
              </a:rPr>
              <a:t>like LHC, Telescopes, Light Sources.</a:t>
            </a:r>
          </a:p>
        </p:txBody>
      </p:sp>
      <p:sp>
        <p:nvSpPr>
          <p:cNvPr id="22" name="TextBox 21">
            <a:extLst>
              <a:ext uri="{FF2B5EF4-FFF2-40B4-BE49-F238E27FC236}">
                <a16:creationId xmlns:a16="http://schemas.microsoft.com/office/drawing/2014/main" id="{9918DDAD-9CC9-CB4F-9CE1-B83F6155AA26}"/>
              </a:ext>
            </a:extLst>
          </p:cNvPr>
          <p:cNvSpPr txBox="1"/>
          <p:nvPr/>
        </p:nvSpPr>
        <p:spPr>
          <a:xfrm>
            <a:off x="2002535" y="2519432"/>
            <a:ext cx="6052106" cy="707886"/>
          </a:xfrm>
          <a:prstGeom prst="rect">
            <a:avLst/>
          </a:prstGeom>
          <a:noFill/>
        </p:spPr>
        <p:txBody>
          <a:bodyPr wrap="none" rtlCol="0">
            <a:spAutoFit/>
          </a:bodyPr>
          <a:lstStyle/>
          <a:p>
            <a:pPr marL="7938" indent="-7938">
              <a:spcBef>
                <a:spcPts val="880"/>
              </a:spcBef>
              <a:buClr>
                <a:srgbClr val="2DB2CF"/>
              </a:buClr>
            </a:pPr>
            <a:r>
              <a:rPr lang="en-US" sz="2000" dirty="0">
                <a:solidFill>
                  <a:srgbClr val="58585B"/>
                </a:solidFill>
              </a:rPr>
              <a:t>Data Transfer Nodes at user facilities, Networks, Caching,</a:t>
            </a:r>
            <a:br>
              <a:rPr lang="en-US" sz="2000" dirty="0">
                <a:solidFill>
                  <a:srgbClr val="58585B"/>
                </a:solidFill>
              </a:rPr>
            </a:br>
            <a:r>
              <a:rPr lang="en-US" sz="2000" dirty="0">
                <a:solidFill>
                  <a:srgbClr val="58585B"/>
                </a:solidFill>
              </a:rPr>
              <a:t>Data streaming, Orchestration etc.</a:t>
            </a:r>
          </a:p>
        </p:txBody>
      </p:sp>
      <p:sp>
        <p:nvSpPr>
          <p:cNvPr id="23" name="TextBox 22">
            <a:extLst>
              <a:ext uri="{FF2B5EF4-FFF2-40B4-BE49-F238E27FC236}">
                <a16:creationId xmlns:a16="http://schemas.microsoft.com/office/drawing/2014/main" id="{32FDBAE2-384D-8643-9519-21A8799FC7DF}"/>
              </a:ext>
            </a:extLst>
          </p:cNvPr>
          <p:cNvSpPr txBox="1"/>
          <p:nvPr/>
        </p:nvSpPr>
        <p:spPr>
          <a:xfrm>
            <a:off x="2002535" y="3841926"/>
            <a:ext cx="6419386" cy="646331"/>
          </a:xfrm>
          <a:prstGeom prst="rect">
            <a:avLst/>
          </a:prstGeom>
          <a:noFill/>
        </p:spPr>
        <p:txBody>
          <a:bodyPr wrap="none" rtlCol="0">
            <a:spAutoFit/>
          </a:bodyPr>
          <a:lstStyle/>
          <a:p>
            <a:pPr marL="7938" indent="-7938">
              <a:spcBef>
                <a:spcPts val="880"/>
              </a:spcBef>
              <a:buClr>
                <a:srgbClr val="2DB2CF"/>
              </a:buClr>
            </a:pPr>
            <a:br>
              <a:rPr lang="en-US" sz="2000" dirty="0">
                <a:solidFill>
                  <a:srgbClr val="58585B"/>
                </a:solidFill>
              </a:rPr>
            </a:br>
            <a:r>
              <a:rPr lang="en-US" sz="1600" dirty="0">
                <a:solidFill>
                  <a:srgbClr val="58585B"/>
                </a:solidFill>
              </a:rPr>
              <a:t>Algorithms (CAMERA++), HPC Systems, Analytics Software Stack, HPSS etc. </a:t>
            </a:r>
          </a:p>
        </p:txBody>
      </p:sp>
      <p:grpSp>
        <p:nvGrpSpPr>
          <p:cNvPr id="26" name="Group 25">
            <a:extLst>
              <a:ext uri="{FF2B5EF4-FFF2-40B4-BE49-F238E27FC236}">
                <a16:creationId xmlns:a16="http://schemas.microsoft.com/office/drawing/2014/main" id="{4164A6AE-696B-CF44-8D67-C0987D457672}"/>
              </a:ext>
            </a:extLst>
          </p:cNvPr>
          <p:cNvGrpSpPr/>
          <p:nvPr/>
        </p:nvGrpSpPr>
        <p:grpSpPr>
          <a:xfrm>
            <a:off x="1923210" y="1719998"/>
            <a:ext cx="6570453" cy="1471670"/>
            <a:chOff x="1856231" y="1755648"/>
            <a:chExt cx="6570453" cy="1471670"/>
          </a:xfrm>
        </p:grpSpPr>
        <p:sp>
          <p:nvSpPr>
            <p:cNvPr id="24" name="Rectangle 23">
              <a:extLst>
                <a:ext uri="{FF2B5EF4-FFF2-40B4-BE49-F238E27FC236}">
                  <a16:creationId xmlns:a16="http://schemas.microsoft.com/office/drawing/2014/main" id="{86628F08-10CD-0F46-BFBC-33D6B29BBDD5}"/>
                </a:ext>
              </a:extLst>
            </p:cNvPr>
            <p:cNvSpPr/>
            <p:nvPr/>
          </p:nvSpPr>
          <p:spPr>
            <a:xfrm>
              <a:off x="1856231" y="1755648"/>
              <a:ext cx="6198410" cy="1471670"/>
            </a:xfrm>
            <a:prstGeom prst="rect">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3CA155B-8AD8-B84E-8E57-6A763E9B86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82598" y="1951832"/>
              <a:ext cx="744086" cy="707887"/>
            </a:xfrm>
            <a:prstGeom prst="rect">
              <a:avLst/>
            </a:prstGeom>
            <a:noFill/>
          </p:spPr>
        </p:pic>
      </p:grpSp>
      <p:pic>
        <p:nvPicPr>
          <p:cNvPr id="3" name="Picture 2">
            <a:extLst>
              <a:ext uri="{FF2B5EF4-FFF2-40B4-BE49-F238E27FC236}">
                <a16:creationId xmlns:a16="http://schemas.microsoft.com/office/drawing/2014/main" id="{75AFFEA6-648C-0241-B5CC-8EA05A7FC075}"/>
              </a:ext>
            </a:extLst>
          </p:cNvPr>
          <p:cNvPicPr>
            <a:picLocks noChangeAspect="1"/>
          </p:cNvPicPr>
          <p:nvPr/>
        </p:nvPicPr>
        <p:blipFill>
          <a:blip r:embed="rId9"/>
          <a:stretch>
            <a:fillRect/>
          </a:stretch>
        </p:blipFill>
        <p:spPr>
          <a:xfrm>
            <a:off x="7559341" y="3227318"/>
            <a:ext cx="990600" cy="508000"/>
          </a:xfrm>
          <a:prstGeom prst="rect">
            <a:avLst/>
          </a:prstGeom>
        </p:spPr>
      </p:pic>
    </p:spTree>
    <p:extLst>
      <p:ext uri="{BB962C8B-B14F-4D97-AF65-F5344CB8AC3E}">
        <p14:creationId xmlns:p14="http://schemas.microsoft.com/office/powerpoint/2010/main" val="27229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9" y="142528"/>
            <a:ext cx="9094303" cy="688925"/>
          </a:xfrm>
        </p:spPr>
        <p:txBody>
          <a:bodyPr>
            <a:noAutofit/>
          </a:bodyPr>
          <a:lstStyle/>
          <a:p>
            <a:pPr algn="l"/>
            <a:r>
              <a:rPr lang="en-US" sz="2100" dirty="0"/>
              <a:t>Data ‘Tsunami’ is driving network transformation</a:t>
            </a:r>
          </a:p>
        </p:txBody>
      </p:sp>
      <p:sp>
        <p:nvSpPr>
          <p:cNvPr id="17" name="Slide Number Placeholder 16"/>
          <p:cNvSpPr>
            <a:spLocks noGrp="1"/>
          </p:cNvSpPr>
          <p:nvPr>
            <p:ph type="sldNum" idx="12"/>
          </p:nvPr>
        </p:nvSpPr>
        <p:spPr/>
        <p:txBody>
          <a:bodyPr/>
          <a:lstStyle/>
          <a:p>
            <a:fld id="{FC8A5DDB-3932-264B-9D67-0F3C03E85000}" type="slidenum">
              <a:rPr lang="en-US" smtClean="0"/>
              <a:t>11</a:t>
            </a:fld>
            <a:endParaRPr lang="en-US"/>
          </a:p>
        </p:txBody>
      </p:sp>
      <p:sp>
        <p:nvSpPr>
          <p:cNvPr id="4" name="Rectangle 3"/>
          <p:cNvSpPr/>
          <p:nvPr/>
        </p:nvSpPr>
        <p:spPr>
          <a:xfrm>
            <a:off x="1529888" y="1086631"/>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Network Performance</a:t>
            </a:r>
          </a:p>
        </p:txBody>
      </p:sp>
      <p:sp>
        <p:nvSpPr>
          <p:cNvPr id="5" name="Right Arrow 4"/>
          <p:cNvSpPr/>
          <p:nvPr/>
        </p:nvSpPr>
        <p:spPr>
          <a:xfrm>
            <a:off x="3795106" y="1226560"/>
            <a:ext cx="710992" cy="323510"/>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Rectangle 5"/>
          <p:cNvSpPr/>
          <p:nvPr/>
        </p:nvSpPr>
        <p:spPr>
          <a:xfrm>
            <a:off x="4974434" y="1086631"/>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(End-to-End) Data Workflow</a:t>
            </a:r>
          </a:p>
        </p:txBody>
      </p:sp>
      <p:sp>
        <p:nvSpPr>
          <p:cNvPr id="7" name="Rectangle 6"/>
          <p:cNvSpPr/>
          <p:nvPr/>
        </p:nvSpPr>
        <p:spPr>
          <a:xfrm>
            <a:off x="1529888" y="1796900"/>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Human manageable</a:t>
            </a:r>
          </a:p>
        </p:txBody>
      </p:sp>
      <p:sp>
        <p:nvSpPr>
          <p:cNvPr id="8" name="Right Arrow 7"/>
          <p:cNvSpPr/>
          <p:nvPr/>
        </p:nvSpPr>
        <p:spPr>
          <a:xfrm>
            <a:off x="3795106" y="1911473"/>
            <a:ext cx="710992" cy="323510"/>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 name="Rectangle 8"/>
          <p:cNvSpPr/>
          <p:nvPr/>
        </p:nvSpPr>
        <p:spPr>
          <a:xfrm>
            <a:off x="4974434" y="1796900"/>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Automation</a:t>
            </a:r>
          </a:p>
        </p:txBody>
      </p:sp>
      <p:sp>
        <p:nvSpPr>
          <p:cNvPr id="10" name="Rectangle 9"/>
          <p:cNvSpPr/>
          <p:nvPr/>
        </p:nvSpPr>
        <p:spPr>
          <a:xfrm>
            <a:off x="1529888" y="2509003"/>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Experience (gut)</a:t>
            </a:r>
            <a:br>
              <a:rPr lang="en-US" sz="1600" dirty="0">
                <a:solidFill>
                  <a:schemeClr val="bg1"/>
                </a:solidFill>
              </a:rPr>
            </a:br>
            <a:r>
              <a:rPr lang="en-US" sz="1600" dirty="0">
                <a:solidFill>
                  <a:schemeClr val="bg1"/>
                </a:solidFill>
              </a:rPr>
              <a:t>Driven</a:t>
            </a:r>
          </a:p>
        </p:txBody>
      </p:sp>
      <p:sp>
        <p:nvSpPr>
          <p:cNvPr id="11" name="Right Arrow 10"/>
          <p:cNvSpPr/>
          <p:nvPr/>
        </p:nvSpPr>
        <p:spPr>
          <a:xfrm>
            <a:off x="3795106" y="2628144"/>
            <a:ext cx="710992" cy="323510"/>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 name="Rectangle 11"/>
          <p:cNvSpPr/>
          <p:nvPr/>
        </p:nvSpPr>
        <p:spPr>
          <a:xfrm>
            <a:off x="4974434" y="2507169"/>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Analytics </a:t>
            </a:r>
          </a:p>
          <a:p>
            <a:pPr algn="ctr"/>
            <a:r>
              <a:rPr lang="en-US" sz="1600" dirty="0">
                <a:solidFill>
                  <a:schemeClr val="bg1"/>
                </a:solidFill>
              </a:rPr>
              <a:t>Driven</a:t>
            </a:r>
          </a:p>
        </p:txBody>
      </p:sp>
      <p:sp>
        <p:nvSpPr>
          <p:cNvPr id="13" name="Rectangle 12"/>
          <p:cNvSpPr/>
          <p:nvPr/>
        </p:nvSpPr>
        <p:spPr>
          <a:xfrm>
            <a:off x="1529888" y="3217438"/>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Fixed/</a:t>
            </a:r>
          </a:p>
          <a:p>
            <a:pPr algn="ctr"/>
            <a:r>
              <a:rPr lang="en-US" sz="1600" dirty="0">
                <a:solidFill>
                  <a:schemeClr val="bg1"/>
                </a:solidFill>
              </a:rPr>
              <a:t>Scheduled</a:t>
            </a:r>
          </a:p>
        </p:txBody>
      </p:sp>
      <p:sp>
        <p:nvSpPr>
          <p:cNvPr id="14" name="Right Arrow 13"/>
          <p:cNvSpPr/>
          <p:nvPr/>
        </p:nvSpPr>
        <p:spPr>
          <a:xfrm>
            <a:off x="3795106" y="3313057"/>
            <a:ext cx="710992" cy="323510"/>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5" name="Rectangle 14"/>
          <p:cNvSpPr/>
          <p:nvPr/>
        </p:nvSpPr>
        <p:spPr>
          <a:xfrm>
            <a:off x="4974434" y="3217438"/>
            <a:ext cx="1619008" cy="5793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bg1"/>
                </a:solidFill>
              </a:rPr>
              <a:t>Flexible/</a:t>
            </a:r>
          </a:p>
          <a:p>
            <a:pPr algn="ctr"/>
            <a:r>
              <a:rPr lang="en-US" sz="1600" dirty="0">
                <a:solidFill>
                  <a:schemeClr val="bg1"/>
                </a:solidFill>
              </a:rPr>
              <a:t>Interactive</a:t>
            </a:r>
          </a:p>
        </p:txBody>
      </p:sp>
      <p:sp>
        <p:nvSpPr>
          <p:cNvPr id="23" name="TextBox 22">
            <a:extLst>
              <a:ext uri="{FF2B5EF4-FFF2-40B4-BE49-F238E27FC236}">
                <a16:creationId xmlns:a16="http://schemas.microsoft.com/office/drawing/2014/main" id="{CDF05A9E-3A13-FC40-8337-E3AB7D96C99A}"/>
              </a:ext>
            </a:extLst>
          </p:cNvPr>
          <p:cNvSpPr txBox="1"/>
          <p:nvPr/>
        </p:nvSpPr>
        <p:spPr>
          <a:xfrm>
            <a:off x="6404805" y="1086631"/>
            <a:ext cx="234820" cy="343571"/>
          </a:xfrm>
          <a:prstGeom prst="rect">
            <a:avLst/>
          </a:prstGeom>
          <a:noFill/>
        </p:spPr>
        <p:txBody>
          <a:bodyPr wrap="square" rtlCol="0">
            <a:spAutoFit/>
          </a:bodyPr>
          <a:lstStyle/>
          <a:p>
            <a:pPr marL="128588" indent="-128588">
              <a:spcBef>
                <a:spcPts val="495"/>
              </a:spcBef>
              <a:buClr>
                <a:srgbClr val="2DB2CF"/>
              </a:buClr>
            </a:pPr>
            <a:endParaRPr lang="en-US" sz="1400" dirty="0">
              <a:solidFill>
                <a:srgbClr val="58585B"/>
              </a:solidFill>
            </a:endParaRPr>
          </a:p>
        </p:txBody>
      </p:sp>
    </p:spTree>
    <p:extLst>
      <p:ext uri="{BB962C8B-B14F-4D97-AF65-F5344CB8AC3E}">
        <p14:creationId xmlns:p14="http://schemas.microsoft.com/office/powerpoint/2010/main" val="2425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5" title="Chart"/>
          <p:cNvPicPr preferRelativeResize="0"/>
          <p:nvPr/>
        </p:nvPicPr>
        <p:blipFill>
          <a:blip r:embed="rId3">
            <a:alphaModFix amt="74000"/>
          </a:blip>
          <a:stretch>
            <a:fillRect/>
          </a:stretch>
        </p:blipFill>
        <p:spPr>
          <a:xfrm>
            <a:off x="365322" y="546265"/>
            <a:ext cx="7731995" cy="4621895"/>
          </a:xfrm>
          <a:prstGeom prst="rect">
            <a:avLst/>
          </a:prstGeom>
          <a:noFill/>
          <a:ln>
            <a:noFill/>
          </a:ln>
        </p:spPr>
      </p:pic>
      <p:sp>
        <p:nvSpPr>
          <p:cNvPr id="455" name="Google Shape;455;p55"/>
          <p:cNvSpPr txBox="1">
            <a:spLocks noGrp="1"/>
          </p:cNvSpPr>
          <p:nvPr>
            <p:ph type="title"/>
          </p:nvPr>
        </p:nvSpPr>
        <p:spPr>
          <a:xfrm>
            <a:off x="356260" y="-9"/>
            <a:ext cx="8585859" cy="857250"/>
          </a:xfrm>
          <a:prstGeom prst="rect">
            <a:avLst/>
          </a:prstGeom>
        </p:spPr>
        <p:txBody>
          <a:bodyPr spcFirstLastPara="1" vert="horz" wrap="square" lIns="68569" tIns="68569" rIns="68569" bIns="68569" rtlCol="0" anchor="ctr" anchorCtr="0">
            <a:noAutofit/>
          </a:bodyPr>
          <a:lstStyle/>
          <a:p>
            <a:pPr>
              <a:spcBef>
                <a:spcPts val="0"/>
              </a:spcBef>
            </a:pPr>
            <a:r>
              <a:rPr lang="en-US" dirty="0"/>
              <a:t>Each major upgrade transforms the facility with innovative, cutting edge technologies</a:t>
            </a:r>
            <a:endParaRPr dirty="0"/>
          </a:p>
        </p:txBody>
      </p:sp>
      <p:sp>
        <p:nvSpPr>
          <p:cNvPr id="456" name="Google Shape;456;p55"/>
          <p:cNvSpPr txBox="1">
            <a:spLocks noGrp="1"/>
          </p:cNvSpPr>
          <p:nvPr>
            <p:ph type="sldNum" idx="12"/>
          </p:nvPr>
        </p:nvSpPr>
        <p:spPr>
          <a:xfrm>
            <a:off x="1471613" y="4854600"/>
            <a:ext cx="375975" cy="342450"/>
          </a:xfrm>
          <a:prstGeom prst="rect">
            <a:avLst/>
          </a:prstGeom>
        </p:spPr>
        <p:txBody>
          <a:bodyPr spcFirstLastPara="1" vert="horz" wrap="square" lIns="68569" tIns="34275" rIns="68569" bIns="34275" rtlCol="0" anchor="ctr" anchorCtr="0">
            <a:noAutofit/>
          </a:bodyPr>
          <a:lstStyle/>
          <a:p>
            <a:fld id="{00000000-1234-1234-1234-123412341234}" type="slidenum">
              <a:rPr lang="en-US"/>
              <a:pPr/>
              <a:t>12</a:t>
            </a:fld>
            <a:endParaRPr/>
          </a:p>
        </p:txBody>
      </p:sp>
      <p:grpSp>
        <p:nvGrpSpPr>
          <p:cNvPr id="457" name="Google Shape;457;p55"/>
          <p:cNvGrpSpPr/>
          <p:nvPr/>
        </p:nvGrpSpPr>
        <p:grpSpPr>
          <a:xfrm>
            <a:off x="702857" y="2912806"/>
            <a:ext cx="1855901" cy="2172227"/>
            <a:chOff x="826435" y="1574025"/>
            <a:chExt cx="2209800" cy="2315190"/>
          </a:xfrm>
        </p:grpSpPr>
        <p:sp>
          <p:nvSpPr>
            <p:cNvPr id="458" name="Google Shape;458;p55"/>
            <p:cNvSpPr txBox="1"/>
            <p:nvPr/>
          </p:nvSpPr>
          <p:spPr>
            <a:xfrm>
              <a:off x="1465873" y="1574025"/>
              <a:ext cx="762700" cy="236860"/>
            </a:xfrm>
            <a:prstGeom prst="rect">
              <a:avLst/>
            </a:prstGeom>
            <a:noFill/>
            <a:ln>
              <a:noFill/>
            </a:ln>
          </p:spPr>
          <p:txBody>
            <a:bodyPr spcFirstLastPara="1" wrap="square" lIns="68569" tIns="68569" rIns="68569" bIns="68569" anchor="t" anchorCtr="0">
              <a:noAutofit/>
            </a:bodyPr>
            <a:lstStyle/>
            <a:p>
              <a:pPr algn="r">
                <a:lnSpc>
                  <a:spcPct val="115000"/>
                </a:lnSpc>
                <a:spcAft>
                  <a:spcPts val="1200"/>
                </a:spcAft>
              </a:pPr>
              <a:r>
                <a:rPr lang="en-US" sz="1350" dirty="0">
                  <a:solidFill>
                    <a:srgbClr val="0C58D3"/>
                  </a:solidFill>
                  <a:latin typeface="Roboto"/>
                  <a:ea typeface="Roboto"/>
                  <a:cs typeface="Roboto"/>
                  <a:sym typeface="Roboto"/>
                </a:rPr>
                <a:t>2005</a:t>
              </a:r>
              <a:endParaRPr sz="1350" dirty="0">
                <a:solidFill>
                  <a:srgbClr val="0C58D3"/>
                </a:solidFill>
                <a:latin typeface="Roboto"/>
                <a:ea typeface="Roboto"/>
                <a:cs typeface="Roboto"/>
                <a:sym typeface="Roboto"/>
              </a:endParaRPr>
            </a:p>
          </p:txBody>
        </p:sp>
        <p:sp>
          <p:nvSpPr>
            <p:cNvPr id="459" name="Google Shape;459;p55"/>
            <p:cNvSpPr txBox="1"/>
            <p:nvPr/>
          </p:nvSpPr>
          <p:spPr>
            <a:xfrm>
              <a:off x="1235825" y="2695025"/>
              <a:ext cx="1505100" cy="446400"/>
            </a:xfrm>
            <a:prstGeom prst="rect">
              <a:avLst/>
            </a:prstGeom>
            <a:noFill/>
            <a:ln>
              <a:noFill/>
            </a:ln>
          </p:spPr>
          <p:txBody>
            <a:bodyPr spcFirstLastPara="1" wrap="square" lIns="68569" tIns="68569" rIns="68569" bIns="68569" anchor="b" anchorCtr="0">
              <a:noAutofit/>
            </a:bodyPr>
            <a:lstStyle/>
            <a:p>
              <a:pPr>
                <a:lnSpc>
                  <a:spcPct val="115000"/>
                </a:lnSpc>
              </a:pPr>
              <a:r>
                <a:rPr lang="en-US" sz="1350" b="1">
                  <a:solidFill>
                    <a:srgbClr val="0C58D3"/>
                  </a:solidFill>
                  <a:latin typeface="Roboto"/>
                  <a:ea typeface="Roboto"/>
                  <a:cs typeface="Roboto"/>
                  <a:sym typeface="Roboto"/>
                </a:rPr>
                <a:t>ESnet (Gen 3)</a:t>
              </a:r>
              <a:endParaRPr sz="1350" b="1">
                <a:solidFill>
                  <a:srgbClr val="0C58D3"/>
                </a:solidFill>
                <a:latin typeface="Roboto"/>
                <a:ea typeface="Roboto"/>
                <a:cs typeface="Roboto"/>
                <a:sym typeface="Roboto"/>
              </a:endParaRPr>
            </a:p>
          </p:txBody>
        </p:sp>
        <p:sp>
          <p:nvSpPr>
            <p:cNvPr id="460" name="Google Shape;460;p55"/>
            <p:cNvSpPr txBox="1"/>
            <p:nvPr/>
          </p:nvSpPr>
          <p:spPr>
            <a:xfrm>
              <a:off x="826435" y="3151815"/>
              <a:ext cx="2209800" cy="737400"/>
            </a:xfrm>
            <a:prstGeom prst="rect">
              <a:avLst/>
            </a:prstGeom>
            <a:noFill/>
            <a:ln>
              <a:noFill/>
            </a:ln>
          </p:spPr>
          <p:txBody>
            <a:bodyPr spcFirstLastPara="1" wrap="square" lIns="68569" tIns="68569" rIns="68569" bIns="68569" anchor="t" anchorCtr="0">
              <a:noAutofit/>
            </a:bodyPr>
            <a:lstStyle/>
            <a:p>
              <a:pPr>
                <a:lnSpc>
                  <a:spcPct val="115000"/>
                </a:lnSpc>
                <a:spcAft>
                  <a:spcPts val="1200"/>
                </a:spcAft>
              </a:pPr>
              <a:r>
                <a:rPr lang="en-US" sz="1000" dirty="0">
                  <a:solidFill>
                    <a:srgbClr val="0C58D3"/>
                  </a:solidFill>
                  <a:latin typeface="Roboto"/>
                  <a:ea typeface="Roboto"/>
                  <a:cs typeface="Roboto"/>
                  <a:sym typeface="Roboto"/>
                </a:rPr>
                <a:t>Asynchronous Transfer Mode technology (new, now obsolete), provided by Carrier Sprint</a:t>
              </a:r>
              <a:endParaRPr sz="1000" dirty="0">
                <a:solidFill>
                  <a:srgbClr val="0C58D3"/>
                </a:solidFill>
                <a:latin typeface="Roboto"/>
                <a:ea typeface="Roboto"/>
                <a:cs typeface="Roboto"/>
                <a:sym typeface="Roboto"/>
              </a:endParaRPr>
            </a:p>
          </p:txBody>
        </p:sp>
        <p:cxnSp>
          <p:nvCxnSpPr>
            <p:cNvPr id="461" name="Google Shape;461;p55"/>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462" name="Google Shape;462;p55"/>
            <p:cNvSpPr/>
            <p:nvPr/>
          </p:nvSpPr>
          <p:spPr>
            <a:xfrm flipH="1">
              <a:off x="1083025" y="2306625"/>
              <a:ext cx="1834800" cy="143400"/>
            </a:xfrm>
            <a:prstGeom prst="parallelogram">
              <a:avLst>
                <a:gd name="adj" fmla="val 96952"/>
              </a:avLst>
            </a:prstGeom>
            <a:solidFill>
              <a:srgbClr val="0D5DDF"/>
            </a:solidFill>
            <a:ln>
              <a:noFill/>
            </a:ln>
          </p:spPr>
          <p:txBody>
            <a:bodyPr spcFirstLastPara="1" wrap="square" lIns="68569" tIns="68569" rIns="68569" bIns="68569" anchor="ctr" anchorCtr="0">
              <a:noAutofit/>
            </a:bodyPr>
            <a:lstStyle/>
            <a:p>
              <a:r>
                <a:rPr lang="en-US" sz="1350" dirty="0"/>
                <a:t>  </a:t>
              </a:r>
              <a:endParaRPr sz="1350" dirty="0"/>
            </a:p>
          </p:txBody>
        </p:sp>
        <p:sp>
          <p:nvSpPr>
            <p:cNvPr id="463" name="Google Shape;463;p55"/>
            <p:cNvSpPr/>
            <p:nvPr/>
          </p:nvSpPr>
          <p:spPr>
            <a:xfrm>
              <a:off x="1083125" y="2460449"/>
              <a:ext cx="1834800" cy="143400"/>
            </a:xfrm>
            <a:prstGeom prst="parallelogram">
              <a:avLst>
                <a:gd name="adj" fmla="val 96952"/>
              </a:avLst>
            </a:prstGeom>
            <a:solidFill>
              <a:srgbClr val="0944A1"/>
            </a:solidFill>
            <a:ln>
              <a:noFill/>
            </a:ln>
          </p:spPr>
          <p:txBody>
            <a:bodyPr spcFirstLastPara="1" wrap="square" lIns="68569" tIns="68569" rIns="68569" bIns="68569" anchor="ctr" anchorCtr="0">
              <a:noAutofit/>
            </a:bodyPr>
            <a:lstStyle/>
            <a:p>
              <a:endParaRPr sz="1350"/>
            </a:p>
          </p:txBody>
        </p:sp>
      </p:grpSp>
      <p:grpSp>
        <p:nvGrpSpPr>
          <p:cNvPr id="464" name="Google Shape;464;p55"/>
          <p:cNvGrpSpPr/>
          <p:nvPr/>
        </p:nvGrpSpPr>
        <p:grpSpPr>
          <a:xfrm>
            <a:off x="2448626" y="2159256"/>
            <a:ext cx="1594692" cy="2172227"/>
            <a:chOff x="1083025" y="1574025"/>
            <a:chExt cx="1898782" cy="2315190"/>
          </a:xfrm>
        </p:grpSpPr>
        <p:sp>
          <p:nvSpPr>
            <p:cNvPr id="465" name="Google Shape;465;p55"/>
            <p:cNvSpPr txBox="1"/>
            <p:nvPr/>
          </p:nvSpPr>
          <p:spPr>
            <a:xfrm>
              <a:off x="1510074" y="1574025"/>
              <a:ext cx="718500" cy="226679"/>
            </a:xfrm>
            <a:prstGeom prst="rect">
              <a:avLst/>
            </a:prstGeom>
            <a:noFill/>
            <a:ln>
              <a:noFill/>
            </a:ln>
          </p:spPr>
          <p:txBody>
            <a:bodyPr spcFirstLastPara="1" wrap="square" lIns="68569" tIns="68569" rIns="68569" bIns="68569" anchor="t" anchorCtr="0">
              <a:noAutofit/>
            </a:bodyPr>
            <a:lstStyle/>
            <a:p>
              <a:pPr algn="r">
                <a:lnSpc>
                  <a:spcPct val="115000"/>
                </a:lnSpc>
                <a:spcAft>
                  <a:spcPts val="1200"/>
                </a:spcAft>
              </a:pPr>
              <a:r>
                <a:rPr lang="en-US" sz="1350" dirty="0">
                  <a:solidFill>
                    <a:srgbClr val="0C58D3"/>
                  </a:solidFill>
                  <a:latin typeface="Roboto"/>
                  <a:ea typeface="Roboto"/>
                  <a:cs typeface="Roboto"/>
                  <a:sym typeface="Roboto"/>
                </a:rPr>
                <a:t>2011</a:t>
              </a:r>
              <a:endParaRPr sz="1350" dirty="0">
                <a:solidFill>
                  <a:srgbClr val="0C58D3"/>
                </a:solidFill>
                <a:latin typeface="Roboto"/>
                <a:ea typeface="Roboto"/>
                <a:cs typeface="Roboto"/>
                <a:sym typeface="Roboto"/>
              </a:endParaRPr>
            </a:p>
          </p:txBody>
        </p:sp>
        <p:sp>
          <p:nvSpPr>
            <p:cNvPr id="466" name="Google Shape;466;p55"/>
            <p:cNvSpPr txBox="1"/>
            <p:nvPr/>
          </p:nvSpPr>
          <p:spPr>
            <a:xfrm>
              <a:off x="1235825" y="2695025"/>
              <a:ext cx="1505100" cy="446400"/>
            </a:xfrm>
            <a:prstGeom prst="rect">
              <a:avLst/>
            </a:prstGeom>
            <a:noFill/>
            <a:ln>
              <a:noFill/>
            </a:ln>
          </p:spPr>
          <p:txBody>
            <a:bodyPr spcFirstLastPara="1" wrap="square" lIns="68569" tIns="68569" rIns="68569" bIns="68569" anchor="b" anchorCtr="0">
              <a:noAutofit/>
            </a:bodyPr>
            <a:lstStyle/>
            <a:p>
              <a:pPr>
                <a:lnSpc>
                  <a:spcPct val="115000"/>
                </a:lnSpc>
              </a:pPr>
              <a:r>
                <a:rPr lang="en-US" sz="1350" b="1">
                  <a:solidFill>
                    <a:srgbClr val="0C58D3"/>
                  </a:solidFill>
                  <a:latin typeface="Roboto"/>
                  <a:ea typeface="Roboto"/>
                  <a:cs typeface="Roboto"/>
                  <a:sym typeface="Roboto"/>
                </a:rPr>
                <a:t>ESnet (Gen 4)</a:t>
              </a:r>
              <a:endParaRPr sz="1350" b="1">
                <a:solidFill>
                  <a:srgbClr val="0C58D3"/>
                </a:solidFill>
                <a:latin typeface="Roboto"/>
                <a:ea typeface="Roboto"/>
                <a:cs typeface="Roboto"/>
                <a:sym typeface="Roboto"/>
              </a:endParaRPr>
            </a:p>
          </p:txBody>
        </p:sp>
        <p:sp>
          <p:nvSpPr>
            <p:cNvPr id="467" name="Google Shape;467;p55"/>
            <p:cNvSpPr txBox="1"/>
            <p:nvPr/>
          </p:nvSpPr>
          <p:spPr>
            <a:xfrm>
              <a:off x="1215707" y="3151815"/>
              <a:ext cx="1766100" cy="737400"/>
            </a:xfrm>
            <a:prstGeom prst="rect">
              <a:avLst/>
            </a:prstGeom>
            <a:noFill/>
            <a:ln>
              <a:noFill/>
            </a:ln>
          </p:spPr>
          <p:txBody>
            <a:bodyPr spcFirstLastPara="1" wrap="square" lIns="68569" tIns="68569" rIns="68569" bIns="68569" anchor="t" anchorCtr="0">
              <a:noAutofit/>
            </a:bodyPr>
            <a:lstStyle/>
            <a:p>
              <a:pPr>
                <a:lnSpc>
                  <a:spcPct val="115000"/>
                </a:lnSpc>
                <a:spcAft>
                  <a:spcPts val="1200"/>
                </a:spcAft>
              </a:pPr>
              <a:r>
                <a:rPr lang="en-US" sz="1000" dirty="0">
                  <a:solidFill>
                    <a:srgbClr val="0C58D3"/>
                  </a:solidFill>
                  <a:latin typeface="Roboto"/>
                  <a:ea typeface="Roboto"/>
                  <a:cs typeface="Roboto"/>
                  <a:sym typeface="Roboto"/>
                </a:rPr>
                <a:t>Traditional IP Routing with </a:t>
              </a:r>
              <a:r>
                <a:rPr lang="en-US" sz="1000" dirty="0" err="1">
                  <a:solidFill>
                    <a:srgbClr val="0C58D3"/>
                  </a:solidFill>
                  <a:latin typeface="Roboto"/>
                  <a:ea typeface="Roboto"/>
                  <a:cs typeface="Roboto"/>
                  <a:sym typeface="Roboto"/>
                </a:rPr>
                <a:t>ESnet</a:t>
              </a:r>
              <a:r>
                <a:rPr lang="en-US" sz="1000" dirty="0">
                  <a:solidFill>
                    <a:srgbClr val="0C58D3"/>
                  </a:solidFill>
                  <a:latin typeface="Roboto"/>
                  <a:ea typeface="Roboto"/>
                  <a:cs typeface="Roboto"/>
                  <a:sym typeface="Roboto"/>
                </a:rPr>
                <a:t> innovation OSCARS (new) to build Science Data Network (SDN)</a:t>
              </a:r>
              <a:endParaRPr sz="1000" dirty="0">
                <a:solidFill>
                  <a:srgbClr val="0C58D3"/>
                </a:solidFill>
                <a:latin typeface="Roboto"/>
                <a:ea typeface="Roboto"/>
                <a:cs typeface="Roboto"/>
                <a:sym typeface="Roboto"/>
              </a:endParaRPr>
            </a:p>
          </p:txBody>
        </p:sp>
        <p:cxnSp>
          <p:nvCxnSpPr>
            <p:cNvPr id="468" name="Google Shape;468;p55"/>
            <p:cNvCxnSpPr/>
            <p:nvPr/>
          </p:nvCxnSpPr>
          <p:spPr>
            <a:xfrm>
              <a:off x="2180202" y="1695421"/>
              <a:ext cx="718500" cy="741900"/>
            </a:xfrm>
            <a:prstGeom prst="straightConnector1">
              <a:avLst/>
            </a:prstGeom>
            <a:noFill/>
            <a:ln w="9525" cap="flat" cmpd="sng">
              <a:solidFill>
                <a:srgbClr val="0D5DDF"/>
              </a:solidFill>
              <a:prstDash val="solid"/>
              <a:round/>
              <a:headEnd type="none" w="sm" len="sm"/>
              <a:tailEnd type="none" w="sm" len="sm"/>
            </a:ln>
          </p:spPr>
        </p:cxnSp>
        <p:sp>
          <p:nvSpPr>
            <p:cNvPr id="469" name="Google Shape;469;p55"/>
            <p:cNvSpPr/>
            <p:nvPr/>
          </p:nvSpPr>
          <p:spPr>
            <a:xfrm flipH="1">
              <a:off x="1083025" y="2306625"/>
              <a:ext cx="1834800" cy="143400"/>
            </a:xfrm>
            <a:prstGeom prst="parallelogram">
              <a:avLst>
                <a:gd name="adj" fmla="val 96952"/>
              </a:avLst>
            </a:prstGeom>
            <a:solidFill>
              <a:srgbClr val="0D5DDF"/>
            </a:solidFill>
            <a:ln>
              <a:noFill/>
            </a:ln>
          </p:spPr>
          <p:txBody>
            <a:bodyPr spcFirstLastPara="1" wrap="square" lIns="68569" tIns="68569" rIns="68569" bIns="68569" anchor="ctr" anchorCtr="0">
              <a:noAutofit/>
            </a:bodyPr>
            <a:lstStyle/>
            <a:p>
              <a:r>
                <a:rPr lang="en-US" sz="1350"/>
                <a:t>  </a:t>
              </a:r>
              <a:endParaRPr sz="1350"/>
            </a:p>
          </p:txBody>
        </p:sp>
        <p:sp>
          <p:nvSpPr>
            <p:cNvPr id="470" name="Google Shape;470;p55"/>
            <p:cNvSpPr/>
            <p:nvPr/>
          </p:nvSpPr>
          <p:spPr>
            <a:xfrm>
              <a:off x="1083125" y="2460449"/>
              <a:ext cx="1834800" cy="143400"/>
            </a:xfrm>
            <a:prstGeom prst="parallelogram">
              <a:avLst>
                <a:gd name="adj" fmla="val 96952"/>
              </a:avLst>
            </a:prstGeom>
            <a:solidFill>
              <a:srgbClr val="0944A1"/>
            </a:solidFill>
            <a:ln>
              <a:noFill/>
            </a:ln>
          </p:spPr>
          <p:txBody>
            <a:bodyPr spcFirstLastPara="1" wrap="square" lIns="68569" tIns="68569" rIns="68569" bIns="68569" anchor="ctr" anchorCtr="0">
              <a:noAutofit/>
            </a:bodyPr>
            <a:lstStyle/>
            <a:p>
              <a:endParaRPr sz="1350"/>
            </a:p>
          </p:txBody>
        </p:sp>
      </p:grpSp>
      <p:grpSp>
        <p:nvGrpSpPr>
          <p:cNvPr id="471" name="Google Shape;471;p55"/>
          <p:cNvGrpSpPr/>
          <p:nvPr/>
        </p:nvGrpSpPr>
        <p:grpSpPr>
          <a:xfrm>
            <a:off x="4316582" y="1586834"/>
            <a:ext cx="1706779" cy="2168283"/>
            <a:chOff x="1215695" y="1578231"/>
            <a:chExt cx="2032243" cy="2310986"/>
          </a:xfrm>
        </p:grpSpPr>
        <p:sp>
          <p:nvSpPr>
            <p:cNvPr id="472" name="Google Shape;472;p55"/>
            <p:cNvSpPr txBox="1"/>
            <p:nvPr/>
          </p:nvSpPr>
          <p:spPr>
            <a:xfrm>
              <a:off x="1745986" y="1578231"/>
              <a:ext cx="724372" cy="239880"/>
            </a:xfrm>
            <a:prstGeom prst="rect">
              <a:avLst/>
            </a:prstGeom>
            <a:noFill/>
            <a:ln>
              <a:noFill/>
            </a:ln>
          </p:spPr>
          <p:txBody>
            <a:bodyPr spcFirstLastPara="1" wrap="square" lIns="68569" tIns="68569" rIns="68569" bIns="68569" anchor="t" anchorCtr="0">
              <a:noAutofit/>
            </a:bodyPr>
            <a:lstStyle/>
            <a:p>
              <a:pPr algn="r">
                <a:lnSpc>
                  <a:spcPct val="115000"/>
                </a:lnSpc>
                <a:spcAft>
                  <a:spcPts val="1200"/>
                </a:spcAft>
              </a:pPr>
              <a:r>
                <a:rPr lang="en-US" sz="1350" dirty="0">
                  <a:solidFill>
                    <a:srgbClr val="858585"/>
                  </a:solidFill>
                  <a:latin typeface="Roboto"/>
                  <a:ea typeface="Roboto"/>
                  <a:cs typeface="Roboto"/>
                  <a:sym typeface="Roboto"/>
                </a:rPr>
                <a:t>2021</a:t>
              </a:r>
              <a:endParaRPr sz="1350" dirty="0">
                <a:solidFill>
                  <a:srgbClr val="858585"/>
                </a:solidFill>
                <a:latin typeface="Roboto"/>
                <a:ea typeface="Roboto"/>
                <a:cs typeface="Roboto"/>
                <a:sym typeface="Roboto"/>
              </a:endParaRPr>
            </a:p>
          </p:txBody>
        </p:sp>
        <p:sp>
          <p:nvSpPr>
            <p:cNvPr id="473" name="Google Shape;473;p55"/>
            <p:cNvSpPr txBox="1"/>
            <p:nvPr/>
          </p:nvSpPr>
          <p:spPr>
            <a:xfrm>
              <a:off x="1235825" y="2695025"/>
              <a:ext cx="1505100" cy="446400"/>
            </a:xfrm>
            <a:prstGeom prst="rect">
              <a:avLst/>
            </a:prstGeom>
            <a:noFill/>
            <a:ln>
              <a:noFill/>
            </a:ln>
          </p:spPr>
          <p:txBody>
            <a:bodyPr spcFirstLastPara="1" wrap="square" lIns="68569" tIns="68569" rIns="68569" bIns="68569" anchor="t" anchorCtr="0">
              <a:noAutofit/>
            </a:bodyPr>
            <a:lstStyle/>
            <a:p>
              <a:pPr>
                <a:lnSpc>
                  <a:spcPct val="115000"/>
                </a:lnSpc>
              </a:pPr>
              <a:r>
                <a:rPr lang="en-US" sz="1350" b="1" dirty="0" err="1">
                  <a:solidFill>
                    <a:srgbClr val="0C58D3"/>
                  </a:solidFill>
                  <a:latin typeface="Roboto"/>
                  <a:ea typeface="Roboto"/>
                  <a:cs typeface="Roboto"/>
                  <a:sym typeface="Roboto"/>
                </a:rPr>
                <a:t>ESnet</a:t>
              </a:r>
              <a:r>
                <a:rPr lang="en-US" sz="1350" b="1" dirty="0">
                  <a:solidFill>
                    <a:srgbClr val="0C58D3"/>
                  </a:solidFill>
                  <a:latin typeface="Roboto"/>
                  <a:ea typeface="Roboto"/>
                  <a:cs typeface="Roboto"/>
                  <a:sym typeface="Roboto"/>
                </a:rPr>
                <a:t> (Gen 5)</a:t>
              </a:r>
              <a:endParaRPr sz="1350" b="1" dirty="0">
                <a:solidFill>
                  <a:srgbClr val="858585"/>
                </a:solidFill>
                <a:latin typeface="Roboto"/>
                <a:ea typeface="Roboto"/>
                <a:cs typeface="Roboto"/>
                <a:sym typeface="Roboto"/>
              </a:endParaRPr>
            </a:p>
          </p:txBody>
        </p:sp>
        <p:sp>
          <p:nvSpPr>
            <p:cNvPr id="474" name="Google Shape;474;p55"/>
            <p:cNvSpPr txBox="1"/>
            <p:nvPr/>
          </p:nvSpPr>
          <p:spPr>
            <a:xfrm>
              <a:off x="1215695" y="3151817"/>
              <a:ext cx="2032243" cy="737400"/>
            </a:xfrm>
            <a:prstGeom prst="rect">
              <a:avLst/>
            </a:prstGeom>
            <a:noFill/>
            <a:ln>
              <a:noFill/>
            </a:ln>
          </p:spPr>
          <p:txBody>
            <a:bodyPr spcFirstLastPara="1" wrap="square" lIns="68569" tIns="68569" rIns="68569" bIns="68569" anchor="t" anchorCtr="0">
              <a:noAutofit/>
            </a:bodyPr>
            <a:lstStyle/>
            <a:p>
              <a:pPr>
                <a:lnSpc>
                  <a:spcPct val="115000"/>
                </a:lnSpc>
                <a:spcAft>
                  <a:spcPts val="1200"/>
                </a:spcAft>
              </a:pPr>
              <a:r>
                <a:rPr lang="en-US" sz="1000" dirty="0">
                  <a:solidFill>
                    <a:srgbClr val="0C58D3"/>
                  </a:solidFill>
                  <a:latin typeface="Roboto"/>
                  <a:ea typeface="Roboto"/>
                  <a:cs typeface="Roboto"/>
                  <a:sym typeface="Roboto"/>
                </a:rPr>
                <a:t>Shared optical substrate (New) with traditional IP routing. Acquisition of Dark Fiber resource</a:t>
              </a:r>
              <a:endParaRPr sz="1000" dirty="0">
                <a:solidFill>
                  <a:srgbClr val="0C58D3"/>
                </a:solidFill>
                <a:latin typeface="Roboto"/>
                <a:ea typeface="Roboto"/>
                <a:cs typeface="Roboto"/>
                <a:sym typeface="Roboto"/>
              </a:endParaRPr>
            </a:p>
          </p:txBody>
        </p:sp>
        <p:cxnSp>
          <p:nvCxnSpPr>
            <p:cNvPr id="475" name="Google Shape;475;p55"/>
            <p:cNvCxnSpPr/>
            <p:nvPr/>
          </p:nvCxnSpPr>
          <p:spPr>
            <a:xfrm>
              <a:off x="2421986" y="1699628"/>
              <a:ext cx="718500" cy="741900"/>
            </a:xfrm>
            <a:prstGeom prst="straightConnector1">
              <a:avLst/>
            </a:prstGeom>
            <a:noFill/>
            <a:ln w="9525" cap="flat" cmpd="sng">
              <a:solidFill>
                <a:srgbClr val="C2C2C2"/>
              </a:solidFill>
              <a:prstDash val="solid"/>
              <a:round/>
              <a:headEnd type="none" w="sm" len="sm"/>
              <a:tailEnd type="none" w="sm" len="sm"/>
            </a:ln>
          </p:spPr>
        </p:cxnSp>
      </p:grpSp>
      <p:grpSp>
        <p:nvGrpSpPr>
          <p:cNvPr id="476" name="Google Shape;476;p55"/>
          <p:cNvGrpSpPr/>
          <p:nvPr/>
        </p:nvGrpSpPr>
        <p:grpSpPr>
          <a:xfrm>
            <a:off x="5864651" y="982427"/>
            <a:ext cx="2015981" cy="2172230"/>
            <a:chOff x="785702" y="1574025"/>
            <a:chExt cx="2400406" cy="2315193"/>
          </a:xfrm>
        </p:grpSpPr>
        <p:sp>
          <p:nvSpPr>
            <p:cNvPr id="477" name="Google Shape;477;p55"/>
            <p:cNvSpPr txBox="1"/>
            <p:nvPr/>
          </p:nvSpPr>
          <p:spPr>
            <a:xfrm>
              <a:off x="1604274" y="1574025"/>
              <a:ext cx="718500" cy="254958"/>
            </a:xfrm>
            <a:prstGeom prst="rect">
              <a:avLst/>
            </a:prstGeom>
            <a:noFill/>
            <a:ln>
              <a:noFill/>
            </a:ln>
          </p:spPr>
          <p:txBody>
            <a:bodyPr spcFirstLastPara="1" wrap="square" lIns="68569" tIns="68569" rIns="68569" bIns="68569" anchor="t" anchorCtr="0">
              <a:noAutofit/>
            </a:bodyPr>
            <a:lstStyle/>
            <a:p>
              <a:pPr algn="r">
                <a:lnSpc>
                  <a:spcPct val="115000"/>
                </a:lnSpc>
                <a:spcAft>
                  <a:spcPts val="1200"/>
                </a:spcAft>
              </a:pPr>
              <a:r>
                <a:rPr lang="en-US" sz="1350" dirty="0">
                  <a:solidFill>
                    <a:srgbClr val="858585"/>
                  </a:solidFill>
                  <a:latin typeface="Roboto"/>
                  <a:ea typeface="Roboto"/>
                  <a:cs typeface="Roboto"/>
                  <a:sym typeface="Roboto"/>
                </a:rPr>
                <a:t>2027</a:t>
              </a:r>
              <a:endParaRPr sz="1350" dirty="0">
                <a:solidFill>
                  <a:srgbClr val="858585"/>
                </a:solidFill>
                <a:latin typeface="Roboto"/>
                <a:ea typeface="Roboto"/>
                <a:cs typeface="Roboto"/>
                <a:sym typeface="Roboto"/>
              </a:endParaRPr>
            </a:p>
          </p:txBody>
        </p:sp>
        <p:sp>
          <p:nvSpPr>
            <p:cNvPr id="478" name="Google Shape;478;p55"/>
            <p:cNvSpPr txBox="1"/>
            <p:nvPr/>
          </p:nvSpPr>
          <p:spPr>
            <a:xfrm>
              <a:off x="1235825" y="2695025"/>
              <a:ext cx="1505100" cy="446400"/>
            </a:xfrm>
            <a:prstGeom prst="rect">
              <a:avLst/>
            </a:prstGeom>
            <a:noFill/>
            <a:ln>
              <a:noFill/>
            </a:ln>
          </p:spPr>
          <p:txBody>
            <a:bodyPr spcFirstLastPara="1" wrap="square" lIns="68569" tIns="68569" rIns="68569" bIns="68569" anchor="b" anchorCtr="0">
              <a:noAutofit/>
            </a:bodyPr>
            <a:lstStyle/>
            <a:p>
              <a:pPr>
                <a:lnSpc>
                  <a:spcPct val="115000"/>
                </a:lnSpc>
              </a:pPr>
              <a:r>
                <a:rPr lang="en-US" sz="1350" b="1">
                  <a:solidFill>
                    <a:srgbClr val="858585"/>
                  </a:solidFill>
                  <a:latin typeface="Roboto"/>
                  <a:ea typeface="Roboto"/>
                  <a:cs typeface="Roboto"/>
                  <a:sym typeface="Roboto"/>
                </a:rPr>
                <a:t>ESnet (Gen 6)</a:t>
              </a:r>
              <a:endParaRPr sz="1350" b="1">
                <a:solidFill>
                  <a:srgbClr val="858585"/>
                </a:solidFill>
                <a:latin typeface="Roboto"/>
                <a:ea typeface="Roboto"/>
                <a:cs typeface="Roboto"/>
                <a:sym typeface="Roboto"/>
              </a:endParaRPr>
            </a:p>
          </p:txBody>
        </p:sp>
        <p:sp>
          <p:nvSpPr>
            <p:cNvPr id="479" name="Google Shape;479;p55"/>
            <p:cNvSpPr txBox="1"/>
            <p:nvPr/>
          </p:nvSpPr>
          <p:spPr>
            <a:xfrm>
              <a:off x="1215695" y="3151818"/>
              <a:ext cx="1970413" cy="737400"/>
            </a:xfrm>
            <a:prstGeom prst="rect">
              <a:avLst/>
            </a:prstGeom>
            <a:noFill/>
            <a:ln>
              <a:noFill/>
            </a:ln>
          </p:spPr>
          <p:txBody>
            <a:bodyPr spcFirstLastPara="1" wrap="square" lIns="68569" tIns="68569" rIns="68569" bIns="68569" anchor="t" anchorCtr="0">
              <a:noAutofit/>
            </a:bodyPr>
            <a:lstStyle/>
            <a:p>
              <a:pPr>
                <a:lnSpc>
                  <a:spcPct val="115000"/>
                </a:lnSpc>
                <a:spcAft>
                  <a:spcPts val="1200"/>
                </a:spcAft>
              </a:pPr>
              <a:r>
                <a:rPr lang="en-US" sz="1000" dirty="0">
                  <a:solidFill>
                    <a:srgbClr val="858585"/>
                  </a:solidFill>
                  <a:latin typeface="Roboto"/>
                  <a:ea typeface="Roboto"/>
                  <a:cs typeface="Roboto"/>
                  <a:sym typeface="Roboto"/>
                </a:rPr>
                <a:t>Innovative architecture with capability to meet capacity, reliability, and flexibility mission need</a:t>
              </a:r>
              <a:endParaRPr sz="1000" dirty="0">
                <a:solidFill>
                  <a:srgbClr val="858585"/>
                </a:solidFill>
                <a:latin typeface="Roboto"/>
                <a:ea typeface="Roboto"/>
                <a:cs typeface="Roboto"/>
                <a:sym typeface="Roboto"/>
              </a:endParaRPr>
            </a:p>
          </p:txBody>
        </p:sp>
        <p:cxnSp>
          <p:nvCxnSpPr>
            <p:cNvPr id="480" name="Google Shape;480;p55"/>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481" name="Google Shape;481;p55"/>
            <p:cNvSpPr/>
            <p:nvPr/>
          </p:nvSpPr>
          <p:spPr>
            <a:xfrm flipH="1">
              <a:off x="785702" y="2306634"/>
              <a:ext cx="2132100" cy="143400"/>
            </a:xfrm>
            <a:prstGeom prst="parallelogram">
              <a:avLst>
                <a:gd name="adj" fmla="val 96952"/>
              </a:avLst>
            </a:prstGeom>
            <a:solidFill>
              <a:srgbClr val="C2C2C2"/>
            </a:solidFill>
            <a:ln>
              <a:noFill/>
            </a:ln>
          </p:spPr>
          <p:txBody>
            <a:bodyPr spcFirstLastPara="1" wrap="square" lIns="68569" tIns="68569" rIns="68569" bIns="68569" anchor="ctr" anchorCtr="0">
              <a:noAutofit/>
            </a:bodyPr>
            <a:lstStyle/>
            <a:p>
              <a:r>
                <a:rPr lang="en-US" sz="1350"/>
                <a:t>  </a:t>
              </a:r>
              <a:endParaRPr sz="1350"/>
            </a:p>
          </p:txBody>
        </p:sp>
        <p:sp>
          <p:nvSpPr>
            <p:cNvPr id="482" name="Google Shape;482;p55"/>
            <p:cNvSpPr/>
            <p:nvPr/>
          </p:nvSpPr>
          <p:spPr>
            <a:xfrm>
              <a:off x="785890" y="2460457"/>
              <a:ext cx="2132100" cy="143400"/>
            </a:xfrm>
            <a:prstGeom prst="parallelogram">
              <a:avLst>
                <a:gd name="adj" fmla="val 96952"/>
              </a:avLst>
            </a:prstGeom>
            <a:solidFill>
              <a:srgbClr val="858585"/>
            </a:solidFill>
            <a:ln>
              <a:noFill/>
            </a:ln>
          </p:spPr>
          <p:txBody>
            <a:bodyPr spcFirstLastPara="1" wrap="square" lIns="68569" tIns="68569" rIns="68569" bIns="68569" anchor="ctr" anchorCtr="0">
              <a:noAutofit/>
            </a:bodyPr>
            <a:lstStyle/>
            <a:p>
              <a:endParaRPr sz="1350"/>
            </a:p>
          </p:txBody>
        </p:sp>
      </p:grpSp>
      <p:grpSp>
        <p:nvGrpSpPr>
          <p:cNvPr id="483" name="Google Shape;483;p55"/>
          <p:cNvGrpSpPr/>
          <p:nvPr/>
        </p:nvGrpSpPr>
        <p:grpSpPr>
          <a:xfrm>
            <a:off x="4066876" y="2263097"/>
            <a:ext cx="1866231" cy="278870"/>
            <a:chOff x="1083025" y="2306625"/>
            <a:chExt cx="1834900" cy="297224"/>
          </a:xfrm>
        </p:grpSpPr>
        <p:sp>
          <p:nvSpPr>
            <p:cNvPr id="484" name="Google Shape;484;p55"/>
            <p:cNvSpPr/>
            <p:nvPr/>
          </p:nvSpPr>
          <p:spPr>
            <a:xfrm flipH="1">
              <a:off x="1083025" y="2306625"/>
              <a:ext cx="1834800" cy="143400"/>
            </a:xfrm>
            <a:prstGeom prst="parallelogram">
              <a:avLst>
                <a:gd name="adj" fmla="val 96952"/>
              </a:avLst>
            </a:prstGeom>
            <a:solidFill>
              <a:srgbClr val="0D5DDF"/>
            </a:solidFill>
            <a:ln>
              <a:noFill/>
            </a:ln>
          </p:spPr>
          <p:txBody>
            <a:bodyPr spcFirstLastPara="1" wrap="square" lIns="68569" tIns="68569" rIns="68569" bIns="68569" anchor="ctr" anchorCtr="0">
              <a:noAutofit/>
            </a:bodyPr>
            <a:lstStyle/>
            <a:p>
              <a:r>
                <a:rPr lang="en-US" sz="1350"/>
                <a:t>  </a:t>
              </a:r>
              <a:endParaRPr sz="1350"/>
            </a:p>
          </p:txBody>
        </p:sp>
        <p:sp>
          <p:nvSpPr>
            <p:cNvPr id="485" name="Google Shape;485;p55"/>
            <p:cNvSpPr/>
            <p:nvPr/>
          </p:nvSpPr>
          <p:spPr>
            <a:xfrm>
              <a:off x="1083125" y="2460449"/>
              <a:ext cx="1834800" cy="143400"/>
            </a:xfrm>
            <a:prstGeom prst="parallelogram">
              <a:avLst>
                <a:gd name="adj" fmla="val 96952"/>
              </a:avLst>
            </a:prstGeom>
            <a:solidFill>
              <a:srgbClr val="0944A1"/>
            </a:solidFill>
            <a:ln>
              <a:noFill/>
            </a:ln>
          </p:spPr>
          <p:txBody>
            <a:bodyPr spcFirstLastPara="1" wrap="square" lIns="68569" tIns="68569" rIns="68569" bIns="68569" anchor="ctr" anchorCtr="0">
              <a:noAutofit/>
            </a:bodyPr>
            <a:lstStyle/>
            <a:p>
              <a:endParaRPr sz="1350"/>
            </a:p>
          </p:txBody>
        </p:sp>
      </p:grpSp>
      <p:cxnSp>
        <p:nvCxnSpPr>
          <p:cNvPr id="486" name="Google Shape;486;p55"/>
          <p:cNvCxnSpPr/>
          <p:nvPr/>
        </p:nvCxnSpPr>
        <p:spPr>
          <a:xfrm flipH="1">
            <a:off x="4698050" y="1348992"/>
            <a:ext cx="4275" cy="719550"/>
          </a:xfrm>
          <a:prstGeom prst="straightConnector1">
            <a:avLst/>
          </a:prstGeom>
          <a:noFill/>
          <a:ln w="9525" cap="flat" cmpd="sng">
            <a:solidFill>
              <a:schemeClr val="dk2"/>
            </a:solidFill>
            <a:prstDash val="solid"/>
            <a:round/>
            <a:headEnd type="none" w="med" len="med"/>
            <a:tailEnd type="triangle" w="med" len="med"/>
          </a:ln>
        </p:spPr>
      </p:cxnSp>
      <p:sp>
        <p:nvSpPr>
          <p:cNvPr id="487" name="Google Shape;487;p55"/>
          <p:cNvSpPr txBox="1"/>
          <p:nvPr/>
        </p:nvSpPr>
        <p:spPr>
          <a:xfrm>
            <a:off x="4541600" y="920367"/>
            <a:ext cx="1754775" cy="428625"/>
          </a:xfrm>
          <a:prstGeom prst="rect">
            <a:avLst/>
          </a:prstGeom>
          <a:noFill/>
          <a:ln>
            <a:noFill/>
          </a:ln>
        </p:spPr>
        <p:txBody>
          <a:bodyPr spcFirstLastPara="1" wrap="square" lIns="68569" tIns="68569" rIns="68569" bIns="68569" anchor="t" anchorCtr="0">
            <a:noAutofit/>
          </a:bodyPr>
          <a:lstStyle/>
          <a:p>
            <a:r>
              <a:rPr lang="en-US" sz="1350">
                <a:solidFill>
                  <a:srgbClr val="0C58D3"/>
                </a:solidFill>
              </a:rPr>
              <a:t>2014: </a:t>
            </a:r>
            <a:endParaRPr sz="1350">
              <a:solidFill>
                <a:srgbClr val="0C58D3"/>
              </a:solidFill>
            </a:endParaRPr>
          </a:p>
          <a:p>
            <a:r>
              <a:rPr lang="en-US" sz="1350">
                <a:solidFill>
                  <a:srgbClr val="0C58D3"/>
                </a:solidFill>
              </a:rPr>
              <a:t>Transatlantic network</a:t>
            </a:r>
            <a:endParaRPr sz="1350">
              <a:solidFill>
                <a:srgbClr val="0C58D3"/>
              </a:solidFill>
            </a:endParaRPr>
          </a:p>
        </p:txBody>
      </p:sp>
    </p:spTree>
    <p:extLst>
      <p:ext uri="{BB962C8B-B14F-4D97-AF65-F5344CB8AC3E}">
        <p14:creationId xmlns:p14="http://schemas.microsoft.com/office/powerpoint/2010/main" val="385613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cxnSp>
        <p:nvCxnSpPr>
          <p:cNvPr id="725" name="Google Shape;725;p42"/>
          <p:cNvCxnSpPr/>
          <p:nvPr/>
        </p:nvCxnSpPr>
        <p:spPr>
          <a:xfrm>
            <a:off x="1330286" y="3427262"/>
            <a:ext cx="6490800" cy="0"/>
          </a:xfrm>
          <a:prstGeom prst="straightConnector1">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50"/>
              </a:srgbClr>
            </a:outerShdw>
          </a:effectLst>
        </p:spPr>
      </p:cxnSp>
      <p:cxnSp>
        <p:nvCxnSpPr>
          <p:cNvPr id="726" name="Google Shape;726;p42"/>
          <p:cNvCxnSpPr/>
          <p:nvPr/>
        </p:nvCxnSpPr>
        <p:spPr>
          <a:xfrm>
            <a:off x="1330286" y="2840241"/>
            <a:ext cx="6490800" cy="0"/>
          </a:xfrm>
          <a:prstGeom prst="straightConnector1">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50"/>
              </a:srgbClr>
            </a:outerShdw>
          </a:effectLst>
        </p:spPr>
      </p:cxnSp>
      <p:cxnSp>
        <p:nvCxnSpPr>
          <p:cNvPr id="727" name="Google Shape;727;p42"/>
          <p:cNvCxnSpPr/>
          <p:nvPr/>
        </p:nvCxnSpPr>
        <p:spPr>
          <a:xfrm>
            <a:off x="1339279" y="4014284"/>
            <a:ext cx="6490800" cy="0"/>
          </a:xfrm>
          <a:prstGeom prst="straightConnector1">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50"/>
              </a:srgbClr>
            </a:outerShdw>
          </a:effectLst>
        </p:spPr>
      </p:cxnSp>
      <p:cxnSp>
        <p:nvCxnSpPr>
          <p:cNvPr id="728" name="Google Shape;728;p42"/>
          <p:cNvCxnSpPr/>
          <p:nvPr/>
        </p:nvCxnSpPr>
        <p:spPr>
          <a:xfrm>
            <a:off x="1339279" y="2253221"/>
            <a:ext cx="6490800" cy="0"/>
          </a:xfrm>
          <a:prstGeom prst="straightConnector1">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50"/>
              </a:srgbClr>
            </a:outerShdw>
          </a:effectLst>
        </p:spPr>
      </p:cxnSp>
      <p:cxnSp>
        <p:nvCxnSpPr>
          <p:cNvPr id="729" name="Google Shape;729;p42"/>
          <p:cNvCxnSpPr/>
          <p:nvPr/>
        </p:nvCxnSpPr>
        <p:spPr>
          <a:xfrm>
            <a:off x="1330286" y="1666199"/>
            <a:ext cx="6490800" cy="0"/>
          </a:xfrm>
          <a:prstGeom prst="straightConnector1">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50"/>
              </a:srgbClr>
            </a:outerShdw>
          </a:effectLst>
        </p:spPr>
      </p:cxnSp>
      <p:sp>
        <p:nvSpPr>
          <p:cNvPr id="730" name="Google Shape;730;p42"/>
          <p:cNvSpPr/>
          <p:nvPr/>
        </p:nvSpPr>
        <p:spPr>
          <a:xfrm>
            <a:off x="2964975" y="2840246"/>
            <a:ext cx="4060575" cy="1174050"/>
          </a:xfrm>
          <a:prstGeom prst="roundRect">
            <a:avLst>
              <a:gd name="adj" fmla="val 6457"/>
            </a:avLst>
          </a:prstGeom>
          <a:solidFill>
            <a:srgbClr val="E0E2E2">
              <a:alpha val="74900"/>
            </a:srgbClr>
          </a:solidFill>
          <a:ln w="9525" cap="flat" cmpd="sng">
            <a:solidFill>
              <a:srgbClr val="36373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69" tIns="34275" rIns="68569" bIns="34275" anchor="t" anchorCtr="0">
            <a:noAutofit/>
          </a:bodyPr>
          <a:lstStyle/>
          <a:p>
            <a:pPr algn="ctr"/>
            <a:r>
              <a:rPr lang="en" sz="1500">
                <a:solidFill>
                  <a:srgbClr val="434343"/>
                </a:solidFill>
                <a:latin typeface="Arial Narrow"/>
                <a:ea typeface="Arial Narrow"/>
                <a:cs typeface="Arial Narrow"/>
                <a:sym typeface="Arial Narrow"/>
              </a:rPr>
              <a:t>Optical Core</a:t>
            </a:r>
            <a:endParaRPr sz="1500">
              <a:solidFill>
                <a:srgbClr val="434343"/>
              </a:solidFill>
              <a:latin typeface="Arial Narrow"/>
              <a:ea typeface="Arial Narrow"/>
              <a:cs typeface="Arial Narrow"/>
              <a:sym typeface="Arial Narrow"/>
            </a:endParaRPr>
          </a:p>
        </p:txBody>
      </p:sp>
      <p:sp>
        <p:nvSpPr>
          <p:cNvPr id="731" name="Google Shape;731;p42"/>
          <p:cNvSpPr/>
          <p:nvPr/>
        </p:nvSpPr>
        <p:spPr>
          <a:xfrm>
            <a:off x="2964975" y="2412267"/>
            <a:ext cx="4060575" cy="428850"/>
          </a:xfrm>
          <a:prstGeom prst="roundRect">
            <a:avLst>
              <a:gd name="adj" fmla="val 30167"/>
            </a:avLst>
          </a:prstGeom>
          <a:solidFill>
            <a:srgbClr val="E0E2E2">
              <a:alpha val="74900"/>
            </a:srgbClr>
          </a:solidFill>
          <a:ln w="9525" cap="flat" cmpd="sng">
            <a:solidFill>
              <a:srgbClr val="36373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69" tIns="34275" rIns="68569" bIns="34275" anchor="ctr" anchorCtr="0">
            <a:noAutofit/>
          </a:bodyPr>
          <a:lstStyle/>
          <a:p>
            <a:pPr algn="ctr"/>
            <a:r>
              <a:rPr lang="en" sz="1500">
                <a:solidFill>
                  <a:srgbClr val="515254"/>
                </a:solidFill>
                <a:latin typeface="Arial Narrow"/>
                <a:ea typeface="Arial Narrow"/>
                <a:cs typeface="Arial Narrow"/>
                <a:sym typeface="Arial Narrow"/>
              </a:rPr>
              <a:t>Packet Core</a:t>
            </a:r>
            <a:endParaRPr sz="1500">
              <a:solidFill>
                <a:srgbClr val="515254"/>
              </a:solidFill>
              <a:latin typeface="Arial Narrow"/>
              <a:ea typeface="Arial Narrow"/>
              <a:cs typeface="Arial Narrow"/>
              <a:sym typeface="Arial Narrow"/>
            </a:endParaRPr>
          </a:p>
        </p:txBody>
      </p:sp>
      <p:sp>
        <p:nvSpPr>
          <p:cNvPr id="732" name="Google Shape;732;p42"/>
          <p:cNvSpPr/>
          <p:nvPr/>
        </p:nvSpPr>
        <p:spPr>
          <a:xfrm>
            <a:off x="2964975" y="1579632"/>
            <a:ext cx="2025225" cy="832725"/>
          </a:xfrm>
          <a:prstGeom prst="roundRect">
            <a:avLst>
              <a:gd name="adj" fmla="val 11581"/>
            </a:avLst>
          </a:prstGeom>
          <a:solidFill>
            <a:srgbClr val="A6A8A9">
              <a:alpha val="74900"/>
            </a:srgbClr>
          </a:solidFill>
          <a:ln w="9525" cap="flat" cmpd="sng">
            <a:solidFill>
              <a:srgbClr val="36373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69" tIns="34275" rIns="68569" bIns="34275" anchor="t" anchorCtr="0">
            <a:noAutofit/>
          </a:bodyPr>
          <a:lstStyle/>
          <a:p>
            <a:pPr algn="ctr"/>
            <a:r>
              <a:rPr lang="en" sz="1500">
                <a:solidFill>
                  <a:srgbClr val="434343"/>
                </a:solidFill>
                <a:latin typeface="Arial Narrow"/>
                <a:ea typeface="Arial Narrow"/>
                <a:cs typeface="Arial Narrow"/>
                <a:sym typeface="Arial Narrow"/>
              </a:rPr>
              <a:t>“Low-Touch Path”</a:t>
            </a:r>
            <a:endParaRPr sz="1350">
              <a:solidFill>
                <a:srgbClr val="434343"/>
              </a:solidFill>
            </a:endParaRPr>
          </a:p>
          <a:p>
            <a:pPr algn="ctr"/>
            <a:r>
              <a:rPr lang="en" sz="1500">
                <a:solidFill>
                  <a:srgbClr val="434343"/>
                </a:solidFill>
                <a:latin typeface="Arial Narrow"/>
                <a:ea typeface="Arial Narrow"/>
                <a:cs typeface="Arial Narrow"/>
                <a:sym typeface="Arial Narrow"/>
              </a:rPr>
              <a:t>Service Edge</a:t>
            </a:r>
            <a:endParaRPr sz="1500">
              <a:solidFill>
                <a:srgbClr val="434343"/>
              </a:solidFill>
              <a:latin typeface="Arial Narrow"/>
              <a:ea typeface="Arial Narrow"/>
              <a:cs typeface="Arial Narrow"/>
              <a:sym typeface="Arial Narrow"/>
            </a:endParaRPr>
          </a:p>
        </p:txBody>
      </p:sp>
      <p:sp>
        <p:nvSpPr>
          <p:cNvPr id="733" name="Google Shape;733;p42"/>
          <p:cNvSpPr/>
          <p:nvPr/>
        </p:nvSpPr>
        <p:spPr>
          <a:xfrm>
            <a:off x="4990331" y="1232643"/>
            <a:ext cx="2035125" cy="1179675"/>
          </a:xfrm>
          <a:prstGeom prst="roundRect">
            <a:avLst>
              <a:gd name="adj" fmla="val 8327"/>
            </a:avLst>
          </a:prstGeom>
          <a:solidFill>
            <a:srgbClr val="A6A8A9">
              <a:alpha val="74900"/>
            </a:srgbClr>
          </a:solidFill>
          <a:ln w="9525" cap="flat" cmpd="sng">
            <a:solidFill>
              <a:srgbClr val="36373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68569" tIns="34275" rIns="68569" bIns="34275" anchor="t" anchorCtr="0">
            <a:noAutofit/>
          </a:bodyPr>
          <a:lstStyle/>
          <a:p>
            <a:pPr algn="ctr"/>
            <a:r>
              <a:rPr lang="en" sz="1500">
                <a:solidFill>
                  <a:srgbClr val="434343"/>
                </a:solidFill>
                <a:latin typeface="Arial Narrow"/>
                <a:ea typeface="Arial Narrow"/>
                <a:cs typeface="Arial Narrow"/>
                <a:sym typeface="Arial Narrow"/>
              </a:rPr>
              <a:t>“High-Touch Path”</a:t>
            </a:r>
            <a:endParaRPr sz="1350">
              <a:solidFill>
                <a:srgbClr val="434343"/>
              </a:solidFill>
            </a:endParaRPr>
          </a:p>
          <a:p>
            <a:pPr algn="ctr"/>
            <a:r>
              <a:rPr lang="en" sz="1500">
                <a:solidFill>
                  <a:srgbClr val="434343"/>
                </a:solidFill>
                <a:latin typeface="Arial Narrow"/>
                <a:ea typeface="Arial Narrow"/>
                <a:cs typeface="Arial Narrow"/>
                <a:sym typeface="Arial Narrow"/>
              </a:rPr>
              <a:t>Service Edge</a:t>
            </a:r>
            <a:endParaRPr sz="1500">
              <a:solidFill>
                <a:srgbClr val="434343"/>
              </a:solidFill>
              <a:latin typeface="Arial Narrow"/>
              <a:ea typeface="Arial Narrow"/>
              <a:cs typeface="Arial Narrow"/>
              <a:sym typeface="Arial Narrow"/>
            </a:endParaRPr>
          </a:p>
        </p:txBody>
      </p:sp>
      <p:sp>
        <p:nvSpPr>
          <p:cNvPr id="734" name="Google Shape;734;p42"/>
          <p:cNvSpPr txBox="1"/>
          <p:nvPr/>
        </p:nvSpPr>
        <p:spPr>
          <a:xfrm>
            <a:off x="1439888" y="62803"/>
            <a:ext cx="6445125" cy="587022"/>
          </a:xfrm>
          <a:prstGeom prst="rect">
            <a:avLst/>
          </a:prstGeom>
          <a:noFill/>
          <a:ln>
            <a:noFill/>
          </a:ln>
        </p:spPr>
        <p:txBody>
          <a:bodyPr spcFirstLastPara="1" wrap="square" lIns="0" tIns="0" rIns="68569" bIns="0" anchor="ctr" anchorCtr="0">
            <a:noAutofit/>
          </a:bodyPr>
          <a:lstStyle/>
          <a:p>
            <a:pPr>
              <a:buClr>
                <a:srgbClr val="515254"/>
              </a:buClr>
              <a:buSzPts val="3200"/>
            </a:pPr>
            <a:r>
              <a:rPr lang="en" sz="2250" b="1" dirty="0">
                <a:solidFill>
                  <a:schemeClr val="dk1"/>
                </a:solidFill>
                <a:latin typeface="Calibri"/>
                <a:ea typeface="Calibri"/>
                <a:cs typeface="Calibri"/>
                <a:sym typeface="Calibri"/>
              </a:rPr>
              <a:t>ESnet6 architecture components (Layered View) </a:t>
            </a:r>
            <a:endParaRPr sz="2250" b="1" dirty="0">
              <a:solidFill>
                <a:schemeClr val="dk1"/>
              </a:solidFill>
              <a:latin typeface="Calibri"/>
              <a:ea typeface="Calibri"/>
              <a:cs typeface="Calibri"/>
              <a:sym typeface="Calibri"/>
            </a:endParaRPr>
          </a:p>
        </p:txBody>
      </p:sp>
      <p:sp>
        <p:nvSpPr>
          <p:cNvPr id="735" name="Google Shape;735;p42"/>
          <p:cNvSpPr txBox="1"/>
          <p:nvPr/>
        </p:nvSpPr>
        <p:spPr>
          <a:xfrm>
            <a:off x="1439888" y="3652931"/>
            <a:ext cx="1050300" cy="311625"/>
          </a:xfrm>
          <a:prstGeom prst="rect">
            <a:avLst/>
          </a:prstGeom>
          <a:solidFill>
            <a:schemeClr val="lt1">
              <a:alpha val="49800"/>
            </a:schemeClr>
          </a:solidFill>
          <a:ln>
            <a:noFill/>
          </a:ln>
        </p:spPr>
        <p:txBody>
          <a:bodyPr spcFirstLastPara="1" wrap="square" lIns="0" tIns="0" rIns="0" bIns="0" anchor="t" anchorCtr="0">
            <a:noAutofit/>
          </a:bodyPr>
          <a:lstStyle/>
          <a:p>
            <a:r>
              <a:rPr lang="en" sz="900" b="1">
                <a:solidFill>
                  <a:schemeClr val="dk1"/>
                </a:solidFill>
                <a:latin typeface="Arial Narrow"/>
                <a:ea typeface="Arial Narrow"/>
                <a:cs typeface="Arial Narrow"/>
                <a:sym typeface="Arial Narrow"/>
              </a:rPr>
              <a:t>Layer 0</a:t>
            </a:r>
            <a:endParaRPr sz="900" b="1">
              <a:solidFill>
                <a:schemeClr val="dk1"/>
              </a:solidFill>
              <a:latin typeface="Arial Narrow"/>
              <a:ea typeface="Arial Narrow"/>
              <a:cs typeface="Arial Narrow"/>
              <a:sym typeface="Arial Narrow"/>
            </a:endParaRPr>
          </a:p>
          <a:p>
            <a:r>
              <a:rPr lang="en" sz="900">
                <a:solidFill>
                  <a:schemeClr val="dk1"/>
                </a:solidFill>
                <a:latin typeface="Arial Narrow"/>
                <a:ea typeface="Arial Narrow"/>
                <a:cs typeface="Arial Narrow"/>
                <a:sym typeface="Arial Narrow"/>
              </a:rPr>
              <a:t>(Transmission Medium)</a:t>
            </a:r>
            <a:endParaRPr sz="900">
              <a:solidFill>
                <a:schemeClr val="dk1"/>
              </a:solidFill>
              <a:latin typeface="Arial Narrow"/>
              <a:ea typeface="Arial Narrow"/>
              <a:cs typeface="Arial Narrow"/>
              <a:sym typeface="Arial Narrow"/>
            </a:endParaRPr>
          </a:p>
        </p:txBody>
      </p:sp>
      <p:sp>
        <p:nvSpPr>
          <p:cNvPr id="736" name="Google Shape;736;p42"/>
          <p:cNvSpPr txBox="1"/>
          <p:nvPr/>
        </p:nvSpPr>
        <p:spPr>
          <a:xfrm>
            <a:off x="1439888" y="3228770"/>
            <a:ext cx="834750" cy="161100"/>
          </a:xfrm>
          <a:prstGeom prst="rect">
            <a:avLst/>
          </a:prstGeom>
          <a:solidFill>
            <a:schemeClr val="lt1">
              <a:alpha val="49800"/>
            </a:schemeClr>
          </a:solidFill>
          <a:ln>
            <a:noFill/>
          </a:ln>
        </p:spPr>
        <p:txBody>
          <a:bodyPr spcFirstLastPara="1" wrap="square" lIns="0" tIns="0" rIns="0" bIns="0" anchor="t" anchorCtr="0">
            <a:noAutofit/>
          </a:bodyPr>
          <a:lstStyle/>
          <a:p>
            <a:r>
              <a:rPr lang="en" sz="900" b="1">
                <a:solidFill>
                  <a:schemeClr val="dk1"/>
                </a:solidFill>
                <a:latin typeface="Arial Narrow"/>
                <a:ea typeface="Arial Narrow"/>
                <a:cs typeface="Arial Narrow"/>
                <a:sym typeface="Arial Narrow"/>
              </a:rPr>
              <a:t>Layer 1</a:t>
            </a:r>
            <a:r>
              <a:rPr lang="en" sz="900">
                <a:solidFill>
                  <a:schemeClr val="dk1"/>
                </a:solidFill>
                <a:latin typeface="Arial Narrow"/>
                <a:ea typeface="Arial Narrow"/>
                <a:cs typeface="Arial Narrow"/>
                <a:sym typeface="Arial Narrow"/>
              </a:rPr>
              <a:t> (Optical)</a:t>
            </a:r>
            <a:endParaRPr sz="900">
              <a:solidFill>
                <a:schemeClr val="dk1"/>
              </a:solidFill>
              <a:latin typeface="Arial Narrow"/>
              <a:ea typeface="Arial Narrow"/>
              <a:cs typeface="Arial Narrow"/>
              <a:sym typeface="Arial Narrow"/>
            </a:endParaRPr>
          </a:p>
        </p:txBody>
      </p:sp>
      <p:sp>
        <p:nvSpPr>
          <p:cNvPr id="737" name="Google Shape;737;p42"/>
          <p:cNvSpPr txBox="1"/>
          <p:nvPr/>
        </p:nvSpPr>
        <p:spPr>
          <a:xfrm>
            <a:off x="1439888" y="2357334"/>
            <a:ext cx="1435500" cy="428850"/>
          </a:xfrm>
          <a:prstGeom prst="rect">
            <a:avLst/>
          </a:prstGeom>
          <a:solidFill>
            <a:schemeClr val="lt1">
              <a:alpha val="49800"/>
            </a:schemeClr>
          </a:solidFill>
          <a:ln>
            <a:noFill/>
          </a:ln>
        </p:spPr>
        <p:txBody>
          <a:bodyPr spcFirstLastPara="1" wrap="square" lIns="0" tIns="0" rIns="0" bIns="0" anchor="t" anchorCtr="0">
            <a:noAutofit/>
          </a:bodyPr>
          <a:lstStyle/>
          <a:p>
            <a:pPr indent="342900"/>
            <a:r>
              <a:rPr lang="en" sz="900" b="1">
                <a:solidFill>
                  <a:schemeClr val="dk1"/>
                </a:solidFill>
                <a:latin typeface="Arial Narrow"/>
                <a:ea typeface="Arial Narrow"/>
                <a:cs typeface="Arial Narrow"/>
                <a:sym typeface="Arial Narrow"/>
              </a:rPr>
              <a:t>Layer 2.5 </a:t>
            </a:r>
            <a:r>
              <a:rPr lang="en" sz="900">
                <a:solidFill>
                  <a:schemeClr val="dk1"/>
                </a:solidFill>
                <a:latin typeface="Arial Narrow"/>
                <a:ea typeface="Arial Narrow"/>
                <a:cs typeface="Arial Narrow"/>
                <a:sym typeface="Arial Narrow"/>
              </a:rPr>
              <a:t>(MPLS)</a:t>
            </a:r>
            <a:endParaRPr sz="900">
              <a:solidFill>
                <a:schemeClr val="dk1"/>
              </a:solidFill>
              <a:latin typeface="Arial Narrow"/>
              <a:ea typeface="Arial Narrow"/>
              <a:cs typeface="Arial Narrow"/>
              <a:sym typeface="Arial Narrow"/>
            </a:endParaRPr>
          </a:p>
          <a:p>
            <a:endParaRPr sz="900">
              <a:solidFill>
                <a:schemeClr val="dk1"/>
              </a:solidFill>
              <a:latin typeface="Arial Narrow"/>
              <a:ea typeface="Arial Narrow"/>
              <a:cs typeface="Arial Narrow"/>
              <a:sym typeface="Arial Narrow"/>
            </a:endParaRPr>
          </a:p>
          <a:p>
            <a:r>
              <a:rPr lang="en" sz="900" b="1">
                <a:solidFill>
                  <a:schemeClr val="dk1"/>
                </a:solidFill>
                <a:latin typeface="Arial Narrow"/>
                <a:ea typeface="Arial Narrow"/>
                <a:cs typeface="Arial Narrow"/>
                <a:sym typeface="Arial Narrow"/>
              </a:rPr>
              <a:t>Layer 2 </a:t>
            </a:r>
            <a:r>
              <a:rPr lang="en" sz="900">
                <a:solidFill>
                  <a:schemeClr val="dk1"/>
                </a:solidFill>
                <a:latin typeface="Arial Narrow"/>
                <a:ea typeface="Arial Narrow"/>
                <a:cs typeface="Arial Narrow"/>
                <a:sym typeface="Arial Narrow"/>
              </a:rPr>
              <a:t>(Ethernet Switching)</a:t>
            </a:r>
            <a:endParaRPr sz="900">
              <a:solidFill>
                <a:schemeClr val="dk1"/>
              </a:solidFill>
              <a:latin typeface="Arial Narrow"/>
              <a:ea typeface="Arial Narrow"/>
              <a:cs typeface="Arial Narrow"/>
              <a:sym typeface="Arial Narrow"/>
            </a:endParaRPr>
          </a:p>
          <a:p>
            <a:endParaRPr sz="900">
              <a:solidFill>
                <a:schemeClr val="dk1"/>
              </a:solidFill>
              <a:latin typeface="Arial Narrow"/>
              <a:ea typeface="Arial Narrow"/>
              <a:cs typeface="Arial Narrow"/>
              <a:sym typeface="Arial Narrow"/>
            </a:endParaRPr>
          </a:p>
        </p:txBody>
      </p:sp>
      <p:sp>
        <p:nvSpPr>
          <p:cNvPr id="738" name="Google Shape;738;p42"/>
          <p:cNvSpPr txBox="1"/>
          <p:nvPr/>
        </p:nvSpPr>
        <p:spPr>
          <a:xfrm>
            <a:off x="1439888" y="2036438"/>
            <a:ext cx="957150" cy="161100"/>
          </a:xfrm>
          <a:prstGeom prst="rect">
            <a:avLst/>
          </a:prstGeom>
          <a:solidFill>
            <a:schemeClr val="lt1">
              <a:alpha val="49800"/>
            </a:schemeClr>
          </a:solidFill>
          <a:ln>
            <a:noFill/>
          </a:ln>
        </p:spPr>
        <p:txBody>
          <a:bodyPr spcFirstLastPara="1" wrap="square" lIns="0" tIns="0" rIns="0" bIns="0" anchor="t" anchorCtr="0">
            <a:noAutofit/>
          </a:bodyPr>
          <a:lstStyle/>
          <a:p>
            <a:r>
              <a:rPr lang="en" sz="900" b="1">
                <a:solidFill>
                  <a:schemeClr val="dk1"/>
                </a:solidFill>
                <a:latin typeface="Arial Narrow"/>
                <a:ea typeface="Arial Narrow"/>
                <a:cs typeface="Arial Narrow"/>
                <a:sym typeface="Arial Narrow"/>
              </a:rPr>
              <a:t>Layer 3 </a:t>
            </a:r>
            <a:r>
              <a:rPr lang="en" sz="900">
                <a:solidFill>
                  <a:schemeClr val="dk1"/>
                </a:solidFill>
                <a:latin typeface="Arial Narrow"/>
                <a:ea typeface="Arial Narrow"/>
                <a:cs typeface="Arial Narrow"/>
                <a:sym typeface="Arial Narrow"/>
              </a:rPr>
              <a:t>(IP Routing)</a:t>
            </a:r>
            <a:endParaRPr sz="1350">
              <a:solidFill>
                <a:schemeClr val="dk1"/>
              </a:solidFill>
            </a:endParaRPr>
          </a:p>
          <a:p>
            <a:endParaRPr sz="825">
              <a:solidFill>
                <a:schemeClr val="dk1"/>
              </a:solidFill>
              <a:latin typeface="Arial Narrow"/>
              <a:ea typeface="Arial Narrow"/>
              <a:cs typeface="Arial Narrow"/>
              <a:sym typeface="Arial Narrow"/>
            </a:endParaRPr>
          </a:p>
        </p:txBody>
      </p:sp>
      <p:sp>
        <p:nvSpPr>
          <p:cNvPr id="739" name="Google Shape;739;p42"/>
          <p:cNvSpPr txBox="1"/>
          <p:nvPr/>
        </p:nvSpPr>
        <p:spPr>
          <a:xfrm>
            <a:off x="1439888" y="1326731"/>
            <a:ext cx="1435500" cy="252900"/>
          </a:xfrm>
          <a:prstGeom prst="rect">
            <a:avLst/>
          </a:prstGeom>
          <a:solidFill>
            <a:schemeClr val="lt1">
              <a:alpha val="49800"/>
            </a:schemeClr>
          </a:solidFill>
          <a:ln>
            <a:noFill/>
          </a:ln>
        </p:spPr>
        <p:txBody>
          <a:bodyPr spcFirstLastPara="1" wrap="square" lIns="0" tIns="0" rIns="0" bIns="0" anchor="t" anchorCtr="0">
            <a:noAutofit/>
          </a:bodyPr>
          <a:lstStyle/>
          <a:p>
            <a:r>
              <a:rPr lang="en" sz="900" b="1">
                <a:solidFill>
                  <a:schemeClr val="dk1"/>
                </a:solidFill>
                <a:latin typeface="Arial Narrow"/>
                <a:ea typeface="Arial Narrow"/>
                <a:cs typeface="Arial Narrow"/>
                <a:sym typeface="Arial Narrow"/>
              </a:rPr>
              <a:t>“Above the Net” Services</a:t>
            </a:r>
            <a:endParaRPr sz="900" b="1">
              <a:solidFill>
                <a:schemeClr val="dk1"/>
              </a:solidFill>
              <a:latin typeface="Arial Narrow"/>
              <a:ea typeface="Arial Narrow"/>
              <a:cs typeface="Arial Narrow"/>
              <a:sym typeface="Arial Narrow"/>
            </a:endParaRPr>
          </a:p>
          <a:p>
            <a:r>
              <a:rPr lang="en" sz="900">
                <a:solidFill>
                  <a:schemeClr val="dk1"/>
                </a:solidFill>
                <a:latin typeface="Arial Narrow"/>
                <a:ea typeface="Arial Narrow"/>
                <a:cs typeface="Arial Narrow"/>
                <a:sym typeface="Arial Narrow"/>
              </a:rPr>
              <a:t>(Virtual </a:t>
            </a:r>
            <a:r>
              <a:rPr lang="en" sz="825">
                <a:solidFill>
                  <a:schemeClr val="dk1"/>
                </a:solidFill>
                <a:latin typeface="Arial Narrow"/>
                <a:ea typeface="Arial Narrow"/>
                <a:cs typeface="Arial Narrow"/>
                <a:sym typeface="Arial Narrow"/>
              </a:rPr>
              <a:t>Network Functions)</a:t>
            </a:r>
            <a:endParaRPr sz="825">
              <a:solidFill>
                <a:schemeClr val="dk1"/>
              </a:solidFill>
              <a:latin typeface="Arial Narrow"/>
              <a:ea typeface="Arial Narrow"/>
              <a:cs typeface="Arial Narrow"/>
              <a:sym typeface="Arial Narrow"/>
            </a:endParaRPr>
          </a:p>
        </p:txBody>
      </p:sp>
      <p:sp>
        <p:nvSpPr>
          <p:cNvPr id="740" name="Google Shape;740;p42"/>
          <p:cNvSpPr txBox="1"/>
          <p:nvPr/>
        </p:nvSpPr>
        <p:spPr>
          <a:xfrm>
            <a:off x="3583875" y="2122331"/>
            <a:ext cx="1406475" cy="290025"/>
          </a:xfrm>
          <a:prstGeom prst="rect">
            <a:avLst/>
          </a:prstGeom>
          <a:noFill/>
          <a:ln>
            <a:noFill/>
          </a:ln>
        </p:spPr>
        <p:txBody>
          <a:bodyPr spcFirstLastPara="1" wrap="square" lIns="68569" tIns="0" rIns="68569" bIns="0" anchor="b" anchorCtr="0">
            <a:noAutofit/>
          </a:bodyPr>
          <a:lstStyle/>
          <a:p>
            <a:pPr marL="171450" indent="-171450" algn="r"/>
            <a:r>
              <a:rPr lang="en" sz="900" i="1">
                <a:solidFill>
                  <a:srgbClr val="434343"/>
                </a:solidFill>
                <a:latin typeface="Arial Narrow"/>
                <a:ea typeface="Arial Narrow"/>
                <a:cs typeface="Arial Narrow"/>
                <a:sym typeface="Arial Narrow"/>
              </a:rPr>
              <a:t>Mission Needs:</a:t>
            </a:r>
            <a:endParaRPr sz="900" i="1">
              <a:solidFill>
                <a:srgbClr val="434343"/>
              </a:solidFill>
              <a:latin typeface="Arial Narrow"/>
              <a:ea typeface="Arial Narrow"/>
              <a:cs typeface="Arial Narrow"/>
              <a:sym typeface="Arial Narrow"/>
            </a:endParaRPr>
          </a:p>
          <a:p>
            <a:pPr marL="171450" indent="-171450" algn="r"/>
            <a:r>
              <a:rPr lang="en" sz="900" i="1">
                <a:solidFill>
                  <a:srgbClr val="434343"/>
                </a:solidFill>
                <a:latin typeface="Arial Narrow"/>
                <a:ea typeface="Arial Narrow"/>
                <a:cs typeface="Arial Narrow"/>
                <a:sym typeface="Arial Narrow"/>
              </a:rPr>
              <a:t>Capacity, Resiliency, Flexibility</a:t>
            </a:r>
            <a:endParaRPr sz="900" i="1">
              <a:solidFill>
                <a:srgbClr val="434343"/>
              </a:solidFill>
              <a:latin typeface="Arial Narrow"/>
              <a:ea typeface="Arial Narrow"/>
              <a:cs typeface="Arial Narrow"/>
              <a:sym typeface="Arial Narrow"/>
            </a:endParaRPr>
          </a:p>
        </p:txBody>
      </p:sp>
      <p:sp>
        <p:nvSpPr>
          <p:cNvPr id="741" name="Google Shape;741;p42"/>
          <p:cNvSpPr txBox="1"/>
          <p:nvPr/>
        </p:nvSpPr>
        <p:spPr>
          <a:xfrm>
            <a:off x="5824463" y="2122331"/>
            <a:ext cx="1201050" cy="290025"/>
          </a:xfrm>
          <a:prstGeom prst="rect">
            <a:avLst/>
          </a:prstGeom>
          <a:noFill/>
          <a:ln>
            <a:noFill/>
          </a:ln>
        </p:spPr>
        <p:txBody>
          <a:bodyPr spcFirstLastPara="1" wrap="square" lIns="68569" tIns="0" rIns="68569" bIns="0" anchor="b" anchorCtr="0">
            <a:noAutofit/>
          </a:bodyPr>
          <a:lstStyle/>
          <a:p>
            <a:pPr marL="171450" indent="-171450" algn="r"/>
            <a:r>
              <a:rPr lang="en" sz="900" i="1">
                <a:solidFill>
                  <a:srgbClr val="434343"/>
                </a:solidFill>
                <a:latin typeface="Arial Narrow"/>
                <a:ea typeface="Arial Narrow"/>
                <a:cs typeface="Arial Narrow"/>
                <a:sym typeface="Arial Narrow"/>
              </a:rPr>
              <a:t>Mission Needs:</a:t>
            </a:r>
            <a:endParaRPr sz="900" i="1">
              <a:solidFill>
                <a:srgbClr val="434343"/>
              </a:solidFill>
              <a:latin typeface="Arial Narrow"/>
              <a:ea typeface="Arial Narrow"/>
              <a:cs typeface="Arial Narrow"/>
              <a:sym typeface="Arial Narrow"/>
            </a:endParaRPr>
          </a:p>
          <a:p>
            <a:pPr marL="171450" indent="-171450" algn="r"/>
            <a:r>
              <a:rPr lang="en" sz="900" i="1">
                <a:solidFill>
                  <a:srgbClr val="434343"/>
                </a:solidFill>
                <a:latin typeface="Arial Narrow"/>
                <a:ea typeface="Arial Narrow"/>
                <a:cs typeface="Arial Narrow"/>
                <a:sym typeface="Arial Narrow"/>
              </a:rPr>
              <a:t>Flexibility</a:t>
            </a:r>
            <a:endParaRPr sz="900" i="1">
              <a:solidFill>
                <a:srgbClr val="434343"/>
              </a:solidFill>
              <a:latin typeface="Arial Narrow"/>
              <a:ea typeface="Arial Narrow"/>
              <a:cs typeface="Arial Narrow"/>
              <a:sym typeface="Arial Narrow"/>
            </a:endParaRPr>
          </a:p>
        </p:txBody>
      </p:sp>
      <p:sp>
        <p:nvSpPr>
          <p:cNvPr id="742" name="Google Shape;742;p42"/>
          <p:cNvSpPr txBox="1"/>
          <p:nvPr/>
        </p:nvSpPr>
        <p:spPr>
          <a:xfrm>
            <a:off x="5470819" y="2549006"/>
            <a:ext cx="1550025" cy="290025"/>
          </a:xfrm>
          <a:prstGeom prst="rect">
            <a:avLst/>
          </a:prstGeom>
          <a:noFill/>
          <a:ln>
            <a:noFill/>
          </a:ln>
        </p:spPr>
        <p:txBody>
          <a:bodyPr spcFirstLastPara="1" wrap="square" lIns="68569" tIns="0" rIns="68569" bIns="0" anchor="b" anchorCtr="0">
            <a:noAutofit/>
          </a:bodyPr>
          <a:lstStyle/>
          <a:p>
            <a:pPr marL="171450" indent="-171450" algn="r"/>
            <a:r>
              <a:rPr lang="en" sz="900" i="1">
                <a:solidFill>
                  <a:srgbClr val="58585B"/>
                </a:solidFill>
                <a:latin typeface="Arial Narrow"/>
                <a:ea typeface="Arial Narrow"/>
                <a:cs typeface="Arial Narrow"/>
                <a:sym typeface="Arial Narrow"/>
              </a:rPr>
              <a:t>Mission Needs:</a:t>
            </a:r>
            <a:endParaRPr sz="900" i="1">
              <a:solidFill>
                <a:srgbClr val="58585B"/>
              </a:solidFill>
              <a:latin typeface="Arial Narrow"/>
              <a:ea typeface="Arial Narrow"/>
              <a:cs typeface="Arial Narrow"/>
              <a:sym typeface="Arial Narrow"/>
            </a:endParaRPr>
          </a:p>
          <a:p>
            <a:pPr marL="171450" indent="-171450" algn="r"/>
            <a:r>
              <a:rPr lang="en" sz="900" i="1">
                <a:solidFill>
                  <a:srgbClr val="58585B"/>
                </a:solidFill>
                <a:latin typeface="Arial Narrow"/>
                <a:ea typeface="Arial Narrow"/>
                <a:cs typeface="Arial Narrow"/>
                <a:sym typeface="Arial Narrow"/>
              </a:rPr>
              <a:t> Capacity, Resiliency</a:t>
            </a:r>
            <a:endParaRPr sz="900" i="1">
              <a:solidFill>
                <a:srgbClr val="58585B"/>
              </a:solidFill>
              <a:latin typeface="Arial Narrow"/>
              <a:ea typeface="Arial Narrow"/>
              <a:cs typeface="Arial Narrow"/>
              <a:sym typeface="Arial Narrow"/>
            </a:endParaRPr>
          </a:p>
        </p:txBody>
      </p:sp>
      <p:sp>
        <p:nvSpPr>
          <p:cNvPr id="743" name="Google Shape;743;p42"/>
          <p:cNvSpPr txBox="1"/>
          <p:nvPr/>
        </p:nvSpPr>
        <p:spPr>
          <a:xfrm>
            <a:off x="6004538" y="3707831"/>
            <a:ext cx="1016325" cy="311625"/>
          </a:xfrm>
          <a:prstGeom prst="rect">
            <a:avLst/>
          </a:prstGeom>
          <a:noFill/>
          <a:ln>
            <a:noFill/>
          </a:ln>
        </p:spPr>
        <p:txBody>
          <a:bodyPr spcFirstLastPara="1" wrap="square" lIns="68569" tIns="0" rIns="68569" bIns="0" anchor="b" anchorCtr="0">
            <a:noAutofit/>
          </a:bodyPr>
          <a:lstStyle/>
          <a:p>
            <a:pPr marL="171450" indent="-171450" algn="r"/>
            <a:r>
              <a:rPr lang="en" sz="900" i="1">
                <a:solidFill>
                  <a:srgbClr val="434343"/>
                </a:solidFill>
                <a:latin typeface="Arial Narrow"/>
                <a:ea typeface="Arial Narrow"/>
                <a:cs typeface="Arial Narrow"/>
                <a:sym typeface="Arial Narrow"/>
              </a:rPr>
              <a:t>Mission Needs:</a:t>
            </a:r>
            <a:endParaRPr sz="900" i="1">
              <a:solidFill>
                <a:srgbClr val="434343"/>
              </a:solidFill>
              <a:latin typeface="Arial Narrow"/>
              <a:ea typeface="Arial Narrow"/>
              <a:cs typeface="Arial Narrow"/>
              <a:sym typeface="Arial Narrow"/>
            </a:endParaRPr>
          </a:p>
          <a:p>
            <a:pPr marL="171450" indent="-171450" algn="r"/>
            <a:r>
              <a:rPr lang="en" sz="900" i="1">
                <a:solidFill>
                  <a:srgbClr val="434343"/>
                </a:solidFill>
                <a:latin typeface="Arial Narrow"/>
                <a:ea typeface="Arial Narrow"/>
                <a:cs typeface="Arial Narrow"/>
                <a:sym typeface="Arial Narrow"/>
              </a:rPr>
              <a:t>Capacity</a:t>
            </a:r>
            <a:endParaRPr sz="900" i="1">
              <a:solidFill>
                <a:srgbClr val="434343"/>
              </a:solidFill>
              <a:latin typeface="Arial Narrow"/>
              <a:ea typeface="Arial Narrow"/>
              <a:cs typeface="Arial Narrow"/>
              <a:sym typeface="Arial Narrow"/>
            </a:endParaRPr>
          </a:p>
        </p:txBody>
      </p:sp>
      <p:sp>
        <p:nvSpPr>
          <p:cNvPr id="744" name="Google Shape;744;p42"/>
          <p:cNvSpPr txBox="1">
            <a:spLocks noGrp="1"/>
          </p:cNvSpPr>
          <p:nvPr>
            <p:ph type="sldNum" idx="12"/>
          </p:nvPr>
        </p:nvSpPr>
        <p:spPr>
          <a:xfrm>
            <a:off x="1485900" y="4365410"/>
            <a:ext cx="233775" cy="129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
              <a:pPr/>
              <a:t>13</a:t>
            </a:fld>
            <a:endParaRPr/>
          </a:p>
        </p:txBody>
      </p:sp>
      <p:sp>
        <p:nvSpPr>
          <p:cNvPr id="745" name="Google Shape;745;p42"/>
          <p:cNvSpPr/>
          <p:nvPr/>
        </p:nvSpPr>
        <p:spPr>
          <a:xfrm>
            <a:off x="7167394" y="1238213"/>
            <a:ext cx="195075" cy="1179675"/>
          </a:xfrm>
          <a:prstGeom prst="rightBracket">
            <a:avLst>
              <a:gd name="adj" fmla="val 59490"/>
            </a:avLst>
          </a:prstGeom>
          <a:noFill/>
          <a:ln w="38100" cap="flat" cmpd="sng">
            <a:solidFill>
              <a:schemeClr val="accent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746" name="Google Shape;746;p42"/>
          <p:cNvSpPr/>
          <p:nvPr/>
        </p:nvSpPr>
        <p:spPr>
          <a:xfrm>
            <a:off x="7167394" y="2417888"/>
            <a:ext cx="195075" cy="1596375"/>
          </a:xfrm>
          <a:prstGeom prst="rightBracket">
            <a:avLst>
              <a:gd name="adj" fmla="val 59490"/>
            </a:avLst>
          </a:prstGeom>
          <a:noFill/>
          <a:ln w="38100" cap="flat" cmpd="sng">
            <a:solidFill>
              <a:schemeClr val="accent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747" name="Google Shape;747;p42"/>
          <p:cNvSpPr txBox="1"/>
          <p:nvPr/>
        </p:nvSpPr>
        <p:spPr>
          <a:xfrm rot="5400000">
            <a:off x="6840319" y="1629374"/>
            <a:ext cx="1306350" cy="397350"/>
          </a:xfrm>
          <a:prstGeom prst="rect">
            <a:avLst/>
          </a:prstGeom>
          <a:noFill/>
          <a:ln>
            <a:noFill/>
          </a:ln>
        </p:spPr>
        <p:txBody>
          <a:bodyPr spcFirstLastPara="1" wrap="square" lIns="68569" tIns="68569" rIns="68569" bIns="68569" anchor="t" anchorCtr="0">
            <a:noAutofit/>
          </a:bodyPr>
          <a:lstStyle/>
          <a:p>
            <a:pPr algn="ctr"/>
            <a:r>
              <a:rPr lang="en" sz="1350">
                <a:solidFill>
                  <a:srgbClr val="434343"/>
                </a:solidFill>
              </a:rPr>
              <a:t>Services Edge</a:t>
            </a:r>
            <a:endParaRPr sz="1350">
              <a:solidFill>
                <a:srgbClr val="434343"/>
              </a:solidFill>
            </a:endParaRPr>
          </a:p>
        </p:txBody>
      </p:sp>
      <p:sp>
        <p:nvSpPr>
          <p:cNvPr id="748" name="Google Shape;748;p42"/>
          <p:cNvSpPr txBox="1"/>
          <p:nvPr/>
        </p:nvSpPr>
        <p:spPr>
          <a:xfrm rot="5400000">
            <a:off x="6871706" y="3017401"/>
            <a:ext cx="1243575" cy="397350"/>
          </a:xfrm>
          <a:prstGeom prst="rect">
            <a:avLst/>
          </a:prstGeom>
          <a:noFill/>
          <a:ln>
            <a:noFill/>
          </a:ln>
        </p:spPr>
        <p:txBody>
          <a:bodyPr spcFirstLastPara="1" wrap="square" lIns="68569" tIns="68569" rIns="68569" bIns="68569" anchor="t" anchorCtr="0">
            <a:noAutofit/>
          </a:bodyPr>
          <a:lstStyle/>
          <a:p>
            <a:pPr algn="ctr"/>
            <a:r>
              <a:rPr lang="en" sz="1350">
                <a:solidFill>
                  <a:srgbClr val="434343"/>
                </a:solidFill>
              </a:rPr>
              <a:t>“Hollow” Core</a:t>
            </a:r>
            <a:endParaRPr sz="1350">
              <a:solidFill>
                <a:srgbClr val="434343"/>
              </a:solidFill>
            </a:endParaRPr>
          </a:p>
        </p:txBody>
      </p:sp>
      <p:grpSp>
        <p:nvGrpSpPr>
          <p:cNvPr id="27" name="Group 26">
            <a:extLst>
              <a:ext uri="{FF2B5EF4-FFF2-40B4-BE49-F238E27FC236}">
                <a16:creationId xmlns:a16="http://schemas.microsoft.com/office/drawing/2014/main" id="{7C3452BA-2F7A-AC47-8248-5A5A3385E924}"/>
              </a:ext>
            </a:extLst>
          </p:cNvPr>
          <p:cNvGrpSpPr/>
          <p:nvPr/>
        </p:nvGrpSpPr>
        <p:grpSpPr>
          <a:xfrm>
            <a:off x="3002813" y="2155951"/>
            <a:ext cx="1348932" cy="1348932"/>
            <a:chOff x="3164711" y="-147334"/>
            <a:chExt cx="1798576" cy="1798576"/>
          </a:xfrm>
        </p:grpSpPr>
        <p:sp>
          <p:nvSpPr>
            <p:cNvPr id="37" name="Oval 36">
              <a:extLst>
                <a:ext uri="{FF2B5EF4-FFF2-40B4-BE49-F238E27FC236}">
                  <a16:creationId xmlns:a16="http://schemas.microsoft.com/office/drawing/2014/main" id="{74A9906D-403D-F54A-B5FB-C5EC4C8BE453}"/>
                </a:ext>
              </a:extLst>
            </p:cNvPr>
            <p:cNvSpPr/>
            <p:nvPr/>
          </p:nvSpPr>
          <p:spPr>
            <a:xfrm>
              <a:off x="3164711" y="-147334"/>
              <a:ext cx="1798576" cy="1798576"/>
            </a:xfrm>
            <a:prstGeom prst="ellipse">
              <a:avLst/>
            </a:prstGeom>
          </p:spPr>
          <p:style>
            <a:lnRef idx="3">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38" name="Oval 6">
              <a:extLst>
                <a:ext uri="{FF2B5EF4-FFF2-40B4-BE49-F238E27FC236}">
                  <a16:creationId xmlns:a16="http://schemas.microsoft.com/office/drawing/2014/main" id="{893CDC5F-5958-F94E-8226-55BC2B519A82}"/>
                </a:ext>
              </a:extLst>
            </p:cNvPr>
            <p:cNvSpPr txBox="1"/>
            <p:nvPr/>
          </p:nvSpPr>
          <p:spPr>
            <a:xfrm>
              <a:off x="3428106" y="116061"/>
              <a:ext cx="1271786" cy="12717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908" tIns="21908" rIns="21908" bIns="21908" numCol="1" spcCol="1270" anchor="ctr" anchorCtr="0">
              <a:noAutofit/>
            </a:bodyPr>
            <a:lstStyle/>
            <a:p>
              <a:pPr algn="ctr" defTabSz="766763">
                <a:lnSpc>
                  <a:spcPct val="90000"/>
                </a:lnSpc>
                <a:spcBef>
                  <a:spcPct val="0"/>
                </a:spcBef>
                <a:spcAft>
                  <a:spcPct val="35000"/>
                </a:spcAft>
              </a:pPr>
              <a:r>
                <a:rPr lang="en-US" sz="1725" dirty="0">
                  <a:solidFill>
                    <a:schemeClr val="accent2"/>
                  </a:solidFill>
                </a:rPr>
                <a:t>Network</a:t>
              </a:r>
            </a:p>
          </p:txBody>
        </p:sp>
      </p:grpSp>
      <p:grpSp>
        <p:nvGrpSpPr>
          <p:cNvPr id="28" name="Group 27">
            <a:extLst>
              <a:ext uri="{FF2B5EF4-FFF2-40B4-BE49-F238E27FC236}">
                <a16:creationId xmlns:a16="http://schemas.microsoft.com/office/drawing/2014/main" id="{12C38034-D5E2-1543-9F23-23ACA1B8C2AB}"/>
              </a:ext>
            </a:extLst>
          </p:cNvPr>
          <p:cNvGrpSpPr/>
          <p:nvPr/>
        </p:nvGrpSpPr>
        <p:grpSpPr>
          <a:xfrm>
            <a:off x="5971531" y="1201634"/>
            <a:ext cx="1348932" cy="1348932"/>
            <a:chOff x="5122092" y="1810045"/>
            <a:chExt cx="1798576" cy="1798576"/>
          </a:xfrm>
        </p:grpSpPr>
        <p:sp>
          <p:nvSpPr>
            <p:cNvPr id="35" name="Oval 34">
              <a:extLst>
                <a:ext uri="{FF2B5EF4-FFF2-40B4-BE49-F238E27FC236}">
                  <a16:creationId xmlns:a16="http://schemas.microsoft.com/office/drawing/2014/main" id="{D91C0D16-9641-1849-AA9F-3383019DC6E7}"/>
                </a:ext>
              </a:extLst>
            </p:cNvPr>
            <p:cNvSpPr/>
            <p:nvPr/>
          </p:nvSpPr>
          <p:spPr>
            <a:xfrm>
              <a:off x="5122092" y="1810045"/>
              <a:ext cx="1798576" cy="1798576"/>
            </a:xfrm>
            <a:prstGeom prst="ellipse">
              <a:avLst/>
            </a:prstGeom>
          </p:spPr>
          <p:style>
            <a:lnRef idx="3">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36" name="Oval 8">
              <a:extLst>
                <a:ext uri="{FF2B5EF4-FFF2-40B4-BE49-F238E27FC236}">
                  <a16:creationId xmlns:a16="http://schemas.microsoft.com/office/drawing/2014/main" id="{886E4D37-1425-2D46-9242-766EC28D8CA8}"/>
                </a:ext>
              </a:extLst>
            </p:cNvPr>
            <p:cNvSpPr txBox="1"/>
            <p:nvPr/>
          </p:nvSpPr>
          <p:spPr>
            <a:xfrm>
              <a:off x="5385487" y="2073440"/>
              <a:ext cx="1271786" cy="12717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908" tIns="21908" rIns="21908" bIns="21908" numCol="1" spcCol="1270" anchor="ctr" anchorCtr="0">
              <a:noAutofit/>
            </a:bodyPr>
            <a:lstStyle/>
            <a:p>
              <a:pPr algn="ctr" defTabSz="766763">
                <a:lnSpc>
                  <a:spcPct val="90000"/>
                </a:lnSpc>
                <a:spcBef>
                  <a:spcPct val="0"/>
                </a:spcBef>
                <a:spcAft>
                  <a:spcPct val="35000"/>
                </a:spcAft>
              </a:pPr>
              <a:r>
                <a:rPr lang="en-US" sz="1725">
                  <a:solidFill>
                    <a:schemeClr val="accent2"/>
                  </a:solidFill>
                </a:rPr>
                <a:t>Storage</a:t>
              </a:r>
              <a:endParaRPr lang="en-US" sz="1725" dirty="0">
                <a:solidFill>
                  <a:schemeClr val="accent2"/>
                </a:solidFill>
              </a:endParaRPr>
            </a:p>
          </p:txBody>
        </p:sp>
      </p:grpSp>
      <p:grpSp>
        <p:nvGrpSpPr>
          <p:cNvPr id="29" name="Group 28">
            <a:extLst>
              <a:ext uri="{FF2B5EF4-FFF2-40B4-BE49-F238E27FC236}">
                <a16:creationId xmlns:a16="http://schemas.microsoft.com/office/drawing/2014/main" id="{EA586F45-58BF-2E43-9511-06F14446E34A}"/>
              </a:ext>
            </a:extLst>
          </p:cNvPr>
          <p:cNvGrpSpPr/>
          <p:nvPr/>
        </p:nvGrpSpPr>
        <p:grpSpPr>
          <a:xfrm>
            <a:off x="2748458" y="421381"/>
            <a:ext cx="1348932" cy="1348932"/>
            <a:chOff x="3164711" y="3767425"/>
            <a:chExt cx="1798576" cy="1798576"/>
          </a:xfrm>
        </p:grpSpPr>
        <p:sp>
          <p:nvSpPr>
            <p:cNvPr id="33" name="Oval 32">
              <a:extLst>
                <a:ext uri="{FF2B5EF4-FFF2-40B4-BE49-F238E27FC236}">
                  <a16:creationId xmlns:a16="http://schemas.microsoft.com/office/drawing/2014/main" id="{12E6B000-7DB9-2648-B04C-C06BD8BD02DE}"/>
                </a:ext>
              </a:extLst>
            </p:cNvPr>
            <p:cNvSpPr/>
            <p:nvPr/>
          </p:nvSpPr>
          <p:spPr>
            <a:xfrm>
              <a:off x="3164711" y="3767425"/>
              <a:ext cx="1798576" cy="1798576"/>
            </a:xfrm>
            <a:prstGeom prst="ellipse">
              <a:avLst/>
            </a:prstGeom>
            <a:solidFill>
              <a:schemeClr val="accent4">
                <a:alpha val="50000"/>
              </a:schemeClr>
            </a:solidFill>
          </p:spPr>
          <p:style>
            <a:lnRef idx="3">
              <a:schemeClr val="lt1">
                <a:hueOff val="0"/>
                <a:satOff val="0"/>
                <a:lumOff val="0"/>
                <a:alphaOff val="0"/>
              </a:schemeClr>
            </a:lnRef>
            <a:fillRef idx="1">
              <a:scrgbClr r="0" g="0" b="0"/>
            </a:fillRef>
            <a:effectRef idx="0">
              <a:schemeClr val="accent6">
                <a:alpha val="50000"/>
                <a:hueOff val="0"/>
                <a:satOff val="0"/>
                <a:lumOff val="0"/>
                <a:alphaOff val="0"/>
              </a:schemeClr>
            </a:effectRef>
            <a:fontRef idx="minor">
              <a:schemeClr val="tx1"/>
            </a:fontRef>
          </p:style>
        </p:sp>
        <p:sp>
          <p:nvSpPr>
            <p:cNvPr id="34" name="Oval 10">
              <a:extLst>
                <a:ext uri="{FF2B5EF4-FFF2-40B4-BE49-F238E27FC236}">
                  <a16:creationId xmlns:a16="http://schemas.microsoft.com/office/drawing/2014/main" id="{9B17629E-D24B-684A-B14D-4F588F75308C}"/>
                </a:ext>
              </a:extLst>
            </p:cNvPr>
            <p:cNvSpPr txBox="1"/>
            <p:nvPr/>
          </p:nvSpPr>
          <p:spPr>
            <a:xfrm>
              <a:off x="3428106" y="4030820"/>
              <a:ext cx="1271786" cy="12717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908" tIns="21908" rIns="21908" bIns="21908" numCol="1" spcCol="1270" anchor="ctr" anchorCtr="0">
              <a:noAutofit/>
            </a:bodyPr>
            <a:lstStyle/>
            <a:p>
              <a:pPr algn="ctr" defTabSz="766763">
                <a:lnSpc>
                  <a:spcPct val="90000"/>
                </a:lnSpc>
                <a:spcBef>
                  <a:spcPct val="0"/>
                </a:spcBef>
                <a:spcAft>
                  <a:spcPct val="35000"/>
                </a:spcAft>
              </a:pPr>
              <a:r>
                <a:rPr lang="en-US" sz="1725" dirty="0">
                  <a:solidFill>
                    <a:schemeClr val="accent2"/>
                  </a:solidFill>
                </a:rPr>
                <a:t>Code / Software</a:t>
              </a:r>
            </a:p>
          </p:txBody>
        </p:sp>
      </p:grpSp>
      <p:grpSp>
        <p:nvGrpSpPr>
          <p:cNvPr id="30" name="Group 29">
            <a:extLst>
              <a:ext uri="{FF2B5EF4-FFF2-40B4-BE49-F238E27FC236}">
                <a16:creationId xmlns:a16="http://schemas.microsoft.com/office/drawing/2014/main" id="{D457D954-364B-5747-A6ED-F7CF7482F804}"/>
              </a:ext>
            </a:extLst>
          </p:cNvPr>
          <p:cNvGrpSpPr/>
          <p:nvPr/>
        </p:nvGrpSpPr>
        <p:grpSpPr>
          <a:xfrm>
            <a:off x="4887004" y="1187801"/>
            <a:ext cx="1348932" cy="1348932"/>
            <a:chOff x="1207331" y="1810045"/>
            <a:chExt cx="1798576" cy="1798576"/>
          </a:xfrm>
        </p:grpSpPr>
        <p:sp>
          <p:nvSpPr>
            <p:cNvPr id="31" name="Oval 30">
              <a:extLst>
                <a:ext uri="{FF2B5EF4-FFF2-40B4-BE49-F238E27FC236}">
                  <a16:creationId xmlns:a16="http://schemas.microsoft.com/office/drawing/2014/main" id="{16C654B7-3031-6144-8E8F-24479FBC7E42}"/>
                </a:ext>
              </a:extLst>
            </p:cNvPr>
            <p:cNvSpPr/>
            <p:nvPr/>
          </p:nvSpPr>
          <p:spPr>
            <a:xfrm>
              <a:off x="1207331" y="1810045"/>
              <a:ext cx="1798576" cy="1798576"/>
            </a:xfrm>
            <a:prstGeom prst="ellipse">
              <a:avLst/>
            </a:prstGeom>
          </p:spPr>
          <p:style>
            <a:lnRef idx="3">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32" name="Oval 12">
              <a:extLst>
                <a:ext uri="{FF2B5EF4-FFF2-40B4-BE49-F238E27FC236}">
                  <a16:creationId xmlns:a16="http://schemas.microsoft.com/office/drawing/2014/main" id="{71CC3163-2CB0-574B-802A-AABF6BE57414}"/>
                </a:ext>
              </a:extLst>
            </p:cNvPr>
            <p:cNvSpPr txBox="1"/>
            <p:nvPr/>
          </p:nvSpPr>
          <p:spPr>
            <a:xfrm>
              <a:off x="1470726" y="2073440"/>
              <a:ext cx="1271786" cy="127178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908" tIns="21908" rIns="21908" bIns="21908" numCol="1" spcCol="1270" anchor="ctr" anchorCtr="0">
              <a:noAutofit/>
            </a:bodyPr>
            <a:lstStyle/>
            <a:p>
              <a:pPr algn="ctr" defTabSz="766763">
                <a:lnSpc>
                  <a:spcPct val="90000"/>
                </a:lnSpc>
                <a:spcBef>
                  <a:spcPct val="0"/>
                </a:spcBef>
                <a:spcAft>
                  <a:spcPct val="35000"/>
                </a:spcAft>
              </a:pPr>
              <a:r>
                <a:rPr lang="en-US" sz="1725" dirty="0">
                  <a:solidFill>
                    <a:schemeClr val="accent2"/>
                  </a:solidFill>
                </a:rPr>
                <a:t>Compute</a:t>
              </a:r>
            </a:p>
          </p:txBody>
        </p:sp>
      </p:grpSp>
      <p:grpSp>
        <p:nvGrpSpPr>
          <p:cNvPr id="26" name="Group 25">
            <a:extLst>
              <a:ext uri="{FF2B5EF4-FFF2-40B4-BE49-F238E27FC236}">
                <a16:creationId xmlns:a16="http://schemas.microsoft.com/office/drawing/2014/main" id="{2CF54D35-80AF-5349-8E10-1F7DD07E88EF}"/>
              </a:ext>
            </a:extLst>
          </p:cNvPr>
          <p:cNvGrpSpPr/>
          <p:nvPr/>
        </p:nvGrpSpPr>
        <p:grpSpPr>
          <a:xfrm>
            <a:off x="3292495" y="516319"/>
            <a:ext cx="3339767" cy="3120893"/>
            <a:chOff x="2561166" y="1206500"/>
            <a:chExt cx="3005666" cy="3005666"/>
          </a:xfrm>
        </p:grpSpPr>
        <p:sp>
          <p:nvSpPr>
            <p:cNvPr id="39" name="Oval 38">
              <a:extLst>
                <a:ext uri="{FF2B5EF4-FFF2-40B4-BE49-F238E27FC236}">
                  <a16:creationId xmlns:a16="http://schemas.microsoft.com/office/drawing/2014/main" id="{B9C0E179-2F5E-724C-99B3-7874C097D21B}"/>
                </a:ext>
              </a:extLst>
            </p:cNvPr>
            <p:cNvSpPr/>
            <p:nvPr/>
          </p:nvSpPr>
          <p:spPr>
            <a:xfrm>
              <a:off x="2561166" y="1206500"/>
              <a:ext cx="3005666" cy="3005666"/>
            </a:xfrm>
            <a:prstGeom prst="ellipse">
              <a:avLst/>
            </a:prstGeom>
            <a:solidFill>
              <a:schemeClr val="tx1">
                <a:lumMod val="95000"/>
                <a:alpha val="50000"/>
              </a:schemeClr>
            </a:solidFill>
          </p:spPr>
          <p:style>
            <a:lnRef idx="3">
              <a:schemeClr val="lt1">
                <a:hueOff val="0"/>
                <a:satOff val="0"/>
                <a:lumOff val="0"/>
                <a:alphaOff val="0"/>
              </a:schemeClr>
            </a:lnRef>
            <a:fillRef idx="1">
              <a:scrgbClr r="0" g="0" b="0"/>
            </a:fillRef>
            <a:effectRef idx="0">
              <a:schemeClr val="accent6">
                <a:alpha val="50000"/>
                <a:hueOff val="0"/>
                <a:satOff val="0"/>
                <a:lumOff val="0"/>
                <a:alphaOff val="0"/>
              </a:schemeClr>
            </a:effectRef>
            <a:fontRef idx="minor">
              <a:schemeClr val="tx1"/>
            </a:fontRef>
          </p:style>
        </p:sp>
        <p:sp>
          <p:nvSpPr>
            <p:cNvPr id="40" name="Oval 4">
              <a:extLst>
                <a:ext uri="{FF2B5EF4-FFF2-40B4-BE49-F238E27FC236}">
                  <a16:creationId xmlns:a16="http://schemas.microsoft.com/office/drawing/2014/main" id="{E0262D62-41CC-E542-BFFA-BD1D37003935}"/>
                </a:ext>
              </a:extLst>
            </p:cNvPr>
            <p:cNvSpPr txBox="1"/>
            <p:nvPr/>
          </p:nvSpPr>
          <p:spPr>
            <a:xfrm>
              <a:off x="3001336" y="1646670"/>
              <a:ext cx="2125326" cy="212532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51435" tIns="51435" rIns="51435" bIns="51435" numCol="1" spcCol="1270" anchor="ctr" anchorCtr="0">
              <a:noAutofit/>
            </a:bodyPr>
            <a:lstStyle/>
            <a:p>
              <a:pPr algn="ctr" defTabSz="1800225">
                <a:lnSpc>
                  <a:spcPct val="90000"/>
                </a:lnSpc>
                <a:spcBef>
                  <a:spcPct val="0"/>
                </a:spcBef>
                <a:spcAft>
                  <a:spcPct val="35000"/>
                </a:spcAft>
              </a:pPr>
              <a:r>
                <a:rPr lang="en-US" sz="4050" dirty="0">
                  <a:solidFill>
                    <a:schemeClr val="accent2"/>
                  </a:solidFill>
                </a:rPr>
                <a:t>Data</a:t>
              </a:r>
            </a:p>
          </p:txBody>
        </p:sp>
      </p:grpSp>
    </p:spTree>
    <p:extLst>
      <p:ext uri="{BB962C8B-B14F-4D97-AF65-F5344CB8AC3E}">
        <p14:creationId xmlns:p14="http://schemas.microsoft.com/office/powerpoint/2010/main" val="32024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7E74-175E-824E-8182-8019C2B97A0F}"/>
              </a:ext>
            </a:extLst>
          </p:cNvPr>
          <p:cNvSpPr>
            <a:spLocks noGrp="1"/>
          </p:cNvSpPr>
          <p:nvPr>
            <p:ph type="title"/>
          </p:nvPr>
        </p:nvSpPr>
        <p:spPr>
          <a:xfrm>
            <a:off x="1426972" y="174698"/>
            <a:ext cx="6244844" cy="370210"/>
          </a:xfrm>
        </p:spPr>
        <p:txBody>
          <a:bodyPr/>
          <a:lstStyle/>
          <a:p>
            <a:r>
              <a:rPr lang="en-US" dirty="0"/>
              <a:t>ESnet6: software automation architecture</a:t>
            </a:r>
          </a:p>
        </p:txBody>
      </p:sp>
      <p:sp>
        <p:nvSpPr>
          <p:cNvPr id="5" name="Slide Number Placeholder 4">
            <a:extLst>
              <a:ext uri="{FF2B5EF4-FFF2-40B4-BE49-F238E27FC236}">
                <a16:creationId xmlns:a16="http://schemas.microsoft.com/office/drawing/2014/main" id="{239C292C-AE3A-A048-952E-A708B37A6E5D}"/>
              </a:ext>
            </a:extLst>
          </p:cNvPr>
          <p:cNvSpPr>
            <a:spLocks noGrp="1"/>
          </p:cNvSpPr>
          <p:nvPr>
            <p:ph type="sldNum" idx="12"/>
          </p:nvPr>
        </p:nvSpPr>
        <p:spPr/>
        <p:txBody>
          <a:bodyPr/>
          <a:lstStyle/>
          <a:p>
            <a:fld id="{487710A0-C33E-CC45-8305-B897475A1CD7}" type="slidenum">
              <a:rPr lang="en-US" smtClean="0"/>
              <a:pPr/>
              <a:t>14</a:t>
            </a:fld>
            <a:endParaRPr lang="en-US"/>
          </a:p>
        </p:txBody>
      </p:sp>
      <p:sp>
        <p:nvSpPr>
          <p:cNvPr id="4" name="Footer Placeholder 3">
            <a:extLst>
              <a:ext uri="{FF2B5EF4-FFF2-40B4-BE49-F238E27FC236}">
                <a16:creationId xmlns:a16="http://schemas.microsoft.com/office/drawing/2014/main" id="{EECA5386-45AA-F74E-A175-392E4E4FFA8C}"/>
              </a:ext>
            </a:extLst>
          </p:cNvPr>
          <p:cNvSpPr>
            <a:spLocks noGrp="1"/>
          </p:cNvSpPr>
          <p:nvPr>
            <p:ph type="ftr" idx="11"/>
          </p:nvPr>
        </p:nvSpPr>
        <p:spPr/>
        <p:txBody>
          <a:bodyPr/>
          <a:lstStyle/>
          <a:p>
            <a:endParaRPr lang="en-US"/>
          </a:p>
        </p:txBody>
      </p:sp>
      <p:sp>
        <p:nvSpPr>
          <p:cNvPr id="3" name="Date Placeholder 2">
            <a:extLst>
              <a:ext uri="{FF2B5EF4-FFF2-40B4-BE49-F238E27FC236}">
                <a16:creationId xmlns:a16="http://schemas.microsoft.com/office/drawing/2014/main" id="{617D77A9-0AD5-3441-A5C5-CC85EDB481AA}"/>
              </a:ext>
            </a:extLst>
          </p:cNvPr>
          <p:cNvSpPr>
            <a:spLocks noGrp="1"/>
          </p:cNvSpPr>
          <p:nvPr>
            <p:ph type="dt" sz="half" idx="4294967295"/>
          </p:nvPr>
        </p:nvSpPr>
        <p:spPr/>
        <p:txBody>
          <a:bodyPr/>
          <a:lstStyle/>
          <a:p>
            <a:endParaRPr lang="en-US" dirty="0"/>
          </a:p>
        </p:txBody>
      </p:sp>
      <p:pic>
        <p:nvPicPr>
          <p:cNvPr id="7" name="Google Shape;318;p25" descr="Screen Shot 2018-01-22 at 4.42.27 PM.png">
            <a:extLst>
              <a:ext uri="{FF2B5EF4-FFF2-40B4-BE49-F238E27FC236}">
                <a16:creationId xmlns:a16="http://schemas.microsoft.com/office/drawing/2014/main" id="{D4C2F687-A410-A640-AE97-76437DBCF156}"/>
              </a:ext>
            </a:extLst>
          </p:cNvPr>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1840707" y="617495"/>
            <a:ext cx="5345041" cy="3984461"/>
          </a:xfrm>
          <a:prstGeom prst="rect">
            <a:avLst/>
          </a:prstGeom>
        </p:spPr>
      </p:pic>
      <p:grpSp>
        <p:nvGrpSpPr>
          <p:cNvPr id="8" name="Group 7">
            <a:extLst>
              <a:ext uri="{FF2B5EF4-FFF2-40B4-BE49-F238E27FC236}">
                <a16:creationId xmlns:a16="http://schemas.microsoft.com/office/drawing/2014/main" id="{7791A09D-F734-C247-9A72-332ED1FCBFBC}"/>
              </a:ext>
            </a:extLst>
          </p:cNvPr>
          <p:cNvGrpSpPr/>
          <p:nvPr/>
        </p:nvGrpSpPr>
        <p:grpSpPr>
          <a:xfrm>
            <a:off x="1503655" y="961507"/>
            <a:ext cx="2946296" cy="1436213"/>
            <a:chOff x="-139700" y="1472339"/>
            <a:chExt cx="4494724" cy="1813302"/>
          </a:xfrm>
        </p:grpSpPr>
        <p:sp>
          <p:nvSpPr>
            <p:cNvPr id="9" name="Rectangle 8">
              <a:extLst>
                <a:ext uri="{FF2B5EF4-FFF2-40B4-BE49-F238E27FC236}">
                  <a16:creationId xmlns:a16="http://schemas.microsoft.com/office/drawing/2014/main" id="{69065075-8FF4-FF4A-ADA6-D10BE9AA49DC}"/>
                </a:ext>
              </a:extLst>
            </p:cNvPr>
            <p:cNvSpPr/>
            <p:nvPr/>
          </p:nvSpPr>
          <p:spPr>
            <a:xfrm>
              <a:off x="1658319" y="1472339"/>
              <a:ext cx="2696705" cy="1813302"/>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0" name="TextBox 9">
              <a:extLst>
                <a:ext uri="{FF2B5EF4-FFF2-40B4-BE49-F238E27FC236}">
                  <a16:creationId xmlns:a16="http://schemas.microsoft.com/office/drawing/2014/main" id="{19367802-BE28-114E-9FB1-5EA4AD199509}"/>
                </a:ext>
              </a:extLst>
            </p:cNvPr>
            <p:cNvSpPr txBox="1"/>
            <p:nvPr/>
          </p:nvSpPr>
          <p:spPr>
            <a:xfrm>
              <a:off x="-139700" y="2066651"/>
              <a:ext cx="1919477" cy="3351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128588" indent="-128588">
                <a:spcBef>
                  <a:spcPts val="495"/>
                </a:spcBef>
                <a:buClr>
                  <a:srgbClr val="2DB2CF"/>
                </a:buClr>
              </a:pPr>
              <a:r>
                <a:rPr lang="en-US" sz="1125" b="1" i="1" dirty="0">
                  <a:solidFill>
                    <a:schemeClr val="bg1"/>
                  </a:solidFill>
                </a:rPr>
                <a:t>orchestration</a:t>
              </a:r>
            </a:p>
          </p:txBody>
        </p:sp>
      </p:grpSp>
      <p:grpSp>
        <p:nvGrpSpPr>
          <p:cNvPr id="11" name="Group 10">
            <a:extLst>
              <a:ext uri="{FF2B5EF4-FFF2-40B4-BE49-F238E27FC236}">
                <a16:creationId xmlns:a16="http://schemas.microsoft.com/office/drawing/2014/main" id="{6F25252B-0067-3C45-8224-D35715ECE968}"/>
              </a:ext>
            </a:extLst>
          </p:cNvPr>
          <p:cNvGrpSpPr/>
          <p:nvPr/>
        </p:nvGrpSpPr>
        <p:grpSpPr>
          <a:xfrm>
            <a:off x="1503655" y="2658283"/>
            <a:ext cx="2946296" cy="1314337"/>
            <a:chOff x="-139700" y="3582832"/>
            <a:chExt cx="4494723" cy="1813302"/>
          </a:xfrm>
        </p:grpSpPr>
        <p:sp>
          <p:nvSpPr>
            <p:cNvPr id="12" name="Rectangle 11">
              <a:extLst>
                <a:ext uri="{FF2B5EF4-FFF2-40B4-BE49-F238E27FC236}">
                  <a16:creationId xmlns:a16="http://schemas.microsoft.com/office/drawing/2014/main" id="{5C84512B-6262-C842-8A17-789405254200}"/>
                </a:ext>
              </a:extLst>
            </p:cNvPr>
            <p:cNvSpPr/>
            <p:nvPr/>
          </p:nvSpPr>
          <p:spPr>
            <a:xfrm>
              <a:off x="1658318" y="3582832"/>
              <a:ext cx="2696705" cy="1813302"/>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3" name="TextBox 12">
              <a:extLst>
                <a:ext uri="{FF2B5EF4-FFF2-40B4-BE49-F238E27FC236}">
                  <a16:creationId xmlns:a16="http://schemas.microsoft.com/office/drawing/2014/main" id="{06932822-C1DC-194D-ADDE-7F827A66211E}"/>
                </a:ext>
              </a:extLst>
            </p:cNvPr>
            <p:cNvSpPr txBox="1"/>
            <p:nvPr/>
          </p:nvSpPr>
          <p:spPr>
            <a:xfrm>
              <a:off x="-139700" y="4275002"/>
              <a:ext cx="1925228" cy="3662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marR="0" lvl="0" algn="l" rtl="0">
                <a:lnSpc>
                  <a:spcPct val="100000"/>
                </a:lnSpc>
                <a:spcBef>
                  <a:spcPts val="0"/>
                </a:spcBef>
                <a:spcAft>
                  <a:spcPts val="0"/>
                </a:spcAft>
              </a:defPPr>
              <a:lvl1pPr marL="171450" indent="-171450">
                <a:spcBef>
                  <a:spcPts val="660"/>
                </a:spcBef>
                <a:buClr>
                  <a:srgbClr val="2DB2CF"/>
                </a:buClr>
                <a:defRPr sz="1500" b="1" i="1">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125" dirty="0"/>
                <a:t>provisioning</a:t>
              </a:r>
            </a:p>
          </p:txBody>
        </p:sp>
      </p:grpSp>
      <p:grpSp>
        <p:nvGrpSpPr>
          <p:cNvPr id="14" name="Group 13">
            <a:extLst>
              <a:ext uri="{FF2B5EF4-FFF2-40B4-BE49-F238E27FC236}">
                <a16:creationId xmlns:a16="http://schemas.microsoft.com/office/drawing/2014/main" id="{92B11C55-83DA-9D4A-A783-3B32ECF6C23F}"/>
              </a:ext>
            </a:extLst>
          </p:cNvPr>
          <p:cNvGrpSpPr/>
          <p:nvPr/>
        </p:nvGrpSpPr>
        <p:grpSpPr>
          <a:xfrm>
            <a:off x="4550103" y="962410"/>
            <a:ext cx="3164695" cy="1435310"/>
            <a:chOff x="4567497" y="1472339"/>
            <a:chExt cx="4551106" cy="1813302"/>
          </a:xfrm>
        </p:grpSpPr>
        <p:sp>
          <p:nvSpPr>
            <p:cNvPr id="15" name="Rectangle 14">
              <a:extLst>
                <a:ext uri="{FF2B5EF4-FFF2-40B4-BE49-F238E27FC236}">
                  <a16:creationId xmlns:a16="http://schemas.microsoft.com/office/drawing/2014/main" id="{7D1461AB-A01F-3A45-A061-5EE169272963}"/>
                </a:ext>
              </a:extLst>
            </p:cNvPr>
            <p:cNvSpPr/>
            <p:nvPr/>
          </p:nvSpPr>
          <p:spPr>
            <a:xfrm>
              <a:off x="4567497" y="1472339"/>
              <a:ext cx="2696705" cy="1813302"/>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6" name="TextBox 15">
              <a:extLst>
                <a:ext uri="{FF2B5EF4-FFF2-40B4-BE49-F238E27FC236}">
                  <a16:creationId xmlns:a16="http://schemas.microsoft.com/office/drawing/2014/main" id="{95424D7B-2A8F-D54B-81A2-B010BA29310C}"/>
                </a:ext>
              </a:extLst>
            </p:cNvPr>
            <p:cNvSpPr txBox="1"/>
            <p:nvPr/>
          </p:nvSpPr>
          <p:spPr>
            <a:xfrm>
              <a:off x="7044028" y="2035848"/>
              <a:ext cx="2074575" cy="335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marR="0" lvl="0" algn="l" rtl="0">
                <a:lnSpc>
                  <a:spcPct val="100000"/>
                </a:lnSpc>
                <a:spcBef>
                  <a:spcPts val="0"/>
                </a:spcBef>
                <a:spcAft>
                  <a:spcPts val="0"/>
                </a:spcAft>
                <a:defRPr/>
              </a:defPPr>
              <a:lvl1pPr marL="171450" indent="-171450">
                <a:spcBef>
                  <a:spcPts val="660"/>
                </a:spcBef>
                <a:buClr>
                  <a:srgbClr val="2DB2CF"/>
                </a:buClr>
                <a:defRPr sz="1500" b="1" i="1">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125" dirty="0"/>
                <a:t>analytics &amp; ML</a:t>
              </a:r>
            </a:p>
          </p:txBody>
        </p:sp>
      </p:grpSp>
      <p:grpSp>
        <p:nvGrpSpPr>
          <p:cNvPr id="17" name="Group 16">
            <a:extLst>
              <a:ext uri="{FF2B5EF4-FFF2-40B4-BE49-F238E27FC236}">
                <a16:creationId xmlns:a16="http://schemas.microsoft.com/office/drawing/2014/main" id="{0C0D4AF7-F3E0-B64C-8485-DAA1B9FE6757}"/>
              </a:ext>
            </a:extLst>
          </p:cNvPr>
          <p:cNvGrpSpPr/>
          <p:nvPr/>
        </p:nvGrpSpPr>
        <p:grpSpPr>
          <a:xfrm>
            <a:off x="4569469" y="2658283"/>
            <a:ext cx="3157213" cy="1442803"/>
            <a:chOff x="4567496" y="3582832"/>
            <a:chExt cx="4551108" cy="1813302"/>
          </a:xfrm>
        </p:grpSpPr>
        <p:sp>
          <p:nvSpPr>
            <p:cNvPr id="18" name="Rectangle 17">
              <a:extLst>
                <a:ext uri="{FF2B5EF4-FFF2-40B4-BE49-F238E27FC236}">
                  <a16:creationId xmlns:a16="http://schemas.microsoft.com/office/drawing/2014/main" id="{5B1A1740-E84C-C143-B14E-546431893693}"/>
                </a:ext>
              </a:extLst>
            </p:cNvPr>
            <p:cNvSpPr/>
            <p:nvPr/>
          </p:nvSpPr>
          <p:spPr>
            <a:xfrm>
              <a:off x="4567496" y="3582832"/>
              <a:ext cx="2696705" cy="1813302"/>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9" name="TextBox 18">
              <a:extLst>
                <a:ext uri="{FF2B5EF4-FFF2-40B4-BE49-F238E27FC236}">
                  <a16:creationId xmlns:a16="http://schemas.microsoft.com/office/drawing/2014/main" id="{ADD13199-6219-894D-87EB-62A01AEF8615}"/>
                </a:ext>
              </a:extLst>
            </p:cNvPr>
            <p:cNvSpPr txBox="1"/>
            <p:nvPr/>
          </p:nvSpPr>
          <p:spPr>
            <a:xfrm>
              <a:off x="7142740" y="4275002"/>
              <a:ext cx="1975864" cy="3336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128588" indent="-128588">
                <a:spcBef>
                  <a:spcPts val="495"/>
                </a:spcBef>
                <a:buClr>
                  <a:srgbClr val="2DB2CF"/>
                </a:buClr>
              </a:pPr>
              <a:r>
                <a:rPr lang="en-US" sz="1125" b="1" i="1" dirty="0">
                  <a:solidFill>
                    <a:schemeClr val="bg1"/>
                  </a:solidFill>
                </a:rPr>
                <a:t>telemetry</a:t>
              </a:r>
            </a:p>
          </p:txBody>
        </p:sp>
      </p:grpSp>
      <p:sp>
        <p:nvSpPr>
          <p:cNvPr id="20" name="Circular Arrow 19">
            <a:extLst>
              <a:ext uri="{FF2B5EF4-FFF2-40B4-BE49-F238E27FC236}">
                <a16:creationId xmlns:a16="http://schemas.microsoft.com/office/drawing/2014/main" id="{9B17E579-1CBC-9249-9725-AC9BC9C6ABA6}"/>
              </a:ext>
            </a:extLst>
          </p:cNvPr>
          <p:cNvSpPr/>
          <p:nvPr/>
        </p:nvSpPr>
        <p:spPr>
          <a:xfrm rot="10800000" flipV="1">
            <a:off x="3922201" y="1646427"/>
            <a:ext cx="1369299" cy="1355950"/>
          </a:xfrm>
          <a:prstGeom prst="circular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88">
              <a:solidFill>
                <a:schemeClr val="tx1"/>
              </a:solidFill>
            </a:endParaRPr>
          </a:p>
        </p:txBody>
      </p:sp>
      <p:sp>
        <p:nvSpPr>
          <p:cNvPr id="21" name="Circular Arrow 20">
            <a:extLst>
              <a:ext uri="{FF2B5EF4-FFF2-40B4-BE49-F238E27FC236}">
                <a16:creationId xmlns:a16="http://schemas.microsoft.com/office/drawing/2014/main" id="{F8CEC12B-07DA-8B4A-A0A8-88A61AD4169E}"/>
              </a:ext>
            </a:extLst>
          </p:cNvPr>
          <p:cNvSpPr/>
          <p:nvPr/>
        </p:nvSpPr>
        <p:spPr>
          <a:xfrm flipV="1">
            <a:off x="3913484" y="1931751"/>
            <a:ext cx="1369300" cy="1355950"/>
          </a:xfrm>
          <a:prstGeom prst="circular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88">
              <a:solidFill>
                <a:schemeClr val="tx1"/>
              </a:solidFill>
            </a:endParaRPr>
          </a:p>
        </p:txBody>
      </p:sp>
    </p:spTree>
    <p:extLst>
      <p:ext uri="{BB962C8B-B14F-4D97-AF65-F5344CB8AC3E}">
        <p14:creationId xmlns:p14="http://schemas.microsoft.com/office/powerpoint/2010/main" val="62131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3F8096-CD5D-8F49-B06E-C6C49C8FE370}"/>
              </a:ext>
            </a:extLst>
          </p:cNvPr>
          <p:cNvSpPr>
            <a:spLocks noGrp="1"/>
          </p:cNvSpPr>
          <p:nvPr>
            <p:ph type="dt" sz="half" idx="10"/>
          </p:nvPr>
        </p:nvSpPr>
        <p:spPr/>
        <p:txBody>
          <a:bodyPr/>
          <a:lstStyle/>
          <a:p>
            <a:fld id="{63101F21-67A6-0545-9EC8-D77229149F1E}" type="datetime1">
              <a:rPr lang="en-US" smtClean="0"/>
              <a:pPr/>
              <a:t>10/9/19</a:t>
            </a:fld>
            <a:endParaRPr lang="en-US"/>
          </a:p>
        </p:txBody>
      </p:sp>
      <p:sp>
        <p:nvSpPr>
          <p:cNvPr id="4" name="Footer Placeholder 3">
            <a:extLst>
              <a:ext uri="{FF2B5EF4-FFF2-40B4-BE49-F238E27FC236}">
                <a16:creationId xmlns:a16="http://schemas.microsoft.com/office/drawing/2014/main" id="{A0C3D162-2892-2A4D-AB29-153E0CF0F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F36E08-1E01-F042-B978-7DD2F0BFFDF4}"/>
              </a:ext>
            </a:extLst>
          </p:cNvPr>
          <p:cNvSpPr>
            <a:spLocks noGrp="1"/>
          </p:cNvSpPr>
          <p:nvPr>
            <p:ph type="sldNum" sz="quarter" idx="12"/>
          </p:nvPr>
        </p:nvSpPr>
        <p:spPr/>
        <p:txBody>
          <a:bodyPr/>
          <a:lstStyle/>
          <a:p>
            <a:fld id="{487710A0-C33E-CC45-8305-B897475A1CD7}" type="slidenum">
              <a:rPr lang="en-US" smtClean="0"/>
              <a:pPr/>
              <a:t>15</a:t>
            </a:fld>
            <a:endParaRPr lang="en-US"/>
          </a:p>
        </p:txBody>
      </p:sp>
      <p:sp>
        <p:nvSpPr>
          <p:cNvPr id="7" name="Title 6">
            <a:extLst>
              <a:ext uri="{FF2B5EF4-FFF2-40B4-BE49-F238E27FC236}">
                <a16:creationId xmlns:a16="http://schemas.microsoft.com/office/drawing/2014/main" id="{B7A120F3-DC7F-794F-936E-0805E09E1D81}"/>
              </a:ext>
            </a:extLst>
          </p:cNvPr>
          <p:cNvSpPr>
            <a:spLocks noGrp="1"/>
          </p:cNvSpPr>
          <p:nvPr>
            <p:ph type="title"/>
          </p:nvPr>
        </p:nvSpPr>
        <p:spPr/>
        <p:txBody>
          <a:bodyPr/>
          <a:lstStyle/>
          <a:p>
            <a:r>
              <a:rPr lang="en-US" dirty="0"/>
              <a:t>When will I get home?</a:t>
            </a:r>
          </a:p>
        </p:txBody>
      </p:sp>
      <p:pic>
        <p:nvPicPr>
          <p:cNvPr id="9" name="Picture 8">
            <a:extLst>
              <a:ext uri="{FF2B5EF4-FFF2-40B4-BE49-F238E27FC236}">
                <a16:creationId xmlns:a16="http://schemas.microsoft.com/office/drawing/2014/main" id="{BE732AD4-D690-694D-951A-928BA77CDC4F}"/>
              </a:ext>
            </a:extLst>
          </p:cNvPr>
          <p:cNvPicPr>
            <a:picLocks noChangeAspect="1"/>
          </p:cNvPicPr>
          <p:nvPr/>
        </p:nvPicPr>
        <p:blipFill>
          <a:blip r:embed="rId2"/>
          <a:stretch>
            <a:fillRect/>
          </a:stretch>
        </p:blipFill>
        <p:spPr>
          <a:xfrm>
            <a:off x="1291732" y="1063229"/>
            <a:ext cx="3280268" cy="2763441"/>
          </a:xfrm>
          <a:prstGeom prst="rect">
            <a:avLst/>
          </a:prstGeom>
        </p:spPr>
      </p:pic>
      <p:pic>
        <p:nvPicPr>
          <p:cNvPr id="11" name="Picture 10">
            <a:extLst>
              <a:ext uri="{FF2B5EF4-FFF2-40B4-BE49-F238E27FC236}">
                <a16:creationId xmlns:a16="http://schemas.microsoft.com/office/drawing/2014/main" id="{246B3DE2-9E53-7546-B229-F8541E3E8793}"/>
              </a:ext>
            </a:extLst>
          </p:cNvPr>
          <p:cNvPicPr>
            <a:picLocks noChangeAspect="1"/>
          </p:cNvPicPr>
          <p:nvPr/>
        </p:nvPicPr>
        <p:blipFill rotWithShape="1">
          <a:blip r:embed="rId3"/>
          <a:srcRect r="7646"/>
          <a:stretch/>
        </p:blipFill>
        <p:spPr>
          <a:xfrm>
            <a:off x="4637483" y="1063229"/>
            <a:ext cx="3287513" cy="2763441"/>
          </a:xfrm>
          <a:prstGeom prst="rect">
            <a:avLst/>
          </a:prstGeom>
        </p:spPr>
      </p:pic>
      <p:sp>
        <p:nvSpPr>
          <p:cNvPr id="12" name="TextBox 11">
            <a:extLst>
              <a:ext uri="{FF2B5EF4-FFF2-40B4-BE49-F238E27FC236}">
                <a16:creationId xmlns:a16="http://schemas.microsoft.com/office/drawing/2014/main" id="{8BF34D85-0A92-6E4E-BFEE-6AE9940970C1}"/>
              </a:ext>
            </a:extLst>
          </p:cNvPr>
          <p:cNvSpPr txBox="1"/>
          <p:nvPr/>
        </p:nvSpPr>
        <p:spPr>
          <a:xfrm>
            <a:off x="1291734" y="3943351"/>
            <a:ext cx="1741182" cy="553998"/>
          </a:xfrm>
          <a:prstGeom prst="rect">
            <a:avLst/>
          </a:prstGeom>
          <a:noFill/>
        </p:spPr>
        <p:txBody>
          <a:bodyPr wrap="none" rtlCol="0">
            <a:spAutoFit/>
          </a:bodyPr>
          <a:lstStyle/>
          <a:p>
            <a:pPr marL="171450" indent="-171450">
              <a:spcBef>
                <a:spcPts val="660"/>
              </a:spcBef>
              <a:buClr>
                <a:srgbClr val="2DB2CF"/>
              </a:buClr>
            </a:pPr>
            <a:r>
              <a:rPr lang="en-US" sz="1500" dirty="0">
                <a:solidFill>
                  <a:srgbClr val="58585B"/>
                </a:solidFill>
              </a:rPr>
              <a:t>LAX– Caltech, 6 pm:</a:t>
            </a:r>
            <a:br>
              <a:rPr lang="en-US" sz="1500" dirty="0">
                <a:solidFill>
                  <a:srgbClr val="58585B"/>
                </a:solidFill>
              </a:rPr>
            </a:br>
            <a:r>
              <a:rPr lang="en-US" sz="1500" dirty="0">
                <a:solidFill>
                  <a:srgbClr val="58585B"/>
                </a:solidFill>
              </a:rPr>
              <a:t> 1 </a:t>
            </a:r>
            <a:r>
              <a:rPr lang="en-US" sz="1500" dirty="0" err="1">
                <a:solidFill>
                  <a:srgbClr val="58585B"/>
                </a:solidFill>
              </a:rPr>
              <a:t>hr</a:t>
            </a:r>
            <a:r>
              <a:rPr lang="en-US" sz="1500" dirty="0">
                <a:solidFill>
                  <a:srgbClr val="58585B"/>
                </a:solidFill>
              </a:rPr>
              <a:t> – 1hr 50 min</a:t>
            </a:r>
          </a:p>
        </p:txBody>
      </p:sp>
      <p:sp>
        <p:nvSpPr>
          <p:cNvPr id="13" name="TextBox 12">
            <a:extLst>
              <a:ext uri="{FF2B5EF4-FFF2-40B4-BE49-F238E27FC236}">
                <a16:creationId xmlns:a16="http://schemas.microsoft.com/office/drawing/2014/main" id="{AE8A76DD-8A53-084E-BBB0-64E4276B86DF}"/>
              </a:ext>
            </a:extLst>
          </p:cNvPr>
          <p:cNvSpPr txBox="1"/>
          <p:nvPr/>
        </p:nvSpPr>
        <p:spPr>
          <a:xfrm>
            <a:off x="4637484" y="3943351"/>
            <a:ext cx="1873783" cy="553998"/>
          </a:xfrm>
          <a:prstGeom prst="rect">
            <a:avLst/>
          </a:prstGeom>
          <a:noFill/>
        </p:spPr>
        <p:txBody>
          <a:bodyPr wrap="none" rtlCol="0">
            <a:spAutoFit/>
          </a:bodyPr>
          <a:lstStyle/>
          <a:p>
            <a:pPr marL="171450" indent="-171450">
              <a:spcBef>
                <a:spcPts val="660"/>
              </a:spcBef>
              <a:buClr>
                <a:srgbClr val="2DB2CF"/>
              </a:buClr>
            </a:pPr>
            <a:r>
              <a:rPr lang="en-US" sz="1500" dirty="0">
                <a:solidFill>
                  <a:srgbClr val="58585B"/>
                </a:solidFill>
              </a:rPr>
              <a:t>LAX– Caltech, 11 pm: </a:t>
            </a:r>
            <a:br>
              <a:rPr lang="en-US" sz="1500" dirty="0">
                <a:solidFill>
                  <a:srgbClr val="58585B"/>
                </a:solidFill>
              </a:rPr>
            </a:br>
            <a:r>
              <a:rPr lang="en-US" sz="1500" dirty="0">
                <a:solidFill>
                  <a:srgbClr val="58585B"/>
                </a:solidFill>
              </a:rPr>
              <a:t>32 min</a:t>
            </a:r>
          </a:p>
        </p:txBody>
      </p:sp>
    </p:spTree>
    <p:extLst>
      <p:ext uri="{BB962C8B-B14F-4D97-AF65-F5344CB8AC3E}">
        <p14:creationId xmlns:p14="http://schemas.microsoft.com/office/powerpoint/2010/main" val="1892575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F34B-4D07-2246-B20B-F12070E5B13F}"/>
              </a:ext>
            </a:extLst>
          </p:cNvPr>
          <p:cNvSpPr>
            <a:spLocks noGrp="1"/>
          </p:cNvSpPr>
          <p:nvPr>
            <p:ph type="title"/>
          </p:nvPr>
        </p:nvSpPr>
        <p:spPr>
          <a:xfrm>
            <a:off x="387625" y="309613"/>
            <a:ext cx="8338931" cy="642938"/>
          </a:xfrm>
        </p:spPr>
        <p:txBody>
          <a:bodyPr/>
          <a:lstStyle/>
          <a:p>
            <a:r>
              <a:rPr lang="en-US" dirty="0"/>
              <a:t>Even well tuned infrastructure does not get consistent service</a:t>
            </a:r>
          </a:p>
        </p:txBody>
      </p:sp>
      <p:sp>
        <p:nvSpPr>
          <p:cNvPr id="4" name="Date Placeholder 3">
            <a:extLst>
              <a:ext uri="{FF2B5EF4-FFF2-40B4-BE49-F238E27FC236}">
                <a16:creationId xmlns:a16="http://schemas.microsoft.com/office/drawing/2014/main" id="{B40A9F7F-590B-7B4D-9468-EDEB80EC835B}"/>
              </a:ext>
            </a:extLst>
          </p:cNvPr>
          <p:cNvSpPr>
            <a:spLocks noGrp="1"/>
          </p:cNvSpPr>
          <p:nvPr>
            <p:ph type="dt" sz="half" idx="10"/>
          </p:nvPr>
        </p:nvSpPr>
        <p:spPr/>
        <p:txBody>
          <a:bodyPr/>
          <a:lstStyle/>
          <a:p>
            <a:fld id="{4E0BEA20-4296-1F41-B5C0-947026B7619C}" type="datetime1">
              <a:rPr lang="en-US" smtClean="0"/>
              <a:pPr/>
              <a:t>10/9/19</a:t>
            </a:fld>
            <a:endParaRPr lang="en-US"/>
          </a:p>
        </p:txBody>
      </p:sp>
      <p:sp>
        <p:nvSpPr>
          <p:cNvPr id="6" name="Slide Number Placeholder 5">
            <a:extLst>
              <a:ext uri="{FF2B5EF4-FFF2-40B4-BE49-F238E27FC236}">
                <a16:creationId xmlns:a16="http://schemas.microsoft.com/office/drawing/2014/main" id="{D3DF9D5A-10B4-4345-8411-604EEE4A692C}"/>
              </a:ext>
            </a:extLst>
          </p:cNvPr>
          <p:cNvSpPr>
            <a:spLocks noGrp="1"/>
          </p:cNvSpPr>
          <p:nvPr>
            <p:ph type="sldNum" sz="quarter" idx="12"/>
          </p:nvPr>
        </p:nvSpPr>
        <p:spPr/>
        <p:txBody>
          <a:bodyPr/>
          <a:lstStyle/>
          <a:p>
            <a:fld id="{487710A0-C33E-CC45-8305-B897475A1CD7}" type="slidenum">
              <a:rPr lang="en-US" smtClean="0"/>
              <a:pPr/>
              <a:t>16</a:t>
            </a:fld>
            <a:endParaRPr lang="en-US"/>
          </a:p>
        </p:txBody>
      </p:sp>
      <p:pic>
        <p:nvPicPr>
          <p:cNvPr id="8" name="Picture 7">
            <a:extLst>
              <a:ext uri="{FF2B5EF4-FFF2-40B4-BE49-F238E27FC236}">
                <a16:creationId xmlns:a16="http://schemas.microsoft.com/office/drawing/2014/main" id="{730B3B90-6EE4-5F48-B6F5-FF4C817AD19A}"/>
              </a:ext>
            </a:extLst>
          </p:cNvPr>
          <p:cNvPicPr>
            <a:picLocks noChangeAspect="1"/>
          </p:cNvPicPr>
          <p:nvPr/>
        </p:nvPicPr>
        <p:blipFill rotWithShape="1">
          <a:blip r:embed="rId2"/>
          <a:srcRect l="53776" t="48346"/>
          <a:stretch/>
        </p:blipFill>
        <p:spPr>
          <a:xfrm>
            <a:off x="1653778" y="986459"/>
            <a:ext cx="3937898" cy="3202903"/>
          </a:xfrm>
          <a:prstGeom prst="rect">
            <a:avLst/>
          </a:prstGeom>
        </p:spPr>
      </p:pic>
      <p:sp>
        <p:nvSpPr>
          <p:cNvPr id="9" name="Rectangle 8">
            <a:extLst>
              <a:ext uri="{FF2B5EF4-FFF2-40B4-BE49-F238E27FC236}">
                <a16:creationId xmlns:a16="http://schemas.microsoft.com/office/drawing/2014/main" id="{2CE0955C-5E27-B745-BE79-34DBB13DF8A3}"/>
              </a:ext>
            </a:extLst>
          </p:cNvPr>
          <p:cNvSpPr/>
          <p:nvPr/>
        </p:nvSpPr>
        <p:spPr>
          <a:xfrm>
            <a:off x="1434113" y="4132265"/>
            <a:ext cx="6275775" cy="291490"/>
          </a:xfrm>
          <a:prstGeom prst="rect">
            <a:avLst/>
          </a:prstGeom>
        </p:spPr>
        <p:txBody>
          <a:bodyPr wrap="square">
            <a:spAutoFit/>
          </a:bodyPr>
          <a:lstStyle/>
          <a:p>
            <a:r>
              <a:rPr lang="en-US" sz="619" dirty="0">
                <a:solidFill>
                  <a:srgbClr val="333333"/>
                </a:solidFill>
                <a:latin typeface="Helvetica Neue" panose="02000503000000020004" pitchFamily="2" charset="0"/>
              </a:rPr>
              <a:t>Chard K, Dart E, Foster I, </a:t>
            </a:r>
            <a:r>
              <a:rPr lang="en-US" sz="619" dirty="0" err="1">
                <a:solidFill>
                  <a:srgbClr val="333333"/>
                </a:solidFill>
                <a:latin typeface="Helvetica Neue" panose="02000503000000020004" pitchFamily="2" charset="0"/>
              </a:rPr>
              <a:t>Shifflett</a:t>
            </a:r>
            <a:r>
              <a:rPr lang="en-US" sz="619" dirty="0">
                <a:solidFill>
                  <a:srgbClr val="333333"/>
                </a:solidFill>
                <a:latin typeface="Helvetica Neue" panose="02000503000000020004" pitchFamily="2" charset="0"/>
              </a:rPr>
              <a:t> D, </a:t>
            </a:r>
            <a:r>
              <a:rPr lang="en-US" sz="619" dirty="0" err="1">
                <a:solidFill>
                  <a:srgbClr val="333333"/>
                </a:solidFill>
                <a:latin typeface="Helvetica Neue" panose="02000503000000020004" pitchFamily="2" charset="0"/>
              </a:rPr>
              <a:t>Tuecke</a:t>
            </a:r>
            <a:r>
              <a:rPr lang="en-US" sz="619" dirty="0">
                <a:solidFill>
                  <a:srgbClr val="333333"/>
                </a:solidFill>
                <a:latin typeface="Helvetica Neue" panose="02000503000000020004" pitchFamily="2" charset="0"/>
              </a:rPr>
              <a:t> S, Williams J. (2018) The Modern </a:t>
            </a:r>
            <a:r>
              <a:rPr lang="en-US" sz="675" dirty="0">
                <a:solidFill>
                  <a:srgbClr val="333333"/>
                </a:solidFill>
                <a:latin typeface="Helvetica Neue" panose="02000503000000020004" pitchFamily="2" charset="0"/>
              </a:rPr>
              <a:t>Research</a:t>
            </a:r>
            <a:r>
              <a:rPr lang="en-US" sz="619" dirty="0">
                <a:solidFill>
                  <a:srgbClr val="333333"/>
                </a:solidFill>
                <a:latin typeface="Helvetica Neue" panose="02000503000000020004" pitchFamily="2" charset="0"/>
              </a:rPr>
              <a:t> Data Portal: a design pattern for networked, data-intensive science. </a:t>
            </a:r>
            <a:r>
              <a:rPr lang="en-US" sz="619" i="1" dirty="0" err="1">
                <a:solidFill>
                  <a:srgbClr val="333333"/>
                </a:solidFill>
                <a:latin typeface="Helvetica Neue" panose="02000503000000020004" pitchFamily="2" charset="0"/>
              </a:rPr>
              <a:t>PeerJ</a:t>
            </a:r>
            <a:r>
              <a:rPr lang="en-US" sz="619" i="1" dirty="0">
                <a:solidFill>
                  <a:srgbClr val="333333"/>
                </a:solidFill>
                <a:latin typeface="Helvetica Neue" panose="02000503000000020004" pitchFamily="2" charset="0"/>
              </a:rPr>
              <a:t> Computer Science</a:t>
            </a:r>
            <a:r>
              <a:rPr lang="en-US" sz="619" dirty="0">
                <a:solidFill>
                  <a:srgbClr val="333333"/>
                </a:solidFill>
                <a:latin typeface="Helvetica Neue" panose="02000503000000020004" pitchFamily="2" charset="0"/>
              </a:rPr>
              <a:t>4:e144 </a:t>
            </a:r>
            <a:r>
              <a:rPr lang="en-US" sz="619" dirty="0">
                <a:solidFill>
                  <a:srgbClr val="2A85E8"/>
                </a:solidFill>
                <a:latin typeface="Helvetica Neue" panose="02000503000000020004" pitchFamily="2" charset="0"/>
                <a:hlinkClick r:id="rId3"/>
              </a:rPr>
              <a:t>https://doi.org/10.7717/peerj-cs.144</a:t>
            </a:r>
            <a:endParaRPr lang="en-US" sz="619" dirty="0"/>
          </a:p>
        </p:txBody>
      </p:sp>
      <p:sp>
        <p:nvSpPr>
          <p:cNvPr id="11" name="TextBox 10">
            <a:extLst>
              <a:ext uri="{FF2B5EF4-FFF2-40B4-BE49-F238E27FC236}">
                <a16:creationId xmlns:a16="http://schemas.microsoft.com/office/drawing/2014/main" id="{91817800-78B9-7D45-8450-F7654A3C076F}"/>
              </a:ext>
            </a:extLst>
          </p:cNvPr>
          <p:cNvSpPr txBox="1"/>
          <p:nvPr/>
        </p:nvSpPr>
        <p:spPr>
          <a:xfrm>
            <a:off x="5679630" y="2073029"/>
            <a:ext cx="1299266" cy="618118"/>
          </a:xfrm>
          <a:prstGeom prst="rect">
            <a:avLst/>
          </a:prstGeom>
          <a:noFill/>
        </p:spPr>
        <p:txBody>
          <a:bodyPr wrap="none" rtlCol="0">
            <a:spAutoFit/>
          </a:bodyPr>
          <a:lstStyle/>
          <a:p>
            <a:pPr marL="128588" indent="-128588">
              <a:spcBef>
                <a:spcPts val="495"/>
              </a:spcBef>
              <a:buClr>
                <a:srgbClr val="2DB2CF"/>
              </a:buClr>
            </a:pPr>
            <a:r>
              <a:rPr lang="en-US" sz="1500" dirty="0">
                <a:solidFill>
                  <a:srgbClr val="58585B"/>
                </a:solidFill>
              </a:rPr>
              <a:t>Nine orders of</a:t>
            </a:r>
          </a:p>
          <a:p>
            <a:pPr marL="128588" indent="-128588">
              <a:spcBef>
                <a:spcPts val="495"/>
              </a:spcBef>
              <a:buClr>
                <a:srgbClr val="2DB2CF"/>
              </a:buClr>
            </a:pPr>
            <a:r>
              <a:rPr lang="en-US" sz="1500" dirty="0">
                <a:solidFill>
                  <a:srgbClr val="58585B"/>
                </a:solidFill>
              </a:rPr>
              <a:t>variability</a:t>
            </a:r>
          </a:p>
        </p:txBody>
      </p:sp>
    </p:spTree>
    <p:extLst>
      <p:ext uri="{BB962C8B-B14F-4D97-AF65-F5344CB8AC3E}">
        <p14:creationId xmlns:p14="http://schemas.microsoft.com/office/powerpoint/2010/main" val="426824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7F3D-9F30-624A-8F30-32C6090F9DA0}"/>
              </a:ext>
            </a:extLst>
          </p:cNvPr>
          <p:cNvSpPr>
            <a:spLocks noGrp="1"/>
          </p:cNvSpPr>
          <p:nvPr>
            <p:ph type="title"/>
          </p:nvPr>
        </p:nvSpPr>
        <p:spPr/>
        <p:txBody>
          <a:bodyPr/>
          <a:lstStyle/>
          <a:p>
            <a:r>
              <a:rPr lang="en-US" dirty="0"/>
              <a:t>How to ‘crack open the network black box’ without destroying the power of the abstraction?</a:t>
            </a:r>
          </a:p>
        </p:txBody>
      </p:sp>
      <p:sp>
        <p:nvSpPr>
          <p:cNvPr id="3" name="Content Placeholder 2">
            <a:extLst>
              <a:ext uri="{FF2B5EF4-FFF2-40B4-BE49-F238E27FC236}">
                <a16:creationId xmlns:a16="http://schemas.microsoft.com/office/drawing/2014/main" id="{67F7C9CD-E9CB-694C-ABC7-581D3B368095}"/>
              </a:ext>
            </a:extLst>
          </p:cNvPr>
          <p:cNvSpPr>
            <a:spLocks noGrp="1"/>
          </p:cNvSpPr>
          <p:nvPr>
            <p:ph idx="1"/>
          </p:nvPr>
        </p:nvSpPr>
        <p:spPr/>
        <p:txBody>
          <a:bodyPr>
            <a:normAutofit/>
          </a:bodyPr>
          <a:lstStyle/>
          <a:p>
            <a:pPr marL="342900" indent="-342900">
              <a:buFont typeface="+mj-lt"/>
              <a:buAutoNum type="arabicPeriod"/>
            </a:pPr>
            <a:r>
              <a:rPr lang="en-US" sz="2000" dirty="0"/>
              <a:t>High-precision telemetry</a:t>
            </a:r>
          </a:p>
          <a:p>
            <a:pPr marL="342900" indent="-342900">
              <a:buFont typeface="+mj-lt"/>
              <a:buAutoNum type="arabicPeriod"/>
            </a:pPr>
            <a:endParaRPr lang="en-US" sz="2000" dirty="0"/>
          </a:p>
          <a:p>
            <a:pPr marL="342900" indent="-342900">
              <a:buFont typeface="+mj-lt"/>
              <a:buAutoNum type="arabicPeriod"/>
            </a:pPr>
            <a:r>
              <a:rPr lang="en-US" sz="2000" dirty="0"/>
              <a:t>Scalable analytics infrastructure</a:t>
            </a:r>
          </a:p>
          <a:p>
            <a:pPr marL="342900" indent="-342900">
              <a:buFont typeface="+mj-lt"/>
              <a:buAutoNum type="arabicPeriod"/>
            </a:pPr>
            <a:endParaRPr lang="en-US" sz="2000" dirty="0"/>
          </a:p>
          <a:p>
            <a:pPr marL="342900" indent="-342900">
              <a:buFont typeface="+mj-lt"/>
              <a:buAutoNum type="arabicPeriod"/>
            </a:pPr>
            <a:r>
              <a:rPr lang="en-US" sz="2000" dirty="0"/>
              <a:t>Model-based approach to request network services</a:t>
            </a:r>
          </a:p>
          <a:p>
            <a:pPr marL="342900" indent="-342900">
              <a:buFont typeface="+mj-lt"/>
              <a:buAutoNum type="arabicPeriod"/>
            </a:pPr>
            <a:endParaRPr lang="en-US" sz="2000" dirty="0"/>
          </a:p>
          <a:p>
            <a:pPr marL="342900" indent="-342900">
              <a:buFont typeface="+mj-lt"/>
              <a:buAutoNum type="arabicPeriod"/>
            </a:pPr>
            <a:r>
              <a:rPr lang="en-US" sz="2000" dirty="0"/>
              <a:t>Network prediction using machine learning techniques</a:t>
            </a:r>
          </a:p>
        </p:txBody>
      </p:sp>
    </p:spTree>
    <p:extLst>
      <p:ext uri="{BB962C8B-B14F-4D97-AF65-F5344CB8AC3E}">
        <p14:creationId xmlns:p14="http://schemas.microsoft.com/office/powerpoint/2010/main" val="180987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40FE-5EFA-B74A-BA16-8500F9801A7B}"/>
              </a:ext>
            </a:extLst>
          </p:cNvPr>
          <p:cNvSpPr>
            <a:spLocks noGrp="1"/>
          </p:cNvSpPr>
          <p:nvPr>
            <p:ph type="title"/>
          </p:nvPr>
        </p:nvSpPr>
        <p:spPr>
          <a:xfrm>
            <a:off x="517219" y="84312"/>
            <a:ext cx="8471987" cy="370210"/>
          </a:xfrm>
        </p:spPr>
        <p:txBody>
          <a:bodyPr/>
          <a:lstStyle/>
          <a:p>
            <a:r>
              <a:rPr lang="en-US" sz="2800" dirty="0"/>
              <a:t>1. High-precision telemetry: deep insight into flows</a:t>
            </a:r>
          </a:p>
        </p:txBody>
      </p:sp>
      <p:sp>
        <p:nvSpPr>
          <p:cNvPr id="204" name="Google Shape;413;p16">
            <a:extLst>
              <a:ext uri="{FF2B5EF4-FFF2-40B4-BE49-F238E27FC236}">
                <a16:creationId xmlns:a16="http://schemas.microsoft.com/office/drawing/2014/main" id="{3F387207-0D65-3742-96C0-CD34864FA267}"/>
              </a:ext>
            </a:extLst>
          </p:cNvPr>
          <p:cNvSpPr txBox="1"/>
          <p:nvPr/>
        </p:nvSpPr>
        <p:spPr>
          <a:xfrm>
            <a:off x="644549" y="3126259"/>
            <a:ext cx="4013250" cy="1651793"/>
          </a:xfrm>
          <a:prstGeom prst="rect">
            <a:avLst/>
          </a:prstGeom>
          <a:solidFill>
            <a:schemeClr val="lt1">
              <a:alpha val="74901"/>
            </a:schemeClr>
          </a:solidFill>
          <a:ln>
            <a:noFill/>
          </a:ln>
        </p:spPr>
        <p:txBody>
          <a:bodyPr spcFirstLastPara="1" wrap="square" lIns="51427" tIns="25706" rIns="51427" bIns="25706" anchor="t" anchorCtr="0">
            <a:noAutofit/>
          </a:bodyPr>
          <a:lstStyle/>
          <a:p>
            <a:pPr marL="10716" lvl="1">
              <a:lnSpc>
                <a:spcPct val="90000"/>
              </a:lnSpc>
              <a:buClr>
                <a:schemeClr val="accent1"/>
              </a:buClr>
              <a:buSzPts val="1600"/>
            </a:pPr>
            <a:r>
              <a:rPr lang="en" sz="1600" b="1" u="sng" dirty="0">
                <a:solidFill>
                  <a:schemeClr val="dk1"/>
                </a:solidFill>
                <a:latin typeface="Calibri"/>
                <a:cs typeface="Calibri"/>
                <a:sym typeface="Calibri"/>
              </a:rPr>
              <a:t>Per flow, high-precision telemetry  </a:t>
            </a:r>
            <a:endParaRPr sz="1600" b="1" u="sng" dirty="0">
              <a:solidFill>
                <a:schemeClr val="dk1"/>
              </a:solidFill>
              <a:latin typeface="Calibri"/>
              <a:cs typeface="Calibri"/>
            </a:endParaRPr>
          </a:p>
          <a:p>
            <a:pPr marL="171450" lvl="1" indent="-160735">
              <a:lnSpc>
                <a:spcPct val="90000"/>
              </a:lnSpc>
              <a:buClr>
                <a:schemeClr val="accent1"/>
              </a:buClr>
              <a:buSzPts val="1600"/>
              <a:buFont typeface="Arial"/>
              <a:buChar char="•"/>
            </a:pPr>
            <a:endParaRPr lang="en" sz="1600" dirty="0">
              <a:solidFill>
                <a:schemeClr val="dk1"/>
              </a:solidFill>
              <a:latin typeface="Calibri"/>
              <a:ea typeface="Calibri"/>
              <a:cs typeface="Calibri"/>
              <a:sym typeface="Calibri"/>
            </a:endParaRPr>
          </a:p>
          <a:p>
            <a:pPr marL="171450" lvl="1" indent="-160735">
              <a:lnSpc>
                <a:spcPct val="90000"/>
              </a:lnSpc>
              <a:buClr>
                <a:schemeClr val="accent1"/>
              </a:buClr>
              <a:buSzPts val="1600"/>
              <a:buFont typeface="Arial"/>
              <a:buChar char="•"/>
            </a:pPr>
            <a:r>
              <a:rPr lang="en-US" sz="1600" dirty="0">
                <a:solidFill>
                  <a:schemeClr val="dk1"/>
                </a:solidFill>
                <a:latin typeface="Calibri"/>
                <a:ea typeface="Calibri"/>
                <a:cs typeface="Calibri"/>
                <a:sym typeface="Calibri"/>
              </a:rPr>
              <a:t>P</a:t>
            </a:r>
            <a:r>
              <a:rPr lang="en" sz="1600" dirty="0" err="1">
                <a:solidFill>
                  <a:schemeClr val="dk1"/>
                </a:solidFill>
                <a:latin typeface="Calibri"/>
                <a:ea typeface="Calibri"/>
                <a:cs typeface="Calibri"/>
                <a:sym typeface="Calibri"/>
              </a:rPr>
              <a:t>er</a:t>
            </a:r>
            <a:r>
              <a:rPr lang="en" sz="1600" dirty="0">
                <a:solidFill>
                  <a:schemeClr val="dk1"/>
                </a:solidFill>
                <a:latin typeface="Calibri"/>
                <a:ea typeface="Calibri"/>
                <a:cs typeface="Calibri"/>
                <a:sym typeface="Calibri"/>
              </a:rPr>
              <a:t> packet-metadata tracking (e.g. timestamp, ingress location, </a:t>
            </a:r>
            <a:r>
              <a:rPr lang="en" sz="1600" dirty="0" err="1">
                <a:solidFill>
                  <a:schemeClr val="dk1"/>
                </a:solidFill>
                <a:latin typeface="Calibri"/>
                <a:ea typeface="Calibri"/>
                <a:cs typeface="Calibri"/>
                <a:sym typeface="Calibri"/>
              </a:rPr>
              <a:t>etc</a:t>
            </a:r>
            <a:r>
              <a:rPr lang="en" sz="1600" dirty="0">
                <a:solidFill>
                  <a:schemeClr val="dk1"/>
                </a:solidFill>
                <a:latin typeface="Calibri"/>
                <a:ea typeface="Calibri"/>
                <a:cs typeface="Calibri"/>
                <a:sym typeface="Calibri"/>
              </a:rPr>
              <a:t>)</a:t>
            </a:r>
            <a:endParaRPr sz="1200" dirty="0"/>
          </a:p>
          <a:p>
            <a:pPr marL="10715" lvl="1">
              <a:lnSpc>
                <a:spcPct val="90000"/>
              </a:lnSpc>
              <a:buClr>
                <a:schemeClr val="accent1"/>
              </a:buClr>
              <a:buSzPts val="1600"/>
            </a:pPr>
            <a:endParaRPr lang="en" sz="1600" dirty="0">
              <a:solidFill>
                <a:schemeClr val="dk1"/>
              </a:solidFill>
              <a:latin typeface="Calibri"/>
              <a:cs typeface="Calibri"/>
              <a:sym typeface="Calibri"/>
            </a:endParaRPr>
          </a:p>
          <a:p>
            <a:pPr marL="171450" lvl="1" indent="-160735">
              <a:lnSpc>
                <a:spcPct val="90000"/>
              </a:lnSpc>
              <a:buClr>
                <a:schemeClr val="accent1"/>
              </a:buClr>
              <a:buSzPts val="1600"/>
              <a:buFont typeface="Arial"/>
              <a:buChar char="•"/>
            </a:pPr>
            <a:r>
              <a:rPr lang="en" sz="1600" dirty="0">
                <a:solidFill>
                  <a:schemeClr val="dk1"/>
                </a:solidFill>
                <a:latin typeface="Calibri"/>
                <a:cs typeface="Calibri"/>
                <a:sym typeface="Calibri"/>
              </a:rPr>
              <a:t>10 ns precision in timing</a:t>
            </a:r>
            <a:endParaRPr sz="1200" dirty="0"/>
          </a:p>
        </p:txBody>
      </p:sp>
      <p:pic>
        <p:nvPicPr>
          <p:cNvPr id="205" name="Image" descr="Image">
            <a:extLst>
              <a:ext uri="{FF2B5EF4-FFF2-40B4-BE49-F238E27FC236}">
                <a16:creationId xmlns:a16="http://schemas.microsoft.com/office/drawing/2014/main" id="{D8F2A639-6F56-964B-B6A0-4CA048E69A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3971" y="687514"/>
            <a:ext cx="2496416" cy="1661251"/>
          </a:xfrm>
          <a:prstGeom prst="rect">
            <a:avLst/>
          </a:prstGeom>
          <a:ln w="12700">
            <a:miter lim="400000"/>
          </a:ln>
        </p:spPr>
      </p:pic>
      <p:sp>
        <p:nvSpPr>
          <p:cNvPr id="206" name="Jupiter with the naked eye">
            <a:extLst>
              <a:ext uri="{FF2B5EF4-FFF2-40B4-BE49-F238E27FC236}">
                <a16:creationId xmlns:a16="http://schemas.microsoft.com/office/drawing/2014/main" id="{316E8291-80A8-234D-84B9-46D5DBDAD2EF}"/>
              </a:ext>
            </a:extLst>
          </p:cNvPr>
          <p:cNvSpPr txBox="1"/>
          <p:nvPr/>
        </p:nvSpPr>
        <p:spPr>
          <a:xfrm>
            <a:off x="1603971" y="2494136"/>
            <a:ext cx="2496416" cy="286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sz="1600" dirty="0"/>
              <a:t>Jupiter with the naked eye</a:t>
            </a:r>
          </a:p>
        </p:txBody>
      </p:sp>
      <p:sp>
        <p:nvSpPr>
          <p:cNvPr id="207" name="Jupiter Close Up">
            <a:extLst>
              <a:ext uri="{FF2B5EF4-FFF2-40B4-BE49-F238E27FC236}">
                <a16:creationId xmlns:a16="http://schemas.microsoft.com/office/drawing/2014/main" id="{90CFFBEC-8DEE-AA4D-9E7E-DE1BCC0D976D}"/>
              </a:ext>
            </a:extLst>
          </p:cNvPr>
          <p:cNvSpPr txBox="1"/>
          <p:nvPr/>
        </p:nvSpPr>
        <p:spPr>
          <a:xfrm>
            <a:off x="4622573" y="2494136"/>
            <a:ext cx="2793753" cy="286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pPr algn="ctr"/>
            <a:r>
              <a:rPr sz="1600" dirty="0"/>
              <a:t>Jupiter Close Up</a:t>
            </a:r>
          </a:p>
        </p:txBody>
      </p:sp>
      <p:pic>
        <p:nvPicPr>
          <p:cNvPr id="208" name="Image" descr="Image">
            <a:extLst>
              <a:ext uri="{FF2B5EF4-FFF2-40B4-BE49-F238E27FC236}">
                <a16:creationId xmlns:a16="http://schemas.microsoft.com/office/drawing/2014/main" id="{3DCA768F-595F-DE4C-ABFC-A8250CD0E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991" y="687514"/>
            <a:ext cx="2953335" cy="1661251"/>
          </a:xfrm>
          <a:prstGeom prst="rect">
            <a:avLst/>
          </a:prstGeom>
          <a:ln w="12700">
            <a:miter lim="400000"/>
          </a:ln>
        </p:spPr>
      </p:pic>
      <p:sp>
        <p:nvSpPr>
          <p:cNvPr id="209" name="Packet Microbursts…">
            <a:extLst>
              <a:ext uri="{FF2B5EF4-FFF2-40B4-BE49-F238E27FC236}">
                <a16:creationId xmlns:a16="http://schemas.microsoft.com/office/drawing/2014/main" id="{7D62704B-3795-DA46-9070-9B432919C76A}"/>
              </a:ext>
            </a:extLst>
          </p:cNvPr>
          <p:cNvSpPr txBox="1"/>
          <p:nvPr/>
        </p:nvSpPr>
        <p:spPr>
          <a:xfrm>
            <a:off x="4657798" y="3013927"/>
            <a:ext cx="4331407" cy="1764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spAutoFit/>
          </a:bodyPr>
          <a:lstStyle/>
          <a:p>
            <a:pPr>
              <a:buSzPct val="145000"/>
              <a:defRPr sz="2000"/>
            </a:pPr>
            <a:r>
              <a:rPr lang="en-US" sz="1600" dirty="0">
                <a:latin typeface="Calibri" panose="020F0502020204030204" pitchFamily="34" charset="0"/>
                <a:cs typeface="Calibri" panose="020F0502020204030204" pitchFamily="34" charset="0"/>
              </a:rPr>
              <a:t>Use high-fidelity data to get better insights and analytics:</a:t>
            </a:r>
          </a:p>
          <a:p>
            <a:pPr marL="192881" indent="-192881">
              <a:buSzPct val="145000"/>
              <a:buFont typeface="Arial" panose="020B0604020202020204" pitchFamily="34" charset="0"/>
              <a:buChar char="•"/>
              <a:defRPr sz="2000"/>
            </a:pPr>
            <a:r>
              <a:rPr sz="1600" dirty="0">
                <a:latin typeface="Calibri" panose="020F0502020204030204" pitchFamily="34" charset="0"/>
                <a:cs typeface="Calibri" panose="020F0502020204030204" pitchFamily="34" charset="0"/>
              </a:rPr>
              <a:t>Packet Microbursts</a:t>
            </a:r>
          </a:p>
          <a:p>
            <a:pPr marL="192881" indent="-192881">
              <a:buSzPct val="145000"/>
              <a:buFont typeface="Arial" panose="020B0604020202020204" pitchFamily="34" charset="0"/>
              <a:buChar char="•"/>
              <a:defRPr sz="2000"/>
            </a:pPr>
            <a:r>
              <a:rPr lang="en-US" sz="1600" dirty="0">
                <a:latin typeface="Calibri" panose="020F0502020204030204" pitchFamily="34" charset="0"/>
                <a:cs typeface="Calibri" panose="020F0502020204030204" pitchFamily="34" charset="0"/>
              </a:rPr>
              <a:t>Path </a:t>
            </a:r>
            <a:r>
              <a:rPr sz="1600" dirty="0">
                <a:latin typeface="Calibri" panose="020F0502020204030204" pitchFamily="34" charset="0"/>
                <a:cs typeface="Calibri" panose="020F0502020204030204" pitchFamily="34" charset="0"/>
              </a:rPr>
              <a:t>deviations ( RTT and Delay )</a:t>
            </a:r>
          </a:p>
          <a:p>
            <a:pPr marL="192881" indent="-192881">
              <a:buSzPct val="145000"/>
              <a:buFont typeface="Arial" panose="020B0604020202020204" pitchFamily="34" charset="0"/>
              <a:buChar char="•"/>
              <a:defRPr sz="2000"/>
            </a:pPr>
            <a:r>
              <a:rPr lang="en-US" sz="1600" dirty="0">
                <a:latin typeface="Calibri" panose="020F0502020204030204" pitchFamily="34" charset="0"/>
                <a:cs typeface="Calibri" panose="020F0502020204030204" pitchFamily="34" charset="0"/>
              </a:rPr>
              <a:t>Security / anomaly detection</a:t>
            </a:r>
            <a:endParaRPr sz="1600" dirty="0">
              <a:latin typeface="Calibri" panose="020F0502020204030204" pitchFamily="34" charset="0"/>
              <a:cs typeface="Calibri" panose="020F0502020204030204" pitchFamily="34" charset="0"/>
            </a:endParaRPr>
          </a:p>
          <a:p>
            <a:pPr marL="192881" indent="-192881">
              <a:buSzPct val="145000"/>
              <a:buFont typeface="Arial" panose="020B0604020202020204" pitchFamily="34" charset="0"/>
              <a:buChar char="•"/>
              <a:defRPr sz="2000"/>
            </a:pPr>
            <a:r>
              <a:rPr sz="1600" dirty="0">
                <a:latin typeface="Calibri" panose="020F0502020204030204" pitchFamily="34" charset="0"/>
                <a:cs typeface="Calibri" panose="020F0502020204030204" pitchFamily="34" charset="0"/>
              </a:rPr>
              <a:t>Head of Queue Blocking</a:t>
            </a:r>
            <a:endParaRPr lang="en-US" sz="1600" dirty="0">
              <a:latin typeface="Calibri" panose="020F0502020204030204" pitchFamily="34" charset="0"/>
              <a:cs typeface="Calibri" panose="020F0502020204030204" pitchFamily="34" charset="0"/>
            </a:endParaRPr>
          </a:p>
          <a:p>
            <a:pPr marL="192881" indent="-192881">
              <a:buSzPct val="145000"/>
              <a:buFont typeface="Arial" panose="020B0604020202020204" pitchFamily="34" charset="0"/>
              <a:buChar char="•"/>
              <a:defRPr sz="2000"/>
            </a:pPr>
            <a:r>
              <a:rPr lang="en-US" sz="1600" dirty="0">
                <a:latin typeface="Calibri" panose="020F0502020204030204" pitchFamily="34" charset="0"/>
                <a:cs typeface="Calibri" panose="020F0502020204030204" pitchFamily="34" charset="0"/>
              </a:rPr>
              <a:t>Many others…</a:t>
            </a:r>
            <a:endParaRP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124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6" grpId="0" animBg="1"/>
      <p:bldP spid="207" grpId="0" animBg="1"/>
      <p:bldP spid="2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81"/>
          <p:cNvSpPr txBox="1">
            <a:spLocks noGrp="1"/>
          </p:cNvSpPr>
          <p:nvPr>
            <p:ph type="title"/>
          </p:nvPr>
        </p:nvSpPr>
        <p:spPr>
          <a:xfrm>
            <a:off x="1485900" y="95454"/>
            <a:ext cx="6172200" cy="496125"/>
          </a:xfrm>
          <a:prstGeom prst="rect">
            <a:avLst/>
          </a:prstGeom>
        </p:spPr>
        <p:txBody>
          <a:bodyPr spcFirstLastPara="1" vert="horz" wrap="square" lIns="68569" tIns="68569" rIns="68569" bIns="68569" rtlCol="0" anchor="ctr" anchorCtr="0">
            <a:noAutofit/>
          </a:bodyPr>
          <a:lstStyle/>
          <a:p>
            <a:r>
              <a:rPr lang="en" dirty="0">
                <a:solidFill>
                  <a:schemeClr val="tx1"/>
                </a:solidFill>
              </a:rPr>
              <a:t>1 Gbps </a:t>
            </a:r>
            <a:r>
              <a:rPr lang="en" dirty="0" err="1">
                <a:solidFill>
                  <a:schemeClr val="tx1"/>
                </a:solidFill>
              </a:rPr>
              <a:t>iPerf</a:t>
            </a:r>
            <a:r>
              <a:rPr lang="en" dirty="0">
                <a:solidFill>
                  <a:schemeClr val="tx1"/>
                </a:solidFill>
              </a:rPr>
              <a:t> flow - 600,000 packets</a:t>
            </a:r>
            <a:endParaRPr dirty="0">
              <a:solidFill>
                <a:schemeClr val="tx1"/>
              </a:solidFill>
            </a:endParaRPr>
          </a:p>
        </p:txBody>
      </p:sp>
      <p:sp>
        <p:nvSpPr>
          <p:cNvPr id="1569" name="Google Shape;1569;p81"/>
          <p:cNvSpPr txBox="1">
            <a:spLocks noGrp="1"/>
          </p:cNvSpPr>
          <p:nvPr>
            <p:ph type="sldNum" idx="12"/>
          </p:nvPr>
        </p:nvSpPr>
        <p:spPr>
          <a:xfrm>
            <a:off x="1485900" y="4289825"/>
            <a:ext cx="335700" cy="205425"/>
          </a:xfrm>
          <a:prstGeom prst="rect">
            <a:avLst/>
          </a:prstGeom>
        </p:spPr>
        <p:txBody>
          <a:bodyPr spcFirstLastPara="1" vert="horz" wrap="square" lIns="68569" tIns="34275" rIns="68569" bIns="34275" rtlCol="0" anchor="ctr" anchorCtr="0">
            <a:noAutofit/>
          </a:bodyPr>
          <a:lstStyle/>
          <a:p>
            <a:pPr algn="l">
              <a:buClr>
                <a:srgbClr val="000000"/>
              </a:buClr>
            </a:pPr>
            <a:fld id="{00000000-1234-1234-1234-123412341234}" type="slidenum">
              <a:rPr lang="en"/>
              <a:pPr algn="l">
                <a:buClr>
                  <a:srgbClr val="000000"/>
                </a:buClr>
              </a:pPr>
              <a:t>19</a:t>
            </a:fld>
            <a:endParaRPr/>
          </a:p>
        </p:txBody>
      </p:sp>
      <p:sp>
        <p:nvSpPr>
          <p:cNvPr id="1570" name="Google Shape;1570;p81"/>
          <p:cNvSpPr txBox="1"/>
          <p:nvPr/>
        </p:nvSpPr>
        <p:spPr>
          <a:xfrm>
            <a:off x="4874678" y="913907"/>
            <a:ext cx="1484100" cy="225225"/>
          </a:xfrm>
          <a:prstGeom prst="rect">
            <a:avLst/>
          </a:prstGeom>
          <a:noFill/>
          <a:ln>
            <a:noFill/>
          </a:ln>
        </p:spPr>
        <p:txBody>
          <a:bodyPr spcFirstLastPara="1" wrap="square" lIns="68569" tIns="34275" rIns="68569" bIns="34275" anchor="t" anchorCtr="0">
            <a:noAutofit/>
          </a:bodyPr>
          <a:lstStyle/>
          <a:p>
            <a:pPr marL="257175" indent="-161925">
              <a:buClr>
                <a:schemeClr val="accent1"/>
              </a:buClr>
              <a:buSzPts val="2000"/>
            </a:pPr>
            <a:endParaRPr sz="1500">
              <a:solidFill>
                <a:schemeClr val="dk1"/>
              </a:solidFill>
              <a:latin typeface="Calibri"/>
              <a:ea typeface="Calibri"/>
              <a:cs typeface="Calibri"/>
              <a:sym typeface="Calibri"/>
            </a:endParaRPr>
          </a:p>
        </p:txBody>
      </p:sp>
      <p:sp>
        <p:nvSpPr>
          <p:cNvPr id="1571" name="Google Shape;1571;p81"/>
          <p:cNvSpPr txBox="1"/>
          <p:nvPr/>
        </p:nvSpPr>
        <p:spPr>
          <a:xfrm>
            <a:off x="2622600" y="4346663"/>
            <a:ext cx="3898800" cy="153900"/>
          </a:xfrm>
          <a:prstGeom prst="rect">
            <a:avLst/>
          </a:prstGeom>
          <a:noFill/>
          <a:ln>
            <a:noFill/>
          </a:ln>
        </p:spPr>
        <p:txBody>
          <a:bodyPr spcFirstLastPara="1" wrap="square" lIns="0" tIns="0" rIns="0" bIns="0" anchor="t" anchorCtr="0">
            <a:noAutofit/>
          </a:bodyPr>
          <a:lstStyle/>
          <a:p>
            <a:r>
              <a:rPr lang="en" sz="900" i="1">
                <a:latin typeface="Calibri"/>
                <a:ea typeface="Calibri"/>
                <a:cs typeface="Calibri"/>
                <a:sym typeface="Calibri"/>
              </a:rPr>
              <a:t>Note: Average rate is calculated using a time-weighted average of per-packet rates.</a:t>
            </a:r>
            <a:endParaRPr sz="900" i="1">
              <a:latin typeface="Calibri"/>
              <a:ea typeface="Calibri"/>
              <a:cs typeface="Calibri"/>
              <a:sym typeface="Calibri"/>
            </a:endParaRPr>
          </a:p>
        </p:txBody>
      </p:sp>
      <p:pic>
        <p:nvPicPr>
          <p:cNvPr id="1572" name="Google Shape;1572;p81"/>
          <p:cNvPicPr preferRelativeResize="0"/>
          <p:nvPr/>
        </p:nvPicPr>
        <p:blipFill>
          <a:blip r:embed="rId3">
            <a:alphaModFix/>
          </a:blip>
          <a:stretch>
            <a:fillRect/>
          </a:stretch>
        </p:blipFill>
        <p:spPr>
          <a:xfrm>
            <a:off x="1485901" y="1060784"/>
            <a:ext cx="5298515" cy="3480135"/>
          </a:xfrm>
          <a:prstGeom prst="rect">
            <a:avLst/>
          </a:prstGeom>
          <a:noFill/>
          <a:ln>
            <a:noFill/>
          </a:ln>
        </p:spPr>
      </p:pic>
      <p:sp>
        <p:nvSpPr>
          <p:cNvPr id="1573" name="Google Shape;1573;p81"/>
          <p:cNvSpPr/>
          <p:nvPr/>
        </p:nvSpPr>
        <p:spPr>
          <a:xfrm>
            <a:off x="6060365" y="3601699"/>
            <a:ext cx="1448100" cy="639599"/>
          </a:xfrm>
          <a:prstGeom prst="rect">
            <a:avLst/>
          </a:prstGeom>
          <a:solidFill>
            <a:srgbClr val="F3F3F3"/>
          </a:solidFill>
          <a:ln w="9525" cap="flat" cmpd="sng">
            <a:solidFill>
              <a:srgbClr val="6D6E71"/>
            </a:solidFill>
            <a:prstDash val="solid"/>
            <a:round/>
            <a:headEnd type="none" w="sm" len="sm"/>
            <a:tailEnd type="none" w="sm" len="sm"/>
          </a:ln>
        </p:spPr>
        <p:txBody>
          <a:bodyPr spcFirstLastPara="1" wrap="square" lIns="68569" tIns="68569" rIns="68569" bIns="68569" anchor="ctr" anchorCtr="0">
            <a:noAutofit/>
          </a:bodyPr>
          <a:lstStyle/>
          <a:p>
            <a:r>
              <a:rPr lang="en" sz="1350" dirty="0"/>
              <a:t>1 </a:t>
            </a:r>
            <a:r>
              <a:rPr lang="en" sz="1350" dirty="0" err="1"/>
              <a:t>Gbp</a:t>
            </a:r>
            <a:r>
              <a:rPr lang="en" sz="1350" dirty="0"/>
              <a:t>/s average flow rate (100 pkt window)</a:t>
            </a:r>
            <a:endParaRPr sz="1350" dirty="0"/>
          </a:p>
        </p:txBody>
      </p:sp>
      <p:sp>
        <p:nvSpPr>
          <p:cNvPr id="1574" name="Google Shape;1574;p81"/>
          <p:cNvSpPr/>
          <p:nvPr/>
        </p:nvSpPr>
        <p:spPr>
          <a:xfrm>
            <a:off x="1529288" y="864190"/>
            <a:ext cx="1934100" cy="637554"/>
          </a:xfrm>
          <a:prstGeom prst="rect">
            <a:avLst/>
          </a:prstGeom>
          <a:solidFill>
            <a:srgbClr val="F3F3F3"/>
          </a:solidFill>
          <a:ln w="9525" cap="flat" cmpd="sng">
            <a:solidFill>
              <a:srgbClr val="6D6E71"/>
            </a:solidFill>
            <a:prstDash val="solid"/>
            <a:round/>
            <a:headEnd type="none" w="sm" len="sm"/>
            <a:tailEnd type="none" w="sm" len="sm"/>
          </a:ln>
        </p:spPr>
        <p:txBody>
          <a:bodyPr spcFirstLastPara="1" wrap="square" lIns="68569" tIns="68569" rIns="68569" bIns="68569" anchor="ctr" anchorCtr="0">
            <a:noAutofit/>
          </a:bodyPr>
          <a:lstStyle/>
          <a:p>
            <a:r>
              <a:rPr lang="en" sz="1350" dirty="0"/>
              <a:t>Per-packet rates reaching 10 Gbit/s (line rate of the sender)</a:t>
            </a:r>
            <a:endParaRPr sz="1350" dirty="0"/>
          </a:p>
        </p:txBody>
      </p:sp>
      <p:cxnSp>
        <p:nvCxnSpPr>
          <p:cNvPr id="1575" name="Google Shape;1575;p81"/>
          <p:cNvCxnSpPr>
            <a:cxnSpLocks/>
            <a:stCxn id="1574" idx="3"/>
          </p:cNvCxnSpPr>
          <p:nvPr/>
        </p:nvCxnSpPr>
        <p:spPr>
          <a:xfrm>
            <a:off x="3463388" y="1182967"/>
            <a:ext cx="322425" cy="409227"/>
          </a:xfrm>
          <a:prstGeom prst="straightConnector1">
            <a:avLst/>
          </a:prstGeom>
          <a:noFill/>
          <a:ln w="9525" cap="flat" cmpd="sng">
            <a:solidFill>
              <a:srgbClr val="6D6E71"/>
            </a:solidFill>
            <a:prstDash val="solid"/>
            <a:round/>
            <a:headEnd type="none" w="med" len="med"/>
            <a:tailEnd type="triangle" w="med" len="med"/>
          </a:ln>
        </p:spPr>
      </p:cxnSp>
    </p:spTree>
    <p:extLst>
      <p:ext uri="{BB962C8B-B14F-4D97-AF65-F5344CB8AC3E}">
        <p14:creationId xmlns:p14="http://schemas.microsoft.com/office/powerpoint/2010/main" val="161476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92" name="Google Shape;337;p49" descr="Map4Greg.jpg">
            <a:extLst>
              <a:ext uri="{FF2B5EF4-FFF2-40B4-BE49-F238E27FC236}">
                <a16:creationId xmlns:a16="http://schemas.microsoft.com/office/drawing/2014/main" id="{45FBEACE-7753-2447-8B49-1E6D930F7710}"/>
              </a:ext>
            </a:extLst>
          </p:cNvPr>
          <p:cNvPicPr preferRelativeResize="0"/>
          <p:nvPr/>
        </p:nvPicPr>
        <p:blipFill rotWithShape="1">
          <a:blip r:embed="rId3">
            <a:alphaModFix/>
          </a:blip>
          <a:srcRect/>
          <a:stretch/>
        </p:blipFill>
        <p:spPr>
          <a:xfrm>
            <a:off x="1670812" y="1553119"/>
            <a:ext cx="5608196" cy="1809734"/>
          </a:xfrm>
          <a:prstGeom prst="rect">
            <a:avLst/>
          </a:prstGeom>
          <a:noFill/>
          <a:ln>
            <a:noFill/>
          </a:ln>
        </p:spPr>
      </p:pic>
      <p:sp>
        <p:nvSpPr>
          <p:cNvPr id="376" name="Google Shape;376;p59"/>
          <p:cNvSpPr txBox="1"/>
          <p:nvPr/>
        </p:nvSpPr>
        <p:spPr>
          <a:xfrm>
            <a:off x="905164" y="4183324"/>
            <a:ext cx="6952795" cy="803313"/>
          </a:xfrm>
          <a:prstGeom prst="rect">
            <a:avLst/>
          </a:prstGeom>
          <a:noFill/>
          <a:ln>
            <a:noFill/>
          </a:ln>
        </p:spPr>
        <p:txBody>
          <a:bodyPr spcFirstLastPara="1" wrap="square" lIns="51427" tIns="25706" rIns="51427" bIns="25706" anchor="t" anchorCtr="0">
            <a:noAutofit/>
          </a:bodyPr>
          <a:lstStyle/>
          <a:p>
            <a:pPr algn="ctr"/>
            <a:r>
              <a:rPr lang="en-US" sz="2100" dirty="0">
                <a:latin typeface="Calibri"/>
                <a:ea typeface="Calibri"/>
                <a:cs typeface="Calibri"/>
                <a:sym typeface="Calibri"/>
              </a:rPr>
              <a:t>Provides connectivity to </a:t>
            </a:r>
            <a:r>
              <a:rPr lang="en-US" sz="2100" u="sng" dirty="0">
                <a:latin typeface="Calibri"/>
                <a:ea typeface="Calibri"/>
                <a:cs typeface="Calibri"/>
                <a:sym typeface="Calibri"/>
              </a:rPr>
              <a:t>all of the DOE labs</a:t>
            </a:r>
            <a:r>
              <a:rPr lang="en-US" sz="2100" dirty="0">
                <a:latin typeface="Calibri"/>
                <a:ea typeface="Calibri"/>
                <a:cs typeface="Calibri"/>
                <a:sym typeface="Calibri"/>
              </a:rPr>
              <a:t>, experiment sites, &amp; user facilities (&gt; 34417 users) </a:t>
            </a:r>
            <a:endParaRPr sz="2100" dirty="0">
              <a:latin typeface="Calibri"/>
              <a:ea typeface="Calibri"/>
              <a:cs typeface="Calibri"/>
              <a:sym typeface="Calibri"/>
            </a:endParaRPr>
          </a:p>
        </p:txBody>
      </p:sp>
      <p:sp>
        <p:nvSpPr>
          <p:cNvPr id="6" name="Title 5">
            <a:extLst>
              <a:ext uri="{FF2B5EF4-FFF2-40B4-BE49-F238E27FC236}">
                <a16:creationId xmlns:a16="http://schemas.microsoft.com/office/drawing/2014/main" id="{509C9300-D89F-A441-8D28-5EA90DDDA9C5}"/>
              </a:ext>
            </a:extLst>
          </p:cNvPr>
          <p:cNvSpPr>
            <a:spLocks noGrp="1"/>
          </p:cNvSpPr>
          <p:nvPr>
            <p:ph type="title"/>
          </p:nvPr>
        </p:nvSpPr>
        <p:spPr>
          <a:xfrm>
            <a:off x="263769" y="198166"/>
            <a:ext cx="8669215" cy="568740"/>
          </a:xfrm>
        </p:spPr>
        <p:txBody>
          <a:bodyPr/>
          <a:lstStyle/>
          <a:p>
            <a:r>
              <a:rPr lang="en-US" dirty="0"/>
              <a:t>DOE’s high-performance network (HPN) user facility optimized for enabling big-data science</a:t>
            </a:r>
          </a:p>
        </p:txBody>
      </p:sp>
      <p:grpSp>
        <p:nvGrpSpPr>
          <p:cNvPr id="5" name="Group 4">
            <a:extLst>
              <a:ext uri="{FF2B5EF4-FFF2-40B4-BE49-F238E27FC236}">
                <a16:creationId xmlns:a16="http://schemas.microsoft.com/office/drawing/2014/main" id="{E0740259-3EF1-2E4D-B6B2-F5DDBBC754B5}"/>
              </a:ext>
            </a:extLst>
          </p:cNvPr>
          <p:cNvGrpSpPr/>
          <p:nvPr/>
        </p:nvGrpSpPr>
        <p:grpSpPr>
          <a:xfrm>
            <a:off x="1521214" y="949470"/>
            <a:ext cx="5935374" cy="3282177"/>
            <a:chOff x="1232729" y="1641535"/>
            <a:chExt cx="6245818" cy="3653855"/>
          </a:xfrm>
        </p:grpSpPr>
        <p:sp>
          <p:nvSpPr>
            <p:cNvPr id="2" name="Rectangle 1">
              <a:extLst>
                <a:ext uri="{FF2B5EF4-FFF2-40B4-BE49-F238E27FC236}">
                  <a16:creationId xmlns:a16="http://schemas.microsoft.com/office/drawing/2014/main" id="{F82CE3CB-2C15-394A-BF91-179DD883C6C4}"/>
                </a:ext>
              </a:extLst>
            </p:cNvPr>
            <p:cNvSpPr/>
            <p:nvPr/>
          </p:nvSpPr>
          <p:spPr>
            <a:xfrm>
              <a:off x="1332000" y="1641535"/>
              <a:ext cx="6056880" cy="3569607"/>
            </a:xfrm>
            <a:prstGeom prst="rect">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nvGrpSpPr>
            <p:cNvPr id="25" name="Group 24">
              <a:extLst>
                <a:ext uri="{FF2B5EF4-FFF2-40B4-BE49-F238E27FC236}">
                  <a16:creationId xmlns:a16="http://schemas.microsoft.com/office/drawing/2014/main" id="{48C8E6FB-2356-C345-940E-DD527AA9DB87}"/>
                </a:ext>
              </a:extLst>
            </p:cNvPr>
            <p:cNvGrpSpPr/>
            <p:nvPr/>
          </p:nvGrpSpPr>
          <p:grpSpPr>
            <a:xfrm>
              <a:off x="1232729" y="1690411"/>
              <a:ext cx="6245818" cy="3604979"/>
              <a:chOff x="-149870" y="88919"/>
              <a:chExt cx="9429236" cy="6706745"/>
            </a:xfrm>
          </p:grpSpPr>
          <p:pic>
            <p:nvPicPr>
              <p:cNvPr id="26" name="Picture 2" descr="http://science.energy.gov/~/media/ascr/images/facilities/user-facilities/cori3-at-CRT-thumb.jpg">
                <a:extLst>
                  <a:ext uri="{FF2B5EF4-FFF2-40B4-BE49-F238E27FC236}">
                    <a16:creationId xmlns:a16="http://schemas.microsoft.com/office/drawing/2014/main" id="{1F77A419-76BB-0D40-8186-331392EF5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369" y="201489"/>
                <a:ext cx="1791752" cy="995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B2DF6FB-69F7-C445-81BC-484194318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119" y="194832"/>
                <a:ext cx="1800225" cy="1000125"/>
              </a:xfrm>
              <a:prstGeom prst="rect">
                <a:avLst/>
              </a:prstGeom>
            </p:spPr>
          </p:pic>
          <p:pic>
            <p:nvPicPr>
              <p:cNvPr id="39" name="Picture 38">
                <a:extLst>
                  <a:ext uri="{FF2B5EF4-FFF2-40B4-BE49-F238E27FC236}">
                    <a16:creationId xmlns:a16="http://schemas.microsoft.com/office/drawing/2014/main" id="{B9C40A33-E842-6A45-89FC-028DC33BE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672" y="194833"/>
                <a:ext cx="1800225" cy="1000125"/>
              </a:xfrm>
              <a:prstGeom prst="rect">
                <a:avLst/>
              </a:prstGeom>
            </p:spPr>
          </p:pic>
          <p:pic>
            <p:nvPicPr>
              <p:cNvPr id="40" name="Picture 39">
                <a:extLst>
                  <a:ext uri="{FF2B5EF4-FFF2-40B4-BE49-F238E27FC236}">
                    <a16:creationId xmlns:a16="http://schemas.microsoft.com/office/drawing/2014/main" id="{3ADA516C-20C6-7340-9BCA-E68D9DD59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5905" y="1295403"/>
                <a:ext cx="1800225" cy="1000125"/>
              </a:xfrm>
              <a:prstGeom prst="rect">
                <a:avLst/>
              </a:prstGeom>
            </p:spPr>
          </p:pic>
          <p:pic>
            <p:nvPicPr>
              <p:cNvPr id="41" name="Picture 40">
                <a:extLst>
                  <a:ext uri="{FF2B5EF4-FFF2-40B4-BE49-F238E27FC236}">
                    <a16:creationId xmlns:a16="http://schemas.microsoft.com/office/drawing/2014/main" id="{3637DD6C-631D-3348-9353-9876A0B96B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95403"/>
                <a:ext cx="1800225" cy="1000125"/>
              </a:xfrm>
              <a:prstGeom prst="rect">
                <a:avLst/>
              </a:prstGeom>
            </p:spPr>
          </p:pic>
          <p:pic>
            <p:nvPicPr>
              <p:cNvPr id="42" name="Picture 41">
                <a:extLst>
                  <a:ext uri="{FF2B5EF4-FFF2-40B4-BE49-F238E27FC236}">
                    <a16:creationId xmlns:a16="http://schemas.microsoft.com/office/drawing/2014/main" id="{61427C2A-99C3-5A45-BC02-9B985445F7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5324" y="1295402"/>
                <a:ext cx="1800225" cy="1000125"/>
              </a:xfrm>
              <a:prstGeom prst="rect">
                <a:avLst/>
              </a:prstGeom>
            </p:spPr>
          </p:pic>
          <p:pic>
            <p:nvPicPr>
              <p:cNvPr id="43" name="Picture 42">
                <a:extLst>
                  <a:ext uri="{FF2B5EF4-FFF2-40B4-BE49-F238E27FC236}">
                    <a16:creationId xmlns:a16="http://schemas.microsoft.com/office/drawing/2014/main" id="{2067CDB3-4D12-AC44-A467-A953A4FB8F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362200"/>
                <a:ext cx="1800225" cy="1000125"/>
              </a:xfrm>
              <a:prstGeom prst="rect">
                <a:avLst/>
              </a:prstGeom>
            </p:spPr>
          </p:pic>
          <p:pic>
            <p:nvPicPr>
              <p:cNvPr id="44" name="Picture 43">
                <a:extLst>
                  <a:ext uri="{FF2B5EF4-FFF2-40B4-BE49-F238E27FC236}">
                    <a16:creationId xmlns:a16="http://schemas.microsoft.com/office/drawing/2014/main" id="{2E247E77-55AD-1D43-85DF-7F52EB7F62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5943" y="2362200"/>
                <a:ext cx="1800225" cy="1000125"/>
              </a:xfrm>
              <a:prstGeom prst="rect">
                <a:avLst/>
              </a:prstGeom>
            </p:spPr>
          </p:pic>
          <p:pic>
            <p:nvPicPr>
              <p:cNvPr id="45" name="Picture 44">
                <a:extLst>
                  <a:ext uri="{FF2B5EF4-FFF2-40B4-BE49-F238E27FC236}">
                    <a16:creationId xmlns:a16="http://schemas.microsoft.com/office/drawing/2014/main" id="{EA3908FA-F7CF-ED49-8F8D-9A2E0418CB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 y="3446584"/>
                <a:ext cx="1800225" cy="1000125"/>
              </a:xfrm>
              <a:prstGeom prst="rect">
                <a:avLst/>
              </a:prstGeom>
            </p:spPr>
          </p:pic>
          <p:pic>
            <p:nvPicPr>
              <p:cNvPr id="46" name="Picture 45">
                <a:extLst>
                  <a:ext uri="{FF2B5EF4-FFF2-40B4-BE49-F238E27FC236}">
                    <a16:creationId xmlns:a16="http://schemas.microsoft.com/office/drawing/2014/main" id="{E6E7D5D1-3B1D-0B47-A79A-9AAD23A201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5942" y="3446584"/>
                <a:ext cx="1800225" cy="1000125"/>
              </a:xfrm>
              <a:prstGeom prst="rect">
                <a:avLst/>
              </a:prstGeom>
            </p:spPr>
          </p:pic>
          <p:pic>
            <p:nvPicPr>
              <p:cNvPr id="47" name="Picture 46">
                <a:extLst>
                  <a:ext uri="{FF2B5EF4-FFF2-40B4-BE49-F238E27FC236}">
                    <a16:creationId xmlns:a16="http://schemas.microsoft.com/office/drawing/2014/main" id="{D873AECE-02FC-FF47-B6CA-9AFF4DAD27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71886" y="3446584"/>
                <a:ext cx="1800225" cy="1000125"/>
              </a:xfrm>
              <a:prstGeom prst="rect">
                <a:avLst/>
              </a:prstGeom>
            </p:spPr>
          </p:pic>
          <p:pic>
            <p:nvPicPr>
              <p:cNvPr id="48" name="Picture 47">
                <a:extLst>
                  <a:ext uri="{FF2B5EF4-FFF2-40B4-BE49-F238E27FC236}">
                    <a16:creationId xmlns:a16="http://schemas.microsoft.com/office/drawing/2014/main" id="{0301E4CD-BC31-6242-A640-38B265650A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7830" y="3446584"/>
                <a:ext cx="1800225" cy="1000125"/>
              </a:xfrm>
              <a:prstGeom prst="rect">
                <a:avLst/>
              </a:prstGeom>
            </p:spPr>
          </p:pic>
          <p:pic>
            <p:nvPicPr>
              <p:cNvPr id="49" name="Picture 48">
                <a:extLst>
                  <a:ext uri="{FF2B5EF4-FFF2-40B4-BE49-F238E27FC236}">
                    <a16:creationId xmlns:a16="http://schemas.microsoft.com/office/drawing/2014/main" id="{E56061F4-C33F-2F42-9C8B-3CA0373CBE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61499" y="1295403"/>
                <a:ext cx="1800225" cy="1000125"/>
              </a:xfrm>
              <a:prstGeom prst="rect">
                <a:avLst/>
              </a:prstGeom>
            </p:spPr>
          </p:pic>
          <p:pic>
            <p:nvPicPr>
              <p:cNvPr id="50" name="Picture 49">
                <a:extLst>
                  <a:ext uri="{FF2B5EF4-FFF2-40B4-BE49-F238E27FC236}">
                    <a16:creationId xmlns:a16="http://schemas.microsoft.com/office/drawing/2014/main" id="{B46ABDF3-9E6C-5249-8FBF-EF38C76BEE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71887" y="2362200"/>
                <a:ext cx="1800225" cy="1000125"/>
              </a:xfrm>
              <a:prstGeom prst="rect">
                <a:avLst/>
              </a:prstGeom>
            </p:spPr>
          </p:pic>
          <p:pic>
            <p:nvPicPr>
              <p:cNvPr id="51" name="Picture 50">
                <a:extLst>
                  <a:ext uri="{FF2B5EF4-FFF2-40B4-BE49-F238E27FC236}">
                    <a16:creationId xmlns:a16="http://schemas.microsoft.com/office/drawing/2014/main" id="{CCC083BE-F542-F742-9A6F-93DFEFE6B5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7831" y="2362200"/>
                <a:ext cx="1800225" cy="1000125"/>
              </a:xfrm>
              <a:prstGeom prst="rect">
                <a:avLst/>
              </a:prstGeom>
            </p:spPr>
          </p:pic>
          <p:pic>
            <p:nvPicPr>
              <p:cNvPr id="52" name="Picture 51">
                <a:extLst>
                  <a:ext uri="{FF2B5EF4-FFF2-40B4-BE49-F238E27FC236}">
                    <a16:creationId xmlns:a16="http://schemas.microsoft.com/office/drawing/2014/main" id="{5353B653-8090-C147-959F-0461B161BB5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10369" y="1295401"/>
                <a:ext cx="1800225" cy="1000125"/>
              </a:xfrm>
              <a:prstGeom prst="rect">
                <a:avLst/>
              </a:prstGeom>
            </p:spPr>
          </p:pic>
          <p:pic>
            <p:nvPicPr>
              <p:cNvPr id="53" name="Picture 52">
                <a:extLst>
                  <a:ext uri="{FF2B5EF4-FFF2-40B4-BE49-F238E27FC236}">
                    <a16:creationId xmlns:a16="http://schemas.microsoft.com/office/drawing/2014/main" id="{353A1BD0-E5BB-7548-819C-175E4BF856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3774" y="2362200"/>
                <a:ext cx="1800225" cy="1000125"/>
              </a:xfrm>
              <a:prstGeom prst="rect">
                <a:avLst/>
              </a:prstGeom>
            </p:spPr>
          </p:pic>
          <p:pic>
            <p:nvPicPr>
              <p:cNvPr id="54" name="Picture 53">
                <a:extLst>
                  <a:ext uri="{FF2B5EF4-FFF2-40B4-BE49-F238E27FC236}">
                    <a16:creationId xmlns:a16="http://schemas.microsoft.com/office/drawing/2014/main" id="{51BA5ABA-AA81-B440-84E5-902A7EF1304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3775" y="3446584"/>
                <a:ext cx="1800225" cy="1000125"/>
              </a:xfrm>
              <a:prstGeom prst="rect">
                <a:avLst/>
              </a:prstGeom>
            </p:spPr>
          </p:pic>
          <p:pic>
            <p:nvPicPr>
              <p:cNvPr id="55" name="Picture 54">
                <a:extLst>
                  <a:ext uri="{FF2B5EF4-FFF2-40B4-BE49-F238E27FC236}">
                    <a16:creationId xmlns:a16="http://schemas.microsoft.com/office/drawing/2014/main" id="{521DEA76-ABA6-C947-B573-6D3404FA880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 y="4536832"/>
                <a:ext cx="1800225" cy="1000125"/>
              </a:xfrm>
              <a:prstGeom prst="rect">
                <a:avLst/>
              </a:prstGeom>
            </p:spPr>
          </p:pic>
          <p:pic>
            <p:nvPicPr>
              <p:cNvPr id="56" name="Picture 55">
                <a:extLst>
                  <a:ext uri="{FF2B5EF4-FFF2-40B4-BE49-F238E27FC236}">
                    <a16:creationId xmlns:a16="http://schemas.microsoft.com/office/drawing/2014/main" id="{66ACCED5-217B-4D47-9AE9-E7E7CEDEC8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45980" y="4536832"/>
                <a:ext cx="1800225" cy="1000125"/>
              </a:xfrm>
              <a:prstGeom prst="rect">
                <a:avLst/>
              </a:prstGeom>
            </p:spPr>
          </p:pic>
          <p:pic>
            <p:nvPicPr>
              <p:cNvPr id="57" name="Picture 56">
                <a:extLst>
                  <a:ext uri="{FF2B5EF4-FFF2-40B4-BE49-F238E27FC236}">
                    <a16:creationId xmlns:a16="http://schemas.microsoft.com/office/drawing/2014/main" id="{1396BDD9-15FC-D847-8580-5ADCBA57ADE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74172" y="5638800"/>
                <a:ext cx="1800225" cy="1000125"/>
              </a:xfrm>
              <a:prstGeom prst="rect">
                <a:avLst/>
              </a:prstGeom>
            </p:spPr>
          </p:pic>
          <p:pic>
            <p:nvPicPr>
              <p:cNvPr id="58" name="Picture 57">
                <a:extLst>
                  <a:ext uri="{FF2B5EF4-FFF2-40B4-BE49-F238E27FC236}">
                    <a16:creationId xmlns:a16="http://schemas.microsoft.com/office/drawing/2014/main" id="{069467C3-6749-A544-A936-81102EA6D4A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45980" y="5638802"/>
                <a:ext cx="1800225" cy="1000125"/>
              </a:xfrm>
              <a:prstGeom prst="rect">
                <a:avLst/>
              </a:prstGeom>
            </p:spPr>
          </p:pic>
          <p:pic>
            <p:nvPicPr>
              <p:cNvPr id="59" name="Picture 58">
                <a:extLst>
                  <a:ext uri="{FF2B5EF4-FFF2-40B4-BE49-F238E27FC236}">
                    <a16:creationId xmlns:a16="http://schemas.microsoft.com/office/drawing/2014/main" id="{06ADA0DD-2A6C-AC44-9224-ED4B7F5590E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72" y="5638801"/>
                <a:ext cx="1800225" cy="1000125"/>
              </a:xfrm>
              <a:prstGeom prst="rect">
                <a:avLst/>
              </a:prstGeom>
            </p:spPr>
          </p:pic>
          <p:pic>
            <p:nvPicPr>
              <p:cNvPr id="60" name="Picture 59">
                <a:extLst>
                  <a:ext uri="{FF2B5EF4-FFF2-40B4-BE49-F238E27FC236}">
                    <a16:creationId xmlns:a16="http://schemas.microsoft.com/office/drawing/2014/main" id="{C05077D4-68FB-664B-92D5-9BAFBA95344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21342" y="4536832"/>
                <a:ext cx="1800225" cy="1000125"/>
              </a:xfrm>
              <a:prstGeom prst="rect">
                <a:avLst/>
              </a:prstGeom>
            </p:spPr>
          </p:pic>
          <p:pic>
            <p:nvPicPr>
              <p:cNvPr id="61" name="Picture 60">
                <a:extLst>
                  <a:ext uri="{FF2B5EF4-FFF2-40B4-BE49-F238E27FC236}">
                    <a16:creationId xmlns:a16="http://schemas.microsoft.com/office/drawing/2014/main" id="{4E122031-C747-A54D-A92C-4A481C79981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60219" y="4529432"/>
                <a:ext cx="1800225" cy="1000125"/>
              </a:xfrm>
              <a:prstGeom prst="rect">
                <a:avLst/>
              </a:prstGeom>
            </p:spPr>
          </p:pic>
          <p:pic>
            <p:nvPicPr>
              <p:cNvPr id="62" name="Picture 61">
                <a:extLst>
                  <a:ext uri="{FF2B5EF4-FFF2-40B4-BE49-F238E27FC236}">
                    <a16:creationId xmlns:a16="http://schemas.microsoft.com/office/drawing/2014/main" id="{4447D586-3949-E24D-9D34-11110F99AC8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61499" y="4536832"/>
                <a:ext cx="1800225" cy="1000125"/>
              </a:xfrm>
              <a:prstGeom prst="rect">
                <a:avLst/>
              </a:prstGeom>
            </p:spPr>
          </p:pic>
          <p:sp>
            <p:nvSpPr>
              <p:cNvPr id="63" name="TextBox 62">
                <a:extLst>
                  <a:ext uri="{FF2B5EF4-FFF2-40B4-BE49-F238E27FC236}">
                    <a16:creationId xmlns:a16="http://schemas.microsoft.com/office/drawing/2014/main" id="{DD37AC01-86D0-2D4F-AF72-104FB457C5FD}"/>
                  </a:ext>
                </a:extLst>
              </p:cNvPr>
              <p:cNvSpPr txBox="1"/>
              <p:nvPr/>
            </p:nvSpPr>
            <p:spPr>
              <a:xfrm>
                <a:off x="-149870" y="88919"/>
                <a:ext cx="2104463" cy="1030663"/>
              </a:xfrm>
              <a:prstGeom prst="rect">
                <a:avLst/>
              </a:prstGeom>
              <a:noFill/>
            </p:spPr>
            <p:txBody>
              <a:bodyPr wrap="none" rtlCol="0">
                <a:spAutoFit/>
              </a:bodyPr>
              <a:lstStyle/>
              <a:p>
                <a:pPr algn="ctr"/>
                <a:r>
                  <a:rPr lang="en-US" sz="1050" b="1" dirty="0">
                    <a:solidFill>
                      <a:schemeClr val="bg1"/>
                    </a:solidFill>
                    <a:latin typeface="Arial" panose="020B0604020202020204" pitchFamily="34" charset="0"/>
                    <a:cs typeface="Arial" panose="020B0604020202020204" pitchFamily="34" charset="0"/>
                  </a:rPr>
                  <a:t>26</a:t>
                </a:r>
              </a:p>
              <a:p>
                <a:pPr algn="ctr"/>
                <a:r>
                  <a:rPr lang="en-US" sz="1050" b="1" dirty="0">
                    <a:solidFill>
                      <a:schemeClr val="bg1"/>
                    </a:solidFill>
                    <a:latin typeface="Arial" panose="020B0604020202020204" pitchFamily="34" charset="0"/>
                    <a:cs typeface="Arial" panose="020B0604020202020204" pitchFamily="34" charset="0"/>
                  </a:rPr>
                  <a:t>user facilities</a:t>
                </a:r>
              </a:p>
            </p:txBody>
          </p:sp>
          <p:sp>
            <p:nvSpPr>
              <p:cNvPr id="64" name="TextBox 63">
                <a:extLst>
                  <a:ext uri="{FF2B5EF4-FFF2-40B4-BE49-F238E27FC236}">
                    <a16:creationId xmlns:a16="http://schemas.microsoft.com/office/drawing/2014/main" id="{90330DCE-6CD2-8846-8C75-ECE129C05DCB}"/>
                  </a:ext>
                </a:extLst>
              </p:cNvPr>
              <p:cNvSpPr txBox="1"/>
              <p:nvPr/>
            </p:nvSpPr>
            <p:spPr>
              <a:xfrm>
                <a:off x="3103733" y="1013288"/>
                <a:ext cx="633083"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OLCF</a:t>
                </a:r>
              </a:p>
            </p:txBody>
          </p:sp>
          <p:sp>
            <p:nvSpPr>
              <p:cNvPr id="65" name="TextBox 64">
                <a:extLst>
                  <a:ext uri="{FF2B5EF4-FFF2-40B4-BE49-F238E27FC236}">
                    <a16:creationId xmlns:a16="http://schemas.microsoft.com/office/drawing/2014/main" id="{B59A6331-90B2-E94A-86E4-64F53D2B6E6E}"/>
                  </a:ext>
                </a:extLst>
              </p:cNvPr>
              <p:cNvSpPr txBox="1"/>
              <p:nvPr/>
            </p:nvSpPr>
            <p:spPr>
              <a:xfrm>
                <a:off x="4951736" y="1013288"/>
                <a:ext cx="629854"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ALCF</a:t>
                </a:r>
              </a:p>
            </p:txBody>
          </p:sp>
          <p:sp>
            <p:nvSpPr>
              <p:cNvPr id="66" name="TextBox 65">
                <a:extLst>
                  <a:ext uri="{FF2B5EF4-FFF2-40B4-BE49-F238E27FC236}">
                    <a16:creationId xmlns:a16="http://schemas.microsoft.com/office/drawing/2014/main" id="{9EB20DB8-5989-CD44-B9FC-6A97D4EF3535}"/>
                  </a:ext>
                </a:extLst>
              </p:cNvPr>
              <p:cNvSpPr txBox="1"/>
              <p:nvPr/>
            </p:nvSpPr>
            <p:spPr>
              <a:xfrm>
                <a:off x="6726958" y="1013288"/>
                <a:ext cx="713750"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NERSC</a:t>
                </a:r>
              </a:p>
            </p:txBody>
          </p:sp>
          <p:sp>
            <p:nvSpPr>
              <p:cNvPr id="68" name="TextBox 67">
                <a:extLst>
                  <a:ext uri="{FF2B5EF4-FFF2-40B4-BE49-F238E27FC236}">
                    <a16:creationId xmlns:a16="http://schemas.microsoft.com/office/drawing/2014/main" id="{F1EB980F-6D47-9D41-A650-F6DBD006D48E}"/>
                  </a:ext>
                </a:extLst>
              </p:cNvPr>
              <p:cNvSpPr txBox="1"/>
              <p:nvPr/>
            </p:nvSpPr>
            <p:spPr>
              <a:xfrm>
                <a:off x="3130334" y="2095834"/>
                <a:ext cx="594362"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ARM</a:t>
                </a:r>
              </a:p>
            </p:txBody>
          </p:sp>
          <p:sp>
            <p:nvSpPr>
              <p:cNvPr id="69" name="TextBox 68">
                <a:extLst>
                  <a:ext uri="{FF2B5EF4-FFF2-40B4-BE49-F238E27FC236}">
                    <a16:creationId xmlns:a16="http://schemas.microsoft.com/office/drawing/2014/main" id="{EC0743BD-E2CF-0E42-A102-E553D4F953EB}"/>
                  </a:ext>
                </a:extLst>
              </p:cNvPr>
              <p:cNvSpPr txBox="1"/>
              <p:nvPr/>
            </p:nvSpPr>
            <p:spPr>
              <a:xfrm>
                <a:off x="5047412" y="2095834"/>
                <a:ext cx="526599" cy="372184"/>
              </a:xfrm>
              <a:prstGeom prst="rect">
                <a:avLst/>
              </a:prstGeom>
              <a:solidFill>
                <a:schemeClr val="tx1">
                  <a:alpha val="55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JGI</a:t>
                </a:r>
              </a:p>
            </p:txBody>
          </p:sp>
          <p:sp>
            <p:nvSpPr>
              <p:cNvPr id="70" name="TextBox 69">
                <a:extLst>
                  <a:ext uri="{FF2B5EF4-FFF2-40B4-BE49-F238E27FC236}">
                    <a16:creationId xmlns:a16="http://schemas.microsoft.com/office/drawing/2014/main" id="{D7E2B355-8235-674E-BB61-8EAFD82D3281}"/>
                  </a:ext>
                </a:extLst>
              </p:cNvPr>
              <p:cNvSpPr txBox="1"/>
              <p:nvPr/>
            </p:nvSpPr>
            <p:spPr>
              <a:xfrm>
                <a:off x="6840478" y="2095834"/>
                <a:ext cx="571773"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SNS</a:t>
                </a:r>
              </a:p>
            </p:txBody>
          </p:sp>
          <p:sp>
            <p:nvSpPr>
              <p:cNvPr id="71" name="TextBox 70">
                <a:extLst>
                  <a:ext uri="{FF2B5EF4-FFF2-40B4-BE49-F238E27FC236}">
                    <a16:creationId xmlns:a16="http://schemas.microsoft.com/office/drawing/2014/main" id="{CA2F4CAF-8940-B24B-B62B-99FAAA176692}"/>
                  </a:ext>
                </a:extLst>
              </p:cNvPr>
              <p:cNvSpPr txBox="1"/>
              <p:nvPr/>
            </p:nvSpPr>
            <p:spPr>
              <a:xfrm>
                <a:off x="8642371" y="2095834"/>
                <a:ext cx="597587" cy="372184"/>
              </a:xfrm>
              <a:prstGeom prst="rect">
                <a:avLst/>
              </a:prstGeom>
              <a:solidFill>
                <a:schemeClr val="tx1">
                  <a:alpha val="6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HFIR</a:t>
                </a:r>
              </a:p>
            </p:txBody>
          </p:sp>
          <p:sp>
            <p:nvSpPr>
              <p:cNvPr id="72" name="TextBox 71">
                <a:extLst>
                  <a:ext uri="{FF2B5EF4-FFF2-40B4-BE49-F238E27FC236}">
                    <a16:creationId xmlns:a16="http://schemas.microsoft.com/office/drawing/2014/main" id="{722A3D9F-171D-124C-AB90-E0FB0B22EF65}"/>
                  </a:ext>
                </a:extLst>
              </p:cNvPr>
              <p:cNvSpPr txBox="1"/>
              <p:nvPr/>
            </p:nvSpPr>
            <p:spPr>
              <a:xfrm>
                <a:off x="1288577" y="2095834"/>
                <a:ext cx="639536"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EMSL</a:t>
                </a:r>
              </a:p>
            </p:txBody>
          </p:sp>
          <p:sp>
            <p:nvSpPr>
              <p:cNvPr id="73" name="TextBox 72">
                <a:extLst>
                  <a:ext uri="{FF2B5EF4-FFF2-40B4-BE49-F238E27FC236}">
                    <a16:creationId xmlns:a16="http://schemas.microsoft.com/office/drawing/2014/main" id="{C2AC0792-6DFB-434A-AD0D-4EF23525567B}"/>
                  </a:ext>
                </a:extLst>
              </p:cNvPr>
              <p:cNvSpPr txBox="1"/>
              <p:nvPr/>
            </p:nvSpPr>
            <p:spPr>
              <a:xfrm>
                <a:off x="3156723" y="3153125"/>
                <a:ext cx="571773" cy="372184"/>
              </a:xfrm>
              <a:prstGeom prst="rect">
                <a:avLst/>
              </a:prstGeom>
              <a:solidFill>
                <a:schemeClr val="tx1">
                  <a:alpha val="2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APS</a:t>
                </a:r>
              </a:p>
            </p:txBody>
          </p:sp>
          <p:sp>
            <p:nvSpPr>
              <p:cNvPr id="74" name="TextBox 73">
                <a:extLst>
                  <a:ext uri="{FF2B5EF4-FFF2-40B4-BE49-F238E27FC236}">
                    <a16:creationId xmlns:a16="http://schemas.microsoft.com/office/drawing/2014/main" id="{42C1EBC1-240B-4544-8862-D86837CB7680}"/>
                  </a:ext>
                </a:extLst>
              </p:cNvPr>
              <p:cNvSpPr txBox="1"/>
              <p:nvPr/>
            </p:nvSpPr>
            <p:spPr>
              <a:xfrm>
                <a:off x="4941613" y="3153125"/>
                <a:ext cx="623402" cy="372184"/>
              </a:xfrm>
              <a:prstGeom prst="rect">
                <a:avLst/>
              </a:prstGeom>
              <a:solidFill>
                <a:schemeClr val="tx1">
                  <a:alpha val="7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LCLS</a:t>
                </a:r>
              </a:p>
            </p:txBody>
          </p:sp>
          <p:sp>
            <p:nvSpPr>
              <p:cNvPr id="75" name="TextBox 74">
                <a:extLst>
                  <a:ext uri="{FF2B5EF4-FFF2-40B4-BE49-F238E27FC236}">
                    <a16:creationId xmlns:a16="http://schemas.microsoft.com/office/drawing/2014/main" id="{E0E918C4-5C71-3649-81CB-D1774737D9EB}"/>
                  </a:ext>
                </a:extLst>
              </p:cNvPr>
              <p:cNvSpPr txBox="1"/>
              <p:nvPr/>
            </p:nvSpPr>
            <p:spPr>
              <a:xfrm>
                <a:off x="6670171" y="3153125"/>
                <a:ext cx="713750" cy="372184"/>
              </a:xfrm>
              <a:prstGeom prst="rect">
                <a:avLst/>
              </a:prstGeom>
              <a:solidFill>
                <a:schemeClr val="tx1">
                  <a:alpha val="3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NSLS-II</a:t>
                </a:r>
              </a:p>
            </p:txBody>
          </p:sp>
          <p:sp>
            <p:nvSpPr>
              <p:cNvPr id="76" name="TextBox 75">
                <a:extLst>
                  <a:ext uri="{FF2B5EF4-FFF2-40B4-BE49-F238E27FC236}">
                    <a16:creationId xmlns:a16="http://schemas.microsoft.com/office/drawing/2014/main" id="{FA897DA3-BB6D-7440-9BD9-76BB73C9B029}"/>
                  </a:ext>
                </a:extLst>
              </p:cNvPr>
              <p:cNvSpPr txBox="1"/>
              <p:nvPr/>
            </p:nvSpPr>
            <p:spPr>
              <a:xfrm>
                <a:off x="8641335" y="3153125"/>
                <a:ext cx="629854"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SSRL</a:t>
                </a:r>
              </a:p>
            </p:txBody>
          </p:sp>
          <p:sp>
            <p:nvSpPr>
              <p:cNvPr id="77" name="TextBox 76">
                <a:extLst>
                  <a:ext uri="{FF2B5EF4-FFF2-40B4-BE49-F238E27FC236}">
                    <a16:creationId xmlns:a16="http://schemas.microsoft.com/office/drawing/2014/main" id="{35CF6E18-32D5-FE44-81F9-46AE0FF55BFC}"/>
                  </a:ext>
                </a:extLst>
              </p:cNvPr>
              <p:cNvSpPr txBox="1"/>
              <p:nvPr/>
            </p:nvSpPr>
            <p:spPr>
              <a:xfrm>
                <a:off x="1299012" y="3153125"/>
                <a:ext cx="565322"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ALS</a:t>
                </a:r>
              </a:p>
            </p:txBody>
          </p:sp>
          <p:sp>
            <p:nvSpPr>
              <p:cNvPr id="78" name="TextBox 77">
                <a:extLst>
                  <a:ext uri="{FF2B5EF4-FFF2-40B4-BE49-F238E27FC236}">
                    <a16:creationId xmlns:a16="http://schemas.microsoft.com/office/drawing/2014/main" id="{90FA69A1-B63A-EA44-8AF9-7F3ADA8910AD}"/>
                  </a:ext>
                </a:extLst>
              </p:cNvPr>
              <p:cNvSpPr txBox="1"/>
              <p:nvPr/>
            </p:nvSpPr>
            <p:spPr>
              <a:xfrm>
                <a:off x="3167442" y="4236111"/>
                <a:ext cx="597587"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CINT</a:t>
                </a:r>
              </a:p>
            </p:txBody>
          </p:sp>
          <p:sp>
            <p:nvSpPr>
              <p:cNvPr id="79" name="TextBox 78">
                <a:extLst>
                  <a:ext uri="{FF2B5EF4-FFF2-40B4-BE49-F238E27FC236}">
                    <a16:creationId xmlns:a16="http://schemas.microsoft.com/office/drawing/2014/main" id="{F7E6CB5F-6973-8142-AECA-4A3C457F6DC5}"/>
                  </a:ext>
                </a:extLst>
              </p:cNvPr>
              <p:cNvSpPr txBox="1"/>
              <p:nvPr/>
            </p:nvSpPr>
            <p:spPr>
              <a:xfrm>
                <a:off x="5015445" y="4236111"/>
                <a:ext cx="594362"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CNM</a:t>
                </a:r>
              </a:p>
            </p:txBody>
          </p:sp>
          <p:sp>
            <p:nvSpPr>
              <p:cNvPr id="80" name="TextBox 79">
                <a:extLst>
                  <a:ext uri="{FF2B5EF4-FFF2-40B4-BE49-F238E27FC236}">
                    <a16:creationId xmlns:a16="http://schemas.microsoft.com/office/drawing/2014/main" id="{867D158F-2075-B648-B6D6-A55619EE4D3A}"/>
                  </a:ext>
                </a:extLst>
              </p:cNvPr>
              <p:cNvSpPr txBox="1"/>
              <p:nvPr/>
            </p:nvSpPr>
            <p:spPr>
              <a:xfrm>
                <a:off x="6785538" y="4236111"/>
                <a:ext cx="658896"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CNMS</a:t>
                </a:r>
              </a:p>
            </p:txBody>
          </p:sp>
          <p:sp>
            <p:nvSpPr>
              <p:cNvPr id="81" name="TextBox 80">
                <a:extLst>
                  <a:ext uri="{FF2B5EF4-FFF2-40B4-BE49-F238E27FC236}">
                    <a16:creationId xmlns:a16="http://schemas.microsoft.com/office/drawing/2014/main" id="{7B166364-727C-C74D-85B9-34ECA7AFF271}"/>
                  </a:ext>
                </a:extLst>
              </p:cNvPr>
              <p:cNvSpPr txBox="1"/>
              <p:nvPr/>
            </p:nvSpPr>
            <p:spPr>
              <a:xfrm>
                <a:off x="8695613" y="4236111"/>
                <a:ext cx="568549"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TMF</a:t>
                </a:r>
              </a:p>
            </p:txBody>
          </p:sp>
          <p:sp>
            <p:nvSpPr>
              <p:cNvPr id="82" name="TextBox 81">
                <a:extLst>
                  <a:ext uri="{FF2B5EF4-FFF2-40B4-BE49-F238E27FC236}">
                    <a16:creationId xmlns:a16="http://schemas.microsoft.com/office/drawing/2014/main" id="{8D0DC7A5-0BB7-0243-95A7-31990C270364}"/>
                  </a:ext>
                </a:extLst>
              </p:cNvPr>
              <p:cNvSpPr txBox="1"/>
              <p:nvPr/>
            </p:nvSpPr>
            <p:spPr>
              <a:xfrm>
                <a:off x="1319413" y="4236111"/>
                <a:ext cx="571773"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CFN</a:t>
                </a:r>
              </a:p>
            </p:txBody>
          </p:sp>
          <p:sp>
            <p:nvSpPr>
              <p:cNvPr id="83" name="TextBox 82">
                <a:extLst>
                  <a:ext uri="{FF2B5EF4-FFF2-40B4-BE49-F238E27FC236}">
                    <a16:creationId xmlns:a16="http://schemas.microsoft.com/office/drawing/2014/main" id="{C34F1C91-AC99-1646-A8B4-91D7AA39FC9A}"/>
                  </a:ext>
                </a:extLst>
              </p:cNvPr>
              <p:cNvSpPr txBox="1"/>
              <p:nvPr/>
            </p:nvSpPr>
            <p:spPr>
              <a:xfrm>
                <a:off x="2982121" y="5321512"/>
                <a:ext cx="733109"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NSTX-U</a:t>
                </a:r>
              </a:p>
            </p:txBody>
          </p:sp>
          <p:sp>
            <p:nvSpPr>
              <p:cNvPr id="84" name="TextBox 83">
                <a:extLst>
                  <a:ext uri="{FF2B5EF4-FFF2-40B4-BE49-F238E27FC236}">
                    <a16:creationId xmlns:a16="http://schemas.microsoft.com/office/drawing/2014/main" id="{6A597827-14BF-914F-9DFD-EC4EB4A272CE}"/>
                  </a:ext>
                </a:extLst>
              </p:cNvPr>
              <p:cNvSpPr txBox="1"/>
              <p:nvPr/>
            </p:nvSpPr>
            <p:spPr>
              <a:xfrm>
                <a:off x="6749730" y="5321512"/>
                <a:ext cx="694388"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ATLAS</a:t>
                </a:r>
              </a:p>
            </p:txBody>
          </p:sp>
          <p:sp>
            <p:nvSpPr>
              <p:cNvPr id="85" name="TextBox 84">
                <a:extLst>
                  <a:ext uri="{FF2B5EF4-FFF2-40B4-BE49-F238E27FC236}">
                    <a16:creationId xmlns:a16="http://schemas.microsoft.com/office/drawing/2014/main" id="{6A1C2955-55E7-6F41-9A6E-E47CDB71C01A}"/>
                  </a:ext>
                </a:extLst>
              </p:cNvPr>
              <p:cNvSpPr txBox="1"/>
              <p:nvPr/>
            </p:nvSpPr>
            <p:spPr>
              <a:xfrm>
                <a:off x="8668870" y="5321512"/>
                <a:ext cx="610496" cy="372184"/>
              </a:xfrm>
              <a:prstGeom prst="rect">
                <a:avLst/>
              </a:prstGeom>
              <a:solidFill>
                <a:schemeClr val="tx1">
                  <a:alpha val="55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RHIC</a:t>
                </a:r>
              </a:p>
            </p:txBody>
          </p:sp>
          <p:sp>
            <p:nvSpPr>
              <p:cNvPr id="86" name="TextBox 85">
                <a:extLst>
                  <a:ext uri="{FF2B5EF4-FFF2-40B4-BE49-F238E27FC236}">
                    <a16:creationId xmlns:a16="http://schemas.microsoft.com/office/drawing/2014/main" id="{1D605A4B-2330-6848-BBC8-585FA9184A9F}"/>
                  </a:ext>
                </a:extLst>
              </p:cNvPr>
              <p:cNvSpPr txBox="1"/>
              <p:nvPr/>
            </p:nvSpPr>
            <p:spPr>
              <a:xfrm>
                <a:off x="1287824" y="5321512"/>
                <a:ext cx="623403"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DIII-D</a:t>
                </a:r>
              </a:p>
            </p:txBody>
          </p:sp>
          <p:sp>
            <p:nvSpPr>
              <p:cNvPr id="87" name="TextBox 86">
                <a:extLst>
                  <a:ext uri="{FF2B5EF4-FFF2-40B4-BE49-F238E27FC236}">
                    <a16:creationId xmlns:a16="http://schemas.microsoft.com/office/drawing/2014/main" id="{0DDACCB2-8E79-4243-BF80-9D01CF2E796A}"/>
                  </a:ext>
                </a:extLst>
              </p:cNvPr>
              <p:cNvSpPr txBox="1"/>
              <p:nvPr/>
            </p:nvSpPr>
            <p:spPr>
              <a:xfrm>
                <a:off x="3139783" y="6423480"/>
                <a:ext cx="558868"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ATF</a:t>
                </a:r>
              </a:p>
            </p:txBody>
          </p:sp>
          <p:sp>
            <p:nvSpPr>
              <p:cNvPr id="88" name="TextBox 87">
                <a:extLst>
                  <a:ext uri="{FF2B5EF4-FFF2-40B4-BE49-F238E27FC236}">
                    <a16:creationId xmlns:a16="http://schemas.microsoft.com/office/drawing/2014/main" id="{92BF166A-C823-5C44-961F-605F05CC3042}"/>
                  </a:ext>
                </a:extLst>
              </p:cNvPr>
              <p:cNvSpPr txBox="1"/>
              <p:nvPr/>
            </p:nvSpPr>
            <p:spPr>
              <a:xfrm>
                <a:off x="4648279" y="6423480"/>
                <a:ext cx="942847"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Fermilab AC</a:t>
                </a:r>
              </a:p>
            </p:txBody>
          </p:sp>
          <p:sp>
            <p:nvSpPr>
              <p:cNvPr id="89" name="TextBox 88">
                <a:extLst>
                  <a:ext uri="{FF2B5EF4-FFF2-40B4-BE49-F238E27FC236}">
                    <a16:creationId xmlns:a16="http://schemas.microsoft.com/office/drawing/2014/main" id="{0F2A0EF9-D6A9-954E-B5FC-8D9C8E6213FD}"/>
                  </a:ext>
                </a:extLst>
              </p:cNvPr>
              <p:cNvSpPr txBox="1"/>
              <p:nvPr/>
            </p:nvSpPr>
            <p:spPr>
              <a:xfrm>
                <a:off x="4866097" y="5314109"/>
                <a:ext cx="707297" cy="372184"/>
              </a:xfrm>
              <a:prstGeom prst="rect">
                <a:avLst/>
              </a:prstGeom>
              <a:solidFill>
                <a:schemeClr val="tx1">
                  <a:alpha val="50000"/>
                </a:schemeClr>
              </a:solid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CEBAF</a:t>
                </a:r>
              </a:p>
            </p:txBody>
          </p:sp>
          <p:sp>
            <p:nvSpPr>
              <p:cNvPr id="90" name="TextBox 89">
                <a:extLst>
                  <a:ext uri="{FF2B5EF4-FFF2-40B4-BE49-F238E27FC236}">
                    <a16:creationId xmlns:a16="http://schemas.microsoft.com/office/drawing/2014/main" id="{EEB3F24D-E0D6-ED4D-9DD0-B687A88E1EDF}"/>
                  </a:ext>
                </a:extLst>
              </p:cNvPr>
              <p:cNvSpPr txBox="1"/>
              <p:nvPr/>
            </p:nvSpPr>
            <p:spPr>
              <a:xfrm>
                <a:off x="1211082" y="6423480"/>
                <a:ext cx="694388" cy="372184"/>
              </a:xfrm>
              <a:prstGeom prst="rect">
                <a:avLst/>
              </a:prstGeom>
              <a:noFill/>
            </p:spPr>
            <p:txBody>
              <a:bodyPr wrap="none" rtlCol="0">
                <a:spAutoFit/>
              </a:bodyPr>
              <a:lstStyle/>
              <a:p>
                <a:pPr algn="ctr"/>
                <a:r>
                  <a:rPr lang="en-US" sz="375" b="1" dirty="0">
                    <a:solidFill>
                      <a:schemeClr val="bg1"/>
                    </a:solidFill>
                    <a:latin typeface="Arial" panose="020B0604020202020204" pitchFamily="34" charset="0"/>
                    <a:cs typeface="Arial" panose="020B0604020202020204" pitchFamily="34" charset="0"/>
                  </a:rPr>
                  <a:t>FACET</a:t>
                </a:r>
              </a:p>
            </p:txBody>
          </p:sp>
          <p:pic>
            <p:nvPicPr>
              <p:cNvPr id="91" name="Picture 90">
                <a:extLst>
                  <a:ext uri="{FF2B5EF4-FFF2-40B4-BE49-F238E27FC236}">
                    <a16:creationId xmlns:a16="http://schemas.microsoft.com/office/drawing/2014/main" id="{7BECC9E6-E5CC-0149-AF6C-AF8F23B7FE6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400800" y="5819901"/>
                <a:ext cx="2199177" cy="711302"/>
              </a:xfrm>
              <a:prstGeom prst="rect">
                <a:avLst/>
              </a:prstGeom>
            </p:spPr>
          </p:pic>
        </p:grpSp>
      </p:grpSp>
      <p:grpSp>
        <p:nvGrpSpPr>
          <p:cNvPr id="36" name="Group 35">
            <a:extLst>
              <a:ext uri="{FF2B5EF4-FFF2-40B4-BE49-F238E27FC236}">
                <a16:creationId xmlns:a16="http://schemas.microsoft.com/office/drawing/2014/main" id="{CD314292-A940-A446-9552-0F4956D365FD}"/>
              </a:ext>
            </a:extLst>
          </p:cNvPr>
          <p:cNvGrpSpPr/>
          <p:nvPr/>
        </p:nvGrpSpPr>
        <p:grpSpPr>
          <a:xfrm>
            <a:off x="1201811" y="911630"/>
            <a:ext cx="6793130" cy="3282177"/>
            <a:chOff x="54211" y="1228294"/>
            <a:chExt cx="9080626" cy="4611768"/>
          </a:xfrm>
        </p:grpSpPr>
        <p:sp>
          <p:nvSpPr>
            <p:cNvPr id="35" name="Rectangle 34">
              <a:extLst>
                <a:ext uri="{FF2B5EF4-FFF2-40B4-BE49-F238E27FC236}">
                  <a16:creationId xmlns:a16="http://schemas.microsoft.com/office/drawing/2014/main" id="{C0E1036C-D02A-5544-94A8-4BC915DE6A05}"/>
                </a:ext>
              </a:extLst>
            </p:cNvPr>
            <p:cNvSpPr/>
            <p:nvPr/>
          </p:nvSpPr>
          <p:spPr>
            <a:xfrm>
              <a:off x="54211" y="1228294"/>
              <a:ext cx="9080626" cy="46117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grpSp>
          <p:nvGrpSpPr>
            <p:cNvPr id="4" name="Group 3">
              <a:extLst>
                <a:ext uri="{FF2B5EF4-FFF2-40B4-BE49-F238E27FC236}">
                  <a16:creationId xmlns:a16="http://schemas.microsoft.com/office/drawing/2014/main" id="{FE0A1AFA-5092-3D46-98ED-F287E97454F6}"/>
                </a:ext>
              </a:extLst>
            </p:cNvPr>
            <p:cNvGrpSpPr/>
            <p:nvPr/>
          </p:nvGrpSpPr>
          <p:grpSpPr>
            <a:xfrm>
              <a:off x="279233" y="1311586"/>
              <a:ext cx="8772828" cy="4311465"/>
              <a:chOff x="-669069" y="1299529"/>
              <a:chExt cx="8772828" cy="4311465"/>
            </a:xfrm>
            <a:noFill/>
          </p:grpSpPr>
          <p:pic>
            <p:nvPicPr>
              <p:cNvPr id="16" name="Picture 16" descr="Argonne.jpg">
                <a:extLst>
                  <a:ext uri="{FF2B5EF4-FFF2-40B4-BE49-F238E27FC236}">
                    <a16:creationId xmlns:a16="http://schemas.microsoft.com/office/drawing/2014/main" id="{38CE56A4-2200-4144-849C-C6DF88E926FC}"/>
                  </a:ext>
                </a:extLst>
              </p:cNvPr>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03231" y="2515057"/>
                <a:ext cx="1701667" cy="641348"/>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7" descr="Oak Ridge.jpg">
                <a:extLst>
                  <a:ext uri="{FF2B5EF4-FFF2-40B4-BE49-F238E27FC236}">
                    <a16:creationId xmlns:a16="http://schemas.microsoft.com/office/drawing/2014/main" id="{FC8F1BDF-9327-5549-9D24-DB56C58F4F21}"/>
                  </a:ext>
                </a:extLst>
              </p:cNvPr>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673894" y="2296804"/>
                <a:ext cx="1311210" cy="670431"/>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8" descr="PNNL.jpg">
                <a:extLst>
                  <a:ext uri="{FF2B5EF4-FFF2-40B4-BE49-F238E27FC236}">
                    <a16:creationId xmlns:a16="http://schemas.microsoft.com/office/drawing/2014/main" id="{38245A0B-A931-5744-8D34-C3B6FD94C3BB}"/>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bwMode="auto">
              <a:xfrm>
                <a:off x="2686877" y="1299529"/>
                <a:ext cx="1698316" cy="66113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9" descr="SLAC.jpg">
                <a:extLst>
                  <a:ext uri="{FF2B5EF4-FFF2-40B4-BE49-F238E27FC236}">
                    <a16:creationId xmlns:a16="http://schemas.microsoft.com/office/drawing/2014/main" id="{971500B7-EE71-6142-960C-3B88099675EB}"/>
                  </a:ext>
                </a:extLst>
              </p:cNvPr>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772722" y="3110412"/>
                <a:ext cx="1950687" cy="325114"/>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0" descr="Brookhaven.jpg">
                <a:extLst>
                  <a:ext uri="{FF2B5EF4-FFF2-40B4-BE49-F238E27FC236}">
                    <a16:creationId xmlns:a16="http://schemas.microsoft.com/office/drawing/2014/main" id="{D3435E1C-CF5D-D847-B28B-9513B0EEE052}"/>
                  </a:ext>
                </a:extLst>
              </p:cNvPr>
              <p:cNvPicPr>
                <a:picLocks noChangeAspect="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4705037" y="3753609"/>
                <a:ext cx="1492408" cy="551829"/>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1" descr="Fermilab.jpg">
                <a:extLst>
                  <a:ext uri="{FF2B5EF4-FFF2-40B4-BE49-F238E27FC236}">
                    <a16:creationId xmlns:a16="http://schemas.microsoft.com/office/drawing/2014/main" id="{31B08B34-5E6A-964D-BC5E-73FFE5C1FED4}"/>
                  </a:ext>
                </a:extLst>
              </p:cNvPr>
              <p:cNvPicPr>
                <a:picLocks noChangeAspect="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008214" y="3383752"/>
                <a:ext cx="1512176" cy="276738"/>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2" descr="Jefferson.jpg">
                <a:extLst>
                  <a:ext uri="{FF2B5EF4-FFF2-40B4-BE49-F238E27FC236}">
                    <a16:creationId xmlns:a16="http://schemas.microsoft.com/office/drawing/2014/main" id="{8FD3FBCC-7DD8-A743-82EB-0224C4EE4182}"/>
                  </a:ext>
                </a:extLst>
              </p:cNvPr>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647695" y="2232135"/>
                <a:ext cx="1953640" cy="357454"/>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4" descr="Princeton.jpg">
                <a:extLst>
                  <a:ext uri="{FF2B5EF4-FFF2-40B4-BE49-F238E27FC236}">
                    <a16:creationId xmlns:a16="http://schemas.microsoft.com/office/drawing/2014/main" id="{0945C2BF-4BE2-ED43-B54A-DEA214E8EF8D}"/>
                  </a:ext>
                </a:extLst>
              </p:cNvPr>
              <p:cNvPicPr>
                <a:picLocks noChangeAspect="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669069" y="3756756"/>
                <a:ext cx="1382044" cy="75938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1" descr="Los Alamos.jpg">
                <a:extLst>
                  <a:ext uri="{FF2B5EF4-FFF2-40B4-BE49-F238E27FC236}">
                    <a16:creationId xmlns:a16="http://schemas.microsoft.com/office/drawing/2014/main" id="{2EBFA8E0-50B7-2940-A211-CFAFCB6D1339}"/>
                  </a:ext>
                </a:extLst>
              </p:cNvPr>
              <p:cNvPicPr>
                <a:picLocks noChangeAspect="1"/>
              </p:cNvPicPr>
              <p:nvPr/>
            </p:nvPicPr>
            <p:blipFill>
              <a:blip r:embed="rId39">
                <a:extLst>
                  <a:ext uri="{28A0092B-C50C-407E-A947-70E740481C1C}">
                    <a14:useLocalDpi xmlns:a14="http://schemas.microsoft.com/office/drawing/2010/main"/>
                  </a:ext>
                </a:extLst>
              </a:blip>
              <a:srcRect/>
              <a:stretch>
                <a:fillRect/>
              </a:stretch>
            </p:blipFill>
            <p:spPr bwMode="auto">
              <a:xfrm>
                <a:off x="3967916" y="4310067"/>
                <a:ext cx="1751859" cy="908606"/>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E8A4B6B2-5BC4-3946-BC99-103344D68951}"/>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484635" y="2092391"/>
                <a:ext cx="2054094" cy="336507"/>
              </a:xfrm>
              <a:prstGeom prst="rect">
                <a:avLst/>
              </a:prstGeom>
              <a:grpFill/>
            </p:spPr>
          </p:pic>
          <p:pic>
            <p:nvPicPr>
              <p:cNvPr id="28" name="Picture 27">
                <a:extLst>
                  <a:ext uri="{FF2B5EF4-FFF2-40B4-BE49-F238E27FC236}">
                    <a16:creationId xmlns:a16="http://schemas.microsoft.com/office/drawing/2014/main" id="{BDC34CFD-419C-EE45-BBF2-A5E5F9A59039}"/>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717419" y="1382095"/>
                <a:ext cx="904824" cy="904824"/>
              </a:xfrm>
              <a:prstGeom prst="rect">
                <a:avLst/>
              </a:prstGeom>
              <a:grpFill/>
            </p:spPr>
          </p:pic>
          <p:pic>
            <p:nvPicPr>
              <p:cNvPr id="29" name="Picture 28">
                <a:extLst>
                  <a:ext uri="{FF2B5EF4-FFF2-40B4-BE49-F238E27FC236}">
                    <a16:creationId xmlns:a16="http://schemas.microsoft.com/office/drawing/2014/main" id="{71C8E958-3EAB-AE42-95AA-21B66FA2FB3E}"/>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456175" y="4949624"/>
                <a:ext cx="1661336" cy="661370"/>
              </a:xfrm>
              <a:prstGeom prst="rect">
                <a:avLst/>
              </a:prstGeom>
              <a:grpFill/>
            </p:spPr>
          </p:pic>
          <p:pic>
            <p:nvPicPr>
              <p:cNvPr id="30" name="Picture 29">
                <a:extLst>
                  <a:ext uri="{FF2B5EF4-FFF2-40B4-BE49-F238E27FC236}">
                    <a16:creationId xmlns:a16="http://schemas.microsoft.com/office/drawing/2014/main" id="{943C6F29-79E2-5441-9D29-9D2657DBE40F}"/>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11002" y="1398178"/>
                <a:ext cx="1200601" cy="814008"/>
              </a:xfrm>
              <a:prstGeom prst="rect">
                <a:avLst/>
              </a:prstGeom>
              <a:grpFill/>
            </p:spPr>
          </p:pic>
          <p:pic>
            <p:nvPicPr>
              <p:cNvPr id="31" name="Picture 30">
                <a:extLst>
                  <a:ext uri="{FF2B5EF4-FFF2-40B4-BE49-F238E27FC236}">
                    <a16:creationId xmlns:a16="http://schemas.microsoft.com/office/drawing/2014/main" id="{112FEC9C-8733-5A4B-9D66-E44CDB8ADF81}"/>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6269315" y="2372376"/>
                <a:ext cx="1834444" cy="535774"/>
              </a:xfrm>
              <a:prstGeom prst="rect">
                <a:avLst/>
              </a:prstGeom>
              <a:grpFill/>
            </p:spPr>
          </p:pic>
          <p:pic>
            <p:nvPicPr>
              <p:cNvPr id="32" name="Picture 31">
                <a:extLst>
                  <a:ext uri="{FF2B5EF4-FFF2-40B4-BE49-F238E27FC236}">
                    <a16:creationId xmlns:a16="http://schemas.microsoft.com/office/drawing/2014/main" id="{F5254EDE-A79D-4942-B8B4-5E5DBB8553F9}"/>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2734313" y="4604495"/>
                <a:ext cx="1418282" cy="567313"/>
              </a:xfrm>
              <a:prstGeom prst="rect">
                <a:avLst/>
              </a:prstGeom>
              <a:grpFill/>
            </p:spPr>
          </p:pic>
          <p:pic>
            <p:nvPicPr>
              <p:cNvPr id="33" name="Picture 24" descr="SRNL-logo.jpg">
                <a:extLst>
                  <a:ext uri="{FF2B5EF4-FFF2-40B4-BE49-F238E27FC236}">
                    <a16:creationId xmlns:a16="http://schemas.microsoft.com/office/drawing/2014/main" id="{72EED1E7-2310-D24A-BA9B-265C576FDFC9}"/>
                  </a:ext>
                </a:extLst>
              </p:cNvPr>
              <p:cNvPicPr>
                <a:picLocks noChangeAspect="1"/>
              </p:cNvPicPr>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29003" y="4894515"/>
                <a:ext cx="1915778" cy="501024"/>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29" descr="LLNL.jpg">
                <a:extLst>
                  <a:ext uri="{FF2B5EF4-FFF2-40B4-BE49-F238E27FC236}">
                    <a16:creationId xmlns:a16="http://schemas.microsoft.com/office/drawing/2014/main" id="{062ED760-1FC1-B14E-91A7-B85CA8F8CB3C}"/>
                  </a:ext>
                </a:extLst>
              </p:cNvPr>
              <p:cNvPicPr>
                <a:picLocks noChangeAspect="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049977" y="3698611"/>
                <a:ext cx="1910811" cy="1195904"/>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EF529D-26F5-294C-BE2A-7B8346B04AC7}"/>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689612" y="2508021"/>
                <a:ext cx="1866900" cy="1866900"/>
              </a:xfrm>
              <a:prstGeom prst="rect">
                <a:avLst/>
              </a:prstGeom>
              <a:grpFill/>
            </p:spPr>
          </p:pic>
        </p:grpSp>
      </p:grpSp>
    </p:spTree>
    <p:extLst>
      <p:ext uri="{BB962C8B-B14F-4D97-AF65-F5344CB8AC3E}">
        <p14:creationId xmlns:p14="http://schemas.microsoft.com/office/powerpoint/2010/main" val="247761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82"/>
          <p:cNvSpPr txBox="1">
            <a:spLocks noGrp="1"/>
          </p:cNvSpPr>
          <p:nvPr>
            <p:ph type="title"/>
          </p:nvPr>
        </p:nvSpPr>
        <p:spPr>
          <a:xfrm>
            <a:off x="1470525" y="239471"/>
            <a:ext cx="6172200" cy="496125"/>
          </a:xfrm>
          <a:prstGeom prst="rect">
            <a:avLst/>
          </a:prstGeom>
        </p:spPr>
        <p:txBody>
          <a:bodyPr spcFirstLastPara="1" vert="horz" wrap="square" lIns="68569" tIns="68569" rIns="68569" bIns="68569" rtlCol="0" anchor="ctr" anchorCtr="0">
            <a:noAutofit/>
          </a:bodyPr>
          <a:lstStyle/>
          <a:p>
            <a:r>
              <a:rPr lang="en" dirty="0">
                <a:solidFill>
                  <a:schemeClr val="tx1"/>
                </a:solidFill>
              </a:rPr>
              <a:t>1 Gbps </a:t>
            </a:r>
            <a:r>
              <a:rPr lang="en" dirty="0" err="1">
                <a:solidFill>
                  <a:schemeClr val="tx1"/>
                </a:solidFill>
              </a:rPr>
              <a:t>iPerf</a:t>
            </a:r>
            <a:r>
              <a:rPr lang="en" dirty="0">
                <a:solidFill>
                  <a:schemeClr val="tx1"/>
                </a:solidFill>
              </a:rPr>
              <a:t> flow - 1% packet drop</a:t>
            </a:r>
            <a:endParaRPr dirty="0">
              <a:solidFill>
                <a:schemeClr val="tx1"/>
              </a:solidFill>
            </a:endParaRPr>
          </a:p>
        </p:txBody>
      </p:sp>
      <p:sp>
        <p:nvSpPr>
          <p:cNvPr id="1581" name="Google Shape;1581;p82"/>
          <p:cNvSpPr txBox="1">
            <a:spLocks noGrp="1"/>
          </p:cNvSpPr>
          <p:nvPr>
            <p:ph type="sldNum" idx="12"/>
          </p:nvPr>
        </p:nvSpPr>
        <p:spPr>
          <a:xfrm>
            <a:off x="1485900" y="4289825"/>
            <a:ext cx="335700" cy="205425"/>
          </a:xfrm>
          <a:prstGeom prst="rect">
            <a:avLst/>
          </a:prstGeom>
        </p:spPr>
        <p:txBody>
          <a:bodyPr spcFirstLastPara="1" vert="horz" wrap="square" lIns="68569" tIns="34275" rIns="68569" bIns="34275" rtlCol="0" anchor="ctr" anchorCtr="0">
            <a:noAutofit/>
          </a:bodyPr>
          <a:lstStyle/>
          <a:p>
            <a:pPr algn="l"/>
            <a:fld id="{00000000-1234-1234-1234-123412341234}" type="slidenum">
              <a:rPr lang="en"/>
              <a:pPr algn="l"/>
              <a:t>20</a:t>
            </a:fld>
            <a:endParaRPr/>
          </a:p>
        </p:txBody>
      </p:sp>
      <p:sp>
        <p:nvSpPr>
          <p:cNvPr id="1582" name="Google Shape;1582;p82"/>
          <p:cNvSpPr txBox="1"/>
          <p:nvPr/>
        </p:nvSpPr>
        <p:spPr>
          <a:xfrm>
            <a:off x="4874678" y="913907"/>
            <a:ext cx="1484100" cy="225225"/>
          </a:xfrm>
          <a:prstGeom prst="rect">
            <a:avLst/>
          </a:prstGeom>
          <a:noFill/>
          <a:ln>
            <a:noFill/>
          </a:ln>
        </p:spPr>
        <p:txBody>
          <a:bodyPr spcFirstLastPara="1" wrap="square" lIns="68569" tIns="34275" rIns="68569" bIns="34275" anchor="t" anchorCtr="0">
            <a:noAutofit/>
          </a:bodyPr>
          <a:lstStyle/>
          <a:p>
            <a:pPr marL="257175" indent="-161925">
              <a:buClr>
                <a:schemeClr val="accent1"/>
              </a:buClr>
              <a:buSzPts val="2000"/>
            </a:pPr>
            <a:endParaRPr sz="1500">
              <a:solidFill>
                <a:schemeClr val="dk1"/>
              </a:solidFill>
              <a:latin typeface="Calibri"/>
              <a:ea typeface="Calibri"/>
              <a:cs typeface="Calibri"/>
              <a:sym typeface="Calibri"/>
            </a:endParaRPr>
          </a:p>
        </p:txBody>
      </p:sp>
      <p:sp>
        <p:nvSpPr>
          <p:cNvPr id="1583" name="Google Shape;1583;p82"/>
          <p:cNvSpPr txBox="1"/>
          <p:nvPr/>
        </p:nvSpPr>
        <p:spPr>
          <a:xfrm>
            <a:off x="2181169" y="4441127"/>
            <a:ext cx="4480875" cy="153900"/>
          </a:xfrm>
          <a:prstGeom prst="rect">
            <a:avLst/>
          </a:prstGeom>
          <a:noFill/>
          <a:ln>
            <a:noFill/>
          </a:ln>
        </p:spPr>
        <p:txBody>
          <a:bodyPr spcFirstLastPara="1" wrap="square" lIns="0" tIns="0" rIns="0" bIns="0" anchor="t" anchorCtr="0">
            <a:noAutofit/>
          </a:bodyPr>
          <a:lstStyle/>
          <a:p>
            <a:r>
              <a:rPr lang="en" sz="900" i="1" dirty="0">
                <a:latin typeface="Calibri"/>
                <a:ea typeface="Calibri"/>
                <a:cs typeface="Calibri"/>
                <a:sym typeface="Calibri"/>
              </a:rPr>
              <a:t>Note: only 23 packets were dropped all together, taking bandwidth down to 5 Mb/s from 1 Gb/s.</a:t>
            </a:r>
            <a:endParaRPr sz="900" i="1" dirty="0">
              <a:latin typeface="Calibri"/>
              <a:ea typeface="Calibri"/>
              <a:cs typeface="Calibri"/>
              <a:sym typeface="Calibri"/>
            </a:endParaRPr>
          </a:p>
          <a:p>
            <a:endParaRPr sz="900" i="1" dirty="0">
              <a:latin typeface="Calibri"/>
              <a:ea typeface="Calibri"/>
              <a:cs typeface="Calibri"/>
              <a:sym typeface="Calibri"/>
            </a:endParaRPr>
          </a:p>
        </p:txBody>
      </p:sp>
      <p:pic>
        <p:nvPicPr>
          <p:cNvPr id="1584" name="Google Shape;1584;p82"/>
          <p:cNvPicPr preferRelativeResize="0"/>
          <p:nvPr/>
        </p:nvPicPr>
        <p:blipFill>
          <a:blip r:embed="rId3">
            <a:alphaModFix/>
          </a:blip>
          <a:stretch>
            <a:fillRect/>
          </a:stretch>
        </p:blipFill>
        <p:spPr>
          <a:xfrm>
            <a:off x="1758436" y="1100323"/>
            <a:ext cx="5596378" cy="3285150"/>
          </a:xfrm>
          <a:prstGeom prst="rect">
            <a:avLst/>
          </a:prstGeom>
          <a:noFill/>
          <a:ln>
            <a:noFill/>
          </a:ln>
        </p:spPr>
      </p:pic>
      <p:cxnSp>
        <p:nvCxnSpPr>
          <p:cNvPr id="1585" name="Google Shape;1585;p82"/>
          <p:cNvCxnSpPr>
            <a:cxnSpLocks/>
            <a:stCxn id="1586" idx="3"/>
          </p:cNvCxnSpPr>
          <p:nvPr/>
        </p:nvCxnSpPr>
        <p:spPr>
          <a:xfrm>
            <a:off x="3218400" y="1232928"/>
            <a:ext cx="385425" cy="430987"/>
          </a:xfrm>
          <a:prstGeom prst="straightConnector1">
            <a:avLst/>
          </a:prstGeom>
          <a:noFill/>
          <a:ln w="9525" cap="flat" cmpd="sng">
            <a:solidFill>
              <a:srgbClr val="6D6E71"/>
            </a:solidFill>
            <a:prstDash val="solid"/>
            <a:round/>
            <a:headEnd type="none" w="med" len="med"/>
            <a:tailEnd type="triangle" w="med" len="med"/>
          </a:ln>
        </p:spPr>
      </p:cxnSp>
      <p:sp>
        <p:nvSpPr>
          <p:cNvPr id="1587" name="Google Shape;1587;p82"/>
          <p:cNvSpPr/>
          <p:nvPr/>
        </p:nvSpPr>
        <p:spPr>
          <a:xfrm>
            <a:off x="6234075" y="3197957"/>
            <a:ext cx="1424025" cy="638987"/>
          </a:xfrm>
          <a:prstGeom prst="rect">
            <a:avLst/>
          </a:prstGeom>
          <a:solidFill>
            <a:srgbClr val="F3F3F3"/>
          </a:solidFill>
          <a:ln w="9525" cap="flat" cmpd="sng">
            <a:solidFill>
              <a:srgbClr val="6D6E71"/>
            </a:solidFill>
            <a:prstDash val="solid"/>
            <a:round/>
            <a:headEnd type="none" w="sm" len="sm"/>
            <a:tailEnd type="none" w="sm" len="sm"/>
          </a:ln>
        </p:spPr>
        <p:txBody>
          <a:bodyPr spcFirstLastPara="1" wrap="square" lIns="68569" tIns="68569" rIns="68569" bIns="68569" anchor="ctr" anchorCtr="0">
            <a:noAutofit/>
          </a:bodyPr>
          <a:lstStyle/>
          <a:p>
            <a:r>
              <a:rPr lang="en" sz="1350" dirty="0"/>
              <a:t>5 Mb/s average flow rate (100 pkt window)</a:t>
            </a:r>
            <a:endParaRPr sz="1350" dirty="0"/>
          </a:p>
        </p:txBody>
      </p:sp>
      <p:sp>
        <p:nvSpPr>
          <p:cNvPr id="1586" name="Google Shape;1586;p82"/>
          <p:cNvSpPr/>
          <p:nvPr/>
        </p:nvSpPr>
        <p:spPr>
          <a:xfrm>
            <a:off x="1925775" y="923553"/>
            <a:ext cx="1292625" cy="618749"/>
          </a:xfrm>
          <a:prstGeom prst="rect">
            <a:avLst/>
          </a:prstGeom>
          <a:solidFill>
            <a:srgbClr val="F3F3F3"/>
          </a:solidFill>
          <a:ln w="9525" cap="flat" cmpd="sng">
            <a:solidFill>
              <a:srgbClr val="6D6E71"/>
            </a:solidFill>
            <a:prstDash val="solid"/>
            <a:round/>
            <a:headEnd type="none" w="sm" len="sm"/>
            <a:tailEnd type="none" w="sm" len="sm"/>
          </a:ln>
        </p:spPr>
        <p:txBody>
          <a:bodyPr spcFirstLastPara="1" wrap="square" lIns="68569" tIns="68569" rIns="68569" bIns="68569" anchor="ctr" anchorCtr="0">
            <a:noAutofit/>
          </a:bodyPr>
          <a:lstStyle/>
          <a:p>
            <a:r>
              <a:rPr lang="en" sz="1350" dirty="0"/>
              <a:t>Per-packet rates maximum: 1 Gb/s</a:t>
            </a:r>
            <a:endParaRPr sz="1350" dirty="0"/>
          </a:p>
        </p:txBody>
      </p:sp>
      <p:cxnSp>
        <p:nvCxnSpPr>
          <p:cNvPr id="1588" name="Google Shape;1588;p82"/>
          <p:cNvCxnSpPr>
            <a:cxnSpLocks/>
          </p:cNvCxnSpPr>
          <p:nvPr/>
        </p:nvCxnSpPr>
        <p:spPr>
          <a:xfrm flipH="1" flipV="1">
            <a:off x="5765976" y="3019645"/>
            <a:ext cx="468099" cy="638987"/>
          </a:xfrm>
          <a:prstGeom prst="straightConnector1">
            <a:avLst/>
          </a:prstGeom>
          <a:noFill/>
          <a:ln w="9525" cap="flat" cmpd="sng">
            <a:solidFill>
              <a:srgbClr val="6D6E71"/>
            </a:solidFill>
            <a:prstDash val="solid"/>
            <a:round/>
            <a:headEnd type="none" w="med" len="med"/>
            <a:tailEnd type="triangle" w="med" len="med"/>
          </a:ln>
        </p:spPr>
      </p:cxnSp>
    </p:spTree>
    <p:extLst>
      <p:ext uri="{BB962C8B-B14F-4D97-AF65-F5344CB8AC3E}">
        <p14:creationId xmlns:p14="http://schemas.microsoft.com/office/powerpoint/2010/main" val="4234913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876918-F95F-EB46-B727-D78E8A588ACA}"/>
              </a:ext>
            </a:extLst>
          </p:cNvPr>
          <p:cNvSpPr>
            <a:spLocks noGrp="1"/>
          </p:cNvSpPr>
          <p:nvPr>
            <p:ph type="title"/>
          </p:nvPr>
        </p:nvSpPr>
        <p:spPr>
          <a:xfrm>
            <a:off x="1485900" y="2"/>
            <a:ext cx="6172200" cy="620927"/>
          </a:xfrm>
        </p:spPr>
        <p:txBody>
          <a:bodyPr/>
          <a:lstStyle/>
          <a:p>
            <a:r>
              <a:rPr lang="en-US" dirty="0"/>
              <a:t>Usually alert when something is broken…</a:t>
            </a:r>
          </a:p>
        </p:txBody>
      </p:sp>
      <p:sp>
        <p:nvSpPr>
          <p:cNvPr id="4" name="Date Placeholder 3">
            <a:extLst>
              <a:ext uri="{FF2B5EF4-FFF2-40B4-BE49-F238E27FC236}">
                <a16:creationId xmlns:a16="http://schemas.microsoft.com/office/drawing/2014/main" id="{064ACF86-375D-A549-9185-3F97F35C1B90}"/>
              </a:ext>
            </a:extLst>
          </p:cNvPr>
          <p:cNvSpPr>
            <a:spLocks noGrp="1"/>
          </p:cNvSpPr>
          <p:nvPr>
            <p:ph type="dt" sz="half" idx="10"/>
          </p:nvPr>
        </p:nvSpPr>
        <p:spPr/>
        <p:txBody>
          <a:bodyPr/>
          <a:lstStyle/>
          <a:p>
            <a:fld id="{4E0BEA20-4296-1F41-B5C0-947026B7619C}" type="datetime1">
              <a:rPr lang="en-US" smtClean="0"/>
              <a:pPr/>
              <a:t>10/9/19</a:t>
            </a:fld>
            <a:endParaRPr lang="en-US"/>
          </a:p>
        </p:txBody>
      </p:sp>
      <p:sp>
        <p:nvSpPr>
          <p:cNvPr id="5" name="Footer Placeholder 4">
            <a:extLst>
              <a:ext uri="{FF2B5EF4-FFF2-40B4-BE49-F238E27FC236}">
                <a16:creationId xmlns:a16="http://schemas.microsoft.com/office/drawing/2014/main" id="{9A0784B9-553E-C941-B506-E0D1424B4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3C583-2008-2946-BE80-E9CE5FB74377}"/>
              </a:ext>
            </a:extLst>
          </p:cNvPr>
          <p:cNvSpPr>
            <a:spLocks noGrp="1"/>
          </p:cNvSpPr>
          <p:nvPr>
            <p:ph type="sldNum" sz="quarter" idx="12"/>
          </p:nvPr>
        </p:nvSpPr>
        <p:spPr/>
        <p:txBody>
          <a:bodyPr/>
          <a:lstStyle/>
          <a:p>
            <a:fld id="{487710A0-C33E-CC45-8305-B897475A1CD7}" type="slidenum">
              <a:rPr lang="en-US" smtClean="0"/>
              <a:pPr/>
              <a:t>21</a:t>
            </a:fld>
            <a:endParaRPr lang="en-US"/>
          </a:p>
        </p:txBody>
      </p:sp>
      <p:pic>
        <p:nvPicPr>
          <p:cNvPr id="9" name="Picture 8">
            <a:extLst>
              <a:ext uri="{FF2B5EF4-FFF2-40B4-BE49-F238E27FC236}">
                <a16:creationId xmlns:a16="http://schemas.microsoft.com/office/drawing/2014/main" id="{AD85ACEE-1E8B-4B44-9B0C-2407A56BE19F}"/>
              </a:ext>
            </a:extLst>
          </p:cNvPr>
          <p:cNvPicPr>
            <a:picLocks noChangeAspect="1"/>
          </p:cNvPicPr>
          <p:nvPr/>
        </p:nvPicPr>
        <p:blipFill>
          <a:blip r:embed="rId3"/>
          <a:stretch>
            <a:fillRect/>
          </a:stretch>
        </p:blipFill>
        <p:spPr>
          <a:xfrm>
            <a:off x="1485902" y="620929"/>
            <a:ext cx="4048867" cy="3036650"/>
          </a:xfrm>
          <a:prstGeom prst="rect">
            <a:avLst/>
          </a:prstGeom>
        </p:spPr>
      </p:pic>
      <p:sp>
        <p:nvSpPr>
          <p:cNvPr id="11" name="Title 7">
            <a:extLst>
              <a:ext uri="{FF2B5EF4-FFF2-40B4-BE49-F238E27FC236}">
                <a16:creationId xmlns:a16="http://schemas.microsoft.com/office/drawing/2014/main" id="{9E4A9C83-7C4E-C24D-BA80-681213606D6B}"/>
              </a:ext>
            </a:extLst>
          </p:cNvPr>
          <p:cNvSpPr txBox="1">
            <a:spLocks/>
          </p:cNvSpPr>
          <p:nvPr/>
        </p:nvSpPr>
        <p:spPr>
          <a:xfrm>
            <a:off x="3834564" y="3657580"/>
            <a:ext cx="4166438" cy="620927"/>
          </a:xfrm>
          <a:prstGeom prst="rect">
            <a:avLst/>
          </a:prstGeom>
        </p:spPr>
        <p:txBody>
          <a:bodyPr vert="horz" lIns="68580" tIns="34290" rIns="68580" bIns="34290" rtlCol="0" anchor="ctr">
            <a:noAutofit/>
          </a:bodyPr>
          <a:lstStyle>
            <a:lvl1pPr algn="l" defTabSz="457200" rtl="0" eaLnBrk="1" latinLnBrk="0" hangingPunct="1">
              <a:spcBef>
                <a:spcPct val="0"/>
              </a:spcBef>
              <a:buNone/>
              <a:defRPr sz="3200" b="1" kern="1200">
                <a:solidFill>
                  <a:schemeClr val="tx1"/>
                </a:solidFill>
                <a:latin typeface="+mj-lt"/>
                <a:ea typeface="+mj-ea"/>
                <a:cs typeface="+mj-cs"/>
              </a:defRPr>
            </a:lvl1pPr>
          </a:lstStyle>
          <a:p>
            <a:r>
              <a:rPr lang="en-US" sz="2400" dirty="0"/>
              <a:t>…and then get expert help</a:t>
            </a:r>
          </a:p>
        </p:txBody>
      </p:sp>
      <p:sp>
        <p:nvSpPr>
          <p:cNvPr id="12" name="TextBox 11">
            <a:extLst>
              <a:ext uri="{FF2B5EF4-FFF2-40B4-BE49-F238E27FC236}">
                <a16:creationId xmlns:a16="http://schemas.microsoft.com/office/drawing/2014/main" id="{F9367A01-385A-4045-9D67-E5B1E012A33C}"/>
              </a:ext>
            </a:extLst>
          </p:cNvPr>
          <p:cNvSpPr txBox="1"/>
          <p:nvPr/>
        </p:nvSpPr>
        <p:spPr>
          <a:xfrm>
            <a:off x="5752244" y="1919963"/>
            <a:ext cx="2031278" cy="438581"/>
          </a:xfrm>
          <a:prstGeom prst="rect">
            <a:avLst/>
          </a:prstGeom>
        </p:spPr>
        <p:txBody>
          <a:bodyPr vert="horz" lIns="68580" tIns="34290" rIns="68580" bIns="34290" rtlCol="0" anchor="ctr">
            <a:noAutofit/>
          </a:bodyPr>
          <a:lstStyle>
            <a:defPPr>
              <a:defRPr lang="en-US"/>
            </a:defPPr>
            <a:lvl1pPr>
              <a:spcBef>
                <a:spcPct val="0"/>
              </a:spcBef>
              <a:buNone/>
              <a:defRPr sz="3200" b="1">
                <a:latin typeface="+mj-lt"/>
                <a:ea typeface="+mj-ea"/>
                <a:cs typeface="+mj-cs"/>
              </a:defRPr>
            </a:lvl1pPr>
          </a:lstStyle>
          <a:p>
            <a:r>
              <a:rPr lang="en-US" sz="2400" dirty="0">
                <a:solidFill>
                  <a:srgbClr val="FFC000"/>
                </a:solidFill>
              </a:rPr>
              <a:t>Why is this so?</a:t>
            </a:r>
          </a:p>
        </p:txBody>
      </p:sp>
    </p:spTree>
    <p:extLst>
      <p:ext uri="{BB962C8B-B14F-4D97-AF65-F5344CB8AC3E}">
        <p14:creationId xmlns:p14="http://schemas.microsoft.com/office/powerpoint/2010/main" val="252882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1BCEC-1571-DF47-A80B-83EF75419AA7}"/>
              </a:ext>
            </a:extLst>
          </p:cNvPr>
          <p:cNvSpPr>
            <a:spLocks noGrp="1"/>
          </p:cNvSpPr>
          <p:nvPr>
            <p:ph type="title"/>
          </p:nvPr>
        </p:nvSpPr>
        <p:spPr>
          <a:xfrm>
            <a:off x="457200" y="-27405"/>
            <a:ext cx="8229600" cy="857250"/>
          </a:xfrm>
        </p:spPr>
        <p:txBody>
          <a:bodyPr/>
          <a:lstStyle/>
          <a:p>
            <a:r>
              <a:rPr lang="en-US" sz="2800" dirty="0"/>
              <a:t>2. Scalable analytics infrastructure</a:t>
            </a:r>
          </a:p>
        </p:txBody>
      </p:sp>
      <p:pic>
        <p:nvPicPr>
          <p:cNvPr id="4" name="Shape 433">
            <a:extLst>
              <a:ext uri="{FF2B5EF4-FFF2-40B4-BE49-F238E27FC236}">
                <a16:creationId xmlns:a16="http://schemas.microsoft.com/office/drawing/2014/main" id="{D7C7989E-01CD-6343-A252-7078E850725B}"/>
              </a:ext>
            </a:extLst>
          </p:cNvPr>
          <p:cNvPicPr preferRelativeResize="0"/>
          <p:nvPr/>
        </p:nvPicPr>
        <p:blipFill>
          <a:blip r:embed="rId2">
            <a:alphaModFix/>
          </a:blip>
          <a:stretch>
            <a:fillRect/>
          </a:stretch>
        </p:blipFill>
        <p:spPr>
          <a:xfrm>
            <a:off x="2925459" y="1645775"/>
            <a:ext cx="6060993" cy="3316959"/>
          </a:xfrm>
          <a:prstGeom prst="rect">
            <a:avLst/>
          </a:prstGeom>
          <a:noFill/>
          <a:ln>
            <a:noFill/>
          </a:ln>
        </p:spPr>
      </p:pic>
      <p:pic>
        <p:nvPicPr>
          <p:cNvPr id="5" name="Picture 4" descr="Map4Greg.jpg">
            <a:extLst>
              <a:ext uri="{FF2B5EF4-FFF2-40B4-BE49-F238E27FC236}">
                <a16:creationId xmlns:a16="http://schemas.microsoft.com/office/drawing/2014/main" id="{8E08CCBB-D475-7E43-ABA0-33904B3B90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788525"/>
            <a:ext cx="3152782" cy="1198057"/>
          </a:xfrm>
          <a:prstGeom prst="rect">
            <a:avLst/>
          </a:prstGeom>
        </p:spPr>
      </p:pic>
      <p:sp>
        <p:nvSpPr>
          <p:cNvPr id="6" name="Rectangle 5">
            <a:extLst>
              <a:ext uri="{FF2B5EF4-FFF2-40B4-BE49-F238E27FC236}">
                <a16:creationId xmlns:a16="http://schemas.microsoft.com/office/drawing/2014/main" id="{FE21008C-AAAC-444A-9C4D-B88A05CA1256}"/>
              </a:ext>
            </a:extLst>
          </p:cNvPr>
          <p:cNvSpPr/>
          <p:nvPr/>
        </p:nvSpPr>
        <p:spPr>
          <a:xfrm>
            <a:off x="457199" y="2913722"/>
            <a:ext cx="3323967" cy="1815882"/>
          </a:xfrm>
          <a:prstGeom prst="rect">
            <a:avLst/>
          </a:prstGeom>
        </p:spPr>
        <p:txBody>
          <a:bodyPr wrap="square">
            <a:spAutoFit/>
          </a:bodyPr>
          <a:lstStyle/>
          <a:p>
            <a:pPr marL="214313" indent="-214313">
              <a:buFont typeface="Arial"/>
              <a:buChar char="•"/>
            </a:pPr>
            <a:r>
              <a:rPr lang="en-US" sz="1600" dirty="0"/>
              <a:t>Real-time telemetry from</a:t>
            </a:r>
            <a:br>
              <a:rPr lang="en-US" sz="1600" dirty="0"/>
            </a:br>
            <a:r>
              <a:rPr lang="en-US" sz="1600" dirty="0"/>
              <a:t>the network</a:t>
            </a:r>
          </a:p>
          <a:p>
            <a:pPr marL="214313" indent="-214313">
              <a:buFont typeface="Arial"/>
              <a:buChar char="•"/>
            </a:pPr>
            <a:r>
              <a:rPr lang="en-US" sz="1600" b="1" dirty="0" err="1"/>
              <a:t>netbeam</a:t>
            </a:r>
            <a:r>
              <a:rPr lang="en-US" sz="1600" dirty="0"/>
              <a:t> platform: Using Apache BEAM and Google Cloud Platform</a:t>
            </a:r>
          </a:p>
          <a:p>
            <a:pPr marL="214313" indent="-214313">
              <a:buFont typeface="Arial"/>
              <a:buChar char="•"/>
            </a:pPr>
            <a:r>
              <a:rPr lang="en-US" sz="1600" dirty="0"/>
              <a:t>Both Batch and Stream</a:t>
            </a:r>
            <a:br>
              <a:rPr lang="en-US" sz="1600" dirty="0"/>
            </a:br>
            <a:r>
              <a:rPr lang="en-US" sz="1600" dirty="0"/>
              <a:t>processing in parallel</a:t>
            </a:r>
          </a:p>
          <a:p>
            <a:pPr marL="214313" indent="-214313">
              <a:buFont typeface="Arial"/>
              <a:buChar char="•"/>
            </a:pPr>
            <a:r>
              <a:rPr lang="en-US" sz="1600" dirty="0"/>
              <a:t>In production for </a:t>
            </a:r>
            <a:r>
              <a:rPr lang="en-US" sz="1600" dirty="0" err="1"/>
              <a:t>ESnet</a:t>
            </a:r>
            <a:r>
              <a:rPr lang="en-US" sz="1600" dirty="0"/>
              <a:t> SNMP data</a:t>
            </a:r>
            <a:endParaRPr lang="en" sz="1600" dirty="0"/>
          </a:p>
        </p:txBody>
      </p:sp>
      <p:sp>
        <p:nvSpPr>
          <p:cNvPr id="7" name="Right Arrow 6">
            <a:extLst>
              <a:ext uri="{FF2B5EF4-FFF2-40B4-BE49-F238E27FC236}">
                <a16:creationId xmlns:a16="http://schemas.microsoft.com/office/drawing/2014/main" id="{25356B5A-2623-064C-9956-8585B34ED7C1}"/>
              </a:ext>
            </a:extLst>
          </p:cNvPr>
          <p:cNvSpPr/>
          <p:nvPr/>
        </p:nvSpPr>
        <p:spPr>
          <a:xfrm>
            <a:off x="3781167" y="1183666"/>
            <a:ext cx="2026508" cy="4077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Streams telemetry</a:t>
            </a:r>
          </a:p>
        </p:txBody>
      </p:sp>
      <p:sp>
        <p:nvSpPr>
          <p:cNvPr id="8" name="TextBox 7">
            <a:extLst>
              <a:ext uri="{FF2B5EF4-FFF2-40B4-BE49-F238E27FC236}">
                <a16:creationId xmlns:a16="http://schemas.microsoft.com/office/drawing/2014/main" id="{AEC0945D-5DDE-9F4F-91E2-F934180498B0}"/>
              </a:ext>
            </a:extLst>
          </p:cNvPr>
          <p:cNvSpPr txBox="1"/>
          <p:nvPr/>
        </p:nvSpPr>
        <p:spPr>
          <a:xfrm>
            <a:off x="5955955" y="883867"/>
            <a:ext cx="2693774" cy="707886"/>
          </a:xfrm>
          <a:prstGeom prst="rect">
            <a:avLst/>
          </a:prstGeom>
          <a:noFill/>
        </p:spPr>
        <p:txBody>
          <a:bodyPr wrap="square" rtlCol="0">
            <a:spAutoFit/>
          </a:bodyPr>
          <a:lstStyle/>
          <a:p>
            <a:pPr marL="228600" indent="-228600">
              <a:spcBef>
                <a:spcPts val="880"/>
              </a:spcBef>
              <a:buClr>
                <a:srgbClr val="2DB2CF"/>
              </a:buClr>
            </a:pPr>
            <a:r>
              <a:rPr lang="en-US" sz="2000" dirty="0">
                <a:solidFill>
                  <a:srgbClr val="58585B"/>
                </a:solidFill>
              </a:rPr>
              <a:t>On-demand analytics infrastructure</a:t>
            </a:r>
          </a:p>
        </p:txBody>
      </p:sp>
    </p:spTree>
    <p:extLst>
      <p:ext uri="{BB962C8B-B14F-4D97-AF65-F5344CB8AC3E}">
        <p14:creationId xmlns:p14="http://schemas.microsoft.com/office/powerpoint/2010/main" val="44909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6E803-CA0F-244C-804C-21AFB69AAB0C}"/>
              </a:ext>
            </a:extLst>
          </p:cNvPr>
          <p:cNvSpPr>
            <a:spLocks noGrp="1"/>
          </p:cNvSpPr>
          <p:nvPr>
            <p:ph type="title"/>
          </p:nvPr>
        </p:nvSpPr>
        <p:spPr>
          <a:xfrm>
            <a:off x="173685" y="8029"/>
            <a:ext cx="8229600" cy="857250"/>
          </a:xfrm>
        </p:spPr>
        <p:txBody>
          <a:bodyPr/>
          <a:lstStyle/>
          <a:p>
            <a:r>
              <a:rPr lang="en-US" dirty="0"/>
              <a:t>3. Model based approach to request network services</a:t>
            </a:r>
          </a:p>
        </p:txBody>
      </p:sp>
      <p:cxnSp>
        <p:nvCxnSpPr>
          <p:cNvPr id="4" name="Straight Connector 3">
            <a:extLst>
              <a:ext uri="{FF2B5EF4-FFF2-40B4-BE49-F238E27FC236}">
                <a16:creationId xmlns:a16="http://schemas.microsoft.com/office/drawing/2014/main" id="{134586D3-7343-E449-8236-D9B8FAF24F47}"/>
              </a:ext>
            </a:extLst>
          </p:cNvPr>
          <p:cNvCxnSpPr>
            <a:cxnSpLocks/>
            <a:stCxn id="77" idx="0"/>
          </p:cNvCxnSpPr>
          <p:nvPr/>
        </p:nvCxnSpPr>
        <p:spPr bwMode="auto">
          <a:xfrm flipV="1">
            <a:off x="892074" y="1994295"/>
            <a:ext cx="1691247" cy="894842"/>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5" name="Straight Connector 4">
            <a:extLst>
              <a:ext uri="{FF2B5EF4-FFF2-40B4-BE49-F238E27FC236}">
                <a16:creationId xmlns:a16="http://schemas.microsoft.com/office/drawing/2014/main" id="{980FA0AE-EE47-734C-ACBF-DBF153EC6FC2}"/>
              </a:ext>
            </a:extLst>
          </p:cNvPr>
          <p:cNvCxnSpPr>
            <a:stCxn id="40" idx="1"/>
          </p:cNvCxnSpPr>
          <p:nvPr/>
        </p:nvCxnSpPr>
        <p:spPr bwMode="auto">
          <a:xfrm flipH="1" flipV="1">
            <a:off x="1043299" y="3333046"/>
            <a:ext cx="1472362" cy="843186"/>
          </a:xfrm>
          <a:prstGeom prst="line">
            <a:avLst/>
          </a:prstGeom>
          <a:solidFill>
            <a:schemeClr val="accent1"/>
          </a:solidFill>
          <a:ln w="57150" cap="flat" cmpd="sng" algn="ctr">
            <a:solidFill>
              <a:srgbClr val="FFCC33"/>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0C2418DC-1D60-344E-8ADD-C545F1EA7D21}"/>
              </a:ext>
            </a:extLst>
          </p:cNvPr>
          <p:cNvCxnSpPr>
            <a:stCxn id="40" idx="0"/>
            <a:endCxn id="39" idx="2"/>
          </p:cNvCxnSpPr>
          <p:nvPr/>
        </p:nvCxnSpPr>
        <p:spPr bwMode="auto">
          <a:xfrm flipV="1">
            <a:off x="3315136" y="3922838"/>
            <a:ext cx="252068" cy="53027"/>
          </a:xfrm>
          <a:prstGeom prst="line">
            <a:avLst/>
          </a:prstGeom>
          <a:solidFill>
            <a:schemeClr val="accent1"/>
          </a:solidFill>
          <a:ln w="57150" cap="flat" cmpd="sng" algn="ctr">
            <a:solidFill>
              <a:srgbClr val="FFCC33"/>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932634DE-8F92-E946-8270-8E03F8B3D41A}"/>
              </a:ext>
            </a:extLst>
          </p:cNvPr>
          <p:cNvCxnSpPr>
            <a:stCxn id="39" idx="0"/>
            <a:endCxn id="30" idx="0"/>
          </p:cNvCxnSpPr>
          <p:nvPr/>
        </p:nvCxnSpPr>
        <p:spPr bwMode="auto">
          <a:xfrm flipV="1">
            <a:off x="4688194" y="3801241"/>
            <a:ext cx="549685" cy="121594"/>
          </a:xfrm>
          <a:prstGeom prst="line">
            <a:avLst/>
          </a:prstGeom>
          <a:solidFill>
            <a:schemeClr val="accent1"/>
          </a:solidFill>
          <a:ln w="57150" cap="flat" cmpd="sng" algn="ctr">
            <a:solidFill>
              <a:srgbClr val="FFCC33"/>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2A898DD8-3DAA-614D-BCA9-83B4B8BAAFA6}"/>
              </a:ext>
            </a:extLst>
          </p:cNvPr>
          <p:cNvCxnSpPr>
            <a:endCxn id="40" idx="2"/>
          </p:cNvCxnSpPr>
          <p:nvPr/>
        </p:nvCxnSpPr>
        <p:spPr bwMode="auto">
          <a:xfrm flipV="1">
            <a:off x="930670" y="3975864"/>
            <a:ext cx="789146" cy="135152"/>
          </a:xfrm>
          <a:prstGeom prst="line">
            <a:avLst/>
          </a:prstGeom>
          <a:solidFill>
            <a:schemeClr val="accent1"/>
          </a:solidFill>
          <a:ln w="57150" cap="flat" cmpd="sng" algn="ctr">
            <a:solidFill>
              <a:srgbClr val="FFCC33"/>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55F1F171-4F46-494B-8DD9-586854339650}"/>
              </a:ext>
            </a:extLst>
          </p:cNvPr>
          <p:cNvCxnSpPr>
            <a:stCxn id="35" idx="2"/>
            <a:endCxn id="40" idx="1"/>
          </p:cNvCxnSpPr>
          <p:nvPr/>
        </p:nvCxnSpPr>
        <p:spPr bwMode="auto">
          <a:xfrm flipH="1">
            <a:off x="2515658" y="3538858"/>
            <a:ext cx="1052802" cy="637373"/>
          </a:xfrm>
          <a:prstGeom prst="line">
            <a:avLst/>
          </a:prstGeom>
          <a:solidFill>
            <a:schemeClr val="accent1"/>
          </a:solidFill>
          <a:ln w="57150" cap="flat" cmpd="sng" algn="ctr">
            <a:solidFill>
              <a:srgbClr val="FFCC33"/>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F60D7544-9328-B24A-B404-AE4A588A3B9A}"/>
              </a:ext>
            </a:extLst>
          </p:cNvPr>
          <p:cNvCxnSpPr>
            <a:stCxn id="40" idx="1"/>
            <a:endCxn id="21" idx="2"/>
          </p:cNvCxnSpPr>
          <p:nvPr/>
        </p:nvCxnSpPr>
        <p:spPr bwMode="auto">
          <a:xfrm flipH="1" flipV="1">
            <a:off x="2351043" y="3520513"/>
            <a:ext cx="164616" cy="655720"/>
          </a:xfrm>
          <a:prstGeom prst="line">
            <a:avLst/>
          </a:prstGeom>
          <a:solidFill>
            <a:schemeClr val="accent1"/>
          </a:solidFill>
          <a:ln w="57150" cap="flat" cmpd="sng" algn="ctr">
            <a:solidFill>
              <a:srgbClr val="FFCC33"/>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DA81E2AE-AA41-124E-8560-3F38A3A8BD9C}"/>
              </a:ext>
            </a:extLst>
          </p:cNvPr>
          <p:cNvGrpSpPr/>
          <p:nvPr/>
        </p:nvGrpSpPr>
        <p:grpSpPr>
          <a:xfrm>
            <a:off x="338576" y="3857817"/>
            <a:ext cx="947168" cy="476257"/>
            <a:chOff x="683686" y="4904340"/>
            <a:chExt cx="1368131" cy="846679"/>
          </a:xfrm>
        </p:grpSpPr>
        <p:sp>
          <p:nvSpPr>
            <p:cNvPr id="12" name="Rounded Rectangle 11">
              <a:extLst>
                <a:ext uri="{FF2B5EF4-FFF2-40B4-BE49-F238E27FC236}">
                  <a16:creationId xmlns:a16="http://schemas.microsoft.com/office/drawing/2014/main" id="{2C431461-8BEB-F743-ADF0-BB6D1A10D067}"/>
                </a:ext>
              </a:extLst>
            </p:cNvPr>
            <p:cNvSpPr/>
            <p:nvPr/>
          </p:nvSpPr>
          <p:spPr>
            <a:xfrm>
              <a:off x="683686" y="4904340"/>
              <a:ext cx="1368131" cy="846679"/>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descr="caltech-logo.png">
              <a:extLst>
                <a:ext uri="{FF2B5EF4-FFF2-40B4-BE49-F238E27FC236}">
                  <a16:creationId xmlns:a16="http://schemas.microsoft.com/office/drawing/2014/main" id="{DE393D74-AC82-574D-AA67-577D53F97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890" y="4951835"/>
              <a:ext cx="1251722" cy="391789"/>
            </a:xfrm>
            <a:prstGeom prst="rect">
              <a:avLst/>
            </a:prstGeom>
            <a:ln>
              <a:noFill/>
            </a:ln>
          </p:spPr>
        </p:pic>
        <p:grpSp>
          <p:nvGrpSpPr>
            <p:cNvPr id="14" name="Group 13">
              <a:extLst>
                <a:ext uri="{FF2B5EF4-FFF2-40B4-BE49-F238E27FC236}">
                  <a16:creationId xmlns:a16="http://schemas.microsoft.com/office/drawing/2014/main" id="{5F6F682F-61FD-9F4E-9DD1-74A709696AD9}"/>
                </a:ext>
              </a:extLst>
            </p:cNvPr>
            <p:cNvGrpSpPr/>
            <p:nvPr/>
          </p:nvGrpSpPr>
          <p:grpSpPr>
            <a:xfrm>
              <a:off x="980628" y="5357134"/>
              <a:ext cx="774247" cy="337750"/>
              <a:chOff x="7129827" y="6194322"/>
              <a:chExt cx="774247" cy="337750"/>
            </a:xfrm>
          </p:grpSpPr>
          <p:sp>
            <p:nvSpPr>
              <p:cNvPr id="15" name="Rounded Rectangle 14">
                <a:extLst>
                  <a:ext uri="{FF2B5EF4-FFF2-40B4-BE49-F238E27FC236}">
                    <a16:creationId xmlns:a16="http://schemas.microsoft.com/office/drawing/2014/main" id="{8C449F5E-AA32-7D4F-96E9-B1137DF6659A}"/>
                  </a:ext>
                </a:extLst>
              </p:cNvPr>
              <p:cNvSpPr/>
              <p:nvPr/>
            </p:nvSpPr>
            <p:spPr>
              <a:xfrm>
                <a:off x="7129827" y="6194322"/>
                <a:ext cx="774247" cy="3377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6" name="Picture 15" descr="disk-1.png">
                <a:extLst>
                  <a:ext uri="{FF2B5EF4-FFF2-40B4-BE49-F238E27FC236}">
                    <a16:creationId xmlns:a16="http://schemas.microsoft.com/office/drawing/2014/main" id="{6653C14A-CFB5-0447-9C94-976D4D79D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812" y="6221583"/>
                <a:ext cx="385262" cy="283228"/>
              </a:xfrm>
              <a:prstGeom prst="rect">
                <a:avLst/>
              </a:prstGeom>
            </p:spPr>
          </p:pic>
          <p:sp>
            <p:nvSpPr>
              <p:cNvPr id="17" name="TextBox 16">
                <a:extLst>
                  <a:ext uri="{FF2B5EF4-FFF2-40B4-BE49-F238E27FC236}">
                    <a16:creationId xmlns:a16="http://schemas.microsoft.com/office/drawing/2014/main" id="{2CB1D21E-CDD0-ED47-93D8-4F77785AAA91}"/>
                  </a:ext>
                </a:extLst>
              </p:cNvPr>
              <p:cNvSpPr txBox="1"/>
              <p:nvPr/>
            </p:nvSpPr>
            <p:spPr>
              <a:xfrm>
                <a:off x="7200564" y="6263959"/>
                <a:ext cx="250068" cy="205184"/>
              </a:xfrm>
              <a:prstGeom prst="rect">
                <a:avLst/>
              </a:prstGeom>
              <a:noFill/>
            </p:spPr>
            <p:txBody>
              <a:bodyPr wrap="none" lIns="0" tIns="0" rIns="0" bIns="0" rtlCol="0">
                <a:spAutoFit/>
              </a:bodyPr>
              <a:lstStyle/>
              <a:p>
                <a:r>
                  <a:rPr lang="en-US" sz="750" b="1" dirty="0">
                    <a:cs typeface="Arial Narrow"/>
                  </a:rPr>
                  <a:t>DTN</a:t>
                </a:r>
              </a:p>
            </p:txBody>
          </p:sp>
        </p:grpSp>
      </p:grpSp>
      <p:grpSp>
        <p:nvGrpSpPr>
          <p:cNvPr id="18" name="Group 17">
            <a:extLst>
              <a:ext uri="{FF2B5EF4-FFF2-40B4-BE49-F238E27FC236}">
                <a16:creationId xmlns:a16="http://schemas.microsoft.com/office/drawing/2014/main" id="{9F5E0C72-9311-E14C-9DA8-2C08D0D42F27}"/>
              </a:ext>
            </a:extLst>
          </p:cNvPr>
          <p:cNvGrpSpPr/>
          <p:nvPr/>
        </p:nvGrpSpPr>
        <p:grpSpPr>
          <a:xfrm>
            <a:off x="1877458" y="3075834"/>
            <a:ext cx="947168" cy="476257"/>
            <a:chOff x="1863071" y="3839201"/>
            <a:chExt cx="1368131" cy="846679"/>
          </a:xfrm>
        </p:grpSpPr>
        <p:sp>
          <p:nvSpPr>
            <p:cNvPr id="19" name="Rounded Rectangle 18">
              <a:extLst>
                <a:ext uri="{FF2B5EF4-FFF2-40B4-BE49-F238E27FC236}">
                  <a16:creationId xmlns:a16="http://schemas.microsoft.com/office/drawing/2014/main" id="{97F1F6D8-2FDA-A640-8873-6FDDB8C56862}"/>
                </a:ext>
              </a:extLst>
            </p:cNvPr>
            <p:cNvSpPr/>
            <p:nvPr/>
          </p:nvSpPr>
          <p:spPr>
            <a:xfrm>
              <a:off x="1863071" y="3839201"/>
              <a:ext cx="1368131" cy="846679"/>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0" name="Group 19">
              <a:extLst>
                <a:ext uri="{FF2B5EF4-FFF2-40B4-BE49-F238E27FC236}">
                  <a16:creationId xmlns:a16="http://schemas.microsoft.com/office/drawing/2014/main" id="{E9FEBE27-EAE0-6C43-89F5-D60A38807153}"/>
                </a:ext>
              </a:extLst>
            </p:cNvPr>
            <p:cNvGrpSpPr/>
            <p:nvPr/>
          </p:nvGrpSpPr>
          <p:grpSpPr>
            <a:xfrm>
              <a:off x="2160013" y="4291995"/>
              <a:ext cx="774247" cy="337750"/>
              <a:chOff x="7129827" y="6194322"/>
              <a:chExt cx="774247" cy="337750"/>
            </a:xfrm>
          </p:grpSpPr>
          <p:sp>
            <p:nvSpPr>
              <p:cNvPr id="21" name="Rounded Rectangle 20">
                <a:extLst>
                  <a:ext uri="{FF2B5EF4-FFF2-40B4-BE49-F238E27FC236}">
                    <a16:creationId xmlns:a16="http://schemas.microsoft.com/office/drawing/2014/main" id="{4D4C5A50-2E58-444F-923E-63EF0A89C891}"/>
                  </a:ext>
                </a:extLst>
              </p:cNvPr>
              <p:cNvSpPr/>
              <p:nvPr/>
            </p:nvSpPr>
            <p:spPr>
              <a:xfrm>
                <a:off x="7129827" y="6194322"/>
                <a:ext cx="774247" cy="3377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2" name="Picture 21" descr="disk-1.png">
                <a:extLst>
                  <a:ext uri="{FF2B5EF4-FFF2-40B4-BE49-F238E27FC236}">
                    <a16:creationId xmlns:a16="http://schemas.microsoft.com/office/drawing/2014/main" id="{20F2E031-B1A9-2649-8D74-614F593A5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812" y="6221583"/>
                <a:ext cx="385262" cy="283228"/>
              </a:xfrm>
              <a:prstGeom prst="rect">
                <a:avLst/>
              </a:prstGeom>
            </p:spPr>
          </p:pic>
          <p:sp>
            <p:nvSpPr>
              <p:cNvPr id="23" name="TextBox 22">
                <a:extLst>
                  <a:ext uri="{FF2B5EF4-FFF2-40B4-BE49-F238E27FC236}">
                    <a16:creationId xmlns:a16="http://schemas.microsoft.com/office/drawing/2014/main" id="{9EAE09EC-B9E9-FA48-AF7B-2FB78EBF8D57}"/>
                  </a:ext>
                </a:extLst>
              </p:cNvPr>
              <p:cNvSpPr txBox="1"/>
              <p:nvPr/>
            </p:nvSpPr>
            <p:spPr>
              <a:xfrm>
                <a:off x="7205150" y="6247024"/>
                <a:ext cx="250068" cy="205184"/>
              </a:xfrm>
              <a:prstGeom prst="rect">
                <a:avLst/>
              </a:prstGeom>
              <a:noFill/>
            </p:spPr>
            <p:txBody>
              <a:bodyPr wrap="none" lIns="0" tIns="0" rIns="0" bIns="0" rtlCol="0">
                <a:spAutoFit/>
              </a:bodyPr>
              <a:lstStyle/>
              <a:p>
                <a:r>
                  <a:rPr lang="en-US" sz="750" b="1" dirty="0">
                    <a:cs typeface="Arial Narrow"/>
                  </a:rPr>
                  <a:t>DTN</a:t>
                </a:r>
              </a:p>
            </p:txBody>
          </p:sp>
        </p:grpSp>
      </p:grpSp>
      <p:grpSp>
        <p:nvGrpSpPr>
          <p:cNvPr id="24" name="Group 23">
            <a:extLst>
              <a:ext uri="{FF2B5EF4-FFF2-40B4-BE49-F238E27FC236}">
                <a16:creationId xmlns:a16="http://schemas.microsoft.com/office/drawing/2014/main" id="{2403E337-DF15-4841-BA37-77F7013A18AA}"/>
              </a:ext>
            </a:extLst>
          </p:cNvPr>
          <p:cNvGrpSpPr/>
          <p:nvPr/>
        </p:nvGrpSpPr>
        <p:grpSpPr>
          <a:xfrm>
            <a:off x="4890419" y="3513724"/>
            <a:ext cx="947168" cy="476257"/>
            <a:chOff x="7258591" y="4791398"/>
            <a:chExt cx="1368131" cy="846679"/>
          </a:xfrm>
        </p:grpSpPr>
        <p:sp>
          <p:nvSpPr>
            <p:cNvPr id="25" name="Rounded Rectangle 24">
              <a:extLst>
                <a:ext uri="{FF2B5EF4-FFF2-40B4-BE49-F238E27FC236}">
                  <a16:creationId xmlns:a16="http://schemas.microsoft.com/office/drawing/2014/main" id="{E819617A-6241-3141-9762-DA9BBBB4D899}"/>
                </a:ext>
              </a:extLst>
            </p:cNvPr>
            <p:cNvSpPr/>
            <p:nvPr/>
          </p:nvSpPr>
          <p:spPr>
            <a:xfrm>
              <a:off x="7258591" y="4791398"/>
              <a:ext cx="1368131" cy="846679"/>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6" name="Picture 25" descr="MAX_logo.jpg">
              <a:extLst>
                <a:ext uri="{FF2B5EF4-FFF2-40B4-BE49-F238E27FC236}">
                  <a16:creationId xmlns:a16="http://schemas.microsoft.com/office/drawing/2014/main" id="{E4F306A8-8036-A242-94D4-20984A0CA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588" y="5043570"/>
              <a:ext cx="649884" cy="223791"/>
            </a:xfrm>
            <a:prstGeom prst="rect">
              <a:avLst/>
            </a:prstGeom>
          </p:spPr>
        </p:pic>
        <p:grpSp>
          <p:nvGrpSpPr>
            <p:cNvPr id="27" name="Group 26">
              <a:extLst>
                <a:ext uri="{FF2B5EF4-FFF2-40B4-BE49-F238E27FC236}">
                  <a16:creationId xmlns:a16="http://schemas.microsoft.com/office/drawing/2014/main" id="{996F4BF8-482A-FC45-AF95-052E36FEC011}"/>
                </a:ext>
              </a:extLst>
            </p:cNvPr>
            <p:cNvGrpSpPr/>
            <p:nvPr/>
          </p:nvGrpSpPr>
          <p:grpSpPr>
            <a:xfrm>
              <a:off x="7555533" y="5244192"/>
              <a:ext cx="774247" cy="337750"/>
              <a:chOff x="7129827" y="6194322"/>
              <a:chExt cx="774247" cy="337750"/>
            </a:xfrm>
          </p:grpSpPr>
          <p:sp>
            <p:nvSpPr>
              <p:cNvPr id="28" name="Rounded Rectangle 27">
                <a:extLst>
                  <a:ext uri="{FF2B5EF4-FFF2-40B4-BE49-F238E27FC236}">
                    <a16:creationId xmlns:a16="http://schemas.microsoft.com/office/drawing/2014/main" id="{C9FC4B25-64F7-0C41-8EBD-F7F80CBEF831}"/>
                  </a:ext>
                </a:extLst>
              </p:cNvPr>
              <p:cNvSpPr/>
              <p:nvPr/>
            </p:nvSpPr>
            <p:spPr>
              <a:xfrm>
                <a:off x="7129827" y="6194322"/>
                <a:ext cx="774247" cy="3377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9" name="Picture 28" descr="disk-1.png">
                <a:extLst>
                  <a:ext uri="{FF2B5EF4-FFF2-40B4-BE49-F238E27FC236}">
                    <a16:creationId xmlns:a16="http://schemas.microsoft.com/office/drawing/2014/main" id="{5BDFD3ED-38E3-6F45-93BB-B5ACD6B3E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812" y="6221583"/>
                <a:ext cx="385262" cy="283228"/>
              </a:xfrm>
              <a:prstGeom prst="rect">
                <a:avLst/>
              </a:prstGeom>
            </p:spPr>
          </p:pic>
          <p:sp>
            <p:nvSpPr>
              <p:cNvPr id="30" name="TextBox 29">
                <a:extLst>
                  <a:ext uri="{FF2B5EF4-FFF2-40B4-BE49-F238E27FC236}">
                    <a16:creationId xmlns:a16="http://schemas.microsoft.com/office/drawing/2014/main" id="{2AFE6834-34A5-0248-BDD8-79D1C8A6E830}"/>
                  </a:ext>
                </a:extLst>
              </p:cNvPr>
              <p:cNvSpPr txBox="1"/>
              <p:nvPr/>
            </p:nvSpPr>
            <p:spPr>
              <a:xfrm>
                <a:off x="7209738" y="6252669"/>
                <a:ext cx="250068" cy="205184"/>
              </a:xfrm>
              <a:prstGeom prst="rect">
                <a:avLst/>
              </a:prstGeom>
              <a:noFill/>
            </p:spPr>
            <p:txBody>
              <a:bodyPr wrap="none" lIns="0" tIns="0" rIns="0" bIns="0" rtlCol="0">
                <a:spAutoFit/>
              </a:bodyPr>
              <a:lstStyle/>
              <a:p>
                <a:r>
                  <a:rPr lang="en-US" sz="750" b="1" dirty="0">
                    <a:cs typeface="Arial Narrow"/>
                  </a:rPr>
                  <a:t>DTN</a:t>
                </a:r>
              </a:p>
            </p:txBody>
          </p:sp>
        </p:grpSp>
      </p:grpSp>
      <p:grpSp>
        <p:nvGrpSpPr>
          <p:cNvPr id="31" name="Group 30">
            <a:extLst>
              <a:ext uri="{FF2B5EF4-FFF2-40B4-BE49-F238E27FC236}">
                <a16:creationId xmlns:a16="http://schemas.microsoft.com/office/drawing/2014/main" id="{C7AF26AC-72BC-684C-814C-146BD1170C9B}"/>
              </a:ext>
            </a:extLst>
          </p:cNvPr>
          <p:cNvGrpSpPr/>
          <p:nvPr/>
        </p:nvGrpSpPr>
        <p:grpSpPr>
          <a:xfrm>
            <a:off x="3094877" y="3094182"/>
            <a:ext cx="947168" cy="476257"/>
            <a:chOff x="4124376" y="3755114"/>
            <a:chExt cx="1368131" cy="846679"/>
          </a:xfrm>
        </p:grpSpPr>
        <p:sp>
          <p:nvSpPr>
            <p:cNvPr id="32" name="Rounded Rectangle 31">
              <a:extLst>
                <a:ext uri="{FF2B5EF4-FFF2-40B4-BE49-F238E27FC236}">
                  <a16:creationId xmlns:a16="http://schemas.microsoft.com/office/drawing/2014/main" id="{273056C5-0287-0248-9DE3-4208FE004DB1}"/>
                </a:ext>
              </a:extLst>
            </p:cNvPr>
            <p:cNvSpPr/>
            <p:nvPr/>
          </p:nvSpPr>
          <p:spPr>
            <a:xfrm>
              <a:off x="4124376" y="3755114"/>
              <a:ext cx="1368131" cy="846679"/>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3" name="Picture 32" descr="FNAL-Logo-NAL-Blue.jpg">
              <a:extLst>
                <a:ext uri="{FF2B5EF4-FFF2-40B4-BE49-F238E27FC236}">
                  <a16:creationId xmlns:a16="http://schemas.microsoft.com/office/drawing/2014/main" id="{A557FDF9-1910-6C42-BCFB-CC37590D7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959" y="3863877"/>
              <a:ext cx="1305609" cy="298255"/>
            </a:xfrm>
            <a:prstGeom prst="rect">
              <a:avLst/>
            </a:prstGeom>
          </p:spPr>
        </p:pic>
        <p:grpSp>
          <p:nvGrpSpPr>
            <p:cNvPr id="34" name="Group 33">
              <a:extLst>
                <a:ext uri="{FF2B5EF4-FFF2-40B4-BE49-F238E27FC236}">
                  <a16:creationId xmlns:a16="http://schemas.microsoft.com/office/drawing/2014/main" id="{F16891F0-3254-A647-971A-EE67EDBC84D3}"/>
                </a:ext>
              </a:extLst>
            </p:cNvPr>
            <p:cNvGrpSpPr/>
            <p:nvPr/>
          </p:nvGrpSpPr>
          <p:grpSpPr>
            <a:xfrm>
              <a:off x="4421318" y="4207908"/>
              <a:ext cx="774247" cy="337750"/>
              <a:chOff x="7129827" y="6194322"/>
              <a:chExt cx="774247" cy="337750"/>
            </a:xfrm>
          </p:grpSpPr>
          <p:sp>
            <p:nvSpPr>
              <p:cNvPr id="35" name="Rounded Rectangle 34">
                <a:extLst>
                  <a:ext uri="{FF2B5EF4-FFF2-40B4-BE49-F238E27FC236}">
                    <a16:creationId xmlns:a16="http://schemas.microsoft.com/office/drawing/2014/main" id="{CFAA3A9D-47DD-F34A-82C4-5A31F70BE964}"/>
                  </a:ext>
                </a:extLst>
              </p:cNvPr>
              <p:cNvSpPr/>
              <p:nvPr/>
            </p:nvSpPr>
            <p:spPr>
              <a:xfrm>
                <a:off x="7129827" y="6194322"/>
                <a:ext cx="774247" cy="3377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6" name="Picture 35" descr="disk-1.png">
                <a:extLst>
                  <a:ext uri="{FF2B5EF4-FFF2-40B4-BE49-F238E27FC236}">
                    <a16:creationId xmlns:a16="http://schemas.microsoft.com/office/drawing/2014/main" id="{0FCFBFF4-183E-544A-B6E7-1F573B5CA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812" y="6221583"/>
                <a:ext cx="385262" cy="283228"/>
              </a:xfrm>
              <a:prstGeom prst="rect">
                <a:avLst/>
              </a:prstGeom>
            </p:spPr>
          </p:pic>
          <p:sp>
            <p:nvSpPr>
              <p:cNvPr id="37" name="TextBox 36">
                <a:extLst>
                  <a:ext uri="{FF2B5EF4-FFF2-40B4-BE49-F238E27FC236}">
                    <a16:creationId xmlns:a16="http://schemas.microsoft.com/office/drawing/2014/main" id="{74323BA1-FCF6-1F44-B3FC-B50615059F58}"/>
                  </a:ext>
                </a:extLst>
              </p:cNvPr>
              <p:cNvSpPr txBox="1"/>
              <p:nvPr/>
            </p:nvSpPr>
            <p:spPr>
              <a:xfrm>
                <a:off x="7205150" y="6255591"/>
                <a:ext cx="252943" cy="205184"/>
              </a:xfrm>
              <a:prstGeom prst="rect">
                <a:avLst/>
              </a:prstGeom>
              <a:noFill/>
            </p:spPr>
            <p:txBody>
              <a:bodyPr wrap="square" lIns="0" tIns="0" rIns="0" bIns="0" rtlCol="0">
                <a:spAutoFit/>
              </a:bodyPr>
              <a:lstStyle/>
              <a:p>
                <a:r>
                  <a:rPr lang="en-US" sz="750" b="1" dirty="0">
                    <a:cs typeface="Arial Narrow"/>
                  </a:rPr>
                  <a:t>DTN</a:t>
                </a:r>
              </a:p>
            </p:txBody>
          </p:sp>
        </p:grpSp>
      </p:grpSp>
      <p:sp>
        <p:nvSpPr>
          <p:cNvPr id="38" name="Freeform 37">
            <a:extLst>
              <a:ext uri="{FF2B5EF4-FFF2-40B4-BE49-F238E27FC236}">
                <a16:creationId xmlns:a16="http://schemas.microsoft.com/office/drawing/2014/main" id="{4D49A242-787C-5F4B-823B-8CF8956B1521}"/>
              </a:ext>
            </a:extLst>
          </p:cNvPr>
          <p:cNvSpPr/>
          <p:nvPr/>
        </p:nvSpPr>
        <p:spPr>
          <a:xfrm>
            <a:off x="3292519" y="198475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a:solidFill>
              <a:srgbClr val="FFCC33"/>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endParaRPr lang="en-US" sz="1350"/>
          </a:p>
        </p:txBody>
      </p:sp>
      <p:sp>
        <p:nvSpPr>
          <p:cNvPr id="39" name="Cloud 38">
            <a:extLst>
              <a:ext uri="{FF2B5EF4-FFF2-40B4-BE49-F238E27FC236}">
                <a16:creationId xmlns:a16="http://schemas.microsoft.com/office/drawing/2014/main" id="{E185816F-1C06-8640-82AF-E898452FB24B}"/>
              </a:ext>
            </a:extLst>
          </p:cNvPr>
          <p:cNvSpPr/>
          <p:nvPr/>
        </p:nvSpPr>
        <p:spPr bwMode="auto">
          <a:xfrm>
            <a:off x="3563716" y="3732077"/>
            <a:ext cx="1125416" cy="381515"/>
          </a:xfrm>
          <a:prstGeom prst="cloud">
            <a:avLst/>
          </a:prstGeom>
          <a:solidFill>
            <a:schemeClr val="bg1">
              <a:lumMod val="85000"/>
            </a:schemeClr>
          </a:solidFill>
          <a:ln w="19050" cap="flat" cmpd="sng" algn="ctr">
            <a:solidFill>
              <a:srgbClr val="7F7F7F"/>
            </a:solidFill>
            <a:prstDash val="solid"/>
            <a:round/>
            <a:headEnd type="none" w="med" len="med"/>
            <a:tailEnd type="none" w="med" len="med"/>
          </a:ln>
          <a:effectLst/>
        </p:spPr>
        <p:txBody>
          <a:bodyPr vert="horz" wrap="square" lIns="58444" tIns="29222" rIns="58444" bIns="29222" numCol="1" rtlCol="0" anchor="t" anchorCtr="0" compatLnSpc="1">
            <a:prstTxWarp prst="textNoShape">
              <a:avLst/>
            </a:prstTxWarp>
          </a:bodyPr>
          <a:lstStyle/>
          <a:p>
            <a:pPr algn="ctr" eaLnBrk="0" fontAlgn="base" hangingPunct="0">
              <a:lnSpc>
                <a:spcPct val="80000"/>
              </a:lnSpc>
              <a:spcBef>
                <a:spcPct val="50000"/>
              </a:spcBef>
              <a:spcAft>
                <a:spcPct val="0"/>
              </a:spcAft>
              <a:buClr>
                <a:srgbClr val="D90040"/>
              </a:buClr>
              <a:buSzPct val="80000"/>
            </a:pPr>
            <a:r>
              <a:rPr lang="en-US" b="1" dirty="0">
                <a:solidFill>
                  <a:srgbClr val="663333"/>
                </a:solidFill>
              </a:rPr>
              <a:t>MAX</a:t>
            </a:r>
          </a:p>
        </p:txBody>
      </p:sp>
      <p:sp>
        <p:nvSpPr>
          <p:cNvPr id="40" name="Cloud 39">
            <a:extLst>
              <a:ext uri="{FF2B5EF4-FFF2-40B4-BE49-F238E27FC236}">
                <a16:creationId xmlns:a16="http://schemas.microsoft.com/office/drawing/2014/main" id="{E06FB7FF-6996-9446-BE00-730D4568B024}"/>
              </a:ext>
            </a:extLst>
          </p:cNvPr>
          <p:cNvSpPr/>
          <p:nvPr/>
        </p:nvSpPr>
        <p:spPr bwMode="auto">
          <a:xfrm>
            <a:off x="1714845" y="3775068"/>
            <a:ext cx="1601627" cy="401594"/>
          </a:xfrm>
          <a:prstGeom prst="cloud">
            <a:avLst/>
          </a:prstGeom>
          <a:solidFill>
            <a:schemeClr val="bg1">
              <a:lumMod val="85000"/>
            </a:schemeClr>
          </a:solidFill>
          <a:ln w="19050" cap="flat" cmpd="sng" algn="ctr">
            <a:solidFill>
              <a:srgbClr val="7F7F7F"/>
            </a:solidFill>
            <a:prstDash val="solid"/>
            <a:round/>
            <a:headEnd type="none" w="med" len="med"/>
            <a:tailEnd type="none" w="med" len="med"/>
          </a:ln>
          <a:effectLst/>
        </p:spPr>
        <p:txBody>
          <a:bodyPr vert="horz" wrap="square" lIns="58444" tIns="29222" rIns="58444" bIns="29222" numCol="1" rtlCol="0" anchor="t" anchorCtr="0" compatLnSpc="1">
            <a:prstTxWarp prst="textNoShape">
              <a:avLst/>
            </a:prstTxWarp>
          </a:bodyPr>
          <a:lstStyle/>
          <a:p>
            <a:pPr algn="ctr" eaLnBrk="0" fontAlgn="base" hangingPunct="0">
              <a:lnSpc>
                <a:spcPct val="80000"/>
              </a:lnSpc>
              <a:spcBef>
                <a:spcPct val="50000"/>
              </a:spcBef>
              <a:spcAft>
                <a:spcPct val="0"/>
              </a:spcAft>
              <a:buClr>
                <a:srgbClr val="D90040"/>
              </a:buClr>
              <a:buSzPct val="80000"/>
            </a:pPr>
            <a:r>
              <a:rPr lang="en-US" b="1" dirty="0">
                <a:solidFill>
                  <a:srgbClr val="663333"/>
                </a:solidFill>
              </a:rPr>
              <a:t>ESnet</a:t>
            </a:r>
          </a:p>
        </p:txBody>
      </p:sp>
      <p:sp>
        <p:nvSpPr>
          <p:cNvPr id="41" name="TextBox 40">
            <a:extLst>
              <a:ext uri="{FF2B5EF4-FFF2-40B4-BE49-F238E27FC236}">
                <a16:creationId xmlns:a16="http://schemas.microsoft.com/office/drawing/2014/main" id="{CD9FEF3A-E67C-EC4F-A76A-93FB5167EC83}"/>
              </a:ext>
            </a:extLst>
          </p:cNvPr>
          <p:cNvSpPr txBox="1"/>
          <p:nvPr/>
        </p:nvSpPr>
        <p:spPr>
          <a:xfrm>
            <a:off x="5071993" y="4179966"/>
            <a:ext cx="1561637" cy="197514"/>
          </a:xfrm>
          <a:prstGeom prst="rect">
            <a:avLst/>
          </a:prstGeom>
          <a:noFill/>
        </p:spPr>
        <p:txBody>
          <a:bodyPr wrap="square" lIns="58444" tIns="29222" rIns="58444" bIns="29222" rtlCol="0">
            <a:spAutoFit/>
          </a:bodyPr>
          <a:lstStyle/>
          <a:p>
            <a:r>
              <a:rPr lang="en-US" sz="900" dirty="0">
                <a:solidFill>
                  <a:schemeClr val="accent3"/>
                </a:solidFill>
              </a:rPr>
              <a:t>SENSE Resource Manager</a:t>
            </a:r>
          </a:p>
        </p:txBody>
      </p:sp>
      <p:sp>
        <p:nvSpPr>
          <p:cNvPr id="42" name="Rounded Rectangle 41">
            <a:extLst>
              <a:ext uri="{FF2B5EF4-FFF2-40B4-BE49-F238E27FC236}">
                <a16:creationId xmlns:a16="http://schemas.microsoft.com/office/drawing/2014/main" id="{74658543-0DAC-0A4E-ABA7-7A8E65B5361D}"/>
              </a:ext>
            </a:extLst>
          </p:cNvPr>
          <p:cNvSpPr/>
          <p:nvPr/>
        </p:nvSpPr>
        <p:spPr>
          <a:xfrm>
            <a:off x="4664322" y="4211580"/>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cxnSp>
        <p:nvCxnSpPr>
          <p:cNvPr id="43" name="Straight Connector 42">
            <a:extLst>
              <a:ext uri="{FF2B5EF4-FFF2-40B4-BE49-F238E27FC236}">
                <a16:creationId xmlns:a16="http://schemas.microsoft.com/office/drawing/2014/main" id="{F2FBE3F9-672C-5042-A0CF-22EF17EBE6CB}"/>
              </a:ext>
            </a:extLst>
          </p:cNvPr>
          <p:cNvCxnSpPr>
            <a:cxnSpLocks/>
          </p:cNvCxnSpPr>
          <p:nvPr/>
        </p:nvCxnSpPr>
        <p:spPr bwMode="auto">
          <a:xfrm flipV="1">
            <a:off x="1134542" y="2093584"/>
            <a:ext cx="1537091" cy="1582521"/>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44" name="Straight Connector 43">
            <a:extLst>
              <a:ext uri="{FF2B5EF4-FFF2-40B4-BE49-F238E27FC236}">
                <a16:creationId xmlns:a16="http://schemas.microsoft.com/office/drawing/2014/main" id="{BA510F21-4B0C-F440-9633-817BDEC4D670}"/>
              </a:ext>
            </a:extLst>
          </p:cNvPr>
          <p:cNvCxnSpPr>
            <a:cxnSpLocks/>
            <a:stCxn id="80" idx="0"/>
          </p:cNvCxnSpPr>
          <p:nvPr/>
        </p:nvCxnSpPr>
        <p:spPr bwMode="auto">
          <a:xfrm flipV="1">
            <a:off x="2411094" y="2138238"/>
            <a:ext cx="270137" cy="861847"/>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66E89DE6-C6D0-B442-8DFD-F283602EC4EE}"/>
              </a:ext>
            </a:extLst>
          </p:cNvPr>
          <p:cNvCxnSpPr>
            <a:stCxn id="49" idx="0"/>
          </p:cNvCxnSpPr>
          <p:nvPr/>
        </p:nvCxnSpPr>
        <p:spPr bwMode="auto">
          <a:xfrm flipH="1" flipV="1">
            <a:off x="3125985" y="2381770"/>
            <a:ext cx="211504" cy="649294"/>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46" name="Straight Connector 45">
            <a:extLst>
              <a:ext uri="{FF2B5EF4-FFF2-40B4-BE49-F238E27FC236}">
                <a16:creationId xmlns:a16="http://schemas.microsoft.com/office/drawing/2014/main" id="{BA20E926-1371-6D45-845E-ED7947FC2E9F}"/>
              </a:ext>
            </a:extLst>
          </p:cNvPr>
          <p:cNvCxnSpPr>
            <a:cxnSpLocks/>
          </p:cNvCxnSpPr>
          <p:nvPr/>
        </p:nvCxnSpPr>
        <p:spPr bwMode="auto">
          <a:xfrm flipV="1">
            <a:off x="2931671" y="2093584"/>
            <a:ext cx="60520" cy="1578831"/>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60392F3A-0CC0-C647-AF32-848895A0983C}"/>
              </a:ext>
            </a:extLst>
          </p:cNvPr>
          <p:cNvCxnSpPr>
            <a:cxnSpLocks/>
          </p:cNvCxnSpPr>
          <p:nvPr/>
        </p:nvCxnSpPr>
        <p:spPr bwMode="auto">
          <a:xfrm flipH="1" flipV="1">
            <a:off x="3151857" y="2079545"/>
            <a:ext cx="1392606" cy="1588922"/>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cxnSp>
        <p:nvCxnSpPr>
          <p:cNvPr id="48" name="Straight Connector 47">
            <a:extLst>
              <a:ext uri="{FF2B5EF4-FFF2-40B4-BE49-F238E27FC236}">
                <a16:creationId xmlns:a16="http://schemas.microsoft.com/office/drawing/2014/main" id="{2609BC80-D2DA-F449-8ED8-5E7ED417C29A}"/>
              </a:ext>
            </a:extLst>
          </p:cNvPr>
          <p:cNvCxnSpPr>
            <a:stCxn id="50" idx="0"/>
          </p:cNvCxnSpPr>
          <p:nvPr/>
        </p:nvCxnSpPr>
        <p:spPr bwMode="auto">
          <a:xfrm flipH="1" flipV="1">
            <a:off x="3339731" y="2081805"/>
            <a:ext cx="2184232" cy="1310096"/>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sp>
        <p:nvSpPr>
          <p:cNvPr id="49" name="Rounded Rectangle 48">
            <a:extLst>
              <a:ext uri="{FF2B5EF4-FFF2-40B4-BE49-F238E27FC236}">
                <a16:creationId xmlns:a16="http://schemas.microsoft.com/office/drawing/2014/main" id="{E8F5C6D1-8F7E-3349-875E-A9D64E8CB12F}"/>
              </a:ext>
            </a:extLst>
          </p:cNvPr>
          <p:cNvSpPr/>
          <p:nvPr/>
        </p:nvSpPr>
        <p:spPr>
          <a:xfrm>
            <a:off x="3115922" y="3031062"/>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sp>
        <p:nvSpPr>
          <p:cNvPr id="50" name="Rounded Rectangle 49">
            <a:extLst>
              <a:ext uri="{FF2B5EF4-FFF2-40B4-BE49-F238E27FC236}">
                <a16:creationId xmlns:a16="http://schemas.microsoft.com/office/drawing/2014/main" id="{DEAC55F1-962D-1C4C-AA2B-EA7BF88ABFB5}"/>
              </a:ext>
            </a:extLst>
          </p:cNvPr>
          <p:cNvSpPr/>
          <p:nvPr/>
        </p:nvSpPr>
        <p:spPr>
          <a:xfrm>
            <a:off x="5302395" y="3391899"/>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sp>
        <p:nvSpPr>
          <p:cNvPr id="51" name="Rounded Rectangle 50">
            <a:extLst>
              <a:ext uri="{FF2B5EF4-FFF2-40B4-BE49-F238E27FC236}">
                <a16:creationId xmlns:a16="http://schemas.microsoft.com/office/drawing/2014/main" id="{5D47B528-487B-F446-8701-30C15E045058}"/>
              </a:ext>
            </a:extLst>
          </p:cNvPr>
          <p:cNvSpPr/>
          <p:nvPr/>
        </p:nvSpPr>
        <p:spPr>
          <a:xfrm>
            <a:off x="659123" y="3766884"/>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sp>
        <p:nvSpPr>
          <p:cNvPr id="52" name="Rounded Rectangle 51">
            <a:extLst>
              <a:ext uri="{FF2B5EF4-FFF2-40B4-BE49-F238E27FC236}">
                <a16:creationId xmlns:a16="http://schemas.microsoft.com/office/drawing/2014/main" id="{EECC7332-4931-7A40-AAB0-638DB259B83A}"/>
              </a:ext>
            </a:extLst>
          </p:cNvPr>
          <p:cNvSpPr/>
          <p:nvPr/>
        </p:nvSpPr>
        <p:spPr>
          <a:xfrm>
            <a:off x="4195414" y="3660399"/>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sp>
        <p:nvSpPr>
          <p:cNvPr id="53" name="Rounded Rectangle 52">
            <a:extLst>
              <a:ext uri="{FF2B5EF4-FFF2-40B4-BE49-F238E27FC236}">
                <a16:creationId xmlns:a16="http://schemas.microsoft.com/office/drawing/2014/main" id="{8B9B228B-8FFF-3B42-A60E-B152B53F1D66}"/>
              </a:ext>
            </a:extLst>
          </p:cNvPr>
          <p:cNvSpPr/>
          <p:nvPr/>
        </p:nvSpPr>
        <p:spPr>
          <a:xfrm>
            <a:off x="2622774" y="3723467"/>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pic>
        <p:nvPicPr>
          <p:cNvPr id="54" name="Picture 53" descr="end-site-model.png">
            <a:extLst>
              <a:ext uri="{FF2B5EF4-FFF2-40B4-BE49-F238E27FC236}">
                <a16:creationId xmlns:a16="http://schemas.microsoft.com/office/drawing/2014/main" id="{447E673D-AD4C-264C-88F3-ED88A5559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664" y="3587755"/>
            <a:ext cx="500791" cy="208372"/>
          </a:xfrm>
          <a:prstGeom prst="rect">
            <a:avLst/>
          </a:prstGeom>
        </p:spPr>
      </p:pic>
      <p:pic>
        <p:nvPicPr>
          <p:cNvPr id="55" name="Picture 54" descr="endsite-model-2.png">
            <a:extLst>
              <a:ext uri="{FF2B5EF4-FFF2-40B4-BE49-F238E27FC236}">
                <a16:creationId xmlns:a16="http://schemas.microsoft.com/office/drawing/2014/main" id="{AB3AC92B-3D8B-FA44-B63F-8917E30E5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9565" y="3224804"/>
            <a:ext cx="479633" cy="199569"/>
          </a:xfrm>
          <a:prstGeom prst="rect">
            <a:avLst/>
          </a:prstGeom>
        </p:spPr>
      </p:pic>
      <p:pic>
        <p:nvPicPr>
          <p:cNvPr id="56" name="Picture 55" descr="network-2-model.png">
            <a:extLst>
              <a:ext uri="{FF2B5EF4-FFF2-40B4-BE49-F238E27FC236}">
                <a16:creationId xmlns:a16="http://schemas.microsoft.com/office/drawing/2014/main" id="{D6092240-53B3-A744-8665-7D50344EB9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8485" y="3510488"/>
            <a:ext cx="332787" cy="192172"/>
          </a:xfrm>
          <a:prstGeom prst="rect">
            <a:avLst/>
          </a:prstGeom>
        </p:spPr>
      </p:pic>
      <p:pic>
        <p:nvPicPr>
          <p:cNvPr id="57" name="Picture 56" descr="endsite-model-2.png">
            <a:extLst>
              <a:ext uri="{FF2B5EF4-FFF2-40B4-BE49-F238E27FC236}">
                <a16:creationId xmlns:a16="http://schemas.microsoft.com/office/drawing/2014/main" id="{4D7D9416-9F7D-E045-B483-61CB75CAD9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5909" y="2872423"/>
            <a:ext cx="479633" cy="199569"/>
          </a:xfrm>
          <a:prstGeom prst="rect">
            <a:avLst/>
          </a:prstGeom>
        </p:spPr>
      </p:pic>
      <p:pic>
        <p:nvPicPr>
          <p:cNvPr id="58" name="Picture 57" descr="network-1-model.png">
            <a:extLst>
              <a:ext uri="{FF2B5EF4-FFF2-40B4-BE49-F238E27FC236}">
                <a16:creationId xmlns:a16="http://schemas.microsoft.com/office/drawing/2014/main" id="{A701D069-371F-D14C-9B19-EE47BB4F4A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9417" y="3531636"/>
            <a:ext cx="465149" cy="218218"/>
          </a:xfrm>
          <a:prstGeom prst="rect">
            <a:avLst/>
          </a:prstGeom>
        </p:spPr>
      </p:pic>
      <p:cxnSp>
        <p:nvCxnSpPr>
          <p:cNvPr id="59" name="Straight Connector 58">
            <a:extLst>
              <a:ext uri="{FF2B5EF4-FFF2-40B4-BE49-F238E27FC236}">
                <a16:creationId xmlns:a16="http://schemas.microsoft.com/office/drawing/2014/main" id="{0340596A-0900-2C4C-AEA8-5A3A65854D7B}"/>
              </a:ext>
            </a:extLst>
          </p:cNvPr>
          <p:cNvCxnSpPr>
            <a:cxnSpLocks/>
            <a:endCxn id="60" idx="2"/>
          </p:cNvCxnSpPr>
          <p:nvPr/>
        </p:nvCxnSpPr>
        <p:spPr bwMode="auto">
          <a:xfrm flipH="1" flipV="1">
            <a:off x="2914185" y="1341819"/>
            <a:ext cx="12933" cy="597878"/>
          </a:xfrm>
          <a:prstGeom prst="line">
            <a:avLst/>
          </a:prstGeom>
          <a:solidFill>
            <a:schemeClr val="accent1"/>
          </a:solidFill>
          <a:ln w="76200" cap="rnd" cmpd="sng" algn="ctr">
            <a:solidFill>
              <a:schemeClr val="accent2"/>
            </a:solidFill>
            <a:prstDash val="sysDot"/>
            <a:round/>
            <a:headEnd type="none" w="med" len="med"/>
            <a:tailEnd type="none" w="med" len="med"/>
          </a:ln>
          <a:effectLst/>
        </p:spPr>
      </p:cxnSp>
      <p:sp>
        <p:nvSpPr>
          <p:cNvPr id="60" name="Rounded Rectangle 59">
            <a:extLst>
              <a:ext uri="{FF2B5EF4-FFF2-40B4-BE49-F238E27FC236}">
                <a16:creationId xmlns:a16="http://schemas.microsoft.com/office/drawing/2014/main" id="{A1B8AD56-1883-B044-A99A-600996442B14}"/>
              </a:ext>
            </a:extLst>
          </p:cNvPr>
          <p:cNvSpPr/>
          <p:nvPr/>
        </p:nvSpPr>
        <p:spPr>
          <a:xfrm>
            <a:off x="2300657" y="784639"/>
            <a:ext cx="1227056" cy="557180"/>
          </a:xfrm>
          <a:prstGeom prst="roundRect">
            <a:avLst/>
          </a:prstGeom>
          <a:solidFill>
            <a:schemeClr val="accent1">
              <a:lumMod val="25000"/>
            </a:schemeClr>
          </a:solidFill>
          <a:ln>
            <a:solidFill>
              <a:schemeClr val="accent1">
                <a:lumMod val="25000"/>
              </a:schemeClr>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350" dirty="0">
                <a:solidFill>
                  <a:schemeClr val="bg1"/>
                </a:solidFill>
              </a:rPr>
              <a:t>Application Workflow Agent</a:t>
            </a:r>
          </a:p>
        </p:txBody>
      </p:sp>
      <p:sp>
        <p:nvSpPr>
          <p:cNvPr id="61" name="Rounded Rectangle 60">
            <a:extLst>
              <a:ext uri="{FF2B5EF4-FFF2-40B4-BE49-F238E27FC236}">
                <a16:creationId xmlns:a16="http://schemas.microsoft.com/office/drawing/2014/main" id="{BC18F3DE-B46C-A94F-BFBC-EE832ACC1A71}"/>
              </a:ext>
            </a:extLst>
          </p:cNvPr>
          <p:cNvSpPr/>
          <p:nvPr/>
        </p:nvSpPr>
        <p:spPr>
          <a:xfrm>
            <a:off x="2304771" y="1585421"/>
            <a:ext cx="1091016" cy="494124"/>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SENSE Orchestrator</a:t>
            </a:r>
          </a:p>
        </p:txBody>
      </p:sp>
      <p:sp>
        <p:nvSpPr>
          <p:cNvPr id="62" name="Rectangle 61">
            <a:extLst>
              <a:ext uri="{FF2B5EF4-FFF2-40B4-BE49-F238E27FC236}">
                <a16:creationId xmlns:a16="http://schemas.microsoft.com/office/drawing/2014/main" id="{3FD3810A-D0FC-DE4D-8DC3-7009F8BE5A84}"/>
              </a:ext>
            </a:extLst>
          </p:cNvPr>
          <p:cNvSpPr/>
          <p:nvPr/>
        </p:nvSpPr>
        <p:spPr bwMode="auto">
          <a:xfrm>
            <a:off x="4048968" y="1687110"/>
            <a:ext cx="2322029" cy="757809"/>
          </a:xfrm>
          <a:prstGeom prst="rect">
            <a:avLst/>
          </a:prstGeom>
          <a:solidFill>
            <a:srgbClr val="FFFFFF"/>
          </a:solidFill>
          <a:ln w="19050" cap="flat" cmpd="sng" algn="ctr">
            <a:solidFill>
              <a:srgbClr val="FFCC33"/>
            </a:solidFill>
            <a:prstDash val="solid"/>
            <a:round/>
            <a:headEnd type="none" w="med" len="med"/>
            <a:tailEnd type="none" w="med" len="med"/>
          </a:ln>
          <a:effectLst/>
        </p:spPr>
        <p:txBody>
          <a:bodyPr vert="horz" wrap="square" lIns="58444" tIns="29222" rIns="58444" bIns="29222" numCol="1" rtlCol="0" anchor="t" anchorCtr="0" compatLnSpc="1">
            <a:prstTxWarp prst="textNoShape">
              <a:avLst/>
            </a:prstTxWarp>
          </a:bodyPr>
          <a:lstStyle/>
          <a:p>
            <a:pPr algn="ctr" eaLnBrk="0" fontAlgn="base" hangingPunct="0">
              <a:lnSpc>
                <a:spcPct val="80000"/>
              </a:lnSpc>
              <a:spcBef>
                <a:spcPct val="50000"/>
              </a:spcBef>
              <a:spcAft>
                <a:spcPct val="0"/>
              </a:spcAft>
              <a:buClr>
                <a:srgbClr val="D90040"/>
              </a:buClr>
              <a:buSzPct val="80000"/>
            </a:pPr>
            <a:endParaRPr lang="en-US" sz="2025" b="1">
              <a:solidFill>
                <a:srgbClr val="3912C8"/>
              </a:solidFill>
            </a:endParaRPr>
          </a:p>
        </p:txBody>
      </p:sp>
      <p:pic>
        <p:nvPicPr>
          <p:cNvPr id="63" name="Picture 62" descr="end-to-end-3-model.png">
            <a:extLst>
              <a:ext uri="{FF2B5EF4-FFF2-40B4-BE49-F238E27FC236}">
                <a16:creationId xmlns:a16="http://schemas.microsoft.com/office/drawing/2014/main" id="{BA7BDCD9-C8AA-6049-8A1C-81222B55B4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1175" y="1773821"/>
            <a:ext cx="2106581" cy="639527"/>
          </a:xfrm>
          <a:prstGeom prst="rect">
            <a:avLst/>
          </a:prstGeom>
        </p:spPr>
      </p:pic>
      <p:sp>
        <p:nvSpPr>
          <p:cNvPr id="64" name="TextBox 63">
            <a:extLst>
              <a:ext uri="{FF2B5EF4-FFF2-40B4-BE49-F238E27FC236}">
                <a16:creationId xmlns:a16="http://schemas.microsoft.com/office/drawing/2014/main" id="{A5D8F29D-4B8B-724D-9675-FABD3945367D}"/>
              </a:ext>
            </a:extLst>
          </p:cNvPr>
          <p:cNvSpPr txBox="1"/>
          <p:nvPr/>
        </p:nvSpPr>
        <p:spPr>
          <a:xfrm>
            <a:off x="4651327" y="1683316"/>
            <a:ext cx="1649154" cy="197514"/>
          </a:xfrm>
          <a:prstGeom prst="rect">
            <a:avLst/>
          </a:prstGeom>
          <a:noFill/>
        </p:spPr>
        <p:txBody>
          <a:bodyPr wrap="square" lIns="58444" tIns="29222" rIns="58444" bIns="29222" rtlCol="0">
            <a:spAutoFit/>
          </a:bodyPr>
          <a:lstStyle/>
          <a:p>
            <a:r>
              <a:rPr lang="en-US" sz="900" b="1" dirty="0"/>
              <a:t>SENSE End-to-End Model</a:t>
            </a:r>
          </a:p>
        </p:txBody>
      </p:sp>
      <p:sp>
        <p:nvSpPr>
          <p:cNvPr id="65" name="Striped Right Arrow 64">
            <a:extLst>
              <a:ext uri="{FF2B5EF4-FFF2-40B4-BE49-F238E27FC236}">
                <a16:creationId xmlns:a16="http://schemas.microsoft.com/office/drawing/2014/main" id="{41E879A8-0E05-804C-B648-060CBEA167C8}"/>
              </a:ext>
            </a:extLst>
          </p:cNvPr>
          <p:cNvSpPr/>
          <p:nvPr/>
        </p:nvSpPr>
        <p:spPr bwMode="auto">
          <a:xfrm>
            <a:off x="3422309" y="1923929"/>
            <a:ext cx="548933" cy="201293"/>
          </a:xfrm>
          <a:prstGeom prst="stripedRightArrow">
            <a:avLst>
              <a:gd name="adj1" fmla="val 35915"/>
              <a:gd name="adj2" fmla="val 72536"/>
            </a:avLst>
          </a:prstGeom>
          <a:solidFill>
            <a:schemeClr val="accent2">
              <a:lumMod val="90000"/>
              <a:lumOff val="10000"/>
            </a:schemeClr>
          </a:solidFill>
          <a:ln w="19050" cap="flat" cmpd="sng" algn="ctr">
            <a:solidFill>
              <a:schemeClr val="accent2">
                <a:lumMod val="90000"/>
                <a:lumOff val="10000"/>
              </a:schemeClr>
            </a:solidFill>
            <a:prstDash val="solid"/>
            <a:round/>
            <a:headEnd type="none" w="med" len="med"/>
            <a:tailEnd type="none" w="med" len="med"/>
          </a:ln>
          <a:effectLst/>
        </p:spPr>
        <p:txBody>
          <a:bodyPr vert="horz" wrap="square" lIns="58444" tIns="29222" rIns="58444" bIns="29222" numCol="1" rtlCol="0" anchor="t" anchorCtr="0" compatLnSpc="1">
            <a:prstTxWarp prst="textNoShape">
              <a:avLst/>
            </a:prstTxWarp>
          </a:bodyPr>
          <a:lstStyle/>
          <a:p>
            <a:pPr algn="ctr" eaLnBrk="0" fontAlgn="base" hangingPunct="0">
              <a:lnSpc>
                <a:spcPct val="80000"/>
              </a:lnSpc>
              <a:spcBef>
                <a:spcPct val="50000"/>
              </a:spcBef>
              <a:spcAft>
                <a:spcPct val="0"/>
              </a:spcAft>
              <a:buClr>
                <a:srgbClr val="D90040"/>
              </a:buClr>
              <a:buSzPct val="80000"/>
            </a:pPr>
            <a:endParaRPr lang="en-US" sz="2025" b="1">
              <a:solidFill>
                <a:srgbClr val="3912C8"/>
              </a:solidFill>
            </a:endParaRPr>
          </a:p>
        </p:txBody>
      </p:sp>
      <p:sp>
        <p:nvSpPr>
          <p:cNvPr id="66" name="TextBox 65">
            <a:extLst>
              <a:ext uri="{FF2B5EF4-FFF2-40B4-BE49-F238E27FC236}">
                <a16:creationId xmlns:a16="http://schemas.microsoft.com/office/drawing/2014/main" id="{1B5EB84B-415F-AD46-9951-BFB473143E5A}"/>
              </a:ext>
            </a:extLst>
          </p:cNvPr>
          <p:cNvSpPr txBox="1"/>
          <p:nvPr/>
        </p:nvSpPr>
        <p:spPr>
          <a:xfrm>
            <a:off x="6525413" y="3417502"/>
            <a:ext cx="2353140" cy="797678"/>
          </a:xfrm>
          <a:prstGeom prst="rect">
            <a:avLst/>
          </a:prstGeom>
          <a:noFill/>
        </p:spPr>
        <p:txBody>
          <a:bodyPr wrap="square" lIns="58444" tIns="29222" rIns="58444" bIns="29222" rtlCol="0">
            <a:spAutoFit/>
          </a:bodyPr>
          <a:lstStyle/>
          <a:p>
            <a:r>
              <a:rPr lang="en-US" sz="1600" i="1" dirty="0">
                <a:solidFill>
                  <a:schemeClr val="tx2"/>
                </a:solidFill>
              </a:rPr>
              <a:t>SENSE project is a research project funded by ASCR, DOE, US</a:t>
            </a:r>
          </a:p>
        </p:txBody>
      </p:sp>
      <p:sp>
        <p:nvSpPr>
          <p:cNvPr id="67" name="TextBox 66">
            <a:extLst>
              <a:ext uri="{FF2B5EF4-FFF2-40B4-BE49-F238E27FC236}">
                <a16:creationId xmlns:a16="http://schemas.microsoft.com/office/drawing/2014/main" id="{38A43B7D-494C-6C47-820C-B189DAAA597E}"/>
              </a:ext>
            </a:extLst>
          </p:cNvPr>
          <p:cNvSpPr txBox="1"/>
          <p:nvPr/>
        </p:nvSpPr>
        <p:spPr>
          <a:xfrm>
            <a:off x="904034" y="4463544"/>
            <a:ext cx="3986387" cy="474513"/>
          </a:xfrm>
          <a:prstGeom prst="rect">
            <a:avLst/>
          </a:prstGeom>
          <a:noFill/>
          <a:ln>
            <a:noFill/>
          </a:ln>
        </p:spPr>
        <p:txBody>
          <a:bodyPr wrap="square" lIns="58444" tIns="29222" rIns="58444" bIns="29222" rtlCol="0">
            <a:spAutoFit/>
          </a:bodyPr>
          <a:lstStyle/>
          <a:p>
            <a:r>
              <a:rPr lang="en-US" sz="1350" i="1" dirty="0">
                <a:solidFill>
                  <a:schemeClr val="accent3"/>
                </a:solidFill>
                <a:effectLst>
                  <a:outerShdw blurRad="38100" dist="38100" dir="2700000" algn="tl">
                    <a:srgbClr val="000000">
                      <a:alpha val="43137"/>
                    </a:srgbClr>
                  </a:outerShdw>
                </a:effectLst>
              </a:rPr>
              <a:t>Realtime system based on Resource Manager developed infrastructure and service models</a:t>
            </a:r>
          </a:p>
        </p:txBody>
      </p:sp>
      <p:pic>
        <p:nvPicPr>
          <p:cNvPr id="68" name="Picture 67" descr="umd.png">
            <a:extLst>
              <a:ext uri="{FF2B5EF4-FFF2-40B4-BE49-F238E27FC236}">
                <a16:creationId xmlns:a16="http://schemas.microsoft.com/office/drawing/2014/main" id="{C839DBD4-B6D7-CF4C-8D48-A91F86AEB3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0309" y="3530263"/>
            <a:ext cx="227909" cy="173972"/>
          </a:xfrm>
          <a:prstGeom prst="rect">
            <a:avLst/>
          </a:prstGeom>
        </p:spPr>
      </p:pic>
      <p:sp>
        <p:nvSpPr>
          <p:cNvPr id="69" name="TextBox 68">
            <a:extLst>
              <a:ext uri="{FF2B5EF4-FFF2-40B4-BE49-F238E27FC236}">
                <a16:creationId xmlns:a16="http://schemas.microsoft.com/office/drawing/2014/main" id="{A041521D-C09B-EF42-AC2B-43704E3D3AD2}"/>
              </a:ext>
            </a:extLst>
          </p:cNvPr>
          <p:cNvSpPr txBox="1"/>
          <p:nvPr/>
        </p:nvSpPr>
        <p:spPr>
          <a:xfrm>
            <a:off x="5115351" y="3497288"/>
            <a:ext cx="468736" cy="220597"/>
          </a:xfrm>
          <a:prstGeom prst="rect">
            <a:avLst/>
          </a:prstGeom>
          <a:noFill/>
          <a:ln>
            <a:noFill/>
          </a:ln>
        </p:spPr>
        <p:txBody>
          <a:bodyPr wrap="square" lIns="58444" tIns="29222" rIns="58444" bIns="29222" rtlCol="0">
            <a:spAutoFit/>
          </a:bodyPr>
          <a:lstStyle/>
          <a:p>
            <a:r>
              <a:rPr lang="en-US" sz="1050" b="1" dirty="0">
                <a:solidFill>
                  <a:srgbClr val="800000"/>
                </a:solidFill>
                <a:effectLst>
                  <a:outerShdw blurRad="38100" dist="38100" dir="2700000" algn="tl">
                    <a:srgbClr val="000000">
                      <a:alpha val="43137"/>
                    </a:srgbClr>
                  </a:outerShdw>
                </a:effectLst>
              </a:rPr>
              <a:t>UMD</a:t>
            </a:r>
          </a:p>
        </p:txBody>
      </p:sp>
      <p:grpSp>
        <p:nvGrpSpPr>
          <p:cNvPr id="70" name="Group 69">
            <a:extLst>
              <a:ext uri="{FF2B5EF4-FFF2-40B4-BE49-F238E27FC236}">
                <a16:creationId xmlns:a16="http://schemas.microsoft.com/office/drawing/2014/main" id="{19047823-3783-CB40-BC44-4BDCEC374257}"/>
              </a:ext>
            </a:extLst>
          </p:cNvPr>
          <p:cNvGrpSpPr/>
          <p:nvPr/>
        </p:nvGrpSpPr>
        <p:grpSpPr>
          <a:xfrm>
            <a:off x="305435" y="2972148"/>
            <a:ext cx="982490" cy="481515"/>
            <a:chOff x="1812050" y="3829853"/>
            <a:chExt cx="1419152" cy="856027"/>
          </a:xfrm>
        </p:grpSpPr>
        <p:sp>
          <p:nvSpPr>
            <p:cNvPr id="71" name="Rounded Rectangle 70">
              <a:extLst>
                <a:ext uri="{FF2B5EF4-FFF2-40B4-BE49-F238E27FC236}">
                  <a16:creationId xmlns:a16="http://schemas.microsoft.com/office/drawing/2014/main" id="{453FCACE-3E2B-F34B-ACE7-CB8BDD285C5A}"/>
                </a:ext>
              </a:extLst>
            </p:cNvPr>
            <p:cNvSpPr/>
            <p:nvPr/>
          </p:nvSpPr>
          <p:spPr>
            <a:xfrm>
              <a:off x="1863071" y="3839201"/>
              <a:ext cx="1368131" cy="846679"/>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2" name="Picture 71" descr="NERSC-logo.png">
              <a:extLst>
                <a:ext uri="{FF2B5EF4-FFF2-40B4-BE49-F238E27FC236}">
                  <a16:creationId xmlns:a16="http://schemas.microsoft.com/office/drawing/2014/main" id="{828F0677-08B2-6541-98D0-24D671593F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2050" y="3829853"/>
              <a:ext cx="1402623" cy="531077"/>
            </a:xfrm>
            <a:prstGeom prst="rect">
              <a:avLst/>
            </a:prstGeom>
            <a:noFill/>
          </p:spPr>
        </p:pic>
        <p:grpSp>
          <p:nvGrpSpPr>
            <p:cNvPr id="73" name="Group 72">
              <a:extLst>
                <a:ext uri="{FF2B5EF4-FFF2-40B4-BE49-F238E27FC236}">
                  <a16:creationId xmlns:a16="http://schemas.microsoft.com/office/drawing/2014/main" id="{1021D541-4298-C548-A046-0E5AF374BF42}"/>
                </a:ext>
              </a:extLst>
            </p:cNvPr>
            <p:cNvGrpSpPr/>
            <p:nvPr/>
          </p:nvGrpSpPr>
          <p:grpSpPr>
            <a:xfrm>
              <a:off x="2160013" y="4291995"/>
              <a:ext cx="774247" cy="337750"/>
              <a:chOff x="7129827" y="6194322"/>
              <a:chExt cx="774247" cy="337750"/>
            </a:xfrm>
          </p:grpSpPr>
          <p:sp>
            <p:nvSpPr>
              <p:cNvPr id="74" name="Rounded Rectangle 73">
                <a:extLst>
                  <a:ext uri="{FF2B5EF4-FFF2-40B4-BE49-F238E27FC236}">
                    <a16:creationId xmlns:a16="http://schemas.microsoft.com/office/drawing/2014/main" id="{2255D9FF-45F2-504B-BC77-7AA4D4D23B8D}"/>
                  </a:ext>
                </a:extLst>
              </p:cNvPr>
              <p:cNvSpPr/>
              <p:nvPr/>
            </p:nvSpPr>
            <p:spPr>
              <a:xfrm>
                <a:off x="7129827" y="6194322"/>
                <a:ext cx="774247" cy="337750"/>
              </a:xfrm>
              <a:prstGeom prst="round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5" name="Picture 74" descr="disk-1.png">
                <a:extLst>
                  <a:ext uri="{FF2B5EF4-FFF2-40B4-BE49-F238E27FC236}">
                    <a16:creationId xmlns:a16="http://schemas.microsoft.com/office/drawing/2014/main" id="{05FFA01D-4E17-BE4F-9D7A-B5797A86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812" y="6221583"/>
                <a:ext cx="385262" cy="283228"/>
              </a:xfrm>
              <a:prstGeom prst="rect">
                <a:avLst/>
              </a:prstGeom>
            </p:spPr>
          </p:pic>
          <p:sp>
            <p:nvSpPr>
              <p:cNvPr id="76" name="TextBox 75">
                <a:extLst>
                  <a:ext uri="{FF2B5EF4-FFF2-40B4-BE49-F238E27FC236}">
                    <a16:creationId xmlns:a16="http://schemas.microsoft.com/office/drawing/2014/main" id="{6E64129F-0415-A04A-AFAF-0FAD493E1016}"/>
                  </a:ext>
                </a:extLst>
              </p:cNvPr>
              <p:cNvSpPr txBox="1"/>
              <p:nvPr/>
            </p:nvSpPr>
            <p:spPr>
              <a:xfrm>
                <a:off x="7209737" y="6247024"/>
                <a:ext cx="250068" cy="205184"/>
              </a:xfrm>
              <a:prstGeom prst="rect">
                <a:avLst/>
              </a:prstGeom>
              <a:noFill/>
            </p:spPr>
            <p:txBody>
              <a:bodyPr wrap="none" lIns="0" tIns="0" rIns="0" bIns="0" rtlCol="0">
                <a:spAutoFit/>
              </a:bodyPr>
              <a:lstStyle/>
              <a:p>
                <a:r>
                  <a:rPr lang="en-US" sz="750" b="1" dirty="0">
                    <a:cs typeface="Arial Narrow"/>
                  </a:rPr>
                  <a:t>DTN</a:t>
                </a:r>
              </a:p>
            </p:txBody>
          </p:sp>
        </p:grpSp>
      </p:grpSp>
      <p:sp>
        <p:nvSpPr>
          <p:cNvPr id="77" name="Rounded Rectangle 76">
            <a:extLst>
              <a:ext uri="{FF2B5EF4-FFF2-40B4-BE49-F238E27FC236}">
                <a16:creationId xmlns:a16="http://schemas.microsoft.com/office/drawing/2014/main" id="{1F195E2F-AB73-804E-88EA-95A0E8C991C6}"/>
              </a:ext>
            </a:extLst>
          </p:cNvPr>
          <p:cNvSpPr/>
          <p:nvPr/>
        </p:nvSpPr>
        <p:spPr>
          <a:xfrm>
            <a:off x="670508" y="2889137"/>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pic>
        <p:nvPicPr>
          <p:cNvPr id="78" name="Picture 77" descr="end-site-model.png">
            <a:extLst>
              <a:ext uri="{FF2B5EF4-FFF2-40B4-BE49-F238E27FC236}">
                <a16:creationId xmlns:a16="http://schemas.microsoft.com/office/drawing/2014/main" id="{2C09BF05-85C8-2342-9233-938F92F9B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431" y="2718316"/>
            <a:ext cx="500791" cy="208372"/>
          </a:xfrm>
          <a:prstGeom prst="rect">
            <a:avLst/>
          </a:prstGeom>
        </p:spPr>
      </p:pic>
      <p:pic>
        <p:nvPicPr>
          <p:cNvPr id="79" name="Picture 78" descr="ANL_H_White.jpg">
            <a:extLst>
              <a:ext uri="{FF2B5EF4-FFF2-40B4-BE49-F238E27FC236}">
                <a16:creationId xmlns:a16="http://schemas.microsoft.com/office/drawing/2014/main" id="{337A22D5-0C89-5D41-A47A-3878215F37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53401" y="3112229"/>
            <a:ext cx="582814" cy="199421"/>
          </a:xfrm>
          <a:prstGeom prst="rect">
            <a:avLst/>
          </a:prstGeom>
        </p:spPr>
      </p:pic>
      <p:sp>
        <p:nvSpPr>
          <p:cNvPr id="80" name="Rounded Rectangle 79">
            <a:extLst>
              <a:ext uri="{FF2B5EF4-FFF2-40B4-BE49-F238E27FC236}">
                <a16:creationId xmlns:a16="http://schemas.microsoft.com/office/drawing/2014/main" id="{0EA97148-C39D-0649-8F63-7746AC886678}"/>
              </a:ext>
            </a:extLst>
          </p:cNvPr>
          <p:cNvSpPr/>
          <p:nvPr/>
        </p:nvSpPr>
        <p:spPr>
          <a:xfrm>
            <a:off x="2189528" y="3000085"/>
            <a:ext cx="443132" cy="154305"/>
          </a:xfrm>
          <a:prstGeom prst="roundRect">
            <a:avLst/>
          </a:prstGeom>
          <a:solidFill>
            <a:srgbClr val="FF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8444" tIns="29222" rIns="58444" bIns="29222" rtlCol="0" anchor="ctr"/>
          <a:lstStyle/>
          <a:p>
            <a:pPr algn="ctr"/>
            <a:r>
              <a:rPr lang="en-US" sz="1050" dirty="0">
                <a:solidFill>
                  <a:srgbClr val="000000"/>
                </a:solidFill>
              </a:rPr>
              <a:t>RM</a:t>
            </a:r>
          </a:p>
        </p:txBody>
      </p:sp>
      <p:pic>
        <p:nvPicPr>
          <p:cNvPr id="81" name="Picture 80" descr="end-site-model.png">
            <a:extLst>
              <a:ext uri="{FF2B5EF4-FFF2-40B4-BE49-F238E27FC236}">
                <a16:creationId xmlns:a16="http://schemas.microsoft.com/office/drawing/2014/main" id="{B5E00A24-55CF-3E4E-B834-964ABF8E5A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6929" y="2820943"/>
            <a:ext cx="500791" cy="208372"/>
          </a:xfrm>
          <a:prstGeom prst="rect">
            <a:avLst/>
          </a:prstGeom>
        </p:spPr>
      </p:pic>
      <p:sp>
        <p:nvSpPr>
          <p:cNvPr id="82" name="TextBox 81">
            <a:extLst>
              <a:ext uri="{FF2B5EF4-FFF2-40B4-BE49-F238E27FC236}">
                <a16:creationId xmlns:a16="http://schemas.microsoft.com/office/drawing/2014/main" id="{AE33FB74-EF06-8740-8ECC-8F67A109D10F}"/>
              </a:ext>
            </a:extLst>
          </p:cNvPr>
          <p:cNvSpPr txBox="1"/>
          <p:nvPr/>
        </p:nvSpPr>
        <p:spPr>
          <a:xfrm>
            <a:off x="6525413" y="1662085"/>
            <a:ext cx="2594137"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11113" indent="-11113">
              <a:spcBef>
                <a:spcPts val="880"/>
              </a:spcBef>
              <a:buClr>
                <a:srgbClr val="2DB2CF"/>
              </a:buClr>
            </a:pPr>
            <a:r>
              <a:rPr lang="en-US" sz="2000" dirty="0">
                <a:solidFill>
                  <a:schemeClr val="bg1"/>
                </a:solidFill>
              </a:rPr>
              <a:t>Multi-resource models</a:t>
            </a:r>
            <a:br>
              <a:rPr lang="en-US" sz="2000" dirty="0">
                <a:solidFill>
                  <a:schemeClr val="bg1"/>
                </a:solidFill>
              </a:rPr>
            </a:br>
            <a:r>
              <a:rPr lang="en-US" sz="2000" dirty="0">
                <a:solidFill>
                  <a:schemeClr val="bg1"/>
                </a:solidFill>
              </a:rPr>
              <a:t>abstracts the network</a:t>
            </a:r>
            <a:br>
              <a:rPr lang="en-US" sz="2000" dirty="0">
                <a:solidFill>
                  <a:schemeClr val="bg1"/>
                </a:solidFill>
              </a:rPr>
            </a:br>
            <a:r>
              <a:rPr lang="en-US" sz="2000" dirty="0">
                <a:solidFill>
                  <a:schemeClr val="bg1"/>
                </a:solidFill>
              </a:rPr>
              <a:t>specifics away and allows for higher-level service request</a:t>
            </a:r>
          </a:p>
        </p:txBody>
      </p:sp>
    </p:spTree>
    <p:extLst>
      <p:ext uri="{BB962C8B-B14F-4D97-AF65-F5344CB8AC3E}">
        <p14:creationId xmlns:p14="http://schemas.microsoft.com/office/powerpoint/2010/main" val="29445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nodeType="clickEffect">
                                  <p:stCondLst>
                                    <p:cond delay="0"/>
                                  </p:stCondLst>
                                  <p:childTnLst>
                                    <p:animMotion origin="layout" path="M 0.00921 0.00617 L 0.21094 -0.18642 " pathEditMode="relative" rAng="0" ptsTypes="AA">
                                      <p:cBhvr>
                                        <p:cTn id="6" dur="2000" fill="hold"/>
                                        <p:tgtEl>
                                          <p:spTgt spid="78"/>
                                        </p:tgtEl>
                                        <p:attrNameLst>
                                          <p:attrName>ppt_x</p:attrName>
                                          <p:attrName>ppt_y</p:attrName>
                                        </p:attrNameLst>
                                      </p:cBhvr>
                                      <p:rCtr x="10087" y="-9630"/>
                                    </p:animMotion>
                                  </p:childTnLst>
                                  <p:subTnLst>
                                    <p:set>
                                      <p:cBhvr override="childStyle">
                                        <p:cTn dur="1" fill="hold" display="0" masterRel="sameClick" afterEffect="1">
                                          <p:stCondLst>
                                            <p:cond evt="end" delay="0">
                                              <p:tn val="5"/>
                                            </p:cond>
                                          </p:stCondLst>
                                        </p:cTn>
                                        <p:tgtEl>
                                          <p:spTgt spid="78"/>
                                        </p:tgtEl>
                                        <p:attrNameLst>
                                          <p:attrName>style.visibility</p:attrName>
                                        </p:attrNameLst>
                                      </p:cBhvr>
                                      <p:to>
                                        <p:strVal val="hidden"/>
                                      </p:to>
                                    </p:set>
                                  </p:sub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2.77778E-7 -2.59259E-6 L 0.22743 -0.40216 " pathEditMode="relative" rAng="0" ptsTypes="AA">
                                      <p:cBhvr>
                                        <p:cTn id="9" dur="2000" fill="hold"/>
                                        <p:tgtEl>
                                          <p:spTgt spid="54"/>
                                        </p:tgtEl>
                                        <p:attrNameLst>
                                          <p:attrName>ppt_x</p:attrName>
                                          <p:attrName>ppt_y</p:attrName>
                                        </p:attrNameLst>
                                      </p:cBhvr>
                                      <p:rCtr x="11372" y="-20123"/>
                                    </p:animMotion>
                                  </p:childTnLst>
                                  <p:subTnLst>
                                    <p:set>
                                      <p:cBhvr override="childStyle">
                                        <p:cTn dur="1" fill="hold" display="0" masterRel="sameClick" afterEffect="1">
                                          <p:stCondLst>
                                            <p:cond evt="end" delay="0">
                                              <p:tn val="8"/>
                                            </p:cond>
                                          </p:stCondLst>
                                        </p:cTn>
                                        <p:tgtEl>
                                          <p:spTgt spid="54"/>
                                        </p:tgtEl>
                                        <p:attrNameLst>
                                          <p:attrName>style.visibility</p:attrName>
                                        </p:attrNameLst>
                                      </p:cBhvr>
                                      <p:to>
                                        <p:strVal val="hidden"/>
                                      </p:to>
                                    </p:set>
                                  </p:sub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 1.48148E-6 L 0.03403 -0.19877 " pathEditMode="relative" rAng="0" ptsTypes="AA">
                                      <p:cBhvr>
                                        <p:cTn id="12" dur="2000" fill="hold"/>
                                        <p:tgtEl>
                                          <p:spTgt spid="81"/>
                                        </p:tgtEl>
                                        <p:attrNameLst>
                                          <p:attrName>ppt_x</p:attrName>
                                          <p:attrName>ppt_y</p:attrName>
                                        </p:attrNameLst>
                                      </p:cBhvr>
                                      <p:rCtr x="1701" y="-9938"/>
                                    </p:animMotion>
                                  </p:childTnLst>
                                  <p:subTnLst>
                                    <p:set>
                                      <p:cBhvr override="childStyle">
                                        <p:cTn dur="1" fill="hold" display="0" masterRel="sameClick" afterEffect="1">
                                          <p:stCondLst>
                                            <p:cond evt="end" delay="0">
                                              <p:tn val="11"/>
                                            </p:cond>
                                          </p:stCondLst>
                                        </p:cTn>
                                        <p:tgtEl>
                                          <p:spTgt spid="81"/>
                                        </p:tgtEl>
                                        <p:attrNameLst>
                                          <p:attrName>style.visibility</p:attrName>
                                        </p:attrNameLst>
                                      </p:cBhvr>
                                      <p:to>
                                        <p:strVal val="hidden"/>
                                      </p:to>
                                    </p:set>
                                  </p:subTnLst>
                                </p:cTn>
                              </p:par>
                            </p:childTnLst>
                          </p:cTn>
                        </p:par>
                        <p:par>
                          <p:cTn id="13" fill="hold">
                            <p:stCondLst>
                              <p:cond delay="6000"/>
                            </p:stCondLst>
                            <p:childTnLst>
                              <p:par>
                                <p:cTn id="14" presetID="0" presetClass="path" presetSubtype="0" accel="50000" decel="50000" fill="hold" nodeType="afterEffect">
                                  <p:stCondLst>
                                    <p:cond delay="0"/>
                                  </p:stCondLst>
                                  <p:childTnLst>
                                    <p:animMotion origin="layout" path="M -1.38889E-6 3.95062E-6 L 0.00278 -0.37871 " pathEditMode="relative" rAng="0" ptsTypes="AA">
                                      <p:cBhvr>
                                        <p:cTn id="15" dur="2000" fill="hold"/>
                                        <p:tgtEl>
                                          <p:spTgt spid="58"/>
                                        </p:tgtEl>
                                        <p:attrNameLst>
                                          <p:attrName>ppt_x</p:attrName>
                                          <p:attrName>ppt_y</p:attrName>
                                        </p:attrNameLst>
                                      </p:cBhvr>
                                      <p:rCtr x="139" y="-18951"/>
                                    </p:animMotion>
                                  </p:childTnLst>
                                  <p:subTnLst>
                                    <p:set>
                                      <p:cBhvr override="childStyle">
                                        <p:cTn dur="1" fill="hold" display="0" masterRel="sameClick" afterEffect="1">
                                          <p:stCondLst>
                                            <p:cond evt="end" delay="0">
                                              <p:tn val="14"/>
                                            </p:cond>
                                          </p:stCondLst>
                                        </p:cTn>
                                        <p:tgtEl>
                                          <p:spTgt spid="58"/>
                                        </p:tgtEl>
                                        <p:attrNameLst>
                                          <p:attrName>style.visibility</p:attrName>
                                        </p:attrNameLst>
                                      </p:cBhvr>
                                      <p:to>
                                        <p:strVal val="hidden"/>
                                      </p:to>
                                    </p:set>
                                  </p:subTnLst>
                                </p:cTn>
                              </p:par>
                            </p:childTnLst>
                          </p:cTn>
                        </p:par>
                        <p:par>
                          <p:cTn id="16" fill="hold">
                            <p:stCondLst>
                              <p:cond delay="8000"/>
                            </p:stCondLst>
                            <p:childTnLst>
                              <p:par>
                                <p:cTn id="17" presetID="0" presetClass="path" presetSubtype="0" accel="50000" decel="50000" fill="hold" nodeType="afterEffect">
                                  <p:stCondLst>
                                    <p:cond delay="0"/>
                                  </p:stCondLst>
                                  <p:childTnLst>
                                    <p:animMotion origin="layout" path="M 4.44444E-6 2.22222E-6 L -0.04688 -0.19938 " pathEditMode="relative" rAng="0" ptsTypes="AA">
                                      <p:cBhvr>
                                        <p:cTn id="18" dur="2000" fill="hold"/>
                                        <p:tgtEl>
                                          <p:spTgt spid="57"/>
                                        </p:tgtEl>
                                        <p:attrNameLst>
                                          <p:attrName>ppt_x</p:attrName>
                                          <p:attrName>ppt_y</p:attrName>
                                        </p:attrNameLst>
                                      </p:cBhvr>
                                      <p:rCtr x="-2344" y="-9969"/>
                                    </p:animMotion>
                                  </p:childTnLst>
                                  <p:subTnLst>
                                    <p:set>
                                      <p:cBhvr override="childStyle">
                                        <p:cTn dur="1" fill="hold" display="0" masterRel="sameClick" afterEffect="1">
                                          <p:stCondLst>
                                            <p:cond evt="end" delay="0">
                                              <p:tn val="17"/>
                                            </p:cond>
                                          </p:stCondLst>
                                        </p:cTn>
                                        <p:tgtEl>
                                          <p:spTgt spid="57"/>
                                        </p:tgtEl>
                                        <p:attrNameLst>
                                          <p:attrName>style.visibility</p:attrName>
                                        </p:attrNameLst>
                                      </p:cBhvr>
                                      <p:to>
                                        <p:strVal val="hidden"/>
                                      </p:to>
                                    </p:set>
                                  </p:subTnLst>
                                </p:cTn>
                              </p:par>
                            </p:childTnLst>
                          </p:cTn>
                        </p:par>
                        <p:par>
                          <p:cTn id="19" fill="hold">
                            <p:stCondLst>
                              <p:cond delay="10000"/>
                            </p:stCondLst>
                            <p:childTnLst>
                              <p:par>
                                <p:cTn id="20" presetID="0" presetClass="path" presetSubtype="0" accel="50000" decel="50000" fill="hold" nodeType="afterEffect">
                                  <p:stCondLst>
                                    <p:cond delay="0"/>
                                  </p:stCondLst>
                                  <p:childTnLst>
                                    <p:animMotion origin="layout" path="M -2.77778E-6 4.07407E-6 L -0.18142 -0.38704 " pathEditMode="relative" rAng="0" ptsTypes="AA">
                                      <p:cBhvr>
                                        <p:cTn id="21" dur="2000" fill="hold"/>
                                        <p:tgtEl>
                                          <p:spTgt spid="56"/>
                                        </p:tgtEl>
                                        <p:attrNameLst>
                                          <p:attrName>ppt_x</p:attrName>
                                          <p:attrName>ppt_y</p:attrName>
                                        </p:attrNameLst>
                                      </p:cBhvr>
                                      <p:rCtr x="-9080" y="-19352"/>
                                    </p:animMotion>
                                  </p:childTnLst>
                                  <p:subTnLst>
                                    <p:set>
                                      <p:cBhvr override="childStyle">
                                        <p:cTn dur="1" fill="hold" display="0" masterRel="sameClick" afterEffect="1">
                                          <p:stCondLst>
                                            <p:cond evt="end" delay="0">
                                              <p:tn val="20"/>
                                            </p:cond>
                                          </p:stCondLst>
                                        </p:cTn>
                                        <p:tgtEl>
                                          <p:spTgt spid="56"/>
                                        </p:tgtEl>
                                        <p:attrNameLst>
                                          <p:attrName>style.visibility</p:attrName>
                                        </p:attrNameLst>
                                      </p:cBhvr>
                                      <p:to>
                                        <p:strVal val="hidden"/>
                                      </p:to>
                                    </p:set>
                                  </p:subTnLst>
                                </p:cTn>
                              </p:par>
                            </p:childTnLst>
                          </p:cTn>
                        </p:par>
                        <p:par>
                          <p:cTn id="22" fill="hold">
                            <p:stCondLst>
                              <p:cond delay="12000"/>
                            </p:stCondLst>
                            <p:childTnLst>
                              <p:par>
                                <p:cTn id="23" presetID="0" presetClass="path" presetSubtype="0" accel="50000" decel="50000" fill="hold" nodeType="afterEffect">
                                  <p:stCondLst>
                                    <p:cond delay="0"/>
                                  </p:stCondLst>
                                  <p:childTnLst>
                                    <p:animMotion origin="layout" path="M -5.55556E-7 3.7037E-6 L -0.32517 -0.3284 " pathEditMode="relative" rAng="0" ptsTypes="AA">
                                      <p:cBhvr>
                                        <p:cTn id="24" dur="2000" fill="hold"/>
                                        <p:tgtEl>
                                          <p:spTgt spid="55"/>
                                        </p:tgtEl>
                                        <p:attrNameLst>
                                          <p:attrName>ppt_x</p:attrName>
                                          <p:attrName>ppt_y</p:attrName>
                                        </p:attrNameLst>
                                      </p:cBhvr>
                                      <p:rCtr x="-16267" y="-16420"/>
                                    </p:animMotion>
                                  </p:childTnLst>
                                  <p:subTnLst>
                                    <p:set>
                                      <p:cBhvr override="childStyle">
                                        <p:cTn dur="1" fill="hold" display="0" masterRel="sameClick" afterEffect="1">
                                          <p:stCondLst>
                                            <p:cond evt="end" delay="0">
                                              <p:tn val="23"/>
                                            </p:cond>
                                          </p:stCondLst>
                                        </p:cTn>
                                        <p:tgtEl>
                                          <p:spTgt spid="55"/>
                                        </p:tgtEl>
                                        <p:attrNameLst>
                                          <p:attrName>style.visibility</p:attrName>
                                        </p:attrNameLst>
                                      </p:cBhvr>
                                      <p:to>
                                        <p:strVal val="hidden"/>
                                      </p:to>
                                    </p:set>
                                  </p:subTnLst>
                                </p:cTn>
                              </p:par>
                            </p:childTnLst>
                          </p:cTn>
                        </p:par>
                        <p:par>
                          <p:cTn id="25" fill="hold">
                            <p:stCondLst>
                              <p:cond delay="14000"/>
                            </p:stCondLst>
                            <p:childTnLst>
                              <p:par>
                                <p:cTn id="26" presetID="1" presetClass="entr" presetSubtype="0" fill="hold" grpId="0" nodeType="after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childTnLst>
                          </p:cTn>
                        </p:par>
                        <p:par>
                          <p:cTn id="28" fill="hold">
                            <p:stCondLst>
                              <p:cond delay="14000"/>
                            </p:stCondLst>
                            <p:childTnLst>
                              <p:par>
                                <p:cTn id="29" presetID="1" presetClass="entr" presetSubtype="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p:bldP spid="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327530" y="460747"/>
            <a:ext cx="8655820" cy="370125"/>
          </a:xfrm>
          <a:prstGeom prst="rect">
            <a:avLst/>
          </a:prstGeom>
        </p:spPr>
        <p:txBody>
          <a:bodyPr spcFirstLastPara="1" vert="horz" wrap="square" lIns="68569" tIns="0" rIns="68569" bIns="0" rtlCol="0" anchor="b" anchorCtr="0">
            <a:noAutofit/>
          </a:bodyPr>
          <a:lstStyle/>
          <a:p>
            <a:pPr>
              <a:spcBef>
                <a:spcPts val="0"/>
              </a:spcBef>
            </a:pPr>
            <a:r>
              <a:rPr lang="en-US" dirty="0"/>
              <a:t>3. Enables an end-to-end service model that includes compute, storage, instrument and the network</a:t>
            </a:r>
            <a:endParaRPr dirty="0"/>
          </a:p>
        </p:txBody>
      </p:sp>
      <p:sp>
        <p:nvSpPr>
          <p:cNvPr id="432" name="Google Shape;432;p28"/>
          <p:cNvSpPr/>
          <p:nvPr/>
        </p:nvSpPr>
        <p:spPr>
          <a:xfrm>
            <a:off x="1273437" y="3219341"/>
            <a:ext cx="1392525" cy="256725"/>
          </a:xfrm>
          <a:prstGeom prst="rect">
            <a:avLst/>
          </a:prstGeom>
          <a:ln>
            <a:headEnd type="none" w="sm" len="sm"/>
            <a:tailEnd type="none" w="sm" len="sm"/>
          </a:ln>
        </p:spPr>
        <p:style>
          <a:lnRef idx="2">
            <a:schemeClr val="dk1">
              <a:shade val="50000"/>
            </a:schemeClr>
          </a:lnRef>
          <a:fillRef idx="1">
            <a:schemeClr val="dk1"/>
          </a:fillRef>
          <a:effectRef idx="0">
            <a:schemeClr val="dk1"/>
          </a:effectRef>
          <a:fontRef idx="minor">
            <a:schemeClr val="lt1"/>
          </a:fontRef>
        </p:style>
        <p:txBody>
          <a:bodyPr spcFirstLastPara="1" wrap="square" lIns="68569" tIns="68569" rIns="68569" bIns="68569" anchor="ctr" anchorCtr="0">
            <a:noAutofit/>
          </a:bodyPr>
          <a:lstStyle/>
          <a:p>
            <a:r>
              <a:rPr lang="en-US" sz="1050"/>
              <a:t>Application Workflow</a:t>
            </a:r>
            <a:endParaRPr sz="1050"/>
          </a:p>
        </p:txBody>
      </p:sp>
      <p:sp>
        <p:nvSpPr>
          <p:cNvPr id="433" name="Google Shape;433;p28"/>
          <p:cNvSpPr/>
          <p:nvPr/>
        </p:nvSpPr>
        <p:spPr>
          <a:xfrm>
            <a:off x="2942721" y="2306464"/>
            <a:ext cx="2712150" cy="256725"/>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1350"/>
              <a:t>Resource Orchestrator</a:t>
            </a:r>
            <a:endParaRPr sz="1350"/>
          </a:p>
        </p:txBody>
      </p:sp>
      <p:sp>
        <p:nvSpPr>
          <p:cNvPr id="438" name="Google Shape;438;p28"/>
          <p:cNvSpPr/>
          <p:nvPr/>
        </p:nvSpPr>
        <p:spPr>
          <a:xfrm>
            <a:off x="6241005" y="830872"/>
            <a:ext cx="1523700" cy="1550475"/>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439" name="Google Shape;439;p28"/>
          <p:cNvGrpSpPr/>
          <p:nvPr/>
        </p:nvGrpSpPr>
        <p:grpSpPr>
          <a:xfrm>
            <a:off x="6362644" y="1063088"/>
            <a:ext cx="1280768" cy="1280734"/>
            <a:chOff x="4533277" y="1247580"/>
            <a:chExt cx="3029432" cy="3029351"/>
          </a:xfrm>
        </p:grpSpPr>
        <p:sp>
          <p:nvSpPr>
            <p:cNvPr id="440" name="Google Shape;440;p28"/>
            <p:cNvSpPr/>
            <p:nvPr/>
          </p:nvSpPr>
          <p:spPr>
            <a:xfrm>
              <a:off x="5014050" y="1728300"/>
              <a:ext cx="2067900" cy="2067900"/>
            </a:xfrm>
            <a:prstGeom prst="ellipse">
              <a:avLst/>
            </a:prstGeom>
            <a:noFill/>
            <a:ln w="3810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1" name="Google Shape;441;p28"/>
            <p:cNvSpPr/>
            <p:nvPr/>
          </p:nvSpPr>
          <p:spPr>
            <a:xfrm>
              <a:off x="5085750" y="1800000"/>
              <a:ext cx="1924500" cy="1924500"/>
            </a:xfrm>
            <a:prstGeom prst="ellipse">
              <a:avLst/>
            </a:prstGeom>
            <a:solidFill>
              <a:srgbClr val="FFFFFF"/>
            </a:solidFill>
            <a:ln w="3810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2" name="Google Shape;442;p28"/>
            <p:cNvSpPr/>
            <p:nvPr/>
          </p:nvSpPr>
          <p:spPr>
            <a:xfrm>
              <a:off x="5911050" y="1633750"/>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3" name="Google Shape;443;p28"/>
            <p:cNvSpPr/>
            <p:nvPr/>
          </p:nvSpPr>
          <p:spPr>
            <a:xfrm>
              <a:off x="5911050" y="361712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4" name="Google Shape;444;p28"/>
            <p:cNvSpPr/>
            <p:nvPr/>
          </p:nvSpPr>
          <p:spPr>
            <a:xfrm>
              <a:off x="5213325" y="332897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5" name="Google Shape;445;p28"/>
            <p:cNvSpPr/>
            <p:nvPr/>
          </p:nvSpPr>
          <p:spPr>
            <a:xfrm>
              <a:off x="6613500" y="332897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6" name="Google Shape;446;p28"/>
            <p:cNvSpPr/>
            <p:nvPr/>
          </p:nvSpPr>
          <p:spPr>
            <a:xfrm>
              <a:off x="5585100" y="2299350"/>
              <a:ext cx="925800" cy="925800"/>
            </a:xfrm>
            <a:prstGeom prst="ellipse">
              <a:avLst/>
            </a:prstGeom>
            <a:noFill/>
            <a:ln w="9525" cap="flat" cmpd="sng">
              <a:solidFill>
                <a:schemeClr val="dk2"/>
              </a:solidFill>
              <a:prstDash val="dash"/>
              <a:round/>
              <a:headEnd type="none" w="sm" len="sm"/>
              <a:tailEnd type="none" w="sm" len="sm"/>
            </a:ln>
          </p:spPr>
          <p:txBody>
            <a:bodyPr spcFirstLastPara="1" wrap="square" lIns="68569" tIns="68569" rIns="68569" bIns="68569" anchor="ctr" anchorCtr="0">
              <a:noAutofit/>
            </a:bodyPr>
            <a:lstStyle/>
            <a:p>
              <a:endParaRPr sz="1350"/>
            </a:p>
          </p:txBody>
        </p:sp>
        <p:grpSp>
          <p:nvGrpSpPr>
            <p:cNvPr id="447" name="Google Shape;447;p28"/>
            <p:cNvGrpSpPr/>
            <p:nvPr/>
          </p:nvGrpSpPr>
          <p:grpSpPr>
            <a:xfrm rot="1351559">
              <a:off x="4888875" y="1603212"/>
              <a:ext cx="2318235" cy="2318085"/>
              <a:chOff x="2422850" y="1458900"/>
              <a:chExt cx="2318250" cy="2318100"/>
            </a:xfrm>
          </p:grpSpPr>
          <p:cxnSp>
            <p:nvCxnSpPr>
              <p:cNvPr id="448" name="Google Shape;448;p28"/>
              <p:cNvCxnSpPr/>
              <p:nvPr/>
            </p:nvCxnSpPr>
            <p:spPr>
              <a:xfrm flipH="1">
                <a:off x="2762328" y="2876522"/>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49" name="Google Shape;449;p28"/>
              <p:cNvCxnSpPr/>
              <p:nvPr/>
            </p:nvCxnSpPr>
            <p:spPr>
              <a:xfrm>
                <a:off x="3581900" y="2983500"/>
                <a:ext cx="0" cy="793500"/>
              </a:xfrm>
              <a:prstGeom prst="straightConnector1">
                <a:avLst/>
              </a:prstGeom>
              <a:noFill/>
              <a:ln w="9525" cap="flat" cmpd="sng">
                <a:solidFill>
                  <a:schemeClr val="dk2"/>
                </a:solidFill>
                <a:prstDash val="dashDot"/>
                <a:round/>
                <a:headEnd type="none" w="med" len="med"/>
                <a:tailEnd type="none" w="med" len="med"/>
              </a:ln>
            </p:spPr>
          </p:cxnSp>
          <p:cxnSp>
            <p:nvCxnSpPr>
              <p:cNvPr id="450" name="Google Shape;450;p28"/>
              <p:cNvCxnSpPr/>
              <p:nvPr/>
            </p:nvCxnSpPr>
            <p:spPr>
              <a:xfrm>
                <a:off x="3840472" y="2876522"/>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1" name="Google Shape;451;p28"/>
              <p:cNvCxnSpPr/>
              <p:nvPr/>
            </p:nvCxnSpPr>
            <p:spPr>
              <a:xfrm rot="10800000">
                <a:off x="2422850" y="2617950"/>
                <a:ext cx="793500" cy="0"/>
              </a:xfrm>
              <a:prstGeom prst="straightConnector1">
                <a:avLst/>
              </a:prstGeom>
              <a:noFill/>
              <a:ln w="9525" cap="flat" cmpd="sng">
                <a:solidFill>
                  <a:schemeClr val="dk2"/>
                </a:solidFill>
                <a:prstDash val="dashDot"/>
                <a:round/>
                <a:headEnd type="none" w="med" len="med"/>
                <a:tailEnd type="none" w="med" len="med"/>
              </a:ln>
            </p:spPr>
          </p:cxnSp>
          <p:cxnSp>
            <p:nvCxnSpPr>
              <p:cNvPr id="452" name="Google Shape;452;p28"/>
              <p:cNvCxnSpPr/>
              <p:nvPr/>
            </p:nvCxnSpPr>
            <p:spPr>
              <a:xfrm rot="10800000">
                <a:off x="2762328" y="1798378"/>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3" name="Google Shape;453;p28"/>
              <p:cNvCxnSpPr/>
              <p:nvPr/>
            </p:nvCxnSpPr>
            <p:spPr>
              <a:xfrm rot="10800000">
                <a:off x="3581900" y="1458900"/>
                <a:ext cx="0" cy="793500"/>
              </a:xfrm>
              <a:prstGeom prst="straightConnector1">
                <a:avLst/>
              </a:prstGeom>
              <a:noFill/>
              <a:ln w="9525" cap="flat" cmpd="sng">
                <a:solidFill>
                  <a:schemeClr val="dk2"/>
                </a:solidFill>
                <a:prstDash val="dashDot"/>
                <a:round/>
                <a:headEnd type="none" w="med" len="med"/>
                <a:tailEnd type="none" w="med" len="med"/>
              </a:ln>
            </p:spPr>
          </p:cxnSp>
          <p:cxnSp>
            <p:nvCxnSpPr>
              <p:cNvPr id="454" name="Google Shape;454;p28"/>
              <p:cNvCxnSpPr/>
              <p:nvPr/>
            </p:nvCxnSpPr>
            <p:spPr>
              <a:xfrm rot="10800000" flipH="1">
                <a:off x="3840472" y="1798378"/>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5" name="Google Shape;455;p28"/>
              <p:cNvCxnSpPr/>
              <p:nvPr/>
            </p:nvCxnSpPr>
            <p:spPr>
              <a:xfrm rot="10800000">
                <a:off x="3947600" y="2617950"/>
                <a:ext cx="793500" cy="0"/>
              </a:xfrm>
              <a:prstGeom prst="straightConnector1">
                <a:avLst/>
              </a:prstGeom>
              <a:noFill/>
              <a:ln w="9525" cap="flat" cmpd="sng">
                <a:solidFill>
                  <a:schemeClr val="dk2"/>
                </a:solidFill>
                <a:prstDash val="dashDot"/>
                <a:round/>
                <a:headEnd type="none" w="med" len="med"/>
                <a:tailEnd type="none" w="med" len="med"/>
              </a:ln>
            </p:spPr>
          </p:cxnSp>
        </p:grpSp>
        <p:cxnSp>
          <p:nvCxnSpPr>
            <p:cNvPr id="456" name="Google Shape;456;p28"/>
            <p:cNvCxnSpPr>
              <a:stCxn id="441" idx="7"/>
            </p:cNvCxnSpPr>
            <p:nvPr/>
          </p:nvCxnSpPr>
          <p:spPr>
            <a:xfrm rot="10800000">
              <a:off x="6386113" y="1974437"/>
              <a:ext cx="342300" cy="107400"/>
            </a:xfrm>
            <a:prstGeom prst="straightConnector1">
              <a:avLst/>
            </a:prstGeom>
            <a:noFill/>
            <a:ln w="9525" cap="flat" cmpd="sng">
              <a:solidFill>
                <a:schemeClr val="dk2"/>
              </a:solidFill>
              <a:prstDash val="solid"/>
              <a:round/>
              <a:headEnd type="none" w="med" len="med"/>
              <a:tailEnd type="triangle" w="med" len="med"/>
            </a:ln>
          </p:spPr>
        </p:cxnSp>
        <p:cxnSp>
          <p:nvCxnSpPr>
            <p:cNvPr id="457" name="Google Shape;457;p28"/>
            <p:cNvCxnSpPr>
              <a:stCxn id="440" idx="7"/>
            </p:cNvCxnSpPr>
            <p:nvPr/>
          </p:nvCxnSpPr>
          <p:spPr>
            <a:xfrm>
              <a:off x="6779113" y="2031137"/>
              <a:ext cx="326100" cy="107100"/>
            </a:xfrm>
            <a:prstGeom prst="straightConnector1">
              <a:avLst/>
            </a:prstGeom>
            <a:noFill/>
            <a:ln w="9525" cap="flat" cmpd="sng">
              <a:solidFill>
                <a:schemeClr val="dk2"/>
              </a:solidFill>
              <a:prstDash val="solid"/>
              <a:round/>
              <a:headEnd type="none" w="med" len="med"/>
              <a:tailEnd type="triangle" w="med" len="med"/>
            </a:ln>
          </p:spPr>
        </p:cxnSp>
        <p:cxnSp>
          <p:nvCxnSpPr>
            <p:cNvPr id="458" name="Google Shape;458;p28"/>
            <p:cNvCxnSpPr/>
            <p:nvPr/>
          </p:nvCxnSpPr>
          <p:spPr>
            <a:xfrm rot="10800000" flipH="1">
              <a:off x="6398425" y="3636150"/>
              <a:ext cx="250200" cy="271500"/>
            </a:xfrm>
            <a:prstGeom prst="straightConnector1">
              <a:avLst/>
            </a:prstGeom>
            <a:noFill/>
            <a:ln w="9525" cap="flat" cmpd="sng">
              <a:solidFill>
                <a:schemeClr val="dk2"/>
              </a:solidFill>
              <a:prstDash val="solid"/>
              <a:round/>
              <a:headEnd type="none" w="med" len="med"/>
              <a:tailEnd type="triangle" w="med" len="med"/>
            </a:ln>
          </p:spPr>
        </p:cxnSp>
        <p:cxnSp>
          <p:nvCxnSpPr>
            <p:cNvPr id="459" name="Google Shape;459;p28"/>
            <p:cNvCxnSpPr/>
            <p:nvPr/>
          </p:nvCxnSpPr>
          <p:spPr>
            <a:xfrm rot="10800000">
              <a:off x="5465775" y="3648025"/>
              <a:ext cx="250200" cy="271500"/>
            </a:xfrm>
            <a:prstGeom prst="straightConnector1">
              <a:avLst/>
            </a:prstGeom>
            <a:noFill/>
            <a:ln w="9525" cap="flat" cmpd="sng">
              <a:solidFill>
                <a:schemeClr val="dk2"/>
              </a:solidFill>
              <a:prstDash val="solid"/>
              <a:round/>
              <a:headEnd type="none" w="med" len="med"/>
              <a:tailEnd type="triangle" w="med" len="med"/>
            </a:ln>
          </p:spPr>
        </p:cxnSp>
      </p:grpSp>
      <p:sp>
        <p:nvSpPr>
          <p:cNvPr id="460" name="Google Shape;460;p28"/>
          <p:cNvSpPr/>
          <p:nvPr/>
        </p:nvSpPr>
        <p:spPr>
          <a:xfrm>
            <a:off x="6843610" y="1020282"/>
            <a:ext cx="318375" cy="1791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1200" dirty="0">
                <a:solidFill>
                  <a:srgbClr val="FFFFFF"/>
                </a:solidFill>
                <a:latin typeface="Arial Narrow"/>
                <a:ea typeface="Arial Narrow"/>
                <a:cs typeface="Arial Narrow"/>
                <a:sym typeface="Arial Narrow"/>
              </a:rPr>
              <a:t>CMS</a:t>
            </a:r>
            <a:endParaRPr sz="1350" dirty="0">
              <a:solidFill>
                <a:srgbClr val="FFFFFF"/>
              </a:solidFill>
              <a:latin typeface="Arial Narrow"/>
              <a:ea typeface="Arial Narrow"/>
              <a:cs typeface="Arial Narrow"/>
              <a:sym typeface="Arial Narrow"/>
            </a:endParaRPr>
          </a:p>
        </p:txBody>
      </p:sp>
      <p:sp>
        <p:nvSpPr>
          <p:cNvPr id="461" name="Google Shape;461;p28"/>
          <p:cNvSpPr/>
          <p:nvPr/>
        </p:nvSpPr>
        <p:spPr>
          <a:xfrm>
            <a:off x="6339999" y="2071040"/>
            <a:ext cx="31837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ALICE</a:t>
            </a:r>
            <a:endParaRPr sz="900">
              <a:solidFill>
                <a:srgbClr val="FFFFFF"/>
              </a:solidFill>
              <a:latin typeface="Arial Narrow"/>
              <a:ea typeface="Arial Narrow"/>
              <a:cs typeface="Arial Narrow"/>
              <a:sym typeface="Arial Narrow"/>
            </a:endParaRPr>
          </a:p>
        </p:txBody>
      </p:sp>
      <p:sp>
        <p:nvSpPr>
          <p:cNvPr id="462" name="Google Shape;462;p28"/>
          <p:cNvSpPr/>
          <p:nvPr/>
        </p:nvSpPr>
        <p:spPr>
          <a:xfrm>
            <a:off x="6835186" y="2218705"/>
            <a:ext cx="33502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ATLAS</a:t>
            </a:r>
            <a:endParaRPr sz="900">
              <a:solidFill>
                <a:srgbClr val="FFFFFF"/>
              </a:solidFill>
              <a:latin typeface="Arial Narrow"/>
              <a:ea typeface="Arial Narrow"/>
              <a:cs typeface="Arial Narrow"/>
              <a:sym typeface="Arial Narrow"/>
            </a:endParaRPr>
          </a:p>
        </p:txBody>
      </p:sp>
      <p:sp>
        <p:nvSpPr>
          <p:cNvPr id="463" name="Google Shape;463;p28"/>
          <p:cNvSpPr/>
          <p:nvPr/>
        </p:nvSpPr>
        <p:spPr>
          <a:xfrm>
            <a:off x="7348660" y="2071040"/>
            <a:ext cx="31837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LHC-B</a:t>
            </a:r>
            <a:endParaRPr sz="900">
              <a:solidFill>
                <a:srgbClr val="FFFFFF"/>
              </a:solidFill>
              <a:latin typeface="Arial Narrow"/>
              <a:ea typeface="Arial Narrow"/>
              <a:cs typeface="Arial Narrow"/>
              <a:sym typeface="Arial Narrow"/>
            </a:endParaRPr>
          </a:p>
        </p:txBody>
      </p:sp>
      <p:sp>
        <p:nvSpPr>
          <p:cNvPr id="464" name="Google Shape;464;p28"/>
          <p:cNvSpPr/>
          <p:nvPr/>
        </p:nvSpPr>
        <p:spPr>
          <a:xfrm>
            <a:off x="6340005" y="903286"/>
            <a:ext cx="443475" cy="370125"/>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dirty="0">
                <a:latin typeface="Arial Narrow"/>
                <a:ea typeface="Arial Narrow"/>
                <a:cs typeface="Arial Narrow"/>
                <a:sym typeface="Arial Narrow"/>
              </a:rPr>
              <a:t>Experiment Resource</a:t>
            </a:r>
            <a:endParaRPr sz="750" dirty="0">
              <a:latin typeface="Arial Narrow"/>
              <a:ea typeface="Arial Narrow"/>
              <a:cs typeface="Arial Narrow"/>
              <a:sym typeface="Arial Narrow"/>
            </a:endParaRPr>
          </a:p>
          <a:p>
            <a:pPr algn="ctr"/>
            <a:r>
              <a:rPr lang="en-US" sz="750" dirty="0">
                <a:latin typeface="Arial Narrow"/>
                <a:ea typeface="Arial Narrow"/>
                <a:cs typeface="Arial Narrow"/>
                <a:sym typeface="Arial Narrow"/>
              </a:rPr>
              <a:t>Manager</a:t>
            </a:r>
            <a:endParaRPr sz="750" dirty="0">
              <a:latin typeface="Arial Narrow"/>
              <a:ea typeface="Arial Narrow"/>
              <a:cs typeface="Arial Narrow"/>
              <a:sym typeface="Arial Narrow"/>
            </a:endParaRPr>
          </a:p>
        </p:txBody>
      </p:sp>
      <p:sp>
        <p:nvSpPr>
          <p:cNvPr id="465" name="Google Shape;465;p28"/>
          <p:cNvSpPr/>
          <p:nvPr/>
        </p:nvSpPr>
        <p:spPr>
          <a:xfrm>
            <a:off x="6822505" y="1002652"/>
            <a:ext cx="360225" cy="214425"/>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latin typeface="Arial Narrow"/>
              <a:ea typeface="Arial Narrow"/>
              <a:cs typeface="Arial Narrow"/>
              <a:sym typeface="Arial Narrow"/>
            </a:endParaRPr>
          </a:p>
        </p:txBody>
      </p:sp>
      <p:sp>
        <p:nvSpPr>
          <p:cNvPr id="467" name="Google Shape;467;p28"/>
          <p:cNvSpPr/>
          <p:nvPr/>
        </p:nvSpPr>
        <p:spPr>
          <a:xfrm>
            <a:off x="3421662" y="1070603"/>
            <a:ext cx="1754325" cy="853650"/>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468" name="Google Shape;468;p28"/>
          <p:cNvGrpSpPr/>
          <p:nvPr/>
        </p:nvGrpSpPr>
        <p:grpSpPr>
          <a:xfrm>
            <a:off x="3480772" y="1288780"/>
            <a:ext cx="1651880" cy="551219"/>
            <a:chOff x="2430458" y="2525486"/>
            <a:chExt cx="4075696" cy="1360025"/>
          </a:xfrm>
        </p:grpSpPr>
        <p:grpSp>
          <p:nvGrpSpPr>
            <p:cNvPr id="469" name="Google Shape;469;p28"/>
            <p:cNvGrpSpPr/>
            <p:nvPr/>
          </p:nvGrpSpPr>
          <p:grpSpPr>
            <a:xfrm>
              <a:off x="2430458" y="3280673"/>
              <a:ext cx="227245" cy="227245"/>
              <a:chOff x="1310989" y="2276733"/>
              <a:chExt cx="837000" cy="837000"/>
            </a:xfrm>
          </p:grpSpPr>
          <p:sp>
            <p:nvSpPr>
              <p:cNvPr id="470" name="Google Shape;47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1" name="Google Shape;47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2" name="Google Shape;47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3" name="Google Shape;47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4" name="Google Shape;47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75" name="Google Shape;475;p28"/>
            <p:cNvGrpSpPr/>
            <p:nvPr/>
          </p:nvGrpSpPr>
          <p:grpSpPr>
            <a:xfrm>
              <a:off x="2430479" y="2525510"/>
              <a:ext cx="227185" cy="227225"/>
              <a:chOff x="4848606" y="2585114"/>
              <a:chExt cx="396000" cy="396000"/>
            </a:xfrm>
          </p:grpSpPr>
          <p:sp>
            <p:nvSpPr>
              <p:cNvPr id="476" name="Google Shape;476;p28"/>
              <p:cNvSpPr/>
              <p:nvPr/>
            </p:nvSpPr>
            <p:spPr>
              <a:xfrm>
                <a:off x="4848606" y="2585114"/>
                <a:ext cx="396000" cy="396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7" name="Google Shape;477;p28"/>
              <p:cNvSpPr/>
              <p:nvPr/>
            </p:nvSpPr>
            <p:spPr>
              <a:xfrm>
                <a:off x="4885978" y="2723561"/>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8" name="Google Shape;478;p28"/>
              <p:cNvSpPr/>
              <p:nvPr/>
            </p:nvSpPr>
            <p:spPr>
              <a:xfrm rot="10800000">
                <a:off x="5076900" y="2723757"/>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9" name="Google Shape;479;p28"/>
              <p:cNvSpPr/>
              <p:nvPr/>
            </p:nvSpPr>
            <p:spPr>
              <a:xfrm rot="-5400000">
                <a:off x="4981572" y="2629481"/>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0" name="Google Shape;480;p28"/>
              <p:cNvSpPr/>
              <p:nvPr/>
            </p:nvSpPr>
            <p:spPr>
              <a:xfrm rot="5400000">
                <a:off x="4981743" y="2820596"/>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81" name="Google Shape;481;p28"/>
            <p:cNvGrpSpPr/>
            <p:nvPr/>
          </p:nvGrpSpPr>
          <p:grpSpPr>
            <a:xfrm>
              <a:off x="3200117" y="3658265"/>
              <a:ext cx="227245" cy="227245"/>
              <a:chOff x="1310989" y="2276733"/>
              <a:chExt cx="837000" cy="837000"/>
            </a:xfrm>
          </p:grpSpPr>
          <p:sp>
            <p:nvSpPr>
              <p:cNvPr id="482" name="Google Shape;48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3" name="Google Shape;48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4" name="Google Shape;48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5" name="Google Shape;48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6" name="Google Shape;48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87" name="Google Shape;487;p28"/>
            <p:cNvGrpSpPr/>
            <p:nvPr/>
          </p:nvGrpSpPr>
          <p:grpSpPr>
            <a:xfrm>
              <a:off x="3969815" y="3658265"/>
              <a:ext cx="227246" cy="227245"/>
              <a:chOff x="1310989" y="2276733"/>
              <a:chExt cx="837000" cy="837000"/>
            </a:xfrm>
          </p:grpSpPr>
          <p:sp>
            <p:nvSpPr>
              <p:cNvPr id="488" name="Google Shape;48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9" name="Google Shape;48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0" name="Google Shape;49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1" name="Google Shape;49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2" name="Google Shape;49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93" name="Google Shape;493;p28"/>
            <p:cNvGrpSpPr/>
            <p:nvPr/>
          </p:nvGrpSpPr>
          <p:grpSpPr>
            <a:xfrm>
              <a:off x="3200117" y="2978606"/>
              <a:ext cx="227245" cy="227246"/>
              <a:chOff x="1310989" y="2276733"/>
              <a:chExt cx="837000" cy="837000"/>
            </a:xfrm>
          </p:grpSpPr>
          <p:sp>
            <p:nvSpPr>
              <p:cNvPr id="494" name="Google Shape;494;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5" name="Google Shape;495;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6" name="Google Shape;496;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7" name="Google Shape;497;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8" name="Google Shape;498;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99" name="Google Shape;499;p28"/>
            <p:cNvGrpSpPr/>
            <p:nvPr/>
          </p:nvGrpSpPr>
          <p:grpSpPr>
            <a:xfrm>
              <a:off x="3969815" y="2978598"/>
              <a:ext cx="227246" cy="227246"/>
              <a:chOff x="1310989" y="2276733"/>
              <a:chExt cx="837000" cy="837000"/>
            </a:xfrm>
          </p:grpSpPr>
          <p:sp>
            <p:nvSpPr>
              <p:cNvPr id="500" name="Google Shape;50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1" name="Google Shape;50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2" name="Google Shape;50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3" name="Google Shape;50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4" name="Google Shape;50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05" name="Google Shape;505;p28"/>
            <p:cNvGrpSpPr/>
            <p:nvPr/>
          </p:nvGrpSpPr>
          <p:grpSpPr>
            <a:xfrm>
              <a:off x="4583874" y="3431707"/>
              <a:ext cx="227246" cy="227246"/>
              <a:chOff x="1310989" y="2276733"/>
              <a:chExt cx="837000" cy="837000"/>
            </a:xfrm>
          </p:grpSpPr>
          <p:sp>
            <p:nvSpPr>
              <p:cNvPr id="506" name="Google Shape;506;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7" name="Google Shape;507;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8" name="Google Shape;508;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9" name="Google Shape;509;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0" name="Google Shape;510;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11" name="Google Shape;511;p28"/>
            <p:cNvGrpSpPr/>
            <p:nvPr/>
          </p:nvGrpSpPr>
          <p:grpSpPr>
            <a:xfrm>
              <a:off x="5197933" y="3658261"/>
              <a:ext cx="227246" cy="227245"/>
              <a:chOff x="1310989" y="2276733"/>
              <a:chExt cx="837000" cy="837000"/>
            </a:xfrm>
          </p:grpSpPr>
          <p:sp>
            <p:nvSpPr>
              <p:cNvPr id="512" name="Google Shape;51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3" name="Google Shape;51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4" name="Google Shape;51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5" name="Google Shape;51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6" name="Google Shape;51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17" name="Google Shape;517;p28"/>
            <p:cNvGrpSpPr/>
            <p:nvPr/>
          </p:nvGrpSpPr>
          <p:grpSpPr>
            <a:xfrm>
              <a:off x="4739513" y="2752044"/>
              <a:ext cx="227246" cy="227246"/>
              <a:chOff x="1310989" y="2276733"/>
              <a:chExt cx="837000" cy="837000"/>
            </a:xfrm>
          </p:grpSpPr>
          <p:sp>
            <p:nvSpPr>
              <p:cNvPr id="518" name="Google Shape;51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9" name="Google Shape;51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0" name="Google Shape;52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1" name="Google Shape;52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2" name="Google Shape;52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23" name="Google Shape;523;p28"/>
            <p:cNvGrpSpPr/>
            <p:nvPr/>
          </p:nvGrpSpPr>
          <p:grpSpPr>
            <a:xfrm>
              <a:off x="5509211" y="2525486"/>
              <a:ext cx="227246" cy="227246"/>
              <a:chOff x="1310989" y="2276733"/>
              <a:chExt cx="837000" cy="837000"/>
            </a:xfrm>
          </p:grpSpPr>
          <p:sp>
            <p:nvSpPr>
              <p:cNvPr id="524" name="Google Shape;524;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5" name="Google Shape;525;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6" name="Google Shape;526;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7" name="Google Shape;527;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8" name="Google Shape;528;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29" name="Google Shape;529;p28"/>
            <p:cNvGrpSpPr/>
            <p:nvPr/>
          </p:nvGrpSpPr>
          <p:grpSpPr>
            <a:xfrm>
              <a:off x="6278908" y="2752723"/>
              <a:ext cx="227246" cy="227246"/>
              <a:chOff x="1310989" y="2276733"/>
              <a:chExt cx="837000" cy="837000"/>
            </a:xfrm>
          </p:grpSpPr>
          <p:sp>
            <p:nvSpPr>
              <p:cNvPr id="530" name="Google Shape;53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1" name="Google Shape;53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2" name="Google Shape;53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3" name="Google Shape;53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4" name="Google Shape;53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35" name="Google Shape;535;p28"/>
            <p:cNvGrpSpPr/>
            <p:nvPr/>
          </p:nvGrpSpPr>
          <p:grpSpPr>
            <a:xfrm>
              <a:off x="6278908" y="3280673"/>
              <a:ext cx="227246" cy="227245"/>
              <a:chOff x="1310989" y="2276733"/>
              <a:chExt cx="837000" cy="837000"/>
            </a:xfrm>
          </p:grpSpPr>
          <p:sp>
            <p:nvSpPr>
              <p:cNvPr id="536" name="Google Shape;536;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7" name="Google Shape;537;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8" name="Google Shape;538;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9" name="Google Shape;539;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0" name="Google Shape;540;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41" name="Google Shape;541;p28"/>
            <p:cNvGrpSpPr/>
            <p:nvPr/>
          </p:nvGrpSpPr>
          <p:grpSpPr>
            <a:xfrm>
              <a:off x="5509208" y="3205152"/>
              <a:ext cx="227246" cy="227246"/>
              <a:chOff x="1310989" y="2276733"/>
              <a:chExt cx="837000" cy="837000"/>
            </a:xfrm>
          </p:grpSpPr>
          <p:sp>
            <p:nvSpPr>
              <p:cNvPr id="542" name="Google Shape;54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3" name="Google Shape;54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4" name="Google Shape;54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5" name="Google Shape;54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6" name="Google Shape;54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cxnSp>
          <p:nvCxnSpPr>
            <p:cNvPr id="547" name="Google Shape;547;p28"/>
            <p:cNvCxnSpPr>
              <a:endCxn id="470" idx="0"/>
            </p:cNvCxnSpPr>
            <p:nvPr/>
          </p:nvCxnSpPr>
          <p:spPr>
            <a:xfrm>
              <a:off x="2544081" y="2752073"/>
              <a:ext cx="0" cy="52860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28"/>
            <p:cNvCxnSpPr>
              <a:stCxn id="476" idx="5"/>
              <a:endCxn id="494" idx="1"/>
            </p:cNvCxnSpPr>
            <p:nvPr/>
          </p:nvCxnSpPr>
          <p:spPr>
            <a:xfrm>
              <a:off x="2624394" y="2719459"/>
              <a:ext cx="609000" cy="2925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28"/>
            <p:cNvCxnSpPr>
              <a:stCxn id="494" idx="4"/>
              <a:endCxn id="485" idx="3"/>
            </p:cNvCxnSpPr>
            <p:nvPr/>
          </p:nvCxnSpPr>
          <p:spPr>
            <a:xfrm>
              <a:off x="3313740" y="3205852"/>
              <a:ext cx="0" cy="4740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28"/>
            <p:cNvCxnSpPr>
              <a:stCxn id="470" idx="5"/>
              <a:endCxn id="482" idx="2"/>
            </p:cNvCxnSpPr>
            <p:nvPr/>
          </p:nvCxnSpPr>
          <p:spPr>
            <a:xfrm>
              <a:off x="2624425" y="3474640"/>
              <a:ext cx="575700" cy="2970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28"/>
            <p:cNvCxnSpPr>
              <a:stCxn id="494" idx="2"/>
              <a:endCxn id="470" idx="7"/>
            </p:cNvCxnSpPr>
            <p:nvPr/>
          </p:nvCxnSpPr>
          <p:spPr>
            <a:xfrm flipH="1">
              <a:off x="2624417" y="3092229"/>
              <a:ext cx="575700" cy="2214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28"/>
            <p:cNvCxnSpPr>
              <a:stCxn id="494" idx="6"/>
              <a:endCxn id="500" idx="2"/>
            </p:cNvCxnSpPr>
            <p:nvPr/>
          </p:nvCxnSpPr>
          <p:spPr>
            <a:xfrm>
              <a:off x="3427362" y="3092229"/>
              <a:ext cx="542400" cy="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28"/>
            <p:cNvCxnSpPr>
              <a:stCxn id="482" idx="6"/>
              <a:endCxn id="488" idx="2"/>
            </p:cNvCxnSpPr>
            <p:nvPr/>
          </p:nvCxnSpPr>
          <p:spPr>
            <a:xfrm>
              <a:off x="3427362" y="3771888"/>
              <a:ext cx="542400" cy="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28"/>
            <p:cNvCxnSpPr>
              <a:stCxn id="500" idx="4"/>
              <a:endCxn id="488" idx="0"/>
            </p:cNvCxnSpPr>
            <p:nvPr/>
          </p:nvCxnSpPr>
          <p:spPr>
            <a:xfrm>
              <a:off x="4083438" y="3205843"/>
              <a:ext cx="0" cy="4524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28"/>
            <p:cNvCxnSpPr>
              <a:stCxn id="488" idx="6"/>
              <a:endCxn id="506" idx="2"/>
            </p:cNvCxnSpPr>
            <p:nvPr/>
          </p:nvCxnSpPr>
          <p:spPr>
            <a:xfrm rot="10800000" flipH="1">
              <a:off x="4197060" y="3545388"/>
              <a:ext cx="387000" cy="2265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28"/>
            <p:cNvCxnSpPr>
              <a:stCxn id="500" idx="6"/>
              <a:endCxn id="518" idx="2"/>
            </p:cNvCxnSpPr>
            <p:nvPr/>
          </p:nvCxnSpPr>
          <p:spPr>
            <a:xfrm rot="10800000" flipH="1">
              <a:off x="4197060" y="2865721"/>
              <a:ext cx="542400" cy="2265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28"/>
            <p:cNvCxnSpPr>
              <a:stCxn id="518" idx="4"/>
              <a:endCxn id="506" idx="0"/>
            </p:cNvCxnSpPr>
            <p:nvPr/>
          </p:nvCxnSpPr>
          <p:spPr>
            <a:xfrm flipH="1">
              <a:off x="4697735" y="2979289"/>
              <a:ext cx="155400" cy="4524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28"/>
            <p:cNvCxnSpPr>
              <a:stCxn id="518" idx="7"/>
              <a:endCxn id="524" idx="2"/>
            </p:cNvCxnSpPr>
            <p:nvPr/>
          </p:nvCxnSpPr>
          <p:spPr>
            <a:xfrm rot="10800000" flipH="1">
              <a:off x="4933479" y="2639223"/>
              <a:ext cx="575700" cy="1461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28"/>
            <p:cNvCxnSpPr>
              <a:stCxn id="518" idx="5"/>
              <a:endCxn id="512" idx="1"/>
            </p:cNvCxnSpPr>
            <p:nvPr/>
          </p:nvCxnSpPr>
          <p:spPr>
            <a:xfrm>
              <a:off x="4933479" y="2946010"/>
              <a:ext cx="297600" cy="7455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28"/>
            <p:cNvCxnSpPr>
              <a:stCxn id="518" idx="6"/>
              <a:endCxn id="542" idx="1"/>
            </p:cNvCxnSpPr>
            <p:nvPr/>
          </p:nvCxnSpPr>
          <p:spPr>
            <a:xfrm>
              <a:off x="4966758" y="2865666"/>
              <a:ext cx="575700" cy="3726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28"/>
            <p:cNvCxnSpPr>
              <a:stCxn id="506" idx="6"/>
              <a:endCxn id="512" idx="2"/>
            </p:cNvCxnSpPr>
            <p:nvPr/>
          </p:nvCxnSpPr>
          <p:spPr>
            <a:xfrm>
              <a:off x="4811120" y="3545329"/>
              <a:ext cx="387000" cy="2265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28"/>
            <p:cNvCxnSpPr>
              <a:stCxn id="542" idx="3"/>
              <a:endCxn id="512" idx="7"/>
            </p:cNvCxnSpPr>
            <p:nvPr/>
          </p:nvCxnSpPr>
          <p:spPr>
            <a:xfrm flipH="1">
              <a:off x="5392188" y="3399118"/>
              <a:ext cx="150300" cy="2925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28"/>
            <p:cNvCxnSpPr>
              <a:stCxn id="542" idx="6"/>
              <a:endCxn id="536" idx="2"/>
            </p:cNvCxnSpPr>
            <p:nvPr/>
          </p:nvCxnSpPr>
          <p:spPr>
            <a:xfrm>
              <a:off x="5736454" y="3318775"/>
              <a:ext cx="542400" cy="756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28"/>
            <p:cNvCxnSpPr>
              <a:stCxn id="524" idx="4"/>
              <a:endCxn id="542" idx="0"/>
            </p:cNvCxnSpPr>
            <p:nvPr/>
          </p:nvCxnSpPr>
          <p:spPr>
            <a:xfrm>
              <a:off x="5622833" y="2752731"/>
              <a:ext cx="0" cy="4524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28"/>
            <p:cNvCxnSpPr>
              <a:stCxn id="524" idx="6"/>
              <a:endCxn id="530" idx="1"/>
            </p:cNvCxnSpPr>
            <p:nvPr/>
          </p:nvCxnSpPr>
          <p:spPr>
            <a:xfrm>
              <a:off x="5736456" y="2639109"/>
              <a:ext cx="575700" cy="1470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28"/>
            <p:cNvCxnSpPr>
              <a:stCxn id="530" idx="4"/>
              <a:endCxn id="536" idx="0"/>
            </p:cNvCxnSpPr>
            <p:nvPr/>
          </p:nvCxnSpPr>
          <p:spPr>
            <a:xfrm>
              <a:off x="6392531" y="2979969"/>
              <a:ext cx="0" cy="300900"/>
            </a:xfrm>
            <a:prstGeom prst="straightConnector1">
              <a:avLst/>
            </a:prstGeom>
            <a:noFill/>
            <a:ln w="9525" cap="flat" cmpd="sng">
              <a:solidFill>
                <a:schemeClr val="dk2"/>
              </a:solidFill>
              <a:prstDash val="solid"/>
              <a:round/>
              <a:headEnd type="none" w="med" len="med"/>
              <a:tailEnd type="none" w="med" len="med"/>
            </a:ln>
          </p:spPr>
        </p:cxnSp>
      </p:grpSp>
      <p:sp>
        <p:nvSpPr>
          <p:cNvPr id="567" name="Google Shape;567;p28"/>
          <p:cNvSpPr/>
          <p:nvPr/>
        </p:nvSpPr>
        <p:spPr>
          <a:xfrm>
            <a:off x="3614562" y="1146097"/>
            <a:ext cx="1047600" cy="13185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Network Resource Manager</a:t>
            </a:r>
            <a:endParaRPr sz="750">
              <a:latin typeface="Arial Narrow"/>
              <a:ea typeface="Arial Narrow"/>
              <a:cs typeface="Arial Narrow"/>
              <a:sym typeface="Arial Narrow"/>
            </a:endParaRPr>
          </a:p>
        </p:txBody>
      </p:sp>
      <p:sp>
        <p:nvSpPr>
          <p:cNvPr id="568" name="Google Shape;568;p28"/>
          <p:cNvSpPr/>
          <p:nvPr/>
        </p:nvSpPr>
        <p:spPr>
          <a:xfrm>
            <a:off x="3480802" y="1561876"/>
            <a:ext cx="1654650" cy="28125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0" name="Google Shape;570;p28"/>
          <p:cNvSpPr/>
          <p:nvPr/>
        </p:nvSpPr>
        <p:spPr>
          <a:xfrm>
            <a:off x="1406055" y="1070609"/>
            <a:ext cx="950625" cy="711000"/>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1" name="Google Shape;571;p28"/>
          <p:cNvGrpSpPr/>
          <p:nvPr/>
        </p:nvGrpSpPr>
        <p:grpSpPr>
          <a:xfrm>
            <a:off x="1516111" y="1399201"/>
            <a:ext cx="730436" cy="329900"/>
            <a:chOff x="523400" y="3380023"/>
            <a:chExt cx="1309200" cy="591298"/>
          </a:xfrm>
        </p:grpSpPr>
        <p:sp>
          <p:nvSpPr>
            <p:cNvPr id="572" name="Google Shape;572;p28"/>
            <p:cNvSpPr/>
            <p:nvPr/>
          </p:nvSpPr>
          <p:spPr>
            <a:xfrm>
              <a:off x="523400" y="3904721"/>
              <a:ext cx="1309200" cy="666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3" name="Google Shape;573;p28"/>
            <p:cNvGrpSpPr/>
            <p:nvPr/>
          </p:nvGrpSpPr>
          <p:grpSpPr>
            <a:xfrm>
              <a:off x="543870" y="3380023"/>
              <a:ext cx="413823" cy="512656"/>
              <a:chOff x="1598475" y="2676300"/>
              <a:chExt cx="732300" cy="1000500"/>
            </a:xfrm>
          </p:grpSpPr>
          <p:sp>
            <p:nvSpPr>
              <p:cNvPr id="574" name="Google Shape;574;p28"/>
              <p:cNvSpPr/>
              <p:nvPr/>
            </p:nvSpPr>
            <p:spPr>
              <a:xfrm>
                <a:off x="1598475" y="2676300"/>
                <a:ext cx="732300" cy="10005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5" name="Google Shape;575;p28"/>
              <p:cNvSpPr/>
              <p:nvPr/>
            </p:nvSpPr>
            <p:spPr>
              <a:xfrm>
                <a:off x="1659375" y="2738550"/>
                <a:ext cx="610500" cy="8760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6" name="Google Shape;576;p28"/>
              <p:cNvGrpSpPr/>
              <p:nvPr/>
            </p:nvGrpSpPr>
            <p:grpSpPr>
              <a:xfrm>
                <a:off x="1682475" y="2772750"/>
                <a:ext cx="564300" cy="99000"/>
                <a:chOff x="2542575" y="2772750"/>
                <a:chExt cx="564300" cy="99000"/>
              </a:xfrm>
            </p:grpSpPr>
            <p:sp>
              <p:nvSpPr>
                <p:cNvPr id="577" name="Google Shape;577;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8" name="Google Shape;578;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9" name="Google Shape;579;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0" name="Google Shape;580;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81" name="Google Shape;581;p28"/>
              <p:cNvGrpSpPr/>
              <p:nvPr/>
            </p:nvGrpSpPr>
            <p:grpSpPr>
              <a:xfrm>
                <a:off x="1682475" y="2914470"/>
                <a:ext cx="564300" cy="99000"/>
                <a:chOff x="2542575" y="2772750"/>
                <a:chExt cx="564300" cy="99000"/>
              </a:xfrm>
            </p:grpSpPr>
            <p:sp>
              <p:nvSpPr>
                <p:cNvPr id="582" name="Google Shape;582;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3" name="Google Shape;583;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4" name="Google Shape;584;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85" name="Google Shape;585;p28"/>
              <p:cNvGrpSpPr/>
              <p:nvPr/>
            </p:nvGrpSpPr>
            <p:grpSpPr>
              <a:xfrm>
                <a:off x="1682475" y="3056190"/>
                <a:ext cx="564300" cy="99000"/>
                <a:chOff x="2542575" y="2772750"/>
                <a:chExt cx="564300" cy="99000"/>
              </a:xfrm>
            </p:grpSpPr>
            <p:sp>
              <p:nvSpPr>
                <p:cNvPr id="586" name="Google Shape;586;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7" name="Google Shape;587;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8" name="Google Shape;588;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9" name="Google Shape;589;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0" name="Google Shape;590;p28"/>
              <p:cNvGrpSpPr/>
              <p:nvPr/>
            </p:nvGrpSpPr>
            <p:grpSpPr>
              <a:xfrm>
                <a:off x="1682475" y="3197910"/>
                <a:ext cx="564300" cy="99000"/>
                <a:chOff x="2542575" y="2772750"/>
                <a:chExt cx="564300" cy="99000"/>
              </a:xfrm>
            </p:grpSpPr>
            <p:sp>
              <p:nvSpPr>
                <p:cNvPr id="591" name="Google Shape;591;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2" name="Google Shape;592;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3" name="Google Shape;593;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4" name="Google Shape;594;p28"/>
              <p:cNvGrpSpPr/>
              <p:nvPr/>
            </p:nvGrpSpPr>
            <p:grpSpPr>
              <a:xfrm>
                <a:off x="1682475" y="3339630"/>
                <a:ext cx="564300" cy="99000"/>
                <a:chOff x="2542575" y="2772750"/>
                <a:chExt cx="564300" cy="99000"/>
              </a:xfrm>
            </p:grpSpPr>
            <p:sp>
              <p:nvSpPr>
                <p:cNvPr id="595" name="Google Shape;595;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6" name="Google Shape;596;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7" name="Google Shape;597;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8" name="Google Shape;598;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9" name="Google Shape;599;p28"/>
              <p:cNvGrpSpPr/>
              <p:nvPr/>
            </p:nvGrpSpPr>
            <p:grpSpPr>
              <a:xfrm>
                <a:off x="1682475" y="3481350"/>
                <a:ext cx="564300" cy="99000"/>
                <a:chOff x="2542575" y="2772750"/>
                <a:chExt cx="564300" cy="99000"/>
              </a:xfrm>
            </p:grpSpPr>
            <p:sp>
              <p:nvSpPr>
                <p:cNvPr id="600" name="Google Shape;600;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1" name="Google Shape;601;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2" name="Google Shape;602;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3" name="Google Shape;603;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04" name="Google Shape;604;p28"/>
            <p:cNvGrpSpPr/>
            <p:nvPr/>
          </p:nvGrpSpPr>
          <p:grpSpPr>
            <a:xfrm>
              <a:off x="1398217" y="3380023"/>
              <a:ext cx="413700" cy="512700"/>
              <a:chOff x="7170288" y="2714372"/>
              <a:chExt cx="413700" cy="512700"/>
            </a:xfrm>
          </p:grpSpPr>
          <p:sp>
            <p:nvSpPr>
              <p:cNvPr id="605" name="Google Shape;605;p28"/>
              <p:cNvSpPr/>
              <p:nvPr/>
            </p:nvSpPr>
            <p:spPr>
              <a:xfrm>
                <a:off x="7170288" y="2714372"/>
                <a:ext cx="413700" cy="5127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6" name="Google Shape;606;p28"/>
              <p:cNvSpPr/>
              <p:nvPr/>
            </p:nvSpPr>
            <p:spPr>
              <a:xfrm>
                <a:off x="7204703" y="2746269"/>
                <a:ext cx="345000" cy="4488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607" name="Google Shape;607;p28"/>
              <p:cNvGrpSpPr/>
              <p:nvPr/>
            </p:nvGrpSpPr>
            <p:grpSpPr>
              <a:xfrm>
                <a:off x="7240150" y="2767625"/>
                <a:ext cx="121700" cy="406150"/>
                <a:chOff x="7113500" y="2159250"/>
                <a:chExt cx="121700" cy="406150"/>
              </a:xfrm>
            </p:grpSpPr>
            <p:sp>
              <p:nvSpPr>
                <p:cNvPr id="608" name="Google Shape;608;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9" name="Google Shape;609;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0" name="Google Shape;610;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1" name="Google Shape;611;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2" name="Google Shape;612;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13" name="Google Shape;613;p28"/>
              <p:cNvGrpSpPr/>
              <p:nvPr/>
            </p:nvGrpSpPr>
            <p:grpSpPr>
              <a:xfrm>
                <a:off x="7392550" y="2767625"/>
                <a:ext cx="121700" cy="406150"/>
                <a:chOff x="7113500" y="2159250"/>
                <a:chExt cx="121700" cy="406150"/>
              </a:xfrm>
            </p:grpSpPr>
            <p:sp>
              <p:nvSpPr>
                <p:cNvPr id="614" name="Google Shape;614;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5" name="Google Shape;615;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6" name="Google Shape;616;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7" name="Google Shape;617;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8" name="Google Shape;618;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19" name="Google Shape;619;p28"/>
            <p:cNvGrpSpPr/>
            <p:nvPr/>
          </p:nvGrpSpPr>
          <p:grpSpPr>
            <a:xfrm>
              <a:off x="971142" y="3380023"/>
              <a:ext cx="413700" cy="512700"/>
              <a:chOff x="7170288" y="2714372"/>
              <a:chExt cx="413700" cy="512700"/>
            </a:xfrm>
          </p:grpSpPr>
          <p:sp>
            <p:nvSpPr>
              <p:cNvPr id="620" name="Google Shape;620;p28"/>
              <p:cNvSpPr/>
              <p:nvPr/>
            </p:nvSpPr>
            <p:spPr>
              <a:xfrm>
                <a:off x="7170288" y="2714372"/>
                <a:ext cx="413700" cy="5127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1" name="Google Shape;621;p28"/>
              <p:cNvSpPr/>
              <p:nvPr/>
            </p:nvSpPr>
            <p:spPr>
              <a:xfrm>
                <a:off x="7204703" y="2746269"/>
                <a:ext cx="345000" cy="4488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622" name="Google Shape;622;p28"/>
              <p:cNvGrpSpPr/>
              <p:nvPr/>
            </p:nvGrpSpPr>
            <p:grpSpPr>
              <a:xfrm>
                <a:off x="7240150" y="2767625"/>
                <a:ext cx="121700" cy="406150"/>
                <a:chOff x="7113500" y="2159250"/>
                <a:chExt cx="121700" cy="406150"/>
              </a:xfrm>
            </p:grpSpPr>
            <p:sp>
              <p:nvSpPr>
                <p:cNvPr id="623" name="Google Shape;623;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4" name="Google Shape;624;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5" name="Google Shape;625;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6" name="Google Shape;626;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7" name="Google Shape;627;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28" name="Google Shape;628;p28"/>
              <p:cNvGrpSpPr/>
              <p:nvPr/>
            </p:nvGrpSpPr>
            <p:grpSpPr>
              <a:xfrm>
                <a:off x="7392550" y="2767625"/>
                <a:ext cx="121700" cy="406150"/>
                <a:chOff x="7113500" y="2159250"/>
                <a:chExt cx="121700" cy="406150"/>
              </a:xfrm>
            </p:grpSpPr>
            <p:sp>
              <p:nvSpPr>
                <p:cNvPr id="629" name="Google Shape;629;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0" name="Google Shape;630;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1" name="Google Shape;631;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2" name="Google Shape;632;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3" name="Google Shape;633;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sp>
        <p:nvSpPr>
          <p:cNvPr id="634" name="Google Shape;634;p28"/>
          <p:cNvSpPr/>
          <p:nvPr/>
        </p:nvSpPr>
        <p:spPr>
          <a:xfrm>
            <a:off x="1506743" y="1128566"/>
            <a:ext cx="749250" cy="231075"/>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dirty="0">
                <a:latin typeface="Arial Narrow"/>
                <a:ea typeface="Arial Narrow"/>
                <a:cs typeface="Arial Narrow"/>
                <a:sym typeface="Arial Narrow"/>
              </a:rPr>
              <a:t>Compute / Storage Resource Manager</a:t>
            </a:r>
            <a:endParaRPr sz="750" dirty="0">
              <a:latin typeface="Arial Narrow"/>
              <a:ea typeface="Arial Narrow"/>
              <a:cs typeface="Arial Narrow"/>
              <a:sym typeface="Arial Narrow"/>
            </a:endParaRPr>
          </a:p>
        </p:txBody>
      </p:sp>
      <p:grpSp>
        <p:nvGrpSpPr>
          <p:cNvPr id="635" name="Google Shape;635;p28"/>
          <p:cNvGrpSpPr/>
          <p:nvPr/>
        </p:nvGrpSpPr>
        <p:grpSpPr>
          <a:xfrm>
            <a:off x="1544678" y="1414173"/>
            <a:ext cx="660395" cy="245645"/>
            <a:chOff x="436150" y="2360025"/>
            <a:chExt cx="1061514" cy="394847"/>
          </a:xfrm>
        </p:grpSpPr>
        <p:sp>
          <p:nvSpPr>
            <p:cNvPr id="636" name="Google Shape;636;p28"/>
            <p:cNvSpPr/>
            <p:nvPr/>
          </p:nvSpPr>
          <p:spPr>
            <a:xfrm>
              <a:off x="436150" y="2360025"/>
              <a:ext cx="315600" cy="2118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7" name="Google Shape;637;p28"/>
            <p:cNvSpPr/>
            <p:nvPr/>
          </p:nvSpPr>
          <p:spPr>
            <a:xfrm>
              <a:off x="1218664" y="2604572"/>
              <a:ext cx="279000" cy="150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cxnSp>
        <p:nvCxnSpPr>
          <p:cNvPr id="725" name="Google Shape;725;p28"/>
          <p:cNvCxnSpPr/>
          <p:nvPr/>
        </p:nvCxnSpPr>
        <p:spPr>
          <a:xfrm>
            <a:off x="2356701" y="1337049"/>
            <a:ext cx="1124100" cy="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28"/>
          <p:cNvCxnSpPr>
            <a:stCxn id="536" idx="6"/>
          </p:cNvCxnSpPr>
          <p:nvPr/>
        </p:nvCxnSpPr>
        <p:spPr>
          <a:xfrm>
            <a:off x="5132652" y="1640909"/>
            <a:ext cx="1101600" cy="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p28"/>
          <p:cNvCxnSpPr>
            <a:stCxn id="433" idx="1"/>
            <a:endCxn id="634" idx="1"/>
          </p:cNvCxnSpPr>
          <p:nvPr/>
        </p:nvCxnSpPr>
        <p:spPr>
          <a:xfrm rot="10800000">
            <a:off x="1506771" y="1244126"/>
            <a:ext cx="1435950" cy="1190700"/>
          </a:xfrm>
          <a:prstGeom prst="bentConnector3">
            <a:avLst>
              <a:gd name="adj1" fmla="val 112439"/>
            </a:avLst>
          </a:prstGeom>
          <a:noFill/>
          <a:ln w="9525" cap="flat" cmpd="sng">
            <a:solidFill>
              <a:schemeClr val="dk2"/>
            </a:solidFill>
            <a:prstDash val="dash"/>
            <a:round/>
            <a:headEnd type="triangle" w="med" len="med"/>
            <a:tailEnd type="triangle" w="med" len="med"/>
          </a:ln>
        </p:spPr>
      </p:cxnSp>
      <p:cxnSp>
        <p:nvCxnSpPr>
          <p:cNvPr id="728" name="Google Shape;728;p28"/>
          <p:cNvCxnSpPr>
            <a:stCxn id="433" idx="0"/>
            <a:endCxn id="567" idx="1"/>
          </p:cNvCxnSpPr>
          <p:nvPr/>
        </p:nvCxnSpPr>
        <p:spPr>
          <a:xfrm rot="5400000" flipH="1">
            <a:off x="3409484" y="1417151"/>
            <a:ext cx="1094400" cy="684225"/>
          </a:xfrm>
          <a:prstGeom prst="bentConnector4">
            <a:avLst>
              <a:gd name="adj1" fmla="val 18989"/>
              <a:gd name="adj2" fmla="val 153780"/>
            </a:avLst>
          </a:prstGeom>
          <a:noFill/>
          <a:ln w="9525" cap="flat" cmpd="sng">
            <a:solidFill>
              <a:schemeClr val="dk2"/>
            </a:solidFill>
            <a:prstDash val="dash"/>
            <a:round/>
            <a:headEnd type="triangle" w="med" len="med"/>
            <a:tailEnd type="triangle" w="med" len="med"/>
          </a:ln>
        </p:spPr>
      </p:cxnSp>
      <p:cxnSp>
        <p:nvCxnSpPr>
          <p:cNvPr id="729" name="Google Shape;729;p28"/>
          <p:cNvCxnSpPr>
            <a:stCxn id="433" idx="3"/>
            <a:endCxn id="464" idx="1"/>
          </p:cNvCxnSpPr>
          <p:nvPr/>
        </p:nvCxnSpPr>
        <p:spPr>
          <a:xfrm rot="10800000" flipH="1">
            <a:off x="5654871" y="1088426"/>
            <a:ext cx="685125" cy="1346400"/>
          </a:xfrm>
          <a:prstGeom prst="bentConnector3">
            <a:avLst>
              <a:gd name="adj1" fmla="val 50001"/>
            </a:avLst>
          </a:prstGeom>
          <a:noFill/>
          <a:ln w="9525" cap="flat" cmpd="sng">
            <a:solidFill>
              <a:schemeClr val="dk2"/>
            </a:solidFill>
            <a:prstDash val="dash"/>
            <a:round/>
            <a:headEnd type="triangle" w="med" len="med"/>
            <a:tailEnd type="triangle" w="med" len="med"/>
          </a:ln>
        </p:spPr>
      </p:cxnSp>
      <p:cxnSp>
        <p:nvCxnSpPr>
          <p:cNvPr id="730" name="Google Shape;730;p28"/>
          <p:cNvCxnSpPr>
            <a:stCxn id="432" idx="0"/>
            <a:endCxn id="433" idx="2"/>
          </p:cNvCxnSpPr>
          <p:nvPr/>
        </p:nvCxnSpPr>
        <p:spPr>
          <a:xfrm rot="-5400000">
            <a:off x="2806249" y="1726691"/>
            <a:ext cx="656100" cy="2329200"/>
          </a:xfrm>
          <a:prstGeom prst="bentConnector3">
            <a:avLst>
              <a:gd name="adj1" fmla="val 50004"/>
            </a:avLst>
          </a:prstGeom>
          <a:noFill/>
          <a:ln w="9525" cap="flat" cmpd="sng">
            <a:solidFill>
              <a:schemeClr val="dk2"/>
            </a:solidFill>
            <a:prstDash val="dash"/>
            <a:round/>
            <a:headEnd type="triangle" w="med" len="med"/>
            <a:tailEnd type="triangle" w="med" len="med"/>
          </a:ln>
        </p:spPr>
      </p:cxnSp>
      <p:sp>
        <p:nvSpPr>
          <p:cNvPr id="731" name="Google Shape;731;p28"/>
          <p:cNvSpPr txBox="1"/>
          <p:nvPr/>
        </p:nvSpPr>
        <p:spPr>
          <a:xfrm>
            <a:off x="6402612" y="2450553"/>
            <a:ext cx="1166175" cy="146475"/>
          </a:xfrm>
          <a:prstGeom prst="rect">
            <a:avLst/>
          </a:prstGeom>
          <a:noFill/>
          <a:ln>
            <a:noFill/>
          </a:ln>
        </p:spPr>
        <p:txBody>
          <a:bodyPr spcFirstLastPara="1" wrap="square" lIns="0" tIns="0" rIns="0" bIns="0" anchor="t" anchorCtr="0">
            <a:noAutofit/>
          </a:bodyPr>
          <a:lstStyle/>
          <a:p>
            <a:pPr algn="ctr"/>
            <a:r>
              <a:rPr lang="en-US" sz="1350" b="1">
                <a:latin typeface="Arial Narrow"/>
                <a:ea typeface="Arial Narrow"/>
                <a:cs typeface="Arial Narrow"/>
                <a:sym typeface="Arial Narrow"/>
              </a:rPr>
              <a:t>Network of Facilities</a:t>
            </a:r>
            <a:endParaRPr sz="1350" b="1">
              <a:latin typeface="Arial Narrow"/>
              <a:ea typeface="Arial Narrow"/>
              <a:cs typeface="Arial Narrow"/>
              <a:sym typeface="Arial Narrow"/>
            </a:endParaRPr>
          </a:p>
        </p:txBody>
      </p:sp>
    </p:spTree>
    <p:extLst>
      <p:ext uri="{BB962C8B-B14F-4D97-AF65-F5344CB8AC3E}">
        <p14:creationId xmlns:p14="http://schemas.microsoft.com/office/powerpoint/2010/main" val="31946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animBg="1"/>
      <p:bldP spid="433" grpId="0" animBg="1"/>
      <p:bldP spid="464" grpId="0" animBg="1"/>
      <p:bldP spid="567" grpId="0" animBg="1"/>
      <p:bldP spid="6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2" name="Google Shape;432;p28"/>
          <p:cNvSpPr/>
          <p:nvPr/>
        </p:nvSpPr>
        <p:spPr>
          <a:xfrm>
            <a:off x="1255412" y="3117518"/>
            <a:ext cx="1392525" cy="256725"/>
          </a:xfrm>
          <a:prstGeom prst="rect">
            <a:avLst/>
          </a:prstGeom>
          <a:ln>
            <a:headEnd type="none" w="sm" len="sm"/>
            <a:tailEnd type="none" w="sm" len="sm"/>
          </a:ln>
        </p:spPr>
        <p:style>
          <a:lnRef idx="2">
            <a:schemeClr val="dk1">
              <a:shade val="50000"/>
            </a:schemeClr>
          </a:lnRef>
          <a:fillRef idx="1">
            <a:schemeClr val="dk1"/>
          </a:fillRef>
          <a:effectRef idx="0">
            <a:schemeClr val="dk1"/>
          </a:effectRef>
          <a:fontRef idx="minor">
            <a:schemeClr val="lt1"/>
          </a:fontRef>
        </p:style>
        <p:txBody>
          <a:bodyPr spcFirstLastPara="1" wrap="square" lIns="68569" tIns="68569" rIns="68569" bIns="68569" anchor="ctr" anchorCtr="0">
            <a:noAutofit/>
          </a:bodyPr>
          <a:lstStyle/>
          <a:p>
            <a:r>
              <a:rPr lang="en-US" sz="1050"/>
              <a:t>Application Workflow</a:t>
            </a:r>
            <a:endParaRPr sz="1050"/>
          </a:p>
        </p:txBody>
      </p:sp>
      <p:sp>
        <p:nvSpPr>
          <p:cNvPr id="433" name="Google Shape;433;p28"/>
          <p:cNvSpPr/>
          <p:nvPr/>
        </p:nvSpPr>
        <p:spPr>
          <a:xfrm>
            <a:off x="2924696" y="2204641"/>
            <a:ext cx="2712150" cy="256725"/>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1350"/>
              <a:t>Resource Orchestrator</a:t>
            </a:r>
            <a:endParaRPr sz="1350"/>
          </a:p>
        </p:txBody>
      </p:sp>
      <p:sp>
        <p:nvSpPr>
          <p:cNvPr id="434" name="Google Shape;434;p28"/>
          <p:cNvSpPr/>
          <p:nvPr/>
        </p:nvSpPr>
        <p:spPr>
          <a:xfrm>
            <a:off x="2837348" y="2495196"/>
            <a:ext cx="1116900" cy="25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r>
              <a:rPr lang="en-US" sz="900" i="1">
                <a:latin typeface="Arial Narrow"/>
                <a:ea typeface="Arial Narrow"/>
                <a:cs typeface="Arial Narrow"/>
                <a:sym typeface="Arial Narrow"/>
              </a:rPr>
              <a:t>Requests, Credentials</a:t>
            </a:r>
            <a:endParaRPr sz="900" i="1">
              <a:latin typeface="Arial Narrow"/>
              <a:ea typeface="Arial Narrow"/>
              <a:cs typeface="Arial Narrow"/>
              <a:sym typeface="Arial Narrow"/>
            </a:endParaRPr>
          </a:p>
        </p:txBody>
      </p:sp>
      <p:sp>
        <p:nvSpPr>
          <p:cNvPr id="435" name="Google Shape;435;p28"/>
          <p:cNvSpPr/>
          <p:nvPr/>
        </p:nvSpPr>
        <p:spPr>
          <a:xfrm>
            <a:off x="2837349" y="2838312"/>
            <a:ext cx="1498255" cy="273847"/>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r>
              <a:rPr lang="en-US" sz="900" i="1" dirty="0">
                <a:latin typeface="Arial Narrow"/>
                <a:ea typeface="Arial Narrow"/>
                <a:cs typeface="Arial Narrow"/>
                <a:sym typeface="Arial Narrow"/>
              </a:rPr>
              <a:t>Confirmation, Status, telemetry</a:t>
            </a:r>
            <a:endParaRPr sz="900" i="1" dirty="0">
              <a:latin typeface="Arial Narrow"/>
              <a:ea typeface="Arial Narrow"/>
              <a:cs typeface="Arial Narrow"/>
              <a:sym typeface="Arial Narrow"/>
            </a:endParaRPr>
          </a:p>
        </p:txBody>
      </p:sp>
      <p:sp>
        <p:nvSpPr>
          <p:cNvPr id="436" name="Google Shape;436;p28"/>
          <p:cNvSpPr/>
          <p:nvPr/>
        </p:nvSpPr>
        <p:spPr>
          <a:xfrm>
            <a:off x="1481762" y="1800555"/>
            <a:ext cx="1166175" cy="50197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r>
              <a:rPr lang="en-US" sz="900" i="1" dirty="0">
                <a:latin typeface="Arial Narrow"/>
                <a:ea typeface="Arial Narrow"/>
                <a:cs typeface="Arial Narrow"/>
                <a:sym typeface="Arial Narrow"/>
              </a:rPr>
              <a:t> Capabilities, Availability,</a:t>
            </a:r>
            <a:endParaRPr sz="900" i="1" dirty="0">
              <a:latin typeface="Arial Narrow"/>
              <a:ea typeface="Arial Narrow"/>
              <a:cs typeface="Arial Narrow"/>
              <a:sym typeface="Arial Narrow"/>
            </a:endParaRPr>
          </a:p>
          <a:p>
            <a:r>
              <a:rPr lang="en-US" sz="900" i="1" dirty="0">
                <a:latin typeface="Arial Narrow"/>
                <a:ea typeface="Arial Narrow"/>
                <a:cs typeface="Arial Narrow"/>
                <a:sym typeface="Arial Narrow"/>
              </a:rPr>
              <a:t> Confirmation, Status</a:t>
            </a:r>
            <a:endParaRPr sz="900" i="1" dirty="0">
              <a:latin typeface="Arial Narrow"/>
              <a:ea typeface="Arial Narrow"/>
              <a:cs typeface="Arial Narrow"/>
              <a:sym typeface="Arial Narrow"/>
            </a:endParaRPr>
          </a:p>
        </p:txBody>
      </p:sp>
      <p:sp>
        <p:nvSpPr>
          <p:cNvPr id="437" name="Google Shape;437;p28"/>
          <p:cNvSpPr/>
          <p:nvPr/>
        </p:nvSpPr>
        <p:spPr>
          <a:xfrm>
            <a:off x="1481762" y="2373049"/>
            <a:ext cx="1087875" cy="255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r>
              <a:rPr lang="en-US" sz="900" i="1">
                <a:latin typeface="Arial Narrow"/>
                <a:ea typeface="Arial Narrow"/>
                <a:cs typeface="Arial Narrow"/>
                <a:sym typeface="Arial Narrow"/>
              </a:rPr>
              <a:t>Requests, Credentials</a:t>
            </a:r>
            <a:endParaRPr sz="900" i="1">
              <a:latin typeface="Arial Narrow"/>
              <a:ea typeface="Arial Narrow"/>
              <a:cs typeface="Arial Narrow"/>
              <a:sym typeface="Arial Narrow"/>
            </a:endParaRPr>
          </a:p>
        </p:txBody>
      </p:sp>
      <p:sp>
        <p:nvSpPr>
          <p:cNvPr id="438" name="Google Shape;438;p28"/>
          <p:cNvSpPr/>
          <p:nvPr/>
        </p:nvSpPr>
        <p:spPr>
          <a:xfrm>
            <a:off x="6222980" y="729049"/>
            <a:ext cx="1523700" cy="1550475"/>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439" name="Google Shape;439;p28"/>
          <p:cNvGrpSpPr/>
          <p:nvPr/>
        </p:nvGrpSpPr>
        <p:grpSpPr>
          <a:xfrm>
            <a:off x="6344619" y="961265"/>
            <a:ext cx="1280768" cy="1280734"/>
            <a:chOff x="4533277" y="1247580"/>
            <a:chExt cx="3029432" cy="3029351"/>
          </a:xfrm>
        </p:grpSpPr>
        <p:sp>
          <p:nvSpPr>
            <p:cNvPr id="440" name="Google Shape;440;p28"/>
            <p:cNvSpPr/>
            <p:nvPr/>
          </p:nvSpPr>
          <p:spPr>
            <a:xfrm>
              <a:off x="5014050" y="1728300"/>
              <a:ext cx="2067900" cy="2067900"/>
            </a:xfrm>
            <a:prstGeom prst="ellipse">
              <a:avLst/>
            </a:prstGeom>
            <a:noFill/>
            <a:ln w="3810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1" name="Google Shape;441;p28"/>
            <p:cNvSpPr/>
            <p:nvPr/>
          </p:nvSpPr>
          <p:spPr>
            <a:xfrm>
              <a:off x="5085750" y="1800000"/>
              <a:ext cx="1924500" cy="1924500"/>
            </a:xfrm>
            <a:prstGeom prst="ellipse">
              <a:avLst/>
            </a:prstGeom>
            <a:solidFill>
              <a:srgbClr val="FFFFFF"/>
            </a:solidFill>
            <a:ln w="3810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2" name="Google Shape;442;p28"/>
            <p:cNvSpPr/>
            <p:nvPr/>
          </p:nvSpPr>
          <p:spPr>
            <a:xfrm>
              <a:off x="5911050" y="1633750"/>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3" name="Google Shape;443;p28"/>
            <p:cNvSpPr/>
            <p:nvPr/>
          </p:nvSpPr>
          <p:spPr>
            <a:xfrm>
              <a:off x="5911050" y="361712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4" name="Google Shape;444;p28"/>
            <p:cNvSpPr/>
            <p:nvPr/>
          </p:nvSpPr>
          <p:spPr>
            <a:xfrm>
              <a:off x="5213325" y="332897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5" name="Google Shape;445;p28"/>
            <p:cNvSpPr/>
            <p:nvPr/>
          </p:nvSpPr>
          <p:spPr>
            <a:xfrm>
              <a:off x="6613500" y="3328975"/>
              <a:ext cx="273900" cy="273900"/>
            </a:xfrm>
            <a:prstGeom prst="sun">
              <a:avLst>
                <a:gd name="adj" fmla="val 25000"/>
              </a:avLst>
            </a:prstGeom>
            <a:solidFill>
              <a:srgbClr val="51525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46" name="Google Shape;446;p28"/>
            <p:cNvSpPr/>
            <p:nvPr/>
          </p:nvSpPr>
          <p:spPr>
            <a:xfrm>
              <a:off x="5585100" y="2299350"/>
              <a:ext cx="925800" cy="925800"/>
            </a:xfrm>
            <a:prstGeom prst="ellipse">
              <a:avLst/>
            </a:prstGeom>
            <a:noFill/>
            <a:ln w="9525" cap="flat" cmpd="sng">
              <a:solidFill>
                <a:schemeClr val="dk2"/>
              </a:solidFill>
              <a:prstDash val="dash"/>
              <a:round/>
              <a:headEnd type="none" w="sm" len="sm"/>
              <a:tailEnd type="none" w="sm" len="sm"/>
            </a:ln>
          </p:spPr>
          <p:txBody>
            <a:bodyPr spcFirstLastPara="1" wrap="square" lIns="68569" tIns="68569" rIns="68569" bIns="68569" anchor="ctr" anchorCtr="0">
              <a:noAutofit/>
            </a:bodyPr>
            <a:lstStyle/>
            <a:p>
              <a:endParaRPr sz="1350"/>
            </a:p>
          </p:txBody>
        </p:sp>
        <p:grpSp>
          <p:nvGrpSpPr>
            <p:cNvPr id="447" name="Google Shape;447;p28"/>
            <p:cNvGrpSpPr/>
            <p:nvPr/>
          </p:nvGrpSpPr>
          <p:grpSpPr>
            <a:xfrm rot="1351559">
              <a:off x="4888875" y="1603212"/>
              <a:ext cx="2318235" cy="2318085"/>
              <a:chOff x="2422850" y="1458900"/>
              <a:chExt cx="2318250" cy="2318100"/>
            </a:xfrm>
          </p:grpSpPr>
          <p:cxnSp>
            <p:nvCxnSpPr>
              <p:cNvPr id="448" name="Google Shape;448;p28"/>
              <p:cNvCxnSpPr/>
              <p:nvPr/>
            </p:nvCxnSpPr>
            <p:spPr>
              <a:xfrm flipH="1">
                <a:off x="2762328" y="2876522"/>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49" name="Google Shape;449;p28"/>
              <p:cNvCxnSpPr/>
              <p:nvPr/>
            </p:nvCxnSpPr>
            <p:spPr>
              <a:xfrm>
                <a:off x="3581900" y="2983500"/>
                <a:ext cx="0" cy="793500"/>
              </a:xfrm>
              <a:prstGeom prst="straightConnector1">
                <a:avLst/>
              </a:prstGeom>
              <a:noFill/>
              <a:ln w="9525" cap="flat" cmpd="sng">
                <a:solidFill>
                  <a:schemeClr val="dk2"/>
                </a:solidFill>
                <a:prstDash val="dashDot"/>
                <a:round/>
                <a:headEnd type="none" w="med" len="med"/>
                <a:tailEnd type="none" w="med" len="med"/>
              </a:ln>
            </p:spPr>
          </p:cxnSp>
          <p:cxnSp>
            <p:nvCxnSpPr>
              <p:cNvPr id="450" name="Google Shape;450;p28"/>
              <p:cNvCxnSpPr/>
              <p:nvPr/>
            </p:nvCxnSpPr>
            <p:spPr>
              <a:xfrm>
                <a:off x="3840472" y="2876522"/>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1" name="Google Shape;451;p28"/>
              <p:cNvCxnSpPr/>
              <p:nvPr/>
            </p:nvCxnSpPr>
            <p:spPr>
              <a:xfrm rot="10800000">
                <a:off x="2422850" y="2617950"/>
                <a:ext cx="793500" cy="0"/>
              </a:xfrm>
              <a:prstGeom prst="straightConnector1">
                <a:avLst/>
              </a:prstGeom>
              <a:noFill/>
              <a:ln w="9525" cap="flat" cmpd="sng">
                <a:solidFill>
                  <a:schemeClr val="dk2"/>
                </a:solidFill>
                <a:prstDash val="dashDot"/>
                <a:round/>
                <a:headEnd type="none" w="med" len="med"/>
                <a:tailEnd type="none" w="med" len="med"/>
              </a:ln>
            </p:spPr>
          </p:cxnSp>
          <p:cxnSp>
            <p:nvCxnSpPr>
              <p:cNvPr id="452" name="Google Shape;452;p28"/>
              <p:cNvCxnSpPr/>
              <p:nvPr/>
            </p:nvCxnSpPr>
            <p:spPr>
              <a:xfrm rot="10800000">
                <a:off x="2762328" y="1798378"/>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3" name="Google Shape;453;p28"/>
              <p:cNvCxnSpPr/>
              <p:nvPr/>
            </p:nvCxnSpPr>
            <p:spPr>
              <a:xfrm rot="10800000">
                <a:off x="3581900" y="1458900"/>
                <a:ext cx="0" cy="793500"/>
              </a:xfrm>
              <a:prstGeom prst="straightConnector1">
                <a:avLst/>
              </a:prstGeom>
              <a:noFill/>
              <a:ln w="9525" cap="flat" cmpd="sng">
                <a:solidFill>
                  <a:schemeClr val="dk2"/>
                </a:solidFill>
                <a:prstDash val="dashDot"/>
                <a:round/>
                <a:headEnd type="none" w="med" len="med"/>
                <a:tailEnd type="none" w="med" len="med"/>
              </a:ln>
            </p:spPr>
          </p:cxnSp>
          <p:cxnSp>
            <p:nvCxnSpPr>
              <p:cNvPr id="454" name="Google Shape;454;p28"/>
              <p:cNvCxnSpPr/>
              <p:nvPr/>
            </p:nvCxnSpPr>
            <p:spPr>
              <a:xfrm rot="10800000" flipH="1">
                <a:off x="3840472" y="1798378"/>
                <a:ext cx="561000" cy="561000"/>
              </a:xfrm>
              <a:prstGeom prst="straightConnector1">
                <a:avLst/>
              </a:prstGeom>
              <a:noFill/>
              <a:ln w="9525" cap="flat" cmpd="sng">
                <a:solidFill>
                  <a:schemeClr val="dk2"/>
                </a:solidFill>
                <a:prstDash val="dashDot"/>
                <a:round/>
                <a:headEnd type="none" w="med" len="med"/>
                <a:tailEnd type="none" w="med" len="med"/>
              </a:ln>
            </p:spPr>
          </p:cxnSp>
          <p:cxnSp>
            <p:nvCxnSpPr>
              <p:cNvPr id="455" name="Google Shape;455;p28"/>
              <p:cNvCxnSpPr/>
              <p:nvPr/>
            </p:nvCxnSpPr>
            <p:spPr>
              <a:xfrm rot="10800000">
                <a:off x="3947600" y="2617950"/>
                <a:ext cx="793500" cy="0"/>
              </a:xfrm>
              <a:prstGeom prst="straightConnector1">
                <a:avLst/>
              </a:prstGeom>
              <a:noFill/>
              <a:ln w="9525" cap="flat" cmpd="sng">
                <a:solidFill>
                  <a:schemeClr val="dk2"/>
                </a:solidFill>
                <a:prstDash val="dashDot"/>
                <a:round/>
                <a:headEnd type="none" w="med" len="med"/>
                <a:tailEnd type="none" w="med" len="med"/>
              </a:ln>
            </p:spPr>
          </p:cxnSp>
        </p:grpSp>
        <p:cxnSp>
          <p:nvCxnSpPr>
            <p:cNvPr id="456" name="Google Shape;456;p28"/>
            <p:cNvCxnSpPr>
              <a:stCxn id="441" idx="7"/>
            </p:cNvCxnSpPr>
            <p:nvPr/>
          </p:nvCxnSpPr>
          <p:spPr>
            <a:xfrm rot="10800000">
              <a:off x="6386113" y="1974437"/>
              <a:ext cx="342300" cy="107400"/>
            </a:xfrm>
            <a:prstGeom prst="straightConnector1">
              <a:avLst/>
            </a:prstGeom>
            <a:noFill/>
            <a:ln w="9525" cap="flat" cmpd="sng">
              <a:solidFill>
                <a:schemeClr val="dk2"/>
              </a:solidFill>
              <a:prstDash val="solid"/>
              <a:round/>
              <a:headEnd type="none" w="med" len="med"/>
              <a:tailEnd type="triangle" w="med" len="med"/>
            </a:ln>
          </p:spPr>
        </p:cxnSp>
        <p:cxnSp>
          <p:nvCxnSpPr>
            <p:cNvPr id="457" name="Google Shape;457;p28"/>
            <p:cNvCxnSpPr>
              <a:stCxn id="440" idx="7"/>
            </p:cNvCxnSpPr>
            <p:nvPr/>
          </p:nvCxnSpPr>
          <p:spPr>
            <a:xfrm>
              <a:off x="6779113" y="2031137"/>
              <a:ext cx="326100" cy="107100"/>
            </a:xfrm>
            <a:prstGeom prst="straightConnector1">
              <a:avLst/>
            </a:prstGeom>
            <a:noFill/>
            <a:ln w="9525" cap="flat" cmpd="sng">
              <a:solidFill>
                <a:schemeClr val="dk2"/>
              </a:solidFill>
              <a:prstDash val="solid"/>
              <a:round/>
              <a:headEnd type="none" w="med" len="med"/>
              <a:tailEnd type="triangle" w="med" len="med"/>
            </a:ln>
          </p:spPr>
        </p:cxnSp>
        <p:cxnSp>
          <p:nvCxnSpPr>
            <p:cNvPr id="458" name="Google Shape;458;p28"/>
            <p:cNvCxnSpPr/>
            <p:nvPr/>
          </p:nvCxnSpPr>
          <p:spPr>
            <a:xfrm rot="10800000" flipH="1">
              <a:off x="6398425" y="3636150"/>
              <a:ext cx="250200" cy="271500"/>
            </a:xfrm>
            <a:prstGeom prst="straightConnector1">
              <a:avLst/>
            </a:prstGeom>
            <a:noFill/>
            <a:ln w="9525" cap="flat" cmpd="sng">
              <a:solidFill>
                <a:schemeClr val="dk2"/>
              </a:solidFill>
              <a:prstDash val="solid"/>
              <a:round/>
              <a:headEnd type="none" w="med" len="med"/>
              <a:tailEnd type="triangle" w="med" len="med"/>
            </a:ln>
          </p:spPr>
        </p:cxnSp>
        <p:cxnSp>
          <p:nvCxnSpPr>
            <p:cNvPr id="459" name="Google Shape;459;p28"/>
            <p:cNvCxnSpPr/>
            <p:nvPr/>
          </p:nvCxnSpPr>
          <p:spPr>
            <a:xfrm rot="10800000">
              <a:off x="5465775" y="3648025"/>
              <a:ext cx="250200" cy="271500"/>
            </a:xfrm>
            <a:prstGeom prst="straightConnector1">
              <a:avLst/>
            </a:prstGeom>
            <a:noFill/>
            <a:ln w="9525" cap="flat" cmpd="sng">
              <a:solidFill>
                <a:schemeClr val="dk2"/>
              </a:solidFill>
              <a:prstDash val="solid"/>
              <a:round/>
              <a:headEnd type="none" w="med" len="med"/>
              <a:tailEnd type="triangle" w="med" len="med"/>
            </a:ln>
          </p:spPr>
        </p:cxnSp>
      </p:grpSp>
      <p:sp>
        <p:nvSpPr>
          <p:cNvPr id="460" name="Google Shape;460;p28"/>
          <p:cNvSpPr/>
          <p:nvPr/>
        </p:nvSpPr>
        <p:spPr>
          <a:xfrm>
            <a:off x="6825585" y="918459"/>
            <a:ext cx="318375" cy="1791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1200" dirty="0">
                <a:solidFill>
                  <a:srgbClr val="FFFFFF"/>
                </a:solidFill>
                <a:latin typeface="Arial Narrow"/>
                <a:ea typeface="Arial Narrow"/>
                <a:cs typeface="Arial Narrow"/>
                <a:sym typeface="Arial Narrow"/>
              </a:rPr>
              <a:t>CMS</a:t>
            </a:r>
            <a:endParaRPr sz="1350" dirty="0">
              <a:solidFill>
                <a:srgbClr val="FFFFFF"/>
              </a:solidFill>
              <a:latin typeface="Arial Narrow"/>
              <a:ea typeface="Arial Narrow"/>
              <a:cs typeface="Arial Narrow"/>
              <a:sym typeface="Arial Narrow"/>
            </a:endParaRPr>
          </a:p>
        </p:txBody>
      </p:sp>
      <p:sp>
        <p:nvSpPr>
          <p:cNvPr id="461" name="Google Shape;461;p28"/>
          <p:cNvSpPr/>
          <p:nvPr/>
        </p:nvSpPr>
        <p:spPr>
          <a:xfrm>
            <a:off x="6321974" y="1969217"/>
            <a:ext cx="31837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ALICE</a:t>
            </a:r>
            <a:endParaRPr sz="900">
              <a:solidFill>
                <a:srgbClr val="FFFFFF"/>
              </a:solidFill>
              <a:latin typeface="Arial Narrow"/>
              <a:ea typeface="Arial Narrow"/>
              <a:cs typeface="Arial Narrow"/>
              <a:sym typeface="Arial Narrow"/>
            </a:endParaRPr>
          </a:p>
        </p:txBody>
      </p:sp>
      <p:sp>
        <p:nvSpPr>
          <p:cNvPr id="462" name="Google Shape;462;p28"/>
          <p:cNvSpPr/>
          <p:nvPr/>
        </p:nvSpPr>
        <p:spPr>
          <a:xfrm>
            <a:off x="6817161" y="2116882"/>
            <a:ext cx="33502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ATLAS</a:t>
            </a:r>
            <a:endParaRPr sz="900">
              <a:solidFill>
                <a:srgbClr val="FFFFFF"/>
              </a:solidFill>
              <a:latin typeface="Arial Narrow"/>
              <a:ea typeface="Arial Narrow"/>
              <a:cs typeface="Arial Narrow"/>
              <a:sym typeface="Arial Narrow"/>
            </a:endParaRPr>
          </a:p>
        </p:txBody>
      </p:sp>
      <p:sp>
        <p:nvSpPr>
          <p:cNvPr id="463" name="Google Shape;463;p28"/>
          <p:cNvSpPr/>
          <p:nvPr/>
        </p:nvSpPr>
        <p:spPr>
          <a:xfrm>
            <a:off x="7330635" y="1969217"/>
            <a:ext cx="318375" cy="124875"/>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900">
                <a:solidFill>
                  <a:srgbClr val="FFFFFF"/>
                </a:solidFill>
                <a:latin typeface="Arial Narrow"/>
                <a:ea typeface="Arial Narrow"/>
                <a:cs typeface="Arial Narrow"/>
                <a:sym typeface="Arial Narrow"/>
              </a:rPr>
              <a:t>LHC-B</a:t>
            </a:r>
            <a:endParaRPr sz="900">
              <a:solidFill>
                <a:srgbClr val="FFFFFF"/>
              </a:solidFill>
              <a:latin typeface="Arial Narrow"/>
              <a:ea typeface="Arial Narrow"/>
              <a:cs typeface="Arial Narrow"/>
              <a:sym typeface="Arial Narrow"/>
            </a:endParaRPr>
          </a:p>
        </p:txBody>
      </p:sp>
      <p:sp>
        <p:nvSpPr>
          <p:cNvPr id="464" name="Google Shape;464;p28"/>
          <p:cNvSpPr/>
          <p:nvPr/>
        </p:nvSpPr>
        <p:spPr>
          <a:xfrm>
            <a:off x="6321980" y="801463"/>
            <a:ext cx="443475" cy="370125"/>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dirty="0">
                <a:latin typeface="Arial Narrow"/>
                <a:ea typeface="Arial Narrow"/>
                <a:cs typeface="Arial Narrow"/>
                <a:sym typeface="Arial Narrow"/>
              </a:rPr>
              <a:t>Experiment Resource</a:t>
            </a:r>
            <a:endParaRPr sz="750" dirty="0">
              <a:latin typeface="Arial Narrow"/>
              <a:ea typeface="Arial Narrow"/>
              <a:cs typeface="Arial Narrow"/>
              <a:sym typeface="Arial Narrow"/>
            </a:endParaRPr>
          </a:p>
          <a:p>
            <a:pPr algn="ctr"/>
            <a:r>
              <a:rPr lang="en-US" sz="750" dirty="0">
                <a:latin typeface="Arial Narrow"/>
                <a:ea typeface="Arial Narrow"/>
                <a:cs typeface="Arial Narrow"/>
                <a:sym typeface="Arial Narrow"/>
              </a:rPr>
              <a:t>Manager</a:t>
            </a:r>
            <a:endParaRPr sz="750" dirty="0">
              <a:latin typeface="Arial Narrow"/>
              <a:ea typeface="Arial Narrow"/>
              <a:cs typeface="Arial Narrow"/>
              <a:sym typeface="Arial Narrow"/>
            </a:endParaRPr>
          </a:p>
        </p:txBody>
      </p:sp>
      <p:sp>
        <p:nvSpPr>
          <p:cNvPr id="465" name="Google Shape;465;p28"/>
          <p:cNvSpPr/>
          <p:nvPr/>
        </p:nvSpPr>
        <p:spPr>
          <a:xfrm>
            <a:off x="6804480" y="900829"/>
            <a:ext cx="360225" cy="214425"/>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latin typeface="Arial Narrow"/>
              <a:ea typeface="Arial Narrow"/>
              <a:cs typeface="Arial Narrow"/>
              <a:sym typeface="Arial Narrow"/>
            </a:endParaRPr>
          </a:p>
        </p:txBody>
      </p:sp>
      <p:grpSp>
        <p:nvGrpSpPr>
          <p:cNvPr id="466" name="Google Shape;466;p28"/>
          <p:cNvGrpSpPr/>
          <p:nvPr/>
        </p:nvGrpSpPr>
        <p:grpSpPr>
          <a:xfrm>
            <a:off x="3403637" y="968780"/>
            <a:ext cx="1754325" cy="853650"/>
            <a:chOff x="3126350" y="886648"/>
            <a:chExt cx="2339100" cy="1138200"/>
          </a:xfrm>
        </p:grpSpPr>
        <p:sp>
          <p:nvSpPr>
            <p:cNvPr id="467" name="Google Shape;467;p28"/>
            <p:cNvSpPr/>
            <p:nvPr/>
          </p:nvSpPr>
          <p:spPr>
            <a:xfrm>
              <a:off x="3126350" y="886648"/>
              <a:ext cx="2339100" cy="1138200"/>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468" name="Google Shape;468;p28"/>
            <p:cNvGrpSpPr/>
            <p:nvPr/>
          </p:nvGrpSpPr>
          <p:grpSpPr>
            <a:xfrm>
              <a:off x="3205164" y="1177550"/>
              <a:ext cx="2202506" cy="734958"/>
              <a:chOff x="2430458" y="2525486"/>
              <a:chExt cx="4075696" cy="1360025"/>
            </a:xfrm>
          </p:grpSpPr>
          <p:grpSp>
            <p:nvGrpSpPr>
              <p:cNvPr id="469" name="Google Shape;469;p28"/>
              <p:cNvGrpSpPr/>
              <p:nvPr/>
            </p:nvGrpSpPr>
            <p:grpSpPr>
              <a:xfrm>
                <a:off x="2430458" y="3280673"/>
                <a:ext cx="227245" cy="227245"/>
                <a:chOff x="1310989" y="2276733"/>
                <a:chExt cx="837000" cy="837000"/>
              </a:xfrm>
            </p:grpSpPr>
            <p:sp>
              <p:nvSpPr>
                <p:cNvPr id="470" name="Google Shape;47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1" name="Google Shape;47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2" name="Google Shape;47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3" name="Google Shape;47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4" name="Google Shape;47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75" name="Google Shape;475;p28"/>
              <p:cNvGrpSpPr/>
              <p:nvPr/>
            </p:nvGrpSpPr>
            <p:grpSpPr>
              <a:xfrm>
                <a:off x="2430479" y="2525510"/>
                <a:ext cx="227185" cy="227225"/>
                <a:chOff x="4848606" y="2585114"/>
                <a:chExt cx="396000" cy="396000"/>
              </a:xfrm>
            </p:grpSpPr>
            <p:sp>
              <p:nvSpPr>
                <p:cNvPr id="476" name="Google Shape;476;p28"/>
                <p:cNvSpPr/>
                <p:nvPr/>
              </p:nvSpPr>
              <p:spPr>
                <a:xfrm>
                  <a:off x="4848606" y="2585114"/>
                  <a:ext cx="396000" cy="396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7" name="Google Shape;477;p28"/>
                <p:cNvSpPr/>
                <p:nvPr/>
              </p:nvSpPr>
              <p:spPr>
                <a:xfrm>
                  <a:off x="4885978" y="2723561"/>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8" name="Google Shape;478;p28"/>
                <p:cNvSpPr/>
                <p:nvPr/>
              </p:nvSpPr>
              <p:spPr>
                <a:xfrm rot="10800000">
                  <a:off x="5076900" y="2723757"/>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79" name="Google Shape;479;p28"/>
                <p:cNvSpPr/>
                <p:nvPr/>
              </p:nvSpPr>
              <p:spPr>
                <a:xfrm rot="-5400000">
                  <a:off x="4981572" y="2629481"/>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0" name="Google Shape;480;p28"/>
                <p:cNvSpPr/>
                <p:nvPr/>
              </p:nvSpPr>
              <p:spPr>
                <a:xfrm rot="5400000">
                  <a:off x="4981743" y="2820596"/>
                  <a:ext cx="130200" cy="1161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81" name="Google Shape;481;p28"/>
              <p:cNvGrpSpPr/>
              <p:nvPr/>
            </p:nvGrpSpPr>
            <p:grpSpPr>
              <a:xfrm>
                <a:off x="3200117" y="3658265"/>
                <a:ext cx="227245" cy="227245"/>
                <a:chOff x="1310989" y="2276733"/>
                <a:chExt cx="837000" cy="837000"/>
              </a:xfrm>
            </p:grpSpPr>
            <p:sp>
              <p:nvSpPr>
                <p:cNvPr id="482" name="Google Shape;48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3" name="Google Shape;48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4" name="Google Shape;48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5" name="Google Shape;48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6" name="Google Shape;48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87" name="Google Shape;487;p28"/>
              <p:cNvGrpSpPr/>
              <p:nvPr/>
            </p:nvGrpSpPr>
            <p:grpSpPr>
              <a:xfrm>
                <a:off x="3969815" y="3658265"/>
                <a:ext cx="227246" cy="227245"/>
                <a:chOff x="1310989" y="2276733"/>
                <a:chExt cx="837000" cy="837000"/>
              </a:xfrm>
            </p:grpSpPr>
            <p:sp>
              <p:nvSpPr>
                <p:cNvPr id="488" name="Google Shape;48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89" name="Google Shape;48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0" name="Google Shape;49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1" name="Google Shape;49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2" name="Google Shape;49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93" name="Google Shape;493;p28"/>
              <p:cNvGrpSpPr/>
              <p:nvPr/>
            </p:nvGrpSpPr>
            <p:grpSpPr>
              <a:xfrm>
                <a:off x="3200117" y="2978606"/>
                <a:ext cx="227245" cy="227246"/>
                <a:chOff x="1310989" y="2276733"/>
                <a:chExt cx="837000" cy="837000"/>
              </a:xfrm>
            </p:grpSpPr>
            <p:sp>
              <p:nvSpPr>
                <p:cNvPr id="494" name="Google Shape;494;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5" name="Google Shape;495;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6" name="Google Shape;496;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7" name="Google Shape;497;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498" name="Google Shape;498;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499" name="Google Shape;499;p28"/>
              <p:cNvGrpSpPr/>
              <p:nvPr/>
            </p:nvGrpSpPr>
            <p:grpSpPr>
              <a:xfrm>
                <a:off x="3969815" y="2978598"/>
                <a:ext cx="227246" cy="227246"/>
                <a:chOff x="1310989" y="2276733"/>
                <a:chExt cx="837000" cy="837000"/>
              </a:xfrm>
            </p:grpSpPr>
            <p:sp>
              <p:nvSpPr>
                <p:cNvPr id="500" name="Google Shape;50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1" name="Google Shape;50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2" name="Google Shape;50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3" name="Google Shape;50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4" name="Google Shape;50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05" name="Google Shape;505;p28"/>
              <p:cNvGrpSpPr/>
              <p:nvPr/>
            </p:nvGrpSpPr>
            <p:grpSpPr>
              <a:xfrm>
                <a:off x="4583874" y="3431707"/>
                <a:ext cx="227246" cy="227246"/>
                <a:chOff x="1310989" y="2276733"/>
                <a:chExt cx="837000" cy="837000"/>
              </a:xfrm>
            </p:grpSpPr>
            <p:sp>
              <p:nvSpPr>
                <p:cNvPr id="506" name="Google Shape;506;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7" name="Google Shape;507;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8" name="Google Shape;508;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09" name="Google Shape;509;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0" name="Google Shape;510;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11" name="Google Shape;511;p28"/>
              <p:cNvGrpSpPr/>
              <p:nvPr/>
            </p:nvGrpSpPr>
            <p:grpSpPr>
              <a:xfrm>
                <a:off x="5197933" y="3658261"/>
                <a:ext cx="227246" cy="227245"/>
                <a:chOff x="1310989" y="2276733"/>
                <a:chExt cx="837000" cy="837000"/>
              </a:xfrm>
            </p:grpSpPr>
            <p:sp>
              <p:nvSpPr>
                <p:cNvPr id="512" name="Google Shape;51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3" name="Google Shape;51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4" name="Google Shape;51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5" name="Google Shape;51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6" name="Google Shape;51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17" name="Google Shape;517;p28"/>
              <p:cNvGrpSpPr/>
              <p:nvPr/>
            </p:nvGrpSpPr>
            <p:grpSpPr>
              <a:xfrm>
                <a:off x="4739513" y="2752044"/>
                <a:ext cx="227246" cy="227246"/>
                <a:chOff x="1310989" y="2276733"/>
                <a:chExt cx="837000" cy="837000"/>
              </a:xfrm>
            </p:grpSpPr>
            <p:sp>
              <p:nvSpPr>
                <p:cNvPr id="518" name="Google Shape;51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19" name="Google Shape;51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0" name="Google Shape;52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1" name="Google Shape;52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2" name="Google Shape;52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23" name="Google Shape;523;p28"/>
              <p:cNvGrpSpPr/>
              <p:nvPr/>
            </p:nvGrpSpPr>
            <p:grpSpPr>
              <a:xfrm>
                <a:off x="5509211" y="2525486"/>
                <a:ext cx="227246" cy="227246"/>
                <a:chOff x="1310989" y="2276733"/>
                <a:chExt cx="837000" cy="837000"/>
              </a:xfrm>
            </p:grpSpPr>
            <p:sp>
              <p:nvSpPr>
                <p:cNvPr id="524" name="Google Shape;524;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5" name="Google Shape;525;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6" name="Google Shape;526;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7" name="Google Shape;527;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28" name="Google Shape;528;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29" name="Google Shape;529;p28"/>
              <p:cNvGrpSpPr/>
              <p:nvPr/>
            </p:nvGrpSpPr>
            <p:grpSpPr>
              <a:xfrm>
                <a:off x="6278908" y="2752723"/>
                <a:ext cx="227246" cy="227246"/>
                <a:chOff x="1310989" y="2276733"/>
                <a:chExt cx="837000" cy="837000"/>
              </a:xfrm>
            </p:grpSpPr>
            <p:sp>
              <p:nvSpPr>
                <p:cNvPr id="530" name="Google Shape;53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1" name="Google Shape;53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2" name="Google Shape;53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3" name="Google Shape;53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4" name="Google Shape;53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35" name="Google Shape;535;p28"/>
              <p:cNvGrpSpPr/>
              <p:nvPr/>
            </p:nvGrpSpPr>
            <p:grpSpPr>
              <a:xfrm>
                <a:off x="6278908" y="3280673"/>
                <a:ext cx="227246" cy="227245"/>
                <a:chOff x="1310989" y="2276733"/>
                <a:chExt cx="837000" cy="837000"/>
              </a:xfrm>
            </p:grpSpPr>
            <p:sp>
              <p:nvSpPr>
                <p:cNvPr id="536" name="Google Shape;536;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7" name="Google Shape;537;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8" name="Google Shape;538;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39" name="Google Shape;539;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0" name="Google Shape;540;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541" name="Google Shape;541;p28"/>
              <p:cNvGrpSpPr/>
              <p:nvPr/>
            </p:nvGrpSpPr>
            <p:grpSpPr>
              <a:xfrm>
                <a:off x="5509208" y="3205152"/>
                <a:ext cx="227246" cy="227246"/>
                <a:chOff x="1310989" y="2276733"/>
                <a:chExt cx="837000" cy="837000"/>
              </a:xfrm>
            </p:grpSpPr>
            <p:sp>
              <p:nvSpPr>
                <p:cNvPr id="542" name="Google Shape;54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3" name="Google Shape;54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4" name="Google Shape;54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5" name="Google Shape;54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546" name="Google Shape;54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cxnSp>
            <p:nvCxnSpPr>
              <p:cNvPr id="547" name="Google Shape;547;p28"/>
              <p:cNvCxnSpPr>
                <a:endCxn id="470" idx="0"/>
              </p:cNvCxnSpPr>
              <p:nvPr/>
            </p:nvCxnSpPr>
            <p:spPr>
              <a:xfrm>
                <a:off x="2544081" y="2752073"/>
                <a:ext cx="0" cy="52860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28"/>
              <p:cNvCxnSpPr>
                <a:stCxn id="476" idx="5"/>
                <a:endCxn id="494" idx="1"/>
              </p:cNvCxnSpPr>
              <p:nvPr/>
            </p:nvCxnSpPr>
            <p:spPr>
              <a:xfrm>
                <a:off x="2624394" y="2719459"/>
                <a:ext cx="609000" cy="2925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28"/>
              <p:cNvCxnSpPr>
                <a:stCxn id="494" idx="4"/>
                <a:endCxn id="485" idx="3"/>
              </p:cNvCxnSpPr>
              <p:nvPr/>
            </p:nvCxnSpPr>
            <p:spPr>
              <a:xfrm>
                <a:off x="3313740" y="3205852"/>
                <a:ext cx="0" cy="4740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28"/>
              <p:cNvCxnSpPr>
                <a:stCxn id="470" idx="5"/>
                <a:endCxn id="482" idx="2"/>
              </p:cNvCxnSpPr>
              <p:nvPr/>
            </p:nvCxnSpPr>
            <p:spPr>
              <a:xfrm>
                <a:off x="2624425" y="3474640"/>
                <a:ext cx="575700" cy="2970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28"/>
              <p:cNvCxnSpPr>
                <a:stCxn id="494" idx="2"/>
                <a:endCxn id="470" idx="7"/>
              </p:cNvCxnSpPr>
              <p:nvPr/>
            </p:nvCxnSpPr>
            <p:spPr>
              <a:xfrm flipH="1">
                <a:off x="2624417" y="3092229"/>
                <a:ext cx="575700" cy="2214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28"/>
              <p:cNvCxnSpPr>
                <a:stCxn id="494" idx="6"/>
                <a:endCxn id="500" idx="2"/>
              </p:cNvCxnSpPr>
              <p:nvPr/>
            </p:nvCxnSpPr>
            <p:spPr>
              <a:xfrm>
                <a:off x="3427362" y="3092229"/>
                <a:ext cx="542400" cy="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28"/>
              <p:cNvCxnSpPr>
                <a:stCxn id="482" idx="6"/>
                <a:endCxn id="488" idx="2"/>
              </p:cNvCxnSpPr>
              <p:nvPr/>
            </p:nvCxnSpPr>
            <p:spPr>
              <a:xfrm>
                <a:off x="3427362" y="3771888"/>
                <a:ext cx="542400" cy="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28"/>
              <p:cNvCxnSpPr>
                <a:stCxn id="500" idx="4"/>
                <a:endCxn id="488" idx="0"/>
              </p:cNvCxnSpPr>
              <p:nvPr/>
            </p:nvCxnSpPr>
            <p:spPr>
              <a:xfrm>
                <a:off x="4083438" y="3205843"/>
                <a:ext cx="0" cy="4524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28"/>
              <p:cNvCxnSpPr>
                <a:stCxn id="488" idx="6"/>
                <a:endCxn id="506" idx="2"/>
              </p:cNvCxnSpPr>
              <p:nvPr/>
            </p:nvCxnSpPr>
            <p:spPr>
              <a:xfrm rot="10800000" flipH="1">
                <a:off x="4197060" y="3545388"/>
                <a:ext cx="387000" cy="2265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28"/>
              <p:cNvCxnSpPr>
                <a:stCxn id="500" idx="6"/>
                <a:endCxn id="518" idx="2"/>
              </p:cNvCxnSpPr>
              <p:nvPr/>
            </p:nvCxnSpPr>
            <p:spPr>
              <a:xfrm rot="10800000" flipH="1">
                <a:off x="4197060" y="2865721"/>
                <a:ext cx="542400" cy="2265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28"/>
              <p:cNvCxnSpPr>
                <a:stCxn id="518" idx="4"/>
                <a:endCxn id="506" idx="0"/>
              </p:cNvCxnSpPr>
              <p:nvPr/>
            </p:nvCxnSpPr>
            <p:spPr>
              <a:xfrm flipH="1">
                <a:off x="4697735" y="2979289"/>
                <a:ext cx="155400" cy="4524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28"/>
              <p:cNvCxnSpPr>
                <a:stCxn id="518" idx="7"/>
                <a:endCxn id="524" idx="2"/>
              </p:cNvCxnSpPr>
              <p:nvPr/>
            </p:nvCxnSpPr>
            <p:spPr>
              <a:xfrm rot="10800000" flipH="1">
                <a:off x="4933479" y="2639223"/>
                <a:ext cx="575700" cy="1461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28"/>
              <p:cNvCxnSpPr>
                <a:stCxn id="518" idx="5"/>
                <a:endCxn id="512" idx="1"/>
              </p:cNvCxnSpPr>
              <p:nvPr/>
            </p:nvCxnSpPr>
            <p:spPr>
              <a:xfrm>
                <a:off x="4933479" y="2946010"/>
                <a:ext cx="297600" cy="7455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28"/>
              <p:cNvCxnSpPr>
                <a:stCxn id="518" idx="6"/>
                <a:endCxn id="542" idx="1"/>
              </p:cNvCxnSpPr>
              <p:nvPr/>
            </p:nvCxnSpPr>
            <p:spPr>
              <a:xfrm>
                <a:off x="4966758" y="2865666"/>
                <a:ext cx="575700" cy="3726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28"/>
              <p:cNvCxnSpPr>
                <a:stCxn id="506" idx="6"/>
                <a:endCxn id="512" idx="2"/>
              </p:cNvCxnSpPr>
              <p:nvPr/>
            </p:nvCxnSpPr>
            <p:spPr>
              <a:xfrm>
                <a:off x="4811120" y="3545329"/>
                <a:ext cx="387000" cy="2265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28"/>
              <p:cNvCxnSpPr>
                <a:stCxn id="542" idx="3"/>
                <a:endCxn id="512" idx="7"/>
              </p:cNvCxnSpPr>
              <p:nvPr/>
            </p:nvCxnSpPr>
            <p:spPr>
              <a:xfrm flipH="1">
                <a:off x="5392188" y="3399118"/>
                <a:ext cx="150300" cy="2925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28"/>
              <p:cNvCxnSpPr>
                <a:stCxn id="542" idx="6"/>
                <a:endCxn id="536" idx="2"/>
              </p:cNvCxnSpPr>
              <p:nvPr/>
            </p:nvCxnSpPr>
            <p:spPr>
              <a:xfrm>
                <a:off x="5736454" y="3318775"/>
                <a:ext cx="542400" cy="756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28"/>
              <p:cNvCxnSpPr>
                <a:stCxn id="524" idx="4"/>
                <a:endCxn id="542" idx="0"/>
              </p:cNvCxnSpPr>
              <p:nvPr/>
            </p:nvCxnSpPr>
            <p:spPr>
              <a:xfrm>
                <a:off x="5622833" y="2752731"/>
                <a:ext cx="0" cy="4524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28"/>
              <p:cNvCxnSpPr>
                <a:stCxn id="524" idx="6"/>
                <a:endCxn id="530" idx="1"/>
              </p:cNvCxnSpPr>
              <p:nvPr/>
            </p:nvCxnSpPr>
            <p:spPr>
              <a:xfrm>
                <a:off x="5736456" y="2639109"/>
                <a:ext cx="575700" cy="1470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28"/>
              <p:cNvCxnSpPr>
                <a:stCxn id="530" idx="4"/>
                <a:endCxn id="536" idx="0"/>
              </p:cNvCxnSpPr>
              <p:nvPr/>
            </p:nvCxnSpPr>
            <p:spPr>
              <a:xfrm>
                <a:off x="6392531" y="2979969"/>
                <a:ext cx="0" cy="300900"/>
              </a:xfrm>
              <a:prstGeom prst="straightConnector1">
                <a:avLst/>
              </a:prstGeom>
              <a:noFill/>
              <a:ln w="9525" cap="flat" cmpd="sng">
                <a:solidFill>
                  <a:schemeClr val="dk2"/>
                </a:solidFill>
                <a:prstDash val="solid"/>
                <a:round/>
                <a:headEnd type="none" w="med" len="med"/>
                <a:tailEnd type="none" w="med" len="med"/>
              </a:ln>
            </p:spPr>
          </p:cxnSp>
        </p:grpSp>
        <p:sp>
          <p:nvSpPr>
            <p:cNvPr id="567" name="Google Shape;567;p28"/>
            <p:cNvSpPr/>
            <p:nvPr/>
          </p:nvSpPr>
          <p:spPr>
            <a:xfrm>
              <a:off x="3383550" y="987306"/>
              <a:ext cx="1396800" cy="17580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Network Resource Manager</a:t>
              </a:r>
              <a:endParaRPr sz="750">
                <a:latin typeface="Arial Narrow"/>
                <a:ea typeface="Arial Narrow"/>
                <a:cs typeface="Arial Narrow"/>
                <a:sym typeface="Arial Narrow"/>
              </a:endParaRPr>
            </a:p>
          </p:txBody>
        </p:sp>
        <p:sp>
          <p:nvSpPr>
            <p:cNvPr id="568" name="Google Shape;568;p28"/>
            <p:cNvSpPr/>
            <p:nvPr/>
          </p:nvSpPr>
          <p:spPr>
            <a:xfrm>
              <a:off x="3205204" y="1541678"/>
              <a:ext cx="2206200" cy="3750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69" name="Google Shape;569;p28"/>
          <p:cNvGrpSpPr/>
          <p:nvPr/>
        </p:nvGrpSpPr>
        <p:grpSpPr>
          <a:xfrm>
            <a:off x="1388030" y="968786"/>
            <a:ext cx="950625" cy="711000"/>
            <a:chOff x="438875" y="985225"/>
            <a:chExt cx="1267500" cy="948000"/>
          </a:xfrm>
        </p:grpSpPr>
        <p:sp>
          <p:nvSpPr>
            <p:cNvPr id="570" name="Google Shape;570;p28"/>
            <p:cNvSpPr/>
            <p:nvPr/>
          </p:nvSpPr>
          <p:spPr>
            <a:xfrm>
              <a:off x="438875" y="985225"/>
              <a:ext cx="1267500" cy="948000"/>
            </a:xfrm>
            <a:prstGeom prst="roundRect">
              <a:avLst>
                <a:gd name="adj" fmla="val 16667"/>
              </a:avLst>
            </a:prstGeom>
            <a:solidFill>
              <a:srgbClr val="F3F3F3"/>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1" name="Google Shape;571;p28"/>
            <p:cNvGrpSpPr/>
            <p:nvPr/>
          </p:nvGrpSpPr>
          <p:grpSpPr>
            <a:xfrm>
              <a:off x="585616" y="1423348"/>
              <a:ext cx="973914" cy="439866"/>
              <a:chOff x="523400" y="3380023"/>
              <a:chExt cx="1309200" cy="591298"/>
            </a:xfrm>
          </p:grpSpPr>
          <p:sp>
            <p:nvSpPr>
              <p:cNvPr id="572" name="Google Shape;572;p28"/>
              <p:cNvSpPr/>
              <p:nvPr/>
            </p:nvSpPr>
            <p:spPr>
              <a:xfrm>
                <a:off x="523400" y="3904721"/>
                <a:ext cx="1309200" cy="666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3" name="Google Shape;573;p28"/>
              <p:cNvGrpSpPr/>
              <p:nvPr/>
            </p:nvGrpSpPr>
            <p:grpSpPr>
              <a:xfrm>
                <a:off x="543870" y="3380023"/>
                <a:ext cx="413823" cy="512656"/>
                <a:chOff x="1598475" y="2676300"/>
                <a:chExt cx="732300" cy="1000500"/>
              </a:xfrm>
            </p:grpSpPr>
            <p:sp>
              <p:nvSpPr>
                <p:cNvPr id="574" name="Google Shape;574;p28"/>
                <p:cNvSpPr/>
                <p:nvPr/>
              </p:nvSpPr>
              <p:spPr>
                <a:xfrm>
                  <a:off x="1598475" y="2676300"/>
                  <a:ext cx="732300" cy="10005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5" name="Google Shape;575;p28"/>
                <p:cNvSpPr/>
                <p:nvPr/>
              </p:nvSpPr>
              <p:spPr>
                <a:xfrm>
                  <a:off x="1659375" y="2738550"/>
                  <a:ext cx="610500" cy="8760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576" name="Google Shape;576;p28"/>
                <p:cNvGrpSpPr/>
                <p:nvPr/>
              </p:nvGrpSpPr>
              <p:grpSpPr>
                <a:xfrm>
                  <a:off x="1682475" y="2772750"/>
                  <a:ext cx="564300" cy="99000"/>
                  <a:chOff x="2542575" y="2772750"/>
                  <a:chExt cx="564300" cy="99000"/>
                </a:xfrm>
              </p:grpSpPr>
              <p:sp>
                <p:nvSpPr>
                  <p:cNvPr id="577" name="Google Shape;577;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8" name="Google Shape;578;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9" name="Google Shape;579;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0" name="Google Shape;580;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81" name="Google Shape;581;p28"/>
                <p:cNvGrpSpPr/>
                <p:nvPr/>
              </p:nvGrpSpPr>
              <p:grpSpPr>
                <a:xfrm>
                  <a:off x="1682475" y="2914470"/>
                  <a:ext cx="564300" cy="99000"/>
                  <a:chOff x="2542575" y="2772750"/>
                  <a:chExt cx="564300" cy="99000"/>
                </a:xfrm>
              </p:grpSpPr>
              <p:sp>
                <p:nvSpPr>
                  <p:cNvPr id="582" name="Google Shape;582;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3" name="Google Shape;583;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4" name="Google Shape;584;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85" name="Google Shape;585;p28"/>
                <p:cNvGrpSpPr/>
                <p:nvPr/>
              </p:nvGrpSpPr>
              <p:grpSpPr>
                <a:xfrm>
                  <a:off x="1682475" y="3056190"/>
                  <a:ext cx="564300" cy="99000"/>
                  <a:chOff x="2542575" y="2772750"/>
                  <a:chExt cx="564300" cy="99000"/>
                </a:xfrm>
              </p:grpSpPr>
              <p:sp>
                <p:nvSpPr>
                  <p:cNvPr id="586" name="Google Shape;586;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7" name="Google Shape;587;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8" name="Google Shape;588;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9" name="Google Shape;589;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0" name="Google Shape;590;p28"/>
                <p:cNvGrpSpPr/>
                <p:nvPr/>
              </p:nvGrpSpPr>
              <p:grpSpPr>
                <a:xfrm>
                  <a:off x="1682475" y="3197910"/>
                  <a:ext cx="564300" cy="99000"/>
                  <a:chOff x="2542575" y="2772750"/>
                  <a:chExt cx="564300" cy="99000"/>
                </a:xfrm>
              </p:grpSpPr>
              <p:sp>
                <p:nvSpPr>
                  <p:cNvPr id="591" name="Google Shape;591;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2" name="Google Shape;592;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3" name="Google Shape;593;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4" name="Google Shape;594;p28"/>
                <p:cNvGrpSpPr/>
                <p:nvPr/>
              </p:nvGrpSpPr>
              <p:grpSpPr>
                <a:xfrm>
                  <a:off x="1682475" y="3339630"/>
                  <a:ext cx="564300" cy="99000"/>
                  <a:chOff x="2542575" y="2772750"/>
                  <a:chExt cx="564300" cy="99000"/>
                </a:xfrm>
              </p:grpSpPr>
              <p:sp>
                <p:nvSpPr>
                  <p:cNvPr id="595" name="Google Shape;595;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6" name="Google Shape;596;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7" name="Google Shape;597;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98" name="Google Shape;598;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599" name="Google Shape;599;p28"/>
                <p:cNvGrpSpPr/>
                <p:nvPr/>
              </p:nvGrpSpPr>
              <p:grpSpPr>
                <a:xfrm>
                  <a:off x="1682475" y="3481350"/>
                  <a:ext cx="564300" cy="99000"/>
                  <a:chOff x="2542575" y="2772750"/>
                  <a:chExt cx="564300" cy="99000"/>
                </a:xfrm>
              </p:grpSpPr>
              <p:sp>
                <p:nvSpPr>
                  <p:cNvPr id="600" name="Google Shape;600;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1" name="Google Shape;601;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2" name="Google Shape;602;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3" name="Google Shape;603;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04" name="Google Shape;604;p28"/>
              <p:cNvGrpSpPr/>
              <p:nvPr/>
            </p:nvGrpSpPr>
            <p:grpSpPr>
              <a:xfrm>
                <a:off x="1398217" y="3380023"/>
                <a:ext cx="413700" cy="512700"/>
                <a:chOff x="7170288" y="2714372"/>
                <a:chExt cx="413700" cy="512700"/>
              </a:xfrm>
            </p:grpSpPr>
            <p:sp>
              <p:nvSpPr>
                <p:cNvPr id="605" name="Google Shape;605;p28"/>
                <p:cNvSpPr/>
                <p:nvPr/>
              </p:nvSpPr>
              <p:spPr>
                <a:xfrm>
                  <a:off x="7170288" y="2714372"/>
                  <a:ext cx="413700" cy="5127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6" name="Google Shape;606;p28"/>
                <p:cNvSpPr/>
                <p:nvPr/>
              </p:nvSpPr>
              <p:spPr>
                <a:xfrm>
                  <a:off x="7204703" y="2746269"/>
                  <a:ext cx="345000" cy="4488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607" name="Google Shape;607;p28"/>
                <p:cNvGrpSpPr/>
                <p:nvPr/>
              </p:nvGrpSpPr>
              <p:grpSpPr>
                <a:xfrm>
                  <a:off x="7240150" y="2767625"/>
                  <a:ext cx="121700" cy="406150"/>
                  <a:chOff x="7113500" y="2159250"/>
                  <a:chExt cx="121700" cy="406150"/>
                </a:xfrm>
              </p:grpSpPr>
              <p:sp>
                <p:nvSpPr>
                  <p:cNvPr id="608" name="Google Shape;608;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09" name="Google Shape;609;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0" name="Google Shape;610;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1" name="Google Shape;611;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2" name="Google Shape;612;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13" name="Google Shape;613;p28"/>
                <p:cNvGrpSpPr/>
                <p:nvPr/>
              </p:nvGrpSpPr>
              <p:grpSpPr>
                <a:xfrm>
                  <a:off x="7392550" y="2767625"/>
                  <a:ext cx="121700" cy="406150"/>
                  <a:chOff x="7113500" y="2159250"/>
                  <a:chExt cx="121700" cy="406150"/>
                </a:xfrm>
              </p:grpSpPr>
              <p:sp>
                <p:nvSpPr>
                  <p:cNvPr id="614" name="Google Shape;614;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5" name="Google Shape;615;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6" name="Google Shape;616;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7" name="Google Shape;617;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18" name="Google Shape;618;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19" name="Google Shape;619;p28"/>
              <p:cNvGrpSpPr/>
              <p:nvPr/>
            </p:nvGrpSpPr>
            <p:grpSpPr>
              <a:xfrm>
                <a:off x="971142" y="3380023"/>
                <a:ext cx="413700" cy="512700"/>
                <a:chOff x="7170288" y="2714372"/>
                <a:chExt cx="413700" cy="512700"/>
              </a:xfrm>
            </p:grpSpPr>
            <p:sp>
              <p:nvSpPr>
                <p:cNvPr id="620" name="Google Shape;620;p28"/>
                <p:cNvSpPr/>
                <p:nvPr/>
              </p:nvSpPr>
              <p:spPr>
                <a:xfrm>
                  <a:off x="7170288" y="2714372"/>
                  <a:ext cx="413700" cy="512700"/>
                </a:xfrm>
                <a:prstGeom prst="round2SameRect">
                  <a:avLst>
                    <a:gd name="adj1" fmla="val 9736"/>
                    <a:gd name="adj2" fmla="val 0"/>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1" name="Google Shape;621;p28"/>
                <p:cNvSpPr/>
                <p:nvPr/>
              </p:nvSpPr>
              <p:spPr>
                <a:xfrm>
                  <a:off x="7204703" y="2746269"/>
                  <a:ext cx="345000" cy="448800"/>
                </a:xfrm>
                <a:prstGeom prst="roundRect">
                  <a:avLst>
                    <a:gd name="adj" fmla="val 5821"/>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622" name="Google Shape;622;p28"/>
                <p:cNvGrpSpPr/>
                <p:nvPr/>
              </p:nvGrpSpPr>
              <p:grpSpPr>
                <a:xfrm>
                  <a:off x="7240150" y="2767625"/>
                  <a:ext cx="121700" cy="406150"/>
                  <a:chOff x="7113500" y="2159250"/>
                  <a:chExt cx="121700" cy="406150"/>
                </a:xfrm>
              </p:grpSpPr>
              <p:sp>
                <p:nvSpPr>
                  <p:cNvPr id="623" name="Google Shape;623;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4" name="Google Shape;624;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5" name="Google Shape;625;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6" name="Google Shape;626;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27" name="Google Shape;627;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28" name="Google Shape;628;p28"/>
                <p:cNvGrpSpPr/>
                <p:nvPr/>
              </p:nvGrpSpPr>
              <p:grpSpPr>
                <a:xfrm>
                  <a:off x="7392550" y="2767625"/>
                  <a:ext cx="121700" cy="406150"/>
                  <a:chOff x="7113500" y="2159250"/>
                  <a:chExt cx="121700" cy="406150"/>
                </a:xfrm>
              </p:grpSpPr>
              <p:sp>
                <p:nvSpPr>
                  <p:cNvPr id="629" name="Google Shape;629;p28"/>
                  <p:cNvSpPr/>
                  <p:nvPr/>
                </p:nvSpPr>
                <p:spPr>
                  <a:xfrm>
                    <a:off x="7113500" y="215925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0" name="Google Shape;630;p28"/>
                  <p:cNvSpPr/>
                  <p:nvPr/>
                </p:nvSpPr>
                <p:spPr>
                  <a:xfrm>
                    <a:off x="7113500" y="2244138"/>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1" name="Google Shape;631;p28"/>
                  <p:cNvSpPr/>
                  <p:nvPr/>
                </p:nvSpPr>
                <p:spPr>
                  <a:xfrm>
                    <a:off x="7113500" y="2329025"/>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2" name="Google Shape;632;p28"/>
                  <p:cNvSpPr/>
                  <p:nvPr/>
                </p:nvSpPr>
                <p:spPr>
                  <a:xfrm>
                    <a:off x="7113500" y="2413913"/>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3" name="Google Shape;633;p28"/>
                  <p:cNvSpPr/>
                  <p:nvPr/>
                </p:nvSpPr>
                <p:spPr>
                  <a:xfrm>
                    <a:off x="7113500" y="2498800"/>
                    <a:ext cx="121700" cy="66600"/>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sp>
          <p:nvSpPr>
            <p:cNvPr id="634" name="Google Shape;634;p28"/>
            <p:cNvSpPr/>
            <p:nvPr/>
          </p:nvSpPr>
          <p:spPr>
            <a:xfrm>
              <a:off x="573125" y="1062500"/>
              <a:ext cx="999000" cy="30810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Compute / Storage Resource Manager</a:t>
              </a:r>
              <a:endParaRPr sz="750">
                <a:latin typeface="Arial Narrow"/>
                <a:ea typeface="Arial Narrow"/>
                <a:cs typeface="Arial Narrow"/>
                <a:sym typeface="Arial Narrow"/>
              </a:endParaRPr>
            </a:p>
          </p:txBody>
        </p:sp>
        <p:grpSp>
          <p:nvGrpSpPr>
            <p:cNvPr id="635" name="Google Shape;635;p28"/>
            <p:cNvGrpSpPr/>
            <p:nvPr/>
          </p:nvGrpSpPr>
          <p:grpSpPr>
            <a:xfrm>
              <a:off x="623705" y="1443310"/>
              <a:ext cx="880526" cy="327526"/>
              <a:chOff x="436150" y="2360025"/>
              <a:chExt cx="1061514" cy="394847"/>
            </a:xfrm>
          </p:grpSpPr>
          <p:sp>
            <p:nvSpPr>
              <p:cNvPr id="636" name="Google Shape;636;p28"/>
              <p:cNvSpPr/>
              <p:nvPr/>
            </p:nvSpPr>
            <p:spPr>
              <a:xfrm>
                <a:off x="436150" y="2360025"/>
                <a:ext cx="315600" cy="2118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37" name="Google Shape;637;p28"/>
              <p:cNvSpPr/>
              <p:nvPr/>
            </p:nvSpPr>
            <p:spPr>
              <a:xfrm>
                <a:off x="1218664" y="2604572"/>
                <a:ext cx="279000" cy="150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38" name="Google Shape;638;p28"/>
          <p:cNvGrpSpPr/>
          <p:nvPr/>
        </p:nvGrpSpPr>
        <p:grpSpPr>
          <a:xfrm>
            <a:off x="2029276" y="3667496"/>
            <a:ext cx="5147043" cy="587327"/>
            <a:chOff x="655075" y="4070225"/>
            <a:chExt cx="5135100" cy="545400"/>
          </a:xfrm>
        </p:grpSpPr>
        <p:sp>
          <p:nvSpPr>
            <p:cNvPr id="639" name="Google Shape;639;p28"/>
            <p:cNvSpPr/>
            <p:nvPr/>
          </p:nvSpPr>
          <p:spPr>
            <a:xfrm>
              <a:off x="655075" y="4070225"/>
              <a:ext cx="5135100" cy="545400"/>
            </a:xfrm>
            <a:prstGeom prst="roundRect">
              <a:avLst>
                <a:gd name="adj" fmla="val 16667"/>
              </a:avLst>
            </a:prstGeom>
            <a:noFill/>
            <a:ln w="38100" cap="flat" cmpd="sng">
              <a:solidFill>
                <a:srgbClr val="002060"/>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nvGrpSpPr>
            <p:cNvPr id="640" name="Google Shape;640;p28"/>
            <p:cNvGrpSpPr/>
            <p:nvPr/>
          </p:nvGrpSpPr>
          <p:grpSpPr>
            <a:xfrm>
              <a:off x="820157" y="4330081"/>
              <a:ext cx="285987" cy="175737"/>
              <a:chOff x="820157" y="4207382"/>
              <a:chExt cx="285987" cy="175737"/>
            </a:xfrm>
          </p:grpSpPr>
          <p:grpSp>
            <p:nvGrpSpPr>
              <p:cNvPr id="641" name="Google Shape;641;p28"/>
              <p:cNvGrpSpPr/>
              <p:nvPr/>
            </p:nvGrpSpPr>
            <p:grpSpPr>
              <a:xfrm>
                <a:off x="820157" y="4207382"/>
                <a:ext cx="285987" cy="45490"/>
                <a:chOff x="2542575" y="2772750"/>
                <a:chExt cx="564300" cy="99000"/>
              </a:xfrm>
            </p:grpSpPr>
            <p:sp>
              <p:nvSpPr>
                <p:cNvPr id="642" name="Google Shape;642;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43" name="Google Shape;643;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44" name="Google Shape;644;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45" name="Google Shape;645;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46" name="Google Shape;646;p28"/>
              <p:cNvGrpSpPr/>
              <p:nvPr/>
            </p:nvGrpSpPr>
            <p:grpSpPr>
              <a:xfrm>
                <a:off x="820157" y="4272505"/>
                <a:ext cx="285987" cy="45490"/>
                <a:chOff x="2542575" y="2772750"/>
                <a:chExt cx="564300" cy="99000"/>
              </a:xfrm>
            </p:grpSpPr>
            <p:sp>
              <p:nvSpPr>
                <p:cNvPr id="647" name="Google Shape;647;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48" name="Google Shape;648;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49" name="Google Shape;649;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50" name="Google Shape;650;p28"/>
              <p:cNvGrpSpPr/>
              <p:nvPr/>
            </p:nvGrpSpPr>
            <p:grpSpPr>
              <a:xfrm>
                <a:off x="820157" y="4337628"/>
                <a:ext cx="285987" cy="45490"/>
                <a:chOff x="2542575" y="2772750"/>
                <a:chExt cx="564300" cy="99000"/>
              </a:xfrm>
            </p:grpSpPr>
            <p:sp>
              <p:nvSpPr>
                <p:cNvPr id="651" name="Google Shape;651;p28"/>
                <p:cNvSpPr/>
                <p:nvPr/>
              </p:nvSpPr>
              <p:spPr>
                <a:xfrm rot="10800000" flipH="1">
                  <a:off x="2542575" y="2772750"/>
                  <a:ext cx="564300" cy="990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2" name="Google Shape;652;p28"/>
                <p:cNvSpPr/>
                <p:nvPr/>
              </p:nvSpPr>
              <p:spPr>
                <a:xfrm rot="10800000" flipH="1">
                  <a:off x="25776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3" name="Google Shape;653;p28"/>
                <p:cNvSpPr/>
                <p:nvPr/>
              </p:nvSpPr>
              <p:spPr>
                <a:xfrm rot="10800000" flipH="1">
                  <a:off x="2918703" y="279294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4" name="Google Shape;654;p28"/>
                <p:cNvSpPr/>
                <p:nvPr/>
              </p:nvSpPr>
              <p:spPr>
                <a:xfrm rot="10800000" flipH="1">
                  <a:off x="3011903" y="2792998"/>
                  <a:ext cx="58500" cy="58500"/>
                </a:xfrm>
                <a:prstGeom prst="ellipse">
                  <a:avLst/>
                </a:prstGeom>
                <a:solidFill>
                  <a:srgbClr val="FFFFFF"/>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grpSp>
          <p:nvGrpSpPr>
            <p:cNvPr id="655" name="Google Shape;655;p28"/>
            <p:cNvGrpSpPr/>
            <p:nvPr/>
          </p:nvGrpSpPr>
          <p:grpSpPr>
            <a:xfrm>
              <a:off x="1529740" y="4350024"/>
              <a:ext cx="245813" cy="135854"/>
              <a:chOff x="1223370" y="4363129"/>
              <a:chExt cx="245813" cy="135854"/>
            </a:xfrm>
          </p:grpSpPr>
          <p:sp>
            <p:nvSpPr>
              <p:cNvPr id="656" name="Google Shape;656;p28"/>
              <p:cNvSpPr/>
              <p:nvPr/>
            </p:nvSpPr>
            <p:spPr>
              <a:xfrm>
                <a:off x="1223370" y="4363129"/>
                <a:ext cx="109141" cy="59727"/>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7" name="Google Shape;657;p28"/>
              <p:cNvSpPr/>
              <p:nvPr/>
            </p:nvSpPr>
            <p:spPr>
              <a:xfrm>
                <a:off x="1223370" y="4439256"/>
                <a:ext cx="109141" cy="59727"/>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8" name="Google Shape;658;p28"/>
              <p:cNvSpPr/>
              <p:nvPr/>
            </p:nvSpPr>
            <p:spPr>
              <a:xfrm>
                <a:off x="1360042" y="4363129"/>
                <a:ext cx="109141" cy="59727"/>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659" name="Google Shape;659;p28"/>
              <p:cNvSpPr/>
              <p:nvPr/>
            </p:nvSpPr>
            <p:spPr>
              <a:xfrm>
                <a:off x="1360042" y="4439256"/>
                <a:ext cx="109141" cy="59727"/>
              </a:xfrm>
              <a:prstGeom prst="flowChartMagneticDisk">
                <a:avLst/>
              </a:prstGeom>
              <a:solidFill>
                <a:srgbClr val="515254"/>
              </a:solidFill>
              <a:ln w="9525" cap="flat" cmpd="sng">
                <a:solidFill>
                  <a:srgbClr val="363739"/>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grpSp>
          <p:nvGrpSpPr>
            <p:cNvPr id="660" name="Google Shape;660;p28"/>
            <p:cNvGrpSpPr/>
            <p:nvPr/>
          </p:nvGrpSpPr>
          <p:grpSpPr>
            <a:xfrm>
              <a:off x="2199148" y="4147353"/>
              <a:ext cx="2483769" cy="414651"/>
              <a:chOff x="2181571" y="3554178"/>
              <a:chExt cx="2483769" cy="414651"/>
            </a:xfrm>
          </p:grpSpPr>
          <p:grpSp>
            <p:nvGrpSpPr>
              <p:cNvPr id="661" name="Google Shape;661;p28"/>
              <p:cNvGrpSpPr/>
              <p:nvPr/>
            </p:nvGrpSpPr>
            <p:grpSpPr>
              <a:xfrm>
                <a:off x="2181571" y="3600200"/>
                <a:ext cx="138524" cy="138524"/>
                <a:chOff x="1310989" y="2276733"/>
                <a:chExt cx="837000" cy="837000"/>
              </a:xfrm>
            </p:grpSpPr>
            <p:sp>
              <p:nvSpPr>
                <p:cNvPr id="662" name="Google Shape;66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63" name="Google Shape;66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64" name="Google Shape;66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65" name="Google Shape;66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66" name="Google Shape;66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67" name="Google Shape;667;p28"/>
              <p:cNvGrpSpPr/>
              <p:nvPr/>
            </p:nvGrpSpPr>
            <p:grpSpPr>
              <a:xfrm>
                <a:off x="2650601" y="3830305"/>
                <a:ext cx="138524" cy="138524"/>
                <a:chOff x="1310989" y="2276733"/>
                <a:chExt cx="837000" cy="837000"/>
              </a:xfrm>
            </p:grpSpPr>
            <p:sp>
              <p:nvSpPr>
                <p:cNvPr id="668" name="Google Shape;66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69" name="Google Shape;66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0" name="Google Shape;67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1" name="Google Shape;67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2" name="Google Shape;67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73" name="Google Shape;673;p28"/>
              <p:cNvGrpSpPr/>
              <p:nvPr/>
            </p:nvGrpSpPr>
            <p:grpSpPr>
              <a:xfrm>
                <a:off x="3119655" y="3830305"/>
                <a:ext cx="138524" cy="138524"/>
                <a:chOff x="1310989" y="2276733"/>
                <a:chExt cx="837000" cy="837000"/>
              </a:xfrm>
            </p:grpSpPr>
            <p:sp>
              <p:nvSpPr>
                <p:cNvPr id="674" name="Google Shape;674;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5" name="Google Shape;675;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6" name="Google Shape;676;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7" name="Google Shape;677;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78" name="Google Shape;678;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79" name="Google Shape;679;p28"/>
              <p:cNvGrpSpPr/>
              <p:nvPr/>
            </p:nvGrpSpPr>
            <p:grpSpPr>
              <a:xfrm>
                <a:off x="3493862" y="3692240"/>
                <a:ext cx="138524" cy="138524"/>
                <a:chOff x="1310989" y="2276733"/>
                <a:chExt cx="837000" cy="837000"/>
              </a:xfrm>
            </p:grpSpPr>
            <p:sp>
              <p:nvSpPr>
                <p:cNvPr id="680" name="Google Shape;680;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1" name="Google Shape;681;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2" name="Google Shape;682;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3" name="Google Shape;683;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4" name="Google Shape;684;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85" name="Google Shape;685;p28"/>
              <p:cNvGrpSpPr/>
              <p:nvPr/>
            </p:nvGrpSpPr>
            <p:grpSpPr>
              <a:xfrm>
                <a:off x="3868070" y="3830302"/>
                <a:ext cx="138524" cy="138524"/>
                <a:chOff x="1310989" y="2276733"/>
                <a:chExt cx="837000" cy="837000"/>
              </a:xfrm>
            </p:grpSpPr>
            <p:sp>
              <p:nvSpPr>
                <p:cNvPr id="686" name="Google Shape;686;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7" name="Google Shape;687;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8" name="Google Shape;688;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89" name="Google Shape;689;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0" name="Google Shape;690;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91" name="Google Shape;691;p28"/>
              <p:cNvGrpSpPr/>
              <p:nvPr/>
            </p:nvGrpSpPr>
            <p:grpSpPr>
              <a:xfrm>
                <a:off x="4526816" y="3600200"/>
                <a:ext cx="138524" cy="138524"/>
                <a:chOff x="1310989" y="2276733"/>
                <a:chExt cx="837000" cy="837000"/>
              </a:xfrm>
            </p:grpSpPr>
            <p:sp>
              <p:nvSpPr>
                <p:cNvPr id="692" name="Google Shape;692;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3" name="Google Shape;693;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4" name="Google Shape;694;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5" name="Google Shape;695;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6" name="Google Shape;696;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grpSp>
            <p:nvGrpSpPr>
              <p:cNvPr id="697" name="Google Shape;697;p28"/>
              <p:cNvGrpSpPr/>
              <p:nvPr/>
            </p:nvGrpSpPr>
            <p:grpSpPr>
              <a:xfrm>
                <a:off x="4057761" y="3554178"/>
                <a:ext cx="138524" cy="138524"/>
                <a:chOff x="1310989" y="2276733"/>
                <a:chExt cx="837000" cy="837000"/>
              </a:xfrm>
            </p:grpSpPr>
            <p:sp>
              <p:nvSpPr>
                <p:cNvPr id="698" name="Google Shape;698;p28"/>
                <p:cNvSpPr/>
                <p:nvPr/>
              </p:nvSpPr>
              <p:spPr>
                <a:xfrm>
                  <a:off x="1310989" y="2276733"/>
                  <a:ext cx="837000" cy="837000"/>
                </a:xfrm>
                <a:prstGeom prst="ellipse">
                  <a:avLst/>
                </a:prstGeom>
                <a:solidFill>
                  <a:srgbClr val="515254"/>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699" name="Google Shape;699;p28"/>
                <p:cNvSpPr/>
                <p:nvPr/>
              </p:nvSpPr>
              <p:spPr>
                <a:xfrm>
                  <a:off x="1390000" y="2569372"/>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700" name="Google Shape;700;p28"/>
                <p:cNvSpPr/>
                <p:nvPr/>
              </p:nvSpPr>
              <p:spPr>
                <a:xfrm rot="10800000">
                  <a:off x="1793804" y="2569489"/>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701" name="Google Shape;701;p28"/>
                <p:cNvSpPr/>
                <p:nvPr/>
              </p:nvSpPr>
              <p:spPr>
                <a:xfrm rot="-5400000">
                  <a:off x="1592305" y="2370417"/>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sp>
              <p:nvSpPr>
                <p:cNvPr id="702" name="Google Shape;702;p28"/>
                <p:cNvSpPr/>
                <p:nvPr/>
              </p:nvSpPr>
              <p:spPr>
                <a:xfrm rot="5400000">
                  <a:off x="1592422" y="2774275"/>
                  <a:ext cx="275100" cy="245700"/>
                </a:xfrm>
                <a:prstGeom prst="rightArrow">
                  <a:avLst>
                    <a:gd name="adj1" fmla="val 50000"/>
                    <a:gd name="adj2" fmla="val 50000"/>
                  </a:avLst>
                </a:prstGeom>
                <a:solidFill>
                  <a:srgbClr val="F2F2F2"/>
                </a:solidFill>
                <a:ln w="9525" cap="flat" cmpd="sng">
                  <a:solidFill>
                    <a:srgbClr val="363739"/>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Clr>
                      <a:srgbClr val="6D6E71"/>
                    </a:buClr>
                    <a:buSzPts val="1800"/>
                  </a:pPr>
                  <a:endParaRPr sz="1350">
                    <a:solidFill>
                      <a:srgbClr val="2C2C2E"/>
                    </a:solidFill>
                    <a:latin typeface="Arial Narrow"/>
                    <a:ea typeface="Arial Narrow"/>
                    <a:cs typeface="Arial Narrow"/>
                    <a:sym typeface="Arial Narrow"/>
                  </a:endParaRPr>
                </a:p>
              </p:txBody>
            </p:sp>
          </p:grpSp>
          <p:cxnSp>
            <p:nvCxnSpPr>
              <p:cNvPr id="703" name="Google Shape;703;p28"/>
              <p:cNvCxnSpPr>
                <a:stCxn id="662" idx="5"/>
                <a:endCxn id="668" idx="2"/>
              </p:cNvCxnSpPr>
              <p:nvPr/>
            </p:nvCxnSpPr>
            <p:spPr>
              <a:xfrm>
                <a:off x="2299808" y="3718438"/>
                <a:ext cx="350700" cy="181200"/>
              </a:xfrm>
              <a:prstGeom prst="straightConnector1">
                <a:avLst/>
              </a:prstGeom>
              <a:noFill/>
              <a:ln w="9525" cap="flat" cmpd="sng">
                <a:solidFill>
                  <a:schemeClr val="dk2"/>
                </a:solidFill>
                <a:prstDash val="solid"/>
                <a:round/>
                <a:headEnd type="none" w="med" len="med"/>
                <a:tailEnd type="none" w="med" len="med"/>
              </a:ln>
            </p:spPr>
          </p:cxnSp>
          <p:cxnSp>
            <p:nvCxnSpPr>
              <p:cNvPr id="704" name="Google Shape;704;p28"/>
              <p:cNvCxnSpPr>
                <a:stCxn id="668" idx="6"/>
                <a:endCxn id="674" idx="2"/>
              </p:cNvCxnSpPr>
              <p:nvPr/>
            </p:nvCxnSpPr>
            <p:spPr>
              <a:xfrm>
                <a:off x="2789124" y="3899567"/>
                <a:ext cx="330600" cy="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p28"/>
              <p:cNvCxnSpPr>
                <a:stCxn id="674" idx="6"/>
                <a:endCxn id="680" idx="2"/>
              </p:cNvCxnSpPr>
              <p:nvPr/>
            </p:nvCxnSpPr>
            <p:spPr>
              <a:xfrm rot="10800000" flipH="1">
                <a:off x="3258178" y="3761567"/>
                <a:ext cx="235800" cy="13800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28"/>
              <p:cNvCxnSpPr>
                <a:stCxn id="680" idx="6"/>
                <a:endCxn id="686" idx="2"/>
              </p:cNvCxnSpPr>
              <p:nvPr/>
            </p:nvCxnSpPr>
            <p:spPr>
              <a:xfrm>
                <a:off x="3632386" y="3761502"/>
                <a:ext cx="235800" cy="13800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28"/>
              <p:cNvCxnSpPr>
                <a:stCxn id="698" idx="3"/>
                <a:endCxn id="686" idx="7"/>
              </p:cNvCxnSpPr>
              <p:nvPr/>
            </p:nvCxnSpPr>
            <p:spPr>
              <a:xfrm flipH="1">
                <a:off x="3986248" y="3672415"/>
                <a:ext cx="91800" cy="17820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28"/>
              <p:cNvCxnSpPr>
                <a:stCxn id="698" idx="6"/>
                <a:endCxn id="692" idx="2"/>
              </p:cNvCxnSpPr>
              <p:nvPr/>
            </p:nvCxnSpPr>
            <p:spPr>
              <a:xfrm>
                <a:off x="4196285" y="3623440"/>
                <a:ext cx="330600" cy="45900"/>
              </a:xfrm>
              <a:prstGeom prst="straightConnector1">
                <a:avLst/>
              </a:prstGeom>
              <a:noFill/>
              <a:ln w="9525" cap="flat" cmpd="sng">
                <a:solidFill>
                  <a:schemeClr val="dk2"/>
                </a:solidFill>
                <a:prstDash val="solid"/>
                <a:round/>
                <a:headEnd type="none" w="med" len="med"/>
                <a:tailEnd type="none" w="med" len="med"/>
              </a:ln>
            </p:spPr>
          </p:cxnSp>
        </p:grpSp>
        <p:sp>
          <p:nvSpPr>
            <p:cNvPr id="709" name="Google Shape;709;p28"/>
            <p:cNvSpPr/>
            <p:nvPr/>
          </p:nvSpPr>
          <p:spPr>
            <a:xfrm>
              <a:off x="5106513" y="4280999"/>
              <a:ext cx="486900" cy="273900"/>
            </a:xfrm>
            <a:prstGeom prst="roundRect">
              <a:avLst>
                <a:gd name="adj" fmla="val 16667"/>
              </a:avLst>
            </a:prstGeom>
            <a:solidFill>
              <a:srgbClr val="515254"/>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algn="ctr"/>
              <a:r>
                <a:rPr lang="en-US" sz="1350">
                  <a:solidFill>
                    <a:srgbClr val="FFFFFF"/>
                  </a:solidFill>
                </a:rPr>
                <a:t>CMS</a:t>
              </a:r>
              <a:endParaRPr sz="1350">
                <a:solidFill>
                  <a:srgbClr val="FFFFFF"/>
                </a:solidFill>
              </a:endParaRPr>
            </a:p>
          </p:txBody>
        </p:sp>
        <p:sp>
          <p:nvSpPr>
            <p:cNvPr id="710" name="Google Shape;710;p28"/>
            <p:cNvSpPr txBox="1"/>
            <p:nvPr/>
          </p:nvSpPr>
          <p:spPr>
            <a:xfrm>
              <a:off x="675325" y="4129475"/>
              <a:ext cx="551100" cy="99000"/>
            </a:xfrm>
            <a:prstGeom prst="rect">
              <a:avLst/>
            </a:prstGeom>
            <a:noFill/>
            <a:ln>
              <a:noFill/>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Compute</a:t>
              </a:r>
              <a:endParaRPr sz="750">
                <a:latin typeface="Arial Narrow"/>
                <a:ea typeface="Arial Narrow"/>
                <a:cs typeface="Arial Narrow"/>
                <a:sym typeface="Arial Narrow"/>
              </a:endParaRPr>
            </a:p>
          </p:txBody>
        </p:sp>
        <p:sp>
          <p:nvSpPr>
            <p:cNvPr id="711" name="Google Shape;711;p28"/>
            <p:cNvSpPr txBox="1"/>
            <p:nvPr/>
          </p:nvSpPr>
          <p:spPr>
            <a:xfrm>
              <a:off x="1419925" y="4129475"/>
              <a:ext cx="486900" cy="99000"/>
            </a:xfrm>
            <a:prstGeom prst="rect">
              <a:avLst/>
            </a:prstGeom>
            <a:noFill/>
            <a:ln>
              <a:noFill/>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Storage</a:t>
              </a:r>
              <a:endParaRPr sz="750">
                <a:latin typeface="Arial Narrow"/>
                <a:ea typeface="Arial Narrow"/>
                <a:cs typeface="Arial Narrow"/>
                <a:sym typeface="Arial Narrow"/>
              </a:endParaRPr>
            </a:p>
          </p:txBody>
        </p:sp>
        <p:sp>
          <p:nvSpPr>
            <p:cNvPr id="712" name="Google Shape;712;p28"/>
            <p:cNvSpPr txBox="1"/>
            <p:nvPr/>
          </p:nvSpPr>
          <p:spPr>
            <a:xfrm>
              <a:off x="3197583" y="4129475"/>
              <a:ext cx="486900" cy="99000"/>
            </a:xfrm>
            <a:prstGeom prst="rect">
              <a:avLst/>
            </a:prstGeom>
            <a:noFill/>
            <a:ln>
              <a:noFill/>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Network</a:t>
              </a:r>
              <a:endParaRPr sz="750">
                <a:latin typeface="Arial Narrow"/>
                <a:ea typeface="Arial Narrow"/>
                <a:cs typeface="Arial Narrow"/>
                <a:sym typeface="Arial Narrow"/>
              </a:endParaRPr>
            </a:p>
          </p:txBody>
        </p:sp>
        <p:sp>
          <p:nvSpPr>
            <p:cNvPr id="713" name="Google Shape;713;p28"/>
            <p:cNvSpPr txBox="1"/>
            <p:nvPr/>
          </p:nvSpPr>
          <p:spPr>
            <a:xfrm>
              <a:off x="5074425" y="4129475"/>
              <a:ext cx="551100" cy="99000"/>
            </a:xfrm>
            <a:prstGeom prst="rect">
              <a:avLst/>
            </a:prstGeom>
            <a:noFill/>
            <a:ln>
              <a:noFill/>
            </a:ln>
          </p:spPr>
          <p:txBody>
            <a:bodyPr spcFirstLastPara="1" wrap="square" lIns="0" tIns="0" rIns="0" bIns="0" anchor="ctr" anchorCtr="0">
              <a:noAutofit/>
            </a:bodyPr>
            <a:lstStyle/>
            <a:p>
              <a:pPr algn="ctr"/>
              <a:r>
                <a:rPr lang="en-US" sz="750">
                  <a:latin typeface="Arial Narrow"/>
                  <a:ea typeface="Arial Narrow"/>
                  <a:cs typeface="Arial Narrow"/>
                  <a:sym typeface="Arial Narrow"/>
                </a:rPr>
                <a:t>Instrument</a:t>
              </a:r>
              <a:endParaRPr sz="750">
                <a:latin typeface="Arial Narrow"/>
                <a:ea typeface="Arial Narrow"/>
                <a:cs typeface="Arial Narrow"/>
                <a:sym typeface="Arial Narrow"/>
              </a:endParaRPr>
            </a:p>
          </p:txBody>
        </p:sp>
        <p:cxnSp>
          <p:nvCxnSpPr>
            <p:cNvPr id="714" name="Google Shape;714;p28"/>
            <p:cNvCxnSpPr/>
            <p:nvPr/>
          </p:nvCxnSpPr>
          <p:spPr>
            <a:xfrm>
              <a:off x="1138392" y="4417949"/>
              <a:ext cx="359100" cy="0"/>
            </a:xfrm>
            <a:prstGeom prst="straightConnector1">
              <a:avLst/>
            </a:prstGeom>
            <a:noFill/>
            <a:ln w="19050" cap="flat" cmpd="sng">
              <a:solidFill>
                <a:srgbClr val="FF0000"/>
              </a:solidFill>
              <a:prstDash val="dash"/>
              <a:round/>
              <a:headEnd type="none" w="med" len="med"/>
              <a:tailEnd type="none" w="med" len="med"/>
            </a:ln>
          </p:spPr>
        </p:cxnSp>
        <p:cxnSp>
          <p:nvCxnSpPr>
            <p:cNvPr id="715" name="Google Shape;715;p28"/>
            <p:cNvCxnSpPr/>
            <p:nvPr/>
          </p:nvCxnSpPr>
          <p:spPr>
            <a:xfrm rot="10800000" flipH="1">
              <a:off x="1807648" y="4262637"/>
              <a:ext cx="391500" cy="155400"/>
            </a:xfrm>
            <a:prstGeom prst="straightConnector1">
              <a:avLst/>
            </a:prstGeom>
            <a:noFill/>
            <a:ln w="19050" cap="flat" cmpd="sng">
              <a:solidFill>
                <a:srgbClr val="FF0000"/>
              </a:solidFill>
              <a:prstDash val="dash"/>
              <a:round/>
              <a:headEnd type="none" w="med" len="med"/>
              <a:tailEnd type="none" w="med" len="med"/>
            </a:ln>
          </p:spPr>
        </p:cxnSp>
        <p:cxnSp>
          <p:nvCxnSpPr>
            <p:cNvPr id="716" name="Google Shape;716;p28"/>
            <p:cNvCxnSpPr/>
            <p:nvPr/>
          </p:nvCxnSpPr>
          <p:spPr>
            <a:xfrm>
              <a:off x="2317385" y="4311613"/>
              <a:ext cx="350700" cy="181200"/>
            </a:xfrm>
            <a:prstGeom prst="straightConnector1">
              <a:avLst/>
            </a:prstGeom>
            <a:noFill/>
            <a:ln w="19050" cap="flat" cmpd="sng">
              <a:solidFill>
                <a:srgbClr val="FF0000"/>
              </a:solidFill>
              <a:prstDash val="dash"/>
              <a:round/>
              <a:headEnd type="none" w="med" len="med"/>
              <a:tailEnd type="none" w="med" len="med"/>
            </a:ln>
          </p:spPr>
        </p:cxnSp>
        <p:cxnSp>
          <p:nvCxnSpPr>
            <p:cNvPr id="717" name="Google Shape;717;p28"/>
            <p:cNvCxnSpPr/>
            <p:nvPr/>
          </p:nvCxnSpPr>
          <p:spPr>
            <a:xfrm>
              <a:off x="2806702" y="4492742"/>
              <a:ext cx="330600" cy="0"/>
            </a:xfrm>
            <a:prstGeom prst="straightConnector1">
              <a:avLst/>
            </a:prstGeom>
            <a:noFill/>
            <a:ln w="19050" cap="flat" cmpd="sng">
              <a:solidFill>
                <a:srgbClr val="FF0000"/>
              </a:solidFill>
              <a:prstDash val="dash"/>
              <a:round/>
              <a:headEnd type="none" w="med" len="med"/>
              <a:tailEnd type="none" w="med" len="med"/>
            </a:ln>
          </p:spPr>
        </p:cxnSp>
        <p:cxnSp>
          <p:nvCxnSpPr>
            <p:cNvPr id="718" name="Google Shape;718;p28"/>
            <p:cNvCxnSpPr/>
            <p:nvPr/>
          </p:nvCxnSpPr>
          <p:spPr>
            <a:xfrm rot="10800000" flipH="1">
              <a:off x="3275755" y="4354742"/>
              <a:ext cx="235800" cy="138000"/>
            </a:xfrm>
            <a:prstGeom prst="straightConnector1">
              <a:avLst/>
            </a:prstGeom>
            <a:noFill/>
            <a:ln w="19050" cap="flat" cmpd="sng">
              <a:solidFill>
                <a:srgbClr val="FF0000"/>
              </a:solidFill>
              <a:prstDash val="dash"/>
              <a:round/>
              <a:headEnd type="none" w="med" len="med"/>
              <a:tailEnd type="none" w="med" len="med"/>
            </a:ln>
          </p:spPr>
        </p:cxnSp>
        <p:cxnSp>
          <p:nvCxnSpPr>
            <p:cNvPr id="719" name="Google Shape;719;p28"/>
            <p:cNvCxnSpPr/>
            <p:nvPr/>
          </p:nvCxnSpPr>
          <p:spPr>
            <a:xfrm>
              <a:off x="3649963" y="4354677"/>
              <a:ext cx="235800" cy="138000"/>
            </a:xfrm>
            <a:prstGeom prst="straightConnector1">
              <a:avLst/>
            </a:prstGeom>
            <a:noFill/>
            <a:ln w="19050" cap="flat" cmpd="sng">
              <a:solidFill>
                <a:srgbClr val="FF0000"/>
              </a:solidFill>
              <a:prstDash val="dash"/>
              <a:round/>
              <a:headEnd type="none" w="med" len="med"/>
              <a:tailEnd type="none" w="med" len="med"/>
            </a:ln>
          </p:spPr>
        </p:cxnSp>
        <p:cxnSp>
          <p:nvCxnSpPr>
            <p:cNvPr id="720" name="Google Shape;720;p28"/>
            <p:cNvCxnSpPr/>
            <p:nvPr/>
          </p:nvCxnSpPr>
          <p:spPr>
            <a:xfrm flipH="1">
              <a:off x="4003825" y="4265590"/>
              <a:ext cx="91800" cy="178200"/>
            </a:xfrm>
            <a:prstGeom prst="straightConnector1">
              <a:avLst/>
            </a:prstGeom>
            <a:noFill/>
            <a:ln w="19050" cap="flat" cmpd="sng">
              <a:solidFill>
                <a:srgbClr val="FF0000"/>
              </a:solidFill>
              <a:prstDash val="dash"/>
              <a:round/>
              <a:headEnd type="none" w="med" len="med"/>
              <a:tailEnd type="none" w="med" len="med"/>
            </a:ln>
          </p:spPr>
        </p:cxnSp>
        <p:cxnSp>
          <p:nvCxnSpPr>
            <p:cNvPr id="721" name="Google Shape;721;p28"/>
            <p:cNvCxnSpPr/>
            <p:nvPr/>
          </p:nvCxnSpPr>
          <p:spPr>
            <a:xfrm>
              <a:off x="4213862" y="4216615"/>
              <a:ext cx="330600" cy="45900"/>
            </a:xfrm>
            <a:prstGeom prst="straightConnector1">
              <a:avLst/>
            </a:prstGeom>
            <a:noFill/>
            <a:ln w="19050" cap="flat" cmpd="sng">
              <a:solidFill>
                <a:srgbClr val="FF0000"/>
              </a:solidFill>
              <a:prstDash val="dash"/>
              <a:round/>
              <a:headEnd type="none" w="med" len="med"/>
              <a:tailEnd type="none" w="med" len="med"/>
            </a:ln>
          </p:spPr>
        </p:cxnSp>
        <p:cxnSp>
          <p:nvCxnSpPr>
            <p:cNvPr id="722" name="Google Shape;722;p28"/>
            <p:cNvCxnSpPr/>
            <p:nvPr/>
          </p:nvCxnSpPr>
          <p:spPr>
            <a:xfrm>
              <a:off x="4682917" y="4262637"/>
              <a:ext cx="423600" cy="155400"/>
            </a:xfrm>
            <a:prstGeom prst="straightConnector1">
              <a:avLst/>
            </a:prstGeom>
            <a:noFill/>
            <a:ln w="19050" cap="flat" cmpd="sng">
              <a:solidFill>
                <a:srgbClr val="FF0000"/>
              </a:solidFill>
              <a:prstDash val="dash"/>
              <a:round/>
              <a:headEnd type="none" w="med" len="med"/>
              <a:tailEnd type="none" w="med" len="med"/>
            </a:ln>
          </p:spPr>
        </p:cxnSp>
        <p:cxnSp>
          <p:nvCxnSpPr>
            <p:cNvPr id="723" name="Google Shape;723;p28"/>
            <p:cNvCxnSpPr/>
            <p:nvPr/>
          </p:nvCxnSpPr>
          <p:spPr>
            <a:xfrm>
              <a:off x="2016263" y="4159075"/>
              <a:ext cx="600" cy="391200"/>
            </a:xfrm>
            <a:prstGeom prst="straightConnector1">
              <a:avLst/>
            </a:prstGeom>
            <a:noFill/>
            <a:ln w="9525" cap="flat" cmpd="sng">
              <a:solidFill>
                <a:schemeClr val="dk2"/>
              </a:solidFill>
              <a:prstDash val="dot"/>
              <a:round/>
              <a:headEnd type="none" w="med" len="med"/>
              <a:tailEnd type="none" w="med" len="med"/>
            </a:ln>
          </p:spPr>
        </p:cxnSp>
        <p:cxnSp>
          <p:nvCxnSpPr>
            <p:cNvPr id="724" name="Google Shape;724;p28"/>
            <p:cNvCxnSpPr/>
            <p:nvPr/>
          </p:nvCxnSpPr>
          <p:spPr>
            <a:xfrm>
              <a:off x="4894425" y="4157775"/>
              <a:ext cx="600" cy="391200"/>
            </a:xfrm>
            <a:prstGeom prst="straightConnector1">
              <a:avLst/>
            </a:prstGeom>
            <a:noFill/>
            <a:ln w="9525" cap="flat" cmpd="sng">
              <a:solidFill>
                <a:schemeClr val="dk2"/>
              </a:solidFill>
              <a:prstDash val="dot"/>
              <a:round/>
              <a:headEnd type="none" w="med" len="med"/>
              <a:tailEnd type="none" w="med" len="med"/>
            </a:ln>
          </p:spPr>
        </p:cxnSp>
      </p:grpSp>
      <p:cxnSp>
        <p:nvCxnSpPr>
          <p:cNvPr id="725" name="Google Shape;725;p28"/>
          <p:cNvCxnSpPr/>
          <p:nvPr/>
        </p:nvCxnSpPr>
        <p:spPr>
          <a:xfrm>
            <a:off x="2338676" y="1235226"/>
            <a:ext cx="1124100" cy="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28"/>
          <p:cNvCxnSpPr>
            <a:stCxn id="536" idx="6"/>
          </p:cNvCxnSpPr>
          <p:nvPr/>
        </p:nvCxnSpPr>
        <p:spPr>
          <a:xfrm>
            <a:off x="5114627" y="1539086"/>
            <a:ext cx="1101600" cy="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p28"/>
          <p:cNvCxnSpPr>
            <a:stCxn id="433" idx="1"/>
            <a:endCxn id="634" idx="1"/>
          </p:cNvCxnSpPr>
          <p:nvPr/>
        </p:nvCxnSpPr>
        <p:spPr>
          <a:xfrm rot="10800000">
            <a:off x="1488746" y="1142303"/>
            <a:ext cx="1435950" cy="1190700"/>
          </a:xfrm>
          <a:prstGeom prst="bentConnector3">
            <a:avLst>
              <a:gd name="adj1" fmla="val 112439"/>
            </a:avLst>
          </a:prstGeom>
          <a:noFill/>
          <a:ln w="9525" cap="flat" cmpd="sng">
            <a:solidFill>
              <a:schemeClr val="dk2"/>
            </a:solidFill>
            <a:prstDash val="dash"/>
            <a:round/>
            <a:headEnd type="triangle" w="med" len="med"/>
            <a:tailEnd type="triangle" w="med" len="med"/>
          </a:ln>
        </p:spPr>
      </p:cxnSp>
      <p:cxnSp>
        <p:nvCxnSpPr>
          <p:cNvPr id="728" name="Google Shape;728;p28"/>
          <p:cNvCxnSpPr>
            <a:stCxn id="433" idx="0"/>
            <a:endCxn id="567" idx="1"/>
          </p:cNvCxnSpPr>
          <p:nvPr/>
        </p:nvCxnSpPr>
        <p:spPr>
          <a:xfrm rot="5400000" flipH="1">
            <a:off x="3391459" y="1315328"/>
            <a:ext cx="1094400" cy="684225"/>
          </a:xfrm>
          <a:prstGeom prst="bentConnector4">
            <a:avLst>
              <a:gd name="adj1" fmla="val 18989"/>
              <a:gd name="adj2" fmla="val 153780"/>
            </a:avLst>
          </a:prstGeom>
          <a:noFill/>
          <a:ln w="9525" cap="flat" cmpd="sng">
            <a:solidFill>
              <a:schemeClr val="dk2"/>
            </a:solidFill>
            <a:prstDash val="dash"/>
            <a:round/>
            <a:headEnd type="triangle" w="med" len="med"/>
            <a:tailEnd type="triangle" w="med" len="med"/>
          </a:ln>
        </p:spPr>
      </p:cxnSp>
      <p:cxnSp>
        <p:nvCxnSpPr>
          <p:cNvPr id="729" name="Google Shape;729;p28"/>
          <p:cNvCxnSpPr>
            <a:stCxn id="433" idx="3"/>
            <a:endCxn id="464" idx="1"/>
          </p:cNvCxnSpPr>
          <p:nvPr/>
        </p:nvCxnSpPr>
        <p:spPr>
          <a:xfrm rot="10800000" flipH="1">
            <a:off x="5636846" y="986603"/>
            <a:ext cx="685125" cy="1346400"/>
          </a:xfrm>
          <a:prstGeom prst="bentConnector3">
            <a:avLst>
              <a:gd name="adj1" fmla="val 50001"/>
            </a:avLst>
          </a:prstGeom>
          <a:noFill/>
          <a:ln w="9525" cap="flat" cmpd="sng">
            <a:solidFill>
              <a:schemeClr val="dk2"/>
            </a:solidFill>
            <a:prstDash val="dash"/>
            <a:round/>
            <a:headEnd type="triangle" w="med" len="med"/>
            <a:tailEnd type="triangle" w="med" len="med"/>
          </a:ln>
        </p:spPr>
      </p:cxnSp>
      <p:cxnSp>
        <p:nvCxnSpPr>
          <p:cNvPr id="730" name="Google Shape;730;p28"/>
          <p:cNvCxnSpPr>
            <a:stCxn id="432" idx="0"/>
            <a:endCxn id="433" idx="2"/>
          </p:cNvCxnSpPr>
          <p:nvPr/>
        </p:nvCxnSpPr>
        <p:spPr>
          <a:xfrm rot="-5400000">
            <a:off x="2788224" y="1624868"/>
            <a:ext cx="656100" cy="2329200"/>
          </a:xfrm>
          <a:prstGeom prst="bentConnector3">
            <a:avLst>
              <a:gd name="adj1" fmla="val 50004"/>
            </a:avLst>
          </a:prstGeom>
          <a:noFill/>
          <a:ln w="9525" cap="flat" cmpd="sng">
            <a:solidFill>
              <a:schemeClr val="dk2"/>
            </a:solidFill>
            <a:prstDash val="dash"/>
            <a:round/>
            <a:headEnd type="triangle" w="med" len="med"/>
            <a:tailEnd type="triangle" w="med" len="med"/>
          </a:ln>
        </p:spPr>
      </p:cxnSp>
      <p:sp>
        <p:nvSpPr>
          <p:cNvPr id="731" name="Google Shape;731;p28"/>
          <p:cNvSpPr txBox="1"/>
          <p:nvPr/>
        </p:nvSpPr>
        <p:spPr>
          <a:xfrm>
            <a:off x="6384587" y="2348730"/>
            <a:ext cx="1166175" cy="146475"/>
          </a:xfrm>
          <a:prstGeom prst="rect">
            <a:avLst/>
          </a:prstGeom>
          <a:noFill/>
          <a:ln>
            <a:noFill/>
          </a:ln>
        </p:spPr>
        <p:txBody>
          <a:bodyPr spcFirstLastPara="1" wrap="square" lIns="0" tIns="0" rIns="0" bIns="0" anchor="t" anchorCtr="0">
            <a:noAutofit/>
          </a:bodyPr>
          <a:lstStyle/>
          <a:p>
            <a:pPr algn="ctr"/>
            <a:r>
              <a:rPr lang="en-US" sz="1350" b="1">
                <a:latin typeface="Arial Narrow"/>
                <a:ea typeface="Arial Narrow"/>
                <a:cs typeface="Arial Narrow"/>
                <a:sym typeface="Arial Narrow"/>
              </a:rPr>
              <a:t>Network of Facilities</a:t>
            </a:r>
            <a:endParaRPr sz="1350" b="1">
              <a:latin typeface="Arial Narrow"/>
              <a:ea typeface="Arial Narrow"/>
              <a:cs typeface="Arial Narrow"/>
              <a:sym typeface="Arial Narrow"/>
            </a:endParaRPr>
          </a:p>
        </p:txBody>
      </p:sp>
      <p:sp>
        <p:nvSpPr>
          <p:cNvPr id="732" name="Google Shape;732;p28"/>
          <p:cNvSpPr/>
          <p:nvPr/>
        </p:nvSpPr>
        <p:spPr>
          <a:xfrm rot="-5400000">
            <a:off x="4698926" y="2635232"/>
            <a:ext cx="641269" cy="317250"/>
          </a:xfrm>
          <a:prstGeom prst="bentArrow">
            <a:avLst>
              <a:gd name="adj1" fmla="val 35171"/>
              <a:gd name="adj2" fmla="val 39234"/>
              <a:gd name="adj3" fmla="val 47329"/>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733" name="Google Shape;733;p28"/>
          <p:cNvSpPr/>
          <p:nvPr/>
        </p:nvSpPr>
        <p:spPr>
          <a:xfrm>
            <a:off x="5186409" y="2872118"/>
            <a:ext cx="1269450" cy="336825"/>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buClr>
                <a:schemeClr val="dk1"/>
              </a:buClr>
              <a:buSzPts val="1100"/>
            </a:pPr>
            <a:r>
              <a:rPr lang="en-US" sz="1350" b="1" dirty="0">
                <a:solidFill>
                  <a:schemeClr val="dk1"/>
                </a:solidFill>
                <a:latin typeface="Arial Narrow"/>
                <a:ea typeface="Arial Narrow"/>
                <a:cs typeface="Arial Narrow"/>
                <a:sym typeface="Arial Narrow"/>
              </a:rPr>
              <a:t>Interconnected Facilities</a:t>
            </a:r>
            <a:endParaRPr sz="1350" dirty="0"/>
          </a:p>
        </p:txBody>
      </p:sp>
      <p:sp>
        <p:nvSpPr>
          <p:cNvPr id="734" name="Google Shape;734;p28"/>
          <p:cNvSpPr/>
          <p:nvPr/>
        </p:nvSpPr>
        <p:spPr>
          <a:xfrm rot="5400000">
            <a:off x="6285926" y="3172491"/>
            <a:ext cx="672756" cy="317250"/>
          </a:xfrm>
          <a:prstGeom prst="bentArrow">
            <a:avLst>
              <a:gd name="adj1" fmla="val 35171"/>
              <a:gd name="adj2" fmla="val 39234"/>
              <a:gd name="adj3" fmla="val 47329"/>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06" name="Google Shape;430;p28">
            <a:extLst>
              <a:ext uri="{FF2B5EF4-FFF2-40B4-BE49-F238E27FC236}">
                <a16:creationId xmlns:a16="http://schemas.microsoft.com/office/drawing/2014/main" id="{8FFBBA9B-F4DC-0747-81DC-716765818C28}"/>
              </a:ext>
            </a:extLst>
          </p:cNvPr>
          <p:cNvSpPr txBox="1">
            <a:spLocks/>
          </p:cNvSpPr>
          <p:nvPr/>
        </p:nvSpPr>
        <p:spPr>
          <a:xfrm>
            <a:off x="488180" y="421164"/>
            <a:ext cx="8655820" cy="370125"/>
          </a:xfrm>
          <a:prstGeom prst="rect">
            <a:avLst/>
          </a:prstGeom>
        </p:spPr>
        <p:txBody>
          <a:bodyPr spcFirstLastPara="1" vert="horz" wrap="square" lIns="68569" tIns="0" rIns="68569" bIns="0" rtlCol="0" anchor="b" anchorCtr="0">
            <a:noAutofit/>
          </a:bodyPr>
          <a:lstStyle>
            <a:lvl1pPr algn="l" defTabSz="342900" rtl="0" eaLnBrk="1" latinLnBrk="0" hangingPunct="1">
              <a:spcBef>
                <a:spcPct val="0"/>
              </a:spcBef>
              <a:buNone/>
              <a:defRPr sz="2400" b="1" kern="1200">
                <a:solidFill>
                  <a:schemeClr val="tx1"/>
                </a:solidFill>
                <a:latin typeface="+mj-lt"/>
                <a:ea typeface="+mj-ea"/>
                <a:cs typeface="+mj-cs"/>
              </a:defRPr>
            </a:lvl1pPr>
          </a:lstStyle>
          <a:p>
            <a:pPr>
              <a:spcBef>
                <a:spcPts val="0"/>
              </a:spcBef>
            </a:pPr>
            <a:r>
              <a:rPr lang="en-US" dirty="0"/>
              <a:t>3. Enables an end-to-end service model that includes compute, storage, instrument and the network</a:t>
            </a:r>
          </a:p>
        </p:txBody>
      </p:sp>
    </p:spTree>
    <p:extLst>
      <p:ext uri="{BB962C8B-B14F-4D97-AF65-F5344CB8AC3E}">
        <p14:creationId xmlns:p14="http://schemas.microsoft.com/office/powerpoint/2010/main" val="2263031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99314-E400-614F-AFB1-35ABAB5F7622}"/>
              </a:ext>
            </a:extLst>
          </p:cNvPr>
          <p:cNvSpPr>
            <a:spLocks noGrp="1"/>
          </p:cNvSpPr>
          <p:nvPr>
            <p:ph type="title"/>
          </p:nvPr>
        </p:nvSpPr>
        <p:spPr>
          <a:xfrm>
            <a:off x="450174" y="100269"/>
            <a:ext cx="8229600" cy="719887"/>
          </a:xfrm>
        </p:spPr>
        <p:txBody>
          <a:bodyPr/>
          <a:lstStyle/>
          <a:p>
            <a:r>
              <a:rPr lang="en-US" dirty="0" err="1"/>
              <a:t>ExaFEL</a:t>
            </a:r>
            <a:r>
              <a:rPr lang="en-US" dirty="0"/>
              <a:t>: A science example for streaming data</a:t>
            </a:r>
            <a:br>
              <a:rPr lang="en-US" dirty="0"/>
            </a:br>
            <a:r>
              <a:rPr lang="en-US" dirty="0"/>
              <a:t>end-to-end</a:t>
            </a:r>
          </a:p>
        </p:txBody>
      </p:sp>
      <p:grpSp>
        <p:nvGrpSpPr>
          <p:cNvPr id="5" name="Google Shape;925;p30">
            <a:extLst>
              <a:ext uri="{FF2B5EF4-FFF2-40B4-BE49-F238E27FC236}">
                <a16:creationId xmlns:a16="http://schemas.microsoft.com/office/drawing/2014/main" id="{18CEE54A-75B2-7543-8BAE-24EB1FFE320A}"/>
              </a:ext>
            </a:extLst>
          </p:cNvPr>
          <p:cNvGrpSpPr/>
          <p:nvPr/>
        </p:nvGrpSpPr>
        <p:grpSpPr>
          <a:xfrm>
            <a:off x="457200" y="2144931"/>
            <a:ext cx="8260274" cy="2466900"/>
            <a:chOff x="385450" y="1072050"/>
            <a:chExt cx="8260274" cy="2466900"/>
          </a:xfrm>
        </p:grpSpPr>
        <p:cxnSp>
          <p:nvCxnSpPr>
            <p:cNvPr id="6" name="Google Shape;926;p30">
              <a:extLst>
                <a:ext uri="{FF2B5EF4-FFF2-40B4-BE49-F238E27FC236}">
                  <a16:creationId xmlns:a16="http://schemas.microsoft.com/office/drawing/2014/main" id="{90681E77-0881-1747-886F-6FBDFEB3A5C4}"/>
                </a:ext>
              </a:extLst>
            </p:cNvPr>
            <p:cNvCxnSpPr>
              <a:stCxn id="143" idx="0"/>
              <a:endCxn id="36" idx="1"/>
            </p:cNvCxnSpPr>
            <p:nvPr/>
          </p:nvCxnSpPr>
          <p:spPr>
            <a:xfrm rot="-5400000">
              <a:off x="887800" y="2591456"/>
              <a:ext cx="299400" cy="968700"/>
            </a:xfrm>
            <a:prstGeom prst="bentConnector2">
              <a:avLst/>
            </a:prstGeom>
            <a:noFill/>
            <a:ln w="9525" cap="flat" cmpd="sng">
              <a:solidFill>
                <a:srgbClr val="000000"/>
              </a:solidFill>
              <a:prstDash val="solid"/>
              <a:round/>
              <a:headEnd type="none" w="med" len="med"/>
              <a:tailEnd type="none" w="med" len="med"/>
            </a:ln>
          </p:spPr>
        </p:cxnSp>
        <p:cxnSp>
          <p:nvCxnSpPr>
            <p:cNvPr id="7" name="Google Shape;929;p30">
              <a:extLst>
                <a:ext uri="{FF2B5EF4-FFF2-40B4-BE49-F238E27FC236}">
                  <a16:creationId xmlns:a16="http://schemas.microsoft.com/office/drawing/2014/main" id="{635BD0BF-65C7-1F4C-A8D1-1F8342685D15}"/>
                </a:ext>
              </a:extLst>
            </p:cNvPr>
            <p:cNvCxnSpPr/>
            <p:nvPr/>
          </p:nvCxnSpPr>
          <p:spPr>
            <a:xfrm rot="5400000" flipH="1">
              <a:off x="6592852" y="2380088"/>
              <a:ext cx="3300" cy="455100"/>
            </a:xfrm>
            <a:prstGeom prst="straightConnector1">
              <a:avLst/>
            </a:prstGeom>
            <a:noFill/>
            <a:ln w="19050" cap="flat" cmpd="sng">
              <a:solidFill>
                <a:srgbClr val="B7B7B7"/>
              </a:solidFill>
              <a:prstDash val="solid"/>
              <a:round/>
              <a:headEnd type="none" w="sm" len="sm"/>
              <a:tailEnd type="none" w="sm" len="sm"/>
            </a:ln>
          </p:spPr>
        </p:cxnSp>
        <p:cxnSp>
          <p:nvCxnSpPr>
            <p:cNvPr id="8" name="Google Shape;930;p30">
              <a:extLst>
                <a:ext uri="{FF2B5EF4-FFF2-40B4-BE49-F238E27FC236}">
                  <a16:creationId xmlns:a16="http://schemas.microsoft.com/office/drawing/2014/main" id="{D5293A01-3B29-5A44-A3BA-3176EDD46AAC}"/>
                </a:ext>
              </a:extLst>
            </p:cNvPr>
            <p:cNvCxnSpPr/>
            <p:nvPr/>
          </p:nvCxnSpPr>
          <p:spPr>
            <a:xfrm rot="5400000" flipH="1">
              <a:off x="6592852" y="2437238"/>
              <a:ext cx="3300" cy="455100"/>
            </a:xfrm>
            <a:prstGeom prst="straightConnector1">
              <a:avLst/>
            </a:prstGeom>
            <a:noFill/>
            <a:ln w="19050" cap="flat" cmpd="sng">
              <a:solidFill>
                <a:srgbClr val="B7B7B7"/>
              </a:solidFill>
              <a:prstDash val="solid"/>
              <a:round/>
              <a:headEnd type="none" w="sm" len="sm"/>
              <a:tailEnd type="none" w="sm" len="sm"/>
            </a:ln>
          </p:spPr>
        </p:cxnSp>
        <p:cxnSp>
          <p:nvCxnSpPr>
            <p:cNvPr id="9" name="Google Shape;931;p30">
              <a:extLst>
                <a:ext uri="{FF2B5EF4-FFF2-40B4-BE49-F238E27FC236}">
                  <a16:creationId xmlns:a16="http://schemas.microsoft.com/office/drawing/2014/main" id="{8FEBBFBE-C04E-EB4A-A9D7-B95074143ED6}"/>
                </a:ext>
              </a:extLst>
            </p:cNvPr>
            <p:cNvCxnSpPr/>
            <p:nvPr/>
          </p:nvCxnSpPr>
          <p:spPr>
            <a:xfrm rot="5400000" flipH="1">
              <a:off x="6592852" y="2608688"/>
              <a:ext cx="3300" cy="455100"/>
            </a:xfrm>
            <a:prstGeom prst="straightConnector1">
              <a:avLst/>
            </a:prstGeom>
            <a:noFill/>
            <a:ln w="19050" cap="flat" cmpd="sng">
              <a:solidFill>
                <a:srgbClr val="B7B7B7"/>
              </a:solidFill>
              <a:prstDash val="solid"/>
              <a:round/>
              <a:headEnd type="none" w="sm" len="sm"/>
              <a:tailEnd type="none" w="sm" len="sm"/>
            </a:ln>
          </p:spPr>
        </p:cxnSp>
        <p:cxnSp>
          <p:nvCxnSpPr>
            <p:cNvPr id="10" name="Google Shape;932;p30">
              <a:extLst>
                <a:ext uri="{FF2B5EF4-FFF2-40B4-BE49-F238E27FC236}">
                  <a16:creationId xmlns:a16="http://schemas.microsoft.com/office/drawing/2014/main" id="{345BC294-88A5-A34F-BAC0-E53B81A08B51}"/>
                </a:ext>
              </a:extLst>
            </p:cNvPr>
            <p:cNvCxnSpPr/>
            <p:nvPr/>
          </p:nvCxnSpPr>
          <p:spPr>
            <a:xfrm rot="5400000" flipH="1">
              <a:off x="6592852" y="2551538"/>
              <a:ext cx="3300" cy="455100"/>
            </a:xfrm>
            <a:prstGeom prst="straightConnector1">
              <a:avLst/>
            </a:prstGeom>
            <a:noFill/>
            <a:ln w="19050" cap="flat" cmpd="sng">
              <a:solidFill>
                <a:srgbClr val="B7B7B7"/>
              </a:solidFill>
              <a:prstDash val="solid"/>
              <a:round/>
              <a:headEnd type="none" w="sm" len="sm"/>
              <a:tailEnd type="none" w="sm" len="sm"/>
            </a:ln>
          </p:spPr>
        </p:cxnSp>
        <p:cxnSp>
          <p:nvCxnSpPr>
            <p:cNvPr id="11" name="Google Shape;933;p30">
              <a:extLst>
                <a:ext uri="{FF2B5EF4-FFF2-40B4-BE49-F238E27FC236}">
                  <a16:creationId xmlns:a16="http://schemas.microsoft.com/office/drawing/2014/main" id="{85AD4543-0008-BD4D-BFD4-5CFD276B9289}"/>
                </a:ext>
              </a:extLst>
            </p:cNvPr>
            <p:cNvCxnSpPr/>
            <p:nvPr/>
          </p:nvCxnSpPr>
          <p:spPr>
            <a:xfrm flipH="1">
              <a:off x="6188588" y="2430640"/>
              <a:ext cx="3300" cy="182400"/>
            </a:xfrm>
            <a:prstGeom prst="straightConnector1">
              <a:avLst/>
            </a:prstGeom>
            <a:noFill/>
            <a:ln w="19050" cap="flat" cmpd="sng">
              <a:solidFill>
                <a:srgbClr val="B7B7B7"/>
              </a:solidFill>
              <a:prstDash val="solid"/>
              <a:round/>
              <a:headEnd type="none" w="sm" len="sm"/>
              <a:tailEnd type="none" w="sm" len="sm"/>
            </a:ln>
          </p:spPr>
        </p:cxnSp>
        <p:cxnSp>
          <p:nvCxnSpPr>
            <p:cNvPr id="12" name="Google Shape;934;p30">
              <a:extLst>
                <a:ext uri="{FF2B5EF4-FFF2-40B4-BE49-F238E27FC236}">
                  <a16:creationId xmlns:a16="http://schemas.microsoft.com/office/drawing/2014/main" id="{75978080-B89A-3D42-A001-196E9BCF409D}"/>
                </a:ext>
              </a:extLst>
            </p:cNvPr>
            <p:cNvCxnSpPr/>
            <p:nvPr/>
          </p:nvCxnSpPr>
          <p:spPr>
            <a:xfrm flipH="1">
              <a:off x="6245752" y="2430640"/>
              <a:ext cx="3300" cy="182400"/>
            </a:xfrm>
            <a:prstGeom prst="straightConnector1">
              <a:avLst/>
            </a:prstGeom>
            <a:noFill/>
            <a:ln w="19050" cap="flat" cmpd="sng">
              <a:solidFill>
                <a:srgbClr val="B7B7B7"/>
              </a:solidFill>
              <a:prstDash val="solid"/>
              <a:round/>
              <a:headEnd type="none" w="sm" len="sm"/>
              <a:tailEnd type="none" w="sm" len="sm"/>
            </a:ln>
          </p:spPr>
        </p:cxnSp>
        <p:cxnSp>
          <p:nvCxnSpPr>
            <p:cNvPr id="13" name="Google Shape;935;p30">
              <a:extLst>
                <a:ext uri="{FF2B5EF4-FFF2-40B4-BE49-F238E27FC236}">
                  <a16:creationId xmlns:a16="http://schemas.microsoft.com/office/drawing/2014/main" id="{7606711E-4B28-E249-9A7B-67CC15B5B3CB}"/>
                </a:ext>
              </a:extLst>
            </p:cNvPr>
            <p:cNvCxnSpPr/>
            <p:nvPr/>
          </p:nvCxnSpPr>
          <p:spPr>
            <a:xfrm flipH="1">
              <a:off x="6360082" y="2430640"/>
              <a:ext cx="3300" cy="182400"/>
            </a:xfrm>
            <a:prstGeom prst="straightConnector1">
              <a:avLst/>
            </a:prstGeom>
            <a:noFill/>
            <a:ln w="19050" cap="flat" cmpd="sng">
              <a:solidFill>
                <a:srgbClr val="B7B7B7"/>
              </a:solidFill>
              <a:prstDash val="solid"/>
              <a:round/>
              <a:headEnd type="none" w="sm" len="sm"/>
              <a:tailEnd type="none" w="sm" len="sm"/>
            </a:ln>
          </p:spPr>
        </p:cxnSp>
        <p:cxnSp>
          <p:nvCxnSpPr>
            <p:cNvPr id="14" name="Google Shape;936;p30">
              <a:extLst>
                <a:ext uri="{FF2B5EF4-FFF2-40B4-BE49-F238E27FC236}">
                  <a16:creationId xmlns:a16="http://schemas.microsoft.com/office/drawing/2014/main" id="{D08F6B08-1B0B-8745-8049-2BABB613E762}"/>
                </a:ext>
              </a:extLst>
            </p:cNvPr>
            <p:cNvCxnSpPr/>
            <p:nvPr/>
          </p:nvCxnSpPr>
          <p:spPr>
            <a:xfrm flipH="1">
              <a:off x="6302917" y="2430640"/>
              <a:ext cx="3300" cy="182400"/>
            </a:xfrm>
            <a:prstGeom prst="straightConnector1">
              <a:avLst/>
            </a:prstGeom>
            <a:noFill/>
            <a:ln w="19050" cap="flat" cmpd="sng">
              <a:solidFill>
                <a:srgbClr val="B7B7B7"/>
              </a:solidFill>
              <a:prstDash val="solid"/>
              <a:round/>
              <a:headEnd type="none" w="sm" len="sm"/>
              <a:tailEnd type="none" w="sm" len="sm"/>
            </a:ln>
          </p:spPr>
        </p:cxnSp>
        <p:sp>
          <p:nvSpPr>
            <p:cNvPr id="15" name="Google Shape;937;p30">
              <a:extLst>
                <a:ext uri="{FF2B5EF4-FFF2-40B4-BE49-F238E27FC236}">
                  <a16:creationId xmlns:a16="http://schemas.microsoft.com/office/drawing/2014/main" id="{745F816F-B19F-2B47-B924-2493C153D142}"/>
                </a:ext>
              </a:extLst>
            </p:cNvPr>
            <p:cNvSpPr/>
            <p:nvPr/>
          </p:nvSpPr>
          <p:spPr>
            <a:xfrm>
              <a:off x="3831648" y="2046659"/>
              <a:ext cx="324900" cy="193800"/>
            </a:xfrm>
            <a:prstGeom prst="rect">
              <a:avLst/>
            </a:prstGeom>
            <a:solidFill>
              <a:srgbClr val="93C47D"/>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cxnSp>
          <p:nvCxnSpPr>
            <p:cNvPr id="16" name="Google Shape;938;p30">
              <a:extLst>
                <a:ext uri="{FF2B5EF4-FFF2-40B4-BE49-F238E27FC236}">
                  <a16:creationId xmlns:a16="http://schemas.microsoft.com/office/drawing/2014/main" id="{FAF08167-6CD8-394D-BD9B-891BC96CBB2E}"/>
                </a:ext>
              </a:extLst>
            </p:cNvPr>
            <p:cNvCxnSpPr/>
            <p:nvPr/>
          </p:nvCxnSpPr>
          <p:spPr>
            <a:xfrm rot="10800000" flipH="1">
              <a:off x="2901370" y="2361224"/>
              <a:ext cx="511200" cy="5700"/>
            </a:xfrm>
            <a:prstGeom prst="straightConnector1">
              <a:avLst/>
            </a:prstGeom>
            <a:noFill/>
            <a:ln w="19050" cap="flat" cmpd="sng">
              <a:solidFill>
                <a:srgbClr val="B7B7B7"/>
              </a:solidFill>
              <a:prstDash val="solid"/>
              <a:round/>
              <a:headEnd type="none" w="med" len="med"/>
              <a:tailEnd type="none" w="med" len="med"/>
            </a:ln>
          </p:spPr>
        </p:cxnSp>
        <p:cxnSp>
          <p:nvCxnSpPr>
            <p:cNvPr id="17" name="Google Shape;939;p30">
              <a:extLst>
                <a:ext uri="{FF2B5EF4-FFF2-40B4-BE49-F238E27FC236}">
                  <a16:creationId xmlns:a16="http://schemas.microsoft.com/office/drawing/2014/main" id="{A1E1D96B-32D8-DE4E-9118-3745BF6A9BD9}"/>
                </a:ext>
              </a:extLst>
            </p:cNvPr>
            <p:cNvCxnSpPr>
              <a:endCxn id="23" idx="2"/>
            </p:cNvCxnSpPr>
            <p:nvPr/>
          </p:nvCxnSpPr>
          <p:spPr>
            <a:xfrm rot="10800000" flipH="1">
              <a:off x="4065590" y="2346224"/>
              <a:ext cx="511200" cy="5700"/>
            </a:xfrm>
            <a:prstGeom prst="straightConnector1">
              <a:avLst/>
            </a:prstGeom>
            <a:noFill/>
            <a:ln w="19050" cap="flat" cmpd="sng">
              <a:solidFill>
                <a:srgbClr val="B7B7B7"/>
              </a:solidFill>
              <a:prstDash val="solid"/>
              <a:round/>
              <a:headEnd type="none" w="med" len="med"/>
              <a:tailEnd type="none" w="med" len="med"/>
            </a:ln>
          </p:spPr>
        </p:cxnSp>
        <p:cxnSp>
          <p:nvCxnSpPr>
            <p:cNvPr id="18" name="Google Shape;941;p30">
              <a:extLst>
                <a:ext uri="{FF2B5EF4-FFF2-40B4-BE49-F238E27FC236}">
                  <a16:creationId xmlns:a16="http://schemas.microsoft.com/office/drawing/2014/main" id="{11061E39-224A-314B-8A61-530741B3AF2C}"/>
                </a:ext>
              </a:extLst>
            </p:cNvPr>
            <p:cNvCxnSpPr>
              <a:endCxn id="20" idx="1"/>
            </p:cNvCxnSpPr>
            <p:nvPr/>
          </p:nvCxnSpPr>
          <p:spPr>
            <a:xfrm rot="10800000" flipH="1">
              <a:off x="3631247" y="2352108"/>
              <a:ext cx="335400" cy="5700"/>
            </a:xfrm>
            <a:prstGeom prst="straightConnector1">
              <a:avLst/>
            </a:prstGeom>
            <a:noFill/>
            <a:ln w="19050" cap="flat" cmpd="sng">
              <a:solidFill>
                <a:srgbClr val="B7B7B7"/>
              </a:solidFill>
              <a:prstDash val="solid"/>
              <a:round/>
              <a:headEnd type="none" w="med" len="med"/>
              <a:tailEnd type="none" w="med" len="med"/>
            </a:ln>
          </p:spPr>
        </p:cxnSp>
        <p:sp>
          <p:nvSpPr>
            <p:cNvPr id="19" name="Google Shape;943;p30">
              <a:extLst>
                <a:ext uri="{FF2B5EF4-FFF2-40B4-BE49-F238E27FC236}">
                  <a16:creationId xmlns:a16="http://schemas.microsoft.com/office/drawing/2014/main" id="{84B59D7B-6B0A-F543-B2B8-78A5DFFD46D9}"/>
                </a:ext>
              </a:extLst>
            </p:cNvPr>
            <p:cNvSpPr/>
            <p:nvPr/>
          </p:nvSpPr>
          <p:spPr>
            <a:xfrm>
              <a:off x="3893079" y="2159852"/>
              <a:ext cx="324900" cy="1938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20" name="Google Shape;942;p30">
              <a:extLst>
                <a:ext uri="{FF2B5EF4-FFF2-40B4-BE49-F238E27FC236}">
                  <a16:creationId xmlns:a16="http://schemas.microsoft.com/office/drawing/2014/main" id="{D021B147-E3B1-E041-A6EC-77463B9F00E5}"/>
                </a:ext>
              </a:extLst>
            </p:cNvPr>
            <p:cNvSpPr/>
            <p:nvPr/>
          </p:nvSpPr>
          <p:spPr>
            <a:xfrm>
              <a:off x="3966647" y="2255208"/>
              <a:ext cx="324900" cy="1938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21" name="Google Shape;944;p30">
              <a:extLst>
                <a:ext uri="{FF2B5EF4-FFF2-40B4-BE49-F238E27FC236}">
                  <a16:creationId xmlns:a16="http://schemas.microsoft.com/office/drawing/2014/main" id="{E6255AF3-E240-8D44-A1D9-7EAB8E82B488}"/>
                </a:ext>
              </a:extLst>
            </p:cNvPr>
            <p:cNvSpPr/>
            <p:nvPr/>
          </p:nvSpPr>
          <p:spPr>
            <a:xfrm>
              <a:off x="4032011" y="2350564"/>
              <a:ext cx="324900" cy="1938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600" b="1"/>
                <a:t>DTNs</a:t>
              </a:r>
              <a:endParaRPr sz="600" b="1"/>
            </a:p>
          </p:txBody>
        </p:sp>
        <p:sp>
          <p:nvSpPr>
            <p:cNvPr id="22" name="Google Shape;945;p30">
              <a:extLst>
                <a:ext uri="{FF2B5EF4-FFF2-40B4-BE49-F238E27FC236}">
                  <a16:creationId xmlns:a16="http://schemas.microsoft.com/office/drawing/2014/main" id="{4A1579AB-F4FB-8448-91E0-032DEA9F1703}"/>
                </a:ext>
              </a:extLst>
            </p:cNvPr>
            <p:cNvSpPr txBox="1"/>
            <p:nvPr/>
          </p:nvSpPr>
          <p:spPr>
            <a:xfrm>
              <a:off x="3216800" y="1848300"/>
              <a:ext cx="571500" cy="293400"/>
            </a:xfrm>
            <a:prstGeom prst="rect">
              <a:avLst/>
            </a:prstGeom>
            <a:noFill/>
            <a:ln>
              <a:noFill/>
            </a:ln>
          </p:spPr>
          <p:txBody>
            <a:bodyPr spcFirstLastPara="1" wrap="square" lIns="47750" tIns="47750" rIns="47750" bIns="47750" anchor="t" anchorCtr="0">
              <a:noAutofit/>
            </a:bodyPr>
            <a:lstStyle/>
            <a:p>
              <a:pPr marL="0" lvl="0" indent="0" algn="ctr" rtl="0">
                <a:spcBef>
                  <a:spcPts val="0"/>
                </a:spcBef>
                <a:spcAft>
                  <a:spcPts val="0"/>
                </a:spcAft>
                <a:buNone/>
              </a:pPr>
              <a:r>
                <a:rPr lang="en-US" sz="700" b="1"/>
                <a:t>FFB Layer (nVRAM)</a:t>
              </a:r>
              <a:endParaRPr sz="700" b="1" baseline="-25000"/>
            </a:p>
          </p:txBody>
        </p:sp>
        <p:sp>
          <p:nvSpPr>
            <p:cNvPr id="23" name="Google Shape;940;p30">
              <a:extLst>
                <a:ext uri="{FF2B5EF4-FFF2-40B4-BE49-F238E27FC236}">
                  <a16:creationId xmlns:a16="http://schemas.microsoft.com/office/drawing/2014/main" id="{EDF9AB3C-F442-6C4D-A9ED-D5374E45BDB7}"/>
                </a:ext>
              </a:extLst>
            </p:cNvPr>
            <p:cNvSpPr/>
            <p:nvPr/>
          </p:nvSpPr>
          <p:spPr>
            <a:xfrm>
              <a:off x="4574347" y="2152310"/>
              <a:ext cx="787644" cy="387828"/>
            </a:xfrm>
            <a:prstGeom prst="cloud">
              <a:avLst/>
            </a:prstGeom>
            <a:solidFill>
              <a:srgbClr val="CFE2F3"/>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ctr" rtl="0">
                <a:spcBef>
                  <a:spcPts val="0"/>
                </a:spcBef>
                <a:spcAft>
                  <a:spcPts val="0"/>
                </a:spcAft>
                <a:buNone/>
              </a:pPr>
              <a:r>
                <a:rPr lang="en-US" sz="800" b="1"/>
                <a:t>ESNET</a:t>
              </a:r>
              <a:endParaRPr sz="800" b="1"/>
            </a:p>
          </p:txBody>
        </p:sp>
        <p:cxnSp>
          <p:nvCxnSpPr>
            <p:cNvPr id="24" name="Google Shape;946;p30">
              <a:extLst>
                <a:ext uri="{FF2B5EF4-FFF2-40B4-BE49-F238E27FC236}">
                  <a16:creationId xmlns:a16="http://schemas.microsoft.com/office/drawing/2014/main" id="{E855A0DB-CC36-F041-8044-C2734B32F2F9}"/>
                </a:ext>
              </a:extLst>
            </p:cNvPr>
            <p:cNvCxnSpPr/>
            <p:nvPr/>
          </p:nvCxnSpPr>
          <p:spPr>
            <a:xfrm>
              <a:off x="1259200" y="1072050"/>
              <a:ext cx="0" cy="2466900"/>
            </a:xfrm>
            <a:prstGeom prst="straightConnector1">
              <a:avLst/>
            </a:prstGeom>
            <a:noFill/>
            <a:ln w="19050" cap="flat" cmpd="sng">
              <a:solidFill>
                <a:srgbClr val="000000"/>
              </a:solidFill>
              <a:prstDash val="dash"/>
              <a:round/>
              <a:headEnd type="none" w="med" len="med"/>
              <a:tailEnd type="none" w="med" len="med"/>
            </a:ln>
          </p:spPr>
        </p:cxnSp>
        <p:sp>
          <p:nvSpPr>
            <p:cNvPr id="25" name="Google Shape;947;p30">
              <a:extLst>
                <a:ext uri="{FF2B5EF4-FFF2-40B4-BE49-F238E27FC236}">
                  <a16:creationId xmlns:a16="http://schemas.microsoft.com/office/drawing/2014/main" id="{8B446788-7F1C-8142-87A4-65C2F3182BF3}"/>
                </a:ext>
              </a:extLst>
            </p:cNvPr>
            <p:cNvSpPr/>
            <p:nvPr/>
          </p:nvSpPr>
          <p:spPr>
            <a:xfrm>
              <a:off x="3351160" y="2158689"/>
              <a:ext cx="300415" cy="408636"/>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26" name="Google Shape;948;p30">
              <a:extLst>
                <a:ext uri="{FF2B5EF4-FFF2-40B4-BE49-F238E27FC236}">
                  <a16:creationId xmlns:a16="http://schemas.microsoft.com/office/drawing/2014/main" id="{4CB8DE19-85CD-DB41-99F3-B15334ACFD25}"/>
                </a:ext>
              </a:extLst>
            </p:cNvPr>
            <p:cNvSpPr txBox="1"/>
            <p:nvPr/>
          </p:nvSpPr>
          <p:spPr>
            <a:xfrm>
              <a:off x="1324282" y="1538625"/>
              <a:ext cx="1112100" cy="148800"/>
            </a:xfrm>
            <a:prstGeom prst="rect">
              <a:avLst/>
            </a:prstGeom>
            <a:noFill/>
            <a:ln>
              <a:noFill/>
            </a:ln>
          </p:spPr>
          <p:txBody>
            <a:bodyPr spcFirstLastPara="1" wrap="square" lIns="47750" tIns="47750" rIns="47750" bIns="47750" anchor="ctr" anchorCtr="0">
              <a:noAutofit/>
            </a:bodyPr>
            <a:lstStyle/>
            <a:p>
              <a:pPr marL="0" lvl="0" indent="0" algn="ctr" rtl="0">
                <a:spcBef>
                  <a:spcPts val="0"/>
                </a:spcBef>
                <a:spcAft>
                  <a:spcPts val="0"/>
                </a:spcAft>
                <a:buNone/>
              </a:pPr>
              <a:r>
                <a:rPr lang="en-US" sz="700" b="1"/>
                <a:t>Compressor  Nodes</a:t>
              </a:r>
              <a:endParaRPr sz="700" b="1"/>
            </a:p>
          </p:txBody>
        </p:sp>
        <p:sp>
          <p:nvSpPr>
            <p:cNvPr id="27" name="Google Shape;949;p30">
              <a:extLst>
                <a:ext uri="{FF2B5EF4-FFF2-40B4-BE49-F238E27FC236}">
                  <a16:creationId xmlns:a16="http://schemas.microsoft.com/office/drawing/2014/main" id="{149254F2-CB4F-5944-91BC-01F87CD24977}"/>
                </a:ext>
              </a:extLst>
            </p:cNvPr>
            <p:cNvSpPr/>
            <p:nvPr/>
          </p:nvSpPr>
          <p:spPr>
            <a:xfrm>
              <a:off x="1521884" y="1793325"/>
              <a:ext cx="628800" cy="1455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28" name="Google Shape;950;p30">
              <a:extLst>
                <a:ext uri="{FF2B5EF4-FFF2-40B4-BE49-F238E27FC236}">
                  <a16:creationId xmlns:a16="http://schemas.microsoft.com/office/drawing/2014/main" id="{1AA3CD07-4166-D04E-ABA7-3B48B25DE7EE}"/>
                </a:ext>
              </a:extLst>
            </p:cNvPr>
            <p:cNvSpPr/>
            <p:nvPr/>
          </p:nvSpPr>
          <p:spPr>
            <a:xfrm>
              <a:off x="1521884" y="2052975"/>
              <a:ext cx="628800" cy="1455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29" name="Google Shape;951;p30">
              <a:extLst>
                <a:ext uri="{FF2B5EF4-FFF2-40B4-BE49-F238E27FC236}">
                  <a16:creationId xmlns:a16="http://schemas.microsoft.com/office/drawing/2014/main" id="{81D8CCA7-6ACA-E04A-A4D4-EC80B0086ADD}"/>
                </a:ext>
              </a:extLst>
            </p:cNvPr>
            <p:cNvSpPr/>
            <p:nvPr/>
          </p:nvSpPr>
          <p:spPr>
            <a:xfrm>
              <a:off x="1521884" y="2307675"/>
              <a:ext cx="628800" cy="1455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30" name="Google Shape;952;p30">
              <a:extLst>
                <a:ext uri="{FF2B5EF4-FFF2-40B4-BE49-F238E27FC236}">
                  <a16:creationId xmlns:a16="http://schemas.microsoft.com/office/drawing/2014/main" id="{70D46D6B-6EB0-FA45-8E7B-53C0A4F6FFA9}"/>
                </a:ext>
              </a:extLst>
            </p:cNvPr>
            <p:cNvSpPr/>
            <p:nvPr/>
          </p:nvSpPr>
          <p:spPr>
            <a:xfrm>
              <a:off x="1521884" y="2567325"/>
              <a:ext cx="628800" cy="1455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31" name="Google Shape;953;p30">
              <a:extLst>
                <a:ext uri="{FF2B5EF4-FFF2-40B4-BE49-F238E27FC236}">
                  <a16:creationId xmlns:a16="http://schemas.microsoft.com/office/drawing/2014/main" id="{BE62F03A-AB97-DB41-B5DD-5F6A25E0732C}"/>
                </a:ext>
              </a:extLst>
            </p:cNvPr>
            <p:cNvSpPr/>
            <p:nvPr/>
          </p:nvSpPr>
          <p:spPr>
            <a:xfrm>
              <a:off x="1511531" y="2822025"/>
              <a:ext cx="639300" cy="1455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32" name="Google Shape;954;p30">
              <a:extLst>
                <a:ext uri="{FF2B5EF4-FFF2-40B4-BE49-F238E27FC236}">
                  <a16:creationId xmlns:a16="http://schemas.microsoft.com/office/drawing/2014/main" id="{91204D2F-BDA3-694A-B801-EE1A0AB3EE01}"/>
                </a:ext>
              </a:extLst>
            </p:cNvPr>
            <p:cNvSpPr/>
            <p:nvPr/>
          </p:nvSpPr>
          <p:spPr>
            <a:xfrm>
              <a:off x="1521884" y="1855875"/>
              <a:ext cx="234000" cy="82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500"/>
                <a:t>PGP</a:t>
              </a:r>
              <a:endParaRPr sz="500"/>
            </a:p>
          </p:txBody>
        </p:sp>
        <p:sp>
          <p:nvSpPr>
            <p:cNvPr id="33" name="Google Shape;955;p30">
              <a:extLst>
                <a:ext uri="{FF2B5EF4-FFF2-40B4-BE49-F238E27FC236}">
                  <a16:creationId xmlns:a16="http://schemas.microsoft.com/office/drawing/2014/main" id="{FA824BCA-A403-1446-B42C-7105E2255DCD}"/>
                </a:ext>
              </a:extLst>
            </p:cNvPr>
            <p:cNvSpPr/>
            <p:nvPr/>
          </p:nvSpPr>
          <p:spPr>
            <a:xfrm>
              <a:off x="1516482" y="2110125"/>
              <a:ext cx="234000" cy="82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500"/>
                <a:t>PGP</a:t>
              </a:r>
              <a:endParaRPr sz="500"/>
            </a:p>
          </p:txBody>
        </p:sp>
        <p:sp>
          <p:nvSpPr>
            <p:cNvPr id="34" name="Google Shape;956;p30">
              <a:extLst>
                <a:ext uri="{FF2B5EF4-FFF2-40B4-BE49-F238E27FC236}">
                  <a16:creationId xmlns:a16="http://schemas.microsoft.com/office/drawing/2014/main" id="{5BCF2557-5D57-694F-A510-C12B6E21F534}"/>
                </a:ext>
              </a:extLst>
            </p:cNvPr>
            <p:cNvSpPr/>
            <p:nvPr/>
          </p:nvSpPr>
          <p:spPr>
            <a:xfrm>
              <a:off x="1521884" y="2370225"/>
              <a:ext cx="234000" cy="82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500"/>
                <a:t>PGP</a:t>
              </a:r>
              <a:endParaRPr sz="500"/>
            </a:p>
          </p:txBody>
        </p:sp>
        <p:sp>
          <p:nvSpPr>
            <p:cNvPr id="35" name="Google Shape;957;p30">
              <a:extLst>
                <a:ext uri="{FF2B5EF4-FFF2-40B4-BE49-F238E27FC236}">
                  <a16:creationId xmlns:a16="http://schemas.microsoft.com/office/drawing/2014/main" id="{25C90C41-124D-C946-8943-E5A66E767240}"/>
                </a:ext>
              </a:extLst>
            </p:cNvPr>
            <p:cNvSpPr/>
            <p:nvPr/>
          </p:nvSpPr>
          <p:spPr>
            <a:xfrm>
              <a:off x="1521884" y="2624475"/>
              <a:ext cx="234000" cy="82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500"/>
                <a:t>PGP</a:t>
              </a:r>
              <a:endParaRPr sz="500"/>
            </a:p>
          </p:txBody>
        </p:sp>
        <p:sp>
          <p:nvSpPr>
            <p:cNvPr id="36" name="Google Shape;928;p30">
              <a:extLst>
                <a:ext uri="{FF2B5EF4-FFF2-40B4-BE49-F238E27FC236}">
                  <a16:creationId xmlns:a16="http://schemas.microsoft.com/office/drawing/2014/main" id="{0FA3EADF-BC06-974C-8B57-8E76AB18FABE}"/>
                </a:ext>
              </a:extLst>
            </p:cNvPr>
            <p:cNvSpPr/>
            <p:nvPr/>
          </p:nvSpPr>
          <p:spPr>
            <a:xfrm>
              <a:off x="1521884" y="2884575"/>
              <a:ext cx="234000" cy="82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r>
                <a:rPr lang="en-US" sz="500"/>
                <a:t>Eth</a:t>
              </a:r>
              <a:endParaRPr sz="500"/>
            </a:p>
          </p:txBody>
        </p:sp>
        <p:sp>
          <p:nvSpPr>
            <p:cNvPr id="37" name="Google Shape;958;p30">
              <a:extLst>
                <a:ext uri="{FF2B5EF4-FFF2-40B4-BE49-F238E27FC236}">
                  <a16:creationId xmlns:a16="http://schemas.microsoft.com/office/drawing/2014/main" id="{7358EACC-896B-D44D-8DC3-87171BFDC07E}"/>
                </a:ext>
              </a:extLst>
            </p:cNvPr>
            <p:cNvSpPr/>
            <p:nvPr/>
          </p:nvSpPr>
          <p:spPr>
            <a:xfrm>
              <a:off x="1983704" y="1710075"/>
              <a:ext cx="109800" cy="125100"/>
            </a:xfrm>
            <a:prstGeom prst="can">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38" name="Google Shape;959;p30">
              <a:extLst>
                <a:ext uri="{FF2B5EF4-FFF2-40B4-BE49-F238E27FC236}">
                  <a16:creationId xmlns:a16="http://schemas.microsoft.com/office/drawing/2014/main" id="{7CF88652-CC02-1F47-AFF1-2354C1C80BC9}"/>
                </a:ext>
              </a:extLst>
            </p:cNvPr>
            <p:cNvSpPr/>
            <p:nvPr/>
          </p:nvSpPr>
          <p:spPr>
            <a:xfrm>
              <a:off x="1983704" y="1995825"/>
              <a:ext cx="109800" cy="125100"/>
            </a:xfrm>
            <a:prstGeom prst="can">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39" name="Google Shape;960;p30">
              <a:extLst>
                <a:ext uri="{FF2B5EF4-FFF2-40B4-BE49-F238E27FC236}">
                  <a16:creationId xmlns:a16="http://schemas.microsoft.com/office/drawing/2014/main" id="{7C55CC6E-9446-234F-98F7-7D21423E8EF5}"/>
                </a:ext>
              </a:extLst>
            </p:cNvPr>
            <p:cNvSpPr/>
            <p:nvPr/>
          </p:nvSpPr>
          <p:spPr>
            <a:xfrm>
              <a:off x="1979203" y="2270775"/>
              <a:ext cx="109800" cy="125100"/>
            </a:xfrm>
            <a:prstGeom prst="can">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40" name="Google Shape;961;p30">
              <a:extLst>
                <a:ext uri="{FF2B5EF4-FFF2-40B4-BE49-F238E27FC236}">
                  <a16:creationId xmlns:a16="http://schemas.microsoft.com/office/drawing/2014/main" id="{83133847-BD44-3840-A74A-6BDBA1A13516}"/>
                </a:ext>
              </a:extLst>
            </p:cNvPr>
            <p:cNvSpPr/>
            <p:nvPr/>
          </p:nvSpPr>
          <p:spPr>
            <a:xfrm>
              <a:off x="1979203" y="2510175"/>
              <a:ext cx="109800" cy="125100"/>
            </a:xfrm>
            <a:prstGeom prst="can">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41" name="Google Shape;962;p30">
              <a:extLst>
                <a:ext uri="{FF2B5EF4-FFF2-40B4-BE49-F238E27FC236}">
                  <a16:creationId xmlns:a16="http://schemas.microsoft.com/office/drawing/2014/main" id="{BA17837E-691C-BA4C-808A-4300281AD42D}"/>
                </a:ext>
              </a:extLst>
            </p:cNvPr>
            <p:cNvSpPr/>
            <p:nvPr/>
          </p:nvSpPr>
          <p:spPr>
            <a:xfrm>
              <a:off x="1979203" y="2785125"/>
              <a:ext cx="109800" cy="125100"/>
            </a:xfrm>
            <a:prstGeom prst="can">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42" name="Google Shape;963;p30">
              <a:extLst>
                <a:ext uri="{FF2B5EF4-FFF2-40B4-BE49-F238E27FC236}">
                  <a16:creationId xmlns:a16="http://schemas.microsoft.com/office/drawing/2014/main" id="{59C20721-E072-384F-A707-4D9114B6A3F3}"/>
                </a:ext>
              </a:extLst>
            </p:cNvPr>
            <p:cNvSpPr/>
            <p:nvPr/>
          </p:nvSpPr>
          <p:spPr>
            <a:xfrm rot="5400000">
              <a:off x="819715" y="1832822"/>
              <a:ext cx="138968" cy="122073"/>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sz="800" b="1"/>
            </a:p>
          </p:txBody>
        </p:sp>
        <p:sp>
          <p:nvSpPr>
            <p:cNvPr id="43" name="Google Shape;964;p30">
              <a:extLst>
                <a:ext uri="{FF2B5EF4-FFF2-40B4-BE49-F238E27FC236}">
                  <a16:creationId xmlns:a16="http://schemas.microsoft.com/office/drawing/2014/main" id="{096E8B32-CC5F-3D48-8B96-2BFB2D653CD4}"/>
                </a:ext>
              </a:extLst>
            </p:cNvPr>
            <p:cNvSpPr/>
            <p:nvPr/>
          </p:nvSpPr>
          <p:spPr>
            <a:xfrm rot="5400000">
              <a:off x="819715" y="2093905"/>
              <a:ext cx="138968" cy="122073"/>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sz="800" b="1"/>
            </a:p>
          </p:txBody>
        </p:sp>
        <p:sp>
          <p:nvSpPr>
            <p:cNvPr id="44" name="Google Shape;965;p30">
              <a:extLst>
                <a:ext uri="{FF2B5EF4-FFF2-40B4-BE49-F238E27FC236}">
                  <a16:creationId xmlns:a16="http://schemas.microsoft.com/office/drawing/2014/main" id="{4BB68C57-7313-F742-854E-238FBBB6C27B}"/>
                </a:ext>
              </a:extLst>
            </p:cNvPr>
            <p:cNvSpPr/>
            <p:nvPr/>
          </p:nvSpPr>
          <p:spPr>
            <a:xfrm rot="5400000">
              <a:off x="819715" y="2347172"/>
              <a:ext cx="138968" cy="122073"/>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sz="800" b="1"/>
            </a:p>
          </p:txBody>
        </p:sp>
        <p:sp>
          <p:nvSpPr>
            <p:cNvPr id="45" name="Google Shape;966;p30">
              <a:extLst>
                <a:ext uri="{FF2B5EF4-FFF2-40B4-BE49-F238E27FC236}">
                  <a16:creationId xmlns:a16="http://schemas.microsoft.com/office/drawing/2014/main" id="{D1B2AB20-586D-9740-8397-0FE698271D9E}"/>
                </a:ext>
              </a:extLst>
            </p:cNvPr>
            <p:cNvSpPr/>
            <p:nvPr/>
          </p:nvSpPr>
          <p:spPr>
            <a:xfrm rot="5400000">
              <a:off x="827458" y="2608255"/>
              <a:ext cx="138968" cy="122073"/>
            </a:xfrm>
            <a:prstGeom prst="flowChartExtract">
              <a:avLst/>
            </a:prstGeom>
            <a:solidFill>
              <a:srgbClr val="A4C2F4"/>
            </a:solidFill>
            <a:ln w="19050"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sz="800" b="1"/>
            </a:p>
          </p:txBody>
        </p:sp>
        <p:sp>
          <p:nvSpPr>
            <p:cNvPr id="46" name="Google Shape;967;p30">
              <a:extLst>
                <a:ext uri="{FF2B5EF4-FFF2-40B4-BE49-F238E27FC236}">
                  <a16:creationId xmlns:a16="http://schemas.microsoft.com/office/drawing/2014/main" id="{74D3F926-6D33-414B-BB48-528BB4B27E80}"/>
                </a:ext>
              </a:extLst>
            </p:cNvPr>
            <p:cNvSpPr/>
            <p:nvPr/>
          </p:nvSpPr>
          <p:spPr>
            <a:xfrm>
              <a:off x="2665182" y="2215875"/>
              <a:ext cx="364500" cy="351600"/>
            </a:xfrm>
            <a:prstGeom prst="rect">
              <a:avLst/>
            </a:prstGeom>
            <a:solidFill>
              <a:srgbClr val="EA9999"/>
            </a:solidFill>
            <a:ln w="9525" cap="flat" cmpd="sng">
              <a:solidFill>
                <a:srgbClr val="000000"/>
              </a:solidFill>
              <a:prstDash val="solid"/>
              <a:round/>
              <a:headEnd type="none" w="sm" len="sm"/>
              <a:tailEnd type="none" w="sm" len="sm"/>
            </a:ln>
          </p:spPr>
          <p:txBody>
            <a:bodyPr spcFirstLastPara="1" wrap="square" lIns="47750" tIns="47750" rIns="47750" bIns="47750" anchor="ctr" anchorCtr="0">
              <a:noAutofit/>
            </a:bodyPr>
            <a:lstStyle/>
            <a:p>
              <a:pPr marL="0" lvl="0" indent="0" algn="ctr" rtl="0">
                <a:spcBef>
                  <a:spcPts val="0"/>
                </a:spcBef>
                <a:spcAft>
                  <a:spcPts val="0"/>
                </a:spcAft>
                <a:buNone/>
              </a:pPr>
              <a:r>
                <a:rPr lang="en-US" sz="800" b="1"/>
                <a:t>IB</a:t>
              </a:r>
              <a:endParaRPr sz="800" b="1"/>
            </a:p>
          </p:txBody>
        </p:sp>
        <p:sp>
          <p:nvSpPr>
            <p:cNvPr id="47" name="Google Shape;968;p30">
              <a:extLst>
                <a:ext uri="{FF2B5EF4-FFF2-40B4-BE49-F238E27FC236}">
                  <a16:creationId xmlns:a16="http://schemas.microsoft.com/office/drawing/2014/main" id="{B837B7C8-7CA6-9748-94E7-A14E2C32FDF1}"/>
                </a:ext>
              </a:extLst>
            </p:cNvPr>
            <p:cNvSpPr txBox="1"/>
            <p:nvPr/>
          </p:nvSpPr>
          <p:spPr>
            <a:xfrm>
              <a:off x="761289" y="3058800"/>
              <a:ext cx="287100" cy="226200"/>
            </a:xfrm>
            <a:prstGeom prst="rect">
              <a:avLst/>
            </a:prstGeom>
            <a:noFill/>
            <a:ln>
              <a:noFill/>
            </a:ln>
          </p:spPr>
          <p:txBody>
            <a:bodyPr spcFirstLastPara="1" wrap="square" lIns="47750" tIns="47750" rIns="47750" bIns="47750" anchor="ctr" anchorCtr="0">
              <a:noAutofit/>
            </a:bodyPr>
            <a:lstStyle/>
            <a:p>
              <a:pPr marL="0" lvl="0" indent="0" algn="ctr" rtl="0">
                <a:spcBef>
                  <a:spcPts val="0"/>
                </a:spcBef>
                <a:spcAft>
                  <a:spcPts val="0"/>
                </a:spcAft>
                <a:buNone/>
              </a:pPr>
              <a:r>
                <a:rPr lang="en-US" sz="500" b="1"/>
                <a:t>Beam Line </a:t>
              </a:r>
              <a:br>
                <a:rPr lang="en-US" sz="500" b="1"/>
              </a:br>
              <a:r>
                <a:rPr lang="en-US" sz="500" b="1"/>
                <a:t>Data</a:t>
              </a:r>
              <a:endParaRPr sz="500" b="1"/>
            </a:p>
          </p:txBody>
        </p:sp>
        <p:cxnSp>
          <p:nvCxnSpPr>
            <p:cNvPr id="48" name="Google Shape;969;p30">
              <a:extLst>
                <a:ext uri="{FF2B5EF4-FFF2-40B4-BE49-F238E27FC236}">
                  <a16:creationId xmlns:a16="http://schemas.microsoft.com/office/drawing/2014/main" id="{D7C3CB84-01CD-8D4A-A285-5FFB5E65A2A1}"/>
                </a:ext>
              </a:extLst>
            </p:cNvPr>
            <p:cNvCxnSpPr/>
            <p:nvPr/>
          </p:nvCxnSpPr>
          <p:spPr>
            <a:xfrm rot="10800000" flipH="1">
              <a:off x="5304213" y="2309924"/>
              <a:ext cx="715800" cy="36300"/>
            </a:xfrm>
            <a:prstGeom prst="straightConnector1">
              <a:avLst/>
            </a:prstGeom>
            <a:noFill/>
            <a:ln w="19050" cap="flat" cmpd="sng">
              <a:solidFill>
                <a:srgbClr val="B7B7B7"/>
              </a:solidFill>
              <a:prstDash val="solid"/>
              <a:round/>
              <a:headEnd type="none" w="med" len="med"/>
              <a:tailEnd type="none" w="med" len="med"/>
            </a:ln>
          </p:spPr>
        </p:cxnSp>
        <p:cxnSp>
          <p:nvCxnSpPr>
            <p:cNvPr id="49" name="Google Shape;970;p30">
              <a:extLst>
                <a:ext uri="{FF2B5EF4-FFF2-40B4-BE49-F238E27FC236}">
                  <a16:creationId xmlns:a16="http://schemas.microsoft.com/office/drawing/2014/main" id="{FCB5B3BE-18C2-1249-9F27-9559578C1382}"/>
                </a:ext>
              </a:extLst>
            </p:cNvPr>
            <p:cNvCxnSpPr/>
            <p:nvPr/>
          </p:nvCxnSpPr>
          <p:spPr>
            <a:xfrm flipH="1">
              <a:off x="4544726" y="1081275"/>
              <a:ext cx="9300" cy="2347800"/>
            </a:xfrm>
            <a:prstGeom prst="straightConnector1">
              <a:avLst/>
            </a:prstGeom>
            <a:noFill/>
            <a:ln w="19050" cap="flat" cmpd="sng">
              <a:solidFill>
                <a:srgbClr val="000000"/>
              </a:solidFill>
              <a:prstDash val="dash"/>
              <a:round/>
              <a:headEnd type="none" w="med" len="med"/>
              <a:tailEnd type="none" w="med" len="med"/>
            </a:ln>
          </p:spPr>
        </p:cxnSp>
        <p:cxnSp>
          <p:nvCxnSpPr>
            <p:cNvPr id="50" name="Google Shape;971;p30">
              <a:extLst>
                <a:ext uri="{FF2B5EF4-FFF2-40B4-BE49-F238E27FC236}">
                  <a16:creationId xmlns:a16="http://schemas.microsoft.com/office/drawing/2014/main" id="{6116F45E-4CC3-E043-8DDF-BBB4015CE26A}"/>
                </a:ext>
              </a:extLst>
            </p:cNvPr>
            <p:cNvCxnSpPr/>
            <p:nvPr/>
          </p:nvCxnSpPr>
          <p:spPr>
            <a:xfrm>
              <a:off x="5401864" y="1081275"/>
              <a:ext cx="0" cy="2331900"/>
            </a:xfrm>
            <a:prstGeom prst="straightConnector1">
              <a:avLst/>
            </a:prstGeom>
            <a:noFill/>
            <a:ln w="19050" cap="flat" cmpd="sng">
              <a:solidFill>
                <a:srgbClr val="000000"/>
              </a:solidFill>
              <a:prstDash val="dash"/>
              <a:round/>
              <a:headEnd type="none" w="med" len="med"/>
              <a:tailEnd type="none" w="med" len="med"/>
            </a:ln>
          </p:spPr>
        </p:cxnSp>
        <p:sp>
          <p:nvSpPr>
            <p:cNvPr id="51" name="Google Shape;972;p30">
              <a:extLst>
                <a:ext uri="{FF2B5EF4-FFF2-40B4-BE49-F238E27FC236}">
                  <a16:creationId xmlns:a16="http://schemas.microsoft.com/office/drawing/2014/main" id="{5A65D9A2-03C8-C842-916E-F2EA7BDE0C9D}"/>
                </a:ext>
              </a:extLst>
            </p:cNvPr>
            <p:cNvSpPr txBox="1"/>
            <p:nvPr/>
          </p:nvSpPr>
          <p:spPr>
            <a:xfrm>
              <a:off x="3054008" y="1229963"/>
              <a:ext cx="1492800" cy="289800"/>
            </a:xfrm>
            <a:prstGeom prst="rect">
              <a:avLst/>
            </a:prstGeom>
            <a:noFill/>
            <a:ln>
              <a:noFill/>
            </a:ln>
          </p:spPr>
          <p:txBody>
            <a:bodyPr spcFirstLastPara="1" wrap="square" lIns="47750" tIns="47750" rIns="47750" bIns="47750" anchor="t" anchorCtr="0">
              <a:noAutofit/>
            </a:bodyPr>
            <a:lstStyle/>
            <a:p>
              <a:pPr marL="0" lvl="0" indent="0" algn="ctr" rtl="0">
                <a:spcBef>
                  <a:spcPts val="0"/>
                </a:spcBef>
                <a:spcAft>
                  <a:spcPts val="0"/>
                </a:spcAft>
                <a:buNone/>
              </a:pPr>
              <a:r>
                <a:rPr lang="en-US" sz="800" b="1">
                  <a:solidFill>
                    <a:srgbClr val="FF0000"/>
                  </a:solidFill>
                </a:rPr>
                <a:t>LCLS</a:t>
              </a:r>
              <a:endParaRPr sz="800" b="1" baseline="-25000">
                <a:solidFill>
                  <a:srgbClr val="FF0000"/>
                </a:solidFill>
              </a:endParaRPr>
            </a:p>
          </p:txBody>
        </p:sp>
        <p:sp>
          <p:nvSpPr>
            <p:cNvPr id="52" name="Google Shape;973;p30">
              <a:extLst>
                <a:ext uri="{FF2B5EF4-FFF2-40B4-BE49-F238E27FC236}">
                  <a16:creationId xmlns:a16="http://schemas.microsoft.com/office/drawing/2014/main" id="{6AE89083-747C-F640-8DE8-FDECCF1DC8C4}"/>
                </a:ext>
              </a:extLst>
            </p:cNvPr>
            <p:cNvSpPr txBox="1"/>
            <p:nvPr/>
          </p:nvSpPr>
          <p:spPr>
            <a:xfrm>
              <a:off x="396535" y="1241363"/>
              <a:ext cx="738900" cy="171600"/>
            </a:xfrm>
            <a:prstGeom prst="rect">
              <a:avLst/>
            </a:prstGeom>
            <a:noFill/>
            <a:ln>
              <a:noFill/>
            </a:ln>
          </p:spPr>
          <p:txBody>
            <a:bodyPr spcFirstLastPara="1" wrap="square" lIns="47750" tIns="47750" rIns="47750" bIns="47750" anchor="t" anchorCtr="0">
              <a:noAutofit/>
            </a:bodyPr>
            <a:lstStyle/>
            <a:p>
              <a:pPr marL="0" lvl="0" indent="0" algn="ctr" rtl="0">
                <a:spcBef>
                  <a:spcPts val="0"/>
                </a:spcBef>
                <a:spcAft>
                  <a:spcPts val="0"/>
                </a:spcAft>
                <a:buNone/>
              </a:pPr>
              <a:r>
                <a:rPr lang="en-US" sz="800" b="1">
                  <a:solidFill>
                    <a:srgbClr val="FF0000"/>
                  </a:solidFill>
                </a:rPr>
                <a:t>LCLS</a:t>
              </a:r>
              <a:endParaRPr sz="800" b="1" baseline="-25000">
                <a:solidFill>
                  <a:srgbClr val="FF0000"/>
                </a:solidFill>
              </a:endParaRPr>
            </a:p>
          </p:txBody>
        </p:sp>
        <p:sp>
          <p:nvSpPr>
            <p:cNvPr id="53" name="Google Shape;974;p30">
              <a:extLst>
                <a:ext uri="{FF2B5EF4-FFF2-40B4-BE49-F238E27FC236}">
                  <a16:creationId xmlns:a16="http://schemas.microsoft.com/office/drawing/2014/main" id="{650B14BB-1C6C-3B4A-AE90-BD83A71884E4}"/>
                </a:ext>
              </a:extLst>
            </p:cNvPr>
            <p:cNvSpPr txBox="1"/>
            <p:nvPr/>
          </p:nvSpPr>
          <p:spPr>
            <a:xfrm>
              <a:off x="4546825" y="2700134"/>
              <a:ext cx="847800" cy="202500"/>
            </a:xfrm>
            <a:prstGeom prst="rect">
              <a:avLst/>
            </a:prstGeom>
            <a:noFill/>
            <a:ln>
              <a:noFill/>
            </a:ln>
          </p:spPr>
          <p:txBody>
            <a:bodyPr spcFirstLastPara="1" wrap="square" lIns="47750" tIns="47750" rIns="47750" bIns="47750" anchor="t" anchorCtr="0">
              <a:noAutofit/>
            </a:bodyPr>
            <a:lstStyle/>
            <a:p>
              <a:pPr marL="0" lvl="0" indent="0" algn="ctr" rtl="0">
                <a:spcBef>
                  <a:spcPts val="0"/>
                </a:spcBef>
                <a:spcAft>
                  <a:spcPts val="0"/>
                </a:spcAft>
                <a:buNone/>
              </a:pPr>
              <a:r>
                <a:rPr lang="en-US" sz="800" b="1">
                  <a:solidFill>
                    <a:srgbClr val="FF0000"/>
                  </a:solidFill>
                </a:rPr>
                <a:t>ESNET</a:t>
              </a:r>
              <a:endParaRPr sz="800" b="1" baseline="-25000">
                <a:solidFill>
                  <a:srgbClr val="FF0000"/>
                </a:solidFill>
              </a:endParaRPr>
            </a:p>
          </p:txBody>
        </p:sp>
        <p:sp>
          <p:nvSpPr>
            <p:cNvPr id="54" name="Google Shape;975;p30">
              <a:extLst>
                <a:ext uri="{FF2B5EF4-FFF2-40B4-BE49-F238E27FC236}">
                  <a16:creationId xmlns:a16="http://schemas.microsoft.com/office/drawing/2014/main" id="{0B03ED3D-9FC0-3944-826C-40FF45F06D5E}"/>
                </a:ext>
              </a:extLst>
            </p:cNvPr>
            <p:cNvSpPr txBox="1"/>
            <p:nvPr/>
          </p:nvSpPr>
          <p:spPr>
            <a:xfrm>
              <a:off x="6325925" y="1085446"/>
              <a:ext cx="1273800" cy="202500"/>
            </a:xfrm>
            <a:prstGeom prst="rect">
              <a:avLst/>
            </a:prstGeom>
            <a:noFill/>
            <a:ln>
              <a:noFill/>
            </a:ln>
          </p:spPr>
          <p:txBody>
            <a:bodyPr spcFirstLastPara="1" wrap="square" lIns="47750" tIns="47750" rIns="47750" bIns="47750" anchor="t" anchorCtr="0">
              <a:noAutofit/>
            </a:bodyPr>
            <a:lstStyle/>
            <a:p>
              <a:pPr marL="0" lvl="0" indent="0" algn="ctr" rtl="0">
                <a:spcBef>
                  <a:spcPts val="0"/>
                </a:spcBef>
                <a:spcAft>
                  <a:spcPts val="0"/>
                </a:spcAft>
                <a:buNone/>
              </a:pPr>
              <a:r>
                <a:rPr lang="en-US" sz="800" b="1">
                  <a:solidFill>
                    <a:srgbClr val="FF0000"/>
                  </a:solidFill>
                </a:rPr>
                <a:t>Exascale HPC</a:t>
              </a:r>
              <a:endParaRPr sz="800" b="1" baseline="-25000">
                <a:solidFill>
                  <a:srgbClr val="FF0000"/>
                </a:solidFill>
              </a:endParaRPr>
            </a:p>
          </p:txBody>
        </p:sp>
        <p:sp>
          <p:nvSpPr>
            <p:cNvPr id="55" name="Google Shape;976;p30">
              <a:extLst>
                <a:ext uri="{FF2B5EF4-FFF2-40B4-BE49-F238E27FC236}">
                  <a16:creationId xmlns:a16="http://schemas.microsoft.com/office/drawing/2014/main" id="{26063ADC-25E3-6640-8BBB-455960A7A04E}"/>
                </a:ext>
              </a:extLst>
            </p:cNvPr>
            <p:cNvSpPr txBox="1"/>
            <p:nvPr/>
          </p:nvSpPr>
          <p:spPr>
            <a:xfrm>
              <a:off x="664411" y="3367425"/>
              <a:ext cx="543300" cy="148800"/>
            </a:xfrm>
            <a:prstGeom prst="rect">
              <a:avLst/>
            </a:prstGeom>
            <a:noFill/>
            <a:ln>
              <a:noFill/>
            </a:ln>
          </p:spPr>
          <p:txBody>
            <a:bodyPr spcFirstLastPara="1" wrap="square" lIns="47750" tIns="47750" rIns="47750" bIns="47750" anchor="t" anchorCtr="0">
              <a:noAutofit/>
            </a:bodyPr>
            <a:lstStyle/>
            <a:p>
              <a:pPr marL="0" lvl="0" indent="0" algn="l" rtl="0">
                <a:spcBef>
                  <a:spcPts val="0"/>
                </a:spcBef>
                <a:spcAft>
                  <a:spcPts val="0"/>
                </a:spcAft>
                <a:buNone/>
              </a:pPr>
              <a:r>
                <a:rPr lang="en-US" sz="800" b="1"/>
                <a:t>1 TB/s</a:t>
              </a:r>
              <a:endParaRPr sz="800" b="1"/>
            </a:p>
          </p:txBody>
        </p:sp>
        <p:cxnSp>
          <p:nvCxnSpPr>
            <p:cNvPr id="56" name="Google Shape;977;p30">
              <a:extLst>
                <a:ext uri="{FF2B5EF4-FFF2-40B4-BE49-F238E27FC236}">
                  <a16:creationId xmlns:a16="http://schemas.microsoft.com/office/drawing/2014/main" id="{55D293E5-175E-1843-A27C-438727896C21}"/>
                </a:ext>
              </a:extLst>
            </p:cNvPr>
            <p:cNvCxnSpPr>
              <a:stCxn id="138" idx="2"/>
            </p:cNvCxnSpPr>
            <p:nvPr/>
          </p:nvCxnSpPr>
          <p:spPr>
            <a:xfrm flipH="1">
              <a:off x="5856543" y="1950647"/>
              <a:ext cx="333900" cy="394800"/>
            </a:xfrm>
            <a:prstGeom prst="curvedConnector2">
              <a:avLst/>
            </a:prstGeom>
            <a:noFill/>
            <a:ln w="38100" cap="flat" cmpd="sng">
              <a:solidFill>
                <a:srgbClr val="1F497D"/>
              </a:solidFill>
              <a:prstDash val="solid"/>
              <a:round/>
              <a:headEnd type="none" w="med" len="med"/>
              <a:tailEnd type="none" w="med" len="med"/>
            </a:ln>
          </p:spPr>
        </p:cxnSp>
        <p:cxnSp>
          <p:nvCxnSpPr>
            <p:cNvPr id="57" name="Google Shape;979;p30">
              <a:extLst>
                <a:ext uri="{FF2B5EF4-FFF2-40B4-BE49-F238E27FC236}">
                  <a16:creationId xmlns:a16="http://schemas.microsoft.com/office/drawing/2014/main" id="{264E5ABA-CA52-3A49-8662-786E67093395}"/>
                </a:ext>
              </a:extLst>
            </p:cNvPr>
            <p:cNvCxnSpPr/>
            <p:nvPr/>
          </p:nvCxnSpPr>
          <p:spPr>
            <a:xfrm>
              <a:off x="6074579" y="2230751"/>
              <a:ext cx="335400" cy="0"/>
            </a:xfrm>
            <a:prstGeom prst="straightConnector1">
              <a:avLst/>
            </a:prstGeom>
            <a:noFill/>
            <a:ln w="19050" cap="flat" cmpd="sng">
              <a:solidFill>
                <a:srgbClr val="B7B7B7"/>
              </a:solidFill>
              <a:prstDash val="solid"/>
              <a:round/>
              <a:headEnd type="none" w="sm" len="sm"/>
              <a:tailEnd type="none" w="sm" len="sm"/>
            </a:ln>
          </p:spPr>
        </p:cxnSp>
        <p:sp>
          <p:nvSpPr>
            <p:cNvPr id="58" name="Google Shape;980;p30">
              <a:extLst>
                <a:ext uri="{FF2B5EF4-FFF2-40B4-BE49-F238E27FC236}">
                  <a16:creationId xmlns:a16="http://schemas.microsoft.com/office/drawing/2014/main" id="{18F118FF-CC56-8A40-8D6B-474572FE4710}"/>
                </a:ext>
              </a:extLst>
            </p:cNvPr>
            <p:cNvSpPr/>
            <p:nvPr/>
          </p:nvSpPr>
          <p:spPr>
            <a:xfrm>
              <a:off x="6004957" y="2151263"/>
              <a:ext cx="318600" cy="1602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rgbClr val="000000"/>
                </a:buClr>
                <a:buFont typeface="Calibri"/>
                <a:buNone/>
              </a:pPr>
              <a:endParaRPr sz="1400">
                <a:solidFill>
                  <a:srgbClr val="000000"/>
                </a:solidFill>
                <a:latin typeface="Calibri"/>
                <a:ea typeface="Calibri"/>
                <a:cs typeface="Calibri"/>
                <a:sym typeface="Calibri"/>
              </a:endParaRPr>
            </a:p>
          </p:txBody>
        </p:sp>
        <p:sp>
          <p:nvSpPr>
            <p:cNvPr id="59" name="Google Shape;981;p30">
              <a:extLst>
                <a:ext uri="{FF2B5EF4-FFF2-40B4-BE49-F238E27FC236}">
                  <a16:creationId xmlns:a16="http://schemas.microsoft.com/office/drawing/2014/main" id="{EAD1F8A0-755E-B74A-ADE5-08B50ECED9B4}"/>
                </a:ext>
              </a:extLst>
            </p:cNvPr>
            <p:cNvSpPr/>
            <p:nvPr/>
          </p:nvSpPr>
          <p:spPr>
            <a:xfrm>
              <a:off x="6077186" y="2230007"/>
              <a:ext cx="318600" cy="1602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rgbClr val="000000"/>
                </a:buClr>
                <a:buFont typeface="Calibri"/>
                <a:buNone/>
              </a:pPr>
              <a:endParaRPr sz="1400">
                <a:solidFill>
                  <a:srgbClr val="000000"/>
                </a:solidFill>
                <a:latin typeface="Calibri"/>
                <a:ea typeface="Calibri"/>
                <a:cs typeface="Calibri"/>
                <a:sym typeface="Calibri"/>
              </a:endParaRPr>
            </a:p>
          </p:txBody>
        </p:sp>
        <p:sp>
          <p:nvSpPr>
            <p:cNvPr id="60" name="Google Shape;982;p30">
              <a:extLst>
                <a:ext uri="{FF2B5EF4-FFF2-40B4-BE49-F238E27FC236}">
                  <a16:creationId xmlns:a16="http://schemas.microsoft.com/office/drawing/2014/main" id="{83CB1CB7-B4B2-5546-A254-20154A26FADD}"/>
                </a:ext>
              </a:extLst>
            </p:cNvPr>
            <p:cNvSpPr/>
            <p:nvPr/>
          </p:nvSpPr>
          <p:spPr>
            <a:xfrm>
              <a:off x="6141361" y="2308751"/>
              <a:ext cx="318600" cy="160200"/>
            </a:xfrm>
            <a:prstGeom prst="rect">
              <a:avLst/>
            </a:prstGeom>
            <a:solidFill>
              <a:srgbClr val="FF99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rgbClr val="000000"/>
                </a:buClr>
                <a:buFont typeface="Calibri"/>
                <a:buNone/>
              </a:pPr>
              <a:r>
                <a:rPr lang="en-US" sz="600" b="1">
                  <a:solidFill>
                    <a:srgbClr val="000000"/>
                  </a:solidFill>
                  <a:latin typeface="Calibri"/>
                  <a:ea typeface="Calibri"/>
                  <a:cs typeface="Calibri"/>
                  <a:sym typeface="Calibri"/>
                </a:rPr>
                <a:t>DTNs</a:t>
              </a:r>
              <a:endParaRPr sz="1100"/>
            </a:p>
          </p:txBody>
        </p:sp>
        <p:sp>
          <p:nvSpPr>
            <p:cNvPr id="61" name="Google Shape;983;p30">
              <a:extLst>
                <a:ext uri="{FF2B5EF4-FFF2-40B4-BE49-F238E27FC236}">
                  <a16:creationId xmlns:a16="http://schemas.microsoft.com/office/drawing/2014/main" id="{7CE17106-1725-844C-9085-1A51C2D5CCB1}"/>
                </a:ext>
              </a:extLst>
            </p:cNvPr>
            <p:cNvSpPr/>
            <p:nvPr/>
          </p:nvSpPr>
          <p:spPr>
            <a:xfrm>
              <a:off x="5559886" y="2166413"/>
              <a:ext cx="369600" cy="299400"/>
            </a:xfrm>
            <a:prstGeom prst="rect">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rgbClr val="000000"/>
                </a:buClr>
                <a:buFont typeface="Calibri"/>
                <a:buNone/>
              </a:pPr>
              <a:r>
                <a:rPr lang="en-US" sz="600" b="1">
                  <a:solidFill>
                    <a:srgbClr val="000000"/>
                  </a:solidFill>
                  <a:latin typeface="Calibri"/>
                  <a:ea typeface="Calibri"/>
                  <a:cs typeface="Calibri"/>
                  <a:sym typeface="Calibri"/>
                </a:rPr>
                <a:t>NERSC</a:t>
              </a:r>
              <a:endParaRPr sz="1100"/>
            </a:p>
            <a:p>
              <a:pPr marL="0" marR="0" lvl="0" indent="0" algn="l" rtl="0">
                <a:spcBef>
                  <a:spcPts val="0"/>
                </a:spcBef>
                <a:spcAft>
                  <a:spcPts val="0"/>
                </a:spcAft>
                <a:buClr>
                  <a:srgbClr val="000000"/>
                </a:buClr>
                <a:buFont typeface="Calibri"/>
                <a:buNone/>
              </a:pPr>
              <a:r>
                <a:rPr lang="en-US" sz="600" b="1">
                  <a:solidFill>
                    <a:srgbClr val="000000"/>
                  </a:solidFill>
                  <a:latin typeface="Calibri"/>
                  <a:ea typeface="Calibri"/>
                  <a:cs typeface="Calibri"/>
                  <a:sym typeface="Calibri"/>
                </a:rPr>
                <a:t>Router</a:t>
              </a:r>
              <a:endParaRPr sz="1100"/>
            </a:p>
          </p:txBody>
        </p:sp>
        <p:sp>
          <p:nvSpPr>
            <p:cNvPr id="62" name="Google Shape;984;p30">
              <a:extLst>
                <a:ext uri="{FF2B5EF4-FFF2-40B4-BE49-F238E27FC236}">
                  <a16:creationId xmlns:a16="http://schemas.microsoft.com/office/drawing/2014/main" id="{84C7CCE9-F502-0B4B-A15B-16A631FE210A}"/>
                </a:ext>
              </a:extLst>
            </p:cNvPr>
            <p:cNvSpPr txBox="1"/>
            <p:nvPr/>
          </p:nvSpPr>
          <p:spPr>
            <a:xfrm>
              <a:off x="6895383" y="1239375"/>
              <a:ext cx="1644900" cy="299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US" sz="700" b="1"/>
                <a:t>Burst Buffer nVRAM: Streaming Analysis  </a:t>
              </a:r>
              <a:endParaRPr sz="700" b="1"/>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a:p>
              <a:pPr marL="0" lvl="0" indent="0" algn="l" rtl="0">
                <a:spcBef>
                  <a:spcPts val="0"/>
                </a:spcBef>
                <a:spcAft>
                  <a:spcPts val="0"/>
                </a:spcAft>
                <a:buNone/>
              </a:pPr>
              <a:r>
                <a:rPr lang="en-US" sz="700"/>
                <a:t> </a:t>
              </a:r>
              <a:endParaRPr sz="700">
                <a:solidFill>
                  <a:srgbClr val="000000"/>
                </a:solidFill>
              </a:endParaRPr>
            </a:p>
          </p:txBody>
        </p:sp>
        <p:sp>
          <p:nvSpPr>
            <p:cNvPr id="63" name="Google Shape;985;p30">
              <a:extLst>
                <a:ext uri="{FF2B5EF4-FFF2-40B4-BE49-F238E27FC236}">
                  <a16:creationId xmlns:a16="http://schemas.microsoft.com/office/drawing/2014/main" id="{B97BF7DB-D919-CF44-9F88-74BA314AF8DF}"/>
                </a:ext>
              </a:extLst>
            </p:cNvPr>
            <p:cNvSpPr txBox="1"/>
            <p:nvPr/>
          </p:nvSpPr>
          <p:spPr>
            <a:xfrm>
              <a:off x="5966304" y="1303856"/>
              <a:ext cx="930900" cy="1314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rgbClr val="000000"/>
                </a:buClr>
                <a:buFont typeface="Calibri"/>
                <a:buNone/>
              </a:pPr>
              <a:r>
                <a:rPr lang="en-US" sz="600" b="1">
                  <a:solidFill>
                    <a:srgbClr val="000000"/>
                  </a:solidFill>
                  <a:latin typeface="Calibri"/>
                  <a:ea typeface="Calibri"/>
                  <a:cs typeface="Calibri"/>
                  <a:sym typeface="Calibri"/>
                </a:rPr>
                <a:t>Software ETH Routers</a:t>
              </a:r>
              <a:endParaRPr sz="1100"/>
            </a:p>
          </p:txBody>
        </p:sp>
        <p:sp>
          <p:nvSpPr>
            <p:cNvPr id="64" name="Google Shape;986;p30">
              <a:extLst>
                <a:ext uri="{FF2B5EF4-FFF2-40B4-BE49-F238E27FC236}">
                  <a16:creationId xmlns:a16="http://schemas.microsoft.com/office/drawing/2014/main" id="{44614121-E4A8-394D-8412-396ADE08E4E8}"/>
                </a:ext>
              </a:extLst>
            </p:cNvPr>
            <p:cNvSpPr txBox="1"/>
            <p:nvPr/>
          </p:nvSpPr>
          <p:spPr>
            <a:xfrm>
              <a:off x="6862525" y="3154669"/>
              <a:ext cx="1783200" cy="351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US" sz="600" b="1">
                  <a:solidFill>
                    <a:srgbClr val="000000"/>
                  </a:solidFill>
                </a:rPr>
                <a:t>NGF / Lustre: Offline from HDF/XTC files.</a:t>
              </a:r>
              <a:endParaRPr sz="600" b="1">
                <a:solidFill>
                  <a:srgbClr val="000000"/>
                </a:solidFill>
              </a:endParaRPr>
            </a:p>
          </p:txBody>
        </p:sp>
        <p:cxnSp>
          <p:nvCxnSpPr>
            <p:cNvPr id="65" name="Google Shape;987;p30">
              <a:extLst>
                <a:ext uri="{FF2B5EF4-FFF2-40B4-BE49-F238E27FC236}">
                  <a16:creationId xmlns:a16="http://schemas.microsoft.com/office/drawing/2014/main" id="{74B92439-D68A-ED43-A73D-E731C5C82468}"/>
                </a:ext>
              </a:extLst>
            </p:cNvPr>
            <p:cNvCxnSpPr/>
            <p:nvPr/>
          </p:nvCxnSpPr>
          <p:spPr>
            <a:xfrm rot="5400000">
              <a:off x="5704640" y="1631447"/>
              <a:ext cx="606000" cy="503100"/>
            </a:xfrm>
            <a:prstGeom prst="curvedConnector3">
              <a:avLst>
                <a:gd name="adj1" fmla="val 19495"/>
              </a:avLst>
            </a:prstGeom>
            <a:noFill/>
            <a:ln w="38100" cap="flat" cmpd="sng">
              <a:solidFill>
                <a:srgbClr val="1F497D"/>
              </a:solidFill>
              <a:prstDash val="solid"/>
              <a:round/>
              <a:headEnd type="none" w="med" len="med"/>
              <a:tailEnd type="none" w="med" len="med"/>
            </a:ln>
          </p:spPr>
        </p:cxnSp>
        <p:sp>
          <p:nvSpPr>
            <p:cNvPr id="66" name="Google Shape;988;p30">
              <a:extLst>
                <a:ext uri="{FF2B5EF4-FFF2-40B4-BE49-F238E27FC236}">
                  <a16:creationId xmlns:a16="http://schemas.microsoft.com/office/drawing/2014/main" id="{47492835-4606-9340-B9F2-52EB5BB18746}"/>
                </a:ext>
              </a:extLst>
            </p:cNvPr>
            <p:cNvSpPr/>
            <p:nvPr/>
          </p:nvSpPr>
          <p:spPr>
            <a:xfrm>
              <a:off x="6121327" y="2573390"/>
              <a:ext cx="330000" cy="299400"/>
            </a:xfrm>
            <a:prstGeom prst="rect">
              <a:avLst/>
            </a:prstGeom>
            <a:solidFill>
              <a:srgbClr val="DD7E6B"/>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rgbClr val="000000"/>
                </a:buClr>
                <a:buFont typeface="Calibri"/>
                <a:buNone/>
              </a:pPr>
              <a:r>
                <a:rPr lang="en-US" sz="800" b="1">
                  <a:latin typeface="Calibri"/>
                  <a:ea typeface="Calibri"/>
                  <a:cs typeface="Calibri"/>
                  <a:sym typeface="Calibri"/>
                </a:rPr>
                <a:t>IB</a:t>
              </a:r>
              <a:endParaRPr sz="800"/>
            </a:p>
          </p:txBody>
        </p:sp>
        <p:cxnSp>
          <p:nvCxnSpPr>
            <p:cNvPr id="67" name="Google Shape;989;p30">
              <a:extLst>
                <a:ext uri="{FF2B5EF4-FFF2-40B4-BE49-F238E27FC236}">
                  <a16:creationId xmlns:a16="http://schemas.microsoft.com/office/drawing/2014/main" id="{6C4257D1-32F7-544B-B9C8-367A93BB3970}"/>
                </a:ext>
              </a:extLst>
            </p:cNvPr>
            <p:cNvCxnSpPr/>
            <p:nvPr/>
          </p:nvCxnSpPr>
          <p:spPr>
            <a:xfrm>
              <a:off x="7024994" y="2223936"/>
              <a:ext cx="335400" cy="0"/>
            </a:xfrm>
            <a:prstGeom prst="straightConnector1">
              <a:avLst/>
            </a:prstGeom>
            <a:noFill/>
            <a:ln w="19050" cap="flat" cmpd="sng">
              <a:solidFill>
                <a:srgbClr val="B7B7B7"/>
              </a:solidFill>
              <a:prstDash val="solid"/>
              <a:round/>
              <a:headEnd type="none" w="sm" len="sm"/>
              <a:tailEnd type="none" w="sm" len="sm"/>
            </a:ln>
          </p:spPr>
        </p:cxnSp>
        <p:cxnSp>
          <p:nvCxnSpPr>
            <p:cNvPr id="68" name="Google Shape;990;p30">
              <a:extLst>
                <a:ext uri="{FF2B5EF4-FFF2-40B4-BE49-F238E27FC236}">
                  <a16:creationId xmlns:a16="http://schemas.microsoft.com/office/drawing/2014/main" id="{C23F2C6F-022F-884F-8510-75692B27B6F6}"/>
                </a:ext>
              </a:extLst>
            </p:cNvPr>
            <p:cNvCxnSpPr/>
            <p:nvPr/>
          </p:nvCxnSpPr>
          <p:spPr>
            <a:xfrm rot="10800000" flipH="1">
              <a:off x="7022375" y="2297589"/>
              <a:ext cx="432900" cy="4500"/>
            </a:xfrm>
            <a:prstGeom prst="straightConnector1">
              <a:avLst/>
            </a:prstGeom>
            <a:noFill/>
            <a:ln w="19050" cap="flat" cmpd="sng">
              <a:solidFill>
                <a:srgbClr val="B7B7B7"/>
              </a:solidFill>
              <a:prstDash val="solid"/>
              <a:round/>
              <a:headEnd type="none" w="sm" len="sm"/>
              <a:tailEnd type="none" w="sm" len="sm"/>
            </a:ln>
          </p:spPr>
        </p:cxnSp>
        <p:cxnSp>
          <p:nvCxnSpPr>
            <p:cNvPr id="69" name="Google Shape;991;p30">
              <a:extLst>
                <a:ext uri="{FF2B5EF4-FFF2-40B4-BE49-F238E27FC236}">
                  <a16:creationId xmlns:a16="http://schemas.microsoft.com/office/drawing/2014/main" id="{0428619C-F422-2747-8A52-114BE86D73D1}"/>
                </a:ext>
              </a:extLst>
            </p:cNvPr>
            <p:cNvCxnSpPr/>
            <p:nvPr/>
          </p:nvCxnSpPr>
          <p:spPr>
            <a:xfrm rot="10800000" flipH="1">
              <a:off x="7025360" y="2371242"/>
              <a:ext cx="514500" cy="4500"/>
            </a:xfrm>
            <a:prstGeom prst="straightConnector1">
              <a:avLst/>
            </a:prstGeom>
            <a:noFill/>
            <a:ln w="19050" cap="flat" cmpd="sng">
              <a:solidFill>
                <a:srgbClr val="B7B7B7"/>
              </a:solidFill>
              <a:prstDash val="solid"/>
              <a:round/>
              <a:headEnd type="none" w="sm" len="sm"/>
              <a:tailEnd type="none" w="sm" len="sm"/>
            </a:ln>
          </p:spPr>
        </p:cxnSp>
        <p:cxnSp>
          <p:nvCxnSpPr>
            <p:cNvPr id="70" name="Google Shape;992;p30">
              <a:extLst>
                <a:ext uri="{FF2B5EF4-FFF2-40B4-BE49-F238E27FC236}">
                  <a16:creationId xmlns:a16="http://schemas.microsoft.com/office/drawing/2014/main" id="{91F66DE9-F9F7-CA48-9883-5616C0AC004B}"/>
                </a:ext>
              </a:extLst>
            </p:cNvPr>
            <p:cNvCxnSpPr/>
            <p:nvPr/>
          </p:nvCxnSpPr>
          <p:spPr>
            <a:xfrm>
              <a:off x="7090059"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1" name="Google Shape;993;p30">
              <a:extLst>
                <a:ext uri="{FF2B5EF4-FFF2-40B4-BE49-F238E27FC236}">
                  <a16:creationId xmlns:a16="http://schemas.microsoft.com/office/drawing/2014/main" id="{F13E5A66-5505-DD4F-AFFD-079F080CDC06}"/>
                </a:ext>
              </a:extLst>
            </p:cNvPr>
            <p:cNvCxnSpPr/>
            <p:nvPr/>
          </p:nvCxnSpPr>
          <p:spPr>
            <a:xfrm>
              <a:off x="7326604"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2" name="Google Shape;994;p30">
              <a:extLst>
                <a:ext uri="{FF2B5EF4-FFF2-40B4-BE49-F238E27FC236}">
                  <a16:creationId xmlns:a16="http://schemas.microsoft.com/office/drawing/2014/main" id="{12202EFD-62AD-2C46-8A27-E7E426001E83}"/>
                </a:ext>
              </a:extLst>
            </p:cNvPr>
            <p:cNvCxnSpPr/>
            <p:nvPr/>
          </p:nvCxnSpPr>
          <p:spPr>
            <a:xfrm>
              <a:off x="7544954"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3" name="Google Shape;995;p30">
              <a:extLst>
                <a:ext uri="{FF2B5EF4-FFF2-40B4-BE49-F238E27FC236}">
                  <a16:creationId xmlns:a16="http://schemas.microsoft.com/office/drawing/2014/main" id="{38CAAED9-33B5-9A49-B5B9-BA2A6E8529AD}"/>
                </a:ext>
              </a:extLst>
            </p:cNvPr>
            <p:cNvCxnSpPr/>
            <p:nvPr/>
          </p:nvCxnSpPr>
          <p:spPr>
            <a:xfrm>
              <a:off x="7763303"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4" name="Google Shape;996;p30">
              <a:extLst>
                <a:ext uri="{FF2B5EF4-FFF2-40B4-BE49-F238E27FC236}">
                  <a16:creationId xmlns:a16="http://schemas.microsoft.com/office/drawing/2014/main" id="{D628A9C9-FD44-D643-831E-FCDC961F2F91}"/>
                </a:ext>
              </a:extLst>
            </p:cNvPr>
            <p:cNvCxnSpPr/>
            <p:nvPr/>
          </p:nvCxnSpPr>
          <p:spPr>
            <a:xfrm>
              <a:off x="7981653"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5" name="Google Shape;997;p30">
              <a:extLst>
                <a:ext uri="{FF2B5EF4-FFF2-40B4-BE49-F238E27FC236}">
                  <a16:creationId xmlns:a16="http://schemas.microsoft.com/office/drawing/2014/main" id="{CDFDBD24-7CFC-4541-B467-9EB2654D9849}"/>
                </a:ext>
              </a:extLst>
            </p:cNvPr>
            <p:cNvCxnSpPr/>
            <p:nvPr/>
          </p:nvCxnSpPr>
          <p:spPr>
            <a:xfrm>
              <a:off x="8200003" y="1837633"/>
              <a:ext cx="18300" cy="1281600"/>
            </a:xfrm>
            <a:prstGeom prst="straightConnector1">
              <a:avLst/>
            </a:prstGeom>
            <a:noFill/>
            <a:ln w="19050" cap="flat" cmpd="sng">
              <a:solidFill>
                <a:srgbClr val="000000"/>
              </a:solidFill>
              <a:prstDash val="solid"/>
              <a:round/>
              <a:headEnd type="none" w="med" len="med"/>
              <a:tailEnd type="none" w="med" len="med"/>
            </a:ln>
          </p:spPr>
        </p:cxnSp>
        <p:cxnSp>
          <p:nvCxnSpPr>
            <p:cNvPr id="76" name="Google Shape;998;p30">
              <a:extLst>
                <a:ext uri="{FF2B5EF4-FFF2-40B4-BE49-F238E27FC236}">
                  <a16:creationId xmlns:a16="http://schemas.microsoft.com/office/drawing/2014/main" id="{DFC9C383-13CA-9C41-8716-AE51F19BE1EA}"/>
                </a:ext>
              </a:extLst>
            </p:cNvPr>
            <p:cNvCxnSpPr/>
            <p:nvPr/>
          </p:nvCxnSpPr>
          <p:spPr>
            <a:xfrm>
              <a:off x="8418352" y="1837633"/>
              <a:ext cx="18300" cy="1281600"/>
            </a:xfrm>
            <a:prstGeom prst="straightConnector1">
              <a:avLst/>
            </a:prstGeom>
            <a:noFill/>
            <a:ln w="19050" cap="flat" cmpd="sng">
              <a:solidFill>
                <a:srgbClr val="000000"/>
              </a:solidFill>
              <a:prstDash val="solid"/>
              <a:round/>
              <a:headEnd type="none" w="med" len="med"/>
              <a:tailEnd type="none" w="med" len="med"/>
            </a:ln>
          </p:spPr>
        </p:cxnSp>
        <p:sp>
          <p:nvSpPr>
            <p:cNvPr id="77" name="Google Shape;999;p30">
              <a:extLst>
                <a:ext uri="{FF2B5EF4-FFF2-40B4-BE49-F238E27FC236}">
                  <a16:creationId xmlns:a16="http://schemas.microsoft.com/office/drawing/2014/main" id="{3678C832-5B91-D642-960A-8394A239B0D5}"/>
                </a:ext>
              </a:extLst>
            </p:cNvPr>
            <p:cNvSpPr/>
            <p:nvPr/>
          </p:nvSpPr>
          <p:spPr>
            <a:xfrm>
              <a:off x="7017276"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78" name="Google Shape;1000;p30">
              <a:extLst>
                <a:ext uri="{FF2B5EF4-FFF2-40B4-BE49-F238E27FC236}">
                  <a16:creationId xmlns:a16="http://schemas.microsoft.com/office/drawing/2014/main" id="{6A1E866B-CC58-BD46-894C-CDE9B2BEADB2}"/>
                </a:ext>
              </a:extLst>
            </p:cNvPr>
            <p:cNvSpPr/>
            <p:nvPr/>
          </p:nvSpPr>
          <p:spPr>
            <a:xfrm>
              <a:off x="7235625"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79" name="Google Shape;1001;p30">
              <a:extLst>
                <a:ext uri="{FF2B5EF4-FFF2-40B4-BE49-F238E27FC236}">
                  <a16:creationId xmlns:a16="http://schemas.microsoft.com/office/drawing/2014/main" id="{D9FA7702-AAB5-4549-B23B-CA08A2330412}"/>
                </a:ext>
              </a:extLst>
            </p:cNvPr>
            <p:cNvSpPr/>
            <p:nvPr/>
          </p:nvSpPr>
          <p:spPr>
            <a:xfrm>
              <a:off x="7453975"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80" name="Google Shape;1002;p30">
              <a:extLst>
                <a:ext uri="{FF2B5EF4-FFF2-40B4-BE49-F238E27FC236}">
                  <a16:creationId xmlns:a16="http://schemas.microsoft.com/office/drawing/2014/main" id="{AB5D1FD8-58DB-9540-8F63-57C26BD397BA}"/>
                </a:ext>
              </a:extLst>
            </p:cNvPr>
            <p:cNvSpPr/>
            <p:nvPr/>
          </p:nvSpPr>
          <p:spPr>
            <a:xfrm>
              <a:off x="7672325"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81" name="Google Shape;1003;p30">
              <a:extLst>
                <a:ext uri="{FF2B5EF4-FFF2-40B4-BE49-F238E27FC236}">
                  <a16:creationId xmlns:a16="http://schemas.microsoft.com/office/drawing/2014/main" id="{1D8ECCD0-2266-3243-9C06-40DCDFB0A401}"/>
                </a:ext>
              </a:extLst>
            </p:cNvPr>
            <p:cNvSpPr/>
            <p:nvPr/>
          </p:nvSpPr>
          <p:spPr>
            <a:xfrm>
              <a:off x="7890674"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82" name="Google Shape;1004;p30">
              <a:extLst>
                <a:ext uri="{FF2B5EF4-FFF2-40B4-BE49-F238E27FC236}">
                  <a16:creationId xmlns:a16="http://schemas.microsoft.com/office/drawing/2014/main" id="{B73077E2-3C5F-2545-B31A-B388093D37D6}"/>
                </a:ext>
              </a:extLst>
            </p:cNvPr>
            <p:cNvSpPr/>
            <p:nvPr/>
          </p:nvSpPr>
          <p:spPr>
            <a:xfrm>
              <a:off x="8109024"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cxnSp>
          <p:nvCxnSpPr>
            <p:cNvPr id="83" name="Google Shape;1005;p30">
              <a:extLst>
                <a:ext uri="{FF2B5EF4-FFF2-40B4-BE49-F238E27FC236}">
                  <a16:creationId xmlns:a16="http://schemas.microsoft.com/office/drawing/2014/main" id="{35FFC73C-7369-3C48-85B7-95B57FFC2EEE}"/>
                </a:ext>
              </a:extLst>
            </p:cNvPr>
            <p:cNvCxnSpPr/>
            <p:nvPr/>
          </p:nvCxnSpPr>
          <p:spPr>
            <a:xfrm>
              <a:off x="6798926" y="2171678"/>
              <a:ext cx="1783200" cy="18600"/>
            </a:xfrm>
            <a:prstGeom prst="straightConnector1">
              <a:avLst/>
            </a:prstGeom>
            <a:noFill/>
            <a:ln w="19050" cap="flat" cmpd="sng">
              <a:solidFill>
                <a:srgbClr val="000000"/>
              </a:solidFill>
              <a:prstDash val="solid"/>
              <a:round/>
              <a:headEnd type="none" w="med" len="med"/>
              <a:tailEnd type="none" w="med" len="med"/>
            </a:ln>
          </p:spPr>
        </p:cxnSp>
        <p:cxnSp>
          <p:nvCxnSpPr>
            <p:cNvPr id="84" name="Google Shape;1006;p30">
              <a:extLst>
                <a:ext uri="{FF2B5EF4-FFF2-40B4-BE49-F238E27FC236}">
                  <a16:creationId xmlns:a16="http://schemas.microsoft.com/office/drawing/2014/main" id="{98A726CC-6565-AC4F-9574-63490BA7D582}"/>
                </a:ext>
              </a:extLst>
            </p:cNvPr>
            <p:cNvCxnSpPr/>
            <p:nvPr/>
          </p:nvCxnSpPr>
          <p:spPr>
            <a:xfrm>
              <a:off x="6798926" y="1967602"/>
              <a:ext cx="1783200" cy="18600"/>
            </a:xfrm>
            <a:prstGeom prst="straightConnector1">
              <a:avLst/>
            </a:prstGeom>
            <a:noFill/>
            <a:ln w="19050" cap="flat" cmpd="sng">
              <a:solidFill>
                <a:srgbClr val="000000"/>
              </a:solidFill>
              <a:prstDash val="solid"/>
              <a:round/>
              <a:headEnd type="none" w="med" len="med"/>
              <a:tailEnd type="none" w="med" len="med"/>
            </a:ln>
          </p:spPr>
        </p:cxnSp>
        <p:cxnSp>
          <p:nvCxnSpPr>
            <p:cNvPr id="85" name="Google Shape;1007;p30">
              <a:extLst>
                <a:ext uri="{FF2B5EF4-FFF2-40B4-BE49-F238E27FC236}">
                  <a16:creationId xmlns:a16="http://schemas.microsoft.com/office/drawing/2014/main" id="{DD02DDD5-5B47-9B47-B17E-1C4CA347B04C}"/>
                </a:ext>
              </a:extLst>
            </p:cNvPr>
            <p:cNvCxnSpPr/>
            <p:nvPr/>
          </p:nvCxnSpPr>
          <p:spPr>
            <a:xfrm>
              <a:off x="6798926" y="2413092"/>
              <a:ext cx="1783200" cy="18600"/>
            </a:xfrm>
            <a:prstGeom prst="straightConnector1">
              <a:avLst/>
            </a:prstGeom>
            <a:noFill/>
            <a:ln w="19050" cap="flat" cmpd="sng">
              <a:solidFill>
                <a:srgbClr val="000000"/>
              </a:solidFill>
              <a:prstDash val="solid"/>
              <a:round/>
              <a:headEnd type="none" w="med" len="med"/>
              <a:tailEnd type="none" w="med" len="med"/>
            </a:ln>
          </p:spPr>
        </p:cxnSp>
        <p:cxnSp>
          <p:nvCxnSpPr>
            <p:cNvPr id="86" name="Google Shape;1008;p30">
              <a:extLst>
                <a:ext uri="{FF2B5EF4-FFF2-40B4-BE49-F238E27FC236}">
                  <a16:creationId xmlns:a16="http://schemas.microsoft.com/office/drawing/2014/main" id="{3776F299-587A-0740-A046-08371E68089F}"/>
                </a:ext>
              </a:extLst>
            </p:cNvPr>
            <p:cNvCxnSpPr/>
            <p:nvPr/>
          </p:nvCxnSpPr>
          <p:spPr>
            <a:xfrm>
              <a:off x="6798926" y="2635800"/>
              <a:ext cx="1783200" cy="18600"/>
            </a:xfrm>
            <a:prstGeom prst="straightConnector1">
              <a:avLst/>
            </a:prstGeom>
            <a:noFill/>
            <a:ln w="19050" cap="flat" cmpd="sng">
              <a:solidFill>
                <a:srgbClr val="000000"/>
              </a:solidFill>
              <a:prstDash val="solid"/>
              <a:round/>
              <a:headEnd type="none" w="med" len="med"/>
              <a:tailEnd type="none" w="med" len="med"/>
            </a:ln>
          </p:spPr>
        </p:cxnSp>
        <p:cxnSp>
          <p:nvCxnSpPr>
            <p:cNvPr id="87" name="Google Shape;1009;p30">
              <a:extLst>
                <a:ext uri="{FF2B5EF4-FFF2-40B4-BE49-F238E27FC236}">
                  <a16:creationId xmlns:a16="http://schemas.microsoft.com/office/drawing/2014/main" id="{8332EBB5-E424-F44C-B542-6A78FF9E61B3}"/>
                </a:ext>
              </a:extLst>
            </p:cNvPr>
            <p:cNvCxnSpPr/>
            <p:nvPr/>
          </p:nvCxnSpPr>
          <p:spPr>
            <a:xfrm>
              <a:off x="6798926" y="2858509"/>
              <a:ext cx="1783200" cy="18600"/>
            </a:xfrm>
            <a:prstGeom prst="straightConnector1">
              <a:avLst/>
            </a:prstGeom>
            <a:noFill/>
            <a:ln w="19050" cap="flat" cmpd="sng">
              <a:solidFill>
                <a:srgbClr val="000000"/>
              </a:solidFill>
              <a:prstDash val="solid"/>
              <a:round/>
              <a:headEnd type="none" w="med" len="med"/>
              <a:tailEnd type="none" w="med" len="med"/>
            </a:ln>
          </p:spPr>
        </p:cxnSp>
        <p:sp>
          <p:nvSpPr>
            <p:cNvPr id="88" name="Google Shape;1010;p30">
              <a:extLst>
                <a:ext uri="{FF2B5EF4-FFF2-40B4-BE49-F238E27FC236}">
                  <a16:creationId xmlns:a16="http://schemas.microsoft.com/office/drawing/2014/main" id="{A615D6ED-D28B-024C-B8CA-ADF5755EC9E8}"/>
                </a:ext>
              </a:extLst>
            </p:cNvPr>
            <p:cNvSpPr/>
            <p:nvPr/>
          </p:nvSpPr>
          <p:spPr>
            <a:xfrm>
              <a:off x="8327373" y="2097442"/>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89" name="Google Shape;1011;p30">
              <a:extLst>
                <a:ext uri="{FF2B5EF4-FFF2-40B4-BE49-F238E27FC236}">
                  <a16:creationId xmlns:a16="http://schemas.microsoft.com/office/drawing/2014/main" id="{B9283E26-0A9C-BD41-90D9-C349B2CE8ECF}"/>
                </a:ext>
              </a:extLst>
            </p:cNvPr>
            <p:cNvSpPr/>
            <p:nvPr/>
          </p:nvSpPr>
          <p:spPr>
            <a:xfrm>
              <a:off x="8327373" y="232000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90" name="Google Shape;1012;p30">
              <a:extLst>
                <a:ext uri="{FF2B5EF4-FFF2-40B4-BE49-F238E27FC236}">
                  <a16:creationId xmlns:a16="http://schemas.microsoft.com/office/drawing/2014/main" id="{F746CD2A-4AFC-8043-8498-31732EEE17E5}"/>
                </a:ext>
              </a:extLst>
            </p:cNvPr>
            <p:cNvSpPr/>
            <p:nvPr/>
          </p:nvSpPr>
          <p:spPr>
            <a:xfrm>
              <a:off x="8327373" y="2542859"/>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91" name="Google Shape;1013;p30">
              <a:extLst>
                <a:ext uri="{FF2B5EF4-FFF2-40B4-BE49-F238E27FC236}">
                  <a16:creationId xmlns:a16="http://schemas.microsoft.com/office/drawing/2014/main" id="{F26DC605-E3B9-DD40-8EF1-66178D99D592}"/>
                </a:ext>
              </a:extLst>
            </p:cNvPr>
            <p:cNvSpPr/>
            <p:nvPr/>
          </p:nvSpPr>
          <p:spPr>
            <a:xfrm>
              <a:off x="8327373" y="2765567"/>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92" name="Google Shape;1014;p30">
              <a:extLst>
                <a:ext uri="{FF2B5EF4-FFF2-40B4-BE49-F238E27FC236}">
                  <a16:creationId xmlns:a16="http://schemas.microsoft.com/office/drawing/2014/main" id="{B9944184-4F0C-1F47-AB64-576D5817C4A2}"/>
                </a:ext>
              </a:extLst>
            </p:cNvPr>
            <p:cNvSpPr/>
            <p:nvPr/>
          </p:nvSpPr>
          <p:spPr>
            <a:xfrm>
              <a:off x="8327373" y="1652025"/>
              <a:ext cx="181958" cy="185590"/>
            </a:xfrm>
            <a:prstGeom prst="flowChartMagneticDisk">
              <a:avLst/>
            </a:prstGeom>
            <a:solidFill>
              <a:srgbClr val="B6D7A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1100"/>
                <a:t> </a:t>
              </a:r>
              <a:endParaRPr sz="1100"/>
            </a:p>
          </p:txBody>
        </p:sp>
        <p:sp>
          <p:nvSpPr>
            <p:cNvPr id="93" name="Google Shape;1015;p30">
              <a:extLst>
                <a:ext uri="{FF2B5EF4-FFF2-40B4-BE49-F238E27FC236}">
                  <a16:creationId xmlns:a16="http://schemas.microsoft.com/office/drawing/2014/main" id="{D4BE9803-9846-664D-A70D-D509D2E84AEF}"/>
                </a:ext>
              </a:extLst>
            </p:cNvPr>
            <p:cNvSpPr/>
            <p:nvPr/>
          </p:nvSpPr>
          <p:spPr>
            <a:xfrm>
              <a:off x="7017276"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4" name="Google Shape;1016;p30">
              <a:extLst>
                <a:ext uri="{FF2B5EF4-FFF2-40B4-BE49-F238E27FC236}">
                  <a16:creationId xmlns:a16="http://schemas.microsoft.com/office/drawing/2014/main" id="{25EB5D1C-CA22-7E4D-8472-45525B0AC827}"/>
                </a:ext>
              </a:extLst>
            </p:cNvPr>
            <p:cNvSpPr/>
            <p:nvPr/>
          </p:nvSpPr>
          <p:spPr>
            <a:xfrm>
              <a:off x="7235625"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5" name="Google Shape;1017;p30">
              <a:extLst>
                <a:ext uri="{FF2B5EF4-FFF2-40B4-BE49-F238E27FC236}">
                  <a16:creationId xmlns:a16="http://schemas.microsoft.com/office/drawing/2014/main" id="{D305A8ED-3D45-3243-8EA9-52225B70D074}"/>
                </a:ext>
              </a:extLst>
            </p:cNvPr>
            <p:cNvSpPr/>
            <p:nvPr/>
          </p:nvSpPr>
          <p:spPr>
            <a:xfrm>
              <a:off x="7453975"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6" name="Google Shape;1018;p30">
              <a:extLst>
                <a:ext uri="{FF2B5EF4-FFF2-40B4-BE49-F238E27FC236}">
                  <a16:creationId xmlns:a16="http://schemas.microsoft.com/office/drawing/2014/main" id="{A3606C3B-ADBA-294C-92B3-F64C39D14671}"/>
                </a:ext>
              </a:extLst>
            </p:cNvPr>
            <p:cNvSpPr/>
            <p:nvPr/>
          </p:nvSpPr>
          <p:spPr>
            <a:xfrm>
              <a:off x="7672325"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7" name="Google Shape;1019;p30">
              <a:extLst>
                <a:ext uri="{FF2B5EF4-FFF2-40B4-BE49-F238E27FC236}">
                  <a16:creationId xmlns:a16="http://schemas.microsoft.com/office/drawing/2014/main" id="{B455D1AD-5289-FF4A-86F8-E0193D624477}"/>
                </a:ext>
              </a:extLst>
            </p:cNvPr>
            <p:cNvSpPr/>
            <p:nvPr/>
          </p:nvSpPr>
          <p:spPr>
            <a:xfrm>
              <a:off x="7890674"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8" name="Google Shape;1020;p30">
              <a:extLst>
                <a:ext uri="{FF2B5EF4-FFF2-40B4-BE49-F238E27FC236}">
                  <a16:creationId xmlns:a16="http://schemas.microsoft.com/office/drawing/2014/main" id="{D2C4B75E-0900-B843-A8A8-C49DFD04FC77}"/>
                </a:ext>
              </a:extLst>
            </p:cNvPr>
            <p:cNvSpPr/>
            <p:nvPr/>
          </p:nvSpPr>
          <p:spPr>
            <a:xfrm>
              <a:off x="8109024"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a:t> </a:t>
              </a:r>
              <a:endParaRPr sz="500"/>
            </a:p>
          </p:txBody>
        </p:sp>
        <p:sp>
          <p:nvSpPr>
            <p:cNvPr id="99" name="Google Shape;1021;p30">
              <a:extLst>
                <a:ext uri="{FF2B5EF4-FFF2-40B4-BE49-F238E27FC236}">
                  <a16:creationId xmlns:a16="http://schemas.microsoft.com/office/drawing/2014/main" id="{3C72FBBC-B12B-B044-8113-0BDFEE891C80}"/>
                </a:ext>
              </a:extLst>
            </p:cNvPr>
            <p:cNvSpPr/>
            <p:nvPr/>
          </p:nvSpPr>
          <p:spPr>
            <a:xfrm>
              <a:off x="8327373" y="3003560"/>
              <a:ext cx="181958" cy="185590"/>
            </a:xfrm>
            <a:prstGeom prst="flowChartMagneticDisk">
              <a:avLst/>
            </a:prstGeom>
            <a:solidFill>
              <a:srgbClr val="CFE2F3"/>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1100"/>
                <a:t> </a:t>
              </a:r>
              <a:endParaRPr sz="1100"/>
            </a:p>
          </p:txBody>
        </p:sp>
        <p:sp>
          <p:nvSpPr>
            <p:cNvPr id="100" name="Google Shape;1022;p30">
              <a:extLst>
                <a:ext uri="{FF2B5EF4-FFF2-40B4-BE49-F238E27FC236}">
                  <a16:creationId xmlns:a16="http://schemas.microsoft.com/office/drawing/2014/main" id="{18762068-5250-F746-BE48-C17F799C8413}"/>
                </a:ext>
              </a:extLst>
            </p:cNvPr>
            <p:cNvSpPr/>
            <p:nvPr/>
          </p:nvSpPr>
          <p:spPr>
            <a:xfrm>
              <a:off x="6798926" y="1874880"/>
              <a:ext cx="182100" cy="185400"/>
            </a:xfrm>
            <a:prstGeom prst="rect">
              <a:avLst/>
            </a:prstGeom>
            <a:solidFill>
              <a:srgbClr val="9BBB5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1" name="Google Shape;1023;p30">
              <a:extLst>
                <a:ext uri="{FF2B5EF4-FFF2-40B4-BE49-F238E27FC236}">
                  <a16:creationId xmlns:a16="http://schemas.microsoft.com/office/drawing/2014/main" id="{48C2D430-8E69-504E-9755-8D3B5D0E60B4}"/>
                </a:ext>
              </a:extLst>
            </p:cNvPr>
            <p:cNvSpPr/>
            <p:nvPr/>
          </p:nvSpPr>
          <p:spPr>
            <a:xfrm>
              <a:off x="6798926" y="2097588"/>
              <a:ext cx="182100" cy="185400"/>
            </a:xfrm>
            <a:prstGeom prst="rect">
              <a:avLst/>
            </a:prstGeom>
            <a:solidFill>
              <a:srgbClr val="9BBB5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2" name="Google Shape;1024;p30">
              <a:extLst>
                <a:ext uri="{FF2B5EF4-FFF2-40B4-BE49-F238E27FC236}">
                  <a16:creationId xmlns:a16="http://schemas.microsoft.com/office/drawing/2014/main" id="{DC75CEC8-56E3-9C47-AE94-0E6E70D5D0E5}"/>
                </a:ext>
              </a:extLst>
            </p:cNvPr>
            <p:cNvSpPr/>
            <p:nvPr/>
          </p:nvSpPr>
          <p:spPr>
            <a:xfrm>
              <a:off x="6798926" y="2320296"/>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3" name="Google Shape;1025;p30">
              <a:extLst>
                <a:ext uri="{FF2B5EF4-FFF2-40B4-BE49-F238E27FC236}">
                  <a16:creationId xmlns:a16="http://schemas.microsoft.com/office/drawing/2014/main" id="{A940220E-201C-F848-9629-4A536EDCCC58}"/>
                </a:ext>
              </a:extLst>
            </p:cNvPr>
            <p:cNvSpPr/>
            <p:nvPr/>
          </p:nvSpPr>
          <p:spPr>
            <a:xfrm>
              <a:off x="6798926" y="2543005"/>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4" name="Google Shape;1026;p30">
              <a:extLst>
                <a:ext uri="{FF2B5EF4-FFF2-40B4-BE49-F238E27FC236}">
                  <a16:creationId xmlns:a16="http://schemas.microsoft.com/office/drawing/2014/main" id="{91AF5F51-BD20-B448-B551-D3BE94394446}"/>
                </a:ext>
              </a:extLst>
            </p:cNvPr>
            <p:cNvSpPr/>
            <p:nvPr/>
          </p:nvSpPr>
          <p:spPr>
            <a:xfrm>
              <a:off x="6798926" y="2765713"/>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5" name="Google Shape;1027;p30">
              <a:extLst>
                <a:ext uri="{FF2B5EF4-FFF2-40B4-BE49-F238E27FC236}">
                  <a16:creationId xmlns:a16="http://schemas.microsoft.com/office/drawing/2014/main" id="{E45E8B77-B6B6-0E45-8CD4-0CD0925F5E9F}"/>
                </a:ext>
              </a:extLst>
            </p:cNvPr>
            <p:cNvSpPr/>
            <p:nvPr/>
          </p:nvSpPr>
          <p:spPr>
            <a:xfrm>
              <a:off x="7017276" y="1874733"/>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US" sz="500" b="1"/>
                <a:t> </a:t>
              </a:r>
              <a:endParaRPr sz="500" b="1"/>
            </a:p>
          </p:txBody>
        </p:sp>
        <p:sp>
          <p:nvSpPr>
            <p:cNvPr id="106" name="Google Shape;1028;p30">
              <a:extLst>
                <a:ext uri="{FF2B5EF4-FFF2-40B4-BE49-F238E27FC236}">
                  <a16:creationId xmlns:a16="http://schemas.microsoft.com/office/drawing/2014/main" id="{536CE0F8-6E39-EE42-8ECD-6CCBB73514A2}"/>
                </a:ext>
              </a:extLst>
            </p:cNvPr>
            <p:cNvSpPr/>
            <p:nvPr/>
          </p:nvSpPr>
          <p:spPr>
            <a:xfrm>
              <a:off x="7017276" y="2097442"/>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7" name="Google Shape;1029;p30">
              <a:extLst>
                <a:ext uri="{FF2B5EF4-FFF2-40B4-BE49-F238E27FC236}">
                  <a16:creationId xmlns:a16="http://schemas.microsoft.com/office/drawing/2014/main" id="{FF6A010D-A99A-B640-A627-D8BF279BD475}"/>
                </a:ext>
              </a:extLst>
            </p:cNvPr>
            <p:cNvSpPr/>
            <p:nvPr/>
          </p:nvSpPr>
          <p:spPr>
            <a:xfrm>
              <a:off x="7017276" y="232000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8" name="Google Shape;1030;p30">
              <a:extLst>
                <a:ext uri="{FF2B5EF4-FFF2-40B4-BE49-F238E27FC236}">
                  <a16:creationId xmlns:a16="http://schemas.microsoft.com/office/drawing/2014/main" id="{97A9C791-D91E-4543-A845-FFE7C38C7341}"/>
                </a:ext>
              </a:extLst>
            </p:cNvPr>
            <p:cNvSpPr/>
            <p:nvPr/>
          </p:nvSpPr>
          <p:spPr>
            <a:xfrm>
              <a:off x="7017276" y="2542859"/>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09" name="Google Shape;1031;p30">
              <a:extLst>
                <a:ext uri="{FF2B5EF4-FFF2-40B4-BE49-F238E27FC236}">
                  <a16:creationId xmlns:a16="http://schemas.microsoft.com/office/drawing/2014/main" id="{7C2AFBFA-7E83-5B4B-93CD-22A8919DFD6D}"/>
                </a:ext>
              </a:extLst>
            </p:cNvPr>
            <p:cNvSpPr/>
            <p:nvPr/>
          </p:nvSpPr>
          <p:spPr>
            <a:xfrm>
              <a:off x="7017276" y="2765567"/>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10" name="Google Shape;1032;p30">
              <a:extLst>
                <a:ext uri="{FF2B5EF4-FFF2-40B4-BE49-F238E27FC236}">
                  <a16:creationId xmlns:a16="http://schemas.microsoft.com/office/drawing/2014/main" id="{528E8A17-C4EC-4048-BAAE-EA844CEB00B2}"/>
                </a:ext>
              </a:extLst>
            </p:cNvPr>
            <p:cNvSpPr/>
            <p:nvPr/>
          </p:nvSpPr>
          <p:spPr>
            <a:xfrm>
              <a:off x="7235625" y="1875026"/>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1" name="Google Shape;1033;p30">
              <a:extLst>
                <a:ext uri="{FF2B5EF4-FFF2-40B4-BE49-F238E27FC236}">
                  <a16:creationId xmlns:a16="http://schemas.microsoft.com/office/drawing/2014/main" id="{6BE915CE-6B0A-8947-A550-B8C5D5489D2D}"/>
                </a:ext>
              </a:extLst>
            </p:cNvPr>
            <p:cNvSpPr/>
            <p:nvPr/>
          </p:nvSpPr>
          <p:spPr>
            <a:xfrm>
              <a:off x="7235625" y="209773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2" name="Google Shape;1034;p30">
              <a:extLst>
                <a:ext uri="{FF2B5EF4-FFF2-40B4-BE49-F238E27FC236}">
                  <a16:creationId xmlns:a16="http://schemas.microsoft.com/office/drawing/2014/main" id="{73F73B16-99F9-8242-AF38-D2FEC31E9AC7}"/>
                </a:ext>
              </a:extLst>
            </p:cNvPr>
            <p:cNvSpPr/>
            <p:nvPr/>
          </p:nvSpPr>
          <p:spPr>
            <a:xfrm>
              <a:off x="7235625" y="2320296"/>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3" name="Google Shape;1035;p30">
              <a:extLst>
                <a:ext uri="{FF2B5EF4-FFF2-40B4-BE49-F238E27FC236}">
                  <a16:creationId xmlns:a16="http://schemas.microsoft.com/office/drawing/2014/main" id="{57039BAA-38BB-D147-8115-2A457C0D9FA8}"/>
                </a:ext>
              </a:extLst>
            </p:cNvPr>
            <p:cNvSpPr/>
            <p:nvPr/>
          </p:nvSpPr>
          <p:spPr>
            <a:xfrm>
              <a:off x="7235625" y="2543151"/>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4" name="Google Shape;1036;p30">
              <a:extLst>
                <a:ext uri="{FF2B5EF4-FFF2-40B4-BE49-F238E27FC236}">
                  <a16:creationId xmlns:a16="http://schemas.microsoft.com/office/drawing/2014/main" id="{B8BCC4A3-2344-1142-9A84-1910B77525BF}"/>
                </a:ext>
              </a:extLst>
            </p:cNvPr>
            <p:cNvSpPr/>
            <p:nvPr/>
          </p:nvSpPr>
          <p:spPr>
            <a:xfrm>
              <a:off x="7235625" y="2765860"/>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15" name="Google Shape;1037;p30">
              <a:extLst>
                <a:ext uri="{FF2B5EF4-FFF2-40B4-BE49-F238E27FC236}">
                  <a16:creationId xmlns:a16="http://schemas.microsoft.com/office/drawing/2014/main" id="{5D9E1FB8-F2C7-9841-B5C9-C0CB65D01835}"/>
                </a:ext>
              </a:extLst>
            </p:cNvPr>
            <p:cNvSpPr/>
            <p:nvPr/>
          </p:nvSpPr>
          <p:spPr>
            <a:xfrm>
              <a:off x="7453975" y="1875026"/>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6" name="Google Shape;1038;p30">
              <a:extLst>
                <a:ext uri="{FF2B5EF4-FFF2-40B4-BE49-F238E27FC236}">
                  <a16:creationId xmlns:a16="http://schemas.microsoft.com/office/drawing/2014/main" id="{8FFCFAE2-69FF-3540-8EC6-DAF0B7EA9AE4}"/>
                </a:ext>
              </a:extLst>
            </p:cNvPr>
            <p:cNvSpPr/>
            <p:nvPr/>
          </p:nvSpPr>
          <p:spPr>
            <a:xfrm>
              <a:off x="7453975" y="209773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7" name="Google Shape;1039;p30">
              <a:extLst>
                <a:ext uri="{FF2B5EF4-FFF2-40B4-BE49-F238E27FC236}">
                  <a16:creationId xmlns:a16="http://schemas.microsoft.com/office/drawing/2014/main" id="{2D42CAF0-3E93-564A-9EBD-77DE1302312C}"/>
                </a:ext>
              </a:extLst>
            </p:cNvPr>
            <p:cNvSpPr/>
            <p:nvPr/>
          </p:nvSpPr>
          <p:spPr>
            <a:xfrm>
              <a:off x="7453975" y="2320296"/>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18" name="Google Shape;1040;p30">
              <a:extLst>
                <a:ext uri="{FF2B5EF4-FFF2-40B4-BE49-F238E27FC236}">
                  <a16:creationId xmlns:a16="http://schemas.microsoft.com/office/drawing/2014/main" id="{50DD6F5F-CC8D-E141-991B-4FBC7C4D7BDC}"/>
                </a:ext>
              </a:extLst>
            </p:cNvPr>
            <p:cNvSpPr/>
            <p:nvPr/>
          </p:nvSpPr>
          <p:spPr>
            <a:xfrm>
              <a:off x="7453975" y="2543151"/>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19" name="Google Shape;1041;p30">
              <a:extLst>
                <a:ext uri="{FF2B5EF4-FFF2-40B4-BE49-F238E27FC236}">
                  <a16:creationId xmlns:a16="http://schemas.microsoft.com/office/drawing/2014/main" id="{CB1E7AB3-6342-144D-B225-68B1999BC59D}"/>
                </a:ext>
              </a:extLst>
            </p:cNvPr>
            <p:cNvSpPr/>
            <p:nvPr/>
          </p:nvSpPr>
          <p:spPr>
            <a:xfrm>
              <a:off x="7453975" y="2765860"/>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20" name="Google Shape;1042;p30">
              <a:extLst>
                <a:ext uri="{FF2B5EF4-FFF2-40B4-BE49-F238E27FC236}">
                  <a16:creationId xmlns:a16="http://schemas.microsoft.com/office/drawing/2014/main" id="{1C55BE75-4305-2B4F-95D9-EFCA5C166AAE}"/>
                </a:ext>
              </a:extLst>
            </p:cNvPr>
            <p:cNvSpPr/>
            <p:nvPr/>
          </p:nvSpPr>
          <p:spPr>
            <a:xfrm>
              <a:off x="7672325" y="1874733"/>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1" name="Google Shape;1043;p30">
              <a:extLst>
                <a:ext uri="{FF2B5EF4-FFF2-40B4-BE49-F238E27FC236}">
                  <a16:creationId xmlns:a16="http://schemas.microsoft.com/office/drawing/2014/main" id="{02DD50E0-E455-4A4D-9C2E-61A5969C28DB}"/>
                </a:ext>
              </a:extLst>
            </p:cNvPr>
            <p:cNvSpPr/>
            <p:nvPr/>
          </p:nvSpPr>
          <p:spPr>
            <a:xfrm>
              <a:off x="7672325" y="2097442"/>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2" name="Google Shape;1044;p30">
              <a:extLst>
                <a:ext uri="{FF2B5EF4-FFF2-40B4-BE49-F238E27FC236}">
                  <a16:creationId xmlns:a16="http://schemas.microsoft.com/office/drawing/2014/main" id="{360B8DA2-4C81-0C47-9E65-B2E2DBE80B40}"/>
                </a:ext>
              </a:extLst>
            </p:cNvPr>
            <p:cNvSpPr/>
            <p:nvPr/>
          </p:nvSpPr>
          <p:spPr>
            <a:xfrm>
              <a:off x="7672325" y="232000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3" name="Google Shape;1045;p30">
              <a:extLst>
                <a:ext uri="{FF2B5EF4-FFF2-40B4-BE49-F238E27FC236}">
                  <a16:creationId xmlns:a16="http://schemas.microsoft.com/office/drawing/2014/main" id="{B0D5CD6F-2662-F944-8208-2D876B4F178C}"/>
                </a:ext>
              </a:extLst>
            </p:cNvPr>
            <p:cNvSpPr/>
            <p:nvPr/>
          </p:nvSpPr>
          <p:spPr>
            <a:xfrm>
              <a:off x="7672325" y="2542859"/>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4" name="Google Shape;1046;p30">
              <a:extLst>
                <a:ext uri="{FF2B5EF4-FFF2-40B4-BE49-F238E27FC236}">
                  <a16:creationId xmlns:a16="http://schemas.microsoft.com/office/drawing/2014/main" id="{A51EA18C-FBA0-CB44-A7BF-FD314C68AE15}"/>
                </a:ext>
              </a:extLst>
            </p:cNvPr>
            <p:cNvSpPr/>
            <p:nvPr/>
          </p:nvSpPr>
          <p:spPr>
            <a:xfrm>
              <a:off x="7672325" y="2765567"/>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25" name="Google Shape;1047;p30">
              <a:extLst>
                <a:ext uri="{FF2B5EF4-FFF2-40B4-BE49-F238E27FC236}">
                  <a16:creationId xmlns:a16="http://schemas.microsoft.com/office/drawing/2014/main" id="{D723C9CF-6688-214C-BA9D-CCE1E4D9941A}"/>
                </a:ext>
              </a:extLst>
            </p:cNvPr>
            <p:cNvSpPr/>
            <p:nvPr/>
          </p:nvSpPr>
          <p:spPr>
            <a:xfrm>
              <a:off x="7890674" y="1875026"/>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6" name="Google Shape;1048;p30">
              <a:extLst>
                <a:ext uri="{FF2B5EF4-FFF2-40B4-BE49-F238E27FC236}">
                  <a16:creationId xmlns:a16="http://schemas.microsoft.com/office/drawing/2014/main" id="{0D433450-DE69-004E-95C3-C0D93A47D4D8}"/>
                </a:ext>
              </a:extLst>
            </p:cNvPr>
            <p:cNvSpPr/>
            <p:nvPr/>
          </p:nvSpPr>
          <p:spPr>
            <a:xfrm>
              <a:off x="7890674" y="209773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7" name="Google Shape;1049;p30">
              <a:extLst>
                <a:ext uri="{FF2B5EF4-FFF2-40B4-BE49-F238E27FC236}">
                  <a16:creationId xmlns:a16="http://schemas.microsoft.com/office/drawing/2014/main" id="{45D7DE7C-5183-9B47-8CAD-76AA159F11DA}"/>
                </a:ext>
              </a:extLst>
            </p:cNvPr>
            <p:cNvSpPr/>
            <p:nvPr/>
          </p:nvSpPr>
          <p:spPr>
            <a:xfrm>
              <a:off x="7890674" y="2320296"/>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8" name="Google Shape;1050;p30">
              <a:extLst>
                <a:ext uri="{FF2B5EF4-FFF2-40B4-BE49-F238E27FC236}">
                  <a16:creationId xmlns:a16="http://schemas.microsoft.com/office/drawing/2014/main" id="{41CDC052-92E0-514A-A7F7-4FED2EA39F4F}"/>
                </a:ext>
              </a:extLst>
            </p:cNvPr>
            <p:cNvSpPr/>
            <p:nvPr/>
          </p:nvSpPr>
          <p:spPr>
            <a:xfrm>
              <a:off x="7890674" y="2543151"/>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29" name="Google Shape;1051;p30">
              <a:extLst>
                <a:ext uri="{FF2B5EF4-FFF2-40B4-BE49-F238E27FC236}">
                  <a16:creationId xmlns:a16="http://schemas.microsoft.com/office/drawing/2014/main" id="{535800D2-5925-7347-BF68-8335E146073A}"/>
                </a:ext>
              </a:extLst>
            </p:cNvPr>
            <p:cNvSpPr/>
            <p:nvPr/>
          </p:nvSpPr>
          <p:spPr>
            <a:xfrm>
              <a:off x="7890674" y="2765860"/>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30" name="Google Shape;1052;p30">
              <a:extLst>
                <a:ext uri="{FF2B5EF4-FFF2-40B4-BE49-F238E27FC236}">
                  <a16:creationId xmlns:a16="http://schemas.microsoft.com/office/drawing/2014/main" id="{3E0B9896-13C0-B74F-AB00-998CCD8F2706}"/>
                </a:ext>
              </a:extLst>
            </p:cNvPr>
            <p:cNvSpPr/>
            <p:nvPr/>
          </p:nvSpPr>
          <p:spPr>
            <a:xfrm>
              <a:off x="8109024" y="2097734"/>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31" name="Google Shape;1053;p30">
              <a:extLst>
                <a:ext uri="{FF2B5EF4-FFF2-40B4-BE49-F238E27FC236}">
                  <a16:creationId xmlns:a16="http://schemas.microsoft.com/office/drawing/2014/main" id="{016D9611-7330-4347-BFA5-8C4AADB2DF8E}"/>
                </a:ext>
              </a:extLst>
            </p:cNvPr>
            <p:cNvSpPr/>
            <p:nvPr/>
          </p:nvSpPr>
          <p:spPr>
            <a:xfrm>
              <a:off x="8109024" y="2320296"/>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32" name="Google Shape;1054;p30">
              <a:extLst>
                <a:ext uri="{FF2B5EF4-FFF2-40B4-BE49-F238E27FC236}">
                  <a16:creationId xmlns:a16="http://schemas.microsoft.com/office/drawing/2014/main" id="{D23CB910-3398-BE43-A8F8-E176DC08A1D3}"/>
                </a:ext>
              </a:extLst>
            </p:cNvPr>
            <p:cNvSpPr/>
            <p:nvPr/>
          </p:nvSpPr>
          <p:spPr>
            <a:xfrm>
              <a:off x="8109024" y="2543151"/>
              <a:ext cx="182100" cy="185400"/>
            </a:xfrm>
            <a:prstGeom prst="rect">
              <a:avLst/>
            </a:prstGeom>
            <a:solidFill>
              <a:srgbClr val="F6AF00"/>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33" name="Google Shape;1055;p30">
              <a:extLst>
                <a:ext uri="{FF2B5EF4-FFF2-40B4-BE49-F238E27FC236}">
                  <a16:creationId xmlns:a16="http://schemas.microsoft.com/office/drawing/2014/main" id="{7531143F-2EA1-6146-A2D5-7CF83C142B54}"/>
                </a:ext>
              </a:extLst>
            </p:cNvPr>
            <p:cNvSpPr/>
            <p:nvPr/>
          </p:nvSpPr>
          <p:spPr>
            <a:xfrm>
              <a:off x="8109024" y="2765860"/>
              <a:ext cx="182100" cy="185400"/>
            </a:xfrm>
            <a:prstGeom prst="rect">
              <a:avLst/>
            </a:prstGeom>
            <a:solidFill>
              <a:srgbClr val="3C78D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500" b="1"/>
            </a:p>
          </p:txBody>
        </p:sp>
        <p:sp>
          <p:nvSpPr>
            <p:cNvPr id="134" name="Google Shape;1056;p30">
              <a:extLst>
                <a:ext uri="{FF2B5EF4-FFF2-40B4-BE49-F238E27FC236}">
                  <a16:creationId xmlns:a16="http://schemas.microsoft.com/office/drawing/2014/main" id="{E941ADEC-4E84-734C-BAE0-D0FFEC280851}"/>
                </a:ext>
              </a:extLst>
            </p:cNvPr>
            <p:cNvSpPr/>
            <p:nvPr/>
          </p:nvSpPr>
          <p:spPr>
            <a:xfrm>
              <a:off x="8109024" y="1874880"/>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35" name="Google Shape;1057;p30">
              <a:extLst>
                <a:ext uri="{FF2B5EF4-FFF2-40B4-BE49-F238E27FC236}">
                  <a16:creationId xmlns:a16="http://schemas.microsoft.com/office/drawing/2014/main" id="{50AE44EF-E088-A748-BE59-402E5A61D87E}"/>
                </a:ext>
              </a:extLst>
            </p:cNvPr>
            <p:cNvSpPr/>
            <p:nvPr/>
          </p:nvSpPr>
          <p:spPr>
            <a:xfrm>
              <a:off x="8327373" y="1874880"/>
              <a:ext cx="182100" cy="185400"/>
            </a:xfrm>
            <a:prstGeom prst="rect">
              <a:avLst/>
            </a:prstGeom>
            <a:solidFill>
              <a:srgbClr val="E06666"/>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 </a:t>
              </a:r>
              <a:endParaRPr sz="500" b="1"/>
            </a:p>
          </p:txBody>
        </p:sp>
        <p:sp>
          <p:nvSpPr>
            <p:cNvPr id="136" name="Google Shape;1058;p30">
              <a:extLst>
                <a:ext uri="{FF2B5EF4-FFF2-40B4-BE49-F238E27FC236}">
                  <a16:creationId xmlns:a16="http://schemas.microsoft.com/office/drawing/2014/main" id="{026714A0-8D93-9B4F-808B-147A9667213A}"/>
                </a:ext>
              </a:extLst>
            </p:cNvPr>
            <p:cNvSpPr/>
            <p:nvPr/>
          </p:nvSpPr>
          <p:spPr>
            <a:xfrm>
              <a:off x="7378772" y="2044294"/>
              <a:ext cx="1044300" cy="606000"/>
            </a:xfrm>
            <a:prstGeom prst="ellipse">
              <a:avLst/>
            </a:prstGeom>
            <a:solidFill>
              <a:srgbClr val="F6AF00"/>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600" b="1"/>
                <a:t>Exascale </a:t>
              </a:r>
              <a:endParaRPr sz="600" b="1"/>
            </a:p>
            <a:p>
              <a:pPr marL="0" lvl="0" indent="0" algn="ctr" rtl="0">
                <a:spcBef>
                  <a:spcPts val="0"/>
                </a:spcBef>
                <a:spcAft>
                  <a:spcPts val="0"/>
                </a:spcAft>
                <a:buNone/>
              </a:pPr>
              <a:r>
                <a:rPr lang="en-US" sz="600" b="1"/>
                <a:t>HSN</a:t>
              </a:r>
              <a:endParaRPr sz="600" b="1"/>
            </a:p>
          </p:txBody>
        </p:sp>
        <p:sp>
          <p:nvSpPr>
            <p:cNvPr id="137" name="Google Shape;1059;p30">
              <a:extLst>
                <a:ext uri="{FF2B5EF4-FFF2-40B4-BE49-F238E27FC236}">
                  <a16:creationId xmlns:a16="http://schemas.microsoft.com/office/drawing/2014/main" id="{1003C1A1-3EF2-DB45-8DDA-5323C571C950}"/>
                </a:ext>
              </a:extLst>
            </p:cNvPr>
            <p:cNvSpPr/>
            <p:nvPr/>
          </p:nvSpPr>
          <p:spPr>
            <a:xfrm>
              <a:off x="6190443" y="1459050"/>
              <a:ext cx="233100" cy="202500"/>
            </a:xfrm>
            <a:prstGeom prst="flowChartSummingJunction">
              <a:avLst/>
            </a:prstGeom>
            <a:solidFill>
              <a:srgbClr val="EEECE1"/>
            </a:solidFill>
            <a:ln w="9525" cap="flat" cmpd="sng">
              <a:solidFill>
                <a:srgbClr val="1F497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38" name="Google Shape;978;p30">
              <a:extLst>
                <a:ext uri="{FF2B5EF4-FFF2-40B4-BE49-F238E27FC236}">
                  <a16:creationId xmlns:a16="http://schemas.microsoft.com/office/drawing/2014/main" id="{CC4574FF-D8D0-244B-B020-380A5217DCC0}"/>
                </a:ext>
              </a:extLst>
            </p:cNvPr>
            <p:cNvSpPr/>
            <p:nvPr/>
          </p:nvSpPr>
          <p:spPr>
            <a:xfrm>
              <a:off x="6190443" y="1849397"/>
              <a:ext cx="233100" cy="202500"/>
            </a:xfrm>
            <a:prstGeom prst="flowChartSummingJunction">
              <a:avLst/>
            </a:prstGeom>
            <a:solidFill>
              <a:srgbClr val="EEECE1"/>
            </a:solidFill>
            <a:ln w="9525" cap="flat" cmpd="sng">
              <a:solidFill>
                <a:srgbClr val="1F497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139" name="Google Shape;1060;p30">
              <a:extLst>
                <a:ext uri="{FF2B5EF4-FFF2-40B4-BE49-F238E27FC236}">
                  <a16:creationId xmlns:a16="http://schemas.microsoft.com/office/drawing/2014/main" id="{D0191E11-5918-8044-B3FE-1C3C017093A4}"/>
                </a:ext>
              </a:extLst>
            </p:cNvPr>
            <p:cNvCxnSpPr>
              <a:stCxn id="137" idx="6"/>
              <a:endCxn id="100" idx="1"/>
            </p:cNvCxnSpPr>
            <p:nvPr/>
          </p:nvCxnSpPr>
          <p:spPr>
            <a:xfrm>
              <a:off x="6423543" y="1560300"/>
              <a:ext cx="375300" cy="407400"/>
            </a:xfrm>
            <a:prstGeom prst="curvedConnector3">
              <a:avLst>
                <a:gd name="adj1" fmla="val 50011"/>
              </a:avLst>
            </a:prstGeom>
            <a:noFill/>
            <a:ln w="38100" cap="flat" cmpd="sng">
              <a:solidFill>
                <a:srgbClr val="1F497D"/>
              </a:solidFill>
              <a:prstDash val="solid"/>
              <a:round/>
              <a:headEnd type="none" w="med" len="med"/>
              <a:tailEnd type="none" w="med" len="med"/>
            </a:ln>
          </p:spPr>
        </p:cxnSp>
        <p:cxnSp>
          <p:nvCxnSpPr>
            <p:cNvPr id="140" name="Google Shape;1061;p30">
              <a:extLst>
                <a:ext uri="{FF2B5EF4-FFF2-40B4-BE49-F238E27FC236}">
                  <a16:creationId xmlns:a16="http://schemas.microsoft.com/office/drawing/2014/main" id="{2E69EE5B-30DC-814F-B45A-A2BD90A033B4}"/>
                </a:ext>
              </a:extLst>
            </p:cNvPr>
            <p:cNvCxnSpPr>
              <a:stCxn id="138" idx="6"/>
              <a:endCxn id="101" idx="1"/>
            </p:cNvCxnSpPr>
            <p:nvPr/>
          </p:nvCxnSpPr>
          <p:spPr>
            <a:xfrm>
              <a:off x="6423543" y="1950647"/>
              <a:ext cx="375300" cy="239700"/>
            </a:xfrm>
            <a:prstGeom prst="curvedConnector3">
              <a:avLst>
                <a:gd name="adj1" fmla="val 50011"/>
              </a:avLst>
            </a:prstGeom>
            <a:noFill/>
            <a:ln w="38100" cap="flat" cmpd="sng">
              <a:solidFill>
                <a:srgbClr val="1F497D"/>
              </a:solidFill>
              <a:prstDash val="solid"/>
              <a:round/>
              <a:headEnd type="none" w="med" len="med"/>
              <a:tailEnd type="none" w="med" len="med"/>
            </a:ln>
          </p:spPr>
        </p:cxnSp>
        <p:sp>
          <p:nvSpPr>
            <p:cNvPr id="141" name="Google Shape;1062;p30">
              <a:extLst>
                <a:ext uri="{FF2B5EF4-FFF2-40B4-BE49-F238E27FC236}">
                  <a16:creationId xmlns:a16="http://schemas.microsoft.com/office/drawing/2014/main" id="{AAA75BF3-DAB4-C942-8A1B-CDA406EED4F5}"/>
                </a:ext>
              </a:extLst>
            </p:cNvPr>
            <p:cNvSpPr txBox="1"/>
            <p:nvPr/>
          </p:nvSpPr>
          <p:spPr>
            <a:xfrm>
              <a:off x="2083968" y="1074488"/>
              <a:ext cx="1622100" cy="3945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US" sz="800"/>
                <a:t>Aggregate detector data, EPICS data, beamline data - </a:t>
              </a:r>
              <a:endParaRPr sz="800"/>
            </a:p>
            <a:p>
              <a:pPr marL="0" lvl="0" indent="0" algn="l" rtl="0">
                <a:spcBef>
                  <a:spcPts val="0"/>
                </a:spcBef>
                <a:spcAft>
                  <a:spcPts val="0"/>
                </a:spcAft>
                <a:buNone/>
              </a:pPr>
              <a:r>
                <a:rPr lang="en-US" sz="800"/>
                <a:t>selection and compression </a:t>
              </a:r>
              <a:endParaRPr sz="800"/>
            </a:p>
          </p:txBody>
        </p:sp>
        <p:sp>
          <p:nvSpPr>
            <p:cNvPr id="142" name="Google Shape;1063;p30">
              <a:extLst>
                <a:ext uri="{FF2B5EF4-FFF2-40B4-BE49-F238E27FC236}">
                  <a16:creationId xmlns:a16="http://schemas.microsoft.com/office/drawing/2014/main" id="{683BECF2-5042-204E-B01E-F6A8455FC206}"/>
                </a:ext>
              </a:extLst>
            </p:cNvPr>
            <p:cNvSpPr txBox="1"/>
            <p:nvPr/>
          </p:nvSpPr>
          <p:spPr>
            <a:xfrm>
              <a:off x="4551623" y="3062625"/>
              <a:ext cx="842700" cy="148800"/>
            </a:xfrm>
            <a:prstGeom prst="rect">
              <a:avLst/>
            </a:prstGeom>
            <a:noFill/>
            <a:ln>
              <a:noFill/>
            </a:ln>
          </p:spPr>
          <p:txBody>
            <a:bodyPr spcFirstLastPara="1" wrap="square" lIns="47750" tIns="47750" rIns="47750" bIns="47750" anchor="t" anchorCtr="0">
              <a:noAutofit/>
            </a:bodyPr>
            <a:lstStyle/>
            <a:p>
              <a:pPr marL="0" lvl="0" indent="0" algn="l" rtl="0">
                <a:spcBef>
                  <a:spcPts val="0"/>
                </a:spcBef>
                <a:spcAft>
                  <a:spcPts val="0"/>
                </a:spcAft>
                <a:buNone/>
              </a:pPr>
              <a:r>
                <a:rPr lang="en-US" sz="800" b="1"/>
                <a:t>10 GB/s - 1Tb/s</a:t>
              </a:r>
              <a:endParaRPr sz="800" b="1"/>
            </a:p>
          </p:txBody>
        </p:sp>
        <p:sp>
          <p:nvSpPr>
            <p:cNvPr id="143" name="Google Shape;927;p30">
              <a:extLst>
                <a:ext uri="{FF2B5EF4-FFF2-40B4-BE49-F238E27FC236}">
                  <a16:creationId xmlns:a16="http://schemas.microsoft.com/office/drawing/2014/main" id="{5B64C6C7-5776-1A43-8BC3-09EF66AAD58B}"/>
                </a:ext>
              </a:extLst>
            </p:cNvPr>
            <p:cNvSpPr txBox="1"/>
            <p:nvPr/>
          </p:nvSpPr>
          <p:spPr>
            <a:xfrm>
              <a:off x="385450" y="3225506"/>
              <a:ext cx="335400" cy="1824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EPICS</a:t>
              </a:r>
              <a:br>
                <a:rPr lang="en-US" sz="500" b="1"/>
              </a:br>
              <a:r>
                <a:rPr lang="en-US" sz="500" b="1"/>
                <a:t>Data</a:t>
              </a:r>
              <a:endParaRPr sz="1100"/>
            </a:p>
          </p:txBody>
        </p:sp>
        <p:sp>
          <p:nvSpPr>
            <p:cNvPr id="144" name="Google Shape;1064;p30">
              <a:extLst>
                <a:ext uri="{FF2B5EF4-FFF2-40B4-BE49-F238E27FC236}">
                  <a16:creationId xmlns:a16="http://schemas.microsoft.com/office/drawing/2014/main" id="{3BC754DB-B2EC-BB47-BA36-C65B666E67C7}"/>
                </a:ext>
              </a:extLst>
            </p:cNvPr>
            <p:cNvSpPr/>
            <p:nvPr/>
          </p:nvSpPr>
          <p:spPr>
            <a:xfrm>
              <a:off x="1853085" y="215326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45" name="Google Shape;1065;p30">
              <a:extLst>
                <a:ext uri="{FF2B5EF4-FFF2-40B4-BE49-F238E27FC236}">
                  <a16:creationId xmlns:a16="http://schemas.microsoft.com/office/drawing/2014/main" id="{C2D261EF-02AA-6D47-B26B-97E8D5492C9E}"/>
                </a:ext>
              </a:extLst>
            </p:cNvPr>
            <p:cNvSpPr/>
            <p:nvPr/>
          </p:nvSpPr>
          <p:spPr>
            <a:xfrm>
              <a:off x="1914859" y="215326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46" name="Google Shape;1066;p30">
              <a:extLst>
                <a:ext uri="{FF2B5EF4-FFF2-40B4-BE49-F238E27FC236}">
                  <a16:creationId xmlns:a16="http://schemas.microsoft.com/office/drawing/2014/main" id="{A2FB283B-9C18-8F4C-8633-302A63BB4DDF}"/>
                </a:ext>
              </a:extLst>
            </p:cNvPr>
            <p:cNvSpPr/>
            <p:nvPr/>
          </p:nvSpPr>
          <p:spPr>
            <a:xfrm>
              <a:off x="1981575" y="215326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47" name="Google Shape;1067;p30">
              <a:extLst>
                <a:ext uri="{FF2B5EF4-FFF2-40B4-BE49-F238E27FC236}">
                  <a16:creationId xmlns:a16="http://schemas.microsoft.com/office/drawing/2014/main" id="{D999AE82-3B30-0348-A3EF-562CC1792B55}"/>
                </a:ext>
              </a:extLst>
            </p:cNvPr>
            <p:cNvSpPr/>
            <p:nvPr/>
          </p:nvSpPr>
          <p:spPr>
            <a:xfrm>
              <a:off x="2043349" y="215326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48" name="Google Shape;1068;p30">
              <a:extLst>
                <a:ext uri="{FF2B5EF4-FFF2-40B4-BE49-F238E27FC236}">
                  <a16:creationId xmlns:a16="http://schemas.microsoft.com/office/drawing/2014/main" id="{1ED84560-AB68-4F49-801C-53553FB594C9}"/>
                </a:ext>
              </a:extLst>
            </p:cNvPr>
            <p:cNvSpPr/>
            <p:nvPr/>
          </p:nvSpPr>
          <p:spPr>
            <a:xfrm>
              <a:off x="1853085" y="2414837"/>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49" name="Google Shape;1069;p30">
              <a:extLst>
                <a:ext uri="{FF2B5EF4-FFF2-40B4-BE49-F238E27FC236}">
                  <a16:creationId xmlns:a16="http://schemas.microsoft.com/office/drawing/2014/main" id="{068BAF7D-CCF0-A14D-A61D-1474CE92C15E}"/>
                </a:ext>
              </a:extLst>
            </p:cNvPr>
            <p:cNvSpPr/>
            <p:nvPr/>
          </p:nvSpPr>
          <p:spPr>
            <a:xfrm>
              <a:off x="1914859" y="2414837"/>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0" name="Google Shape;1070;p30">
              <a:extLst>
                <a:ext uri="{FF2B5EF4-FFF2-40B4-BE49-F238E27FC236}">
                  <a16:creationId xmlns:a16="http://schemas.microsoft.com/office/drawing/2014/main" id="{6B198895-6211-0443-9F6E-FE3CD07CCB58}"/>
                </a:ext>
              </a:extLst>
            </p:cNvPr>
            <p:cNvSpPr/>
            <p:nvPr/>
          </p:nvSpPr>
          <p:spPr>
            <a:xfrm>
              <a:off x="1981575" y="2414837"/>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1" name="Google Shape;1071;p30">
              <a:extLst>
                <a:ext uri="{FF2B5EF4-FFF2-40B4-BE49-F238E27FC236}">
                  <a16:creationId xmlns:a16="http://schemas.microsoft.com/office/drawing/2014/main" id="{D8C8F36C-92F9-8A41-8597-EC9CCA5A5EEC}"/>
                </a:ext>
              </a:extLst>
            </p:cNvPr>
            <p:cNvSpPr/>
            <p:nvPr/>
          </p:nvSpPr>
          <p:spPr>
            <a:xfrm>
              <a:off x="2043349" y="2414837"/>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2" name="Google Shape;1072;p30">
              <a:extLst>
                <a:ext uri="{FF2B5EF4-FFF2-40B4-BE49-F238E27FC236}">
                  <a16:creationId xmlns:a16="http://schemas.microsoft.com/office/drawing/2014/main" id="{2A238CB1-45A2-9142-A84B-25DC9D0B4490}"/>
                </a:ext>
              </a:extLst>
            </p:cNvPr>
            <p:cNvSpPr/>
            <p:nvPr/>
          </p:nvSpPr>
          <p:spPr>
            <a:xfrm>
              <a:off x="1853085" y="2677834"/>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3" name="Google Shape;1073;p30">
              <a:extLst>
                <a:ext uri="{FF2B5EF4-FFF2-40B4-BE49-F238E27FC236}">
                  <a16:creationId xmlns:a16="http://schemas.microsoft.com/office/drawing/2014/main" id="{C17890FE-B376-8F41-9B6D-CC7748D9D652}"/>
                </a:ext>
              </a:extLst>
            </p:cNvPr>
            <p:cNvSpPr/>
            <p:nvPr/>
          </p:nvSpPr>
          <p:spPr>
            <a:xfrm>
              <a:off x="1914859" y="2677834"/>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4" name="Google Shape;1074;p30">
              <a:extLst>
                <a:ext uri="{FF2B5EF4-FFF2-40B4-BE49-F238E27FC236}">
                  <a16:creationId xmlns:a16="http://schemas.microsoft.com/office/drawing/2014/main" id="{3367C97F-B751-134E-B1A2-9FAA684EC78A}"/>
                </a:ext>
              </a:extLst>
            </p:cNvPr>
            <p:cNvSpPr/>
            <p:nvPr/>
          </p:nvSpPr>
          <p:spPr>
            <a:xfrm>
              <a:off x="1981575" y="2677834"/>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55" name="Google Shape;1075;p30">
              <a:extLst>
                <a:ext uri="{FF2B5EF4-FFF2-40B4-BE49-F238E27FC236}">
                  <a16:creationId xmlns:a16="http://schemas.microsoft.com/office/drawing/2014/main" id="{C38BC0E5-8F1B-D944-8951-A351343AFCF4}"/>
                </a:ext>
              </a:extLst>
            </p:cNvPr>
            <p:cNvSpPr/>
            <p:nvPr/>
          </p:nvSpPr>
          <p:spPr>
            <a:xfrm>
              <a:off x="2043349" y="2677834"/>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cxnSp>
          <p:nvCxnSpPr>
            <p:cNvPr id="156" name="Google Shape;1076;p30">
              <a:extLst>
                <a:ext uri="{FF2B5EF4-FFF2-40B4-BE49-F238E27FC236}">
                  <a16:creationId xmlns:a16="http://schemas.microsoft.com/office/drawing/2014/main" id="{E19237EA-8BAD-9249-A596-7139C4FFD0C9}"/>
                </a:ext>
              </a:extLst>
            </p:cNvPr>
            <p:cNvCxnSpPr>
              <a:stCxn id="47" idx="0"/>
              <a:endCxn id="36" idx="1"/>
            </p:cNvCxnSpPr>
            <p:nvPr/>
          </p:nvCxnSpPr>
          <p:spPr>
            <a:xfrm rot="-5400000">
              <a:off x="1146939" y="2683800"/>
              <a:ext cx="132900" cy="617100"/>
            </a:xfrm>
            <a:prstGeom prst="bentConnector2">
              <a:avLst/>
            </a:prstGeom>
            <a:noFill/>
            <a:ln w="9525" cap="flat" cmpd="sng">
              <a:solidFill>
                <a:srgbClr val="000000"/>
              </a:solidFill>
              <a:prstDash val="solid"/>
              <a:round/>
              <a:headEnd type="none" w="med" len="med"/>
              <a:tailEnd type="none" w="med" len="med"/>
            </a:ln>
          </p:spPr>
        </p:cxnSp>
        <p:sp>
          <p:nvSpPr>
            <p:cNvPr id="157" name="Google Shape;1077;p30">
              <a:extLst>
                <a:ext uri="{FF2B5EF4-FFF2-40B4-BE49-F238E27FC236}">
                  <a16:creationId xmlns:a16="http://schemas.microsoft.com/office/drawing/2014/main" id="{9D6FE7D9-AE29-2D4A-89C0-5DFD367AFF95}"/>
                </a:ext>
              </a:extLst>
            </p:cNvPr>
            <p:cNvSpPr txBox="1"/>
            <p:nvPr/>
          </p:nvSpPr>
          <p:spPr>
            <a:xfrm>
              <a:off x="385450" y="1466109"/>
              <a:ext cx="335400" cy="1824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US" sz="500" b="1"/>
                <a:t>Timing</a:t>
              </a:r>
              <a:endParaRPr sz="1100"/>
            </a:p>
          </p:txBody>
        </p:sp>
        <p:cxnSp>
          <p:nvCxnSpPr>
            <p:cNvPr id="158" name="Google Shape;1078;p30">
              <a:extLst>
                <a:ext uri="{FF2B5EF4-FFF2-40B4-BE49-F238E27FC236}">
                  <a16:creationId xmlns:a16="http://schemas.microsoft.com/office/drawing/2014/main" id="{FA470B41-2B82-B944-9630-96FCA08AAB2E}"/>
                </a:ext>
              </a:extLst>
            </p:cNvPr>
            <p:cNvCxnSpPr>
              <a:stCxn id="157" idx="2"/>
              <a:endCxn id="42" idx="2"/>
            </p:cNvCxnSpPr>
            <p:nvPr/>
          </p:nvCxnSpPr>
          <p:spPr>
            <a:xfrm rot="-5400000" flipH="1">
              <a:off x="568000" y="1633659"/>
              <a:ext cx="245400" cy="275100"/>
            </a:xfrm>
            <a:prstGeom prst="bentConnector2">
              <a:avLst/>
            </a:prstGeom>
            <a:noFill/>
            <a:ln w="9525" cap="flat" cmpd="sng">
              <a:solidFill>
                <a:srgbClr val="000000"/>
              </a:solidFill>
              <a:prstDash val="solid"/>
              <a:round/>
              <a:headEnd type="none" w="med" len="med"/>
              <a:tailEnd type="none" w="med" len="med"/>
            </a:ln>
          </p:spPr>
        </p:cxnSp>
        <p:cxnSp>
          <p:nvCxnSpPr>
            <p:cNvPr id="159" name="Google Shape;1079;p30">
              <a:extLst>
                <a:ext uri="{FF2B5EF4-FFF2-40B4-BE49-F238E27FC236}">
                  <a16:creationId xmlns:a16="http://schemas.microsoft.com/office/drawing/2014/main" id="{2BC458EA-0FF7-8F43-A996-B3015D7B1866}"/>
                </a:ext>
              </a:extLst>
            </p:cNvPr>
            <p:cNvCxnSpPr>
              <a:stCxn id="157" idx="2"/>
              <a:endCxn id="43" idx="2"/>
            </p:cNvCxnSpPr>
            <p:nvPr/>
          </p:nvCxnSpPr>
          <p:spPr>
            <a:xfrm rot="-5400000" flipH="1">
              <a:off x="437500" y="1764159"/>
              <a:ext cx="506400" cy="275100"/>
            </a:xfrm>
            <a:prstGeom prst="bentConnector2">
              <a:avLst/>
            </a:prstGeom>
            <a:noFill/>
            <a:ln w="9525" cap="flat" cmpd="sng">
              <a:solidFill>
                <a:srgbClr val="000000"/>
              </a:solidFill>
              <a:prstDash val="solid"/>
              <a:round/>
              <a:headEnd type="none" w="med" len="med"/>
              <a:tailEnd type="none" w="med" len="med"/>
            </a:ln>
          </p:spPr>
        </p:cxnSp>
        <p:cxnSp>
          <p:nvCxnSpPr>
            <p:cNvPr id="160" name="Google Shape;1080;p30">
              <a:extLst>
                <a:ext uri="{FF2B5EF4-FFF2-40B4-BE49-F238E27FC236}">
                  <a16:creationId xmlns:a16="http://schemas.microsoft.com/office/drawing/2014/main" id="{F632E6B2-7D9F-DC40-9870-87BFB368FE10}"/>
                </a:ext>
              </a:extLst>
            </p:cNvPr>
            <p:cNvCxnSpPr>
              <a:stCxn id="157" idx="2"/>
              <a:endCxn id="44" idx="2"/>
            </p:cNvCxnSpPr>
            <p:nvPr/>
          </p:nvCxnSpPr>
          <p:spPr>
            <a:xfrm rot="-5400000" flipH="1">
              <a:off x="310900" y="1890759"/>
              <a:ext cx="759600" cy="275100"/>
            </a:xfrm>
            <a:prstGeom prst="bentConnector2">
              <a:avLst/>
            </a:prstGeom>
            <a:noFill/>
            <a:ln w="9525" cap="flat" cmpd="sng">
              <a:solidFill>
                <a:srgbClr val="000000"/>
              </a:solidFill>
              <a:prstDash val="solid"/>
              <a:round/>
              <a:headEnd type="none" w="med" len="med"/>
              <a:tailEnd type="none" w="med" len="med"/>
            </a:ln>
          </p:spPr>
        </p:cxnSp>
        <p:cxnSp>
          <p:nvCxnSpPr>
            <p:cNvPr id="161" name="Google Shape;1081;p30">
              <a:extLst>
                <a:ext uri="{FF2B5EF4-FFF2-40B4-BE49-F238E27FC236}">
                  <a16:creationId xmlns:a16="http://schemas.microsoft.com/office/drawing/2014/main" id="{FEB7412C-005A-9D42-B2A9-B2A3109D3096}"/>
                </a:ext>
              </a:extLst>
            </p:cNvPr>
            <p:cNvCxnSpPr>
              <a:stCxn id="157" idx="2"/>
              <a:endCxn id="45" idx="2"/>
            </p:cNvCxnSpPr>
            <p:nvPr/>
          </p:nvCxnSpPr>
          <p:spPr>
            <a:xfrm rot="-5400000" flipH="1">
              <a:off x="184150" y="2017509"/>
              <a:ext cx="1020900" cy="282900"/>
            </a:xfrm>
            <a:prstGeom prst="bentConnector2">
              <a:avLst/>
            </a:prstGeom>
            <a:noFill/>
            <a:ln w="9525" cap="flat" cmpd="sng">
              <a:solidFill>
                <a:srgbClr val="000000"/>
              </a:solidFill>
              <a:prstDash val="solid"/>
              <a:round/>
              <a:headEnd type="none" w="med" len="med"/>
              <a:tailEnd type="none" w="med" len="med"/>
            </a:ln>
          </p:spPr>
        </p:cxnSp>
        <p:cxnSp>
          <p:nvCxnSpPr>
            <p:cNvPr id="162" name="Google Shape;1082;p30">
              <a:extLst>
                <a:ext uri="{FF2B5EF4-FFF2-40B4-BE49-F238E27FC236}">
                  <a16:creationId xmlns:a16="http://schemas.microsoft.com/office/drawing/2014/main" id="{298CF318-7156-8B4A-A6BA-9E9D37BD8ABC}"/>
                </a:ext>
              </a:extLst>
            </p:cNvPr>
            <p:cNvCxnSpPr>
              <a:stCxn id="42" idx="0"/>
              <a:endCxn id="32" idx="1"/>
            </p:cNvCxnSpPr>
            <p:nvPr/>
          </p:nvCxnSpPr>
          <p:spPr>
            <a:xfrm>
              <a:off x="950235" y="1893859"/>
              <a:ext cx="571500" cy="3300"/>
            </a:xfrm>
            <a:prstGeom prst="bentConnector3">
              <a:avLst>
                <a:gd name="adj1" fmla="val 50013"/>
              </a:avLst>
            </a:prstGeom>
            <a:noFill/>
            <a:ln w="9525" cap="flat" cmpd="sng">
              <a:solidFill>
                <a:srgbClr val="000000"/>
              </a:solidFill>
              <a:prstDash val="solid"/>
              <a:round/>
              <a:headEnd type="none" w="med" len="med"/>
              <a:tailEnd type="none" w="med" len="med"/>
            </a:ln>
          </p:spPr>
        </p:cxnSp>
        <p:cxnSp>
          <p:nvCxnSpPr>
            <p:cNvPr id="163" name="Google Shape;1083;p30">
              <a:extLst>
                <a:ext uri="{FF2B5EF4-FFF2-40B4-BE49-F238E27FC236}">
                  <a16:creationId xmlns:a16="http://schemas.microsoft.com/office/drawing/2014/main" id="{2D6D99F2-CE88-804E-8107-45796389F104}"/>
                </a:ext>
              </a:extLst>
            </p:cNvPr>
            <p:cNvCxnSpPr>
              <a:stCxn id="43" idx="0"/>
              <a:endCxn id="33" idx="1"/>
            </p:cNvCxnSpPr>
            <p:nvPr/>
          </p:nvCxnSpPr>
          <p:spPr>
            <a:xfrm rot="10800000" flipH="1">
              <a:off x="950235" y="2151641"/>
              <a:ext cx="566100" cy="3300"/>
            </a:xfrm>
            <a:prstGeom prst="bentConnector3">
              <a:avLst>
                <a:gd name="adj1" fmla="val 50013"/>
              </a:avLst>
            </a:prstGeom>
            <a:noFill/>
            <a:ln w="9525" cap="flat" cmpd="sng">
              <a:solidFill>
                <a:srgbClr val="000000"/>
              </a:solidFill>
              <a:prstDash val="solid"/>
              <a:round/>
              <a:headEnd type="none" w="med" len="med"/>
              <a:tailEnd type="none" w="med" len="med"/>
            </a:ln>
          </p:spPr>
        </p:cxnSp>
        <p:cxnSp>
          <p:nvCxnSpPr>
            <p:cNvPr id="164" name="Google Shape;1084;p30">
              <a:extLst>
                <a:ext uri="{FF2B5EF4-FFF2-40B4-BE49-F238E27FC236}">
                  <a16:creationId xmlns:a16="http://schemas.microsoft.com/office/drawing/2014/main" id="{7E6614A0-D736-AF47-81A0-42FC90B20B20}"/>
                </a:ext>
              </a:extLst>
            </p:cNvPr>
            <p:cNvCxnSpPr>
              <a:stCxn id="44" idx="0"/>
              <a:endCxn id="34" idx="1"/>
            </p:cNvCxnSpPr>
            <p:nvPr/>
          </p:nvCxnSpPr>
          <p:spPr>
            <a:xfrm>
              <a:off x="950235" y="2408209"/>
              <a:ext cx="571500" cy="3300"/>
            </a:xfrm>
            <a:prstGeom prst="bentConnector3">
              <a:avLst>
                <a:gd name="adj1" fmla="val 50013"/>
              </a:avLst>
            </a:prstGeom>
            <a:noFill/>
            <a:ln w="9525" cap="flat" cmpd="sng">
              <a:solidFill>
                <a:srgbClr val="000000"/>
              </a:solidFill>
              <a:prstDash val="solid"/>
              <a:round/>
              <a:headEnd type="none" w="med" len="med"/>
              <a:tailEnd type="none" w="med" len="med"/>
            </a:ln>
          </p:spPr>
        </p:cxnSp>
        <p:cxnSp>
          <p:nvCxnSpPr>
            <p:cNvPr id="165" name="Google Shape;1085;p30">
              <a:extLst>
                <a:ext uri="{FF2B5EF4-FFF2-40B4-BE49-F238E27FC236}">
                  <a16:creationId xmlns:a16="http://schemas.microsoft.com/office/drawing/2014/main" id="{34DE1DAC-0998-D04A-968D-EC420934D9E5}"/>
                </a:ext>
              </a:extLst>
            </p:cNvPr>
            <p:cNvCxnSpPr>
              <a:stCxn id="45" idx="0"/>
              <a:endCxn id="35" idx="1"/>
            </p:cNvCxnSpPr>
            <p:nvPr/>
          </p:nvCxnSpPr>
          <p:spPr>
            <a:xfrm rot="10800000" flipH="1">
              <a:off x="957978" y="2665991"/>
              <a:ext cx="564000" cy="3300"/>
            </a:xfrm>
            <a:prstGeom prst="bentConnector3">
              <a:avLst>
                <a:gd name="adj1" fmla="val 49992"/>
              </a:avLst>
            </a:prstGeom>
            <a:noFill/>
            <a:ln w="9525" cap="flat" cmpd="sng">
              <a:solidFill>
                <a:srgbClr val="000000"/>
              </a:solidFill>
              <a:prstDash val="solid"/>
              <a:round/>
              <a:headEnd type="none" w="med" len="med"/>
              <a:tailEnd type="none" w="med" len="med"/>
            </a:ln>
          </p:spPr>
        </p:cxnSp>
        <p:sp>
          <p:nvSpPr>
            <p:cNvPr id="166" name="Google Shape;1086;p30">
              <a:extLst>
                <a:ext uri="{FF2B5EF4-FFF2-40B4-BE49-F238E27FC236}">
                  <a16:creationId xmlns:a16="http://schemas.microsoft.com/office/drawing/2014/main" id="{FB90FCDC-0A8A-E549-99F6-E47E5AA88749}"/>
                </a:ext>
              </a:extLst>
            </p:cNvPr>
            <p:cNvSpPr/>
            <p:nvPr/>
          </p:nvSpPr>
          <p:spPr>
            <a:xfrm>
              <a:off x="1864882" y="188152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67" name="Google Shape;1087;p30">
              <a:extLst>
                <a:ext uri="{FF2B5EF4-FFF2-40B4-BE49-F238E27FC236}">
                  <a16:creationId xmlns:a16="http://schemas.microsoft.com/office/drawing/2014/main" id="{AB3A31D7-07D2-9446-A70F-EB758D11D652}"/>
                </a:ext>
              </a:extLst>
            </p:cNvPr>
            <p:cNvSpPr/>
            <p:nvPr/>
          </p:nvSpPr>
          <p:spPr>
            <a:xfrm>
              <a:off x="1926656" y="188152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68" name="Google Shape;1088;p30">
              <a:extLst>
                <a:ext uri="{FF2B5EF4-FFF2-40B4-BE49-F238E27FC236}">
                  <a16:creationId xmlns:a16="http://schemas.microsoft.com/office/drawing/2014/main" id="{4F5F3DFF-6651-D349-8F07-C3AB2ADA0301}"/>
                </a:ext>
              </a:extLst>
            </p:cNvPr>
            <p:cNvSpPr/>
            <p:nvPr/>
          </p:nvSpPr>
          <p:spPr>
            <a:xfrm>
              <a:off x="1993373" y="188152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sp>
          <p:nvSpPr>
            <p:cNvPr id="169" name="Google Shape;1089;p30">
              <a:extLst>
                <a:ext uri="{FF2B5EF4-FFF2-40B4-BE49-F238E27FC236}">
                  <a16:creationId xmlns:a16="http://schemas.microsoft.com/office/drawing/2014/main" id="{2145EC5E-8C63-BD4D-AAED-4500F1B55D0B}"/>
                </a:ext>
              </a:extLst>
            </p:cNvPr>
            <p:cNvSpPr/>
            <p:nvPr/>
          </p:nvSpPr>
          <p:spPr>
            <a:xfrm>
              <a:off x="2055147" y="1881525"/>
              <a:ext cx="42000" cy="72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47750" tIns="47750" rIns="47750" bIns="47750" anchor="ctr" anchorCtr="0">
              <a:noAutofit/>
            </a:bodyPr>
            <a:lstStyle/>
            <a:p>
              <a:pPr marL="0" lvl="0" indent="0" algn="l" rtl="0">
                <a:spcBef>
                  <a:spcPts val="0"/>
                </a:spcBef>
                <a:spcAft>
                  <a:spcPts val="0"/>
                </a:spcAft>
                <a:buNone/>
              </a:pPr>
              <a:endParaRPr/>
            </a:p>
          </p:txBody>
        </p:sp>
        <p:cxnSp>
          <p:nvCxnSpPr>
            <p:cNvPr id="170" name="Google Shape;1090;p30">
              <a:extLst>
                <a:ext uri="{FF2B5EF4-FFF2-40B4-BE49-F238E27FC236}">
                  <a16:creationId xmlns:a16="http://schemas.microsoft.com/office/drawing/2014/main" id="{868B3A9C-5708-B148-81B2-D2B93F7A1B1E}"/>
                </a:ext>
              </a:extLst>
            </p:cNvPr>
            <p:cNvCxnSpPr>
              <a:stCxn id="27" idx="3"/>
              <a:endCxn id="46" idx="1"/>
            </p:cNvCxnSpPr>
            <p:nvPr/>
          </p:nvCxnSpPr>
          <p:spPr>
            <a:xfrm>
              <a:off x="2150684" y="1866075"/>
              <a:ext cx="514500" cy="525600"/>
            </a:xfrm>
            <a:prstGeom prst="curvedConnector3">
              <a:avLst>
                <a:gd name="adj1" fmla="val 50000"/>
              </a:avLst>
            </a:prstGeom>
            <a:noFill/>
            <a:ln w="9525" cap="flat" cmpd="sng">
              <a:solidFill>
                <a:srgbClr val="000000"/>
              </a:solidFill>
              <a:prstDash val="solid"/>
              <a:round/>
              <a:headEnd type="none" w="med" len="med"/>
              <a:tailEnd type="none" w="med" len="med"/>
            </a:ln>
          </p:spPr>
        </p:cxnSp>
        <p:cxnSp>
          <p:nvCxnSpPr>
            <p:cNvPr id="171" name="Google Shape;1091;p30">
              <a:extLst>
                <a:ext uri="{FF2B5EF4-FFF2-40B4-BE49-F238E27FC236}">
                  <a16:creationId xmlns:a16="http://schemas.microsoft.com/office/drawing/2014/main" id="{3E691E37-347A-1B42-B7BE-2A80041FEBC0}"/>
                </a:ext>
              </a:extLst>
            </p:cNvPr>
            <p:cNvCxnSpPr>
              <a:stCxn id="28" idx="3"/>
              <a:endCxn id="46" idx="1"/>
            </p:cNvCxnSpPr>
            <p:nvPr/>
          </p:nvCxnSpPr>
          <p:spPr>
            <a:xfrm>
              <a:off x="2150684" y="2125725"/>
              <a:ext cx="514500" cy="266100"/>
            </a:xfrm>
            <a:prstGeom prst="curvedConnector3">
              <a:avLst>
                <a:gd name="adj1" fmla="val 50000"/>
              </a:avLst>
            </a:prstGeom>
            <a:noFill/>
            <a:ln w="9525" cap="flat" cmpd="sng">
              <a:solidFill>
                <a:srgbClr val="000000"/>
              </a:solidFill>
              <a:prstDash val="solid"/>
              <a:round/>
              <a:headEnd type="none" w="med" len="med"/>
              <a:tailEnd type="none" w="med" len="med"/>
            </a:ln>
          </p:spPr>
        </p:cxnSp>
        <p:cxnSp>
          <p:nvCxnSpPr>
            <p:cNvPr id="172" name="Google Shape;1092;p30">
              <a:extLst>
                <a:ext uri="{FF2B5EF4-FFF2-40B4-BE49-F238E27FC236}">
                  <a16:creationId xmlns:a16="http://schemas.microsoft.com/office/drawing/2014/main" id="{057D1E9A-484E-164F-9B8F-7CA5C96C7610}"/>
                </a:ext>
              </a:extLst>
            </p:cNvPr>
            <p:cNvCxnSpPr>
              <a:stCxn id="29" idx="3"/>
              <a:endCxn id="46" idx="1"/>
            </p:cNvCxnSpPr>
            <p:nvPr/>
          </p:nvCxnSpPr>
          <p:spPr>
            <a:xfrm>
              <a:off x="2150684" y="2380425"/>
              <a:ext cx="514500" cy="11400"/>
            </a:xfrm>
            <a:prstGeom prst="curvedConnector3">
              <a:avLst>
                <a:gd name="adj1" fmla="val 50000"/>
              </a:avLst>
            </a:prstGeom>
            <a:noFill/>
            <a:ln w="9525" cap="flat" cmpd="sng">
              <a:solidFill>
                <a:srgbClr val="000000"/>
              </a:solidFill>
              <a:prstDash val="solid"/>
              <a:round/>
              <a:headEnd type="none" w="med" len="med"/>
              <a:tailEnd type="none" w="med" len="med"/>
            </a:ln>
          </p:spPr>
        </p:cxnSp>
        <p:cxnSp>
          <p:nvCxnSpPr>
            <p:cNvPr id="173" name="Google Shape;1093;p30">
              <a:extLst>
                <a:ext uri="{FF2B5EF4-FFF2-40B4-BE49-F238E27FC236}">
                  <a16:creationId xmlns:a16="http://schemas.microsoft.com/office/drawing/2014/main" id="{49ED4539-FD86-444F-B875-6E58209AE91D}"/>
                </a:ext>
              </a:extLst>
            </p:cNvPr>
            <p:cNvCxnSpPr>
              <a:stCxn id="30" idx="3"/>
              <a:endCxn id="46" idx="1"/>
            </p:cNvCxnSpPr>
            <p:nvPr/>
          </p:nvCxnSpPr>
          <p:spPr>
            <a:xfrm rot="10800000" flipH="1">
              <a:off x="2150684" y="2391675"/>
              <a:ext cx="514500" cy="248400"/>
            </a:xfrm>
            <a:prstGeom prst="curvedConnector3">
              <a:avLst>
                <a:gd name="adj1" fmla="val 50000"/>
              </a:avLst>
            </a:prstGeom>
            <a:noFill/>
            <a:ln w="9525" cap="flat" cmpd="sng">
              <a:solidFill>
                <a:srgbClr val="000000"/>
              </a:solidFill>
              <a:prstDash val="solid"/>
              <a:round/>
              <a:headEnd type="none" w="med" len="med"/>
              <a:tailEnd type="none" w="med" len="med"/>
            </a:ln>
          </p:spPr>
        </p:cxnSp>
        <p:cxnSp>
          <p:nvCxnSpPr>
            <p:cNvPr id="174" name="Google Shape;1094;p30">
              <a:extLst>
                <a:ext uri="{FF2B5EF4-FFF2-40B4-BE49-F238E27FC236}">
                  <a16:creationId xmlns:a16="http://schemas.microsoft.com/office/drawing/2014/main" id="{74D28C26-10F9-AC4C-8E09-952F7A1F784A}"/>
                </a:ext>
              </a:extLst>
            </p:cNvPr>
            <p:cNvCxnSpPr>
              <a:stCxn id="31" idx="3"/>
              <a:endCxn id="46" idx="1"/>
            </p:cNvCxnSpPr>
            <p:nvPr/>
          </p:nvCxnSpPr>
          <p:spPr>
            <a:xfrm rot="10800000" flipH="1">
              <a:off x="2150831" y="2391675"/>
              <a:ext cx="514500" cy="503100"/>
            </a:xfrm>
            <a:prstGeom prst="curvedConnector3">
              <a:avLst>
                <a:gd name="adj1" fmla="val 49985"/>
              </a:avLst>
            </a:prstGeom>
            <a:noFill/>
            <a:ln w="9525" cap="flat" cmpd="sng">
              <a:solidFill>
                <a:srgbClr val="000000"/>
              </a:solidFill>
              <a:prstDash val="solid"/>
              <a:round/>
              <a:headEnd type="none" w="med" len="med"/>
              <a:tailEnd type="none" w="med" len="med"/>
            </a:ln>
          </p:spPr>
        </p:cxnSp>
        <p:sp>
          <p:nvSpPr>
            <p:cNvPr id="175" name="Google Shape;1095;p30">
              <a:extLst>
                <a:ext uri="{FF2B5EF4-FFF2-40B4-BE49-F238E27FC236}">
                  <a16:creationId xmlns:a16="http://schemas.microsoft.com/office/drawing/2014/main" id="{0F20CF9D-CC32-454E-B6BE-81B61BE18C4A}"/>
                </a:ext>
              </a:extLst>
            </p:cNvPr>
            <p:cNvSpPr/>
            <p:nvPr/>
          </p:nvSpPr>
          <p:spPr>
            <a:xfrm>
              <a:off x="2529809" y="2860829"/>
              <a:ext cx="628830" cy="285768"/>
            </a:xfrm>
            <a:prstGeom prst="flowChartMultidocument">
              <a:avLst/>
            </a:prstGeom>
            <a:solidFill>
              <a:srgbClr val="FF9900"/>
            </a:soli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176" name="Google Shape;1096;p30">
              <a:extLst>
                <a:ext uri="{FF2B5EF4-FFF2-40B4-BE49-F238E27FC236}">
                  <a16:creationId xmlns:a16="http://schemas.microsoft.com/office/drawing/2014/main" id="{DD63489C-7084-9C48-9CD9-4B1DB57E097F}"/>
                </a:ext>
              </a:extLst>
            </p:cNvPr>
            <p:cNvCxnSpPr>
              <a:stCxn id="46" idx="2"/>
              <a:endCxn id="175" idx="0"/>
            </p:cNvCxnSpPr>
            <p:nvPr/>
          </p:nvCxnSpPr>
          <p:spPr>
            <a:xfrm rot="-5400000" flipH="1">
              <a:off x="2720832" y="2694075"/>
              <a:ext cx="293400" cy="40200"/>
            </a:xfrm>
            <a:prstGeom prst="curvedConnector3">
              <a:avLst>
                <a:gd name="adj1" fmla="val 49992"/>
              </a:avLst>
            </a:prstGeom>
            <a:noFill/>
            <a:ln w="9525" cap="flat" cmpd="sng">
              <a:solidFill>
                <a:srgbClr val="000000"/>
              </a:solidFill>
              <a:prstDash val="solid"/>
              <a:round/>
              <a:headEnd type="none" w="med" len="med"/>
              <a:tailEnd type="none" w="med" len="med"/>
            </a:ln>
          </p:spPr>
        </p:cxnSp>
        <p:sp>
          <p:nvSpPr>
            <p:cNvPr id="177" name="Google Shape;1097;p30">
              <a:extLst>
                <a:ext uri="{FF2B5EF4-FFF2-40B4-BE49-F238E27FC236}">
                  <a16:creationId xmlns:a16="http://schemas.microsoft.com/office/drawing/2014/main" id="{77936F2C-7F40-E84F-AC33-217472340939}"/>
                </a:ext>
              </a:extLst>
            </p:cNvPr>
            <p:cNvSpPr txBox="1"/>
            <p:nvPr/>
          </p:nvSpPr>
          <p:spPr>
            <a:xfrm>
              <a:off x="2803236" y="3095288"/>
              <a:ext cx="1353300" cy="201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Font typeface="Arial"/>
                <a:buNone/>
              </a:pPr>
              <a:r>
                <a:rPr lang="en-US" sz="600" b="1" i="0" u="none" strike="noStrike" cap="none">
                  <a:solidFill>
                    <a:srgbClr val="000000"/>
                  </a:solidFill>
                  <a:latin typeface="Arial"/>
                  <a:ea typeface="Arial"/>
                  <a:cs typeface="Arial"/>
                  <a:sym typeface="Arial"/>
                </a:rPr>
                <a:t>Online Monitoring</a:t>
              </a:r>
              <a:r>
                <a:rPr lang="en-US" sz="600"/>
                <a:t> </a:t>
              </a:r>
              <a:r>
                <a:rPr lang="en-US" sz="600" b="1"/>
                <a:t>&amp; FFB </a:t>
              </a:r>
              <a:r>
                <a:rPr lang="en-US" sz="600" b="1" i="0" u="none" strike="noStrike" cap="none">
                  <a:solidFill>
                    <a:srgbClr val="000000"/>
                  </a:solidFill>
                  <a:latin typeface="Arial"/>
                  <a:ea typeface="Arial"/>
                  <a:cs typeface="Arial"/>
                  <a:sym typeface="Arial"/>
                </a:rPr>
                <a:t>Nodes</a:t>
              </a:r>
              <a:endParaRPr sz="600"/>
            </a:p>
          </p:txBody>
        </p:sp>
        <p:sp>
          <p:nvSpPr>
            <p:cNvPr id="178" name="Google Shape;1098;p30">
              <a:extLst>
                <a:ext uri="{FF2B5EF4-FFF2-40B4-BE49-F238E27FC236}">
                  <a16:creationId xmlns:a16="http://schemas.microsoft.com/office/drawing/2014/main" id="{3651CDE9-3131-C548-B69B-D473007C10E1}"/>
                </a:ext>
              </a:extLst>
            </p:cNvPr>
            <p:cNvSpPr/>
            <p:nvPr/>
          </p:nvSpPr>
          <p:spPr>
            <a:xfrm>
              <a:off x="2508672" y="1539863"/>
              <a:ext cx="628830" cy="285768"/>
            </a:xfrm>
            <a:prstGeom prst="flowChartMultidocument">
              <a:avLst/>
            </a:prstGeom>
            <a:solidFill>
              <a:srgbClr val="FF9900"/>
            </a:soli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 name="Google Shape;1099;p30">
              <a:extLst>
                <a:ext uri="{FF2B5EF4-FFF2-40B4-BE49-F238E27FC236}">
                  <a16:creationId xmlns:a16="http://schemas.microsoft.com/office/drawing/2014/main" id="{3A1A66F4-5884-3048-A04E-89746467F076}"/>
                </a:ext>
              </a:extLst>
            </p:cNvPr>
            <p:cNvSpPr txBox="1"/>
            <p:nvPr/>
          </p:nvSpPr>
          <p:spPr>
            <a:xfrm>
              <a:off x="3137484" y="1556869"/>
              <a:ext cx="1044300" cy="201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Font typeface="Arial"/>
                <a:buNone/>
              </a:pPr>
              <a:r>
                <a:rPr lang="en-US" sz="600" b="1"/>
                <a:t>Event builder nodes</a:t>
              </a:r>
              <a:endParaRPr sz="600"/>
            </a:p>
          </p:txBody>
        </p:sp>
        <p:cxnSp>
          <p:nvCxnSpPr>
            <p:cNvPr id="180" name="Google Shape;1100;p30">
              <a:extLst>
                <a:ext uri="{FF2B5EF4-FFF2-40B4-BE49-F238E27FC236}">
                  <a16:creationId xmlns:a16="http://schemas.microsoft.com/office/drawing/2014/main" id="{68685A55-5C23-B448-9E03-4A58CC6EED94}"/>
                </a:ext>
              </a:extLst>
            </p:cNvPr>
            <p:cNvCxnSpPr>
              <a:stCxn id="178" idx="2"/>
              <a:endCxn id="46" idx="0"/>
            </p:cNvCxnSpPr>
            <p:nvPr/>
          </p:nvCxnSpPr>
          <p:spPr>
            <a:xfrm rot="-5400000" flipH="1">
              <a:off x="2612860" y="1981309"/>
              <a:ext cx="401100" cy="68100"/>
            </a:xfrm>
            <a:prstGeom prst="curvedConnector3">
              <a:avLst>
                <a:gd name="adj1" fmla="val 51270"/>
              </a:avLst>
            </a:prstGeom>
            <a:noFill/>
            <a:ln w="9525" cap="flat" cmpd="sng">
              <a:solidFill>
                <a:srgbClr val="000000"/>
              </a:solidFill>
              <a:prstDash val="solid"/>
              <a:round/>
              <a:headEnd type="none" w="med" len="med"/>
              <a:tailEnd type="none" w="med" len="med"/>
            </a:ln>
          </p:spPr>
        </p:cxnSp>
      </p:grpSp>
      <p:sp>
        <p:nvSpPr>
          <p:cNvPr id="181" name="Google Shape;1101;p30">
            <a:extLst>
              <a:ext uri="{FF2B5EF4-FFF2-40B4-BE49-F238E27FC236}">
                <a16:creationId xmlns:a16="http://schemas.microsoft.com/office/drawing/2014/main" id="{0D3B59C6-3E30-B345-A16F-5F70A578A82C}"/>
              </a:ext>
            </a:extLst>
          </p:cNvPr>
          <p:cNvSpPr txBox="1"/>
          <p:nvPr/>
        </p:nvSpPr>
        <p:spPr>
          <a:xfrm>
            <a:off x="3610575" y="4549130"/>
            <a:ext cx="2865900" cy="372000"/>
          </a:xfrm>
          <a:prstGeom prst="rect">
            <a:avLst/>
          </a:prstGeom>
          <a:noFill/>
          <a:ln>
            <a:noFill/>
          </a:ln>
        </p:spPr>
        <p:txBody>
          <a:bodyPr spcFirstLastPara="1" wrap="square" lIns="0" tIns="0" rIns="0" bIns="0" anchor="t" anchorCtr="0">
            <a:noAutofit/>
          </a:bodyPr>
          <a:lstStyle/>
          <a:p>
            <a:pPr marL="0" lvl="0" indent="0" algn="ctr" rtl="0">
              <a:lnSpc>
                <a:spcPct val="85000"/>
              </a:lnSpc>
              <a:spcBef>
                <a:spcPts val="0"/>
              </a:spcBef>
              <a:spcAft>
                <a:spcPts val="0"/>
              </a:spcAft>
              <a:buNone/>
            </a:pPr>
            <a:r>
              <a:rPr lang="en-US" sz="2400" b="1" dirty="0" err="1">
                <a:solidFill>
                  <a:schemeClr val="dk1"/>
                </a:solidFill>
              </a:rPr>
              <a:t>ExaFEL</a:t>
            </a:r>
            <a:r>
              <a:rPr lang="en-US" sz="2400" b="1" dirty="0">
                <a:solidFill>
                  <a:schemeClr val="dk1"/>
                </a:solidFill>
              </a:rPr>
              <a:t> Data Flow</a:t>
            </a:r>
            <a:endParaRPr sz="2400" dirty="0"/>
          </a:p>
        </p:txBody>
      </p:sp>
      <p:sp>
        <p:nvSpPr>
          <p:cNvPr id="182" name="Google Shape;1102;p30">
            <a:extLst>
              <a:ext uri="{FF2B5EF4-FFF2-40B4-BE49-F238E27FC236}">
                <a16:creationId xmlns:a16="http://schemas.microsoft.com/office/drawing/2014/main" id="{2969575D-495C-704E-9223-510F30EB74A5}"/>
              </a:ext>
            </a:extLst>
          </p:cNvPr>
          <p:cNvSpPr txBox="1"/>
          <p:nvPr/>
        </p:nvSpPr>
        <p:spPr>
          <a:xfrm>
            <a:off x="7161723" y="1122218"/>
            <a:ext cx="1703577" cy="865062"/>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1600" dirty="0">
                <a:solidFill>
                  <a:schemeClr val="dk1"/>
                </a:solidFill>
              </a:rPr>
              <a:t>SDN for End-to-End Networking @ </a:t>
            </a:r>
            <a:r>
              <a:rPr lang="en-US" sz="1600" dirty="0" err="1">
                <a:solidFill>
                  <a:schemeClr val="dk1"/>
                </a:solidFill>
              </a:rPr>
              <a:t>Exascale</a:t>
            </a:r>
            <a:r>
              <a:rPr lang="en-US" sz="1600" dirty="0">
                <a:solidFill>
                  <a:schemeClr val="dk1"/>
                </a:solidFill>
              </a:rPr>
              <a:t> (SENSE)</a:t>
            </a:r>
            <a:endParaRPr sz="1600" dirty="0"/>
          </a:p>
        </p:txBody>
      </p:sp>
      <p:sp>
        <p:nvSpPr>
          <p:cNvPr id="183" name="Google Shape;1103;p30">
            <a:extLst>
              <a:ext uri="{FF2B5EF4-FFF2-40B4-BE49-F238E27FC236}">
                <a16:creationId xmlns:a16="http://schemas.microsoft.com/office/drawing/2014/main" id="{8396D94D-AC2D-A84B-BB74-602A516176BB}"/>
              </a:ext>
            </a:extLst>
          </p:cNvPr>
          <p:cNvSpPr/>
          <p:nvPr/>
        </p:nvSpPr>
        <p:spPr>
          <a:xfrm>
            <a:off x="2829588" y="1270406"/>
            <a:ext cx="1104600" cy="40290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400"/>
              <a:t>SENSE Orchestrator</a:t>
            </a:r>
            <a:endParaRPr sz="1400"/>
          </a:p>
        </p:txBody>
      </p:sp>
      <p:sp>
        <p:nvSpPr>
          <p:cNvPr id="184" name="Google Shape;1104;p30">
            <a:extLst>
              <a:ext uri="{FF2B5EF4-FFF2-40B4-BE49-F238E27FC236}">
                <a16:creationId xmlns:a16="http://schemas.microsoft.com/office/drawing/2014/main" id="{87F60EF7-CB2E-0343-8E19-AD64BA90DBFC}"/>
              </a:ext>
            </a:extLst>
          </p:cNvPr>
          <p:cNvSpPr/>
          <p:nvPr/>
        </p:nvSpPr>
        <p:spPr>
          <a:xfrm>
            <a:off x="4472775" y="1647431"/>
            <a:ext cx="1141500" cy="40290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400" dirty="0"/>
              <a:t>SENSE Network-RM</a:t>
            </a:r>
            <a:endParaRPr sz="1400" dirty="0"/>
          </a:p>
        </p:txBody>
      </p:sp>
      <p:sp>
        <p:nvSpPr>
          <p:cNvPr id="185" name="Google Shape;1105;p30">
            <a:extLst>
              <a:ext uri="{FF2B5EF4-FFF2-40B4-BE49-F238E27FC236}">
                <a16:creationId xmlns:a16="http://schemas.microsoft.com/office/drawing/2014/main" id="{FCD984BD-4C83-974A-832D-6274107314E1}"/>
              </a:ext>
            </a:extLst>
          </p:cNvPr>
          <p:cNvSpPr/>
          <p:nvPr/>
        </p:nvSpPr>
        <p:spPr>
          <a:xfrm>
            <a:off x="5889099" y="1647381"/>
            <a:ext cx="1046125" cy="402900"/>
          </a:xfrm>
          <a:prstGeom prst="roundRect">
            <a:avLst>
              <a:gd name="adj" fmla="val 16667"/>
            </a:avLst>
          </a:prstGeom>
          <a:solidFill>
            <a:srgbClr val="FFFF00"/>
          </a:solidFill>
          <a:ln w="9525" cap="flat" cmpd="sng">
            <a:solidFill>
              <a:srgbClr val="36373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400" dirty="0"/>
              <a:t>SENSE DTN-RM</a:t>
            </a:r>
            <a:endParaRPr sz="1400" dirty="0"/>
          </a:p>
        </p:txBody>
      </p:sp>
      <p:sp>
        <p:nvSpPr>
          <p:cNvPr id="186" name="Google Shape;1106;p30">
            <a:extLst>
              <a:ext uri="{FF2B5EF4-FFF2-40B4-BE49-F238E27FC236}">
                <a16:creationId xmlns:a16="http://schemas.microsoft.com/office/drawing/2014/main" id="{D7E15955-AD2B-5C4C-B253-65694A62D28F}"/>
              </a:ext>
            </a:extLst>
          </p:cNvPr>
          <p:cNvSpPr/>
          <p:nvPr/>
        </p:nvSpPr>
        <p:spPr>
          <a:xfrm>
            <a:off x="614000" y="1270406"/>
            <a:ext cx="1677000" cy="402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chemeClr val="lt1"/>
                </a:solidFill>
              </a:rPr>
              <a:t>LCLS Data Transfer Workflow</a:t>
            </a:r>
            <a:endParaRPr sz="1400" dirty="0">
              <a:solidFill>
                <a:schemeClr val="lt1"/>
              </a:solidFill>
            </a:endParaRPr>
          </a:p>
        </p:txBody>
      </p:sp>
      <p:cxnSp>
        <p:nvCxnSpPr>
          <p:cNvPr id="187" name="Google Shape;1107;p30">
            <a:extLst>
              <a:ext uri="{FF2B5EF4-FFF2-40B4-BE49-F238E27FC236}">
                <a16:creationId xmlns:a16="http://schemas.microsoft.com/office/drawing/2014/main" id="{0A6A1F2A-C5BD-C94D-9B30-6463994750B4}"/>
              </a:ext>
            </a:extLst>
          </p:cNvPr>
          <p:cNvCxnSpPr/>
          <p:nvPr/>
        </p:nvCxnSpPr>
        <p:spPr>
          <a:xfrm>
            <a:off x="399300" y="2097631"/>
            <a:ext cx="8466000" cy="0"/>
          </a:xfrm>
          <a:prstGeom prst="straightConnector1">
            <a:avLst/>
          </a:prstGeom>
          <a:noFill/>
          <a:ln w="9525" cap="flat" cmpd="sng">
            <a:solidFill>
              <a:schemeClr val="dk2"/>
            </a:solidFill>
            <a:prstDash val="dot"/>
            <a:round/>
            <a:headEnd type="none" w="med" len="med"/>
            <a:tailEnd type="none" w="med" len="med"/>
          </a:ln>
        </p:spPr>
      </p:cxnSp>
      <p:sp>
        <p:nvSpPr>
          <p:cNvPr id="188" name="Google Shape;1108;p30">
            <a:extLst>
              <a:ext uri="{FF2B5EF4-FFF2-40B4-BE49-F238E27FC236}">
                <a16:creationId xmlns:a16="http://schemas.microsoft.com/office/drawing/2014/main" id="{C563A3F2-DB7C-AA4E-822F-4CD8876337F8}"/>
              </a:ext>
            </a:extLst>
          </p:cNvPr>
          <p:cNvSpPr/>
          <p:nvPr/>
        </p:nvSpPr>
        <p:spPr>
          <a:xfrm>
            <a:off x="4632300" y="3198131"/>
            <a:ext cx="831300" cy="4365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09;p30">
            <a:extLst>
              <a:ext uri="{FF2B5EF4-FFF2-40B4-BE49-F238E27FC236}">
                <a16:creationId xmlns:a16="http://schemas.microsoft.com/office/drawing/2014/main" id="{B6CB5026-1381-3A4F-BDC0-F62F4BF6C0E1}"/>
              </a:ext>
            </a:extLst>
          </p:cNvPr>
          <p:cNvSpPr/>
          <p:nvPr/>
        </p:nvSpPr>
        <p:spPr>
          <a:xfrm>
            <a:off x="6038050" y="3198131"/>
            <a:ext cx="533400" cy="3720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0" name="Google Shape;1110;p30">
            <a:extLst>
              <a:ext uri="{FF2B5EF4-FFF2-40B4-BE49-F238E27FC236}">
                <a16:creationId xmlns:a16="http://schemas.microsoft.com/office/drawing/2014/main" id="{EF6A0719-4A5D-E048-BCC8-820F177CF9FA}"/>
              </a:ext>
            </a:extLst>
          </p:cNvPr>
          <p:cNvCxnSpPr>
            <a:stCxn id="184" idx="2"/>
            <a:endCxn id="188" idx="0"/>
          </p:cNvCxnSpPr>
          <p:nvPr/>
        </p:nvCxnSpPr>
        <p:spPr>
          <a:xfrm>
            <a:off x="5043525" y="2050331"/>
            <a:ext cx="4500" cy="1147800"/>
          </a:xfrm>
          <a:prstGeom prst="straightConnector1">
            <a:avLst/>
          </a:prstGeom>
          <a:noFill/>
          <a:ln w="19050" cap="flat" cmpd="sng">
            <a:solidFill>
              <a:srgbClr val="FF0000"/>
            </a:solidFill>
            <a:prstDash val="dot"/>
            <a:round/>
            <a:headEnd type="none" w="med" len="med"/>
            <a:tailEnd type="none" w="med" len="med"/>
          </a:ln>
        </p:spPr>
      </p:cxnSp>
      <p:cxnSp>
        <p:nvCxnSpPr>
          <p:cNvPr id="191" name="Google Shape;1111;p30">
            <a:extLst>
              <a:ext uri="{FF2B5EF4-FFF2-40B4-BE49-F238E27FC236}">
                <a16:creationId xmlns:a16="http://schemas.microsoft.com/office/drawing/2014/main" id="{A281ACD4-433C-BE48-AA19-3BEC6EAA86A2}"/>
              </a:ext>
            </a:extLst>
          </p:cNvPr>
          <p:cNvCxnSpPr/>
          <p:nvPr/>
        </p:nvCxnSpPr>
        <p:spPr>
          <a:xfrm>
            <a:off x="6302500" y="1987281"/>
            <a:ext cx="4500" cy="1210800"/>
          </a:xfrm>
          <a:prstGeom prst="straightConnector1">
            <a:avLst/>
          </a:prstGeom>
          <a:noFill/>
          <a:ln w="19050" cap="flat" cmpd="sng">
            <a:solidFill>
              <a:srgbClr val="FF0000"/>
            </a:solidFill>
            <a:prstDash val="dot"/>
            <a:round/>
            <a:headEnd type="none" w="med" len="med"/>
            <a:tailEnd type="none" w="med" len="med"/>
          </a:ln>
        </p:spPr>
      </p:cxnSp>
      <p:cxnSp>
        <p:nvCxnSpPr>
          <p:cNvPr id="192" name="Google Shape;1112;p30">
            <a:extLst>
              <a:ext uri="{FF2B5EF4-FFF2-40B4-BE49-F238E27FC236}">
                <a16:creationId xmlns:a16="http://schemas.microsoft.com/office/drawing/2014/main" id="{3BA40796-15DF-434F-A346-277C2E0DDDEC}"/>
              </a:ext>
            </a:extLst>
          </p:cNvPr>
          <p:cNvCxnSpPr>
            <a:stCxn id="186" idx="3"/>
            <a:endCxn id="183" idx="1"/>
          </p:cNvCxnSpPr>
          <p:nvPr/>
        </p:nvCxnSpPr>
        <p:spPr>
          <a:xfrm>
            <a:off x="2291000" y="1471856"/>
            <a:ext cx="538500" cy="0"/>
          </a:xfrm>
          <a:prstGeom prst="straightConnector1">
            <a:avLst/>
          </a:prstGeom>
          <a:noFill/>
          <a:ln w="19050" cap="flat" cmpd="sng">
            <a:solidFill>
              <a:schemeClr val="dk2"/>
            </a:solidFill>
            <a:prstDash val="lgDash"/>
            <a:round/>
            <a:headEnd type="triangle" w="med" len="med"/>
            <a:tailEnd type="triangle" w="med" len="med"/>
          </a:ln>
        </p:spPr>
      </p:cxnSp>
      <p:cxnSp>
        <p:nvCxnSpPr>
          <p:cNvPr id="193" name="Google Shape;1113;p30">
            <a:extLst>
              <a:ext uri="{FF2B5EF4-FFF2-40B4-BE49-F238E27FC236}">
                <a16:creationId xmlns:a16="http://schemas.microsoft.com/office/drawing/2014/main" id="{2188A58C-40E2-A540-AF01-2A0F22F5FAC9}"/>
              </a:ext>
            </a:extLst>
          </p:cNvPr>
          <p:cNvCxnSpPr>
            <a:stCxn id="184" idx="0"/>
            <a:endCxn id="183" idx="3"/>
          </p:cNvCxnSpPr>
          <p:nvPr/>
        </p:nvCxnSpPr>
        <p:spPr>
          <a:xfrm rot="5400000" flipH="1">
            <a:off x="4401075" y="1004981"/>
            <a:ext cx="175500" cy="1109400"/>
          </a:xfrm>
          <a:prstGeom prst="bentConnector2">
            <a:avLst/>
          </a:prstGeom>
          <a:noFill/>
          <a:ln w="19050" cap="flat" cmpd="sng">
            <a:solidFill>
              <a:schemeClr val="dk2"/>
            </a:solidFill>
            <a:prstDash val="lgDash"/>
            <a:round/>
            <a:headEnd type="triangle" w="med" len="med"/>
            <a:tailEnd type="triangle" w="med" len="med"/>
          </a:ln>
        </p:spPr>
      </p:cxnSp>
      <p:cxnSp>
        <p:nvCxnSpPr>
          <p:cNvPr id="194" name="Google Shape;1114;p30">
            <a:extLst>
              <a:ext uri="{FF2B5EF4-FFF2-40B4-BE49-F238E27FC236}">
                <a16:creationId xmlns:a16="http://schemas.microsoft.com/office/drawing/2014/main" id="{208A6845-6D02-F442-A5AB-74BB54DB8994}"/>
              </a:ext>
            </a:extLst>
          </p:cNvPr>
          <p:cNvCxnSpPr>
            <a:cxnSpLocks/>
            <a:stCxn id="185" idx="0"/>
            <a:endCxn id="183" idx="3"/>
          </p:cNvCxnSpPr>
          <p:nvPr/>
        </p:nvCxnSpPr>
        <p:spPr>
          <a:xfrm rot="16200000" flipV="1">
            <a:off x="5085413" y="320632"/>
            <a:ext cx="175525" cy="2477974"/>
          </a:xfrm>
          <a:prstGeom prst="bentConnector2">
            <a:avLst/>
          </a:prstGeom>
          <a:noFill/>
          <a:ln w="19050" cap="flat" cmpd="sng">
            <a:solidFill>
              <a:schemeClr val="dk2"/>
            </a:solidFill>
            <a:prstDash val="lgDash"/>
            <a:round/>
            <a:headEnd type="triangle" w="med" len="med"/>
            <a:tailEnd type="triangle" w="med" len="med"/>
          </a:ln>
        </p:spPr>
      </p:cxnSp>
      <p:pic>
        <p:nvPicPr>
          <p:cNvPr id="195" name="Picture 194">
            <a:extLst>
              <a:ext uri="{FF2B5EF4-FFF2-40B4-BE49-F238E27FC236}">
                <a16:creationId xmlns:a16="http://schemas.microsoft.com/office/drawing/2014/main" id="{9531C427-E81C-D047-A31B-366078832729}"/>
              </a:ext>
            </a:extLst>
          </p:cNvPr>
          <p:cNvPicPr>
            <a:picLocks noChangeAspect="1"/>
          </p:cNvPicPr>
          <p:nvPr/>
        </p:nvPicPr>
        <p:blipFill>
          <a:blip r:embed="rId2"/>
          <a:stretch>
            <a:fillRect/>
          </a:stretch>
        </p:blipFill>
        <p:spPr>
          <a:xfrm>
            <a:off x="7467145" y="100269"/>
            <a:ext cx="1398155" cy="731127"/>
          </a:xfrm>
          <a:prstGeom prst="rect">
            <a:avLst/>
          </a:prstGeom>
        </p:spPr>
      </p:pic>
    </p:spTree>
    <p:extLst>
      <p:ext uri="{BB962C8B-B14F-4D97-AF65-F5344CB8AC3E}">
        <p14:creationId xmlns:p14="http://schemas.microsoft.com/office/powerpoint/2010/main" val="185955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25FCD-EB35-7A46-A93F-E4E3F98E78BE}"/>
              </a:ext>
            </a:extLst>
          </p:cNvPr>
          <p:cNvSpPr>
            <a:spLocks noGrp="1"/>
          </p:cNvSpPr>
          <p:nvPr>
            <p:ph type="title"/>
          </p:nvPr>
        </p:nvSpPr>
        <p:spPr/>
        <p:txBody>
          <a:bodyPr/>
          <a:lstStyle/>
          <a:p>
            <a:r>
              <a:rPr lang="en-US" dirty="0"/>
              <a:t>4. Network prediction using Machine Learning techniques</a:t>
            </a:r>
          </a:p>
        </p:txBody>
      </p:sp>
      <p:pic>
        <p:nvPicPr>
          <p:cNvPr id="4" name="Google Shape;681;p57">
            <a:extLst>
              <a:ext uri="{FF2B5EF4-FFF2-40B4-BE49-F238E27FC236}">
                <a16:creationId xmlns:a16="http://schemas.microsoft.com/office/drawing/2014/main" id="{9AE47716-A915-654D-B412-600BBD55ADA1}"/>
              </a:ext>
            </a:extLst>
          </p:cNvPr>
          <p:cNvPicPr preferRelativeResize="0"/>
          <p:nvPr/>
        </p:nvPicPr>
        <p:blipFill>
          <a:blip r:embed="rId2">
            <a:alphaModFix/>
          </a:blip>
          <a:stretch>
            <a:fillRect/>
          </a:stretch>
        </p:blipFill>
        <p:spPr>
          <a:xfrm>
            <a:off x="2972222" y="2084461"/>
            <a:ext cx="2267344" cy="1385570"/>
          </a:xfrm>
          <a:prstGeom prst="rect">
            <a:avLst/>
          </a:prstGeom>
          <a:noFill/>
          <a:ln>
            <a:noFill/>
          </a:ln>
        </p:spPr>
      </p:pic>
      <p:pic>
        <p:nvPicPr>
          <p:cNvPr id="5" name="Google Shape;682;p57">
            <a:extLst>
              <a:ext uri="{FF2B5EF4-FFF2-40B4-BE49-F238E27FC236}">
                <a16:creationId xmlns:a16="http://schemas.microsoft.com/office/drawing/2014/main" id="{A8962A97-F2CB-3C4B-95F9-6DFFFC8138C8}"/>
              </a:ext>
            </a:extLst>
          </p:cNvPr>
          <p:cNvPicPr preferRelativeResize="0"/>
          <p:nvPr/>
        </p:nvPicPr>
        <p:blipFill>
          <a:blip r:embed="rId3">
            <a:alphaModFix/>
          </a:blip>
          <a:stretch>
            <a:fillRect/>
          </a:stretch>
        </p:blipFill>
        <p:spPr>
          <a:xfrm>
            <a:off x="832754" y="1958795"/>
            <a:ext cx="1863554" cy="1651913"/>
          </a:xfrm>
          <a:prstGeom prst="rect">
            <a:avLst/>
          </a:prstGeom>
          <a:noFill/>
          <a:ln>
            <a:noFill/>
          </a:ln>
        </p:spPr>
      </p:pic>
      <p:sp>
        <p:nvSpPr>
          <p:cNvPr id="9" name="Google Shape;686;p57">
            <a:extLst>
              <a:ext uri="{FF2B5EF4-FFF2-40B4-BE49-F238E27FC236}">
                <a16:creationId xmlns:a16="http://schemas.microsoft.com/office/drawing/2014/main" id="{4FAAB25F-149C-0249-8F41-FF95F44D8C97}"/>
              </a:ext>
            </a:extLst>
          </p:cNvPr>
          <p:cNvSpPr txBox="1">
            <a:spLocks/>
          </p:cNvSpPr>
          <p:nvPr/>
        </p:nvSpPr>
        <p:spPr>
          <a:xfrm>
            <a:off x="832754" y="4169964"/>
            <a:ext cx="6764625" cy="706836"/>
          </a:xfrm>
          <a:prstGeom prst="rect">
            <a:avLst/>
          </a:prstGeom>
        </p:spPr>
        <p:txBody>
          <a:bodyPr spcFirstLastPara="1" vert="horz" wrap="square" lIns="68569" tIns="34275" rIns="68569" bIns="34275" rtlCol="0" anchor="t" anchorCtr="0">
            <a:noAutofit/>
          </a:bodyPr>
          <a:lstStyle>
            <a:lvl1pPr marL="171450" indent="-171450" algn="l" defTabSz="342900" rtl="0" eaLnBrk="1" latinLnBrk="0" hangingPunct="1">
              <a:spcBef>
                <a:spcPts val="660"/>
              </a:spcBef>
              <a:buClr>
                <a:schemeClr val="accent1"/>
              </a:buClr>
              <a:buFont typeface="Arial"/>
              <a:buChar char="•"/>
              <a:defRPr sz="1500" kern="1200">
                <a:solidFill>
                  <a:schemeClr val="tx1"/>
                </a:solidFill>
                <a:latin typeface="+mn-lt"/>
                <a:ea typeface="+mn-ea"/>
                <a:cs typeface="+mn-cs"/>
              </a:defRPr>
            </a:lvl1pPr>
            <a:lvl2pPr marL="344091" indent="-171450" algn="l" defTabSz="342900" rtl="0" eaLnBrk="1" latinLnBrk="0" hangingPunct="1">
              <a:spcBef>
                <a:spcPct val="20000"/>
              </a:spcBef>
              <a:buClr>
                <a:schemeClr val="tx1"/>
              </a:buClr>
              <a:buSzPct val="85000"/>
              <a:buFont typeface="Arial"/>
              <a:buChar char="–"/>
              <a:defRPr sz="1500" kern="1200">
                <a:solidFill>
                  <a:schemeClr val="tx1"/>
                </a:solidFill>
                <a:latin typeface="+mn-lt"/>
                <a:ea typeface="+mn-ea"/>
                <a:cs typeface="+mn-cs"/>
              </a:defRPr>
            </a:lvl2pPr>
            <a:lvl3pPr marL="516731" indent="-172641" algn="l" defTabSz="342900" rtl="0" eaLnBrk="1" latinLnBrk="0" hangingPunct="1">
              <a:spcBef>
                <a:spcPct val="20000"/>
              </a:spcBef>
              <a:buClr>
                <a:schemeClr val="tx1"/>
              </a:buClr>
              <a:buFont typeface="Arial"/>
              <a:buChar char="•"/>
              <a:defRPr sz="1350" kern="1200">
                <a:solidFill>
                  <a:schemeClr val="tx1"/>
                </a:solidFill>
                <a:latin typeface="+mn-lt"/>
                <a:ea typeface="+mn-ea"/>
                <a:cs typeface="+mn-cs"/>
              </a:defRPr>
            </a:lvl3pPr>
            <a:lvl4pPr marL="727472" indent="-214313" algn="l" defTabSz="342900" rtl="0" eaLnBrk="1" latinLnBrk="0" hangingPunct="1">
              <a:spcBef>
                <a:spcPct val="20000"/>
              </a:spcBef>
              <a:buClr>
                <a:schemeClr val="tx1"/>
              </a:buClr>
              <a:buFont typeface="Lucida Grande"/>
              <a:buChar char="–"/>
              <a:defRPr sz="1050" kern="1200">
                <a:solidFill>
                  <a:schemeClr val="tx1"/>
                </a:solidFill>
                <a:latin typeface="+mn-lt"/>
                <a:ea typeface="+mn-ea"/>
                <a:cs typeface="+mn-cs"/>
              </a:defRPr>
            </a:lvl4pPr>
            <a:lvl5pPr marL="857250" indent="-172641" algn="l" defTabSz="342900" rtl="0" eaLnBrk="1" latinLnBrk="0" hangingPunct="1">
              <a:spcBef>
                <a:spcPct val="20000"/>
              </a:spcBef>
              <a:buClr>
                <a:schemeClr val="tx1"/>
              </a:buClr>
              <a:buFont typeface="Arial"/>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76200" indent="0" algn="ctr">
              <a:spcBef>
                <a:spcPts val="420"/>
              </a:spcBef>
              <a:buSzPts val="2000"/>
              <a:buNone/>
            </a:pPr>
            <a:r>
              <a:rPr lang="en-US" sz="1800" dirty="0"/>
              <a:t>Network traffic prediction will help us bring route and re-route flows appropriately and on-the-fly</a:t>
            </a:r>
          </a:p>
        </p:txBody>
      </p:sp>
      <p:sp>
        <p:nvSpPr>
          <p:cNvPr id="10" name="Google Shape;688;p57">
            <a:extLst>
              <a:ext uri="{FF2B5EF4-FFF2-40B4-BE49-F238E27FC236}">
                <a16:creationId xmlns:a16="http://schemas.microsoft.com/office/drawing/2014/main" id="{18A40DA0-0B68-AB4C-848F-F37283843BFA}"/>
              </a:ext>
            </a:extLst>
          </p:cNvPr>
          <p:cNvSpPr txBox="1"/>
          <p:nvPr/>
        </p:nvSpPr>
        <p:spPr>
          <a:xfrm>
            <a:off x="632406" y="977462"/>
            <a:ext cx="2194344" cy="590175"/>
          </a:xfrm>
          <a:prstGeom prst="rect">
            <a:avLst/>
          </a:prstGeom>
          <a:noFill/>
          <a:ln>
            <a:noFill/>
          </a:ln>
        </p:spPr>
        <p:txBody>
          <a:bodyPr spcFirstLastPara="1" wrap="square" lIns="68569" tIns="68569" rIns="68569" bIns="68569" anchor="t" anchorCtr="0">
            <a:noAutofit/>
          </a:bodyPr>
          <a:lstStyle/>
          <a:p>
            <a:r>
              <a:rPr lang="en-US" sz="1600" i="1" dirty="0">
                <a:latin typeface="Calibri"/>
                <a:ea typeface="Calibri"/>
                <a:cs typeface="Calibri"/>
                <a:sym typeface="Calibri"/>
              </a:rPr>
              <a:t>Understanding which sites are busiest at different times</a:t>
            </a:r>
            <a:endParaRPr sz="1600" i="1" dirty="0">
              <a:latin typeface="Calibri"/>
              <a:ea typeface="Calibri"/>
              <a:cs typeface="Calibri"/>
              <a:sym typeface="Calibri"/>
            </a:endParaRPr>
          </a:p>
        </p:txBody>
      </p:sp>
      <p:sp>
        <p:nvSpPr>
          <p:cNvPr id="11" name="Google Shape;689;p57">
            <a:extLst>
              <a:ext uri="{FF2B5EF4-FFF2-40B4-BE49-F238E27FC236}">
                <a16:creationId xmlns:a16="http://schemas.microsoft.com/office/drawing/2014/main" id="{AC5D5556-66B3-9F4E-93F7-F92C3052295D}"/>
              </a:ext>
            </a:extLst>
          </p:cNvPr>
          <p:cNvSpPr txBox="1"/>
          <p:nvPr/>
        </p:nvSpPr>
        <p:spPr>
          <a:xfrm>
            <a:off x="3117694" y="919571"/>
            <a:ext cx="2121872" cy="590175"/>
          </a:xfrm>
          <a:prstGeom prst="rect">
            <a:avLst/>
          </a:prstGeom>
          <a:noFill/>
          <a:ln>
            <a:noFill/>
          </a:ln>
        </p:spPr>
        <p:txBody>
          <a:bodyPr spcFirstLastPara="1" wrap="square" lIns="68569" tIns="68569" rIns="68569" bIns="68569" anchor="t" anchorCtr="0">
            <a:noAutofit/>
          </a:bodyPr>
          <a:lstStyle/>
          <a:p>
            <a:r>
              <a:rPr lang="en-US" sz="1600" i="1" dirty="0">
                <a:latin typeface="Calibri"/>
                <a:ea typeface="Calibri"/>
                <a:cs typeface="Calibri"/>
                <a:sym typeface="Calibri"/>
              </a:rPr>
              <a:t>High-Speed classifying of big and small flows to redirect packet routes</a:t>
            </a:r>
            <a:endParaRPr sz="1600" i="1" dirty="0">
              <a:latin typeface="Calibri"/>
              <a:ea typeface="Calibri"/>
              <a:cs typeface="Calibri"/>
              <a:sym typeface="Calibri"/>
            </a:endParaRPr>
          </a:p>
        </p:txBody>
      </p:sp>
      <p:sp>
        <p:nvSpPr>
          <p:cNvPr id="12" name="Google Shape;690;p57">
            <a:extLst>
              <a:ext uri="{FF2B5EF4-FFF2-40B4-BE49-F238E27FC236}">
                <a16:creationId xmlns:a16="http://schemas.microsoft.com/office/drawing/2014/main" id="{EC171513-0015-3144-885D-28D7F5DE327E}"/>
              </a:ext>
            </a:extLst>
          </p:cNvPr>
          <p:cNvSpPr txBox="1"/>
          <p:nvPr/>
        </p:nvSpPr>
        <p:spPr>
          <a:xfrm>
            <a:off x="5530510" y="896757"/>
            <a:ext cx="2515022" cy="590175"/>
          </a:xfrm>
          <a:prstGeom prst="rect">
            <a:avLst/>
          </a:prstGeom>
          <a:noFill/>
          <a:ln>
            <a:noFill/>
          </a:ln>
        </p:spPr>
        <p:txBody>
          <a:bodyPr spcFirstLastPara="1" wrap="square" lIns="68569" tIns="68569" rIns="68569" bIns="68569" anchor="t" anchorCtr="0">
            <a:noAutofit/>
          </a:bodyPr>
          <a:lstStyle/>
          <a:p>
            <a:r>
              <a:rPr lang="en-US" sz="1600" i="1" dirty="0">
                <a:latin typeface="Calibri"/>
                <a:ea typeface="Calibri"/>
                <a:cs typeface="Calibri"/>
                <a:sym typeface="Calibri"/>
              </a:rPr>
              <a:t>Prevent congestion and links failures by anticipating traffic 24 hours in advance</a:t>
            </a:r>
            <a:endParaRPr sz="1600" i="1" dirty="0">
              <a:latin typeface="Calibri"/>
              <a:ea typeface="Calibri"/>
              <a:cs typeface="Calibri"/>
              <a:sym typeface="Calibri"/>
            </a:endParaRPr>
          </a:p>
        </p:txBody>
      </p:sp>
      <p:pic>
        <p:nvPicPr>
          <p:cNvPr id="13" name="Google Shape;691;p57">
            <a:extLst>
              <a:ext uri="{FF2B5EF4-FFF2-40B4-BE49-F238E27FC236}">
                <a16:creationId xmlns:a16="http://schemas.microsoft.com/office/drawing/2014/main" id="{FD728A8D-2A5F-DA48-9963-285F6444230C}"/>
              </a:ext>
            </a:extLst>
          </p:cNvPr>
          <p:cNvPicPr preferRelativeResize="0"/>
          <p:nvPr/>
        </p:nvPicPr>
        <p:blipFill>
          <a:blip r:embed="rId4">
            <a:alphaModFix/>
          </a:blip>
          <a:stretch>
            <a:fillRect/>
          </a:stretch>
        </p:blipFill>
        <p:spPr>
          <a:xfrm>
            <a:off x="5239566" y="1958795"/>
            <a:ext cx="3001757" cy="1534554"/>
          </a:xfrm>
          <a:prstGeom prst="rect">
            <a:avLst/>
          </a:prstGeom>
          <a:noFill/>
          <a:ln>
            <a:noFill/>
          </a:ln>
        </p:spPr>
      </p:pic>
    </p:spTree>
    <p:extLst>
      <p:ext uri="{BB962C8B-B14F-4D97-AF65-F5344CB8AC3E}">
        <p14:creationId xmlns:p14="http://schemas.microsoft.com/office/powerpoint/2010/main" val="26920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9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7"/>
          <p:cNvSpPr txBox="1">
            <a:spLocks noGrp="1"/>
          </p:cNvSpPr>
          <p:nvPr>
            <p:ph type="title"/>
          </p:nvPr>
        </p:nvSpPr>
        <p:spPr>
          <a:xfrm>
            <a:off x="309734" y="131812"/>
            <a:ext cx="8476457" cy="857250"/>
          </a:xfrm>
          <a:prstGeom prst="rect">
            <a:avLst/>
          </a:prstGeom>
          <a:noFill/>
          <a:ln>
            <a:noFill/>
          </a:ln>
        </p:spPr>
        <p:txBody>
          <a:bodyPr spcFirstLastPara="1" wrap="square" lIns="19050" tIns="19050" rIns="19050" bIns="19050" anchor="ctr" anchorCtr="0">
            <a:noAutofit/>
          </a:bodyPr>
          <a:lstStyle/>
          <a:p>
            <a:pPr marL="0" lvl="0" indent="0" algn="l" rtl="0">
              <a:lnSpc>
                <a:spcPct val="100000"/>
              </a:lnSpc>
              <a:spcBef>
                <a:spcPts val="0"/>
              </a:spcBef>
              <a:spcAft>
                <a:spcPts val="0"/>
              </a:spcAft>
              <a:buClr>
                <a:srgbClr val="000000"/>
              </a:buClr>
              <a:buSzPts val="4200"/>
              <a:buFont typeface="Helvetica Neue"/>
              <a:buNone/>
            </a:pPr>
            <a:r>
              <a:rPr lang="en" sz="2800" b="1" dirty="0">
                <a:solidFill>
                  <a:srgbClr val="6D6E71"/>
                </a:solidFill>
                <a:latin typeface="Calibri"/>
                <a:ea typeface="Calibri"/>
                <a:cs typeface="Calibri"/>
                <a:sym typeface="Calibri"/>
              </a:rPr>
              <a:t>ESnet6 with distributed compute and storage – aligned with OSG’s approach</a:t>
            </a:r>
            <a:endParaRPr sz="2800" b="1" dirty="0">
              <a:solidFill>
                <a:srgbClr val="6D6E71"/>
              </a:solidFill>
              <a:latin typeface="Calibri"/>
              <a:ea typeface="Calibri"/>
              <a:cs typeface="Calibri"/>
              <a:sym typeface="Calibri"/>
            </a:endParaRPr>
          </a:p>
        </p:txBody>
      </p:sp>
      <p:pic>
        <p:nvPicPr>
          <p:cNvPr id="580" name="Google Shape;580;p37" descr="Image"/>
          <p:cNvPicPr preferRelativeResize="0"/>
          <p:nvPr/>
        </p:nvPicPr>
        <p:blipFill rotWithShape="1">
          <a:blip r:embed="rId3">
            <a:alphaModFix/>
          </a:blip>
          <a:srcRect t="319" b="2816"/>
          <a:stretch/>
        </p:blipFill>
        <p:spPr>
          <a:xfrm>
            <a:off x="1474743" y="2392324"/>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sp>
        <p:nvSpPr>
          <p:cNvPr id="581" name="Google Shape;581;p37"/>
          <p:cNvSpPr txBox="1"/>
          <p:nvPr/>
        </p:nvSpPr>
        <p:spPr>
          <a:xfrm>
            <a:off x="2107828" y="2202450"/>
            <a:ext cx="4173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Compute Cluster</a:t>
            </a:r>
            <a:endParaRPr sz="500"/>
          </a:p>
        </p:txBody>
      </p:sp>
      <p:grpSp>
        <p:nvGrpSpPr>
          <p:cNvPr id="582" name="Google Shape;582;p37"/>
          <p:cNvGrpSpPr/>
          <p:nvPr/>
        </p:nvGrpSpPr>
        <p:grpSpPr>
          <a:xfrm>
            <a:off x="1655043" y="3355075"/>
            <a:ext cx="714800" cy="714800"/>
            <a:chOff x="0" y="0"/>
            <a:chExt cx="1906133" cy="1906133"/>
          </a:xfrm>
        </p:grpSpPr>
        <p:sp>
          <p:nvSpPr>
            <p:cNvPr id="583" name="Google Shape;583;p37"/>
            <p:cNvSpPr/>
            <p:nvPr/>
          </p:nvSpPr>
          <p:spPr>
            <a:xfrm>
              <a:off x="0" y="0"/>
              <a:ext cx="1906133" cy="1906133"/>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84" name="Google Shape;584;p37"/>
            <p:cNvSpPr/>
            <p:nvPr/>
          </p:nvSpPr>
          <p:spPr>
            <a:xfrm>
              <a:off x="179935" y="666440"/>
              <a:ext cx="626500" cy="559546"/>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85" name="Google Shape;585;p37"/>
            <p:cNvSpPr/>
            <p:nvPr/>
          </p:nvSpPr>
          <p:spPr>
            <a:xfrm rot="10800000">
              <a:off x="1099537" y="666707"/>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86" name="Google Shape;586;p37"/>
            <p:cNvSpPr/>
            <p:nvPr/>
          </p:nvSpPr>
          <p:spPr>
            <a:xfrm rot="-5400000">
              <a:off x="640654" y="213351"/>
              <a:ext cx="626499"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87" name="Google Shape;587;p37"/>
            <p:cNvSpPr/>
            <p:nvPr/>
          </p:nvSpPr>
          <p:spPr>
            <a:xfrm rot="5400000">
              <a:off x="640920" y="1133076"/>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sp>
        <p:nvSpPr>
          <p:cNvPr id="588" name="Google Shape;588;p37"/>
          <p:cNvSpPr/>
          <p:nvPr/>
        </p:nvSpPr>
        <p:spPr>
          <a:xfrm>
            <a:off x="2069492" y="2492670"/>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589" name="Google Shape;589;p37"/>
          <p:cNvSpPr/>
          <p:nvPr/>
        </p:nvSpPr>
        <p:spPr>
          <a:xfrm>
            <a:off x="2519355" y="2537463"/>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90" name="Google Shape;590;p37"/>
          <p:cNvSpPr/>
          <p:nvPr/>
        </p:nvSpPr>
        <p:spPr>
          <a:xfrm>
            <a:off x="2069492" y="2679055"/>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591" name="Google Shape;591;p37"/>
          <p:cNvSpPr/>
          <p:nvPr/>
        </p:nvSpPr>
        <p:spPr>
          <a:xfrm>
            <a:off x="2519355" y="2723847"/>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92" name="Google Shape;592;p37"/>
          <p:cNvSpPr/>
          <p:nvPr/>
        </p:nvSpPr>
        <p:spPr>
          <a:xfrm>
            <a:off x="2069492" y="2865438"/>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593" name="Google Shape;593;p37"/>
          <p:cNvSpPr/>
          <p:nvPr/>
        </p:nvSpPr>
        <p:spPr>
          <a:xfrm>
            <a:off x="2519355" y="2910230"/>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594" name="Google Shape;594;p37"/>
          <p:cNvSpPr txBox="1"/>
          <p:nvPr/>
        </p:nvSpPr>
        <p:spPr>
          <a:xfrm>
            <a:off x="1822867" y="4178380"/>
            <a:ext cx="464100" cy="2190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Edge Switch Router</a:t>
            </a:r>
            <a:endParaRPr sz="500"/>
          </a:p>
        </p:txBody>
      </p:sp>
      <p:pic>
        <p:nvPicPr>
          <p:cNvPr id="595" name="Google Shape;595;p37" descr="Image"/>
          <p:cNvPicPr preferRelativeResize="0"/>
          <p:nvPr/>
        </p:nvPicPr>
        <p:blipFill rotWithShape="1">
          <a:blip r:embed="rId3">
            <a:alphaModFix/>
          </a:blip>
          <a:srcRect t="319" b="2816"/>
          <a:stretch/>
        </p:blipFill>
        <p:spPr>
          <a:xfrm>
            <a:off x="1474743" y="2571345"/>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pic>
        <p:nvPicPr>
          <p:cNvPr id="596" name="Google Shape;596;p37" descr="Image"/>
          <p:cNvPicPr preferRelativeResize="0"/>
          <p:nvPr/>
        </p:nvPicPr>
        <p:blipFill rotWithShape="1">
          <a:blip r:embed="rId3">
            <a:alphaModFix/>
          </a:blip>
          <a:srcRect t="319" b="2816"/>
          <a:stretch/>
        </p:blipFill>
        <p:spPr>
          <a:xfrm>
            <a:off x="1474743" y="2755468"/>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cxnSp>
        <p:nvCxnSpPr>
          <p:cNvPr id="597" name="Google Shape;597;p37"/>
          <p:cNvCxnSpPr/>
          <p:nvPr/>
        </p:nvCxnSpPr>
        <p:spPr>
          <a:xfrm>
            <a:off x="1635072" y="3088942"/>
            <a:ext cx="171917" cy="260083"/>
          </a:xfrm>
          <a:prstGeom prst="straightConnector1">
            <a:avLst/>
          </a:prstGeom>
          <a:noFill/>
          <a:ln w="25400" cap="flat" cmpd="sng">
            <a:solidFill>
              <a:srgbClr val="000000"/>
            </a:solidFill>
            <a:prstDash val="solid"/>
            <a:miter lim="400000"/>
            <a:headEnd type="none" w="sm" len="sm"/>
            <a:tailEnd type="triangle" w="med" len="med"/>
          </a:ln>
        </p:spPr>
      </p:cxnSp>
      <p:cxnSp>
        <p:nvCxnSpPr>
          <p:cNvPr id="598" name="Google Shape;598;p37"/>
          <p:cNvCxnSpPr/>
          <p:nvPr/>
        </p:nvCxnSpPr>
        <p:spPr>
          <a:xfrm>
            <a:off x="1688765" y="3086315"/>
            <a:ext cx="171917" cy="260084"/>
          </a:xfrm>
          <a:prstGeom prst="straightConnector1">
            <a:avLst/>
          </a:prstGeom>
          <a:noFill/>
          <a:ln w="25400" cap="flat" cmpd="sng">
            <a:solidFill>
              <a:srgbClr val="000000"/>
            </a:solidFill>
            <a:prstDash val="solid"/>
            <a:miter lim="400000"/>
            <a:headEnd type="triangle" w="med" len="med"/>
            <a:tailEnd type="none" w="sm" len="sm"/>
          </a:ln>
        </p:spPr>
      </p:cxnSp>
      <p:grpSp>
        <p:nvGrpSpPr>
          <p:cNvPr id="599" name="Google Shape;599;p37"/>
          <p:cNvGrpSpPr/>
          <p:nvPr/>
        </p:nvGrpSpPr>
        <p:grpSpPr>
          <a:xfrm>
            <a:off x="2366368" y="3238205"/>
            <a:ext cx="1862901" cy="756096"/>
            <a:chOff x="-1" y="0"/>
            <a:chExt cx="4967735" cy="2016255"/>
          </a:xfrm>
        </p:grpSpPr>
        <p:grpSp>
          <p:nvGrpSpPr>
            <p:cNvPr id="600" name="Google Shape;600;p37"/>
            <p:cNvGrpSpPr/>
            <p:nvPr/>
          </p:nvGrpSpPr>
          <p:grpSpPr>
            <a:xfrm>
              <a:off x="4129046" y="1203004"/>
              <a:ext cx="667147" cy="174716"/>
              <a:chOff x="0" y="0"/>
              <a:chExt cx="667145" cy="174715"/>
            </a:xfrm>
          </p:grpSpPr>
          <p:cxnSp>
            <p:nvCxnSpPr>
              <p:cNvPr id="601" name="Google Shape;601;p37"/>
              <p:cNvCxnSpPr/>
              <p:nvPr/>
            </p:nvCxnSpPr>
            <p:spPr>
              <a:xfrm rot="10800000">
                <a:off x="0" y="0"/>
                <a:ext cx="667145"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602" name="Google Shape;602;p37"/>
              <p:cNvCxnSpPr/>
              <p:nvPr/>
            </p:nvCxnSpPr>
            <p:spPr>
              <a:xfrm rot="10800000">
                <a:off x="0" y="34942"/>
                <a:ext cx="667145"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603" name="Google Shape;603;p37"/>
              <p:cNvCxnSpPr/>
              <p:nvPr/>
            </p:nvCxnSpPr>
            <p:spPr>
              <a:xfrm rot="10800000">
                <a:off x="0" y="69885"/>
                <a:ext cx="667145"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04" name="Google Shape;604;p37"/>
              <p:cNvCxnSpPr/>
              <p:nvPr/>
            </p:nvCxnSpPr>
            <p:spPr>
              <a:xfrm rot="10800000">
                <a:off x="0" y="104828"/>
                <a:ext cx="667145"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05" name="Google Shape;605;p37"/>
              <p:cNvCxnSpPr/>
              <p:nvPr/>
            </p:nvCxnSpPr>
            <p:spPr>
              <a:xfrm rot="10800000">
                <a:off x="0" y="139770"/>
                <a:ext cx="667145"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606" name="Google Shape;606;p37"/>
              <p:cNvCxnSpPr/>
              <p:nvPr/>
            </p:nvCxnSpPr>
            <p:spPr>
              <a:xfrm rot="10800000">
                <a:off x="0" y="174714"/>
                <a:ext cx="667145"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07" name="Google Shape;607;p37"/>
            <p:cNvGrpSpPr/>
            <p:nvPr/>
          </p:nvGrpSpPr>
          <p:grpSpPr>
            <a:xfrm>
              <a:off x="171140" y="1203004"/>
              <a:ext cx="667146" cy="174716"/>
              <a:chOff x="0" y="0"/>
              <a:chExt cx="667145" cy="174715"/>
            </a:xfrm>
          </p:grpSpPr>
          <p:cxnSp>
            <p:nvCxnSpPr>
              <p:cNvPr id="608" name="Google Shape;608;p37"/>
              <p:cNvCxnSpPr/>
              <p:nvPr/>
            </p:nvCxnSpPr>
            <p:spPr>
              <a:xfrm rot="10800000">
                <a:off x="0" y="0"/>
                <a:ext cx="667145"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609" name="Google Shape;609;p37"/>
              <p:cNvCxnSpPr/>
              <p:nvPr/>
            </p:nvCxnSpPr>
            <p:spPr>
              <a:xfrm rot="10800000">
                <a:off x="0" y="34942"/>
                <a:ext cx="667145"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610" name="Google Shape;610;p37"/>
              <p:cNvCxnSpPr/>
              <p:nvPr/>
            </p:nvCxnSpPr>
            <p:spPr>
              <a:xfrm rot="10800000">
                <a:off x="0" y="69885"/>
                <a:ext cx="667145"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11" name="Google Shape;611;p37"/>
              <p:cNvCxnSpPr/>
              <p:nvPr/>
            </p:nvCxnSpPr>
            <p:spPr>
              <a:xfrm rot="10800000">
                <a:off x="0" y="104828"/>
                <a:ext cx="667145"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12" name="Google Shape;612;p37"/>
              <p:cNvCxnSpPr/>
              <p:nvPr/>
            </p:nvCxnSpPr>
            <p:spPr>
              <a:xfrm rot="10800000">
                <a:off x="0" y="139770"/>
                <a:ext cx="667145"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613" name="Google Shape;613;p37"/>
              <p:cNvCxnSpPr/>
              <p:nvPr/>
            </p:nvCxnSpPr>
            <p:spPr>
              <a:xfrm rot="10800000">
                <a:off x="0" y="174714"/>
                <a:ext cx="667145"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14" name="Google Shape;614;p37"/>
            <p:cNvGrpSpPr/>
            <p:nvPr/>
          </p:nvGrpSpPr>
          <p:grpSpPr>
            <a:xfrm>
              <a:off x="1603699" y="1203004"/>
              <a:ext cx="1760594" cy="174716"/>
              <a:chOff x="-1" y="0"/>
              <a:chExt cx="1760592" cy="174715"/>
            </a:xfrm>
          </p:grpSpPr>
          <p:cxnSp>
            <p:nvCxnSpPr>
              <p:cNvPr id="615" name="Google Shape;615;p37"/>
              <p:cNvCxnSpPr/>
              <p:nvPr/>
            </p:nvCxnSpPr>
            <p:spPr>
              <a:xfrm rot="10800000">
                <a:off x="1" y="0"/>
                <a:ext cx="1760590"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616" name="Google Shape;616;p37"/>
              <p:cNvCxnSpPr/>
              <p:nvPr/>
            </p:nvCxnSpPr>
            <p:spPr>
              <a:xfrm rot="10800000">
                <a:off x="1" y="34942"/>
                <a:ext cx="1760590"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617" name="Google Shape;617;p37"/>
              <p:cNvCxnSpPr/>
              <p:nvPr/>
            </p:nvCxnSpPr>
            <p:spPr>
              <a:xfrm rot="10800000">
                <a:off x="1" y="69885"/>
                <a:ext cx="1760590"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18" name="Google Shape;618;p37"/>
              <p:cNvCxnSpPr/>
              <p:nvPr/>
            </p:nvCxnSpPr>
            <p:spPr>
              <a:xfrm rot="10800000">
                <a:off x="1" y="104828"/>
                <a:ext cx="1760590"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19" name="Google Shape;619;p37"/>
              <p:cNvCxnSpPr/>
              <p:nvPr/>
            </p:nvCxnSpPr>
            <p:spPr>
              <a:xfrm rot="10800000">
                <a:off x="-1" y="139770"/>
                <a:ext cx="1760591"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620" name="Google Shape;620;p37"/>
              <p:cNvCxnSpPr/>
              <p:nvPr/>
            </p:nvCxnSpPr>
            <p:spPr>
              <a:xfrm rot="10800000">
                <a:off x="-1" y="174714"/>
                <a:ext cx="1760591"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21" name="Google Shape;621;p37"/>
            <p:cNvGrpSpPr/>
            <p:nvPr/>
          </p:nvGrpSpPr>
          <p:grpSpPr>
            <a:xfrm>
              <a:off x="838582" y="1044580"/>
              <a:ext cx="764948" cy="471472"/>
              <a:chOff x="0" y="1"/>
              <a:chExt cx="764946" cy="471471"/>
            </a:xfrm>
          </p:grpSpPr>
          <p:grpSp>
            <p:nvGrpSpPr>
              <p:cNvPr id="622" name="Google Shape;622;p37"/>
              <p:cNvGrpSpPr/>
              <p:nvPr/>
            </p:nvGrpSpPr>
            <p:grpSpPr>
              <a:xfrm>
                <a:off x="232789" y="283669"/>
                <a:ext cx="385764" cy="168128"/>
                <a:chOff x="0" y="0"/>
                <a:chExt cx="385763" cy="168126"/>
              </a:xfrm>
            </p:grpSpPr>
            <p:sp>
              <p:nvSpPr>
                <p:cNvPr id="623" name="Google Shape;623;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24" name="Google Shape;624;p37"/>
                <p:cNvGrpSpPr/>
                <p:nvPr/>
              </p:nvGrpSpPr>
              <p:grpSpPr>
                <a:xfrm>
                  <a:off x="39340" y="41281"/>
                  <a:ext cx="314109" cy="88204"/>
                  <a:chOff x="-2" y="-2"/>
                  <a:chExt cx="314108" cy="88202"/>
                </a:xfrm>
              </p:grpSpPr>
              <p:grpSp>
                <p:nvGrpSpPr>
                  <p:cNvPr id="625" name="Google Shape;625;p37"/>
                  <p:cNvGrpSpPr/>
                  <p:nvPr/>
                </p:nvGrpSpPr>
                <p:grpSpPr>
                  <a:xfrm>
                    <a:off x="-2" y="44"/>
                    <a:ext cx="314108" cy="85500"/>
                    <a:chOff x="-1" y="0"/>
                    <a:chExt cx="314106" cy="85499"/>
                  </a:xfrm>
                </p:grpSpPr>
                <p:cxnSp>
                  <p:nvCxnSpPr>
                    <p:cNvPr id="626" name="Google Shape;626;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27" name="Google Shape;627;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28" name="Google Shape;628;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29" name="Google Shape;629;p37"/>
                  <p:cNvGrpSpPr/>
                  <p:nvPr/>
                </p:nvGrpSpPr>
                <p:grpSpPr>
                  <a:xfrm>
                    <a:off x="-1" y="-2"/>
                    <a:ext cx="314107" cy="88202"/>
                    <a:chOff x="0" y="-1"/>
                    <a:chExt cx="314105" cy="88200"/>
                  </a:xfrm>
                </p:grpSpPr>
                <p:cxnSp>
                  <p:nvCxnSpPr>
                    <p:cNvPr id="630" name="Google Shape;630;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31" name="Google Shape;631;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32" name="Google Shape;632;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sp>
            <p:nvSpPr>
              <p:cNvPr id="633" name="Google Shape;633;p37"/>
              <p:cNvSpPr/>
              <p:nvPr/>
            </p:nvSpPr>
            <p:spPr>
              <a:xfrm rot="-5400000">
                <a:off x="-171423" y="171423"/>
                <a:ext cx="471432"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34" name="Google Shape;634;p37"/>
              <p:cNvSpPr/>
              <p:nvPr/>
            </p:nvSpPr>
            <p:spPr>
              <a:xfrm rot="5400000">
                <a:off x="464936" y="171463"/>
                <a:ext cx="471431"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35" name="Google Shape;635;p37"/>
              <p:cNvGrpSpPr/>
              <p:nvPr/>
            </p:nvGrpSpPr>
            <p:grpSpPr>
              <a:xfrm>
                <a:off x="190632" y="154357"/>
                <a:ext cx="385765" cy="168128"/>
                <a:chOff x="0" y="0"/>
                <a:chExt cx="385763" cy="168126"/>
              </a:xfrm>
            </p:grpSpPr>
            <p:sp>
              <p:nvSpPr>
                <p:cNvPr id="636" name="Google Shape;636;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37" name="Google Shape;637;p37"/>
                <p:cNvGrpSpPr/>
                <p:nvPr/>
              </p:nvGrpSpPr>
              <p:grpSpPr>
                <a:xfrm>
                  <a:off x="39340" y="41281"/>
                  <a:ext cx="314109" cy="88204"/>
                  <a:chOff x="-2" y="-2"/>
                  <a:chExt cx="314108" cy="88202"/>
                </a:xfrm>
              </p:grpSpPr>
              <p:grpSp>
                <p:nvGrpSpPr>
                  <p:cNvPr id="638" name="Google Shape;638;p37"/>
                  <p:cNvGrpSpPr/>
                  <p:nvPr/>
                </p:nvGrpSpPr>
                <p:grpSpPr>
                  <a:xfrm>
                    <a:off x="-2" y="44"/>
                    <a:ext cx="314108" cy="85500"/>
                    <a:chOff x="-1" y="0"/>
                    <a:chExt cx="314106" cy="85499"/>
                  </a:xfrm>
                </p:grpSpPr>
                <p:cxnSp>
                  <p:nvCxnSpPr>
                    <p:cNvPr id="639" name="Google Shape;639;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40" name="Google Shape;640;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41" name="Google Shape;641;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42" name="Google Shape;642;p37"/>
                  <p:cNvGrpSpPr/>
                  <p:nvPr/>
                </p:nvGrpSpPr>
                <p:grpSpPr>
                  <a:xfrm>
                    <a:off x="-1" y="-2"/>
                    <a:ext cx="314107" cy="88202"/>
                    <a:chOff x="0" y="-1"/>
                    <a:chExt cx="314105" cy="88200"/>
                  </a:xfrm>
                </p:grpSpPr>
                <p:cxnSp>
                  <p:nvCxnSpPr>
                    <p:cNvPr id="643" name="Google Shape;643;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44" name="Google Shape;644;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45" name="Google Shape;645;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nvGrpSpPr>
              <p:cNvPr id="646" name="Google Shape;646;p37"/>
              <p:cNvGrpSpPr/>
              <p:nvPr/>
            </p:nvGrpSpPr>
            <p:grpSpPr>
              <a:xfrm>
                <a:off x="148476" y="25044"/>
                <a:ext cx="385765" cy="168128"/>
                <a:chOff x="0" y="0"/>
                <a:chExt cx="385763" cy="168126"/>
              </a:xfrm>
            </p:grpSpPr>
            <p:sp>
              <p:nvSpPr>
                <p:cNvPr id="647" name="Google Shape;647;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48" name="Google Shape;648;p37"/>
                <p:cNvGrpSpPr/>
                <p:nvPr/>
              </p:nvGrpSpPr>
              <p:grpSpPr>
                <a:xfrm>
                  <a:off x="39340" y="41281"/>
                  <a:ext cx="314109" cy="88204"/>
                  <a:chOff x="-2" y="-2"/>
                  <a:chExt cx="314108" cy="88202"/>
                </a:xfrm>
              </p:grpSpPr>
              <p:grpSp>
                <p:nvGrpSpPr>
                  <p:cNvPr id="649" name="Google Shape;649;p37"/>
                  <p:cNvGrpSpPr/>
                  <p:nvPr/>
                </p:nvGrpSpPr>
                <p:grpSpPr>
                  <a:xfrm>
                    <a:off x="-2" y="44"/>
                    <a:ext cx="314108" cy="85500"/>
                    <a:chOff x="-1" y="0"/>
                    <a:chExt cx="314106" cy="85499"/>
                  </a:xfrm>
                </p:grpSpPr>
                <p:cxnSp>
                  <p:nvCxnSpPr>
                    <p:cNvPr id="650" name="Google Shape;650;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51" name="Google Shape;651;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52" name="Google Shape;652;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53" name="Google Shape;653;p37"/>
                  <p:cNvGrpSpPr/>
                  <p:nvPr/>
                </p:nvGrpSpPr>
                <p:grpSpPr>
                  <a:xfrm>
                    <a:off x="-1" y="-2"/>
                    <a:ext cx="314107" cy="88202"/>
                    <a:chOff x="0" y="-1"/>
                    <a:chExt cx="314105" cy="88200"/>
                  </a:xfrm>
                </p:grpSpPr>
                <p:cxnSp>
                  <p:nvCxnSpPr>
                    <p:cNvPr id="654" name="Google Shape;654;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55" name="Google Shape;655;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56" name="Google Shape;656;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cxnSp>
          <p:nvCxnSpPr>
            <p:cNvPr id="657" name="Google Shape;657;p37"/>
            <p:cNvCxnSpPr/>
            <p:nvPr/>
          </p:nvCxnSpPr>
          <p:spPr>
            <a:xfrm>
              <a:off x="1221474" y="373173"/>
              <a:ext cx="639" cy="681882"/>
            </a:xfrm>
            <a:prstGeom prst="straightConnector1">
              <a:avLst/>
            </a:prstGeom>
            <a:noFill/>
            <a:ln w="635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658" name="Google Shape;658;p37"/>
            <p:cNvCxnSpPr/>
            <p:nvPr/>
          </p:nvCxnSpPr>
          <p:spPr>
            <a:xfrm flipH="1">
              <a:off x="1260795" y="373173"/>
              <a:ext cx="1" cy="681882"/>
            </a:xfrm>
            <a:prstGeom prst="straightConnector1">
              <a:avLst/>
            </a:prstGeom>
            <a:noFill/>
            <a:ln w="635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659" name="Google Shape;659;p37"/>
            <p:cNvCxnSpPr/>
            <p:nvPr/>
          </p:nvCxnSpPr>
          <p:spPr>
            <a:xfrm flipH="1">
              <a:off x="1186476" y="373173"/>
              <a:ext cx="1" cy="681882"/>
            </a:xfrm>
            <a:prstGeom prst="straightConnector1">
              <a:avLst/>
            </a:prstGeom>
            <a:noFill/>
            <a:ln w="635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grpSp>
          <p:nvGrpSpPr>
            <p:cNvPr id="660" name="Google Shape;660;p37"/>
            <p:cNvGrpSpPr/>
            <p:nvPr/>
          </p:nvGrpSpPr>
          <p:grpSpPr>
            <a:xfrm>
              <a:off x="3511245" y="0"/>
              <a:ext cx="471436" cy="471430"/>
              <a:chOff x="-1" y="0"/>
              <a:chExt cx="471434" cy="471429"/>
            </a:xfrm>
          </p:grpSpPr>
          <p:sp>
            <p:nvSpPr>
              <p:cNvPr id="661" name="Google Shape;661;p37"/>
              <p:cNvSpPr/>
              <p:nvPr/>
            </p:nvSpPr>
            <p:spPr>
              <a:xfrm>
                <a:off x="-1" y="0"/>
                <a:ext cx="471434" cy="471429"/>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62" name="Google Shape;662;p37"/>
              <p:cNvSpPr/>
              <p:nvPr/>
            </p:nvSpPr>
            <p:spPr>
              <a:xfrm>
                <a:off x="44502" y="164825"/>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63" name="Google Shape;663;p37"/>
              <p:cNvSpPr/>
              <p:nvPr/>
            </p:nvSpPr>
            <p:spPr>
              <a:xfrm rot="10800000">
                <a:off x="271940" y="164891"/>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64" name="Google Shape;664;p37"/>
              <p:cNvSpPr/>
              <p:nvPr/>
            </p:nvSpPr>
            <p:spPr>
              <a:xfrm rot="-5400000">
                <a:off x="158448" y="52766"/>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65" name="Google Shape;665;p37"/>
              <p:cNvSpPr/>
              <p:nvPr/>
            </p:nvSpPr>
            <p:spPr>
              <a:xfrm rot="5400000">
                <a:off x="158513" y="280234"/>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666" name="Google Shape;666;p37"/>
            <p:cNvGrpSpPr/>
            <p:nvPr/>
          </p:nvGrpSpPr>
          <p:grpSpPr>
            <a:xfrm>
              <a:off x="3364164" y="1044584"/>
              <a:ext cx="764947" cy="471472"/>
              <a:chOff x="0" y="1"/>
              <a:chExt cx="764946" cy="471471"/>
            </a:xfrm>
          </p:grpSpPr>
          <p:grpSp>
            <p:nvGrpSpPr>
              <p:cNvPr id="667" name="Google Shape;667;p37"/>
              <p:cNvGrpSpPr/>
              <p:nvPr/>
            </p:nvGrpSpPr>
            <p:grpSpPr>
              <a:xfrm>
                <a:off x="232789" y="283669"/>
                <a:ext cx="385764" cy="168128"/>
                <a:chOff x="0" y="0"/>
                <a:chExt cx="385763" cy="168126"/>
              </a:xfrm>
            </p:grpSpPr>
            <p:sp>
              <p:nvSpPr>
                <p:cNvPr id="668" name="Google Shape;668;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69" name="Google Shape;669;p37"/>
                <p:cNvGrpSpPr/>
                <p:nvPr/>
              </p:nvGrpSpPr>
              <p:grpSpPr>
                <a:xfrm>
                  <a:off x="39340" y="41281"/>
                  <a:ext cx="314109" cy="88204"/>
                  <a:chOff x="-2" y="-2"/>
                  <a:chExt cx="314108" cy="88202"/>
                </a:xfrm>
              </p:grpSpPr>
              <p:grpSp>
                <p:nvGrpSpPr>
                  <p:cNvPr id="670" name="Google Shape;670;p37"/>
                  <p:cNvGrpSpPr/>
                  <p:nvPr/>
                </p:nvGrpSpPr>
                <p:grpSpPr>
                  <a:xfrm>
                    <a:off x="-2" y="44"/>
                    <a:ext cx="314108" cy="85500"/>
                    <a:chOff x="-1" y="0"/>
                    <a:chExt cx="314106" cy="85499"/>
                  </a:xfrm>
                </p:grpSpPr>
                <p:cxnSp>
                  <p:nvCxnSpPr>
                    <p:cNvPr id="671" name="Google Shape;671;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72" name="Google Shape;672;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73" name="Google Shape;673;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74" name="Google Shape;674;p37"/>
                  <p:cNvGrpSpPr/>
                  <p:nvPr/>
                </p:nvGrpSpPr>
                <p:grpSpPr>
                  <a:xfrm>
                    <a:off x="-1" y="-2"/>
                    <a:ext cx="314107" cy="88202"/>
                    <a:chOff x="0" y="-1"/>
                    <a:chExt cx="314105" cy="88200"/>
                  </a:xfrm>
                </p:grpSpPr>
                <p:cxnSp>
                  <p:nvCxnSpPr>
                    <p:cNvPr id="675" name="Google Shape;675;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76" name="Google Shape;676;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77" name="Google Shape;677;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sp>
            <p:nvSpPr>
              <p:cNvPr id="678" name="Google Shape;678;p37"/>
              <p:cNvSpPr/>
              <p:nvPr/>
            </p:nvSpPr>
            <p:spPr>
              <a:xfrm rot="-5400000">
                <a:off x="-171423" y="171423"/>
                <a:ext cx="471432"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679" name="Google Shape;679;p37"/>
              <p:cNvSpPr/>
              <p:nvPr/>
            </p:nvSpPr>
            <p:spPr>
              <a:xfrm rot="5400000">
                <a:off x="464936" y="171463"/>
                <a:ext cx="471431"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80" name="Google Shape;680;p37"/>
              <p:cNvGrpSpPr/>
              <p:nvPr/>
            </p:nvGrpSpPr>
            <p:grpSpPr>
              <a:xfrm>
                <a:off x="190632" y="154357"/>
                <a:ext cx="385765" cy="168128"/>
                <a:chOff x="0" y="0"/>
                <a:chExt cx="385763" cy="168126"/>
              </a:xfrm>
            </p:grpSpPr>
            <p:sp>
              <p:nvSpPr>
                <p:cNvPr id="681" name="Google Shape;681;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82" name="Google Shape;682;p37"/>
                <p:cNvGrpSpPr/>
                <p:nvPr/>
              </p:nvGrpSpPr>
              <p:grpSpPr>
                <a:xfrm>
                  <a:off x="39340" y="41281"/>
                  <a:ext cx="314109" cy="88204"/>
                  <a:chOff x="-2" y="-2"/>
                  <a:chExt cx="314108" cy="88202"/>
                </a:xfrm>
              </p:grpSpPr>
              <p:grpSp>
                <p:nvGrpSpPr>
                  <p:cNvPr id="683" name="Google Shape;683;p37"/>
                  <p:cNvGrpSpPr/>
                  <p:nvPr/>
                </p:nvGrpSpPr>
                <p:grpSpPr>
                  <a:xfrm>
                    <a:off x="-2" y="44"/>
                    <a:ext cx="314108" cy="85500"/>
                    <a:chOff x="-1" y="0"/>
                    <a:chExt cx="314106" cy="85499"/>
                  </a:xfrm>
                </p:grpSpPr>
                <p:cxnSp>
                  <p:nvCxnSpPr>
                    <p:cNvPr id="684" name="Google Shape;684;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85" name="Google Shape;685;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86" name="Google Shape;686;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87" name="Google Shape;687;p37"/>
                  <p:cNvGrpSpPr/>
                  <p:nvPr/>
                </p:nvGrpSpPr>
                <p:grpSpPr>
                  <a:xfrm>
                    <a:off x="-1" y="-2"/>
                    <a:ext cx="314107" cy="88202"/>
                    <a:chOff x="0" y="-1"/>
                    <a:chExt cx="314105" cy="88200"/>
                  </a:xfrm>
                </p:grpSpPr>
                <p:cxnSp>
                  <p:nvCxnSpPr>
                    <p:cNvPr id="688" name="Google Shape;688;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89" name="Google Shape;689;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90" name="Google Shape;690;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nvGrpSpPr>
              <p:cNvPr id="691" name="Google Shape;691;p37"/>
              <p:cNvGrpSpPr/>
              <p:nvPr/>
            </p:nvGrpSpPr>
            <p:grpSpPr>
              <a:xfrm>
                <a:off x="148476" y="25044"/>
                <a:ext cx="385765" cy="168128"/>
                <a:chOff x="0" y="0"/>
                <a:chExt cx="385763" cy="168126"/>
              </a:xfrm>
            </p:grpSpPr>
            <p:sp>
              <p:nvSpPr>
                <p:cNvPr id="692" name="Google Shape;692;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693" name="Google Shape;693;p37"/>
                <p:cNvGrpSpPr/>
                <p:nvPr/>
              </p:nvGrpSpPr>
              <p:grpSpPr>
                <a:xfrm>
                  <a:off x="39340" y="41281"/>
                  <a:ext cx="314109" cy="88204"/>
                  <a:chOff x="-2" y="-2"/>
                  <a:chExt cx="314108" cy="88202"/>
                </a:xfrm>
              </p:grpSpPr>
              <p:grpSp>
                <p:nvGrpSpPr>
                  <p:cNvPr id="694" name="Google Shape;694;p37"/>
                  <p:cNvGrpSpPr/>
                  <p:nvPr/>
                </p:nvGrpSpPr>
                <p:grpSpPr>
                  <a:xfrm>
                    <a:off x="-2" y="44"/>
                    <a:ext cx="314108" cy="85500"/>
                    <a:chOff x="-1" y="0"/>
                    <a:chExt cx="314106" cy="85499"/>
                  </a:xfrm>
                </p:grpSpPr>
                <p:cxnSp>
                  <p:nvCxnSpPr>
                    <p:cNvPr id="695" name="Google Shape;695;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96" name="Google Shape;696;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697" name="Google Shape;697;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698" name="Google Shape;698;p37"/>
                  <p:cNvGrpSpPr/>
                  <p:nvPr/>
                </p:nvGrpSpPr>
                <p:grpSpPr>
                  <a:xfrm>
                    <a:off x="-1" y="-2"/>
                    <a:ext cx="314107" cy="88202"/>
                    <a:chOff x="0" y="-1"/>
                    <a:chExt cx="314105" cy="88200"/>
                  </a:xfrm>
                </p:grpSpPr>
                <p:cxnSp>
                  <p:nvCxnSpPr>
                    <p:cNvPr id="699" name="Google Shape;699;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700" name="Google Shape;700;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701" name="Google Shape;701;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grpSp>
          <p:nvGrpSpPr>
            <p:cNvPr id="702" name="Google Shape;702;p37"/>
            <p:cNvGrpSpPr/>
            <p:nvPr/>
          </p:nvGrpSpPr>
          <p:grpSpPr>
            <a:xfrm>
              <a:off x="3713330" y="636141"/>
              <a:ext cx="73386" cy="417882"/>
              <a:chOff x="-1" y="0"/>
              <a:chExt cx="73384" cy="417880"/>
            </a:xfrm>
          </p:grpSpPr>
          <p:cxnSp>
            <p:nvCxnSpPr>
              <p:cNvPr id="703" name="Google Shape;703;p37"/>
              <p:cNvCxnSpPr/>
              <p:nvPr/>
            </p:nvCxnSpPr>
            <p:spPr>
              <a:xfrm>
                <a:off x="34556" y="0"/>
                <a:ext cx="500" cy="417880"/>
              </a:xfrm>
              <a:prstGeom prst="straightConnector1">
                <a:avLst/>
              </a:prstGeom>
              <a:noFill/>
              <a:ln w="635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704" name="Google Shape;704;p37"/>
              <p:cNvCxnSpPr/>
              <p:nvPr/>
            </p:nvCxnSpPr>
            <p:spPr>
              <a:xfrm flipH="1">
                <a:off x="73382" y="0"/>
                <a:ext cx="1" cy="417880"/>
              </a:xfrm>
              <a:prstGeom prst="straightConnector1">
                <a:avLst/>
              </a:prstGeom>
              <a:noFill/>
              <a:ln w="635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705" name="Google Shape;705;p37"/>
              <p:cNvCxnSpPr/>
              <p:nvPr/>
            </p:nvCxnSpPr>
            <p:spPr>
              <a:xfrm flipH="1">
                <a:off x="-1" y="0"/>
                <a:ext cx="2" cy="417880"/>
              </a:xfrm>
              <a:prstGeom prst="straightConnector1">
                <a:avLst/>
              </a:prstGeom>
              <a:noFill/>
              <a:ln w="635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grpSp>
        <p:sp>
          <p:nvSpPr>
            <p:cNvPr id="706" name="Google Shape;706;p37"/>
            <p:cNvSpPr/>
            <p:nvPr/>
          </p:nvSpPr>
          <p:spPr>
            <a:xfrm rot="-5400000">
              <a:off x="2997862" y="1184250"/>
              <a:ext cx="241116"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07" name="Google Shape;707;p37"/>
            <p:cNvSpPr/>
            <p:nvPr/>
          </p:nvSpPr>
          <p:spPr>
            <a:xfrm rot="-5400000">
              <a:off x="472279" y="1184250"/>
              <a:ext cx="241116"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08" name="Google Shape;708;p37"/>
            <p:cNvSpPr/>
            <p:nvPr/>
          </p:nvSpPr>
          <p:spPr>
            <a:xfrm rot="5400000">
              <a:off x="1730946" y="1184427"/>
              <a:ext cx="241115"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709" name="Google Shape;709;p37"/>
            <p:cNvGrpSpPr/>
            <p:nvPr/>
          </p:nvGrpSpPr>
          <p:grpSpPr>
            <a:xfrm>
              <a:off x="3555318" y="537146"/>
              <a:ext cx="385765" cy="232676"/>
              <a:chOff x="0" y="0"/>
              <a:chExt cx="385763" cy="232674"/>
            </a:xfrm>
          </p:grpSpPr>
          <p:sp>
            <p:nvSpPr>
              <p:cNvPr id="710" name="Google Shape;710;p37"/>
              <p:cNvSpPr/>
              <p:nvPr/>
            </p:nvSpPr>
            <p:spPr>
              <a:xfrm>
                <a:off x="0" y="0"/>
                <a:ext cx="385763" cy="232674"/>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11" name="Google Shape;711;p37"/>
              <p:cNvSpPr/>
              <p:nvPr/>
            </p:nvSpPr>
            <p:spPr>
              <a:xfrm>
                <a:off x="124625" y="14944"/>
                <a:ext cx="136360" cy="202766"/>
              </a:xfrm>
              <a:custGeom>
                <a:avLst/>
                <a:gdLst/>
                <a:ahLst/>
                <a:cxnLst/>
                <a:rect l="l" t="t" r="r" b="b"/>
                <a:pathLst>
                  <a:path w="21600" h="21600" extrusionOk="0">
                    <a:moveTo>
                      <a:pt x="0" y="7263"/>
                    </a:moveTo>
                    <a:lnTo>
                      <a:pt x="10800" y="0"/>
                    </a:lnTo>
                    <a:lnTo>
                      <a:pt x="21600" y="7263"/>
                    </a:lnTo>
                    <a:lnTo>
                      <a:pt x="16200" y="7263"/>
                    </a:lnTo>
                    <a:lnTo>
                      <a:pt x="16200" y="14337"/>
                    </a:lnTo>
                    <a:lnTo>
                      <a:pt x="21600" y="14337"/>
                    </a:lnTo>
                    <a:lnTo>
                      <a:pt x="10800" y="21600"/>
                    </a:lnTo>
                    <a:lnTo>
                      <a:pt x="0" y="14337"/>
                    </a:lnTo>
                    <a:lnTo>
                      <a:pt x="5400" y="14337"/>
                    </a:lnTo>
                    <a:lnTo>
                      <a:pt x="5400" y="7263"/>
                    </a:lnTo>
                    <a:close/>
                  </a:path>
                </a:pathLst>
              </a:custGeom>
              <a:gradFill>
                <a:gsLst>
                  <a:gs pos="0">
                    <a:srgbClr val="000000"/>
                  </a:gs>
                  <a:gs pos="24000">
                    <a:srgbClr val="7F7F7F"/>
                  </a:gs>
                  <a:gs pos="25000">
                    <a:srgbClr val="FF0000"/>
                  </a:gs>
                  <a:gs pos="50000">
                    <a:srgbClr val="FFFF00"/>
                  </a:gs>
                  <a:gs pos="75000">
                    <a:srgbClr val="008000"/>
                  </a:gs>
                  <a:gs pos="100000">
                    <a:srgbClr val="0000FF"/>
                  </a:gs>
                </a:gsLst>
                <a:lin ang="5400011" scaled="0"/>
              </a:gradFill>
              <a:ln>
                <a:noFill/>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712" name="Google Shape;712;p37"/>
            <p:cNvGrpSpPr/>
            <p:nvPr/>
          </p:nvGrpSpPr>
          <p:grpSpPr>
            <a:xfrm>
              <a:off x="3712841" y="479571"/>
              <a:ext cx="74313" cy="58155"/>
              <a:chOff x="-1" y="-1"/>
              <a:chExt cx="74311" cy="58154"/>
            </a:xfrm>
          </p:grpSpPr>
          <p:cxnSp>
            <p:nvCxnSpPr>
              <p:cNvPr id="713" name="Google Shape;713;p37"/>
              <p:cNvCxnSpPr/>
              <p:nvPr/>
            </p:nvCxnSpPr>
            <p:spPr>
              <a:xfrm>
                <a:off x="34992" y="-1"/>
                <a:ext cx="507" cy="58154"/>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714" name="Google Shape;714;p37"/>
              <p:cNvCxnSpPr/>
              <p:nvPr/>
            </p:nvCxnSpPr>
            <p:spPr>
              <a:xfrm flipH="1">
                <a:off x="74309" y="0"/>
                <a:ext cx="1"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715" name="Google Shape;715;p37"/>
              <p:cNvCxnSpPr/>
              <p:nvPr/>
            </p:nvCxnSpPr>
            <p:spPr>
              <a:xfrm flipH="1">
                <a:off x="-1" y="0"/>
                <a:ext cx="2"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grpSp>
        <p:sp>
          <p:nvSpPr>
            <p:cNvPr id="716" name="Google Shape;716;p37"/>
            <p:cNvSpPr/>
            <p:nvPr/>
          </p:nvSpPr>
          <p:spPr>
            <a:xfrm>
              <a:off x="-1" y="511518"/>
              <a:ext cx="4967735" cy="1504737"/>
            </a:xfrm>
            <a:prstGeom prst="ellipse">
              <a:avLst/>
            </a:prstGeom>
            <a:noFill/>
            <a:ln w="25400" cap="flat" cmpd="sng">
              <a:solidFill>
                <a:srgbClr val="515254"/>
              </a:solidFill>
              <a:prstDash val="dash"/>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200"/>
                <a:buFont typeface="Arial Narrow"/>
                <a:buNone/>
              </a:pPr>
              <a:endParaRPr sz="1200" b="0" i="1" u="none" strike="noStrike" cap="none">
                <a:solidFill>
                  <a:srgbClr val="2C2C2E"/>
                </a:solidFill>
                <a:latin typeface="Arial Narrow"/>
                <a:ea typeface="Arial Narrow"/>
                <a:cs typeface="Arial Narrow"/>
                <a:sym typeface="Arial Narrow"/>
              </a:endParaRPr>
            </a:p>
          </p:txBody>
        </p:sp>
        <p:sp>
          <p:nvSpPr>
            <p:cNvPr id="717" name="Google Shape;717;p37"/>
            <p:cNvSpPr txBox="1"/>
            <p:nvPr/>
          </p:nvSpPr>
          <p:spPr>
            <a:xfrm>
              <a:off x="1710276" y="217624"/>
              <a:ext cx="1496954" cy="91816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Open Line System</a:t>
              </a:r>
              <a:endParaRPr sz="500"/>
            </a:p>
          </p:txBody>
        </p:sp>
        <p:grpSp>
          <p:nvGrpSpPr>
            <p:cNvPr id="718" name="Google Shape;718;p37"/>
            <p:cNvGrpSpPr/>
            <p:nvPr/>
          </p:nvGrpSpPr>
          <p:grpSpPr>
            <a:xfrm>
              <a:off x="985997" y="0"/>
              <a:ext cx="471436" cy="471430"/>
              <a:chOff x="-1" y="0"/>
              <a:chExt cx="471434" cy="471429"/>
            </a:xfrm>
          </p:grpSpPr>
          <p:sp>
            <p:nvSpPr>
              <p:cNvPr id="719" name="Google Shape;719;p37"/>
              <p:cNvSpPr/>
              <p:nvPr/>
            </p:nvSpPr>
            <p:spPr>
              <a:xfrm>
                <a:off x="-1" y="0"/>
                <a:ext cx="471434" cy="471429"/>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20" name="Google Shape;720;p37"/>
              <p:cNvSpPr/>
              <p:nvPr/>
            </p:nvSpPr>
            <p:spPr>
              <a:xfrm>
                <a:off x="44502" y="164825"/>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21" name="Google Shape;721;p37"/>
              <p:cNvSpPr/>
              <p:nvPr/>
            </p:nvSpPr>
            <p:spPr>
              <a:xfrm rot="10800000">
                <a:off x="271940" y="164891"/>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22" name="Google Shape;722;p37"/>
              <p:cNvSpPr/>
              <p:nvPr/>
            </p:nvSpPr>
            <p:spPr>
              <a:xfrm rot="-5400000">
                <a:off x="158448" y="52766"/>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23" name="Google Shape;723;p37"/>
              <p:cNvSpPr/>
              <p:nvPr/>
            </p:nvSpPr>
            <p:spPr>
              <a:xfrm rot="5400000">
                <a:off x="158513" y="280234"/>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724" name="Google Shape;724;p37"/>
            <p:cNvGrpSpPr/>
            <p:nvPr/>
          </p:nvGrpSpPr>
          <p:grpSpPr>
            <a:xfrm>
              <a:off x="1030071" y="537146"/>
              <a:ext cx="385764" cy="232676"/>
              <a:chOff x="0" y="0"/>
              <a:chExt cx="385763" cy="232674"/>
            </a:xfrm>
          </p:grpSpPr>
          <p:sp>
            <p:nvSpPr>
              <p:cNvPr id="725" name="Google Shape;725;p37"/>
              <p:cNvSpPr/>
              <p:nvPr/>
            </p:nvSpPr>
            <p:spPr>
              <a:xfrm>
                <a:off x="0" y="0"/>
                <a:ext cx="385763" cy="232674"/>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26" name="Google Shape;726;p37"/>
              <p:cNvSpPr/>
              <p:nvPr/>
            </p:nvSpPr>
            <p:spPr>
              <a:xfrm>
                <a:off x="124625" y="14944"/>
                <a:ext cx="136360" cy="202766"/>
              </a:xfrm>
              <a:custGeom>
                <a:avLst/>
                <a:gdLst/>
                <a:ahLst/>
                <a:cxnLst/>
                <a:rect l="l" t="t" r="r" b="b"/>
                <a:pathLst>
                  <a:path w="21600" h="21600" extrusionOk="0">
                    <a:moveTo>
                      <a:pt x="0" y="7263"/>
                    </a:moveTo>
                    <a:lnTo>
                      <a:pt x="10800" y="0"/>
                    </a:lnTo>
                    <a:lnTo>
                      <a:pt x="21600" y="7263"/>
                    </a:lnTo>
                    <a:lnTo>
                      <a:pt x="16200" y="7263"/>
                    </a:lnTo>
                    <a:lnTo>
                      <a:pt x="16200" y="14337"/>
                    </a:lnTo>
                    <a:lnTo>
                      <a:pt x="21600" y="14337"/>
                    </a:lnTo>
                    <a:lnTo>
                      <a:pt x="10800" y="21600"/>
                    </a:lnTo>
                    <a:lnTo>
                      <a:pt x="0" y="14337"/>
                    </a:lnTo>
                    <a:lnTo>
                      <a:pt x="5400" y="14337"/>
                    </a:lnTo>
                    <a:lnTo>
                      <a:pt x="5400" y="7263"/>
                    </a:lnTo>
                    <a:close/>
                  </a:path>
                </a:pathLst>
              </a:custGeom>
              <a:gradFill>
                <a:gsLst>
                  <a:gs pos="0">
                    <a:srgbClr val="000000"/>
                  </a:gs>
                  <a:gs pos="24000">
                    <a:srgbClr val="7F7F7F"/>
                  </a:gs>
                  <a:gs pos="25000">
                    <a:srgbClr val="FF0000"/>
                  </a:gs>
                  <a:gs pos="50000">
                    <a:srgbClr val="FFFF00"/>
                  </a:gs>
                  <a:gs pos="75000">
                    <a:srgbClr val="008000"/>
                  </a:gs>
                  <a:gs pos="100000">
                    <a:srgbClr val="0000FF"/>
                  </a:gs>
                </a:gsLst>
                <a:lin ang="5400011" scaled="0"/>
              </a:gradFill>
              <a:ln>
                <a:noFill/>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727" name="Google Shape;727;p37"/>
            <p:cNvGrpSpPr/>
            <p:nvPr/>
          </p:nvGrpSpPr>
          <p:grpSpPr>
            <a:xfrm>
              <a:off x="1187247" y="479571"/>
              <a:ext cx="74313" cy="58155"/>
              <a:chOff x="-1" y="-1"/>
              <a:chExt cx="74311" cy="58154"/>
            </a:xfrm>
          </p:grpSpPr>
          <p:cxnSp>
            <p:nvCxnSpPr>
              <p:cNvPr id="728" name="Google Shape;728;p37"/>
              <p:cNvCxnSpPr/>
              <p:nvPr/>
            </p:nvCxnSpPr>
            <p:spPr>
              <a:xfrm>
                <a:off x="34992" y="-1"/>
                <a:ext cx="507" cy="58154"/>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729" name="Google Shape;729;p37"/>
              <p:cNvCxnSpPr/>
              <p:nvPr/>
            </p:nvCxnSpPr>
            <p:spPr>
              <a:xfrm flipH="1">
                <a:off x="74309" y="0"/>
                <a:ext cx="1"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730" name="Google Shape;730;p37"/>
              <p:cNvCxnSpPr/>
              <p:nvPr/>
            </p:nvCxnSpPr>
            <p:spPr>
              <a:xfrm flipH="1">
                <a:off x="-1" y="0"/>
                <a:ext cx="2"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grpSp>
        <p:sp>
          <p:nvSpPr>
            <p:cNvPr id="731" name="Google Shape;731;p37"/>
            <p:cNvSpPr/>
            <p:nvPr/>
          </p:nvSpPr>
          <p:spPr>
            <a:xfrm rot="5400000">
              <a:off x="4254585" y="1184480"/>
              <a:ext cx="241117"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pic>
        <p:nvPicPr>
          <p:cNvPr id="732" name="Google Shape;732;p37" descr="Image"/>
          <p:cNvPicPr preferRelativeResize="0"/>
          <p:nvPr/>
        </p:nvPicPr>
        <p:blipFill rotWithShape="1">
          <a:blip r:embed="rId3">
            <a:alphaModFix/>
          </a:blip>
          <a:srcRect t="319" b="2816"/>
          <a:stretch/>
        </p:blipFill>
        <p:spPr>
          <a:xfrm>
            <a:off x="4034300" y="2392324"/>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sp>
        <p:nvSpPr>
          <p:cNvPr id="733" name="Google Shape;733;p37"/>
          <p:cNvSpPr txBox="1"/>
          <p:nvPr/>
        </p:nvSpPr>
        <p:spPr>
          <a:xfrm>
            <a:off x="4667376" y="2202450"/>
            <a:ext cx="4173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dirty="0">
                <a:solidFill>
                  <a:srgbClr val="2C2C2E"/>
                </a:solidFill>
                <a:latin typeface="Arial Narrow"/>
                <a:ea typeface="Arial Narrow"/>
                <a:cs typeface="Arial Narrow"/>
                <a:sym typeface="Arial Narrow"/>
              </a:rPr>
              <a:t>Compute Cluster</a:t>
            </a:r>
            <a:endParaRPr sz="500" dirty="0"/>
          </a:p>
        </p:txBody>
      </p:sp>
      <p:grpSp>
        <p:nvGrpSpPr>
          <p:cNvPr id="734" name="Google Shape;734;p37"/>
          <p:cNvGrpSpPr/>
          <p:nvPr/>
        </p:nvGrpSpPr>
        <p:grpSpPr>
          <a:xfrm>
            <a:off x="4214600" y="3355075"/>
            <a:ext cx="714800" cy="714800"/>
            <a:chOff x="0" y="0"/>
            <a:chExt cx="1906133" cy="1906133"/>
          </a:xfrm>
        </p:grpSpPr>
        <p:sp>
          <p:nvSpPr>
            <p:cNvPr id="735" name="Google Shape;735;p37"/>
            <p:cNvSpPr/>
            <p:nvPr/>
          </p:nvSpPr>
          <p:spPr>
            <a:xfrm>
              <a:off x="0" y="0"/>
              <a:ext cx="1906133" cy="1906133"/>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36" name="Google Shape;736;p37"/>
            <p:cNvSpPr/>
            <p:nvPr/>
          </p:nvSpPr>
          <p:spPr>
            <a:xfrm>
              <a:off x="179935" y="666440"/>
              <a:ext cx="626500" cy="559546"/>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37" name="Google Shape;737;p37"/>
            <p:cNvSpPr/>
            <p:nvPr/>
          </p:nvSpPr>
          <p:spPr>
            <a:xfrm rot="10800000">
              <a:off x="1099537" y="666707"/>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38" name="Google Shape;738;p37"/>
            <p:cNvSpPr/>
            <p:nvPr/>
          </p:nvSpPr>
          <p:spPr>
            <a:xfrm rot="-5400000">
              <a:off x="640654" y="213351"/>
              <a:ext cx="626499"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39" name="Google Shape;739;p37"/>
            <p:cNvSpPr/>
            <p:nvPr/>
          </p:nvSpPr>
          <p:spPr>
            <a:xfrm rot="5400000">
              <a:off x="640920" y="1133076"/>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sp>
        <p:nvSpPr>
          <p:cNvPr id="740" name="Google Shape;740;p37"/>
          <p:cNvSpPr/>
          <p:nvPr/>
        </p:nvSpPr>
        <p:spPr>
          <a:xfrm>
            <a:off x="4629048" y="2492670"/>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41" name="Google Shape;741;p37"/>
          <p:cNvSpPr/>
          <p:nvPr/>
        </p:nvSpPr>
        <p:spPr>
          <a:xfrm>
            <a:off x="5078912" y="2537463"/>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42" name="Google Shape;742;p37"/>
          <p:cNvSpPr/>
          <p:nvPr/>
        </p:nvSpPr>
        <p:spPr>
          <a:xfrm>
            <a:off x="4629048" y="2679055"/>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43" name="Google Shape;743;p37"/>
          <p:cNvSpPr/>
          <p:nvPr/>
        </p:nvSpPr>
        <p:spPr>
          <a:xfrm>
            <a:off x="5078912" y="2723847"/>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44" name="Google Shape;744;p37"/>
          <p:cNvSpPr/>
          <p:nvPr/>
        </p:nvSpPr>
        <p:spPr>
          <a:xfrm>
            <a:off x="4629048" y="2865438"/>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45" name="Google Shape;745;p37"/>
          <p:cNvSpPr/>
          <p:nvPr/>
        </p:nvSpPr>
        <p:spPr>
          <a:xfrm>
            <a:off x="5078912" y="2910230"/>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46" name="Google Shape;746;p37"/>
          <p:cNvSpPr txBox="1"/>
          <p:nvPr/>
        </p:nvSpPr>
        <p:spPr>
          <a:xfrm>
            <a:off x="4382424" y="4178380"/>
            <a:ext cx="464100" cy="2190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Edge Switch Router</a:t>
            </a:r>
            <a:endParaRPr sz="500"/>
          </a:p>
        </p:txBody>
      </p:sp>
      <p:pic>
        <p:nvPicPr>
          <p:cNvPr id="747" name="Google Shape;747;p37" descr="Image"/>
          <p:cNvPicPr preferRelativeResize="0"/>
          <p:nvPr/>
        </p:nvPicPr>
        <p:blipFill rotWithShape="1">
          <a:blip r:embed="rId3">
            <a:alphaModFix/>
          </a:blip>
          <a:srcRect t="319" b="2816"/>
          <a:stretch/>
        </p:blipFill>
        <p:spPr>
          <a:xfrm>
            <a:off x="4034300" y="2571345"/>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pic>
        <p:nvPicPr>
          <p:cNvPr id="748" name="Google Shape;748;p37" descr="Image"/>
          <p:cNvPicPr preferRelativeResize="0"/>
          <p:nvPr/>
        </p:nvPicPr>
        <p:blipFill rotWithShape="1">
          <a:blip r:embed="rId3">
            <a:alphaModFix/>
          </a:blip>
          <a:srcRect t="319" b="2816"/>
          <a:stretch/>
        </p:blipFill>
        <p:spPr>
          <a:xfrm>
            <a:off x="4034300" y="2755468"/>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cxnSp>
        <p:nvCxnSpPr>
          <p:cNvPr id="749" name="Google Shape;749;p37"/>
          <p:cNvCxnSpPr/>
          <p:nvPr/>
        </p:nvCxnSpPr>
        <p:spPr>
          <a:xfrm>
            <a:off x="4194629" y="3088942"/>
            <a:ext cx="171917" cy="260083"/>
          </a:xfrm>
          <a:prstGeom prst="straightConnector1">
            <a:avLst/>
          </a:prstGeom>
          <a:noFill/>
          <a:ln w="25400" cap="flat" cmpd="sng">
            <a:solidFill>
              <a:srgbClr val="000000"/>
            </a:solidFill>
            <a:prstDash val="solid"/>
            <a:miter lim="400000"/>
            <a:headEnd type="none" w="sm" len="sm"/>
            <a:tailEnd type="triangle" w="med" len="med"/>
          </a:ln>
        </p:spPr>
      </p:cxnSp>
      <p:cxnSp>
        <p:nvCxnSpPr>
          <p:cNvPr id="750" name="Google Shape;750;p37"/>
          <p:cNvCxnSpPr/>
          <p:nvPr/>
        </p:nvCxnSpPr>
        <p:spPr>
          <a:xfrm>
            <a:off x="4248322" y="3086315"/>
            <a:ext cx="171917" cy="260084"/>
          </a:xfrm>
          <a:prstGeom prst="straightConnector1">
            <a:avLst/>
          </a:prstGeom>
          <a:noFill/>
          <a:ln w="25400" cap="flat" cmpd="sng">
            <a:solidFill>
              <a:srgbClr val="000000"/>
            </a:solidFill>
            <a:prstDash val="solid"/>
            <a:miter lim="400000"/>
            <a:headEnd type="triangle" w="med" len="med"/>
            <a:tailEnd type="none" w="sm" len="sm"/>
          </a:ln>
        </p:spPr>
      </p:cxnSp>
      <p:pic>
        <p:nvPicPr>
          <p:cNvPr id="751" name="Google Shape;751;p37" descr="Image"/>
          <p:cNvPicPr preferRelativeResize="0"/>
          <p:nvPr/>
        </p:nvPicPr>
        <p:blipFill rotWithShape="1">
          <a:blip r:embed="rId3">
            <a:alphaModFix/>
          </a:blip>
          <a:srcRect t="319" b="2816"/>
          <a:stretch/>
        </p:blipFill>
        <p:spPr>
          <a:xfrm>
            <a:off x="6509166" y="2392324"/>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sp>
        <p:nvSpPr>
          <p:cNvPr id="752" name="Google Shape;752;p37"/>
          <p:cNvSpPr txBox="1"/>
          <p:nvPr/>
        </p:nvSpPr>
        <p:spPr>
          <a:xfrm>
            <a:off x="7142223" y="2202450"/>
            <a:ext cx="4173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Compute Cluster</a:t>
            </a:r>
            <a:endParaRPr sz="500"/>
          </a:p>
        </p:txBody>
      </p:sp>
      <p:grpSp>
        <p:nvGrpSpPr>
          <p:cNvPr id="753" name="Google Shape;753;p37"/>
          <p:cNvGrpSpPr/>
          <p:nvPr/>
        </p:nvGrpSpPr>
        <p:grpSpPr>
          <a:xfrm>
            <a:off x="6731941" y="3352050"/>
            <a:ext cx="714800" cy="714800"/>
            <a:chOff x="0" y="0"/>
            <a:chExt cx="1906133" cy="1906133"/>
          </a:xfrm>
        </p:grpSpPr>
        <p:sp>
          <p:nvSpPr>
            <p:cNvPr id="754" name="Google Shape;754;p37"/>
            <p:cNvSpPr/>
            <p:nvPr/>
          </p:nvSpPr>
          <p:spPr>
            <a:xfrm>
              <a:off x="0" y="0"/>
              <a:ext cx="1906133" cy="1906133"/>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55" name="Google Shape;755;p37"/>
            <p:cNvSpPr/>
            <p:nvPr/>
          </p:nvSpPr>
          <p:spPr>
            <a:xfrm>
              <a:off x="179935" y="666440"/>
              <a:ext cx="626500" cy="559546"/>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56" name="Google Shape;756;p37"/>
            <p:cNvSpPr/>
            <p:nvPr/>
          </p:nvSpPr>
          <p:spPr>
            <a:xfrm rot="10800000">
              <a:off x="1099537" y="666707"/>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57" name="Google Shape;757;p37"/>
            <p:cNvSpPr/>
            <p:nvPr/>
          </p:nvSpPr>
          <p:spPr>
            <a:xfrm rot="-5400000">
              <a:off x="640654" y="213351"/>
              <a:ext cx="626499"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58" name="Google Shape;758;p37"/>
            <p:cNvSpPr/>
            <p:nvPr/>
          </p:nvSpPr>
          <p:spPr>
            <a:xfrm rot="5400000">
              <a:off x="640920" y="1133076"/>
              <a:ext cx="626500" cy="559545"/>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sp>
        <p:nvSpPr>
          <p:cNvPr id="759" name="Google Shape;759;p37"/>
          <p:cNvSpPr/>
          <p:nvPr/>
        </p:nvSpPr>
        <p:spPr>
          <a:xfrm>
            <a:off x="7103916" y="2492670"/>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60" name="Google Shape;760;p37"/>
          <p:cNvSpPr/>
          <p:nvPr/>
        </p:nvSpPr>
        <p:spPr>
          <a:xfrm>
            <a:off x="7553780" y="2537463"/>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61" name="Google Shape;761;p37"/>
          <p:cNvSpPr/>
          <p:nvPr/>
        </p:nvSpPr>
        <p:spPr>
          <a:xfrm>
            <a:off x="7103916" y="2679055"/>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62" name="Google Shape;762;p37"/>
          <p:cNvSpPr/>
          <p:nvPr/>
        </p:nvSpPr>
        <p:spPr>
          <a:xfrm>
            <a:off x="7553780" y="2723847"/>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63" name="Google Shape;763;p37"/>
          <p:cNvSpPr/>
          <p:nvPr/>
        </p:nvSpPr>
        <p:spPr>
          <a:xfrm>
            <a:off x="7103916" y="2865438"/>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64" name="Google Shape;764;p37"/>
          <p:cNvSpPr/>
          <p:nvPr/>
        </p:nvSpPr>
        <p:spPr>
          <a:xfrm>
            <a:off x="7553780" y="2910230"/>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65" name="Google Shape;765;p37"/>
          <p:cNvSpPr txBox="1"/>
          <p:nvPr/>
        </p:nvSpPr>
        <p:spPr>
          <a:xfrm>
            <a:off x="6857291" y="4178380"/>
            <a:ext cx="464100" cy="2190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Edge Switch Router</a:t>
            </a:r>
            <a:endParaRPr sz="500"/>
          </a:p>
        </p:txBody>
      </p:sp>
      <p:pic>
        <p:nvPicPr>
          <p:cNvPr id="766" name="Google Shape;766;p37" descr="Image"/>
          <p:cNvPicPr preferRelativeResize="0"/>
          <p:nvPr/>
        </p:nvPicPr>
        <p:blipFill rotWithShape="1">
          <a:blip r:embed="rId3">
            <a:alphaModFix/>
          </a:blip>
          <a:srcRect t="319" b="2816"/>
          <a:stretch/>
        </p:blipFill>
        <p:spPr>
          <a:xfrm>
            <a:off x="6509166" y="2571345"/>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pic>
        <p:nvPicPr>
          <p:cNvPr id="767" name="Google Shape;767;p37" descr="Image"/>
          <p:cNvPicPr preferRelativeResize="0"/>
          <p:nvPr/>
        </p:nvPicPr>
        <p:blipFill rotWithShape="1">
          <a:blip r:embed="rId3">
            <a:alphaModFix/>
          </a:blip>
          <a:srcRect t="319" b="2816"/>
          <a:stretch/>
        </p:blipFill>
        <p:spPr>
          <a:xfrm>
            <a:off x="6509166" y="2755468"/>
            <a:ext cx="488553" cy="324798"/>
          </a:xfrm>
          <a:custGeom>
            <a:avLst/>
            <a:gdLst/>
            <a:ahLst/>
            <a:cxnLst/>
            <a:rect l="l" t="t" r="r" b="b"/>
            <a:pathLst>
              <a:path w="21600" h="21480" extrusionOk="0">
                <a:moveTo>
                  <a:pt x="1842" y="0"/>
                </a:moveTo>
                <a:cubicBezTo>
                  <a:pt x="393" y="54"/>
                  <a:pt x="0" y="147"/>
                  <a:pt x="0" y="305"/>
                </a:cubicBezTo>
                <a:cubicBezTo>
                  <a:pt x="0" y="561"/>
                  <a:pt x="242" y="713"/>
                  <a:pt x="750" y="768"/>
                </a:cubicBezTo>
                <a:lnTo>
                  <a:pt x="1494" y="846"/>
                </a:lnTo>
                <a:lnTo>
                  <a:pt x="1533" y="5797"/>
                </a:lnTo>
                <a:cubicBezTo>
                  <a:pt x="1577" y="11120"/>
                  <a:pt x="1546" y="11643"/>
                  <a:pt x="1171" y="11181"/>
                </a:cubicBezTo>
                <a:cubicBezTo>
                  <a:pt x="1043" y="11023"/>
                  <a:pt x="894" y="10946"/>
                  <a:pt x="849" y="11014"/>
                </a:cubicBezTo>
                <a:cubicBezTo>
                  <a:pt x="803" y="11081"/>
                  <a:pt x="786" y="12382"/>
                  <a:pt x="809" y="13907"/>
                </a:cubicBezTo>
                <a:cubicBezTo>
                  <a:pt x="846" y="16296"/>
                  <a:pt x="903" y="16727"/>
                  <a:pt x="1191" y="17027"/>
                </a:cubicBezTo>
                <a:cubicBezTo>
                  <a:pt x="1475" y="17323"/>
                  <a:pt x="1518" y="17665"/>
                  <a:pt x="1487" y="19281"/>
                </a:cubicBezTo>
                <a:cubicBezTo>
                  <a:pt x="1467" y="20330"/>
                  <a:pt x="1499" y="21313"/>
                  <a:pt x="1559" y="21457"/>
                </a:cubicBezTo>
                <a:cubicBezTo>
                  <a:pt x="1619" y="21600"/>
                  <a:pt x="1708" y="21065"/>
                  <a:pt x="1757" y="20275"/>
                </a:cubicBezTo>
                <a:lnTo>
                  <a:pt x="1842" y="18848"/>
                </a:lnTo>
                <a:lnTo>
                  <a:pt x="2632" y="18838"/>
                </a:lnTo>
                <a:cubicBezTo>
                  <a:pt x="3615" y="18830"/>
                  <a:pt x="3859" y="18610"/>
                  <a:pt x="3763" y="17825"/>
                </a:cubicBezTo>
                <a:cubicBezTo>
                  <a:pt x="3664" y="17012"/>
                  <a:pt x="4056" y="16570"/>
                  <a:pt x="4777" y="16673"/>
                </a:cubicBezTo>
                <a:cubicBezTo>
                  <a:pt x="5329" y="16752"/>
                  <a:pt x="5351" y="16808"/>
                  <a:pt x="5323" y="17736"/>
                </a:cubicBezTo>
                <a:lnTo>
                  <a:pt x="5296" y="18710"/>
                </a:lnTo>
                <a:lnTo>
                  <a:pt x="6139" y="18710"/>
                </a:lnTo>
                <a:cubicBezTo>
                  <a:pt x="6670" y="18710"/>
                  <a:pt x="7061" y="18859"/>
                  <a:pt x="7198" y="19104"/>
                </a:cubicBezTo>
                <a:cubicBezTo>
                  <a:pt x="7317" y="19318"/>
                  <a:pt x="7489" y="19423"/>
                  <a:pt x="7579" y="19340"/>
                </a:cubicBezTo>
                <a:cubicBezTo>
                  <a:pt x="7669" y="19258"/>
                  <a:pt x="8728" y="19160"/>
                  <a:pt x="9935" y="19124"/>
                </a:cubicBezTo>
                <a:cubicBezTo>
                  <a:pt x="11718" y="19070"/>
                  <a:pt x="12159" y="19126"/>
                  <a:pt x="12277" y="19439"/>
                </a:cubicBezTo>
                <a:cubicBezTo>
                  <a:pt x="12399" y="19763"/>
                  <a:pt x="12481" y="19740"/>
                  <a:pt x="12797" y="19271"/>
                </a:cubicBezTo>
                <a:cubicBezTo>
                  <a:pt x="13003" y="18965"/>
                  <a:pt x="13327" y="18710"/>
                  <a:pt x="13521" y="18710"/>
                </a:cubicBezTo>
                <a:cubicBezTo>
                  <a:pt x="13790" y="18710"/>
                  <a:pt x="13869" y="18539"/>
                  <a:pt x="13869" y="17962"/>
                </a:cubicBezTo>
                <a:cubicBezTo>
                  <a:pt x="13869" y="16668"/>
                  <a:pt x="14050" y="16619"/>
                  <a:pt x="17975" y="16732"/>
                </a:cubicBezTo>
                <a:lnTo>
                  <a:pt x="21600" y="16831"/>
                </a:lnTo>
                <a:lnTo>
                  <a:pt x="21600" y="14016"/>
                </a:lnTo>
                <a:lnTo>
                  <a:pt x="21600" y="8376"/>
                </a:lnTo>
                <a:lnTo>
                  <a:pt x="21600" y="5935"/>
                </a:lnTo>
                <a:lnTo>
                  <a:pt x="20324" y="5876"/>
                </a:lnTo>
                <a:cubicBezTo>
                  <a:pt x="19623" y="5845"/>
                  <a:pt x="18736" y="5832"/>
                  <a:pt x="18350" y="5846"/>
                </a:cubicBezTo>
                <a:cubicBezTo>
                  <a:pt x="17737" y="5869"/>
                  <a:pt x="11370" y="5896"/>
                  <a:pt x="9922" y="5886"/>
                </a:cubicBezTo>
                <a:cubicBezTo>
                  <a:pt x="9632" y="5884"/>
                  <a:pt x="7748" y="5902"/>
                  <a:pt x="5737" y="5915"/>
                </a:cubicBezTo>
                <a:cubicBezTo>
                  <a:pt x="3726" y="5929"/>
                  <a:pt x="2008" y="5867"/>
                  <a:pt x="1921" y="5787"/>
                </a:cubicBezTo>
                <a:cubicBezTo>
                  <a:pt x="1834" y="5707"/>
                  <a:pt x="1781" y="4358"/>
                  <a:pt x="1803" y="2785"/>
                </a:cubicBezTo>
                <a:lnTo>
                  <a:pt x="1842" y="0"/>
                </a:lnTo>
                <a:close/>
                <a:moveTo>
                  <a:pt x="6099" y="6565"/>
                </a:moveTo>
                <a:cubicBezTo>
                  <a:pt x="6148" y="6582"/>
                  <a:pt x="6196" y="6625"/>
                  <a:pt x="6224" y="6693"/>
                </a:cubicBezTo>
                <a:cubicBezTo>
                  <a:pt x="6281" y="6829"/>
                  <a:pt x="6250" y="7003"/>
                  <a:pt x="6158" y="7087"/>
                </a:cubicBezTo>
                <a:cubicBezTo>
                  <a:pt x="6067" y="7171"/>
                  <a:pt x="5952" y="7134"/>
                  <a:pt x="5895" y="6998"/>
                </a:cubicBezTo>
                <a:cubicBezTo>
                  <a:pt x="5839" y="6862"/>
                  <a:pt x="5863" y="6678"/>
                  <a:pt x="5954" y="6594"/>
                </a:cubicBezTo>
                <a:cubicBezTo>
                  <a:pt x="6000" y="6552"/>
                  <a:pt x="6050" y="6548"/>
                  <a:pt x="6099" y="6565"/>
                </a:cubicBezTo>
                <a:close/>
              </a:path>
            </a:pathLst>
          </a:custGeom>
          <a:noFill/>
          <a:ln>
            <a:noFill/>
          </a:ln>
        </p:spPr>
      </p:pic>
      <p:cxnSp>
        <p:nvCxnSpPr>
          <p:cNvPr id="768" name="Google Shape;768;p37"/>
          <p:cNvCxnSpPr/>
          <p:nvPr/>
        </p:nvCxnSpPr>
        <p:spPr>
          <a:xfrm>
            <a:off x="6669496" y="3088942"/>
            <a:ext cx="171917" cy="260083"/>
          </a:xfrm>
          <a:prstGeom prst="straightConnector1">
            <a:avLst/>
          </a:prstGeom>
          <a:noFill/>
          <a:ln w="25400" cap="flat" cmpd="sng">
            <a:solidFill>
              <a:srgbClr val="000000"/>
            </a:solidFill>
            <a:prstDash val="solid"/>
            <a:miter lim="400000"/>
            <a:headEnd type="none" w="sm" len="sm"/>
            <a:tailEnd type="triangle" w="med" len="med"/>
          </a:ln>
        </p:spPr>
      </p:cxnSp>
      <p:cxnSp>
        <p:nvCxnSpPr>
          <p:cNvPr id="769" name="Google Shape;769;p37"/>
          <p:cNvCxnSpPr/>
          <p:nvPr/>
        </p:nvCxnSpPr>
        <p:spPr>
          <a:xfrm>
            <a:off x="6723189" y="3086315"/>
            <a:ext cx="171917" cy="260084"/>
          </a:xfrm>
          <a:prstGeom prst="straightConnector1">
            <a:avLst/>
          </a:prstGeom>
          <a:noFill/>
          <a:ln w="25400" cap="flat" cmpd="sng">
            <a:solidFill>
              <a:srgbClr val="000000"/>
            </a:solidFill>
            <a:prstDash val="solid"/>
            <a:miter lim="400000"/>
            <a:headEnd type="triangle" w="med" len="med"/>
            <a:tailEnd type="none" w="sm" len="sm"/>
          </a:ln>
        </p:spPr>
      </p:cxnSp>
      <p:sp>
        <p:nvSpPr>
          <p:cNvPr id="774" name="Google Shape;774;p37"/>
          <p:cNvSpPr/>
          <p:nvPr/>
        </p:nvSpPr>
        <p:spPr>
          <a:xfrm>
            <a:off x="542753" y="3452351"/>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75" name="Google Shape;775;p37"/>
          <p:cNvSpPr/>
          <p:nvPr/>
        </p:nvSpPr>
        <p:spPr>
          <a:xfrm>
            <a:off x="992616" y="3497143"/>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76" name="Google Shape;776;p37"/>
          <p:cNvSpPr/>
          <p:nvPr/>
        </p:nvSpPr>
        <p:spPr>
          <a:xfrm>
            <a:off x="542753" y="3638735"/>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77" name="Google Shape;777;p37"/>
          <p:cNvSpPr/>
          <p:nvPr/>
        </p:nvSpPr>
        <p:spPr>
          <a:xfrm>
            <a:off x="992616" y="3683527"/>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78" name="Google Shape;778;p37"/>
          <p:cNvSpPr/>
          <p:nvPr/>
        </p:nvSpPr>
        <p:spPr>
          <a:xfrm>
            <a:off x="542753" y="3825118"/>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79" name="Google Shape;779;p37"/>
          <p:cNvSpPr/>
          <p:nvPr/>
        </p:nvSpPr>
        <p:spPr>
          <a:xfrm>
            <a:off x="992616" y="3869911"/>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80" name="Google Shape;780;p37"/>
          <p:cNvSpPr/>
          <p:nvPr/>
        </p:nvSpPr>
        <p:spPr>
          <a:xfrm>
            <a:off x="8035905" y="3452351"/>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81" name="Google Shape;781;p37"/>
          <p:cNvSpPr/>
          <p:nvPr/>
        </p:nvSpPr>
        <p:spPr>
          <a:xfrm>
            <a:off x="8485770" y="3497143"/>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82" name="Google Shape;782;p37"/>
          <p:cNvSpPr/>
          <p:nvPr/>
        </p:nvSpPr>
        <p:spPr>
          <a:xfrm>
            <a:off x="8035905" y="3638735"/>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83" name="Google Shape;783;p37"/>
          <p:cNvSpPr/>
          <p:nvPr/>
        </p:nvSpPr>
        <p:spPr>
          <a:xfrm>
            <a:off x="8485770" y="3683527"/>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84" name="Google Shape;784;p37"/>
          <p:cNvSpPr/>
          <p:nvPr/>
        </p:nvSpPr>
        <p:spPr>
          <a:xfrm>
            <a:off x="8035905" y="3825118"/>
            <a:ext cx="565342" cy="147480"/>
          </a:xfrm>
          <a:prstGeom prst="rect">
            <a:avLst/>
          </a:prstGeom>
          <a:solidFill>
            <a:srgbClr val="0070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785" name="Google Shape;785;p37"/>
          <p:cNvSpPr/>
          <p:nvPr/>
        </p:nvSpPr>
        <p:spPr>
          <a:xfrm>
            <a:off x="8485770" y="3869911"/>
            <a:ext cx="55914" cy="58072"/>
          </a:xfrm>
          <a:prstGeom prst="ellipse">
            <a:avLst/>
          </a:prstGeom>
          <a:solidFill>
            <a:srgbClr val="F2F2F2"/>
          </a:solidFill>
          <a:ln w="25400" cap="flat" cmpd="sng">
            <a:solidFill>
              <a:srgbClr val="000000"/>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786" name="Google Shape;786;p37"/>
          <p:cNvSpPr txBox="1"/>
          <p:nvPr/>
        </p:nvSpPr>
        <p:spPr>
          <a:xfrm>
            <a:off x="636114" y="3194874"/>
            <a:ext cx="378619" cy="210168"/>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100" b="1" i="0" u="none" strike="noStrike" cap="none">
                <a:solidFill>
                  <a:srgbClr val="666666"/>
                </a:solidFill>
                <a:latin typeface="Helvetica Neue"/>
                <a:ea typeface="Helvetica Neue"/>
                <a:cs typeface="Helvetica Neue"/>
                <a:sym typeface="Helvetica Neue"/>
              </a:rPr>
              <a:t>West</a:t>
            </a:r>
            <a:endParaRPr sz="500">
              <a:solidFill>
                <a:srgbClr val="666666"/>
              </a:solidFill>
            </a:endParaRPr>
          </a:p>
        </p:txBody>
      </p:sp>
      <p:sp>
        <p:nvSpPr>
          <p:cNvPr id="787" name="Google Shape;787;p37"/>
          <p:cNvSpPr txBox="1"/>
          <p:nvPr/>
        </p:nvSpPr>
        <p:spPr>
          <a:xfrm>
            <a:off x="8132789" y="3194874"/>
            <a:ext cx="344472" cy="210168"/>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100" b="1" i="0" u="none" strike="noStrike" cap="none">
                <a:solidFill>
                  <a:srgbClr val="666666"/>
                </a:solidFill>
                <a:latin typeface="Helvetica Neue"/>
                <a:ea typeface="Helvetica Neue"/>
                <a:cs typeface="Helvetica Neue"/>
                <a:sym typeface="Helvetica Neue"/>
              </a:rPr>
              <a:t>East</a:t>
            </a:r>
            <a:endParaRPr sz="500">
              <a:solidFill>
                <a:srgbClr val="666666"/>
              </a:solidFill>
            </a:endParaRPr>
          </a:p>
        </p:txBody>
      </p:sp>
      <p:sp>
        <p:nvSpPr>
          <p:cNvPr id="788" name="Google Shape;788;p37"/>
          <p:cNvSpPr txBox="1"/>
          <p:nvPr/>
        </p:nvSpPr>
        <p:spPr>
          <a:xfrm>
            <a:off x="183939" y="4006621"/>
            <a:ext cx="1282969" cy="562593"/>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100" b="1" i="0" u="none" strike="noStrike" cap="none">
                <a:solidFill>
                  <a:srgbClr val="666666"/>
                </a:solidFill>
                <a:latin typeface="Helvetica Neue"/>
                <a:ea typeface="Helvetica Neue"/>
                <a:cs typeface="Helvetica Neue"/>
                <a:sym typeface="Helvetica Neue"/>
              </a:rPr>
              <a:t>Centralized</a:t>
            </a:r>
            <a:endParaRPr sz="500">
              <a:solidFill>
                <a:srgbClr val="666666"/>
              </a:solidFill>
            </a:endParaRPr>
          </a:p>
          <a:p>
            <a:pPr marL="0" marR="0" lvl="0" indent="0" algn="ctr" rtl="0">
              <a:lnSpc>
                <a:spcPct val="100000"/>
              </a:lnSpc>
              <a:spcBef>
                <a:spcPts val="0"/>
              </a:spcBef>
              <a:spcAft>
                <a:spcPts val="0"/>
              </a:spcAft>
              <a:buClr>
                <a:srgbClr val="000000"/>
              </a:buClr>
              <a:buSzPts val="1100"/>
              <a:buFont typeface="Helvetica Neue"/>
              <a:buNone/>
            </a:pPr>
            <a:r>
              <a:rPr lang="en" sz="1100" b="1" i="0" u="none" strike="noStrike" cap="none">
                <a:solidFill>
                  <a:srgbClr val="666666"/>
                </a:solidFill>
                <a:latin typeface="Helvetica Neue"/>
                <a:ea typeface="Helvetica Neue"/>
                <a:cs typeface="Helvetica Neue"/>
                <a:sym typeface="Helvetica Neue"/>
              </a:rPr>
              <a:t>Compute and Storage</a:t>
            </a:r>
            <a:endParaRPr sz="500">
              <a:solidFill>
                <a:srgbClr val="666666"/>
              </a:solidFill>
            </a:endParaRPr>
          </a:p>
        </p:txBody>
      </p:sp>
      <p:grpSp>
        <p:nvGrpSpPr>
          <p:cNvPr id="790" name="Google Shape;790;p37"/>
          <p:cNvGrpSpPr/>
          <p:nvPr/>
        </p:nvGrpSpPr>
        <p:grpSpPr>
          <a:xfrm>
            <a:off x="4889608" y="3238205"/>
            <a:ext cx="1862901" cy="756096"/>
            <a:chOff x="-1" y="0"/>
            <a:chExt cx="4967735" cy="2016255"/>
          </a:xfrm>
        </p:grpSpPr>
        <p:grpSp>
          <p:nvGrpSpPr>
            <p:cNvPr id="791" name="Google Shape;791;p37"/>
            <p:cNvGrpSpPr/>
            <p:nvPr/>
          </p:nvGrpSpPr>
          <p:grpSpPr>
            <a:xfrm>
              <a:off x="4129046" y="1203004"/>
              <a:ext cx="667147" cy="174716"/>
              <a:chOff x="0" y="0"/>
              <a:chExt cx="667145" cy="174715"/>
            </a:xfrm>
          </p:grpSpPr>
          <p:cxnSp>
            <p:nvCxnSpPr>
              <p:cNvPr id="792" name="Google Shape;792;p37"/>
              <p:cNvCxnSpPr/>
              <p:nvPr/>
            </p:nvCxnSpPr>
            <p:spPr>
              <a:xfrm rot="10800000">
                <a:off x="0" y="0"/>
                <a:ext cx="667145"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793" name="Google Shape;793;p37"/>
              <p:cNvCxnSpPr/>
              <p:nvPr/>
            </p:nvCxnSpPr>
            <p:spPr>
              <a:xfrm rot="10800000">
                <a:off x="0" y="34942"/>
                <a:ext cx="667145"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794" name="Google Shape;794;p37"/>
              <p:cNvCxnSpPr/>
              <p:nvPr/>
            </p:nvCxnSpPr>
            <p:spPr>
              <a:xfrm rot="10800000">
                <a:off x="0" y="69885"/>
                <a:ext cx="667145"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795" name="Google Shape;795;p37"/>
              <p:cNvCxnSpPr/>
              <p:nvPr/>
            </p:nvCxnSpPr>
            <p:spPr>
              <a:xfrm rot="10800000">
                <a:off x="0" y="104828"/>
                <a:ext cx="667145"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796" name="Google Shape;796;p37"/>
              <p:cNvCxnSpPr/>
              <p:nvPr/>
            </p:nvCxnSpPr>
            <p:spPr>
              <a:xfrm rot="10800000">
                <a:off x="0" y="139770"/>
                <a:ext cx="667145"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797" name="Google Shape;797;p37"/>
              <p:cNvCxnSpPr/>
              <p:nvPr/>
            </p:nvCxnSpPr>
            <p:spPr>
              <a:xfrm rot="10800000">
                <a:off x="0" y="174714"/>
                <a:ext cx="667145"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798" name="Google Shape;798;p37"/>
            <p:cNvGrpSpPr/>
            <p:nvPr/>
          </p:nvGrpSpPr>
          <p:grpSpPr>
            <a:xfrm>
              <a:off x="171140" y="1203004"/>
              <a:ext cx="667146" cy="174716"/>
              <a:chOff x="0" y="0"/>
              <a:chExt cx="667145" cy="174715"/>
            </a:xfrm>
          </p:grpSpPr>
          <p:cxnSp>
            <p:nvCxnSpPr>
              <p:cNvPr id="799" name="Google Shape;799;p37"/>
              <p:cNvCxnSpPr/>
              <p:nvPr/>
            </p:nvCxnSpPr>
            <p:spPr>
              <a:xfrm rot="10800000">
                <a:off x="0" y="0"/>
                <a:ext cx="667145"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800" name="Google Shape;800;p37"/>
              <p:cNvCxnSpPr/>
              <p:nvPr/>
            </p:nvCxnSpPr>
            <p:spPr>
              <a:xfrm rot="10800000">
                <a:off x="0" y="34942"/>
                <a:ext cx="667145"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801" name="Google Shape;801;p37"/>
              <p:cNvCxnSpPr/>
              <p:nvPr/>
            </p:nvCxnSpPr>
            <p:spPr>
              <a:xfrm rot="10800000">
                <a:off x="0" y="69885"/>
                <a:ext cx="667145"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02" name="Google Shape;802;p37"/>
              <p:cNvCxnSpPr/>
              <p:nvPr/>
            </p:nvCxnSpPr>
            <p:spPr>
              <a:xfrm rot="10800000">
                <a:off x="0" y="104828"/>
                <a:ext cx="667145"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03" name="Google Shape;803;p37"/>
              <p:cNvCxnSpPr/>
              <p:nvPr/>
            </p:nvCxnSpPr>
            <p:spPr>
              <a:xfrm rot="10800000">
                <a:off x="0" y="139770"/>
                <a:ext cx="667145"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804" name="Google Shape;804;p37"/>
              <p:cNvCxnSpPr/>
              <p:nvPr/>
            </p:nvCxnSpPr>
            <p:spPr>
              <a:xfrm rot="10800000">
                <a:off x="0" y="174714"/>
                <a:ext cx="667145"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05" name="Google Shape;805;p37"/>
            <p:cNvGrpSpPr/>
            <p:nvPr/>
          </p:nvGrpSpPr>
          <p:grpSpPr>
            <a:xfrm>
              <a:off x="1603699" y="1203004"/>
              <a:ext cx="1760594" cy="174716"/>
              <a:chOff x="-1" y="0"/>
              <a:chExt cx="1760592" cy="174715"/>
            </a:xfrm>
          </p:grpSpPr>
          <p:cxnSp>
            <p:nvCxnSpPr>
              <p:cNvPr id="806" name="Google Shape;806;p37"/>
              <p:cNvCxnSpPr/>
              <p:nvPr/>
            </p:nvCxnSpPr>
            <p:spPr>
              <a:xfrm rot="10800000">
                <a:off x="1" y="0"/>
                <a:ext cx="1760590" cy="1"/>
              </a:xfrm>
              <a:prstGeom prst="straightConnector1">
                <a:avLst/>
              </a:prstGeom>
              <a:noFill/>
              <a:ln w="1524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cxnSp>
            <p:nvCxnSpPr>
              <p:cNvPr id="807" name="Google Shape;807;p37"/>
              <p:cNvCxnSpPr/>
              <p:nvPr/>
            </p:nvCxnSpPr>
            <p:spPr>
              <a:xfrm rot="10800000">
                <a:off x="1" y="34942"/>
                <a:ext cx="1760590" cy="1"/>
              </a:xfrm>
              <a:prstGeom prst="straightConnector1">
                <a:avLst/>
              </a:prstGeom>
              <a:noFill/>
              <a:ln w="152400" cap="flat" cmpd="sng">
                <a:solidFill>
                  <a:srgbClr val="FF6600"/>
                </a:solidFill>
                <a:prstDash val="solid"/>
                <a:round/>
                <a:headEnd type="none" w="sm" len="sm"/>
                <a:tailEnd type="none" w="sm" len="sm"/>
              </a:ln>
              <a:effectLst>
                <a:outerShdw blurRad="101600" dist="50800" dir="5400000" rotWithShape="0">
                  <a:srgbClr val="000000">
                    <a:alpha val="37647"/>
                  </a:srgbClr>
                </a:outerShdw>
              </a:effectLst>
            </p:spPr>
          </p:cxnSp>
          <p:cxnSp>
            <p:nvCxnSpPr>
              <p:cNvPr id="808" name="Google Shape;808;p37"/>
              <p:cNvCxnSpPr/>
              <p:nvPr/>
            </p:nvCxnSpPr>
            <p:spPr>
              <a:xfrm rot="10800000">
                <a:off x="1" y="69885"/>
                <a:ext cx="1760590" cy="1"/>
              </a:xfrm>
              <a:prstGeom prst="straightConnector1">
                <a:avLst/>
              </a:prstGeom>
              <a:noFill/>
              <a:ln w="152400" cap="flat" cmpd="sng">
                <a:solidFill>
                  <a:srgbClr val="FF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09" name="Google Shape;809;p37"/>
              <p:cNvCxnSpPr/>
              <p:nvPr/>
            </p:nvCxnSpPr>
            <p:spPr>
              <a:xfrm rot="10800000">
                <a:off x="1" y="104828"/>
                <a:ext cx="1760590" cy="1"/>
              </a:xfrm>
              <a:prstGeom prst="straightConnector1">
                <a:avLst/>
              </a:prstGeom>
              <a:noFill/>
              <a:ln w="1524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10" name="Google Shape;810;p37"/>
              <p:cNvCxnSpPr/>
              <p:nvPr/>
            </p:nvCxnSpPr>
            <p:spPr>
              <a:xfrm rot="10800000">
                <a:off x="-1" y="139770"/>
                <a:ext cx="1760591" cy="1"/>
              </a:xfrm>
              <a:prstGeom prst="straightConnector1">
                <a:avLst/>
              </a:prstGeom>
              <a:noFill/>
              <a:ln w="1524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811" name="Google Shape;811;p37"/>
              <p:cNvCxnSpPr/>
              <p:nvPr/>
            </p:nvCxnSpPr>
            <p:spPr>
              <a:xfrm rot="10800000">
                <a:off x="-1" y="174714"/>
                <a:ext cx="1760591" cy="1"/>
              </a:xfrm>
              <a:prstGeom prst="straightConnector1">
                <a:avLst/>
              </a:prstGeom>
              <a:noFill/>
              <a:ln w="152400" cap="flat" cmpd="sng">
                <a:solidFill>
                  <a:srgbClr val="800080"/>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12" name="Google Shape;812;p37"/>
            <p:cNvGrpSpPr/>
            <p:nvPr/>
          </p:nvGrpSpPr>
          <p:grpSpPr>
            <a:xfrm>
              <a:off x="838582" y="1044580"/>
              <a:ext cx="764948" cy="471472"/>
              <a:chOff x="0" y="1"/>
              <a:chExt cx="764946" cy="471471"/>
            </a:xfrm>
          </p:grpSpPr>
          <p:grpSp>
            <p:nvGrpSpPr>
              <p:cNvPr id="813" name="Google Shape;813;p37"/>
              <p:cNvGrpSpPr/>
              <p:nvPr/>
            </p:nvGrpSpPr>
            <p:grpSpPr>
              <a:xfrm>
                <a:off x="232789" y="283669"/>
                <a:ext cx="385764" cy="168128"/>
                <a:chOff x="0" y="0"/>
                <a:chExt cx="385763" cy="168126"/>
              </a:xfrm>
            </p:grpSpPr>
            <p:sp>
              <p:nvSpPr>
                <p:cNvPr id="814" name="Google Shape;814;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15" name="Google Shape;815;p37"/>
                <p:cNvGrpSpPr/>
                <p:nvPr/>
              </p:nvGrpSpPr>
              <p:grpSpPr>
                <a:xfrm>
                  <a:off x="39340" y="41281"/>
                  <a:ext cx="314109" cy="88204"/>
                  <a:chOff x="-2" y="-2"/>
                  <a:chExt cx="314108" cy="88202"/>
                </a:xfrm>
              </p:grpSpPr>
              <p:grpSp>
                <p:nvGrpSpPr>
                  <p:cNvPr id="816" name="Google Shape;816;p37"/>
                  <p:cNvGrpSpPr/>
                  <p:nvPr/>
                </p:nvGrpSpPr>
                <p:grpSpPr>
                  <a:xfrm>
                    <a:off x="-2" y="44"/>
                    <a:ext cx="314108" cy="85500"/>
                    <a:chOff x="-1" y="0"/>
                    <a:chExt cx="314106" cy="85499"/>
                  </a:xfrm>
                </p:grpSpPr>
                <p:cxnSp>
                  <p:nvCxnSpPr>
                    <p:cNvPr id="817" name="Google Shape;817;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18" name="Google Shape;818;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19" name="Google Shape;819;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20" name="Google Shape;820;p37"/>
                  <p:cNvGrpSpPr/>
                  <p:nvPr/>
                </p:nvGrpSpPr>
                <p:grpSpPr>
                  <a:xfrm>
                    <a:off x="-1" y="-2"/>
                    <a:ext cx="314107" cy="88202"/>
                    <a:chOff x="0" y="-1"/>
                    <a:chExt cx="314105" cy="88200"/>
                  </a:xfrm>
                </p:grpSpPr>
                <p:cxnSp>
                  <p:nvCxnSpPr>
                    <p:cNvPr id="821" name="Google Shape;821;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22" name="Google Shape;822;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23" name="Google Shape;823;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sp>
            <p:nvSpPr>
              <p:cNvPr id="824" name="Google Shape;824;p37"/>
              <p:cNvSpPr/>
              <p:nvPr/>
            </p:nvSpPr>
            <p:spPr>
              <a:xfrm rot="-5400000">
                <a:off x="-171423" y="171423"/>
                <a:ext cx="471432"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25" name="Google Shape;825;p37"/>
              <p:cNvSpPr/>
              <p:nvPr/>
            </p:nvSpPr>
            <p:spPr>
              <a:xfrm rot="5400000">
                <a:off x="464936" y="171463"/>
                <a:ext cx="471431"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26" name="Google Shape;826;p37"/>
              <p:cNvGrpSpPr/>
              <p:nvPr/>
            </p:nvGrpSpPr>
            <p:grpSpPr>
              <a:xfrm>
                <a:off x="190632" y="154357"/>
                <a:ext cx="385765" cy="168128"/>
                <a:chOff x="0" y="0"/>
                <a:chExt cx="385763" cy="168126"/>
              </a:xfrm>
            </p:grpSpPr>
            <p:sp>
              <p:nvSpPr>
                <p:cNvPr id="827" name="Google Shape;827;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28" name="Google Shape;828;p37"/>
                <p:cNvGrpSpPr/>
                <p:nvPr/>
              </p:nvGrpSpPr>
              <p:grpSpPr>
                <a:xfrm>
                  <a:off x="39340" y="41281"/>
                  <a:ext cx="314109" cy="88204"/>
                  <a:chOff x="-2" y="-2"/>
                  <a:chExt cx="314108" cy="88202"/>
                </a:xfrm>
              </p:grpSpPr>
              <p:grpSp>
                <p:nvGrpSpPr>
                  <p:cNvPr id="829" name="Google Shape;829;p37"/>
                  <p:cNvGrpSpPr/>
                  <p:nvPr/>
                </p:nvGrpSpPr>
                <p:grpSpPr>
                  <a:xfrm>
                    <a:off x="-2" y="44"/>
                    <a:ext cx="314108" cy="85500"/>
                    <a:chOff x="-1" y="0"/>
                    <a:chExt cx="314106" cy="85499"/>
                  </a:xfrm>
                </p:grpSpPr>
                <p:cxnSp>
                  <p:nvCxnSpPr>
                    <p:cNvPr id="830" name="Google Shape;830;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31" name="Google Shape;831;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32" name="Google Shape;832;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33" name="Google Shape;833;p37"/>
                  <p:cNvGrpSpPr/>
                  <p:nvPr/>
                </p:nvGrpSpPr>
                <p:grpSpPr>
                  <a:xfrm>
                    <a:off x="-1" y="-2"/>
                    <a:ext cx="314107" cy="88202"/>
                    <a:chOff x="0" y="-1"/>
                    <a:chExt cx="314105" cy="88200"/>
                  </a:xfrm>
                </p:grpSpPr>
                <p:cxnSp>
                  <p:nvCxnSpPr>
                    <p:cNvPr id="834" name="Google Shape;834;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35" name="Google Shape;835;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36" name="Google Shape;836;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nvGrpSpPr>
              <p:cNvPr id="837" name="Google Shape;837;p37"/>
              <p:cNvGrpSpPr/>
              <p:nvPr/>
            </p:nvGrpSpPr>
            <p:grpSpPr>
              <a:xfrm>
                <a:off x="148476" y="25044"/>
                <a:ext cx="385765" cy="168128"/>
                <a:chOff x="0" y="0"/>
                <a:chExt cx="385763" cy="168126"/>
              </a:xfrm>
            </p:grpSpPr>
            <p:sp>
              <p:nvSpPr>
                <p:cNvPr id="838" name="Google Shape;838;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39" name="Google Shape;839;p37"/>
                <p:cNvGrpSpPr/>
                <p:nvPr/>
              </p:nvGrpSpPr>
              <p:grpSpPr>
                <a:xfrm>
                  <a:off x="39340" y="41281"/>
                  <a:ext cx="314109" cy="88204"/>
                  <a:chOff x="-2" y="-2"/>
                  <a:chExt cx="314108" cy="88202"/>
                </a:xfrm>
              </p:grpSpPr>
              <p:grpSp>
                <p:nvGrpSpPr>
                  <p:cNvPr id="840" name="Google Shape;840;p37"/>
                  <p:cNvGrpSpPr/>
                  <p:nvPr/>
                </p:nvGrpSpPr>
                <p:grpSpPr>
                  <a:xfrm>
                    <a:off x="-2" y="44"/>
                    <a:ext cx="314108" cy="85500"/>
                    <a:chOff x="-1" y="0"/>
                    <a:chExt cx="314106" cy="85499"/>
                  </a:xfrm>
                </p:grpSpPr>
                <p:cxnSp>
                  <p:nvCxnSpPr>
                    <p:cNvPr id="841" name="Google Shape;841;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42" name="Google Shape;842;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43" name="Google Shape;843;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44" name="Google Shape;844;p37"/>
                  <p:cNvGrpSpPr/>
                  <p:nvPr/>
                </p:nvGrpSpPr>
                <p:grpSpPr>
                  <a:xfrm>
                    <a:off x="-1" y="-2"/>
                    <a:ext cx="314107" cy="88202"/>
                    <a:chOff x="0" y="-1"/>
                    <a:chExt cx="314105" cy="88200"/>
                  </a:xfrm>
                </p:grpSpPr>
                <p:cxnSp>
                  <p:nvCxnSpPr>
                    <p:cNvPr id="845" name="Google Shape;845;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46" name="Google Shape;846;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47" name="Google Shape;847;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cxnSp>
          <p:nvCxnSpPr>
            <p:cNvPr id="848" name="Google Shape;848;p37"/>
            <p:cNvCxnSpPr/>
            <p:nvPr/>
          </p:nvCxnSpPr>
          <p:spPr>
            <a:xfrm>
              <a:off x="1221474" y="373173"/>
              <a:ext cx="639" cy="681882"/>
            </a:xfrm>
            <a:prstGeom prst="straightConnector1">
              <a:avLst/>
            </a:prstGeom>
            <a:noFill/>
            <a:ln w="635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49" name="Google Shape;849;p37"/>
            <p:cNvCxnSpPr/>
            <p:nvPr/>
          </p:nvCxnSpPr>
          <p:spPr>
            <a:xfrm flipH="1">
              <a:off x="1260795" y="373173"/>
              <a:ext cx="1" cy="681882"/>
            </a:xfrm>
            <a:prstGeom prst="straightConnector1">
              <a:avLst/>
            </a:prstGeom>
            <a:noFill/>
            <a:ln w="635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850" name="Google Shape;850;p37"/>
            <p:cNvCxnSpPr/>
            <p:nvPr/>
          </p:nvCxnSpPr>
          <p:spPr>
            <a:xfrm flipH="1">
              <a:off x="1186476" y="373173"/>
              <a:ext cx="1" cy="681882"/>
            </a:xfrm>
            <a:prstGeom prst="straightConnector1">
              <a:avLst/>
            </a:prstGeom>
            <a:noFill/>
            <a:ln w="635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grpSp>
          <p:nvGrpSpPr>
            <p:cNvPr id="851" name="Google Shape;851;p37"/>
            <p:cNvGrpSpPr/>
            <p:nvPr/>
          </p:nvGrpSpPr>
          <p:grpSpPr>
            <a:xfrm>
              <a:off x="3511245" y="0"/>
              <a:ext cx="471436" cy="471430"/>
              <a:chOff x="-1" y="0"/>
              <a:chExt cx="471434" cy="471429"/>
            </a:xfrm>
          </p:grpSpPr>
          <p:sp>
            <p:nvSpPr>
              <p:cNvPr id="852" name="Google Shape;852;p37"/>
              <p:cNvSpPr/>
              <p:nvPr/>
            </p:nvSpPr>
            <p:spPr>
              <a:xfrm>
                <a:off x="-1" y="0"/>
                <a:ext cx="471434" cy="471429"/>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53" name="Google Shape;853;p37"/>
              <p:cNvSpPr/>
              <p:nvPr/>
            </p:nvSpPr>
            <p:spPr>
              <a:xfrm>
                <a:off x="44502" y="164825"/>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54" name="Google Shape;854;p37"/>
              <p:cNvSpPr/>
              <p:nvPr/>
            </p:nvSpPr>
            <p:spPr>
              <a:xfrm rot="10800000">
                <a:off x="271940" y="164891"/>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55" name="Google Shape;855;p37"/>
              <p:cNvSpPr/>
              <p:nvPr/>
            </p:nvSpPr>
            <p:spPr>
              <a:xfrm rot="-5400000">
                <a:off x="158448" y="52766"/>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56" name="Google Shape;856;p37"/>
              <p:cNvSpPr/>
              <p:nvPr/>
            </p:nvSpPr>
            <p:spPr>
              <a:xfrm rot="5400000">
                <a:off x="158513" y="280234"/>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857" name="Google Shape;857;p37"/>
            <p:cNvGrpSpPr/>
            <p:nvPr/>
          </p:nvGrpSpPr>
          <p:grpSpPr>
            <a:xfrm>
              <a:off x="3364164" y="1044584"/>
              <a:ext cx="764947" cy="471472"/>
              <a:chOff x="0" y="1"/>
              <a:chExt cx="764946" cy="471471"/>
            </a:xfrm>
          </p:grpSpPr>
          <p:grpSp>
            <p:nvGrpSpPr>
              <p:cNvPr id="858" name="Google Shape;858;p37"/>
              <p:cNvGrpSpPr/>
              <p:nvPr/>
            </p:nvGrpSpPr>
            <p:grpSpPr>
              <a:xfrm>
                <a:off x="232789" y="283669"/>
                <a:ext cx="385764" cy="168128"/>
                <a:chOff x="0" y="0"/>
                <a:chExt cx="385763" cy="168126"/>
              </a:xfrm>
            </p:grpSpPr>
            <p:sp>
              <p:nvSpPr>
                <p:cNvPr id="859" name="Google Shape;859;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60" name="Google Shape;860;p37"/>
                <p:cNvGrpSpPr/>
                <p:nvPr/>
              </p:nvGrpSpPr>
              <p:grpSpPr>
                <a:xfrm>
                  <a:off x="39340" y="41281"/>
                  <a:ext cx="314109" cy="88204"/>
                  <a:chOff x="-2" y="-2"/>
                  <a:chExt cx="314108" cy="88202"/>
                </a:xfrm>
              </p:grpSpPr>
              <p:grpSp>
                <p:nvGrpSpPr>
                  <p:cNvPr id="861" name="Google Shape;861;p37"/>
                  <p:cNvGrpSpPr/>
                  <p:nvPr/>
                </p:nvGrpSpPr>
                <p:grpSpPr>
                  <a:xfrm>
                    <a:off x="-2" y="44"/>
                    <a:ext cx="314108" cy="85500"/>
                    <a:chOff x="-1" y="0"/>
                    <a:chExt cx="314106" cy="85499"/>
                  </a:xfrm>
                </p:grpSpPr>
                <p:cxnSp>
                  <p:nvCxnSpPr>
                    <p:cNvPr id="862" name="Google Shape;862;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63" name="Google Shape;863;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64" name="Google Shape;864;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65" name="Google Shape;865;p37"/>
                  <p:cNvGrpSpPr/>
                  <p:nvPr/>
                </p:nvGrpSpPr>
                <p:grpSpPr>
                  <a:xfrm>
                    <a:off x="-1" y="-2"/>
                    <a:ext cx="314107" cy="88202"/>
                    <a:chOff x="0" y="-1"/>
                    <a:chExt cx="314105" cy="88200"/>
                  </a:xfrm>
                </p:grpSpPr>
                <p:cxnSp>
                  <p:nvCxnSpPr>
                    <p:cNvPr id="866" name="Google Shape;866;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67" name="Google Shape;867;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68" name="Google Shape;868;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sp>
            <p:nvSpPr>
              <p:cNvPr id="869" name="Google Shape;869;p37"/>
              <p:cNvSpPr/>
              <p:nvPr/>
            </p:nvSpPr>
            <p:spPr>
              <a:xfrm rot="-5400000">
                <a:off x="-171423" y="171423"/>
                <a:ext cx="471432"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70" name="Google Shape;870;p37"/>
              <p:cNvSpPr/>
              <p:nvPr/>
            </p:nvSpPr>
            <p:spPr>
              <a:xfrm rot="5400000">
                <a:off x="464936" y="171463"/>
                <a:ext cx="471431" cy="128587"/>
              </a:xfrm>
              <a:custGeom>
                <a:avLst/>
                <a:gdLst/>
                <a:ahLst/>
                <a:cxnLst/>
                <a:rect l="l" t="t" r="r" b="b"/>
                <a:pathLst>
                  <a:path w="21600" h="21600" extrusionOk="0">
                    <a:moveTo>
                      <a:pt x="0" y="21600"/>
                    </a:moveTo>
                    <a:lnTo>
                      <a:pt x="3739" y="0"/>
                    </a:lnTo>
                    <a:lnTo>
                      <a:pt x="17861" y="0"/>
                    </a:lnTo>
                    <a:lnTo>
                      <a:pt x="21600" y="21600"/>
                    </a:lnTo>
                    <a:close/>
                  </a:path>
                </a:pathLst>
              </a:cu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71" name="Google Shape;871;p37"/>
              <p:cNvGrpSpPr/>
              <p:nvPr/>
            </p:nvGrpSpPr>
            <p:grpSpPr>
              <a:xfrm>
                <a:off x="190632" y="154357"/>
                <a:ext cx="385765" cy="168128"/>
                <a:chOff x="0" y="0"/>
                <a:chExt cx="385763" cy="168126"/>
              </a:xfrm>
            </p:grpSpPr>
            <p:sp>
              <p:nvSpPr>
                <p:cNvPr id="872" name="Google Shape;872;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73" name="Google Shape;873;p37"/>
                <p:cNvGrpSpPr/>
                <p:nvPr/>
              </p:nvGrpSpPr>
              <p:grpSpPr>
                <a:xfrm>
                  <a:off x="39340" y="41281"/>
                  <a:ext cx="314109" cy="88204"/>
                  <a:chOff x="-2" y="-2"/>
                  <a:chExt cx="314108" cy="88202"/>
                </a:xfrm>
              </p:grpSpPr>
              <p:grpSp>
                <p:nvGrpSpPr>
                  <p:cNvPr id="874" name="Google Shape;874;p37"/>
                  <p:cNvGrpSpPr/>
                  <p:nvPr/>
                </p:nvGrpSpPr>
                <p:grpSpPr>
                  <a:xfrm>
                    <a:off x="-2" y="44"/>
                    <a:ext cx="314108" cy="85500"/>
                    <a:chOff x="-1" y="0"/>
                    <a:chExt cx="314106" cy="85499"/>
                  </a:xfrm>
                </p:grpSpPr>
                <p:cxnSp>
                  <p:nvCxnSpPr>
                    <p:cNvPr id="875" name="Google Shape;875;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76" name="Google Shape;876;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77" name="Google Shape;877;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78" name="Google Shape;878;p37"/>
                  <p:cNvGrpSpPr/>
                  <p:nvPr/>
                </p:nvGrpSpPr>
                <p:grpSpPr>
                  <a:xfrm>
                    <a:off x="-1" y="-2"/>
                    <a:ext cx="314107" cy="88202"/>
                    <a:chOff x="0" y="-1"/>
                    <a:chExt cx="314105" cy="88200"/>
                  </a:xfrm>
                </p:grpSpPr>
                <p:cxnSp>
                  <p:nvCxnSpPr>
                    <p:cNvPr id="879" name="Google Shape;879;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80" name="Google Shape;880;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81" name="Google Shape;881;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nvGrpSpPr>
              <p:cNvPr id="882" name="Google Shape;882;p37"/>
              <p:cNvGrpSpPr/>
              <p:nvPr/>
            </p:nvGrpSpPr>
            <p:grpSpPr>
              <a:xfrm>
                <a:off x="148476" y="25044"/>
                <a:ext cx="385765" cy="168128"/>
                <a:chOff x="0" y="0"/>
                <a:chExt cx="385763" cy="168126"/>
              </a:xfrm>
            </p:grpSpPr>
            <p:sp>
              <p:nvSpPr>
                <p:cNvPr id="883" name="Google Shape;883;p37"/>
                <p:cNvSpPr/>
                <p:nvPr/>
              </p:nvSpPr>
              <p:spPr>
                <a:xfrm>
                  <a:off x="0" y="0"/>
                  <a:ext cx="385763" cy="168126"/>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884" name="Google Shape;884;p37"/>
                <p:cNvGrpSpPr/>
                <p:nvPr/>
              </p:nvGrpSpPr>
              <p:grpSpPr>
                <a:xfrm>
                  <a:off x="39340" y="41281"/>
                  <a:ext cx="314109" cy="88204"/>
                  <a:chOff x="-2" y="-2"/>
                  <a:chExt cx="314108" cy="88202"/>
                </a:xfrm>
              </p:grpSpPr>
              <p:grpSp>
                <p:nvGrpSpPr>
                  <p:cNvPr id="885" name="Google Shape;885;p37"/>
                  <p:cNvGrpSpPr/>
                  <p:nvPr/>
                </p:nvGrpSpPr>
                <p:grpSpPr>
                  <a:xfrm>
                    <a:off x="-2" y="44"/>
                    <a:ext cx="314108" cy="85500"/>
                    <a:chOff x="-1" y="0"/>
                    <a:chExt cx="314106" cy="85499"/>
                  </a:xfrm>
                </p:grpSpPr>
                <p:cxnSp>
                  <p:nvCxnSpPr>
                    <p:cNvPr id="886" name="Google Shape;886;p37"/>
                    <p:cNvCxnSpPr/>
                    <p:nvPr/>
                  </p:nvCxnSpPr>
                  <p:spPr>
                    <a:xfrm>
                      <a:off x="-1" y="0"/>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87" name="Google Shape;887;p37"/>
                    <p:cNvCxnSpPr/>
                    <p:nvPr/>
                  </p:nvCxnSpPr>
                  <p:spPr>
                    <a:xfrm>
                      <a:off x="244995" y="85453"/>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88" name="Google Shape;888;p37"/>
                    <p:cNvCxnSpPr/>
                    <p:nvPr/>
                  </p:nvCxnSpPr>
                  <p:spPr>
                    <a:xfrm>
                      <a:off x="69186" y="0"/>
                      <a:ext cx="175730" cy="85499"/>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nvGrpSpPr>
                  <p:cNvPr id="889" name="Google Shape;889;p37"/>
                  <p:cNvGrpSpPr/>
                  <p:nvPr/>
                </p:nvGrpSpPr>
                <p:grpSpPr>
                  <a:xfrm>
                    <a:off x="-1" y="-2"/>
                    <a:ext cx="314107" cy="88202"/>
                    <a:chOff x="0" y="-1"/>
                    <a:chExt cx="314105" cy="88200"/>
                  </a:xfrm>
                </p:grpSpPr>
                <p:cxnSp>
                  <p:nvCxnSpPr>
                    <p:cNvPr id="890" name="Google Shape;890;p37"/>
                    <p:cNvCxnSpPr/>
                    <p:nvPr/>
                  </p:nvCxnSpPr>
                  <p:spPr>
                    <a:xfrm>
                      <a:off x="0" y="88198"/>
                      <a:ext cx="69109"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91" name="Google Shape;891;p37"/>
                    <p:cNvCxnSpPr/>
                    <p:nvPr/>
                  </p:nvCxnSpPr>
                  <p:spPr>
                    <a:xfrm>
                      <a:off x="244995" y="2744"/>
                      <a:ext cx="69110" cy="1"/>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cxnSp>
                  <p:nvCxnSpPr>
                    <p:cNvPr id="892" name="Google Shape;892;p37"/>
                    <p:cNvCxnSpPr/>
                    <p:nvPr/>
                  </p:nvCxnSpPr>
                  <p:spPr>
                    <a:xfrm rot="10800000" flipH="1">
                      <a:off x="69186" y="-1"/>
                      <a:ext cx="175730" cy="85500"/>
                    </a:xfrm>
                    <a:prstGeom prst="straightConnector1">
                      <a:avLst/>
                    </a:prstGeom>
                    <a:noFill/>
                    <a:ln w="63500" cap="flat" cmpd="sng">
                      <a:solidFill>
                        <a:srgbClr val="F2F2F2"/>
                      </a:solidFill>
                      <a:prstDash val="solid"/>
                      <a:round/>
                      <a:headEnd type="none" w="sm" len="sm"/>
                      <a:tailEnd type="none" w="sm" len="sm"/>
                    </a:ln>
                    <a:effectLst>
                      <a:outerShdw blurRad="101600" dist="50800" dir="5400000" rotWithShape="0">
                        <a:srgbClr val="000000">
                          <a:alpha val="37647"/>
                        </a:srgbClr>
                      </a:outerShdw>
                    </a:effectLst>
                  </p:spPr>
                </p:cxnSp>
              </p:grpSp>
            </p:grpSp>
          </p:grpSp>
        </p:grpSp>
        <p:grpSp>
          <p:nvGrpSpPr>
            <p:cNvPr id="893" name="Google Shape;893;p37"/>
            <p:cNvGrpSpPr/>
            <p:nvPr/>
          </p:nvGrpSpPr>
          <p:grpSpPr>
            <a:xfrm>
              <a:off x="3713330" y="636141"/>
              <a:ext cx="73386" cy="417882"/>
              <a:chOff x="-1" y="0"/>
              <a:chExt cx="73384" cy="417880"/>
            </a:xfrm>
          </p:grpSpPr>
          <p:cxnSp>
            <p:nvCxnSpPr>
              <p:cNvPr id="894" name="Google Shape;894;p37"/>
              <p:cNvCxnSpPr/>
              <p:nvPr/>
            </p:nvCxnSpPr>
            <p:spPr>
              <a:xfrm>
                <a:off x="34556" y="0"/>
                <a:ext cx="500" cy="417880"/>
              </a:xfrm>
              <a:prstGeom prst="straightConnector1">
                <a:avLst/>
              </a:prstGeom>
              <a:noFill/>
              <a:ln w="63500" cap="flat" cmpd="sng">
                <a:solidFill>
                  <a:srgbClr val="00FF00"/>
                </a:solidFill>
                <a:prstDash val="solid"/>
                <a:round/>
                <a:headEnd type="none" w="sm" len="sm"/>
                <a:tailEnd type="none" w="sm" len="sm"/>
              </a:ln>
              <a:effectLst>
                <a:outerShdw blurRad="101600" dist="50800" dir="5400000" rotWithShape="0">
                  <a:srgbClr val="000000">
                    <a:alpha val="37647"/>
                  </a:srgbClr>
                </a:outerShdw>
              </a:effectLst>
            </p:spPr>
          </p:cxnSp>
          <p:cxnSp>
            <p:nvCxnSpPr>
              <p:cNvPr id="895" name="Google Shape;895;p37"/>
              <p:cNvCxnSpPr/>
              <p:nvPr/>
            </p:nvCxnSpPr>
            <p:spPr>
              <a:xfrm flipH="1">
                <a:off x="73382" y="0"/>
                <a:ext cx="1" cy="417880"/>
              </a:xfrm>
              <a:prstGeom prst="straightConnector1">
                <a:avLst/>
              </a:prstGeom>
              <a:noFill/>
              <a:ln w="63500" cap="flat" cmpd="sng">
                <a:solidFill>
                  <a:srgbClr val="0000FF"/>
                </a:solidFill>
                <a:prstDash val="solid"/>
                <a:round/>
                <a:headEnd type="none" w="sm" len="sm"/>
                <a:tailEnd type="none" w="sm" len="sm"/>
              </a:ln>
              <a:effectLst>
                <a:outerShdw blurRad="101600" dist="50800" dir="5400000" rotWithShape="0">
                  <a:srgbClr val="000000">
                    <a:alpha val="37647"/>
                  </a:srgbClr>
                </a:outerShdw>
              </a:effectLst>
            </p:spPr>
          </p:cxnSp>
          <p:cxnSp>
            <p:nvCxnSpPr>
              <p:cNvPr id="896" name="Google Shape;896;p37"/>
              <p:cNvCxnSpPr/>
              <p:nvPr/>
            </p:nvCxnSpPr>
            <p:spPr>
              <a:xfrm flipH="1">
                <a:off x="-1" y="0"/>
                <a:ext cx="2" cy="417880"/>
              </a:xfrm>
              <a:prstGeom prst="straightConnector1">
                <a:avLst/>
              </a:prstGeom>
              <a:noFill/>
              <a:ln w="63500" cap="flat" cmpd="sng">
                <a:solidFill>
                  <a:srgbClr val="FF0000"/>
                </a:solidFill>
                <a:prstDash val="solid"/>
                <a:round/>
                <a:headEnd type="none" w="sm" len="sm"/>
                <a:tailEnd type="none" w="sm" len="sm"/>
              </a:ln>
              <a:effectLst>
                <a:outerShdw blurRad="101600" dist="50800" dir="5400000" rotWithShape="0">
                  <a:srgbClr val="000000">
                    <a:alpha val="37647"/>
                  </a:srgbClr>
                </a:outerShdw>
              </a:effectLst>
            </p:spPr>
          </p:cxnSp>
        </p:grpSp>
        <p:sp>
          <p:nvSpPr>
            <p:cNvPr id="897" name="Google Shape;897;p37"/>
            <p:cNvSpPr/>
            <p:nvPr/>
          </p:nvSpPr>
          <p:spPr>
            <a:xfrm rot="-5400000">
              <a:off x="2997862" y="1184250"/>
              <a:ext cx="241116"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98" name="Google Shape;898;p37"/>
            <p:cNvSpPr/>
            <p:nvPr/>
          </p:nvSpPr>
          <p:spPr>
            <a:xfrm rot="-5400000">
              <a:off x="472279" y="1184250"/>
              <a:ext cx="241116"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899" name="Google Shape;899;p37"/>
            <p:cNvSpPr/>
            <p:nvPr/>
          </p:nvSpPr>
          <p:spPr>
            <a:xfrm rot="5400000">
              <a:off x="1730946" y="1184427"/>
              <a:ext cx="241115"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nvGrpSpPr>
            <p:cNvPr id="900" name="Google Shape;900;p37"/>
            <p:cNvGrpSpPr/>
            <p:nvPr/>
          </p:nvGrpSpPr>
          <p:grpSpPr>
            <a:xfrm>
              <a:off x="3555318" y="537146"/>
              <a:ext cx="385765" cy="232676"/>
              <a:chOff x="0" y="0"/>
              <a:chExt cx="385763" cy="232674"/>
            </a:xfrm>
          </p:grpSpPr>
          <p:sp>
            <p:nvSpPr>
              <p:cNvPr id="901" name="Google Shape;901;p37"/>
              <p:cNvSpPr/>
              <p:nvPr/>
            </p:nvSpPr>
            <p:spPr>
              <a:xfrm>
                <a:off x="0" y="0"/>
                <a:ext cx="385763" cy="232674"/>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02" name="Google Shape;902;p37"/>
              <p:cNvSpPr/>
              <p:nvPr/>
            </p:nvSpPr>
            <p:spPr>
              <a:xfrm>
                <a:off x="124625" y="14944"/>
                <a:ext cx="136360" cy="202766"/>
              </a:xfrm>
              <a:custGeom>
                <a:avLst/>
                <a:gdLst/>
                <a:ahLst/>
                <a:cxnLst/>
                <a:rect l="l" t="t" r="r" b="b"/>
                <a:pathLst>
                  <a:path w="21600" h="21600" extrusionOk="0">
                    <a:moveTo>
                      <a:pt x="0" y="7263"/>
                    </a:moveTo>
                    <a:lnTo>
                      <a:pt x="10800" y="0"/>
                    </a:lnTo>
                    <a:lnTo>
                      <a:pt x="21600" y="7263"/>
                    </a:lnTo>
                    <a:lnTo>
                      <a:pt x="16200" y="7263"/>
                    </a:lnTo>
                    <a:lnTo>
                      <a:pt x="16200" y="14337"/>
                    </a:lnTo>
                    <a:lnTo>
                      <a:pt x="21600" y="14337"/>
                    </a:lnTo>
                    <a:lnTo>
                      <a:pt x="10800" y="21600"/>
                    </a:lnTo>
                    <a:lnTo>
                      <a:pt x="0" y="14337"/>
                    </a:lnTo>
                    <a:lnTo>
                      <a:pt x="5400" y="14337"/>
                    </a:lnTo>
                    <a:lnTo>
                      <a:pt x="5400" y="7263"/>
                    </a:lnTo>
                    <a:close/>
                  </a:path>
                </a:pathLst>
              </a:custGeom>
              <a:gradFill>
                <a:gsLst>
                  <a:gs pos="0">
                    <a:srgbClr val="000000"/>
                  </a:gs>
                  <a:gs pos="24000">
                    <a:srgbClr val="7F7F7F"/>
                  </a:gs>
                  <a:gs pos="25000">
                    <a:srgbClr val="FF0000"/>
                  </a:gs>
                  <a:gs pos="50000">
                    <a:srgbClr val="FFFF00"/>
                  </a:gs>
                  <a:gs pos="75000">
                    <a:srgbClr val="008000"/>
                  </a:gs>
                  <a:gs pos="100000">
                    <a:srgbClr val="0000FF"/>
                  </a:gs>
                </a:gsLst>
                <a:lin ang="5400011" scaled="0"/>
              </a:gradFill>
              <a:ln>
                <a:noFill/>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903" name="Google Shape;903;p37"/>
            <p:cNvGrpSpPr/>
            <p:nvPr/>
          </p:nvGrpSpPr>
          <p:grpSpPr>
            <a:xfrm>
              <a:off x="3712841" y="479571"/>
              <a:ext cx="74313" cy="58155"/>
              <a:chOff x="-1" y="-1"/>
              <a:chExt cx="74311" cy="58154"/>
            </a:xfrm>
          </p:grpSpPr>
          <p:cxnSp>
            <p:nvCxnSpPr>
              <p:cNvPr id="904" name="Google Shape;904;p37"/>
              <p:cNvCxnSpPr/>
              <p:nvPr/>
            </p:nvCxnSpPr>
            <p:spPr>
              <a:xfrm>
                <a:off x="34992" y="-1"/>
                <a:ext cx="507" cy="58154"/>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905" name="Google Shape;905;p37"/>
              <p:cNvCxnSpPr/>
              <p:nvPr/>
            </p:nvCxnSpPr>
            <p:spPr>
              <a:xfrm flipH="1">
                <a:off x="74309" y="0"/>
                <a:ext cx="1"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906" name="Google Shape;906;p37"/>
              <p:cNvCxnSpPr/>
              <p:nvPr/>
            </p:nvCxnSpPr>
            <p:spPr>
              <a:xfrm flipH="1">
                <a:off x="-1" y="0"/>
                <a:ext cx="2"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grpSp>
        <p:sp>
          <p:nvSpPr>
            <p:cNvPr id="907" name="Google Shape;907;p37"/>
            <p:cNvSpPr/>
            <p:nvPr/>
          </p:nvSpPr>
          <p:spPr>
            <a:xfrm>
              <a:off x="-1" y="511518"/>
              <a:ext cx="4967735" cy="1504737"/>
            </a:xfrm>
            <a:prstGeom prst="ellipse">
              <a:avLst/>
            </a:prstGeom>
            <a:noFill/>
            <a:ln w="25400" cap="flat" cmpd="sng">
              <a:solidFill>
                <a:srgbClr val="515254"/>
              </a:solidFill>
              <a:prstDash val="dash"/>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200"/>
                <a:buFont typeface="Arial Narrow"/>
                <a:buNone/>
              </a:pPr>
              <a:endParaRPr sz="1200" b="0" i="1" u="none" strike="noStrike" cap="none">
                <a:solidFill>
                  <a:srgbClr val="2C2C2E"/>
                </a:solidFill>
                <a:latin typeface="Arial Narrow"/>
                <a:ea typeface="Arial Narrow"/>
                <a:cs typeface="Arial Narrow"/>
                <a:sym typeface="Arial Narrow"/>
              </a:endParaRPr>
            </a:p>
          </p:txBody>
        </p:sp>
        <p:sp>
          <p:nvSpPr>
            <p:cNvPr id="908" name="Google Shape;908;p37"/>
            <p:cNvSpPr txBox="1"/>
            <p:nvPr/>
          </p:nvSpPr>
          <p:spPr>
            <a:xfrm>
              <a:off x="1710276" y="217624"/>
              <a:ext cx="1496954" cy="91816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Open Line System</a:t>
              </a:r>
              <a:endParaRPr sz="500"/>
            </a:p>
          </p:txBody>
        </p:sp>
        <p:grpSp>
          <p:nvGrpSpPr>
            <p:cNvPr id="909" name="Google Shape;909;p37"/>
            <p:cNvGrpSpPr/>
            <p:nvPr/>
          </p:nvGrpSpPr>
          <p:grpSpPr>
            <a:xfrm>
              <a:off x="985997" y="0"/>
              <a:ext cx="471436" cy="471430"/>
              <a:chOff x="-1" y="0"/>
              <a:chExt cx="471434" cy="471429"/>
            </a:xfrm>
          </p:grpSpPr>
          <p:sp>
            <p:nvSpPr>
              <p:cNvPr id="910" name="Google Shape;910;p37"/>
              <p:cNvSpPr/>
              <p:nvPr/>
            </p:nvSpPr>
            <p:spPr>
              <a:xfrm>
                <a:off x="-1" y="0"/>
                <a:ext cx="471434" cy="471429"/>
              </a:xfrm>
              <a:prstGeom prst="ellipse">
                <a:avLst/>
              </a:prstGeom>
              <a:solidFill>
                <a:srgbClr val="515254"/>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11" name="Google Shape;911;p37"/>
              <p:cNvSpPr/>
              <p:nvPr/>
            </p:nvSpPr>
            <p:spPr>
              <a:xfrm>
                <a:off x="44502" y="164825"/>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12" name="Google Shape;912;p37"/>
              <p:cNvSpPr/>
              <p:nvPr/>
            </p:nvSpPr>
            <p:spPr>
              <a:xfrm rot="10800000">
                <a:off x="271940" y="164891"/>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13" name="Google Shape;913;p37"/>
              <p:cNvSpPr/>
              <p:nvPr/>
            </p:nvSpPr>
            <p:spPr>
              <a:xfrm rot="-5400000">
                <a:off x="158448" y="52766"/>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14" name="Google Shape;914;p37"/>
              <p:cNvSpPr/>
              <p:nvPr/>
            </p:nvSpPr>
            <p:spPr>
              <a:xfrm rot="5400000">
                <a:off x="158513" y="280234"/>
                <a:ext cx="154948" cy="138389"/>
              </a:xfrm>
              <a:prstGeom prst="rightArrow">
                <a:avLst>
                  <a:gd name="adj1" fmla="val 50000"/>
                  <a:gd name="adj2" fmla="val 50000"/>
                </a:avLst>
              </a:prstGeom>
              <a:solidFill>
                <a:srgbClr val="F2F2F2"/>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915" name="Google Shape;915;p37"/>
            <p:cNvGrpSpPr/>
            <p:nvPr/>
          </p:nvGrpSpPr>
          <p:grpSpPr>
            <a:xfrm>
              <a:off x="1030071" y="537146"/>
              <a:ext cx="385764" cy="232676"/>
              <a:chOff x="0" y="0"/>
              <a:chExt cx="385763" cy="232674"/>
            </a:xfrm>
          </p:grpSpPr>
          <p:sp>
            <p:nvSpPr>
              <p:cNvPr id="916" name="Google Shape;916;p37"/>
              <p:cNvSpPr/>
              <p:nvPr/>
            </p:nvSpPr>
            <p:spPr>
              <a:xfrm>
                <a:off x="0" y="0"/>
                <a:ext cx="385763" cy="232674"/>
              </a:xfrm>
              <a:prstGeom prst="rect">
                <a:avLst/>
              </a:prstGeom>
              <a:solidFill>
                <a:srgbClr val="525355"/>
              </a:solidFill>
              <a:ln w="25400" cap="flat" cmpd="sng">
                <a:solidFill>
                  <a:srgbClr val="363739"/>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sp>
            <p:nvSpPr>
              <p:cNvPr id="917" name="Google Shape;917;p37"/>
              <p:cNvSpPr/>
              <p:nvPr/>
            </p:nvSpPr>
            <p:spPr>
              <a:xfrm>
                <a:off x="124625" y="14944"/>
                <a:ext cx="136360" cy="202766"/>
              </a:xfrm>
              <a:custGeom>
                <a:avLst/>
                <a:gdLst/>
                <a:ahLst/>
                <a:cxnLst/>
                <a:rect l="l" t="t" r="r" b="b"/>
                <a:pathLst>
                  <a:path w="21600" h="21600" extrusionOk="0">
                    <a:moveTo>
                      <a:pt x="0" y="7263"/>
                    </a:moveTo>
                    <a:lnTo>
                      <a:pt x="10800" y="0"/>
                    </a:lnTo>
                    <a:lnTo>
                      <a:pt x="21600" y="7263"/>
                    </a:lnTo>
                    <a:lnTo>
                      <a:pt x="16200" y="7263"/>
                    </a:lnTo>
                    <a:lnTo>
                      <a:pt x="16200" y="14337"/>
                    </a:lnTo>
                    <a:lnTo>
                      <a:pt x="21600" y="14337"/>
                    </a:lnTo>
                    <a:lnTo>
                      <a:pt x="10800" y="21600"/>
                    </a:lnTo>
                    <a:lnTo>
                      <a:pt x="0" y="14337"/>
                    </a:lnTo>
                    <a:lnTo>
                      <a:pt x="5400" y="14337"/>
                    </a:lnTo>
                    <a:lnTo>
                      <a:pt x="5400" y="7263"/>
                    </a:lnTo>
                    <a:close/>
                  </a:path>
                </a:pathLst>
              </a:custGeom>
              <a:gradFill>
                <a:gsLst>
                  <a:gs pos="0">
                    <a:srgbClr val="000000"/>
                  </a:gs>
                  <a:gs pos="24000">
                    <a:srgbClr val="7F7F7F"/>
                  </a:gs>
                  <a:gs pos="25000">
                    <a:srgbClr val="FF0000"/>
                  </a:gs>
                  <a:gs pos="50000">
                    <a:srgbClr val="FFFF00"/>
                  </a:gs>
                  <a:gs pos="75000">
                    <a:srgbClr val="008000"/>
                  </a:gs>
                  <a:gs pos="100000">
                    <a:srgbClr val="0000FF"/>
                  </a:gs>
                </a:gsLst>
                <a:lin ang="5400011" scaled="0"/>
              </a:gradFill>
              <a:ln>
                <a:noFill/>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grpSp>
          <p:nvGrpSpPr>
            <p:cNvPr id="918" name="Google Shape;918;p37"/>
            <p:cNvGrpSpPr/>
            <p:nvPr/>
          </p:nvGrpSpPr>
          <p:grpSpPr>
            <a:xfrm>
              <a:off x="1187247" y="479571"/>
              <a:ext cx="74313" cy="58155"/>
              <a:chOff x="-1" y="-1"/>
              <a:chExt cx="74311" cy="58154"/>
            </a:xfrm>
          </p:grpSpPr>
          <p:cxnSp>
            <p:nvCxnSpPr>
              <p:cNvPr id="919" name="Google Shape;919;p37"/>
              <p:cNvCxnSpPr/>
              <p:nvPr/>
            </p:nvCxnSpPr>
            <p:spPr>
              <a:xfrm>
                <a:off x="34992" y="-1"/>
                <a:ext cx="507" cy="58154"/>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920" name="Google Shape;920;p37"/>
              <p:cNvCxnSpPr/>
              <p:nvPr/>
            </p:nvCxnSpPr>
            <p:spPr>
              <a:xfrm flipH="1">
                <a:off x="74309" y="0"/>
                <a:ext cx="1"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cxnSp>
            <p:nvCxnSpPr>
              <p:cNvPr id="921" name="Google Shape;921;p37"/>
              <p:cNvCxnSpPr/>
              <p:nvPr/>
            </p:nvCxnSpPr>
            <p:spPr>
              <a:xfrm flipH="1">
                <a:off x="-1" y="0"/>
                <a:ext cx="2" cy="58153"/>
              </a:xfrm>
              <a:prstGeom prst="straightConnector1">
                <a:avLst/>
              </a:prstGeom>
              <a:noFill/>
              <a:ln w="63500" cap="flat" cmpd="sng">
                <a:solidFill>
                  <a:srgbClr val="363738"/>
                </a:solidFill>
                <a:prstDash val="solid"/>
                <a:round/>
                <a:headEnd type="none" w="sm" len="sm"/>
                <a:tailEnd type="none" w="sm" len="sm"/>
              </a:ln>
              <a:effectLst>
                <a:outerShdw blurRad="101600" dist="50800" dir="5400000" rotWithShape="0">
                  <a:srgbClr val="000000">
                    <a:alpha val="37647"/>
                  </a:srgbClr>
                </a:outerShdw>
              </a:effectLst>
            </p:spPr>
          </p:cxnSp>
        </p:grpSp>
        <p:sp>
          <p:nvSpPr>
            <p:cNvPr id="922" name="Google Shape;922;p37"/>
            <p:cNvSpPr/>
            <p:nvPr/>
          </p:nvSpPr>
          <p:spPr>
            <a:xfrm rot="5400000">
              <a:off x="4254585" y="1184480"/>
              <a:ext cx="241117" cy="207309"/>
            </a:xfrm>
            <a:prstGeom prst="triangle">
              <a:avLst>
                <a:gd name="adj" fmla="val 50000"/>
              </a:avLst>
            </a:prstGeom>
            <a:solidFill>
              <a:srgbClr val="515254"/>
            </a:solidFill>
            <a:ln w="25400" cap="flat" cmpd="sng">
              <a:solidFill>
                <a:srgbClr val="363738"/>
              </a:solidFill>
              <a:prstDash val="solid"/>
              <a:round/>
              <a:headEnd type="none" w="sm" len="sm"/>
              <a:tailEnd type="none" w="sm" len="sm"/>
            </a:ln>
            <a:effectLst>
              <a:outerShdw blurRad="101600" dist="50800" dir="5400000" rotWithShape="0">
                <a:srgbClr val="000000">
                  <a:alpha val="34509"/>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2C2E"/>
                </a:buClr>
                <a:buSzPts val="1800"/>
                <a:buFont typeface="Arial Narrow"/>
                <a:buNone/>
              </a:pPr>
              <a:endParaRPr sz="1800" b="0" i="0" u="none" strike="noStrike" cap="none">
                <a:solidFill>
                  <a:srgbClr val="2C2C2E"/>
                </a:solidFill>
                <a:latin typeface="Arial Narrow"/>
                <a:ea typeface="Arial Narrow"/>
                <a:cs typeface="Arial Narrow"/>
                <a:sym typeface="Arial Narrow"/>
              </a:endParaRPr>
            </a:p>
          </p:txBody>
        </p:sp>
      </p:grpSp>
      <p:sp>
        <p:nvSpPr>
          <p:cNvPr id="923" name="Google Shape;923;p37"/>
          <p:cNvSpPr txBox="1"/>
          <p:nvPr/>
        </p:nvSpPr>
        <p:spPr>
          <a:xfrm>
            <a:off x="1546101" y="2202450"/>
            <a:ext cx="417300" cy="109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SmartNIC</a:t>
            </a:r>
            <a:endParaRPr sz="500"/>
          </a:p>
        </p:txBody>
      </p:sp>
      <p:sp>
        <p:nvSpPr>
          <p:cNvPr id="924" name="Google Shape;924;p37"/>
          <p:cNvSpPr txBox="1"/>
          <p:nvPr/>
        </p:nvSpPr>
        <p:spPr>
          <a:xfrm>
            <a:off x="4105650" y="2202450"/>
            <a:ext cx="417300" cy="109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SmartNIC</a:t>
            </a:r>
            <a:endParaRPr sz="500"/>
          </a:p>
        </p:txBody>
      </p:sp>
      <p:sp>
        <p:nvSpPr>
          <p:cNvPr id="925" name="Google Shape;925;p37"/>
          <p:cNvSpPr txBox="1"/>
          <p:nvPr/>
        </p:nvSpPr>
        <p:spPr>
          <a:xfrm>
            <a:off x="6580526" y="2202450"/>
            <a:ext cx="417300" cy="109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a:solidFill>
                  <a:srgbClr val="2C2C2E"/>
                </a:solidFill>
                <a:latin typeface="Arial Narrow"/>
                <a:ea typeface="Arial Narrow"/>
                <a:cs typeface="Arial Narrow"/>
                <a:sym typeface="Arial Narrow"/>
              </a:rPr>
              <a:t>SmartNIC</a:t>
            </a:r>
            <a:endParaRPr sz="500"/>
          </a:p>
        </p:txBody>
      </p:sp>
      <p:cxnSp>
        <p:nvCxnSpPr>
          <p:cNvPr id="926" name="Google Shape;926;p37"/>
          <p:cNvCxnSpPr>
            <a:stCxn id="583" idx="2"/>
            <a:endCxn id="776" idx="3"/>
          </p:cNvCxnSpPr>
          <p:nvPr/>
        </p:nvCxnSpPr>
        <p:spPr>
          <a:xfrm rot="10800000">
            <a:off x="1108143" y="3712475"/>
            <a:ext cx="546900" cy="0"/>
          </a:xfrm>
          <a:prstGeom prst="straightConnector1">
            <a:avLst/>
          </a:prstGeom>
          <a:noFill/>
          <a:ln w="38100" cap="flat" cmpd="sng">
            <a:solidFill>
              <a:srgbClr val="FE8CC4"/>
            </a:solidFill>
            <a:prstDash val="solid"/>
            <a:round/>
            <a:headEnd type="none" w="med" len="med"/>
            <a:tailEnd type="triangle" w="med" len="med"/>
          </a:ln>
        </p:spPr>
      </p:cxnSp>
      <p:cxnSp>
        <p:nvCxnSpPr>
          <p:cNvPr id="927" name="Google Shape;927;p37"/>
          <p:cNvCxnSpPr/>
          <p:nvPr/>
        </p:nvCxnSpPr>
        <p:spPr>
          <a:xfrm>
            <a:off x="7538068" y="3712475"/>
            <a:ext cx="406500" cy="0"/>
          </a:xfrm>
          <a:prstGeom prst="straightConnector1">
            <a:avLst/>
          </a:prstGeom>
          <a:noFill/>
          <a:ln w="38100" cap="flat" cmpd="sng">
            <a:solidFill>
              <a:srgbClr val="FE8CC4"/>
            </a:solidFill>
            <a:prstDash val="solid"/>
            <a:round/>
            <a:headEnd type="none" w="med" len="med"/>
            <a:tailEnd type="triangle" w="med" len="med"/>
          </a:ln>
        </p:spPr>
      </p:cxnSp>
      <p:sp>
        <p:nvSpPr>
          <p:cNvPr id="351" name="Google Shape;581;p37">
            <a:extLst>
              <a:ext uri="{FF2B5EF4-FFF2-40B4-BE49-F238E27FC236}">
                <a16:creationId xmlns:a16="http://schemas.microsoft.com/office/drawing/2014/main" id="{0F427719-AB68-4645-887A-900CC8AB5EA8}"/>
              </a:ext>
            </a:extLst>
          </p:cNvPr>
          <p:cNvSpPr txBox="1"/>
          <p:nvPr/>
        </p:nvSpPr>
        <p:spPr>
          <a:xfrm>
            <a:off x="2721793" y="2202450"/>
            <a:ext cx="4173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dirty="0">
                <a:solidFill>
                  <a:srgbClr val="2C2C2E"/>
                </a:solidFill>
                <a:latin typeface="Arial Narrow"/>
                <a:ea typeface="Arial Narrow"/>
                <a:cs typeface="Arial Narrow"/>
                <a:sym typeface="Arial Narrow"/>
              </a:rPr>
              <a:t>Storage</a:t>
            </a:r>
            <a:endParaRPr sz="500" dirty="0"/>
          </a:p>
        </p:txBody>
      </p:sp>
      <p:sp>
        <p:nvSpPr>
          <p:cNvPr id="352" name="Google Shape;588;p37">
            <a:extLst>
              <a:ext uri="{FF2B5EF4-FFF2-40B4-BE49-F238E27FC236}">
                <a16:creationId xmlns:a16="http://schemas.microsoft.com/office/drawing/2014/main" id="{7741DD67-D97D-0940-9C6A-41AA4B3E3E4B}"/>
              </a:ext>
            </a:extLst>
          </p:cNvPr>
          <p:cNvSpPr/>
          <p:nvPr/>
        </p:nvSpPr>
        <p:spPr>
          <a:xfrm>
            <a:off x="2683457" y="2492670"/>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3" name="Google Shape;590;p37">
            <a:extLst>
              <a:ext uri="{FF2B5EF4-FFF2-40B4-BE49-F238E27FC236}">
                <a16:creationId xmlns:a16="http://schemas.microsoft.com/office/drawing/2014/main" id="{92224974-CC6C-8141-B182-854537A10BA9}"/>
              </a:ext>
            </a:extLst>
          </p:cNvPr>
          <p:cNvSpPr/>
          <p:nvPr/>
        </p:nvSpPr>
        <p:spPr>
          <a:xfrm>
            <a:off x="2683457" y="2679055"/>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4" name="Google Shape;592;p37">
            <a:extLst>
              <a:ext uri="{FF2B5EF4-FFF2-40B4-BE49-F238E27FC236}">
                <a16:creationId xmlns:a16="http://schemas.microsoft.com/office/drawing/2014/main" id="{5182CBD9-6D73-7147-96C7-15663EC69384}"/>
              </a:ext>
            </a:extLst>
          </p:cNvPr>
          <p:cNvSpPr/>
          <p:nvPr/>
        </p:nvSpPr>
        <p:spPr>
          <a:xfrm>
            <a:off x="2683457" y="2865438"/>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5" name="Google Shape;581;p37">
            <a:extLst>
              <a:ext uri="{FF2B5EF4-FFF2-40B4-BE49-F238E27FC236}">
                <a16:creationId xmlns:a16="http://schemas.microsoft.com/office/drawing/2014/main" id="{3F38A769-5EFD-A046-A245-E11C65D52846}"/>
              </a:ext>
            </a:extLst>
          </p:cNvPr>
          <p:cNvSpPr txBox="1"/>
          <p:nvPr/>
        </p:nvSpPr>
        <p:spPr>
          <a:xfrm>
            <a:off x="7765052" y="2198653"/>
            <a:ext cx="4173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C2C2E"/>
              </a:buClr>
              <a:buSzPts val="800"/>
              <a:buFont typeface="Arial Narrow"/>
              <a:buNone/>
            </a:pPr>
            <a:r>
              <a:rPr lang="en" sz="800" b="0" i="0" u="none" strike="noStrike" cap="none" dirty="0">
                <a:solidFill>
                  <a:srgbClr val="2C2C2E"/>
                </a:solidFill>
                <a:latin typeface="Arial Narrow"/>
                <a:ea typeface="Arial Narrow"/>
                <a:cs typeface="Arial Narrow"/>
                <a:sym typeface="Arial Narrow"/>
              </a:rPr>
              <a:t>Storage</a:t>
            </a:r>
            <a:endParaRPr sz="500" dirty="0"/>
          </a:p>
        </p:txBody>
      </p:sp>
      <p:sp>
        <p:nvSpPr>
          <p:cNvPr id="356" name="Google Shape;588;p37">
            <a:extLst>
              <a:ext uri="{FF2B5EF4-FFF2-40B4-BE49-F238E27FC236}">
                <a16:creationId xmlns:a16="http://schemas.microsoft.com/office/drawing/2014/main" id="{4AAFB234-066B-CA4B-99E2-F9E632AA662B}"/>
              </a:ext>
            </a:extLst>
          </p:cNvPr>
          <p:cNvSpPr/>
          <p:nvPr/>
        </p:nvSpPr>
        <p:spPr>
          <a:xfrm>
            <a:off x="7726716" y="2488873"/>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7" name="Google Shape;590;p37">
            <a:extLst>
              <a:ext uri="{FF2B5EF4-FFF2-40B4-BE49-F238E27FC236}">
                <a16:creationId xmlns:a16="http://schemas.microsoft.com/office/drawing/2014/main" id="{C2F665EC-199D-EF42-BFF9-6BE476D6C19C}"/>
              </a:ext>
            </a:extLst>
          </p:cNvPr>
          <p:cNvSpPr/>
          <p:nvPr/>
        </p:nvSpPr>
        <p:spPr>
          <a:xfrm>
            <a:off x="7726716" y="2675258"/>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58" name="Google Shape;592;p37">
            <a:extLst>
              <a:ext uri="{FF2B5EF4-FFF2-40B4-BE49-F238E27FC236}">
                <a16:creationId xmlns:a16="http://schemas.microsoft.com/office/drawing/2014/main" id="{1909419C-4924-B144-BC61-2B3CE22EEC24}"/>
              </a:ext>
            </a:extLst>
          </p:cNvPr>
          <p:cNvSpPr/>
          <p:nvPr/>
        </p:nvSpPr>
        <p:spPr>
          <a:xfrm>
            <a:off x="7726716" y="2861641"/>
            <a:ext cx="565342" cy="147480"/>
          </a:xfrm>
          <a:prstGeom prst="rect">
            <a:avLst/>
          </a:prstGeom>
          <a:solidFill>
            <a:srgbClr val="00206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2" name="Can 1">
            <a:extLst>
              <a:ext uri="{FF2B5EF4-FFF2-40B4-BE49-F238E27FC236}">
                <a16:creationId xmlns:a16="http://schemas.microsoft.com/office/drawing/2014/main" id="{07ED2937-C58A-5A4F-8799-4CB75C1FBB9F}"/>
              </a:ext>
            </a:extLst>
          </p:cNvPr>
          <p:cNvSpPr/>
          <p:nvPr/>
        </p:nvSpPr>
        <p:spPr>
          <a:xfrm>
            <a:off x="3064631" y="2768434"/>
            <a:ext cx="255484" cy="237597"/>
          </a:xfrm>
          <a:prstGeom prst="ca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Can 359">
            <a:extLst>
              <a:ext uri="{FF2B5EF4-FFF2-40B4-BE49-F238E27FC236}">
                <a16:creationId xmlns:a16="http://schemas.microsoft.com/office/drawing/2014/main" id="{7FCE2AED-B3EE-E349-BC1D-3813775D832C}"/>
              </a:ext>
            </a:extLst>
          </p:cNvPr>
          <p:cNvSpPr/>
          <p:nvPr/>
        </p:nvSpPr>
        <p:spPr>
          <a:xfrm>
            <a:off x="8072712" y="2753025"/>
            <a:ext cx="255484" cy="237597"/>
          </a:xfrm>
          <a:prstGeom prst="can">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1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0DC5-CC26-0345-9941-EDDEE6F86D3F}"/>
              </a:ext>
            </a:extLst>
          </p:cNvPr>
          <p:cNvSpPr>
            <a:spLocks noGrp="1"/>
          </p:cNvSpPr>
          <p:nvPr>
            <p:ph type="title"/>
          </p:nvPr>
        </p:nvSpPr>
        <p:spPr/>
        <p:txBody>
          <a:bodyPr/>
          <a:lstStyle/>
          <a:p>
            <a:r>
              <a:rPr lang="en-US" dirty="0">
                <a:solidFill>
                  <a:srgbClr val="3F9ECA"/>
                </a:solidFill>
              </a:rPr>
              <a:t>Why FABRIC?</a:t>
            </a:r>
          </a:p>
        </p:txBody>
      </p:sp>
      <p:sp>
        <p:nvSpPr>
          <p:cNvPr id="3" name="Content Placeholder 2">
            <a:extLst>
              <a:ext uri="{FF2B5EF4-FFF2-40B4-BE49-F238E27FC236}">
                <a16:creationId xmlns:a16="http://schemas.microsoft.com/office/drawing/2014/main" id="{9110B197-B348-3A48-AFF9-C096AFFB3447}"/>
              </a:ext>
            </a:extLst>
          </p:cNvPr>
          <p:cNvSpPr>
            <a:spLocks noGrp="1"/>
          </p:cNvSpPr>
          <p:nvPr>
            <p:ph idx="1"/>
          </p:nvPr>
        </p:nvSpPr>
        <p:spPr>
          <a:xfrm>
            <a:off x="628650" y="934278"/>
            <a:ext cx="8058150" cy="3698445"/>
          </a:xfrm>
        </p:spPr>
        <p:txBody>
          <a:bodyPr>
            <a:normAutofit fontScale="92500"/>
          </a:bodyPr>
          <a:lstStyle/>
          <a:p>
            <a:r>
              <a:rPr lang="en-US" dirty="0"/>
              <a:t>The mantra of the last 20 years – ‘Internet is showing its age.’</a:t>
            </a:r>
          </a:p>
          <a:p>
            <a:pPr lvl="1"/>
            <a:r>
              <a:rPr lang="en-US" dirty="0"/>
              <a:t>Applications designed around discrete points in the solution space</a:t>
            </a:r>
          </a:p>
          <a:p>
            <a:pPr lvl="1"/>
            <a:r>
              <a:rPr lang="en-US" dirty="0"/>
              <a:t>Inability to program the core of the network</a:t>
            </a:r>
          </a:p>
          <a:p>
            <a:r>
              <a:rPr lang="en-US" dirty="0"/>
              <a:t>What changed? </a:t>
            </a:r>
          </a:p>
          <a:p>
            <a:pPr lvl="1"/>
            <a:r>
              <a:rPr lang="en-US" dirty="0"/>
              <a:t>Cheap compute/storage that can be put </a:t>
            </a:r>
            <a:r>
              <a:rPr lang="en-US" i="1" dirty="0"/>
              <a:t>directly in </a:t>
            </a:r>
            <a:r>
              <a:rPr lang="en-US" dirty="0"/>
              <a:t>the network</a:t>
            </a:r>
          </a:p>
          <a:p>
            <a:pPr lvl="1"/>
            <a:r>
              <a:rPr lang="en-US" dirty="0"/>
              <a:t>Multiple established methods of programmability (OpenFlow, P4, </a:t>
            </a:r>
            <a:r>
              <a:rPr lang="en-US" dirty="0" err="1"/>
              <a:t>eBPF</a:t>
            </a:r>
            <a:r>
              <a:rPr lang="en-US" dirty="0"/>
              <a:t>, DPDK, BGP </a:t>
            </a:r>
            <a:r>
              <a:rPr lang="en-US" dirty="0" err="1"/>
              <a:t>flowspec</a:t>
            </a:r>
            <a:r>
              <a:rPr lang="en-US" dirty="0"/>
              <a:t>)</a:t>
            </a:r>
          </a:p>
          <a:p>
            <a:pPr lvl="1"/>
            <a:r>
              <a:rPr lang="en-US" dirty="0"/>
              <a:t>Advances in Machine Learning/AI</a:t>
            </a:r>
          </a:p>
          <a:p>
            <a:pPr lvl="1"/>
            <a:r>
              <a:rPr lang="en-US" dirty="0"/>
              <a:t>Emergence of 5G, IoT, various flavors of cloud technologies</a:t>
            </a:r>
          </a:p>
          <a:p>
            <a:r>
              <a:rPr lang="en-US" dirty="0"/>
              <a:t>Opportunity for the community to push the boundaries of distributed, stateful, ‘everywhere’ programmable infrastructure</a:t>
            </a:r>
          </a:p>
          <a:p>
            <a:pPr lvl="1"/>
            <a:r>
              <a:rPr lang="en-US" dirty="0"/>
              <a:t>More control </a:t>
            </a:r>
            <a:r>
              <a:rPr lang="en-US" i="1" dirty="0"/>
              <a:t>or</a:t>
            </a:r>
            <a:r>
              <a:rPr lang="en-US" dirty="0"/>
              <a:t> dataplane state, or some combination? Multiple architectures (co)exist in this space. </a:t>
            </a:r>
          </a:p>
          <a:p>
            <a:pPr lvl="1"/>
            <a:r>
              <a:rPr lang="en-US" dirty="0"/>
              <a:t>Network as a big-data instrument? Autonomous network control? </a:t>
            </a:r>
          </a:p>
          <a:p>
            <a:pPr lvl="1"/>
            <a:r>
              <a:rPr lang="en-US" dirty="0"/>
              <a:t>New protocols and applications that program the network? </a:t>
            </a:r>
          </a:p>
          <a:p>
            <a:pPr lvl="1"/>
            <a:r>
              <a:rPr lang="en-US" dirty="0"/>
              <a:t>Security as an integral component? </a:t>
            </a:r>
          </a:p>
          <a:p>
            <a:pPr lvl="2"/>
            <a:endParaRPr lang="en-US" dirty="0"/>
          </a:p>
        </p:txBody>
      </p:sp>
    </p:spTree>
    <p:extLst>
      <p:ext uri="{BB962C8B-B14F-4D97-AF65-F5344CB8AC3E}">
        <p14:creationId xmlns:p14="http://schemas.microsoft.com/office/powerpoint/2010/main" val="250239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3083" y="172658"/>
            <a:ext cx="6172200" cy="857250"/>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3200"/>
            </a:pPr>
            <a:r>
              <a:rPr lang="en-US" sz="2800" dirty="0">
                <a:solidFill>
                  <a:schemeClr val="dk1"/>
                </a:solidFill>
                <a:latin typeface="Calibri"/>
                <a:ea typeface="Calibri"/>
                <a:cs typeface="Calibri"/>
                <a:sym typeface="Calibri"/>
              </a:rPr>
              <a:t>Our vision:</a:t>
            </a:r>
            <a:endParaRPr sz="2800" i="1" dirty="0"/>
          </a:p>
        </p:txBody>
      </p:sp>
      <p:sp>
        <p:nvSpPr>
          <p:cNvPr id="259" name="Shape 259"/>
          <p:cNvSpPr txBox="1">
            <a:spLocks noGrp="1"/>
          </p:cNvSpPr>
          <p:nvPr>
            <p:ph type="body" idx="1"/>
          </p:nvPr>
        </p:nvSpPr>
        <p:spPr>
          <a:xfrm>
            <a:off x="36425" y="980786"/>
            <a:ext cx="3074533" cy="3611091"/>
          </a:xfrm>
          <a:prstGeom prst="rect">
            <a:avLst/>
          </a:prstGeom>
          <a:noFill/>
          <a:ln>
            <a:noFill/>
          </a:ln>
        </p:spPr>
        <p:txBody>
          <a:bodyPr spcFirstLastPara="1" vert="horz" wrap="square" lIns="68569" tIns="34275" rIns="68569" bIns="34275" rtlCol="0" anchor="t" anchorCtr="0">
            <a:noAutofit/>
          </a:bodyPr>
          <a:lstStyle/>
          <a:p>
            <a:pPr marL="342260" lvl="2" indent="0">
              <a:spcBef>
                <a:spcPts val="0"/>
              </a:spcBef>
              <a:buClr>
                <a:schemeClr val="dk1"/>
              </a:buClr>
              <a:buSzPts val="2400"/>
              <a:buNone/>
            </a:pPr>
            <a:r>
              <a:rPr lang="en-US" sz="2400" dirty="0">
                <a:solidFill>
                  <a:schemeClr val="dk1"/>
                </a:solidFill>
                <a:latin typeface="Calibri"/>
                <a:ea typeface="Calibri"/>
                <a:cs typeface="Calibri"/>
                <a:sym typeface="Calibri"/>
              </a:rPr>
              <a:t>Scientific progress will be </a:t>
            </a:r>
            <a:r>
              <a:rPr lang="en-US" sz="2400" b="1" u="sng" dirty="0"/>
              <a:t>completely unconstrained</a:t>
            </a:r>
            <a:r>
              <a:rPr lang="en-US" sz="2400" dirty="0"/>
              <a:t> </a:t>
            </a:r>
            <a:r>
              <a:rPr lang="en-US" sz="2400" dirty="0">
                <a:solidFill>
                  <a:schemeClr val="dk1"/>
                </a:solidFill>
                <a:latin typeface="Calibri"/>
                <a:ea typeface="Calibri"/>
                <a:cs typeface="Calibri"/>
                <a:sym typeface="Calibri"/>
              </a:rPr>
              <a:t>by the physical location of instruments, people, computational resources, or data.  </a:t>
            </a:r>
            <a:endParaRPr sz="2400" dirty="0"/>
          </a:p>
          <a:p>
            <a:pPr indent="-57150">
              <a:buSzPts val="2400"/>
              <a:buNone/>
            </a:pPr>
            <a:endParaRPr sz="2400" dirty="0">
              <a:solidFill>
                <a:schemeClr val="dk1"/>
              </a:solidFill>
              <a:latin typeface="Calibri"/>
              <a:ea typeface="Calibri"/>
              <a:cs typeface="Calibri"/>
              <a:sym typeface="Calibri"/>
            </a:endParaRPr>
          </a:p>
          <a:p>
            <a:pPr indent="-57150">
              <a:buSzPts val="2400"/>
              <a:buNone/>
            </a:pPr>
            <a:endParaRPr sz="2400" dirty="0">
              <a:solidFill>
                <a:schemeClr val="dk1"/>
              </a:solidFill>
              <a:latin typeface="Calibri"/>
              <a:ea typeface="Calibri"/>
              <a:cs typeface="Calibri"/>
              <a:sym typeface="Calibri"/>
            </a:endParaRPr>
          </a:p>
        </p:txBody>
      </p:sp>
      <p:sp>
        <p:nvSpPr>
          <p:cNvPr id="260" name="Shape 260"/>
          <p:cNvSpPr txBox="1">
            <a:spLocks noGrp="1"/>
          </p:cNvSpPr>
          <p:nvPr>
            <p:ph type="sldNum" idx="12"/>
          </p:nvPr>
        </p:nvSpPr>
        <p:spPr>
          <a:xfrm>
            <a:off x="1485900" y="4862516"/>
            <a:ext cx="335700"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solidFill>
                  <a:srgbClr val="363738"/>
                </a:solidFill>
                <a:ea typeface="Calibri"/>
                <a:sym typeface="Calibri"/>
              </a:rPr>
              <a:pPr/>
              <a:t>3</a:t>
            </a:fld>
            <a:endParaRPr>
              <a:solidFill>
                <a:srgbClr val="363738"/>
              </a:solidFill>
              <a:ea typeface="Calibri"/>
              <a:sym typeface="Calibri"/>
            </a:endParaRPr>
          </a:p>
        </p:txBody>
      </p:sp>
      <p:grpSp>
        <p:nvGrpSpPr>
          <p:cNvPr id="6" name="Group 5">
            <a:extLst>
              <a:ext uri="{FF2B5EF4-FFF2-40B4-BE49-F238E27FC236}">
                <a16:creationId xmlns:a16="http://schemas.microsoft.com/office/drawing/2014/main" id="{7FBDEAD3-561E-2D40-944B-3BB89DD88820}"/>
              </a:ext>
            </a:extLst>
          </p:cNvPr>
          <p:cNvGrpSpPr/>
          <p:nvPr/>
        </p:nvGrpSpPr>
        <p:grpSpPr>
          <a:xfrm>
            <a:off x="4778913" y="1664311"/>
            <a:ext cx="1688554" cy="1428921"/>
            <a:chOff x="2870401" y="2498640"/>
            <a:chExt cx="1907255" cy="1644387"/>
          </a:xfrm>
        </p:grpSpPr>
        <p:sp>
          <p:nvSpPr>
            <p:cNvPr id="7" name="Freeform 6">
              <a:extLst>
                <a:ext uri="{FF2B5EF4-FFF2-40B4-BE49-F238E27FC236}">
                  <a16:creationId xmlns:a16="http://schemas.microsoft.com/office/drawing/2014/main" id="{8EAFEEA5-A562-2841-877E-4FF6B4418AAF}"/>
                </a:ext>
              </a:extLst>
            </p:cNvPr>
            <p:cNvSpPr/>
            <p:nvPr/>
          </p:nvSpPr>
          <p:spPr>
            <a:xfrm>
              <a:off x="2870401" y="2498640"/>
              <a:ext cx="1907255" cy="1644387"/>
            </a:xfrm>
            <a:custGeom>
              <a:avLst/>
              <a:gdLst>
                <a:gd name="connsiteX0" fmla="*/ 0 w 1907255"/>
                <a:gd name="connsiteY0" fmla="*/ 822194 h 1644387"/>
                <a:gd name="connsiteX1" fmla="*/ 411097 w 1907255"/>
                <a:gd name="connsiteY1" fmla="*/ 0 h 1644387"/>
                <a:gd name="connsiteX2" fmla="*/ 1496158 w 1907255"/>
                <a:gd name="connsiteY2" fmla="*/ 0 h 1644387"/>
                <a:gd name="connsiteX3" fmla="*/ 1907255 w 1907255"/>
                <a:gd name="connsiteY3" fmla="*/ 822194 h 1644387"/>
                <a:gd name="connsiteX4" fmla="*/ 1496158 w 1907255"/>
                <a:gd name="connsiteY4" fmla="*/ 1644387 h 1644387"/>
                <a:gd name="connsiteX5" fmla="*/ 411097 w 1907255"/>
                <a:gd name="connsiteY5" fmla="*/ 1644387 h 1644387"/>
                <a:gd name="connsiteX6" fmla="*/ 0 w 1907255"/>
                <a:gd name="connsiteY6" fmla="*/ 822194 h 16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255" h="1644387">
                  <a:moveTo>
                    <a:pt x="0" y="822194"/>
                  </a:moveTo>
                  <a:lnTo>
                    <a:pt x="411097" y="0"/>
                  </a:lnTo>
                  <a:lnTo>
                    <a:pt x="1496158" y="0"/>
                  </a:lnTo>
                  <a:lnTo>
                    <a:pt x="1907255" y="822194"/>
                  </a:lnTo>
                  <a:lnTo>
                    <a:pt x="1496158" y="1644387"/>
                  </a:lnTo>
                  <a:lnTo>
                    <a:pt x="411097" y="1644387"/>
                  </a:lnTo>
                  <a:lnTo>
                    <a:pt x="0" y="822194"/>
                  </a:lnTo>
                  <a:close/>
                </a:path>
              </a:pathLst>
            </a:cu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95970" tIns="309788" rIns="295970" bIns="309788" numCol="1" spcCol="1270" anchor="ctr" anchorCtr="0">
              <a:noAutofit/>
            </a:bodyPr>
            <a:lstStyle/>
            <a:p>
              <a:pPr lvl="0" algn="ctr" defTabSz="1911350">
                <a:lnSpc>
                  <a:spcPct val="90000"/>
                </a:lnSpc>
                <a:spcBef>
                  <a:spcPct val="0"/>
                </a:spcBef>
                <a:spcAft>
                  <a:spcPct val="35000"/>
                </a:spcAft>
              </a:pPr>
              <a:endParaRPr lang="en-US" sz="4300" kern="1200"/>
            </a:p>
          </p:txBody>
        </p:sp>
        <p:pic>
          <p:nvPicPr>
            <p:cNvPr id="8" name="Picture 7" descr="2182152599_5f6d0a26f7_o.jpg">
              <a:extLst>
                <a:ext uri="{FF2B5EF4-FFF2-40B4-BE49-F238E27FC236}">
                  <a16:creationId xmlns:a16="http://schemas.microsoft.com/office/drawing/2014/main" id="{EDCE9EB9-2421-194E-9795-D297BC3983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61"/>
            <a:stretch/>
          </p:blipFill>
          <p:spPr>
            <a:xfrm>
              <a:off x="3123661" y="2640691"/>
              <a:ext cx="1412272" cy="1121624"/>
            </a:xfrm>
            <a:prstGeom prst="rect">
              <a:avLst/>
            </a:prstGeom>
          </p:spPr>
        </p:pic>
      </p:grpSp>
      <p:grpSp>
        <p:nvGrpSpPr>
          <p:cNvPr id="9" name="Group 8">
            <a:extLst>
              <a:ext uri="{FF2B5EF4-FFF2-40B4-BE49-F238E27FC236}">
                <a16:creationId xmlns:a16="http://schemas.microsoft.com/office/drawing/2014/main" id="{18A0E167-945F-6B4E-82EE-939DBB50D402}"/>
              </a:ext>
            </a:extLst>
          </p:cNvPr>
          <p:cNvGrpSpPr/>
          <p:nvPr/>
        </p:nvGrpSpPr>
        <p:grpSpPr>
          <a:xfrm>
            <a:off x="6174168" y="930881"/>
            <a:ext cx="1688554" cy="1428921"/>
            <a:chOff x="4495302" y="1546140"/>
            <a:chExt cx="1907255" cy="1644387"/>
          </a:xfrm>
        </p:grpSpPr>
        <p:sp>
          <p:nvSpPr>
            <p:cNvPr id="10" name="Freeform 9">
              <a:extLst>
                <a:ext uri="{FF2B5EF4-FFF2-40B4-BE49-F238E27FC236}">
                  <a16:creationId xmlns:a16="http://schemas.microsoft.com/office/drawing/2014/main" id="{E7E92C1E-7016-7D46-A512-6065A55126BB}"/>
                </a:ext>
              </a:extLst>
            </p:cNvPr>
            <p:cNvSpPr/>
            <p:nvPr/>
          </p:nvSpPr>
          <p:spPr>
            <a:xfrm>
              <a:off x="4495302" y="1546140"/>
              <a:ext cx="1907255" cy="1644387"/>
            </a:xfrm>
            <a:custGeom>
              <a:avLst/>
              <a:gdLst>
                <a:gd name="connsiteX0" fmla="*/ 0 w 1907255"/>
                <a:gd name="connsiteY0" fmla="*/ 822194 h 1644387"/>
                <a:gd name="connsiteX1" fmla="*/ 411097 w 1907255"/>
                <a:gd name="connsiteY1" fmla="*/ 0 h 1644387"/>
                <a:gd name="connsiteX2" fmla="*/ 1496158 w 1907255"/>
                <a:gd name="connsiteY2" fmla="*/ 0 h 1644387"/>
                <a:gd name="connsiteX3" fmla="*/ 1907255 w 1907255"/>
                <a:gd name="connsiteY3" fmla="*/ 822194 h 1644387"/>
                <a:gd name="connsiteX4" fmla="*/ 1496158 w 1907255"/>
                <a:gd name="connsiteY4" fmla="*/ 1644387 h 1644387"/>
                <a:gd name="connsiteX5" fmla="*/ 411097 w 1907255"/>
                <a:gd name="connsiteY5" fmla="*/ 1644387 h 1644387"/>
                <a:gd name="connsiteX6" fmla="*/ 0 w 1907255"/>
                <a:gd name="connsiteY6" fmla="*/ 822194 h 16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255" h="1644387">
                  <a:moveTo>
                    <a:pt x="0" y="822194"/>
                  </a:moveTo>
                  <a:lnTo>
                    <a:pt x="411097" y="0"/>
                  </a:lnTo>
                  <a:lnTo>
                    <a:pt x="1496158" y="0"/>
                  </a:lnTo>
                  <a:lnTo>
                    <a:pt x="1907255" y="822194"/>
                  </a:lnTo>
                  <a:lnTo>
                    <a:pt x="1496158" y="1644387"/>
                  </a:lnTo>
                  <a:lnTo>
                    <a:pt x="411097" y="1644387"/>
                  </a:lnTo>
                  <a:lnTo>
                    <a:pt x="0" y="822194"/>
                  </a:lnTo>
                  <a:close/>
                </a:path>
              </a:pathLst>
            </a:cu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95970" tIns="309788" rIns="295970" bIns="309788" numCol="1" spcCol="1270" anchor="ctr" anchorCtr="0">
              <a:noAutofit/>
            </a:bodyPr>
            <a:lstStyle/>
            <a:p>
              <a:pPr lvl="0" algn="ctr" defTabSz="1911350">
                <a:lnSpc>
                  <a:spcPct val="90000"/>
                </a:lnSpc>
                <a:spcBef>
                  <a:spcPct val="0"/>
                </a:spcBef>
                <a:spcAft>
                  <a:spcPct val="35000"/>
                </a:spcAft>
              </a:pPr>
              <a:endParaRPr lang="en-US" sz="4300" kern="1200"/>
            </a:p>
          </p:txBody>
        </p:sp>
        <p:pic>
          <p:nvPicPr>
            <p:cNvPr id="11" name="Picture 10" descr="Kstar-hyung_Kim_NFRI_Korea.jpg">
              <a:extLst>
                <a:ext uri="{FF2B5EF4-FFF2-40B4-BE49-F238E27FC236}">
                  <a16:creationId xmlns:a16="http://schemas.microsoft.com/office/drawing/2014/main" id="{E32811E7-6700-5E49-9E8D-1CBCA43BB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0356" y="1866331"/>
              <a:ext cx="1342546" cy="999224"/>
            </a:xfrm>
            <a:prstGeom prst="rect">
              <a:avLst/>
            </a:prstGeom>
          </p:spPr>
        </p:pic>
      </p:grpSp>
      <p:grpSp>
        <p:nvGrpSpPr>
          <p:cNvPr id="12" name="Group 11">
            <a:extLst>
              <a:ext uri="{FF2B5EF4-FFF2-40B4-BE49-F238E27FC236}">
                <a16:creationId xmlns:a16="http://schemas.microsoft.com/office/drawing/2014/main" id="{E85088C8-364D-D242-94CF-970B14CF6B00}"/>
              </a:ext>
            </a:extLst>
          </p:cNvPr>
          <p:cNvGrpSpPr/>
          <p:nvPr/>
        </p:nvGrpSpPr>
        <p:grpSpPr>
          <a:xfrm>
            <a:off x="3409327" y="1023188"/>
            <a:ext cx="1667341" cy="1283366"/>
            <a:chOff x="1202267" y="1840931"/>
            <a:chExt cx="1883294" cy="1476884"/>
          </a:xfrm>
        </p:grpSpPr>
        <p:sp>
          <p:nvSpPr>
            <p:cNvPr id="13" name="Hexagon 12">
              <a:extLst>
                <a:ext uri="{FF2B5EF4-FFF2-40B4-BE49-F238E27FC236}">
                  <a16:creationId xmlns:a16="http://schemas.microsoft.com/office/drawing/2014/main" id="{2FBE9E72-C794-1B40-AE18-29FABDB00CCD}"/>
                </a:ext>
              </a:extLst>
            </p:cNvPr>
            <p:cNvSpPr/>
            <p:nvPr/>
          </p:nvSpPr>
          <p:spPr>
            <a:xfrm>
              <a:off x="1202267" y="1840931"/>
              <a:ext cx="1883294" cy="1476884"/>
            </a:xfrm>
            <a:prstGeom prst="hexagon">
              <a:avLst>
                <a:gd name="adj" fmla="val 25000"/>
                <a:gd name="vf" fmla="val 11547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4" name="Picture 13" descr="news_13_05_06-1.jpg">
              <a:extLst>
                <a:ext uri="{FF2B5EF4-FFF2-40B4-BE49-F238E27FC236}">
                  <a16:creationId xmlns:a16="http://schemas.microsoft.com/office/drawing/2014/main" id="{872B6ECA-CAA5-DB41-9A18-B9F5168073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9835" y="1840931"/>
              <a:ext cx="1028161" cy="1476884"/>
            </a:xfrm>
            <a:prstGeom prst="rect">
              <a:avLst/>
            </a:prstGeom>
          </p:spPr>
        </p:pic>
      </p:grpSp>
      <p:grpSp>
        <p:nvGrpSpPr>
          <p:cNvPr id="15" name="Group 14">
            <a:extLst>
              <a:ext uri="{FF2B5EF4-FFF2-40B4-BE49-F238E27FC236}">
                <a16:creationId xmlns:a16="http://schemas.microsoft.com/office/drawing/2014/main" id="{B5334C4D-CB21-D14A-AEAC-5908B34D05DE}"/>
              </a:ext>
            </a:extLst>
          </p:cNvPr>
          <p:cNvGrpSpPr/>
          <p:nvPr/>
        </p:nvGrpSpPr>
        <p:grpSpPr>
          <a:xfrm>
            <a:off x="6189807" y="2431102"/>
            <a:ext cx="1688554" cy="1428921"/>
            <a:chOff x="4495302" y="3397514"/>
            <a:chExt cx="1907255" cy="1644387"/>
          </a:xfrm>
        </p:grpSpPr>
        <p:sp>
          <p:nvSpPr>
            <p:cNvPr id="16" name="Freeform 15">
              <a:extLst>
                <a:ext uri="{FF2B5EF4-FFF2-40B4-BE49-F238E27FC236}">
                  <a16:creationId xmlns:a16="http://schemas.microsoft.com/office/drawing/2014/main" id="{0C55FEB2-28B4-6643-A0A4-1372400B662D}"/>
                </a:ext>
              </a:extLst>
            </p:cNvPr>
            <p:cNvSpPr/>
            <p:nvPr/>
          </p:nvSpPr>
          <p:spPr>
            <a:xfrm>
              <a:off x="4495302" y="3397514"/>
              <a:ext cx="1907255" cy="1644387"/>
            </a:xfrm>
            <a:custGeom>
              <a:avLst/>
              <a:gdLst>
                <a:gd name="connsiteX0" fmla="*/ 0 w 1907255"/>
                <a:gd name="connsiteY0" fmla="*/ 822194 h 1644387"/>
                <a:gd name="connsiteX1" fmla="*/ 411097 w 1907255"/>
                <a:gd name="connsiteY1" fmla="*/ 0 h 1644387"/>
                <a:gd name="connsiteX2" fmla="*/ 1496158 w 1907255"/>
                <a:gd name="connsiteY2" fmla="*/ 0 h 1644387"/>
                <a:gd name="connsiteX3" fmla="*/ 1907255 w 1907255"/>
                <a:gd name="connsiteY3" fmla="*/ 822194 h 1644387"/>
                <a:gd name="connsiteX4" fmla="*/ 1496158 w 1907255"/>
                <a:gd name="connsiteY4" fmla="*/ 1644387 h 1644387"/>
                <a:gd name="connsiteX5" fmla="*/ 411097 w 1907255"/>
                <a:gd name="connsiteY5" fmla="*/ 1644387 h 1644387"/>
                <a:gd name="connsiteX6" fmla="*/ 0 w 1907255"/>
                <a:gd name="connsiteY6" fmla="*/ 822194 h 16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255" h="1644387">
                  <a:moveTo>
                    <a:pt x="0" y="822194"/>
                  </a:moveTo>
                  <a:lnTo>
                    <a:pt x="411097" y="0"/>
                  </a:lnTo>
                  <a:lnTo>
                    <a:pt x="1496158" y="0"/>
                  </a:lnTo>
                  <a:lnTo>
                    <a:pt x="1907255" y="822194"/>
                  </a:lnTo>
                  <a:lnTo>
                    <a:pt x="1496158" y="1644387"/>
                  </a:lnTo>
                  <a:lnTo>
                    <a:pt x="411097" y="1644387"/>
                  </a:lnTo>
                  <a:lnTo>
                    <a:pt x="0" y="822194"/>
                  </a:lnTo>
                  <a:close/>
                </a:path>
              </a:pathLst>
            </a:custGeom>
            <a:noFill/>
          </p:spPr>
          <p:style>
            <a:lnRef idx="1">
              <a:schemeClr val="accen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295970" tIns="309788" rIns="295970" bIns="309788" numCol="1" spcCol="1270" anchor="ctr" anchorCtr="0">
              <a:noAutofit/>
            </a:bodyPr>
            <a:lstStyle/>
            <a:p>
              <a:pPr lvl="0" algn="ctr" defTabSz="1911350">
                <a:lnSpc>
                  <a:spcPct val="90000"/>
                </a:lnSpc>
                <a:spcBef>
                  <a:spcPct val="0"/>
                </a:spcBef>
                <a:spcAft>
                  <a:spcPct val="35000"/>
                </a:spcAft>
              </a:pPr>
              <a:endParaRPr lang="en-US" sz="4300" kern="1200" dirty="0"/>
            </a:p>
          </p:txBody>
        </p:sp>
        <p:pic>
          <p:nvPicPr>
            <p:cNvPr id="17" name="Picture 16" descr="XBD200903-00055-04.TIF">
              <a:extLst>
                <a:ext uri="{FF2B5EF4-FFF2-40B4-BE49-F238E27FC236}">
                  <a16:creationId xmlns:a16="http://schemas.microsoft.com/office/drawing/2014/main" id="{7C388083-B43C-9B4D-A7A7-2386004301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0371" y="3762315"/>
              <a:ext cx="1395231" cy="930154"/>
            </a:xfrm>
            <a:prstGeom prst="rect">
              <a:avLst/>
            </a:prstGeom>
          </p:spPr>
        </p:pic>
      </p:grpSp>
      <p:grpSp>
        <p:nvGrpSpPr>
          <p:cNvPr id="18" name="Group 17">
            <a:extLst>
              <a:ext uri="{FF2B5EF4-FFF2-40B4-BE49-F238E27FC236}">
                <a16:creationId xmlns:a16="http://schemas.microsoft.com/office/drawing/2014/main" id="{5E791E32-CD07-0641-B3F2-1ECC388914C4}"/>
              </a:ext>
            </a:extLst>
          </p:cNvPr>
          <p:cNvGrpSpPr/>
          <p:nvPr/>
        </p:nvGrpSpPr>
        <p:grpSpPr>
          <a:xfrm>
            <a:off x="7570658" y="1670849"/>
            <a:ext cx="1536917" cy="1449206"/>
            <a:chOff x="6120202" y="2579373"/>
            <a:chExt cx="1712976" cy="1476884"/>
          </a:xfrm>
        </p:grpSpPr>
        <p:sp>
          <p:nvSpPr>
            <p:cNvPr id="19" name="Hexagon 18">
              <a:extLst>
                <a:ext uri="{FF2B5EF4-FFF2-40B4-BE49-F238E27FC236}">
                  <a16:creationId xmlns:a16="http://schemas.microsoft.com/office/drawing/2014/main" id="{CC555185-17D3-8342-B5E9-FFDA9632565D}"/>
                </a:ext>
              </a:extLst>
            </p:cNvPr>
            <p:cNvSpPr/>
            <p:nvPr/>
          </p:nvSpPr>
          <p:spPr>
            <a:xfrm>
              <a:off x="6120202" y="2579373"/>
              <a:ext cx="1712976" cy="1476884"/>
            </a:xfrm>
            <a:prstGeom prst="hexagon">
              <a:avLst>
                <a:gd name="adj" fmla="val 25000"/>
                <a:gd name="vf" fmla="val 11547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0" name="Picture 19" descr="sensor.jpg">
              <a:extLst>
                <a:ext uri="{FF2B5EF4-FFF2-40B4-BE49-F238E27FC236}">
                  <a16:creationId xmlns:a16="http://schemas.microsoft.com/office/drawing/2014/main" id="{66C108C9-1A3C-9E42-875E-68A968C410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99200" y="2970384"/>
              <a:ext cx="1320800" cy="694862"/>
            </a:xfrm>
            <a:prstGeom prst="rect">
              <a:avLst/>
            </a:prstGeom>
          </p:spPr>
        </p:pic>
      </p:grpSp>
      <p:grpSp>
        <p:nvGrpSpPr>
          <p:cNvPr id="21" name="Group 20">
            <a:extLst>
              <a:ext uri="{FF2B5EF4-FFF2-40B4-BE49-F238E27FC236}">
                <a16:creationId xmlns:a16="http://schemas.microsoft.com/office/drawing/2014/main" id="{99FE5969-2D18-FA49-9FA4-8744BCF2EBD9}"/>
              </a:ext>
            </a:extLst>
          </p:cNvPr>
          <p:cNvGrpSpPr/>
          <p:nvPr/>
        </p:nvGrpSpPr>
        <p:grpSpPr>
          <a:xfrm>
            <a:off x="3409327" y="2422532"/>
            <a:ext cx="1667341" cy="1365746"/>
            <a:chOff x="1202267" y="3470215"/>
            <a:chExt cx="1883294" cy="1571686"/>
          </a:xfrm>
        </p:grpSpPr>
        <p:sp>
          <p:nvSpPr>
            <p:cNvPr id="22" name="Hexagon 21">
              <a:extLst>
                <a:ext uri="{FF2B5EF4-FFF2-40B4-BE49-F238E27FC236}">
                  <a16:creationId xmlns:a16="http://schemas.microsoft.com/office/drawing/2014/main" id="{520E5871-406B-BA43-9DEB-5F81E6ED6EB3}"/>
                </a:ext>
              </a:extLst>
            </p:cNvPr>
            <p:cNvSpPr/>
            <p:nvPr/>
          </p:nvSpPr>
          <p:spPr>
            <a:xfrm>
              <a:off x="1202267" y="3470215"/>
              <a:ext cx="1883294" cy="1571686"/>
            </a:xfrm>
            <a:prstGeom prst="hexagon">
              <a:avLst>
                <a:gd name="adj" fmla="val 25000"/>
                <a:gd name="vf" fmla="val 11547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3" name="Picture 22" descr="titan2.jpg">
              <a:extLst>
                <a:ext uri="{FF2B5EF4-FFF2-40B4-BE49-F238E27FC236}">
                  <a16:creationId xmlns:a16="http://schemas.microsoft.com/office/drawing/2014/main" id="{7D1014CD-9963-3446-A4BE-CE387A61AA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1904" y="3796181"/>
              <a:ext cx="1397332" cy="855167"/>
            </a:xfrm>
            <a:prstGeom prst="rect">
              <a:avLst/>
            </a:prstGeom>
          </p:spPr>
        </p:pic>
      </p:grpSp>
      <p:grpSp>
        <p:nvGrpSpPr>
          <p:cNvPr id="24" name="Group 23">
            <a:extLst>
              <a:ext uri="{FF2B5EF4-FFF2-40B4-BE49-F238E27FC236}">
                <a16:creationId xmlns:a16="http://schemas.microsoft.com/office/drawing/2014/main" id="{E97F875C-378D-1C4A-B047-D7247D72D728}"/>
              </a:ext>
            </a:extLst>
          </p:cNvPr>
          <p:cNvGrpSpPr/>
          <p:nvPr/>
        </p:nvGrpSpPr>
        <p:grpSpPr>
          <a:xfrm>
            <a:off x="4781638" y="3148370"/>
            <a:ext cx="1685829" cy="1406699"/>
            <a:chOff x="2870401" y="4300297"/>
            <a:chExt cx="1907255" cy="1644387"/>
          </a:xfrm>
        </p:grpSpPr>
        <p:sp>
          <p:nvSpPr>
            <p:cNvPr id="25" name="Freeform 24">
              <a:extLst>
                <a:ext uri="{FF2B5EF4-FFF2-40B4-BE49-F238E27FC236}">
                  <a16:creationId xmlns:a16="http://schemas.microsoft.com/office/drawing/2014/main" id="{0BEF0BFE-1C04-8944-94A0-267ED4A92610}"/>
                </a:ext>
              </a:extLst>
            </p:cNvPr>
            <p:cNvSpPr/>
            <p:nvPr/>
          </p:nvSpPr>
          <p:spPr>
            <a:xfrm>
              <a:off x="2870401" y="4300297"/>
              <a:ext cx="1907255" cy="1644387"/>
            </a:xfrm>
            <a:custGeom>
              <a:avLst/>
              <a:gdLst>
                <a:gd name="connsiteX0" fmla="*/ 0 w 1907255"/>
                <a:gd name="connsiteY0" fmla="*/ 822194 h 1644387"/>
                <a:gd name="connsiteX1" fmla="*/ 411097 w 1907255"/>
                <a:gd name="connsiteY1" fmla="*/ 0 h 1644387"/>
                <a:gd name="connsiteX2" fmla="*/ 1496158 w 1907255"/>
                <a:gd name="connsiteY2" fmla="*/ 0 h 1644387"/>
                <a:gd name="connsiteX3" fmla="*/ 1907255 w 1907255"/>
                <a:gd name="connsiteY3" fmla="*/ 822194 h 1644387"/>
                <a:gd name="connsiteX4" fmla="*/ 1496158 w 1907255"/>
                <a:gd name="connsiteY4" fmla="*/ 1644387 h 1644387"/>
                <a:gd name="connsiteX5" fmla="*/ 411097 w 1907255"/>
                <a:gd name="connsiteY5" fmla="*/ 1644387 h 1644387"/>
                <a:gd name="connsiteX6" fmla="*/ 0 w 1907255"/>
                <a:gd name="connsiteY6" fmla="*/ 822194 h 16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7255" h="1644387">
                  <a:moveTo>
                    <a:pt x="0" y="822194"/>
                  </a:moveTo>
                  <a:lnTo>
                    <a:pt x="411097" y="0"/>
                  </a:lnTo>
                  <a:lnTo>
                    <a:pt x="1496158" y="0"/>
                  </a:lnTo>
                  <a:lnTo>
                    <a:pt x="1907255" y="822194"/>
                  </a:lnTo>
                  <a:lnTo>
                    <a:pt x="1496158" y="1644387"/>
                  </a:lnTo>
                  <a:lnTo>
                    <a:pt x="411097" y="1644387"/>
                  </a:lnTo>
                  <a:lnTo>
                    <a:pt x="0" y="822194"/>
                  </a:lnTo>
                  <a:close/>
                </a:path>
              </a:pathLst>
            </a:custGeom>
          </p:spPr>
          <p:style>
            <a:lnRef idx="1">
              <a:schemeClr val="accen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95970" tIns="309788" rIns="295970" bIns="309788" numCol="1" spcCol="1270" anchor="ctr" anchorCtr="0">
              <a:noAutofit/>
            </a:bodyPr>
            <a:lstStyle/>
            <a:p>
              <a:pPr lvl="0" algn="ctr" defTabSz="1911350">
                <a:lnSpc>
                  <a:spcPct val="90000"/>
                </a:lnSpc>
                <a:spcBef>
                  <a:spcPct val="0"/>
                </a:spcBef>
                <a:spcAft>
                  <a:spcPct val="35000"/>
                </a:spcAft>
              </a:pPr>
              <a:endParaRPr lang="en-US" sz="4300" kern="1200"/>
            </a:p>
          </p:txBody>
        </p:sp>
        <p:pic>
          <p:nvPicPr>
            <p:cNvPr id="26" name="Picture 10" descr="Screen Shot 2016-04-11 at 4.31.08 PM.png">
              <a:extLst>
                <a:ext uri="{FF2B5EF4-FFF2-40B4-BE49-F238E27FC236}">
                  <a16:creationId xmlns:a16="http://schemas.microsoft.com/office/drawing/2014/main" id="{2E0726F5-FA0E-1149-A671-A72F9011222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72861" y="4717869"/>
              <a:ext cx="1513872" cy="69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8636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4E54F9-7E61-194D-BBF9-CE3922355051}"/>
              </a:ext>
            </a:extLst>
          </p:cNvPr>
          <p:cNvSpPr>
            <a:spLocks noGrp="1"/>
          </p:cNvSpPr>
          <p:nvPr>
            <p:ph type="title"/>
          </p:nvPr>
        </p:nvSpPr>
        <p:spPr>
          <a:xfrm>
            <a:off x="628650" y="125659"/>
            <a:ext cx="7886700" cy="994172"/>
          </a:xfrm>
        </p:spPr>
        <p:txBody>
          <a:bodyPr>
            <a:normAutofit/>
          </a:bodyPr>
          <a:lstStyle/>
          <a:p>
            <a:r>
              <a:rPr lang="en-US" dirty="0">
                <a:solidFill>
                  <a:srgbClr val="3F9ECA"/>
                </a:solidFill>
              </a:rPr>
              <a:t>FABRIC Core</a:t>
            </a:r>
          </a:p>
        </p:txBody>
      </p:sp>
      <p:pic>
        <p:nvPicPr>
          <p:cNvPr id="5" name="Content Placeholder 4">
            <a:extLst>
              <a:ext uri="{FF2B5EF4-FFF2-40B4-BE49-F238E27FC236}">
                <a16:creationId xmlns:a16="http://schemas.microsoft.com/office/drawing/2014/main" id="{A2AC0760-502A-B04C-B368-1B64D76A0539}"/>
              </a:ext>
            </a:extLst>
          </p:cNvPr>
          <p:cNvPicPr>
            <a:picLocks noGrp="1" noChangeAspect="1"/>
          </p:cNvPicPr>
          <p:nvPr>
            <p:ph idx="1"/>
          </p:nvPr>
        </p:nvPicPr>
        <p:blipFill>
          <a:blip r:embed="rId3"/>
          <a:stretch>
            <a:fillRect/>
          </a:stretch>
        </p:blipFill>
        <p:spPr>
          <a:xfrm>
            <a:off x="883605" y="827978"/>
            <a:ext cx="7136910" cy="4014512"/>
          </a:xfrm>
        </p:spPr>
      </p:pic>
    </p:spTree>
    <p:extLst>
      <p:ext uri="{BB962C8B-B14F-4D97-AF65-F5344CB8AC3E}">
        <p14:creationId xmlns:p14="http://schemas.microsoft.com/office/powerpoint/2010/main" val="3281194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4CA3-55E3-E148-859D-929973E3BC35}"/>
              </a:ext>
            </a:extLst>
          </p:cNvPr>
          <p:cNvSpPr>
            <a:spLocks noGrp="1"/>
          </p:cNvSpPr>
          <p:nvPr>
            <p:ph type="title"/>
          </p:nvPr>
        </p:nvSpPr>
        <p:spPr>
          <a:xfrm>
            <a:off x="628650" y="182442"/>
            <a:ext cx="7886700" cy="994172"/>
          </a:xfrm>
        </p:spPr>
        <p:txBody>
          <a:bodyPr>
            <a:normAutofit/>
          </a:bodyPr>
          <a:lstStyle/>
          <a:p>
            <a:r>
              <a:rPr lang="en-US" dirty="0">
                <a:solidFill>
                  <a:srgbClr val="3F9ECA"/>
                </a:solidFill>
              </a:rPr>
              <a:t>FABRIC Edge</a:t>
            </a:r>
          </a:p>
        </p:txBody>
      </p:sp>
      <p:pic>
        <p:nvPicPr>
          <p:cNvPr id="14" name="Picture 13">
            <a:extLst>
              <a:ext uri="{FF2B5EF4-FFF2-40B4-BE49-F238E27FC236}">
                <a16:creationId xmlns:a16="http://schemas.microsoft.com/office/drawing/2014/main" id="{5DF100C5-4D02-5B44-B8A4-FB272C3109F0}"/>
              </a:ext>
            </a:extLst>
          </p:cNvPr>
          <p:cNvPicPr>
            <a:picLocks noChangeAspect="1"/>
          </p:cNvPicPr>
          <p:nvPr/>
        </p:nvPicPr>
        <p:blipFill>
          <a:blip r:embed="rId3"/>
          <a:stretch>
            <a:fillRect/>
          </a:stretch>
        </p:blipFill>
        <p:spPr>
          <a:xfrm>
            <a:off x="2577767" y="3853605"/>
            <a:ext cx="1817997" cy="626896"/>
          </a:xfrm>
          <a:prstGeom prst="rect">
            <a:avLst/>
          </a:prstGeom>
        </p:spPr>
      </p:pic>
      <p:pic>
        <p:nvPicPr>
          <p:cNvPr id="18" name="Picture 17">
            <a:extLst>
              <a:ext uri="{FF2B5EF4-FFF2-40B4-BE49-F238E27FC236}">
                <a16:creationId xmlns:a16="http://schemas.microsoft.com/office/drawing/2014/main" id="{D54DFCC0-0C7B-834E-95B9-664A5647B82F}"/>
              </a:ext>
            </a:extLst>
          </p:cNvPr>
          <p:cNvPicPr>
            <a:picLocks noChangeAspect="1"/>
          </p:cNvPicPr>
          <p:nvPr/>
        </p:nvPicPr>
        <p:blipFill>
          <a:blip r:embed="rId4"/>
          <a:stretch>
            <a:fillRect/>
          </a:stretch>
        </p:blipFill>
        <p:spPr>
          <a:xfrm>
            <a:off x="6488085" y="2806293"/>
            <a:ext cx="2083836" cy="762000"/>
          </a:xfrm>
          <a:prstGeom prst="rect">
            <a:avLst/>
          </a:prstGeom>
        </p:spPr>
      </p:pic>
      <p:pic>
        <p:nvPicPr>
          <p:cNvPr id="28" name="Picture 27">
            <a:extLst>
              <a:ext uri="{FF2B5EF4-FFF2-40B4-BE49-F238E27FC236}">
                <a16:creationId xmlns:a16="http://schemas.microsoft.com/office/drawing/2014/main" id="{2D010C93-F8B6-4C4C-98ED-043D1E1B5CA1}"/>
              </a:ext>
            </a:extLst>
          </p:cNvPr>
          <p:cNvPicPr>
            <a:picLocks noChangeAspect="1"/>
          </p:cNvPicPr>
          <p:nvPr/>
        </p:nvPicPr>
        <p:blipFill>
          <a:blip r:embed="rId5"/>
          <a:stretch>
            <a:fillRect/>
          </a:stretch>
        </p:blipFill>
        <p:spPr>
          <a:xfrm>
            <a:off x="2577767" y="1130682"/>
            <a:ext cx="1535616" cy="834574"/>
          </a:xfrm>
          <a:prstGeom prst="rect">
            <a:avLst/>
          </a:prstGeom>
        </p:spPr>
      </p:pic>
      <p:pic>
        <p:nvPicPr>
          <p:cNvPr id="30" name="Picture 29">
            <a:extLst>
              <a:ext uri="{FF2B5EF4-FFF2-40B4-BE49-F238E27FC236}">
                <a16:creationId xmlns:a16="http://schemas.microsoft.com/office/drawing/2014/main" id="{D07ED67C-BAB2-A440-B47E-DC302209AA8E}"/>
              </a:ext>
            </a:extLst>
          </p:cNvPr>
          <p:cNvPicPr>
            <a:picLocks noChangeAspect="1"/>
          </p:cNvPicPr>
          <p:nvPr/>
        </p:nvPicPr>
        <p:blipFill>
          <a:blip r:embed="rId6"/>
          <a:stretch>
            <a:fillRect/>
          </a:stretch>
        </p:blipFill>
        <p:spPr>
          <a:xfrm>
            <a:off x="6493558" y="3665091"/>
            <a:ext cx="2223053" cy="639340"/>
          </a:xfrm>
          <a:prstGeom prst="rect">
            <a:avLst/>
          </a:prstGeom>
        </p:spPr>
      </p:pic>
      <p:pic>
        <p:nvPicPr>
          <p:cNvPr id="32" name="Graphic 31">
            <a:extLst>
              <a:ext uri="{FF2B5EF4-FFF2-40B4-BE49-F238E27FC236}">
                <a16:creationId xmlns:a16="http://schemas.microsoft.com/office/drawing/2014/main" id="{66DB64F3-02A5-A746-BCC7-94DC47F27E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620" y="1378293"/>
            <a:ext cx="2005710" cy="379070"/>
          </a:xfrm>
          <a:prstGeom prst="rect">
            <a:avLst/>
          </a:prstGeom>
        </p:spPr>
      </p:pic>
      <p:pic>
        <p:nvPicPr>
          <p:cNvPr id="34" name="Picture 33">
            <a:extLst>
              <a:ext uri="{FF2B5EF4-FFF2-40B4-BE49-F238E27FC236}">
                <a16:creationId xmlns:a16="http://schemas.microsoft.com/office/drawing/2014/main" id="{9DAB9B7A-68B2-F441-90EB-35AFA7F5ED3D}"/>
              </a:ext>
            </a:extLst>
          </p:cNvPr>
          <p:cNvPicPr>
            <a:picLocks noChangeAspect="1"/>
          </p:cNvPicPr>
          <p:nvPr/>
        </p:nvPicPr>
        <p:blipFill>
          <a:blip r:embed="rId9"/>
          <a:stretch>
            <a:fillRect/>
          </a:stretch>
        </p:blipFill>
        <p:spPr>
          <a:xfrm>
            <a:off x="288829" y="3170511"/>
            <a:ext cx="1972318" cy="692977"/>
          </a:xfrm>
          <a:prstGeom prst="rect">
            <a:avLst/>
          </a:prstGeom>
        </p:spPr>
      </p:pic>
      <p:pic>
        <p:nvPicPr>
          <p:cNvPr id="38" name="Picture 37">
            <a:extLst>
              <a:ext uri="{FF2B5EF4-FFF2-40B4-BE49-F238E27FC236}">
                <a16:creationId xmlns:a16="http://schemas.microsoft.com/office/drawing/2014/main" id="{8528E45D-E15D-8B43-913E-CEB02BD0A0E9}"/>
              </a:ext>
            </a:extLst>
          </p:cNvPr>
          <p:cNvPicPr>
            <a:picLocks noChangeAspect="1"/>
          </p:cNvPicPr>
          <p:nvPr/>
        </p:nvPicPr>
        <p:blipFill>
          <a:blip r:embed="rId10"/>
          <a:stretch>
            <a:fillRect/>
          </a:stretch>
        </p:blipFill>
        <p:spPr>
          <a:xfrm>
            <a:off x="6566234" y="1947863"/>
            <a:ext cx="1905000" cy="762000"/>
          </a:xfrm>
          <a:prstGeom prst="rect">
            <a:avLst/>
          </a:prstGeom>
        </p:spPr>
      </p:pic>
      <p:pic>
        <p:nvPicPr>
          <p:cNvPr id="42" name="Picture 41">
            <a:extLst>
              <a:ext uri="{FF2B5EF4-FFF2-40B4-BE49-F238E27FC236}">
                <a16:creationId xmlns:a16="http://schemas.microsoft.com/office/drawing/2014/main" id="{8A9E13EA-3D4D-C54E-ADBC-918ECF52C04C}"/>
              </a:ext>
            </a:extLst>
          </p:cNvPr>
          <p:cNvPicPr>
            <a:picLocks noChangeAspect="1"/>
          </p:cNvPicPr>
          <p:nvPr/>
        </p:nvPicPr>
        <p:blipFill>
          <a:blip r:embed="rId11"/>
          <a:stretch>
            <a:fillRect/>
          </a:stretch>
        </p:blipFill>
        <p:spPr>
          <a:xfrm>
            <a:off x="4383737" y="1306312"/>
            <a:ext cx="1912142" cy="501436"/>
          </a:xfrm>
          <a:prstGeom prst="rect">
            <a:avLst/>
          </a:prstGeom>
        </p:spPr>
      </p:pic>
      <p:pic>
        <p:nvPicPr>
          <p:cNvPr id="44" name="Picture 43">
            <a:extLst>
              <a:ext uri="{FF2B5EF4-FFF2-40B4-BE49-F238E27FC236}">
                <a16:creationId xmlns:a16="http://schemas.microsoft.com/office/drawing/2014/main" id="{9FAC5BAE-9480-BF48-8D11-D33FCA38C50B}"/>
              </a:ext>
            </a:extLst>
          </p:cNvPr>
          <p:cNvPicPr>
            <a:picLocks noChangeAspect="1"/>
          </p:cNvPicPr>
          <p:nvPr/>
        </p:nvPicPr>
        <p:blipFill>
          <a:blip r:embed="rId12"/>
          <a:stretch>
            <a:fillRect/>
          </a:stretch>
        </p:blipFill>
        <p:spPr>
          <a:xfrm>
            <a:off x="2514691" y="4518797"/>
            <a:ext cx="1992291" cy="425022"/>
          </a:xfrm>
          <a:prstGeom prst="rect">
            <a:avLst/>
          </a:prstGeom>
        </p:spPr>
      </p:pic>
      <p:pic>
        <p:nvPicPr>
          <p:cNvPr id="46" name="Picture 45">
            <a:extLst>
              <a:ext uri="{FF2B5EF4-FFF2-40B4-BE49-F238E27FC236}">
                <a16:creationId xmlns:a16="http://schemas.microsoft.com/office/drawing/2014/main" id="{B8143ADF-2B2E-354B-9B8D-AEA229914883}"/>
              </a:ext>
            </a:extLst>
          </p:cNvPr>
          <p:cNvPicPr>
            <a:picLocks noChangeAspect="1"/>
          </p:cNvPicPr>
          <p:nvPr/>
        </p:nvPicPr>
        <p:blipFill>
          <a:blip r:embed="rId13"/>
          <a:stretch>
            <a:fillRect/>
          </a:stretch>
        </p:blipFill>
        <p:spPr>
          <a:xfrm>
            <a:off x="288829" y="3820641"/>
            <a:ext cx="1989355" cy="373004"/>
          </a:xfrm>
          <a:prstGeom prst="rect">
            <a:avLst/>
          </a:prstGeom>
        </p:spPr>
      </p:pic>
      <p:pic>
        <p:nvPicPr>
          <p:cNvPr id="50" name="Picture 49">
            <a:extLst>
              <a:ext uri="{FF2B5EF4-FFF2-40B4-BE49-F238E27FC236}">
                <a16:creationId xmlns:a16="http://schemas.microsoft.com/office/drawing/2014/main" id="{496E4C8B-6BB3-334E-A7C2-06C55A8BC491}"/>
              </a:ext>
            </a:extLst>
          </p:cNvPr>
          <p:cNvPicPr>
            <a:picLocks noChangeAspect="1"/>
          </p:cNvPicPr>
          <p:nvPr/>
        </p:nvPicPr>
        <p:blipFill>
          <a:blip r:embed="rId14"/>
          <a:stretch>
            <a:fillRect/>
          </a:stretch>
        </p:blipFill>
        <p:spPr>
          <a:xfrm>
            <a:off x="2620760" y="3527140"/>
            <a:ext cx="1492624" cy="421155"/>
          </a:xfrm>
          <a:prstGeom prst="rect">
            <a:avLst/>
          </a:prstGeom>
        </p:spPr>
      </p:pic>
      <p:pic>
        <p:nvPicPr>
          <p:cNvPr id="52" name="Picture 51">
            <a:extLst>
              <a:ext uri="{FF2B5EF4-FFF2-40B4-BE49-F238E27FC236}">
                <a16:creationId xmlns:a16="http://schemas.microsoft.com/office/drawing/2014/main" id="{F995B612-5356-0748-9A19-6D4B363A01F2}"/>
              </a:ext>
            </a:extLst>
          </p:cNvPr>
          <p:cNvPicPr>
            <a:picLocks noChangeAspect="1"/>
          </p:cNvPicPr>
          <p:nvPr/>
        </p:nvPicPr>
        <p:blipFill>
          <a:blip r:embed="rId15"/>
          <a:stretch>
            <a:fillRect/>
          </a:stretch>
        </p:blipFill>
        <p:spPr>
          <a:xfrm>
            <a:off x="288829" y="1785938"/>
            <a:ext cx="2095500" cy="542925"/>
          </a:xfrm>
          <a:prstGeom prst="rect">
            <a:avLst/>
          </a:prstGeom>
        </p:spPr>
      </p:pic>
      <p:pic>
        <p:nvPicPr>
          <p:cNvPr id="56" name="Picture 55">
            <a:extLst>
              <a:ext uri="{FF2B5EF4-FFF2-40B4-BE49-F238E27FC236}">
                <a16:creationId xmlns:a16="http://schemas.microsoft.com/office/drawing/2014/main" id="{F1BD88EC-36C1-B348-B419-FE94C1DF0F1A}"/>
              </a:ext>
            </a:extLst>
          </p:cNvPr>
          <p:cNvPicPr>
            <a:picLocks noChangeAspect="1"/>
          </p:cNvPicPr>
          <p:nvPr/>
        </p:nvPicPr>
        <p:blipFill>
          <a:blip r:embed="rId16"/>
          <a:stretch>
            <a:fillRect/>
          </a:stretch>
        </p:blipFill>
        <p:spPr>
          <a:xfrm>
            <a:off x="6566234" y="1616351"/>
            <a:ext cx="1927539" cy="306909"/>
          </a:xfrm>
          <a:prstGeom prst="rect">
            <a:avLst/>
          </a:prstGeom>
        </p:spPr>
      </p:pic>
      <p:pic>
        <p:nvPicPr>
          <p:cNvPr id="58" name="Picture 57">
            <a:extLst>
              <a:ext uri="{FF2B5EF4-FFF2-40B4-BE49-F238E27FC236}">
                <a16:creationId xmlns:a16="http://schemas.microsoft.com/office/drawing/2014/main" id="{F36420AA-0CBA-F24E-B23F-6083B7F287FD}"/>
              </a:ext>
            </a:extLst>
          </p:cNvPr>
          <p:cNvPicPr>
            <a:picLocks noChangeAspect="1"/>
          </p:cNvPicPr>
          <p:nvPr/>
        </p:nvPicPr>
        <p:blipFill>
          <a:blip r:embed="rId17"/>
          <a:stretch>
            <a:fillRect/>
          </a:stretch>
        </p:blipFill>
        <p:spPr>
          <a:xfrm>
            <a:off x="1641902" y="2555523"/>
            <a:ext cx="2018786" cy="501542"/>
          </a:xfrm>
          <a:prstGeom prst="rect">
            <a:avLst/>
          </a:prstGeom>
        </p:spPr>
      </p:pic>
      <p:pic>
        <p:nvPicPr>
          <p:cNvPr id="60" name="Picture 59">
            <a:extLst>
              <a:ext uri="{FF2B5EF4-FFF2-40B4-BE49-F238E27FC236}">
                <a16:creationId xmlns:a16="http://schemas.microsoft.com/office/drawing/2014/main" id="{0F326BF0-B7AC-3741-95AF-59FF4704DAA1}"/>
              </a:ext>
            </a:extLst>
          </p:cNvPr>
          <p:cNvPicPr>
            <a:picLocks noChangeAspect="1"/>
          </p:cNvPicPr>
          <p:nvPr/>
        </p:nvPicPr>
        <p:blipFill>
          <a:blip r:embed="rId18"/>
          <a:stretch>
            <a:fillRect/>
          </a:stretch>
        </p:blipFill>
        <p:spPr>
          <a:xfrm>
            <a:off x="288829" y="4193645"/>
            <a:ext cx="1989355" cy="259199"/>
          </a:xfrm>
          <a:prstGeom prst="rect">
            <a:avLst/>
          </a:prstGeom>
        </p:spPr>
      </p:pic>
      <p:pic>
        <p:nvPicPr>
          <p:cNvPr id="62" name="Picture 61">
            <a:extLst>
              <a:ext uri="{FF2B5EF4-FFF2-40B4-BE49-F238E27FC236}">
                <a16:creationId xmlns:a16="http://schemas.microsoft.com/office/drawing/2014/main" id="{96756C5A-B8CD-B948-9808-BA5A93D5ACA1}"/>
              </a:ext>
            </a:extLst>
          </p:cNvPr>
          <p:cNvPicPr>
            <a:picLocks noChangeAspect="1"/>
          </p:cNvPicPr>
          <p:nvPr/>
        </p:nvPicPr>
        <p:blipFill>
          <a:blip r:embed="rId19"/>
          <a:stretch>
            <a:fillRect/>
          </a:stretch>
        </p:blipFill>
        <p:spPr>
          <a:xfrm>
            <a:off x="376903" y="2557198"/>
            <a:ext cx="1148228" cy="528549"/>
          </a:xfrm>
          <a:prstGeom prst="rect">
            <a:avLst/>
          </a:prstGeom>
        </p:spPr>
      </p:pic>
      <p:pic>
        <p:nvPicPr>
          <p:cNvPr id="64" name="Picture 63">
            <a:extLst>
              <a:ext uri="{FF2B5EF4-FFF2-40B4-BE49-F238E27FC236}">
                <a16:creationId xmlns:a16="http://schemas.microsoft.com/office/drawing/2014/main" id="{FB5538D6-4441-0B4A-B932-C8BEA1EAC239}"/>
              </a:ext>
            </a:extLst>
          </p:cNvPr>
          <p:cNvPicPr>
            <a:picLocks noChangeAspect="1"/>
          </p:cNvPicPr>
          <p:nvPr/>
        </p:nvPicPr>
        <p:blipFill>
          <a:blip r:embed="rId20"/>
          <a:stretch>
            <a:fillRect/>
          </a:stretch>
        </p:blipFill>
        <p:spPr>
          <a:xfrm>
            <a:off x="6697823" y="554970"/>
            <a:ext cx="2018787" cy="452108"/>
          </a:xfrm>
          <a:prstGeom prst="rect">
            <a:avLst/>
          </a:prstGeom>
        </p:spPr>
      </p:pic>
      <p:pic>
        <p:nvPicPr>
          <p:cNvPr id="66" name="Picture 65">
            <a:extLst>
              <a:ext uri="{FF2B5EF4-FFF2-40B4-BE49-F238E27FC236}">
                <a16:creationId xmlns:a16="http://schemas.microsoft.com/office/drawing/2014/main" id="{DDA47675-BB2B-0445-8D4C-FD5DBC746BFC}"/>
              </a:ext>
            </a:extLst>
          </p:cNvPr>
          <p:cNvPicPr>
            <a:picLocks noChangeAspect="1"/>
          </p:cNvPicPr>
          <p:nvPr/>
        </p:nvPicPr>
        <p:blipFill>
          <a:blip r:embed="rId21"/>
          <a:stretch>
            <a:fillRect/>
          </a:stretch>
        </p:blipFill>
        <p:spPr>
          <a:xfrm>
            <a:off x="4470719" y="851320"/>
            <a:ext cx="1905000" cy="396749"/>
          </a:xfrm>
          <a:prstGeom prst="rect">
            <a:avLst/>
          </a:prstGeom>
        </p:spPr>
      </p:pic>
      <p:pic>
        <p:nvPicPr>
          <p:cNvPr id="68" name="Picture 67">
            <a:extLst>
              <a:ext uri="{FF2B5EF4-FFF2-40B4-BE49-F238E27FC236}">
                <a16:creationId xmlns:a16="http://schemas.microsoft.com/office/drawing/2014/main" id="{1D31F239-B0AB-724A-B539-E0B5C19ADD1A}"/>
              </a:ext>
            </a:extLst>
          </p:cNvPr>
          <p:cNvPicPr>
            <a:picLocks noChangeAspect="1"/>
          </p:cNvPicPr>
          <p:nvPr/>
        </p:nvPicPr>
        <p:blipFill>
          <a:blip r:embed="rId22"/>
          <a:stretch>
            <a:fillRect/>
          </a:stretch>
        </p:blipFill>
        <p:spPr>
          <a:xfrm>
            <a:off x="4772761" y="4158421"/>
            <a:ext cx="1438275" cy="790575"/>
          </a:xfrm>
          <a:prstGeom prst="rect">
            <a:avLst/>
          </a:prstGeom>
        </p:spPr>
      </p:pic>
      <p:pic>
        <p:nvPicPr>
          <p:cNvPr id="70" name="Picture 69">
            <a:extLst>
              <a:ext uri="{FF2B5EF4-FFF2-40B4-BE49-F238E27FC236}">
                <a16:creationId xmlns:a16="http://schemas.microsoft.com/office/drawing/2014/main" id="{7D525E44-5FA1-414A-BC26-45202FB5E026}"/>
              </a:ext>
            </a:extLst>
          </p:cNvPr>
          <p:cNvPicPr>
            <a:picLocks noChangeAspect="1"/>
          </p:cNvPicPr>
          <p:nvPr/>
        </p:nvPicPr>
        <p:blipFill>
          <a:blip r:embed="rId23"/>
          <a:stretch>
            <a:fillRect/>
          </a:stretch>
        </p:blipFill>
        <p:spPr>
          <a:xfrm>
            <a:off x="5487503" y="3158387"/>
            <a:ext cx="771525" cy="809625"/>
          </a:xfrm>
          <a:prstGeom prst="rect">
            <a:avLst/>
          </a:prstGeom>
        </p:spPr>
      </p:pic>
      <p:pic>
        <p:nvPicPr>
          <p:cNvPr id="74" name="Picture 73">
            <a:extLst>
              <a:ext uri="{FF2B5EF4-FFF2-40B4-BE49-F238E27FC236}">
                <a16:creationId xmlns:a16="http://schemas.microsoft.com/office/drawing/2014/main" id="{EC23E558-A9C7-BE46-B845-F0F8FDAB2FFF}"/>
              </a:ext>
            </a:extLst>
          </p:cNvPr>
          <p:cNvPicPr>
            <a:picLocks noChangeAspect="1"/>
          </p:cNvPicPr>
          <p:nvPr/>
        </p:nvPicPr>
        <p:blipFill>
          <a:blip r:embed="rId24"/>
          <a:stretch>
            <a:fillRect/>
          </a:stretch>
        </p:blipFill>
        <p:spPr>
          <a:xfrm>
            <a:off x="2777883" y="3053855"/>
            <a:ext cx="2457450" cy="381000"/>
          </a:xfrm>
          <a:prstGeom prst="rect">
            <a:avLst/>
          </a:prstGeom>
        </p:spPr>
      </p:pic>
      <p:pic>
        <p:nvPicPr>
          <p:cNvPr id="76" name="Picture 75">
            <a:extLst>
              <a:ext uri="{FF2B5EF4-FFF2-40B4-BE49-F238E27FC236}">
                <a16:creationId xmlns:a16="http://schemas.microsoft.com/office/drawing/2014/main" id="{E29FAF46-D0F2-A14C-B2A2-C4FFC612138C}"/>
              </a:ext>
            </a:extLst>
          </p:cNvPr>
          <p:cNvPicPr>
            <a:picLocks noChangeAspect="1"/>
          </p:cNvPicPr>
          <p:nvPr/>
        </p:nvPicPr>
        <p:blipFill>
          <a:blip r:embed="rId25"/>
          <a:stretch>
            <a:fillRect/>
          </a:stretch>
        </p:blipFill>
        <p:spPr>
          <a:xfrm>
            <a:off x="4584776" y="1947863"/>
            <a:ext cx="1114425" cy="438150"/>
          </a:xfrm>
          <a:prstGeom prst="rect">
            <a:avLst/>
          </a:prstGeom>
        </p:spPr>
      </p:pic>
      <p:pic>
        <p:nvPicPr>
          <p:cNvPr id="78" name="Picture 77">
            <a:extLst>
              <a:ext uri="{FF2B5EF4-FFF2-40B4-BE49-F238E27FC236}">
                <a16:creationId xmlns:a16="http://schemas.microsoft.com/office/drawing/2014/main" id="{2D488158-2526-B645-9002-EF9DF6B6D7C6}"/>
              </a:ext>
            </a:extLst>
          </p:cNvPr>
          <p:cNvPicPr>
            <a:picLocks noChangeAspect="1"/>
          </p:cNvPicPr>
          <p:nvPr/>
        </p:nvPicPr>
        <p:blipFill>
          <a:blip r:embed="rId26"/>
          <a:stretch>
            <a:fillRect/>
          </a:stretch>
        </p:blipFill>
        <p:spPr>
          <a:xfrm>
            <a:off x="6514521" y="4383675"/>
            <a:ext cx="2057400" cy="552450"/>
          </a:xfrm>
          <a:prstGeom prst="rect">
            <a:avLst/>
          </a:prstGeom>
        </p:spPr>
      </p:pic>
      <p:pic>
        <p:nvPicPr>
          <p:cNvPr id="4" name="Picture 3">
            <a:extLst>
              <a:ext uri="{FF2B5EF4-FFF2-40B4-BE49-F238E27FC236}">
                <a16:creationId xmlns:a16="http://schemas.microsoft.com/office/drawing/2014/main" id="{E603C201-5C19-7E4B-93BE-4E268DBE707C}"/>
              </a:ext>
            </a:extLst>
          </p:cNvPr>
          <p:cNvPicPr>
            <a:picLocks noChangeAspect="1"/>
          </p:cNvPicPr>
          <p:nvPr/>
        </p:nvPicPr>
        <p:blipFill>
          <a:blip r:embed="rId27"/>
          <a:stretch>
            <a:fillRect/>
          </a:stretch>
        </p:blipFill>
        <p:spPr>
          <a:xfrm>
            <a:off x="4322116" y="2554188"/>
            <a:ext cx="1457325" cy="381000"/>
          </a:xfrm>
          <a:prstGeom prst="rect">
            <a:avLst/>
          </a:prstGeom>
        </p:spPr>
      </p:pic>
      <p:pic>
        <p:nvPicPr>
          <p:cNvPr id="5" name="Picture 4">
            <a:extLst>
              <a:ext uri="{FF2B5EF4-FFF2-40B4-BE49-F238E27FC236}">
                <a16:creationId xmlns:a16="http://schemas.microsoft.com/office/drawing/2014/main" id="{0A7A356D-09EA-E94D-8BCC-19313B36B0AB}"/>
              </a:ext>
            </a:extLst>
          </p:cNvPr>
          <p:cNvPicPr>
            <a:picLocks noChangeAspect="1"/>
          </p:cNvPicPr>
          <p:nvPr/>
        </p:nvPicPr>
        <p:blipFill>
          <a:blip r:embed="rId28"/>
          <a:stretch>
            <a:fillRect/>
          </a:stretch>
        </p:blipFill>
        <p:spPr>
          <a:xfrm>
            <a:off x="1146572" y="4523801"/>
            <a:ext cx="1216377" cy="449531"/>
          </a:xfrm>
          <a:prstGeom prst="rect">
            <a:avLst/>
          </a:prstGeom>
        </p:spPr>
      </p:pic>
      <p:pic>
        <p:nvPicPr>
          <p:cNvPr id="29" name="Picture 28">
            <a:extLst>
              <a:ext uri="{FF2B5EF4-FFF2-40B4-BE49-F238E27FC236}">
                <a16:creationId xmlns:a16="http://schemas.microsoft.com/office/drawing/2014/main" id="{BA015648-57B6-9248-9785-A1A5C2075620}"/>
              </a:ext>
            </a:extLst>
          </p:cNvPr>
          <p:cNvPicPr>
            <a:picLocks noChangeAspect="1"/>
          </p:cNvPicPr>
          <p:nvPr/>
        </p:nvPicPr>
        <p:blipFill>
          <a:blip r:embed="rId29"/>
          <a:stretch>
            <a:fillRect/>
          </a:stretch>
        </p:blipFill>
        <p:spPr>
          <a:xfrm>
            <a:off x="6559126" y="183814"/>
            <a:ext cx="1968191" cy="395235"/>
          </a:xfrm>
          <a:prstGeom prst="rect">
            <a:avLst/>
          </a:prstGeom>
        </p:spPr>
      </p:pic>
      <p:pic>
        <p:nvPicPr>
          <p:cNvPr id="31" name="Picture 30">
            <a:extLst>
              <a:ext uri="{FF2B5EF4-FFF2-40B4-BE49-F238E27FC236}">
                <a16:creationId xmlns:a16="http://schemas.microsoft.com/office/drawing/2014/main" id="{323638E7-7683-4445-A6FC-832909844854}"/>
              </a:ext>
            </a:extLst>
          </p:cNvPr>
          <p:cNvPicPr>
            <a:picLocks noChangeAspect="1"/>
          </p:cNvPicPr>
          <p:nvPr/>
        </p:nvPicPr>
        <p:blipFill>
          <a:blip r:embed="rId30"/>
          <a:stretch>
            <a:fillRect/>
          </a:stretch>
        </p:blipFill>
        <p:spPr>
          <a:xfrm>
            <a:off x="4772761" y="274642"/>
            <a:ext cx="1348898" cy="570459"/>
          </a:xfrm>
          <a:prstGeom prst="rect">
            <a:avLst/>
          </a:prstGeom>
        </p:spPr>
      </p:pic>
      <p:pic>
        <p:nvPicPr>
          <p:cNvPr id="33" name="Picture 32">
            <a:extLst>
              <a:ext uri="{FF2B5EF4-FFF2-40B4-BE49-F238E27FC236}">
                <a16:creationId xmlns:a16="http://schemas.microsoft.com/office/drawing/2014/main" id="{610C4920-8A4C-3E42-A67B-EDB65E5EFDD6}"/>
              </a:ext>
            </a:extLst>
          </p:cNvPr>
          <p:cNvPicPr>
            <a:picLocks noChangeAspect="1"/>
          </p:cNvPicPr>
          <p:nvPr/>
        </p:nvPicPr>
        <p:blipFill>
          <a:blip r:embed="rId31"/>
          <a:stretch>
            <a:fillRect/>
          </a:stretch>
        </p:blipFill>
        <p:spPr>
          <a:xfrm>
            <a:off x="3360145" y="409693"/>
            <a:ext cx="899462" cy="614822"/>
          </a:xfrm>
          <a:prstGeom prst="rect">
            <a:avLst/>
          </a:prstGeom>
        </p:spPr>
      </p:pic>
      <p:pic>
        <p:nvPicPr>
          <p:cNvPr id="35" name="Picture 34">
            <a:extLst>
              <a:ext uri="{FF2B5EF4-FFF2-40B4-BE49-F238E27FC236}">
                <a16:creationId xmlns:a16="http://schemas.microsoft.com/office/drawing/2014/main" id="{DA168440-BE53-A544-ACD2-5A0B33FF5FBF}"/>
              </a:ext>
            </a:extLst>
          </p:cNvPr>
          <p:cNvPicPr>
            <a:picLocks noChangeAspect="1"/>
          </p:cNvPicPr>
          <p:nvPr/>
        </p:nvPicPr>
        <p:blipFill>
          <a:blip r:embed="rId32"/>
          <a:stretch>
            <a:fillRect/>
          </a:stretch>
        </p:blipFill>
        <p:spPr>
          <a:xfrm>
            <a:off x="6385993" y="1001666"/>
            <a:ext cx="899462" cy="462086"/>
          </a:xfrm>
          <a:prstGeom prst="rect">
            <a:avLst/>
          </a:prstGeom>
        </p:spPr>
      </p:pic>
      <p:pic>
        <p:nvPicPr>
          <p:cNvPr id="36" name="Picture 35">
            <a:extLst>
              <a:ext uri="{FF2B5EF4-FFF2-40B4-BE49-F238E27FC236}">
                <a16:creationId xmlns:a16="http://schemas.microsoft.com/office/drawing/2014/main" id="{527647A5-FA45-3447-830E-D73C9EECB658}"/>
              </a:ext>
            </a:extLst>
          </p:cNvPr>
          <p:cNvPicPr>
            <a:picLocks noChangeAspect="1"/>
          </p:cNvPicPr>
          <p:nvPr/>
        </p:nvPicPr>
        <p:blipFill>
          <a:blip r:embed="rId33"/>
          <a:stretch>
            <a:fillRect/>
          </a:stretch>
        </p:blipFill>
        <p:spPr>
          <a:xfrm>
            <a:off x="7486715" y="1185287"/>
            <a:ext cx="1278666" cy="318537"/>
          </a:xfrm>
          <a:prstGeom prst="rect">
            <a:avLst/>
          </a:prstGeom>
        </p:spPr>
      </p:pic>
      <p:pic>
        <p:nvPicPr>
          <p:cNvPr id="37" name="Picture 36">
            <a:extLst>
              <a:ext uri="{FF2B5EF4-FFF2-40B4-BE49-F238E27FC236}">
                <a16:creationId xmlns:a16="http://schemas.microsoft.com/office/drawing/2014/main" id="{1A11ABE2-85C8-0347-B4FF-9798760B53F9}"/>
              </a:ext>
            </a:extLst>
          </p:cNvPr>
          <p:cNvPicPr>
            <a:picLocks noChangeAspect="1"/>
          </p:cNvPicPr>
          <p:nvPr/>
        </p:nvPicPr>
        <p:blipFill>
          <a:blip r:embed="rId34"/>
          <a:stretch>
            <a:fillRect/>
          </a:stretch>
        </p:blipFill>
        <p:spPr>
          <a:xfrm>
            <a:off x="5777247" y="2222676"/>
            <a:ext cx="733892" cy="600323"/>
          </a:xfrm>
          <a:prstGeom prst="rect">
            <a:avLst/>
          </a:prstGeom>
        </p:spPr>
      </p:pic>
      <p:pic>
        <p:nvPicPr>
          <p:cNvPr id="6" name="Picture 5">
            <a:extLst>
              <a:ext uri="{FF2B5EF4-FFF2-40B4-BE49-F238E27FC236}">
                <a16:creationId xmlns:a16="http://schemas.microsoft.com/office/drawing/2014/main" id="{3A7CB402-DB64-8542-8832-25B5D36D6C59}"/>
              </a:ext>
            </a:extLst>
          </p:cNvPr>
          <p:cNvPicPr>
            <a:picLocks noChangeAspect="1"/>
          </p:cNvPicPr>
          <p:nvPr/>
        </p:nvPicPr>
        <p:blipFill>
          <a:blip r:embed="rId35"/>
          <a:stretch>
            <a:fillRect/>
          </a:stretch>
        </p:blipFill>
        <p:spPr>
          <a:xfrm>
            <a:off x="4441228" y="3527140"/>
            <a:ext cx="819239" cy="626896"/>
          </a:xfrm>
          <a:prstGeom prst="rect">
            <a:avLst/>
          </a:prstGeom>
        </p:spPr>
      </p:pic>
      <p:pic>
        <p:nvPicPr>
          <p:cNvPr id="7" name="Picture 6">
            <a:extLst>
              <a:ext uri="{FF2B5EF4-FFF2-40B4-BE49-F238E27FC236}">
                <a16:creationId xmlns:a16="http://schemas.microsoft.com/office/drawing/2014/main" id="{B1419824-66D2-DC4C-A24B-0C48C3BE1536}"/>
              </a:ext>
            </a:extLst>
          </p:cNvPr>
          <p:cNvPicPr>
            <a:picLocks noChangeAspect="1"/>
          </p:cNvPicPr>
          <p:nvPr/>
        </p:nvPicPr>
        <p:blipFill>
          <a:blip r:embed="rId36"/>
          <a:stretch>
            <a:fillRect/>
          </a:stretch>
        </p:blipFill>
        <p:spPr>
          <a:xfrm>
            <a:off x="2528804" y="2000661"/>
            <a:ext cx="1452174" cy="497212"/>
          </a:xfrm>
          <a:prstGeom prst="rect">
            <a:avLst/>
          </a:prstGeom>
        </p:spPr>
      </p:pic>
    </p:spTree>
    <p:extLst>
      <p:ext uri="{BB962C8B-B14F-4D97-AF65-F5344CB8AC3E}">
        <p14:creationId xmlns:p14="http://schemas.microsoft.com/office/powerpoint/2010/main" val="318216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ssolve">
                                      <p:cBhvr>
                                        <p:cTn id="16" dur="500"/>
                                        <p:tgtEl>
                                          <p:spTgt spid="44"/>
                                        </p:tgtEl>
                                      </p:cBhvr>
                                    </p:animEffect>
                                  </p:childTnLst>
                                </p:cTn>
                              </p:par>
                              <p:par>
                                <p:cTn id="17" presetID="9"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dissolve">
                                      <p:cBhvr>
                                        <p:cTn id="19" dur="500"/>
                                        <p:tgtEl>
                                          <p:spTgt spid="56"/>
                                        </p:tgtEl>
                                      </p:cBhvr>
                                    </p:animEffect>
                                  </p:childTnLst>
                                </p:cTn>
                              </p:par>
                              <p:par>
                                <p:cTn id="20" presetID="9"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ssolve">
                                      <p:cBhvr>
                                        <p:cTn id="27" dur="500"/>
                                        <p:tgtEl>
                                          <p:spTgt spid="60"/>
                                        </p:tgtEl>
                                      </p:cBhvr>
                                    </p:animEffect>
                                  </p:childTnLst>
                                </p:cTn>
                              </p:par>
                              <p:par>
                                <p:cTn id="28" presetID="9"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dissolve">
                                      <p:cBhvr>
                                        <p:cTn id="30" dur="500"/>
                                        <p:tgtEl>
                                          <p:spTgt spid="46"/>
                                        </p:tgtEl>
                                      </p:cBhvr>
                                    </p:animEffect>
                                  </p:childTnLst>
                                </p:cTn>
                              </p:par>
                              <p:par>
                                <p:cTn id="31" presetID="9"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dissolve">
                                      <p:cBhvr>
                                        <p:cTn id="33" dur="500"/>
                                        <p:tgtEl>
                                          <p:spTgt spid="58"/>
                                        </p:tgtEl>
                                      </p:cBhvr>
                                    </p:animEffect>
                                  </p:childTnLst>
                                </p:cTn>
                              </p:par>
                              <p:par>
                                <p:cTn id="34" presetID="9"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dissolve">
                                      <p:cBhvr>
                                        <p:cTn id="36" dur="500"/>
                                        <p:tgtEl>
                                          <p:spTgt spid="42"/>
                                        </p:tgtEl>
                                      </p:cBhvr>
                                    </p:animEffect>
                                  </p:childTnLst>
                                </p:cTn>
                              </p:par>
                              <p:par>
                                <p:cTn id="37" presetID="9"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ssolve">
                                      <p:cBhvr>
                                        <p:cTn id="44" dur="500"/>
                                        <p:tgtEl>
                                          <p:spTgt spid="28"/>
                                        </p:tgtEl>
                                      </p:cBhvr>
                                    </p:animEffect>
                                  </p:childTnLst>
                                </p:cTn>
                              </p:par>
                              <p:par>
                                <p:cTn id="45" presetID="9"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dissolve">
                                      <p:cBhvr>
                                        <p:cTn id="47" dur="500"/>
                                        <p:tgtEl>
                                          <p:spTgt spid="76"/>
                                        </p:tgtEl>
                                      </p:cBhvr>
                                    </p:animEffect>
                                  </p:childTnLst>
                                </p:cTn>
                              </p:par>
                              <p:par>
                                <p:cTn id="48" presetID="9"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500"/>
                                        <p:tgtEl>
                                          <p:spTgt spid="4"/>
                                        </p:tgtEl>
                                      </p:cBhvr>
                                    </p:animEffect>
                                  </p:childTnLst>
                                </p:cTn>
                              </p:par>
                              <p:par>
                                <p:cTn id="51" presetID="9" presetClass="entr" presetSubtype="0" fill="hold"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dissolve">
                                      <p:cBhvr>
                                        <p:cTn id="53" dur="500"/>
                                        <p:tgtEl>
                                          <p:spTgt spid="74"/>
                                        </p:tgtEl>
                                      </p:cBhvr>
                                    </p:animEffect>
                                  </p:childTnLst>
                                </p:cTn>
                              </p:par>
                              <p:par>
                                <p:cTn id="54" presetID="9" presetClass="entr" presetSubtype="0" fill="hold"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dissolve">
                                      <p:cBhvr>
                                        <p:cTn id="56" dur="500"/>
                                        <p:tgtEl>
                                          <p:spTgt spid="68"/>
                                        </p:tgtEl>
                                      </p:cBhvr>
                                    </p:animEffect>
                                  </p:childTnLst>
                                </p:cTn>
                              </p:par>
                              <p:par>
                                <p:cTn id="57" presetID="9"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dissolve">
                                      <p:cBhvr>
                                        <p:cTn id="59" dur="500"/>
                                        <p:tgtEl>
                                          <p:spTgt spid="62"/>
                                        </p:tgtEl>
                                      </p:cBhvr>
                                    </p:animEffect>
                                  </p:childTnLst>
                                </p:cTn>
                              </p:par>
                              <p:par>
                                <p:cTn id="60" presetID="9"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dissolv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par>
                                <p:cTn id="68" presetID="9"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dissolve">
                                      <p:cBhvr>
                                        <p:cTn id="73" dur="500"/>
                                        <p:tgtEl>
                                          <p:spTgt spid="70"/>
                                        </p:tgtEl>
                                      </p:cBhvr>
                                    </p:animEffect>
                                  </p:childTnLst>
                                </p:cTn>
                              </p:par>
                              <p:par>
                                <p:cTn id="74" presetID="9" presetClass="entr" presetSubtype="0" fill="hold"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dissolve">
                                      <p:cBhvr>
                                        <p:cTn id="76" dur="500"/>
                                        <p:tgtEl>
                                          <p:spTgt spid="78"/>
                                        </p:tgtEl>
                                      </p:cBhvr>
                                    </p:animEffect>
                                  </p:childTnLst>
                                </p:cTn>
                              </p:par>
                              <p:par>
                                <p:cTn id="77" presetID="9"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dissolve">
                                      <p:cBhvr>
                                        <p:cTn id="79" dur="500"/>
                                        <p:tgtEl>
                                          <p:spTgt spid="18"/>
                                        </p:tgtEl>
                                      </p:cBhvr>
                                    </p:animEffect>
                                  </p:childTnLst>
                                </p:cTn>
                              </p:par>
                              <p:par>
                                <p:cTn id="80" presetID="9" presetClass="entr" presetSubtype="0" fill="hold"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dissolve">
                                      <p:cBhvr>
                                        <p:cTn id="82" dur="500"/>
                                        <p:tgtEl>
                                          <p:spTgt spid="64"/>
                                        </p:tgtEl>
                                      </p:cBhvr>
                                    </p:animEffect>
                                  </p:childTnLst>
                                </p:cTn>
                              </p:par>
                              <p:par>
                                <p:cTn id="83" presetID="9" presetClass="entr" presetSubtype="0"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dissolve">
                                      <p:cBhvr>
                                        <p:cTn id="85" dur="500"/>
                                        <p:tgtEl>
                                          <p:spTgt spid="66"/>
                                        </p:tgtEl>
                                      </p:cBhvr>
                                    </p:animEffect>
                                  </p:childTnLst>
                                </p:cTn>
                              </p:par>
                              <p:par>
                                <p:cTn id="86" presetID="9"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dissolve">
                                      <p:cBhvr>
                                        <p:cTn id="88" dur="500"/>
                                        <p:tgtEl>
                                          <p:spTgt spid="5"/>
                                        </p:tgtEl>
                                      </p:cBhvr>
                                    </p:animEffect>
                                  </p:childTnLst>
                                </p:cTn>
                              </p:par>
                              <p:par>
                                <p:cTn id="89" presetID="9" presetClass="entr" presetSubtype="0" fill="hold"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par>
                                <p:cTn id="92" presetID="9"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dissolve">
                                      <p:cBhvr>
                                        <p:cTn id="94" dur="500"/>
                                        <p:tgtEl>
                                          <p:spTgt spid="37"/>
                                        </p:tgtEl>
                                      </p:cBhvr>
                                    </p:animEffect>
                                  </p:childTnLst>
                                </p:cTn>
                              </p:par>
                              <p:par>
                                <p:cTn id="95" presetID="9" presetClass="entr" presetSubtype="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dissolve">
                                      <p:cBhvr>
                                        <p:cTn id="97" dur="500"/>
                                        <p:tgtEl>
                                          <p:spTgt spid="35"/>
                                        </p:tgtEl>
                                      </p:cBhvr>
                                    </p:animEffect>
                                  </p:childTnLst>
                                </p:cTn>
                              </p:par>
                              <p:par>
                                <p:cTn id="98" presetID="9"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dissolve">
                                      <p:cBhvr>
                                        <p:cTn id="100" dur="500"/>
                                        <p:tgtEl>
                                          <p:spTgt spid="36"/>
                                        </p:tgtEl>
                                      </p:cBhvr>
                                    </p:animEffect>
                                  </p:childTnLst>
                                </p:cTn>
                              </p:par>
                              <p:par>
                                <p:cTn id="101" presetID="9"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dissolve">
                                      <p:cBhvr>
                                        <p:cTn id="103" dur="500"/>
                                        <p:tgtEl>
                                          <p:spTgt spid="31"/>
                                        </p:tgtEl>
                                      </p:cBhvr>
                                    </p:animEffect>
                                  </p:childTnLst>
                                </p:cTn>
                              </p:par>
                              <p:par>
                                <p:cTn id="104" presetID="9" presetClass="entr" presetSubtype="0" fill="hold"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dissolve">
                                      <p:cBhvr>
                                        <p:cTn id="106" dur="500"/>
                                        <p:tgtEl>
                                          <p:spTgt spid="33"/>
                                        </p:tgtEl>
                                      </p:cBhvr>
                                    </p:animEffect>
                                  </p:childTnLst>
                                </p:cTn>
                              </p:par>
                              <p:par>
                                <p:cTn id="107" presetID="9"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dissolve">
                                      <p:cBhvr>
                                        <p:cTn id="10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A26C-A3AE-9643-909E-019729AFD96D}"/>
              </a:ext>
            </a:extLst>
          </p:cNvPr>
          <p:cNvSpPr>
            <a:spLocks noGrp="1"/>
          </p:cNvSpPr>
          <p:nvPr>
            <p:ph type="title"/>
          </p:nvPr>
        </p:nvSpPr>
        <p:spPr/>
        <p:txBody>
          <a:bodyPr/>
          <a:lstStyle/>
          <a:p>
            <a:r>
              <a:rPr lang="en-US" dirty="0">
                <a:solidFill>
                  <a:srgbClr val="3F9ECA"/>
                </a:solidFill>
              </a:rPr>
              <a:t>What is a FABRIC node?</a:t>
            </a:r>
          </a:p>
        </p:txBody>
      </p:sp>
      <p:sp>
        <p:nvSpPr>
          <p:cNvPr id="3" name="Content Placeholder 2">
            <a:extLst>
              <a:ext uri="{FF2B5EF4-FFF2-40B4-BE49-F238E27FC236}">
                <a16:creationId xmlns:a16="http://schemas.microsoft.com/office/drawing/2014/main" id="{9538BAE3-C346-5646-8831-29846FDFECF7}"/>
              </a:ext>
            </a:extLst>
          </p:cNvPr>
          <p:cNvSpPr>
            <a:spLocks noGrp="1"/>
          </p:cNvSpPr>
          <p:nvPr>
            <p:ph idx="1"/>
          </p:nvPr>
        </p:nvSpPr>
        <p:spPr>
          <a:xfrm>
            <a:off x="628650" y="1168497"/>
            <a:ext cx="7886700" cy="3263504"/>
          </a:xfrm>
        </p:spPr>
        <p:txBody>
          <a:bodyPr>
            <a:normAutofit/>
          </a:bodyPr>
          <a:lstStyle/>
          <a:p>
            <a:r>
              <a:rPr lang="en-US" dirty="0"/>
              <a:t>Core and edge nodes have compute, storage and programmable networking capabilities</a:t>
            </a:r>
          </a:p>
          <a:p>
            <a:pPr lvl="1"/>
            <a:r>
              <a:rPr lang="en-US" dirty="0"/>
              <a:t>Network programming at the level of OpenFlow, P4, </a:t>
            </a:r>
            <a:r>
              <a:rPr lang="en-US" dirty="0" err="1"/>
              <a:t>eBPF</a:t>
            </a:r>
            <a:r>
              <a:rPr lang="en-US" dirty="0"/>
              <a:t>, DPDK</a:t>
            </a:r>
          </a:p>
          <a:p>
            <a:pPr lvl="1"/>
            <a:r>
              <a:rPr lang="en-US" dirty="0"/>
              <a:t>GPUs to support ML applications</a:t>
            </a:r>
          </a:p>
          <a:p>
            <a:pPr lvl="1"/>
            <a:r>
              <a:rPr lang="en-US" dirty="0"/>
              <a:t>Ability to interpose compute, memory and storage into the path of fast packet flows</a:t>
            </a:r>
          </a:p>
          <a:p>
            <a:pPr lvl="1"/>
            <a:r>
              <a:rPr lang="en-US" dirty="0"/>
              <a:t>Processing speeds at 25Gbps, 40Gbps, 100Gbps, Nx100Gbps</a:t>
            </a:r>
          </a:p>
          <a:p>
            <a:pPr lvl="1"/>
            <a:r>
              <a:rPr lang="en-US" dirty="0"/>
              <a:t>Experimenters access hardware directly (programmable network cards, GPUs, FPGA cards)</a:t>
            </a:r>
          </a:p>
          <a:p>
            <a:r>
              <a:rPr lang="en-US" dirty="0"/>
              <a:t>The key is node placement </a:t>
            </a:r>
          </a:p>
          <a:p>
            <a:pPr lvl="1"/>
            <a:r>
              <a:rPr lang="en-US" i="1" dirty="0"/>
              <a:t>13 core</a:t>
            </a:r>
            <a:r>
              <a:rPr lang="en-US" dirty="0"/>
              <a:t> nodes located in telco locations at the intersection of multiple high-capacity </a:t>
            </a:r>
            <a:r>
              <a:rPr lang="en-US" i="1" dirty="0"/>
              <a:t>dedicated </a:t>
            </a:r>
            <a:r>
              <a:rPr lang="en-US" dirty="0"/>
              <a:t>optical links. Provide sliceable, programmable switching, hierarchical storage and in-network compute</a:t>
            </a:r>
          </a:p>
          <a:p>
            <a:pPr lvl="1"/>
            <a:r>
              <a:rPr lang="en-US" i="1" dirty="0"/>
              <a:t>16 initial edge</a:t>
            </a:r>
            <a:r>
              <a:rPr lang="en-US" dirty="0"/>
              <a:t> nodes (also known as ‘hanks’) located on campuses, in lab datacenters to provide base load, serve as gateways for facilities to connect to FABRIC</a:t>
            </a:r>
          </a:p>
          <a:p>
            <a:pPr lvl="1"/>
            <a:endParaRPr lang="en-US" i="1" dirty="0"/>
          </a:p>
        </p:txBody>
      </p:sp>
    </p:spTree>
    <p:extLst>
      <p:ext uri="{BB962C8B-B14F-4D97-AF65-F5344CB8AC3E}">
        <p14:creationId xmlns:p14="http://schemas.microsoft.com/office/powerpoint/2010/main" val="3192961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3A83-7905-8F4A-93D3-4B98B6F14038}"/>
              </a:ext>
            </a:extLst>
          </p:cNvPr>
          <p:cNvSpPr>
            <a:spLocks noGrp="1"/>
          </p:cNvSpPr>
          <p:nvPr>
            <p:ph type="title"/>
          </p:nvPr>
        </p:nvSpPr>
        <p:spPr>
          <a:xfrm>
            <a:off x="628650" y="128616"/>
            <a:ext cx="7886700" cy="994172"/>
          </a:xfrm>
        </p:spPr>
        <p:txBody>
          <a:bodyPr>
            <a:normAutofit/>
          </a:bodyPr>
          <a:lstStyle/>
          <a:p>
            <a:r>
              <a:rPr lang="en-US" b="1" dirty="0">
                <a:solidFill>
                  <a:srgbClr val="3F9ECA"/>
                </a:solidFill>
              </a:rPr>
              <a:t>Four year Construction Timeline</a:t>
            </a:r>
          </a:p>
        </p:txBody>
      </p:sp>
      <p:graphicFrame>
        <p:nvGraphicFramePr>
          <p:cNvPr id="4" name="Diagram 3">
            <a:extLst>
              <a:ext uri="{FF2B5EF4-FFF2-40B4-BE49-F238E27FC236}">
                <a16:creationId xmlns:a16="http://schemas.microsoft.com/office/drawing/2014/main" id="{BCCE0870-B45C-884E-983F-80D56C10D622}"/>
              </a:ext>
            </a:extLst>
          </p:cNvPr>
          <p:cNvGraphicFramePr/>
          <p:nvPr/>
        </p:nvGraphicFramePr>
        <p:xfrm>
          <a:off x="322730" y="1062344"/>
          <a:ext cx="8532158" cy="3541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780D142-A34F-DB47-89CE-36036E93A5E5}"/>
              </a:ext>
            </a:extLst>
          </p:cNvPr>
          <p:cNvSpPr txBox="1"/>
          <p:nvPr/>
        </p:nvSpPr>
        <p:spPr>
          <a:xfrm>
            <a:off x="322730" y="3388658"/>
            <a:ext cx="2178423"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t>Planning</a:t>
            </a:r>
          </a:p>
          <a:p>
            <a:pPr marL="214313" indent="-214313">
              <a:buFont typeface="Arial" panose="020B0604020202020204" pitchFamily="34" charset="0"/>
              <a:buChar char="•"/>
            </a:pPr>
            <a:r>
              <a:rPr lang="en-US" sz="1350" dirty="0"/>
              <a:t>Prototyping</a:t>
            </a:r>
          </a:p>
          <a:p>
            <a:pPr marL="214313" indent="-214313">
              <a:buFont typeface="Arial" panose="020B0604020202020204" pitchFamily="34" charset="0"/>
              <a:buChar char="•"/>
            </a:pPr>
            <a:r>
              <a:rPr lang="en-US" sz="1350" dirty="0"/>
              <a:t>Software development</a:t>
            </a:r>
          </a:p>
          <a:p>
            <a:pPr marL="214313" indent="-214313">
              <a:buFont typeface="Arial" panose="020B0604020202020204" pitchFamily="34" charset="0"/>
              <a:buChar char="•"/>
            </a:pPr>
            <a:r>
              <a:rPr lang="en-US" sz="1350" dirty="0"/>
              <a:t>Community building </a:t>
            </a:r>
          </a:p>
        </p:txBody>
      </p:sp>
      <p:sp>
        <p:nvSpPr>
          <p:cNvPr id="6" name="TextBox 5">
            <a:extLst>
              <a:ext uri="{FF2B5EF4-FFF2-40B4-BE49-F238E27FC236}">
                <a16:creationId xmlns:a16="http://schemas.microsoft.com/office/drawing/2014/main" id="{D4C6787C-B032-5140-B095-7BA7BFF665BB}"/>
              </a:ext>
            </a:extLst>
          </p:cNvPr>
          <p:cNvSpPr txBox="1"/>
          <p:nvPr/>
        </p:nvSpPr>
        <p:spPr>
          <a:xfrm>
            <a:off x="2501153" y="3388659"/>
            <a:ext cx="2178423"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Begin phase 1 deployment</a:t>
            </a:r>
          </a:p>
          <a:p>
            <a:pPr marL="214313" indent="-214313">
              <a:buFont typeface="Arial" panose="020B0604020202020204" pitchFamily="34" charset="0"/>
              <a:buChar char="•"/>
            </a:pPr>
            <a:r>
              <a:rPr lang="en-US" sz="1350" dirty="0"/>
              <a:t>Testing, commissioning</a:t>
            </a:r>
          </a:p>
          <a:p>
            <a:pPr marL="214313" indent="-214313">
              <a:buFont typeface="Arial" panose="020B0604020202020204" pitchFamily="34" charset="0"/>
              <a:buChar char="•"/>
            </a:pPr>
            <a:r>
              <a:rPr lang="en-US" sz="1350" dirty="0"/>
              <a:t>Design driver on-boarding</a:t>
            </a:r>
          </a:p>
        </p:txBody>
      </p:sp>
      <p:sp>
        <p:nvSpPr>
          <p:cNvPr id="7" name="TextBox 6">
            <a:extLst>
              <a:ext uri="{FF2B5EF4-FFF2-40B4-BE49-F238E27FC236}">
                <a16:creationId xmlns:a16="http://schemas.microsoft.com/office/drawing/2014/main" id="{E76682BB-9DF7-E647-AD6D-04CC9EDB63E3}"/>
              </a:ext>
            </a:extLst>
          </p:cNvPr>
          <p:cNvSpPr txBox="1"/>
          <p:nvPr/>
        </p:nvSpPr>
        <p:spPr>
          <a:xfrm>
            <a:off x="4679576" y="3388658"/>
            <a:ext cx="2178423" cy="1338828"/>
          </a:xfrm>
          <a:prstGeom prst="rect">
            <a:avLst/>
          </a:prstGeom>
          <a:noFill/>
        </p:spPr>
        <p:txBody>
          <a:bodyPr wrap="square" rtlCol="0">
            <a:spAutoFit/>
          </a:bodyPr>
          <a:lstStyle/>
          <a:p>
            <a:pPr marL="214313" indent="-214313">
              <a:buFont typeface="Arial" panose="020B0604020202020204" pitchFamily="34" charset="0"/>
              <a:buChar char="•"/>
            </a:pPr>
            <a:r>
              <a:rPr lang="en-US" sz="1350" dirty="0"/>
              <a:t>Complete Phase 1</a:t>
            </a:r>
          </a:p>
          <a:p>
            <a:pPr marL="214313" indent="-214313">
              <a:buFont typeface="Arial" panose="020B0604020202020204" pitchFamily="34" charset="0"/>
              <a:buChar char="•"/>
            </a:pPr>
            <a:r>
              <a:rPr lang="en-US" sz="1350" dirty="0"/>
              <a:t>Design driver experiments and early users</a:t>
            </a:r>
          </a:p>
          <a:p>
            <a:pPr marL="214313" indent="-214313">
              <a:buFont typeface="Arial" panose="020B0604020202020204" pitchFamily="34" charset="0"/>
              <a:buChar char="•"/>
            </a:pPr>
            <a:r>
              <a:rPr lang="en-US" sz="1350" dirty="0"/>
              <a:t>Begin Phase 2 deployment</a:t>
            </a:r>
          </a:p>
        </p:txBody>
      </p:sp>
      <p:sp>
        <p:nvSpPr>
          <p:cNvPr id="8" name="TextBox 7">
            <a:extLst>
              <a:ext uri="{FF2B5EF4-FFF2-40B4-BE49-F238E27FC236}">
                <a16:creationId xmlns:a16="http://schemas.microsoft.com/office/drawing/2014/main" id="{16994E0D-883D-7946-A7DD-5C6075F8F8CB}"/>
              </a:ext>
            </a:extLst>
          </p:cNvPr>
          <p:cNvSpPr txBox="1"/>
          <p:nvPr/>
        </p:nvSpPr>
        <p:spPr>
          <a:xfrm>
            <a:off x="6857999" y="3388659"/>
            <a:ext cx="2178423"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t>Complete Phase 2 deployment</a:t>
            </a:r>
          </a:p>
          <a:p>
            <a:pPr marL="214313" indent="-214313">
              <a:buFont typeface="Arial" panose="020B0604020202020204" pitchFamily="34" charset="0"/>
              <a:buChar char="•"/>
            </a:pPr>
            <a:r>
              <a:rPr lang="en-US" sz="1350" dirty="0"/>
              <a:t>Prepare for operations</a:t>
            </a:r>
          </a:p>
        </p:txBody>
      </p:sp>
    </p:spTree>
    <p:extLst>
      <p:ext uri="{BB962C8B-B14F-4D97-AF65-F5344CB8AC3E}">
        <p14:creationId xmlns:p14="http://schemas.microsoft.com/office/powerpoint/2010/main" val="2637917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CBF6-6E53-AD49-8B83-5C15A12F8EDD}"/>
              </a:ext>
            </a:extLst>
          </p:cNvPr>
          <p:cNvSpPr>
            <a:spLocks noGrp="1"/>
          </p:cNvSpPr>
          <p:nvPr>
            <p:ph type="title"/>
          </p:nvPr>
        </p:nvSpPr>
        <p:spPr/>
        <p:txBody>
          <a:bodyPr/>
          <a:lstStyle/>
          <a:p>
            <a:r>
              <a:rPr lang="en-US" dirty="0"/>
              <a:t>Why </a:t>
            </a:r>
            <a:r>
              <a:rPr lang="en-US" dirty="0" err="1"/>
              <a:t>ESnet</a:t>
            </a:r>
            <a:r>
              <a:rPr lang="en-US" dirty="0"/>
              <a:t>?</a:t>
            </a:r>
          </a:p>
        </p:txBody>
      </p:sp>
      <p:sp>
        <p:nvSpPr>
          <p:cNvPr id="3" name="Content Placeholder 2">
            <a:extLst>
              <a:ext uri="{FF2B5EF4-FFF2-40B4-BE49-F238E27FC236}">
                <a16:creationId xmlns:a16="http://schemas.microsoft.com/office/drawing/2014/main" id="{D4ECA089-EAE5-5F43-A87A-8CE427EFA4E7}"/>
              </a:ext>
            </a:extLst>
          </p:cNvPr>
          <p:cNvSpPr>
            <a:spLocks noGrp="1"/>
          </p:cNvSpPr>
          <p:nvPr>
            <p:ph idx="1"/>
          </p:nvPr>
        </p:nvSpPr>
        <p:spPr>
          <a:xfrm>
            <a:off x="457199" y="1200152"/>
            <a:ext cx="8607287" cy="3570631"/>
          </a:xfrm>
        </p:spPr>
        <p:txBody>
          <a:bodyPr>
            <a:normAutofit/>
          </a:bodyPr>
          <a:lstStyle/>
          <a:p>
            <a:r>
              <a:rPr lang="en-US" dirty="0"/>
              <a:t>Compute, storage and network are converging in interesting ways and are creating new opportunities</a:t>
            </a:r>
          </a:p>
          <a:p>
            <a:pPr lvl="1"/>
            <a:r>
              <a:rPr lang="en-US" dirty="0"/>
              <a:t>End-to-end orchestration, resource allocation, caching, edge-computing, etc.</a:t>
            </a:r>
          </a:p>
          <a:p>
            <a:r>
              <a:rPr lang="en-US" dirty="0"/>
              <a:t>With the advent of </a:t>
            </a:r>
            <a:r>
              <a:rPr lang="en-US" dirty="0" err="1"/>
              <a:t>exascale</a:t>
            </a:r>
            <a:r>
              <a:rPr lang="en-US" dirty="0"/>
              <a:t>, AI/ML, extreme heterogeneity – the computing model, and the use of network is bound to change</a:t>
            </a:r>
          </a:p>
          <a:p>
            <a:pPr lvl="1"/>
            <a:r>
              <a:rPr lang="en-US" dirty="0"/>
              <a:t>Opportunity rather than a problem</a:t>
            </a:r>
          </a:p>
          <a:p>
            <a:r>
              <a:rPr lang="en-US" dirty="0"/>
              <a:t>FABRIC is a potential strategic platform to test some of the new workflow ideas for science</a:t>
            </a:r>
          </a:p>
          <a:p>
            <a:r>
              <a:rPr lang="en-US" dirty="0"/>
              <a:t> Larger effort by </a:t>
            </a:r>
            <a:r>
              <a:rPr lang="en-US" dirty="0" err="1"/>
              <a:t>ESnet</a:t>
            </a:r>
            <a:r>
              <a:rPr lang="en-US" dirty="0"/>
              <a:t> to understand how storage can integrate into network to enable more efficient use of the network (e.g., resource scheduling, load-balancing, proactive resiliency, intelligent feedback)</a:t>
            </a:r>
          </a:p>
          <a:p>
            <a:pPr lvl="1"/>
            <a:r>
              <a:rPr lang="en-US" dirty="0"/>
              <a:t>OSG has similar objectives, and can leverage the change in the network to optimize the data placement for better distributed computing, edge computing, etc.</a:t>
            </a:r>
          </a:p>
          <a:p>
            <a:r>
              <a:rPr lang="en-US" dirty="0"/>
              <a:t>Leveraging the cloud for cores-on-demand for science applications will require scale and connectivity that </a:t>
            </a:r>
            <a:r>
              <a:rPr lang="en-US" dirty="0" err="1"/>
              <a:t>ESnet</a:t>
            </a:r>
            <a:r>
              <a:rPr lang="en-US" dirty="0"/>
              <a:t> can provide</a:t>
            </a:r>
          </a:p>
        </p:txBody>
      </p:sp>
    </p:spTree>
    <p:extLst>
      <p:ext uri="{BB962C8B-B14F-4D97-AF65-F5344CB8AC3E}">
        <p14:creationId xmlns:p14="http://schemas.microsoft.com/office/powerpoint/2010/main" val="3758773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16B00A-3411-AE4D-B0F0-FA06C1EC7534}"/>
              </a:ext>
            </a:extLst>
          </p:cNvPr>
          <p:cNvPicPr>
            <a:picLocks noChangeAspect="1"/>
          </p:cNvPicPr>
          <p:nvPr/>
        </p:nvPicPr>
        <p:blipFill rotWithShape="1">
          <a:blip r:embed="rId3"/>
          <a:srcRect t="5918" b="32885"/>
          <a:stretch/>
        </p:blipFill>
        <p:spPr>
          <a:xfrm>
            <a:off x="0" y="698089"/>
            <a:ext cx="9144000" cy="2546555"/>
          </a:xfrm>
          <a:prstGeom prst="rect">
            <a:avLst/>
          </a:prstGeom>
        </p:spPr>
      </p:pic>
      <p:sp>
        <p:nvSpPr>
          <p:cNvPr id="2" name="Title 1"/>
          <p:cNvSpPr>
            <a:spLocks noGrp="1"/>
          </p:cNvSpPr>
          <p:nvPr>
            <p:ph type="title"/>
          </p:nvPr>
        </p:nvSpPr>
        <p:spPr>
          <a:xfrm>
            <a:off x="151075" y="115267"/>
            <a:ext cx="8988769" cy="493613"/>
          </a:xfrm>
        </p:spPr>
        <p:txBody>
          <a:bodyPr>
            <a:noAutofit/>
          </a:bodyPr>
          <a:lstStyle/>
          <a:p>
            <a:r>
              <a:rPr lang="en-US" sz="2800" dirty="0">
                <a:solidFill>
                  <a:schemeClr val="tx1"/>
                </a:solidFill>
              </a:rPr>
              <a:t>The </a:t>
            </a:r>
            <a:r>
              <a:rPr lang="en-US" sz="3600" dirty="0">
                <a:solidFill>
                  <a:schemeClr val="tx1"/>
                </a:solidFill>
              </a:rPr>
              <a:t>Data</a:t>
            </a:r>
            <a:r>
              <a:rPr lang="en-US" sz="2800" dirty="0">
                <a:solidFill>
                  <a:schemeClr val="tx1"/>
                </a:solidFill>
              </a:rPr>
              <a:t> Circulatory System for DOE Collaborative Science</a:t>
            </a:r>
          </a:p>
        </p:txBody>
      </p:sp>
      <p:sp>
        <p:nvSpPr>
          <p:cNvPr id="5" name="Content Placeholder 5"/>
          <p:cNvSpPr txBox="1">
            <a:spLocks/>
          </p:cNvSpPr>
          <p:nvPr/>
        </p:nvSpPr>
        <p:spPr>
          <a:xfrm>
            <a:off x="218577" y="3287214"/>
            <a:ext cx="8706845" cy="1626314"/>
          </a:xfrm>
          <a:prstGeom prst="rect">
            <a:avLst/>
          </a:prstGeom>
        </p:spPr>
        <p:txBody>
          <a:bodyPr>
            <a:normAutofit/>
          </a:bodyPr>
          <a:lstStyle>
            <a:lvl1pPr marL="342900" indent="-342900" algn="l" defTabSz="457200" rtl="0" eaLnBrk="1" latinLnBrk="0" hangingPunct="1">
              <a:spcBef>
                <a:spcPct val="20000"/>
              </a:spcBef>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Networking tailored to meeting science demands</a:t>
            </a:r>
          </a:p>
          <a:p>
            <a:pPr lvl="1"/>
            <a:r>
              <a:rPr lang="en-US" sz="1600" dirty="0"/>
              <a:t>Bandwidth reservations, performance monitoring, Science “DMZ” model for the last mile,..</a:t>
            </a:r>
          </a:p>
          <a:p>
            <a:r>
              <a:rPr lang="en-US" sz="2000" b="0" dirty="0"/>
              <a:t>An effective </a:t>
            </a:r>
            <a:r>
              <a:rPr lang="en-US" sz="2000" dirty="0">
                <a:solidFill>
                  <a:srgbClr val="666666"/>
                </a:solidFill>
                <a:cs typeface="Calibri"/>
              </a:rPr>
              <a:t>network design and application interaction</a:t>
            </a:r>
            <a:r>
              <a:rPr lang="en-US" sz="2000" dirty="0"/>
              <a:t> </a:t>
            </a:r>
            <a:r>
              <a:rPr lang="en-US" sz="2000" b="0" dirty="0"/>
              <a:t>is extremely important to meet the needs of next-generation of data science</a:t>
            </a:r>
            <a:endParaRPr lang="en-US" sz="2000" dirty="0"/>
          </a:p>
        </p:txBody>
      </p:sp>
      <p:sp>
        <p:nvSpPr>
          <p:cNvPr id="8" name="TextBox 7"/>
          <p:cNvSpPr txBox="1"/>
          <p:nvPr/>
        </p:nvSpPr>
        <p:spPr>
          <a:xfrm>
            <a:off x="-476270" y="2021387"/>
            <a:ext cx="184731" cy="253916"/>
          </a:xfrm>
          <a:prstGeom prst="rect">
            <a:avLst/>
          </a:prstGeom>
          <a:noFill/>
        </p:spPr>
        <p:txBody>
          <a:bodyPr wrap="none" rtlCol="0">
            <a:spAutoFit/>
          </a:bodyPr>
          <a:lstStyle/>
          <a:p>
            <a:endParaRPr lang="en-US" sz="1050" dirty="0"/>
          </a:p>
        </p:txBody>
      </p:sp>
      <p:sp>
        <p:nvSpPr>
          <p:cNvPr id="36" name="Rectangle 35">
            <a:extLst>
              <a:ext uri="{FF2B5EF4-FFF2-40B4-BE49-F238E27FC236}">
                <a16:creationId xmlns:a16="http://schemas.microsoft.com/office/drawing/2014/main" id="{E30084FA-2866-284C-BC01-771A126ED063}"/>
              </a:ext>
            </a:extLst>
          </p:cNvPr>
          <p:cNvSpPr/>
          <p:nvPr/>
        </p:nvSpPr>
        <p:spPr>
          <a:xfrm>
            <a:off x="0" y="720186"/>
            <a:ext cx="9146771" cy="2526384"/>
          </a:xfrm>
          <a:prstGeom prst="rect">
            <a:avLst/>
          </a:prstGeom>
          <a:solidFill>
            <a:schemeClr val="accent1">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B0C9B32C-112A-3D45-85D1-A60B2157EA3E}"/>
              </a:ext>
            </a:extLst>
          </p:cNvPr>
          <p:cNvSpPr>
            <a:spLocks noGrp="1"/>
          </p:cNvSpPr>
          <p:nvPr>
            <p:ph type="sldNum" idx="12"/>
          </p:nvPr>
        </p:nvSpPr>
        <p:spPr/>
        <p:txBody>
          <a:bodyPr/>
          <a:lstStyle/>
          <a:p>
            <a:pPr marL="0" lvl="0" indent="0" algn="ctr" rtl="0">
              <a:spcBef>
                <a:spcPts val="0"/>
              </a:spcBef>
              <a:spcAft>
                <a:spcPts val="0"/>
              </a:spcAft>
              <a:buNone/>
            </a:pPr>
            <a:r>
              <a:rPr lang="en-US" dirty="0"/>
              <a:t>- </a:t>
            </a:r>
            <a:fld id="{00000000-1234-1234-1234-123412341234}" type="slidenum">
              <a:rPr lang="en-US" smtClean="0"/>
              <a:t>35</a:t>
            </a:fld>
            <a:r>
              <a:rPr lang="en-US" dirty="0"/>
              <a:t> -</a:t>
            </a:r>
            <a:endParaRPr dirty="0"/>
          </a:p>
        </p:txBody>
      </p:sp>
      <p:grpSp>
        <p:nvGrpSpPr>
          <p:cNvPr id="38" name="Group 37">
            <a:extLst>
              <a:ext uri="{FF2B5EF4-FFF2-40B4-BE49-F238E27FC236}">
                <a16:creationId xmlns:a16="http://schemas.microsoft.com/office/drawing/2014/main" id="{EE5FE948-AEFC-E441-9F45-EBF773F1D7F1}"/>
              </a:ext>
            </a:extLst>
          </p:cNvPr>
          <p:cNvGrpSpPr/>
          <p:nvPr/>
        </p:nvGrpSpPr>
        <p:grpSpPr>
          <a:xfrm>
            <a:off x="2175816" y="1334191"/>
            <a:ext cx="6970955" cy="1594408"/>
            <a:chOff x="2175816" y="1334191"/>
            <a:chExt cx="6970955" cy="1594408"/>
          </a:xfrm>
        </p:grpSpPr>
        <p:sp>
          <p:nvSpPr>
            <p:cNvPr id="10" name="Freeform 9">
              <a:extLst>
                <a:ext uri="{FF2B5EF4-FFF2-40B4-BE49-F238E27FC236}">
                  <a16:creationId xmlns:a16="http://schemas.microsoft.com/office/drawing/2014/main" id="{B32D936C-0C2B-7B4B-BD6F-69F2BBF01B2A}"/>
                </a:ext>
              </a:extLst>
            </p:cNvPr>
            <p:cNvSpPr/>
            <p:nvPr/>
          </p:nvSpPr>
          <p:spPr>
            <a:xfrm>
              <a:off x="2938889" y="2294120"/>
              <a:ext cx="1053276" cy="364364"/>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3276" h="364364">
                  <a:moveTo>
                    <a:pt x="0" y="0"/>
                  </a:moveTo>
                  <a:cubicBezTo>
                    <a:pt x="15927" y="54339"/>
                    <a:pt x="31854" y="108679"/>
                    <a:pt x="78698" y="146154"/>
                  </a:cubicBezTo>
                  <a:cubicBezTo>
                    <a:pt x="125542" y="183629"/>
                    <a:pt x="171762" y="191125"/>
                    <a:pt x="281065" y="224853"/>
                  </a:cubicBezTo>
                  <a:cubicBezTo>
                    <a:pt x="390368" y="258581"/>
                    <a:pt x="625839" y="325412"/>
                    <a:pt x="734518" y="348522"/>
                  </a:cubicBezTo>
                  <a:cubicBezTo>
                    <a:pt x="843197" y="371632"/>
                    <a:pt x="883170" y="362263"/>
                    <a:pt x="933137" y="363512"/>
                  </a:cubicBezTo>
                  <a:cubicBezTo>
                    <a:pt x="983104" y="364761"/>
                    <a:pt x="1014334" y="361638"/>
                    <a:pt x="1034321" y="356017"/>
                  </a:cubicBezTo>
                  <a:cubicBezTo>
                    <a:pt x="1054308" y="350396"/>
                    <a:pt x="1053683" y="340090"/>
                    <a:pt x="1053059" y="329784"/>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E0FC"/>
                </a:solidFill>
              </a:endParaRPr>
            </a:p>
          </p:txBody>
        </p:sp>
        <p:sp>
          <p:nvSpPr>
            <p:cNvPr id="11" name="Freeform 10">
              <a:extLst>
                <a:ext uri="{FF2B5EF4-FFF2-40B4-BE49-F238E27FC236}">
                  <a16:creationId xmlns:a16="http://schemas.microsoft.com/office/drawing/2014/main" id="{7C267CAB-9AC7-F241-9AB4-2986838641BF}"/>
                </a:ext>
              </a:extLst>
            </p:cNvPr>
            <p:cNvSpPr/>
            <p:nvPr/>
          </p:nvSpPr>
          <p:spPr>
            <a:xfrm>
              <a:off x="3993628" y="2644513"/>
              <a:ext cx="724375" cy="133415"/>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059" h="329784">
                  <a:moveTo>
                    <a:pt x="0" y="0"/>
                  </a:moveTo>
                  <a:cubicBezTo>
                    <a:pt x="15927" y="54339"/>
                    <a:pt x="103587" y="62362"/>
                    <a:pt x="165867" y="90574"/>
                  </a:cubicBezTo>
                  <a:cubicBezTo>
                    <a:pt x="228147" y="118786"/>
                    <a:pt x="275273" y="140176"/>
                    <a:pt x="373680" y="169273"/>
                  </a:cubicBezTo>
                  <a:cubicBezTo>
                    <a:pt x="472087" y="198370"/>
                    <a:pt x="661251" y="243588"/>
                    <a:pt x="756310" y="265154"/>
                  </a:cubicBezTo>
                  <a:cubicBezTo>
                    <a:pt x="851369" y="286720"/>
                    <a:pt x="894575" y="287895"/>
                    <a:pt x="944033" y="298667"/>
                  </a:cubicBezTo>
                  <a:cubicBezTo>
                    <a:pt x="993491" y="309439"/>
                    <a:pt x="1030345" y="323301"/>
                    <a:pt x="1053059" y="329784"/>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3" name="Freeform 12">
              <a:extLst>
                <a:ext uri="{FF2B5EF4-FFF2-40B4-BE49-F238E27FC236}">
                  <a16:creationId xmlns:a16="http://schemas.microsoft.com/office/drawing/2014/main" id="{44D8800C-87F3-CA4E-B335-F2FE8F3D757C}"/>
                </a:ext>
              </a:extLst>
            </p:cNvPr>
            <p:cNvSpPr/>
            <p:nvPr/>
          </p:nvSpPr>
          <p:spPr>
            <a:xfrm flipV="1">
              <a:off x="2981027" y="2088176"/>
              <a:ext cx="1107540" cy="130166"/>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456" h="263608">
                  <a:moveTo>
                    <a:pt x="0" y="0"/>
                  </a:moveTo>
                  <a:cubicBezTo>
                    <a:pt x="15927" y="54339"/>
                    <a:pt x="122587" y="31912"/>
                    <a:pt x="222869" y="73965"/>
                  </a:cubicBezTo>
                  <a:cubicBezTo>
                    <a:pt x="323152" y="116018"/>
                    <a:pt x="507722" y="224603"/>
                    <a:pt x="601695" y="252316"/>
                  </a:cubicBezTo>
                  <a:cubicBezTo>
                    <a:pt x="695668" y="280029"/>
                    <a:pt x="731554" y="249125"/>
                    <a:pt x="786710" y="240242"/>
                  </a:cubicBezTo>
                  <a:cubicBezTo>
                    <a:pt x="841866" y="231359"/>
                    <a:pt x="892674" y="206238"/>
                    <a:pt x="932632" y="199017"/>
                  </a:cubicBezTo>
                  <a:cubicBezTo>
                    <a:pt x="972590" y="191796"/>
                    <a:pt x="1003742" y="190435"/>
                    <a:pt x="1026456" y="196918"/>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4" name="Freeform 13">
              <a:extLst>
                <a:ext uri="{FF2B5EF4-FFF2-40B4-BE49-F238E27FC236}">
                  <a16:creationId xmlns:a16="http://schemas.microsoft.com/office/drawing/2014/main" id="{869C6500-123E-FB43-93C9-3EFF72FC9E05}"/>
                </a:ext>
              </a:extLst>
            </p:cNvPr>
            <p:cNvSpPr/>
            <p:nvPr/>
          </p:nvSpPr>
          <p:spPr>
            <a:xfrm flipH="1" flipV="1">
              <a:off x="2927105" y="1608770"/>
              <a:ext cx="53920" cy="589754"/>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26456"/>
                <a:gd name="connsiteY0" fmla="*/ 0 h 244090"/>
                <a:gd name="connsiteX1" fmla="*/ 222869 w 1026456"/>
                <a:gd name="connsiteY1" fmla="*/ 73965 h 244090"/>
                <a:gd name="connsiteX2" fmla="*/ 417574 w 1026456"/>
                <a:gd name="connsiteY2" fmla="*/ 89443 h 244090"/>
                <a:gd name="connsiteX3" fmla="*/ 786710 w 1026456"/>
                <a:gd name="connsiteY3" fmla="*/ 240242 h 244090"/>
                <a:gd name="connsiteX4" fmla="*/ 932632 w 1026456"/>
                <a:gd name="connsiteY4" fmla="*/ 199017 h 244090"/>
                <a:gd name="connsiteX5" fmla="*/ 1026456 w 1026456"/>
                <a:gd name="connsiteY5" fmla="*/ 196918 h 244090"/>
                <a:gd name="connsiteX0" fmla="*/ 0 w 1026456"/>
                <a:gd name="connsiteY0" fmla="*/ 0 h 202106"/>
                <a:gd name="connsiteX1" fmla="*/ 222869 w 1026456"/>
                <a:gd name="connsiteY1" fmla="*/ 73965 h 202106"/>
                <a:gd name="connsiteX2" fmla="*/ 417574 w 1026456"/>
                <a:gd name="connsiteY2" fmla="*/ 89443 h 202106"/>
                <a:gd name="connsiteX3" fmla="*/ 786720 w 1026456"/>
                <a:gd name="connsiteY3" fmla="*/ 135902 h 202106"/>
                <a:gd name="connsiteX4" fmla="*/ 932632 w 1026456"/>
                <a:gd name="connsiteY4" fmla="*/ 199017 h 202106"/>
                <a:gd name="connsiteX5" fmla="*/ 1026456 w 1026456"/>
                <a:gd name="connsiteY5" fmla="*/ 196918 h 202106"/>
                <a:gd name="connsiteX0" fmla="*/ 0 w 1026456"/>
                <a:gd name="connsiteY0" fmla="*/ 0 h 202106"/>
                <a:gd name="connsiteX1" fmla="*/ 222869 w 1026456"/>
                <a:gd name="connsiteY1" fmla="*/ 73965 h 202106"/>
                <a:gd name="connsiteX2" fmla="*/ 417574 w 1026456"/>
                <a:gd name="connsiteY2" fmla="*/ 89443 h 202106"/>
                <a:gd name="connsiteX3" fmla="*/ 932632 w 1026456"/>
                <a:gd name="connsiteY3" fmla="*/ 199017 h 202106"/>
                <a:gd name="connsiteX4" fmla="*/ 1026456 w 1026456"/>
                <a:gd name="connsiteY4" fmla="*/ 196918 h 202106"/>
                <a:gd name="connsiteX0" fmla="*/ 0 w 1026456"/>
                <a:gd name="connsiteY0" fmla="*/ 0 h 202668"/>
                <a:gd name="connsiteX1" fmla="*/ 222869 w 1026456"/>
                <a:gd name="connsiteY1" fmla="*/ 73965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668"/>
                <a:gd name="connsiteX1" fmla="*/ 130824 w 1026456"/>
                <a:gd name="connsiteY1" fmla="*/ 56151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190"/>
                <a:gd name="connsiteX1" fmla="*/ 130824 w 1026456"/>
                <a:gd name="connsiteY1" fmla="*/ 56151 h 202190"/>
                <a:gd name="connsiteX2" fmla="*/ 615702 w 1026456"/>
                <a:gd name="connsiteY2" fmla="*/ 134645 h 202190"/>
                <a:gd name="connsiteX3" fmla="*/ 932632 w 1026456"/>
                <a:gd name="connsiteY3" fmla="*/ 199017 h 202190"/>
                <a:gd name="connsiteX4" fmla="*/ 1026456 w 1026456"/>
                <a:gd name="connsiteY4" fmla="*/ 196918 h 20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456" h="202190">
                  <a:moveTo>
                    <a:pt x="0" y="0"/>
                  </a:moveTo>
                  <a:cubicBezTo>
                    <a:pt x="15927" y="54339"/>
                    <a:pt x="28207" y="33710"/>
                    <a:pt x="130824" y="56151"/>
                  </a:cubicBezTo>
                  <a:cubicBezTo>
                    <a:pt x="233441" y="78592"/>
                    <a:pt x="482067" y="110834"/>
                    <a:pt x="615702" y="134645"/>
                  </a:cubicBezTo>
                  <a:cubicBezTo>
                    <a:pt x="749337" y="158456"/>
                    <a:pt x="864173" y="188638"/>
                    <a:pt x="932632" y="199017"/>
                  </a:cubicBezTo>
                  <a:cubicBezTo>
                    <a:pt x="1001091" y="209396"/>
                    <a:pt x="1003742" y="190435"/>
                    <a:pt x="1026456" y="196918"/>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5" name="Freeform 14">
              <a:extLst>
                <a:ext uri="{FF2B5EF4-FFF2-40B4-BE49-F238E27FC236}">
                  <a16:creationId xmlns:a16="http://schemas.microsoft.com/office/drawing/2014/main" id="{DC2FCCEB-3942-B647-9626-455407D776F8}"/>
                </a:ext>
              </a:extLst>
            </p:cNvPr>
            <p:cNvSpPr/>
            <p:nvPr/>
          </p:nvSpPr>
          <p:spPr>
            <a:xfrm flipV="1">
              <a:off x="2964382" y="1618485"/>
              <a:ext cx="2284191" cy="538781"/>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15648"/>
                <a:gd name="connsiteY0" fmla="*/ 188178 h 451787"/>
                <a:gd name="connsiteX1" fmla="*/ 222869 w 1015648"/>
                <a:gd name="connsiteY1" fmla="*/ 262143 h 451787"/>
                <a:gd name="connsiteX2" fmla="*/ 601695 w 1015648"/>
                <a:gd name="connsiteY2" fmla="*/ 440494 h 451787"/>
                <a:gd name="connsiteX3" fmla="*/ 786710 w 1015648"/>
                <a:gd name="connsiteY3" fmla="*/ 428420 h 451787"/>
                <a:gd name="connsiteX4" fmla="*/ 932632 w 1015648"/>
                <a:gd name="connsiteY4" fmla="*/ 387195 h 451787"/>
                <a:gd name="connsiteX5" fmla="*/ 1015648 w 1015648"/>
                <a:gd name="connsiteY5" fmla="*/ 96 h 451787"/>
                <a:gd name="connsiteX0" fmla="*/ 0 w 1015648"/>
                <a:gd name="connsiteY0" fmla="*/ 335919 h 629724"/>
                <a:gd name="connsiteX1" fmla="*/ 222869 w 1015648"/>
                <a:gd name="connsiteY1" fmla="*/ 409884 h 629724"/>
                <a:gd name="connsiteX2" fmla="*/ 601695 w 1015648"/>
                <a:gd name="connsiteY2" fmla="*/ 588235 h 629724"/>
                <a:gd name="connsiteX3" fmla="*/ 786710 w 1015648"/>
                <a:gd name="connsiteY3" fmla="*/ 576161 h 629724"/>
                <a:gd name="connsiteX4" fmla="*/ 844367 w 1015648"/>
                <a:gd name="connsiteY4" fmla="*/ 15550 h 629724"/>
                <a:gd name="connsiteX5" fmla="*/ 1015648 w 1015648"/>
                <a:gd name="connsiteY5" fmla="*/ 147837 h 629724"/>
                <a:gd name="connsiteX0" fmla="*/ 0 w 1015648"/>
                <a:gd name="connsiteY0" fmla="*/ 375275 h 641122"/>
                <a:gd name="connsiteX1" fmla="*/ 222869 w 1015648"/>
                <a:gd name="connsiteY1" fmla="*/ 449240 h 641122"/>
                <a:gd name="connsiteX2" fmla="*/ 601695 w 1015648"/>
                <a:gd name="connsiteY2" fmla="*/ 627591 h 641122"/>
                <a:gd name="connsiteX3" fmla="*/ 599372 w 1015648"/>
                <a:gd name="connsiteY3" fmla="*/ 45282 h 641122"/>
                <a:gd name="connsiteX4" fmla="*/ 844367 w 1015648"/>
                <a:gd name="connsiteY4" fmla="*/ 54906 h 641122"/>
                <a:gd name="connsiteX5" fmla="*/ 1015648 w 1015648"/>
                <a:gd name="connsiteY5" fmla="*/ 187193 h 641122"/>
                <a:gd name="connsiteX0" fmla="*/ 0 w 1015648"/>
                <a:gd name="connsiteY0" fmla="*/ 341200 h 426381"/>
                <a:gd name="connsiteX1" fmla="*/ 222869 w 1015648"/>
                <a:gd name="connsiteY1" fmla="*/ 415165 h 426381"/>
                <a:gd name="connsiteX2" fmla="*/ 324291 w 1015648"/>
                <a:gd name="connsiteY2" fmla="*/ 128611 h 426381"/>
                <a:gd name="connsiteX3" fmla="*/ 599372 w 1015648"/>
                <a:gd name="connsiteY3" fmla="*/ 11207 h 426381"/>
                <a:gd name="connsiteX4" fmla="*/ 844367 w 1015648"/>
                <a:gd name="connsiteY4" fmla="*/ 20831 h 426381"/>
                <a:gd name="connsiteX5" fmla="*/ 1015648 w 1015648"/>
                <a:gd name="connsiteY5" fmla="*/ 153118 h 426381"/>
                <a:gd name="connsiteX0" fmla="*/ 0 w 1015648"/>
                <a:gd name="connsiteY0" fmla="*/ 341200 h 358196"/>
                <a:gd name="connsiteX1" fmla="*/ 174233 w 1015648"/>
                <a:gd name="connsiteY1" fmla="*/ 269883 h 358196"/>
                <a:gd name="connsiteX2" fmla="*/ 324291 w 1015648"/>
                <a:gd name="connsiteY2" fmla="*/ 128611 h 358196"/>
                <a:gd name="connsiteX3" fmla="*/ 599372 w 1015648"/>
                <a:gd name="connsiteY3" fmla="*/ 11207 h 358196"/>
                <a:gd name="connsiteX4" fmla="*/ 844367 w 1015648"/>
                <a:gd name="connsiteY4" fmla="*/ 20831 h 358196"/>
                <a:gd name="connsiteX5" fmla="*/ 1015648 w 1015648"/>
                <a:gd name="connsiteY5" fmla="*/ 153118 h 358196"/>
                <a:gd name="connsiteX0" fmla="*/ 0 w 1003039"/>
                <a:gd name="connsiteY0" fmla="*/ 570021 h 576948"/>
                <a:gd name="connsiteX1" fmla="*/ 161624 w 1003039"/>
                <a:gd name="connsiteY1" fmla="*/ 269883 h 576948"/>
                <a:gd name="connsiteX2" fmla="*/ 311682 w 1003039"/>
                <a:gd name="connsiteY2" fmla="*/ 128611 h 576948"/>
                <a:gd name="connsiteX3" fmla="*/ 586763 w 1003039"/>
                <a:gd name="connsiteY3" fmla="*/ 11207 h 576948"/>
                <a:gd name="connsiteX4" fmla="*/ 831758 w 1003039"/>
                <a:gd name="connsiteY4" fmla="*/ 20831 h 576948"/>
                <a:gd name="connsiteX5" fmla="*/ 1003039 w 1003039"/>
                <a:gd name="connsiteY5" fmla="*/ 153118 h 576948"/>
                <a:gd name="connsiteX0" fmla="*/ 0 w 1013847"/>
                <a:gd name="connsiteY0" fmla="*/ 482851 h 491806"/>
                <a:gd name="connsiteX1" fmla="*/ 172432 w 1013847"/>
                <a:gd name="connsiteY1" fmla="*/ 269883 h 491806"/>
                <a:gd name="connsiteX2" fmla="*/ 322490 w 1013847"/>
                <a:gd name="connsiteY2" fmla="*/ 128611 h 491806"/>
                <a:gd name="connsiteX3" fmla="*/ 597571 w 1013847"/>
                <a:gd name="connsiteY3" fmla="*/ 11207 h 491806"/>
                <a:gd name="connsiteX4" fmla="*/ 842566 w 1013847"/>
                <a:gd name="connsiteY4" fmla="*/ 20831 h 491806"/>
                <a:gd name="connsiteX5" fmla="*/ 1013847 w 1013847"/>
                <a:gd name="connsiteY5" fmla="*/ 153118 h 491806"/>
                <a:gd name="connsiteX0" fmla="*/ 0 w 999437"/>
                <a:gd name="connsiteY0" fmla="*/ 493748 h 502387"/>
                <a:gd name="connsiteX1" fmla="*/ 158022 w 999437"/>
                <a:gd name="connsiteY1" fmla="*/ 269883 h 502387"/>
                <a:gd name="connsiteX2" fmla="*/ 308080 w 999437"/>
                <a:gd name="connsiteY2" fmla="*/ 128611 h 502387"/>
                <a:gd name="connsiteX3" fmla="*/ 583161 w 999437"/>
                <a:gd name="connsiteY3" fmla="*/ 11207 h 502387"/>
                <a:gd name="connsiteX4" fmla="*/ 828156 w 999437"/>
                <a:gd name="connsiteY4" fmla="*/ 20831 h 502387"/>
                <a:gd name="connsiteX5" fmla="*/ 999437 w 999437"/>
                <a:gd name="connsiteY5" fmla="*/ 153118 h 502387"/>
                <a:gd name="connsiteX0" fmla="*/ 0 w 999437"/>
                <a:gd name="connsiteY0" fmla="*/ 497420 h 506059"/>
                <a:gd name="connsiteX1" fmla="*/ 158022 w 999437"/>
                <a:gd name="connsiteY1" fmla="*/ 273555 h 506059"/>
                <a:gd name="connsiteX2" fmla="*/ 308080 w 999437"/>
                <a:gd name="connsiteY2" fmla="*/ 132283 h 506059"/>
                <a:gd name="connsiteX3" fmla="*/ 583161 w 999437"/>
                <a:gd name="connsiteY3" fmla="*/ 14879 h 506059"/>
                <a:gd name="connsiteX4" fmla="*/ 855176 w 999437"/>
                <a:gd name="connsiteY4" fmla="*/ 17239 h 506059"/>
                <a:gd name="connsiteX5" fmla="*/ 999437 w 999437"/>
                <a:gd name="connsiteY5" fmla="*/ 156790 h 506059"/>
                <a:gd name="connsiteX0" fmla="*/ 0 w 999437"/>
                <a:gd name="connsiteY0" fmla="*/ 487488 h 496127"/>
                <a:gd name="connsiteX1" fmla="*/ 158022 w 999437"/>
                <a:gd name="connsiteY1" fmla="*/ 263623 h 496127"/>
                <a:gd name="connsiteX2" fmla="*/ 308080 w 999437"/>
                <a:gd name="connsiteY2" fmla="*/ 122351 h 496127"/>
                <a:gd name="connsiteX3" fmla="*/ 579559 w 999437"/>
                <a:gd name="connsiteY3" fmla="*/ 30372 h 496127"/>
                <a:gd name="connsiteX4" fmla="*/ 855176 w 999437"/>
                <a:gd name="connsiteY4" fmla="*/ 7307 h 496127"/>
                <a:gd name="connsiteX5" fmla="*/ 999437 w 999437"/>
                <a:gd name="connsiteY5" fmla="*/ 146858 h 496127"/>
                <a:gd name="connsiteX0" fmla="*/ 0 w 999437"/>
                <a:gd name="connsiteY0" fmla="*/ 492142 h 500781"/>
                <a:gd name="connsiteX1" fmla="*/ 158022 w 999437"/>
                <a:gd name="connsiteY1" fmla="*/ 268277 h 500781"/>
                <a:gd name="connsiteX2" fmla="*/ 308080 w 999437"/>
                <a:gd name="connsiteY2" fmla="*/ 127005 h 500781"/>
                <a:gd name="connsiteX3" fmla="*/ 575957 w 999437"/>
                <a:gd name="connsiteY3" fmla="*/ 20498 h 500781"/>
                <a:gd name="connsiteX4" fmla="*/ 855176 w 999437"/>
                <a:gd name="connsiteY4" fmla="*/ 11961 h 500781"/>
                <a:gd name="connsiteX5" fmla="*/ 999437 w 999437"/>
                <a:gd name="connsiteY5" fmla="*/ 151512 h 500781"/>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1035 h 499812"/>
                <a:gd name="connsiteX1" fmla="*/ 158022 w 999437"/>
                <a:gd name="connsiteY1" fmla="*/ 267170 h 499812"/>
                <a:gd name="connsiteX2" fmla="*/ 387339 w 999437"/>
                <a:gd name="connsiteY2" fmla="*/ 100474 h 499812"/>
                <a:gd name="connsiteX3" fmla="*/ 575957 w 999437"/>
                <a:gd name="connsiteY3" fmla="*/ 19391 h 499812"/>
                <a:gd name="connsiteX4" fmla="*/ 855176 w 999437"/>
                <a:gd name="connsiteY4" fmla="*/ 10854 h 499812"/>
                <a:gd name="connsiteX5" fmla="*/ 999437 w 999437"/>
                <a:gd name="connsiteY5" fmla="*/ 150405 h 499812"/>
                <a:gd name="connsiteX0" fmla="*/ 0 w 964745"/>
                <a:gd name="connsiteY0" fmla="*/ 413722 h 425481"/>
                <a:gd name="connsiteX1" fmla="*/ 123330 w 964745"/>
                <a:gd name="connsiteY1" fmla="*/ 267170 h 425481"/>
                <a:gd name="connsiteX2" fmla="*/ 352647 w 964745"/>
                <a:gd name="connsiteY2" fmla="*/ 100474 h 425481"/>
                <a:gd name="connsiteX3" fmla="*/ 541265 w 964745"/>
                <a:gd name="connsiteY3" fmla="*/ 19391 h 425481"/>
                <a:gd name="connsiteX4" fmla="*/ 820484 w 964745"/>
                <a:gd name="connsiteY4" fmla="*/ 10854 h 425481"/>
                <a:gd name="connsiteX5" fmla="*/ 964745 w 964745"/>
                <a:gd name="connsiteY5" fmla="*/ 150405 h 425481"/>
                <a:gd name="connsiteX0" fmla="*/ 12247 w 976992"/>
                <a:gd name="connsiteY0" fmla="*/ 413722 h 431780"/>
                <a:gd name="connsiteX1" fmla="*/ 135577 w 976992"/>
                <a:gd name="connsiteY1" fmla="*/ 267170 h 431780"/>
                <a:gd name="connsiteX2" fmla="*/ 364894 w 976992"/>
                <a:gd name="connsiteY2" fmla="*/ 100474 h 431780"/>
                <a:gd name="connsiteX3" fmla="*/ 553512 w 976992"/>
                <a:gd name="connsiteY3" fmla="*/ 19391 h 431780"/>
                <a:gd name="connsiteX4" fmla="*/ 832731 w 976992"/>
                <a:gd name="connsiteY4" fmla="*/ 10854 h 431780"/>
                <a:gd name="connsiteX5" fmla="*/ 976992 w 976992"/>
                <a:gd name="connsiteY5" fmla="*/ 150405 h 431780"/>
                <a:gd name="connsiteX0" fmla="*/ 10231 w 1011494"/>
                <a:gd name="connsiteY0" fmla="*/ 483672 h 497966"/>
                <a:gd name="connsiteX1" fmla="*/ 170079 w 1011494"/>
                <a:gd name="connsiteY1" fmla="*/ 267170 h 497966"/>
                <a:gd name="connsiteX2" fmla="*/ 399396 w 1011494"/>
                <a:gd name="connsiteY2" fmla="*/ 100474 h 497966"/>
                <a:gd name="connsiteX3" fmla="*/ 588014 w 1011494"/>
                <a:gd name="connsiteY3" fmla="*/ 19391 h 497966"/>
                <a:gd name="connsiteX4" fmla="*/ 867233 w 1011494"/>
                <a:gd name="connsiteY4" fmla="*/ 10854 h 497966"/>
                <a:gd name="connsiteX5" fmla="*/ 1011494 w 1011494"/>
                <a:gd name="connsiteY5" fmla="*/ 150405 h 497966"/>
                <a:gd name="connsiteX0" fmla="*/ 421 w 1001684"/>
                <a:gd name="connsiteY0" fmla="*/ 483672 h 484930"/>
                <a:gd name="connsiteX1" fmla="*/ 160269 w 1001684"/>
                <a:gd name="connsiteY1" fmla="*/ 267170 h 484930"/>
                <a:gd name="connsiteX2" fmla="*/ 389586 w 1001684"/>
                <a:gd name="connsiteY2" fmla="*/ 100474 h 484930"/>
                <a:gd name="connsiteX3" fmla="*/ 578204 w 1001684"/>
                <a:gd name="connsiteY3" fmla="*/ 19391 h 484930"/>
                <a:gd name="connsiteX4" fmla="*/ 857423 w 1001684"/>
                <a:gd name="connsiteY4" fmla="*/ 10854 h 484930"/>
                <a:gd name="connsiteX5" fmla="*/ 1001684 w 1001684"/>
                <a:gd name="connsiteY5" fmla="*/ 150405 h 484930"/>
                <a:gd name="connsiteX0" fmla="*/ 414 w 1003503"/>
                <a:gd name="connsiteY0" fmla="*/ 476310 h 477612"/>
                <a:gd name="connsiteX1" fmla="*/ 162088 w 1003503"/>
                <a:gd name="connsiteY1" fmla="*/ 267170 h 477612"/>
                <a:gd name="connsiteX2" fmla="*/ 391405 w 1003503"/>
                <a:gd name="connsiteY2" fmla="*/ 100474 h 477612"/>
                <a:gd name="connsiteX3" fmla="*/ 580023 w 1003503"/>
                <a:gd name="connsiteY3" fmla="*/ 19391 h 477612"/>
                <a:gd name="connsiteX4" fmla="*/ 859242 w 1003503"/>
                <a:gd name="connsiteY4" fmla="*/ 10854 h 477612"/>
                <a:gd name="connsiteX5" fmla="*/ 1003503 w 1003503"/>
                <a:gd name="connsiteY5" fmla="*/ 150405 h 477612"/>
                <a:gd name="connsiteX0" fmla="*/ 414 w 1003503"/>
                <a:gd name="connsiteY0" fmla="*/ 476284 h 477586"/>
                <a:gd name="connsiteX1" fmla="*/ 162088 w 1003503"/>
                <a:gd name="connsiteY1" fmla="*/ 267144 h 477586"/>
                <a:gd name="connsiteX2" fmla="*/ 391405 w 1003503"/>
                <a:gd name="connsiteY2" fmla="*/ 100448 h 477586"/>
                <a:gd name="connsiteX3" fmla="*/ 394058 w 1003503"/>
                <a:gd name="connsiteY3" fmla="*/ 99800 h 477586"/>
                <a:gd name="connsiteX4" fmla="*/ 580023 w 1003503"/>
                <a:gd name="connsiteY4" fmla="*/ 19365 h 477586"/>
                <a:gd name="connsiteX5" fmla="*/ 859242 w 1003503"/>
                <a:gd name="connsiteY5" fmla="*/ 10828 h 477586"/>
                <a:gd name="connsiteX6" fmla="*/ 1003503 w 1003503"/>
                <a:gd name="connsiteY6" fmla="*/ 150379 h 477586"/>
                <a:gd name="connsiteX0" fmla="*/ 414 w 1003503"/>
                <a:gd name="connsiteY0" fmla="*/ 477746 h 479048"/>
                <a:gd name="connsiteX1" fmla="*/ 162088 w 1003503"/>
                <a:gd name="connsiteY1" fmla="*/ 268606 h 479048"/>
                <a:gd name="connsiteX2" fmla="*/ 391405 w 1003503"/>
                <a:gd name="connsiteY2" fmla="*/ 101910 h 479048"/>
                <a:gd name="connsiteX3" fmla="*/ 302764 w 1003503"/>
                <a:gd name="connsiteY3" fmla="*/ 134397 h 479048"/>
                <a:gd name="connsiteX4" fmla="*/ 580023 w 1003503"/>
                <a:gd name="connsiteY4" fmla="*/ 20827 h 479048"/>
                <a:gd name="connsiteX5" fmla="*/ 859242 w 1003503"/>
                <a:gd name="connsiteY5" fmla="*/ 12290 h 479048"/>
                <a:gd name="connsiteX6" fmla="*/ 1003503 w 1003503"/>
                <a:gd name="connsiteY6" fmla="*/ 151841 h 479048"/>
                <a:gd name="connsiteX0" fmla="*/ 348 w 1003437"/>
                <a:gd name="connsiteY0" fmla="*/ 477746 h 478973"/>
                <a:gd name="connsiteX1" fmla="*/ 162022 w 1003437"/>
                <a:gd name="connsiteY1" fmla="*/ 268606 h 478973"/>
                <a:gd name="connsiteX2" fmla="*/ 261701 w 1003437"/>
                <a:gd name="connsiteY2" fmla="*/ 168179 h 478973"/>
                <a:gd name="connsiteX3" fmla="*/ 302698 w 1003437"/>
                <a:gd name="connsiteY3" fmla="*/ 134397 h 478973"/>
                <a:gd name="connsiteX4" fmla="*/ 579957 w 1003437"/>
                <a:gd name="connsiteY4" fmla="*/ 20827 h 478973"/>
                <a:gd name="connsiteX5" fmla="*/ 859176 w 1003437"/>
                <a:gd name="connsiteY5" fmla="*/ 12290 h 478973"/>
                <a:gd name="connsiteX6" fmla="*/ 1003437 w 1003437"/>
                <a:gd name="connsiteY6" fmla="*/ 151841 h 478973"/>
                <a:gd name="connsiteX0" fmla="*/ 348 w 1003437"/>
                <a:gd name="connsiteY0" fmla="*/ 475987 h 477214"/>
                <a:gd name="connsiteX1" fmla="*/ 162022 w 1003437"/>
                <a:gd name="connsiteY1" fmla="*/ 266847 h 477214"/>
                <a:gd name="connsiteX2" fmla="*/ 261701 w 1003437"/>
                <a:gd name="connsiteY2" fmla="*/ 166420 h 477214"/>
                <a:gd name="connsiteX3" fmla="*/ 417729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48 w 1003437"/>
                <a:gd name="connsiteY0" fmla="*/ 475987 h 477214"/>
                <a:gd name="connsiteX1" fmla="*/ 162022 w 1003437"/>
                <a:gd name="connsiteY1" fmla="*/ 266847 h 477214"/>
                <a:gd name="connsiteX2" fmla="*/ 261701 w 1003437"/>
                <a:gd name="connsiteY2" fmla="*/ 166420 h 477214"/>
                <a:gd name="connsiteX3" fmla="*/ 404948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55 w 1003444"/>
                <a:gd name="connsiteY0" fmla="*/ 475987 h 477238"/>
                <a:gd name="connsiteX1" fmla="*/ 162029 w 1003444"/>
                <a:gd name="connsiteY1" fmla="*/ 266847 h 477238"/>
                <a:gd name="connsiteX2" fmla="*/ 279967 w 1003444"/>
                <a:gd name="connsiteY2" fmla="*/ 144331 h 477238"/>
                <a:gd name="connsiteX3" fmla="*/ 404955 w 1003444"/>
                <a:gd name="connsiteY3" fmla="*/ 92140 h 477238"/>
                <a:gd name="connsiteX4" fmla="*/ 579964 w 1003444"/>
                <a:gd name="connsiteY4" fmla="*/ 19068 h 477238"/>
                <a:gd name="connsiteX5" fmla="*/ 859183 w 1003444"/>
                <a:gd name="connsiteY5" fmla="*/ 10531 h 477238"/>
                <a:gd name="connsiteX6" fmla="*/ 1003444 w 1003444"/>
                <a:gd name="connsiteY6" fmla="*/ 150082 h 47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444" h="477238">
                  <a:moveTo>
                    <a:pt x="355" y="475987"/>
                  </a:moveTo>
                  <a:cubicBezTo>
                    <a:pt x="-7454" y="493510"/>
                    <a:pt x="115427" y="322123"/>
                    <a:pt x="162029" y="266847"/>
                  </a:cubicBezTo>
                  <a:cubicBezTo>
                    <a:pt x="208631" y="211571"/>
                    <a:pt x="239479" y="173449"/>
                    <a:pt x="279967" y="144331"/>
                  </a:cubicBezTo>
                  <a:cubicBezTo>
                    <a:pt x="320455" y="115213"/>
                    <a:pt x="373519" y="105654"/>
                    <a:pt x="404955" y="92140"/>
                  </a:cubicBezTo>
                  <a:cubicBezTo>
                    <a:pt x="436391" y="78626"/>
                    <a:pt x="504260" y="32669"/>
                    <a:pt x="579964" y="19068"/>
                  </a:cubicBezTo>
                  <a:cubicBezTo>
                    <a:pt x="655668" y="5467"/>
                    <a:pt x="788603" y="-11305"/>
                    <a:pt x="859183" y="10531"/>
                  </a:cubicBezTo>
                  <a:cubicBezTo>
                    <a:pt x="929763" y="32367"/>
                    <a:pt x="980730" y="143599"/>
                    <a:pt x="1003444" y="150082"/>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6" name="Freeform 15">
              <a:extLst>
                <a:ext uri="{FF2B5EF4-FFF2-40B4-BE49-F238E27FC236}">
                  <a16:creationId xmlns:a16="http://schemas.microsoft.com/office/drawing/2014/main" id="{BA228BCC-B374-9E4E-B9B9-57E233F88DC1}"/>
                </a:ext>
              </a:extLst>
            </p:cNvPr>
            <p:cNvSpPr/>
            <p:nvPr/>
          </p:nvSpPr>
          <p:spPr>
            <a:xfrm flipV="1">
              <a:off x="3947001" y="2099184"/>
              <a:ext cx="175072" cy="540107"/>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26456"/>
                <a:gd name="connsiteY0" fmla="*/ 0 h 244090"/>
                <a:gd name="connsiteX1" fmla="*/ 222869 w 1026456"/>
                <a:gd name="connsiteY1" fmla="*/ 73965 h 244090"/>
                <a:gd name="connsiteX2" fmla="*/ 417574 w 1026456"/>
                <a:gd name="connsiteY2" fmla="*/ 89443 h 244090"/>
                <a:gd name="connsiteX3" fmla="*/ 786710 w 1026456"/>
                <a:gd name="connsiteY3" fmla="*/ 240242 h 244090"/>
                <a:gd name="connsiteX4" fmla="*/ 932632 w 1026456"/>
                <a:gd name="connsiteY4" fmla="*/ 199017 h 244090"/>
                <a:gd name="connsiteX5" fmla="*/ 1026456 w 1026456"/>
                <a:gd name="connsiteY5" fmla="*/ 196918 h 244090"/>
                <a:gd name="connsiteX0" fmla="*/ 0 w 1026456"/>
                <a:gd name="connsiteY0" fmla="*/ 0 h 202106"/>
                <a:gd name="connsiteX1" fmla="*/ 222869 w 1026456"/>
                <a:gd name="connsiteY1" fmla="*/ 73965 h 202106"/>
                <a:gd name="connsiteX2" fmla="*/ 417574 w 1026456"/>
                <a:gd name="connsiteY2" fmla="*/ 89443 h 202106"/>
                <a:gd name="connsiteX3" fmla="*/ 786720 w 1026456"/>
                <a:gd name="connsiteY3" fmla="*/ 135902 h 202106"/>
                <a:gd name="connsiteX4" fmla="*/ 932632 w 1026456"/>
                <a:gd name="connsiteY4" fmla="*/ 199017 h 202106"/>
                <a:gd name="connsiteX5" fmla="*/ 1026456 w 1026456"/>
                <a:gd name="connsiteY5" fmla="*/ 196918 h 202106"/>
                <a:gd name="connsiteX0" fmla="*/ 0 w 1026456"/>
                <a:gd name="connsiteY0" fmla="*/ 0 h 202106"/>
                <a:gd name="connsiteX1" fmla="*/ 222869 w 1026456"/>
                <a:gd name="connsiteY1" fmla="*/ 73965 h 202106"/>
                <a:gd name="connsiteX2" fmla="*/ 417574 w 1026456"/>
                <a:gd name="connsiteY2" fmla="*/ 89443 h 202106"/>
                <a:gd name="connsiteX3" fmla="*/ 932632 w 1026456"/>
                <a:gd name="connsiteY3" fmla="*/ 199017 h 202106"/>
                <a:gd name="connsiteX4" fmla="*/ 1026456 w 1026456"/>
                <a:gd name="connsiteY4" fmla="*/ 196918 h 202106"/>
                <a:gd name="connsiteX0" fmla="*/ 0 w 1026456"/>
                <a:gd name="connsiteY0" fmla="*/ 0 h 202668"/>
                <a:gd name="connsiteX1" fmla="*/ 222869 w 1026456"/>
                <a:gd name="connsiteY1" fmla="*/ 73965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668"/>
                <a:gd name="connsiteX1" fmla="*/ 130824 w 1026456"/>
                <a:gd name="connsiteY1" fmla="*/ 56151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190"/>
                <a:gd name="connsiteX1" fmla="*/ 130824 w 1026456"/>
                <a:gd name="connsiteY1" fmla="*/ 56151 h 202190"/>
                <a:gd name="connsiteX2" fmla="*/ 615702 w 1026456"/>
                <a:gd name="connsiteY2" fmla="*/ 134645 h 202190"/>
                <a:gd name="connsiteX3" fmla="*/ 932632 w 1026456"/>
                <a:gd name="connsiteY3" fmla="*/ 199017 h 202190"/>
                <a:gd name="connsiteX4" fmla="*/ 1026456 w 1026456"/>
                <a:gd name="connsiteY4" fmla="*/ 196918 h 202190"/>
                <a:gd name="connsiteX0" fmla="*/ 204465 w 1230921"/>
                <a:gd name="connsiteY0" fmla="*/ 0 h 202190"/>
                <a:gd name="connsiteX1" fmla="*/ 21334 w 1230921"/>
                <a:gd name="connsiteY1" fmla="*/ 72687 h 202190"/>
                <a:gd name="connsiteX2" fmla="*/ 820167 w 1230921"/>
                <a:gd name="connsiteY2" fmla="*/ 134645 h 202190"/>
                <a:gd name="connsiteX3" fmla="*/ 1137097 w 1230921"/>
                <a:gd name="connsiteY3" fmla="*/ 199017 h 202190"/>
                <a:gd name="connsiteX4" fmla="*/ 1230921 w 1230921"/>
                <a:gd name="connsiteY4" fmla="*/ 196918 h 202190"/>
                <a:gd name="connsiteX0" fmla="*/ 219756 w 1246212"/>
                <a:gd name="connsiteY0" fmla="*/ 0 h 202190"/>
                <a:gd name="connsiteX1" fmla="*/ 36625 w 1246212"/>
                <a:gd name="connsiteY1" fmla="*/ 72687 h 202190"/>
                <a:gd name="connsiteX2" fmla="*/ 835458 w 1246212"/>
                <a:gd name="connsiteY2" fmla="*/ 134645 h 202190"/>
                <a:gd name="connsiteX3" fmla="*/ 1152388 w 1246212"/>
                <a:gd name="connsiteY3" fmla="*/ 199017 h 202190"/>
                <a:gd name="connsiteX4" fmla="*/ 1246212 w 1246212"/>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606004 w 1632460"/>
                <a:gd name="connsiteY0" fmla="*/ 0 h 202190"/>
                <a:gd name="connsiteX1" fmla="*/ 19219 w 1632460"/>
                <a:gd name="connsiteY1" fmla="*/ 44576 h 202190"/>
                <a:gd name="connsiteX2" fmla="*/ 1221706 w 1632460"/>
                <a:gd name="connsiteY2" fmla="*/ 134645 h 202190"/>
                <a:gd name="connsiteX3" fmla="*/ 1538636 w 1632460"/>
                <a:gd name="connsiteY3" fmla="*/ 199017 h 202190"/>
                <a:gd name="connsiteX4" fmla="*/ 1632460 w 1632460"/>
                <a:gd name="connsiteY4" fmla="*/ 196918 h 202190"/>
                <a:gd name="connsiteX0" fmla="*/ 586786 w 1613242"/>
                <a:gd name="connsiteY0" fmla="*/ 0 h 202190"/>
                <a:gd name="connsiteX1" fmla="*/ 1 w 1613242"/>
                <a:gd name="connsiteY1" fmla="*/ 44576 h 202190"/>
                <a:gd name="connsiteX2" fmla="*/ 1202488 w 1613242"/>
                <a:gd name="connsiteY2" fmla="*/ 134645 h 202190"/>
                <a:gd name="connsiteX3" fmla="*/ 1519418 w 1613242"/>
                <a:gd name="connsiteY3" fmla="*/ 199017 h 202190"/>
                <a:gd name="connsiteX4" fmla="*/ 1613242 w 1613242"/>
                <a:gd name="connsiteY4" fmla="*/ 196918 h 202190"/>
                <a:gd name="connsiteX0" fmla="*/ 1 w 1026457"/>
                <a:gd name="connsiteY0" fmla="*/ 0 h 202190"/>
                <a:gd name="connsiteX1" fmla="*/ 615703 w 1026457"/>
                <a:gd name="connsiteY1" fmla="*/ 134645 h 202190"/>
                <a:gd name="connsiteX2" fmla="*/ 932633 w 1026457"/>
                <a:gd name="connsiteY2" fmla="*/ 199017 h 202190"/>
                <a:gd name="connsiteX3" fmla="*/ 1026457 w 1026457"/>
                <a:gd name="connsiteY3" fmla="*/ 196918 h 202190"/>
                <a:gd name="connsiteX0" fmla="*/ 1 w 1026457"/>
                <a:gd name="connsiteY0" fmla="*/ 0 h 202190"/>
                <a:gd name="connsiteX1" fmla="*/ 615703 w 1026457"/>
                <a:gd name="connsiteY1" fmla="*/ 134645 h 202190"/>
                <a:gd name="connsiteX2" fmla="*/ 583072 w 1026457"/>
                <a:gd name="connsiteY2" fmla="*/ 127329 h 202190"/>
                <a:gd name="connsiteX3" fmla="*/ 932633 w 1026457"/>
                <a:gd name="connsiteY3" fmla="*/ 199017 h 202190"/>
                <a:gd name="connsiteX4" fmla="*/ 1026457 w 1026457"/>
                <a:gd name="connsiteY4" fmla="*/ 196918 h 202190"/>
                <a:gd name="connsiteX0" fmla="*/ 316119 w 1372347"/>
                <a:gd name="connsiteY0" fmla="*/ 0 h 206775"/>
                <a:gd name="connsiteX1" fmla="*/ 931821 w 1372347"/>
                <a:gd name="connsiteY1" fmla="*/ 134645 h 206775"/>
                <a:gd name="connsiteX2" fmla="*/ 2169 w 1372347"/>
                <a:gd name="connsiteY2" fmla="*/ 69452 h 206775"/>
                <a:gd name="connsiteX3" fmla="*/ 1248751 w 1372347"/>
                <a:gd name="connsiteY3" fmla="*/ 199017 h 206775"/>
                <a:gd name="connsiteX4" fmla="*/ 1342575 w 1372347"/>
                <a:gd name="connsiteY4" fmla="*/ 196918 h 206775"/>
                <a:gd name="connsiteX0" fmla="*/ 326867 w 1383095"/>
                <a:gd name="connsiteY0" fmla="*/ 0 h 206775"/>
                <a:gd name="connsiteX1" fmla="*/ 135264 w 1383095"/>
                <a:gd name="connsiteY1" fmla="*/ 32121 h 206775"/>
                <a:gd name="connsiteX2" fmla="*/ 12917 w 1383095"/>
                <a:gd name="connsiteY2" fmla="*/ 69452 h 206775"/>
                <a:gd name="connsiteX3" fmla="*/ 1259499 w 1383095"/>
                <a:gd name="connsiteY3" fmla="*/ 199017 h 206775"/>
                <a:gd name="connsiteX4" fmla="*/ 1353323 w 1383095"/>
                <a:gd name="connsiteY4" fmla="*/ 196918 h 206775"/>
                <a:gd name="connsiteX0" fmla="*/ 206150 w 1232606"/>
                <a:gd name="connsiteY0" fmla="*/ 0 h 201795"/>
                <a:gd name="connsiteX1" fmla="*/ 14547 w 1232606"/>
                <a:gd name="connsiteY1" fmla="*/ 32121 h 201795"/>
                <a:gd name="connsiteX2" fmla="*/ 834057 w 1232606"/>
                <a:gd name="connsiteY2" fmla="*/ 140558 h 201795"/>
                <a:gd name="connsiteX3" fmla="*/ 1138782 w 1232606"/>
                <a:gd name="connsiteY3" fmla="*/ 199017 h 201795"/>
                <a:gd name="connsiteX4" fmla="*/ 1232606 w 1232606"/>
                <a:gd name="connsiteY4" fmla="*/ 196918 h 201795"/>
                <a:gd name="connsiteX0" fmla="*/ 337874 w 1364330"/>
                <a:gd name="connsiteY0" fmla="*/ 0 h 201795"/>
                <a:gd name="connsiteX1" fmla="*/ 11719 w 1364330"/>
                <a:gd name="connsiteY1" fmla="*/ 73461 h 201795"/>
                <a:gd name="connsiteX2" fmla="*/ 965781 w 1364330"/>
                <a:gd name="connsiteY2" fmla="*/ 140558 h 201795"/>
                <a:gd name="connsiteX3" fmla="*/ 1270506 w 1364330"/>
                <a:gd name="connsiteY3" fmla="*/ 199017 h 201795"/>
                <a:gd name="connsiteX4" fmla="*/ 1364330 w 1364330"/>
                <a:gd name="connsiteY4" fmla="*/ 196918 h 201795"/>
                <a:gd name="connsiteX0" fmla="*/ 575327 w 1601783"/>
                <a:gd name="connsiteY0" fmla="*/ 0 h 201795"/>
                <a:gd name="connsiteX1" fmla="*/ 249172 w 1601783"/>
                <a:gd name="connsiteY1" fmla="*/ 73461 h 201795"/>
                <a:gd name="connsiteX2" fmla="*/ 1203234 w 1601783"/>
                <a:gd name="connsiteY2" fmla="*/ 140558 h 201795"/>
                <a:gd name="connsiteX3" fmla="*/ 1507959 w 1601783"/>
                <a:gd name="connsiteY3" fmla="*/ 199017 h 201795"/>
                <a:gd name="connsiteX4" fmla="*/ 1601783 w 1601783"/>
                <a:gd name="connsiteY4" fmla="*/ 196918 h 201795"/>
                <a:gd name="connsiteX0" fmla="*/ 450650 w 1477106"/>
                <a:gd name="connsiteY0" fmla="*/ 0 h 201795"/>
                <a:gd name="connsiteX1" fmla="*/ 124495 w 1477106"/>
                <a:gd name="connsiteY1" fmla="*/ 73461 h 201795"/>
                <a:gd name="connsiteX2" fmla="*/ 1078557 w 1477106"/>
                <a:gd name="connsiteY2" fmla="*/ 140558 h 201795"/>
                <a:gd name="connsiteX3" fmla="*/ 1383282 w 1477106"/>
                <a:gd name="connsiteY3" fmla="*/ 199017 h 201795"/>
                <a:gd name="connsiteX4" fmla="*/ 1477106 w 1477106"/>
                <a:gd name="connsiteY4" fmla="*/ 196918 h 201795"/>
                <a:gd name="connsiteX0" fmla="*/ 532002 w 1558458"/>
                <a:gd name="connsiteY0" fmla="*/ 0 h 201795"/>
                <a:gd name="connsiteX1" fmla="*/ 205847 w 1558458"/>
                <a:gd name="connsiteY1" fmla="*/ 73461 h 201795"/>
                <a:gd name="connsiteX2" fmla="*/ 1159909 w 1558458"/>
                <a:gd name="connsiteY2" fmla="*/ 140558 h 201795"/>
                <a:gd name="connsiteX3" fmla="*/ 1464634 w 1558458"/>
                <a:gd name="connsiteY3" fmla="*/ 199017 h 201795"/>
                <a:gd name="connsiteX4" fmla="*/ 1558458 w 1558458"/>
                <a:gd name="connsiteY4" fmla="*/ 196918 h 201795"/>
                <a:gd name="connsiteX0" fmla="*/ 492475 w 1518931"/>
                <a:gd name="connsiteY0" fmla="*/ 0 h 201795"/>
                <a:gd name="connsiteX1" fmla="*/ 166320 w 1518931"/>
                <a:gd name="connsiteY1" fmla="*/ 73461 h 201795"/>
                <a:gd name="connsiteX2" fmla="*/ 1120382 w 1518931"/>
                <a:gd name="connsiteY2" fmla="*/ 140558 h 201795"/>
                <a:gd name="connsiteX3" fmla="*/ 1425107 w 1518931"/>
                <a:gd name="connsiteY3" fmla="*/ 199017 h 201795"/>
                <a:gd name="connsiteX4" fmla="*/ 1518931 w 1518931"/>
                <a:gd name="connsiteY4" fmla="*/ 196918 h 201795"/>
                <a:gd name="connsiteX0" fmla="*/ 523056 w 1549512"/>
                <a:gd name="connsiteY0" fmla="*/ 0 h 201795"/>
                <a:gd name="connsiteX1" fmla="*/ 196901 w 1549512"/>
                <a:gd name="connsiteY1" fmla="*/ 73461 h 201795"/>
                <a:gd name="connsiteX2" fmla="*/ 1150963 w 1549512"/>
                <a:gd name="connsiteY2" fmla="*/ 140558 h 201795"/>
                <a:gd name="connsiteX3" fmla="*/ 1455688 w 1549512"/>
                <a:gd name="connsiteY3" fmla="*/ 199017 h 201795"/>
                <a:gd name="connsiteX4" fmla="*/ 1549512 w 1549512"/>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503244 w 1529700"/>
                <a:gd name="connsiteY0" fmla="*/ 0 h 201795"/>
                <a:gd name="connsiteX1" fmla="*/ 177089 w 1529700"/>
                <a:gd name="connsiteY1" fmla="*/ 73461 h 201795"/>
                <a:gd name="connsiteX2" fmla="*/ 1131151 w 1529700"/>
                <a:gd name="connsiteY2" fmla="*/ 140558 h 201795"/>
                <a:gd name="connsiteX3" fmla="*/ 1435876 w 1529700"/>
                <a:gd name="connsiteY3" fmla="*/ 199017 h 201795"/>
                <a:gd name="connsiteX4" fmla="*/ 1529700 w 1529700"/>
                <a:gd name="connsiteY4" fmla="*/ 196918 h 201795"/>
                <a:gd name="connsiteX0" fmla="*/ 404788 w 1431244"/>
                <a:gd name="connsiteY0" fmla="*/ 0 h 201795"/>
                <a:gd name="connsiteX1" fmla="*/ 78633 w 1431244"/>
                <a:gd name="connsiteY1" fmla="*/ 73461 h 201795"/>
                <a:gd name="connsiteX2" fmla="*/ 1032695 w 1431244"/>
                <a:gd name="connsiteY2" fmla="*/ 140558 h 201795"/>
                <a:gd name="connsiteX3" fmla="*/ 1337420 w 1431244"/>
                <a:gd name="connsiteY3" fmla="*/ 199017 h 201795"/>
                <a:gd name="connsiteX4" fmla="*/ 1431244 w 1431244"/>
                <a:gd name="connsiteY4" fmla="*/ 196918 h 201795"/>
                <a:gd name="connsiteX0" fmla="*/ 444002 w 1470458"/>
                <a:gd name="connsiteY0" fmla="*/ 0 h 201795"/>
                <a:gd name="connsiteX1" fmla="*/ 117847 w 1470458"/>
                <a:gd name="connsiteY1" fmla="*/ 73461 h 201795"/>
                <a:gd name="connsiteX2" fmla="*/ 1071909 w 1470458"/>
                <a:gd name="connsiteY2" fmla="*/ 140558 h 201795"/>
                <a:gd name="connsiteX3" fmla="*/ 1376634 w 1470458"/>
                <a:gd name="connsiteY3" fmla="*/ 199017 h 201795"/>
                <a:gd name="connsiteX4" fmla="*/ 1470458 w 1470458"/>
                <a:gd name="connsiteY4" fmla="*/ 196918 h 201795"/>
                <a:gd name="connsiteX0" fmla="*/ 375459 w 1401915"/>
                <a:gd name="connsiteY0" fmla="*/ 0 h 201795"/>
                <a:gd name="connsiteX1" fmla="*/ 139008 w 1401915"/>
                <a:gd name="connsiteY1" fmla="*/ 75114 h 201795"/>
                <a:gd name="connsiteX2" fmla="*/ 1003366 w 1401915"/>
                <a:gd name="connsiteY2" fmla="*/ 140558 h 201795"/>
                <a:gd name="connsiteX3" fmla="*/ 1308091 w 1401915"/>
                <a:gd name="connsiteY3" fmla="*/ 199017 h 201795"/>
                <a:gd name="connsiteX4" fmla="*/ 1401915 w 1401915"/>
                <a:gd name="connsiteY4" fmla="*/ 196918 h 201795"/>
                <a:gd name="connsiteX0" fmla="*/ 375459 w 2620083"/>
                <a:gd name="connsiteY0" fmla="*/ 0 h 288990"/>
                <a:gd name="connsiteX1" fmla="*/ 139008 w 2620083"/>
                <a:gd name="connsiteY1" fmla="*/ 75114 h 288990"/>
                <a:gd name="connsiteX2" fmla="*/ 1003366 w 2620083"/>
                <a:gd name="connsiteY2" fmla="*/ 140558 h 288990"/>
                <a:gd name="connsiteX3" fmla="*/ 1308091 w 2620083"/>
                <a:gd name="connsiteY3" fmla="*/ 199017 h 288990"/>
                <a:gd name="connsiteX4" fmla="*/ 2620083 w 2620083"/>
                <a:gd name="connsiteY4" fmla="*/ 288990 h 288990"/>
                <a:gd name="connsiteX0" fmla="*/ 375459 w 2620083"/>
                <a:gd name="connsiteY0" fmla="*/ 0 h 288990"/>
                <a:gd name="connsiteX1" fmla="*/ 139008 w 2620083"/>
                <a:gd name="connsiteY1" fmla="*/ 75114 h 288990"/>
                <a:gd name="connsiteX2" fmla="*/ 1003366 w 2620083"/>
                <a:gd name="connsiteY2" fmla="*/ 140558 h 288990"/>
                <a:gd name="connsiteX3" fmla="*/ 1368992 w 2620083"/>
                <a:gd name="connsiteY3" fmla="*/ 178806 h 288990"/>
                <a:gd name="connsiteX4" fmla="*/ 2620083 w 2620083"/>
                <a:gd name="connsiteY4" fmla="*/ 288990 h 288990"/>
                <a:gd name="connsiteX0" fmla="*/ 375459 w 1889176"/>
                <a:gd name="connsiteY0" fmla="*/ 0 h 214883"/>
                <a:gd name="connsiteX1" fmla="*/ 139008 w 1889176"/>
                <a:gd name="connsiteY1" fmla="*/ 75114 h 214883"/>
                <a:gd name="connsiteX2" fmla="*/ 1003366 w 1889176"/>
                <a:gd name="connsiteY2" fmla="*/ 140558 h 214883"/>
                <a:gd name="connsiteX3" fmla="*/ 1368992 w 1889176"/>
                <a:gd name="connsiteY3" fmla="*/ 178806 h 214883"/>
                <a:gd name="connsiteX4" fmla="*/ 1889176 w 1889176"/>
                <a:gd name="connsiteY4" fmla="*/ 214883 h 21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176" h="214883">
                  <a:moveTo>
                    <a:pt x="375459" y="0"/>
                  </a:moveTo>
                  <a:cubicBezTo>
                    <a:pt x="42494" y="26693"/>
                    <a:pt x="-145050" y="46728"/>
                    <a:pt x="139008" y="75114"/>
                  </a:cubicBezTo>
                  <a:cubicBezTo>
                    <a:pt x="423066" y="103500"/>
                    <a:pt x="546880" y="93450"/>
                    <a:pt x="1003366" y="140558"/>
                  </a:cubicBezTo>
                  <a:cubicBezTo>
                    <a:pt x="1056188" y="151287"/>
                    <a:pt x="1221357" y="166419"/>
                    <a:pt x="1368992" y="178806"/>
                  </a:cubicBezTo>
                  <a:cubicBezTo>
                    <a:pt x="1516627" y="191193"/>
                    <a:pt x="1715781" y="202857"/>
                    <a:pt x="1889176" y="214883"/>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7" name="Freeform 16">
              <a:extLst>
                <a:ext uri="{FF2B5EF4-FFF2-40B4-BE49-F238E27FC236}">
                  <a16:creationId xmlns:a16="http://schemas.microsoft.com/office/drawing/2014/main" id="{E34995A9-1D30-B545-BC52-A19A86055D7F}"/>
                </a:ext>
              </a:extLst>
            </p:cNvPr>
            <p:cNvSpPr/>
            <p:nvPr/>
          </p:nvSpPr>
          <p:spPr>
            <a:xfrm flipV="1">
              <a:off x="4646653" y="2165369"/>
              <a:ext cx="125260" cy="619393"/>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26456"/>
                <a:gd name="connsiteY0" fmla="*/ 0 h 244090"/>
                <a:gd name="connsiteX1" fmla="*/ 222869 w 1026456"/>
                <a:gd name="connsiteY1" fmla="*/ 73965 h 244090"/>
                <a:gd name="connsiteX2" fmla="*/ 417574 w 1026456"/>
                <a:gd name="connsiteY2" fmla="*/ 89443 h 244090"/>
                <a:gd name="connsiteX3" fmla="*/ 786710 w 1026456"/>
                <a:gd name="connsiteY3" fmla="*/ 240242 h 244090"/>
                <a:gd name="connsiteX4" fmla="*/ 932632 w 1026456"/>
                <a:gd name="connsiteY4" fmla="*/ 199017 h 244090"/>
                <a:gd name="connsiteX5" fmla="*/ 1026456 w 1026456"/>
                <a:gd name="connsiteY5" fmla="*/ 196918 h 244090"/>
                <a:gd name="connsiteX0" fmla="*/ 0 w 1026456"/>
                <a:gd name="connsiteY0" fmla="*/ 0 h 202106"/>
                <a:gd name="connsiteX1" fmla="*/ 222869 w 1026456"/>
                <a:gd name="connsiteY1" fmla="*/ 73965 h 202106"/>
                <a:gd name="connsiteX2" fmla="*/ 417574 w 1026456"/>
                <a:gd name="connsiteY2" fmla="*/ 89443 h 202106"/>
                <a:gd name="connsiteX3" fmla="*/ 786720 w 1026456"/>
                <a:gd name="connsiteY3" fmla="*/ 135902 h 202106"/>
                <a:gd name="connsiteX4" fmla="*/ 932632 w 1026456"/>
                <a:gd name="connsiteY4" fmla="*/ 199017 h 202106"/>
                <a:gd name="connsiteX5" fmla="*/ 1026456 w 1026456"/>
                <a:gd name="connsiteY5" fmla="*/ 196918 h 202106"/>
                <a:gd name="connsiteX0" fmla="*/ 0 w 1026456"/>
                <a:gd name="connsiteY0" fmla="*/ 0 h 202106"/>
                <a:gd name="connsiteX1" fmla="*/ 222869 w 1026456"/>
                <a:gd name="connsiteY1" fmla="*/ 73965 h 202106"/>
                <a:gd name="connsiteX2" fmla="*/ 417574 w 1026456"/>
                <a:gd name="connsiteY2" fmla="*/ 89443 h 202106"/>
                <a:gd name="connsiteX3" fmla="*/ 932632 w 1026456"/>
                <a:gd name="connsiteY3" fmla="*/ 199017 h 202106"/>
                <a:gd name="connsiteX4" fmla="*/ 1026456 w 1026456"/>
                <a:gd name="connsiteY4" fmla="*/ 196918 h 202106"/>
                <a:gd name="connsiteX0" fmla="*/ 0 w 1026456"/>
                <a:gd name="connsiteY0" fmla="*/ 0 h 202668"/>
                <a:gd name="connsiteX1" fmla="*/ 222869 w 1026456"/>
                <a:gd name="connsiteY1" fmla="*/ 73965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668"/>
                <a:gd name="connsiteX1" fmla="*/ 130824 w 1026456"/>
                <a:gd name="connsiteY1" fmla="*/ 56151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190"/>
                <a:gd name="connsiteX1" fmla="*/ 130824 w 1026456"/>
                <a:gd name="connsiteY1" fmla="*/ 56151 h 202190"/>
                <a:gd name="connsiteX2" fmla="*/ 615702 w 1026456"/>
                <a:gd name="connsiteY2" fmla="*/ 134645 h 202190"/>
                <a:gd name="connsiteX3" fmla="*/ 932632 w 1026456"/>
                <a:gd name="connsiteY3" fmla="*/ 199017 h 202190"/>
                <a:gd name="connsiteX4" fmla="*/ 1026456 w 1026456"/>
                <a:gd name="connsiteY4" fmla="*/ 196918 h 202190"/>
                <a:gd name="connsiteX0" fmla="*/ 204465 w 1230921"/>
                <a:gd name="connsiteY0" fmla="*/ 0 h 202190"/>
                <a:gd name="connsiteX1" fmla="*/ 21334 w 1230921"/>
                <a:gd name="connsiteY1" fmla="*/ 72687 h 202190"/>
                <a:gd name="connsiteX2" fmla="*/ 820167 w 1230921"/>
                <a:gd name="connsiteY2" fmla="*/ 134645 h 202190"/>
                <a:gd name="connsiteX3" fmla="*/ 1137097 w 1230921"/>
                <a:gd name="connsiteY3" fmla="*/ 199017 h 202190"/>
                <a:gd name="connsiteX4" fmla="*/ 1230921 w 1230921"/>
                <a:gd name="connsiteY4" fmla="*/ 196918 h 202190"/>
                <a:gd name="connsiteX0" fmla="*/ 219756 w 1246212"/>
                <a:gd name="connsiteY0" fmla="*/ 0 h 202190"/>
                <a:gd name="connsiteX1" fmla="*/ 36625 w 1246212"/>
                <a:gd name="connsiteY1" fmla="*/ 72687 h 202190"/>
                <a:gd name="connsiteX2" fmla="*/ 835458 w 1246212"/>
                <a:gd name="connsiteY2" fmla="*/ 134645 h 202190"/>
                <a:gd name="connsiteX3" fmla="*/ 1152388 w 1246212"/>
                <a:gd name="connsiteY3" fmla="*/ 199017 h 202190"/>
                <a:gd name="connsiteX4" fmla="*/ 1246212 w 1246212"/>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606004 w 1632460"/>
                <a:gd name="connsiteY0" fmla="*/ 0 h 202190"/>
                <a:gd name="connsiteX1" fmla="*/ 19219 w 1632460"/>
                <a:gd name="connsiteY1" fmla="*/ 44576 h 202190"/>
                <a:gd name="connsiteX2" fmla="*/ 1221706 w 1632460"/>
                <a:gd name="connsiteY2" fmla="*/ 134645 h 202190"/>
                <a:gd name="connsiteX3" fmla="*/ 1538636 w 1632460"/>
                <a:gd name="connsiteY3" fmla="*/ 199017 h 202190"/>
                <a:gd name="connsiteX4" fmla="*/ 1632460 w 1632460"/>
                <a:gd name="connsiteY4" fmla="*/ 196918 h 202190"/>
                <a:gd name="connsiteX0" fmla="*/ 586786 w 1613242"/>
                <a:gd name="connsiteY0" fmla="*/ 0 h 202190"/>
                <a:gd name="connsiteX1" fmla="*/ 1 w 1613242"/>
                <a:gd name="connsiteY1" fmla="*/ 44576 h 202190"/>
                <a:gd name="connsiteX2" fmla="*/ 1202488 w 1613242"/>
                <a:gd name="connsiteY2" fmla="*/ 134645 h 202190"/>
                <a:gd name="connsiteX3" fmla="*/ 1519418 w 1613242"/>
                <a:gd name="connsiteY3" fmla="*/ 199017 h 202190"/>
                <a:gd name="connsiteX4" fmla="*/ 1613242 w 1613242"/>
                <a:gd name="connsiteY4" fmla="*/ 196918 h 202190"/>
                <a:gd name="connsiteX0" fmla="*/ 1 w 1026457"/>
                <a:gd name="connsiteY0" fmla="*/ 0 h 202190"/>
                <a:gd name="connsiteX1" fmla="*/ 615703 w 1026457"/>
                <a:gd name="connsiteY1" fmla="*/ 134645 h 202190"/>
                <a:gd name="connsiteX2" fmla="*/ 932633 w 1026457"/>
                <a:gd name="connsiteY2" fmla="*/ 199017 h 202190"/>
                <a:gd name="connsiteX3" fmla="*/ 1026457 w 1026457"/>
                <a:gd name="connsiteY3" fmla="*/ 196918 h 202190"/>
                <a:gd name="connsiteX0" fmla="*/ 1 w 1026457"/>
                <a:gd name="connsiteY0" fmla="*/ 0 h 202190"/>
                <a:gd name="connsiteX1" fmla="*/ 615703 w 1026457"/>
                <a:gd name="connsiteY1" fmla="*/ 134645 h 202190"/>
                <a:gd name="connsiteX2" fmla="*/ 583072 w 1026457"/>
                <a:gd name="connsiteY2" fmla="*/ 127329 h 202190"/>
                <a:gd name="connsiteX3" fmla="*/ 932633 w 1026457"/>
                <a:gd name="connsiteY3" fmla="*/ 199017 h 202190"/>
                <a:gd name="connsiteX4" fmla="*/ 1026457 w 1026457"/>
                <a:gd name="connsiteY4" fmla="*/ 196918 h 202190"/>
                <a:gd name="connsiteX0" fmla="*/ 316119 w 1372347"/>
                <a:gd name="connsiteY0" fmla="*/ 0 h 206775"/>
                <a:gd name="connsiteX1" fmla="*/ 931821 w 1372347"/>
                <a:gd name="connsiteY1" fmla="*/ 134645 h 206775"/>
                <a:gd name="connsiteX2" fmla="*/ 2169 w 1372347"/>
                <a:gd name="connsiteY2" fmla="*/ 69452 h 206775"/>
                <a:gd name="connsiteX3" fmla="*/ 1248751 w 1372347"/>
                <a:gd name="connsiteY3" fmla="*/ 199017 h 206775"/>
                <a:gd name="connsiteX4" fmla="*/ 1342575 w 1372347"/>
                <a:gd name="connsiteY4" fmla="*/ 196918 h 206775"/>
                <a:gd name="connsiteX0" fmla="*/ 326867 w 1383095"/>
                <a:gd name="connsiteY0" fmla="*/ 0 h 206775"/>
                <a:gd name="connsiteX1" fmla="*/ 135264 w 1383095"/>
                <a:gd name="connsiteY1" fmla="*/ 32121 h 206775"/>
                <a:gd name="connsiteX2" fmla="*/ 12917 w 1383095"/>
                <a:gd name="connsiteY2" fmla="*/ 69452 h 206775"/>
                <a:gd name="connsiteX3" fmla="*/ 1259499 w 1383095"/>
                <a:gd name="connsiteY3" fmla="*/ 199017 h 206775"/>
                <a:gd name="connsiteX4" fmla="*/ 1353323 w 1383095"/>
                <a:gd name="connsiteY4" fmla="*/ 196918 h 206775"/>
                <a:gd name="connsiteX0" fmla="*/ 206150 w 1232606"/>
                <a:gd name="connsiteY0" fmla="*/ 0 h 201795"/>
                <a:gd name="connsiteX1" fmla="*/ 14547 w 1232606"/>
                <a:gd name="connsiteY1" fmla="*/ 32121 h 201795"/>
                <a:gd name="connsiteX2" fmla="*/ 834057 w 1232606"/>
                <a:gd name="connsiteY2" fmla="*/ 140558 h 201795"/>
                <a:gd name="connsiteX3" fmla="*/ 1138782 w 1232606"/>
                <a:gd name="connsiteY3" fmla="*/ 199017 h 201795"/>
                <a:gd name="connsiteX4" fmla="*/ 1232606 w 1232606"/>
                <a:gd name="connsiteY4" fmla="*/ 196918 h 201795"/>
                <a:gd name="connsiteX0" fmla="*/ 337874 w 1364330"/>
                <a:gd name="connsiteY0" fmla="*/ 0 h 201795"/>
                <a:gd name="connsiteX1" fmla="*/ 11719 w 1364330"/>
                <a:gd name="connsiteY1" fmla="*/ 73461 h 201795"/>
                <a:gd name="connsiteX2" fmla="*/ 965781 w 1364330"/>
                <a:gd name="connsiteY2" fmla="*/ 140558 h 201795"/>
                <a:gd name="connsiteX3" fmla="*/ 1270506 w 1364330"/>
                <a:gd name="connsiteY3" fmla="*/ 199017 h 201795"/>
                <a:gd name="connsiteX4" fmla="*/ 1364330 w 1364330"/>
                <a:gd name="connsiteY4" fmla="*/ 196918 h 201795"/>
                <a:gd name="connsiteX0" fmla="*/ 575327 w 1601783"/>
                <a:gd name="connsiteY0" fmla="*/ 0 h 201795"/>
                <a:gd name="connsiteX1" fmla="*/ 249172 w 1601783"/>
                <a:gd name="connsiteY1" fmla="*/ 73461 h 201795"/>
                <a:gd name="connsiteX2" fmla="*/ 1203234 w 1601783"/>
                <a:gd name="connsiteY2" fmla="*/ 140558 h 201795"/>
                <a:gd name="connsiteX3" fmla="*/ 1507959 w 1601783"/>
                <a:gd name="connsiteY3" fmla="*/ 199017 h 201795"/>
                <a:gd name="connsiteX4" fmla="*/ 1601783 w 1601783"/>
                <a:gd name="connsiteY4" fmla="*/ 196918 h 201795"/>
                <a:gd name="connsiteX0" fmla="*/ 450650 w 1477106"/>
                <a:gd name="connsiteY0" fmla="*/ 0 h 201795"/>
                <a:gd name="connsiteX1" fmla="*/ 124495 w 1477106"/>
                <a:gd name="connsiteY1" fmla="*/ 73461 h 201795"/>
                <a:gd name="connsiteX2" fmla="*/ 1078557 w 1477106"/>
                <a:gd name="connsiteY2" fmla="*/ 140558 h 201795"/>
                <a:gd name="connsiteX3" fmla="*/ 1383282 w 1477106"/>
                <a:gd name="connsiteY3" fmla="*/ 199017 h 201795"/>
                <a:gd name="connsiteX4" fmla="*/ 1477106 w 1477106"/>
                <a:gd name="connsiteY4" fmla="*/ 196918 h 201795"/>
                <a:gd name="connsiteX0" fmla="*/ 532002 w 1558458"/>
                <a:gd name="connsiteY0" fmla="*/ 0 h 201795"/>
                <a:gd name="connsiteX1" fmla="*/ 205847 w 1558458"/>
                <a:gd name="connsiteY1" fmla="*/ 73461 h 201795"/>
                <a:gd name="connsiteX2" fmla="*/ 1159909 w 1558458"/>
                <a:gd name="connsiteY2" fmla="*/ 140558 h 201795"/>
                <a:gd name="connsiteX3" fmla="*/ 1464634 w 1558458"/>
                <a:gd name="connsiteY3" fmla="*/ 199017 h 201795"/>
                <a:gd name="connsiteX4" fmla="*/ 1558458 w 1558458"/>
                <a:gd name="connsiteY4" fmla="*/ 196918 h 201795"/>
                <a:gd name="connsiteX0" fmla="*/ 492475 w 1518931"/>
                <a:gd name="connsiteY0" fmla="*/ 0 h 201795"/>
                <a:gd name="connsiteX1" fmla="*/ 166320 w 1518931"/>
                <a:gd name="connsiteY1" fmla="*/ 73461 h 201795"/>
                <a:gd name="connsiteX2" fmla="*/ 1120382 w 1518931"/>
                <a:gd name="connsiteY2" fmla="*/ 140558 h 201795"/>
                <a:gd name="connsiteX3" fmla="*/ 1425107 w 1518931"/>
                <a:gd name="connsiteY3" fmla="*/ 199017 h 201795"/>
                <a:gd name="connsiteX4" fmla="*/ 1518931 w 1518931"/>
                <a:gd name="connsiteY4" fmla="*/ 196918 h 201795"/>
                <a:gd name="connsiteX0" fmla="*/ 523056 w 1549512"/>
                <a:gd name="connsiteY0" fmla="*/ 0 h 201795"/>
                <a:gd name="connsiteX1" fmla="*/ 196901 w 1549512"/>
                <a:gd name="connsiteY1" fmla="*/ 73461 h 201795"/>
                <a:gd name="connsiteX2" fmla="*/ 1150963 w 1549512"/>
                <a:gd name="connsiteY2" fmla="*/ 140558 h 201795"/>
                <a:gd name="connsiteX3" fmla="*/ 1455688 w 1549512"/>
                <a:gd name="connsiteY3" fmla="*/ 199017 h 201795"/>
                <a:gd name="connsiteX4" fmla="*/ 1549512 w 1549512"/>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503244 w 1529700"/>
                <a:gd name="connsiteY0" fmla="*/ 0 h 201795"/>
                <a:gd name="connsiteX1" fmla="*/ 177089 w 1529700"/>
                <a:gd name="connsiteY1" fmla="*/ 73461 h 201795"/>
                <a:gd name="connsiteX2" fmla="*/ 1131151 w 1529700"/>
                <a:gd name="connsiteY2" fmla="*/ 140558 h 201795"/>
                <a:gd name="connsiteX3" fmla="*/ 1435876 w 1529700"/>
                <a:gd name="connsiteY3" fmla="*/ 199017 h 201795"/>
                <a:gd name="connsiteX4" fmla="*/ 1529700 w 1529700"/>
                <a:gd name="connsiteY4" fmla="*/ 196918 h 201795"/>
                <a:gd name="connsiteX0" fmla="*/ 404788 w 1431244"/>
                <a:gd name="connsiteY0" fmla="*/ 0 h 201795"/>
                <a:gd name="connsiteX1" fmla="*/ 78633 w 1431244"/>
                <a:gd name="connsiteY1" fmla="*/ 73461 h 201795"/>
                <a:gd name="connsiteX2" fmla="*/ 1032695 w 1431244"/>
                <a:gd name="connsiteY2" fmla="*/ 140558 h 201795"/>
                <a:gd name="connsiteX3" fmla="*/ 1337420 w 1431244"/>
                <a:gd name="connsiteY3" fmla="*/ 199017 h 201795"/>
                <a:gd name="connsiteX4" fmla="*/ 1431244 w 1431244"/>
                <a:gd name="connsiteY4" fmla="*/ 196918 h 201795"/>
                <a:gd name="connsiteX0" fmla="*/ 444002 w 1470458"/>
                <a:gd name="connsiteY0" fmla="*/ 0 h 201795"/>
                <a:gd name="connsiteX1" fmla="*/ 117847 w 1470458"/>
                <a:gd name="connsiteY1" fmla="*/ 73461 h 201795"/>
                <a:gd name="connsiteX2" fmla="*/ 1071909 w 1470458"/>
                <a:gd name="connsiteY2" fmla="*/ 140558 h 201795"/>
                <a:gd name="connsiteX3" fmla="*/ 1376634 w 1470458"/>
                <a:gd name="connsiteY3" fmla="*/ 199017 h 201795"/>
                <a:gd name="connsiteX4" fmla="*/ 1470458 w 1470458"/>
                <a:gd name="connsiteY4" fmla="*/ 196918 h 201795"/>
                <a:gd name="connsiteX0" fmla="*/ 375459 w 1401915"/>
                <a:gd name="connsiteY0" fmla="*/ 0 h 201795"/>
                <a:gd name="connsiteX1" fmla="*/ 139008 w 1401915"/>
                <a:gd name="connsiteY1" fmla="*/ 75114 h 201795"/>
                <a:gd name="connsiteX2" fmla="*/ 1003366 w 1401915"/>
                <a:gd name="connsiteY2" fmla="*/ 140558 h 201795"/>
                <a:gd name="connsiteX3" fmla="*/ 1308091 w 1401915"/>
                <a:gd name="connsiteY3" fmla="*/ 199017 h 201795"/>
                <a:gd name="connsiteX4" fmla="*/ 1401915 w 1401915"/>
                <a:gd name="connsiteY4" fmla="*/ 196918 h 201795"/>
                <a:gd name="connsiteX0" fmla="*/ 265674 w 1292130"/>
                <a:gd name="connsiteY0" fmla="*/ 0 h 201795"/>
                <a:gd name="connsiteX1" fmla="*/ 29223 w 1292130"/>
                <a:gd name="connsiteY1" fmla="*/ 75114 h 201795"/>
                <a:gd name="connsiteX2" fmla="*/ 485918 w 1292130"/>
                <a:gd name="connsiteY2" fmla="*/ 140558 h 201795"/>
                <a:gd name="connsiteX3" fmla="*/ 1198306 w 1292130"/>
                <a:gd name="connsiteY3" fmla="*/ 199017 h 201795"/>
                <a:gd name="connsiteX4" fmla="*/ 1292130 w 1292130"/>
                <a:gd name="connsiteY4" fmla="*/ 196918 h 201795"/>
                <a:gd name="connsiteX0" fmla="*/ 265674 w 1203078"/>
                <a:gd name="connsiteY0" fmla="*/ 0 h 202075"/>
                <a:gd name="connsiteX1" fmla="*/ 29223 w 1203078"/>
                <a:gd name="connsiteY1" fmla="*/ 75114 h 202075"/>
                <a:gd name="connsiteX2" fmla="*/ 485918 w 1203078"/>
                <a:gd name="connsiteY2" fmla="*/ 140558 h 202075"/>
                <a:gd name="connsiteX3" fmla="*/ 1198306 w 1203078"/>
                <a:gd name="connsiteY3" fmla="*/ 199017 h 202075"/>
                <a:gd name="connsiteX4" fmla="*/ 821739 w 1203078"/>
                <a:gd name="connsiteY4" fmla="*/ 198345 h 202075"/>
                <a:gd name="connsiteX0" fmla="*/ 265674 w 842487"/>
                <a:gd name="connsiteY0" fmla="*/ 0 h 198345"/>
                <a:gd name="connsiteX1" fmla="*/ 29223 w 842487"/>
                <a:gd name="connsiteY1" fmla="*/ 75114 h 198345"/>
                <a:gd name="connsiteX2" fmla="*/ 485918 w 842487"/>
                <a:gd name="connsiteY2" fmla="*/ 140558 h 198345"/>
                <a:gd name="connsiteX3" fmla="*/ 821996 w 842487"/>
                <a:gd name="connsiteY3" fmla="*/ 161903 h 198345"/>
                <a:gd name="connsiteX4" fmla="*/ 821739 w 842487"/>
                <a:gd name="connsiteY4" fmla="*/ 198345 h 198345"/>
                <a:gd name="connsiteX0" fmla="*/ 256424 w 842344"/>
                <a:gd name="connsiteY0" fmla="*/ 0 h 198345"/>
                <a:gd name="connsiteX1" fmla="*/ 19973 w 842344"/>
                <a:gd name="connsiteY1" fmla="*/ 75114 h 198345"/>
                <a:gd name="connsiteX2" fmla="*/ 351227 w 842344"/>
                <a:gd name="connsiteY2" fmla="*/ 117719 h 198345"/>
                <a:gd name="connsiteX3" fmla="*/ 812746 w 842344"/>
                <a:gd name="connsiteY3" fmla="*/ 161903 h 198345"/>
                <a:gd name="connsiteX4" fmla="*/ 812489 w 842344"/>
                <a:gd name="connsiteY4" fmla="*/ 198345 h 198345"/>
                <a:gd name="connsiteX0" fmla="*/ 581926 w 854257"/>
                <a:gd name="connsiteY0" fmla="*/ 0 h 191208"/>
                <a:gd name="connsiteX1" fmla="*/ 31886 w 854257"/>
                <a:gd name="connsiteY1" fmla="*/ 67977 h 191208"/>
                <a:gd name="connsiteX2" fmla="*/ 363140 w 854257"/>
                <a:gd name="connsiteY2" fmla="*/ 110582 h 191208"/>
                <a:gd name="connsiteX3" fmla="*/ 824659 w 854257"/>
                <a:gd name="connsiteY3" fmla="*/ 154766 h 191208"/>
                <a:gd name="connsiteX4" fmla="*/ 824402 w 854257"/>
                <a:gd name="connsiteY4" fmla="*/ 191208 h 191208"/>
                <a:gd name="connsiteX0" fmla="*/ 514573 w 849624"/>
                <a:gd name="connsiteY0" fmla="*/ 0 h 206910"/>
                <a:gd name="connsiteX1" fmla="*/ 27253 w 849624"/>
                <a:gd name="connsiteY1" fmla="*/ 83679 h 206910"/>
                <a:gd name="connsiteX2" fmla="*/ 358507 w 849624"/>
                <a:gd name="connsiteY2" fmla="*/ 126284 h 206910"/>
                <a:gd name="connsiteX3" fmla="*/ 820026 w 849624"/>
                <a:gd name="connsiteY3" fmla="*/ 170468 h 206910"/>
                <a:gd name="connsiteX4" fmla="*/ 819769 w 849624"/>
                <a:gd name="connsiteY4" fmla="*/ 206910 h 206910"/>
                <a:gd name="connsiteX0" fmla="*/ 590972 w 926023"/>
                <a:gd name="connsiteY0" fmla="*/ 0 h 206910"/>
                <a:gd name="connsiteX1" fmla="*/ 9574 w 926023"/>
                <a:gd name="connsiteY1" fmla="*/ 80824 h 206910"/>
                <a:gd name="connsiteX2" fmla="*/ 434906 w 926023"/>
                <a:gd name="connsiteY2" fmla="*/ 126284 h 206910"/>
                <a:gd name="connsiteX3" fmla="*/ 896425 w 926023"/>
                <a:gd name="connsiteY3" fmla="*/ 170468 h 206910"/>
                <a:gd name="connsiteX4" fmla="*/ 896168 w 926023"/>
                <a:gd name="connsiteY4" fmla="*/ 206910 h 206910"/>
                <a:gd name="connsiteX0" fmla="*/ 605435 w 945066"/>
                <a:gd name="connsiteY0" fmla="*/ 0 h 206910"/>
                <a:gd name="connsiteX1" fmla="*/ 24037 w 945066"/>
                <a:gd name="connsiteY1" fmla="*/ 80824 h 206910"/>
                <a:gd name="connsiteX2" fmla="*/ 386650 w 945066"/>
                <a:gd name="connsiteY2" fmla="*/ 133422 h 206910"/>
                <a:gd name="connsiteX3" fmla="*/ 910888 w 945066"/>
                <a:gd name="connsiteY3" fmla="*/ 170468 h 206910"/>
                <a:gd name="connsiteX4" fmla="*/ 910631 w 945066"/>
                <a:gd name="connsiteY4" fmla="*/ 206910 h 206910"/>
                <a:gd name="connsiteX0" fmla="*/ 605435 w 945066"/>
                <a:gd name="connsiteY0" fmla="*/ 0 h 212726"/>
                <a:gd name="connsiteX1" fmla="*/ 24037 w 945066"/>
                <a:gd name="connsiteY1" fmla="*/ 80824 h 212726"/>
                <a:gd name="connsiteX2" fmla="*/ 386650 w 945066"/>
                <a:gd name="connsiteY2" fmla="*/ 133422 h 212726"/>
                <a:gd name="connsiteX3" fmla="*/ 910888 w 945066"/>
                <a:gd name="connsiteY3" fmla="*/ 170468 h 212726"/>
                <a:gd name="connsiteX4" fmla="*/ 910631 w 945066"/>
                <a:gd name="connsiteY4" fmla="*/ 212726 h 21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066" h="212726">
                  <a:moveTo>
                    <a:pt x="605435" y="0"/>
                  </a:moveTo>
                  <a:cubicBezTo>
                    <a:pt x="272470" y="26693"/>
                    <a:pt x="60501" y="58587"/>
                    <a:pt x="24037" y="80824"/>
                  </a:cubicBezTo>
                  <a:cubicBezTo>
                    <a:pt x="-12427" y="103061"/>
                    <a:pt x="-69836" y="86314"/>
                    <a:pt x="386650" y="133422"/>
                  </a:cubicBezTo>
                  <a:cubicBezTo>
                    <a:pt x="439472" y="144151"/>
                    <a:pt x="823558" y="157251"/>
                    <a:pt x="910888" y="170468"/>
                  </a:cubicBezTo>
                  <a:cubicBezTo>
                    <a:pt x="998218" y="183685"/>
                    <a:pt x="887917" y="206243"/>
                    <a:pt x="910631" y="212726"/>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8" name="Freeform 17">
              <a:extLst>
                <a:ext uri="{FF2B5EF4-FFF2-40B4-BE49-F238E27FC236}">
                  <a16:creationId xmlns:a16="http://schemas.microsoft.com/office/drawing/2014/main" id="{232AE45B-FA4E-C94A-BC88-2AE023643757}"/>
                </a:ext>
              </a:extLst>
            </p:cNvPr>
            <p:cNvSpPr/>
            <p:nvPr/>
          </p:nvSpPr>
          <p:spPr>
            <a:xfrm flipV="1">
              <a:off x="4731484" y="1983378"/>
              <a:ext cx="579122" cy="800000"/>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26456"/>
                <a:gd name="connsiteY0" fmla="*/ 0 h 244090"/>
                <a:gd name="connsiteX1" fmla="*/ 222869 w 1026456"/>
                <a:gd name="connsiteY1" fmla="*/ 73965 h 244090"/>
                <a:gd name="connsiteX2" fmla="*/ 417574 w 1026456"/>
                <a:gd name="connsiteY2" fmla="*/ 89443 h 244090"/>
                <a:gd name="connsiteX3" fmla="*/ 786710 w 1026456"/>
                <a:gd name="connsiteY3" fmla="*/ 240242 h 244090"/>
                <a:gd name="connsiteX4" fmla="*/ 932632 w 1026456"/>
                <a:gd name="connsiteY4" fmla="*/ 199017 h 244090"/>
                <a:gd name="connsiteX5" fmla="*/ 1026456 w 1026456"/>
                <a:gd name="connsiteY5" fmla="*/ 196918 h 244090"/>
                <a:gd name="connsiteX0" fmla="*/ 0 w 1026456"/>
                <a:gd name="connsiteY0" fmla="*/ 0 h 202106"/>
                <a:gd name="connsiteX1" fmla="*/ 222869 w 1026456"/>
                <a:gd name="connsiteY1" fmla="*/ 73965 h 202106"/>
                <a:gd name="connsiteX2" fmla="*/ 417574 w 1026456"/>
                <a:gd name="connsiteY2" fmla="*/ 89443 h 202106"/>
                <a:gd name="connsiteX3" fmla="*/ 786720 w 1026456"/>
                <a:gd name="connsiteY3" fmla="*/ 135902 h 202106"/>
                <a:gd name="connsiteX4" fmla="*/ 932632 w 1026456"/>
                <a:gd name="connsiteY4" fmla="*/ 199017 h 202106"/>
                <a:gd name="connsiteX5" fmla="*/ 1026456 w 1026456"/>
                <a:gd name="connsiteY5" fmla="*/ 196918 h 202106"/>
                <a:gd name="connsiteX0" fmla="*/ 0 w 1026456"/>
                <a:gd name="connsiteY0" fmla="*/ 0 h 202106"/>
                <a:gd name="connsiteX1" fmla="*/ 222869 w 1026456"/>
                <a:gd name="connsiteY1" fmla="*/ 73965 h 202106"/>
                <a:gd name="connsiteX2" fmla="*/ 417574 w 1026456"/>
                <a:gd name="connsiteY2" fmla="*/ 89443 h 202106"/>
                <a:gd name="connsiteX3" fmla="*/ 932632 w 1026456"/>
                <a:gd name="connsiteY3" fmla="*/ 199017 h 202106"/>
                <a:gd name="connsiteX4" fmla="*/ 1026456 w 1026456"/>
                <a:gd name="connsiteY4" fmla="*/ 196918 h 202106"/>
                <a:gd name="connsiteX0" fmla="*/ 0 w 1026456"/>
                <a:gd name="connsiteY0" fmla="*/ 0 h 202668"/>
                <a:gd name="connsiteX1" fmla="*/ 222869 w 1026456"/>
                <a:gd name="connsiteY1" fmla="*/ 73965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668"/>
                <a:gd name="connsiteX1" fmla="*/ 130824 w 1026456"/>
                <a:gd name="connsiteY1" fmla="*/ 56151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190"/>
                <a:gd name="connsiteX1" fmla="*/ 130824 w 1026456"/>
                <a:gd name="connsiteY1" fmla="*/ 56151 h 202190"/>
                <a:gd name="connsiteX2" fmla="*/ 615702 w 1026456"/>
                <a:gd name="connsiteY2" fmla="*/ 134645 h 202190"/>
                <a:gd name="connsiteX3" fmla="*/ 932632 w 1026456"/>
                <a:gd name="connsiteY3" fmla="*/ 199017 h 202190"/>
                <a:gd name="connsiteX4" fmla="*/ 1026456 w 1026456"/>
                <a:gd name="connsiteY4" fmla="*/ 196918 h 202190"/>
                <a:gd name="connsiteX0" fmla="*/ 204465 w 1230921"/>
                <a:gd name="connsiteY0" fmla="*/ 0 h 202190"/>
                <a:gd name="connsiteX1" fmla="*/ 21334 w 1230921"/>
                <a:gd name="connsiteY1" fmla="*/ 72687 h 202190"/>
                <a:gd name="connsiteX2" fmla="*/ 820167 w 1230921"/>
                <a:gd name="connsiteY2" fmla="*/ 134645 h 202190"/>
                <a:gd name="connsiteX3" fmla="*/ 1137097 w 1230921"/>
                <a:gd name="connsiteY3" fmla="*/ 199017 h 202190"/>
                <a:gd name="connsiteX4" fmla="*/ 1230921 w 1230921"/>
                <a:gd name="connsiteY4" fmla="*/ 196918 h 202190"/>
                <a:gd name="connsiteX0" fmla="*/ 219756 w 1246212"/>
                <a:gd name="connsiteY0" fmla="*/ 0 h 202190"/>
                <a:gd name="connsiteX1" fmla="*/ 36625 w 1246212"/>
                <a:gd name="connsiteY1" fmla="*/ 72687 h 202190"/>
                <a:gd name="connsiteX2" fmla="*/ 835458 w 1246212"/>
                <a:gd name="connsiteY2" fmla="*/ 134645 h 202190"/>
                <a:gd name="connsiteX3" fmla="*/ 1152388 w 1246212"/>
                <a:gd name="connsiteY3" fmla="*/ 199017 h 202190"/>
                <a:gd name="connsiteX4" fmla="*/ 1246212 w 1246212"/>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261258 w 1287714"/>
                <a:gd name="connsiteY0" fmla="*/ 0 h 202190"/>
                <a:gd name="connsiteX1" fmla="*/ 33279 w 1287714"/>
                <a:gd name="connsiteY1" fmla="*/ 44576 h 202190"/>
                <a:gd name="connsiteX2" fmla="*/ 876960 w 1287714"/>
                <a:gd name="connsiteY2" fmla="*/ 134645 h 202190"/>
                <a:gd name="connsiteX3" fmla="*/ 1193890 w 1287714"/>
                <a:gd name="connsiteY3" fmla="*/ 199017 h 202190"/>
                <a:gd name="connsiteX4" fmla="*/ 1287714 w 1287714"/>
                <a:gd name="connsiteY4" fmla="*/ 196918 h 202190"/>
                <a:gd name="connsiteX0" fmla="*/ 606004 w 1632460"/>
                <a:gd name="connsiteY0" fmla="*/ 0 h 202190"/>
                <a:gd name="connsiteX1" fmla="*/ 19219 w 1632460"/>
                <a:gd name="connsiteY1" fmla="*/ 44576 h 202190"/>
                <a:gd name="connsiteX2" fmla="*/ 1221706 w 1632460"/>
                <a:gd name="connsiteY2" fmla="*/ 134645 h 202190"/>
                <a:gd name="connsiteX3" fmla="*/ 1538636 w 1632460"/>
                <a:gd name="connsiteY3" fmla="*/ 199017 h 202190"/>
                <a:gd name="connsiteX4" fmla="*/ 1632460 w 1632460"/>
                <a:gd name="connsiteY4" fmla="*/ 196918 h 202190"/>
                <a:gd name="connsiteX0" fmla="*/ 586786 w 1613242"/>
                <a:gd name="connsiteY0" fmla="*/ 0 h 202190"/>
                <a:gd name="connsiteX1" fmla="*/ 1 w 1613242"/>
                <a:gd name="connsiteY1" fmla="*/ 44576 h 202190"/>
                <a:gd name="connsiteX2" fmla="*/ 1202488 w 1613242"/>
                <a:gd name="connsiteY2" fmla="*/ 134645 h 202190"/>
                <a:gd name="connsiteX3" fmla="*/ 1519418 w 1613242"/>
                <a:gd name="connsiteY3" fmla="*/ 199017 h 202190"/>
                <a:gd name="connsiteX4" fmla="*/ 1613242 w 1613242"/>
                <a:gd name="connsiteY4" fmla="*/ 196918 h 202190"/>
                <a:gd name="connsiteX0" fmla="*/ 1 w 1026457"/>
                <a:gd name="connsiteY0" fmla="*/ 0 h 202190"/>
                <a:gd name="connsiteX1" fmla="*/ 615703 w 1026457"/>
                <a:gd name="connsiteY1" fmla="*/ 134645 h 202190"/>
                <a:gd name="connsiteX2" fmla="*/ 932633 w 1026457"/>
                <a:gd name="connsiteY2" fmla="*/ 199017 h 202190"/>
                <a:gd name="connsiteX3" fmla="*/ 1026457 w 1026457"/>
                <a:gd name="connsiteY3" fmla="*/ 196918 h 202190"/>
                <a:gd name="connsiteX0" fmla="*/ 1 w 1026457"/>
                <a:gd name="connsiteY0" fmla="*/ 0 h 202190"/>
                <a:gd name="connsiteX1" fmla="*/ 615703 w 1026457"/>
                <a:gd name="connsiteY1" fmla="*/ 134645 h 202190"/>
                <a:gd name="connsiteX2" fmla="*/ 583072 w 1026457"/>
                <a:gd name="connsiteY2" fmla="*/ 127329 h 202190"/>
                <a:gd name="connsiteX3" fmla="*/ 932633 w 1026457"/>
                <a:gd name="connsiteY3" fmla="*/ 199017 h 202190"/>
                <a:gd name="connsiteX4" fmla="*/ 1026457 w 1026457"/>
                <a:gd name="connsiteY4" fmla="*/ 196918 h 202190"/>
                <a:gd name="connsiteX0" fmla="*/ 316119 w 1372347"/>
                <a:gd name="connsiteY0" fmla="*/ 0 h 206775"/>
                <a:gd name="connsiteX1" fmla="*/ 931821 w 1372347"/>
                <a:gd name="connsiteY1" fmla="*/ 134645 h 206775"/>
                <a:gd name="connsiteX2" fmla="*/ 2169 w 1372347"/>
                <a:gd name="connsiteY2" fmla="*/ 69452 h 206775"/>
                <a:gd name="connsiteX3" fmla="*/ 1248751 w 1372347"/>
                <a:gd name="connsiteY3" fmla="*/ 199017 h 206775"/>
                <a:gd name="connsiteX4" fmla="*/ 1342575 w 1372347"/>
                <a:gd name="connsiteY4" fmla="*/ 196918 h 206775"/>
                <a:gd name="connsiteX0" fmla="*/ 326867 w 1383095"/>
                <a:gd name="connsiteY0" fmla="*/ 0 h 206775"/>
                <a:gd name="connsiteX1" fmla="*/ 135264 w 1383095"/>
                <a:gd name="connsiteY1" fmla="*/ 32121 h 206775"/>
                <a:gd name="connsiteX2" fmla="*/ 12917 w 1383095"/>
                <a:gd name="connsiteY2" fmla="*/ 69452 h 206775"/>
                <a:gd name="connsiteX3" fmla="*/ 1259499 w 1383095"/>
                <a:gd name="connsiteY3" fmla="*/ 199017 h 206775"/>
                <a:gd name="connsiteX4" fmla="*/ 1353323 w 1383095"/>
                <a:gd name="connsiteY4" fmla="*/ 196918 h 206775"/>
                <a:gd name="connsiteX0" fmla="*/ 206150 w 1232606"/>
                <a:gd name="connsiteY0" fmla="*/ 0 h 201795"/>
                <a:gd name="connsiteX1" fmla="*/ 14547 w 1232606"/>
                <a:gd name="connsiteY1" fmla="*/ 32121 h 201795"/>
                <a:gd name="connsiteX2" fmla="*/ 834057 w 1232606"/>
                <a:gd name="connsiteY2" fmla="*/ 140558 h 201795"/>
                <a:gd name="connsiteX3" fmla="*/ 1138782 w 1232606"/>
                <a:gd name="connsiteY3" fmla="*/ 199017 h 201795"/>
                <a:gd name="connsiteX4" fmla="*/ 1232606 w 1232606"/>
                <a:gd name="connsiteY4" fmla="*/ 196918 h 201795"/>
                <a:gd name="connsiteX0" fmla="*/ 337874 w 1364330"/>
                <a:gd name="connsiteY0" fmla="*/ 0 h 201795"/>
                <a:gd name="connsiteX1" fmla="*/ 11719 w 1364330"/>
                <a:gd name="connsiteY1" fmla="*/ 73461 h 201795"/>
                <a:gd name="connsiteX2" fmla="*/ 965781 w 1364330"/>
                <a:gd name="connsiteY2" fmla="*/ 140558 h 201795"/>
                <a:gd name="connsiteX3" fmla="*/ 1270506 w 1364330"/>
                <a:gd name="connsiteY3" fmla="*/ 199017 h 201795"/>
                <a:gd name="connsiteX4" fmla="*/ 1364330 w 1364330"/>
                <a:gd name="connsiteY4" fmla="*/ 196918 h 201795"/>
                <a:gd name="connsiteX0" fmla="*/ 575327 w 1601783"/>
                <a:gd name="connsiteY0" fmla="*/ 0 h 201795"/>
                <a:gd name="connsiteX1" fmla="*/ 249172 w 1601783"/>
                <a:gd name="connsiteY1" fmla="*/ 73461 h 201795"/>
                <a:gd name="connsiteX2" fmla="*/ 1203234 w 1601783"/>
                <a:gd name="connsiteY2" fmla="*/ 140558 h 201795"/>
                <a:gd name="connsiteX3" fmla="*/ 1507959 w 1601783"/>
                <a:gd name="connsiteY3" fmla="*/ 199017 h 201795"/>
                <a:gd name="connsiteX4" fmla="*/ 1601783 w 1601783"/>
                <a:gd name="connsiteY4" fmla="*/ 196918 h 201795"/>
                <a:gd name="connsiteX0" fmla="*/ 450650 w 1477106"/>
                <a:gd name="connsiteY0" fmla="*/ 0 h 201795"/>
                <a:gd name="connsiteX1" fmla="*/ 124495 w 1477106"/>
                <a:gd name="connsiteY1" fmla="*/ 73461 h 201795"/>
                <a:gd name="connsiteX2" fmla="*/ 1078557 w 1477106"/>
                <a:gd name="connsiteY2" fmla="*/ 140558 h 201795"/>
                <a:gd name="connsiteX3" fmla="*/ 1383282 w 1477106"/>
                <a:gd name="connsiteY3" fmla="*/ 199017 h 201795"/>
                <a:gd name="connsiteX4" fmla="*/ 1477106 w 1477106"/>
                <a:gd name="connsiteY4" fmla="*/ 196918 h 201795"/>
                <a:gd name="connsiteX0" fmla="*/ 532002 w 1558458"/>
                <a:gd name="connsiteY0" fmla="*/ 0 h 201795"/>
                <a:gd name="connsiteX1" fmla="*/ 205847 w 1558458"/>
                <a:gd name="connsiteY1" fmla="*/ 73461 h 201795"/>
                <a:gd name="connsiteX2" fmla="*/ 1159909 w 1558458"/>
                <a:gd name="connsiteY2" fmla="*/ 140558 h 201795"/>
                <a:gd name="connsiteX3" fmla="*/ 1464634 w 1558458"/>
                <a:gd name="connsiteY3" fmla="*/ 199017 h 201795"/>
                <a:gd name="connsiteX4" fmla="*/ 1558458 w 1558458"/>
                <a:gd name="connsiteY4" fmla="*/ 196918 h 201795"/>
                <a:gd name="connsiteX0" fmla="*/ 492475 w 1518931"/>
                <a:gd name="connsiteY0" fmla="*/ 0 h 201795"/>
                <a:gd name="connsiteX1" fmla="*/ 166320 w 1518931"/>
                <a:gd name="connsiteY1" fmla="*/ 73461 h 201795"/>
                <a:gd name="connsiteX2" fmla="*/ 1120382 w 1518931"/>
                <a:gd name="connsiteY2" fmla="*/ 140558 h 201795"/>
                <a:gd name="connsiteX3" fmla="*/ 1425107 w 1518931"/>
                <a:gd name="connsiteY3" fmla="*/ 199017 h 201795"/>
                <a:gd name="connsiteX4" fmla="*/ 1518931 w 1518931"/>
                <a:gd name="connsiteY4" fmla="*/ 196918 h 201795"/>
                <a:gd name="connsiteX0" fmla="*/ 523056 w 1549512"/>
                <a:gd name="connsiteY0" fmla="*/ 0 h 201795"/>
                <a:gd name="connsiteX1" fmla="*/ 196901 w 1549512"/>
                <a:gd name="connsiteY1" fmla="*/ 73461 h 201795"/>
                <a:gd name="connsiteX2" fmla="*/ 1150963 w 1549512"/>
                <a:gd name="connsiteY2" fmla="*/ 140558 h 201795"/>
                <a:gd name="connsiteX3" fmla="*/ 1455688 w 1549512"/>
                <a:gd name="connsiteY3" fmla="*/ 199017 h 201795"/>
                <a:gd name="connsiteX4" fmla="*/ 1549512 w 1549512"/>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385365 w 1411821"/>
                <a:gd name="connsiteY0" fmla="*/ 0 h 201795"/>
                <a:gd name="connsiteX1" fmla="*/ 59210 w 1411821"/>
                <a:gd name="connsiteY1" fmla="*/ 73461 h 201795"/>
                <a:gd name="connsiteX2" fmla="*/ 1013272 w 1411821"/>
                <a:gd name="connsiteY2" fmla="*/ 140558 h 201795"/>
                <a:gd name="connsiteX3" fmla="*/ 1317997 w 1411821"/>
                <a:gd name="connsiteY3" fmla="*/ 199017 h 201795"/>
                <a:gd name="connsiteX4" fmla="*/ 1411821 w 1411821"/>
                <a:gd name="connsiteY4" fmla="*/ 196918 h 201795"/>
                <a:gd name="connsiteX0" fmla="*/ 503244 w 1529700"/>
                <a:gd name="connsiteY0" fmla="*/ 0 h 201795"/>
                <a:gd name="connsiteX1" fmla="*/ 177089 w 1529700"/>
                <a:gd name="connsiteY1" fmla="*/ 73461 h 201795"/>
                <a:gd name="connsiteX2" fmla="*/ 1131151 w 1529700"/>
                <a:gd name="connsiteY2" fmla="*/ 140558 h 201795"/>
                <a:gd name="connsiteX3" fmla="*/ 1435876 w 1529700"/>
                <a:gd name="connsiteY3" fmla="*/ 199017 h 201795"/>
                <a:gd name="connsiteX4" fmla="*/ 1529700 w 1529700"/>
                <a:gd name="connsiteY4" fmla="*/ 196918 h 201795"/>
                <a:gd name="connsiteX0" fmla="*/ 404788 w 1431244"/>
                <a:gd name="connsiteY0" fmla="*/ 0 h 201795"/>
                <a:gd name="connsiteX1" fmla="*/ 78633 w 1431244"/>
                <a:gd name="connsiteY1" fmla="*/ 73461 h 201795"/>
                <a:gd name="connsiteX2" fmla="*/ 1032695 w 1431244"/>
                <a:gd name="connsiteY2" fmla="*/ 140558 h 201795"/>
                <a:gd name="connsiteX3" fmla="*/ 1337420 w 1431244"/>
                <a:gd name="connsiteY3" fmla="*/ 199017 h 201795"/>
                <a:gd name="connsiteX4" fmla="*/ 1431244 w 1431244"/>
                <a:gd name="connsiteY4" fmla="*/ 196918 h 201795"/>
                <a:gd name="connsiteX0" fmla="*/ 444002 w 1470458"/>
                <a:gd name="connsiteY0" fmla="*/ 0 h 201795"/>
                <a:gd name="connsiteX1" fmla="*/ 117847 w 1470458"/>
                <a:gd name="connsiteY1" fmla="*/ 73461 h 201795"/>
                <a:gd name="connsiteX2" fmla="*/ 1071909 w 1470458"/>
                <a:gd name="connsiteY2" fmla="*/ 140558 h 201795"/>
                <a:gd name="connsiteX3" fmla="*/ 1376634 w 1470458"/>
                <a:gd name="connsiteY3" fmla="*/ 199017 h 201795"/>
                <a:gd name="connsiteX4" fmla="*/ 1470458 w 1470458"/>
                <a:gd name="connsiteY4" fmla="*/ 196918 h 201795"/>
                <a:gd name="connsiteX0" fmla="*/ 375459 w 1401915"/>
                <a:gd name="connsiteY0" fmla="*/ 0 h 201795"/>
                <a:gd name="connsiteX1" fmla="*/ 139008 w 1401915"/>
                <a:gd name="connsiteY1" fmla="*/ 75114 h 201795"/>
                <a:gd name="connsiteX2" fmla="*/ 1003366 w 1401915"/>
                <a:gd name="connsiteY2" fmla="*/ 140558 h 201795"/>
                <a:gd name="connsiteX3" fmla="*/ 1308091 w 1401915"/>
                <a:gd name="connsiteY3" fmla="*/ 199017 h 201795"/>
                <a:gd name="connsiteX4" fmla="*/ 1401915 w 1401915"/>
                <a:gd name="connsiteY4" fmla="*/ 196918 h 201795"/>
                <a:gd name="connsiteX0" fmla="*/ 123305 w 1149761"/>
                <a:gd name="connsiteY0" fmla="*/ 0 h 201795"/>
                <a:gd name="connsiteX1" fmla="*/ 490477 w 1149761"/>
                <a:gd name="connsiteY1" fmla="*/ 41068 h 201795"/>
                <a:gd name="connsiteX2" fmla="*/ 751212 w 1149761"/>
                <a:gd name="connsiteY2" fmla="*/ 140558 h 201795"/>
                <a:gd name="connsiteX3" fmla="*/ 1055937 w 1149761"/>
                <a:gd name="connsiteY3" fmla="*/ 199017 h 201795"/>
                <a:gd name="connsiteX4" fmla="*/ 1149761 w 1149761"/>
                <a:gd name="connsiteY4" fmla="*/ 196918 h 201795"/>
                <a:gd name="connsiteX0" fmla="*/ 78130 w 1385584"/>
                <a:gd name="connsiteY0" fmla="*/ 0 h 208179"/>
                <a:gd name="connsiteX1" fmla="*/ 726300 w 1385584"/>
                <a:gd name="connsiteY1" fmla="*/ 47452 h 208179"/>
                <a:gd name="connsiteX2" fmla="*/ 987035 w 1385584"/>
                <a:gd name="connsiteY2" fmla="*/ 146942 h 208179"/>
                <a:gd name="connsiteX3" fmla="*/ 1291760 w 1385584"/>
                <a:gd name="connsiteY3" fmla="*/ 205401 h 208179"/>
                <a:gd name="connsiteX4" fmla="*/ 1385584 w 1385584"/>
                <a:gd name="connsiteY4" fmla="*/ 203302 h 208179"/>
                <a:gd name="connsiteX0" fmla="*/ 0 w 1307454"/>
                <a:gd name="connsiteY0" fmla="*/ 0 h 208179"/>
                <a:gd name="connsiteX1" fmla="*/ 648170 w 1307454"/>
                <a:gd name="connsiteY1" fmla="*/ 47452 h 208179"/>
                <a:gd name="connsiteX2" fmla="*/ 908905 w 1307454"/>
                <a:gd name="connsiteY2" fmla="*/ 146942 h 208179"/>
                <a:gd name="connsiteX3" fmla="*/ 1213630 w 1307454"/>
                <a:gd name="connsiteY3" fmla="*/ 205401 h 208179"/>
                <a:gd name="connsiteX4" fmla="*/ 1307454 w 1307454"/>
                <a:gd name="connsiteY4" fmla="*/ 203302 h 208179"/>
                <a:gd name="connsiteX0" fmla="*/ 0 w 1317863"/>
                <a:gd name="connsiteY0" fmla="*/ 0 h 203923"/>
                <a:gd name="connsiteX1" fmla="*/ 658579 w 1317863"/>
                <a:gd name="connsiteY1" fmla="*/ 43196 h 203923"/>
                <a:gd name="connsiteX2" fmla="*/ 919314 w 1317863"/>
                <a:gd name="connsiteY2" fmla="*/ 142686 h 203923"/>
                <a:gd name="connsiteX3" fmla="*/ 1224039 w 1317863"/>
                <a:gd name="connsiteY3" fmla="*/ 201145 h 203923"/>
                <a:gd name="connsiteX4" fmla="*/ 1317863 w 1317863"/>
                <a:gd name="connsiteY4" fmla="*/ 199046 h 203923"/>
                <a:gd name="connsiteX0" fmla="*/ 0 w 1396329"/>
                <a:gd name="connsiteY0" fmla="*/ 0 h 203643"/>
                <a:gd name="connsiteX1" fmla="*/ 658579 w 1396329"/>
                <a:gd name="connsiteY1" fmla="*/ 43196 h 203643"/>
                <a:gd name="connsiteX2" fmla="*/ 1387640 w 1396329"/>
                <a:gd name="connsiteY2" fmla="*/ 146942 h 203643"/>
                <a:gd name="connsiteX3" fmla="*/ 1224039 w 1396329"/>
                <a:gd name="connsiteY3" fmla="*/ 201145 h 203643"/>
                <a:gd name="connsiteX4" fmla="*/ 1317863 w 1396329"/>
                <a:gd name="connsiteY4" fmla="*/ 199046 h 203643"/>
                <a:gd name="connsiteX0" fmla="*/ 0 w 1396329"/>
                <a:gd name="connsiteY0" fmla="*/ 0 h 203643"/>
                <a:gd name="connsiteX1" fmla="*/ 658579 w 1396329"/>
                <a:gd name="connsiteY1" fmla="*/ 43196 h 203643"/>
                <a:gd name="connsiteX2" fmla="*/ 1387640 w 1396329"/>
                <a:gd name="connsiteY2" fmla="*/ 146942 h 203643"/>
                <a:gd name="connsiteX3" fmla="*/ 1224039 w 1396329"/>
                <a:gd name="connsiteY3" fmla="*/ 201145 h 203643"/>
                <a:gd name="connsiteX4" fmla="*/ 1317863 w 1396329"/>
                <a:gd name="connsiteY4" fmla="*/ 199046 h 203643"/>
                <a:gd name="connsiteX0" fmla="*/ 0 w 1457225"/>
                <a:gd name="connsiteY0" fmla="*/ 0 h 203994"/>
                <a:gd name="connsiteX1" fmla="*/ 658579 w 1457225"/>
                <a:gd name="connsiteY1" fmla="*/ 43196 h 203994"/>
                <a:gd name="connsiteX2" fmla="*/ 1450084 w 1457225"/>
                <a:gd name="connsiteY2" fmla="*/ 141622 h 203994"/>
                <a:gd name="connsiteX3" fmla="*/ 1224039 w 1457225"/>
                <a:gd name="connsiteY3" fmla="*/ 201145 h 203994"/>
                <a:gd name="connsiteX4" fmla="*/ 1317863 w 1457225"/>
                <a:gd name="connsiteY4" fmla="*/ 199046 h 203994"/>
                <a:gd name="connsiteX0" fmla="*/ 0 w 1416559"/>
                <a:gd name="connsiteY0" fmla="*/ 0 h 203994"/>
                <a:gd name="connsiteX1" fmla="*/ 658579 w 1416559"/>
                <a:gd name="connsiteY1" fmla="*/ 43196 h 203994"/>
                <a:gd name="connsiteX2" fmla="*/ 1408456 w 1416559"/>
                <a:gd name="connsiteY2" fmla="*/ 141622 h 203994"/>
                <a:gd name="connsiteX3" fmla="*/ 1224039 w 1416559"/>
                <a:gd name="connsiteY3" fmla="*/ 201145 h 203994"/>
                <a:gd name="connsiteX4" fmla="*/ 1317863 w 1416559"/>
                <a:gd name="connsiteY4" fmla="*/ 199046 h 203994"/>
                <a:gd name="connsiteX0" fmla="*/ 0 w 1467427"/>
                <a:gd name="connsiteY0" fmla="*/ 0 h 204207"/>
                <a:gd name="connsiteX1" fmla="*/ 658579 w 1467427"/>
                <a:gd name="connsiteY1" fmla="*/ 43196 h 204207"/>
                <a:gd name="connsiteX2" fmla="*/ 1460493 w 1467427"/>
                <a:gd name="connsiteY2" fmla="*/ 138430 h 204207"/>
                <a:gd name="connsiteX3" fmla="*/ 1224039 w 1467427"/>
                <a:gd name="connsiteY3" fmla="*/ 201145 h 204207"/>
                <a:gd name="connsiteX4" fmla="*/ 1317863 w 1467427"/>
                <a:gd name="connsiteY4" fmla="*/ 199046 h 204207"/>
                <a:gd name="connsiteX0" fmla="*/ 0 w 1467427"/>
                <a:gd name="connsiteY0" fmla="*/ 0 h 204207"/>
                <a:gd name="connsiteX1" fmla="*/ 658579 w 1467427"/>
                <a:gd name="connsiteY1" fmla="*/ 43196 h 204207"/>
                <a:gd name="connsiteX2" fmla="*/ 1460493 w 1467427"/>
                <a:gd name="connsiteY2" fmla="*/ 138430 h 204207"/>
                <a:gd name="connsiteX3" fmla="*/ 1224039 w 1467427"/>
                <a:gd name="connsiteY3" fmla="*/ 201145 h 204207"/>
                <a:gd name="connsiteX4" fmla="*/ 1317863 w 1467427"/>
                <a:gd name="connsiteY4" fmla="*/ 199046 h 204207"/>
                <a:gd name="connsiteX0" fmla="*/ 0 w 1467427"/>
                <a:gd name="connsiteY0" fmla="*/ 0 h 204278"/>
                <a:gd name="connsiteX1" fmla="*/ 658579 w 1467427"/>
                <a:gd name="connsiteY1" fmla="*/ 43196 h 204278"/>
                <a:gd name="connsiteX2" fmla="*/ 1460494 w 1467427"/>
                <a:gd name="connsiteY2" fmla="*/ 137366 h 204278"/>
                <a:gd name="connsiteX3" fmla="*/ 1224039 w 1467427"/>
                <a:gd name="connsiteY3" fmla="*/ 201145 h 204278"/>
                <a:gd name="connsiteX4" fmla="*/ 1317863 w 1467427"/>
                <a:gd name="connsiteY4" fmla="*/ 199046 h 204278"/>
                <a:gd name="connsiteX0" fmla="*/ 0 w 1460494"/>
                <a:gd name="connsiteY0" fmla="*/ 0 h 204278"/>
                <a:gd name="connsiteX1" fmla="*/ 658579 w 1460494"/>
                <a:gd name="connsiteY1" fmla="*/ 43196 h 204278"/>
                <a:gd name="connsiteX2" fmla="*/ 1460494 w 1460494"/>
                <a:gd name="connsiteY2" fmla="*/ 137366 h 204278"/>
                <a:gd name="connsiteX3" fmla="*/ 1224039 w 1460494"/>
                <a:gd name="connsiteY3" fmla="*/ 201145 h 204278"/>
                <a:gd name="connsiteX4" fmla="*/ 1317863 w 1460494"/>
                <a:gd name="connsiteY4" fmla="*/ 199046 h 204278"/>
                <a:gd name="connsiteX0" fmla="*/ 0 w 1460494"/>
                <a:gd name="connsiteY0" fmla="*/ 0 h 204278"/>
                <a:gd name="connsiteX1" fmla="*/ 658579 w 1460494"/>
                <a:gd name="connsiteY1" fmla="*/ 43196 h 204278"/>
                <a:gd name="connsiteX2" fmla="*/ 1460494 w 1460494"/>
                <a:gd name="connsiteY2" fmla="*/ 137366 h 204278"/>
                <a:gd name="connsiteX3" fmla="*/ 1224039 w 1460494"/>
                <a:gd name="connsiteY3" fmla="*/ 201145 h 204278"/>
                <a:gd name="connsiteX4" fmla="*/ 1317863 w 1460494"/>
                <a:gd name="connsiteY4" fmla="*/ 199046 h 204278"/>
                <a:gd name="connsiteX0" fmla="*/ 0 w 1450088"/>
                <a:gd name="connsiteY0" fmla="*/ 0 h 204784"/>
                <a:gd name="connsiteX1" fmla="*/ 658579 w 1450088"/>
                <a:gd name="connsiteY1" fmla="*/ 43196 h 204784"/>
                <a:gd name="connsiteX2" fmla="*/ 1450088 w 1450088"/>
                <a:gd name="connsiteY2" fmla="*/ 129919 h 204784"/>
                <a:gd name="connsiteX3" fmla="*/ 1224039 w 1450088"/>
                <a:gd name="connsiteY3" fmla="*/ 201145 h 204784"/>
                <a:gd name="connsiteX4" fmla="*/ 1317863 w 1450088"/>
                <a:gd name="connsiteY4" fmla="*/ 199046 h 20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88" h="204784">
                  <a:moveTo>
                    <a:pt x="0" y="0"/>
                  </a:moveTo>
                  <a:cubicBezTo>
                    <a:pt x="374730" y="33077"/>
                    <a:pt x="416898" y="21543"/>
                    <a:pt x="658579" y="43196"/>
                  </a:cubicBezTo>
                  <a:cubicBezTo>
                    <a:pt x="900260" y="64849"/>
                    <a:pt x="1295412" y="73235"/>
                    <a:pt x="1450088" y="129919"/>
                  </a:cubicBezTo>
                  <a:cubicBezTo>
                    <a:pt x="1430059" y="153415"/>
                    <a:pt x="1246076" y="189624"/>
                    <a:pt x="1224039" y="201145"/>
                  </a:cubicBezTo>
                  <a:cubicBezTo>
                    <a:pt x="1202002" y="212666"/>
                    <a:pt x="1295149" y="192563"/>
                    <a:pt x="1317863" y="199046"/>
                  </a:cubicBezTo>
                </a:path>
              </a:pathLst>
            </a:custGeom>
            <a:noFill/>
            <a:ln>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19" name="Freeform 18">
              <a:extLst>
                <a:ext uri="{FF2B5EF4-FFF2-40B4-BE49-F238E27FC236}">
                  <a16:creationId xmlns:a16="http://schemas.microsoft.com/office/drawing/2014/main" id="{13E826A0-1159-0047-BA6B-DB84DD5B8E04}"/>
                </a:ext>
              </a:extLst>
            </p:cNvPr>
            <p:cNvSpPr/>
            <p:nvPr/>
          </p:nvSpPr>
          <p:spPr>
            <a:xfrm>
              <a:off x="2920876" y="2315000"/>
              <a:ext cx="281065" cy="224853"/>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1689"/>
                <a:gd name="connsiteX1" fmla="*/ 78698 w 1053276"/>
                <a:gd name="connsiteY1" fmla="*/ 146154 h 361689"/>
                <a:gd name="connsiteX2" fmla="*/ 281065 w 1053276"/>
                <a:gd name="connsiteY2" fmla="*/ 224853 h 361689"/>
                <a:gd name="connsiteX3" fmla="*/ 734518 w 1053276"/>
                <a:gd name="connsiteY3" fmla="*/ 348522 h 361689"/>
                <a:gd name="connsiteX4" fmla="*/ 1034321 w 1053276"/>
                <a:gd name="connsiteY4" fmla="*/ 356017 h 361689"/>
                <a:gd name="connsiteX5" fmla="*/ 1053059 w 1053276"/>
                <a:gd name="connsiteY5" fmla="*/ 329784 h 361689"/>
                <a:gd name="connsiteX0" fmla="*/ 0 w 1053059"/>
                <a:gd name="connsiteY0" fmla="*/ 0 h 353674"/>
                <a:gd name="connsiteX1" fmla="*/ 78698 w 1053059"/>
                <a:gd name="connsiteY1" fmla="*/ 146154 h 353674"/>
                <a:gd name="connsiteX2" fmla="*/ 281065 w 1053059"/>
                <a:gd name="connsiteY2" fmla="*/ 224853 h 353674"/>
                <a:gd name="connsiteX3" fmla="*/ 734518 w 1053059"/>
                <a:gd name="connsiteY3" fmla="*/ 348522 h 353674"/>
                <a:gd name="connsiteX4" fmla="*/ 1053059 w 1053059"/>
                <a:gd name="connsiteY4" fmla="*/ 329784 h 353674"/>
                <a:gd name="connsiteX0" fmla="*/ 0 w 734518"/>
                <a:gd name="connsiteY0" fmla="*/ 0 h 348522"/>
                <a:gd name="connsiteX1" fmla="*/ 78698 w 734518"/>
                <a:gd name="connsiteY1" fmla="*/ 146154 h 348522"/>
                <a:gd name="connsiteX2" fmla="*/ 281065 w 734518"/>
                <a:gd name="connsiteY2" fmla="*/ 224853 h 348522"/>
                <a:gd name="connsiteX3" fmla="*/ 734518 w 734518"/>
                <a:gd name="connsiteY3" fmla="*/ 348522 h 348522"/>
                <a:gd name="connsiteX0" fmla="*/ 0 w 281065"/>
                <a:gd name="connsiteY0" fmla="*/ 0 h 224853"/>
                <a:gd name="connsiteX1" fmla="*/ 78698 w 281065"/>
                <a:gd name="connsiteY1" fmla="*/ 146154 h 224853"/>
                <a:gd name="connsiteX2" fmla="*/ 281065 w 281065"/>
                <a:gd name="connsiteY2" fmla="*/ 224853 h 224853"/>
              </a:gdLst>
              <a:ahLst/>
              <a:cxnLst>
                <a:cxn ang="0">
                  <a:pos x="connsiteX0" y="connsiteY0"/>
                </a:cxn>
                <a:cxn ang="0">
                  <a:pos x="connsiteX1" y="connsiteY1"/>
                </a:cxn>
                <a:cxn ang="0">
                  <a:pos x="connsiteX2" y="connsiteY2"/>
                </a:cxn>
              </a:cxnLst>
              <a:rect l="l" t="t" r="r" b="b"/>
              <a:pathLst>
                <a:path w="281065" h="224853">
                  <a:moveTo>
                    <a:pt x="0" y="0"/>
                  </a:moveTo>
                  <a:cubicBezTo>
                    <a:pt x="15927" y="54339"/>
                    <a:pt x="31854" y="108679"/>
                    <a:pt x="78698" y="146154"/>
                  </a:cubicBezTo>
                  <a:cubicBezTo>
                    <a:pt x="125542" y="183629"/>
                    <a:pt x="171762" y="191125"/>
                    <a:pt x="281065" y="224853"/>
                  </a:cubicBezTo>
                </a:path>
              </a:pathLst>
            </a:custGeom>
            <a:noFill/>
            <a:ln w="6350">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E0FC"/>
                </a:solidFill>
              </a:endParaRPr>
            </a:p>
          </p:txBody>
        </p:sp>
        <p:sp>
          <p:nvSpPr>
            <p:cNvPr id="20" name="Freeform 19">
              <a:extLst>
                <a:ext uri="{FF2B5EF4-FFF2-40B4-BE49-F238E27FC236}">
                  <a16:creationId xmlns:a16="http://schemas.microsoft.com/office/drawing/2014/main" id="{800228FE-D25C-E84E-A013-6D075A1FD531}"/>
                </a:ext>
              </a:extLst>
            </p:cNvPr>
            <p:cNvSpPr/>
            <p:nvPr/>
          </p:nvSpPr>
          <p:spPr>
            <a:xfrm flipV="1">
              <a:off x="5935287" y="2177934"/>
              <a:ext cx="3204557" cy="278047"/>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15648"/>
                <a:gd name="connsiteY0" fmla="*/ 188178 h 451787"/>
                <a:gd name="connsiteX1" fmla="*/ 222869 w 1015648"/>
                <a:gd name="connsiteY1" fmla="*/ 262143 h 451787"/>
                <a:gd name="connsiteX2" fmla="*/ 601695 w 1015648"/>
                <a:gd name="connsiteY2" fmla="*/ 440494 h 451787"/>
                <a:gd name="connsiteX3" fmla="*/ 786710 w 1015648"/>
                <a:gd name="connsiteY3" fmla="*/ 428420 h 451787"/>
                <a:gd name="connsiteX4" fmla="*/ 932632 w 1015648"/>
                <a:gd name="connsiteY4" fmla="*/ 387195 h 451787"/>
                <a:gd name="connsiteX5" fmla="*/ 1015648 w 1015648"/>
                <a:gd name="connsiteY5" fmla="*/ 96 h 451787"/>
                <a:gd name="connsiteX0" fmla="*/ 0 w 1015648"/>
                <a:gd name="connsiteY0" fmla="*/ 335919 h 629724"/>
                <a:gd name="connsiteX1" fmla="*/ 222869 w 1015648"/>
                <a:gd name="connsiteY1" fmla="*/ 409884 h 629724"/>
                <a:gd name="connsiteX2" fmla="*/ 601695 w 1015648"/>
                <a:gd name="connsiteY2" fmla="*/ 588235 h 629724"/>
                <a:gd name="connsiteX3" fmla="*/ 786710 w 1015648"/>
                <a:gd name="connsiteY3" fmla="*/ 576161 h 629724"/>
                <a:gd name="connsiteX4" fmla="*/ 844367 w 1015648"/>
                <a:gd name="connsiteY4" fmla="*/ 15550 h 629724"/>
                <a:gd name="connsiteX5" fmla="*/ 1015648 w 1015648"/>
                <a:gd name="connsiteY5" fmla="*/ 147837 h 629724"/>
                <a:gd name="connsiteX0" fmla="*/ 0 w 1015648"/>
                <a:gd name="connsiteY0" fmla="*/ 375275 h 641122"/>
                <a:gd name="connsiteX1" fmla="*/ 222869 w 1015648"/>
                <a:gd name="connsiteY1" fmla="*/ 449240 h 641122"/>
                <a:gd name="connsiteX2" fmla="*/ 601695 w 1015648"/>
                <a:gd name="connsiteY2" fmla="*/ 627591 h 641122"/>
                <a:gd name="connsiteX3" fmla="*/ 599372 w 1015648"/>
                <a:gd name="connsiteY3" fmla="*/ 45282 h 641122"/>
                <a:gd name="connsiteX4" fmla="*/ 844367 w 1015648"/>
                <a:gd name="connsiteY4" fmla="*/ 54906 h 641122"/>
                <a:gd name="connsiteX5" fmla="*/ 1015648 w 1015648"/>
                <a:gd name="connsiteY5" fmla="*/ 187193 h 641122"/>
                <a:gd name="connsiteX0" fmla="*/ 0 w 1015648"/>
                <a:gd name="connsiteY0" fmla="*/ 341200 h 426381"/>
                <a:gd name="connsiteX1" fmla="*/ 222869 w 1015648"/>
                <a:gd name="connsiteY1" fmla="*/ 415165 h 426381"/>
                <a:gd name="connsiteX2" fmla="*/ 324291 w 1015648"/>
                <a:gd name="connsiteY2" fmla="*/ 128611 h 426381"/>
                <a:gd name="connsiteX3" fmla="*/ 599372 w 1015648"/>
                <a:gd name="connsiteY3" fmla="*/ 11207 h 426381"/>
                <a:gd name="connsiteX4" fmla="*/ 844367 w 1015648"/>
                <a:gd name="connsiteY4" fmla="*/ 20831 h 426381"/>
                <a:gd name="connsiteX5" fmla="*/ 1015648 w 1015648"/>
                <a:gd name="connsiteY5" fmla="*/ 153118 h 426381"/>
                <a:gd name="connsiteX0" fmla="*/ 0 w 1015648"/>
                <a:gd name="connsiteY0" fmla="*/ 341200 h 358196"/>
                <a:gd name="connsiteX1" fmla="*/ 174233 w 1015648"/>
                <a:gd name="connsiteY1" fmla="*/ 269883 h 358196"/>
                <a:gd name="connsiteX2" fmla="*/ 324291 w 1015648"/>
                <a:gd name="connsiteY2" fmla="*/ 128611 h 358196"/>
                <a:gd name="connsiteX3" fmla="*/ 599372 w 1015648"/>
                <a:gd name="connsiteY3" fmla="*/ 11207 h 358196"/>
                <a:gd name="connsiteX4" fmla="*/ 844367 w 1015648"/>
                <a:gd name="connsiteY4" fmla="*/ 20831 h 358196"/>
                <a:gd name="connsiteX5" fmla="*/ 1015648 w 1015648"/>
                <a:gd name="connsiteY5" fmla="*/ 153118 h 358196"/>
                <a:gd name="connsiteX0" fmla="*/ 0 w 1003039"/>
                <a:gd name="connsiteY0" fmla="*/ 570021 h 576948"/>
                <a:gd name="connsiteX1" fmla="*/ 161624 w 1003039"/>
                <a:gd name="connsiteY1" fmla="*/ 269883 h 576948"/>
                <a:gd name="connsiteX2" fmla="*/ 311682 w 1003039"/>
                <a:gd name="connsiteY2" fmla="*/ 128611 h 576948"/>
                <a:gd name="connsiteX3" fmla="*/ 586763 w 1003039"/>
                <a:gd name="connsiteY3" fmla="*/ 11207 h 576948"/>
                <a:gd name="connsiteX4" fmla="*/ 831758 w 1003039"/>
                <a:gd name="connsiteY4" fmla="*/ 20831 h 576948"/>
                <a:gd name="connsiteX5" fmla="*/ 1003039 w 1003039"/>
                <a:gd name="connsiteY5" fmla="*/ 153118 h 576948"/>
                <a:gd name="connsiteX0" fmla="*/ 0 w 1013847"/>
                <a:gd name="connsiteY0" fmla="*/ 482851 h 491806"/>
                <a:gd name="connsiteX1" fmla="*/ 172432 w 1013847"/>
                <a:gd name="connsiteY1" fmla="*/ 269883 h 491806"/>
                <a:gd name="connsiteX2" fmla="*/ 322490 w 1013847"/>
                <a:gd name="connsiteY2" fmla="*/ 128611 h 491806"/>
                <a:gd name="connsiteX3" fmla="*/ 597571 w 1013847"/>
                <a:gd name="connsiteY3" fmla="*/ 11207 h 491806"/>
                <a:gd name="connsiteX4" fmla="*/ 842566 w 1013847"/>
                <a:gd name="connsiteY4" fmla="*/ 20831 h 491806"/>
                <a:gd name="connsiteX5" fmla="*/ 1013847 w 1013847"/>
                <a:gd name="connsiteY5" fmla="*/ 153118 h 491806"/>
                <a:gd name="connsiteX0" fmla="*/ 0 w 999437"/>
                <a:gd name="connsiteY0" fmla="*/ 493748 h 502387"/>
                <a:gd name="connsiteX1" fmla="*/ 158022 w 999437"/>
                <a:gd name="connsiteY1" fmla="*/ 269883 h 502387"/>
                <a:gd name="connsiteX2" fmla="*/ 308080 w 999437"/>
                <a:gd name="connsiteY2" fmla="*/ 128611 h 502387"/>
                <a:gd name="connsiteX3" fmla="*/ 583161 w 999437"/>
                <a:gd name="connsiteY3" fmla="*/ 11207 h 502387"/>
                <a:gd name="connsiteX4" fmla="*/ 828156 w 999437"/>
                <a:gd name="connsiteY4" fmla="*/ 20831 h 502387"/>
                <a:gd name="connsiteX5" fmla="*/ 999437 w 999437"/>
                <a:gd name="connsiteY5" fmla="*/ 153118 h 502387"/>
                <a:gd name="connsiteX0" fmla="*/ 0 w 999437"/>
                <a:gd name="connsiteY0" fmla="*/ 497420 h 506059"/>
                <a:gd name="connsiteX1" fmla="*/ 158022 w 999437"/>
                <a:gd name="connsiteY1" fmla="*/ 273555 h 506059"/>
                <a:gd name="connsiteX2" fmla="*/ 308080 w 999437"/>
                <a:gd name="connsiteY2" fmla="*/ 132283 h 506059"/>
                <a:gd name="connsiteX3" fmla="*/ 583161 w 999437"/>
                <a:gd name="connsiteY3" fmla="*/ 14879 h 506059"/>
                <a:gd name="connsiteX4" fmla="*/ 855176 w 999437"/>
                <a:gd name="connsiteY4" fmla="*/ 17239 h 506059"/>
                <a:gd name="connsiteX5" fmla="*/ 999437 w 999437"/>
                <a:gd name="connsiteY5" fmla="*/ 156790 h 506059"/>
                <a:gd name="connsiteX0" fmla="*/ 0 w 999437"/>
                <a:gd name="connsiteY0" fmla="*/ 487488 h 496127"/>
                <a:gd name="connsiteX1" fmla="*/ 158022 w 999437"/>
                <a:gd name="connsiteY1" fmla="*/ 263623 h 496127"/>
                <a:gd name="connsiteX2" fmla="*/ 308080 w 999437"/>
                <a:gd name="connsiteY2" fmla="*/ 122351 h 496127"/>
                <a:gd name="connsiteX3" fmla="*/ 579559 w 999437"/>
                <a:gd name="connsiteY3" fmla="*/ 30372 h 496127"/>
                <a:gd name="connsiteX4" fmla="*/ 855176 w 999437"/>
                <a:gd name="connsiteY4" fmla="*/ 7307 h 496127"/>
                <a:gd name="connsiteX5" fmla="*/ 999437 w 999437"/>
                <a:gd name="connsiteY5" fmla="*/ 146858 h 496127"/>
                <a:gd name="connsiteX0" fmla="*/ 0 w 999437"/>
                <a:gd name="connsiteY0" fmla="*/ 492142 h 500781"/>
                <a:gd name="connsiteX1" fmla="*/ 158022 w 999437"/>
                <a:gd name="connsiteY1" fmla="*/ 268277 h 500781"/>
                <a:gd name="connsiteX2" fmla="*/ 308080 w 999437"/>
                <a:gd name="connsiteY2" fmla="*/ 127005 h 500781"/>
                <a:gd name="connsiteX3" fmla="*/ 575957 w 999437"/>
                <a:gd name="connsiteY3" fmla="*/ 20498 h 500781"/>
                <a:gd name="connsiteX4" fmla="*/ 855176 w 999437"/>
                <a:gd name="connsiteY4" fmla="*/ 11961 h 500781"/>
                <a:gd name="connsiteX5" fmla="*/ 999437 w 999437"/>
                <a:gd name="connsiteY5" fmla="*/ 151512 h 500781"/>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1035 h 499812"/>
                <a:gd name="connsiteX1" fmla="*/ 158022 w 999437"/>
                <a:gd name="connsiteY1" fmla="*/ 267170 h 499812"/>
                <a:gd name="connsiteX2" fmla="*/ 387339 w 999437"/>
                <a:gd name="connsiteY2" fmla="*/ 100474 h 499812"/>
                <a:gd name="connsiteX3" fmla="*/ 575957 w 999437"/>
                <a:gd name="connsiteY3" fmla="*/ 19391 h 499812"/>
                <a:gd name="connsiteX4" fmla="*/ 855176 w 999437"/>
                <a:gd name="connsiteY4" fmla="*/ 10854 h 499812"/>
                <a:gd name="connsiteX5" fmla="*/ 999437 w 999437"/>
                <a:gd name="connsiteY5" fmla="*/ 150405 h 499812"/>
                <a:gd name="connsiteX0" fmla="*/ 0 w 964745"/>
                <a:gd name="connsiteY0" fmla="*/ 413722 h 425481"/>
                <a:gd name="connsiteX1" fmla="*/ 123330 w 964745"/>
                <a:gd name="connsiteY1" fmla="*/ 267170 h 425481"/>
                <a:gd name="connsiteX2" fmla="*/ 352647 w 964745"/>
                <a:gd name="connsiteY2" fmla="*/ 100474 h 425481"/>
                <a:gd name="connsiteX3" fmla="*/ 541265 w 964745"/>
                <a:gd name="connsiteY3" fmla="*/ 19391 h 425481"/>
                <a:gd name="connsiteX4" fmla="*/ 820484 w 964745"/>
                <a:gd name="connsiteY4" fmla="*/ 10854 h 425481"/>
                <a:gd name="connsiteX5" fmla="*/ 964745 w 964745"/>
                <a:gd name="connsiteY5" fmla="*/ 150405 h 425481"/>
                <a:gd name="connsiteX0" fmla="*/ 12247 w 976992"/>
                <a:gd name="connsiteY0" fmla="*/ 413722 h 431780"/>
                <a:gd name="connsiteX1" fmla="*/ 135577 w 976992"/>
                <a:gd name="connsiteY1" fmla="*/ 267170 h 431780"/>
                <a:gd name="connsiteX2" fmla="*/ 364894 w 976992"/>
                <a:gd name="connsiteY2" fmla="*/ 100474 h 431780"/>
                <a:gd name="connsiteX3" fmla="*/ 553512 w 976992"/>
                <a:gd name="connsiteY3" fmla="*/ 19391 h 431780"/>
                <a:gd name="connsiteX4" fmla="*/ 832731 w 976992"/>
                <a:gd name="connsiteY4" fmla="*/ 10854 h 431780"/>
                <a:gd name="connsiteX5" fmla="*/ 976992 w 976992"/>
                <a:gd name="connsiteY5" fmla="*/ 150405 h 431780"/>
                <a:gd name="connsiteX0" fmla="*/ 10231 w 1011494"/>
                <a:gd name="connsiteY0" fmla="*/ 483672 h 497966"/>
                <a:gd name="connsiteX1" fmla="*/ 170079 w 1011494"/>
                <a:gd name="connsiteY1" fmla="*/ 267170 h 497966"/>
                <a:gd name="connsiteX2" fmla="*/ 399396 w 1011494"/>
                <a:gd name="connsiteY2" fmla="*/ 100474 h 497966"/>
                <a:gd name="connsiteX3" fmla="*/ 588014 w 1011494"/>
                <a:gd name="connsiteY3" fmla="*/ 19391 h 497966"/>
                <a:gd name="connsiteX4" fmla="*/ 867233 w 1011494"/>
                <a:gd name="connsiteY4" fmla="*/ 10854 h 497966"/>
                <a:gd name="connsiteX5" fmla="*/ 1011494 w 1011494"/>
                <a:gd name="connsiteY5" fmla="*/ 150405 h 497966"/>
                <a:gd name="connsiteX0" fmla="*/ 421 w 1001684"/>
                <a:gd name="connsiteY0" fmla="*/ 483672 h 484930"/>
                <a:gd name="connsiteX1" fmla="*/ 160269 w 1001684"/>
                <a:gd name="connsiteY1" fmla="*/ 267170 h 484930"/>
                <a:gd name="connsiteX2" fmla="*/ 389586 w 1001684"/>
                <a:gd name="connsiteY2" fmla="*/ 100474 h 484930"/>
                <a:gd name="connsiteX3" fmla="*/ 578204 w 1001684"/>
                <a:gd name="connsiteY3" fmla="*/ 19391 h 484930"/>
                <a:gd name="connsiteX4" fmla="*/ 857423 w 1001684"/>
                <a:gd name="connsiteY4" fmla="*/ 10854 h 484930"/>
                <a:gd name="connsiteX5" fmla="*/ 1001684 w 1001684"/>
                <a:gd name="connsiteY5" fmla="*/ 150405 h 484930"/>
                <a:gd name="connsiteX0" fmla="*/ 414 w 1003503"/>
                <a:gd name="connsiteY0" fmla="*/ 476310 h 477612"/>
                <a:gd name="connsiteX1" fmla="*/ 162088 w 1003503"/>
                <a:gd name="connsiteY1" fmla="*/ 267170 h 477612"/>
                <a:gd name="connsiteX2" fmla="*/ 391405 w 1003503"/>
                <a:gd name="connsiteY2" fmla="*/ 100474 h 477612"/>
                <a:gd name="connsiteX3" fmla="*/ 580023 w 1003503"/>
                <a:gd name="connsiteY3" fmla="*/ 19391 h 477612"/>
                <a:gd name="connsiteX4" fmla="*/ 859242 w 1003503"/>
                <a:gd name="connsiteY4" fmla="*/ 10854 h 477612"/>
                <a:gd name="connsiteX5" fmla="*/ 1003503 w 1003503"/>
                <a:gd name="connsiteY5" fmla="*/ 150405 h 477612"/>
                <a:gd name="connsiteX0" fmla="*/ 414 w 1003503"/>
                <a:gd name="connsiteY0" fmla="*/ 476284 h 477586"/>
                <a:gd name="connsiteX1" fmla="*/ 162088 w 1003503"/>
                <a:gd name="connsiteY1" fmla="*/ 267144 h 477586"/>
                <a:gd name="connsiteX2" fmla="*/ 391405 w 1003503"/>
                <a:gd name="connsiteY2" fmla="*/ 100448 h 477586"/>
                <a:gd name="connsiteX3" fmla="*/ 394058 w 1003503"/>
                <a:gd name="connsiteY3" fmla="*/ 99800 h 477586"/>
                <a:gd name="connsiteX4" fmla="*/ 580023 w 1003503"/>
                <a:gd name="connsiteY4" fmla="*/ 19365 h 477586"/>
                <a:gd name="connsiteX5" fmla="*/ 859242 w 1003503"/>
                <a:gd name="connsiteY5" fmla="*/ 10828 h 477586"/>
                <a:gd name="connsiteX6" fmla="*/ 1003503 w 1003503"/>
                <a:gd name="connsiteY6" fmla="*/ 150379 h 477586"/>
                <a:gd name="connsiteX0" fmla="*/ 414 w 1003503"/>
                <a:gd name="connsiteY0" fmla="*/ 477746 h 479048"/>
                <a:gd name="connsiteX1" fmla="*/ 162088 w 1003503"/>
                <a:gd name="connsiteY1" fmla="*/ 268606 h 479048"/>
                <a:gd name="connsiteX2" fmla="*/ 391405 w 1003503"/>
                <a:gd name="connsiteY2" fmla="*/ 101910 h 479048"/>
                <a:gd name="connsiteX3" fmla="*/ 302764 w 1003503"/>
                <a:gd name="connsiteY3" fmla="*/ 134397 h 479048"/>
                <a:gd name="connsiteX4" fmla="*/ 580023 w 1003503"/>
                <a:gd name="connsiteY4" fmla="*/ 20827 h 479048"/>
                <a:gd name="connsiteX5" fmla="*/ 859242 w 1003503"/>
                <a:gd name="connsiteY5" fmla="*/ 12290 h 479048"/>
                <a:gd name="connsiteX6" fmla="*/ 1003503 w 1003503"/>
                <a:gd name="connsiteY6" fmla="*/ 151841 h 479048"/>
                <a:gd name="connsiteX0" fmla="*/ 348 w 1003437"/>
                <a:gd name="connsiteY0" fmla="*/ 477746 h 478973"/>
                <a:gd name="connsiteX1" fmla="*/ 162022 w 1003437"/>
                <a:gd name="connsiteY1" fmla="*/ 268606 h 478973"/>
                <a:gd name="connsiteX2" fmla="*/ 261701 w 1003437"/>
                <a:gd name="connsiteY2" fmla="*/ 168179 h 478973"/>
                <a:gd name="connsiteX3" fmla="*/ 302698 w 1003437"/>
                <a:gd name="connsiteY3" fmla="*/ 134397 h 478973"/>
                <a:gd name="connsiteX4" fmla="*/ 579957 w 1003437"/>
                <a:gd name="connsiteY4" fmla="*/ 20827 h 478973"/>
                <a:gd name="connsiteX5" fmla="*/ 859176 w 1003437"/>
                <a:gd name="connsiteY5" fmla="*/ 12290 h 478973"/>
                <a:gd name="connsiteX6" fmla="*/ 1003437 w 1003437"/>
                <a:gd name="connsiteY6" fmla="*/ 151841 h 478973"/>
                <a:gd name="connsiteX0" fmla="*/ 348 w 1003437"/>
                <a:gd name="connsiteY0" fmla="*/ 475987 h 477214"/>
                <a:gd name="connsiteX1" fmla="*/ 162022 w 1003437"/>
                <a:gd name="connsiteY1" fmla="*/ 266847 h 477214"/>
                <a:gd name="connsiteX2" fmla="*/ 261701 w 1003437"/>
                <a:gd name="connsiteY2" fmla="*/ 166420 h 477214"/>
                <a:gd name="connsiteX3" fmla="*/ 417729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48 w 1003437"/>
                <a:gd name="connsiteY0" fmla="*/ 475987 h 477214"/>
                <a:gd name="connsiteX1" fmla="*/ 162022 w 1003437"/>
                <a:gd name="connsiteY1" fmla="*/ 266847 h 477214"/>
                <a:gd name="connsiteX2" fmla="*/ 261701 w 1003437"/>
                <a:gd name="connsiteY2" fmla="*/ 166420 h 477214"/>
                <a:gd name="connsiteX3" fmla="*/ 404948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55 w 1003444"/>
                <a:gd name="connsiteY0" fmla="*/ 475987 h 477238"/>
                <a:gd name="connsiteX1" fmla="*/ 162029 w 1003444"/>
                <a:gd name="connsiteY1" fmla="*/ 266847 h 477238"/>
                <a:gd name="connsiteX2" fmla="*/ 279967 w 1003444"/>
                <a:gd name="connsiteY2" fmla="*/ 144331 h 477238"/>
                <a:gd name="connsiteX3" fmla="*/ 404955 w 1003444"/>
                <a:gd name="connsiteY3" fmla="*/ 92140 h 477238"/>
                <a:gd name="connsiteX4" fmla="*/ 579964 w 1003444"/>
                <a:gd name="connsiteY4" fmla="*/ 19068 h 477238"/>
                <a:gd name="connsiteX5" fmla="*/ 859183 w 1003444"/>
                <a:gd name="connsiteY5" fmla="*/ 10531 h 477238"/>
                <a:gd name="connsiteX6" fmla="*/ 1003444 w 1003444"/>
                <a:gd name="connsiteY6" fmla="*/ 150082 h 477238"/>
                <a:gd name="connsiteX0" fmla="*/ 355 w 1023629"/>
                <a:gd name="connsiteY0" fmla="*/ 478495 h 479746"/>
                <a:gd name="connsiteX1" fmla="*/ 162029 w 1023629"/>
                <a:gd name="connsiteY1" fmla="*/ 269355 h 479746"/>
                <a:gd name="connsiteX2" fmla="*/ 279967 w 1023629"/>
                <a:gd name="connsiteY2" fmla="*/ 146839 h 479746"/>
                <a:gd name="connsiteX3" fmla="*/ 404955 w 1023629"/>
                <a:gd name="connsiteY3" fmla="*/ 94648 h 479746"/>
                <a:gd name="connsiteX4" fmla="*/ 579964 w 1023629"/>
                <a:gd name="connsiteY4" fmla="*/ 21576 h 479746"/>
                <a:gd name="connsiteX5" fmla="*/ 859183 w 1023629"/>
                <a:gd name="connsiteY5" fmla="*/ 13039 h 479746"/>
                <a:gd name="connsiteX6" fmla="*/ 1023629 w 1023629"/>
                <a:gd name="connsiteY6" fmla="*/ 1644 h 479746"/>
                <a:gd name="connsiteX0" fmla="*/ 355 w 1023629"/>
                <a:gd name="connsiteY0" fmla="*/ 485082 h 486333"/>
                <a:gd name="connsiteX1" fmla="*/ 162029 w 1023629"/>
                <a:gd name="connsiteY1" fmla="*/ 275942 h 486333"/>
                <a:gd name="connsiteX2" fmla="*/ 279967 w 1023629"/>
                <a:gd name="connsiteY2" fmla="*/ 153426 h 486333"/>
                <a:gd name="connsiteX3" fmla="*/ 404955 w 1023629"/>
                <a:gd name="connsiteY3" fmla="*/ 101235 h 486333"/>
                <a:gd name="connsiteX4" fmla="*/ 579964 w 1023629"/>
                <a:gd name="connsiteY4" fmla="*/ 28163 h 486333"/>
                <a:gd name="connsiteX5" fmla="*/ 860371 w 1023629"/>
                <a:gd name="connsiteY5" fmla="*/ 1217 h 486333"/>
                <a:gd name="connsiteX6" fmla="*/ 1023629 w 1023629"/>
                <a:gd name="connsiteY6" fmla="*/ 8231 h 486333"/>
                <a:gd name="connsiteX0" fmla="*/ 355 w 1023629"/>
                <a:gd name="connsiteY0" fmla="*/ 484098 h 485349"/>
                <a:gd name="connsiteX1" fmla="*/ 162029 w 1023629"/>
                <a:gd name="connsiteY1" fmla="*/ 274958 h 485349"/>
                <a:gd name="connsiteX2" fmla="*/ 279967 w 1023629"/>
                <a:gd name="connsiteY2" fmla="*/ 152442 h 485349"/>
                <a:gd name="connsiteX3" fmla="*/ 404955 w 1023629"/>
                <a:gd name="connsiteY3" fmla="*/ 100251 h 485349"/>
                <a:gd name="connsiteX4" fmla="*/ 577589 w 1023629"/>
                <a:gd name="connsiteY4" fmla="*/ 12453 h 485349"/>
                <a:gd name="connsiteX5" fmla="*/ 860371 w 1023629"/>
                <a:gd name="connsiteY5" fmla="*/ 233 h 485349"/>
                <a:gd name="connsiteX6" fmla="*/ 1023629 w 1023629"/>
                <a:gd name="connsiteY6" fmla="*/ 7247 h 485349"/>
                <a:gd name="connsiteX0" fmla="*/ 355 w 1023629"/>
                <a:gd name="connsiteY0" fmla="*/ 484098 h 485349"/>
                <a:gd name="connsiteX1" fmla="*/ 162029 w 1023629"/>
                <a:gd name="connsiteY1" fmla="*/ 274958 h 485349"/>
                <a:gd name="connsiteX2" fmla="*/ 279967 w 1023629"/>
                <a:gd name="connsiteY2" fmla="*/ 152442 h 485349"/>
                <a:gd name="connsiteX3" fmla="*/ 399018 w 1023629"/>
                <a:gd name="connsiteY3" fmla="*/ 56072 h 485349"/>
                <a:gd name="connsiteX4" fmla="*/ 577589 w 1023629"/>
                <a:gd name="connsiteY4" fmla="*/ 12453 h 485349"/>
                <a:gd name="connsiteX5" fmla="*/ 860371 w 1023629"/>
                <a:gd name="connsiteY5" fmla="*/ 233 h 485349"/>
                <a:gd name="connsiteX6" fmla="*/ 1023629 w 1023629"/>
                <a:gd name="connsiteY6" fmla="*/ 7247 h 485349"/>
                <a:gd name="connsiteX0" fmla="*/ 357 w 1023631"/>
                <a:gd name="connsiteY0" fmla="*/ 484098 h 485400"/>
                <a:gd name="connsiteX1" fmla="*/ 162031 w 1023631"/>
                <a:gd name="connsiteY1" fmla="*/ 274958 h 485400"/>
                <a:gd name="connsiteX2" fmla="*/ 284718 w 1023631"/>
                <a:gd name="connsiteY2" fmla="*/ 108263 h 485400"/>
                <a:gd name="connsiteX3" fmla="*/ 399020 w 1023631"/>
                <a:gd name="connsiteY3" fmla="*/ 56072 h 485400"/>
                <a:gd name="connsiteX4" fmla="*/ 577591 w 1023631"/>
                <a:gd name="connsiteY4" fmla="*/ 12453 h 485400"/>
                <a:gd name="connsiteX5" fmla="*/ 860373 w 1023631"/>
                <a:gd name="connsiteY5" fmla="*/ 233 h 485400"/>
                <a:gd name="connsiteX6" fmla="*/ 1023631 w 1023631"/>
                <a:gd name="connsiteY6" fmla="*/ 7247 h 485400"/>
                <a:gd name="connsiteX0" fmla="*/ 256 w 1023530"/>
                <a:gd name="connsiteY0" fmla="*/ 484098 h 484871"/>
                <a:gd name="connsiteX1" fmla="*/ 212986 w 1023530"/>
                <a:gd name="connsiteY1" fmla="*/ 153465 h 484871"/>
                <a:gd name="connsiteX2" fmla="*/ 284617 w 1023530"/>
                <a:gd name="connsiteY2" fmla="*/ 108263 h 484871"/>
                <a:gd name="connsiteX3" fmla="*/ 398919 w 1023530"/>
                <a:gd name="connsiteY3" fmla="*/ 56072 h 484871"/>
                <a:gd name="connsiteX4" fmla="*/ 577490 w 1023530"/>
                <a:gd name="connsiteY4" fmla="*/ 12453 h 484871"/>
                <a:gd name="connsiteX5" fmla="*/ 860272 w 1023530"/>
                <a:gd name="connsiteY5" fmla="*/ 233 h 484871"/>
                <a:gd name="connsiteX6" fmla="*/ 1023530 w 1023530"/>
                <a:gd name="connsiteY6" fmla="*/ 7247 h 484871"/>
                <a:gd name="connsiteX0" fmla="*/ 580 w 903932"/>
                <a:gd name="connsiteY0" fmla="*/ 222704 h 225573"/>
                <a:gd name="connsiteX1" fmla="*/ 93388 w 903932"/>
                <a:gd name="connsiteY1" fmla="*/ 153465 h 225573"/>
                <a:gd name="connsiteX2" fmla="*/ 165019 w 903932"/>
                <a:gd name="connsiteY2" fmla="*/ 108263 h 225573"/>
                <a:gd name="connsiteX3" fmla="*/ 279321 w 903932"/>
                <a:gd name="connsiteY3" fmla="*/ 56072 h 225573"/>
                <a:gd name="connsiteX4" fmla="*/ 457892 w 903932"/>
                <a:gd name="connsiteY4" fmla="*/ 12453 h 225573"/>
                <a:gd name="connsiteX5" fmla="*/ 740674 w 903932"/>
                <a:gd name="connsiteY5" fmla="*/ 233 h 225573"/>
                <a:gd name="connsiteX6" fmla="*/ 903932 w 903932"/>
                <a:gd name="connsiteY6" fmla="*/ 7247 h 225573"/>
                <a:gd name="connsiteX0" fmla="*/ 580 w 903932"/>
                <a:gd name="connsiteY0" fmla="*/ 222704 h 225042"/>
                <a:gd name="connsiteX1" fmla="*/ 93388 w 903932"/>
                <a:gd name="connsiteY1" fmla="*/ 135057 h 225042"/>
                <a:gd name="connsiteX2" fmla="*/ 165019 w 903932"/>
                <a:gd name="connsiteY2" fmla="*/ 108263 h 225042"/>
                <a:gd name="connsiteX3" fmla="*/ 279321 w 903932"/>
                <a:gd name="connsiteY3" fmla="*/ 56072 h 225042"/>
                <a:gd name="connsiteX4" fmla="*/ 457892 w 903932"/>
                <a:gd name="connsiteY4" fmla="*/ 12453 h 225042"/>
                <a:gd name="connsiteX5" fmla="*/ 740674 w 903932"/>
                <a:gd name="connsiteY5" fmla="*/ 233 h 225042"/>
                <a:gd name="connsiteX6" fmla="*/ 903932 w 903932"/>
                <a:gd name="connsiteY6" fmla="*/ 7247 h 225042"/>
                <a:gd name="connsiteX0" fmla="*/ 580 w 903932"/>
                <a:gd name="connsiteY0" fmla="*/ 222704 h 225448"/>
                <a:gd name="connsiteX1" fmla="*/ 93388 w 903932"/>
                <a:gd name="connsiteY1" fmla="*/ 149784 h 225448"/>
                <a:gd name="connsiteX2" fmla="*/ 165019 w 903932"/>
                <a:gd name="connsiteY2" fmla="*/ 108263 h 225448"/>
                <a:gd name="connsiteX3" fmla="*/ 279321 w 903932"/>
                <a:gd name="connsiteY3" fmla="*/ 56072 h 225448"/>
                <a:gd name="connsiteX4" fmla="*/ 457892 w 903932"/>
                <a:gd name="connsiteY4" fmla="*/ 12453 h 225448"/>
                <a:gd name="connsiteX5" fmla="*/ 740674 w 903932"/>
                <a:gd name="connsiteY5" fmla="*/ 233 h 225448"/>
                <a:gd name="connsiteX6" fmla="*/ 903932 w 903932"/>
                <a:gd name="connsiteY6" fmla="*/ 7247 h 2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932" h="225448">
                  <a:moveTo>
                    <a:pt x="580" y="222704"/>
                  </a:moveTo>
                  <a:cubicBezTo>
                    <a:pt x="-7229" y="240227"/>
                    <a:pt x="65982" y="168858"/>
                    <a:pt x="93388" y="149784"/>
                  </a:cubicBezTo>
                  <a:cubicBezTo>
                    <a:pt x="120795" y="130711"/>
                    <a:pt x="134030" y="123882"/>
                    <a:pt x="165019" y="108263"/>
                  </a:cubicBezTo>
                  <a:cubicBezTo>
                    <a:pt x="196008" y="92644"/>
                    <a:pt x="247885" y="69586"/>
                    <a:pt x="279321" y="56072"/>
                  </a:cubicBezTo>
                  <a:cubicBezTo>
                    <a:pt x="310757" y="42558"/>
                    <a:pt x="381000" y="21759"/>
                    <a:pt x="457892" y="12453"/>
                  </a:cubicBezTo>
                  <a:cubicBezTo>
                    <a:pt x="534784" y="3147"/>
                    <a:pt x="666334" y="1101"/>
                    <a:pt x="740674" y="233"/>
                  </a:cubicBezTo>
                  <a:cubicBezTo>
                    <a:pt x="815014" y="-635"/>
                    <a:pt x="881218" y="764"/>
                    <a:pt x="903932" y="7247"/>
                  </a:cubicBezTo>
                </a:path>
              </a:pathLst>
            </a:custGeom>
            <a:noFill/>
            <a:ln>
              <a:solidFill>
                <a:srgbClr val="CAE0FC"/>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1" name="Freeform 20">
              <a:extLst>
                <a:ext uri="{FF2B5EF4-FFF2-40B4-BE49-F238E27FC236}">
                  <a16:creationId xmlns:a16="http://schemas.microsoft.com/office/drawing/2014/main" id="{9F604928-1A8F-0F44-80CA-BDD81D1B13B3}"/>
                </a:ext>
              </a:extLst>
            </p:cNvPr>
            <p:cNvSpPr/>
            <p:nvPr/>
          </p:nvSpPr>
          <p:spPr>
            <a:xfrm flipV="1">
              <a:off x="6115432" y="1617205"/>
              <a:ext cx="3031339" cy="450295"/>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15648"/>
                <a:gd name="connsiteY0" fmla="*/ 188178 h 451787"/>
                <a:gd name="connsiteX1" fmla="*/ 222869 w 1015648"/>
                <a:gd name="connsiteY1" fmla="*/ 262143 h 451787"/>
                <a:gd name="connsiteX2" fmla="*/ 601695 w 1015648"/>
                <a:gd name="connsiteY2" fmla="*/ 440494 h 451787"/>
                <a:gd name="connsiteX3" fmla="*/ 786710 w 1015648"/>
                <a:gd name="connsiteY3" fmla="*/ 428420 h 451787"/>
                <a:gd name="connsiteX4" fmla="*/ 932632 w 1015648"/>
                <a:gd name="connsiteY4" fmla="*/ 387195 h 451787"/>
                <a:gd name="connsiteX5" fmla="*/ 1015648 w 1015648"/>
                <a:gd name="connsiteY5" fmla="*/ 96 h 451787"/>
                <a:gd name="connsiteX0" fmla="*/ 0 w 1015648"/>
                <a:gd name="connsiteY0" fmla="*/ 335919 h 629724"/>
                <a:gd name="connsiteX1" fmla="*/ 222869 w 1015648"/>
                <a:gd name="connsiteY1" fmla="*/ 409884 h 629724"/>
                <a:gd name="connsiteX2" fmla="*/ 601695 w 1015648"/>
                <a:gd name="connsiteY2" fmla="*/ 588235 h 629724"/>
                <a:gd name="connsiteX3" fmla="*/ 786710 w 1015648"/>
                <a:gd name="connsiteY3" fmla="*/ 576161 h 629724"/>
                <a:gd name="connsiteX4" fmla="*/ 844367 w 1015648"/>
                <a:gd name="connsiteY4" fmla="*/ 15550 h 629724"/>
                <a:gd name="connsiteX5" fmla="*/ 1015648 w 1015648"/>
                <a:gd name="connsiteY5" fmla="*/ 147837 h 629724"/>
                <a:gd name="connsiteX0" fmla="*/ 0 w 1015648"/>
                <a:gd name="connsiteY0" fmla="*/ 375275 h 641122"/>
                <a:gd name="connsiteX1" fmla="*/ 222869 w 1015648"/>
                <a:gd name="connsiteY1" fmla="*/ 449240 h 641122"/>
                <a:gd name="connsiteX2" fmla="*/ 601695 w 1015648"/>
                <a:gd name="connsiteY2" fmla="*/ 627591 h 641122"/>
                <a:gd name="connsiteX3" fmla="*/ 599372 w 1015648"/>
                <a:gd name="connsiteY3" fmla="*/ 45282 h 641122"/>
                <a:gd name="connsiteX4" fmla="*/ 844367 w 1015648"/>
                <a:gd name="connsiteY4" fmla="*/ 54906 h 641122"/>
                <a:gd name="connsiteX5" fmla="*/ 1015648 w 1015648"/>
                <a:gd name="connsiteY5" fmla="*/ 187193 h 641122"/>
                <a:gd name="connsiteX0" fmla="*/ 0 w 1015648"/>
                <a:gd name="connsiteY0" fmla="*/ 341200 h 426381"/>
                <a:gd name="connsiteX1" fmla="*/ 222869 w 1015648"/>
                <a:gd name="connsiteY1" fmla="*/ 415165 h 426381"/>
                <a:gd name="connsiteX2" fmla="*/ 324291 w 1015648"/>
                <a:gd name="connsiteY2" fmla="*/ 128611 h 426381"/>
                <a:gd name="connsiteX3" fmla="*/ 599372 w 1015648"/>
                <a:gd name="connsiteY3" fmla="*/ 11207 h 426381"/>
                <a:gd name="connsiteX4" fmla="*/ 844367 w 1015648"/>
                <a:gd name="connsiteY4" fmla="*/ 20831 h 426381"/>
                <a:gd name="connsiteX5" fmla="*/ 1015648 w 1015648"/>
                <a:gd name="connsiteY5" fmla="*/ 153118 h 426381"/>
                <a:gd name="connsiteX0" fmla="*/ 0 w 1015648"/>
                <a:gd name="connsiteY0" fmla="*/ 341200 h 358196"/>
                <a:gd name="connsiteX1" fmla="*/ 174233 w 1015648"/>
                <a:gd name="connsiteY1" fmla="*/ 269883 h 358196"/>
                <a:gd name="connsiteX2" fmla="*/ 324291 w 1015648"/>
                <a:gd name="connsiteY2" fmla="*/ 128611 h 358196"/>
                <a:gd name="connsiteX3" fmla="*/ 599372 w 1015648"/>
                <a:gd name="connsiteY3" fmla="*/ 11207 h 358196"/>
                <a:gd name="connsiteX4" fmla="*/ 844367 w 1015648"/>
                <a:gd name="connsiteY4" fmla="*/ 20831 h 358196"/>
                <a:gd name="connsiteX5" fmla="*/ 1015648 w 1015648"/>
                <a:gd name="connsiteY5" fmla="*/ 153118 h 358196"/>
                <a:gd name="connsiteX0" fmla="*/ 0 w 1003039"/>
                <a:gd name="connsiteY0" fmla="*/ 570021 h 576948"/>
                <a:gd name="connsiteX1" fmla="*/ 161624 w 1003039"/>
                <a:gd name="connsiteY1" fmla="*/ 269883 h 576948"/>
                <a:gd name="connsiteX2" fmla="*/ 311682 w 1003039"/>
                <a:gd name="connsiteY2" fmla="*/ 128611 h 576948"/>
                <a:gd name="connsiteX3" fmla="*/ 586763 w 1003039"/>
                <a:gd name="connsiteY3" fmla="*/ 11207 h 576948"/>
                <a:gd name="connsiteX4" fmla="*/ 831758 w 1003039"/>
                <a:gd name="connsiteY4" fmla="*/ 20831 h 576948"/>
                <a:gd name="connsiteX5" fmla="*/ 1003039 w 1003039"/>
                <a:gd name="connsiteY5" fmla="*/ 153118 h 576948"/>
                <a:gd name="connsiteX0" fmla="*/ 0 w 1013847"/>
                <a:gd name="connsiteY0" fmla="*/ 482851 h 491806"/>
                <a:gd name="connsiteX1" fmla="*/ 172432 w 1013847"/>
                <a:gd name="connsiteY1" fmla="*/ 269883 h 491806"/>
                <a:gd name="connsiteX2" fmla="*/ 322490 w 1013847"/>
                <a:gd name="connsiteY2" fmla="*/ 128611 h 491806"/>
                <a:gd name="connsiteX3" fmla="*/ 597571 w 1013847"/>
                <a:gd name="connsiteY3" fmla="*/ 11207 h 491806"/>
                <a:gd name="connsiteX4" fmla="*/ 842566 w 1013847"/>
                <a:gd name="connsiteY4" fmla="*/ 20831 h 491806"/>
                <a:gd name="connsiteX5" fmla="*/ 1013847 w 1013847"/>
                <a:gd name="connsiteY5" fmla="*/ 153118 h 491806"/>
                <a:gd name="connsiteX0" fmla="*/ 0 w 999437"/>
                <a:gd name="connsiteY0" fmla="*/ 493748 h 502387"/>
                <a:gd name="connsiteX1" fmla="*/ 158022 w 999437"/>
                <a:gd name="connsiteY1" fmla="*/ 269883 h 502387"/>
                <a:gd name="connsiteX2" fmla="*/ 308080 w 999437"/>
                <a:gd name="connsiteY2" fmla="*/ 128611 h 502387"/>
                <a:gd name="connsiteX3" fmla="*/ 583161 w 999437"/>
                <a:gd name="connsiteY3" fmla="*/ 11207 h 502387"/>
                <a:gd name="connsiteX4" fmla="*/ 828156 w 999437"/>
                <a:gd name="connsiteY4" fmla="*/ 20831 h 502387"/>
                <a:gd name="connsiteX5" fmla="*/ 999437 w 999437"/>
                <a:gd name="connsiteY5" fmla="*/ 153118 h 502387"/>
                <a:gd name="connsiteX0" fmla="*/ 0 w 999437"/>
                <a:gd name="connsiteY0" fmla="*/ 497420 h 506059"/>
                <a:gd name="connsiteX1" fmla="*/ 158022 w 999437"/>
                <a:gd name="connsiteY1" fmla="*/ 273555 h 506059"/>
                <a:gd name="connsiteX2" fmla="*/ 308080 w 999437"/>
                <a:gd name="connsiteY2" fmla="*/ 132283 h 506059"/>
                <a:gd name="connsiteX3" fmla="*/ 583161 w 999437"/>
                <a:gd name="connsiteY3" fmla="*/ 14879 h 506059"/>
                <a:gd name="connsiteX4" fmla="*/ 855176 w 999437"/>
                <a:gd name="connsiteY4" fmla="*/ 17239 h 506059"/>
                <a:gd name="connsiteX5" fmla="*/ 999437 w 999437"/>
                <a:gd name="connsiteY5" fmla="*/ 156790 h 506059"/>
                <a:gd name="connsiteX0" fmla="*/ 0 w 999437"/>
                <a:gd name="connsiteY0" fmla="*/ 487488 h 496127"/>
                <a:gd name="connsiteX1" fmla="*/ 158022 w 999437"/>
                <a:gd name="connsiteY1" fmla="*/ 263623 h 496127"/>
                <a:gd name="connsiteX2" fmla="*/ 308080 w 999437"/>
                <a:gd name="connsiteY2" fmla="*/ 122351 h 496127"/>
                <a:gd name="connsiteX3" fmla="*/ 579559 w 999437"/>
                <a:gd name="connsiteY3" fmla="*/ 30372 h 496127"/>
                <a:gd name="connsiteX4" fmla="*/ 855176 w 999437"/>
                <a:gd name="connsiteY4" fmla="*/ 7307 h 496127"/>
                <a:gd name="connsiteX5" fmla="*/ 999437 w 999437"/>
                <a:gd name="connsiteY5" fmla="*/ 146858 h 496127"/>
                <a:gd name="connsiteX0" fmla="*/ 0 w 999437"/>
                <a:gd name="connsiteY0" fmla="*/ 492142 h 500781"/>
                <a:gd name="connsiteX1" fmla="*/ 158022 w 999437"/>
                <a:gd name="connsiteY1" fmla="*/ 268277 h 500781"/>
                <a:gd name="connsiteX2" fmla="*/ 308080 w 999437"/>
                <a:gd name="connsiteY2" fmla="*/ 127005 h 500781"/>
                <a:gd name="connsiteX3" fmla="*/ 575957 w 999437"/>
                <a:gd name="connsiteY3" fmla="*/ 20498 h 500781"/>
                <a:gd name="connsiteX4" fmla="*/ 855176 w 999437"/>
                <a:gd name="connsiteY4" fmla="*/ 11961 h 500781"/>
                <a:gd name="connsiteX5" fmla="*/ 999437 w 999437"/>
                <a:gd name="connsiteY5" fmla="*/ 151512 h 500781"/>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1035 h 499812"/>
                <a:gd name="connsiteX1" fmla="*/ 158022 w 999437"/>
                <a:gd name="connsiteY1" fmla="*/ 267170 h 499812"/>
                <a:gd name="connsiteX2" fmla="*/ 387339 w 999437"/>
                <a:gd name="connsiteY2" fmla="*/ 100474 h 499812"/>
                <a:gd name="connsiteX3" fmla="*/ 575957 w 999437"/>
                <a:gd name="connsiteY3" fmla="*/ 19391 h 499812"/>
                <a:gd name="connsiteX4" fmla="*/ 855176 w 999437"/>
                <a:gd name="connsiteY4" fmla="*/ 10854 h 499812"/>
                <a:gd name="connsiteX5" fmla="*/ 999437 w 999437"/>
                <a:gd name="connsiteY5" fmla="*/ 150405 h 499812"/>
                <a:gd name="connsiteX0" fmla="*/ 0 w 964745"/>
                <a:gd name="connsiteY0" fmla="*/ 413722 h 425481"/>
                <a:gd name="connsiteX1" fmla="*/ 123330 w 964745"/>
                <a:gd name="connsiteY1" fmla="*/ 267170 h 425481"/>
                <a:gd name="connsiteX2" fmla="*/ 352647 w 964745"/>
                <a:gd name="connsiteY2" fmla="*/ 100474 h 425481"/>
                <a:gd name="connsiteX3" fmla="*/ 541265 w 964745"/>
                <a:gd name="connsiteY3" fmla="*/ 19391 h 425481"/>
                <a:gd name="connsiteX4" fmla="*/ 820484 w 964745"/>
                <a:gd name="connsiteY4" fmla="*/ 10854 h 425481"/>
                <a:gd name="connsiteX5" fmla="*/ 964745 w 964745"/>
                <a:gd name="connsiteY5" fmla="*/ 150405 h 425481"/>
                <a:gd name="connsiteX0" fmla="*/ 12247 w 976992"/>
                <a:gd name="connsiteY0" fmla="*/ 413722 h 431780"/>
                <a:gd name="connsiteX1" fmla="*/ 135577 w 976992"/>
                <a:gd name="connsiteY1" fmla="*/ 267170 h 431780"/>
                <a:gd name="connsiteX2" fmla="*/ 364894 w 976992"/>
                <a:gd name="connsiteY2" fmla="*/ 100474 h 431780"/>
                <a:gd name="connsiteX3" fmla="*/ 553512 w 976992"/>
                <a:gd name="connsiteY3" fmla="*/ 19391 h 431780"/>
                <a:gd name="connsiteX4" fmla="*/ 832731 w 976992"/>
                <a:gd name="connsiteY4" fmla="*/ 10854 h 431780"/>
                <a:gd name="connsiteX5" fmla="*/ 976992 w 976992"/>
                <a:gd name="connsiteY5" fmla="*/ 150405 h 431780"/>
                <a:gd name="connsiteX0" fmla="*/ 10231 w 1011494"/>
                <a:gd name="connsiteY0" fmla="*/ 483672 h 497966"/>
                <a:gd name="connsiteX1" fmla="*/ 170079 w 1011494"/>
                <a:gd name="connsiteY1" fmla="*/ 267170 h 497966"/>
                <a:gd name="connsiteX2" fmla="*/ 399396 w 1011494"/>
                <a:gd name="connsiteY2" fmla="*/ 100474 h 497966"/>
                <a:gd name="connsiteX3" fmla="*/ 588014 w 1011494"/>
                <a:gd name="connsiteY3" fmla="*/ 19391 h 497966"/>
                <a:gd name="connsiteX4" fmla="*/ 867233 w 1011494"/>
                <a:gd name="connsiteY4" fmla="*/ 10854 h 497966"/>
                <a:gd name="connsiteX5" fmla="*/ 1011494 w 1011494"/>
                <a:gd name="connsiteY5" fmla="*/ 150405 h 497966"/>
                <a:gd name="connsiteX0" fmla="*/ 421 w 1001684"/>
                <a:gd name="connsiteY0" fmla="*/ 483672 h 484930"/>
                <a:gd name="connsiteX1" fmla="*/ 160269 w 1001684"/>
                <a:gd name="connsiteY1" fmla="*/ 267170 h 484930"/>
                <a:gd name="connsiteX2" fmla="*/ 389586 w 1001684"/>
                <a:gd name="connsiteY2" fmla="*/ 100474 h 484930"/>
                <a:gd name="connsiteX3" fmla="*/ 578204 w 1001684"/>
                <a:gd name="connsiteY3" fmla="*/ 19391 h 484930"/>
                <a:gd name="connsiteX4" fmla="*/ 857423 w 1001684"/>
                <a:gd name="connsiteY4" fmla="*/ 10854 h 484930"/>
                <a:gd name="connsiteX5" fmla="*/ 1001684 w 1001684"/>
                <a:gd name="connsiteY5" fmla="*/ 150405 h 484930"/>
                <a:gd name="connsiteX0" fmla="*/ 414 w 1003503"/>
                <a:gd name="connsiteY0" fmla="*/ 476310 h 477612"/>
                <a:gd name="connsiteX1" fmla="*/ 162088 w 1003503"/>
                <a:gd name="connsiteY1" fmla="*/ 267170 h 477612"/>
                <a:gd name="connsiteX2" fmla="*/ 391405 w 1003503"/>
                <a:gd name="connsiteY2" fmla="*/ 100474 h 477612"/>
                <a:gd name="connsiteX3" fmla="*/ 580023 w 1003503"/>
                <a:gd name="connsiteY3" fmla="*/ 19391 h 477612"/>
                <a:gd name="connsiteX4" fmla="*/ 859242 w 1003503"/>
                <a:gd name="connsiteY4" fmla="*/ 10854 h 477612"/>
                <a:gd name="connsiteX5" fmla="*/ 1003503 w 1003503"/>
                <a:gd name="connsiteY5" fmla="*/ 150405 h 477612"/>
                <a:gd name="connsiteX0" fmla="*/ 414 w 1003503"/>
                <a:gd name="connsiteY0" fmla="*/ 476284 h 477586"/>
                <a:gd name="connsiteX1" fmla="*/ 162088 w 1003503"/>
                <a:gd name="connsiteY1" fmla="*/ 267144 h 477586"/>
                <a:gd name="connsiteX2" fmla="*/ 391405 w 1003503"/>
                <a:gd name="connsiteY2" fmla="*/ 100448 h 477586"/>
                <a:gd name="connsiteX3" fmla="*/ 394058 w 1003503"/>
                <a:gd name="connsiteY3" fmla="*/ 99800 h 477586"/>
                <a:gd name="connsiteX4" fmla="*/ 580023 w 1003503"/>
                <a:gd name="connsiteY4" fmla="*/ 19365 h 477586"/>
                <a:gd name="connsiteX5" fmla="*/ 859242 w 1003503"/>
                <a:gd name="connsiteY5" fmla="*/ 10828 h 477586"/>
                <a:gd name="connsiteX6" fmla="*/ 1003503 w 1003503"/>
                <a:gd name="connsiteY6" fmla="*/ 150379 h 477586"/>
                <a:gd name="connsiteX0" fmla="*/ 414 w 1003503"/>
                <a:gd name="connsiteY0" fmla="*/ 477746 h 479048"/>
                <a:gd name="connsiteX1" fmla="*/ 162088 w 1003503"/>
                <a:gd name="connsiteY1" fmla="*/ 268606 h 479048"/>
                <a:gd name="connsiteX2" fmla="*/ 391405 w 1003503"/>
                <a:gd name="connsiteY2" fmla="*/ 101910 h 479048"/>
                <a:gd name="connsiteX3" fmla="*/ 302764 w 1003503"/>
                <a:gd name="connsiteY3" fmla="*/ 134397 h 479048"/>
                <a:gd name="connsiteX4" fmla="*/ 580023 w 1003503"/>
                <a:gd name="connsiteY4" fmla="*/ 20827 h 479048"/>
                <a:gd name="connsiteX5" fmla="*/ 859242 w 1003503"/>
                <a:gd name="connsiteY5" fmla="*/ 12290 h 479048"/>
                <a:gd name="connsiteX6" fmla="*/ 1003503 w 1003503"/>
                <a:gd name="connsiteY6" fmla="*/ 151841 h 479048"/>
                <a:gd name="connsiteX0" fmla="*/ 348 w 1003437"/>
                <a:gd name="connsiteY0" fmla="*/ 477746 h 478973"/>
                <a:gd name="connsiteX1" fmla="*/ 162022 w 1003437"/>
                <a:gd name="connsiteY1" fmla="*/ 268606 h 478973"/>
                <a:gd name="connsiteX2" fmla="*/ 261701 w 1003437"/>
                <a:gd name="connsiteY2" fmla="*/ 168179 h 478973"/>
                <a:gd name="connsiteX3" fmla="*/ 302698 w 1003437"/>
                <a:gd name="connsiteY3" fmla="*/ 134397 h 478973"/>
                <a:gd name="connsiteX4" fmla="*/ 579957 w 1003437"/>
                <a:gd name="connsiteY4" fmla="*/ 20827 h 478973"/>
                <a:gd name="connsiteX5" fmla="*/ 859176 w 1003437"/>
                <a:gd name="connsiteY5" fmla="*/ 12290 h 478973"/>
                <a:gd name="connsiteX6" fmla="*/ 1003437 w 1003437"/>
                <a:gd name="connsiteY6" fmla="*/ 151841 h 478973"/>
                <a:gd name="connsiteX0" fmla="*/ 348 w 1003437"/>
                <a:gd name="connsiteY0" fmla="*/ 475987 h 477214"/>
                <a:gd name="connsiteX1" fmla="*/ 162022 w 1003437"/>
                <a:gd name="connsiteY1" fmla="*/ 266847 h 477214"/>
                <a:gd name="connsiteX2" fmla="*/ 261701 w 1003437"/>
                <a:gd name="connsiteY2" fmla="*/ 166420 h 477214"/>
                <a:gd name="connsiteX3" fmla="*/ 417729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48 w 1003437"/>
                <a:gd name="connsiteY0" fmla="*/ 475987 h 477214"/>
                <a:gd name="connsiteX1" fmla="*/ 162022 w 1003437"/>
                <a:gd name="connsiteY1" fmla="*/ 266847 h 477214"/>
                <a:gd name="connsiteX2" fmla="*/ 261701 w 1003437"/>
                <a:gd name="connsiteY2" fmla="*/ 166420 h 477214"/>
                <a:gd name="connsiteX3" fmla="*/ 404948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55 w 1003444"/>
                <a:gd name="connsiteY0" fmla="*/ 475987 h 477238"/>
                <a:gd name="connsiteX1" fmla="*/ 162029 w 1003444"/>
                <a:gd name="connsiteY1" fmla="*/ 266847 h 477238"/>
                <a:gd name="connsiteX2" fmla="*/ 279967 w 1003444"/>
                <a:gd name="connsiteY2" fmla="*/ 144331 h 477238"/>
                <a:gd name="connsiteX3" fmla="*/ 404955 w 1003444"/>
                <a:gd name="connsiteY3" fmla="*/ 92140 h 477238"/>
                <a:gd name="connsiteX4" fmla="*/ 579964 w 1003444"/>
                <a:gd name="connsiteY4" fmla="*/ 19068 h 477238"/>
                <a:gd name="connsiteX5" fmla="*/ 859183 w 1003444"/>
                <a:gd name="connsiteY5" fmla="*/ 10531 h 477238"/>
                <a:gd name="connsiteX6" fmla="*/ 1003444 w 1003444"/>
                <a:gd name="connsiteY6" fmla="*/ 150082 h 477238"/>
                <a:gd name="connsiteX0" fmla="*/ 355 w 1023629"/>
                <a:gd name="connsiteY0" fmla="*/ 478495 h 479746"/>
                <a:gd name="connsiteX1" fmla="*/ 162029 w 1023629"/>
                <a:gd name="connsiteY1" fmla="*/ 269355 h 479746"/>
                <a:gd name="connsiteX2" fmla="*/ 279967 w 1023629"/>
                <a:gd name="connsiteY2" fmla="*/ 146839 h 479746"/>
                <a:gd name="connsiteX3" fmla="*/ 404955 w 1023629"/>
                <a:gd name="connsiteY3" fmla="*/ 94648 h 479746"/>
                <a:gd name="connsiteX4" fmla="*/ 579964 w 1023629"/>
                <a:gd name="connsiteY4" fmla="*/ 21576 h 479746"/>
                <a:gd name="connsiteX5" fmla="*/ 859183 w 1023629"/>
                <a:gd name="connsiteY5" fmla="*/ 13039 h 479746"/>
                <a:gd name="connsiteX6" fmla="*/ 1023629 w 1023629"/>
                <a:gd name="connsiteY6" fmla="*/ 1644 h 479746"/>
                <a:gd name="connsiteX0" fmla="*/ 355 w 1023629"/>
                <a:gd name="connsiteY0" fmla="*/ 485082 h 486333"/>
                <a:gd name="connsiteX1" fmla="*/ 162029 w 1023629"/>
                <a:gd name="connsiteY1" fmla="*/ 275942 h 486333"/>
                <a:gd name="connsiteX2" fmla="*/ 279967 w 1023629"/>
                <a:gd name="connsiteY2" fmla="*/ 153426 h 486333"/>
                <a:gd name="connsiteX3" fmla="*/ 404955 w 1023629"/>
                <a:gd name="connsiteY3" fmla="*/ 101235 h 486333"/>
                <a:gd name="connsiteX4" fmla="*/ 579964 w 1023629"/>
                <a:gd name="connsiteY4" fmla="*/ 28163 h 486333"/>
                <a:gd name="connsiteX5" fmla="*/ 860371 w 1023629"/>
                <a:gd name="connsiteY5" fmla="*/ 1217 h 486333"/>
                <a:gd name="connsiteX6" fmla="*/ 1023629 w 1023629"/>
                <a:gd name="connsiteY6" fmla="*/ 8231 h 486333"/>
                <a:gd name="connsiteX0" fmla="*/ 355 w 1023629"/>
                <a:gd name="connsiteY0" fmla="*/ 484098 h 485349"/>
                <a:gd name="connsiteX1" fmla="*/ 162029 w 1023629"/>
                <a:gd name="connsiteY1" fmla="*/ 274958 h 485349"/>
                <a:gd name="connsiteX2" fmla="*/ 279967 w 1023629"/>
                <a:gd name="connsiteY2" fmla="*/ 152442 h 485349"/>
                <a:gd name="connsiteX3" fmla="*/ 404955 w 1023629"/>
                <a:gd name="connsiteY3" fmla="*/ 100251 h 485349"/>
                <a:gd name="connsiteX4" fmla="*/ 577589 w 1023629"/>
                <a:gd name="connsiteY4" fmla="*/ 12453 h 485349"/>
                <a:gd name="connsiteX5" fmla="*/ 860371 w 1023629"/>
                <a:gd name="connsiteY5" fmla="*/ 233 h 485349"/>
                <a:gd name="connsiteX6" fmla="*/ 1023629 w 1023629"/>
                <a:gd name="connsiteY6" fmla="*/ 7247 h 485349"/>
                <a:gd name="connsiteX0" fmla="*/ 355 w 1023629"/>
                <a:gd name="connsiteY0" fmla="*/ 484098 h 485349"/>
                <a:gd name="connsiteX1" fmla="*/ 162029 w 1023629"/>
                <a:gd name="connsiteY1" fmla="*/ 274958 h 485349"/>
                <a:gd name="connsiteX2" fmla="*/ 279967 w 1023629"/>
                <a:gd name="connsiteY2" fmla="*/ 152442 h 485349"/>
                <a:gd name="connsiteX3" fmla="*/ 399018 w 1023629"/>
                <a:gd name="connsiteY3" fmla="*/ 56072 h 485349"/>
                <a:gd name="connsiteX4" fmla="*/ 577589 w 1023629"/>
                <a:gd name="connsiteY4" fmla="*/ 12453 h 485349"/>
                <a:gd name="connsiteX5" fmla="*/ 860371 w 1023629"/>
                <a:gd name="connsiteY5" fmla="*/ 233 h 485349"/>
                <a:gd name="connsiteX6" fmla="*/ 1023629 w 1023629"/>
                <a:gd name="connsiteY6" fmla="*/ 7247 h 485349"/>
                <a:gd name="connsiteX0" fmla="*/ 357 w 1023631"/>
                <a:gd name="connsiteY0" fmla="*/ 484098 h 485400"/>
                <a:gd name="connsiteX1" fmla="*/ 162031 w 1023631"/>
                <a:gd name="connsiteY1" fmla="*/ 274958 h 485400"/>
                <a:gd name="connsiteX2" fmla="*/ 284718 w 1023631"/>
                <a:gd name="connsiteY2" fmla="*/ 108263 h 485400"/>
                <a:gd name="connsiteX3" fmla="*/ 399020 w 1023631"/>
                <a:gd name="connsiteY3" fmla="*/ 56072 h 485400"/>
                <a:gd name="connsiteX4" fmla="*/ 577591 w 1023631"/>
                <a:gd name="connsiteY4" fmla="*/ 12453 h 485400"/>
                <a:gd name="connsiteX5" fmla="*/ 860373 w 1023631"/>
                <a:gd name="connsiteY5" fmla="*/ 233 h 485400"/>
                <a:gd name="connsiteX6" fmla="*/ 1023631 w 1023631"/>
                <a:gd name="connsiteY6" fmla="*/ 7247 h 485400"/>
                <a:gd name="connsiteX0" fmla="*/ 256 w 1023530"/>
                <a:gd name="connsiteY0" fmla="*/ 484098 h 484871"/>
                <a:gd name="connsiteX1" fmla="*/ 212986 w 1023530"/>
                <a:gd name="connsiteY1" fmla="*/ 153465 h 484871"/>
                <a:gd name="connsiteX2" fmla="*/ 284617 w 1023530"/>
                <a:gd name="connsiteY2" fmla="*/ 108263 h 484871"/>
                <a:gd name="connsiteX3" fmla="*/ 398919 w 1023530"/>
                <a:gd name="connsiteY3" fmla="*/ 56072 h 484871"/>
                <a:gd name="connsiteX4" fmla="*/ 577490 w 1023530"/>
                <a:gd name="connsiteY4" fmla="*/ 12453 h 484871"/>
                <a:gd name="connsiteX5" fmla="*/ 860272 w 1023530"/>
                <a:gd name="connsiteY5" fmla="*/ 233 h 484871"/>
                <a:gd name="connsiteX6" fmla="*/ 1023530 w 1023530"/>
                <a:gd name="connsiteY6" fmla="*/ 7247 h 484871"/>
                <a:gd name="connsiteX0" fmla="*/ 580 w 903932"/>
                <a:gd name="connsiteY0" fmla="*/ 222704 h 225573"/>
                <a:gd name="connsiteX1" fmla="*/ 93388 w 903932"/>
                <a:gd name="connsiteY1" fmla="*/ 153465 h 225573"/>
                <a:gd name="connsiteX2" fmla="*/ 165019 w 903932"/>
                <a:gd name="connsiteY2" fmla="*/ 108263 h 225573"/>
                <a:gd name="connsiteX3" fmla="*/ 279321 w 903932"/>
                <a:gd name="connsiteY3" fmla="*/ 56072 h 225573"/>
                <a:gd name="connsiteX4" fmla="*/ 457892 w 903932"/>
                <a:gd name="connsiteY4" fmla="*/ 12453 h 225573"/>
                <a:gd name="connsiteX5" fmla="*/ 740674 w 903932"/>
                <a:gd name="connsiteY5" fmla="*/ 233 h 225573"/>
                <a:gd name="connsiteX6" fmla="*/ 903932 w 903932"/>
                <a:gd name="connsiteY6" fmla="*/ 7247 h 225573"/>
                <a:gd name="connsiteX0" fmla="*/ 580 w 903932"/>
                <a:gd name="connsiteY0" fmla="*/ 222704 h 225042"/>
                <a:gd name="connsiteX1" fmla="*/ 93388 w 903932"/>
                <a:gd name="connsiteY1" fmla="*/ 135057 h 225042"/>
                <a:gd name="connsiteX2" fmla="*/ 165019 w 903932"/>
                <a:gd name="connsiteY2" fmla="*/ 108263 h 225042"/>
                <a:gd name="connsiteX3" fmla="*/ 279321 w 903932"/>
                <a:gd name="connsiteY3" fmla="*/ 56072 h 225042"/>
                <a:gd name="connsiteX4" fmla="*/ 457892 w 903932"/>
                <a:gd name="connsiteY4" fmla="*/ 12453 h 225042"/>
                <a:gd name="connsiteX5" fmla="*/ 740674 w 903932"/>
                <a:gd name="connsiteY5" fmla="*/ 233 h 225042"/>
                <a:gd name="connsiteX6" fmla="*/ 903932 w 903932"/>
                <a:gd name="connsiteY6" fmla="*/ 7247 h 225042"/>
                <a:gd name="connsiteX0" fmla="*/ 580 w 903932"/>
                <a:gd name="connsiteY0" fmla="*/ 222704 h 225448"/>
                <a:gd name="connsiteX1" fmla="*/ 93388 w 903932"/>
                <a:gd name="connsiteY1" fmla="*/ 149784 h 225448"/>
                <a:gd name="connsiteX2" fmla="*/ 165019 w 903932"/>
                <a:gd name="connsiteY2" fmla="*/ 108263 h 225448"/>
                <a:gd name="connsiteX3" fmla="*/ 279321 w 903932"/>
                <a:gd name="connsiteY3" fmla="*/ 56072 h 225448"/>
                <a:gd name="connsiteX4" fmla="*/ 457892 w 903932"/>
                <a:gd name="connsiteY4" fmla="*/ 12453 h 225448"/>
                <a:gd name="connsiteX5" fmla="*/ 740674 w 903932"/>
                <a:gd name="connsiteY5" fmla="*/ 233 h 225448"/>
                <a:gd name="connsiteX6" fmla="*/ 903932 w 903932"/>
                <a:gd name="connsiteY6" fmla="*/ 7247 h 225448"/>
                <a:gd name="connsiteX0" fmla="*/ 580 w 903932"/>
                <a:gd name="connsiteY0" fmla="*/ 244800 h 637156"/>
                <a:gd name="connsiteX1" fmla="*/ 93388 w 903932"/>
                <a:gd name="connsiteY1" fmla="*/ 171880 h 637156"/>
                <a:gd name="connsiteX2" fmla="*/ 165019 w 903932"/>
                <a:gd name="connsiteY2" fmla="*/ 130359 h 637156"/>
                <a:gd name="connsiteX3" fmla="*/ 279321 w 903932"/>
                <a:gd name="connsiteY3" fmla="*/ 78168 h 637156"/>
                <a:gd name="connsiteX4" fmla="*/ 457892 w 903932"/>
                <a:gd name="connsiteY4" fmla="*/ 34549 h 637156"/>
                <a:gd name="connsiteX5" fmla="*/ 721677 w 903932"/>
                <a:gd name="connsiteY5" fmla="*/ 637156 h 637156"/>
                <a:gd name="connsiteX6" fmla="*/ 903932 w 903932"/>
                <a:gd name="connsiteY6" fmla="*/ 29343 h 637156"/>
                <a:gd name="connsiteX0" fmla="*/ 580 w 849314"/>
                <a:gd name="connsiteY0" fmla="*/ 244800 h 678005"/>
                <a:gd name="connsiteX1" fmla="*/ 93388 w 849314"/>
                <a:gd name="connsiteY1" fmla="*/ 171880 h 678005"/>
                <a:gd name="connsiteX2" fmla="*/ 165019 w 849314"/>
                <a:gd name="connsiteY2" fmla="*/ 130359 h 678005"/>
                <a:gd name="connsiteX3" fmla="*/ 279321 w 849314"/>
                <a:gd name="connsiteY3" fmla="*/ 78168 h 678005"/>
                <a:gd name="connsiteX4" fmla="*/ 457892 w 849314"/>
                <a:gd name="connsiteY4" fmla="*/ 34549 h 678005"/>
                <a:gd name="connsiteX5" fmla="*/ 721677 w 849314"/>
                <a:gd name="connsiteY5" fmla="*/ 637156 h 678005"/>
                <a:gd name="connsiteX6" fmla="*/ 849314 w 849314"/>
                <a:gd name="connsiteY6" fmla="*/ 629444 h 678005"/>
                <a:gd name="connsiteX0" fmla="*/ 580 w 849314"/>
                <a:gd name="connsiteY0" fmla="*/ 244800 h 641292"/>
                <a:gd name="connsiteX1" fmla="*/ 93388 w 849314"/>
                <a:gd name="connsiteY1" fmla="*/ 171880 h 641292"/>
                <a:gd name="connsiteX2" fmla="*/ 165019 w 849314"/>
                <a:gd name="connsiteY2" fmla="*/ 130359 h 641292"/>
                <a:gd name="connsiteX3" fmla="*/ 279321 w 849314"/>
                <a:gd name="connsiteY3" fmla="*/ 78168 h 641292"/>
                <a:gd name="connsiteX4" fmla="*/ 457892 w 849314"/>
                <a:gd name="connsiteY4" fmla="*/ 34549 h 641292"/>
                <a:gd name="connsiteX5" fmla="*/ 721677 w 849314"/>
                <a:gd name="connsiteY5" fmla="*/ 637156 h 641292"/>
                <a:gd name="connsiteX6" fmla="*/ 849314 w 849314"/>
                <a:gd name="connsiteY6" fmla="*/ 629444 h 641292"/>
                <a:gd name="connsiteX0" fmla="*/ 580 w 849314"/>
                <a:gd name="connsiteY0" fmla="*/ 166964 h 562286"/>
                <a:gd name="connsiteX1" fmla="*/ 93388 w 849314"/>
                <a:gd name="connsiteY1" fmla="*/ 94044 h 562286"/>
                <a:gd name="connsiteX2" fmla="*/ 165019 w 849314"/>
                <a:gd name="connsiteY2" fmla="*/ 52523 h 562286"/>
                <a:gd name="connsiteX3" fmla="*/ 279321 w 849314"/>
                <a:gd name="connsiteY3" fmla="*/ 332 h 562286"/>
                <a:gd name="connsiteX4" fmla="*/ 431770 w 849314"/>
                <a:gd name="connsiteY4" fmla="*/ 483180 h 562286"/>
                <a:gd name="connsiteX5" fmla="*/ 721677 w 849314"/>
                <a:gd name="connsiteY5" fmla="*/ 559320 h 562286"/>
                <a:gd name="connsiteX6" fmla="*/ 849314 w 849314"/>
                <a:gd name="connsiteY6" fmla="*/ 551608 h 562286"/>
                <a:gd name="connsiteX0" fmla="*/ 580 w 849314"/>
                <a:gd name="connsiteY0" fmla="*/ 166945 h 562268"/>
                <a:gd name="connsiteX1" fmla="*/ 93388 w 849314"/>
                <a:gd name="connsiteY1" fmla="*/ 94025 h 562268"/>
                <a:gd name="connsiteX2" fmla="*/ 165019 w 849314"/>
                <a:gd name="connsiteY2" fmla="*/ 52504 h 562268"/>
                <a:gd name="connsiteX3" fmla="*/ 279321 w 849314"/>
                <a:gd name="connsiteY3" fmla="*/ 313 h 562268"/>
                <a:gd name="connsiteX4" fmla="*/ 431770 w 849314"/>
                <a:gd name="connsiteY4" fmla="*/ 483161 h 562268"/>
                <a:gd name="connsiteX5" fmla="*/ 721677 w 849314"/>
                <a:gd name="connsiteY5" fmla="*/ 559301 h 562268"/>
                <a:gd name="connsiteX6" fmla="*/ 849314 w 849314"/>
                <a:gd name="connsiteY6" fmla="*/ 551589 h 562268"/>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8 w 849322"/>
                <a:gd name="connsiteY0" fmla="*/ 74226 h 469549"/>
                <a:gd name="connsiteX1" fmla="*/ 93396 w 849322"/>
                <a:gd name="connsiteY1" fmla="*/ 1306 h 469549"/>
                <a:gd name="connsiteX2" fmla="*/ 172151 w 849322"/>
                <a:gd name="connsiteY2" fmla="*/ 158590 h 469549"/>
                <a:gd name="connsiteX3" fmla="*/ 265081 w 849322"/>
                <a:gd name="connsiteY3" fmla="*/ 253663 h 469549"/>
                <a:gd name="connsiteX4" fmla="*/ 431778 w 849322"/>
                <a:gd name="connsiteY4" fmla="*/ 390442 h 469549"/>
                <a:gd name="connsiteX5" fmla="*/ 721685 w 849322"/>
                <a:gd name="connsiteY5" fmla="*/ 466582 h 469549"/>
                <a:gd name="connsiteX6" fmla="*/ 849322 w 849322"/>
                <a:gd name="connsiteY6" fmla="*/ 458870 h 469549"/>
                <a:gd name="connsiteX0" fmla="*/ 540 w 849274"/>
                <a:gd name="connsiteY0" fmla="*/ 0 h 395323"/>
                <a:gd name="connsiteX1" fmla="*/ 100472 w 849274"/>
                <a:gd name="connsiteY1" fmla="*/ 33846 h 395323"/>
                <a:gd name="connsiteX2" fmla="*/ 172103 w 849274"/>
                <a:gd name="connsiteY2" fmla="*/ 84364 h 395323"/>
                <a:gd name="connsiteX3" fmla="*/ 265033 w 849274"/>
                <a:gd name="connsiteY3" fmla="*/ 179437 h 395323"/>
                <a:gd name="connsiteX4" fmla="*/ 431730 w 849274"/>
                <a:gd name="connsiteY4" fmla="*/ 316216 h 395323"/>
                <a:gd name="connsiteX5" fmla="*/ 721637 w 849274"/>
                <a:gd name="connsiteY5" fmla="*/ 392356 h 395323"/>
                <a:gd name="connsiteX6" fmla="*/ 849274 w 849274"/>
                <a:gd name="connsiteY6" fmla="*/ 384644 h 395323"/>
                <a:gd name="connsiteX0" fmla="*/ 540 w 849274"/>
                <a:gd name="connsiteY0" fmla="*/ 0 h 393828"/>
                <a:gd name="connsiteX1" fmla="*/ 100472 w 849274"/>
                <a:gd name="connsiteY1" fmla="*/ 33846 h 393828"/>
                <a:gd name="connsiteX2" fmla="*/ 172103 w 849274"/>
                <a:gd name="connsiteY2" fmla="*/ 84364 h 393828"/>
                <a:gd name="connsiteX3" fmla="*/ 265033 w 849274"/>
                <a:gd name="connsiteY3" fmla="*/ 179437 h 393828"/>
                <a:gd name="connsiteX4" fmla="*/ 474474 w 849274"/>
                <a:gd name="connsiteY4" fmla="*/ 341987 h 393828"/>
                <a:gd name="connsiteX5" fmla="*/ 721637 w 849274"/>
                <a:gd name="connsiteY5" fmla="*/ 392356 h 393828"/>
                <a:gd name="connsiteX6" fmla="*/ 849274 w 849274"/>
                <a:gd name="connsiteY6" fmla="*/ 384644 h 393828"/>
                <a:gd name="connsiteX0" fmla="*/ 540 w 855211"/>
                <a:gd name="connsiteY0" fmla="*/ 0 h 393188"/>
                <a:gd name="connsiteX1" fmla="*/ 100472 w 855211"/>
                <a:gd name="connsiteY1" fmla="*/ 33846 h 393188"/>
                <a:gd name="connsiteX2" fmla="*/ 172103 w 855211"/>
                <a:gd name="connsiteY2" fmla="*/ 84364 h 393188"/>
                <a:gd name="connsiteX3" fmla="*/ 265033 w 855211"/>
                <a:gd name="connsiteY3" fmla="*/ 179437 h 393188"/>
                <a:gd name="connsiteX4" fmla="*/ 474474 w 855211"/>
                <a:gd name="connsiteY4" fmla="*/ 341987 h 393188"/>
                <a:gd name="connsiteX5" fmla="*/ 721637 w 855211"/>
                <a:gd name="connsiteY5" fmla="*/ 392356 h 393188"/>
                <a:gd name="connsiteX6" fmla="*/ 855211 w 855211"/>
                <a:gd name="connsiteY6" fmla="*/ 377281 h 393188"/>
                <a:gd name="connsiteX0" fmla="*/ 540 w 855211"/>
                <a:gd name="connsiteY0" fmla="*/ 0 h 393859"/>
                <a:gd name="connsiteX1" fmla="*/ 100472 w 855211"/>
                <a:gd name="connsiteY1" fmla="*/ 33846 h 393859"/>
                <a:gd name="connsiteX2" fmla="*/ 172103 w 855211"/>
                <a:gd name="connsiteY2" fmla="*/ 84364 h 393859"/>
                <a:gd name="connsiteX3" fmla="*/ 265033 w 855211"/>
                <a:gd name="connsiteY3" fmla="*/ 179437 h 393859"/>
                <a:gd name="connsiteX4" fmla="*/ 474474 w 855211"/>
                <a:gd name="connsiteY4" fmla="*/ 341987 h 393859"/>
                <a:gd name="connsiteX5" fmla="*/ 721637 w 855211"/>
                <a:gd name="connsiteY5" fmla="*/ 392356 h 393859"/>
                <a:gd name="connsiteX6" fmla="*/ 855211 w 855211"/>
                <a:gd name="connsiteY6" fmla="*/ 377281 h 393859"/>
                <a:gd name="connsiteX0" fmla="*/ 485 w 866443"/>
                <a:gd name="connsiteY0" fmla="*/ 0 h 398858"/>
                <a:gd name="connsiteX1" fmla="*/ 111704 w 866443"/>
                <a:gd name="connsiteY1" fmla="*/ 38845 h 398858"/>
                <a:gd name="connsiteX2" fmla="*/ 183335 w 866443"/>
                <a:gd name="connsiteY2" fmla="*/ 89363 h 398858"/>
                <a:gd name="connsiteX3" fmla="*/ 276265 w 866443"/>
                <a:gd name="connsiteY3" fmla="*/ 184436 h 398858"/>
                <a:gd name="connsiteX4" fmla="*/ 485706 w 866443"/>
                <a:gd name="connsiteY4" fmla="*/ 346986 h 398858"/>
                <a:gd name="connsiteX5" fmla="*/ 732869 w 866443"/>
                <a:gd name="connsiteY5" fmla="*/ 397355 h 398858"/>
                <a:gd name="connsiteX6" fmla="*/ 866443 w 866443"/>
                <a:gd name="connsiteY6" fmla="*/ 382280 h 398858"/>
                <a:gd name="connsiteX0" fmla="*/ 0 w 865958"/>
                <a:gd name="connsiteY0" fmla="*/ 0 h 398858"/>
                <a:gd name="connsiteX1" fmla="*/ 111219 w 865958"/>
                <a:gd name="connsiteY1" fmla="*/ 38845 h 398858"/>
                <a:gd name="connsiteX2" fmla="*/ 182850 w 865958"/>
                <a:gd name="connsiteY2" fmla="*/ 89363 h 398858"/>
                <a:gd name="connsiteX3" fmla="*/ 275780 w 865958"/>
                <a:gd name="connsiteY3" fmla="*/ 184436 h 398858"/>
                <a:gd name="connsiteX4" fmla="*/ 485221 w 865958"/>
                <a:gd name="connsiteY4" fmla="*/ 346986 h 398858"/>
                <a:gd name="connsiteX5" fmla="*/ 732384 w 865958"/>
                <a:gd name="connsiteY5" fmla="*/ 397355 h 398858"/>
                <a:gd name="connsiteX6" fmla="*/ 865958 w 865958"/>
                <a:gd name="connsiteY6" fmla="*/ 382280 h 398858"/>
                <a:gd name="connsiteX0" fmla="*/ 0 w 865958"/>
                <a:gd name="connsiteY0" fmla="*/ 0 h 398858"/>
                <a:gd name="connsiteX1" fmla="*/ 111219 w 865958"/>
                <a:gd name="connsiteY1" fmla="*/ 38845 h 398858"/>
                <a:gd name="connsiteX2" fmla="*/ 182850 w 865958"/>
                <a:gd name="connsiteY2" fmla="*/ 89363 h 398858"/>
                <a:gd name="connsiteX3" fmla="*/ 275780 w 865958"/>
                <a:gd name="connsiteY3" fmla="*/ 184436 h 398858"/>
                <a:gd name="connsiteX4" fmla="*/ 485221 w 865958"/>
                <a:gd name="connsiteY4" fmla="*/ 346986 h 398858"/>
                <a:gd name="connsiteX5" fmla="*/ 732384 w 865958"/>
                <a:gd name="connsiteY5" fmla="*/ 397355 h 398858"/>
                <a:gd name="connsiteX6" fmla="*/ 865958 w 865958"/>
                <a:gd name="connsiteY6" fmla="*/ 382280 h 39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58" h="398858">
                  <a:moveTo>
                    <a:pt x="0" y="0"/>
                  </a:moveTo>
                  <a:cubicBezTo>
                    <a:pt x="48627" y="17523"/>
                    <a:pt x="80744" y="23951"/>
                    <a:pt x="111219" y="38845"/>
                  </a:cubicBezTo>
                  <a:cubicBezTo>
                    <a:pt x="141694" y="53739"/>
                    <a:pt x="155423" y="65098"/>
                    <a:pt x="182850" y="89363"/>
                  </a:cubicBezTo>
                  <a:cubicBezTo>
                    <a:pt x="210277" y="113628"/>
                    <a:pt x="238407" y="146408"/>
                    <a:pt x="275780" y="184436"/>
                  </a:cubicBezTo>
                  <a:cubicBezTo>
                    <a:pt x="310778" y="207739"/>
                    <a:pt x="409120" y="311500"/>
                    <a:pt x="485221" y="346986"/>
                  </a:cubicBezTo>
                  <a:cubicBezTo>
                    <a:pt x="561322" y="382472"/>
                    <a:pt x="668928" y="391473"/>
                    <a:pt x="732384" y="397355"/>
                  </a:cubicBezTo>
                  <a:cubicBezTo>
                    <a:pt x="795840" y="403237"/>
                    <a:pt x="846806" y="390523"/>
                    <a:pt x="865958" y="382280"/>
                  </a:cubicBezTo>
                </a:path>
              </a:pathLst>
            </a:custGeom>
            <a:noFill/>
            <a:ln>
              <a:solidFill>
                <a:srgbClr val="CAE0FC"/>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2" name="Freeform 21">
              <a:extLst>
                <a:ext uri="{FF2B5EF4-FFF2-40B4-BE49-F238E27FC236}">
                  <a16:creationId xmlns:a16="http://schemas.microsoft.com/office/drawing/2014/main" id="{84610B77-22DD-F94B-B916-3787B9B1E23A}"/>
                </a:ext>
              </a:extLst>
            </p:cNvPr>
            <p:cNvSpPr/>
            <p:nvPr/>
          </p:nvSpPr>
          <p:spPr>
            <a:xfrm flipV="1">
              <a:off x="6316322" y="1457913"/>
              <a:ext cx="2827677" cy="507382"/>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15648"/>
                <a:gd name="connsiteY0" fmla="*/ 188178 h 451787"/>
                <a:gd name="connsiteX1" fmla="*/ 222869 w 1015648"/>
                <a:gd name="connsiteY1" fmla="*/ 262143 h 451787"/>
                <a:gd name="connsiteX2" fmla="*/ 601695 w 1015648"/>
                <a:gd name="connsiteY2" fmla="*/ 440494 h 451787"/>
                <a:gd name="connsiteX3" fmla="*/ 786710 w 1015648"/>
                <a:gd name="connsiteY3" fmla="*/ 428420 h 451787"/>
                <a:gd name="connsiteX4" fmla="*/ 932632 w 1015648"/>
                <a:gd name="connsiteY4" fmla="*/ 387195 h 451787"/>
                <a:gd name="connsiteX5" fmla="*/ 1015648 w 1015648"/>
                <a:gd name="connsiteY5" fmla="*/ 96 h 451787"/>
                <a:gd name="connsiteX0" fmla="*/ 0 w 1015648"/>
                <a:gd name="connsiteY0" fmla="*/ 335919 h 629724"/>
                <a:gd name="connsiteX1" fmla="*/ 222869 w 1015648"/>
                <a:gd name="connsiteY1" fmla="*/ 409884 h 629724"/>
                <a:gd name="connsiteX2" fmla="*/ 601695 w 1015648"/>
                <a:gd name="connsiteY2" fmla="*/ 588235 h 629724"/>
                <a:gd name="connsiteX3" fmla="*/ 786710 w 1015648"/>
                <a:gd name="connsiteY3" fmla="*/ 576161 h 629724"/>
                <a:gd name="connsiteX4" fmla="*/ 844367 w 1015648"/>
                <a:gd name="connsiteY4" fmla="*/ 15550 h 629724"/>
                <a:gd name="connsiteX5" fmla="*/ 1015648 w 1015648"/>
                <a:gd name="connsiteY5" fmla="*/ 147837 h 629724"/>
                <a:gd name="connsiteX0" fmla="*/ 0 w 1015648"/>
                <a:gd name="connsiteY0" fmla="*/ 375275 h 641122"/>
                <a:gd name="connsiteX1" fmla="*/ 222869 w 1015648"/>
                <a:gd name="connsiteY1" fmla="*/ 449240 h 641122"/>
                <a:gd name="connsiteX2" fmla="*/ 601695 w 1015648"/>
                <a:gd name="connsiteY2" fmla="*/ 627591 h 641122"/>
                <a:gd name="connsiteX3" fmla="*/ 599372 w 1015648"/>
                <a:gd name="connsiteY3" fmla="*/ 45282 h 641122"/>
                <a:gd name="connsiteX4" fmla="*/ 844367 w 1015648"/>
                <a:gd name="connsiteY4" fmla="*/ 54906 h 641122"/>
                <a:gd name="connsiteX5" fmla="*/ 1015648 w 1015648"/>
                <a:gd name="connsiteY5" fmla="*/ 187193 h 641122"/>
                <a:gd name="connsiteX0" fmla="*/ 0 w 1015648"/>
                <a:gd name="connsiteY0" fmla="*/ 341200 h 426381"/>
                <a:gd name="connsiteX1" fmla="*/ 222869 w 1015648"/>
                <a:gd name="connsiteY1" fmla="*/ 415165 h 426381"/>
                <a:gd name="connsiteX2" fmla="*/ 324291 w 1015648"/>
                <a:gd name="connsiteY2" fmla="*/ 128611 h 426381"/>
                <a:gd name="connsiteX3" fmla="*/ 599372 w 1015648"/>
                <a:gd name="connsiteY3" fmla="*/ 11207 h 426381"/>
                <a:gd name="connsiteX4" fmla="*/ 844367 w 1015648"/>
                <a:gd name="connsiteY4" fmla="*/ 20831 h 426381"/>
                <a:gd name="connsiteX5" fmla="*/ 1015648 w 1015648"/>
                <a:gd name="connsiteY5" fmla="*/ 153118 h 426381"/>
                <a:gd name="connsiteX0" fmla="*/ 0 w 1015648"/>
                <a:gd name="connsiteY0" fmla="*/ 341200 h 358196"/>
                <a:gd name="connsiteX1" fmla="*/ 174233 w 1015648"/>
                <a:gd name="connsiteY1" fmla="*/ 269883 h 358196"/>
                <a:gd name="connsiteX2" fmla="*/ 324291 w 1015648"/>
                <a:gd name="connsiteY2" fmla="*/ 128611 h 358196"/>
                <a:gd name="connsiteX3" fmla="*/ 599372 w 1015648"/>
                <a:gd name="connsiteY3" fmla="*/ 11207 h 358196"/>
                <a:gd name="connsiteX4" fmla="*/ 844367 w 1015648"/>
                <a:gd name="connsiteY4" fmla="*/ 20831 h 358196"/>
                <a:gd name="connsiteX5" fmla="*/ 1015648 w 1015648"/>
                <a:gd name="connsiteY5" fmla="*/ 153118 h 358196"/>
                <a:gd name="connsiteX0" fmla="*/ 0 w 1003039"/>
                <a:gd name="connsiteY0" fmla="*/ 570021 h 576948"/>
                <a:gd name="connsiteX1" fmla="*/ 161624 w 1003039"/>
                <a:gd name="connsiteY1" fmla="*/ 269883 h 576948"/>
                <a:gd name="connsiteX2" fmla="*/ 311682 w 1003039"/>
                <a:gd name="connsiteY2" fmla="*/ 128611 h 576948"/>
                <a:gd name="connsiteX3" fmla="*/ 586763 w 1003039"/>
                <a:gd name="connsiteY3" fmla="*/ 11207 h 576948"/>
                <a:gd name="connsiteX4" fmla="*/ 831758 w 1003039"/>
                <a:gd name="connsiteY4" fmla="*/ 20831 h 576948"/>
                <a:gd name="connsiteX5" fmla="*/ 1003039 w 1003039"/>
                <a:gd name="connsiteY5" fmla="*/ 153118 h 576948"/>
                <a:gd name="connsiteX0" fmla="*/ 0 w 1013847"/>
                <a:gd name="connsiteY0" fmla="*/ 482851 h 491806"/>
                <a:gd name="connsiteX1" fmla="*/ 172432 w 1013847"/>
                <a:gd name="connsiteY1" fmla="*/ 269883 h 491806"/>
                <a:gd name="connsiteX2" fmla="*/ 322490 w 1013847"/>
                <a:gd name="connsiteY2" fmla="*/ 128611 h 491806"/>
                <a:gd name="connsiteX3" fmla="*/ 597571 w 1013847"/>
                <a:gd name="connsiteY3" fmla="*/ 11207 h 491806"/>
                <a:gd name="connsiteX4" fmla="*/ 842566 w 1013847"/>
                <a:gd name="connsiteY4" fmla="*/ 20831 h 491806"/>
                <a:gd name="connsiteX5" fmla="*/ 1013847 w 1013847"/>
                <a:gd name="connsiteY5" fmla="*/ 153118 h 491806"/>
                <a:gd name="connsiteX0" fmla="*/ 0 w 999437"/>
                <a:gd name="connsiteY0" fmla="*/ 493748 h 502387"/>
                <a:gd name="connsiteX1" fmla="*/ 158022 w 999437"/>
                <a:gd name="connsiteY1" fmla="*/ 269883 h 502387"/>
                <a:gd name="connsiteX2" fmla="*/ 308080 w 999437"/>
                <a:gd name="connsiteY2" fmla="*/ 128611 h 502387"/>
                <a:gd name="connsiteX3" fmla="*/ 583161 w 999437"/>
                <a:gd name="connsiteY3" fmla="*/ 11207 h 502387"/>
                <a:gd name="connsiteX4" fmla="*/ 828156 w 999437"/>
                <a:gd name="connsiteY4" fmla="*/ 20831 h 502387"/>
                <a:gd name="connsiteX5" fmla="*/ 999437 w 999437"/>
                <a:gd name="connsiteY5" fmla="*/ 153118 h 502387"/>
                <a:gd name="connsiteX0" fmla="*/ 0 w 999437"/>
                <a:gd name="connsiteY0" fmla="*/ 497420 h 506059"/>
                <a:gd name="connsiteX1" fmla="*/ 158022 w 999437"/>
                <a:gd name="connsiteY1" fmla="*/ 273555 h 506059"/>
                <a:gd name="connsiteX2" fmla="*/ 308080 w 999437"/>
                <a:gd name="connsiteY2" fmla="*/ 132283 h 506059"/>
                <a:gd name="connsiteX3" fmla="*/ 583161 w 999437"/>
                <a:gd name="connsiteY3" fmla="*/ 14879 h 506059"/>
                <a:gd name="connsiteX4" fmla="*/ 855176 w 999437"/>
                <a:gd name="connsiteY4" fmla="*/ 17239 h 506059"/>
                <a:gd name="connsiteX5" fmla="*/ 999437 w 999437"/>
                <a:gd name="connsiteY5" fmla="*/ 156790 h 506059"/>
                <a:gd name="connsiteX0" fmla="*/ 0 w 999437"/>
                <a:gd name="connsiteY0" fmla="*/ 487488 h 496127"/>
                <a:gd name="connsiteX1" fmla="*/ 158022 w 999437"/>
                <a:gd name="connsiteY1" fmla="*/ 263623 h 496127"/>
                <a:gd name="connsiteX2" fmla="*/ 308080 w 999437"/>
                <a:gd name="connsiteY2" fmla="*/ 122351 h 496127"/>
                <a:gd name="connsiteX3" fmla="*/ 579559 w 999437"/>
                <a:gd name="connsiteY3" fmla="*/ 30372 h 496127"/>
                <a:gd name="connsiteX4" fmla="*/ 855176 w 999437"/>
                <a:gd name="connsiteY4" fmla="*/ 7307 h 496127"/>
                <a:gd name="connsiteX5" fmla="*/ 999437 w 999437"/>
                <a:gd name="connsiteY5" fmla="*/ 146858 h 496127"/>
                <a:gd name="connsiteX0" fmla="*/ 0 w 999437"/>
                <a:gd name="connsiteY0" fmla="*/ 492142 h 500781"/>
                <a:gd name="connsiteX1" fmla="*/ 158022 w 999437"/>
                <a:gd name="connsiteY1" fmla="*/ 268277 h 500781"/>
                <a:gd name="connsiteX2" fmla="*/ 308080 w 999437"/>
                <a:gd name="connsiteY2" fmla="*/ 127005 h 500781"/>
                <a:gd name="connsiteX3" fmla="*/ 575957 w 999437"/>
                <a:gd name="connsiteY3" fmla="*/ 20498 h 500781"/>
                <a:gd name="connsiteX4" fmla="*/ 855176 w 999437"/>
                <a:gd name="connsiteY4" fmla="*/ 11961 h 500781"/>
                <a:gd name="connsiteX5" fmla="*/ 999437 w 999437"/>
                <a:gd name="connsiteY5" fmla="*/ 151512 h 500781"/>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0459 h 499316"/>
                <a:gd name="connsiteX1" fmla="*/ 158022 w 999437"/>
                <a:gd name="connsiteY1" fmla="*/ 266594 h 499316"/>
                <a:gd name="connsiteX2" fmla="*/ 390941 w 999437"/>
                <a:gd name="connsiteY2" fmla="*/ 85369 h 499316"/>
                <a:gd name="connsiteX3" fmla="*/ 575957 w 999437"/>
                <a:gd name="connsiteY3" fmla="*/ 18815 h 499316"/>
                <a:gd name="connsiteX4" fmla="*/ 855176 w 999437"/>
                <a:gd name="connsiteY4" fmla="*/ 10278 h 499316"/>
                <a:gd name="connsiteX5" fmla="*/ 999437 w 999437"/>
                <a:gd name="connsiteY5" fmla="*/ 149829 h 499316"/>
                <a:gd name="connsiteX0" fmla="*/ 0 w 999437"/>
                <a:gd name="connsiteY0" fmla="*/ 491035 h 499812"/>
                <a:gd name="connsiteX1" fmla="*/ 158022 w 999437"/>
                <a:gd name="connsiteY1" fmla="*/ 267170 h 499812"/>
                <a:gd name="connsiteX2" fmla="*/ 387339 w 999437"/>
                <a:gd name="connsiteY2" fmla="*/ 100474 h 499812"/>
                <a:gd name="connsiteX3" fmla="*/ 575957 w 999437"/>
                <a:gd name="connsiteY3" fmla="*/ 19391 h 499812"/>
                <a:gd name="connsiteX4" fmla="*/ 855176 w 999437"/>
                <a:gd name="connsiteY4" fmla="*/ 10854 h 499812"/>
                <a:gd name="connsiteX5" fmla="*/ 999437 w 999437"/>
                <a:gd name="connsiteY5" fmla="*/ 150405 h 499812"/>
                <a:gd name="connsiteX0" fmla="*/ 0 w 964745"/>
                <a:gd name="connsiteY0" fmla="*/ 413722 h 425481"/>
                <a:gd name="connsiteX1" fmla="*/ 123330 w 964745"/>
                <a:gd name="connsiteY1" fmla="*/ 267170 h 425481"/>
                <a:gd name="connsiteX2" fmla="*/ 352647 w 964745"/>
                <a:gd name="connsiteY2" fmla="*/ 100474 h 425481"/>
                <a:gd name="connsiteX3" fmla="*/ 541265 w 964745"/>
                <a:gd name="connsiteY3" fmla="*/ 19391 h 425481"/>
                <a:gd name="connsiteX4" fmla="*/ 820484 w 964745"/>
                <a:gd name="connsiteY4" fmla="*/ 10854 h 425481"/>
                <a:gd name="connsiteX5" fmla="*/ 964745 w 964745"/>
                <a:gd name="connsiteY5" fmla="*/ 150405 h 425481"/>
                <a:gd name="connsiteX0" fmla="*/ 12247 w 976992"/>
                <a:gd name="connsiteY0" fmla="*/ 413722 h 431780"/>
                <a:gd name="connsiteX1" fmla="*/ 135577 w 976992"/>
                <a:gd name="connsiteY1" fmla="*/ 267170 h 431780"/>
                <a:gd name="connsiteX2" fmla="*/ 364894 w 976992"/>
                <a:gd name="connsiteY2" fmla="*/ 100474 h 431780"/>
                <a:gd name="connsiteX3" fmla="*/ 553512 w 976992"/>
                <a:gd name="connsiteY3" fmla="*/ 19391 h 431780"/>
                <a:gd name="connsiteX4" fmla="*/ 832731 w 976992"/>
                <a:gd name="connsiteY4" fmla="*/ 10854 h 431780"/>
                <a:gd name="connsiteX5" fmla="*/ 976992 w 976992"/>
                <a:gd name="connsiteY5" fmla="*/ 150405 h 431780"/>
                <a:gd name="connsiteX0" fmla="*/ 10231 w 1011494"/>
                <a:gd name="connsiteY0" fmla="*/ 483672 h 497966"/>
                <a:gd name="connsiteX1" fmla="*/ 170079 w 1011494"/>
                <a:gd name="connsiteY1" fmla="*/ 267170 h 497966"/>
                <a:gd name="connsiteX2" fmla="*/ 399396 w 1011494"/>
                <a:gd name="connsiteY2" fmla="*/ 100474 h 497966"/>
                <a:gd name="connsiteX3" fmla="*/ 588014 w 1011494"/>
                <a:gd name="connsiteY3" fmla="*/ 19391 h 497966"/>
                <a:gd name="connsiteX4" fmla="*/ 867233 w 1011494"/>
                <a:gd name="connsiteY4" fmla="*/ 10854 h 497966"/>
                <a:gd name="connsiteX5" fmla="*/ 1011494 w 1011494"/>
                <a:gd name="connsiteY5" fmla="*/ 150405 h 497966"/>
                <a:gd name="connsiteX0" fmla="*/ 421 w 1001684"/>
                <a:gd name="connsiteY0" fmla="*/ 483672 h 484930"/>
                <a:gd name="connsiteX1" fmla="*/ 160269 w 1001684"/>
                <a:gd name="connsiteY1" fmla="*/ 267170 h 484930"/>
                <a:gd name="connsiteX2" fmla="*/ 389586 w 1001684"/>
                <a:gd name="connsiteY2" fmla="*/ 100474 h 484930"/>
                <a:gd name="connsiteX3" fmla="*/ 578204 w 1001684"/>
                <a:gd name="connsiteY3" fmla="*/ 19391 h 484930"/>
                <a:gd name="connsiteX4" fmla="*/ 857423 w 1001684"/>
                <a:gd name="connsiteY4" fmla="*/ 10854 h 484930"/>
                <a:gd name="connsiteX5" fmla="*/ 1001684 w 1001684"/>
                <a:gd name="connsiteY5" fmla="*/ 150405 h 484930"/>
                <a:gd name="connsiteX0" fmla="*/ 414 w 1003503"/>
                <a:gd name="connsiteY0" fmla="*/ 476310 h 477612"/>
                <a:gd name="connsiteX1" fmla="*/ 162088 w 1003503"/>
                <a:gd name="connsiteY1" fmla="*/ 267170 h 477612"/>
                <a:gd name="connsiteX2" fmla="*/ 391405 w 1003503"/>
                <a:gd name="connsiteY2" fmla="*/ 100474 h 477612"/>
                <a:gd name="connsiteX3" fmla="*/ 580023 w 1003503"/>
                <a:gd name="connsiteY3" fmla="*/ 19391 h 477612"/>
                <a:gd name="connsiteX4" fmla="*/ 859242 w 1003503"/>
                <a:gd name="connsiteY4" fmla="*/ 10854 h 477612"/>
                <a:gd name="connsiteX5" fmla="*/ 1003503 w 1003503"/>
                <a:gd name="connsiteY5" fmla="*/ 150405 h 477612"/>
                <a:gd name="connsiteX0" fmla="*/ 414 w 1003503"/>
                <a:gd name="connsiteY0" fmla="*/ 476284 h 477586"/>
                <a:gd name="connsiteX1" fmla="*/ 162088 w 1003503"/>
                <a:gd name="connsiteY1" fmla="*/ 267144 h 477586"/>
                <a:gd name="connsiteX2" fmla="*/ 391405 w 1003503"/>
                <a:gd name="connsiteY2" fmla="*/ 100448 h 477586"/>
                <a:gd name="connsiteX3" fmla="*/ 394058 w 1003503"/>
                <a:gd name="connsiteY3" fmla="*/ 99800 h 477586"/>
                <a:gd name="connsiteX4" fmla="*/ 580023 w 1003503"/>
                <a:gd name="connsiteY4" fmla="*/ 19365 h 477586"/>
                <a:gd name="connsiteX5" fmla="*/ 859242 w 1003503"/>
                <a:gd name="connsiteY5" fmla="*/ 10828 h 477586"/>
                <a:gd name="connsiteX6" fmla="*/ 1003503 w 1003503"/>
                <a:gd name="connsiteY6" fmla="*/ 150379 h 477586"/>
                <a:gd name="connsiteX0" fmla="*/ 414 w 1003503"/>
                <a:gd name="connsiteY0" fmla="*/ 477746 h 479048"/>
                <a:gd name="connsiteX1" fmla="*/ 162088 w 1003503"/>
                <a:gd name="connsiteY1" fmla="*/ 268606 h 479048"/>
                <a:gd name="connsiteX2" fmla="*/ 391405 w 1003503"/>
                <a:gd name="connsiteY2" fmla="*/ 101910 h 479048"/>
                <a:gd name="connsiteX3" fmla="*/ 302764 w 1003503"/>
                <a:gd name="connsiteY3" fmla="*/ 134397 h 479048"/>
                <a:gd name="connsiteX4" fmla="*/ 580023 w 1003503"/>
                <a:gd name="connsiteY4" fmla="*/ 20827 h 479048"/>
                <a:gd name="connsiteX5" fmla="*/ 859242 w 1003503"/>
                <a:gd name="connsiteY5" fmla="*/ 12290 h 479048"/>
                <a:gd name="connsiteX6" fmla="*/ 1003503 w 1003503"/>
                <a:gd name="connsiteY6" fmla="*/ 151841 h 479048"/>
                <a:gd name="connsiteX0" fmla="*/ 348 w 1003437"/>
                <a:gd name="connsiteY0" fmla="*/ 477746 h 478973"/>
                <a:gd name="connsiteX1" fmla="*/ 162022 w 1003437"/>
                <a:gd name="connsiteY1" fmla="*/ 268606 h 478973"/>
                <a:gd name="connsiteX2" fmla="*/ 261701 w 1003437"/>
                <a:gd name="connsiteY2" fmla="*/ 168179 h 478973"/>
                <a:gd name="connsiteX3" fmla="*/ 302698 w 1003437"/>
                <a:gd name="connsiteY3" fmla="*/ 134397 h 478973"/>
                <a:gd name="connsiteX4" fmla="*/ 579957 w 1003437"/>
                <a:gd name="connsiteY4" fmla="*/ 20827 h 478973"/>
                <a:gd name="connsiteX5" fmla="*/ 859176 w 1003437"/>
                <a:gd name="connsiteY5" fmla="*/ 12290 h 478973"/>
                <a:gd name="connsiteX6" fmla="*/ 1003437 w 1003437"/>
                <a:gd name="connsiteY6" fmla="*/ 151841 h 478973"/>
                <a:gd name="connsiteX0" fmla="*/ 348 w 1003437"/>
                <a:gd name="connsiteY0" fmla="*/ 475987 h 477214"/>
                <a:gd name="connsiteX1" fmla="*/ 162022 w 1003437"/>
                <a:gd name="connsiteY1" fmla="*/ 266847 h 477214"/>
                <a:gd name="connsiteX2" fmla="*/ 261701 w 1003437"/>
                <a:gd name="connsiteY2" fmla="*/ 166420 h 477214"/>
                <a:gd name="connsiteX3" fmla="*/ 417729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48 w 1003437"/>
                <a:gd name="connsiteY0" fmla="*/ 475987 h 477214"/>
                <a:gd name="connsiteX1" fmla="*/ 162022 w 1003437"/>
                <a:gd name="connsiteY1" fmla="*/ 266847 h 477214"/>
                <a:gd name="connsiteX2" fmla="*/ 261701 w 1003437"/>
                <a:gd name="connsiteY2" fmla="*/ 166420 h 477214"/>
                <a:gd name="connsiteX3" fmla="*/ 404948 w 1003437"/>
                <a:gd name="connsiteY3" fmla="*/ 92140 h 477214"/>
                <a:gd name="connsiteX4" fmla="*/ 579957 w 1003437"/>
                <a:gd name="connsiteY4" fmla="*/ 19068 h 477214"/>
                <a:gd name="connsiteX5" fmla="*/ 859176 w 1003437"/>
                <a:gd name="connsiteY5" fmla="*/ 10531 h 477214"/>
                <a:gd name="connsiteX6" fmla="*/ 1003437 w 1003437"/>
                <a:gd name="connsiteY6" fmla="*/ 150082 h 477214"/>
                <a:gd name="connsiteX0" fmla="*/ 355 w 1003444"/>
                <a:gd name="connsiteY0" fmla="*/ 475987 h 477238"/>
                <a:gd name="connsiteX1" fmla="*/ 162029 w 1003444"/>
                <a:gd name="connsiteY1" fmla="*/ 266847 h 477238"/>
                <a:gd name="connsiteX2" fmla="*/ 279967 w 1003444"/>
                <a:gd name="connsiteY2" fmla="*/ 144331 h 477238"/>
                <a:gd name="connsiteX3" fmla="*/ 404955 w 1003444"/>
                <a:gd name="connsiteY3" fmla="*/ 92140 h 477238"/>
                <a:gd name="connsiteX4" fmla="*/ 579964 w 1003444"/>
                <a:gd name="connsiteY4" fmla="*/ 19068 h 477238"/>
                <a:gd name="connsiteX5" fmla="*/ 859183 w 1003444"/>
                <a:gd name="connsiteY5" fmla="*/ 10531 h 477238"/>
                <a:gd name="connsiteX6" fmla="*/ 1003444 w 1003444"/>
                <a:gd name="connsiteY6" fmla="*/ 150082 h 477238"/>
                <a:gd name="connsiteX0" fmla="*/ 355 w 1023629"/>
                <a:gd name="connsiteY0" fmla="*/ 478495 h 479746"/>
                <a:gd name="connsiteX1" fmla="*/ 162029 w 1023629"/>
                <a:gd name="connsiteY1" fmla="*/ 269355 h 479746"/>
                <a:gd name="connsiteX2" fmla="*/ 279967 w 1023629"/>
                <a:gd name="connsiteY2" fmla="*/ 146839 h 479746"/>
                <a:gd name="connsiteX3" fmla="*/ 404955 w 1023629"/>
                <a:gd name="connsiteY3" fmla="*/ 94648 h 479746"/>
                <a:gd name="connsiteX4" fmla="*/ 579964 w 1023629"/>
                <a:gd name="connsiteY4" fmla="*/ 21576 h 479746"/>
                <a:gd name="connsiteX5" fmla="*/ 859183 w 1023629"/>
                <a:gd name="connsiteY5" fmla="*/ 13039 h 479746"/>
                <a:gd name="connsiteX6" fmla="*/ 1023629 w 1023629"/>
                <a:gd name="connsiteY6" fmla="*/ 1644 h 479746"/>
                <a:gd name="connsiteX0" fmla="*/ 355 w 1023629"/>
                <a:gd name="connsiteY0" fmla="*/ 485082 h 486333"/>
                <a:gd name="connsiteX1" fmla="*/ 162029 w 1023629"/>
                <a:gd name="connsiteY1" fmla="*/ 275942 h 486333"/>
                <a:gd name="connsiteX2" fmla="*/ 279967 w 1023629"/>
                <a:gd name="connsiteY2" fmla="*/ 153426 h 486333"/>
                <a:gd name="connsiteX3" fmla="*/ 404955 w 1023629"/>
                <a:gd name="connsiteY3" fmla="*/ 101235 h 486333"/>
                <a:gd name="connsiteX4" fmla="*/ 579964 w 1023629"/>
                <a:gd name="connsiteY4" fmla="*/ 28163 h 486333"/>
                <a:gd name="connsiteX5" fmla="*/ 860371 w 1023629"/>
                <a:gd name="connsiteY5" fmla="*/ 1217 h 486333"/>
                <a:gd name="connsiteX6" fmla="*/ 1023629 w 1023629"/>
                <a:gd name="connsiteY6" fmla="*/ 8231 h 486333"/>
                <a:gd name="connsiteX0" fmla="*/ 355 w 1023629"/>
                <a:gd name="connsiteY0" fmla="*/ 484098 h 485349"/>
                <a:gd name="connsiteX1" fmla="*/ 162029 w 1023629"/>
                <a:gd name="connsiteY1" fmla="*/ 274958 h 485349"/>
                <a:gd name="connsiteX2" fmla="*/ 279967 w 1023629"/>
                <a:gd name="connsiteY2" fmla="*/ 152442 h 485349"/>
                <a:gd name="connsiteX3" fmla="*/ 404955 w 1023629"/>
                <a:gd name="connsiteY3" fmla="*/ 100251 h 485349"/>
                <a:gd name="connsiteX4" fmla="*/ 577589 w 1023629"/>
                <a:gd name="connsiteY4" fmla="*/ 12453 h 485349"/>
                <a:gd name="connsiteX5" fmla="*/ 860371 w 1023629"/>
                <a:gd name="connsiteY5" fmla="*/ 233 h 485349"/>
                <a:gd name="connsiteX6" fmla="*/ 1023629 w 1023629"/>
                <a:gd name="connsiteY6" fmla="*/ 7247 h 485349"/>
                <a:gd name="connsiteX0" fmla="*/ 355 w 1023629"/>
                <a:gd name="connsiteY0" fmla="*/ 484098 h 485349"/>
                <a:gd name="connsiteX1" fmla="*/ 162029 w 1023629"/>
                <a:gd name="connsiteY1" fmla="*/ 274958 h 485349"/>
                <a:gd name="connsiteX2" fmla="*/ 279967 w 1023629"/>
                <a:gd name="connsiteY2" fmla="*/ 152442 h 485349"/>
                <a:gd name="connsiteX3" fmla="*/ 399018 w 1023629"/>
                <a:gd name="connsiteY3" fmla="*/ 56072 h 485349"/>
                <a:gd name="connsiteX4" fmla="*/ 577589 w 1023629"/>
                <a:gd name="connsiteY4" fmla="*/ 12453 h 485349"/>
                <a:gd name="connsiteX5" fmla="*/ 860371 w 1023629"/>
                <a:gd name="connsiteY5" fmla="*/ 233 h 485349"/>
                <a:gd name="connsiteX6" fmla="*/ 1023629 w 1023629"/>
                <a:gd name="connsiteY6" fmla="*/ 7247 h 485349"/>
                <a:gd name="connsiteX0" fmla="*/ 357 w 1023631"/>
                <a:gd name="connsiteY0" fmla="*/ 484098 h 485400"/>
                <a:gd name="connsiteX1" fmla="*/ 162031 w 1023631"/>
                <a:gd name="connsiteY1" fmla="*/ 274958 h 485400"/>
                <a:gd name="connsiteX2" fmla="*/ 284718 w 1023631"/>
                <a:gd name="connsiteY2" fmla="*/ 108263 h 485400"/>
                <a:gd name="connsiteX3" fmla="*/ 399020 w 1023631"/>
                <a:gd name="connsiteY3" fmla="*/ 56072 h 485400"/>
                <a:gd name="connsiteX4" fmla="*/ 577591 w 1023631"/>
                <a:gd name="connsiteY4" fmla="*/ 12453 h 485400"/>
                <a:gd name="connsiteX5" fmla="*/ 860373 w 1023631"/>
                <a:gd name="connsiteY5" fmla="*/ 233 h 485400"/>
                <a:gd name="connsiteX6" fmla="*/ 1023631 w 1023631"/>
                <a:gd name="connsiteY6" fmla="*/ 7247 h 485400"/>
                <a:gd name="connsiteX0" fmla="*/ 256 w 1023530"/>
                <a:gd name="connsiteY0" fmla="*/ 484098 h 484871"/>
                <a:gd name="connsiteX1" fmla="*/ 212986 w 1023530"/>
                <a:gd name="connsiteY1" fmla="*/ 153465 h 484871"/>
                <a:gd name="connsiteX2" fmla="*/ 284617 w 1023530"/>
                <a:gd name="connsiteY2" fmla="*/ 108263 h 484871"/>
                <a:gd name="connsiteX3" fmla="*/ 398919 w 1023530"/>
                <a:gd name="connsiteY3" fmla="*/ 56072 h 484871"/>
                <a:gd name="connsiteX4" fmla="*/ 577490 w 1023530"/>
                <a:gd name="connsiteY4" fmla="*/ 12453 h 484871"/>
                <a:gd name="connsiteX5" fmla="*/ 860272 w 1023530"/>
                <a:gd name="connsiteY5" fmla="*/ 233 h 484871"/>
                <a:gd name="connsiteX6" fmla="*/ 1023530 w 1023530"/>
                <a:gd name="connsiteY6" fmla="*/ 7247 h 484871"/>
                <a:gd name="connsiteX0" fmla="*/ 580 w 903932"/>
                <a:gd name="connsiteY0" fmla="*/ 222704 h 225573"/>
                <a:gd name="connsiteX1" fmla="*/ 93388 w 903932"/>
                <a:gd name="connsiteY1" fmla="*/ 153465 h 225573"/>
                <a:gd name="connsiteX2" fmla="*/ 165019 w 903932"/>
                <a:gd name="connsiteY2" fmla="*/ 108263 h 225573"/>
                <a:gd name="connsiteX3" fmla="*/ 279321 w 903932"/>
                <a:gd name="connsiteY3" fmla="*/ 56072 h 225573"/>
                <a:gd name="connsiteX4" fmla="*/ 457892 w 903932"/>
                <a:gd name="connsiteY4" fmla="*/ 12453 h 225573"/>
                <a:gd name="connsiteX5" fmla="*/ 740674 w 903932"/>
                <a:gd name="connsiteY5" fmla="*/ 233 h 225573"/>
                <a:gd name="connsiteX6" fmla="*/ 903932 w 903932"/>
                <a:gd name="connsiteY6" fmla="*/ 7247 h 225573"/>
                <a:gd name="connsiteX0" fmla="*/ 580 w 903932"/>
                <a:gd name="connsiteY0" fmla="*/ 222704 h 225042"/>
                <a:gd name="connsiteX1" fmla="*/ 93388 w 903932"/>
                <a:gd name="connsiteY1" fmla="*/ 135057 h 225042"/>
                <a:gd name="connsiteX2" fmla="*/ 165019 w 903932"/>
                <a:gd name="connsiteY2" fmla="*/ 108263 h 225042"/>
                <a:gd name="connsiteX3" fmla="*/ 279321 w 903932"/>
                <a:gd name="connsiteY3" fmla="*/ 56072 h 225042"/>
                <a:gd name="connsiteX4" fmla="*/ 457892 w 903932"/>
                <a:gd name="connsiteY4" fmla="*/ 12453 h 225042"/>
                <a:gd name="connsiteX5" fmla="*/ 740674 w 903932"/>
                <a:gd name="connsiteY5" fmla="*/ 233 h 225042"/>
                <a:gd name="connsiteX6" fmla="*/ 903932 w 903932"/>
                <a:gd name="connsiteY6" fmla="*/ 7247 h 225042"/>
                <a:gd name="connsiteX0" fmla="*/ 580 w 903932"/>
                <a:gd name="connsiteY0" fmla="*/ 222704 h 225448"/>
                <a:gd name="connsiteX1" fmla="*/ 93388 w 903932"/>
                <a:gd name="connsiteY1" fmla="*/ 149784 h 225448"/>
                <a:gd name="connsiteX2" fmla="*/ 165019 w 903932"/>
                <a:gd name="connsiteY2" fmla="*/ 108263 h 225448"/>
                <a:gd name="connsiteX3" fmla="*/ 279321 w 903932"/>
                <a:gd name="connsiteY3" fmla="*/ 56072 h 225448"/>
                <a:gd name="connsiteX4" fmla="*/ 457892 w 903932"/>
                <a:gd name="connsiteY4" fmla="*/ 12453 h 225448"/>
                <a:gd name="connsiteX5" fmla="*/ 740674 w 903932"/>
                <a:gd name="connsiteY5" fmla="*/ 233 h 225448"/>
                <a:gd name="connsiteX6" fmla="*/ 903932 w 903932"/>
                <a:gd name="connsiteY6" fmla="*/ 7247 h 225448"/>
                <a:gd name="connsiteX0" fmla="*/ 580 w 903932"/>
                <a:gd name="connsiteY0" fmla="*/ 244800 h 637156"/>
                <a:gd name="connsiteX1" fmla="*/ 93388 w 903932"/>
                <a:gd name="connsiteY1" fmla="*/ 171880 h 637156"/>
                <a:gd name="connsiteX2" fmla="*/ 165019 w 903932"/>
                <a:gd name="connsiteY2" fmla="*/ 130359 h 637156"/>
                <a:gd name="connsiteX3" fmla="*/ 279321 w 903932"/>
                <a:gd name="connsiteY3" fmla="*/ 78168 h 637156"/>
                <a:gd name="connsiteX4" fmla="*/ 457892 w 903932"/>
                <a:gd name="connsiteY4" fmla="*/ 34549 h 637156"/>
                <a:gd name="connsiteX5" fmla="*/ 721677 w 903932"/>
                <a:gd name="connsiteY5" fmla="*/ 637156 h 637156"/>
                <a:gd name="connsiteX6" fmla="*/ 903932 w 903932"/>
                <a:gd name="connsiteY6" fmla="*/ 29343 h 637156"/>
                <a:gd name="connsiteX0" fmla="*/ 580 w 849314"/>
                <a:gd name="connsiteY0" fmla="*/ 244800 h 678005"/>
                <a:gd name="connsiteX1" fmla="*/ 93388 w 849314"/>
                <a:gd name="connsiteY1" fmla="*/ 171880 h 678005"/>
                <a:gd name="connsiteX2" fmla="*/ 165019 w 849314"/>
                <a:gd name="connsiteY2" fmla="*/ 130359 h 678005"/>
                <a:gd name="connsiteX3" fmla="*/ 279321 w 849314"/>
                <a:gd name="connsiteY3" fmla="*/ 78168 h 678005"/>
                <a:gd name="connsiteX4" fmla="*/ 457892 w 849314"/>
                <a:gd name="connsiteY4" fmla="*/ 34549 h 678005"/>
                <a:gd name="connsiteX5" fmla="*/ 721677 w 849314"/>
                <a:gd name="connsiteY5" fmla="*/ 637156 h 678005"/>
                <a:gd name="connsiteX6" fmla="*/ 849314 w 849314"/>
                <a:gd name="connsiteY6" fmla="*/ 629444 h 678005"/>
                <a:gd name="connsiteX0" fmla="*/ 580 w 849314"/>
                <a:gd name="connsiteY0" fmla="*/ 244800 h 641292"/>
                <a:gd name="connsiteX1" fmla="*/ 93388 w 849314"/>
                <a:gd name="connsiteY1" fmla="*/ 171880 h 641292"/>
                <a:gd name="connsiteX2" fmla="*/ 165019 w 849314"/>
                <a:gd name="connsiteY2" fmla="*/ 130359 h 641292"/>
                <a:gd name="connsiteX3" fmla="*/ 279321 w 849314"/>
                <a:gd name="connsiteY3" fmla="*/ 78168 h 641292"/>
                <a:gd name="connsiteX4" fmla="*/ 457892 w 849314"/>
                <a:gd name="connsiteY4" fmla="*/ 34549 h 641292"/>
                <a:gd name="connsiteX5" fmla="*/ 721677 w 849314"/>
                <a:gd name="connsiteY5" fmla="*/ 637156 h 641292"/>
                <a:gd name="connsiteX6" fmla="*/ 849314 w 849314"/>
                <a:gd name="connsiteY6" fmla="*/ 629444 h 641292"/>
                <a:gd name="connsiteX0" fmla="*/ 580 w 849314"/>
                <a:gd name="connsiteY0" fmla="*/ 166964 h 562286"/>
                <a:gd name="connsiteX1" fmla="*/ 93388 w 849314"/>
                <a:gd name="connsiteY1" fmla="*/ 94044 h 562286"/>
                <a:gd name="connsiteX2" fmla="*/ 165019 w 849314"/>
                <a:gd name="connsiteY2" fmla="*/ 52523 h 562286"/>
                <a:gd name="connsiteX3" fmla="*/ 279321 w 849314"/>
                <a:gd name="connsiteY3" fmla="*/ 332 h 562286"/>
                <a:gd name="connsiteX4" fmla="*/ 431770 w 849314"/>
                <a:gd name="connsiteY4" fmla="*/ 483180 h 562286"/>
                <a:gd name="connsiteX5" fmla="*/ 721677 w 849314"/>
                <a:gd name="connsiteY5" fmla="*/ 559320 h 562286"/>
                <a:gd name="connsiteX6" fmla="*/ 849314 w 849314"/>
                <a:gd name="connsiteY6" fmla="*/ 551608 h 562286"/>
                <a:gd name="connsiteX0" fmla="*/ 580 w 849314"/>
                <a:gd name="connsiteY0" fmla="*/ 166945 h 562268"/>
                <a:gd name="connsiteX1" fmla="*/ 93388 w 849314"/>
                <a:gd name="connsiteY1" fmla="*/ 94025 h 562268"/>
                <a:gd name="connsiteX2" fmla="*/ 165019 w 849314"/>
                <a:gd name="connsiteY2" fmla="*/ 52504 h 562268"/>
                <a:gd name="connsiteX3" fmla="*/ 279321 w 849314"/>
                <a:gd name="connsiteY3" fmla="*/ 313 h 562268"/>
                <a:gd name="connsiteX4" fmla="*/ 431770 w 849314"/>
                <a:gd name="connsiteY4" fmla="*/ 483161 h 562268"/>
                <a:gd name="connsiteX5" fmla="*/ 721677 w 849314"/>
                <a:gd name="connsiteY5" fmla="*/ 559301 h 562268"/>
                <a:gd name="connsiteX6" fmla="*/ 849314 w 849314"/>
                <a:gd name="connsiteY6" fmla="*/ 551589 h 562268"/>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0 w 849314"/>
                <a:gd name="connsiteY0" fmla="*/ 128412 h 523735"/>
                <a:gd name="connsiteX1" fmla="*/ 93388 w 849314"/>
                <a:gd name="connsiteY1" fmla="*/ 55492 h 523735"/>
                <a:gd name="connsiteX2" fmla="*/ 165019 w 849314"/>
                <a:gd name="connsiteY2" fmla="*/ 13971 h 523735"/>
                <a:gd name="connsiteX3" fmla="*/ 265073 w 849314"/>
                <a:gd name="connsiteY3" fmla="*/ 307849 h 523735"/>
                <a:gd name="connsiteX4" fmla="*/ 431770 w 849314"/>
                <a:gd name="connsiteY4" fmla="*/ 444628 h 523735"/>
                <a:gd name="connsiteX5" fmla="*/ 721677 w 849314"/>
                <a:gd name="connsiteY5" fmla="*/ 520768 h 523735"/>
                <a:gd name="connsiteX6" fmla="*/ 849314 w 849314"/>
                <a:gd name="connsiteY6" fmla="*/ 513056 h 523735"/>
                <a:gd name="connsiteX0" fmla="*/ 588 w 849322"/>
                <a:gd name="connsiteY0" fmla="*/ 74226 h 469549"/>
                <a:gd name="connsiteX1" fmla="*/ 93396 w 849322"/>
                <a:gd name="connsiteY1" fmla="*/ 1306 h 469549"/>
                <a:gd name="connsiteX2" fmla="*/ 172151 w 849322"/>
                <a:gd name="connsiteY2" fmla="*/ 158590 h 469549"/>
                <a:gd name="connsiteX3" fmla="*/ 265081 w 849322"/>
                <a:gd name="connsiteY3" fmla="*/ 253663 h 469549"/>
                <a:gd name="connsiteX4" fmla="*/ 431778 w 849322"/>
                <a:gd name="connsiteY4" fmla="*/ 390442 h 469549"/>
                <a:gd name="connsiteX5" fmla="*/ 721685 w 849322"/>
                <a:gd name="connsiteY5" fmla="*/ 466582 h 469549"/>
                <a:gd name="connsiteX6" fmla="*/ 849322 w 849322"/>
                <a:gd name="connsiteY6" fmla="*/ 458870 h 469549"/>
                <a:gd name="connsiteX0" fmla="*/ 540 w 849274"/>
                <a:gd name="connsiteY0" fmla="*/ 0 h 395323"/>
                <a:gd name="connsiteX1" fmla="*/ 100472 w 849274"/>
                <a:gd name="connsiteY1" fmla="*/ 33846 h 395323"/>
                <a:gd name="connsiteX2" fmla="*/ 172103 w 849274"/>
                <a:gd name="connsiteY2" fmla="*/ 84364 h 395323"/>
                <a:gd name="connsiteX3" fmla="*/ 265033 w 849274"/>
                <a:gd name="connsiteY3" fmla="*/ 179437 h 395323"/>
                <a:gd name="connsiteX4" fmla="*/ 431730 w 849274"/>
                <a:gd name="connsiteY4" fmla="*/ 316216 h 395323"/>
                <a:gd name="connsiteX5" fmla="*/ 721637 w 849274"/>
                <a:gd name="connsiteY5" fmla="*/ 392356 h 395323"/>
                <a:gd name="connsiteX6" fmla="*/ 849274 w 849274"/>
                <a:gd name="connsiteY6" fmla="*/ 384644 h 395323"/>
                <a:gd name="connsiteX0" fmla="*/ 540 w 849274"/>
                <a:gd name="connsiteY0" fmla="*/ 0 h 393828"/>
                <a:gd name="connsiteX1" fmla="*/ 100472 w 849274"/>
                <a:gd name="connsiteY1" fmla="*/ 33846 h 393828"/>
                <a:gd name="connsiteX2" fmla="*/ 172103 w 849274"/>
                <a:gd name="connsiteY2" fmla="*/ 84364 h 393828"/>
                <a:gd name="connsiteX3" fmla="*/ 265033 w 849274"/>
                <a:gd name="connsiteY3" fmla="*/ 179437 h 393828"/>
                <a:gd name="connsiteX4" fmla="*/ 474474 w 849274"/>
                <a:gd name="connsiteY4" fmla="*/ 341987 h 393828"/>
                <a:gd name="connsiteX5" fmla="*/ 721637 w 849274"/>
                <a:gd name="connsiteY5" fmla="*/ 392356 h 393828"/>
                <a:gd name="connsiteX6" fmla="*/ 849274 w 849274"/>
                <a:gd name="connsiteY6" fmla="*/ 384644 h 393828"/>
                <a:gd name="connsiteX0" fmla="*/ 1101 w 797592"/>
                <a:gd name="connsiteY0" fmla="*/ 0 h 456415"/>
                <a:gd name="connsiteX1" fmla="*/ 48790 w 797592"/>
                <a:gd name="connsiteY1" fmla="*/ 96433 h 456415"/>
                <a:gd name="connsiteX2" fmla="*/ 120421 w 797592"/>
                <a:gd name="connsiteY2" fmla="*/ 146951 h 456415"/>
                <a:gd name="connsiteX3" fmla="*/ 213351 w 797592"/>
                <a:gd name="connsiteY3" fmla="*/ 242024 h 456415"/>
                <a:gd name="connsiteX4" fmla="*/ 422792 w 797592"/>
                <a:gd name="connsiteY4" fmla="*/ 404574 h 456415"/>
                <a:gd name="connsiteX5" fmla="*/ 669955 w 797592"/>
                <a:gd name="connsiteY5" fmla="*/ 454943 h 456415"/>
                <a:gd name="connsiteX6" fmla="*/ 797592 w 797592"/>
                <a:gd name="connsiteY6" fmla="*/ 447231 h 456415"/>
                <a:gd name="connsiteX0" fmla="*/ 859 w 797350"/>
                <a:gd name="connsiteY0" fmla="*/ 0 h 456415"/>
                <a:gd name="connsiteX1" fmla="*/ 60421 w 797350"/>
                <a:gd name="connsiteY1" fmla="*/ 41210 h 456415"/>
                <a:gd name="connsiteX2" fmla="*/ 120179 w 797350"/>
                <a:gd name="connsiteY2" fmla="*/ 146951 h 456415"/>
                <a:gd name="connsiteX3" fmla="*/ 213109 w 797350"/>
                <a:gd name="connsiteY3" fmla="*/ 242024 h 456415"/>
                <a:gd name="connsiteX4" fmla="*/ 422550 w 797350"/>
                <a:gd name="connsiteY4" fmla="*/ 404574 h 456415"/>
                <a:gd name="connsiteX5" fmla="*/ 669713 w 797350"/>
                <a:gd name="connsiteY5" fmla="*/ 454943 h 456415"/>
                <a:gd name="connsiteX6" fmla="*/ 797350 w 797350"/>
                <a:gd name="connsiteY6" fmla="*/ 447231 h 456415"/>
                <a:gd name="connsiteX0" fmla="*/ 897 w 797388"/>
                <a:gd name="connsiteY0" fmla="*/ 0 h 456415"/>
                <a:gd name="connsiteX1" fmla="*/ 60459 w 797388"/>
                <a:gd name="connsiteY1" fmla="*/ 41210 h 456415"/>
                <a:gd name="connsiteX2" fmla="*/ 134465 w 797388"/>
                <a:gd name="connsiteY2" fmla="*/ 95408 h 456415"/>
                <a:gd name="connsiteX3" fmla="*/ 213147 w 797388"/>
                <a:gd name="connsiteY3" fmla="*/ 242024 h 456415"/>
                <a:gd name="connsiteX4" fmla="*/ 422588 w 797388"/>
                <a:gd name="connsiteY4" fmla="*/ 404574 h 456415"/>
                <a:gd name="connsiteX5" fmla="*/ 669751 w 797388"/>
                <a:gd name="connsiteY5" fmla="*/ 454943 h 456415"/>
                <a:gd name="connsiteX6" fmla="*/ 797388 w 797388"/>
                <a:gd name="connsiteY6" fmla="*/ 447231 h 456415"/>
                <a:gd name="connsiteX0" fmla="*/ 897 w 797388"/>
                <a:gd name="connsiteY0" fmla="*/ 0 h 456415"/>
                <a:gd name="connsiteX1" fmla="*/ 60459 w 797388"/>
                <a:gd name="connsiteY1" fmla="*/ 41210 h 456415"/>
                <a:gd name="connsiteX2" fmla="*/ 134465 w 797388"/>
                <a:gd name="connsiteY2" fmla="*/ 95408 h 456415"/>
                <a:gd name="connsiteX3" fmla="*/ 215521 w 797388"/>
                <a:gd name="connsiteY3" fmla="*/ 194163 h 456415"/>
                <a:gd name="connsiteX4" fmla="*/ 422588 w 797388"/>
                <a:gd name="connsiteY4" fmla="*/ 404574 h 456415"/>
                <a:gd name="connsiteX5" fmla="*/ 669751 w 797388"/>
                <a:gd name="connsiteY5" fmla="*/ 454943 h 456415"/>
                <a:gd name="connsiteX6" fmla="*/ 797388 w 797388"/>
                <a:gd name="connsiteY6" fmla="*/ 447231 h 456415"/>
                <a:gd name="connsiteX0" fmla="*/ 897 w 797388"/>
                <a:gd name="connsiteY0" fmla="*/ 0 h 456415"/>
                <a:gd name="connsiteX1" fmla="*/ 60459 w 797388"/>
                <a:gd name="connsiteY1" fmla="*/ 41210 h 456415"/>
                <a:gd name="connsiteX2" fmla="*/ 134465 w 797388"/>
                <a:gd name="connsiteY2" fmla="*/ 95408 h 456415"/>
                <a:gd name="connsiteX3" fmla="*/ 215521 w 797388"/>
                <a:gd name="connsiteY3" fmla="*/ 194163 h 456415"/>
                <a:gd name="connsiteX4" fmla="*/ 422588 w 797388"/>
                <a:gd name="connsiteY4" fmla="*/ 404574 h 456415"/>
                <a:gd name="connsiteX5" fmla="*/ 669751 w 797388"/>
                <a:gd name="connsiteY5" fmla="*/ 454943 h 456415"/>
                <a:gd name="connsiteX6" fmla="*/ 797388 w 797388"/>
                <a:gd name="connsiteY6" fmla="*/ 447231 h 456415"/>
                <a:gd name="connsiteX0" fmla="*/ 812 w 803753"/>
                <a:gd name="connsiteY0" fmla="*/ 0 h 451416"/>
                <a:gd name="connsiteX1" fmla="*/ 66824 w 803753"/>
                <a:gd name="connsiteY1" fmla="*/ 36211 h 451416"/>
                <a:gd name="connsiteX2" fmla="*/ 140830 w 803753"/>
                <a:gd name="connsiteY2" fmla="*/ 90409 h 451416"/>
                <a:gd name="connsiteX3" fmla="*/ 221886 w 803753"/>
                <a:gd name="connsiteY3" fmla="*/ 189164 h 451416"/>
                <a:gd name="connsiteX4" fmla="*/ 428953 w 803753"/>
                <a:gd name="connsiteY4" fmla="*/ 399575 h 451416"/>
                <a:gd name="connsiteX5" fmla="*/ 676116 w 803753"/>
                <a:gd name="connsiteY5" fmla="*/ 449944 h 451416"/>
                <a:gd name="connsiteX6" fmla="*/ 803753 w 803753"/>
                <a:gd name="connsiteY6" fmla="*/ 442232 h 451416"/>
                <a:gd name="connsiteX0" fmla="*/ 0 w 802941"/>
                <a:gd name="connsiteY0" fmla="*/ 2720 h 454136"/>
                <a:gd name="connsiteX1" fmla="*/ 66012 w 802941"/>
                <a:gd name="connsiteY1" fmla="*/ 38931 h 454136"/>
                <a:gd name="connsiteX2" fmla="*/ 140018 w 802941"/>
                <a:gd name="connsiteY2" fmla="*/ 93129 h 454136"/>
                <a:gd name="connsiteX3" fmla="*/ 221074 w 802941"/>
                <a:gd name="connsiteY3" fmla="*/ 191884 h 454136"/>
                <a:gd name="connsiteX4" fmla="*/ 428141 w 802941"/>
                <a:gd name="connsiteY4" fmla="*/ 402295 h 454136"/>
                <a:gd name="connsiteX5" fmla="*/ 675304 w 802941"/>
                <a:gd name="connsiteY5" fmla="*/ 452664 h 454136"/>
                <a:gd name="connsiteX6" fmla="*/ 802941 w 802941"/>
                <a:gd name="connsiteY6" fmla="*/ 444952 h 454136"/>
                <a:gd name="connsiteX0" fmla="*/ 0 w 807778"/>
                <a:gd name="connsiteY0" fmla="*/ 3009 h 449425"/>
                <a:gd name="connsiteX1" fmla="*/ 70849 w 807778"/>
                <a:gd name="connsiteY1" fmla="*/ 34220 h 449425"/>
                <a:gd name="connsiteX2" fmla="*/ 144855 w 807778"/>
                <a:gd name="connsiteY2" fmla="*/ 88418 h 449425"/>
                <a:gd name="connsiteX3" fmla="*/ 225911 w 807778"/>
                <a:gd name="connsiteY3" fmla="*/ 187173 h 449425"/>
                <a:gd name="connsiteX4" fmla="*/ 432978 w 807778"/>
                <a:gd name="connsiteY4" fmla="*/ 397584 h 449425"/>
                <a:gd name="connsiteX5" fmla="*/ 680141 w 807778"/>
                <a:gd name="connsiteY5" fmla="*/ 447953 h 449425"/>
                <a:gd name="connsiteX6" fmla="*/ 807778 w 807778"/>
                <a:gd name="connsiteY6" fmla="*/ 440241 h 44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778" h="449425">
                  <a:moveTo>
                    <a:pt x="0" y="3009"/>
                  </a:moveTo>
                  <a:cubicBezTo>
                    <a:pt x="24440" y="-9466"/>
                    <a:pt x="46707" y="19985"/>
                    <a:pt x="70849" y="34220"/>
                  </a:cubicBezTo>
                  <a:cubicBezTo>
                    <a:pt x="94991" y="48455"/>
                    <a:pt x="119011" y="62926"/>
                    <a:pt x="144855" y="88418"/>
                  </a:cubicBezTo>
                  <a:cubicBezTo>
                    <a:pt x="170699" y="113910"/>
                    <a:pt x="188538" y="149145"/>
                    <a:pt x="225911" y="187173"/>
                  </a:cubicBezTo>
                  <a:cubicBezTo>
                    <a:pt x="269220" y="239929"/>
                    <a:pt x="357273" y="354121"/>
                    <a:pt x="432978" y="397584"/>
                  </a:cubicBezTo>
                  <a:cubicBezTo>
                    <a:pt x="508683" y="441047"/>
                    <a:pt x="617674" y="440844"/>
                    <a:pt x="680141" y="447953"/>
                  </a:cubicBezTo>
                  <a:cubicBezTo>
                    <a:pt x="742608" y="455063"/>
                    <a:pt x="785064" y="433758"/>
                    <a:pt x="807778" y="440241"/>
                  </a:cubicBezTo>
                </a:path>
              </a:pathLst>
            </a:custGeom>
            <a:noFill/>
            <a:ln>
              <a:solidFill>
                <a:srgbClr val="CAE0FC"/>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3" name="Freeform 22">
              <a:extLst>
                <a:ext uri="{FF2B5EF4-FFF2-40B4-BE49-F238E27FC236}">
                  <a16:creationId xmlns:a16="http://schemas.microsoft.com/office/drawing/2014/main" id="{71A33689-5CE3-CB4B-B29E-890F0F0D3A93}"/>
                </a:ext>
              </a:extLst>
            </p:cNvPr>
            <p:cNvSpPr/>
            <p:nvPr/>
          </p:nvSpPr>
          <p:spPr>
            <a:xfrm>
              <a:off x="5286586" y="2349218"/>
              <a:ext cx="171126" cy="173037"/>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528738"/>
                <a:gd name="connsiteY0" fmla="*/ 0 h 135936"/>
                <a:gd name="connsiteX1" fmla="*/ 308083 w 528738"/>
                <a:gd name="connsiteY1" fmla="*/ 76826 h 135936"/>
                <a:gd name="connsiteX2" fmla="*/ 528738 w 528738"/>
                <a:gd name="connsiteY2" fmla="*/ 135936 h 135936"/>
              </a:gdLst>
              <a:ahLst/>
              <a:cxnLst>
                <a:cxn ang="0">
                  <a:pos x="connsiteX0" y="connsiteY0"/>
                </a:cxn>
                <a:cxn ang="0">
                  <a:pos x="connsiteX1" y="connsiteY1"/>
                </a:cxn>
                <a:cxn ang="0">
                  <a:pos x="connsiteX2" y="connsiteY2"/>
                </a:cxn>
              </a:cxnLst>
              <a:rect l="l" t="t" r="r" b="b"/>
              <a:pathLst>
                <a:path w="528738" h="135936">
                  <a:moveTo>
                    <a:pt x="0" y="0"/>
                  </a:moveTo>
                  <a:cubicBezTo>
                    <a:pt x="144350" y="28218"/>
                    <a:pt x="219960" y="54170"/>
                    <a:pt x="308083" y="76826"/>
                  </a:cubicBezTo>
                  <a:cubicBezTo>
                    <a:pt x="396206" y="99482"/>
                    <a:pt x="430331" y="106839"/>
                    <a:pt x="528738" y="135936"/>
                  </a:cubicBez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4" name="Freeform 23">
              <a:extLst>
                <a:ext uri="{FF2B5EF4-FFF2-40B4-BE49-F238E27FC236}">
                  <a16:creationId xmlns:a16="http://schemas.microsoft.com/office/drawing/2014/main" id="{8F0C5D98-88D3-A748-A8A2-CC21153F769B}"/>
                </a:ext>
              </a:extLst>
            </p:cNvPr>
            <p:cNvSpPr/>
            <p:nvPr/>
          </p:nvSpPr>
          <p:spPr>
            <a:xfrm flipV="1">
              <a:off x="5306289" y="2057399"/>
              <a:ext cx="799409" cy="299155"/>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250746 w 476416"/>
                <a:gd name="connsiteY2" fmla="*/ 51711 h 113764"/>
                <a:gd name="connsiteX3" fmla="*/ 476416 w 476416"/>
                <a:gd name="connsiteY3" fmla="*/ 113764 h 113764"/>
                <a:gd name="connsiteX0" fmla="*/ 0 w 476416"/>
                <a:gd name="connsiteY0" fmla="*/ 0 h 113764"/>
                <a:gd name="connsiteX1" fmla="*/ 255761 w 476416"/>
                <a:gd name="connsiteY1" fmla="*/ 54654 h 113764"/>
                <a:gd name="connsiteX2" fmla="*/ 328396 w 476416"/>
                <a:gd name="connsiteY2" fmla="*/ 59876 h 113764"/>
                <a:gd name="connsiteX3" fmla="*/ 476416 w 476416"/>
                <a:gd name="connsiteY3" fmla="*/ 113764 h 113764"/>
                <a:gd name="connsiteX0" fmla="*/ 0 w 476416"/>
                <a:gd name="connsiteY0" fmla="*/ 0 h 113764"/>
                <a:gd name="connsiteX1" fmla="*/ 165979 w 476416"/>
                <a:gd name="connsiteY1" fmla="*/ 8931 h 113764"/>
                <a:gd name="connsiteX2" fmla="*/ 328396 w 476416"/>
                <a:gd name="connsiteY2" fmla="*/ 59876 h 113764"/>
                <a:gd name="connsiteX3" fmla="*/ 476416 w 476416"/>
                <a:gd name="connsiteY3" fmla="*/ 113764 h 113764"/>
                <a:gd name="connsiteX0" fmla="*/ 0 w 476416"/>
                <a:gd name="connsiteY0" fmla="*/ 503 h 114267"/>
                <a:gd name="connsiteX1" fmla="*/ 165979 w 476416"/>
                <a:gd name="connsiteY1" fmla="*/ 9434 h 114267"/>
                <a:gd name="connsiteX2" fmla="*/ 328396 w 476416"/>
                <a:gd name="connsiteY2" fmla="*/ 60379 h 114267"/>
                <a:gd name="connsiteX3" fmla="*/ 476416 w 476416"/>
                <a:gd name="connsiteY3" fmla="*/ 114267 h 114267"/>
                <a:gd name="connsiteX0" fmla="*/ 0 w 466710"/>
                <a:gd name="connsiteY0" fmla="*/ 503 h 117533"/>
                <a:gd name="connsiteX1" fmla="*/ 165979 w 466710"/>
                <a:gd name="connsiteY1" fmla="*/ 9434 h 117533"/>
                <a:gd name="connsiteX2" fmla="*/ 328396 w 466710"/>
                <a:gd name="connsiteY2" fmla="*/ 60379 h 117533"/>
                <a:gd name="connsiteX3" fmla="*/ 466710 w 466710"/>
                <a:gd name="connsiteY3" fmla="*/ 117533 h 117533"/>
              </a:gdLst>
              <a:ahLst/>
              <a:cxnLst>
                <a:cxn ang="0">
                  <a:pos x="connsiteX0" y="connsiteY0"/>
                </a:cxn>
                <a:cxn ang="0">
                  <a:pos x="connsiteX1" y="connsiteY1"/>
                </a:cxn>
                <a:cxn ang="0">
                  <a:pos x="connsiteX2" y="connsiteY2"/>
                </a:cxn>
                <a:cxn ang="0">
                  <a:pos x="connsiteX3" y="connsiteY3"/>
                </a:cxn>
              </a:cxnLst>
              <a:rect l="l" t="t" r="r" b="b"/>
              <a:pathLst>
                <a:path w="466710" h="117533">
                  <a:moveTo>
                    <a:pt x="0" y="503"/>
                  </a:moveTo>
                  <a:cubicBezTo>
                    <a:pt x="98246" y="-672"/>
                    <a:pt x="111246" y="-545"/>
                    <a:pt x="165979" y="9434"/>
                  </a:cubicBezTo>
                  <a:cubicBezTo>
                    <a:pt x="220712" y="19413"/>
                    <a:pt x="291620" y="50527"/>
                    <a:pt x="328396" y="60379"/>
                  </a:cubicBezTo>
                  <a:lnTo>
                    <a:pt x="466710" y="117533"/>
                  </a:ln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5" name="Freeform 24">
              <a:extLst>
                <a:ext uri="{FF2B5EF4-FFF2-40B4-BE49-F238E27FC236}">
                  <a16:creationId xmlns:a16="http://schemas.microsoft.com/office/drawing/2014/main" id="{135E356E-C846-FB4A-ABD5-9E313CC174FD}"/>
                </a:ext>
              </a:extLst>
            </p:cNvPr>
            <p:cNvSpPr/>
            <p:nvPr/>
          </p:nvSpPr>
          <p:spPr>
            <a:xfrm flipV="1">
              <a:off x="5454533" y="2152996"/>
              <a:ext cx="501536" cy="362906"/>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250746 w 476416"/>
                <a:gd name="connsiteY2" fmla="*/ 51711 h 113764"/>
                <a:gd name="connsiteX3" fmla="*/ 476416 w 476416"/>
                <a:gd name="connsiteY3" fmla="*/ 113764 h 113764"/>
                <a:gd name="connsiteX0" fmla="*/ 0 w 476416"/>
                <a:gd name="connsiteY0" fmla="*/ 0 h 113764"/>
                <a:gd name="connsiteX1" fmla="*/ 255761 w 476416"/>
                <a:gd name="connsiteY1" fmla="*/ 54654 h 113764"/>
                <a:gd name="connsiteX2" fmla="*/ 328396 w 476416"/>
                <a:gd name="connsiteY2" fmla="*/ 59876 h 113764"/>
                <a:gd name="connsiteX3" fmla="*/ 476416 w 476416"/>
                <a:gd name="connsiteY3" fmla="*/ 113764 h 113764"/>
                <a:gd name="connsiteX0" fmla="*/ 0 w 476416"/>
                <a:gd name="connsiteY0" fmla="*/ 0 h 113764"/>
                <a:gd name="connsiteX1" fmla="*/ 165979 w 476416"/>
                <a:gd name="connsiteY1" fmla="*/ 8931 h 113764"/>
                <a:gd name="connsiteX2" fmla="*/ 328396 w 476416"/>
                <a:gd name="connsiteY2" fmla="*/ 59876 h 113764"/>
                <a:gd name="connsiteX3" fmla="*/ 476416 w 476416"/>
                <a:gd name="connsiteY3" fmla="*/ 113764 h 113764"/>
                <a:gd name="connsiteX0" fmla="*/ 0 w 476416"/>
                <a:gd name="connsiteY0" fmla="*/ 503 h 114267"/>
                <a:gd name="connsiteX1" fmla="*/ 165979 w 476416"/>
                <a:gd name="connsiteY1" fmla="*/ 9434 h 114267"/>
                <a:gd name="connsiteX2" fmla="*/ 328396 w 476416"/>
                <a:gd name="connsiteY2" fmla="*/ 60379 h 114267"/>
                <a:gd name="connsiteX3" fmla="*/ 476416 w 476416"/>
                <a:gd name="connsiteY3" fmla="*/ 114267 h 114267"/>
                <a:gd name="connsiteX0" fmla="*/ 0 w 466710"/>
                <a:gd name="connsiteY0" fmla="*/ 503 h 117533"/>
                <a:gd name="connsiteX1" fmla="*/ 165979 w 466710"/>
                <a:gd name="connsiteY1" fmla="*/ 9434 h 117533"/>
                <a:gd name="connsiteX2" fmla="*/ 328396 w 466710"/>
                <a:gd name="connsiteY2" fmla="*/ 60379 h 117533"/>
                <a:gd name="connsiteX3" fmla="*/ 466710 w 466710"/>
                <a:gd name="connsiteY3" fmla="*/ 117533 h 117533"/>
                <a:gd name="connsiteX0" fmla="*/ 0 w 466710"/>
                <a:gd name="connsiteY0" fmla="*/ 30 h 117060"/>
                <a:gd name="connsiteX1" fmla="*/ 173980 w 466710"/>
                <a:gd name="connsiteY1" fmla="*/ 42699 h 117060"/>
                <a:gd name="connsiteX2" fmla="*/ 328396 w 466710"/>
                <a:gd name="connsiteY2" fmla="*/ 59906 h 117060"/>
                <a:gd name="connsiteX3" fmla="*/ 466710 w 466710"/>
                <a:gd name="connsiteY3" fmla="*/ 117060 h 117060"/>
                <a:gd name="connsiteX0" fmla="*/ 0 w 466710"/>
                <a:gd name="connsiteY0" fmla="*/ 0 h 117030"/>
                <a:gd name="connsiteX1" fmla="*/ 173980 w 466710"/>
                <a:gd name="connsiteY1" fmla="*/ 42669 h 117030"/>
                <a:gd name="connsiteX2" fmla="*/ 328396 w 466710"/>
                <a:gd name="connsiteY2" fmla="*/ 59876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Lst>
              <a:ahLst/>
              <a:cxnLst>
                <a:cxn ang="0">
                  <a:pos x="connsiteX0" y="connsiteY0"/>
                </a:cxn>
                <a:cxn ang="0">
                  <a:pos x="connsiteX1" y="connsiteY1"/>
                </a:cxn>
                <a:cxn ang="0">
                  <a:pos x="connsiteX2" y="connsiteY2"/>
                </a:cxn>
                <a:cxn ang="0">
                  <a:pos x="connsiteX3" y="connsiteY3"/>
                </a:cxn>
              </a:cxnLst>
              <a:rect l="l" t="t" r="r" b="b"/>
              <a:pathLst>
                <a:path w="466710" h="120097">
                  <a:moveTo>
                    <a:pt x="0" y="0"/>
                  </a:moveTo>
                  <a:cubicBezTo>
                    <a:pt x="82244" y="29496"/>
                    <a:pt x="120647" y="33175"/>
                    <a:pt x="173980" y="42669"/>
                  </a:cubicBezTo>
                  <a:cubicBezTo>
                    <a:pt x="227313" y="52163"/>
                    <a:pt x="259219" y="50972"/>
                    <a:pt x="319997" y="56967"/>
                  </a:cubicBezTo>
                  <a:cubicBezTo>
                    <a:pt x="404507" y="79437"/>
                    <a:pt x="413938" y="85200"/>
                    <a:pt x="466710" y="120097"/>
                  </a:cubicBez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6" name="Freeform 25">
              <a:extLst>
                <a:ext uri="{FF2B5EF4-FFF2-40B4-BE49-F238E27FC236}">
                  <a16:creationId xmlns:a16="http://schemas.microsoft.com/office/drawing/2014/main" id="{B6CFD211-DDD8-DE44-906F-F3AF29D94CA0}"/>
                </a:ext>
              </a:extLst>
            </p:cNvPr>
            <p:cNvSpPr/>
            <p:nvPr/>
          </p:nvSpPr>
          <p:spPr>
            <a:xfrm>
              <a:off x="5228703" y="2007440"/>
              <a:ext cx="698271" cy="166337"/>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250746 w 476416"/>
                <a:gd name="connsiteY2" fmla="*/ 51711 h 113764"/>
                <a:gd name="connsiteX3" fmla="*/ 476416 w 476416"/>
                <a:gd name="connsiteY3" fmla="*/ 113764 h 113764"/>
                <a:gd name="connsiteX0" fmla="*/ 0 w 476416"/>
                <a:gd name="connsiteY0" fmla="*/ 0 h 113764"/>
                <a:gd name="connsiteX1" fmla="*/ 255761 w 476416"/>
                <a:gd name="connsiteY1" fmla="*/ 54654 h 113764"/>
                <a:gd name="connsiteX2" fmla="*/ 328396 w 476416"/>
                <a:gd name="connsiteY2" fmla="*/ 59876 h 113764"/>
                <a:gd name="connsiteX3" fmla="*/ 476416 w 476416"/>
                <a:gd name="connsiteY3" fmla="*/ 113764 h 113764"/>
                <a:gd name="connsiteX0" fmla="*/ 0 w 476416"/>
                <a:gd name="connsiteY0" fmla="*/ 0 h 113764"/>
                <a:gd name="connsiteX1" fmla="*/ 165979 w 476416"/>
                <a:gd name="connsiteY1" fmla="*/ 8931 h 113764"/>
                <a:gd name="connsiteX2" fmla="*/ 328396 w 476416"/>
                <a:gd name="connsiteY2" fmla="*/ 59876 h 113764"/>
                <a:gd name="connsiteX3" fmla="*/ 476416 w 476416"/>
                <a:gd name="connsiteY3" fmla="*/ 113764 h 113764"/>
                <a:gd name="connsiteX0" fmla="*/ 0 w 476416"/>
                <a:gd name="connsiteY0" fmla="*/ 503 h 114267"/>
                <a:gd name="connsiteX1" fmla="*/ 165979 w 476416"/>
                <a:gd name="connsiteY1" fmla="*/ 9434 h 114267"/>
                <a:gd name="connsiteX2" fmla="*/ 328396 w 476416"/>
                <a:gd name="connsiteY2" fmla="*/ 60379 h 114267"/>
                <a:gd name="connsiteX3" fmla="*/ 476416 w 476416"/>
                <a:gd name="connsiteY3" fmla="*/ 114267 h 114267"/>
                <a:gd name="connsiteX0" fmla="*/ 0 w 466710"/>
                <a:gd name="connsiteY0" fmla="*/ 503 h 117533"/>
                <a:gd name="connsiteX1" fmla="*/ 165979 w 466710"/>
                <a:gd name="connsiteY1" fmla="*/ 9434 h 117533"/>
                <a:gd name="connsiteX2" fmla="*/ 328396 w 466710"/>
                <a:gd name="connsiteY2" fmla="*/ 60379 h 117533"/>
                <a:gd name="connsiteX3" fmla="*/ 466710 w 466710"/>
                <a:gd name="connsiteY3" fmla="*/ 117533 h 117533"/>
                <a:gd name="connsiteX0" fmla="*/ 0 w 466710"/>
                <a:gd name="connsiteY0" fmla="*/ 30 h 117060"/>
                <a:gd name="connsiteX1" fmla="*/ 173980 w 466710"/>
                <a:gd name="connsiteY1" fmla="*/ 42699 h 117060"/>
                <a:gd name="connsiteX2" fmla="*/ 328396 w 466710"/>
                <a:gd name="connsiteY2" fmla="*/ 59906 h 117060"/>
                <a:gd name="connsiteX3" fmla="*/ 466710 w 466710"/>
                <a:gd name="connsiteY3" fmla="*/ 117060 h 117060"/>
                <a:gd name="connsiteX0" fmla="*/ 0 w 466710"/>
                <a:gd name="connsiteY0" fmla="*/ 0 h 117030"/>
                <a:gd name="connsiteX1" fmla="*/ 173980 w 466710"/>
                <a:gd name="connsiteY1" fmla="*/ 42669 h 117030"/>
                <a:gd name="connsiteX2" fmla="*/ 328396 w 466710"/>
                <a:gd name="connsiteY2" fmla="*/ 59876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42221 w 466710"/>
                <a:gd name="connsiteY2" fmla="*/ 65970 h 120097"/>
                <a:gd name="connsiteX3" fmla="*/ 466710 w 466710"/>
                <a:gd name="connsiteY3" fmla="*/ 120097 h 120097"/>
                <a:gd name="connsiteX0" fmla="*/ 0 w 466710"/>
                <a:gd name="connsiteY0" fmla="*/ 0 h 120097"/>
                <a:gd name="connsiteX1" fmla="*/ 148978 w 466710"/>
                <a:gd name="connsiteY1" fmla="*/ 57674 h 120097"/>
                <a:gd name="connsiteX2" fmla="*/ 317219 w 466710"/>
                <a:gd name="connsiteY2" fmla="*/ 53966 h 120097"/>
                <a:gd name="connsiteX3" fmla="*/ 466710 w 466710"/>
                <a:gd name="connsiteY3" fmla="*/ 120097 h 120097"/>
                <a:gd name="connsiteX0" fmla="*/ 0 w 466710"/>
                <a:gd name="connsiteY0" fmla="*/ 0 h 120097"/>
                <a:gd name="connsiteX1" fmla="*/ 148978 w 466710"/>
                <a:gd name="connsiteY1" fmla="*/ 57674 h 120097"/>
                <a:gd name="connsiteX2" fmla="*/ 314441 w 466710"/>
                <a:gd name="connsiteY2" fmla="*/ 62969 h 120097"/>
                <a:gd name="connsiteX3" fmla="*/ 466710 w 466710"/>
                <a:gd name="connsiteY3" fmla="*/ 120097 h 120097"/>
              </a:gdLst>
              <a:ahLst/>
              <a:cxnLst>
                <a:cxn ang="0">
                  <a:pos x="connsiteX0" y="connsiteY0"/>
                </a:cxn>
                <a:cxn ang="0">
                  <a:pos x="connsiteX1" y="connsiteY1"/>
                </a:cxn>
                <a:cxn ang="0">
                  <a:pos x="connsiteX2" y="connsiteY2"/>
                </a:cxn>
                <a:cxn ang="0">
                  <a:pos x="connsiteX3" y="connsiteY3"/>
                </a:cxn>
              </a:cxnLst>
              <a:rect l="l" t="t" r="r" b="b"/>
              <a:pathLst>
                <a:path w="466710" h="120097">
                  <a:moveTo>
                    <a:pt x="0" y="0"/>
                  </a:moveTo>
                  <a:cubicBezTo>
                    <a:pt x="82244" y="29496"/>
                    <a:pt x="96571" y="47179"/>
                    <a:pt x="148978" y="57674"/>
                  </a:cubicBezTo>
                  <a:cubicBezTo>
                    <a:pt x="201385" y="68169"/>
                    <a:pt x="253663" y="63851"/>
                    <a:pt x="314441" y="62969"/>
                  </a:cubicBezTo>
                  <a:cubicBezTo>
                    <a:pt x="391215" y="95068"/>
                    <a:pt x="413938" y="85200"/>
                    <a:pt x="466710" y="120097"/>
                  </a:cubicBez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7" name="Freeform 26">
              <a:extLst>
                <a:ext uri="{FF2B5EF4-FFF2-40B4-BE49-F238E27FC236}">
                  <a16:creationId xmlns:a16="http://schemas.microsoft.com/office/drawing/2014/main" id="{E3793554-56BD-1F4D-BD8E-9A7AD974F824}"/>
                </a:ext>
              </a:extLst>
            </p:cNvPr>
            <p:cNvSpPr/>
            <p:nvPr/>
          </p:nvSpPr>
          <p:spPr>
            <a:xfrm>
              <a:off x="5241173" y="1986741"/>
              <a:ext cx="860367" cy="77585"/>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250746 w 476416"/>
                <a:gd name="connsiteY2" fmla="*/ 51711 h 113764"/>
                <a:gd name="connsiteX3" fmla="*/ 476416 w 476416"/>
                <a:gd name="connsiteY3" fmla="*/ 113764 h 113764"/>
                <a:gd name="connsiteX0" fmla="*/ 0 w 476416"/>
                <a:gd name="connsiteY0" fmla="*/ 0 h 113764"/>
                <a:gd name="connsiteX1" fmla="*/ 255761 w 476416"/>
                <a:gd name="connsiteY1" fmla="*/ 54654 h 113764"/>
                <a:gd name="connsiteX2" fmla="*/ 328396 w 476416"/>
                <a:gd name="connsiteY2" fmla="*/ 59876 h 113764"/>
                <a:gd name="connsiteX3" fmla="*/ 476416 w 476416"/>
                <a:gd name="connsiteY3" fmla="*/ 113764 h 113764"/>
                <a:gd name="connsiteX0" fmla="*/ 0 w 476416"/>
                <a:gd name="connsiteY0" fmla="*/ 0 h 113764"/>
                <a:gd name="connsiteX1" fmla="*/ 165979 w 476416"/>
                <a:gd name="connsiteY1" fmla="*/ 8931 h 113764"/>
                <a:gd name="connsiteX2" fmla="*/ 328396 w 476416"/>
                <a:gd name="connsiteY2" fmla="*/ 59876 h 113764"/>
                <a:gd name="connsiteX3" fmla="*/ 476416 w 476416"/>
                <a:gd name="connsiteY3" fmla="*/ 113764 h 113764"/>
                <a:gd name="connsiteX0" fmla="*/ 0 w 476416"/>
                <a:gd name="connsiteY0" fmla="*/ 503 h 114267"/>
                <a:gd name="connsiteX1" fmla="*/ 165979 w 476416"/>
                <a:gd name="connsiteY1" fmla="*/ 9434 h 114267"/>
                <a:gd name="connsiteX2" fmla="*/ 328396 w 476416"/>
                <a:gd name="connsiteY2" fmla="*/ 60379 h 114267"/>
                <a:gd name="connsiteX3" fmla="*/ 476416 w 476416"/>
                <a:gd name="connsiteY3" fmla="*/ 114267 h 114267"/>
                <a:gd name="connsiteX0" fmla="*/ 0 w 466710"/>
                <a:gd name="connsiteY0" fmla="*/ 503 h 117533"/>
                <a:gd name="connsiteX1" fmla="*/ 165979 w 466710"/>
                <a:gd name="connsiteY1" fmla="*/ 9434 h 117533"/>
                <a:gd name="connsiteX2" fmla="*/ 328396 w 466710"/>
                <a:gd name="connsiteY2" fmla="*/ 60379 h 117533"/>
                <a:gd name="connsiteX3" fmla="*/ 466710 w 466710"/>
                <a:gd name="connsiteY3" fmla="*/ 117533 h 117533"/>
                <a:gd name="connsiteX0" fmla="*/ 0 w 466710"/>
                <a:gd name="connsiteY0" fmla="*/ 30 h 117060"/>
                <a:gd name="connsiteX1" fmla="*/ 173980 w 466710"/>
                <a:gd name="connsiteY1" fmla="*/ 42699 h 117060"/>
                <a:gd name="connsiteX2" fmla="*/ 328396 w 466710"/>
                <a:gd name="connsiteY2" fmla="*/ 59906 h 117060"/>
                <a:gd name="connsiteX3" fmla="*/ 466710 w 466710"/>
                <a:gd name="connsiteY3" fmla="*/ 117060 h 117060"/>
                <a:gd name="connsiteX0" fmla="*/ 0 w 466710"/>
                <a:gd name="connsiteY0" fmla="*/ 0 h 117030"/>
                <a:gd name="connsiteX1" fmla="*/ 173980 w 466710"/>
                <a:gd name="connsiteY1" fmla="*/ 42669 h 117030"/>
                <a:gd name="connsiteX2" fmla="*/ 328396 w 466710"/>
                <a:gd name="connsiteY2" fmla="*/ 59876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42221 w 466710"/>
                <a:gd name="connsiteY2" fmla="*/ 65970 h 120097"/>
                <a:gd name="connsiteX3" fmla="*/ 466710 w 466710"/>
                <a:gd name="connsiteY3" fmla="*/ 120097 h 120097"/>
                <a:gd name="connsiteX0" fmla="*/ 0 w 466710"/>
                <a:gd name="connsiteY0" fmla="*/ 0 h 120097"/>
                <a:gd name="connsiteX1" fmla="*/ 148978 w 466710"/>
                <a:gd name="connsiteY1" fmla="*/ 57674 h 120097"/>
                <a:gd name="connsiteX2" fmla="*/ 317219 w 466710"/>
                <a:gd name="connsiteY2" fmla="*/ 53966 h 120097"/>
                <a:gd name="connsiteX3" fmla="*/ 466710 w 466710"/>
                <a:gd name="connsiteY3" fmla="*/ 120097 h 120097"/>
                <a:gd name="connsiteX0" fmla="*/ 0 w 466710"/>
                <a:gd name="connsiteY0" fmla="*/ 0 h 120097"/>
                <a:gd name="connsiteX1" fmla="*/ 148978 w 466710"/>
                <a:gd name="connsiteY1" fmla="*/ 57674 h 120097"/>
                <a:gd name="connsiteX2" fmla="*/ 314441 w 466710"/>
                <a:gd name="connsiteY2" fmla="*/ 62969 h 120097"/>
                <a:gd name="connsiteX3" fmla="*/ 466710 w 466710"/>
                <a:gd name="connsiteY3" fmla="*/ 120097 h 120097"/>
                <a:gd name="connsiteX0" fmla="*/ 0 w 458225"/>
                <a:gd name="connsiteY0" fmla="*/ 20336 h 62859"/>
                <a:gd name="connsiteX1" fmla="*/ 140493 w 458225"/>
                <a:gd name="connsiteY1" fmla="*/ 436 h 62859"/>
                <a:gd name="connsiteX2" fmla="*/ 305956 w 458225"/>
                <a:gd name="connsiteY2" fmla="*/ 5731 h 62859"/>
                <a:gd name="connsiteX3" fmla="*/ 458225 w 458225"/>
                <a:gd name="connsiteY3" fmla="*/ 62859 h 62859"/>
                <a:gd name="connsiteX0" fmla="*/ 0 w 458225"/>
                <a:gd name="connsiteY0" fmla="*/ 20336 h 62859"/>
                <a:gd name="connsiteX1" fmla="*/ 140493 w 458225"/>
                <a:gd name="connsiteY1" fmla="*/ 436 h 62859"/>
                <a:gd name="connsiteX2" fmla="*/ 305956 w 458225"/>
                <a:gd name="connsiteY2" fmla="*/ 5731 h 62859"/>
                <a:gd name="connsiteX3" fmla="*/ 458225 w 458225"/>
                <a:gd name="connsiteY3" fmla="*/ 62859 h 62859"/>
                <a:gd name="connsiteX0" fmla="*/ 0 w 458225"/>
                <a:gd name="connsiteY0" fmla="*/ 14605 h 57128"/>
                <a:gd name="connsiteX1" fmla="*/ 170193 w 458225"/>
                <a:gd name="connsiteY1" fmla="*/ 36078 h 57128"/>
                <a:gd name="connsiteX2" fmla="*/ 305956 w 458225"/>
                <a:gd name="connsiteY2" fmla="*/ 0 h 57128"/>
                <a:gd name="connsiteX3" fmla="*/ 458225 w 458225"/>
                <a:gd name="connsiteY3" fmla="*/ 57128 h 57128"/>
                <a:gd name="connsiteX0" fmla="*/ 0 w 458225"/>
                <a:gd name="connsiteY0" fmla="*/ 14605 h 57128"/>
                <a:gd name="connsiteX1" fmla="*/ 170193 w 458225"/>
                <a:gd name="connsiteY1" fmla="*/ 36078 h 57128"/>
                <a:gd name="connsiteX2" fmla="*/ 305956 w 458225"/>
                <a:gd name="connsiteY2" fmla="*/ 0 h 57128"/>
                <a:gd name="connsiteX3" fmla="*/ 458225 w 458225"/>
                <a:gd name="connsiteY3" fmla="*/ 57128 h 57128"/>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7777 w 458225"/>
                <a:gd name="connsiteY2" fmla="*/ 18149 h 42523"/>
                <a:gd name="connsiteX3" fmla="*/ 458225 w 458225"/>
                <a:gd name="connsiteY3" fmla="*/ 42523 h 42523"/>
                <a:gd name="connsiteX0" fmla="*/ 0 w 458225"/>
                <a:gd name="connsiteY0" fmla="*/ 0 h 42523"/>
                <a:gd name="connsiteX1" fmla="*/ 170193 w 458225"/>
                <a:gd name="connsiteY1" fmla="*/ 21473 h 42523"/>
                <a:gd name="connsiteX2" fmla="*/ 337777 w 458225"/>
                <a:gd name="connsiteY2" fmla="*/ 18149 h 42523"/>
                <a:gd name="connsiteX3" fmla="*/ 458225 w 458225"/>
                <a:gd name="connsiteY3" fmla="*/ 42523 h 42523"/>
                <a:gd name="connsiteX0" fmla="*/ 0 w 439132"/>
                <a:gd name="connsiteY0" fmla="*/ 0 h 32179"/>
                <a:gd name="connsiteX1" fmla="*/ 170193 w 439132"/>
                <a:gd name="connsiteY1" fmla="*/ 21473 h 32179"/>
                <a:gd name="connsiteX2" fmla="*/ 337777 w 439132"/>
                <a:gd name="connsiteY2" fmla="*/ 18149 h 32179"/>
                <a:gd name="connsiteX3" fmla="*/ 439132 w 439132"/>
                <a:gd name="connsiteY3" fmla="*/ 32179 h 32179"/>
              </a:gdLst>
              <a:ahLst/>
              <a:cxnLst>
                <a:cxn ang="0">
                  <a:pos x="connsiteX0" y="connsiteY0"/>
                </a:cxn>
                <a:cxn ang="0">
                  <a:pos x="connsiteX1" y="connsiteY1"/>
                </a:cxn>
                <a:cxn ang="0">
                  <a:pos x="connsiteX2" y="connsiteY2"/>
                </a:cxn>
                <a:cxn ang="0">
                  <a:pos x="connsiteX3" y="connsiteY3"/>
                </a:cxn>
              </a:cxnLst>
              <a:rect l="l" t="t" r="r" b="b"/>
              <a:pathLst>
                <a:path w="439132" h="32179">
                  <a:moveTo>
                    <a:pt x="0" y="0"/>
                  </a:moveTo>
                  <a:cubicBezTo>
                    <a:pt x="101336" y="24325"/>
                    <a:pt x="113897" y="18448"/>
                    <a:pt x="170193" y="21473"/>
                  </a:cubicBezTo>
                  <a:cubicBezTo>
                    <a:pt x="226489" y="24498"/>
                    <a:pt x="276999" y="19031"/>
                    <a:pt x="337777" y="18149"/>
                  </a:cubicBezTo>
                  <a:cubicBezTo>
                    <a:pt x="412430" y="22666"/>
                    <a:pt x="384238" y="19693"/>
                    <a:pt x="439132" y="32179"/>
                  </a:cubicBez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8" name="Freeform 27">
              <a:extLst>
                <a:ext uri="{FF2B5EF4-FFF2-40B4-BE49-F238E27FC236}">
                  <a16:creationId xmlns:a16="http://schemas.microsoft.com/office/drawing/2014/main" id="{E2ACEBF7-DF74-5B4C-8828-507368C7448E}"/>
                </a:ext>
              </a:extLst>
            </p:cNvPr>
            <p:cNvSpPr/>
            <p:nvPr/>
          </p:nvSpPr>
          <p:spPr>
            <a:xfrm>
              <a:off x="5231475" y="1923385"/>
              <a:ext cx="1088965" cy="66127"/>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165867 w 1053059"/>
                <a:gd name="connsiteY1" fmla="*/ 90574 h 329784"/>
                <a:gd name="connsiteX2" fmla="*/ 450731 w 1053059"/>
                <a:gd name="connsiteY2" fmla="*/ 205190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944034"/>
                <a:gd name="connsiteY0" fmla="*/ 0 h 298667"/>
                <a:gd name="connsiteX1" fmla="*/ 165867 w 944034"/>
                <a:gd name="connsiteY1" fmla="*/ 90574 h 298667"/>
                <a:gd name="connsiteX2" fmla="*/ 450731 w 944034"/>
                <a:gd name="connsiteY2" fmla="*/ 205190 h 298667"/>
                <a:gd name="connsiteX3" fmla="*/ 756310 w 944034"/>
                <a:gd name="connsiteY3" fmla="*/ 265154 h 298667"/>
                <a:gd name="connsiteX4" fmla="*/ 944033 w 944034"/>
                <a:gd name="connsiteY4" fmla="*/ 298667 h 298667"/>
                <a:gd name="connsiteX0" fmla="*/ 0 w 756309"/>
                <a:gd name="connsiteY0" fmla="*/ 0 h 265154"/>
                <a:gd name="connsiteX1" fmla="*/ 165867 w 756309"/>
                <a:gd name="connsiteY1" fmla="*/ 90574 h 265154"/>
                <a:gd name="connsiteX2" fmla="*/ 450731 w 756309"/>
                <a:gd name="connsiteY2" fmla="*/ 205190 h 265154"/>
                <a:gd name="connsiteX3" fmla="*/ 756310 w 756309"/>
                <a:gd name="connsiteY3" fmla="*/ 265154 h 265154"/>
                <a:gd name="connsiteX0" fmla="*/ 0 w 450731"/>
                <a:gd name="connsiteY0" fmla="*/ 0 h 205190"/>
                <a:gd name="connsiteX1" fmla="*/ 165867 w 450731"/>
                <a:gd name="connsiteY1" fmla="*/ 90574 h 205190"/>
                <a:gd name="connsiteX2" fmla="*/ 450731 w 450731"/>
                <a:gd name="connsiteY2" fmla="*/ 205190 h 205190"/>
                <a:gd name="connsiteX0" fmla="*/ 0 w 476416"/>
                <a:gd name="connsiteY0" fmla="*/ 0 h 136621"/>
                <a:gd name="connsiteX1" fmla="*/ 165867 w 476416"/>
                <a:gd name="connsiteY1" fmla="*/ 90574 h 136621"/>
                <a:gd name="connsiteX2" fmla="*/ 476416 w 476416"/>
                <a:gd name="connsiteY2" fmla="*/ 136621 h 136621"/>
                <a:gd name="connsiteX0" fmla="*/ 0 w 476416"/>
                <a:gd name="connsiteY0" fmla="*/ 0 h 136621"/>
                <a:gd name="connsiteX1" fmla="*/ 268605 w 476416"/>
                <a:gd name="connsiteY1" fmla="*/ 67717 h 136621"/>
                <a:gd name="connsiteX2" fmla="*/ 476416 w 476416"/>
                <a:gd name="connsiteY2" fmla="*/ 136621 h 136621"/>
                <a:gd name="connsiteX0" fmla="*/ 0 w 476416"/>
                <a:gd name="connsiteY0" fmla="*/ 0 h 136621"/>
                <a:gd name="connsiteX1" fmla="*/ 255761 w 476416"/>
                <a:gd name="connsiteY1" fmla="*/ 48126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55761 w 476416"/>
                <a:gd name="connsiteY1" fmla="*/ 64451 h 136621"/>
                <a:gd name="connsiteX2" fmla="*/ 476416 w 476416"/>
                <a:gd name="connsiteY2" fmla="*/ 136621 h 136621"/>
                <a:gd name="connsiteX0" fmla="*/ 0 w 476416"/>
                <a:gd name="connsiteY0" fmla="*/ 0 h 136621"/>
                <a:gd name="connsiteX1" fmla="*/ 281443 w 476416"/>
                <a:gd name="connsiteY1" fmla="*/ 87307 h 136621"/>
                <a:gd name="connsiteX2" fmla="*/ 476416 w 476416"/>
                <a:gd name="connsiteY2" fmla="*/ 136621 h 136621"/>
                <a:gd name="connsiteX0" fmla="*/ 0 w 476416"/>
                <a:gd name="connsiteY0" fmla="*/ 0 h 136621"/>
                <a:gd name="connsiteX1" fmla="*/ 204391 w 476416"/>
                <a:gd name="connsiteY1" fmla="*/ 80777 h 136621"/>
                <a:gd name="connsiteX2" fmla="*/ 476416 w 476416"/>
                <a:gd name="connsiteY2" fmla="*/ 136621 h 136621"/>
                <a:gd name="connsiteX0" fmla="*/ 0 w 476416"/>
                <a:gd name="connsiteY0" fmla="*/ 0 h 136621"/>
                <a:gd name="connsiteX1" fmla="*/ 255761 w 476416"/>
                <a:gd name="connsiteY1" fmla="*/ 77511 h 136621"/>
                <a:gd name="connsiteX2" fmla="*/ 476416 w 476416"/>
                <a:gd name="connsiteY2" fmla="*/ 136621 h 136621"/>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476416 w 476416"/>
                <a:gd name="connsiteY2" fmla="*/ 113764 h 113764"/>
                <a:gd name="connsiteX0" fmla="*/ 0 w 476416"/>
                <a:gd name="connsiteY0" fmla="*/ 0 h 113764"/>
                <a:gd name="connsiteX1" fmla="*/ 255761 w 476416"/>
                <a:gd name="connsiteY1" fmla="*/ 54654 h 113764"/>
                <a:gd name="connsiteX2" fmla="*/ 250746 w 476416"/>
                <a:gd name="connsiteY2" fmla="*/ 51711 h 113764"/>
                <a:gd name="connsiteX3" fmla="*/ 476416 w 476416"/>
                <a:gd name="connsiteY3" fmla="*/ 113764 h 113764"/>
                <a:gd name="connsiteX0" fmla="*/ 0 w 476416"/>
                <a:gd name="connsiteY0" fmla="*/ 0 h 113764"/>
                <a:gd name="connsiteX1" fmla="*/ 255761 w 476416"/>
                <a:gd name="connsiteY1" fmla="*/ 54654 h 113764"/>
                <a:gd name="connsiteX2" fmla="*/ 328396 w 476416"/>
                <a:gd name="connsiteY2" fmla="*/ 59876 h 113764"/>
                <a:gd name="connsiteX3" fmla="*/ 476416 w 476416"/>
                <a:gd name="connsiteY3" fmla="*/ 113764 h 113764"/>
                <a:gd name="connsiteX0" fmla="*/ 0 w 476416"/>
                <a:gd name="connsiteY0" fmla="*/ 0 h 113764"/>
                <a:gd name="connsiteX1" fmla="*/ 165979 w 476416"/>
                <a:gd name="connsiteY1" fmla="*/ 8931 h 113764"/>
                <a:gd name="connsiteX2" fmla="*/ 328396 w 476416"/>
                <a:gd name="connsiteY2" fmla="*/ 59876 h 113764"/>
                <a:gd name="connsiteX3" fmla="*/ 476416 w 476416"/>
                <a:gd name="connsiteY3" fmla="*/ 113764 h 113764"/>
                <a:gd name="connsiteX0" fmla="*/ 0 w 476416"/>
                <a:gd name="connsiteY0" fmla="*/ 503 h 114267"/>
                <a:gd name="connsiteX1" fmla="*/ 165979 w 476416"/>
                <a:gd name="connsiteY1" fmla="*/ 9434 h 114267"/>
                <a:gd name="connsiteX2" fmla="*/ 328396 w 476416"/>
                <a:gd name="connsiteY2" fmla="*/ 60379 h 114267"/>
                <a:gd name="connsiteX3" fmla="*/ 476416 w 476416"/>
                <a:gd name="connsiteY3" fmla="*/ 114267 h 114267"/>
                <a:gd name="connsiteX0" fmla="*/ 0 w 466710"/>
                <a:gd name="connsiteY0" fmla="*/ 503 h 117533"/>
                <a:gd name="connsiteX1" fmla="*/ 165979 w 466710"/>
                <a:gd name="connsiteY1" fmla="*/ 9434 h 117533"/>
                <a:gd name="connsiteX2" fmla="*/ 328396 w 466710"/>
                <a:gd name="connsiteY2" fmla="*/ 60379 h 117533"/>
                <a:gd name="connsiteX3" fmla="*/ 466710 w 466710"/>
                <a:gd name="connsiteY3" fmla="*/ 117533 h 117533"/>
                <a:gd name="connsiteX0" fmla="*/ 0 w 466710"/>
                <a:gd name="connsiteY0" fmla="*/ 30 h 117060"/>
                <a:gd name="connsiteX1" fmla="*/ 173980 w 466710"/>
                <a:gd name="connsiteY1" fmla="*/ 42699 h 117060"/>
                <a:gd name="connsiteX2" fmla="*/ 328396 w 466710"/>
                <a:gd name="connsiteY2" fmla="*/ 59906 h 117060"/>
                <a:gd name="connsiteX3" fmla="*/ 466710 w 466710"/>
                <a:gd name="connsiteY3" fmla="*/ 117060 h 117060"/>
                <a:gd name="connsiteX0" fmla="*/ 0 w 466710"/>
                <a:gd name="connsiteY0" fmla="*/ 0 h 117030"/>
                <a:gd name="connsiteX1" fmla="*/ 173980 w 466710"/>
                <a:gd name="connsiteY1" fmla="*/ 42669 h 117030"/>
                <a:gd name="connsiteX2" fmla="*/ 328396 w 466710"/>
                <a:gd name="connsiteY2" fmla="*/ 59876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17030"/>
                <a:gd name="connsiteX1" fmla="*/ 173980 w 466710"/>
                <a:gd name="connsiteY1" fmla="*/ 42669 h 117030"/>
                <a:gd name="connsiteX2" fmla="*/ 308394 w 466710"/>
                <a:gd name="connsiteY2" fmla="*/ 58343 h 117030"/>
                <a:gd name="connsiteX3" fmla="*/ 466710 w 466710"/>
                <a:gd name="connsiteY3" fmla="*/ 117030 h 117030"/>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08394 w 466710"/>
                <a:gd name="connsiteY2" fmla="*/ 58343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2261 w 466710"/>
                <a:gd name="connsiteY2" fmla="*/ 51465 h 120097"/>
                <a:gd name="connsiteX3" fmla="*/ 466710 w 466710"/>
                <a:gd name="connsiteY3" fmla="*/ 120097 h 120097"/>
                <a:gd name="connsiteX0" fmla="*/ 0 w 466710"/>
                <a:gd name="connsiteY0" fmla="*/ 0 h 120097"/>
                <a:gd name="connsiteX1" fmla="*/ 173980 w 466710"/>
                <a:gd name="connsiteY1" fmla="*/ 42669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19997 w 466710"/>
                <a:gd name="connsiteY2" fmla="*/ 56967 h 120097"/>
                <a:gd name="connsiteX3" fmla="*/ 466710 w 466710"/>
                <a:gd name="connsiteY3" fmla="*/ 120097 h 120097"/>
                <a:gd name="connsiteX0" fmla="*/ 0 w 466710"/>
                <a:gd name="connsiteY0" fmla="*/ 0 h 120097"/>
                <a:gd name="connsiteX1" fmla="*/ 148978 w 466710"/>
                <a:gd name="connsiteY1" fmla="*/ 57674 h 120097"/>
                <a:gd name="connsiteX2" fmla="*/ 342221 w 466710"/>
                <a:gd name="connsiteY2" fmla="*/ 65970 h 120097"/>
                <a:gd name="connsiteX3" fmla="*/ 466710 w 466710"/>
                <a:gd name="connsiteY3" fmla="*/ 120097 h 120097"/>
                <a:gd name="connsiteX0" fmla="*/ 0 w 466710"/>
                <a:gd name="connsiteY0" fmla="*/ 0 h 120097"/>
                <a:gd name="connsiteX1" fmla="*/ 148978 w 466710"/>
                <a:gd name="connsiteY1" fmla="*/ 57674 h 120097"/>
                <a:gd name="connsiteX2" fmla="*/ 317219 w 466710"/>
                <a:gd name="connsiteY2" fmla="*/ 53966 h 120097"/>
                <a:gd name="connsiteX3" fmla="*/ 466710 w 466710"/>
                <a:gd name="connsiteY3" fmla="*/ 120097 h 120097"/>
                <a:gd name="connsiteX0" fmla="*/ 0 w 466710"/>
                <a:gd name="connsiteY0" fmla="*/ 0 h 120097"/>
                <a:gd name="connsiteX1" fmla="*/ 148978 w 466710"/>
                <a:gd name="connsiteY1" fmla="*/ 57674 h 120097"/>
                <a:gd name="connsiteX2" fmla="*/ 314441 w 466710"/>
                <a:gd name="connsiteY2" fmla="*/ 62969 h 120097"/>
                <a:gd name="connsiteX3" fmla="*/ 466710 w 466710"/>
                <a:gd name="connsiteY3" fmla="*/ 120097 h 120097"/>
                <a:gd name="connsiteX0" fmla="*/ 0 w 458225"/>
                <a:gd name="connsiteY0" fmla="*/ 20336 h 62859"/>
                <a:gd name="connsiteX1" fmla="*/ 140493 w 458225"/>
                <a:gd name="connsiteY1" fmla="*/ 436 h 62859"/>
                <a:gd name="connsiteX2" fmla="*/ 305956 w 458225"/>
                <a:gd name="connsiteY2" fmla="*/ 5731 h 62859"/>
                <a:gd name="connsiteX3" fmla="*/ 458225 w 458225"/>
                <a:gd name="connsiteY3" fmla="*/ 62859 h 62859"/>
                <a:gd name="connsiteX0" fmla="*/ 0 w 458225"/>
                <a:gd name="connsiteY0" fmla="*/ 20336 h 62859"/>
                <a:gd name="connsiteX1" fmla="*/ 140493 w 458225"/>
                <a:gd name="connsiteY1" fmla="*/ 436 h 62859"/>
                <a:gd name="connsiteX2" fmla="*/ 305956 w 458225"/>
                <a:gd name="connsiteY2" fmla="*/ 5731 h 62859"/>
                <a:gd name="connsiteX3" fmla="*/ 458225 w 458225"/>
                <a:gd name="connsiteY3" fmla="*/ 62859 h 62859"/>
                <a:gd name="connsiteX0" fmla="*/ 0 w 458225"/>
                <a:gd name="connsiteY0" fmla="*/ 14605 h 57128"/>
                <a:gd name="connsiteX1" fmla="*/ 170193 w 458225"/>
                <a:gd name="connsiteY1" fmla="*/ 36078 h 57128"/>
                <a:gd name="connsiteX2" fmla="*/ 305956 w 458225"/>
                <a:gd name="connsiteY2" fmla="*/ 0 h 57128"/>
                <a:gd name="connsiteX3" fmla="*/ 458225 w 458225"/>
                <a:gd name="connsiteY3" fmla="*/ 57128 h 57128"/>
                <a:gd name="connsiteX0" fmla="*/ 0 w 458225"/>
                <a:gd name="connsiteY0" fmla="*/ 14605 h 57128"/>
                <a:gd name="connsiteX1" fmla="*/ 170193 w 458225"/>
                <a:gd name="connsiteY1" fmla="*/ 36078 h 57128"/>
                <a:gd name="connsiteX2" fmla="*/ 305956 w 458225"/>
                <a:gd name="connsiteY2" fmla="*/ 0 h 57128"/>
                <a:gd name="connsiteX3" fmla="*/ 458225 w 458225"/>
                <a:gd name="connsiteY3" fmla="*/ 57128 h 57128"/>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3534 w 458225"/>
                <a:gd name="connsiteY2" fmla="*/ 23321 h 42523"/>
                <a:gd name="connsiteX3" fmla="*/ 458225 w 458225"/>
                <a:gd name="connsiteY3" fmla="*/ 42523 h 42523"/>
                <a:gd name="connsiteX0" fmla="*/ 0 w 458225"/>
                <a:gd name="connsiteY0" fmla="*/ 0 h 42523"/>
                <a:gd name="connsiteX1" fmla="*/ 170193 w 458225"/>
                <a:gd name="connsiteY1" fmla="*/ 21473 h 42523"/>
                <a:gd name="connsiteX2" fmla="*/ 337777 w 458225"/>
                <a:gd name="connsiteY2" fmla="*/ 18149 h 42523"/>
                <a:gd name="connsiteX3" fmla="*/ 458225 w 458225"/>
                <a:gd name="connsiteY3" fmla="*/ 42523 h 42523"/>
                <a:gd name="connsiteX0" fmla="*/ 0 w 458225"/>
                <a:gd name="connsiteY0" fmla="*/ 0 h 42523"/>
                <a:gd name="connsiteX1" fmla="*/ 170193 w 458225"/>
                <a:gd name="connsiteY1" fmla="*/ 21473 h 42523"/>
                <a:gd name="connsiteX2" fmla="*/ 337777 w 458225"/>
                <a:gd name="connsiteY2" fmla="*/ 18149 h 42523"/>
                <a:gd name="connsiteX3" fmla="*/ 458225 w 458225"/>
                <a:gd name="connsiteY3" fmla="*/ 42523 h 42523"/>
                <a:gd name="connsiteX0" fmla="*/ 0 w 439132"/>
                <a:gd name="connsiteY0" fmla="*/ 0 h 32179"/>
                <a:gd name="connsiteX1" fmla="*/ 170193 w 439132"/>
                <a:gd name="connsiteY1" fmla="*/ 21473 h 32179"/>
                <a:gd name="connsiteX2" fmla="*/ 337777 w 439132"/>
                <a:gd name="connsiteY2" fmla="*/ 18149 h 32179"/>
                <a:gd name="connsiteX3" fmla="*/ 439132 w 439132"/>
                <a:gd name="connsiteY3" fmla="*/ 32179 h 32179"/>
                <a:gd name="connsiteX0" fmla="*/ 0 w 494289"/>
                <a:gd name="connsiteY0" fmla="*/ 41014 h 47207"/>
                <a:gd name="connsiteX1" fmla="*/ 225350 w 494289"/>
                <a:gd name="connsiteY1" fmla="*/ 3875 h 47207"/>
                <a:gd name="connsiteX2" fmla="*/ 392934 w 494289"/>
                <a:gd name="connsiteY2" fmla="*/ 551 h 47207"/>
                <a:gd name="connsiteX3" fmla="*/ 494289 w 494289"/>
                <a:gd name="connsiteY3" fmla="*/ 14581 h 47207"/>
                <a:gd name="connsiteX0" fmla="*/ 0 w 494289"/>
                <a:gd name="connsiteY0" fmla="*/ 41014 h 41014"/>
                <a:gd name="connsiteX1" fmla="*/ 225350 w 494289"/>
                <a:gd name="connsiteY1" fmla="*/ 3875 h 41014"/>
                <a:gd name="connsiteX2" fmla="*/ 392934 w 494289"/>
                <a:gd name="connsiteY2" fmla="*/ 551 h 41014"/>
                <a:gd name="connsiteX3" fmla="*/ 494289 w 494289"/>
                <a:gd name="connsiteY3" fmla="*/ 14581 h 41014"/>
                <a:gd name="connsiteX0" fmla="*/ 0 w 494289"/>
                <a:gd name="connsiteY0" fmla="*/ 40463 h 40463"/>
                <a:gd name="connsiteX1" fmla="*/ 235957 w 494289"/>
                <a:gd name="connsiteY1" fmla="*/ 24011 h 40463"/>
                <a:gd name="connsiteX2" fmla="*/ 392934 w 494289"/>
                <a:gd name="connsiteY2" fmla="*/ 0 h 40463"/>
                <a:gd name="connsiteX3" fmla="*/ 494289 w 494289"/>
                <a:gd name="connsiteY3" fmla="*/ 14030 h 40463"/>
                <a:gd name="connsiteX0" fmla="*/ 0 w 494289"/>
                <a:gd name="connsiteY0" fmla="*/ 40463 h 40463"/>
                <a:gd name="connsiteX1" fmla="*/ 227471 w 494289"/>
                <a:gd name="connsiteY1" fmla="*/ 29183 h 40463"/>
                <a:gd name="connsiteX2" fmla="*/ 392934 w 494289"/>
                <a:gd name="connsiteY2" fmla="*/ 0 h 40463"/>
                <a:gd name="connsiteX3" fmla="*/ 494289 w 494289"/>
                <a:gd name="connsiteY3" fmla="*/ 14030 h 40463"/>
                <a:gd name="connsiteX0" fmla="*/ 0 w 494289"/>
                <a:gd name="connsiteY0" fmla="*/ 40463 h 40463"/>
                <a:gd name="connsiteX1" fmla="*/ 227471 w 494289"/>
                <a:gd name="connsiteY1" fmla="*/ 29183 h 40463"/>
                <a:gd name="connsiteX2" fmla="*/ 392934 w 494289"/>
                <a:gd name="connsiteY2" fmla="*/ 0 h 40463"/>
                <a:gd name="connsiteX3" fmla="*/ 494289 w 494289"/>
                <a:gd name="connsiteY3" fmla="*/ 14030 h 40463"/>
                <a:gd name="connsiteX0" fmla="*/ 0 w 494289"/>
                <a:gd name="connsiteY0" fmla="*/ 31152 h 31152"/>
                <a:gd name="connsiteX1" fmla="*/ 227471 w 494289"/>
                <a:gd name="connsiteY1" fmla="*/ 19872 h 31152"/>
                <a:gd name="connsiteX2" fmla="*/ 384449 w 494289"/>
                <a:gd name="connsiteY2" fmla="*/ 4480 h 31152"/>
                <a:gd name="connsiteX3" fmla="*/ 494289 w 494289"/>
                <a:gd name="connsiteY3" fmla="*/ 4719 h 31152"/>
                <a:gd name="connsiteX0" fmla="*/ 0 w 494289"/>
                <a:gd name="connsiteY0" fmla="*/ 31152 h 31152"/>
                <a:gd name="connsiteX1" fmla="*/ 227471 w 494289"/>
                <a:gd name="connsiteY1" fmla="*/ 19872 h 31152"/>
                <a:gd name="connsiteX2" fmla="*/ 384449 w 494289"/>
                <a:gd name="connsiteY2" fmla="*/ 4480 h 31152"/>
                <a:gd name="connsiteX3" fmla="*/ 494289 w 494289"/>
                <a:gd name="connsiteY3" fmla="*/ 4719 h 31152"/>
                <a:gd name="connsiteX0" fmla="*/ 0 w 494289"/>
                <a:gd name="connsiteY0" fmla="*/ 33093 h 33093"/>
                <a:gd name="connsiteX1" fmla="*/ 227471 w 494289"/>
                <a:gd name="connsiteY1" fmla="*/ 21813 h 33093"/>
                <a:gd name="connsiteX2" fmla="*/ 384449 w 494289"/>
                <a:gd name="connsiteY2" fmla="*/ 6421 h 33093"/>
                <a:gd name="connsiteX3" fmla="*/ 494289 w 494289"/>
                <a:gd name="connsiteY3" fmla="*/ 6660 h 33093"/>
                <a:gd name="connsiteX0" fmla="*/ 0 w 500653"/>
                <a:gd name="connsiteY0" fmla="*/ 28979 h 28979"/>
                <a:gd name="connsiteX1" fmla="*/ 227471 w 500653"/>
                <a:gd name="connsiteY1" fmla="*/ 17699 h 28979"/>
                <a:gd name="connsiteX2" fmla="*/ 384449 w 500653"/>
                <a:gd name="connsiteY2" fmla="*/ 2307 h 28979"/>
                <a:gd name="connsiteX3" fmla="*/ 500653 w 500653"/>
                <a:gd name="connsiteY3" fmla="*/ 11166 h 28979"/>
                <a:gd name="connsiteX0" fmla="*/ 0 w 462467"/>
                <a:gd name="connsiteY0" fmla="*/ 29529 h 29529"/>
                <a:gd name="connsiteX1" fmla="*/ 227471 w 462467"/>
                <a:gd name="connsiteY1" fmla="*/ 18249 h 29529"/>
                <a:gd name="connsiteX2" fmla="*/ 384449 w 462467"/>
                <a:gd name="connsiteY2" fmla="*/ 2857 h 29529"/>
                <a:gd name="connsiteX3" fmla="*/ 462467 w 462467"/>
                <a:gd name="connsiteY3" fmla="*/ 9992 h 29529"/>
                <a:gd name="connsiteX0" fmla="*/ 0 w 585509"/>
                <a:gd name="connsiteY0" fmla="*/ 28979 h 28979"/>
                <a:gd name="connsiteX1" fmla="*/ 227471 w 585509"/>
                <a:gd name="connsiteY1" fmla="*/ 17699 h 28979"/>
                <a:gd name="connsiteX2" fmla="*/ 384449 w 585509"/>
                <a:gd name="connsiteY2" fmla="*/ 2307 h 28979"/>
                <a:gd name="connsiteX3" fmla="*/ 585509 w 585509"/>
                <a:gd name="connsiteY3" fmla="*/ 11166 h 28979"/>
                <a:gd name="connsiteX0" fmla="*/ 0 w 555809"/>
                <a:gd name="connsiteY0" fmla="*/ 28979 h 28979"/>
                <a:gd name="connsiteX1" fmla="*/ 227471 w 555809"/>
                <a:gd name="connsiteY1" fmla="*/ 17699 h 28979"/>
                <a:gd name="connsiteX2" fmla="*/ 384449 w 555809"/>
                <a:gd name="connsiteY2" fmla="*/ 2307 h 28979"/>
                <a:gd name="connsiteX3" fmla="*/ 555809 w 555809"/>
                <a:gd name="connsiteY3" fmla="*/ 11166 h 28979"/>
                <a:gd name="connsiteX0" fmla="*/ 0 w 555809"/>
                <a:gd name="connsiteY0" fmla="*/ 29926 h 29926"/>
                <a:gd name="connsiteX1" fmla="*/ 227471 w 555809"/>
                <a:gd name="connsiteY1" fmla="*/ 18646 h 29926"/>
                <a:gd name="connsiteX2" fmla="*/ 384449 w 555809"/>
                <a:gd name="connsiteY2" fmla="*/ 3254 h 29926"/>
                <a:gd name="connsiteX3" fmla="*/ 555809 w 555809"/>
                <a:gd name="connsiteY3" fmla="*/ 12113 h 29926"/>
                <a:gd name="connsiteX0" fmla="*/ 0 w 555809"/>
                <a:gd name="connsiteY0" fmla="*/ 27966 h 27966"/>
                <a:gd name="connsiteX1" fmla="*/ 227471 w 555809"/>
                <a:gd name="connsiteY1" fmla="*/ 16686 h 27966"/>
                <a:gd name="connsiteX2" fmla="*/ 384449 w 555809"/>
                <a:gd name="connsiteY2" fmla="*/ 1294 h 27966"/>
                <a:gd name="connsiteX3" fmla="*/ 555809 w 555809"/>
                <a:gd name="connsiteY3" fmla="*/ 10153 h 27966"/>
                <a:gd name="connsiteX0" fmla="*/ 0 w 555809"/>
                <a:gd name="connsiteY0" fmla="*/ 27271 h 27271"/>
                <a:gd name="connsiteX1" fmla="*/ 227471 w 555809"/>
                <a:gd name="connsiteY1" fmla="*/ 15991 h 27271"/>
                <a:gd name="connsiteX2" fmla="*/ 384449 w 555809"/>
                <a:gd name="connsiteY2" fmla="*/ 599 h 27271"/>
                <a:gd name="connsiteX3" fmla="*/ 555809 w 555809"/>
                <a:gd name="connsiteY3" fmla="*/ 21163 h 27271"/>
                <a:gd name="connsiteX0" fmla="*/ 0 w 555809"/>
                <a:gd name="connsiteY0" fmla="*/ 27427 h 27427"/>
                <a:gd name="connsiteX1" fmla="*/ 227471 w 555809"/>
                <a:gd name="connsiteY1" fmla="*/ 16147 h 27427"/>
                <a:gd name="connsiteX2" fmla="*/ 384449 w 555809"/>
                <a:gd name="connsiteY2" fmla="*/ 755 h 27427"/>
                <a:gd name="connsiteX3" fmla="*/ 555809 w 555809"/>
                <a:gd name="connsiteY3" fmla="*/ 21319 h 27427"/>
              </a:gdLst>
              <a:ahLst/>
              <a:cxnLst>
                <a:cxn ang="0">
                  <a:pos x="connsiteX0" y="connsiteY0"/>
                </a:cxn>
                <a:cxn ang="0">
                  <a:pos x="connsiteX1" y="connsiteY1"/>
                </a:cxn>
                <a:cxn ang="0">
                  <a:pos x="connsiteX2" y="connsiteY2"/>
                </a:cxn>
                <a:cxn ang="0">
                  <a:pos x="connsiteX3" y="connsiteY3"/>
                </a:cxn>
              </a:cxnLst>
              <a:rect l="l" t="t" r="r" b="b"/>
              <a:pathLst>
                <a:path w="555809" h="27427">
                  <a:moveTo>
                    <a:pt x="0" y="27427"/>
                  </a:moveTo>
                  <a:cubicBezTo>
                    <a:pt x="120429" y="24170"/>
                    <a:pt x="163396" y="20592"/>
                    <a:pt x="227471" y="16147"/>
                  </a:cubicBezTo>
                  <a:cubicBezTo>
                    <a:pt x="291546" y="11702"/>
                    <a:pt x="315186" y="11980"/>
                    <a:pt x="384449" y="755"/>
                  </a:cubicBezTo>
                  <a:cubicBezTo>
                    <a:pt x="448495" y="-3348"/>
                    <a:pt x="498637" y="10067"/>
                    <a:pt x="555809" y="21319"/>
                  </a:cubicBezTo>
                </a:path>
              </a:pathLst>
            </a:custGeom>
            <a:noFill/>
            <a:ln w="15875">
              <a:solidFill>
                <a:srgbClr val="CAE0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sp>
          <p:nvSpPr>
            <p:cNvPr id="29" name="TextBox 28">
              <a:extLst>
                <a:ext uri="{FF2B5EF4-FFF2-40B4-BE49-F238E27FC236}">
                  <a16:creationId xmlns:a16="http://schemas.microsoft.com/office/drawing/2014/main" id="{51949ECB-62A0-7C48-A93A-0DDA4B0EB359}"/>
                </a:ext>
              </a:extLst>
            </p:cNvPr>
            <p:cNvSpPr txBox="1"/>
            <p:nvPr/>
          </p:nvSpPr>
          <p:spPr>
            <a:xfrm>
              <a:off x="3537455" y="2639289"/>
              <a:ext cx="445956" cy="289310"/>
            </a:xfrm>
            <a:prstGeom prst="rect">
              <a:avLst/>
            </a:prstGeom>
            <a:noFill/>
          </p:spPr>
          <p:txBody>
            <a:bodyPr wrap="none" rtlCol="0">
              <a:spAutoFit/>
            </a:bodyPr>
            <a:lstStyle/>
            <a:p>
              <a:pPr algn="ctr">
                <a:lnSpc>
                  <a:spcPct val="80000"/>
                </a:lnSpc>
              </a:pPr>
              <a:r>
                <a:rPr lang="en-US" sz="8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a:t>
              </a:r>
            </a:p>
            <a:p>
              <a:pPr algn="ctr">
                <a:lnSpc>
                  <a:spcPct val="80000"/>
                </a:lnSpc>
              </a:pP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100G</a:t>
              </a:r>
            </a:p>
          </p:txBody>
        </p:sp>
        <p:sp>
          <p:nvSpPr>
            <p:cNvPr id="30" name="TextBox 29">
              <a:extLst>
                <a:ext uri="{FF2B5EF4-FFF2-40B4-BE49-F238E27FC236}">
                  <a16:creationId xmlns:a16="http://schemas.microsoft.com/office/drawing/2014/main" id="{EB9F150F-13D7-D44F-8959-BF0BA3E91E27}"/>
                </a:ext>
              </a:extLst>
            </p:cNvPr>
            <p:cNvSpPr txBox="1"/>
            <p:nvPr/>
          </p:nvSpPr>
          <p:spPr>
            <a:xfrm>
              <a:off x="3464178" y="1770937"/>
              <a:ext cx="445956" cy="289310"/>
            </a:xfrm>
            <a:prstGeom prst="rect">
              <a:avLst/>
            </a:prstGeom>
            <a:noFill/>
          </p:spPr>
          <p:txBody>
            <a:bodyPr wrap="none" rtlCol="0">
              <a:spAutoFit/>
            </a:bodyPr>
            <a:lstStyle/>
            <a:p>
              <a:pPr algn="ctr">
                <a:lnSpc>
                  <a:spcPct val="80000"/>
                </a:lnSpc>
              </a:pPr>
              <a:r>
                <a:rPr lang="en-US" sz="8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a:t>
              </a:r>
            </a:p>
            <a:p>
              <a:pPr algn="ctr">
                <a:lnSpc>
                  <a:spcPct val="80000"/>
                </a:lnSpc>
              </a:pP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100G</a:t>
              </a:r>
            </a:p>
          </p:txBody>
        </p:sp>
        <p:sp>
          <p:nvSpPr>
            <p:cNvPr id="31" name="TextBox 30">
              <a:extLst>
                <a:ext uri="{FF2B5EF4-FFF2-40B4-BE49-F238E27FC236}">
                  <a16:creationId xmlns:a16="http://schemas.microsoft.com/office/drawing/2014/main" id="{43DFA762-16BF-7642-B72C-9C2122AC3A90}"/>
                </a:ext>
              </a:extLst>
            </p:cNvPr>
            <p:cNvSpPr txBox="1"/>
            <p:nvPr/>
          </p:nvSpPr>
          <p:spPr>
            <a:xfrm>
              <a:off x="2904665" y="1890834"/>
              <a:ext cx="445956" cy="289310"/>
            </a:xfrm>
            <a:prstGeom prst="rect">
              <a:avLst/>
            </a:prstGeom>
            <a:noFill/>
          </p:spPr>
          <p:txBody>
            <a:bodyPr wrap="none" rtlCol="0">
              <a:spAutoFit/>
            </a:bodyPr>
            <a:lstStyle/>
            <a:p>
              <a:pPr algn="ctr">
                <a:lnSpc>
                  <a:spcPct val="80000"/>
                </a:lnSpc>
              </a:pPr>
              <a:r>
                <a:rPr lang="en-US" sz="8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a:t>
              </a:r>
            </a:p>
            <a:p>
              <a:pPr algn="ctr">
                <a:lnSpc>
                  <a:spcPct val="80000"/>
                </a:lnSpc>
              </a:pP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100G</a:t>
              </a:r>
            </a:p>
          </p:txBody>
        </p:sp>
        <p:sp>
          <p:nvSpPr>
            <p:cNvPr id="32" name="TextBox 31">
              <a:extLst>
                <a:ext uri="{FF2B5EF4-FFF2-40B4-BE49-F238E27FC236}">
                  <a16:creationId xmlns:a16="http://schemas.microsoft.com/office/drawing/2014/main" id="{BCD50AFE-1970-7B4F-9229-784FE7DB307C}"/>
                </a:ext>
              </a:extLst>
            </p:cNvPr>
            <p:cNvSpPr txBox="1"/>
            <p:nvPr/>
          </p:nvSpPr>
          <p:spPr>
            <a:xfrm>
              <a:off x="2175816" y="2309550"/>
              <a:ext cx="829235" cy="190821"/>
            </a:xfrm>
            <a:prstGeom prst="rect">
              <a:avLst/>
            </a:prstGeom>
            <a:noFill/>
          </p:spPr>
          <p:txBody>
            <a:bodyPr wrap="square" rtlCol="0">
              <a:spAutoFit/>
            </a:bodyPr>
            <a:lstStyle/>
            <a:p>
              <a:pPr algn="ctr">
                <a:lnSpc>
                  <a:spcPct val="80000"/>
                </a:lnSpc>
              </a:pPr>
              <a:r>
                <a:rPr lang="en-US" sz="8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8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100G/10G</a:t>
              </a:r>
            </a:p>
          </p:txBody>
        </p:sp>
        <p:sp>
          <p:nvSpPr>
            <p:cNvPr id="33" name="TextBox 32">
              <a:extLst>
                <a:ext uri="{FF2B5EF4-FFF2-40B4-BE49-F238E27FC236}">
                  <a16:creationId xmlns:a16="http://schemas.microsoft.com/office/drawing/2014/main" id="{3BCA3166-12FF-6543-B046-9CB779E1704D}"/>
                </a:ext>
              </a:extLst>
            </p:cNvPr>
            <p:cNvSpPr txBox="1"/>
            <p:nvPr/>
          </p:nvSpPr>
          <p:spPr>
            <a:xfrm>
              <a:off x="7977643" y="2327789"/>
              <a:ext cx="683030" cy="166199"/>
            </a:xfrm>
            <a:prstGeom prst="rect">
              <a:avLst/>
            </a:prstGeom>
            <a:noFill/>
          </p:spPr>
          <p:txBody>
            <a:bodyPr wrap="square" rtlCol="0">
              <a:spAutoFit/>
            </a:bodyPr>
            <a:lstStyle/>
            <a:p>
              <a:pPr algn="ctr">
                <a:lnSpc>
                  <a:spcPct val="80000"/>
                </a:lnSpc>
              </a:pPr>
              <a:r>
                <a:rPr lang="en-US" sz="6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6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100G</a:t>
              </a:r>
            </a:p>
          </p:txBody>
        </p:sp>
        <p:sp>
          <p:nvSpPr>
            <p:cNvPr id="34" name="TextBox 33">
              <a:extLst>
                <a:ext uri="{FF2B5EF4-FFF2-40B4-BE49-F238E27FC236}">
                  <a16:creationId xmlns:a16="http://schemas.microsoft.com/office/drawing/2014/main" id="{7C2728E8-FCF7-AB48-90DE-6006B2FE3408}"/>
                </a:ext>
              </a:extLst>
            </p:cNvPr>
            <p:cNvSpPr txBox="1"/>
            <p:nvPr/>
          </p:nvSpPr>
          <p:spPr>
            <a:xfrm>
              <a:off x="8113223" y="1334191"/>
              <a:ext cx="683030" cy="166199"/>
            </a:xfrm>
            <a:prstGeom prst="rect">
              <a:avLst/>
            </a:prstGeom>
            <a:noFill/>
          </p:spPr>
          <p:txBody>
            <a:bodyPr wrap="square" rtlCol="0">
              <a:spAutoFit/>
            </a:bodyPr>
            <a:lstStyle/>
            <a:p>
              <a:pPr algn="ctr">
                <a:lnSpc>
                  <a:spcPct val="80000"/>
                </a:lnSpc>
              </a:pPr>
              <a:r>
                <a:rPr lang="en-US" sz="6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6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100G</a:t>
              </a:r>
            </a:p>
          </p:txBody>
        </p:sp>
        <p:sp>
          <p:nvSpPr>
            <p:cNvPr id="35" name="TextBox 34">
              <a:extLst>
                <a:ext uri="{FF2B5EF4-FFF2-40B4-BE49-F238E27FC236}">
                  <a16:creationId xmlns:a16="http://schemas.microsoft.com/office/drawing/2014/main" id="{C3C001A9-7193-EA46-AAB4-5051F8B0AFB9}"/>
                </a:ext>
              </a:extLst>
            </p:cNvPr>
            <p:cNvSpPr txBox="1"/>
            <p:nvPr/>
          </p:nvSpPr>
          <p:spPr>
            <a:xfrm>
              <a:off x="8096597" y="1492132"/>
              <a:ext cx="683030" cy="166199"/>
            </a:xfrm>
            <a:prstGeom prst="rect">
              <a:avLst/>
            </a:prstGeom>
            <a:noFill/>
          </p:spPr>
          <p:txBody>
            <a:bodyPr wrap="square" rtlCol="0">
              <a:spAutoFit/>
            </a:bodyPr>
            <a:lstStyle/>
            <a:p>
              <a:pPr algn="ctr">
                <a:lnSpc>
                  <a:spcPct val="80000"/>
                </a:lnSpc>
              </a:pPr>
              <a:r>
                <a:rPr lang="en-US" sz="600" b="1" dirty="0" err="1">
                  <a:solidFill>
                    <a:srgbClr val="CAE0FC"/>
                  </a:solidFill>
                  <a:latin typeface="Arial Narrow" panose="020B0604020202020204" pitchFamily="34" charset="0"/>
                  <a:ea typeface="Helvetica Neue" panose="02000503000000020004" pitchFamily="2" charset="0"/>
                  <a:cs typeface="Arial Narrow" panose="020B0604020202020204" pitchFamily="34" charset="0"/>
                </a:rPr>
                <a:t>ESnet</a:t>
              </a:r>
              <a:r>
                <a:rPr lang="en-US" sz="600" b="1" dirty="0">
                  <a:solidFill>
                    <a:srgbClr val="CAE0FC"/>
                  </a:solidFill>
                  <a:latin typeface="Arial Narrow" panose="020B0604020202020204" pitchFamily="34" charset="0"/>
                  <a:ea typeface="Helvetica Neue" panose="02000503000000020004" pitchFamily="2" charset="0"/>
                  <a:cs typeface="Arial Narrow" panose="020B0604020202020204" pitchFamily="34" charset="0"/>
                </a:rPr>
                <a:t> 2*100G</a:t>
              </a:r>
            </a:p>
          </p:txBody>
        </p:sp>
        <p:sp>
          <p:nvSpPr>
            <p:cNvPr id="37" name="Freeform 36">
              <a:extLst>
                <a:ext uri="{FF2B5EF4-FFF2-40B4-BE49-F238E27FC236}">
                  <a16:creationId xmlns:a16="http://schemas.microsoft.com/office/drawing/2014/main" id="{2EA027CE-CA58-1A49-8354-87059DB2C0C6}"/>
                </a:ext>
              </a:extLst>
            </p:cNvPr>
            <p:cNvSpPr/>
            <p:nvPr/>
          </p:nvSpPr>
          <p:spPr>
            <a:xfrm flipV="1">
              <a:off x="2940753" y="2220438"/>
              <a:ext cx="33724" cy="90975"/>
            </a:xfrm>
            <a:custGeom>
              <a:avLst/>
              <a:gdLst>
                <a:gd name="connsiteX0" fmla="*/ 0 w 1053276"/>
                <a:gd name="connsiteY0" fmla="*/ 0 h 364364"/>
                <a:gd name="connsiteX1" fmla="*/ 78698 w 1053276"/>
                <a:gd name="connsiteY1" fmla="*/ 14615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4364"/>
                <a:gd name="connsiteX1" fmla="*/ 165867 w 1053276"/>
                <a:gd name="connsiteY1" fmla="*/ 90574 h 364364"/>
                <a:gd name="connsiteX2" fmla="*/ 281065 w 1053276"/>
                <a:gd name="connsiteY2" fmla="*/ 224853 h 364364"/>
                <a:gd name="connsiteX3" fmla="*/ 734518 w 1053276"/>
                <a:gd name="connsiteY3" fmla="*/ 348522 h 364364"/>
                <a:gd name="connsiteX4" fmla="*/ 933137 w 1053276"/>
                <a:gd name="connsiteY4" fmla="*/ 363512 h 364364"/>
                <a:gd name="connsiteX5" fmla="*/ 1034321 w 1053276"/>
                <a:gd name="connsiteY5" fmla="*/ 356017 h 364364"/>
                <a:gd name="connsiteX6" fmla="*/ 1053059 w 1053276"/>
                <a:gd name="connsiteY6" fmla="*/ 329784 h 364364"/>
                <a:gd name="connsiteX0" fmla="*/ 0 w 1053276"/>
                <a:gd name="connsiteY0" fmla="*/ 0 h 367726"/>
                <a:gd name="connsiteX1" fmla="*/ 165867 w 1053276"/>
                <a:gd name="connsiteY1" fmla="*/ 90574 h 367726"/>
                <a:gd name="connsiteX2" fmla="*/ 373680 w 1053276"/>
                <a:gd name="connsiteY2" fmla="*/ 169273 h 367726"/>
                <a:gd name="connsiteX3" fmla="*/ 734518 w 1053276"/>
                <a:gd name="connsiteY3" fmla="*/ 348522 h 367726"/>
                <a:gd name="connsiteX4" fmla="*/ 933137 w 1053276"/>
                <a:gd name="connsiteY4" fmla="*/ 363512 h 367726"/>
                <a:gd name="connsiteX5" fmla="*/ 1034321 w 1053276"/>
                <a:gd name="connsiteY5" fmla="*/ 356017 h 367726"/>
                <a:gd name="connsiteX6" fmla="*/ 1053059 w 1053276"/>
                <a:gd name="connsiteY6" fmla="*/ 329784 h 367726"/>
                <a:gd name="connsiteX0" fmla="*/ 0 w 1053276"/>
                <a:gd name="connsiteY0" fmla="*/ 0 h 369637"/>
                <a:gd name="connsiteX1" fmla="*/ 165867 w 1053276"/>
                <a:gd name="connsiteY1" fmla="*/ 90574 h 369637"/>
                <a:gd name="connsiteX2" fmla="*/ 373680 w 1053276"/>
                <a:gd name="connsiteY2" fmla="*/ 169273 h 369637"/>
                <a:gd name="connsiteX3" fmla="*/ 756310 w 1053276"/>
                <a:gd name="connsiteY3" fmla="*/ 265154 h 369637"/>
                <a:gd name="connsiteX4" fmla="*/ 933137 w 1053276"/>
                <a:gd name="connsiteY4" fmla="*/ 363512 h 369637"/>
                <a:gd name="connsiteX5" fmla="*/ 1034321 w 1053276"/>
                <a:gd name="connsiteY5" fmla="*/ 356017 h 369637"/>
                <a:gd name="connsiteX6" fmla="*/ 1053059 w 1053276"/>
                <a:gd name="connsiteY6" fmla="*/ 329784 h 369637"/>
                <a:gd name="connsiteX0" fmla="*/ 0 w 1053179"/>
                <a:gd name="connsiteY0" fmla="*/ 0 h 356823"/>
                <a:gd name="connsiteX1" fmla="*/ 165867 w 1053179"/>
                <a:gd name="connsiteY1" fmla="*/ 90574 h 356823"/>
                <a:gd name="connsiteX2" fmla="*/ 373680 w 1053179"/>
                <a:gd name="connsiteY2" fmla="*/ 169273 h 356823"/>
                <a:gd name="connsiteX3" fmla="*/ 756310 w 1053179"/>
                <a:gd name="connsiteY3" fmla="*/ 265154 h 356823"/>
                <a:gd name="connsiteX4" fmla="*/ 944033 w 1053179"/>
                <a:gd name="connsiteY4" fmla="*/ 298667 h 356823"/>
                <a:gd name="connsiteX5" fmla="*/ 1034321 w 1053179"/>
                <a:gd name="connsiteY5" fmla="*/ 356017 h 356823"/>
                <a:gd name="connsiteX6" fmla="*/ 1053059 w 1053179"/>
                <a:gd name="connsiteY6" fmla="*/ 329784 h 356823"/>
                <a:gd name="connsiteX0" fmla="*/ 0 w 1053063"/>
                <a:gd name="connsiteY0" fmla="*/ 0 h 340089"/>
                <a:gd name="connsiteX1" fmla="*/ 165867 w 1053063"/>
                <a:gd name="connsiteY1" fmla="*/ 90574 h 340089"/>
                <a:gd name="connsiteX2" fmla="*/ 373680 w 1053063"/>
                <a:gd name="connsiteY2" fmla="*/ 169273 h 340089"/>
                <a:gd name="connsiteX3" fmla="*/ 756310 w 1053063"/>
                <a:gd name="connsiteY3" fmla="*/ 265154 h 340089"/>
                <a:gd name="connsiteX4" fmla="*/ 944033 w 1053063"/>
                <a:gd name="connsiteY4" fmla="*/ 298667 h 340089"/>
                <a:gd name="connsiteX5" fmla="*/ 947154 w 1053063"/>
                <a:gd name="connsiteY5" fmla="*/ 337491 h 340089"/>
                <a:gd name="connsiteX6" fmla="*/ 1053059 w 1053063"/>
                <a:gd name="connsiteY6" fmla="*/ 329784 h 340089"/>
                <a:gd name="connsiteX0" fmla="*/ 0 w 1053059"/>
                <a:gd name="connsiteY0" fmla="*/ 0 h 329784"/>
                <a:gd name="connsiteX1" fmla="*/ 165867 w 1053059"/>
                <a:gd name="connsiteY1" fmla="*/ 90574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53059"/>
                <a:gd name="connsiteY0" fmla="*/ 0 h 329784"/>
                <a:gd name="connsiteX1" fmla="*/ 249472 w 1053059"/>
                <a:gd name="connsiteY1" fmla="*/ 206831 h 329784"/>
                <a:gd name="connsiteX2" fmla="*/ 373680 w 1053059"/>
                <a:gd name="connsiteY2" fmla="*/ 169273 h 329784"/>
                <a:gd name="connsiteX3" fmla="*/ 756310 w 1053059"/>
                <a:gd name="connsiteY3" fmla="*/ 265154 h 329784"/>
                <a:gd name="connsiteX4" fmla="*/ 944033 w 1053059"/>
                <a:gd name="connsiteY4" fmla="*/ 298667 h 329784"/>
                <a:gd name="connsiteX5" fmla="*/ 1053059 w 1053059"/>
                <a:gd name="connsiteY5" fmla="*/ 329784 h 329784"/>
                <a:gd name="connsiteX0" fmla="*/ 0 w 1026456"/>
                <a:gd name="connsiteY0" fmla="*/ 0 h 196918"/>
                <a:gd name="connsiteX1" fmla="*/ 222869 w 1026456"/>
                <a:gd name="connsiteY1" fmla="*/ 73965 h 196918"/>
                <a:gd name="connsiteX2" fmla="*/ 347077 w 1026456"/>
                <a:gd name="connsiteY2" fmla="*/ 36407 h 196918"/>
                <a:gd name="connsiteX3" fmla="*/ 729707 w 1026456"/>
                <a:gd name="connsiteY3" fmla="*/ 132288 h 196918"/>
                <a:gd name="connsiteX4" fmla="*/ 917430 w 1026456"/>
                <a:gd name="connsiteY4" fmla="*/ 165801 h 196918"/>
                <a:gd name="connsiteX5" fmla="*/ 1026456 w 1026456"/>
                <a:gd name="connsiteY5" fmla="*/ 196918 h 196918"/>
                <a:gd name="connsiteX0" fmla="*/ 0 w 1026456"/>
                <a:gd name="connsiteY0" fmla="*/ 0 h 286005"/>
                <a:gd name="connsiteX1" fmla="*/ 222869 w 1026456"/>
                <a:gd name="connsiteY1" fmla="*/ 73965 h 286005"/>
                <a:gd name="connsiteX2" fmla="*/ 624496 w 1026456"/>
                <a:gd name="connsiteY2" fmla="*/ 285532 h 286005"/>
                <a:gd name="connsiteX3" fmla="*/ 729707 w 1026456"/>
                <a:gd name="connsiteY3" fmla="*/ 132288 h 286005"/>
                <a:gd name="connsiteX4" fmla="*/ 917430 w 1026456"/>
                <a:gd name="connsiteY4" fmla="*/ 165801 h 286005"/>
                <a:gd name="connsiteX5" fmla="*/ 1026456 w 1026456"/>
                <a:gd name="connsiteY5" fmla="*/ 196918 h 286005"/>
                <a:gd name="connsiteX0" fmla="*/ 0 w 1026456"/>
                <a:gd name="connsiteY0" fmla="*/ 0 h 291029"/>
                <a:gd name="connsiteX1" fmla="*/ 222869 w 1026456"/>
                <a:gd name="connsiteY1" fmla="*/ 73965 h 291029"/>
                <a:gd name="connsiteX2" fmla="*/ 624496 w 1026456"/>
                <a:gd name="connsiteY2" fmla="*/ 285532 h 291029"/>
                <a:gd name="connsiteX3" fmla="*/ 813313 w 1026456"/>
                <a:gd name="connsiteY3" fmla="*/ 223634 h 291029"/>
                <a:gd name="connsiteX4" fmla="*/ 917430 w 1026456"/>
                <a:gd name="connsiteY4" fmla="*/ 165801 h 291029"/>
                <a:gd name="connsiteX5" fmla="*/ 1026456 w 1026456"/>
                <a:gd name="connsiteY5" fmla="*/ 196918 h 291029"/>
                <a:gd name="connsiteX0" fmla="*/ 0 w 1026456"/>
                <a:gd name="connsiteY0" fmla="*/ 0 h 293378"/>
                <a:gd name="connsiteX1" fmla="*/ 222869 w 1026456"/>
                <a:gd name="connsiteY1" fmla="*/ 73965 h 293378"/>
                <a:gd name="connsiteX2" fmla="*/ 624496 w 1026456"/>
                <a:gd name="connsiteY2" fmla="*/ 285532 h 293378"/>
                <a:gd name="connsiteX3" fmla="*/ 786710 w 1026456"/>
                <a:gd name="connsiteY3" fmla="*/ 240242 h 293378"/>
                <a:gd name="connsiteX4" fmla="*/ 917430 w 1026456"/>
                <a:gd name="connsiteY4" fmla="*/ 165801 h 293378"/>
                <a:gd name="connsiteX5" fmla="*/ 1026456 w 1026456"/>
                <a:gd name="connsiteY5" fmla="*/ 196918 h 293378"/>
                <a:gd name="connsiteX0" fmla="*/ 0 w 1026456"/>
                <a:gd name="connsiteY0" fmla="*/ 0 h 264714"/>
                <a:gd name="connsiteX1" fmla="*/ 222869 w 1026456"/>
                <a:gd name="connsiteY1" fmla="*/ 73965 h 264714"/>
                <a:gd name="connsiteX2" fmla="*/ 601695 w 1026456"/>
                <a:gd name="connsiteY2" fmla="*/ 252316 h 264714"/>
                <a:gd name="connsiteX3" fmla="*/ 786710 w 1026456"/>
                <a:gd name="connsiteY3" fmla="*/ 240242 h 264714"/>
                <a:gd name="connsiteX4" fmla="*/ 917430 w 1026456"/>
                <a:gd name="connsiteY4" fmla="*/ 165801 h 264714"/>
                <a:gd name="connsiteX5" fmla="*/ 1026456 w 1026456"/>
                <a:gd name="connsiteY5" fmla="*/ 196918 h 264714"/>
                <a:gd name="connsiteX0" fmla="*/ 0 w 1026456"/>
                <a:gd name="connsiteY0" fmla="*/ 0 h 263608"/>
                <a:gd name="connsiteX1" fmla="*/ 222869 w 1026456"/>
                <a:gd name="connsiteY1" fmla="*/ 73965 h 263608"/>
                <a:gd name="connsiteX2" fmla="*/ 601695 w 1026456"/>
                <a:gd name="connsiteY2" fmla="*/ 252316 h 263608"/>
                <a:gd name="connsiteX3" fmla="*/ 786710 w 1026456"/>
                <a:gd name="connsiteY3" fmla="*/ 240242 h 263608"/>
                <a:gd name="connsiteX4" fmla="*/ 932632 w 1026456"/>
                <a:gd name="connsiteY4" fmla="*/ 199017 h 263608"/>
                <a:gd name="connsiteX5" fmla="*/ 1026456 w 1026456"/>
                <a:gd name="connsiteY5" fmla="*/ 196918 h 263608"/>
                <a:gd name="connsiteX0" fmla="*/ 0 w 1026456"/>
                <a:gd name="connsiteY0" fmla="*/ 0 h 244090"/>
                <a:gd name="connsiteX1" fmla="*/ 222869 w 1026456"/>
                <a:gd name="connsiteY1" fmla="*/ 73965 h 244090"/>
                <a:gd name="connsiteX2" fmla="*/ 417574 w 1026456"/>
                <a:gd name="connsiteY2" fmla="*/ 89443 h 244090"/>
                <a:gd name="connsiteX3" fmla="*/ 786710 w 1026456"/>
                <a:gd name="connsiteY3" fmla="*/ 240242 h 244090"/>
                <a:gd name="connsiteX4" fmla="*/ 932632 w 1026456"/>
                <a:gd name="connsiteY4" fmla="*/ 199017 h 244090"/>
                <a:gd name="connsiteX5" fmla="*/ 1026456 w 1026456"/>
                <a:gd name="connsiteY5" fmla="*/ 196918 h 244090"/>
                <a:gd name="connsiteX0" fmla="*/ 0 w 1026456"/>
                <a:gd name="connsiteY0" fmla="*/ 0 h 202106"/>
                <a:gd name="connsiteX1" fmla="*/ 222869 w 1026456"/>
                <a:gd name="connsiteY1" fmla="*/ 73965 h 202106"/>
                <a:gd name="connsiteX2" fmla="*/ 417574 w 1026456"/>
                <a:gd name="connsiteY2" fmla="*/ 89443 h 202106"/>
                <a:gd name="connsiteX3" fmla="*/ 786720 w 1026456"/>
                <a:gd name="connsiteY3" fmla="*/ 135902 h 202106"/>
                <a:gd name="connsiteX4" fmla="*/ 932632 w 1026456"/>
                <a:gd name="connsiteY4" fmla="*/ 199017 h 202106"/>
                <a:gd name="connsiteX5" fmla="*/ 1026456 w 1026456"/>
                <a:gd name="connsiteY5" fmla="*/ 196918 h 202106"/>
                <a:gd name="connsiteX0" fmla="*/ 0 w 1026456"/>
                <a:gd name="connsiteY0" fmla="*/ 0 h 202106"/>
                <a:gd name="connsiteX1" fmla="*/ 222869 w 1026456"/>
                <a:gd name="connsiteY1" fmla="*/ 73965 h 202106"/>
                <a:gd name="connsiteX2" fmla="*/ 417574 w 1026456"/>
                <a:gd name="connsiteY2" fmla="*/ 89443 h 202106"/>
                <a:gd name="connsiteX3" fmla="*/ 932632 w 1026456"/>
                <a:gd name="connsiteY3" fmla="*/ 199017 h 202106"/>
                <a:gd name="connsiteX4" fmla="*/ 1026456 w 1026456"/>
                <a:gd name="connsiteY4" fmla="*/ 196918 h 202106"/>
                <a:gd name="connsiteX0" fmla="*/ 0 w 1026456"/>
                <a:gd name="connsiteY0" fmla="*/ 0 h 202668"/>
                <a:gd name="connsiteX1" fmla="*/ 222869 w 1026456"/>
                <a:gd name="connsiteY1" fmla="*/ 73965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668"/>
                <a:gd name="connsiteX1" fmla="*/ 130824 w 1026456"/>
                <a:gd name="connsiteY1" fmla="*/ 56151 h 202668"/>
                <a:gd name="connsiteX2" fmla="*/ 693749 w 1026456"/>
                <a:gd name="connsiteY2" fmla="*/ 127616 h 202668"/>
                <a:gd name="connsiteX3" fmla="*/ 932632 w 1026456"/>
                <a:gd name="connsiteY3" fmla="*/ 199017 h 202668"/>
                <a:gd name="connsiteX4" fmla="*/ 1026456 w 1026456"/>
                <a:gd name="connsiteY4" fmla="*/ 196918 h 202668"/>
                <a:gd name="connsiteX0" fmla="*/ 0 w 1026456"/>
                <a:gd name="connsiteY0" fmla="*/ 0 h 202190"/>
                <a:gd name="connsiteX1" fmla="*/ 130824 w 1026456"/>
                <a:gd name="connsiteY1" fmla="*/ 56151 h 202190"/>
                <a:gd name="connsiteX2" fmla="*/ 615702 w 1026456"/>
                <a:gd name="connsiteY2" fmla="*/ 134645 h 202190"/>
                <a:gd name="connsiteX3" fmla="*/ 932632 w 1026456"/>
                <a:gd name="connsiteY3" fmla="*/ 199017 h 202190"/>
                <a:gd name="connsiteX4" fmla="*/ 1026456 w 1026456"/>
                <a:gd name="connsiteY4" fmla="*/ 196918 h 202190"/>
                <a:gd name="connsiteX0" fmla="*/ 0 w 1026456"/>
                <a:gd name="connsiteY0" fmla="*/ 0 h 202190"/>
                <a:gd name="connsiteX1" fmla="*/ 130824 w 1026456"/>
                <a:gd name="connsiteY1" fmla="*/ 56151 h 202190"/>
                <a:gd name="connsiteX2" fmla="*/ 932632 w 1026456"/>
                <a:gd name="connsiteY2" fmla="*/ 199017 h 202190"/>
                <a:gd name="connsiteX3" fmla="*/ 1026456 w 1026456"/>
                <a:gd name="connsiteY3" fmla="*/ 196918 h 202190"/>
                <a:gd name="connsiteX0" fmla="*/ 0 w 932631"/>
                <a:gd name="connsiteY0" fmla="*/ 0 h 199018"/>
                <a:gd name="connsiteX1" fmla="*/ 130824 w 932631"/>
                <a:gd name="connsiteY1" fmla="*/ 56151 h 199018"/>
                <a:gd name="connsiteX2" fmla="*/ 932632 w 932631"/>
                <a:gd name="connsiteY2" fmla="*/ 199017 h 199018"/>
                <a:gd name="connsiteX0" fmla="*/ 0 w 932631"/>
                <a:gd name="connsiteY0" fmla="*/ 0 h 199017"/>
                <a:gd name="connsiteX1" fmla="*/ 481122 w 932631"/>
                <a:gd name="connsiteY1" fmla="*/ 80906 h 199017"/>
                <a:gd name="connsiteX2" fmla="*/ 932632 w 932631"/>
                <a:gd name="connsiteY2" fmla="*/ 199017 h 199017"/>
                <a:gd name="connsiteX0" fmla="*/ 81268 w 562545"/>
                <a:gd name="connsiteY0" fmla="*/ 0 h 190764"/>
                <a:gd name="connsiteX1" fmla="*/ 562390 w 562545"/>
                <a:gd name="connsiteY1" fmla="*/ 80906 h 190764"/>
                <a:gd name="connsiteX2" fmla="*/ 21401 w 562545"/>
                <a:gd name="connsiteY2" fmla="*/ 190764 h 190764"/>
                <a:gd name="connsiteX0" fmla="*/ 0 w 893036"/>
                <a:gd name="connsiteY0" fmla="*/ 0 h 133001"/>
                <a:gd name="connsiteX1" fmla="*/ 889809 w 893036"/>
                <a:gd name="connsiteY1" fmla="*/ 23143 h 133001"/>
                <a:gd name="connsiteX2" fmla="*/ 348820 w 893036"/>
                <a:gd name="connsiteY2" fmla="*/ 133001 h 133001"/>
                <a:gd name="connsiteX0" fmla="*/ 0 w 348820"/>
                <a:gd name="connsiteY0" fmla="*/ 0 h 133001"/>
                <a:gd name="connsiteX1" fmla="*/ 130833 w 348820"/>
                <a:gd name="connsiteY1" fmla="*/ 64402 h 133001"/>
                <a:gd name="connsiteX2" fmla="*/ 348820 w 348820"/>
                <a:gd name="connsiteY2" fmla="*/ 133001 h 133001"/>
              </a:gdLst>
              <a:ahLst/>
              <a:cxnLst>
                <a:cxn ang="0">
                  <a:pos x="connsiteX0" y="connsiteY0"/>
                </a:cxn>
                <a:cxn ang="0">
                  <a:pos x="connsiteX1" y="connsiteY1"/>
                </a:cxn>
                <a:cxn ang="0">
                  <a:pos x="connsiteX2" y="connsiteY2"/>
                </a:cxn>
              </a:cxnLst>
              <a:rect l="l" t="t" r="r" b="b"/>
              <a:pathLst>
                <a:path w="348820" h="133001">
                  <a:moveTo>
                    <a:pt x="0" y="0"/>
                  </a:moveTo>
                  <a:cubicBezTo>
                    <a:pt x="15927" y="54339"/>
                    <a:pt x="72696" y="42235"/>
                    <a:pt x="130833" y="64402"/>
                  </a:cubicBezTo>
                  <a:cubicBezTo>
                    <a:pt x="188970" y="86569"/>
                    <a:pt x="199548" y="109540"/>
                    <a:pt x="348820" y="133001"/>
                  </a:cubicBezTo>
                </a:path>
              </a:pathLst>
            </a:custGeom>
            <a:noFill/>
            <a:ln>
              <a:solidFill>
                <a:srgbClr val="CAE0FC"/>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E0FC"/>
                </a:solidFill>
              </a:endParaRPr>
            </a:p>
          </p:txBody>
        </p:sp>
      </p:grpSp>
    </p:spTree>
    <p:extLst>
      <p:ext uri="{BB962C8B-B14F-4D97-AF65-F5344CB8AC3E}">
        <p14:creationId xmlns:p14="http://schemas.microsoft.com/office/powerpoint/2010/main" val="23138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a:xfrm>
            <a:off x="1485906" y="2114552"/>
            <a:ext cx="6172200" cy="3258363"/>
          </a:xfrm>
        </p:spPr>
        <p:txBody>
          <a:bodyPr>
            <a:normAutofit/>
          </a:bodyPr>
          <a:lstStyle/>
          <a:p>
            <a:pPr marL="0" indent="0" algn="ctr">
              <a:buNone/>
            </a:pPr>
            <a:r>
              <a:rPr lang="en-US" sz="2700" dirty="0" err="1"/>
              <a:t>imonga@es.net</a:t>
            </a:r>
            <a:endParaRPr lang="en-US" sz="2700" dirty="0"/>
          </a:p>
        </p:txBody>
      </p:sp>
    </p:spTree>
    <p:extLst>
      <p:ext uri="{BB962C8B-B14F-4D97-AF65-F5344CB8AC3E}">
        <p14:creationId xmlns:p14="http://schemas.microsoft.com/office/powerpoint/2010/main" val="3027452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53CF-2AF4-5E49-8BB5-E895DE8E1DBA}"/>
              </a:ext>
            </a:extLst>
          </p:cNvPr>
          <p:cNvSpPr>
            <a:spLocks noGrp="1"/>
          </p:cNvSpPr>
          <p:nvPr>
            <p:ph type="title"/>
          </p:nvPr>
        </p:nvSpPr>
        <p:spPr/>
        <p:txBody>
          <a:bodyPr/>
          <a:lstStyle/>
          <a:p>
            <a:r>
              <a:rPr lang="en-US" dirty="0"/>
              <a:t>GRETA dataflow architecture – in-instrument integration of data, compute and network [Data Management and workflow tools]</a:t>
            </a:r>
          </a:p>
        </p:txBody>
      </p:sp>
      <p:pic>
        <p:nvPicPr>
          <p:cNvPr id="5" name="Content Placeholder 4">
            <a:extLst>
              <a:ext uri="{FF2B5EF4-FFF2-40B4-BE49-F238E27FC236}">
                <a16:creationId xmlns:a16="http://schemas.microsoft.com/office/drawing/2014/main" id="{3AB51265-609A-2646-A32B-6A6BDB051354}"/>
              </a:ext>
            </a:extLst>
          </p:cNvPr>
          <p:cNvPicPr>
            <a:picLocks noGrp="1" noChangeAspect="1"/>
          </p:cNvPicPr>
          <p:nvPr>
            <p:ph idx="1"/>
          </p:nvPr>
        </p:nvPicPr>
        <p:blipFill rotWithShape="1">
          <a:blip r:embed="rId2"/>
          <a:srcRect l="-413" t="12213" r="413" b="26763"/>
          <a:stretch/>
        </p:blipFill>
        <p:spPr>
          <a:xfrm>
            <a:off x="628650" y="1478757"/>
            <a:ext cx="7768828" cy="3664744"/>
          </a:xfrm>
        </p:spPr>
      </p:pic>
    </p:spTree>
    <p:extLst>
      <p:ext uri="{BB962C8B-B14F-4D97-AF65-F5344CB8AC3E}">
        <p14:creationId xmlns:p14="http://schemas.microsoft.com/office/powerpoint/2010/main" val="3886131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9" descr="Map4Greg.jpg"/>
          <p:cNvPicPr preferRelativeResize="0"/>
          <p:nvPr/>
        </p:nvPicPr>
        <p:blipFill rotWithShape="1">
          <a:blip r:embed="rId3">
            <a:alphaModFix/>
          </a:blip>
          <a:srcRect/>
          <a:stretch/>
        </p:blipFill>
        <p:spPr>
          <a:xfrm>
            <a:off x="830873" y="885305"/>
            <a:ext cx="7133551" cy="2653424"/>
          </a:xfrm>
          <a:prstGeom prst="rect">
            <a:avLst/>
          </a:prstGeom>
          <a:noFill/>
          <a:ln>
            <a:noFill/>
          </a:ln>
        </p:spPr>
      </p:pic>
      <p:sp>
        <p:nvSpPr>
          <p:cNvPr id="338" name="Google Shape;338;p49"/>
          <p:cNvSpPr txBox="1"/>
          <p:nvPr/>
        </p:nvSpPr>
        <p:spPr>
          <a:xfrm>
            <a:off x="79131" y="77417"/>
            <a:ext cx="8405446" cy="807887"/>
          </a:xfrm>
          <a:prstGeom prst="rect">
            <a:avLst/>
          </a:prstGeom>
          <a:noFill/>
          <a:ln>
            <a:noFill/>
          </a:ln>
        </p:spPr>
        <p:txBody>
          <a:bodyPr spcFirstLastPara="1" wrap="square" lIns="68550" tIns="34275" rIns="68550" bIns="34275" anchor="t" anchorCtr="0">
            <a:noAutofit/>
          </a:bodyPr>
          <a:lstStyle/>
          <a:p>
            <a:r>
              <a:rPr lang="en-US" sz="2400" b="1" dirty="0">
                <a:solidFill>
                  <a:srgbClr val="58585B"/>
                </a:solidFill>
                <a:latin typeface="Calibri"/>
                <a:ea typeface="Calibri"/>
                <a:cs typeface="Calibri"/>
                <a:sym typeface="Calibri"/>
              </a:rPr>
              <a:t>Even though </a:t>
            </a:r>
            <a:r>
              <a:rPr lang="en-US" sz="2400" b="1" dirty="0" err="1">
                <a:solidFill>
                  <a:srgbClr val="58585B"/>
                </a:solidFill>
                <a:latin typeface="Calibri"/>
                <a:ea typeface="Calibri"/>
                <a:cs typeface="Calibri"/>
                <a:sym typeface="Calibri"/>
              </a:rPr>
              <a:t>ESnet</a:t>
            </a:r>
            <a:r>
              <a:rPr lang="en-US" sz="2400" b="1" dirty="0">
                <a:solidFill>
                  <a:srgbClr val="58585B"/>
                </a:solidFill>
                <a:latin typeface="Calibri"/>
                <a:ea typeface="Calibri"/>
                <a:cs typeface="Calibri"/>
                <a:sym typeface="Calibri"/>
              </a:rPr>
              <a:t> builds and operates a network, </a:t>
            </a:r>
          </a:p>
          <a:p>
            <a:r>
              <a:rPr lang="en-US" sz="2400" b="1" dirty="0">
                <a:solidFill>
                  <a:srgbClr val="58585B"/>
                </a:solidFill>
                <a:latin typeface="Calibri"/>
                <a:ea typeface="Calibri"/>
                <a:cs typeface="Calibri"/>
                <a:sym typeface="Calibri"/>
              </a:rPr>
              <a:t>it’s focus is </a:t>
            </a:r>
            <a:r>
              <a:rPr lang="en-US" sz="2400" b="1" dirty="0">
                <a:solidFill>
                  <a:srgbClr val="58585B"/>
                </a:solidFill>
                <a:latin typeface="Calibri"/>
                <a:cs typeface="Calibri"/>
                <a:sym typeface="Calibri"/>
              </a:rPr>
              <a:t>on data…</a:t>
            </a:r>
            <a:endParaRPr sz="2400" b="1" dirty="0">
              <a:solidFill>
                <a:srgbClr val="58585B"/>
              </a:solidFill>
              <a:latin typeface="Calibri"/>
              <a:cs typeface="Calibri"/>
            </a:endParaRPr>
          </a:p>
        </p:txBody>
      </p:sp>
      <p:sp>
        <p:nvSpPr>
          <p:cNvPr id="339" name="Google Shape;339;p49"/>
          <p:cNvSpPr txBox="1"/>
          <p:nvPr/>
        </p:nvSpPr>
        <p:spPr>
          <a:xfrm>
            <a:off x="79131" y="3538729"/>
            <a:ext cx="8872845" cy="807888"/>
          </a:xfrm>
          <a:prstGeom prst="rect">
            <a:avLst/>
          </a:prstGeom>
          <a:noFill/>
          <a:ln>
            <a:noFill/>
          </a:ln>
        </p:spPr>
        <p:txBody>
          <a:bodyPr spcFirstLastPara="1" wrap="square" lIns="68550" tIns="34275" rIns="68550" bIns="34275" anchor="t" anchorCtr="0">
            <a:noAutofit/>
          </a:bodyPr>
          <a:lstStyle/>
          <a:p>
            <a:pPr algn="ctr"/>
            <a:r>
              <a:rPr lang="en-US" sz="2100" dirty="0">
                <a:solidFill>
                  <a:srgbClr val="58585B"/>
                </a:solidFill>
                <a:latin typeface="Calibri"/>
                <a:ea typeface="Calibri"/>
                <a:cs typeface="Calibri"/>
                <a:sym typeface="Calibri"/>
              </a:rPr>
              <a:t>... offering unique capabilities aka “services”, and optimizing the network for </a:t>
            </a:r>
            <a:endParaRPr sz="2100" dirty="0">
              <a:solidFill>
                <a:srgbClr val="58585B"/>
              </a:solidFill>
              <a:latin typeface="Calibri"/>
              <a:ea typeface="Calibri"/>
              <a:cs typeface="Calibri"/>
              <a:sym typeface="Calibri"/>
            </a:endParaRPr>
          </a:p>
          <a:p>
            <a:pPr algn="ctr"/>
            <a:r>
              <a:rPr lang="en-US" sz="2100" dirty="0">
                <a:solidFill>
                  <a:srgbClr val="58585B"/>
                </a:solidFill>
                <a:latin typeface="Calibri"/>
                <a:cs typeface="Calibri"/>
                <a:sym typeface="Calibri"/>
              </a:rPr>
              <a:t>data </a:t>
            </a:r>
            <a:r>
              <a:rPr lang="en-US" sz="2100" b="1" dirty="0">
                <a:solidFill>
                  <a:srgbClr val="002060"/>
                </a:solidFill>
                <a:latin typeface="Calibri"/>
                <a:ea typeface="Calibri"/>
                <a:cs typeface="Calibri"/>
                <a:sym typeface="Calibri"/>
              </a:rPr>
              <a:t>acquisition, </a:t>
            </a:r>
            <a:r>
              <a:rPr lang="en-US" sz="2100" dirty="0">
                <a:solidFill>
                  <a:srgbClr val="58585B"/>
                </a:solidFill>
                <a:latin typeface="Calibri"/>
                <a:cs typeface="Calibri"/>
                <a:sym typeface="Calibri"/>
              </a:rPr>
              <a:t>data</a:t>
            </a:r>
            <a:r>
              <a:rPr lang="en-US" sz="2100" b="1" dirty="0">
                <a:solidFill>
                  <a:srgbClr val="002060"/>
                </a:solidFill>
                <a:latin typeface="Calibri"/>
                <a:ea typeface="Calibri"/>
                <a:cs typeface="Calibri"/>
                <a:sym typeface="Calibri"/>
              </a:rPr>
              <a:t> placement, </a:t>
            </a:r>
            <a:r>
              <a:rPr lang="en-US" sz="2100" dirty="0">
                <a:solidFill>
                  <a:srgbClr val="58585B"/>
                </a:solidFill>
                <a:latin typeface="Calibri"/>
                <a:cs typeface="Calibri"/>
                <a:sym typeface="Calibri"/>
              </a:rPr>
              <a:t>data </a:t>
            </a:r>
            <a:r>
              <a:rPr lang="en-US" sz="2100" b="1" dirty="0">
                <a:solidFill>
                  <a:srgbClr val="002060"/>
                </a:solidFill>
                <a:latin typeface="Calibri"/>
                <a:ea typeface="Calibri"/>
                <a:cs typeface="Calibri"/>
                <a:sym typeface="Calibri"/>
              </a:rPr>
              <a:t>sharing</a:t>
            </a:r>
            <a:r>
              <a:rPr lang="en-US" sz="2100" dirty="0">
                <a:solidFill>
                  <a:srgbClr val="58585B"/>
                </a:solidFill>
                <a:latin typeface="Calibri"/>
                <a:cs typeface="Calibri"/>
                <a:sym typeface="Calibri"/>
              </a:rPr>
              <a:t>, data </a:t>
            </a:r>
            <a:r>
              <a:rPr lang="en-US" sz="2100" b="1" dirty="0">
                <a:solidFill>
                  <a:srgbClr val="002060"/>
                </a:solidFill>
                <a:latin typeface="Calibri"/>
                <a:ea typeface="Calibri"/>
                <a:cs typeface="Calibri"/>
                <a:sym typeface="Calibri"/>
              </a:rPr>
              <a:t>mobility</a:t>
            </a:r>
          </a:p>
        </p:txBody>
      </p:sp>
      <p:sp>
        <p:nvSpPr>
          <p:cNvPr id="340" name="Google Shape;340;p49"/>
          <p:cNvSpPr txBox="1">
            <a:spLocks noGrp="1"/>
          </p:cNvSpPr>
          <p:nvPr>
            <p:ph type="sldNum" idx="12"/>
          </p:nvPr>
        </p:nvSpPr>
        <p:spPr>
          <a:xfrm>
            <a:off x="1485901" y="4862517"/>
            <a:ext cx="335756" cy="273844"/>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solidFill>
                  <a:srgbClr val="363738"/>
                </a:solidFill>
                <a:ea typeface="Calibri"/>
                <a:sym typeface="Calibri"/>
              </a:rPr>
              <a:pPr/>
              <a:t>4</a:t>
            </a:fld>
            <a:endParaRPr>
              <a:solidFill>
                <a:srgbClr val="363738"/>
              </a:solidFill>
              <a:ea typeface="Calibri"/>
              <a:sym typeface="Calibri"/>
            </a:endParaRPr>
          </a:p>
        </p:txBody>
      </p:sp>
    </p:spTree>
    <p:extLst>
      <p:ext uri="{BB962C8B-B14F-4D97-AF65-F5344CB8AC3E}">
        <p14:creationId xmlns:p14="http://schemas.microsoft.com/office/powerpoint/2010/main" val="125301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3" name="Picture 2">
            <a:extLst>
              <a:ext uri="{FF2B5EF4-FFF2-40B4-BE49-F238E27FC236}">
                <a16:creationId xmlns:a16="http://schemas.microsoft.com/office/drawing/2014/main" id="{86FD435F-79B4-FA44-AE4A-39C2F7DDC61E}"/>
              </a:ext>
            </a:extLst>
          </p:cNvPr>
          <p:cNvPicPr>
            <a:picLocks noChangeAspect="1"/>
          </p:cNvPicPr>
          <p:nvPr/>
        </p:nvPicPr>
        <p:blipFill>
          <a:blip r:embed="rId3"/>
          <a:stretch>
            <a:fillRect/>
          </a:stretch>
        </p:blipFill>
        <p:spPr>
          <a:xfrm>
            <a:off x="1397668" y="844393"/>
            <a:ext cx="6100304" cy="3445433"/>
          </a:xfrm>
          <a:prstGeom prst="rect">
            <a:avLst/>
          </a:prstGeom>
        </p:spPr>
      </p:pic>
      <p:sp>
        <p:nvSpPr>
          <p:cNvPr id="445" name="Shape 445"/>
          <p:cNvSpPr txBox="1">
            <a:spLocks noGrp="1"/>
          </p:cNvSpPr>
          <p:nvPr>
            <p:ph type="title"/>
          </p:nvPr>
        </p:nvSpPr>
        <p:spPr>
          <a:xfrm>
            <a:off x="1347958" y="182478"/>
            <a:ext cx="6392724" cy="559516"/>
          </a:xfrm>
          <a:prstGeom prst="rect">
            <a:avLst/>
          </a:prstGeom>
          <a:noFill/>
          <a:ln>
            <a:noFill/>
          </a:ln>
        </p:spPr>
        <p:txBody>
          <a:bodyPr spcFirstLastPara="1" vert="horz" wrap="square" lIns="51427" tIns="25706" rIns="51427" bIns="25706" rtlCol="0" anchor="ctr" anchorCtr="0">
            <a:noAutofit/>
          </a:bodyPr>
          <a:lstStyle/>
          <a:p>
            <a:pPr>
              <a:buClr>
                <a:schemeClr val="dk1"/>
              </a:buClr>
            </a:pPr>
            <a:r>
              <a:rPr lang="en-US" sz="2100" dirty="0"/>
              <a:t>An ~exabyte network today</a:t>
            </a:r>
            <a:endParaRPr sz="2100" dirty="0"/>
          </a:p>
        </p:txBody>
      </p:sp>
      <p:sp>
        <p:nvSpPr>
          <p:cNvPr id="446" name="Shape 446"/>
          <p:cNvSpPr txBox="1">
            <a:spLocks noGrp="1"/>
          </p:cNvSpPr>
          <p:nvPr>
            <p:ph type="sldNum" idx="12"/>
          </p:nvPr>
        </p:nvSpPr>
        <p:spPr>
          <a:xfrm>
            <a:off x="2257425" y="4289826"/>
            <a:ext cx="251775" cy="205369"/>
          </a:xfrm>
          <a:prstGeom prst="rect">
            <a:avLst/>
          </a:prstGeom>
          <a:noFill/>
          <a:ln>
            <a:noFill/>
          </a:ln>
        </p:spPr>
        <p:txBody>
          <a:bodyPr spcFirstLastPara="1" vert="horz" wrap="square" lIns="51427" tIns="25706" rIns="51427" bIns="25706" rtlCol="0" anchor="ctr" anchorCtr="0">
            <a:noAutofit/>
          </a:bodyPr>
          <a:lstStyle/>
          <a:p>
            <a:pPr algn="l"/>
            <a:fld id="{00000000-1234-1234-1234-123412341234}" type="slidenum">
              <a:rPr lang="en-US" sz="506">
                <a:solidFill>
                  <a:srgbClr val="363738"/>
                </a:solidFill>
              </a:rPr>
              <a:pPr algn="l"/>
              <a:t>5</a:t>
            </a:fld>
            <a:endParaRPr sz="506">
              <a:solidFill>
                <a:srgbClr val="363738"/>
              </a:solidFill>
            </a:endParaRPr>
          </a:p>
        </p:txBody>
      </p:sp>
      <p:sp>
        <p:nvSpPr>
          <p:cNvPr id="7" name="Google Shape;572;p69">
            <a:extLst>
              <a:ext uri="{FF2B5EF4-FFF2-40B4-BE49-F238E27FC236}">
                <a16:creationId xmlns:a16="http://schemas.microsoft.com/office/drawing/2014/main" id="{696DC3D7-7051-D741-AA9A-DDA11D128D84}"/>
              </a:ext>
            </a:extLst>
          </p:cNvPr>
          <p:cNvSpPr/>
          <p:nvPr/>
        </p:nvSpPr>
        <p:spPr>
          <a:xfrm>
            <a:off x="3928365" y="2270938"/>
            <a:ext cx="1368445" cy="592342"/>
          </a:xfrm>
          <a:prstGeom prst="wedgeRectCallout">
            <a:avLst>
              <a:gd name="adj1" fmla="val 133290"/>
              <a:gd name="adj2" fmla="val 105581"/>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500" dirty="0">
                <a:sym typeface="Calibri"/>
              </a:rPr>
              <a:t>~10x growth every 4 years </a:t>
            </a:r>
            <a:endParaRPr sz="1500" dirty="0"/>
          </a:p>
        </p:txBody>
      </p:sp>
      <p:sp>
        <p:nvSpPr>
          <p:cNvPr id="8" name="Google Shape;572;p69">
            <a:extLst>
              <a:ext uri="{FF2B5EF4-FFF2-40B4-BE49-F238E27FC236}">
                <a16:creationId xmlns:a16="http://schemas.microsoft.com/office/drawing/2014/main" id="{95822DB6-B527-C24F-93C6-2E9E517BFB11}"/>
              </a:ext>
            </a:extLst>
          </p:cNvPr>
          <p:cNvSpPr/>
          <p:nvPr/>
        </p:nvSpPr>
        <p:spPr>
          <a:xfrm>
            <a:off x="5446644" y="993914"/>
            <a:ext cx="1241187" cy="470223"/>
          </a:xfrm>
          <a:prstGeom prst="wedgeRectCallout">
            <a:avLst>
              <a:gd name="adj1" fmla="val 77511"/>
              <a:gd name="adj2" fmla="val 61001"/>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500" dirty="0">
                <a:sym typeface="Calibri"/>
              </a:rPr>
              <a:t>1078 PB in </a:t>
            </a:r>
            <a:br>
              <a:rPr lang="en-US" sz="1500" dirty="0">
                <a:sym typeface="Calibri"/>
              </a:rPr>
            </a:br>
            <a:r>
              <a:rPr lang="en-US" sz="1500" dirty="0">
                <a:sym typeface="Calibri"/>
              </a:rPr>
              <a:t>FY 2019</a:t>
            </a:r>
            <a:endParaRPr sz="1500" dirty="0"/>
          </a:p>
        </p:txBody>
      </p:sp>
      <p:sp>
        <p:nvSpPr>
          <p:cNvPr id="2" name="Rectangle 1">
            <a:extLst>
              <a:ext uri="{FF2B5EF4-FFF2-40B4-BE49-F238E27FC236}">
                <a16:creationId xmlns:a16="http://schemas.microsoft.com/office/drawing/2014/main" id="{A04432F9-EBEC-4548-8990-BB63E4EAC224}"/>
              </a:ext>
            </a:extLst>
          </p:cNvPr>
          <p:cNvSpPr/>
          <p:nvPr/>
        </p:nvSpPr>
        <p:spPr>
          <a:xfrm>
            <a:off x="1917036" y="4252155"/>
            <a:ext cx="4136517" cy="553998"/>
          </a:xfrm>
          <a:prstGeom prst="rect">
            <a:avLst/>
          </a:prstGeom>
        </p:spPr>
        <p:txBody>
          <a:bodyPr wrap="none">
            <a:spAutoFit/>
          </a:bodyPr>
          <a:lstStyle/>
          <a:p>
            <a:r>
              <a:rPr lang="en-US" sz="1500" dirty="0">
                <a:solidFill>
                  <a:schemeClr val="accent2"/>
                </a:solidFill>
              </a:rPr>
              <a:t>exponential traffic growth over past 28 years</a:t>
            </a:r>
          </a:p>
          <a:p>
            <a:r>
              <a:rPr lang="en-US" sz="1500" dirty="0">
                <a:solidFill>
                  <a:schemeClr val="accent2"/>
                </a:solidFill>
              </a:rPr>
              <a:t>measures ingress or egress only, not traffic per link</a:t>
            </a:r>
          </a:p>
        </p:txBody>
      </p:sp>
    </p:spTree>
    <p:extLst>
      <p:ext uri="{BB962C8B-B14F-4D97-AF65-F5344CB8AC3E}">
        <p14:creationId xmlns:p14="http://schemas.microsoft.com/office/powerpoint/2010/main" val="123190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356259" y="100099"/>
            <a:ext cx="7908967" cy="857250"/>
          </a:xfrm>
          <a:prstGeom prst="rect">
            <a:avLst/>
          </a:prstGeom>
        </p:spPr>
        <p:txBody>
          <a:bodyPr spcFirstLastPara="1" vert="horz" wrap="square" lIns="68569" tIns="68569" rIns="68569" bIns="68569" rtlCol="0" anchor="ctr" anchorCtr="0">
            <a:noAutofit/>
          </a:bodyPr>
          <a:lstStyle/>
          <a:p>
            <a:pPr>
              <a:spcBef>
                <a:spcPts val="0"/>
              </a:spcBef>
            </a:pPr>
            <a:r>
              <a:rPr lang="en-US" dirty="0"/>
              <a:t>LHCONE </a:t>
            </a:r>
            <a:r>
              <a:rPr lang="en-US" dirty="0" err="1"/>
              <a:t>ESnet</a:t>
            </a:r>
            <a:r>
              <a:rPr lang="en-US" dirty="0"/>
              <a:t> Traffic Matrix - Dynamic Heatmap</a:t>
            </a:r>
            <a:endParaRPr dirty="0"/>
          </a:p>
          <a:p>
            <a:pPr>
              <a:spcBef>
                <a:spcPts val="0"/>
              </a:spcBef>
            </a:pPr>
            <a:r>
              <a:rPr lang="en-US" sz="1000" dirty="0"/>
              <a:t>Month: April 2019</a:t>
            </a:r>
            <a:endParaRPr sz="3200" dirty="0"/>
          </a:p>
        </p:txBody>
      </p:sp>
      <p:sp>
        <p:nvSpPr>
          <p:cNvPr id="98" name="Google Shape;98;p12"/>
          <p:cNvSpPr txBox="1">
            <a:spLocks noGrp="1"/>
          </p:cNvSpPr>
          <p:nvPr>
            <p:ph type="sldNum" idx="12"/>
          </p:nvPr>
        </p:nvSpPr>
        <p:spPr>
          <a:xfrm>
            <a:off x="1485900" y="4862516"/>
            <a:ext cx="3357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6</a:t>
            </a:fld>
            <a:endParaRPr/>
          </a:p>
        </p:txBody>
      </p:sp>
      <p:pic>
        <p:nvPicPr>
          <p:cNvPr id="99" name="Google Shape;99;p12"/>
          <p:cNvPicPr preferRelativeResize="0"/>
          <p:nvPr/>
        </p:nvPicPr>
        <p:blipFill>
          <a:blip r:embed="rId3">
            <a:alphaModFix/>
          </a:blip>
          <a:stretch>
            <a:fillRect/>
          </a:stretch>
        </p:blipFill>
        <p:spPr>
          <a:xfrm>
            <a:off x="1273781" y="761025"/>
            <a:ext cx="5201513" cy="3765074"/>
          </a:xfrm>
          <a:prstGeom prst="rect">
            <a:avLst/>
          </a:prstGeom>
          <a:noFill/>
          <a:ln>
            <a:noFill/>
          </a:ln>
        </p:spPr>
      </p:pic>
      <p:sp>
        <p:nvSpPr>
          <p:cNvPr id="100" name="Google Shape;100;p12"/>
          <p:cNvSpPr txBox="1"/>
          <p:nvPr/>
        </p:nvSpPr>
        <p:spPr>
          <a:xfrm>
            <a:off x="1821600" y="4628381"/>
            <a:ext cx="3067650" cy="330525"/>
          </a:xfrm>
          <a:prstGeom prst="rect">
            <a:avLst/>
          </a:prstGeom>
          <a:noFill/>
          <a:ln>
            <a:noFill/>
          </a:ln>
        </p:spPr>
        <p:txBody>
          <a:bodyPr spcFirstLastPara="1" wrap="square" lIns="68569" tIns="68569" rIns="68569" bIns="68569" anchor="t" anchorCtr="0">
            <a:noAutofit/>
          </a:bodyPr>
          <a:lstStyle/>
          <a:p>
            <a:r>
              <a:rPr lang="en-US" sz="1350">
                <a:latin typeface="Calibri"/>
                <a:ea typeface="Calibri"/>
                <a:cs typeface="Calibri"/>
                <a:sym typeface="Calibri"/>
              </a:rPr>
              <a:t>Online at: </a:t>
            </a:r>
            <a:r>
              <a:rPr lang="en-US" sz="825" u="sng">
                <a:solidFill>
                  <a:schemeClr val="hlink"/>
                </a:solidFill>
                <a:hlinkClick r:id="rId4"/>
              </a:rPr>
              <a:t>https://downloads.es.net/public/richard/</a:t>
            </a:r>
            <a:endParaRPr sz="1350">
              <a:latin typeface="Calibri"/>
              <a:ea typeface="Calibri"/>
              <a:cs typeface="Calibri"/>
              <a:sym typeface="Calibri"/>
            </a:endParaRPr>
          </a:p>
        </p:txBody>
      </p:sp>
      <p:sp>
        <p:nvSpPr>
          <p:cNvPr id="101" name="Google Shape;101;p12"/>
          <p:cNvSpPr txBox="1"/>
          <p:nvPr/>
        </p:nvSpPr>
        <p:spPr>
          <a:xfrm>
            <a:off x="5322619" y="3844574"/>
            <a:ext cx="3453246" cy="681525"/>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r>
              <a:rPr lang="en-US" sz="1350" dirty="0">
                <a:latin typeface="Calibri"/>
                <a:ea typeface="Calibri"/>
                <a:cs typeface="Calibri"/>
                <a:sym typeface="Calibri"/>
              </a:rPr>
              <a:t>LHCONE traffic from our peers (e.g., between Compute Canada to CERN via our </a:t>
            </a:r>
            <a:r>
              <a:rPr lang="en-US" sz="1350" dirty="0" err="1">
                <a:latin typeface="Calibri"/>
                <a:ea typeface="Calibri"/>
                <a:cs typeface="Calibri"/>
                <a:sym typeface="Calibri"/>
              </a:rPr>
              <a:t>Canet</a:t>
            </a:r>
            <a:r>
              <a:rPr lang="en-US" sz="1350" dirty="0">
                <a:latin typeface="Calibri"/>
                <a:ea typeface="Calibri"/>
                <a:cs typeface="Calibri"/>
                <a:sym typeface="Calibri"/>
              </a:rPr>
              <a:t> peering in pnwg-cr5)</a:t>
            </a:r>
            <a:endParaRPr sz="1350" dirty="0">
              <a:latin typeface="Calibri"/>
              <a:ea typeface="Calibri"/>
              <a:cs typeface="Calibri"/>
              <a:sym typeface="Calibri"/>
            </a:endParaRPr>
          </a:p>
        </p:txBody>
      </p:sp>
      <p:cxnSp>
        <p:nvCxnSpPr>
          <p:cNvPr id="102" name="Google Shape;102;p12"/>
          <p:cNvCxnSpPr>
            <a:cxnSpLocks/>
            <a:stCxn id="101" idx="1"/>
          </p:cNvCxnSpPr>
          <p:nvPr/>
        </p:nvCxnSpPr>
        <p:spPr>
          <a:xfrm flipH="1">
            <a:off x="5161069" y="4185337"/>
            <a:ext cx="161550" cy="197549"/>
          </a:xfrm>
          <a:prstGeom prst="straightConnector1">
            <a:avLst/>
          </a:prstGeom>
          <a:noFill/>
          <a:ln w="9525" cap="flat" cmpd="sng">
            <a:solidFill>
              <a:schemeClr val="dk2"/>
            </a:solidFill>
            <a:prstDash val="solid"/>
            <a:round/>
            <a:headEnd type="none" w="med" len="med"/>
            <a:tailEnd type="stealth" w="med" len="med"/>
          </a:ln>
        </p:spPr>
      </p:cxnSp>
    </p:spTree>
    <p:extLst>
      <p:ext uri="{BB962C8B-B14F-4D97-AF65-F5344CB8AC3E}">
        <p14:creationId xmlns:p14="http://schemas.microsoft.com/office/powerpoint/2010/main" val="399932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225631" y="44522"/>
            <a:ext cx="7432469" cy="857250"/>
          </a:xfrm>
          <a:prstGeom prst="rect">
            <a:avLst/>
          </a:prstGeom>
        </p:spPr>
        <p:txBody>
          <a:bodyPr spcFirstLastPara="1" vert="horz" wrap="square" lIns="68569" tIns="68569" rIns="68569" bIns="68569" rtlCol="0" anchor="ctr" anchorCtr="0">
            <a:noAutofit/>
          </a:bodyPr>
          <a:lstStyle/>
          <a:p>
            <a:pPr>
              <a:spcBef>
                <a:spcPts val="0"/>
              </a:spcBef>
            </a:pPr>
            <a:r>
              <a:rPr lang="en-US" dirty="0"/>
              <a:t>LHCONE US Only Traffic Matrix - Dynamic Heatmap</a:t>
            </a:r>
            <a:endParaRPr dirty="0"/>
          </a:p>
          <a:p>
            <a:pPr>
              <a:spcBef>
                <a:spcPts val="0"/>
              </a:spcBef>
            </a:pPr>
            <a:r>
              <a:rPr lang="en-US" sz="1000" dirty="0"/>
              <a:t>Month: April 2019</a:t>
            </a:r>
            <a:endParaRPr sz="3200" dirty="0"/>
          </a:p>
        </p:txBody>
      </p:sp>
      <p:sp>
        <p:nvSpPr>
          <p:cNvPr id="109" name="Google Shape;109;p13"/>
          <p:cNvSpPr txBox="1">
            <a:spLocks noGrp="1"/>
          </p:cNvSpPr>
          <p:nvPr>
            <p:ph type="sldNum" idx="12"/>
          </p:nvPr>
        </p:nvSpPr>
        <p:spPr>
          <a:xfrm>
            <a:off x="1485900" y="4862516"/>
            <a:ext cx="3357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7</a:t>
            </a:fld>
            <a:endParaRPr/>
          </a:p>
        </p:txBody>
      </p:sp>
      <p:sp>
        <p:nvSpPr>
          <p:cNvPr id="110" name="Google Shape;110;p13"/>
          <p:cNvSpPr txBox="1"/>
          <p:nvPr/>
        </p:nvSpPr>
        <p:spPr>
          <a:xfrm>
            <a:off x="1821600" y="4805813"/>
            <a:ext cx="3067650" cy="330525"/>
          </a:xfrm>
          <a:prstGeom prst="rect">
            <a:avLst/>
          </a:prstGeom>
          <a:noFill/>
          <a:ln>
            <a:noFill/>
          </a:ln>
        </p:spPr>
        <p:txBody>
          <a:bodyPr spcFirstLastPara="1" wrap="square" lIns="68569" tIns="68569" rIns="68569" bIns="68569" anchor="t" anchorCtr="0">
            <a:noAutofit/>
          </a:bodyPr>
          <a:lstStyle/>
          <a:p>
            <a:r>
              <a:rPr lang="en-US" sz="1350">
                <a:latin typeface="Calibri"/>
                <a:ea typeface="Calibri"/>
                <a:cs typeface="Calibri"/>
                <a:sym typeface="Calibri"/>
              </a:rPr>
              <a:t>Online at: </a:t>
            </a:r>
            <a:r>
              <a:rPr lang="en-US" sz="825" u="sng">
                <a:solidFill>
                  <a:schemeClr val="hlink"/>
                </a:solidFill>
                <a:hlinkClick r:id="rId3"/>
              </a:rPr>
              <a:t>https://downloads.es.net/public/richard/</a:t>
            </a:r>
            <a:endParaRPr sz="1350">
              <a:latin typeface="Calibri"/>
              <a:ea typeface="Calibri"/>
              <a:cs typeface="Calibri"/>
              <a:sym typeface="Calibri"/>
            </a:endParaRPr>
          </a:p>
        </p:txBody>
      </p:sp>
      <p:pic>
        <p:nvPicPr>
          <p:cNvPr id="111" name="Google Shape;111;p13"/>
          <p:cNvPicPr preferRelativeResize="0"/>
          <p:nvPr/>
        </p:nvPicPr>
        <p:blipFill>
          <a:blip r:embed="rId4">
            <a:alphaModFix/>
          </a:blip>
          <a:stretch>
            <a:fillRect/>
          </a:stretch>
        </p:blipFill>
        <p:spPr>
          <a:xfrm>
            <a:off x="1848826" y="783886"/>
            <a:ext cx="4497918" cy="4139813"/>
          </a:xfrm>
          <a:prstGeom prst="rect">
            <a:avLst/>
          </a:prstGeom>
          <a:noFill/>
          <a:ln>
            <a:noFill/>
          </a:ln>
        </p:spPr>
      </p:pic>
      <p:sp>
        <p:nvSpPr>
          <p:cNvPr id="112" name="Google Shape;112;p13"/>
          <p:cNvSpPr txBox="1"/>
          <p:nvPr/>
        </p:nvSpPr>
        <p:spPr>
          <a:xfrm>
            <a:off x="5271656" y="3968813"/>
            <a:ext cx="498600" cy="273825"/>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1350">
                <a:latin typeface="Calibri"/>
                <a:ea typeface="Calibri"/>
                <a:cs typeface="Calibri"/>
                <a:sym typeface="Calibri"/>
              </a:rPr>
              <a:t>CMS</a:t>
            </a:r>
            <a:endParaRPr sz="1350">
              <a:latin typeface="Calibri"/>
              <a:ea typeface="Calibri"/>
              <a:cs typeface="Calibri"/>
              <a:sym typeface="Calibri"/>
            </a:endParaRPr>
          </a:p>
        </p:txBody>
      </p:sp>
      <p:sp>
        <p:nvSpPr>
          <p:cNvPr id="113" name="Google Shape;113;p13"/>
          <p:cNvSpPr txBox="1"/>
          <p:nvPr/>
        </p:nvSpPr>
        <p:spPr>
          <a:xfrm>
            <a:off x="3458700" y="2163844"/>
            <a:ext cx="638287" cy="282473"/>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1350">
                <a:latin typeface="Calibri"/>
                <a:ea typeface="Calibri"/>
                <a:cs typeface="Calibri"/>
                <a:sym typeface="Calibri"/>
              </a:rPr>
              <a:t>ATLAS</a:t>
            </a:r>
            <a:endParaRPr sz="1350">
              <a:latin typeface="Calibri"/>
              <a:ea typeface="Calibri"/>
              <a:cs typeface="Calibri"/>
              <a:sym typeface="Calibri"/>
            </a:endParaRPr>
          </a:p>
        </p:txBody>
      </p:sp>
      <p:sp>
        <p:nvSpPr>
          <p:cNvPr id="114" name="Google Shape;114;p13"/>
          <p:cNvSpPr/>
          <p:nvPr/>
        </p:nvSpPr>
        <p:spPr>
          <a:xfrm>
            <a:off x="2575125" y="1322400"/>
            <a:ext cx="2314125" cy="2083500"/>
          </a:xfrm>
          <a:prstGeom prst="ellipse">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5" name="Google Shape;115;p13"/>
          <p:cNvSpPr/>
          <p:nvPr/>
        </p:nvSpPr>
        <p:spPr>
          <a:xfrm>
            <a:off x="4710713" y="3348938"/>
            <a:ext cx="1528875" cy="1513575"/>
          </a:xfrm>
          <a:prstGeom prst="ellipse">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116" name="Google Shape;116;p13"/>
          <p:cNvPicPr preferRelativeResize="0"/>
          <p:nvPr/>
        </p:nvPicPr>
        <p:blipFill>
          <a:blip r:embed="rId5">
            <a:alphaModFix/>
          </a:blip>
          <a:stretch>
            <a:fillRect/>
          </a:stretch>
        </p:blipFill>
        <p:spPr>
          <a:xfrm>
            <a:off x="6346744" y="754686"/>
            <a:ext cx="1304213" cy="3359332"/>
          </a:xfrm>
          <a:prstGeom prst="rect">
            <a:avLst/>
          </a:prstGeom>
          <a:noFill/>
          <a:ln>
            <a:noFill/>
          </a:ln>
        </p:spPr>
      </p:pic>
      <p:sp>
        <p:nvSpPr>
          <p:cNvPr id="2" name="Rectangle 1">
            <a:extLst>
              <a:ext uri="{FF2B5EF4-FFF2-40B4-BE49-F238E27FC236}">
                <a16:creationId xmlns:a16="http://schemas.microsoft.com/office/drawing/2014/main" id="{D4F29706-9069-0245-8F7A-B13A48B48E2A}"/>
              </a:ext>
            </a:extLst>
          </p:cNvPr>
          <p:cNvSpPr/>
          <p:nvPr/>
        </p:nvSpPr>
        <p:spPr>
          <a:xfrm>
            <a:off x="4453217" y="238708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36919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607125" y="142200"/>
            <a:ext cx="6172200" cy="603675"/>
          </a:xfrm>
          <a:prstGeom prst="rect">
            <a:avLst/>
          </a:prstGeom>
        </p:spPr>
        <p:txBody>
          <a:bodyPr spcFirstLastPara="1" vert="horz" wrap="square" lIns="68569" tIns="68569" rIns="68569" bIns="68569" rtlCol="0" anchor="ctr" anchorCtr="0">
            <a:noAutofit/>
          </a:bodyPr>
          <a:lstStyle/>
          <a:p>
            <a:pPr>
              <a:spcBef>
                <a:spcPts val="0"/>
              </a:spcBef>
            </a:pPr>
            <a:r>
              <a:rPr lang="en-US" sz="3200" dirty="0"/>
              <a:t>Transatlantic - LHCONE TA</a:t>
            </a:r>
            <a:endParaRPr sz="3200" dirty="0"/>
          </a:p>
        </p:txBody>
      </p:sp>
      <p:sp>
        <p:nvSpPr>
          <p:cNvPr id="190" name="Google Shape;190;p20"/>
          <p:cNvSpPr txBox="1">
            <a:spLocks noGrp="1"/>
          </p:cNvSpPr>
          <p:nvPr>
            <p:ph type="sldNum" idx="12"/>
          </p:nvPr>
        </p:nvSpPr>
        <p:spPr>
          <a:xfrm>
            <a:off x="1485900" y="4862516"/>
            <a:ext cx="335700"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8</a:t>
            </a:fld>
            <a:endParaRPr/>
          </a:p>
        </p:txBody>
      </p:sp>
      <p:pic>
        <p:nvPicPr>
          <p:cNvPr id="191" name="Google Shape;191;p20" title="To EU and From EU"/>
          <p:cNvPicPr preferRelativeResize="0"/>
          <p:nvPr/>
        </p:nvPicPr>
        <p:blipFill>
          <a:blip r:embed="rId3">
            <a:alphaModFix/>
          </a:blip>
          <a:stretch>
            <a:fillRect/>
          </a:stretch>
        </p:blipFill>
        <p:spPr>
          <a:xfrm>
            <a:off x="1485900" y="736054"/>
            <a:ext cx="5950800" cy="3679125"/>
          </a:xfrm>
          <a:prstGeom prst="rect">
            <a:avLst/>
          </a:prstGeom>
          <a:noFill/>
          <a:ln>
            <a:noFill/>
          </a:ln>
        </p:spPr>
      </p:pic>
      <p:sp>
        <p:nvSpPr>
          <p:cNvPr id="192" name="Google Shape;192;p20"/>
          <p:cNvSpPr txBox="1"/>
          <p:nvPr/>
        </p:nvSpPr>
        <p:spPr>
          <a:xfrm>
            <a:off x="1821599" y="4411313"/>
            <a:ext cx="5232343" cy="318825"/>
          </a:xfrm>
          <a:prstGeom prst="rect">
            <a:avLst/>
          </a:prstGeom>
          <a:noFill/>
          <a:ln>
            <a:noFill/>
          </a:ln>
        </p:spPr>
        <p:txBody>
          <a:bodyPr spcFirstLastPara="1" wrap="square" lIns="68569" tIns="68569" rIns="68569" bIns="68569" anchor="t" anchorCtr="0">
            <a:noAutofit/>
          </a:bodyPr>
          <a:lstStyle/>
          <a:p>
            <a:r>
              <a:rPr lang="en-US" sz="1350" dirty="0">
                <a:latin typeface="Calibri"/>
                <a:ea typeface="Calibri"/>
                <a:cs typeface="Calibri"/>
                <a:sym typeface="Calibri"/>
              </a:rPr>
              <a:t>Tier model in operation: most traffic from EU comes to BNL and FNAL.</a:t>
            </a:r>
            <a:endParaRPr sz="1350" dirty="0">
              <a:latin typeface="Calibri"/>
              <a:ea typeface="Calibri"/>
              <a:cs typeface="Calibri"/>
              <a:sym typeface="Calibri"/>
            </a:endParaRPr>
          </a:p>
        </p:txBody>
      </p:sp>
      <p:sp>
        <p:nvSpPr>
          <p:cNvPr id="193" name="Google Shape;193;p20"/>
          <p:cNvSpPr txBox="1"/>
          <p:nvPr/>
        </p:nvSpPr>
        <p:spPr>
          <a:xfrm>
            <a:off x="5786438" y="969544"/>
            <a:ext cx="1267504" cy="284625"/>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r>
              <a:rPr lang="en-US" sz="1350">
                <a:latin typeface="Calibri"/>
                <a:ea typeface="Calibri"/>
                <a:cs typeface="Calibri"/>
                <a:sym typeface="Calibri"/>
              </a:rPr>
              <a:t>FNAL T1 EU-&gt;US</a:t>
            </a:r>
            <a:endParaRPr sz="1350">
              <a:latin typeface="Calibri"/>
              <a:ea typeface="Calibri"/>
              <a:cs typeface="Calibri"/>
              <a:sym typeface="Calibri"/>
            </a:endParaRPr>
          </a:p>
        </p:txBody>
      </p:sp>
      <p:sp>
        <p:nvSpPr>
          <p:cNvPr id="194" name="Google Shape;194;p20"/>
          <p:cNvSpPr txBox="1"/>
          <p:nvPr/>
        </p:nvSpPr>
        <p:spPr>
          <a:xfrm>
            <a:off x="2456344" y="1891088"/>
            <a:ext cx="1236881" cy="318825"/>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r>
              <a:rPr lang="en-US" sz="1350">
                <a:latin typeface="Calibri"/>
                <a:ea typeface="Calibri"/>
                <a:cs typeface="Calibri"/>
                <a:sym typeface="Calibri"/>
              </a:rPr>
              <a:t>BNL T1 EU-&gt;US</a:t>
            </a:r>
            <a:endParaRPr sz="1350">
              <a:latin typeface="Calibri"/>
              <a:ea typeface="Calibri"/>
              <a:cs typeface="Calibri"/>
              <a:sym typeface="Calibri"/>
            </a:endParaRPr>
          </a:p>
        </p:txBody>
      </p:sp>
      <p:cxnSp>
        <p:nvCxnSpPr>
          <p:cNvPr id="195" name="Google Shape;195;p20"/>
          <p:cNvCxnSpPr>
            <a:cxnSpLocks/>
            <a:stCxn id="193" idx="1"/>
          </p:cNvCxnSpPr>
          <p:nvPr/>
        </p:nvCxnSpPr>
        <p:spPr>
          <a:xfrm flipH="1">
            <a:off x="5402364" y="1111857"/>
            <a:ext cx="384074" cy="556424"/>
          </a:xfrm>
          <a:prstGeom prst="straightConnector1">
            <a:avLst/>
          </a:prstGeom>
          <a:noFill/>
          <a:ln w="9525" cap="flat" cmpd="sng">
            <a:solidFill>
              <a:schemeClr val="dk2"/>
            </a:solidFill>
            <a:prstDash val="solid"/>
            <a:round/>
            <a:headEnd type="none" w="med" len="med"/>
            <a:tailEnd type="triangle" w="med" len="med"/>
          </a:ln>
        </p:spPr>
      </p:cxnSp>
      <p:cxnSp>
        <p:nvCxnSpPr>
          <p:cNvPr id="196" name="Google Shape;196;p20"/>
          <p:cNvCxnSpPr>
            <a:cxnSpLocks/>
            <a:stCxn id="194" idx="2"/>
          </p:cNvCxnSpPr>
          <p:nvPr/>
        </p:nvCxnSpPr>
        <p:spPr>
          <a:xfrm flipH="1">
            <a:off x="2473107" y="2209913"/>
            <a:ext cx="601678" cy="573300"/>
          </a:xfrm>
          <a:prstGeom prst="straightConnector1">
            <a:avLst/>
          </a:prstGeom>
          <a:noFill/>
          <a:ln w="9525" cap="flat" cmpd="sng">
            <a:solidFill>
              <a:schemeClr val="dk2"/>
            </a:solidFill>
            <a:prstDash val="solid"/>
            <a:round/>
            <a:headEnd type="none" w="med" len="med"/>
            <a:tailEnd type="triangle" w="med" len="med"/>
          </a:ln>
        </p:spPr>
      </p:cxnSp>
      <p:sp>
        <p:nvSpPr>
          <p:cNvPr id="197" name="Google Shape;197;p20"/>
          <p:cNvSpPr txBox="1"/>
          <p:nvPr/>
        </p:nvSpPr>
        <p:spPr>
          <a:xfrm>
            <a:off x="2971818" y="4035356"/>
            <a:ext cx="721407" cy="318825"/>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1350">
                <a:latin typeface="Calibri"/>
                <a:ea typeface="Calibri"/>
                <a:cs typeface="Calibri"/>
                <a:sym typeface="Calibri"/>
              </a:rPr>
              <a:t>ATLAS</a:t>
            </a:r>
            <a:endParaRPr sz="1350">
              <a:latin typeface="Calibri"/>
              <a:ea typeface="Calibri"/>
              <a:cs typeface="Calibri"/>
              <a:sym typeface="Calibri"/>
            </a:endParaRPr>
          </a:p>
        </p:txBody>
      </p:sp>
      <p:sp>
        <p:nvSpPr>
          <p:cNvPr id="198" name="Google Shape;198;p20"/>
          <p:cNvSpPr txBox="1"/>
          <p:nvPr/>
        </p:nvSpPr>
        <p:spPr>
          <a:xfrm>
            <a:off x="6044175" y="4035356"/>
            <a:ext cx="545850" cy="284625"/>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1350">
                <a:latin typeface="Calibri"/>
                <a:ea typeface="Calibri"/>
                <a:cs typeface="Calibri"/>
                <a:sym typeface="Calibri"/>
              </a:rPr>
              <a:t>CMS</a:t>
            </a:r>
            <a:endParaRPr sz="1350">
              <a:latin typeface="Calibri"/>
              <a:ea typeface="Calibri"/>
              <a:cs typeface="Calibri"/>
              <a:sym typeface="Calibri"/>
            </a:endParaRPr>
          </a:p>
        </p:txBody>
      </p:sp>
    </p:spTree>
    <p:extLst>
      <p:ext uri="{BB962C8B-B14F-4D97-AF65-F5344CB8AC3E}">
        <p14:creationId xmlns:p14="http://schemas.microsoft.com/office/powerpoint/2010/main" val="2136307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37"/>
          <p:cNvSpPr txBox="1">
            <a:spLocks noGrp="1"/>
          </p:cNvSpPr>
          <p:nvPr>
            <p:ph type="title"/>
          </p:nvPr>
        </p:nvSpPr>
        <p:spPr>
          <a:xfrm>
            <a:off x="1485900" y="797421"/>
            <a:ext cx="6172200" cy="643050"/>
          </a:xfrm>
          <a:prstGeom prst="rect">
            <a:avLst/>
          </a:prstGeom>
        </p:spPr>
        <p:txBody>
          <a:bodyPr spcFirstLastPara="1" vert="horz" wrap="square" lIns="68569" tIns="34275" rIns="68569" bIns="34275" rtlCol="0" anchor="ctr" anchorCtr="0">
            <a:noAutofit/>
          </a:bodyPr>
          <a:lstStyle/>
          <a:p>
            <a:endParaRPr/>
          </a:p>
        </p:txBody>
      </p:sp>
      <p:sp>
        <p:nvSpPr>
          <p:cNvPr id="936" name="Google Shape;936;p137"/>
          <p:cNvSpPr txBox="1">
            <a:spLocks noGrp="1"/>
          </p:cNvSpPr>
          <p:nvPr>
            <p:ph type="body" idx="1"/>
          </p:nvPr>
        </p:nvSpPr>
        <p:spPr>
          <a:xfrm>
            <a:off x="1485900" y="1543051"/>
            <a:ext cx="6172200" cy="2443725"/>
          </a:xfrm>
          <a:prstGeom prst="rect">
            <a:avLst/>
          </a:prstGeom>
        </p:spPr>
        <p:txBody>
          <a:bodyPr spcFirstLastPara="1" vert="horz" wrap="square" lIns="68569" tIns="34275" rIns="68569" bIns="34275" rtlCol="0" anchor="t" anchorCtr="0">
            <a:noAutofit/>
          </a:bodyPr>
          <a:lstStyle/>
          <a:p>
            <a:pPr marL="0" indent="0">
              <a:spcBef>
                <a:spcPts val="660"/>
              </a:spcBef>
              <a:buNone/>
            </a:pPr>
            <a:endParaRPr/>
          </a:p>
        </p:txBody>
      </p:sp>
      <p:sp>
        <p:nvSpPr>
          <p:cNvPr id="937" name="Google Shape;937;p137"/>
          <p:cNvSpPr txBox="1">
            <a:spLocks noGrp="1"/>
          </p:cNvSpPr>
          <p:nvPr>
            <p:ph type="sldNum" idx="12"/>
          </p:nvPr>
        </p:nvSpPr>
        <p:spPr>
          <a:xfrm>
            <a:off x="1485900" y="4289825"/>
            <a:ext cx="335700" cy="205425"/>
          </a:xfrm>
          <a:prstGeom prst="rect">
            <a:avLst/>
          </a:prstGeom>
        </p:spPr>
        <p:txBody>
          <a:bodyPr spcFirstLastPara="1" vert="horz" wrap="square" lIns="68569" tIns="34275" rIns="68569" bIns="34275" rtlCol="0" anchor="ctr" anchorCtr="0">
            <a:noAutofit/>
          </a:bodyPr>
          <a:lstStyle/>
          <a:p>
            <a:pPr algn="l">
              <a:buClr>
                <a:srgbClr val="000000"/>
              </a:buClr>
            </a:pPr>
            <a:fld id="{00000000-1234-1234-1234-123412341234}" type="slidenum">
              <a:rPr lang="en"/>
              <a:pPr algn="l">
                <a:buClr>
                  <a:srgbClr val="000000"/>
                </a:buClr>
              </a:pPr>
              <a:t>9</a:t>
            </a:fld>
            <a:endParaRPr/>
          </a:p>
        </p:txBody>
      </p:sp>
      <p:pic>
        <p:nvPicPr>
          <p:cNvPr id="938" name="Google Shape;938;p137"/>
          <p:cNvPicPr preferRelativeResize="0"/>
          <p:nvPr/>
        </p:nvPicPr>
        <p:blipFill>
          <a:blip r:embed="rId3">
            <a:alphaModFix/>
          </a:blip>
          <a:stretch>
            <a:fillRect/>
          </a:stretch>
        </p:blipFill>
        <p:spPr>
          <a:xfrm>
            <a:off x="174316" y="498594"/>
            <a:ext cx="7999923" cy="4532638"/>
          </a:xfrm>
          <a:prstGeom prst="rect">
            <a:avLst/>
          </a:prstGeom>
          <a:noFill/>
          <a:ln>
            <a:noFill/>
          </a:ln>
        </p:spPr>
      </p:pic>
      <p:graphicFrame>
        <p:nvGraphicFramePr>
          <p:cNvPr id="939" name="Google Shape;939;p137"/>
          <p:cNvGraphicFramePr/>
          <p:nvPr>
            <p:extLst>
              <p:ext uri="{D42A27DB-BD31-4B8C-83A1-F6EECF244321}">
                <p14:modId xmlns:p14="http://schemas.microsoft.com/office/powerpoint/2010/main" val="3382362380"/>
              </p:ext>
            </p:extLst>
          </p:nvPr>
        </p:nvGraphicFramePr>
        <p:xfrm>
          <a:off x="874644" y="3930958"/>
          <a:ext cx="6460821" cy="1203360"/>
        </p:xfrm>
        <a:graphic>
          <a:graphicData uri="http://schemas.openxmlformats.org/drawingml/2006/table">
            <a:tbl>
              <a:tblPr>
                <a:noFill/>
              </a:tblPr>
              <a:tblGrid>
                <a:gridCol w="984919">
                  <a:extLst>
                    <a:ext uri="{9D8B030D-6E8A-4147-A177-3AD203B41FA5}">
                      <a16:colId xmlns:a16="http://schemas.microsoft.com/office/drawing/2014/main" val="20000"/>
                    </a:ext>
                  </a:extLst>
                </a:gridCol>
                <a:gridCol w="926119">
                  <a:extLst>
                    <a:ext uri="{9D8B030D-6E8A-4147-A177-3AD203B41FA5}">
                      <a16:colId xmlns:a16="http://schemas.microsoft.com/office/drawing/2014/main" val="20001"/>
                    </a:ext>
                  </a:extLst>
                </a:gridCol>
                <a:gridCol w="918769">
                  <a:extLst>
                    <a:ext uri="{9D8B030D-6E8A-4147-A177-3AD203B41FA5}">
                      <a16:colId xmlns:a16="http://schemas.microsoft.com/office/drawing/2014/main" val="20002"/>
                    </a:ext>
                  </a:extLst>
                </a:gridCol>
                <a:gridCol w="1337738">
                  <a:extLst>
                    <a:ext uri="{9D8B030D-6E8A-4147-A177-3AD203B41FA5}">
                      <a16:colId xmlns:a16="http://schemas.microsoft.com/office/drawing/2014/main" val="20003"/>
                    </a:ext>
                  </a:extLst>
                </a:gridCol>
                <a:gridCol w="1153988">
                  <a:extLst>
                    <a:ext uri="{9D8B030D-6E8A-4147-A177-3AD203B41FA5}">
                      <a16:colId xmlns:a16="http://schemas.microsoft.com/office/drawing/2014/main" val="20004"/>
                    </a:ext>
                  </a:extLst>
                </a:gridCol>
                <a:gridCol w="1139288">
                  <a:extLst>
                    <a:ext uri="{9D8B030D-6E8A-4147-A177-3AD203B41FA5}">
                      <a16:colId xmlns:a16="http://schemas.microsoft.com/office/drawing/2014/main" val="20005"/>
                    </a:ext>
                  </a:extLst>
                </a:gridCol>
              </a:tblGrid>
              <a:tr h="300840">
                <a:tc rowSpan="2">
                  <a:txBody>
                    <a:bodyPr/>
                    <a:lstStyle/>
                    <a:p>
                      <a:pPr marL="0" lvl="0" indent="0" algn="l" rtl="0">
                        <a:lnSpc>
                          <a:spcPct val="115000"/>
                        </a:lnSpc>
                        <a:spcBef>
                          <a:spcPts val="0"/>
                        </a:spcBef>
                        <a:spcAft>
                          <a:spcPts val="0"/>
                        </a:spcAft>
                        <a:buNone/>
                      </a:pPr>
                      <a:r>
                        <a:rPr lang="en" sz="1200" b="1" dirty="0">
                          <a:solidFill>
                            <a:srgbClr val="FFFFFF"/>
                          </a:solidFill>
                        </a:rPr>
                        <a:t>Year</a:t>
                      </a:r>
                      <a:endParaRPr sz="1200" b="1" dirty="0">
                        <a:solidFill>
                          <a:srgbClr val="FFFFFF"/>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3D85C6"/>
                    </a:solidFill>
                  </a:tcPr>
                </a:tc>
                <a:tc gridSpan="5">
                  <a:txBody>
                    <a:bodyPr/>
                    <a:lstStyle/>
                    <a:p>
                      <a:pPr marL="0" lvl="0" indent="0" algn="l" rtl="0">
                        <a:lnSpc>
                          <a:spcPct val="115000"/>
                        </a:lnSpc>
                        <a:spcBef>
                          <a:spcPts val="0"/>
                        </a:spcBef>
                        <a:spcAft>
                          <a:spcPts val="0"/>
                        </a:spcAft>
                        <a:buNone/>
                      </a:pPr>
                      <a:r>
                        <a:rPr lang="en" sz="1200" b="1" dirty="0">
                          <a:solidFill>
                            <a:srgbClr val="FFFFFF"/>
                          </a:solidFill>
                        </a:rPr>
                        <a:t>Facility</a:t>
                      </a:r>
                      <a:endParaRPr sz="1200" b="1" dirty="0">
                        <a:solidFill>
                          <a:srgbClr val="FFFFFF"/>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3D85C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0840">
                <a:tc vMerge="1">
                  <a:txBody>
                    <a:bodyPr/>
                    <a:lstStyle/>
                    <a:p>
                      <a:endParaRPr lang="en-US"/>
                    </a:p>
                  </a:txBody>
                  <a:tcPr/>
                </a:tc>
                <a:tc>
                  <a:txBody>
                    <a:bodyPr/>
                    <a:lstStyle/>
                    <a:p>
                      <a:pPr marL="0" lvl="0" indent="0" algn="l" rtl="0">
                        <a:lnSpc>
                          <a:spcPct val="115000"/>
                        </a:lnSpc>
                        <a:spcBef>
                          <a:spcPts val="0"/>
                        </a:spcBef>
                        <a:spcAft>
                          <a:spcPts val="0"/>
                        </a:spcAft>
                        <a:buNone/>
                      </a:pPr>
                      <a:r>
                        <a:rPr lang="en" sz="1200" b="1">
                          <a:solidFill>
                            <a:srgbClr val="232425"/>
                          </a:solidFill>
                        </a:rPr>
                        <a:t>ALS</a:t>
                      </a:r>
                      <a:endParaRPr sz="1200" b="1">
                        <a:solidFill>
                          <a:srgbClr val="232425"/>
                        </a:solidFill>
                      </a:endParaRPr>
                    </a:p>
                  </a:txBody>
                  <a:tcPr marL="68569" marR="68569" marT="51431" marB="51431">
                    <a:lnL w="38100"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b="1">
                          <a:solidFill>
                            <a:srgbClr val="232425"/>
                          </a:solidFill>
                        </a:rPr>
                        <a:t>APS</a:t>
                      </a:r>
                      <a:endParaRPr sz="1200" b="1">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b="1">
                          <a:solidFill>
                            <a:srgbClr val="232425"/>
                          </a:solidFill>
                        </a:rPr>
                        <a:t>LCLS/LCLS-II</a:t>
                      </a:r>
                      <a:endParaRPr sz="1200" b="1">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b="1">
                          <a:solidFill>
                            <a:srgbClr val="232425"/>
                          </a:solidFill>
                        </a:rPr>
                        <a:t>NSLS-II</a:t>
                      </a:r>
                      <a:endParaRPr sz="1200" b="1">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b="1">
                          <a:solidFill>
                            <a:srgbClr val="232425"/>
                          </a:solidFill>
                        </a:rPr>
                        <a:t>SSRL</a:t>
                      </a:r>
                      <a:endParaRPr sz="1200" b="1">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00840">
                <a:tc>
                  <a:txBody>
                    <a:bodyPr/>
                    <a:lstStyle/>
                    <a:p>
                      <a:pPr marL="0" lvl="0" indent="0" algn="l" rtl="0">
                        <a:lnSpc>
                          <a:spcPct val="115000"/>
                        </a:lnSpc>
                        <a:spcBef>
                          <a:spcPts val="0"/>
                        </a:spcBef>
                        <a:spcAft>
                          <a:spcPts val="0"/>
                        </a:spcAft>
                        <a:buNone/>
                      </a:pPr>
                      <a:r>
                        <a:rPr lang="en" sz="1200" dirty="0">
                          <a:solidFill>
                            <a:srgbClr val="232425"/>
                          </a:solidFill>
                        </a:rPr>
                        <a:t>2021</a:t>
                      </a:r>
                      <a:endParaRPr sz="1200" dirty="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3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7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30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42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15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840">
                <a:tc>
                  <a:txBody>
                    <a:bodyPr/>
                    <a:lstStyle/>
                    <a:p>
                      <a:pPr marL="0" lvl="0" indent="0" algn="l" rtl="0">
                        <a:lnSpc>
                          <a:spcPct val="115000"/>
                        </a:lnSpc>
                        <a:spcBef>
                          <a:spcPts val="0"/>
                        </a:spcBef>
                        <a:spcAft>
                          <a:spcPts val="0"/>
                        </a:spcAft>
                        <a:buNone/>
                      </a:pPr>
                      <a:r>
                        <a:rPr lang="en" sz="1200">
                          <a:solidFill>
                            <a:srgbClr val="232425"/>
                          </a:solidFill>
                        </a:rPr>
                        <a:t>2028</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31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243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300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solidFill>
                            <a:srgbClr val="232425"/>
                          </a:solidFill>
                        </a:rPr>
                        <a:t>85 PB</a:t>
                      </a:r>
                      <a:endParaRPr sz="120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dirty="0">
                          <a:solidFill>
                            <a:srgbClr val="232425"/>
                          </a:solidFill>
                        </a:rPr>
                        <a:t>15 PB</a:t>
                      </a:r>
                      <a:endParaRPr sz="1200" dirty="0">
                        <a:solidFill>
                          <a:srgbClr val="232425"/>
                        </a:solidFill>
                      </a:endParaRPr>
                    </a:p>
                  </a:txBody>
                  <a:tcPr marL="68569" marR="68569" marT="51431" marB="51431">
                    <a:lnL w="12625" cap="flat" cmpd="sng">
                      <a:solidFill>
                        <a:srgbClr val="666666"/>
                      </a:solidFill>
                      <a:prstDash val="solid"/>
                      <a:round/>
                      <a:headEnd type="none" w="sm" len="sm"/>
                      <a:tailEnd type="none" w="sm" len="sm"/>
                    </a:lnL>
                    <a:lnR w="12625" cap="flat" cmpd="sng">
                      <a:solidFill>
                        <a:srgbClr val="666666"/>
                      </a:solidFill>
                      <a:prstDash val="solid"/>
                      <a:round/>
                      <a:headEnd type="none" w="sm" len="sm"/>
                      <a:tailEnd type="none" w="sm" len="sm"/>
                    </a:lnR>
                    <a:lnT w="12625" cap="flat" cmpd="sng">
                      <a:solidFill>
                        <a:srgbClr val="666666"/>
                      </a:solidFill>
                      <a:prstDash val="solid"/>
                      <a:round/>
                      <a:headEnd type="none" w="sm" len="sm"/>
                      <a:tailEnd type="none" w="sm" len="sm"/>
                    </a:lnT>
                    <a:lnB w="12625" cap="flat" cmpd="sng">
                      <a:solidFill>
                        <a:srgbClr val="666666"/>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940" name="Google Shape;940;p137"/>
          <p:cNvSpPr/>
          <p:nvPr/>
        </p:nvSpPr>
        <p:spPr>
          <a:xfrm>
            <a:off x="1821600" y="4555125"/>
            <a:ext cx="2571750" cy="588375"/>
          </a:xfrm>
          <a:prstGeom prst="rect">
            <a:avLst/>
          </a:prstGeom>
          <a:noFill/>
          <a:ln w="3810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941" name="Google Shape;941;p137"/>
          <p:cNvSpPr txBox="1">
            <a:spLocks noGrp="1"/>
          </p:cNvSpPr>
          <p:nvPr>
            <p:ph type="title"/>
          </p:nvPr>
        </p:nvSpPr>
        <p:spPr>
          <a:xfrm>
            <a:off x="174316" y="192200"/>
            <a:ext cx="8393214" cy="487125"/>
          </a:xfrm>
          <a:prstGeom prst="rect">
            <a:avLst/>
          </a:prstGeom>
          <a:solidFill>
            <a:srgbClr val="FFFFFF"/>
          </a:solidFill>
          <a:ln>
            <a:noFill/>
          </a:ln>
        </p:spPr>
        <p:txBody>
          <a:bodyPr spcFirstLastPara="1" vert="horz" wrap="square" lIns="68569" tIns="34275" rIns="68569" bIns="34275" rtlCol="0" anchor="ctr" anchorCtr="0">
            <a:noAutofit/>
          </a:bodyPr>
          <a:lstStyle/>
          <a:p>
            <a:pPr>
              <a:buClr>
                <a:schemeClr val="dk1"/>
              </a:buClr>
            </a:pPr>
            <a:r>
              <a:rPr lang="en" dirty="0">
                <a:solidFill>
                  <a:schemeClr val="accent5"/>
                </a:solidFill>
              </a:rPr>
              <a:t>I</a:t>
            </a:r>
            <a:r>
              <a:rPr lang="en" cap="none" dirty="0">
                <a:solidFill>
                  <a:schemeClr val="accent5"/>
                </a:solidFill>
              </a:rPr>
              <a:t>nstrument</a:t>
            </a:r>
            <a:r>
              <a:rPr lang="en" dirty="0">
                <a:solidFill>
                  <a:schemeClr val="accent5"/>
                </a:solidFill>
              </a:rPr>
              <a:t> upgrades</a:t>
            </a:r>
            <a:r>
              <a:rPr lang="en" cap="none" dirty="0">
                <a:solidFill>
                  <a:schemeClr val="accent5"/>
                </a:solidFill>
              </a:rPr>
              <a:t> will generate </a:t>
            </a:r>
            <a:r>
              <a:rPr lang="en" dirty="0">
                <a:solidFill>
                  <a:schemeClr val="accent5"/>
                </a:solidFill>
              </a:rPr>
              <a:t>~10x</a:t>
            </a:r>
            <a:r>
              <a:rPr lang="en" cap="none" dirty="0">
                <a:solidFill>
                  <a:schemeClr val="accent5"/>
                </a:solidFill>
              </a:rPr>
              <a:t> data </a:t>
            </a:r>
            <a:endParaRPr dirty="0">
              <a:solidFill>
                <a:schemeClr val="accent5"/>
              </a:solidFill>
            </a:endParaRPr>
          </a:p>
        </p:txBody>
      </p:sp>
    </p:spTree>
    <p:extLst>
      <p:ext uri="{BB962C8B-B14F-4D97-AF65-F5344CB8AC3E}">
        <p14:creationId xmlns:p14="http://schemas.microsoft.com/office/powerpoint/2010/main" val="250723505"/>
      </p:ext>
    </p:extLst>
  </p:cSld>
  <p:clrMapOvr>
    <a:masterClrMapping/>
  </p:clrMapOvr>
</p:sld>
</file>

<file path=ppt/theme/theme1.xml><?xml version="1.0" encoding="utf-8"?>
<a:theme xmlns:a="http://schemas.openxmlformats.org/drawingml/2006/main" name="ESnet_ppt_blank_template_080714">
  <a:themeElements>
    <a:clrScheme name="ESnet theme colors 080714">
      <a:dk1>
        <a:srgbClr val="6D6E71"/>
      </a:dk1>
      <a:lt1>
        <a:sysClr val="window" lastClr="FFFFFF"/>
      </a:lt1>
      <a:dk2>
        <a:srgbClr val="6D6E71"/>
      </a:dk2>
      <a:lt2>
        <a:srgbClr val="C9CACC"/>
      </a:lt2>
      <a:accent1>
        <a:srgbClr val="4EC1E0"/>
      </a:accent1>
      <a:accent2>
        <a:srgbClr val="003A5D"/>
      </a:accent2>
      <a:accent3>
        <a:srgbClr val="FF4E00"/>
      </a:accent3>
      <a:accent4>
        <a:srgbClr val="C9CACC"/>
      </a:accent4>
      <a:accent5>
        <a:srgbClr val="58585B"/>
      </a:accent5>
      <a:accent6>
        <a:srgbClr val="D2E9EE"/>
      </a:accent6>
      <a:hlink>
        <a:srgbClr val="266782"/>
      </a:hlink>
      <a:folHlink>
        <a:srgbClr val="504F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28600" indent="-228600">
          <a:spcBef>
            <a:spcPts val="880"/>
          </a:spcBef>
          <a:buClr>
            <a:srgbClr val="2DB2CF"/>
          </a:buClr>
          <a:defRPr sz="2000" dirty="0" smtClean="0">
            <a:solidFill>
              <a:srgbClr val="58585B"/>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{F0B75264-D788-2A45-A28D-9E7B68E95B60}tf16401378</Template>
  <TotalTime>13458</TotalTime>
  <Words>2837</Words>
  <Application>Microsoft Macintosh PowerPoint</Application>
  <PresentationFormat>On-screen Show (16:9)</PresentationFormat>
  <Paragraphs>513</Paragraphs>
  <Slides>37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Narrow</vt:lpstr>
      <vt:lpstr>Calibri</vt:lpstr>
      <vt:lpstr>Helvetica Neue</vt:lpstr>
      <vt:lpstr>Helvetica Neue Light</vt:lpstr>
      <vt:lpstr>Lucida Grande</vt:lpstr>
      <vt:lpstr>Merriweather Sans</vt:lpstr>
      <vt:lpstr>Roboto</vt:lpstr>
      <vt:lpstr>ESnet_ppt_blank_template_080714</vt:lpstr>
      <vt:lpstr>Accelerating discovery in the era of ‘Big Data’ Science</vt:lpstr>
      <vt:lpstr>DOE’s high-performance network (HPN) user facility optimized for enabling big-data science</vt:lpstr>
      <vt:lpstr>Our vision:</vt:lpstr>
      <vt:lpstr>PowerPoint Presentation</vt:lpstr>
      <vt:lpstr>An ~exabyte network today</vt:lpstr>
      <vt:lpstr>LHCONE ESnet Traffic Matrix - Dynamic Heatmap Month: April 2019</vt:lpstr>
      <vt:lpstr>LHCONE US Only Traffic Matrix - Dynamic Heatmap Month: April 2019</vt:lpstr>
      <vt:lpstr>Transatlantic - LHCONE TA</vt:lpstr>
      <vt:lpstr>PowerPoint Presentation</vt:lpstr>
      <vt:lpstr>PowerPoint Presentation</vt:lpstr>
      <vt:lpstr>Data ‘Tsunami’ is driving network transformation</vt:lpstr>
      <vt:lpstr>Each major upgrade transforms the facility with innovative, cutting edge technologies</vt:lpstr>
      <vt:lpstr>PowerPoint Presentation</vt:lpstr>
      <vt:lpstr>ESnet6: software automation architecture</vt:lpstr>
      <vt:lpstr>When will I get home?</vt:lpstr>
      <vt:lpstr>Even well tuned infrastructure does not get consistent service</vt:lpstr>
      <vt:lpstr>How to ‘crack open the network black box’ without destroying the power of the abstraction?</vt:lpstr>
      <vt:lpstr>1. High-precision telemetry: deep insight into flows</vt:lpstr>
      <vt:lpstr>1 Gbps iPerf flow - 600,000 packets</vt:lpstr>
      <vt:lpstr>1 Gbps iPerf flow - 1% packet drop</vt:lpstr>
      <vt:lpstr>Usually alert when something is broken…</vt:lpstr>
      <vt:lpstr>2. Scalable analytics infrastructure</vt:lpstr>
      <vt:lpstr>3. Model based approach to request network services</vt:lpstr>
      <vt:lpstr>3. Enables an end-to-end service model that includes compute, storage, instrument and the network</vt:lpstr>
      <vt:lpstr>PowerPoint Presentation</vt:lpstr>
      <vt:lpstr>ExaFEL: A science example for streaming data end-to-end</vt:lpstr>
      <vt:lpstr>4. Network prediction using Machine Learning techniques</vt:lpstr>
      <vt:lpstr>ESnet6 with distributed compute and storage – aligned with OSG’s approach</vt:lpstr>
      <vt:lpstr>Why FABRIC?</vt:lpstr>
      <vt:lpstr>FABRIC Core</vt:lpstr>
      <vt:lpstr>FABRIC Edge</vt:lpstr>
      <vt:lpstr>What is a FABRIC node?</vt:lpstr>
      <vt:lpstr>Four year Construction Timeline</vt:lpstr>
      <vt:lpstr>Why ESnet?</vt:lpstr>
      <vt:lpstr>The Data Circulatory System for DOE Collaborative Science</vt:lpstr>
      <vt:lpstr>Thank you. </vt:lpstr>
      <vt:lpstr>GRETA dataflow architecture – in-instrument integration of data, compute and network [Data Management and workflow tools]</vt:lpstr>
    </vt:vector>
  </TitlesOfParts>
  <Manager/>
  <Company>Lawrence Berkekley Nationl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imonga</dc:creator>
  <cp:keywords/>
  <dc:description/>
  <cp:lastModifiedBy>Inder Monga</cp:lastModifiedBy>
  <cp:revision>249</cp:revision>
  <cp:lastPrinted>2014-05-19T17:57:32Z</cp:lastPrinted>
  <dcterms:created xsi:type="dcterms:W3CDTF">2014-07-28T21:57:32Z</dcterms:created>
  <dcterms:modified xsi:type="dcterms:W3CDTF">2019-10-10T06:51:52Z</dcterms:modified>
  <cp:category/>
</cp:coreProperties>
</file>