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989" r:id="rId4"/>
  </p:sldMasterIdLst>
  <p:notesMasterIdLst>
    <p:notesMasterId r:id="rId36"/>
  </p:notesMasterIdLst>
  <p:handoutMasterIdLst>
    <p:handoutMasterId r:id="rId37"/>
  </p:handoutMasterIdLst>
  <p:sldIdLst>
    <p:sldId id="853" r:id="rId5"/>
    <p:sldId id="856" r:id="rId6"/>
    <p:sldId id="858" r:id="rId7"/>
    <p:sldId id="930" r:id="rId8"/>
    <p:sldId id="1177" r:id="rId9"/>
    <p:sldId id="995" r:id="rId10"/>
    <p:sldId id="882" r:id="rId11"/>
    <p:sldId id="1156" r:id="rId12"/>
    <p:sldId id="1174" r:id="rId13"/>
    <p:sldId id="1163" r:id="rId14"/>
    <p:sldId id="1172" r:id="rId15"/>
    <p:sldId id="1162" r:id="rId16"/>
    <p:sldId id="1164" r:id="rId17"/>
    <p:sldId id="901" r:id="rId18"/>
    <p:sldId id="897" r:id="rId19"/>
    <p:sldId id="1165" r:id="rId20"/>
    <p:sldId id="1166" r:id="rId21"/>
    <p:sldId id="1167" r:id="rId22"/>
    <p:sldId id="766" r:id="rId23"/>
    <p:sldId id="1082" r:id="rId24"/>
    <p:sldId id="1081" r:id="rId25"/>
    <p:sldId id="1078" r:id="rId26"/>
    <p:sldId id="1040" r:id="rId27"/>
    <p:sldId id="1048" r:id="rId28"/>
    <p:sldId id="1175" r:id="rId29"/>
    <p:sldId id="1063" r:id="rId30"/>
    <p:sldId id="1066" r:id="rId31"/>
    <p:sldId id="1178" r:id="rId32"/>
    <p:sldId id="1050" r:id="rId33"/>
    <p:sldId id="961" r:id="rId34"/>
    <p:sldId id="1038" r:id="rId35"/>
  </p:sldIdLst>
  <p:sldSz cx="9144000" cy="6858000" type="screen4x3"/>
  <p:notesSz cx="6400800" cy="8686800"/>
  <p:embeddedFontLst>
    <p:embeddedFont>
      <p:font typeface="Arial Narrow" panose="020B0604020202020204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elvetica" pitchFamily="2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4" userDrawn="1">
          <p15:clr>
            <a:srgbClr val="A4A3A4"/>
          </p15:clr>
        </p15:guide>
        <p15:guide id="2" pos="201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308"/>
    <a:srgbClr val="0F0C8F"/>
    <a:srgbClr val="CC0000"/>
    <a:srgbClr val="FFAE1A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62" autoAdjust="0"/>
    <p:restoredTop sz="94822" autoAdjust="0"/>
  </p:normalViewPr>
  <p:slideViewPr>
    <p:cSldViewPr snapToObjects="1">
      <p:cViewPr varScale="1">
        <p:scale>
          <a:sx n="142" d="100"/>
          <a:sy n="142" d="100"/>
        </p:scale>
        <p:origin x="784" y="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04" d="100"/>
          <a:sy n="104" d="100"/>
        </p:scale>
        <p:origin x="4328" y="216"/>
      </p:cViewPr>
      <p:guideLst>
        <p:guide orient="horz" pos="2734"/>
        <p:guide pos="201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6392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773680" cy="434267"/>
          </a:xfrm>
          <a:prstGeom prst="rect">
            <a:avLst/>
          </a:prstGeom>
        </p:spPr>
        <p:txBody>
          <a:bodyPr vert="horz" wrap="square" lIns="85664" tIns="42831" rIns="85664" bIns="42831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40" y="1"/>
            <a:ext cx="2773680" cy="434267"/>
          </a:xfrm>
          <a:prstGeom prst="rect">
            <a:avLst/>
          </a:prstGeom>
        </p:spPr>
        <p:txBody>
          <a:bodyPr vert="horz" wrap="square" lIns="85664" tIns="42831" rIns="85664" bIns="42831" numCol="1" anchor="t" anchorCtr="0" compatLnSpc="1">
            <a:prstTxWarp prst="textNoShape">
              <a:avLst/>
            </a:prstTxWarp>
          </a:bodyPr>
          <a:lstStyle>
            <a:lvl1pPr algn="r">
              <a:defRPr sz="11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10/10/19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2463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85664" tIns="42831" rIns="85664" bIns="428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4126269"/>
            <a:ext cx="5120640" cy="3908389"/>
          </a:xfrm>
          <a:prstGeom prst="rect">
            <a:avLst/>
          </a:prstGeom>
        </p:spPr>
        <p:txBody>
          <a:bodyPr vert="horz" wrap="square" lIns="85664" tIns="42831" rIns="85664" bIns="428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251042"/>
            <a:ext cx="2773680" cy="434266"/>
          </a:xfrm>
          <a:prstGeom prst="rect">
            <a:avLst/>
          </a:prstGeom>
        </p:spPr>
        <p:txBody>
          <a:bodyPr vert="horz" wrap="square" lIns="85664" tIns="42831" rIns="85664" bIns="42831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40" y="8251042"/>
            <a:ext cx="2773680" cy="434266"/>
          </a:xfrm>
          <a:prstGeom prst="rect">
            <a:avLst/>
          </a:prstGeom>
        </p:spPr>
        <p:txBody>
          <a:bodyPr vert="horz" wrap="square" lIns="85664" tIns="42831" rIns="85664" bIns="42831" numCol="1" anchor="b" anchorCtr="0" compatLnSpc="1">
            <a:prstTxWarp prst="textNoShape">
              <a:avLst/>
            </a:prstTxWarp>
          </a:bodyPr>
          <a:lstStyle>
            <a:lvl1pPr algn="r">
              <a:defRPr sz="11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700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4795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1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6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67138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72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35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40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6288" y="363538"/>
            <a:ext cx="4826000" cy="3619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38053" y="4120594"/>
            <a:ext cx="5101508" cy="3903720"/>
          </a:xfrm>
          <a:prstGeom prst="rect">
            <a:avLst/>
          </a:prstGeom>
        </p:spPr>
        <p:txBody>
          <a:bodyPr lIns="84586" tIns="42294" rIns="84586" bIns="42294"/>
          <a:lstStyle/>
          <a:p>
            <a:r>
              <a:rPr lang="en-US" dirty="0"/>
              <a:t>Updated image and date</a:t>
            </a:r>
            <a:r>
              <a:rPr lang="en-US" baseline="0" dirty="0"/>
              <a:t> on the bottom of the slide - 7/26/17 CB</a:t>
            </a:r>
          </a:p>
          <a:p>
            <a:r>
              <a:rPr lang="en-US" baseline="0" dirty="0"/>
              <a:t>Updated with September 2017 photo and date – 10/9/17 CB </a:t>
            </a:r>
          </a:p>
          <a:p>
            <a:r>
              <a:rPr lang="en-US" baseline="0" dirty="0"/>
              <a:t>Updated Images and layout – 10/30/17 CB</a:t>
            </a:r>
          </a:p>
          <a:p>
            <a:pPr defTabSz="8460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No updates – 12/20/17 CB</a:t>
            </a:r>
          </a:p>
          <a:p>
            <a:pPr defTabSz="8460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No Updates 1/24/18 – CB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75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89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92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62" y="2438400"/>
            <a:ext cx="9001881" cy="421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48"/>
            <a:ext cx="9144000" cy="364329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9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DE-SC0000661.</a:t>
            </a:r>
          </a:p>
          <a:p>
            <a:pPr algn="ctr"/>
            <a:r>
              <a:rPr lang="en-US" sz="9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40" y="523801"/>
            <a:ext cx="1341120" cy="1712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" y="6132857"/>
            <a:ext cx="9134375" cy="725144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de-DE"/>
              <a:t>J. Wei, EIC 2019, Argonne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7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" y="6133209"/>
            <a:ext cx="9129953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" y="6133209"/>
            <a:ext cx="9129953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" y="6133209"/>
            <a:ext cx="9129953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" y="6133209"/>
            <a:ext cx="9129953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" y="6133209"/>
            <a:ext cx="9129953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" y="6133209"/>
            <a:ext cx="9129953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E543906-16D3-4B1F-A4DE-E132643E3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52" y="6132513"/>
            <a:ext cx="9138696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83" r:id="rId9"/>
    <p:sldLayoutId id="2147483998" r:id="rId10"/>
  </p:sldLayoutIdLst>
  <p:hf hdr="0" dt="0"/>
  <p:txStyles>
    <p:titleStyle>
      <a:lvl1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jpeg"/><Relationship Id="rId18" Type="http://schemas.openxmlformats.org/officeDocument/2006/relationships/image" Target="../media/image72.emf"/><Relationship Id="rId26" Type="http://schemas.openxmlformats.org/officeDocument/2006/relationships/image" Target="../media/image80.emf"/><Relationship Id="rId21" Type="http://schemas.openxmlformats.org/officeDocument/2006/relationships/image" Target="../media/image75.jpeg"/><Relationship Id="rId34" Type="http://schemas.openxmlformats.org/officeDocument/2006/relationships/image" Target="../media/image88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image" Target="../media/image71.emf"/><Relationship Id="rId25" Type="http://schemas.openxmlformats.org/officeDocument/2006/relationships/image" Target="../media/image79.emf"/><Relationship Id="rId33" Type="http://schemas.openxmlformats.org/officeDocument/2006/relationships/image" Target="../media/image87.jpeg"/><Relationship Id="rId2" Type="http://schemas.openxmlformats.org/officeDocument/2006/relationships/image" Target="../media/image56.tiff"/><Relationship Id="rId16" Type="http://schemas.openxmlformats.org/officeDocument/2006/relationships/image" Target="../media/image70.jpeg"/><Relationship Id="rId20" Type="http://schemas.openxmlformats.org/officeDocument/2006/relationships/image" Target="../media/image74.jpeg"/><Relationship Id="rId29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11" Type="http://schemas.openxmlformats.org/officeDocument/2006/relationships/image" Target="../media/image65.jpeg"/><Relationship Id="rId24" Type="http://schemas.openxmlformats.org/officeDocument/2006/relationships/image" Target="../media/image78.png"/><Relationship Id="rId32" Type="http://schemas.openxmlformats.org/officeDocument/2006/relationships/image" Target="../media/image86.jpeg"/><Relationship Id="rId37" Type="http://schemas.openxmlformats.org/officeDocument/2006/relationships/image" Target="../media/image91.tiff"/><Relationship Id="rId5" Type="http://schemas.openxmlformats.org/officeDocument/2006/relationships/image" Target="../media/image59.png"/><Relationship Id="rId15" Type="http://schemas.openxmlformats.org/officeDocument/2006/relationships/image" Target="../media/image69.jpeg"/><Relationship Id="rId23" Type="http://schemas.openxmlformats.org/officeDocument/2006/relationships/image" Target="../media/image77.emf"/><Relationship Id="rId28" Type="http://schemas.openxmlformats.org/officeDocument/2006/relationships/image" Target="../media/image82.jpeg"/><Relationship Id="rId36" Type="http://schemas.openxmlformats.org/officeDocument/2006/relationships/image" Target="../media/image90.png"/><Relationship Id="rId10" Type="http://schemas.openxmlformats.org/officeDocument/2006/relationships/image" Target="../media/image64.jpeg"/><Relationship Id="rId19" Type="http://schemas.openxmlformats.org/officeDocument/2006/relationships/image" Target="../media/image73.jpeg"/><Relationship Id="rId31" Type="http://schemas.openxmlformats.org/officeDocument/2006/relationships/image" Target="../media/image85.jpeg"/><Relationship Id="rId4" Type="http://schemas.openxmlformats.org/officeDocument/2006/relationships/image" Target="../media/image58.tiff"/><Relationship Id="rId9" Type="http://schemas.openxmlformats.org/officeDocument/2006/relationships/image" Target="../media/image63.jpeg"/><Relationship Id="rId14" Type="http://schemas.openxmlformats.org/officeDocument/2006/relationships/image" Target="../media/image68.jpeg"/><Relationship Id="rId22" Type="http://schemas.openxmlformats.org/officeDocument/2006/relationships/image" Target="../media/image76.jpeg"/><Relationship Id="rId27" Type="http://schemas.openxmlformats.org/officeDocument/2006/relationships/image" Target="../media/image81.jpeg"/><Relationship Id="rId30" Type="http://schemas.openxmlformats.org/officeDocument/2006/relationships/image" Target="../media/image84.jpeg"/><Relationship Id="rId35" Type="http://schemas.openxmlformats.org/officeDocument/2006/relationships/image" Target="../media/image89.jpeg"/><Relationship Id="rId8" Type="http://schemas.openxmlformats.org/officeDocument/2006/relationships/image" Target="../media/image62.jpeg"/><Relationship Id="rId3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295400" y="4071938"/>
            <a:ext cx="6553200" cy="1143000"/>
          </a:xfrm>
        </p:spPr>
        <p:txBody>
          <a:bodyPr/>
          <a:lstStyle/>
          <a:p>
            <a:r>
              <a:rPr lang="en-US" dirty="0"/>
              <a:t>Jie Wei</a:t>
            </a:r>
            <a:br>
              <a:rPr lang="en-US" dirty="0"/>
            </a:br>
            <a:r>
              <a:rPr lang="en-US" dirty="0"/>
              <a:t>On Behalf of FRIB Accelerator Team</a:t>
            </a:r>
          </a:p>
          <a:p>
            <a:r>
              <a:rPr lang="en-US" dirty="0"/>
              <a:t>EIC Workshop, Argonne, October 9 – 11, 2019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71438" y="2930622"/>
            <a:ext cx="9001124" cy="911935"/>
          </a:xfrm>
        </p:spPr>
        <p:txBody>
          <a:bodyPr/>
          <a:lstStyle/>
          <a:p>
            <a:r>
              <a:rPr lang="en-US" dirty="0"/>
              <a:t>FRIB Recent Developments and Potential Contributions to the Electron Ion Collider</a:t>
            </a:r>
          </a:p>
        </p:txBody>
      </p:sp>
    </p:spTree>
    <p:extLst>
      <p:ext uri="{BB962C8B-B14F-4D97-AF65-F5344CB8AC3E}">
        <p14:creationId xmlns:p14="http://schemas.microsoft.com/office/powerpoint/2010/main" val="526795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43590"/>
            <a:ext cx="4724399" cy="3414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525"/>
            <a:ext cx="4724399" cy="28683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87800" y="1727199"/>
            <a:ext cx="5892799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863"/>
            <a:ext cx="9144000" cy="722409"/>
          </a:xfrm>
        </p:spPr>
        <p:txBody>
          <a:bodyPr/>
          <a:lstStyle/>
          <a:p>
            <a:r>
              <a:rPr lang="en-US" sz="2800" dirty="0"/>
              <a:t>Helium Refrigeration System Fully Operational</a:t>
            </a:r>
            <a:br>
              <a:rPr lang="en-US" sz="2800" dirty="0"/>
            </a:br>
            <a:r>
              <a:rPr lang="en-US" sz="2000" dirty="0"/>
              <a:t>28 Out of 46 Cryomodules Cooled Down to 2 K Temperature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4460" y="6414359"/>
            <a:ext cx="4724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1600" dirty="0">
                <a:solidFill>
                  <a:schemeClr val="bg1"/>
                </a:solidFill>
                <a:cs typeface="Times New Roman" panose="02020603050405020304" pitchFamily="18" charset="0"/>
              </a:rPr>
              <a:t>2 K cold box installation August 2018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379857"/>
            <a:ext cx="4702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1600" dirty="0">
                <a:solidFill>
                  <a:schemeClr val="bg1"/>
                </a:solidFill>
                <a:cs typeface="Times New Roman" panose="02020603050405020304" pitchFamily="18" charset="0"/>
              </a:rPr>
              <a:t>2 K cold box commission on December 2018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4400" y="6019800"/>
            <a:ext cx="4354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1600" dirty="0">
                <a:solidFill>
                  <a:schemeClr val="bg1"/>
                </a:solidFill>
                <a:cs typeface="Times New Roman" panose="02020603050405020304" pitchFamily="18" charset="0"/>
              </a:rPr>
              <a:t>Both </a:t>
            </a:r>
            <a:r>
              <a:rPr lang="en-US" sz="1600" b="1" kern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Linac</a:t>
            </a:r>
            <a:r>
              <a:rPr lang="en-US" sz="1600" b="1" kern="1600" dirty="0">
                <a:solidFill>
                  <a:schemeClr val="bg1"/>
                </a:solidFill>
                <a:cs typeface="Times New Roman" panose="02020603050405020304" pitchFamily="18" charset="0"/>
              </a:rPr>
              <a:t> Segment 1 and 2 </a:t>
            </a:r>
            <a:r>
              <a:rPr lang="en-US" sz="1600" b="1" kern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cryo</a:t>
            </a:r>
            <a:r>
              <a:rPr lang="en-US" sz="1600" b="1" kern="1600" dirty="0">
                <a:solidFill>
                  <a:schemeClr val="bg1"/>
                </a:solidFill>
                <a:cs typeface="Times New Roman" panose="02020603050405020304" pitchFamily="18" charset="0"/>
              </a:rPr>
              <a:t>-lines cool down since March 2019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J. Wei, EIC 2019, Argonne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1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E27EEB62-B4C4-F04E-A775-E01CD08E6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4537"/>
            <a:ext cx="9144000" cy="355566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24A00D1-4132-9143-B4AF-72163DDBA5C8}"/>
              </a:ext>
            </a:extLst>
          </p:cNvPr>
          <p:cNvSpPr txBox="1"/>
          <p:nvPr/>
        </p:nvSpPr>
        <p:spPr>
          <a:xfrm>
            <a:off x="1905000" y="1733550"/>
            <a:ext cx="2819400" cy="2114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Facilitating Phased Commissioning</a:t>
            </a:r>
            <a:br>
              <a:rPr lang="en-US" dirty="0"/>
            </a:br>
            <a:r>
              <a:rPr lang="en-US" sz="2200" dirty="0"/>
              <a:t>Allowing Each Area at Totally Different Project 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2B253F-864B-5B4B-A1A2-B29072F41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733550"/>
            <a:ext cx="2819400" cy="2114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91B955-B3B9-1D42-9AE8-32E4E3F834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4790909"/>
            <a:ext cx="2743200" cy="20574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F3B81C-82B2-9742-B4D4-7157D99D1C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0" y="1066801"/>
            <a:ext cx="8915400" cy="380999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LS1: operations; LS2: commissioning; LS3: construction; ESD: design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46D6B27-8989-F343-B80D-62125641C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19" y="4876800"/>
            <a:ext cx="3454881" cy="19538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09DB6E34-3882-E142-AA54-4ACAE513A47E}"/>
              </a:ext>
            </a:extLst>
          </p:cNvPr>
          <p:cNvSpPr/>
          <p:nvPr/>
        </p:nvSpPr>
        <p:spPr>
          <a:xfrm>
            <a:off x="1905000" y="1733550"/>
            <a:ext cx="2819400" cy="2093049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B5EE0E-4A9B-6543-9063-DA548DCBC595}"/>
              </a:ext>
            </a:extLst>
          </p:cNvPr>
          <p:cNvSpPr/>
          <p:nvPr/>
        </p:nvSpPr>
        <p:spPr>
          <a:xfrm>
            <a:off x="6324600" y="4790909"/>
            <a:ext cx="2743200" cy="2039772"/>
          </a:xfrm>
          <a:prstGeom prst="rect">
            <a:avLst/>
          </a:prstGeom>
          <a:noFill/>
          <a:ln w="76200">
            <a:solidFill>
              <a:srgbClr val="0F0C8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247C428-BC32-2C4C-9F2B-8B54A4169B97}"/>
              </a:ext>
            </a:extLst>
          </p:cNvPr>
          <p:cNvSpPr/>
          <p:nvPr/>
        </p:nvSpPr>
        <p:spPr>
          <a:xfrm>
            <a:off x="5562598" y="1680040"/>
            <a:ext cx="3486315" cy="1911738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5510C6-E120-B749-8007-85393F2EACD0}"/>
              </a:ext>
            </a:extLst>
          </p:cNvPr>
          <p:cNvSpPr/>
          <p:nvPr/>
        </p:nvSpPr>
        <p:spPr>
          <a:xfrm>
            <a:off x="342900" y="4876800"/>
            <a:ext cx="3543300" cy="1953881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alpha val="50196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589" y="1707441"/>
            <a:ext cx="3434335" cy="185693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1" grpId="0" animBg="1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5756"/>
            <a:ext cx="8991600" cy="478624"/>
          </a:xfrm>
        </p:spPr>
        <p:txBody>
          <a:bodyPr/>
          <a:lstStyle/>
          <a:p>
            <a:r>
              <a:rPr lang="en-US" dirty="0"/>
              <a:t>Development [1]: Integrated Cryogenics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410200" y="1067100"/>
            <a:ext cx="3502152" cy="5653978"/>
          </a:xfrm>
          <a:prstGeom prst="rect">
            <a:avLst/>
          </a:prstGeom>
        </p:spPr>
        <p:txBody>
          <a:bodyPr lIns="0" tIns="0" rIns="0" bIns="0"/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GB" dirty="0"/>
              <a:t>Dramatic recovery over early setback in the attempt to procure a turn-key system</a:t>
            </a:r>
          </a:p>
          <a:p>
            <a:r>
              <a:rPr lang="en-GB" dirty="0"/>
              <a:t>An integrated design of the cryogenic refrigeration, distribution, and cryomodule systems is key to efficient SRF operations</a:t>
            </a:r>
            <a:endParaRPr lang="en-US" dirty="0"/>
          </a:p>
          <a:p>
            <a:pPr lvl="1"/>
            <a:r>
              <a:rPr lang="en-GB" dirty="0"/>
              <a:t>Ganni cycle: floating pressure process </a:t>
            </a:r>
          </a:p>
          <a:p>
            <a:pPr lvl="1"/>
            <a:r>
              <a:rPr lang="en-GB" dirty="0"/>
              <a:t>Distribution lines segmented</a:t>
            </a:r>
          </a:p>
          <a:p>
            <a:pPr lvl="1"/>
            <a:r>
              <a:rPr lang="en-GB" dirty="0" err="1"/>
              <a:t>Cryomodules</a:t>
            </a:r>
            <a:r>
              <a:rPr lang="en-GB" dirty="0"/>
              <a:t> connected with U-tubes: maintenance</a:t>
            </a:r>
          </a:p>
          <a:p>
            <a:pPr lvl="1"/>
            <a:r>
              <a:rPr lang="en-GB" dirty="0"/>
              <a:t>4-2 K heat exchangers housed inside </a:t>
            </a:r>
            <a:r>
              <a:rPr lang="en-GB" dirty="0" err="1"/>
              <a:t>cryomodules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5650383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 </a:t>
            </a:r>
            <a:r>
              <a:rPr lang="en-US" sz="1400" dirty="0" err="1">
                <a:solidFill>
                  <a:schemeClr val="bg1"/>
                </a:solidFill>
              </a:rPr>
              <a:t>JLab</a:t>
            </a:r>
            <a:r>
              <a:rPr lang="en-US" sz="1400" dirty="0">
                <a:solidFill>
                  <a:schemeClr val="bg1"/>
                </a:solidFill>
              </a:rPr>
              <a:t> – FRIB Collaboration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33800"/>
            <a:ext cx="5181600" cy="388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8671"/>
            <a:ext cx="5178552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89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[2]: Bottom Up Cryomodule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76200" y="1067099"/>
            <a:ext cx="9067800" cy="1752301"/>
          </a:xfrm>
          <a:prstGeom prst="rect">
            <a:avLst/>
          </a:prstGeom>
        </p:spPr>
        <p:txBody>
          <a:bodyPr lIns="0" tIns="0" rIns="0" bIns="0"/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GB" dirty="0"/>
              <a:t>Facilitate assembly efficiency; simplify alignment; and allow U-tube cryogenic connections for maintainability</a:t>
            </a:r>
          </a:p>
          <a:p>
            <a:pPr lvl="1"/>
            <a:r>
              <a:rPr lang="en-GB" dirty="0"/>
              <a:t>Resonators and solenoids supported from the bottom</a:t>
            </a:r>
          </a:p>
          <a:p>
            <a:pPr lvl="1"/>
            <a:r>
              <a:rPr lang="en-GB" dirty="0"/>
              <a:t>Cryogenic headers are suspended from the top for vibration isolation </a:t>
            </a:r>
            <a:endParaRPr lang="en-US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943600" y="2743499"/>
            <a:ext cx="3124200" cy="3428701"/>
          </a:xfrm>
          <a:prstGeom prst="rect">
            <a:avLst/>
          </a:prstGeom>
        </p:spPr>
        <p:txBody>
          <a:bodyPr lIns="0" tIns="0" rIns="0" bIns="0"/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GB" dirty="0"/>
              <a:t>All resonators operate at 2 K</a:t>
            </a:r>
          </a:p>
          <a:p>
            <a:r>
              <a:rPr lang="en-GB" dirty="0"/>
              <a:t>All solenoids operate at 4.5 K</a:t>
            </a:r>
          </a:p>
          <a:p>
            <a:r>
              <a:rPr lang="en-GB" dirty="0"/>
              <a:t>Local magnetic shielding for 1.5 </a:t>
            </a:r>
            <a:r>
              <a:rPr lang="en-GB" dirty="0">
                <a:latin typeface="Symbol"/>
              </a:rPr>
              <a:t>m</a:t>
            </a:r>
            <a:r>
              <a:rPr lang="en-GB" dirty="0"/>
              <a:t>T</a:t>
            </a:r>
            <a:r>
              <a:rPr lang="en-US" dirty="0"/>
              <a:t> remnant field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34210"/>
            <a:ext cx="5760594" cy="442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99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36805"/>
            <a:ext cx="8991600" cy="776526"/>
          </a:xfrm>
        </p:spPr>
        <p:txBody>
          <a:bodyPr/>
          <a:lstStyle/>
          <a:p>
            <a:r>
              <a:rPr lang="en-US" dirty="0"/>
              <a:t>Six Types of Cryomodules Being Assembled</a:t>
            </a:r>
            <a:br>
              <a:rPr lang="en-US" dirty="0"/>
            </a:br>
            <a:r>
              <a:rPr lang="en-US" sz="2200" dirty="0">
                <a:latin typeface="Symbol" pitchFamily="2" charset="2"/>
              </a:rPr>
              <a:t>b</a:t>
            </a:r>
            <a:r>
              <a:rPr lang="en-US" sz="2200" dirty="0"/>
              <a:t>=0.041, 0.085, 0.29, 0.53 for Baseline; </a:t>
            </a:r>
            <a:r>
              <a:rPr lang="en-US" sz="2200" dirty="0">
                <a:latin typeface="Symbol" pitchFamily="2" charset="2"/>
              </a:rPr>
              <a:t>b</a:t>
            </a:r>
            <a:r>
              <a:rPr lang="en-US" sz="2200" dirty="0"/>
              <a:t>=0.65 for Upgrade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250" y="3773488"/>
            <a:ext cx="4095750" cy="3084512"/>
          </a:xfrm>
        </p:spPr>
      </p:pic>
      <p:pic>
        <p:nvPicPr>
          <p:cNvPr id="14" name="Content Placeholder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990601"/>
            <a:ext cx="4735774" cy="588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30770" y="990601"/>
            <a:ext cx="409531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562600" y="6106180"/>
            <a:ext cx="267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kern="1600" dirty="0">
                <a:solidFill>
                  <a:schemeClr val="bg1"/>
                </a:solidFill>
                <a:cs typeface="Times New Roman" panose="02020603050405020304" pitchFamily="18" charset="0"/>
              </a:rPr>
              <a:t>β</a:t>
            </a:r>
            <a:r>
              <a:rPr lang="en-US" sz="1400" b="1" dirty="0">
                <a:solidFill>
                  <a:schemeClr val="bg1"/>
                </a:solidFill>
              </a:rPr>
              <a:t>=0.53 </a:t>
            </a:r>
            <a:r>
              <a:rPr lang="en-US" sz="1400" b="1" kern="1600" dirty="0">
                <a:solidFill>
                  <a:schemeClr val="bg1"/>
                </a:solidFill>
                <a:cs typeface="Times New Roman" panose="02020603050405020304" pitchFamily="18" charset="0"/>
              </a:rPr>
              <a:t>cryomodule  #1 being </a:t>
            </a:r>
            <a:r>
              <a:rPr lang="en-US" sz="1400" b="1" dirty="0">
                <a:solidFill>
                  <a:schemeClr val="bg1"/>
                </a:solidFill>
              </a:rPr>
              <a:t>assembled at MSU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" y="4572000"/>
            <a:ext cx="2497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kern="1600" dirty="0">
                <a:solidFill>
                  <a:schemeClr val="bg1"/>
                </a:solidFill>
                <a:cs typeface="Times New Roman" panose="02020603050405020304" pitchFamily="18" charset="0"/>
              </a:rPr>
              <a:t>β</a:t>
            </a:r>
            <a:r>
              <a:rPr lang="en-US" sz="1400" b="1" dirty="0">
                <a:solidFill>
                  <a:schemeClr val="bg1"/>
                </a:solidFill>
              </a:rPr>
              <a:t>=0.041 </a:t>
            </a:r>
            <a:r>
              <a:rPr lang="en-US" sz="1400" b="1" kern="1600" dirty="0">
                <a:solidFill>
                  <a:schemeClr val="bg1"/>
                </a:solidFill>
                <a:cs typeface="Times New Roman" panose="02020603050405020304" pitchFamily="18" charset="0"/>
              </a:rPr>
              <a:t>cryomodule  #1 being </a:t>
            </a:r>
            <a:r>
              <a:rPr lang="en-US" sz="1400" b="1" dirty="0">
                <a:solidFill>
                  <a:schemeClr val="bg1"/>
                </a:solidFill>
              </a:rPr>
              <a:t>assembled at MSU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7000" y="1915180"/>
            <a:ext cx="267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kern="1600" dirty="0">
                <a:solidFill>
                  <a:schemeClr val="bg1"/>
                </a:solidFill>
                <a:cs typeface="Times New Roman" panose="02020603050405020304" pitchFamily="18" charset="0"/>
              </a:rPr>
              <a:t>β</a:t>
            </a:r>
            <a:r>
              <a:rPr lang="en-US" sz="1400" b="1" dirty="0">
                <a:solidFill>
                  <a:schemeClr val="bg1"/>
                </a:solidFill>
              </a:rPr>
              <a:t>=0.085 </a:t>
            </a:r>
            <a:r>
              <a:rPr lang="en-US" sz="1400" b="1" kern="1600" dirty="0">
                <a:solidFill>
                  <a:schemeClr val="bg1"/>
                </a:solidFill>
                <a:cs typeface="Times New Roman" panose="02020603050405020304" pitchFamily="18" charset="0"/>
              </a:rPr>
              <a:t>cryomodule  #3 being </a:t>
            </a:r>
            <a:r>
              <a:rPr lang="en-US" sz="1400" b="1" dirty="0">
                <a:solidFill>
                  <a:schemeClr val="bg1"/>
                </a:solidFill>
              </a:rPr>
              <a:t>assembled at MSU </a:t>
            </a:r>
          </a:p>
        </p:txBody>
      </p:sp>
    </p:spTree>
    <p:extLst>
      <p:ext uri="{BB962C8B-B14F-4D97-AF65-F5344CB8AC3E}">
        <p14:creationId xmlns:p14="http://schemas.microsoft.com/office/powerpoint/2010/main" val="1824826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40380"/>
            <a:ext cx="8991600" cy="776526"/>
          </a:xfrm>
        </p:spPr>
        <p:txBody>
          <a:bodyPr/>
          <a:lstStyle/>
          <a:p>
            <a:r>
              <a:rPr lang="en-US" dirty="0"/>
              <a:t>“SRF High Bay” Constructed </a:t>
            </a:r>
            <a:r>
              <a:rPr lang="en-US"/>
              <a:t>at MSU</a:t>
            </a:r>
            <a:br>
              <a:rPr lang="en-US"/>
            </a:br>
            <a:r>
              <a:rPr lang="en-US" sz="2200"/>
              <a:t>Infrastructure Investment for FRIB Construction &amp; SRF Research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67100"/>
            <a:ext cx="7010399" cy="5027414"/>
          </a:xfrm>
          <a:prstGeom prst="rect">
            <a:avLst/>
          </a:prstGeom>
        </p:spPr>
      </p:pic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1630340"/>
              </p:ext>
            </p:extLst>
          </p:nvPr>
        </p:nvGraphicFramePr>
        <p:xfrm>
          <a:off x="7010400" y="1066800"/>
          <a:ext cx="2057400" cy="3017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Arial Narrow" panose="020B0606020202030204" pitchFamily="34" charset="0"/>
                        </a:rPr>
                        <a:t>Objective</a:t>
                      </a:r>
                      <a:r>
                        <a:rPr lang="en-US" sz="1200" baseline="0" dirty="0">
                          <a:latin typeface="Arial Narrow" panose="020B0606020202030204" pitchFamily="34" charset="0"/>
                        </a:rPr>
                        <a:t> Measures</a:t>
                      </a:r>
                      <a:endParaRPr lang="en-US" sz="1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Arial Narrow" panose="020B0606020202030204" pitchFamily="34" charset="0"/>
                        </a:rPr>
                        <a:t>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200" dirty="0">
                          <a:latin typeface="Arial Narrow" panose="020B0606020202030204" pitchFamily="34" charset="0"/>
                        </a:rPr>
                        <a:t>Ready-for-equip.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r"/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</a:rPr>
                        <a:t>01/2014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200" dirty="0">
                          <a:latin typeface="Arial Narrow" panose="020B0606020202030204" pitchFamily="34" charset="0"/>
                        </a:rPr>
                        <a:t>Beneficial </a:t>
                      </a:r>
                      <a:r>
                        <a:rPr lang="en-US" sz="1200" dirty="0" err="1">
                          <a:latin typeface="Arial Narrow" panose="020B0606020202030204" pitchFamily="34" charset="0"/>
                        </a:rPr>
                        <a:t>occu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r"/>
                      <a:r>
                        <a:rPr lang="en-US" sz="1200" baseline="0" dirty="0">
                          <a:effectLst/>
                          <a:latin typeface="Arial Narrow" panose="020B0606020202030204" pitchFamily="34" charset="0"/>
                        </a:rPr>
                        <a:t>05/2014</a:t>
                      </a:r>
                      <a:endParaRPr lang="en-US" sz="12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200" dirty="0">
                          <a:latin typeface="Arial Narrow" panose="020B0606020202030204" pitchFamily="34" charset="0"/>
                        </a:rPr>
                        <a:t>Clean</a:t>
                      </a:r>
                      <a:r>
                        <a:rPr lang="en-US" sz="1200" baseline="0" dirty="0">
                          <a:latin typeface="Arial Narrow" panose="020B0606020202030204" pitchFamily="34" charset="0"/>
                        </a:rPr>
                        <a:t> 1</a:t>
                      </a:r>
                      <a:r>
                        <a:rPr lang="en-US" sz="1200" baseline="30000" dirty="0">
                          <a:latin typeface="Arial Narrow" panose="020B0606020202030204" pitchFamily="34" charset="0"/>
                        </a:rPr>
                        <a:t>st</a:t>
                      </a:r>
                      <a:r>
                        <a:rPr lang="en-US" sz="1200" baseline="0" dirty="0">
                          <a:latin typeface="Arial Narrow" panose="020B0606020202030204" pitchFamily="34" charset="0"/>
                        </a:rPr>
                        <a:t> cavity</a:t>
                      </a:r>
                      <a:endParaRPr lang="en-US" sz="1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r"/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</a:rPr>
                        <a:t>07/2014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200" dirty="0" err="1">
                          <a:latin typeface="Arial Narrow" panose="020B0606020202030204" pitchFamily="34" charset="0"/>
                        </a:rPr>
                        <a:t>Coord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en-US" sz="1200" baseline="0" dirty="0">
                          <a:latin typeface="Arial Narrow" panose="020B0606020202030204" pitchFamily="34" charset="0"/>
                        </a:rPr>
                        <a:t> measure.</a:t>
                      </a:r>
                      <a:endParaRPr lang="en-US" sz="1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r"/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</a:rPr>
                        <a:t>09/2014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200" dirty="0">
                          <a:latin typeface="Arial Narrow" panose="020B0606020202030204" pitchFamily="34" charset="0"/>
                        </a:rPr>
                        <a:t>Degassing furnace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r"/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</a:rPr>
                        <a:t>10/2014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200" dirty="0">
                          <a:latin typeface="Arial Narrow" panose="020B0606020202030204" pitchFamily="34" charset="0"/>
                        </a:rPr>
                        <a:t>Etch 1</a:t>
                      </a:r>
                      <a:r>
                        <a:rPr lang="en-US" sz="1200" baseline="30000" dirty="0">
                          <a:latin typeface="Arial Narrow" panose="020B0606020202030204" pitchFamily="34" charset="0"/>
                        </a:rPr>
                        <a:t>st</a:t>
                      </a:r>
                      <a:r>
                        <a:rPr lang="en-US" sz="12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Cavity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r"/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</a:rPr>
                        <a:t>12/2014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200" dirty="0">
                          <a:latin typeface="Arial Narrow" panose="020B0606020202030204" pitchFamily="34" charset="0"/>
                        </a:rPr>
                        <a:t>Cryogenics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</a:rPr>
                        <a:t>09/2015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200" baseline="0" dirty="0">
                          <a:latin typeface="Arial Narrow" panose="020B0606020202030204" pitchFamily="34" charset="0"/>
                        </a:rPr>
                        <a:t>RF test 1</a:t>
                      </a:r>
                      <a:r>
                        <a:rPr lang="en-US" sz="1200" baseline="30000" dirty="0">
                          <a:latin typeface="Arial Narrow" panose="020B0606020202030204" pitchFamily="34" charset="0"/>
                        </a:rPr>
                        <a:t>st</a:t>
                      </a:r>
                      <a:r>
                        <a:rPr lang="en-US" sz="1200" baseline="0" dirty="0">
                          <a:latin typeface="Arial Narrow" panose="020B0606020202030204" pitchFamily="34" charset="0"/>
                        </a:rPr>
                        <a:t> cavity</a:t>
                      </a:r>
                      <a:endParaRPr lang="en-US" sz="1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r"/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</a:rPr>
                        <a:t>11/2015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200" dirty="0">
                          <a:latin typeface="Arial Narrow" panose="020B0606020202030204" pitchFamily="34" charset="0"/>
                        </a:rPr>
                        <a:t>Vertical</a:t>
                      </a:r>
                      <a:r>
                        <a:rPr lang="en-US" sz="1200" baseline="0" dirty="0">
                          <a:latin typeface="Arial Narrow" panose="020B0606020202030204" pitchFamily="34" charset="0"/>
                        </a:rPr>
                        <a:t> test area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r"/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</a:rPr>
                        <a:t>01/2016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Cryomodule test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</a:rPr>
                        <a:t>09/2016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Content Placeholder 5"/>
          <p:cNvSpPr txBox="1">
            <a:spLocks/>
          </p:cNvSpPr>
          <p:nvPr/>
        </p:nvSpPr>
        <p:spPr>
          <a:xfrm>
            <a:off x="7010400" y="4191000"/>
            <a:ext cx="2133600" cy="182880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GB" sz="2000" dirty="0"/>
              <a:t>Production throughput:</a:t>
            </a:r>
          </a:p>
          <a:p>
            <a:pPr lvl="1"/>
            <a:r>
              <a:rPr lang="en-GB" sz="1800" dirty="0"/>
              <a:t>5 cavity per week</a:t>
            </a:r>
          </a:p>
          <a:p>
            <a:pPr lvl="1"/>
            <a:r>
              <a:rPr lang="en-GB" sz="1800" dirty="0"/>
              <a:t>~ 1.5 </a:t>
            </a:r>
            <a:r>
              <a:rPr lang="en-GB" sz="1800" dirty="0" err="1"/>
              <a:t>coldmass</a:t>
            </a:r>
            <a:r>
              <a:rPr lang="en-GB" sz="1800" dirty="0"/>
              <a:t> per month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72851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36969"/>
            <a:ext cx="8991600" cy="783348"/>
          </a:xfrm>
        </p:spPr>
        <p:txBody>
          <a:bodyPr/>
          <a:lstStyle/>
          <a:p>
            <a:r>
              <a:rPr lang="en-US" dirty="0"/>
              <a:t>Six Cryomodule Assembly Bays in Parallel</a:t>
            </a:r>
            <a:br>
              <a:rPr lang="en-US" dirty="0"/>
            </a:br>
            <a:r>
              <a:rPr lang="en-US" sz="2200" dirty="0"/>
              <a:t>Producing ~ 1.5 Cryomodules Per Month at MSU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 descr="C:\Users\xuti\AppData\Local\Microsoft\Windows\Temporary Internet Files\Content.Word\IMG_5516.jpg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90600"/>
            <a:ext cx="9144000" cy="51039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5033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5599" y="4167915"/>
            <a:ext cx="3598401" cy="26900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599" y="990600"/>
            <a:ext cx="3598402" cy="32158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36805"/>
            <a:ext cx="8991600" cy="776526"/>
          </a:xfrm>
        </p:spPr>
        <p:txBody>
          <a:bodyPr/>
          <a:lstStyle/>
          <a:p>
            <a:r>
              <a:rPr lang="en-US" dirty="0"/>
              <a:t>Development [3]: Machine Protection System</a:t>
            </a:r>
            <a:br>
              <a:rPr lang="en-US" dirty="0"/>
            </a:br>
            <a:r>
              <a:rPr lang="en-US" sz="2200" dirty="0"/>
              <a:t>Low Sensitivity &amp; Short Range of Intense Heavy-ion Beams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066800"/>
            <a:ext cx="5545599" cy="5791200"/>
          </a:xfrm>
        </p:spPr>
        <p:txBody>
          <a:bodyPr/>
          <a:lstStyle/>
          <a:p>
            <a:r>
              <a:rPr lang="en-US" dirty="0"/>
              <a:t>Uranium ion stopping range is about 30 times shorter than proton’s</a:t>
            </a:r>
          </a:p>
          <a:p>
            <a:pPr lvl="1"/>
            <a:r>
              <a:rPr lang="en-US" dirty="0"/>
              <a:t>Uranium ion energy deposition density in material is more severe than protons</a:t>
            </a:r>
          </a:p>
          <a:p>
            <a:r>
              <a:rPr lang="en-US" dirty="0"/>
              <a:t>Uranium beam is about 30 times more difficult to detect than protons</a:t>
            </a:r>
          </a:p>
          <a:p>
            <a:pPr lvl="1"/>
            <a:r>
              <a:rPr lang="en-US" dirty="0"/>
              <a:t>Further complicated by signal interference in the folded layout</a:t>
            </a:r>
          </a:p>
          <a:p>
            <a:r>
              <a:rPr lang="en-US" dirty="0"/>
              <a:t>MPS of multi time scale is needed to mitigate both acute &amp; chronicle beam loss</a:t>
            </a:r>
          </a:p>
          <a:p>
            <a:pPr lvl="1"/>
            <a:r>
              <a:rPr lang="en-US" dirty="0"/>
              <a:t>Both prompt damage and long-term degradation of SRF resonators</a:t>
            </a:r>
          </a:p>
          <a:p>
            <a:r>
              <a:rPr lang="en-US" dirty="0"/>
              <a:t>Innovative detection techniques developed </a:t>
            </a:r>
          </a:p>
          <a:p>
            <a:pPr lvl="1"/>
            <a:r>
              <a:rPr lang="en-US" dirty="0"/>
              <a:t>Halo monitor ring and thermometry sensors for high-sensitivity loss detection </a:t>
            </a:r>
          </a:p>
          <a:p>
            <a:pPr lvl="1"/>
            <a:r>
              <a:rPr lang="en-US" dirty="0"/>
              <a:t>Current monitoring modules for critical magnet power supply inhibition </a:t>
            </a:r>
          </a:p>
        </p:txBody>
      </p:sp>
    </p:spTree>
    <p:extLst>
      <p:ext uri="{BB962C8B-B14F-4D97-AF65-F5344CB8AC3E}">
        <p14:creationId xmlns:p14="http://schemas.microsoft.com/office/powerpoint/2010/main" val="1039936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5197"/>
            <a:ext cx="9469766" cy="3715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Machine Protection Validated </a:t>
            </a:r>
            <a:br>
              <a:rPr lang="en-US" dirty="0"/>
            </a:br>
            <a:r>
              <a:rPr lang="en-US" sz="2400" dirty="0"/>
              <a:t>Differential BPM Readings Inhibits Beam within 35 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73152" y="1067099"/>
            <a:ext cx="8994648" cy="2167375"/>
          </a:xfrm>
          <a:prstGeom prst="rect">
            <a:avLst/>
          </a:prstGeom>
        </p:spPr>
        <p:txBody>
          <a:bodyPr lIns="0" tIns="0" rIns="0" bIns="0"/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GB" dirty="0"/>
              <a:t>Validated chopper and chopper monitoring system to limit beam power</a:t>
            </a:r>
          </a:p>
          <a:p>
            <a:r>
              <a:rPr lang="en-GB" dirty="0"/>
              <a:t>Commissioned differential BPM system for fast (&lt; 35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dirty="0"/>
              <a:t>s) MPS</a:t>
            </a:r>
          </a:p>
          <a:p>
            <a:r>
              <a:rPr lang="en-GB" dirty="0"/>
              <a:t>Halo monitor ring ring provided rich signal for both ion and electrons</a:t>
            </a:r>
          </a:p>
          <a:p>
            <a:r>
              <a:rPr lang="en-GB" dirty="0"/>
              <a:t>Thermometry sensors responded to beam loss with 0.1 K sensitivity</a:t>
            </a:r>
          </a:p>
          <a:p>
            <a:r>
              <a:rPr lang="en-GB" dirty="0"/>
              <a:t>Run permit system under commissioning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5257800" y="1905000"/>
            <a:ext cx="3886200" cy="380970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245" y="3200400"/>
            <a:ext cx="471995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98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178" lvl="1" indent="-180178">
              <a:spcBef>
                <a:spcPts val="1206"/>
              </a:spcBef>
              <a:buFont typeface="Wingdings" pitchFamily="2" charset="2"/>
              <a:buChar char="§"/>
            </a:pPr>
            <a:r>
              <a:rPr lang="en-US" altLang="zh-CN" sz="2200" kern="1200" dirty="0">
                <a:solidFill>
                  <a:srgbClr val="064308"/>
                </a:solidFill>
                <a:ea typeface="ＭＳ Ｐゴシック" pitchFamily="-65" charset="-128"/>
                <a:cs typeface="ＭＳ Ｐゴシック" pitchFamily="-65" charset="-128"/>
              </a:rPr>
              <a:t>Liquid lithium film established with controllable thickness and uniformity</a:t>
            </a:r>
          </a:p>
          <a:p>
            <a:pPr marL="408403" lvl="2" indent="-180178">
              <a:spcBef>
                <a:spcPts val="1206"/>
              </a:spcBef>
              <a:buFont typeface="Wingdings" pitchFamily="2" charset="2"/>
              <a:buChar char="§"/>
            </a:pPr>
            <a:r>
              <a:rPr lang="en-GB" sz="2000" kern="1200" dirty="0">
                <a:ea typeface="ＭＳ Ｐゴシック" charset="-128"/>
                <a:cs typeface="ＭＳ Ｐゴシック"/>
              </a:rPr>
              <a:t>Liquid lithium film moving at ~50 m/s speed to remove deposited heat</a:t>
            </a:r>
          </a:p>
          <a:p>
            <a:pPr marL="408403" lvl="2" indent="-180178">
              <a:spcBef>
                <a:spcPts val="1206"/>
              </a:spcBef>
              <a:buFont typeface="Wingdings" pitchFamily="2" charset="2"/>
              <a:buChar char="§"/>
            </a:pPr>
            <a:r>
              <a:rPr lang="en-GB" altLang="zh-CN" sz="2000" kern="1200" dirty="0">
                <a:ea typeface="ＭＳ Ｐゴシック" charset="-128"/>
                <a:cs typeface="ＭＳ Ｐゴシック"/>
              </a:rPr>
              <a:t>Controlling uniformity to ~10% within beam spot area</a:t>
            </a:r>
            <a:endParaRPr lang="en-US" altLang="zh-CN" sz="2000" kern="1200" dirty="0">
              <a:ea typeface="ＭＳ Ｐゴシック" charset="-128"/>
              <a:cs typeface="ＭＳ Ｐゴシック"/>
            </a:endParaRPr>
          </a:p>
          <a:p>
            <a:r>
              <a:rPr lang="en-US" altLang="zh-CN" kern="1200" dirty="0"/>
              <a:t>Beam power tests on liquid lithium film successfully performed at ANL</a:t>
            </a:r>
          </a:p>
          <a:p>
            <a:pPr lvl="1"/>
            <a:r>
              <a:rPr lang="en-US" altLang="zh-CN" kern="1200" dirty="0"/>
              <a:t>The film sustained ~200% of FRIB maximum power density deposition</a:t>
            </a:r>
          </a:p>
          <a:p>
            <a:pPr marL="211709" lvl="1" indent="0">
              <a:buNone/>
            </a:pPr>
            <a:endParaRPr lang="en-US" altLang="zh-CN" kern="1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0380"/>
            <a:ext cx="9144000" cy="776526"/>
          </a:xfrm>
        </p:spPr>
        <p:txBody>
          <a:bodyPr/>
          <a:lstStyle/>
          <a:p>
            <a:r>
              <a:rPr lang="en-US" altLang="zh-CN" dirty="0"/>
              <a:t>Development [4]: Liquid Li Charge Stripper</a:t>
            </a:r>
            <a:br>
              <a:rPr lang="en-US" altLang="zh-CN" dirty="0"/>
            </a:br>
            <a:r>
              <a:rPr lang="en-US" altLang="zh-CN" sz="2200" dirty="0">
                <a:ea typeface="ＭＳ Ｐゴシック" pitchFamily="34" charset="-128"/>
              </a:rPr>
              <a:t>Liquid Lithium Film Tested with LEDA Source at ANL</a:t>
            </a:r>
            <a:endParaRPr lang="zh-CN" alt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98731"/>
            <a:ext cx="3263233" cy="24474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742" y="4459165"/>
            <a:ext cx="5883258" cy="17033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7631" y="3698731"/>
            <a:ext cx="5673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Liquid lithium film flowing at high speed (~ 50 m/s) intercepting a proton beam of about 60 kV at ANL. The test produced power deposition densities similar to the FRIB uranium beams. 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51339" y="5459673"/>
            <a:ext cx="2291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LANL LEDA ion source restored at MSU</a:t>
            </a:r>
          </a:p>
        </p:txBody>
      </p:sp>
    </p:spTree>
    <p:extLst>
      <p:ext uri="{BB962C8B-B14F-4D97-AF65-F5344CB8AC3E}">
        <p14:creationId xmlns:p14="http://schemas.microsoft.com/office/powerpoint/2010/main" val="2779100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FRIB: the project that must finish before EIC happens</a:t>
            </a:r>
          </a:p>
          <a:p>
            <a:r>
              <a:rPr lang="en-US" dirty="0"/>
              <a:t>Project status and developments</a:t>
            </a:r>
          </a:p>
          <a:p>
            <a:pPr lvl="1"/>
            <a:r>
              <a:rPr lang="en-US" dirty="0"/>
              <a:t>Major technology developments and lessons learned</a:t>
            </a:r>
          </a:p>
          <a:p>
            <a:pPr lvl="1"/>
            <a:r>
              <a:rPr lang="en-US" dirty="0"/>
              <a:t>Infrastructure buildup</a:t>
            </a:r>
          </a:p>
          <a:p>
            <a:pPr lvl="1"/>
            <a:r>
              <a:rPr lang="en-US" dirty="0"/>
              <a:t>Resources buildup</a:t>
            </a:r>
          </a:p>
          <a:p>
            <a:r>
              <a:rPr lang="en-US" dirty="0"/>
              <a:t>Relevance to EIC and future accelerator projects</a:t>
            </a:r>
          </a:p>
          <a:p>
            <a:endParaRPr lang="en-US" dirty="0"/>
          </a:p>
        </p:txBody>
      </p:sp>
      <p:sp>
        <p:nvSpPr>
          <p:cNvPr id="1024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Outline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/>
              <a:t>J. Wei, EIC 2019, Argonne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33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33BD07A-C2CD-244E-B274-E9CFA106F8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2" y="997757"/>
            <a:ext cx="2975637" cy="32877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36805"/>
            <a:ext cx="8991600" cy="776526"/>
          </a:xfrm>
        </p:spPr>
        <p:txBody>
          <a:bodyPr/>
          <a:lstStyle/>
          <a:p>
            <a:r>
              <a:rPr lang="en-US" dirty="0"/>
              <a:t>Lithium Film Measurement with e-beam</a:t>
            </a:r>
            <a:br>
              <a:rPr lang="en-US" dirty="0"/>
            </a:br>
            <a:r>
              <a:rPr lang="en-US" sz="2200" dirty="0"/>
              <a:t>Study in Progress for Time Stability and Spatial Uniformity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066800"/>
            <a:ext cx="3048000" cy="5027613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sz="1800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/>
          </p:nvPr>
        </p:nvGraphicFramePr>
        <p:xfrm>
          <a:off x="17929" y="5005433"/>
          <a:ext cx="5867401" cy="18288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en-US" sz="1400" baseline="0" dirty="0"/>
                        <a:t>Objective measures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400" dirty="0"/>
                        <a:t>10-day continuous, unattended operations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400" dirty="0">
                          <a:effectLst/>
                        </a:rPr>
                        <a:t>Mar.</a:t>
                      </a:r>
                      <a:r>
                        <a:rPr lang="en-US" sz="1400" baseline="0" dirty="0">
                          <a:effectLst/>
                        </a:rPr>
                        <a:t> 2018</a:t>
                      </a:r>
                      <a:endParaRPr lang="en-US" sz="1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e-gun off-line construction and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</a:rPr>
                        <a:t>Apr.</a:t>
                      </a:r>
                      <a:r>
                        <a:rPr lang="en-US" sz="1400" baseline="0" dirty="0">
                          <a:effectLst/>
                        </a:rPr>
                        <a:t> 2019</a:t>
                      </a:r>
                      <a:endParaRPr lang="en-US" sz="1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400" dirty="0"/>
                        <a:t>e-gun commissioning with Li charge stripper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400" baseline="0" dirty="0">
                          <a:effectLst/>
                        </a:rPr>
                        <a:t>Jul. 2019</a:t>
                      </a:r>
                      <a:endParaRPr lang="en-US" sz="1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Lithium film thickness measurement with e-beam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</a:rPr>
                        <a:t>Sep.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400" dirty="0"/>
                        <a:t>Lithium charge stripping operation with beam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400" dirty="0">
                          <a:effectLst/>
                        </a:rPr>
                        <a:t>Nov.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885330" y="990600"/>
            <a:ext cx="322729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/>
              <a:t>Lithium film measurement with electron beam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DBF0EB-D4DD-3D48-A3D2-C2AE4C6B2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15857" y="1388497"/>
            <a:ext cx="3553467" cy="28135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873" y="4413170"/>
            <a:ext cx="2460928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/>
              <a:t>e-gun installed to the lithium charge stripper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1D9FDF-842C-034D-9069-0C22FAB5FBD2}"/>
              </a:ext>
            </a:extLst>
          </p:cNvPr>
          <p:cNvSpPr txBox="1"/>
          <p:nvPr/>
        </p:nvSpPr>
        <p:spPr>
          <a:xfrm>
            <a:off x="2985819" y="4476142"/>
            <a:ext cx="1258096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>
                <a:solidFill>
                  <a:srgbClr val="FF0000"/>
                </a:solidFill>
              </a:rPr>
              <a:t>Lithium film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E8C7891-6DF2-A945-A41A-8253528CBF79}"/>
              </a:ext>
            </a:extLst>
          </p:cNvPr>
          <p:cNvCxnSpPr>
            <a:cxnSpLocks/>
          </p:cNvCxnSpPr>
          <p:nvPr/>
        </p:nvCxnSpPr>
        <p:spPr>
          <a:xfrm flipV="1">
            <a:off x="3443018" y="3276600"/>
            <a:ext cx="800897" cy="1219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EEE0E03-FF5E-6C47-A972-280D94F31398}"/>
              </a:ext>
            </a:extLst>
          </p:cNvPr>
          <p:cNvSpPr txBox="1"/>
          <p:nvPr/>
        </p:nvSpPr>
        <p:spPr>
          <a:xfrm>
            <a:off x="4193594" y="4713953"/>
            <a:ext cx="1600200" cy="27241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15</a:t>
            </a:r>
            <a:r>
              <a:rPr lang="en-US" sz="1600" dirty="0">
                <a:solidFill>
                  <a:schemeClr val="bg1"/>
                </a:solidFill>
              </a:rPr>
              <a:t>-Kanemura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FF5C1B-EF75-3B42-9D25-129E9215BAE8}"/>
              </a:ext>
            </a:extLst>
          </p:cNvPr>
          <p:cNvSpPr txBox="1"/>
          <p:nvPr/>
        </p:nvSpPr>
        <p:spPr>
          <a:xfrm>
            <a:off x="5389870" y="52486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FF5C1B-EF75-3B42-9D25-129E9215BAE8}"/>
              </a:ext>
            </a:extLst>
          </p:cNvPr>
          <p:cNvSpPr txBox="1"/>
          <p:nvPr/>
        </p:nvSpPr>
        <p:spPr>
          <a:xfrm>
            <a:off x="5410200" y="55626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FF5C1B-EF75-3B42-9D25-129E9215BAE8}"/>
              </a:ext>
            </a:extLst>
          </p:cNvPr>
          <p:cNvSpPr txBox="1"/>
          <p:nvPr/>
        </p:nvSpPr>
        <p:spPr>
          <a:xfrm>
            <a:off x="5410200" y="61722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FF5C1B-EF75-3B42-9D25-129E9215BAE8}"/>
              </a:ext>
            </a:extLst>
          </p:cNvPr>
          <p:cNvSpPr txBox="1"/>
          <p:nvPr/>
        </p:nvSpPr>
        <p:spPr>
          <a:xfrm>
            <a:off x="5410200" y="58674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200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356726"/>
            <a:ext cx="3316511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00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63" y="3697831"/>
            <a:ext cx="6680842" cy="3160169"/>
          </a:xfrm>
          <a:prstGeom prst="rect">
            <a:avLst/>
          </a:prstGeom>
        </p:spPr>
      </p:pic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78758025-0A27-7F40-9DC5-AAA47CF369B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0" y="1066800"/>
          <a:ext cx="4572000" cy="18288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en-US" sz="1400" baseline="0" dirty="0"/>
                        <a:t>Objective measures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400" dirty="0" err="1"/>
                        <a:t>Sextupole</a:t>
                      </a:r>
                      <a:r>
                        <a:rPr lang="en-US" sz="1400" dirty="0"/>
                        <a:t>/solenoid built/tested at LBNL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400" dirty="0">
                          <a:effectLst/>
                        </a:rPr>
                        <a:t>Oct. 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Coldmass assembled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</a:rPr>
                        <a:t>Sep.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System assembled on HV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</a:rPr>
                        <a:t>Dec.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Integrated System tested on HV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</a:rPr>
                        <a:t>Oct.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1711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HP ECR produces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</a:rPr>
                        <a:t>Dec.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363366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136805"/>
            <a:ext cx="8991600" cy="776526"/>
          </a:xfrm>
        </p:spPr>
        <p:txBody>
          <a:bodyPr/>
          <a:lstStyle/>
          <a:p>
            <a:r>
              <a:rPr lang="en-US" dirty="0"/>
              <a:t>Superconducting ECR Ion Source</a:t>
            </a:r>
            <a:br>
              <a:rPr lang="en-US" dirty="0"/>
            </a:br>
            <a:r>
              <a:rPr lang="en-US" sz="2200" dirty="0"/>
              <a:t>Assembling LBNL-built Magnets to Cryostat for Integration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65424" y="1066801"/>
            <a:ext cx="4430376" cy="1828798"/>
          </a:xfrm>
        </p:spPr>
        <p:txBody>
          <a:bodyPr/>
          <a:lstStyle/>
          <a:p>
            <a:r>
              <a:rPr lang="en-US" sz="2000" dirty="0"/>
              <a:t>Cryostat </a:t>
            </a:r>
            <a:r>
              <a:rPr lang="en-US" sz="2000" dirty="0" err="1"/>
              <a:t>coldmass</a:t>
            </a:r>
            <a:r>
              <a:rPr lang="en-US" sz="2000" dirty="0"/>
              <a:t> and vacuum vessel assembly completed</a:t>
            </a:r>
          </a:p>
          <a:p>
            <a:r>
              <a:rPr lang="en-US" sz="2000" dirty="0"/>
              <a:t>Integration of HV platform in process</a:t>
            </a:r>
          </a:p>
          <a:p>
            <a:pPr lvl="1"/>
            <a:r>
              <a:rPr lang="en-US" sz="1800" dirty="0"/>
              <a:t>Water system installed and pressure tested ready to be filled up</a:t>
            </a:r>
          </a:p>
          <a:p>
            <a:pPr lvl="1"/>
            <a:r>
              <a:rPr lang="en-US" sz="1800" dirty="0"/>
              <a:t>Isolation transformer and HV platform tested to 100kV successfully</a:t>
            </a:r>
          </a:p>
          <a:p>
            <a:pPr lvl="1"/>
            <a:r>
              <a:rPr lang="en-US" sz="1800" dirty="0"/>
              <a:t>Electrical panel ready to be energized</a:t>
            </a:r>
          </a:p>
          <a:p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C83E3B-8FE7-0B41-891C-893BF147032F}"/>
              </a:ext>
            </a:extLst>
          </p:cNvPr>
          <p:cNvSpPr/>
          <p:nvPr/>
        </p:nvSpPr>
        <p:spPr>
          <a:xfrm>
            <a:off x="762000" y="6477000"/>
            <a:ext cx="5715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SC ECR ion source high voltage platform and beam line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FF5C1B-EF75-3B42-9D25-129E9215BAE8}"/>
              </a:ext>
            </a:extLst>
          </p:cNvPr>
          <p:cNvSpPr txBox="1"/>
          <p:nvPr/>
        </p:nvSpPr>
        <p:spPr>
          <a:xfrm>
            <a:off x="8839200" y="12954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FF5C1B-EF75-3B42-9D25-129E9215BAE8}"/>
              </a:ext>
            </a:extLst>
          </p:cNvPr>
          <p:cNvSpPr txBox="1"/>
          <p:nvPr/>
        </p:nvSpPr>
        <p:spPr>
          <a:xfrm>
            <a:off x="8763000" y="1626513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980" y="3244361"/>
            <a:ext cx="2469020" cy="36155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0C83E3B-8FE7-0B41-891C-893BF147032F}"/>
              </a:ext>
            </a:extLst>
          </p:cNvPr>
          <p:cNvSpPr/>
          <p:nvPr/>
        </p:nvSpPr>
        <p:spPr>
          <a:xfrm>
            <a:off x="6674980" y="6248400"/>
            <a:ext cx="24328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SC ECR ion source cryostat assembly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67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600"/>
            <a:ext cx="2077642" cy="34551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9601"/>
            <a:ext cx="3827343" cy="2417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413" y="3200400"/>
            <a:ext cx="5326655" cy="32560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36805"/>
            <a:ext cx="8991600" cy="776526"/>
          </a:xfrm>
        </p:spPr>
        <p:txBody>
          <a:bodyPr/>
          <a:lstStyle/>
          <a:p>
            <a:r>
              <a:rPr lang="en-US" dirty="0"/>
              <a:t>80 MHz RFQ Commissioned for Full Power </a:t>
            </a:r>
            <a:br>
              <a:rPr lang="en-US" dirty="0"/>
            </a:br>
            <a:r>
              <a:rPr lang="en-US" sz="2200" dirty="0"/>
              <a:t>&gt; 100 kW CW Power for Uranium Operations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, Slide </a:t>
            </a:r>
            <a:fld id="{888FC917-2F4D-45AC-AA7A-EF80FFB23A8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066800"/>
            <a:ext cx="3048000" cy="5027613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sz="1800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/>
          </p:nvPr>
        </p:nvGraphicFramePr>
        <p:xfrm>
          <a:off x="3827343" y="990600"/>
          <a:ext cx="5306245" cy="18288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949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6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en-US" sz="1400" baseline="0" dirty="0"/>
                        <a:t>Objective measures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400" dirty="0"/>
                        <a:t>RFQ</a:t>
                      </a:r>
                      <a:r>
                        <a:rPr lang="en-US" sz="1400" baseline="0" dirty="0"/>
                        <a:t> conditioned above 50 kW CW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400" dirty="0">
                          <a:effectLst/>
                        </a:rPr>
                        <a:t>Aug.</a:t>
                      </a:r>
                      <a:r>
                        <a:rPr lang="en-US" sz="1400" baseline="0" dirty="0">
                          <a:effectLst/>
                        </a:rPr>
                        <a:t> 2017</a:t>
                      </a:r>
                      <a:endParaRPr lang="en-US" sz="1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Accelerating argon beam through RFQ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aseline="0" dirty="0">
                          <a:effectLst/>
                        </a:rPr>
                        <a:t>Oct. 2017</a:t>
                      </a:r>
                      <a:endParaRPr lang="en-US" sz="1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400" dirty="0"/>
                        <a:t>RFQ amplifier tested offline above 100 kW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400" baseline="0" dirty="0">
                          <a:effectLst/>
                        </a:rPr>
                        <a:t>Jun. 2019</a:t>
                      </a:r>
                      <a:endParaRPr lang="en-US" sz="1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RFQ conditioned above 100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aseline="0" dirty="0">
                          <a:effectLst/>
                        </a:rPr>
                        <a:t>Aug. 2019</a:t>
                      </a:r>
                      <a:endParaRPr lang="en-US" sz="1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Accelerating uranium-like beam through RFQ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</a:rPr>
                        <a:t>Dec.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41468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36831" y="6066633"/>
            <a:ext cx="4114800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>
                <a:solidFill>
                  <a:prstClr val="white"/>
                </a:solidFill>
              </a:rPr>
              <a:t>FRIB radio frequency quadrupole RFQ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717" y="1574494"/>
            <a:ext cx="3445959" cy="22553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0254" y="3759412"/>
            <a:ext cx="1864573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>
                <a:solidFill>
                  <a:schemeClr val="bg1"/>
                </a:solidFill>
              </a:rPr>
              <a:t>Analog RFQ power amplifier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FF5C1B-EF75-3B42-9D25-129E9215BAE8}"/>
              </a:ext>
            </a:extLst>
          </p:cNvPr>
          <p:cNvSpPr txBox="1"/>
          <p:nvPr/>
        </p:nvSpPr>
        <p:spPr>
          <a:xfrm>
            <a:off x="8766068" y="12192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FF5C1B-EF75-3B42-9D25-129E9215BAE8}"/>
              </a:ext>
            </a:extLst>
          </p:cNvPr>
          <p:cNvSpPr txBox="1"/>
          <p:nvPr/>
        </p:nvSpPr>
        <p:spPr>
          <a:xfrm>
            <a:off x="8763000" y="1550313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FF5C1B-EF75-3B42-9D25-129E9215BAE8}"/>
              </a:ext>
            </a:extLst>
          </p:cNvPr>
          <p:cNvSpPr txBox="1"/>
          <p:nvPr/>
        </p:nvSpPr>
        <p:spPr>
          <a:xfrm>
            <a:off x="8763000" y="1855113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FF5C1B-EF75-3B42-9D25-129E9215BAE8}"/>
              </a:ext>
            </a:extLst>
          </p:cNvPr>
          <p:cNvSpPr txBox="1"/>
          <p:nvPr/>
        </p:nvSpPr>
        <p:spPr>
          <a:xfrm>
            <a:off x="8763000" y="2159913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69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-AN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723" y="1085850"/>
            <a:ext cx="1066800" cy="414528"/>
          </a:xfrm>
          <a:prstGeom prst="rect">
            <a:avLst/>
          </a:prstGeom>
        </p:spPr>
      </p:pic>
      <p:sp>
        <p:nvSpPr>
          <p:cNvPr id="2867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>
                <a:latin typeface="Arial" pitchFamily="34" charset="0"/>
                <a:ea typeface="ＭＳ Ｐゴシック" charset="-128"/>
              </a:rPr>
              <a:t>Argonne National Laboratory</a:t>
            </a:r>
          </a:p>
          <a:p>
            <a:pPr lvl="1"/>
            <a:r>
              <a:rPr lang="en-US" sz="1400" dirty="0">
                <a:latin typeface="Arial" pitchFamily="34" charset="0"/>
              </a:rPr>
              <a:t>Liquid lithium charge stripper; </a:t>
            </a:r>
            <a:br>
              <a:rPr lang="en-US" sz="1400" dirty="0">
                <a:latin typeface="Arial" pitchFamily="34" charset="0"/>
              </a:rPr>
            </a:br>
            <a:r>
              <a:rPr lang="en-US" sz="1400" dirty="0">
                <a:latin typeface="Arial" pitchFamily="34" charset="0"/>
              </a:rPr>
              <a:t>stopping of ions in gas; fragment </a:t>
            </a:r>
            <a:br>
              <a:rPr lang="en-US" sz="1400" dirty="0">
                <a:latin typeface="Arial" pitchFamily="34" charset="0"/>
              </a:rPr>
            </a:br>
            <a:r>
              <a:rPr lang="en-US" sz="1400" dirty="0">
                <a:latin typeface="Arial" pitchFamily="34" charset="0"/>
              </a:rPr>
              <a:t>separator design; beam dynamics; SRF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Arial" pitchFamily="34" charset="0"/>
                <a:ea typeface="ＭＳ Ｐゴシック" charset="-128"/>
              </a:rPr>
              <a:t>Brookhaven National </a:t>
            </a:r>
            <a:br>
              <a:rPr lang="en-US" sz="1400" dirty="0">
                <a:latin typeface="Arial" pitchFamily="34" charset="0"/>
                <a:ea typeface="ＭＳ Ｐゴシック" charset="-128"/>
              </a:rPr>
            </a:br>
            <a:r>
              <a:rPr lang="en-US" sz="1400" dirty="0">
                <a:latin typeface="Arial" pitchFamily="34" charset="0"/>
                <a:ea typeface="ＭＳ Ｐゴシック" charset="-128"/>
              </a:rPr>
              <a:t>Laboratory</a:t>
            </a:r>
          </a:p>
          <a:p>
            <a:pPr lvl="1"/>
            <a:r>
              <a:rPr lang="en-US" sz="1400" dirty="0">
                <a:latin typeface="Arial" pitchFamily="34" charset="0"/>
              </a:rPr>
              <a:t>Radiation-resistant magnets; </a:t>
            </a:r>
            <a:br>
              <a:rPr lang="en-US" sz="1400" dirty="0">
                <a:latin typeface="Arial" pitchFamily="34" charset="0"/>
              </a:rPr>
            </a:br>
            <a:r>
              <a:rPr lang="en-US" sz="1400" dirty="0">
                <a:latin typeface="Arial" pitchFamily="34" charset="0"/>
              </a:rPr>
              <a:t>plasma charge stripper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Arial" pitchFamily="34" charset="0"/>
                <a:ea typeface="ＭＳ Ｐゴシック" charset="-128"/>
              </a:rPr>
              <a:t>Fermilab</a:t>
            </a:r>
          </a:p>
          <a:p>
            <a:pPr lvl="1">
              <a:spcBef>
                <a:spcPts val="400"/>
              </a:spcBef>
            </a:pPr>
            <a:r>
              <a:rPr lang="en-US" sz="1400" dirty="0">
                <a:latin typeface="Arial" pitchFamily="34" charset="0"/>
              </a:rPr>
              <a:t>Diagnostics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Arial" pitchFamily="34" charset="0"/>
                <a:ea typeface="ＭＳ Ｐゴシック" charset="-128"/>
              </a:rPr>
              <a:t>Jefferson Laboratory</a:t>
            </a:r>
          </a:p>
          <a:p>
            <a:pPr lvl="1"/>
            <a:r>
              <a:rPr lang="en-US" sz="1400" dirty="0">
                <a:latin typeface="Arial" pitchFamily="34" charset="0"/>
              </a:rPr>
              <a:t>Cryogenics; SRF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Arial" pitchFamily="34" charset="0"/>
                <a:ea typeface="ＭＳ Ｐゴシック" charset="-128"/>
              </a:rPr>
              <a:t>Lawrence Berkeley </a:t>
            </a:r>
            <a:br>
              <a:rPr lang="en-US" sz="1400" dirty="0">
                <a:latin typeface="Arial" pitchFamily="34" charset="0"/>
                <a:ea typeface="ＭＳ Ｐゴシック" charset="-128"/>
              </a:rPr>
            </a:br>
            <a:r>
              <a:rPr lang="en-US" sz="1400" dirty="0">
                <a:latin typeface="Arial" pitchFamily="34" charset="0"/>
                <a:ea typeface="ＭＳ Ｐゴシック" charset="-128"/>
              </a:rPr>
              <a:t>National Laboratory</a:t>
            </a:r>
          </a:p>
          <a:p>
            <a:pPr lvl="1"/>
            <a:r>
              <a:rPr lang="en-US" sz="1400" dirty="0">
                <a:latin typeface="Arial" pitchFamily="34" charset="0"/>
              </a:rPr>
              <a:t>ECR ion source; beam dynamics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Arial" pitchFamily="34" charset="0"/>
                <a:ea typeface="ＭＳ Ｐゴシック" charset="-128"/>
              </a:rPr>
              <a:t>Oak Ridge National Laboratory  </a:t>
            </a:r>
          </a:p>
          <a:p>
            <a:pPr lvl="1"/>
            <a:r>
              <a:rPr lang="en-US" sz="1400" dirty="0">
                <a:latin typeface="Arial" pitchFamily="34" charset="0"/>
              </a:rPr>
              <a:t>Target facility; beam dump R&amp;D; </a:t>
            </a:r>
            <a:br>
              <a:rPr lang="en-US" sz="1400" dirty="0">
                <a:latin typeface="Arial" pitchFamily="34" charset="0"/>
              </a:rPr>
            </a:br>
            <a:r>
              <a:rPr lang="en-US" sz="1400" dirty="0">
                <a:latin typeface="Arial" pitchFamily="34" charset="0"/>
              </a:rPr>
              <a:t>cryogenic controls</a:t>
            </a:r>
          </a:p>
          <a:p>
            <a:pPr lvl="0">
              <a:spcBef>
                <a:spcPts val="600"/>
              </a:spcBef>
            </a:pPr>
            <a:r>
              <a:rPr lang="en-US" sz="1400" dirty="0">
                <a:latin typeface="Arial" pitchFamily="34" charset="0"/>
                <a:ea typeface="ＭＳ Ｐゴシック" charset="-128"/>
              </a:rPr>
              <a:t>Stanford National Accelerator Lab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latin typeface="Arial" pitchFamily="34" charset="0"/>
              </a:rPr>
              <a:t>Cryogenics</a:t>
            </a:r>
            <a:endParaRPr lang="en-US" sz="1400" dirty="0">
              <a:latin typeface="Arial" pitchFamily="34" charset="0"/>
              <a:ea typeface="ＭＳ Ｐゴシック" charset="-128"/>
            </a:endParaRPr>
          </a:p>
          <a:p>
            <a:pPr lvl="0">
              <a:spcBef>
                <a:spcPts val="600"/>
              </a:spcBef>
            </a:pPr>
            <a:r>
              <a:rPr lang="en-US" sz="1400" dirty="0">
                <a:latin typeface="Arial" pitchFamily="34" charset="0"/>
                <a:ea typeface="ＭＳ Ｐゴシック" charset="-128"/>
              </a:rPr>
              <a:t>Sandia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latin typeface="Arial" pitchFamily="34" charset="0"/>
              </a:rPr>
              <a:t>Production target</a:t>
            </a:r>
          </a:p>
          <a:p>
            <a:pPr marL="0" indent="0">
              <a:spcBef>
                <a:spcPts val="300"/>
              </a:spcBef>
              <a:buNone/>
            </a:pPr>
            <a:endParaRPr lang="en-US" sz="1400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28674" name="Title 2"/>
          <p:cNvSpPr>
            <a:spLocks noGrp="1"/>
          </p:cNvSpPr>
          <p:nvPr>
            <p:ph type="title"/>
          </p:nvPr>
        </p:nvSpPr>
        <p:spPr>
          <a:xfrm>
            <a:off x="76200" y="67719"/>
            <a:ext cx="8991600" cy="921848"/>
          </a:xfrm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charset="-128"/>
              </a:rPr>
              <a:t>We Cannot Build FRIB Alone and Are Working with the Best </a:t>
            </a:r>
            <a:r>
              <a:rPr lang="en-US">
                <a:latin typeface="Arial" pitchFamily="34" charset="0"/>
                <a:ea typeface="ＭＳ Ｐゴシック" charset="-128"/>
              </a:rPr>
              <a:t>in US and Worldwide</a:t>
            </a:r>
            <a:endParaRPr lang="en-US" sz="2000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8676" name="Content Placeholder 5"/>
          <p:cNvSpPr>
            <a:spLocks noGrp="1"/>
          </p:cNvSpPr>
          <p:nvPr>
            <p:ph idx="4294967295"/>
          </p:nvPr>
        </p:nvSpPr>
        <p:spPr>
          <a:xfrm>
            <a:off x="5483225" y="1092200"/>
            <a:ext cx="3660775" cy="4752975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1400" dirty="0">
                <a:latin typeface="Arial" pitchFamily="34" charset="0"/>
              </a:rPr>
              <a:t>Budker Inst. of Nuclear Physics (Russia)</a:t>
            </a:r>
          </a:p>
          <a:p>
            <a:pPr lvl="1">
              <a:spcBef>
                <a:spcPts val="200"/>
              </a:spcBef>
            </a:pPr>
            <a:r>
              <a:rPr lang="en-US" sz="1400" dirty="0">
                <a:latin typeface="Arial" pitchFamily="34" charset="0"/>
              </a:rPr>
              <a:t>Production target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Arial" pitchFamily="34" charset="0"/>
              </a:rPr>
              <a:t>GANIL (France)</a:t>
            </a:r>
          </a:p>
          <a:p>
            <a:pPr lvl="1">
              <a:spcBef>
                <a:spcPts val="200"/>
              </a:spcBef>
            </a:pPr>
            <a:r>
              <a:rPr lang="en-US" sz="1400" dirty="0">
                <a:latin typeface="Arial" pitchFamily="34" charset="0"/>
              </a:rPr>
              <a:t>Production target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Arial" pitchFamily="34" charset="0"/>
              </a:rPr>
              <a:t>GSI (Germany)</a:t>
            </a:r>
          </a:p>
          <a:p>
            <a:pPr lvl="1">
              <a:spcBef>
                <a:spcPts val="200"/>
              </a:spcBef>
            </a:pPr>
            <a:r>
              <a:rPr lang="en-US" sz="1400" dirty="0">
                <a:latin typeface="Arial" pitchFamily="34" charset="0"/>
              </a:rPr>
              <a:t>Production target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Arial" pitchFamily="34" charset="0"/>
              </a:rPr>
              <a:t>INFN Legnaro (Italy)</a:t>
            </a:r>
          </a:p>
          <a:p>
            <a:pPr lvl="1">
              <a:spcBef>
                <a:spcPts val="200"/>
              </a:spcBef>
            </a:pPr>
            <a:r>
              <a:rPr lang="en-US" sz="1400" dirty="0">
                <a:latin typeface="Arial" pitchFamily="34" charset="0"/>
              </a:rPr>
              <a:t>SRF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Arial" pitchFamily="34" charset="0"/>
              </a:rPr>
              <a:t>KEK (Japan)</a:t>
            </a:r>
          </a:p>
          <a:p>
            <a:pPr lvl="1">
              <a:spcBef>
                <a:spcPts val="200"/>
              </a:spcBef>
            </a:pPr>
            <a:r>
              <a:rPr lang="en-US" sz="1400" dirty="0">
                <a:latin typeface="Arial" pitchFamily="34" charset="0"/>
              </a:rPr>
              <a:t>SRF technology; SC solenoid magnets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Arial" pitchFamily="34" charset="0"/>
                <a:ea typeface="ＭＳ Ｐゴシック" charset="-128"/>
              </a:rPr>
              <a:t>RIKEN (Japan)</a:t>
            </a:r>
          </a:p>
          <a:p>
            <a:pPr lvl="1">
              <a:spcBef>
                <a:spcPts val="200"/>
              </a:spcBef>
            </a:pPr>
            <a:r>
              <a:rPr lang="en-US" sz="1400" dirty="0">
                <a:latin typeface="Arial" pitchFamily="34" charset="0"/>
              </a:rPr>
              <a:t>Charge strippers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Arial" pitchFamily="34" charset="0"/>
                <a:ea typeface="ＭＳ Ｐゴシック" charset="-128"/>
              </a:rPr>
              <a:t>Soreq (Israel)</a:t>
            </a:r>
          </a:p>
          <a:p>
            <a:pPr lvl="1"/>
            <a:r>
              <a:rPr lang="en-US" sz="1400" dirty="0">
                <a:latin typeface="Arial" pitchFamily="34" charset="0"/>
              </a:rPr>
              <a:t>Production target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Arial" pitchFamily="34" charset="0"/>
              </a:rPr>
              <a:t>IMP, CAS (China)</a:t>
            </a:r>
          </a:p>
          <a:p>
            <a:pPr lvl="1"/>
            <a:r>
              <a:rPr lang="en-US" sz="1400" dirty="0">
                <a:latin typeface="Arial" pitchFamily="34" charset="0"/>
              </a:rPr>
              <a:t>Room temperature magnet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Arial" pitchFamily="34" charset="0"/>
              </a:rPr>
              <a:t>Tsinghua University (China)</a:t>
            </a:r>
          </a:p>
          <a:p>
            <a:pPr lvl="1"/>
            <a:r>
              <a:rPr lang="en-US" sz="1400" dirty="0">
                <a:latin typeface="Arial" pitchFamily="34" charset="0"/>
              </a:rPr>
              <a:t>RFQ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Arial" pitchFamily="34" charset="0"/>
              </a:rPr>
              <a:t>TRIUMF (Canada)</a:t>
            </a:r>
          </a:p>
          <a:p>
            <a:pPr lvl="1">
              <a:spcBef>
                <a:spcPts val="200"/>
              </a:spcBef>
            </a:pPr>
            <a:r>
              <a:rPr lang="en-US" sz="1400" dirty="0">
                <a:latin typeface="Arial" pitchFamily="34" charset="0"/>
              </a:rPr>
              <a:t>SRF; beam dynamics</a:t>
            </a:r>
          </a:p>
        </p:txBody>
      </p:sp>
      <p:pic>
        <p:nvPicPr>
          <p:cNvPr id="7" name="Picture 6" descr="logo_Ferm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5723" y="2858321"/>
            <a:ext cx="1066800" cy="204216"/>
          </a:xfrm>
          <a:prstGeom prst="rect">
            <a:avLst/>
          </a:prstGeom>
        </p:spPr>
      </p:pic>
      <p:pic>
        <p:nvPicPr>
          <p:cNvPr id="8" name="Picture 7" descr="logo_ORN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0523" y="4477626"/>
            <a:ext cx="762000" cy="387096"/>
          </a:xfrm>
          <a:prstGeom prst="rect">
            <a:avLst/>
          </a:prstGeom>
        </p:spPr>
      </p:pic>
      <p:pic>
        <p:nvPicPr>
          <p:cNvPr id="12" name="Picture 11" descr="logo-BN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86371" y="1891104"/>
            <a:ext cx="1216152" cy="457200"/>
          </a:xfrm>
          <a:prstGeom prst="rect">
            <a:avLst/>
          </a:prstGeom>
        </p:spPr>
      </p:pic>
      <p:pic>
        <p:nvPicPr>
          <p:cNvPr id="13" name="Picture 12" descr="logo-JLa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4763" y="3352691"/>
            <a:ext cx="1127760" cy="3048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633" y="3734535"/>
            <a:ext cx="847890" cy="5152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402" y="5212080"/>
            <a:ext cx="76912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96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713282E-78B8-2B42-A381-8CAB22F4D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696" y="2078195"/>
            <a:ext cx="903514" cy="10209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443" y="2088240"/>
            <a:ext cx="782757" cy="1066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396D33-3A1A-C04F-9DAB-116DB73541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602" y="2083970"/>
            <a:ext cx="774255" cy="1032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308" y="3108818"/>
            <a:ext cx="1029497" cy="10294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Attracted World Experts in Key Areas</a:t>
            </a:r>
            <a:br>
              <a:rPr lang="en-US" dirty="0"/>
            </a:br>
            <a:r>
              <a:rPr lang="en-US" sz="2200" dirty="0"/>
              <a:t>With Culture Background </a:t>
            </a:r>
            <a:r>
              <a:rPr lang="en-US" sz="2200"/>
              <a:t>from ~ </a:t>
            </a:r>
            <a:r>
              <a:rPr lang="en-US" sz="2200" dirty="0"/>
              <a:t>3</a:t>
            </a:r>
            <a:r>
              <a:rPr lang="en-US" sz="2200"/>
              <a:t>0 </a:t>
            </a:r>
            <a:r>
              <a:rPr lang="en-US" sz="2200" dirty="0"/>
              <a:t>Countries 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, Slide </a:t>
            </a:r>
            <a:fld id="{35AD4620-7552-4207-8973-898801ED21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4267200"/>
            <a:ext cx="8991600" cy="245387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</a:rPr>
              <a:t>Attracted seasoned leaders in accelerator physics and engineering</a:t>
            </a:r>
          </a:p>
          <a:p>
            <a:pPr lvl="1"/>
            <a:r>
              <a:rPr lang="en-US" sz="1600" dirty="0"/>
              <a:t>H. </a:t>
            </a:r>
            <a:r>
              <a:rPr lang="en-US" sz="1600" dirty="0" err="1"/>
              <a:t>Ao</a:t>
            </a:r>
            <a:r>
              <a:rPr lang="en-US" sz="1600" dirty="0"/>
              <a:t> (J-PARC), N. </a:t>
            </a:r>
            <a:r>
              <a:rPr lang="en-US" sz="1600" dirty="0" err="1"/>
              <a:t>Bultman</a:t>
            </a:r>
            <a:r>
              <a:rPr lang="en-US" sz="1600" dirty="0"/>
              <a:t> (LANL), F. Casagrande (ORNL), J. Chen (PPPL), D. Chabot (BNL), L. </a:t>
            </a:r>
            <a:r>
              <a:rPr lang="en-US" sz="1600" dirty="0" err="1"/>
              <a:t>Dalesio</a:t>
            </a:r>
            <a:r>
              <a:rPr lang="en-US" sz="1600" dirty="0"/>
              <a:t> (BNL), A. </a:t>
            </a:r>
            <a:r>
              <a:rPr lang="en-US" sz="1600" dirty="0" err="1"/>
              <a:t>Facco</a:t>
            </a:r>
            <a:r>
              <a:rPr lang="en-US" sz="1600" dirty="0"/>
              <a:t> (INFN), </a:t>
            </a:r>
            <a:r>
              <a:rPr lang="en-US" sz="1600" dirty="0">
                <a:latin typeface="Arial" pitchFamily="34" charset="0"/>
              </a:rPr>
              <a:t>K. Fukushima (U. Hiroshima), </a:t>
            </a:r>
            <a:r>
              <a:rPr lang="en-US" sz="1600" dirty="0"/>
              <a:t>V. </a:t>
            </a:r>
            <a:r>
              <a:rPr lang="en-US" sz="1600" dirty="0" err="1"/>
              <a:t>Ganni</a:t>
            </a:r>
            <a:r>
              <a:rPr lang="en-US" sz="1600" dirty="0"/>
              <a:t> (</a:t>
            </a:r>
            <a:r>
              <a:rPr lang="en-US" sz="1600" dirty="0" err="1"/>
              <a:t>JLab</a:t>
            </a:r>
            <a:r>
              <a:rPr lang="en-US" sz="1600" dirty="0"/>
              <a:t>), A. </a:t>
            </a:r>
            <a:r>
              <a:rPr lang="en-US" sz="1600" dirty="0" err="1"/>
              <a:t>Ganshyn</a:t>
            </a:r>
            <a:r>
              <a:rPr lang="en-US" sz="1600" dirty="0"/>
              <a:t> (Cornell), P. Gibson (ORNL), W. </a:t>
            </a:r>
            <a:r>
              <a:rPr lang="en-US" sz="1600" dirty="0" err="1"/>
              <a:t>Hartung</a:t>
            </a:r>
            <a:r>
              <a:rPr lang="en-US" sz="1600" dirty="0"/>
              <a:t> (Cornell), S.H. Kim (ANL), P. Knudsen (</a:t>
            </a:r>
            <a:r>
              <a:rPr lang="en-US" sz="1600" dirty="0" err="1"/>
              <a:t>JLab</a:t>
            </a:r>
            <a:r>
              <a:rPr lang="en-US" sz="1600" dirty="0"/>
              <a:t>), Y. </a:t>
            </a:r>
            <a:r>
              <a:rPr lang="en-US" sz="1600" dirty="0" err="1"/>
              <a:t>Hao</a:t>
            </a:r>
            <a:r>
              <a:rPr lang="en-US" sz="1600" dirty="0"/>
              <a:t> (BNL), H.-C. </a:t>
            </a:r>
            <a:r>
              <a:rPr lang="en-US" sz="1600" dirty="0" err="1"/>
              <a:t>Hseuh</a:t>
            </a:r>
            <a:r>
              <a:rPr lang="en-US" sz="1600" dirty="0"/>
              <a:t> (BNL), A. </a:t>
            </a:r>
            <a:r>
              <a:rPr lang="en-US" sz="1600" dirty="0" err="1"/>
              <a:t>Hussain</a:t>
            </a:r>
            <a:r>
              <a:rPr lang="en-US" sz="1600" dirty="0"/>
              <a:t> (BNL), M. Ikegami (J-PARC), T. Kanemura (JAEA), S. Kim (ANL), R.E. </a:t>
            </a:r>
            <a:r>
              <a:rPr lang="en-US" sz="1600" dirty="0" err="1"/>
              <a:t>Laxdal</a:t>
            </a:r>
            <a:r>
              <a:rPr lang="en-US" sz="1600" dirty="0"/>
              <a:t> (TRIUMF), S. Lidia (LBNL), S. Lund (LLNL), G. Machicoane, F. Martin, Y. </a:t>
            </a:r>
            <a:r>
              <a:rPr lang="en-US" sz="1600" dirty="0" err="1"/>
              <a:t>Momozaki</a:t>
            </a:r>
            <a:r>
              <a:rPr lang="en-US" sz="1600" dirty="0"/>
              <a:t> (ANL), A.C. Morton (TRIUMF), J. Nolen (ANL), D. </a:t>
            </a:r>
            <a:r>
              <a:rPr lang="en-US" sz="1600" dirty="0" err="1"/>
              <a:t>Omitto</a:t>
            </a:r>
            <a:r>
              <a:rPr lang="en-US" sz="1600" dirty="0"/>
              <a:t> (BNL), P. </a:t>
            </a:r>
            <a:r>
              <a:rPr lang="en-US" sz="1600" dirty="0" err="1"/>
              <a:t>Ostroumov</a:t>
            </a:r>
            <a:r>
              <a:rPr lang="en-US" sz="1600" dirty="0"/>
              <a:t> (ANL), T. Russo (BNL), H. Ren (PKU), K. Saito (KEK), M. Shehab (SESAME), </a:t>
            </a:r>
            <a:r>
              <a:rPr lang="fr-FR" sz="1600" dirty="0"/>
              <a:t>J. Wei (BNL/THU)</a:t>
            </a:r>
            <a:r>
              <a:rPr lang="en-US" sz="1600" dirty="0"/>
              <a:t>, T. Xu (ORNL), M. Wright (</a:t>
            </a:r>
            <a:r>
              <a:rPr lang="en-US" sz="1600" dirty="0" err="1"/>
              <a:t>JLab</a:t>
            </a:r>
            <a:r>
              <a:rPr lang="en-US" sz="1600" dirty="0"/>
              <a:t>), Y. Yamazaki (KEK), </a:t>
            </a:r>
            <a:r>
              <a:rPr lang="en-US" sz="1600" dirty="0">
                <a:latin typeface="Arial" pitchFamily="34" charset="0"/>
              </a:rPr>
              <a:t>T. Yoshimoto (TIT/KEK)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1005047"/>
            <a:ext cx="1000875" cy="10668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625" y="2072701"/>
            <a:ext cx="781952" cy="1042603"/>
          </a:xfrm>
          <a:prstGeom prst="rect">
            <a:avLst/>
          </a:prstGeom>
        </p:spPr>
      </p:pic>
      <p:pic>
        <p:nvPicPr>
          <p:cNvPr id="19" name="Picture 2" descr="C:\Users\Wei\own\frib\personnel\staff\bultman\Bultman, Natha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996661"/>
            <a:ext cx="809193" cy="107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Wei\AppData\Local\Microsoft\Windows\Temporary Internet Files\Content.Outlook\O0QLISPO\CasagrandeFabio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994997"/>
            <a:ext cx="800101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1"/>
            <a:ext cx="76180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990599"/>
            <a:ext cx="710292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61" y="2088240"/>
            <a:ext cx="764624" cy="1019499"/>
          </a:xfrm>
          <a:prstGeom prst="rect">
            <a:avLst/>
          </a:prstGeom>
        </p:spPr>
      </p:pic>
      <p:pic>
        <p:nvPicPr>
          <p:cNvPr id="27" name="Picture 2" descr="C:\Users\Wei\own\frib\personnel\xu\Xu, Tin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005046"/>
            <a:ext cx="779562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248" y="2091378"/>
            <a:ext cx="675730" cy="1036119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002724"/>
            <a:ext cx="800101" cy="106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644" y="990600"/>
            <a:ext cx="795556" cy="10607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918" y="2091234"/>
            <a:ext cx="825109" cy="10480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588" y="1003800"/>
            <a:ext cx="842935" cy="10672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97" y="2064096"/>
            <a:ext cx="897772" cy="10512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35884"/>
            <a:ext cx="833656" cy="10883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467" y="2101152"/>
            <a:ext cx="778631" cy="10381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005047"/>
            <a:ext cx="697418" cy="1056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477" y="2082201"/>
            <a:ext cx="723217" cy="10618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486" y="3144052"/>
            <a:ext cx="772999" cy="10020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86850" y="3156662"/>
            <a:ext cx="730170" cy="9949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999" y="3116403"/>
            <a:ext cx="668617" cy="10219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3759"/>
            <a:ext cx="761806" cy="101574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676" y="3134504"/>
            <a:ext cx="758524" cy="101136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127497"/>
            <a:ext cx="790813" cy="100200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861" y="3127498"/>
            <a:ext cx="751504" cy="10020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957" y="3134505"/>
            <a:ext cx="746248" cy="99499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3144052"/>
            <a:ext cx="751363" cy="10018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892" y="3123017"/>
            <a:ext cx="766321" cy="102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463" y="3115304"/>
            <a:ext cx="764221" cy="101896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268" y="996661"/>
            <a:ext cx="716450" cy="11011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219" y="1002203"/>
            <a:ext cx="712971" cy="10991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20F84F-B266-3349-A5EF-EAB4A8E0D4EB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691" y="2101099"/>
            <a:ext cx="690038" cy="100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26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600"/>
            <a:ext cx="4572000" cy="34236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68881"/>
            <a:ext cx="8991600" cy="719524"/>
          </a:xfrm>
        </p:spPr>
        <p:txBody>
          <a:bodyPr/>
          <a:lstStyle/>
          <a:p>
            <a:r>
              <a:rPr lang="en-US" sz="2813" dirty="0"/>
              <a:t>Sharing Knowledge Gained &amp; Lessons Learned</a:t>
            </a:r>
            <a:br>
              <a:rPr lang="en-US" dirty="0"/>
            </a:br>
            <a:r>
              <a:rPr lang="en-US" sz="2200" dirty="0"/>
              <a:t>Benefiting from / Rewarding back the Accelerator Community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8BC43D1-9059-BE4B-A293-826548F7C793}"/>
              </a:ext>
            </a:extLst>
          </p:cNvPr>
          <p:cNvSpPr txBox="1">
            <a:spLocks/>
          </p:cNvSpPr>
          <p:nvPr/>
        </p:nvSpPr>
        <p:spPr>
          <a:xfrm>
            <a:off x="1" y="4404513"/>
            <a:ext cx="8997552" cy="2377287"/>
          </a:xfrm>
          <a:prstGeom prst="rect">
            <a:avLst/>
          </a:prstGeom>
        </p:spPr>
        <p:txBody>
          <a:bodyPr/>
          <a:lstStyle>
            <a:lvl1pPr marL="189976" indent="-189976" algn="l" defTabSz="846974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3113" indent="-159894" algn="l" defTabSz="846974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3743" indent="-169394" algn="l" defTabSz="846974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7813" indent="-140902" algn="l" defTabSz="846974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57528" indent="-189976" algn="l" defTabSz="846974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44176" indent="-158956" algn="l" defTabSz="85167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26066" indent="-158956" algn="l" defTabSz="85167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07945" indent="-158956" algn="l" defTabSz="85167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89840" indent="-158956" algn="l" defTabSz="85167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dirty="0"/>
              <a:t>Dedicated session at Cryogenic Engineering Conference with </a:t>
            </a:r>
            <a:r>
              <a:rPr lang="en-US" sz="2156" kern="0" dirty="0"/>
              <a:t>six invited talks by FRIB faculty and staff at the 2019 conference</a:t>
            </a:r>
          </a:p>
          <a:p>
            <a:r>
              <a:rPr lang="en-US" sz="2000" dirty="0"/>
              <a:t>Ganni awarded the S. </a:t>
            </a:r>
            <a:r>
              <a:rPr lang="en-US" sz="2000"/>
              <a:t>Collins </a:t>
            </a:r>
            <a:r>
              <a:rPr lang="en-US" sz="2000" dirty="0"/>
              <a:t>award for life time achievement in cryogenics</a:t>
            </a:r>
          </a:p>
          <a:p>
            <a:r>
              <a:rPr lang="en-US" sz="2000" dirty="0"/>
              <a:t>MSU won competition to host SRF 2021 conference, following the hosting of HB2014, Linac2016, IBIC2017, and NAPAC2019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E8CEA752-E852-9F46-9A62-A5566F6C6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13156" y="990600"/>
            <a:ext cx="4430844" cy="342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C87D1C-C79C-DC42-AC58-041333AA7C90}"/>
              </a:ext>
            </a:extLst>
          </p:cNvPr>
          <p:cNvSpPr txBox="1"/>
          <p:nvPr/>
        </p:nvSpPr>
        <p:spPr>
          <a:xfrm>
            <a:off x="4953000" y="3733800"/>
            <a:ext cx="411480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>
                <a:solidFill>
                  <a:prstClr val="white"/>
                </a:solidFill>
              </a:rPr>
              <a:t>Ganni was awarded S. </a:t>
            </a:r>
            <a:r>
              <a:rPr lang="en-US" sz="1700" b="1" dirty="0" err="1">
                <a:solidFill>
                  <a:prstClr val="white"/>
                </a:solidFill>
              </a:rPr>
              <a:t>Colins</a:t>
            </a:r>
            <a:r>
              <a:rPr lang="en-US" sz="1700" b="1" dirty="0">
                <a:solidFill>
                  <a:prstClr val="white"/>
                </a:solidFill>
              </a:rPr>
              <a:t> award for life time achievement in cryogenics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2B8450-6492-C240-A4FC-ECFA20A4284C}"/>
              </a:ext>
            </a:extLst>
          </p:cNvPr>
          <p:cNvSpPr txBox="1"/>
          <p:nvPr/>
        </p:nvSpPr>
        <p:spPr>
          <a:xfrm>
            <a:off x="228600" y="3743980"/>
            <a:ext cx="411480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>
                <a:solidFill>
                  <a:prstClr val="white"/>
                </a:solidFill>
              </a:rPr>
              <a:t>Session “Large Scale Refrigeration and Liquefaction – FRIB” at CEC/ICMC 2019</a:t>
            </a:r>
          </a:p>
        </p:txBody>
      </p:sp>
    </p:spTree>
    <p:extLst>
      <p:ext uri="{BB962C8B-B14F-4D97-AF65-F5344CB8AC3E}">
        <p14:creationId xmlns:p14="http://schemas.microsoft.com/office/powerpoint/2010/main" val="3197503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E5E275-62C7-0F41-A59A-FB5F78F23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7100"/>
            <a:ext cx="3429000" cy="3428700"/>
          </a:xfrm>
        </p:spPr>
        <p:txBody>
          <a:bodyPr>
            <a:normAutofit/>
          </a:bodyPr>
          <a:lstStyle/>
          <a:p>
            <a:r>
              <a:rPr lang="en-US" dirty="0"/>
              <a:t>Education</a:t>
            </a:r>
          </a:p>
          <a:p>
            <a:pPr lvl="1"/>
            <a:r>
              <a:rPr lang="en-US" dirty="0"/>
              <a:t>University courses</a:t>
            </a:r>
          </a:p>
          <a:p>
            <a:pPr lvl="1"/>
            <a:r>
              <a:rPr lang="en-US" dirty="0"/>
              <a:t>US Particle Accelerator School courses </a:t>
            </a:r>
          </a:p>
          <a:p>
            <a:pPr lvl="1"/>
            <a:r>
              <a:rPr lang="en-US" dirty="0"/>
              <a:t>Conference tutorial class</a:t>
            </a:r>
          </a:p>
          <a:p>
            <a:r>
              <a:rPr lang="en-US" dirty="0"/>
              <a:t>Research &amp; development</a:t>
            </a:r>
          </a:p>
          <a:p>
            <a:pPr lvl="1"/>
            <a:r>
              <a:rPr lang="en-US" dirty="0"/>
              <a:t>Main compressor efficiency improvements</a:t>
            </a:r>
          </a:p>
          <a:p>
            <a:pPr lvl="1"/>
            <a:r>
              <a:rPr lang="en-US" dirty="0"/>
              <a:t>Low level impurity removal</a:t>
            </a:r>
          </a:p>
          <a:p>
            <a:pPr lvl="1"/>
            <a:r>
              <a:rPr lang="en-US" dirty="0"/>
              <a:t>Small 2 K system for laboratory use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638E7B-8826-C84A-911A-B45AC07AE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Cryogenic Initiative Focuses:</a:t>
            </a:r>
            <a:br>
              <a:rPr lang="en-US" dirty="0"/>
            </a:br>
            <a:r>
              <a:rPr lang="en-US" dirty="0"/>
              <a:t>Education, R&amp;D, Facility Support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820DC-82C3-C541-8653-DD73AD4C77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A32AD-E87F-5740-A2BB-B7241084DB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 descr="C:\Users\ganni\AppData\Local\Microsoft\Windows\Temporary Internet Files\Content.Word\USPAS Cryogenic Process Engineering (10).jpg">
            <a:extLst>
              <a:ext uri="{FF2B5EF4-FFF2-40B4-BE49-F238E27FC236}">
                <a16:creationId xmlns:a16="http://schemas.microsoft.com/office/drawing/2014/main" id="{AB0450CB-9023-AF47-856B-438E782138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033466"/>
            <a:ext cx="5638801" cy="36147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8E2DC9F-FA47-D546-B4A7-EF3A4A457399}"/>
              </a:ext>
            </a:extLst>
          </p:cNvPr>
          <p:cNvSpPr txBox="1">
            <a:spLocks/>
          </p:cNvSpPr>
          <p:nvPr/>
        </p:nvSpPr>
        <p:spPr bwMode="auto">
          <a:xfrm>
            <a:off x="76200" y="4578282"/>
            <a:ext cx="8991600" cy="151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Facility support</a:t>
            </a:r>
          </a:p>
          <a:p>
            <a:pPr lvl="1"/>
            <a:r>
              <a:rPr lang="en-US" kern="0" dirty="0"/>
              <a:t>FRIB Cryoplant, cryo-distribution, cryomodule and superconducting magnets</a:t>
            </a:r>
          </a:p>
          <a:p>
            <a:pPr lvl="1"/>
            <a:r>
              <a:rPr lang="en-US" kern="0" dirty="0"/>
              <a:t>National needs in major projects: LCLS-II, PIP-II, electron ion collider</a:t>
            </a:r>
          </a:p>
          <a:p>
            <a:pPr lvl="1"/>
            <a:r>
              <a:rPr lang="en-US" kern="0" dirty="0"/>
              <a:t>World wide demands in cryogenics for large accelerator projects</a:t>
            </a:r>
          </a:p>
        </p:txBody>
      </p:sp>
    </p:spTree>
    <p:extLst>
      <p:ext uri="{BB962C8B-B14F-4D97-AF65-F5344CB8AC3E}">
        <p14:creationId xmlns:p14="http://schemas.microsoft.com/office/powerpoint/2010/main" val="2646035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E9E44D-DCAD-3646-9365-002ED1E91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project oriented team seasoned with most recent accelerator project design, construction, and commissioning</a:t>
            </a:r>
          </a:p>
          <a:p>
            <a:r>
              <a:rPr lang="en-US" dirty="0"/>
              <a:t>Infrastructure growth during the FRIB establishment</a:t>
            </a:r>
          </a:p>
          <a:p>
            <a:pPr lvl="1"/>
            <a:r>
              <a:rPr lang="en-US" dirty="0"/>
              <a:t>Large scale cryogenic refrigeration and distribution</a:t>
            </a:r>
          </a:p>
          <a:p>
            <a:pPr lvl="1"/>
            <a:r>
              <a:rPr lang="en-US" dirty="0"/>
              <a:t>A wide-spectrum to SRF developments with mass production capabilities</a:t>
            </a:r>
          </a:p>
          <a:p>
            <a:pPr lvl="1"/>
            <a:r>
              <a:rPr lang="en-US" dirty="0"/>
              <a:t>Hadron linac establishment</a:t>
            </a:r>
          </a:p>
          <a:p>
            <a:r>
              <a:rPr lang="en-US" dirty="0"/>
              <a:t>Favorable overhead rates than national laboratories</a:t>
            </a:r>
          </a:p>
          <a:p>
            <a:pPr lvl="1"/>
            <a:r>
              <a:rPr lang="en-US" dirty="0"/>
              <a:t>The cost difference can be a factor of 2 or more </a:t>
            </a:r>
          </a:p>
          <a:p>
            <a:r>
              <a:rPr lang="en-US" dirty="0"/>
              <a:t>Specifically developed technologies</a:t>
            </a:r>
          </a:p>
          <a:p>
            <a:pPr lvl="1"/>
            <a:r>
              <a:rPr lang="en-US" dirty="0"/>
              <a:t>Machine and personnel protection, diagnostics and instrumentation, charge stripping, high-power target and beam dump</a:t>
            </a:r>
          </a:p>
          <a:p>
            <a:r>
              <a:rPr lang="en-US" dirty="0"/>
              <a:t>Perfect timing with EIC</a:t>
            </a:r>
          </a:p>
          <a:p>
            <a:r>
              <a:rPr lang="en-US" dirty="0"/>
              <a:t>We are looking forward to contributing to EIC and DOE/NP programs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5846D1-5C1B-EB49-A97D-9D5CA533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2668"/>
            <a:ext cx="9067800" cy="911948"/>
          </a:xfrm>
        </p:spPr>
        <p:txBody>
          <a:bodyPr/>
          <a:lstStyle/>
          <a:p>
            <a:r>
              <a:rPr lang="en-US" dirty="0"/>
              <a:t>Relevance to EIC / Future Accelerator Projects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61FEB-CF72-6449-A1C1-B534FAF7B1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150E7-0C98-B148-8326-298209613E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76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153400" cy="135086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/>
              <a:t>Thank You!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9422"/>
            <a:ext cx="9144000" cy="36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35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066800"/>
            <a:ext cx="8991600" cy="5289550"/>
          </a:xfrm>
        </p:spPr>
        <p:txBody>
          <a:bodyPr>
            <a:normAutofit/>
          </a:bodyPr>
          <a:lstStyle/>
          <a:p>
            <a:r>
              <a:rPr lang="en-GB" sz="2100" dirty="0"/>
              <a:t>The FRIB accelerator design is executed by a dedicated team of the FRIB Accelerator Systems Division with close collaboration with the Experimental Systems Division headed by G. </a:t>
            </a:r>
            <a:r>
              <a:rPr lang="en-GB" sz="2100" dirty="0" err="1"/>
              <a:t>Bollen</a:t>
            </a:r>
            <a:r>
              <a:rPr lang="en-GB" sz="2100" dirty="0"/>
              <a:t>, the Conventional Facility Division headed by B. Bull, the Chief Engineer’s team headed by D. Stout, and supported by the project controls, procurements, ES&amp;H of the FRIB Project, by NSCL, and by MSU.</a:t>
            </a:r>
            <a:r>
              <a:rPr lang="en-US" sz="2100" dirty="0"/>
              <a:t> </a:t>
            </a:r>
          </a:p>
          <a:p>
            <a:r>
              <a:rPr lang="en-GB" sz="2100" dirty="0"/>
              <a:t>Work supported by the U.S. Department of Energy Office of Science under Cooperative Agreement DE-SC0000661 and the National Science Foundation under Cooperative Agreement PHY-1102511.</a:t>
            </a:r>
            <a:endParaRPr lang="en-US" sz="2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8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at Accelerator Power Frontier</a:t>
            </a:r>
            <a:r>
              <a:rPr lang="en-US" altLang="zh-CN" sz="2400" dirty="0"/>
              <a:t> </a:t>
            </a:r>
            <a:br>
              <a:rPr lang="en-US" altLang="zh-CN" sz="2400"/>
            </a:br>
            <a:r>
              <a:rPr lang="en-US" altLang="zh-CN" sz="2200" dirty="0"/>
              <a:t>a</a:t>
            </a:r>
            <a:r>
              <a:rPr lang="en-US" altLang="zh-CN" sz="2200"/>
              <a:t>mong </a:t>
            </a:r>
            <a:r>
              <a:rPr lang="en-US" altLang="zh-CN" sz="2200" dirty="0"/>
              <a:t>Three Major Frontiers: Energy, Power, Brightness</a:t>
            </a:r>
            <a:endParaRPr lang="en-US" sz="2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036908"/>
            <a:ext cx="6119063" cy="5821091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76200" y="1066800"/>
            <a:ext cx="2743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FRIB will provide more beam power by two-to-three orders of magnitude over existing heavy-ion facilities</a:t>
            </a:r>
          </a:p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Past experience for less-complex proton machines, SNS and J-PARC, indicates steep learning curves</a:t>
            </a:r>
          </a:p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Beam losses will limit power ramp-up, mitigation takes time and experience</a:t>
            </a:r>
          </a:p>
          <a:p>
            <a:endParaRPr lang="en-US" sz="1800" dirty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27291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76200" y="123244"/>
            <a:ext cx="9067800" cy="803649"/>
          </a:xfrm>
        </p:spPr>
        <p:txBody>
          <a:bodyPr/>
          <a:lstStyle/>
          <a:p>
            <a:r>
              <a:rPr lang="en-US" altLang="ja-JP" dirty="0"/>
              <a:t>Commissioning Preparation: Linac Segment 2</a:t>
            </a:r>
            <a:br>
              <a:rPr lang="en-US" altLang="ja-JP" sz="2800" dirty="0"/>
            </a:br>
            <a:r>
              <a:rPr lang="en-US" altLang="ja-JP" sz="2200" dirty="0"/>
              <a:t>Installation, </a:t>
            </a:r>
            <a:r>
              <a:rPr lang="en-US" altLang="ja-JP" sz="2200"/>
              <a:t>Cool Down</a:t>
            </a:r>
            <a:r>
              <a:rPr lang="en-US" altLang="ja-JP" sz="2200" dirty="0"/>
              <a:t>, Energization</a:t>
            </a:r>
            <a:r>
              <a:rPr lang="en-US" altLang="ja-JP" sz="2200"/>
              <a:t>, and Commissioning</a:t>
            </a:r>
            <a:endParaRPr kumimoji="1" lang="ja-JP" altLang="en-US" sz="2200" dirty="0"/>
          </a:p>
        </p:txBody>
      </p:sp>
      <p:graphicFrame>
        <p:nvGraphicFramePr>
          <p:cNvPr id="64" name="Table 63"/>
          <p:cNvGraphicFramePr>
            <a:graphicFrameLocks noGrp="1"/>
          </p:cNvGraphicFramePr>
          <p:nvPr>
            <p:extLst/>
          </p:nvPr>
        </p:nvGraphicFramePr>
        <p:xfrm>
          <a:off x="1219200" y="1034606"/>
          <a:ext cx="7905132" cy="34611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74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7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0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53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Area</a:t>
                      </a:r>
                      <a:r>
                        <a:rPr lang="en-US" sz="1200" baseline="0" dirty="0"/>
                        <a:t> with beam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9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ARR01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64308"/>
                          </a:solidFill>
                        </a:rPr>
                        <a:t>Ion source, Low Energy Beam Transport (LEBT), </a:t>
                      </a:r>
                      <a:r>
                        <a:rPr lang="en-US" altLang="ja-JP" sz="1200" dirty="0">
                          <a:solidFill>
                            <a:srgbClr val="064308"/>
                          </a:solidFill>
                        </a:rPr>
                        <a:t>RFQ,  Medium Energy Beam Transport (MEBT)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dirty="0">
                          <a:solidFill>
                            <a:srgbClr val="064308"/>
                          </a:solidFill>
                        </a:rPr>
                        <a:t>07/2017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dirty="0">
                          <a:solidFill>
                            <a:srgbClr val="064308"/>
                          </a:solidFill>
                        </a:rPr>
                        <a:t>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39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ARR02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err="1">
                          <a:solidFill>
                            <a:srgbClr val="064308"/>
                          </a:solidFill>
                        </a:rPr>
                        <a:t>Linac</a:t>
                      </a:r>
                      <a:r>
                        <a:rPr lang="en-US" sz="1200" b="0" dirty="0">
                          <a:solidFill>
                            <a:srgbClr val="064308"/>
                          </a:solidFill>
                        </a:rPr>
                        <a:t> Segment (LS) 1 (β=0.041 </a:t>
                      </a:r>
                      <a:r>
                        <a:rPr lang="en-US" sz="1200" b="0" dirty="0" err="1">
                          <a:solidFill>
                            <a:srgbClr val="064308"/>
                          </a:solidFill>
                        </a:rPr>
                        <a:t>cryomodules</a:t>
                      </a:r>
                      <a:r>
                        <a:rPr lang="en-US" sz="1200" b="0" dirty="0">
                          <a:solidFill>
                            <a:srgbClr val="064308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64308"/>
                          </a:solidFill>
                        </a:rPr>
                        <a:t>05/2018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dirty="0">
                          <a:solidFill>
                            <a:srgbClr val="064308"/>
                          </a:solidFill>
                        </a:rPr>
                        <a:t>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399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/>
                        <a:t>ARR03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>
                          <a:solidFill>
                            <a:srgbClr val="064308"/>
                          </a:solidFill>
                        </a:rPr>
                        <a:t>Rest of LS1 </a:t>
                      </a:r>
                      <a:r>
                        <a:rPr lang="en-US" altLang="ja-JP" sz="1200" b="0" i="0" baseline="0" dirty="0">
                          <a:solidFill>
                            <a:srgbClr val="064308"/>
                          </a:solidFill>
                        </a:rPr>
                        <a:t>and</a:t>
                      </a:r>
                      <a:r>
                        <a:rPr lang="ja-JP" altLang="en-US" sz="1200" b="0" i="0" baseline="0" dirty="0">
                          <a:solidFill>
                            <a:srgbClr val="064308"/>
                          </a:solidFill>
                        </a:rPr>
                        <a:t> </a:t>
                      </a:r>
                      <a:r>
                        <a:rPr lang="en-US" altLang="ja-JP" sz="1200" b="0" i="0" baseline="0" dirty="0">
                          <a:solidFill>
                            <a:srgbClr val="064308"/>
                          </a:solidFill>
                        </a:rPr>
                        <a:t>first</a:t>
                      </a:r>
                      <a:r>
                        <a:rPr lang="ja-JP" altLang="en-US" sz="1200" b="0" i="0" baseline="0" dirty="0">
                          <a:solidFill>
                            <a:srgbClr val="064308"/>
                          </a:solidFill>
                        </a:rPr>
                        <a:t> </a:t>
                      </a:r>
                      <a:r>
                        <a:rPr lang="en-US" altLang="ja-JP" sz="1200" b="0" i="0" baseline="0" dirty="0">
                          <a:solidFill>
                            <a:srgbClr val="064308"/>
                          </a:solidFill>
                        </a:rPr>
                        <a:t>dipole of Folding Segment (FS)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>
                          <a:solidFill>
                            <a:srgbClr val="064308"/>
                          </a:solidFill>
                        </a:rPr>
                        <a:t>02/2019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dirty="0">
                          <a:solidFill>
                            <a:srgbClr val="064308"/>
                          </a:solidFill>
                        </a:rPr>
                        <a:t>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399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baseline="0" dirty="0"/>
                        <a:t>ARR04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baseline="0" dirty="0">
                          <a:solidFill>
                            <a:srgbClr val="064308"/>
                          </a:solidFill>
                        </a:rPr>
                        <a:t>Rest of FS1, LS2, and part of FS2 to straight dump</a:t>
                      </a:r>
                      <a:endParaRPr lang="en-US" altLang="ja-JP" sz="1200" b="1" i="0" baseline="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baseline="0" dirty="0">
                          <a:solidFill>
                            <a:srgbClr val="064308"/>
                          </a:solidFill>
                        </a:rPr>
                        <a:t>03/2020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546332"/>
                  </a:ext>
                </a:extLst>
              </a:tr>
              <a:tr h="305399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baseline="0" dirty="0"/>
                        <a:t>KPP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i="0" baseline="0" dirty="0">
                          <a:solidFill>
                            <a:srgbClr val="064308"/>
                          </a:solidFill>
                        </a:rPr>
                        <a:t>Reach Linac Key Performance Parameters (KPP)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baseline="0">
                          <a:solidFill>
                            <a:srgbClr val="064308"/>
                          </a:solidFill>
                        </a:rPr>
                        <a:t>06/2020</a:t>
                      </a:r>
                      <a:endParaRPr lang="en-US" sz="1200" b="1" i="0" baseline="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719023"/>
                  </a:ext>
                </a:extLst>
              </a:tr>
              <a:tr h="305399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baseline="0" dirty="0"/>
                        <a:t>Li stripper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i="0" baseline="0" dirty="0">
                          <a:solidFill>
                            <a:srgbClr val="064308"/>
                          </a:solidFill>
                        </a:rPr>
                        <a:t>Re-commission with lithium charge stripper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baseline="0" dirty="0">
                          <a:solidFill>
                            <a:srgbClr val="064308"/>
                          </a:solidFill>
                        </a:rPr>
                        <a:t>11/2020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69552"/>
                  </a:ext>
                </a:extLst>
              </a:tr>
              <a:tr h="3053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ARR05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64308"/>
                          </a:solidFill>
                        </a:rPr>
                        <a:t>FS2, LS3, part of </a:t>
                      </a:r>
                      <a:r>
                        <a:rPr lang="en-US" altLang="ja-JP" sz="1200" dirty="0">
                          <a:solidFill>
                            <a:srgbClr val="064308"/>
                          </a:solidFill>
                        </a:rPr>
                        <a:t>Beam Delivery System (BDS) to straight dump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64308"/>
                          </a:solidFill>
                        </a:rPr>
                        <a:t>12/2020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3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ARR06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dirty="0">
                          <a:solidFill>
                            <a:srgbClr val="064308"/>
                          </a:solidFill>
                        </a:rPr>
                        <a:t>BDS, target hall pre-separator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64308"/>
                          </a:solidFill>
                        </a:rPr>
                        <a:t>09/2021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300383"/>
                  </a:ext>
                </a:extLst>
              </a:tr>
              <a:tr h="5089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ARR</a:t>
                      </a:r>
                      <a:r>
                        <a:rPr lang="en-US" sz="1200" baseline="0" dirty="0"/>
                        <a:t> Final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64308"/>
                          </a:solidFill>
                        </a:rPr>
                        <a:t>Prior post-start Items, vertical pre-separator (outside target hall), reconfigured A1900, entire facility </a:t>
                      </a:r>
                      <a:endParaRPr lang="en-US" altLang="ja-JP" sz="120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dirty="0">
                          <a:solidFill>
                            <a:srgbClr val="064308"/>
                          </a:solidFill>
                        </a:rPr>
                        <a:t>12/2021</a:t>
                      </a:r>
                      <a:endParaRPr lang="en-US" sz="120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6430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4" name="Picture 8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9067801" cy="155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65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FRIB Project is about 90% complete, on budget, and being managed to early completion in 2021, CD-4 is in June 2022</a:t>
            </a:r>
          </a:p>
          <a:p>
            <a:r>
              <a:rPr lang="en-US" dirty="0"/>
              <a:t>Beam commissioning is proceeding in parallel with installation</a:t>
            </a:r>
          </a:p>
          <a:p>
            <a:pPr lvl="1"/>
            <a:r>
              <a:rPr lang="en-US" dirty="0"/>
              <a:t>Frontend is complete – accelerated argon and krypton beams</a:t>
            </a:r>
          </a:p>
          <a:p>
            <a:pPr lvl="1"/>
            <a:r>
              <a:rPr lang="en-US" dirty="0"/>
              <a:t>Cryoplant operational and making liquid helium</a:t>
            </a:r>
          </a:p>
          <a:p>
            <a:pPr lvl="1"/>
            <a:r>
              <a:rPr lang="en-US" dirty="0"/>
              <a:t>38 of needed 46 cryomodules are completed and installed</a:t>
            </a:r>
          </a:p>
          <a:p>
            <a:pPr lvl="1"/>
            <a:r>
              <a:rPr lang="en-US" dirty="0"/>
              <a:t>Beams are accelerated through first 15 cryomodules in 2019</a:t>
            </a:r>
          </a:p>
          <a:p>
            <a:r>
              <a:rPr lang="en-US" dirty="0"/>
              <a:t>FRIB increases heavy-ion beam power by 2-3 orders of magnitude over existing heavy-ion machines</a:t>
            </a:r>
          </a:p>
          <a:p>
            <a:pPr lvl="1"/>
            <a:r>
              <a:rPr lang="en-US" dirty="0"/>
              <a:t>Proton machines (SNS and J-PARC) taught us that such an increase is hard</a:t>
            </a:r>
          </a:p>
          <a:p>
            <a:r>
              <a:rPr lang="en-US" dirty="0"/>
              <a:t>Transition from NSF-funded NSCL user facility to DOE-funded FRIB user facility on track and planned for 2021</a:t>
            </a:r>
          </a:p>
          <a:p>
            <a:r>
              <a:rPr lang="en-US" dirty="0"/>
              <a:t>1,400 users engaged in working groups, performing successful experiments at NSCL, and getting ready for FRIB science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67719"/>
            <a:ext cx="8991600" cy="921848"/>
          </a:xfrm>
        </p:spPr>
        <p:txBody>
          <a:bodyPr/>
          <a:lstStyle/>
          <a:p>
            <a:r>
              <a:rPr lang="en-US" dirty="0"/>
              <a:t>FRIB Project Started in June 2009 and </a:t>
            </a:r>
            <a:br>
              <a:rPr lang="en-US" dirty="0"/>
            </a:br>
            <a:r>
              <a:rPr lang="en-US" dirty="0"/>
              <a:t>Will Be Complete before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8" name="Footer Placeholder 3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/>
              <a:t>J. Wei, EIC 2019, Argonne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73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61722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Physical and Engineering Challenges</a:t>
            </a:r>
            <a:br>
              <a:rPr lang="en-US" dirty="0"/>
            </a:br>
            <a:r>
              <a:rPr lang="en-US" sz="2200" dirty="0"/>
              <a:t>Raising Heavy-ion Power Frontier by Two Order-of-magnitudes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066800"/>
            <a:ext cx="8991600" cy="2433638"/>
          </a:xfrm>
        </p:spPr>
        <p:txBody>
          <a:bodyPr/>
          <a:lstStyle/>
          <a:p>
            <a:r>
              <a:rPr lang="en-US" dirty="0"/>
              <a:t>SNS raised pulsed proton power frontier by one order-of-magnitude</a:t>
            </a:r>
          </a:p>
          <a:p>
            <a:pPr lvl="1"/>
            <a:r>
              <a:rPr lang="en-US" dirty="0"/>
              <a:t>Physical challenges: electron cloud mitigation; beam loss control</a:t>
            </a:r>
          </a:p>
          <a:p>
            <a:pPr lvl="1"/>
            <a:r>
              <a:rPr lang="en-US" dirty="0"/>
              <a:t>Engineering challenges: 1</a:t>
            </a:r>
            <a:r>
              <a:rPr lang="en-US" baseline="30000" dirty="0"/>
              <a:t>st</a:t>
            </a:r>
            <a:r>
              <a:rPr lang="en-US" dirty="0"/>
              <a:t> full-scale superconducting RF proton linac; high-power target </a:t>
            </a:r>
          </a:p>
          <a:p>
            <a:r>
              <a:rPr lang="en-US" dirty="0"/>
              <a:t>FRIB will raise heavy-ion power frontier by two order-of-magnitudes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5943600" y="2819400"/>
            <a:ext cx="3200400" cy="3200400"/>
          </a:xfrm>
        </p:spPr>
        <p:txBody>
          <a:bodyPr/>
          <a:lstStyle/>
          <a:p>
            <a:r>
              <a:rPr lang="en-US" dirty="0"/>
              <a:t>Physical challenges</a:t>
            </a:r>
          </a:p>
          <a:p>
            <a:pPr lvl="1"/>
            <a:r>
              <a:rPr lang="en-US" dirty="0">
                <a:latin typeface="+mj-lt"/>
              </a:rPr>
              <a:t>Machine protection for high-power, low-energy heavy ions</a:t>
            </a:r>
          </a:p>
          <a:p>
            <a:pPr lvl="1"/>
            <a:r>
              <a:rPr lang="en-US" dirty="0"/>
              <a:t>Simultaneous acceleration of multiple charge-state beams</a:t>
            </a:r>
          </a:p>
          <a:p>
            <a:r>
              <a:rPr lang="en-US" dirty="0"/>
              <a:t>Engineering challenges</a:t>
            </a:r>
          </a:p>
          <a:p>
            <a:pPr lvl="1"/>
            <a:r>
              <a:rPr lang="en-US" dirty="0"/>
              <a:t>Full-scale low-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SRF linac</a:t>
            </a:r>
          </a:p>
          <a:p>
            <a:pPr lvl="1"/>
            <a:r>
              <a:rPr lang="en-US" dirty="0"/>
              <a:t>Liquid lithium charge stripper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723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26480D-973E-3947-989F-2AC9D0D972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14399" y="2286000"/>
            <a:ext cx="7239001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3244"/>
            <a:ext cx="8991600" cy="803649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</a:rPr>
              <a:t>FRIB at Michigan State University</a:t>
            </a:r>
            <a:br>
              <a:rPr lang="en-US" dirty="0">
                <a:ea typeface="ＭＳ Ｐゴシック" pitchFamily="1" charset="-128"/>
              </a:rPr>
            </a:br>
            <a:r>
              <a:rPr lang="en-US" altLang="zh-CN" sz="2400" dirty="0"/>
              <a:t>DOE/NP Construction Project of $730M; $1B Establishment </a:t>
            </a:r>
            <a:endParaRPr lang="en-US" sz="20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ea typeface="ヒラギノ角ゴ Pro W3" charset="-128"/>
              </a:rPr>
              <a:t>, Slide </a:t>
            </a:r>
            <a:fld id="{F315456B-8AAA-47E4-9698-54B669E77D99}" type="slidenum">
              <a:rPr lang="en-US" smtClean="0">
                <a:ea typeface="ヒラギノ角ゴ Pro W3" charset="-128"/>
              </a:rPr>
              <a:pPr/>
              <a:t>5</a:t>
            </a:fld>
            <a:endParaRPr lang="en-US" dirty="0">
              <a:ea typeface="ヒラギノ角ゴ Pro W3" charset="-12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7715" y="1067099"/>
            <a:ext cx="8708571" cy="5027414"/>
          </a:xfrm>
          <a:prstGeom prst="rect">
            <a:avLst/>
          </a:prstGeom>
        </p:spPr>
        <p:txBody>
          <a:bodyPr/>
          <a:lstStyle/>
          <a:p>
            <a:pPr marL="182546" marR="0" lvl="0" indent="-182546" algn="l" defTabSz="819882" rtl="0" eaLnBrk="1" fontAlgn="base" latinLnBrk="0" hangingPunct="1">
              <a:lnSpc>
                <a:spcPct val="90000"/>
              </a:lnSpc>
              <a:spcBef>
                <a:spcPts val="568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tabLst>
                <a:tab pos="8227356" algn="r"/>
              </a:tabLs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Times New Roman" pitchFamily="18" charset="0"/>
              </a:rPr>
              <a:t>2008-12: DOE selects MSU to establish FRIB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Arial" charset="0"/>
            </a:endParaRPr>
          </a:p>
          <a:p>
            <a:pPr marL="182546" marR="0" lvl="0" indent="-182546" algn="l" defTabSz="819882" rtl="0" eaLnBrk="1" fontAlgn="base" latinLnBrk="0" hangingPunct="1">
              <a:lnSpc>
                <a:spcPct val="90000"/>
              </a:lnSpc>
              <a:spcBef>
                <a:spcPts val="568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tabLst>
                <a:tab pos="8227356" algn="r"/>
              </a:tabLs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Times New Roman" pitchFamily="18" charset="0"/>
              </a:rPr>
              <a:t>2009-6: DOE and MSU sign corresponding cooperative agreement</a:t>
            </a:r>
          </a:p>
          <a:p>
            <a:pPr marL="182546" marR="0" lvl="0" indent="-182546" algn="l" defTabSz="819882" rtl="0" eaLnBrk="1" fontAlgn="base" latinLnBrk="0" hangingPunct="1">
              <a:lnSpc>
                <a:spcPct val="90000"/>
              </a:lnSpc>
              <a:spcBef>
                <a:spcPts val="568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tabLst>
                <a:tab pos="8227356" algn="r"/>
              </a:tabLs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ＭＳ Ｐゴシック" pitchFamily="-65" charset="-128"/>
              </a:rPr>
              <a:t>2010-9 CD-1: conceptual design complete &amp; preferred alternatives decided</a:t>
            </a:r>
          </a:p>
          <a:p>
            <a:pPr marL="182546" marR="0" lvl="0" indent="-182546" algn="l" defTabSz="819882" rtl="0" eaLnBrk="1" fontAlgn="base" latinLnBrk="0" hangingPunct="1">
              <a:lnSpc>
                <a:spcPct val="90000"/>
              </a:lnSpc>
              <a:spcBef>
                <a:spcPts val="568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tabLst>
                <a:tab pos="8227356" algn="r"/>
              </a:tabLst>
              <a:defRPr/>
            </a:pPr>
            <a:r>
              <a:rPr lang="en-US" sz="1500" kern="0" dirty="0">
                <a:latin typeface="Arial" charset="0"/>
                <a:ea typeface="ＭＳ Ｐゴシック" pitchFamily="1" charset="-128"/>
                <a:cs typeface="ＭＳ Ｐゴシック" pitchFamily="-65" charset="-128"/>
              </a:rPr>
              <a:t>2013-8 CD-2/CD-3a: performance baseline, start of civil construction  &amp; long lead procurement</a:t>
            </a:r>
          </a:p>
          <a:p>
            <a:pPr marL="182546" marR="0" lvl="0" indent="-182546" algn="l" defTabSz="819882" rtl="0" eaLnBrk="1" fontAlgn="base" latinLnBrk="0" hangingPunct="1">
              <a:lnSpc>
                <a:spcPct val="90000"/>
              </a:lnSpc>
              <a:spcBef>
                <a:spcPts val="568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tabLst>
                <a:tab pos="8227356" algn="r"/>
              </a:tabLs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ＭＳ Ｐゴシック" pitchFamily="-65" charset="-128"/>
              </a:rPr>
              <a:t>2014-8 CD-3b: start of technical construction</a:t>
            </a:r>
          </a:p>
          <a:p>
            <a:pPr marL="182546" marR="0" lvl="0" indent="-182546" algn="l" defTabSz="819882" rtl="0" eaLnBrk="1" fontAlgn="base" latinLnBrk="0" hangingPunct="1">
              <a:lnSpc>
                <a:spcPct val="90000"/>
              </a:lnSpc>
              <a:spcBef>
                <a:spcPts val="568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§"/>
              <a:tabLst>
                <a:tab pos="8227356" algn="r"/>
              </a:tabLst>
              <a:defRPr/>
            </a:pPr>
            <a:r>
              <a:rPr lang="en-US" sz="1500" kern="0" dirty="0">
                <a:latin typeface="Arial" charset="0"/>
                <a:ea typeface="ＭＳ Ｐゴシック" pitchFamily="1" charset="-128"/>
                <a:cs typeface="ＭＳ Ｐゴシック" pitchFamily="-65" charset="-128"/>
              </a:rPr>
              <a:t>2022-6 CD-4: construction completion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3671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76200" y="140380"/>
            <a:ext cx="8991600" cy="776526"/>
          </a:xfrm>
        </p:spPr>
        <p:txBody>
          <a:bodyPr/>
          <a:lstStyle/>
          <a:p>
            <a:r>
              <a:rPr lang="en-US" dirty="0"/>
              <a:t>FRIB Technical Construction Started in 2014</a:t>
            </a:r>
            <a:br>
              <a:rPr lang="en-US" dirty="0"/>
            </a:br>
            <a:r>
              <a:rPr lang="en-US" sz="2200" dirty="0"/>
              <a:t>CD-3a in 2012 (Long Lead Procurements); CD-3b in 2014 (All)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604174"/>
            <a:ext cx="9144001" cy="4136348"/>
            <a:chOff x="9372599" y="1391782"/>
            <a:chExt cx="9220201" cy="41708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72600" y="1391783"/>
              <a:ext cx="4614332" cy="207645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14020799" y="1391782"/>
              <a:ext cx="4572001" cy="207645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72599" y="3524602"/>
              <a:ext cx="4614333" cy="20379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20799" y="3524602"/>
              <a:ext cx="4572001" cy="203799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0" y="1604175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Groundbreaking – March 2014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8200" y="1623846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March 2015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21" y="374179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March 2016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375569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Beneficial Occupancy – 2017 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FA09C1B4-BAD2-4C78-BF28-BA8EC30641B6}" type="slidenum">
              <a:rPr lang="en-US" smtClean="0"/>
              <a:t>6</a:t>
            </a:fld>
            <a:endParaRPr lang="en-US" dirty="0"/>
          </a:p>
        </p:txBody>
      </p:sp>
      <p:sp>
        <p:nvSpPr>
          <p:cNvPr id="18" name="Footer Placeholder 3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r>
              <a:rPr lang="en-US"/>
              <a:t>J. Wei, EIC 2019, Argonne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54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9094"/>
            <a:ext cx="8991600" cy="911948"/>
          </a:xfrm>
        </p:spPr>
        <p:txBody>
          <a:bodyPr/>
          <a:lstStyle/>
          <a:p>
            <a:r>
              <a:rPr lang="en-US" dirty="0"/>
              <a:t>Started Beam Commissioning in 2017     While Installation Proceeds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74920" y="3515380"/>
            <a:ext cx="26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RFQ assembled and tuned in FRIB tunnel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64308"/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75200" y="6106180"/>
            <a:ext cx="440233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>
                <a:solidFill>
                  <a:prstClr val="white"/>
                </a:solidFill>
              </a:rPr>
              <a:t>FRIB Lower LEBT, RFQ, MEBT, and the three </a:t>
            </a:r>
            <a:r>
              <a:rPr lang="en-US" sz="1700" b="1" dirty="0">
                <a:solidFill>
                  <a:prstClr val="white"/>
                </a:solidFill>
                <a:latin typeface="Symbol" panose="05050102010706020507" pitchFamily="18" charset="2"/>
              </a:rPr>
              <a:t>b</a:t>
            </a:r>
            <a:r>
              <a:rPr lang="en-US" sz="1700" b="1" dirty="0">
                <a:solidFill>
                  <a:prstClr val="white"/>
                </a:solidFill>
              </a:rPr>
              <a:t>=0.041 </a:t>
            </a:r>
            <a:r>
              <a:rPr lang="en-US" sz="1700" b="1" dirty="0" err="1">
                <a:solidFill>
                  <a:prstClr val="white"/>
                </a:solidFill>
              </a:rPr>
              <a:t>cryomodules</a:t>
            </a:r>
            <a:r>
              <a:rPr lang="en-US" sz="1700" b="1" dirty="0">
                <a:solidFill>
                  <a:prstClr val="white"/>
                </a:solidFill>
              </a:rPr>
              <a:t> being installed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60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9000" y="6172200"/>
            <a:ext cx="554533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>
                <a:solidFill>
                  <a:schemeClr val="bg1"/>
                </a:solidFill>
              </a:rPr>
              <a:t>FRIB Lower LEBT, RFQ, MEBT, and </a:t>
            </a:r>
            <a:r>
              <a:rPr lang="en-US" sz="1700" b="1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1700" b="1" dirty="0">
                <a:solidFill>
                  <a:schemeClr val="bg1"/>
                </a:solidFill>
              </a:rPr>
              <a:t>=0.041, 0.085, 0.29 and 0.53 cryomodules installed</a:t>
            </a:r>
          </a:p>
        </p:txBody>
      </p:sp>
    </p:spTree>
    <p:extLst>
      <p:ext uri="{BB962C8B-B14F-4D97-AF65-F5344CB8AC3E}">
        <p14:creationId xmlns:p14="http://schemas.microsoft.com/office/powerpoint/2010/main" val="388991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9819"/>
            <a:ext cx="9144000" cy="3558676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6260"/>
            <a:ext cx="4490572" cy="279215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5"/>
          <a:stretch>
            <a:fillRect/>
          </a:stretch>
        </p:blipFill>
        <p:spPr>
          <a:xfrm>
            <a:off x="4490572" y="1024447"/>
            <a:ext cx="4653427" cy="2763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4933"/>
            <a:ext cx="8991600" cy="749467"/>
          </a:xfrm>
        </p:spPr>
        <p:txBody>
          <a:bodyPr/>
          <a:lstStyle/>
          <a:p>
            <a:r>
              <a:rPr lang="en-US" dirty="0"/>
              <a:t>2019: Accelerate Beams &gt; 20 MeV/u</a:t>
            </a:r>
            <a:br>
              <a:rPr lang="en-US" sz="2800" dirty="0"/>
            </a:br>
            <a:r>
              <a:rPr lang="en-US" sz="2000" dirty="0"/>
              <a:t>FRIB Became World’s Highest Energy CW Hadron Linac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A209B-B261-0C46-9682-1C0D7E51D112}"/>
              </a:ext>
            </a:extLst>
          </p:cNvPr>
          <p:cNvSpPr txBox="1"/>
          <p:nvPr/>
        </p:nvSpPr>
        <p:spPr>
          <a:xfrm>
            <a:off x="5181601" y="1884503"/>
            <a:ext cx="1219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Time of flight measurement using </a:t>
            </a:r>
          </a:p>
          <a:p>
            <a:r>
              <a:rPr lang="en-US" sz="1200" dirty="0"/>
              <a:t>beam  position monitors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18595C-3EFA-BA40-947E-5F436F0AFF90}"/>
              </a:ext>
            </a:extLst>
          </p:cNvPr>
          <p:cNvSpPr txBox="1"/>
          <p:nvPr/>
        </p:nvSpPr>
        <p:spPr>
          <a:xfrm>
            <a:off x="228600" y="3099011"/>
            <a:ext cx="4114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kern="1600" dirty="0">
                <a:solidFill>
                  <a:schemeClr val="bg1"/>
                </a:solidFill>
                <a:cs typeface="Times New Roman" panose="02020603050405020304" pitchFamily="18" charset="0"/>
              </a:rPr>
              <a:t>FRIB Linac Segment 1 containing 15 SRF cryomodules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6194897"/>
            <a:ext cx="845198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kern="1600" dirty="0">
                <a:solidFill>
                  <a:schemeClr val="bg1"/>
                </a:solidFill>
                <a:cs typeface="Times New Roman" panose="02020603050405020304" pitchFamily="18" charset="0"/>
              </a:rPr>
              <a:t>Feb </a:t>
            </a:r>
            <a:r>
              <a:rPr lang="en-US" sz="1700" b="1" dirty="0">
                <a:solidFill>
                  <a:schemeClr val="bg1"/>
                </a:solidFill>
                <a:cs typeface="Times New Roman" panose="02020603050405020304" pitchFamily="18" charset="0"/>
              </a:rPr>
              <a:t>14, 2019, Ar</a:t>
            </a:r>
            <a:r>
              <a:rPr lang="en-US" sz="1700" b="1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9+</a:t>
            </a:r>
            <a:r>
              <a:rPr lang="en-US" sz="1700" b="1" dirty="0">
                <a:solidFill>
                  <a:schemeClr val="bg1"/>
                </a:solidFill>
                <a:cs typeface="Times New Roman" panose="02020603050405020304" pitchFamily="18" charset="0"/>
              </a:rPr>
              <a:t> beam accelerated by </a:t>
            </a:r>
            <a:r>
              <a:rPr lang="en-US" sz="17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cryomodule</a:t>
            </a:r>
            <a:r>
              <a:rPr lang="en-US" sz="1700" b="1" dirty="0">
                <a:solidFill>
                  <a:schemeClr val="bg1"/>
                </a:solidFill>
                <a:cs typeface="Times New Roman" panose="02020603050405020304" pitchFamily="18" charset="0"/>
              </a:rPr>
              <a:t> 1 – 14 above 20 MeV/u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J. Wei, EIC 2019, Argonne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9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36805"/>
            <a:ext cx="8991600" cy="776526"/>
          </a:xfrm>
        </p:spPr>
        <p:txBody>
          <a:bodyPr/>
          <a:lstStyle/>
          <a:p>
            <a:r>
              <a:rPr lang="en-US" dirty="0"/>
              <a:t>Low-level RF Controls and Automation</a:t>
            </a:r>
            <a:br>
              <a:rPr lang="en-US" dirty="0"/>
            </a:br>
            <a:r>
              <a:rPr lang="en-US" sz="2200" dirty="0"/>
              <a:t>Automated Turn-on of 104 SRF Cavities in 2 Minutes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EIC 2019, Argonne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5029200" y="1066800"/>
            <a:ext cx="4114800" cy="3096277"/>
          </a:xfrm>
        </p:spPr>
        <p:txBody>
          <a:bodyPr/>
          <a:lstStyle/>
          <a:p>
            <a:r>
              <a:rPr lang="en-US" dirty="0"/>
              <a:t>Amplitude and phase errors: </a:t>
            </a:r>
          </a:p>
          <a:p>
            <a:pPr lvl="1"/>
            <a:r>
              <a:rPr lang="en-US" sz="1800" dirty="0"/>
              <a:t>Achieved &lt; ±0.1%</a:t>
            </a:r>
            <a:r>
              <a:rPr lang="en-US" sz="1800" baseline="-25000" dirty="0"/>
              <a:t>pk-pk</a:t>
            </a:r>
            <a:r>
              <a:rPr lang="en-US" sz="1800" dirty="0"/>
              <a:t> &lt; ±0.2º</a:t>
            </a:r>
            <a:r>
              <a:rPr lang="en-US" sz="1800" baseline="-25000" dirty="0"/>
              <a:t>pk-pk</a:t>
            </a:r>
            <a:endParaRPr lang="en-US" sz="2200" dirty="0"/>
          </a:p>
          <a:p>
            <a:pPr lvl="1"/>
            <a:r>
              <a:rPr lang="en-US" sz="1800" dirty="0"/>
              <a:t>Specifications: &lt;1%</a:t>
            </a:r>
            <a:r>
              <a:rPr lang="en-US" sz="1800" baseline="-25000" dirty="0"/>
              <a:t>pk-pk</a:t>
            </a:r>
            <a:r>
              <a:rPr lang="en-US" sz="1800" dirty="0"/>
              <a:t>, &lt; ±1º</a:t>
            </a:r>
            <a:r>
              <a:rPr lang="en-US" sz="1800" baseline="-25000" dirty="0"/>
              <a:t>pk-pk</a:t>
            </a:r>
            <a:endParaRPr lang="en-US" sz="1800" dirty="0"/>
          </a:p>
          <a:p>
            <a:r>
              <a:rPr lang="en-US" dirty="0"/>
              <a:t>Automated turn-on of resonators</a:t>
            </a:r>
          </a:p>
          <a:p>
            <a:pPr lvl="1"/>
            <a:r>
              <a:rPr lang="en-US"/>
              <a:t>Turn </a:t>
            </a:r>
            <a:r>
              <a:rPr lang="en-US" dirty="0"/>
              <a:t>on all 104 QWR cavities  in ~ 2 min. for routine operations</a:t>
            </a:r>
          </a:p>
          <a:p>
            <a:r>
              <a:rPr lang="en-US" dirty="0"/>
              <a:t>No issue with frequency locking </a:t>
            </a:r>
          </a:p>
        </p:txBody>
      </p:sp>
      <p:pic>
        <p:nvPicPr>
          <p:cNvPr id="6" name="Picture 5" descr="AutoStart">
            <a:extLst>
              <a:ext uri="{FF2B5EF4-FFF2-40B4-BE49-F238E27FC236}">
                <a16:creationId xmlns:a16="http://schemas.microsoft.com/office/drawing/2014/main" id="{FA72EEBF-0963-E043-9418-87E22BA87C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984115" cy="3172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9" y="4343400"/>
            <a:ext cx="9125712" cy="249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83099"/>
      </p:ext>
    </p:extLst>
  </p:cSld>
  <p:clrMapOvr>
    <a:masterClrMapping/>
  </p:clrMapOvr>
</p:sld>
</file>

<file path=ppt/theme/theme1.xml><?xml version="1.0" encoding="utf-8"?>
<a:theme xmlns:a="http://schemas.openxmlformats.org/drawingml/2006/main" name="1_FRIB2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6BD6495C623944A85FCD7A65E94DE1" ma:contentTypeVersion="0" ma:contentTypeDescription="Create a new document." ma:contentTypeScope="" ma:versionID="8ca400ba535919b440a81474c8516826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B0ADED-30D0-4723-8B80-8C9D11D87B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17748</TotalTime>
  <Words>2217</Words>
  <Application>Microsoft Macintosh PowerPoint</Application>
  <PresentationFormat>On-screen Show (4:3)</PresentationFormat>
  <Paragraphs>378</Paragraphs>
  <Slides>31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 Narrow</vt:lpstr>
      <vt:lpstr>Times New Roman</vt:lpstr>
      <vt:lpstr>Zapf Dingbats</vt:lpstr>
      <vt:lpstr>ヒラギノ角ゴ Pro W3</vt:lpstr>
      <vt:lpstr>Calibri</vt:lpstr>
      <vt:lpstr>Arial</vt:lpstr>
      <vt:lpstr>Wingdings</vt:lpstr>
      <vt:lpstr>Lucida Grande</vt:lpstr>
      <vt:lpstr>ＭＳ Ｐゴシック</vt:lpstr>
      <vt:lpstr>Helvetica</vt:lpstr>
      <vt:lpstr>Symbol</vt:lpstr>
      <vt:lpstr>1_FRIB2</vt:lpstr>
      <vt:lpstr>FRIB Recent Developments and Potential Contributions to the Electron Ion Collider</vt:lpstr>
      <vt:lpstr>Outline</vt:lpstr>
      <vt:lpstr>FRIB at Accelerator Power Frontier  among Three Major Frontiers: Energy, Power, Brightness</vt:lpstr>
      <vt:lpstr>FRIB Physical and Engineering Challenges Raising Heavy-ion Power Frontier by Two Order-of-magnitudes</vt:lpstr>
      <vt:lpstr>FRIB at Michigan State University DOE/NP Construction Project of $730M; $1B Establishment </vt:lpstr>
      <vt:lpstr>FRIB Technical Construction Started in 2014 CD-3a in 2012 (Long Lead Procurements); CD-3b in 2014 (All)</vt:lpstr>
      <vt:lpstr>Started Beam Commissioning in 2017     While Installation Proceeds</vt:lpstr>
      <vt:lpstr>2019: Accelerate Beams &gt; 20 MeV/u FRIB Became World’s Highest Energy CW Hadron Linac</vt:lpstr>
      <vt:lpstr>Low-level RF Controls and Automation Automated Turn-on of 104 SRF Cavities in 2 Minutes</vt:lpstr>
      <vt:lpstr>Helium Refrigeration System Fully Operational 28 Out of 46 Cryomodules Cooled Down to 2 K Temperature</vt:lpstr>
      <vt:lpstr>Strategy Facilitating Phased Commissioning Allowing Each Area at Totally Different Project Phase</vt:lpstr>
      <vt:lpstr>Development [1]: Integrated Cryogenics </vt:lpstr>
      <vt:lpstr>Development [2]: Bottom Up Cryomodule</vt:lpstr>
      <vt:lpstr>Six Types of Cryomodules Being Assembled b=0.041, 0.085, 0.29, 0.53 for Baseline; b=0.65 for Upgrade</vt:lpstr>
      <vt:lpstr>“SRF High Bay” Constructed at MSU Infrastructure Investment for FRIB Construction &amp; SRF Research</vt:lpstr>
      <vt:lpstr>Six Cryomodule Assembly Bays in Parallel Producing ~ 1.5 Cryomodules Per Month at MSU</vt:lpstr>
      <vt:lpstr>Development [3]: Machine Protection System Low Sensitivity &amp; Short Range of Intense Heavy-ion Beams</vt:lpstr>
      <vt:lpstr>Fast Machine Protection Validated  Differential BPM Readings Inhibits Beam within 35 ms </vt:lpstr>
      <vt:lpstr>Development [4]: Liquid Li Charge Stripper Liquid Lithium Film Tested with LEDA Source at ANL</vt:lpstr>
      <vt:lpstr>Lithium Film Measurement with e-beam Study in Progress for Time Stability and Spatial Uniformity</vt:lpstr>
      <vt:lpstr>Superconducting ECR Ion Source Assembling LBNL-built Magnets to Cryostat for Integration</vt:lpstr>
      <vt:lpstr>80 MHz RFQ Commissioned for Full Power  &gt; 100 kW CW Power for Uranium Operations</vt:lpstr>
      <vt:lpstr>We Cannot Build FRIB Alone and Are Working with the Best in US and Worldwide</vt:lpstr>
      <vt:lpstr>Attracted World Experts in Key Areas With Culture Background from ~ 30 Countries </vt:lpstr>
      <vt:lpstr>Sharing Knowledge Gained &amp; Lessons Learned Benefiting from / Rewarding back the Accelerator Community</vt:lpstr>
      <vt:lpstr>Cryogenic Initiative Focuses: Education, R&amp;D, Facility Support</vt:lpstr>
      <vt:lpstr>Relevance to EIC / Future Accelerator Projects</vt:lpstr>
      <vt:lpstr>PowerPoint Presentation</vt:lpstr>
      <vt:lpstr>Acknowledgements</vt:lpstr>
      <vt:lpstr>Commissioning Preparation: Linac Segment 2 Installation, Cool Down, Energization, and Commissioning</vt:lpstr>
      <vt:lpstr>FRIB Project Started in June 2009 and  Will Be Complete before 2022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Cavity Performance Parameters; Progress and Issues</dc:title>
  <dc:creator>Glasmacher, Thomas</dc:creator>
  <cp:lastModifiedBy>Jie Wei</cp:lastModifiedBy>
  <cp:revision>1332</cp:revision>
  <cp:lastPrinted>2016-09-26T21:40:38Z</cp:lastPrinted>
  <dcterms:created xsi:type="dcterms:W3CDTF">2009-08-06T11:48:02Z</dcterms:created>
  <dcterms:modified xsi:type="dcterms:W3CDTF">2019-10-10T13:52:58Z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0x010100866BD6495C623944A85FCD7A65E94DE1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