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265" r:id="rId3"/>
    <p:sldId id="530" r:id="rId4"/>
    <p:sldId id="555" r:id="rId5"/>
    <p:sldId id="559" r:id="rId6"/>
    <p:sldId id="560" r:id="rId7"/>
    <p:sldId id="556" r:id="rId8"/>
    <p:sldId id="561" r:id="rId9"/>
    <p:sldId id="531" r:id="rId10"/>
    <p:sldId id="532" r:id="rId11"/>
    <p:sldId id="553" r:id="rId12"/>
    <p:sldId id="551" r:id="rId13"/>
    <p:sldId id="562" r:id="rId14"/>
    <p:sldId id="538" r:id="rId15"/>
    <p:sldId id="539" r:id="rId16"/>
    <p:sldId id="542" r:id="rId17"/>
    <p:sldId id="537" r:id="rId18"/>
    <p:sldId id="566" r:id="rId19"/>
    <p:sldId id="550" r:id="rId20"/>
    <p:sldId id="547" r:id="rId21"/>
    <p:sldId id="564" r:id="rId22"/>
    <p:sldId id="565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314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10/10/2019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10/9/2019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and Opportunities for the EIC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10/10/2019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10/10/2019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10/10/2019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10/10/2019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10/10/2019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10/10/2019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10/10/2019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and Opportunities for the EIC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Aleksandr Romanov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Electron-Ion Collider (EIC) Accelerator Collaboration Meeting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10 October 2019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61E6-9FEC-4894-93D6-761277D9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</a:t>
            </a:r>
            <a:r>
              <a:rPr lang="en-US" dirty="0" err="1"/>
              <a:t>paramteres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283F1-E1B7-4CB6-AA15-7B3BF635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07C6F-7CCC-4ADA-A1DE-6890F78B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CA608-3672-45D5-AE4B-C17EB99E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3FA13C-4B53-4B1A-BA1E-7CE1923FFFD3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042988"/>
          <a:ext cx="8672514" cy="457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295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7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Momentum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&lt; 200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Perimeter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40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RF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&lt;1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RF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30 MHz &amp; 2.18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3 Experimental straights</a:t>
                      </a:r>
                      <a:r>
                        <a:rPr lang="en-US" sz="2400" b="0" baseline="0" dirty="0"/>
                        <a:t>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2x180 cm, 1x150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Main vacuum</a:t>
                      </a:r>
                      <a:r>
                        <a:rPr lang="en-US" sz="2400" b="0" baseline="0" dirty="0"/>
                        <a:t> chamber aperture (R)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25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err="1"/>
                        <a:t>Lambertson</a:t>
                      </a:r>
                      <a:r>
                        <a:rPr lang="en-US" sz="2400" b="0" baseline="0" dirty="0"/>
                        <a:t> and kickers aperture (R)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20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1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en-US" sz="2400" b="0" baseline="0" dirty="0"/>
                        <a:t>e, 1.2 mA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1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0" baseline="0" dirty="0"/>
                        <a:t>, 9 mA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Vacuum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6x</a:t>
                      </a:r>
                      <a:r>
                        <a:rPr lang="en-US" sz="24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2400" b="1" i="0" u="none" strike="noStrike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-10</a:t>
                      </a:r>
                      <a:r>
                        <a:rPr lang="en-US" sz="2400" b="0" baseline="0" dirty="0"/>
                        <a:t> </a:t>
                      </a:r>
                      <a:r>
                        <a:rPr lang="en-US" sz="2400" b="0" baseline="0" dirty="0" err="1"/>
                        <a:t>torr</a:t>
                      </a:r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27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0DFF-3669-434E-8170-C823B218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soon: Protons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1583E3-139D-4874-827A-74D7E2DE4F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43047"/>
                <a:ext cx="8672513" cy="2463502"/>
              </a:xfrm>
            </p:spPr>
            <p:txBody>
              <a:bodyPr/>
              <a:lstStyle/>
              <a:p>
                <a:r>
                  <a:rPr lang="en-US" dirty="0"/>
                  <a:t>Proton source energy: 50 keV</a:t>
                </a:r>
              </a:p>
              <a:p>
                <a:r>
                  <a:rPr lang="en-US" dirty="0"/>
                  <a:t>Injection energy: 2.5 MeV</a:t>
                </a:r>
              </a:p>
              <a:p>
                <a:r>
                  <a:rPr lang="en-US" dirty="0"/>
                  <a:t>Number of injected protons: 1x10</a:t>
                </a:r>
                <a:r>
                  <a:rPr lang="en-US" baseline="30000" dirty="0"/>
                  <a:t>11</a:t>
                </a:r>
              </a:p>
              <a:p>
                <a:r>
                  <a:rPr lang="en-US" dirty="0"/>
                  <a:t>Geometric RMS emittance (</a:t>
                </a:r>
                <a:r>
                  <a:rPr lang="en-US" dirty="0" err="1"/>
                  <a:t>x&amp;y</a:t>
                </a:r>
                <a:r>
                  <a:rPr lang="en-US" dirty="0"/>
                  <a:t>): 3 µm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RMS: 2x10</a:t>
                </a:r>
                <a:r>
                  <a:rPr lang="en-US" baseline="30000" dirty="0"/>
                  <a:t>-3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1583E3-139D-4874-827A-74D7E2DE4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43047"/>
                <a:ext cx="8672513" cy="2463502"/>
              </a:xfrm>
              <a:blipFill>
                <a:blip r:embed="rId2"/>
                <a:stretch>
                  <a:fillRect l="-2039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A409-EA64-411D-BF34-F8F47290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B7B64-C702-44D5-B66F-AE8D2A02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4B00B-C36C-4840-98EF-788E6A098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1031F36-7C97-4EFF-95A6-7ED8CB0F7153}"/>
              </a:ext>
            </a:extLst>
          </p:cNvPr>
          <p:cNvGrpSpPr/>
          <p:nvPr/>
        </p:nvGrpSpPr>
        <p:grpSpPr>
          <a:xfrm>
            <a:off x="242888" y="3629936"/>
            <a:ext cx="8515439" cy="2590326"/>
            <a:chOff x="242888" y="3820055"/>
            <a:chExt cx="8515439" cy="25903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20EFD8-1109-4B66-9829-CF0143C47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888" y="3820055"/>
              <a:ext cx="8372654" cy="2550112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77FF2FC4-5677-4AD8-8AA9-850F5098A4E5}"/>
                </a:ext>
              </a:extLst>
            </p:cNvPr>
            <p:cNvSpPr/>
            <p:nvPr/>
          </p:nvSpPr>
          <p:spPr>
            <a:xfrm rot="1070349">
              <a:off x="4556773" y="4338839"/>
              <a:ext cx="957532" cy="21566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30BC4DDE-1849-4D73-97F7-911234C2E913}"/>
                </a:ext>
              </a:extLst>
            </p:cNvPr>
            <p:cNvSpPr/>
            <p:nvPr/>
          </p:nvSpPr>
          <p:spPr>
            <a:xfrm>
              <a:off x="1722318" y="5407684"/>
              <a:ext cx="1509623" cy="172528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E152E4-0522-414F-B944-5746A2030BD7}"/>
                </a:ext>
              </a:extLst>
            </p:cNvPr>
            <p:cNvSpPr txBox="1"/>
            <p:nvPr/>
          </p:nvSpPr>
          <p:spPr>
            <a:xfrm>
              <a:off x="981076" y="5555083"/>
              <a:ext cx="3590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Protons line (coming soon)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F441B2-B44D-4D4B-8A21-AE7B59CE0711}"/>
                </a:ext>
              </a:extLst>
            </p:cNvPr>
            <p:cNvSpPr txBox="1"/>
            <p:nvPr/>
          </p:nvSpPr>
          <p:spPr>
            <a:xfrm>
              <a:off x="5035539" y="3991505"/>
              <a:ext cx="2725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Electrons from FAST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A47DA2-AFB1-41E6-8F5D-056E2E36577C}"/>
                </a:ext>
              </a:extLst>
            </p:cNvPr>
            <p:cNvSpPr txBox="1"/>
            <p:nvPr/>
          </p:nvSpPr>
          <p:spPr>
            <a:xfrm>
              <a:off x="5889595" y="5948716"/>
              <a:ext cx="1501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>
                      <a:lumMod val="75000"/>
                    </a:schemeClr>
                  </a:solidFill>
                </a:rPr>
                <a:t>IOTA ring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4AD9D04-5E3F-4270-A5F9-D8EEAD8C5F60}"/>
                </a:ext>
              </a:extLst>
            </p:cNvPr>
            <p:cNvCxnSpPr/>
            <p:nvPr/>
          </p:nvCxnSpPr>
          <p:spPr>
            <a:xfrm>
              <a:off x="6156325" y="5079359"/>
              <a:ext cx="1235075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7C4F73-3495-4118-B735-D82090A6E6D5}"/>
                </a:ext>
              </a:extLst>
            </p:cNvPr>
            <p:cNvSpPr txBox="1"/>
            <p:nvPr/>
          </p:nvSpPr>
          <p:spPr>
            <a:xfrm>
              <a:off x="6592798" y="4693913"/>
              <a:ext cx="2165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To the HE absorber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A185A8-E07C-4594-BCA3-CDF31305C03A}"/>
              </a:ext>
            </a:extLst>
          </p:cNvPr>
          <p:cNvSpPr txBox="1"/>
          <p:nvPr/>
        </p:nvSpPr>
        <p:spPr>
          <a:xfrm>
            <a:off x="4631149" y="2971190"/>
            <a:ext cx="4127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Commissioning in 2020</a:t>
            </a:r>
          </a:p>
        </p:txBody>
      </p:sp>
    </p:spTree>
    <p:extLst>
      <p:ext uri="{BB962C8B-B14F-4D97-AF65-F5344CB8AC3E}">
        <p14:creationId xmlns:p14="http://schemas.microsoft.com/office/powerpoint/2010/main" val="44796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E616-2898-496C-945B-B1E5B6A3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91DE-2DA4-4D4B-8FC1-57525450E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IOTA for intense beams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IOTA capabilities</a:t>
            </a:r>
          </a:p>
          <a:p>
            <a:r>
              <a:rPr lang="en-US" dirty="0"/>
              <a:t>EIC related 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Future plans and proposals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09071-9B38-47E6-B3F0-5B20931F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2C013-ED8E-4B86-9BA7-53AEB885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F458B-9CDE-40A4-AC17-60277510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51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0003-E6A0-4F66-942C-304831B0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NIO could yield important benefits for future HEP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A12A9-762D-4930-A8E7-18C7D0ABE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2297683"/>
          </a:xfrm>
        </p:spPr>
        <p:txBody>
          <a:bodyPr/>
          <a:lstStyle/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Reduced chaos in single-particle motion: </a:t>
            </a:r>
            <a:r>
              <a:rPr lang="en-US" dirty="0" err="1">
                <a:solidFill>
                  <a:srgbClr val="505050"/>
                </a:solidFill>
              </a:rPr>
              <a:t>e.g</a:t>
            </a:r>
            <a:r>
              <a:rPr lang="en-US" dirty="0">
                <a:solidFill>
                  <a:srgbClr val="505050"/>
                </a:solidFill>
              </a:rPr>
              <a:t> helpful for space-charge suppression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Strong immunity to collective instabilities via Landau damping:</a:t>
            </a:r>
            <a:r>
              <a:rPr lang="en-US" dirty="0"/>
              <a:t> provides for higher beam current and brightness</a:t>
            </a:r>
          </a:p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</a:rPr>
              <a:t>Low cost:</a:t>
            </a:r>
            <a:r>
              <a:rPr lang="en-US" dirty="0"/>
              <a:t> brighter beams produce a cascade of cost savings throughout the design, engineering and construction of accelerators  </a:t>
            </a:r>
            <a:endParaRPr lang="en-US" b="1" dirty="0">
              <a:solidFill>
                <a:schemeClr val="accent2"/>
              </a:solidFill>
            </a:endParaRPr>
          </a:p>
          <a:p>
            <a:pPr marL="0" indent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87C5-2035-4788-A9C6-67E4EA89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3F152-EACB-4ADF-8E13-1E1E649E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10C47-FDC0-42F4-8D4B-C143E762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71E4D1-ACC8-4C70-A237-AC6405842705}"/>
              </a:ext>
            </a:extLst>
          </p:cNvPr>
          <p:cNvGrpSpPr/>
          <p:nvPr/>
        </p:nvGrpSpPr>
        <p:grpSpPr>
          <a:xfrm>
            <a:off x="211825" y="3216639"/>
            <a:ext cx="8756734" cy="2887063"/>
            <a:chOff x="221924" y="3255694"/>
            <a:chExt cx="8756734" cy="288706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11690F6-6573-40BF-B07B-E06A5F5DA59A}"/>
                </a:ext>
              </a:extLst>
            </p:cNvPr>
            <p:cNvGrpSpPr/>
            <p:nvPr/>
          </p:nvGrpSpPr>
          <p:grpSpPr>
            <a:xfrm>
              <a:off x="3299977" y="3625850"/>
              <a:ext cx="5612065" cy="2494607"/>
              <a:chOff x="3268779" y="3910780"/>
              <a:chExt cx="4890181" cy="217373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D453D1F-E5F0-4132-91DD-A73177AB87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7623"/>
              <a:stretch/>
            </p:blipFill>
            <p:spPr>
              <a:xfrm>
                <a:off x="5817389" y="3910780"/>
                <a:ext cx="2341571" cy="1853486"/>
              </a:xfrm>
              <a:prstGeom prst="rect">
                <a:avLst/>
              </a:prstGeom>
            </p:spPr>
          </p:pic>
          <p:pic>
            <p:nvPicPr>
              <p:cNvPr id="18" name="Picture 1" descr="iota66_1IO_thickoct.png">
                <a:extLst>
                  <a:ext uri="{FF2B5EF4-FFF2-40B4-BE49-F238E27FC236}">
                    <a16:creationId xmlns:a16="http://schemas.microsoft.com/office/drawing/2014/main" id="{885E8ED6-EE96-4953-8BF9-2386CBADC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8779" y="3933580"/>
                <a:ext cx="2117608" cy="1772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" descr="iota66_1IO_thickoct.png">
                <a:extLst>
                  <a:ext uri="{FF2B5EF4-FFF2-40B4-BE49-F238E27FC236}">
                    <a16:creationId xmlns:a16="http://schemas.microsoft.com/office/drawing/2014/main" id="{E2B090FE-7D5B-4F5D-8E6F-406BBC3F8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4784" y="4795931"/>
                <a:ext cx="74612" cy="62435"/>
              </a:xfrm>
              <a:prstGeom prst="rect">
                <a:avLst/>
              </a:prstGeom>
              <a:noFill/>
              <a:ln>
                <a:noFill/>
              </a:ln>
              <a:effectLst>
                <a:glow rad="25400">
                  <a:schemeClr val="accent4">
                    <a:satMod val="175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BDB0780-7BC7-4EF3-9CDF-907542AE5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2090" y="4055002"/>
                <a:ext cx="1412694" cy="740929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66D4561-50BE-440F-9DD5-A892F886E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42090" y="4858366"/>
                <a:ext cx="1412694" cy="739232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B91BB1-1456-4FA7-9895-FF41503AA3C0}"/>
                  </a:ext>
                </a:extLst>
              </p:cNvPr>
              <p:cNvSpPr txBox="1"/>
              <p:nvPr/>
            </p:nvSpPr>
            <p:spPr>
              <a:xfrm>
                <a:off x="3649539" y="5709048"/>
                <a:ext cx="1389826" cy="375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Q = 0.025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DD1E30-B64D-45A2-8C88-D934E8D1486B}"/>
                  </a:ext>
                </a:extLst>
              </p:cNvPr>
              <p:cNvSpPr txBox="1"/>
              <p:nvPr/>
            </p:nvSpPr>
            <p:spPr>
              <a:xfrm>
                <a:off x="6473865" y="5709048"/>
                <a:ext cx="1389826" cy="375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chemeClr val="accent2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200" b="1" dirty="0">
                    <a:solidFill>
                      <a:schemeClr val="accent2"/>
                    </a:solidFill>
                  </a:rPr>
                  <a:t>Q = 0.25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298C3F8-E32D-40CF-8A35-7D540F9E4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24" y="3687190"/>
              <a:ext cx="2262317" cy="20246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4045D4-B301-43A7-9F73-FC425DCC8759}"/>
                </a:ext>
              </a:extLst>
            </p:cNvPr>
            <p:cNvSpPr txBox="1"/>
            <p:nvPr/>
          </p:nvSpPr>
          <p:spPr>
            <a:xfrm>
              <a:off x="555588" y="5711870"/>
              <a:ext cx="15949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accent2"/>
                  </a:solidFill>
                  <a:latin typeface="Symbol" panose="05050102010706020507" pitchFamily="18" charset="2"/>
                </a:rPr>
                <a:t>D</a:t>
              </a:r>
              <a:r>
                <a:rPr lang="en-US" sz="2200" b="1" dirty="0">
                  <a:solidFill>
                    <a:schemeClr val="accent2"/>
                  </a:solidFill>
                </a:rPr>
                <a:t>Q = 0.001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83F7E1-BFEA-4748-AC96-A24E374F1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382" y="4657167"/>
              <a:ext cx="90678" cy="8115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86B2A3D-3936-4FFF-9F87-359624667D70}"/>
                </a:ext>
              </a:extLst>
            </p:cNvPr>
            <p:cNvCxnSpPr>
              <a:cxnSpLocks/>
            </p:cNvCxnSpPr>
            <p:nvPr/>
          </p:nvCxnSpPr>
          <p:spPr>
            <a:xfrm>
              <a:off x="2364147" y="3805669"/>
              <a:ext cx="1621235" cy="85030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1195710-EB46-4FEE-9EB5-4628CDDB19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4147" y="4727622"/>
              <a:ext cx="1621235" cy="84835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5CA98A-96E0-41A7-A90F-45767AA88B9C}"/>
                </a:ext>
              </a:extLst>
            </p:cNvPr>
            <p:cNvSpPr txBox="1"/>
            <p:nvPr/>
          </p:nvSpPr>
          <p:spPr>
            <a:xfrm>
              <a:off x="555588" y="3255694"/>
              <a:ext cx="15949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LHC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99702F-6E12-4CCC-91EC-41611FDD652D}"/>
                </a:ext>
              </a:extLst>
            </p:cNvPr>
            <p:cNvSpPr txBox="1"/>
            <p:nvPr/>
          </p:nvSpPr>
          <p:spPr>
            <a:xfrm>
              <a:off x="3104848" y="3255694"/>
              <a:ext cx="2820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IOTA w/ Oct.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7F8CF9-CA3C-4648-B544-D707ED59316B}"/>
                </a:ext>
              </a:extLst>
            </p:cNvPr>
            <p:cNvSpPr txBox="1"/>
            <p:nvPr/>
          </p:nvSpPr>
          <p:spPr>
            <a:xfrm>
              <a:off x="6158194" y="3255694"/>
              <a:ext cx="2820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IOTA w/ NL mag.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9376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2F18-E049-4886-9D4C-45454092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NIO with 2 Invariants of Motion – Special Magnet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AA33E-E681-4208-AE14-352DE78B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A54D7-B0E5-46B6-9D7E-A26158D9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E2067-A164-4D6B-B087-27554D52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96F528-BB69-43E8-82C3-15D88709A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0" y="1204111"/>
            <a:ext cx="8120763" cy="5009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533625-A52C-4832-A0CF-2AD123935441}"/>
              </a:ext>
            </a:extLst>
          </p:cNvPr>
          <p:cNvSpPr txBox="1"/>
          <p:nvPr/>
        </p:nvSpPr>
        <p:spPr>
          <a:xfrm>
            <a:off x="6613495" y="806496"/>
            <a:ext cx="2301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S.Szustkowski</a:t>
            </a:r>
            <a:r>
              <a:rPr lang="en-US" sz="2000" dirty="0"/>
              <a:t>, NIU)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DD4A88-26C5-4B5C-B118-1C704FB59FCD}"/>
              </a:ext>
            </a:extLst>
          </p:cNvPr>
          <p:cNvSpPr/>
          <p:nvPr/>
        </p:nvSpPr>
        <p:spPr>
          <a:xfrm>
            <a:off x="63570" y="5812325"/>
            <a:ext cx="896097" cy="401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9667" y="5751863"/>
            <a:ext cx="379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made by </a:t>
            </a:r>
            <a:r>
              <a:rPr lang="en-US" dirty="0" err="1">
                <a:solidFill>
                  <a:schemeClr val="bg2"/>
                </a:solidFill>
              </a:rPr>
              <a:t>Radiabeam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9A56BA6B-3F60-40E7-87C6-9139CC5E8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33" y="1176125"/>
            <a:ext cx="3683799" cy="2252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7E42C8-2E25-4DF6-AC17-A1740CBCF65C}"/>
              </a:ext>
            </a:extLst>
          </p:cNvPr>
          <p:cNvSpPr txBox="1"/>
          <p:nvPr/>
        </p:nvSpPr>
        <p:spPr>
          <a:xfrm>
            <a:off x="7108007" y="2962039"/>
            <a:ext cx="1076326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60% of prediction</a:t>
            </a:r>
          </a:p>
          <a:p>
            <a:r>
              <a:rPr lang="en-US" sz="900" dirty="0"/>
              <a:t>Limited by physical </a:t>
            </a:r>
          </a:p>
          <a:p>
            <a:r>
              <a:rPr lang="en-US" sz="900" dirty="0"/>
              <a:t>aperture</a:t>
            </a:r>
          </a:p>
        </p:txBody>
      </p:sp>
    </p:spTree>
    <p:extLst>
      <p:ext uri="{BB962C8B-B14F-4D97-AF65-F5344CB8AC3E}">
        <p14:creationId xmlns:p14="http://schemas.microsoft.com/office/powerpoint/2010/main" val="92568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5766-E17E-4E5C-9D7F-52FB06CA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Henon-Heiles</a:t>
            </a:r>
            <a:r>
              <a:rPr lang="en-US" dirty="0"/>
              <a:t> Type System with </a:t>
            </a:r>
            <a:r>
              <a:rPr lang="en-US" dirty="0" err="1"/>
              <a:t>Octupoles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AC031D-4C95-40F2-BE33-419E1E421B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1043046"/>
                <a:ext cx="5951538" cy="5113914"/>
              </a:xfrm>
            </p:spPr>
            <p:txBody>
              <a:bodyPr/>
              <a:lstStyle/>
              <a:p>
                <a:r>
                  <a:rPr lang="en-US" dirty="0"/>
                  <a:t>1 invariant of motion, ‘quasi-integrable’</a:t>
                </a:r>
              </a:p>
              <a:p>
                <a:pPr marL="0" indent="0">
                  <a:buFont typeface="Arial" charset="0"/>
                  <a:buNone/>
                </a:pPr>
                <a:endParaRPr lang="en-US" dirty="0"/>
              </a:p>
              <a:p>
                <a:pPr marL="0" indent="0">
                  <a:buFont typeface="Arial" charset="0"/>
                  <a:buNone/>
                </a:pPr>
                <a:endParaRPr lang="en-US" sz="1400" dirty="0"/>
              </a:p>
              <a:p>
                <a:r>
                  <a:rPr lang="en-US" dirty="0"/>
                  <a:t>Theoretical stability limit –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(lower due to chaotic layer,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~0.6/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ra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Tune spread = </a:t>
                </a:r>
                <a:r>
                  <a:rPr lang="en-US" dirty="0">
                    <a:solidFill>
                      <a:srgbClr val="003087"/>
                    </a:solidFill>
                  </a:rPr>
                  <a:t>0.4</a:t>
                </a:r>
              </a:p>
              <a:p>
                <a:r>
                  <a:rPr lang="en-US" dirty="0"/>
                  <a:t>Implementation in IOTA with discrete elements</a:t>
                </a:r>
              </a:p>
              <a:p>
                <a:pPr lvl="1"/>
                <a:r>
                  <a:rPr lang="en-US" dirty="0"/>
                  <a:t>Imperfections complicate the dynamics</a:t>
                </a:r>
              </a:p>
              <a:p>
                <a:pPr lvl="1"/>
                <a:r>
                  <a:rPr lang="en-US" dirty="0"/>
                  <a:t>Performance predictions (at DA limit)</a:t>
                </a:r>
              </a:p>
              <a:p>
                <a:pPr lvl="2"/>
                <a:r>
                  <a:rPr lang="en-US" dirty="0"/>
                  <a:t>0.08 for 18 octupoles</a:t>
                </a:r>
              </a:p>
              <a:p>
                <a:pPr lvl="1"/>
                <a:r>
                  <a:rPr lang="en-US" dirty="0"/>
                  <a:t>First results: 0.025-0.03 (</a:t>
                </a:r>
                <a:r>
                  <a:rPr lang="en-US" dirty="0">
                    <a:solidFill>
                      <a:srgbClr val="003087"/>
                    </a:solidFill>
                  </a:rPr>
                  <a:t>0.045</a:t>
                </a:r>
                <a:r>
                  <a:rPr lang="en-US" dirty="0"/>
                  <a:t> for 2 branches)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6AC031D-4C95-40F2-BE33-419E1E421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043046"/>
                <a:ext cx="5951538" cy="5113914"/>
              </a:xfrm>
              <a:blipFill>
                <a:blip r:embed="rId2"/>
                <a:stretch>
                  <a:fillRect l="-2971" t="-1669" b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3FB71-EFE6-43D0-ABAA-3A72D214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E627B-4DC0-4BC2-A22A-9B91AC08B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9777C-51A9-4ADD-95E1-D93825E4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8B3A6-06A4-4BE0-B466-44B2507633B3}"/>
              </a:ext>
            </a:extLst>
          </p:cNvPr>
          <p:cNvSpPr txBox="1"/>
          <p:nvPr/>
        </p:nvSpPr>
        <p:spPr>
          <a:xfrm>
            <a:off x="6685472" y="827087"/>
            <a:ext cx="2446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N.Kuklev</a:t>
            </a:r>
            <a:r>
              <a:rPr lang="en-US" sz="2000" dirty="0"/>
              <a:t>, </a:t>
            </a:r>
            <a:r>
              <a:rPr lang="en-US" sz="2000" dirty="0" err="1"/>
              <a:t>U.Chicago</a:t>
            </a:r>
            <a:r>
              <a:rPr lang="en-US" sz="200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240BDE-D31C-4A05-967A-C002D1F0E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383" y="1442211"/>
            <a:ext cx="6417092" cy="741221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3B3CF4A-DFC1-46C6-97FA-B4A41FCD5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38" y="2183432"/>
            <a:ext cx="2481200" cy="18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DA15DF-5368-4C2B-938E-F0B12D15F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738" y="3986108"/>
            <a:ext cx="2481201" cy="21096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B1FFBB9-B599-4474-AB45-550380E1DC7B}"/>
              </a:ext>
            </a:extLst>
          </p:cNvPr>
          <p:cNvSpPr txBox="1"/>
          <p:nvPr/>
        </p:nvSpPr>
        <p:spPr>
          <a:xfrm>
            <a:off x="6522848" y="5108344"/>
            <a:ext cx="11376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0.75 </a:t>
            </a:r>
            <a:r>
              <a:rPr lang="en-US" sz="1400" dirty="0" err="1"/>
              <a:t>Vkick</a:t>
            </a:r>
            <a:r>
              <a:rPr lang="en-US" sz="1400" dirty="0"/>
              <a:t> </a:t>
            </a:r>
          </a:p>
          <a:p>
            <a:r>
              <a:rPr lang="en-US" sz="1400" dirty="0"/>
              <a:t>1A octupoles</a:t>
            </a:r>
          </a:p>
          <a:p>
            <a:r>
              <a:rPr lang="en-US" sz="1400" dirty="0"/>
              <a:t>ICA+NAFF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849B21-B61D-4770-8874-9FE21CC807E4}"/>
              </a:ext>
            </a:extLst>
          </p:cNvPr>
          <p:cNvCxnSpPr>
            <a:cxnSpLocks/>
          </p:cNvCxnSpPr>
          <p:nvPr/>
        </p:nvCxnSpPr>
        <p:spPr>
          <a:xfrm flipV="1">
            <a:off x="6920307" y="4341975"/>
            <a:ext cx="0" cy="69897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6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A3EE6-F6E9-47B8-8DF9-E9119998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Antidamper</a:t>
            </a:r>
            <a:r>
              <a:rPr lang="en-US" dirty="0"/>
              <a:t> experiment: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AA1A-D6FC-401B-9BD8-41DDC6D9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1259150"/>
          </a:xfrm>
        </p:spPr>
        <p:txBody>
          <a:bodyPr/>
          <a:lstStyle/>
          <a:p>
            <a:r>
              <a:rPr lang="en-US" dirty="0"/>
              <a:t>Use a transverse damper to excite controlled instability</a:t>
            </a:r>
          </a:p>
          <a:p>
            <a:r>
              <a:rPr lang="en-US" dirty="0"/>
              <a:t>Demonstrate instability threshold change when powering quasi-integrable nonlinear optics with octupoles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A0CB7-696F-44F9-A6F2-AE76F70C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FA162-1B88-41ED-90DB-8FD0BB16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36C6B-909F-4F85-8596-E4064569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4E2316-62F6-4314-A892-5ED1C5221B19}"/>
              </a:ext>
            </a:extLst>
          </p:cNvPr>
          <p:cNvGrpSpPr/>
          <p:nvPr/>
        </p:nvGrpSpPr>
        <p:grpSpPr>
          <a:xfrm>
            <a:off x="525781" y="2684319"/>
            <a:ext cx="5478634" cy="2207548"/>
            <a:chOff x="447704" y="2362908"/>
            <a:chExt cx="7876377" cy="317368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FD5BECF-D708-48BB-8E79-013A645303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903" y="5042288"/>
              <a:ext cx="263217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E599D9-C3B7-41DE-AF86-A650BAD1A9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78177" y="4799980"/>
              <a:ext cx="857339" cy="649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3365AD-DB0B-4F82-98A1-C6BBFDEC46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98955" y="4966153"/>
              <a:ext cx="888487" cy="649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043834-F8E9-4902-A9CF-0225719C23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3117" y="4810132"/>
              <a:ext cx="178838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3C2DED0-7887-4546-A7CD-69A4398A1F7E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>
              <a:off x="1377490" y="3105418"/>
              <a:ext cx="86288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C8CFF8-AB5E-4AD8-A68C-600D37803D24}"/>
                </a:ext>
              </a:extLst>
            </p:cNvPr>
            <p:cNvSpPr/>
            <p:nvPr/>
          </p:nvSpPr>
          <p:spPr>
            <a:xfrm>
              <a:off x="2259230" y="2362908"/>
              <a:ext cx="4625540" cy="1909036"/>
            </a:xfrm>
            <a:prstGeom prst="ellipse">
              <a:avLst/>
            </a:prstGeom>
            <a:noFill/>
            <a:ln w="2222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88FEF8-1A9C-49E1-9A1C-356E2071E116}"/>
                </a:ext>
              </a:extLst>
            </p:cNvPr>
            <p:cNvSpPr/>
            <p:nvPr/>
          </p:nvSpPr>
          <p:spPr>
            <a:xfrm rot="1813880" flipV="1">
              <a:off x="2226798" y="3045367"/>
              <a:ext cx="199623" cy="22061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FF4680-EAEE-4937-BEB6-09D116045483}"/>
                </a:ext>
              </a:extLst>
            </p:cNvPr>
            <p:cNvSpPr/>
            <p:nvPr/>
          </p:nvSpPr>
          <p:spPr>
            <a:xfrm rot="7789494">
              <a:off x="6607787" y="3505733"/>
              <a:ext cx="354120" cy="15475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Isosceles Triangle 9">
              <a:extLst>
                <a:ext uri="{FF2B5EF4-FFF2-40B4-BE49-F238E27FC236}">
                  <a16:creationId xmlns:a16="http://schemas.microsoft.com/office/drawing/2014/main" id="{1520D319-2661-41AC-9D50-55688240B1CD}"/>
                </a:ext>
              </a:extLst>
            </p:cNvPr>
            <p:cNvSpPr/>
            <p:nvPr/>
          </p:nvSpPr>
          <p:spPr>
            <a:xfrm rot="16200000">
              <a:off x="1753802" y="2958149"/>
              <a:ext cx="283551" cy="29111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8C34DC7-9F09-4A56-8E02-E298211A449E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>
              <a:off x="1370070" y="3105418"/>
              <a:ext cx="15094" cy="125915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4C2415-B8E2-4E26-A5D8-C1F5C6FC7FAC}"/>
                </a:ext>
              </a:extLst>
            </p:cNvPr>
            <p:cNvSpPr txBox="1"/>
            <p:nvPr/>
          </p:nvSpPr>
          <p:spPr>
            <a:xfrm>
              <a:off x="2324130" y="2782251"/>
              <a:ext cx="1161960" cy="619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E2L Button</a:t>
              </a:r>
            </a:p>
            <a:p>
              <a:pPr algn="ctr"/>
              <a:r>
                <a:rPr lang="en-US" sz="1100" dirty="0"/>
                <a:t>BPM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0324FC-EB1F-4B64-B748-A8F702C9E5E5}"/>
                </a:ext>
              </a:extLst>
            </p:cNvPr>
            <p:cNvSpPr txBox="1"/>
            <p:nvPr/>
          </p:nvSpPr>
          <p:spPr>
            <a:xfrm>
              <a:off x="5823552" y="3020501"/>
              <a:ext cx="1118174" cy="619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Horizontal</a:t>
              </a:r>
            </a:p>
            <a:p>
              <a:pPr algn="ctr"/>
              <a:r>
                <a:rPr lang="en-US" sz="1100" dirty="0"/>
                <a:t>Kicker</a:t>
              </a:r>
            </a:p>
          </p:txBody>
        </p:sp>
        <p:sp>
          <p:nvSpPr>
            <p:cNvPr id="20" name="Rectangle: Rounded Corners 23">
              <a:extLst>
                <a:ext uri="{FF2B5EF4-FFF2-40B4-BE49-F238E27FC236}">
                  <a16:creationId xmlns:a16="http://schemas.microsoft.com/office/drawing/2014/main" id="{0B292C8A-7D3C-4407-B2ED-3AC44AB4F8B2}"/>
                </a:ext>
              </a:extLst>
            </p:cNvPr>
            <p:cNvSpPr/>
            <p:nvPr/>
          </p:nvSpPr>
          <p:spPr>
            <a:xfrm>
              <a:off x="841185" y="4364568"/>
              <a:ext cx="1057770" cy="85732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accent6"/>
                  </a:solidFill>
                </a:rPr>
                <a:t>BPM</a:t>
              </a:r>
            </a:p>
            <a:p>
              <a:pPr algn="ctr"/>
              <a:r>
                <a:rPr lang="en-US" sz="1100" dirty="0">
                  <a:solidFill>
                    <a:schemeClr val="accent6"/>
                  </a:solidFill>
                </a:rPr>
                <a:t>Analog</a:t>
              </a:r>
            </a:p>
            <a:p>
              <a:pPr algn="ctr"/>
              <a:r>
                <a:rPr lang="en-US" sz="1100" dirty="0">
                  <a:solidFill>
                    <a:schemeClr val="accent6"/>
                  </a:solidFill>
                </a:rPr>
                <a:t>Module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182268-E885-4E67-99BA-6049143E2A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98955" y="4691349"/>
              <a:ext cx="888487" cy="649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Isosceles Triangle 26">
              <a:extLst>
                <a:ext uri="{FF2B5EF4-FFF2-40B4-BE49-F238E27FC236}">
                  <a16:creationId xmlns:a16="http://schemas.microsoft.com/office/drawing/2014/main" id="{E58249E7-24B4-4EFC-ACA1-509604CDABCA}"/>
                </a:ext>
              </a:extLst>
            </p:cNvPr>
            <p:cNvSpPr/>
            <p:nvPr/>
          </p:nvSpPr>
          <p:spPr>
            <a:xfrm rot="5400000">
              <a:off x="2532999" y="4513909"/>
              <a:ext cx="890500" cy="565169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4B7C57-B315-4D12-A654-DF0FA114A46B}"/>
                </a:ext>
              </a:extLst>
            </p:cNvPr>
            <p:cNvSpPr txBox="1"/>
            <p:nvPr/>
          </p:nvSpPr>
          <p:spPr>
            <a:xfrm>
              <a:off x="2439627" y="4460891"/>
              <a:ext cx="951277" cy="619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6"/>
                  </a:solidFill>
                </a:rPr>
                <a:t>Diff</a:t>
              </a:r>
            </a:p>
            <a:p>
              <a:pPr algn="ctr"/>
              <a:r>
                <a:rPr lang="en-US" sz="1100" dirty="0">
                  <a:solidFill>
                    <a:schemeClr val="accent6"/>
                  </a:solidFill>
                </a:rPr>
                <a:t>Amp</a:t>
              </a:r>
            </a:p>
          </p:txBody>
        </p:sp>
        <p:sp>
          <p:nvSpPr>
            <p:cNvPr id="24" name="Isosceles Triangle 37">
              <a:extLst>
                <a:ext uri="{FF2B5EF4-FFF2-40B4-BE49-F238E27FC236}">
                  <a16:creationId xmlns:a16="http://schemas.microsoft.com/office/drawing/2014/main" id="{5E6F853C-9439-482F-8F55-22F86FC289A1}"/>
                </a:ext>
              </a:extLst>
            </p:cNvPr>
            <p:cNvSpPr/>
            <p:nvPr/>
          </p:nvSpPr>
          <p:spPr>
            <a:xfrm rot="5400000">
              <a:off x="4918486" y="4527548"/>
              <a:ext cx="890500" cy="565169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7A9B30-87A5-45FB-B139-BD6FC2BE0291}"/>
                </a:ext>
              </a:extLst>
            </p:cNvPr>
            <p:cNvSpPr txBox="1"/>
            <p:nvPr/>
          </p:nvSpPr>
          <p:spPr>
            <a:xfrm>
              <a:off x="4853476" y="4463888"/>
              <a:ext cx="951277" cy="619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6"/>
                  </a:solidFill>
                </a:rPr>
                <a:t>Diff</a:t>
              </a:r>
            </a:p>
            <a:p>
              <a:pPr algn="ctr"/>
              <a:r>
                <a:rPr lang="en-US" sz="1100" dirty="0">
                  <a:solidFill>
                    <a:schemeClr val="accent6"/>
                  </a:solidFill>
                </a:rPr>
                <a:t>Amp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D083C2-5A9D-4ABC-9CFE-D52419F831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91091" y="5264798"/>
              <a:ext cx="992043" cy="948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783246-6860-4FF8-99A9-7E50CCC1F780}"/>
                </a:ext>
              </a:extLst>
            </p:cNvPr>
            <p:cNvCxnSpPr>
              <a:cxnSpLocks/>
            </p:cNvCxnSpPr>
            <p:nvPr/>
          </p:nvCxnSpPr>
          <p:spPr>
            <a:xfrm>
              <a:off x="3883578" y="4821892"/>
              <a:ext cx="0" cy="44079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2F60511-4E50-4172-9477-1252CC5C98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0206" y="4700603"/>
              <a:ext cx="375943" cy="11878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81860A-0E25-402E-B5B8-9FD2E0BEA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81179" y="5047990"/>
              <a:ext cx="1120" cy="22941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DBD27B-EE65-413C-82A4-F4C434A34FD5}"/>
                </a:ext>
              </a:extLst>
            </p:cNvPr>
            <p:cNvSpPr/>
            <p:nvPr/>
          </p:nvSpPr>
          <p:spPr>
            <a:xfrm>
              <a:off x="4082524" y="5010827"/>
              <a:ext cx="608342" cy="49795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AFC2EA-F6BE-4159-BF24-6AD1CF5455F4}"/>
                </a:ext>
              </a:extLst>
            </p:cNvPr>
            <p:cNvSpPr txBox="1"/>
            <p:nvPr/>
          </p:nvSpPr>
          <p:spPr>
            <a:xfrm>
              <a:off x="3937957" y="4939254"/>
              <a:ext cx="951277" cy="59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6"/>
                  </a:solidFill>
                </a:rPr>
                <a:t>1 Turn</a:t>
              </a:r>
            </a:p>
            <a:p>
              <a:pPr algn="ctr"/>
              <a:r>
                <a:rPr lang="en-US" sz="1050" dirty="0">
                  <a:solidFill>
                    <a:schemeClr val="accent6"/>
                  </a:solidFill>
                </a:rPr>
                <a:t>Delay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9DCC8CF-81FC-471F-8D6A-854054AFCA29}"/>
                </a:ext>
              </a:extLst>
            </p:cNvPr>
            <p:cNvSpPr/>
            <p:nvPr/>
          </p:nvSpPr>
          <p:spPr>
            <a:xfrm>
              <a:off x="5871931" y="4561715"/>
              <a:ext cx="608342" cy="49795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97028A9-32C0-4B6C-8AF4-B665BC0E9B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9248" y="3607617"/>
              <a:ext cx="11900" cy="121660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56C57B-3C39-403D-B015-3F605E549E99}"/>
                </a:ext>
              </a:extLst>
            </p:cNvPr>
            <p:cNvSpPr txBox="1"/>
            <p:nvPr/>
          </p:nvSpPr>
          <p:spPr>
            <a:xfrm>
              <a:off x="1576754" y="3188751"/>
              <a:ext cx="663619" cy="365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6"/>
                  </a:solidFill>
                </a:rPr>
                <a:t>32db</a:t>
              </a:r>
            </a:p>
          </p:txBody>
        </p:sp>
        <p:sp>
          <p:nvSpPr>
            <p:cNvPr id="35" name="Isosceles Triangle 66">
              <a:extLst>
                <a:ext uri="{FF2B5EF4-FFF2-40B4-BE49-F238E27FC236}">
                  <a16:creationId xmlns:a16="http://schemas.microsoft.com/office/drawing/2014/main" id="{AA69862B-B94D-4634-AE1F-0571D6A17F93}"/>
                </a:ext>
              </a:extLst>
            </p:cNvPr>
            <p:cNvSpPr/>
            <p:nvPr/>
          </p:nvSpPr>
          <p:spPr>
            <a:xfrm>
              <a:off x="6959596" y="4080214"/>
              <a:ext cx="656874" cy="565169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8BC64E-3A8F-4238-A3EE-453B6D7E6E79}"/>
                </a:ext>
              </a:extLst>
            </p:cNvPr>
            <p:cNvSpPr txBox="1"/>
            <p:nvPr/>
          </p:nvSpPr>
          <p:spPr>
            <a:xfrm>
              <a:off x="6831007" y="4238901"/>
              <a:ext cx="951277" cy="398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6"/>
                  </a:solidFill>
                </a:rPr>
                <a:t>55db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B3C6DA-8DA6-44E9-AC4A-AD6A8FFA885A}"/>
                </a:ext>
              </a:extLst>
            </p:cNvPr>
            <p:cNvSpPr txBox="1"/>
            <p:nvPr/>
          </p:nvSpPr>
          <p:spPr>
            <a:xfrm>
              <a:off x="5703548" y="4510247"/>
              <a:ext cx="951277" cy="59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6"/>
                  </a:solidFill>
                </a:rPr>
                <a:t>Phase</a:t>
              </a:r>
            </a:p>
            <a:p>
              <a:pPr algn="ctr"/>
              <a:r>
                <a:rPr lang="en-US" sz="1050" dirty="0">
                  <a:solidFill>
                    <a:schemeClr val="accent6"/>
                  </a:solidFill>
                </a:rPr>
                <a:t>Delay</a:t>
              </a:r>
            </a:p>
          </p:txBody>
        </p:sp>
        <p:sp>
          <p:nvSpPr>
            <p:cNvPr id="38" name="Freeform: Shape 88">
              <a:extLst>
                <a:ext uri="{FF2B5EF4-FFF2-40B4-BE49-F238E27FC236}">
                  <a16:creationId xmlns:a16="http://schemas.microsoft.com/office/drawing/2014/main" id="{45084365-91D2-47DF-AD7E-4FC655A78B82}"/>
                </a:ext>
              </a:extLst>
            </p:cNvPr>
            <p:cNvSpPr/>
            <p:nvPr/>
          </p:nvSpPr>
          <p:spPr>
            <a:xfrm>
              <a:off x="1044748" y="3249330"/>
              <a:ext cx="163083" cy="612559"/>
            </a:xfrm>
            <a:custGeom>
              <a:avLst/>
              <a:gdLst>
                <a:gd name="connsiteX0" fmla="*/ 0 w 1016000"/>
                <a:gd name="connsiteY0" fmla="*/ 726870 h 1899054"/>
                <a:gd name="connsiteX1" fmla="*/ 223520 w 1016000"/>
                <a:gd name="connsiteY1" fmla="*/ 1885110 h 1899054"/>
                <a:gd name="connsiteX2" fmla="*/ 680720 w 1016000"/>
                <a:gd name="connsiteY2" fmla="*/ 25830 h 1899054"/>
                <a:gd name="connsiteX3" fmla="*/ 1016000 w 1016000"/>
                <a:gd name="connsiteY3" fmla="*/ 970710 h 1899054"/>
                <a:gd name="connsiteX0" fmla="*/ 0 w 1016000"/>
                <a:gd name="connsiteY0" fmla="*/ 899590 h 1910777"/>
                <a:gd name="connsiteX1" fmla="*/ 223520 w 1016000"/>
                <a:gd name="connsiteY1" fmla="*/ 1885110 h 1910777"/>
                <a:gd name="connsiteX2" fmla="*/ 680720 w 1016000"/>
                <a:gd name="connsiteY2" fmla="*/ 25830 h 1910777"/>
                <a:gd name="connsiteX3" fmla="*/ 1016000 w 1016000"/>
                <a:gd name="connsiteY3" fmla="*/ 970710 h 1910777"/>
                <a:gd name="connsiteX0" fmla="*/ 0 w 1036320"/>
                <a:gd name="connsiteY0" fmla="*/ 904050 h 1915237"/>
                <a:gd name="connsiteX1" fmla="*/ 223520 w 1036320"/>
                <a:gd name="connsiteY1" fmla="*/ 1889570 h 1915237"/>
                <a:gd name="connsiteX2" fmla="*/ 680720 w 1036320"/>
                <a:gd name="connsiteY2" fmla="*/ 30290 h 1915237"/>
                <a:gd name="connsiteX3" fmla="*/ 1036320 w 1036320"/>
                <a:gd name="connsiteY3" fmla="*/ 924370 h 19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6320" h="1915237">
                  <a:moveTo>
                    <a:pt x="0" y="904050"/>
                  </a:moveTo>
                  <a:cubicBezTo>
                    <a:pt x="55033" y="1541590"/>
                    <a:pt x="110067" y="2035197"/>
                    <a:pt x="223520" y="1889570"/>
                  </a:cubicBezTo>
                  <a:cubicBezTo>
                    <a:pt x="336973" y="1743943"/>
                    <a:pt x="545253" y="191157"/>
                    <a:pt x="680720" y="30290"/>
                  </a:cubicBezTo>
                  <a:cubicBezTo>
                    <a:pt x="816187" y="-130577"/>
                    <a:pt x="934720" y="375730"/>
                    <a:pt x="1036320" y="924370"/>
                  </a:cubicBezTo>
                </a:path>
              </a:pathLst>
            </a:cu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Freeform: Shape 89">
              <a:extLst>
                <a:ext uri="{FF2B5EF4-FFF2-40B4-BE49-F238E27FC236}">
                  <a16:creationId xmlns:a16="http://schemas.microsoft.com/office/drawing/2014/main" id="{6F9691DA-5907-460A-B6F9-C6231D704AA3}"/>
                </a:ext>
              </a:extLst>
            </p:cNvPr>
            <p:cNvSpPr/>
            <p:nvPr/>
          </p:nvSpPr>
          <p:spPr>
            <a:xfrm>
              <a:off x="2096536" y="4231061"/>
              <a:ext cx="438876" cy="389506"/>
            </a:xfrm>
            <a:custGeom>
              <a:avLst/>
              <a:gdLst>
                <a:gd name="connsiteX0" fmla="*/ 0 w 1625600"/>
                <a:gd name="connsiteY0" fmla="*/ 1466983 h 1497463"/>
                <a:gd name="connsiteX1" fmla="*/ 508000 w 1625600"/>
                <a:gd name="connsiteY1" fmla="*/ 3943 h 1497463"/>
                <a:gd name="connsiteX2" fmla="*/ 965200 w 1625600"/>
                <a:gd name="connsiteY2" fmla="*/ 1050423 h 1497463"/>
                <a:gd name="connsiteX3" fmla="*/ 1625600 w 1625600"/>
                <a:gd name="connsiteY3" fmla="*/ 1497463 h 149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600" h="1497463">
                  <a:moveTo>
                    <a:pt x="0" y="1466983"/>
                  </a:moveTo>
                  <a:cubicBezTo>
                    <a:pt x="173566" y="770176"/>
                    <a:pt x="347133" y="73370"/>
                    <a:pt x="508000" y="3943"/>
                  </a:cubicBezTo>
                  <a:cubicBezTo>
                    <a:pt x="668867" y="-65484"/>
                    <a:pt x="778933" y="801503"/>
                    <a:pt x="965200" y="1050423"/>
                  </a:cubicBezTo>
                  <a:cubicBezTo>
                    <a:pt x="1151467" y="1299343"/>
                    <a:pt x="1388533" y="1398403"/>
                    <a:pt x="1625600" y="1497463"/>
                  </a:cubicBezTo>
                </a:path>
              </a:pathLst>
            </a:cu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0" name="Freeform: Shape 90">
              <a:extLst>
                <a:ext uri="{FF2B5EF4-FFF2-40B4-BE49-F238E27FC236}">
                  <a16:creationId xmlns:a16="http://schemas.microsoft.com/office/drawing/2014/main" id="{AC176CF0-6841-4CA4-B6C4-62D8B77EEAF8}"/>
                </a:ext>
              </a:extLst>
            </p:cNvPr>
            <p:cNvSpPr/>
            <p:nvPr/>
          </p:nvSpPr>
          <p:spPr>
            <a:xfrm>
              <a:off x="2117293" y="5021492"/>
              <a:ext cx="438876" cy="389506"/>
            </a:xfrm>
            <a:custGeom>
              <a:avLst/>
              <a:gdLst>
                <a:gd name="connsiteX0" fmla="*/ 0 w 1625600"/>
                <a:gd name="connsiteY0" fmla="*/ 1466983 h 1497463"/>
                <a:gd name="connsiteX1" fmla="*/ 508000 w 1625600"/>
                <a:gd name="connsiteY1" fmla="*/ 3943 h 1497463"/>
                <a:gd name="connsiteX2" fmla="*/ 965200 w 1625600"/>
                <a:gd name="connsiteY2" fmla="*/ 1050423 h 1497463"/>
                <a:gd name="connsiteX3" fmla="*/ 1625600 w 1625600"/>
                <a:gd name="connsiteY3" fmla="*/ 1497463 h 149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600" h="1497463">
                  <a:moveTo>
                    <a:pt x="0" y="1466983"/>
                  </a:moveTo>
                  <a:cubicBezTo>
                    <a:pt x="173566" y="770176"/>
                    <a:pt x="347133" y="73370"/>
                    <a:pt x="508000" y="3943"/>
                  </a:cubicBezTo>
                  <a:cubicBezTo>
                    <a:pt x="668867" y="-65484"/>
                    <a:pt x="778933" y="801503"/>
                    <a:pt x="965200" y="1050423"/>
                  </a:cubicBezTo>
                  <a:cubicBezTo>
                    <a:pt x="1151467" y="1299343"/>
                    <a:pt x="1388533" y="1398403"/>
                    <a:pt x="1625600" y="1497463"/>
                  </a:cubicBezTo>
                </a:path>
              </a:pathLst>
            </a:cu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537093-14BD-47FA-9341-9CC578012C29}"/>
                </a:ext>
              </a:extLst>
            </p:cNvPr>
            <p:cNvSpPr txBox="1"/>
            <p:nvPr/>
          </p:nvSpPr>
          <p:spPr>
            <a:xfrm>
              <a:off x="447704" y="3176748"/>
              <a:ext cx="809364" cy="353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~800ps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3E643A-887A-42BC-A8CE-28E0B5B7B829}"/>
                </a:ext>
              </a:extLst>
            </p:cNvPr>
            <p:cNvSpPr txBox="1"/>
            <p:nvPr/>
          </p:nvSpPr>
          <p:spPr>
            <a:xfrm>
              <a:off x="1940431" y="4678333"/>
              <a:ext cx="714876" cy="353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~20ns</a:t>
              </a:r>
            </a:p>
          </p:txBody>
        </p:sp>
        <p:sp>
          <p:nvSpPr>
            <p:cNvPr id="43" name="Freeform: Shape 93">
              <a:extLst>
                <a:ext uri="{FF2B5EF4-FFF2-40B4-BE49-F238E27FC236}">
                  <a16:creationId xmlns:a16="http://schemas.microsoft.com/office/drawing/2014/main" id="{D86E7311-BD39-4980-9BDE-76BA9268E1BB}"/>
                </a:ext>
              </a:extLst>
            </p:cNvPr>
            <p:cNvSpPr/>
            <p:nvPr/>
          </p:nvSpPr>
          <p:spPr>
            <a:xfrm>
              <a:off x="7470668" y="3578976"/>
              <a:ext cx="438876" cy="389506"/>
            </a:xfrm>
            <a:custGeom>
              <a:avLst/>
              <a:gdLst>
                <a:gd name="connsiteX0" fmla="*/ 0 w 1625600"/>
                <a:gd name="connsiteY0" fmla="*/ 1466983 h 1497463"/>
                <a:gd name="connsiteX1" fmla="*/ 508000 w 1625600"/>
                <a:gd name="connsiteY1" fmla="*/ 3943 h 1497463"/>
                <a:gd name="connsiteX2" fmla="*/ 965200 w 1625600"/>
                <a:gd name="connsiteY2" fmla="*/ 1050423 h 1497463"/>
                <a:gd name="connsiteX3" fmla="*/ 1625600 w 1625600"/>
                <a:gd name="connsiteY3" fmla="*/ 1497463 h 149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600" h="1497463">
                  <a:moveTo>
                    <a:pt x="0" y="1466983"/>
                  </a:moveTo>
                  <a:cubicBezTo>
                    <a:pt x="173566" y="770176"/>
                    <a:pt x="347133" y="73370"/>
                    <a:pt x="508000" y="3943"/>
                  </a:cubicBezTo>
                  <a:cubicBezTo>
                    <a:pt x="668867" y="-65484"/>
                    <a:pt x="778933" y="801503"/>
                    <a:pt x="965200" y="1050423"/>
                  </a:cubicBezTo>
                  <a:cubicBezTo>
                    <a:pt x="1151467" y="1299343"/>
                    <a:pt x="1388533" y="1398403"/>
                    <a:pt x="1625600" y="1497463"/>
                  </a:cubicBezTo>
                </a:path>
              </a:pathLst>
            </a:custGeom>
            <a:noFill/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932DB4E-C6A7-44A4-942C-10B0DF587650}"/>
                </a:ext>
              </a:extLst>
            </p:cNvPr>
            <p:cNvSpPr txBox="1"/>
            <p:nvPr/>
          </p:nvSpPr>
          <p:spPr>
            <a:xfrm>
              <a:off x="7609205" y="3572605"/>
              <a:ext cx="714876" cy="353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~20ns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6AE6C32-F0D1-4FE9-8F02-F622B8FEFD7F}"/>
                </a:ext>
              </a:extLst>
            </p:cNvPr>
            <p:cNvSpPr txBox="1"/>
            <p:nvPr/>
          </p:nvSpPr>
          <p:spPr>
            <a:xfrm>
              <a:off x="3162613" y="4426826"/>
              <a:ext cx="959159" cy="3539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2"/>
                  </a:solidFill>
                </a:rPr>
                <a:t>~Position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425A944-904A-4062-8DC6-BADBE5E3D9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1008" y="3623948"/>
              <a:ext cx="46014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F3D2A9E-F7D4-4E90-809B-86A488F28106}"/>
                </a:ext>
              </a:extLst>
            </p:cNvPr>
            <p:cNvSpPr/>
            <p:nvPr/>
          </p:nvSpPr>
          <p:spPr>
            <a:xfrm>
              <a:off x="6623923" y="4670406"/>
              <a:ext cx="321463" cy="31570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8" name="Isosceles Triangle 106">
              <a:extLst>
                <a:ext uri="{FF2B5EF4-FFF2-40B4-BE49-F238E27FC236}">
                  <a16:creationId xmlns:a16="http://schemas.microsoft.com/office/drawing/2014/main" id="{F4455AC3-4CB0-437A-BFDC-C51F69DBD11F}"/>
                </a:ext>
              </a:extLst>
            </p:cNvPr>
            <p:cNvSpPr/>
            <p:nvPr/>
          </p:nvSpPr>
          <p:spPr>
            <a:xfrm rot="5400000">
              <a:off x="3438710" y="4654421"/>
              <a:ext cx="283551" cy="291117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D7212E1-DFA1-4747-AF13-600CE1D42058}"/>
                </a:ext>
              </a:extLst>
            </p:cNvPr>
            <p:cNvSpPr txBox="1"/>
            <p:nvPr/>
          </p:nvSpPr>
          <p:spPr>
            <a:xfrm>
              <a:off x="3273827" y="4854829"/>
              <a:ext cx="609751" cy="59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6"/>
                  </a:solidFill>
                </a:rPr>
                <a:t>20db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BEC977F-EE43-4E68-AFFE-D3EEF47E1C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5631" y="4700603"/>
              <a:ext cx="795521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C6B9EA3-2446-4C7F-A6F3-077D36143299}"/>
                </a:ext>
              </a:extLst>
            </p:cNvPr>
            <p:cNvSpPr txBox="1"/>
            <p:nvPr/>
          </p:nvSpPr>
          <p:spPr>
            <a:xfrm>
              <a:off x="6317621" y="4652577"/>
              <a:ext cx="951277" cy="365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 err="1">
                  <a:solidFill>
                    <a:schemeClr val="accent6"/>
                  </a:solidFill>
                </a:rPr>
                <a:t>Att</a:t>
              </a:r>
              <a:endParaRPr lang="en-US" sz="1050" dirty="0">
                <a:solidFill>
                  <a:schemeClr val="accent6"/>
                </a:solidFill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3CE4279-63A0-4367-8186-8C4746F468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0517" y="3701418"/>
              <a:ext cx="188254" cy="16547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E75382F-BD38-4D6D-9E30-61A61CE537A5}"/>
                </a:ext>
              </a:extLst>
            </p:cNvPr>
            <p:cNvSpPr txBox="1"/>
            <p:nvPr/>
          </p:nvSpPr>
          <p:spPr>
            <a:xfrm>
              <a:off x="1415954" y="3610334"/>
              <a:ext cx="620743" cy="365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6"/>
                  </a:solidFill>
                </a:rPr>
                <a:t>A,B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5E48C88-50F7-46E2-A82F-F4CA29BA480C}"/>
                </a:ext>
              </a:extLst>
            </p:cNvPr>
            <p:cNvSpPr txBox="1"/>
            <p:nvPr/>
          </p:nvSpPr>
          <p:spPr>
            <a:xfrm>
              <a:off x="1820053" y="4385945"/>
              <a:ext cx="334939" cy="59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accent6"/>
                  </a:solidFill>
                </a:rPr>
                <a:t>A</a:t>
              </a:r>
            </a:p>
            <a:p>
              <a:pPr algn="ctr"/>
              <a:r>
                <a:rPr lang="en-US" sz="1050" dirty="0">
                  <a:solidFill>
                    <a:schemeClr val="accent6"/>
                  </a:solidFill>
                </a:rPr>
                <a:t>B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94382" y="436255"/>
            <a:ext cx="221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(N. Eddy, </a:t>
            </a:r>
            <a:r>
              <a:rPr lang="en-US" sz="2000" dirty="0" err="1"/>
              <a:t>Fermilab</a:t>
            </a:r>
            <a:r>
              <a:rPr lang="en-US" sz="2000" dirty="0"/>
              <a:t>)</a:t>
            </a:r>
          </a:p>
        </p:txBody>
      </p:sp>
      <p:pic>
        <p:nvPicPr>
          <p:cNvPr id="56" name="Content Placeholder 7">
            <a:extLst>
              <a:ext uri="{FF2B5EF4-FFF2-40B4-BE49-F238E27FC236}">
                <a16:creationId xmlns:a16="http://schemas.microsoft.com/office/drawing/2014/main" id="{823B72AA-F1BA-4A4F-A45F-7B17F2A2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564" y="2767768"/>
            <a:ext cx="3003481" cy="2155965"/>
          </a:xfrm>
          <a:prstGeom prst="rect">
            <a:avLst/>
          </a:prstGeom>
        </p:spPr>
      </p:pic>
      <p:sp>
        <p:nvSpPr>
          <p:cNvPr id="57" name="Content Placeholder 29">
            <a:extLst>
              <a:ext uri="{FF2B5EF4-FFF2-40B4-BE49-F238E27FC236}">
                <a16:creationId xmlns:a16="http://schemas.microsoft.com/office/drawing/2014/main" id="{D1CECDE3-091D-4F22-B13E-909E06DE5670}"/>
              </a:ext>
            </a:extLst>
          </p:cNvPr>
          <p:cNvSpPr txBox="1">
            <a:spLocks/>
          </p:cNvSpPr>
          <p:nvPr/>
        </p:nvSpPr>
        <p:spPr bwMode="auto">
          <a:xfrm>
            <a:off x="174071" y="5096355"/>
            <a:ext cx="8672513" cy="11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Demonstrated approximately </a:t>
            </a:r>
            <a:r>
              <a:rPr lang="en-US" b="1" dirty="0">
                <a:solidFill>
                  <a:schemeClr val="tx1"/>
                </a:solidFill>
              </a:rPr>
              <a:t>factor of 2 increase </a:t>
            </a:r>
            <a:r>
              <a:rPr lang="en-US" dirty="0"/>
              <a:t>in the instability threshold with octupoles at 2A as compared with 0A</a:t>
            </a:r>
          </a:p>
        </p:txBody>
      </p:sp>
    </p:spTree>
    <p:extLst>
      <p:ext uri="{BB962C8B-B14F-4D97-AF65-F5344CB8AC3E}">
        <p14:creationId xmlns:p14="http://schemas.microsoft.com/office/powerpoint/2010/main" val="2128013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E616-2898-496C-945B-B1E5B6A3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91DE-2DA4-4D4B-8FC1-57525450E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IOTA for intense beams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IOTA capabilities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EIC related experiments</a:t>
            </a:r>
          </a:p>
          <a:p>
            <a:r>
              <a:rPr lang="en-US" dirty="0"/>
              <a:t>Future plans and proposals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09071-9B38-47E6-B3F0-5B20931F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2C013-ED8E-4B86-9BA7-53AEB885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F458B-9CDE-40A4-AC17-60277510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73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D267-3E3A-43EE-99A3-E9D91F47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soon: Electron lens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86751-D70B-4DB8-B6F0-B5DB9728E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4841341" cy="498786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Research with stored electrons:</a:t>
            </a:r>
          </a:p>
          <a:p>
            <a:r>
              <a:rPr lang="en-US" dirty="0"/>
              <a:t>Novel nonlinear element for integrable optics (using space charge)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Research with stored protons:</a:t>
            </a:r>
          </a:p>
          <a:p>
            <a:r>
              <a:rPr lang="en-US" dirty="0">
                <a:solidFill>
                  <a:schemeClr val="accent6"/>
                </a:solidFill>
              </a:rPr>
              <a:t>Space-charge compensation and Landau damping</a:t>
            </a:r>
          </a:p>
          <a:p>
            <a:r>
              <a:rPr lang="en-US" dirty="0">
                <a:solidFill>
                  <a:schemeClr val="accent6"/>
                </a:solidFill>
              </a:rPr>
              <a:t>Electron cooling: extending performance of IOTA for space-charge studies; cooling studies in a NIO lattice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5D50C-37D6-41C9-809E-893BA44E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4EEE2-2667-4A94-80C4-78A5A724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CF99-C25E-4FF3-803B-43C4B650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9488D63-7320-4B74-AF38-A6E37EFD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08" y="932979"/>
            <a:ext cx="3792306" cy="25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C4EB72-1FF5-435E-9B6B-0D8E17D44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r="5514" b="4985"/>
          <a:stretch/>
        </p:blipFill>
        <p:spPr>
          <a:xfrm>
            <a:off x="5486396" y="3607792"/>
            <a:ext cx="3395051" cy="2630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376962">
            <a:off x="6831861" y="2253261"/>
            <a:ext cx="138895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main solenoid</a:t>
            </a:r>
            <a:endParaRPr lang="ru-RU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Flowchart: Direct Access Storage 10"/>
          <p:cNvSpPr/>
          <p:nvPr/>
        </p:nvSpPr>
        <p:spPr>
          <a:xfrm rot="8924547">
            <a:off x="6988174" y="2071567"/>
            <a:ext cx="628950" cy="255871"/>
          </a:xfrm>
          <a:prstGeom prst="flowChartMagneticDru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9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697A-97DB-434C-B71C-CABEC479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soon: Optical Stochastic 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38CB2-0C0E-46BE-9E2C-E9A6CC3C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3120803"/>
            <a:ext cx="4832926" cy="31618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– 10</a:t>
            </a:r>
            <a:r>
              <a:rPr lang="en-US" b="1" baseline="30000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increase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cooling rate over SC and extension into an energy range where no operational cooling solutions exist</a:t>
            </a:r>
          </a:p>
          <a:p>
            <a:r>
              <a:rPr lang="en-US" b="1" dirty="0">
                <a:solidFill>
                  <a:schemeClr val="accent2"/>
                </a:solidFill>
              </a:rPr>
              <a:t>IOTA’s OSC dominates sync. rad. damping by ~20-40x without any optical amplification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E64EF-2F30-4FCB-A709-094F6703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2E073-0745-4B46-94FB-B70C4901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8FB9-7937-4CB1-86C9-F6E0D23E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2BB628-37BC-4587-B282-DEAC97856BC2}"/>
              </a:ext>
            </a:extLst>
          </p:cNvPr>
          <p:cNvGrpSpPr/>
          <p:nvPr/>
        </p:nvGrpSpPr>
        <p:grpSpPr>
          <a:xfrm>
            <a:off x="283873" y="924414"/>
            <a:ext cx="4435909" cy="1763442"/>
            <a:chOff x="222250" y="763480"/>
            <a:chExt cx="8547322" cy="27608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A8766D-41FA-4DAF-8844-18C0B169A7FF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50" y="1133548"/>
              <a:ext cx="7668070" cy="202687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277A83-BDA6-4684-B7DE-F02FD74EE7F9}"/>
                </a:ext>
              </a:extLst>
            </p:cNvPr>
            <p:cNvSpPr/>
            <p:nvPr/>
          </p:nvSpPr>
          <p:spPr>
            <a:xfrm>
              <a:off x="808337" y="1245901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BB97C5-7A3A-4354-8248-0AD8D1DADF5E}"/>
                </a:ext>
              </a:extLst>
            </p:cNvPr>
            <p:cNvSpPr/>
            <p:nvPr/>
          </p:nvSpPr>
          <p:spPr>
            <a:xfrm>
              <a:off x="3830684" y="763480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77F40C-2156-4A79-B1BC-D4DF6B2FEED4}"/>
                </a:ext>
              </a:extLst>
            </p:cNvPr>
            <p:cNvSpPr/>
            <p:nvPr/>
          </p:nvSpPr>
          <p:spPr>
            <a:xfrm>
              <a:off x="3830684" y="3143323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990B59-07CC-4E5E-B3AD-176475A9A262}"/>
                </a:ext>
              </a:extLst>
            </p:cNvPr>
            <p:cNvSpPr/>
            <p:nvPr/>
          </p:nvSpPr>
          <p:spPr>
            <a:xfrm>
              <a:off x="6869159" y="1245901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7E17B52-D2E7-49FA-8D5D-659D91450FDA}"/>
                </a:ext>
              </a:extLst>
            </p:cNvPr>
            <p:cNvCxnSpPr/>
            <p:nvPr/>
          </p:nvCxnSpPr>
          <p:spPr>
            <a:xfrm>
              <a:off x="7962900" y="2247433"/>
              <a:ext cx="390525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0AAA81-0639-4D81-900C-DC6B10BAAE2B}"/>
                </a:ext>
              </a:extLst>
            </p:cNvPr>
            <p:cNvSpPr/>
            <p:nvPr/>
          </p:nvSpPr>
          <p:spPr>
            <a:xfrm>
              <a:off x="8388572" y="2056933"/>
              <a:ext cx="381000" cy="3810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5</a:t>
              </a:r>
            </a:p>
          </p:txBody>
        </p:sp>
      </p:grp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FF7BCD9-1E16-4CA5-975B-3273BEDD1DB3}"/>
              </a:ext>
            </a:extLst>
          </p:cNvPr>
          <p:cNvSpPr txBox="1">
            <a:spLocks/>
          </p:cNvSpPr>
          <p:nvPr/>
        </p:nvSpPr>
        <p:spPr>
          <a:xfrm>
            <a:off x="4762393" y="979963"/>
            <a:ext cx="4153007" cy="200347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Wavepacket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generated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Particle delayed in bypass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Wavepacket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amplified and focused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Corrective kick applied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Cooling accumulates over many passes</a:t>
            </a:r>
          </a:p>
        </p:txBody>
      </p:sp>
      <p:pic>
        <p:nvPicPr>
          <p:cNvPr id="16" name="Picture 2" descr="C:\Physics\FNAL Projects\ECA app\ECA2019\SR_enhancement_err.png">
            <a:extLst>
              <a:ext uri="{FF2B5EF4-FFF2-40B4-BE49-F238E27FC236}">
                <a16:creationId xmlns:a16="http://schemas.microsoft.com/office/drawing/2014/main" id="{51735E9D-DA8E-4280-9AD0-36F116E2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40" y="3125333"/>
            <a:ext cx="3802877" cy="306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5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E616-2898-496C-945B-B1E5B6A3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91DE-2DA4-4D4B-8FC1-57525450E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IOTA for intense beams</a:t>
            </a:r>
          </a:p>
          <a:p>
            <a:r>
              <a:rPr lang="en-US" dirty="0"/>
              <a:t>IOTA capabilities</a:t>
            </a:r>
          </a:p>
          <a:p>
            <a:r>
              <a:rPr lang="en-US" dirty="0"/>
              <a:t>EIC related experiments and proposals</a:t>
            </a:r>
          </a:p>
          <a:p>
            <a:r>
              <a:rPr lang="en-US" dirty="0"/>
              <a:t>Future plans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09071-9B38-47E6-B3F0-5B20931F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2C013-ED8E-4B86-9BA7-53AEB885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F458B-9CDE-40A4-AC17-60277510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61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2A05-4CFB-4757-84C1-D11CDA25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7927-E46E-43DF-990F-4F837EDB4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7"/>
            <a:ext cx="8672513" cy="33460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Microbunching instability occurs when the density modulation in the bunch, as a result of either initial laser profile modulation</a:t>
            </a:r>
          </a:p>
          <a:p>
            <a:pPr algn="just"/>
            <a:r>
              <a:rPr lang="en-US" dirty="0"/>
              <a:t>Experimental evidence of microbunching instability has been manifested in many accelerators at photocathode gun or shot noise in the bunch</a:t>
            </a:r>
          </a:p>
          <a:p>
            <a:pPr algn="just"/>
            <a:r>
              <a:rPr lang="en-US" dirty="0"/>
              <a:t>IOTA is a unique circulator ring that can provide transport of electron beams of ultra-high brightness, with a wide range of flexibility of beam parameters and optics in the ring</a:t>
            </a:r>
          </a:p>
          <a:p>
            <a:pPr algn="just"/>
            <a:r>
              <a:rPr lang="en-US" dirty="0"/>
              <a:t>Initial calculation with free-space CSR impedance has shown that for certain optics and incoming beam parameters the CSR-induced microbunching at IOTA could have a pronounced gain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04082-BF5D-4C2F-B24D-CDD92B81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93D6-C92B-4835-97D0-44E80099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5284C-C060-4FD7-9ACA-141E8E7C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9C4C8-ADCB-4F53-96C5-4F8BF63569F4}"/>
              </a:ext>
            </a:extLst>
          </p:cNvPr>
          <p:cNvSpPr txBox="1"/>
          <p:nvPr/>
        </p:nvSpPr>
        <p:spPr>
          <a:xfrm>
            <a:off x="7307444" y="123143"/>
            <a:ext cx="1593669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by Rui Li</a:t>
            </a:r>
          </a:p>
        </p:txBody>
      </p:sp>
      <p:pic>
        <p:nvPicPr>
          <p:cNvPr id="8" name="Picture 7" descr="MacOSX:Users:Administrator:Desktop:Screen Shot 2015-10-12 at 4.03.27 PM.png">
            <a:extLst>
              <a:ext uri="{FF2B5EF4-FFF2-40B4-BE49-F238E27FC236}">
                <a16:creationId xmlns:a16="http://schemas.microsoft.com/office/drawing/2014/main" id="{1CBC6E7D-22BD-4844-99A3-9DC9E08A3C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06" y="3964781"/>
            <a:ext cx="4225925" cy="230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F1EDD8-91FB-4BA5-AF35-503361A8F4FC}"/>
              </a:ext>
            </a:extLst>
          </p:cNvPr>
          <p:cNvSpPr txBox="1"/>
          <p:nvPr/>
        </p:nvSpPr>
        <p:spPr>
          <a:xfrm>
            <a:off x="452846" y="5151039"/>
            <a:ext cx="4657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Helvetica"/>
                <a:ea typeface="Geneva" charset="0"/>
              </a:rPr>
              <a:t>Gain development along IOTA ring for CSR-induced microbunching instability (for initial modulation wavelength of 2 cm).</a:t>
            </a:r>
          </a:p>
        </p:txBody>
      </p:sp>
    </p:spTree>
    <p:extLst>
      <p:ext uri="{BB962C8B-B14F-4D97-AF65-F5344CB8AC3E}">
        <p14:creationId xmlns:p14="http://schemas.microsoft.com/office/powerpoint/2010/main" val="1994479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Summary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1676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Fermilab has a rich tradition of a world-class accelerator science program, established by R. Wilson and H. Edwards, with its emphasis on operational HEP machines.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IOTA pushes exploration of new physics beyond HEP boundaries by addressing universal accelerator physics grand challenges.</a:t>
            </a:r>
          </a:p>
          <a:p>
            <a:r>
              <a:rPr lang="en-US" dirty="0">
                <a:solidFill>
                  <a:schemeClr val="tx1"/>
                </a:solidFill>
              </a:rPr>
              <a:t>IOTA/FAST is a unique R&amp;D facility dedicated to the future of intensity-frontier research: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Electrons and protons, </a:t>
            </a:r>
            <a:r>
              <a:rPr lang="en-US" sz="2400" dirty="0" err="1">
                <a:solidFill>
                  <a:schemeClr val="tx1"/>
                </a:solidFill>
              </a:rPr>
              <a:t>linacs</a:t>
            </a:r>
            <a:r>
              <a:rPr lang="en-US" sz="2400" dirty="0">
                <a:solidFill>
                  <a:schemeClr val="tx1"/>
                </a:solidFill>
              </a:rPr>
              <a:t> and rings -- concurrently</a:t>
            </a:r>
          </a:p>
          <a:p>
            <a:r>
              <a:rPr lang="en-US" dirty="0">
                <a:solidFill>
                  <a:schemeClr val="tx1"/>
                </a:solidFill>
              </a:rPr>
              <a:t>IOTA also constitutes an excellent platform for technological developments that may be vital for realizing next-gen. facilities.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/>
              <a:t>10/10/2019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>
              <a:defRPr/>
            </a:pPr>
            <a:r>
              <a:rPr lang="en-US" sz="1200"/>
              <a:t>Aleksandr Romanov | IOTA and Opportunities for the EIC</a:t>
            </a:r>
            <a:endParaRPr lang="en-US" sz="1200" b="1" dirty="0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and beam physics at </a:t>
            </a:r>
            <a:r>
              <a:rPr lang="en-US" dirty="0" err="1"/>
              <a:t>Fermilab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5118065" cy="51799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Of particular interest to us:</a:t>
            </a:r>
          </a:p>
          <a:p>
            <a:r>
              <a:rPr lang="en-US" dirty="0"/>
              <a:t>Mitigation of beam losses at high-intensity: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Booster, Recycler and MI are intensity-limited by losses (~1 W/m).</a:t>
            </a:r>
          </a:p>
          <a:p>
            <a:r>
              <a:rPr lang="en-US" dirty="0"/>
              <a:t>Mitigation of instabilities in high-brightness beams: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/>
              <a:t>Fast instabilities which can not be suppressed by external dampers, e.g. an “electron cloud” instability (observed in the Recycler) </a:t>
            </a:r>
          </a:p>
          <a:p>
            <a:r>
              <a:rPr lang="en-US" sz="2300" dirty="0"/>
              <a:t>Beam cooling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Future colliders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Quantum limits/properties of beams</a:t>
            </a:r>
          </a:p>
          <a:p>
            <a:r>
              <a:rPr lang="en-US" sz="2300" dirty="0"/>
              <a:t>System integration and optimization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Aleksandr Romanov |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and Opportunities for the EIC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object 18"/>
          <p:cNvSpPr/>
          <p:nvPr/>
        </p:nvSpPr>
        <p:spPr>
          <a:xfrm>
            <a:off x="5346666" y="3680309"/>
            <a:ext cx="3657668" cy="2297556"/>
          </a:xfrm>
          <a:prstGeom prst="rect">
            <a:avLst/>
          </a:prstGeom>
          <a:blipFill>
            <a:blip r:embed="rId2" cstate="print"/>
            <a:srcRect/>
            <a:stretch>
              <a:fillRect t="-8884" b="-12979"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76" y="880134"/>
            <a:ext cx="3401568" cy="274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186468" y="3795623"/>
            <a:ext cx="728932" cy="20099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61402" y="4356340"/>
            <a:ext cx="553998" cy="1449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IOTA-&gt;RCS</a:t>
            </a:r>
          </a:p>
        </p:txBody>
      </p:sp>
    </p:spTree>
    <p:extLst>
      <p:ext uri="{BB962C8B-B14F-4D97-AF65-F5344CB8AC3E}">
        <p14:creationId xmlns:p14="http://schemas.microsoft.com/office/powerpoint/2010/main" val="126691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mitigation – Landau damping with nonlinear magnets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128799"/>
            <a:ext cx="8672513" cy="2059966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Landau damping </a:t>
            </a:r>
            <a:r>
              <a:rPr lang="en-US" sz="2000" dirty="0"/>
              <a:t>– the beam’s “immune system”.  It is related to the spread of </a:t>
            </a:r>
            <a:r>
              <a:rPr lang="en-US" sz="2000" dirty="0" err="1"/>
              <a:t>betatron</a:t>
            </a:r>
            <a:r>
              <a:rPr lang="en-US" sz="2000" dirty="0"/>
              <a:t> oscillation frequencies.  The larger the spread, the more stable the beam is against collective instabilities.</a:t>
            </a:r>
          </a:p>
          <a:p>
            <a:pPr lvl="1"/>
            <a:r>
              <a:rPr lang="en-US" sz="1800" dirty="0"/>
              <a:t>The spread is </a:t>
            </a:r>
            <a:r>
              <a:rPr lang="en-US" sz="1800" u="sng" dirty="0"/>
              <a:t>presently</a:t>
            </a:r>
            <a:r>
              <a:rPr lang="en-US" sz="1800" dirty="0"/>
              <a:t> achieved by adding special magnets -- </a:t>
            </a:r>
            <a:r>
              <a:rPr lang="en-US" sz="1800" dirty="0" err="1"/>
              <a:t>octupoles</a:t>
            </a:r>
            <a:endParaRPr lang="en-US" sz="1800" dirty="0"/>
          </a:p>
          <a:p>
            <a:r>
              <a:rPr lang="en-US" sz="2000" dirty="0">
                <a:solidFill>
                  <a:srgbClr val="FF0000"/>
                </a:solidFill>
              </a:rPr>
              <a:t>External damping (feed-back) system</a:t>
            </a:r>
            <a:r>
              <a:rPr lang="en-US" sz="2000" dirty="0"/>
              <a:t> – presently the most commonly used mechanism to keep the beam stable.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0232" y="912117"/>
            <a:ext cx="8983536" cy="3216682"/>
            <a:chOff x="80232" y="1820659"/>
            <a:chExt cx="8983536" cy="32166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521482-0660-4ADA-AD3A-300342349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32" y="1820659"/>
              <a:ext cx="7942263" cy="164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D79BF7-5EF5-4B96-8A92-D151C6131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32" y="3179966"/>
              <a:ext cx="7118350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FA564E2-B6D5-4681-89EC-07D4A1D343B5}"/>
                </a:ext>
              </a:extLst>
            </p:cNvPr>
            <p:cNvCxnSpPr/>
            <p:nvPr/>
          </p:nvCxnSpPr>
          <p:spPr>
            <a:xfrm>
              <a:off x="1610835" y="4821440"/>
              <a:ext cx="1857375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F3DF1365-DC21-4BFA-BC07-FC58AA773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5968" y="4176697"/>
              <a:ext cx="144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en-US" sz="1800" b="1" dirty="0">
                  <a:latin typeface="Constantia" pitchFamily="18" charset="0"/>
                </a:rPr>
                <a:t>Report at HEAC 1971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EA4C92-7EE5-477D-A680-2E0258F3E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0706" y="2271697"/>
              <a:ext cx="1643062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5013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3637DC3-592A-41A4-9591-1A43D73F1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364" y="1377546"/>
            <a:ext cx="2522018" cy="207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Are there “magic” nonlinearities with zero resonance strength?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A9676ED-4C59-47E3-B0A9-F83F591681E0}"/>
              </a:ext>
            </a:extLst>
          </p:cNvPr>
          <p:cNvSpPr>
            <a:spLocks noGrp="1"/>
          </p:cNvSpPr>
          <p:nvPr/>
        </p:nvSpPr>
        <p:spPr>
          <a:xfrm>
            <a:off x="2266122" y="819732"/>
            <a:ext cx="4544889" cy="42308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Yes, we call them “integrable”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9F4F0-409E-4E53-9E2F-A141B595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2332" y="1460039"/>
            <a:ext cx="2361982" cy="19556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32">
            <a:extLst>
              <a:ext uri="{FF2B5EF4-FFF2-40B4-BE49-F238E27FC236}">
                <a16:creationId xmlns:a16="http://schemas.microsoft.com/office/drawing/2014/main" id="{E6759204-FB02-487D-91CA-E61A5E0CC7E0}"/>
              </a:ext>
            </a:extLst>
          </p:cNvPr>
          <p:cNvSpPr txBox="1"/>
          <p:nvPr/>
        </p:nvSpPr>
        <p:spPr>
          <a:xfrm>
            <a:off x="1025248" y="1236186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b="1" dirty="0"/>
              <a:t>Chaotic motion</a:t>
            </a: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69F1DB13-5209-4FCB-BF82-BA455B4E1370}"/>
              </a:ext>
            </a:extLst>
          </p:cNvPr>
          <p:cNvSpPr txBox="1"/>
          <p:nvPr/>
        </p:nvSpPr>
        <p:spPr>
          <a:xfrm>
            <a:off x="6746004" y="1236186"/>
            <a:ext cx="1714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600" b="1" dirty="0" err="1"/>
              <a:t>Integrable</a:t>
            </a:r>
            <a:r>
              <a:rPr lang="en-US" sz="1600" b="1" dirty="0"/>
              <a:t> motion</a:t>
            </a: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F4B55EAA-785F-4287-821B-D32405769F36}"/>
              </a:ext>
            </a:extLst>
          </p:cNvPr>
          <p:cNvSpPr txBox="1"/>
          <p:nvPr/>
        </p:nvSpPr>
        <p:spPr>
          <a:xfrm>
            <a:off x="3097341" y="1738598"/>
            <a:ext cx="3801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Nonlinear beam dynamics: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 new concept for nonlinear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focusing in rings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EB5D1E-A8F5-4669-8603-487AB38EEF20}"/>
              </a:ext>
            </a:extLst>
          </p:cNvPr>
          <p:cNvCxnSpPr/>
          <p:nvPr/>
        </p:nvCxnSpPr>
        <p:spPr>
          <a:xfrm flipV="1">
            <a:off x="3278321" y="2950299"/>
            <a:ext cx="3144011" cy="39189"/>
          </a:xfrm>
          <a:prstGeom prst="straightConnector1">
            <a:avLst/>
          </a:prstGeom>
          <a:ln w="698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7">
            <a:extLst>
              <a:ext uri="{FF2B5EF4-FFF2-40B4-BE49-F238E27FC236}">
                <a16:creationId xmlns:a16="http://schemas.microsoft.com/office/drawing/2014/main" id="{F01F8C89-74E4-47B9-B6B7-6B99A6F5DBE6}"/>
              </a:ext>
            </a:extLst>
          </p:cNvPr>
          <p:cNvSpPr txBox="1"/>
          <p:nvPr/>
        </p:nvSpPr>
        <p:spPr>
          <a:xfrm>
            <a:off x="228600" y="5872082"/>
            <a:ext cx="678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/>
              <a:t>There are several examples suitable for accelerators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B633600E-E567-439E-82E5-3BA65D9C453F}"/>
              </a:ext>
            </a:extLst>
          </p:cNvPr>
          <p:cNvSpPr txBox="1">
            <a:spLocks/>
          </p:cNvSpPr>
          <p:nvPr/>
        </p:nvSpPr>
        <p:spPr>
          <a:xfrm>
            <a:off x="605933" y="3392223"/>
            <a:ext cx="4613564" cy="730336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integrals of motion 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307C538-10E0-465E-BBC2-964F0882E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450" y="3707395"/>
            <a:ext cx="4632914" cy="7881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DE9194-58FA-44AB-AE21-C922193FB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50" y="4539467"/>
            <a:ext cx="3206461" cy="791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08C715-C9AE-4742-B236-61584F8674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63" y="5381616"/>
            <a:ext cx="4315810" cy="6285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477143-7E66-4942-9F4B-D521FE433C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176039" y="4366762"/>
            <a:ext cx="3290159" cy="2576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D1A57F-4E32-431C-ACAD-186F2BA605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408" y="3371343"/>
            <a:ext cx="2406056" cy="250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7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Science at IOTA/FAST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3075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b="1" dirty="0">
                <a:solidFill>
                  <a:schemeClr val="accent2"/>
                </a:solidFill>
              </a:rPr>
              <a:t>IOTA Ring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– </a:t>
            </a:r>
            <a:r>
              <a:rPr lang="en-US" b="1" dirty="0">
                <a:solidFill>
                  <a:schemeClr val="tx1"/>
                </a:solidFill>
              </a:rPr>
              <a:t>priority research focused on high-intensity </a:t>
            </a:r>
            <a:r>
              <a:rPr lang="en-US" b="1" i="1" dirty="0">
                <a:solidFill>
                  <a:schemeClr val="tx1"/>
                </a:solidFill>
              </a:rPr>
              <a:t>proton</a:t>
            </a:r>
            <a:r>
              <a:rPr lang="en-US" b="1" dirty="0">
                <a:solidFill>
                  <a:schemeClr val="tx1"/>
                </a:solidFill>
              </a:rPr>
              <a:t> rings</a:t>
            </a:r>
            <a:r>
              <a:rPr lang="en-US" dirty="0"/>
              <a:t>, driven mostly by </a:t>
            </a:r>
            <a:r>
              <a:rPr lang="en-US" dirty="0" err="1"/>
              <a:t>Fermilab</a:t>
            </a:r>
            <a:endParaRPr lang="en-US" dirty="0"/>
          </a:p>
          <a:p>
            <a:pPr lvl="1"/>
            <a:r>
              <a:rPr lang="en-US" dirty="0"/>
              <a:t>Nonlinear </a:t>
            </a:r>
            <a:r>
              <a:rPr lang="en-US" dirty="0" err="1"/>
              <a:t>Integrable</a:t>
            </a:r>
            <a:r>
              <a:rPr lang="en-US" dirty="0"/>
              <a:t> Optics </a:t>
            </a:r>
          </a:p>
          <a:p>
            <a:pPr lvl="1"/>
            <a:r>
              <a:rPr lang="en-US" dirty="0"/>
              <a:t>Optical Stochastic Cooling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/>
              <a:t>Space-charge compensation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/>
              <a:t>Suppression of coherent instabilities</a:t>
            </a:r>
            <a:endParaRPr lang="en-US" sz="100" dirty="0"/>
          </a:p>
          <a:p>
            <a:pPr marL="514350" indent="-514350">
              <a:buFont typeface="+mj-lt"/>
              <a:buAutoNum type="romanUcPeriod" startAt="2"/>
            </a:pPr>
            <a:r>
              <a:rPr lang="en-US" b="1" dirty="0">
                <a:solidFill>
                  <a:schemeClr val="accent2"/>
                </a:solidFill>
              </a:rPr>
              <a:t>FAST e- </a:t>
            </a:r>
            <a:r>
              <a:rPr lang="en-US" b="1" dirty="0" err="1">
                <a:solidFill>
                  <a:schemeClr val="accent2"/>
                </a:solidFill>
              </a:rPr>
              <a:t>Linac</a:t>
            </a:r>
            <a:r>
              <a:rPr lang="en-US" b="1" dirty="0">
                <a:solidFill>
                  <a:schemeClr val="accent2"/>
                </a:solidFill>
              </a:rPr>
              <a:t> and IOTA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– </a:t>
            </a:r>
            <a:r>
              <a:rPr lang="en-US" b="1" dirty="0">
                <a:solidFill>
                  <a:schemeClr val="tx1"/>
                </a:solidFill>
              </a:rPr>
              <a:t>opportunities concurrent with main IOTA program</a:t>
            </a:r>
            <a:r>
              <a:rPr lang="en-US" dirty="0"/>
              <a:t>, driven mostly by external partners</a:t>
            </a:r>
          </a:p>
          <a:p>
            <a:pPr lvl="1"/>
            <a:r>
              <a:rPr lang="en-US" dirty="0"/>
              <a:t>Radiation generation</a:t>
            </a:r>
          </a:p>
          <a:p>
            <a:pPr lvl="1"/>
            <a:r>
              <a:rPr lang="en-US" dirty="0"/>
              <a:t>High average current experiments (ILC-like electron beams)</a:t>
            </a:r>
          </a:p>
          <a:p>
            <a:pPr lvl="1"/>
            <a:r>
              <a:rPr lang="en-US" dirty="0"/>
              <a:t>Collaboration with the FACET-II team</a:t>
            </a:r>
          </a:p>
          <a:p>
            <a:pPr lvl="1"/>
            <a:r>
              <a:rPr lang="en-US" dirty="0"/>
              <a:t>EIC R&amp;D</a:t>
            </a:r>
          </a:p>
          <a:p>
            <a:pPr lvl="1"/>
            <a:r>
              <a:rPr lang="en-US" dirty="0"/>
              <a:t>Quantum science: single and few-electron experiments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47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E616-2898-496C-945B-B1E5B6A3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291DE-2DA4-4D4B-8FC1-57525450E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IOTA for intense beams</a:t>
            </a:r>
          </a:p>
          <a:p>
            <a:r>
              <a:rPr lang="en-US" dirty="0"/>
              <a:t>IOTA capabilities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EIC related experiments and proposals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Future plans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09071-9B38-47E6-B3F0-5B20931F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2C013-ED8E-4B86-9BA7-53AEB885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F458B-9CDE-40A4-AC17-60277510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046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372F2-0477-4527-8A06-BE6364BA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Assembly Completed 7/29/2018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C5016-005B-47B2-B9B0-4E0B0C67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A7EB7-7B60-4674-8A44-87897215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480E6-F5C4-459E-8743-AC492518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ACFDFB-AEDD-4316-936D-7B4A23B20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341268"/>
            <a:ext cx="8706718" cy="435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2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D0B6-6793-4EA8-98C0-8C99C0465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F2A9-B33E-42A4-B232-94FC7D788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Integrable Optics Test Accelerator</a:t>
            </a:r>
          </a:p>
          <a:p>
            <a:pPr lvl="1"/>
            <a:r>
              <a:rPr lang="en-US" dirty="0"/>
              <a:t>Highly </a:t>
            </a:r>
            <a:r>
              <a:rPr lang="en-US"/>
              <a:t>reconfigurable storage </a:t>
            </a:r>
            <a:r>
              <a:rPr lang="en-US" dirty="0"/>
              <a:t>ring for electrons </a:t>
            </a:r>
            <a:r>
              <a:rPr lang="en-US"/>
              <a:t>and protons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CCEB3-D536-4285-B717-94EFBDEC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10/10/2019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97758-65D2-4568-81BD-76D921D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Aleksandr Romanov | IOTA and Opportunities for the EIC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68EAD-8999-486F-B808-0B22DABC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2" descr="H:\Dropbox\Al6ka\work FNAL\IOTA\latticeDesign\iota_v83\6dsim\IOTA_sketch.png">
            <a:extLst>
              <a:ext uri="{FF2B5EF4-FFF2-40B4-BE49-F238E27FC236}">
                <a16:creationId xmlns:a16="http://schemas.microsoft.com/office/drawing/2014/main" id="{B05149C3-DFDB-4DBE-9712-3FCABBCBE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554" y="2038691"/>
            <a:ext cx="7194368" cy="4089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036294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4870</TotalTime>
  <Words>1325</Words>
  <Application>Microsoft Office PowerPoint</Application>
  <PresentationFormat>On-screen Show (4:3)</PresentationFormat>
  <Paragraphs>254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Cambria Math</vt:lpstr>
      <vt:lpstr>Constantia</vt:lpstr>
      <vt:lpstr>Helvetica</vt:lpstr>
      <vt:lpstr>Symbol</vt:lpstr>
      <vt:lpstr>Wingdings</vt:lpstr>
      <vt:lpstr>FNAL_TemplateMac_060514</vt:lpstr>
      <vt:lpstr>Fermilab: Footer Only</vt:lpstr>
      <vt:lpstr>IOTA and Opportunities for the EIC</vt:lpstr>
      <vt:lpstr>Presentation overview</vt:lpstr>
      <vt:lpstr>Accelerator and beam physics at Fermilab</vt:lpstr>
      <vt:lpstr>Instability mitigation – Landau damping with nonlinear magnets</vt:lpstr>
      <vt:lpstr>Are there “magic” nonlinearities with zero resonance strength?</vt:lpstr>
      <vt:lpstr>Accelerator Science at IOTA/FAST</vt:lpstr>
      <vt:lpstr>Presentation overview</vt:lpstr>
      <vt:lpstr>IOTA Assembly Completed 7/29/2018</vt:lpstr>
      <vt:lpstr>IOTA is…</vt:lpstr>
      <vt:lpstr>IOTA paramteres</vt:lpstr>
      <vt:lpstr>Coming soon: Protons program</vt:lpstr>
      <vt:lpstr>Presentation overview</vt:lpstr>
      <vt:lpstr>NIO could yield important benefits for future HEP machines</vt:lpstr>
      <vt:lpstr>NIO with 2 Invariants of Motion – Special Magnet</vt:lpstr>
      <vt:lpstr>Henon-Heiles Type System with Octupoles</vt:lpstr>
      <vt:lpstr>Antidamper experiment: setup</vt:lpstr>
      <vt:lpstr>Presentation overview</vt:lpstr>
      <vt:lpstr>Coming soon: Electron lens</vt:lpstr>
      <vt:lpstr>Coming soon: Optical Stochastic Cooling</vt:lpstr>
      <vt:lpstr>CSR studies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and Opportunities for the EIC</dc:title>
  <dc:creator>Alexander L. Romanov x 13883N</dc:creator>
  <cp:lastModifiedBy>Alexander L. Romanov x 13883N</cp:lastModifiedBy>
  <cp:revision>10</cp:revision>
  <cp:lastPrinted>2014-01-20T19:40:21Z</cp:lastPrinted>
  <dcterms:created xsi:type="dcterms:W3CDTF">2019-10-04T19:58:14Z</dcterms:created>
  <dcterms:modified xsi:type="dcterms:W3CDTF">2019-10-10T05:09:34Z</dcterms:modified>
</cp:coreProperties>
</file>